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19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A Day Without Sun Text Bold" charset="1" panose="02000506000000090004"/>
      <p:regular r:id="rId14"/>
    </p:embeddedFont>
    <p:embeddedFont>
      <p:font typeface="Itim" charset="1" panose="00000500000000000000"/>
      <p:regular r:id="rId15"/>
    </p:embeddedFont>
    <p:embeddedFont>
      <p:font typeface="Ballpoint" charset="1" panose="00000000000000000000"/>
      <p:regular r:id="rId16"/>
    </p:embeddedFont>
    <p:embeddedFont>
      <p:font typeface="Dekko" charset="1" panose="00000500000000000000"/>
      <p:regular r:id="rId17"/>
    </p:embeddedFont>
    <p:embeddedFont>
      <p:font typeface="Pluma" charset="1" panose="00000000000000000000"/>
      <p:regular r:id="rId18"/>
    </p:embeddedFont>
    <p:embeddedFont>
      <p:font typeface="Childos Arabic" charset="1" panose="000005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notesMasters/notesMaster1.xml" Type="http://schemas.openxmlformats.org/officeDocument/2006/relationships/notesMaster"/><Relationship Id="rId2" Target="presProps.xml" Type="http://schemas.openxmlformats.org/officeDocument/2006/relationships/presProps"/><Relationship Id="rId20" Target="theme/theme2.xml" Type="http://schemas.openxmlformats.org/officeDocument/2006/relationships/theme"/><Relationship Id="rId21" Target="notesSlides/notesSlide1.xml" Type="http://schemas.openxmlformats.org/officeDocument/2006/relationships/notesSlide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19.jpeg" Type="http://schemas.openxmlformats.org/officeDocument/2006/relationships/image"/><Relationship Id="rId9" Target="../media/image20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11" Target="../media/image28.svg" Type="http://schemas.openxmlformats.org/officeDocument/2006/relationships/image"/><Relationship Id="rId2" Target="../media/image1.jpeg" Type="http://schemas.openxmlformats.org/officeDocument/2006/relationships/image"/><Relationship Id="rId3" Target="../media/image21.png" Type="http://schemas.openxmlformats.org/officeDocument/2006/relationships/image"/><Relationship Id="rId4" Target="../media/image22.png" Type="http://schemas.openxmlformats.org/officeDocument/2006/relationships/image"/><Relationship Id="rId5" Target="https://www.ncbi.nlm.nih.gov/books/NBK207102/" TargetMode="External" Type="http://schemas.openxmlformats.org/officeDocument/2006/relationships/hyperlink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2" Target="../notesSlides/notesSlide1.xml" Type="http://schemas.openxmlformats.org/officeDocument/2006/relationships/notesSlide"/><Relationship Id="rId3" Target="../media/image1.jpe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3.png" Type="http://schemas.openxmlformats.org/officeDocument/2006/relationships/image"/><Relationship Id="rId4" Target="../media/image34.pn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39.png" Type="http://schemas.openxmlformats.org/officeDocument/2006/relationships/image"/><Relationship Id="rId6" Target="../media/image40.png" Type="http://schemas.openxmlformats.org/officeDocument/2006/relationships/image"/><Relationship Id="rId7" Target="../media/image41.sv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svg" Type="http://schemas.openxmlformats.org/officeDocument/2006/relationships/image"/><Relationship Id="rId2" Target="../media/image1.jpeg" Type="http://schemas.openxmlformats.org/officeDocument/2006/relationships/image"/><Relationship Id="rId3" Target="../media/image42.png" Type="http://schemas.openxmlformats.org/officeDocument/2006/relationships/image"/><Relationship Id="rId4" Target="../media/image39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Relationship Id="rId9" Target="../media/image4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svg" Type="http://schemas.openxmlformats.org/officeDocument/2006/relationships/image"/><Relationship Id="rId2" Target="../media/image1.jpeg" Type="http://schemas.openxmlformats.org/officeDocument/2006/relationships/image"/><Relationship Id="rId3" Target="../media/image42.png" Type="http://schemas.openxmlformats.org/officeDocument/2006/relationships/image"/><Relationship Id="rId4" Target="http://www.who.int/hrh/resources/framework_action/en/index.html" TargetMode="External" Type="http://schemas.openxmlformats.org/officeDocument/2006/relationships/hyperlink"/><Relationship Id="rId5" Target="../media/image39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976154">
            <a:off x="3179887" y="-2087389"/>
            <a:ext cx="11386258" cy="14461778"/>
          </a:xfrm>
          <a:custGeom>
            <a:avLst/>
            <a:gdLst/>
            <a:ahLst/>
            <a:cxnLst/>
            <a:rect r="r" b="b" t="t" l="l"/>
            <a:pathLst>
              <a:path h="14461778" w="11386258">
                <a:moveTo>
                  <a:pt x="0" y="0"/>
                </a:moveTo>
                <a:lnTo>
                  <a:pt x="11386258" y="0"/>
                </a:lnTo>
                <a:lnTo>
                  <a:pt x="11386258" y="14461778"/>
                </a:lnTo>
                <a:lnTo>
                  <a:pt x="0" y="14461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750591" y="5140053"/>
            <a:ext cx="12786818" cy="1019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00"/>
              </a:lnSpc>
            </a:pPr>
            <a:r>
              <a:rPr lang="en-US" b="true" sz="5899" spc="-76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INSIGHTS AND INNOVATIONS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035662" y="7021680"/>
            <a:ext cx="7674709" cy="2657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Presenters: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Takiyah Mitchell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Dr. Rebecca Reynolds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Dr. Lan’tejuana Cooper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5035662" y="816066"/>
            <a:ext cx="8216677" cy="3893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39"/>
              </a:lnSpc>
              <a:spcBef>
                <a:spcPct val="0"/>
              </a:spcBef>
            </a:pPr>
            <a:r>
              <a:rPr lang="en-US" sz="10599" spc="116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Envisioning the Future of IPE:</a:t>
            </a:r>
          </a:p>
        </p:txBody>
      </p:sp>
      <p:sp>
        <p:nvSpPr>
          <p:cNvPr name="Freeform 7" id="7"/>
          <p:cNvSpPr/>
          <p:nvPr/>
        </p:nvSpPr>
        <p:spPr>
          <a:xfrm flipH="true" flipV="false" rot="1060722">
            <a:off x="304583" y="1362589"/>
            <a:ext cx="4562127" cy="4588963"/>
          </a:xfrm>
          <a:custGeom>
            <a:avLst/>
            <a:gdLst/>
            <a:ahLst/>
            <a:cxnLst/>
            <a:rect r="r" b="b" t="t" l="l"/>
            <a:pathLst>
              <a:path h="4588963" w="4562127">
                <a:moveTo>
                  <a:pt x="4562126" y="0"/>
                </a:moveTo>
                <a:lnTo>
                  <a:pt x="0" y="0"/>
                </a:lnTo>
                <a:lnTo>
                  <a:pt x="0" y="4588963"/>
                </a:lnTo>
                <a:lnTo>
                  <a:pt x="4562126" y="4588963"/>
                </a:lnTo>
                <a:lnTo>
                  <a:pt x="456212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671662">
            <a:off x="1556484" y="2783598"/>
            <a:ext cx="2058324" cy="1968507"/>
          </a:xfrm>
          <a:custGeom>
            <a:avLst/>
            <a:gdLst/>
            <a:ahLst/>
            <a:cxnLst/>
            <a:rect r="r" b="b" t="t" l="l"/>
            <a:pathLst>
              <a:path h="1968507" w="2058324">
                <a:moveTo>
                  <a:pt x="0" y="0"/>
                </a:moveTo>
                <a:lnTo>
                  <a:pt x="2058324" y="0"/>
                </a:lnTo>
                <a:lnTo>
                  <a:pt x="2058324" y="1968507"/>
                </a:lnTo>
                <a:lnTo>
                  <a:pt x="0" y="19685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98986">
            <a:off x="13066934" y="4998174"/>
            <a:ext cx="4581499" cy="4608449"/>
          </a:xfrm>
          <a:custGeom>
            <a:avLst/>
            <a:gdLst/>
            <a:ahLst/>
            <a:cxnLst/>
            <a:rect r="r" b="b" t="t" l="l"/>
            <a:pathLst>
              <a:path h="4608449" w="4581499">
                <a:moveTo>
                  <a:pt x="4581499" y="0"/>
                </a:moveTo>
                <a:lnTo>
                  <a:pt x="0" y="0"/>
                </a:lnTo>
                <a:lnTo>
                  <a:pt x="0" y="4608448"/>
                </a:lnTo>
                <a:lnTo>
                  <a:pt x="4581499" y="4608448"/>
                </a:lnTo>
                <a:lnTo>
                  <a:pt x="4581499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344794" y="6449138"/>
            <a:ext cx="2025780" cy="1966848"/>
          </a:xfrm>
          <a:custGeom>
            <a:avLst/>
            <a:gdLst/>
            <a:ahLst/>
            <a:cxnLst/>
            <a:rect r="r" b="b" t="t" l="l"/>
            <a:pathLst>
              <a:path h="1966848" w="2025780">
                <a:moveTo>
                  <a:pt x="0" y="0"/>
                </a:moveTo>
                <a:lnTo>
                  <a:pt x="2025780" y="0"/>
                </a:lnTo>
                <a:lnTo>
                  <a:pt x="2025780" y="1966848"/>
                </a:lnTo>
                <a:lnTo>
                  <a:pt x="0" y="1966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3459258">
            <a:off x="13378512" y="1179570"/>
            <a:ext cx="2506725" cy="3905663"/>
          </a:xfrm>
          <a:custGeom>
            <a:avLst/>
            <a:gdLst/>
            <a:ahLst/>
            <a:cxnLst/>
            <a:rect r="r" b="b" t="t" l="l"/>
            <a:pathLst>
              <a:path h="3905663" w="2506725">
                <a:moveTo>
                  <a:pt x="2506725" y="0"/>
                </a:moveTo>
                <a:lnTo>
                  <a:pt x="0" y="0"/>
                </a:lnTo>
                <a:lnTo>
                  <a:pt x="0" y="3905662"/>
                </a:lnTo>
                <a:lnTo>
                  <a:pt x="2506725" y="3905662"/>
                </a:lnTo>
                <a:lnTo>
                  <a:pt x="25067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-4245636">
            <a:off x="2579731" y="5973413"/>
            <a:ext cx="1705687" cy="3374560"/>
          </a:xfrm>
          <a:custGeom>
            <a:avLst/>
            <a:gdLst/>
            <a:ahLst/>
            <a:cxnLst/>
            <a:rect r="r" b="b" t="t" l="l"/>
            <a:pathLst>
              <a:path h="3374560" w="1705687">
                <a:moveTo>
                  <a:pt x="1705687" y="0"/>
                </a:moveTo>
                <a:lnTo>
                  <a:pt x="0" y="0"/>
                </a:lnTo>
                <a:lnTo>
                  <a:pt x="0" y="3374560"/>
                </a:lnTo>
                <a:lnTo>
                  <a:pt x="1705687" y="3374560"/>
                </a:lnTo>
                <a:lnTo>
                  <a:pt x="170568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488334">
            <a:off x="7249819" y="6300935"/>
            <a:ext cx="3788362" cy="737009"/>
          </a:xfrm>
          <a:custGeom>
            <a:avLst/>
            <a:gdLst/>
            <a:ahLst/>
            <a:cxnLst/>
            <a:rect r="r" b="b" t="t" l="l"/>
            <a:pathLst>
              <a:path h="737009" w="3788362">
                <a:moveTo>
                  <a:pt x="0" y="0"/>
                </a:moveTo>
                <a:lnTo>
                  <a:pt x="3788362" y="0"/>
                </a:lnTo>
                <a:lnTo>
                  <a:pt x="3788362" y="737009"/>
                </a:lnTo>
                <a:lnTo>
                  <a:pt x="0" y="7370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61813" y="1741753"/>
            <a:ext cx="10016388" cy="7148146"/>
          </a:xfrm>
          <a:custGeom>
            <a:avLst/>
            <a:gdLst/>
            <a:ahLst/>
            <a:cxnLst/>
            <a:rect r="r" b="b" t="t" l="l"/>
            <a:pathLst>
              <a:path h="7148146" w="10016388">
                <a:moveTo>
                  <a:pt x="0" y="0"/>
                </a:moveTo>
                <a:lnTo>
                  <a:pt x="10016388" y="0"/>
                </a:lnTo>
                <a:lnTo>
                  <a:pt x="10016388" y="7148146"/>
                </a:lnTo>
                <a:lnTo>
                  <a:pt x="0" y="7148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719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6385">
            <a:off x="2122576" y="1302958"/>
            <a:ext cx="879086" cy="877590"/>
          </a:xfrm>
          <a:custGeom>
            <a:avLst/>
            <a:gdLst/>
            <a:ahLst/>
            <a:cxnLst/>
            <a:rect r="r" b="b" t="t" l="l"/>
            <a:pathLst>
              <a:path h="877590" w="879086">
                <a:moveTo>
                  <a:pt x="0" y="0"/>
                </a:moveTo>
                <a:lnTo>
                  <a:pt x="879086" y="0"/>
                </a:lnTo>
                <a:lnTo>
                  <a:pt x="879086" y="877591"/>
                </a:lnTo>
                <a:lnTo>
                  <a:pt x="0" y="8775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475827">
            <a:off x="14709692" y="6011509"/>
            <a:ext cx="3845569" cy="759500"/>
          </a:xfrm>
          <a:custGeom>
            <a:avLst/>
            <a:gdLst/>
            <a:ahLst/>
            <a:cxnLst/>
            <a:rect r="r" b="b" t="t" l="l"/>
            <a:pathLst>
              <a:path h="759500" w="3845569">
                <a:moveTo>
                  <a:pt x="0" y="0"/>
                </a:moveTo>
                <a:lnTo>
                  <a:pt x="3845569" y="0"/>
                </a:lnTo>
                <a:lnTo>
                  <a:pt x="3845569" y="759500"/>
                </a:lnTo>
                <a:lnTo>
                  <a:pt x="0" y="759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15856">
            <a:off x="2602784" y="2486917"/>
            <a:ext cx="6299688" cy="2519875"/>
          </a:xfrm>
          <a:custGeom>
            <a:avLst/>
            <a:gdLst/>
            <a:ahLst/>
            <a:cxnLst/>
            <a:rect r="r" b="b" t="t" l="l"/>
            <a:pathLst>
              <a:path h="2519875" w="6299688">
                <a:moveTo>
                  <a:pt x="0" y="0"/>
                </a:moveTo>
                <a:lnTo>
                  <a:pt x="6299688" y="0"/>
                </a:lnTo>
                <a:lnTo>
                  <a:pt x="6299688" y="2519875"/>
                </a:lnTo>
                <a:lnTo>
                  <a:pt x="0" y="25198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664146" y="323484"/>
            <a:ext cx="5296159" cy="3972119"/>
          </a:xfrm>
          <a:custGeom>
            <a:avLst/>
            <a:gdLst/>
            <a:ahLst/>
            <a:cxnLst/>
            <a:rect r="r" b="b" t="t" l="l"/>
            <a:pathLst>
              <a:path h="3972119" w="5296159">
                <a:moveTo>
                  <a:pt x="0" y="0"/>
                </a:moveTo>
                <a:lnTo>
                  <a:pt x="5296159" y="0"/>
                </a:lnTo>
                <a:lnTo>
                  <a:pt x="5296159" y="3972120"/>
                </a:lnTo>
                <a:lnTo>
                  <a:pt x="0" y="39721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355482" y="5315826"/>
            <a:ext cx="5913486" cy="3052221"/>
          </a:xfrm>
          <a:custGeom>
            <a:avLst/>
            <a:gdLst/>
            <a:ahLst/>
            <a:cxnLst/>
            <a:rect r="r" b="b" t="t" l="l"/>
            <a:pathLst>
              <a:path h="3052221" w="5913486">
                <a:moveTo>
                  <a:pt x="0" y="0"/>
                </a:moveTo>
                <a:lnTo>
                  <a:pt x="5913486" y="0"/>
                </a:lnTo>
                <a:lnTo>
                  <a:pt x="5913486" y="3052221"/>
                </a:lnTo>
                <a:lnTo>
                  <a:pt x="0" y="30522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659792" y="1619716"/>
            <a:ext cx="8185671" cy="1785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96"/>
              </a:lnSpc>
              <a:spcBef>
                <a:spcPct val="0"/>
              </a:spcBef>
            </a:pPr>
            <a:r>
              <a:rPr lang="en-US" sz="9354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Audience Engagement</a:t>
            </a:r>
          </a:p>
        </p:txBody>
      </p:sp>
      <p:sp>
        <p:nvSpPr>
          <p:cNvPr name="TextBox 10" id="10"/>
          <p:cNvSpPr txBox="true"/>
          <p:nvPr/>
        </p:nvSpPr>
        <p:spPr>
          <a:xfrm rot="30344">
            <a:off x="1754908" y="5021420"/>
            <a:ext cx="8270918" cy="2896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73"/>
              </a:lnSpc>
            </a:pPr>
            <a:r>
              <a:rPr lang="en-US" sz="440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"What comes to mind when you think of IPE... Who are the players, etc.."                                                                                     "Briefly, what are some examples of IPE your programs have utilized?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-2362672" y="323484"/>
            <a:ext cx="16230600" cy="4116028"/>
            <a:chOff x="0" y="0"/>
            <a:chExt cx="21640800" cy="5488037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1190625"/>
              <a:ext cx="21640800" cy="38943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7525"/>
                </a:lnSpc>
              </a:pP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3995343"/>
              <a:ext cx="20861717" cy="14926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474"/>
                </a:lnSpc>
              </a:pPr>
              <a:r>
                <a:rPr lang="en-US" sz="7704" spc="92">
                  <a:solidFill>
                    <a:srgbClr val="004754"/>
                  </a:solidFill>
                  <a:latin typeface="Pluma"/>
                  <a:ea typeface="Pluma"/>
                  <a:cs typeface="Pluma"/>
                  <a:sym typeface="Pluma"/>
                </a:rPr>
                <a:t>What is IPE?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299676">
            <a:off x="1792257" y="-3396357"/>
            <a:ext cx="16113378" cy="20465731"/>
          </a:xfrm>
          <a:custGeom>
            <a:avLst/>
            <a:gdLst/>
            <a:ahLst/>
            <a:cxnLst/>
            <a:rect r="r" b="b" t="t" l="l"/>
            <a:pathLst>
              <a:path h="20465731" w="16113378">
                <a:moveTo>
                  <a:pt x="0" y="0"/>
                </a:moveTo>
                <a:lnTo>
                  <a:pt x="16113378" y="0"/>
                </a:lnTo>
                <a:lnTo>
                  <a:pt x="16113378" y="20465731"/>
                </a:lnTo>
                <a:lnTo>
                  <a:pt x="0" y="20465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91978" y="1281621"/>
            <a:ext cx="5129046" cy="5120624"/>
          </a:xfrm>
          <a:custGeom>
            <a:avLst/>
            <a:gdLst/>
            <a:ahLst/>
            <a:cxnLst/>
            <a:rect r="r" b="b" t="t" l="l"/>
            <a:pathLst>
              <a:path h="5120624" w="5129046">
                <a:moveTo>
                  <a:pt x="0" y="0"/>
                </a:moveTo>
                <a:lnTo>
                  <a:pt x="5129047" y="0"/>
                </a:lnTo>
                <a:lnTo>
                  <a:pt x="5129047" y="5120625"/>
                </a:lnTo>
                <a:lnTo>
                  <a:pt x="0" y="51206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611641">
            <a:off x="5045397" y="898046"/>
            <a:ext cx="10656837" cy="2016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39"/>
              </a:lnSpc>
              <a:spcBef>
                <a:spcPct val="0"/>
              </a:spcBef>
            </a:pPr>
            <a:r>
              <a:rPr lang="en-US" sz="105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IPE Definition</a:t>
            </a:r>
          </a:p>
        </p:txBody>
      </p:sp>
      <p:sp>
        <p:nvSpPr>
          <p:cNvPr name="TextBox 6" id="6"/>
          <p:cNvSpPr txBox="true"/>
          <p:nvPr/>
        </p:nvSpPr>
        <p:spPr>
          <a:xfrm rot="-648429">
            <a:off x="4539866" y="3803347"/>
            <a:ext cx="13619663" cy="6019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26376" indent="-413188" lvl="1">
              <a:lnSpc>
                <a:spcPts val="5014"/>
              </a:lnSpc>
              <a:buFont typeface="Arial"/>
              <a:buChar char="•"/>
            </a:pPr>
            <a:r>
              <a:rPr lang="en-US" sz="38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According to the World Health Organization (WHO), interprofessional education (IPE) is an experience that “occurs when students from two or more professions learn about, from, and with each other” (</a:t>
            </a:r>
            <a:r>
              <a:rPr lang="en-US" sz="3827" u="sng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  <a:hlinkClick r:id="rId5" tooltip="https://www.ncbi.nlm.nih.gov/books/NBK207102/"/>
              </a:rPr>
              <a:t>WHO, 2010</a:t>
            </a:r>
            <a:r>
              <a:rPr lang="en-US" sz="38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).</a:t>
            </a:r>
          </a:p>
          <a:p>
            <a:pPr algn="l" marL="826376" indent="-413188" lvl="1">
              <a:lnSpc>
                <a:spcPts val="5014"/>
              </a:lnSpc>
              <a:buFont typeface="Arial"/>
              <a:buChar char="•"/>
            </a:pPr>
            <a:r>
              <a:rPr lang="en-US" sz="38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Interprofessional education (IPE) is an important step in advancing health professional education for many years and has been endorsed by the Institute of Medicine as a mechanism to improve the overall quality of health care (Buring et al., 2009)</a:t>
            </a:r>
          </a:p>
          <a:p>
            <a:pPr algn="l">
              <a:lnSpc>
                <a:spcPts val="3966"/>
              </a:lnSpc>
            </a:pPr>
          </a:p>
          <a:p>
            <a:pPr algn="l">
              <a:lnSpc>
                <a:spcPts val="3966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-396927">
            <a:off x="8508888" y="2763051"/>
            <a:ext cx="4343877" cy="568653"/>
          </a:xfrm>
          <a:custGeom>
            <a:avLst/>
            <a:gdLst/>
            <a:ahLst/>
            <a:cxnLst/>
            <a:rect r="r" b="b" t="t" l="l"/>
            <a:pathLst>
              <a:path h="568653" w="4343877">
                <a:moveTo>
                  <a:pt x="0" y="0"/>
                </a:moveTo>
                <a:lnTo>
                  <a:pt x="4343878" y="0"/>
                </a:lnTo>
                <a:lnTo>
                  <a:pt x="4343878" y="568653"/>
                </a:lnTo>
                <a:lnTo>
                  <a:pt x="0" y="568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331786">
            <a:off x="747677" y="7274783"/>
            <a:ext cx="5368439" cy="2420678"/>
          </a:xfrm>
          <a:custGeom>
            <a:avLst/>
            <a:gdLst/>
            <a:ahLst/>
            <a:cxnLst/>
            <a:rect r="r" b="b" t="t" l="l"/>
            <a:pathLst>
              <a:path h="2420678" w="5368439">
                <a:moveTo>
                  <a:pt x="0" y="0"/>
                </a:moveTo>
                <a:lnTo>
                  <a:pt x="5368439" y="0"/>
                </a:lnTo>
                <a:lnTo>
                  <a:pt x="5368439" y="2420678"/>
                </a:lnTo>
                <a:lnTo>
                  <a:pt x="0" y="24206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988331">
            <a:off x="14334550" y="1358882"/>
            <a:ext cx="1589353" cy="2037632"/>
          </a:xfrm>
          <a:custGeom>
            <a:avLst/>
            <a:gdLst/>
            <a:ahLst/>
            <a:cxnLst/>
            <a:rect r="r" b="b" t="t" l="l"/>
            <a:pathLst>
              <a:path h="2037632" w="1589353">
                <a:moveTo>
                  <a:pt x="0" y="0"/>
                </a:moveTo>
                <a:lnTo>
                  <a:pt x="1589352" y="0"/>
                </a:lnTo>
                <a:lnTo>
                  <a:pt x="1589352" y="2037632"/>
                </a:lnTo>
                <a:lnTo>
                  <a:pt x="0" y="20376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12473" y="2442583"/>
            <a:ext cx="9077296" cy="7515421"/>
          </a:xfrm>
          <a:custGeom>
            <a:avLst/>
            <a:gdLst/>
            <a:ahLst/>
            <a:cxnLst/>
            <a:rect r="r" b="b" t="t" l="l"/>
            <a:pathLst>
              <a:path h="7515421" w="9077296">
                <a:moveTo>
                  <a:pt x="0" y="0"/>
                </a:moveTo>
                <a:lnTo>
                  <a:pt x="9077296" y="0"/>
                </a:lnTo>
                <a:lnTo>
                  <a:pt x="9077296" y="7515421"/>
                </a:lnTo>
                <a:lnTo>
                  <a:pt x="0" y="75154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26" r="-20594" b="-768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74987" y="2800410"/>
            <a:ext cx="825620" cy="824216"/>
          </a:xfrm>
          <a:custGeom>
            <a:avLst/>
            <a:gdLst/>
            <a:ahLst/>
            <a:cxnLst/>
            <a:rect r="r" b="b" t="t" l="l"/>
            <a:pathLst>
              <a:path h="824216" w="825620">
                <a:moveTo>
                  <a:pt x="0" y="0"/>
                </a:moveTo>
                <a:lnTo>
                  <a:pt x="825620" y="0"/>
                </a:lnTo>
                <a:lnTo>
                  <a:pt x="825620" y="824216"/>
                </a:lnTo>
                <a:lnTo>
                  <a:pt x="0" y="8242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564833" y="2635758"/>
            <a:ext cx="8138249" cy="7651242"/>
          </a:xfrm>
          <a:custGeom>
            <a:avLst/>
            <a:gdLst/>
            <a:ahLst/>
            <a:cxnLst/>
            <a:rect r="r" b="b" t="t" l="l"/>
            <a:pathLst>
              <a:path h="7651242" w="8138249">
                <a:moveTo>
                  <a:pt x="0" y="0"/>
                </a:moveTo>
                <a:lnTo>
                  <a:pt x="8138249" y="0"/>
                </a:lnTo>
                <a:lnTo>
                  <a:pt x="8138249" y="7651242"/>
                </a:lnTo>
                <a:lnTo>
                  <a:pt x="0" y="76512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213" t="-2804" r="-9365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77762" y="2889798"/>
            <a:ext cx="736079" cy="734827"/>
          </a:xfrm>
          <a:custGeom>
            <a:avLst/>
            <a:gdLst/>
            <a:ahLst/>
            <a:cxnLst/>
            <a:rect r="r" b="b" t="t" l="l"/>
            <a:pathLst>
              <a:path h="734827" w="736079">
                <a:moveTo>
                  <a:pt x="0" y="0"/>
                </a:moveTo>
                <a:lnTo>
                  <a:pt x="736080" y="0"/>
                </a:lnTo>
                <a:lnTo>
                  <a:pt x="736080" y="734828"/>
                </a:lnTo>
                <a:lnTo>
                  <a:pt x="0" y="734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29631">
            <a:off x="3087269" y="3245296"/>
            <a:ext cx="4620611" cy="1318974"/>
          </a:xfrm>
          <a:custGeom>
            <a:avLst/>
            <a:gdLst/>
            <a:ahLst/>
            <a:cxnLst/>
            <a:rect r="r" b="b" t="t" l="l"/>
            <a:pathLst>
              <a:path h="1318974" w="4620611">
                <a:moveTo>
                  <a:pt x="0" y="0"/>
                </a:moveTo>
                <a:lnTo>
                  <a:pt x="4620611" y="0"/>
                </a:lnTo>
                <a:lnTo>
                  <a:pt x="4620611" y="1318975"/>
                </a:lnTo>
                <a:lnTo>
                  <a:pt x="0" y="1318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146355" y="5004619"/>
            <a:ext cx="6981538" cy="4119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22867" indent="-461434" lvl="1">
              <a:lnSpc>
                <a:spcPts val="5599"/>
              </a:lnSpc>
              <a:buFont typeface="Arial"/>
              <a:buChar char="•"/>
            </a:pPr>
            <a:r>
              <a:rPr lang="en-US" sz="427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Time </a:t>
            </a:r>
          </a:p>
          <a:p>
            <a:pPr algn="l">
              <a:lnSpc>
                <a:spcPts val="5599"/>
              </a:lnSpc>
            </a:pPr>
          </a:p>
          <a:p>
            <a:pPr algn="l" marL="922867" indent="-461434" lvl="1">
              <a:lnSpc>
                <a:spcPts val="5599"/>
              </a:lnSpc>
              <a:buFont typeface="Arial"/>
              <a:buChar char="•"/>
            </a:pPr>
            <a:r>
              <a:rPr lang="en-US" sz="427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Faculty and staff workload</a:t>
            </a:r>
          </a:p>
          <a:p>
            <a:pPr algn="l">
              <a:lnSpc>
                <a:spcPts val="5599"/>
              </a:lnSpc>
            </a:pPr>
          </a:p>
          <a:p>
            <a:pPr algn="l" marL="922867" indent="-461434" lvl="1">
              <a:lnSpc>
                <a:spcPts val="5599"/>
              </a:lnSpc>
              <a:buFont typeface="Arial"/>
              <a:buChar char="•"/>
            </a:pPr>
            <a:r>
              <a:rPr lang="en-US" sz="427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Institutional support</a:t>
            </a:r>
          </a:p>
          <a:p>
            <a:pPr algn="ctr">
              <a:lnSpc>
                <a:spcPts val="3372"/>
              </a:lnSpc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229631">
            <a:off x="11605159" y="3245296"/>
            <a:ext cx="4620611" cy="1318974"/>
          </a:xfrm>
          <a:custGeom>
            <a:avLst/>
            <a:gdLst/>
            <a:ahLst/>
            <a:cxnLst/>
            <a:rect r="r" b="b" t="t" l="l"/>
            <a:pathLst>
              <a:path h="1318974" w="4620611">
                <a:moveTo>
                  <a:pt x="0" y="0"/>
                </a:moveTo>
                <a:lnTo>
                  <a:pt x="4620610" y="0"/>
                </a:lnTo>
                <a:lnTo>
                  <a:pt x="4620610" y="1318975"/>
                </a:lnTo>
                <a:lnTo>
                  <a:pt x="0" y="1318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1013842" y="3219381"/>
            <a:ext cx="5842287" cy="1142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43"/>
              </a:lnSpc>
              <a:spcBef>
                <a:spcPct val="0"/>
              </a:spcBef>
            </a:pPr>
            <a:r>
              <a:rPr lang="en-US" sz="603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Challenges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224554" y="-94422"/>
            <a:ext cx="1687808" cy="2163857"/>
          </a:xfrm>
          <a:custGeom>
            <a:avLst/>
            <a:gdLst/>
            <a:ahLst/>
            <a:cxnLst/>
            <a:rect r="r" b="b" t="t" l="l"/>
            <a:pathLst>
              <a:path h="2163857" w="1687808">
                <a:moveTo>
                  <a:pt x="0" y="0"/>
                </a:moveTo>
                <a:lnTo>
                  <a:pt x="1687808" y="0"/>
                </a:lnTo>
                <a:lnTo>
                  <a:pt x="1687808" y="2163857"/>
                </a:lnTo>
                <a:lnTo>
                  <a:pt x="0" y="21638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527505" y="-94422"/>
            <a:ext cx="1200773" cy="2057400"/>
          </a:xfrm>
          <a:custGeom>
            <a:avLst/>
            <a:gdLst/>
            <a:ahLst/>
            <a:cxnLst/>
            <a:rect r="r" b="b" t="t" l="l"/>
            <a:pathLst>
              <a:path h="2057400" w="1200773">
                <a:moveTo>
                  <a:pt x="0" y="0"/>
                </a:moveTo>
                <a:lnTo>
                  <a:pt x="1200774" y="0"/>
                </a:lnTo>
                <a:lnTo>
                  <a:pt x="120077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602160" y="-535910"/>
            <a:ext cx="13925345" cy="2605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48"/>
              </a:lnSpc>
              <a:spcBef>
                <a:spcPct val="0"/>
              </a:spcBef>
            </a:pPr>
            <a:r>
              <a:rPr lang="en-US" sz="13677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IPE Implementation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866081" y="5004619"/>
            <a:ext cx="7218262" cy="3362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82046" indent="-441023" lvl="1">
              <a:lnSpc>
                <a:spcPts val="5351"/>
              </a:lnSpc>
              <a:buFont typeface="Arial"/>
              <a:buChar char="•"/>
            </a:pPr>
            <a:r>
              <a:rPr lang="en-US" sz="4085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Improved communication </a:t>
            </a:r>
          </a:p>
          <a:p>
            <a:pPr algn="l">
              <a:lnSpc>
                <a:spcPts val="5351"/>
              </a:lnSpc>
            </a:pPr>
          </a:p>
          <a:p>
            <a:pPr algn="l" marL="882046" indent="-441023" lvl="1">
              <a:lnSpc>
                <a:spcPts val="5351"/>
              </a:lnSpc>
              <a:buFont typeface="Arial"/>
              <a:buChar char="•"/>
            </a:pPr>
            <a:r>
              <a:rPr lang="en-US" sz="4085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Im</a:t>
            </a:r>
            <a:r>
              <a:rPr lang="en-US" sz="4085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pact of IPE on patient care </a:t>
            </a:r>
          </a:p>
          <a:p>
            <a:pPr algn="l">
              <a:lnSpc>
                <a:spcPts val="5351"/>
              </a:lnSpc>
            </a:pPr>
          </a:p>
          <a:p>
            <a:pPr algn="l" marL="882046" indent="-441023" lvl="1">
              <a:lnSpc>
                <a:spcPts val="5351"/>
              </a:lnSpc>
              <a:buFont typeface="Arial"/>
              <a:buChar char="•"/>
            </a:pPr>
            <a:r>
              <a:rPr lang="en-US" sz="4085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T</a:t>
            </a:r>
            <a:r>
              <a:rPr lang="en-US" sz="4085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he culture of collaboration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500607" y="3118000"/>
            <a:ext cx="5793936" cy="1142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43"/>
              </a:lnSpc>
              <a:spcBef>
                <a:spcPct val="0"/>
              </a:spcBef>
            </a:pPr>
            <a:r>
              <a:rPr lang="en-US" sz="603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Advantages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55002">
            <a:off x="1049672" y="665574"/>
            <a:ext cx="8057132" cy="8064424"/>
          </a:xfrm>
          <a:custGeom>
            <a:avLst/>
            <a:gdLst/>
            <a:ahLst/>
            <a:cxnLst/>
            <a:rect r="r" b="b" t="t" l="l"/>
            <a:pathLst>
              <a:path h="8064424" w="8057132">
                <a:moveTo>
                  <a:pt x="0" y="0"/>
                </a:moveTo>
                <a:lnTo>
                  <a:pt x="8057132" y="0"/>
                </a:lnTo>
                <a:lnTo>
                  <a:pt x="8057132" y="8064424"/>
                </a:lnTo>
                <a:lnTo>
                  <a:pt x="0" y="8064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55002">
            <a:off x="9318894" y="1844835"/>
            <a:ext cx="7932114" cy="7939292"/>
          </a:xfrm>
          <a:custGeom>
            <a:avLst/>
            <a:gdLst/>
            <a:ahLst/>
            <a:cxnLst/>
            <a:rect r="r" b="b" t="t" l="l"/>
            <a:pathLst>
              <a:path h="7939292" w="7932114">
                <a:moveTo>
                  <a:pt x="0" y="0"/>
                </a:moveTo>
                <a:lnTo>
                  <a:pt x="7932114" y="0"/>
                </a:lnTo>
                <a:lnTo>
                  <a:pt x="7932114" y="7939293"/>
                </a:lnTo>
                <a:lnTo>
                  <a:pt x="0" y="79392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117340">
            <a:off x="1876303" y="2567054"/>
            <a:ext cx="877980" cy="2857332"/>
          </a:xfrm>
          <a:custGeom>
            <a:avLst/>
            <a:gdLst/>
            <a:ahLst/>
            <a:cxnLst/>
            <a:rect r="r" b="b" t="t" l="l"/>
            <a:pathLst>
              <a:path h="2857332" w="877980">
                <a:moveTo>
                  <a:pt x="0" y="0"/>
                </a:moveTo>
                <a:lnTo>
                  <a:pt x="877981" y="0"/>
                </a:lnTo>
                <a:lnTo>
                  <a:pt x="877981" y="2857332"/>
                </a:lnTo>
                <a:lnTo>
                  <a:pt x="0" y="28573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605604" y="3757595"/>
            <a:ext cx="5943772" cy="1178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57"/>
              </a:lnSpc>
              <a:spcBef>
                <a:spcPct val="0"/>
              </a:spcBef>
            </a:pPr>
            <a:r>
              <a:rPr lang="en-US" sz="6184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Future Vision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4767025">
            <a:off x="16133588" y="3481546"/>
            <a:ext cx="831575" cy="2706309"/>
          </a:xfrm>
          <a:custGeom>
            <a:avLst/>
            <a:gdLst/>
            <a:ahLst/>
            <a:cxnLst/>
            <a:rect r="r" b="b" t="t" l="l"/>
            <a:pathLst>
              <a:path h="2706309" w="831575">
                <a:moveTo>
                  <a:pt x="0" y="0"/>
                </a:moveTo>
                <a:lnTo>
                  <a:pt x="831576" y="0"/>
                </a:lnTo>
                <a:lnTo>
                  <a:pt x="831576" y="2706309"/>
                </a:lnTo>
                <a:lnTo>
                  <a:pt x="0" y="27063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51058">
            <a:off x="1883158" y="8673600"/>
            <a:ext cx="6375907" cy="915812"/>
          </a:xfrm>
          <a:custGeom>
            <a:avLst/>
            <a:gdLst/>
            <a:ahLst/>
            <a:cxnLst/>
            <a:rect r="r" b="b" t="t" l="l"/>
            <a:pathLst>
              <a:path h="915812" w="6375907">
                <a:moveTo>
                  <a:pt x="0" y="0"/>
                </a:moveTo>
                <a:lnTo>
                  <a:pt x="6375907" y="0"/>
                </a:lnTo>
                <a:lnTo>
                  <a:pt x="6375907" y="915812"/>
                </a:lnTo>
                <a:lnTo>
                  <a:pt x="0" y="9158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-69622">
            <a:off x="10826811" y="5205241"/>
            <a:ext cx="5297460" cy="4470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61609" indent="-380805" lvl="1">
              <a:lnSpc>
                <a:spcPts val="4621"/>
              </a:lnSpc>
              <a:buFont typeface="Arial"/>
              <a:buChar char="•"/>
            </a:pPr>
            <a:r>
              <a:rPr lang="en-US" sz="35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IPE with AI Interaction</a:t>
            </a:r>
          </a:p>
          <a:p>
            <a:pPr algn="just">
              <a:lnSpc>
                <a:spcPts val="4621"/>
              </a:lnSpc>
            </a:pPr>
            <a:r>
              <a:rPr lang="en-US" sz="35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        such as virtual patients</a:t>
            </a:r>
          </a:p>
          <a:p>
            <a:pPr algn="just">
              <a:lnSpc>
                <a:spcPts val="4621"/>
              </a:lnSpc>
            </a:pPr>
            <a:r>
              <a:rPr lang="en-US" sz="35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        to enhance peer and</a:t>
            </a:r>
          </a:p>
          <a:p>
            <a:pPr algn="just">
              <a:lnSpc>
                <a:spcPts val="4621"/>
              </a:lnSpc>
            </a:pPr>
            <a:r>
              <a:rPr lang="en-US" sz="35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        personalized learning </a:t>
            </a:r>
          </a:p>
          <a:p>
            <a:pPr algn="just">
              <a:lnSpc>
                <a:spcPts val="4621"/>
              </a:lnSpc>
            </a:pPr>
            <a:r>
              <a:rPr lang="en-US" sz="35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        and collaboration                                                               </a:t>
            </a:r>
          </a:p>
          <a:p>
            <a:pPr algn="l">
              <a:lnSpc>
                <a:spcPts val="4621"/>
              </a:lnSpc>
            </a:pPr>
          </a:p>
          <a:p>
            <a:pPr algn="l">
              <a:lnSpc>
                <a:spcPts val="4621"/>
              </a:lnSpc>
            </a:pPr>
          </a:p>
          <a:p>
            <a:pPr algn="ctr">
              <a:lnSpc>
                <a:spcPts val="2787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2315293" y="2816915"/>
            <a:ext cx="5943772" cy="1178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57"/>
              </a:lnSpc>
              <a:spcBef>
                <a:spcPct val="0"/>
              </a:spcBef>
            </a:pPr>
            <a:r>
              <a:rPr lang="en-US" sz="6184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Current Practices</a:t>
            </a:r>
          </a:p>
        </p:txBody>
      </p:sp>
      <p:sp>
        <p:nvSpPr>
          <p:cNvPr name="TextBox 11" id="11"/>
          <p:cNvSpPr txBox="true"/>
          <p:nvPr/>
        </p:nvSpPr>
        <p:spPr>
          <a:xfrm rot="-69622">
            <a:off x="2702538" y="4103680"/>
            <a:ext cx="5177625" cy="3939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47967" indent="-423984" lvl="1">
              <a:lnSpc>
                <a:spcPts val="5145"/>
              </a:lnSpc>
              <a:buFont typeface="Arial"/>
              <a:buChar char="•"/>
            </a:pPr>
            <a:r>
              <a:rPr lang="en-US" sz="39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IPE Projects with other disciplines</a:t>
            </a:r>
          </a:p>
          <a:p>
            <a:pPr algn="l" marL="847967" indent="-423984" lvl="1">
              <a:lnSpc>
                <a:spcPts val="5145"/>
              </a:lnSpc>
              <a:buFont typeface="Arial"/>
              <a:buChar char="•"/>
            </a:pPr>
            <a:r>
              <a:rPr lang="en-US" sz="39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EHR platforms integration with simulation labs.</a:t>
            </a:r>
          </a:p>
          <a:p>
            <a:pPr algn="ctr">
              <a:lnSpc>
                <a:spcPts val="2787"/>
              </a:lnSpc>
            </a:pPr>
          </a:p>
          <a:p>
            <a:pPr algn="ctr">
              <a:lnSpc>
                <a:spcPts val="2787"/>
              </a:lnSpc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-151058">
            <a:off x="9776051" y="922362"/>
            <a:ext cx="6375907" cy="915812"/>
          </a:xfrm>
          <a:custGeom>
            <a:avLst/>
            <a:gdLst/>
            <a:ahLst/>
            <a:cxnLst/>
            <a:rect r="r" b="b" t="t" l="l"/>
            <a:pathLst>
              <a:path h="915812" w="6375907">
                <a:moveTo>
                  <a:pt x="0" y="0"/>
                </a:moveTo>
                <a:lnTo>
                  <a:pt x="6375907" y="0"/>
                </a:lnTo>
                <a:lnTo>
                  <a:pt x="6375907" y="915812"/>
                </a:lnTo>
                <a:lnTo>
                  <a:pt x="0" y="9158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86861" y="784198"/>
            <a:ext cx="11778943" cy="8718604"/>
          </a:xfrm>
          <a:custGeom>
            <a:avLst/>
            <a:gdLst/>
            <a:ahLst/>
            <a:cxnLst/>
            <a:rect r="r" b="b" t="t" l="l"/>
            <a:pathLst>
              <a:path h="8718604" w="11778943">
                <a:moveTo>
                  <a:pt x="0" y="0"/>
                </a:moveTo>
                <a:lnTo>
                  <a:pt x="11778943" y="0"/>
                </a:lnTo>
                <a:lnTo>
                  <a:pt x="11778943" y="8718604"/>
                </a:lnTo>
                <a:lnTo>
                  <a:pt x="0" y="8718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347012" y="692523"/>
            <a:ext cx="1221893" cy="1219815"/>
          </a:xfrm>
          <a:custGeom>
            <a:avLst/>
            <a:gdLst/>
            <a:ahLst/>
            <a:cxnLst/>
            <a:rect r="r" b="b" t="t" l="l"/>
            <a:pathLst>
              <a:path h="1219815" w="1221893">
                <a:moveTo>
                  <a:pt x="0" y="0"/>
                </a:moveTo>
                <a:lnTo>
                  <a:pt x="1221893" y="0"/>
                </a:lnTo>
                <a:lnTo>
                  <a:pt x="1221893" y="1219815"/>
                </a:lnTo>
                <a:lnTo>
                  <a:pt x="0" y="1219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537828" y="3101140"/>
            <a:ext cx="9212345" cy="3382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5622" indent="-432811" lvl="1">
              <a:lnSpc>
                <a:spcPts val="5252"/>
              </a:lnSpc>
              <a:buFont typeface="Arial"/>
              <a:buChar char="•"/>
            </a:pPr>
            <a:r>
              <a:rPr lang="en-US" sz="400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How can we as educators fill the gap of the lack of student preparedness for healthcare workforce interaction and collaboration</a:t>
            </a:r>
          </a:p>
          <a:p>
            <a:pPr algn="l">
              <a:lnSpc>
                <a:spcPts val="5252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4796533" y="225798"/>
            <a:ext cx="8694935" cy="2302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939"/>
              </a:lnSpc>
              <a:spcBef>
                <a:spcPct val="0"/>
              </a:spcBef>
            </a:pPr>
            <a:r>
              <a:rPr lang="en-US" sz="120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Conclusion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370152">
            <a:off x="13918534" y="832366"/>
            <a:ext cx="2742910" cy="2604224"/>
          </a:xfrm>
          <a:custGeom>
            <a:avLst/>
            <a:gdLst/>
            <a:ahLst/>
            <a:cxnLst/>
            <a:rect r="r" b="b" t="t" l="l"/>
            <a:pathLst>
              <a:path h="2604224" w="2742910">
                <a:moveTo>
                  <a:pt x="0" y="0"/>
                </a:moveTo>
                <a:lnTo>
                  <a:pt x="2742911" y="0"/>
                </a:lnTo>
                <a:lnTo>
                  <a:pt x="2742911" y="2604224"/>
                </a:lnTo>
                <a:lnTo>
                  <a:pt x="0" y="26042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620716">
            <a:off x="14703668" y="1074736"/>
            <a:ext cx="1172643" cy="1675204"/>
          </a:xfrm>
          <a:custGeom>
            <a:avLst/>
            <a:gdLst/>
            <a:ahLst/>
            <a:cxnLst/>
            <a:rect r="r" b="b" t="t" l="l"/>
            <a:pathLst>
              <a:path h="1675204" w="1172643">
                <a:moveTo>
                  <a:pt x="0" y="0"/>
                </a:moveTo>
                <a:lnTo>
                  <a:pt x="1172643" y="0"/>
                </a:lnTo>
                <a:lnTo>
                  <a:pt x="1172643" y="1675205"/>
                </a:lnTo>
                <a:lnTo>
                  <a:pt x="0" y="16752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3394065" y="6483655"/>
            <a:ext cx="6798738" cy="3065613"/>
          </a:xfrm>
          <a:custGeom>
            <a:avLst/>
            <a:gdLst/>
            <a:ahLst/>
            <a:cxnLst/>
            <a:rect r="r" b="b" t="t" l="l"/>
            <a:pathLst>
              <a:path h="3065613" w="6798738">
                <a:moveTo>
                  <a:pt x="6798738" y="0"/>
                </a:moveTo>
                <a:lnTo>
                  <a:pt x="0" y="0"/>
                </a:lnTo>
                <a:lnTo>
                  <a:pt x="0" y="3065612"/>
                </a:lnTo>
                <a:lnTo>
                  <a:pt x="6798738" y="3065612"/>
                </a:lnTo>
                <a:lnTo>
                  <a:pt x="67987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7288952">
            <a:off x="-2370669" y="5054723"/>
            <a:ext cx="6798738" cy="3065613"/>
          </a:xfrm>
          <a:custGeom>
            <a:avLst/>
            <a:gdLst/>
            <a:ahLst/>
            <a:cxnLst/>
            <a:rect r="r" b="b" t="t" l="l"/>
            <a:pathLst>
              <a:path h="3065613" w="6798738">
                <a:moveTo>
                  <a:pt x="6798738" y="0"/>
                </a:moveTo>
                <a:lnTo>
                  <a:pt x="0" y="0"/>
                </a:lnTo>
                <a:lnTo>
                  <a:pt x="0" y="3065613"/>
                </a:lnTo>
                <a:lnTo>
                  <a:pt x="6798738" y="3065613"/>
                </a:lnTo>
                <a:lnTo>
                  <a:pt x="67987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45901">
            <a:off x="4543609" y="771352"/>
            <a:ext cx="9200782" cy="9173996"/>
          </a:xfrm>
          <a:custGeom>
            <a:avLst/>
            <a:gdLst/>
            <a:ahLst/>
            <a:cxnLst/>
            <a:rect r="r" b="b" t="t" l="l"/>
            <a:pathLst>
              <a:path h="9173996" w="9200782">
                <a:moveTo>
                  <a:pt x="0" y="0"/>
                </a:moveTo>
                <a:lnTo>
                  <a:pt x="9200782" y="0"/>
                </a:lnTo>
                <a:lnTo>
                  <a:pt x="9200782" y="9173996"/>
                </a:lnTo>
                <a:lnTo>
                  <a:pt x="0" y="9173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171973">
            <a:off x="5583091" y="2920390"/>
            <a:ext cx="7156588" cy="3462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468"/>
              </a:lnSpc>
              <a:spcBef>
                <a:spcPct val="0"/>
              </a:spcBef>
            </a:pPr>
            <a:r>
              <a:rPr lang="en-US" sz="18192" spc="418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Q &amp; A!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137152">
            <a:off x="3720539" y="6812287"/>
            <a:ext cx="2829761" cy="2686683"/>
          </a:xfrm>
          <a:custGeom>
            <a:avLst/>
            <a:gdLst/>
            <a:ahLst/>
            <a:cxnLst/>
            <a:rect r="r" b="b" t="t" l="l"/>
            <a:pathLst>
              <a:path h="2686683" w="2829761">
                <a:moveTo>
                  <a:pt x="0" y="0"/>
                </a:moveTo>
                <a:lnTo>
                  <a:pt x="2829761" y="0"/>
                </a:lnTo>
                <a:lnTo>
                  <a:pt x="2829761" y="2686682"/>
                </a:lnTo>
                <a:lnTo>
                  <a:pt x="0" y="2686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671662">
            <a:off x="4402112" y="7257625"/>
            <a:ext cx="1466614" cy="1402617"/>
          </a:xfrm>
          <a:custGeom>
            <a:avLst/>
            <a:gdLst/>
            <a:ahLst/>
            <a:cxnLst/>
            <a:rect r="r" b="b" t="t" l="l"/>
            <a:pathLst>
              <a:path h="1402617" w="1466614">
                <a:moveTo>
                  <a:pt x="0" y="0"/>
                </a:moveTo>
                <a:lnTo>
                  <a:pt x="1466614" y="0"/>
                </a:lnTo>
                <a:lnTo>
                  <a:pt x="1466614" y="1402617"/>
                </a:lnTo>
                <a:lnTo>
                  <a:pt x="0" y="1402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9331506">
            <a:off x="850899" y="2591255"/>
            <a:ext cx="5634372" cy="2540590"/>
          </a:xfrm>
          <a:custGeom>
            <a:avLst/>
            <a:gdLst/>
            <a:ahLst/>
            <a:cxnLst/>
            <a:rect r="r" b="b" t="t" l="l"/>
            <a:pathLst>
              <a:path h="2540590" w="5634372">
                <a:moveTo>
                  <a:pt x="5634372" y="0"/>
                </a:moveTo>
                <a:lnTo>
                  <a:pt x="0" y="0"/>
                </a:lnTo>
                <a:lnTo>
                  <a:pt x="0" y="2540590"/>
                </a:lnTo>
                <a:lnTo>
                  <a:pt x="5634372" y="2540590"/>
                </a:lnTo>
                <a:lnTo>
                  <a:pt x="563437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979119" y="3968022"/>
            <a:ext cx="1221857" cy="2061415"/>
          </a:xfrm>
          <a:custGeom>
            <a:avLst/>
            <a:gdLst/>
            <a:ahLst/>
            <a:cxnLst/>
            <a:rect r="r" b="b" t="t" l="l"/>
            <a:pathLst>
              <a:path h="2061415" w="1221857">
                <a:moveTo>
                  <a:pt x="0" y="0"/>
                </a:moveTo>
                <a:lnTo>
                  <a:pt x="1221857" y="0"/>
                </a:lnTo>
                <a:lnTo>
                  <a:pt x="1221857" y="2061415"/>
                </a:lnTo>
                <a:lnTo>
                  <a:pt x="0" y="20614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299048" y="6029437"/>
            <a:ext cx="964181" cy="1626686"/>
          </a:xfrm>
          <a:custGeom>
            <a:avLst/>
            <a:gdLst/>
            <a:ahLst/>
            <a:cxnLst/>
            <a:rect r="r" b="b" t="t" l="l"/>
            <a:pathLst>
              <a:path h="1626686" w="964181">
                <a:moveTo>
                  <a:pt x="0" y="0"/>
                </a:moveTo>
                <a:lnTo>
                  <a:pt x="964181" y="0"/>
                </a:lnTo>
                <a:lnTo>
                  <a:pt x="964181" y="1626686"/>
                </a:lnTo>
                <a:lnTo>
                  <a:pt x="0" y="16266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45901">
            <a:off x="3487976" y="-12235"/>
            <a:ext cx="12598855" cy="9870706"/>
          </a:xfrm>
          <a:custGeom>
            <a:avLst/>
            <a:gdLst/>
            <a:ahLst/>
            <a:cxnLst/>
            <a:rect r="r" b="b" t="t" l="l"/>
            <a:pathLst>
              <a:path h="9870706" w="12598855">
                <a:moveTo>
                  <a:pt x="0" y="0"/>
                </a:moveTo>
                <a:lnTo>
                  <a:pt x="12598855" y="0"/>
                </a:lnTo>
                <a:lnTo>
                  <a:pt x="12598855" y="9870707"/>
                </a:lnTo>
                <a:lnTo>
                  <a:pt x="0" y="9870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104" r="0" b="-17162"/>
            </a:stretch>
          </a:blipFill>
        </p:spPr>
      </p:sp>
      <p:sp>
        <p:nvSpPr>
          <p:cNvPr name="TextBox 4" id="4"/>
          <p:cNvSpPr txBox="true"/>
          <p:nvPr/>
        </p:nvSpPr>
        <p:spPr>
          <a:xfrm rot="171973">
            <a:off x="6158816" y="835473"/>
            <a:ext cx="7156588" cy="1832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1"/>
              </a:lnSpc>
              <a:spcBef>
                <a:spcPct val="0"/>
              </a:spcBef>
            </a:pPr>
            <a:r>
              <a:rPr lang="en-US" sz="9594" spc="22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References</a:t>
            </a:r>
          </a:p>
        </p:txBody>
      </p:sp>
      <p:sp>
        <p:nvSpPr>
          <p:cNvPr name="TextBox 5" id="5"/>
          <p:cNvSpPr txBox="true"/>
          <p:nvPr/>
        </p:nvSpPr>
        <p:spPr>
          <a:xfrm rot="171973">
            <a:off x="5070666" y="2653910"/>
            <a:ext cx="9484689" cy="9458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22"/>
              </a:lnSpc>
            </a:pPr>
            <a:r>
              <a:rPr lang="en-US" sz="3373">
                <a:solidFill>
                  <a:srgbClr val="000000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WHO (World Health Organization). Framework for action on interprofessional education and collaborative practice. 2010. [March 4, 2013]. </a:t>
            </a:r>
            <a:r>
              <a:rPr lang="en-US" sz="3373" u="sng">
                <a:solidFill>
                  <a:srgbClr val="000000"/>
                </a:solidFill>
                <a:latin typeface="Childos Arabic"/>
                <a:ea typeface="Childos Arabic"/>
                <a:cs typeface="Childos Arabic"/>
                <a:sym typeface="Childos Arabic"/>
                <a:hlinkClick r:id="rId4" tooltip="http://www.who.int/hrh/resources/framework_action/en/index.html"/>
              </a:rPr>
              <a:t>http://www​.who.int/hrh​/resources/framework_action/en/index​.html</a:t>
            </a:r>
            <a:r>
              <a:rPr lang="en-US" sz="3373">
                <a:solidFill>
                  <a:srgbClr val="000000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.  </a:t>
            </a:r>
          </a:p>
          <a:p>
            <a:pPr algn="l">
              <a:lnSpc>
                <a:spcPts val="4722"/>
              </a:lnSpc>
            </a:pPr>
            <a:r>
              <a:rPr lang="en-US" sz="3373">
                <a:solidFill>
                  <a:srgbClr val="000000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Buring, S. M., Bhushan, A., Broeseker, A., Conway, S., Duncan-Hewitt, W., Hansen, L., &amp; Westberg, S. (2009). Interprofessional education: Definitions, student competencies, and guidelines for implementation. American Journal of Pharmaceutical Education, 73(4), 1-59.</a:t>
            </a:r>
          </a:p>
          <a:p>
            <a:pPr algn="l">
              <a:lnSpc>
                <a:spcPts val="4722"/>
              </a:lnSpc>
            </a:pPr>
          </a:p>
          <a:p>
            <a:pPr algn="l">
              <a:lnSpc>
                <a:spcPts val="4722"/>
              </a:lnSpc>
            </a:pPr>
          </a:p>
          <a:p>
            <a:pPr algn="l">
              <a:lnSpc>
                <a:spcPts val="4722"/>
              </a:lnSpc>
            </a:pPr>
          </a:p>
          <a:p>
            <a:pPr algn="l">
              <a:lnSpc>
                <a:spcPts val="4722"/>
              </a:lnSpc>
            </a:pPr>
          </a:p>
          <a:p>
            <a:pPr algn="l">
              <a:lnSpc>
                <a:spcPts val="4722"/>
              </a:lnSpc>
              <a:spcBef>
                <a:spcPct val="0"/>
              </a:spcBef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137152">
            <a:off x="1397699" y="6240209"/>
            <a:ext cx="2829761" cy="2686683"/>
          </a:xfrm>
          <a:custGeom>
            <a:avLst/>
            <a:gdLst/>
            <a:ahLst/>
            <a:cxnLst/>
            <a:rect r="r" b="b" t="t" l="l"/>
            <a:pathLst>
              <a:path h="2686683" w="2829761">
                <a:moveTo>
                  <a:pt x="0" y="0"/>
                </a:moveTo>
                <a:lnTo>
                  <a:pt x="2829761" y="0"/>
                </a:lnTo>
                <a:lnTo>
                  <a:pt x="2829761" y="2686682"/>
                </a:lnTo>
                <a:lnTo>
                  <a:pt x="0" y="26866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671662">
            <a:off x="2079272" y="6729352"/>
            <a:ext cx="1466614" cy="1402617"/>
          </a:xfrm>
          <a:custGeom>
            <a:avLst/>
            <a:gdLst/>
            <a:ahLst/>
            <a:cxnLst/>
            <a:rect r="r" b="b" t="t" l="l"/>
            <a:pathLst>
              <a:path h="1402617" w="1466614">
                <a:moveTo>
                  <a:pt x="0" y="0"/>
                </a:moveTo>
                <a:lnTo>
                  <a:pt x="1466614" y="0"/>
                </a:lnTo>
                <a:lnTo>
                  <a:pt x="1466614" y="1402617"/>
                </a:lnTo>
                <a:lnTo>
                  <a:pt x="0" y="1402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9331506">
            <a:off x="850899" y="2591255"/>
            <a:ext cx="5634372" cy="2540590"/>
          </a:xfrm>
          <a:custGeom>
            <a:avLst/>
            <a:gdLst/>
            <a:ahLst/>
            <a:cxnLst/>
            <a:rect r="r" b="b" t="t" l="l"/>
            <a:pathLst>
              <a:path h="2540590" w="5634372">
                <a:moveTo>
                  <a:pt x="5634372" y="0"/>
                </a:moveTo>
                <a:lnTo>
                  <a:pt x="0" y="0"/>
                </a:lnTo>
                <a:lnTo>
                  <a:pt x="0" y="2540590"/>
                </a:lnTo>
                <a:lnTo>
                  <a:pt x="5634372" y="2540590"/>
                </a:lnTo>
                <a:lnTo>
                  <a:pt x="563437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979119" y="3968022"/>
            <a:ext cx="1221857" cy="2061415"/>
          </a:xfrm>
          <a:custGeom>
            <a:avLst/>
            <a:gdLst/>
            <a:ahLst/>
            <a:cxnLst/>
            <a:rect r="r" b="b" t="t" l="l"/>
            <a:pathLst>
              <a:path h="2061415" w="1221857">
                <a:moveTo>
                  <a:pt x="0" y="0"/>
                </a:moveTo>
                <a:lnTo>
                  <a:pt x="1221857" y="0"/>
                </a:lnTo>
                <a:lnTo>
                  <a:pt x="1221857" y="2061415"/>
                </a:lnTo>
                <a:lnTo>
                  <a:pt x="0" y="20614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299048" y="6029437"/>
            <a:ext cx="964181" cy="1626686"/>
          </a:xfrm>
          <a:custGeom>
            <a:avLst/>
            <a:gdLst/>
            <a:ahLst/>
            <a:cxnLst/>
            <a:rect r="r" b="b" t="t" l="l"/>
            <a:pathLst>
              <a:path h="1626686" w="964181">
                <a:moveTo>
                  <a:pt x="0" y="0"/>
                </a:moveTo>
                <a:lnTo>
                  <a:pt x="964181" y="0"/>
                </a:lnTo>
                <a:lnTo>
                  <a:pt x="964181" y="1626686"/>
                </a:lnTo>
                <a:lnTo>
                  <a:pt x="0" y="16266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DAGfYKk1Kwk</dc:identifier>
  <dcterms:modified xsi:type="dcterms:W3CDTF">2011-08-01T06:04:30Z</dcterms:modified>
  <cp:revision>1</cp:revision>
  <dc:title>Envisioning the Future</dc:title>
</cp:coreProperties>
</file>