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Lst>
  <p:sldSz cx="6858000" cy="9144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33"/>
    <a:srgbClr val="8000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B4B392-E919-4067-9D22-77DAFE1F0CC0}" v="2" dt="2022-10-19T19:23:40.2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3108" y="96"/>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540001"/>
            <a:ext cx="5657850" cy="3458633"/>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514350" y="6096000"/>
            <a:ext cx="4846320" cy="14224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6C4E4C-05F9-4DBA-AB7C-344FDDFF5047}"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6C4E4C-05F9-4DBA-AB7C-344FDDFF5047}"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314450" cy="7802033"/>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6C4E4C-05F9-4DBA-AB7C-344FDDFF5047}"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6C4E4C-05F9-4DBA-AB7C-344FDDFF5047}"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7315200"/>
            <a:ext cx="5744765" cy="1557867"/>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541735" y="5137151"/>
            <a:ext cx="4601765" cy="2178051"/>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6C4E4C-05F9-4DBA-AB7C-344FDDFF5047}"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048256"/>
            <a:ext cx="2743200" cy="6120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314700" y="2048256"/>
            <a:ext cx="2743200" cy="6120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6C4E4C-05F9-4DBA-AB7C-344FDDFF5047}"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2743200" cy="853016"/>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274320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314700" y="2046817"/>
            <a:ext cx="2743200" cy="853016"/>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314700" y="2899833"/>
            <a:ext cx="274320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B6C4E4C-05F9-4DBA-AB7C-344FDDFF5047}" type="datetimeFigureOut">
              <a:rPr lang="en-US" smtClean="0"/>
              <a:t>3/25/2025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B6C4E4C-05F9-4DBA-AB7C-344FDDFF5047}" type="datetimeFigureOut">
              <a:rPr lang="en-US" smtClean="0"/>
              <a:t>3/25/2025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6C4E4C-05F9-4DBA-AB7C-344FDDFF5047}" type="datetimeFigureOut">
              <a:rPr lang="en-US" smtClean="0"/>
              <a:t>3/25/2025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01" y="7327392"/>
            <a:ext cx="5829300" cy="79248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228600" y="8128000"/>
            <a:ext cx="5829301" cy="812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6C4E4C-05F9-4DBA-AB7C-344FDDFF5047}"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700D2-CFC4-4997-9138-58CFB36E5761}" type="slidenum">
              <a:rPr lang="en-US" smtClean="0"/>
              <a:t>‹#›</a:t>
            </a:fld>
            <a:endParaRPr lang="en-US"/>
          </a:p>
        </p:txBody>
      </p:sp>
      <p:sp>
        <p:nvSpPr>
          <p:cNvPr id="9" name="Content Placeholder 8"/>
          <p:cNvSpPr>
            <a:spLocks noGrp="1"/>
          </p:cNvSpPr>
          <p:nvPr>
            <p:ph sz="quarter" idx="13"/>
          </p:nvPr>
        </p:nvSpPr>
        <p:spPr>
          <a:xfrm>
            <a:off x="228600" y="508000"/>
            <a:ext cx="5829300" cy="65904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314" y="7327037"/>
            <a:ext cx="5829300" cy="792835"/>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6343650" cy="731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26314" y="8128000"/>
            <a:ext cx="5829300" cy="816864"/>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7B6C4E4C-05F9-4DBA-AB7C-344FDDFF5047}" type="datetimeFigureOut">
              <a:rPr lang="en-US" smtClean="0"/>
              <a:t>3/25/2025</a:t>
            </a:fld>
            <a:endParaRPr lang="en-US"/>
          </a:p>
        </p:txBody>
      </p:sp>
      <p:sp>
        <p:nvSpPr>
          <p:cNvPr id="9" name="Slide Number Placeholder 8"/>
          <p:cNvSpPr>
            <a:spLocks noGrp="1"/>
          </p:cNvSpPr>
          <p:nvPr>
            <p:ph type="sldNum" sz="quarter" idx="11"/>
          </p:nvPr>
        </p:nvSpPr>
        <p:spPr/>
        <p:txBody>
          <a:bodyPr/>
          <a:lstStyle/>
          <a:p>
            <a:fld id="{8C0700D2-CFC4-4997-9138-58CFB36E5761}"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5715000" cy="1524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42900" y="2133600"/>
            <a:ext cx="5715000" cy="6400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6343650" y="0"/>
            <a:ext cx="514350"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343650" y="7315200"/>
            <a:ext cx="514350"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6398841" y="7531947"/>
            <a:ext cx="411480" cy="52832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C0700D2-CFC4-4997-9138-58CFB36E5761}" type="slidenum">
              <a:rPr lang="en-US" smtClean="0"/>
              <a:t>‹#›</a:t>
            </a:fld>
            <a:endParaRPr lang="en-US"/>
          </a:p>
        </p:txBody>
      </p:sp>
      <p:sp>
        <p:nvSpPr>
          <p:cNvPr id="5" name="Footer Placeholder 4"/>
          <p:cNvSpPr>
            <a:spLocks noGrp="1"/>
          </p:cNvSpPr>
          <p:nvPr>
            <p:ph type="ftr" sz="quarter" idx="3"/>
          </p:nvPr>
        </p:nvSpPr>
        <p:spPr>
          <a:xfrm rot="16200000">
            <a:off x="4999726" y="5505027"/>
            <a:ext cx="3156375" cy="27432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4952314" y="2301240"/>
            <a:ext cx="3251199" cy="274320"/>
          </a:xfrm>
          <a:prstGeom prst="rect">
            <a:avLst/>
          </a:prstGeom>
        </p:spPr>
        <p:txBody>
          <a:bodyPr vert="horz" lIns="91440" tIns="45720" rIns="91440" bIns="45720" rtlCol="0" anchor="ctr"/>
          <a:lstStyle>
            <a:lvl1pPr algn="l">
              <a:defRPr sz="1200">
                <a:solidFill>
                  <a:schemeClr val="bg2"/>
                </a:solidFill>
              </a:defRPr>
            </a:lvl1pPr>
          </a:lstStyle>
          <a:p>
            <a:fld id="{7B6C4E4C-05F9-4DBA-AB7C-344FDDFF5047}" type="datetimeFigureOut">
              <a:rPr lang="en-US" smtClean="0"/>
              <a:t>3/25/2025</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sv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13963" y="942038"/>
            <a:ext cx="6076951" cy="717549"/>
          </a:xfrm>
        </p:spPr>
        <p:txBody>
          <a:bodyPr/>
          <a:lstStyle/>
          <a:p>
            <a:pPr algn="ctr"/>
            <a:r>
              <a:rPr lang="en-US" sz="3200" b="1" dirty="0">
                <a:solidFill>
                  <a:srgbClr val="660033"/>
                </a:solidFill>
              </a:rPr>
              <a:t>Ruth B. Welborn Health Professions Leadership Scholarship</a:t>
            </a:r>
          </a:p>
        </p:txBody>
      </p:sp>
      <p:sp>
        <p:nvSpPr>
          <p:cNvPr id="3" name="Subtitle 2"/>
          <p:cNvSpPr>
            <a:spLocks noGrp="1"/>
          </p:cNvSpPr>
          <p:nvPr>
            <p:ph type="subTitle" idx="1"/>
          </p:nvPr>
        </p:nvSpPr>
        <p:spPr>
          <a:xfrm>
            <a:off x="644816" y="1649994"/>
            <a:ext cx="5451184" cy="5715000"/>
          </a:xfrm>
        </p:spPr>
        <p:txBody>
          <a:bodyPr>
            <a:normAutofit fontScale="32500" lnSpcReduction="20000"/>
          </a:bodyPr>
          <a:lstStyle/>
          <a:p>
            <a:r>
              <a:rPr lang="en-US" sz="3100" b="1" dirty="0">
                <a:solidFill>
                  <a:srgbClr val="660033"/>
                </a:solidFill>
                <a:latin typeface="Arial" panose="020B0604020202020204" pitchFamily="34" charset="0"/>
                <a:cs typeface="Arial" panose="020B0604020202020204" pitchFamily="34" charset="0"/>
              </a:rPr>
              <a:t>About the scholarship award:</a:t>
            </a:r>
            <a:endParaRPr lang="en-US" sz="3100" dirty="0">
              <a:solidFill>
                <a:srgbClr val="660033"/>
              </a:solidFill>
              <a:latin typeface="Arial" panose="020B0604020202020204" pitchFamily="34" charset="0"/>
              <a:cs typeface="Arial" panose="020B0604020202020204" pitchFamily="34" charset="0"/>
            </a:endParaRPr>
          </a:p>
          <a:p>
            <a:pPr algn="just"/>
            <a:br>
              <a:rPr lang="en-US" sz="3100" dirty="0">
                <a:latin typeface="Arial" panose="020B0604020202020204" pitchFamily="34" charset="0"/>
                <a:cs typeface="Arial" panose="020B0604020202020204" pitchFamily="34" charset="0"/>
              </a:rPr>
            </a:br>
            <a:r>
              <a:rPr lang="en-US" sz="3100" dirty="0">
                <a:solidFill>
                  <a:schemeClr val="tx1"/>
                </a:solidFill>
                <a:latin typeface="Arial" panose="020B0604020202020204" pitchFamily="34" charset="0"/>
                <a:cs typeface="Arial" panose="020B0604020202020204" pitchFamily="34" charset="0"/>
              </a:rPr>
              <a:t>Dr. Ruth B. Welborn became Dean of the College of Health Professions (CHP) in 2003. Under her leadership, undergraduate and graduate programs have been expanded. Dean Welborn holds the rank of Professor of Health Administration. She earned her Diploma in Nursing from Jewish Hospital School of Nursing in St. Louis, MO, a BSN from the University of Texas Medical Branch at Galveston, Master’s from UT-San Antonio, and Ph.D. from Texas A&amp;M.</a:t>
            </a:r>
          </a:p>
          <a:p>
            <a:pPr algn="just"/>
            <a:endParaRPr lang="en-US" sz="3100" dirty="0">
              <a:solidFill>
                <a:schemeClr val="tx1"/>
              </a:solidFill>
              <a:latin typeface="Arial" panose="020B0604020202020204" pitchFamily="34" charset="0"/>
              <a:cs typeface="Arial" panose="020B0604020202020204" pitchFamily="34" charset="0"/>
            </a:endParaRPr>
          </a:p>
          <a:p>
            <a:pPr algn="just"/>
            <a:r>
              <a:rPr lang="en-US" sz="3100" dirty="0">
                <a:solidFill>
                  <a:schemeClr val="tx1"/>
                </a:solidFill>
                <a:latin typeface="Arial" panose="020B0604020202020204" pitchFamily="34" charset="0"/>
                <a:cs typeface="Arial" panose="020B0604020202020204" pitchFamily="34" charset="0"/>
              </a:rPr>
              <a:t>Before becoming Dean, Dr. Welborn served in a variety of leadership positions at Texas State, including the Chair of the Depts. of Allied Health Sciences and Health Administration, Associate Dean of the CHP and Interim Dean.</a:t>
            </a:r>
          </a:p>
          <a:p>
            <a:pPr algn="just"/>
            <a:endParaRPr lang="en-US" sz="3100" dirty="0">
              <a:solidFill>
                <a:schemeClr val="tx1"/>
              </a:solidFill>
              <a:latin typeface="Arial" panose="020B0604020202020204" pitchFamily="34" charset="0"/>
              <a:cs typeface="Arial" panose="020B0604020202020204" pitchFamily="34" charset="0"/>
            </a:endParaRPr>
          </a:p>
          <a:p>
            <a:pPr algn="just"/>
            <a:r>
              <a:rPr lang="en-US" sz="3100" dirty="0">
                <a:solidFill>
                  <a:schemeClr val="tx1"/>
                </a:solidFill>
                <a:latin typeface="Arial" panose="020B0604020202020204" pitchFamily="34" charset="0"/>
                <a:cs typeface="Arial" panose="020B0604020202020204" pitchFamily="34" charset="0"/>
              </a:rPr>
              <a:t>She is a strong believer in giving back to the community through service and has served on the Board of Trustees for the San Marcos Academy; Board of Directors and the Women’s Council for Central Texas Medical Center; San Marcos Main Street Advisory Board; San Marcos-Hays County Emergency Medical Services Board; Habitat for Humanity; Palmer Drug Abuse</a:t>
            </a:r>
            <a:r>
              <a:rPr lang="en-US" sz="3100" dirty="0">
                <a:solidFill>
                  <a:srgbClr val="990033"/>
                </a:solidFill>
                <a:latin typeface="Arial" panose="020B0604020202020204" pitchFamily="34" charset="0"/>
                <a:cs typeface="Arial" panose="020B0604020202020204" pitchFamily="34" charset="0"/>
              </a:rPr>
              <a:t> </a:t>
            </a:r>
            <a:r>
              <a:rPr lang="en-US" sz="3100" dirty="0">
                <a:solidFill>
                  <a:schemeClr val="tx1"/>
                </a:solidFill>
                <a:latin typeface="Arial" panose="020B0604020202020204" pitchFamily="34" charset="0"/>
                <a:cs typeface="Arial" panose="020B0604020202020204" pitchFamily="34" charset="0"/>
              </a:rPr>
              <a:t>Program; and the City of San Marcos Human Development Commission, and many others.</a:t>
            </a:r>
          </a:p>
          <a:p>
            <a:pPr algn="just"/>
            <a:endParaRPr lang="en-US" sz="3100" dirty="0">
              <a:solidFill>
                <a:srgbClr val="990033"/>
              </a:solidFill>
              <a:latin typeface="Arial" panose="020B0604020202020204" pitchFamily="34" charset="0"/>
              <a:cs typeface="Arial" panose="020B0604020202020204" pitchFamily="34" charset="0"/>
            </a:endParaRPr>
          </a:p>
          <a:p>
            <a:r>
              <a:rPr lang="en-US" sz="3100" b="1" dirty="0">
                <a:solidFill>
                  <a:srgbClr val="660033"/>
                </a:solidFill>
                <a:latin typeface="Arial" panose="020B0604020202020204" pitchFamily="34" charset="0"/>
                <a:cs typeface="Arial" panose="020B0604020202020204" pitchFamily="34" charset="0"/>
              </a:rPr>
              <a:t>Who is eligible to apply?</a:t>
            </a:r>
          </a:p>
          <a:p>
            <a:endParaRPr lang="en-US" sz="3100" dirty="0">
              <a:latin typeface="Arial" panose="020B0604020202020204" pitchFamily="34" charset="0"/>
              <a:cs typeface="Arial" panose="020B0604020202020204" pitchFamily="34" charset="0"/>
            </a:endParaRPr>
          </a:p>
          <a:p>
            <a:r>
              <a:rPr lang="en-US" sz="3100" dirty="0">
                <a:solidFill>
                  <a:schemeClr val="tx2">
                    <a:lumMod val="75000"/>
                  </a:schemeClr>
                </a:solidFill>
                <a:latin typeface="Arial" panose="020B0604020202020204" pitchFamily="34" charset="0"/>
                <a:cs typeface="Arial" panose="020B0604020202020204" pitchFamily="34" charset="0"/>
              </a:rPr>
              <a:t>Scholarships are available to students who are: </a:t>
            </a:r>
          </a:p>
          <a:p>
            <a:pPr marL="342900" lvl="0" indent="-342900">
              <a:buFont typeface="Arial" panose="020B0604020202020204" pitchFamily="34" charset="0"/>
              <a:buChar char="•"/>
            </a:pPr>
            <a:r>
              <a:rPr lang="en-US" sz="3100" dirty="0">
                <a:solidFill>
                  <a:schemeClr val="tx2">
                    <a:lumMod val="75000"/>
                  </a:schemeClr>
                </a:solidFill>
                <a:latin typeface="Arial" panose="020B0604020202020204" pitchFamily="34" charset="0"/>
                <a:cs typeface="Arial" panose="020B0604020202020204" pitchFamily="34" charset="0"/>
              </a:rPr>
              <a:t>Enrolled in at least 12 hours as an undergraduate student, and at least 9 hours as a graduate student</a:t>
            </a:r>
          </a:p>
          <a:p>
            <a:pPr marL="342900" lvl="0" indent="-342900">
              <a:buFont typeface="Arial" panose="020B0604020202020204" pitchFamily="34" charset="0"/>
              <a:buChar char="•"/>
            </a:pPr>
            <a:r>
              <a:rPr lang="en-US" sz="3100" dirty="0">
                <a:solidFill>
                  <a:schemeClr val="tx2">
                    <a:lumMod val="75000"/>
                  </a:schemeClr>
                </a:solidFill>
                <a:latin typeface="Arial" panose="020B0604020202020204" pitchFamily="34" charset="0"/>
                <a:cs typeface="Arial" panose="020B0604020202020204" pitchFamily="34" charset="0"/>
              </a:rPr>
              <a:t>Admitted as a major and pursuing upper division course work or graduate studies in a school, department, or program within the College of Health Professions;</a:t>
            </a:r>
          </a:p>
          <a:p>
            <a:pPr marL="342900" lvl="0" indent="-342900">
              <a:buFont typeface="Arial" panose="020B0604020202020204" pitchFamily="34" charset="0"/>
              <a:buChar char="•"/>
            </a:pPr>
            <a:r>
              <a:rPr lang="en-US" sz="3100" dirty="0">
                <a:solidFill>
                  <a:schemeClr val="tx2">
                    <a:lumMod val="75000"/>
                  </a:schemeClr>
                </a:solidFill>
                <a:latin typeface="Arial" panose="020B0604020202020204" pitchFamily="34" charset="0"/>
                <a:cs typeface="Arial" panose="020B0604020202020204" pitchFamily="34" charset="0"/>
              </a:rPr>
              <a:t>3.0 major GPA;</a:t>
            </a:r>
          </a:p>
          <a:p>
            <a:pPr marL="342900" lvl="0" indent="-342900">
              <a:buFont typeface="Arial" panose="020B0604020202020204" pitchFamily="34" charset="0"/>
              <a:buChar char="•"/>
            </a:pPr>
            <a:r>
              <a:rPr lang="en-US" sz="3100" dirty="0">
                <a:solidFill>
                  <a:schemeClr val="tx2">
                    <a:lumMod val="75000"/>
                  </a:schemeClr>
                </a:solidFill>
                <a:latin typeface="Arial" panose="020B0604020202020204" pitchFamily="34" charset="0"/>
                <a:cs typeface="Arial" panose="020B0604020202020204" pitchFamily="34" charset="0"/>
              </a:rPr>
              <a:t>Hold an office of leadership in a recognized healthcare professional organization for at least one year, and;</a:t>
            </a:r>
          </a:p>
          <a:p>
            <a:pPr marL="342900" lvl="0" indent="-342900">
              <a:buFont typeface="Arial" panose="020B0604020202020204" pitchFamily="34" charset="0"/>
              <a:buChar char="•"/>
            </a:pPr>
            <a:r>
              <a:rPr lang="en-US" sz="3100" dirty="0">
                <a:solidFill>
                  <a:schemeClr val="tx2">
                    <a:lumMod val="75000"/>
                  </a:schemeClr>
                </a:solidFill>
                <a:latin typeface="Arial" panose="020B0604020202020204" pitchFamily="34" charset="0"/>
                <a:cs typeface="Arial" panose="020B0604020202020204" pitchFamily="34" charset="0"/>
              </a:rPr>
              <a:t>Documented track record of commitment to service in a leadership role in the community.</a:t>
            </a:r>
          </a:p>
          <a:p>
            <a:endParaRPr lang="en-US" sz="3100" dirty="0">
              <a:solidFill>
                <a:schemeClr val="tx2">
                  <a:lumMod val="75000"/>
                </a:schemeClr>
              </a:solidFill>
              <a:latin typeface="Arial" panose="020B0604020202020204" pitchFamily="34" charset="0"/>
              <a:cs typeface="Arial" panose="020B0604020202020204" pitchFamily="34" charset="0"/>
            </a:endParaRPr>
          </a:p>
          <a:p>
            <a:r>
              <a:rPr lang="en-US" sz="3100" b="1" dirty="0">
                <a:solidFill>
                  <a:srgbClr val="660033"/>
                </a:solidFill>
                <a:latin typeface="Arial" panose="020B0604020202020204" pitchFamily="34" charset="0"/>
                <a:cs typeface="Arial" panose="020B0604020202020204" pitchFamily="34" charset="0"/>
              </a:rPr>
              <a:t>How to apply:</a:t>
            </a:r>
          </a:p>
          <a:p>
            <a:endParaRPr lang="en-US" sz="3100" dirty="0">
              <a:solidFill>
                <a:schemeClr val="tx1"/>
              </a:solidFill>
              <a:latin typeface="Arial" panose="020B0604020202020204" pitchFamily="34" charset="0"/>
              <a:cs typeface="Arial" panose="020B0604020202020204" pitchFamily="34" charset="0"/>
            </a:endParaRPr>
          </a:p>
          <a:p>
            <a:r>
              <a:rPr lang="en-US" sz="3100" dirty="0">
                <a:solidFill>
                  <a:schemeClr val="tx1"/>
                </a:solidFill>
                <a:latin typeface="Arial" panose="020B0604020202020204" pitchFamily="34" charset="0"/>
                <a:cs typeface="Arial" panose="020B0604020202020204" pitchFamily="34" charset="0"/>
              </a:rPr>
              <a:t>Application for scholarships can be completed through </a:t>
            </a:r>
            <a:br>
              <a:rPr lang="en-US" sz="3100" dirty="0">
                <a:solidFill>
                  <a:schemeClr val="tx1"/>
                </a:solidFill>
                <a:latin typeface="Arial" panose="020B0604020202020204" pitchFamily="34" charset="0"/>
                <a:cs typeface="Arial" panose="020B0604020202020204" pitchFamily="34" charset="0"/>
              </a:rPr>
            </a:br>
            <a:r>
              <a:rPr lang="en-US" sz="3100" dirty="0">
                <a:solidFill>
                  <a:schemeClr val="tx1"/>
                </a:solidFill>
                <a:latin typeface="Arial" panose="020B0604020202020204" pitchFamily="34" charset="0"/>
                <a:cs typeface="Arial" panose="020B0604020202020204" pitchFamily="34" charset="0"/>
              </a:rPr>
              <a:t>the Bobcat Online Scholarship System (BOSS) at http://www.finaid.txstate.edu/scholarships/boss.html.  </a:t>
            </a:r>
          </a:p>
          <a:p>
            <a:endParaRPr lang="en-US" sz="3100" dirty="0">
              <a:solidFill>
                <a:schemeClr val="tx1"/>
              </a:solidFill>
              <a:latin typeface="Arial" panose="020B0604020202020204" pitchFamily="34" charset="0"/>
              <a:cs typeface="Arial" panose="020B0604020202020204" pitchFamily="34" charset="0"/>
            </a:endParaRPr>
          </a:p>
          <a:p>
            <a:r>
              <a:rPr lang="en-US" sz="3100" b="1" dirty="0">
                <a:solidFill>
                  <a:srgbClr val="660033"/>
                </a:solidFill>
                <a:latin typeface="Arial"/>
                <a:cs typeface="Arial"/>
              </a:rPr>
              <a:t>Application deadline:  </a:t>
            </a:r>
            <a:r>
              <a:rPr lang="en-US" sz="3100" b="1" dirty="0">
                <a:solidFill>
                  <a:schemeClr val="tx1"/>
                </a:solidFill>
                <a:latin typeface="Arial"/>
                <a:cs typeface="Arial"/>
              </a:rPr>
              <a:t>April</a:t>
            </a:r>
            <a:r>
              <a:rPr lang="en-US" sz="3100" b="1" dirty="0">
                <a:solidFill>
                  <a:schemeClr val="tx2">
                    <a:lumMod val="75000"/>
                  </a:schemeClr>
                </a:solidFill>
                <a:latin typeface="Arial"/>
                <a:cs typeface="Arial"/>
              </a:rPr>
              <a:t> 1</a:t>
            </a:r>
            <a:r>
              <a:rPr lang="en-US" sz="3100" b="1">
                <a:solidFill>
                  <a:schemeClr val="tx2">
                    <a:lumMod val="75000"/>
                  </a:schemeClr>
                </a:solidFill>
                <a:latin typeface="Arial"/>
                <a:cs typeface="Arial"/>
              </a:rPr>
              <a:t>, 2025</a:t>
            </a:r>
            <a:endParaRPr lang="en-US" sz="3100" b="1" dirty="0">
              <a:solidFill>
                <a:schemeClr val="tx2">
                  <a:lumMod val="75000"/>
                </a:schemeClr>
              </a:solidFill>
              <a:latin typeface="Arial" panose="020B0604020202020204" pitchFamily="34" charset="0"/>
              <a:cs typeface="Arial" panose="020B0604020202020204" pitchFamily="34" charset="0"/>
            </a:endParaRPr>
          </a:p>
          <a:p>
            <a:endParaRPr lang="en-US" dirty="0"/>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8870" y="8582026"/>
            <a:ext cx="2266950" cy="10477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1" y="4393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6" name="Rectangle 5"/>
          <p:cNvSpPr>
            <a:spLocks noChangeArrowheads="1"/>
          </p:cNvSpPr>
          <p:nvPr/>
        </p:nvSpPr>
        <p:spPr bwMode="auto">
          <a:xfrm>
            <a:off x="2151208" y="8686801"/>
            <a:ext cx="2438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231F20"/>
                </a:solidFill>
                <a:effectLst/>
                <a:latin typeface="Arial" pitchFamily="34" charset="0"/>
                <a:ea typeface="Calibri" pitchFamily="34" charset="0"/>
                <a:cs typeface="Arial" pitchFamily="34" charset="0"/>
              </a:rPr>
              <a:t>Texas State University is a tobacco-free campus.</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7" name="Rectangle 8"/>
          <p:cNvSpPr>
            <a:spLocks noChangeArrowheads="1"/>
          </p:cNvSpPr>
          <p:nvPr/>
        </p:nvSpPr>
        <p:spPr bwMode="auto">
          <a:xfrm>
            <a:off x="1" y="4393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 name="Rectangle 9"/>
          <p:cNvSpPr>
            <a:spLocks noChangeArrowheads="1"/>
          </p:cNvSpPr>
          <p:nvPr/>
        </p:nvSpPr>
        <p:spPr bwMode="auto">
          <a:xfrm>
            <a:off x="552451" y="97738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1" name="Rectangle 13"/>
          <p:cNvSpPr>
            <a:spLocks noChangeArrowheads="1"/>
          </p:cNvSpPr>
          <p:nvPr/>
        </p:nvSpPr>
        <p:spPr bwMode="auto">
          <a:xfrm>
            <a:off x="1" y="4393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2" name="Rectangle 14"/>
          <p:cNvSpPr>
            <a:spLocks noChangeArrowheads="1"/>
          </p:cNvSpPr>
          <p:nvPr/>
        </p:nvSpPr>
        <p:spPr bwMode="auto">
          <a:xfrm>
            <a:off x="552451" y="97738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pic>
        <p:nvPicPr>
          <p:cNvPr id="1041" name="Picture 17" descr="https://encrypted-tbn3.gstatic.com/images?q=tbn:ANd9GcSLJ4--rxFM1LhPRB9vcsMWTy-xkpTyx5BsVW0Q5KuTOV0UYoB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424" y="7283298"/>
            <a:ext cx="128803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7" descr="https://encrypted-tbn3.gstatic.com/images?q=tbn:ANd9GcSLJ4--rxFM1LhPRB9vcsMWTy-xkpTyx5BsVW0Q5KuTOV0UYoBA">
            <a:extLst>
              <a:ext uri="{FF2B5EF4-FFF2-40B4-BE49-F238E27FC236}">
                <a16:creationId xmlns:a16="http://schemas.microsoft.com/office/drawing/2014/main" id="{D22F613A-EFBB-48BC-82E9-3FEBEBC866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8823" y="7210426"/>
            <a:ext cx="128803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10" name="Graphic 9">
            <a:extLst>
              <a:ext uri="{FF2B5EF4-FFF2-40B4-BE49-F238E27FC236}">
                <a16:creationId xmlns:a16="http://schemas.microsoft.com/office/drawing/2014/main" id="{BE280AC1-4DCE-D647-2616-9D77495D789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14600" y="7283298"/>
            <a:ext cx="1699913" cy="1083284"/>
          </a:xfrm>
          <a:prstGeom prst="rect">
            <a:avLst/>
          </a:prstGeom>
        </p:spPr>
      </p:pic>
    </p:spTree>
    <p:extLst>
      <p:ext uri="{BB962C8B-B14F-4D97-AF65-F5344CB8AC3E}">
        <p14:creationId xmlns:p14="http://schemas.microsoft.com/office/powerpoint/2010/main" val="10225210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532</TotalTime>
  <Words>376</Words>
  <Application>Microsoft Office PowerPoint</Application>
  <PresentationFormat>On-screen Show (4:3)</PresentationFormat>
  <Paragraphs>23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vt:lpstr>
      <vt:lpstr>Adjacency</vt:lpstr>
      <vt:lpstr>Ruth B. Welborn Health Professions Leadership Scholarship</vt:lpstr>
    </vt:vector>
  </TitlesOfParts>
  <Company>Texas State University - San Marcos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Hernandez, Jessica M</dc:creator>
  <cp:lastModifiedBy>Johnson, Janet L</cp:lastModifiedBy>
  <cp:revision>47</cp:revision>
  <cp:lastPrinted>2020-11-02T20:51:35Z</cp:lastPrinted>
  <dcterms:created xsi:type="dcterms:W3CDTF">2013-12-12T20:00:27Z</dcterms:created>
  <dcterms:modified xsi:type="dcterms:W3CDTF">2025-03-25T13:56:01Z</dcterms:modified>
</cp:coreProperties>
</file>