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57" r:id="rId3"/>
    <p:sldId id="258" r:id="rId4"/>
    <p:sldId id="272" r:id="rId5"/>
    <p:sldId id="273" r:id="rId6"/>
    <p:sldId id="274" r:id="rId7"/>
    <p:sldId id="275" r:id="rId8"/>
    <p:sldId id="276" r:id="rId9"/>
    <p:sldId id="263" r:id="rId10"/>
    <p:sldId id="264" r:id="rId11"/>
    <p:sldId id="270" r:id="rId12"/>
    <p:sldId id="265" r:id="rId13"/>
    <p:sldId id="267" r:id="rId14"/>
    <p:sldId id="269" r:id="rId15"/>
    <p:sldId id="268" r:id="rId16"/>
    <p:sldId id="266" r:id="rId17"/>
    <p:sldId id="271"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5229"/>
  </p:normalViewPr>
  <p:slideViewPr>
    <p:cSldViewPr snapToGrid="0">
      <p:cViewPr varScale="1">
        <p:scale>
          <a:sx n="83" d="100"/>
          <a:sy n="83" d="100"/>
        </p:scale>
        <p:origin x="14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5E191-B241-B94E-BABE-6316C4C94C14}" type="datetimeFigureOut">
              <a:rPr lang="en-US" smtClean="0"/>
              <a:t>4/10/25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97F30-661B-5247-B7C5-98A0B1F1F397}" type="slidenum">
              <a:rPr lang="en-US" smtClean="0"/>
              <a:t>‹#›</a:t>
            </a:fld>
            <a:endParaRPr lang="en-US"/>
          </a:p>
        </p:txBody>
      </p:sp>
    </p:spTree>
    <p:extLst>
      <p:ext uri="{BB962C8B-B14F-4D97-AF65-F5344CB8AC3E}">
        <p14:creationId xmlns:p14="http://schemas.microsoft.com/office/powerpoint/2010/main" val="247623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F30-661B-5247-B7C5-98A0B1F1F397}" type="slidenum">
              <a:rPr lang="en-US" smtClean="0"/>
              <a:t>4</a:t>
            </a:fld>
            <a:endParaRPr lang="en-US"/>
          </a:p>
        </p:txBody>
      </p:sp>
    </p:spTree>
    <p:extLst>
      <p:ext uri="{BB962C8B-B14F-4D97-AF65-F5344CB8AC3E}">
        <p14:creationId xmlns:p14="http://schemas.microsoft.com/office/powerpoint/2010/main" val="416444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F30-661B-5247-B7C5-98A0B1F1F397}" type="slidenum">
              <a:rPr lang="en-US" smtClean="0"/>
              <a:t>5</a:t>
            </a:fld>
            <a:endParaRPr lang="en-US"/>
          </a:p>
        </p:txBody>
      </p:sp>
    </p:spTree>
    <p:extLst>
      <p:ext uri="{BB962C8B-B14F-4D97-AF65-F5344CB8AC3E}">
        <p14:creationId xmlns:p14="http://schemas.microsoft.com/office/powerpoint/2010/main" val="216233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F30-661B-5247-B7C5-98A0B1F1F397}" type="slidenum">
              <a:rPr lang="en-US" smtClean="0"/>
              <a:t>9</a:t>
            </a:fld>
            <a:endParaRPr lang="en-US"/>
          </a:p>
        </p:txBody>
      </p:sp>
    </p:spTree>
    <p:extLst>
      <p:ext uri="{BB962C8B-B14F-4D97-AF65-F5344CB8AC3E}">
        <p14:creationId xmlns:p14="http://schemas.microsoft.com/office/powerpoint/2010/main" val="202630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F30-661B-5247-B7C5-98A0B1F1F397}" type="slidenum">
              <a:rPr lang="en-US" smtClean="0"/>
              <a:t>10</a:t>
            </a:fld>
            <a:endParaRPr lang="en-US"/>
          </a:p>
        </p:txBody>
      </p:sp>
    </p:spTree>
    <p:extLst>
      <p:ext uri="{BB962C8B-B14F-4D97-AF65-F5344CB8AC3E}">
        <p14:creationId xmlns:p14="http://schemas.microsoft.com/office/powerpoint/2010/main" val="88665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50D5D-B85E-C8FB-803B-8B0006811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833E2-8D80-B3CB-7D92-09B5C1DA1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3831A-BCF4-EB7A-60EA-C954FB806D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0E32D7-709B-317A-66C6-2325395FA032}"/>
              </a:ext>
            </a:extLst>
          </p:cNvPr>
          <p:cNvSpPr>
            <a:spLocks noGrp="1"/>
          </p:cNvSpPr>
          <p:nvPr>
            <p:ph type="sldNum" sz="quarter" idx="5"/>
          </p:nvPr>
        </p:nvSpPr>
        <p:spPr/>
        <p:txBody>
          <a:bodyPr/>
          <a:lstStyle/>
          <a:p>
            <a:fld id="{D4897F30-661B-5247-B7C5-98A0B1F1F397}" type="slidenum">
              <a:rPr lang="en-US" smtClean="0"/>
              <a:t>11</a:t>
            </a:fld>
            <a:endParaRPr lang="en-US"/>
          </a:p>
        </p:txBody>
      </p:sp>
    </p:spTree>
    <p:extLst>
      <p:ext uri="{BB962C8B-B14F-4D97-AF65-F5344CB8AC3E}">
        <p14:creationId xmlns:p14="http://schemas.microsoft.com/office/powerpoint/2010/main" val="240751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F30-661B-5247-B7C5-98A0B1F1F397}" type="slidenum">
              <a:rPr lang="en-US" smtClean="0"/>
              <a:t>12</a:t>
            </a:fld>
            <a:endParaRPr lang="en-US"/>
          </a:p>
        </p:txBody>
      </p:sp>
    </p:spTree>
    <p:extLst>
      <p:ext uri="{BB962C8B-B14F-4D97-AF65-F5344CB8AC3E}">
        <p14:creationId xmlns:p14="http://schemas.microsoft.com/office/powerpoint/2010/main" val="152663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F30-661B-5247-B7C5-98A0B1F1F397}" type="slidenum">
              <a:rPr lang="en-US" smtClean="0"/>
              <a:t>16</a:t>
            </a:fld>
            <a:endParaRPr lang="en-US"/>
          </a:p>
        </p:txBody>
      </p:sp>
    </p:spTree>
    <p:extLst>
      <p:ext uri="{BB962C8B-B14F-4D97-AF65-F5344CB8AC3E}">
        <p14:creationId xmlns:p14="http://schemas.microsoft.com/office/powerpoint/2010/main" val="156685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95C3F-FE12-1769-6A41-AD205C966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A9BD9-D0F2-1644-5128-AB8069BEA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4DF4A-D12F-8927-DABC-9FC8E08DE5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346D8-754A-D02A-F715-9D9C8DB355E3}"/>
              </a:ext>
            </a:extLst>
          </p:cNvPr>
          <p:cNvSpPr>
            <a:spLocks noGrp="1"/>
          </p:cNvSpPr>
          <p:nvPr>
            <p:ph type="sldNum" sz="quarter" idx="5"/>
          </p:nvPr>
        </p:nvSpPr>
        <p:spPr/>
        <p:txBody>
          <a:bodyPr/>
          <a:lstStyle/>
          <a:p>
            <a:fld id="{D4897F30-661B-5247-B7C5-98A0B1F1F397}" type="slidenum">
              <a:rPr lang="en-US" smtClean="0"/>
              <a:t>17</a:t>
            </a:fld>
            <a:endParaRPr lang="en-US"/>
          </a:p>
        </p:txBody>
      </p:sp>
    </p:spTree>
    <p:extLst>
      <p:ext uri="{BB962C8B-B14F-4D97-AF65-F5344CB8AC3E}">
        <p14:creationId xmlns:p14="http://schemas.microsoft.com/office/powerpoint/2010/main" val="356087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27D3-CAE3-7D22-C5A9-03316DD3A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41883-9958-EFEB-A80C-34DF0CD08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9DE10-4808-A06E-D0B7-E079E957E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CC348C-3FF6-61D1-E2E2-898C2317DD05}"/>
              </a:ext>
            </a:extLst>
          </p:cNvPr>
          <p:cNvSpPr>
            <a:spLocks noGrp="1"/>
          </p:cNvSpPr>
          <p:nvPr>
            <p:ph type="sldNum" sz="quarter" idx="5"/>
          </p:nvPr>
        </p:nvSpPr>
        <p:spPr/>
        <p:txBody>
          <a:bodyPr/>
          <a:lstStyle/>
          <a:p>
            <a:fld id="{D4897F30-661B-5247-B7C5-98A0B1F1F397}" type="slidenum">
              <a:rPr lang="en-US" smtClean="0"/>
              <a:t>18</a:t>
            </a:fld>
            <a:endParaRPr lang="en-US"/>
          </a:p>
        </p:txBody>
      </p:sp>
    </p:spTree>
    <p:extLst>
      <p:ext uri="{BB962C8B-B14F-4D97-AF65-F5344CB8AC3E}">
        <p14:creationId xmlns:p14="http://schemas.microsoft.com/office/powerpoint/2010/main" val="382795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364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036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585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219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969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75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149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969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667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525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4/10/25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606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4/10/25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058858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eusefulthing.org/p/15-times-to-use-ai-and-5-not-t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paid.2022.11156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pewresearch.org/science/2023/11/14/americans-trust-in-scientists-positive-views-of-science-continue-to-decline/" TargetMode="External"/><Relationship Id="rId4" Type="http://schemas.openxmlformats.org/officeDocument/2006/relationships/hyperlink" Target="https://ssti.org/blog/public-attitudes-toward-higher-education-and-its-valu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ewresearch.org/politics/2019/07/22/trust-and-distrust-in-ameri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B28F-3261-49CF-1109-6436045C0C0E}"/>
              </a:ext>
            </a:extLst>
          </p:cNvPr>
          <p:cNvSpPr>
            <a:spLocks noGrp="1"/>
          </p:cNvSpPr>
          <p:nvPr>
            <p:ph type="ctrTitle"/>
          </p:nvPr>
        </p:nvSpPr>
        <p:spPr/>
        <p:txBody>
          <a:bodyPr>
            <a:noAutofit/>
          </a:bodyPr>
          <a:lstStyle/>
          <a:p>
            <a:r>
              <a:rPr lang="en-US" sz="5400" dirty="0">
                <a:latin typeface="Calisto MT" panose="02040603050505030304" pitchFamily="18" charset="77"/>
              </a:rPr>
              <a:t>The Grain of the Voice: </a:t>
            </a:r>
            <a:br>
              <a:rPr lang="en-US" sz="5400" dirty="0">
                <a:latin typeface="Calisto MT" panose="02040603050505030304" pitchFamily="18" charset="77"/>
              </a:rPr>
            </a:br>
            <a:r>
              <a:rPr lang="en-US" sz="5400" dirty="0">
                <a:latin typeface="Calisto MT" panose="02040603050505030304" pitchFamily="18" charset="77"/>
              </a:rPr>
              <a:t>Building Students’ Conviction in Writing</a:t>
            </a:r>
          </a:p>
        </p:txBody>
      </p:sp>
      <p:sp>
        <p:nvSpPr>
          <p:cNvPr id="3" name="Subtitle 2">
            <a:extLst>
              <a:ext uri="{FF2B5EF4-FFF2-40B4-BE49-F238E27FC236}">
                <a16:creationId xmlns:a16="http://schemas.microsoft.com/office/drawing/2014/main" id="{F670747C-ED43-7AB3-865F-1D6F2B271EE0}"/>
              </a:ext>
            </a:extLst>
          </p:cNvPr>
          <p:cNvSpPr>
            <a:spLocks noGrp="1"/>
          </p:cNvSpPr>
          <p:nvPr>
            <p:ph type="subTitle" idx="1"/>
          </p:nvPr>
        </p:nvSpPr>
        <p:spPr>
          <a:xfrm>
            <a:off x="1069848" y="4918219"/>
            <a:ext cx="7315200" cy="914400"/>
          </a:xfrm>
        </p:spPr>
        <p:txBody>
          <a:bodyPr>
            <a:normAutofit fontScale="32500" lnSpcReduction="20000"/>
          </a:bodyPr>
          <a:lstStyle/>
          <a:p>
            <a:endParaRPr lang="en-US" dirty="0">
              <a:latin typeface="Calisto MT" panose="02040603050505030304" pitchFamily="18" charset="77"/>
            </a:endParaRPr>
          </a:p>
          <a:p>
            <a:r>
              <a:rPr lang="en-US" sz="6000" dirty="0">
                <a:latin typeface="Calisto MT" panose="02040603050505030304" pitchFamily="18" charset="77"/>
              </a:rPr>
              <a:t>Dr. Jennifer Stob, School of Art and Design</a:t>
            </a:r>
          </a:p>
          <a:p>
            <a:r>
              <a:rPr lang="en-US" sz="6000" dirty="0" err="1">
                <a:latin typeface="Calisto MT" panose="02040603050505030304" pitchFamily="18" charset="77"/>
              </a:rPr>
              <a:t>jstob@txstate.edu</a:t>
            </a:r>
            <a:endParaRPr lang="en-US" sz="6000" dirty="0">
              <a:latin typeface="Calisto MT" panose="02040603050505030304" pitchFamily="18" charset="77"/>
            </a:endParaRPr>
          </a:p>
        </p:txBody>
      </p:sp>
    </p:spTree>
    <p:extLst>
      <p:ext uri="{BB962C8B-B14F-4D97-AF65-F5344CB8AC3E}">
        <p14:creationId xmlns:p14="http://schemas.microsoft.com/office/powerpoint/2010/main" val="53572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A3BE-E5E0-70DD-9544-A76D4D750AA7}"/>
              </a:ext>
            </a:extLst>
          </p:cNvPr>
          <p:cNvSpPr>
            <a:spLocks noGrp="1"/>
          </p:cNvSpPr>
          <p:nvPr>
            <p:ph type="title"/>
          </p:nvPr>
        </p:nvSpPr>
        <p:spPr/>
        <p:txBody>
          <a:bodyPr>
            <a:normAutofit/>
          </a:bodyPr>
          <a:lstStyle/>
          <a:p>
            <a:pPr algn="ctr"/>
            <a:r>
              <a:rPr lang="en-US" sz="2800" dirty="0">
                <a:latin typeface="Calisto MT" panose="02040603050505030304" pitchFamily="18" charset="77"/>
              </a:rPr>
              <a:t>Classroom AI Policies for Undergraduate Writing (&gt;3 pages): What I have tried and recommend</a:t>
            </a:r>
          </a:p>
        </p:txBody>
      </p:sp>
      <p:sp>
        <p:nvSpPr>
          <p:cNvPr id="3" name="Content Placeholder 2">
            <a:extLst>
              <a:ext uri="{FF2B5EF4-FFF2-40B4-BE49-F238E27FC236}">
                <a16:creationId xmlns:a16="http://schemas.microsoft.com/office/drawing/2014/main" id="{C7C1AC00-7335-65A8-F4BE-E7DEABE107A1}"/>
              </a:ext>
            </a:extLst>
          </p:cNvPr>
          <p:cNvSpPr>
            <a:spLocks noGrp="1"/>
          </p:cNvSpPr>
          <p:nvPr>
            <p:ph idx="1"/>
          </p:nvPr>
        </p:nvSpPr>
        <p:spPr/>
        <p:txBody>
          <a:bodyPr>
            <a:noAutofit/>
          </a:bodyPr>
          <a:lstStyle/>
          <a:p>
            <a:pPr marL="0" indent="0">
              <a:buNone/>
            </a:pPr>
            <a:r>
              <a:rPr lang="en-US" sz="2400" kern="100" dirty="0">
                <a:effectLst/>
                <a:latin typeface="Calisto MT" panose="02040603050505030304" pitchFamily="18" charset="77"/>
                <a:ea typeface="Arial" panose="020B0604020202020204" pitchFamily="34" charset="0"/>
                <a:cs typeface="Times New Roman" panose="02020603050405020304" pitchFamily="18" charset="0"/>
              </a:rPr>
              <a:t>Professorial AI Praxis</a:t>
            </a:r>
          </a:p>
          <a:p>
            <a:r>
              <a:rPr lang="en-US" sz="2400" kern="100" dirty="0">
                <a:effectLst/>
                <a:latin typeface="Calisto MT" panose="02040603050505030304" pitchFamily="18" charset="77"/>
                <a:ea typeface="Arial" panose="020B0604020202020204" pitchFamily="34" charset="0"/>
                <a:cs typeface="Times New Roman" panose="02020603050405020304" pitchFamily="18" charset="0"/>
              </a:rPr>
              <a:t>Use AI yourself, as a scholar and professor. Keep notes on what it does well and what it doesn’t. Share with students. </a:t>
            </a:r>
          </a:p>
          <a:p>
            <a:pPr lvl="1"/>
            <a:r>
              <a:rPr lang="en-US" sz="2400" kern="100" dirty="0">
                <a:effectLst/>
                <a:latin typeface="Calisto MT" panose="02040603050505030304" pitchFamily="18" charset="77"/>
                <a:ea typeface="Arial" panose="020B0604020202020204" pitchFamily="34" charset="0"/>
                <a:cs typeface="Times New Roman" panose="02020603050405020304" pitchFamily="18" charset="0"/>
              </a:rPr>
              <a:t>A good place to start: Ethan Mollick, “15 Times to use AI, and 5 Not to: Notes on the Practical Wisdom of AI Use,” </a:t>
            </a:r>
            <a:r>
              <a:rPr lang="en-US" sz="2400" i="1" kern="100" dirty="0">
                <a:effectLst/>
                <a:latin typeface="Calisto MT" panose="02040603050505030304" pitchFamily="18" charset="77"/>
                <a:ea typeface="Arial" panose="020B0604020202020204" pitchFamily="34" charset="0"/>
                <a:cs typeface="Times New Roman" panose="02020603050405020304" pitchFamily="18" charset="0"/>
              </a:rPr>
              <a:t>One Useful Thing</a:t>
            </a:r>
            <a:r>
              <a:rPr lang="en-US" sz="2400" kern="100" dirty="0">
                <a:effectLst/>
                <a:latin typeface="Calisto MT" panose="02040603050505030304" pitchFamily="18" charset="77"/>
                <a:ea typeface="Arial" panose="020B0604020202020204" pitchFamily="34" charset="0"/>
                <a:cs typeface="Times New Roman" panose="02020603050405020304" pitchFamily="18" charset="0"/>
              </a:rPr>
              <a:t>, December 9, 2024. </a:t>
            </a:r>
            <a:r>
              <a:rPr lang="en-US" sz="2400" kern="100" dirty="0">
                <a:effectLst/>
                <a:latin typeface="Calisto MT" panose="02040603050505030304" pitchFamily="18" charset="77"/>
                <a:ea typeface="Arial" panose="020B0604020202020204" pitchFamily="34" charset="0"/>
                <a:cs typeface="Times New Roman" panose="02020603050405020304" pitchFamily="18" charset="0"/>
                <a:hlinkClick r:id="rId3"/>
              </a:rPr>
              <a:t>https://www.oneusefulthing.org/p/15-times-to-use-ai-and-5-not-to</a:t>
            </a:r>
            <a:endParaRPr lang="en-US" sz="2400" kern="100" dirty="0">
              <a:latin typeface="Calisto MT" panose="02040603050505030304" pitchFamily="18" charset="77"/>
              <a:ea typeface="Arial" panose="020B0604020202020204" pitchFamily="34" charset="0"/>
              <a:cs typeface="Times New Roman" panose="02020603050405020304" pitchFamily="18" charset="0"/>
            </a:endParaRPr>
          </a:p>
          <a:p>
            <a:r>
              <a:rPr lang="en-US" sz="2400" kern="100" dirty="0">
                <a:latin typeface="Calisto MT" panose="02040603050505030304" pitchFamily="18" charset="77"/>
                <a:ea typeface="Arial" panose="020B0604020202020204" pitchFamily="34" charset="0"/>
                <a:cs typeface="Times New Roman" panose="02020603050405020304" pitchFamily="18" charset="0"/>
              </a:rPr>
              <a:t>Keep abreast of developments in AI.</a:t>
            </a:r>
            <a:r>
              <a:rPr lang="en-US" sz="2400" kern="100" dirty="0">
                <a:effectLst/>
                <a:latin typeface="Calisto MT" panose="02040603050505030304" pitchFamily="18" charset="77"/>
                <a:ea typeface="Arial" panose="020B0604020202020204" pitchFamily="34" charset="0"/>
                <a:cs typeface="Times New Roman" panose="02020603050405020304" pitchFamily="18" charset="0"/>
              </a:rPr>
              <a:t> Find a series of experts you trust and can consistently follow. </a:t>
            </a:r>
            <a:endParaRPr lang="en-US" sz="2400" dirty="0">
              <a:latin typeface="Calisto MT" panose="02040603050505030304" pitchFamily="18" charset="77"/>
            </a:endParaRPr>
          </a:p>
        </p:txBody>
      </p:sp>
    </p:spTree>
    <p:extLst>
      <p:ext uri="{BB962C8B-B14F-4D97-AF65-F5344CB8AC3E}">
        <p14:creationId xmlns:p14="http://schemas.microsoft.com/office/powerpoint/2010/main" val="28188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679FC-A323-646B-CFF7-E934403DA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A0F88-20CE-6E56-3D80-5D13450CAC78}"/>
              </a:ext>
            </a:extLst>
          </p:cNvPr>
          <p:cNvSpPr>
            <a:spLocks noGrp="1"/>
          </p:cNvSpPr>
          <p:nvPr>
            <p:ph type="title"/>
          </p:nvPr>
        </p:nvSpPr>
        <p:spPr/>
        <p:txBody>
          <a:bodyPr>
            <a:normAutofit/>
          </a:bodyPr>
          <a:lstStyle/>
          <a:p>
            <a:pPr algn="ctr"/>
            <a:r>
              <a:rPr lang="en-US" sz="2800" dirty="0">
                <a:latin typeface="Calisto MT" panose="02040603050505030304" pitchFamily="18" charset="77"/>
              </a:rPr>
              <a:t>Classroom AI Policies for Undergraduate Writing (&gt;3 pages): What I have tried and recommend</a:t>
            </a:r>
          </a:p>
        </p:txBody>
      </p:sp>
      <p:sp>
        <p:nvSpPr>
          <p:cNvPr id="3" name="Content Placeholder 2">
            <a:extLst>
              <a:ext uri="{FF2B5EF4-FFF2-40B4-BE49-F238E27FC236}">
                <a16:creationId xmlns:a16="http://schemas.microsoft.com/office/drawing/2014/main" id="{3362B554-E7AF-982D-2F58-669B0EEC25F2}"/>
              </a:ext>
            </a:extLst>
          </p:cNvPr>
          <p:cNvSpPr>
            <a:spLocks noGrp="1"/>
          </p:cNvSpPr>
          <p:nvPr>
            <p:ph idx="1"/>
          </p:nvPr>
        </p:nvSpPr>
        <p:spPr/>
        <p:txBody>
          <a:bodyPr>
            <a:noAutofit/>
          </a:bodyPr>
          <a:lstStyle/>
          <a:p>
            <a:pPr marL="0" indent="0">
              <a:buNone/>
            </a:pPr>
            <a:r>
              <a:rPr lang="en-US" sz="2800" kern="100" dirty="0">
                <a:latin typeface="Calisto MT" panose="02040603050505030304" pitchFamily="18" charset="77"/>
                <a:ea typeface="Arial" panose="020B0604020202020204" pitchFamily="34" charset="0"/>
                <a:cs typeface="Times New Roman" panose="02020603050405020304" pitchFamily="18" charset="0"/>
              </a:rPr>
              <a:t>Writing as Cornerstone</a:t>
            </a:r>
            <a:endParaRPr lang="en-US" sz="2800" kern="100" dirty="0">
              <a:effectLst/>
              <a:latin typeface="Calisto MT" panose="02040603050505030304" pitchFamily="18" charset="77"/>
              <a:ea typeface="Arial" panose="020B0604020202020204" pitchFamily="34" charset="0"/>
              <a:cs typeface="Times New Roman" panose="02020603050405020304" pitchFamily="18" charset="0"/>
            </a:endParaRPr>
          </a:p>
          <a:p>
            <a:r>
              <a:rPr lang="en-US" sz="2800" dirty="0">
                <a:latin typeface="Calisto MT" panose="02040603050505030304" pitchFamily="18" charset="77"/>
              </a:rPr>
              <a:t>Permit AI use and…</a:t>
            </a:r>
          </a:p>
          <a:p>
            <a:pPr lvl="1"/>
            <a:r>
              <a:rPr lang="en-US" sz="2400" dirty="0">
                <a:latin typeface="Calisto MT" panose="02040603050505030304" pitchFamily="18" charset="77"/>
              </a:rPr>
              <a:t>Talk to students about the grain of the voice (or however you want to explain it)</a:t>
            </a:r>
            <a:endParaRPr lang="en-US" sz="2800" dirty="0">
              <a:latin typeface="Calisto MT" panose="02040603050505030304" pitchFamily="18" charset="77"/>
            </a:endParaRPr>
          </a:p>
          <a:p>
            <a:r>
              <a:rPr lang="en-US" sz="2800" dirty="0">
                <a:latin typeface="Calisto MT" panose="02040603050505030304" pitchFamily="18" charset="77"/>
              </a:rPr>
              <a:t>Grade accordingly </a:t>
            </a:r>
          </a:p>
          <a:p>
            <a:pPr lvl="1"/>
            <a:r>
              <a:rPr lang="en-US" sz="2400" dirty="0">
                <a:latin typeface="Calisto MT" panose="02040603050505030304" pitchFamily="18" charset="77"/>
              </a:rPr>
              <a:t>Adjusted rubric, rigorous standards</a:t>
            </a:r>
          </a:p>
          <a:p>
            <a:pPr lvl="1"/>
            <a:r>
              <a:rPr lang="en-US" sz="2400" dirty="0">
                <a:latin typeface="Calisto MT" panose="02040603050505030304" pitchFamily="18" charset="77"/>
              </a:rPr>
              <a:t>Criteria that rewards originality </a:t>
            </a:r>
          </a:p>
          <a:p>
            <a:pPr lvl="1"/>
            <a:r>
              <a:rPr lang="en-US" sz="2400" dirty="0">
                <a:latin typeface="Calisto MT" panose="02040603050505030304" pitchFamily="18" charset="77"/>
              </a:rPr>
              <a:t>Penalties for conceptually empty work</a:t>
            </a:r>
          </a:p>
          <a:p>
            <a:pPr lvl="1"/>
            <a:r>
              <a:rPr lang="en-US" sz="2400" dirty="0">
                <a:latin typeface="Calisto MT" panose="02040603050505030304" pitchFamily="18" charset="77"/>
              </a:rPr>
              <a:t>Office hours meeting to discuss any discrepancies</a:t>
            </a:r>
          </a:p>
        </p:txBody>
      </p:sp>
    </p:spTree>
    <p:extLst>
      <p:ext uri="{BB962C8B-B14F-4D97-AF65-F5344CB8AC3E}">
        <p14:creationId xmlns:p14="http://schemas.microsoft.com/office/powerpoint/2010/main" val="161535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5A8F-44CF-B377-1699-FEAAE7A2A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85A87-B9BB-5D7E-D0F5-3E6F30CA89BF}"/>
              </a:ext>
            </a:extLst>
          </p:cNvPr>
          <p:cNvSpPr>
            <a:spLocks noGrp="1"/>
          </p:cNvSpPr>
          <p:nvPr>
            <p:ph type="title"/>
          </p:nvPr>
        </p:nvSpPr>
        <p:spPr/>
        <p:txBody>
          <a:bodyPr>
            <a:normAutofit/>
          </a:bodyPr>
          <a:lstStyle/>
          <a:p>
            <a:pPr algn="ctr"/>
            <a:r>
              <a:rPr lang="en-US" sz="2800" dirty="0">
                <a:latin typeface="Calisto MT" panose="02040603050505030304" pitchFamily="18" charset="77"/>
              </a:rPr>
              <a:t>Classroom AI Policies for Undergraduate Writing (&gt;3 pages): What I have tried and recommend</a:t>
            </a:r>
          </a:p>
        </p:txBody>
      </p:sp>
      <p:sp>
        <p:nvSpPr>
          <p:cNvPr id="3" name="Content Placeholder 2">
            <a:extLst>
              <a:ext uri="{FF2B5EF4-FFF2-40B4-BE49-F238E27FC236}">
                <a16:creationId xmlns:a16="http://schemas.microsoft.com/office/drawing/2014/main" id="{6EB3DE6C-0C2E-4579-C5E1-02D6803936D7}"/>
              </a:ext>
            </a:extLst>
          </p:cNvPr>
          <p:cNvSpPr>
            <a:spLocks noGrp="1"/>
          </p:cNvSpPr>
          <p:nvPr>
            <p:ph idx="1"/>
          </p:nvPr>
        </p:nvSpPr>
        <p:spPr/>
        <p:txBody>
          <a:bodyPr>
            <a:noAutofit/>
          </a:bodyPr>
          <a:lstStyle/>
          <a:p>
            <a:pPr marL="0" indent="0">
              <a:buNone/>
            </a:pPr>
            <a:r>
              <a:rPr lang="en-US" sz="2800" kern="100" dirty="0">
                <a:latin typeface="Calisto MT" panose="02040603050505030304" pitchFamily="18" charset="77"/>
                <a:ea typeface="Arial" panose="020B0604020202020204" pitchFamily="34" charset="0"/>
                <a:cs typeface="Times New Roman" panose="02020603050405020304" pitchFamily="18" charset="0"/>
              </a:rPr>
              <a:t>Writing as Cornerstone</a:t>
            </a:r>
            <a:endParaRPr lang="en-US" sz="2800" kern="100" dirty="0">
              <a:effectLst/>
              <a:latin typeface="Calisto MT" panose="02040603050505030304" pitchFamily="18" charset="77"/>
              <a:ea typeface="Arial" panose="020B0604020202020204" pitchFamily="34" charset="0"/>
              <a:cs typeface="Times New Roman" panose="02020603050405020304" pitchFamily="18" charset="0"/>
            </a:endParaRPr>
          </a:p>
          <a:p>
            <a:r>
              <a:rPr lang="en-US" sz="2800" kern="100" dirty="0">
                <a:effectLst/>
                <a:latin typeface="Calisto MT" panose="02040603050505030304" pitchFamily="18" charset="77"/>
                <a:ea typeface="Arial" panose="020B0604020202020204" pitchFamily="34" charset="0"/>
                <a:cs typeface="Times New Roman" panose="02020603050405020304" pitchFamily="18" charset="0"/>
              </a:rPr>
              <a:t>Incorporate writing into every single undergraduate humanities seminar</a:t>
            </a:r>
            <a:r>
              <a:rPr lang="en-US" sz="2800" kern="100" dirty="0">
                <a:latin typeface="Calisto MT" panose="02040603050505030304" pitchFamily="18" charset="77"/>
                <a:ea typeface="Arial" panose="020B0604020202020204" pitchFamily="34" charset="0"/>
                <a:cs typeface="Times New Roman" panose="02020603050405020304" pitchFamily="18" charset="0"/>
              </a:rPr>
              <a:t> session (in class or prior to class, on Canvas)</a:t>
            </a:r>
          </a:p>
          <a:p>
            <a:pPr lvl="1"/>
            <a:r>
              <a:rPr lang="en-US" sz="2800" kern="100" dirty="0">
                <a:latin typeface="Calisto MT" panose="02040603050505030304" pitchFamily="18" charset="77"/>
                <a:cs typeface="Times New Roman" panose="02020603050405020304" pitchFamily="18" charset="0"/>
              </a:rPr>
              <a:t>Viewing journals</a:t>
            </a:r>
          </a:p>
          <a:p>
            <a:pPr lvl="1"/>
            <a:r>
              <a:rPr lang="en-US" sz="2800" kern="100" dirty="0">
                <a:latin typeface="Calisto MT" panose="02040603050505030304" pitchFamily="18" charset="77"/>
                <a:cs typeface="Times New Roman" panose="02020603050405020304" pitchFamily="18" charset="0"/>
              </a:rPr>
              <a:t>Discussion questions</a:t>
            </a:r>
          </a:p>
          <a:p>
            <a:pPr lvl="1"/>
            <a:r>
              <a:rPr lang="en-US" sz="2800" kern="100" dirty="0">
                <a:latin typeface="Calisto MT" panose="02040603050505030304" pitchFamily="18" charset="77"/>
                <a:cs typeface="Times New Roman" panose="02020603050405020304" pitchFamily="18" charset="0"/>
              </a:rPr>
              <a:t>Whiteboard brainstorming</a:t>
            </a:r>
          </a:p>
          <a:p>
            <a:pPr lvl="1"/>
            <a:r>
              <a:rPr lang="en-US" sz="2800" kern="100" dirty="0">
                <a:latin typeface="Calisto MT" panose="02040603050505030304" pitchFamily="18" charset="77"/>
                <a:cs typeface="Times New Roman" panose="02020603050405020304" pitchFamily="18" charset="0"/>
              </a:rPr>
              <a:t>Reading responses</a:t>
            </a:r>
          </a:p>
          <a:p>
            <a:pPr lvl="1"/>
            <a:r>
              <a:rPr lang="en-US" sz="2800" kern="100" dirty="0">
                <a:latin typeface="Calisto MT" panose="02040603050505030304" pitchFamily="18" charset="77"/>
                <a:cs typeface="Times New Roman" panose="02020603050405020304" pitchFamily="18" charset="0"/>
              </a:rPr>
              <a:t>Opening reflections in the first five minutes of class</a:t>
            </a:r>
            <a:endParaRPr lang="en-US" sz="2800" dirty="0">
              <a:latin typeface="Calisto MT" panose="02040603050505030304" pitchFamily="18" charset="77"/>
            </a:endParaRPr>
          </a:p>
          <a:p>
            <a:r>
              <a:rPr lang="en-US" sz="2800" b="1" dirty="0">
                <a:latin typeface="Calisto MT" panose="02040603050505030304" pitchFamily="18" charset="77"/>
              </a:rPr>
              <a:t>Prohibit</a:t>
            </a:r>
            <a:r>
              <a:rPr lang="en-US" sz="2800" dirty="0">
                <a:latin typeface="Calisto MT" panose="02040603050505030304" pitchFamily="18" charset="77"/>
              </a:rPr>
              <a:t> </a:t>
            </a:r>
            <a:r>
              <a:rPr lang="en-US" sz="2800" b="1" dirty="0">
                <a:latin typeface="Calisto MT" panose="02040603050505030304" pitchFamily="18" charset="77"/>
              </a:rPr>
              <a:t>AI for this kind of writing, and explain why</a:t>
            </a:r>
          </a:p>
        </p:txBody>
      </p:sp>
    </p:spTree>
    <p:extLst>
      <p:ext uri="{BB962C8B-B14F-4D97-AF65-F5344CB8AC3E}">
        <p14:creationId xmlns:p14="http://schemas.microsoft.com/office/powerpoint/2010/main" val="284031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4F09-3DE1-C9A4-FD52-8852F2A42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1FF96-A295-517E-20F4-5F2C6605DD31}"/>
              </a:ext>
            </a:extLst>
          </p:cNvPr>
          <p:cNvSpPr>
            <a:spLocks noGrp="1"/>
          </p:cNvSpPr>
          <p:nvPr>
            <p:ph type="title"/>
          </p:nvPr>
        </p:nvSpPr>
        <p:spPr/>
        <p:txBody>
          <a:bodyPr>
            <a:normAutofit/>
          </a:bodyPr>
          <a:lstStyle/>
          <a:p>
            <a:pPr algn="ctr"/>
            <a:r>
              <a:rPr lang="en-US" sz="2800" dirty="0">
                <a:latin typeface="Calisto MT" panose="02040603050505030304" pitchFamily="18" charset="77"/>
              </a:rPr>
              <a:t>Classroom AI Policies for Undergraduate Writing (&gt;3 pages): What I have tried and recommend</a:t>
            </a:r>
          </a:p>
        </p:txBody>
      </p:sp>
      <p:sp>
        <p:nvSpPr>
          <p:cNvPr id="3" name="Content Placeholder 2">
            <a:extLst>
              <a:ext uri="{FF2B5EF4-FFF2-40B4-BE49-F238E27FC236}">
                <a16:creationId xmlns:a16="http://schemas.microsoft.com/office/drawing/2014/main" id="{CCF07850-0FC5-20CF-9624-5FB2D8FFFC4B}"/>
              </a:ext>
            </a:extLst>
          </p:cNvPr>
          <p:cNvSpPr>
            <a:spLocks noGrp="1"/>
          </p:cNvSpPr>
          <p:nvPr>
            <p:ph idx="1"/>
          </p:nvPr>
        </p:nvSpPr>
        <p:spPr/>
        <p:txBody>
          <a:bodyPr>
            <a:normAutofit/>
          </a:bodyPr>
          <a:lstStyle/>
          <a:p>
            <a:pPr marL="0" indent="0">
              <a:buNone/>
            </a:pPr>
            <a:r>
              <a:rPr lang="en-US" sz="2400" kern="100" dirty="0">
                <a:effectLst/>
                <a:latin typeface="Calisto MT" panose="02040603050505030304" pitchFamily="18" charset="77"/>
                <a:ea typeface="Arial" panose="020B0604020202020204" pitchFamily="34" charset="0"/>
                <a:cs typeface="Times New Roman" panose="02020603050405020304" pitchFamily="18" charset="0"/>
              </a:rPr>
              <a:t>Failing at writing is winning at thinking better later:</a:t>
            </a:r>
          </a:p>
          <a:p>
            <a:pPr marL="0" indent="0">
              <a:buNone/>
            </a:pPr>
            <a:endParaRPr lang="en-US" sz="2400" kern="100" dirty="0">
              <a:effectLst/>
              <a:latin typeface="Calisto MT" panose="02040603050505030304" pitchFamily="18" charset="77"/>
              <a:ea typeface="Arial" panose="020B0604020202020204" pitchFamily="34" charset="0"/>
              <a:cs typeface="Times New Roman" panose="02020603050405020304" pitchFamily="18" charset="0"/>
            </a:endParaRPr>
          </a:p>
          <a:p>
            <a:pPr lvl="1"/>
            <a:r>
              <a:rPr lang="en-US" sz="2400" kern="100" dirty="0">
                <a:latin typeface="Calisto MT" panose="02040603050505030304" pitchFamily="18" charset="77"/>
                <a:cs typeface="Times New Roman" panose="02020603050405020304" pitchFamily="18" charset="0"/>
              </a:rPr>
              <a:t>Implement multi-draft assignment structures into longer undergraduate humanities seminar writing assignments. </a:t>
            </a:r>
          </a:p>
          <a:p>
            <a:pPr lvl="1"/>
            <a:r>
              <a:rPr lang="en-US" sz="2400" kern="100" dirty="0">
                <a:latin typeface="Calisto MT" panose="02040603050505030304" pitchFamily="18" charset="77"/>
                <a:cs typeface="Times New Roman" panose="02020603050405020304" pitchFamily="18" charset="0"/>
              </a:rPr>
              <a:t>Celebrate editing and revision (tongue-in-cheek)</a:t>
            </a:r>
          </a:p>
          <a:p>
            <a:pPr lvl="1"/>
            <a:r>
              <a:rPr lang="en-US" sz="2400" kern="100" dirty="0">
                <a:latin typeface="Calisto MT" panose="02040603050505030304" pitchFamily="18" charset="77"/>
                <a:cs typeface="Times New Roman" panose="02020603050405020304" pitchFamily="18" charset="0"/>
              </a:rPr>
              <a:t>Assignments that don’t have multiple drafts: allow resubmission and regrading for improved grade (within a reasonable time frame)</a:t>
            </a:r>
          </a:p>
        </p:txBody>
      </p:sp>
    </p:spTree>
    <p:extLst>
      <p:ext uri="{BB962C8B-B14F-4D97-AF65-F5344CB8AC3E}">
        <p14:creationId xmlns:p14="http://schemas.microsoft.com/office/powerpoint/2010/main" val="360733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C94A-0F32-7DD7-61B1-9DD61C00B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DE96E-A9DA-F3F8-5B16-8DE150B62888}"/>
              </a:ext>
            </a:extLst>
          </p:cNvPr>
          <p:cNvSpPr>
            <a:spLocks noGrp="1"/>
          </p:cNvSpPr>
          <p:nvPr>
            <p:ph type="title"/>
          </p:nvPr>
        </p:nvSpPr>
        <p:spPr/>
        <p:txBody>
          <a:bodyPr>
            <a:normAutofit/>
          </a:bodyPr>
          <a:lstStyle/>
          <a:p>
            <a:pPr algn="ctr"/>
            <a:r>
              <a:rPr lang="en-US" sz="2800" dirty="0">
                <a:latin typeface="Calisto MT" panose="02040603050505030304" pitchFamily="18" charset="77"/>
              </a:rPr>
              <a:t>Classroom AI Policies for Undergraduate Writing (&gt;3 pages): What I have tried and recommend</a:t>
            </a:r>
          </a:p>
        </p:txBody>
      </p:sp>
      <p:sp>
        <p:nvSpPr>
          <p:cNvPr id="3" name="Content Placeholder 2">
            <a:extLst>
              <a:ext uri="{FF2B5EF4-FFF2-40B4-BE49-F238E27FC236}">
                <a16:creationId xmlns:a16="http://schemas.microsoft.com/office/drawing/2014/main" id="{0B67B11D-07F9-8C80-C576-ED8F95430041}"/>
              </a:ext>
            </a:extLst>
          </p:cNvPr>
          <p:cNvSpPr>
            <a:spLocks noGrp="1"/>
          </p:cNvSpPr>
          <p:nvPr>
            <p:ph idx="1"/>
          </p:nvPr>
        </p:nvSpPr>
        <p:spPr/>
        <p:txBody>
          <a:bodyPr>
            <a:normAutofit/>
          </a:bodyPr>
          <a:lstStyle/>
          <a:p>
            <a:pPr marL="0" indent="0">
              <a:buNone/>
            </a:pPr>
            <a:r>
              <a:rPr lang="en-US" sz="2400" dirty="0">
                <a:latin typeface="Calisto MT" panose="02040603050505030304" pitchFamily="18" charset="77"/>
              </a:rPr>
              <a:t>Flexible Assignment Formats: </a:t>
            </a:r>
          </a:p>
          <a:p>
            <a:pPr marL="0" indent="0">
              <a:buNone/>
            </a:pPr>
            <a:endParaRPr lang="en-US" sz="3200" dirty="0">
              <a:latin typeface="Calisto MT" panose="02040603050505030304" pitchFamily="18" charset="77"/>
            </a:endParaRPr>
          </a:p>
          <a:p>
            <a:pPr marL="742950" lvl="1" indent="-285750">
              <a:buFont typeface="Arial" panose="020B0604020202020204" pitchFamily="34" charset="0"/>
              <a:buChar char="•"/>
            </a:pPr>
            <a:r>
              <a:rPr lang="en-US" sz="2400" dirty="0">
                <a:latin typeface="Calisto MT" panose="02040603050505030304" pitchFamily="18" charset="77"/>
              </a:rPr>
              <a:t>Three 4-page papers (2 citations each) or…</a:t>
            </a:r>
          </a:p>
          <a:p>
            <a:pPr marL="742950" lvl="1" indent="-285750">
              <a:buFont typeface="Arial" panose="020B0604020202020204" pitchFamily="34" charset="0"/>
              <a:buChar char="•"/>
            </a:pPr>
            <a:r>
              <a:rPr lang="en-US" sz="2400" dirty="0">
                <a:latin typeface="Calisto MT" panose="02040603050505030304" pitchFamily="18" charset="77"/>
              </a:rPr>
              <a:t>One 12-page comprehensive paper (6 citations)</a:t>
            </a:r>
          </a:p>
          <a:p>
            <a:pPr lvl="2">
              <a:buFont typeface="Arial" panose="020B0604020202020204" pitchFamily="34" charset="0"/>
              <a:buChar char="•"/>
            </a:pPr>
            <a:r>
              <a:rPr lang="en-US" sz="2400" dirty="0">
                <a:latin typeface="Calisto MT" panose="02040603050505030304" pitchFamily="18" charset="77"/>
              </a:rPr>
              <a:t>Structural expectations stay the same: </a:t>
            </a:r>
          </a:p>
          <a:p>
            <a:pPr marL="1200150" lvl="2" indent="-285750">
              <a:buFont typeface="Arial" panose="020B0604020202020204" pitchFamily="34" charset="0"/>
              <a:buChar char="•"/>
            </a:pPr>
            <a:r>
              <a:rPr lang="en-US" sz="2400" dirty="0">
                <a:latin typeface="Calisto MT" panose="02040603050505030304" pitchFamily="18" charset="77"/>
              </a:rPr>
              <a:t>Clear introduction</a:t>
            </a:r>
          </a:p>
          <a:p>
            <a:pPr marL="1200150" lvl="2" indent="-285750">
              <a:buFont typeface="Arial" panose="020B0604020202020204" pitchFamily="34" charset="0"/>
              <a:buChar char="•"/>
            </a:pPr>
            <a:r>
              <a:rPr lang="en-US" sz="2400" dirty="0">
                <a:latin typeface="Calisto MT" panose="02040603050505030304" pitchFamily="18" charset="77"/>
              </a:rPr>
              <a:t>Defined thesis</a:t>
            </a:r>
          </a:p>
          <a:p>
            <a:pPr marL="1200150" lvl="2" indent="-285750">
              <a:buFont typeface="Arial" panose="020B0604020202020204" pitchFamily="34" charset="0"/>
              <a:buChar char="•"/>
            </a:pPr>
            <a:r>
              <a:rPr lang="en-US" sz="2400" dirty="0">
                <a:latin typeface="Calisto MT" panose="02040603050505030304" pitchFamily="18" charset="77"/>
              </a:rPr>
              <a:t>Coherent argumentation</a:t>
            </a:r>
          </a:p>
          <a:p>
            <a:pPr marL="1200150" lvl="2" indent="-285750">
              <a:buFont typeface="Arial" panose="020B0604020202020204" pitchFamily="34" charset="0"/>
              <a:buChar char="•"/>
            </a:pPr>
            <a:r>
              <a:rPr lang="en-US" sz="2400" dirty="0">
                <a:latin typeface="Calisto MT" panose="02040603050505030304" pitchFamily="18" charset="77"/>
              </a:rPr>
              <a:t>Substantive conclusion</a:t>
            </a:r>
          </a:p>
        </p:txBody>
      </p:sp>
    </p:spTree>
    <p:extLst>
      <p:ext uri="{BB962C8B-B14F-4D97-AF65-F5344CB8AC3E}">
        <p14:creationId xmlns:p14="http://schemas.microsoft.com/office/powerpoint/2010/main" val="391888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65BF2-B943-290E-8CB0-B9CCD7BC2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D017F-9060-19EB-EDEC-9246A9647F26}"/>
              </a:ext>
            </a:extLst>
          </p:cNvPr>
          <p:cNvSpPr>
            <a:spLocks noGrp="1"/>
          </p:cNvSpPr>
          <p:nvPr>
            <p:ph type="title"/>
          </p:nvPr>
        </p:nvSpPr>
        <p:spPr/>
        <p:txBody>
          <a:bodyPr>
            <a:normAutofit/>
          </a:bodyPr>
          <a:lstStyle/>
          <a:p>
            <a:pPr algn="ctr"/>
            <a:r>
              <a:rPr lang="en-US" sz="2800" dirty="0">
                <a:latin typeface="Calisto MT" panose="02040603050505030304" pitchFamily="18" charset="77"/>
              </a:rPr>
              <a:t>Classroom AI Policies for Undergraduate Writing (&gt;3 pages): What I have tried and recommend</a:t>
            </a:r>
          </a:p>
        </p:txBody>
      </p:sp>
      <p:sp>
        <p:nvSpPr>
          <p:cNvPr id="3" name="Content Placeholder 2">
            <a:extLst>
              <a:ext uri="{FF2B5EF4-FFF2-40B4-BE49-F238E27FC236}">
                <a16:creationId xmlns:a16="http://schemas.microsoft.com/office/drawing/2014/main" id="{4D49A6E4-F3D9-7DB5-E4B5-EA1CA05319B1}"/>
              </a:ext>
            </a:extLst>
          </p:cNvPr>
          <p:cNvSpPr>
            <a:spLocks noGrp="1"/>
          </p:cNvSpPr>
          <p:nvPr>
            <p:ph idx="1"/>
          </p:nvPr>
        </p:nvSpPr>
        <p:spPr/>
        <p:txBody>
          <a:bodyPr>
            <a:normAutofit/>
          </a:bodyPr>
          <a:lstStyle/>
          <a:p>
            <a:pPr marL="0" indent="0">
              <a:buNone/>
            </a:pPr>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Always include an element of peer review in essay writing:</a:t>
            </a:r>
          </a:p>
          <a:p>
            <a:pPr marL="0" indent="0">
              <a:buNone/>
            </a:pPr>
            <a:endParaRPr lang="en-US" sz="2800" kern="100" dirty="0">
              <a:effectLst/>
              <a:latin typeface="Calisto MT" panose="02040603050505030304" pitchFamily="18" charset="77"/>
              <a:ea typeface="Calibri" panose="020F0502020204030204" pitchFamily="34" charset="0"/>
              <a:cs typeface="Times New Roman" panose="02020603050405020304" pitchFamily="18" charset="0"/>
            </a:endParaRPr>
          </a:p>
          <a:p>
            <a:pPr lvl="1"/>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Collecti</a:t>
            </a:r>
            <a:r>
              <a:rPr lang="en-US" sz="2400" kern="100" dirty="0">
                <a:latin typeface="Calisto MT" panose="02040603050505030304" pitchFamily="18" charset="77"/>
                <a:ea typeface="Calibri" panose="020F0502020204030204" pitchFamily="34" charset="0"/>
                <a:cs typeface="Times New Roman" panose="02020603050405020304" pitchFamily="18" charset="0"/>
              </a:rPr>
              <a:t>ve </a:t>
            </a:r>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topic brainstorming </a:t>
            </a:r>
          </a:p>
          <a:p>
            <a:pPr lvl="1"/>
            <a:r>
              <a:rPr lang="en-US" sz="2400" kern="100" dirty="0">
                <a:latin typeface="Calisto MT" panose="02040603050505030304" pitchFamily="18" charset="77"/>
                <a:ea typeface="Calibri" panose="020F0502020204030204" pitchFamily="34" charset="0"/>
                <a:cs typeface="Times New Roman" panose="02020603050405020304" pitchFamily="18" charset="0"/>
              </a:rPr>
              <a:t>Work-in-progress in-class </a:t>
            </a:r>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presentation </a:t>
            </a:r>
          </a:p>
          <a:p>
            <a:pPr lvl="1"/>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Troubleshooting in-class presentation</a:t>
            </a:r>
          </a:p>
          <a:p>
            <a:pPr lvl="1"/>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 Final paper presentation</a:t>
            </a:r>
          </a:p>
          <a:p>
            <a:pPr lvl="1"/>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Department or school-wide symposium</a:t>
            </a:r>
          </a:p>
          <a:p>
            <a:pPr lvl="1"/>
            <a:r>
              <a:rPr lang="en-US" sz="2400" kern="100" dirty="0">
                <a:effectLst/>
                <a:latin typeface="Calisto MT" panose="02040603050505030304" pitchFamily="18" charset="77"/>
                <a:ea typeface="Calibri" panose="020F0502020204030204" pitchFamily="34" charset="0"/>
                <a:cs typeface="Times New Roman" panose="02020603050405020304" pitchFamily="18" charset="0"/>
              </a:rPr>
              <a:t>Encourage students to target potential scholarly publications</a:t>
            </a:r>
          </a:p>
        </p:txBody>
      </p:sp>
    </p:spTree>
    <p:extLst>
      <p:ext uri="{BB962C8B-B14F-4D97-AF65-F5344CB8AC3E}">
        <p14:creationId xmlns:p14="http://schemas.microsoft.com/office/powerpoint/2010/main" val="426662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2CE2-E413-C226-1416-86D07045DA20}"/>
              </a:ext>
            </a:extLst>
          </p:cNvPr>
          <p:cNvSpPr>
            <a:spLocks noGrp="1"/>
          </p:cNvSpPr>
          <p:nvPr>
            <p:ph type="title"/>
          </p:nvPr>
        </p:nvSpPr>
        <p:spPr/>
        <p:txBody>
          <a:bodyPr>
            <a:normAutofit/>
          </a:bodyPr>
          <a:lstStyle/>
          <a:p>
            <a:pPr algn="ctr"/>
            <a:r>
              <a:rPr lang="en-US" sz="2800" dirty="0">
                <a:latin typeface="Calisto MT" panose="02040603050505030304" pitchFamily="18" charset="77"/>
              </a:rPr>
              <a:t>What I plan to try</a:t>
            </a:r>
          </a:p>
        </p:txBody>
      </p:sp>
      <p:sp>
        <p:nvSpPr>
          <p:cNvPr id="3" name="Content Placeholder 2">
            <a:extLst>
              <a:ext uri="{FF2B5EF4-FFF2-40B4-BE49-F238E27FC236}">
                <a16:creationId xmlns:a16="http://schemas.microsoft.com/office/drawing/2014/main" id="{8C413800-44F6-06E4-927A-25FC0CD18A96}"/>
              </a:ext>
            </a:extLst>
          </p:cNvPr>
          <p:cNvSpPr>
            <a:spLocks noGrp="1"/>
          </p:cNvSpPr>
          <p:nvPr>
            <p:ph idx="1"/>
          </p:nvPr>
        </p:nvSpPr>
        <p:spPr/>
        <p:txBody>
          <a:bodyPr>
            <a:normAutofit/>
          </a:bodyPr>
          <a:lstStyle/>
          <a:p>
            <a:r>
              <a:rPr lang="en-US" sz="2400" dirty="0">
                <a:latin typeface="Calisto MT" panose="02040603050505030304" pitchFamily="18" charset="77"/>
              </a:rPr>
              <a:t>Permit AI use and…</a:t>
            </a:r>
          </a:p>
          <a:p>
            <a:pPr lvl="1"/>
            <a:r>
              <a:rPr lang="en-US" sz="2400" dirty="0">
                <a:latin typeface="Calisto MT" panose="02040603050505030304" pitchFamily="18" charset="77"/>
              </a:rPr>
              <a:t>Require submission of AI prompts used in essay research development and writing</a:t>
            </a:r>
          </a:p>
          <a:p>
            <a:pPr lvl="2"/>
            <a:r>
              <a:rPr lang="en-US" sz="2400" dirty="0">
                <a:latin typeface="Calisto MT" panose="02040603050505030304" pitchFamily="18" charset="77"/>
              </a:rPr>
              <a:t>Discuss in peer workshopping what worked best and why</a:t>
            </a:r>
          </a:p>
          <a:p>
            <a:pPr lvl="1"/>
            <a:r>
              <a:rPr lang="en-US" sz="2400" dirty="0">
                <a:latin typeface="Calisto MT" panose="02040603050505030304" pitchFamily="18" charset="77"/>
              </a:rPr>
              <a:t>Require submission of X number of questions posed to AI while reading/viewing assigned material (encourage fact-checking) </a:t>
            </a:r>
          </a:p>
          <a:p>
            <a:pPr lvl="2"/>
            <a:r>
              <a:rPr lang="en-US" sz="2400" dirty="0">
                <a:latin typeface="Calisto MT" panose="02040603050505030304" pitchFamily="18" charset="77"/>
              </a:rPr>
              <a:t>Discuss what was helpful and why</a:t>
            </a:r>
          </a:p>
        </p:txBody>
      </p:sp>
    </p:spTree>
    <p:extLst>
      <p:ext uri="{BB962C8B-B14F-4D97-AF65-F5344CB8AC3E}">
        <p14:creationId xmlns:p14="http://schemas.microsoft.com/office/powerpoint/2010/main" val="109748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976B5-CC53-52D3-6B60-20E94EDA7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06EBB-E5A6-DDE7-B003-AC90FA22A050}"/>
              </a:ext>
            </a:extLst>
          </p:cNvPr>
          <p:cNvSpPr>
            <a:spLocks noGrp="1"/>
          </p:cNvSpPr>
          <p:nvPr>
            <p:ph type="title"/>
          </p:nvPr>
        </p:nvSpPr>
        <p:spPr/>
        <p:txBody>
          <a:bodyPr>
            <a:normAutofit/>
          </a:bodyPr>
          <a:lstStyle/>
          <a:p>
            <a:pPr algn="ctr"/>
            <a:r>
              <a:rPr lang="en-US" sz="2800" dirty="0">
                <a:latin typeface="Calisto MT" panose="02040603050505030304" pitchFamily="18" charset="77"/>
              </a:rPr>
              <a:t>What I plan to try</a:t>
            </a:r>
          </a:p>
        </p:txBody>
      </p:sp>
      <p:sp>
        <p:nvSpPr>
          <p:cNvPr id="3" name="Content Placeholder 2">
            <a:extLst>
              <a:ext uri="{FF2B5EF4-FFF2-40B4-BE49-F238E27FC236}">
                <a16:creationId xmlns:a16="http://schemas.microsoft.com/office/drawing/2014/main" id="{494640E0-F475-D2D7-7DD9-C853117EF690}"/>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Calisto MT" panose="02040603050505030304" pitchFamily="18" charset="77"/>
              </a:rPr>
              <a:t>AI-generated feedback for student writing assignments </a:t>
            </a:r>
          </a:p>
          <a:p>
            <a:pPr lvl="1">
              <a:buFont typeface="Arial" panose="020B0604020202020204" pitchFamily="34" charset="0"/>
              <a:buChar char="•"/>
            </a:pPr>
            <a:r>
              <a:rPr lang="en-US" sz="2400" dirty="0">
                <a:latin typeface="Calisto MT" panose="02040603050505030304" pitchFamily="18" charset="77"/>
              </a:rPr>
              <a:t>Generated by the students’ own prompts</a:t>
            </a:r>
            <a:r>
              <a:rPr lang="en-US" sz="2400">
                <a:latin typeface="Calisto MT" panose="02040603050505030304" pitchFamily="18" charset="77"/>
              </a:rPr>
              <a:t>? </a:t>
            </a:r>
            <a:endParaRPr lang="en-US" sz="2400" dirty="0">
              <a:latin typeface="Calisto MT" panose="02040603050505030304" pitchFamily="18" charset="77"/>
            </a:endParaRPr>
          </a:p>
          <a:p>
            <a:pPr lvl="1">
              <a:buFont typeface="Arial" panose="020B0604020202020204" pitchFamily="34" charset="0"/>
              <a:buChar char="•"/>
            </a:pPr>
            <a:r>
              <a:rPr lang="en-US" sz="2400" dirty="0">
                <a:latin typeface="Calisto MT" panose="02040603050505030304" pitchFamily="18" charset="77"/>
              </a:rPr>
              <a:t>Add professor commentary</a:t>
            </a:r>
          </a:p>
          <a:p>
            <a:pPr lvl="1">
              <a:buFont typeface="Arial" panose="020B0604020202020204" pitchFamily="34" charset="0"/>
              <a:buChar char="•"/>
            </a:pPr>
            <a:r>
              <a:rPr lang="en-US" sz="2400" dirty="0">
                <a:latin typeface="Calisto MT" panose="02040603050505030304" pitchFamily="18" charset="77"/>
              </a:rPr>
              <a:t>Ensure feedback reflects individual student's learning journey</a:t>
            </a:r>
          </a:p>
          <a:p>
            <a:pPr lvl="1"/>
            <a:endParaRPr lang="en-US" sz="2400" dirty="0">
              <a:latin typeface="Calisto MT" panose="02040603050505030304" pitchFamily="18" charset="77"/>
            </a:endParaRPr>
          </a:p>
        </p:txBody>
      </p:sp>
    </p:spTree>
    <p:extLst>
      <p:ext uri="{BB962C8B-B14F-4D97-AF65-F5344CB8AC3E}">
        <p14:creationId xmlns:p14="http://schemas.microsoft.com/office/powerpoint/2010/main" val="137983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DE3B-87C1-BECA-A382-DBDF85855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99F2C-F8A1-1725-5038-8E206AF7028A}"/>
              </a:ext>
            </a:extLst>
          </p:cNvPr>
          <p:cNvSpPr>
            <a:spLocks noGrp="1"/>
          </p:cNvSpPr>
          <p:nvPr>
            <p:ph type="title"/>
          </p:nvPr>
        </p:nvSpPr>
        <p:spPr/>
        <p:txBody>
          <a:bodyPr>
            <a:normAutofit/>
          </a:bodyPr>
          <a:lstStyle/>
          <a:p>
            <a:pPr algn="ctr"/>
            <a:r>
              <a:rPr lang="en-US" sz="2800" dirty="0" err="1">
                <a:latin typeface="Calisto MT" panose="02040603050505030304" pitchFamily="18" charset="77"/>
              </a:rPr>
              <a:t>jstob@txstate.edu</a:t>
            </a:r>
            <a:endParaRPr lang="en-US" sz="2800" dirty="0">
              <a:latin typeface="Calisto MT" panose="02040603050505030304" pitchFamily="18" charset="77"/>
            </a:endParaRPr>
          </a:p>
        </p:txBody>
      </p:sp>
      <p:sp>
        <p:nvSpPr>
          <p:cNvPr id="3" name="Content Placeholder 2">
            <a:extLst>
              <a:ext uri="{FF2B5EF4-FFF2-40B4-BE49-F238E27FC236}">
                <a16:creationId xmlns:a16="http://schemas.microsoft.com/office/drawing/2014/main" id="{038A7608-2A0B-F5E3-390F-35681CC8DD90}"/>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Calisto MT" panose="02040603050505030304" pitchFamily="18" charset="77"/>
              </a:rPr>
              <a:t>If you adopt any of these strategies, I would love to hear about your experiences. Thanks!</a:t>
            </a:r>
          </a:p>
          <a:p>
            <a:pPr lvl="1"/>
            <a:endParaRPr lang="en-US" sz="2400" dirty="0">
              <a:latin typeface="Calisto MT" panose="02040603050505030304" pitchFamily="18" charset="77"/>
            </a:endParaRPr>
          </a:p>
        </p:txBody>
      </p:sp>
    </p:spTree>
    <p:extLst>
      <p:ext uri="{BB962C8B-B14F-4D97-AF65-F5344CB8AC3E}">
        <p14:creationId xmlns:p14="http://schemas.microsoft.com/office/powerpoint/2010/main" val="9123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0F7E-ABC4-FF4F-E687-A0E76F903F26}"/>
              </a:ext>
            </a:extLst>
          </p:cNvPr>
          <p:cNvSpPr>
            <a:spLocks noGrp="1"/>
          </p:cNvSpPr>
          <p:nvPr>
            <p:ph type="title"/>
          </p:nvPr>
        </p:nvSpPr>
        <p:spPr/>
        <p:txBody>
          <a:bodyPr>
            <a:normAutofit/>
          </a:bodyPr>
          <a:lstStyle/>
          <a:p>
            <a:pPr algn="ctr"/>
            <a:r>
              <a:rPr lang="en-US" sz="2400" dirty="0">
                <a:latin typeface="Calisto MT" panose="02040603050505030304" pitchFamily="18" charset="77"/>
              </a:rPr>
              <a:t>Benjamin Bratton, “The Five Stages of AI Grief,” </a:t>
            </a:r>
            <a:r>
              <a:rPr lang="en-US" sz="2400" i="1" dirty="0">
                <a:latin typeface="Calisto MT" panose="02040603050505030304" pitchFamily="18" charset="77"/>
              </a:rPr>
              <a:t>Noema</a:t>
            </a:r>
            <a:r>
              <a:rPr lang="en-US" sz="2400" dirty="0">
                <a:latin typeface="Calisto MT" panose="02040603050505030304" pitchFamily="18" charset="77"/>
              </a:rPr>
              <a:t>, June 20, 2024, https://</a:t>
            </a:r>
            <a:r>
              <a:rPr lang="en-US" sz="2400" dirty="0" err="1">
                <a:latin typeface="Calisto MT" panose="02040603050505030304" pitchFamily="18" charset="77"/>
              </a:rPr>
              <a:t>www.noemamag.com</a:t>
            </a:r>
            <a:r>
              <a:rPr lang="en-US" sz="2400" dirty="0">
                <a:latin typeface="Calisto MT" panose="02040603050505030304" pitchFamily="18" charset="77"/>
              </a:rPr>
              <a:t>/the-five-stages-of-ai-grief/</a:t>
            </a:r>
          </a:p>
        </p:txBody>
      </p:sp>
      <p:sp>
        <p:nvSpPr>
          <p:cNvPr id="3" name="Content Placeholder 2">
            <a:extLst>
              <a:ext uri="{FF2B5EF4-FFF2-40B4-BE49-F238E27FC236}">
                <a16:creationId xmlns:a16="http://schemas.microsoft.com/office/drawing/2014/main" id="{55856A30-8398-F94A-F7C7-79FC89B06762}"/>
              </a:ext>
            </a:extLst>
          </p:cNvPr>
          <p:cNvSpPr>
            <a:spLocks noGrp="1"/>
          </p:cNvSpPr>
          <p:nvPr>
            <p:ph idx="1"/>
          </p:nvPr>
        </p:nvSpPr>
        <p:spPr/>
        <p:txBody>
          <a:bodyPr>
            <a:normAutofit/>
          </a:bodyPr>
          <a:lstStyle/>
          <a:p>
            <a:pPr marL="0" indent="0">
              <a:buNone/>
            </a:pPr>
            <a:endParaRPr lang="en-US" dirty="0">
              <a:latin typeface="Calisto MT" panose="02040603050505030304" pitchFamily="18" charset="77"/>
              <a:ea typeface="Tahoma" panose="020B0604030504040204" pitchFamily="34" charset="0"/>
              <a:cs typeface="Tahoma" panose="020B0604030504040204" pitchFamily="34" charset="0"/>
            </a:endParaRPr>
          </a:p>
          <a:p>
            <a:pPr marL="0" indent="0">
              <a:buNone/>
            </a:pPr>
            <a:r>
              <a:rPr lang="en-US" dirty="0">
                <a:latin typeface="Calisto MT" panose="02040603050505030304" pitchFamily="18" charset="77"/>
                <a:ea typeface="Tahoma" panose="020B0604030504040204" pitchFamily="34" charset="0"/>
                <a:cs typeface="Tahoma" panose="020B0604030504040204" pitchFamily="34" charset="0"/>
              </a:rPr>
              <a:t>Kübler-Ross’s stages of grief provide a useful typology of the Western theory of AI: AI Denial, AI Anger, AI Bargaining, AI Depression and AI Acceptance. These genres of “grief” derive from the real and imagined implications of AI for institutional politics, the division of economic labor and many philosophical and religious traditions. They are variously profound, pathetic and predictable.</a:t>
            </a:r>
          </a:p>
          <a:p>
            <a:pPr marL="0" indent="0">
              <a:buNone/>
            </a:pPr>
            <a:r>
              <a:rPr lang="en-US" dirty="0">
                <a:latin typeface="Calisto MT" panose="02040603050505030304" pitchFamily="18" charset="77"/>
                <a:ea typeface="Tahoma" panose="020B0604030504040204" pitchFamily="34" charset="0"/>
                <a:cs typeface="Tahoma" panose="020B0604030504040204" pitchFamily="34" charset="0"/>
              </a:rPr>
              <a:t>…</a:t>
            </a:r>
          </a:p>
          <a:p>
            <a:pPr marL="0" indent="0">
              <a:buNone/>
            </a:pPr>
            <a:r>
              <a:rPr lang="en-US" b="1" dirty="0">
                <a:latin typeface="Calisto MT" panose="02040603050505030304" pitchFamily="18" charset="77"/>
                <a:ea typeface="Tahoma" panose="020B0604030504040204" pitchFamily="34" charset="0"/>
                <a:cs typeface="Tahoma" panose="020B0604030504040204" pitchFamily="34" charset="0"/>
              </a:rPr>
              <a:t>The stages of AI grief do not go in any order. </a:t>
            </a:r>
            <a:r>
              <a:rPr lang="en-US" dirty="0">
                <a:latin typeface="Calisto MT" panose="02040603050505030304" pitchFamily="18" charset="77"/>
                <a:ea typeface="Tahoma" panose="020B0604030504040204" pitchFamily="34" charset="0"/>
                <a:cs typeface="Tahoma" panose="020B0604030504040204" pitchFamily="34" charset="0"/>
              </a:rPr>
              <a:t>This is not a psychological diagnosis; it is mere typology. The positions of real people in the real world don’t stay put inside simple categories. </a:t>
            </a:r>
            <a:r>
              <a:rPr lang="en-US" b="1" dirty="0">
                <a:latin typeface="Calisto MT" panose="02040603050505030304" pitchFamily="18" charset="77"/>
                <a:ea typeface="Tahoma" panose="020B0604030504040204" pitchFamily="34" charset="0"/>
                <a:cs typeface="Tahoma" panose="020B0604030504040204" pitchFamily="34" charset="0"/>
              </a:rPr>
              <a:t>For example, AI Denial and AI Anger can overlap, as they often do for critics who claim in the same sentence that AI is not real and yet must be stopped at all costs.</a:t>
            </a:r>
          </a:p>
          <a:p>
            <a:endParaRPr lang="en-US" dirty="0"/>
          </a:p>
        </p:txBody>
      </p:sp>
    </p:spTree>
    <p:extLst>
      <p:ext uri="{BB962C8B-B14F-4D97-AF65-F5344CB8AC3E}">
        <p14:creationId xmlns:p14="http://schemas.microsoft.com/office/powerpoint/2010/main" val="150011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5C78-FEDD-606B-8B1A-4C3EE6BB96C9}"/>
              </a:ext>
            </a:extLst>
          </p:cNvPr>
          <p:cNvSpPr>
            <a:spLocks noGrp="1"/>
          </p:cNvSpPr>
          <p:nvPr>
            <p:ph type="title"/>
          </p:nvPr>
        </p:nvSpPr>
        <p:spPr/>
        <p:txBody>
          <a:bodyPr>
            <a:normAutofit/>
          </a:bodyPr>
          <a:lstStyle/>
          <a:p>
            <a:pPr algn="ctr"/>
            <a:r>
              <a:rPr lang="en-US" dirty="0">
                <a:latin typeface="Calisto MT" panose="02040603050505030304" pitchFamily="18" charset="77"/>
              </a:rPr>
              <a:t>Elisabeth Kübler-Ross, </a:t>
            </a:r>
            <a:r>
              <a:rPr lang="en-US" i="1" dirty="0">
                <a:latin typeface="Calisto MT" panose="02040603050505030304" pitchFamily="18" charset="77"/>
              </a:rPr>
              <a:t>On Death and Dying</a:t>
            </a:r>
            <a:r>
              <a:rPr lang="en-US" dirty="0">
                <a:latin typeface="Calisto MT" panose="02040603050505030304" pitchFamily="18" charset="77"/>
              </a:rPr>
              <a:t>. New York: Macmillan, 1969</a:t>
            </a:r>
          </a:p>
        </p:txBody>
      </p:sp>
      <p:sp>
        <p:nvSpPr>
          <p:cNvPr id="3" name="Content Placeholder 2">
            <a:extLst>
              <a:ext uri="{FF2B5EF4-FFF2-40B4-BE49-F238E27FC236}">
                <a16:creationId xmlns:a16="http://schemas.microsoft.com/office/drawing/2014/main" id="{89AC4E28-0A94-FF91-3550-7FE3E7CCFDDC}"/>
              </a:ext>
            </a:extLst>
          </p:cNvPr>
          <p:cNvSpPr>
            <a:spLocks noGrp="1"/>
          </p:cNvSpPr>
          <p:nvPr>
            <p:ph idx="1"/>
          </p:nvPr>
        </p:nvSpPr>
        <p:spPr/>
        <p:txBody>
          <a:bodyPr>
            <a:normAutofit fontScale="85000" lnSpcReduction="20000"/>
          </a:bodyPr>
          <a:lstStyle/>
          <a:p>
            <a:pPr marL="502920" lvl="1" indent="0">
              <a:buNone/>
            </a:pPr>
            <a:endParaRPr lang="en-US" sz="2200" dirty="0">
              <a:latin typeface="Calisto MT" panose="02040603050505030304" pitchFamily="18" charset="77"/>
            </a:endParaRPr>
          </a:p>
          <a:p>
            <a:r>
              <a:rPr lang="en-US" sz="2600" dirty="0">
                <a:latin typeface="Calisto MT" panose="02040603050505030304" pitchFamily="18" charset="77"/>
              </a:rPr>
              <a:t>Denial</a:t>
            </a:r>
          </a:p>
          <a:p>
            <a:pPr lvl="1"/>
            <a:r>
              <a:rPr lang="en-US" sz="2200" dirty="0">
                <a:latin typeface="Calisto MT" panose="02040603050505030304" pitchFamily="18" charset="77"/>
              </a:rPr>
              <a:t>refusing to accept or acknowledge the death</a:t>
            </a:r>
          </a:p>
          <a:p>
            <a:r>
              <a:rPr lang="en-US" sz="2600" dirty="0">
                <a:latin typeface="Calisto MT" panose="02040603050505030304" pitchFamily="18" charset="77"/>
              </a:rPr>
              <a:t>Anger</a:t>
            </a:r>
          </a:p>
          <a:p>
            <a:pPr lvl="1"/>
            <a:r>
              <a:rPr lang="en-US" sz="2200" dirty="0">
                <a:latin typeface="Calisto MT" panose="02040603050505030304" pitchFamily="18" charset="77"/>
              </a:rPr>
              <a:t>blaming a medical doctor for not preventing an illness</a:t>
            </a:r>
          </a:p>
          <a:p>
            <a:r>
              <a:rPr lang="en-US" sz="2600" dirty="0">
                <a:latin typeface="Calisto MT" panose="02040603050505030304" pitchFamily="18" charset="77"/>
              </a:rPr>
              <a:t>Bargaining</a:t>
            </a:r>
          </a:p>
          <a:p>
            <a:pPr lvl="1"/>
            <a:r>
              <a:rPr lang="en-US" sz="2200" dirty="0">
                <a:latin typeface="Calisto MT" panose="02040603050505030304" pitchFamily="18" charset="77"/>
              </a:rPr>
              <a:t>"If only I had brought her to the doctor sooner, this would have been cured."</a:t>
            </a:r>
          </a:p>
          <a:p>
            <a:r>
              <a:rPr lang="en-US" sz="2600" dirty="0">
                <a:latin typeface="Calisto MT" panose="02040603050505030304" pitchFamily="18" charset="77"/>
              </a:rPr>
              <a:t>Depression</a:t>
            </a:r>
          </a:p>
          <a:p>
            <a:pPr lvl="1"/>
            <a:r>
              <a:rPr lang="en-US" sz="2200" dirty="0">
                <a:latin typeface="Calisto MT" panose="02040603050505030304" pitchFamily="18" charset="77"/>
              </a:rPr>
              <a:t>loss of interest in activities you normally enjoy</a:t>
            </a:r>
          </a:p>
          <a:p>
            <a:r>
              <a:rPr lang="en-US" sz="2600" dirty="0">
                <a:latin typeface="Calisto MT" panose="02040603050505030304" pitchFamily="18" charset="77"/>
              </a:rPr>
              <a:t>Acceptance</a:t>
            </a:r>
          </a:p>
          <a:p>
            <a:pPr lvl="1"/>
            <a:r>
              <a:rPr lang="en-US" sz="2200" dirty="0">
                <a:latin typeface="Calisto MT" panose="02040603050505030304" pitchFamily="18" charset="77"/>
              </a:rPr>
              <a:t>cherish the memories that were shared, and make plans for moving forward</a:t>
            </a:r>
          </a:p>
          <a:p>
            <a:pPr marL="502920" lvl="1" indent="0">
              <a:buNone/>
            </a:pPr>
            <a:endParaRPr lang="en-US" dirty="0">
              <a:latin typeface="Calisto MT" panose="02040603050505030304" pitchFamily="18" charset="77"/>
            </a:endParaRPr>
          </a:p>
          <a:p>
            <a:pPr marL="502920" lvl="1" indent="0">
              <a:buNone/>
            </a:pPr>
            <a:endParaRPr lang="en-US" dirty="0">
              <a:latin typeface="Calisto MT" panose="02040603050505030304" pitchFamily="18" charset="77"/>
            </a:endParaRPr>
          </a:p>
          <a:p>
            <a:pPr marL="502920" lvl="1" indent="0">
              <a:buNone/>
            </a:pPr>
            <a:r>
              <a:rPr lang="en-US" sz="1400" dirty="0">
                <a:latin typeface="Calisto MT" panose="02040603050505030304" pitchFamily="18" charset="77"/>
              </a:rPr>
              <a:t>Examples from Jennifer Fisher, “5 stages of grief: Coping with the loss of a loved one,” Harvard Health Publishing, December 12, 2023, https://</a:t>
            </a:r>
            <a:r>
              <a:rPr lang="en-US" sz="1400" dirty="0" err="1">
                <a:latin typeface="Calisto MT" panose="02040603050505030304" pitchFamily="18" charset="77"/>
              </a:rPr>
              <a:t>www.health.harvard.edu</a:t>
            </a:r>
            <a:r>
              <a:rPr lang="en-US" sz="1400" dirty="0">
                <a:latin typeface="Calisto MT" panose="02040603050505030304" pitchFamily="18" charset="77"/>
              </a:rPr>
              <a:t>/mind-and-mood/5-stages-of-grief-coping-with-the-loss-of-a-loved-one</a:t>
            </a:r>
          </a:p>
          <a:p>
            <a:pPr marL="502920" lvl="1" indent="0">
              <a:buNone/>
            </a:pPr>
            <a:endParaRPr lang="en-US" dirty="0"/>
          </a:p>
        </p:txBody>
      </p:sp>
    </p:spTree>
    <p:extLst>
      <p:ext uri="{BB962C8B-B14F-4D97-AF65-F5344CB8AC3E}">
        <p14:creationId xmlns:p14="http://schemas.microsoft.com/office/powerpoint/2010/main" val="351548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93E8-7409-C353-4220-9AC742C53D30}"/>
              </a:ext>
            </a:extLst>
          </p:cNvPr>
          <p:cNvSpPr>
            <a:spLocks noGrp="1"/>
          </p:cNvSpPr>
          <p:nvPr>
            <p:ph type="title"/>
          </p:nvPr>
        </p:nvSpPr>
        <p:spPr/>
        <p:txBody>
          <a:bodyPr>
            <a:normAutofit/>
          </a:bodyPr>
          <a:lstStyle/>
          <a:p>
            <a:pPr algn="ctr"/>
            <a:r>
              <a:rPr lang="en-US" sz="2800" dirty="0">
                <a:effectLst/>
                <a:latin typeface="Calisto MT" panose="02040603050505030304" pitchFamily="18" charset="77"/>
                <a:ea typeface="Calibri" panose="020F0502020204030204" pitchFamily="34" charset="0"/>
              </a:rPr>
              <a:t>Machiavellianism and anti-intellectualism in our contemporary public discourse (selected bibliography) </a:t>
            </a:r>
            <a:endParaRPr lang="en-US" sz="4800" dirty="0">
              <a:latin typeface="Calisto MT" panose="02040603050505030304" pitchFamily="18" charset="77"/>
            </a:endParaRPr>
          </a:p>
        </p:txBody>
      </p:sp>
      <p:sp>
        <p:nvSpPr>
          <p:cNvPr id="3" name="Content Placeholder 2">
            <a:extLst>
              <a:ext uri="{FF2B5EF4-FFF2-40B4-BE49-F238E27FC236}">
                <a16:creationId xmlns:a16="http://schemas.microsoft.com/office/drawing/2014/main" id="{13CAAFB5-F406-3375-43A7-69219AF9589D}"/>
              </a:ext>
            </a:extLst>
          </p:cNvPr>
          <p:cNvSpPr>
            <a:spLocks noGrp="1"/>
          </p:cNvSpPr>
          <p:nvPr>
            <p:ph idx="1"/>
          </p:nvPr>
        </p:nvSpPr>
        <p:spPr/>
        <p:txBody>
          <a:bodyPr>
            <a:normAutofit fontScale="92500" lnSpcReduction="10000"/>
          </a:bodyPr>
          <a:lstStyle/>
          <a:p>
            <a:pPr>
              <a:buNone/>
            </a:pPr>
            <a:endParaRPr lang="en-US" dirty="0">
              <a:latin typeface="Calisto MT" panose="02040603050505030304" pitchFamily="18" charset="77"/>
            </a:endParaRPr>
          </a:p>
          <a:p>
            <a:endParaRPr lang="en-US" dirty="0">
              <a:latin typeface="Calisto MT" panose="02040603050505030304" pitchFamily="18" charset="77"/>
            </a:endParaRPr>
          </a:p>
          <a:p>
            <a:r>
              <a:rPr lang="en-US" dirty="0">
                <a:latin typeface="Calisto MT" panose="02040603050505030304" pitchFamily="18" charset="77"/>
              </a:rPr>
              <a:t>Guy J. Curtis, Helen M. Correia, Melissa C. Davis, “Entitlement mediates the relationship between dark triad traits and academic misconduct,” </a:t>
            </a:r>
            <a:r>
              <a:rPr lang="en-US" i="1" dirty="0">
                <a:latin typeface="Calisto MT" panose="02040603050505030304" pitchFamily="18" charset="77"/>
              </a:rPr>
              <a:t>Personality and Individual Differences</a:t>
            </a:r>
            <a:r>
              <a:rPr lang="en-US" dirty="0">
                <a:latin typeface="Calisto MT" panose="02040603050505030304" pitchFamily="18" charset="77"/>
              </a:rPr>
              <a:t>, Volume 191, 2022. </a:t>
            </a:r>
            <a:r>
              <a:rPr lang="en-US" dirty="0">
                <a:latin typeface="Calisto MT" panose="02040603050505030304" pitchFamily="18" charset="77"/>
                <a:hlinkClick r:id="rId3"/>
              </a:rPr>
              <a:t>https://doi.org/10.1016/j.paid.2022.111563</a:t>
            </a:r>
            <a:r>
              <a:rPr lang="en-US" dirty="0">
                <a:latin typeface="Calisto MT" panose="02040603050505030304" pitchFamily="18" charset="77"/>
              </a:rPr>
              <a:t>.</a:t>
            </a:r>
          </a:p>
          <a:p>
            <a:r>
              <a:rPr lang="en-US" dirty="0">
                <a:latin typeface="Calisto MT" panose="02040603050505030304" pitchFamily="18" charset="77"/>
              </a:rPr>
              <a:t>Laura Lacy Graham, “Public Attitudes toward Higher Education and its Value,” </a:t>
            </a:r>
            <a:r>
              <a:rPr lang="en-US" i="1" dirty="0">
                <a:latin typeface="Calisto MT" panose="02040603050505030304" pitchFamily="18" charset="77"/>
              </a:rPr>
              <a:t>State Science and Technology Institute</a:t>
            </a:r>
            <a:r>
              <a:rPr lang="en-US" dirty="0">
                <a:latin typeface="Calisto MT" panose="02040603050505030304" pitchFamily="18" charset="77"/>
              </a:rPr>
              <a:t>, September 5, 2024. </a:t>
            </a:r>
            <a:r>
              <a:rPr lang="en-US" dirty="0">
                <a:latin typeface="Calisto MT" panose="02040603050505030304" pitchFamily="18" charset="77"/>
                <a:hlinkClick r:id="rId4"/>
              </a:rPr>
              <a:t>https://ssti.org/blog/public-attitudes-toward-higher-education-and-its-value</a:t>
            </a:r>
            <a:endParaRPr lang="en-US" dirty="0">
              <a:latin typeface="Calisto MT" panose="02040603050505030304" pitchFamily="18" charset="77"/>
            </a:endParaRPr>
          </a:p>
          <a:p>
            <a:r>
              <a:rPr lang="en-US" dirty="0">
                <a:latin typeface="Calisto MT" panose="02040603050505030304" pitchFamily="18" charset="77"/>
              </a:rPr>
              <a:t>Brian Kennedy and Alec Tyson, “Americans’ Trust in Scientists, Positive Views of Science Continue to Decline,” </a:t>
            </a:r>
            <a:r>
              <a:rPr lang="en-US" i="1" dirty="0">
                <a:latin typeface="Calisto MT" panose="02040603050505030304" pitchFamily="18" charset="77"/>
              </a:rPr>
              <a:t>Pew Research Center</a:t>
            </a:r>
            <a:r>
              <a:rPr lang="en-US" dirty="0">
                <a:latin typeface="Calisto MT" panose="02040603050505030304" pitchFamily="18" charset="77"/>
              </a:rPr>
              <a:t>, November 14, 2023. </a:t>
            </a:r>
            <a:r>
              <a:rPr lang="en-US" dirty="0">
                <a:latin typeface="Calisto MT" panose="02040603050505030304" pitchFamily="18" charset="77"/>
                <a:hlinkClick r:id="rId5"/>
              </a:rPr>
              <a:t>https://www.pewresearch.org/science/2023/11/14/americans-trust-in-scientists-positive-views-of-science-continue-to-decline/</a:t>
            </a:r>
            <a:endParaRPr lang="en-US" dirty="0">
              <a:latin typeface="Calisto MT" panose="02040603050505030304" pitchFamily="18" charset="77"/>
            </a:endParaRPr>
          </a:p>
          <a:p>
            <a:r>
              <a:rPr lang="en-US" dirty="0">
                <a:latin typeface="Calisto MT" panose="02040603050505030304" pitchFamily="18" charset="77"/>
              </a:rPr>
              <a:t>Matt Motta, </a:t>
            </a:r>
            <a:r>
              <a:rPr lang="en-US" i="1" dirty="0">
                <a:latin typeface="Calisto MT" panose="02040603050505030304" pitchFamily="18" charset="77"/>
              </a:rPr>
              <a:t>Anti-scientific Americans : the prevalence, origins, and political consequences of anti-intellectualism in the US</a:t>
            </a:r>
            <a:r>
              <a:rPr lang="en-US" dirty="0">
                <a:latin typeface="Calisto MT" panose="02040603050505030304" pitchFamily="18" charset="77"/>
              </a:rPr>
              <a:t>. New York: Oxford University Press, 2024</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597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8E6B-522E-1A2E-A1AB-29F9B6005485}"/>
              </a:ext>
            </a:extLst>
          </p:cNvPr>
          <p:cNvSpPr>
            <a:spLocks noGrp="1"/>
          </p:cNvSpPr>
          <p:nvPr>
            <p:ph type="title"/>
          </p:nvPr>
        </p:nvSpPr>
        <p:spPr/>
        <p:txBody>
          <a:bodyPr>
            <a:normAutofit/>
          </a:bodyPr>
          <a:lstStyle/>
          <a:p>
            <a:pPr algn="ctr"/>
            <a:r>
              <a:rPr lang="en-US" sz="2800" dirty="0">
                <a:latin typeface="Calisto MT" panose="02040603050505030304" pitchFamily="18" charset="77"/>
              </a:rPr>
              <a:t>Societal deficit of trust and societal erosion of attention (selected bibliography)</a:t>
            </a:r>
          </a:p>
        </p:txBody>
      </p:sp>
      <p:sp>
        <p:nvSpPr>
          <p:cNvPr id="3" name="Content Placeholder 2">
            <a:extLst>
              <a:ext uri="{FF2B5EF4-FFF2-40B4-BE49-F238E27FC236}">
                <a16:creationId xmlns:a16="http://schemas.microsoft.com/office/drawing/2014/main" id="{57B64079-B09F-9452-4F97-1FD75DF2B9C6}"/>
              </a:ext>
            </a:extLst>
          </p:cNvPr>
          <p:cNvSpPr>
            <a:spLocks noGrp="1"/>
          </p:cNvSpPr>
          <p:nvPr>
            <p:ph idx="1"/>
          </p:nvPr>
        </p:nvSpPr>
        <p:spPr/>
        <p:txBody>
          <a:bodyPr>
            <a:normAutofit fontScale="92500" lnSpcReduction="10000"/>
          </a:bodyPr>
          <a:lstStyle/>
          <a:p>
            <a:pPr>
              <a:buNone/>
            </a:pPr>
            <a:endParaRPr lang="en-US" dirty="0">
              <a:latin typeface="Calisto MT" panose="02040603050505030304" pitchFamily="18" charset="77"/>
            </a:endParaRPr>
          </a:p>
          <a:p>
            <a:r>
              <a:rPr lang="en-US" dirty="0">
                <a:latin typeface="Calisto MT" panose="02040603050505030304" pitchFamily="18" charset="77"/>
              </a:rPr>
              <a:t>James Crawford, </a:t>
            </a:r>
            <a:r>
              <a:rPr lang="en-US" i="1" dirty="0">
                <a:latin typeface="Calisto MT" panose="02040603050505030304" pitchFamily="18" charset="77"/>
              </a:rPr>
              <a:t>Stand Out of Our Light: Freedom and Resistance in the Attention Economy</a:t>
            </a:r>
            <a:r>
              <a:rPr lang="en-US" dirty="0">
                <a:latin typeface="Calisto MT" panose="02040603050505030304" pitchFamily="18" charset="77"/>
              </a:rPr>
              <a:t>. Cambridge: Cambridge University Press, 2018.</a:t>
            </a:r>
          </a:p>
          <a:p>
            <a:r>
              <a:rPr lang="en-US" dirty="0">
                <a:latin typeface="Calisto MT" panose="02040603050505030304" pitchFamily="18" charset="77"/>
              </a:rPr>
              <a:t>Ezra Klein, </a:t>
            </a:r>
            <a:r>
              <a:rPr lang="en-US" i="1" dirty="0">
                <a:latin typeface="Calisto MT" panose="02040603050505030304" pitchFamily="18" charset="77"/>
              </a:rPr>
              <a:t>Why We're Polarized</a:t>
            </a:r>
            <a:r>
              <a:rPr lang="en-US" dirty="0">
                <a:latin typeface="Calisto MT" panose="02040603050505030304" pitchFamily="18" charset="77"/>
              </a:rPr>
              <a:t>. New York: Simon &amp; Schuster, 2020.</a:t>
            </a:r>
          </a:p>
          <a:p>
            <a:r>
              <a:rPr lang="en-US" dirty="0">
                <a:latin typeface="Calisto MT" panose="02040603050505030304" pitchFamily="18" charset="77"/>
              </a:rPr>
              <a:t>Vivek Murthy, </a:t>
            </a:r>
            <a:r>
              <a:rPr lang="en-US" i="1" dirty="0">
                <a:latin typeface="Calisto MT" panose="02040603050505030304" pitchFamily="18" charset="77"/>
              </a:rPr>
              <a:t>Together: The Healing Power of Human Connection in a Sometimes Lonely World</a:t>
            </a:r>
            <a:r>
              <a:rPr lang="en-US" dirty="0">
                <a:latin typeface="Calisto MT" panose="02040603050505030304" pitchFamily="18" charset="77"/>
              </a:rPr>
              <a:t>. New York: Harper Wave, 2020.</a:t>
            </a:r>
          </a:p>
          <a:p>
            <a:r>
              <a:rPr lang="en-US" dirty="0">
                <a:latin typeface="Calisto MT" panose="02040603050505030304" pitchFamily="18" charset="77"/>
              </a:rPr>
              <a:t>Lee Rainie, Scott Keeter, and Andrew Perrin. "Trust and Distrust in America." </a:t>
            </a:r>
            <a:r>
              <a:rPr lang="en-US" i="1" dirty="0">
                <a:latin typeface="Calisto MT" panose="02040603050505030304" pitchFamily="18" charset="77"/>
              </a:rPr>
              <a:t>Pew Research Center</a:t>
            </a:r>
            <a:r>
              <a:rPr lang="en-US" dirty="0">
                <a:latin typeface="Calisto MT" panose="02040603050505030304" pitchFamily="18" charset="77"/>
              </a:rPr>
              <a:t>, July 22, 2019. </a:t>
            </a:r>
            <a:r>
              <a:rPr lang="en-US" dirty="0">
                <a:latin typeface="Calisto MT" panose="02040603050505030304" pitchFamily="18" charset="77"/>
                <a:hlinkClick r:id="rId3"/>
              </a:rPr>
              <a:t>https://www.pewresearch.org/politics/2019/07/22/trust-and-distrust-in-america/</a:t>
            </a:r>
            <a:r>
              <a:rPr lang="en-US" dirty="0">
                <a:latin typeface="Calisto MT" panose="02040603050505030304" pitchFamily="18" charset="77"/>
              </a:rPr>
              <a:t>.</a:t>
            </a:r>
          </a:p>
          <a:p>
            <a:r>
              <a:rPr lang="en-US" dirty="0">
                <a:latin typeface="Calisto MT" panose="02040603050505030304" pitchFamily="18" charset="77"/>
              </a:rPr>
              <a:t>Sherry Turkle</a:t>
            </a:r>
            <a:r>
              <a:rPr lang="en-US" i="1" dirty="0">
                <a:latin typeface="Calisto MT" panose="02040603050505030304" pitchFamily="18" charset="77"/>
              </a:rPr>
              <a:t>, Reclaiming Conversation: The Power of Talk in a Digital Age</a:t>
            </a:r>
            <a:r>
              <a:rPr lang="en-US" dirty="0">
                <a:latin typeface="Calisto MT" panose="02040603050505030304" pitchFamily="18" charset="77"/>
              </a:rPr>
              <a:t>. New York: Penguin Press, 2015.</a:t>
            </a:r>
          </a:p>
          <a:p>
            <a:r>
              <a:rPr lang="en-US" dirty="0">
                <a:latin typeface="Calisto MT" panose="02040603050505030304" pitchFamily="18" charset="77"/>
              </a:rPr>
              <a:t>Twenge, Jean M. </a:t>
            </a:r>
            <a:r>
              <a:rPr lang="en-US" i="1" dirty="0" err="1">
                <a:latin typeface="Calisto MT" panose="02040603050505030304" pitchFamily="18" charset="77"/>
              </a:rPr>
              <a:t>iGen</a:t>
            </a:r>
            <a:r>
              <a:rPr lang="en-US" i="1" dirty="0">
                <a:latin typeface="Calisto MT" panose="02040603050505030304" pitchFamily="18" charset="77"/>
              </a:rPr>
              <a:t>: Why Today's Super-Connected Kids Are Growing Up Less Rebellious, More Tolerant, Less Happy--and Completely Unprepared for Adulthood</a:t>
            </a:r>
            <a:r>
              <a:rPr lang="en-US" dirty="0">
                <a:latin typeface="Calisto MT" panose="02040603050505030304" pitchFamily="18" charset="77"/>
              </a:rPr>
              <a:t>. New York: Atria Books, 2017.</a:t>
            </a:r>
          </a:p>
        </p:txBody>
      </p:sp>
    </p:spTree>
    <p:extLst>
      <p:ext uri="{BB962C8B-B14F-4D97-AF65-F5344CB8AC3E}">
        <p14:creationId xmlns:p14="http://schemas.microsoft.com/office/powerpoint/2010/main" val="93624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19B60C-3F26-2114-D612-EAB9011BEF6C}"/>
              </a:ext>
            </a:extLst>
          </p:cNvPr>
          <p:cNvSpPr>
            <a:spLocks noGrp="1"/>
          </p:cNvSpPr>
          <p:nvPr>
            <p:ph type="title"/>
          </p:nvPr>
        </p:nvSpPr>
        <p:spPr/>
        <p:txBody>
          <a:bodyPr>
            <a:noAutofit/>
          </a:bodyPr>
          <a:lstStyle/>
          <a:p>
            <a:pPr algn="ctr"/>
            <a:r>
              <a:rPr lang="en-US" sz="2800" dirty="0">
                <a:latin typeface="Calisto MT" panose="02040603050505030304" pitchFamily="18" charset="77"/>
              </a:rPr>
              <a:t>Corita Kent, </a:t>
            </a:r>
            <a:r>
              <a:rPr lang="en-US" sz="2800" i="1" dirty="0">
                <a:latin typeface="Calisto MT" panose="02040603050505030304" pitchFamily="18" charset="77"/>
              </a:rPr>
              <a:t>Ten Rules for Students and Teachers</a:t>
            </a:r>
            <a:r>
              <a:rPr lang="en-US" sz="2800" dirty="0">
                <a:latin typeface="Calisto MT" panose="02040603050505030304" pitchFamily="18" charset="77"/>
              </a:rPr>
              <a:t>, 1967-1968. Poster. </a:t>
            </a:r>
          </a:p>
        </p:txBody>
      </p:sp>
      <p:pic>
        <p:nvPicPr>
          <p:cNvPr id="5" name="Picture 4">
            <a:extLst>
              <a:ext uri="{FF2B5EF4-FFF2-40B4-BE49-F238E27FC236}">
                <a16:creationId xmlns:a16="http://schemas.microsoft.com/office/drawing/2014/main" id="{E77A94CB-CD7C-D267-6441-503EC4059FFB}"/>
              </a:ext>
            </a:extLst>
          </p:cNvPr>
          <p:cNvPicPr>
            <a:picLocks noChangeAspect="1"/>
          </p:cNvPicPr>
          <p:nvPr/>
        </p:nvPicPr>
        <p:blipFill>
          <a:blip r:embed="rId2"/>
          <a:stretch>
            <a:fillRect/>
          </a:stretch>
        </p:blipFill>
        <p:spPr>
          <a:xfrm>
            <a:off x="4939997" y="187300"/>
            <a:ext cx="4777745" cy="6483400"/>
          </a:xfrm>
          <a:prstGeom prst="rect">
            <a:avLst/>
          </a:prstGeom>
        </p:spPr>
      </p:pic>
    </p:spTree>
    <p:extLst>
      <p:ext uri="{BB962C8B-B14F-4D97-AF65-F5344CB8AC3E}">
        <p14:creationId xmlns:p14="http://schemas.microsoft.com/office/powerpoint/2010/main" val="374414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7933-4E79-0143-E4BA-C8B037EA74C7}"/>
              </a:ext>
            </a:extLst>
          </p:cNvPr>
          <p:cNvSpPr>
            <a:spLocks noGrp="1"/>
          </p:cNvSpPr>
          <p:nvPr>
            <p:ph type="title"/>
          </p:nvPr>
        </p:nvSpPr>
        <p:spPr/>
        <p:txBody>
          <a:bodyPr>
            <a:normAutofit/>
          </a:bodyPr>
          <a:lstStyle/>
          <a:p>
            <a:pPr algn="ctr"/>
            <a:r>
              <a:rPr lang="en-US" sz="2800" dirty="0">
                <a:latin typeface="Calisto MT" panose="02040603050505030304" pitchFamily="18" charset="77"/>
              </a:rPr>
              <a:t>Roland Barthes, "The Grain of the Voice." </a:t>
            </a:r>
            <a:r>
              <a:rPr lang="en-US" sz="2800" i="1" dirty="0">
                <a:latin typeface="Calisto MT" panose="02040603050505030304" pitchFamily="18" charset="77"/>
              </a:rPr>
              <a:t>Image Music Text</a:t>
            </a:r>
            <a:r>
              <a:rPr lang="en-US" sz="2800" dirty="0">
                <a:latin typeface="Calisto MT" panose="02040603050505030304" pitchFamily="18" charset="77"/>
              </a:rPr>
              <a:t>, translated by Stephen Heath. New York: Hill and Wang, 1977.</a:t>
            </a:r>
          </a:p>
        </p:txBody>
      </p:sp>
      <p:sp>
        <p:nvSpPr>
          <p:cNvPr id="3" name="Content Placeholder 2">
            <a:extLst>
              <a:ext uri="{FF2B5EF4-FFF2-40B4-BE49-F238E27FC236}">
                <a16:creationId xmlns:a16="http://schemas.microsoft.com/office/drawing/2014/main" id="{8B1D2C54-1C13-9CF0-4C52-ECAED4FFD17E}"/>
              </a:ext>
            </a:extLst>
          </p:cNvPr>
          <p:cNvSpPr>
            <a:spLocks noGrp="1"/>
          </p:cNvSpPr>
          <p:nvPr>
            <p:ph idx="1"/>
          </p:nvPr>
        </p:nvSpPr>
        <p:spPr/>
        <p:txBody>
          <a:bodyPr>
            <a:normAutofit/>
          </a:bodyPr>
          <a:lstStyle/>
          <a:p>
            <a:pPr marL="0" indent="0">
              <a:buNone/>
            </a:pPr>
            <a:r>
              <a:rPr lang="en-US" sz="2400" dirty="0">
                <a:latin typeface="Calisto MT" panose="02040603050505030304" pitchFamily="18" charset="77"/>
              </a:rPr>
              <a:t>Something is there, manifest and stubborn…something which is directly the cantor’s body, brought to your ears in one and the same movement from deep down in the cavities, the muscles, the membranes, the cartilages, and from deep down in the Slavonic language, as though a single skin lined the inner flesh of the performer and the music he sings.</a:t>
            </a:r>
          </a:p>
          <a:p>
            <a:pPr marL="0" indent="0">
              <a:buNone/>
            </a:pPr>
            <a:endParaRPr lang="en-US" sz="2800" dirty="0">
              <a:latin typeface="Calisto MT" panose="02040603050505030304" pitchFamily="18" charset="77"/>
            </a:endParaRPr>
          </a:p>
          <a:p>
            <a:pPr marL="0" indent="0">
              <a:buNone/>
            </a:pPr>
            <a:r>
              <a:rPr lang="en-US" sz="2400" dirty="0">
                <a:effectLst/>
                <a:latin typeface="Calisto MT" panose="02040603050505030304" pitchFamily="18" charset="77"/>
                <a:ea typeface="Calibri" panose="020F0502020204030204" pitchFamily="34" charset="0"/>
              </a:rPr>
              <a:t>The “grain” is the body in the voice as it sings, the hand as it writes, the limb as it performs. </a:t>
            </a:r>
            <a:endParaRPr lang="en-US" sz="2800" dirty="0">
              <a:latin typeface="Calisto MT" panose="02040603050505030304" pitchFamily="18" charset="77"/>
            </a:endParaRPr>
          </a:p>
        </p:txBody>
      </p:sp>
    </p:spTree>
    <p:extLst>
      <p:ext uri="{BB962C8B-B14F-4D97-AF65-F5344CB8AC3E}">
        <p14:creationId xmlns:p14="http://schemas.microsoft.com/office/powerpoint/2010/main" val="234988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D0DC-5E96-EEC1-5EDB-F064083D7481}"/>
              </a:ext>
            </a:extLst>
          </p:cNvPr>
          <p:cNvSpPr>
            <a:spLocks noGrp="1"/>
          </p:cNvSpPr>
          <p:nvPr>
            <p:ph type="title"/>
          </p:nvPr>
        </p:nvSpPr>
        <p:spPr/>
        <p:txBody>
          <a:bodyPr>
            <a:noAutofit/>
          </a:bodyPr>
          <a:lstStyle/>
          <a:p>
            <a:pPr algn="ctr"/>
            <a:r>
              <a:rPr lang="en-US" sz="2800" dirty="0">
                <a:latin typeface="Calisto MT" panose="02040603050505030304" pitchFamily="18" charset="77"/>
              </a:rPr>
              <a:t>Donna Haraway, "Situated Knowledges: The Science Question in Feminism and the Privilege of Partial Perspective." </a:t>
            </a:r>
            <a:r>
              <a:rPr lang="en-US" sz="2800" i="1" dirty="0">
                <a:latin typeface="Calisto MT" panose="02040603050505030304" pitchFamily="18" charset="77"/>
              </a:rPr>
              <a:t>Feminist Studies </a:t>
            </a:r>
            <a:r>
              <a:rPr lang="en-US" sz="2800" dirty="0">
                <a:latin typeface="Calisto MT" panose="02040603050505030304" pitchFamily="18" charset="77"/>
              </a:rPr>
              <a:t>14, no. 3 (1988): 575-99.</a:t>
            </a:r>
          </a:p>
        </p:txBody>
      </p:sp>
      <p:sp>
        <p:nvSpPr>
          <p:cNvPr id="3" name="Content Placeholder 2">
            <a:extLst>
              <a:ext uri="{FF2B5EF4-FFF2-40B4-BE49-F238E27FC236}">
                <a16:creationId xmlns:a16="http://schemas.microsoft.com/office/drawing/2014/main" id="{BB03BAA1-096A-8493-2F2F-41C2CE506520}"/>
              </a:ext>
            </a:extLst>
          </p:cNvPr>
          <p:cNvSpPr>
            <a:spLocks noGrp="1"/>
          </p:cNvSpPr>
          <p:nvPr>
            <p:ph idx="1"/>
          </p:nvPr>
        </p:nvSpPr>
        <p:spPr/>
        <p:txBody>
          <a:bodyPr>
            <a:normAutofit/>
          </a:bodyPr>
          <a:lstStyle/>
          <a:p>
            <a:pPr marL="0" indent="0">
              <a:buNone/>
            </a:pPr>
            <a:r>
              <a:rPr lang="en-US" sz="2400" dirty="0">
                <a:latin typeface="Calisto MT" panose="02040603050505030304" pitchFamily="18" charset="77"/>
              </a:rPr>
              <a:t>I am arguing for politics and epistemologies of location, positioning, and situating, where partiality and not universality is the condition of being heard to make rational knowledge claims. […] I am arguing for the view from a body, always a complex, contradictory, structuring, and structured body, versus the view from above, from nowhere, from simplicity.</a:t>
            </a:r>
          </a:p>
        </p:txBody>
      </p:sp>
    </p:spTree>
    <p:extLst>
      <p:ext uri="{BB962C8B-B14F-4D97-AF65-F5344CB8AC3E}">
        <p14:creationId xmlns:p14="http://schemas.microsoft.com/office/powerpoint/2010/main" val="399910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547E-7F9B-96AC-B293-5970B1290D55}"/>
              </a:ext>
            </a:extLst>
          </p:cNvPr>
          <p:cNvSpPr>
            <a:spLocks noGrp="1"/>
          </p:cNvSpPr>
          <p:nvPr>
            <p:ph type="title"/>
          </p:nvPr>
        </p:nvSpPr>
        <p:spPr/>
        <p:txBody>
          <a:bodyPr>
            <a:normAutofit/>
          </a:bodyPr>
          <a:lstStyle/>
          <a:p>
            <a:pPr algn="ctr"/>
            <a:r>
              <a:rPr lang="en-US" sz="2800" dirty="0">
                <a:latin typeface="Calisto MT" panose="02040603050505030304" pitchFamily="18" charset="77"/>
              </a:rPr>
              <a:t>High literacy level and economic/ personal well-being (selected bibliography)</a:t>
            </a:r>
          </a:p>
        </p:txBody>
      </p:sp>
      <p:sp>
        <p:nvSpPr>
          <p:cNvPr id="3" name="Content Placeholder 2">
            <a:extLst>
              <a:ext uri="{FF2B5EF4-FFF2-40B4-BE49-F238E27FC236}">
                <a16:creationId xmlns:a16="http://schemas.microsoft.com/office/drawing/2014/main" id="{3ADDAC95-32C8-0531-58AF-8592EEEB2A62}"/>
              </a:ext>
            </a:extLst>
          </p:cNvPr>
          <p:cNvSpPr>
            <a:spLocks noGrp="1"/>
          </p:cNvSpPr>
          <p:nvPr>
            <p:ph idx="1"/>
          </p:nvPr>
        </p:nvSpPr>
        <p:spPr/>
        <p:txBody>
          <a:bodyPr>
            <a:normAutofit/>
          </a:bodyPr>
          <a:lstStyle/>
          <a:p>
            <a:pPr>
              <a:buClr>
                <a:srgbClr val="A9A57C"/>
              </a:buClr>
              <a:defRPr/>
            </a:pP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David Autor, </a:t>
            </a:r>
            <a:r>
              <a:rPr lang="en-US" sz="2400" i="1" kern="100" dirty="0">
                <a:solidFill>
                  <a:srgbClr val="2F2B20">
                    <a:lumMod val="75000"/>
                    <a:lumOff val="25000"/>
                  </a:srgbClr>
                </a:solidFill>
                <a:latin typeface="Calisto MT" panose="02040603050505030304" pitchFamily="18" charset="77"/>
                <a:cs typeface="Times New Roman" panose="02020603050405020304" pitchFamily="18" charset="0"/>
              </a:rPr>
              <a:t>Work of the Future: Building Better Jobs in an Age of Intelligent Machines</a:t>
            </a: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 Cambridge: MIT Press, 2022.</a:t>
            </a:r>
          </a:p>
          <a:p>
            <a:pPr>
              <a:buClr>
                <a:srgbClr val="A9A57C"/>
              </a:buClr>
              <a:defRPr/>
            </a:pP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Kai Shulman and Sarah </a:t>
            </a:r>
            <a:r>
              <a:rPr lang="en-US" sz="2400" kern="100" dirty="0" err="1">
                <a:solidFill>
                  <a:srgbClr val="2F2B20">
                    <a:lumMod val="75000"/>
                    <a:lumOff val="25000"/>
                  </a:srgbClr>
                </a:solidFill>
                <a:latin typeface="Calisto MT" panose="02040603050505030304" pitchFamily="18" charset="77"/>
                <a:cs typeface="Times New Roman" panose="02020603050405020304" pitchFamily="18" charset="0"/>
              </a:rPr>
              <a:t>Trabucchi</a:t>
            </a: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 </a:t>
            </a:r>
            <a:r>
              <a:rPr lang="en-US" sz="2400" i="1" kern="100" dirty="0">
                <a:solidFill>
                  <a:srgbClr val="2F2B20">
                    <a:lumMod val="75000"/>
                    <a:lumOff val="25000"/>
                  </a:srgbClr>
                </a:solidFill>
                <a:latin typeface="Calisto MT" panose="02040603050505030304" pitchFamily="18" charset="77"/>
                <a:cs typeface="Times New Roman" panose="02020603050405020304" pitchFamily="18" charset="0"/>
              </a:rPr>
              <a:t>Reading for Life: The Impact of Youth Literacy on Health Outcomes</a:t>
            </a: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 New York: Scholastic, 2023.</a:t>
            </a:r>
          </a:p>
          <a:p>
            <a:pPr>
              <a:buClr>
                <a:srgbClr val="A9A57C"/>
              </a:buClr>
              <a:defRPr/>
            </a:pP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Sidney Verba, Kay Lehman Schlozman, and Henry E. Brady. </a:t>
            </a:r>
            <a:r>
              <a:rPr lang="en-US" sz="2400" i="1" kern="100" dirty="0">
                <a:solidFill>
                  <a:srgbClr val="2F2B20">
                    <a:lumMod val="75000"/>
                    <a:lumOff val="25000"/>
                  </a:srgbClr>
                </a:solidFill>
                <a:latin typeface="Calisto MT" panose="02040603050505030304" pitchFamily="18" charset="77"/>
                <a:cs typeface="Times New Roman" panose="02020603050405020304" pitchFamily="18" charset="0"/>
              </a:rPr>
              <a:t>Voice and Equality: Civic Voluntarism in American Politics</a:t>
            </a: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 Harvard University Press, 2017.</a:t>
            </a:r>
          </a:p>
          <a:p>
            <a:pPr>
              <a:buClr>
                <a:srgbClr val="A9A57C"/>
              </a:buClr>
              <a:defRPr/>
            </a:pPr>
            <a:r>
              <a:rPr lang="en-US" sz="2400" kern="100" dirty="0">
                <a:solidFill>
                  <a:srgbClr val="2F2B20">
                    <a:lumMod val="75000"/>
                    <a:lumOff val="25000"/>
                  </a:srgbClr>
                </a:solidFill>
                <a:latin typeface="Calisto MT" panose="02040603050505030304" pitchFamily="18" charset="77"/>
                <a:cs typeface="Times New Roman" panose="02020603050405020304" pitchFamily="18" charset="0"/>
              </a:rPr>
              <a:t>Fareed Zakaria, In Defense of a Liberal Education. New York: W. W. Norton &amp; Company, 2016.</a:t>
            </a:r>
          </a:p>
        </p:txBody>
      </p:sp>
    </p:spTree>
    <p:extLst>
      <p:ext uri="{BB962C8B-B14F-4D97-AF65-F5344CB8AC3E}">
        <p14:creationId xmlns:p14="http://schemas.microsoft.com/office/powerpoint/2010/main" val="4263507544"/>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{349BD24F-6262-244B-8C39-21E82CAA2BEE}tf10001124</Template>
  <TotalTime>2036</TotalTime>
  <Words>1553</Words>
  <Application>Microsoft Macintosh PowerPoint</Application>
  <PresentationFormat>Widescreen</PresentationFormat>
  <Paragraphs>123</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Calisto MT</vt:lpstr>
      <vt:lpstr>Corbel</vt:lpstr>
      <vt:lpstr>Wingdings 2</vt:lpstr>
      <vt:lpstr>Frame</vt:lpstr>
      <vt:lpstr>The Grain of the Voice:  Building Students’ Conviction in Writing</vt:lpstr>
      <vt:lpstr>Benjamin Bratton, “The Five Stages of AI Grief,” Noema, June 20, 2024, https://www.noemamag.com/the-five-stages-of-ai-grief/</vt:lpstr>
      <vt:lpstr>Elisabeth Kübler-Ross, On Death and Dying. New York: Macmillan, 1969</vt:lpstr>
      <vt:lpstr>Machiavellianism and anti-intellectualism in our contemporary public discourse (selected bibliography) </vt:lpstr>
      <vt:lpstr>Societal deficit of trust and societal erosion of attention (selected bibliography)</vt:lpstr>
      <vt:lpstr>Corita Kent, Ten Rules for Students and Teachers, 1967-1968. Poster. </vt:lpstr>
      <vt:lpstr>Roland Barthes, "The Grain of the Voice." Image Music Text, translated by Stephen Heath. New York: Hill and Wang, 1977.</vt:lpstr>
      <vt:lpstr>Donna Haraway, "Situated Knowledges: The Science Question in Feminism and the Privilege of Partial Perspective." Feminist Studies 14, no. 3 (1988): 575-99.</vt:lpstr>
      <vt:lpstr>High literacy level and economic/ personal well-being (selected bibliography)</vt:lpstr>
      <vt:lpstr>Classroom AI Policies for Undergraduate Writing (&gt;3 pages): What I have tried and recommend</vt:lpstr>
      <vt:lpstr>Classroom AI Policies for Undergraduate Writing (&gt;3 pages): What I have tried and recommend</vt:lpstr>
      <vt:lpstr>Classroom AI Policies for Undergraduate Writing (&gt;3 pages): What I have tried and recommend</vt:lpstr>
      <vt:lpstr>Classroom AI Policies for Undergraduate Writing (&gt;3 pages): What I have tried and recommend</vt:lpstr>
      <vt:lpstr>Classroom AI Policies for Undergraduate Writing (&gt;3 pages): What I have tried and recommend</vt:lpstr>
      <vt:lpstr>Classroom AI Policies for Undergraduate Writing (&gt;3 pages): What I have tried and recommend</vt:lpstr>
      <vt:lpstr>What I plan to try</vt:lpstr>
      <vt:lpstr>What I plan to try</vt:lpstr>
      <vt:lpstr>jstob@txstate.edu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Stob</dc:creator>
  <cp:lastModifiedBy>Jennifer Stob</cp:lastModifiedBy>
  <cp:revision>32</cp:revision>
  <dcterms:created xsi:type="dcterms:W3CDTF">2025-03-26T04:39:51Z</dcterms:created>
  <dcterms:modified xsi:type="dcterms:W3CDTF">2025-04-10T16:30:55Z</dcterms:modified>
</cp:coreProperties>
</file>