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Halis GR Bold" panose="020B0604020202020204" charset="0"/>
      <p:regular r:id="rId22"/>
      <p:bold r:id="rId23"/>
    </p:embeddedFont>
    <p:embeddedFont>
      <p:font typeface="Halis GR Heavy" panose="020B0604020202020204" charset="0"/>
      <p:regular r:id="rId24"/>
      <p:bold r:id="rId25"/>
    </p:embeddedFont>
    <p:embeddedFont>
      <p:font typeface="Nunito" panose="020F0502020204030204" pitchFamily="2" charset="0"/>
      <p:regular r:id="rId26"/>
      <p:bold r:id="rId27"/>
      <p:italic r:id="rId28"/>
      <p:boldItalic r:id="rId29"/>
    </p:embeddedFont>
    <p:embeddedFont>
      <p:font typeface="Nunito Bold" panose="020B0604020202020204" charset="0"/>
      <p:regular r:id="rId30"/>
      <p:bold r:id="rId31"/>
    </p:embeddedFont>
    <p:embeddedFont>
      <p:font typeface="Nunito Sans 1" panose="020B0604020202020204" charset="0"/>
      <p:regular r:id="rId32"/>
      <p:bold r:id="rId33"/>
      <p:italic r:id="rId34"/>
      <p:boldItalic r:id="rId35"/>
    </p:embeddedFont>
    <p:embeddedFont>
      <p:font typeface="Nunito Sans 1 Bold" panose="020B0604020202020204" charset="0"/>
      <p:regular r:id="rId36"/>
      <p:bold r:id="rId37"/>
      <p:italic r:id="rId38"/>
      <p:boldItalic r:id="rId39"/>
    </p:embeddedFont>
    <p:embeddedFont>
      <p:font typeface="Nunito Sans 1 Italics" panose="020B0604020202020204" charset="0"/>
      <p:regular r:id="rId40"/>
      <p:bold r:id="rId41"/>
      <p:italic r:id="rId42"/>
      <p:boldItalic r:id="rId43"/>
    </p:embeddedFont>
    <p:embeddedFont>
      <p:font typeface="Nunito Sans 2" panose="020B0604020202020204" charset="0"/>
      <p:regular r:id="rId44"/>
      <p:bold r:id="rId45"/>
      <p:italic r:id="rId46"/>
      <p:boldItalic r:id="rId47"/>
    </p:embeddedFont>
    <p:embeddedFont>
      <p:font typeface="Nunito Sans 2 Bold" panose="020B0604020202020204" charset="0"/>
      <p:regular r:id="rId48"/>
      <p:bold r:id="rId49"/>
      <p:italic r:id="rId50"/>
      <p:boldItalic r:id="rId51"/>
    </p:embeddedFont>
    <p:embeddedFont>
      <p:font typeface="Nunito Sans 2 Heavy" panose="020B060402020202020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1214"/>
    <a:srgbClr val="EBB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89" autoAdjust="0"/>
  </p:normalViewPr>
  <p:slideViewPr>
    <p:cSldViewPr>
      <p:cViewPr varScale="1">
        <p:scale>
          <a:sx n="40" d="100"/>
          <a:sy n="40" d="100"/>
        </p:scale>
        <p:origin x="177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font" Target="fonts/font3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54"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font" Target="fonts/font32.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Hazing means any intentional, knowing, or reckless act, occurring on or off the campus of an educational institution, by one person alone or acting with others, directed against a student, that endangers the mental or physical health or safety of a student for the purpose of pledging, being initiated into, affiliating with, holding office in or maintaining membership in an organization.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SBAT provides consultations to those who have expressed concern about the behavior of a student who appears potentially dangerous to the university community or could be disruptive to the academic mission of the university.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5000"/>
    </mc:Choice>
    <mc:Fallback>
      <p:transition spd="slow" advTm="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254827"/>
            <a:chOff x="0" y="0"/>
            <a:chExt cx="4816593" cy="593864"/>
          </a:xfrm>
        </p:grpSpPr>
        <p:sp>
          <p:nvSpPr>
            <p:cNvPr id="3" name="Freeform 3"/>
            <p:cNvSpPr/>
            <p:nvPr/>
          </p:nvSpPr>
          <p:spPr>
            <a:xfrm>
              <a:off x="0" y="0"/>
              <a:ext cx="4816592" cy="593864"/>
            </a:xfrm>
            <a:custGeom>
              <a:avLst/>
              <a:gdLst/>
              <a:ahLst/>
              <a:cxnLst/>
              <a:rect l="l" t="t" r="r" b="b"/>
              <a:pathLst>
                <a:path w="4816592" h="593864">
                  <a:moveTo>
                    <a:pt x="0" y="0"/>
                  </a:moveTo>
                  <a:lnTo>
                    <a:pt x="4816592" y="0"/>
                  </a:lnTo>
                  <a:lnTo>
                    <a:pt x="4816592" y="593864"/>
                  </a:lnTo>
                  <a:lnTo>
                    <a:pt x="0" y="593864"/>
                  </a:lnTo>
                  <a:close/>
                </a:path>
              </a:pathLst>
            </a:custGeom>
            <a:solidFill>
              <a:srgbClr val="FFFFFF"/>
            </a:solidFill>
          </p:spPr>
          <p:txBody>
            <a:bodyPr/>
            <a:lstStyle/>
            <a:p>
              <a:endParaRPr lang="en-US"/>
            </a:p>
          </p:txBody>
        </p:sp>
        <p:sp>
          <p:nvSpPr>
            <p:cNvPr id="4" name="TextBox 4"/>
            <p:cNvSpPr txBox="1"/>
            <p:nvPr/>
          </p:nvSpPr>
          <p:spPr>
            <a:xfrm>
              <a:off x="0" y="-38100"/>
              <a:ext cx="4816593" cy="63196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20436" y="664331"/>
            <a:ext cx="3518436" cy="926166"/>
          </a:xfrm>
          <a:custGeom>
            <a:avLst/>
            <a:gdLst/>
            <a:ahLst/>
            <a:cxnLst/>
            <a:rect l="l" t="t" r="r" b="b"/>
            <a:pathLst>
              <a:path w="3518436" h="926166">
                <a:moveTo>
                  <a:pt x="0" y="0"/>
                </a:moveTo>
                <a:lnTo>
                  <a:pt x="3518437" y="0"/>
                </a:lnTo>
                <a:lnTo>
                  <a:pt x="3518437" y="926165"/>
                </a:lnTo>
                <a:lnTo>
                  <a:pt x="0" y="926165"/>
                </a:lnTo>
                <a:lnTo>
                  <a:pt x="0" y="0"/>
                </a:lnTo>
                <a:close/>
              </a:path>
            </a:pathLst>
          </a:custGeom>
          <a:blipFill>
            <a:blip r:embed="rId2"/>
            <a:stretch>
              <a:fillRect l="-139" r="-139"/>
            </a:stretch>
          </a:blipFill>
        </p:spPr>
        <p:txBody>
          <a:bodyPr/>
          <a:lstStyle/>
          <a:p>
            <a:endParaRPr lang="en-US"/>
          </a:p>
        </p:txBody>
      </p:sp>
      <p:sp>
        <p:nvSpPr>
          <p:cNvPr id="6" name="Freeform 6"/>
          <p:cNvSpPr/>
          <p:nvPr/>
        </p:nvSpPr>
        <p:spPr>
          <a:xfrm>
            <a:off x="-7201476" y="1845806"/>
            <a:ext cx="19362260" cy="1075681"/>
          </a:xfrm>
          <a:custGeom>
            <a:avLst/>
            <a:gdLst/>
            <a:ahLst/>
            <a:cxnLst/>
            <a:rect l="l" t="t" r="r" b="b"/>
            <a:pathLst>
              <a:path w="19362260" h="1075681">
                <a:moveTo>
                  <a:pt x="0" y="0"/>
                </a:moveTo>
                <a:lnTo>
                  <a:pt x="19362261" y="0"/>
                </a:lnTo>
                <a:lnTo>
                  <a:pt x="19362261" y="1075681"/>
                </a:lnTo>
                <a:lnTo>
                  <a:pt x="0" y="1075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descr="Students looking at a laptop"/>
          <p:cNvGrpSpPr/>
          <p:nvPr/>
        </p:nvGrpSpPr>
        <p:grpSpPr>
          <a:xfrm>
            <a:off x="9839134" y="618693"/>
            <a:ext cx="8448866" cy="9049613"/>
            <a:chOff x="0" y="0"/>
            <a:chExt cx="1308950" cy="1402022"/>
          </a:xfrm>
        </p:grpSpPr>
        <p:sp>
          <p:nvSpPr>
            <p:cNvPr id="8" name="Freeform 8"/>
            <p:cNvSpPr/>
            <p:nvPr/>
          </p:nvSpPr>
          <p:spPr>
            <a:xfrm>
              <a:off x="0" y="0"/>
              <a:ext cx="1308950" cy="1402022"/>
            </a:xfrm>
            <a:custGeom>
              <a:avLst/>
              <a:gdLst/>
              <a:ahLst/>
              <a:cxnLst/>
              <a:rect l="l" t="t" r="r" b="b"/>
              <a:pathLst>
                <a:path w="1308950" h="1402022">
                  <a:moveTo>
                    <a:pt x="0" y="0"/>
                  </a:moveTo>
                  <a:lnTo>
                    <a:pt x="1308950" y="0"/>
                  </a:lnTo>
                  <a:lnTo>
                    <a:pt x="1308950" y="1402022"/>
                  </a:lnTo>
                  <a:lnTo>
                    <a:pt x="0" y="1402022"/>
                  </a:lnTo>
                  <a:close/>
                </a:path>
              </a:pathLst>
            </a:custGeom>
            <a:blipFill>
              <a:blip r:embed="rId5"/>
              <a:stretch>
                <a:fillRect t="-7809" b="-7809"/>
              </a:stretch>
            </a:blipFill>
          </p:spPr>
          <p:txBody>
            <a:bodyPr/>
            <a:lstStyle/>
            <a:p>
              <a:endParaRPr lang="en-US"/>
            </a:p>
          </p:txBody>
        </p:sp>
      </p:grpSp>
      <p:grpSp>
        <p:nvGrpSpPr>
          <p:cNvPr id="9" name="Group 9"/>
          <p:cNvGrpSpPr/>
          <p:nvPr/>
        </p:nvGrpSpPr>
        <p:grpSpPr>
          <a:xfrm>
            <a:off x="9710351" y="8168708"/>
            <a:ext cx="8577649" cy="1574786"/>
            <a:chOff x="0" y="0"/>
            <a:chExt cx="2259134" cy="414758"/>
          </a:xfrm>
        </p:grpSpPr>
        <p:sp>
          <p:nvSpPr>
            <p:cNvPr id="10" name="Freeform 10"/>
            <p:cNvSpPr/>
            <p:nvPr/>
          </p:nvSpPr>
          <p:spPr>
            <a:xfrm>
              <a:off x="0" y="0"/>
              <a:ext cx="2259134" cy="414759"/>
            </a:xfrm>
            <a:custGeom>
              <a:avLst/>
              <a:gdLst/>
              <a:ahLst/>
              <a:cxnLst/>
              <a:rect l="l" t="t" r="r" b="b"/>
              <a:pathLst>
                <a:path w="2259134" h="414759">
                  <a:moveTo>
                    <a:pt x="0" y="0"/>
                  </a:moveTo>
                  <a:lnTo>
                    <a:pt x="2259134" y="0"/>
                  </a:lnTo>
                  <a:lnTo>
                    <a:pt x="2259134" y="414759"/>
                  </a:lnTo>
                  <a:lnTo>
                    <a:pt x="0" y="414759"/>
                  </a:lnTo>
                  <a:close/>
                </a:path>
              </a:pathLst>
            </a:custGeom>
            <a:solidFill>
              <a:srgbClr val="501214"/>
            </a:solidFill>
          </p:spPr>
          <p:txBody>
            <a:bodyPr/>
            <a:lstStyle/>
            <a:p>
              <a:endParaRPr lang="en-US"/>
            </a:p>
          </p:txBody>
        </p:sp>
        <p:sp>
          <p:nvSpPr>
            <p:cNvPr id="11" name="TextBox 11"/>
            <p:cNvSpPr txBox="1"/>
            <p:nvPr/>
          </p:nvSpPr>
          <p:spPr>
            <a:xfrm>
              <a:off x="0" y="-47625"/>
              <a:ext cx="2259134" cy="462383"/>
            </a:xfrm>
            <a:prstGeom prst="rect">
              <a:avLst/>
            </a:prstGeom>
          </p:spPr>
          <p:txBody>
            <a:bodyPr lIns="50800" tIns="50800" rIns="50800" bIns="50800" rtlCol="0" anchor="ctr"/>
            <a:lstStyle/>
            <a:p>
              <a:pPr algn="ctr">
                <a:lnSpc>
                  <a:spcPts val="2200"/>
                </a:lnSpc>
              </a:pPr>
              <a:endParaRPr/>
            </a:p>
          </p:txBody>
        </p:sp>
      </p:grpSp>
      <p:sp>
        <p:nvSpPr>
          <p:cNvPr id="12" name="TextBox 12"/>
          <p:cNvSpPr txBox="1"/>
          <p:nvPr/>
        </p:nvSpPr>
        <p:spPr>
          <a:xfrm>
            <a:off x="591127" y="3910267"/>
            <a:ext cx="8243655" cy="2618217"/>
          </a:xfrm>
          <a:prstGeom prst="rect">
            <a:avLst/>
          </a:prstGeom>
        </p:spPr>
        <p:txBody>
          <a:bodyPr lIns="0" tIns="0" rIns="0" bIns="0" rtlCol="0" anchor="t">
            <a:spAutoFit/>
          </a:bodyPr>
          <a:lstStyle/>
          <a:p>
            <a:pPr algn="l">
              <a:lnSpc>
                <a:spcPts val="6819"/>
              </a:lnSpc>
            </a:pPr>
            <a:r>
              <a:rPr lang="en-US" sz="6199" b="1" spc="-123" dirty="0">
                <a:solidFill>
                  <a:srgbClr val="FFFFFF"/>
                </a:solidFill>
                <a:latin typeface="Halis GR Heavy"/>
                <a:ea typeface="Halis GR Heavy"/>
                <a:cs typeface="Halis GR Heavy"/>
                <a:sym typeface="Halis GR Heavy"/>
              </a:rPr>
              <a:t>YOUR STUDENT'S SAFETY, HEALTH, </a:t>
            </a:r>
          </a:p>
          <a:p>
            <a:pPr algn="l">
              <a:lnSpc>
                <a:spcPts val="6819"/>
              </a:lnSpc>
            </a:pPr>
            <a:r>
              <a:rPr lang="en-US" sz="6199" b="1" spc="-123" dirty="0">
                <a:solidFill>
                  <a:srgbClr val="FFFFFF"/>
                </a:solidFill>
                <a:latin typeface="Halis GR Heavy"/>
                <a:ea typeface="Halis GR Heavy"/>
                <a:cs typeface="Halis GR Heavy"/>
                <a:sym typeface="Halis GR Heavy"/>
              </a:rPr>
              <a:t>&amp; WELL-BEING</a:t>
            </a:r>
          </a:p>
        </p:txBody>
      </p:sp>
      <p:sp>
        <p:nvSpPr>
          <p:cNvPr id="13" name="TextBox 13"/>
          <p:cNvSpPr txBox="1"/>
          <p:nvPr/>
        </p:nvSpPr>
        <p:spPr>
          <a:xfrm>
            <a:off x="591127" y="6994144"/>
            <a:ext cx="9119224" cy="2618741"/>
          </a:xfrm>
          <a:prstGeom prst="rect">
            <a:avLst/>
          </a:prstGeom>
        </p:spPr>
        <p:txBody>
          <a:bodyPr lIns="0" tIns="0" rIns="0" bIns="0" rtlCol="0" anchor="t">
            <a:spAutoFit/>
          </a:bodyPr>
          <a:lstStyle/>
          <a:p>
            <a:pPr algn="l">
              <a:lnSpc>
                <a:spcPts val="4199"/>
              </a:lnSpc>
            </a:pPr>
            <a:r>
              <a:rPr lang="en-US" sz="2999" b="1" dirty="0">
                <a:solidFill>
                  <a:srgbClr val="EBBA45"/>
                </a:solidFill>
                <a:latin typeface="Nunito Sans 1 Bold"/>
                <a:ea typeface="Nunito Sans 1 Bold"/>
                <a:cs typeface="Nunito Sans 1 Bold"/>
                <a:sym typeface="Nunito Sans 1 Bold"/>
              </a:rPr>
              <a:t>What You Need to Know to Support Your Student!</a:t>
            </a:r>
          </a:p>
          <a:p>
            <a:pPr algn="l">
              <a:lnSpc>
                <a:spcPts val="4059"/>
              </a:lnSpc>
            </a:pPr>
            <a:endParaRPr lang="en-US" sz="2999" b="1" dirty="0">
              <a:solidFill>
                <a:srgbClr val="EBBA45"/>
              </a:solidFill>
              <a:latin typeface="Nunito Sans 1 Bold"/>
              <a:ea typeface="Nunito Sans 1 Bold"/>
              <a:cs typeface="Nunito Sans 1 Bold"/>
              <a:sym typeface="Nunito Sans 1 Bold"/>
            </a:endParaRPr>
          </a:p>
          <a:p>
            <a:pPr algn="l">
              <a:lnSpc>
                <a:spcPts val="3219"/>
              </a:lnSpc>
            </a:pPr>
            <a:endParaRPr lang="en-US" sz="2999" b="1" dirty="0">
              <a:solidFill>
                <a:srgbClr val="EBBA45"/>
              </a:solidFill>
              <a:latin typeface="Nunito Sans 1 Bold"/>
              <a:ea typeface="Nunito Sans 1 Bold"/>
              <a:cs typeface="Nunito Sans 1 Bold"/>
              <a:sym typeface="Nunito Sans 1 Bold"/>
            </a:endParaRPr>
          </a:p>
          <a:p>
            <a:pPr algn="l">
              <a:lnSpc>
                <a:spcPts val="3219"/>
              </a:lnSpc>
            </a:pPr>
            <a:endParaRPr lang="en-US" sz="2999" b="1" dirty="0">
              <a:solidFill>
                <a:srgbClr val="EBBA45"/>
              </a:solidFill>
              <a:latin typeface="Nunito Sans 1 Bold"/>
              <a:ea typeface="Nunito Sans 1 Bold"/>
              <a:cs typeface="Nunito Sans 1 Bold"/>
              <a:sym typeface="Nunito Sans 1 Bold"/>
            </a:endParaRPr>
          </a:p>
          <a:p>
            <a:pPr algn="l">
              <a:lnSpc>
                <a:spcPts val="3219"/>
              </a:lnSpc>
            </a:pPr>
            <a:r>
              <a:rPr lang="en-US" sz="2299" i="1" dirty="0">
                <a:solidFill>
                  <a:srgbClr val="FFFFFF"/>
                </a:solidFill>
                <a:latin typeface="Nunito Sans 1 Italics"/>
                <a:ea typeface="Nunito Sans 1 Italics"/>
                <a:cs typeface="Nunito Sans 1 Italics"/>
                <a:sym typeface="Nunito Sans 1 Italics"/>
              </a:rPr>
              <a:t>Sponsored by: </a:t>
            </a:r>
          </a:p>
          <a:p>
            <a:pPr algn="l">
              <a:lnSpc>
                <a:spcPts val="3219"/>
              </a:lnSpc>
            </a:pPr>
            <a:r>
              <a:rPr lang="en-US" sz="2299" i="1" dirty="0">
                <a:solidFill>
                  <a:srgbClr val="FFFFFF"/>
                </a:solidFill>
                <a:latin typeface="Nunito Sans 1 Italics"/>
                <a:ea typeface="Nunito Sans 1 Italics"/>
                <a:cs typeface="Nunito Sans 1 Italics"/>
                <a:sym typeface="Nunito Sans 1 Italics"/>
              </a:rPr>
              <a:t>Associate Vice President for Student Success and Dean of Students</a:t>
            </a:r>
          </a:p>
        </p:txBody>
      </p:sp>
      <p:sp>
        <p:nvSpPr>
          <p:cNvPr id="14" name="Freeform 14"/>
          <p:cNvSpPr/>
          <p:nvPr/>
        </p:nvSpPr>
        <p:spPr>
          <a:xfrm>
            <a:off x="16445923" y="8548581"/>
            <a:ext cx="1333496" cy="1419439"/>
          </a:xfrm>
          <a:custGeom>
            <a:avLst/>
            <a:gdLst/>
            <a:ahLst/>
            <a:cxnLst/>
            <a:rect l="l" t="t" r="r" b="b"/>
            <a:pathLst>
              <a:path w="1333496" h="1419439">
                <a:moveTo>
                  <a:pt x="0" y="0"/>
                </a:moveTo>
                <a:lnTo>
                  <a:pt x="1333496" y="0"/>
                </a:lnTo>
                <a:lnTo>
                  <a:pt x="1333496" y="1419438"/>
                </a:lnTo>
                <a:lnTo>
                  <a:pt x="0" y="1419438"/>
                </a:lnTo>
                <a:lnTo>
                  <a:pt x="0" y="0"/>
                </a:lnTo>
                <a:close/>
              </a:path>
            </a:pathLst>
          </a:custGeom>
          <a:blipFill>
            <a:blip r:embed="rId6"/>
            <a:stretch>
              <a:fillRect/>
            </a:stretch>
          </a:blipFill>
        </p:spPr>
        <p:txBody>
          <a:bodyPr/>
          <a:lstStyle/>
          <a:p>
            <a:endParaRPr lang="en-US"/>
          </a:p>
        </p:txBody>
      </p:sp>
      <p:sp>
        <p:nvSpPr>
          <p:cNvPr id="15" name="Freeform 15"/>
          <p:cNvSpPr/>
          <p:nvPr/>
        </p:nvSpPr>
        <p:spPr>
          <a:xfrm>
            <a:off x="12097060" y="8869842"/>
            <a:ext cx="2136519" cy="776916"/>
          </a:xfrm>
          <a:custGeom>
            <a:avLst/>
            <a:gdLst/>
            <a:ahLst/>
            <a:cxnLst/>
            <a:rect l="l" t="t" r="r" b="b"/>
            <a:pathLst>
              <a:path w="2136519" h="776916">
                <a:moveTo>
                  <a:pt x="0" y="0"/>
                </a:moveTo>
                <a:lnTo>
                  <a:pt x="2136519" y="0"/>
                </a:lnTo>
                <a:lnTo>
                  <a:pt x="2136519" y="776916"/>
                </a:lnTo>
                <a:lnTo>
                  <a:pt x="0" y="776916"/>
                </a:lnTo>
                <a:lnTo>
                  <a:pt x="0" y="0"/>
                </a:lnTo>
                <a:close/>
              </a:path>
            </a:pathLst>
          </a:custGeom>
          <a:blipFill>
            <a:blip r:embed="rId7"/>
            <a:stretch>
              <a:fillRect/>
            </a:stretch>
          </a:blipFill>
        </p:spPr>
        <p:txBody>
          <a:bodyPr/>
          <a:lstStyle/>
          <a:p>
            <a:endParaRPr lang="en-US"/>
          </a:p>
        </p:txBody>
      </p:sp>
      <p:sp>
        <p:nvSpPr>
          <p:cNvPr id="16" name="Freeform 16"/>
          <p:cNvSpPr/>
          <p:nvPr/>
        </p:nvSpPr>
        <p:spPr>
          <a:xfrm>
            <a:off x="14243104" y="8825186"/>
            <a:ext cx="2162306" cy="786293"/>
          </a:xfrm>
          <a:custGeom>
            <a:avLst/>
            <a:gdLst/>
            <a:ahLst/>
            <a:cxnLst/>
            <a:rect l="l" t="t" r="r" b="b"/>
            <a:pathLst>
              <a:path w="2162306" h="786293">
                <a:moveTo>
                  <a:pt x="0" y="0"/>
                </a:moveTo>
                <a:lnTo>
                  <a:pt x="2162306" y="0"/>
                </a:lnTo>
                <a:lnTo>
                  <a:pt x="2162306" y="786293"/>
                </a:lnTo>
                <a:lnTo>
                  <a:pt x="0" y="786293"/>
                </a:lnTo>
                <a:lnTo>
                  <a:pt x="0" y="0"/>
                </a:lnTo>
                <a:close/>
              </a:path>
            </a:pathLst>
          </a:custGeom>
          <a:blipFill>
            <a:blip r:embed="rId8"/>
            <a:stretch>
              <a:fillRect/>
            </a:stretch>
          </a:blipFill>
        </p:spPr>
        <p:txBody>
          <a:bodyPr/>
          <a:lstStyle/>
          <a:p>
            <a:endParaRPr lang="en-US"/>
          </a:p>
        </p:txBody>
      </p:sp>
      <p:sp>
        <p:nvSpPr>
          <p:cNvPr id="17" name="Freeform 17"/>
          <p:cNvSpPr/>
          <p:nvPr/>
        </p:nvSpPr>
        <p:spPr>
          <a:xfrm>
            <a:off x="9748451" y="8825186"/>
            <a:ext cx="2382129" cy="866229"/>
          </a:xfrm>
          <a:custGeom>
            <a:avLst/>
            <a:gdLst/>
            <a:ahLst/>
            <a:cxnLst/>
            <a:rect l="l" t="t" r="r" b="b"/>
            <a:pathLst>
              <a:path w="2382129" h="866229">
                <a:moveTo>
                  <a:pt x="0" y="0"/>
                </a:moveTo>
                <a:lnTo>
                  <a:pt x="2382129" y="0"/>
                </a:lnTo>
                <a:lnTo>
                  <a:pt x="2382129" y="866228"/>
                </a:lnTo>
                <a:lnTo>
                  <a:pt x="0" y="866228"/>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8449348" y="1028700"/>
            <a:ext cx="1770305" cy="177030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b"/>
            <a:lstStyle/>
            <a:p>
              <a:pPr algn="ctr">
                <a:lnSpc>
                  <a:spcPts val="5999"/>
                </a:lnSpc>
              </a:pPr>
              <a:endParaRPr/>
            </a:p>
          </p:txBody>
        </p:sp>
      </p:grpSp>
      <p:grpSp>
        <p:nvGrpSpPr>
          <p:cNvPr id="5" name="Group 5"/>
          <p:cNvGrpSpPr/>
          <p:nvPr/>
        </p:nvGrpSpPr>
        <p:grpSpPr>
          <a:xfrm>
            <a:off x="8449348" y="3181798"/>
            <a:ext cx="1770305" cy="17703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b"/>
            <a:lstStyle/>
            <a:p>
              <a:pPr algn="ctr">
                <a:lnSpc>
                  <a:spcPts val="5999"/>
                </a:lnSpc>
              </a:pPr>
              <a:endParaRPr/>
            </a:p>
          </p:txBody>
        </p:sp>
      </p:grpSp>
      <p:grpSp>
        <p:nvGrpSpPr>
          <p:cNvPr id="8" name="Group 8"/>
          <p:cNvGrpSpPr/>
          <p:nvPr/>
        </p:nvGrpSpPr>
        <p:grpSpPr>
          <a:xfrm>
            <a:off x="8449348" y="5334897"/>
            <a:ext cx="1770305" cy="177030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b"/>
            <a:lstStyle/>
            <a:p>
              <a:pPr algn="ctr">
                <a:lnSpc>
                  <a:spcPts val="5999"/>
                </a:lnSpc>
              </a:pPr>
              <a:endParaRPr/>
            </a:p>
          </p:txBody>
        </p:sp>
      </p:grpSp>
      <p:grpSp>
        <p:nvGrpSpPr>
          <p:cNvPr id="11" name="Group 11"/>
          <p:cNvGrpSpPr/>
          <p:nvPr/>
        </p:nvGrpSpPr>
        <p:grpSpPr>
          <a:xfrm>
            <a:off x="8449348" y="7487995"/>
            <a:ext cx="1770305" cy="17703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b"/>
            <a:lstStyle/>
            <a:p>
              <a:pPr algn="ctr">
                <a:lnSpc>
                  <a:spcPts val="5999"/>
                </a:lnSpc>
              </a:pPr>
              <a:endParaRPr/>
            </a:p>
          </p:txBody>
        </p:sp>
      </p:grpSp>
      <p:sp>
        <p:nvSpPr>
          <p:cNvPr id="14" name="TextBox 14"/>
          <p:cNvSpPr txBox="1"/>
          <p:nvPr/>
        </p:nvSpPr>
        <p:spPr>
          <a:xfrm>
            <a:off x="1028700" y="1174713"/>
            <a:ext cx="6403783" cy="1917065"/>
          </a:xfrm>
          <a:prstGeom prst="rect">
            <a:avLst/>
          </a:prstGeom>
        </p:spPr>
        <p:txBody>
          <a:bodyPr lIns="0" tIns="0" rIns="0" bIns="0" rtlCol="0" anchor="t">
            <a:spAutoFit/>
          </a:bodyPr>
          <a:lstStyle/>
          <a:p>
            <a:pPr algn="ctr">
              <a:lnSpc>
                <a:spcPts val="6819"/>
              </a:lnSpc>
            </a:pPr>
            <a:r>
              <a:rPr lang="en-US" sz="6199" b="1" spc="-123">
                <a:solidFill>
                  <a:srgbClr val="FFFFFF"/>
                </a:solidFill>
                <a:latin typeface="Halis GR Heavy"/>
                <a:ea typeface="Halis GR Heavy"/>
                <a:cs typeface="Halis GR Heavy"/>
                <a:sym typeface="Halis GR Heavy"/>
              </a:rPr>
              <a:t>AFFORDABLE CARE</a:t>
            </a:r>
          </a:p>
        </p:txBody>
      </p:sp>
      <p:sp>
        <p:nvSpPr>
          <p:cNvPr id="15" name="TextBox 15"/>
          <p:cNvSpPr txBox="1"/>
          <p:nvPr/>
        </p:nvSpPr>
        <p:spPr>
          <a:xfrm>
            <a:off x="10615356" y="1545552"/>
            <a:ext cx="6643944" cy="669925"/>
          </a:xfrm>
          <a:prstGeom prst="rect">
            <a:avLst/>
          </a:prstGeom>
        </p:spPr>
        <p:txBody>
          <a:bodyPr lIns="0" tIns="0" rIns="0" bIns="0" rtlCol="0" anchor="t">
            <a:spAutoFit/>
          </a:bodyPr>
          <a:lstStyle/>
          <a:p>
            <a:pPr algn="l">
              <a:lnSpc>
                <a:spcPts val="5599"/>
              </a:lnSpc>
            </a:pPr>
            <a:r>
              <a:rPr lang="en-US" sz="3999" b="1">
                <a:solidFill>
                  <a:srgbClr val="FFFFFF"/>
                </a:solidFill>
                <a:latin typeface="Nunito Sans 1 Bold"/>
                <a:ea typeface="Nunito Sans 1 Bold"/>
                <a:cs typeface="Nunito Sans 1 Bold"/>
                <a:sym typeface="Nunito Sans 1 Bold"/>
              </a:rPr>
              <a:t>Private insurance</a:t>
            </a:r>
          </a:p>
        </p:txBody>
      </p:sp>
      <p:sp>
        <p:nvSpPr>
          <p:cNvPr id="16" name="TextBox 16"/>
          <p:cNvSpPr txBox="1"/>
          <p:nvPr/>
        </p:nvSpPr>
        <p:spPr>
          <a:xfrm>
            <a:off x="1028700" y="3543973"/>
            <a:ext cx="6403783" cy="4024630"/>
          </a:xfrm>
          <a:prstGeom prst="rect">
            <a:avLst/>
          </a:prstGeom>
        </p:spPr>
        <p:txBody>
          <a:bodyPr lIns="0" tIns="0" rIns="0" bIns="0" rtlCol="0" anchor="t">
            <a:spAutoFit/>
          </a:bodyPr>
          <a:lstStyle/>
          <a:p>
            <a:pPr algn="l">
              <a:lnSpc>
                <a:spcPts val="4640"/>
              </a:lnSpc>
            </a:pPr>
            <a:r>
              <a:rPr lang="en-US" sz="2900" dirty="0">
                <a:solidFill>
                  <a:srgbClr val="FFFFFF"/>
                </a:solidFill>
                <a:latin typeface="Nunito Sans 1"/>
                <a:ea typeface="Nunito Sans 1"/>
                <a:cs typeface="Nunito Sans 1"/>
                <a:sym typeface="Nunito Sans 1"/>
              </a:rPr>
              <a:t>Visiting the SHC is the most affordable option for TXST students. Check out our payment options!</a:t>
            </a:r>
          </a:p>
          <a:p>
            <a:pPr algn="l">
              <a:lnSpc>
                <a:spcPts val="4640"/>
              </a:lnSpc>
            </a:pPr>
            <a:endParaRPr lang="en-US" sz="2900" dirty="0">
              <a:solidFill>
                <a:srgbClr val="FFFFFF"/>
              </a:solidFill>
              <a:latin typeface="Nunito Sans 1"/>
              <a:ea typeface="Nunito Sans 1"/>
              <a:cs typeface="Nunito Sans 1"/>
              <a:sym typeface="Nunito Sans 1"/>
            </a:endParaRPr>
          </a:p>
          <a:p>
            <a:pPr algn="l">
              <a:lnSpc>
                <a:spcPts val="4640"/>
              </a:lnSpc>
            </a:pPr>
            <a:r>
              <a:rPr lang="en-US" sz="2900" b="1" dirty="0">
                <a:solidFill>
                  <a:srgbClr val="EBBA45"/>
                </a:solidFill>
                <a:latin typeface="Nunito Sans 1 Bold"/>
                <a:ea typeface="Nunito Sans 1 Bold"/>
                <a:cs typeface="Nunito Sans 1 Bold"/>
                <a:sym typeface="Nunito Sans 1 Bold"/>
              </a:rPr>
              <a:t>We will always care for a student, regardless of their ability to pay.</a:t>
            </a:r>
          </a:p>
          <a:p>
            <a:pPr algn="l">
              <a:lnSpc>
                <a:spcPts val="4640"/>
              </a:lnSpc>
            </a:pPr>
            <a:endParaRPr lang="en-US" sz="2900" b="1" dirty="0">
              <a:solidFill>
                <a:srgbClr val="EBBA45"/>
              </a:solidFill>
              <a:latin typeface="Nunito Sans 1 Bold"/>
              <a:ea typeface="Nunito Sans 1 Bold"/>
              <a:cs typeface="Nunito Sans 1 Bold"/>
              <a:sym typeface="Nunito Sans 1 Bold"/>
            </a:endParaRPr>
          </a:p>
        </p:txBody>
      </p:sp>
      <p:sp>
        <p:nvSpPr>
          <p:cNvPr id="17" name="TextBox 17"/>
          <p:cNvSpPr txBox="1"/>
          <p:nvPr/>
        </p:nvSpPr>
        <p:spPr>
          <a:xfrm>
            <a:off x="10615356" y="3346226"/>
            <a:ext cx="6643944" cy="1374775"/>
          </a:xfrm>
          <a:prstGeom prst="rect">
            <a:avLst/>
          </a:prstGeom>
        </p:spPr>
        <p:txBody>
          <a:bodyPr lIns="0" tIns="0" rIns="0" bIns="0" rtlCol="0" anchor="t">
            <a:spAutoFit/>
          </a:bodyPr>
          <a:lstStyle/>
          <a:p>
            <a:pPr algn="l">
              <a:lnSpc>
                <a:spcPts val="5599"/>
              </a:lnSpc>
            </a:pPr>
            <a:r>
              <a:rPr lang="en-US" sz="3999" b="1" dirty="0">
                <a:solidFill>
                  <a:srgbClr val="FFFFFF"/>
                </a:solidFill>
                <a:latin typeface="Nunito Sans 1 Bold"/>
                <a:ea typeface="Nunito Sans 1 Bold"/>
                <a:cs typeface="Nunito Sans 1 Bold"/>
                <a:sym typeface="Nunito Sans 1 Bold"/>
              </a:rPr>
              <a:t>Discounted care for uninsured patients</a:t>
            </a:r>
          </a:p>
        </p:txBody>
      </p:sp>
      <p:sp>
        <p:nvSpPr>
          <p:cNvPr id="18" name="TextBox 18"/>
          <p:cNvSpPr txBox="1"/>
          <p:nvPr/>
        </p:nvSpPr>
        <p:spPr>
          <a:xfrm>
            <a:off x="10615356" y="5499324"/>
            <a:ext cx="6643944" cy="1374775"/>
          </a:xfrm>
          <a:prstGeom prst="rect">
            <a:avLst/>
          </a:prstGeom>
        </p:spPr>
        <p:txBody>
          <a:bodyPr lIns="0" tIns="0" rIns="0" bIns="0" rtlCol="0" anchor="t">
            <a:spAutoFit/>
          </a:bodyPr>
          <a:lstStyle/>
          <a:p>
            <a:pPr algn="l">
              <a:lnSpc>
                <a:spcPts val="5599"/>
              </a:lnSpc>
            </a:pPr>
            <a:r>
              <a:rPr lang="en-US" sz="3999" b="1">
                <a:solidFill>
                  <a:srgbClr val="FFFFFF"/>
                </a:solidFill>
                <a:latin typeface="Nunito Sans 1 Bold"/>
                <a:ea typeface="Nunito Sans 1 Bold"/>
                <a:cs typeface="Nunito Sans 1 Bold"/>
                <a:sym typeface="Nunito Sans 1 Bold"/>
              </a:rPr>
              <a:t>Additional discounts for those with Medicaid</a:t>
            </a:r>
          </a:p>
        </p:txBody>
      </p:sp>
      <p:sp>
        <p:nvSpPr>
          <p:cNvPr id="19" name="TextBox 19"/>
          <p:cNvSpPr txBox="1"/>
          <p:nvPr/>
        </p:nvSpPr>
        <p:spPr>
          <a:xfrm>
            <a:off x="10615356" y="7652423"/>
            <a:ext cx="6643944" cy="1374775"/>
          </a:xfrm>
          <a:prstGeom prst="rect">
            <a:avLst/>
          </a:prstGeom>
        </p:spPr>
        <p:txBody>
          <a:bodyPr lIns="0" tIns="0" rIns="0" bIns="0" rtlCol="0" anchor="t">
            <a:spAutoFit/>
          </a:bodyPr>
          <a:lstStyle/>
          <a:p>
            <a:pPr algn="l">
              <a:lnSpc>
                <a:spcPts val="5599"/>
              </a:lnSpc>
            </a:pPr>
            <a:r>
              <a:rPr lang="en-US" sz="3999" b="1">
                <a:solidFill>
                  <a:srgbClr val="FFFFFF"/>
                </a:solidFill>
                <a:latin typeface="Nunito Sans 1 Bold"/>
                <a:ea typeface="Nunito Sans 1 Bold"/>
                <a:cs typeface="Nunito Sans 1 Bold"/>
                <a:sym typeface="Nunito Sans 1 Bold"/>
              </a:rPr>
              <a:t>Pay now or transfer to student account</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11616410" y="0"/>
            <a:ext cx="6671590" cy="10287000"/>
            <a:chOff x="0" y="0"/>
            <a:chExt cx="1757127" cy="2709333"/>
          </a:xfrm>
        </p:grpSpPr>
        <p:sp>
          <p:nvSpPr>
            <p:cNvPr id="3" name="Freeform 3"/>
            <p:cNvSpPr/>
            <p:nvPr/>
          </p:nvSpPr>
          <p:spPr>
            <a:xfrm>
              <a:off x="0" y="0"/>
              <a:ext cx="1757126" cy="2709333"/>
            </a:xfrm>
            <a:custGeom>
              <a:avLst/>
              <a:gdLst/>
              <a:ahLst/>
              <a:cxnLst/>
              <a:rect l="l" t="t" r="r" b="b"/>
              <a:pathLst>
                <a:path w="1757126" h="2709333">
                  <a:moveTo>
                    <a:pt x="0" y="0"/>
                  </a:moveTo>
                  <a:lnTo>
                    <a:pt x="1757126" y="0"/>
                  </a:lnTo>
                  <a:lnTo>
                    <a:pt x="1757126" y="2709333"/>
                  </a:lnTo>
                  <a:lnTo>
                    <a:pt x="0" y="2709333"/>
                  </a:lnTo>
                  <a:close/>
                </a:path>
              </a:pathLst>
            </a:custGeom>
            <a:solidFill>
              <a:srgbClr val="FFFFFF"/>
            </a:solidFill>
          </p:spPr>
          <p:txBody>
            <a:bodyPr/>
            <a:lstStyle/>
            <a:p>
              <a:endParaRPr lang="en-US"/>
            </a:p>
          </p:txBody>
        </p:sp>
        <p:sp>
          <p:nvSpPr>
            <p:cNvPr id="4" name="TextBox 4"/>
            <p:cNvSpPr txBox="1"/>
            <p:nvPr/>
          </p:nvSpPr>
          <p:spPr>
            <a:xfrm>
              <a:off x="0" y="-19050"/>
              <a:ext cx="1757127" cy="2728383"/>
            </a:xfrm>
            <a:prstGeom prst="rect">
              <a:avLst/>
            </a:prstGeom>
          </p:spPr>
          <p:txBody>
            <a:bodyPr lIns="50800" tIns="50800" rIns="50800" bIns="50800" rtlCol="0" anchor="ctr"/>
            <a:lstStyle/>
            <a:p>
              <a:pPr algn="ctr">
                <a:lnSpc>
                  <a:spcPts val="1950"/>
                </a:lnSpc>
              </a:pPr>
              <a:endParaRPr/>
            </a:p>
          </p:txBody>
        </p:sp>
      </p:grpSp>
      <p:sp>
        <p:nvSpPr>
          <p:cNvPr id="5" name="Freeform 5" descr="A student walking on campus alongside a pond"/>
          <p:cNvSpPr/>
          <p:nvPr/>
        </p:nvSpPr>
        <p:spPr>
          <a:xfrm>
            <a:off x="9321898" y="1256286"/>
            <a:ext cx="7946238" cy="8002014"/>
          </a:xfrm>
          <a:custGeom>
            <a:avLst/>
            <a:gdLst/>
            <a:ahLst/>
            <a:cxnLst/>
            <a:rect l="l" t="t" r="r" b="b"/>
            <a:pathLst>
              <a:path w="7946238" h="8002014">
                <a:moveTo>
                  <a:pt x="0" y="0"/>
                </a:moveTo>
                <a:lnTo>
                  <a:pt x="7946238" y="0"/>
                </a:lnTo>
                <a:lnTo>
                  <a:pt x="7946238" y="8002014"/>
                </a:lnTo>
                <a:lnTo>
                  <a:pt x="0" y="8002014"/>
                </a:lnTo>
                <a:lnTo>
                  <a:pt x="0" y="0"/>
                </a:lnTo>
                <a:close/>
              </a:path>
            </a:pathLst>
          </a:custGeom>
          <a:blipFill>
            <a:blip r:embed="rId2"/>
            <a:stretch>
              <a:fillRect l="-42618" r="-42618"/>
            </a:stretch>
          </a:blipFill>
        </p:spPr>
        <p:txBody>
          <a:bodyPr/>
          <a:lstStyle/>
          <a:p>
            <a:endParaRPr lang="en-US"/>
          </a:p>
        </p:txBody>
      </p:sp>
      <p:sp>
        <p:nvSpPr>
          <p:cNvPr id="6" name="TextBox 6"/>
          <p:cNvSpPr txBox="1"/>
          <p:nvPr/>
        </p:nvSpPr>
        <p:spPr>
          <a:xfrm>
            <a:off x="622714" y="1132461"/>
            <a:ext cx="8509926" cy="2481580"/>
          </a:xfrm>
          <a:prstGeom prst="rect">
            <a:avLst/>
          </a:prstGeom>
        </p:spPr>
        <p:txBody>
          <a:bodyPr lIns="0" tIns="0" rIns="0" bIns="0" rtlCol="0" anchor="t">
            <a:spAutoFit/>
          </a:bodyPr>
          <a:lstStyle/>
          <a:p>
            <a:pPr algn="ctr">
              <a:lnSpc>
                <a:spcPts val="6820"/>
              </a:lnSpc>
            </a:pPr>
            <a:r>
              <a:rPr lang="en-US" sz="6200" b="1" spc="-124" dirty="0">
                <a:solidFill>
                  <a:srgbClr val="FFFFFF"/>
                </a:solidFill>
                <a:latin typeface="Halis GR Heavy"/>
                <a:ea typeface="Halis GR Heavy"/>
                <a:cs typeface="Halis GR Heavy"/>
                <a:sym typeface="Halis GR Heavy"/>
              </a:rPr>
              <a:t>COUNSELING CENTER</a:t>
            </a:r>
          </a:p>
          <a:p>
            <a:pPr algn="ctr">
              <a:lnSpc>
                <a:spcPts val="3960"/>
              </a:lnSpc>
            </a:pPr>
            <a:r>
              <a:rPr lang="en-US" sz="3600" b="1" spc="-72" dirty="0">
                <a:solidFill>
                  <a:srgbClr val="FFFFFF"/>
                </a:solidFill>
                <a:latin typeface="Halis GR Heavy"/>
                <a:ea typeface="Halis GR Heavy"/>
                <a:cs typeface="Halis GR Heavy"/>
                <a:sym typeface="Halis GR Heavy"/>
              </a:rPr>
              <a:t>COMPREHENSIVE SUPPORT</a:t>
            </a:r>
          </a:p>
        </p:txBody>
      </p:sp>
      <p:sp>
        <p:nvSpPr>
          <p:cNvPr id="7" name="TextBox 7"/>
          <p:cNvSpPr txBox="1"/>
          <p:nvPr/>
        </p:nvSpPr>
        <p:spPr>
          <a:xfrm>
            <a:off x="622714" y="3993515"/>
            <a:ext cx="8353986" cy="5264785"/>
          </a:xfrm>
          <a:prstGeom prst="rect">
            <a:avLst/>
          </a:prstGeom>
        </p:spPr>
        <p:txBody>
          <a:bodyPr lIns="0" tIns="0" rIns="0" bIns="0" rtlCol="0" anchor="t">
            <a:spAutoFit/>
          </a:bodyPr>
          <a:lstStyle/>
          <a:p>
            <a:pPr algn="ctr">
              <a:lnSpc>
                <a:spcPts val="2899"/>
              </a:lnSpc>
            </a:pPr>
            <a:r>
              <a:rPr lang="en-US" sz="2899" b="1" dirty="0">
                <a:solidFill>
                  <a:srgbClr val="FFFFFF"/>
                </a:solidFill>
                <a:latin typeface="Nunito Sans 2 Bold"/>
                <a:ea typeface="Nunito Sans 2 Bold"/>
                <a:cs typeface="Nunito Sans 2 Bold"/>
                <a:sym typeface="Nunito Sans 2 Bold"/>
              </a:rPr>
              <a:t>Located in LBJSC</a:t>
            </a:r>
          </a:p>
          <a:p>
            <a:pPr algn="ctr">
              <a:lnSpc>
                <a:spcPts val="3799"/>
              </a:lnSpc>
            </a:pPr>
            <a:endParaRPr lang="en-US" sz="2899" b="1" dirty="0">
              <a:solidFill>
                <a:srgbClr val="FFFFFF"/>
              </a:solidFill>
              <a:latin typeface="Nunito Sans 2 Bold"/>
              <a:ea typeface="Nunito Sans 2 Bold"/>
              <a:cs typeface="Nunito Sans 2 Bold"/>
              <a:sym typeface="Nunito Sans 2 Bold"/>
            </a:endParaRPr>
          </a:p>
          <a:p>
            <a:pPr marL="518160" lvl="1" indent="-259080" algn="l">
              <a:lnSpc>
                <a:spcPts val="3768"/>
              </a:lnSpc>
              <a:buFont typeface="Arial"/>
              <a:buChar char="•"/>
            </a:pPr>
            <a:r>
              <a:rPr lang="en-US" sz="2400" dirty="0">
                <a:solidFill>
                  <a:srgbClr val="FFFFFF"/>
                </a:solidFill>
                <a:latin typeface="Nunito Sans 2"/>
                <a:ea typeface="Nunito Sans 2"/>
                <a:cs typeface="Nunito Sans 2"/>
                <a:sym typeface="Nunito Sans 2"/>
              </a:rPr>
              <a:t>Individual Short-Term Counseling </a:t>
            </a:r>
          </a:p>
          <a:p>
            <a:pPr marL="518160" lvl="1" indent="-259080" algn="l">
              <a:lnSpc>
                <a:spcPts val="3768"/>
              </a:lnSpc>
              <a:buFont typeface="Arial"/>
              <a:buChar char="•"/>
            </a:pPr>
            <a:r>
              <a:rPr lang="en-US" sz="2400" dirty="0">
                <a:solidFill>
                  <a:srgbClr val="FFFFFF"/>
                </a:solidFill>
                <a:latin typeface="Nunito Sans 2"/>
                <a:ea typeface="Nunito Sans 2"/>
                <a:cs typeface="Nunito Sans 2"/>
                <a:sym typeface="Nunito Sans 2"/>
              </a:rPr>
              <a:t>Group Counseling</a:t>
            </a:r>
          </a:p>
          <a:p>
            <a:pPr marL="518160" lvl="1" indent="-259080" algn="l">
              <a:lnSpc>
                <a:spcPts val="3768"/>
              </a:lnSpc>
              <a:buFont typeface="Arial"/>
              <a:buChar char="•"/>
            </a:pPr>
            <a:r>
              <a:rPr lang="en-US" sz="2400" dirty="0">
                <a:solidFill>
                  <a:srgbClr val="FFFFFF"/>
                </a:solidFill>
                <a:latin typeface="Nunito Sans 2"/>
                <a:ea typeface="Nunito Sans 2"/>
                <a:cs typeface="Nunito Sans 2"/>
                <a:sym typeface="Nunito Sans 2"/>
              </a:rPr>
              <a:t>Urgent Services &amp; Crisis Response</a:t>
            </a:r>
          </a:p>
          <a:p>
            <a:pPr marL="518160" lvl="1" indent="-259080" algn="l">
              <a:lnSpc>
                <a:spcPts val="3768"/>
              </a:lnSpc>
              <a:buFont typeface="Arial"/>
              <a:buChar char="•"/>
            </a:pPr>
            <a:r>
              <a:rPr lang="en-US" sz="2400" dirty="0">
                <a:solidFill>
                  <a:srgbClr val="FFFFFF"/>
                </a:solidFill>
                <a:latin typeface="Nunito Sans 2"/>
                <a:ea typeface="Nunito Sans 2"/>
                <a:cs typeface="Nunito Sans 2"/>
                <a:sym typeface="Nunito Sans 2"/>
              </a:rPr>
              <a:t>Psychiatric Referrals</a:t>
            </a:r>
          </a:p>
          <a:p>
            <a:pPr marL="518160" lvl="1" indent="-259080" algn="l">
              <a:lnSpc>
                <a:spcPts val="3768"/>
              </a:lnSpc>
              <a:buFont typeface="Arial"/>
              <a:buChar char="•"/>
            </a:pPr>
            <a:r>
              <a:rPr lang="en-US" sz="2400" dirty="0">
                <a:solidFill>
                  <a:srgbClr val="FFFFFF"/>
                </a:solidFill>
                <a:latin typeface="Nunito Sans 2"/>
                <a:ea typeface="Nunito Sans 2"/>
                <a:cs typeface="Nunito Sans 2"/>
                <a:sym typeface="Nunito Sans 2"/>
              </a:rPr>
              <a:t>Consultations </a:t>
            </a:r>
          </a:p>
          <a:p>
            <a:pPr marL="518160" lvl="1" indent="-259080" algn="l">
              <a:lnSpc>
                <a:spcPts val="3768"/>
              </a:lnSpc>
              <a:buFont typeface="Arial"/>
              <a:buChar char="•"/>
            </a:pPr>
            <a:r>
              <a:rPr lang="en-US" sz="2400" dirty="0">
                <a:solidFill>
                  <a:srgbClr val="FFFFFF"/>
                </a:solidFill>
                <a:latin typeface="Nunito Sans 2"/>
                <a:ea typeface="Nunito Sans 2"/>
                <a:cs typeface="Nunito Sans 2"/>
                <a:sym typeface="Nunito Sans 2"/>
              </a:rPr>
              <a:t>Community Resource Coordination</a:t>
            </a:r>
          </a:p>
          <a:p>
            <a:pPr algn="l">
              <a:lnSpc>
                <a:spcPts val="3799"/>
              </a:lnSpc>
            </a:pPr>
            <a:endParaRPr lang="en-US" sz="2400" dirty="0">
              <a:solidFill>
                <a:srgbClr val="FFFFFF"/>
              </a:solidFill>
              <a:latin typeface="Nunito Sans 2"/>
              <a:ea typeface="Nunito Sans 2"/>
              <a:cs typeface="Nunito Sans 2"/>
              <a:sym typeface="Nunito Sans 2"/>
            </a:endParaRPr>
          </a:p>
          <a:p>
            <a:pPr algn="ctr">
              <a:lnSpc>
                <a:spcPts val="2899"/>
              </a:lnSpc>
            </a:pPr>
            <a:r>
              <a:rPr lang="en-US" sz="2899" b="1" dirty="0">
                <a:solidFill>
                  <a:srgbClr val="EBBA45"/>
                </a:solidFill>
                <a:latin typeface="Nunito Sans 2 Bold"/>
                <a:ea typeface="Nunito Sans 2 Bold"/>
                <a:cs typeface="Nunito Sans 2 Bold"/>
                <a:sym typeface="Nunito Sans 2 Bold"/>
              </a:rPr>
              <a:t>Licensed, Accredited &amp; Confidential</a:t>
            </a:r>
          </a:p>
          <a:p>
            <a:pPr algn="ctr">
              <a:lnSpc>
                <a:spcPts val="2899"/>
              </a:lnSpc>
              <a:spcBef>
                <a:spcPct val="0"/>
              </a:spcBef>
            </a:pPr>
            <a:r>
              <a:rPr lang="en-US" sz="2899" b="1" dirty="0">
                <a:solidFill>
                  <a:srgbClr val="FFFFFF"/>
                </a:solidFill>
                <a:latin typeface="Nunito Sans 2 Bold"/>
                <a:ea typeface="Nunito Sans 2 Bold"/>
                <a:cs typeface="Nunito Sans 2 Bold"/>
                <a:sym typeface="Nunito Sans 2 Bold"/>
              </a:rPr>
              <a:t>Mental Health Professionals</a:t>
            </a:r>
          </a:p>
          <a:p>
            <a:pPr algn="l">
              <a:lnSpc>
                <a:spcPts val="2899"/>
              </a:lnSpc>
              <a:spcBef>
                <a:spcPct val="0"/>
              </a:spcBef>
            </a:pPr>
            <a:endParaRPr lang="en-US" sz="2899" b="1" dirty="0">
              <a:solidFill>
                <a:srgbClr val="FFFFFF"/>
              </a:solidFill>
              <a:latin typeface="Nunito Sans 2 Bold"/>
              <a:ea typeface="Nunito Sans 2 Bold"/>
              <a:cs typeface="Nunito Sans 2 Bold"/>
              <a:sym typeface="Nunito Sans 2 Bold"/>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8258848" y="1028700"/>
            <a:ext cx="1770305" cy="177030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b"/>
            <a:lstStyle/>
            <a:p>
              <a:pPr algn="ctr">
                <a:lnSpc>
                  <a:spcPts val="5999"/>
                </a:lnSpc>
              </a:pPr>
              <a:r>
                <a:rPr lang="en-US" sz="5999" b="1" spc="-119">
                  <a:solidFill>
                    <a:srgbClr val="501214"/>
                  </a:solidFill>
                  <a:latin typeface="Halis GR Bold"/>
                  <a:ea typeface="Halis GR Bold"/>
                  <a:cs typeface="Halis GR Bold"/>
                  <a:sym typeface="Halis GR Bold"/>
                </a:rPr>
                <a:t>1</a:t>
              </a:r>
            </a:p>
          </p:txBody>
        </p:sp>
      </p:grpSp>
      <p:grpSp>
        <p:nvGrpSpPr>
          <p:cNvPr id="5" name="Group 5"/>
          <p:cNvGrpSpPr/>
          <p:nvPr/>
        </p:nvGrpSpPr>
        <p:grpSpPr>
          <a:xfrm>
            <a:off x="8258848" y="3181798"/>
            <a:ext cx="1770305" cy="17703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b"/>
            <a:lstStyle/>
            <a:p>
              <a:pPr algn="ctr">
                <a:lnSpc>
                  <a:spcPts val="5999"/>
                </a:lnSpc>
              </a:pPr>
              <a:r>
                <a:rPr lang="en-US" sz="5999" b="1" spc="-119">
                  <a:solidFill>
                    <a:srgbClr val="501214"/>
                  </a:solidFill>
                  <a:latin typeface="Halis GR Bold"/>
                  <a:ea typeface="Halis GR Bold"/>
                  <a:cs typeface="Halis GR Bold"/>
                  <a:sym typeface="Halis GR Bold"/>
                </a:rPr>
                <a:t>2</a:t>
              </a:r>
            </a:p>
          </p:txBody>
        </p:sp>
      </p:grpSp>
      <p:grpSp>
        <p:nvGrpSpPr>
          <p:cNvPr id="8" name="Group 8"/>
          <p:cNvGrpSpPr/>
          <p:nvPr/>
        </p:nvGrpSpPr>
        <p:grpSpPr>
          <a:xfrm>
            <a:off x="8258848" y="5334897"/>
            <a:ext cx="1770305" cy="177030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b"/>
            <a:lstStyle/>
            <a:p>
              <a:pPr algn="ctr">
                <a:lnSpc>
                  <a:spcPts val="5999"/>
                </a:lnSpc>
              </a:pPr>
              <a:r>
                <a:rPr lang="en-US" sz="5999" b="1" spc="-119">
                  <a:solidFill>
                    <a:srgbClr val="501214"/>
                  </a:solidFill>
                  <a:latin typeface="Halis GR Bold"/>
                  <a:ea typeface="Halis GR Bold"/>
                  <a:cs typeface="Halis GR Bold"/>
                  <a:sym typeface="Halis GR Bold"/>
                </a:rPr>
                <a:t>3</a:t>
              </a:r>
            </a:p>
          </p:txBody>
        </p:sp>
      </p:grpSp>
      <p:grpSp>
        <p:nvGrpSpPr>
          <p:cNvPr id="11" name="Group 11"/>
          <p:cNvGrpSpPr/>
          <p:nvPr/>
        </p:nvGrpSpPr>
        <p:grpSpPr>
          <a:xfrm>
            <a:off x="8258848" y="7487995"/>
            <a:ext cx="1770305" cy="17703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45"/>
            </a:solidFill>
            <a:ln cap="sq">
              <a:noFill/>
              <a:prstDash val="solid"/>
              <a:miter/>
            </a:ln>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b"/>
            <a:lstStyle/>
            <a:p>
              <a:pPr algn="ctr">
                <a:lnSpc>
                  <a:spcPts val="5999"/>
                </a:lnSpc>
              </a:pPr>
              <a:r>
                <a:rPr lang="en-US" sz="5999" b="1" spc="-119">
                  <a:solidFill>
                    <a:srgbClr val="501214"/>
                  </a:solidFill>
                  <a:latin typeface="Halis GR Bold"/>
                  <a:ea typeface="Halis GR Bold"/>
                  <a:cs typeface="Halis GR Bold"/>
                  <a:sym typeface="Halis GR Bold"/>
                </a:rPr>
                <a:t>4</a:t>
              </a:r>
            </a:p>
          </p:txBody>
        </p:sp>
      </p:grpSp>
      <p:sp>
        <p:nvSpPr>
          <p:cNvPr id="14" name="TextBox 14"/>
          <p:cNvSpPr txBox="1"/>
          <p:nvPr/>
        </p:nvSpPr>
        <p:spPr>
          <a:xfrm>
            <a:off x="415661" y="1528538"/>
            <a:ext cx="7628189" cy="4488815"/>
          </a:xfrm>
          <a:prstGeom prst="rect">
            <a:avLst/>
          </a:prstGeom>
        </p:spPr>
        <p:txBody>
          <a:bodyPr lIns="0" tIns="0" rIns="0" bIns="0" rtlCol="0" anchor="t">
            <a:spAutoFit/>
          </a:bodyPr>
          <a:lstStyle/>
          <a:p>
            <a:pPr algn="ctr">
              <a:lnSpc>
                <a:spcPts val="6819"/>
              </a:lnSpc>
            </a:pPr>
            <a:r>
              <a:rPr lang="en-US" sz="6199" b="1" spc="-123">
                <a:solidFill>
                  <a:srgbClr val="FFFFFF"/>
                </a:solidFill>
                <a:latin typeface="Halis GR Heavy"/>
                <a:ea typeface="Halis GR Heavy"/>
                <a:cs typeface="Halis GR Heavy"/>
                <a:sym typeface="Halis GR Heavy"/>
              </a:rPr>
              <a:t>PREPARE </a:t>
            </a:r>
          </a:p>
          <a:p>
            <a:pPr algn="ctr">
              <a:lnSpc>
                <a:spcPts val="6819"/>
              </a:lnSpc>
            </a:pPr>
            <a:r>
              <a:rPr lang="en-US" sz="6199" b="1" spc="-123">
                <a:solidFill>
                  <a:srgbClr val="FFFFFF"/>
                </a:solidFill>
                <a:latin typeface="Halis GR Heavy"/>
                <a:ea typeface="Halis GR Heavy"/>
                <a:cs typeface="Halis GR Heavy"/>
                <a:sym typeface="Halis GR Heavy"/>
              </a:rPr>
              <a:t>YOUR STUDENT BY CREATING A MENTAL HEALTH GAME PLAN</a:t>
            </a:r>
          </a:p>
        </p:txBody>
      </p:sp>
      <p:sp>
        <p:nvSpPr>
          <p:cNvPr id="15" name="TextBox 15"/>
          <p:cNvSpPr txBox="1"/>
          <p:nvPr/>
        </p:nvSpPr>
        <p:spPr>
          <a:xfrm>
            <a:off x="10464224" y="1615085"/>
            <a:ext cx="6835378" cy="530859"/>
          </a:xfrm>
          <a:prstGeom prst="rect">
            <a:avLst/>
          </a:prstGeom>
        </p:spPr>
        <p:txBody>
          <a:bodyPr lIns="0" tIns="0" rIns="0" bIns="0" rtlCol="0" anchor="t">
            <a:spAutoFit/>
          </a:bodyPr>
          <a:lstStyle/>
          <a:p>
            <a:pPr algn="l">
              <a:lnSpc>
                <a:spcPts val="4340"/>
              </a:lnSpc>
            </a:pPr>
            <a:r>
              <a:rPr lang="en-US" sz="3100" b="1">
                <a:solidFill>
                  <a:srgbClr val="FFFFFF"/>
                </a:solidFill>
                <a:latin typeface="Nunito Sans 1 Bold"/>
                <a:ea typeface="Nunito Sans 1 Bold"/>
                <a:cs typeface="Nunito Sans 1 Bold"/>
                <a:sym typeface="Nunito Sans 1 Bold"/>
              </a:rPr>
              <a:t>Consult with current provider(s)</a:t>
            </a:r>
          </a:p>
        </p:txBody>
      </p:sp>
      <p:sp>
        <p:nvSpPr>
          <p:cNvPr id="16" name="TextBox 16"/>
          <p:cNvSpPr txBox="1"/>
          <p:nvPr/>
        </p:nvSpPr>
        <p:spPr>
          <a:xfrm>
            <a:off x="665914" y="6468106"/>
            <a:ext cx="7127683" cy="1283716"/>
          </a:xfrm>
          <a:prstGeom prst="rect">
            <a:avLst/>
          </a:prstGeom>
        </p:spPr>
        <p:txBody>
          <a:bodyPr lIns="0" tIns="0" rIns="0" bIns="0" rtlCol="0" anchor="t">
            <a:spAutoFit/>
          </a:bodyPr>
          <a:lstStyle/>
          <a:p>
            <a:pPr algn="ctr">
              <a:lnSpc>
                <a:spcPts val="3422"/>
              </a:lnSpc>
            </a:pPr>
            <a:r>
              <a:rPr lang="en-US" sz="2900" b="1" spc="165">
                <a:solidFill>
                  <a:srgbClr val="EBBA45"/>
                </a:solidFill>
                <a:latin typeface="Nunito Sans 1 Bold"/>
                <a:ea typeface="Nunito Sans 1 Bold"/>
                <a:cs typeface="Nunito Sans 1 Bold"/>
                <a:sym typeface="Nunito Sans 1 Bold"/>
              </a:rPr>
              <a:t>If you are already receiving mental health services…</a:t>
            </a:r>
          </a:p>
          <a:p>
            <a:pPr algn="ctr">
              <a:lnSpc>
                <a:spcPts val="3422"/>
              </a:lnSpc>
            </a:pPr>
            <a:endParaRPr lang="en-US" sz="2900" b="1" spc="165">
              <a:solidFill>
                <a:srgbClr val="EBBA45"/>
              </a:solidFill>
              <a:latin typeface="Nunito Sans 1 Bold"/>
              <a:ea typeface="Nunito Sans 1 Bold"/>
              <a:cs typeface="Nunito Sans 1 Bold"/>
              <a:sym typeface="Nunito Sans 1 Bold"/>
            </a:endParaRPr>
          </a:p>
        </p:txBody>
      </p:sp>
      <p:sp>
        <p:nvSpPr>
          <p:cNvPr id="17" name="TextBox 17"/>
          <p:cNvSpPr txBox="1"/>
          <p:nvPr/>
        </p:nvSpPr>
        <p:spPr>
          <a:xfrm>
            <a:off x="10464224" y="3768183"/>
            <a:ext cx="7449978" cy="530860"/>
          </a:xfrm>
          <a:prstGeom prst="rect">
            <a:avLst/>
          </a:prstGeom>
        </p:spPr>
        <p:txBody>
          <a:bodyPr lIns="0" tIns="0" rIns="0" bIns="0" rtlCol="0" anchor="t">
            <a:spAutoFit/>
          </a:bodyPr>
          <a:lstStyle/>
          <a:p>
            <a:pPr algn="l">
              <a:lnSpc>
                <a:spcPts val="4340"/>
              </a:lnSpc>
            </a:pPr>
            <a:r>
              <a:rPr lang="en-US" sz="3100" b="1" dirty="0">
                <a:solidFill>
                  <a:srgbClr val="FFFFFF"/>
                </a:solidFill>
                <a:latin typeface="Nunito Sans 1 Bold"/>
                <a:ea typeface="Nunito Sans 1 Bold"/>
                <a:cs typeface="Nunito Sans 1 Bold"/>
                <a:sym typeface="Nunito Sans 1 Bold"/>
              </a:rPr>
              <a:t>Consider maintaining current provider(s)</a:t>
            </a:r>
          </a:p>
        </p:txBody>
      </p:sp>
      <p:sp>
        <p:nvSpPr>
          <p:cNvPr id="18" name="TextBox 18"/>
          <p:cNvSpPr txBox="1"/>
          <p:nvPr/>
        </p:nvSpPr>
        <p:spPr>
          <a:xfrm>
            <a:off x="10464224" y="5649819"/>
            <a:ext cx="7449978" cy="1073784"/>
          </a:xfrm>
          <a:prstGeom prst="rect">
            <a:avLst/>
          </a:prstGeom>
        </p:spPr>
        <p:txBody>
          <a:bodyPr lIns="0" tIns="0" rIns="0" bIns="0" rtlCol="0" anchor="t">
            <a:spAutoFit/>
          </a:bodyPr>
          <a:lstStyle/>
          <a:p>
            <a:pPr algn="l">
              <a:lnSpc>
                <a:spcPts val="4340"/>
              </a:lnSpc>
            </a:pPr>
            <a:r>
              <a:rPr lang="en-US" sz="3100" b="1">
                <a:solidFill>
                  <a:srgbClr val="FFFFFF"/>
                </a:solidFill>
                <a:latin typeface="Nunito Sans 1 Bold"/>
                <a:ea typeface="Nunito Sans 1 Bold"/>
                <a:cs typeface="Nunito Sans 1 Bold"/>
                <a:sym typeface="Nunito Sans 1 Bold"/>
              </a:rPr>
              <a:t>Review website for assistance locating long-term therapy options</a:t>
            </a:r>
          </a:p>
        </p:txBody>
      </p:sp>
      <p:sp>
        <p:nvSpPr>
          <p:cNvPr id="19" name="TextBox 19"/>
          <p:cNvSpPr txBox="1"/>
          <p:nvPr/>
        </p:nvSpPr>
        <p:spPr>
          <a:xfrm>
            <a:off x="10464224" y="7802918"/>
            <a:ext cx="7087263" cy="1073784"/>
          </a:xfrm>
          <a:prstGeom prst="rect">
            <a:avLst/>
          </a:prstGeom>
        </p:spPr>
        <p:txBody>
          <a:bodyPr lIns="0" tIns="0" rIns="0" bIns="0" rtlCol="0" anchor="t">
            <a:spAutoFit/>
          </a:bodyPr>
          <a:lstStyle/>
          <a:p>
            <a:pPr algn="l">
              <a:lnSpc>
                <a:spcPts val="4340"/>
              </a:lnSpc>
            </a:pPr>
            <a:r>
              <a:rPr lang="en-US" sz="3100" b="1">
                <a:solidFill>
                  <a:srgbClr val="FFFFFF"/>
                </a:solidFill>
                <a:latin typeface="Nunito Sans 1 Bold"/>
                <a:ea typeface="Nunito Sans 1 Bold"/>
                <a:cs typeface="Nunito Sans 1 Bold"/>
                <a:sym typeface="Nunito Sans 1 Bold"/>
              </a:rPr>
              <a:t>Start creating routines this summer that will promote good mental health</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8003031" y="0"/>
            <a:ext cx="10284969" cy="10287000"/>
            <a:chOff x="0" y="0"/>
            <a:chExt cx="2708798" cy="2709333"/>
          </a:xfrm>
          <a:solidFill>
            <a:srgbClr val="EBBA45"/>
          </a:solidFill>
        </p:grpSpPr>
        <p:sp>
          <p:nvSpPr>
            <p:cNvPr id="3" name="Freeform 3"/>
            <p:cNvSpPr/>
            <p:nvPr/>
          </p:nvSpPr>
          <p:spPr>
            <a:xfrm>
              <a:off x="0" y="0"/>
              <a:ext cx="2708798" cy="2709333"/>
            </a:xfrm>
            <a:custGeom>
              <a:avLst/>
              <a:gdLst/>
              <a:ahLst/>
              <a:cxnLst/>
              <a:rect l="l" t="t" r="r" b="b"/>
              <a:pathLst>
                <a:path w="2708798" h="2709333">
                  <a:moveTo>
                    <a:pt x="0" y="0"/>
                  </a:moveTo>
                  <a:lnTo>
                    <a:pt x="2708798" y="0"/>
                  </a:lnTo>
                  <a:lnTo>
                    <a:pt x="2708798" y="2709333"/>
                  </a:lnTo>
                  <a:lnTo>
                    <a:pt x="0" y="2709333"/>
                  </a:lnTo>
                  <a:close/>
                </a:path>
              </a:pathLst>
            </a:custGeom>
            <a:grpFill/>
          </p:spPr>
          <p:txBody>
            <a:bodyPr/>
            <a:lstStyle/>
            <a:p>
              <a:endParaRPr lang="en-US"/>
            </a:p>
          </p:txBody>
        </p:sp>
        <p:sp>
          <p:nvSpPr>
            <p:cNvPr id="4" name="TextBox 4"/>
            <p:cNvSpPr txBox="1"/>
            <p:nvPr/>
          </p:nvSpPr>
          <p:spPr>
            <a:xfrm>
              <a:off x="0" y="-19050"/>
              <a:ext cx="2708798" cy="2728383"/>
            </a:xfrm>
            <a:prstGeom prst="rect">
              <a:avLst/>
            </a:prstGeom>
            <a:grpFill/>
          </p:spPr>
          <p:txBody>
            <a:bodyPr lIns="50800" tIns="50800" rIns="50800" bIns="50800" rtlCol="0" anchor="ctr"/>
            <a:lstStyle/>
            <a:p>
              <a:pPr algn="ctr">
                <a:lnSpc>
                  <a:spcPts val="2600"/>
                </a:lnSpc>
              </a:pPr>
              <a:endParaRPr/>
            </a:p>
          </p:txBody>
        </p:sp>
      </p:grpSp>
      <p:sp>
        <p:nvSpPr>
          <p:cNvPr id="5" name="TextBox 5"/>
          <p:cNvSpPr txBox="1"/>
          <p:nvPr/>
        </p:nvSpPr>
        <p:spPr>
          <a:xfrm>
            <a:off x="8484493" y="3394001"/>
            <a:ext cx="9322046" cy="6289542"/>
          </a:xfrm>
          <a:prstGeom prst="rect">
            <a:avLst/>
          </a:prstGeom>
        </p:spPr>
        <p:txBody>
          <a:bodyPr lIns="0" tIns="0" rIns="0" bIns="0" rtlCol="0" anchor="t">
            <a:spAutoFit/>
          </a:bodyPr>
          <a:lstStyle/>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Troubles navigating the everyday and don’t know where to turn</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Concerned about a friend and don’t know where to start to get them help </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Referrals to Financial Support</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Referrals to Physical &amp; Mental Health Support</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Food Security Resources</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Housing Security Resources</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Child Care Resources</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Referrals to University Police Department </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Referrals to the Title IX Office</a:t>
            </a:r>
          </a:p>
          <a:p>
            <a:pPr marL="626102" lvl="1" indent="-313051" algn="l">
              <a:lnSpc>
                <a:spcPts val="4088"/>
              </a:lnSpc>
              <a:buFont typeface="Arial"/>
              <a:buChar char="•"/>
            </a:pPr>
            <a:r>
              <a:rPr lang="en-US" sz="2899" dirty="0">
                <a:solidFill>
                  <a:srgbClr val="501214"/>
                </a:solidFill>
                <a:latin typeface="Nunito Sans 1"/>
                <a:ea typeface="Nunito Sans 1"/>
                <a:cs typeface="Nunito Sans 1"/>
                <a:sym typeface="Nunito Sans 1"/>
              </a:rPr>
              <a:t>Referrals to Academic Support</a:t>
            </a:r>
          </a:p>
        </p:txBody>
      </p:sp>
      <p:sp>
        <p:nvSpPr>
          <p:cNvPr id="6" name="TextBox 6"/>
          <p:cNvSpPr txBox="1"/>
          <p:nvPr/>
        </p:nvSpPr>
        <p:spPr>
          <a:xfrm>
            <a:off x="9272383" y="2514901"/>
            <a:ext cx="7522276" cy="779144"/>
          </a:xfrm>
          <a:prstGeom prst="rect">
            <a:avLst/>
          </a:prstGeom>
        </p:spPr>
        <p:txBody>
          <a:bodyPr lIns="0" tIns="0" rIns="0" bIns="0" rtlCol="0" anchor="t">
            <a:spAutoFit/>
          </a:bodyPr>
          <a:lstStyle/>
          <a:p>
            <a:pPr algn="ctr">
              <a:lnSpc>
                <a:spcPts val="2939"/>
              </a:lnSpc>
            </a:pPr>
            <a:r>
              <a:rPr lang="en-US" sz="3499" b="1" dirty="0">
                <a:solidFill>
                  <a:srgbClr val="501214"/>
                </a:solidFill>
                <a:latin typeface="Nunito Sans 1 Bold"/>
                <a:ea typeface="Nunito Sans 1 Bold"/>
                <a:cs typeface="Nunito Sans 1 Bold"/>
                <a:sym typeface="Nunito Sans 1 Bold"/>
              </a:rPr>
              <a:t>1 on 1 Direct Support and </a:t>
            </a:r>
          </a:p>
          <a:p>
            <a:pPr algn="ctr">
              <a:lnSpc>
                <a:spcPts val="2939"/>
              </a:lnSpc>
            </a:pPr>
            <a:r>
              <a:rPr lang="en-US" sz="3499" b="1" dirty="0">
                <a:solidFill>
                  <a:srgbClr val="501214"/>
                </a:solidFill>
                <a:latin typeface="Nunito Sans 1 Bold"/>
                <a:ea typeface="Nunito Sans 1 Bold"/>
                <a:cs typeface="Nunito Sans 1 Bold"/>
                <a:sym typeface="Nunito Sans 1 Bold"/>
              </a:rPr>
              <a:t>Access to Resources</a:t>
            </a:r>
          </a:p>
        </p:txBody>
      </p:sp>
      <p:sp>
        <p:nvSpPr>
          <p:cNvPr id="7" name="TextBox 7"/>
          <p:cNvSpPr txBox="1"/>
          <p:nvPr/>
        </p:nvSpPr>
        <p:spPr>
          <a:xfrm>
            <a:off x="347242" y="3255637"/>
            <a:ext cx="7360982" cy="5738496"/>
          </a:xfrm>
          <a:prstGeom prst="rect">
            <a:avLst/>
          </a:prstGeom>
        </p:spPr>
        <p:txBody>
          <a:bodyPr lIns="0" tIns="0" rIns="0" bIns="0" rtlCol="0" anchor="t">
            <a:spAutoFit/>
          </a:bodyPr>
          <a:lstStyle/>
          <a:p>
            <a:pPr algn="ctr">
              <a:lnSpc>
                <a:spcPts val="4899"/>
              </a:lnSpc>
            </a:pPr>
            <a:r>
              <a:rPr lang="en-US" sz="3499" b="1" dirty="0">
                <a:solidFill>
                  <a:srgbClr val="EBBA45"/>
                </a:solidFill>
                <a:latin typeface="Nunito Sans 1 Bold"/>
                <a:ea typeface="Nunito Sans 1 Bold"/>
                <a:cs typeface="Nunito Sans 1 Bold"/>
                <a:sym typeface="Nunito Sans 1 Bold"/>
              </a:rPr>
              <a:t>The CARE Team is Here to Help!</a:t>
            </a:r>
          </a:p>
          <a:p>
            <a:pPr algn="ctr">
              <a:lnSpc>
                <a:spcPts val="4059"/>
              </a:lnSpc>
              <a:spcBef>
                <a:spcPct val="0"/>
              </a:spcBef>
            </a:pPr>
            <a:endParaRPr lang="en-US" sz="3499" b="1" dirty="0">
              <a:solidFill>
                <a:srgbClr val="EBBA45"/>
              </a:solidFill>
              <a:latin typeface="Nunito Sans 1 Bold"/>
              <a:ea typeface="Nunito Sans 1 Bold"/>
              <a:cs typeface="Nunito Sans 1 Bold"/>
              <a:sym typeface="Nunito Sans 1 Bold"/>
            </a:endParaRPr>
          </a:p>
          <a:p>
            <a:pPr algn="ctr">
              <a:lnSpc>
                <a:spcPts val="4059"/>
              </a:lnSpc>
              <a:spcBef>
                <a:spcPct val="0"/>
              </a:spcBef>
            </a:pPr>
            <a:r>
              <a:rPr lang="en-US" sz="2899" dirty="0">
                <a:solidFill>
                  <a:srgbClr val="EBBA45"/>
                </a:solidFill>
                <a:latin typeface="Nunito Sans 1"/>
                <a:ea typeface="Nunito Sans 1"/>
                <a:cs typeface="Nunito Sans 1"/>
                <a:sym typeface="Nunito Sans 1"/>
              </a:rPr>
              <a:t>Complete a </a:t>
            </a:r>
          </a:p>
          <a:p>
            <a:pPr algn="ctr">
              <a:lnSpc>
                <a:spcPts val="4059"/>
              </a:lnSpc>
              <a:spcBef>
                <a:spcPct val="0"/>
              </a:spcBef>
            </a:pPr>
            <a:r>
              <a:rPr lang="en-US" sz="2899" b="1" dirty="0">
                <a:solidFill>
                  <a:srgbClr val="EBBA45"/>
                </a:solidFill>
                <a:latin typeface="Nunito Sans 1 Bold"/>
                <a:ea typeface="Nunito Sans 1 Bold"/>
                <a:cs typeface="Nunito Sans 1 Bold"/>
                <a:sym typeface="Nunito Sans 1 Bold"/>
              </a:rPr>
              <a:t>“Here to Help”</a:t>
            </a:r>
            <a:r>
              <a:rPr lang="en-US" sz="2899" dirty="0">
                <a:solidFill>
                  <a:srgbClr val="EBBA45"/>
                </a:solidFill>
                <a:latin typeface="Nunito Sans 1"/>
                <a:ea typeface="Nunito Sans 1"/>
                <a:cs typeface="Nunito Sans 1"/>
                <a:sym typeface="Nunito Sans 1"/>
              </a:rPr>
              <a:t> Form </a:t>
            </a:r>
          </a:p>
          <a:p>
            <a:pPr algn="ctr">
              <a:lnSpc>
                <a:spcPts val="4059"/>
              </a:lnSpc>
              <a:spcBef>
                <a:spcPct val="0"/>
              </a:spcBef>
            </a:pPr>
            <a:r>
              <a:rPr lang="en-US" sz="2899" dirty="0">
                <a:solidFill>
                  <a:srgbClr val="EBBA45"/>
                </a:solidFill>
                <a:latin typeface="Nunito Sans 1"/>
                <a:ea typeface="Nunito Sans 1"/>
                <a:cs typeface="Nunito Sans 1"/>
                <a:sym typeface="Nunito Sans 1"/>
              </a:rPr>
              <a:t>on the TXST website to request </a:t>
            </a:r>
          </a:p>
          <a:p>
            <a:pPr algn="ctr">
              <a:lnSpc>
                <a:spcPts val="4059"/>
              </a:lnSpc>
              <a:spcBef>
                <a:spcPct val="0"/>
              </a:spcBef>
            </a:pPr>
            <a:r>
              <a:rPr lang="en-US" sz="2899" dirty="0">
                <a:solidFill>
                  <a:srgbClr val="EBBA45"/>
                </a:solidFill>
                <a:latin typeface="Nunito Sans 1"/>
                <a:ea typeface="Nunito Sans 1"/>
                <a:cs typeface="Nunito Sans 1"/>
                <a:sym typeface="Nunito Sans 1"/>
              </a:rPr>
              <a:t>support for a student of concern.</a:t>
            </a:r>
          </a:p>
          <a:p>
            <a:pPr algn="ctr">
              <a:lnSpc>
                <a:spcPts val="4059"/>
              </a:lnSpc>
              <a:spcBef>
                <a:spcPct val="0"/>
              </a:spcBef>
            </a:pPr>
            <a:endParaRPr lang="en-US" sz="2899" dirty="0">
              <a:solidFill>
                <a:srgbClr val="EBBA45"/>
              </a:solidFill>
              <a:latin typeface="Nunito Sans 1"/>
              <a:ea typeface="Nunito Sans 1"/>
              <a:cs typeface="Nunito Sans 1"/>
              <a:sym typeface="Nunito Sans 1"/>
            </a:endParaRPr>
          </a:p>
          <a:p>
            <a:pPr algn="ctr">
              <a:lnSpc>
                <a:spcPts val="4059"/>
              </a:lnSpc>
              <a:spcBef>
                <a:spcPct val="0"/>
              </a:spcBef>
            </a:pPr>
            <a:r>
              <a:rPr lang="en-US" sz="2899" b="1" u="sng" dirty="0">
                <a:solidFill>
                  <a:srgbClr val="EBBA45"/>
                </a:solidFill>
                <a:latin typeface="Nunito Sans 1 Bold"/>
                <a:ea typeface="Nunito Sans 1 Bold"/>
                <a:cs typeface="Nunito Sans 1 Bold"/>
                <a:sym typeface="Nunito Sans 1 Bold"/>
              </a:rPr>
              <a:t>Wellness Checks </a:t>
            </a:r>
          </a:p>
          <a:p>
            <a:pPr algn="ctr">
              <a:lnSpc>
                <a:spcPts val="4059"/>
              </a:lnSpc>
              <a:spcBef>
                <a:spcPct val="0"/>
              </a:spcBef>
            </a:pPr>
            <a:r>
              <a:rPr lang="en-US" sz="2899" dirty="0">
                <a:solidFill>
                  <a:srgbClr val="EBBA45"/>
                </a:solidFill>
                <a:latin typeface="Nunito Sans 1"/>
                <a:ea typeface="Nunito Sans 1"/>
                <a:cs typeface="Nunito Sans 1"/>
                <a:sym typeface="Nunito Sans 1"/>
              </a:rPr>
              <a:t>CARE Team </a:t>
            </a:r>
          </a:p>
          <a:p>
            <a:pPr algn="ctr">
              <a:lnSpc>
                <a:spcPts val="4059"/>
              </a:lnSpc>
              <a:spcBef>
                <a:spcPct val="0"/>
              </a:spcBef>
            </a:pPr>
            <a:r>
              <a:rPr lang="en-US" sz="2899" dirty="0">
                <a:solidFill>
                  <a:srgbClr val="EBBA45"/>
                </a:solidFill>
                <a:latin typeface="Nunito Sans 1"/>
                <a:ea typeface="Nunito Sans 1"/>
                <a:cs typeface="Nunito Sans 1"/>
                <a:sym typeface="Nunito Sans 1"/>
              </a:rPr>
              <a:t>Department of Housing and Residential Life</a:t>
            </a:r>
          </a:p>
          <a:p>
            <a:pPr algn="ctr">
              <a:lnSpc>
                <a:spcPts val="4059"/>
              </a:lnSpc>
              <a:spcBef>
                <a:spcPct val="0"/>
              </a:spcBef>
            </a:pPr>
            <a:r>
              <a:rPr lang="en-US" sz="2899" dirty="0">
                <a:solidFill>
                  <a:srgbClr val="EBBA45"/>
                </a:solidFill>
                <a:latin typeface="Nunito Sans 1"/>
                <a:ea typeface="Nunito Sans 1"/>
                <a:cs typeface="Nunito Sans 1"/>
                <a:sym typeface="Nunito Sans 1"/>
              </a:rPr>
              <a:t>University Police Department</a:t>
            </a:r>
          </a:p>
        </p:txBody>
      </p:sp>
      <p:sp>
        <p:nvSpPr>
          <p:cNvPr id="8" name="TextBox 8"/>
          <p:cNvSpPr txBox="1"/>
          <p:nvPr/>
        </p:nvSpPr>
        <p:spPr>
          <a:xfrm>
            <a:off x="1679139" y="2170457"/>
            <a:ext cx="5138844" cy="212091"/>
          </a:xfrm>
          <a:prstGeom prst="rect">
            <a:avLst/>
          </a:prstGeom>
        </p:spPr>
        <p:txBody>
          <a:bodyPr lIns="0" tIns="0" rIns="0" bIns="0" rtlCol="0" anchor="t">
            <a:spAutoFit/>
          </a:bodyPr>
          <a:lstStyle/>
          <a:p>
            <a:pPr algn="ctr">
              <a:lnSpc>
                <a:spcPts val="1600"/>
              </a:lnSpc>
              <a:spcBef>
                <a:spcPct val="0"/>
              </a:spcBef>
            </a:pPr>
            <a:r>
              <a:rPr lang="en-US" sz="1600" b="1">
                <a:solidFill>
                  <a:srgbClr val="EBBA45"/>
                </a:solidFill>
                <a:latin typeface="Nunito Sans 2 Bold"/>
                <a:ea typeface="Nunito Sans 2 Bold"/>
                <a:cs typeface="Nunito Sans 2 Bold"/>
                <a:sym typeface="Nunito Sans 2 Bold"/>
              </a:rPr>
              <a:t>A UNIT WITHIN THE DEAN OF STUDENTS OFFICE</a:t>
            </a:r>
          </a:p>
        </p:txBody>
      </p:sp>
      <p:sp>
        <p:nvSpPr>
          <p:cNvPr id="9" name="TextBox 9"/>
          <p:cNvSpPr txBox="1"/>
          <p:nvPr/>
        </p:nvSpPr>
        <p:spPr>
          <a:xfrm>
            <a:off x="568070" y="411078"/>
            <a:ext cx="17071388" cy="1347485"/>
          </a:xfrm>
          <a:prstGeom prst="rect">
            <a:avLst/>
          </a:prstGeom>
          <a:solidFill>
            <a:srgbClr val="501214"/>
          </a:solidFill>
        </p:spPr>
        <p:txBody>
          <a:bodyPr lIns="0" tIns="0" rIns="0" bIns="0" rtlCol="0" anchor="t">
            <a:spAutoFit/>
          </a:bodyPr>
          <a:lstStyle/>
          <a:p>
            <a:pPr algn="ctr">
              <a:lnSpc>
                <a:spcPts val="6050"/>
              </a:lnSpc>
            </a:pPr>
            <a:r>
              <a:rPr lang="en-US" sz="5500" b="1" spc="-110" dirty="0">
                <a:solidFill>
                  <a:schemeClr val="bg1"/>
                </a:solidFill>
                <a:latin typeface="Halis GR Bold"/>
                <a:ea typeface="Halis GR Bold"/>
                <a:cs typeface="Halis GR Bold"/>
                <a:sym typeface="Halis GR Bold"/>
              </a:rPr>
              <a:t>CARE TEAM</a:t>
            </a:r>
          </a:p>
          <a:p>
            <a:pPr algn="ctr">
              <a:lnSpc>
                <a:spcPts val="4400"/>
              </a:lnSpc>
            </a:pPr>
            <a:r>
              <a:rPr lang="en-US" sz="4000" b="1" spc="-80" dirty="0">
                <a:solidFill>
                  <a:schemeClr val="bg1"/>
                </a:solidFill>
                <a:latin typeface="Halis GR Bold"/>
                <a:ea typeface="Halis GR Bold"/>
                <a:cs typeface="Halis GR Bold"/>
                <a:sym typeface="Halis GR Bold"/>
              </a:rPr>
              <a:t>COMPASSION, ADVOCACY, RESOURCES, AND EDUCATION</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11616410" y="0"/>
            <a:ext cx="6671590" cy="10287000"/>
            <a:chOff x="0" y="0"/>
            <a:chExt cx="1757127" cy="2709333"/>
          </a:xfrm>
        </p:grpSpPr>
        <p:sp>
          <p:nvSpPr>
            <p:cNvPr id="3" name="Freeform 3"/>
            <p:cNvSpPr/>
            <p:nvPr/>
          </p:nvSpPr>
          <p:spPr>
            <a:xfrm>
              <a:off x="0" y="0"/>
              <a:ext cx="1757126" cy="2709333"/>
            </a:xfrm>
            <a:custGeom>
              <a:avLst/>
              <a:gdLst/>
              <a:ahLst/>
              <a:cxnLst/>
              <a:rect l="l" t="t" r="r" b="b"/>
              <a:pathLst>
                <a:path w="1757126" h="2709333">
                  <a:moveTo>
                    <a:pt x="0" y="0"/>
                  </a:moveTo>
                  <a:lnTo>
                    <a:pt x="1757126" y="0"/>
                  </a:lnTo>
                  <a:lnTo>
                    <a:pt x="1757126" y="2709333"/>
                  </a:lnTo>
                  <a:lnTo>
                    <a:pt x="0" y="2709333"/>
                  </a:lnTo>
                  <a:close/>
                </a:path>
              </a:pathLst>
            </a:custGeom>
            <a:solidFill>
              <a:srgbClr val="FFFFFF"/>
            </a:solidFill>
          </p:spPr>
          <p:txBody>
            <a:bodyPr/>
            <a:lstStyle/>
            <a:p>
              <a:endParaRPr lang="en-US"/>
            </a:p>
          </p:txBody>
        </p:sp>
        <p:sp>
          <p:nvSpPr>
            <p:cNvPr id="4" name="TextBox 4"/>
            <p:cNvSpPr txBox="1"/>
            <p:nvPr/>
          </p:nvSpPr>
          <p:spPr>
            <a:xfrm>
              <a:off x="0" y="-19050"/>
              <a:ext cx="1757127" cy="2728383"/>
            </a:xfrm>
            <a:prstGeom prst="rect">
              <a:avLst/>
            </a:prstGeom>
          </p:spPr>
          <p:txBody>
            <a:bodyPr lIns="50800" tIns="50800" rIns="50800" bIns="50800" rtlCol="0" anchor="ctr"/>
            <a:lstStyle/>
            <a:p>
              <a:pPr algn="ctr">
                <a:lnSpc>
                  <a:spcPts val="1950"/>
                </a:lnSpc>
              </a:pPr>
              <a:endParaRPr/>
            </a:p>
          </p:txBody>
        </p:sp>
      </p:grpSp>
      <p:sp>
        <p:nvSpPr>
          <p:cNvPr id="5" name="Freeform 5" descr="Students walking on campus"/>
          <p:cNvSpPr/>
          <p:nvPr/>
        </p:nvSpPr>
        <p:spPr>
          <a:xfrm>
            <a:off x="9321898" y="1256286"/>
            <a:ext cx="7946238" cy="8002014"/>
          </a:xfrm>
          <a:custGeom>
            <a:avLst/>
            <a:gdLst/>
            <a:ahLst/>
            <a:cxnLst/>
            <a:rect l="l" t="t" r="r" b="b"/>
            <a:pathLst>
              <a:path w="7946238" h="8002014">
                <a:moveTo>
                  <a:pt x="0" y="0"/>
                </a:moveTo>
                <a:lnTo>
                  <a:pt x="7946238" y="0"/>
                </a:lnTo>
                <a:lnTo>
                  <a:pt x="7946238" y="8002014"/>
                </a:lnTo>
                <a:lnTo>
                  <a:pt x="0" y="8002014"/>
                </a:lnTo>
                <a:lnTo>
                  <a:pt x="0" y="0"/>
                </a:lnTo>
                <a:close/>
              </a:path>
            </a:pathLst>
          </a:custGeom>
          <a:blipFill>
            <a:blip r:embed="rId2"/>
            <a:stretch>
              <a:fillRect l="-25664" r="-25664"/>
            </a:stretch>
          </a:blipFill>
        </p:spPr>
        <p:txBody>
          <a:bodyPr/>
          <a:lstStyle/>
          <a:p>
            <a:endParaRPr lang="en-US"/>
          </a:p>
        </p:txBody>
      </p:sp>
      <p:sp>
        <p:nvSpPr>
          <p:cNvPr id="6" name="TextBox 6"/>
          <p:cNvSpPr txBox="1"/>
          <p:nvPr/>
        </p:nvSpPr>
        <p:spPr>
          <a:xfrm>
            <a:off x="624393" y="511810"/>
            <a:ext cx="8353986" cy="9339580"/>
          </a:xfrm>
          <a:prstGeom prst="rect">
            <a:avLst/>
          </a:prstGeom>
        </p:spPr>
        <p:txBody>
          <a:bodyPr lIns="0" tIns="0" rIns="0" bIns="0" rtlCol="0" anchor="t">
            <a:spAutoFit/>
          </a:bodyPr>
          <a:lstStyle/>
          <a:p>
            <a:pPr algn="ctr">
              <a:lnSpc>
                <a:spcPts val="3499"/>
              </a:lnSpc>
            </a:pPr>
            <a:r>
              <a:rPr lang="en-US" sz="3499" b="1" dirty="0">
                <a:solidFill>
                  <a:srgbClr val="FFFFFF"/>
                </a:solidFill>
                <a:latin typeface="Nunito Sans 2 Bold"/>
                <a:ea typeface="Nunito Sans 2 Bold"/>
                <a:cs typeface="Nunito Sans 2 Bold"/>
                <a:sym typeface="Nunito Sans 2 Bold"/>
              </a:rPr>
              <a:t>Dean of Students Office </a:t>
            </a:r>
          </a:p>
          <a:p>
            <a:pPr algn="ctr">
              <a:lnSpc>
                <a:spcPts val="3499"/>
              </a:lnSpc>
            </a:pPr>
            <a:r>
              <a:rPr lang="en-US" sz="3499" b="1" dirty="0">
                <a:solidFill>
                  <a:srgbClr val="FFFFFF"/>
                </a:solidFill>
                <a:latin typeface="Nunito Sans 2 Bold"/>
                <a:ea typeface="Nunito Sans 2 Bold"/>
                <a:cs typeface="Nunito Sans 2 Bold"/>
                <a:sym typeface="Nunito Sans 2 Bold"/>
              </a:rPr>
              <a:t>Services and Resources are </a:t>
            </a:r>
          </a:p>
          <a:p>
            <a:pPr algn="ctr">
              <a:lnSpc>
                <a:spcPts val="3499"/>
              </a:lnSpc>
            </a:pPr>
            <a:r>
              <a:rPr lang="en-US" sz="3499" b="1" dirty="0">
                <a:solidFill>
                  <a:srgbClr val="FFFFFF"/>
                </a:solidFill>
                <a:latin typeface="Nunito Sans 2 Bold"/>
                <a:ea typeface="Nunito Sans 2 Bold"/>
                <a:cs typeface="Nunito Sans 2 Bold"/>
                <a:sym typeface="Nunito Sans 2 Bold"/>
              </a:rPr>
              <a:t>Available to All TXST Students</a:t>
            </a:r>
          </a:p>
          <a:p>
            <a:pPr algn="l">
              <a:lnSpc>
                <a:spcPts val="3768"/>
              </a:lnSpc>
            </a:pPr>
            <a:endParaRPr lang="en-US" sz="3499" b="1" dirty="0">
              <a:solidFill>
                <a:srgbClr val="FFFFFF"/>
              </a:solidFill>
              <a:latin typeface="Nunito Sans 2 Bold"/>
              <a:ea typeface="Nunito Sans 2 Bold"/>
              <a:cs typeface="Nunito Sans 2 Bold"/>
              <a:sym typeface="Nunito Sans 2 Bold"/>
            </a:endParaRPr>
          </a:p>
          <a:p>
            <a:pPr marL="604518" lvl="1" indent="-302259" algn="l">
              <a:lnSpc>
                <a:spcPts val="4395"/>
              </a:lnSpc>
              <a:buFont typeface="Arial"/>
              <a:buChar char="•"/>
            </a:pPr>
            <a:r>
              <a:rPr lang="en-US" sz="2799" dirty="0">
                <a:solidFill>
                  <a:srgbClr val="FFFFFF"/>
                </a:solidFill>
                <a:latin typeface="Nunito Sans 2"/>
                <a:ea typeface="Nunito Sans 2"/>
                <a:cs typeface="Nunito Sans 2"/>
                <a:sym typeface="Nunito Sans 2"/>
              </a:rPr>
              <a:t>Absence Notifications</a:t>
            </a:r>
          </a:p>
          <a:p>
            <a:pPr marL="604518" lvl="1" indent="-302259" algn="l">
              <a:lnSpc>
                <a:spcPts val="4395"/>
              </a:lnSpc>
              <a:buFont typeface="Arial"/>
              <a:buChar char="•"/>
            </a:pPr>
            <a:r>
              <a:rPr lang="en-US" sz="2799" dirty="0">
                <a:solidFill>
                  <a:srgbClr val="FFFFFF"/>
                </a:solidFill>
                <a:latin typeface="Nunito Sans 2"/>
                <a:ea typeface="Nunito Sans 2"/>
                <a:cs typeface="Nunito Sans 2"/>
                <a:sym typeface="Nunito Sans 2"/>
              </a:rPr>
              <a:t>Basic Needs Hub</a:t>
            </a:r>
          </a:p>
          <a:p>
            <a:pPr marL="604518" lvl="1" indent="-302259" algn="l">
              <a:lnSpc>
                <a:spcPts val="4395"/>
              </a:lnSpc>
              <a:buFont typeface="Arial"/>
              <a:buChar char="•"/>
            </a:pPr>
            <a:r>
              <a:rPr lang="en-US" sz="2799" dirty="0">
                <a:solidFill>
                  <a:srgbClr val="FFFFFF"/>
                </a:solidFill>
                <a:latin typeface="Nunito Sans 2"/>
                <a:ea typeface="Nunito Sans 2"/>
                <a:cs typeface="Nunito Sans 2"/>
                <a:sym typeface="Nunito Sans 2"/>
              </a:rPr>
              <a:t>Emergency Funding</a:t>
            </a:r>
          </a:p>
          <a:p>
            <a:pPr marL="604518" lvl="1" indent="-302259" algn="l">
              <a:lnSpc>
                <a:spcPts val="4395"/>
              </a:lnSpc>
              <a:buFont typeface="Arial"/>
              <a:buChar char="•"/>
            </a:pPr>
            <a:r>
              <a:rPr lang="en-US" sz="2799" dirty="0">
                <a:solidFill>
                  <a:srgbClr val="FFFFFF"/>
                </a:solidFill>
                <a:latin typeface="Nunito Sans 2"/>
                <a:ea typeface="Nunito Sans 2"/>
                <a:cs typeface="Nunito Sans 2"/>
                <a:sym typeface="Nunito Sans 2"/>
              </a:rPr>
              <a:t>Support for Students Affiliated with the Foster Care System</a:t>
            </a:r>
          </a:p>
          <a:p>
            <a:pPr marL="604518" lvl="1" indent="-302259" algn="l">
              <a:lnSpc>
                <a:spcPts val="4395"/>
              </a:lnSpc>
              <a:buFont typeface="Arial"/>
              <a:buChar char="•"/>
            </a:pPr>
            <a:r>
              <a:rPr lang="en-US" sz="2799" dirty="0">
                <a:solidFill>
                  <a:srgbClr val="FFFFFF"/>
                </a:solidFill>
                <a:latin typeface="Nunito Sans 2"/>
                <a:ea typeface="Nunito Sans 2"/>
                <a:cs typeface="Nunito Sans 2"/>
                <a:sym typeface="Nunito Sans 2"/>
              </a:rPr>
              <a:t>International Student Support</a:t>
            </a:r>
          </a:p>
          <a:p>
            <a:pPr marL="604518" lvl="1" indent="-302259" algn="l">
              <a:lnSpc>
                <a:spcPts val="4395"/>
              </a:lnSpc>
              <a:buFont typeface="Arial"/>
              <a:buChar char="•"/>
            </a:pPr>
            <a:r>
              <a:rPr lang="en-US" sz="2799" dirty="0">
                <a:solidFill>
                  <a:srgbClr val="FFFFFF"/>
                </a:solidFill>
                <a:latin typeface="Nunito Sans 2"/>
                <a:ea typeface="Nunito Sans 2"/>
                <a:cs typeface="Nunito Sans 2"/>
                <a:sym typeface="Nunito Sans 2"/>
              </a:rPr>
              <a:t>Ombudsperson to discuss Academic concerns and options informally with.</a:t>
            </a:r>
          </a:p>
          <a:p>
            <a:pPr marL="604518" lvl="1" indent="-302259" algn="l">
              <a:lnSpc>
                <a:spcPts val="4395"/>
              </a:lnSpc>
              <a:spcBef>
                <a:spcPct val="0"/>
              </a:spcBef>
              <a:buFont typeface="Arial"/>
              <a:buChar char="•"/>
            </a:pPr>
            <a:r>
              <a:rPr lang="en-US" sz="2799" dirty="0">
                <a:solidFill>
                  <a:srgbClr val="FFFFFF"/>
                </a:solidFill>
                <a:latin typeface="Nunito Sans 2"/>
                <a:ea typeface="Nunito Sans 2"/>
                <a:cs typeface="Nunito Sans 2"/>
                <a:sym typeface="Nunito Sans 2"/>
              </a:rPr>
              <a:t>Parenting Students Support</a:t>
            </a:r>
          </a:p>
          <a:p>
            <a:pPr marL="604518" lvl="1" indent="-302259" algn="l">
              <a:lnSpc>
                <a:spcPts val="4395"/>
              </a:lnSpc>
              <a:spcBef>
                <a:spcPct val="0"/>
              </a:spcBef>
              <a:buFont typeface="Arial"/>
              <a:buChar char="•"/>
            </a:pPr>
            <a:r>
              <a:rPr lang="en-US" sz="2799" dirty="0">
                <a:solidFill>
                  <a:srgbClr val="FFFFFF"/>
                </a:solidFill>
                <a:latin typeface="Nunito Sans 2"/>
                <a:ea typeface="Nunito Sans 2"/>
                <a:cs typeface="Nunito Sans 2"/>
                <a:sym typeface="Nunito Sans 2"/>
              </a:rPr>
              <a:t>Support for Students Needing an Attorney</a:t>
            </a:r>
          </a:p>
          <a:p>
            <a:pPr marL="604518" lvl="1" indent="-302259" algn="l">
              <a:lnSpc>
                <a:spcPts val="4395"/>
              </a:lnSpc>
              <a:spcBef>
                <a:spcPct val="0"/>
              </a:spcBef>
              <a:buFont typeface="Arial"/>
              <a:buChar char="•"/>
            </a:pPr>
            <a:r>
              <a:rPr lang="en-US" sz="2799" dirty="0">
                <a:solidFill>
                  <a:srgbClr val="FFFFFF"/>
                </a:solidFill>
                <a:latin typeface="Nunito Sans 2"/>
                <a:ea typeface="Nunito Sans 2"/>
                <a:cs typeface="Nunito Sans 2"/>
                <a:sym typeface="Nunito Sans 2"/>
              </a:rPr>
              <a:t>Veterans and Military Connected Student Support</a:t>
            </a:r>
          </a:p>
          <a:p>
            <a:pPr marL="604518" lvl="1" indent="-302259" algn="l">
              <a:lnSpc>
                <a:spcPts val="4395"/>
              </a:lnSpc>
              <a:spcBef>
                <a:spcPct val="0"/>
              </a:spcBef>
              <a:buFont typeface="Arial"/>
              <a:buChar char="•"/>
            </a:pPr>
            <a:r>
              <a:rPr lang="en-US" sz="2799" dirty="0">
                <a:solidFill>
                  <a:srgbClr val="FFFFFF"/>
                </a:solidFill>
                <a:latin typeface="Nunito Sans 2"/>
                <a:ea typeface="Nunito Sans 2"/>
                <a:cs typeface="Nunito Sans 2"/>
                <a:sym typeface="Nunito Sans 2"/>
              </a:rPr>
              <a:t>and more...</a:t>
            </a:r>
          </a:p>
          <a:p>
            <a:pPr algn="l">
              <a:lnSpc>
                <a:spcPts val="2899"/>
              </a:lnSpc>
              <a:spcBef>
                <a:spcPct val="0"/>
              </a:spcBef>
            </a:pPr>
            <a:endParaRPr lang="en-US" sz="2799" dirty="0">
              <a:solidFill>
                <a:srgbClr val="FFFFFF"/>
              </a:solidFill>
              <a:latin typeface="Nunito Sans 2"/>
              <a:ea typeface="Nunito Sans 2"/>
              <a:cs typeface="Nunito Sans 2"/>
              <a:sym typeface="Nunito Sans 2"/>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aphic identifying features of the TimelyCare app along with a QR code to download TimelyCare"/>
          <p:cNvSpPr/>
          <p:nvPr/>
        </p:nvSpPr>
        <p:spPr>
          <a:xfrm>
            <a:off x="80713" y="1248103"/>
            <a:ext cx="18126575" cy="8581980"/>
          </a:xfrm>
          <a:custGeom>
            <a:avLst/>
            <a:gdLst/>
            <a:ahLst/>
            <a:cxnLst/>
            <a:rect l="l" t="t" r="r" b="b"/>
            <a:pathLst>
              <a:path w="18126575" h="8581980">
                <a:moveTo>
                  <a:pt x="0" y="0"/>
                </a:moveTo>
                <a:lnTo>
                  <a:pt x="18126574" y="0"/>
                </a:lnTo>
                <a:lnTo>
                  <a:pt x="18126574" y="8581980"/>
                </a:lnTo>
                <a:lnTo>
                  <a:pt x="0" y="8581980"/>
                </a:lnTo>
                <a:lnTo>
                  <a:pt x="0" y="0"/>
                </a:lnTo>
                <a:close/>
              </a:path>
            </a:pathLst>
          </a:custGeom>
          <a:blipFill>
            <a:blip r:embed="rId2"/>
            <a:stretch>
              <a:fillRect t="-18809"/>
            </a:stretch>
          </a:blipFill>
        </p:spPr>
        <p:txBody>
          <a:bodyPr/>
          <a:lstStyle/>
          <a:p>
            <a:endParaRPr lang="en-US" dirty="0"/>
          </a:p>
        </p:txBody>
      </p:sp>
      <p:grpSp>
        <p:nvGrpSpPr>
          <p:cNvPr id="3" name="Group 3"/>
          <p:cNvGrpSpPr/>
          <p:nvPr/>
        </p:nvGrpSpPr>
        <p:grpSpPr>
          <a:xfrm>
            <a:off x="171450" y="9071406"/>
            <a:ext cx="3337986" cy="940034"/>
            <a:chOff x="0" y="0"/>
            <a:chExt cx="879140" cy="247581"/>
          </a:xfrm>
        </p:grpSpPr>
        <p:sp>
          <p:nvSpPr>
            <p:cNvPr id="4" name="Freeform 4"/>
            <p:cNvSpPr/>
            <p:nvPr/>
          </p:nvSpPr>
          <p:spPr>
            <a:xfrm>
              <a:off x="0" y="0"/>
              <a:ext cx="879140" cy="247581"/>
            </a:xfrm>
            <a:custGeom>
              <a:avLst/>
              <a:gdLst/>
              <a:ahLst/>
              <a:cxnLst/>
              <a:rect l="l" t="t" r="r" b="b"/>
              <a:pathLst>
                <a:path w="879140" h="247581">
                  <a:moveTo>
                    <a:pt x="0" y="0"/>
                  </a:moveTo>
                  <a:lnTo>
                    <a:pt x="879140" y="0"/>
                  </a:lnTo>
                  <a:lnTo>
                    <a:pt x="879140" y="247581"/>
                  </a:lnTo>
                  <a:lnTo>
                    <a:pt x="0" y="247581"/>
                  </a:lnTo>
                  <a:close/>
                </a:path>
              </a:pathLst>
            </a:custGeom>
            <a:solidFill>
              <a:srgbClr val="FFFFFF"/>
            </a:solidFill>
          </p:spPr>
          <p:txBody>
            <a:bodyPr/>
            <a:lstStyle/>
            <a:p>
              <a:endParaRPr lang="en-US"/>
            </a:p>
          </p:txBody>
        </p:sp>
        <p:sp>
          <p:nvSpPr>
            <p:cNvPr id="5" name="TextBox 5"/>
            <p:cNvSpPr txBox="1"/>
            <p:nvPr/>
          </p:nvSpPr>
          <p:spPr>
            <a:xfrm>
              <a:off x="0" y="-85725"/>
              <a:ext cx="879140" cy="333306"/>
            </a:xfrm>
            <a:prstGeom prst="rect">
              <a:avLst/>
            </a:prstGeom>
          </p:spPr>
          <p:txBody>
            <a:bodyPr lIns="50800" tIns="50800" rIns="50800" bIns="50800" rtlCol="0" anchor="ctr"/>
            <a:lstStyle/>
            <a:p>
              <a:pPr algn="ctr">
                <a:lnSpc>
                  <a:spcPts val="2640"/>
                </a:lnSpc>
              </a:pPr>
              <a:endParaRPr/>
            </a:p>
          </p:txBody>
        </p:sp>
      </p:grpSp>
      <p:sp>
        <p:nvSpPr>
          <p:cNvPr id="6" name="Freeform 6"/>
          <p:cNvSpPr/>
          <p:nvPr/>
        </p:nvSpPr>
        <p:spPr>
          <a:xfrm>
            <a:off x="907051" y="6941391"/>
            <a:ext cx="1903869" cy="1903869"/>
          </a:xfrm>
          <a:custGeom>
            <a:avLst/>
            <a:gdLst/>
            <a:ahLst/>
            <a:cxnLst/>
            <a:rect l="l" t="t" r="r" b="b"/>
            <a:pathLst>
              <a:path w="1903869" h="1903869">
                <a:moveTo>
                  <a:pt x="0" y="0"/>
                </a:moveTo>
                <a:lnTo>
                  <a:pt x="1903869" y="0"/>
                </a:lnTo>
                <a:lnTo>
                  <a:pt x="1903869" y="1903870"/>
                </a:lnTo>
                <a:lnTo>
                  <a:pt x="0" y="1903870"/>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71450" y="697204"/>
            <a:ext cx="17945100" cy="695961"/>
          </a:xfrm>
          <a:prstGeom prst="rect">
            <a:avLst/>
          </a:prstGeom>
        </p:spPr>
        <p:txBody>
          <a:bodyPr lIns="0" tIns="0" rIns="0" bIns="0" rtlCol="0" anchor="t">
            <a:spAutoFit/>
          </a:bodyPr>
          <a:lstStyle/>
          <a:p>
            <a:pPr algn="ctr">
              <a:lnSpc>
                <a:spcPts val="5739"/>
              </a:lnSpc>
              <a:spcBef>
                <a:spcPct val="0"/>
              </a:spcBef>
            </a:pPr>
            <a:r>
              <a:rPr lang="en-US" sz="4099" b="1">
                <a:solidFill>
                  <a:srgbClr val="511315"/>
                </a:solidFill>
                <a:latin typeface="Nunito Sans 1 Bold"/>
                <a:ea typeface="Nunito Sans 1 Bold"/>
                <a:cs typeface="Nunito Sans 1 Bold"/>
                <a:sym typeface="Nunito Sans 1 Bold"/>
              </a:rPr>
              <a:t>TIMELY CARE VIRTUAL HEALTH &amp; WELL-BEING SUPPORT</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130" y="-408779"/>
            <a:ext cx="19362260" cy="1075681"/>
          </a:xfrm>
          <a:custGeom>
            <a:avLst/>
            <a:gdLst/>
            <a:ahLst/>
            <a:cxnLst/>
            <a:rect l="l" t="t" r="r" b="b"/>
            <a:pathLst>
              <a:path w="19362260" h="1075681">
                <a:moveTo>
                  <a:pt x="0" y="0"/>
                </a:moveTo>
                <a:lnTo>
                  <a:pt x="19362260" y="0"/>
                </a:lnTo>
                <a:lnTo>
                  <a:pt x="19362260" y="1075681"/>
                </a:lnTo>
                <a:lnTo>
                  <a:pt x="0" y="1075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38225" y="883285"/>
            <a:ext cx="16221075" cy="1059815"/>
          </a:xfrm>
          <a:prstGeom prst="rect">
            <a:avLst/>
          </a:prstGeom>
        </p:spPr>
        <p:txBody>
          <a:bodyPr lIns="0" tIns="0" rIns="0" bIns="0" rtlCol="0" anchor="t">
            <a:spAutoFit/>
          </a:bodyPr>
          <a:lstStyle/>
          <a:p>
            <a:pPr marL="0" lvl="0" indent="0" algn="l">
              <a:lnSpc>
                <a:spcPts val="6820"/>
              </a:lnSpc>
            </a:pPr>
            <a:r>
              <a:rPr lang="en-US" sz="6200" b="1" spc="-124" dirty="0">
                <a:solidFill>
                  <a:srgbClr val="511315"/>
                </a:solidFill>
                <a:latin typeface="Halis GR Bold"/>
                <a:ea typeface="Halis GR Bold"/>
                <a:cs typeface="Halis GR Bold"/>
                <a:sym typeface="Halis GR Bold"/>
              </a:rPr>
              <a:t>FREQUENTLY ASKED QUESTIONS</a:t>
            </a:r>
          </a:p>
        </p:txBody>
      </p:sp>
      <p:sp>
        <p:nvSpPr>
          <p:cNvPr id="4" name="TextBox 4"/>
          <p:cNvSpPr txBox="1"/>
          <p:nvPr/>
        </p:nvSpPr>
        <p:spPr>
          <a:xfrm>
            <a:off x="1038225" y="3036772"/>
            <a:ext cx="16035668" cy="4287012"/>
          </a:xfrm>
          <a:prstGeom prst="rect">
            <a:avLst/>
          </a:prstGeom>
        </p:spPr>
        <p:txBody>
          <a:bodyPr lIns="0" tIns="0" rIns="0" bIns="0" rtlCol="0" anchor="t">
            <a:spAutoFit/>
          </a:bodyPr>
          <a:lstStyle/>
          <a:p>
            <a:pPr algn="l">
              <a:lnSpc>
                <a:spcPts val="5795"/>
              </a:lnSpc>
            </a:pPr>
            <a:r>
              <a:rPr lang="en-US" sz="4200" b="1" spc="-84" dirty="0">
                <a:solidFill>
                  <a:srgbClr val="511315"/>
                </a:solidFill>
                <a:latin typeface="Nunito Sans 2 Bold"/>
                <a:ea typeface="Nunito Sans 2 Bold"/>
                <a:cs typeface="Nunito Sans 2 Bold"/>
                <a:sym typeface="Nunito Sans 2 Bold"/>
              </a:rPr>
              <a:t>Q: </a:t>
            </a:r>
            <a:r>
              <a:rPr lang="en-US" sz="4200" spc="-84" dirty="0">
                <a:solidFill>
                  <a:srgbClr val="511315"/>
                </a:solidFill>
                <a:latin typeface="Nunito Sans 2"/>
                <a:ea typeface="Nunito Sans 2"/>
                <a:cs typeface="Nunito Sans 2"/>
                <a:sym typeface="Nunito Sans 2"/>
              </a:rPr>
              <a:t>What can I do if my student gets sick?</a:t>
            </a:r>
          </a:p>
          <a:p>
            <a:pPr algn="l">
              <a:lnSpc>
                <a:spcPts val="3311"/>
              </a:lnSpc>
            </a:pPr>
            <a:r>
              <a:rPr lang="en-US" sz="2400" spc="-48" dirty="0">
                <a:solidFill>
                  <a:srgbClr val="511315"/>
                </a:solidFill>
                <a:latin typeface="Nunito Sans 2"/>
                <a:ea typeface="Nunito Sans 2"/>
                <a:cs typeface="Nunito Sans 2"/>
                <a:sym typeface="Nunito Sans 2"/>
              </a:rPr>
              <a:t>You can advise them to contact the Student Health Center to schedule an appointment or they can schedule an appointment online. They can also call the Health Center’s phone number after hours to be connected to a registered nurse and get advice on how to care for themselves.</a:t>
            </a:r>
          </a:p>
          <a:p>
            <a:pPr algn="l">
              <a:lnSpc>
                <a:spcPts val="5795"/>
              </a:lnSpc>
            </a:pPr>
            <a:endParaRPr lang="en-US" sz="2400" spc="-48" dirty="0">
              <a:solidFill>
                <a:srgbClr val="511315"/>
              </a:solidFill>
              <a:latin typeface="Nunito Sans 2"/>
              <a:ea typeface="Nunito Sans 2"/>
              <a:cs typeface="Nunito Sans 2"/>
              <a:sym typeface="Nunito Sans 2"/>
            </a:endParaRPr>
          </a:p>
          <a:p>
            <a:pPr algn="l">
              <a:lnSpc>
                <a:spcPts val="5795"/>
              </a:lnSpc>
            </a:pPr>
            <a:r>
              <a:rPr lang="en-US" sz="4200" b="1" spc="-84" dirty="0">
                <a:solidFill>
                  <a:srgbClr val="511315"/>
                </a:solidFill>
                <a:latin typeface="Nunito Sans 2 Bold"/>
                <a:ea typeface="Nunito Sans 2 Bold"/>
                <a:cs typeface="Nunito Sans 2 Bold"/>
                <a:sym typeface="Nunito Sans 2 Bold"/>
              </a:rPr>
              <a:t>Q: </a:t>
            </a:r>
            <a:r>
              <a:rPr lang="en-US" sz="4200" spc="-84" dirty="0">
                <a:solidFill>
                  <a:srgbClr val="511315"/>
                </a:solidFill>
                <a:latin typeface="Nunito Sans 2"/>
                <a:ea typeface="Nunito Sans 2"/>
                <a:cs typeface="Nunito Sans 2"/>
                <a:sym typeface="Nunito Sans 2"/>
              </a:rPr>
              <a:t>What does it cost for healthcare?</a:t>
            </a:r>
          </a:p>
          <a:p>
            <a:pPr algn="l">
              <a:lnSpc>
                <a:spcPts val="3311"/>
              </a:lnSpc>
            </a:pPr>
            <a:r>
              <a:rPr lang="en-US" sz="2400" spc="-48" dirty="0">
                <a:solidFill>
                  <a:srgbClr val="511315"/>
                </a:solidFill>
                <a:latin typeface="Nunito Sans 2"/>
                <a:ea typeface="Nunito Sans 2"/>
                <a:cs typeface="Nunito Sans 2"/>
                <a:sym typeface="Nunito Sans 2"/>
              </a:rPr>
              <a:t>The Student Health Center takes private insurance. There are discounts for students without insurance and those with Medicaid. Students may pay at the time of service, or have the charge placed on their student account.</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130" y="-408779"/>
            <a:ext cx="19362260" cy="1075681"/>
          </a:xfrm>
          <a:custGeom>
            <a:avLst/>
            <a:gdLst/>
            <a:ahLst/>
            <a:cxnLst/>
            <a:rect l="l" t="t" r="r" b="b"/>
            <a:pathLst>
              <a:path w="19362260" h="1075681">
                <a:moveTo>
                  <a:pt x="0" y="0"/>
                </a:moveTo>
                <a:lnTo>
                  <a:pt x="19362260" y="0"/>
                </a:lnTo>
                <a:lnTo>
                  <a:pt x="19362260" y="1075681"/>
                </a:lnTo>
                <a:lnTo>
                  <a:pt x="0" y="1075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38225" y="619125"/>
            <a:ext cx="16221075" cy="1038225"/>
          </a:xfrm>
          <a:prstGeom prst="rect">
            <a:avLst/>
          </a:prstGeom>
        </p:spPr>
        <p:txBody>
          <a:bodyPr lIns="0" tIns="0" rIns="0" bIns="0" rtlCol="0" anchor="t">
            <a:spAutoFit/>
          </a:bodyPr>
          <a:lstStyle/>
          <a:p>
            <a:pPr marL="0" lvl="0" indent="0" algn="l">
              <a:lnSpc>
                <a:spcPts val="6600"/>
              </a:lnSpc>
            </a:pPr>
            <a:r>
              <a:rPr lang="en-US" sz="6000" b="1" spc="-120">
                <a:solidFill>
                  <a:srgbClr val="501214"/>
                </a:solidFill>
                <a:latin typeface="Halis GR Bold"/>
                <a:ea typeface="Halis GR Bold"/>
                <a:cs typeface="Halis GR Bold"/>
                <a:sym typeface="Halis GR Bold"/>
              </a:rPr>
              <a:t>FREQUENTLY ASKED QUESTIONS</a:t>
            </a:r>
          </a:p>
        </p:txBody>
      </p:sp>
      <p:sp>
        <p:nvSpPr>
          <p:cNvPr id="4" name="TextBox 4"/>
          <p:cNvSpPr txBox="1"/>
          <p:nvPr/>
        </p:nvSpPr>
        <p:spPr>
          <a:xfrm>
            <a:off x="1038225" y="2058741"/>
            <a:ext cx="16211550" cy="6661785"/>
          </a:xfrm>
          <a:prstGeom prst="rect">
            <a:avLst/>
          </a:prstGeom>
        </p:spPr>
        <p:txBody>
          <a:bodyPr lIns="0" tIns="0" rIns="0" bIns="0" rtlCol="0" anchor="t">
            <a:spAutoFit/>
          </a:bodyPr>
          <a:lstStyle/>
          <a:p>
            <a:pPr algn="l">
              <a:lnSpc>
                <a:spcPts val="5520"/>
              </a:lnSpc>
            </a:pPr>
            <a:r>
              <a:rPr lang="en-US" sz="4000" b="1" spc="-80" dirty="0">
                <a:solidFill>
                  <a:srgbClr val="511315"/>
                </a:solidFill>
                <a:latin typeface="Nunito Sans 2 Bold"/>
                <a:ea typeface="Nunito Sans 2 Bold"/>
                <a:cs typeface="Nunito Sans 2 Bold"/>
                <a:sym typeface="Nunito Sans 2 Bold"/>
              </a:rPr>
              <a:t>Q: </a:t>
            </a:r>
            <a:r>
              <a:rPr lang="en-US" sz="4000" spc="-80" dirty="0">
                <a:solidFill>
                  <a:srgbClr val="511315"/>
                </a:solidFill>
                <a:latin typeface="Nunito Sans 2"/>
                <a:ea typeface="Nunito Sans 2"/>
                <a:cs typeface="Nunito Sans 2"/>
                <a:sym typeface="Nunito Sans 2"/>
              </a:rPr>
              <a:t>What does my student need to do if they miss class?</a:t>
            </a:r>
          </a:p>
          <a:p>
            <a:pPr algn="l">
              <a:lnSpc>
                <a:spcPts val="3311"/>
              </a:lnSpc>
            </a:pPr>
            <a:r>
              <a:rPr lang="en-US" sz="2400" spc="-48" dirty="0">
                <a:solidFill>
                  <a:srgbClr val="511315"/>
                </a:solidFill>
                <a:latin typeface="Nunito Sans 2"/>
                <a:ea typeface="Nunito Sans 2"/>
                <a:cs typeface="Nunito Sans 2"/>
                <a:sym typeface="Nunito Sans 2"/>
              </a:rPr>
              <a:t>First, they should communicate with their professor. They may also submit an Absence Notification Form through the Dean of Students Office due to emergency absences such as hospitalization. A Here to Help form can also be submitted if your student would like to talk through why they need to miss class.</a:t>
            </a:r>
          </a:p>
          <a:p>
            <a:pPr algn="l">
              <a:lnSpc>
                <a:spcPts val="5520"/>
              </a:lnSpc>
            </a:pPr>
            <a:endParaRPr lang="en-US" sz="2400" spc="-48" dirty="0">
              <a:solidFill>
                <a:srgbClr val="511315"/>
              </a:solidFill>
              <a:latin typeface="Nunito Sans 2"/>
              <a:ea typeface="Nunito Sans 2"/>
              <a:cs typeface="Nunito Sans 2"/>
              <a:sym typeface="Nunito Sans 2"/>
            </a:endParaRPr>
          </a:p>
          <a:p>
            <a:pPr algn="l">
              <a:lnSpc>
                <a:spcPts val="5520"/>
              </a:lnSpc>
            </a:pPr>
            <a:r>
              <a:rPr lang="en-US" sz="4000" b="1" spc="-80" dirty="0">
                <a:solidFill>
                  <a:srgbClr val="511315"/>
                </a:solidFill>
                <a:latin typeface="Nunito Sans 2 Bold"/>
                <a:ea typeface="Nunito Sans 2 Bold"/>
                <a:cs typeface="Nunito Sans 2 Bold"/>
                <a:sym typeface="Nunito Sans 2 Bold"/>
              </a:rPr>
              <a:t>Q: </a:t>
            </a:r>
            <a:r>
              <a:rPr lang="en-US" sz="4000" spc="-80" dirty="0">
                <a:solidFill>
                  <a:srgbClr val="511315"/>
                </a:solidFill>
                <a:latin typeface="Nunito Sans 2"/>
                <a:ea typeface="Nunito Sans 2"/>
                <a:cs typeface="Nunito Sans 2"/>
                <a:sym typeface="Nunito Sans 2"/>
              </a:rPr>
              <a:t>What can I tell my student if they see something unsafe?</a:t>
            </a:r>
          </a:p>
          <a:p>
            <a:pPr algn="l">
              <a:lnSpc>
                <a:spcPts val="3311"/>
              </a:lnSpc>
            </a:pPr>
            <a:r>
              <a:rPr lang="en-US" sz="2400" spc="-48" dirty="0">
                <a:solidFill>
                  <a:srgbClr val="511315"/>
                </a:solidFill>
                <a:latin typeface="Nunito Sans 2"/>
                <a:ea typeface="Nunito Sans 2"/>
                <a:cs typeface="Nunito Sans 2"/>
                <a:sym typeface="Nunito Sans 2"/>
              </a:rPr>
              <a:t>Suggest they talk to their RA, submit a Here to Help Form, and/or contact the Dean of Students Office. If it is urgent, and your students’ safety feels threatened, they should contact the University Police Department immediately.</a:t>
            </a:r>
          </a:p>
          <a:p>
            <a:pPr algn="l">
              <a:lnSpc>
                <a:spcPts val="5520"/>
              </a:lnSpc>
            </a:pPr>
            <a:endParaRPr lang="en-US" sz="2400" spc="-48" dirty="0">
              <a:solidFill>
                <a:srgbClr val="511315"/>
              </a:solidFill>
              <a:latin typeface="Nunito Sans 2"/>
              <a:ea typeface="Nunito Sans 2"/>
              <a:cs typeface="Nunito Sans 2"/>
              <a:sym typeface="Nunito Sans 2"/>
            </a:endParaRPr>
          </a:p>
          <a:p>
            <a:pPr algn="l">
              <a:lnSpc>
                <a:spcPts val="5520"/>
              </a:lnSpc>
            </a:pPr>
            <a:r>
              <a:rPr lang="en-US" sz="4000" b="1" spc="-80" dirty="0">
                <a:solidFill>
                  <a:srgbClr val="511315"/>
                </a:solidFill>
                <a:latin typeface="Nunito Sans 2 Bold"/>
                <a:ea typeface="Nunito Sans 2 Bold"/>
                <a:cs typeface="Nunito Sans 2 Bold"/>
                <a:sym typeface="Nunito Sans 2 Bold"/>
              </a:rPr>
              <a:t>Q: </a:t>
            </a:r>
            <a:r>
              <a:rPr lang="en-US" sz="4000" spc="-80" dirty="0">
                <a:solidFill>
                  <a:srgbClr val="511315"/>
                </a:solidFill>
                <a:latin typeface="Nunito Sans 2"/>
                <a:ea typeface="Nunito Sans 2"/>
                <a:cs typeface="Nunito Sans 2"/>
                <a:sym typeface="Nunito Sans 2"/>
              </a:rPr>
              <a:t>What can I expect if I submit a Here to Help Form?</a:t>
            </a:r>
          </a:p>
          <a:p>
            <a:pPr algn="l">
              <a:lnSpc>
                <a:spcPts val="3311"/>
              </a:lnSpc>
            </a:pPr>
            <a:r>
              <a:rPr lang="en-US" sz="2400" spc="-48" dirty="0">
                <a:solidFill>
                  <a:srgbClr val="511315"/>
                </a:solidFill>
                <a:latin typeface="Nunito Sans 2"/>
                <a:ea typeface="Nunito Sans 2"/>
                <a:cs typeface="Nunito Sans 2"/>
                <a:sym typeface="Nunito Sans 2"/>
              </a:rPr>
              <a:t>A staff member from the Dean of Students Office - CARE Team will contact you to discuss your concerns. </a:t>
            </a:r>
          </a:p>
          <a:p>
            <a:pPr algn="l">
              <a:lnSpc>
                <a:spcPts val="5520"/>
              </a:lnSpc>
            </a:pPr>
            <a:endParaRPr lang="en-US" sz="2400" spc="-48" dirty="0">
              <a:solidFill>
                <a:srgbClr val="511315"/>
              </a:solidFill>
              <a:latin typeface="Nunito Sans 2"/>
              <a:ea typeface="Nunito Sans 2"/>
              <a:cs typeface="Nunito Sans 2"/>
              <a:sym typeface="Nunito Sans 2"/>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130" y="-408779"/>
            <a:ext cx="19362260" cy="1075681"/>
          </a:xfrm>
          <a:custGeom>
            <a:avLst/>
            <a:gdLst/>
            <a:ahLst/>
            <a:cxnLst/>
            <a:rect l="l" t="t" r="r" b="b"/>
            <a:pathLst>
              <a:path w="19362260" h="1075681">
                <a:moveTo>
                  <a:pt x="0" y="0"/>
                </a:moveTo>
                <a:lnTo>
                  <a:pt x="19362260" y="0"/>
                </a:lnTo>
                <a:lnTo>
                  <a:pt x="19362260" y="1075681"/>
                </a:lnTo>
                <a:lnTo>
                  <a:pt x="0" y="1075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38225" y="904875"/>
            <a:ext cx="16221075" cy="1038225"/>
          </a:xfrm>
          <a:prstGeom prst="rect">
            <a:avLst/>
          </a:prstGeom>
        </p:spPr>
        <p:txBody>
          <a:bodyPr lIns="0" tIns="0" rIns="0" bIns="0" rtlCol="0" anchor="t">
            <a:spAutoFit/>
          </a:bodyPr>
          <a:lstStyle/>
          <a:p>
            <a:pPr marL="0" lvl="0" indent="0" algn="l">
              <a:lnSpc>
                <a:spcPts val="6600"/>
              </a:lnSpc>
            </a:pPr>
            <a:r>
              <a:rPr lang="en-US" sz="6000" b="1" spc="-120">
                <a:solidFill>
                  <a:srgbClr val="511315"/>
                </a:solidFill>
                <a:latin typeface="Halis GR Bold"/>
                <a:ea typeface="Halis GR Bold"/>
                <a:cs typeface="Halis GR Bold"/>
                <a:sym typeface="Halis GR Bold"/>
              </a:rPr>
              <a:t>FREQUENTLY ASKED QUESTIONS</a:t>
            </a:r>
          </a:p>
        </p:txBody>
      </p:sp>
      <p:sp>
        <p:nvSpPr>
          <p:cNvPr id="4" name="TextBox 4"/>
          <p:cNvSpPr txBox="1"/>
          <p:nvPr/>
        </p:nvSpPr>
        <p:spPr>
          <a:xfrm>
            <a:off x="1038225" y="2238375"/>
            <a:ext cx="16035668" cy="5146548"/>
          </a:xfrm>
          <a:prstGeom prst="rect">
            <a:avLst/>
          </a:prstGeom>
        </p:spPr>
        <p:txBody>
          <a:bodyPr lIns="0" tIns="0" rIns="0" bIns="0" rtlCol="0" anchor="t">
            <a:spAutoFit/>
          </a:bodyPr>
          <a:lstStyle/>
          <a:p>
            <a:pPr algn="l">
              <a:lnSpc>
                <a:spcPts val="5520"/>
              </a:lnSpc>
            </a:pPr>
            <a:r>
              <a:rPr lang="en-US" sz="4000" b="1" spc="-80" dirty="0">
                <a:solidFill>
                  <a:srgbClr val="511315"/>
                </a:solidFill>
                <a:latin typeface="Nunito Sans 2 Bold"/>
                <a:ea typeface="Nunito Sans 2 Bold"/>
                <a:cs typeface="Nunito Sans 2 Bold"/>
                <a:sym typeface="Nunito Sans 2 Bold"/>
              </a:rPr>
              <a:t>Q: </a:t>
            </a:r>
            <a:r>
              <a:rPr lang="en-US" sz="4000" spc="-80" dirty="0">
                <a:solidFill>
                  <a:srgbClr val="511315"/>
                </a:solidFill>
                <a:latin typeface="Nunito Sans 2"/>
                <a:ea typeface="Nunito Sans 2"/>
                <a:cs typeface="Nunito Sans 2"/>
                <a:sym typeface="Nunito Sans 2"/>
              </a:rPr>
              <a:t>Is counseling offered for conditions that require specialized treatment?</a:t>
            </a:r>
          </a:p>
          <a:p>
            <a:pPr algn="l">
              <a:lnSpc>
                <a:spcPts val="3311"/>
              </a:lnSpc>
            </a:pPr>
            <a:r>
              <a:rPr lang="en-US" sz="2400" spc="-48" dirty="0">
                <a:solidFill>
                  <a:srgbClr val="511315"/>
                </a:solidFill>
                <a:latin typeface="Nunito Sans 2"/>
                <a:ea typeface="Nunito Sans 2"/>
                <a:cs typeface="Nunito Sans 2"/>
                <a:sym typeface="Nunito Sans 2"/>
              </a:rPr>
              <a:t>No, the Counseling Center doesn’t offer treatment requiring specialized treatment - you can consult with the Counseling Center to learn in your condition applies or not.</a:t>
            </a:r>
          </a:p>
          <a:p>
            <a:pPr algn="l">
              <a:lnSpc>
                <a:spcPts val="5520"/>
              </a:lnSpc>
            </a:pPr>
            <a:endParaRPr lang="en-US" sz="2400" spc="-48" dirty="0">
              <a:solidFill>
                <a:srgbClr val="511315"/>
              </a:solidFill>
              <a:latin typeface="Nunito Sans 2"/>
              <a:ea typeface="Nunito Sans 2"/>
              <a:cs typeface="Nunito Sans 2"/>
              <a:sym typeface="Nunito Sans 2"/>
            </a:endParaRPr>
          </a:p>
          <a:p>
            <a:pPr algn="l">
              <a:lnSpc>
                <a:spcPts val="5520"/>
              </a:lnSpc>
            </a:pPr>
            <a:r>
              <a:rPr lang="en-US" sz="4000" b="1" spc="-80" dirty="0">
                <a:solidFill>
                  <a:srgbClr val="511315"/>
                </a:solidFill>
                <a:latin typeface="Nunito Sans 2 Bold"/>
                <a:ea typeface="Nunito Sans 2 Bold"/>
                <a:cs typeface="Nunito Sans 2 Bold"/>
                <a:sym typeface="Nunito Sans 2 Bold"/>
              </a:rPr>
              <a:t>Q: </a:t>
            </a:r>
            <a:r>
              <a:rPr lang="en-US" sz="4000" spc="-80" dirty="0">
                <a:solidFill>
                  <a:srgbClr val="511315"/>
                </a:solidFill>
                <a:latin typeface="Nunito Sans 2"/>
                <a:ea typeface="Nunito Sans 2"/>
                <a:cs typeface="Nunito Sans 2"/>
                <a:sym typeface="Nunito Sans 2"/>
              </a:rPr>
              <a:t>What can I do if I’m concerned for my student’s health and </a:t>
            </a:r>
          </a:p>
          <a:p>
            <a:pPr algn="l">
              <a:lnSpc>
                <a:spcPts val="5520"/>
              </a:lnSpc>
            </a:pPr>
            <a:r>
              <a:rPr lang="en-US" sz="4000" spc="-80" dirty="0">
                <a:solidFill>
                  <a:srgbClr val="511315"/>
                </a:solidFill>
                <a:latin typeface="Nunito Sans 2"/>
                <a:ea typeface="Nunito Sans 2"/>
                <a:cs typeface="Nunito Sans 2"/>
                <a:sym typeface="Nunito Sans 2"/>
              </a:rPr>
              <a:t>well-being?</a:t>
            </a:r>
          </a:p>
          <a:p>
            <a:pPr algn="l">
              <a:lnSpc>
                <a:spcPts val="3311"/>
              </a:lnSpc>
            </a:pPr>
            <a:r>
              <a:rPr lang="en-US" sz="2400" spc="-48" dirty="0">
                <a:solidFill>
                  <a:srgbClr val="511315"/>
                </a:solidFill>
                <a:latin typeface="Nunito Sans 2"/>
                <a:ea typeface="Nunito Sans 2"/>
                <a:cs typeface="Nunito Sans 2"/>
                <a:sym typeface="Nunito Sans 2"/>
              </a:rPr>
              <a:t>You can submit a Here to Help form, email the Dean of Students Office, call the Dean of Students Office, or walk-in to the Dean of Students Office.</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sp>
        <p:nvSpPr>
          <p:cNvPr id="2" name="Freeform 2"/>
          <p:cNvSpPr/>
          <p:nvPr/>
        </p:nvSpPr>
        <p:spPr>
          <a:xfrm>
            <a:off x="-537130" y="-408779"/>
            <a:ext cx="19362260" cy="1075681"/>
          </a:xfrm>
          <a:custGeom>
            <a:avLst/>
            <a:gdLst/>
            <a:ahLst/>
            <a:cxnLst/>
            <a:rect l="l" t="t" r="r" b="b"/>
            <a:pathLst>
              <a:path w="19362260" h="1075681">
                <a:moveTo>
                  <a:pt x="0" y="0"/>
                </a:moveTo>
                <a:lnTo>
                  <a:pt x="19362260" y="0"/>
                </a:lnTo>
                <a:lnTo>
                  <a:pt x="19362260" y="1075681"/>
                </a:lnTo>
                <a:lnTo>
                  <a:pt x="0" y="1075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QR Code for the University Health Services website"/>
          <p:cNvSpPr/>
          <p:nvPr/>
        </p:nvSpPr>
        <p:spPr>
          <a:xfrm>
            <a:off x="9793370" y="5737073"/>
            <a:ext cx="2080565" cy="2080565"/>
          </a:xfrm>
          <a:custGeom>
            <a:avLst/>
            <a:gdLst/>
            <a:ahLst/>
            <a:cxnLst/>
            <a:rect l="l" t="t" r="r" b="b"/>
            <a:pathLst>
              <a:path w="2080565" h="2080565">
                <a:moveTo>
                  <a:pt x="0" y="0"/>
                </a:moveTo>
                <a:lnTo>
                  <a:pt x="2080565" y="0"/>
                </a:lnTo>
                <a:lnTo>
                  <a:pt x="2080565" y="2080565"/>
                </a:lnTo>
                <a:lnTo>
                  <a:pt x="0" y="2080565"/>
                </a:lnTo>
                <a:lnTo>
                  <a:pt x="0" y="0"/>
                </a:lnTo>
                <a:close/>
              </a:path>
            </a:pathLst>
          </a:custGeom>
          <a:blipFill>
            <a:blip r:embed="rId4"/>
            <a:stretch>
              <a:fillRect/>
            </a:stretch>
          </a:blipFill>
        </p:spPr>
        <p:txBody>
          <a:bodyPr/>
          <a:lstStyle/>
          <a:p>
            <a:endParaRPr lang="en-US"/>
          </a:p>
        </p:txBody>
      </p:sp>
      <p:sp>
        <p:nvSpPr>
          <p:cNvPr id="4" name="Freeform 4" descr="QR Code for the Dean of Students website"/>
          <p:cNvSpPr/>
          <p:nvPr/>
        </p:nvSpPr>
        <p:spPr>
          <a:xfrm>
            <a:off x="1429775" y="2814168"/>
            <a:ext cx="2080565" cy="2080565"/>
          </a:xfrm>
          <a:custGeom>
            <a:avLst/>
            <a:gdLst/>
            <a:ahLst/>
            <a:cxnLst/>
            <a:rect l="l" t="t" r="r" b="b"/>
            <a:pathLst>
              <a:path w="2080565" h="2080565">
                <a:moveTo>
                  <a:pt x="0" y="0"/>
                </a:moveTo>
                <a:lnTo>
                  <a:pt x="2080566" y="0"/>
                </a:lnTo>
                <a:lnTo>
                  <a:pt x="2080566" y="2080565"/>
                </a:lnTo>
                <a:lnTo>
                  <a:pt x="0" y="2080565"/>
                </a:lnTo>
                <a:lnTo>
                  <a:pt x="0" y="0"/>
                </a:lnTo>
                <a:close/>
              </a:path>
            </a:pathLst>
          </a:custGeom>
          <a:blipFill>
            <a:blip r:embed="rId5"/>
            <a:stretch>
              <a:fillRect/>
            </a:stretch>
          </a:blipFill>
        </p:spPr>
        <p:txBody>
          <a:bodyPr/>
          <a:lstStyle/>
          <a:p>
            <a:endParaRPr lang="en-US"/>
          </a:p>
        </p:txBody>
      </p:sp>
      <p:sp>
        <p:nvSpPr>
          <p:cNvPr id="5" name="Freeform 5" descr="QR Code for the Counseling Center website"/>
          <p:cNvSpPr/>
          <p:nvPr/>
        </p:nvSpPr>
        <p:spPr>
          <a:xfrm>
            <a:off x="1429775" y="5737073"/>
            <a:ext cx="2080565" cy="2080565"/>
          </a:xfrm>
          <a:custGeom>
            <a:avLst/>
            <a:gdLst/>
            <a:ahLst/>
            <a:cxnLst/>
            <a:rect l="l" t="t" r="r" b="b"/>
            <a:pathLst>
              <a:path w="2080565" h="2080565">
                <a:moveTo>
                  <a:pt x="0" y="0"/>
                </a:moveTo>
                <a:lnTo>
                  <a:pt x="2080566" y="0"/>
                </a:lnTo>
                <a:lnTo>
                  <a:pt x="2080566" y="2080565"/>
                </a:lnTo>
                <a:lnTo>
                  <a:pt x="0" y="2080565"/>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2191348" y="3749675"/>
            <a:ext cx="5067952" cy="466725"/>
          </a:xfrm>
          <a:prstGeom prst="rect">
            <a:avLst/>
          </a:prstGeom>
        </p:spPr>
        <p:txBody>
          <a:bodyPr lIns="0" tIns="0" rIns="0" bIns="0" rtlCol="0" anchor="t">
            <a:spAutoFit/>
          </a:bodyPr>
          <a:lstStyle/>
          <a:p>
            <a:pPr algn="l">
              <a:lnSpc>
                <a:spcPts val="4079"/>
              </a:lnSpc>
            </a:pPr>
            <a:r>
              <a:rPr lang="en-US" sz="2399">
                <a:solidFill>
                  <a:srgbClr val="FFFFFF"/>
                </a:solidFill>
                <a:latin typeface="Nunito Sans 1"/>
                <a:ea typeface="Nunito Sans 1"/>
                <a:cs typeface="Nunito Sans 1"/>
                <a:sym typeface="Nunito Sans 1"/>
              </a:rPr>
              <a:t>512.245.2805</a:t>
            </a:r>
          </a:p>
        </p:txBody>
      </p:sp>
      <p:sp>
        <p:nvSpPr>
          <p:cNvPr id="7" name="TextBox 7"/>
          <p:cNvSpPr txBox="1"/>
          <p:nvPr/>
        </p:nvSpPr>
        <p:spPr>
          <a:xfrm>
            <a:off x="12191348" y="6817840"/>
            <a:ext cx="5067952" cy="981075"/>
          </a:xfrm>
          <a:prstGeom prst="rect">
            <a:avLst/>
          </a:prstGeom>
        </p:spPr>
        <p:txBody>
          <a:bodyPr lIns="0" tIns="0" rIns="0" bIns="0" rtlCol="0" anchor="t">
            <a:spAutoFit/>
          </a:bodyPr>
          <a:lstStyle/>
          <a:p>
            <a:pPr algn="l">
              <a:lnSpc>
                <a:spcPts val="4079"/>
              </a:lnSpc>
            </a:pPr>
            <a:r>
              <a:rPr lang="en-US" sz="2399">
                <a:solidFill>
                  <a:srgbClr val="FFFFFF"/>
                </a:solidFill>
                <a:latin typeface="Nunito Sans 1"/>
                <a:ea typeface="Nunito Sans 1"/>
                <a:cs typeface="Nunito Sans 1"/>
                <a:sym typeface="Nunito Sans 1"/>
              </a:rPr>
              <a:t>healthcenter@txstate.edu</a:t>
            </a:r>
          </a:p>
          <a:p>
            <a:pPr algn="l">
              <a:lnSpc>
                <a:spcPts val="4079"/>
              </a:lnSpc>
            </a:pPr>
            <a:r>
              <a:rPr lang="en-US" sz="2399">
                <a:solidFill>
                  <a:srgbClr val="FFFFFF"/>
                </a:solidFill>
                <a:latin typeface="Nunito Sans 1"/>
                <a:ea typeface="Nunito Sans 1"/>
                <a:cs typeface="Nunito Sans 1"/>
                <a:sym typeface="Nunito Sans 1"/>
              </a:rPr>
              <a:t>512.245.2161</a:t>
            </a:r>
          </a:p>
        </p:txBody>
      </p:sp>
      <p:sp>
        <p:nvSpPr>
          <p:cNvPr id="8" name="TextBox 8"/>
          <p:cNvSpPr txBox="1"/>
          <p:nvPr/>
        </p:nvSpPr>
        <p:spPr>
          <a:xfrm>
            <a:off x="3906365" y="3749675"/>
            <a:ext cx="5067952" cy="981075"/>
          </a:xfrm>
          <a:prstGeom prst="rect">
            <a:avLst/>
          </a:prstGeom>
        </p:spPr>
        <p:txBody>
          <a:bodyPr lIns="0" tIns="0" rIns="0" bIns="0" rtlCol="0" anchor="t">
            <a:spAutoFit/>
          </a:bodyPr>
          <a:lstStyle/>
          <a:p>
            <a:pPr algn="l">
              <a:lnSpc>
                <a:spcPts val="4079"/>
              </a:lnSpc>
            </a:pPr>
            <a:r>
              <a:rPr lang="en-US" sz="2399">
                <a:solidFill>
                  <a:srgbClr val="FFFFFF"/>
                </a:solidFill>
                <a:latin typeface="Nunito Sans 1"/>
                <a:ea typeface="Nunito Sans 1"/>
                <a:cs typeface="Nunito Sans 1"/>
                <a:sym typeface="Nunito Sans 1"/>
              </a:rPr>
              <a:t>dosoffice@txstate.edu</a:t>
            </a:r>
          </a:p>
          <a:p>
            <a:pPr algn="l">
              <a:lnSpc>
                <a:spcPts val="4079"/>
              </a:lnSpc>
            </a:pPr>
            <a:r>
              <a:rPr lang="en-US" sz="2399">
                <a:solidFill>
                  <a:srgbClr val="FFFFFF"/>
                </a:solidFill>
                <a:latin typeface="Nunito Sans 1"/>
                <a:ea typeface="Nunito Sans 1"/>
                <a:cs typeface="Nunito Sans 1"/>
                <a:sym typeface="Nunito Sans 1"/>
              </a:rPr>
              <a:t>512.245.2124</a:t>
            </a:r>
          </a:p>
        </p:txBody>
      </p:sp>
      <p:sp>
        <p:nvSpPr>
          <p:cNvPr id="9" name="TextBox 9"/>
          <p:cNvSpPr txBox="1"/>
          <p:nvPr/>
        </p:nvSpPr>
        <p:spPr>
          <a:xfrm>
            <a:off x="3906365" y="6817840"/>
            <a:ext cx="5067952" cy="981075"/>
          </a:xfrm>
          <a:prstGeom prst="rect">
            <a:avLst/>
          </a:prstGeom>
        </p:spPr>
        <p:txBody>
          <a:bodyPr lIns="0" tIns="0" rIns="0" bIns="0" rtlCol="0" anchor="t">
            <a:spAutoFit/>
          </a:bodyPr>
          <a:lstStyle/>
          <a:p>
            <a:pPr algn="l">
              <a:lnSpc>
                <a:spcPts val="4079"/>
              </a:lnSpc>
            </a:pPr>
            <a:r>
              <a:rPr lang="en-US" sz="2399" dirty="0">
                <a:solidFill>
                  <a:srgbClr val="FFFFFF"/>
                </a:solidFill>
                <a:latin typeface="Nunito Sans 1"/>
                <a:ea typeface="Nunito Sans 1"/>
                <a:cs typeface="Nunito Sans 1"/>
                <a:sym typeface="Nunito Sans 1"/>
              </a:rPr>
              <a:t>counselingcenter@txstate.edu</a:t>
            </a:r>
          </a:p>
          <a:p>
            <a:pPr algn="l">
              <a:lnSpc>
                <a:spcPts val="4079"/>
              </a:lnSpc>
            </a:pPr>
            <a:r>
              <a:rPr lang="en-US" sz="2399" dirty="0">
                <a:solidFill>
                  <a:srgbClr val="FFFFFF"/>
                </a:solidFill>
                <a:latin typeface="Nunito Sans 1"/>
                <a:ea typeface="Nunito Sans 1"/>
                <a:cs typeface="Nunito Sans 1"/>
                <a:sym typeface="Nunito Sans 1"/>
              </a:rPr>
              <a:t>512.245.2208</a:t>
            </a:r>
          </a:p>
        </p:txBody>
      </p:sp>
      <p:sp>
        <p:nvSpPr>
          <p:cNvPr id="10" name="TextBox 10"/>
          <p:cNvSpPr txBox="1"/>
          <p:nvPr/>
        </p:nvSpPr>
        <p:spPr>
          <a:xfrm>
            <a:off x="12191348" y="3020215"/>
            <a:ext cx="5067952" cy="688975"/>
          </a:xfrm>
          <a:prstGeom prst="rect">
            <a:avLst/>
          </a:prstGeom>
        </p:spPr>
        <p:txBody>
          <a:bodyPr lIns="0" tIns="0" rIns="0" bIns="0" rtlCol="0" anchor="t">
            <a:spAutoFit/>
          </a:bodyPr>
          <a:lstStyle/>
          <a:p>
            <a:pPr algn="l">
              <a:lnSpc>
                <a:spcPts val="4400"/>
              </a:lnSpc>
            </a:pPr>
            <a:r>
              <a:rPr lang="en-US" sz="4000" b="1" spc="-80">
                <a:solidFill>
                  <a:srgbClr val="FFFFFF"/>
                </a:solidFill>
                <a:latin typeface="Halis GR Bold"/>
                <a:ea typeface="Halis GR Bold"/>
                <a:cs typeface="Halis GR Bold"/>
                <a:sym typeface="Halis GR Bold"/>
              </a:rPr>
              <a:t>UNIVERSITY POLICE</a:t>
            </a:r>
          </a:p>
        </p:txBody>
      </p:sp>
      <p:sp>
        <p:nvSpPr>
          <p:cNvPr id="11" name="TextBox 11"/>
          <p:cNvSpPr txBox="1"/>
          <p:nvPr/>
        </p:nvSpPr>
        <p:spPr>
          <a:xfrm>
            <a:off x="12191348" y="5612130"/>
            <a:ext cx="5067952" cy="1241425"/>
          </a:xfrm>
          <a:prstGeom prst="rect">
            <a:avLst/>
          </a:prstGeom>
        </p:spPr>
        <p:txBody>
          <a:bodyPr lIns="0" tIns="0" rIns="0" bIns="0" rtlCol="0" anchor="t">
            <a:spAutoFit/>
          </a:bodyPr>
          <a:lstStyle/>
          <a:p>
            <a:pPr algn="l">
              <a:lnSpc>
                <a:spcPts val="4400"/>
              </a:lnSpc>
            </a:pPr>
            <a:r>
              <a:rPr lang="en-US" sz="4000" b="1" spc="-80">
                <a:solidFill>
                  <a:srgbClr val="FFFFFF"/>
                </a:solidFill>
                <a:latin typeface="Halis GR Bold"/>
                <a:ea typeface="Halis GR Bold"/>
                <a:cs typeface="Halis GR Bold"/>
                <a:sym typeface="Halis GR Bold"/>
              </a:rPr>
              <a:t>UNIVERSITY HEALTH SERVICES</a:t>
            </a:r>
          </a:p>
        </p:txBody>
      </p:sp>
      <p:sp>
        <p:nvSpPr>
          <p:cNvPr id="12" name="TextBox 12"/>
          <p:cNvSpPr txBox="1"/>
          <p:nvPr/>
        </p:nvSpPr>
        <p:spPr>
          <a:xfrm>
            <a:off x="3906365" y="3029740"/>
            <a:ext cx="5237635" cy="679450"/>
          </a:xfrm>
          <a:prstGeom prst="rect">
            <a:avLst/>
          </a:prstGeom>
        </p:spPr>
        <p:txBody>
          <a:bodyPr lIns="0" tIns="0" rIns="0" bIns="0" rtlCol="0" anchor="t">
            <a:spAutoFit/>
          </a:bodyPr>
          <a:lstStyle/>
          <a:p>
            <a:pPr algn="l">
              <a:lnSpc>
                <a:spcPts val="4399"/>
              </a:lnSpc>
            </a:pPr>
            <a:r>
              <a:rPr lang="en-US" sz="3999" b="1" spc="-79">
                <a:solidFill>
                  <a:srgbClr val="FFFFFF"/>
                </a:solidFill>
                <a:latin typeface="Halis GR Bold"/>
                <a:ea typeface="Halis GR Bold"/>
                <a:cs typeface="Halis GR Bold"/>
                <a:sym typeface="Halis GR Bold"/>
              </a:rPr>
              <a:t>DEAN OF STUDENTS</a:t>
            </a:r>
          </a:p>
        </p:txBody>
      </p:sp>
      <p:sp>
        <p:nvSpPr>
          <p:cNvPr id="13" name="TextBox 13"/>
          <p:cNvSpPr txBox="1"/>
          <p:nvPr/>
        </p:nvSpPr>
        <p:spPr>
          <a:xfrm>
            <a:off x="3906365" y="6088380"/>
            <a:ext cx="5572680" cy="688975"/>
          </a:xfrm>
          <a:prstGeom prst="rect">
            <a:avLst/>
          </a:prstGeom>
        </p:spPr>
        <p:txBody>
          <a:bodyPr lIns="0" tIns="0" rIns="0" bIns="0" rtlCol="0" anchor="t">
            <a:spAutoFit/>
          </a:bodyPr>
          <a:lstStyle/>
          <a:p>
            <a:pPr algn="l">
              <a:lnSpc>
                <a:spcPts val="4400"/>
              </a:lnSpc>
            </a:pPr>
            <a:r>
              <a:rPr lang="en-US" sz="4000" b="1" spc="-80">
                <a:solidFill>
                  <a:srgbClr val="FFFFFF"/>
                </a:solidFill>
                <a:latin typeface="Halis GR Bold"/>
                <a:ea typeface="Halis GR Bold"/>
                <a:cs typeface="Halis GR Bold"/>
                <a:sym typeface="Halis GR Bold"/>
              </a:rPr>
              <a:t>COUNSELING CENTER</a:t>
            </a:r>
          </a:p>
        </p:txBody>
      </p:sp>
      <p:sp>
        <p:nvSpPr>
          <p:cNvPr id="14" name="TextBox 14"/>
          <p:cNvSpPr txBox="1"/>
          <p:nvPr/>
        </p:nvSpPr>
        <p:spPr>
          <a:xfrm>
            <a:off x="0" y="543077"/>
            <a:ext cx="18288000" cy="1059815"/>
          </a:xfrm>
          <a:prstGeom prst="rect">
            <a:avLst/>
          </a:prstGeom>
        </p:spPr>
        <p:txBody>
          <a:bodyPr lIns="0" tIns="0" rIns="0" bIns="0" rtlCol="0" anchor="t">
            <a:spAutoFit/>
          </a:bodyPr>
          <a:lstStyle/>
          <a:p>
            <a:pPr algn="ctr">
              <a:lnSpc>
                <a:spcPts val="6820"/>
              </a:lnSpc>
              <a:spcBef>
                <a:spcPct val="0"/>
              </a:spcBef>
            </a:pPr>
            <a:r>
              <a:rPr lang="en-US" sz="6200" b="1" spc="-124">
                <a:solidFill>
                  <a:srgbClr val="FFFFFF"/>
                </a:solidFill>
                <a:latin typeface="Halis GR Bold"/>
                <a:ea typeface="Halis GR Bold"/>
                <a:cs typeface="Halis GR Bold"/>
                <a:sym typeface="Halis GR Bold"/>
              </a:rPr>
              <a:t>QUESTIONS FOR THE REPRESENTATIVES?</a:t>
            </a:r>
          </a:p>
        </p:txBody>
      </p:sp>
      <p:sp>
        <p:nvSpPr>
          <p:cNvPr id="15" name="Freeform 15" descr="QR Code for the University Police Department website"/>
          <p:cNvSpPr/>
          <p:nvPr/>
        </p:nvSpPr>
        <p:spPr>
          <a:xfrm>
            <a:off x="9793370" y="2814168"/>
            <a:ext cx="2080565" cy="2080565"/>
          </a:xfrm>
          <a:custGeom>
            <a:avLst/>
            <a:gdLst/>
            <a:ahLst/>
            <a:cxnLst/>
            <a:rect l="l" t="t" r="r" b="b"/>
            <a:pathLst>
              <a:path w="2080565" h="2080565">
                <a:moveTo>
                  <a:pt x="0" y="0"/>
                </a:moveTo>
                <a:lnTo>
                  <a:pt x="2080565" y="0"/>
                </a:lnTo>
                <a:lnTo>
                  <a:pt x="2080565" y="2080565"/>
                </a:lnTo>
                <a:lnTo>
                  <a:pt x="0" y="2080565"/>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514987" cy="10287000"/>
            <a:chOff x="0" y="0"/>
            <a:chExt cx="1715881" cy="2709333"/>
          </a:xfrm>
        </p:grpSpPr>
        <p:sp>
          <p:nvSpPr>
            <p:cNvPr id="3" name="Freeform 3"/>
            <p:cNvSpPr/>
            <p:nvPr/>
          </p:nvSpPr>
          <p:spPr>
            <a:xfrm>
              <a:off x="0" y="0"/>
              <a:ext cx="1715881" cy="2709333"/>
            </a:xfrm>
            <a:custGeom>
              <a:avLst/>
              <a:gdLst/>
              <a:ahLst/>
              <a:cxnLst/>
              <a:rect l="l" t="t" r="r" b="b"/>
              <a:pathLst>
                <a:path w="1715881" h="2709333">
                  <a:moveTo>
                    <a:pt x="0" y="0"/>
                  </a:moveTo>
                  <a:lnTo>
                    <a:pt x="1715881" y="0"/>
                  </a:lnTo>
                  <a:lnTo>
                    <a:pt x="1715881" y="2709333"/>
                  </a:lnTo>
                  <a:lnTo>
                    <a:pt x="0" y="2709333"/>
                  </a:lnTo>
                  <a:close/>
                </a:path>
              </a:pathLst>
            </a:custGeom>
            <a:solidFill>
              <a:srgbClr val="FFFFFF"/>
            </a:solidFill>
          </p:spPr>
          <p:txBody>
            <a:bodyPr/>
            <a:lstStyle/>
            <a:p>
              <a:endParaRPr lang="en-US"/>
            </a:p>
          </p:txBody>
        </p:sp>
        <p:sp>
          <p:nvSpPr>
            <p:cNvPr id="4" name="TextBox 4"/>
            <p:cNvSpPr txBox="1"/>
            <p:nvPr/>
          </p:nvSpPr>
          <p:spPr>
            <a:xfrm>
              <a:off x="0" y="-19050"/>
              <a:ext cx="1715881" cy="2728383"/>
            </a:xfrm>
            <a:prstGeom prst="rect">
              <a:avLst/>
            </a:prstGeom>
          </p:spPr>
          <p:txBody>
            <a:bodyPr lIns="50800" tIns="50800" rIns="50800" bIns="50800" rtlCol="0" anchor="ctr"/>
            <a:lstStyle/>
            <a:p>
              <a:pPr algn="ctr">
                <a:lnSpc>
                  <a:spcPts val="1950"/>
                </a:lnSpc>
              </a:pPr>
              <a:endParaRPr/>
            </a:p>
          </p:txBody>
        </p:sp>
      </p:grpSp>
      <p:sp>
        <p:nvSpPr>
          <p:cNvPr id="5" name="TextBox 5"/>
          <p:cNvSpPr txBox="1"/>
          <p:nvPr/>
        </p:nvSpPr>
        <p:spPr>
          <a:xfrm>
            <a:off x="7628820" y="2920707"/>
            <a:ext cx="10031184" cy="4283076"/>
          </a:xfrm>
          <a:prstGeom prst="rect">
            <a:avLst/>
          </a:prstGeom>
        </p:spPr>
        <p:txBody>
          <a:bodyPr lIns="0" tIns="0" rIns="0" bIns="0" rtlCol="0" anchor="t">
            <a:spAutoFit/>
          </a:bodyPr>
          <a:lstStyle/>
          <a:p>
            <a:pPr algn="l">
              <a:lnSpc>
                <a:spcPts val="4929"/>
              </a:lnSpc>
            </a:pPr>
            <a:r>
              <a:rPr lang="en-US" sz="2899" b="1" dirty="0">
                <a:solidFill>
                  <a:srgbClr val="FFFFFF"/>
                </a:solidFill>
                <a:latin typeface="Nunito Sans 1 Bold"/>
                <a:ea typeface="Nunito Sans 1 Bold"/>
                <a:cs typeface="Nunito Sans 1 Bold"/>
                <a:sym typeface="Nunito Sans 1 Bold"/>
              </a:rPr>
              <a:t>Because...</a:t>
            </a:r>
          </a:p>
          <a:p>
            <a:pPr marL="626106" lvl="1" indent="-313053" algn="l">
              <a:lnSpc>
                <a:spcPts val="4929"/>
              </a:lnSpc>
              <a:buFont typeface="Arial"/>
              <a:buChar char="•"/>
            </a:pPr>
            <a:r>
              <a:rPr lang="en-US" sz="2899" dirty="0">
                <a:solidFill>
                  <a:srgbClr val="FFFFFF"/>
                </a:solidFill>
                <a:latin typeface="Nunito Sans 1"/>
                <a:ea typeface="Nunito Sans 1"/>
                <a:cs typeface="Nunito Sans 1"/>
                <a:sym typeface="Nunito Sans 1"/>
              </a:rPr>
              <a:t>Texas State University is the equivalent to a small city...</a:t>
            </a:r>
          </a:p>
          <a:p>
            <a:pPr marL="626106" lvl="1" indent="-313053" algn="l">
              <a:lnSpc>
                <a:spcPts val="4929"/>
              </a:lnSpc>
              <a:buFont typeface="Arial"/>
              <a:buChar char="•"/>
            </a:pPr>
            <a:r>
              <a:rPr lang="en-US" sz="2899" dirty="0">
                <a:solidFill>
                  <a:srgbClr val="FFFFFF"/>
                </a:solidFill>
                <a:latin typeface="Nunito Sans 1"/>
                <a:ea typeface="Nunito Sans 1"/>
                <a:cs typeface="Nunito Sans 1"/>
                <a:sym typeface="Nunito Sans 1"/>
              </a:rPr>
              <a:t>TXST is a small city within a bigger city - San Marcos...</a:t>
            </a:r>
          </a:p>
          <a:p>
            <a:pPr marL="626106" lvl="1" indent="-313053" algn="l">
              <a:lnSpc>
                <a:spcPts val="4929"/>
              </a:lnSpc>
              <a:buFont typeface="Arial"/>
              <a:buChar char="•"/>
            </a:pPr>
            <a:r>
              <a:rPr lang="en-US" sz="2899" dirty="0">
                <a:solidFill>
                  <a:srgbClr val="FFFFFF"/>
                </a:solidFill>
                <a:latin typeface="Nunito Sans 1"/>
                <a:ea typeface="Nunito Sans 1"/>
                <a:cs typeface="Nunito Sans 1"/>
                <a:sym typeface="Nunito Sans 1"/>
              </a:rPr>
              <a:t>we understand that many students are navigating living on their own for the first time...</a:t>
            </a:r>
          </a:p>
          <a:p>
            <a:pPr marL="626106" lvl="1" indent="-313053" algn="l">
              <a:lnSpc>
                <a:spcPts val="4929"/>
              </a:lnSpc>
              <a:buFont typeface="Arial"/>
              <a:buChar char="•"/>
            </a:pPr>
            <a:r>
              <a:rPr lang="en-US" sz="2899" dirty="0">
                <a:solidFill>
                  <a:srgbClr val="FFFFFF"/>
                </a:solidFill>
                <a:latin typeface="Nunito Sans 1"/>
                <a:ea typeface="Nunito Sans 1"/>
                <a:cs typeface="Nunito Sans 1"/>
                <a:sym typeface="Nunito Sans 1"/>
              </a:rPr>
              <a:t>we understand that Safety, Health, and Well-Being are linked to academic success...</a:t>
            </a:r>
          </a:p>
        </p:txBody>
      </p:sp>
      <p:sp>
        <p:nvSpPr>
          <p:cNvPr id="6" name="TextBox 6"/>
          <p:cNvSpPr txBox="1"/>
          <p:nvPr/>
        </p:nvSpPr>
        <p:spPr>
          <a:xfrm>
            <a:off x="7342752" y="1355047"/>
            <a:ext cx="10603319" cy="1093152"/>
          </a:xfrm>
          <a:prstGeom prst="rect">
            <a:avLst/>
          </a:prstGeom>
        </p:spPr>
        <p:txBody>
          <a:bodyPr lIns="0" tIns="0" rIns="0" bIns="0" rtlCol="0" anchor="t">
            <a:spAutoFit/>
          </a:bodyPr>
          <a:lstStyle/>
          <a:p>
            <a:pPr algn="ctr">
              <a:lnSpc>
                <a:spcPts val="6819"/>
              </a:lnSpc>
            </a:pPr>
            <a:r>
              <a:rPr lang="en-US" sz="6199" b="1" spc="-123">
                <a:solidFill>
                  <a:srgbClr val="FFFFFF"/>
                </a:solidFill>
                <a:latin typeface="Halis GR Heavy"/>
                <a:ea typeface="Halis GR Heavy"/>
                <a:cs typeface="Halis GR Heavy"/>
                <a:sym typeface="Halis GR Heavy"/>
              </a:rPr>
              <a:t>OUR TIME TOGETHER...</a:t>
            </a:r>
          </a:p>
        </p:txBody>
      </p:sp>
      <p:sp>
        <p:nvSpPr>
          <p:cNvPr id="7" name="TextBox 7"/>
          <p:cNvSpPr txBox="1"/>
          <p:nvPr/>
        </p:nvSpPr>
        <p:spPr>
          <a:xfrm>
            <a:off x="7272224" y="7380478"/>
            <a:ext cx="10603319" cy="1093152"/>
          </a:xfrm>
          <a:prstGeom prst="rect">
            <a:avLst/>
          </a:prstGeom>
        </p:spPr>
        <p:txBody>
          <a:bodyPr lIns="0" tIns="0" rIns="0" bIns="0" rtlCol="0" anchor="t">
            <a:spAutoFit/>
          </a:bodyPr>
          <a:lstStyle/>
          <a:p>
            <a:pPr algn="ctr">
              <a:lnSpc>
                <a:spcPts val="6819"/>
              </a:lnSpc>
            </a:pPr>
            <a:r>
              <a:rPr lang="en-US" sz="6199" b="1" spc="-123">
                <a:solidFill>
                  <a:srgbClr val="FFFFFF"/>
                </a:solidFill>
                <a:latin typeface="Halis GR Heavy"/>
                <a:ea typeface="Halis GR Heavy"/>
                <a:cs typeface="Halis GR Heavy"/>
                <a:sym typeface="Halis GR Heavy"/>
              </a:rPr>
              <a:t>WE’RE HERE TO HELP!</a:t>
            </a:r>
          </a:p>
        </p:txBody>
      </p:sp>
      <p:sp>
        <p:nvSpPr>
          <p:cNvPr id="8" name="Freeform 8" descr="Image of state of Texas with major cities highlighted (Dallas, Austin, etc.) along with the cities of San Marcos and Round Rock"/>
          <p:cNvSpPr/>
          <p:nvPr/>
        </p:nvSpPr>
        <p:spPr>
          <a:xfrm>
            <a:off x="0" y="1402357"/>
            <a:ext cx="7745467" cy="7709967"/>
          </a:xfrm>
          <a:custGeom>
            <a:avLst/>
            <a:gdLst/>
            <a:ahLst/>
            <a:cxnLst/>
            <a:rect l="l" t="t" r="r" b="b"/>
            <a:pathLst>
              <a:path w="7745467" h="7709967">
                <a:moveTo>
                  <a:pt x="0" y="0"/>
                </a:moveTo>
                <a:lnTo>
                  <a:pt x="7745467" y="0"/>
                </a:lnTo>
                <a:lnTo>
                  <a:pt x="7745467" y="7709967"/>
                </a:lnTo>
                <a:lnTo>
                  <a:pt x="0" y="7709967"/>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666193" cy="10287000"/>
            <a:chOff x="0" y="0"/>
            <a:chExt cx="1755705" cy="2709333"/>
          </a:xfrm>
        </p:grpSpPr>
        <p:sp>
          <p:nvSpPr>
            <p:cNvPr id="3" name="Freeform 3"/>
            <p:cNvSpPr/>
            <p:nvPr/>
          </p:nvSpPr>
          <p:spPr>
            <a:xfrm>
              <a:off x="0" y="0"/>
              <a:ext cx="1755705" cy="2709333"/>
            </a:xfrm>
            <a:custGeom>
              <a:avLst/>
              <a:gdLst/>
              <a:ahLst/>
              <a:cxnLst/>
              <a:rect l="l" t="t" r="r" b="b"/>
              <a:pathLst>
                <a:path w="1755705" h="2709333">
                  <a:moveTo>
                    <a:pt x="0" y="0"/>
                  </a:moveTo>
                  <a:lnTo>
                    <a:pt x="1755705" y="0"/>
                  </a:lnTo>
                  <a:lnTo>
                    <a:pt x="1755705" y="2709333"/>
                  </a:lnTo>
                  <a:lnTo>
                    <a:pt x="0" y="2709333"/>
                  </a:lnTo>
                  <a:close/>
                </a:path>
              </a:pathLst>
            </a:custGeom>
            <a:solidFill>
              <a:srgbClr val="FFFFFF"/>
            </a:solidFill>
          </p:spPr>
          <p:txBody>
            <a:bodyPr/>
            <a:lstStyle/>
            <a:p>
              <a:endParaRPr lang="en-US"/>
            </a:p>
          </p:txBody>
        </p:sp>
        <p:sp>
          <p:nvSpPr>
            <p:cNvPr id="4" name="TextBox 4"/>
            <p:cNvSpPr txBox="1"/>
            <p:nvPr/>
          </p:nvSpPr>
          <p:spPr>
            <a:xfrm>
              <a:off x="0" y="-19050"/>
              <a:ext cx="1755705" cy="2728383"/>
            </a:xfrm>
            <a:prstGeom prst="rect">
              <a:avLst/>
            </a:prstGeom>
          </p:spPr>
          <p:txBody>
            <a:bodyPr lIns="50800" tIns="50800" rIns="50800" bIns="50800" rtlCol="0" anchor="ctr"/>
            <a:lstStyle/>
            <a:p>
              <a:pPr algn="ctr">
                <a:lnSpc>
                  <a:spcPts val="1950"/>
                </a:lnSpc>
              </a:pPr>
              <a:endParaRPr/>
            </a:p>
          </p:txBody>
        </p:sp>
      </p:grpSp>
      <p:grpSp>
        <p:nvGrpSpPr>
          <p:cNvPr id="5" name="Group 5" descr="Bobcat statue"/>
          <p:cNvGrpSpPr/>
          <p:nvPr/>
        </p:nvGrpSpPr>
        <p:grpSpPr>
          <a:xfrm>
            <a:off x="1028700" y="1028700"/>
            <a:ext cx="6637416" cy="8229600"/>
            <a:chOff x="0" y="0"/>
            <a:chExt cx="660400" cy="818817"/>
          </a:xfrm>
        </p:grpSpPr>
        <p:sp>
          <p:nvSpPr>
            <p:cNvPr id="6" name="Freeform 6"/>
            <p:cNvSpPr/>
            <p:nvPr/>
          </p:nvSpPr>
          <p:spPr>
            <a:xfrm>
              <a:off x="0" y="0"/>
              <a:ext cx="660400" cy="818817"/>
            </a:xfrm>
            <a:custGeom>
              <a:avLst/>
              <a:gdLst/>
              <a:ahLst/>
              <a:cxnLst/>
              <a:rect l="l" t="t" r="r" b="b"/>
              <a:pathLst>
                <a:path w="660400" h="81881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636"/>
                  </a:cubicBezTo>
                  <a:lnTo>
                    <a:pt x="660400" y="818817"/>
                  </a:lnTo>
                  <a:lnTo>
                    <a:pt x="0" y="818817"/>
                  </a:lnTo>
                  <a:lnTo>
                    <a:pt x="0" y="328999"/>
                  </a:lnTo>
                  <a:cubicBezTo>
                    <a:pt x="1782" y="185660"/>
                    <a:pt x="93019" y="64045"/>
                    <a:pt x="220252" y="19070"/>
                  </a:cubicBezTo>
                  <a:close/>
                </a:path>
              </a:pathLst>
            </a:custGeom>
            <a:blipFill>
              <a:blip r:embed="rId2"/>
              <a:stretch>
                <a:fillRect l="-83881" r="-944"/>
              </a:stretch>
            </a:blipFill>
          </p:spPr>
          <p:txBody>
            <a:bodyPr/>
            <a:lstStyle/>
            <a:p>
              <a:endParaRPr lang="en-US"/>
            </a:p>
          </p:txBody>
        </p:sp>
      </p:grpSp>
      <p:sp>
        <p:nvSpPr>
          <p:cNvPr id="7" name="Freeform 7"/>
          <p:cNvSpPr/>
          <p:nvPr/>
        </p:nvSpPr>
        <p:spPr>
          <a:xfrm>
            <a:off x="8221273" y="7288716"/>
            <a:ext cx="1627542" cy="1627542"/>
          </a:xfrm>
          <a:custGeom>
            <a:avLst/>
            <a:gdLst/>
            <a:ahLst/>
            <a:cxnLst/>
            <a:rect l="l" t="t" r="r" b="b"/>
            <a:pathLst>
              <a:path w="1627542" h="1627542">
                <a:moveTo>
                  <a:pt x="0" y="0"/>
                </a:moveTo>
                <a:lnTo>
                  <a:pt x="1627542" y="0"/>
                </a:lnTo>
                <a:lnTo>
                  <a:pt x="1627542" y="1627542"/>
                </a:lnTo>
                <a:lnTo>
                  <a:pt x="0" y="1627542"/>
                </a:lnTo>
                <a:lnTo>
                  <a:pt x="0" y="0"/>
                </a:lnTo>
                <a:close/>
              </a:path>
            </a:pathLst>
          </a:custGeom>
          <a:blipFill>
            <a:blip r:embed="rId3"/>
            <a:stretch>
              <a:fillRect/>
            </a:stretch>
          </a:blipFill>
        </p:spPr>
        <p:txBody>
          <a:bodyPr/>
          <a:lstStyle/>
          <a:p>
            <a:endParaRPr lang="en-US"/>
          </a:p>
        </p:txBody>
      </p:sp>
      <p:sp>
        <p:nvSpPr>
          <p:cNvPr id="8" name="Freeform 8"/>
          <p:cNvSpPr/>
          <p:nvPr/>
        </p:nvSpPr>
        <p:spPr>
          <a:xfrm>
            <a:off x="10168994" y="7228263"/>
            <a:ext cx="1687995" cy="1687995"/>
          </a:xfrm>
          <a:custGeom>
            <a:avLst/>
            <a:gdLst/>
            <a:ahLst/>
            <a:cxnLst/>
            <a:rect l="l" t="t" r="r" b="b"/>
            <a:pathLst>
              <a:path w="1687995" h="1687995">
                <a:moveTo>
                  <a:pt x="0" y="0"/>
                </a:moveTo>
                <a:lnTo>
                  <a:pt x="1687995" y="0"/>
                </a:lnTo>
                <a:lnTo>
                  <a:pt x="1687995" y="1687995"/>
                </a:lnTo>
                <a:lnTo>
                  <a:pt x="0" y="1687995"/>
                </a:lnTo>
                <a:lnTo>
                  <a:pt x="0" y="0"/>
                </a:lnTo>
                <a:close/>
              </a:path>
            </a:pathLst>
          </a:custGeom>
          <a:blipFill>
            <a:blip r:embed="rId4"/>
            <a:stretch>
              <a:fillRect/>
            </a:stretch>
          </a:blipFill>
        </p:spPr>
        <p:txBody>
          <a:bodyPr/>
          <a:lstStyle/>
          <a:p>
            <a:endParaRPr lang="en-US"/>
          </a:p>
        </p:txBody>
      </p:sp>
      <p:sp>
        <p:nvSpPr>
          <p:cNvPr id="9" name="Freeform 9"/>
          <p:cNvSpPr/>
          <p:nvPr/>
        </p:nvSpPr>
        <p:spPr>
          <a:xfrm>
            <a:off x="12256033" y="7442254"/>
            <a:ext cx="1469575" cy="1469575"/>
          </a:xfrm>
          <a:custGeom>
            <a:avLst/>
            <a:gdLst/>
            <a:ahLst/>
            <a:cxnLst/>
            <a:rect l="l" t="t" r="r" b="b"/>
            <a:pathLst>
              <a:path w="1469575" h="1469575">
                <a:moveTo>
                  <a:pt x="0" y="0"/>
                </a:moveTo>
                <a:lnTo>
                  <a:pt x="1469575" y="0"/>
                </a:lnTo>
                <a:lnTo>
                  <a:pt x="1469575" y="1469575"/>
                </a:lnTo>
                <a:lnTo>
                  <a:pt x="0" y="1469575"/>
                </a:lnTo>
                <a:lnTo>
                  <a:pt x="0" y="0"/>
                </a:lnTo>
                <a:close/>
              </a:path>
            </a:pathLst>
          </a:custGeom>
          <a:blipFill>
            <a:blip r:embed="rId5"/>
            <a:stretch>
              <a:fillRect/>
            </a:stretch>
          </a:blipFill>
        </p:spPr>
        <p:txBody>
          <a:bodyPr/>
          <a:lstStyle/>
          <a:p>
            <a:endParaRPr lang="en-US"/>
          </a:p>
        </p:txBody>
      </p:sp>
      <p:sp>
        <p:nvSpPr>
          <p:cNvPr id="10" name="Freeform 10"/>
          <p:cNvSpPr/>
          <p:nvPr/>
        </p:nvSpPr>
        <p:spPr>
          <a:xfrm>
            <a:off x="14049458" y="7311386"/>
            <a:ext cx="1521750" cy="1521750"/>
          </a:xfrm>
          <a:custGeom>
            <a:avLst/>
            <a:gdLst/>
            <a:ahLst/>
            <a:cxnLst/>
            <a:rect l="l" t="t" r="r" b="b"/>
            <a:pathLst>
              <a:path w="1521750" h="1521750">
                <a:moveTo>
                  <a:pt x="0" y="0"/>
                </a:moveTo>
                <a:lnTo>
                  <a:pt x="1521750" y="0"/>
                </a:lnTo>
                <a:lnTo>
                  <a:pt x="1521750" y="1521750"/>
                </a:lnTo>
                <a:lnTo>
                  <a:pt x="0" y="1521750"/>
                </a:lnTo>
                <a:lnTo>
                  <a:pt x="0" y="0"/>
                </a:lnTo>
                <a:close/>
              </a:path>
            </a:pathLst>
          </a:custGeom>
          <a:blipFill>
            <a:blip r:embed="rId6"/>
            <a:stretch>
              <a:fillRect/>
            </a:stretch>
          </a:blipFill>
        </p:spPr>
        <p:txBody>
          <a:bodyPr/>
          <a:lstStyle/>
          <a:p>
            <a:endParaRPr lang="en-US"/>
          </a:p>
        </p:txBody>
      </p:sp>
      <p:sp>
        <p:nvSpPr>
          <p:cNvPr id="11" name="Freeform 11"/>
          <p:cNvSpPr/>
          <p:nvPr/>
        </p:nvSpPr>
        <p:spPr>
          <a:xfrm>
            <a:off x="16058365" y="7311386"/>
            <a:ext cx="1438628" cy="1438628"/>
          </a:xfrm>
          <a:custGeom>
            <a:avLst/>
            <a:gdLst/>
            <a:ahLst/>
            <a:cxnLst/>
            <a:rect l="l" t="t" r="r" b="b"/>
            <a:pathLst>
              <a:path w="1438628" h="1438628">
                <a:moveTo>
                  <a:pt x="0" y="0"/>
                </a:moveTo>
                <a:lnTo>
                  <a:pt x="1438628" y="0"/>
                </a:lnTo>
                <a:lnTo>
                  <a:pt x="1438628" y="1438628"/>
                </a:lnTo>
                <a:lnTo>
                  <a:pt x="0" y="1438628"/>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7193049" y="224090"/>
            <a:ext cx="10583537" cy="1917065"/>
          </a:xfrm>
          <a:prstGeom prst="rect">
            <a:avLst/>
          </a:prstGeom>
        </p:spPr>
        <p:txBody>
          <a:bodyPr lIns="0" tIns="0" rIns="0" bIns="0" rtlCol="0" anchor="t">
            <a:spAutoFit/>
          </a:bodyPr>
          <a:lstStyle/>
          <a:p>
            <a:pPr algn="l">
              <a:lnSpc>
                <a:spcPts val="6819"/>
              </a:lnSpc>
            </a:pPr>
            <a:r>
              <a:rPr lang="en-US" sz="6199" b="1" spc="-123">
                <a:solidFill>
                  <a:srgbClr val="FFFFFF"/>
                </a:solidFill>
                <a:latin typeface="Halis GR Bold"/>
                <a:ea typeface="Halis GR Bold"/>
                <a:cs typeface="Halis GR Bold"/>
                <a:sym typeface="Halis GR Bold"/>
              </a:rPr>
              <a:t>WHAT WE KNOW ABOUT YOUR STUDENT...</a:t>
            </a:r>
          </a:p>
        </p:txBody>
      </p:sp>
      <p:sp>
        <p:nvSpPr>
          <p:cNvPr id="13" name="TextBox 13"/>
          <p:cNvSpPr txBox="1"/>
          <p:nvPr/>
        </p:nvSpPr>
        <p:spPr>
          <a:xfrm>
            <a:off x="8221273" y="3128791"/>
            <a:ext cx="4961829" cy="3136392"/>
          </a:xfrm>
          <a:prstGeom prst="rect">
            <a:avLst/>
          </a:prstGeom>
        </p:spPr>
        <p:txBody>
          <a:bodyPr lIns="0" tIns="0" rIns="0" bIns="0" rtlCol="0" anchor="t">
            <a:spAutoFit/>
          </a:bodyPr>
          <a:lstStyle/>
          <a:p>
            <a:pPr marL="518162" lvl="1" indent="-259081" algn="l">
              <a:lnSpc>
                <a:spcPts val="3168"/>
              </a:lnSpc>
              <a:buFont typeface="Arial"/>
              <a:buChar char="•"/>
            </a:pPr>
            <a:r>
              <a:rPr lang="en-US" sz="2400" dirty="0">
                <a:solidFill>
                  <a:srgbClr val="FFFFFF"/>
                </a:solidFill>
                <a:latin typeface="Nunito Sans 2"/>
                <a:ea typeface="Nunito Sans 2"/>
                <a:cs typeface="Nunito Sans 2"/>
                <a:sym typeface="Nunito Sans 2"/>
              </a:rPr>
              <a:t>Academic / Class Concerns</a:t>
            </a:r>
          </a:p>
          <a:p>
            <a:pPr marL="518162" lvl="1" indent="-259081" algn="l">
              <a:lnSpc>
                <a:spcPts val="3168"/>
              </a:lnSpc>
              <a:buFont typeface="Arial"/>
              <a:buChar char="•"/>
            </a:pPr>
            <a:r>
              <a:rPr lang="en-US" sz="2400" dirty="0">
                <a:solidFill>
                  <a:srgbClr val="FFFFFF"/>
                </a:solidFill>
                <a:latin typeface="Nunito Sans 2"/>
                <a:ea typeface="Nunito Sans 2"/>
                <a:cs typeface="Nunito Sans 2"/>
                <a:sym typeface="Nunito Sans 2"/>
              </a:rPr>
              <a:t>New Environment Concerns</a:t>
            </a:r>
          </a:p>
          <a:p>
            <a:pPr marL="518162" lvl="1" indent="-259081" algn="l">
              <a:lnSpc>
                <a:spcPts val="3168"/>
              </a:lnSpc>
              <a:buFont typeface="Arial"/>
              <a:buChar char="•"/>
            </a:pPr>
            <a:r>
              <a:rPr lang="en-US" sz="2400" dirty="0">
                <a:solidFill>
                  <a:srgbClr val="FFFFFF"/>
                </a:solidFill>
                <a:latin typeface="Nunito Sans 2"/>
                <a:ea typeface="Nunito Sans 2"/>
                <a:cs typeface="Nunito Sans 2"/>
                <a:sym typeface="Nunito Sans 2"/>
              </a:rPr>
              <a:t>Personal Changes</a:t>
            </a:r>
          </a:p>
          <a:p>
            <a:pPr marL="518162" lvl="1" indent="-259081" algn="l">
              <a:lnSpc>
                <a:spcPts val="3168"/>
              </a:lnSpc>
              <a:buFont typeface="Arial"/>
              <a:buChar char="•"/>
            </a:pPr>
            <a:r>
              <a:rPr lang="en-US" sz="2400" dirty="0">
                <a:solidFill>
                  <a:srgbClr val="FFFFFF"/>
                </a:solidFill>
                <a:latin typeface="Nunito Sans 2"/>
                <a:ea typeface="Nunito Sans 2"/>
                <a:cs typeface="Nunito Sans 2"/>
                <a:sym typeface="Nunito Sans 2"/>
              </a:rPr>
              <a:t>Emotional Challenges and Growth</a:t>
            </a:r>
          </a:p>
          <a:p>
            <a:pPr marL="518162" lvl="1" indent="-259081" algn="l">
              <a:lnSpc>
                <a:spcPts val="3168"/>
              </a:lnSpc>
              <a:buFont typeface="Arial"/>
              <a:buChar char="•"/>
            </a:pPr>
            <a:r>
              <a:rPr lang="en-US" sz="2400" dirty="0">
                <a:solidFill>
                  <a:srgbClr val="FFFFFF"/>
                </a:solidFill>
                <a:latin typeface="Nunito Sans 2"/>
                <a:ea typeface="Nunito Sans 2"/>
                <a:cs typeface="Nunito Sans 2"/>
                <a:sym typeface="Nunito Sans 2"/>
              </a:rPr>
              <a:t>First Onset of Mental Health Concerns</a:t>
            </a:r>
          </a:p>
          <a:p>
            <a:pPr algn="l">
              <a:lnSpc>
                <a:spcPts val="2400"/>
              </a:lnSpc>
            </a:pPr>
            <a:endParaRPr lang="en-US" sz="2400" dirty="0">
              <a:solidFill>
                <a:srgbClr val="FFFFFF"/>
              </a:solidFill>
              <a:latin typeface="Nunito Sans 2"/>
              <a:ea typeface="Nunito Sans 2"/>
              <a:cs typeface="Nunito Sans 2"/>
              <a:sym typeface="Nunito Sans 2"/>
            </a:endParaRPr>
          </a:p>
        </p:txBody>
      </p:sp>
      <p:sp>
        <p:nvSpPr>
          <p:cNvPr id="14" name="TextBox 14"/>
          <p:cNvSpPr txBox="1"/>
          <p:nvPr/>
        </p:nvSpPr>
        <p:spPr>
          <a:xfrm>
            <a:off x="8236726" y="9017639"/>
            <a:ext cx="1596636" cy="277367"/>
          </a:xfrm>
          <a:prstGeom prst="rect">
            <a:avLst/>
          </a:prstGeom>
        </p:spPr>
        <p:txBody>
          <a:bodyPr lIns="0" tIns="0" rIns="0" bIns="0" rtlCol="0" anchor="t">
            <a:spAutoFit/>
          </a:bodyPr>
          <a:lstStyle/>
          <a:p>
            <a:pPr algn="ctr">
              <a:lnSpc>
                <a:spcPts val="2376"/>
              </a:lnSpc>
            </a:pPr>
            <a:r>
              <a:rPr lang="en-US" sz="1800" spc="-61">
                <a:solidFill>
                  <a:srgbClr val="FFFFFF"/>
                </a:solidFill>
                <a:latin typeface="Nunito Sans 2"/>
                <a:ea typeface="Nunito Sans 2"/>
                <a:cs typeface="Nunito Sans 2"/>
                <a:sym typeface="Nunito Sans 2"/>
              </a:rPr>
              <a:t>ANXIETY</a:t>
            </a:r>
          </a:p>
        </p:txBody>
      </p:sp>
      <p:sp>
        <p:nvSpPr>
          <p:cNvPr id="15" name="TextBox 15"/>
          <p:cNvSpPr txBox="1"/>
          <p:nvPr/>
        </p:nvSpPr>
        <p:spPr>
          <a:xfrm>
            <a:off x="10260352" y="9017639"/>
            <a:ext cx="1596636" cy="572642"/>
          </a:xfrm>
          <a:prstGeom prst="rect">
            <a:avLst/>
          </a:prstGeom>
        </p:spPr>
        <p:txBody>
          <a:bodyPr lIns="0" tIns="0" rIns="0" bIns="0" rtlCol="0" anchor="t">
            <a:spAutoFit/>
          </a:bodyPr>
          <a:lstStyle/>
          <a:p>
            <a:pPr algn="ctr">
              <a:lnSpc>
                <a:spcPts val="2376"/>
              </a:lnSpc>
            </a:pPr>
            <a:r>
              <a:rPr lang="en-US" sz="1800" spc="-61">
                <a:solidFill>
                  <a:srgbClr val="FFFFFF"/>
                </a:solidFill>
                <a:latin typeface="Nunito Sans 2"/>
                <a:ea typeface="Nunito Sans 2"/>
                <a:cs typeface="Nunito Sans 2"/>
                <a:sym typeface="Nunito Sans 2"/>
              </a:rPr>
              <a:t>LACK</a:t>
            </a:r>
          </a:p>
          <a:p>
            <a:pPr algn="ctr">
              <a:lnSpc>
                <a:spcPts val="2376"/>
              </a:lnSpc>
            </a:pPr>
            <a:r>
              <a:rPr lang="en-US" sz="1800" spc="-61">
                <a:solidFill>
                  <a:srgbClr val="FFFFFF"/>
                </a:solidFill>
                <a:latin typeface="Nunito Sans 2"/>
                <a:ea typeface="Nunito Sans 2"/>
                <a:cs typeface="Nunito Sans 2"/>
                <a:sym typeface="Nunito Sans 2"/>
              </a:rPr>
              <a:t>OF SLEEP</a:t>
            </a:r>
          </a:p>
        </p:txBody>
      </p:sp>
      <p:sp>
        <p:nvSpPr>
          <p:cNvPr id="16" name="TextBox 16"/>
          <p:cNvSpPr txBox="1"/>
          <p:nvPr/>
        </p:nvSpPr>
        <p:spPr>
          <a:xfrm>
            <a:off x="12285614" y="9017639"/>
            <a:ext cx="1596636" cy="277367"/>
          </a:xfrm>
          <a:prstGeom prst="rect">
            <a:avLst/>
          </a:prstGeom>
        </p:spPr>
        <p:txBody>
          <a:bodyPr lIns="0" tIns="0" rIns="0" bIns="0" rtlCol="0" anchor="t">
            <a:spAutoFit/>
          </a:bodyPr>
          <a:lstStyle/>
          <a:p>
            <a:pPr algn="ctr">
              <a:lnSpc>
                <a:spcPts val="2376"/>
              </a:lnSpc>
            </a:pPr>
            <a:r>
              <a:rPr lang="en-US" sz="1800" spc="-61">
                <a:solidFill>
                  <a:srgbClr val="FFFFFF"/>
                </a:solidFill>
                <a:latin typeface="Nunito Sans 2"/>
                <a:ea typeface="Nunito Sans 2"/>
                <a:cs typeface="Nunito Sans 2"/>
                <a:sym typeface="Nunito Sans 2"/>
              </a:rPr>
              <a:t>ILLNESS</a:t>
            </a:r>
          </a:p>
        </p:txBody>
      </p:sp>
      <p:sp>
        <p:nvSpPr>
          <p:cNvPr id="17" name="TextBox 17"/>
          <p:cNvSpPr txBox="1"/>
          <p:nvPr/>
        </p:nvSpPr>
        <p:spPr>
          <a:xfrm>
            <a:off x="13545687" y="9017639"/>
            <a:ext cx="2624330" cy="572642"/>
          </a:xfrm>
          <a:prstGeom prst="rect">
            <a:avLst/>
          </a:prstGeom>
        </p:spPr>
        <p:txBody>
          <a:bodyPr lIns="0" tIns="0" rIns="0" bIns="0" rtlCol="0" anchor="t">
            <a:spAutoFit/>
          </a:bodyPr>
          <a:lstStyle/>
          <a:p>
            <a:pPr algn="ctr">
              <a:lnSpc>
                <a:spcPts val="2376"/>
              </a:lnSpc>
            </a:pPr>
            <a:r>
              <a:rPr lang="en-US" sz="1800" spc="-61">
                <a:solidFill>
                  <a:srgbClr val="FFFFFF"/>
                </a:solidFill>
                <a:latin typeface="Nunito Sans 2"/>
                <a:ea typeface="Nunito Sans 2"/>
                <a:cs typeface="Nunito Sans 2"/>
                <a:sym typeface="Nunito Sans 2"/>
              </a:rPr>
              <a:t>POOR</a:t>
            </a:r>
          </a:p>
          <a:p>
            <a:pPr algn="ctr">
              <a:lnSpc>
                <a:spcPts val="2376"/>
              </a:lnSpc>
            </a:pPr>
            <a:r>
              <a:rPr lang="en-US" sz="1800" spc="-61">
                <a:solidFill>
                  <a:srgbClr val="FFFFFF"/>
                </a:solidFill>
                <a:latin typeface="Nunito Sans 2"/>
                <a:ea typeface="Nunito Sans 2"/>
                <a:cs typeface="Nunito Sans 2"/>
                <a:sym typeface="Nunito Sans 2"/>
              </a:rPr>
              <a:t>RELATIONSHIPS</a:t>
            </a:r>
          </a:p>
        </p:txBody>
      </p:sp>
      <p:sp>
        <p:nvSpPr>
          <p:cNvPr id="18" name="TextBox 18"/>
          <p:cNvSpPr txBox="1"/>
          <p:nvPr/>
        </p:nvSpPr>
        <p:spPr>
          <a:xfrm>
            <a:off x="15475589" y="9022068"/>
            <a:ext cx="2624330" cy="572642"/>
          </a:xfrm>
          <a:prstGeom prst="rect">
            <a:avLst/>
          </a:prstGeom>
        </p:spPr>
        <p:txBody>
          <a:bodyPr lIns="0" tIns="0" rIns="0" bIns="0" rtlCol="0" anchor="t">
            <a:spAutoFit/>
          </a:bodyPr>
          <a:lstStyle/>
          <a:p>
            <a:pPr algn="ctr">
              <a:lnSpc>
                <a:spcPts val="2376"/>
              </a:lnSpc>
            </a:pPr>
            <a:r>
              <a:rPr lang="en-US" sz="1800" spc="-61">
                <a:solidFill>
                  <a:srgbClr val="FFFFFF"/>
                </a:solidFill>
                <a:latin typeface="Nunito Sans 2"/>
                <a:ea typeface="Nunito Sans 2"/>
                <a:cs typeface="Nunito Sans 2"/>
                <a:sym typeface="Nunito Sans 2"/>
              </a:rPr>
              <a:t>NOT</a:t>
            </a:r>
          </a:p>
          <a:p>
            <a:pPr algn="ctr">
              <a:lnSpc>
                <a:spcPts val="2376"/>
              </a:lnSpc>
            </a:pPr>
            <a:r>
              <a:rPr lang="en-US" sz="1800" spc="-61">
                <a:solidFill>
                  <a:srgbClr val="FFFFFF"/>
                </a:solidFill>
                <a:latin typeface="Nunito Sans 2"/>
                <a:ea typeface="Nunito Sans 2"/>
                <a:cs typeface="Nunito Sans 2"/>
                <a:sym typeface="Nunito Sans 2"/>
              </a:rPr>
              <a:t>“BELONGING”</a:t>
            </a:r>
          </a:p>
        </p:txBody>
      </p:sp>
      <p:sp>
        <p:nvSpPr>
          <p:cNvPr id="19" name="TextBox 19"/>
          <p:cNvSpPr txBox="1"/>
          <p:nvPr/>
        </p:nvSpPr>
        <p:spPr>
          <a:xfrm>
            <a:off x="13382914" y="3137213"/>
            <a:ext cx="4377454" cy="2382774"/>
          </a:xfrm>
          <a:prstGeom prst="rect">
            <a:avLst/>
          </a:prstGeom>
        </p:spPr>
        <p:txBody>
          <a:bodyPr lIns="0" tIns="0" rIns="0" bIns="0" rtlCol="0" anchor="t">
            <a:spAutoFit/>
          </a:bodyPr>
          <a:lstStyle/>
          <a:p>
            <a:pPr marL="518162" lvl="1" indent="-259081" algn="l">
              <a:lnSpc>
                <a:spcPts val="3168"/>
              </a:lnSpc>
              <a:buFont typeface="Arial"/>
              <a:buChar char="•"/>
            </a:pPr>
            <a:r>
              <a:rPr lang="en-US" sz="2400">
                <a:solidFill>
                  <a:srgbClr val="FFFFFF"/>
                </a:solidFill>
                <a:latin typeface="Nunito Sans 2"/>
                <a:ea typeface="Nunito Sans 2"/>
                <a:cs typeface="Nunito Sans 2"/>
                <a:sym typeface="Nunito Sans 2"/>
              </a:rPr>
              <a:t>Continued Mental Health Concerns</a:t>
            </a:r>
          </a:p>
          <a:p>
            <a:pPr marL="518162" lvl="1" indent="-259081" algn="l">
              <a:lnSpc>
                <a:spcPts val="3168"/>
              </a:lnSpc>
              <a:buFont typeface="Arial"/>
              <a:buChar char="•"/>
            </a:pPr>
            <a:r>
              <a:rPr lang="en-US" sz="2400">
                <a:solidFill>
                  <a:srgbClr val="FFFFFF"/>
                </a:solidFill>
                <a:latin typeface="Nunito Sans 2"/>
                <a:ea typeface="Nunito Sans 2"/>
                <a:cs typeface="Nunito Sans 2"/>
                <a:sym typeface="Nunito Sans 2"/>
              </a:rPr>
              <a:t>Loneliness</a:t>
            </a:r>
          </a:p>
          <a:p>
            <a:pPr marL="518162" lvl="1" indent="-259081" algn="l">
              <a:lnSpc>
                <a:spcPts val="3168"/>
              </a:lnSpc>
              <a:buFont typeface="Arial"/>
              <a:buChar char="•"/>
            </a:pPr>
            <a:r>
              <a:rPr lang="en-US" sz="2400">
                <a:solidFill>
                  <a:srgbClr val="FFFFFF"/>
                </a:solidFill>
                <a:latin typeface="Nunito Sans 2"/>
                <a:ea typeface="Nunito Sans 2"/>
                <a:cs typeface="Nunito Sans 2"/>
                <a:sym typeface="Nunito Sans 2"/>
              </a:rPr>
              <a:t>Roommate Conflict</a:t>
            </a:r>
          </a:p>
          <a:p>
            <a:pPr marL="518162" lvl="1" indent="-259081" algn="l">
              <a:lnSpc>
                <a:spcPts val="3168"/>
              </a:lnSpc>
              <a:buFont typeface="Arial"/>
              <a:buChar char="•"/>
            </a:pPr>
            <a:r>
              <a:rPr lang="en-US" sz="2400">
                <a:solidFill>
                  <a:srgbClr val="FFFFFF"/>
                </a:solidFill>
                <a:latin typeface="Nunito Sans 2"/>
                <a:ea typeface="Nunito Sans 2"/>
                <a:cs typeface="Nunito Sans 2"/>
                <a:sym typeface="Nunito Sans 2"/>
              </a:rPr>
              <a:t>Poor Diet</a:t>
            </a:r>
          </a:p>
          <a:p>
            <a:pPr marL="518162" lvl="1" indent="-259081" algn="l">
              <a:lnSpc>
                <a:spcPts val="3168"/>
              </a:lnSpc>
              <a:buFont typeface="Arial"/>
              <a:buChar char="•"/>
            </a:pPr>
            <a:r>
              <a:rPr lang="en-US" sz="2400">
                <a:solidFill>
                  <a:srgbClr val="FFFFFF"/>
                </a:solidFill>
                <a:latin typeface="Nunito Sans 2"/>
                <a:ea typeface="Nunito Sans 2"/>
                <a:cs typeface="Nunito Sans 2"/>
                <a:sym typeface="Nunito Sans 2"/>
              </a:rPr>
              <a:t>And More…</a:t>
            </a:r>
          </a:p>
        </p:txBody>
      </p:sp>
      <p:sp>
        <p:nvSpPr>
          <p:cNvPr id="20" name="TextBox 20"/>
          <p:cNvSpPr txBox="1"/>
          <p:nvPr/>
        </p:nvSpPr>
        <p:spPr>
          <a:xfrm>
            <a:off x="8025439" y="2397271"/>
            <a:ext cx="9930763" cy="636270"/>
          </a:xfrm>
          <a:prstGeom prst="rect">
            <a:avLst/>
          </a:prstGeom>
        </p:spPr>
        <p:txBody>
          <a:bodyPr lIns="0" tIns="0" rIns="0" bIns="0" rtlCol="0" anchor="t">
            <a:spAutoFit/>
          </a:bodyPr>
          <a:lstStyle/>
          <a:p>
            <a:pPr algn="ctr">
              <a:lnSpc>
                <a:spcPts val="3960"/>
              </a:lnSpc>
              <a:spcBef>
                <a:spcPct val="0"/>
              </a:spcBef>
            </a:pPr>
            <a:r>
              <a:rPr lang="en-US" sz="3600" b="1" spc="-72">
                <a:solidFill>
                  <a:srgbClr val="FFFFFF"/>
                </a:solidFill>
                <a:latin typeface="Halis GR Heavy"/>
                <a:ea typeface="Halis GR Heavy"/>
                <a:cs typeface="Halis GR Heavy"/>
                <a:sym typeface="Halis GR Heavy"/>
              </a:rPr>
              <a:t>TYPICAL STUDENT EXPERIENCE</a:t>
            </a:r>
          </a:p>
        </p:txBody>
      </p:sp>
      <p:sp>
        <p:nvSpPr>
          <p:cNvPr id="21" name="TextBox 21"/>
          <p:cNvSpPr txBox="1"/>
          <p:nvPr/>
        </p:nvSpPr>
        <p:spPr>
          <a:xfrm>
            <a:off x="8025439" y="6342435"/>
            <a:ext cx="9930763" cy="636270"/>
          </a:xfrm>
          <a:prstGeom prst="rect">
            <a:avLst/>
          </a:prstGeom>
        </p:spPr>
        <p:txBody>
          <a:bodyPr lIns="0" tIns="0" rIns="0" bIns="0" rtlCol="0" anchor="t">
            <a:spAutoFit/>
          </a:bodyPr>
          <a:lstStyle/>
          <a:p>
            <a:pPr algn="ctr">
              <a:lnSpc>
                <a:spcPts val="3960"/>
              </a:lnSpc>
              <a:spcBef>
                <a:spcPct val="0"/>
              </a:spcBef>
            </a:pPr>
            <a:r>
              <a:rPr lang="en-US" sz="3600" b="1" spc="-72">
                <a:solidFill>
                  <a:srgbClr val="FFFFFF"/>
                </a:solidFill>
                <a:latin typeface="Halis GR Heavy"/>
                <a:ea typeface="Halis GR Heavy"/>
                <a:cs typeface="Halis GR Heavy"/>
                <a:sym typeface="Halis GR Heavy"/>
              </a:rPr>
              <a:t>SPECIFIC TO TEXAS STATE</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671590" cy="10287000"/>
            <a:chOff x="0" y="0"/>
            <a:chExt cx="1757127" cy="2709333"/>
          </a:xfrm>
        </p:grpSpPr>
        <p:sp>
          <p:nvSpPr>
            <p:cNvPr id="3" name="Freeform 3"/>
            <p:cNvSpPr/>
            <p:nvPr/>
          </p:nvSpPr>
          <p:spPr>
            <a:xfrm>
              <a:off x="0" y="0"/>
              <a:ext cx="1757126" cy="2709333"/>
            </a:xfrm>
            <a:custGeom>
              <a:avLst/>
              <a:gdLst/>
              <a:ahLst/>
              <a:cxnLst/>
              <a:rect l="l" t="t" r="r" b="b"/>
              <a:pathLst>
                <a:path w="1757126" h="2709333">
                  <a:moveTo>
                    <a:pt x="0" y="0"/>
                  </a:moveTo>
                  <a:lnTo>
                    <a:pt x="1757126" y="0"/>
                  </a:lnTo>
                  <a:lnTo>
                    <a:pt x="1757126" y="2709333"/>
                  </a:lnTo>
                  <a:lnTo>
                    <a:pt x="0" y="2709333"/>
                  </a:lnTo>
                  <a:close/>
                </a:path>
              </a:pathLst>
            </a:custGeom>
            <a:solidFill>
              <a:srgbClr val="FFFFFF"/>
            </a:solidFill>
          </p:spPr>
          <p:txBody>
            <a:bodyPr/>
            <a:lstStyle/>
            <a:p>
              <a:endParaRPr lang="en-US"/>
            </a:p>
          </p:txBody>
        </p:sp>
        <p:sp>
          <p:nvSpPr>
            <p:cNvPr id="4" name="TextBox 4"/>
            <p:cNvSpPr txBox="1"/>
            <p:nvPr/>
          </p:nvSpPr>
          <p:spPr>
            <a:xfrm>
              <a:off x="0" y="-19050"/>
              <a:ext cx="1757127" cy="2728383"/>
            </a:xfrm>
            <a:prstGeom prst="rect">
              <a:avLst/>
            </a:prstGeom>
          </p:spPr>
          <p:txBody>
            <a:bodyPr lIns="50800" tIns="50800" rIns="50800" bIns="50800" rtlCol="0" anchor="ctr"/>
            <a:lstStyle/>
            <a:p>
              <a:pPr algn="ctr">
                <a:lnSpc>
                  <a:spcPts val="1950"/>
                </a:lnSpc>
              </a:pPr>
              <a:endParaRPr/>
            </a:p>
          </p:txBody>
        </p:sp>
      </p:grpSp>
      <p:grpSp>
        <p:nvGrpSpPr>
          <p:cNvPr id="5" name="Group 5"/>
          <p:cNvGrpSpPr/>
          <p:nvPr/>
        </p:nvGrpSpPr>
        <p:grpSpPr>
          <a:xfrm>
            <a:off x="1157606" y="1139536"/>
            <a:ext cx="8293198" cy="8007927"/>
            <a:chOff x="0" y="0"/>
            <a:chExt cx="2184217" cy="2109084"/>
          </a:xfrm>
          <a:solidFill>
            <a:srgbClr val="EBBA45"/>
          </a:solidFill>
        </p:grpSpPr>
        <p:sp>
          <p:nvSpPr>
            <p:cNvPr id="6" name="Freeform 6"/>
            <p:cNvSpPr/>
            <p:nvPr/>
          </p:nvSpPr>
          <p:spPr>
            <a:xfrm>
              <a:off x="0" y="0"/>
              <a:ext cx="2184217" cy="2109084"/>
            </a:xfrm>
            <a:custGeom>
              <a:avLst/>
              <a:gdLst/>
              <a:ahLst/>
              <a:cxnLst/>
              <a:rect l="l" t="t" r="r" b="b"/>
              <a:pathLst>
                <a:path w="2184217" h="2109084">
                  <a:moveTo>
                    <a:pt x="0" y="0"/>
                  </a:moveTo>
                  <a:lnTo>
                    <a:pt x="2184217" y="0"/>
                  </a:lnTo>
                  <a:lnTo>
                    <a:pt x="2184217" y="2109084"/>
                  </a:lnTo>
                  <a:lnTo>
                    <a:pt x="0" y="2109084"/>
                  </a:lnTo>
                  <a:close/>
                </a:path>
              </a:pathLst>
            </a:custGeom>
            <a:grpFill/>
          </p:spPr>
          <p:txBody>
            <a:bodyPr/>
            <a:lstStyle/>
            <a:p>
              <a:endParaRPr lang="en-US"/>
            </a:p>
          </p:txBody>
        </p:sp>
        <p:sp>
          <p:nvSpPr>
            <p:cNvPr id="7" name="TextBox 7"/>
            <p:cNvSpPr txBox="1"/>
            <p:nvPr/>
          </p:nvSpPr>
          <p:spPr>
            <a:xfrm>
              <a:off x="0" y="-152400"/>
              <a:ext cx="2184217" cy="2261484"/>
            </a:xfrm>
            <a:prstGeom prst="rect">
              <a:avLst/>
            </a:prstGeom>
            <a:grpFill/>
          </p:spPr>
          <p:txBody>
            <a:bodyPr lIns="254000" tIns="254000" rIns="254000" bIns="254000" rtlCol="0" anchor="ctr"/>
            <a:lstStyle/>
            <a:p>
              <a:pPr algn="ctr">
                <a:lnSpc>
                  <a:spcPts val="4904"/>
                </a:lnSpc>
              </a:pPr>
              <a:endParaRPr/>
            </a:p>
          </p:txBody>
        </p:sp>
      </p:grpSp>
      <p:sp>
        <p:nvSpPr>
          <p:cNvPr id="8" name="Freeform 8" descr="San Marcos TXST Police Station"/>
          <p:cNvSpPr/>
          <p:nvPr/>
        </p:nvSpPr>
        <p:spPr>
          <a:xfrm>
            <a:off x="10043132" y="2420016"/>
            <a:ext cx="3096333" cy="3329390"/>
          </a:xfrm>
          <a:custGeom>
            <a:avLst/>
            <a:gdLst/>
            <a:ahLst/>
            <a:cxnLst/>
            <a:rect l="l" t="t" r="r" b="b"/>
            <a:pathLst>
              <a:path w="3096333" h="3329390">
                <a:moveTo>
                  <a:pt x="0" y="0"/>
                </a:moveTo>
                <a:lnTo>
                  <a:pt x="3096333" y="0"/>
                </a:lnTo>
                <a:lnTo>
                  <a:pt x="3096333" y="3329391"/>
                </a:lnTo>
                <a:lnTo>
                  <a:pt x="0" y="3329391"/>
                </a:lnTo>
                <a:lnTo>
                  <a:pt x="0" y="0"/>
                </a:lnTo>
                <a:close/>
              </a:path>
            </a:pathLst>
          </a:custGeom>
          <a:blipFill>
            <a:blip r:embed="rId2"/>
            <a:stretch>
              <a:fillRect/>
            </a:stretch>
          </a:blipFill>
        </p:spPr>
        <p:txBody>
          <a:bodyPr/>
          <a:lstStyle/>
          <a:p>
            <a:endParaRPr lang="en-US"/>
          </a:p>
        </p:txBody>
      </p:sp>
      <p:sp>
        <p:nvSpPr>
          <p:cNvPr id="9" name="Freeform 9" descr="Round Rock campus building"/>
          <p:cNvSpPr/>
          <p:nvPr/>
        </p:nvSpPr>
        <p:spPr>
          <a:xfrm>
            <a:off x="14030648" y="2420016"/>
            <a:ext cx="3146274" cy="3329390"/>
          </a:xfrm>
          <a:custGeom>
            <a:avLst/>
            <a:gdLst/>
            <a:ahLst/>
            <a:cxnLst/>
            <a:rect l="l" t="t" r="r" b="b"/>
            <a:pathLst>
              <a:path w="3146274" h="3329390">
                <a:moveTo>
                  <a:pt x="0" y="0"/>
                </a:moveTo>
                <a:lnTo>
                  <a:pt x="3146274" y="0"/>
                </a:lnTo>
                <a:lnTo>
                  <a:pt x="3146274" y="3329391"/>
                </a:lnTo>
                <a:lnTo>
                  <a:pt x="0" y="3329391"/>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924800" y="878601"/>
            <a:ext cx="11498124" cy="1038225"/>
          </a:xfrm>
          <a:prstGeom prst="rect">
            <a:avLst/>
          </a:prstGeom>
        </p:spPr>
        <p:txBody>
          <a:bodyPr lIns="0" tIns="0" rIns="0" bIns="0" rtlCol="0" anchor="t">
            <a:spAutoFit/>
          </a:bodyPr>
          <a:lstStyle/>
          <a:p>
            <a:pPr algn="ctr">
              <a:lnSpc>
                <a:spcPts val="6600"/>
              </a:lnSpc>
            </a:pPr>
            <a:r>
              <a:rPr lang="en-US" sz="6000" b="1" spc="-120" dirty="0">
                <a:solidFill>
                  <a:srgbClr val="FFFFFF"/>
                </a:solidFill>
                <a:latin typeface="Halis GR Heavy"/>
                <a:ea typeface="Halis GR Heavy"/>
                <a:cs typeface="Halis GR Heavy"/>
                <a:sym typeface="Halis GR Heavy"/>
              </a:rPr>
              <a:t>CAMPUS SAFETY </a:t>
            </a:r>
          </a:p>
        </p:txBody>
      </p:sp>
      <p:sp>
        <p:nvSpPr>
          <p:cNvPr id="11" name="TextBox 11"/>
          <p:cNvSpPr txBox="1"/>
          <p:nvPr/>
        </p:nvSpPr>
        <p:spPr>
          <a:xfrm>
            <a:off x="1587003" y="2834142"/>
            <a:ext cx="7176592" cy="5379720"/>
          </a:xfrm>
          <a:prstGeom prst="rect">
            <a:avLst/>
          </a:prstGeom>
        </p:spPr>
        <p:txBody>
          <a:bodyPr lIns="0" tIns="0" rIns="0" bIns="0" rtlCol="0" anchor="t">
            <a:spAutoFit/>
          </a:bodyPr>
          <a:lstStyle/>
          <a:p>
            <a:pPr marL="518160" lvl="1" indent="-259080" algn="l">
              <a:lnSpc>
                <a:spcPts val="4320"/>
              </a:lnSpc>
              <a:buFont typeface="Arial"/>
              <a:buChar char="•"/>
            </a:pPr>
            <a:r>
              <a:rPr lang="en-US" sz="2400" spc="36" dirty="0">
                <a:solidFill>
                  <a:srgbClr val="501214"/>
                </a:solidFill>
                <a:latin typeface="Nunito Sans 1"/>
                <a:ea typeface="Nunito Sans 1"/>
                <a:cs typeface="Nunito Sans 1"/>
                <a:sym typeface="Nunito Sans 1"/>
              </a:rPr>
              <a:t>Full-service police department.</a:t>
            </a:r>
          </a:p>
          <a:p>
            <a:pPr marL="518160" lvl="1" indent="-259080" algn="l">
              <a:lnSpc>
                <a:spcPts val="4320"/>
              </a:lnSpc>
              <a:buFont typeface="Arial"/>
              <a:buChar char="•"/>
            </a:pPr>
            <a:r>
              <a:rPr lang="en-US" sz="2400" spc="36" dirty="0">
                <a:solidFill>
                  <a:srgbClr val="501214"/>
                </a:solidFill>
                <a:latin typeface="Nunito Sans 1"/>
                <a:ea typeface="Nunito Sans 1"/>
                <a:cs typeface="Nunito Sans 1"/>
                <a:sym typeface="Nunito Sans 1"/>
              </a:rPr>
              <a:t>Employs various highly trained individuals:</a:t>
            </a:r>
          </a:p>
          <a:p>
            <a:pPr marL="1036320" lvl="2" indent="-345440" algn="l">
              <a:lnSpc>
                <a:spcPts val="4320"/>
              </a:lnSpc>
              <a:buFont typeface="Arial"/>
              <a:buChar char="⚬"/>
            </a:pPr>
            <a:r>
              <a:rPr lang="en-US" sz="2400" spc="36" dirty="0">
                <a:solidFill>
                  <a:srgbClr val="501214"/>
                </a:solidFill>
                <a:latin typeface="Nunito Sans 1"/>
                <a:ea typeface="Nunito Sans 1"/>
                <a:cs typeface="Nunito Sans 1"/>
                <a:sym typeface="Nunito Sans 1"/>
              </a:rPr>
              <a:t>State Certified Officers </a:t>
            </a:r>
          </a:p>
          <a:p>
            <a:pPr marL="1036320" lvl="2" indent="-345440" algn="l">
              <a:lnSpc>
                <a:spcPts val="4320"/>
              </a:lnSpc>
              <a:buFont typeface="Arial"/>
              <a:buChar char="⚬"/>
            </a:pPr>
            <a:r>
              <a:rPr lang="en-US" sz="2400" spc="36" dirty="0">
                <a:solidFill>
                  <a:srgbClr val="501214"/>
                </a:solidFill>
                <a:latin typeface="Nunito Sans 1"/>
                <a:ea typeface="Nunito Sans 1"/>
                <a:cs typeface="Nunito Sans 1"/>
                <a:sym typeface="Nunito Sans 1"/>
              </a:rPr>
              <a:t>Public Safety Officers </a:t>
            </a:r>
          </a:p>
          <a:p>
            <a:pPr marL="1036320" lvl="2" indent="-345440" algn="l">
              <a:lnSpc>
                <a:spcPts val="4320"/>
              </a:lnSpc>
              <a:buFont typeface="Arial"/>
              <a:buChar char="⚬"/>
            </a:pPr>
            <a:r>
              <a:rPr lang="en-US" sz="2400" spc="36" dirty="0">
                <a:solidFill>
                  <a:srgbClr val="501214"/>
                </a:solidFill>
                <a:latin typeface="Nunito Sans 1"/>
                <a:ea typeface="Nunito Sans 1"/>
                <a:cs typeface="Nunito Sans 1"/>
                <a:sym typeface="Nunito Sans 1"/>
              </a:rPr>
              <a:t>Student Public Safety Officers </a:t>
            </a:r>
          </a:p>
          <a:p>
            <a:pPr marL="518160" lvl="1" indent="-259080" algn="l">
              <a:lnSpc>
                <a:spcPts val="4320"/>
              </a:lnSpc>
              <a:buFont typeface="Arial"/>
              <a:buChar char="•"/>
            </a:pPr>
            <a:r>
              <a:rPr lang="en-US" sz="2400" spc="36" dirty="0">
                <a:solidFill>
                  <a:srgbClr val="501214"/>
                </a:solidFill>
                <a:latin typeface="Nunito Sans 1"/>
                <a:ea typeface="Nunito Sans 1"/>
                <a:cs typeface="Nunito Sans 1"/>
                <a:sym typeface="Nunito Sans 1"/>
              </a:rPr>
              <a:t>Patrol and Dispatch operate 24/7.</a:t>
            </a:r>
          </a:p>
          <a:p>
            <a:pPr marL="518160" lvl="1" indent="-259080" algn="l">
              <a:lnSpc>
                <a:spcPts val="4320"/>
              </a:lnSpc>
              <a:buFont typeface="Arial"/>
              <a:buChar char="•"/>
            </a:pPr>
            <a:r>
              <a:rPr lang="en-US" sz="2400" spc="36" dirty="0">
                <a:solidFill>
                  <a:srgbClr val="501214"/>
                </a:solidFill>
                <a:latin typeface="Nunito Sans 1"/>
                <a:ea typeface="Nunito Sans 1"/>
                <a:cs typeface="Nunito Sans 1"/>
                <a:sym typeface="Nunito Sans 1"/>
              </a:rPr>
              <a:t>Administration operates </a:t>
            </a:r>
          </a:p>
          <a:p>
            <a:pPr algn="l">
              <a:lnSpc>
                <a:spcPts val="4320"/>
              </a:lnSpc>
            </a:pPr>
            <a:r>
              <a:rPr lang="en-US" sz="2400" spc="36" dirty="0">
                <a:solidFill>
                  <a:srgbClr val="501214"/>
                </a:solidFill>
                <a:latin typeface="Nunito Sans 1"/>
                <a:ea typeface="Nunito Sans 1"/>
                <a:cs typeface="Nunito Sans 1"/>
                <a:sym typeface="Nunito Sans 1"/>
              </a:rPr>
              <a:t>      M – F, 8 a.m. to 5 p.m.</a:t>
            </a:r>
          </a:p>
          <a:p>
            <a:pPr algn="l">
              <a:lnSpc>
                <a:spcPts val="4320"/>
              </a:lnSpc>
            </a:pPr>
            <a:endParaRPr lang="en-US" sz="2400" spc="36" dirty="0">
              <a:solidFill>
                <a:srgbClr val="501214"/>
              </a:solidFill>
              <a:latin typeface="Nunito Sans 1"/>
              <a:ea typeface="Nunito Sans 1"/>
              <a:cs typeface="Nunito Sans 1"/>
              <a:sym typeface="Nunito Sans 1"/>
            </a:endParaRPr>
          </a:p>
          <a:p>
            <a:pPr algn="l">
              <a:lnSpc>
                <a:spcPts val="4320"/>
              </a:lnSpc>
            </a:pPr>
            <a:endParaRPr lang="en-US" sz="2400" spc="36" dirty="0">
              <a:solidFill>
                <a:srgbClr val="501214"/>
              </a:solidFill>
              <a:latin typeface="Nunito Sans 1"/>
              <a:ea typeface="Nunito Sans 1"/>
              <a:cs typeface="Nunito Sans 1"/>
              <a:sym typeface="Nunito Sans 1"/>
            </a:endParaRPr>
          </a:p>
        </p:txBody>
      </p:sp>
      <p:sp>
        <p:nvSpPr>
          <p:cNvPr id="12" name="TextBox 12"/>
          <p:cNvSpPr txBox="1"/>
          <p:nvPr/>
        </p:nvSpPr>
        <p:spPr>
          <a:xfrm>
            <a:off x="9597963" y="8107680"/>
            <a:ext cx="8400964" cy="1025922"/>
          </a:xfrm>
          <a:prstGeom prst="rect">
            <a:avLst/>
          </a:prstGeom>
        </p:spPr>
        <p:txBody>
          <a:bodyPr lIns="0" tIns="0" rIns="0" bIns="0" rtlCol="0" anchor="t">
            <a:spAutoFit/>
          </a:bodyPr>
          <a:lstStyle/>
          <a:p>
            <a:pPr algn="ctr">
              <a:lnSpc>
                <a:spcPts val="3960"/>
              </a:lnSpc>
              <a:spcBef>
                <a:spcPct val="0"/>
              </a:spcBef>
            </a:pPr>
            <a:r>
              <a:rPr lang="en-US" sz="3600" b="1" spc="-72" dirty="0">
                <a:solidFill>
                  <a:srgbClr val="EBBA45"/>
                </a:solidFill>
                <a:latin typeface="Halis GR Heavy"/>
                <a:ea typeface="Halis GR Heavy"/>
                <a:cs typeface="Halis GR Heavy"/>
                <a:sym typeface="Halis GR Heavy"/>
              </a:rPr>
              <a:t>NON-EMERGENCY: 512-245-2805</a:t>
            </a:r>
          </a:p>
          <a:p>
            <a:pPr algn="ctr">
              <a:lnSpc>
                <a:spcPts val="3960"/>
              </a:lnSpc>
              <a:spcBef>
                <a:spcPct val="0"/>
              </a:spcBef>
            </a:pPr>
            <a:r>
              <a:rPr lang="en-US" sz="3600" b="1" spc="-72" dirty="0">
                <a:solidFill>
                  <a:srgbClr val="EBBA45"/>
                </a:solidFill>
                <a:latin typeface="Halis GR Heavy"/>
                <a:ea typeface="Halis GR Heavy"/>
                <a:cs typeface="Halis GR Heavy"/>
                <a:sym typeface="Halis GR Heavy"/>
              </a:rPr>
              <a:t>EMERGENCY: 911</a:t>
            </a:r>
          </a:p>
        </p:txBody>
      </p:sp>
      <p:sp>
        <p:nvSpPr>
          <p:cNvPr id="13" name="TextBox 13"/>
          <p:cNvSpPr txBox="1"/>
          <p:nvPr/>
        </p:nvSpPr>
        <p:spPr>
          <a:xfrm>
            <a:off x="14030648" y="5777982"/>
            <a:ext cx="3146274" cy="1668781"/>
          </a:xfrm>
          <a:prstGeom prst="rect">
            <a:avLst/>
          </a:prstGeom>
        </p:spPr>
        <p:txBody>
          <a:bodyPr lIns="0" tIns="0" rIns="0" bIns="0" rtlCol="0" anchor="t">
            <a:spAutoFit/>
          </a:bodyPr>
          <a:lstStyle/>
          <a:p>
            <a:pPr algn="ctr">
              <a:lnSpc>
                <a:spcPts val="2640"/>
              </a:lnSpc>
            </a:pPr>
            <a:r>
              <a:rPr lang="en-US" sz="2400" b="1" spc="-48">
                <a:solidFill>
                  <a:srgbClr val="AC9155"/>
                </a:solidFill>
                <a:latin typeface="Nunito Sans 2 Heavy"/>
                <a:ea typeface="Nunito Sans 2 Heavy"/>
                <a:cs typeface="Nunito Sans 2 Heavy"/>
                <a:sym typeface="Nunito Sans 2 Heavy"/>
              </a:rPr>
              <a:t>ROUND ROCK STATION </a:t>
            </a:r>
          </a:p>
          <a:p>
            <a:pPr algn="ctr">
              <a:lnSpc>
                <a:spcPts val="2640"/>
              </a:lnSpc>
            </a:pPr>
            <a:endParaRPr lang="en-US" sz="2400" b="1" spc="-48">
              <a:solidFill>
                <a:srgbClr val="AC9155"/>
              </a:solidFill>
              <a:latin typeface="Nunito Sans 2 Heavy"/>
              <a:ea typeface="Nunito Sans 2 Heavy"/>
              <a:cs typeface="Nunito Sans 2 Heavy"/>
              <a:sym typeface="Nunito Sans 2 Heavy"/>
            </a:endParaRPr>
          </a:p>
          <a:p>
            <a:pPr algn="ctr">
              <a:lnSpc>
                <a:spcPts val="2640"/>
              </a:lnSpc>
            </a:pPr>
            <a:r>
              <a:rPr lang="en-US" sz="2400" spc="-48">
                <a:solidFill>
                  <a:srgbClr val="AC9155"/>
                </a:solidFill>
                <a:latin typeface="Nunito Sans 2"/>
                <a:ea typeface="Nunito Sans 2"/>
                <a:cs typeface="Nunito Sans 2"/>
                <a:sym typeface="Nunito Sans 2"/>
              </a:rPr>
              <a:t>Campus Services </a:t>
            </a:r>
          </a:p>
          <a:p>
            <a:pPr algn="ctr">
              <a:lnSpc>
                <a:spcPts val="2640"/>
              </a:lnSpc>
              <a:spcBef>
                <a:spcPct val="0"/>
              </a:spcBef>
            </a:pPr>
            <a:r>
              <a:rPr lang="en-US" sz="2400" spc="-48">
                <a:solidFill>
                  <a:srgbClr val="AC9155"/>
                </a:solidFill>
                <a:latin typeface="Nunito Sans 2"/>
                <a:ea typeface="Nunito Sans 2"/>
                <a:cs typeface="Nunito Sans 2"/>
                <a:sym typeface="Nunito Sans 2"/>
              </a:rPr>
              <a:t>155 University Blvd</a:t>
            </a:r>
          </a:p>
        </p:txBody>
      </p:sp>
      <p:sp>
        <p:nvSpPr>
          <p:cNvPr id="14" name="TextBox 14"/>
          <p:cNvSpPr txBox="1"/>
          <p:nvPr/>
        </p:nvSpPr>
        <p:spPr>
          <a:xfrm>
            <a:off x="9993191" y="5777982"/>
            <a:ext cx="3146274" cy="1668781"/>
          </a:xfrm>
          <a:prstGeom prst="rect">
            <a:avLst/>
          </a:prstGeom>
        </p:spPr>
        <p:txBody>
          <a:bodyPr lIns="0" tIns="0" rIns="0" bIns="0" rtlCol="0" anchor="t">
            <a:spAutoFit/>
          </a:bodyPr>
          <a:lstStyle/>
          <a:p>
            <a:pPr algn="ctr">
              <a:lnSpc>
                <a:spcPts val="2640"/>
              </a:lnSpc>
            </a:pPr>
            <a:r>
              <a:rPr lang="en-US" sz="2400" b="1" spc="-48" dirty="0">
                <a:solidFill>
                  <a:srgbClr val="AC9155"/>
                </a:solidFill>
                <a:latin typeface="Nunito Sans 2 Heavy"/>
                <a:ea typeface="Nunito Sans 2 Heavy"/>
                <a:cs typeface="Nunito Sans 2 Heavy"/>
                <a:sym typeface="Nunito Sans 2 Heavy"/>
              </a:rPr>
              <a:t>SAN MARCOS STATION </a:t>
            </a:r>
          </a:p>
          <a:p>
            <a:pPr algn="ctr">
              <a:lnSpc>
                <a:spcPts val="2640"/>
              </a:lnSpc>
            </a:pPr>
            <a:endParaRPr lang="en-US" sz="2400" b="1" spc="-48" dirty="0">
              <a:solidFill>
                <a:srgbClr val="AC9155"/>
              </a:solidFill>
              <a:latin typeface="Nunito Sans 2 Heavy"/>
              <a:ea typeface="Nunito Sans 2 Heavy"/>
              <a:cs typeface="Nunito Sans 2 Heavy"/>
              <a:sym typeface="Nunito Sans 2 Heavy"/>
            </a:endParaRPr>
          </a:p>
          <a:p>
            <a:pPr algn="ctr">
              <a:lnSpc>
                <a:spcPts val="2640"/>
              </a:lnSpc>
            </a:pPr>
            <a:r>
              <a:rPr lang="en-US" sz="2400" spc="-48" dirty="0">
                <a:solidFill>
                  <a:srgbClr val="AC9155"/>
                </a:solidFill>
                <a:latin typeface="Nunito Sans 2"/>
                <a:ea typeface="Nunito Sans 2"/>
                <a:cs typeface="Nunito Sans 2"/>
                <a:sym typeface="Nunito Sans 2"/>
              </a:rPr>
              <a:t>Pecan</a:t>
            </a:r>
          </a:p>
          <a:p>
            <a:pPr algn="ctr">
              <a:lnSpc>
                <a:spcPts val="2640"/>
              </a:lnSpc>
              <a:spcBef>
                <a:spcPct val="0"/>
              </a:spcBef>
            </a:pPr>
            <a:r>
              <a:rPr lang="en-US" sz="2400" spc="-48" dirty="0">
                <a:solidFill>
                  <a:srgbClr val="AC9155"/>
                </a:solidFill>
                <a:latin typeface="Nunito Sans 2"/>
                <a:ea typeface="Nunito Sans 2"/>
                <a:cs typeface="Nunito Sans 2"/>
                <a:sym typeface="Nunito Sans 2"/>
              </a:rPr>
              <a:t>1321 Academy Street</a:t>
            </a:r>
          </a:p>
        </p:txBody>
      </p:sp>
      <p:sp>
        <p:nvSpPr>
          <p:cNvPr id="15" name="TextBox 15"/>
          <p:cNvSpPr txBox="1"/>
          <p:nvPr/>
        </p:nvSpPr>
        <p:spPr>
          <a:xfrm>
            <a:off x="1028700" y="2073306"/>
            <a:ext cx="8293198" cy="617220"/>
          </a:xfrm>
          <a:prstGeom prst="rect">
            <a:avLst/>
          </a:prstGeom>
        </p:spPr>
        <p:txBody>
          <a:bodyPr lIns="0" tIns="0" rIns="0" bIns="0" rtlCol="0" anchor="t">
            <a:spAutoFit/>
          </a:bodyPr>
          <a:lstStyle/>
          <a:p>
            <a:pPr algn="ctr">
              <a:lnSpc>
                <a:spcPts val="3960"/>
              </a:lnSpc>
            </a:pPr>
            <a:r>
              <a:rPr lang="en-US" sz="3600" b="1" spc="-72">
                <a:solidFill>
                  <a:srgbClr val="501214"/>
                </a:solidFill>
                <a:latin typeface="Halis GR Bold"/>
                <a:ea typeface="Halis GR Bold"/>
                <a:cs typeface="Halis GR Bold"/>
                <a:sym typeface="Halis GR Bold"/>
              </a:rPr>
              <a:t>UNIVERSITY POLICE DEPARTMENT</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sp>
        <p:nvSpPr>
          <p:cNvPr id="2" name="Freeform 2"/>
          <p:cNvSpPr/>
          <p:nvPr/>
        </p:nvSpPr>
        <p:spPr>
          <a:xfrm>
            <a:off x="-537130" y="-408779"/>
            <a:ext cx="19362260" cy="1075681"/>
          </a:xfrm>
          <a:custGeom>
            <a:avLst/>
            <a:gdLst/>
            <a:ahLst/>
            <a:cxnLst/>
            <a:rect l="l" t="t" r="r" b="b"/>
            <a:pathLst>
              <a:path w="19362260" h="1075681">
                <a:moveTo>
                  <a:pt x="0" y="0"/>
                </a:moveTo>
                <a:lnTo>
                  <a:pt x="19362260" y="0"/>
                </a:lnTo>
                <a:lnTo>
                  <a:pt x="19362260" y="1075681"/>
                </a:lnTo>
                <a:lnTo>
                  <a:pt x="0" y="1075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078791" y="7520024"/>
            <a:ext cx="3858527" cy="1167204"/>
          </a:xfrm>
          <a:custGeom>
            <a:avLst/>
            <a:gdLst/>
            <a:ahLst/>
            <a:cxnLst/>
            <a:rect l="l" t="t" r="r" b="b"/>
            <a:pathLst>
              <a:path w="3858527" h="1167204">
                <a:moveTo>
                  <a:pt x="0" y="0"/>
                </a:moveTo>
                <a:lnTo>
                  <a:pt x="3858526" y="0"/>
                </a:lnTo>
                <a:lnTo>
                  <a:pt x="3858526" y="1167204"/>
                </a:lnTo>
                <a:lnTo>
                  <a:pt x="0" y="116720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869550" y="1666120"/>
            <a:ext cx="5698835" cy="7156323"/>
          </a:xfrm>
          <a:prstGeom prst="rect">
            <a:avLst/>
          </a:prstGeom>
        </p:spPr>
        <p:txBody>
          <a:bodyPr lIns="0" tIns="0" rIns="0" bIns="0" rtlCol="0" anchor="t">
            <a:spAutoFit/>
          </a:bodyPr>
          <a:lstStyle/>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Bobcat Safe Rides</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Blue Light Call Boxes</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Emergency Safe Rides</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Naloxone </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Student Police Academy</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Civilian Response to Active Shooter Events (CRASE)</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Emergency Response Training </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Personal Safety </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Rape Aggression Defense System (R.A.D.)</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Self Defense </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Stop the Bleed </a:t>
            </a:r>
          </a:p>
          <a:p>
            <a:pPr marL="518160" lvl="1" indent="-259080" algn="l">
              <a:lnSpc>
                <a:spcPts val="4056"/>
              </a:lnSpc>
              <a:buFont typeface="Arial"/>
              <a:buChar char="•"/>
            </a:pPr>
            <a:r>
              <a:rPr lang="en-US" sz="2400" spc="31" dirty="0">
                <a:solidFill>
                  <a:srgbClr val="FFFFFF"/>
                </a:solidFill>
                <a:latin typeface="Nunito Sans 1"/>
                <a:ea typeface="Nunito Sans 1"/>
                <a:cs typeface="Nunito Sans 1"/>
                <a:sym typeface="Nunito Sans 1"/>
              </a:rPr>
              <a:t>CPR/First Aid/CPR</a:t>
            </a:r>
          </a:p>
        </p:txBody>
      </p:sp>
      <p:sp>
        <p:nvSpPr>
          <p:cNvPr id="5" name="TextBox 5"/>
          <p:cNvSpPr txBox="1"/>
          <p:nvPr/>
        </p:nvSpPr>
        <p:spPr>
          <a:xfrm>
            <a:off x="6965149" y="2181916"/>
            <a:ext cx="9826085" cy="474104"/>
          </a:xfrm>
          <a:prstGeom prst="rect">
            <a:avLst/>
          </a:prstGeom>
        </p:spPr>
        <p:txBody>
          <a:bodyPr lIns="0" tIns="0" rIns="0" bIns="0" rtlCol="0" anchor="t">
            <a:spAutoFit/>
          </a:bodyPr>
          <a:lstStyle/>
          <a:p>
            <a:pPr algn="l">
              <a:lnSpc>
                <a:spcPts val="3600"/>
              </a:lnSpc>
            </a:pPr>
            <a:r>
              <a:rPr lang="en-US" sz="3600" b="1" dirty="0">
                <a:solidFill>
                  <a:srgbClr val="EBBA45"/>
                </a:solidFill>
                <a:latin typeface="Halis GR Bold"/>
                <a:ea typeface="Halis GR Bold"/>
                <a:cs typeface="Halis GR Bold"/>
                <a:sym typeface="Halis GR Bold"/>
              </a:rPr>
              <a:t>EMERGENCY NOTIFICATIONS </a:t>
            </a:r>
          </a:p>
        </p:txBody>
      </p:sp>
      <p:sp>
        <p:nvSpPr>
          <p:cNvPr id="6" name="TextBox 6"/>
          <p:cNvSpPr txBox="1"/>
          <p:nvPr/>
        </p:nvSpPr>
        <p:spPr>
          <a:xfrm>
            <a:off x="1038225" y="521487"/>
            <a:ext cx="16221075" cy="1059815"/>
          </a:xfrm>
          <a:prstGeom prst="rect">
            <a:avLst/>
          </a:prstGeom>
        </p:spPr>
        <p:txBody>
          <a:bodyPr lIns="0" tIns="0" rIns="0" bIns="0" rtlCol="0" anchor="t">
            <a:spAutoFit/>
          </a:bodyPr>
          <a:lstStyle/>
          <a:p>
            <a:pPr marL="0" lvl="0" indent="0" algn="l">
              <a:lnSpc>
                <a:spcPts val="6820"/>
              </a:lnSpc>
            </a:pPr>
            <a:r>
              <a:rPr lang="en-US" sz="6200" b="1" spc="-124">
                <a:solidFill>
                  <a:srgbClr val="FFFFFF"/>
                </a:solidFill>
                <a:latin typeface="Halis GR Bold"/>
                <a:ea typeface="Halis GR Bold"/>
                <a:cs typeface="Halis GR Bold"/>
                <a:sym typeface="Halis GR Bold"/>
              </a:rPr>
              <a:t>SAFETY RESOURCES &amp; TRAININGS</a:t>
            </a:r>
          </a:p>
        </p:txBody>
      </p:sp>
      <p:sp>
        <p:nvSpPr>
          <p:cNvPr id="7" name="TextBox 7"/>
          <p:cNvSpPr txBox="1"/>
          <p:nvPr/>
        </p:nvSpPr>
        <p:spPr>
          <a:xfrm>
            <a:off x="6965149" y="2740081"/>
            <a:ext cx="10442398" cy="815340"/>
          </a:xfrm>
          <a:prstGeom prst="rect">
            <a:avLst/>
          </a:prstGeom>
        </p:spPr>
        <p:txBody>
          <a:bodyPr lIns="0" tIns="0" rIns="0" bIns="0" rtlCol="0" anchor="t">
            <a:spAutoFit/>
          </a:bodyPr>
          <a:lstStyle/>
          <a:p>
            <a:pPr algn="l">
              <a:lnSpc>
                <a:spcPts val="3359"/>
              </a:lnSpc>
              <a:spcBef>
                <a:spcPct val="0"/>
              </a:spcBef>
            </a:pPr>
            <a:r>
              <a:rPr lang="en-US" sz="2400" b="1">
                <a:solidFill>
                  <a:srgbClr val="FFFFFF"/>
                </a:solidFill>
                <a:latin typeface="Nunito Sans 1 Bold"/>
                <a:ea typeface="Nunito Sans 1 Bold"/>
                <a:cs typeface="Nunito Sans 1 Bold"/>
                <a:sym typeface="Nunito Sans 1 Bold"/>
              </a:rPr>
              <a:t>Emergency notifications via text, email, banner, on the homepage, social media, and desktop alerts (desktops must be owned by the University).</a:t>
            </a:r>
          </a:p>
        </p:txBody>
      </p:sp>
      <p:sp>
        <p:nvSpPr>
          <p:cNvPr id="8" name="TextBox 8"/>
          <p:cNvSpPr txBox="1"/>
          <p:nvPr/>
        </p:nvSpPr>
        <p:spPr>
          <a:xfrm>
            <a:off x="6985156" y="3739586"/>
            <a:ext cx="8862001" cy="474104"/>
          </a:xfrm>
          <a:prstGeom prst="rect">
            <a:avLst/>
          </a:prstGeom>
        </p:spPr>
        <p:txBody>
          <a:bodyPr lIns="0" tIns="0" rIns="0" bIns="0" rtlCol="0" anchor="t">
            <a:spAutoFit/>
          </a:bodyPr>
          <a:lstStyle/>
          <a:p>
            <a:pPr algn="l">
              <a:lnSpc>
                <a:spcPts val="3600"/>
              </a:lnSpc>
            </a:pPr>
            <a:r>
              <a:rPr lang="en-US" sz="3600" b="1" dirty="0">
                <a:solidFill>
                  <a:srgbClr val="EBBA45"/>
                </a:solidFill>
                <a:latin typeface="Halis GR Bold"/>
                <a:ea typeface="Halis GR Bold"/>
                <a:cs typeface="Halis GR Bold"/>
                <a:sym typeface="Halis GR Bold"/>
              </a:rPr>
              <a:t>TXSTATE ALERTS</a:t>
            </a:r>
          </a:p>
        </p:txBody>
      </p:sp>
      <p:sp>
        <p:nvSpPr>
          <p:cNvPr id="9" name="TextBox 9"/>
          <p:cNvSpPr txBox="1"/>
          <p:nvPr/>
        </p:nvSpPr>
        <p:spPr>
          <a:xfrm>
            <a:off x="6965149" y="4260342"/>
            <a:ext cx="9412547" cy="1234440"/>
          </a:xfrm>
          <a:prstGeom prst="rect">
            <a:avLst/>
          </a:prstGeom>
        </p:spPr>
        <p:txBody>
          <a:bodyPr lIns="0" tIns="0" rIns="0" bIns="0" rtlCol="0" anchor="t">
            <a:spAutoFit/>
          </a:bodyPr>
          <a:lstStyle/>
          <a:p>
            <a:pPr marL="518158" lvl="1" indent="-259079" algn="l">
              <a:lnSpc>
                <a:spcPts val="3359"/>
              </a:lnSpc>
              <a:buFont typeface="Arial"/>
              <a:buChar char="•"/>
            </a:pPr>
            <a:r>
              <a:rPr lang="en-US" sz="2399" b="1">
                <a:solidFill>
                  <a:srgbClr val="FFFFFF"/>
                </a:solidFill>
                <a:latin typeface="Nunito Sans 1 Bold"/>
                <a:ea typeface="Nunito Sans 1 Bold"/>
                <a:cs typeface="Nunito Sans 1 Bold"/>
                <a:sym typeface="Nunito Sans 1 Bold"/>
              </a:rPr>
              <a:t>All users with a @txstate.edu email are automatically opted in.</a:t>
            </a:r>
          </a:p>
          <a:p>
            <a:pPr marL="518158" lvl="1" indent="-259079" algn="l">
              <a:lnSpc>
                <a:spcPts val="3359"/>
              </a:lnSpc>
              <a:buFont typeface="Arial"/>
              <a:buChar char="•"/>
            </a:pPr>
            <a:r>
              <a:rPr lang="en-US" sz="2399" b="1">
                <a:solidFill>
                  <a:srgbClr val="FFFFFF"/>
                </a:solidFill>
                <a:latin typeface="Nunito Sans 1 Bold"/>
                <a:ea typeface="Nunito Sans 1 Bold"/>
                <a:cs typeface="Nunito Sans 1 Bold"/>
                <a:sym typeface="Nunito Sans 1 Bold"/>
              </a:rPr>
              <a:t>Users must opt in to receive text message alerts.</a:t>
            </a:r>
          </a:p>
          <a:p>
            <a:pPr marL="518158" lvl="1" indent="-259079" algn="l">
              <a:lnSpc>
                <a:spcPts val="3359"/>
              </a:lnSpc>
              <a:spcBef>
                <a:spcPct val="0"/>
              </a:spcBef>
              <a:buFont typeface="Arial"/>
              <a:buChar char="•"/>
            </a:pPr>
            <a:r>
              <a:rPr lang="en-US" sz="2399" b="1">
                <a:solidFill>
                  <a:srgbClr val="FFFFFF"/>
                </a:solidFill>
                <a:latin typeface="Nunito Sans 1 Bold"/>
                <a:ea typeface="Nunito Sans 1 Bold"/>
                <a:cs typeface="Nunito Sans 1 Bold"/>
                <a:sym typeface="Nunito Sans 1 Bold"/>
              </a:rPr>
              <a:t>Bobcats may add other email/phone numbers. </a:t>
            </a:r>
          </a:p>
        </p:txBody>
      </p:sp>
      <p:sp>
        <p:nvSpPr>
          <p:cNvPr id="10" name="TextBox 10"/>
          <p:cNvSpPr txBox="1"/>
          <p:nvPr/>
        </p:nvSpPr>
        <p:spPr>
          <a:xfrm>
            <a:off x="6985156" y="5771235"/>
            <a:ext cx="4759523" cy="474104"/>
          </a:xfrm>
          <a:prstGeom prst="rect">
            <a:avLst/>
          </a:prstGeom>
        </p:spPr>
        <p:txBody>
          <a:bodyPr lIns="0" tIns="0" rIns="0" bIns="0" rtlCol="0" anchor="t">
            <a:spAutoFit/>
          </a:bodyPr>
          <a:lstStyle/>
          <a:p>
            <a:pPr algn="ctr">
              <a:lnSpc>
                <a:spcPts val="3600"/>
              </a:lnSpc>
              <a:spcBef>
                <a:spcPct val="0"/>
              </a:spcBef>
            </a:pPr>
            <a:r>
              <a:rPr lang="en-US" sz="3600" b="1" dirty="0">
                <a:solidFill>
                  <a:srgbClr val="EBBA45"/>
                </a:solidFill>
                <a:latin typeface="Halis GR Bold"/>
                <a:ea typeface="Halis GR Bold"/>
                <a:cs typeface="Halis GR Bold"/>
                <a:sym typeface="Halis GR Bold"/>
              </a:rPr>
              <a:t>JEANNE CLERY ACT </a:t>
            </a:r>
          </a:p>
        </p:txBody>
      </p:sp>
      <p:sp>
        <p:nvSpPr>
          <p:cNvPr id="11" name="TextBox 11"/>
          <p:cNvSpPr txBox="1"/>
          <p:nvPr/>
        </p:nvSpPr>
        <p:spPr>
          <a:xfrm>
            <a:off x="6965149" y="6314160"/>
            <a:ext cx="9826085" cy="882013"/>
          </a:xfrm>
          <a:prstGeom prst="rect">
            <a:avLst/>
          </a:prstGeom>
        </p:spPr>
        <p:txBody>
          <a:bodyPr lIns="0" tIns="0" rIns="0" bIns="0" rtlCol="0" anchor="t">
            <a:spAutoFit/>
          </a:bodyPr>
          <a:lstStyle/>
          <a:p>
            <a:pPr marL="518173" lvl="1" indent="-259086" algn="l">
              <a:lnSpc>
                <a:spcPts val="3360"/>
              </a:lnSpc>
              <a:buFont typeface="Arial"/>
              <a:buChar char="•"/>
            </a:pPr>
            <a:r>
              <a:rPr lang="en-US" sz="2400" b="1">
                <a:solidFill>
                  <a:srgbClr val="FFFFFF"/>
                </a:solidFill>
                <a:latin typeface="Halis GR Bold"/>
                <a:ea typeface="Halis GR Bold"/>
                <a:cs typeface="Halis GR Bold"/>
                <a:sym typeface="Halis GR Bold"/>
              </a:rPr>
              <a:t>Crime statistics provided in Annual Security and Fire Report</a:t>
            </a:r>
          </a:p>
          <a:p>
            <a:pPr marL="518173" lvl="1" indent="-259086" algn="l">
              <a:lnSpc>
                <a:spcPts val="3360"/>
              </a:lnSpc>
              <a:buFont typeface="Arial"/>
              <a:buChar char="•"/>
            </a:pPr>
            <a:r>
              <a:rPr lang="en-US" sz="2400" b="1">
                <a:solidFill>
                  <a:srgbClr val="FFFFFF"/>
                </a:solidFill>
                <a:latin typeface="Halis GR Bold"/>
                <a:ea typeface="Halis GR Bold"/>
                <a:cs typeface="Halis GR Bold"/>
                <a:sym typeface="Halis GR Bold"/>
              </a:rPr>
              <a:t>Link to report on the UPD website</a:t>
            </a:r>
          </a:p>
        </p:txBody>
      </p:sp>
      <p:sp>
        <p:nvSpPr>
          <p:cNvPr id="12" name="TextBox 12"/>
          <p:cNvSpPr txBox="1"/>
          <p:nvPr/>
        </p:nvSpPr>
        <p:spPr>
          <a:xfrm>
            <a:off x="11567415" y="7562987"/>
            <a:ext cx="4922919" cy="1090803"/>
          </a:xfrm>
          <a:prstGeom prst="rect">
            <a:avLst/>
          </a:prstGeom>
        </p:spPr>
        <p:txBody>
          <a:bodyPr lIns="0" tIns="0" rIns="0" bIns="0" rtlCol="0" anchor="t">
            <a:spAutoFit/>
          </a:bodyPr>
          <a:lstStyle/>
          <a:p>
            <a:pPr algn="l">
              <a:lnSpc>
                <a:spcPts val="2196"/>
              </a:lnSpc>
            </a:pPr>
            <a:r>
              <a:rPr lang="en-US" sz="1800" spc="10">
                <a:solidFill>
                  <a:srgbClr val="EBBA45"/>
                </a:solidFill>
                <a:latin typeface="Nunito Sans 2"/>
                <a:ea typeface="Nunito Sans 2"/>
                <a:cs typeface="Nunito Sans 2"/>
                <a:sym typeface="Nunito Sans 2"/>
              </a:rPr>
              <a:t>IN COMPLIANCE WITH THE JEANNE CLERY DISCLOSURE OF CAMPUS SECURITY AND CAMPUS CRIME STATISTICS ACT</a:t>
            </a:r>
          </a:p>
          <a:p>
            <a:pPr algn="l">
              <a:lnSpc>
                <a:spcPts val="2196"/>
              </a:lnSpc>
            </a:pPr>
            <a:r>
              <a:rPr lang="en-US" sz="1800" spc="10">
                <a:solidFill>
                  <a:srgbClr val="EBBA45"/>
                </a:solidFill>
                <a:latin typeface="Nunito Sans 2"/>
                <a:ea typeface="Nunito Sans 2"/>
                <a:cs typeface="Nunito Sans 2"/>
                <a:sym typeface="Nunito Sans 2"/>
              </a:rPr>
              <a:t>(20 USC §1092(F), 34 CFR 668.46)</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7988732" y="-72330"/>
            <a:ext cx="10299268" cy="10359330"/>
            <a:chOff x="-3766" y="-19050"/>
            <a:chExt cx="2712564" cy="2728383"/>
          </a:xfrm>
          <a:solidFill>
            <a:srgbClr val="EBBA45"/>
          </a:solidFill>
        </p:grpSpPr>
        <p:sp>
          <p:nvSpPr>
            <p:cNvPr id="3" name="Freeform 3"/>
            <p:cNvSpPr/>
            <p:nvPr/>
          </p:nvSpPr>
          <p:spPr>
            <a:xfrm>
              <a:off x="-3766" y="-9525"/>
              <a:ext cx="2708798" cy="2709333"/>
            </a:xfrm>
            <a:custGeom>
              <a:avLst/>
              <a:gdLst/>
              <a:ahLst/>
              <a:cxnLst/>
              <a:rect l="l" t="t" r="r" b="b"/>
              <a:pathLst>
                <a:path w="2708798" h="2709333">
                  <a:moveTo>
                    <a:pt x="0" y="0"/>
                  </a:moveTo>
                  <a:lnTo>
                    <a:pt x="2708798" y="0"/>
                  </a:lnTo>
                  <a:lnTo>
                    <a:pt x="2708798" y="2709333"/>
                  </a:lnTo>
                  <a:lnTo>
                    <a:pt x="0" y="2709333"/>
                  </a:lnTo>
                  <a:close/>
                </a:path>
              </a:pathLst>
            </a:custGeom>
            <a:grpFill/>
          </p:spPr>
          <p:txBody>
            <a:bodyPr/>
            <a:lstStyle/>
            <a:p>
              <a:endParaRPr lang="en-US"/>
            </a:p>
          </p:txBody>
        </p:sp>
        <p:sp>
          <p:nvSpPr>
            <p:cNvPr id="4" name="TextBox 4"/>
            <p:cNvSpPr txBox="1"/>
            <p:nvPr/>
          </p:nvSpPr>
          <p:spPr>
            <a:xfrm>
              <a:off x="0" y="-19050"/>
              <a:ext cx="2708798" cy="2728383"/>
            </a:xfrm>
            <a:prstGeom prst="rect">
              <a:avLst/>
            </a:prstGeom>
            <a:grpFill/>
          </p:spPr>
          <p:txBody>
            <a:bodyPr lIns="50800" tIns="50800" rIns="50800" bIns="50800" rtlCol="0" anchor="ctr"/>
            <a:lstStyle/>
            <a:p>
              <a:pPr algn="ctr">
                <a:lnSpc>
                  <a:spcPts val="2600"/>
                </a:lnSpc>
              </a:pPr>
              <a:endParaRPr/>
            </a:p>
          </p:txBody>
        </p:sp>
      </p:grpSp>
      <p:sp>
        <p:nvSpPr>
          <p:cNvPr id="5" name="TextBox 5"/>
          <p:cNvSpPr txBox="1"/>
          <p:nvPr/>
        </p:nvSpPr>
        <p:spPr>
          <a:xfrm>
            <a:off x="574292" y="777957"/>
            <a:ext cx="17071388" cy="746038"/>
          </a:xfrm>
          <a:prstGeom prst="rect">
            <a:avLst/>
          </a:prstGeom>
          <a:solidFill>
            <a:srgbClr val="501214"/>
          </a:solidFill>
        </p:spPr>
        <p:txBody>
          <a:bodyPr lIns="0" tIns="0" rIns="0" bIns="0" rtlCol="0" anchor="t">
            <a:spAutoFit/>
          </a:bodyPr>
          <a:lstStyle/>
          <a:p>
            <a:pPr algn="ctr">
              <a:lnSpc>
                <a:spcPts val="5830"/>
              </a:lnSpc>
            </a:pPr>
            <a:r>
              <a:rPr lang="en-US" sz="5300" b="1" spc="-106" dirty="0">
                <a:solidFill>
                  <a:schemeClr val="bg1"/>
                </a:solidFill>
                <a:latin typeface="Halis GR Heavy"/>
                <a:ea typeface="Halis GR Heavy"/>
                <a:cs typeface="Halis GR Heavy"/>
                <a:sym typeface="Halis GR Heavy"/>
              </a:rPr>
              <a:t>  STUDENT CONDUCT &amp; COMMUNITY STANDARDS  </a:t>
            </a:r>
          </a:p>
        </p:txBody>
      </p:sp>
      <p:sp>
        <p:nvSpPr>
          <p:cNvPr id="6" name="TextBox 6"/>
          <p:cNvSpPr txBox="1"/>
          <p:nvPr/>
        </p:nvSpPr>
        <p:spPr>
          <a:xfrm>
            <a:off x="722520" y="2873375"/>
            <a:ext cx="6910099" cy="6682740"/>
          </a:xfrm>
          <a:prstGeom prst="rect">
            <a:avLst/>
          </a:prstGeom>
        </p:spPr>
        <p:txBody>
          <a:bodyPr lIns="0" tIns="0" rIns="0" bIns="0" rtlCol="0" anchor="t">
            <a:spAutoFit/>
          </a:bodyPr>
          <a:lstStyle/>
          <a:p>
            <a:pPr algn="just">
              <a:lnSpc>
                <a:spcPts val="3359"/>
              </a:lnSpc>
            </a:pPr>
            <a:r>
              <a:rPr lang="en-US" sz="2400" b="1" dirty="0">
                <a:solidFill>
                  <a:srgbClr val="EBBA45"/>
                </a:solidFill>
                <a:latin typeface="Nunito Sans 1 Bold"/>
                <a:ea typeface="Nunito Sans 1 Bold"/>
                <a:cs typeface="Nunito Sans 1 Bold"/>
                <a:sym typeface="Nunito Sans 1 Bold"/>
              </a:rPr>
              <a:t>Student Conduct is an </a:t>
            </a:r>
          </a:p>
          <a:p>
            <a:pPr algn="just">
              <a:lnSpc>
                <a:spcPts val="3359"/>
              </a:lnSpc>
            </a:pPr>
            <a:r>
              <a:rPr lang="en-US" sz="2400" b="1" dirty="0">
                <a:solidFill>
                  <a:srgbClr val="EBBA45"/>
                </a:solidFill>
                <a:latin typeface="Nunito Sans 1 Bold"/>
                <a:ea typeface="Nunito Sans 1 Bold"/>
                <a:cs typeface="Nunito Sans 1 Bold"/>
                <a:sym typeface="Nunito Sans 1 Bold"/>
              </a:rPr>
              <a:t>Adjudication Process that Covers:</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Behavior On/Off Campus</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Interpersonal Student Behavior</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Classroom Behavior</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Housing Behavior  </a:t>
            </a:r>
          </a:p>
          <a:p>
            <a:pPr algn="just">
              <a:lnSpc>
                <a:spcPts val="3359"/>
              </a:lnSpc>
            </a:pPr>
            <a:endParaRPr lang="en-US" sz="2400" dirty="0">
              <a:solidFill>
                <a:srgbClr val="FFFFFF"/>
              </a:solidFill>
              <a:latin typeface="Nunito Sans 1"/>
              <a:ea typeface="Nunito Sans 1"/>
              <a:cs typeface="Nunito Sans 1"/>
              <a:sym typeface="Nunito Sans 1"/>
            </a:endParaRPr>
          </a:p>
          <a:p>
            <a:pPr algn="just">
              <a:lnSpc>
                <a:spcPts val="3359"/>
              </a:lnSpc>
            </a:pPr>
            <a:endParaRPr lang="en-US" sz="2400" dirty="0">
              <a:solidFill>
                <a:srgbClr val="FFFFFF"/>
              </a:solidFill>
              <a:latin typeface="Nunito Sans 1"/>
              <a:ea typeface="Nunito Sans 1"/>
              <a:cs typeface="Nunito Sans 1"/>
              <a:sym typeface="Nunito Sans 1"/>
            </a:endParaRPr>
          </a:p>
          <a:p>
            <a:pPr algn="just">
              <a:lnSpc>
                <a:spcPts val="3359"/>
              </a:lnSpc>
            </a:pPr>
            <a:r>
              <a:rPr lang="en-US" sz="2400" b="1" dirty="0">
                <a:solidFill>
                  <a:srgbClr val="EBBA45"/>
                </a:solidFill>
                <a:latin typeface="Nunito Sans 1 Bold"/>
                <a:ea typeface="Nunito Sans 1 Bold"/>
                <a:cs typeface="Nunito Sans 1 Bold"/>
                <a:sym typeface="Nunito Sans 1 Bold"/>
              </a:rPr>
              <a:t>Students Must Understand this </a:t>
            </a:r>
          </a:p>
          <a:p>
            <a:pPr algn="just">
              <a:lnSpc>
                <a:spcPts val="3359"/>
              </a:lnSpc>
            </a:pPr>
            <a:r>
              <a:rPr lang="en-US" sz="2400" b="1" dirty="0">
                <a:solidFill>
                  <a:srgbClr val="EBBA45"/>
                </a:solidFill>
                <a:latin typeface="Nunito Sans 1 Bold"/>
                <a:ea typeface="Nunito Sans 1 Bold"/>
                <a:cs typeface="Nunito Sans 1 Bold"/>
                <a:sym typeface="Nunito Sans 1 Bold"/>
              </a:rPr>
              <a:t>Governing Document</a:t>
            </a:r>
          </a:p>
          <a:p>
            <a:pPr algn="just">
              <a:lnSpc>
                <a:spcPts val="3359"/>
              </a:lnSpc>
            </a:pPr>
            <a:r>
              <a:rPr lang="en-US" sz="2400" b="1" u="sng" dirty="0">
                <a:solidFill>
                  <a:srgbClr val="FBFBFA"/>
                </a:solidFill>
                <a:latin typeface="Nunito Sans 1 Bold"/>
                <a:ea typeface="Nunito Sans 1 Bold"/>
                <a:cs typeface="Nunito Sans 1 Bold"/>
                <a:sym typeface="Nunito Sans 1 Bold"/>
              </a:rPr>
              <a:t>Code of Student Conduct</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Individual Student Rights &amp; Responsibilities</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Prohibited Conduct</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Disciplinary Procedures for Alleged Violations</a:t>
            </a:r>
          </a:p>
          <a:p>
            <a:pPr marL="518160" lvl="1" indent="-259080" algn="just">
              <a:lnSpc>
                <a:spcPts val="3359"/>
              </a:lnSpc>
              <a:buFont typeface="Arial"/>
              <a:buChar char="•"/>
            </a:pPr>
            <a:r>
              <a:rPr lang="en-US" sz="2400" dirty="0">
                <a:solidFill>
                  <a:srgbClr val="FFFFFF"/>
                </a:solidFill>
                <a:latin typeface="Nunito Sans 1"/>
                <a:ea typeface="Nunito Sans 1"/>
                <a:cs typeface="Nunito Sans 1"/>
                <a:sym typeface="Nunito Sans 1"/>
              </a:rPr>
              <a:t>Student Organization Rights &amp; Responsibilities</a:t>
            </a:r>
          </a:p>
          <a:p>
            <a:pPr algn="just">
              <a:lnSpc>
                <a:spcPts val="3359"/>
              </a:lnSpc>
            </a:pPr>
            <a:endParaRPr lang="en-US" sz="2400" dirty="0">
              <a:solidFill>
                <a:srgbClr val="FFFFFF"/>
              </a:solidFill>
              <a:latin typeface="Nunito Sans 1"/>
              <a:ea typeface="Nunito Sans 1"/>
              <a:cs typeface="Nunito Sans 1"/>
              <a:sym typeface="Nunito Sans 1"/>
            </a:endParaRPr>
          </a:p>
        </p:txBody>
      </p:sp>
      <p:sp>
        <p:nvSpPr>
          <p:cNvPr id="7" name="TextBox 7"/>
          <p:cNvSpPr txBox="1"/>
          <p:nvPr/>
        </p:nvSpPr>
        <p:spPr>
          <a:xfrm>
            <a:off x="8352897" y="1988381"/>
            <a:ext cx="8840572" cy="423962"/>
          </a:xfrm>
          <a:prstGeom prst="rect">
            <a:avLst/>
          </a:prstGeom>
        </p:spPr>
        <p:txBody>
          <a:bodyPr lIns="0" tIns="0" rIns="0" bIns="0" rtlCol="0" anchor="t">
            <a:spAutoFit/>
          </a:bodyPr>
          <a:lstStyle/>
          <a:p>
            <a:pPr algn="ctr">
              <a:lnSpc>
                <a:spcPts val="3300"/>
              </a:lnSpc>
            </a:pPr>
            <a:r>
              <a:rPr lang="en-US" sz="3000" b="1" spc="-60" dirty="0">
                <a:solidFill>
                  <a:srgbClr val="501214"/>
                </a:solidFill>
                <a:latin typeface="Halis GR Heavy"/>
                <a:ea typeface="Halis GR Heavy"/>
                <a:cs typeface="Halis GR Heavy"/>
                <a:sym typeface="Halis GR Heavy"/>
              </a:rPr>
              <a:t>STOP CAMPUS HAZING ACT!</a:t>
            </a:r>
          </a:p>
        </p:txBody>
      </p:sp>
      <p:sp>
        <p:nvSpPr>
          <p:cNvPr id="8" name="TextBox 8"/>
          <p:cNvSpPr txBox="1"/>
          <p:nvPr/>
        </p:nvSpPr>
        <p:spPr>
          <a:xfrm>
            <a:off x="1608147" y="1886076"/>
            <a:ext cx="5138844" cy="212091"/>
          </a:xfrm>
          <a:prstGeom prst="rect">
            <a:avLst/>
          </a:prstGeom>
        </p:spPr>
        <p:txBody>
          <a:bodyPr lIns="0" tIns="0" rIns="0" bIns="0" rtlCol="0" anchor="t">
            <a:spAutoFit/>
          </a:bodyPr>
          <a:lstStyle/>
          <a:p>
            <a:pPr algn="ctr">
              <a:lnSpc>
                <a:spcPts val="1600"/>
              </a:lnSpc>
              <a:spcBef>
                <a:spcPct val="0"/>
              </a:spcBef>
            </a:pPr>
            <a:r>
              <a:rPr lang="en-US" sz="1600" b="1">
                <a:solidFill>
                  <a:srgbClr val="EBBA45"/>
                </a:solidFill>
                <a:latin typeface="Nunito Sans 2 Bold"/>
                <a:ea typeface="Nunito Sans 2 Bold"/>
                <a:cs typeface="Nunito Sans 2 Bold"/>
                <a:sym typeface="Nunito Sans 2 Bold"/>
              </a:rPr>
              <a:t>A UNIT WITHIN THE DEAN OF STUDENTS OFFICE</a:t>
            </a:r>
          </a:p>
        </p:txBody>
      </p:sp>
      <p:sp>
        <p:nvSpPr>
          <p:cNvPr id="9" name="TextBox 9"/>
          <p:cNvSpPr txBox="1"/>
          <p:nvPr/>
        </p:nvSpPr>
        <p:spPr>
          <a:xfrm>
            <a:off x="8352897" y="2555119"/>
            <a:ext cx="9613473" cy="1668780"/>
          </a:xfrm>
          <a:prstGeom prst="rect">
            <a:avLst/>
          </a:prstGeom>
        </p:spPr>
        <p:txBody>
          <a:bodyPr lIns="0" tIns="0" rIns="0" bIns="0" rtlCol="0" anchor="t">
            <a:spAutoFit/>
          </a:bodyPr>
          <a:lstStyle/>
          <a:p>
            <a:pPr algn="l">
              <a:lnSpc>
                <a:spcPts val="2640"/>
              </a:lnSpc>
            </a:pPr>
            <a:r>
              <a:rPr lang="en-US" sz="2400" dirty="0">
                <a:solidFill>
                  <a:srgbClr val="501214"/>
                </a:solidFill>
                <a:latin typeface="Nunito Sans 1"/>
                <a:ea typeface="Nunito Sans 1"/>
                <a:cs typeface="Nunito Sans 1"/>
                <a:sym typeface="Nunito Sans 1"/>
              </a:rPr>
              <a:t>TXST prohibits hazing in any form by or to students and employees.</a:t>
            </a:r>
          </a:p>
          <a:p>
            <a:pPr marL="518160" lvl="1" indent="-259080" algn="l">
              <a:lnSpc>
                <a:spcPts val="2640"/>
              </a:lnSpc>
              <a:buFont typeface="Arial"/>
              <a:buChar char="•"/>
            </a:pPr>
            <a:r>
              <a:rPr lang="en-US" sz="2400" dirty="0">
                <a:solidFill>
                  <a:srgbClr val="501214"/>
                </a:solidFill>
                <a:latin typeface="Nunito Sans 1"/>
                <a:ea typeface="Nunito Sans 1"/>
                <a:cs typeface="Nunito Sans 1"/>
                <a:sym typeface="Nunito Sans 1"/>
              </a:rPr>
              <a:t>University Penalty for Violation of the TXST Hazing Policy - Code of Student Conduct</a:t>
            </a:r>
          </a:p>
          <a:p>
            <a:pPr marL="518160" lvl="1" indent="-259080" algn="l">
              <a:lnSpc>
                <a:spcPts val="2640"/>
              </a:lnSpc>
              <a:buFont typeface="Arial"/>
              <a:buChar char="•"/>
            </a:pPr>
            <a:r>
              <a:rPr lang="en-US" sz="2400" dirty="0">
                <a:solidFill>
                  <a:srgbClr val="501214"/>
                </a:solidFill>
                <a:latin typeface="Nunito Sans 1"/>
                <a:ea typeface="Nunito Sans 1"/>
                <a:cs typeface="Nunito Sans 1"/>
                <a:sym typeface="Nunito Sans 1"/>
              </a:rPr>
              <a:t>State of Texas Violation of the Texas Ethics Commission 37.152</a:t>
            </a:r>
          </a:p>
          <a:p>
            <a:pPr marL="518160" lvl="1" indent="-259080" algn="l">
              <a:lnSpc>
                <a:spcPts val="2640"/>
              </a:lnSpc>
              <a:buFont typeface="Arial"/>
              <a:buChar char="•"/>
            </a:pPr>
            <a:r>
              <a:rPr lang="en-US" sz="2400" dirty="0">
                <a:solidFill>
                  <a:srgbClr val="501214"/>
                </a:solidFill>
                <a:latin typeface="Nunito Sans 1"/>
                <a:ea typeface="Nunito Sans 1"/>
                <a:cs typeface="Nunito Sans 1"/>
                <a:sym typeface="Nunito Sans 1"/>
              </a:rPr>
              <a:t>Individual &amp; Organizational Investigations</a:t>
            </a:r>
          </a:p>
        </p:txBody>
      </p:sp>
      <p:sp>
        <p:nvSpPr>
          <p:cNvPr id="10" name="TextBox 10"/>
          <p:cNvSpPr txBox="1"/>
          <p:nvPr/>
        </p:nvSpPr>
        <p:spPr>
          <a:xfrm>
            <a:off x="8352897" y="4630716"/>
            <a:ext cx="9613473" cy="847155"/>
          </a:xfrm>
          <a:prstGeom prst="rect">
            <a:avLst/>
          </a:prstGeom>
        </p:spPr>
        <p:txBody>
          <a:bodyPr lIns="0" tIns="0" rIns="0" bIns="0" rtlCol="0" anchor="t">
            <a:spAutoFit/>
          </a:bodyPr>
          <a:lstStyle/>
          <a:p>
            <a:pPr algn="ctr">
              <a:lnSpc>
                <a:spcPts val="3300"/>
              </a:lnSpc>
            </a:pPr>
            <a:r>
              <a:rPr lang="en-US" sz="3000" b="1" spc="-60" dirty="0">
                <a:solidFill>
                  <a:srgbClr val="501214"/>
                </a:solidFill>
                <a:latin typeface="Halis GR Heavy"/>
                <a:ea typeface="Halis GR Heavy"/>
                <a:cs typeface="Halis GR Heavy"/>
                <a:sym typeface="Halis GR Heavy"/>
              </a:rPr>
              <a:t>DRUG FREE SCHOOLS </a:t>
            </a:r>
          </a:p>
          <a:p>
            <a:pPr algn="ctr">
              <a:lnSpc>
                <a:spcPts val="3300"/>
              </a:lnSpc>
            </a:pPr>
            <a:r>
              <a:rPr lang="en-US" sz="3000" b="1" spc="-60" dirty="0">
                <a:solidFill>
                  <a:srgbClr val="501214"/>
                </a:solidFill>
                <a:latin typeface="Halis GR Heavy"/>
                <a:ea typeface="Halis GR Heavy"/>
                <a:cs typeface="Halis GR Heavy"/>
                <a:sym typeface="Halis GR Heavy"/>
              </a:rPr>
              <a:t>AND COMMUNITIES ACT</a:t>
            </a:r>
          </a:p>
        </p:txBody>
      </p:sp>
      <p:sp>
        <p:nvSpPr>
          <p:cNvPr id="11" name="TextBox 11"/>
          <p:cNvSpPr txBox="1"/>
          <p:nvPr/>
        </p:nvSpPr>
        <p:spPr>
          <a:xfrm>
            <a:off x="8352897" y="5630841"/>
            <a:ext cx="9613473" cy="2002155"/>
          </a:xfrm>
          <a:prstGeom prst="rect">
            <a:avLst/>
          </a:prstGeom>
        </p:spPr>
        <p:txBody>
          <a:bodyPr lIns="0" tIns="0" rIns="0" bIns="0" rtlCol="0" anchor="t">
            <a:spAutoFit/>
          </a:bodyPr>
          <a:lstStyle/>
          <a:p>
            <a:pPr algn="l">
              <a:lnSpc>
                <a:spcPts val="2640"/>
              </a:lnSpc>
            </a:pPr>
            <a:r>
              <a:rPr lang="en-US" sz="2400" dirty="0">
                <a:solidFill>
                  <a:srgbClr val="501214"/>
                </a:solidFill>
                <a:latin typeface="Nunito Sans 1"/>
                <a:ea typeface="Nunito Sans 1"/>
                <a:cs typeface="Nunito Sans 1"/>
                <a:sym typeface="Nunito Sans 1"/>
              </a:rPr>
              <a:t>TXST prohibits the unlawful possession, use, or distribution of illicit drugs and alcohol by students and employees on the institution’s property or as any part of the institution’s activities.</a:t>
            </a:r>
          </a:p>
          <a:p>
            <a:pPr marL="518160" lvl="1" indent="-259080" algn="l">
              <a:lnSpc>
                <a:spcPts val="2640"/>
              </a:lnSpc>
              <a:buFont typeface="Arial"/>
              <a:buChar char="•"/>
            </a:pPr>
            <a:r>
              <a:rPr lang="en-US" sz="2400" dirty="0">
                <a:solidFill>
                  <a:srgbClr val="501214"/>
                </a:solidFill>
                <a:latin typeface="Nunito Sans 1"/>
                <a:ea typeface="Nunito Sans 1"/>
                <a:cs typeface="Nunito Sans 1"/>
                <a:sym typeface="Nunito Sans 1"/>
              </a:rPr>
              <a:t>University Penalty for Violation of the TXST Drug-Free Schools and Communities Policy - Code of Student Conduct</a:t>
            </a:r>
          </a:p>
          <a:p>
            <a:pPr marL="518160" lvl="1" indent="-259080" algn="l">
              <a:lnSpc>
                <a:spcPts val="2640"/>
              </a:lnSpc>
              <a:buFont typeface="Arial"/>
              <a:buChar char="•"/>
            </a:pPr>
            <a:r>
              <a:rPr lang="en-US" sz="2400" dirty="0">
                <a:solidFill>
                  <a:srgbClr val="501214"/>
                </a:solidFill>
                <a:latin typeface="Nunito Sans 1"/>
                <a:ea typeface="Nunito Sans 1"/>
                <a:cs typeface="Nunito Sans 1"/>
                <a:sym typeface="Nunito Sans 1"/>
              </a:rPr>
              <a:t>State of Texas Violation of the Texas Ethics Commission 37.152</a:t>
            </a:r>
          </a:p>
        </p:txBody>
      </p:sp>
      <p:sp>
        <p:nvSpPr>
          <p:cNvPr id="12" name="TextBox 12"/>
          <p:cNvSpPr txBox="1"/>
          <p:nvPr/>
        </p:nvSpPr>
        <p:spPr>
          <a:xfrm>
            <a:off x="8352897" y="8163638"/>
            <a:ext cx="9613473" cy="1938992"/>
          </a:xfrm>
          <a:prstGeom prst="rect">
            <a:avLst/>
          </a:prstGeom>
        </p:spPr>
        <p:txBody>
          <a:bodyPr lIns="0" tIns="0" rIns="0" bIns="0" rtlCol="0" anchor="t">
            <a:spAutoFit/>
          </a:bodyPr>
          <a:lstStyle/>
          <a:p>
            <a:pPr algn="ctr">
              <a:lnSpc>
                <a:spcPts val="3000"/>
              </a:lnSpc>
              <a:spcBef>
                <a:spcPct val="0"/>
              </a:spcBef>
            </a:pPr>
            <a:r>
              <a:rPr lang="en-US" sz="3000" b="1" u="sng" spc="-60" dirty="0">
                <a:solidFill>
                  <a:srgbClr val="501214"/>
                </a:solidFill>
                <a:latin typeface="Nunito Sans 2 Bold"/>
                <a:ea typeface="Nunito Sans 2 Bold"/>
                <a:cs typeface="Nunito Sans 2 Bold"/>
                <a:sym typeface="Nunito Sans 2 Bold"/>
              </a:rPr>
              <a:t>TRANSPARENCY IS KEY!</a:t>
            </a:r>
          </a:p>
          <a:p>
            <a:pPr algn="ctr">
              <a:lnSpc>
                <a:spcPts val="2400"/>
              </a:lnSpc>
              <a:spcBef>
                <a:spcPct val="0"/>
              </a:spcBef>
            </a:pPr>
            <a:endParaRPr lang="en-US" sz="3000" b="1" u="sng" spc="-60" dirty="0">
              <a:solidFill>
                <a:srgbClr val="EBBA45"/>
              </a:solidFill>
              <a:latin typeface="Nunito Sans 2 Bold"/>
              <a:ea typeface="Nunito Sans 2 Bold"/>
              <a:cs typeface="Nunito Sans 2 Bold"/>
              <a:sym typeface="Nunito Sans 2 Bold"/>
            </a:endParaRPr>
          </a:p>
          <a:p>
            <a:pPr algn="ctr">
              <a:lnSpc>
                <a:spcPts val="2400"/>
              </a:lnSpc>
              <a:spcBef>
                <a:spcPct val="0"/>
              </a:spcBef>
            </a:pPr>
            <a:r>
              <a:rPr lang="en-US" sz="2400" spc="-48" dirty="0">
                <a:solidFill>
                  <a:srgbClr val="501214"/>
                </a:solidFill>
                <a:latin typeface="Nunito Sans 2"/>
                <a:ea typeface="Nunito Sans 2"/>
                <a:cs typeface="Nunito Sans 2"/>
                <a:sym typeface="Nunito Sans 2"/>
              </a:rPr>
              <a:t>POLICIES, RESOURCES, AND SANCTIONS/FINES RELATED TO UNIVERSITY, STATE, AND FEDERAL VIOLATONS ARE FOUND ON THE DEAN OF STUDENTS WEBSITE. </a:t>
            </a:r>
          </a:p>
          <a:p>
            <a:pPr algn="ctr">
              <a:lnSpc>
                <a:spcPts val="2400"/>
              </a:lnSpc>
              <a:spcBef>
                <a:spcPct val="0"/>
              </a:spcBef>
            </a:pPr>
            <a:endParaRPr lang="en-US" sz="2400" spc="-48" dirty="0">
              <a:solidFill>
                <a:srgbClr val="501214"/>
              </a:solidFill>
              <a:latin typeface="Nunito Sans 2"/>
              <a:ea typeface="Nunito Sans 2"/>
              <a:cs typeface="Nunito Sans 2"/>
              <a:sym typeface="Nunito Sans 2"/>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sp>
        <p:nvSpPr>
          <p:cNvPr id="2" name="Freeform 2" descr="Graphic of Threatening Behavior"/>
          <p:cNvSpPr/>
          <p:nvPr/>
        </p:nvSpPr>
        <p:spPr>
          <a:xfrm>
            <a:off x="9841960" y="1771736"/>
            <a:ext cx="7624047" cy="7624047"/>
          </a:xfrm>
          <a:custGeom>
            <a:avLst/>
            <a:gdLst/>
            <a:ahLst/>
            <a:cxnLst/>
            <a:rect l="l" t="t" r="r" b="b"/>
            <a:pathLst>
              <a:path w="7624047" h="7624047">
                <a:moveTo>
                  <a:pt x="0" y="0"/>
                </a:moveTo>
                <a:lnTo>
                  <a:pt x="7624047" y="0"/>
                </a:lnTo>
                <a:lnTo>
                  <a:pt x="7624047" y="7624047"/>
                </a:lnTo>
                <a:lnTo>
                  <a:pt x="0" y="7624047"/>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286413" y="3021616"/>
            <a:ext cx="8309032" cy="5580701"/>
          </a:xfrm>
          <a:prstGeom prst="rect">
            <a:avLst/>
          </a:prstGeom>
        </p:spPr>
        <p:txBody>
          <a:bodyPr lIns="0" tIns="0" rIns="0" bIns="0" rtlCol="0" anchor="t">
            <a:spAutoFit/>
          </a:bodyPr>
          <a:lstStyle/>
          <a:p>
            <a:pPr algn="ctr">
              <a:lnSpc>
                <a:spcPts val="4159"/>
              </a:lnSpc>
            </a:pPr>
            <a:r>
              <a:rPr lang="en-US" sz="2599" b="1" dirty="0">
                <a:solidFill>
                  <a:srgbClr val="FBFBFA"/>
                </a:solidFill>
                <a:latin typeface="Nunito Sans 1 Bold"/>
                <a:ea typeface="Nunito Sans 1 Bold"/>
                <a:cs typeface="Nunito Sans 1 Bold"/>
                <a:sym typeface="Nunito Sans 1 Bold"/>
              </a:rPr>
              <a:t>The Student Behavior Assessment Team (SBAT) reviews cases of a student's disruptive behavior(s), which includes online activities, that interrupt the learning environment and/or </a:t>
            </a:r>
          </a:p>
          <a:p>
            <a:pPr algn="ctr">
              <a:lnSpc>
                <a:spcPts val="4159"/>
              </a:lnSpc>
            </a:pPr>
            <a:r>
              <a:rPr lang="en-US" sz="2599" b="1" dirty="0">
                <a:solidFill>
                  <a:srgbClr val="FBFBFA"/>
                </a:solidFill>
                <a:latin typeface="Nunito Sans 1 Bold"/>
                <a:ea typeface="Nunito Sans 1 Bold"/>
                <a:cs typeface="Nunito Sans 1 Bold"/>
                <a:sym typeface="Nunito Sans 1 Bold"/>
              </a:rPr>
              <a:t>functions of the university.</a:t>
            </a:r>
          </a:p>
          <a:p>
            <a:pPr algn="ctr">
              <a:lnSpc>
                <a:spcPts val="4159"/>
              </a:lnSpc>
            </a:pPr>
            <a:endParaRPr lang="en-US" sz="2599" b="1" dirty="0">
              <a:solidFill>
                <a:srgbClr val="FBFBFA"/>
              </a:solidFill>
              <a:latin typeface="Nunito Sans 1 Bold"/>
              <a:ea typeface="Nunito Sans 1 Bold"/>
              <a:cs typeface="Nunito Sans 1 Bold"/>
              <a:sym typeface="Nunito Sans 1 Bold"/>
            </a:endParaRPr>
          </a:p>
          <a:p>
            <a:pPr algn="ctr">
              <a:lnSpc>
                <a:spcPts val="3680"/>
              </a:lnSpc>
            </a:pPr>
            <a:r>
              <a:rPr lang="en-US" sz="2300" b="1" dirty="0">
                <a:solidFill>
                  <a:srgbClr val="FBFBFA"/>
                </a:solidFill>
                <a:latin typeface="Nunito Sans 1 Bold"/>
                <a:ea typeface="Nunito Sans 1 Bold"/>
                <a:cs typeface="Nunito Sans 1 Bold"/>
                <a:sym typeface="Nunito Sans 1 Bold"/>
              </a:rPr>
              <a:t>Please note that the Family and Educational Rights and Privacy Act (FERPA) allows student information to be shared when the information contains direct observations and/or concerns for a student's health or safety.</a:t>
            </a:r>
          </a:p>
          <a:p>
            <a:pPr algn="l">
              <a:lnSpc>
                <a:spcPts val="4899"/>
              </a:lnSpc>
            </a:pPr>
            <a:endParaRPr lang="en-US" sz="2300" b="1" dirty="0">
              <a:solidFill>
                <a:srgbClr val="FBFBFA"/>
              </a:solidFill>
              <a:latin typeface="Nunito Sans 1 Bold"/>
              <a:ea typeface="Nunito Sans 1 Bold"/>
              <a:cs typeface="Nunito Sans 1 Bold"/>
              <a:sym typeface="Nunito Sans 1 Bold"/>
            </a:endParaRPr>
          </a:p>
        </p:txBody>
      </p:sp>
      <p:sp>
        <p:nvSpPr>
          <p:cNvPr id="4" name="TextBox 4"/>
          <p:cNvSpPr txBox="1"/>
          <p:nvPr/>
        </p:nvSpPr>
        <p:spPr>
          <a:xfrm>
            <a:off x="1286413" y="1679978"/>
            <a:ext cx="6180434" cy="212091"/>
          </a:xfrm>
          <a:prstGeom prst="rect">
            <a:avLst/>
          </a:prstGeom>
        </p:spPr>
        <p:txBody>
          <a:bodyPr lIns="0" tIns="0" rIns="0" bIns="0" rtlCol="0" anchor="t">
            <a:spAutoFit/>
          </a:bodyPr>
          <a:lstStyle/>
          <a:p>
            <a:pPr algn="ctr">
              <a:lnSpc>
                <a:spcPts val="1600"/>
              </a:lnSpc>
              <a:spcBef>
                <a:spcPct val="0"/>
              </a:spcBef>
            </a:pPr>
            <a:r>
              <a:rPr lang="en-US" sz="1600" b="1">
                <a:solidFill>
                  <a:srgbClr val="EBBA45"/>
                </a:solidFill>
                <a:latin typeface="Nunito Sans 2 Bold"/>
                <a:ea typeface="Nunito Sans 2 Bold"/>
                <a:cs typeface="Nunito Sans 2 Bold"/>
                <a:sym typeface="Nunito Sans 2 Bold"/>
              </a:rPr>
              <a:t>A RESOURCE WITHIN THE DEAN OF STUDENTS OFFICE</a:t>
            </a:r>
          </a:p>
        </p:txBody>
      </p:sp>
      <p:sp>
        <p:nvSpPr>
          <p:cNvPr id="5" name="TextBox 5"/>
          <p:cNvSpPr txBox="1"/>
          <p:nvPr/>
        </p:nvSpPr>
        <p:spPr>
          <a:xfrm>
            <a:off x="459048" y="602312"/>
            <a:ext cx="17253934" cy="905510"/>
          </a:xfrm>
          <a:prstGeom prst="rect">
            <a:avLst/>
          </a:prstGeom>
        </p:spPr>
        <p:txBody>
          <a:bodyPr lIns="0" tIns="0" rIns="0" bIns="0" rtlCol="0" anchor="t">
            <a:spAutoFit/>
          </a:bodyPr>
          <a:lstStyle/>
          <a:p>
            <a:pPr algn="ctr">
              <a:lnSpc>
                <a:spcPts val="5830"/>
              </a:lnSpc>
            </a:pPr>
            <a:r>
              <a:rPr lang="en-US" sz="5300" b="1" spc="-106">
                <a:solidFill>
                  <a:srgbClr val="AC9155"/>
                </a:solidFill>
                <a:latin typeface="Halis GR Heavy"/>
                <a:ea typeface="Halis GR Heavy"/>
                <a:cs typeface="Halis GR Heavy"/>
                <a:sym typeface="Halis GR Heavy"/>
              </a:rPr>
              <a:t>  STUDENT BEHAVIOR ASSESSMENT TEAM  </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0" y="7784158"/>
            <a:ext cx="18288000" cy="2502842"/>
            <a:chOff x="0" y="0"/>
            <a:chExt cx="4816593" cy="659185"/>
          </a:xfrm>
        </p:grpSpPr>
        <p:sp>
          <p:nvSpPr>
            <p:cNvPr id="3" name="Freeform 3"/>
            <p:cNvSpPr/>
            <p:nvPr/>
          </p:nvSpPr>
          <p:spPr>
            <a:xfrm>
              <a:off x="0" y="0"/>
              <a:ext cx="4816592" cy="659185"/>
            </a:xfrm>
            <a:custGeom>
              <a:avLst/>
              <a:gdLst/>
              <a:ahLst/>
              <a:cxnLst/>
              <a:rect l="l" t="t" r="r" b="b"/>
              <a:pathLst>
                <a:path w="4816592" h="659185">
                  <a:moveTo>
                    <a:pt x="0" y="0"/>
                  </a:moveTo>
                  <a:lnTo>
                    <a:pt x="4816592" y="0"/>
                  </a:lnTo>
                  <a:lnTo>
                    <a:pt x="4816592" y="659185"/>
                  </a:lnTo>
                  <a:lnTo>
                    <a:pt x="0" y="659185"/>
                  </a:lnTo>
                  <a:close/>
                </a:path>
              </a:pathLst>
            </a:custGeom>
            <a:solidFill>
              <a:srgbClr val="FBFBFA"/>
            </a:solidFill>
          </p:spPr>
          <p:txBody>
            <a:bodyPr/>
            <a:lstStyle/>
            <a:p>
              <a:endParaRPr lang="en-US"/>
            </a:p>
          </p:txBody>
        </p:sp>
        <p:sp>
          <p:nvSpPr>
            <p:cNvPr id="4" name="TextBox 4"/>
            <p:cNvSpPr txBox="1"/>
            <p:nvPr/>
          </p:nvSpPr>
          <p:spPr>
            <a:xfrm>
              <a:off x="0" y="-47625"/>
              <a:ext cx="4816593" cy="706810"/>
            </a:xfrm>
            <a:prstGeom prst="rect">
              <a:avLst/>
            </a:prstGeom>
          </p:spPr>
          <p:txBody>
            <a:bodyPr lIns="50800" tIns="50800" rIns="50800" bIns="50800" rtlCol="0" anchor="ctr"/>
            <a:lstStyle/>
            <a:p>
              <a:pPr algn="ctr">
                <a:lnSpc>
                  <a:spcPts val="2200"/>
                </a:lnSpc>
              </a:pPr>
              <a:endParaRPr/>
            </a:p>
          </p:txBody>
        </p:sp>
      </p:grpSp>
      <p:grpSp>
        <p:nvGrpSpPr>
          <p:cNvPr id="5" name="Group 5"/>
          <p:cNvGrpSpPr/>
          <p:nvPr/>
        </p:nvGrpSpPr>
        <p:grpSpPr>
          <a:xfrm>
            <a:off x="517926" y="6723832"/>
            <a:ext cx="3821606" cy="3086100"/>
            <a:chOff x="0" y="0"/>
            <a:chExt cx="1006514" cy="812800"/>
          </a:xfrm>
        </p:grpSpPr>
        <p:sp>
          <p:nvSpPr>
            <p:cNvPr id="6" name="Freeform 6"/>
            <p:cNvSpPr/>
            <p:nvPr/>
          </p:nvSpPr>
          <p:spPr>
            <a:xfrm>
              <a:off x="0" y="0"/>
              <a:ext cx="1006514" cy="812800"/>
            </a:xfrm>
            <a:custGeom>
              <a:avLst/>
              <a:gdLst/>
              <a:ahLst/>
              <a:cxnLst/>
              <a:rect l="l" t="t" r="r" b="b"/>
              <a:pathLst>
                <a:path w="1006514" h="812800">
                  <a:moveTo>
                    <a:pt x="103317" y="0"/>
                  </a:moveTo>
                  <a:lnTo>
                    <a:pt x="903196" y="0"/>
                  </a:lnTo>
                  <a:cubicBezTo>
                    <a:pt x="930598" y="0"/>
                    <a:pt x="956877" y="10885"/>
                    <a:pt x="976253" y="30261"/>
                  </a:cubicBezTo>
                  <a:cubicBezTo>
                    <a:pt x="995628" y="49637"/>
                    <a:pt x="1006514" y="75916"/>
                    <a:pt x="1006514" y="103317"/>
                  </a:cubicBezTo>
                  <a:lnTo>
                    <a:pt x="1006514" y="709483"/>
                  </a:lnTo>
                  <a:cubicBezTo>
                    <a:pt x="1006514" y="736884"/>
                    <a:pt x="995628" y="763163"/>
                    <a:pt x="976253" y="782539"/>
                  </a:cubicBezTo>
                  <a:cubicBezTo>
                    <a:pt x="956877" y="801915"/>
                    <a:pt x="930598" y="812800"/>
                    <a:pt x="903196" y="812800"/>
                  </a:cubicBezTo>
                  <a:lnTo>
                    <a:pt x="103317" y="812800"/>
                  </a:lnTo>
                  <a:cubicBezTo>
                    <a:pt x="75916" y="812800"/>
                    <a:pt x="49637" y="801915"/>
                    <a:pt x="30261" y="782539"/>
                  </a:cubicBezTo>
                  <a:cubicBezTo>
                    <a:pt x="10885" y="763163"/>
                    <a:pt x="0" y="736884"/>
                    <a:pt x="0" y="709483"/>
                  </a:cubicBezTo>
                  <a:lnTo>
                    <a:pt x="0" y="103317"/>
                  </a:lnTo>
                  <a:cubicBezTo>
                    <a:pt x="0" y="75916"/>
                    <a:pt x="10885" y="49637"/>
                    <a:pt x="30261" y="30261"/>
                  </a:cubicBezTo>
                  <a:cubicBezTo>
                    <a:pt x="49637" y="10885"/>
                    <a:pt x="75916" y="0"/>
                    <a:pt x="103317" y="0"/>
                  </a:cubicBezTo>
                  <a:close/>
                </a:path>
              </a:pathLst>
            </a:custGeom>
            <a:solidFill>
              <a:srgbClr val="231F20"/>
            </a:solidFill>
          </p:spPr>
          <p:txBody>
            <a:bodyPr/>
            <a:lstStyle/>
            <a:p>
              <a:endParaRPr lang="en-US"/>
            </a:p>
          </p:txBody>
        </p:sp>
        <p:sp>
          <p:nvSpPr>
            <p:cNvPr id="7" name="TextBox 7"/>
            <p:cNvSpPr txBox="1"/>
            <p:nvPr/>
          </p:nvSpPr>
          <p:spPr>
            <a:xfrm>
              <a:off x="0" y="-47625"/>
              <a:ext cx="1006514" cy="860425"/>
            </a:xfrm>
            <a:prstGeom prst="rect">
              <a:avLst/>
            </a:prstGeom>
          </p:spPr>
          <p:txBody>
            <a:bodyPr lIns="50800" tIns="50800" rIns="50800" bIns="50800" rtlCol="0" anchor="ctr"/>
            <a:lstStyle/>
            <a:p>
              <a:pPr algn="ctr">
                <a:lnSpc>
                  <a:spcPts val="2200"/>
                </a:lnSpc>
              </a:pPr>
              <a:endParaRPr/>
            </a:p>
          </p:txBody>
        </p:sp>
      </p:grpSp>
      <p:grpSp>
        <p:nvGrpSpPr>
          <p:cNvPr id="8" name="Group 8"/>
          <p:cNvGrpSpPr/>
          <p:nvPr/>
        </p:nvGrpSpPr>
        <p:grpSpPr>
          <a:xfrm>
            <a:off x="4729454" y="6723832"/>
            <a:ext cx="3821606" cy="3086100"/>
            <a:chOff x="0" y="0"/>
            <a:chExt cx="1006514" cy="812800"/>
          </a:xfrm>
        </p:grpSpPr>
        <p:sp>
          <p:nvSpPr>
            <p:cNvPr id="9" name="Freeform 9"/>
            <p:cNvSpPr/>
            <p:nvPr/>
          </p:nvSpPr>
          <p:spPr>
            <a:xfrm>
              <a:off x="0" y="0"/>
              <a:ext cx="1006514" cy="812800"/>
            </a:xfrm>
            <a:custGeom>
              <a:avLst/>
              <a:gdLst/>
              <a:ahLst/>
              <a:cxnLst/>
              <a:rect l="l" t="t" r="r" b="b"/>
              <a:pathLst>
                <a:path w="1006514" h="812800">
                  <a:moveTo>
                    <a:pt x="103317" y="0"/>
                  </a:moveTo>
                  <a:lnTo>
                    <a:pt x="903196" y="0"/>
                  </a:lnTo>
                  <a:cubicBezTo>
                    <a:pt x="930598" y="0"/>
                    <a:pt x="956877" y="10885"/>
                    <a:pt x="976253" y="30261"/>
                  </a:cubicBezTo>
                  <a:cubicBezTo>
                    <a:pt x="995628" y="49637"/>
                    <a:pt x="1006514" y="75916"/>
                    <a:pt x="1006514" y="103317"/>
                  </a:cubicBezTo>
                  <a:lnTo>
                    <a:pt x="1006514" y="709483"/>
                  </a:lnTo>
                  <a:cubicBezTo>
                    <a:pt x="1006514" y="736884"/>
                    <a:pt x="995628" y="763163"/>
                    <a:pt x="976253" y="782539"/>
                  </a:cubicBezTo>
                  <a:cubicBezTo>
                    <a:pt x="956877" y="801915"/>
                    <a:pt x="930598" y="812800"/>
                    <a:pt x="903196" y="812800"/>
                  </a:cubicBezTo>
                  <a:lnTo>
                    <a:pt x="103317" y="812800"/>
                  </a:lnTo>
                  <a:cubicBezTo>
                    <a:pt x="75916" y="812800"/>
                    <a:pt x="49637" y="801915"/>
                    <a:pt x="30261" y="782539"/>
                  </a:cubicBezTo>
                  <a:cubicBezTo>
                    <a:pt x="10885" y="763163"/>
                    <a:pt x="0" y="736884"/>
                    <a:pt x="0" y="709483"/>
                  </a:cubicBezTo>
                  <a:lnTo>
                    <a:pt x="0" y="103317"/>
                  </a:lnTo>
                  <a:cubicBezTo>
                    <a:pt x="0" y="75916"/>
                    <a:pt x="10885" y="49637"/>
                    <a:pt x="30261" y="30261"/>
                  </a:cubicBezTo>
                  <a:cubicBezTo>
                    <a:pt x="49637" y="10885"/>
                    <a:pt x="75916" y="0"/>
                    <a:pt x="103317" y="0"/>
                  </a:cubicBezTo>
                  <a:close/>
                </a:path>
              </a:pathLst>
            </a:custGeom>
            <a:solidFill>
              <a:srgbClr val="231F20"/>
            </a:solidFill>
          </p:spPr>
          <p:txBody>
            <a:bodyPr/>
            <a:lstStyle/>
            <a:p>
              <a:endParaRPr lang="en-US"/>
            </a:p>
          </p:txBody>
        </p:sp>
        <p:sp>
          <p:nvSpPr>
            <p:cNvPr id="10" name="TextBox 10"/>
            <p:cNvSpPr txBox="1"/>
            <p:nvPr/>
          </p:nvSpPr>
          <p:spPr>
            <a:xfrm>
              <a:off x="0" y="-47625"/>
              <a:ext cx="1006514" cy="860425"/>
            </a:xfrm>
            <a:prstGeom prst="rect">
              <a:avLst/>
            </a:prstGeom>
          </p:spPr>
          <p:txBody>
            <a:bodyPr lIns="50800" tIns="50800" rIns="50800" bIns="50800" rtlCol="0" anchor="ctr"/>
            <a:lstStyle/>
            <a:p>
              <a:pPr algn="ctr">
                <a:lnSpc>
                  <a:spcPts val="2200"/>
                </a:lnSpc>
              </a:pPr>
              <a:endParaRPr/>
            </a:p>
          </p:txBody>
        </p:sp>
      </p:grpSp>
      <p:grpSp>
        <p:nvGrpSpPr>
          <p:cNvPr id="11" name="Group 11"/>
          <p:cNvGrpSpPr/>
          <p:nvPr/>
        </p:nvGrpSpPr>
        <p:grpSpPr>
          <a:xfrm>
            <a:off x="9022188" y="6723832"/>
            <a:ext cx="3741003" cy="3086100"/>
            <a:chOff x="0" y="0"/>
            <a:chExt cx="985285" cy="812800"/>
          </a:xfrm>
        </p:grpSpPr>
        <p:sp>
          <p:nvSpPr>
            <p:cNvPr id="12" name="Freeform 12"/>
            <p:cNvSpPr/>
            <p:nvPr/>
          </p:nvSpPr>
          <p:spPr>
            <a:xfrm>
              <a:off x="0" y="0"/>
              <a:ext cx="985285" cy="812800"/>
            </a:xfrm>
            <a:custGeom>
              <a:avLst/>
              <a:gdLst/>
              <a:ahLst/>
              <a:cxnLst/>
              <a:rect l="l" t="t" r="r" b="b"/>
              <a:pathLst>
                <a:path w="985285" h="812800">
                  <a:moveTo>
                    <a:pt x="105543" y="0"/>
                  </a:moveTo>
                  <a:lnTo>
                    <a:pt x="879741" y="0"/>
                  </a:lnTo>
                  <a:cubicBezTo>
                    <a:pt x="938031" y="0"/>
                    <a:pt x="985285" y="47253"/>
                    <a:pt x="985285" y="105543"/>
                  </a:cubicBezTo>
                  <a:lnTo>
                    <a:pt x="985285" y="707257"/>
                  </a:lnTo>
                  <a:cubicBezTo>
                    <a:pt x="985285" y="735248"/>
                    <a:pt x="974165" y="762094"/>
                    <a:pt x="954372" y="781887"/>
                  </a:cubicBezTo>
                  <a:cubicBezTo>
                    <a:pt x="934579" y="801680"/>
                    <a:pt x="907733" y="812800"/>
                    <a:pt x="879741" y="812800"/>
                  </a:cubicBezTo>
                  <a:lnTo>
                    <a:pt x="105543" y="812800"/>
                  </a:lnTo>
                  <a:cubicBezTo>
                    <a:pt x="77552" y="812800"/>
                    <a:pt x="50706" y="801680"/>
                    <a:pt x="30913" y="781887"/>
                  </a:cubicBezTo>
                  <a:cubicBezTo>
                    <a:pt x="11120" y="762094"/>
                    <a:pt x="0" y="735248"/>
                    <a:pt x="0" y="707257"/>
                  </a:cubicBezTo>
                  <a:lnTo>
                    <a:pt x="0" y="105543"/>
                  </a:lnTo>
                  <a:cubicBezTo>
                    <a:pt x="0" y="77552"/>
                    <a:pt x="11120" y="50706"/>
                    <a:pt x="30913" y="30913"/>
                  </a:cubicBezTo>
                  <a:cubicBezTo>
                    <a:pt x="50706" y="11120"/>
                    <a:pt x="77552" y="0"/>
                    <a:pt x="105543" y="0"/>
                  </a:cubicBezTo>
                  <a:close/>
                </a:path>
              </a:pathLst>
            </a:custGeom>
            <a:solidFill>
              <a:srgbClr val="231F20"/>
            </a:solidFill>
          </p:spPr>
          <p:txBody>
            <a:bodyPr/>
            <a:lstStyle/>
            <a:p>
              <a:endParaRPr lang="en-US"/>
            </a:p>
          </p:txBody>
        </p:sp>
        <p:sp>
          <p:nvSpPr>
            <p:cNvPr id="13" name="TextBox 13"/>
            <p:cNvSpPr txBox="1"/>
            <p:nvPr/>
          </p:nvSpPr>
          <p:spPr>
            <a:xfrm>
              <a:off x="0" y="-47625"/>
              <a:ext cx="985285" cy="860425"/>
            </a:xfrm>
            <a:prstGeom prst="rect">
              <a:avLst/>
            </a:prstGeom>
          </p:spPr>
          <p:txBody>
            <a:bodyPr lIns="50800" tIns="50800" rIns="50800" bIns="50800" rtlCol="0" anchor="ctr"/>
            <a:lstStyle/>
            <a:p>
              <a:pPr algn="ctr">
                <a:lnSpc>
                  <a:spcPts val="2200"/>
                </a:lnSpc>
              </a:pPr>
              <a:endParaRPr/>
            </a:p>
          </p:txBody>
        </p:sp>
      </p:grpSp>
      <p:grpSp>
        <p:nvGrpSpPr>
          <p:cNvPr id="14" name="Group 14"/>
          <p:cNvGrpSpPr/>
          <p:nvPr/>
        </p:nvGrpSpPr>
        <p:grpSpPr>
          <a:xfrm>
            <a:off x="709359" y="6041219"/>
            <a:ext cx="3448815" cy="3589871"/>
            <a:chOff x="0" y="0"/>
            <a:chExt cx="908330" cy="945481"/>
          </a:xfrm>
        </p:grpSpPr>
        <p:sp>
          <p:nvSpPr>
            <p:cNvPr id="15" name="Freeform 15"/>
            <p:cNvSpPr/>
            <p:nvPr/>
          </p:nvSpPr>
          <p:spPr>
            <a:xfrm>
              <a:off x="0" y="0"/>
              <a:ext cx="908330" cy="945480"/>
            </a:xfrm>
            <a:custGeom>
              <a:avLst/>
              <a:gdLst/>
              <a:ahLst/>
              <a:cxnLst/>
              <a:rect l="l" t="t" r="r" b="b"/>
              <a:pathLst>
                <a:path w="908330" h="945480">
                  <a:moveTo>
                    <a:pt x="114485" y="0"/>
                  </a:moveTo>
                  <a:lnTo>
                    <a:pt x="793845" y="0"/>
                  </a:lnTo>
                  <a:cubicBezTo>
                    <a:pt x="824208" y="0"/>
                    <a:pt x="853328" y="12062"/>
                    <a:pt x="874798" y="33532"/>
                  </a:cubicBezTo>
                  <a:cubicBezTo>
                    <a:pt x="896268" y="55002"/>
                    <a:pt x="908330" y="84122"/>
                    <a:pt x="908330" y="114485"/>
                  </a:cubicBezTo>
                  <a:lnTo>
                    <a:pt x="908330" y="830995"/>
                  </a:lnTo>
                  <a:cubicBezTo>
                    <a:pt x="908330" y="894224"/>
                    <a:pt x="857073" y="945480"/>
                    <a:pt x="793845" y="945480"/>
                  </a:cubicBezTo>
                  <a:lnTo>
                    <a:pt x="114485" y="945480"/>
                  </a:lnTo>
                  <a:cubicBezTo>
                    <a:pt x="84122" y="945480"/>
                    <a:pt x="55002" y="933419"/>
                    <a:pt x="33532" y="911949"/>
                  </a:cubicBezTo>
                  <a:cubicBezTo>
                    <a:pt x="12062" y="890478"/>
                    <a:pt x="0" y="861359"/>
                    <a:pt x="0" y="830995"/>
                  </a:cubicBezTo>
                  <a:lnTo>
                    <a:pt x="0" y="114485"/>
                  </a:lnTo>
                  <a:cubicBezTo>
                    <a:pt x="0" y="84122"/>
                    <a:pt x="12062" y="55002"/>
                    <a:pt x="33532" y="33532"/>
                  </a:cubicBezTo>
                  <a:cubicBezTo>
                    <a:pt x="55002" y="12062"/>
                    <a:pt x="84122" y="0"/>
                    <a:pt x="114485" y="0"/>
                  </a:cubicBezTo>
                  <a:close/>
                </a:path>
              </a:pathLst>
            </a:custGeom>
            <a:solidFill>
              <a:srgbClr val="FFFFFF"/>
            </a:solidFill>
          </p:spPr>
          <p:txBody>
            <a:bodyPr/>
            <a:lstStyle/>
            <a:p>
              <a:endParaRPr lang="en-US"/>
            </a:p>
          </p:txBody>
        </p:sp>
        <p:sp>
          <p:nvSpPr>
            <p:cNvPr id="16" name="TextBox 16"/>
            <p:cNvSpPr txBox="1"/>
            <p:nvPr/>
          </p:nvSpPr>
          <p:spPr>
            <a:xfrm>
              <a:off x="0" y="-47625"/>
              <a:ext cx="908330" cy="993106"/>
            </a:xfrm>
            <a:prstGeom prst="rect">
              <a:avLst/>
            </a:prstGeom>
          </p:spPr>
          <p:txBody>
            <a:bodyPr lIns="50800" tIns="50800" rIns="50800" bIns="50800" rtlCol="0" anchor="ctr"/>
            <a:lstStyle/>
            <a:p>
              <a:pPr algn="ctr">
                <a:lnSpc>
                  <a:spcPts val="2200"/>
                </a:lnSpc>
              </a:pPr>
              <a:endParaRPr/>
            </a:p>
          </p:txBody>
        </p:sp>
      </p:grpSp>
      <p:grpSp>
        <p:nvGrpSpPr>
          <p:cNvPr id="17" name="Group 17"/>
          <p:cNvGrpSpPr/>
          <p:nvPr/>
        </p:nvGrpSpPr>
        <p:grpSpPr>
          <a:xfrm>
            <a:off x="4920887" y="6041219"/>
            <a:ext cx="3448815" cy="3589871"/>
            <a:chOff x="0" y="0"/>
            <a:chExt cx="908330" cy="945481"/>
          </a:xfrm>
        </p:grpSpPr>
        <p:sp>
          <p:nvSpPr>
            <p:cNvPr id="18" name="Freeform 18"/>
            <p:cNvSpPr/>
            <p:nvPr/>
          </p:nvSpPr>
          <p:spPr>
            <a:xfrm>
              <a:off x="0" y="0"/>
              <a:ext cx="908330" cy="945480"/>
            </a:xfrm>
            <a:custGeom>
              <a:avLst/>
              <a:gdLst/>
              <a:ahLst/>
              <a:cxnLst/>
              <a:rect l="l" t="t" r="r" b="b"/>
              <a:pathLst>
                <a:path w="908330" h="945480">
                  <a:moveTo>
                    <a:pt x="114485" y="0"/>
                  </a:moveTo>
                  <a:lnTo>
                    <a:pt x="793845" y="0"/>
                  </a:lnTo>
                  <a:cubicBezTo>
                    <a:pt x="824208" y="0"/>
                    <a:pt x="853328" y="12062"/>
                    <a:pt x="874798" y="33532"/>
                  </a:cubicBezTo>
                  <a:cubicBezTo>
                    <a:pt x="896268" y="55002"/>
                    <a:pt x="908330" y="84122"/>
                    <a:pt x="908330" y="114485"/>
                  </a:cubicBezTo>
                  <a:lnTo>
                    <a:pt x="908330" y="830995"/>
                  </a:lnTo>
                  <a:cubicBezTo>
                    <a:pt x="908330" y="894224"/>
                    <a:pt x="857073" y="945480"/>
                    <a:pt x="793845" y="945480"/>
                  </a:cubicBezTo>
                  <a:lnTo>
                    <a:pt x="114485" y="945480"/>
                  </a:lnTo>
                  <a:cubicBezTo>
                    <a:pt x="84122" y="945480"/>
                    <a:pt x="55002" y="933419"/>
                    <a:pt x="33532" y="911949"/>
                  </a:cubicBezTo>
                  <a:cubicBezTo>
                    <a:pt x="12062" y="890478"/>
                    <a:pt x="0" y="861359"/>
                    <a:pt x="0" y="830995"/>
                  </a:cubicBezTo>
                  <a:lnTo>
                    <a:pt x="0" y="114485"/>
                  </a:lnTo>
                  <a:cubicBezTo>
                    <a:pt x="0" y="84122"/>
                    <a:pt x="12062" y="55002"/>
                    <a:pt x="33532" y="33532"/>
                  </a:cubicBezTo>
                  <a:cubicBezTo>
                    <a:pt x="55002" y="12062"/>
                    <a:pt x="84122" y="0"/>
                    <a:pt x="114485" y="0"/>
                  </a:cubicBezTo>
                  <a:close/>
                </a:path>
              </a:pathLst>
            </a:custGeom>
            <a:solidFill>
              <a:srgbClr val="FFFFFF"/>
            </a:solidFill>
          </p:spPr>
          <p:txBody>
            <a:bodyPr/>
            <a:lstStyle/>
            <a:p>
              <a:endParaRPr lang="en-US"/>
            </a:p>
          </p:txBody>
        </p:sp>
        <p:sp>
          <p:nvSpPr>
            <p:cNvPr id="19" name="TextBox 19"/>
            <p:cNvSpPr txBox="1"/>
            <p:nvPr/>
          </p:nvSpPr>
          <p:spPr>
            <a:xfrm>
              <a:off x="0" y="-47625"/>
              <a:ext cx="908330" cy="993106"/>
            </a:xfrm>
            <a:prstGeom prst="rect">
              <a:avLst/>
            </a:prstGeom>
          </p:spPr>
          <p:txBody>
            <a:bodyPr lIns="50800" tIns="50800" rIns="50800" bIns="50800" rtlCol="0" anchor="ctr"/>
            <a:lstStyle/>
            <a:p>
              <a:pPr algn="ctr">
                <a:lnSpc>
                  <a:spcPts val="2200"/>
                </a:lnSpc>
              </a:pPr>
              <a:endParaRPr/>
            </a:p>
          </p:txBody>
        </p:sp>
      </p:grpSp>
      <p:grpSp>
        <p:nvGrpSpPr>
          <p:cNvPr id="20" name="Group 20"/>
          <p:cNvGrpSpPr/>
          <p:nvPr/>
        </p:nvGrpSpPr>
        <p:grpSpPr>
          <a:xfrm>
            <a:off x="9209796" y="6041219"/>
            <a:ext cx="3355950" cy="3589871"/>
            <a:chOff x="0" y="0"/>
            <a:chExt cx="883872" cy="945481"/>
          </a:xfrm>
        </p:grpSpPr>
        <p:sp>
          <p:nvSpPr>
            <p:cNvPr id="21" name="Freeform 21"/>
            <p:cNvSpPr/>
            <p:nvPr/>
          </p:nvSpPr>
          <p:spPr>
            <a:xfrm>
              <a:off x="0" y="0"/>
              <a:ext cx="883872" cy="945480"/>
            </a:xfrm>
            <a:custGeom>
              <a:avLst/>
              <a:gdLst/>
              <a:ahLst/>
              <a:cxnLst/>
              <a:rect l="l" t="t" r="r" b="b"/>
              <a:pathLst>
                <a:path w="883872" h="945480">
                  <a:moveTo>
                    <a:pt x="117653" y="0"/>
                  </a:moveTo>
                  <a:lnTo>
                    <a:pt x="766219" y="0"/>
                  </a:lnTo>
                  <a:cubicBezTo>
                    <a:pt x="831197" y="0"/>
                    <a:pt x="883872" y="52675"/>
                    <a:pt x="883872" y="117653"/>
                  </a:cubicBezTo>
                  <a:lnTo>
                    <a:pt x="883872" y="827827"/>
                  </a:lnTo>
                  <a:cubicBezTo>
                    <a:pt x="883872" y="892805"/>
                    <a:pt x="831197" y="945480"/>
                    <a:pt x="766219" y="945480"/>
                  </a:cubicBezTo>
                  <a:lnTo>
                    <a:pt x="117653" y="945480"/>
                  </a:lnTo>
                  <a:cubicBezTo>
                    <a:pt x="52675" y="945480"/>
                    <a:pt x="0" y="892805"/>
                    <a:pt x="0" y="827827"/>
                  </a:cubicBezTo>
                  <a:lnTo>
                    <a:pt x="0" y="117653"/>
                  </a:lnTo>
                  <a:cubicBezTo>
                    <a:pt x="0" y="52675"/>
                    <a:pt x="52675" y="0"/>
                    <a:pt x="117653" y="0"/>
                  </a:cubicBezTo>
                  <a:close/>
                </a:path>
              </a:pathLst>
            </a:custGeom>
            <a:solidFill>
              <a:srgbClr val="FFFFFF"/>
            </a:solidFill>
          </p:spPr>
          <p:txBody>
            <a:bodyPr/>
            <a:lstStyle/>
            <a:p>
              <a:endParaRPr lang="en-US"/>
            </a:p>
          </p:txBody>
        </p:sp>
        <p:sp>
          <p:nvSpPr>
            <p:cNvPr id="22" name="TextBox 22"/>
            <p:cNvSpPr txBox="1"/>
            <p:nvPr/>
          </p:nvSpPr>
          <p:spPr>
            <a:xfrm>
              <a:off x="0" y="-47625"/>
              <a:ext cx="883872" cy="993106"/>
            </a:xfrm>
            <a:prstGeom prst="rect">
              <a:avLst/>
            </a:prstGeom>
          </p:spPr>
          <p:txBody>
            <a:bodyPr lIns="50800" tIns="50800" rIns="50800" bIns="50800" rtlCol="0" anchor="ctr"/>
            <a:lstStyle/>
            <a:p>
              <a:pPr algn="ctr">
                <a:lnSpc>
                  <a:spcPts val="2200"/>
                </a:lnSpc>
              </a:pPr>
              <a:endParaRPr/>
            </a:p>
          </p:txBody>
        </p:sp>
      </p:grpSp>
      <p:sp>
        <p:nvSpPr>
          <p:cNvPr id="23" name="Freeform 23" descr="Bobcat Safe Ride Graphic showing cell phone screenshots and hours of operation"/>
          <p:cNvSpPr/>
          <p:nvPr/>
        </p:nvSpPr>
        <p:spPr>
          <a:xfrm>
            <a:off x="0" y="0"/>
            <a:ext cx="18288000" cy="9018150"/>
          </a:xfrm>
          <a:custGeom>
            <a:avLst/>
            <a:gdLst/>
            <a:ahLst/>
            <a:cxnLst/>
            <a:rect l="l" t="t" r="r" b="b"/>
            <a:pathLst>
              <a:path w="18288000" h="9018150">
                <a:moveTo>
                  <a:pt x="0" y="0"/>
                </a:moveTo>
                <a:lnTo>
                  <a:pt x="18288000" y="0"/>
                </a:lnTo>
                <a:lnTo>
                  <a:pt x="18288000" y="9018150"/>
                </a:lnTo>
                <a:lnTo>
                  <a:pt x="0" y="9018150"/>
                </a:lnTo>
                <a:lnTo>
                  <a:pt x="0" y="0"/>
                </a:lnTo>
                <a:close/>
              </a:path>
            </a:pathLst>
          </a:custGeom>
          <a:blipFill>
            <a:blip r:embed="rId2"/>
            <a:stretch>
              <a:fillRect b="-14069"/>
            </a:stretch>
          </a:blipFill>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grpSp>
        <p:nvGrpSpPr>
          <p:cNvPr id="2" name="Group 2"/>
          <p:cNvGrpSpPr/>
          <p:nvPr/>
        </p:nvGrpSpPr>
        <p:grpSpPr>
          <a:xfrm>
            <a:off x="11616410" y="0"/>
            <a:ext cx="6671590" cy="10287000"/>
            <a:chOff x="0" y="0"/>
            <a:chExt cx="1757127" cy="2709333"/>
          </a:xfrm>
        </p:grpSpPr>
        <p:sp>
          <p:nvSpPr>
            <p:cNvPr id="3" name="Freeform 3"/>
            <p:cNvSpPr/>
            <p:nvPr/>
          </p:nvSpPr>
          <p:spPr>
            <a:xfrm>
              <a:off x="0" y="0"/>
              <a:ext cx="1757126" cy="2709333"/>
            </a:xfrm>
            <a:custGeom>
              <a:avLst/>
              <a:gdLst/>
              <a:ahLst/>
              <a:cxnLst/>
              <a:rect l="l" t="t" r="r" b="b"/>
              <a:pathLst>
                <a:path w="1757126" h="2709333">
                  <a:moveTo>
                    <a:pt x="0" y="0"/>
                  </a:moveTo>
                  <a:lnTo>
                    <a:pt x="1757126" y="0"/>
                  </a:lnTo>
                  <a:lnTo>
                    <a:pt x="1757126" y="2709333"/>
                  </a:lnTo>
                  <a:lnTo>
                    <a:pt x="0" y="2709333"/>
                  </a:lnTo>
                  <a:close/>
                </a:path>
              </a:pathLst>
            </a:custGeom>
            <a:solidFill>
              <a:srgbClr val="FFFFFF"/>
            </a:solidFill>
          </p:spPr>
          <p:txBody>
            <a:bodyPr/>
            <a:lstStyle/>
            <a:p>
              <a:endParaRPr lang="en-US"/>
            </a:p>
          </p:txBody>
        </p:sp>
        <p:sp>
          <p:nvSpPr>
            <p:cNvPr id="4" name="TextBox 4"/>
            <p:cNvSpPr txBox="1"/>
            <p:nvPr/>
          </p:nvSpPr>
          <p:spPr>
            <a:xfrm>
              <a:off x="0" y="-19050"/>
              <a:ext cx="1757127" cy="2728383"/>
            </a:xfrm>
            <a:prstGeom prst="rect">
              <a:avLst/>
            </a:prstGeom>
          </p:spPr>
          <p:txBody>
            <a:bodyPr lIns="50800" tIns="50800" rIns="50800" bIns="50800" rtlCol="0" anchor="ctr"/>
            <a:lstStyle/>
            <a:p>
              <a:pPr algn="ctr">
                <a:lnSpc>
                  <a:spcPts val="1950"/>
                </a:lnSpc>
              </a:pPr>
              <a:endParaRPr/>
            </a:p>
          </p:txBody>
        </p:sp>
      </p:grpSp>
      <p:sp>
        <p:nvSpPr>
          <p:cNvPr id="5" name="Freeform 5" descr="A doctor examining a student patient"/>
          <p:cNvSpPr/>
          <p:nvPr/>
        </p:nvSpPr>
        <p:spPr>
          <a:xfrm>
            <a:off x="9321898" y="1256286"/>
            <a:ext cx="7946238" cy="8002014"/>
          </a:xfrm>
          <a:custGeom>
            <a:avLst/>
            <a:gdLst/>
            <a:ahLst/>
            <a:cxnLst/>
            <a:rect l="l" t="t" r="r" b="b"/>
            <a:pathLst>
              <a:path w="7946238" h="8002014">
                <a:moveTo>
                  <a:pt x="0" y="0"/>
                </a:moveTo>
                <a:lnTo>
                  <a:pt x="7946238" y="0"/>
                </a:lnTo>
                <a:lnTo>
                  <a:pt x="7946238" y="8002014"/>
                </a:lnTo>
                <a:lnTo>
                  <a:pt x="0" y="8002014"/>
                </a:lnTo>
                <a:lnTo>
                  <a:pt x="0" y="0"/>
                </a:lnTo>
                <a:close/>
              </a:path>
            </a:pathLst>
          </a:custGeom>
          <a:blipFill>
            <a:blip r:embed="rId2"/>
            <a:stretch>
              <a:fillRect l="-17216" r="-17216"/>
            </a:stretch>
          </a:blipFill>
        </p:spPr>
        <p:txBody>
          <a:bodyPr/>
          <a:lstStyle/>
          <a:p>
            <a:endParaRPr lang="en-US"/>
          </a:p>
        </p:txBody>
      </p:sp>
      <p:sp>
        <p:nvSpPr>
          <p:cNvPr id="6" name="TextBox 6"/>
          <p:cNvSpPr txBox="1"/>
          <p:nvPr/>
        </p:nvSpPr>
        <p:spPr>
          <a:xfrm>
            <a:off x="398880" y="1132461"/>
            <a:ext cx="8654441" cy="2481580"/>
          </a:xfrm>
          <a:prstGeom prst="rect">
            <a:avLst/>
          </a:prstGeom>
        </p:spPr>
        <p:txBody>
          <a:bodyPr lIns="0" tIns="0" rIns="0" bIns="0" rtlCol="0" anchor="t">
            <a:spAutoFit/>
          </a:bodyPr>
          <a:lstStyle/>
          <a:p>
            <a:pPr algn="ctr">
              <a:lnSpc>
                <a:spcPts val="6820"/>
              </a:lnSpc>
            </a:pPr>
            <a:r>
              <a:rPr lang="en-US" sz="6200" b="1" spc="-124">
                <a:solidFill>
                  <a:srgbClr val="FFFFFF"/>
                </a:solidFill>
                <a:latin typeface="Halis GR Heavy"/>
                <a:ea typeface="Halis GR Heavy"/>
                <a:cs typeface="Halis GR Heavy"/>
                <a:sym typeface="Halis GR Heavy"/>
              </a:rPr>
              <a:t>UNIVERSITY HEALTH SERVICES</a:t>
            </a:r>
          </a:p>
          <a:p>
            <a:pPr algn="ctr">
              <a:lnSpc>
                <a:spcPts val="3960"/>
              </a:lnSpc>
            </a:pPr>
            <a:r>
              <a:rPr lang="en-US" sz="3600" b="1" spc="-72">
                <a:solidFill>
                  <a:srgbClr val="FFFFFF"/>
                </a:solidFill>
                <a:latin typeface="Halis GR Heavy"/>
                <a:ea typeface="Halis GR Heavy"/>
                <a:cs typeface="Halis GR Heavy"/>
                <a:sym typeface="Halis GR Heavy"/>
              </a:rPr>
              <a:t>COMPREHENSIVE SUPPORT</a:t>
            </a:r>
          </a:p>
        </p:txBody>
      </p:sp>
      <p:sp>
        <p:nvSpPr>
          <p:cNvPr id="7" name="TextBox 7"/>
          <p:cNvSpPr txBox="1"/>
          <p:nvPr/>
        </p:nvSpPr>
        <p:spPr>
          <a:xfrm>
            <a:off x="623732" y="3927996"/>
            <a:ext cx="8242836" cy="5055235"/>
          </a:xfrm>
          <a:prstGeom prst="rect">
            <a:avLst/>
          </a:prstGeom>
        </p:spPr>
        <p:txBody>
          <a:bodyPr lIns="0" tIns="0" rIns="0" bIns="0" rtlCol="0" anchor="t">
            <a:spAutoFit/>
          </a:bodyPr>
          <a:lstStyle/>
          <a:p>
            <a:pPr algn="ctr">
              <a:lnSpc>
                <a:spcPts val="2899"/>
              </a:lnSpc>
            </a:pPr>
            <a:r>
              <a:rPr lang="en-US" sz="2899" b="1" dirty="0">
                <a:solidFill>
                  <a:srgbClr val="FFFFFF"/>
                </a:solidFill>
                <a:latin typeface="Nunito Bold"/>
                <a:ea typeface="Nunito Bold"/>
                <a:cs typeface="Nunito Bold"/>
                <a:sym typeface="Nunito Bold"/>
              </a:rPr>
              <a:t>Student Health Center </a:t>
            </a:r>
          </a:p>
          <a:p>
            <a:pPr algn="ctr">
              <a:lnSpc>
                <a:spcPts val="2400"/>
              </a:lnSpc>
            </a:pPr>
            <a:endParaRPr lang="en-US" sz="2899" b="1" dirty="0">
              <a:solidFill>
                <a:srgbClr val="FFFFFF"/>
              </a:solidFill>
              <a:latin typeface="Nunito Bold"/>
              <a:ea typeface="Nunito Bold"/>
              <a:cs typeface="Nunito Bold"/>
              <a:sym typeface="Nunito Bold"/>
            </a:endParaRPr>
          </a:p>
          <a:p>
            <a:pPr marL="518160" lvl="1" indent="-259080" algn="l">
              <a:lnSpc>
                <a:spcPts val="3336"/>
              </a:lnSpc>
              <a:buFont typeface="Arial"/>
              <a:buChar char="•"/>
            </a:pPr>
            <a:r>
              <a:rPr lang="en-US" sz="2400" dirty="0">
                <a:solidFill>
                  <a:srgbClr val="FFFFFF"/>
                </a:solidFill>
                <a:latin typeface="Nunito"/>
                <a:ea typeface="Nunito"/>
                <a:cs typeface="Nunito"/>
                <a:sym typeface="Nunito"/>
              </a:rPr>
              <a:t>Same-Day Healthcare</a:t>
            </a:r>
          </a:p>
          <a:p>
            <a:pPr marL="518160" lvl="1" indent="-259080" algn="l">
              <a:lnSpc>
                <a:spcPts val="3336"/>
              </a:lnSpc>
              <a:buFont typeface="Arial"/>
              <a:buChar char="•"/>
            </a:pPr>
            <a:r>
              <a:rPr lang="en-US" sz="2400" dirty="0">
                <a:solidFill>
                  <a:srgbClr val="FFFFFF"/>
                </a:solidFill>
                <a:latin typeface="Nunito"/>
                <a:ea typeface="Nunito"/>
                <a:cs typeface="Nunito"/>
                <a:sym typeface="Nunito"/>
              </a:rPr>
              <a:t>Primary Care</a:t>
            </a:r>
          </a:p>
          <a:p>
            <a:pPr marL="518160" lvl="1" indent="-259080" algn="l">
              <a:lnSpc>
                <a:spcPts val="3336"/>
              </a:lnSpc>
              <a:buFont typeface="Arial"/>
              <a:buChar char="•"/>
            </a:pPr>
            <a:r>
              <a:rPr lang="en-US" sz="2400" dirty="0">
                <a:solidFill>
                  <a:srgbClr val="FFFFFF"/>
                </a:solidFill>
                <a:latin typeface="Nunito"/>
                <a:ea typeface="Nunito"/>
                <a:cs typeface="Nunito"/>
                <a:sym typeface="Nunito"/>
              </a:rPr>
              <a:t>Preventive Services</a:t>
            </a:r>
          </a:p>
          <a:p>
            <a:pPr marL="518160" lvl="1" indent="-259080" algn="l">
              <a:lnSpc>
                <a:spcPts val="3336"/>
              </a:lnSpc>
              <a:buFont typeface="Arial"/>
              <a:buChar char="•"/>
            </a:pPr>
            <a:r>
              <a:rPr lang="en-US" sz="2400" dirty="0">
                <a:solidFill>
                  <a:srgbClr val="FFFFFF"/>
                </a:solidFill>
                <a:latin typeface="Nunito"/>
                <a:ea typeface="Nunito"/>
                <a:cs typeface="Nunito"/>
                <a:sym typeface="Nunito"/>
              </a:rPr>
              <a:t>Mental Health Services</a:t>
            </a:r>
          </a:p>
          <a:p>
            <a:pPr marL="518160" lvl="1" indent="-259080" algn="l">
              <a:lnSpc>
                <a:spcPts val="3336"/>
              </a:lnSpc>
              <a:buFont typeface="Arial"/>
              <a:buChar char="•"/>
            </a:pPr>
            <a:r>
              <a:rPr lang="en-US" sz="2400" dirty="0">
                <a:solidFill>
                  <a:srgbClr val="FFFFFF"/>
                </a:solidFill>
                <a:latin typeface="Nunito"/>
                <a:ea typeface="Nunito"/>
                <a:cs typeface="Nunito"/>
                <a:sym typeface="Nunito"/>
              </a:rPr>
              <a:t>Reproductive and Sexual Health</a:t>
            </a:r>
          </a:p>
          <a:p>
            <a:pPr marL="518160" lvl="1" indent="-259080" algn="l">
              <a:lnSpc>
                <a:spcPts val="3336"/>
              </a:lnSpc>
              <a:buFont typeface="Arial"/>
              <a:buChar char="•"/>
            </a:pPr>
            <a:r>
              <a:rPr lang="en-US" sz="2400" dirty="0">
                <a:solidFill>
                  <a:srgbClr val="FFFFFF"/>
                </a:solidFill>
                <a:latin typeface="Nunito"/>
                <a:ea typeface="Nunito"/>
                <a:cs typeface="Nunito"/>
                <a:sym typeface="Nunito"/>
              </a:rPr>
              <a:t>Travel Health</a:t>
            </a:r>
          </a:p>
          <a:p>
            <a:pPr marL="518160" lvl="1" indent="-259080" algn="l">
              <a:lnSpc>
                <a:spcPts val="3336"/>
              </a:lnSpc>
              <a:buFont typeface="Arial"/>
              <a:buChar char="•"/>
            </a:pPr>
            <a:r>
              <a:rPr lang="en-US" sz="2400" dirty="0">
                <a:solidFill>
                  <a:srgbClr val="FFFFFF"/>
                </a:solidFill>
                <a:latin typeface="Nunito"/>
                <a:ea typeface="Nunito"/>
                <a:cs typeface="Nunito"/>
                <a:sym typeface="Nunito"/>
              </a:rPr>
              <a:t>Sports Medicine</a:t>
            </a:r>
          </a:p>
          <a:p>
            <a:pPr marL="518160" lvl="1" indent="-259080" algn="l">
              <a:lnSpc>
                <a:spcPts val="3336"/>
              </a:lnSpc>
              <a:buFont typeface="Arial"/>
              <a:buChar char="•"/>
            </a:pPr>
            <a:r>
              <a:rPr lang="en-US" sz="2400" dirty="0">
                <a:solidFill>
                  <a:srgbClr val="FFFFFF"/>
                </a:solidFill>
                <a:latin typeface="Nunito"/>
                <a:ea typeface="Nunito"/>
                <a:cs typeface="Nunito"/>
                <a:sym typeface="Nunito"/>
              </a:rPr>
              <a:t>On-Site X-ray and Lab</a:t>
            </a:r>
          </a:p>
          <a:p>
            <a:pPr algn="ctr">
              <a:lnSpc>
                <a:spcPts val="2400"/>
              </a:lnSpc>
            </a:pPr>
            <a:endParaRPr lang="en-US" sz="2400" dirty="0">
              <a:solidFill>
                <a:srgbClr val="FFFFFF"/>
              </a:solidFill>
              <a:latin typeface="Nunito"/>
              <a:ea typeface="Nunito"/>
              <a:cs typeface="Nunito"/>
              <a:sym typeface="Nunito"/>
            </a:endParaRPr>
          </a:p>
          <a:p>
            <a:pPr algn="ctr">
              <a:lnSpc>
                <a:spcPts val="2899"/>
              </a:lnSpc>
            </a:pPr>
            <a:r>
              <a:rPr lang="en-US" sz="2899" b="1" dirty="0">
                <a:solidFill>
                  <a:srgbClr val="EBBA45"/>
                </a:solidFill>
                <a:latin typeface="Nunito Bold"/>
                <a:ea typeface="Nunito Bold"/>
                <a:cs typeface="Nunito Bold"/>
                <a:sym typeface="Nunito Bold"/>
              </a:rPr>
              <a:t>Licensed, Accredited &amp; Confidential</a:t>
            </a:r>
          </a:p>
          <a:p>
            <a:pPr algn="ctr">
              <a:lnSpc>
                <a:spcPts val="2899"/>
              </a:lnSpc>
              <a:spcBef>
                <a:spcPct val="0"/>
              </a:spcBef>
            </a:pPr>
            <a:r>
              <a:rPr lang="en-US" sz="2899" b="1" dirty="0">
                <a:solidFill>
                  <a:srgbClr val="FFFFFF"/>
                </a:solidFill>
                <a:latin typeface="Nunito Bold"/>
                <a:ea typeface="Nunito Bold"/>
                <a:cs typeface="Nunito Bold"/>
                <a:sym typeface="Nunito Bold"/>
              </a:rPr>
              <a:t>College Health Professionals</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1568</Words>
  <Application>Microsoft Office PowerPoint</Application>
  <PresentationFormat>Custom</PresentationFormat>
  <Paragraphs>246</Paragraphs>
  <Slides>19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Nunito Sans 1 Italics</vt:lpstr>
      <vt:lpstr>Halis GR Heavy</vt:lpstr>
      <vt:lpstr>Calibri</vt:lpstr>
      <vt:lpstr>Nunito Bold</vt:lpstr>
      <vt:lpstr>Arial</vt:lpstr>
      <vt:lpstr>Nunito Sans 1</vt:lpstr>
      <vt:lpstr>Nunito</vt:lpstr>
      <vt:lpstr>Nunito Sans 2 Bold</vt:lpstr>
      <vt:lpstr>Halis GR Bold</vt:lpstr>
      <vt:lpstr>Nunito Sans 1 Bold</vt:lpstr>
      <vt:lpstr>Nunito Sans 2 Heavy</vt:lpstr>
      <vt:lpstr>Nunito Sans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dc:title>
  <cp:lastModifiedBy>Gonzalez, Christian I</cp:lastModifiedBy>
  <cp:revision>8</cp:revision>
  <dcterms:created xsi:type="dcterms:W3CDTF">2006-08-16T00:00:00Z</dcterms:created>
  <dcterms:modified xsi:type="dcterms:W3CDTF">2025-06-11T22:57:16Z</dcterms:modified>
  <dc:identifier>DAGoENIEv5w</dc:identifier>
</cp:coreProperties>
</file>