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69" r:id="rId11"/>
    <p:sldId id="260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mulation 1" id="{90F7285E-82BD-4AA1-A96C-82940DEB34A7}">
          <p14:sldIdLst>
            <p14:sldId id="256"/>
            <p14:sldId id="257"/>
            <p14:sldId id="258"/>
            <p14:sldId id="259"/>
            <p14:sldId id="261"/>
          </p14:sldIdLst>
        </p14:section>
        <p14:section name="Simulation 2" id="{048AB413-C8B2-426E-B4C4-E33F3C4E9281}">
          <p14:sldIdLst>
            <p14:sldId id="262"/>
            <p14:sldId id="263"/>
            <p14:sldId id="267"/>
          </p14:sldIdLst>
        </p14:section>
        <p14:section name="AI as Your Business Co-Pilot" id="{0326B5E7-0C04-429F-821A-7D1FE81DD489}">
          <p14:sldIdLst>
            <p14:sldId id="268"/>
            <p14:sldId id="269"/>
            <p14:sldId id="260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F64F8-2681-E175-4069-794F34324CB3}" v="17" dt="2025-07-21T22:17:57.789"/>
    <p1510:client id="{9E9725D7-629B-4438-00C8-CD918C7D18DF}" v="127" dt="2025-07-21T22:14:27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6"/>
  </p:normalViewPr>
  <p:slideViewPr>
    <p:cSldViewPr snapToGrid="0" snapToObjects="1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Adrienne" userId="S::amt259@txstate.edu::73e640b8-b2d0-40fd-95a5-863a3e0bd05a" providerId="AD" clId="Web-{335F64F8-2681-E175-4069-794F34324CB3}"/>
    <pc:docChg chg="addSld addSection delSection modSection">
      <pc:chgData name="Taylor, Adrienne" userId="S::amt259@txstate.edu::73e640b8-b2d0-40fd-95a5-863a3e0bd05a" providerId="AD" clId="Web-{335F64F8-2681-E175-4069-794F34324CB3}" dt="2025-07-21T22:17:57.789" v="16"/>
      <pc:docMkLst>
        <pc:docMk/>
      </pc:docMkLst>
      <pc:sldChg chg="add">
        <pc:chgData name="Taylor, Adrienne" userId="S::amt259@txstate.edu::73e640b8-b2d0-40fd-95a5-863a3e0bd05a" providerId="AD" clId="Web-{335F64F8-2681-E175-4069-794F34324CB3}" dt="2025-07-21T22:17:20.726" v="10"/>
        <pc:sldMkLst>
          <pc:docMk/>
          <pc:sldMk cId="1705412518" sldId="260"/>
        </pc:sldMkLst>
      </pc:sldChg>
      <pc:sldChg chg="add">
        <pc:chgData name="Taylor, Adrienne" userId="S::amt259@txstate.edu::73e640b8-b2d0-40fd-95a5-863a3e0bd05a" providerId="AD" clId="Web-{335F64F8-2681-E175-4069-794F34324CB3}" dt="2025-07-21T22:16:00.335" v="0"/>
        <pc:sldMkLst>
          <pc:docMk/>
          <pc:sldMk cId="1078566874" sldId="262"/>
        </pc:sldMkLst>
      </pc:sldChg>
      <pc:sldChg chg="add">
        <pc:chgData name="Taylor, Adrienne" userId="S::amt259@txstate.edu::73e640b8-b2d0-40fd-95a5-863a3e0bd05a" providerId="AD" clId="Web-{335F64F8-2681-E175-4069-794F34324CB3}" dt="2025-07-21T22:16:00.460" v="1"/>
        <pc:sldMkLst>
          <pc:docMk/>
          <pc:sldMk cId="3879297661" sldId="263"/>
        </pc:sldMkLst>
      </pc:sldChg>
      <pc:sldChg chg="add">
        <pc:chgData name="Taylor, Adrienne" userId="S::amt259@txstate.edu::73e640b8-b2d0-40fd-95a5-863a3e0bd05a" providerId="AD" clId="Web-{335F64F8-2681-E175-4069-794F34324CB3}" dt="2025-07-21T22:16:00.570" v="2"/>
        <pc:sldMkLst>
          <pc:docMk/>
          <pc:sldMk cId="3112277486" sldId="267"/>
        </pc:sldMkLst>
      </pc:sldChg>
      <pc:sldChg chg="add">
        <pc:chgData name="Taylor, Adrienne" userId="S::amt259@txstate.edu::73e640b8-b2d0-40fd-95a5-863a3e0bd05a" providerId="AD" clId="Web-{335F64F8-2681-E175-4069-794F34324CB3}" dt="2025-07-21T22:17:20.476" v="8"/>
        <pc:sldMkLst>
          <pc:docMk/>
          <pc:sldMk cId="4276002762" sldId="268"/>
        </pc:sldMkLst>
      </pc:sldChg>
      <pc:sldChg chg="add">
        <pc:chgData name="Taylor, Adrienne" userId="S::amt259@txstate.edu::73e640b8-b2d0-40fd-95a5-863a3e0bd05a" providerId="AD" clId="Web-{335F64F8-2681-E175-4069-794F34324CB3}" dt="2025-07-21T22:17:20.601" v="9"/>
        <pc:sldMkLst>
          <pc:docMk/>
          <pc:sldMk cId="1290032092" sldId="269"/>
        </pc:sldMkLst>
      </pc:sldChg>
      <pc:sldChg chg="add">
        <pc:chgData name="Taylor, Adrienne" userId="S::amt259@txstate.edu::73e640b8-b2d0-40fd-95a5-863a3e0bd05a" providerId="AD" clId="Web-{335F64F8-2681-E175-4069-794F34324CB3}" dt="2025-07-21T22:17:20.835" v="11"/>
        <pc:sldMkLst>
          <pc:docMk/>
          <pc:sldMk cId="1222550382" sldId="270"/>
        </pc:sldMkLst>
      </pc:sldChg>
      <pc:sldChg chg="add">
        <pc:chgData name="Taylor, Adrienne" userId="S::amt259@txstate.edu::73e640b8-b2d0-40fd-95a5-863a3e0bd05a" providerId="AD" clId="Web-{335F64F8-2681-E175-4069-794F34324CB3}" dt="2025-07-21T22:17:20.960" v="12"/>
        <pc:sldMkLst>
          <pc:docMk/>
          <pc:sldMk cId="2800584082" sldId="271"/>
        </pc:sldMkLst>
      </pc:sldChg>
      <pc:sldChg chg="add">
        <pc:chgData name="Taylor, Adrienne" userId="S::amt259@txstate.edu::73e640b8-b2d0-40fd-95a5-863a3e0bd05a" providerId="AD" clId="Web-{335F64F8-2681-E175-4069-794F34324CB3}" dt="2025-07-21T22:17:21.070" v="13"/>
        <pc:sldMkLst>
          <pc:docMk/>
          <pc:sldMk cId="806343679" sldId="272"/>
        </pc:sldMkLst>
      </pc:sldChg>
    </pc:docChg>
  </pc:docChgLst>
  <pc:docChgLst>
    <pc:chgData name="Taylor, Adrienne" userId="S::amt259@txstate.edu::73e640b8-b2d0-40fd-95a5-863a3e0bd05a" providerId="AD" clId="Web-{9E9725D7-629B-4438-00C8-CD918C7D18DF}"/>
    <pc:docChg chg="modSld">
      <pc:chgData name="Taylor, Adrienne" userId="S::amt259@txstate.edu::73e640b8-b2d0-40fd-95a5-863a3e0bd05a" providerId="AD" clId="Web-{9E9725D7-629B-4438-00C8-CD918C7D18DF}" dt="2025-07-21T22:14:27.558" v="112" actId="1076"/>
      <pc:docMkLst>
        <pc:docMk/>
      </pc:docMkLst>
      <pc:sldChg chg="addSp delSp modSp">
        <pc:chgData name="Taylor, Adrienne" userId="S::amt259@txstate.edu::73e640b8-b2d0-40fd-95a5-863a3e0bd05a" providerId="AD" clId="Web-{9E9725D7-629B-4438-00C8-CD918C7D18DF}" dt="2025-07-21T22:14:27.558" v="112" actId="1076"/>
        <pc:sldMkLst>
          <pc:docMk/>
          <pc:sldMk cId="2046780052" sldId="256"/>
        </pc:sldMkLst>
        <pc:spChg chg="mod">
          <ac:chgData name="Taylor, Adrienne" userId="S::amt259@txstate.edu::73e640b8-b2d0-40fd-95a5-863a3e0bd05a" providerId="AD" clId="Web-{9E9725D7-629B-4438-00C8-CD918C7D18DF}" dt="2025-07-21T22:14:20.605" v="111" actId="1076"/>
          <ac:spMkLst>
            <pc:docMk/>
            <pc:sldMk cId="2046780052" sldId="256"/>
            <ac:spMk id="2" creationId="{00000000-0000-0000-0000-000000000000}"/>
          </ac:spMkLst>
        </pc:spChg>
        <pc:spChg chg="del mod">
          <ac:chgData name="Taylor, Adrienne" userId="S::amt259@txstate.edu::73e640b8-b2d0-40fd-95a5-863a3e0bd05a" providerId="AD" clId="Web-{9E9725D7-629B-4438-00C8-CD918C7D18DF}" dt="2025-07-21T22:12:31.090" v="73"/>
          <ac:spMkLst>
            <pc:docMk/>
            <pc:sldMk cId="2046780052" sldId="256"/>
            <ac:spMk id="3" creationId="{00000000-0000-0000-0000-000000000000}"/>
          </ac:spMkLst>
        </pc:spChg>
        <pc:spChg chg="add del mod">
          <ac:chgData name="Taylor, Adrienne" userId="S::amt259@txstate.edu::73e640b8-b2d0-40fd-95a5-863a3e0bd05a" providerId="AD" clId="Web-{9E9725D7-629B-4438-00C8-CD918C7D18DF}" dt="2025-07-21T22:12:21.262" v="72"/>
          <ac:spMkLst>
            <pc:docMk/>
            <pc:sldMk cId="2046780052" sldId="256"/>
            <ac:spMk id="4" creationId="{B28DF2A7-3DB8-8BC0-EC47-50C05A17EB07}"/>
          </ac:spMkLst>
        </pc:spChg>
        <pc:spChg chg="add del mod">
          <ac:chgData name="Taylor, Adrienne" userId="S::amt259@txstate.edu::73e640b8-b2d0-40fd-95a5-863a3e0bd05a" providerId="AD" clId="Web-{9E9725D7-629B-4438-00C8-CD918C7D18DF}" dt="2025-07-21T22:14:14.543" v="110"/>
          <ac:spMkLst>
            <pc:docMk/>
            <pc:sldMk cId="2046780052" sldId="256"/>
            <ac:spMk id="8" creationId="{814C4C99-B372-457E-BB39-2F62301F0ED1}"/>
          </ac:spMkLst>
        </pc:spChg>
        <pc:spChg chg="add mod">
          <ac:chgData name="Taylor, Adrienne" userId="S::amt259@txstate.edu::73e640b8-b2d0-40fd-95a5-863a3e0bd05a" providerId="AD" clId="Web-{9E9725D7-629B-4438-00C8-CD918C7D18DF}" dt="2025-07-21T22:14:27.558" v="112" actId="1076"/>
          <ac:spMkLst>
            <pc:docMk/>
            <pc:sldMk cId="2046780052" sldId="256"/>
            <ac:spMk id="9" creationId="{B894125B-5A15-FADF-D371-46AFA8D5D9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3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5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55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5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6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3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1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3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4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7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8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7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3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6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1722" y="5481438"/>
            <a:ext cx="3995346" cy="13741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cap="all" dirty="0">
                <a:solidFill>
                  <a:schemeClr val="tx1"/>
                </a:solidFill>
              </a:rPr>
              <a:t>Management of Organizations</a:t>
            </a:r>
            <a:br>
              <a:rPr lang="en-US" sz="2000" cap="all" dirty="0">
                <a:solidFill>
                  <a:schemeClr val="tx1"/>
                </a:solidFill>
              </a:rPr>
            </a:br>
            <a:r>
              <a:rPr lang="en-US" sz="2000" cap="all" dirty="0">
                <a:solidFill>
                  <a:schemeClr val="tx1"/>
                </a:solidFill>
              </a:rPr>
              <a:t>MGT 3303</a:t>
            </a:r>
          </a:p>
        </p:txBody>
      </p:sp>
      <p:sp>
        <p:nvSpPr>
          <p:cNvPr id="1037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C2195-A390-2F80-1BAC-10063A84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r="8826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B58901-FB6D-0C2F-90C4-E44BDBC14FAC}"/>
              </a:ext>
            </a:extLst>
          </p:cNvPr>
          <p:cNvSpPr txBox="1">
            <a:spLocks/>
          </p:cNvSpPr>
          <p:nvPr/>
        </p:nvSpPr>
        <p:spPr>
          <a:xfrm>
            <a:off x="7627970" y="4956399"/>
            <a:ext cx="4020405" cy="1364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latin typeface="Aptos Display"/>
              </a:rPr>
              <a:t> </a:t>
            </a:r>
            <a:br>
              <a:rPr lang="en-US" sz="1800" b="1">
                <a:latin typeface="Aptos Display"/>
              </a:rPr>
            </a:br>
            <a:endParaRPr lang="en-US" sz="1800" b="1">
              <a:latin typeface="Aptos Display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54C00-4C77-F4F9-DE5C-6577003BAF09}"/>
              </a:ext>
            </a:extLst>
          </p:cNvPr>
          <p:cNvSpPr txBox="1"/>
          <p:nvPr/>
        </p:nvSpPr>
        <p:spPr>
          <a:xfrm>
            <a:off x="20" y="6172202"/>
            <a:ext cx="775992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b="0" i="0" u="none" strike="noStrike">
                <a:solidFill>
                  <a:srgbClr val="FFFFFF"/>
                </a:solidFill>
                <a:effectLst/>
                <a:hlinkClick r:id="rId4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US" sz="1300" b="0" i="0" u="none" strike="noStrike">
                <a:solidFill>
                  <a:srgbClr val="FFFFFF"/>
                </a:solidFill>
                <a:effectLst/>
              </a:rPr>
              <a:t> </a:t>
            </a:r>
            <a:r>
              <a:rPr lang="en-US" sz="1300" b="0" i="0" u="none" strike="noStrike">
                <a:solidFill>
                  <a:srgbClr val="FFFFFF"/>
                </a:solidFill>
                <a:effectLst/>
                <a:hlinkClick r:id="rId5" tooltip="creativecommons:by-sa/4.0/deed.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 Alike 4.0 International</a:t>
            </a:r>
            <a:endParaRPr lang="en-US" sz="13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4125B-5A15-FADF-D371-46AFA8D5D9FA}"/>
              </a:ext>
            </a:extLst>
          </p:cNvPr>
          <p:cNvSpPr txBox="1"/>
          <p:nvPr/>
        </p:nvSpPr>
        <p:spPr>
          <a:xfrm>
            <a:off x="7630634" y="2730795"/>
            <a:ext cx="455959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800" dirty="0">
                <a:solidFill>
                  <a:srgbClr val="EBEBEB"/>
                </a:solidFill>
              </a:rPr>
              <a:t>Simulation 1</a:t>
            </a:r>
            <a:endParaRPr lang="en-US" sz="5800"/>
          </a:p>
        </p:txBody>
      </p:sp>
    </p:spTree>
    <p:extLst>
      <p:ext uri="{BB962C8B-B14F-4D97-AF65-F5344CB8AC3E}">
        <p14:creationId xmlns:p14="http://schemas.microsoft.com/office/powerpoint/2010/main" val="204678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5C0C-8A34-B679-C4B6-CCF74008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237065"/>
            <a:ext cx="9404723" cy="1400530"/>
          </a:xfrm>
        </p:spPr>
        <p:txBody>
          <a:bodyPr/>
          <a:lstStyle/>
          <a:p>
            <a:r>
              <a:rPr lang="en-US"/>
              <a:t>Why Use Generative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4AC16-1880-65CC-C9A2-A4036BC6F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236134"/>
            <a:ext cx="10901738" cy="5621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/>
              <a:t>Increase Efficiency </a:t>
            </a:r>
            <a:r>
              <a:rPr lang="en-US" sz="2500"/>
              <a:t>- help with baseline research and completing tasks </a:t>
            </a:r>
          </a:p>
          <a:p>
            <a:r>
              <a:rPr lang="en-US" sz="2500" b="1"/>
              <a:t>Sharpen Critical Thinking – t</a:t>
            </a:r>
            <a:r>
              <a:rPr lang="en-US" sz="2500"/>
              <a:t>hrough prompt creation &amp; analytical thinking</a:t>
            </a:r>
          </a:p>
          <a:p>
            <a:r>
              <a:rPr lang="en-US" sz="2500" b="1"/>
              <a:t>Boost Innovation – </a:t>
            </a:r>
            <a:r>
              <a:rPr lang="en-US" sz="2500"/>
              <a:t>through rapid idea generation</a:t>
            </a:r>
          </a:p>
          <a:p>
            <a:r>
              <a:rPr lang="en-US" sz="2500" b="1"/>
              <a:t>Promote Ethical Decision Making – </a:t>
            </a:r>
            <a:r>
              <a:rPr lang="en-US" sz="2500"/>
              <a:t>bias awareness and data-driven decisions</a:t>
            </a:r>
          </a:p>
          <a:p>
            <a:r>
              <a:rPr lang="en-US" sz="2500" b="1"/>
              <a:t>Build a competitive edge </a:t>
            </a:r>
            <a:r>
              <a:rPr lang="en-US" sz="2500"/>
              <a:t>in the job market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3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FE6B-E37D-CE8F-4B68-21897BCC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203200"/>
            <a:ext cx="10292822" cy="901949"/>
          </a:xfrm>
        </p:spPr>
        <p:txBody>
          <a:bodyPr/>
          <a:lstStyle/>
          <a:p>
            <a:r>
              <a:rPr lang="en-US"/>
              <a:t>Installing and Using Generative AI*</a:t>
            </a:r>
            <a:br>
              <a:rPr lang="en-US"/>
            </a:br>
            <a:r>
              <a:rPr lang="en-US" sz="1400"/>
              <a:t>*This example is for ChatGPT. If you use Gemini, CoPilot or other tools, the process is much the same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B6A0-CF74-D8B8-29C7-B502804DB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05149"/>
            <a:ext cx="11190288" cy="5672667"/>
          </a:xfrm>
        </p:spPr>
        <p:txBody>
          <a:bodyPr>
            <a:noAutofit/>
          </a:bodyPr>
          <a:lstStyle/>
          <a:p>
            <a:r>
              <a:rPr lang="en-US" sz="1300" b="1"/>
              <a:t>Sign Up or Log In:</a:t>
            </a:r>
            <a:endParaRPr lang="en-US" sz="1300"/>
          </a:p>
          <a:p>
            <a:pPr>
              <a:buFont typeface="Arial" panose="020B0604020202020204" pitchFamily="34" charset="0"/>
              <a:buChar char="•"/>
            </a:pPr>
            <a:r>
              <a:rPr lang="en-US" sz="1300" err="1"/>
              <a:t>Viisit</a:t>
            </a:r>
            <a:r>
              <a:rPr lang="en-US" sz="1300"/>
              <a:t> </a:t>
            </a:r>
            <a:r>
              <a:rPr lang="en-US" sz="1300">
                <a:hlinkClick r:id="rId2"/>
              </a:rPr>
              <a:t>ChatGPT's website</a:t>
            </a:r>
            <a:r>
              <a:rPr lang="en-US" sz="1300"/>
              <a:t>. If you’re new, click "Sign Up" and create an account using your email, Google, or Microsoft account.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If you already have an account, click "Log In" and enter your credentials.</a:t>
            </a:r>
          </a:p>
          <a:p>
            <a:r>
              <a:rPr lang="en-US" sz="1300" b="1"/>
              <a:t>Explore the Interface:</a:t>
            </a:r>
            <a:endParaRPr lang="en-US" sz="1300"/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Once logged in, you’ll see a chat interface where you can type prompts. No need to install anything; it works directly in your browser.</a:t>
            </a:r>
          </a:p>
          <a:p>
            <a:r>
              <a:rPr lang="en-US" sz="1300" b="1"/>
              <a:t>Start Writing Prompts:</a:t>
            </a:r>
            <a:endParaRPr lang="en-US" sz="1300"/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Begin by typing a specific question or directive related to your research topic.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For example, "What are the best practices for managing remote teams in a global company?"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Press "Enter" to submit the prompt.</a:t>
            </a:r>
          </a:p>
          <a:p>
            <a:r>
              <a:rPr lang="en-US" sz="1300" b="1"/>
              <a:t>Review and Refine Responses:</a:t>
            </a:r>
            <a:endParaRPr lang="en-US" sz="1300"/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Read through the AI’s response to see if it meets your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If the answer isn’t quite right, you can refine your prompt by adding more details or asking follow-up questions.</a:t>
            </a:r>
          </a:p>
          <a:p>
            <a:r>
              <a:rPr lang="en-US" sz="1300" b="1"/>
              <a:t>Use Information Responsibly:</a:t>
            </a:r>
            <a:endParaRPr lang="en-US" sz="1300"/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Remember to critically evaluate the AI’s responses. Double-check facts and consider the context in which information is provided.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Use the insights you gain as a starting point for deeper research.</a:t>
            </a:r>
          </a:p>
          <a:p>
            <a:r>
              <a:rPr lang="en-US" sz="1300" b="1"/>
              <a:t>Ethical Considerations:</a:t>
            </a:r>
            <a:endParaRPr lang="en-US" sz="1300"/>
          </a:p>
          <a:p>
            <a:pPr>
              <a:buFont typeface="Arial" panose="020B0604020202020204" pitchFamily="34" charset="0"/>
              <a:buChar char="•"/>
            </a:pPr>
            <a:r>
              <a:rPr lang="en-US" sz="1300"/>
              <a:t>Be mindful of ethical implications of AI-generated content. Consider biases and ensure information aligns with academic standards.</a:t>
            </a:r>
          </a:p>
        </p:txBody>
      </p:sp>
    </p:spTree>
    <p:extLst>
      <p:ext uri="{BB962C8B-B14F-4D97-AF65-F5344CB8AC3E}">
        <p14:creationId xmlns:p14="http://schemas.microsoft.com/office/powerpoint/2010/main" val="170541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F75B-196E-E120-E003-1700A0F9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Create a Quality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6C08-2440-BF5C-F023-26247E9E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136492"/>
            <a:ext cx="11243734" cy="55584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1.</a:t>
            </a:r>
            <a:r>
              <a:rPr lang="en-US" sz="1600" b="1"/>
              <a:t> Understand Problem</a:t>
            </a:r>
          </a:p>
          <a:p>
            <a:pPr marL="0" indent="0">
              <a:buNone/>
            </a:pPr>
            <a:r>
              <a:rPr lang="en-US" b="1"/>
              <a:t>a. Identify the Core Issue</a:t>
            </a:r>
            <a:r>
              <a:rPr lang="en-US"/>
              <a:t>: Clearly define problem you're researching, such as employee retention or conflict resolution.</a:t>
            </a:r>
          </a:p>
          <a:p>
            <a:pPr marL="0" indent="0">
              <a:buNone/>
            </a:pPr>
            <a:r>
              <a:rPr lang="en-US" b="1"/>
              <a:t>b. Gather Background</a:t>
            </a:r>
            <a:r>
              <a:rPr lang="en-US"/>
              <a:t>: Collect relevant background information to frame problem.  Includes understanding industry, company size, and specific organization challenges.</a:t>
            </a:r>
          </a:p>
          <a:p>
            <a:pPr marL="0" indent="0">
              <a:buNone/>
            </a:pPr>
            <a:r>
              <a:rPr lang="en-US" b="1"/>
              <a:t>2. Define Objective of Your Prompt</a:t>
            </a:r>
          </a:p>
          <a:p>
            <a:pPr marL="0" indent="0">
              <a:buNone/>
            </a:pPr>
            <a:r>
              <a:rPr lang="en-US" b="1"/>
              <a:t>a. Determine Specific Outcome</a:t>
            </a:r>
            <a:r>
              <a:rPr lang="en-US"/>
              <a:t>: Decide what information or insights you want AI to provide—whether it’s strategies, case studies, best practices, or theoretical frameworks.</a:t>
            </a:r>
          </a:p>
          <a:p>
            <a:pPr marL="0" indent="0">
              <a:buNone/>
            </a:pPr>
            <a:r>
              <a:rPr lang="en-US" b="1"/>
              <a:t>b. Clarify Scope</a:t>
            </a:r>
            <a:r>
              <a:rPr lang="en-US"/>
              <a:t>: Be clear whether prompt should focus on broad overview or specific aspect of problem.</a:t>
            </a:r>
          </a:p>
          <a:p>
            <a:pPr marL="0" indent="0">
              <a:buNone/>
            </a:pPr>
            <a:r>
              <a:rPr lang="en-US" b="1"/>
              <a:t>3. Structure Your Prompt</a:t>
            </a:r>
          </a:p>
          <a:p>
            <a:pPr marL="0" indent="0">
              <a:buNone/>
            </a:pPr>
            <a:r>
              <a:rPr lang="en-US" b="1"/>
              <a:t>a. Start with Clear Question or Directive</a:t>
            </a:r>
            <a:r>
              <a:rPr lang="en-US"/>
              <a:t>: Begin prompt with specific question or instruction, such as "What are effective strategies for improving employee engagement in large organizations?"</a:t>
            </a:r>
          </a:p>
          <a:p>
            <a:pPr marL="0" indent="0">
              <a:buNone/>
            </a:pPr>
            <a:r>
              <a:rPr lang="en-US" b="1"/>
              <a:t>b. Include Contextual Details</a:t>
            </a:r>
            <a:r>
              <a:rPr lang="en-US"/>
              <a:t>: Add any necessary details, like industry, company size, or specific challenges (e.g., "in tech companies with over 500 employees").</a:t>
            </a:r>
          </a:p>
          <a:p>
            <a:pPr marL="0" indent="0">
              <a:buNone/>
            </a:pPr>
            <a:r>
              <a:rPr lang="en-US" b="1"/>
              <a:t>c. Specify the Format</a:t>
            </a:r>
            <a:r>
              <a:rPr lang="en-US"/>
              <a:t>: If needed, tell  AI how to structure response, such as bullet points, pros and cons, or step-by-step guide.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D694-432C-C660-EC50-8F6105B7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287868"/>
            <a:ext cx="9404723" cy="1400530"/>
          </a:xfrm>
        </p:spPr>
        <p:txBody>
          <a:bodyPr/>
          <a:lstStyle/>
          <a:p>
            <a:r>
              <a:rPr lang="en-US" sz="3600"/>
              <a:t>How to Create a Quality Prompt (</a:t>
            </a:r>
            <a:r>
              <a:rPr lang="en-US" sz="3600" err="1"/>
              <a:t>Cont</a:t>
            </a:r>
            <a:r>
              <a:rPr lang="en-US" sz="36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8E0D-FF51-3DEF-64BB-223FDBFE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82133"/>
            <a:ext cx="10769600" cy="5356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/>
              <a:t>4</a:t>
            </a:r>
            <a:r>
              <a:rPr lang="en-US" sz="1600" b="1"/>
              <a:t>. Iterate and Refine Your Prompt</a:t>
            </a:r>
          </a:p>
          <a:p>
            <a:pPr marL="0" indent="0">
              <a:buNone/>
            </a:pPr>
            <a:r>
              <a:rPr lang="en-US" sz="1600" b="1"/>
              <a:t>a</a:t>
            </a:r>
            <a:r>
              <a:rPr lang="en-US" sz="1600"/>
              <a:t>. Test and Review: Run prompt and review output. Assess whether results are relevant and actionable.</a:t>
            </a:r>
          </a:p>
          <a:p>
            <a:pPr marL="0" indent="0">
              <a:buNone/>
            </a:pPr>
            <a:r>
              <a:rPr lang="en-US" sz="1600"/>
              <a:t>b. Refine for Clarity: Based on initial results, refine prompt by adding or removing details as necessary.</a:t>
            </a:r>
          </a:p>
          <a:p>
            <a:pPr marL="0" indent="0">
              <a:buNone/>
            </a:pPr>
            <a:r>
              <a:rPr lang="en-US" sz="1600" b="1"/>
              <a:t>5. Consider Ethical Implications</a:t>
            </a:r>
          </a:p>
          <a:p>
            <a:pPr marL="0" indent="0">
              <a:buNone/>
            </a:pPr>
            <a:r>
              <a:rPr lang="en-US" sz="1600"/>
              <a:t>a. Be Aware of Bias and Fairness: Pay attention to potential biases in AI responses, especially in areas like hiring practices, diversity, and inclusion.</a:t>
            </a:r>
          </a:p>
          <a:p>
            <a:pPr marL="0" indent="0">
              <a:buNone/>
            </a:pPr>
            <a:r>
              <a:rPr lang="en-US" sz="1600"/>
              <a:t>b. Protect Data Privacy: Ensure you’re not including sensitive information when framing prompt.</a:t>
            </a:r>
          </a:p>
          <a:p>
            <a:pPr marL="0" indent="0">
              <a:buNone/>
            </a:pPr>
            <a:r>
              <a:rPr lang="en-US" sz="1600" b="1"/>
              <a:t>6. Use Examples for Practice</a:t>
            </a:r>
          </a:p>
          <a:p>
            <a:pPr marL="0" indent="0">
              <a:buNone/>
            </a:pPr>
            <a:r>
              <a:rPr lang="en-US" sz="1600"/>
              <a:t>a. Review Sample Prompts: Look at examples of well-constructed prompts to understand best practices.</a:t>
            </a:r>
          </a:p>
          <a:p>
            <a:pPr marL="0" indent="0">
              <a:buNone/>
            </a:pPr>
            <a:r>
              <a:rPr lang="en-US" sz="1600"/>
              <a:t>b. Experiment: Practice creating multiple prompts on same topic to see how variations affect AI responses.</a:t>
            </a:r>
          </a:p>
          <a:p>
            <a:pPr marL="0" indent="0">
              <a:buNone/>
            </a:pPr>
            <a:r>
              <a:rPr lang="en-US" sz="1600" b="1"/>
              <a:t>7. Evaluate and Reflect</a:t>
            </a:r>
          </a:p>
          <a:p>
            <a:pPr marL="0" indent="0">
              <a:buNone/>
            </a:pPr>
            <a:r>
              <a:rPr lang="en-US" sz="1600"/>
              <a:t>a. Assess the Quality of the Response: Critically evaluate AI-generated content for accuracy, relevance, and comprehensiveness.</a:t>
            </a:r>
          </a:p>
          <a:p>
            <a:pPr marL="0" indent="0">
              <a:buNone/>
            </a:pPr>
            <a:r>
              <a:rPr lang="en-US" sz="1600"/>
              <a:t>b. Reflect on Your Process: Think about what worked well and what could be improved in future inquiries.</a:t>
            </a:r>
          </a:p>
        </p:txBody>
      </p:sp>
    </p:spTree>
    <p:extLst>
      <p:ext uri="{BB962C8B-B14F-4D97-AF65-F5344CB8AC3E}">
        <p14:creationId xmlns:p14="http://schemas.microsoft.com/office/powerpoint/2010/main" val="280058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316BA-C994-0D3D-5355-5398162E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High-Quality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6C3F-D62B-9ED0-97D1-7DD12C00E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3" y="1337734"/>
            <a:ext cx="10363200" cy="49106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Prompt:</a:t>
            </a:r>
            <a:endParaRPr lang="en-US"/>
          </a:p>
          <a:p>
            <a:r>
              <a:rPr lang="en-US" i="1"/>
              <a:t>"What are the most effective strategies for improving employee retention in mid-sized tech companies with a high turnover rate, particularly among software developers? Provide examples from companies that have successfully implemented these strategies, and outline the key challenges they faced and how they overcame them."</a:t>
            </a:r>
            <a:endParaRPr lang="en-US"/>
          </a:p>
          <a:p>
            <a:pPr marL="0" indent="0">
              <a:buNone/>
            </a:pPr>
            <a:r>
              <a:rPr lang="en-US" b="1"/>
              <a:t>Why This Prompt Is High-Quality: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Specific and Clear:</a:t>
            </a:r>
            <a:r>
              <a:rPr lang="en-US"/>
              <a:t> clearly defines problem—employee retention in mid-sized tech companies, with focus on software developers.</a:t>
            </a:r>
          </a:p>
          <a:p>
            <a:pPr>
              <a:buFont typeface="+mj-lt"/>
              <a:buAutoNum type="arabicPeriod"/>
            </a:pPr>
            <a:r>
              <a:rPr lang="en-US" b="1"/>
              <a:t>Contextual Details:</a:t>
            </a:r>
            <a:r>
              <a:rPr lang="en-US"/>
              <a:t> includes details about company size and specific issue of high turnover.</a:t>
            </a:r>
          </a:p>
          <a:p>
            <a:pPr>
              <a:buFont typeface="+mj-lt"/>
              <a:buAutoNum type="arabicPeriod"/>
            </a:pPr>
            <a:r>
              <a:rPr lang="en-US" b="1"/>
              <a:t>Desired Outcome:</a:t>
            </a:r>
            <a:r>
              <a:rPr lang="en-US"/>
              <a:t> prompt asks for strategies, examples, and discussion of challenges and solutions, making it clear what is needed.</a:t>
            </a:r>
          </a:p>
          <a:p>
            <a:pPr>
              <a:buFont typeface="+mj-lt"/>
              <a:buAutoNum type="arabicPeriod"/>
            </a:pPr>
            <a:r>
              <a:rPr lang="en-US" b="1"/>
              <a:t>Comprehensive:</a:t>
            </a:r>
            <a:r>
              <a:rPr lang="en-US"/>
              <a:t> By asking for examples and challenges, prompt encourages a well-rounded response that provides practical insights.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870A44-C11D-1C1D-496E-212CB776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2" r="19406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46B7E-47C3-EFA5-E556-D852EE72ACDF}"/>
              </a:ext>
            </a:extLst>
          </p:cNvPr>
          <p:cNvSpPr txBox="1"/>
          <p:nvPr/>
        </p:nvSpPr>
        <p:spPr>
          <a:xfrm>
            <a:off x="4973102" y="901700"/>
            <a:ext cx="6698198" cy="57277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are E-VTOLs?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Electric Vertical Take-Off and Landing aircraft…take off and land like a helicopter. 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Also known as </a:t>
            </a:r>
            <a:r>
              <a:rPr 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”air taxis”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What’s the Market Opportunity?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global market projected to reach US$18 Billion by 2030 (47.5% CAGR from 2023 to 2030)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u="none" strike="noStrike" dirty="0"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What’s Driving Growth?</a:t>
            </a:r>
            <a:r>
              <a:rPr lang="en-US" b="1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traffic congestion and need for efficient mobility in densely populated areas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growing emphasis on sustainable, low-emission transportation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advancements in electric propulsion, battery technology, and autonomous flight systems 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significant investment and interest from private companies, startups, and public authorities </a:t>
            </a:r>
            <a:r>
              <a:rPr lang="en-US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</a:t>
            </a: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develop urban air mobility 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ongoing development of regulatory frameworks for urban air mobility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9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61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Teams and 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454"/>
            <a:ext cx="10515600" cy="474674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Teams of 8-9 members</a:t>
            </a:r>
          </a:p>
          <a:p>
            <a:r>
              <a:rPr lang="en-US"/>
              <a:t>Teams work together throughout semester on 4 simulations and a final team “synthesis” presentation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Teams will take an EVTOL start up through its evolution by making decisions on strategy , planning, organizing, leading and controlling</a:t>
            </a:r>
            <a:endParaRPr lang="en-US"/>
          </a:p>
          <a:p>
            <a:r>
              <a:rPr lang="en-US"/>
              <a:t>Team goal for each simulation: research issues, make recommendations, have a rationale for recommendations</a:t>
            </a:r>
          </a:p>
          <a:p>
            <a:pPr>
              <a:buClr>
                <a:srgbClr val="8AD0D6"/>
              </a:buClr>
            </a:pPr>
            <a:r>
              <a:rPr lang="en-US"/>
              <a:t>Teams will use Generative AI to do more thorough research and refine recommendations/rationale</a:t>
            </a:r>
          </a:p>
          <a:p>
            <a:r>
              <a:rPr lang="en-US"/>
              <a:t>Teams present findings, recommendations on “poster” (more to come)</a:t>
            </a:r>
          </a:p>
          <a:p>
            <a:r>
              <a:rPr lang="en-US"/>
              <a:t>Team graded as a whole, but team may decide to allocate points differentially among members participating in the workshop</a:t>
            </a:r>
          </a:p>
          <a:p>
            <a:r>
              <a:rPr lang="en-US">
                <a:ea typeface="Calibri"/>
                <a:cs typeface="Calibri"/>
              </a:rPr>
              <a:t>Team members not present for a workshop receive a zero grade.</a:t>
            </a:r>
          </a:p>
          <a:p>
            <a:r>
              <a:rPr lang="en-US">
                <a:ea typeface="Calibri"/>
                <a:cs typeface="Calibri"/>
              </a:rPr>
              <a:t>Team may recommend chronically non-participating member be terminated from team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32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B232-A7AE-4B56-99DB-5FFB15F1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Grading Rubric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04034-96B9-4CBC-B2DE-3AE374445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326931"/>
            <a:ext cx="4396338" cy="576262"/>
          </a:xfrm>
        </p:spPr>
        <p:txBody>
          <a:bodyPr/>
          <a:lstStyle/>
          <a:p>
            <a:r>
              <a:rPr lang="en-US" dirty="0">
                <a:cs typeface="Calibri"/>
              </a:rPr>
              <a:t>INSIGHT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E0E1-B5A8-41A8-852C-6C63A6C14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1897115"/>
            <a:ext cx="10177028" cy="40220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cs typeface="Calibri"/>
              </a:rPr>
              <a:t>Does the team thoroughly research issue (within time allotted)?</a:t>
            </a:r>
          </a:p>
          <a:p>
            <a:r>
              <a:rPr lang="en-US" sz="2000" dirty="0">
                <a:cs typeface="Calibri"/>
              </a:rPr>
              <a:t>Does the team have clear point of view/recommendations?</a:t>
            </a:r>
          </a:p>
          <a:p>
            <a:r>
              <a:rPr lang="en-US" sz="2000" dirty="0">
                <a:cs typeface="Calibri"/>
              </a:rPr>
              <a:t>Are recommendations logical – do arguments "hold together"?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sz="2400" dirty="0">
                <a:solidFill>
                  <a:srgbClr val="8AD0D6"/>
                </a:solidFill>
                <a:cs typeface="Calibri"/>
              </a:rPr>
              <a:t>EVIDENCE</a:t>
            </a:r>
          </a:p>
          <a:p>
            <a:pPr>
              <a:buClr>
                <a:srgbClr val="8AD0D6"/>
              </a:buClr>
            </a:pPr>
            <a:r>
              <a:rPr lang="en-US" sz="1900" dirty="0">
                <a:solidFill>
                  <a:srgbClr val="FFFFFF"/>
                </a:solidFill>
                <a:cs typeface="Calibri"/>
              </a:rPr>
              <a:t>Does team provide data and proof points to back up point of view/recommendations?</a:t>
            </a:r>
          </a:p>
          <a:p>
            <a:pPr>
              <a:buClr>
                <a:srgbClr val="8AD0D6"/>
              </a:buClr>
            </a:pPr>
            <a:r>
              <a:rPr lang="en-US" sz="1900" dirty="0">
                <a:solidFill>
                  <a:srgbClr val="FFFFFF"/>
                </a:solidFill>
                <a:cs typeface="Calibri"/>
              </a:rPr>
              <a:t>Does team provide examples for recommendations; </a:t>
            </a:r>
            <a:r>
              <a:rPr lang="en-US" sz="1900" dirty="0" err="1">
                <a:solidFill>
                  <a:srgbClr val="FFFFFF"/>
                </a:solidFill>
                <a:cs typeface="Calibri"/>
              </a:rPr>
              <a:t>ie</a:t>
            </a:r>
            <a:r>
              <a:rPr lang="en-US" sz="1900" dirty="0">
                <a:solidFill>
                  <a:srgbClr val="FFFFFF"/>
                </a:solidFill>
                <a:cs typeface="Calibri"/>
              </a:rPr>
              <a:t>, "how it would work?"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cs typeface="Calibri"/>
              </a:rPr>
              <a:t>AI PROMPTS</a:t>
            </a:r>
          </a:p>
          <a:p>
            <a:r>
              <a:rPr lang="en-US" sz="2000" dirty="0">
                <a:cs typeface="Calibri"/>
              </a:rPr>
              <a:t>Does team develop quality prompts through careful construction and refinement?</a:t>
            </a:r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cs typeface="Calibri"/>
            </a:endParaRPr>
          </a:p>
          <a:p>
            <a:pPr>
              <a:buClr>
                <a:srgbClr val="8AD0D6"/>
              </a:buClr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6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B948-1BEB-E980-1022-148E9915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dirty="0"/>
              <a:t>What to Do Next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ABF735F0-332B-DE98-3BB0-345D54C3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377" r="10218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E802-C64E-946A-4F13-9726F869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1364344"/>
            <a:ext cx="6316593" cy="48840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a typeface="+mj-lt"/>
                <a:cs typeface="+mj-lt"/>
              </a:rPr>
              <a:t>Log in to Canvas course site 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ea typeface="+mj-lt"/>
                <a:cs typeface="+mj-lt"/>
              </a:rPr>
              <a:t>Select "People" 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ea typeface="+mj-lt"/>
                <a:cs typeface="+mj-lt"/>
              </a:rPr>
              <a:t>Click Groups tab 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ea typeface="+mj-lt"/>
                <a:cs typeface="+mj-lt"/>
              </a:rPr>
              <a:t>Browse the list of groups 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>
                <a:ea typeface="+mj-lt"/>
                <a:cs typeface="+mj-lt"/>
              </a:rPr>
              <a:t>Select group </a:t>
            </a:r>
            <a:r>
              <a:rPr lang="en-US" sz="1800" dirty="0">
                <a:ea typeface="+mj-lt"/>
                <a:cs typeface="+mj-lt"/>
              </a:rPr>
              <a:t>you want to join 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ea typeface="+mj-lt"/>
                <a:cs typeface="+mj-lt"/>
              </a:rPr>
              <a:t>Click Join </a:t>
            </a:r>
            <a:endParaRPr lang="en-US" sz="1800" dirty="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endParaRPr lang="en-US" sz="1800" dirty="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sz="1800" b="1" dirty="0"/>
              <a:t>Important Things to Know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Talk with others with whom you'd like to form a group, then pick a specific group and join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 group is limited to 9 people; you cannot join a group that has hit that limit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If you don't join a group by the deadline, you will be placed in one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828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C605-1212-204A-A68C-0BA89560E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721797" cy="3329581"/>
          </a:xfrm>
        </p:spPr>
        <p:txBody>
          <a:bodyPr/>
          <a:lstStyle/>
          <a:p>
            <a:r>
              <a:rPr lang="en-US" dirty="0"/>
              <a:t>Simulation 2: Creating a Strategic Plan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ADA4B-71FE-ED40-89BD-EC1A15FB9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954707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AD0D6"/>
                </a:solidFill>
              </a:rPr>
              <a:t>Management of Organizations | MGT 3303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C0DD73-E1C5-4147-B102-D67EF99272A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24068" y="332827"/>
          <a:ext cx="11522279" cy="640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417">
                  <a:extLst>
                    <a:ext uri="{9D8B030D-6E8A-4147-A177-3AD203B41FA5}">
                      <a16:colId xmlns:a16="http://schemas.microsoft.com/office/drawing/2014/main" val="2160252086"/>
                    </a:ext>
                  </a:extLst>
                </a:gridCol>
                <a:gridCol w="8942862">
                  <a:extLst>
                    <a:ext uri="{9D8B030D-6E8A-4147-A177-3AD203B41FA5}">
                      <a16:colId xmlns:a16="http://schemas.microsoft.com/office/drawing/2014/main" val="3448973178"/>
                    </a:ext>
                  </a:extLst>
                </a:gridCol>
              </a:tblGrid>
              <a:tr h="595023">
                <a:tc>
                  <a:txBody>
                    <a:bodyPr/>
                    <a:lstStyle/>
                    <a:p>
                      <a:r>
                        <a:rPr lang="en-US" sz="1400" dirty="0"/>
                        <a:t>Section: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Team Number: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Rationale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9734"/>
                  </a:ext>
                </a:extLst>
              </a:tr>
              <a:tr h="5228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latin typeface="Century Gothic"/>
                        </a:rPr>
                        <a:t>Team Member Names Present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127789"/>
                  </a:ext>
                </a:extLst>
              </a:tr>
              <a:tr h="955640">
                <a:tc>
                  <a:txBody>
                    <a:bodyPr/>
                    <a:lstStyle/>
                    <a:p>
                      <a:r>
                        <a:rPr lang="en-US" sz="1400" dirty="0"/>
                        <a:t>In what markets should we be active?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95228"/>
                  </a:ext>
                </a:extLst>
              </a:tr>
              <a:tr h="89253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/>
                        <a:t>How do we get into those markets?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1746"/>
                  </a:ext>
                </a:extLst>
              </a:tr>
              <a:tr h="98269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/>
                        <a:t>How will we win in those markets (cost, service, technology, </a:t>
                      </a:r>
                      <a:r>
                        <a:rPr lang="en-US" sz="1400" err="1"/>
                        <a:t>etc</a:t>
                      </a:r>
                      <a:r>
                        <a:rPr lang="en-US" sz="1400" dirty="0"/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99296"/>
                  </a:ext>
                </a:extLst>
              </a:tr>
              <a:tr h="91056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/>
                        <a:t>What should be our first steps to win?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59923"/>
                  </a:ext>
                </a:extLst>
              </a:tr>
              <a:tr h="154165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/>
                        <a:t>What are our target first year revenue &amp; profit percent? How will we generate those results (low cost, premium price, </a:t>
                      </a:r>
                      <a:r>
                        <a:rPr lang="en-US" sz="1400" dirty="0" err="1"/>
                        <a:t>etc</a:t>
                      </a:r>
                      <a:r>
                        <a:rPr lang="en-US" sz="1400" dirty="0"/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9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70826D-5DCB-3C82-906A-8CF0E13ACB30}"/>
              </a:ext>
            </a:extLst>
          </p:cNvPr>
          <p:cNvGraphicFramePr>
            <a:graphicFrameLocks noGrp="1"/>
          </p:cNvGraphicFramePr>
          <p:nvPr/>
        </p:nvGraphicFramePr>
        <p:xfrm>
          <a:off x="722743" y="1206842"/>
          <a:ext cx="9982197" cy="50132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3691895278"/>
                    </a:ext>
                  </a:extLst>
                </a:gridCol>
                <a:gridCol w="8458198">
                  <a:extLst>
                    <a:ext uri="{9D8B030D-6E8A-4147-A177-3AD203B41FA5}">
                      <a16:colId xmlns:a16="http://schemas.microsoft.com/office/drawing/2014/main" val="2487666300"/>
                    </a:ext>
                  </a:extLst>
                </a:gridCol>
              </a:tblGrid>
              <a:tr h="49149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Topic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15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Prompt(s)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2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82085"/>
                  </a:ext>
                </a:extLst>
              </a:tr>
              <a:tr h="1507254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effectLst/>
                        <a:latin typeface="Century Gothic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80416"/>
                  </a:ext>
                </a:extLst>
              </a:tr>
              <a:tr h="1507254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effectLst/>
                        <a:latin typeface="Century Gothic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54041"/>
                  </a:ext>
                </a:extLst>
              </a:tr>
              <a:tr h="1507254">
                <a:tc>
                  <a:txBody>
                    <a:bodyPr/>
                    <a:lstStyle/>
                    <a:p>
                      <a:pPr fontAlgn="base"/>
                      <a:endParaRPr lang="en-US" sz="1400" dirty="0">
                        <a:effectLst/>
                        <a:latin typeface="Century Gothic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1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989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AD68BD-0132-3C24-4E48-E5FD9CA68F12}"/>
              </a:ext>
            </a:extLst>
          </p:cNvPr>
          <p:cNvSpPr txBox="1"/>
          <p:nvPr/>
        </p:nvSpPr>
        <p:spPr>
          <a:xfrm>
            <a:off x="831591" y="26618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AI Prompts</a:t>
            </a:r>
          </a:p>
        </p:txBody>
      </p:sp>
    </p:spTree>
    <p:extLst>
      <p:ext uri="{BB962C8B-B14F-4D97-AF65-F5344CB8AC3E}">
        <p14:creationId xmlns:p14="http://schemas.microsoft.com/office/powerpoint/2010/main" val="311227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ne on tarmac">
            <a:extLst>
              <a:ext uri="{FF2B5EF4-FFF2-40B4-BE49-F238E27FC236}">
                <a16:creationId xmlns:a16="http://schemas.microsoft.com/office/drawing/2014/main" id="{69FDEFAD-1891-6ABA-FFC1-18351AA1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6812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0CC49-55AF-5A9E-AC03-9624F2C8B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AI as Your Business Co-Pilot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1FE1A-0D9B-9C87-9DB4-3FD5722EF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A guide</a:t>
            </a:r>
          </a:p>
        </p:txBody>
      </p:sp>
    </p:spTree>
    <p:extLst>
      <p:ext uri="{BB962C8B-B14F-4D97-AF65-F5344CB8AC3E}">
        <p14:creationId xmlns:p14="http://schemas.microsoft.com/office/powerpoint/2010/main" val="4276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Metadata/LabelInfo.xml><?xml version="1.0" encoding="utf-8"?>
<clbl:labelList xmlns:clbl="http://schemas.microsoft.com/office/2020/mipLabelMetadata">
  <clbl:label id="{b19c134a-14c9-4d4c-af65-c420f94c8cbb}" enabled="0" method="" siteId="{b19c134a-14c9-4d4c-af65-c420f94c8c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425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Management of Organizations MGT 3303</vt:lpstr>
      <vt:lpstr>PowerPoint Presentation</vt:lpstr>
      <vt:lpstr>Teams and Objectives</vt:lpstr>
      <vt:lpstr>Grading Rubric</vt:lpstr>
      <vt:lpstr>What to Do Next</vt:lpstr>
      <vt:lpstr>Simulation 2: Creating a Strategic Plan</vt:lpstr>
      <vt:lpstr>PowerPoint Presentation</vt:lpstr>
      <vt:lpstr>PowerPoint Presentation</vt:lpstr>
      <vt:lpstr>AI as Your Business Co-Pilot</vt:lpstr>
      <vt:lpstr>Why Use Generative AI?</vt:lpstr>
      <vt:lpstr>Installing and Using Generative AI* *This example is for ChatGPT. If you use Gemini, CoPilot or other tools, the process is much the same</vt:lpstr>
      <vt:lpstr>How to Create a Quality Prompt</vt:lpstr>
      <vt:lpstr>How to Create a Quality Prompt (Cont)</vt:lpstr>
      <vt:lpstr>Example of High-Quality Prompt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MGT 3303</dc:title>
  <dc:creator>Lyman, Kevin H</dc:creator>
  <cp:lastModifiedBy>Kevin Lyman</cp:lastModifiedBy>
  <cp:revision>602</cp:revision>
  <dcterms:created xsi:type="dcterms:W3CDTF">2018-08-29T13:42:19Z</dcterms:created>
  <dcterms:modified xsi:type="dcterms:W3CDTF">2025-07-21T22:18:06Z</dcterms:modified>
</cp:coreProperties>
</file>