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1"/>
  </p:notesMasterIdLst>
  <p:sldIdLst>
    <p:sldId id="256" r:id="rId5"/>
    <p:sldId id="260" r:id="rId6"/>
    <p:sldId id="284" r:id="rId7"/>
    <p:sldId id="261" r:id="rId8"/>
    <p:sldId id="286" r:id="rId9"/>
    <p:sldId id="287" r:id="rId10"/>
    <p:sldId id="263" r:id="rId11"/>
    <p:sldId id="274" r:id="rId12"/>
    <p:sldId id="272" r:id="rId13"/>
    <p:sldId id="271" r:id="rId14"/>
    <p:sldId id="265" r:id="rId15"/>
    <p:sldId id="266" r:id="rId16"/>
    <p:sldId id="285" r:id="rId17"/>
    <p:sldId id="268" r:id="rId18"/>
    <p:sldId id="283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7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73"/>
  </p:normalViewPr>
  <p:slideViewPr>
    <p:cSldViewPr snapToGrid="0">
      <p:cViewPr varScale="1">
        <p:scale>
          <a:sx n="115" d="100"/>
          <a:sy n="115" d="100"/>
        </p:scale>
        <p:origin x="1572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leg\Library\Mobile%20Documents\com~apple~CloudDocs\TxStMay1518\Conference\2025\Symposium\AI%20Tutor%20Evaluation%20Survey%20Student%20Analysis%20Report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I am satisfied with AI</a:t>
            </a:r>
            <a:r>
              <a:rPr lang="en-US" sz="3200" baseline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Accounting Tutor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Graphs!$H$5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13-964E-8436-667D802C196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313-964E-8436-667D802C196F}"/>
              </c:ext>
            </c:extLst>
          </c:dPt>
          <c:dLbls>
            <c:dLbl>
              <c:idx val="0"/>
              <c:layout>
                <c:manualLayout>
                  <c:x val="-2.3318274991131712E-3"/>
                  <c:y val="-7.33139058621143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313-964E-8436-667D802C196F}"/>
                </c:ext>
              </c:extLst>
            </c:dLbl>
            <c:dLbl>
              <c:idx val="1"/>
              <c:layout>
                <c:manualLayout>
                  <c:x val="5.2467036772368839E-3"/>
                  <c:y val="-0.150175258782072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="1"/>
                      <a:t>96%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888852248799751E-2"/>
                      <c:h val="0.1916330900647460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7313-964E-8436-667D802C19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Graphs!$I$4:$J$4</c:f>
              <c:strCache>
                <c:ptCount val="2"/>
                <c:pt idx="0">
                  <c:v>ACC 2361</c:v>
                </c:pt>
                <c:pt idx="1">
                  <c:v>ACC 4313</c:v>
                </c:pt>
              </c:strCache>
            </c:strRef>
          </c:cat>
          <c:val>
            <c:numRef>
              <c:f>Graphs!$I$5:$J$5</c:f>
              <c:numCache>
                <c:formatCode>0</c:formatCode>
                <c:ptCount val="2"/>
                <c:pt idx="0" formatCode="General">
                  <c:v>56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13-964E-8436-667D802C196F}"/>
            </c:ext>
          </c:extLst>
        </c:ser>
        <c:ser>
          <c:idx val="1"/>
          <c:order val="1"/>
          <c:tx>
            <c:strRef>
              <c:f>Graphs!$H$6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Graphs!$I$4:$J$4</c:f>
              <c:strCache>
                <c:ptCount val="2"/>
                <c:pt idx="0">
                  <c:v>ACC 2361</c:v>
                </c:pt>
                <c:pt idx="1">
                  <c:v>ACC 4313</c:v>
                </c:pt>
              </c:strCache>
            </c:strRef>
          </c:cat>
          <c:val>
            <c:numRef>
              <c:f>Graphs!$I$6:$J$6</c:f>
              <c:numCache>
                <c:formatCode>0</c:formatCode>
                <c:ptCount val="2"/>
                <c:pt idx="0" formatCode="General">
                  <c:v>73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13-964E-8436-667D802C196F}"/>
            </c:ext>
          </c:extLst>
        </c:ser>
        <c:ser>
          <c:idx val="2"/>
          <c:order val="2"/>
          <c:tx>
            <c:strRef>
              <c:f>Graphs!$H$7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Graphs!$I$4:$J$4</c:f>
              <c:strCache>
                <c:ptCount val="2"/>
                <c:pt idx="0">
                  <c:v>ACC 2361</c:v>
                </c:pt>
                <c:pt idx="1">
                  <c:v>ACC 4313</c:v>
                </c:pt>
              </c:strCache>
            </c:strRef>
          </c:cat>
          <c:val>
            <c:numRef>
              <c:f>Graphs!$I$7:$J$7</c:f>
              <c:numCache>
                <c:formatCode>0</c:formatCode>
                <c:ptCount val="2"/>
                <c:pt idx="0" formatCode="General">
                  <c:v>12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13-964E-8436-667D802C196F}"/>
            </c:ext>
          </c:extLst>
        </c:ser>
        <c:ser>
          <c:idx val="3"/>
          <c:order val="3"/>
          <c:tx>
            <c:strRef>
              <c:f>Graphs!$H$8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Graphs!$I$4:$J$4</c:f>
              <c:strCache>
                <c:ptCount val="2"/>
                <c:pt idx="0">
                  <c:v>ACC 2361</c:v>
                </c:pt>
                <c:pt idx="1">
                  <c:v>ACC 4313</c:v>
                </c:pt>
              </c:strCache>
            </c:strRef>
          </c:cat>
          <c:val>
            <c:numRef>
              <c:f>Graphs!$I$8:$J$8</c:f>
              <c:numCache>
                <c:formatCode>0</c:formatCode>
                <c:ptCount val="2"/>
                <c:pt idx="0" formatCode="General">
                  <c:v>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13-964E-8436-667D802C1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3455232"/>
        <c:axId val="1803513856"/>
      </c:barChart>
      <c:catAx>
        <c:axId val="180345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3513856"/>
        <c:crosses val="autoZero"/>
        <c:auto val="1"/>
        <c:lblAlgn val="ctr"/>
        <c:lblOffset val="100"/>
        <c:noMultiLvlLbl val="0"/>
      </c:catAx>
      <c:valAx>
        <c:axId val="180351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3455232"/>
        <c:crosses val="autoZero"/>
        <c:crossBetween val="between"/>
        <c:majorUnit val="0.2"/>
        <c:minorUnit val="0.0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FA25F-CAF4-441F-A1DD-9D339A9FDC1B}" type="datetimeFigureOut"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D3E17-B3C5-4800-80EC-353809C3071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9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LUDMILA introduce herself first, Nate persuaded me, then...</a:t>
            </a:r>
          </a:p>
          <a:p>
            <a:r>
              <a:rPr lang="en-US">
                <a:ea typeface="Calibri"/>
                <a:cs typeface="Calibri"/>
              </a:rPr>
              <a:t>NATE intro &amp; anecdote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D3E17-B3C5-4800-80EC-353809C30712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56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LUDMILA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D3E17-B3C5-4800-80EC-353809C30712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05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NATE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D3E17-B3C5-4800-80EC-353809C30712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83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A7CD5-10A5-2F63-4DDB-43B6D3A9D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05E88B-61AA-4303-204E-5832447FA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004B6C-26FF-B2E2-F910-C261907B97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NATE slide</a:t>
            </a:r>
          </a:p>
          <a:p>
            <a:r>
              <a:rPr lang="en-US">
                <a:ea typeface="Calibri"/>
                <a:cs typeface="Calibri"/>
              </a:rPr>
              <a:t>3:30 minutes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AEA72-E541-FD87-BE5C-17153A1EE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D3E17-B3C5-4800-80EC-353809C30712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09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LUDMILA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D3E17-B3C5-4800-80EC-353809C30712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75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LUDMILA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D3E17-B3C5-4800-80EC-353809C30712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48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LUDMILA slide</a:t>
            </a:r>
          </a:p>
          <a:p>
            <a:r>
              <a:rPr lang="en-US">
                <a:ea typeface="Calibri"/>
                <a:cs typeface="Calibri"/>
              </a:rPr>
              <a:t>7 minutes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D3E17-B3C5-4800-80EC-353809C30712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45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C57E6-2963-03ED-8F0A-92B8B65AC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E1E383-2969-1C59-A5CB-3A9CF2731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F67908-6059-203A-D972-E15B6E33F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NATE slide</a:t>
            </a:r>
          </a:p>
          <a:p>
            <a:r>
              <a:rPr lang="en-US">
                <a:ea typeface="Calibri"/>
                <a:cs typeface="Calibri"/>
              </a:rPr>
              <a:t>4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2092C-A7BC-B8E7-8595-B44CD0BEA6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D3E17-B3C5-4800-80EC-353809C30712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16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2449D-2DFF-8390-4434-B7E416EFF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E3E003-B7FB-63F1-0C6E-1913654ACB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3E4685-522E-95FF-735E-9C40F70CD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NATE slide</a:t>
            </a:r>
          </a:p>
          <a:p>
            <a:r>
              <a:rPr lang="en-US">
                <a:ea typeface="Calibri"/>
                <a:cs typeface="Calibri"/>
              </a:rPr>
              <a:t>2:26 minutes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0C789-570C-EB25-7964-8D5C847122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D3E17-B3C5-4800-80EC-353809C30712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54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LUDMILA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D3E17-B3C5-4800-80EC-353809C30712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14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NATE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D3E17-B3C5-4800-80EC-353809C30712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83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LUDMILA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D3E17-B3C5-4800-80EC-353809C30712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09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D3E17-B3C5-4800-80EC-353809C30712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4955" y="1447800"/>
            <a:ext cx="8825658" cy="2238829"/>
          </a:xfrm>
        </p:spPr>
        <p:txBody>
          <a:bodyPr anchor="b"/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4955" y="4211323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6" y="4524814"/>
            <a:ext cx="8825657" cy="566738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6" y="5091552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text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1070428"/>
            <a:ext cx="8825659" cy="198120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280228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text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4801" y="1012372"/>
            <a:ext cx="7999315" cy="2323374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quotation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930400" y="3335746"/>
            <a:ext cx="7279649" cy="342174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2400" b="0" i="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— CLICK TO EDIT QUOTE ATTRIBUTION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4016828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295" y="535825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178359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>
                <a:solidFill>
                  <a:schemeClr val="tx1"/>
                </a:solidFill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2064659"/>
            <a:ext cx="8825660" cy="1653180"/>
          </a:xfrm>
        </p:spPr>
        <p:txBody>
          <a:bodyPr anchor="b"/>
          <a:lstStyle>
            <a:lvl1pPr algn="l">
              <a:defRPr sz="5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4954" y="4051668"/>
            <a:ext cx="8825659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cap="none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5" y="1700956"/>
            <a:ext cx="9846873" cy="1915647"/>
          </a:xfrm>
        </p:spPr>
        <p:txBody>
          <a:bodyPr anchor="b"/>
          <a:lstStyle>
            <a:lvl1pPr algn="l">
              <a:defRPr sz="5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4954" y="3993976"/>
            <a:ext cx="984687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03312" y="2060576"/>
            <a:ext cx="4396339" cy="358548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654493" y="2056092"/>
            <a:ext cx="4396341" cy="358548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03312" y="2514600"/>
            <a:ext cx="4396339" cy="316048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654495" y="2514600"/>
            <a:ext cx="4396339" cy="316048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</a:t>
            </a:r>
            <a:r>
              <a:rPr lang="en-US" err="1"/>
              <a:t>TitLE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3" y="968829"/>
            <a:ext cx="3401064" cy="1447800"/>
          </a:xfrm>
        </p:spPr>
        <p:txBody>
          <a:bodyPr anchor="b"/>
          <a:lstStyle>
            <a:lvl1pPr algn="l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84616" y="968829"/>
            <a:ext cx="5195997" cy="45720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3" y="2650309"/>
            <a:ext cx="3401063" cy="28955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text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3907" y="1636480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925288"/>
            <a:ext cx="40875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439888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text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2DCD68-8983-B5D2-E358-9F8C7C82D61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522514"/>
            <a:ext cx="10849202" cy="13307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112" y="2045753"/>
            <a:ext cx="10849202" cy="3759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 Click to edit text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 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5200" b="0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>
            <a:lumMod val="75000"/>
          </a:schemeClr>
        </a:buClr>
        <a:buSzPct val="80000"/>
        <a:buFont typeface="Wingdings" pitchFamily="2" charset="2"/>
        <a:buChar char="§"/>
        <a:defRPr sz="3200" b="0" i="0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>
            <a:lumMod val="75000"/>
          </a:schemeClr>
        </a:buClr>
        <a:buSzPct val="80000"/>
        <a:buFont typeface="Wingdings" pitchFamily="2" charset="2"/>
        <a:buChar char="§"/>
        <a:defRPr sz="2800" b="0" i="0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>
            <a:lumMod val="75000"/>
          </a:schemeClr>
        </a:buClr>
        <a:buSzPct val="80000"/>
        <a:buFont typeface="Wingdings" pitchFamily="2" charset="2"/>
        <a:buChar char="§"/>
        <a:defRPr sz="2800" b="0" i="0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>
            <a:lumMod val="75000"/>
          </a:schemeClr>
        </a:buClr>
        <a:buSzPct val="80000"/>
        <a:buFont typeface="Wingdings" pitchFamily="2" charset="2"/>
        <a:buChar char="§"/>
        <a:defRPr sz="2800" b="0" i="0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>
            <a:lumMod val="75000"/>
          </a:schemeClr>
        </a:buClr>
        <a:buSzPct val="80000"/>
        <a:buFont typeface="Wingdings" pitchFamily="2" charset="2"/>
        <a:buChar char="§"/>
        <a:defRPr sz="2800" b="0" i="0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om.com/share/ba6808e4de3147f397641f6f4220b58c?sid=bbdbee88-e8cc-4ede-8e1a-d72bd6d7dfcb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gpt.com/g/g-mKiSlhinl-financial-accounting-tuto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atgpt.com/g/g-P61lRCqoR-acc-4313-financial-statement-auditing-tuto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reusefulthings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gpt.com/g/g-P61lRCqoR-acc-4313-financial-statement-auditing-tuto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chatgpt.com/g/g-mKiSlhinl-financial-accounting-tutor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4U6mJccsh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4U6mJccsh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oom.com/share/ba2139a7065048f2934b56a801639c74?sid=2cea0bf9-da13-4aea-be83-bd9d643edba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4U6mJccsh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m04.safelinks.protection.outlook.com/?url=https%3A%2F%2Fwww.loom.com%2Fshare%2F2260dcfb73604c9787b03cd7ca5c1045%3Fsid%3D83db84b3-20b4-415b-8423-6d15a5876390&amp;data=05%7C02%7Cl_krylova%40txstate.edu%7Cfc78cf797aa84e4262ba08dd6cc8d012%7Cb19c134a14c94d4caf65c420f94c8cbb%7C0%7C0%7C638786331920955094%7CUnknown%7CTWFpbGZsb3d8eyJFbXB0eU1hcGkiOnRydWUsIlYiOiIwLjAuMDAwMCIsIlAiOiJXaW4zMiIsIkFOIjoiTWFpbCIsIldUIjoyfQ%3D%3D%7C0%7C%7C%7C&amp;sdata=AuUHDLEUqKNs%2BnyTSQ3Si45UdwOlmMByn9TaJkDTynE%3D&amp;reserved=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32C86-E24D-0403-E402-5230F4418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627" y="696075"/>
            <a:ext cx="7179411" cy="2994409"/>
          </a:xfrm>
        </p:spPr>
        <p:txBody>
          <a:bodyPr/>
          <a:lstStyle/>
          <a:p>
            <a:r>
              <a:rPr lang="en-US" sz="4000">
                <a:effectLst/>
              </a:rPr>
              <a:t>Building AI-Powered Tutors for Personalized Student Learning: </a:t>
            </a:r>
            <a:r>
              <a:rPr lang="en-US" sz="3000">
                <a:effectLst/>
              </a:rPr>
              <a:t>Development and Implementation</a:t>
            </a:r>
            <a:endParaRPr lang="en-US" sz="300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07338D8-79C9-07EF-E858-799EBC7D2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627" y="4191227"/>
            <a:ext cx="8825658" cy="722418"/>
          </a:xfrm>
        </p:spPr>
        <p:txBody>
          <a:bodyPr>
            <a:normAutofit fontScale="55000" lnSpcReduction="20000"/>
          </a:bodyPr>
          <a:lstStyle/>
          <a:p>
            <a:r>
              <a:rPr lang="en-US" sz="3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Nate Cannon, Ph.D.		         Ludmila Krylova, CPA</a:t>
            </a:r>
          </a:p>
          <a:p>
            <a:r>
              <a:rPr lang="en-US" sz="32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Professor</a:t>
            </a:r>
            <a:r>
              <a:rPr lang="en-US" sz="3200">
                <a:solidFill>
                  <a:srgbClr val="FFFFFF"/>
                </a:solidFill>
              </a:rPr>
              <a:t>	     	  </a:t>
            </a:r>
            <a:r>
              <a:rPr lang="en-US" sz="32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Professor of Instruction</a:t>
            </a: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94A13B-B698-EC83-C11E-3BFBE3CBDC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66" b="5232"/>
          <a:stretch/>
        </p:blipFill>
        <p:spPr>
          <a:xfrm>
            <a:off x="8550876" y="1005024"/>
            <a:ext cx="3459892" cy="2685460"/>
          </a:xfrm>
          <a:prstGeom prst="rect">
            <a:avLst/>
          </a:prstGeom>
        </p:spPr>
      </p:pic>
      <p:pic>
        <p:nvPicPr>
          <p:cNvPr id="3" name="Picture 2" descr="A cartoon cat sitting at a desk with a robot&#10;&#10;AI-generated content may be incorrect.">
            <a:extLst>
              <a:ext uri="{FF2B5EF4-FFF2-40B4-BE49-F238E27FC236}">
                <a16:creationId xmlns:a16="http://schemas.microsoft.com/office/drawing/2014/main" id="{EECAB9B6-306F-D522-1063-F2A80D60E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252" y="298642"/>
            <a:ext cx="3894667" cy="3894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90930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9860E-91F4-FDBB-BF5F-6C7C13745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A990D27-6078-581F-A99A-456958DB8146}"/>
              </a:ext>
            </a:extLst>
          </p:cNvPr>
          <p:cNvSpPr txBox="1"/>
          <p:nvPr/>
        </p:nvSpPr>
        <p:spPr>
          <a:xfrm>
            <a:off x="7199086" y="3432129"/>
            <a:ext cx="2191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it gave me the freedom to ask "dumb" questions without fear of judgment</a:t>
            </a:r>
          </a:p>
        </p:txBody>
      </p:sp>
      <p:pic>
        <p:nvPicPr>
          <p:cNvPr id="5" name="Picture 4" descr="A group of people standing in a line&#10;&#10;AI-generated content may be incorrect.">
            <a:extLst>
              <a:ext uri="{FF2B5EF4-FFF2-40B4-BE49-F238E27FC236}">
                <a16:creationId xmlns:a16="http://schemas.microsoft.com/office/drawing/2014/main" id="{C76D1F03-D2D7-7CD0-D25C-29BE9E48CE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859" t="2348" r="18729" b="26626"/>
          <a:stretch/>
        </p:blipFill>
        <p:spPr>
          <a:xfrm>
            <a:off x="283248" y="0"/>
            <a:ext cx="1171338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31164A-17C9-3E58-915E-DF6897CDC23F}"/>
              </a:ext>
            </a:extLst>
          </p:cNvPr>
          <p:cNvSpPr txBox="1"/>
          <p:nvPr/>
        </p:nvSpPr>
        <p:spPr>
          <a:xfrm>
            <a:off x="6404950" y="709487"/>
            <a:ext cx="2223204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It generates infinite practice questions and evaluates where you need work with instant feedback; </a:t>
            </a:r>
            <a:r>
              <a:rPr lang="en-US" sz="1400" b="1"/>
              <a:t>nothing works half as well as this to study for exams</a:t>
            </a:r>
            <a:r>
              <a:rPr lang="en-US" sz="140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598B6A-4938-36BA-0661-B5BE97F60BA3}"/>
              </a:ext>
            </a:extLst>
          </p:cNvPr>
          <p:cNvSpPr txBox="1"/>
          <p:nvPr/>
        </p:nvSpPr>
        <p:spPr>
          <a:xfrm>
            <a:off x="3826112" y="267126"/>
            <a:ext cx="185782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/>
              <a:t>It gave me the freedom to </a:t>
            </a:r>
            <a:r>
              <a:rPr lang="en-US" sz="1600" b="1"/>
              <a:t>ask</a:t>
            </a:r>
            <a:r>
              <a:rPr lang="en-US" sz="1600"/>
              <a:t> </a:t>
            </a:r>
            <a:r>
              <a:rPr lang="en-US" sz="1600" b="1"/>
              <a:t>"dumb" questions</a:t>
            </a:r>
            <a:r>
              <a:rPr lang="en-US" sz="1600"/>
              <a:t> without fear of judgment.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12043A-ADB0-D570-E6DB-72C2036E4FDC}"/>
              </a:ext>
            </a:extLst>
          </p:cNvPr>
          <p:cNvSpPr txBox="1"/>
          <p:nvPr/>
        </p:nvSpPr>
        <p:spPr>
          <a:xfrm>
            <a:off x="1928970" y="1351951"/>
            <a:ext cx="181857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kern="100">
                <a:latin typeface="Calibri"/>
                <a:ea typeface="Calibri"/>
                <a:cs typeface="Calibri"/>
              </a:rPr>
              <a:t>I was so inspired by it that I made </a:t>
            </a:r>
            <a:r>
              <a:rPr lang="en-US" b="1" kern="100">
                <a:latin typeface="Calibri"/>
                <a:ea typeface="Calibri"/>
                <a:cs typeface="Calibri"/>
              </a:rPr>
              <a:t>my own ChatGPT tutor</a:t>
            </a:r>
            <a:r>
              <a:rPr lang="en-US" kern="100">
                <a:latin typeface="Calibri"/>
                <a:ea typeface="Calibri"/>
                <a:cs typeface="Calibri"/>
              </a:rPr>
              <a:t> for another class!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26716D-EBA6-46BA-5324-34E74082F2E5}"/>
              </a:ext>
            </a:extLst>
          </p:cNvPr>
          <p:cNvSpPr txBox="1"/>
          <p:nvPr/>
        </p:nvSpPr>
        <p:spPr>
          <a:xfrm>
            <a:off x="9140869" y="921315"/>
            <a:ext cx="2067998" cy="15818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kern="100">
                <a:solidFill>
                  <a:srgbClr val="FFFFFF"/>
                </a:solidFill>
                <a:latin typeface="Century Gothic"/>
                <a:ea typeface="Aptos" panose="020B0004020202020204" pitchFamily="34" charset="0"/>
                <a:cs typeface="Calibri"/>
              </a:rPr>
              <a:t>I had no interest </a:t>
            </a:r>
            <a:r>
              <a:rPr lang="en-US" sz="1600" kern="100">
                <a:solidFill>
                  <a:srgbClr val="FFFFFF"/>
                </a:solidFill>
                <a:ea typeface="+mn-lt"/>
                <a:cs typeface="+mn-lt"/>
              </a:rPr>
              <a:t>in AI until taking 4313 last semester and it has </a:t>
            </a:r>
            <a:r>
              <a:rPr lang="en-US" sz="1600" b="1" kern="100">
                <a:solidFill>
                  <a:srgbClr val="FFFFFF"/>
                </a:solidFill>
                <a:ea typeface="+mn-lt"/>
                <a:cs typeface="+mn-lt"/>
              </a:rPr>
              <a:t>completely transformed how I learn!</a:t>
            </a:r>
            <a:endParaRPr lang="en-US" sz="1600" b="1" kern="100">
              <a:solidFill>
                <a:srgbClr val="FFFFFF"/>
              </a:solidFill>
              <a:latin typeface="Century Gothic"/>
              <a:ea typeface="Aptos" panose="020B0004020202020204" pitchFamily="34" charset="0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3BE84-BC4E-03B8-246B-426DC9D613E7}"/>
              </a:ext>
            </a:extLst>
          </p:cNvPr>
          <p:cNvSpPr txBox="1"/>
          <p:nvPr/>
        </p:nvSpPr>
        <p:spPr>
          <a:xfrm>
            <a:off x="5240233" y="2405640"/>
            <a:ext cx="1440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It breaks down concepts that were confusing in class. </a:t>
            </a:r>
            <a:endParaRPr lang="en-US" sz="15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6299A3-D785-4555-E0EA-9E7D39C30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69" y="-307"/>
            <a:ext cx="3229774" cy="958689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sz="2400" b="1">
                <a:solidFill>
                  <a:srgbClr val="FFFFFF"/>
                </a:solidFill>
              </a:rPr>
              <a:t>Student Feedback</a:t>
            </a:r>
            <a:br>
              <a:rPr lang="en-US" sz="2400" b="1">
                <a:solidFill>
                  <a:srgbClr val="FFFFFF"/>
                </a:solidFill>
              </a:rPr>
            </a:br>
            <a:r>
              <a:rPr lang="en-US" sz="2400" b="1">
                <a:solidFill>
                  <a:srgbClr val="FFFFFF"/>
                </a:solidFill>
              </a:rPr>
              <a:t>ACC 4313</a:t>
            </a:r>
            <a:endParaRPr sz="2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26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76" y="362607"/>
            <a:ext cx="11164237" cy="1490641"/>
          </a:xfrm>
        </p:spPr>
        <p:txBody>
          <a:bodyPr/>
          <a:lstStyle/>
          <a:p>
            <a:r>
              <a:rPr lang="en-US"/>
              <a:t>Most appreciated Features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11779"/>
            <a:ext cx="11158740" cy="448803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kern="0">
                <a:latin typeface="Calibri"/>
                <a:ea typeface="Calibri"/>
                <a:cs typeface="Calibri"/>
              </a:rPr>
              <a:t>24/7 Availability &amp; Quick Responses:</a:t>
            </a:r>
            <a:r>
              <a:rPr lang="en-US" sz="2800" kern="0">
                <a:latin typeface="Calibri"/>
                <a:ea typeface="Calibri"/>
                <a:cs typeface="Calibri"/>
              </a:rPr>
              <a:t> </a:t>
            </a:r>
            <a:endParaRPr lang="en-US" sz="2800" kern="100">
              <a:latin typeface="Aptos" panose="020B0004020202020204" pitchFamily="34" charset="0"/>
              <a:ea typeface="Calibri"/>
              <a:cs typeface="Calibri"/>
            </a:endParaRP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BFBFBF"/>
              </a:buClr>
              <a:buFont typeface="Courier New" pitchFamily="2" charset="2"/>
              <a:buChar char="o"/>
            </a:pPr>
            <a:r>
              <a:rPr lang="en-US" sz="2400" kern="0">
                <a:latin typeface="Calibri"/>
                <a:ea typeface="Calibri"/>
                <a:cs typeface="Calibri"/>
              </a:rPr>
              <a:t>On-demand resource for clarifying course material and generating practice questions.</a:t>
            </a:r>
            <a:endParaRPr lang="en-US" sz="2400" kern="100">
              <a:latin typeface="Aptos" panose="020B0004020202020204" pitchFamily="34" charset="0"/>
              <a:ea typeface="Calibri"/>
              <a:cs typeface="Calibri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BFBFBF"/>
              </a:buClr>
            </a:pPr>
            <a:r>
              <a:rPr lang="en-US" sz="2800" b="1" kern="0">
                <a:latin typeface="Calibri"/>
                <a:ea typeface="Calibri"/>
                <a:cs typeface="Calibri"/>
              </a:rPr>
              <a:t>Tailored Practice:</a:t>
            </a:r>
            <a:r>
              <a:rPr lang="en-US" sz="2800" kern="0">
                <a:latin typeface="Calibri"/>
                <a:ea typeface="Calibri"/>
                <a:cs typeface="Calibri"/>
              </a:rPr>
              <a:t> 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BFBFBF"/>
              </a:buClr>
              <a:buFont typeface="Courier New" pitchFamily="2" charset="2"/>
              <a:buChar char="o"/>
            </a:pPr>
            <a:r>
              <a:rPr lang="en-US" sz="2400" kern="0">
                <a:latin typeface="Calibri"/>
                <a:ea typeface="Calibri"/>
                <a:cs typeface="Calibri"/>
              </a:rPr>
              <a:t>The ability to create multiple-choice questions, short-answer prompts, and exam-style material to help prepare efficiently.</a:t>
            </a:r>
            <a:endParaRPr lang="en-US" sz="3200">
              <a:ea typeface="Calibri Light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BFBFBF"/>
              </a:buClr>
            </a:pPr>
            <a:r>
              <a:rPr lang="en-US" sz="2800" b="1" kern="0">
                <a:effectLst/>
                <a:latin typeface="Calibri"/>
                <a:ea typeface="Times New Roman" panose="02020603050405020304" pitchFamily="18" charset="0"/>
                <a:cs typeface="Calibri"/>
              </a:rPr>
              <a:t>Clear Explanations:</a:t>
            </a:r>
            <a:r>
              <a:rPr lang="en-US" sz="2800" kern="0"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endParaRPr lang="en-US" sz="2800" kern="100">
              <a:latin typeface="Calibri"/>
              <a:ea typeface="Times New Roman" panose="02020603050405020304" pitchFamily="18" charset="0"/>
              <a:cs typeface="Calibri"/>
            </a:endParaRP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BFBFBF"/>
              </a:buClr>
              <a:buFont typeface="Courier New" pitchFamily="2" charset="2"/>
              <a:buChar char="o"/>
            </a:pPr>
            <a:r>
              <a:rPr lang="en-US" sz="2400" kern="0">
                <a:effectLst/>
                <a:latin typeface="Calibri"/>
                <a:ea typeface="Times New Roman" panose="02020603050405020304" pitchFamily="18" charset="0"/>
                <a:cs typeface="Calibri"/>
              </a:rPr>
              <a:t>Tutor’s ability to break down complex topics into more approachable segments.</a:t>
            </a:r>
            <a:endParaRPr lang="en-US" sz="2400" kern="100">
              <a:effectLst/>
              <a:latin typeface="Calibri"/>
              <a:ea typeface="Aptos" panose="020B0004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7689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52351"/>
            <a:ext cx="10849202" cy="1600897"/>
          </a:xfrm>
        </p:spPr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/>
              <a:t>Concerns and 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78280"/>
            <a:ext cx="11338560" cy="432743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700" b="1" kern="0">
                <a:latin typeface="Calibri"/>
                <a:ea typeface="Calibri"/>
                <a:cs typeface="Calibri"/>
              </a:rPr>
              <a:t>Usage Limits and Paywall</a:t>
            </a:r>
            <a:endParaRPr lang="en-US" sz="2700" kern="100">
              <a:latin typeface="Aptos" panose="020B0004020202020204" pitchFamily="34" charset="0"/>
              <a:ea typeface="Calibri"/>
              <a:cs typeface="Calibri"/>
            </a:endParaRPr>
          </a:p>
          <a:p>
            <a:pPr lvl="1">
              <a:lnSpc>
                <a:spcPct val="114999"/>
              </a:lnSpc>
              <a:spcAft>
                <a:spcPts val="600"/>
              </a:spcAft>
              <a:buClr>
                <a:srgbClr val="BFBFBF"/>
              </a:buClr>
              <a:buFont typeface="Courier New" pitchFamily="2" charset="2"/>
              <a:buChar char="o"/>
            </a:pPr>
            <a:r>
              <a:rPr lang="en-US" sz="2300" kern="0">
                <a:latin typeface="Calibri"/>
                <a:ea typeface="Calibri"/>
                <a:cs typeface="Calibri"/>
              </a:rPr>
              <a:t>Disliked usage limits and felt restricted by the premium/paywall model.</a:t>
            </a:r>
            <a:endParaRPr lang="en-US" sz="2300" kern="100">
              <a:latin typeface="Aptos" panose="020B0004020202020204" pitchFamily="34" charset="0"/>
              <a:ea typeface="Calibri"/>
              <a:cs typeface="Calibri"/>
            </a:endParaRPr>
          </a:p>
          <a:p>
            <a:pPr>
              <a:lnSpc>
                <a:spcPct val="114999"/>
              </a:lnSpc>
              <a:spcAft>
                <a:spcPts val="600"/>
              </a:spcAft>
              <a:buClr>
                <a:srgbClr val="BFBFBF"/>
              </a:buClr>
            </a:pPr>
            <a:r>
              <a:rPr lang="en-US" sz="2700" b="1" kern="0">
                <a:latin typeface="Calibri"/>
                <a:ea typeface="Calibri"/>
                <a:cs typeface="Calibri"/>
              </a:rPr>
              <a:t>Occasional "Hallucinations"</a:t>
            </a:r>
          </a:p>
          <a:p>
            <a:pPr lvl="1">
              <a:lnSpc>
                <a:spcPct val="114999"/>
              </a:lnSpc>
              <a:spcAft>
                <a:spcPts val="600"/>
              </a:spcAft>
              <a:buClr>
                <a:srgbClr val="BFBFBF"/>
              </a:buClr>
              <a:buFont typeface="Courier New" pitchFamily="2" charset="2"/>
              <a:buChar char="o"/>
            </a:pPr>
            <a:r>
              <a:rPr lang="en-US" sz="2300" kern="0">
                <a:latin typeface="Calibri"/>
                <a:ea typeface="Calibri"/>
                <a:cs typeface="Calibri"/>
              </a:rPr>
              <a:t>Tutor occasionally produces incorrect answers and needs rigorous fact-checking.</a:t>
            </a:r>
          </a:p>
          <a:p>
            <a:pPr>
              <a:lnSpc>
                <a:spcPct val="114999"/>
              </a:lnSpc>
              <a:spcAft>
                <a:spcPts val="600"/>
              </a:spcAft>
              <a:buClr>
                <a:srgbClr val="BFBFBF"/>
              </a:buClr>
            </a:pPr>
            <a:r>
              <a:rPr lang="en-US" sz="2700" b="1" kern="0">
                <a:effectLst/>
                <a:latin typeface="Calibri"/>
                <a:ea typeface="Times New Roman" panose="02020603050405020304" pitchFamily="18" charset="0"/>
                <a:cs typeface="Calibri"/>
              </a:rPr>
              <a:t>Desire for More Advanced or Specific Content</a:t>
            </a:r>
            <a:endParaRPr lang="en-US" sz="2700" kern="100">
              <a:latin typeface="Calibri"/>
              <a:ea typeface="Times New Roman" panose="02020603050405020304" pitchFamily="18" charset="0"/>
              <a:cs typeface="Calibri"/>
            </a:endParaRPr>
          </a:p>
          <a:p>
            <a:pPr lvl="1">
              <a:lnSpc>
                <a:spcPct val="114999"/>
              </a:lnSpc>
              <a:spcAft>
                <a:spcPts val="600"/>
              </a:spcAft>
              <a:buClr>
                <a:srgbClr val="BFBFBF"/>
              </a:buClr>
              <a:buFont typeface="Courier New" pitchFamily="2" charset="2"/>
              <a:buChar char="o"/>
            </a:pPr>
            <a:r>
              <a:rPr lang="en-US" sz="2300" kern="0">
                <a:latin typeface="Calibri"/>
                <a:ea typeface="Times New Roman" panose="02020603050405020304" pitchFamily="18" charset="0"/>
                <a:cs typeface="Calibri"/>
              </a:rPr>
              <a:t>Deeper</a:t>
            </a:r>
            <a:r>
              <a:rPr lang="en-US" sz="2300" kern="0">
                <a:effectLst/>
                <a:latin typeface="Calibri"/>
                <a:ea typeface="Times New Roman" panose="02020603050405020304" pitchFamily="18" charset="0"/>
                <a:cs typeface="Calibri"/>
              </a:rPr>
              <a:t> coverage of course topics, more challenging practice questions, and </a:t>
            </a:r>
            <a:r>
              <a:rPr lang="en-US" sz="2300" kern="0">
                <a:latin typeface="Calibri"/>
                <a:ea typeface="Times New Roman" panose="02020603050405020304" pitchFamily="18" charset="0"/>
                <a:cs typeface="Calibri"/>
              </a:rPr>
              <a:t>deeper integration</a:t>
            </a:r>
            <a:r>
              <a:rPr lang="en-US" sz="2300" kern="0">
                <a:effectLst/>
                <a:latin typeface="Calibri"/>
                <a:ea typeface="Times New Roman" panose="02020603050405020304" pitchFamily="18" charset="0"/>
                <a:cs typeface="Calibri"/>
              </a:rPr>
              <a:t> with </a:t>
            </a:r>
            <a:r>
              <a:rPr lang="en-US" sz="2300" kern="0">
                <a:latin typeface="Calibri"/>
                <a:ea typeface="Times New Roman" panose="02020603050405020304" pitchFamily="18" charset="0"/>
                <a:cs typeface="Calibri"/>
              </a:rPr>
              <a:t>specific course </a:t>
            </a:r>
            <a:r>
              <a:rPr lang="en-US" sz="2300" kern="0">
                <a:effectLst/>
                <a:latin typeface="Calibri"/>
                <a:ea typeface="Times New Roman" panose="02020603050405020304" pitchFamily="18" charset="0"/>
                <a:cs typeface="Calibri"/>
              </a:rPr>
              <a:t>materials</a:t>
            </a:r>
            <a:endParaRPr lang="en-US" sz="2300" kern="100">
              <a:effectLst/>
              <a:latin typeface="Calibri"/>
              <a:ea typeface="Aptos" panose="020B0004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8852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51CE3-97B7-FB32-83CC-29AD7896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C1AE3-DEF0-CAED-4D0F-743942CD2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8393"/>
            <a:ext cx="10849202" cy="876613"/>
          </a:xfrm>
        </p:spPr>
        <p:txBody>
          <a:bodyPr/>
          <a:lstStyle/>
          <a:p>
            <a:pPr algn="ctr"/>
            <a:r>
              <a:t>How to Build a Chatbot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78B9B5-DDE6-F6BD-3C84-06753C774B11}"/>
              </a:ext>
            </a:extLst>
          </p:cNvPr>
          <p:cNvSpPr txBox="1"/>
          <p:nvPr/>
        </p:nvSpPr>
        <p:spPr>
          <a:xfrm>
            <a:off x="2131989" y="1453138"/>
            <a:ext cx="741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on the link below to view the video demonstration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D4C926-6CE3-A165-2FCC-55BBCEBFC788}"/>
              </a:ext>
            </a:extLst>
          </p:cNvPr>
          <p:cNvSpPr txBox="1"/>
          <p:nvPr/>
        </p:nvSpPr>
        <p:spPr>
          <a:xfrm>
            <a:off x="2131989" y="2173881"/>
            <a:ext cx="75408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Helvetica Neue" panose="02000503000000020004" pitchFamily="2" charset="0"/>
                <a:hlinkClick r:id="rId3"/>
              </a:rPr>
              <a:t>https://www.loom.com/share/ba6808e4de3147f397641f6f4220b58c?sid=bbdbee88-e8cc-4ede-8e1a-d72bd6d7dfcb</a:t>
            </a:r>
            <a:endParaRPr lang="en-US" sz="2800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42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465" y="386918"/>
            <a:ext cx="11224007" cy="1330734"/>
          </a:xfrm>
        </p:spPr>
        <p:txBody>
          <a:bodyPr/>
          <a:lstStyle/>
          <a:p>
            <a:r>
              <a:t>Conclusion &amp; </a:t>
            </a:r>
            <a:r>
              <a:rPr err="1"/>
              <a:t>Follow-U</a:t>
            </a:r>
            <a:r>
              <a:rPr lang="en-US" err="1"/>
              <a:t>P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343" y="1381445"/>
            <a:ext cx="10849202" cy="39358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 Light"/>
                <a:ea typeface="Calibri Light"/>
                <a:cs typeface="Calibri Light"/>
              </a:rPr>
              <a:t>AI isn’t here to replace educators!</a:t>
            </a:r>
          </a:p>
          <a:p>
            <a:pPr lvl="1">
              <a:buClr>
                <a:srgbClr val="BFBFBF"/>
              </a:buClr>
              <a:buFont typeface="Courier New" pitchFamily="2" charset="2"/>
              <a:buChar char="o"/>
            </a:pPr>
            <a:r>
              <a:rPr lang="en-US" i="1">
                <a:latin typeface="Calibri Light"/>
                <a:ea typeface="Calibri Light"/>
                <a:cs typeface="Calibri Light"/>
              </a:rPr>
              <a:t>Enhances </a:t>
            </a:r>
            <a:r>
              <a:rPr lang="en-US">
                <a:latin typeface="Calibri Light"/>
                <a:ea typeface="Calibri Light"/>
                <a:cs typeface="Calibri Light"/>
              </a:rPr>
              <a:t>the learning experience—guiding, supporting, and helping students reach their potential</a:t>
            </a:r>
          </a:p>
          <a:p>
            <a:r>
              <a:rPr lang="en-US">
                <a:latin typeface="Calibri Light"/>
                <a:ea typeface="Calibri Light"/>
                <a:cs typeface="Calibri Light"/>
              </a:rPr>
              <a:t>Chatbot</a:t>
            </a:r>
            <a:r>
              <a:rPr>
                <a:latin typeface="Calibri Light"/>
                <a:ea typeface="Calibri Light"/>
                <a:cs typeface="Calibri Light"/>
              </a:rPr>
              <a:t> links for further exploration</a:t>
            </a:r>
            <a:r>
              <a:rPr lang="en-US">
                <a:latin typeface="Calibri Light"/>
                <a:ea typeface="Calibri Light"/>
                <a:cs typeface="Calibri Light"/>
              </a:rPr>
              <a:t>:</a:t>
            </a:r>
          </a:p>
          <a:p>
            <a:pPr lvl="1">
              <a:buFont typeface="Courier New" pitchFamily="2" charset="2"/>
              <a:buChar char="o"/>
            </a:pPr>
            <a:r>
              <a:rPr lang="en-US">
                <a:latin typeface="Calibri Light"/>
                <a:ea typeface="Calibri Light"/>
                <a:cs typeface="Calibri Light"/>
                <a:hlinkClick r:id="rId3"/>
              </a:rPr>
              <a:t>https://chatgpt.com/g/g-mKiSlhinl-financial-accounting-tutor</a:t>
            </a:r>
            <a:endParaRPr lang="en-US">
              <a:latin typeface="Calibri Light"/>
              <a:ea typeface="Calibri Light"/>
              <a:cs typeface="Calibri Light"/>
            </a:endParaRPr>
          </a:p>
          <a:p>
            <a:pPr lvl="1">
              <a:buFont typeface="Courier New" pitchFamily="2" charset="2"/>
              <a:buChar char="o"/>
            </a:pPr>
            <a:r>
              <a:rPr lang="en-US">
                <a:latin typeface="Calibri Light"/>
                <a:ea typeface="Calibri Light"/>
                <a:cs typeface="Calibri Light"/>
                <a:hlinkClick r:id="rId4"/>
              </a:rPr>
              <a:t>https://chatgpt.com/g/g-P61lRCqoR-acc-4313-financial-statement-auditing-tutor</a:t>
            </a:r>
            <a:endParaRPr lang="en-US">
              <a:latin typeface="Calibri Light"/>
              <a:ea typeface="Calibri Light"/>
              <a:cs typeface="Calibri Light"/>
            </a:endParaRPr>
          </a:p>
          <a:p>
            <a:endParaRPr lang="en-US">
              <a:ea typeface="Calibri Light" panose="020F0302020204030204" pitchFamily="34" charset="0"/>
            </a:endParaRPr>
          </a:p>
          <a:p>
            <a:endParaRPr lang="en-US">
              <a:ea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CBDAF-24EE-2AF3-DAF2-52F0D9370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C8FD8-F475-1FA2-D1E6-BA613012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59" y="115761"/>
            <a:ext cx="10849202" cy="1330734"/>
          </a:xfrm>
        </p:spPr>
        <p:txBody>
          <a:bodyPr/>
          <a:lstStyle/>
          <a:p>
            <a:r>
              <a:rPr lang="en-US"/>
              <a:t>PROMPT Library Resource</a:t>
            </a:r>
          </a:p>
        </p:txBody>
      </p:sp>
      <p:pic>
        <p:nvPicPr>
          <p:cNvPr id="4" name="Content Placeholder 3" descr="A screenshot of a book&#10;&#10;AI-generated content may be incorrect.">
            <a:extLst>
              <a:ext uri="{FF2B5EF4-FFF2-40B4-BE49-F238E27FC236}">
                <a16:creationId xmlns:a16="http://schemas.microsoft.com/office/drawing/2014/main" id="{41713EE2-5603-D3A2-6CBC-A6DEC360C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272" y="1103118"/>
            <a:ext cx="10970300" cy="412627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644C5B-5847-8228-224B-F8A2E57451C2}"/>
              </a:ext>
            </a:extLst>
          </p:cNvPr>
          <p:cNvSpPr txBox="1"/>
          <p:nvPr/>
        </p:nvSpPr>
        <p:spPr>
          <a:xfrm>
            <a:off x="3169156" y="5352442"/>
            <a:ext cx="606136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https://www.moreusefulthings.com/</a:t>
            </a: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71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DE68C-D7F3-C06C-CFB6-A17A6D685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C7BBA51-DD12-E349-7B7C-5DCC435C2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99" y="3599543"/>
            <a:ext cx="10558917" cy="20610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000"/>
              <a:t>Any questions?</a:t>
            </a:r>
            <a:endParaRPr sz="70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9312B8-D1D0-6B28-5E8E-07CDB40238F0}"/>
              </a:ext>
            </a:extLst>
          </p:cNvPr>
          <p:cNvSpPr txBox="1">
            <a:spLocks/>
          </p:cNvSpPr>
          <p:nvPr/>
        </p:nvSpPr>
        <p:spPr>
          <a:xfrm>
            <a:off x="381114" y="2137229"/>
            <a:ext cx="10849202" cy="1291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80000"/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80000"/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80000"/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80000"/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ct val="80000"/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700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2883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49985"/>
            <a:ext cx="10849202" cy="1330734"/>
          </a:xfrm>
        </p:spPr>
        <p:txBody>
          <a:bodyPr/>
          <a:lstStyle/>
          <a:p>
            <a:r>
              <a:rPr sz="6000"/>
              <a:t>AI Tutor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3863092"/>
            <a:ext cx="10849202" cy="224696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>
                <a:latin typeface="Calibri Light"/>
                <a:ea typeface="Calibri Light"/>
                <a:cs typeface="Calibri Light"/>
              </a:rPr>
              <a:t>Custom-built AI tutors powered by ChatGPT</a:t>
            </a:r>
            <a:r>
              <a:rPr lang="en-US">
                <a:latin typeface="Calibri Light"/>
                <a:ea typeface="Calibri Light"/>
                <a:cs typeface="Calibri Light"/>
              </a:rPr>
              <a:t> provide:</a:t>
            </a:r>
            <a:endParaRPr>
              <a:latin typeface="Calibri Light"/>
              <a:ea typeface="Calibri Light"/>
              <a:cs typeface="Calibri Light"/>
            </a:endParaRPr>
          </a:p>
          <a:p>
            <a:r>
              <a:rPr>
                <a:latin typeface="Calibri Light"/>
                <a:ea typeface="Calibri Light"/>
                <a:cs typeface="Calibri Light"/>
              </a:rPr>
              <a:t>Personalized and interactive learning tool</a:t>
            </a:r>
            <a:endParaRPr lang="en-US">
              <a:latin typeface="Calibri Light"/>
              <a:ea typeface="Calibri Light"/>
              <a:cs typeface="Calibri Light"/>
            </a:endParaRPr>
          </a:p>
          <a:p>
            <a:r>
              <a:rPr lang="en-US">
                <a:latin typeface="Calibri Light"/>
                <a:ea typeface="Calibri Light"/>
                <a:cs typeface="Calibri Light"/>
              </a:rPr>
              <a:t>Enhanced</a:t>
            </a:r>
            <a:r>
              <a:rPr>
                <a:latin typeface="Calibri Light"/>
                <a:ea typeface="Calibri Light"/>
                <a:cs typeface="Calibri Light"/>
              </a:rPr>
              <a:t> student comprehension and </a:t>
            </a:r>
            <a:r>
              <a:rPr lang="en-US">
                <a:latin typeface="Calibri Light"/>
                <a:ea typeface="Calibri Light"/>
                <a:cs typeface="Calibri Light"/>
              </a:rPr>
              <a:t>reduced</a:t>
            </a:r>
            <a:r>
              <a:rPr>
                <a:latin typeface="Calibri Light"/>
                <a:ea typeface="Calibri Light"/>
                <a:cs typeface="Calibri Light"/>
              </a:rPr>
              <a:t> exam stress</a:t>
            </a:r>
            <a:endParaRPr lang="en-US">
              <a:latin typeface="Calibri Light"/>
              <a:ea typeface="Calibri Light"/>
              <a:cs typeface="Calibri Light"/>
            </a:endParaRPr>
          </a:p>
          <a:p>
            <a:r>
              <a:rPr lang="en-US">
                <a:latin typeface="Calibri Light"/>
                <a:ea typeface="Calibri Light"/>
                <a:cs typeface="Calibri Light"/>
              </a:rPr>
              <a:t>Positive outlook on learning by embracing new technology</a:t>
            </a:r>
          </a:p>
          <a:p>
            <a:endParaRPr/>
          </a:p>
        </p:txBody>
      </p:sp>
      <p:pic>
        <p:nvPicPr>
          <p:cNvPr id="4" name="Picture 3" descr="A screenshot of a video game&#10;&#10;AI-generated content may be incorrect.">
            <a:hlinkClick r:id="rId3"/>
            <a:extLst>
              <a:ext uri="{FF2B5EF4-FFF2-40B4-BE49-F238E27FC236}">
                <a16:creationId xmlns:a16="http://schemas.microsoft.com/office/drawing/2014/main" id="{E4A236BC-5E6E-75A7-7006-A26450C03C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494"/>
          <a:stretch/>
        </p:blipFill>
        <p:spPr>
          <a:xfrm>
            <a:off x="6687654" y="1441895"/>
            <a:ext cx="4357633" cy="2291007"/>
          </a:xfrm>
          <a:prstGeom prst="rect">
            <a:avLst/>
          </a:prstGeom>
        </p:spPr>
      </p:pic>
      <p:pic>
        <p:nvPicPr>
          <p:cNvPr id="7" name="Picture 6" descr="A screenshot of a video game&#10;&#10;AI-generated content may be incorrect.">
            <a:hlinkClick r:id="rId5"/>
            <a:extLst>
              <a:ext uri="{FF2B5EF4-FFF2-40B4-BE49-F238E27FC236}">
                <a16:creationId xmlns:a16="http://schemas.microsoft.com/office/drawing/2014/main" id="{5A8D9C6A-2EDA-C9F7-DB15-3A9204DC8D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876" y="1441895"/>
            <a:ext cx="4698205" cy="22469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3BD8F-1AEA-D076-9EE4-450F28D5B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Background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7E63779-26E4-B577-4DA3-4237B7110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159370"/>
              </p:ext>
            </p:extLst>
          </p:nvPr>
        </p:nvGraphicFramePr>
        <p:xfrm>
          <a:off x="546339" y="1671367"/>
          <a:ext cx="11101194" cy="3986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0597">
                  <a:extLst>
                    <a:ext uri="{9D8B030D-6E8A-4147-A177-3AD203B41FA5}">
                      <a16:colId xmlns:a16="http://schemas.microsoft.com/office/drawing/2014/main" val="4155043279"/>
                    </a:ext>
                  </a:extLst>
                </a:gridCol>
                <a:gridCol w="5550597">
                  <a:extLst>
                    <a:ext uri="{9D8B030D-6E8A-4147-A177-3AD203B41FA5}">
                      <a16:colId xmlns:a16="http://schemas.microsoft.com/office/drawing/2014/main" val="3050912992"/>
                    </a:ext>
                  </a:extLst>
                </a:gridCol>
              </a:tblGrid>
              <a:tr h="98464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1" i="1" u="sng" strike="noStrike" noProof="0">
                          <a:latin typeface="Century Gothic"/>
                        </a:rPr>
                        <a:t>ACC 2361</a:t>
                      </a:r>
                      <a:r>
                        <a:rPr lang="en-US" sz="2800" b="1" i="0" u="none" strike="noStrike" noProof="0">
                          <a:latin typeface="Century Gothic"/>
                        </a:rPr>
                        <a:t> Intro to Financial Accounting</a:t>
                      </a:r>
                      <a:endParaRPr lang="en-US" sz="2800" b="1" i="0">
                        <a:latin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u="sng"/>
                        <a:t>ACC 4313</a:t>
                      </a:r>
                      <a:r>
                        <a:rPr lang="en-US" sz="2800"/>
                        <a:t> Financial Statement Auditing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118044"/>
                  </a:ext>
                </a:extLst>
              </a:tr>
              <a:tr h="68602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>
                          <a:latin typeface="Century Gothic"/>
                        </a:rPr>
                        <a:t>Mandatory for all business majors </a:t>
                      </a:r>
                      <a:endParaRPr lang="en-US" sz="2000" b="0" i="0">
                        <a:latin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>
                          <a:latin typeface="Century Gothic"/>
                        </a:rPr>
                        <a:t>Upper-level course for accounting majors. </a:t>
                      </a:r>
                      <a:endParaRPr lang="en-US" sz="2000" b="0" i="0">
                        <a:latin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768415"/>
                  </a:ext>
                </a:extLst>
              </a:tr>
              <a:tr h="6860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latin typeface="Century Gothic"/>
                        </a:rPr>
                        <a:t>57% Sophomores, 28% Juniors </a:t>
                      </a:r>
                      <a:endParaRPr lang="en-US" sz="2000" b="0" i="0">
                        <a:latin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Graduating seniors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144983"/>
                  </a:ext>
                </a:extLst>
              </a:tr>
              <a:tr h="6618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latin typeface="Century Gothic"/>
                        </a:rPr>
                        <a:t>First introduction to accounting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latin typeface="Century Gothic"/>
                        </a:rPr>
                        <a:t>Advanced preparation for upcoming 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6399"/>
                  </a:ext>
                </a:extLst>
              </a:tr>
              <a:tr h="96850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latin typeface="Century Gothic"/>
                        </a:rPr>
                        <a:t>Introduces fundamental accounting knowledge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latin typeface="Century Gothic"/>
                        </a:rPr>
                        <a:t>Conceptual; requires advanced accounting knowledge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201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077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Fin Accounting Tutor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49019"/>
            <a:ext cx="11154591" cy="43451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ea typeface="Calibri Light"/>
            </a:endParaRPr>
          </a:p>
          <a:p>
            <a:pPr marL="0" indent="0"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15F5E-E8B6-586B-9191-022613184B3A}"/>
              </a:ext>
            </a:extLst>
          </p:cNvPr>
          <p:cNvSpPr txBox="1"/>
          <p:nvPr/>
        </p:nvSpPr>
        <p:spPr>
          <a:xfrm>
            <a:off x="3251054" y="2490490"/>
            <a:ext cx="51776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effectLst/>
              <a:latin typeface="Helvetica Neue" panose="02000503000000020004" pitchFamily="2" charset="0"/>
              <a:hlinkClick r:id="rId3"/>
            </a:endParaRPr>
          </a:p>
          <a:p>
            <a:r>
              <a:rPr lang="en-US" sz="2800" dirty="0">
                <a:effectLst/>
                <a:latin typeface="Helvetica Neue" panose="02000503000000020004" pitchFamily="2" charset="0"/>
                <a:hlinkClick r:id="rId3"/>
              </a:rPr>
              <a:t>https://youtu.be/i4U6mJccsh8</a:t>
            </a:r>
            <a:endParaRPr lang="en-US" sz="2800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8B7532C1-E7DC-203A-75B9-70D404DE8F4B}"/>
              </a:ext>
            </a:extLst>
          </p:cNvPr>
          <p:cNvSpPr/>
          <p:nvPr/>
        </p:nvSpPr>
        <p:spPr>
          <a:xfrm>
            <a:off x="5070764" y="1885798"/>
            <a:ext cx="1555667" cy="8980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92081-F911-5B42-BF6C-B67ED8FB1FBD}"/>
              </a:ext>
            </a:extLst>
          </p:cNvPr>
          <p:cNvSpPr txBox="1"/>
          <p:nvPr/>
        </p:nvSpPr>
        <p:spPr>
          <a:xfrm>
            <a:off x="2131989" y="1453138"/>
            <a:ext cx="741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on the link below to view the video demonstration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B0151-7C7A-339B-0916-F3E6D6F91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A4C82-AEB3-0B2F-DC64-C4E3E9AC7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51460"/>
            <a:ext cx="10849202" cy="901243"/>
          </a:xfrm>
        </p:spPr>
        <p:txBody>
          <a:bodyPr/>
          <a:lstStyle/>
          <a:p>
            <a:pPr algn="ctr"/>
            <a:r>
              <a:rPr lang="en-US"/>
              <a:t>Assignment Feedback Demo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2E8BE0-3005-E96F-1F12-DEDB1FEAE1E1}"/>
              </a:ext>
            </a:extLst>
          </p:cNvPr>
          <p:cNvSpPr txBox="1"/>
          <p:nvPr/>
        </p:nvSpPr>
        <p:spPr>
          <a:xfrm>
            <a:off x="2131989" y="1065638"/>
            <a:ext cx="741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on the link below to view the video demonstration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EC67B8-7043-7CD6-EB39-5D2872A39D3B}"/>
              </a:ext>
            </a:extLst>
          </p:cNvPr>
          <p:cNvSpPr txBox="1"/>
          <p:nvPr/>
        </p:nvSpPr>
        <p:spPr>
          <a:xfrm>
            <a:off x="1995055" y="1853248"/>
            <a:ext cx="755270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effectLst/>
              <a:latin typeface="Helvetica Neue" panose="02000503000000020004" pitchFamily="2" charset="0"/>
              <a:hlinkClick r:id="rId3"/>
            </a:endParaRPr>
          </a:p>
          <a:p>
            <a:r>
              <a:rPr lang="en-US" sz="2800" dirty="0">
                <a:effectLst/>
                <a:latin typeface="Helvetica Neue" panose="02000503000000020004" pitchFamily="2" charset="0"/>
                <a:hlinkClick r:id="rId4"/>
              </a:rPr>
              <a:t>https://www.loom.com/share/ba2139a7065048f2934b56a801639c74?sid=2cea0bf9-da13-4aea-be83-bd9d643edbad</a:t>
            </a:r>
            <a:endParaRPr lang="en-US" sz="2800" dirty="0">
              <a:effectLst/>
              <a:latin typeface="Helvetica Neue" panose="02000503000000020004" pitchFamily="2" charset="0"/>
            </a:endParaRPr>
          </a:p>
          <a:p>
            <a:endParaRPr lang="en-US" sz="2800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6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C095F-EBA0-CA46-C63F-108322FEB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13787-B140-4705-79DD-510F4054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302"/>
            <a:ext cx="10849202" cy="907401"/>
          </a:xfrm>
        </p:spPr>
        <p:txBody>
          <a:bodyPr/>
          <a:lstStyle/>
          <a:p>
            <a:pPr algn="ctr"/>
            <a:r>
              <a:rPr lang="en-US"/>
              <a:t>"You're the Teacher!" </a:t>
            </a:r>
            <a:r>
              <a:t>Demo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5678E4-2AEA-9DA7-B773-53C074E7E555}"/>
              </a:ext>
            </a:extLst>
          </p:cNvPr>
          <p:cNvSpPr txBox="1"/>
          <p:nvPr/>
        </p:nvSpPr>
        <p:spPr>
          <a:xfrm>
            <a:off x="2131989" y="1453138"/>
            <a:ext cx="741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on the link below to view the video demonstration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B1449-1846-0AB7-508C-1F2BFE0B4152}"/>
              </a:ext>
            </a:extLst>
          </p:cNvPr>
          <p:cNvSpPr txBox="1"/>
          <p:nvPr/>
        </p:nvSpPr>
        <p:spPr>
          <a:xfrm>
            <a:off x="2131989" y="2173881"/>
            <a:ext cx="75408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effectLst/>
              <a:latin typeface="Helvetica Neue" panose="02000503000000020004" pitchFamily="2" charset="0"/>
              <a:hlinkClick r:id="rId3"/>
            </a:endParaRPr>
          </a:p>
          <a:p>
            <a:r>
              <a:rPr lang="en-US" sz="2800" b="0" i="0" dirty="0">
                <a:solidFill>
                  <a:srgbClr val="0086F0"/>
                </a:solidFill>
                <a:effectLst/>
                <a:latin typeface="Aptos" panose="020B0004020202020204" pitchFamily="34" charset="0"/>
                <a:hlinkClick r:id="rId4" tooltip="https://nam04.safelinks.protection.outlook.com/?url=https%3A%2F%2Fwww.loom.com%2Fshare%2F2260dcfb73604c9787b03cd7ca5c1045%3Fsid%3D83db84b3-20b4-415b-8423-6d15a5876390&amp;data=05%7C02%7Cl_krylova%40txstate.edu%7Cfc78cf797aa84e4262ba08dd6cc8d012%7Cb19c134a14c94d4caf65c420f94c8cbb%7C0%7C0%7C638786331920955094%7CUnknown%7CTWFpbGZsb3d8eyJFbXB0eU1hcGkiOnRydWUsIlYiOiIwLjAuMDAwMCIsIlAiOiJXaW4zMiIsIkFOIjoiTWFpbCIsIldUIjoyfQ%3D%3D%7C0%7C%7C%7C&amp;sdata=AuUHDLEUqKNs%2BnyTSQ3Si45UdwOlmMByn9TaJkDTynE%3D&amp;reserved=0"/>
              </a:rPr>
              <a:t>https://www.loom.com/share/2260dcfb73604c9787b03cd7ca5c1045?sid=83db84b3-20b4-415b-8423-6d15a5876390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9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Feedback</a:t>
            </a:r>
            <a:endParaRPr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C498720-885C-2368-0609-A1562567DB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611432"/>
              </p:ext>
            </p:extLst>
          </p:nvPr>
        </p:nvGraphicFramePr>
        <p:xfrm>
          <a:off x="646111" y="1853249"/>
          <a:ext cx="11037889" cy="388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231">
                  <a:extLst>
                    <a:ext uri="{9D8B030D-6E8A-4147-A177-3AD203B41FA5}">
                      <a16:colId xmlns:a16="http://schemas.microsoft.com/office/drawing/2014/main" val="2017108922"/>
                    </a:ext>
                  </a:extLst>
                </a:gridCol>
                <a:gridCol w="2728686">
                  <a:extLst>
                    <a:ext uri="{9D8B030D-6E8A-4147-A177-3AD203B41FA5}">
                      <a16:colId xmlns:a16="http://schemas.microsoft.com/office/drawing/2014/main" val="3932329803"/>
                    </a:ext>
                  </a:extLst>
                </a:gridCol>
                <a:gridCol w="3018972">
                  <a:extLst>
                    <a:ext uri="{9D8B030D-6E8A-4147-A177-3AD203B41FA5}">
                      <a16:colId xmlns:a16="http://schemas.microsoft.com/office/drawing/2014/main" val="3403604075"/>
                    </a:ext>
                  </a:extLst>
                </a:gridCol>
              </a:tblGrid>
              <a:tr h="1250899"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Gothic" panose="020B0502020202020204" pitchFamily="34" charset="0"/>
                        </a:rPr>
                        <a:t>I will ”very likely” or “likely” recommend the Accounting Tutor Chatbot to future students for: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entury Gothic" panose="020B0502020202020204" pitchFamily="34" charset="0"/>
                        </a:rPr>
                        <a:t>  ACC 2361</a:t>
                      </a:r>
                    </a:p>
                    <a:p>
                      <a:pPr algn="ctr"/>
                      <a:r>
                        <a:rPr lang="en-US" sz="1800">
                          <a:latin typeface="Century Gothic" panose="020B0502020202020204" pitchFamily="34" charset="0"/>
                        </a:rPr>
                        <a:t>145 students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entury Gothic" panose="020B0502020202020204" pitchFamily="34" charset="0"/>
                        </a:rPr>
                        <a:t>ACC 4313</a:t>
                      </a:r>
                    </a:p>
                    <a:p>
                      <a:pPr algn="ctr"/>
                      <a:r>
                        <a:rPr lang="en-US" sz="1800">
                          <a:latin typeface="Century Gothic" panose="020B0502020202020204" pitchFamily="34" charset="0"/>
                        </a:rPr>
                        <a:t>58 students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504893"/>
                  </a:ext>
                </a:extLst>
              </a:tr>
              <a:tr h="877535"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Gothic" panose="020B0502020202020204" pitchFamily="34" charset="0"/>
                        </a:rPr>
                        <a:t>Comprehension of the course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Gothic" panose="020B0502020202020204" pitchFamily="34" charset="0"/>
                        </a:rPr>
                        <a:t> 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Gothic" panose="020B0502020202020204" pitchFamily="34" charset="0"/>
                        </a:rPr>
                        <a:t>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558512"/>
                  </a:ext>
                </a:extLst>
              </a:tr>
              <a:tr h="877535"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Gothic" panose="020B0502020202020204" pitchFamily="34" charset="0"/>
                        </a:rPr>
                        <a:t>Preparing for Exams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Gothic" panose="020B0502020202020204" pitchFamily="34" charset="0"/>
                        </a:rPr>
                        <a:t> 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Gothic" panose="020B0502020202020204" pitchFamily="34" charset="0"/>
                        </a:rPr>
                        <a:t>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460295"/>
                  </a:ext>
                </a:extLst>
              </a:tr>
              <a:tr h="877535"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Gothic" panose="020B0502020202020204" pitchFamily="34" charset="0"/>
                        </a:rPr>
                        <a:t>Completing course Assignments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Gothic" panose="020B0502020202020204" pitchFamily="34" charset="0"/>
                        </a:rPr>
                        <a:t> 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Gothic" panose="020B0502020202020204" pitchFamily="34" charset="0"/>
                        </a:rPr>
                        <a:t>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3553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80217-7CD7-1759-FA20-C708858DA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55EC31-C16D-18A3-626D-6129AC4FCD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397166"/>
              </p:ext>
            </p:extLst>
          </p:nvPr>
        </p:nvGraphicFramePr>
        <p:xfrm>
          <a:off x="657658" y="573974"/>
          <a:ext cx="10892744" cy="5370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1036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22562-8694-53C7-D853-6E306DBD0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line&#10;&#10;AI-generated content may be incorrect.">
            <a:extLst>
              <a:ext uri="{FF2B5EF4-FFF2-40B4-BE49-F238E27FC236}">
                <a16:creationId xmlns:a16="http://schemas.microsoft.com/office/drawing/2014/main" id="{E30E7E1C-5779-2BDD-DE5D-F6D4B70E27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07" t="2144" r="9297" b="25087"/>
          <a:stretch/>
        </p:blipFill>
        <p:spPr>
          <a:xfrm>
            <a:off x="129110" y="0"/>
            <a:ext cx="12240056" cy="60379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F3DF0D-5014-85E5-BF2B-D555FA8AA3BB}"/>
              </a:ext>
            </a:extLst>
          </p:cNvPr>
          <p:cNvSpPr txBox="1"/>
          <p:nvPr/>
        </p:nvSpPr>
        <p:spPr>
          <a:xfrm>
            <a:off x="4667754" y="508096"/>
            <a:ext cx="1815859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kern="100">
                <a:effectLst/>
                <a:latin typeface="Calibri"/>
                <a:ea typeface="Aptos" panose="020B0004020202020204" pitchFamily="34" charset="0"/>
                <a:cs typeface="Calibri"/>
              </a:rPr>
              <a:t> Loved how it gave a </a:t>
            </a:r>
            <a:r>
              <a:rPr lang="en-US" sz="1800" b="1" kern="100">
                <a:effectLst/>
                <a:latin typeface="Calibri"/>
                <a:ea typeface="Aptos" panose="020B0004020202020204" pitchFamily="34" charset="0"/>
                <a:cs typeface="Calibri"/>
              </a:rPr>
              <a:t>deeper explanation on topics that I struggled with</a:t>
            </a:r>
            <a:r>
              <a:rPr lang="en-US" sz="1800" kern="100">
                <a:effectLst/>
                <a:latin typeface="Calibri"/>
                <a:ea typeface="Aptos" panose="020B0004020202020204" pitchFamily="34" charset="0"/>
                <a:cs typeface="Calibri"/>
              </a:rPr>
              <a:t>!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948D67-4C90-C4F9-7F52-472714D451BF}"/>
              </a:ext>
            </a:extLst>
          </p:cNvPr>
          <p:cNvSpPr txBox="1"/>
          <p:nvPr/>
        </p:nvSpPr>
        <p:spPr>
          <a:xfrm>
            <a:off x="2720195" y="992874"/>
            <a:ext cx="1859280" cy="17204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>
              <a:lnSpc>
                <a:spcPct val="115000"/>
              </a:lnSpc>
              <a:spcAft>
                <a:spcPts val="600"/>
              </a:spcAft>
            </a:pPr>
            <a:r>
              <a:rPr lang="en-US" sz="1800" kern="100">
                <a:effectLst/>
                <a:latin typeface="Calibri"/>
                <a:ea typeface="Aptos" panose="020B0004020202020204" pitchFamily="34" charset="0"/>
                <a:cs typeface="Calibri"/>
              </a:rPr>
              <a:t>I could keep making it </a:t>
            </a:r>
            <a:r>
              <a:rPr lang="en-US" sz="1800" b="1" kern="100">
                <a:effectLst/>
                <a:latin typeface="Calibri"/>
                <a:ea typeface="Aptos" panose="020B0004020202020204" pitchFamily="34" charset="0"/>
                <a:cs typeface="Calibri"/>
              </a:rPr>
              <a:t>explain it simpler until I got it</a:t>
            </a:r>
            <a:r>
              <a:rPr lang="en-US" sz="1800" kern="100">
                <a:effectLst/>
                <a:latin typeface="Calibri"/>
                <a:ea typeface="Aptos" panose="020B0004020202020204" pitchFamily="34" charset="0"/>
                <a:cs typeface="Calibri"/>
              </a:rPr>
              <a:t> then I could grow off that. 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0E07A2-75A7-602A-EF52-CCB5F0D74CDA}"/>
              </a:ext>
            </a:extLst>
          </p:cNvPr>
          <p:cNvSpPr txBox="1"/>
          <p:nvPr/>
        </p:nvSpPr>
        <p:spPr>
          <a:xfrm>
            <a:off x="1082041" y="1783080"/>
            <a:ext cx="1539239" cy="17204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>
              <a:lnSpc>
                <a:spcPct val="115000"/>
              </a:lnSpc>
              <a:spcAft>
                <a:spcPts val="600"/>
              </a:spcAft>
            </a:pPr>
            <a:r>
              <a:rPr lang="en-US" sz="1800" kern="100">
                <a:solidFill>
                  <a:schemeClr val="bg1"/>
                </a:solidFill>
                <a:effectLst/>
                <a:latin typeface="Calibri"/>
                <a:ea typeface="Aptos" panose="020B0004020202020204" pitchFamily="34" charset="0"/>
                <a:cs typeface="Calibri"/>
              </a:rPr>
              <a:t> Love the </a:t>
            </a:r>
            <a:r>
              <a:rPr lang="en-US" sz="1800" b="1" kern="100">
                <a:solidFill>
                  <a:schemeClr val="bg1"/>
                </a:solidFill>
                <a:effectLst/>
                <a:latin typeface="Calibri"/>
                <a:ea typeface="Aptos" panose="020B0004020202020204" pitchFamily="34" charset="0"/>
                <a:cs typeface="Calibri"/>
              </a:rPr>
              <a:t>convenience</a:t>
            </a:r>
            <a:r>
              <a:rPr lang="en-US" sz="1800" kern="100">
                <a:solidFill>
                  <a:schemeClr val="bg1"/>
                </a:solidFill>
                <a:effectLst/>
                <a:latin typeface="Calibri"/>
                <a:ea typeface="Aptos" panose="020B0004020202020204" pitchFamily="34" charset="0"/>
                <a:cs typeface="Calibri"/>
              </a:rPr>
              <a:t> to able to use it</a:t>
            </a:r>
            <a:r>
              <a:rPr lang="en-US" sz="1800" b="1" kern="100">
                <a:solidFill>
                  <a:schemeClr val="bg1"/>
                </a:solidFill>
                <a:effectLst/>
                <a:latin typeface="Calibri"/>
                <a:ea typeface="Aptos" panose="020B0004020202020204" pitchFamily="34" charset="0"/>
                <a:cs typeface="Calibri"/>
              </a:rPr>
              <a:t> whenever </a:t>
            </a:r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BA1EB2-DC41-54C8-358A-EF954AB93691}"/>
              </a:ext>
            </a:extLst>
          </p:cNvPr>
          <p:cNvSpPr txBox="1"/>
          <p:nvPr/>
        </p:nvSpPr>
        <p:spPr>
          <a:xfrm>
            <a:off x="6522723" y="1641293"/>
            <a:ext cx="2941317" cy="1754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>
              <a:lnSpc>
                <a:spcPct val="115000"/>
              </a:lnSpc>
              <a:spcAft>
                <a:spcPts val="600"/>
              </a:spcAft>
            </a:pPr>
            <a:r>
              <a:rPr lang="en-US" sz="1800" kern="100">
                <a:solidFill>
                  <a:srgbClr val="000000"/>
                </a:solidFill>
                <a:effectLst/>
                <a:latin typeface="Calibri"/>
                <a:ea typeface="Aptos" panose="020B0004020202020204" pitchFamily="34" charset="0"/>
                <a:cs typeface="Calibri"/>
              </a:rPr>
              <a:t> I could </a:t>
            </a:r>
            <a:r>
              <a:rPr lang="en-US" sz="1800" b="1" kern="100">
                <a:solidFill>
                  <a:srgbClr val="000000"/>
                </a:solidFill>
                <a:effectLst/>
                <a:latin typeface="Calibri"/>
                <a:ea typeface="Aptos" panose="020B0004020202020204" pitchFamily="34" charset="0"/>
                <a:cs typeface="Calibri"/>
              </a:rPr>
              <a:t>dumb down the responses </a:t>
            </a:r>
            <a:r>
              <a:rPr lang="en-US" sz="1800" kern="100">
                <a:solidFill>
                  <a:srgbClr val="000000"/>
                </a:solidFill>
                <a:effectLst/>
                <a:latin typeface="Calibri"/>
                <a:ea typeface="Aptos" panose="020B0004020202020204" pitchFamily="34" charset="0"/>
                <a:cs typeface="Calibri"/>
              </a:rPr>
              <a:t>because it would give alternate scenarios that helped me understand.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1C7332-4E74-2CBA-34EA-377712CF3172}"/>
              </a:ext>
            </a:extLst>
          </p:cNvPr>
          <p:cNvSpPr txBox="1"/>
          <p:nvPr/>
        </p:nvSpPr>
        <p:spPr>
          <a:xfrm>
            <a:off x="9904005" y="428978"/>
            <a:ext cx="2265475" cy="25053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1600" kern="100">
                <a:solidFill>
                  <a:srgbClr val="FFFFFF"/>
                </a:solidFill>
                <a:effectLst/>
                <a:latin typeface="Calibri"/>
                <a:ea typeface="Aptos" panose="020B0004020202020204" pitchFamily="34" charset="0"/>
                <a:cs typeface="Calibri"/>
              </a:rPr>
              <a:t>My favorite feature </a:t>
            </a:r>
            <a:r>
              <a:rPr lang="en-US" sz="1600" kern="100">
                <a:solidFill>
                  <a:srgbClr val="FFFFFF"/>
                </a:solidFill>
                <a:latin typeface="Calibri"/>
                <a:ea typeface="Aptos" panose="020B0004020202020204" pitchFamily="34" charset="0"/>
                <a:cs typeface="Calibri"/>
              </a:rPr>
              <a:t>was</a:t>
            </a:r>
            <a:r>
              <a:rPr lang="en-US" sz="1600" kern="100">
                <a:solidFill>
                  <a:srgbClr val="FFFFFF"/>
                </a:solidFill>
                <a:effectLst/>
                <a:latin typeface="Calibri"/>
                <a:ea typeface="Aptos" panose="020B0004020202020204" pitchFamily="34" charset="0"/>
                <a:cs typeface="Calibri"/>
              </a:rPr>
              <a:t> to ask it to </a:t>
            </a:r>
            <a:r>
              <a:rPr lang="en-US" sz="1600" b="1" kern="100">
                <a:solidFill>
                  <a:srgbClr val="FFFFFF"/>
                </a:solidFill>
                <a:effectLst/>
                <a:latin typeface="Calibri"/>
                <a:ea typeface="Aptos" panose="020B0004020202020204" pitchFamily="34" charset="0"/>
                <a:cs typeface="Calibri"/>
              </a:rPr>
              <a:t>generate me practice questions</a:t>
            </a:r>
            <a:r>
              <a:rPr lang="en-US" sz="1600" kern="100">
                <a:solidFill>
                  <a:srgbClr val="FFFFFF"/>
                </a:solidFill>
                <a:effectLst/>
                <a:latin typeface="Calibri"/>
                <a:ea typeface="Aptos" panose="020B0004020202020204" pitchFamily="34" charset="0"/>
                <a:cs typeface="Calibri"/>
              </a:rPr>
              <a:t> that cover topics that would be on the upcoming exams</a:t>
            </a:r>
          </a:p>
          <a:p>
            <a:pPr marL="0">
              <a:lnSpc>
                <a:spcPct val="115000"/>
              </a:lnSpc>
              <a:spcAft>
                <a:spcPts val="600"/>
              </a:spcAft>
            </a:pPr>
            <a:r>
              <a:rPr lang="en-US" sz="1600" kern="100">
                <a:solidFill>
                  <a:srgbClr val="FFFFFF"/>
                </a:solidFill>
                <a:effectLst/>
                <a:latin typeface="Calibri"/>
                <a:ea typeface="Aptos" panose="020B0004020202020204" pitchFamily="34" charset="0"/>
                <a:cs typeface="Calibri"/>
              </a:rPr>
              <a:t>.</a:t>
            </a:r>
          </a:p>
          <a:p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D85B20-BB35-76AB-9580-4B9FA0D94058}"/>
              </a:ext>
            </a:extLst>
          </p:cNvPr>
          <p:cNvSpPr txBox="1">
            <a:spLocks/>
          </p:cNvSpPr>
          <p:nvPr/>
        </p:nvSpPr>
        <p:spPr>
          <a:xfrm>
            <a:off x="132930" y="-307"/>
            <a:ext cx="3014259" cy="8509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200" b="0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>
                <a:solidFill>
                  <a:srgbClr val="FFFFFF"/>
                </a:solidFill>
              </a:rPr>
              <a:t>Student Feedback</a:t>
            </a:r>
            <a:br>
              <a:rPr lang="en-US" sz="2400" b="1"/>
            </a:br>
            <a:r>
              <a:rPr lang="en-US" sz="2400" b="1">
                <a:solidFill>
                  <a:srgbClr val="FFFFFF"/>
                </a:solidFill>
              </a:rPr>
              <a:t>ACC 2361</a:t>
            </a:r>
          </a:p>
        </p:txBody>
      </p:sp>
    </p:spTree>
    <p:extLst>
      <p:ext uri="{BB962C8B-B14F-4D97-AF65-F5344CB8AC3E}">
        <p14:creationId xmlns:p14="http://schemas.microsoft.com/office/powerpoint/2010/main" val="1432081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coy-ppt23-gradient-black-maroon" id="{6BBD8DB3-95F2-9B49-8812-1BE78E8D2DD5}" vid="{D5A23AFF-E4F9-B944-BF1E-04B6298F56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DDA25778987B49904748989B71BBF1" ma:contentTypeVersion="12" ma:contentTypeDescription="Create a new document." ma:contentTypeScope="" ma:versionID="6b7168fe2e33c77cd706ba4fd9d41304">
  <xsd:schema xmlns:xsd="http://www.w3.org/2001/XMLSchema" xmlns:xs="http://www.w3.org/2001/XMLSchema" xmlns:p="http://schemas.microsoft.com/office/2006/metadata/properties" xmlns:ns2="a5dec8c7-2293-4b9d-923a-eeb92ea94417" xmlns:ns3="39847b0b-0d4f-4f69-879a-579af13e8294" targetNamespace="http://schemas.microsoft.com/office/2006/metadata/properties" ma:root="true" ma:fieldsID="0239a2393a2454cdbdf4dbc49dbd40ef" ns2:_="" ns3:_="">
    <xsd:import namespace="a5dec8c7-2293-4b9d-923a-eeb92ea94417"/>
    <xsd:import namespace="39847b0b-0d4f-4f69-879a-579af13e82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ProposalNumber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ec8c7-2293-4b9d-923a-eeb92ea944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ProposalNumber" ma:index="12" nillable="true" ma:displayName="Proposal Number" ma:format="Dropdown" ma:internalName="ProposalNumber">
      <xsd:simpleType>
        <xsd:restriction base="dms:Text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83a692e8-e48a-48e7-a779-d106e04dcf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47b0b-0d4f-4f69-879a-579af13e829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2bc27be-8ab7-4c6b-8707-4da18f6caf40}" ma:internalName="TaxCatchAll" ma:showField="CatchAllData" ma:web="39847b0b-0d4f-4f69-879a-579af13e82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dec8c7-2293-4b9d-923a-eeb92ea94417">
      <Terms xmlns="http://schemas.microsoft.com/office/infopath/2007/PartnerControls"/>
    </lcf76f155ced4ddcb4097134ff3c332f>
    <ProposalNumber xmlns="a5dec8c7-2293-4b9d-923a-eeb92ea94417" xsi:nil="true"/>
    <TaxCatchAll xmlns="39847b0b-0d4f-4f69-879a-579af13e8294" xsi:nil="true"/>
  </documentManagement>
</p:properties>
</file>

<file path=customXml/itemProps1.xml><?xml version="1.0" encoding="utf-8"?>
<ds:datastoreItem xmlns:ds="http://schemas.openxmlformats.org/officeDocument/2006/customXml" ds:itemID="{1626EE45-4E38-4D9F-87AF-7D13DDE778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EC2DEE-5C31-40DA-BE1F-EFB2C1E702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dec8c7-2293-4b9d-923a-eeb92ea94417"/>
    <ds:schemaRef ds:uri="39847b0b-0d4f-4f69-879a-579af13e82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1AE9AB-CF10-4E9A-9C22-F0DD6FB524AF}">
  <ds:schemaRefs>
    <ds:schemaRef ds:uri="http://schemas.microsoft.com/office/infopath/2007/PartnerControls"/>
    <ds:schemaRef ds:uri="39847b0b-0d4f-4f69-879a-579af13e8294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a5dec8c7-2293-4b9d-923a-eeb92ea94417"/>
    <ds:schemaRef ds:uri="http://schemas.microsoft.com/office/2006/metadata/properties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b19c134a-14c9-4d4c-af65-c420f94c8cbb}" enabled="0" method="" siteId="{b19c134a-14c9-4d4c-af65-c420f94c8cb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506</TotalTime>
  <Words>735</Words>
  <Application>Microsoft Office PowerPoint</Application>
  <PresentationFormat>Widescreen</PresentationFormat>
  <Paragraphs>121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Century Gothic</vt:lpstr>
      <vt:lpstr>Courier New</vt:lpstr>
      <vt:lpstr>Helvetica Neue</vt:lpstr>
      <vt:lpstr>Wingdings</vt:lpstr>
      <vt:lpstr>Wingdings 3</vt:lpstr>
      <vt:lpstr>Ion</vt:lpstr>
      <vt:lpstr>Building AI-Powered Tutors for Personalized Student Learning: Development and Implementation</vt:lpstr>
      <vt:lpstr>AI Tutor Overview</vt:lpstr>
      <vt:lpstr>Course Background</vt:lpstr>
      <vt:lpstr>Fin Accounting Tutor Demo</vt:lpstr>
      <vt:lpstr>Assignment Feedback Demo</vt:lpstr>
      <vt:lpstr>"You're the Teacher!" Demo</vt:lpstr>
      <vt:lpstr>Student Feedback</vt:lpstr>
      <vt:lpstr>PowerPoint Presentation</vt:lpstr>
      <vt:lpstr>PowerPoint Presentation</vt:lpstr>
      <vt:lpstr>Student Feedback ACC 4313</vt:lpstr>
      <vt:lpstr>Most appreciated Features</vt:lpstr>
      <vt:lpstr>Concerns and Suggestions</vt:lpstr>
      <vt:lpstr>How to Build a Chatbot</vt:lpstr>
      <vt:lpstr>Conclusion &amp; Follow-UP</vt:lpstr>
      <vt:lpstr>PROMPT Library Resource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Krylova, Ludmila</dc:creator>
  <cp:lastModifiedBy>Smart, Whitten J</cp:lastModifiedBy>
  <cp:revision>11</cp:revision>
  <dcterms:created xsi:type="dcterms:W3CDTF">2025-03-18T16:24:02Z</dcterms:created>
  <dcterms:modified xsi:type="dcterms:W3CDTF">2025-08-14T21:12:03Z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0x010100F1DDA25778987B49904748989B71BBF1</vt:lpwstr>
  </property>
</Properties>
</file>