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9"/>
  </p:notesMasterIdLst>
  <p:sldIdLst>
    <p:sldId id="256" r:id="rId5"/>
    <p:sldId id="257"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5"/>
    <p:restoredTop sz="94637"/>
  </p:normalViewPr>
  <p:slideViewPr>
    <p:cSldViewPr snapToGrid="0">
      <p:cViewPr varScale="1">
        <p:scale>
          <a:sx n="97" d="100"/>
          <a:sy n="97" d="100"/>
        </p:scale>
        <p:origin x="564" y="30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F09E-901B-CB04-8D1F-F7FFD424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E9443-086C-8EE7-8D19-FED914C648D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D0CBC0-FFE5-0956-4909-9DE5DA3465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2FB0F-04B2-129A-8FF8-ED41F6AE594A}"/>
              </a:ext>
            </a:extLst>
          </p:cNvPr>
          <p:cNvSpPr>
            <a:spLocks noGrp="1"/>
          </p:cNvSpPr>
          <p:nvPr>
            <p:ph type="sldNum" sz="quarter" idx="5"/>
          </p:nvPr>
        </p:nvSpPr>
        <p:spPr/>
        <p:txBody>
          <a:bodyPr/>
          <a:lstStyle/>
          <a:p>
            <a:fld id="{2BE11742-AE36-EC4A-BC7A-F4F5A3B8117D}" type="slidenum">
              <a:rPr lang="en-US" smtClean="0"/>
              <a:t>11</a:t>
            </a:fld>
            <a:endParaRPr lang="en-US"/>
          </a:p>
        </p:txBody>
      </p:sp>
    </p:spTree>
    <p:extLst>
      <p:ext uri="{BB962C8B-B14F-4D97-AF65-F5344CB8AC3E}">
        <p14:creationId xmlns:p14="http://schemas.microsoft.com/office/powerpoint/2010/main" val="179801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D679-5EF0-493E-CE74-6367EF57C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B22F1-5D73-CF7C-3200-A6E2958F02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08497-9F9F-D4C9-36CA-D772EA6123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EEF52C-034A-92A7-4B67-D261E1D7BFC2}"/>
              </a:ext>
            </a:extLst>
          </p:cNvPr>
          <p:cNvSpPr>
            <a:spLocks noGrp="1"/>
          </p:cNvSpPr>
          <p:nvPr>
            <p:ph type="sldNum" sz="quarter" idx="5"/>
          </p:nvPr>
        </p:nvSpPr>
        <p:spPr/>
        <p:txBody>
          <a:bodyPr/>
          <a:lstStyle/>
          <a:p>
            <a:fld id="{2BE11742-AE36-EC4A-BC7A-F4F5A3B8117D}" type="slidenum">
              <a:rPr lang="en-US" smtClean="0"/>
              <a:t>12</a:t>
            </a:fld>
            <a:endParaRPr lang="en-US"/>
          </a:p>
        </p:txBody>
      </p:sp>
    </p:spTree>
    <p:extLst>
      <p:ext uri="{BB962C8B-B14F-4D97-AF65-F5344CB8AC3E}">
        <p14:creationId xmlns:p14="http://schemas.microsoft.com/office/powerpoint/2010/main" val="92794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BE59-F873-9A6B-B548-D80D3F8BE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BB054-C6EF-6A38-D879-8A3F8C5855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938575F-BF6E-D9B8-DC1C-C4C0CC03C8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F59CA5-DDCE-53EB-BB3D-E123C9541618}"/>
              </a:ext>
            </a:extLst>
          </p:cNvPr>
          <p:cNvSpPr>
            <a:spLocks noGrp="1"/>
          </p:cNvSpPr>
          <p:nvPr>
            <p:ph type="sldNum" sz="quarter" idx="5"/>
          </p:nvPr>
        </p:nvSpPr>
        <p:spPr/>
        <p:txBody>
          <a:bodyPr/>
          <a:lstStyle/>
          <a:p>
            <a:fld id="{2BE11742-AE36-EC4A-BC7A-F4F5A3B8117D}" type="slidenum">
              <a:rPr lang="en-US" smtClean="0"/>
              <a:t>13</a:t>
            </a:fld>
            <a:endParaRPr lang="en-US"/>
          </a:p>
        </p:txBody>
      </p:sp>
    </p:spTree>
    <p:extLst>
      <p:ext uri="{BB962C8B-B14F-4D97-AF65-F5344CB8AC3E}">
        <p14:creationId xmlns:p14="http://schemas.microsoft.com/office/powerpoint/2010/main" val="282281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C167-0C61-04CF-FB49-6DE99EDA2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F6E84-E927-1FED-32E9-00330A4BE60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BB7058-832E-19D8-43D4-0C4577127F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E90C6E-0052-69C8-ABC3-2393E260DED0}"/>
              </a:ext>
            </a:extLst>
          </p:cNvPr>
          <p:cNvSpPr>
            <a:spLocks noGrp="1"/>
          </p:cNvSpPr>
          <p:nvPr>
            <p:ph type="sldNum" sz="quarter" idx="5"/>
          </p:nvPr>
        </p:nvSpPr>
        <p:spPr/>
        <p:txBody>
          <a:bodyPr/>
          <a:lstStyle/>
          <a:p>
            <a:fld id="{2BE11742-AE36-EC4A-BC7A-F4F5A3B8117D}" type="slidenum">
              <a:rPr lang="en-US" smtClean="0"/>
              <a:t>14</a:t>
            </a:fld>
            <a:endParaRPr lang="en-US"/>
          </a:p>
        </p:txBody>
      </p:sp>
    </p:spTree>
    <p:extLst>
      <p:ext uri="{BB962C8B-B14F-4D97-AF65-F5344CB8AC3E}">
        <p14:creationId xmlns:p14="http://schemas.microsoft.com/office/powerpoint/2010/main" val="118798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86F6-A4E2-22F6-5DE1-8E70C9453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9BAD9-5DB4-CB7D-8413-D4D1A8A5116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EC412F7-27EE-857E-9F90-6C633E28AC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C6E6C6-F552-B747-A8BD-3967E6E5D695}"/>
              </a:ext>
            </a:extLst>
          </p:cNvPr>
          <p:cNvSpPr>
            <a:spLocks noGrp="1"/>
          </p:cNvSpPr>
          <p:nvPr>
            <p:ph type="sldNum" sz="quarter" idx="5"/>
          </p:nvPr>
        </p:nvSpPr>
        <p:spPr/>
        <p:txBody>
          <a:bodyPr/>
          <a:lstStyle/>
          <a:p>
            <a:fld id="{2BE11742-AE36-EC4A-BC7A-F4F5A3B8117D}" type="slidenum">
              <a:rPr lang="en-US" smtClean="0"/>
              <a:t>15</a:t>
            </a:fld>
            <a:endParaRPr lang="en-US"/>
          </a:p>
        </p:txBody>
      </p:sp>
    </p:spTree>
    <p:extLst>
      <p:ext uri="{BB962C8B-B14F-4D97-AF65-F5344CB8AC3E}">
        <p14:creationId xmlns:p14="http://schemas.microsoft.com/office/powerpoint/2010/main" val="34649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5BBF-F81E-0C7A-3BDB-A864C5F35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B4F45-AD9B-376C-3AB5-CE22D1238E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3D11AF8-E97D-6A13-AECD-E141EDB5FC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7A942-EFDE-8A71-D73C-C8407B67200B}"/>
              </a:ext>
            </a:extLst>
          </p:cNvPr>
          <p:cNvSpPr>
            <a:spLocks noGrp="1"/>
          </p:cNvSpPr>
          <p:nvPr>
            <p:ph type="sldNum" sz="quarter" idx="5"/>
          </p:nvPr>
        </p:nvSpPr>
        <p:spPr/>
        <p:txBody>
          <a:bodyPr/>
          <a:lstStyle/>
          <a:p>
            <a:fld id="{2BE11742-AE36-EC4A-BC7A-F4F5A3B8117D}" type="slidenum">
              <a:rPr lang="en-US" smtClean="0"/>
              <a:t>16</a:t>
            </a:fld>
            <a:endParaRPr lang="en-US"/>
          </a:p>
        </p:txBody>
      </p:sp>
    </p:spTree>
    <p:extLst>
      <p:ext uri="{BB962C8B-B14F-4D97-AF65-F5344CB8AC3E}">
        <p14:creationId xmlns:p14="http://schemas.microsoft.com/office/powerpoint/2010/main" val="214068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3358-1213-73E8-4FE7-1E362061B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881E7-0BF0-4C90-1118-3D913B2EED5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67E1BD2-7235-5A8A-9219-90DE168D10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7B60D3-34E5-BF23-7AF0-31638C28195F}"/>
              </a:ext>
            </a:extLst>
          </p:cNvPr>
          <p:cNvSpPr>
            <a:spLocks noGrp="1"/>
          </p:cNvSpPr>
          <p:nvPr>
            <p:ph type="sldNum" sz="quarter" idx="5"/>
          </p:nvPr>
        </p:nvSpPr>
        <p:spPr/>
        <p:txBody>
          <a:bodyPr/>
          <a:lstStyle/>
          <a:p>
            <a:fld id="{2BE11742-AE36-EC4A-BC7A-F4F5A3B8117D}" type="slidenum">
              <a:rPr lang="en-US" smtClean="0"/>
              <a:t>17</a:t>
            </a:fld>
            <a:endParaRPr lang="en-US"/>
          </a:p>
        </p:txBody>
      </p:sp>
    </p:spTree>
    <p:extLst>
      <p:ext uri="{BB962C8B-B14F-4D97-AF65-F5344CB8AC3E}">
        <p14:creationId xmlns:p14="http://schemas.microsoft.com/office/powerpoint/2010/main" val="29033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07186-DF25-D83B-6366-C6A81FF53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9D14E-159D-FF0F-8AD5-4BC56B20FE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CFCEB6E-85E3-DA71-5356-E10B581DCA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350B99-1B90-285C-C494-832FA784536E}"/>
              </a:ext>
            </a:extLst>
          </p:cNvPr>
          <p:cNvSpPr>
            <a:spLocks noGrp="1"/>
          </p:cNvSpPr>
          <p:nvPr>
            <p:ph type="sldNum" sz="quarter" idx="5"/>
          </p:nvPr>
        </p:nvSpPr>
        <p:spPr/>
        <p:txBody>
          <a:bodyPr/>
          <a:lstStyle/>
          <a:p>
            <a:fld id="{2BE11742-AE36-EC4A-BC7A-F4F5A3B8117D}" type="slidenum">
              <a:rPr lang="en-US" smtClean="0"/>
              <a:t>18</a:t>
            </a:fld>
            <a:endParaRPr lang="en-US"/>
          </a:p>
        </p:txBody>
      </p:sp>
    </p:spTree>
    <p:extLst>
      <p:ext uri="{BB962C8B-B14F-4D97-AF65-F5344CB8AC3E}">
        <p14:creationId xmlns:p14="http://schemas.microsoft.com/office/powerpoint/2010/main" val="345903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A1BE-C196-F7C0-3B69-5374F4298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C0E8C-A727-F876-3143-7288FA1D25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B4D168-14A5-BF90-A4DA-A50D3B5DB7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7036BC-FEB4-2421-1BD6-8E7C686AB1F4}"/>
              </a:ext>
            </a:extLst>
          </p:cNvPr>
          <p:cNvSpPr>
            <a:spLocks noGrp="1"/>
          </p:cNvSpPr>
          <p:nvPr>
            <p:ph type="sldNum" sz="quarter" idx="5"/>
          </p:nvPr>
        </p:nvSpPr>
        <p:spPr/>
        <p:txBody>
          <a:bodyPr/>
          <a:lstStyle/>
          <a:p>
            <a:fld id="{2BE11742-AE36-EC4A-BC7A-F4F5A3B8117D}" type="slidenum">
              <a:rPr lang="en-US" smtClean="0"/>
              <a:t>19</a:t>
            </a:fld>
            <a:endParaRPr lang="en-US"/>
          </a:p>
        </p:txBody>
      </p:sp>
    </p:spTree>
    <p:extLst>
      <p:ext uri="{BB962C8B-B14F-4D97-AF65-F5344CB8AC3E}">
        <p14:creationId xmlns:p14="http://schemas.microsoft.com/office/powerpoint/2010/main" val="359159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252B-01AC-946B-AD75-0F2EA21F2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3D1E1-9B59-4A7C-6850-5C0AE5EC84D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A4E372A-32E8-48E3-590D-13E36A47DF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F44CCC-7C7A-668F-8DB0-BCE36A784D9D}"/>
              </a:ext>
            </a:extLst>
          </p:cNvPr>
          <p:cNvSpPr>
            <a:spLocks noGrp="1"/>
          </p:cNvSpPr>
          <p:nvPr>
            <p:ph type="sldNum" sz="quarter" idx="5"/>
          </p:nvPr>
        </p:nvSpPr>
        <p:spPr/>
        <p:txBody>
          <a:bodyPr/>
          <a:lstStyle/>
          <a:p>
            <a:fld id="{2BE11742-AE36-EC4A-BC7A-F4F5A3B8117D}" type="slidenum">
              <a:rPr lang="en-US" smtClean="0"/>
              <a:t>20</a:t>
            </a:fld>
            <a:endParaRPr lang="en-US"/>
          </a:p>
        </p:txBody>
      </p:sp>
    </p:spTree>
    <p:extLst>
      <p:ext uri="{BB962C8B-B14F-4D97-AF65-F5344CB8AC3E}">
        <p14:creationId xmlns:p14="http://schemas.microsoft.com/office/powerpoint/2010/main" val="138755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C1B02-9AF7-F038-0E69-0180FB1C5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FD2EF-3330-E2AD-17A6-3C7543C75F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DD2EBD-8B66-B1F6-A7F9-E4D77FD5C8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46408F-37D2-ED3C-E372-8F3F3EE288B0}"/>
              </a:ext>
            </a:extLst>
          </p:cNvPr>
          <p:cNvSpPr>
            <a:spLocks noGrp="1"/>
          </p:cNvSpPr>
          <p:nvPr>
            <p:ph type="sldNum" sz="quarter" idx="5"/>
          </p:nvPr>
        </p:nvSpPr>
        <p:spPr/>
        <p:txBody>
          <a:bodyPr/>
          <a:lstStyle/>
          <a:p>
            <a:fld id="{2BE11742-AE36-EC4A-BC7A-F4F5A3B8117D}" type="slidenum">
              <a:rPr lang="en-US" smtClean="0"/>
              <a:t>3</a:t>
            </a:fld>
            <a:endParaRPr lang="en-US"/>
          </a:p>
        </p:txBody>
      </p:sp>
    </p:spTree>
    <p:extLst>
      <p:ext uri="{BB962C8B-B14F-4D97-AF65-F5344CB8AC3E}">
        <p14:creationId xmlns:p14="http://schemas.microsoft.com/office/powerpoint/2010/main" val="183512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C30C8-CFC4-B6CE-7F48-C155F5709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3D0BE-BC3D-9114-7BDB-A8159F42C0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EA207FE-EDAF-5EF5-34D1-AC61B9ABAC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39EB8-D6C6-3C54-A9A3-DAFC18991D77}"/>
              </a:ext>
            </a:extLst>
          </p:cNvPr>
          <p:cNvSpPr>
            <a:spLocks noGrp="1"/>
          </p:cNvSpPr>
          <p:nvPr>
            <p:ph type="sldNum" sz="quarter" idx="5"/>
          </p:nvPr>
        </p:nvSpPr>
        <p:spPr/>
        <p:txBody>
          <a:bodyPr/>
          <a:lstStyle/>
          <a:p>
            <a:fld id="{2BE11742-AE36-EC4A-BC7A-F4F5A3B8117D}" type="slidenum">
              <a:rPr lang="en-US" smtClean="0"/>
              <a:t>21</a:t>
            </a:fld>
            <a:endParaRPr lang="en-US"/>
          </a:p>
        </p:txBody>
      </p:sp>
    </p:spTree>
    <p:extLst>
      <p:ext uri="{BB962C8B-B14F-4D97-AF65-F5344CB8AC3E}">
        <p14:creationId xmlns:p14="http://schemas.microsoft.com/office/powerpoint/2010/main" val="271827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C66A-3098-8DE8-1EFC-701F886FE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08648-47E6-19F6-C6C6-31922E5175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4E12200-0494-3C65-620D-0813BB9859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7FA25-8EA9-7B2E-03AD-D591B625743C}"/>
              </a:ext>
            </a:extLst>
          </p:cNvPr>
          <p:cNvSpPr>
            <a:spLocks noGrp="1"/>
          </p:cNvSpPr>
          <p:nvPr>
            <p:ph type="sldNum" sz="quarter" idx="5"/>
          </p:nvPr>
        </p:nvSpPr>
        <p:spPr/>
        <p:txBody>
          <a:bodyPr/>
          <a:lstStyle/>
          <a:p>
            <a:fld id="{2BE11742-AE36-EC4A-BC7A-F4F5A3B8117D}" type="slidenum">
              <a:rPr lang="en-US" smtClean="0"/>
              <a:t>22</a:t>
            </a:fld>
            <a:endParaRPr lang="en-US"/>
          </a:p>
        </p:txBody>
      </p:sp>
    </p:spTree>
    <p:extLst>
      <p:ext uri="{BB962C8B-B14F-4D97-AF65-F5344CB8AC3E}">
        <p14:creationId xmlns:p14="http://schemas.microsoft.com/office/powerpoint/2010/main" val="44183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D791-F0FD-2467-FD44-362327EB3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F4627-9E91-E31F-2257-344B102D10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69D363-BDD5-C647-9FA5-D91A4E7AE1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4DC0B8-0152-6017-6218-6CB01F049743}"/>
              </a:ext>
            </a:extLst>
          </p:cNvPr>
          <p:cNvSpPr>
            <a:spLocks noGrp="1"/>
          </p:cNvSpPr>
          <p:nvPr>
            <p:ph type="sldNum" sz="quarter" idx="5"/>
          </p:nvPr>
        </p:nvSpPr>
        <p:spPr/>
        <p:txBody>
          <a:bodyPr/>
          <a:lstStyle/>
          <a:p>
            <a:fld id="{2BE11742-AE36-EC4A-BC7A-F4F5A3B8117D}" type="slidenum">
              <a:rPr lang="en-US" smtClean="0"/>
              <a:t>23</a:t>
            </a:fld>
            <a:endParaRPr lang="en-US"/>
          </a:p>
        </p:txBody>
      </p:sp>
    </p:spTree>
    <p:extLst>
      <p:ext uri="{BB962C8B-B14F-4D97-AF65-F5344CB8AC3E}">
        <p14:creationId xmlns:p14="http://schemas.microsoft.com/office/powerpoint/2010/main" val="848761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1A536-3C30-E564-5F2A-A0F0DBB84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8FF3C-4417-F340-114A-8EC76FF191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056AF93-52BB-3242-21BF-825D05D84E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D17FD5-2A2A-FF56-A26E-9DAA9A357DD0}"/>
              </a:ext>
            </a:extLst>
          </p:cNvPr>
          <p:cNvSpPr>
            <a:spLocks noGrp="1"/>
          </p:cNvSpPr>
          <p:nvPr>
            <p:ph type="sldNum" sz="quarter" idx="5"/>
          </p:nvPr>
        </p:nvSpPr>
        <p:spPr/>
        <p:txBody>
          <a:bodyPr/>
          <a:lstStyle/>
          <a:p>
            <a:fld id="{2BE11742-AE36-EC4A-BC7A-F4F5A3B8117D}" type="slidenum">
              <a:rPr lang="en-US" smtClean="0"/>
              <a:t>24</a:t>
            </a:fld>
            <a:endParaRPr lang="en-US"/>
          </a:p>
        </p:txBody>
      </p:sp>
    </p:spTree>
    <p:extLst>
      <p:ext uri="{BB962C8B-B14F-4D97-AF65-F5344CB8AC3E}">
        <p14:creationId xmlns:p14="http://schemas.microsoft.com/office/powerpoint/2010/main" val="5814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BC6FC-AD0E-E8D6-F733-7F970E54B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29011-1692-BCA4-5F49-2873CAD976B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E104754-3783-EC03-B813-60E89BD947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E3765-3DAF-E91C-A4E7-F9F4DF7B30D0}"/>
              </a:ext>
            </a:extLst>
          </p:cNvPr>
          <p:cNvSpPr>
            <a:spLocks noGrp="1"/>
          </p:cNvSpPr>
          <p:nvPr>
            <p:ph type="sldNum" sz="quarter" idx="5"/>
          </p:nvPr>
        </p:nvSpPr>
        <p:spPr/>
        <p:txBody>
          <a:bodyPr/>
          <a:lstStyle/>
          <a:p>
            <a:fld id="{2BE11742-AE36-EC4A-BC7A-F4F5A3B8117D}" type="slidenum">
              <a:rPr lang="en-US" smtClean="0"/>
              <a:t>4</a:t>
            </a:fld>
            <a:endParaRPr lang="en-US"/>
          </a:p>
        </p:txBody>
      </p:sp>
    </p:spTree>
    <p:extLst>
      <p:ext uri="{BB962C8B-B14F-4D97-AF65-F5344CB8AC3E}">
        <p14:creationId xmlns:p14="http://schemas.microsoft.com/office/powerpoint/2010/main" val="143548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87AF-453B-989D-749F-39AAA795C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E4EE0-B458-B24C-3476-310B6F76196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73D26A-A1A2-A782-6330-DBC9B8DBB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A0C338-6356-3CE2-7AF4-87915D689B5A}"/>
              </a:ext>
            </a:extLst>
          </p:cNvPr>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152503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14841-E294-AA1A-7F7D-860A6AEC1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4901E-EE01-93A7-0EC3-E9F7414E272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096EB84-707A-F6FC-C146-6794FA02A0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4362D7-8FD6-A991-4B99-49923AA52DAF}"/>
              </a:ext>
            </a:extLst>
          </p:cNvPr>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6975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05D0-0826-D0ED-ADF2-10A7A355E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91F88-215E-A77B-B3B0-3E4D2E1CA7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C3FC8C3-3E36-9375-F8E0-51AAAD5EF4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54E1DE-B348-1E86-DAE0-F30673F92677}"/>
              </a:ext>
            </a:extLst>
          </p:cNvPr>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237527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1BBE-30E3-EDAD-1218-8CD36EA99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1DF19-BDB9-E023-C323-A1607FFA51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DE065C-74C5-DB39-F2D5-9F32D2FC28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EB930-2432-8D66-CC13-7D5B1887C70F}"/>
              </a:ext>
            </a:extLst>
          </p:cNvPr>
          <p:cNvSpPr>
            <a:spLocks noGrp="1"/>
          </p:cNvSpPr>
          <p:nvPr>
            <p:ph type="sldNum" sz="quarter" idx="5"/>
          </p:nvPr>
        </p:nvSpPr>
        <p:spPr/>
        <p:txBody>
          <a:bodyPr/>
          <a:lstStyle/>
          <a:p>
            <a:fld id="{2BE11742-AE36-EC4A-BC7A-F4F5A3B8117D}" type="slidenum">
              <a:rPr lang="en-US" smtClean="0"/>
              <a:t>8</a:t>
            </a:fld>
            <a:endParaRPr lang="en-US"/>
          </a:p>
        </p:txBody>
      </p:sp>
    </p:spTree>
    <p:extLst>
      <p:ext uri="{BB962C8B-B14F-4D97-AF65-F5344CB8AC3E}">
        <p14:creationId xmlns:p14="http://schemas.microsoft.com/office/powerpoint/2010/main" val="282832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743E3-2779-2CF9-3C77-7CB754582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1FE3B-B340-21A9-4EEF-1E5D034E3EF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A2DF8F2-D628-4921-DDBD-165ECF8EC0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27F529-FD05-21B4-4F5B-90E116C43041}"/>
              </a:ext>
            </a:extLst>
          </p:cNvPr>
          <p:cNvSpPr>
            <a:spLocks noGrp="1"/>
          </p:cNvSpPr>
          <p:nvPr>
            <p:ph type="sldNum" sz="quarter" idx="5"/>
          </p:nvPr>
        </p:nvSpPr>
        <p:spPr/>
        <p:txBody>
          <a:bodyPr/>
          <a:lstStyle/>
          <a:p>
            <a:fld id="{2BE11742-AE36-EC4A-BC7A-F4F5A3B8117D}" type="slidenum">
              <a:rPr lang="en-US" smtClean="0"/>
              <a:t>9</a:t>
            </a:fld>
            <a:endParaRPr lang="en-US"/>
          </a:p>
        </p:txBody>
      </p:sp>
    </p:spTree>
    <p:extLst>
      <p:ext uri="{BB962C8B-B14F-4D97-AF65-F5344CB8AC3E}">
        <p14:creationId xmlns:p14="http://schemas.microsoft.com/office/powerpoint/2010/main" val="12730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BE49-6F5F-A94E-D1F3-5CF043270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FCC78-4D64-9B00-C006-11F0FB08039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2DEDF92-F978-7197-4EF3-A66E848E86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C2F521-412D-11A2-520D-CF7C1D7FB789}"/>
              </a:ext>
            </a:extLst>
          </p:cNvPr>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2631314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8/26/2025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8/26/2025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8/26/2025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8/26/2025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8/26/2025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8A60A3F5-120A-A64C-8514-4F9CB3D10376}" type="datetimeFigureOut">
              <a:rPr lang="en-US" smtClean="0"/>
              <a:pPr/>
              <a:t>8/26/2025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8/26/2025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8/26/2025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8/26/2025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8/26/2025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8/26/2025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8/26/2025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8/26/2025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8/26/2025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8/26/2025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8/26/2025</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MB29@txstate.edu"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GLY19@txstate.edu" TargetMode="External"/><Relationship Id="rId5" Type="http://schemas.openxmlformats.org/officeDocument/2006/relationships/hyperlink" Target="mailto:YS11@txstate.edu" TargetMode="External"/><Relationship Id="rId4" Type="http://schemas.openxmlformats.org/officeDocument/2006/relationships/hyperlink" Target="mailto:AA21@txsta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a:xfrm>
            <a:off x="288098" y="2115128"/>
            <a:ext cx="6255205" cy="3827166"/>
          </a:xfrm>
        </p:spPr>
        <p:txBody>
          <a:bodyPr/>
          <a:lstStyle/>
          <a:p>
            <a:r>
              <a:rPr lang="en-US" dirty="0"/>
              <a:t>Overview of the Research Enhancement Program at Texas State University</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a:xfrm>
            <a:off x="288098" y="5942294"/>
            <a:ext cx="6255205" cy="671550"/>
          </a:xfrm>
        </p:spPr>
        <p:txBody>
          <a:bodyPr>
            <a:normAutofit fontScale="85000" lnSpcReduction="10000"/>
          </a:bodyPr>
          <a:lstStyle/>
          <a:p>
            <a:r>
              <a:rPr lang="en-US" dirty="0">
                <a:latin typeface="Arial" charset="0"/>
                <a:ea typeface="ＭＳ Ｐゴシック" charset="0"/>
                <a:cs typeface="ＭＳ Ｐゴシック" charset="0"/>
              </a:rPr>
              <a:t>A summary of the REP mission, guidelines, application and review processes, and post-award policies and procedures</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ADBF-9E36-4E28-89DD-A57831024FE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E7CC00D-F03D-8B8E-299B-74BD1440C854}"/>
              </a:ext>
            </a:extLst>
          </p:cNvPr>
          <p:cNvSpPr>
            <a:spLocks noGrp="1"/>
          </p:cNvSpPr>
          <p:nvPr>
            <p:ph type="title"/>
          </p:nvPr>
        </p:nvSpPr>
        <p:spPr>
          <a:xfrm>
            <a:off x="609600" y="22789"/>
            <a:ext cx="10972800" cy="1325563"/>
          </a:xfrm>
        </p:spPr>
        <p:txBody>
          <a:bodyPr/>
          <a:lstStyle/>
          <a:p>
            <a:r>
              <a:rPr lang="en-US" dirty="0"/>
              <a:t>Application: On-line Submission</a:t>
            </a:r>
          </a:p>
        </p:txBody>
      </p:sp>
      <p:sp>
        <p:nvSpPr>
          <p:cNvPr id="5" name="TextBox 4">
            <a:extLst>
              <a:ext uri="{FF2B5EF4-FFF2-40B4-BE49-F238E27FC236}">
                <a16:creationId xmlns:a16="http://schemas.microsoft.com/office/drawing/2014/main" id="{1F33E702-637E-5BFF-2CEA-DE7E77496F80}"/>
              </a:ext>
            </a:extLst>
          </p:cNvPr>
          <p:cNvSpPr txBox="1"/>
          <p:nvPr/>
        </p:nvSpPr>
        <p:spPr>
          <a:xfrm>
            <a:off x="609600" y="1359692"/>
            <a:ext cx="10864645" cy="338554"/>
          </a:xfrm>
          <a:prstGeom prst="rect">
            <a:avLst/>
          </a:prstGeom>
          <a:noFill/>
        </p:spPr>
        <p:txBody>
          <a:bodyPr wrap="square">
            <a:spAutoFit/>
          </a:bodyPr>
          <a:lstStyle/>
          <a:p>
            <a:r>
              <a:rPr lang="en-US" sz="1600" b="1" dirty="0">
                <a:solidFill>
                  <a:srgbClr val="FF0000"/>
                </a:solidFill>
                <a:ea typeface="MS PGothic" pitchFamily="34" charset="-128"/>
              </a:rPr>
              <a:t>NOTE</a:t>
            </a:r>
            <a:r>
              <a:rPr lang="en-US" sz="1600" dirty="0">
                <a:solidFill>
                  <a:srgbClr val="000000"/>
                </a:solidFill>
                <a:ea typeface="MS PGothic" pitchFamily="34" charset="-128"/>
              </a:rPr>
              <a:t>: The REP is an internal funding process. As such, OSP’s pre-award and post-award support services are not involved. </a:t>
            </a:r>
          </a:p>
        </p:txBody>
      </p:sp>
      <p:sp>
        <p:nvSpPr>
          <p:cNvPr id="7" name="Content Placeholder 2">
            <a:extLst>
              <a:ext uri="{FF2B5EF4-FFF2-40B4-BE49-F238E27FC236}">
                <a16:creationId xmlns:a16="http://schemas.microsoft.com/office/drawing/2014/main" id="{D5ACC601-2775-2841-625B-7A6758255479}"/>
              </a:ext>
            </a:extLst>
          </p:cNvPr>
          <p:cNvSpPr>
            <a:spLocks noGrp="1"/>
          </p:cNvSpPr>
          <p:nvPr>
            <p:ph idx="1"/>
          </p:nvPr>
        </p:nvSpPr>
        <p:spPr>
          <a:xfrm>
            <a:off x="987116" y="1882912"/>
            <a:ext cx="9912969" cy="5161832"/>
          </a:xfrm>
        </p:spPr>
        <p:txBody>
          <a:bodyPr>
            <a:normAutofit lnSpcReduction="10000"/>
          </a:bodyPr>
          <a:lstStyle/>
          <a:p>
            <a:pPr>
              <a:spcAft>
                <a:spcPts val="600"/>
              </a:spcAft>
              <a:defRPr/>
            </a:pPr>
            <a:r>
              <a:rPr lang="en-US" sz="1800" dirty="0">
                <a:ea typeface="ＭＳ Ｐゴシック" charset="0"/>
              </a:rPr>
              <a:t>All proposals must be submitted electronically through the online application provided on the Research Enhancement Program (REP) website.</a:t>
            </a:r>
          </a:p>
          <a:p>
            <a:pPr marL="0" indent="0">
              <a:spcAft>
                <a:spcPts val="600"/>
              </a:spcAft>
              <a:buNone/>
              <a:defRPr/>
            </a:pPr>
            <a:r>
              <a:rPr lang="en-US" sz="2400" dirty="0">
                <a:ea typeface="ＭＳ Ｐゴシック" charset="0"/>
              </a:rPr>
              <a:t> </a:t>
            </a:r>
          </a:p>
          <a:p>
            <a:pPr>
              <a:spcAft>
                <a:spcPts val="600"/>
              </a:spcAft>
              <a:defRPr/>
            </a:pPr>
            <a:endParaRPr lang="en-US" sz="2400" dirty="0">
              <a:ea typeface="ＭＳ Ｐゴシック" charset="0"/>
            </a:endParaRPr>
          </a:p>
          <a:p>
            <a:pPr>
              <a:spcAft>
                <a:spcPts val="600"/>
              </a:spcAft>
              <a:defRPr/>
            </a:pPr>
            <a:endParaRPr lang="en-US" sz="2400" dirty="0">
              <a:ea typeface="ＭＳ Ｐゴシック" charset="0"/>
            </a:endParaRPr>
          </a:p>
          <a:p>
            <a:pPr>
              <a:spcAft>
                <a:spcPts val="600"/>
              </a:spcAft>
              <a:defRPr/>
            </a:pPr>
            <a:endParaRPr lang="en-US" sz="1800" dirty="0">
              <a:solidFill>
                <a:srgbClr val="FF0000"/>
              </a:solidFill>
              <a:ea typeface="ＭＳ Ｐゴシック" charset="0"/>
            </a:endParaRPr>
          </a:p>
          <a:p>
            <a:pPr marL="0" indent="0">
              <a:spcAft>
                <a:spcPts val="600"/>
              </a:spcAft>
              <a:buNone/>
              <a:defRPr/>
            </a:pPr>
            <a:endParaRPr lang="en-US" sz="1800" dirty="0">
              <a:solidFill>
                <a:srgbClr val="FF0000"/>
              </a:solidFill>
              <a:ea typeface="ＭＳ Ｐゴシック" charset="0"/>
            </a:endParaRPr>
          </a:p>
          <a:p>
            <a:pPr>
              <a:spcAft>
                <a:spcPts val="600"/>
              </a:spcAft>
              <a:defRPr/>
            </a:pPr>
            <a:endParaRPr lang="en-US" sz="1800" dirty="0">
              <a:solidFill>
                <a:srgbClr val="FF0000"/>
              </a:solidFill>
              <a:ea typeface="ＭＳ Ｐゴシック" charset="0"/>
            </a:endParaRPr>
          </a:p>
          <a:p>
            <a:pPr>
              <a:spcAft>
                <a:spcPts val="600"/>
              </a:spcAft>
              <a:defRPr/>
            </a:pPr>
            <a:r>
              <a:rPr lang="en-US" sz="1800" dirty="0">
                <a:solidFill>
                  <a:srgbClr val="FF0000"/>
                </a:solidFill>
                <a:ea typeface="ＭＳ Ｐゴシック" charset="0"/>
              </a:rPr>
              <a:t>CAUTION: Proposals that are not completed and submitted by 5pm CST on the due date will not be accepted. PLEASE allow enough time to work through the online application.</a:t>
            </a:r>
          </a:p>
          <a:p>
            <a:pPr>
              <a:spcAft>
                <a:spcPts val="600"/>
              </a:spcAft>
              <a:defRPr/>
            </a:pPr>
            <a:endParaRPr lang="en-US" sz="2400" dirty="0">
              <a:solidFill>
                <a:srgbClr val="FF0000"/>
              </a:solidFill>
              <a:ea typeface="ＭＳ Ｐゴシック" charset="0"/>
            </a:endParaRPr>
          </a:p>
          <a:p>
            <a:endParaRPr lang="en-US" dirty="0"/>
          </a:p>
        </p:txBody>
      </p:sp>
      <p:pic>
        <p:nvPicPr>
          <p:cNvPr id="8" name="Picture 7">
            <a:extLst>
              <a:ext uri="{FF2B5EF4-FFF2-40B4-BE49-F238E27FC236}">
                <a16:creationId xmlns:a16="http://schemas.microsoft.com/office/drawing/2014/main" id="{BB4C9300-D2EC-2F3B-24C6-CDFBA0F21A47}"/>
              </a:ext>
            </a:extLst>
          </p:cNvPr>
          <p:cNvPicPr>
            <a:picLocks noChangeAspect="1"/>
          </p:cNvPicPr>
          <p:nvPr/>
        </p:nvPicPr>
        <p:blipFill>
          <a:blip r:embed="rId3"/>
          <a:stretch>
            <a:fillRect/>
          </a:stretch>
        </p:blipFill>
        <p:spPr>
          <a:xfrm>
            <a:off x="3072342" y="2669458"/>
            <a:ext cx="6047316" cy="3220513"/>
          </a:xfrm>
          <a:prstGeom prst="rect">
            <a:avLst/>
          </a:prstGeom>
        </p:spPr>
      </p:pic>
    </p:spTree>
    <p:extLst>
      <p:ext uri="{BB962C8B-B14F-4D97-AF65-F5344CB8AC3E}">
        <p14:creationId xmlns:p14="http://schemas.microsoft.com/office/powerpoint/2010/main" val="133426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21ED-E55E-0001-3752-6742F00124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F5C3CA-7814-ECA3-E6CF-0AFC2BC587C2}"/>
              </a:ext>
            </a:extLst>
          </p:cNvPr>
          <p:cNvSpPr>
            <a:spLocks noGrp="1"/>
          </p:cNvSpPr>
          <p:nvPr>
            <p:ph type="title"/>
          </p:nvPr>
        </p:nvSpPr>
        <p:spPr>
          <a:xfrm>
            <a:off x="609600" y="22789"/>
            <a:ext cx="10972800" cy="1325563"/>
          </a:xfrm>
        </p:spPr>
        <p:txBody>
          <a:bodyPr/>
          <a:lstStyle/>
          <a:p>
            <a:r>
              <a:rPr lang="en-US" dirty="0"/>
              <a:t>Application: Proposal Narrative</a:t>
            </a:r>
          </a:p>
        </p:txBody>
      </p:sp>
      <p:sp>
        <p:nvSpPr>
          <p:cNvPr id="3" name="Content Placeholder 2">
            <a:extLst>
              <a:ext uri="{FF2B5EF4-FFF2-40B4-BE49-F238E27FC236}">
                <a16:creationId xmlns:a16="http://schemas.microsoft.com/office/drawing/2014/main" id="{1B8A1D4D-AE86-2B59-6669-3405DB9FB9DE}"/>
              </a:ext>
            </a:extLst>
          </p:cNvPr>
          <p:cNvSpPr>
            <a:spLocks noGrp="1"/>
          </p:cNvSpPr>
          <p:nvPr>
            <p:ph idx="1"/>
          </p:nvPr>
        </p:nvSpPr>
        <p:spPr>
          <a:xfrm>
            <a:off x="1394719" y="1669693"/>
            <a:ext cx="10187681" cy="5188307"/>
          </a:xfrm>
        </p:spPr>
        <p:txBody>
          <a:bodyPr vert="horz" lIns="91440" tIns="45720" rIns="91440" bIns="45720" rtlCol="0" anchor="t">
            <a:normAutofit/>
          </a:bodyPr>
          <a:lstStyle/>
          <a:p>
            <a:pPr marL="342900" lvl="0" indent="-342900" eaLnBrk="0" hangingPunct="0">
              <a:lnSpc>
                <a:spcPct val="80000"/>
              </a:lnSpc>
              <a:spcAft>
                <a:spcPts val="1200"/>
              </a:spcAft>
              <a:buFont typeface="Wingdings" panose="05000000000000000000" pitchFamily="2" charset="2"/>
              <a:buChar char="Ø"/>
              <a:defRPr/>
            </a:pPr>
            <a:r>
              <a:rPr lang="en-US" sz="1800" dirty="0">
                <a:solidFill>
                  <a:srgbClr val="000000"/>
                </a:solidFill>
                <a:ea typeface="ＭＳ Ｐゴシック" charset="0"/>
              </a:rPr>
              <a:t>The narrative is a PDF document, maximum five pages (including any literature citations) double-spaced in </a:t>
            </a:r>
            <a:r>
              <a:rPr lang="en-US" sz="1800" dirty="0">
                <a:solidFill>
                  <a:srgbClr val="000000"/>
                </a:solidFill>
                <a:ea typeface="ＭＳ Ｐゴシック" charset="0"/>
                <a:cs typeface="Times"/>
              </a:rPr>
              <a:t>12 point, Times</a:t>
            </a:r>
            <a:r>
              <a:rPr lang="en-US" sz="1800" dirty="0">
                <a:solidFill>
                  <a:srgbClr val="000000"/>
                </a:solidFill>
                <a:ea typeface="ＭＳ Ｐゴシック" charset="0"/>
              </a:rPr>
              <a:t> New Romans font with one-inch margins. References and citations may be single-spaced. </a:t>
            </a:r>
          </a:p>
          <a:p>
            <a:pPr lvl="0" eaLnBrk="0" hangingPunct="0">
              <a:lnSpc>
                <a:spcPct val="80000"/>
              </a:lnSpc>
              <a:spcAft>
                <a:spcPts val="1200"/>
              </a:spcAft>
              <a:defRPr/>
            </a:pPr>
            <a:endParaRPr lang="en-US" sz="1800" dirty="0">
              <a:solidFill>
                <a:srgbClr val="000000"/>
              </a:solidFill>
              <a:ea typeface="ＭＳ Ｐゴシック" charset="0"/>
            </a:endParaRPr>
          </a:p>
          <a:p>
            <a:pPr marL="342900" lvl="0" indent="-342900" eaLnBrk="0" hangingPunct="0">
              <a:lnSpc>
                <a:spcPct val="80000"/>
              </a:lnSpc>
              <a:spcAft>
                <a:spcPts val="1200"/>
              </a:spcAft>
              <a:buFont typeface="Wingdings" panose="05000000000000000000" pitchFamily="2" charset="2"/>
              <a:buChar char="Ø"/>
              <a:defRPr/>
            </a:pPr>
            <a:r>
              <a:rPr lang="en-US" sz="1800" dirty="0">
                <a:solidFill>
                  <a:srgbClr val="000000"/>
                </a:solidFill>
                <a:ea typeface="ＭＳ Ｐゴシック" charset="0"/>
              </a:rPr>
              <a:t>An introduction, including literature citations (if appropriate), and statement of hypothesis or purpose.</a:t>
            </a:r>
          </a:p>
          <a:p>
            <a:pPr marL="342900" lvl="0" indent="-342900" eaLnBrk="0" hangingPunct="0">
              <a:lnSpc>
                <a:spcPct val="80000"/>
              </a:lnSpc>
              <a:spcAft>
                <a:spcPts val="1200"/>
              </a:spcAft>
              <a:buFont typeface="Wingdings" panose="05000000000000000000" pitchFamily="2" charset="2"/>
              <a:buChar char="Ø"/>
              <a:defRPr/>
            </a:pPr>
            <a:endParaRPr lang="en-US" sz="1800" dirty="0">
              <a:solidFill>
                <a:srgbClr val="000000"/>
              </a:solidFill>
              <a:ea typeface="ＭＳ Ｐゴシック" charset="0"/>
            </a:endParaRPr>
          </a:p>
          <a:p>
            <a:pPr marL="342900" lvl="0" indent="-342900" eaLnBrk="0" hangingPunct="0">
              <a:lnSpc>
                <a:spcPct val="80000"/>
              </a:lnSpc>
              <a:spcAft>
                <a:spcPts val="1200"/>
              </a:spcAft>
              <a:buFont typeface="Wingdings" panose="05000000000000000000" pitchFamily="2" charset="2"/>
              <a:buChar char="Ø"/>
              <a:defRPr/>
            </a:pPr>
            <a:r>
              <a:rPr lang="en-US" sz="1800" dirty="0">
                <a:solidFill>
                  <a:srgbClr val="000000"/>
                </a:solidFill>
                <a:ea typeface="ＭＳ Ｐゴシック" charset="0"/>
              </a:rPr>
              <a:t>A specific explanation of the project's methodology detailing project design, data collection/analysis procedures (if appropriate), etc. </a:t>
            </a:r>
          </a:p>
        </p:txBody>
      </p:sp>
    </p:spTree>
    <p:extLst>
      <p:ext uri="{BB962C8B-B14F-4D97-AF65-F5344CB8AC3E}">
        <p14:creationId xmlns:p14="http://schemas.microsoft.com/office/powerpoint/2010/main" val="112403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C768B-7BEF-93B5-1EB3-1E4B6A747B6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267E8D-AA15-C02B-432D-3CFE31D91D64}"/>
              </a:ext>
            </a:extLst>
          </p:cNvPr>
          <p:cNvSpPr>
            <a:spLocks noGrp="1"/>
          </p:cNvSpPr>
          <p:nvPr>
            <p:ph type="title"/>
          </p:nvPr>
        </p:nvSpPr>
        <p:spPr>
          <a:xfrm>
            <a:off x="609600" y="22789"/>
            <a:ext cx="10972800" cy="1325563"/>
          </a:xfrm>
        </p:spPr>
        <p:txBody>
          <a:bodyPr/>
          <a:lstStyle/>
          <a:p>
            <a:r>
              <a:rPr lang="en-US" dirty="0"/>
              <a:t>Application: Narrative</a:t>
            </a:r>
          </a:p>
        </p:txBody>
      </p:sp>
      <p:sp>
        <p:nvSpPr>
          <p:cNvPr id="3" name="Content Placeholder 2">
            <a:extLst>
              <a:ext uri="{FF2B5EF4-FFF2-40B4-BE49-F238E27FC236}">
                <a16:creationId xmlns:a16="http://schemas.microsoft.com/office/drawing/2014/main" id="{4257F7E7-5BC4-FE59-F7B0-0F430B14DF41}"/>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80000"/>
              </a:lnSpc>
              <a:spcAft>
                <a:spcPts val="1800"/>
              </a:spcAft>
              <a:buFont typeface="Wingdings" panose="05000000000000000000" pitchFamily="2" charset="2"/>
              <a:buChar char="Ø"/>
            </a:pPr>
            <a:r>
              <a:rPr lang="en-US" altLang="en-US" sz="1800" dirty="0">
                <a:solidFill>
                  <a:srgbClr val="000000"/>
                </a:solidFill>
                <a:ea typeface="MS PGothic" pitchFamily="34" charset="-128"/>
              </a:rPr>
              <a:t>A description of the project, with an emphasis on the creativity, organization and presentation of ideas.  Statements detailing the importance of the project to the applicant's field and personal scholarly/creative development, and the applicant’s access to necessary resources. </a:t>
            </a:r>
          </a:p>
          <a:p>
            <a:pPr marL="342900" lvl="0" indent="-342900" eaLnBrk="0" hangingPunct="0">
              <a:lnSpc>
                <a:spcPct val="80000"/>
              </a:lnSpc>
              <a:spcAft>
                <a:spcPts val="1800"/>
              </a:spcAft>
              <a:buFont typeface="Wingdings" panose="05000000000000000000" pitchFamily="2" charset="2"/>
              <a:buChar char="Ø"/>
            </a:pPr>
            <a:r>
              <a:rPr lang="en-US" altLang="en-US" sz="1800" dirty="0">
                <a:solidFill>
                  <a:srgbClr val="000000"/>
                </a:solidFill>
                <a:ea typeface="MS PGothic" pitchFamily="34" charset="-128"/>
              </a:rPr>
              <a:t>A detailed budget justification especially for equipment and travel.</a:t>
            </a:r>
          </a:p>
          <a:p>
            <a:pPr marL="342900" lvl="0" indent="-342900" eaLnBrk="0" hangingPunct="0">
              <a:lnSpc>
                <a:spcPct val="80000"/>
              </a:lnSpc>
              <a:spcAft>
                <a:spcPts val="1800"/>
              </a:spcAft>
              <a:buFont typeface="Wingdings" panose="05000000000000000000" pitchFamily="2" charset="2"/>
              <a:buChar char="Ø"/>
            </a:pPr>
            <a:r>
              <a:rPr lang="en-US" altLang="en-US" sz="1800" dirty="0">
                <a:solidFill>
                  <a:srgbClr val="000000"/>
                </a:solidFill>
                <a:ea typeface="MS PGothic" pitchFamily="34" charset="-128"/>
              </a:rPr>
              <a:t>An explanation of the explicit roles of each applicant if there are multiple investigators.</a:t>
            </a:r>
          </a:p>
          <a:p>
            <a:pPr marL="342900" lvl="0" indent="-342900" eaLnBrk="0" hangingPunct="0">
              <a:lnSpc>
                <a:spcPct val="80000"/>
              </a:lnSpc>
              <a:spcAft>
                <a:spcPts val="1800"/>
              </a:spcAft>
              <a:buFont typeface="Wingdings" panose="05000000000000000000" pitchFamily="2" charset="2"/>
              <a:buChar char="Ø"/>
            </a:pPr>
            <a:r>
              <a:rPr lang="en-US" altLang="en-US" sz="1800" dirty="0">
                <a:solidFill>
                  <a:srgbClr val="FF0000"/>
                </a:solidFill>
                <a:ea typeface="MS PGothic" pitchFamily="34" charset="-128"/>
              </a:rPr>
              <a:t>Tip: Work off-line on narrative/vita then upload final document for submission. The abstract can be cut and pasted into online application field.</a:t>
            </a:r>
          </a:p>
        </p:txBody>
      </p:sp>
    </p:spTree>
    <p:extLst>
      <p:ext uri="{BB962C8B-B14F-4D97-AF65-F5344CB8AC3E}">
        <p14:creationId xmlns:p14="http://schemas.microsoft.com/office/powerpoint/2010/main" val="324328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FB7EF-6CEF-D807-987B-939B01F9E2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F4E30B9-7EDC-2F75-D850-A760D17B2862}"/>
              </a:ext>
            </a:extLst>
          </p:cNvPr>
          <p:cNvSpPr>
            <a:spLocks noGrp="1"/>
          </p:cNvSpPr>
          <p:nvPr>
            <p:ph type="title"/>
          </p:nvPr>
        </p:nvSpPr>
        <p:spPr>
          <a:xfrm>
            <a:off x="609600" y="22789"/>
            <a:ext cx="10972800" cy="1325563"/>
          </a:xfrm>
        </p:spPr>
        <p:txBody>
          <a:bodyPr/>
          <a:lstStyle/>
          <a:p>
            <a:r>
              <a:rPr lang="en-US" dirty="0"/>
              <a:t>Application: Curriculum Vitae</a:t>
            </a:r>
          </a:p>
        </p:txBody>
      </p:sp>
      <p:sp>
        <p:nvSpPr>
          <p:cNvPr id="3" name="Content Placeholder 2">
            <a:extLst>
              <a:ext uri="{FF2B5EF4-FFF2-40B4-BE49-F238E27FC236}">
                <a16:creationId xmlns:a16="http://schemas.microsoft.com/office/drawing/2014/main" id="{AC294DF8-67A8-383C-C106-704B133DC9A9}"/>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A</a:t>
            </a:r>
            <a:r>
              <a:rPr lang="en-US" altLang="en-US" sz="1800" i="1" dirty="0">
                <a:solidFill>
                  <a:srgbClr val="000000"/>
                </a:solidFill>
                <a:ea typeface="MS PGothic" pitchFamily="34" charset="-128"/>
              </a:rPr>
              <a:t> </a:t>
            </a:r>
            <a:r>
              <a:rPr lang="en-US" altLang="en-US" sz="1800" dirty="0">
                <a:solidFill>
                  <a:srgbClr val="000000"/>
                </a:solidFill>
                <a:ea typeface="MS PGothic" pitchFamily="34" charset="-128"/>
              </a:rPr>
              <a:t>two page maximum</a:t>
            </a:r>
            <a:r>
              <a:rPr lang="en-US" altLang="en-US" sz="1800" i="1" dirty="0">
                <a:solidFill>
                  <a:srgbClr val="000000"/>
                </a:solidFill>
                <a:ea typeface="MS PGothic" pitchFamily="34" charset="-128"/>
              </a:rPr>
              <a:t> </a:t>
            </a:r>
            <a:r>
              <a:rPr lang="en-US" altLang="en-US" sz="1800" dirty="0">
                <a:solidFill>
                  <a:srgbClr val="000000"/>
                </a:solidFill>
                <a:ea typeface="MS PGothic" pitchFamily="34" charset="-128"/>
              </a:rPr>
              <a:t>CV </a:t>
            </a:r>
            <a:r>
              <a:rPr lang="en-US" altLang="en-US" sz="1800" dirty="0">
                <a:solidFill>
                  <a:srgbClr val="000000"/>
                </a:solidFill>
                <a:latin typeface="Times New Roman"/>
                <a:ea typeface="MS PGothic" pitchFamily="34" charset="-128"/>
              </a:rPr>
              <a:t>(</a:t>
            </a:r>
            <a:r>
              <a:rPr lang="en-US" altLang="en-US" sz="1800" dirty="0">
                <a:solidFill>
                  <a:srgbClr val="000000"/>
                </a:solidFill>
                <a:ea typeface="MS PGothic" pitchFamily="34" charset="-128"/>
              </a:rPr>
              <a:t>single spaced in 12 pt. Times New Roman</a:t>
            </a:r>
            <a:r>
              <a:rPr lang="en-US" altLang="en-US" sz="1800" i="1" dirty="0">
                <a:solidFill>
                  <a:srgbClr val="000000"/>
                </a:solidFill>
                <a:latin typeface="Times New Roman"/>
                <a:ea typeface="MS PGothic" pitchFamily="34" charset="-128"/>
              </a:rPr>
              <a:t>) </a:t>
            </a:r>
            <a:r>
              <a:rPr lang="en-US" altLang="en-US" sz="1800" dirty="0">
                <a:solidFill>
                  <a:srgbClr val="000000"/>
                </a:solidFill>
                <a:ea typeface="MS PGothic" pitchFamily="34" charset="-128"/>
              </a:rPr>
              <a:t>for each applicant that summarizes the applicant’s research, and scholarly/creative activities.  The CV(s) should detail outcomes from previously funded REP grants. For collaborative projects, up to two additional vita pages per applicant are allowed if needed.</a:t>
            </a:r>
          </a:p>
          <a:p>
            <a:pPr marL="342900" lvl="0" indent="-342900" eaLnBrk="0" hangingPunct="0">
              <a:lnSpc>
                <a:spcPct val="80000"/>
              </a:lnSpc>
              <a:spcAft>
                <a:spcPts val="600"/>
              </a:spcAft>
              <a:buFont typeface="Wingdings" panose="05000000000000000000" pitchFamily="2" charset="2"/>
              <a:buChar char="Ø"/>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The CV(s) must be added to the end of the narrative so that both comprise a single PDF document.</a:t>
            </a:r>
          </a:p>
        </p:txBody>
      </p:sp>
    </p:spTree>
    <p:extLst>
      <p:ext uri="{BB962C8B-B14F-4D97-AF65-F5344CB8AC3E}">
        <p14:creationId xmlns:p14="http://schemas.microsoft.com/office/powerpoint/2010/main" val="340483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489F-9C6F-EB57-83C3-054FBCC349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3AA9E8D-B020-43BB-FED5-1F81D3283F81}"/>
              </a:ext>
            </a:extLst>
          </p:cNvPr>
          <p:cNvSpPr>
            <a:spLocks noGrp="1"/>
          </p:cNvSpPr>
          <p:nvPr>
            <p:ph type="title"/>
          </p:nvPr>
        </p:nvSpPr>
        <p:spPr>
          <a:xfrm>
            <a:off x="609600" y="22789"/>
            <a:ext cx="10972800" cy="1325563"/>
          </a:xfrm>
        </p:spPr>
        <p:txBody>
          <a:bodyPr/>
          <a:lstStyle/>
          <a:p>
            <a:r>
              <a:rPr lang="en-US" dirty="0"/>
              <a:t>Budget</a:t>
            </a:r>
          </a:p>
        </p:txBody>
      </p:sp>
      <p:sp>
        <p:nvSpPr>
          <p:cNvPr id="3" name="Content Placeholder 2">
            <a:extLst>
              <a:ext uri="{FF2B5EF4-FFF2-40B4-BE49-F238E27FC236}">
                <a16:creationId xmlns:a16="http://schemas.microsoft.com/office/drawing/2014/main" id="{FC44C5FD-EF70-D1B5-1823-891F54C7F106}"/>
              </a:ext>
            </a:extLst>
          </p:cNvPr>
          <p:cNvSpPr>
            <a:spLocks noGrp="1"/>
          </p:cNvSpPr>
          <p:nvPr>
            <p:ph idx="1"/>
          </p:nvPr>
        </p:nvSpPr>
        <p:spPr>
          <a:xfrm>
            <a:off x="1119416" y="1669693"/>
            <a:ext cx="10187681" cy="5188307"/>
          </a:xfrm>
        </p:spPr>
        <p:txBody>
          <a:bodyPr vert="horz" lIns="91440" tIns="45720" rIns="91440" bIns="45720" rtlCol="0" anchor="t">
            <a:normAutofit/>
          </a:bodyPr>
          <a:lstStyle/>
          <a:p>
            <a:r>
              <a:rPr lang="en-US" sz="1800" dirty="0"/>
              <a:t>There is a specific budget template to use for the REP in Excel format. This is separate from the Budget Justification portion of the Narrative.</a:t>
            </a:r>
          </a:p>
          <a:p>
            <a:endParaRPr lang="en-US" sz="1800" dirty="0"/>
          </a:p>
          <a:p>
            <a:r>
              <a:rPr lang="en-US" sz="1800" dirty="0"/>
              <a:t>The budget lines are: Faculty Salaries, Hourly wages and Maintenance and Operation (M&amp;O).</a:t>
            </a:r>
          </a:p>
          <a:p>
            <a:endParaRPr lang="en-US" sz="1800" dirty="0"/>
          </a:p>
          <a:p>
            <a:r>
              <a:rPr lang="en-US" sz="1800" b="1" dirty="0"/>
              <a:t>Note 1: Don’t budget for Fringe Benefits</a:t>
            </a:r>
          </a:p>
          <a:p>
            <a:endParaRPr lang="en-US" sz="1800" dirty="0"/>
          </a:p>
          <a:p>
            <a:r>
              <a:rPr lang="en-US" sz="1800" dirty="0"/>
              <a:t>Note 2: Consultants and funds for payment of human subjects are listed under M&amp;O.</a:t>
            </a:r>
          </a:p>
        </p:txBody>
      </p:sp>
    </p:spTree>
    <p:extLst>
      <p:ext uri="{BB962C8B-B14F-4D97-AF65-F5344CB8AC3E}">
        <p14:creationId xmlns:p14="http://schemas.microsoft.com/office/powerpoint/2010/main" val="313323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A29D-38C9-4A32-8D0A-F7EEE6E20C1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7C7D993-4069-1C0B-20FC-832047055866}"/>
              </a:ext>
            </a:extLst>
          </p:cNvPr>
          <p:cNvSpPr>
            <a:spLocks noGrp="1"/>
          </p:cNvSpPr>
          <p:nvPr>
            <p:ph type="title"/>
          </p:nvPr>
        </p:nvSpPr>
        <p:spPr>
          <a:xfrm>
            <a:off x="609600" y="22789"/>
            <a:ext cx="10972800" cy="1325563"/>
          </a:xfrm>
        </p:spPr>
        <p:txBody>
          <a:bodyPr/>
          <a:lstStyle/>
          <a:p>
            <a:r>
              <a:rPr lang="en-US" dirty="0"/>
              <a:t>Proposal Submission Confirmation</a:t>
            </a:r>
          </a:p>
        </p:txBody>
      </p:sp>
      <p:sp>
        <p:nvSpPr>
          <p:cNvPr id="3" name="Content Placeholder 2">
            <a:extLst>
              <a:ext uri="{FF2B5EF4-FFF2-40B4-BE49-F238E27FC236}">
                <a16:creationId xmlns:a16="http://schemas.microsoft.com/office/drawing/2014/main" id="{8EA43496-D4EE-840E-0D94-3FDF8549FA45}"/>
              </a:ext>
            </a:extLst>
          </p:cNvPr>
          <p:cNvSpPr>
            <a:spLocks noGrp="1"/>
          </p:cNvSpPr>
          <p:nvPr>
            <p:ph idx="1"/>
          </p:nvPr>
        </p:nvSpPr>
        <p:spPr>
          <a:xfrm>
            <a:off x="1119416" y="1669693"/>
            <a:ext cx="10187681" cy="5188307"/>
          </a:xfrm>
        </p:spPr>
        <p:txBody>
          <a:bodyPr vert="horz" lIns="91440" tIns="45720" rIns="91440" bIns="45720" rtlCol="0" anchor="t">
            <a:normAutofit/>
          </a:bodyPr>
          <a:lstStyle/>
          <a:p>
            <a:r>
              <a:rPr lang="en-US" sz="1800" dirty="0"/>
              <a:t>An auto-generated email will be sent to the Principal Investigator after the “Submit” is clicked. When “Saved as Draft” is click, edits can be made, but no notification is sent.</a:t>
            </a:r>
          </a:p>
          <a:p>
            <a:endParaRPr lang="en-US" sz="1800" dirty="0"/>
          </a:p>
          <a:p>
            <a:r>
              <a:rPr lang="en-US" sz="1800" dirty="0">
                <a:solidFill>
                  <a:srgbClr val="FF0000"/>
                </a:solidFill>
              </a:rPr>
              <a:t>CAUTION: Deleting a proposal after it has been “submitted” can take up to 48 hours. So once inside that time frame be very careful to use Save as Draft to ensure last minute edits can be made safely.</a:t>
            </a:r>
          </a:p>
        </p:txBody>
      </p:sp>
    </p:spTree>
    <p:extLst>
      <p:ext uri="{BB962C8B-B14F-4D97-AF65-F5344CB8AC3E}">
        <p14:creationId xmlns:p14="http://schemas.microsoft.com/office/powerpoint/2010/main" val="385340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99880-890A-AD17-B322-21652C1FB6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331760-1A0D-6EB8-8AE8-9FBF30BF8A8B}"/>
              </a:ext>
            </a:extLst>
          </p:cNvPr>
          <p:cNvSpPr>
            <a:spLocks noGrp="1"/>
          </p:cNvSpPr>
          <p:nvPr>
            <p:ph type="title"/>
          </p:nvPr>
        </p:nvSpPr>
        <p:spPr>
          <a:xfrm>
            <a:off x="609600" y="22789"/>
            <a:ext cx="10972800" cy="1325563"/>
          </a:xfrm>
        </p:spPr>
        <p:txBody>
          <a:bodyPr/>
          <a:lstStyle/>
          <a:p>
            <a:r>
              <a:rPr lang="en-US" dirty="0"/>
              <a:t>REP Review-General</a:t>
            </a:r>
          </a:p>
        </p:txBody>
      </p:sp>
      <p:sp>
        <p:nvSpPr>
          <p:cNvPr id="3" name="Content Placeholder 2">
            <a:extLst>
              <a:ext uri="{FF2B5EF4-FFF2-40B4-BE49-F238E27FC236}">
                <a16:creationId xmlns:a16="http://schemas.microsoft.com/office/drawing/2014/main" id="{D74BCD57-DE04-8AA9-B013-C7C93E0737F3}"/>
              </a:ext>
            </a:extLst>
          </p:cNvPr>
          <p:cNvSpPr>
            <a:spLocks noGrp="1"/>
          </p:cNvSpPr>
          <p:nvPr>
            <p:ph idx="1"/>
          </p:nvPr>
        </p:nvSpPr>
        <p:spPr>
          <a:xfrm>
            <a:off x="1119416" y="1669693"/>
            <a:ext cx="10187681" cy="5188307"/>
          </a:xfrm>
        </p:spPr>
        <p:txBody>
          <a:bodyPr vert="horz" lIns="91440" tIns="45720" rIns="91440" bIns="45720" rtlCol="0" anchor="t">
            <a:normAutofit/>
          </a:bodyPr>
          <a:lstStyle/>
          <a:p>
            <a:pPr lvl="0" eaLnBrk="0" hangingPunct="0">
              <a:lnSpc>
                <a:spcPct val="90000"/>
              </a:lnSpc>
              <a:spcAft>
                <a:spcPts val="600"/>
              </a:spcAft>
            </a:pPr>
            <a:r>
              <a:rPr lang="en-US" altLang="en-US" sz="1800" dirty="0">
                <a:solidFill>
                  <a:srgbClr val="000000"/>
                </a:solidFill>
                <a:ea typeface="MS PGothic" pitchFamily="34" charset="-128"/>
                <a:cs typeface="Arial" charset="0"/>
              </a:rPr>
              <a:t>Four essential aspects will be evaluated:</a:t>
            </a:r>
          </a:p>
          <a:p>
            <a:pPr marL="342900" lvl="0" indent="-342900" eaLnBrk="0" hangingPunct="0">
              <a:lnSpc>
                <a:spcPct val="90000"/>
              </a:lnSpc>
              <a:spcAft>
                <a:spcPts val="600"/>
              </a:spcAft>
              <a:buFont typeface="Wingdings" panose="05000000000000000000" pitchFamily="2" charset="2"/>
              <a:buChar char="Ø"/>
            </a:pPr>
            <a:r>
              <a:rPr lang="en-US" altLang="en-US" sz="1800" dirty="0">
                <a:solidFill>
                  <a:srgbClr val="000000"/>
                </a:solidFill>
                <a:ea typeface="MS PGothic" pitchFamily="34" charset="-128"/>
                <a:cs typeface="Arial" charset="0"/>
              </a:rPr>
              <a:t>Introduction (statement of objectives and/or research questions) - 10 pts. </a:t>
            </a:r>
          </a:p>
          <a:p>
            <a:pPr marL="342900" lvl="0" indent="-342900" eaLnBrk="0" hangingPunct="0">
              <a:lnSpc>
                <a:spcPct val="90000"/>
              </a:lnSpc>
              <a:spcAft>
                <a:spcPts val="600"/>
              </a:spcAft>
              <a:buFont typeface="Wingdings" panose="05000000000000000000" pitchFamily="2" charset="2"/>
              <a:buChar char="Ø"/>
            </a:pPr>
            <a:r>
              <a:rPr lang="en-US" altLang="en-US" sz="1800" dirty="0">
                <a:solidFill>
                  <a:srgbClr val="000000"/>
                </a:solidFill>
                <a:ea typeface="MS PGothic" pitchFamily="34" charset="-128"/>
                <a:cs typeface="Arial" charset="0"/>
              </a:rPr>
              <a:t>Methodology (overall project design) - 25 pts.</a:t>
            </a:r>
          </a:p>
          <a:p>
            <a:pPr marL="342900" lvl="0" indent="-342900" eaLnBrk="0" hangingPunct="0">
              <a:lnSpc>
                <a:spcPct val="90000"/>
              </a:lnSpc>
              <a:spcAft>
                <a:spcPts val="0"/>
              </a:spcAft>
              <a:buFont typeface="Wingdings" panose="05000000000000000000" pitchFamily="2" charset="2"/>
              <a:buChar char="Ø"/>
            </a:pPr>
            <a:r>
              <a:rPr lang="en-US" altLang="en-US" sz="1800" dirty="0">
                <a:solidFill>
                  <a:srgbClr val="000000"/>
                </a:solidFill>
                <a:ea typeface="MS PGothic" pitchFamily="34" charset="-128"/>
                <a:cs typeface="Arial" charset="0"/>
              </a:rPr>
              <a:t>Quality of proposed project (creativity, organization and presentation of ideas, importance to field, access to resources) - 55 pts. </a:t>
            </a:r>
          </a:p>
          <a:p>
            <a:pPr marL="342900" lvl="0" indent="-342900" eaLnBrk="0" hangingPunct="0">
              <a:lnSpc>
                <a:spcPct val="90000"/>
              </a:lnSpc>
              <a:spcAft>
                <a:spcPts val="1800"/>
              </a:spcAft>
              <a:buFont typeface="Wingdings" panose="05000000000000000000" pitchFamily="2" charset="2"/>
              <a:buChar char="Ø"/>
            </a:pPr>
            <a:r>
              <a:rPr lang="en-US" altLang="en-US" sz="1800" dirty="0">
                <a:solidFill>
                  <a:srgbClr val="000000"/>
                </a:solidFill>
                <a:ea typeface="MS PGothic" pitchFamily="34" charset="-128"/>
                <a:cs typeface="Arial" charset="0"/>
              </a:rPr>
              <a:t>Budget request detail and justification - 10 pts.</a:t>
            </a:r>
          </a:p>
          <a:p>
            <a:pPr marL="342900" lvl="0" indent="-342900" eaLnBrk="0" hangingPunct="0">
              <a:lnSpc>
                <a:spcPct val="90000"/>
              </a:lnSpc>
              <a:spcAft>
                <a:spcPts val="1800"/>
              </a:spcAft>
            </a:pPr>
            <a:r>
              <a:rPr lang="en-US" altLang="en-US" sz="1800" dirty="0">
                <a:solidFill>
                  <a:srgbClr val="000000"/>
                </a:solidFill>
                <a:ea typeface="MS PGothic" pitchFamily="34" charset="-128"/>
                <a:cs typeface="Arial" charset="0"/>
              </a:rPr>
              <a:t>NOTE: Refer to the REP website for individual college scoring rubrics.</a:t>
            </a:r>
            <a:r>
              <a:rPr lang="en-US" altLang="en-US" sz="1800" dirty="0">
                <a:solidFill>
                  <a:srgbClr val="000000"/>
                </a:solidFill>
                <a:latin typeface="Times New Roman"/>
                <a:ea typeface="MS PGothic" pitchFamily="34" charset="-128"/>
                <a:cs typeface="Arial" charset="0"/>
              </a:rPr>
              <a:t> </a:t>
            </a:r>
          </a:p>
        </p:txBody>
      </p:sp>
    </p:spTree>
    <p:extLst>
      <p:ext uri="{BB962C8B-B14F-4D97-AF65-F5344CB8AC3E}">
        <p14:creationId xmlns:p14="http://schemas.microsoft.com/office/powerpoint/2010/main" val="272966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7471E-8981-8C08-12E3-4AD73D6C323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B7617A9-AA71-6C0D-165F-AAACE8D18622}"/>
              </a:ext>
            </a:extLst>
          </p:cNvPr>
          <p:cNvSpPr>
            <a:spLocks noGrp="1"/>
          </p:cNvSpPr>
          <p:nvPr>
            <p:ph type="title"/>
          </p:nvPr>
        </p:nvSpPr>
        <p:spPr>
          <a:xfrm>
            <a:off x="609600" y="22789"/>
            <a:ext cx="10972800" cy="1325563"/>
          </a:xfrm>
        </p:spPr>
        <p:txBody>
          <a:bodyPr/>
          <a:lstStyle/>
          <a:p>
            <a:r>
              <a:rPr lang="en-US" dirty="0"/>
              <a:t>REP Review Process-CREC</a:t>
            </a:r>
          </a:p>
        </p:txBody>
      </p:sp>
      <p:sp>
        <p:nvSpPr>
          <p:cNvPr id="3" name="Content Placeholder 2">
            <a:extLst>
              <a:ext uri="{FF2B5EF4-FFF2-40B4-BE49-F238E27FC236}">
                <a16:creationId xmlns:a16="http://schemas.microsoft.com/office/drawing/2014/main" id="{F2C40938-F85E-206F-DBE1-8E67F09358F8}"/>
              </a:ext>
            </a:extLst>
          </p:cNvPr>
          <p:cNvSpPr>
            <a:spLocks noGrp="1"/>
          </p:cNvSpPr>
          <p:nvPr>
            <p:ph idx="1"/>
          </p:nvPr>
        </p:nvSpPr>
        <p:spPr>
          <a:xfrm>
            <a:off x="1119416" y="1669693"/>
            <a:ext cx="10187681" cy="5188307"/>
          </a:xfrm>
        </p:spPr>
        <p:txBody>
          <a:bodyPr vert="horz" lIns="91440" tIns="45720" rIns="91440" bIns="45720" rtlCol="0" anchor="t">
            <a:normAutofit lnSpcReduction="10000"/>
          </a:bodyPr>
          <a:lstStyle/>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All proposals from a college are discussed and scored numerically. </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CREC may disqualify proposals that do not conform to submission guidelines.</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Budgets may be adjusted by the CREC if non-allowed costs are identified or for other specified reasons.</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Evaluation scores are submitted via the online system. Proposals are ranked in descending numerical order.</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In general, the highest rated proposals within a college should be fully funded.  </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Partial funding of proposals may result from ties of numerical score and/or proposals at the funding cut off score.</a:t>
            </a:r>
          </a:p>
        </p:txBody>
      </p:sp>
    </p:spTree>
    <p:extLst>
      <p:ext uri="{BB962C8B-B14F-4D97-AF65-F5344CB8AC3E}">
        <p14:creationId xmlns:p14="http://schemas.microsoft.com/office/powerpoint/2010/main" val="112507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A8728-764E-F241-F083-CA82A1CD692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5520DC8-C1FD-9DE4-CB16-B7244AD4AD65}"/>
              </a:ext>
            </a:extLst>
          </p:cNvPr>
          <p:cNvSpPr>
            <a:spLocks noGrp="1"/>
          </p:cNvSpPr>
          <p:nvPr>
            <p:ph type="title"/>
          </p:nvPr>
        </p:nvSpPr>
        <p:spPr>
          <a:xfrm>
            <a:off x="609600" y="22789"/>
            <a:ext cx="10972800" cy="1325563"/>
          </a:xfrm>
        </p:spPr>
        <p:txBody>
          <a:bodyPr/>
          <a:lstStyle/>
          <a:p>
            <a:r>
              <a:rPr lang="en-US" dirty="0"/>
              <a:t>REP Review Process-UREC </a:t>
            </a:r>
          </a:p>
        </p:txBody>
      </p:sp>
      <p:sp>
        <p:nvSpPr>
          <p:cNvPr id="3" name="Content Placeholder 2">
            <a:extLst>
              <a:ext uri="{FF2B5EF4-FFF2-40B4-BE49-F238E27FC236}">
                <a16:creationId xmlns:a16="http://schemas.microsoft.com/office/drawing/2014/main" id="{7EE94FCE-2D88-B3F9-A6DF-B57CA5B6ABDE}"/>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The UREC oversees each college’s funding process and resolves any conflicts. </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The UREC may examine proposal budgets and amend them according to the recommendations of the CREC.</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After the UREC has approved each CREC’s funding recommendations, the UREC Chair and AVPR present recommendations to the Faculty Senate for final approval.</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Faculty Senate acts on UREC recommendations.</a:t>
            </a:r>
          </a:p>
        </p:txBody>
      </p:sp>
    </p:spTree>
    <p:extLst>
      <p:ext uri="{BB962C8B-B14F-4D97-AF65-F5344CB8AC3E}">
        <p14:creationId xmlns:p14="http://schemas.microsoft.com/office/powerpoint/2010/main" val="248519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F25F-DE26-40B9-D400-53054E7E7B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BB16489-C041-8C93-09EB-5D98242FAD18}"/>
              </a:ext>
            </a:extLst>
          </p:cNvPr>
          <p:cNvSpPr>
            <a:spLocks noGrp="1"/>
          </p:cNvSpPr>
          <p:nvPr>
            <p:ph type="title"/>
          </p:nvPr>
        </p:nvSpPr>
        <p:spPr>
          <a:xfrm>
            <a:off x="609600" y="22789"/>
            <a:ext cx="10972800" cy="1325563"/>
          </a:xfrm>
        </p:spPr>
        <p:txBody>
          <a:bodyPr/>
          <a:lstStyle/>
          <a:p>
            <a:r>
              <a:rPr lang="en-US" dirty="0"/>
              <a:t>REP Review-Notifications</a:t>
            </a:r>
          </a:p>
        </p:txBody>
      </p:sp>
      <p:sp>
        <p:nvSpPr>
          <p:cNvPr id="3" name="Content Placeholder 2">
            <a:extLst>
              <a:ext uri="{FF2B5EF4-FFF2-40B4-BE49-F238E27FC236}">
                <a16:creationId xmlns:a16="http://schemas.microsoft.com/office/drawing/2014/main" id="{1479B1C6-31E3-ED19-12D5-9335BC90B0C6}"/>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80000"/>
              </a:lnSpc>
              <a:spcAft>
                <a:spcPts val="1200"/>
              </a:spcAft>
              <a:buFont typeface="Wingdings" panose="05000000000000000000" pitchFamily="2" charset="2"/>
              <a:buChar char="Ø"/>
            </a:pPr>
            <a:r>
              <a:rPr lang="en-US" altLang="en-US" sz="1800" dirty="0">
                <a:solidFill>
                  <a:srgbClr val="000000"/>
                </a:solidFill>
                <a:ea typeface="MS PGothic" pitchFamily="34" charset="-128"/>
              </a:rPr>
              <a:t>Once the Faculty Senate has taken final action, the list of funded projects will be posted on the REP website. </a:t>
            </a:r>
          </a:p>
          <a:p>
            <a:pPr lvl="0" eaLnBrk="0" hangingPunct="0">
              <a:lnSpc>
                <a:spcPct val="80000"/>
              </a:lnSpc>
              <a:spcAft>
                <a:spcPts val="1200"/>
              </a:spcAft>
            </a:pPr>
            <a:endParaRPr lang="en-US" altLang="en-US" sz="1800" dirty="0">
              <a:solidFill>
                <a:srgbClr val="000000"/>
              </a:solidFill>
              <a:ea typeface="MS PGothic" pitchFamily="34" charset="-128"/>
            </a:endParaRPr>
          </a:p>
          <a:p>
            <a:pPr marL="342900" lvl="0" indent="-342900" eaLnBrk="0" hangingPunct="0">
              <a:lnSpc>
                <a:spcPct val="80000"/>
              </a:lnSpc>
              <a:spcAft>
                <a:spcPts val="1200"/>
              </a:spcAft>
              <a:buFont typeface="Wingdings" panose="05000000000000000000" pitchFamily="2" charset="2"/>
              <a:buChar char="Ø"/>
            </a:pPr>
            <a:r>
              <a:rPr lang="en-US" altLang="en-US" sz="1800" dirty="0">
                <a:solidFill>
                  <a:srgbClr val="000000"/>
                </a:solidFill>
                <a:ea typeface="MS PGothic" pitchFamily="34" charset="-128"/>
              </a:rPr>
              <a:t>Unsuccessful applicants are encouraged to contact Dr. </a:t>
            </a:r>
            <a:r>
              <a:rPr lang="en-US" altLang="en-US" sz="1800" dirty="0" err="1">
                <a:solidFill>
                  <a:srgbClr val="000000"/>
                </a:solidFill>
                <a:ea typeface="MS PGothic" pitchFamily="34" charset="-128"/>
              </a:rPr>
              <a:t>Yongxia</a:t>
            </a:r>
            <a:r>
              <a:rPr lang="en-US" altLang="en-US" sz="1800" dirty="0">
                <a:solidFill>
                  <a:srgbClr val="000000"/>
                </a:solidFill>
                <a:ea typeface="MS PGothic" pitchFamily="34" charset="-128"/>
              </a:rPr>
              <a:t> Xia in the Office of Research and Sponsored Programs to obtain review scores. </a:t>
            </a:r>
          </a:p>
          <a:p>
            <a:pPr lvl="0" eaLnBrk="0" hangingPunct="0">
              <a:lnSpc>
                <a:spcPct val="80000"/>
              </a:lnSpc>
              <a:spcAft>
                <a:spcPts val="1200"/>
              </a:spcAft>
            </a:pPr>
            <a:endParaRPr lang="en-US" altLang="en-US" sz="1800" dirty="0">
              <a:solidFill>
                <a:srgbClr val="000000"/>
              </a:solidFill>
              <a:ea typeface="MS PGothic" pitchFamily="34" charset="-128"/>
            </a:endParaRPr>
          </a:p>
          <a:p>
            <a:pPr marL="342900" lvl="0" indent="-342900" eaLnBrk="0" hangingPunct="0">
              <a:lnSpc>
                <a:spcPct val="80000"/>
              </a:lnSpc>
              <a:spcAft>
                <a:spcPts val="1200"/>
              </a:spcAft>
              <a:buFont typeface="Wingdings" panose="05000000000000000000" pitchFamily="2" charset="2"/>
              <a:buChar char="Ø"/>
            </a:pPr>
            <a:r>
              <a:rPr lang="en-US" altLang="en-US" sz="1800" dirty="0">
                <a:solidFill>
                  <a:srgbClr val="000000"/>
                </a:solidFill>
                <a:ea typeface="MS PGothic" pitchFamily="34" charset="-128"/>
              </a:rPr>
              <a:t>Successful applicants will be sent an award package via email containing the award amount and a new account request form to complete and return.</a:t>
            </a:r>
          </a:p>
        </p:txBody>
      </p:sp>
    </p:spTree>
    <p:extLst>
      <p:ext uri="{BB962C8B-B14F-4D97-AF65-F5344CB8AC3E}">
        <p14:creationId xmlns:p14="http://schemas.microsoft.com/office/powerpoint/2010/main" val="4543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 REP Core Principles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fontScale="85000" lnSpcReduction="20000"/>
          </a:bodyPr>
          <a:lstStyle/>
          <a:p>
            <a:pPr lvl="0" eaLnBrk="0" hangingPunct="0">
              <a:spcAft>
                <a:spcPts val="600"/>
              </a:spcAft>
              <a:buFont typeface="Wingdings" panose="05000000000000000000" pitchFamily="2" charset="2"/>
              <a:buChar char="Ø"/>
            </a:pPr>
            <a:r>
              <a:rPr lang="en-US" altLang="en-US" dirty="0">
                <a:solidFill>
                  <a:srgbClr val="000000"/>
                </a:solidFill>
                <a:ea typeface="MS PGothic" pitchFamily="34" charset="-128"/>
              </a:rPr>
              <a:t>The REP is established to enhance research and creative expression opportunities for eligible Texas State University faculty.</a:t>
            </a:r>
          </a:p>
          <a:p>
            <a:pPr marL="0" lvl="0" indent="0" eaLnBrk="0" hangingPunct="0">
              <a:spcAft>
                <a:spcPts val="600"/>
              </a:spcAft>
              <a:buNone/>
            </a:pPr>
            <a:endParaRPr lang="en-US" altLang="en-US" dirty="0">
              <a:solidFill>
                <a:srgbClr val="000000"/>
              </a:solidFill>
              <a:ea typeface="MS PGothic" pitchFamily="34" charset="-128"/>
            </a:endParaRPr>
          </a:p>
          <a:p>
            <a:pPr lvl="0" eaLnBrk="0" hangingPunct="0">
              <a:spcAft>
                <a:spcPts val="600"/>
              </a:spcAft>
              <a:buFont typeface="Wingdings" panose="05000000000000000000" pitchFamily="2" charset="2"/>
              <a:buChar char="Ø"/>
            </a:pPr>
            <a:r>
              <a:rPr lang="en-US" altLang="en-US" dirty="0">
                <a:solidFill>
                  <a:srgbClr val="000000"/>
                </a:solidFill>
                <a:ea typeface="MS PGothic" pitchFamily="34" charset="-128"/>
              </a:rPr>
              <a:t>The faculty have a major role in decision making concerning REP policies and procedures and in the administration of the program</a:t>
            </a:r>
          </a:p>
          <a:p>
            <a:pPr marL="0" lvl="0" indent="0" eaLnBrk="0" hangingPunct="0">
              <a:spcAft>
                <a:spcPts val="600"/>
              </a:spcAft>
              <a:buNone/>
            </a:pPr>
            <a:endParaRPr lang="en-US" altLang="en-US" dirty="0">
              <a:solidFill>
                <a:srgbClr val="000000"/>
              </a:solidFill>
              <a:ea typeface="MS PGothic" pitchFamily="34" charset="-128"/>
            </a:endParaRPr>
          </a:p>
          <a:p>
            <a:pPr lvl="0" eaLnBrk="0" hangingPunct="0">
              <a:spcAft>
                <a:spcPts val="600"/>
              </a:spcAft>
              <a:buFont typeface="Wingdings" panose="05000000000000000000" pitchFamily="2" charset="2"/>
              <a:buChar char="Ø"/>
            </a:pPr>
            <a:r>
              <a:rPr lang="en-US" altLang="en-US" dirty="0">
                <a:solidFill>
                  <a:srgbClr val="000000"/>
                </a:solidFill>
                <a:ea typeface="MS PGothic" pitchFamily="34" charset="-128"/>
              </a:rPr>
              <a:t>The awarding of grants is determined through a peer competitive review process</a:t>
            </a:r>
          </a:p>
          <a:p>
            <a:pPr marL="0" lvl="0" indent="0" eaLnBrk="0" hangingPunct="0">
              <a:spcAft>
                <a:spcPts val="600"/>
              </a:spcAft>
              <a:buNone/>
            </a:pPr>
            <a:endParaRPr lang="en-US" altLang="en-US" dirty="0">
              <a:solidFill>
                <a:srgbClr val="000000"/>
              </a:solidFill>
              <a:ea typeface="MS PGothic" pitchFamily="34" charset="-128"/>
            </a:endParaRPr>
          </a:p>
          <a:p>
            <a:pPr lvl="0" eaLnBrk="0" hangingPunct="0">
              <a:spcAft>
                <a:spcPts val="600"/>
              </a:spcAft>
              <a:buFont typeface="Wingdings" panose="05000000000000000000" pitchFamily="2" charset="2"/>
              <a:buChar char="Ø"/>
            </a:pPr>
            <a:r>
              <a:rPr lang="en-US" altLang="en-US" dirty="0">
                <a:solidFill>
                  <a:srgbClr val="000000"/>
                </a:solidFill>
                <a:ea typeface="MS PGothic" pitchFamily="34" charset="-128"/>
              </a:rPr>
              <a:t>The primary consideration in the awarding of grants is the </a:t>
            </a:r>
            <a:r>
              <a:rPr lang="en-US" altLang="en-US" b="1" dirty="0">
                <a:solidFill>
                  <a:srgbClr val="000000"/>
                </a:solidFill>
                <a:ea typeface="MS PGothic" pitchFamily="34" charset="-128"/>
              </a:rPr>
              <a:t>quality</a:t>
            </a:r>
            <a:r>
              <a:rPr lang="en-US" altLang="en-US" dirty="0">
                <a:solidFill>
                  <a:srgbClr val="000000"/>
                </a:solidFill>
                <a:ea typeface="MS PGothic" pitchFamily="34" charset="-128"/>
              </a:rPr>
              <a:t> of the proposed project.</a:t>
            </a:r>
          </a:p>
        </p:txBody>
      </p:sp>
    </p:spTree>
    <p:extLst>
      <p:ext uri="{BB962C8B-B14F-4D97-AF65-F5344CB8AC3E}">
        <p14:creationId xmlns:p14="http://schemas.microsoft.com/office/powerpoint/2010/main" val="213694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21C5-A941-B38B-1455-C36A38917AF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534106-AFD8-5599-F246-60C1DBF72F38}"/>
              </a:ext>
            </a:extLst>
          </p:cNvPr>
          <p:cNvSpPr>
            <a:spLocks noGrp="1"/>
          </p:cNvSpPr>
          <p:nvPr>
            <p:ph type="title"/>
          </p:nvPr>
        </p:nvSpPr>
        <p:spPr>
          <a:xfrm>
            <a:off x="609600" y="22789"/>
            <a:ext cx="10972800" cy="1325563"/>
          </a:xfrm>
        </p:spPr>
        <p:txBody>
          <a:bodyPr/>
          <a:lstStyle/>
          <a:p>
            <a:r>
              <a:rPr lang="en-US" dirty="0"/>
              <a:t>REP Post Award</a:t>
            </a:r>
          </a:p>
        </p:txBody>
      </p:sp>
      <p:sp>
        <p:nvSpPr>
          <p:cNvPr id="3" name="Content Placeholder 2">
            <a:extLst>
              <a:ext uri="{FF2B5EF4-FFF2-40B4-BE49-F238E27FC236}">
                <a16:creationId xmlns:a16="http://schemas.microsoft.com/office/drawing/2014/main" id="{C172CA4E-317C-1692-CB11-F0220911E4F7}"/>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The project period for Research Enhancement Program grants is from January of one fiscal year through May 31 of the next fiscal year.</a:t>
            </a:r>
          </a:p>
          <a:p>
            <a:pPr lvl="0" eaLnBrk="0" hangingPunct="0">
              <a:lnSpc>
                <a:spcPct val="80000"/>
              </a:lnSpc>
              <a:spcAft>
                <a:spcPts val="600"/>
              </a:spcAft>
            </a:pP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A minimum project period of 12 months is guaranteed if account set up is delayed due to pending compliance approval. </a:t>
            </a:r>
            <a:r>
              <a:rPr lang="en-US" altLang="en-US" sz="1800" dirty="0">
                <a:solidFill>
                  <a:srgbClr val="FF0000"/>
                </a:solidFill>
                <a:ea typeface="MS PGothic" pitchFamily="34" charset="-128"/>
              </a:rPr>
              <a:t>START EARLY!</a:t>
            </a:r>
          </a:p>
          <a:p>
            <a:pPr lvl="0" eaLnBrk="0" hangingPunct="0">
              <a:lnSpc>
                <a:spcPct val="80000"/>
              </a:lnSpc>
              <a:spcAft>
                <a:spcPts val="600"/>
              </a:spcAft>
            </a:pPr>
            <a:endParaRPr lang="en-US" altLang="en-US" sz="1800" dirty="0">
              <a:solidFill>
                <a:srgbClr val="FF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Extensions are possible with approved justification.</a:t>
            </a:r>
          </a:p>
          <a:p>
            <a:pPr lvl="0" eaLnBrk="0" hangingPunct="0">
              <a:lnSpc>
                <a:spcPct val="80000"/>
              </a:lnSpc>
              <a:spcAft>
                <a:spcPts val="600"/>
              </a:spcAft>
            </a:pPr>
            <a:endParaRPr lang="en-US" altLang="en-US" sz="1400" dirty="0">
              <a:solidFill>
                <a:srgbClr val="000000"/>
              </a:solidFill>
              <a:ea typeface="MS PGothic" pitchFamily="34" charset="-128"/>
            </a:endParaRPr>
          </a:p>
          <a:p>
            <a:pPr marL="342900" lvl="0" indent="-342900" eaLnBrk="0" hangingPunct="0">
              <a:lnSpc>
                <a:spcPct val="80000"/>
              </a:lnSpc>
              <a:spcAft>
                <a:spcPts val="600"/>
              </a:spcAft>
              <a:buFont typeface="Wingdings" panose="05000000000000000000" pitchFamily="2" charset="2"/>
              <a:buChar char="Ø"/>
            </a:pPr>
            <a:r>
              <a:rPr lang="en-US" altLang="en-US" sz="1800" dirty="0">
                <a:solidFill>
                  <a:srgbClr val="000000"/>
                </a:solidFill>
                <a:ea typeface="MS PGothic" pitchFamily="34" charset="-128"/>
              </a:rPr>
              <a:t>Recipients of awards must submit a written terminal report via the online system. Faculty may not submit new REP proposals while reports from past grants are overdue.  </a:t>
            </a:r>
          </a:p>
        </p:txBody>
      </p:sp>
    </p:spTree>
    <p:extLst>
      <p:ext uri="{BB962C8B-B14F-4D97-AF65-F5344CB8AC3E}">
        <p14:creationId xmlns:p14="http://schemas.microsoft.com/office/powerpoint/2010/main" val="52905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D1E6E-3FBE-3C55-2348-829EAB63E2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E8A7EE2-6E3D-38CF-3F0B-4790B7B3A579}"/>
              </a:ext>
            </a:extLst>
          </p:cNvPr>
          <p:cNvSpPr>
            <a:spLocks noGrp="1"/>
          </p:cNvSpPr>
          <p:nvPr>
            <p:ph type="title"/>
          </p:nvPr>
        </p:nvSpPr>
        <p:spPr>
          <a:xfrm>
            <a:off x="609600" y="199769"/>
            <a:ext cx="10972800" cy="1325563"/>
          </a:xfrm>
        </p:spPr>
        <p:txBody>
          <a:bodyPr/>
          <a:lstStyle/>
          <a:p>
            <a:r>
              <a:rPr lang="en-US" dirty="0"/>
              <a:t>Proportional College Funding Allocation (FY26 Applications)</a:t>
            </a:r>
          </a:p>
        </p:txBody>
      </p:sp>
      <p:sp>
        <p:nvSpPr>
          <p:cNvPr id="3" name="Content Placeholder 2">
            <a:extLst>
              <a:ext uri="{FF2B5EF4-FFF2-40B4-BE49-F238E27FC236}">
                <a16:creationId xmlns:a16="http://schemas.microsoft.com/office/drawing/2014/main" id="{F24E99EC-3B13-A1AA-497C-8DF7E1BEA2FF}"/>
              </a:ext>
            </a:extLst>
          </p:cNvPr>
          <p:cNvSpPr>
            <a:spLocks noGrp="1"/>
          </p:cNvSpPr>
          <p:nvPr>
            <p:ph idx="1"/>
          </p:nvPr>
        </p:nvSpPr>
        <p:spPr>
          <a:xfrm>
            <a:off x="1119416" y="4965290"/>
            <a:ext cx="10187681" cy="1892710"/>
          </a:xfrm>
        </p:spPr>
        <p:txBody>
          <a:bodyPr vert="horz" lIns="91440" tIns="45720" rIns="91440" bIns="45720" rtlCol="0" anchor="t">
            <a:normAutofit/>
          </a:bodyPr>
          <a:lstStyle/>
          <a:p>
            <a:r>
              <a:rPr lang="en-US" sz="1800" dirty="0"/>
              <a:t>Overall Funding Rate =  total available/total requested = 0.2840</a:t>
            </a:r>
          </a:p>
          <a:p>
            <a:r>
              <a:rPr lang="en-US" sz="1800" dirty="0"/>
              <a:t>Funding to College =  total available/total requested x Amt. Requested by College</a:t>
            </a:r>
          </a:p>
          <a:p>
            <a:pPr marL="342900" lvl="0" indent="-342900" eaLnBrk="0" hangingPunct="0">
              <a:lnSpc>
                <a:spcPct val="80000"/>
              </a:lnSpc>
              <a:spcAft>
                <a:spcPts val="600"/>
              </a:spcAft>
              <a:buFont typeface="Wingdings" panose="05000000000000000000" pitchFamily="2" charset="2"/>
              <a:buChar char="Ø"/>
            </a:pPr>
            <a:endParaRPr lang="en-US" altLang="en-US" sz="1800" dirty="0">
              <a:solidFill>
                <a:srgbClr val="000000"/>
              </a:solidFill>
              <a:ea typeface="MS PGothic" pitchFamily="34" charset="-128"/>
            </a:endParaRPr>
          </a:p>
        </p:txBody>
      </p:sp>
      <p:graphicFrame>
        <p:nvGraphicFramePr>
          <p:cNvPr id="2" name="Content Placeholder 14">
            <a:extLst>
              <a:ext uri="{FF2B5EF4-FFF2-40B4-BE49-F238E27FC236}">
                <a16:creationId xmlns:a16="http://schemas.microsoft.com/office/drawing/2014/main" id="{45FEE7DB-E7E6-0F98-F623-B866382E8AD1}"/>
              </a:ext>
            </a:extLst>
          </p:cNvPr>
          <p:cNvGraphicFramePr>
            <a:graphicFrameLocks/>
          </p:cNvGraphicFramePr>
          <p:nvPr>
            <p:extLst>
              <p:ext uri="{D42A27DB-BD31-4B8C-83A1-F6EECF244321}">
                <p14:modId xmlns:p14="http://schemas.microsoft.com/office/powerpoint/2010/main" val="2008067049"/>
              </p:ext>
            </p:extLst>
          </p:nvPr>
        </p:nvGraphicFramePr>
        <p:xfrm>
          <a:off x="2571750" y="1835611"/>
          <a:ext cx="7048500" cy="2819399"/>
        </p:xfrm>
        <a:graphic>
          <a:graphicData uri="http://schemas.openxmlformats.org/drawingml/2006/table">
            <a:tbl>
              <a:tblPr firstRow="1" firstCol="1" bandRow="1"/>
              <a:tblGrid>
                <a:gridCol w="2187774">
                  <a:extLst>
                    <a:ext uri="{9D8B030D-6E8A-4147-A177-3AD203B41FA5}">
                      <a16:colId xmlns:a16="http://schemas.microsoft.com/office/drawing/2014/main" val="400461496"/>
                    </a:ext>
                  </a:extLst>
                </a:gridCol>
                <a:gridCol w="882569">
                  <a:extLst>
                    <a:ext uri="{9D8B030D-6E8A-4147-A177-3AD203B41FA5}">
                      <a16:colId xmlns:a16="http://schemas.microsoft.com/office/drawing/2014/main" val="2497785848"/>
                    </a:ext>
                  </a:extLst>
                </a:gridCol>
                <a:gridCol w="621526">
                  <a:extLst>
                    <a:ext uri="{9D8B030D-6E8A-4147-A177-3AD203B41FA5}">
                      <a16:colId xmlns:a16="http://schemas.microsoft.com/office/drawing/2014/main" val="1028602498"/>
                    </a:ext>
                  </a:extLst>
                </a:gridCol>
                <a:gridCol w="596665">
                  <a:extLst>
                    <a:ext uri="{9D8B030D-6E8A-4147-A177-3AD203B41FA5}">
                      <a16:colId xmlns:a16="http://schemas.microsoft.com/office/drawing/2014/main" val="2726661854"/>
                    </a:ext>
                  </a:extLst>
                </a:gridCol>
                <a:gridCol w="596665">
                  <a:extLst>
                    <a:ext uri="{9D8B030D-6E8A-4147-A177-3AD203B41FA5}">
                      <a16:colId xmlns:a16="http://schemas.microsoft.com/office/drawing/2014/main" val="4231186037"/>
                    </a:ext>
                  </a:extLst>
                </a:gridCol>
                <a:gridCol w="770693">
                  <a:extLst>
                    <a:ext uri="{9D8B030D-6E8A-4147-A177-3AD203B41FA5}">
                      <a16:colId xmlns:a16="http://schemas.microsoft.com/office/drawing/2014/main" val="1435947427"/>
                    </a:ext>
                  </a:extLst>
                </a:gridCol>
                <a:gridCol w="1392608">
                  <a:extLst>
                    <a:ext uri="{9D8B030D-6E8A-4147-A177-3AD203B41FA5}">
                      <a16:colId xmlns:a16="http://schemas.microsoft.com/office/drawing/2014/main" val="2568821372"/>
                    </a:ext>
                  </a:extLst>
                </a:gridCol>
              </a:tblGrid>
              <a:tr h="597545">
                <a:tc>
                  <a:txBody>
                    <a:bodyPr/>
                    <a:lstStyle/>
                    <a:p>
                      <a:pPr marL="0" marR="0">
                        <a:lnSpc>
                          <a:spcPct val="115000"/>
                        </a:lnSpc>
                        <a:spcAft>
                          <a:spcPts val="800"/>
                        </a:spcAft>
                        <a:buNone/>
                      </a:pPr>
                      <a:r>
                        <a:rPr lang="en-US" sz="900" b="1" kern="0" dirty="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College</a:t>
                      </a:r>
                      <a:endParaRPr lang="en-US" sz="9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Number of Proposals Submitted</a:t>
                      </a:r>
                      <a:endParaRPr lang="en-US" sz="9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dirty="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Assistant</a:t>
                      </a:r>
                      <a:endParaRPr lang="en-US" sz="9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dirty="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Associate</a:t>
                      </a:r>
                      <a:endParaRPr lang="en-US" sz="9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Professor</a:t>
                      </a:r>
                      <a:endParaRPr lang="en-US" sz="9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Requested Amount</a:t>
                      </a:r>
                      <a:endParaRPr lang="en-US" sz="9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900" b="1" kern="0" dirty="0">
                          <a:solidFill>
                            <a:srgbClr val="333399"/>
                          </a:solidFill>
                          <a:effectLst/>
                          <a:latin typeface="Calibri" panose="020F0502020204030204" pitchFamily="34" charset="0"/>
                          <a:ea typeface="Times New Roman" panose="02020603050405020304" pitchFamily="18" charset="0"/>
                          <a:cs typeface="Times New Roman" panose="02020603050405020304" pitchFamily="18" charset="0"/>
                        </a:rPr>
                        <a:t>Proportional Funding to College</a:t>
                      </a:r>
                      <a:endParaRPr lang="en-US" sz="9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985745"/>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Applied Arts</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$79,924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$26,958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9605983"/>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$172,267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$58,106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909408"/>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Fine Arts and Communication</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$264,034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$89,059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5763733"/>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 Professions</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$79,378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$26,774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365684"/>
                  </a:ext>
                </a:extLst>
              </a:tr>
              <a:tr h="199956">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Liberal Arts</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$217,117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$73,234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1092907"/>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McCoy Business</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$185,500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$62,569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912651"/>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 and Engineering</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effectLst/>
                          <a:latin typeface="Calibri" panose="020F0502020204030204" pitchFamily="34" charset="0"/>
                          <a:ea typeface="Times New Roman" panose="02020603050405020304" pitchFamily="18" charset="0"/>
                          <a:cs typeface="Times New Roman" panose="02020603050405020304" pitchFamily="18" charset="0"/>
                        </a:rPr>
                        <a:t>$335,899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$113,299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085588"/>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7163576"/>
                  </a:ext>
                </a:extLst>
              </a:tr>
              <a:tr h="428442">
                <a:tc>
                  <a:txBody>
                    <a:bodyPr/>
                    <a:lstStyle/>
                    <a:p>
                      <a:pPr marL="0" marR="0">
                        <a:lnSpc>
                          <a:spcPct val="115000"/>
                        </a:lnSpc>
                        <a:spcAft>
                          <a:spcPts val="800"/>
                        </a:spcAft>
                        <a:buNone/>
                      </a:pPr>
                      <a:r>
                        <a:rPr lang="en-US" sz="1100" b="1" kern="0" dirty="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100" b="1" kern="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100" b="1" kern="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100" b="1" kern="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100" b="1" kern="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100" b="1" kern="0">
                          <a:solidFill>
                            <a:srgbClr val="003366"/>
                          </a:solidFill>
                          <a:effectLst/>
                          <a:latin typeface="Calibri" panose="020F0502020204030204" pitchFamily="34" charset="0"/>
                          <a:ea typeface="Times New Roman" panose="02020603050405020304" pitchFamily="18" charset="0"/>
                          <a:cs typeface="Times New Roman" panose="02020603050405020304" pitchFamily="18" charset="0"/>
                        </a:rPr>
                        <a:t>$1,334,119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$450,000 </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0008692"/>
                  </a:ext>
                </a:extLst>
              </a:tr>
              <a:tr h="199182">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30" marR="64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467162"/>
                  </a:ext>
                </a:extLst>
              </a:tr>
            </a:tbl>
          </a:graphicData>
        </a:graphic>
      </p:graphicFrame>
    </p:spTree>
    <p:extLst>
      <p:ext uri="{BB962C8B-B14F-4D97-AF65-F5344CB8AC3E}">
        <p14:creationId xmlns:p14="http://schemas.microsoft.com/office/powerpoint/2010/main" val="89090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A164-94FA-E517-D19F-0E6EDA41249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861B76-307D-A781-00B2-AC27A0242A09}"/>
              </a:ext>
            </a:extLst>
          </p:cNvPr>
          <p:cNvSpPr>
            <a:spLocks noGrp="1"/>
          </p:cNvSpPr>
          <p:nvPr>
            <p:ph type="title"/>
          </p:nvPr>
        </p:nvSpPr>
        <p:spPr>
          <a:xfrm>
            <a:off x="609600" y="199769"/>
            <a:ext cx="10972800" cy="1325563"/>
          </a:xfrm>
        </p:spPr>
        <p:txBody>
          <a:bodyPr/>
          <a:lstStyle/>
          <a:p>
            <a:r>
              <a:rPr lang="en-US" dirty="0"/>
              <a:t>FY26 Funding Stats</a:t>
            </a:r>
          </a:p>
        </p:txBody>
      </p:sp>
      <p:sp>
        <p:nvSpPr>
          <p:cNvPr id="3" name="Content Placeholder 2">
            <a:extLst>
              <a:ext uri="{FF2B5EF4-FFF2-40B4-BE49-F238E27FC236}">
                <a16:creationId xmlns:a16="http://schemas.microsoft.com/office/drawing/2014/main" id="{5952FC15-E038-343B-CAA5-CF714A383D61}"/>
              </a:ext>
            </a:extLst>
          </p:cNvPr>
          <p:cNvSpPr>
            <a:spLocks noGrp="1"/>
          </p:cNvSpPr>
          <p:nvPr>
            <p:ph idx="1"/>
          </p:nvPr>
        </p:nvSpPr>
        <p:spPr>
          <a:xfrm>
            <a:off x="1119415" y="5332667"/>
            <a:ext cx="10187681" cy="1892710"/>
          </a:xfrm>
        </p:spPr>
        <p:txBody>
          <a:bodyPr vert="horz" lIns="91440" tIns="45720" rIns="91440" bIns="45720" rtlCol="0" anchor="t">
            <a:normAutofit/>
          </a:bodyPr>
          <a:lstStyle/>
          <a:p>
            <a:r>
              <a:rPr lang="en-US" sz="1800" dirty="0"/>
              <a:t>The distribution of funds correlates closely with the submission of proposals. </a:t>
            </a:r>
          </a:p>
          <a:p>
            <a:pPr marL="342900" lvl="0" indent="-342900" eaLnBrk="0" hangingPunct="0">
              <a:lnSpc>
                <a:spcPct val="80000"/>
              </a:lnSpc>
              <a:spcAft>
                <a:spcPts val="600"/>
              </a:spcAft>
              <a:buFont typeface="Wingdings" panose="05000000000000000000" pitchFamily="2" charset="2"/>
              <a:buChar char="Ø"/>
            </a:pPr>
            <a:endParaRPr lang="en-US" altLang="en-US" sz="1800" dirty="0">
              <a:solidFill>
                <a:srgbClr val="000000"/>
              </a:solidFill>
              <a:ea typeface="MS PGothic" pitchFamily="34" charset="-128"/>
            </a:endParaRPr>
          </a:p>
        </p:txBody>
      </p:sp>
      <p:pic>
        <p:nvPicPr>
          <p:cNvPr id="4" name="Content Placeholder 19">
            <a:extLst>
              <a:ext uri="{FF2B5EF4-FFF2-40B4-BE49-F238E27FC236}">
                <a16:creationId xmlns:a16="http://schemas.microsoft.com/office/drawing/2014/main" id="{EA69C714-2750-5A16-E7DF-05BF979517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8056" y="1714500"/>
            <a:ext cx="7010400" cy="3428999"/>
          </a:xfrm>
          <a:prstGeom prst="rect">
            <a:avLst/>
          </a:prstGeom>
          <a:noFill/>
          <a:ln>
            <a:noFill/>
          </a:ln>
        </p:spPr>
      </p:pic>
    </p:spTree>
    <p:extLst>
      <p:ext uri="{BB962C8B-B14F-4D97-AF65-F5344CB8AC3E}">
        <p14:creationId xmlns:p14="http://schemas.microsoft.com/office/powerpoint/2010/main" val="84557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66E45-2B35-FB3F-2882-6AE0611BC2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E0D4078-041B-7602-138F-514874878282}"/>
              </a:ext>
            </a:extLst>
          </p:cNvPr>
          <p:cNvSpPr>
            <a:spLocks noGrp="1"/>
          </p:cNvSpPr>
          <p:nvPr>
            <p:ph type="title"/>
          </p:nvPr>
        </p:nvSpPr>
        <p:spPr>
          <a:xfrm>
            <a:off x="609600" y="209602"/>
            <a:ext cx="10972800" cy="1325563"/>
          </a:xfrm>
        </p:spPr>
        <p:txBody>
          <a:bodyPr/>
          <a:lstStyle/>
          <a:p>
            <a:r>
              <a:rPr lang="en-US" dirty="0"/>
              <a:t>University Research Enhancement Committee (UREC)</a:t>
            </a:r>
          </a:p>
        </p:txBody>
      </p:sp>
      <p:sp>
        <p:nvSpPr>
          <p:cNvPr id="3" name="Content Placeholder 2">
            <a:extLst>
              <a:ext uri="{FF2B5EF4-FFF2-40B4-BE49-F238E27FC236}">
                <a16:creationId xmlns:a16="http://schemas.microsoft.com/office/drawing/2014/main" id="{4434D21A-442A-76A1-1E7B-CEE5F948D952}"/>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Augustine Agwuele (UREC Chair-at large)</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Kelly Clary (CREC Chair-School of Soc Work)</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Jaymeen Shah (CREC Chair-McCoy College, Business)</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Alyson Collins (CREC Chair-Education)</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Kelly Kaufhold  (CREC Chair-Journalism &amp; Mass Comm</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Ram Shanmugam (CREC Chair-Health Prof.)</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Alexandria Perkins (CREC Chair-Liberal Arts)</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Caitlin Gabor (CREC Chair-Science &amp; Engineering</a:t>
            </a:r>
          </a:p>
          <a:p>
            <a:pPr marL="342900" lvl="0" indent="-342900" eaLnBrk="0" hangingPunct="0">
              <a:lnSpc>
                <a:spcPct val="200000"/>
              </a:lnSpc>
              <a:buFont typeface="Wingdings" panose="05000000000000000000" pitchFamily="2" charset="2"/>
              <a:buChar char="Ø"/>
            </a:pPr>
            <a:r>
              <a:rPr lang="en-US" altLang="en-US" sz="1200" b="1" dirty="0">
                <a:solidFill>
                  <a:srgbClr val="000000"/>
                </a:solidFill>
                <a:ea typeface="MS PGothic" pitchFamily="34" charset="-128"/>
              </a:rPr>
              <a:t>Michael Blanda (AVP-Research, ex officio)</a:t>
            </a:r>
            <a:endParaRPr lang="en-US" sz="1200" b="1" dirty="0">
              <a:solidFill>
                <a:srgbClr val="000000"/>
              </a:solidFill>
              <a:ea typeface="MS PGothic" pitchFamily="34" charset="-128"/>
            </a:endParaRPr>
          </a:p>
        </p:txBody>
      </p:sp>
    </p:spTree>
    <p:extLst>
      <p:ext uri="{BB962C8B-B14F-4D97-AF65-F5344CB8AC3E}">
        <p14:creationId xmlns:p14="http://schemas.microsoft.com/office/powerpoint/2010/main" val="249982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9F22-8465-77CD-95A4-AFF8CB85D07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FF76F0-1835-E8F7-612A-9ED8696F456E}"/>
              </a:ext>
            </a:extLst>
          </p:cNvPr>
          <p:cNvSpPr>
            <a:spLocks noGrp="1"/>
          </p:cNvSpPr>
          <p:nvPr>
            <p:ph type="title"/>
          </p:nvPr>
        </p:nvSpPr>
        <p:spPr>
          <a:xfrm>
            <a:off x="609600" y="209602"/>
            <a:ext cx="10972800" cy="1325563"/>
          </a:xfrm>
        </p:spPr>
        <p:txBody>
          <a:bodyPr/>
          <a:lstStyle/>
          <a:p>
            <a:r>
              <a:rPr lang="en-US" dirty="0"/>
              <a:t>Administrative Contact Information</a:t>
            </a:r>
          </a:p>
        </p:txBody>
      </p:sp>
      <p:sp>
        <p:nvSpPr>
          <p:cNvPr id="3" name="Content Placeholder 2">
            <a:extLst>
              <a:ext uri="{FF2B5EF4-FFF2-40B4-BE49-F238E27FC236}">
                <a16:creationId xmlns:a16="http://schemas.microsoft.com/office/drawing/2014/main" id="{8D6337C9-909D-822A-F74B-13E85A91CC86}"/>
              </a:ext>
            </a:extLst>
          </p:cNvPr>
          <p:cNvSpPr>
            <a:spLocks noGrp="1"/>
          </p:cNvSpPr>
          <p:nvPr>
            <p:ph idx="1"/>
          </p:nvPr>
        </p:nvSpPr>
        <p:spPr>
          <a:xfrm>
            <a:off x="1119416" y="1669693"/>
            <a:ext cx="10187681" cy="5188307"/>
          </a:xfrm>
        </p:spPr>
        <p:txBody>
          <a:bodyPr vert="horz" lIns="91440" tIns="45720" rIns="91440" bIns="45720" rtlCol="0" anchor="t">
            <a:normAutofit/>
          </a:bodyPr>
          <a:lstStyle/>
          <a:p>
            <a:pPr marL="342900" lvl="0"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Michael Blanda, Assistant Vice President for Research and Federal  Relations </a:t>
            </a:r>
          </a:p>
          <a:p>
            <a:pPr marL="800100" lvl="1"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Email:  </a:t>
            </a: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hlinkClick r:id="rId3"/>
              </a:rPr>
              <a:t>MB29@txstate.edu</a:t>
            </a: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 | Telephone:  512-245-2314</a:t>
            </a:r>
          </a:p>
          <a:p>
            <a:pPr marL="800100" lvl="1" indent="-342900" eaLnBrk="0" hangingPunct="0">
              <a:lnSpc>
                <a:spcPct val="100000"/>
              </a:lnSpc>
            </a:pPr>
            <a:endPar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endParaRPr>
          </a:p>
          <a:p>
            <a:pPr marL="342900" lvl="0"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Augustine Agwuele, UREC Chair                                                 </a:t>
            </a:r>
          </a:p>
          <a:p>
            <a:pPr marL="800100" lvl="1"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Email: </a:t>
            </a:r>
            <a:r>
              <a:rPr lang="en-US" altLang="en-US" sz="1400" u="sng" dirty="0">
                <a:solidFill>
                  <a:schemeClr val="accent2"/>
                </a:solidFill>
                <a:latin typeface="Times New Roman" panose="02020603050405020304" pitchFamily="18" charset="0"/>
                <a:ea typeface="MS PGothic" pitchFamily="34" charset="-128"/>
                <a:cs typeface="Times New Roman" panose="02020603050405020304" pitchFamily="18" charset="0"/>
                <a:hlinkClick r:id="rId4"/>
              </a:rPr>
              <a:t>AA21@txstate.edu</a:t>
            </a:r>
            <a:endParaRPr lang="en-US" altLang="en-US" sz="1400" u="sng" dirty="0">
              <a:solidFill>
                <a:schemeClr val="accent2"/>
              </a:solidFill>
              <a:latin typeface="Times New Roman" panose="02020603050405020304" pitchFamily="18" charset="0"/>
              <a:ea typeface="MS PGothic" pitchFamily="34" charset="-128"/>
              <a:cs typeface="Times New Roman" panose="02020603050405020304" pitchFamily="18" charset="0"/>
            </a:endParaRPr>
          </a:p>
          <a:p>
            <a:pPr marL="800100" lvl="1" indent="-342900" eaLnBrk="0" hangingPunct="0">
              <a:lnSpc>
                <a:spcPct val="100000"/>
              </a:lnSpc>
            </a:pPr>
            <a:endParaRPr lang="en-US" altLang="en-US" sz="1400" u="sng" dirty="0">
              <a:solidFill>
                <a:schemeClr val="accent2"/>
              </a:solidFill>
              <a:latin typeface="Times New Roman" panose="02020603050405020304" pitchFamily="18" charset="0"/>
              <a:ea typeface="MS PGothic" pitchFamily="34" charset="-128"/>
              <a:cs typeface="Times New Roman" panose="02020603050405020304" pitchFamily="18" charset="0"/>
            </a:endParaRPr>
          </a:p>
          <a:p>
            <a:pPr marL="342900" lvl="0"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Technical Support: </a:t>
            </a:r>
            <a:r>
              <a:rPr lang="en-US" altLang="en-US" sz="1400" dirty="0" err="1">
                <a:solidFill>
                  <a:srgbClr val="000000"/>
                </a:solidFill>
                <a:latin typeface="Times New Roman" panose="02020603050405020304" pitchFamily="18" charset="0"/>
                <a:ea typeface="MS PGothic" pitchFamily="34" charset="-128"/>
                <a:cs typeface="Times New Roman" panose="02020603050405020304" pitchFamily="18" charset="0"/>
              </a:rPr>
              <a:t>Yongxia</a:t>
            </a: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 Xia</a:t>
            </a:r>
          </a:p>
          <a:p>
            <a:pPr marL="800100" lvl="1" indent="-342900" eaLnBrk="0" hangingPunct="0">
              <a:lnSpc>
                <a:spcPct val="100000"/>
              </a:lnSpc>
            </a:pPr>
            <a:r>
              <a:rPr lang="en-US" altLang="en-US" sz="1400" dirty="0">
                <a:solidFill>
                  <a:schemeClr val="accent2"/>
                </a:solidFill>
                <a:latin typeface="Times New Roman" panose="02020603050405020304" pitchFamily="18" charset="0"/>
                <a:ea typeface="MS PGothic" pitchFamily="34" charset="-128"/>
                <a:cs typeface="Times New Roman" panose="02020603050405020304" pitchFamily="18" charset="0"/>
                <a:hlinkClick r:id="rId5">
                  <a:extLst>
                    <a:ext uri="{A12FA001-AC4F-418D-AE19-62706E023703}">
                      <ahyp:hlinkClr xmlns:ahyp="http://schemas.microsoft.com/office/drawing/2018/hyperlinkcolor" val="tx"/>
                    </a:ext>
                  </a:extLst>
                </a:hlinkClick>
              </a:rPr>
              <a:t>YS11@txstate.edu</a:t>
            </a:r>
            <a:r>
              <a:rPr lang="en-US" altLang="en-US" sz="1400" dirty="0">
                <a:solidFill>
                  <a:schemeClr val="accent2"/>
                </a:solidFill>
                <a:latin typeface="Times New Roman" panose="02020603050405020304" pitchFamily="18" charset="0"/>
                <a:ea typeface="MS PGothic" pitchFamily="34" charset="-128"/>
                <a:cs typeface="Times New Roman" panose="02020603050405020304" pitchFamily="18" charset="0"/>
              </a:rPr>
              <a:t>  </a:t>
            </a:r>
          </a:p>
          <a:p>
            <a:pPr marL="800100" lvl="1" indent="-342900" eaLnBrk="0" hangingPunct="0">
              <a:lnSpc>
                <a:spcPct val="100000"/>
              </a:lnSpc>
            </a:pPr>
            <a:endParaRPr lang="en-US" altLang="en-US" sz="1400" dirty="0">
              <a:solidFill>
                <a:schemeClr val="accent2"/>
              </a:solidFill>
              <a:latin typeface="Times New Roman" panose="02020603050405020304" pitchFamily="18" charset="0"/>
              <a:ea typeface="MS PGothic" pitchFamily="34" charset="-128"/>
              <a:cs typeface="Times New Roman" panose="02020603050405020304" pitchFamily="18" charset="0"/>
            </a:endParaRPr>
          </a:p>
          <a:p>
            <a:pPr marL="342900" lvl="0" indent="-342900" eaLnBrk="0" hangingPunct="0">
              <a:lnSpc>
                <a:spcPct val="100000"/>
              </a:lnSpc>
              <a:spcAft>
                <a:spcPts val="0"/>
              </a:spcAft>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Leticia Ramirez, Senior Administrative Assistant </a:t>
            </a:r>
          </a:p>
          <a:p>
            <a:pPr marL="800100" lvl="1" indent="-342900" eaLnBrk="0" hangingPunct="0">
              <a:lnSpc>
                <a:spcPct val="100000"/>
              </a:lnSpc>
            </a:pP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Email: </a:t>
            </a:r>
            <a:r>
              <a:rPr lang="en-US" altLang="en-US" sz="1400" u="sng" dirty="0">
                <a:solidFill>
                  <a:srgbClr val="3333CC"/>
                </a:solidFill>
                <a:latin typeface="Times New Roman" panose="02020603050405020304" pitchFamily="18" charset="0"/>
                <a:ea typeface="MS PGothic" pitchFamily="34" charset="-128"/>
                <a:cs typeface="Times New Roman" panose="02020603050405020304" pitchFamily="18" charset="0"/>
                <a:hlinkClick r:id="rId6"/>
              </a:rPr>
              <a:t>GLY19@txstate.edu</a:t>
            </a:r>
            <a:r>
              <a:rPr lang="en-US" altLang="en-US" sz="1400" u="sng" dirty="0">
                <a:solidFill>
                  <a:srgbClr val="000000"/>
                </a:solidFill>
                <a:latin typeface="Times New Roman" panose="02020603050405020304" pitchFamily="18" charset="0"/>
                <a:ea typeface="MS PGothic" pitchFamily="34" charset="-128"/>
                <a:cs typeface="Times New Roman" panose="02020603050405020304" pitchFamily="18" charset="0"/>
              </a:rPr>
              <a:t> | </a:t>
            </a:r>
            <a:r>
              <a:rPr lang="en-US" altLang="en-US" sz="1400" dirty="0">
                <a:solidFill>
                  <a:srgbClr val="000000"/>
                </a:solidFill>
                <a:latin typeface="Times New Roman" panose="02020603050405020304" pitchFamily="18" charset="0"/>
                <a:ea typeface="MS PGothic" pitchFamily="34" charset="-128"/>
                <a:cs typeface="Times New Roman" panose="02020603050405020304" pitchFamily="18" charset="0"/>
              </a:rPr>
              <a:t>Telephone: 512-245-2654</a:t>
            </a:r>
          </a:p>
          <a:p>
            <a:endParaRPr lang="en-US" sz="1400" b="1" dirty="0">
              <a:solidFill>
                <a:srgbClr val="FF0000"/>
              </a:solidFill>
              <a:latin typeface="Times New Roman" panose="02020603050405020304" pitchFamily="18" charset="0"/>
              <a:cs typeface="Times New Roman" panose="02020603050405020304" pitchFamily="18" charset="0"/>
            </a:endParaRPr>
          </a:p>
          <a:p>
            <a:r>
              <a:rPr lang="en-US" sz="1400" b="1" dirty="0">
                <a:solidFill>
                  <a:srgbClr val="FF0000"/>
                </a:solidFill>
                <a:latin typeface="Times New Roman" panose="02020603050405020304" pitchFamily="18" charset="0"/>
                <a:cs typeface="Times New Roman" panose="02020603050405020304" pitchFamily="18" charset="0"/>
              </a:rPr>
              <a:t>NOTE: </a:t>
            </a:r>
            <a:r>
              <a:rPr lang="en-US" sz="1400" dirty="0">
                <a:latin typeface="Times New Roman" panose="02020603050405020304" pitchFamily="18" charset="0"/>
                <a:cs typeface="Times New Roman" panose="02020603050405020304" pitchFamily="18" charset="0"/>
              </a:rPr>
              <a:t>The REP is an internal funding process. As such, the Division of Research Pre-award and Post-award support services are not involved. These offices manage externally sponsored programs.</a:t>
            </a:r>
          </a:p>
        </p:txBody>
      </p:sp>
    </p:spTree>
    <p:extLst>
      <p:ext uri="{BB962C8B-B14F-4D97-AF65-F5344CB8AC3E}">
        <p14:creationId xmlns:p14="http://schemas.microsoft.com/office/powerpoint/2010/main" val="179685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2502-F823-7495-76FB-97ABAC61FB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DF32AA-0FED-569A-5007-4F8BD28DFC99}"/>
              </a:ext>
            </a:extLst>
          </p:cNvPr>
          <p:cNvSpPr>
            <a:spLocks noGrp="1"/>
          </p:cNvSpPr>
          <p:nvPr>
            <p:ph type="title"/>
          </p:nvPr>
        </p:nvSpPr>
        <p:spPr>
          <a:xfrm>
            <a:off x="608138" y="172065"/>
            <a:ext cx="10972800" cy="1325563"/>
          </a:xfrm>
        </p:spPr>
        <p:txBody>
          <a:bodyPr/>
          <a:lstStyle/>
          <a:p>
            <a:r>
              <a:rPr lang="en-US" dirty="0"/>
              <a:t>REVISED REP Mission</a:t>
            </a:r>
          </a:p>
        </p:txBody>
      </p:sp>
      <p:sp>
        <p:nvSpPr>
          <p:cNvPr id="3" name="Content Placeholder 2">
            <a:extLst>
              <a:ext uri="{FF2B5EF4-FFF2-40B4-BE49-F238E27FC236}">
                <a16:creationId xmlns:a16="http://schemas.microsoft.com/office/drawing/2014/main" id="{86C95311-FEDF-DB94-2303-BDCF6413F2FB}"/>
              </a:ext>
            </a:extLst>
          </p:cNvPr>
          <p:cNvSpPr>
            <a:spLocks noGrp="1"/>
          </p:cNvSpPr>
          <p:nvPr>
            <p:ph idx="1"/>
          </p:nvPr>
        </p:nvSpPr>
        <p:spPr>
          <a:xfrm>
            <a:off x="608137" y="1497628"/>
            <a:ext cx="11298727" cy="5188307"/>
          </a:xfrm>
        </p:spPr>
        <p:txBody>
          <a:bodyPr vert="horz" lIns="91440" tIns="45720" rIns="91440" bIns="45720" rtlCol="0" anchor="t">
            <a:normAutofit fontScale="85000" lnSpcReduction="10000"/>
          </a:bodyPr>
          <a:lstStyle/>
          <a:p>
            <a:pPr>
              <a:lnSpc>
                <a:spcPct val="200000"/>
              </a:lnSpc>
              <a:buFont typeface="Wingdings" panose="05000000000000000000" pitchFamily="2" charset="2"/>
              <a:buChar char="Ø"/>
            </a:pPr>
            <a:r>
              <a:rPr lang="en-US" altLang="en-US" sz="1400" dirty="0"/>
              <a:t>To contribute to the greater body of knowledge in all disciplines through research, scholarship and creative expression.</a:t>
            </a:r>
          </a:p>
          <a:p>
            <a:pPr>
              <a:lnSpc>
                <a:spcPct val="200000"/>
              </a:lnSpc>
              <a:buFont typeface="Wingdings" panose="05000000000000000000" pitchFamily="2" charset="2"/>
              <a:buChar char="Ø"/>
            </a:pPr>
            <a:r>
              <a:rPr lang="en-US" altLang="en-US" sz="1400" dirty="0"/>
              <a:t>REP has been aligned with the Run to R1 initiative.</a:t>
            </a:r>
          </a:p>
          <a:p>
            <a:pPr>
              <a:lnSpc>
                <a:spcPct val="200000"/>
              </a:lnSpc>
              <a:buFont typeface="Wingdings" panose="05000000000000000000" pitchFamily="2" charset="2"/>
              <a:buChar char="Ø"/>
            </a:pPr>
            <a:r>
              <a:rPr lang="en-US" altLang="en-US" sz="1400" dirty="0"/>
              <a:t>Total funding has been increased to $900,000 with the intent of leveraging the creativity, energy and innovation generated by out faculty in all disciplines. </a:t>
            </a:r>
          </a:p>
          <a:p>
            <a:pPr>
              <a:lnSpc>
                <a:spcPct val="200000"/>
              </a:lnSpc>
              <a:buFont typeface="Wingdings" panose="05000000000000000000" pitchFamily="2" charset="2"/>
              <a:buChar char="Ø"/>
            </a:pPr>
            <a:r>
              <a:rPr lang="en-US" sz="1400" dirty="0"/>
              <a:t>The increase is based on data that clearly demonstrates the REP’s impact on faculty development for tenure and promotion, student learning opportunities and creating new knowledge. </a:t>
            </a:r>
          </a:p>
          <a:p>
            <a:pPr>
              <a:lnSpc>
                <a:spcPct val="200000"/>
              </a:lnSpc>
              <a:buFont typeface="Wingdings" panose="05000000000000000000" pitchFamily="2" charset="2"/>
              <a:buChar char="Ø"/>
            </a:pPr>
            <a:r>
              <a:rPr lang="en-US" sz="1400" dirty="0"/>
              <a:t>All REP awardees are required to submit a proposal to an external federal, state or private funding agency.  This proposed change aligns with Texas State’s goal to attain and sustain R1 classification through leveraging its partnership with the faculty.</a:t>
            </a:r>
          </a:p>
          <a:p>
            <a:pPr>
              <a:lnSpc>
                <a:spcPct val="200000"/>
              </a:lnSpc>
              <a:buFont typeface="Wingdings" panose="05000000000000000000" pitchFamily="2" charset="2"/>
              <a:buChar char="Ø"/>
            </a:pPr>
            <a:r>
              <a:rPr lang="en-US" sz="1400" dirty="0"/>
              <a:t>The office of Research Development, led by Assistant VP Dr. Jennifer Speed will assist faculty with identifying an appropriate sponsor if requested by the principal investigator.</a:t>
            </a:r>
          </a:p>
          <a:p>
            <a:pPr>
              <a:lnSpc>
                <a:spcPct val="200000"/>
              </a:lnSpc>
              <a:buFont typeface="Wingdings" panose="05000000000000000000" pitchFamily="2" charset="2"/>
              <a:buChar char="Ø"/>
            </a:pPr>
            <a:r>
              <a:rPr lang="en-US" sz="1400" dirty="0"/>
              <a:t>Within three months of being awarded REP funding, recipients must meet with a member of the research development staff to explore ideas for pursuing external funding or other activities that broaden the impact and reach of the REP-supported research.</a:t>
            </a:r>
          </a:p>
          <a:p>
            <a:pPr>
              <a:lnSpc>
                <a:spcPct val="200000"/>
              </a:lnSpc>
              <a:buFont typeface="Wingdings" panose="05000000000000000000" pitchFamily="2" charset="2"/>
              <a:buChar char="Ø"/>
            </a:pPr>
            <a:r>
              <a:rPr lang="en-US" sz="1400" dirty="0"/>
              <a:t>For those REP recipients whose work is suitable for external funding, a second deliverable is a brief timeline for applying for a specific external funding opportunity. </a:t>
            </a:r>
            <a:endParaRPr lang="en-US" altLang="en-US" sz="1400" dirty="0"/>
          </a:p>
        </p:txBody>
      </p:sp>
    </p:spTree>
    <p:extLst>
      <p:ext uri="{BB962C8B-B14F-4D97-AF65-F5344CB8AC3E}">
        <p14:creationId xmlns:p14="http://schemas.microsoft.com/office/powerpoint/2010/main" val="21590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4E5B-66B0-4862-E975-2FE568C4C7E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90AA541-1BDB-93CF-B34D-54AD779D8582}"/>
              </a:ext>
            </a:extLst>
          </p:cNvPr>
          <p:cNvSpPr>
            <a:spLocks noGrp="1"/>
          </p:cNvSpPr>
          <p:nvPr>
            <p:ph type="title"/>
          </p:nvPr>
        </p:nvSpPr>
        <p:spPr>
          <a:xfrm>
            <a:off x="608138" y="172065"/>
            <a:ext cx="10972800" cy="1325563"/>
          </a:xfrm>
        </p:spPr>
        <p:txBody>
          <a:bodyPr/>
          <a:lstStyle/>
          <a:p>
            <a:r>
              <a:rPr lang="en-US" dirty="0"/>
              <a:t>The REP Experience</a:t>
            </a:r>
          </a:p>
        </p:txBody>
      </p:sp>
      <p:sp>
        <p:nvSpPr>
          <p:cNvPr id="3" name="Content Placeholder 2">
            <a:extLst>
              <a:ext uri="{FF2B5EF4-FFF2-40B4-BE49-F238E27FC236}">
                <a16:creationId xmlns:a16="http://schemas.microsoft.com/office/drawing/2014/main" id="{61B84B19-418A-D221-F59D-EA3AC3B94ED8}"/>
              </a:ext>
            </a:extLst>
          </p:cNvPr>
          <p:cNvSpPr>
            <a:spLocks noGrp="1"/>
          </p:cNvSpPr>
          <p:nvPr>
            <p:ph idx="1"/>
          </p:nvPr>
        </p:nvSpPr>
        <p:spPr>
          <a:xfrm>
            <a:off x="608137" y="1497628"/>
            <a:ext cx="11298727" cy="5188307"/>
          </a:xfrm>
        </p:spPr>
        <p:txBody>
          <a:bodyPr vert="horz" lIns="91440" tIns="45720" rIns="91440" bIns="45720" rtlCol="0" anchor="t">
            <a:normAutofit fontScale="92500" lnSpcReduction="10000"/>
          </a:bodyPr>
          <a:lstStyle/>
          <a:p>
            <a:pPr marL="0" indent="0">
              <a:buNone/>
            </a:pPr>
            <a:r>
              <a:rPr lang="en-US" sz="1400" dirty="0"/>
              <a:t>The REP process intentionally mimics the external submission process to provide some experience in proposal preparation and project execution</a:t>
            </a:r>
            <a:r>
              <a:rPr lang="en-US" sz="1600" dirty="0"/>
              <a:t>.</a:t>
            </a:r>
          </a:p>
          <a:p>
            <a:pPr>
              <a:buFont typeface="Wingdings" panose="05000000000000000000" pitchFamily="2" charset="2"/>
              <a:buChar char="Ø"/>
            </a:pPr>
            <a:r>
              <a:rPr lang="en-US" sz="1400" dirty="0"/>
              <a:t>Guideline Requirements (rules, format, evaluation criteria)</a:t>
            </a:r>
          </a:p>
          <a:p>
            <a:pPr>
              <a:buFont typeface="Wingdings" panose="05000000000000000000" pitchFamily="2" charset="2"/>
              <a:buChar char="Ø"/>
            </a:pPr>
            <a:r>
              <a:rPr lang="en-US" sz="1400" dirty="0"/>
              <a:t>Concept Development (Fundable Idea)</a:t>
            </a:r>
          </a:p>
          <a:p>
            <a:pPr>
              <a:buFont typeface="Wingdings" panose="05000000000000000000" pitchFamily="2" charset="2"/>
              <a:buChar char="Ø"/>
            </a:pPr>
            <a:r>
              <a:rPr lang="en-US" sz="1400" dirty="0"/>
              <a:t>Team Building (project roles and responsibilities, dynamics)</a:t>
            </a:r>
          </a:p>
          <a:p>
            <a:pPr>
              <a:buFont typeface="Wingdings" panose="05000000000000000000" pitchFamily="2" charset="2"/>
              <a:buChar char="Ø"/>
            </a:pPr>
            <a:r>
              <a:rPr lang="en-US" sz="1400" dirty="0"/>
              <a:t>Literature Survey (only the most relevant)</a:t>
            </a:r>
          </a:p>
          <a:p>
            <a:pPr>
              <a:buFont typeface="Wingdings" panose="05000000000000000000" pitchFamily="2" charset="2"/>
              <a:buChar char="Ø"/>
            </a:pPr>
            <a:r>
              <a:rPr lang="en-US" sz="1400" dirty="0"/>
              <a:t>Proposal Writing (well-defined scope of work, clearly written, adherence to guidelines and rubric)</a:t>
            </a:r>
          </a:p>
          <a:p>
            <a:pPr>
              <a:buFont typeface="Wingdings" panose="05000000000000000000" pitchFamily="2" charset="2"/>
              <a:buChar char="Ø"/>
            </a:pPr>
            <a:r>
              <a:rPr lang="en-US" sz="1400" dirty="0"/>
              <a:t>Budget Development (commensurate with scope of work presented)</a:t>
            </a:r>
          </a:p>
          <a:p>
            <a:pPr>
              <a:buFont typeface="Wingdings" panose="05000000000000000000" pitchFamily="2" charset="2"/>
              <a:buChar char="Ø"/>
            </a:pPr>
            <a:r>
              <a:rPr lang="en-US" sz="1400" dirty="0"/>
              <a:t>Project Timeline (management)</a:t>
            </a:r>
          </a:p>
          <a:p>
            <a:pPr>
              <a:buFont typeface="Wingdings" panose="05000000000000000000" pitchFamily="2" charset="2"/>
              <a:buChar char="Ø"/>
            </a:pPr>
            <a:r>
              <a:rPr lang="en-US" sz="1400" dirty="0"/>
              <a:t>Online Application (time stamp)</a:t>
            </a:r>
          </a:p>
          <a:p>
            <a:pPr>
              <a:buFont typeface="Wingdings" panose="05000000000000000000" pitchFamily="2" charset="2"/>
              <a:buChar char="Ø"/>
            </a:pPr>
            <a:r>
              <a:rPr lang="en-US" sz="1400" dirty="0"/>
              <a:t>Panel Review (feedback is essential for improvement)</a:t>
            </a:r>
          </a:p>
          <a:p>
            <a:pPr>
              <a:buFont typeface="Wingdings" panose="05000000000000000000" pitchFamily="2" charset="2"/>
              <a:buChar char="Ø"/>
            </a:pPr>
            <a:r>
              <a:rPr lang="en-US" sz="1400" dirty="0"/>
              <a:t>Research Compliance Approvals (IRB, IACUC, IBC)</a:t>
            </a:r>
          </a:p>
          <a:p>
            <a:pPr>
              <a:buFont typeface="Wingdings" panose="05000000000000000000" pitchFamily="2" charset="2"/>
              <a:buChar char="Ø"/>
            </a:pPr>
            <a:r>
              <a:rPr lang="en-US" sz="1400" dirty="0"/>
              <a:t>Project Execution (preliminary results, modifications to original ideas, re-budgeting, disseminations, etc.)</a:t>
            </a:r>
          </a:p>
          <a:p>
            <a:pPr>
              <a:buFont typeface="Wingdings" panose="05000000000000000000" pitchFamily="2" charset="2"/>
              <a:buChar char="Ø"/>
            </a:pPr>
            <a:r>
              <a:rPr lang="en-US" sz="1400" dirty="0"/>
              <a:t>Terminal Report (accountability, reporting outcomes)</a:t>
            </a:r>
          </a:p>
          <a:p>
            <a:pPr>
              <a:buFont typeface="Wingdings" panose="05000000000000000000" pitchFamily="2" charset="2"/>
              <a:buChar char="Ø"/>
            </a:pPr>
            <a:r>
              <a:rPr lang="en-US" sz="1400" dirty="0"/>
              <a:t>Leverage to other funding (Flip My REP coming in the Spring)</a:t>
            </a:r>
          </a:p>
          <a:p>
            <a:pPr>
              <a:buFont typeface="Wingdings" panose="05000000000000000000" pitchFamily="2" charset="2"/>
              <a:buChar char="Ø"/>
            </a:pPr>
            <a:r>
              <a:rPr lang="en-US" sz="1400" dirty="0"/>
              <a:t>Personal, Societal and Institutional Benefits</a:t>
            </a:r>
          </a:p>
        </p:txBody>
      </p:sp>
    </p:spTree>
    <p:extLst>
      <p:ext uri="{BB962C8B-B14F-4D97-AF65-F5344CB8AC3E}">
        <p14:creationId xmlns:p14="http://schemas.microsoft.com/office/powerpoint/2010/main" val="10104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A06F-3362-17EA-15CC-261334DDC15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D6EB9C5-C7FC-0AC1-F87F-7846A763A931}"/>
              </a:ext>
            </a:extLst>
          </p:cNvPr>
          <p:cNvSpPr>
            <a:spLocks noGrp="1"/>
          </p:cNvSpPr>
          <p:nvPr>
            <p:ph type="title"/>
          </p:nvPr>
        </p:nvSpPr>
        <p:spPr>
          <a:xfrm>
            <a:off x="608138" y="172065"/>
            <a:ext cx="10972800" cy="1325563"/>
          </a:xfrm>
        </p:spPr>
        <p:txBody>
          <a:bodyPr/>
          <a:lstStyle/>
          <a:p>
            <a:r>
              <a:rPr lang="en-US" dirty="0"/>
              <a:t>REP Administration</a:t>
            </a:r>
          </a:p>
        </p:txBody>
      </p:sp>
      <p:sp>
        <p:nvSpPr>
          <p:cNvPr id="3" name="Content Placeholder 2">
            <a:extLst>
              <a:ext uri="{FF2B5EF4-FFF2-40B4-BE49-F238E27FC236}">
                <a16:creationId xmlns:a16="http://schemas.microsoft.com/office/drawing/2014/main" id="{E383C50E-30C1-DC48-54F3-E40BF7A9E902}"/>
              </a:ext>
            </a:extLst>
          </p:cNvPr>
          <p:cNvSpPr>
            <a:spLocks noGrp="1"/>
          </p:cNvSpPr>
          <p:nvPr>
            <p:ph idx="1"/>
          </p:nvPr>
        </p:nvSpPr>
        <p:spPr>
          <a:xfrm>
            <a:off x="608137" y="1497628"/>
            <a:ext cx="11298727" cy="5188307"/>
          </a:xfrm>
        </p:spPr>
        <p:txBody>
          <a:bodyPr vert="horz" lIns="91440" tIns="45720" rIns="91440" bIns="45720" rtlCol="0" anchor="t">
            <a:normAutofit/>
          </a:bodyPr>
          <a:lstStyle/>
          <a:p>
            <a:pPr lvl="1">
              <a:buFont typeface="Wingdings" panose="05000000000000000000" pitchFamily="2" charset="2"/>
              <a:buChar char="Ø"/>
            </a:pPr>
            <a:r>
              <a:rPr lang="en-US" altLang="en-US" dirty="0">
                <a:solidFill>
                  <a:srgbClr val="000000"/>
                </a:solidFill>
              </a:rPr>
              <a:t>The Faculty Senate</a:t>
            </a:r>
          </a:p>
          <a:p>
            <a:pPr lvl="1">
              <a:buFont typeface="Wingdings" panose="05000000000000000000" pitchFamily="2" charset="2"/>
              <a:buChar char="Ø"/>
            </a:pPr>
            <a:endParaRPr lang="en-US" altLang="en-US" dirty="0">
              <a:solidFill>
                <a:srgbClr val="000000"/>
              </a:solidFill>
            </a:endParaRPr>
          </a:p>
          <a:p>
            <a:pPr lvl="1">
              <a:buFont typeface="Wingdings" panose="05000000000000000000" pitchFamily="2" charset="2"/>
              <a:buChar char="Ø"/>
            </a:pPr>
            <a:r>
              <a:rPr lang="en-US" altLang="en-US" dirty="0">
                <a:solidFill>
                  <a:srgbClr val="000000"/>
                </a:solidFill>
              </a:rPr>
              <a:t>The University Research Enhancement Committee (UREC) </a:t>
            </a:r>
          </a:p>
          <a:p>
            <a:pPr lvl="1">
              <a:buFont typeface="Wingdings" panose="05000000000000000000" pitchFamily="2" charset="2"/>
              <a:buChar char="Ø"/>
            </a:pPr>
            <a:endParaRPr lang="en-US" altLang="en-US" dirty="0">
              <a:solidFill>
                <a:srgbClr val="000000"/>
              </a:solidFill>
            </a:endParaRPr>
          </a:p>
          <a:p>
            <a:pPr lvl="1">
              <a:buFont typeface="Wingdings" panose="05000000000000000000" pitchFamily="2" charset="2"/>
              <a:buChar char="Ø"/>
            </a:pPr>
            <a:r>
              <a:rPr lang="en-US" altLang="en-US" dirty="0">
                <a:solidFill>
                  <a:srgbClr val="000000"/>
                </a:solidFill>
              </a:rPr>
              <a:t>The College Research Enhancement Committees (CREC) </a:t>
            </a:r>
          </a:p>
          <a:p>
            <a:pPr marL="457200" lvl="1" indent="0">
              <a:buNone/>
            </a:pPr>
            <a:endParaRPr lang="en-US" altLang="en-US" dirty="0">
              <a:solidFill>
                <a:srgbClr val="000000"/>
              </a:solidFill>
            </a:endParaRPr>
          </a:p>
          <a:p>
            <a:pPr lvl="1">
              <a:buFont typeface="Wingdings" panose="05000000000000000000" pitchFamily="2" charset="2"/>
              <a:buChar char="Ø"/>
            </a:pPr>
            <a:r>
              <a:rPr lang="en-US" altLang="en-US" dirty="0">
                <a:solidFill>
                  <a:srgbClr val="000000"/>
                </a:solidFill>
              </a:rPr>
              <a:t>The Division of Research</a:t>
            </a:r>
          </a:p>
          <a:p>
            <a:pPr marL="457200" lvl="1" indent="0">
              <a:buNone/>
            </a:pPr>
            <a:endParaRPr lang="en-US" altLang="en-US" dirty="0">
              <a:solidFill>
                <a:srgbClr val="000000"/>
              </a:solidFill>
            </a:endParaRPr>
          </a:p>
          <a:p>
            <a:pPr lvl="1">
              <a:buFont typeface="Wingdings" panose="05000000000000000000" pitchFamily="2" charset="2"/>
              <a:buChar char="Ø"/>
            </a:pPr>
            <a:r>
              <a:rPr lang="en-US" altLang="en-US" dirty="0">
                <a:solidFill>
                  <a:srgbClr val="000000"/>
                </a:solidFill>
              </a:rPr>
              <a:t>The General Accounting Office</a:t>
            </a:r>
          </a:p>
          <a:p>
            <a:pPr marL="457200" lvl="1" indent="0">
              <a:buNone/>
            </a:pPr>
            <a:endParaRPr lang="en-US" altLang="en-US" dirty="0">
              <a:solidFill>
                <a:srgbClr val="000000"/>
              </a:solidFill>
            </a:endParaRPr>
          </a:p>
          <a:p>
            <a:pPr lvl="1">
              <a:buFont typeface="Wingdings" panose="05000000000000000000" pitchFamily="2" charset="2"/>
              <a:buChar char="Ø"/>
            </a:pPr>
            <a:r>
              <a:rPr lang="en-US" altLang="en-US" dirty="0">
                <a:solidFill>
                  <a:srgbClr val="000000"/>
                </a:solidFill>
              </a:rPr>
              <a:t>The Budget Office </a:t>
            </a:r>
          </a:p>
        </p:txBody>
      </p:sp>
    </p:spTree>
    <p:extLst>
      <p:ext uri="{BB962C8B-B14F-4D97-AF65-F5344CB8AC3E}">
        <p14:creationId xmlns:p14="http://schemas.microsoft.com/office/powerpoint/2010/main" val="388899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24171-4ED9-5D0A-608C-395792595C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4EAAF9B-7DB1-17A4-D3CD-7FBDDE136B7C}"/>
              </a:ext>
            </a:extLst>
          </p:cNvPr>
          <p:cNvSpPr>
            <a:spLocks noGrp="1"/>
          </p:cNvSpPr>
          <p:nvPr>
            <p:ph type="title"/>
          </p:nvPr>
        </p:nvSpPr>
        <p:spPr>
          <a:xfrm>
            <a:off x="609600" y="22789"/>
            <a:ext cx="10972800" cy="1325563"/>
          </a:xfrm>
        </p:spPr>
        <p:txBody>
          <a:bodyPr/>
          <a:lstStyle/>
          <a:p>
            <a:r>
              <a:rPr lang="en-US" dirty="0"/>
              <a:t>FY26 REP Timeline</a:t>
            </a:r>
          </a:p>
        </p:txBody>
      </p:sp>
      <p:sp>
        <p:nvSpPr>
          <p:cNvPr id="3" name="Content Placeholder 2">
            <a:extLst>
              <a:ext uri="{FF2B5EF4-FFF2-40B4-BE49-F238E27FC236}">
                <a16:creationId xmlns:a16="http://schemas.microsoft.com/office/drawing/2014/main" id="{615F1050-1E33-0FC9-B7DF-956E30D48E54}"/>
              </a:ext>
            </a:extLst>
          </p:cNvPr>
          <p:cNvSpPr>
            <a:spLocks noGrp="1"/>
          </p:cNvSpPr>
          <p:nvPr>
            <p:ph idx="1"/>
          </p:nvPr>
        </p:nvSpPr>
        <p:spPr>
          <a:xfrm>
            <a:off x="1670022" y="1497628"/>
            <a:ext cx="9017644" cy="5188307"/>
          </a:xfrm>
        </p:spPr>
        <p:txBody>
          <a:bodyPr vert="horz" lIns="91440" tIns="45720" rIns="91440" bIns="45720" rtlCol="0" anchor="t">
            <a:normAutofit/>
          </a:bodyPr>
          <a:lstStyle/>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Aug 15		Call for CREC representatives goes out from ORSP</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Aug 25 		Program Announcement and call for proposals is sent from Provost Office</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Sept 10 		REP Zoom workshop for general audience</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Sept 17 		CREC nominees due</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b="1" dirty="0">
                <a:latin typeface="Calibri" panose="020F0502020204030204" pitchFamily="34" charset="0"/>
                <a:ea typeface="Calibri" panose="020F0502020204030204" pitchFamily="34" charset="0"/>
                <a:cs typeface="Times New Roman" panose="02020603050405020304" pitchFamily="18" charset="0"/>
              </a:rPr>
              <a:t>Oct 8	 	Due date for proposals at 5 pm Central Time</a:t>
            </a:r>
          </a:p>
          <a:p>
            <a:pPr marL="0" marR="0" indent="0">
              <a:lnSpc>
                <a:spcPct val="107000"/>
              </a:lnSpc>
              <a:spcBef>
                <a:spcPts val="0"/>
              </a:spcBef>
              <a:spcAft>
                <a:spcPts val="800"/>
              </a:spcAft>
              <a:buNone/>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Nov 21		Scores are due from CRECs	</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Dec 3 		Senate takes final action on funding recommendation</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Wingdings" panose="05000000000000000000" pitchFamily="2" charset="2"/>
              <a:buChar char="Ø"/>
            </a:pPr>
            <a:r>
              <a:rPr lang="en-US" sz="1400" dirty="0">
                <a:latin typeface="Calibri" panose="020F0502020204030204" pitchFamily="34" charset="0"/>
                <a:ea typeface="Calibri" panose="020F0502020204030204" pitchFamily="34" charset="0"/>
                <a:cs typeface="Times New Roman" panose="02020603050405020304" pitchFamily="18" charset="0"/>
              </a:rPr>
              <a:t>Dec 5		ORSP posts proposals recommended for funding on REP website, sends email notification to all 		PIs and begins send out of award packages</a:t>
            </a:r>
          </a:p>
        </p:txBody>
      </p:sp>
    </p:spTree>
    <p:extLst>
      <p:ext uri="{BB962C8B-B14F-4D97-AF65-F5344CB8AC3E}">
        <p14:creationId xmlns:p14="http://schemas.microsoft.com/office/powerpoint/2010/main" val="161052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F4BCE-BB35-0845-BCD6-F5ACFEAEB8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F004B75-6519-A94C-F868-E2BC4697C3C7}"/>
              </a:ext>
            </a:extLst>
          </p:cNvPr>
          <p:cNvSpPr>
            <a:spLocks noGrp="1"/>
          </p:cNvSpPr>
          <p:nvPr>
            <p:ph type="title"/>
          </p:nvPr>
        </p:nvSpPr>
        <p:spPr>
          <a:xfrm>
            <a:off x="609600" y="22789"/>
            <a:ext cx="10972800" cy="1325563"/>
          </a:xfrm>
        </p:spPr>
        <p:txBody>
          <a:bodyPr/>
          <a:lstStyle/>
          <a:p>
            <a:r>
              <a:rPr lang="en-US" dirty="0"/>
              <a:t> REP Guidelines:  Eligibility</a:t>
            </a:r>
          </a:p>
        </p:txBody>
      </p:sp>
      <p:sp>
        <p:nvSpPr>
          <p:cNvPr id="3" name="Content Placeholder 2">
            <a:extLst>
              <a:ext uri="{FF2B5EF4-FFF2-40B4-BE49-F238E27FC236}">
                <a16:creationId xmlns:a16="http://schemas.microsoft.com/office/drawing/2014/main" id="{A51CED60-8192-DA02-2ED7-64B268F0F4C6}"/>
              </a:ext>
            </a:extLst>
          </p:cNvPr>
          <p:cNvSpPr>
            <a:spLocks noGrp="1"/>
          </p:cNvSpPr>
          <p:nvPr>
            <p:ph idx="1"/>
          </p:nvPr>
        </p:nvSpPr>
        <p:spPr>
          <a:xfrm>
            <a:off x="1670022" y="1497628"/>
            <a:ext cx="9017644" cy="5188307"/>
          </a:xfrm>
        </p:spPr>
        <p:txBody>
          <a:bodyPr vert="horz" lIns="91440" tIns="45720" rIns="91440" bIns="45720" rtlCol="0" anchor="t">
            <a:normAutofit/>
          </a:bodyPr>
          <a:lstStyle/>
          <a:p>
            <a:pPr marL="342900" lvl="0" indent="-342900" eaLnBrk="0" hangingPunct="0">
              <a:buFont typeface="Wingdings" panose="05000000000000000000" pitchFamily="2" charset="2"/>
              <a:buChar char="Ø"/>
            </a:pPr>
            <a:r>
              <a:rPr lang="en-US" altLang="en-US" sz="1400" dirty="0">
                <a:solidFill>
                  <a:srgbClr val="000000"/>
                </a:solidFill>
                <a:ea typeface="MS PGothic" pitchFamily="34" charset="-128"/>
              </a:rPr>
              <a:t>All full-time Texas State faculty members with continuing nine-month academic appointments may apply as Principal Investigators (PIs) or co-investigators (CIs).  </a:t>
            </a:r>
          </a:p>
          <a:p>
            <a:pPr lvl="0" eaLnBrk="0" hangingPunct="0"/>
            <a:endParaRPr lang="en-US" altLang="en-US" sz="1400" dirty="0">
              <a:solidFill>
                <a:srgbClr val="000000"/>
              </a:solidFill>
              <a:ea typeface="MS PGothic" pitchFamily="34" charset="-128"/>
            </a:endParaRPr>
          </a:p>
          <a:p>
            <a:pPr marL="342900" lvl="0" indent="-342900" eaLnBrk="0" hangingPunct="0">
              <a:buFont typeface="Wingdings" panose="05000000000000000000" pitchFamily="2" charset="2"/>
              <a:buChar char="Ø"/>
            </a:pPr>
            <a:r>
              <a:rPr lang="en-US" altLang="en-US" sz="1400" dirty="0">
                <a:solidFill>
                  <a:srgbClr val="000000"/>
                </a:solidFill>
                <a:ea typeface="MS PGothic" pitchFamily="34" charset="-128"/>
              </a:rPr>
              <a:t>Full-time nontenure line faculty at the rank of Senior Lecturer may apply only as co-investigators with tenured or tenure-track faculty. Lecturers are not eligible.</a:t>
            </a:r>
          </a:p>
          <a:p>
            <a:pPr lvl="0" eaLnBrk="0" hangingPunct="0"/>
            <a:endParaRPr lang="en-US" altLang="en-US" sz="1400" dirty="0">
              <a:solidFill>
                <a:srgbClr val="000000"/>
              </a:solidFill>
              <a:ea typeface="MS PGothic" pitchFamily="34" charset="-128"/>
            </a:endParaRPr>
          </a:p>
          <a:p>
            <a:pPr marL="342900" lvl="0" indent="-342900" eaLnBrk="0" hangingPunct="0">
              <a:buFont typeface="Wingdings" panose="05000000000000000000" pitchFamily="2" charset="2"/>
              <a:buChar char="Ø"/>
            </a:pPr>
            <a:r>
              <a:rPr lang="en-US" altLang="en-US" sz="1400" dirty="0">
                <a:solidFill>
                  <a:srgbClr val="000000"/>
                </a:solidFill>
                <a:ea typeface="MS PGothic" pitchFamily="34" charset="-128"/>
              </a:rPr>
              <a:t>Clinical Faculty may apply as PIs or CIs, but </a:t>
            </a:r>
            <a:r>
              <a:rPr lang="en-US" altLang="en-US" sz="1400" dirty="0">
                <a:ea typeface="MS PGothic" pitchFamily="34" charset="-128"/>
              </a:rPr>
              <a:t>Research Faculty and Program Faculty are not eligible.</a:t>
            </a:r>
          </a:p>
          <a:p>
            <a:pPr lvl="0" eaLnBrk="0" hangingPunct="0"/>
            <a:endParaRPr lang="en-US" altLang="en-US" sz="1400" dirty="0">
              <a:ea typeface="MS PGothic" pitchFamily="34" charset="-128"/>
            </a:endParaRPr>
          </a:p>
          <a:p>
            <a:pPr marL="342900" lvl="0" indent="-342900" eaLnBrk="0" hangingPunct="0">
              <a:buFont typeface="Wingdings" panose="05000000000000000000" pitchFamily="2" charset="2"/>
              <a:buChar char="Ø"/>
            </a:pPr>
            <a:r>
              <a:rPr lang="en-US" altLang="en-US" sz="1400" dirty="0">
                <a:solidFill>
                  <a:srgbClr val="FF0000"/>
                </a:solidFill>
                <a:highlight>
                  <a:srgbClr val="00FF00"/>
                </a:highlight>
                <a:ea typeface="MS PGothic" pitchFamily="34" charset="-128"/>
              </a:rPr>
              <a:t>NEW: Faculty of Practice may serve as PI or Co-I</a:t>
            </a:r>
          </a:p>
          <a:p>
            <a:pPr lvl="0" eaLnBrk="0" hangingPunct="0"/>
            <a:endParaRPr lang="en-US" altLang="en-US" sz="1400" dirty="0">
              <a:solidFill>
                <a:srgbClr val="FF0000"/>
              </a:solidFill>
              <a:highlight>
                <a:srgbClr val="00FF00"/>
              </a:highlight>
              <a:ea typeface="MS PGothic" pitchFamily="34" charset="-128"/>
            </a:endParaRPr>
          </a:p>
          <a:p>
            <a:pPr marL="342900" lvl="0" indent="-342900" eaLnBrk="0" hangingPunct="0">
              <a:buFont typeface="Wingdings" panose="05000000000000000000" pitchFamily="2" charset="2"/>
              <a:buChar char="Ø"/>
            </a:pPr>
            <a:r>
              <a:rPr lang="en-US" altLang="en-US" sz="1400" dirty="0">
                <a:solidFill>
                  <a:srgbClr val="000000"/>
                </a:solidFill>
                <a:ea typeface="MS PGothic" pitchFamily="34" charset="-128"/>
              </a:rPr>
              <a:t>Department Chairs, School Directors, Program Directors and Deans are not eligible to apply. </a:t>
            </a:r>
          </a:p>
        </p:txBody>
      </p:sp>
    </p:spTree>
    <p:extLst>
      <p:ext uri="{BB962C8B-B14F-4D97-AF65-F5344CB8AC3E}">
        <p14:creationId xmlns:p14="http://schemas.microsoft.com/office/powerpoint/2010/main" val="58040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3BAF0-24A0-2F73-14C4-6B7B4CEF78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1B4B53-AAAD-A7DF-7B40-53E0A2F48C9A}"/>
              </a:ext>
            </a:extLst>
          </p:cNvPr>
          <p:cNvSpPr>
            <a:spLocks noGrp="1"/>
          </p:cNvSpPr>
          <p:nvPr>
            <p:ph type="title"/>
          </p:nvPr>
        </p:nvSpPr>
        <p:spPr>
          <a:xfrm>
            <a:off x="609600" y="22789"/>
            <a:ext cx="10972800" cy="1325563"/>
          </a:xfrm>
        </p:spPr>
        <p:txBody>
          <a:bodyPr/>
          <a:lstStyle/>
          <a:p>
            <a:r>
              <a:rPr lang="en-US" dirty="0"/>
              <a:t>Guidelines: Continued</a:t>
            </a:r>
          </a:p>
        </p:txBody>
      </p:sp>
      <p:sp>
        <p:nvSpPr>
          <p:cNvPr id="3" name="Content Placeholder 2">
            <a:extLst>
              <a:ext uri="{FF2B5EF4-FFF2-40B4-BE49-F238E27FC236}">
                <a16:creationId xmlns:a16="http://schemas.microsoft.com/office/drawing/2014/main" id="{45D3537F-1155-6F91-5A82-11FD1444CEC1}"/>
              </a:ext>
            </a:extLst>
          </p:cNvPr>
          <p:cNvSpPr>
            <a:spLocks noGrp="1"/>
          </p:cNvSpPr>
          <p:nvPr>
            <p:ph idx="1"/>
          </p:nvPr>
        </p:nvSpPr>
        <p:spPr>
          <a:xfrm>
            <a:off x="1670022" y="1497628"/>
            <a:ext cx="9017644" cy="5188307"/>
          </a:xfrm>
        </p:spPr>
        <p:txBody>
          <a:bodyPr vert="horz" lIns="91440" tIns="45720" rIns="91440" bIns="45720" rtlCol="0" anchor="t">
            <a:normAutofit/>
          </a:bodyPr>
          <a:lstStyle/>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Faculty may submit</a:t>
            </a:r>
            <a:r>
              <a:rPr lang="en-US" altLang="en-US" sz="1400" i="1" dirty="0">
                <a:solidFill>
                  <a:srgbClr val="000000"/>
                </a:solidFill>
                <a:ea typeface="MS PGothic" pitchFamily="34" charset="-128"/>
              </a:rPr>
              <a:t> </a:t>
            </a:r>
            <a:r>
              <a:rPr lang="en-US" altLang="en-US" sz="1400" dirty="0">
                <a:solidFill>
                  <a:srgbClr val="000000"/>
                </a:solidFill>
                <a:ea typeface="MS PGothic" pitchFamily="34" charset="-128"/>
              </a:rPr>
              <a:t>only one proposal.</a:t>
            </a:r>
          </a:p>
          <a:p>
            <a:pPr lvl="0" eaLnBrk="0" hangingPunct="0">
              <a:lnSpc>
                <a:spcPct val="90000"/>
              </a:lnSpc>
              <a:spcAft>
                <a:spcPts val="600"/>
              </a:spcAft>
            </a:pPr>
            <a:endParaRPr lang="en-US" altLang="en-US" sz="1400" dirty="0">
              <a:solidFill>
                <a:srgbClr val="000000"/>
              </a:solidFill>
              <a:ea typeface="MS PGothic" pitchFamily="34" charset="-128"/>
            </a:endParaRPr>
          </a:p>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For collaborative proposals, one PI must be designated.</a:t>
            </a:r>
          </a:p>
          <a:p>
            <a:pPr lvl="0" eaLnBrk="0" hangingPunct="0">
              <a:lnSpc>
                <a:spcPct val="90000"/>
              </a:lnSpc>
              <a:spcAft>
                <a:spcPts val="600"/>
              </a:spcAft>
            </a:pPr>
            <a:endParaRPr lang="en-US" altLang="en-US" sz="1400" dirty="0">
              <a:solidFill>
                <a:srgbClr val="000000"/>
              </a:solidFill>
              <a:ea typeface="MS PGothic" pitchFamily="34" charset="-128"/>
            </a:endParaRPr>
          </a:p>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Faculty may not receive REP funds in consecutive years. </a:t>
            </a:r>
          </a:p>
          <a:p>
            <a:pPr lvl="0" eaLnBrk="0" hangingPunct="0">
              <a:lnSpc>
                <a:spcPct val="90000"/>
              </a:lnSpc>
              <a:spcAft>
                <a:spcPts val="600"/>
              </a:spcAft>
            </a:pPr>
            <a:endParaRPr lang="en-US" altLang="en-US" sz="1400" dirty="0">
              <a:solidFill>
                <a:srgbClr val="000000"/>
              </a:solidFill>
              <a:ea typeface="MS PGothic" pitchFamily="34" charset="-128"/>
            </a:endParaRPr>
          </a:p>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REP grantees with delinquent final reports are not eligible to apply.  </a:t>
            </a:r>
          </a:p>
          <a:p>
            <a:pPr lvl="0" eaLnBrk="0" hangingPunct="0">
              <a:lnSpc>
                <a:spcPct val="90000"/>
              </a:lnSpc>
              <a:spcAft>
                <a:spcPts val="600"/>
              </a:spcAft>
            </a:pPr>
            <a:endParaRPr lang="en-US" altLang="en-US" sz="1400" dirty="0">
              <a:solidFill>
                <a:srgbClr val="000000"/>
              </a:solidFill>
              <a:ea typeface="MS PGothic" pitchFamily="34" charset="-128"/>
            </a:endParaRPr>
          </a:p>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The maximum award level for individual projects is $12,000. Collaborative projects of two or more eligible faculty may be awarded a maximum of $24,000. </a:t>
            </a:r>
          </a:p>
          <a:p>
            <a:pPr lvl="0" eaLnBrk="0" hangingPunct="0">
              <a:lnSpc>
                <a:spcPct val="90000"/>
              </a:lnSpc>
              <a:spcAft>
                <a:spcPts val="600"/>
              </a:spcAft>
            </a:pPr>
            <a:endParaRPr lang="en-US" altLang="en-US" sz="1400" dirty="0">
              <a:solidFill>
                <a:srgbClr val="000000"/>
              </a:solidFill>
              <a:ea typeface="MS PGothic" pitchFamily="34" charset="-128"/>
            </a:endParaRPr>
          </a:p>
          <a:p>
            <a:pPr marL="342900" lvl="0" indent="-342900" eaLnBrk="0" hangingPunct="0">
              <a:lnSpc>
                <a:spcPct val="90000"/>
              </a:lnSpc>
              <a:spcAft>
                <a:spcPts val="600"/>
              </a:spcAft>
              <a:buFont typeface="Wingdings" panose="05000000000000000000" pitchFamily="2" charset="2"/>
              <a:buChar char="Ø"/>
            </a:pPr>
            <a:r>
              <a:rPr lang="en-US" altLang="en-US" sz="1400" dirty="0">
                <a:solidFill>
                  <a:srgbClr val="000000"/>
                </a:solidFill>
                <a:ea typeface="MS PGothic" pitchFamily="34" charset="-128"/>
              </a:rPr>
              <a:t>Salary stipends may not exceed $10,000 and may be requested only for summer months.  The combined summer teaching salary (if any) and REP salary stipend may not exceed one-third of the applicant’s nine-month salary. </a:t>
            </a:r>
          </a:p>
        </p:txBody>
      </p:sp>
    </p:spTree>
    <p:extLst>
      <p:ext uri="{BB962C8B-B14F-4D97-AF65-F5344CB8AC3E}">
        <p14:creationId xmlns:p14="http://schemas.microsoft.com/office/powerpoint/2010/main" val="205637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75C52-FFC0-4D48-7DD3-A79F83CED83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8A0797E-8D83-F8A2-1019-40D6FA59ACE8}"/>
              </a:ext>
            </a:extLst>
          </p:cNvPr>
          <p:cNvSpPr>
            <a:spLocks noGrp="1"/>
          </p:cNvSpPr>
          <p:nvPr>
            <p:ph type="title"/>
          </p:nvPr>
        </p:nvSpPr>
        <p:spPr>
          <a:xfrm>
            <a:off x="609600" y="22789"/>
            <a:ext cx="10972800" cy="1325563"/>
          </a:xfrm>
        </p:spPr>
        <p:txBody>
          <a:bodyPr/>
          <a:lstStyle/>
          <a:p>
            <a:r>
              <a:rPr lang="en-US" dirty="0"/>
              <a:t>Non-Allowed Expenses</a:t>
            </a:r>
          </a:p>
        </p:txBody>
      </p:sp>
      <p:sp>
        <p:nvSpPr>
          <p:cNvPr id="3" name="Content Placeholder 2">
            <a:extLst>
              <a:ext uri="{FF2B5EF4-FFF2-40B4-BE49-F238E27FC236}">
                <a16:creationId xmlns:a16="http://schemas.microsoft.com/office/drawing/2014/main" id="{72F24D34-F2D0-20E5-D568-7AC02F5F8AB2}"/>
              </a:ext>
            </a:extLst>
          </p:cNvPr>
          <p:cNvSpPr>
            <a:spLocks noGrp="1"/>
          </p:cNvSpPr>
          <p:nvPr>
            <p:ph idx="1"/>
          </p:nvPr>
        </p:nvSpPr>
        <p:spPr>
          <a:xfrm>
            <a:off x="1689686" y="1792596"/>
            <a:ext cx="9017644" cy="5188307"/>
          </a:xfrm>
        </p:spPr>
        <p:txBody>
          <a:bodyPr vert="horz" lIns="91440" tIns="45720" rIns="91440" bIns="45720" rtlCol="0" anchor="t">
            <a:normAutofit/>
          </a:bodyPr>
          <a:lstStyle/>
          <a:p>
            <a:pPr marL="342900" lvl="0" indent="-342900" eaLnBrk="0" hangingPunct="0">
              <a:spcAft>
                <a:spcPts val="1200"/>
              </a:spcAft>
              <a:buFont typeface="Wingdings" panose="05000000000000000000" pitchFamily="2" charset="2"/>
              <a:buChar char="Ø"/>
            </a:pPr>
            <a:r>
              <a:rPr lang="en-US" altLang="en-US" sz="1600" dirty="0">
                <a:solidFill>
                  <a:srgbClr val="000000"/>
                </a:solidFill>
                <a:ea typeface="MS PGothic" pitchFamily="34" charset="-128"/>
              </a:rPr>
              <a:t>Any research associated with the completion of the applicant's master's thesis or doctoral dissertation </a:t>
            </a:r>
          </a:p>
          <a:p>
            <a:pPr marL="342900" lvl="0" indent="-342900" eaLnBrk="0" hangingPunct="0">
              <a:spcAft>
                <a:spcPts val="1200"/>
              </a:spcAft>
              <a:buFont typeface="Wingdings" panose="05000000000000000000" pitchFamily="2" charset="2"/>
              <a:buChar char="Ø"/>
            </a:pPr>
            <a:r>
              <a:rPr lang="en-US" altLang="en-US" sz="1600" dirty="0">
                <a:solidFill>
                  <a:srgbClr val="000000"/>
                </a:solidFill>
                <a:ea typeface="MS PGothic" pitchFamily="34" charset="-128"/>
              </a:rPr>
              <a:t>Any faculty education or training not directly relevant to the grant project </a:t>
            </a:r>
          </a:p>
          <a:p>
            <a:pPr marL="342900" lvl="0" indent="-342900" eaLnBrk="0" hangingPunct="0">
              <a:spcAft>
                <a:spcPts val="1200"/>
              </a:spcAft>
              <a:buFont typeface="Wingdings" panose="05000000000000000000" pitchFamily="2" charset="2"/>
              <a:buChar char="Ø"/>
            </a:pPr>
            <a:r>
              <a:rPr lang="en-US" altLang="en-US" sz="1600" dirty="0">
                <a:solidFill>
                  <a:srgbClr val="000000"/>
                </a:solidFill>
                <a:ea typeface="MS PGothic" pitchFamily="34" charset="-128"/>
              </a:rPr>
              <a:t>Course or curriculum development projects </a:t>
            </a:r>
          </a:p>
          <a:p>
            <a:pPr marL="342900" indent="-342900" eaLnBrk="0" hangingPunct="0">
              <a:spcAft>
                <a:spcPts val="1200"/>
              </a:spcAft>
              <a:buFont typeface="Wingdings" panose="05000000000000000000" pitchFamily="2" charset="2"/>
              <a:buChar char="Ø"/>
            </a:pPr>
            <a:r>
              <a:rPr lang="en-US" altLang="en-US" sz="1600" dirty="0">
                <a:solidFill>
                  <a:srgbClr val="000000"/>
                </a:solidFill>
                <a:ea typeface="MS PGothic" pitchFamily="34" charset="-128"/>
              </a:rPr>
              <a:t>Conference registration and travel to conferences</a:t>
            </a:r>
          </a:p>
          <a:p>
            <a:pPr marL="342900" indent="-342900" eaLnBrk="0" hangingPunct="0">
              <a:spcAft>
                <a:spcPts val="1200"/>
              </a:spcAft>
              <a:buFont typeface="Wingdings" panose="05000000000000000000" pitchFamily="2" charset="2"/>
              <a:buChar char="Ø"/>
            </a:pPr>
            <a:r>
              <a:rPr lang="en-US" altLang="en-US" sz="1600" dirty="0">
                <a:solidFill>
                  <a:srgbClr val="000000"/>
                </a:solidFill>
                <a:ea typeface="MS PGothic" pitchFamily="34" charset="-128"/>
              </a:rPr>
              <a:t>Course buyouts during the long semesters</a:t>
            </a:r>
          </a:p>
        </p:txBody>
      </p:sp>
    </p:spTree>
    <p:extLst>
      <p:ext uri="{BB962C8B-B14F-4D97-AF65-F5344CB8AC3E}">
        <p14:creationId xmlns:p14="http://schemas.microsoft.com/office/powerpoint/2010/main" val="4182752835"/>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63885E-9EB1-4E6B-9630-FE1D6A5B1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a6d96-4300-4a78-8104-372a69772060"/>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 ds:uri="12fa6d96-4300-4a78-8104-372a69772060"/>
  </ds:schemaRefs>
</ds:datastoreItem>
</file>

<file path=docProps/app.xml><?xml version="1.0" encoding="utf-8"?>
<Properties xmlns="http://schemas.openxmlformats.org/officeDocument/2006/extended-properties" xmlns:vt="http://schemas.openxmlformats.org/officeDocument/2006/docPropsVTypes">
  <Template>TXST Light</Template>
  <TotalTime>418</TotalTime>
  <Words>2148</Words>
  <Application>Microsoft Office PowerPoint</Application>
  <PresentationFormat>Widescreen</PresentationFormat>
  <Paragraphs>298</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MS PGothic</vt:lpstr>
      <vt:lpstr>Aptos</vt:lpstr>
      <vt:lpstr>Aptos Display</vt:lpstr>
      <vt:lpstr>Arial</vt:lpstr>
      <vt:lpstr>Calibri</vt:lpstr>
      <vt:lpstr>Times New Roman</vt:lpstr>
      <vt:lpstr>Wingdings</vt:lpstr>
      <vt:lpstr>TXST Light</vt:lpstr>
      <vt:lpstr>Overview of the Research Enhancement Program at Texas State University</vt:lpstr>
      <vt:lpstr> REP Core Principles</vt:lpstr>
      <vt:lpstr>REVISED REP Mission</vt:lpstr>
      <vt:lpstr>The REP Experience</vt:lpstr>
      <vt:lpstr>REP Administration</vt:lpstr>
      <vt:lpstr>FY26 REP Timeline</vt:lpstr>
      <vt:lpstr> REP Guidelines:  Eligibility</vt:lpstr>
      <vt:lpstr>Guidelines: Continued</vt:lpstr>
      <vt:lpstr>Non-Allowed Expenses</vt:lpstr>
      <vt:lpstr>Application: On-line Submission</vt:lpstr>
      <vt:lpstr>Application: Proposal Narrative</vt:lpstr>
      <vt:lpstr>Application: Narrative</vt:lpstr>
      <vt:lpstr>Application: Curriculum Vitae</vt:lpstr>
      <vt:lpstr>Budget</vt:lpstr>
      <vt:lpstr>Proposal Submission Confirmation</vt:lpstr>
      <vt:lpstr>REP Review-General</vt:lpstr>
      <vt:lpstr>REP Review Process-CREC</vt:lpstr>
      <vt:lpstr>REP Review Process-UREC </vt:lpstr>
      <vt:lpstr>REP Review-Notifications</vt:lpstr>
      <vt:lpstr>REP Post Award</vt:lpstr>
      <vt:lpstr>Proportional College Funding Allocation (FY26 Applications)</vt:lpstr>
      <vt:lpstr>FY26 Funding Stats</vt:lpstr>
      <vt:lpstr>University Research Enhancement Committee (UREC)</vt:lpstr>
      <vt:lpstr>Administrative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Carter, Kamarie B</cp:lastModifiedBy>
  <cp:revision>7</cp:revision>
  <dcterms:created xsi:type="dcterms:W3CDTF">2024-06-11T19:36:44Z</dcterms:created>
  <dcterms:modified xsi:type="dcterms:W3CDTF">2025-08-26T20:04:45Z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