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Lst>
  <p:sldSz cx="9144000" cy="5143500" type="screen16x9"/>
  <p:notesSz cx="6858000" cy="9144000"/>
  <p:embeddedFontLst>
    <p:embeddedFont>
      <p:font typeface="Average" panose="020B0604020202020204" charset="0"/>
      <p:regular r:id="rId20"/>
    </p:embeddedFont>
    <p:embeddedFont>
      <p:font typeface="Grenze Gotisch" panose="020B0604020202020204" charset="0"/>
      <p:regular r:id="rId21"/>
      <p:bold r:id="rId22"/>
    </p:embeddedFont>
    <p:embeddedFont>
      <p:font typeface="Grenze Gotisch Medium" panose="020B0604020202020204" charset="0"/>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28"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8e5f963f1e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8e5f963f1e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89b44c1d2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89b44c1d2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88cc4339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88cc4339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88cc43396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88cc43396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8f013df8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8f013df81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38f013df81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38f013df81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88cc43396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88cc43396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8f013df813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8f013df813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87b836c39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87b836c3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87b836c39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87b836c39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8e5f963f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8e5f963f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8e5f963f1e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8e5f963f1e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8e5f963f1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8e5f963f1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8e5f963f1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8e5f963f1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8e5f963f1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8e5f963f1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8e5f963f1e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8e5f963f1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72EAF95F-5E39-B3D5-ECFB-C49238BE7B60}"/>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err="1"/>
              <a:t>Texstunde</a:t>
            </a:r>
            <a:endParaRPr lang="en-US" dirty="0"/>
          </a:p>
        </p:txBody>
      </p:sp>
      <p:sp>
        <p:nvSpPr>
          <p:cNvPr id="54" name="Google Shape;54;p13">
            <a:extLst>
              <a:ext uri="{C183D7F6-B498-43B3-948B-1728B52AA6E4}">
                <adec:decorative xmlns:adec="http://schemas.microsoft.com/office/drawing/2017/decorative" val="1"/>
              </a:ext>
            </a:extLst>
          </p:cNvPr>
          <p:cNvSpPr txBox="1"/>
          <p:nvPr/>
        </p:nvSpPr>
        <p:spPr>
          <a:xfrm>
            <a:off x="311708" y="2797175"/>
            <a:ext cx="8520600" cy="2052600"/>
          </a:xfrm>
          <a:prstGeom prst="rect">
            <a:avLst/>
          </a:prstGeom>
          <a:noFill/>
          <a:ln>
            <a:noFill/>
          </a:ln>
        </p:spPr>
        <p:txBody>
          <a:bodyPr spcFirstLastPara="1" wrap="square" lIns="91425" tIns="91425" rIns="91425" bIns="91425" anchor="b" anchorCtr="0">
            <a:normAutofit/>
          </a:bodyPr>
          <a:lstStyle/>
          <a:p>
            <a:pPr marL="0" lvl="0" indent="0" algn="ctr" rtl="0">
              <a:spcBef>
                <a:spcPts val="0"/>
              </a:spcBef>
              <a:spcAft>
                <a:spcPts val="0"/>
              </a:spcAft>
              <a:buNone/>
            </a:pPr>
            <a:endParaRPr sz="5200">
              <a:solidFill>
                <a:srgbClr val="000000"/>
              </a:solidFill>
            </a:endParaRPr>
          </a:p>
        </p:txBody>
      </p:sp>
      <p:pic>
        <p:nvPicPr>
          <p:cNvPr id="55" name="Google Shape;55;p13">
            <a:extLst>
              <a:ext uri="{C183D7F6-B498-43B3-948B-1728B52AA6E4}">
                <adec:decorative xmlns:adec="http://schemas.microsoft.com/office/drawing/2017/decorative" val="1"/>
              </a:ext>
            </a:extLst>
          </p:cNvPr>
          <p:cNvPicPr preferRelativeResize="0"/>
          <p:nvPr/>
        </p:nvPicPr>
        <p:blipFill rotWithShape="1">
          <a:blip r:embed="rId3">
            <a:alphaModFix/>
          </a:blip>
          <a:srcRect t="42779" b="30944"/>
          <a:stretch/>
        </p:blipFill>
        <p:spPr>
          <a:xfrm>
            <a:off x="-4775" y="2140130"/>
            <a:ext cx="9144001" cy="3003379"/>
          </a:xfrm>
          <a:prstGeom prst="rect">
            <a:avLst/>
          </a:prstGeom>
          <a:noFill/>
          <a:ln>
            <a:noFill/>
          </a:ln>
        </p:spPr>
      </p:pic>
      <p:sp>
        <p:nvSpPr>
          <p:cNvPr id="56" name="Google Shape;56;p13">
            <a:extLst>
              <a:ext uri="{C183D7F6-B498-43B3-948B-1728B52AA6E4}">
                <adec:decorative xmlns:adec="http://schemas.microsoft.com/office/drawing/2017/decorative" val="1"/>
              </a:ext>
            </a:extLst>
          </p:cNvPr>
          <p:cNvSpPr/>
          <p:nvPr/>
        </p:nvSpPr>
        <p:spPr>
          <a:xfrm>
            <a:off x="672925" y="247683"/>
            <a:ext cx="1371600" cy="1371600"/>
          </a:xfrm>
          <a:prstGeom prst="star5">
            <a:avLst>
              <a:gd name="adj" fmla="val 19098"/>
              <a:gd name="hf" fmla="val 105146"/>
              <a:gd name="vf" fmla="val 11055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7" name="Google Shape;57;p13">
            <a:extLst>
              <a:ext uri="{C183D7F6-B498-43B3-948B-1728B52AA6E4}">
                <adec:decorative xmlns:adec="http://schemas.microsoft.com/office/drawing/2017/decorative" val="1"/>
              </a:ext>
            </a:extLst>
          </p:cNvPr>
          <p:cNvSpPr/>
          <p:nvPr/>
        </p:nvSpPr>
        <p:spPr>
          <a:xfrm>
            <a:off x="7089925" y="247683"/>
            <a:ext cx="1371600" cy="1371600"/>
          </a:xfrm>
          <a:prstGeom prst="star5">
            <a:avLst>
              <a:gd name="adj" fmla="val 19098"/>
              <a:gd name="hf" fmla="val 105146"/>
              <a:gd name="vf" fmla="val 11055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8" name="Google Shape;58;p13">
            <a:extLst>
              <a:ext uri="{C183D7F6-B498-43B3-948B-1728B52AA6E4}">
                <adec:decorative xmlns:adec="http://schemas.microsoft.com/office/drawing/2017/decorative" val="1"/>
              </a:ext>
            </a:extLst>
          </p:cNvPr>
          <p:cNvSpPr/>
          <p:nvPr/>
        </p:nvSpPr>
        <p:spPr>
          <a:xfrm>
            <a:off x="3881425" y="247686"/>
            <a:ext cx="1371600" cy="1371600"/>
          </a:xfrm>
          <a:prstGeom prst="star5">
            <a:avLst>
              <a:gd name="adj" fmla="val 19098"/>
              <a:gd name="hf" fmla="val 105146"/>
              <a:gd name="vf" fmla="val 110557"/>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13"/>
          <p:cNvSpPr txBox="1"/>
          <p:nvPr/>
        </p:nvSpPr>
        <p:spPr>
          <a:xfrm>
            <a:off x="311700" y="4411925"/>
            <a:ext cx="85206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020">
                <a:solidFill>
                  <a:srgbClr val="FFFFFF"/>
                </a:solidFill>
                <a:latin typeface="Grenze Gotisch Medium"/>
                <a:ea typeface="Grenze Gotisch Medium"/>
                <a:cs typeface="Grenze Gotisch Medium"/>
                <a:sym typeface="Grenze Gotisch Medium"/>
              </a:rPr>
              <a:t>8.10</a:t>
            </a:r>
            <a:endParaRPr sz="3020">
              <a:solidFill>
                <a:srgbClr val="FFFFFF"/>
              </a:solidFill>
              <a:latin typeface="Grenze Gotisch Medium"/>
              <a:ea typeface="Grenze Gotisch Medium"/>
              <a:cs typeface="Grenze Gotisch Medium"/>
              <a:sym typeface="Grenze Gotisch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Google Shape;126;p22"/>
          <p:cNvSpPr txBox="1">
            <a:spLocks noGrp="1"/>
          </p:cNvSpPr>
          <p:nvPr>
            <p:ph type="title" idx="4294967295"/>
          </p:nvPr>
        </p:nvSpPr>
        <p:spPr>
          <a:xfrm>
            <a:off x="583400" y="456950"/>
            <a:ext cx="5352900" cy="6720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err="1">
                <a:ln>
                  <a:noFill/>
                </a:ln>
                <a:solidFill>
                  <a:schemeClr val="lt1"/>
                </a:solidFill>
                <a:effectLst/>
                <a:uLnTx/>
                <a:uFillTx/>
                <a:latin typeface="Grenze Gotisch"/>
                <a:ea typeface="Grenze Gotisch"/>
                <a:cs typeface="Grenze Gotisch"/>
                <a:sym typeface="Grenze Gotisch"/>
              </a:rPr>
              <a:t>Meusebach</a:t>
            </a:r>
            <a:r>
              <a:rPr kumimoji="0" lang="en-US" sz="30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-Comanche Treaty, 1847</a:t>
            </a:r>
            <a:endParaRPr kumimoji="0" lang="en-US" sz="300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endParaRPr>
          </a:p>
        </p:txBody>
      </p:sp>
      <p:pic>
        <p:nvPicPr>
          <p:cNvPr id="125" name="Google Shape;125;p22" descr="Portrait of John O. Meusebach."/>
          <p:cNvPicPr preferRelativeResize="0"/>
          <p:nvPr/>
        </p:nvPicPr>
        <p:blipFill>
          <a:blip r:embed="rId3">
            <a:alphaModFix/>
          </a:blip>
          <a:stretch>
            <a:fillRect/>
          </a:stretch>
        </p:blipFill>
        <p:spPr>
          <a:xfrm>
            <a:off x="583400" y="1395613"/>
            <a:ext cx="2392676" cy="3062625"/>
          </a:xfrm>
          <a:prstGeom prst="rect">
            <a:avLst/>
          </a:prstGeom>
          <a:noFill/>
          <a:ln w="38100" cap="flat" cmpd="sng">
            <a:solidFill>
              <a:srgbClr val="FFFFFF"/>
            </a:solidFill>
            <a:prstDash val="solid"/>
            <a:round/>
            <a:headEnd type="none" w="sm" len="sm"/>
            <a:tailEnd type="none" w="sm" len="sm"/>
          </a:ln>
        </p:spPr>
      </p:pic>
      <p:pic>
        <p:nvPicPr>
          <p:cNvPr id="127" name="Google Shape;127;p22" descr="John O. Meusebach meets with Comanche leaders."/>
          <p:cNvPicPr preferRelativeResize="0"/>
          <p:nvPr/>
        </p:nvPicPr>
        <p:blipFill>
          <a:blip r:embed="rId4">
            <a:alphaModFix/>
          </a:blip>
          <a:stretch>
            <a:fillRect/>
          </a:stretch>
        </p:blipFill>
        <p:spPr>
          <a:xfrm>
            <a:off x="3131000" y="1310500"/>
            <a:ext cx="5437450" cy="3232850"/>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idx="4294967295"/>
          </p:nvPr>
        </p:nvSpPr>
        <p:spPr>
          <a:xfrm>
            <a:off x="583413" y="456950"/>
            <a:ext cx="4273200" cy="6720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American Indian Removal</a:t>
            </a:r>
            <a:endParaRPr kumimoji="0" lang="en-US" sz="300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endParaRPr>
          </a:p>
        </p:txBody>
      </p:sp>
      <p:sp>
        <p:nvSpPr>
          <p:cNvPr id="135" name="Google Shape;135;p23"/>
          <p:cNvSpPr txBox="1"/>
          <p:nvPr/>
        </p:nvSpPr>
        <p:spPr>
          <a:xfrm>
            <a:off x="5223250" y="649175"/>
            <a:ext cx="3726900" cy="19938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"The entire subjugation of the Comanches in particular, and probably of other tribes, or their early removal, will be inevitable.”</a:t>
            </a:r>
            <a:endParaRPr sz="1600">
              <a:latin typeface="Average"/>
              <a:ea typeface="Average"/>
              <a:cs typeface="Average"/>
              <a:sym typeface="Average"/>
            </a:endParaRPr>
          </a:p>
          <a:p>
            <a:pPr marL="457200" lvl="0" indent="0" algn="l" rtl="0">
              <a:spcBef>
                <a:spcPts val="0"/>
              </a:spcBef>
              <a:spcAft>
                <a:spcPts val="0"/>
              </a:spcAft>
              <a:buNone/>
            </a:pP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David G. Burnet, Former President of the Republic of Texas</a:t>
            </a:r>
            <a:endParaRPr sz="1600">
              <a:latin typeface="Average"/>
              <a:ea typeface="Average"/>
              <a:cs typeface="Average"/>
              <a:sym typeface="Average"/>
            </a:endParaRPr>
          </a:p>
        </p:txBody>
      </p:sp>
      <p:pic>
        <p:nvPicPr>
          <p:cNvPr id="133" name="Google Shape;133;p23" descr="Kiowa ledger art depicting the Red River War."/>
          <p:cNvPicPr preferRelativeResize="0"/>
          <p:nvPr/>
        </p:nvPicPr>
        <p:blipFill>
          <a:blip r:embed="rId3">
            <a:alphaModFix/>
          </a:blip>
          <a:stretch>
            <a:fillRect/>
          </a:stretch>
        </p:blipFill>
        <p:spPr>
          <a:xfrm>
            <a:off x="369138" y="1455650"/>
            <a:ext cx="4701725" cy="2863351"/>
          </a:xfrm>
          <a:prstGeom prst="rect">
            <a:avLst/>
          </a:prstGeom>
          <a:noFill/>
          <a:ln w="38100" cap="flat" cmpd="sng">
            <a:solidFill>
              <a:srgbClr val="FFFFFF"/>
            </a:solidFill>
            <a:prstDash val="solid"/>
            <a:round/>
            <a:headEnd type="none" w="sm" len="sm"/>
            <a:tailEnd type="none" w="sm" len="sm"/>
          </a:ln>
        </p:spPr>
      </p:pic>
      <p:pic>
        <p:nvPicPr>
          <p:cNvPr id="134" name="Google Shape;134;p23" descr="Map of Oklahoma's Native American Reservations."/>
          <p:cNvPicPr preferRelativeResize="0"/>
          <p:nvPr/>
        </p:nvPicPr>
        <p:blipFill>
          <a:blip r:embed="rId4">
            <a:alphaModFix/>
          </a:blip>
          <a:stretch>
            <a:fillRect/>
          </a:stretch>
        </p:blipFill>
        <p:spPr>
          <a:xfrm>
            <a:off x="5223238" y="2727938"/>
            <a:ext cx="3768339" cy="182136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3" name="Google Shape;143;p24"/>
          <p:cNvSpPr txBox="1">
            <a:spLocks noGrp="1"/>
          </p:cNvSpPr>
          <p:nvPr>
            <p:ph type="title" idx="4294967295"/>
          </p:nvPr>
        </p:nvSpPr>
        <p:spPr>
          <a:xfrm>
            <a:off x="111424" y="125225"/>
            <a:ext cx="5210083" cy="495600"/>
          </a:xfrm>
          <a:prstGeom prst="rect">
            <a:avLst/>
          </a:prstGeom>
          <a:solidFill>
            <a:srgbClr val="000000">
              <a:alpha val="71700"/>
            </a:srgbClr>
          </a:solidFill>
          <a:ln w="38100" cap="flat" cmpd="sng">
            <a:solidFill>
              <a:schemeClr val="lt1"/>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Theodore Specht to the </a:t>
            </a:r>
            <a:r>
              <a:rPr kumimoji="0" lang="en-US" sz="2020" b="0" i="1"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New Braunfels Zeitung, </a:t>
            </a: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1855 (1)</a:t>
            </a:r>
            <a:endParaRPr kumimoji="0" lang="en-US" sz="8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endParaRPr>
          </a:p>
        </p:txBody>
      </p:sp>
      <p:sp>
        <p:nvSpPr>
          <p:cNvPr id="142" name="Google Shape;142;p24"/>
          <p:cNvSpPr txBox="1"/>
          <p:nvPr/>
        </p:nvSpPr>
        <p:spPr>
          <a:xfrm>
            <a:off x="3180750" y="724400"/>
            <a:ext cx="2925600" cy="38997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“I have for almost nine years dealt with Indians, learned their customs and character, and have found among these so-called ‘wild people’ good and bad persons, but never such poor specimens as are to be found among civilized nations. … These friendly relations endured for several years, nobody feared them, and they often camped in our very town. Often single Comanches even slept in the houses of the settlers.”</a:t>
            </a:r>
            <a:endParaRPr sz="1600">
              <a:latin typeface="Average"/>
              <a:ea typeface="Average"/>
              <a:cs typeface="Average"/>
              <a:sym typeface="Average"/>
            </a:endParaRPr>
          </a:p>
        </p:txBody>
      </p:sp>
      <p:pic>
        <p:nvPicPr>
          <p:cNvPr id="140" name="Google Shape;140;p24" descr="Portrait of a Comanche Woman."/>
          <p:cNvPicPr preferRelativeResize="0"/>
          <p:nvPr/>
        </p:nvPicPr>
        <p:blipFill>
          <a:blip r:embed="rId3">
            <a:alphaModFix/>
          </a:blip>
          <a:stretch>
            <a:fillRect/>
          </a:stretch>
        </p:blipFill>
        <p:spPr>
          <a:xfrm>
            <a:off x="111425" y="724410"/>
            <a:ext cx="2925701" cy="3694702"/>
          </a:xfrm>
          <a:prstGeom prst="rect">
            <a:avLst/>
          </a:prstGeom>
          <a:noFill/>
          <a:ln w="38100" cap="flat" cmpd="sng">
            <a:solidFill>
              <a:srgbClr val="FFFFFF"/>
            </a:solidFill>
            <a:prstDash val="solid"/>
            <a:round/>
            <a:headEnd type="none" w="sm" len="sm"/>
            <a:tailEnd type="none" w="sm" len="sm"/>
          </a:ln>
        </p:spPr>
      </p:pic>
      <p:pic>
        <p:nvPicPr>
          <p:cNvPr id="141" name="Google Shape;141;p24" descr="Portrait of a Comanche man."/>
          <p:cNvPicPr preferRelativeResize="0"/>
          <p:nvPr/>
        </p:nvPicPr>
        <p:blipFill>
          <a:blip r:embed="rId4">
            <a:alphaModFix/>
          </a:blip>
          <a:stretch>
            <a:fillRect/>
          </a:stretch>
        </p:blipFill>
        <p:spPr>
          <a:xfrm>
            <a:off x="6249949" y="666500"/>
            <a:ext cx="2635202" cy="3899726"/>
          </a:xfrm>
          <a:prstGeom prst="rect">
            <a:avLst/>
          </a:prstGeom>
          <a:noFill/>
          <a:ln w="38100" cap="flat" cmpd="sng">
            <a:solidFill>
              <a:srgbClr val="FFFFFF"/>
            </a:solidFill>
            <a:prstDash val="solid"/>
            <a:round/>
            <a:headEnd type="none" w="sm" len="sm"/>
            <a:tailEnd type="none" w="sm" len="sm"/>
          </a:ln>
        </p:spPr>
      </p:pic>
      <p:sp>
        <p:nvSpPr>
          <p:cNvPr id="145" name="Google Shape;145;p24"/>
          <p:cNvSpPr txBox="1"/>
          <p:nvPr/>
        </p:nvSpPr>
        <p:spPr>
          <a:xfrm>
            <a:off x="0" y="4522675"/>
            <a:ext cx="4831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Average"/>
                <a:ea typeface="Average"/>
                <a:cs typeface="Average"/>
                <a:sym typeface="Average"/>
              </a:rPr>
              <a:t>Newcomb, William W., Friedrich Richard Petri, Mary S. Carnahan, Southwestern Writers Collection., and Texas Memorial Museum. 1978. </a:t>
            </a:r>
            <a:r>
              <a:rPr lang="en" sz="800" i="1">
                <a:solidFill>
                  <a:srgbClr val="FFFFFF"/>
                </a:solidFill>
                <a:latin typeface="Average"/>
                <a:ea typeface="Average"/>
                <a:cs typeface="Average"/>
                <a:sym typeface="Average"/>
              </a:rPr>
              <a:t>German Artist on the Texas Frontier, Friedrich Richard Petri / by William W. Newcomb, Jr., with Mary S. Carnahan</a:t>
            </a:r>
            <a:r>
              <a:rPr lang="en" sz="800">
                <a:solidFill>
                  <a:srgbClr val="FFFFFF"/>
                </a:solidFill>
                <a:latin typeface="Average"/>
                <a:ea typeface="Average"/>
                <a:cs typeface="Average"/>
                <a:sym typeface="Average"/>
              </a:rPr>
              <a:t>. University of Texas Press.</a:t>
            </a:r>
            <a:r>
              <a:rPr lang="en" sz="900">
                <a:solidFill>
                  <a:srgbClr val="FFFFFF"/>
                </a:solidFill>
                <a:latin typeface="Average"/>
                <a:ea typeface="Average"/>
                <a:cs typeface="Average"/>
                <a:sym typeface="Average"/>
              </a:rPr>
              <a:t> </a:t>
            </a:r>
            <a:endParaRPr sz="900">
              <a:solidFill>
                <a:srgbClr val="FFFFFF"/>
              </a:solidFill>
              <a:latin typeface="Average"/>
              <a:ea typeface="Average"/>
              <a:cs typeface="Average"/>
              <a:sym typeface="Average"/>
            </a:endParaRPr>
          </a:p>
        </p:txBody>
      </p:sp>
      <p:sp>
        <p:nvSpPr>
          <p:cNvPr id="144" name="Google Shape;144;p24"/>
          <p:cNvSpPr txBox="1"/>
          <p:nvPr/>
        </p:nvSpPr>
        <p:spPr>
          <a:xfrm>
            <a:off x="4907700" y="4634225"/>
            <a:ext cx="3999600" cy="554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800">
                <a:solidFill>
                  <a:srgbClr val="FFFFFF"/>
                </a:solidFill>
                <a:latin typeface="Average"/>
                <a:ea typeface="Average"/>
                <a:cs typeface="Average"/>
                <a:sym typeface="Average"/>
              </a:rPr>
              <a:t>Boeck, Brian J. “‘They Contributed Very Much to the Success of Our Colony’: A New Source on Early Relations between Germans and Indians at Fredericksburg, Texas.” </a:t>
            </a:r>
            <a:r>
              <a:rPr lang="en" sz="800" i="1">
                <a:solidFill>
                  <a:srgbClr val="FFFFFF"/>
                </a:solidFill>
                <a:latin typeface="Average"/>
                <a:ea typeface="Average"/>
                <a:cs typeface="Average"/>
                <a:sym typeface="Average"/>
              </a:rPr>
              <a:t>The Southwestern Historical Quarterly</a:t>
            </a:r>
            <a:r>
              <a:rPr lang="en" sz="800">
                <a:solidFill>
                  <a:srgbClr val="FFFFFF"/>
                </a:solidFill>
                <a:latin typeface="Average"/>
                <a:ea typeface="Average"/>
                <a:cs typeface="Average"/>
                <a:sym typeface="Average"/>
              </a:rPr>
              <a:t> 105, no. 1 (2001): 81–91.</a:t>
            </a:r>
            <a:endParaRPr sz="800">
              <a:solidFill>
                <a:srgbClr val="FFFFFF"/>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p25"/>
          <p:cNvSpPr txBox="1">
            <a:spLocks noGrp="1"/>
          </p:cNvSpPr>
          <p:nvPr>
            <p:ph type="title" idx="4294967295"/>
          </p:nvPr>
        </p:nvSpPr>
        <p:spPr>
          <a:xfrm>
            <a:off x="111424" y="125225"/>
            <a:ext cx="5322509" cy="495600"/>
          </a:xfrm>
          <a:prstGeom prst="rect">
            <a:avLst/>
          </a:prstGeom>
          <a:solidFill>
            <a:srgbClr val="000000">
              <a:alpha val="71700"/>
            </a:srgbClr>
          </a:solidFill>
          <a:ln w="38100" cap="flat" cmpd="sng">
            <a:solidFill>
              <a:schemeClr val="lt1"/>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Theodore Specht to the </a:t>
            </a:r>
            <a:r>
              <a:rPr kumimoji="0" lang="en-US" sz="2020" b="0" i="1"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New Braunfels Zeitung, </a:t>
            </a: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1855 (2)</a:t>
            </a:r>
            <a:endParaRPr kumimoji="0" lang="en-US" sz="8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endParaRPr>
          </a:p>
        </p:txBody>
      </p:sp>
      <p:sp>
        <p:nvSpPr>
          <p:cNvPr id="151" name="Google Shape;151;p25"/>
          <p:cNvSpPr txBox="1"/>
          <p:nvPr/>
        </p:nvSpPr>
        <p:spPr>
          <a:xfrm>
            <a:off x="3180750" y="870725"/>
            <a:ext cx="5846400" cy="34869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“The Society for the Protection of German Immigrants in Texas furnished the great number of settlers very sparingly with provisions, which were often spoiled. Meal and corn were full of worms, the meat being that of half-starved and sick cattle, particularly in the fall and winter of 1846. The pork and salted meat were seldom good. A great mortality prevailed and in almost every family the scurvy raged along with other severe diseases. Many families perished, and I am firmly convinced that all would certainly have shared the same fate, but for the Indians, who furnished us daily with fresh deer and bear meat. … I am sure that without this commerce with the Indians, Friedrichsburg would for a long time not have become what it is today, but instead would have vanished without a trace.”</a:t>
            </a:r>
            <a:endParaRPr sz="1600">
              <a:latin typeface="Average"/>
              <a:ea typeface="Average"/>
              <a:cs typeface="Average"/>
              <a:sym typeface="Average"/>
            </a:endParaRPr>
          </a:p>
        </p:txBody>
      </p:sp>
      <p:pic>
        <p:nvPicPr>
          <p:cNvPr id="150" name="Google Shape;150;p25" descr="Portrait of a Comanche woman."/>
          <p:cNvPicPr preferRelativeResize="0"/>
          <p:nvPr/>
        </p:nvPicPr>
        <p:blipFill>
          <a:blip r:embed="rId3">
            <a:alphaModFix/>
          </a:blip>
          <a:stretch>
            <a:fillRect/>
          </a:stretch>
        </p:blipFill>
        <p:spPr>
          <a:xfrm>
            <a:off x="111425" y="724410"/>
            <a:ext cx="2925701" cy="3694702"/>
          </a:xfrm>
          <a:prstGeom prst="rect">
            <a:avLst/>
          </a:prstGeom>
          <a:noFill/>
          <a:ln w="38100" cap="flat" cmpd="sng">
            <a:solidFill>
              <a:srgbClr val="FFFFFF"/>
            </a:solidFill>
            <a:prstDash val="solid"/>
            <a:round/>
            <a:headEnd type="none" w="sm" len="sm"/>
            <a:tailEnd type="none" w="sm" len="sm"/>
          </a:ln>
        </p:spPr>
      </p:pic>
      <p:sp>
        <p:nvSpPr>
          <p:cNvPr id="154" name="Google Shape;154;p25"/>
          <p:cNvSpPr txBox="1"/>
          <p:nvPr/>
        </p:nvSpPr>
        <p:spPr>
          <a:xfrm>
            <a:off x="0" y="4522675"/>
            <a:ext cx="4831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Average"/>
                <a:ea typeface="Average"/>
                <a:cs typeface="Average"/>
                <a:sym typeface="Average"/>
              </a:rPr>
              <a:t>Newcomb, William W., Friedrich Richard Petri, Mary S. Carnahan, Southwestern Writers Collection., and Texas Memorial Museum. 1978. </a:t>
            </a:r>
            <a:r>
              <a:rPr lang="en" sz="800" i="1">
                <a:solidFill>
                  <a:srgbClr val="FFFFFF"/>
                </a:solidFill>
                <a:latin typeface="Average"/>
                <a:ea typeface="Average"/>
                <a:cs typeface="Average"/>
                <a:sym typeface="Average"/>
              </a:rPr>
              <a:t>German Artist on the Texas Frontier, Friedrich Richard Petri / by William W. Newcomb, Jr., with Mary S. Carnahan</a:t>
            </a:r>
            <a:r>
              <a:rPr lang="en" sz="800">
                <a:solidFill>
                  <a:srgbClr val="FFFFFF"/>
                </a:solidFill>
                <a:latin typeface="Average"/>
                <a:ea typeface="Average"/>
                <a:cs typeface="Average"/>
                <a:sym typeface="Average"/>
              </a:rPr>
              <a:t>. University of Texas Press.</a:t>
            </a:r>
            <a:r>
              <a:rPr lang="en" sz="900">
                <a:solidFill>
                  <a:srgbClr val="FFFFFF"/>
                </a:solidFill>
                <a:latin typeface="Average"/>
                <a:ea typeface="Average"/>
                <a:cs typeface="Average"/>
                <a:sym typeface="Average"/>
              </a:rPr>
              <a:t> </a:t>
            </a:r>
            <a:endParaRPr sz="900">
              <a:solidFill>
                <a:srgbClr val="FFFFFF"/>
              </a:solidFill>
              <a:latin typeface="Average"/>
              <a:ea typeface="Average"/>
              <a:cs typeface="Average"/>
              <a:sym typeface="Average"/>
            </a:endParaRPr>
          </a:p>
        </p:txBody>
      </p:sp>
      <p:sp>
        <p:nvSpPr>
          <p:cNvPr id="153" name="Google Shape;153;p25"/>
          <p:cNvSpPr txBox="1"/>
          <p:nvPr/>
        </p:nvSpPr>
        <p:spPr>
          <a:xfrm>
            <a:off x="4907700" y="4634225"/>
            <a:ext cx="3999600" cy="554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800">
                <a:solidFill>
                  <a:srgbClr val="FFFFFF"/>
                </a:solidFill>
                <a:latin typeface="Average"/>
                <a:ea typeface="Average"/>
                <a:cs typeface="Average"/>
                <a:sym typeface="Average"/>
              </a:rPr>
              <a:t>Boeck, Brian J. “‘They Contributed Very Much to the Success of Our Colony’: A New Source on Early Relations between Germans and Indians at Fredericksburg, Texas.” </a:t>
            </a:r>
            <a:r>
              <a:rPr lang="en" sz="800" i="1">
                <a:solidFill>
                  <a:srgbClr val="FFFFFF"/>
                </a:solidFill>
                <a:latin typeface="Average"/>
                <a:ea typeface="Average"/>
                <a:cs typeface="Average"/>
                <a:sym typeface="Average"/>
              </a:rPr>
              <a:t>The Southwestern Historical Quarterly</a:t>
            </a:r>
            <a:r>
              <a:rPr lang="en" sz="800">
                <a:solidFill>
                  <a:srgbClr val="FFFFFF"/>
                </a:solidFill>
                <a:latin typeface="Average"/>
                <a:ea typeface="Average"/>
                <a:cs typeface="Average"/>
                <a:sym typeface="Average"/>
              </a:rPr>
              <a:t> 105, no. 1 (2001): 81–91.</a:t>
            </a:r>
            <a:endParaRPr sz="800">
              <a:solidFill>
                <a:srgbClr val="FFFFFF"/>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61" name="Google Shape;161;p26"/>
          <p:cNvSpPr txBox="1">
            <a:spLocks noGrp="1"/>
          </p:cNvSpPr>
          <p:nvPr>
            <p:ph type="title" idx="4294967295"/>
          </p:nvPr>
        </p:nvSpPr>
        <p:spPr>
          <a:xfrm>
            <a:off x="111424" y="125225"/>
            <a:ext cx="5307519" cy="495600"/>
          </a:xfrm>
          <a:prstGeom prst="rect">
            <a:avLst/>
          </a:prstGeom>
          <a:solidFill>
            <a:srgbClr val="000000">
              <a:alpha val="71700"/>
            </a:srgbClr>
          </a:solidFill>
          <a:ln w="38100" cap="flat" cmpd="sng">
            <a:solidFill>
              <a:schemeClr val="lt1"/>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Theodore Specht to the </a:t>
            </a:r>
            <a:r>
              <a:rPr kumimoji="0" lang="en-US" sz="2020" b="0" i="1"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New Braunfels Zeitung, </a:t>
            </a: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1855 (3)</a:t>
            </a:r>
            <a:endParaRPr kumimoji="0" lang="en-US" sz="8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endParaRPr>
          </a:p>
        </p:txBody>
      </p:sp>
      <p:sp>
        <p:nvSpPr>
          <p:cNvPr id="160" name="Google Shape;160;p26"/>
          <p:cNvSpPr txBox="1"/>
          <p:nvPr/>
        </p:nvSpPr>
        <p:spPr>
          <a:xfrm>
            <a:off x="3180750" y="870725"/>
            <a:ext cx="5846400" cy="32748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a:t>
            </a:r>
            <a:r>
              <a:rPr lang="en" sz="1600">
                <a:solidFill>
                  <a:schemeClr val="dk1"/>
                </a:solidFill>
                <a:latin typeface="Average"/>
                <a:ea typeface="Average"/>
                <a:cs typeface="Average"/>
                <a:sym typeface="Average"/>
              </a:rPr>
              <a:t>The state has spent enormous sums to reign in the Indians and eradicate them, but this was of no help to the Indians. … </a:t>
            </a:r>
            <a:r>
              <a:rPr lang="en" sz="1600">
                <a:latin typeface="Average"/>
                <a:ea typeface="Average"/>
                <a:cs typeface="Average"/>
                <a:sym typeface="Average"/>
              </a:rPr>
              <a:t>The Indians have themselves told me that pushed back high into the prairies they must nearly starve to death, since their best hunters can no longer shoot enough game to provide for their families. The numerous military posts and expeditions by soldiers with obligatory blasting of guns and noise-making frighten everything wild and drive game away. Where only a few years ago thousands of buffaloes could be found, now there is not a trace of them and only here and there can a timid deer be seen. If these useless forts would be withdrawn, then the wild animals would begin to gather again and multiply.”</a:t>
            </a:r>
            <a:endParaRPr sz="1600">
              <a:latin typeface="Average"/>
              <a:ea typeface="Average"/>
              <a:cs typeface="Average"/>
              <a:sym typeface="Average"/>
            </a:endParaRPr>
          </a:p>
        </p:txBody>
      </p:sp>
      <p:pic>
        <p:nvPicPr>
          <p:cNvPr id="159" name="Google Shape;159;p26" descr="Portrait of a comanche woman."/>
          <p:cNvPicPr preferRelativeResize="0"/>
          <p:nvPr/>
        </p:nvPicPr>
        <p:blipFill>
          <a:blip r:embed="rId3">
            <a:alphaModFix/>
          </a:blip>
          <a:stretch>
            <a:fillRect/>
          </a:stretch>
        </p:blipFill>
        <p:spPr>
          <a:xfrm>
            <a:off x="111425" y="724410"/>
            <a:ext cx="2925701" cy="3694702"/>
          </a:xfrm>
          <a:prstGeom prst="rect">
            <a:avLst/>
          </a:prstGeom>
          <a:noFill/>
          <a:ln w="38100" cap="flat" cmpd="sng">
            <a:solidFill>
              <a:srgbClr val="FFFFFF"/>
            </a:solidFill>
            <a:prstDash val="solid"/>
            <a:round/>
            <a:headEnd type="none" w="sm" len="sm"/>
            <a:tailEnd type="none" w="sm" len="sm"/>
          </a:ln>
        </p:spPr>
      </p:pic>
      <p:sp>
        <p:nvSpPr>
          <p:cNvPr id="163" name="Google Shape;163;p26"/>
          <p:cNvSpPr txBox="1"/>
          <p:nvPr/>
        </p:nvSpPr>
        <p:spPr>
          <a:xfrm>
            <a:off x="0" y="4522675"/>
            <a:ext cx="4831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Average"/>
                <a:ea typeface="Average"/>
                <a:cs typeface="Average"/>
                <a:sym typeface="Average"/>
              </a:rPr>
              <a:t>Newcomb, William W., Friedrich Richard Petri, Mary S. Carnahan, Southwestern Writers Collection., and Texas Memorial Museum. 1978. </a:t>
            </a:r>
            <a:r>
              <a:rPr lang="en" sz="800" i="1">
                <a:solidFill>
                  <a:srgbClr val="FFFFFF"/>
                </a:solidFill>
                <a:latin typeface="Average"/>
                <a:ea typeface="Average"/>
                <a:cs typeface="Average"/>
                <a:sym typeface="Average"/>
              </a:rPr>
              <a:t>German Artist on the Texas Frontier, Friedrich Richard Petri / by William W. Newcomb, Jr., with Mary S. Carnahan</a:t>
            </a:r>
            <a:r>
              <a:rPr lang="en" sz="800">
                <a:solidFill>
                  <a:srgbClr val="FFFFFF"/>
                </a:solidFill>
                <a:latin typeface="Average"/>
                <a:ea typeface="Average"/>
                <a:cs typeface="Average"/>
                <a:sym typeface="Average"/>
              </a:rPr>
              <a:t>. University of Texas Press.</a:t>
            </a:r>
            <a:r>
              <a:rPr lang="en" sz="900">
                <a:solidFill>
                  <a:srgbClr val="FFFFFF"/>
                </a:solidFill>
                <a:latin typeface="Average"/>
                <a:ea typeface="Average"/>
                <a:cs typeface="Average"/>
                <a:sym typeface="Average"/>
              </a:rPr>
              <a:t> </a:t>
            </a:r>
            <a:endParaRPr sz="900">
              <a:solidFill>
                <a:srgbClr val="FFFFFF"/>
              </a:solidFill>
              <a:latin typeface="Average"/>
              <a:ea typeface="Average"/>
              <a:cs typeface="Average"/>
              <a:sym typeface="Average"/>
            </a:endParaRPr>
          </a:p>
        </p:txBody>
      </p:sp>
      <p:sp>
        <p:nvSpPr>
          <p:cNvPr id="162" name="Google Shape;162;p26"/>
          <p:cNvSpPr txBox="1"/>
          <p:nvPr/>
        </p:nvSpPr>
        <p:spPr>
          <a:xfrm>
            <a:off x="4907700" y="4634225"/>
            <a:ext cx="3999600" cy="554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800">
                <a:solidFill>
                  <a:srgbClr val="FFFFFF"/>
                </a:solidFill>
                <a:latin typeface="Average"/>
                <a:ea typeface="Average"/>
                <a:cs typeface="Average"/>
                <a:sym typeface="Average"/>
              </a:rPr>
              <a:t>Boeck, Brian J. “‘They Contributed Very Much to the Success of Our Colony’: A New Source on Early Relations between Germans and Indians at Fredericksburg, Texas.” </a:t>
            </a:r>
            <a:r>
              <a:rPr lang="en" sz="800" i="1">
                <a:solidFill>
                  <a:srgbClr val="FFFFFF"/>
                </a:solidFill>
                <a:latin typeface="Average"/>
                <a:ea typeface="Average"/>
                <a:cs typeface="Average"/>
                <a:sym typeface="Average"/>
              </a:rPr>
              <a:t>The Southwestern Historical Quarterly</a:t>
            </a:r>
            <a:r>
              <a:rPr lang="en" sz="800">
                <a:solidFill>
                  <a:srgbClr val="FFFFFF"/>
                </a:solidFill>
                <a:latin typeface="Average"/>
                <a:ea typeface="Average"/>
                <a:cs typeface="Average"/>
                <a:sym typeface="Average"/>
              </a:rPr>
              <a:t> 105, no. 1 (2001): 81–91.</a:t>
            </a:r>
            <a:endParaRPr sz="800">
              <a:solidFill>
                <a:srgbClr val="FFFFFF"/>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70" name="Google Shape;170;p27"/>
          <p:cNvSpPr txBox="1">
            <a:spLocks noGrp="1"/>
          </p:cNvSpPr>
          <p:nvPr>
            <p:ph type="title" idx="4294967295"/>
          </p:nvPr>
        </p:nvSpPr>
        <p:spPr>
          <a:xfrm>
            <a:off x="111425" y="125225"/>
            <a:ext cx="5255054" cy="495600"/>
          </a:xfrm>
          <a:prstGeom prst="rect">
            <a:avLst/>
          </a:prstGeom>
          <a:solidFill>
            <a:srgbClr val="000000">
              <a:alpha val="71700"/>
            </a:srgbClr>
          </a:solidFill>
          <a:ln w="38100" cap="flat" cmpd="sng">
            <a:solidFill>
              <a:schemeClr val="lt1"/>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Theodore Specht to the </a:t>
            </a:r>
            <a:r>
              <a:rPr kumimoji="0" lang="en-US" sz="2020" b="0" i="1"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New Braunfels Zeitung, </a:t>
            </a:r>
            <a:r>
              <a:rPr kumimoji="0" lang="en-US" sz="202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1855 (4)</a:t>
            </a:r>
            <a:endParaRPr kumimoji="0" lang="en-US" sz="8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endParaRPr>
          </a:p>
        </p:txBody>
      </p:sp>
      <p:sp>
        <p:nvSpPr>
          <p:cNvPr id="169" name="Google Shape;169;p27"/>
          <p:cNvSpPr txBox="1"/>
          <p:nvPr/>
        </p:nvSpPr>
        <p:spPr>
          <a:xfrm>
            <a:off x="3180750" y="724400"/>
            <a:ext cx="5846400" cy="34983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“I assume that to begin with the two nearest Comanche bands under Ketemosi and Sanaco would be assured a fixed annual salary while at the same time they must be allowed to freely travel to Friedrichsburg and San Antonio in order to purchase for themselves with their own money the goods that they desire, except for whiskey and other strong alcoholic drinks. … </a:t>
            </a:r>
            <a:r>
              <a:rPr lang="en" sz="1600" b="1" i="1">
                <a:latin typeface="Average"/>
                <a:ea typeface="Average"/>
                <a:cs typeface="Average"/>
                <a:sym typeface="Average"/>
              </a:rPr>
              <a:t>Only gradually with the advance of the settlements would they be driven back.</a:t>
            </a:r>
            <a:r>
              <a:rPr lang="en" sz="1600">
                <a:latin typeface="Average"/>
                <a:ea typeface="Average"/>
                <a:cs typeface="Average"/>
                <a:sym typeface="Average"/>
              </a:rPr>
              <a:t> Thus, the Indians could be assured of their means of subsistence </a:t>
            </a:r>
            <a:r>
              <a:rPr lang="en" sz="1600" b="1" i="1">
                <a:latin typeface="Average"/>
                <a:ea typeface="Average"/>
                <a:cs typeface="Average"/>
                <a:sym typeface="Average"/>
              </a:rPr>
              <a:t>until they all are settled</a:t>
            </a:r>
            <a:r>
              <a:rPr lang="en" sz="1600">
                <a:latin typeface="Average"/>
                <a:ea typeface="Average"/>
                <a:cs typeface="Average"/>
                <a:sym typeface="Average"/>
              </a:rPr>
              <a:t>. The Indians know all this very well. </a:t>
            </a:r>
            <a:r>
              <a:rPr lang="en" sz="1600" b="1" i="1">
                <a:latin typeface="Average"/>
                <a:ea typeface="Average"/>
                <a:cs typeface="Average"/>
                <a:sym typeface="Average"/>
              </a:rPr>
              <a:t>My suggestions don't emerge from my own ideas but come from the Indians themselves. Many hours and days I have discussed this issue with Ketemosi, Sanaco, Mulaqui tap</a:t>
            </a:r>
            <a:r>
              <a:rPr lang="en" sz="1600">
                <a:latin typeface="Average"/>
                <a:ea typeface="Average"/>
                <a:cs typeface="Average"/>
                <a:sym typeface="Average"/>
              </a:rPr>
              <a:t> </a:t>
            </a:r>
            <a:r>
              <a:rPr lang="en" sz="1600" b="1">
                <a:latin typeface="Average"/>
                <a:ea typeface="Average"/>
                <a:cs typeface="Average"/>
                <a:sym typeface="Average"/>
              </a:rPr>
              <a:t>and all the old and understanding Indians.”</a:t>
            </a:r>
            <a:endParaRPr sz="1600" b="1">
              <a:latin typeface="Average"/>
              <a:ea typeface="Average"/>
              <a:cs typeface="Average"/>
              <a:sym typeface="Average"/>
            </a:endParaRPr>
          </a:p>
        </p:txBody>
      </p:sp>
      <p:pic>
        <p:nvPicPr>
          <p:cNvPr id="168" name="Google Shape;168;p27" descr="Portrait of a Comanche woman."/>
          <p:cNvPicPr preferRelativeResize="0"/>
          <p:nvPr/>
        </p:nvPicPr>
        <p:blipFill>
          <a:blip r:embed="rId3">
            <a:alphaModFix/>
          </a:blip>
          <a:stretch>
            <a:fillRect/>
          </a:stretch>
        </p:blipFill>
        <p:spPr>
          <a:xfrm>
            <a:off x="111425" y="724410"/>
            <a:ext cx="2925701" cy="3694702"/>
          </a:xfrm>
          <a:prstGeom prst="rect">
            <a:avLst/>
          </a:prstGeom>
          <a:noFill/>
          <a:ln w="38100" cap="flat" cmpd="sng">
            <a:solidFill>
              <a:srgbClr val="FFFFFF"/>
            </a:solidFill>
            <a:prstDash val="solid"/>
            <a:round/>
            <a:headEnd type="none" w="sm" len="sm"/>
            <a:tailEnd type="none" w="sm" len="sm"/>
          </a:ln>
        </p:spPr>
      </p:pic>
      <p:sp>
        <p:nvSpPr>
          <p:cNvPr id="171" name="Google Shape;171;p27"/>
          <p:cNvSpPr txBox="1"/>
          <p:nvPr/>
        </p:nvSpPr>
        <p:spPr>
          <a:xfrm>
            <a:off x="0" y="4522675"/>
            <a:ext cx="48318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FFFFFF"/>
                </a:solidFill>
                <a:latin typeface="Average"/>
                <a:ea typeface="Average"/>
                <a:cs typeface="Average"/>
                <a:sym typeface="Average"/>
              </a:rPr>
              <a:t>Newcomb, William W., Friedrich Richard Petri, Mary S. Carnahan, Southwestern Writers Collection., and Texas Memorial Museum. 1978. </a:t>
            </a:r>
            <a:r>
              <a:rPr lang="en" sz="800" i="1">
                <a:solidFill>
                  <a:srgbClr val="FFFFFF"/>
                </a:solidFill>
                <a:latin typeface="Average"/>
                <a:ea typeface="Average"/>
                <a:cs typeface="Average"/>
                <a:sym typeface="Average"/>
              </a:rPr>
              <a:t>German Artist on the Texas Frontier, Friedrich Richard Petri / by William W. Newcomb, Jr., with Mary S. Carnahan</a:t>
            </a:r>
            <a:r>
              <a:rPr lang="en" sz="800">
                <a:solidFill>
                  <a:srgbClr val="FFFFFF"/>
                </a:solidFill>
                <a:latin typeface="Average"/>
                <a:ea typeface="Average"/>
                <a:cs typeface="Average"/>
                <a:sym typeface="Average"/>
              </a:rPr>
              <a:t>. University of Texas Press.</a:t>
            </a:r>
            <a:r>
              <a:rPr lang="en" sz="900">
                <a:solidFill>
                  <a:srgbClr val="FFFFFF"/>
                </a:solidFill>
                <a:latin typeface="Average"/>
                <a:ea typeface="Average"/>
                <a:cs typeface="Average"/>
                <a:sym typeface="Average"/>
              </a:rPr>
              <a:t> </a:t>
            </a:r>
            <a:endParaRPr sz="900">
              <a:solidFill>
                <a:srgbClr val="FFFFFF"/>
              </a:solidFill>
              <a:latin typeface="Average"/>
              <a:ea typeface="Average"/>
              <a:cs typeface="Average"/>
              <a:sym typeface="Average"/>
            </a:endParaRPr>
          </a:p>
        </p:txBody>
      </p:sp>
      <p:sp>
        <p:nvSpPr>
          <p:cNvPr id="172" name="Google Shape;172;p27"/>
          <p:cNvSpPr txBox="1"/>
          <p:nvPr/>
        </p:nvSpPr>
        <p:spPr>
          <a:xfrm>
            <a:off x="4907700" y="4634225"/>
            <a:ext cx="3999600" cy="554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800">
                <a:solidFill>
                  <a:srgbClr val="FFFFFF"/>
                </a:solidFill>
                <a:latin typeface="Average"/>
                <a:ea typeface="Average"/>
                <a:cs typeface="Average"/>
                <a:sym typeface="Average"/>
              </a:rPr>
              <a:t>Boeck, Brian J. “‘They Contributed Very Much to the Success of Our Colony’: A New Source on Early Relations between Germans and Indians at Fredericksburg, Texas.” </a:t>
            </a:r>
            <a:r>
              <a:rPr lang="en" sz="800" i="1">
                <a:solidFill>
                  <a:srgbClr val="FFFFFF"/>
                </a:solidFill>
                <a:latin typeface="Average"/>
                <a:ea typeface="Average"/>
                <a:cs typeface="Average"/>
                <a:sym typeface="Average"/>
              </a:rPr>
              <a:t>The Southwestern Historical Quarterly</a:t>
            </a:r>
            <a:r>
              <a:rPr lang="en" sz="800">
                <a:solidFill>
                  <a:srgbClr val="FFFFFF"/>
                </a:solidFill>
                <a:latin typeface="Average"/>
                <a:ea typeface="Average"/>
                <a:cs typeface="Average"/>
                <a:sym typeface="Average"/>
              </a:rPr>
              <a:t> 105, no. 1 (2001): 81–91.</a:t>
            </a:r>
            <a:endParaRPr sz="800">
              <a:solidFill>
                <a:srgbClr val="FFFFFF"/>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9" name="Google Shape;179;p28"/>
          <p:cNvSpPr txBox="1">
            <a:spLocks noGrp="1"/>
          </p:cNvSpPr>
          <p:nvPr>
            <p:ph type="title" idx="4294967295"/>
          </p:nvPr>
        </p:nvSpPr>
        <p:spPr>
          <a:xfrm>
            <a:off x="101900" y="109525"/>
            <a:ext cx="4548000" cy="6720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Fredericksburg </a:t>
            </a:r>
            <a:r>
              <a:rPr kumimoji="0" lang="en-US" sz="3020" b="0" i="0" u="none" strike="noStrike" kern="0" cap="none" spc="0" normalizeH="0" baseline="0" noProof="0" dirty="0" err="1">
                <a:ln>
                  <a:noFill/>
                </a:ln>
                <a:solidFill>
                  <a:srgbClr val="FFFFFF"/>
                </a:solidFill>
                <a:effectLst/>
                <a:uLnTx/>
                <a:uFillTx/>
                <a:latin typeface="Grenze Gotisch Medium"/>
                <a:ea typeface="Grenze Gotisch Medium"/>
                <a:cs typeface="Grenze Gotisch Medium"/>
                <a:sym typeface="Grenze Gotisch Medium"/>
              </a:rPr>
              <a:t>Osterfeuern</a:t>
            </a:r>
            <a:endPar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endParaRPr>
          </a:p>
        </p:txBody>
      </p:sp>
      <p:pic>
        <p:nvPicPr>
          <p:cNvPr id="180" name="Google Shape;180;p28" descr="Tradition easter bonfire celebration in Fredericksburg, Texas."/>
          <p:cNvPicPr preferRelativeResize="0"/>
          <p:nvPr/>
        </p:nvPicPr>
        <p:blipFill>
          <a:blip r:embed="rId3">
            <a:alphaModFix/>
          </a:blip>
          <a:stretch>
            <a:fillRect/>
          </a:stretch>
        </p:blipFill>
        <p:spPr>
          <a:xfrm>
            <a:off x="183975" y="832808"/>
            <a:ext cx="4247150" cy="2750024"/>
          </a:xfrm>
          <a:prstGeom prst="rect">
            <a:avLst/>
          </a:prstGeom>
          <a:noFill/>
          <a:ln w="38100" cap="flat" cmpd="sng">
            <a:solidFill>
              <a:srgbClr val="FFFFFF"/>
            </a:solidFill>
            <a:prstDash val="solid"/>
            <a:round/>
            <a:headEnd type="none" w="sm" len="sm"/>
            <a:tailEnd type="none" w="sm" len="sm"/>
          </a:ln>
        </p:spPr>
      </p:pic>
      <p:sp>
        <p:nvSpPr>
          <p:cNvPr id="181" name="Google Shape;181;p28"/>
          <p:cNvSpPr txBox="1"/>
          <p:nvPr/>
        </p:nvSpPr>
        <p:spPr>
          <a:xfrm>
            <a:off x="266050" y="3605134"/>
            <a:ext cx="4083000" cy="1428841"/>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lnSpc>
                <a:spcPct val="115000"/>
              </a:lnSpc>
              <a:spcBef>
                <a:spcPts val="0"/>
              </a:spcBef>
              <a:spcAft>
                <a:spcPts val="1200"/>
              </a:spcAft>
              <a:buNone/>
            </a:pPr>
            <a:r>
              <a:rPr lang="en" dirty="0">
                <a:latin typeface="Average"/>
                <a:ea typeface="Average"/>
                <a:cs typeface="Average"/>
                <a:sym typeface="Average"/>
              </a:rPr>
              <a:t>“Alle die Berge die Indianner hatten uns Feuer un’ das war den Abend vor Ostern, un’ die Muttern ham die Kinder erzählt ‘das ist die Osterhase an Eier kochen für die Kinder zu beräumen.’”</a:t>
            </a:r>
            <a:endParaRPr dirty="0">
              <a:latin typeface="Average"/>
              <a:ea typeface="Average"/>
              <a:cs typeface="Average"/>
              <a:sym typeface="Average"/>
            </a:endParaRPr>
          </a:p>
        </p:txBody>
      </p:sp>
      <p:sp>
        <p:nvSpPr>
          <p:cNvPr id="178" name="Google Shape;178;p28"/>
          <p:cNvSpPr txBox="1"/>
          <p:nvPr/>
        </p:nvSpPr>
        <p:spPr>
          <a:xfrm>
            <a:off x="5000950" y="781529"/>
            <a:ext cx="37113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Boas, Hans. “Meusebach Makes Peace with the Comanches.” Texas German Dialect Archive. Texas German Dialect Preservation Project, WAV audio.</a:t>
            </a:r>
            <a:endParaRPr sz="1000">
              <a:solidFill>
                <a:srgbClr val="FFFFFF"/>
              </a:solidFill>
              <a:latin typeface="Average"/>
              <a:ea typeface="Average"/>
              <a:cs typeface="Average"/>
              <a:sym typeface="Average"/>
            </a:endParaRPr>
          </a:p>
        </p:txBody>
      </p:sp>
      <p:sp>
        <p:nvSpPr>
          <p:cNvPr id="177" name="Google Shape;177;p28"/>
          <p:cNvSpPr txBox="1"/>
          <p:nvPr/>
        </p:nvSpPr>
        <p:spPr>
          <a:xfrm>
            <a:off x="4978300" y="1366500"/>
            <a:ext cx="3756600" cy="24105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lnSpc>
                <a:spcPct val="115000"/>
              </a:lnSpc>
              <a:spcBef>
                <a:spcPts val="0"/>
              </a:spcBef>
              <a:spcAft>
                <a:spcPts val="1200"/>
              </a:spcAft>
              <a:buNone/>
            </a:pPr>
            <a:r>
              <a:rPr lang="en" dirty="0">
                <a:solidFill>
                  <a:srgbClr val="000000"/>
                </a:solidFill>
                <a:latin typeface="Average"/>
                <a:ea typeface="Average"/>
                <a:cs typeface="Average"/>
                <a:sym typeface="Average"/>
              </a:rPr>
              <a:t>“Ja, der Meusebach ist raufgegangen nach vier Meile westlich von San Saba un’ hat Frieden gemacht mit die Comanche Indianner, un’ das ist der </a:t>
            </a:r>
            <a:r>
              <a:rPr lang="en" dirty="0">
                <a:latin typeface="Average"/>
                <a:ea typeface="Average"/>
                <a:cs typeface="Average"/>
                <a:sym typeface="Average"/>
              </a:rPr>
              <a:t>einzigste</a:t>
            </a:r>
            <a:r>
              <a:rPr lang="en" dirty="0">
                <a:solidFill>
                  <a:srgbClr val="000000"/>
                </a:solidFill>
                <a:latin typeface="Average"/>
                <a:ea typeface="Average"/>
                <a:cs typeface="Average"/>
                <a:sym typeface="Average"/>
              </a:rPr>
              <a:t> Frieden was gehalten worden ist in die Vereinigten Staat. Wenn mir unser Gründerstag ha</a:t>
            </a:r>
            <a:r>
              <a:rPr lang="en" dirty="0">
                <a:latin typeface="Average"/>
                <a:ea typeface="Average"/>
                <a:cs typeface="Average"/>
                <a:sym typeface="Average"/>
              </a:rPr>
              <a:t>m</a:t>
            </a:r>
            <a:r>
              <a:rPr lang="en" dirty="0">
                <a:solidFill>
                  <a:srgbClr val="000000"/>
                </a:solidFill>
                <a:latin typeface="Average"/>
                <a:ea typeface="Average"/>
                <a:cs typeface="Average"/>
                <a:sym typeface="Average"/>
              </a:rPr>
              <a:t>, die komm’n runde von Oklahoma un’ dun mit uns Feiern. Die dun Zelten auf hier un’ bei Fort Martin Scott, un’ ham tanzen un’ allerhand.”</a:t>
            </a:r>
            <a:endParaRPr dirty="0">
              <a:latin typeface="Average"/>
              <a:ea typeface="Average"/>
              <a:cs typeface="Average"/>
              <a:sym typeface="Average"/>
            </a:endParaRPr>
          </a:p>
        </p:txBody>
      </p:sp>
      <p:sp>
        <p:nvSpPr>
          <p:cNvPr id="182" name="Google Shape;182;p28"/>
          <p:cNvSpPr txBox="1"/>
          <p:nvPr/>
        </p:nvSpPr>
        <p:spPr>
          <a:xfrm>
            <a:off x="4431125" y="4456925"/>
            <a:ext cx="420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FFFFFF"/>
                </a:solidFill>
                <a:latin typeface="Average"/>
                <a:ea typeface="Average"/>
                <a:cs typeface="Average"/>
                <a:sym typeface="Average"/>
              </a:rPr>
              <a:t>Boas, Hans. “Easter Fires.” Texas German Dialect Archive. Texas German Dialect Preservation Project, WAV audio.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idx="4294967295"/>
          </p:nvPr>
        </p:nvSpPr>
        <p:spPr>
          <a:xfrm>
            <a:off x="573768" y="456950"/>
            <a:ext cx="3589200" cy="6720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chemeClr val="lt1"/>
                </a:solidFill>
                <a:effectLst/>
                <a:uLnTx/>
                <a:uFillTx/>
                <a:latin typeface="Grenze Gotisch"/>
                <a:ea typeface="Grenze Gotisch"/>
                <a:cs typeface="Grenze Gotisch"/>
                <a:sym typeface="Grenze Gotisch"/>
              </a:rPr>
              <a:t>Discussion Questions!</a:t>
            </a:r>
            <a:endParaRPr kumimoji="0" lang="en-US" sz="300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endParaRPr>
          </a:p>
        </p:txBody>
      </p:sp>
      <p:sp>
        <p:nvSpPr>
          <p:cNvPr id="196" name="Google Shape;196;p30"/>
          <p:cNvSpPr txBox="1"/>
          <p:nvPr/>
        </p:nvSpPr>
        <p:spPr>
          <a:xfrm>
            <a:off x="573775" y="1254150"/>
            <a:ext cx="8000700" cy="34983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457200" lvl="0" indent="-330200" algn="l" rtl="0">
              <a:spcBef>
                <a:spcPts val="0"/>
              </a:spcBef>
              <a:spcAft>
                <a:spcPts val="0"/>
              </a:spcAft>
              <a:buSzPts val="1600"/>
              <a:buFont typeface="Average"/>
              <a:buAutoNum type="arabicPeriod"/>
            </a:pPr>
            <a:r>
              <a:rPr lang="en" sz="1600" b="1" dirty="0">
                <a:latin typeface="Average"/>
                <a:ea typeface="Average"/>
                <a:cs typeface="Average"/>
                <a:sym typeface="Average"/>
              </a:rPr>
              <a:t>Despite willingness to cohabitate, what do we make of Specht’s colonial language? </a:t>
            </a:r>
            <a:r>
              <a:rPr lang="en" sz="1600" i="1" dirty="0">
                <a:latin typeface="Average"/>
                <a:ea typeface="Average"/>
                <a:cs typeface="Average"/>
                <a:sym typeface="Average"/>
              </a:rPr>
              <a:t>“...</a:t>
            </a:r>
            <a:r>
              <a:rPr lang="en" sz="1600" i="1" dirty="0">
                <a:solidFill>
                  <a:schemeClr val="dk1"/>
                </a:solidFill>
                <a:latin typeface="Average"/>
                <a:ea typeface="Average"/>
                <a:cs typeface="Average"/>
                <a:sym typeface="Average"/>
              </a:rPr>
              <a:t>with the advance of the settlements would they be driven back.” </a:t>
            </a:r>
            <a:r>
              <a:rPr lang="en" sz="1600" dirty="0">
                <a:solidFill>
                  <a:schemeClr val="dk1"/>
                </a:solidFill>
                <a:latin typeface="Average"/>
                <a:ea typeface="Average"/>
                <a:cs typeface="Average"/>
                <a:sym typeface="Average"/>
              </a:rPr>
              <a:t>or </a:t>
            </a:r>
            <a:r>
              <a:rPr lang="en" sz="1600" i="1" dirty="0">
                <a:solidFill>
                  <a:schemeClr val="dk1"/>
                </a:solidFill>
                <a:latin typeface="Average"/>
                <a:ea typeface="Average"/>
                <a:cs typeface="Average"/>
                <a:sym typeface="Average"/>
              </a:rPr>
              <a:t>“...the Indians would in a friendly and courteous manner, so to speak, be expelled from their own homes.” </a:t>
            </a:r>
            <a:r>
              <a:rPr lang="en" sz="1600" b="1" dirty="0">
                <a:solidFill>
                  <a:schemeClr val="dk1"/>
                </a:solidFill>
                <a:latin typeface="Average"/>
                <a:ea typeface="Average"/>
                <a:cs typeface="Average"/>
                <a:sym typeface="Average"/>
              </a:rPr>
              <a:t>Does his altruism and idealism justify the desire to displace native peoples?</a:t>
            </a:r>
            <a:endParaRPr sz="1600" b="1" dirty="0">
              <a:solidFill>
                <a:schemeClr val="dk1"/>
              </a:solidFill>
              <a:latin typeface="Average"/>
              <a:ea typeface="Average"/>
              <a:cs typeface="Average"/>
              <a:sym typeface="Average"/>
            </a:endParaRPr>
          </a:p>
          <a:p>
            <a:pPr marL="0" lvl="0" indent="0" algn="l" rtl="0">
              <a:spcBef>
                <a:spcPts val="0"/>
              </a:spcBef>
              <a:spcAft>
                <a:spcPts val="0"/>
              </a:spcAft>
              <a:buNone/>
            </a:pPr>
            <a:endParaRPr sz="1600" dirty="0">
              <a:solidFill>
                <a:schemeClr val="dk1"/>
              </a:solidFill>
              <a:latin typeface="Average"/>
              <a:ea typeface="Average"/>
              <a:cs typeface="Average"/>
              <a:sym typeface="Average"/>
            </a:endParaRPr>
          </a:p>
          <a:p>
            <a:pPr marL="457200" lvl="0" indent="-330200" algn="l" rtl="0">
              <a:spcBef>
                <a:spcPts val="0"/>
              </a:spcBef>
              <a:spcAft>
                <a:spcPts val="0"/>
              </a:spcAft>
              <a:buClr>
                <a:schemeClr val="dk1"/>
              </a:buClr>
              <a:buSzPts val="1600"/>
              <a:buFont typeface="Average"/>
              <a:buAutoNum type="arabicPeriod"/>
            </a:pPr>
            <a:r>
              <a:rPr lang="en" sz="1600" dirty="0">
                <a:solidFill>
                  <a:schemeClr val="dk1"/>
                </a:solidFill>
                <a:latin typeface="Average"/>
                <a:ea typeface="Average"/>
                <a:cs typeface="Average"/>
                <a:sym typeface="Average"/>
              </a:rPr>
              <a:t>What place to traditions like the Osterfeuern have in the modern world?</a:t>
            </a:r>
            <a:r>
              <a:rPr lang="en" sz="1600" b="1" dirty="0">
                <a:solidFill>
                  <a:schemeClr val="dk1"/>
                </a:solidFill>
                <a:latin typeface="Average"/>
                <a:ea typeface="Average"/>
                <a:cs typeface="Average"/>
                <a:sym typeface="Average"/>
              </a:rPr>
              <a:t> Do they celebrate the realization of German enlightenment ideals? Or do they perpetuate old colonial narratives? Do they provide a genuine space for the expression of indigenous culture?</a:t>
            </a:r>
            <a:endParaRPr sz="1600" b="1" dirty="0">
              <a:solidFill>
                <a:schemeClr val="dk1"/>
              </a:solidFill>
              <a:latin typeface="Average"/>
              <a:ea typeface="Average"/>
              <a:cs typeface="Average"/>
              <a:sym typeface="Average"/>
            </a:endParaRPr>
          </a:p>
          <a:p>
            <a:pPr marL="0" lvl="0" indent="0" algn="l" rtl="0">
              <a:spcBef>
                <a:spcPts val="0"/>
              </a:spcBef>
              <a:spcAft>
                <a:spcPts val="0"/>
              </a:spcAft>
              <a:buNone/>
            </a:pPr>
            <a:endParaRPr sz="1600" b="1" dirty="0">
              <a:solidFill>
                <a:schemeClr val="dk1"/>
              </a:solidFill>
              <a:latin typeface="Average"/>
              <a:ea typeface="Average"/>
              <a:cs typeface="Average"/>
              <a:sym typeface="Average"/>
            </a:endParaRPr>
          </a:p>
          <a:p>
            <a:pPr marL="457200" lvl="0" indent="-330200" algn="l" rtl="0">
              <a:spcBef>
                <a:spcPts val="0"/>
              </a:spcBef>
              <a:spcAft>
                <a:spcPts val="0"/>
              </a:spcAft>
              <a:buClr>
                <a:schemeClr val="dk1"/>
              </a:buClr>
              <a:buSzPts val="1600"/>
              <a:buFont typeface="Average"/>
              <a:buAutoNum type="arabicPeriod"/>
            </a:pPr>
            <a:r>
              <a:rPr lang="en" sz="1600" dirty="0">
                <a:solidFill>
                  <a:schemeClr val="dk1"/>
                </a:solidFill>
                <a:latin typeface="Average"/>
                <a:ea typeface="Average"/>
                <a:cs typeface="Average"/>
                <a:sym typeface="Average"/>
              </a:rPr>
              <a:t>How much of a choice did the Comanches have in this proposed integration? </a:t>
            </a:r>
            <a:r>
              <a:rPr lang="en" sz="1600" b="1" dirty="0">
                <a:solidFill>
                  <a:schemeClr val="dk1"/>
                </a:solidFill>
                <a:latin typeface="Average"/>
                <a:ea typeface="Average"/>
                <a:cs typeface="Average"/>
                <a:sym typeface="Average"/>
              </a:rPr>
              <a:t>How might Theodore Specht’s plan be improved?</a:t>
            </a:r>
            <a:endParaRPr sz="1600" b="1" dirty="0">
              <a:solidFill>
                <a:schemeClr val="dk1"/>
              </a:solidFill>
              <a:latin typeface="Average"/>
              <a:ea typeface="Average"/>
              <a:cs typeface="Average"/>
              <a:sym typeface="Averag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Title 1">
            <a:extLst>
              <a:ext uri="{FF2B5EF4-FFF2-40B4-BE49-F238E27FC236}">
                <a16:creationId xmlns:a16="http://schemas.microsoft.com/office/drawing/2014/main" id="{E7230988-B2FE-E0AA-6752-DAD0AD122F65}"/>
              </a:ext>
            </a:extLst>
          </p:cNvPr>
          <p:cNvSpPr>
            <a:spLocks noGrp="1"/>
          </p:cNvSpPr>
          <p:nvPr>
            <p:ph type="title"/>
          </p:nvPr>
        </p:nvSpPr>
        <p:spPr>
          <a:xfrm>
            <a:off x="311700" y="-572700"/>
            <a:ext cx="8520600" cy="572700"/>
          </a:xfrm>
        </p:spPr>
        <p:txBody>
          <a:bodyPr spcFirstLastPara="1" wrap="square" lIns="91425" tIns="91425" rIns="91425" bIns="91425" anchor="b" anchorCtr="0">
            <a:normAutofit fontScale="90000"/>
          </a:bodyPr>
          <a:lstStyle/>
          <a:p>
            <a:r>
              <a:rPr lang="en-US" dirty="0"/>
              <a:t>Der Stern Von Texas</a:t>
            </a:r>
          </a:p>
        </p:txBody>
      </p:sp>
      <p:sp>
        <p:nvSpPr>
          <p:cNvPr id="3" name="TextBox 2">
            <a:extLst>
              <a:ext uri="{FF2B5EF4-FFF2-40B4-BE49-F238E27FC236}">
                <a16:creationId xmlns:a16="http://schemas.microsoft.com/office/drawing/2014/main" id="{1999CF16-C91C-3E5C-673F-5B986B4BDC40}"/>
              </a:ext>
            </a:extLst>
          </p:cNvPr>
          <p:cNvSpPr txBox="1"/>
          <p:nvPr/>
        </p:nvSpPr>
        <p:spPr>
          <a:xfrm>
            <a:off x="689547" y="1151359"/>
            <a:ext cx="3213197" cy="984885"/>
          </a:xfrm>
          <a:prstGeom prst="rect">
            <a:avLst/>
          </a:prstGeom>
          <a:noFill/>
        </p:spPr>
        <p:txBody>
          <a:bodyPr wrap="square" rtlCol="0">
            <a:spAutoFit/>
          </a:bodyPr>
          <a:lstStyle/>
          <a:p>
            <a:r>
              <a:rPr lang="en-US" sz="200" dirty="0">
                <a:highlight>
                  <a:srgbClr val="FFFF00"/>
                </a:highlight>
              </a:rPr>
              <a:t>Der Stern von Texas.</a:t>
            </a:r>
          </a:p>
          <a:p>
            <a:endParaRPr lang="en-US" sz="200" dirty="0">
              <a:highlight>
                <a:srgbClr val="FFFF00"/>
              </a:highlight>
            </a:endParaRPr>
          </a:p>
          <a:p>
            <a:r>
              <a:rPr lang="en-US" sz="200" dirty="0">
                <a:highlight>
                  <a:srgbClr val="FFFF00"/>
                </a:highlight>
              </a:rPr>
              <a:t>Hin </a:t>
            </a:r>
            <a:r>
              <a:rPr lang="en-US" sz="200" dirty="0" err="1">
                <a:highlight>
                  <a:srgbClr val="FFFF00"/>
                </a:highlight>
              </a:rPr>
              <a:t>nach</a:t>
            </a:r>
            <a:r>
              <a:rPr lang="en-US" sz="200" dirty="0">
                <a:highlight>
                  <a:srgbClr val="FFFF00"/>
                </a:highlight>
              </a:rPr>
              <a:t> Texas! Hin </a:t>
            </a:r>
            <a:r>
              <a:rPr lang="en-US" sz="200" dirty="0" err="1">
                <a:highlight>
                  <a:srgbClr val="FFFF00"/>
                </a:highlight>
              </a:rPr>
              <a:t>nach</a:t>
            </a:r>
            <a:r>
              <a:rPr lang="en-US" sz="200" dirty="0">
                <a:highlight>
                  <a:srgbClr val="FFFF00"/>
                </a:highlight>
              </a:rPr>
              <a:t> Texas!</a:t>
            </a:r>
          </a:p>
          <a:p>
            <a:r>
              <a:rPr lang="en-US" sz="200" dirty="0">
                <a:highlight>
                  <a:srgbClr val="FFFF00"/>
                </a:highlight>
              </a:rPr>
              <a:t>Wo der stern </a:t>
            </a:r>
            <a:r>
              <a:rPr lang="en-US" sz="200" dirty="0" err="1">
                <a:highlight>
                  <a:srgbClr val="FFFF00"/>
                </a:highlight>
              </a:rPr>
              <a:t>im</a:t>
            </a:r>
            <a:r>
              <a:rPr lang="en-US" sz="200" dirty="0">
                <a:highlight>
                  <a:srgbClr val="FFFF00"/>
                </a:highlight>
              </a:rPr>
              <a:t> </a:t>
            </a:r>
            <a:r>
              <a:rPr lang="en-US" sz="200" dirty="0" err="1">
                <a:highlight>
                  <a:srgbClr val="FFFF00"/>
                </a:highlight>
              </a:rPr>
              <a:t>blauen</a:t>
            </a:r>
            <a:r>
              <a:rPr lang="en-US" sz="200" dirty="0">
                <a:highlight>
                  <a:srgbClr val="FFFF00"/>
                </a:highlight>
              </a:rPr>
              <a:t> </a:t>
            </a:r>
            <a:r>
              <a:rPr lang="en-US" sz="200" dirty="0" err="1">
                <a:highlight>
                  <a:srgbClr val="FFFF00"/>
                </a:highlight>
              </a:rPr>
              <a:t>felde</a:t>
            </a:r>
            <a:endParaRPr lang="en-US" sz="200" dirty="0">
              <a:highlight>
                <a:srgbClr val="FFFF00"/>
              </a:highlight>
            </a:endParaRPr>
          </a:p>
          <a:p>
            <a:r>
              <a:rPr lang="en-US" sz="200" dirty="0">
                <a:highlight>
                  <a:srgbClr val="FFFF00"/>
                </a:highlight>
              </a:rPr>
              <a:t>Eine </a:t>
            </a:r>
            <a:r>
              <a:rPr lang="en-US" sz="200" dirty="0" err="1">
                <a:highlight>
                  <a:srgbClr val="FFFF00"/>
                </a:highlight>
              </a:rPr>
              <a:t>neue</a:t>
            </a:r>
            <a:r>
              <a:rPr lang="en-US" sz="200" dirty="0">
                <a:highlight>
                  <a:srgbClr val="FFFF00"/>
                </a:highlight>
              </a:rPr>
              <a:t> Welt </a:t>
            </a:r>
            <a:r>
              <a:rPr lang="en-US" sz="200" dirty="0" err="1">
                <a:highlight>
                  <a:srgbClr val="FFFF00"/>
                </a:highlight>
              </a:rPr>
              <a:t>verkuendet</a:t>
            </a:r>
            <a:r>
              <a:rPr lang="en-US" sz="200" dirty="0">
                <a:highlight>
                  <a:srgbClr val="FFFF00"/>
                </a:highlight>
              </a:rPr>
              <a:t>,</a:t>
            </a:r>
          </a:p>
          <a:p>
            <a:r>
              <a:rPr lang="en-US" sz="200" dirty="0" err="1">
                <a:highlight>
                  <a:srgbClr val="FFFF00"/>
                </a:highlight>
              </a:rPr>
              <a:t>Jedes</a:t>
            </a:r>
            <a:r>
              <a:rPr lang="en-US" sz="200" dirty="0">
                <a:highlight>
                  <a:srgbClr val="FFFF00"/>
                </a:highlight>
              </a:rPr>
              <a:t> Herz </a:t>
            </a:r>
            <a:r>
              <a:rPr lang="en-US" sz="200" dirty="0" err="1">
                <a:highlight>
                  <a:srgbClr val="FFFF00"/>
                </a:highlight>
              </a:rPr>
              <a:t>fuer</a:t>
            </a:r>
            <a:r>
              <a:rPr lang="en-US" sz="200" dirty="0">
                <a:highlight>
                  <a:srgbClr val="FFFF00"/>
                </a:highlight>
              </a:rPr>
              <a:t> </a:t>
            </a:r>
            <a:r>
              <a:rPr lang="en-US" sz="200" dirty="0" err="1">
                <a:highlight>
                  <a:srgbClr val="FFFF00"/>
                </a:highlight>
              </a:rPr>
              <a:t>recht</a:t>
            </a:r>
            <a:r>
              <a:rPr lang="en-US" sz="200" dirty="0">
                <a:highlight>
                  <a:srgbClr val="FFFF00"/>
                </a:highlight>
              </a:rPr>
              <a:t> und Freiheit</a:t>
            </a:r>
          </a:p>
          <a:p>
            <a:r>
              <a:rPr lang="en-US" sz="200" dirty="0">
                <a:highlight>
                  <a:srgbClr val="FFFF00"/>
                </a:highlight>
              </a:rPr>
              <a:t>Und </a:t>
            </a:r>
            <a:r>
              <a:rPr lang="en-US" sz="200" dirty="0" err="1">
                <a:highlight>
                  <a:srgbClr val="FFFF00"/>
                </a:highlight>
              </a:rPr>
              <a:t>fuer</a:t>
            </a:r>
            <a:r>
              <a:rPr lang="en-US" sz="200" dirty="0">
                <a:highlight>
                  <a:srgbClr val="FFFF00"/>
                </a:highlight>
              </a:rPr>
              <a:t> </a:t>
            </a:r>
            <a:r>
              <a:rPr lang="en-US" sz="200" dirty="0" err="1">
                <a:highlight>
                  <a:srgbClr val="FFFF00"/>
                </a:highlight>
              </a:rPr>
              <a:t>wahrheit</a:t>
            </a:r>
            <a:r>
              <a:rPr lang="en-US" sz="200" dirty="0">
                <a:highlight>
                  <a:srgbClr val="FFFF00"/>
                </a:highlight>
              </a:rPr>
              <a:t> </a:t>
            </a:r>
            <a:r>
              <a:rPr lang="en-US" sz="200" dirty="0" err="1">
                <a:highlight>
                  <a:srgbClr val="FFFF00"/>
                </a:highlight>
              </a:rPr>
              <a:t>froh</a:t>
            </a:r>
            <a:r>
              <a:rPr lang="en-US" sz="200" dirty="0">
                <a:highlight>
                  <a:srgbClr val="FFFF00"/>
                </a:highlight>
              </a:rPr>
              <a:t> </a:t>
            </a:r>
            <a:r>
              <a:rPr lang="en-US" sz="200" dirty="0" err="1">
                <a:highlight>
                  <a:srgbClr val="FFFF00"/>
                </a:highlight>
              </a:rPr>
              <a:t>entzuendet</a:t>
            </a:r>
            <a:endParaRPr lang="en-US" sz="200" dirty="0">
              <a:highlight>
                <a:srgbClr val="FFFF00"/>
              </a:highlight>
            </a:endParaRPr>
          </a:p>
          <a:p>
            <a:r>
              <a:rPr lang="en-US" sz="200" dirty="0" err="1">
                <a:highlight>
                  <a:srgbClr val="FFFF00"/>
                </a:highlight>
              </a:rPr>
              <a:t>Dahin</a:t>
            </a:r>
            <a:r>
              <a:rPr lang="en-US" sz="200" dirty="0">
                <a:highlight>
                  <a:srgbClr val="FFFF00"/>
                </a:highlight>
              </a:rPr>
              <a:t> </a:t>
            </a:r>
            <a:r>
              <a:rPr lang="en-US" sz="200" dirty="0" err="1">
                <a:highlight>
                  <a:srgbClr val="FFFF00"/>
                </a:highlight>
              </a:rPr>
              <a:t>sehnt</a:t>
            </a:r>
            <a:r>
              <a:rPr lang="en-US" sz="200" dirty="0">
                <a:highlight>
                  <a:srgbClr val="FFFF00"/>
                </a:highlight>
              </a:rPr>
              <a:t> </a:t>
            </a:r>
            <a:r>
              <a:rPr lang="en-US" sz="200" dirty="0" err="1">
                <a:highlight>
                  <a:srgbClr val="FFFF00"/>
                </a:highlight>
              </a:rPr>
              <a:t>mein</a:t>
            </a:r>
            <a:r>
              <a:rPr lang="en-US" sz="200" dirty="0">
                <a:highlight>
                  <a:srgbClr val="FFFF00"/>
                </a:highlight>
              </a:rPr>
              <a:t> </a:t>
            </a:r>
            <a:r>
              <a:rPr lang="en-US" sz="200" dirty="0" err="1">
                <a:highlight>
                  <a:srgbClr val="FFFF00"/>
                </a:highlight>
              </a:rPr>
              <a:t>herz</a:t>
            </a:r>
            <a:r>
              <a:rPr lang="en-US" sz="200" dirty="0">
                <a:highlight>
                  <a:srgbClr val="FFFF00"/>
                </a:highlight>
              </a:rPr>
              <a:t> </a:t>
            </a:r>
            <a:r>
              <a:rPr lang="en-US" sz="200" dirty="0" err="1">
                <a:highlight>
                  <a:srgbClr val="FFFF00"/>
                </a:highlight>
              </a:rPr>
              <a:t>sich</a:t>
            </a:r>
            <a:r>
              <a:rPr lang="en-US" sz="200" dirty="0">
                <a:highlight>
                  <a:srgbClr val="FFFF00"/>
                </a:highlight>
              </a:rPr>
              <a:t> </a:t>
            </a:r>
            <a:r>
              <a:rPr lang="en-US" sz="200" dirty="0" err="1">
                <a:highlight>
                  <a:srgbClr val="FFFF00"/>
                </a:highlight>
              </a:rPr>
              <a:t>ganz</a:t>
            </a:r>
            <a:endParaRPr lang="en-US" sz="200" dirty="0">
              <a:highlight>
                <a:srgbClr val="FFFF00"/>
              </a:highlight>
            </a:endParaRPr>
          </a:p>
          <a:p>
            <a:endParaRPr lang="en-US" sz="200" dirty="0">
              <a:highlight>
                <a:srgbClr val="FFFF00"/>
              </a:highlight>
            </a:endParaRPr>
          </a:p>
          <a:p>
            <a:r>
              <a:rPr lang="en-US" sz="200" dirty="0">
                <a:highlight>
                  <a:srgbClr val="FFFF00"/>
                </a:highlight>
              </a:rPr>
              <a:t>Hin </a:t>
            </a:r>
            <a:r>
              <a:rPr lang="en-US" sz="200" dirty="0" err="1">
                <a:highlight>
                  <a:srgbClr val="FFFF00"/>
                </a:highlight>
              </a:rPr>
              <a:t>nach</a:t>
            </a:r>
            <a:r>
              <a:rPr lang="en-US" sz="200" dirty="0">
                <a:highlight>
                  <a:srgbClr val="FFFF00"/>
                </a:highlight>
              </a:rPr>
              <a:t> Texas! Hin </a:t>
            </a:r>
            <a:r>
              <a:rPr lang="en-US" sz="200" dirty="0" err="1">
                <a:highlight>
                  <a:srgbClr val="FFFF00"/>
                </a:highlight>
              </a:rPr>
              <a:t>nach</a:t>
            </a:r>
            <a:r>
              <a:rPr lang="en-US" sz="200" dirty="0">
                <a:highlight>
                  <a:srgbClr val="FFFF00"/>
                </a:highlight>
              </a:rPr>
              <a:t> Texas!</a:t>
            </a:r>
          </a:p>
          <a:p>
            <a:r>
              <a:rPr lang="en-US" sz="200" dirty="0">
                <a:highlight>
                  <a:srgbClr val="FFFF00"/>
                </a:highlight>
              </a:rPr>
              <a:t>Wo der </a:t>
            </a:r>
            <a:r>
              <a:rPr lang="en-US" sz="200" dirty="0" err="1">
                <a:highlight>
                  <a:srgbClr val="FFFF00"/>
                </a:highlight>
              </a:rPr>
              <a:t>fluch</a:t>
            </a:r>
            <a:r>
              <a:rPr lang="en-US" sz="200" dirty="0">
                <a:highlight>
                  <a:srgbClr val="FFFF00"/>
                </a:highlight>
              </a:rPr>
              <a:t> der </a:t>
            </a:r>
            <a:r>
              <a:rPr lang="en-US" sz="200" dirty="0" err="1">
                <a:highlight>
                  <a:srgbClr val="FFFF00"/>
                </a:highlight>
              </a:rPr>
              <a:t>ueberlief’rung</a:t>
            </a:r>
            <a:endParaRPr lang="en-US" sz="200" dirty="0">
              <a:highlight>
                <a:srgbClr val="FFFF00"/>
              </a:highlight>
            </a:endParaRPr>
          </a:p>
          <a:p>
            <a:r>
              <a:rPr lang="en-US" sz="200" dirty="0">
                <a:highlight>
                  <a:srgbClr val="FFFF00"/>
                </a:highlight>
              </a:rPr>
              <a:t>Und der </a:t>
            </a:r>
            <a:r>
              <a:rPr lang="en-US" sz="200" dirty="0" err="1">
                <a:highlight>
                  <a:srgbClr val="FFFF00"/>
                </a:highlight>
              </a:rPr>
              <a:t>alte</a:t>
            </a:r>
            <a:r>
              <a:rPr lang="en-US" sz="200" dirty="0">
                <a:highlight>
                  <a:srgbClr val="FFFF00"/>
                </a:highlight>
              </a:rPr>
              <a:t> </a:t>
            </a:r>
            <a:r>
              <a:rPr lang="en-US" sz="200" dirty="0" err="1">
                <a:highlight>
                  <a:srgbClr val="FFFF00"/>
                </a:highlight>
              </a:rPr>
              <a:t>Koehlerglaube</a:t>
            </a:r>
            <a:endParaRPr lang="en-US" sz="200" dirty="0">
              <a:highlight>
                <a:srgbClr val="FFFF00"/>
              </a:highlight>
            </a:endParaRPr>
          </a:p>
          <a:p>
            <a:r>
              <a:rPr lang="en-US" sz="200" dirty="0">
                <a:highlight>
                  <a:srgbClr val="FFFF00"/>
                </a:highlight>
              </a:rPr>
              <a:t>Vor der </a:t>
            </a:r>
            <a:r>
              <a:rPr lang="en-US" sz="200" dirty="0" err="1">
                <a:highlight>
                  <a:srgbClr val="FFFF00"/>
                </a:highlight>
              </a:rPr>
              <a:t>reinen</a:t>
            </a:r>
            <a:r>
              <a:rPr lang="en-US" sz="200" dirty="0">
                <a:highlight>
                  <a:srgbClr val="FFFF00"/>
                </a:highlight>
              </a:rPr>
              <a:t> </a:t>
            </a:r>
            <a:r>
              <a:rPr lang="en-US" sz="200" dirty="0" err="1">
                <a:highlight>
                  <a:srgbClr val="FFFF00"/>
                </a:highlight>
              </a:rPr>
              <a:t>menschenliebe</a:t>
            </a:r>
            <a:endParaRPr lang="en-US" sz="200" dirty="0">
              <a:highlight>
                <a:srgbClr val="FFFF00"/>
              </a:highlight>
            </a:endParaRPr>
          </a:p>
          <a:p>
            <a:r>
              <a:rPr lang="en-US" sz="200" dirty="0">
                <a:highlight>
                  <a:srgbClr val="FFFF00"/>
                </a:highlight>
              </a:rPr>
              <a:t>Endlich </a:t>
            </a:r>
            <a:r>
              <a:rPr lang="en-US" sz="200" dirty="0" err="1">
                <a:highlight>
                  <a:srgbClr val="FFFF00"/>
                </a:highlight>
              </a:rPr>
              <a:t>wird</a:t>
            </a:r>
            <a:r>
              <a:rPr lang="en-US" sz="200" dirty="0">
                <a:highlight>
                  <a:srgbClr val="FFFF00"/>
                </a:highlight>
              </a:rPr>
              <a:t> </a:t>
            </a:r>
            <a:r>
              <a:rPr lang="en-US" sz="200" dirty="0" err="1">
                <a:highlight>
                  <a:srgbClr val="FFFF00"/>
                </a:highlight>
              </a:rPr>
              <a:t>zu</a:t>
            </a:r>
            <a:r>
              <a:rPr lang="en-US" sz="200" dirty="0">
                <a:highlight>
                  <a:srgbClr val="FFFF00"/>
                </a:highlight>
              </a:rPr>
              <a:t> </a:t>
            </a:r>
            <a:r>
              <a:rPr lang="en-US" sz="200" dirty="0" err="1">
                <a:highlight>
                  <a:srgbClr val="FFFF00"/>
                </a:highlight>
              </a:rPr>
              <a:t>asch</a:t>
            </a:r>
            <a:r>
              <a:rPr lang="en-US" sz="200" dirty="0">
                <a:highlight>
                  <a:srgbClr val="FFFF00"/>
                </a:highlight>
              </a:rPr>
              <a:t> und </a:t>
            </a:r>
            <a:r>
              <a:rPr lang="en-US" sz="200" dirty="0" err="1">
                <a:highlight>
                  <a:srgbClr val="FFFF00"/>
                </a:highlight>
              </a:rPr>
              <a:t>Staube</a:t>
            </a:r>
            <a:endParaRPr lang="en-US" sz="200" dirty="0">
              <a:highlight>
                <a:srgbClr val="FFFF00"/>
              </a:highlight>
            </a:endParaRPr>
          </a:p>
          <a:p>
            <a:r>
              <a:rPr lang="en-US" sz="200" dirty="0" err="1">
                <a:highlight>
                  <a:srgbClr val="FFFF00"/>
                </a:highlight>
              </a:rPr>
              <a:t>Dahin</a:t>
            </a:r>
            <a:r>
              <a:rPr lang="en-US" sz="200" dirty="0">
                <a:highlight>
                  <a:srgbClr val="FFFF00"/>
                </a:highlight>
              </a:rPr>
              <a:t> </a:t>
            </a:r>
            <a:r>
              <a:rPr lang="en-US" sz="200" dirty="0" err="1">
                <a:highlight>
                  <a:srgbClr val="FFFF00"/>
                </a:highlight>
              </a:rPr>
              <a:t>sehnt</a:t>
            </a:r>
            <a:r>
              <a:rPr lang="en-US" sz="200" dirty="0">
                <a:highlight>
                  <a:srgbClr val="FFFF00"/>
                </a:highlight>
              </a:rPr>
              <a:t> </a:t>
            </a:r>
            <a:r>
              <a:rPr lang="en-US" sz="200" dirty="0" err="1">
                <a:highlight>
                  <a:srgbClr val="FFFF00"/>
                </a:highlight>
              </a:rPr>
              <a:t>mein</a:t>
            </a:r>
            <a:r>
              <a:rPr lang="en-US" sz="200" dirty="0">
                <a:highlight>
                  <a:srgbClr val="FFFF00"/>
                </a:highlight>
              </a:rPr>
              <a:t> </a:t>
            </a:r>
            <a:r>
              <a:rPr lang="en-US" sz="200" dirty="0" err="1">
                <a:highlight>
                  <a:srgbClr val="FFFF00"/>
                </a:highlight>
              </a:rPr>
              <a:t>herz</a:t>
            </a:r>
            <a:r>
              <a:rPr lang="en-US" sz="200" dirty="0">
                <a:highlight>
                  <a:srgbClr val="FFFF00"/>
                </a:highlight>
              </a:rPr>
              <a:t> </a:t>
            </a:r>
            <a:r>
              <a:rPr lang="en-US" sz="200" dirty="0" err="1">
                <a:highlight>
                  <a:srgbClr val="FFFF00"/>
                </a:highlight>
              </a:rPr>
              <a:t>sich</a:t>
            </a:r>
            <a:r>
              <a:rPr lang="en-US" sz="200" dirty="0">
                <a:highlight>
                  <a:srgbClr val="FFFF00"/>
                </a:highlight>
              </a:rPr>
              <a:t> </a:t>
            </a:r>
            <a:r>
              <a:rPr lang="en-US" sz="200" dirty="0" err="1">
                <a:highlight>
                  <a:srgbClr val="FFFF00"/>
                </a:highlight>
              </a:rPr>
              <a:t>ganz</a:t>
            </a:r>
            <a:r>
              <a:rPr lang="en-US" sz="200" dirty="0">
                <a:highlight>
                  <a:srgbClr val="FFFF00"/>
                </a:highlight>
              </a:rPr>
              <a:t>.</a:t>
            </a:r>
          </a:p>
          <a:p>
            <a:endParaRPr lang="en-US" sz="200" dirty="0">
              <a:highlight>
                <a:srgbClr val="FFFF00"/>
              </a:highlight>
            </a:endParaRPr>
          </a:p>
          <a:p>
            <a:r>
              <a:rPr lang="en-US" sz="200" dirty="0">
                <a:highlight>
                  <a:srgbClr val="FFFF00"/>
                </a:highlight>
              </a:rPr>
              <a:t>Hin </a:t>
            </a:r>
            <a:r>
              <a:rPr lang="en-US" sz="200" dirty="0" err="1">
                <a:highlight>
                  <a:srgbClr val="FFFF00"/>
                </a:highlight>
              </a:rPr>
              <a:t>nach</a:t>
            </a:r>
            <a:r>
              <a:rPr lang="en-US" sz="200" dirty="0">
                <a:highlight>
                  <a:srgbClr val="FFFF00"/>
                </a:highlight>
              </a:rPr>
              <a:t> Texas! Hin </a:t>
            </a:r>
            <a:r>
              <a:rPr lang="en-US" sz="200" dirty="0" err="1">
                <a:highlight>
                  <a:srgbClr val="FFFF00"/>
                </a:highlight>
              </a:rPr>
              <a:t>nach</a:t>
            </a:r>
            <a:r>
              <a:rPr lang="en-US" sz="200" dirty="0">
                <a:highlight>
                  <a:srgbClr val="FFFF00"/>
                </a:highlight>
              </a:rPr>
              <a:t> Texas!</a:t>
            </a:r>
          </a:p>
          <a:p>
            <a:r>
              <a:rPr lang="en-US" sz="200" dirty="0">
                <a:highlight>
                  <a:srgbClr val="FFFF00"/>
                </a:highlight>
              </a:rPr>
              <a:t>Wo die </a:t>
            </a:r>
            <a:r>
              <a:rPr lang="en-US" sz="200" dirty="0" err="1">
                <a:highlight>
                  <a:srgbClr val="FFFF00"/>
                </a:highlight>
              </a:rPr>
              <a:t>pflugschaar</a:t>
            </a:r>
            <a:r>
              <a:rPr lang="en-US" sz="200" dirty="0">
                <a:highlight>
                  <a:srgbClr val="FFFF00"/>
                </a:highlight>
              </a:rPr>
              <a:t> </a:t>
            </a:r>
            <a:r>
              <a:rPr lang="en-US" sz="200" dirty="0" err="1">
                <a:highlight>
                  <a:srgbClr val="FFFF00"/>
                </a:highlight>
              </a:rPr>
              <a:t>wird</a:t>
            </a:r>
            <a:r>
              <a:rPr lang="en-US" sz="200" dirty="0">
                <a:highlight>
                  <a:srgbClr val="FFFF00"/>
                </a:highlight>
              </a:rPr>
              <a:t> das </a:t>
            </a:r>
            <a:r>
              <a:rPr lang="en-US" sz="200" dirty="0" err="1">
                <a:highlight>
                  <a:srgbClr val="FFFF00"/>
                </a:highlight>
              </a:rPr>
              <a:t>zeichen</a:t>
            </a:r>
            <a:endParaRPr lang="en-US" sz="200" dirty="0">
              <a:highlight>
                <a:srgbClr val="FFFF00"/>
              </a:highlight>
            </a:endParaRPr>
          </a:p>
          <a:p>
            <a:r>
              <a:rPr lang="en-US" sz="200" dirty="0">
                <a:highlight>
                  <a:srgbClr val="FFFF00"/>
                </a:highlight>
              </a:rPr>
              <a:t>Der </a:t>
            </a:r>
            <a:r>
              <a:rPr lang="en-US" sz="200" dirty="0" err="1">
                <a:highlight>
                  <a:srgbClr val="FFFF00"/>
                </a:highlight>
              </a:rPr>
              <a:t>versoehnung</a:t>
            </a:r>
            <a:r>
              <a:rPr lang="en-US" sz="200" dirty="0">
                <a:highlight>
                  <a:srgbClr val="FFFF00"/>
                </a:highlight>
              </a:rPr>
              <a:t> und </a:t>
            </a:r>
            <a:r>
              <a:rPr lang="en-US" sz="200" dirty="0" err="1">
                <a:highlight>
                  <a:srgbClr val="FFFF00"/>
                </a:highlight>
              </a:rPr>
              <a:t>erhebung</a:t>
            </a:r>
            <a:endParaRPr lang="en-US" sz="200" dirty="0">
              <a:highlight>
                <a:srgbClr val="FFFF00"/>
              </a:highlight>
            </a:endParaRPr>
          </a:p>
          <a:p>
            <a:r>
              <a:rPr lang="en-US" sz="200" dirty="0">
                <a:highlight>
                  <a:srgbClr val="FFFF00"/>
                </a:highlight>
              </a:rPr>
              <a:t>Dass die </a:t>
            </a:r>
            <a:r>
              <a:rPr lang="en-US" sz="200" dirty="0" err="1">
                <a:highlight>
                  <a:srgbClr val="FFFF00"/>
                </a:highlight>
              </a:rPr>
              <a:t>menschheit</a:t>
            </a:r>
            <a:r>
              <a:rPr lang="en-US" sz="200" dirty="0">
                <a:highlight>
                  <a:srgbClr val="FFFF00"/>
                </a:highlight>
              </a:rPr>
              <a:t> </a:t>
            </a:r>
            <a:r>
              <a:rPr lang="en-US" sz="200" dirty="0" err="1">
                <a:highlight>
                  <a:srgbClr val="FFFF00"/>
                </a:highlight>
              </a:rPr>
              <a:t>wieder</a:t>
            </a:r>
            <a:r>
              <a:rPr lang="en-US" sz="200" dirty="0">
                <a:highlight>
                  <a:srgbClr val="FFFF00"/>
                </a:highlight>
              </a:rPr>
              <a:t> </a:t>
            </a:r>
            <a:r>
              <a:rPr lang="en-US" sz="200" dirty="0" err="1">
                <a:highlight>
                  <a:srgbClr val="FFFF00"/>
                </a:highlight>
              </a:rPr>
              <a:t>feiert</a:t>
            </a:r>
            <a:endParaRPr lang="en-US" sz="200" dirty="0">
              <a:highlight>
                <a:srgbClr val="FFFF00"/>
              </a:highlight>
            </a:endParaRPr>
          </a:p>
          <a:p>
            <a:r>
              <a:rPr lang="en-US" sz="200" dirty="0" err="1">
                <a:highlight>
                  <a:srgbClr val="FFFF00"/>
                </a:highlight>
              </a:rPr>
              <a:t>Ihren</a:t>
            </a:r>
            <a:r>
              <a:rPr lang="en-US" sz="200" dirty="0">
                <a:highlight>
                  <a:srgbClr val="FFFF00"/>
                </a:highlight>
              </a:rPr>
              <a:t> </a:t>
            </a:r>
            <a:r>
              <a:rPr lang="en-US" sz="200" dirty="0" err="1">
                <a:highlight>
                  <a:srgbClr val="FFFF00"/>
                </a:highlight>
              </a:rPr>
              <a:t>maitag</a:t>
            </a:r>
            <a:r>
              <a:rPr lang="en-US" sz="200" dirty="0">
                <a:highlight>
                  <a:srgbClr val="FFFF00"/>
                </a:highlight>
              </a:rPr>
              <a:t> der </a:t>
            </a:r>
            <a:r>
              <a:rPr lang="en-US" sz="200" dirty="0" err="1">
                <a:highlight>
                  <a:srgbClr val="FFFF00"/>
                </a:highlight>
              </a:rPr>
              <a:t>belebung</a:t>
            </a:r>
            <a:endParaRPr lang="en-US" sz="200" dirty="0">
              <a:highlight>
                <a:srgbClr val="FFFF00"/>
              </a:highlight>
            </a:endParaRPr>
          </a:p>
          <a:p>
            <a:r>
              <a:rPr lang="en-US" sz="200" dirty="0" err="1">
                <a:highlight>
                  <a:srgbClr val="FFFF00"/>
                </a:highlight>
              </a:rPr>
              <a:t>Dahin</a:t>
            </a:r>
            <a:r>
              <a:rPr lang="en-US" sz="200" dirty="0">
                <a:highlight>
                  <a:srgbClr val="FFFF00"/>
                </a:highlight>
              </a:rPr>
              <a:t> </a:t>
            </a:r>
            <a:r>
              <a:rPr lang="en-US" sz="200" dirty="0" err="1">
                <a:highlight>
                  <a:srgbClr val="FFFF00"/>
                </a:highlight>
              </a:rPr>
              <a:t>sehnt</a:t>
            </a:r>
            <a:r>
              <a:rPr lang="en-US" sz="200" dirty="0">
                <a:highlight>
                  <a:srgbClr val="FFFF00"/>
                </a:highlight>
              </a:rPr>
              <a:t> </a:t>
            </a:r>
            <a:r>
              <a:rPr lang="en-US" sz="200" dirty="0" err="1">
                <a:highlight>
                  <a:srgbClr val="FFFF00"/>
                </a:highlight>
              </a:rPr>
              <a:t>mein</a:t>
            </a:r>
            <a:r>
              <a:rPr lang="en-US" sz="200" dirty="0">
                <a:highlight>
                  <a:srgbClr val="FFFF00"/>
                </a:highlight>
              </a:rPr>
              <a:t> </a:t>
            </a:r>
            <a:r>
              <a:rPr lang="en-US" sz="200" dirty="0" err="1">
                <a:highlight>
                  <a:srgbClr val="FFFF00"/>
                </a:highlight>
              </a:rPr>
              <a:t>herz</a:t>
            </a:r>
            <a:r>
              <a:rPr lang="en-US" sz="200" dirty="0">
                <a:highlight>
                  <a:srgbClr val="FFFF00"/>
                </a:highlight>
              </a:rPr>
              <a:t> </a:t>
            </a:r>
            <a:r>
              <a:rPr lang="en-US" sz="200" dirty="0" err="1">
                <a:highlight>
                  <a:srgbClr val="FFFF00"/>
                </a:highlight>
              </a:rPr>
              <a:t>sich</a:t>
            </a:r>
            <a:r>
              <a:rPr lang="en-US" sz="200" dirty="0">
                <a:highlight>
                  <a:srgbClr val="FFFF00"/>
                </a:highlight>
              </a:rPr>
              <a:t> </a:t>
            </a:r>
            <a:r>
              <a:rPr lang="en-US" sz="200" dirty="0" err="1">
                <a:highlight>
                  <a:srgbClr val="FFFF00"/>
                </a:highlight>
              </a:rPr>
              <a:t>ganz</a:t>
            </a:r>
            <a:r>
              <a:rPr lang="en-US" sz="200" dirty="0">
                <a:highlight>
                  <a:srgbClr val="FFFF00"/>
                </a:highlight>
              </a:rPr>
              <a:t>.</a:t>
            </a:r>
          </a:p>
          <a:p>
            <a:endParaRPr lang="en-US" sz="200" dirty="0">
              <a:highlight>
                <a:srgbClr val="FFFF00"/>
              </a:highlight>
            </a:endParaRPr>
          </a:p>
          <a:p>
            <a:r>
              <a:rPr lang="en-US" sz="200" dirty="0">
                <a:highlight>
                  <a:srgbClr val="FFFF00"/>
                </a:highlight>
              </a:rPr>
              <a:t>Hin </a:t>
            </a:r>
            <a:r>
              <a:rPr lang="en-US" sz="200" dirty="0" err="1">
                <a:highlight>
                  <a:srgbClr val="FFFF00"/>
                </a:highlight>
              </a:rPr>
              <a:t>nach</a:t>
            </a:r>
            <a:r>
              <a:rPr lang="en-US" sz="200" dirty="0">
                <a:highlight>
                  <a:srgbClr val="FFFF00"/>
                </a:highlight>
              </a:rPr>
              <a:t> Texas! Hin </a:t>
            </a:r>
            <a:r>
              <a:rPr lang="en-US" sz="200" dirty="0" err="1">
                <a:highlight>
                  <a:srgbClr val="FFFF00"/>
                </a:highlight>
              </a:rPr>
              <a:t>nach</a:t>
            </a:r>
            <a:r>
              <a:rPr lang="en-US" sz="200" dirty="0">
                <a:highlight>
                  <a:srgbClr val="FFFF00"/>
                </a:highlight>
              </a:rPr>
              <a:t> Texas!</a:t>
            </a:r>
          </a:p>
          <a:p>
            <a:r>
              <a:rPr lang="en-US" sz="200" dirty="0">
                <a:highlight>
                  <a:srgbClr val="FFFF00"/>
                </a:highlight>
              </a:rPr>
              <a:t>Goldener stern, du </a:t>
            </a:r>
            <a:r>
              <a:rPr lang="en-US" sz="200" dirty="0" err="1">
                <a:highlight>
                  <a:srgbClr val="FFFF00"/>
                </a:highlight>
              </a:rPr>
              <a:t>bist</a:t>
            </a:r>
            <a:r>
              <a:rPr lang="en-US" sz="200" dirty="0">
                <a:highlight>
                  <a:srgbClr val="FFFF00"/>
                </a:highlight>
              </a:rPr>
              <a:t> der </a:t>
            </a:r>
            <a:r>
              <a:rPr lang="en-US" sz="200" dirty="0" err="1">
                <a:highlight>
                  <a:srgbClr val="FFFF00"/>
                </a:highlight>
              </a:rPr>
              <a:t>bote</a:t>
            </a:r>
            <a:endParaRPr lang="en-US" sz="200" dirty="0">
              <a:highlight>
                <a:srgbClr val="FFFF00"/>
              </a:highlight>
            </a:endParaRPr>
          </a:p>
          <a:p>
            <a:r>
              <a:rPr lang="en-US" sz="200" dirty="0" err="1">
                <a:highlight>
                  <a:srgbClr val="FFFF00"/>
                </a:highlight>
              </a:rPr>
              <a:t>Unsers</a:t>
            </a:r>
            <a:r>
              <a:rPr lang="en-US" sz="200" dirty="0">
                <a:highlight>
                  <a:srgbClr val="FFFF00"/>
                </a:highlight>
              </a:rPr>
              <a:t> </a:t>
            </a:r>
            <a:r>
              <a:rPr lang="en-US" sz="200" dirty="0" err="1">
                <a:highlight>
                  <a:srgbClr val="FFFF00"/>
                </a:highlight>
              </a:rPr>
              <a:t>neuen</a:t>
            </a:r>
            <a:r>
              <a:rPr lang="en-US" sz="200" dirty="0">
                <a:highlight>
                  <a:srgbClr val="FFFF00"/>
                </a:highlight>
              </a:rPr>
              <a:t> </a:t>
            </a:r>
            <a:r>
              <a:rPr lang="en-US" sz="200" dirty="0" err="1">
                <a:highlight>
                  <a:srgbClr val="FFFF00"/>
                </a:highlight>
              </a:rPr>
              <a:t>schoen’ren</a:t>
            </a:r>
            <a:r>
              <a:rPr lang="en-US" sz="200" dirty="0">
                <a:highlight>
                  <a:srgbClr val="FFFF00"/>
                </a:highlight>
              </a:rPr>
              <a:t> lebens:</a:t>
            </a:r>
          </a:p>
          <a:p>
            <a:r>
              <a:rPr lang="en-US" sz="200" dirty="0">
                <a:highlight>
                  <a:srgbClr val="FFFF00"/>
                </a:highlight>
              </a:rPr>
              <a:t>Denn was </a:t>
            </a:r>
            <a:r>
              <a:rPr lang="en-US" sz="200" dirty="0" err="1">
                <a:highlight>
                  <a:srgbClr val="FFFF00"/>
                </a:highlight>
              </a:rPr>
              <a:t>freie</a:t>
            </a:r>
            <a:r>
              <a:rPr lang="en-US" sz="200" dirty="0">
                <a:highlight>
                  <a:srgbClr val="FFFF00"/>
                </a:highlight>
              </a:rPr>
              <a:t> Herzen </a:t>
            </a:r>
            <a:r>
              <a:rPr lang="en-US" sz="200" dirty="0" err="1">
                <a:highlight>
                  <a:srgbClr val="FFFF00"/>
                </a:highlight>
              </a:rPr>
              <a:t>hoffen</a:t>
            </a:r>
            <a:r>
              <a:rPr lang="en-US" sz="200" dirty="0">
                <a:highlight>
                  <a:srgbClr val="FFFF00"/>
                </a:highlight>
              </a:rPr>
              <a:t>,</a:t>
            </a:r>
          </a:p>
          <a:p>
            <a:r>
              <a:rPr lang="en-US" sz="200" dirty="0" err="1">
                <a:highlight>
                  <a:srgbClr val="FFFF00"/>
                </a:highlight>
              </a:rPr>
              <a:t>Hofften</a:t>
            </a:r>
            <a:r>
              <a:rPr lang="en-US" sz="200" dirty="0">
                <a:highlight>
                  <a:srgbClr val="FFFF00"/>
                </a:highlight>
              </a:rPr>
              <a:t> </a:t>
            </a:r>
            <a:r>
              <a:rPr lang="en-US" sz="200" dirty="0" err="1">
                <a:highlight>
                  <a:srgbClr val="FFFF00"/>
                </a:highlight>
              </a:rPr>
              <a:t>sie</a:t>
            </a:r>
            <a:r>
              <a:rPr lang="en-US" sz="200" dirty="0">
                <a:highlight>
                  <a:srgbClr val="FFFF00"/>
                </a:highlight>
              </a:rPr>
              <a:t> </a:t>
            </a:r>
            <a:r>
              <a:rPr lang="en-US" sz="200" dirty="0" err="1">
                <a:highlight>
                  <a:srgbClr val="FFFF00"/>
                </a:highlight>
              </a:rPr>
              <a:t>noch</a:t>
            </a:r>
            <a:r>
              <a:rPr lang="en-US" sz="200" dirty="0">
                <a:highlight>
                  <a:srgbClr val="FFFF00"/>
                </a:highlight>
              </a:rPr>
              <a:t> </a:t>
            </a:r>
            <a:r>
              <a:rPr lang="en-US" sz="200" dirty="0" err="1">
                <a:highlight>
                  <a:srgbClr val="FFFF00"/>
                </a:highlight>
              </a:rPr>
              <a:t>nie</a:t>
            </a:r>
            <a:r>
              <a:rPr lang="en-US" sz="200" dirty="0">
                <a:highlight>
                  <a:srgbClr val="FFFF00"/>
                </a:highlight>
              </a:rPr>
              <a:t> </a:t>
            </a:r>
            <a:r>
              <a:rPr lang="en-US" sz="200" dirty="0" err="1">
                <a:highlight>
                  <a:srgbClr val="FFFF00"/>
                </a:highlight>
              </a:rPr>
              <a:t>vergebens</a:t>
            </a:r>
            <a:r>
              <a:rPr lang="en-US" sz="200" dirty="0">
                <a:highlight>
                  <a:srgbClr val="FFFF00"/>
                </a:highlight>
              </a:rPr>
              <a:t>.</a:t>
            </a:r>
          </a:p>
          <a:p>
            <a:r>
              <a:rPr lang="en-US" sz="200" dirty="0">
                <a:highlight>
                  <a:srgbClr val="FFFF00"/>
                </a:highlight>
              </a:rPr>
              <a:t>Sei </a:t>
            </a:r>
            <a:r>
              <a:rPr lang="en-US" sz="200" dirty="0" err="1">
                <a:highlight>
                  <a:srgbClr val="FFFF00"/>
                </a:highlight>
              </a:rPr>
              <a:t>gegruest</a:t>
            </a:r>
            <a:r>
              <a:rPr lang="en-US" sz="200" dirty="0">
                <a:highlight>
                  <a:srgbClr val="FFFF00"/>
                </a:highlight>
              </a:rPr>
              <a:t>, du Goldner stern!</a:t>
            </a:r>
          </a:p>
        </p:txBody>
      </p:sp>
      <p:pic>
        <p:nvPicPr>
          <p:cNvPr id="64" name="Google Shape;64;p14" descr="The Star of Texas; poem."/>
          <p:cNvPicPr preferRelativeResize="0"/>
          <p:nvPr/>
        </p:nvPicPr>
        <p:blipFill rotWithShape="1">
          <a:blip r:embed="rId3">
            <a:alphaModFix/>
          </a:blip>
          <a:srcRect b="52707"/>
          <a:stretch/>
        </p:blipFill>
        <p:spPr>
          <a:xfrm>
            <a:off x="570222" y="938901"/>
            <a:ext cx="4059575" cy="3265700"/>
          </a:xfrm>
          <a:prstGeom prst="rect">
            <a:avLst/>
          </a:prstGeom>
          <a:noFill/>
          <a:ln w="38100" cap="flat" cmpd="sng">
            <a:solidFill>
              <a:schemeClr val="dk1"/>
            </a:solidFill>
            <a:prstDash val="solid"/>
            <a:round/>
            <a:headEnd type="none" w="sm" len="sm"/>
            <a:tailEnd type="none" w="sm" len="sm"/>
          </a:ln>
        </p:spPr>
      </p:pic>
      <p:pic>
        <p:nvPicPr>
          <p:cNvPr id="65" name="Google Shape;65;p14" descr="The Star of Texas; poem."/>
          <p:cNvPicPr preferRelativeResize="0"/>
          <p:nvPr/>
        </p:nvPicPr>
        <p:blipFill rotWithShape="1">
          <a:blip r:embed="rId3">
            <a:alphaModFix/>
          </a:blip>
          <a:srcRect t="47290"/>
          <a:stretch/>
        </p:blipFill>
        <p:spPr>
          <a:xfrm>
            <a:off x="4764678" y="873374"/>
            <a:ext cx="3788503" cy="3396751"/>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
        <p:cNvGrpSpPr/>
        <p:nvPr/>
      </p:nvGrpSpPr>
      <p:grpSpPr>
        <a:xfrm>
          <a:off x="0" y="0"/>
          <a:ext cx="0" cy="0"/>
          <a:chOff x="0" y="0"/>
          <a:chExt cx="0" cy="0"/>
        </a:xfrm>
      </p:grpSpPr>
      <p:pic>
        <p:nvPicPr>
          <p:cNvPr id="70" name="Google Shape;70;p1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8038" y="-333275"/>
            <a:ext cx="9340074" cy="6122124"/>
          </a:xfrm>
          <a:prstGeom prst="rect">
            <a:avLst/>
          </a:prstGeom>
          <a:noFill/>
          <a:ln>
            <a:noFill/>
          </a:ln>
        </p:spPr>
      </p:pic>
      <p:sp>
        <p:nvSpPr>
          <p:cNvPr id="71" name="Google Shape;71;p15"/>
          <p:cNvSpPr txBox="1">
            <a:spLocks noGrp="1"/>
          </p:cNvSpPr>
          <p:nvPr>
            <p:ph type="title" idx="4294967295"/>
          </p:nvPr>
        </p:nvSpPr>
        <p:spPr>
          <a:xfrm>
            <a:off x="311700" y="175328"/>
            <a:ext cx="8520600" cy="572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chemeClr val="lt1"/>
                </a:solidFill>
                <a:effectLst/>
                <a:uLnTx/>
                <a:uFillTx/>
                <a:latin typeface="Grenze Gotisch Medium"/>
                <a:ea typeface="Grenze Gotisch Medium"/>
                <a:cs typeface="Grenze Gotisch Medium"/>
                <a:sym typeface="Grenze Gotisch Medium"/>
              </a:rPr>
              <a:t>The Star of Texas</a:t>
            </a:r>
          </a:p>
        </p:txBody>
      </p:sp>
      <p:sp>
        <p:nvSpPr>
          <p:cNvPr id="72" name="Google Shape;72;p15"/>
          <p:cNvSpPr txBox="1"/>
          <p:nvPr/>
        </p:nvSpPr>
        <p:spPr>
          <a:xfrm>
            <a:off x="1164900" y="1116375"/>
            <a:ext cx="3407100" cy="3478800"/>
          </a:xfrm>
          <a:prstGeom prst="rect">
            <a:avLst/>
          </a:prstGeom>
          <a:solidFill>
            <a:srgbClr val="000000">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lt1"/>
                </a:solidFill>
                <a:latin typeface="Average"/>
                <a:ea typeface="Average"/>
                <a:cs typeface="Average"/>
                <a:sym typeface="Average"/>
              </a:rPr>
              <a:t>On to Texas, on to Texas!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Where the star in blue fields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Proclaims a new world,</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Every heart for justice and freedom, and for truth joyfully ignited -</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For there my whole heart longs.</a:t>
            </a:r>
            <a:endParaRPr sz="1600">
              <a:solidFill>
                <a:schemeClr val="lt1"/>
              </a:solidFill>
              <a:latin typeface="Average"/>
              <a:ea typeface="Average"/>
              <a:cs typeface="Average"/>
              <a:sym typeface="Average"/>
            </a:endParaRPr>
          </a:p>
          <a:p>
            <a:pPr marL="0" lvl="0" indent="0" algn="l" rtl="0">
              <a:spcBef>
                <a:spcPts val="0"/>
              </a:spcBef>
              <a:spcAft>
                <a:spcPts val="0"/>
              </a:spcAft>
              <a:buNone/>
            </a:pP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On to Texas, on to Texas!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Where the curse of tradition</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And old charcoal-beliefs,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Finally turn to ash and dust</a:t>
            </a:r>
            <a:endParaRPr sz="1600">
              <a:solidFill>
                <a:schemeClr val="lt1"/>
              </a:solidFill>
              <a:latin typeface="Average"/>
              <a:ea typeface="Average"/>
              <a:cs typeface="Average"/>
              <a:sym typeface="Average"/>
            </a:endParaRPr>
          </a:p>
          <a:p>
            <a:pPr marL="0" lvl="0" indent="0" algn="l" rtl="0">
              <a:spcBef>
                <a:spcPts val="0"/>
              </a:spcBef>
              <a:spcAft>
                <a:spcPts val="0"/>
              </a:spcAft>
              <a:buClr>
                <a:schemeClr val="dk1"/>
              </a:buClr>
              <a:buSzPts val="1100"/>
              <a:buFont typeface="Arial"/>
              <a:buNone/>
            </a:pPr>
            <a:r>
              <a:rPr lang="en" sz="1600">
                <a:solidFill>
                  <a:schemeClr val="lt1"/>
                </a:solidFill>
                <a:latin typeface="Average"/>
                <a:ea typeface="Average"/>
                <a:cs typeface="Average"/>
                <a:sym typeface="Average"/>
              </a:rPr>
              <a:t>Before the pure love of humanity -</a:t>
            </a:r>
            <a:endParaRPr sz="1600">
              <a:solidFill>
                <a:schemeClr val="lt1"/>
              </a:solidFill>
              <a:latin typeface="Average"/>
              <a:ea typeface="Average"/>
              <a:cs typeface="Average"/>
              <a:sym typeface="Average"/>
            </a:endParaRPr>
          </a:p>
          <a:p>
            <a:pPr marL="0" lvl="0" indent="0" algn="l" rtl="0">
              <a:spcBef>
                <a:spcPts val="0"/>
              </a:spcBef>
              <a:spcAft>
                <a:spcPts val="0"/>
              </a:spcAft>
              <a:buClr>
                <a:schemeClr val="dk1"/>
              </a:buClr>
              <a:buSzPts val="1100"/>
              <a:buFont typeface="Arial"/>
              <a:buNone/>
            </a:pPr>
            <a:r>
              <a:rPr lang="en" sz="1600">
                <a:solidFill>
                  <a:schemeClr val="lt1"/>
                </a:solidFill>
                <a:latin typeface="Average"/>
                <a:ea typeface="Average"/>
                <a:cs typeface="Average"/>
                <a:sym typeface="Average"/>
              </a:rPr>
              <a:t>For there my whole heart longs.</a:t>
            </a:r>
            <a:endParaRPr sz="1600">
              <a:solidFill>
                <a:schemeClr val="lt1"/>
              </a:solidFill>
              <a:latin typeface="Average"/>
              <a:ea typeface="Average"/>
              <a:cs typeface="Average"/>
              <a:sym typeface="Average"/>
            </a:endParaRPr>
          </a:p>
        </p:txBody>
      </p:sp>
      <p:sp>
        <p:nvSpPr>
          <p:cNvPr id="73" name="Google Shape;73;p15"/>
          <p:cNvSpPr txBox="1"/>
          <p:nvPr/>
        </p:nvSpPr>
        <p:spPr>
          <a:xfrm>
            <a:off x="4867175" y="1116375"/>
            <a:ext cx="3407100" cy="3478800"/>
          </a:xfrm>
          <a:prstGeom prst="rect">
            <a:avLst/>
          </a:prstGeom>
          <a:solidFill>
            <a:srgbClr val="000000">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solidFill>
                  <a:schemeClr val="lt1"/>
                </a:solidFill>
                <a:latin typeface="Average"/>
                <a:ea typeface="Average"/>
                <a:cs typeface="Average"/>
                <a:sym typeface="Average"/>
              </a:rPr>
              <a:t>On to Texas, on to Texas!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The ploughshare will be the sign</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Of reconciliation and elevation,</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That mankind once again celebrates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Their holiday of enlightenment -</a:t>
            </a:r>
            <a:endParaRPr sz="1600">
              <a:solidFill>
                <a:schemeClr val="lt1"/>
              </a:solidFill>
              <a:latin typeface="Average"/>
              <a:ea typeface="Average"/>
              <a:cs typeface="Average"/>
              <a:sym typeface="Average"/>
            </a:endParaRPr>
          </a:p>
          <a:p>
            <a:pPr marL="0" lvl="0" indent="0" algn="l" rtl="0">
              <a:spcBef>
                <a:spcPts val="0"/>
              </a:spcBef>
              <a:spcAft>
                <a:spcPts val="0"/>
              </a:spcAft>
              <a:buClr>
                <a:schemeClr val="dk1"/>
              </a:buClr>
              <a:buSzPts val="1100"/>
              <a:buFont typeface="Arial"/>
              <a:buNone/>
            </a:pPr>
            <a:r>
              <a:rPr lang="en" sz="1600">
                <a:solidFill>
                  <a:schemeClr val="lt1"/>
                </a:solidFill>
                <a:latin typeface="Average"/>
                <a:ea typeface="Average"/>
                <a:cs typeface="Average"/>
                <a:sym typeface="Average"/>
              </a:rPr>
              <a:t>For there my whole heart longs.</a:t>
            </a:r>
            <a:endParaRPr sz="1600">
              <a:solidFill>
                <a:schemeClr val="lt1"/>
              </a:solidFill>
              <a:latin typeface="Average"/>
              <a:ea typeface="Average"/>
              <a:cs typeface="Average"/>
              <a:sym typeface="Average"/>
            </a:endParaRPr>
          </a:p>
          <a:p>
            <a:pPr marL="0" lvl="0" indent="0" algn="l" rtl="0">
              <a:spcBef>
                <a:spcPts val="0"/>
              </a:spcBef>
              <a:spcAft>
                <a:spcPts val="0"/>
              </a:spcAft>
              <a:buNone/>
            </a:pP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On to Texas, on to Texas!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Golden star, you are the messenger</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Of our new beautiful lives:</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Where what free hearts hope for</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They never hope in vain.</a:t>
            </a:r>
            <a:endParaRPr sz="1600">
              <a:solidFill>
                <a:schemeClr val="lt1"/>
              </a:solidFill>
              <a:latin typeface="Average"/>
              <a:ea typeface="Average"/>
              <a:cs typeface="Average"/>
              <a:sym typeface="Average"/>
            </a:endParaRPr>
          </a:p>
          <a:p>
            <a:pPr marL="0" lvl="0" indent="0" algn="l" rtl="0">
              <a:spcBef>
                <a:spcPts val="0"/>
              </a:spcBef>
              <a:spcAft>
                <a:spcPts val="0"/>
              </a:spcAft>
              <a:buNone/>
            </a:pPr>
            <a:r>
              <a:rPr lang="en" sz="1600">
                <a:solidFill>
                  <a:schemeClr val="lt1"/>
                </a:solidFill>
                <a:latin typeface="Average"/>
                <a:ea typeface="Average"/>
                <a:cs typeface="Average"/>
                <a:sym typeface="Average"/>
              </a:rPr>
              <a:t>Be greeted, you golden star.</a:t>
            </a:r>
            <a:endParaRPr sz="1600">
              <a:solidFill>
                <a:schemeClr val="lt1"/>
              </a:solidFill>
              <a:latin typeface="Average"/>
              <a:ea typeface="Average"/>
              <a:cs typeface="Average"/>
              <a:sym typeface="Averag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idx="4294967295"/>
          </p:nvPr>
        </p:nvSpPr>
        <p:spPr>
          <a:xfrm>
            <a:off x="583399" y="456950"/>
            <a:ext cx="4160987" cy="7596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‘German Enlightenment’ (1)</a:t>
            </a:r>
          </a:p>
        </p:txBody>
      </p:sp>
      <p:sp>
        <p:nvSpPr>
          <p:cNvPr id="81" name="Google Shape;81;p16"/>
          <p:cNvSpPr txBox="1"/>
          <p:nvPr/>
        </p:nvSpPr>
        <p:spPr>
          <a:xfrm>
            <a:off x="583402" y="3992975"/>
            <a:ext cx="4321200" cy="529500"/>
          </a:xfrm>
          <a:prstGeom prst="rect">
            <a:avLst/>
          </a:prstGeom>
          <a:solidFill>
            <a:srgbClr val="000000">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20">
                <a:solidFill>
                  <a:srgbClr val="FFFFFF"/>
                </a:solidFill>
                <a:latin typeface="Grenze Gotisch Medium"/>
                <a:ea typeface="Grenze Gotisch Medium"/>
                <a:cs typeface="Grenze Gotisch Medium"/>
                <a:sym typeface="Grenze Gotisch Medium"/>
              </a:rPr>
              <a:t>Immanuel Kant, “Was ist Aufklärung?” - 1784</a:t>
            </a:r>
            <a:endParaRPr sz="1820">
              <a:solidFill>
                <a:srgbClr val="FFFFFF"/>
              </a:solidFill>
              <a:latin typeface="Grenze Gotisch Medium"/>
              <a:ea typeface="Grenze Gotisch Medium"/>
              <a:cs typeface="Grenze Gotisch Medium"/>
              <a:sym typeface="Grenze Gotisch Medium"/>
            </a:endParaRPr>
          </a:p>
        </p:txBody>
      </p:sp>
      <p:sp>
        <p:nvSpPr>
          <p:cNvPr id="80" name="Google Shape;80;p16"/>
          <p:cNvSpPr txBox="1"/>
          <p:nvPr/>
        </p:nvSpPr>
        <p:spPr>
          <a:xfrm>
            <a:off x="583400" y="1345513"/>
            <a:ext cx="4321200" cy="25185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“Enlightenment is man’s release from self-incurred tutelage. Tutelage is man’s inability to make use of his understanding without direction from another. Self-incurred is this tutelage when its cause lies not in lack of reason but in lack of resolution and corrage to use reason without direction from another. ‘Sapere aude!’ ‘Have courage to use your own reason!’ - That is the motto of enlightenment.” </a:t>
            </a:r>
            <a:endParaRPr sz="1600">
              <a:latin typeface="Average"/>
              <a:ea typeface="Average"/>
              <a:cs typeface="Average"/>
              <a:sym typeface="Average"/>
            </a:endParaRPr>
          </a:p>
        </p:txBody>
      </p:sp>
      <p:pic>
        <p:nvPicPr>
          <p:cNvPr id="78" name="Google Shape;78;p16" descr="Meme image of Immanuel Kant"/>
          <p:cNvPicPr preferRelativeResize="0"/>
          <p:nvPr/>
        </p:nvPicPr>
        <p:blipFill>
          <a:blip r:embed="rId3">
            <a:alphaModFix/>
          </a:blip>
          <a:stretch>
            <a:fillRect/>
          </a:stretch>
        </p:blipFill>
        <p:spPr>
          <a:xfrm>
            <a:off x="5472900" y="1015588"/>
            <a:ext cx="3112325" cy="31123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7" name="Google Shape;87;p17"/>
          <p:cNvSpPr txBox="1">
            <a:spLocks noGrp="1"/>
          </p:cNvSpPr>
          <p:nvPr>
            <p:ph type="title" idx="4294967295"/>
          </p:nvPr>
        </p:nvSpPr>
        <p:spPr>
          <a:xfrm>
            <a:off x="583399" y="456950"/>
            <a:ext cx="4093531" cy="7596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‘German Enlightenment’ (2) </a:t>
            </a:r>
          </a:p>
        </p:txBody>
      </p:sp>
      <p:sp>
        <p:nvSpPr>
          <p:cNvPr id="89" name="Google Shape;89;p17"/>
          <p:cNvSpPr txBox="1"/>
          <p:nvPr/>
        </p:nvSpPr>
        <p:spPr>
          <a:xfrm>
            <a:off x="583402" y="3992975"/>
            <a:ext cx="4321200" cy="529500"/>
          </a:xfrm>
          <a:prstGeom prst="rect">
            <a:avLst/>
          </a:prstGeom>
          <a:solidFill>
            <a:srgbClr val="000000">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20">
                <a:solidFill>
                  <a:srgbClr val="FFFFFF"/>
                </a:solidFill>
                <a:latin typeface="Grenze Gotisch Medium"/>
                <a:ea typeface="Grenze Gotisch Medium"/>
                <a:cs typeface="Grenze Gotisch Medium"/>
                <a:sym typeface="Grenze Gotisch Medium"/>
              </a:rPr>
              <a:t>Immanuel Kant, “Was ist Aufklärung?” - 1784</a:t>
            </a:r>
            <a:endParaRPr sz="1820">
              <a:solidFill>
                <a:srgbClr val="FFFFFF"/>
              </a:solidFill>
              <a:latin typeface="Grenze Gotisch Medium"/>
              <a:ea typeface="Grenze Gotisch Medium"/>
              <a:cs typeface="Grenze Gotisch Medium"/>
              <a:sym typeface="Grenze Gotisch Medium"/>
            </a:endParaRPr>
          </a:p>
        </p:txBody>
      </p:sp>
      <p:sp>
        <p:nvSpPr>
          <p:cNvPr id="88" name="Google Shape;88;p17"/>
          <p:cNvSpPr txBox="1"/>
          <p:nvPr/>
        </p:nvSpPr>
        <p:spPr>
          <a:xfrm>
            <a:off x="583400" y="1691850"/>
            <a:ext cx="4321200" cy="17598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Average"/>
                <a:ea typeface="Average"/>
                <a:cs typeface="Average"/>
                <a:sym typeface="Average"/>
              </a:rPr>
              <a:t>“The Officer says: ‘Do not argue but drill!’ The tax collector: ‘Do not argue but pay!’ </a:t>
            </a:r>
            <a:r>
              <a:rPr lang="en" sz="1600" b="1">
                <a:latin typeface="Average"/>
                <a:ea typeface="Average"/>
                <a:cs typeface="Average"/>
                <a:sym typeface="Average"/>
              </a:rPr>
              <a:t>The cleric: ‘Do not argue but believe!’</a:t>
            </a:r>
            <a:r>
              <a:rPr lang="en" sz="1600">
                <a:latin typeface="Average"/>
                <a:ea typeface="Average"/>
                <a:cs typeface="Average"/>
                <a:sym typeface="Average"/>
              </a:rPr>
              <a:t> Only one prince </a:t>
            </a:r>
            <a:r>
              <a:rPr lang="en" sz="1600" b="1">
                <a:latin typeface="Average"/>
                <a:ea typeface="Average"/>
                <a:cs typeface="Average"/>
                <a:sym typeface="Average"/>
              </a:rPr>
              <a:t>[Prince Frederick II]</a:t>
            </a:r>
            <a:r>
              <a:rPr lang="en" sz="1600">
                <a:latin typeface="Average"/>
                <a:ea typeface="Average"/>
                <a:cs typeface="Average"/>
                <a:sym typeface="Average"/>
              </a:rPr>
              <a:t> in the world says, ‘Argue as much as you will, and about what you will, but obey!’” </a:t>
            </a:r>
            <a:endParaRPr sz="1600">
              <a:latin typeface="Average"/>
              <a:ea typeface="Average"/>
              <a:cs typeface="Average"/>
              <a:sym typeface="Average"/>
            </a:endParaRPr>
          </a:p>
        </p:txBody>
      </p:sp>
      <p:pic>
        <p:nvPicPr>
          <p:cNvPr id="86" name="Google Shape;86;p17" descr="Meme image of Immanuel Kant"/>
          <p:cNvPicPr preferRelativeResize="0"/>
          <p:nvPr/>
        </p:nvPicPr>
        <p:blipFill>
          <a:blip r:embed="rId3">
            <a:alphaModFix/>
          </a:blip>
          <a:stretch>
            <a:fillRect/>
          </a:stretch>
        </p:blipFill>
        <p:spPr>
          <a:xfrm>
            <a:off x="5472900" y="1015588"/>
            <a:ext cx="3112325" cy="31123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18"/>
          <p:cNvSpPr txBox="1">
            <a:spLocks noGrp="1"/>
          </p:cNvSpPr>
          <p:nvPr>
            <p:ph type="title" idx="4294967295"/>
          </p:nvPr>
        </p:nvSpPr>
        <p:spPr>
          <a:xfrm>
            <a:off x="583399" y="456950"/>
            <a:ext cx="4078542" cy="7596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‘German Enlightenment’ (3)</a:t>
            </a:r>
          </a:p>
        </p:txBody>
      </p:sp>
      <p:sp>
        <p:nvSpPr>
          <p:cNvPr id="97" name="Google Shape;97;p18"/>
          <p:cNvSpPr txBox="1"/>
          <p:nvPr/>
        </p:nvSpPr>
        <p:spPr>
          <a:xfrm>
            <a:off x="583402" y="3992975"/>
            <a:ext cx="4321200" cy="529500"/>
          </a:xfrm>
          <a:prstGeom prst="rect">
            <a:avLst/>
          </a:prstGeom>
          <a:solidFill>
            <a:srgbClr val="000000">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20">
                <a:solidFill>
                  <a:srgbClr val="FFFFFF"/>
                </a:solidFill>
                <a:latin typeface="Grenze Gotisch Medium"/>
                <a:ea typeface="Grenze Gotisch Medium"/>
                <a:cs typeface="Grenze Gotisch Medium"/>
                <a:sym typeface="Grenze Gotisch Medium"/>
              </a:rPr>
              <a:t>Immanuel Kant, “Was ist Aufklärung?” - 1784</a:t>
            </a:r>
            <a:endParaRPr sz="1820">
              <a:solidFill>
                <a:srgbClr val="FFFFFF"/>
              </a:solidFill>
              <a:latin typeface="Grenze Gotisch Medium"/>
              <a:ea typeface="Grenze Gotisch Medium"/>
              <a:cs typeface="Grenze Gotisch Medium"/>
              <a:sym typeface="Grenze Gotisch Medium"/>
            </a:endParaRPr>
          </a:p>
        </p:txBody>
      </p:sp>
      <p:sp>
        <p:nvSpPr>
          <p:cNvPr id="96" name="Google Shape;96;p18"/>
          <p:cNvSpPr txBox="1"/>
          <p:nvPr/>
        </p:nvSpPr>
        <p:spPr>
          <a:xfrm>
            <a:off x="583400" y="1691850"/>
            <a:ext cx="4321200" cy="17598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457200" algn="l" rtl="0">
              <a:spcBef>
                <a:spcPts val="0"/>
              </a:spcBef>
              <a:spcAft>
                <a:spcPts val="0"/>
              </a:spcAft>
              <a:buNone/>
            </a:pPr>
            <a:r>
              <a:rPr lang="en" sz="1600">
                <a:latin typeface="Average"/>
                <a:ea typeface="Average"/>
                <a:cs typeface="Average"/>
                <a:sym typeface="Average"/>
              </a:rPr>
              <a:t>“Which restriction is an obstacle to enlightenment, and which is not an obstacle but a promoter of it? </a:t>
            </a:r>
            <a:endParaRPr sz="1600">
              <a:latin typeface="Average"/>
              <a:ea typeface="Average"/>
              <a:cs typeface="Average"/>
              <a:sym typeface="Average"/>
            </a:endParaRPr>
          </a:p>
          <a:p>
            <a:pPr marL="0" lvl="0" indent="457200" algn="l" rtl="0">
              <a:spcBef>
                <a:spcPts val="0"/>
              </a:spcBef>
              <a:spcAft>
                <a:spcPts val="0"/>
              </a:spcAft>
              <a:buNone/>
            </a:pPr>
            <a:r>
              <a:rPr lang="en" sz="1600">
                <a:latin typeface="Average"/>
                <a:ea typeface="Average"/>
                <a:cs typeface="Average"/>
                <a:sym typeface="Average"/>
              </a:rPr>
              <a:t>I answer: The public use of one's reason must always be free, and it alone can bring about enlightenment among men.”</a:t>
            </a:r>
            <a:endParaRPr sz="1600">
              <a:latin typeface="Average"/>
              <a:ea typeface="Average"/>
              <a:cs typeface="Average"/>
              <a:sym typeface="Average"/>
            </a:endParaRPr>
          </a:p>
        </p:txBody>
      </p:sp>
      <p:pic>
        <p:nvPicPr>
          <p:cNvPr id="94" name="Google Shape;94;p18" descr="Meme image of Immanuel Kant"/>
          <p:cNvPicPr preferRelativeResize="0"/>
          <p:nvPr/>
        </p:nvPicPr>
        <p:blipFill>
          <a:blip r:embed="rId3">
            <a:alphaModFix/>
          </a:blip>
          <a:stretch>
            <a:fillRect/>
          </a:stretch>
        </p:blipFill>
        <p:spPr>
          <a:xfrm>
            <a:off x="5472900" y="1015588"/>
            <a:ext cx="3112325" cy="311232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idx="4294967295"/>
          </p:nvPr>
        </p:nvSpPr>
        <p:spPr>
          <a:xfrm>
            <a:off x="583400" y="456950"/>
            <a:ext cx="2943900" cy="7596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a:t>
            </a:r>
            <a:r>
              <a:rPr kumimoji="0" lang="en-US" sz="3020" b="0" i="0" u="none" strike="noStrike" kern="0" cap="none" spc="0" normalizeH="0" baseline="0" noProof="0" dirty="0" err="1">
                <a:ln>
                  <a:noFill/>
                </a:ln>
                <a:solidFill>
                  <a:srgbClr val="FFFFFF"/>
                </a:solidFill>
                <a:effectLst/>
                <a:uLnTx/>
                <a:uFillTx/>
                <a:latin typeface="Grenze Gotisch Medium"/>
                <a:ea typeface="Grenze Gotisch Medium"/>
                <a:cs typeface="Grenze Gotisch Medium"/>
                <a:sym typeface="Grenze Gotisch Medium"/>
              </a:rPr>
              <a:t>Köhlerglauben</a:t>
            </a: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a:t>
            </a:r>
          </a:p>
        </p:txBody>
      </p:sp>
      <p:sp>
        <p:nvSpPr>
          <p:cNvPr id="103" name="Google Shape;103;p19"/>
          <p:cNvSpPr txBox="1"/>
          <p:nvPr/>
        </p:nvSpPr>
        <p:spPr>
          <a:xfrm>
            <a:off x="583400" y="1474625"/>
            <a:ext cx="3830100" cy="17367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Average"/>
                <a:ea typeface="Average"/>
                <a:cs typeface="Average"/>
                <a:sym typeface="Average"/>
              </a:rPr>
              <a:t>“Beliefs of the Collier” </a:t>
            </a:r>
            <a:endParaRPr sz="1600">
              <a:latin typeface="Average"/>
              <a:ea typeface="Average"/>
              <a:cs typeface="Average"/>
              <a:sym typeface="Average"/>
            </a:endParaRPr>
          </a:p>
          <a:p>
            <a:pPr marL="0" lvl="0" indent="457200" algn="l" rtl="0">
              <a:spcBef>
                <a:spcPts val="0"/>
              </a:spcBef>
              <a:spcAft>
                <a:spcPts val="0"/>
              </a:spcAft>
              <a:buNone/>
            </a:pPr>
            <a:r>
              <a:rPr lang="en" sz="1600">
                <a:solidFill>
                  <a:schemeClr val="dk1"/>
                </a:solidFill>
                <a:latin typeface="Average"/>
                <a:ea typeface="Average"/>
                <a:cs typeface="Average"/>
                <a:sym typeface="Average"/>
              </a:rPr>
              <a:t>During a sermon, </a:t>
            </a:r>
            <a:r>
              <a:rPr lang="en" sz="1600">
                <a:latin typeface="Average"/>
                <a:ea typeface="Average"/>
                <a:cs typeface="Average"/>
                <a:sym typeface="Average"/>
              </a:rPr>
              <a:t>Martin Luther famously asked a </a:t>
            </a:r>
            <a:r>
              <a:rPr lang="en" sz="1600">
                <a:solidFill>
                  <a:schemeClr val="dk1"/>
                </a:solidFill>
                <a:latin typeface="Average"/>
                <a:ea typeface="Average"/>
                <a:cs typeface="Average"/>
                <a:sym typeface="Average"/>
              </a:rPr>
              <a:t>Köhler</a:t>
            </a:r>
            <a:r>
              <a:rPr lang="en" sz="1600">
                <a:latin typeface="Average"/>
                <a:ea typeface="Average"/>
                <a:cs typeface="Average"/>
                <a:sym typeface="Average"/>
              </a:rPr>
              <a:t> what his religious beliefs were. The man responded, “I believe what the church tells me to believe.”</a:t>
            </a:r>
            <a:endParaRPr sz="1600">
              <a:latin typeface="Average"/>
              <a:ea typeface="Average"/>
              <a:cs typeface="Average"/>
              <a:sym typeface="Average"/>
            </a:endParaRPr>
          </a:p>
        </p:txBody>
      </p:sp>
      <p:sp>
        <p:nvSpPr>
          <p:cNvPr id="105" name="Google Shape;105;p19"/>
          <p:cNvSpPr txBox="1"/>
          <p:nvPr/>
        </p:nvSpPr>
        <p:spPr>
          <a:xfrm>
            <a:off x="583400" y="3363450"/>
            <a:ext cx="3810900" cy="1186800"/>
          </a:xfrm>
          <a:prstGeom prst="rect">
            <a:avLst/>
          </a:prstGeom>
          <a:solidFill>
            <a:srgbClr val="FFFFFF">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600">
                <a:latin typeface="Average"/>
                <a:ea typeface="Average"/>
                <a:cs typeface="Average"/>
                <a:sym typeface="Average"/>
              </a:rPr>
              <a:t>Kant asks us to avoid </a:t>
            </a:r>
            <a:r>
              <a:rPr lang="en" sz="1600">
                <a:solidFill>
                  <a:schemeClr val="dk1"/>
                </a:solidFill>
                <a:latin typeface="Times New Roman"/>
                <a:ea typeface="Times New Roman"/>
                <a:cs typeface="Times New Roman"/>
                <a:sym typeface="Times New Roman"/>
              </a:rPr>
              <a:t>Köhlerglauben and </a:t>
            </a:r>
            <a:r>
              <a:rPr lang="en" sz="1600">
                <a:latin typeface="Average"/>
                <a:ea typeface="Average"/>
                <a:cs typeface="Average"/>
                <a:sym typeface="Average"/>
              </a:rPr>
              <a:t>utilize our </a:t>
            </a:r>
            <a:r>
              <a:rPr lang="en" sz="1600">
                <a:solidFill>
                  <a:schemeClr val="dk1"/>
                </a:solidFill>
                <a:latin typeface="Average"/>
                <a:ea typeface="Average"/>
                <a:cs typeface="Average"/>
                <a:sym typeface="Average"/>
              </a:rPr>
              <a:t>natural and </a:t>
            </a:r>
            <a:r>
              <a:rPr lang="en" sz="1600">
                <a:latin typeface="Average"/>
                <a:ea typeface="Average"/>
                <a:cs typeface="Average"/>
                <a:sym typeface="Average"/>
              </a:rPr>
              <a:t>individual ability to reason in order to determine right from wrong.</a:t>
            </a:r>
            <a:endParaRPr sz="1600">
              <a:latin typeface="Average"/>
              <a:ea typeface="Average"/>
              <a:cs typeface="Average"/>
              <a:sym typeface="Average"/>
            </a:endParaRPr>
          </a:p>
        </p:txBody>
      </p:sp>
      <p:pic>
        <p:nvPicPr>
          <p:cNvPr id="104" name="Google Shape;104;p19" descr="Portrait of Martin Luther."/>
          <p:cNvPicPr preferRelativeResize="0"/>
          <p:nvPr/>
        </p:nvPicPr>
        <p:blipFill>
          <a:blip r:embed="rId3">
            <a:alphaModFix/>
          </a:blip>
          <a:stretch>
            <a:fillRect/>
          </a:stretch>
        </p:blipFill>
        <p:spPr>
          <a:xfrm>
            <a:off x="4766100" y="1474625"/>
            <a:ext cx="3830098" cy="2736055"/>
          </a:xfrm>
          <a:prstGeom prst="rect">
            <a:avLst/>
          </a:prstGeom>
          <a:noFill/>
          <a:ln w="38100" cap="flat" cmpd="sng">
            <a:solidFill>
              <a:schemeClr val="lt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0"/>
          <p:cNvSpPr txBox="1">
            <a:spLocks noGrp="1"/>
          </p:cNvSpPr>
          <p:nvPr>
            <p:ph type="title" idx="4294967295"/>
          </p:nvPr>
        </p:nvSpPr>
        <p:spPr>
          <a:xfrm>
            <a:off x="583400" y="456950"/>
            <a:ext cx="3945600" cy="10785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1848 Revolts - “The Springtime of the Peoples”</a:t>
            </a:r>
          </a:p>
        </p:txBody>
      </p:sp>
      <p:pic>
        <p:nvPicPr>
          <p:cNvPr id="111" name="Google Shape;111;p20" descr="Historic painting of the Frankfurt National Assembly"/>
          <p:cNvPicPr preferRelativeResize="0"/>
          <p:nvPr/>
        </p:nvPicPr>
        <p:blipFill>
          <a:blip r:embed="rId3">
            <a:alphaModFix/>
          </a:blip>
          <a:stretch>
            <a:fillRect/>
          </a:stretch>
        </p:blipFill>
        <p:spPr>
          <a:xfrm>
            <a:off x="583400" y="1668625"/>
            <a:ext cx="3945600" cy="2931583"/>
          </a:xfrm>
          <a:prstGeom prst="rect">
            <a:avLst/>
          </a:prstGeom>
          <a:noFill/>
          <a:ln w="38100" cap="flat" cmpd="sng">
            <a:solidFill>
              <a:schemeClr val="lt1"/>
            </a:solidFill>
            <a:prstDash val="solid"/>
            <a:round/>
            <a:headEnd type="none" w="sm" len="sm"/>
            <a:tailEnd type="none" w="sm" len="sm"/>
          </a:ln>
        </p:spPr>
      </p:pic>
      <p:sp>
        <p:nvSpPr>
          <p:cNvPr id="113" name="Google Shape;113;p20"/>
          <p:cNvSpPr txBox="1"/>
          <p:nvPr/>
        </p:nvSpPr>
        <p:spPr>
          <a:xfrm>
            <a:off x="1236650" y="4390350"/>
            <a:ext cx="2639100" cy="389400"/>
          </a:xfrm>
          <a:prstGeom prst="rect">
            <a:avLst/>
          </a:prstGeom>
          <a:solidFill>
            <a:srgbClr val="000000">
              <a:alpha val="71700"/>
            </a:srgb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Grenze Gotisch Medium"/>
                <a:ea typeface="Grenze Gotisch Medium"/>
                <a:cs typeface="Grenze Gotisch Medium"/>
                <a:sym typeface="Grenze Gotisch Medium"/>
              </a:rPr>
              <a:t>Frankfurt National Assembly</a:t>
            </a:r>
            <a:endParaRPr sz="1800">
              <a:solidFill>
                <a:srgbClr val="FFFFFF"/>
              </a:solidFill>
              <a:latin typeface="Grenze Gotisch Medium"/>
              <a:ea typeface="Grenze Gotisch Medium"/>
              <a:cs typeface="Grenze Gotisch Medium"/>
              <a:sym typeface="Grenze Gotisch Medium"/>
            </a:endParaRPr>
          </a:p>
        </p:txBody>
      </p:sp>
      <p:pic>
        <p:nvPicPr>
          <p:cNvPr id="112" name="Google Shape;112;p20" descr="Map depicting the locations of each of the 1848 revolts."/>
          <p:cNvPicPr preferRelativeResize="0"/>
          <p:nvPr/>
        </p:nvPicPr>
        <p:blipFill>
          <a:blip r:embed="rId4">
            <a:alphaModFix/>
          </a:blip>
          <a:stretch>
            <a:fillRect/>
          </a:stretch>
        </p:blipFill>
        <p:spPr>
          <a:xfrm>
            <a:off x="5045500" y="423063"/>
            <a:ext cx="3409250" cy="4297380"/>
          </a:xfrm>
          <a:prstGeom prst="rect">
            <a:avLst/>
          </a:prstGeom>
          <a:noFill/>
          <a:ln w="38100" cap="flat" cmpd="sng">
            <a:solidFill>
              <a:schemeClr val="lt1"/>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21"/>
          <p:cNvSpPr txBox="1">
            <a:spLocks noGrp="1"/>
          </p:cNvSpPr>
          <p:nvPr>
            <p:ph type="title" idx="4294967295"/>
          </p:nvPr>
        </p:nvSpPr>
        <p:spPr>
          <a:xfrm>
            <a:off x="564225" y="456275"/>
            <a:ext cx="4548000" cy="672000"/>
          </a:xfrm>
          <a:prstGeom prst="rect">
            <a:avLst/>
          </a:prstGeom>
          <a:solidFill>
            <a:srgbClr val="000000">
              <a:alpha val="71700"/>
            </a:srgbClr>
          </a:solidFill>
          <a:ln w="38100" cap="flat" cmpd="sng">
            <a:solidFill>
              <a:srgbClr val="FFFFFF"/>
            </a:solidFill>
            <a:prstDash val="solid"/>
            <a:round/>
            <a:headEnd type="none" w="sm" len="sm"/>
            <a:tailEnd type="none" w="sm" len="sm"/>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20" b="0" i="0" u="none" strike="noStrike" kern="0" cap="none" spc="0" normalizeH="0" baseline="0" noProof="0" dirty="0">
                <a:ln>
                  <a:noFill/>
                </a:ln>
                <a:solidFill>
                  <a:srgbClr val="FFFFFF"/>
                </a:solidFill>
                <a:effectLst/>
                <a:uLnTx/>
                <a:uFillTx/>
                <a:latin typeface="Grenze Gotisch Medium"/>
                <a:ea typeface="Grenze Gotisch Medium"/>
                <a:cs typeface="Grenze Gotisch Medium"/>
                <a:sym typeface="Grenze Gotisch Medium"/>
              </a:rPr>
              <a:t>Early migration to Texas</a:t>
            </a:r>
          </a:p>
        </p:txBody>
      </p:sp>
      <p:pic>
        <p:nvPicPr>
          <p:cNvPr id="120" name="Google Shape;120;p21" descr="Prince Solms von Braunfels; Mural in New Braunfels, Texas."/>
          <p:cNvPicPr preferRelativeResize="0"/>
          <p:nvPr/>
        </p:nvPicPr>
        <p:blipFill>
          <a:blip r:embed="rId3">
            <a:alphaModFix/>
          </a:blip>
          <a:stretch>
            <a:fillRect/>
          </a:stretch>
        </p:blipFill>
        <p:spPr>
          <a:xfrm>
            <a:off x="364325" y="1281338"/>
            <a:ext cx="5425176" cy="3614818"/>
          </a:xfrm>
          <a:prstGeom prst="rect">
            <a:avLst/>
          </a:prstGeom>
          <a:noFill/>
          <a:ln w="38100" cap="flat" cmpd="sng">
            <a:solidFill>
              <a:schemeClr val="lt1"/>
            </a:solidFill>
            <a:prstDash val="solid"/>
            <a:round/>
            <a:headEnd type="none" w="sm" len="sm"/>
            <a:tailEnd type="none" w="sm" len="sm"/>
          </a:ln>
        </p:spPr>
      </p:pic>
      <p:pic>
        <p:nvPicPr>
          <p:cNvPr id="118" name="Google Shape;118;p21" descr="Seal of the Adelsverein"/>
          <p:cNvPicPr preferRelativeResize="0"/>
          <p:nvPr/>
        </p:nvPicPr>
        <p:blipFill>
          <a:blip r:embed="rId4">
            <a:alphaModFix/>
          </a:blip>
          <a:stretch>
            <a:fillRect/>
          </a:stretch>
        </p:blipFill>
        <p:spPr>
          <a:xfrm>
            <a:off x="5961850" y="1257362"/>
            <a:ext cx="2822976" cy="3662800"/>
          </a:xfrm>
          <a:prstGeom prst="rect">
            <a:avLst/>
          </a:prstGeom>
          <a:noFill/>
          <a:ln w="38100" cap="flat" cmpd="sng">
            <a:solidFill>
              <a:srgbClr val="FFFF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TotalTime>
  <Words>1933</Words>
  <Application>Microsoft Office PowerPoint</Application>
  <PresentationFormat>On-screen Show (16:9)</PresentationFormat>
  <Paragraphs>107</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Grenze Gotisch Medium</vt:lpstr>
      <vt:lpstr>Grenze Gotisch</vt:lpstr>
      <vt:lpstr>Average</vt:lpstr>
      <vt:lpstr>Arial</vt:lpstr>
      <vt:lpstr>Times New Roman</vt:lpstr>
      <vt:lpstr>Simple Light</vt:lpstr>
      <vt:lpstr>Texstunde</vt:lpstr>
      <vt:lpstr>Der Stern Von Texas</vt:lpstr>
      <vt:lpstr>The Star of Texas</vt:lpstr>
      <vt:lpstr>‘German Enlightenment’ (1)</vt:lpstr>
      <vt:lpstr>‘German Enlightenment’ (2) </vt:lpstr>
      <vt:lpstr>‘German Enlightenment’ (3)</vt:lpstr>
      <vt:lpstr>“Köhlerglauben”</vt:lpstr>
      <vt:lpstr>1848 Revolts - “The Springtime of the Peoples”</vt:lpstr>
      <vt:lpstr>Early migration to Texas</vt:lpstr>
      <vt:lpstr>Meusebach-Comanche Treaty, 1847</vt:lpstr>
      <vt:lpstr>American Indian Removal</vt:lpstr>
      <vt:lpstr>Theodore Specht to the New Braunfels Zeitung, 1855 (1)</vt:lpstr>
      <vt:lpstr>Theodore Specht to the New Braunfels Zeitung, 1855 (2)</vt:lpstr>
      <vt:lpstr>Theodore Specht to the New Braunfels Zeitung, 1855 (3)</vt:lpstr>
      <vt:lpstr>Theodore Specht to the New Braunfels Zeitung, 1855 (4)</vt:lpstr>
      <vt:lpstr>Fredericksburg Osterfeuern</vt:lpstr>
      <vt:lpstr>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Conner, Michael</cp:lastModifiedBy>
  <cp:revision>5</cp:revision>
  <dcterms:modified xsi:type="dcterms:W3CDTF">2025-10-28T14:39:02Z</dcterms:modified>
</cp:coreProperties>
</file>