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verage" panose="020B0604020202020204" charset="0"/>
      <p:regular r:id="rId15"/>
    </p:embeddedFont>
    <p:embeddedFont>
      <p:font typeface="Grenze Gotisch Medium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B5A75D-81DE-459F-886E-3B1AC55F638B}">
  <a:tblStyle styleId="{56B5A75D-81DE-459F-886E-3B1AC55F63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7fe34eae0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7fe34eae0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81d9c137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81d9c137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7ed5d4a75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7ed5d4a75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8a33bad5b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8a33bad5b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8a33bad5b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8a33bad5b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8a57c9b2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8a57c9b2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a33bad5b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8a33bad5b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8a33bad5bc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8a33bad5bc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8a33bad5b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8a33bad5b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8176a7ebd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8176a7ebd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7ecfbd95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7ecfbd95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2797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Texstunde</a:t>
            </a:r>
            <a:endParaRPr dirty="0"/>
          </a:p>
        </p:txBody>
      </p:sp>
      <p:pic>
        <p:nvPicPr>
          <p:cNvPr id="55" name="Google Shape;55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2779" b="30944"/>
          <a:stretch/>
        </p:blipFill>
        <p:spPr>
          <a:xfrm>
            <a:off x="-4775" y="2140130"/>
            <a:ext cx="9144001" cy="300337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2925" y="247683"/>
            <a:ext cx="1371600" cy="1371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89925" y="247683"/>
            <a:ext cx="1371600" cy="1371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81425" y="247686"/>
            <a:ext cx="1371600" cy="13716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4294967295"/>
          </p:nvPr>
        </p:nvSpPr>
        <p:spPr>
          <a:xfrm>
            <a:off x="311700" y="441192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solidFill>
                  <a:schemeClr val="lt1"/>
                </a:solidFill>
                <a:latin typeface="Grenze Gotisch Medium"/>
                <a:ea typeface="Grenze Gotisch Medium"/>
                <a:cs typeface="Grenze Gotisch Medium"/>
                <a:sym typeface="Grenze Gotisch Medium"/>
              </a:rPr>
              <a:t>24.9</a:t>
            </a:r>
            <a:endParaRPr sz="3020">
              <a:solidFill>
                <a:schemeClr val="lt1"/>
              </a:solidFill>
              <a:latin typeface="Grenze Gotisch Medium"/>
              <a:ea typeface="Grenze Gotisch Medium"/>
              <a:cs typeface="Grenze Gotisch Medium"/>
              <a:sym typeface="Grenze Gotisch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>
            <a:spLocks noGrp="1"/>
          </p:cNvSpPr>
          <p:nvPr>
            <p:ph type="title" idx="4294967295"/>
          </p:nvPr>
        </p:nvSpPr>
        <p:spPr>
          <a:xfrm>
            <a:off x="311824" y="1137500"/>
            <a:ext cx="4014976" cy="7596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2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enze Gotisch Medium"/>
                <a:ea typeface="Grenze Gotisch Medium"/>
                <a:cs typeface="Grenze Gotisch Medium"/>
                <a:sym typeface="Grenze Gotisch Medium"/>
              </a:rPr>
              <a:t>Confusing Case Situations</a:t>
            </a:r>
          </a:p>
        </p:txBody>
      </p:sp>
      <p:pic>
        <p:nvPicPr>
          <p:cNvPr id="143" name="Google Shape;143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872" t="13340" r="9358" b="41788"/>
          <a:stretch/>
        </p:blipFill>
        <p:spPr>
          <a:xfrm>
            <a:off x="5530700" y="319803"/>
            <a:ext cx="2513951" cy="171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>
            <a:off x="311825" y="2161350"/>
            <a:ext cx="3812700" cy="13563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</a:t>
            </a: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Ich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 gab </a:t>
            </a:r>
            <a:r>
              <a:rPr lang="en" sz="1800" b="1" i="1">
                <a:latin typeface="Average"/>
                <a:ea typeface="Average"/>
                <a:cs typeface="Average"/>
                <a:sym typeface="Average"/>
              </a:rPr>
              <a:t>dir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 einen </a:t>
            </a:r>
            <a:r>
              <a:rPr lang="en" sz="1800" b="1" u="sng">
                <a:latin typeface="Average"/>
                <a:ea typeface="Average"/>
                <a:cs typeface="Average"/>
                <a:sym typeface="Average"/>
              </a:rPr>
              <a:t>Bleistift.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⇩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</a:t>
            </a: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Ich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 gab </a:t>
            </a:r>
            <a:r>
              <a:rPr lang="en" sz="1800" b="1" i="1">
                <a:latin typeface="Average"/>
                <a:ea typeface="Average"/>
                <a:cs typeface="Average"/>
                <a:sym typeface="Average"/>
              </a:rPr>
              <a:t>dich</a:t>
            </a: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 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ahnen </a:t>
            </a:r>
            <a:r>
              <a:rPr lang="en" sz="1800" b="1" u="sng">
                <a:latin typeface="Average"/>
                <a:ea typeface="Average"/>
                <a:cs typeface="Average"/>
                <a:sym typeface="Average"/>
              </a:rPr>
              <a:t>Blahstif.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graphicFrame>
        <p:nvGraphicFramePr>
          <p:cNvPr id="145" name="Google Shape;145;p22"/>
          <p:cNvGraphicFramePr/>
          <p:nvPr>
            <p:extLst>
              <p:ext uri="{D42A27DB-BD31-4B8C-83A1-F6EECF244321}">
                <p14:modId xmlns:p14="http://schemas.microsoft.com/office/powerpoint/2010/main" val="3641397274"/>
              </p:ext>
            </p:extLst>
          </p:nvPr>
        </p:nvGraphicFramePr>
        <p:xfrm>
          <a:off x="4326800" y="2161350"/>
          <a:ext cx="4505500" cy="2317880"/>
        </p:xfrm>
        <a:graphic>
          <a:graphicData uri="http://schemas.openxmlformats.org/drawingml/2006/table">
            <a:tbl>
              <a:tblPr firstRow="1">
                <a:noFill/>
                <a:tableStyleId>{56B5A75D-81DE-459F-886E-3B1AC55F638B}</a:tableStyleId>
              </a:tblPr>
              <a:tblGrid>
                <a:gridCol w="90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Masc.</a:t>
                      </a:r>
                      <a:endParaRPr sz="1800" dirty="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Fem.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Neut.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Pl.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Nom.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Der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Die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Das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Die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Akk.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Den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Die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Das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Die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Dat.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Den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Die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Das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Die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Gen.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Der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Der</a:t>
                      </a:r>
                      <a:endParaRPr sz="1800" dirty="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6" name="Google Shape;146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0786" flipH="1">
            <a:off x="5060350" y="-651612"/>
            <a:ext cx="3018466" cy="237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1003650" y="2055400"/>
            <a:ext cx="279300" cy="3186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2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S</a:t>
            </a:r>
            <a:endParaRPr sz="142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1668250" y="2055400"/>
            <a:ext cx="501000" cy="3186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2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I.O.</a:t>
            </a:r>
            <a:endParaRPr sz="142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2783850" y="2055398"/>
            <a:ext cx="550800" cy="3186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2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D.O.</a:t>
            </a:r>
            <a:endParaRPr sz="142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11825" y="3582870"/>
            <a:ext cx="3812700" cy="4800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</a:t>
            </a: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Ich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 schejnke </a:t>
            </a: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dich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 ahn </a:t>
            </a: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Geshejnk.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311825" y="4556198"/>
            <a:ext cx="3812700" cy="4800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</a:t>
            </a: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Ich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 schejnke </a:t>
            </a: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ahn </a:t>
            </a:r>
            <a:r>
              <a:rPr lang="en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Geshejnk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 zu </a:t>
            </a: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dich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.”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311825" y="4062873"/>
            <a:ext cx="3812700" cy="4800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</a:t>
            </a: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Ich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 schejnke </a:t>
            </a: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zu </a:t>
            </a:r>
            <a:r>
              <a:rPr lang="en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dich </a:t>
            </a: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ahn </a:t>
            </a:r>
            <a:r>
              <a:rPr lang="en" sz="1800" b="1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Geshejnk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.”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0516-6CF8-B522-A9B6-14809E4D7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en-US" dirty="0"/>
              <a:t>Common words and phrases in Texas German.</a:t>
            </a:r>
          </a:p>
        </p:txBody>
      </p:sp>
      <p:sp>
        <p:nvSpPr>
          <p:cNvPr id="157" name="Google Shape;157;p23"/>
          <p:cNvSpPr txBox="1"/>
          <p:nvPr/>
        </p:nvSpPr>
        <p:spPr>
          <a:xfrm>
            <a:off x="321475" y="360168"/>
            <a:ext cx="1346700" cy="42669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Ahns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Zwah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Drah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Vier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Fienf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Sejchs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Sieben 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Acht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Neun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Zejn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Elf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Twelf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Drahzejn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Vierzejn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Fienfzejn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3" name="Google Shape;163;p23"/>
          <p:cNvSpPr txBox="1"/>
          <p:nvPr/>
        </p:nvSpPr>
        <p:spPr>
          <a:xfrm>
            <a:off x="1745325" y="360175"/>
            <a:ext cx="1666200" cy="42669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Zwanzich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Drahzich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Vierzich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Fienfzich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Sejchzich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Siebzich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Achtzich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Neunzich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Ahnhunderd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Zwahhunderd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Drahhunderd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Vierhunderd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Fienfhunderd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3613650" y="658700"/>
            <a:ext cx="1916700" cy="13887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Guden Morchen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Guden Dach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Guden Abend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Guden Nacht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3613650" y="2209550"/>
            <a:ext cx="1724100" cy="22116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Sonndach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Mondach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Dienschdach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Midwoch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Donnerschdach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Frahdach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Samsdach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5642175" y="360175"/>
            <a:ext cx="2045400" cy="22536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Ja / Nahn.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Grieß God!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Auf wiedesejn!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Wie gejt’s?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Es dud mich lahd.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Bidde schen.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Dankeschen.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Bis spejder!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0" name="Google Shape;160;p23"/>
          <p:cNvSpPr txBox="1"/>
          <p:nvPr/>
        </p:nvSpPr>
        <p:spPr>
          <a:xfrm>
            <a:off x="5642175" y="2693000"/>
            <a:ext cx="932700" cy="18474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Januar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Fejbuar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Mejrz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April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Mai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Juni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6574875" y="2693000"/>
            <a:ext cx="1346700" cy="18474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Juli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Septejmber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Novejmber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Oktober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Dezejmber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B2A8-CA5B-981C-0DDF-64225426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en-US" dirty="0"/>
              <a:t>Texas German words and contractions.</a:t>
            </a:r>
          </a:p>
        </p:txBody>
      </p:sp>
      <p:sp>
        <p:nvSpPr>
          <p:cNvPr id="171" name="Google Shape;171;p24"/>
          <p:cNvSpPr txBox="1"/>
          <p:nvPr/>
        </p:nvSpPr>
        <p:spPr>
          <a:xfrm>
            <a:off x="699850" y="464100"/>
            <a:ext cx="2040300" cy="7596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>
                <a:solidFill>
                  <a:srgbClr val="FFFFFF"/>
                </a:solidFill>
                <a:latin typeface="Grenze Gotisch Medium"/>
                <a:ea typeface="Grenze Gotisch Medium"/>
                <a:cs typeface="Grenze Gotisch Medium"/>
                <a:sym typeface="Grenze Gotisch Medium"/>
              </a:rPr>
              <a:t>Contractions:</a:t>
            </a:r>
            <a:endParaRPr sz="3020">
              <a:solidFill>
                <a:srgbClr val="FFFFFF"/>
              </a:solidFill>
              <a:latin typeface="Grenze Gotisch Medium"/>
              <a:ea typeface="Grenze Gotisch Medium"/>
              <a:cs typeface="Grenze Gotisch Medium"/>
              <a:sym typeface="Grenze Gotisch Medium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2740150" y="375675"/>
            <a:ext cx="1512300" cy="8481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Se = Sie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De = Die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Wir = Mir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699850" y="1223700"/>
            <a:ext cx="3552600" cy="12897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Average"/>
                <a:ea typeface="Average"/>
                <a:cs typeface="Average"/>
                <a:sym typeface="Average"/>
              </a:rPr>
              <a:t>Simmir/Simmi’ 	… Sind wir</a:t>
            </a:r>
            <a:endParaRPr sz="1800" dirty="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Average"/>
                <a:ea typeface="Average"/>
                <a:cs typeface="Average"/>
                <a:sym typeface="Average"/>
              </a:rPr>
              <a:t>Hammir/Hammi’ 	… Haben wir</a:t>
            </a:r>
            <a:endParaRPr sz="1800" dirty="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Average"/>
                <a:ea typeface="Average"/>
                <a:cs typeface="Average"/>
                <a:sym typeface="Average"/>
              </a:rPr>
              <a:t>Ham’se 		… Haben sie</a:t>
            </a:r>
            <a:endParaRPr sz="1800" dirty="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Average"/>
                <a:ea typeface="Average"/>
                <a:cs typeface="Average"/>
                <a:sym typeface="Average"/>
              </a:rPr>
              <a:t>Ham’de”  	… Haben die</a:t>
            </a:r>
            <a:endParaRPr sz="1800" dirty="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0" name="Google Shape;170;p24"/>
          <p:cNvSpPr txBox="1"/>
          <p:nvPr/>
        </p:nvSpPr>
        <p:spPr>
          <a:xfrm>
            <a:off x="699850" y="2513400"/>
            <a:ext cx="3552600" cy="5727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“Hiedas” / “Hier das” = </a:t>
            </a: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Dieses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699850" y="3244700"/>
            <a:ext cx="3849000" cy="15117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“Well, gejstern hadde ich ahn wejgel in Fu</a:t>
            </a: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ß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, j’noh? </a:t>
            </a: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ß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o, wo ich Ihn rausnahm, war mahnen Fu</a:t>
            </a: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ß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 genauso groß wie ahn Bungi</a:t>
            </a: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ß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! Heut’ simmi’ bei den Arzt.”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6986950" y="231250"/>
            <a:ext cx="1411500" cy="7596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20">
                <a:solidFill>
                  <a:srgbClr val="FFFFFF"/>
                </a:solidFill>
                <a:latin typeface="Grenze Gotisch Medium"/>
                <a:ea typeface="Grenze Gotisch Medium"/>
                <a:cs typeface="Grenze Gotisch Medium"/>
                <a:sym typeface="Grenze Gotisch Medium"/>
              </a:rPr>
              <a:t>Words:</a:t>
            </a:r>
            <a:endParaRPr sz="3020">
              <a:solidFill>
                <a:srgbClr val="FFFFFF"/>
              </a:solidFill>
              <a:latin typeface="Grenze Gotisch Medium"/>
              <a:ea typeface="Grenze Gotisch Medium"/>
              <a:cs typeface="Grenze Gotisch Medium"/>
              <a:sym typeface="Grenze Gotisch Medium"/>
            </a:endParaRPr>
          </a:p>
        </p:txBody>
      </p:sp>
      <p:sp>
        <p:nvSpPr>
          <p:cNvPr id="175" name="Google Shape;175;p24"/>
          <p:cNvSpPr txBox="1"/>
          <p:nvPr/>
        </p:nvSpPr>
        <p:spPr>
          <a:xfrm>
            <a:off x="4644250" y="138300"/>
            <a:ext cx="2342700" cy="8481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Haben = “Ham”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Tun/Machen = “Dun”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644250" y="990850"/>
            <a:ext cx="1130700" cy="21816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Wasever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Middaus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Midohne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Well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J’noh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Ohja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ßo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5774950" y="990850"/>
            <a:ext cx="2623500" cy="23007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Die Eichkatze -n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Die Stinkkatze -n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Der Bungi</a:t>
            </a: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ß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Das/Der Kapieß</a:t>
            </a:r>
            <a:endParaRPr sz="18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Das Luftshiff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Der Wejgel - n/s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Das Wasserkrahn -en/e/s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Die Comanchie -s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4753425" y="3428075"/>
            <a:ext cx="3412200" cy="14268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“Die Stinkkatz’ had mich ieberall gespridzt! Was dun mir midohne Tomadensaft? Bidde helf mich! Es brent!”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Grenze Gotisch Medium"/>
                <a:ea typeface="Grenze Gotisch Medium"/>
                <a:cs typeface="Grenze Gotisch Medium"/>
                <a:sym typeface="Grenze Gotisch Medium"/>
              </a:rPr>
              <a:t>Was für ein Dialekt?</a:t>
            </a:r>
            <a:endParaRPr sz="3020">
              <a:latin typeface="Grenze Gotisch Medium"/>
              <a:ea typeface="Grenze Gotisch Medium"/>
              <a:cs typeface="Grenze Gotisch Medium"/>
              <a:sym typeface="Grenze Gotisch Medium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311825" y="1137500"/>
            <a:ext cx="2810100" cy="30948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Through the mid 19th century, German immigrants settled in central Texas, bringing with them their native Northern, Southern, and Middle German Dialects.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Today the dialect reflects features of all its input dialects, but is generally “Middle German” dominant.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6" name="Google Shape;66;p14" descr="Map of the areas of origim of the German settlers in Texa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439" y="658625"/>
            <a:ext cx="2482925" cy="382625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14" descr="Map of German speaking settlements in Texa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5902" y="445025"/>
            <a:ext cx="2686399" cy="4123849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7" name="Google Shape;67;p14"/>
          <p:cNvSpPr txBox="1"/>
          <p:nvPr/>
        </p:nvSpPr>
        <p:spPr>
          <a:xfrm>
            <a:off x="4368000" y="4616900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Boas, Hans Christian, and American Dialect Society. 2009. </a:t>
            </a:r>
            <a:r>
              <a:rPr lang="en" sz="900" i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The Life and Death of Texas German / Hans C. Boas</a:t>
            </a:r>
            <a:r>
              <a:rPr lang="en" sz="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. Duke University Press for the American Dialect Society.</a:t>
            </a:r>
            <a:endParaRPr sz="9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8BABD-554D-91AF-6A4E-E4D7FF14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en-US" dirty="0"/>
              <a:t>Model of German-English Diglossia in Texas</a:t>
            </a:r>
          </a:p>
        </p:txBody>
      </p:sp>
      <p:sp>
        <p:nvSpPr>
          <p:cNvPr id="73" name="Google Shape;73;p15"/>
          <p:cNvSpPr txBox="1"/>
          <p:nvPr/>
        </p:nvSpPr>
        <p:spPr>
          <a:xfrm>
            <a:off x="1405825" y="1053670"/>
            <a:ext cx="2239500" cy="9927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verage"/>
                <a:ea typeface="Average"/>
                <a:cs typeface="Average"/>
                <a:sym typeface="Average"/>
              </a:rPr>
              <a:t>Input Dialects</a:t>
            </a:r>
            <a:endParaRPr sz="23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3799475" y="1261120"/>
            <a:ext cx="1629600" cy="5778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Diglossia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5583225" y="1053670"/>
            <a:ext cx="2239500" cy="9927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verage"/>
                <a:ea typeface="Average"/>
                <a:cs typeface="Average"/>
                <a:sym typeface="Average"/>
              </a:rPr>
              <a:t>Standard German</a:t>
            </a:r>
            <a:endParaRPr sz="23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5" name="Google Shape;75;p15"/>
          <p:cNvSpPr/>
          <p:nvPr/>
        </p:nvSpPr>
        <p:spPr>
          <a:xfrm rot="2700000">
            <a:off x="1899833" y="2537887"/>
            <a:ext cx="1629598" cy="57784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Diglossia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495075" y="2939920"/>
            <a:ext cx="2239500" cy="9927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verage"/>
                <a:ea typeface="Average"/>
                <a:cs typeface="Average"/>
                <a:sym typeface="Average"/>
              </a:rPr>
              <a:t>Texas English</a:t>
            </a:r>
            <a:endParaRPr sz="23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8" name="Google Shape;78;p15"/>
          <p:cNvSpPr/>
          <p:nvPr/>
        </p:nvSpPr>
        <p:spPr>
          <a:xfrm rot="-2700000">
            <a:off x="5700233" y="2537887"/>
            <a:ext cx="1629598" cy="57784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Diglossia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504550" y="1752525"/>
            <a:ext cx="4134900" cy="13479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20">
                <a:solidFill>
                  <a:srgbClr val="FFFFFF"/>
                </a:solidFill>
                <a:latin typeface="Grenze Gotisch Medium"/>
                <a:ea typeface="Grenze Gotisch Medium"/>
                <a:cs typeface="Grenze Gotisch Medium"/>
                <a:sym typeface="Grenze Gotisch Medium"/>
              </a:rPr>
              <a:t>Texasdeutsch!</a:t>
            </a:r>
            <a:endParaRPr sz="5020">
              <a:solidFill>
                <a:srgbClr val="FFFFFF"/>
              </a:solidFill>
              <a:latin typeface="Grenze Gotisch Medium"/>
              <a:ea typeface="Grenze Gotisch Medium"/>
              <a:cs typeface="Grenze Gotisch Medium"/>
              <a:sym typeface="Grenze Gotisch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80000" y="156625"/>
            <a:ext cx="8906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020">
                <a:latin typeface="Grenze Gotisch Medium"/>
                <a:ea typeface="Grenze Gotisch Medium"/>
                <a:cs typeface="Grenze Gotisch Medium"/>
                <a:sym typeface="Grenze Gotisch Medium"/>
              </a:rPr>
              <a:t>Dr. Hans Boas in “The Life and Death of Texas German”</a:t>
            </a:r>
            <a:endParaRPr sz="3020">
              <a:latin typeface="Grenze Gotisch Medium"/>
              <a:ea typeface="Grenze Gotisch Medium"/>
              <a:cs typeface="Grenze Gotisch Medium"/>
              <a:sym typeface="Grenze Gotisch Medium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480000" y="828120"/>
            <a:ext cx="4092000" cy="22701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“We find a broad spectrum of dialectical mixtures with considerable English admixture. What has traditionally been called ‘Texas German’ should thus be regarded as a collection of various subvarieties that share a limited set of linguistic features, such as reduced case marking and heavy lexical borrowing from English.” (Boas, 99)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80000" y="3197022"/>
            <a:ext cx="4092000" cy="17433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Average"/>
                <a:ea typeface="Average"/>
                <a:cs typeface="Average"/>
                <a:sym typeface="Average"/>
              </a:rPr>
              <a:t>“Texas German has not evolved into a coherent New World dialect. Instead I will propose that its development towards a focused New World variety was interrupted during the second stage of Trudgill’s model of new-dialect formation” (Boas, 96)</a:t>
            </a:r>
            <a:endParaRPr sz="1600"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87" name="Google Shape;87;p16" descr="Dr. Hans Boas at the University of Texas in Austi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042" y="828125"/>
            <a:ext cx="2467783" cy="3701675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5" name="Google Shape;85;p16"/>
          <p:cNvSpPr txBox="1"/>
          <p:nvPr/>
        </p:nvSpPr>
        <p:spPr>
          <a:xfrm>
            <a:off x="4368000" y="4616900"/>
            <a:ext cx="457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Boas, Hans Christian, and American Dialect Society. 2009. </a:t>
            </a:r>
            <a:r>
              <a:rPr lang="en" sz="900" i="1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The Life and Death of Texas German / Hans C. Boas</a:t>
            </a:r>
            <a:r>
              <a:rPr lang="en" sz="90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. Duke University Press for the American Dialect Society.</a:t>
            </a:r>
            <a:endParaRPr sz="90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EEC6-4FE0-119C-A705-45135C3F1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-572700"/>
            <a:ext cx="8520600" cy="572700"/>
          </a:xfr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en-US" dirty="0"/>
              <a:t>Regional variations in the Texas German word for “Cabbage.”</a:t>
            </a:r>
          </a:p>
        </p:txBody>
      </p:sp>
      <p:pic>
        <p:nvPicPr>
          <p:cNvPr id="93" name="Google Shape;93;p17" descr="Linguistic atlas of the Texas German word for &quot;Cabbage.&quot;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195838" y="-731951"/>
            <a:ext cx="4752325" cy="6607427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" name="Google Shape;94;p17"/>
          <p:cNvSpPr txBox="1"/>
          <p:nvPr/>
        </p:nvSpPr>
        <p:spPr>
          <a:xfrm>
            <a:off x="2262250" y="477000"/>
            <a:ext cx="1424400" cy="4662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>
                <a:solidFill>
                  <a:srgbClr val="FFFFFF"/>
                </a:solidFill>
                <a:latin typeface="Grenze Gotisch Medium"/>
                <a:ea typeface="Grenze Gotisch Medium"/>
                <a:cs typeface="Grenze Gotisch Medium"/>
                <a:sym typeface="Grenze Gotisch Medium"/>
              </a:rPr>
              <a:t>“Kapieß”</a:t>
            </a:r>
            <a:endParaRPr sz="2520">
              <a:solidFill>
                <a:srgbClr val="FFFFFF"/>
              </a:solidFill>
              <a:latin typeface="Grenze Gotisch Medium"/>
              <a:ea typeface="Grenze Gotisch Medium"/>
              <a:cs typeface="Grenze Gotisch Medium"/>
              <a:sym typeface="Grenze Gotisch Medium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2486900" y="2992800"/>
            <a:ext cx="1424400" cy="4662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>
                <a:solidFill>
                  <a:srgbClr val="FFFFFF"/>
                </a:solidFill>
                <a:latin typeface="Grenze Gotisch Medium"/>
                <a:ea typeface="Grenze Gotisch Medium"/>
                <a:cs typeface="Grenze Gotisch Medium"/>
                <a:sym typeface="Grenze Gotisch Medium"/>
              </a:rPr>
              <a:t>“Kraut”</a:t>
            </a:r>
            <a:endParaRPr sz="2520">
              <a:solidFill>
                <a:srgbClr val="FFFFFF"/>
              </a:solidFill>
              <a:latin typeface="Grenze Gotisch Medium"/>
              <a:ea typeface="Grenze Gotisch Medium"/>
              <a:cs typeface="Grenze Gotisch Medium"/>
              <a:sym typeface="Grenze Gotisch Medium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6172325" y="2731625"/>
            <a:ext cx="1424400" cy="4662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20">
                <a:solidFill>
                  <a:srgbClr val="FFFFFF"/>
                </a:solidFill>
                <a:latin typeface="Grenze Gotisch Medium"/>
                <a:ea typeface="Grenze Gotisch Medium"/>
                <a:cs typeface="Grenze Gotisch Medium"/>
                <a:sym typeface="Grenze Gotisch Medium"/>
              </a:rPr>
              <a:t>“Kohl”</a:t>
            </a:r>
            <a:endParaRPr sz="2520">
              <a:solidFill>
                <a:srgbClr val="FFFFFF"/>
              </a:solidFill>
              <a:latin typeface="Grenze Gotisch Medium"/>
              <a:ea typeface="Grenze Gotisch Medium"/>
              <a:cs typeface="Grenze Gotisch Medium"/>
              <a:sym typeface="Grenze Gotisch Medium"/>
            </a:endParaRPr>
          </a:p>
        </p:txBody>
      </p:sp>
      <p:sp>
        <p:nvSpPr>
          <p:cNvPr id="97" name="Google Shape;97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6300" y="860725"/>
            <a:ext cx="1599600" cy="9081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98" name="Google Shape;98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3320" y="2316598"/>
            <a:ext cx="1424400" cy="10812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39310">
            <a:off x="5126135" y="1084544"/>
            <a:ext cx="1473981" cy="190843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 idx="4294967295"/>
          </p:nvPr>
        </p:nvSpPr>
        <p:spPr>
          <a:xfrm>
            <a:off x="311825" y="1137500"/>
            <a:ext cx="2745300" cy="7596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2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enze Gotisch Medium"/>
                <a:ea typeface="Grenze Gotisch Medium"/>
                <a:cs typeface="Grenze Gotisch Medium"/>
                <a:sym typeface="Grenze Gotisch Medium"/>
              </a:rPr>
              <a:t>Vowel Shift!</a:t>
            </a:r>
          </a:p>
        </p:txBody>
      </p:sp>
      <p:sp>
        <p:nvSpPr>
          <p:cNvPr id="105" name="Google Shape;105;p18"/>
          <p:cNvSpPr txBox="1"/>
          <p:nvPr/>
        </p:nvSpPr>
        <p:spPr>
          <a:xfrm>
            <a:off x="311825" y="2016875"/>
            <a:ext cx="2745300" cy="22704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Unrounding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verage"/>
                <a:ea typeface="Average"/>
                <a:cs typeface="Average"/>
                <a:sym typeface="Average"/>
              </a:rPr>
              <a:t>ü = “ie”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verage"/>
                <a:ea typeface="Average"/>
                <a:cs typeface="Average"/>
                <a:sym typeface="Average"/>
              </a:rPr>
              <a:t>ö = “e”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“Sießgardoffeln”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“Dankeschen”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199350" y="2016875"/>
            <a:ext cx="2745300" cy="22704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Monophthongization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verage"/>
                <a:ea typeface="Average"/>
                <a:cs typeface="Average"/>
                <a:sym typeface="Average"/>
              </a:rPr>
              <a:t>ei = “ah” (modern)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verage"/>
                <a:ea typeface="Average"/>
                <a:cs typeface="Average"/>
                <a:sym typeface="Average"/>
              </a:rPr>
              <a:t>or “ie” (antiquated)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“Arbahten”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“Mien Vadder”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6086875" y="2016875"/>
            <a:ext cx="2745300" cy="22704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Diphthongization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verage"/>
                <a:ea typeface="Average"/>
                <a:cs typeface="Average"/>
                <a:sym typeface="Average"/>
              </a:rPr>
              <a:t>e, ä = “ej” (“-ay”)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verage"/>
                <a:ea typeface="Average"/>
                <a:cs typeface="Average"/>
                <a:sym typeface="Average"/>
              </a:rPr>
              <a:t>ur = “ui”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“Wie gejt’s?”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“Fried’ricksbuich”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title" idx="4294967295"/>
          </p:nvPr>
        </p:nvSpPr>
        <p:spPr>
          <a:xfrm>
            <a:off x="311825" y="1137500"/>
            <a:ext cx="3560400" cy="7596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2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enze Gotisch Medium"/>
                <a:ea typeface="Grenze Gotisch Medium"/>
                <a:cs typeface="Grenze Gotisch Medium"/>
                <a:sym typeface="Grenze Gotisch Medium"/>
              </a:rPr>
              <a:t>Consonant Mutation!</a:t>
            </a:r>
          </a:p>
        </p:txBody>
      </p:sp>
      <p:sp>
        <p:nvSpPr>
          <p:cNvPr id="116" name="Google Shape;116;p19"/>
          <p:cNvSpPr txBox="1"/>
          <p:nvPr/>
        </p:nvSpPr>
        <p:spPr>
          <a:xfrm>
            <a:off x="142408" y="2016875"/>
            <a:ext cx="2607818" cy="25827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verage"/>
                <a:ea typeface="Average"/>
                <a:cs typeface="Average"/>
                <a:sym typeface="Average"/>
              </a:rPr>
              <a:t>k 	⇨	“g”</a:t>
            </a:r>
            <a:endParaRPr sz="2400" dirty="0">
              <a:latin typeface="Average"/>
              <a:ea typeface="Average"/>
              <a:cs typeface="Average"/>
              <a:sym typeface="Averag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Average"/>
                <a:ea typeface="Average"/>
                <a:cs typeface="Average"/>
                <a:sym typeface="Average"/>
              </a:rPr>
              <a:t>g 	</a:t>
            </a:r>
            <a:r>
              <a:rPr lang="en" sz="24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⇨	“ch”</a:t>
            </a:r>
            <a:endParaRPr sz="24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ch 	⇨	“j”</a:t>
            </a:r>
            <a:endParaRPr sz="24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t	⇨	“d”</a:t>
            </a:r>
            <a:endParaRPr sz="24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pf	⇨	“f”</a:t>
            </a:r>
            <a:endParaRPr sz="2400" dirty="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2831638" y="2016875"/>
            <a:ext cx="1616100" cy="25827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verage"/>
                <a:ea typeface="Average"/>
                <a:cs typeface="Average"/>
                <a:sym typeface="Average"/>
              </a:rPr>
              <a:t>“Ziegen”</a:t>
            </a:r>
            <a:endParaRPr sz="23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verage"/>
                <a:ea typeface="Average"/>
                <a:cs typeface="Average"/>
                <a:sym typeface="Average"/>
              </a:rPr>
              <a:t>⇩</a:t>
            </a:r>
            <a:endParaRPr sz="23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verage"/>
                <a:ea typeface="Average"/>
                <a:cs typeface="Average"/>
                <a:sym typeface="Average"/>
              </a:rPr>
              <a:t>“Ziechen”</a:t>
            </a:r>
            <a:endParaRPr sz="23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verage"/>
                <a:ea typeface="Average"/>
                <a:cs typeface="Average"/>
                <a:sym typeface="Average"/>
              </a:rPr>
              <a:t>⇩</a:t>
            </a:r>
            <a:endParaRPr sz="23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verage"/>
                <a:ea typeface="Average"/>
                <a:cs typeface="Average"/>
                <a:sym typeface="Average"/>
              </a:rPr>
              <a:t>“Ziejen”</a:t>
            </a:r>
            <a:endParaRPr sz="23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4529163" y="2016875"/>
            <a:ext cx="2196900" cy="25827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verage"/>
                <a:ea typeface="Average"/>
                <a:cs typeface="Average"/>
                <a:sym typeface="Average"/>
              </a:rPr>
              <a:t>“Pfannekuchen”</a:t>
            </a:r>
            <a:endParaRPr sz="23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⇩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“Fanneguchen”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⇩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“Fannegujen”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6807500" y="1877250"/>
            <a:ext cx="2120100" cy="13890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verage"/>
                <a:ea typeface="Average"/>
                <a:cs typeface="Average"/>
                <a:sym typeface="Average"/>
              </a:rPr>
              <a:t>“Guten Tag!”</a:t>
            </a:r>
            <a:endParaRPr sz="23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⇩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“Guden dach!”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6807500" y="3356125"/>
            <a:ext cx="2120100" cy="13890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Average"/>
                <a:ea typeface="Average"/>
                <a:cs typeface="Average"/>
                <a:sym typeface="Average"/>
              </a:rPr>
              <a:t>“Mutter”</a:t>
            </a:r>
            <a:endParaRPr sz="23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⇩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“Mudder”</a:t>
            </a:r>
            <a:endParaRPr sz="2300">
              <a:solidFill>
                <a:schemeClr val="dk1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 idx="4294967295"/>
          </p:nvPr>
        </p:nvSpPr>
        <p:spPr>
          <a:xfrm>
            <a:off x="311825" y="1137500"/>
            <a:ext cx="2367900" cy="7596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2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enze Gotisch Medium"/>
                <a:ea typeface="Grenze Gotisch Medium"/>
                <a:cs typeface="Grenze Gotisch Medium"/>
                <a:sym typeface="Grenze Gotisch Medium"/>
              </a:rPr>
              <a:t>“Wo” </a:t>
            </a:r>
            <a:r>
              <a:rPr kumimoji="0" lang="en-US" sz="302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enze Gotisch Medium"/>
                <a:ea typeface="Grenze Gotisch Medium"/>
                <a:cs typeface="Grenze Gotisch Medium"/>
                <a:sym typeface="Grenze Gotisch Medium"/>
              </a:rPr>
              <a:t>als</a:t>
            </a:r>
            <a:r>
              <a:rPr kumimoji="0" lang="en-US" sz="302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enze Gotisch Medium"/>
                <a:ea typeface="Grenze Gotisch Medium"/>
                <a:cs typeface="Grenze Gotisch Medium"/>
                <a:sym typeface="Grenze Gotisch Medium"/>
              </a:rPr>
              <a:t> “Als”</a:t>
            </a:r>
          </a:p>
        </p:txBody>
      </p:sp>
      <p:sp>
        <p:nvSpPr>
          <p:cNvPr id="126" name="Google Shape;126;p20"/>
          <p:cNvSpPr txBox="1"/>
          <p:nvPr/>
        </p:nvSpPr>
        <p:spPr>
          <a:xfrm>
            <a:off x="311825" y="2016875"/>
            <a:ext cx="3812700" cy="25815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Wo-Als Substitution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verage"/>
                <a:ea typeface="Average"/>
                <a:cs typeface="Average"/>
                <a:sym typeface="Average"/>
              </a:rPr>
              <a:t>Als = “Wo”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“Wo ich ahn kind war…”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“Die hadden kahn geld wo die arbahtsloss waren”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title" idx="4294967295"/>
          </p:nvPr>
        </p:nvSpPr>
        <p:spPr>
          <a:xfrm>
            <a:off x="311825" y="1137500"/>
            <a:ext cx="2194500" cy="759600"/>
          </a:xfrm>
          <a:prstGeom prst="rect">
            <a:avLst/>
          </a:prstGeom>
          <a:solidFill>
            <a:srgbClr val="000000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02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renze Gotisch Medium"/>
                <a:ea typeface="Grenze Gotisch Medium"/>
                <a:cs typeface="Grenze Gotisch Medium"/>
                <a:sym typeface="Grenze Gotisch Medium"/>
              </a:rPr>
              <a:t>Case Loss!</a:t>
            </a:r>
          </a:p>
        </p:txBody>
      </p:sp>
      <p:pic>
        <p:nvPicPr>
          <p:cNvPr id="133" name="Google Shape;133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872" t="13340" r="9358" b="41788"/>
          <a:stretch/>
        </p:blipFill>
        <p:spPr>
          <a:xfrm>
            <a:off x="5530700" y="319803"/>
            <a:ext cx="2513951" cy="171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/>
        </p:nvSpPr>
        <p:spPr>
          <a:xfrm>
            <a:off x="311825" y="2016875"/>
            <a:ext cx="3812700" cy="2903100"/>
          </a:xfrm>
          <a:prstGeom prst="rect">
            <a:avLst/>
          </a:prstGeom>
          <a:solidFill>
            <a:srgbClr val="FFFFFF">
              <a:alpha val="71700"/>
            </a:srgb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Average"/>
                <a:ea typeface="Average"/>
                <a:cs typeface="Average"/>
                <a:sym typeface="Average"/>
              </a:rPr>
              <a:t>Accusative-Dative Substitution</a:t>
            </a:r>
            <a:endParaRPr sz="1800" b="1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verage"/>
                <a:ea typeface="Average"/>
                <a:cs typeface="Average"/>
                <a:sym typeface="Average"/>
              </a:rPr>
              <a:t>Mir = “Mich”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verage"/>
                <a:ea typeface="Average"/>
                <a:cs typeface="Average"/>
                <a:sym typeface="Average"/>
              </a:rPr>
              <a:t>Dir = “Dich”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verage"/>
                <a:ea typeface="Average"/>
                <a:cs typeface="Average"/>
                <a:sym typeface="Average"/>
              </a:rPr>
              <a:t>Ihm = “Ihn”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Average"/>
                <a:ea typeface="Average"/>
                <a:cs typeface="Average"/>
                <a:sym typeface="Average"/>
              </a:rPr>
              <a:t>Im = “In”</a:t>
            </a:r>
            <a:endParaRPr sz="21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Ihnen = “Sie”</a:t>
            </a:r>
            <a:endParaRPr sz="24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“Helf mich!”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“Darf ich mid dich d</a:t>
            </a:r>
            <a:r>
              <a:rPr lang="en" sz="1800">
                <a:solidFill>
                  <a:schemeClr val="dk1"/>
                </a:solidFill>
                <a:latin typeface="Average"/>
                <a:ea typeface="Average"/>
                <a:cs typeface="Average"/>
                <a:sym typeface="Average"/>
              </a:rPr>
              <a:t>a</a:t>
            </a:r>
            <a:r>
              <a:rPr lang="en" sz="1800">
                <a:latin typeface="Average"/>
                <a:ea typeface="Average"/>
                <a:cs typeface="Average"/>
                <a:sym typeface="Average"/>
              </a:rPr>
              <a:t>nzen?”</a:t>
            </a:r>
            <a:endParaRPr sz="1800">
              <a:latin typeface="Average"/>
              <a:ea typeface="Average"/>
              <a:cs typeface="Average"/>
              <a:sym typeface="Average"/>
            </a:endParaRPr>
          </a:p>
        </p:txBody>
      </p:sp>
      <p:graphicFrame>
        <p:nvGraphicFramePr>
          <p:cNvPr id="135" name="Google Shape;135;p21"/>
          <p:cNvGraphicFramePr/>
          <p:nvPr>
            <p:extLst>
              <p:ext uri="{D42A27DB-BD31-4B8C-83A1-F6EECF244321}">
                <p14:modId xmlns:p14="http://schemas.microsoft.com/office/powerpoint/2010/main" val="4120738627"/>
              </p:ext>
            </p:extLst>
          </p:nvPr>
        </p:nvGraphicFramePr>
        <p:xfrm>
          <a:off x="4326800" y="2161350"/>
          <a:ext cx="4505500" cy="2317880"/>
        </p:xfrm>
        <a:graphic>
          <a:graphicData uri="http://schemas.openxmlformats.org/drawingml/2006/table">
            <a:tbl>
              <a:tblPr firstRow="1">
                <a:noFill/>
                <a:tableStyleId>{56B5A75D-81DE-459F-886E-3B1AC55F638B}</a:tableStyleId>
              </a:tblPr>
              <a:tblGrid>
                <a:gridCol w="90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9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Masc.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Fem.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Neut.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Pl.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Nom.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Der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Die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Das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Die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Akk.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Den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Die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Das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Die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Dat.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Den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Die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Das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Die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Gen.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Der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Des</a:t>
                      </a:r>
                      <a:endParaRPr sz="180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Der</a:t>
                      </a:r>
                      <a:endParaRPr sz="1800" dirty="0"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717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6" name="Google Shape;136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0786" flipH="1">
            <a:off x="5060350" y="-651612"/>
            <a:ext cx="3018466" cy="23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861</Words>
  <Application>Microsoft Office PowerPoint</Application>
  <PresentationFormat>On-screen Show (16:9)</PresentationFormat>
  <Paragraphs>234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Average</vt:lpstr>
      <vt:lpstr>Grenze Gotisch Medium</vt:lpstr>
      <vt:lpstr>Arial</vt:lpstr>
      <vt:lpstr>Simple Light</vt:lpstr>
      <vt:lpstr>Texstunde</vt:lpstr>
      <vt:lpstr>Was für ein Dialekt?</vt:lpstr>
      <vt:lpstr>Model of German-English Diglossia in Texas</vt:lpstr>
      <vt:lpstr>Dr. Hans Boas in “The Life and Death of Texas German”</vt:lpstr>
      <vt:lpstr>Regional variations in the Texas German word for “Cabbage.”</vt:lpstr>
      <vt:lpstr>Vowel Shift!</vt:lpstr>
      <vt:lpstr>Consonant Mutation!</vt:lpstr>
      <vt:lpstr>“Wo” als “Als”</vt:lpstr>
      <vt:lpstr>Case Loss!</vt:lpstr>
      <vt:lpstr>Confusing Case Situations</vt:lpstr>
      <vt:lpstr>Common words and phrases in Texas German.</vt:lpstr>
      <vt:lpstr>Texas German words and contractions.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Conner, Michael</cp:lastModifiedBy>
  <cp:revision>3</cp:revision>
  <dcterms:modified xsi:type="dcterms:W3CDTF">2025-10-28T14:35:16Z</dcterms:modified>
</cp:coreProperties>
</file>