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701" r:id="rId3"/>
    <p:sldId id="362" r:id="rId4"/>
    <p:sldId id="372" r:id="rId5"/>
    <p:sldId id="714" r:id="rId6"/>
    <p:sldId id="724" r:id="rId7"/>
    <p:sldId id="746" r:id="rId8"/>
    <p:sldId id="730" r:id="rId9"/>
    <p:sldId id="725" r:id="rId10"/>
    <p:sldId id="733" r:id="rId11"/>
    <p:sldId id="740" r:id="rId12"/>
    <p:sldId id="739" r:id="rId13"/>
    <p:sldId id="741" r:id="rId14"/>
    <p:sldId id="712" r:id="rId15"/>
    <p:sldId id="738" r:id="rId16"/>
    <p:sldId id="736" r:id="rId17"/>
    <p:sldId id="737" r:id="rId18"/>
    <p:sldId id="731" r:id="rId19"/>
    <p:sldId id="710" r:id="rId20"/>
    <p:sldId id="728" r:id="rId21"/>
    <p:sldId id="726" r:id="rId22"/>
    <p:sldId id="743" r:id="rId23"/>
    <p:sldId id="721" r:id="rId24"/>
    <p:sldId id="744" r:id="rId25"/>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Orta Stil 1 - Vurgu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Orta Stil 1 - Vurgu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742" autoAdjust="0"/>
    <p:restoredTop sz="91563" autoAdjust="0"/>
  </p:normalViewPr>
  <p:slideViewPr>
    <p:cSldViewPr snapToGrid="0">
      <p:cViewPr varScale="1">
        <p:scale>
          <a:sx n="71" d="100"/>
          <a:sy n="71" d="100"/>
        </p:scale>
        <p:origin x="874" y="5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21033B-E6BC-4E9A-91F3-3CA9A47353D3}" type="datetimeFigureOut">
              <a:rPr lang="tr-TR" smtClean="0"/>
              <a:t>6.11.2025</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050B28-3DAD-4E76-B464-645FFD7C4065}" type="slidenum">
              <a:rPr lang="tr-TR" smtClean="0"/>
              <a:t>‹#›</a:t>
            </a:fld>
            <a:endParaRPr lang="tr-TR"/>
          </a:p>
        </p:txBody>
      </p:sp>
    </p:spTree>
    <p:extLst>
      <p:ext uri="{BB962C8B-B14F-4D97-AF65-F5344CB8AC3E}">
        <p14:creationId xmlns:p14="http://schemas.microsoft.com/office/powerpoint/2010/main" val="1010156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reddit.com/r/mapporncirclejerk/comments/xs05jg/look_at_the_size_of_texas_compared_to_texa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5D050B28-3DAD-4E76-B464-645FFD7C4065}" type="slidenum">
              <a:rPr lang="tr-TR" smtClean="0"/>
              <a:t>1</a:t>
            </a:fld>
            <a:endParaRPr lang="tr-TR"/>
          </a:p>
        </p:txBody>
      </p:sp>
    </p:spTree>
    <p:extLst>
      <p:ext uri="{BB962C8B-B14F-4D97-AF65-F5344CB8AC3E}">
        <p14:creationId xmlns:p14="http://schemas.microsoft.com/office/powerpoint/2010/main" val="31619667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5D050B28-3DAD-4E76-B464-645FFD7C4065}" type="slidenum">
              <a:rPr lang="tr-TR" smtClean="0"/>
              <a:t>14</a:t>
            </a:fld>
            <a:endParaRPr lang="tr-TR"/>
          </a:p>
        </p:txBody>
      </p:sp>
    </p:spTree>
    <p:extLst>
      <p:ext uri="{BB962C8B-B14F-4D97-AF65-F5344CB8AC3E}">
        <p14:creationId xmlns:p14="http://schemas.microsoft.com/office/powerpoint/2010/main" val="19940644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5D050B28-3DAD-4E76-B464-645FFD7C4065}" type="slidenum">
              <a:rPr lang="tr-TR" smtClean="0"/>
              <a:t>18</a:t>
            </a:fld>
            <a:endParaRPr lang="tr-TR"/>
          </a:p>
        </p:txBody>
      </p:sp>
    </p:spTree>
    <p:extLst>
      <p:ext uri="{BB962C8B-B14F-4D97-AF65-F5344CB8AC3E}">
        <p14:creationId xmlns:p14="http://schemas.microsoft.com/office/powerpoint/2010/main" val="21818215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5D050B28-3DAD-4E76-B464-645FFD7C4065}" type="slidenum">
              <a:rPr lang="tr-TR" smtClean="0"/>
              <a:t>19</a:t>
            </a:fld>
            <a:endParaRPr lang="tr-TR"/>
          </a:p>
        </p:txBody>
      </p:sp>
    </p:spTree>
    <p:extLst>
      <p:ext uri="{BB962C8B-B14F-4D97-AF65-F5344CB8AC3E}">
        <p14:creationId xmlns:p14="http://schemas.microsoft.com/office/powerpoint/2010/main" val="10273653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5D050B28-3DAD-4E76-B464-645FFD7C4065}" type="slidenum">
              <a:rPr lang="tr-TR" smtClean="0"/>
              <a:t>21</a:t>
            </a:fld>
            <a:endParaRPr lang="tr-TR"/>
          </a:p>
        </p:txBody>
      </p:sp>
    </p:spTree>
    <p:extLst>
      <p:ext uri="{BB962C8B-B14F-4D97-AF65-F5344CB8AC3E}">
        <p14:creationId xmlns:p14="http://schemas.microsoft.com/office/powerpoint/2010/main" val="17775752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5D050B28-3DAD-4E76-B464-645FFD7C4065}" type="slidenum">
              <a:rPr lang="tr-TR" smtClean="0"/>
              <a:t>23</a:t>
            </a:fld>
            <a:endParaRPr lang="tr-TR"/>
          </a:p>
        </p:txBody>
      </p:sp>
    </p:spTree>
    <p:extLst>
      <p:ext uri="{BB962C8B-B14F-4D97-AF65-F5344CB8AC3E}">
        <p14:creationId xmlns:p14="http://schemas.microsoft.com/office/powerpoint/2010/main" val="527541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C4CC6F91-F4FD-6ED2-6720-058F4E86CCE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F7DBA96B-B166-0372-91CC-C3EBE12F064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tr-TR" altLang="tr-TR" dirty="0"/>
              <a:t>Chris </a:t>
            </a:r>
            <a:r>
              <a:rPr lang="tr-TR" altLang="tr-TR" dirty="0" err="1"/>
              <a:t>Wardel</a:t>
            </a:r>
            <a:r>
              <a:rPr lang="tr-TR" altLang="tr-TR" dirty="0"/>
              <a:t>. https://www.bgs.ac.uk/discovering-geology/fossils-and-geological-time/ostracods/</a:t>
            </a:r>
          </a:p>
          <a:p>
            <a:r>
              <a:rPr lang="tr-TR" altLang="tr-TR" dirty="0"/>
              <a:t>Wilkinson, I P. 1996. </a:t>
            </a:r>
          </a:p>
        </p:txBody>
      </p:sp>
      <p:sp>
        <p:nvSpPr>
          <p:cNvPr id="30724" name="Slide Number Placeholder 3">
            <a:extLst>
              <a:ext uri="{FF2B5EF4-FFF2-40B4-BE49-F238E27FC236}">
                <a16:creationId xmlns:a16="http://schemas.microsoft.com/office/drawing/2014/main" id="{9118E08D-60C6-C685-DD02-6A138DB0968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DejaVu Sans"/>
                <a:cs typeface="DejaVu Sans"/>
              </a:defRPr>
            </a:lvl1pPr>
            <a:lvl2pPr marL="742950" indent="-285750">
              <a:defRPr sz="2400">
                <a:solidFill>
                  <a:schemeClr val="tx1"/>
                </a:solidFill>
                <a:latin typeface="Times New Roman" panose="02020603050405020304" pitchFamily="18" charset="0"/>
                <a:ea typeface="DejaVu Sans"/>
                <a:cs typeface="DejaVu Sans"/>
              </a:defRPr>
            </a:lvl2pPr>
            <a:lvl3pPr marL="1143000" indent="-228600">
              <a:defRPr sz="2400">
                <a:solidFill>
                  <a:schemeClr val="tx1"/>
                </a:solidFill>
                <a:latin typeface="Times New Roman" panose="02020603050405020304" pitchFamily="18" charset="0"/>
                <a:ea typeface="DejaVu Sans"/>
                <a:cs typeface="DejaVu Sans"/>
              </a:defRPr>
            </a:lvl3pPr>
            <a:lvl4pPr marL="1600200" indent="-228600">
              <a:defRPr sz="2400">
                <a:solidFill>
                  <a:schemeClr val="tx1"/>
                </a:solidFill>
                <a:latin typeface="Times New Roman" panose="02020603050405020304" pitchFamily="18" charset="0"/>
                <a:ea typeface="DejaVu Sans"/>
                <a:cs typeface="DejaVu Sans"/>
              </a:defRPr>
            </a:lvl4pPr>
            <a:lvl5pPr marL="2057400" indent="-228600">
              <a:defRPr sz="2400">
                <a:solidFill>
                  <a:schemeClr val="tx1"/>
                </a:solidFill>
                <a:latin typeface="Times New Roman" panose="02020603050405020304" pitchFamily="18" charset="0"/>
                <a:ea typeface="DejaVu Sans"/>
                <a:cs typeface="DejaVu Sans"/>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DejaVu Sans"/>
                <a:cs typeface="DejaVu Sans"/>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DejaVu Sans"/>
                <a:cs typeface="DejaVu Sans"/>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DejaVu Sans"/>
                <a:cs typeface="DejaVu Sans"/>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DejaVu Sans"/>
                <a:cs typeface="DejaVu Sans"/>
              </a:defRPr>
            </a:lvl9pPr>
          </a:lstStyle>
          <a:p>
            <a:fld id="{A25FBA6D-2AC6-4BE6-B73E-018BA79B571A}" type="slidenum">
              <a:rPr lang="tr-TR" altLang="tr-TR" sz="1200" smtClean="0">
                <a:solidFill>
                  <a:srgbClr val="33CC33"/>
                </a:solidFill>
                <a:latin typeface="Tahoma" panose="020B0604030504040204" pitchFamily="34" charset="0"/>
                <a:ea typeface="MS PGothic" panose="020B0600070205080204" pitchFamily="34" charset="-128"/>
              </a:rPr>
              <a:pPr/>
              <a:t>3</a:t>
            </a:fld>
            <a:endParaRPr lang="tr-TR" altLang="tr-TR" sz="1200">
              <a:solidFill>
                <a:srgbClr val="33CC33"/>
              </a:solidFill>
              <a:latin typeface="Tahoma" panose="020B0604030504040204" pitchFamily="34" charset="0"/>
              <a:ea typeface="MS PGothic"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ayt Resmi Yer Tutucusu 1">
            <a:extLst>
              <a:ext uri="{FF2B5EF4-FFF2-40B4-BE49-F238E27FC236}">
                <a16:creationId xmlns:a16="http://schemas.microsoft.com/office/drawing/2014/main" id="{4DC7EF4C-DB8B-F06D-77D3-754E4EC4F11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 Yer Tutucusu 2">
            <a:extLst>
              <a:ext uri="{FF2B5EF4-FFF2-40B4-BE49-F238E27FC236}">
                <a16:creationId xmlns:a16="http://schemas.microsoft.com/office/drawing/2014/main" id="{B4B5F23B-6712-8952-6B59-48310155184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dirty="0"/>
          </a:p>
        </p:txBody>
      </p:sp>
      <p:sp>
        <p:nvSpPr>
          <p:cNvPr id="32772" name="Slayt Numarası Yer Tutucusu 3">
            <a:extLst>
              <a:ext uri="{FF2B5EF4-FFF2-40B4-BE49-F238E27FC236}">
                <a16:creationId xmlns:a16="http://schemas.microsoft.com/office/drawing/2014/main" id="{B9B1C0F7-64C6-69B5-399F-D55B296A601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DejaVu Sans"/>
                <a:cs typeface="DejaVu Sans"/>
              </a:defRPr>
            </a:lvl1pPr>
            <a:lvl2pPr marL="742950" indent="-285750">
              <a:defRPr sz="2400">
                <a:solidFill>
                  <a:schemeClr val="tx1"/>
                </a:solidFill>
                <a:latin typeface="Times New Roman" panose="02020603050405020304" pitchFamily="18" charset="0"/>
                <a:ea typeface="DejaVu Sans"/>
                <a:cs typeface="DejaVu Sans"/>
              </a:defRPr>
            </a:lvl2pPr>
            <a:lvl3pPr marL="1143000" indent="-228600">
              <a:defRPr sz="2400">
                <a:solidFill>
                  <a:schemeClr val="tx1"/>
                </a:solidFill>
                <a:latin typeface="Times New Roman" panose="02020603050405020304" pitchFamily="18" charset="0"/>
                <a:ea typeface="DejaVu Sans"/>
                <a:cs typeface="DejaVu Sans"/>
              </a:defRPr>
            </a:lvl3pPr>
            <a:lvl4pPr marL="1600200" indent="-228600">
              <a:defRPr sz="2400">
                <a:solidFill>
                  <a:schemeClr val="tx1"/>
                </a:solidFill>
                <a:latin typeface="Times New Roman" panose="02020603050405020304" pitchFamily="18" charset="0"/>
                <a:ea typeface="DejaVu Sans"/>
                <a:cs typeface="DejaVu Sans"/>
              </a:defRPr>
            </a:lvl4pPr>
            <a:lvl5pPr marL="2057400" indent="-228600">
              <a:defRPr sz="2400">
                <a:solidFill>
                  <a:schemeClr val="tx1"/>
                </a:solidFill>
                <a:latin typeface="Times New Roman" panose="02020603050405020304" pitchFamily="18" charset="0"/>
                <a:ea typeface="DejaVu Sans"/>
                <a:cs typeface="DejaVu Sans"/>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DejaVu Sans"/>
                <a:cs typeface="DejaVu Sans"/>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DejaVu Sans"/>
                <a:cs typeface="DejaVu Sans"/>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DejaVu Sans"/>
                <a:cs typeface="DejaVu Sans"/>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DejaVu Sans"/>
                <a:cs typeface="DejaVu Sans"/>
              </a:defRPr>
            </a:lvl9pPr>
          </a:lstStyle>
          <a:p>
            <a:fld id="{BC484AA9-15C2-4893-B3BD-43181427790C}" type="slidenum">
              <a:rPr lang="tr-TR" altLang="tr-TR" sz="1200" smtClean="0"/>
              <a:pPr/>
              <a:t>4</a:t>
            </a:fld>
            <a:endParaRPr lang="tr-TR" altLang="tr-TR"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5D050B28-3DAD-4E76-B464-645FFD7C4065}" type="slidenum">
              <a:rPr lang="tr-TR" smtClean="0"/>
              <a:t>6</a:t>
            </a:fld>
            <a:endParaRPr lang="tr-TR"/>
          </a:p>
        </p:txBody>
      </p:sp>
    </p:spTree>
    <p:extLst>
      <p:ext uri="{BB962C8B-B14F-4D97-AF65-F5344CB8AC3E}">
        <p14:creationId xmlns:p14="http://schemas.microsoft.com/office/powerpoint/2010/main" val="1505929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5D050B28-3DAD-4E76-B464-645FFD7C4065}" type="slidenum">
              <a:rPr lang="tr-TR" smtClean="0"/>
              <a:t>7</a:t>
            </a:fld>
            <a:endParaRPr lang="tr-TR"/>
          </a:p>
        </p:txBody>
      </p:sp>
    </p:spTree>
    <p:extLst>
      <p:ext uri="{BB962C8B-B14F-4D97-AF65-F5344CB8AC3E}">
        <p14:creationId xmlns:p14="http://schemas.microsoft.com/office/powerpoint/2010/main" val="3187831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5D050B28-3DAD-4E76-B464-645FFD7C4065}" type="slidenum">
              <a:rPr lang="tr-TR" smtClean="0"/>
              <a:t>8</a:t>
            </a:fld>
            <a:endParaRPr lang="tr-TR"/>
          </a:p>
        </p:txBody>
      </p:sp>
    </p:spTree>
    <p:extLst>
      <p:ext uri="{BB962C8B-B14F-4D97-AF65-F5344CB8AC3E}">
        <p14:creationId xmlns:p14="http://schemas.microsoft.com/office/powerpoint/2010/main" val="1298799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dirty="0">
                <a:hlinkClick r:id="rId3"/>
              </a:rPr>
              <a:t>Look at the size of Texas compared to Texas : r/</a:t>
            </a:r>
            <a:r>
              <a:rPr lang="en-US" dirty="0" err="1">
                <a:hlinkClick r:id="rId3"/>
              </a:rPr>
              <a:t>mapporncirclejerk</a:t>
            </a:r>
            <a:endParaRPr lang="tr-TR" dirty="0"/>
          </a:p>
        </p:txBody>
      </p:sp>
      <p:sp>
        <p:nvSpPr>
          <p:cNvPr id="4" name="Slayt Numarası Yer Tutucusu 3"/>
          <p:cNvSpPr>
            <a:spLocks noGrp="1"/>
          </p:cNvSpPr>
          <p:nvPr>
            <p:ph type="sldNum" sz="quarter" idx="5"/>
          </p:nvPr>
        </p:nvSpPr>
        <p:spPr/>
        <p:txBody>
          <a:bodyPr/>
          <a:lstStyle/>
          <a:p>
            <a:fld id="{5D050B28-3DAD-4E76-B464-645FFD7C4065}" type="slidenum">
              <a:rPr lang="tr-TR" smtClean="0"/>
              <a:t>9</a:t>
            </a:fld>
            <a:endParaRPr lang="tr-TR"/>
          </a:p>
        </p:txBody>
      </p:sp>
    </p:spTree>
    <p:extLst>
      <p:ext uri="{BB962C8B-B14F-4D97-AF65-F5344CB8AC3E}">
        <p14:creationId xmlns:p14="http://schemas.microsoft.com/office/powerpoint/2010/main" val="1620428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5D050B28-3DAD-4E76-B464-645FFD7C4065}" type="slidenum">
              <a:rPr lang="tr-TR" smtClean="0"/>
              <a:t>10</a:t>
            </a:fld>
            <a:endParaRPr lang="tr-TR"/>
          </a:p>
        </p:txBody>
      </p:sp>
    </p:spTree>
    <p:extLst>
      <p:ext uri="{BB962C8B-B14F-4D97-AF65-F5344CB8AC3E}">
        <p14:creationId xmlns:p14="http://schemas.microsoft.com/office/powerpoint/2010/main" val="231970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5D050B28-3DAD-4E76-B464-645FFD7C4065}" type="slidenum">
              <a:rPr lang="tr-TR" smtClean="0"/>
              <a:t>12</a:t>
            </a:fld>
            <a:endParaRPr lang="tr-TR"/>
          </a:p>
        </p:txBody>
      </p:sp>
    </p:spTree>
    <p:extLst>
      <p:ext uri="{BB962C8B-B14F-4D97-AF65-F5344CB8AC3E}">
        <p14:creationId xmlns:p14="http://schemas.microsoft.com/office/powerpoint/2010/main" val="1620384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FF3552F-E91D-87A6-01DE-4175F85CD124}"/>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8C7A2280-E1FF-DFB8-72D7-7E6E456073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8E2BBFAF-5E04-863C-6C56-AF9F2AE4EB78}"/>
              </a:ext>
            </a:extLst>
          </p:cNvPr>
          <p:cNvSpPr>
            <a:spLocks noGrp="1"/>
          </p:cNvSpPr>
          <p:nvPr>
            <p:ph type="dt" sz="half" idx="10"/>
          </p:nvPr>
        </p:nvSpPr>
        <p:spPr/>
        <p:txBody>
          <a:bodyPr/>
          <a:lstStyle/>
          <a:p>
            <a:fld id="{6337C7F8-B06F-40FC-BA28-546F24727509}" type="datetimeFigureOut">
              <a:rPr lang="tr-TR" smtClean="0"/>
              <a:t>6.11.2025</a:t>
            </a:fld>
            <a:endParaRPr lang="tr-TR"/>
          </a:p>
        </p:txBody>
      </p:sp>
      <p:sp>
        <p:nvSpPr>
          <p:cNvPr id="5" name="Alt Bilgi Yer Tutucusu 4">
            <a:extLst>
              <a:ext uri="{FF2B5EF4-FFF2-40B4-BE49-F238E27FC236}">
                <a16:creationId xmlns:a16="http://schemas.microsoft.com/office/drawing/2014/main" id="{A4F5AF3A-F87E-9F5B-36B7-7B7BC9502CB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AA5DB98A-2E39-FA15-C1F6-526A25369077}"/>
              </a:ext>
            </a:extLst>
          </p:cNvPr>
          <p:cNvSpPr>
            <a:spLocks noGrp="1"/>
          </p:cNvSpPr>
          <p:nvPr>
            <p:ph type="sldNum" sz="quarter" idx="12"/>
          </p:nvPr>
        </p:nvSpPr>
        <p:spPr/>
        <p:txBody>
          <a:bodyPr/>
          <a:lstStyle/>
          <a:p>
            <a:fld id="{3AB83779-C622-4240-B6A9-22175559D8D7}" type="slidenum">
              <a:rPr lang="tr-TR" smtClean="0"/>
              <a:t>‹#›</a:t>
            </a:fld>
            <a:endParaRPr lang="tr-TR"/>
          </a:p>
        </p:txBody>
      </p:sp>
    </p:spTree>
    <p:extLst>
      <p:ext uri="{BB962C8B-B14F-4D97-AF65-F5344CB8AC3E}">
        <p14:creationId xmlns:p14="http://schemas.microsoft.com/office/powerpoint/2010/main" val="1116498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1C2EC88-D6AF-B88D-3889-15C1E469FFB7}"/>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4A41607E-544E-DFE0-E4FA-37E63B4991DA}"/>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827469D2-4B41-98B7-F8F0-9003BAB52C1F}"/>
              </a:ext>
            </a:extLst>
          </p:cNvPr>
          <p:cNvSpPr>
            <a:spLocks noGrp="1"/>
          </p:cNvSpPr>
          <p:nvPr>
            <p:ph type="dt" sz="half" idx="10"/>
          </p:nvPr>
        </p:nvSpPr>
        <p:spPr/>
        <p:txBody>
          <a:bodyPr/>
          <a:lstStyle/>
          <a:p>
            <a:fld id="{6337C7F8-B06F-40FC-BA28-546F24727509}" type="datetimeFigureOut">
              <a:rPr lang="tr-TR" smtClean="0"/>
              <a:t>6.11.2025</a:t>
            </a:fld>
            <a:endParaRPr lang="tr-TR"/>
          </a:p>
        </p:txBody>
      </p:sp>
      <p:sp>
        <p:nvSpPr>
          <p:cNvPr id="5" name="Alt Bilgi Yer Tutucusu 4">
            <a:extLst>
              <a:ext uri="{FF2B5EF4-FFF2-40B4-BE49-F238E27FC236}">
                <a16:creationId xmlns:a16="http://schemas.microsoft.com/office/drawing/2014/main" id="{9252A2DB-B162-4681-3B22-F53AFA3CF657}"/>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7413BE14-4EE0-4DF6-6B83-3ADFCF2340C7}"/>
              </a:ext>
            </a:extLst>
          </p:cNvPr>
          <p:cNvSpPr>
            <a:spLocks noGrp="1"/>
          </p:cNvSpPr>
          <p:nvPr>
            <p:ph type="sldNum" sz="quarter" idx="12"/>
          </p:nvPr>
        </p:nvSpPr>
        <p:spPr/>
        <p:txBody>
          <a:bodyPr/>
          <a:lstStyle/>
          <a:p>
            <a:fld id="{3AB83779-C622-4240-B6A9-22175559D8D7}" type="slidenum">
              <a:rPr lang="tr-TR" smtClean="0"/>
              <a:t>‹#›</a:t>
            </a:fld>
            <a:endParaRPr lang="tr-TR"/>
          </a:p>
        </p:txBody>
      </p:sp>
    </p:spTree>
    <p:extLst>
      <p:ext uri="{BB962C8B-B14F-4D97-AF65-F5344CB8AC3E}">
        <p14:creationId xmlns:p14="http://schemas.microsoft.com/office/powerpoint/2010/main" val="2065631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04C87A48-B777-CF2F-3B1D-BF54655D4900}"/>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33E1D8D6-1DC7-47FB-B9ED-E96C6B507576}"/>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D56BB3C9-E79C-D8E4-E044-B2A2D90BC833}"/>
              </a:ext>
            </a:extLst>
          </p:cNvPr>
          <p:cNvSpPr>
            <a:spLocks noGrp="1"/>
          </p:cNvSpPr>
          <p:nvPr>
            <p:ph type="dt" sz="half" idx="10"/>
          </p:nvPr>
        </p:nvSpPr>
        <p:spPr/>
        <p:txBody>
          <a:bodyPr/>
          <a:lstStyle/>
          <a:p>
            <a:fld id="{6337C7F8-B06F-40FC-BA28-546F24727509}" type="datetimeFigureOut">
              <a:rPr lang="tr-TR" smtClean="0"/>
              <a:t>6.11.2025</a:t>
            </a:fld>
            <a:endParaRPr lang="tr-TR"/>
          </a:p>
        </p:txBody>
      </p:sp>
      <p:sp>
        <p:nvSpPr>
          <p:cNvPr id="5" name="Alt Bilgi Yer Tutucusu 4">
            <a:extLst>
              <a:ext uri="{FF2B5EF4-FFF2-40B4-BE49-F238E27FC236}">
                <a16:creationId xmlns:a16="http://schemas.microsoft.com/office/drawing/2014/main" id="{4CE0E9B3-A0D7-903F-F945-427357CBBA8D}"/>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6FAA81CF-0A63-ED46-57A6-C8DF96338CCE}"/>
              </a:ext>
            </a:extLst>
          </p:cNvPr>
          <p:cNvSpPr>
            <a:spLocks noGrp="1"/>
          </p:cNvSpPr>
          <p:nvPr>
            <p:ph type="sldNum" sz="quarter" idx="12"/>
          </p:nvPr>
        </p:nvSpPr>
        <p:spPr/>
        <p:txBody>
          <a:bodyPr/>
          <a:lstStyle/>
          <a:p>
            <a:fld id="{3AB83779-C622-4240-B6A9-22175559D8D7}" type="slidenum">
              <a:rPr lang="tr-TR" smtClean="0"/>
              <a:t>‹#›</a:t>
            </a:fld>
            <a:endParaRPr lang="tr-TR"/>
          </a:p>
        </p:txBody>
      </p:sp>
    </p:spTree>
    <p:extLst>
      <p:ext uri="{BB962C8B-B14F-4D97-AF65-F5344CB8AC3E}">
        <p14:creationId xmlns:p14="http://schemas.microsoft.com/office/powerpoint/2010/main" val="617327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D38E5F8-5C1B-F16B-F553-95D20233A185}"/>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8DF3BF4B-4EEC-2E72-9250-89B2429F9A87}"/>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A1AD1F01-8058-31CE-BA43-2C2F23B1DC50}"/>
              </a:ext>
            </a:extLst>
          </p:cNvPr>
          <p:cNvSpPr>
            <a:spLocks noGrp="1"/>
          </p:cNvSpPr>
          <p:nvPr>
            <p:ph type="dt" sz="half" idx="10"/>
          </p:nvPr>
        </p:nvSpPr>
        <p:spPr/>
        <p:txBody>
          <a:bodyPr/>
          <a:lstStyle/>
          <a:p>
            <a:fld id="{6337C7F8-B06F-40FC-BA28-546F24727509}" type="datetimeFigureOut">
              <a:rPr lang="tr-TR" smtClean="0"/>
              <a:t>6.11.2025</a:t>
            </a:fld>
            <a:endParaRPr lang="tr-TR"/>
          </a:p>
        </p:txBody>
      </p:sp>
      <p:sp>
        <p:nvSpPr>
          <p:cNvPr id="5" name="Alt Bilgi Yer Tutucusu 4">
            <a:extLst>
              <a:ext uri="{FF2B5EF4-FFF2-40B4-BE49-F238E27FC236}">
                <a16:creationId xmlns:a16="http://schemas.microsoft.com/office/drawing/2014/main" id="{E000504C-A5EF-A309-BF35-B90B26FE0D5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83BB1568-59D4-B5DF-5704-CD17C3ADCC02}"/>
              </a:ext>
            </a:extLst>
          </p:cNvPr>
          <p:cNvSpPr>
            <a:spLocks noGrp="1"/>
          </p:cNvSpPr>
          <p:nvPr>
            <p:ph type="sldNum" sz="quarter" idx="12"/>
          </p:nvPr>
        </p:nvSpPr>
        <p:spPr/>
        <p:txBody>
          <a:bodyPr/>
          <a:lstStyle/>
          <a:p>
            <a:fld id="{3AB83779-C622-4240-B6A9-22175559D8D7}" type="slidenum">
              <a:rPr lang="tr-TR" smtClean="0"/>
              <a:t>‹#›</a:t>
            </a:fld>
            <a:endParaRPr lang="tr-TR"/>
          </a:p>
        </p:txBody>
      </p:sp>
    </p:spTree>
    <p:extLst>
      <p:ext uri="{BB962C8B-B14F-4D97-AF65-F5344CB8AC3E}">
        <p14:creationId xmlns:p14="http://schemas.microsoft.com/office/powerpoint/2010/main" val="1086777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B4CD064-6A49-5A50-8844-7E7A728B0011}"/>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DFB7504C-1665-F007-FA5C-FCFCB81A662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098899E0-2131-3AAA-1B2D-CCA90D54D373}"/>
              </a:ext>
            </a:extLst>
          </p:cNvPr>
          <p:cNvSpPr>
            <a:spLocks noGrp="1"/>
          </p:cNvSpPr>
          <p:nvPr>
            <p:ph type="dt" sz="half" idx="10"/>
          </p:nvPr>
        </p:nvSpPr>
        <p:spPr/>
        <p:txBody>
          <a:bodyPr/>
          <a:lstStyle/>
          <a:p>
            <a:fld id="{6337C7F8-B06F-40FC-BA28-546F24727509}" type="datetimeFigureOut">
              <a:rPr lang="tr-TR" smtClean="0"/>
              <a:t>6.11.2025</a:t>
            </a:fld>
            <a:endParaRPr lang="tr-TR"/>
          </a:p>
        </p:txBody>
      </p:sp>
      <p:sp>
        <p:nvSpPr>
          <p:cNvPr id="5" name="Alt Bilgi Yer Tutucusu 4">
            <a:extLst>
              <a:ext uri="{FF2B5EF4-FFF2-40B4-BE49-F238E27FC236}">
                <a16:creationId xmlns:a16="http://schemas.microsoft.com/office/drawing/2014/main" id="{0E44542F-F5D7-3B66-0C2E-828595A52807}"/>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4CDF53F3-8802-C043-3017-B0797A831938}"/>
              </a:ext>
            </a:extLst>
          </p:cNvPr>
          <p:cNvSpPr>
            <a:spLocks noGrp="1"/>
          </p:cNvSpPr>
          <p:nvPr>
            <p:ph type="sldNum" sz="quarter" idx="12"/>
          </p:nvPr>
        </p:nvSpPr>
        <p:spPr/>
        <p:txBody>
          <a:bodyPr/>
          <a:lstStyle/>
          <a:p>
            <a:fld id="{3AB83779-C622-4240-B6A9-22175559D8D7}" type="slidenum">
              <a:rPr lang="tr-TR" smtClean="0"/>
              <a:t>‹#›</a:t>
            </a:fld>
            <a:endParaRPr lang="tr-TR"/>
          </a:p>
        </p:txBody>
      </p:sp>
    </p:spTree>
    <p:extLst>
      <p:ext uri="{BB962C8B-B14F-4D97-AF65-F5344CB8AC3E}">
        <p14:creationId xmlns:p14="http://schemas.microsoft.com/office/powerpoint/2010/main" val="2757341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49B0148-3FBA-78A0-814B-EB0E26BD06E6}"/>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76ED35DB-7792-D3F0-0277-D8D7722E83F7}"/>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1F3F500D-6819-3AED-FF4E-8AA7B7A07CC0}"/>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685DC321-9B1E-417A-F8E5-19758EEC6DA7}"/>
              </a:ext>
            </a:extLst>
          </p:cNvPr>
          <p:cNvSpPr>
            <a:spLocks noGrp="1"/>
          </p:cNvSpPr>
          <p:nvPr>
            <p:ph type="dt" sz="half" idx="10"/>
          </p:nvPr>
        </p:nvSpPr>
        <p:spPr/>
        <p:txBody>
          <a:bodyPr/>
          <a:lstStyle/>
          <a:p>
            <a:fld id="{6337C7F8-B06F-40FC-BA28-546F24727509}" type="datetimeFigureOut">
              <a:rPr lang="tr-TR" smtClean="0"/>
              <a:t>6.11.2025</a:t>
            </a:fld>
            <a:endParaRPr lang="tr-TR"/>
          </a:p>
        </p:txBody>
      </p:sp>
      <p:sp>
        <p:nvSpPr>
          <p:cNvPr id="6" name="Alt Bilgi Yer Tutucusu 5">
            <a:extLst>
              <a:ext uri="{FF2B5EF4-FFF2-40B4-BE49-F238E27FC236}">
                <a16:creationId xmlns:a16="http://schemas.microsoft.com/office/drawing/2014/main" id="{9367AB5E-8DAB-BC5A-2BFA-5A04707ED9F0}"/>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36504962-9984-6905-2FC2-058F31582ACA}"/>
              </a:ext>
            </a:extLst>
          </p:cNvPr>
          <p:cNvSpPr>
            <a:spLocks noGrp="1"/>
          </p:cNvSpPr>
          <p:nvPr>
            <p:ph type="sldNum" sz="quarter" idx="12"/>
          </p:nvPr>
        </p:nvSpPr>
        <p:spPr/>
        <p:txBody>
          <a:bodyPr/>
          <a:lstStyle/>
          <a:p>
            <a:fld id="{3AB83779-C622-4240-B6A9-22175559D8D7}" type="slidenum">
              <a:rPr lang="tr-TR" smtClean="0"/>
              <a:t>‹#›</a:t>
            </a:fld>
            <a:endParaRPr lang="tr-TR"/>
          </a:p>
        </p:txBody>
      </p:sp>
    </p:spTree>
    <p:extLst>
      <p:ext uri="{BB962C8B-B14F-4D97-AF65-F5344CB8AC3E}">
        <p14:creationId xmlns:p14="http://schemas.microsoft.com/office/powerpoint/2010/main" val="2816838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895244F-2D84-E203-6C5F-40FE31EAC311}"/>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50F542C5-4BBF-D355-9540-356AA2FAD7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4F079318-9E79-9553-7AAE-C417CBF38340}"/>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C3A6A4A1-26CB-ADC8-FAC0-D04E2C2A2B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99465593-E369-7F7D-A18C-A09505F2F912}"/>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C203640F-B875-19AF-FB4B-58F545C96517}"/>
              </a:ext>
            </a:extLst>
          </p:cNvPr>
          <p:cNvSpPr>
            <a:spLocks noGrp="1"/>
          </p:cNvSpPr>
          <p:nvPr>
            <p:ph type="dt" sz="half" idx="10"/>
          </p:nvPr>
        </p:nvSpPr>
        <p:spPr/>
        <p:txBody>
          <a:bodyPr/>
          <a:lstStyle/>
          <a:p>
            <a:fld id="{6337C7F8-B06F-40FC-BA28-546F24727509}" type="datetimeFigureOut">
              <a:rPr lang="tr-TR" smtClean="0"/>
              <a:t>6.11.2025</a:t>
            </a:fld>
            <a:endParaRPr lang="tr-TR"/>
          </a:p>
        </p:txBody>
      </p:sp>
      <p:sp>
        <p:nvSpPr>
          <p:cNvPr id="8" name="Alt Bilgi Yer Tutucusu 7">
            <a:extLst>
              <a:ext uri="{FF2B5EF4-FFF2-40B4-BE49-F238E27FC236}">
                <a16:creationId xmlns:a16="http://schemas.microsoft.com/office/drawing/2014/main" id="{8D26BC5F-F35E-48B9-9E3E-ACFFADD78F65}"/>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1BA33DE3-1B43-510D-DD9C-3434FF39EBB3}"/>
              </a:ext>
            </a:extLst>
          </p:cNvPr>
          <p:cNvSpPr>
            <a:spLocks noGrp="1"/>
          </p:cNvSpPr>
          <p:nvPr>
            <p:ph type="sldNum" sz="quarter" idx="12"/>
          </p:nvPr>
        </p:nvSpPr>
        <p:spPr/>
        <p:txBody>
          <a:bodyPr/>
          <a:lstStyle/>
          <a:p>
            <a:fld id="{3AB83779-C622-4240-B6A9-22175559D8D7}" type="slidenum">
              <a:rPr lang="tr-TR" smtClean="0"/>
              <a:t>‹#›</a:t>
            </a:fld>
            <a:endParaRPr lang="tr-TR"/>
          </a:p>
        </p:txBody>
      </p:sp>
    </p:spTree>
    <p:extLst>
      <p:ext uri="{BB962C8B-B14F-4D97-AF65-F5344CB8AC3E}">
        <p14:creationId xmlns:p14="http://schemas.microsoft.com/office/powerpoint/2010/main" val="2856210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E621501-3419-4558-977E-BA0BEA01FE1C}"/>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F078E300-4F4A-0710-C1E9-0893C567D56E}"/>
              </a:ext>
            </a:extLst>
          </p:cNvPr>
          <p:cNvSpPr>
            <a:spLocks noGrp="1"/>
          </p:cNvSpPr>
          <p:nvPr>
            <p:ph type="dt" sz="half" idx="10"/>
          </p:nvPr>
        </p:nvSpPr>
        <p:spPr/>
        <p:txBody>
          <a:bodyPr/>
          <a:lstStyle/>
          <a:p>
            <a:fld id="{6337C7F8-B06F-40FC-BA28-546F24727509}" type="datetimeFigureOut">
              <a:rPr lang="tr-TR" smtClean="0"/>
              <a:t>6.11.2025</a:t>
            </a:fld>
            <a:endParaRPr lang="tr-TR"/>
          </a:p>
        </p:txBody>
      </p:sp>
      <p:sp>
        <p:nvSpPr>
          <p:cNvPr id="4" name="Alt Bilgi Yer Tutucusu 3">
            <a:extLst>
              <a:ext uri="{FF2B5EF4-FFF2-40B4-BE49-F238E27FC236}">
                <a16:creationId xmlns:a16="http://schemas.microsoft.com/office/drawing/2014/main" id="{89583C46-8A84-CA56-45B1-1477B84AEA24}"/>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899DF620-1CB7-0C34-F90C-B2164DEEE898}"/>
              </a:ext>
            </a:extLst>
          </p:cNvPr>
          <p:cNvSpPr>
            <a:spLocks noGrp="1"/>
          </p:cNvSpPr>
          <p:nvPr>
            <p:ph type="sldNum" sz="quarter" idx="12"/>
          </p:nvPr>
        </p:nvSpPr>
        <p:spPr/>
        <p:txBody>
          <a:bodyPr/>
          <a:lstStyle/>
          <a:p>
            <a:fld id="{3AB83779-C622-4240-B6A9-22175559D8D7}" type="slidenum">
              <a:rPr lang="tr-TR" smtClean="0"/>
              <a:t>‹#›</a:t>
            </a:fld>
            <a:endParaRPr lang="tr-TR"/>
          </a:p>
        </p:txBody>
      </p:sp>
    </p:spTree>
    <p:extLst>
      <p:ext uri="{BB962C8B-B14F-4D97-AF65-F5344CB8AC3E}">
        <p14:creationId xmlns:p14="http://schemas.microsoft.com/office/powerpoint/2010/main" val="890500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FD80DC5A-C1F3-3201-2CF3-A5DB183934F8}"/>
              </a:ext>
            </a:extLst>
          </p:cNvPr>
          <p:cNvSpPr>
            <a:spLocks noGrp="1"/>
          </p:cNvSpPr>
          <p:nvPr>
            <p:ph type="dt" sz="half" idx="10"/>
          </p:nvPr>
        </p:nvSpPr>
        <p:spPr/>
        <p:txBody>
          <a:bodyPr/>
          <a:lstStyle/>
          <a:p>
            <a:fld id="{6337C7F8-B06F-40FC-BA28-546F24727509}" type="datetimeFigureOut">
              <a:rPr lang="tr-TR" smtClean="0"/>
              <a:t>6.11.2025</a:t>
            </a:fld>
            <a:endParaRPr lang="tr-TR"/>
          </a:p>
        </p:txBody>
      </p:sp>
      <p:sp>
        <p:nvSpPr>
          <p:cNvPr id="3" name="Alt Bilgi Yer Tutucusu 2">
            <a:extLst>
              <a:ext uri="{FF2B5EF4-FFF2-40B4-BE49-F238E27FC236}">
                <a16:creationId xmlns:a16="http://schemas.microsoft.com/office/drawing/2014/main" id="{878FBA60-BC53-3448-650A-4357FDD70237}"/>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1D8E22B0-A12F-4514-68EE-1726D61E8C30}"/>
              </a:ext>
            </a:extLst>
          </p:cNvPr>
          <p:cNvSpPr>
            <a:spLocks noGrp="1"/>
          </p:cNvSpPr>
          <p:nvPr>
            <p:ph type="sldNum" sz="quarter" idx="12"/>
          </p:nvPr>
        </p:nvSpPr>
        <p:spPr/>
        <p:txBody>
          <a:bodyPr/>
          <a:lstStyle/>
          <a:p>
            <a:fld id="{3AB83779-C622-4240-B6A9-22175559D8D7}" type="slidenum">
              <a:rPr lang="tr-TR" smtClean="0"/>
              <a:t>‹#›</a:t>
            </a:fld>
            <a:endParaRPr lang="tr-TR"/>
          </a:p>
        </p:txBody>
      </p:sp>
    </p:spTree>
    <p:extLst>
      <p:ext uri="{BB962C8B-B14F-4D97-AF65-F5344CB8AC3E}">
        <p14:creationId xmlns:p14="http://schemas.microsoft.com/office/powerpoint/2010/main" val="480613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261C849-74EE-D690-6B46-1BCCB09C68F6}"/>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B933AF41-A73F-B64D-CA43-EF425A4D0F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99DC1AA7-A2E1-15F8-98E3-ADDDA19BCF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F7BE829C-7063-1E99-0EFD-81C4AFBECE10}"/>
              </a:ext>
            </a:extLst>
          </p:cNvPr>
          <p:cNvSpPr>
            <a:spLocks noGrp="1"/>
          </p:cNvSpPr>
          <p:nvPr>
            <p:ph type="dt" sz="half" idx="10"/>
          </p:nvPr>
        </p:nvSpPr>
        <p:spPr/>
        <p:txBody>
          <a:bodyPr/>
          <a:lstStyle/>
          <a:p>
            <a:fld id="{6337C7F8-B06F-40FC-BA28-546F24727509}" type="datetimeFigureOut">
              <a:rPr lang="tr-TR" smtClean="0"/>
              <a:t>6.11.2025</a:t>
            </a:fld>
            <a:endParaRPr lang="tr-TR"/>
          </a:p>
        </p:txBody>
      </p:sp>
      <p:sp>
        <p:nvSpPr>
          <p:cNvPr id="6" name="Alt Bilgi Yer Tutucusu 5">
            <a:extLst>
              <a:ext uri="{FF2B5EF4-FFF2-40B4-BE49-F238E27FC236}">
                <a16:creationId xmlns:a16="http://schemas.microsoft.com/office/drawing/2014/main" id="{5DA29AE3-D586-5C49-25C5-9A97EF65171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AE3C1268-B8DA-7A31-04BC-92A5036D9DF7}"/>
              </a:ext>
            </a:extLst>
          </p:cNvPr>
          <p:cNvSpPr>
            <a:spLocks noGrp="1"/>
          </p:cNvSpPr>
          <p:nvPr>
            <p:ph type="sldNum" sz="quarter" idx="12"/>
          </p:nvPr>
        </p:nvSpPr>
        <p:spPr/>
        <p:txBody>
          <a:bodyPr/>
          <a:lstStyle/>
          <a:p>
            <a:fld id="{3AB83779-C622-4240-B6A9-22175559D8D7}" type="slidenum">
              <a:rPr lang="tr-TR" smtClean="0"/>
              <a:t>‹#›</a:t>
            </a:fld>
            <a:endParaRPr lang="tr-TR"/>
          </a:p>
        </p:txBody>
      </p:sp>
    </p:spTree>
    <p:extLst>
      <p:ext uri="{BB962C8B-B14F-4D97-AF65-F5344CB8AC3E}">
        <p14:creationId xmlns:p14="http://schemas.microsoft.com/office/powerpoint/2010/main" val="1229104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06C1A31-10AF-63D9-30D7-DAA4BA7F8BB0}"/>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15B6492E-0D4D-25B5-770E-8CF67C3C9D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E9641A10-E9AE-5107-9D23-452813EB89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884532B4-3F78-321E-A8EA-196134981683}"/>
              </a:ext>
            </a:extLst>
          </p:cNvPr>
          <p:cNvSpPr>
            <a:spLocks noGrp="1"/>
          </p:cNvSpPr>
          <p:nvPr>
            <p:ph type="dt" sz="half" idx="10"/>
          </p:nvPr>
        </p:nvSpPr>
        <p:spPr/>
        <p:txBody>
          <a:bodyPr/>
          <a:lstStyle/>
          <a:p>
            <a:fld id="{6337C7F8-B06F-40FC-BA28-546F24727509}" type="datetimeFigureOut">
              <a:rPr lang="tr-TR" smtClean="0"/>
              <a:t>6.11.2025</a:t>
            </a:fld>
            <a:endParaRPr lang="tr-TR"/>
          </a:p>
        </p:txBody>
      </p:sp>
      <p:sp>
        <p:nvSpPr>
          <p:cNvPr id="6" name="Alt Bilgi Yer Tutucusu 5">
            <a:extLst>
              <a:ext uri="{FF2B5EF4-FFF2-40B4-BE49-F238E27FC236}">
                <a16:creationId xmlns:a16="http://schemas.microsoft.com/office/drawing/2014/main" id="{682C21BD-7323-7362-695A-0941473C3029}"/>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91AE8A86-232C-19CC-7486-B03EB7F089B0}"/>
              </a:ext>
            </a:extLst>
          </p:cNvPr>
          <p:cNvSpPr>
            <a:spLocks noGrp="1"/>
          </p:cNvSpPr>
          <p:nvPr>
            <p:ph type="sldNum" sz="quarter" idx="12"/>
          </p:nvPr>
        </p:nvSpPr>
        <p:spPr/>
        <p:txBody>
          <a:bodyPr/>
          <a:lstStyle/>
          <a:p>
            <a:fld id="{3AB83779-C622-4240-B6A9-22175559D8D7}" type="slidenum">
              <a:rPr lang="tr-TR" smtClean="0"/>
              <a:t>‹#›</a:t>
            </a:fld>
            <a:endParaRPr lang="tr-TR"/>
          </a:p>
        </p:txBody>
      </p:sp>
    </p:spTree>
    <p:extLst>
      <p:ext uri="{BB962C8B-B14F-4D97-AF65-F5344CB8AC3E}">
        <p14:creationId xmlns:p14="http://schemas.microsoft.com/office/powerpoint/2010/main" val="1294131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8CF29EAC-766C-C7D6-8BCA-824B9182E8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A40F3AA7-F2B3-5F83-86BF-7815D5D1AA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E0762302-84BA-3BBF-7E55-43CC2ED72F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337C7F8-B06F-40FC-BA28-546F24727509}" type="datetimeFigureOut">
              <a:rPr lang="tr-TR" smtClean="0"/>
              <a:t>6.11.2025</a:t>
            </a:fld>
            <a:endParaRPr lang="tr-TR"/>
          </a:p>
        </p:txBody>
      </p:sp>
      <p:sp>
        <p:nvSpPr>
          <p:cNvPr id="5" name="Alt Bilgi Yer Tutucusu 4">
            <a:extLst>
              <a:ext uri="{FF2B5EF4-FFF2-40B4-BE49-F238E27FC236}">
                <a16:creationId xmlns:a16="http://schemas.microsoft.com/office/drawing/2014/main" id="{88B4D0C9-89E5-02F0-65B1-733EC92215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tr-TR"/>
          </a:p>
        </p:txBody>
      </p:sp>
      <p:sp>
        <p:nvSpPr>
          <p:cNvPr id="6" name="Slayt Numarası Yer Tutucusu 5">
            <a:extLst>
              <a:ext uri="{FF2B5EF4-FFF2-40B4-BE49-F238E27FC236}">
                <a16:creationId xmlns:a16="http://schemas.microsoft.com/office/drawing/2014/main" id="{E3DC1D7A-1479-C321-BD3B-2F15C3EA4B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AB83779-C622-4240-B6A9-22175559D8D7}" type="slidenum">
              <a:rPr lang="tr-TR" smtClean="0"/>
              <a:t>‹#›</a:t>
            </a:fld>
            <a:endParaRPr lang="tr-TR"/>
          </a:p>
        </p:txBody>
      </p:sp>
    </p:spTree>
    <p:extLst>
      <p:ext uri="{BB962C8B-B14F-4D97-AF65-F5344CB8AC3E}">
        <p14:creationId xmlns:p14="http://schemas.microsoft.com/office/powerpoint/2010/main" val="31999534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notesSlide" Target="../notesSlides/notesSlide14.xml"/><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19" Type="http://schemas.openxmlformats.org/officeDocument/2006/relationships/image" Target="../media/image31.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researchgate.net/profile/Zsolt-Gido?_sg%5B0%5D=qicUg07hbI7LpPO1cx6uvTsk3ZfNBd4XJbSEe7UedfCSLmIgq65cjwxo0p-cdc6bniXHlVE.cYxd4Ql88CZUgaY9AZQA0dHqQ9yiaOe89TKpV6x1neHHLz3rTcvGvvQPnmI3IDAlBhS68sPPin8JYhiCdq_kHA&amp;_sg%5B1%5D=Br8XvLACFFG3Z8dMAhLJeakATRoXpTKkn4HQFNW2ak0wqhLXzgBUmklvC4khkqJVsS24P2U.AnKQLp5Z_nMxvASHCws_6111CEmiURNuCwDB3S35K2G6hQkXsSPUWvdJ-a425YCTVxU2nfpa5OU3S0DHBcZkZA"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998A1D7-2037-1D51-B040-51F08FF4B21F}"/>
              </a:ext>
            </a:extLst>
          </p:cNvPr>
          <p:cNvSpPr>
            <a:spLocks noGrp="1"/>
          </p:cNvSpPr>
          <p:nvPr>
            <p:ph type="ctrTitle"/>
          </p:nvPr>
        </p:nvSpPr>
        <p:spPr>
          <a:xfrm>
            <a:off x="1174927" y="2604969"/>
            <a:ext cx="10347148" cy="1648061"/>
          </a:xfrm>
        </p:spPr>
        <p:txBody>
          <a:bodyPr>
            <a:normAutofit/>
          </a:bodyPr>
          <a:lstStyle/>
          <a:p>
            <a:r>
              <a:rPr lang="en-US" sz="3600" b="1" dirty="0"/>
              <a:t>Ostracod Diversity, Disturbance, and Conservation of Springs and Groundwater Habitats in the Great Basin and Texas</a:t>
            </a:r>
            <a:endParaRPr lang="tr-TR" sz="3600" dirty="0"/>
          </a:p>
        </p:txBody>
      </p:sp>
      <p:sp>
        <p:nvSpPr>
          <p:cNvPr id="9" name="Metin kutusu 8">
            <a:extLst>
              <a:ext uri="{FF2B5EF4-FFF2-40B4-BE49-F238E27FC236}">
                <a16:creationId xmlns:a16="http://schemas.microsoft.com/office/drawing/2014/main" id="{9357B443-DF73-EAA5-E0E1-C3A8B9DE4F57}"/>
              </a:ext>
            </a:extLst>
          </p:cNvPr>
          <p:cNvSpPr txBox="1"/>
          <p:nvPr/>
        </p:nvSpPr>
        <p:spPr>
          <a:xfrm>
            <a:off x="2431474" y="1760040"/>
            <a:ext cx="7429499" cy="923330"/>
          </a:xfrm>
          <a:prstGeom prst="rect">
            <a:avLst/>
          </a:prstGeom>
          <a:noFill/>
        </p:spPr>
        <p:txBody>
          <a:bodyPr wrap="square">
            <a:spAutoFit/>
          </a:bodyPr>
          <a:lstStyle/>
          <a:p>
            <a:pPr algn="ctr"/>
            <a:r>
              <a:rPr lang="en-US" dirty="0"/>
              <a:t>The </a:t>
            </a:r>
            <a:r>
              <a:rPr lang="tr-TR" dirty="0"/>
              <a:t>7th</a:t>
            </a:r>
            <a:r>
              <a:rPr lang="en-US" dirty="0"/>
              <a:t> Annual Texas Groundwater Invertebrate Forum (TGIF)</a:t>
            </a:r>
            <a:r>
              <a:rPr lang="tr-TR" dirty="0"/>
              <a:t> </a:t>
            </a:r>
          </a:p>
          <a:p>
            <a:pPr algn="ctr"/>
            <a:r>
              <a:rPr lang="tr-TR" dirty="0" err="1"/>
              <a:t>November</a:t>
            </a:r>
            <a:r>
              <a:rPr lang="tr-TR" dirty="0"/>
              <a:t> 7</a:t>
            </a:r>
            <a:r>
              <a:rPr lang="en-US" dirty="0"/>
              <a:t>, 202</a:t>
            </a:r>
            <a:r>
              <a:rPr lang="tr-TR" dirty="0"/>
              <a:t>5</a:t>
            </a:r>
          </a:p>
          <a:p>
            <a:pPr algn="ctr"/>
            <a:r>
              <a:rPr lang="tr-TR" b="1" dirty="0"/>
              <a:t>Texas A&amp;M San Antonio</a:t>
            </a:r>
            <a:r>
              <a:rPr lang="tr-TR" dirty="0"/>
              <a:t> </a:t>
            </a:r>
          </a:p>
        </p:txBody>
      </p:sp>
      <p:pic>
        <p:nvPicPr>
          <p:cNvPr id="10" name="Picture 8">
            <a:extLst>
              <a:ext uri="{FF2B5EF4-FFF2-40B4-BE49-F238E27FC236}">
                <a16:creationId xmlns:a16="http://schemas.microsoft.com/office/drawing/2014/main" id="{212D39D4-6E58-6CC9-C8C9-F9AC8D5602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376" y="61749"/>
            <a:ext cx="1661102" cy="164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Resim 8">
            <a:extLst>
              <a:ext uri="{FF2B5EF4-FFF2-40B4-BE49-F238E27FC236}">
                <a16:creationId xmlns:a16="http://schemas.microsoft.com/office/drawing/2014/main" id="{E3872304-4F68-36DF-22A5-6ABD4FA900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38756" y="117665"/>
            <a:ext cx="1992071" cy="146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Metin kutusu 12">
            <a:extLst>
              <a:ext uri="{FF2B5EF4-FFF2-40B4-BE49-F238E27FC236}">
                <a16:creationId xmlns:a16="http://schemas.microsoft.com/office/drawing/2014/main" id="{4FBCA2FA-6298-70BF-85A5-CCD09AEC3710}"/>
              </a:ext>
            </a:extLst>
          </p:cNvPr>
          <p:cNvSpPr txBox="1"/>
          <p:nvPr/>
        </p:nvSpPr>
        <p:spPr>
          <a:xfrm>
            <a:off x="2841683" y="4434430"/>
            <a:ext cx="6094268" cy="2031325"/>
          </a:xfrm>
          <a:prstGeom prst="rect">
            <a:avLst/>
          </a:prstGeom>
          <a:noFill/>
        </p:spPr>
        <p:txBody>
          <a:bodyPr wrap="square">
            <a:spAutoFit/>
          </a:bodyPr>
          <a:lstStyle/>
          <a:p>
            <a:pPr algn="ctr" eaLnBrk="1" hangingPunct="1">
              <a:spcBef>
                <a:spcPct val="0"/>
              </a:spcBef>
              <a:buFontTx/>
              <a:buNone/>
            </a:pPr>
            <a:r>
              <a:rPr lang="tr-TR" altLang="tr-TR" sz="1800" b="1" u="sng" dirty="0">
                <a:solidFill>
                  <a:srgbClr val="FF0000"/>
                </a:solidFill>
                <a:latin typeface="Times New Roman" panose="02020603050405020304" pitchFamily="18" charset="0"/>
              </a:rPr>
              <a:t>Prof. Dr. Okan </a:t>
            </a:r>
            <a:r>
              <a:rPr lang="tr-TR" altLang="tr-TR" sz="1800" b="1" u="sng" dirty="0" err="1">
                <a:solidFill>
                  <a:srgbClr val="FF0000"/>
                </a:solidFill>
                <a:latin typeface="Times New Roman" panose="02020603050405020304" pitchFamily="18" charset="0"/>
              </a:rPr>
              <a:t>Külköylüoğlu</a:t>
            </a:r>
            <a:endParaRPr lang="tr-TR" altLang="tr-TR" sz="1800" b="1" u="sng" dirty="0">
              <a:solidFill>
                <a:srgbClr val="FF0000"/>
              </a:solidFill>
              <a:latin typeface="Times New Roman" panose="02020603050405020304" pitchFamily="18" charset="0"/>
            </a:endParaRPr>
          </a:p>
          <a:p>
            <a:pPr algn="ctr" eaLnBrk="1" hangingPunct="1">
              <a:spcBef>
                <a:spcPct val="0"/>
              </a:spcBef>
              <a:buFontTx/>
              <a:buNone/>
            </a:pPr>
            <a:r>
              <a:rPr lang="tr-TR" altLang="tr-TR" sz="1800" dirty="0">
                <a:latin typeface="Times New Roman" panose="02020603050405020304" pitchFamily="18" charset="0"/>
              </a:rPr>
              <a:t> </a:t>
            </a:r>
          </a:p>
          <a:p>
            <a:pPr algn="ctr" eaLnBrk="1" hangingPunct="1">
              <a:spcBef>
                <a:spcPct val="0"/>
              </a:spcBef>
              <a:buFontTx/>
              <a:buNone/>
            </a:pPr>
            <a:r>
              <a:rPr lang="tr-TR" altLang="tr-TR" sz="1800" dirty="0" err="1">
                <a:latin typeface="Times New Roman" panose="02020603050405020304" pitchFamily="18" charset="0"/>
              </a:rPr>
              <a:t>Department</a:t>
            </a:r>
            <a:r>
              <a:rPr lang="tr-TR" altLang="tr-TR" sz="1800" dirty="0">
                <a:latin typeface="Times New Roman" panose="02020603050405020304" pitchFamily="18" charset="0"/>
              </a:rPr>
              <a:t> of </a:t>
            </a:r>
            <a:r>
              <a:rPr lang="tr-TR" altLang="tr-TR" sz="1800" dirty="0" err="1">
                <a:latin typeface="Times New Roman" panose="02020603050405020304" pitchFamily="18" charset="0"/>
              </a:rPr>
              <a:t>Biology</a:t>
            </a:r>
            <a:endParaRPr lang="tr-TR" altLang="tr-TR" sz="1800" dirty="0">
              <a:latin typeface="Times New Roman" panose="02020603050405020304" pitchFamily="18" charset="0"/>
            </a:endParaRPr>
          </a:p>
          <a:p>
            <a:pPr algn="ctr" eaLnBrk="1" hangingPunct="1">
              <a:spcBef>
                <a:spcPct val="0"/>
              </a:spcBef>
              <a:buFontTx/>
              <a:buNone/>
            </a:pPr>
            <a:r>
              <a:rPr lang="tr-TR" altLang="tr-TR" sz="1800" dirty="0" err="1">
                <a:latin typeface="Times New Roman" panose="02020603050405020304" pitchFamily="18" charset="0"/>
              </a:rPr>
              <a:t>Faculty</a:t>
            </a:r>
            <a:r>
              <a:rPr lang="tr-TR" altLang="tr-TR" sz="1800" dirty="0">
                <a:latin typeface="Times New Roman" panose="02020603050405020304" pitchFamily="18" charset="0"/>
              </a:rPr>
              <a:t> of </a:t>
            </a:r>
            <a:r>
              <a:rPr lang="tr-TR" altLang="tr-TR" sz="1800" dirty="0" err="1">
                <a:latin typeface="Times New Roman" panose="02020603050405020304" pitchFamily="18" charset="0"/>
              </a:rPr>
              <a:t>Arts</a:t>
            </a:r>
            <a:r>
              <a:rPr lang="tr-TR" altLang="tr-TR" sz="1800" dirty="0">
                <a:latin typeface="Times New Roman" panose="02020603050405020304" pitchFamily="18" charset="0"/>
              </a:rPr>
              <a:t> </a:t>
            </a:r>
            <a:r>
              <a:rPr lang="tr-TR" altLang="tr-TR" sz="1800" dirty="0" err="1">
                <a:latin typeface="Times New Roman" panose="02020603050405020304" pitchFamily="18" charset="0"/>
              </a:rPr>
              <a:t>and</a:t>
            </a:r>
            <a:r>
              <a:rPr lang="tr-TR" altLang="tr-TR" sz="1800" dirty="0">
                <a:latin typeface="Times New Roman" panose="02020603050405020304" pitchFamily="18" charset="0"/>
              </a:rPr>
              <a:t> </a:t>
            </a:r>
            <a:r>
              <a:rPr lang="tr-TR" altLang="tr-TR" sz="1800" dirty="0" err="1">
                <a:latin typeface="Times New Roman" panose="02020603050405020304" pitchFamily="18" charset="0"/>
              </a:rPr>
              <a:t>Science</a:t>
            </a:r>
            <a:endParaRPr lang="tr-TR" altLang="tr-TR" sz="1800" dirty="0">
              <a:latin typeface="Times New Roman" panose="02020603050405020304" pitchFamily="18" charset="0"/>
            </a:endParaRPr>
          </a:p>
          <a:p>
            <a:pPr algn="ctr" eaLnBrk="1" hangingPunct="1">
              <a:spcBef>
                <a:spcPct val="0"/>
              </a:spcBef>
              <a:buFontTx/>
              <a:buNone/>
            </a:pPr>
            <a:r>
              <a:rPr lang="tr-TR" altLang="tr-TR" sz="1800" dirty="0">
                <a:latin typeface="Times New Roman" panose="02020603050405020304" pitchFamily="18" charset="0"/>
              </a:rPr>
              <a:t>Bolu Abant İzzet Baysal </a:t>
            </a:r>
            <a:r>
              <a:rPr lang="tr-TR" altLang="tr-TR" sz="1800" dirty="0" err="1">
                <a:latin typeface="Times New Roman" panose="02020603050405020304" pitchFamily="18" charset="0"/>
              </a:rPr>
              <a:t>University</a:t>
            </a:r>
            <a:r>
              <a:rPr lang="tr-TR" altLang="tr-TR" sz="1800" dirty="0">
                <a:latin typeface="Times New Roman" panose="02020603050405020304" pitchFamily="18" charset="0"/>
              </a:rPr>
              <a:t> </a:t>
            </a:r>
          </a:p>
          <a:p>
            <a:pPr algn="ctr" eaLnBrk="1" hangingPunct="1">
              <a:spcBef>
                <a:spcPct val="0"/>
              </a:spcBef>
              <a:buFontTx/>
              <a:buNone/>
            </a:pPr>
            <a:r>
              <a:rPr lang="tr-TR" altLang="tr-TR" sz="1800" dirty="0">
                <a:latin typeface="Times New Roman" panose="02020603050405020304" pitchFamily="18" charset="0"/>
              </a:rPr>
              <a:t>Bolu, Türkiye</a:t>
            </a:r>
          </a:p>
          <a:p>
            <a:pPr algn="ctr" eaLnBrk="1" hangingPunct="1">
              <a:spcBef>
                <a:spcPct val="0"/>
              </a:spcBef>
              <a:buFontTx/>
              <a:buNone/>
            </a:pPr>
            <a:r>
              <a:rPr lang="tr-TR" altLang="tr-TR" sz="1800" dirty="0">
                <a:latin typeface="Times New Roman" panose="02020603050405020304" pitchFamily="18" charset="0"/>
              </a:rPr>
              <a:t>e-mail: okankul@gmail.com</a:t>
            </a:r>
          </a:p>
        </p:txBody>
      </p:sp>
      <p:pic>
        <p:nvPicPr>
          <p:cNvPr id="5" name="Resim 4">
            <a:extLst>
              <a:ext uri="{FF2B5EF4-FFF2-40B4-BE49-F238E27FC236}">
                <a16:creationId xmlns:a16="http://schemas.microsoft.com/office/drawing/2014/main" id="{368167CA-F3F8-B66B-4BAA-CCE696CC5E65}"/>
              </a:ext>
            </a:extLst>
          </p:cNvPr>
          <p:cNvPicPr>
            <a:picLocks noChangeAspect="1"/>
          </p:cNvPicPr>
          <p:nvPr/>
        </p:nvPicPr>
        <p:blipFill>
          <a:blip r:embed="rId5"/>
          <a:srcRect l="35126" t="41199" r="35824" b="27439"/>
          <a:stretch>
            <a:fillRect/>
          </a:stretch>
        </p:blipFill>
        <p:spPr>
          <a:xfrm>
            <a:off x="4709429" y="54739"/>
            <a:ext cx="2873587" cy="1648061"/>
          </a:xfrm>
          <a:prstGeom prst="rect">
            <a:avLst/>
          </a:prstGeom>
        </p:spPr>
      </p:pic>
    </p:spTree>
    <p:extLst>
      <p:ext uri="{BB962C8B-B14F-4D97-AF65-F5344CB8AC3E}">
        <p14:creationId xmlns:p14="http://schemas.microsoft.com/office/powerpoint/2010/main" val="2835960335"/>
      </p:ext>
    </p:extLst>
  </p:cSld>
  <p:clrMapOvr>
    <a:masterClrMapping/>
  </p:clrMapOvr>
  <mc:AlternateContent xmlns:mc="http://schemas.openxmlformats.org/markup-compatibility/2006" xmlns:p14="http://schemas.microsoft.com/office/powerpoint/2010/main">
    <mc:Choice Requires="p14">
      <p:transition spd="slow" p14:dur="2000" advTm="16454"/>
    </mc:Choice>
    <mc:Fallback xmlns="">
      <p:transition spd="slow" advTm="16454"/>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A0B7D1FF-CAE6-5ACE-EC7A-DD3838A93395}"/>
              </a:ext>
            </a:extLst>
          </p:cNvPr>
          <p:cNvSpPr txBox="1"/>
          <p:nvPr/>
        </p:nvSpPr>
        <p:spPr>
          <a:xfrm>
            <a:off x="292405" y="751344"/>
            <a:ext cx="11791565" cy="707886"/>
          </a:xfrm>
          <a:prstGeom prst="rect">
            <a:avLst/>
          </a:prstGeom>
          <a:noFill/>
        </p:spPr>
        <p:txBody>
          <a:bodyPr wrap="square" rtlCol="0">
            <a:spAutoFit/>
          </a:bodyPr>
          <a:lstStyle/>
          <a:p>
            <a:pPr algn="just"/>
            <a:r>
              <a:rPr lang="tr-TR" sz="2000" dirty="0">
                <a:latin typeface="Arial" panose="020B0604020202020204" pitchFamily="34" charset="0"/>
                <a:cs typeface="Arial" panose="020B0604020202020204" pitchFamily="34" charset="0"/>
              </a:rPr>
              <a:t>-Data </a:t>
            </a:r>
            <a:r>
              <a:rPr lang="tr-TR" sz="2000" dirty="0" err="1">
                <a:latin typeface="Arial" panose="020B0604020202020204" pitchFamily="34" charset="0"/>
                <a:cs typeface="Arial" panose="020B0604020202020204" pitchFamily="34" charset="0"/>
              </a:rPr>
              <a:t>from</a:t>
            </a:r>
            <a:r>
              <a:rPr lang="tr-TR" sz="2000" dirty="0">
                <a:latin typeface="Arial" panose="020B0604020202020204" pitchFamily="34" charset="0"/>
                <a:cs typeface="Arial" panose="020B0604020202020204" pitchFamily="34" charset="0"/>
              </a:rPr>
              <a:t> </a:t>
            </a:r>
            <a:r>
              <a:rPr lang="tr-TR" sz="2000" dirty="0" err="1">
                <a:latin typeface="Arial" panose="020B0604020202020204" pitchFamily="34" charset="0"/>
                <a:cs typeface="Arial" panose="020B0604020202020204" pitchFamily="34" charset="0"/>
              </a:rPr>
              <a:t>the</a:t>
            </a:r>
            <a:r>
              <a:rPr lang="tr-TR" sz="2000" dirty="0">
                <a:latin typeface="Arial" panose="020B0604020202020204" pitchFamily="34" charset="0"/>
                <a:cs typeface="Arial" panose="020B0604020202020204" pitchFamily="34" charset="0"/>
              </a:rPr>
              <a:t> </a:t>
            </a:r>
            <a:r>
              <a:rPr lang="tr-TR" sz="2000" dirty="0" err="1">
                <a:latin typeface="Arial" panose="020B0604020202020204" pitchFamily="34" charset="0"/>
                <a:cs typeface="Arial" panose="020B0604020202020204" pitchFamily="34" charset="0"/>
              </a:rPr>
              <a:t>study</a:t>
            </a:r>
            <a:r>
              <a:rPr lang="tr-TR" sz="2000" dirty="0">
                <a:latin typeface="Arial" panose="020B0604020202020204" pitchFamily="34" charset="0"/>
                <a:cs typeface="Arial" panose="020B0604020202020204" pitchFamily="34" charset="0"/>
              </a:rPr>
              <a:t> of </a:t>
            </a:r>
            <a:r>
              <a:rPr lang="tr-TR" sz="2000" dirty="0" err="1">
                <a:latin typeface="Arial" panose="020B0604020202020204" pitchFamily="34" charset="0"/>
                <a:cs typeface="Arial" panose="020B0604020202020204" pitchFamily="34" charset="0"/>
              </a:rPr>
              <a:t>Hutchins</a:t>
            </a:r>
            <a:r>
              <a:rPr lang="tr-TR" sz="2000" dirty="0">
                <a:latin typeface="Arial" panose="020B0604020202020204" pitchFamily="34" charset="0"/>
                <a:cs typeface="Arial" panose="020B0604020202020204" pitchFamily="34" charset="0"/>
              </a:rPr>
              <a:t> et al. (2025) </a:t>
            </a:r>
            <a:r>
              <a:rPr lang="tr-TR" sz="2000" dirty="0" err="1">
                <a:latin typeface="Arial" panose="020B0604020202020204" pitchFamily="34" charset="0"/>
                <a:cs typeface="Arial" panose="020B0604020202020204" pitchFamily="34" charset="0"/>
              </a:rPr>
              <a:t>was</a:t>
            </a:r>
            <a:r>
              <a:rPr lang="tr-TR" sz="2000" dirty="0">
                <a:latin typeface="Arial" panose="020B0604020202020204" pitchFamily="34" charset="0"/>
                <a:cs typeface="Arial" panose="020B0604020202020204" pitchFamily="34" charset="0"/>
              </a:rPr>
              <a:t> </a:t>
            </a:r>
            <a:r>
              <a:rPr lang="tr-TR" sz="2000" dirty="0" err="1">
                <a:latin typeface="Arial" panose="020B0604020202020204" pitchFamily="34" charset="0"/>
                <a:cs typeface="Arial" panose="020B0604020202020204" pitchFamily="34" charset="0"/>
              </a:rPr>
              <a:t>partially</a:t>
            </a:r>
            <a:r>
              <a:rPr lang="tr-TR" sz="2000" dirty="0">
                <a:latin typeface="Arial" panose="020B0604020202020204" pitchFamily="34" charset="0"/>
                <a:cs typeface="Arial" panose="020B0604020202020204" pitchFamily="34" charset="0"/>
              </a:rPr>
              <a:t> </a:t>
            </a:r>
            <a:r>
              <a:rPr lang="tr-TR" sz="2000" dirty="0" err="1">
                <a:latin typeface="Arial" panose="020B0604020202020204" pitchFamily="34" charset="0"/>
                <a:cs typeface="Arial" panose="020B0604020202020204" pitchFamily="34" charset="0"/>
              </a:rPr>
              <a:t>used</a:t>
            </a:r>
            <a:r>
              <a:rPr lang="tr-TR" sz="2000" dirty="0">
                <a:latin typeface="Arial" panose="020B0604020202020204" pitchFamily="34" charset="0"/>
                <a:cs typeface="Arial" panose="020B0604020202020204" pitchFamily="34" charset="0"/>
              </a:rPr>
              <a:t> (</a:t>
            </a:r>
            <a:r>
              <a:rPr lang="tr-TR" sz="2000" dirty="0" err="1">
                <a:highlight>
                  <a:srgbClr val="FFFF00"/>
                </a:highlight>
                <a:latin typeface="Arial" panose="020B0604020202020204" pitchFamily="34" charset="0"/>
                <a:cs typeface="Arial" panose="020B0604020202020204" pitchFamily="34" charset="0"/>
              </a:rPr>
              <a:t>details</a:t>
            </a:r>
            <a:r>
              <a:rPr lang="tr-TR" sz="2000" dirty="0">
                <a:highlight>
                  <a:srgbClr val="FFFF00"/>
                </a:highlight>
                <a:latin typeface="Arial" panose="020B0604020202020204" pitchFamily="34" charset="0"/>
                <a:cs typeface="Arial" panose="020B0604020202020204" pitchFamily="34" charset="0"/>
              </a:rPr>
              <a:t> </a:t>
            </a:r>
            <a:r>
              <a:rPr lang="tr-TR" sz="2000" dirty="0" err="1">
                <a:highlight>
                  <a:srgbClr val="FFFF00"/>
                </a:highlight>
                <a:latin typeface="Arial" panose="020B0604020202020204" pitchFamily="34" charset="0"/>
                <a:cs typeface="Arial" panose="020B0604020202020204" pitchFamily="34" charset="0"/>
              </a:rPr>
              <a:t>are</a:t>
            </a:r>
            <a:r>
              <a:rPr lang="tr-TR" sz="2000" dirty="0">
                <a:highlight>
                  <a:srgbClr val="FFFF00"/>
                </a:highlight>
                <a:latin typeface="Arial" panose="020B0604020202020204" pitchFamily="34" charset="0"/>
                <a:cs typeface="Arial" panose="020B0604020202020204" pitchFamily="34" charset="0"/>
              </a:rPr>
              <a:t> </a:t>
            </a:r>
            <a:r>
              <a:rPr lang="tr-TR" sz="2000" dirty="0" err="1">
                <a:highlight>
                  <a:srgbClr val="FFFF00"/>
                </a:highlight>
                <a:latin typeface="Arial" panose="020B0604020202020204" pitchFamily="34" charset="0"/>
                <a:cs typeface="Arial" panose="020B0604020202020204" pitchFamily="34" charset="0"/>
              </a:rPr>
              <a:t>available</a:t>
            </a:r>
            <a:r>
              <a:rPr lang="tr-TR" sz="2000" dirty="0">
                <a:highlight>
                  <a:srgbClr val="FFFF00"/>
                </a:highlight>
                <a:latin typeface="Arial" panose="020B0604020202020204" pitchFamily="34" charset="0"/>
                <a:cs typeface="Arial" panose="020B0604020202020204" pitchFamily="34" charset="0"/>
              </a:rPr>
              <a:t> in </a:t>
            </a:r>
            <a:r>
              <a:rPr lang="tr-TR" sz="2000" dirty="0" err="1">
                <a:highlight>
                  <a:srgbClr val="FFFF00"/>
                </a:highlight>
                <a:latin typeface="Arial" panose="020B0604020202020204" pitchFamily="34" charset="0"/>
                <a:cs typeface="Arial" panose="020B0604020202020204" pitchFamily="34" charset="0"/>
              </a:rPr>
              <a:t>there</a:t>
            </a:r>
            <a:r>
              <a:rPr lang="tr-TR" sz="2000" dirty="0">
                <a:latin typeface="Arial" panose="020B0604020202020204" pitchFamily="34" charset="0"/>
                <a:cs typeface="Arial" panose="020B0604020202020204" pitchFamily="34" charset="0"/>
              </a:rPr>
              <a:t>)</a:t>
            </a:r>
          </a:p>
          <a:p>
            <a:pPr algn="just"/>
            <a:endParaRPr lang="tr-TR" sz="2000" dirty="0">
              <a:latin typeface="Arial" panose="020B0604020202020204" pitchFamily="34" charset="0"/>
              <a:cs typeface="Arial" panose="020B0604020202020204" pitchFamily="34" charset="0"/>
            </a:endParaRPr>
          </a:p>
        </p:txBody>
      </p:sp>
      <p:pic>
        <p:nvPicPr>
          <p:cNvPr id="5" name="Resim 4">
            <a:extLst>
              <a:ext uri="{FF2B5EF4-FFF2-40B4-BE49-F238E27FC236}">
                <a16:creationId xmlns:a16="http://schemas.microsoft.com/office/drawing/2014/main" id="{9A6FE2FE-F399-BF29-8591-F3C5EB341F16}"/>
              </a:ext>
            </a:extLst>
          </p:cNvPr>
          <p:cNvPicPr>
            <a:picLocks noChangeAspect="1"/>
          </p:cNvPicPr>
          <p:nvPr/>
        </p:nvPicPr>
        <p:blipFill>
          <a:blip r:embed="rId3"/>
          <a:srcRect l="33384" t="9972" r="32500" b="2741"/>
          <a:stretch>
            <a:fillRect/>
          </a:stretch>
        </p:blipFill>
        <p:spPr>
          <a:xfrm>
            <a:off x="7322754" y="1248472"/>
            <a:ext cx="4159405" cy="5653670"/>
          </a:xfrm>
          <a:prstGeom prst="rect">
            <a:avLst/>
          </a:prstGeom>
        </p:spPr>
      </p:pic>
      <p:sp>
        <p:nvSpPr>
          <p:cNvPr id="2" name="Başlık 1">
            <a:extLst>
              <a:ext uri="{FF2B5EF4-FFF2-40B4-BE49-F238E27FC236}">
                <a16:creationId xmlns:a16="http://schemas.microsoft.com/office/drawing/2014/main" id="{04AF0169-688F-7635-B04C-D1E64C3539DD}"/>
              </a:ext>
            </a:extLst>
          </p:cNvPr>
          <p:cNvSpPr>
            <a:spLocks noGrp="1"/>
          </p:cNvSpPr>
          <p:nvPr>
            <p:ph type="title"/>
          </p:nvPr>
        </p:nvSpPr>
        <p:spPr>
          <a:xfrm>
            <a:off x="216061" y="133632"/>
            <a:ext cx="11099157" cy="479827"/>
          </a:xfrm>
        </p:spPr>
        <p:txBody>
          <a:bodyPr>
            <a:normAutofit fontScale="90000"/>
          </a:bodyPr>
          <a:lstStyle/>
          <a:p>
            <a:pPr algn="ctr"/>
            <a:r>
              <a:rPr lang="tr-TR" dirty="0"/>
              <a:t>Materials </a:t>
            </a:r>
            <a:r>
              <a:rPr lang="tr-TR" dirty="0" err="1"/>
              <a:t>and</a:t>
            </a:r>
            <a:r>
              <a:rPr lang="tr-TR" dirty="0"/>
              <a:t> </a:t>
            </a:r>
            <a:r>
              <a:rPr lang="tr-TR" dirty="0" err="1"/>
              <a:t>methods</a:t>
            </a:r>
            <a:endParaRPr lang="tr-TR" dirty="0"/>
          </a:p>
        </p:txBody>
      </p:sp>
      <p:pic>
        <p:nvPicPr>
          <p:cNvPr id="1026" name="Picture 2" descr="Staff &amp; Camp Facilities : Edwards Aquifer Research &amp; Data Center (EARDC) : Texas  State University">
            <a:extLst>
              <a:ext uri="{FF2B5EF4-FFF2-40B4-BE49-F238E27FC236}">
                <a16:creationId xmlns:a16="http://schemas.microsoft.com/office/drawing/2014/main" id="{8C407457-2F41-AA03-4634-DD053F585B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405" y="1204330"/>
            <a:ext cx="249713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y Getaway: A Conversation with Benjamin Schwartz - San Marcos Greenbelt  Alliance">
            <a:extLst>
              <a:ext uri="{FF2B5EF4-FFF2-40B4-BE49-F238E27FC236}">
                <a16:creationId xmlns:a16="http://schemas.microsoft.com/office/drawing/2014/main" id="{0A8CCB39-7BAB-8D03-3817-4E3202835B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9543" y="1248472"/>
            <a:ext cx="4513142" cy="338485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Öğretim Üyemiz Prof. Dr. Okan KÜLKÖYLÜOĞLU ve Ekibi, Antarktika'da Yeni  Canlı Türü Keşfetti | FEN EDEBİYAT FAKÜLTESİ">
            <a:extLst>
              <a:ext uri="{FF2B5EF4-FFF2-40B4-BE49-F238E27FC236}">
                <a16:creationId xmlns:a16="http://schemas.microsoft.com/office/drawing/2014/main" id="{6F18126F-24A7-B8C6-8028-C54D0FE656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9435" y="4633330"/>
            <a:ext cx="3956204" cy="2225365"/>
          </a:xfrm>
          <a:prstGeom prst="rect">
            <a:avLst/>
          </a:prstGeom>
          <a:noFill/>
          <a:extLst>
            <a:ext uri="{909E8E84-426E-40DD-AFC4-6F175D3DCCD1}">
              <a14:hiddenFill xmlns:a14="http://schemas.microsoft.com/office/drawing/2010/main">
                <a:solidFill>
                  <a:srgbClr val="FFFFFF"/>
                </a:solidFill>
              </a14:hiddenFill>
            </a:ext>
          </a:extLst>
        </p:spPr>
      </p:pic>
      <p:sp>
        <p:nvSpPr>
          <p:cNvPr id="15" name="Yay 14">
            <a:extLst>
              <a:ext uri="{FF2B5EF4-FFF2-40B4-BE49-F238E27FC236}">
                <a16:creationId xmlns:a16="http://schemas.microsoft.com/office/drawing/2014/main" id="{83B79FF3-7EC6-6CC1-D646-5FF38004710F}"/>
              </a:ext>
            </a:extLst>
          </p:cNvPr>
          <p:cNvSpPr/>
          <p:nvPr/>
        </p:nvSpPr>
        <p:spPr>
          <a:xfrm rot="20744569">
            <a:off x="851442" y="678032"/>
            <a:ext cx="7037444" cy="3881986"/>
          </a:xfrm>
          <a:prstGeom prst="arc">
            <a:avLst>
              <a:gd name="adj1" fmla="val 13172861"/>
              <a:gd name="adj2" fmla="val 55214"/>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tr-TR"/>
          </a:p>
        </p:txBody>
      </p:sp>
      <p:sp>
        <p:nvSpPr>
          <p:cNvPr id="16" name="Yay 15">
            <a:extLst>
              <a:ext uri="{FF2B5EF4-FFF2-40B4-BE49-F238E27FC236}">
                <a16:creationId xmlns:a16="http://schemas.microsoft.com/office/drawing/2014/main" id="{12BF40C1-0EA6-1CFD-FC4C-9A0D0BBDA41E}"/>
              </a:ext>
            </a:extLst>
          </p:cNvPr>
          <p:cNvSpPr/>
          <p:nvPr/>
        </p:nvSpPr>
        <p:spPr>
          <a:xfrm rot="20744569" flipV="1">
            <a:off x="4446727" y="1407704"/>
            <a:ext cx="4593027" cy="2189544"/>
          </a:xfrm>
          <a:prstGeom prst="arc">
            <a:avLst>
              <a:gd name="adj1" fmla="val 17036971"/>
              <a:gd name="adj2" fmla="val 55214"/>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tr-TR"/>
          </a:p>
        </p:txBody>
      </p:sp>
      <p:sp>
        <p:nvSpPr>
          <p:cNvPr id="17" name="Yay 16">
            <a:extLst>
              <a:ext uri="{FF2B5EF4-FFF2-40B4-BE49-F238E27FC236}">
                <a16:creationId xmlns:a16="http://schemas.microsoft.com/office/drawing/2014/main" id="{C1AF006F-F74E-ABE2-A215-5C2673104DC1}"/>
              </a:ext>
            </a:extLst>
          </p:cNvPr>
          <p:cNvSpPr/>
          <p:nvPr/>
        </p:nvSpPr>
        <p:spPr>
          <a:xfrm rot="8048776">
            <a:off x="4050415" y="678032"/>
            <a:ext cx="7037444" cy="3881986"/>
          </a:xfrm>
          <a:prstGeom prst="arc">
            <a:avLst>
              <a:gd name="adj1" fmla="val 12852659"/>
              <a:gd name="adj2" fmla="val 2052615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tr-TR"/>
          </a:p>
        </p:txBody>
      </p:sp>
    </p:spTree>
    <p:extLst>
      <p:ext uri="{BB962C8B-B14F-4D97-AF65-F5344CB8AC3E}">
        <p14:creationId xmlns:p14="http://schemas.microsoft.com/office/powerpoint/2010/main" val="37214025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C993A4A2-E635-811A-F086-8F5A2064B5C1}"/>
              </a:ext>
            </a:extLst>
          </p:cNvPr>
          <p:cNvPicPr>
            <a:picLocks noChangeAspect="1"/>
          </p:cNvPicPr>
          <p:nvPr/>
        </p:nvPicPr>
        <p:blipFill>
          <a:blip r:embed="rId2"/>
          <a:srcRect l="27970" t="10346" r="38059" b="5115"/>
          <a:stretch>
            <a:fillRect/>
          </a:stretch>
        </p:blipFill>
        <p:spPr>
          <a:xfrm>
            <a:off x="7135905" y="86724"/>
            <a:ext cx="5056095" cy="6684551"/>
          </a:xfrm>
          <a:prstGeom prst="rect">
            <a:avLst/>
          </a:prstGeom>
        </p:spPr>
      </p:pic>
      <p:sp>
        <p:nvSpPr>
          <p:cNvPr id="5" name="Metin kutusu 4">
            <a:extLst>
              <a:ext uri="{FF2B5EF4-FFF2-40B4-BE49-F238E27FC236}">
                <a16:creationId xmlns:a16="http://schemas.microsoft.com/office/drawing/2014/main" id="{B0796067-2B24-98BB-1F0A-1A0452458774}"/>
              </a:ext>
            </a:extLst>
          </p:cNvPr>
          <p:cNvSpPr txBox="1"/>
          <p:nvPr/>
        </p:nvSpPr>
        <p:spPr>
          <a:xfrm>
            <a:off x="7272170" y="6586609"/>
            <a:ext cx="2689411" cy="369332"/>
          </a:xfrm>
          <a:prstGeom prst="rect">
            <a:avLst/>
          </a:prstGeom>
          <a:noFill/>
        </p:spPr>
        <p:txBody>
          <a:bodyPr wrap="square" rtlCol="0">
            <a:spAutoFit/>
          </a:bodyPr>
          <a:lstStyle/>
          <a:p>
            <a:r>
              <a:rPr lang="tr-TR" dirty="0" err="1"/>
              <a:t>Külköylüoğlu</a:t>
            </a:r>
            <a:r>
              <a:rPr lang="tr-TR" dirty="0"/>
              <a:t> 1999.</a:t>
            </a:r>
          </a:p>
        </p:txBody>
      </p:sp>
      <p:sp>
        <p:nvSpPr>
          <p:cNvPr id="7" name="Metin kutusu 6">
            <a:extLst>
              <a:ext uri="{FF2B5EF4-FFF2-40B4-BE49-F238E27FC236}">
                <a16:creationId xmlns:a16="http://schemas.microsoft.com/office/drawing/2014/main" id="{F9BB3BEF-F9C9-8582-8200-5E869CED169E}"/>
              </a:ext>
            </a:extLst>
          </p:cNvPr>
          <p:cNvSpPr txBox="1"/>
          <p:nvPr/>
        </p:nvSpPr>
        <p:spPr>
          <a:xfrm>
            <a:off x="236669" y="86724"/>
            <a:ext cx="7121561" cy="7232749"/>
          </a:xfrm>
          <a:prstGeom prst="rect">
            <a:avLst/>
          </a:prstGeom>
          <a:noFill/>
        </p:spPr>
        <p:txBody>
          <a:bodyPr wrap="square">
            <a:spAutoFit/>
          </a:bodyPr>
          <a:lstStyle/>
          <a:p>
            <a:pPr algn="just"/>
            <a:r>
              <a:rPr lang="tr-TR" sz="2400" dirty="0">
                <a:latin typeface="Arial" panose="020B0604020202020204" pitchFamily="34" charset="0"/>
                <a:cs typeface="Arial" panose="020B0604020202020204" pitchFamily="34" charset="0"/>
              </a:rPr>
              <a:t>-</a:t>
            </a:r>
            <a:r>
              <a:rPr lang="tr-TR" sz="2400" dirty="0" err="1">
                <a:latin typeface="Arial" panose="020B0604020202020204" pitchFamily="34" charset="0"/>
                <a:cs typeface="Arial" panose="020B0604020202020204" pitchFamily="34" charset="0"/>
              </a:rPr>
              <a:t>The</a:t>
            </a:r>
            <a:r>
              <a:rPr lang="tr-TR" sz="2400" dirty="0">
                <a:latin typeface="Arial" panose="020B0604020202020204" pitchFamily="34" charset="0"/>
                <a:cs typeface="Arial" panose="020B0604020202020204" pitchFamily="34" charset="0"/>
              </a:rPr>
              <a:t> d</a:t>
            </a:r>
            <a:r>
              <a:rPr lang="en-US" sz="2400" dirty="0" err="1">
                <a:latin typeface="Arial" panose="020B0604020202020204" pitchFamily="34" charset="0"/>
                <a:cs typeface="Arial" panose="020B0604020202020204" pitchFamily="34" charset="0"/>
              </a:rPr>
              <a:t>ata</a:t>
            </a:r>
            <a:r>
              <a:rPr lang="en-US" sz="2400" dirty="0">
                <a:latin typeface="Arial" panose="020B0604020202020204" pitchFamily="34" charset="0"/>
                <a:cs typeface="Arial" panose="020B0604020202020204" pitchFamily="34" charset="0"/>
              </a:rPr>
              <a:t> </a:t>
            </a:r>
            <a:r>
              <a:rPr lang="tr-TR" sz="2400" dirty="0" err="1">
                <a:latin typeface="Arial" panose="020B0604020202020204" pitchFamily="34" charset="0"/>
                <a:cs typeface="Arial" panose="020B0604020202020204" pitchFamily="34" charset="0"/>
              </a:rPr>
              <a:t>evaluted</a:t>
            </a:r>
            <a:r>
              <a:rPr lang="tr-TR" sz="2400" dirty="0">
                <a:latin typeface="Arial" panose="020B0604020202020204" pitchFamily="34" charset="0"/>
                <a:cs typeface="Arial" panose="020B0604020202020204" pitchFamily="34" charset="0"/>
              </a:rPr>
              <a:t> </a:t>
            </a:r>
            <a:r>
              <a:rPr lang="tr-TR" sz="2400" dirty="0" err="1">
                <a:latin typeface="Arial" panose="020B0604020202020204" pitchFamily="34" charset="0"/>
                <a:cs typeface="Arial" panose="020B0604020202020204" pitchFamily="34" charset="0"/>
              </a:rPr>
              <a:t>during</a:t>
            </a:r>
            <a:r>
              <a:rPr lang="tr-TR" sz="2400" dirty="0">
                <a:latin typeface="Arial" panose="020B0604020202020204" pitchFamily="34" charset="0"/>
                <a:cs typeface="Arial" panose="020B0604020202020204" pitchFamily="34" charset="0"/>
              </a:rPr>
              <a:t> </a:t>
            </a:r>
            <a:r>
              <a:rPr lang="tr-TR" sz="2400" dirty="0" err="1">
                <a:latin typeface="Arial" panose="020B0604020202020204" pitchFamily="34" charset="0"/>
                <a:cs typeface="Arial" panose="020B0604020202020204" pitchFamily="34" charset="0"/>
              </a:rPr>
              <a:t>this</a:t>
            </a:r>
            <a:r>
              <a:rPr lang="tr-TR" sz="2400" dirty="0">
                <a:latin typeface="Arial" panose="020B0604020202020204" pitchFamily="34" charset="0"/>
                <a:cs typeface="Arial" panose="020B0604020202020204" pitchFamily="34" charset="0"/>
              </a:rPr>
              <a:t> </a:t>
            </a:r>
            <a:r>
              <a:rPr lang="tr-TR" sz="2400" dirty="0" err="1">
                <a:latin typeface="Arial" panose="020B0604020202020204" pitchFamily="34" charset="0"/>
                <a:cs typeface="Arial" panose="020B0604020202020204" pitchFamily="34" charset="0"/>
              </a:rPr>
              <a:t>study</a:t>
            </a:r>
            <a:r>
              <a:rPr lang="tr-T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were gathered from 209 springs between 1992 and 1998 across </a:t>
            </a:r>
            <a:r>
              <a:rPr lang="tr-TR" sz="2400" dirty="0" err="1">
                <a:latin typeface="Arial" panose="020B0604020202020204" pitchFamily="34" charset="0"/>
                <a:cs typeface="Arial" panose="020B0604020202020204" pitchFamily="34" charset="0"/>
              </a:rPr>
              <a:t>three</a:t>
            </a:r>
            <a:r>
              <a:rPr lang="tr-TR" sz="2400" dirty="0">
                <a:latin typeface="Arial" panose="020B0604020202020204" pitchFamily="34" charset="0"/>
                <a:cs typeface="Arial" panose="020B0604020202020204" pitchFamily="34" charset="0"/>
              </a:rPr>
              <a:t> </a:t>
            </a:r>
            <a:r>
              <a:rPr lang="tr-TR" sz="2400" dirty="0" err="1">
                <a:latin typeface="Arial" panose="020B0604020202020204" pitchFamily="34" charset="0"/>
                <a:cs typeface="Arial" panose="020B0604020202020204" pitchFamily="34" charset="0"/>
              </a:rPr>
              <a:t>states</a:t>
            </a:r>
            <a:r>
              <a:rPr lang="tr-TR" sz="2400" dirty="0">
                <a:latin typeface="Arial" panose="020B0604020202020204" pitchFamily="34" charset="0"/>
                <a:cs typeface="Arial" panose="020B0604020202020204" pitchFamily="34" charset="0"/>
              </a:rPr>
              <a:t> of </a:t>
            </a:r>
            <a:r>
              <a:rPr lang="tr-TR" sz="2400" dirty="0" err="1">
                <a:latin typeface="Arial" panose="020B0604020202020204" pitchFamily="34" charset="0"/>
                <a:cs typeface="Arial" panose="020B0604020202020204" pitchFamily="34" charset="0"/>
              </a:rPr>
              <a:t>the</a:t>
            </a:r>
            <a:r>
              <a:rPr lang="tr-TR" sz="2400" dirty="0">
                <a:latin typeface="Arial" panose="020B0604020202020204" pitchFamily="34" charset="0"/>
                <a:cs typeface="Arial" panose="020B0604020202020204" pitchFamily="34" charset="0"/>
              </a:rPr>
              <a:t> Great </a:t>
            </a:r>
            <a:r>
              <a:rPr lang="tr-TR" sz="2400" dirty="0" err="1">
                <a:latin typeface="Arial" panose="020B0604020202020204" pitchFamily="34" charset="0"/>
                <a:cs typeface="Arial" panose="020B0604020202020204" pitchFamily="34" charset="0"/>
              </a:rPr>
              <a:t>Basin</a:t>
            </a:r>
            <a:r>
              <a:rPr lang="tr-TR" sz="2400" dirty="0">
                <a:latin typeface="Arial" panose="020B0604020202020204" pitchFamily="34" charset="0"/>
                <a:cs typeface="Arial" panose="020B0604020202020204" pitchFamily="34" charset="0"/>
              </a:rPr>
              <a:t> </a:t>
            </a:r>
            <a:r>
              <a:rPr lang="tr-TR" sz="2400" dirty="0" err="1">
                <a:latin typeface="Arial" panose="020B0604020202020204" pitchFamily="34" charset="0"/>
                <a:cs typeface="Arial" panose="020B0604020202020204" pitchFamily="34" charset="0"/>
              </a:rPr>
              <a:t>area</a:t>
            </a:r>
            <a:r>
              <a:rPr lang="tr-TR" sz="2400" dirty="0">
                <a:latin typeface="Arial" panose="020B0604020202020204" pitchFamily="34" charset="0"/>
                <a:cs typeface="Arial" panose="020B0604020202020204" pitchFamily="34" charset="0"/>
              </a:rPr>
              <a:t> (</a:t>
            </a:r>
            <a:r>
              <a:rPr lang="tr-TR" sz="2400" dirty="0" err="1">
                <a:latin typeface="Arial" panose="020B0604020202020204" pitchFamily="34" charset="0"/>
                <a:cs typeface="Arial" panose="020B0604020202020204" pitchFamily="34" charset="0"/>
              </a:rPr>
              <a:t>most</a:t>
            </a:r>
            <a:r>
              <a:rPr lang="tr-TR" sz="2400" dirty="0">
                <a:latin typeface="Arial" panose="020B0604020202020204" pitchFamily="34" charset="0"/>
                <a:cs typeface="Arial" panose="020B0604020202020204" pitchFamily="34" charset="0"/>
              </a:rPr>
              <a:t> of </a:t>
            </a:r>
            <a:r>
              <a:rPr lang="en-US" sz="2400" dirty="0"/>
              <a:t>Nevada, half of Utah, and sections of Idaho, Wyoming, Oregon, and California</a:t>
            </a:r>
            <a:r>
              <a:rPr lang="tr-TR" sz="2400" dirty="0"/>
              <a:t>).</a:t>
            </a:r>
          </a:p>
          <a:p>
            <a:pPr algn="just"/>
            <a:endParaRPr lang="tr-TR" sz="2400" dirty="0">
              <a:latin typeface="Arial" panose="020B0604020202020204" pitchFamily="34" charset="0"/>
              <a:cs typeface="Arial" panose="020B0604020202020204" pitchFamily="34" charset="0"/>
            </a:endParaRPr>
          </a:p>
          <a:p>
            <a:pPr algn="just"/>
            <a:r>
              <a:rPr lang="tr-T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Springs were classified as either disturbed or undisturbed based on direct field observations.</a:t>
            </a:r>
            <a:endParaRPr lang="tr-TR" sz="2400" dirty="0">
              <a:latin typeface="Arial" panose="020B0604020202020204" pitchFamily="34" charset="0"/>
              <a:cs typeface="Arial" panose="020B0604020202020204" pitchFamily="34" charset="0"/>
            </a:endParaRPr>
          </a:p>
          <a:p>
            <a:pPr algn="just"/>
            <a:br>
              <a:rPr lang="en-US" sz="2400" dirty="0">
                <a:latin typeface="Arial" panose="020B0604020202020204" pitchFamily="34" charset="0"/>
                <a:cs typeface="Arial" panose="020B0604020202020204" pitchFamily="34" charset="0"/>
              </a:rPr>
            </a:br>
            <a:r>
              <a:rPr lang="en-US" sz="2400" dirty="0">
                <a:solidFill>
                  <a:srgbClr val="FF0000"/>
                </a:solidFill>
                <a:latin typeface="Arial" panose="020B0604020202020204" pitchFamily="34" charset="0"/>
                <a:cs typeface="Arial" panose="020B0604020202020204" pitchFamily="34" charset="0"/>
              </a:rPr>
              <a:t>Four types of disturbance</a:t>
            </a:r>
            <a:r>
              <a:rPr lang="en-US" sz="2400" dirty="0">
                <a:latin typeface="Arial" panose="020B0604020202020204" pitchFamily="34" charset="0"/>
                <a:cs typeface="Arial" panose="020B0604020202020204" pitchFamily="34" charset="0"/>
              </a:rPr>
              <a:t>—cattle or livestock, recreation, diversion, and residency—were documented in 132 of the 209 surveyed springs in the Great Basin, with disturbance levels categorized as heavy, medium, or low.</a:t>
            </a:r>
            <a:endParaRPr lang="tr-TR" sz="2400" dirty="0">
              <a:latin typeface="Arial" panose="020B0604020202020204" pitchFamily="34" charset="0"/>
              <a:cs typeface="Arial" panose="020B0604020202020204" pitchFamily="34" charset="0"/>
            </a:endParaRPr>
          </a:p>
          <a:p>
            <a:pPr algn="just"/>
            <a:r>
              <a:rPr lang="tr-TR" sz="2400" dirty="0">
                <a:solidFill>
                  <a:srgbClr val="FF0000"/>
                </a:solidFill>
                <a:latin typeface="Arial" panose="020B0604020202020204" pitchFamily="34" charset="0"/>
                <a:cs typeface="Arial" panose="020B0604020202020204" pitchFamily="34" charset="0"/>
              </a:rPr>
              <a:t>-</a:t>
            </a:r>
            <a:r>
              <a:rPr lang="tr-TR" sz="2400" dirty="0" err="1">
                <a:solidFill>
                  <a:srgbClr val="FF0000"/>
                </a:solidFill>
                <a:latin typeface="Arial" panose="020B0604020202020204" pitchFamily="34" charset="0"/>
                <a:cs typeface="Arial" panose="020B0604020202020204" pitchFamily="34" charset="0"/>
              </a:rPr>
              <a:t>The</a:t>
            </a:r>
            <a:r>
              <a:rPr lang="tr-TR" sz="2400" dirty="0">
                <a:solidFill>
                  <a:srgbClr val="FF0000"/>
                </a:solidFill>
                <a:latin typeface="Arial" panose="020B0604020202020204" pitchFamily="34" charset="0"/>
                <a:cs typeface="Arial" panose="020B0604020202020204" pitchFamily="34" charset="0"/>
              </a:rPr>
              <a:t> idea </a:t>
            </a:r>
            <a:r>
              <a:rPr lang="tr-TR" sz="2400" dirty="0" err="1">
                <a:solidFill>
                  <a:srgbClr val="FF0000"/>
                </a:solidFill>
                <a:latin typeface="Arial" panose="020B0604020202020204" pitchFamily="34" charset="0"/>
                <a:cs typeface="Arial" panose="020B0604020202020204" pitchFamily="34" charset="0"/>
              </a:rPr>
              <a:t>was</a:t>
            </a:r>
            <a:r>
              <a:rPr lang="tr-TR" sz="2400" dirty="0">
                <a:solidFill>
                  <a:srgbClr val="FF0000"/>
                </a:solidFill>
                <a:latin typeface="Arial" panose="020B0604020202020204" pitchFamily="34" charset="0"/>
                <a:cs typeface="Arial" panose="020B0604020202020204" pitchFamily="34" charset="0"/>
              </a:rPr>
              <a:t>:</a:t>
            </a:r>
          </a:p>
          <a:p>
            <a:pPr algn="just"/>
            <a:r>
              <a:rPr lang="tr-TR" sz="2400" dirty="0" err="1">
                <a:highlight>
                  <a:srgbClr val="FFFF00"/>
                </a:highlight>
                <a:latin typeface="Arial" panose="020B0604020202020204" pitchFamily="34" charset="0"/>
                <a:cs typeface="Arial" panose="020B0604020202020204" pitchFamily="34" charset="0"/>
              </a:rPr>
              <a:t>Cosmopolitans</a:t>
            </a:r>
            <a:r>
              <a:rPr lang="tr-TR" sz="2400" dirty="0">
                <a:highlight>
                  <a:srgbClr val="FFFF00"/>
                </a:highlight>
                <a:latin typeface="Arial" panose="020B0604020202020204" pitchFamily="34" charset="0"/>
                <a:cs typeface="Arial" panose="020B0604020202020204" pitchFamily="34" charset="0"/>
              </a:rPr>
              <a:t> do </a:t>
            </a:r>
            <a:r>
              <a:rPr lang="tr-TR" sz="2400" dirty="0" err="1">
                <a:highlight>
                  <a:srgbClr val="FFFF00"/>
                </a:highlight>
                <a:latin typeface="Arial" panose="020B0604020202020204" pitchFamily="34" charset="0"/>
                <a:cs typeface="Arial" panose="020B0604020202020204" pitchFamily="34" charset="0"/>
              </a:rPr>
              <a:t>better</a:t>
            </a:r>
            <a:r>
              <a:rPr lang="tr-TR" sz="2400" dirty="0">
                <a:highlight>
                  <a:srgbClr val="FFFF00"/>
                </a:highlight>
                <a:latin typeface="Arial" panose="020B0604020202020204" pitchFamily="34" charset="0"/>
                <a:cs typeface="Arial" panose="020B0604020202020204" pitchFamily="34" charset="0"/>
              </a:rPr>
              <a:t> in </a:t>
            </a:r>
            <a:r>
              <a:rPr lang="tr-TR" sz="2400" dirty="0" err="1">
                <a:highlight>
                  <a:srgbClr val="FFFF00"/>
                </a:highlight>
                <a:latin typeface="Arial" panose="020B0604020202020204" pitchFamily="34" charset="0"/>
                <a:cs typeface="Arial" panose="020B0604020202020204" pitchFamily="34" charset="0"/>
              </a:rPr>
              <a:t>increasing</a:t>
            </a:r>
            <a:r>
              <a:rPr lang="tr-TR" sz="2400" dirty="0">
                <a:highlight>
                  <a:srgbClr val="FFFF00"/>
                </a:highlight>
                <a:latin typeface="Arial" panose="020B0604020202020204" pitchFamily="34" charset="0"/>
                <a:cs typeface="Arial" panose="020B0604020202020204" pitchFamily="34" charset="0"/>
              </a:rPr>
              <a:t> </a:t>
            </a:r>
            <a:r>
              <a:rPr lang="tr-TR" sz="2400" dirty="0" err="1">
                <a:highlight>
                  <a:srgbClr val="FFFF00"/>
                </a:highlight>
                <a:latin typeface="Arial" panose="020B0604020202020204" pitchFamily="34" charset="0"/>
                <a:cs typeface="Arial" panose="020B0604020202020204" pitchFamily="34" charset="0"/>
              </a:rPr>
              <a:t>disturbance</a:t>
            </a:r>
            <a:r>
              <a:rPr lang="tr-TR" sz="2400" dirty="0">
                <a:highlight>
                  <a:srgbClr val="FFFF00"/>
                </a:highlight>
                <a:latin typeface="Arial" panose="020B0604020202020204" pitchFamily="34" charset="0"/>
                <a:cs typeface="Arial" panose="020B0604020202020204" pitchFamily="34" charset="0"/>
              </a:rPr>
              <a:t>.</a:t>
            </a:r>
          </a:p>
          <a:p>
            <a:pPr algn="just"/>
            <a:r>
              <a:rPr lang="tr-TR" sz="2400" dirty="0">
                <a:solidFill>
                  <a:srgbClr val="FF0000"/>
                </a:solidFill>
                <a:latin typeface="Arial" panose="020B0604020202020204" pitchFamily="34" charset="0"/>
                <a:cs typeface="Arial" panose="020B0604020202020204" pitchFamily="34" charset="0"/>
              </a:rPr>
              <a:t>-</a:t>
            </a:r>
            <a:r>
              <a:rPr lang="tr-TR" sz="2400" dirty="0" err="1">
                <a:solidFill>
                  <a:srgbClr val="FF0000"/>
                </a:solidFill>
                <a:latin typeface="Arial" panose="020B0604020202020204" pitchFamily="34" charset="0"/>
                <a:cs typeface="Arial" panose="020B0604020202020204" pitchFamily="34" charset="0"/>
              </a:rPr>
              <a:t>Hypothesis</a:t>
            </a:r>
            <a:r>
              <a:rPr lang="tr-TR" sz="2400" dirty="0">
                <a:solidFill>
                  <a:srgbClr val="FF0000"/>
                </a:solidFill>
                <a:latin typeface="Arial" panose="020B0604020202020204" pitchFamily="34" charset="0"/>
                <a:cs typeface="Arial" panose="020B0604020202020204" pitchFamily="34" charset="0"/>
              </a:rPr>
              <a:t>: </a:t>
            </a:r>
          </a:p>
          <a:p>
            <a:pPr algn="just"/>
            <a:r>
              <a:rPr lang="tr-TR" sz="2400" dirty="0" err="1">
                <a:highlight>
                  <a:srgbClr val="FFFF00"/>
                </a:highlight>
                <a:latin typeface="Arial" panose="020B0604020202020204" pitchFamily="34" charset="0"/>
                <a:cs typeface="Arial" panose="020B0604020202020204" pitchFamily="34" charset="0"/>
              </a:rPr>
              <a:t>Numbers</a:t>
            </a:r>
            <a:r>
              <a:rPr lang="tr-TR" sz="2400" dirty="0">
                <a:highlight>
                  <a:srgbClr val="FFFF00"/>
                </a:highlight>
                <a:latin typeface="Arial" panose="020B0604020202020204" pitchFamily="34" charset="0"/>
                <a:cs typeface="Arial" panose="020B0604020202020204" pitchFamily="34" charset="0"/>
              </a:rPr>
              <a:t> of </a:t>
            </a:r>
            <a:r>
              <a:rPr lang="tr-TR" sz="2400" dirty="0" err="1">
                <a:highlight>
                  <a:srgbClr val="FFFF00"/>
                </a:highlight>
                <a:latin typeface="Arial" panose="020B0604020202020204" pitchFamily="34" charset="0"/>
                <a:cs typeface="Arial" panose="020B0604020202020204" pitchFamily="34" charset="0"/>
              </a:rPr>
              <a:t>Cosmopolitan</a:t>
            </a:r>
            <a:r>
              <a:rPr lang="tr-TR" sz="2400" dirty="0">
                <a:highlight>
                  <a:srgbClr val="FFFF00"/>
                </a:highlight>
                <a:latin typeface="Arial" panose="020B0604020202020204" pitchFamily="34" charset="0"/>
                <a:cs typeface="Arial" panose="020B0604020202020204" pitchFamily="34" charset="0"/>
              </a:rPr>
              <a:t> = No. </a:t>
            </a:r>
            <a:r>
              <a:rPr lang="tr-TR" sz="2400" dirty="0" err="1">
                <a:highlight>
                  <a:srgbClr val="FFFF00"/>
                </a:highlight>
                <a:latin typeface="Arial" panose="020B0604020202020204" pitchFamily="34" charset="0"/>
                <a:cs typeface="Arial" panose="020B0604020202020204" pitchFamily="34" charset="0"/>
              </a:rPr>
              <a:t>Noncosmopolitan</a:t>
            </a:r>
            <a:endParaRPr lang="tr-TR" sz="2400" dirty="0">
              <a:highlight>
                <a:srgbClr val="FFFF00"/>
              </a:highlight>
              <a:latin typeface="Arial" panose="020B0604020202020204" pitchFamily="34" charset="0"/>
              <a:cs typeface="Arial" panose="020B0604020202020204" pitchFamily="34" charset="0"/>
            </a:endParaRPr>
          </a:p>
          <a:p>
            <a:pPr algn="just"/>
            <a:endParaRPr lang="tr-TR" sz="1600" dirty="0">
              <a:latin typeface="Arial" panose="020B0604020202020204" pitchFamily="34" charset="0"/>
              <a:cs typeface="Arial" panose="020B0604020202020204" pitchFamily="34" charset="0"/>
            </a:endParaRPr>
          </a:p>
          <a:p>
            <a:pPr algn="just"/>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32161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52C24E76-3C0B-6686-9B3C-B12CAA39A3BC}"/>
              </a:ext>
            </a:extLst>
          </p:cNvPr>
          <p:cNvSpPr txBox="1"/>
          <p:nvPr/>
        </p:nvSpPr>
        <p:spPr>
          <a:xfrm>
            <a:off x="150472" y="183787"/>
            <a:ext cx="12164992" cy="6247864"/>
          </a:xfrm>
          <a:prstGeom prst="rect">
            <a:avLst/>
          </a:prstGeom>
          <a:noFill/>
        </p:spPr>
        <p:txBody>
          <a:bodyPr wrap="square">
            <a:spAutoFit/>
          </a:bodyPr>
          <a:lstStyle/>
          <a:p>
            <a:pPr marL="0" marR="0" algn="ctr">
              <a:buNone/>
              <a:tabLst>
                <a:tab pos="-735965" algn="l"/>
                <a:tab pos="-457200" algn="l"/>
                <a:tab pos="0" algn="l"/>
                <a:tab pos="342900" algn="l"/>
                <a:tab pos="914400" algn="l"/>
                <a:tab pos="1257300" algn="l"/>
                <a:tab pos="1657350" algn="l"/>
                <a:tab pos="2000250" algn="l"/>
                <a:tab pos="2286000" algn="l"/>
                <a:tab pos="2628900" algn="l"/>
                <a:tab pos="2971800" algn="l"/>
                <a:tab pos="3200400" algn="l"/>
                <a:tab pos="3371850" algn="l"/>
                <a:tab pos="3600450" algn="l"/>
                <a:tab pos="3829050" algn="l"/>
                <a:tab pos="4057650" algn="l"/>
                <a:tab pos="4514850" algn="l"/>
                <a:tab pos="4743450" algn="l"/>
                <a:tab pos="4972050" algn="l"/>
                <a:tab pos="5200650" algn="l"/>
                <a:tab pos="5429250" algn="l"/>
              </a:tabLs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Classification of the levels and types of disturbance  </a:t>
            </a:r>
            <a:endParaRPr lang="tr-TR" sz="2000" b="1" dirty="0">
              <a:effectLst/>
              <a:latin typeface="CourierPS"/>
              <a:ea typeface="Times New Roman" panose="02020603050405020304" pitchFamily="18" charset="0"/>
              <a:cs typeface="Times New Roman" panose="02020603050405020304" pitchFamily="18" charset="0"/>
            </a:endParaRPr>
          </a:p>
          <a:p>
            <a:pPr marL="0" marR="0">
              <a:buNone/>
              <a:tabLst>
                <a:tab pos="-735965" algn="l"/>
                <a:tab pos="-457200" algn="l"/>
                <a:tab pos="0" algn="l"/>
                <a:tab pos="342900" algn="l"/>
                <a:tab pos="914400" algn="l"/>
                <a:tab pos="1257300" algn="l"/>
                <a:tab pos="1657350" algn="l"/>
                <a:tab pos="2000250" algn="l"/>
                <a:tab pos="2286000" algn="l"/>
                <a:tab pos="2628900" algn="l"/>
                <a:tab pos="2971800" algn="l"/>
                <a:tab pos="3200400" algn="l"/>
                <a:tab pos="3371850" algn="l"/>
                <a:tab pos="3600450" algn="l"/>
                <a:tab pos="3829050" algn="l"/>
                <a:tab pos="4057650" algn="l"/>
                <a:tab pos="4514850" algn="l"/>
                <a:tab pos="4743450" algn="l"/>
                <a:tab pos="4972050" algn="l"/>
                <a:tab pos="5200650" algn="l"/>
                <a:tab pos="5429250" algn="l"/>
              </a:tabLst>
            </a:pPr>
            <a:r>
              <a:rPr lang="en-US" sz="2000" u="sng" dirty="0">
                <a:effectLst/>
                <a:latin typeface="Times New Roman" panose="02020603050405020304" pitchFamily="18" charset="0"/>
                <a:ea typeface="Times New Roman" panose="02020603050405020304" pitchFamily="18" charset="0"/>
                <a:cs typeface="Times New Roman" panose="02020603050405020304" pitchFamily="18" charset="0"/>
              </a:rPr>
              <a:t>Livestock or cattle</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Heavily disturbed </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sites include the presence of cattle at the study sites, presence of fresh cow-dung, uncertain water flow direction due to heavy impact of cattle, no vegetation in and/or around (1m</a:t>
            </a:r>
            <a:r>
              <a:rPr lang="en-US" sz="20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the sites, other vegetation  heavily chopped and trampled, and deep tracks left by the cattle.  </a:t>
            </a:r>
            <a:r>
              <a:rPr lang="en-US"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Moderately disturbed </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sites by cattle were characterized with the presence of cow-dung, water flow relatively on one direction, vegetation present but showing indication of grazing. </a:t>
            </a:r>
            <a:r>
              <a:rPr lang="en-US"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Low disturbed </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sites were defined with the presence or absence of dry cow dung, abundance of vegetation,  and with a normal water flow. </a:t>
            </a:r>
            <a:endParaRPr lang="tr-TR" sz="2000" dirty="0">
              <a:effectLst/>
              <a:latin typeface="CourierPS"/>
              <a:ea typeface="Times New Roman" panose="02020603050405020304" pitchFamily="18" charset="0"/>
              <a:cs typeface="Times New Roman" panose="02020603050405020304" pitchFamily="18" charset="0"/>
            </a:endParaRPr>
          </a:p>
          <a:p>
            <a:pPr marL="0" marR="0">
              <a:buNone/>
              <a:tabLst>
                <a:tab pos="-735965" algn="l"/>
                <a:tab pos="-457200" algn="l"/>
                <a:tab pos="0" algn="l"/>
                <a:tab pos="342900" algn="l"/>
                <a:tab pos="914400" algn="l"/>
                <a:tab pos="1257300" algn="l"/>
                <a:tab pos="1657350" algn="l"/>
                <a:tab pos="2000250" algn="l"/>
                <a:tab pos="2286000" algn="l"/>
                <a:tab pos="2628900" algn="l"/>
                <a:tab pos="2971800" algn="l"/>
                <a:tab pos="3200400" algn="l"/>
                <a:tab pos="3371850" algn="l"/>
                <a:tab pos="3600450" algn="l"/>
                <a:tab pos="3829050" algn="l"/>
                <a:tab pos="4057650" algn="l"/>
                <a:tab pos="4514850" algn="l"/>
                <a:tab pos="4743450" algn="l"/>
                <a:tab pos="4972050" algn="l"/>
                <a:tab pos="5200650" algn="l"/>
                <a:tab pos="5429250" algn="l"/>
              </a:tabLst>
            </a:pPr>
            <a:r>
              <a:rPr lang="en-US" sz="2000" u="sng" dirty="0">
                <a:effectLst/>
                <a:latin typeface="Times New Roman" panose="02020603050405020304" pitchFamily="18" charset="0"/>
                <a:ea typeface="Times New Roman" panose="02020603050405020304" pitchFamily="18" charset="0"/>
                <a:cs typeface="Times New Roman" panose="02020603050405020304" pitchFamily="18" charset="0"/>
              </a:rPr>
              <a:t>Recreation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Heavily disturbed </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sites are those open to public access and visiting, easy road accessibility, and any artificial structure that affects the vegetation (1m</a:t>
            </a:r>
            <a:r>
              <a:rPr lang="en-US" sz="20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around the spring.  </a:t>
            </a:r>
            <a:r>
              <a:rPr lang="en-US"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Medium disturbance </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includes any structure established for recreation purposes but have moderate disturbance on vegetation around the spring.  </a:t>
            </a:r>
            <a:r>
              <a:rPr lang="en-US"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Low disturbance </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consists of slight impacts of artificial structures established for the recreational purposes around the springs where vegetation structure is not changed, and the difficulty in accessibility to the spring.  </a:t>
            </a:r>
            <a:endParaRPr lang="tr-TR" sz="2000" dirty="0">
              <a:effectLst/>
              <a:latin typeface="CourierPS"/>
              <a:ea typeface="Times New Roman" panose="02020603050405020304" pitchFamily="18" charset="0"/>
              <a:cs typeface="Times New Roman" panose="02020603050405020304" pitchFamily="18" charset="0"/>
            </a:endParaRPr>
          </a:p>
          <a:p>
            <a:pPr marL="0" marR="0">
              <a:buNone/>
              <a:tabLst>
                <a:tab pos="-735965" algn="l"/>
                <a:tab pos="-457200" algn="l"/>
                <a:tab pos="0" algn="l"/>
                <a:tab pos="342900" algn="l"/>
                <a:tab pos="914400" algn="l"/>
                <a:tab pos="1257300" algn="l"/>
                <a:tab pos="1657350" algn="l"/>
                <a:tab pos="2000250" algn="l"/>
                <a:tab pos="2286000" algn="l"/>
                <a:tab pos="2628900" algn="l"/>
                <a:tab pos="2971800" algn="l"/>
                <a:tab pos="3200400" algn="l"/>
                <a:tab pos="3371850" algn="l"/>
                <a:tab pos="3600450" algn="l"/>
                <a:tab pos="3829050" algn="l"/>
                <a:tab pos="4057650" algn="l"/>
                <a:tab pos="4514850" algn="l"/>
                <a:tab pos="4743450" algn="l"/>
                <a:tab pos="4972050" algn="l"/>
                <a:tab pos="5200650" algn="l"/>
                <a:tab pos="5429250" algn="l"/>
              </a:tabLst>
            </a:pPr>
            <a:r>
              <a:rPr lang="en-US" sz="2000" u="sng" dirty="0">
                <a:effectLst/>
                <a:latin typeface="Times New Roman" panose="02020603050405020304" pitchFamily="18" charset="0"/>
                <a:ea typeface="Times New Roman" panose="02020603050405020304" pitchFamily="18" charset="0"/>
                <a:cs typeface="Times New Roman" panose="02020603050405020304" pitchFamily="18" charset="0"/>
              </a:rPr>
              <a:t>Diversion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Dry springs due to water diversion by pipes, presence of any equipment for water diversion purposes, presence of  mining activities and agricultural fields are categorized as </a:t>
            </a:r>
            <a:r>
              <a:rPr lang="en-US"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heavily disturbed sites</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Medium disturbance </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due to diversion covers any site which are almost dry, observation of pipes or such structures used for water diversion but vegetation is still present, and presence of slow moving or stagnant water.  In </a:t>
            </a:r>
            <a:r>
              <a:rPr lang="en-US"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low disturbed sites, </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diversion has slight impact on vegetation around the study site. </a:t>
            </a:r>
            <a:endParaRPr lang="tr-TR" sz="2000" dirty="0">
              <a:effectLst/>
              <a:latin typeface="CourierPS"/>
              <a:ea typeface="Times New Roman" panose="02020603050405020304" pitchFamily="18" charset="0"/>
              <a:cs typeface="Times New Roman" panose="02020603050405020304" pitchFamily="18" charset="0"/>
            </a:endParaRPr>
          </a:p>
          <a:p>
            <a:pPr>
              <a:buNone/>
            </a:pPr>
            <a:r>
              <a:rPr lang="en-US" sz="2000" u="sng" dirty="0">
                <a:effectLst/>
                <a:latin typeface="Times New Roman" panose="02020603050405020304" pitchFamily="18" charset="0"/>
                <a:ea typeface="Times New Roman" panose="02020603050405020304" pitchFamily="18" charset="0"/>
              </a:rPr>
              <a:t>Residency</a:t>
            </a:r>
            <a:r>
              <a:rPr lang="en-US" sz="2000" dirty="0">
                <a:effectLst/>
                <a:latin typeface="Times New Roman" panose="02020603050405020304" pitchFamily="18" charset="0"/>
                <a:ea typeface="Times New Roman" panose="02020603050405020304" pitchFamily="18" charset="0"/>
              </a:rPr>
              <a:t>: Observation of the presence of new or old residency and/or road accessibility within 100 meters around the sites were considered as </a:t>
            </a:r>
            <a:r>
              <a:rPr lang="en-US" sz="2000" dirty="0">
                <a:solidFill>
                  <a:srgbClr val="FF0000"/>
                </a:solidFill>
                <a:effectLst/>
                <a:latin typeface="Times New Roman" panose="02020603050405020304" pitchFamily="18" charset="0"/>
                <a:ea typeface="Times New Roman" panose="02020603050405020304" pitchFamily="18" charset="0"/>
              </a:rPr>
              <a:t>heavily disturbed sites</a:t>
            </a:r>
            <a:r>
              <a:rPr lang="en-US" sz="2000" dirty="0">
                <a:effectLst/>
                <a:latin typeface="Times New Roman" panose="02020603050405020304" pitchFamily="18" charset="0"/>
                <a:ea typeface="Times New Roman" panose="02020603050405020304" pitchFamily="18" charset="0"/>
              </a:rPr>
              <a:t>. If  this distance is between 100 and 200 meters, it was </a:t>
            </a:r>
            <a:r>
              <a:rPr lang="en-US" sz="2000" dirty="0">
                <a:solidFill>
                  <a:srgbClr val="FF0000"/>
                </a:solidFill>
                <a:effectLst/>
                <a:latin typeface="Times New Roman" panose="02020603050405020304" pitchFamily="18" charset="0"/>
                <a:ea typeface="Times New Roman" panose="02020603050405020304" pitchFamily="18" charset="0"/>
              </a:rPr>
              <a:t>medium disturbance</a:t>
            </a:r>
            <a:r>
              <a:rPr lang="en-US" sz="2000" dirty="0">
                <a:effectLst/>
                <a:latin typeface="Times New Roman" panose="02020603050405020304" pitchFamily="18" charset="0"/>
                <a:ea typeface="Times New Roman" panose="02020603050405020304" pitchFamily="18" charset="0"/>
              </a:rPr>
              <a:t>. If the disturbance is 300 meters or greater, it was </a:t>
            </a:r>
            <a:r>
              <a:rPr lang="en-US" sz="2000" dirty="0">
                <a:solidFill>
                  <a:srgbClr val="FF0000"/>
                </a:solidFill>
                <a:effectLst/>
                <a:latin typeface="Times New Roman" panose="02020603050405020304" pitchFamily="18" charset="0"/>
                <a:ea typeface="Times New Roman" panose="02020603050405020304" pitchFamily="18" charset="0"/>
              </a:rPr>
              <a:t>classified as low</a:t>
            </a:r>
            <a:r>
              <a:rPr lang="en-US" sz="2000" dirty="0">
                <a:effectLst/>
                <a:latin typeface="Times New Roman" panose="02020603050405020304" pitchFamily="18" charset="0"/>
                <a:ea typeface="Times New Roman" panose="02020603050405020304" pitchFamily="18" charset="0"/>
              </a:rPr>
              <a:t>. </a:t>
            </a:r>
            <a:endParaRPr lang="tr-TR" sz="2000" dirty="0"/>
          </a:p>
        </p:txBody>
      </p:sp>
    </p:spTree>
    <p:extLst>
      <p:ext uri="{BB962C8B-B14F-4D97-AF65-F5344CB8AC3E}">
        <p14:creationId xmlns:p14="http://schemas.microsoft.com/office/powerpoint/2010/main" val="15410866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2725ADD6-D6DF-D8AF-0778-69048CC37C8F}"/>
              </a:ext>
            </a:extLst>
          </p:cNvPr>
          <p:cNvSpPr txBox="1"/>
          <p:nvPr/>
        </p:nvSpPr>
        <p:spPr>
          <a:xfrm>
            <a:off x="419547" y="182880"/>
            <a:ext cx="11510683" cy="5693866"/>
          </a:xfrm>
          <a:prstGeom prst="rect">
            <a:avLst/>
          </a:prstGeom>
          <a:noFill/>
        </p:spPr>
        <p:txBody>
          <a:bodyPr wrap="square">
            <a:spAutoFit/>
          </a:bodyPr>
          <a:lstStyle/>
          <a:p>
            <a:pPr algn="just"/>
            <a:r>
              <a:rPr lang="en-US" sz="2800" dirty="0">
                <a:latin typeface="Arial" panose="020B0604020202020204" pitchFamily="34" charset="0"/>
                <a:cs typeface="Arial" panose="020B0604020202020204" pitchFamily="34" charset="0"/>
              </a:rPr>
              <a:t>The classification of ostracods as cosmopolitan or </a:t>
            </a:r>
            <a:r>
              <a:rPr lang="en-US" sz="2800" dirty="0" err="1">
                <a:latin typeface="Arial" panose="020B0604020202020204" pitchFamily="34" charset="0"/>
                <a:cs typeface="Arial" panose="020B0604020202020204" pitchFamily="34" charset="0"/>
              </a:rPr>
              <a:t>noncosmopolitan</a:t>
            </a:r>
            <a:r>
              <a:rPr lang="en-US" sz="2800" dirty="0">
                <a:latin typeface="Arial" panose="020B0604020202020204" pitchFamily="34" charset="0"/>
                <a:cs typeface="Arial" panose="020B0604020202020204" pitchFamily="34" charset="0"/>
              </a:rPr>
              <a:t> was determined using both literature sources</a:t>
            </a:r>
            <a:r>
              <a:rPr lang="tr-TR" sz="2800" dirty="0">
                <a:latin typeface="Arial" panose="020B0604020202020204" pitchFamily="34" charset="0"/>
                <a:cs typeface="Arial" panose="020B0604020202020204" pitchFamily="34" charset="0"/>
              </a:rPr>
              <a:t> (</a:t>
            </a:r>
            <a:r>
              <a:rPr lang="tr-TR" sz="2800" dirty="0" err="1">
                <a:latin typeface="Arial" panose="020B0604020202020204" pitchFamily="34" charset="0"/>
                <a:cs typeface="Arial" panose="020B0604020202020204" pitchFamily="34" charset="0"/>
              </a:rPr>
              <a:t>e.g</a:t>
            </a:r>
            <a:r>
              <a:rPr lang="tr-TR" sz="2800" dirty="0">
                <a:latin typeface="Arial" panose="020B0604020202020204" pitchFamily="34" charset="0"/>
                <a:cs typeface="Arial" panose="020B0604020202020204" pitchFamily="34" charset="0"/>
              </a:rPr>
              <a:t>., </a:t>
            </a:r>
            <a:r>
              <a:rPr lang="tr-TR" sz="2800" dirty="0" err="1">
                <a:latin typeface="Arial" panose="020B0604020202020204" pitchFamily="34" charset="0"/>
                <a:cs typeface="Arial" panose="020B0604020202020204" pitchFamily="34" charset="0"/>
              </a:rPr>
              <a:t>Meisch</a:t>
            </a:r>
            <a:r>
              <a:rPr lang="tr-TR" sz="2800" dirty="0">
                <a:latin typeface="Arial" panose="020B0604020202020204" pitchFamily="34" charset="0"/>
                <a:cs typeface="Arial" panose="020B0604020202020204" pitchFamily="34" charset="0"/>
              </a:rPr>
              <a:t> 2000, </a:t>
            </a:r>
            <a:r>
              <a:rPr lang="tr-TR" sz="2800" dirty="0" err="1">
                <a:latin typeface="Arial" panose="020B0604020202020204" pitchFamily="34" charset="0"/>
                <a:cs typeface="Arial" panose="020B0604020202020204" pitchFamily="34" charset="0"/>
              </a:rPr>
              <a:t>Külköylüoğlu</a:t>
            </a:r>
            <a:r>
              <a:rPr lang="tr-TR" sz="2800" dirty="0">
                <a:latin typeface="Arial" panose="020B0604020202020204" pitchFamily="34" charset="0"/>
                <a:cs typeface="Arial" panose="020B0604020202020204" pitchFamily="34" charset="0"/>
              </a:rPr>
              <a:t> 2000, 2013)</a:t>
            </a:r>
            <a:r>
              <a:rPr lang="en-US" sz="2800" dirty="0">
                <a:latin typeface="Arial" panose="020B0604020202020204" pitchFamily="34" charset="0"/>
                <a:cs typeface="Arial" panose="020B0604020202020204" pitchFamily="34" charset="0"/>
              </a:rPr>
              <a:t> and personal observations. </a:t>
            </a:r>
            <a:endParaRPr lang="tr-TR" sz="2800" dirty="0">
              <a:latin typeface="Arial" panose="020B0604020202020204" pitchFamily="34" charset="0"/>
              <a:cs typeface="Arial" panose="020B0604020202020204" pitchFamily="34" charset="0"/>
            </a:endParaRPr>
          </a:p>
          <a:p>
            <a:pPr algn="just"/>
            <a:endParaRPr lang="tr-TR" sz="2800" dirty="0">
              <a:latin typeface="Arial" panose="020B0604020202020204" pitchFamily="34" charset="0"/>
              <a:cs typeface="Arial" panose="020B0604020202020204" pitchFamily="34" charset="0"/>
            </a:endParaRPr>
          </a:p>
          <a:p>
            <a:pPr algn="just"/>
            <a:r>
              <a:rPr lang="en-US" sz="2800" dirty="0">
                <a:latin typeface="Arial" panose="020B0604020202020204" pitchFamily="34" charset="0"/>
                <a:cs typeface="Arial" panose="020B0604020202020204" pitchFamily="34" charset="0"/>
              </a:rPr>
              <a:t>Nonparametric Spearman Rank Correlation analyses and Chi-square tests </a:t>
            </a:r>
            <a:r>
              <a:rPr lang="tr-TR" sz="2800" dirty="0">
                <a:latin typeface="Arial" panose="020B0604020202020204" pitchFamily="34" charset="0"/>
                <a:cs typeface="Arial" panose="020B0604020202020204" pitchFamily="34" charset="0"/>
              </a:rPr>
              <a:t>(p = 0.05) </a:t>
            </a:r>
            <a:r>
              <a:rPr lang="en-US" sz="2800" dirty="0">
                <a:latin typeface="Arial" panose="020B0604020202020204" pitchFamily="34" charset="0"/>
                <a:cs typeface="Arial" panose="020B0604020202020204" pitchFamily="34" charset="0"/>
              </a:rPr>
              <a:t>were conducted to examine relationships between cosmopolitan and </a:t>
            </a:r>
            <a:r>
              <a:rPr lang="en-US" sz="2800" dirty="0" err="1">
                <a:latin typeface="Arial" panose="020B0604020202020204" pitchFamily="34" charset="0"/>
                <a:cs typeface="Arial" panose="020B0604020202020204" pitchFamily="34" charset="0"/>
              </a:rPr>
              <a:t>noncosmopolitan</a:t>
            </a:r>
            <a:r>
              <a:rPr lang="en-US" sz="2800" dirty="0">
                <a:latin typeface="Arial" panose="020B0604020202020204" pitchFamily="34" charset="0"/>
                <a:cs typeface="Arial" panose="020B0604020202020204" pitchFamily="34" charset="0"/>
              </a:rPr>
              <a:t> species across disturbed and undisturbed sites. </a:t>
            </a:r>
            <a:endParaRPr lang="tr-TR" sz="2800" dirty="0">
              <a:latin typeface="Arial" panose="020B0604020202020204" pitchFamily="34" charset="0"/>
              <a:cs typeface="Arial" panose="020B0604020202020204" pitchFamily="34" charset="0"/>
            </a:endParaRPr>
          </a:p>
          <a:p>
            <a:pPr algn="just"/>
            <a:endParaRPr lang="tr-TR" sz="2800" dirty="0">
              <a:latin typeface="Arial" panose="020B0604020202020204" pitchFamily="34" charset="0"/>
              <a:cs typeface="Arial" panose="020B0604020202020204" pitchFamily="34" charset="0"/>
            </a:endParaRPr>
          </a:p>
          <a:p>
            <a:pPr algn="just"/>
            <a:r>
              <a:rPr lang="en-US" sz="2800" dirty="0">
                <a:latin typeface="Arial" panose="020B0604020202020204" pitchFamily="34" charset="0"/>
                <a:cs typeface="Arial" panose="020B0604020202020204" pitchFamily="34" charset="0"/>
              </a:rPr>
              <a:t>The</a:t>
            </a:r>
            <a:r>
              <a:rPr lang="tr-TR" sz="2800" dirty="0">
                <a:latin typeface="Arial" panose="020B0604020202020204" pitchFamily="34" charset="0"/>
                <a:cs typeface="Arial" panose="020B0604020202020204" pitchFamily="34" charset="0"/>
              </a:rPr>
              <a:t>se</a:t>
            </a:r>
            <a:r>
              <a:rPr lang="en-US" sz="2800" dirty="0">
                <a:latin typeface="Arial" panose="020B0604020202020204" pitchFamily="34" charset="0"/>
                <a:cs typeface="Arial" panose="020B0604020202020204" pitchFamily="34" charset="0"/>
              </a:rPr>
              <a:t> analyses considered 13 variables: water temperature, dissolved oxygen, conductivity, pH, site width, water depth, elevation, flow direction/aspect, spring type, disturbance, cosmopolitans, </a:t>
            </a:r>
            <a:r>
              <a:rPr lang="en-US" sz="2800" dirty="0" err="1">
                <a:latin typeface="Arial" panose="020B0604020202020204" pitchFamily="34" charset="0"/>
                <a:cs typeface="Arial" panose="020B0604020202020204" pitchFamily="34" charset="0"/>
              </a:rPr>
              <a:t>noncosmopolitans</a:t>
            </a:r>
            <a:r>
              <a:rPr lang="en-US" sz="2800" dirty="0">
                <a:latin typeface="Arial" panose="020B0604020202020204" pitchFamily="34" charset="0"/>
                <a:cs typeface="Arial" panose="020B0604020202020204" pitchFamily="34" charset="0"/>
              </a:rPr>
              <a:t>, and the percentage of </a:t>
            </a:r>
            <a:r>
              <a:rPr lang="en-US" sz="2800" dirty="0" err="1">
                <a:latin typeface="Arial" panose="020B0604020202020204" pitchFamily="34" charset="0"/>
                <a:cs typeface="Arial" panose="020B0604020202020204" pitchFamily="34" charset="0"/>
              </a:rPr>
              <a:t>noncosmopolitans</a:t>
            </a:r>
            <a:r>
              <a:rPr lang="en-US" sz="2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352841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32101C09-E319-E9F5-F46D-59C3C7616574}"/>
              </a:ext>
            </a:extLst>
          </p:cNvPr>
          <p:cNvSpPr txBox="1"/>
          <p:nvPr/>
        </p:nvSpPr>
        <p:spPr>
          <a:xfrm>
            <a:off x="0" y="-128528"/>
            <a:ext cx="12107118" cy="6494085"/>
          </a:xfrm>
          <a:prstGeom prst="rect">
            <a:avLst/>
          </a:prstGeom>
          <a:noFill/>
        </p:spPr>
        <p:txBody>
          <a:bodyPr wrap="square">
            <a:spAutoFit/>
          </a:bodyPr>
          <a:lstStyle/>
          <a:p>
            <a:pPr algn="ctr"/>
            <a:r>
              <a:rPr lang="tr-TR" sz="3200" b="1" kern="100" dirty="0" err="1">
                <a:effectLst/>
                <a:latin typeface="Times New Roman" panose="02020603050405020304" pitchFamily="18" charset="0"/>
                <a:ea typeface="Aptos" panose="020B0004020202020204" pitchFamily="34" charset="0"/>
                <a:cs typeface="Times New Roman" panose="02020603050405020304" pitchFamily="18" charset="0"/>
              </a:rPr>
              <a:t>Results</a:t>
            </a:r>
            <a:r>
              <a:rPr lang="tr-TR" sz="32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tr-TR" sz="3200" b="1" kern="100" dirty="0" err="1">
                <a:effectLst/>
                <a:latin typeface="Times New Roman" panose="02020603050405020304" pitchFamily="18" charset="0"/>
                <a:ea typeface="Aptos" panose="020B0004020202020204" pitchFamily="34" charset="0"/>
                <a:cs typeface="Times New Roman" panose="02020603050405020304" pitchFamily="18" charset="0"/>
              </a:rPr>
              <a:t>and</a:t>
            </a:r>
            <a:r>
              <a:rPr lang="tr-TR" sz="32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tr-TR" sz="3200" b="1" kern="100" dirty="0" err="1">
                <a:effectLst/>
                <a:latin typeface="Times New Roman" panose="02020603050405020304" pitchFamily="18" charset="0"/>
                <a:ea typeface="Aptos" panose="020B0004020202020204" pitchFamily="34" charset="0"/>
                <a:cs typeface="Times New Roman" panose="02020603050405020304" pitchFamily="18" charset="0"/>
              </a:rPr>
              <a:t>Discussion</a:t>
            </a:r>
            <a:endParaRPr lang="tr-TR" sz="3200" b="1" kern="100" dirty="0">
              <a:effectLst/>
              <a:latin typeface="Times New Roman" panose="02020603050405020304" pitchFamily="18" charset="0"/>
              <a:ea typeface="Aptos" panose="020B0004020202020204" pitchFamily="34" charset="0"/>
              <a:cs typeface="Times New Roman" panose="02020603050405020304" pitchFamily="18" charset="0"/>
            </a:endParaRPr>
          </a:p>
          <a:p>
            <a:pPr algn="ctr"/>
            <a:r>
              <a:rPr lang="tr-TR" sz="3200" u="sng" kern="100" dirty="0">
                <a:effectLst/>
                <a:latin typeface="Times New Roman" panose="02020603050405020304" pitchFamily="18" charset="0"/>
                <a:ea typeface="Aptos" panose="020B0004020202020204" pitchFamily="34" charset="0"/>
                <a:cs typeface="Times New Roman" panose="02020603050405020304" pitchFamily="18" charset="0"/>
              </a:rPr>
              <a:t>Species </a:t>
            </a:r>
            <a:r>
              <a:rPr lang="tr-TR" sz="3200" u="sng" kern="100" dirty="0" err="1">
                <a:effectLst/>
                <a:latin typeface="Times New Roman" panose="02020603050405020304" pitchFamily="18" charset="0"/>
                <a:ea typeface="Aptos" panose="020B0004020202020204" pitchFamily="34" charset="0"/>
                <a:cs typeface="Times New Roman" panose="02020603050405020304" pitchFamily="18" charset="0"/>
              </a:rPr>
              <a:t>diversity</a:t>
            </a:r>
            <a:endParaRPr lang="tr-TR" sz="3200" u="sng" kern="100" dirty="0">
              <a:latin typeface="Times New Roman" panose="02020603050405020304" pitchFamily="18" charset="0"/>
              <a:ea typeface="Aptos" panose="020B0004020202020204" pitchFamily="34" charset="0"/>
              <a:cs typeface="Times New Roman" panose="02020603050405020304" pitchFamily="18" charset="0"/>
            </a:endParaRPr>
          </a:p>
          <a:p>
            <a:pPr algn="just"/>
            <a:r>
              <a:rPr lang="tr-TR" sz="3200" b="1" kern="100" dirty="0">
                <a:effectLst/>
                <a:latin typeface="Times New Roman" panose="02020603050405020304" pitchFamily="18" charset="0"/>
                <a:ea typeface="Aptos" panose="020B0004020202020204" pitchFamily="34" charset="0"/>
                <a:cs typeface="Times New Roman" panose="02020603050405020304" pitchFamily="18" charset="0"/>
              </a:rPr>
              <a:t>Texas </a:t>
            </a:r>
            <a:r>
              <a:rPr lang="tr-TR" sz="3200" kern="100" dirty="0" err="1">
                <a:latin typeface="Times New Roman" panose="02020603050405020304" pitchFamily="18" charset="0"/>
                <a:ea typeface="Aptos" panose="020B0004020202020204" pitchFamily="34" charset="0"/>
                <a:cs typeface="Times New Roman" panose="02020603050405020304" pitchFamily="18" charset="0"/>
              </a:rPr>
              <a:t>includes</a:t>
            </a:r>
            <a:r>
              <a:rPr lang="tr-TR" sz="3200" kern="100" dirty="0">
                <a:latin typeface="Times New Roman" panose="02020603050405020304" pitchFamily="18" charset="0"/>
                <a:ea typeface="Aptos" panose="020B0004020202020204" pitchFamily="34" charset="0"/>
                <a:cs typeface="Times New Roman" panose="02020603050405020304" pitchFamily="18" charset="0"/>
              </a:rPr>
              <a:t> </a:t>
            </a:r>
            <a:r>
              <a:rPr lang="tr-TR" sz="3200" kern="100" dirty="0">
                <a:highlight>
                  <a:srgbClr val="00FF00"/>
                </a:highlight>
                <a:latin typeface="Times New Roman" panose="02020603050405020304" pitchFamily="18" charset="0"/>
                <a:ea typeface="Aptos" panose="020B0004020202020204" pitchFamily="34" charset="0"/>
                <a:cs typeface="Times New Roman" panose="02020603050405020304" pitchFamily="18" charset="0"/>
              </a:rPr>
              <a:t>118 </a:t>
            </a:r>
            <a:r>
              <a:rPr lang="tr-TR" sz="3200" kern="100" dirty="0" err="1">
                <a:highlight>
                  <a:srgbClr val="00FF00"/>
                </a:highlight>
                <a:latin typeface="Times New Roman" panose="02020603050405020304" pitchFamily="18" charset="0"/>
                <a:ea typeface="Aptos" panose="020B0004020202020204" pitchFamily="34" charset="0"/>
                <a:cs typeface="Times New Roman" panose="02020603050405020304" pitchFamily="18" charset="0"/>
              </a:rPr>
              <a:t>non</a:t>
            </a:r>
            <a:r>
              <a:rPr lang="tr-TR" sz="3200" kern="100" dirty="0">
                <a:highlight>
                  <a:srgbClr val="00FF00"/>
                </a:highlight>
                <a:latin typeface="Times New Roman" panose="02020603050405020304" pitchFamily="18" charset="0"/>
                <a:ea typeface="Aptos" panose="020B0004020202020204" pitchFamily="34" charset="0"/>
                <a:cs typeface="Times New Roman" panose="02020603050405020304" pitchFamily="18" charset="0"/>
              </a:rPr>
              <a:t>-marine </a:t>
            </a:r>
            <a:r>
              <a:rPr lang="tr-TR" sz="3200" kern="100" dirty="0" err="1">
                <a:latin typeface="Times New Roman" panose="02020603050405020304" pitchFamily="18" charset="0"/>
                <a:ea typeface="Aptos" panose="020B0004020202020204" pitchFamily="34" charset="0"/>
                <a:cs typeface="Times New Roman" panose="02020603050405020304" pitchFamily="18" charset="0"/>
              </a:rPr>
              <a:t>living</a:t>
            </a:r>
            <a:r>
              <a:rPr lang="tr-TR" sz="3200" kern="100" dirty="0">
                <a:latin typeface="Times New Roman" panose="02020603050405020304" pitchFamily="18" charset="0"/>
                <a:ea typeface="Aptos" panose="020B0004020202020204" pitchFamily="34" charset="0"/>
                <a:cs typeface="Times New Roman" panose="02020603050405020304" pitchFamily="18" charset="0"/>
              </a:rPr>
              <a:t> </a:t>
            </a:r>
            <a:r>
              <a:rPr lang="tr-TR" sz="3200" kern="100" dirty="0" err="1">
                <a:latin typeface="Times New Roman" panose="02020603050405020304" pitchFamily="18" charset="0"/>
                <a:ea typeface="Aptos" panose="020B0004020202020204" pitchFamily="34" charset="0"/>
                <a:cs typeface="Times New Roman" panose="02020603050405020304" pitchFamily="18" charset="0"/>
              </a:rPr>
              <a:t>ostracod</a:t>
            </a:r>
            <a:r>
              <a:rPr lang="tr-TR" sz="3200" kern="100" dirty="0">
                <a:latin typeface="Times New Roman" panose="02020603050405020304" pitchFamily="18" charset="0"/>
                <a:ea typeface="Aptos" panose="020B0004020202020204" pitchFamily="34" charset="0"/>
                <a:cs typeface="Times New Roman" panose="02020603050405020304" pitchFamily="18" charset="0"/>
              </a:rPr>
              <a:t> species in 45 </a:t>
            </a:r>
            <a:r>
              <a:rPr lang="tr-TR" sz="3200" kern="100" dirty="0" err="1">
                <a:latin typeface="Times New Roman" panose="02020603050405020304" pitchFamily="18" charset="0"/>
                <a:ea typeface="Aptos" panose="020B0004020202020204" pitchFamily="34" charset="0"/>
                <a:cs typeface="Times New Roman" panose="02020603050405020304" pitchFamily="18" charset="0"/>
              </a:rPr>
              <a:t>genera</a:t>
            </a:r>
            <a:r>
              <a:rPr lang="tr-TR" sz="3200" kern="100" dirty="0">
                <a:latin typeface="Times New Roman" panose="02020603050405020304" pitchFamily="18" charset="0"/>
                <a:ea typeface="Aptos" panose="020B0004020202020204" pitchFamily="34" charset="0"/>
                <a:cs typeface="Times New Roman" panose="02020603050405020304" pitchFamily="18" charset="0"/>
              </a:rPr>
              <a:t>:</a:t>
            </a:r>
            <a:r>
              <a:rPr lang="tr-TR" sz="3200" kern="100" dirty="0">
                <a:effectLst/>
                <a:latin typeface="Times New Roman" panose="02020603050405020304" pitchFamily="18" charset="0"/>
                <a:ea typeface="Aptos" panose="020B0004020202020204" pitchFamily="34" charset="0"/>
                <a:cs typeface="Times New Roman" panose="02020603050405020304" pitchFamily="18" charset="0"/>
              </a:rPr>
              <a:t> </a:t>
            </a:r>
          </a:p>
          <a:p>
            <a:pPr algn="just"/>
            <a:r>
              <a:rPr lang="tr-TR" sz="3200" kern="100" dirty="0" err="1">
                <a:latin typeface="Times New Roman" panose="02020603050405020304" pitchFamily="18" charset="0"/>
                <a:ea typeface="Aptos" panose="020B0004020202020204" pitchFamily="34" charset="0"/>
                <a:cs typeface="Times New Roman" panose="02020603050405020304" pitchFamily="18" charset="0"/>
              </a:rPr>
              <a:t>For</a:t>
            </a:r>
            <a:r>
              <a:rPr lang="tr-TR" sz="3200" kern="100" dirty="0">
                <a:latin typeface="Times New Roman" panose="02020603050405020304" pitchFamily="18" charset="0"/>
                <a:ea typeface="Aptos" panose="020B0004020202020204" pitchFamily="34" charset="0"/>
                <a:cs typeface="Times New Roman" panose="02020603050405020304" pitchFamily="18" charset="0"/>
              </a:rPr>
              <a:t> </a:t>
            </a:r>
            <a:r>
              <a:rPr lang="tr-TR" sz="3200" kern="100" dirty="0" err="1">
                <a:latin typeface="Times New Roman" panose="02020603050405020304" pitchFamily="18" charset="0"/>
                <a:ea typeface="Aptos" panose="020B0004020202020204" pitchFamily="34" charset="0"/>
                <a:cs typeface="Times New Roman" panose="02020603050405020304" pitchFamily="18" charset="0"/>
              </a:rPr>
              <a:t>the</a:t>
            </a:r>
            <a:r>
              <a:rPr lang="tr-TR" sz="3200" kern="100" dirty="0">
                <a:latin typeface="Times New Roman" panose="02020603050405020304" pitchFamily="18" charset="0"/>
                <a:ea typeface="Aptos" panose="020B0004020202020204" pitchFamily="34" charset="0"/>
                <a:cs typeface="Times New Roman" panose="02020603050405020304" pitchFamily="18" charset="0"/>
              </a:rPr>
              <a:t> </a:t>
            </a:r>
            <a:r>
              <a:rPr lang="tr-TR" sz="3200" kern="100" dirty="0" err="1">
                <a:latin typeface="Times New Roman" panose="02020603050405020304" pitchFamily="18" charset="0"/>
                <a:ea typeface="Aptos" panose="020B0004020202020204" pitchFamily="34" charset="0"/>
                <a:cs typeface="Times New Roman" panose="02020603050405020304" pitchFamily="18" charset="0"/>
              </a:rPr>
              <a:t>last</a:t>
            </a:r>
            <a:r>
              <a:rPr lang="tr-TR" sz="3200" kern="100" dirty="0">
                <a:latin typeface="Times New Roman" panose="02020603050405020304" pitchFamily="18" charset="0"/>
                <a:ea typeface="Aptos" panose="020B0004020202020204" pitchFamily="34" charset="0"/>
                <a:cs typeface="Times New Roman" panose="02020603050405020304" pitchFamily="18" charset="0"/>
              </a:rPr>
              <a:t> 10 </a:t>
            </a:r>
            <a:r>
              <a:rPr lang="tr-TR" sz="3200" kern="100" dirty="0" err="1">
                <a:latin typeface="Times New Roman" panose="02020603050405020304" pitchFamily="18" charset="0"/>
                <a:ea typeface="Aptos" panose="020B0004020202020204" pitchFamily="34" charset="0"/>
                <a:cs typeface="Times New Roman" panose="02020603050405020304" pitchFamily="18" charset="0"/>
              </a:rPr>
              <a:t>years</a:t>
            </a:r>
            <a:r>
              <a:rPr lang="tr-TR" sz="3200" kern="100" dirty="0">
                <a:latin typeface="Times New Roman" panose="02020603050405020304" pitchFamily="18" charset="0"/>
                <a:ea typeface="Aptos" panose="020B0004020202020204" pitchFamily="34" charset="0"/>
                <a:cs typeface="Times New Roman" panose="02020603050405020304" pitchFamily="18" charset="0"/>
              </a:rPr>
              <a:t> </a:t>
            </a:r>
            <a:r>
              <a:rPr lang="tr-TR" sz="3200" kern="100" dirty="0" err="1">
                <a:latin typeface="Times New Roman" panose="02020603050405020304" pitchFamily="18" charset="0"/>
                <a:ea typeface="Aptos" panose="020B0004020202020204" pitchFamily="34" charset="0"/>
                <a:cs typeface="Times New Roman" panose="02020603050405020304" pitchFamily="18" charset="0"/>
              </a:rPr>
              <a:t>or</a:t>
            </a:r>
            <a:r>
              <a:rPr lang="tr-TR" sz="3200" kern="100" dirty="0">
                <a:latin typeface="Times New Roman" panose="02020603050405020304" pitchFamily="18" charset="0"/>
                <a:ea typeface="Aptos" panose="020B0004020202020204" pitchFamily="34" charset="0"/>
                <a:cs typeface="Times New Roman" panose="02020603050405020304" pitchFamily="18" charset="0"/>
              </a:rPr>
              <a:t> </a:t>
            </a:r>
            <a:r>
              <a:rPr lang="tr-TR" sz="3200" kern="100" dirty="0" err="1">
                <a:latin typeface="Times New Roman" panose="02020603050405020304" pitchFamily="18" charset="0"/>
                <a:ea typeface="Aptos" panose="020B0004020202020204" pitchFamily="34" charset="0"/>
                <a:cs typeface="Times New Roman" panose="02020603050405020304" pitchFamily="18" charset="0"/>
              </a:rPr>
              <a:t>so</a:t>
            </a:r>
            <a:r>
              <a:rPr lang="tr-TR" sz="3200" kern="100" dirty="0">
                <a:latin typeface="Times New Roman" panose="02020603050405020304" pitchFamily="18" charset="0"/>
                <a:ea typeface="Aptos" panose="020B0004020202020204" pitchFamily="34" charset="0"/>
                <a:cs typeface="Times New Roman" panose="02020603050405020304" pitchFamily="18" charset="0"/>
              </a:rPr>
              <a:t>, 2</a:t>
            </a:r>
            <a:r>
              <a:rPr lang="en-US" sz="3200" kern="100" dirty="0">
                <a:effectLst/>
                <a:latin typeface="Times New Roman" panose="02020603050405020304" pitchFamily="18" charset="0"/>
                <a:ea typeface="Aptos" panose="020B0004020202020204" pitchFamily="34" charset="0"/>
                <a:cs typeface="Times New Roman" panose="02020603050405020304" pitchFamily="18" charset="0"/>
              </a:rPr>
              <a:t>0 new species belonging to 19 genera (9 of them new) and </a:t>
            </a:r>
            <a:r>
              <a:rPr lang="en-US" sz="3200"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one </a:t>
            </a:r>
            <a:r>
              <a:rPr lang="tr-TR" sz="3200" kern="100" dirty="0" err="1">
                <a:solidFill>
                  <a:srgbClr val="FF0000"/>
                </a:solidFill>
                <a:latin typeface="Times New Roman" panose="02020603050405020304" pitchFamily="18" charset="0"/>
                <a:ea typeface="Aptos" panose="020B0004020202020204" pitchFamily="34" charset="0"/>
                <a:cs typeface="Times New Roman" panose="02020603050405020304" pitchFamily="18" charset="0"/>
              </a:rPr>
              <a:t>new</a:t>
            </a:r>
            <a:r>
              <a:rPr lang="tr-TR" sz="3200" kern="100" dirty="0">
                <a:solidFill>
                  <a:srgbClr val="FF0000"/>
                </a:solidFill>
                <a:latin typeface="Times New Roman" panose="02020603050405020304" pitchFamily="18" charset="0"/>
                <a:ea typeface="Aptos" panose="020B0004020202020204" pitchFamily="34" charset="0"/>
                <a:cs typeface="Times New Roman" panose="02020603050405020304" pitchFamily="18" charset="0"/>
              </a:rPr>
              <a:t> </a:t>
            </a:r>
            <a:r>
              <a:rPr lang="tr-TR" sz="3200" dirty="0" err="1">
                <a:solidFill>
                  <a:srgbClr val="FF0000"/>
                </a:solidFill>
                <a:latin typeface="Times New Roman" panose="02020603050405020304" pitchFamily="18" charset="0"/>
                <a:cs typeface="Times New Roman" panose="02020603050405020304" pitchFamily="18" charset="0"/>
              </a:rPr>
              <a:t>Subfamily</a:t>
            </a:r>
            <a:r>
              <a:rPr lang="tr-TR" sz="3200" dirty="0">
                <a:solidFill>
                  <a:srgbClr val="FF0000"/>
                </a:solidFill>
                <a:latin typeface="Times New Roman" panose="02020603050405020304" pitchFamily="18" charset="0"/>
                <a:cs typeface="Times New Roman" panose="02020603050405020304" pitchFamily="18" charset="0"/>
              </a:rPr>
              <a:t> </a:t>
            </a:r>
            <a:r>
              <a:rPr lang="tr-TR" sz="3200" dirty="0" err="1">
                <a:solidFill>
                  <a:srgbClr val="FF0000"/>
                </a:solidFill>
                <a:latin typeface="Times New Roman" panose="02020603050405020304" pitchFamily="18" charset="0"/>
                <a:cs typeface="Times New Roman" panose="02020603050405020304" pitchFamily="18" charset="0"/>
              </a:rPr>
              <a:t>Cabralcandoninae</a:t>
            </a:r>
            <a:r>
              <a:rPr lang="tr-TR" sz="3200" dirty="0">
                <a:solidFill>
                  <a:srgbClr val="FF0000"/>
                </a:solidFill>
                <a:latin typeface="Times New Roman" panose="02020603050405020304" pitchFamily="18" charset="0"/>
                <a:cs typeface="Times New Roman" panose="02020603050405020304" pitchFamily="18" charset="0"/>
              </a:rPr>
              <a:t> </a:t>
            </a:r>
            <a:r>
              <a:rPr lang="tr-TR" sz="3200" dirty="0" err="1">
                <a:solidFill>
                  <a:srgbClr val="FF0000"/>
                </a:solidFill>
                <a:latin typeface="Times New Roman" panose="02020603050405020304" pitchFamily="18" charset="0"/>
                <a:cs typeface="Times New Roman" panose="02020603050405020304" pitchFamily="18" charset="0"/>
              </a:rPr>
              <a:t>Külköylüoğlu</a:t>
            </a:r>
            <a:r>
              <a:rPr lang="tr-TR" sz="3200" dirty="0">
                <a:solidFill>
                  <a:srgbClr val="FF0000"/>
                </a:solidFill>
                <a:latin typeface="Times New Roman" panose="02020603050405020304" pitchFamily="18" charset="0"/>
                <a:cs typeface="Times New Roman" panose="02020603050405020304" pitchFamily="18" charset="0"/>
              </a:rPr>
              <a:t> </a:t>
            </a:r>
            <a:r>
              <a:rPr lang="tr-TR" sz="3200" i="1" dirty="0">
                <a:solidFill>
                  <a:srgbClr val="FF0000"/>
                </a:solidFill>
                <a:latin typeface="Times New Roman" panose="02020603050405020304" pitchFamily="18" charset="0"/>
                <a:cs typeface="Times New Roman" panose="02020603050405020304" pitchFamily="18" charset="0"/>
              </a:rPr>
              <a:t>et al., </a:t>
            </a:r>
            <a:r>
              <a:rPr lang="tr-TR" sz="3200" dirty="0">
                <a:solidFill>
                  <a:srgbClr val="FF0000"/>
                </a:solidFill>
                <a:latin typeface="Times New Roman" panose="02020603050405020304" pitchFamily="18" charset="0"/>
                <a:cs typeface="Times New Roman" panose="02020603050405020304" pitchFamily="18" charset="0"/>
              </a:rPr>
              <a:t>2019</a:t>
            </a:r>
            <a:r>
              <a:rPr lang="tr-TR" sz="3200" dirty="0">
                <a:latin typeface="Times New Roman" panose="02020603050405020304" pitchFamily="18" charset="0"/>
                <a:cs typeface="Times New Roman" panose="02020603050405020304" pitchFamily="18" charset="0"/>
              </a:rPr>
              <a:t> </a:t>
            </a:r>
            <a:r>
              <a:rPr lang="tr-TR" sz="3200" kern="100" dirty="0" err="1">
                <a:latin typeface="Times New Roman" panose="02020603050405020304" pitchFamily="18" charset="0"/>
                <a:cs typeface="Times New Roman" panose="02020603050405020304" pitchFamily="18" charset="0"/>
              </a:rPr>
              <a:t>have</a:t>
            </a:r>
            <a:r>
              <a:rPr lang="tr-TR" sz="3200" kern="100" dirty="0">
                <a:latin typeface="Times New Roman" panose="02020603050405020304" pitchFamily="18" charset="0"/>
                <a:cs typeface="Times New Roman" panose="02020603050405020304" pitchFamily="18" charset="0"/>
              </a:rPr>
              <a:t> </a:t>
            </a:r>
            <a:r>
              <a:rPr lang="tr-TR" sz="3200" kern="100" dirty="0" err="1">
                <a:latin typeface="Times New Roman" panose="02020603050405020304" pitchFamily="18" charset="0"/>
                <a:cs typeface="Times New Roman" panose="02020603050405020304" pitchFamily="18" charset="0"/>
              </a:rPr>
              <a:t>been</a:t>
            </a:r>
            <a:r>
              <a:rPr lang="en-US" sz="3200" kern="100" dirty="0">
                <a:effectLst/>
                <a:latin typeface="Times New Roman" panose="02020603050405020304" pitchFamily="18" charset="0"/>
                <a:ea typeface="Aptos" panose="020B0004020202020204" pitchFamily="34" charset="0"/>
                <a:cs typeface="Times New Roman" panose="02020603050405020304" pitchFamily="18" charset="0"/>
              </a:rPr>
              <a:t> reported from the groundwaters and related aquatic habitats of Texas</a:t>
            </a:r>
            <a:r>
              <a:rPr lang="tr-TR" sz="3200" kern="100" dirty="0">
                <a:latin typeface="Times New Roman" panose="02020603050405020304" pitchFamily="18" charset="0"/>
                <a:ea typeface="Aptos" panose="020B0004020202020204" pitchFamily="34" charset="0"/>
                <a:cs typeface="Times New Roman" panose="02020603050405020304" pitchFamily="18" charset="0"/>
              </a:rPr>
              <a:t> (</a:t>
            </a:r>
            <a:r>
              <a:rPr lang="tr-TR" sz="3200" kern="100" dirty="0" err="1">
                <a:latin typeface="Times New Roman" panose="02020603050405020304" pitchFamily="18" charset="0"/>
                <a:ea typeface="Aptos" panose="020B0004020202020204" pitchFamily="34" charset="0"/>
                <a:cs typeface="Times New Roman" panose="02020603050405020304" pitchFamily="18" charset="0"/>
              </a:rPr>
              <a:t>Külköylüoğlu</a:t>
            </a:r>
            <a:r>
              <a:rPr lang="tr-TR" sz="3200" kern="100" dirty="0">
                <a:latin typeface="Times New Roman" panose="02020603050405020304" pitchFamily="18" charset="0"/>
                <a:ea typeface="Aptos" panose="020B0004020202020204" pitchFamily="34" charset="0"/>
                <a:cs typeface="Times New Roman" panose="02020603050405020304" pitchFamily="18" charset="0"/>
              </a:rPr>
              <a:t> et al. 2011, 2017, 2019, 2023). </a:t>
            </a:r>
          </a:p>
          <a:p>
            <a:pPr algn="just"/>
            <a:endParaRPr lang="tr-TR" sz="3200" b="1" kern="100" dirty="0">
              <a:latin typeface="Times New Roman" panose="02020603050405020304" pitchFamily="18" charset="0"/>
              <a:ea typeface="Aptos" panose="020B0004020202020204" pitchFamily="34" charset="0"/>
              <a:cs typeface="Times New Roman" panose="02020603050405020304" pitchFamily="18" charset="0"/>
            </a:endParaRPr>
          </a:p>
          <a:p>
            <a:pPr algn="just"/>
            <a:r>
              <a:rPr lang="tr-TR" sz="3200" b="1" kern="100" dirty="0">
                <a:latin typeface="Times New Roman" panose="02020603050405020304" pitchFamily="18" charset="0"/>
                <a:ea typeface="Aptos" panose="020B0004020202020204" pitchFamily="34" charset="0"/>
                <a:cs typeface="Times New Roman" panose="02020603050405020304" pitchFamily="18" charset="0"/>
              </a:rPr>
              <a:t>Nevada </a:t>
            </a:r>
            <a:r>
              <a:rPr lang="tr-TR" sz="3200" kern="100" dirty="0" err="1">
                <a:highlight>
                  <a:srgbClr val="00FF00"/>
                </a:highlight>
                <a:latin typeface="Times New Roman" panose="02020603050405020304" pitchFamily="18" charset="0"/>
                <a:ea typeface="Aptos" panose="020B0004020202020204" pitchFamily="34" charset="0"/>
                <a:cs typeface="Times New Roman" panose="02020603050405020304" pitchFamily="18" charset="0"/>
              </a:rPr>
              <a:t>includes</a:t>
            </a:r>
            <a:r>
              <a:rPr lang="tr-TR" sz="3200" kern="100" dirty="0">
                <a:highlight>
                  <a:srgbClr val="00FF00"/>
                </a:highlight>
                <a:latin typeface="Times New Roman" panose="02020603050405020304" pitchFamily="18" charset="0"/>
                <a:ea typeface="Aptos" panose="020B0004020202020204" pitchFamily="34" charset="0"/>
                <a:cs typeface="Times New Roman" panose="02020603050405020304" pitchFamily="18" charset="0"/>
              </a:rPr>
              <a:t> 80 </a:t>
            </a:r>
            <a:r>
              <a:rPr lang="tr-TR" sz="3200" kern="100" dirty="0" err="1">
                <a:highlight>
                  <a:srgbClr val="00FF00"/>
                </a:highlight>
                <a:latin typeface="Times New Roman" panose="02020603050405020304" pitchFamily="18" charset="0"/>
                <a:ea typeface="Aptos" panose="020B0004020202020204" pitchFamily="34" charset="0"/>
                <a:cs typeface="Times New Roman" panose="02020603050405020304" pitchFamily="18" charset="0"/>
              </a:rPr>
              <a:t>taxa</a:t>
            </a:r>
            <a:r>
              <a:rPr lang="tr-TR" sz="3200" kern="100" dirty="0">
                <a:highlight>
                  <a:srgbClr val="00FF00"/>
                </a:highlight>
                <a:latin typeface="Times New Roman" panose="02020603050405020304" pitchFamily="18" charset="0"/>
                <a:ea typeface="Aptos" panose="020B0004020202020204" pitchFamily="34" charset="0"/>
                <a:cs typeface="Times New Roman" panose="02020603050405020304" pitchFamily="18" charset="0"/>
              </a:rPr>
              <a:t> </a:t>
            </a:r>
            <a:r>
              <a:rPr lang="tr-TR" sz="3200" kern="100" dirty="0">
                <a:latin typeface="Times New Roman" panose="02020603050405020304" pitchFamily="18" charset="0"/>
                <a:ea typeface="Aptos" panose="020B0004020202020204" pitchFamily="34" charset="0"/>
                <a:cs typeface="Times New Roman" panose="02020603050405020304" pitchFamily="18" charset="0"/>
              </a:rPr>
              <a:t>(55 species, 25 </a:t>
            </a:r>
            <a:r>
              <a:rPr lang="tr-TR" sz="3200" kern="100" dirty="0" err="1">
                <a:latin typeface="Times New Roman" panose="02020603050405020304" pitchFamily="18" charset="0"/>
                <a:ea typeface="Aptos" panose="020B0004020202020204" pitchFamily="34" charset="0"/>
                <a:cs typeface="Times New Roman" panose="02020603050405020304" pitchFamily="18" charset="0"/>
              </a:rPr>
              <a:t>taxa</a:t>
            </a:r>
            <a:r>
              <a:rPr lang="tr-TR" sz="3200" kern="100" dirty="0">
                <a:latin typeface="Times New Roman" panose="02020603050405020304" pitchFamily="18" charset="0"/>
                <a:ea typeface="Aptos" panose="020B0004020202020204" pitchFamily="34" charset="0"/>
                <a:cs typeface="Times New Roman" panose="02020603050405020304" pitchFamily="18" charset="0"/>
              </a:rPr>
              <a:t>) (</a:t>
            </a:r>
            <a:r>
              <a:rPr lang="tr-TR" sz="3200" kern="100" dirty="0" err="1">
                <a:latin typeface="Times New Roman" panose="02020603050405020304" pitchFamily="18" charset="0"/>
                <a:ea typeface="Aptos" panose="020B0004020202020204" pitchFamily="34" charset="0"/>
                <a:cs typeface="Times New Roman" panose="02020603050405020304" pitchFamily="18" charset="0"/>
              </a:rPr>
              <a:t>this</a:t>
            </a:r>
            <a:r>
              <a:rPr lang="tr-TR" sz="3200" kern="100" dirty="0">
                <a:latin typeface="Times New Roman" panose="02020603050405020304" pitchFamily="18" charset="0"/>
                <a:ea typeface="Aptos" panose="020B0004020202020204" pitchFamily="34" charset="0"/>
                <a:cs typeface="Times New Roman" panose="02020603050405020304" pitchFamily="18" charset="0"/>
              </a:rPr>
              <a:t> </a:t>
            </a:r>
            <a:r>
              <a:rPr lang="tr-TR" sz="3200" kern="100" dirty="0" err="1">
                <a:latin typeface="Times New Roman" panose="02020603050405020304" pitchFamily="18" charset="0"/>
                <a:ea typeface="Aptos" panose="020B0004020202020204" pitchFamily="34" charset="0"/>
                <a:cs typeface="Times New Roman" panose="02020603050405020304" pitchFamily="18" charset="0"/>
              </a:rPr>
              <a:t>study</a:t>
            </a:r>
            <a:r>
              <a:rPr lang="tr-TR" sz="3200" kern="100" dirty="0">
                <a:latin typeface="Times New Roman" panose="02020603050405020304" pitchFamily="18" charset="0"/>
                <a:ea typeface="Aptos" panose="020B0004020202020204" pitchFamily="34" charset="0"/>
                <a:cs typeface="Times New Roman" panose="02020603050405020304" pitchFamily="18" charset="0"/>
              </a:rPr>
              <a:t>):</a:t>
            </a:r>
          </a:p>
          <a:p>
            <a:pPr algn="just"/>
            <a:r>
              <a:rPr lang="tr-TR" sz="3200" kern="100" dirty="0" err="1">
                <a:effectLst/>
                <a:latin typeface="Times New Roman" panose="02020603050405020304" pitchFamily="18" charset="0"/>
                <a:ea typeface="Aptos" panose="020B0004020202020204" pitchFamily="34" charset="0"/>
                <a:cs typeface="Times New Roman" panose="02020603050405020304" pitchFamily="18" charset="0"/>
              </a:rPr>
              <a:t>Pearse</a:t>
            </a:r>
            <a:r>
              <a:rPr lang="tr-TR" sz="3200" kern="100" dirty="0">
                <a:effectLst/>
                <a:latin typeface="Times New Roman" panose="02020603050405020304" pitchFamily="18" charset="0"/>
                <a:ea typeface="Aptos" panose="020B0004020202020204" pitchFamily="34" charset="0"/>
                <a:cs typeface="Times New Roman" panose="02020603050405020304" pitchFamily="18" charset="0"/>
              </a:rPr>
              <a:t> (1914) 4 </a:t>
            </a:r>
            <a:r>
              <a:rPr lang="tr-TR" sz="3200" kern="100" dirty="0" err="1">
                <a:effectLst/>
                <a:latin typeface="Times New Roman" panose="02020603050405020304" pitchFamily="18" charset="0"/>
                <a:ea typeface="Aptos" panose="020B0004020202020204" pitchFamily="34" charset="0"/>
                <a:cs typeface="Times New Roman" panose="02020603050405020304" pitchFamily="18" charset="0"/>
              </a:rPr>
              <a:t>spp</a:t>
            </a:r>
            <a:r>
              <a:rPr lang="tr-TR" sz="32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tr-TR" sz="3200" kern="100" dirty="0" err="1">
                <a:latin typeface="Times New Roman" panose="02020603050405020304" pitchFamily="18" charset="0"/>
                <a:ea typeface="Aptos" panose="020B0004020202020204" pitchFamily="34" charset="0"/>
                <a:cs typeface="Times New Roman" panose="02020603050405020304" pitchFamily="18" charset="0"/>
              </a:rPr>
              <a:t>Brues</a:t>
            </a:r>
            <a:r>
              <a:rPr lang="tr-TR" sz="3200" kern="100" dirty="0">
                <a:latin typeface="Times New Roman" panose="02020603050405020304" pitchFamily="18" charset="0"/>
                <a:ea typeface="Aptos" panose="020B0004020202020204" pitchFamily="34" charset="0"/>
                <a:cs typeface="Times New Roman" panose="02020603050405020304" pitchFamily="18" charset="0"/>
              </a:rPr>
              <a:t> (1932)  7 </a:t>
            </a:r>
            <a:r>
              <a:rPr lang="tr-TR" sz="3200" kern="100" dirty="0" err="1">
                <a:latin typeface="Times New Roman" panose="02020603050405020304" pitchFamily="18" charset="0"/>
                <a:ea typeface="Aptos" panose="020B0004020202020204" pitchFamily="34" charset="0"/>
                <a:cs typeface="Times New Roman" panose="02020603050405020304" pitchFamily="18" charset="0"/>
              </a:rPr>
              <a:t>spp</a:t>
            </a:r>
            <a:r>
              <a:rPr lang="tr-TR" sz="3200" kern="100" dirty="0">
                <a:latin typeface="Times New Roman" panose="02020603050405020304" pitchFamily="18" charset="0"/>
                <a:ea typeface="Aptos" panose="020B0004020202020204" pitchFamily="34" charset="0"/>
                <a:cs typeface="Times New Roman" panose="02020603050405020304" pitchFamily="18" charset="0"/>
              </a:rPr>
              <a:t>., </a:t>
            </a:r>
            <a:r>
              <a:rPr lang="tr-TR" sz="3200" kern="100" dirty="0">
                <a:effectLst/>
                <a:latin typeface="Times New Roman" panose="02020603050405020304" pitchFamily="18" charset="0"/>
                <a:ea typeface="Aptos" panose="020B0004020202020204" pitchFamily="34" charset="0"/>
                <a:cs typeface="Times New Roman" panose="02020603050405020304" pitchFamily="18" charset="0"/>
              </a:rPr>
              <a:t>Ferguson (1966) 1 sp.,</a:t>
            </a:r>
          </a:p>
          <a:p>
            <a:pPr algn="just"/>
            <a:r>
              <a:rPr lang="tr-TR" sz="3200" kern="100" dirty="0" err="1">
                <a:latin typeface="Times New Roman" panose="02020603050405020304" pitchFamily="18" charset="0"/>
                <a:ea typeface="Aptos" panose="020B0004020202020204" pitchFamily="34" charset="0"/>
                <a:cs typeface="Times New Roman" panose="02020603050405020304" pitchFamily="18" charset="0"/>
              </a:rPr>
              <a:t>Forester</a:t>
            </a:r>
            <a:r>
              <a:rPr lang="tr-TR" sz="3200" kern="100" dirty="0">
                <a:latin typeface="Times New Roman" panose="02020603050405020304" pitchFamily="18" charset="0"/>
                <a:ea typeface="Aptos" panose="020B0004020202020204" pitchFamily="34" charset="0"/>
                <a:cs typeface="Times New Roman" panose="02020603050405020304" pitchFamily="18" charset="0"/>
              </a:rPr>
              <a:t> (1983, 1991) 7 </a:t>
            </a:r>
            <a:r>
              <a:rPr lang="tr-TR" sz="3200" kern="100" dirty="0" err="1">
                <a:latin typeface="Times New Roman" panose="02020603050405020304" pitchFamily="18" charset="0"/>
                <a:ea typeface="Aptos" panose="020B0004020202020204" pitchFamily="34" charset="0"/>
                <a:cs typeface="Times New Roman" panose="02020603050405020304" pitchFamily="18" charset="0"/>
              </a:rPr>
              <a:t>spp</a:t>
            </a:r>
            <a:r>
              <a:rPr lang="tr-TR" sz="3200" kern="100" dirty="0">
                <a:latin typeface="Times New Roman" panose="02020603050405020304" pitchFamily="18" charset="0"/>
                <a:ea typeface="Aptos" panose="020B0004020202020204" pitchFamily="34" charset="0"/>
                <a:cs typeface="Times New Roman" panose="02020603050405020304" pitchFamily="18" charset="0"/>
              </a:rPr>
              <a:t>. </a:t>
            </a:r>
            <a:r>
              <a:rPr lang="tr-TR" sz="3200" kern="100" dirty="0" err="1">
                <a:effectLst/>
                <a:latin typeface="Times New Roman" panose="02020603050405020304" pitchFamily="18" charset="0"/>
                <a:ea typeface="Aptos" panose="020B0004020202020204" pitchFamily="34" charset="0"/>
                <a:cs typeface="Times New Roman" panose="02020603050405020304" pitchFamily="18" charset="0"/>
              </a:rPr>
              <a:t>Külköylüoğlu</a:t>
            </a:r>
            <a:r>
              <a:rPr lang="tr-TR" sz="3200" kern="100" dirty="0">
                <a:effectLst/>
                <a:latin typeface="Times New Roman" panose="02020603050405020304" pitchFamily="18" charset="0"/>
                <a:ea typeface="Aptos" panose="020B0004020202020204" pitchFamily="34" charset="0"/>
                <a:cs typeface="Times New Roman" panose="02020603050405020304" pitchFamily="18" charset="0"/>
              </a:rPr>
              <a:t> (1999</a:t>
            </a:r>
            <a:r>
              <a:rPr lang="tr-TR" sz="3200" kern="100" dirty="0">
                <a:latin typeface="Times New Roman" panose="02020603050405020304" pitchFamily="18" charset="0"/>
                <a:ea typeface="Aptos" panose="020B0004020202020204" pitchFamily="34" charset="0"/>
                <a:cs typeface="Times New Roman" panose="02020603050405020304" pitchFamily="18" charset="0"/>
              </a:rPr>
              <a:t>) 68 </a:t>
            </a:r>
            <a:r>
              <a:rPr lang="tr-TR" sz="3200" kern="100" dirty="0" err="1">
                <a:latin typeface="Times New Roman" panose="02020603050405020304" pitchFamily="18" charset="0"/>
                <a:ea typeface="Aptos" panose="020B0004020202020204" pitchFamily="34" charset="0"/>
                <a:cs typeface="Times New Roman" panose="02020603050405020304" pitchFamily="18" charset="0"/>
              </a:rPr>
              <a:t>taxa</a:t>
            </a:r>
            <a:r>
              <a:rPr lang="tr-TR" sz="3200" kern="100" dirty="0">
                <a:latin typeface="Times New Roman" panose="02020603050405020304" pitchFamily="18" charset="0"/>
                <a:ea typeface="Aptos" panose="020B0004020202020204" pitchFamily="34" charset="0"/>
                <a:cs typeface="Times New Roman" panose="02020603050405020304" pitchFamily="18" charset="0"/>
              </a:rPr>
              <a:t> (43 </a:t>
            </a:r>
            <a:r>
              <a:rPr lang="tr-TR" sz="3200" kern="100" dirty="0" err="1">
                <a:latin typeface="Times New Roman" panose="02020603050405020304" pitchFamily="18" charset="0"/>
                <a:ea typeface="Aptos" panose="020B0004020202020204" pitchFamily="34" charset="0"/>
                <a:cs typeface="Times New Roman" panose="02020603050405020304" pitchFamily="18" charset="0"/>
              </a:rPr>
              <a:t>spp</a:t>
            </a:r>
            <a:r>
              <a:rPr lang="tr-TR" sz="3200" kern="100" dirty="0">
                <a:latin typeface="Times New Roman" panose="02020603050405020304" pitchFamily="18" charset="0"/>
                <a:ea typeface="Aptos" panose="020B0004020202020204" pitchFamily="34" charset="0"/>
                <a:cs typeface="Times New Roman" panose="02020603050405020304" pitchFamily="18" charset="0"/>
              </a:rPr>
              <a:t>., 25 </a:t>
            </a:r>
            <a:r>
              <a:rPr lang="tr-TR" sz="3200" kern="100" dirty="0" err="1">
                <a:latin typeface="Times New Roman" panose="02020603050405020304" pitchFamily="18" charset="0"/>
                <a:ea typeface="Aptos" panose="020B0004020202020204" pitchFamily="34" charset="0"/>
                <a:cs typeface="Times New Roman" panose="02020603050405020304" pitchFamily="18" charset="0"/>
              </a:rPr>
              <a:t>taxa</a:t>
            </a:r>
            <a:r>
              <a:rPr lang="tr-TR" sz="3200" kern="100" dirty="0">
                <a:latin typeface="Times New Roman" panose="02020603050405020304" pitchFamily="18" charset="0"/>
                <a:ea typeface="Aptos" panose="020B0004020202020204" pitchFamily="34" charset="0"/>
                <a:cs typeface="Times New Roman" panose="02020603050405020304" pitchFamily="18" charset="0"/>
              </a:rPr>
              <a:t>).</a:t>
            </a:r>
          </a:p>
          <a:p>
            <a:pPr algn="just"/>
            <a:endParaRPr lang="tr-TR" sz="3200" kern="100" dirty="0">
              <a:latin typeface="Times New Roman" panose="02020603050405020304" pitchFamily="18"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167368875"/>
      </p:ext>
    </p:extLst>
  </p:cSld>
  <p:clrMapOvr>
    <a:masterClrMapping/>
  </p:clrMapOvr>
  <mc:AlternateContent xmlns:mc="http://schemas.openxmlformats.org/markup-compatibility/2006" xmlns:p14="http://schemas.microsoft.com/office/powerpoint/2010/main">
    <mc:Choice Requires="p14">
      <p:transition spd="slow" p14:dur="2000" advTm="55946"/>
    </mc:Choice>
    <mc:Fallback xmlns="">
      <p:transition spd="slow" advTm="55946"/>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67C287D-D6D7-D402-C156-7BC03153FA9B}"/>
              </a:ext>
            </a:extLst>
          </p:cNvPr>
          <p:cNvSpPr>
            <a:spLocks noGrp="1"/>
          </p:cNvSpPr>
          <p:nvPr>
            <p:ph type="title"/>
          </p:nvPr>
        </p:nvSpPr>
        <p:spPr>
          <a:xfrm>
            <a:off x="125874" y="464711"/>
            <a:ext cx="11940251" cy="1171675"/>
          </a:xfrm>
        </p:spPr>
        <p:txBody>
          <a:bodyPr>
            <a:noAutofit/>
          </a:bodyPr>
          <a:lstStyle/>
          <a:p>
            <a:r>
              <a:rPr lang="tr-TR" sz="2000" dirty="0" err="1"/>
              <a:t>Figure</a:t>
            </a:r>
            <a:r>
              <a:rPr lang="tr-TR" sz="2000" dirty="0"/>
              <a:t>. </a:t>
            </a:r>
            <a:r>
              <a:rPr lang="tr-TR" sz="2000" dirty="0" err="1"/>
              <a:t>Cosmopolitan</a:t>
            </a:r>
            <a:r>
              <a:rPr lang="tr-TR" sz="2000" dirty="0"/>
              <a:t> </a:t>
            </a:r>
            <a:r>
              <a:rPr lang="tr-TR" sz="2000" dirty="0" err="1"/>
              <a:t>vs</a:t>
            </a:r>
            <a:r>
              <a:rPr lang="tr-TR" sz="2000" dirty="0"/>
              <a:t> </a:t>
            </a:r>
            <a:r>
              <a:rPr lang="tr-TR" sz="2000" dirty="0" err="1"/>
              <a:t>Noncosmopolitan</a:t>
            </a:r>
            <a:r>
              <a:rPr lang="tr-TR" sz="2000" dirty="0"/>
              <a:t> Species in Springs of </a:t>
            </a:r>
            <a:r>
              <a:rPr lang="tr-TR" sz="2000" dirty="0" err="1"/>
              <a:t>the</a:t>
            </a:r>
            <a:r>
              <a:rPr lang="tr-TR" sz="2000" dirty="0"/>
              <a:t> Great </a:t>
            </a:r>
            <a:r>
              <a:rPr lang="tr-TR" sz="2000" dirty="0" err="1"/>
              <a:t>Basin</a:t>
            </a:r>
            <a:r>
              <a:rPr lang="tr-TR" sz="2000" dirty="0"/>
              <a:t>. </a:t>
            </a:r>
            <a:br>
              <a:rPr lang="tr-TR" sz="2000" dirty="0"/>
            </a:br>
            <a:r>
              <a:rPr lang="tr-TR" sz="2000" dirty="0"/>
              <a:t> </a:t>
            </a:r>
            <a:r>
              <a:rPr lang="en-US" sz="2000" dirty="0"/>
              <a:t>11 </a:t>
            </a:r>
            <a:r>
              <a:rPr lang="tr-TR" sz="2000" dirty="0"/>
              <a:t>of 68 </a:t>
            </a:r>
            <a:r>
              <a:rPr lang="en-US" sz="2000" dirty="0"/>
              <a:t>ostracod species (</a:t>
            </a:r>
            <a:r>
              <a:rPr lang="en-US" sz="2000" i="1" dirty="0" err="1"/>
              <a:t>Darwinula</a:t>
            </a:r>
            <a:r>
              <a:rPr lang="en-US" sz="2000" i="1" dirty="0"/>
              <a:t> </a:t>
            </a:r>
            <a:r>
              <a:rPr lang="en-US" sz="2000" i="1" dirty="0" err="1"/>
              <a:t>stevensoni</a:t>
            </a:r>
            <a:r>
              <a:rPr lang="en-US" sz="2000" i="1" dirty="0"/>
              <a:t>, </a:t>
            </a:r>
            <a:r>
              <a:rPr lang="en-US" sz="2000" i="1" dirty="0" err="1"/>
              <a:t>Ilyocypris</a:t>
            </a:r>
            <a:r>
              <a:rPr lang="en-US" sz="2000" i="1" dirty="0"/>
              <a:t> </a:t>
            </a:r>
            <a:r>
              <a:rPr lang="en-US" sz="2000" i="1" dirty="0" err="1"/>
              <a:t>bradyi</a:t>
            </a:r>
            <a:r>
              <a:rPr lang="en-US" sz="2000" i="1" dirty="0"/>
              <a:t>, I. </a:t>
            </a:r>
            <a:r>
              <a:rPr lang="en-US" sz="2000" i="1" dirty="0" err="1"/>
              <a:t>gibba</a:t>
            </a:r>
            <a:r>
              <a:rPr lang="en-US" sz="2000" i="1" dirty="0"/>
              <a:t>, </a:t>
            </a:r>
            <a:r>
              <a:rPr lang="en-US" sz="2000" i="1" dirty="0" err="1"/>
              <a:t>Herpetocypris</a:t>
            </a:r>
            <a:r>
              <a:rPr lang="en-US" sz="2000" i="1" dirty="0"/>
              <a:t> </a:t>
            </a:r>
            <a:r>
              <a:rPr lang="en-US" sz="2000" i="1" dirty="0" err="1"/>
              <a:t>chevreuxi</a:t>
            </a:r>
            <a:r>
              <a:rPr lang="en-US" sz="2000" i="1" dirty="0"/>
              <a:t>, H. </a:t>
            </a:r>
            <a:r>
              <a:rPr lang="en-US" sz="2000" i="1" dirty="0" err="1"/>
              <a:t>reptans</a:t>
            </a:r>
            <a:r>
              <a:rPr lang="en-US" sz="2000" i="1" dirty="0"/>
              <a:t>, </a:t>
            </a:r>
            <a:r>
              <a:rPr lang="en-US" sz="2000" i="1" dirty="0" err="1"/>
              <a:t>Pseudocandona</a:t>
            </a:r>
            <a:r>
              <a:rPr lang="en-US" sz="2000" i="1" dirty="0"/>
              <a:t> albicans, </a:t>
            </a:r>
            <a:r>
              <a:rPr lang="en-US" sz="2000" i="1" dirty="0" err="1"/>
              <a:t>Cyclocypris</a:t>
            </a:r>
            <a:r>
              <a:rPr lang="en-US" sz="2000" i="1" dirty="0"/>
              <a:t> ovum, </a:t>
            </a:r>
            <a:r>
              <a:rPr lang="en-US" sz="2000" i="1" dirty="0" err="1"/>
              <a:t>Heterocypris</a:t>
            </a:r>
            <a:r>
              <a:rPr lang="en-US" sz="2000" i="1" dirty="0"/>
              <a:t> salina, H. </a:t>
            </a:r>
            <a:r>
              <a:rPr lang="en-US" sz="2000" i="1" dirty="0" err="1"/>
              <a:t>incongruens</a:t>
            </a:r>
            <a:r>
              <a:rPr lang="en-US" sz="2000" i="1" dirty="0"/>
              <a:t>, </a:t>
            </a:r>
            <a:r>
              <a:rPr lang="en-US" sz="2000" i="1" dirty="0" err="1"/>
              <a:t>Eucypris</a:t>
            </a:r>
            <a:r>
              <a:rPr lang="en-US" sz="2000" i="1" dirty="0"/>
              <a:t> virens, </a:t>
            </a:r>
            <a:r>
              <a:rPr lang="en-US" sz="2000" i="1" dirty="0" err="1"/>
              <a:t>Cypridopsis</a:t>
            </a:r>
            <a:r>
              <a:rPr lang="en-US" sz="2000" i="1" dirty="0"/>
              <a:t> </a:t>
            </a:r>
            <a:r>
              <a:rPr lang="en-US" sz="2000" i="1" dirty="0" err="1"/>
              <a:t>vidua</a:t>
            </a:r>
            <a:r>
              <a:rPr lang="en-US" sz="2000" dirty="0"/>
              <a:t>) </a:t>
            </a:r>
            <a:r>
              <a:rPr lang="en-US" sz="2000" dirty="0">
                <a:solidFill>
                  <a:srgbClr val="FF0000"/>
                </a:solidFill>
              </a:rPr>
              <a:t>were classified as cosmopolitan</a:t>
            </a:r>
            <a:r>
              <a:rPr lang="en-US" sz="2000" dirty="0"/>
              <a:t>. </a:t>
            </a:r>
            <a:br>
              <a:rPr lang="tr-TR" sz="2000" dirty="0"/>
            </a:br>
            <a:r>
              <a:rPr lang="en-US" sz="2000" dirty="0"/>
              <a:t>All other (57) species are considered </a:t>
            </a:r>
            <a:r>
              <a:rPr lang="en-US" sz="2000" dirty="0" err="1"/>
              <a:t>noncosmopolitan</a:t>
            </a:r>
            <a:r>
              <a:rPr lang="en-US" sz="2000" dirty="0"/>
              <a:t>. No ostracod species was found from 22 study sites. </a:t>
            </a:r>
            <a:br>
              <a:rPr lang="tr-TR" sz="2000" dirty="0"/>
            </a:br>
            <a:r>
              <a:rPr lang="en-US" sz="2000" dirty="0"/>
              <a:t>Eight cosmopolitan species against two </a:t>
            </a:r>
            <a:r>
              <a:rPr lang="en-US" sz="2000" dirty="0" err="1"/>
              <a:t>noncosmopolitan</a:t>
            </a:r>
            <a:r>
              <a:rPr lang="en-US" sz="2000" dirty="0"/>
              <a:t> species were found from total of 25 artificial habitats. </a:t>
            </a:r>
            <a:br>
              <a:rPr lang="tr-TR" sz="2000" dirty="0"/>
            </a:br>
            <a:r>
              <a:rPr lang="en-US" sz="2000" dirty="0"/>
              <a:t>More than 80% of these sites were dominated by cosmopolitan species.  </a:t>
            </a:r>
            <a:br>
              <a:rPr lang="tr-TR" sz="1400" dirty="0"/>
            </a:br>
            <a:endParaRPr lang="tr-TR" sz="1400" dirty="0"/>
          </a:p>
        </p:txBody>
      </p:sp>
      <p:pic>
        <p:nvPicPr>
          <p:cNvPr id="3" name="Resim 2" descr="metin, ekran görüntüsü, sayı, numara, diyagram içeren bir resim&#10;&#10;Yapay zeka tarafından oluşturulmuş içerik yanlış olabilir.">
            <a:extLst>
              <a:ext uri="{FF2B5EF4-FFF2-40B4-BE49-F238E27FC236}">
                <a16:creationId xmlns:a16="http://schemas.microsoft.com/office/drawing/2014/main" id="{F80201EA-CF39-24A4-93FB-02ABD6AF3E1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550"/>
          <a:stretch>
            <a:fillRect/>
          </a:stretch>
        </p:blipFill>
        <p:spPr bwMode="auto">
          <a:xfrm>
            <a:off x="0" y="2182737"/>
            <a:ext cx="7483416" cy="4512287"/>
          </a:xfrm>
          <a:prstGeom prst="rect">
            <a:avLst/>
          </a:prstGeom>
          <a:noFill/>
          <a:ln>
            <a:noFill/>
          </a:ln>
          <a:extLst>
            <a:ext uri="{53640926-AAD7-44D8-BBD7-CCE9431645EC}">
              <a14:shadowObscured xmlns:a14="http://schemas.microsoft.com/office/drawing/2010/main"/>
            </a:ext>
          </a:extLst>
        </p:spPr>
      </p:pic>
      <p:graphicFrame>
        <p:nvGraphicFramePr>
          <p:cNvPr id="4" name="Tablo 3">
            <a:extLst>
              <a:ext uri="{FF2B5EF4-FFF2-40B4-BE49-F238E27FC236}">
                <a16:creationId xmlns:a16="http://schemas.microsoft.com/office/drawing/2014/main" id="{9A084ED1-5197-9B6B-7AE9-4D73FFF34F69}"/>
              </a:ext>
            </a:extLst>
          </p:cNvPr>
          <p:cNvGraphicFramePr>
            <a:graphicFrameLocks noGrp="1"/>
          </p:cNvGraphicFramePr>
          <p:nvPr>
            <p:extLst>
              <p:ext uri="{D42A27DB-BD31-4B8C-83A1-F6EECF244321}">
                <p14:modId xmlns:p14="http://schemas.microsoft.com/office/powerpoint/2010/main" val="2624287139"/>
              </p:ext>
            </p:extLst>
          </p:nvPr>
        </p:nvGraphicFramePr>
        <p:xfrm>
          <a:off x="7390503" y="2182737"/>
          <a:ext cx="4748194" cy="4033099"/>
        </p:xfrm>
        <a:graphic>
          <a:graphicData uri="http://schemas.openxmlformats.org/drawingml/2006/table">
            <a:tbl>
              <a:tblPr>
                <a:tableStyleId>{5C22544A-7EE6-4342-B048-85BDC9FD1C3A}</a:tableStyleId>
              </a:tblPr>
              <a:tblGrid>
                <a:gridCol w="935124">
                  <a:extLst>
                    <a:ext uri="{9D8B030D-6E8A-4147-A177-3AD203B41FA5}">
                      <a16:colId xmlns:a16="http://schemas.microsoft.com/office/drawing/2014/main" val="3239762470"/>
                    </a:ext>
                  </a:extLst>
                </a:gridCol>
                <a:gridCol w="624735">
                  <a:extLst>
                    <a:ext uri="{9D8B030D-6E8A-4147-A177-3AD203B41FA5}">
                      <a16:colId xmlns:a16="http://schemas.microsoft.com/office/drawing/2014/main" val="3903533747"/>
                    </a:ext>
                  </a:extLst>
                </a:gridCol>
                <a:gridCol w="1172584">
                  <a:extLst>
                    <a:ext uri="{9D8B030D-6E8A-4147-A177-3AD203B41FA5}">
                      <a16:colId xmlns:a16="http://schemas.microsoft.com/office/drawing/2014/main" val="3807503578"/>
                    </a:ext>
                  </a:extLst>
                </a:gridCol>
                <a:gridCol w="1355463">
                  <a:extLst>
                    <a:ext uri="{9D8B030D-6E8A-4147-A177-3AD203B41FA5}">
                      <a16:colId xmlns:a16="http://schemas.microsoft.com/office/drawing/2014/main" val="2420020361"/>
                    </a:ext>
                  </a:extLst>
                </a:gridCol>
                <a:gridCol w="660288">
                  <a:extLst>
                    <a:ext uri="{9D8B030D-6E8A-4147-A177-3AD203B41FA5}">
                      <a16:colId xmlns:a16="http://schemas.microsoft.com/office/drawing/2014/main" val="710022460"/>
                    </a:ext>
                  </a:extLst>
                </a:gridCol>
              </a:tblGrid>
              <a:tr h="791345">
                <a:tc>
                  <a:txBody>
                    <a:bodyPr/>
                    <a:lstStyle/>
                    <a:p>
                      <a:pPr algn="l" fontAlgn="b">
                        <a:buNone/>
                      </a:pPr>
                      <a:endParaRPr lang="tr-TR" sz="2000" b="0" i="0" u="none" strike="noStrike">
                        <a:effectLst/>
                        <a:latin typeface="Arial" panose="020B0604020202020204" pitchFamily="34" charset="0"/>
                      </a:endParaRPr>
                    </a:p>
                  </a:txBody>
                  <a:tcPr marL="7620" marR="7620" marT="7620" marB="0" anchor="b"/>
                </a:tc>
                <a:tc>
                  <a:txBody>
                    <a:bodyPr/>
                    <a:lstStyle/>
                    <a:p>
                      <a:pPr algn="l" fontAlgn="b">
                        <a:buNone/>
                      </a:pPr>
                      <a:endParaRPr lang="tr-TR" sz="2000" b="0" i="0" u="none" strike="noStrike">
                        <a:effectLst/>
                        <a:latin typeface="Arial" panose="020B0604020202020204" pitchFamily="34" charset="0"/>
                      </a:endParaRPr>
                    </a:p>
                  </a:txBody>
                  <a:tcPr marL="7620" marR="7620" marT="7620" marB="0" anchor="b"/>
                </a:tc>
                <a:tc>
                  <a:txBody>
                    <a:bodyPr/>
                    <a:lstStyle/>
                    <a:p>
                      <a:pPr algn="l" fontAlgn="b">
                        <a:buNone/>
                      </a:pPr>
                      <a:r>
                        <a:rPr lang="tr-TR" sz="2000" u="none" strike="noStrike">
                          <a:effectLst/>
                        </a:rPr>
                        <a:t>disturbed</a:t>
                      </a:r>
                      <a:endParaRPr lang="tr-TR" sz="2000" b="0" i="0" u="none" strike="noStrike">
                        <a:effectLst/>
                        <a:latin typeface="Arial" panose="020B0604020202020204" pitchFamily="34" charset="0"/>
                      </a:endParaRPr>
                    </a:p>
                  </a:txBody>
                  <a:tcPr marL="7620" marR="7620" marT="7620" marB="0" anchor="b"/>
                </a:tc>
                <a:tc>
                  <a:txBody>
                    <a:bodyPr/>
                    <a:lstStyle/>
                    <a:p>
                      <a:pPr algn="l" fontAlgn="b">
                        <a:buNone/>
                      </a:pPr>
                      <a:r>
                        <a:rPr lang="tr-TR" sz="2000" u="none" strike="noStrike" dirty="0" err="1">
                          <a:effectLst/>
                        </a:rPr>
                        <a:t>undisturbed</a:t>
                      </a:r>
                      <a:endParaRPr lang="tr-TR" sz="2000" b="0" i="0" u="none" strike="noStrike" dirty="0">
                        <a:effectLst/>
                        <a:latin typeface="Arial" panose="020B0604020202020204" pitchFamily="34" charset="0"/>
                      </a:endParaRPr>
                    </a:p>
                  </a:txBody>
                  <a:tcPr marL="7620" marR="7620" marT="7620" marB="0" anchor="b"/>
                </a:tc>
                <a:tc>
                  <a:txBody>
                    <a:bodyPr/>
                    <a:lstStyle/>
                    <a:p>
                      <a:pPr algn="l" fontAlgn="b">
                        <a:buNone/>
                      </a:pPr>
                      <a:r>
                        <a:rPr lang="tr-TR" sz="2000" u="none" strike="noStrike" dirty="0">
                          <a:effectLst/>
                        </a:rPr>
                        <a:t>total</a:t>
                      </a:r>
                      <a:endParaRPr lang="tr-TR" sz="2000" b="0" i="0" u="none" strike="noStrike" dirty="0">
                        <a:effectLst/>
                        <a:latin typeface="Arial" panose="020B0604020202020204" pitchFamily="34" charset="0"/>
                      </a:endParaRPr>
                    </a:p>
                  </a:txBody>
                  <a:tcPr marL="7620" marR="7620" marT="7620" marB="0" anchor="b"/>
                </a:tc>
                <a:extLst>
                  <a:ext uri="{0D108BD9-81ED-4DB2-BD59-A6C34878D82A}">
                    <a16:rowId xmlns:a16="http://schemas.microsoft.com/office/drawing/2014/main" val="2565877599"/>
                  </a:ext>
                </a:extLst>
              </a:tr>
              <a:tr h="424624">
                <a:tc gridSpan="2">
                  <a:txBody>
                    <a:bodyPr/>
                    <a:lstStyle/>
                    <a:p>
                      <a:pPr algn="l" fontAlgn="b">
                        <a:buNone/>
                      </a:pPr>
                      <a:r>
                        <a:rPr lang="tr-TR" sz="2000" u="none" strike="noStrike">
                          <a:effectLst/>
                        </a:rPr>
                        <a:t>Tot.#ofspr.</a:t>
                      </a:r>
                      <a:endParaRPr lang="tr-TR" sz="2000" b="0" i="0" u="none" strike="noStrike">
                        <a:effectLst/>
                        <a:latin typeface="Arial" panose="020B0604020202020204" pitchFamily="34" charset="0"/>
                      </a:endParaRPr>
                    </a:p>
                  </a:txBody>
                  <a:tcPr marL="7620" marR="7620" marT="7620" marB="0" anchor="b"/>
                </a:tc>
                <a:tc hMerge="1">
                  <a:txBody>
                    <a:bodyPr/>
                    <a:lstStyle/>
                    <a:p>
                      <a:endParaRPr lang="tr-TR"/>
                    </a:p>
                  </a:txBody>
                  <a:tcPr/>
                </a:tc>
                <a:tc>
                  <a:txBody>
                    <a:bodyPr/>
                    <a:lstStyle/>
                    <a:p>
                      <a:pPr algn="r" fontAlgn="b">
                        <a:buNone/>
                      </a:pPr>
                      <a:r>
                        <a:rPr lang="tr-TR" sz="2000" u="none" strike="noStrike">
                          <a:effectLst/>
                        </a:rPr>
                        <a:t>132</a:t>
                      </a:r>
                      <a:endParaRPr lang="tr-TR" sz="2000" b="0" i="0" u="none" strike="noStrike">
                        <a:effectLst/>
                        <a:latin typeface="Arial" panose="020B0604020202020204" pitchFamily="34" charset="0"/>
                      </a:endParaRPr>
                    </a:p>
                  </a:txBody>
                  <a:tcPr marL="7620" marR="7620" marT="7620" marB="0" anchor="b"/>
                </a:tc>
                <a:tc>
                  <a:txBody>
                    <a:bodyPr/>
                    <a:lstStyle/>
                    <a:p>
                      <a:pPr algn="r" fontAlgn="b">
                        <a:buNone/>
                      </a:pPr>
                      <a:r>
                        <a:rPr lang="tr-TR" sz="2000" u="none" strike="noStrike">
                          <a:effectLst/>
                        </a:rPr>
                        <a:t>77</a:t>
                      </a:r>
                      <a:endParaRPr lang="tr-TR" sz="2000" b="0" i="0" u="none" strike="noStrike">
                        <a:effectLst/>
                        <a:latin typeface="Arial" panose="020B0604020202020204" pitchFamily="34" charset="0"/>
                      </a:endParaRPr>
                    </a:p>
                  </a:txBody>
                  <a:tcPr marL="7620" marR="7620" marT="7620" marB="0" anchor="b"/>
                </a:tc>
                <a:tc>
                  <a:txBody>
                    <a:bodyPr/>
                    <a:lstStyle/>
                    <a:p>
                      <a:pPr algn="r" fontAlgn="b">
                        <a:buNone/>
                      </a:pPr>
                      <a:r>
                        <a:rPr lang="tr-TR" sz="2000" u="none" strike="noStrike">
                          <a:effectLst/>
                        </a:rPr>
                        <a:t>209</a:t>
                      </a:r>
                      <a:endParaRPr lang="tr-TR" sz="2000" b="0" i="0" u="none" strike="noStrike">
                        <a:effectLst/>
                        <a:latin typeface="Arial" panose="020B0604020202020204" pitchFamily="34" charset="0"/>
                      </a:endParaRPr>
                    </a:p>
                  </a:txBody>
                  <a:tcPr marL="7620" marR="7620" marT="7620" marB="0" anchor="b"/>
                </a:tc>
                <a:extLst>
                  <a:ext uri="{0D108BD9-81ED-4DB2-BD59-A6C34878D82A}">
                    <a16:rowId xmlns:a16="http://schemas.microsoft.com/office/drawing/2014/main" val="4076073358"/>
                  </a:ext>
                </a:extLst>
              </a:tr>
              <a:tr h="791345">
                <a:tc gridSpan="2">
                  <a:txBody>
                    <a:bodyPr/>
                    <a:lstStyle/>
                    <a:p>
                      <a:pPr algn="l" fontAlgn="b">
                        <a:buNone/>
                      </a:pPr>
                      <a:r>
                        <a:rPr lang="tr-TR" sz="2000" u="none" strike="noStrike">
                          <a:effectLst/>
                        </a:rPr>
                        <a:t>Tot.with cosmopolitan</a:t>
                      </a:r>
                      <a:endParaRPr lang="tr-TR" sz="2000" b="0" i="0" u="none" strike="noStrike">
                        <a:effectLst/>
                        <a:latin typeface="Arial" panose="020B0604020202020204" pitchFamily="34" charset="0"/>
                      </a:endParaRPr>
                    </a:p>
                  </a:txBody>
                  <a:tcPr marL="7620" marR="7620" marT="7620" marB="0" anchor="b"/>
                </a:tc>
                <a:tc hMerge="1">
                  <a:txBody>
                    <a:bodyPr/>
                    <a:lstStyle/>
                    <a:p>
                      <a:endParaRPr lang="tr-TR"/>
                    </a:p>
                  </a:txBody>
                  <a:tcPr/>
                </a:tc>
                <a:tc>
                  <a:txBody>
                    <a:bodyPr/>
                    <a:lstStyle/>
                    <a:p>
                      <a:pPr algn="r" fontAlgn="b">
                        <a:buNone/>
                      </a:pPr>
                      <a:r>
                        <a:rPr lang="tr-TR" sz="2000" u="none" strike="noStrike">
                          <a:effectLst/>
                        </a:rPr>
                        <a:t>96</a:t>
                      </a:r>
                      <a:endParaRPr lang="tr-TR" sz="2000" b="0" i="0" u="none" strike="noStrike">
                        <a:effectLst/>
                        <a:latin typeface="Arial" panose="020B0604020202020204" pitchFamily="34" charset="0"/>
                      </a:endParaRPr>
                    </a:p>
                  </a:txBody>
                  <a:tcPr marL="7620" marR="7620" marT="7620" marB="0" anchor="b"/>
                </a:tc>
                <a:tc>
                  <a:txBody>
                    <a:bodyPr/>
                    <a:lstStyle/>
                    <a:p>
                      <a:pPr algn="r" fontAlgn="b">
                        <a:buNone/>
                      </a:pPr>
                      <a:r>
                        <a:rPr lang="tr-TR" sz="2000" u="none" strike="noStrike" dirty="0">
                          <a:effectLst/>
                        </a:rPr>
                        <a:t>49</a:t>
                      </a:r>
                      <a:endParaRPr lang="tr-TR" sz="2000" b="0" i="0" u="none" strike="noStrike" dirty="0">
                        <a:effectLst/>
                        <a:latin typeface="Arial" panose="020B0604020202020204" pitchFamily="34" charset="0"/>
                      </a:endParaRPr>
                    </a:p>
                  </a:txBody>
                  <a:tcPr marL="7620" marR="7620" marT="7620" marB="0" anchor="b"/>
                </a:tc>
                <a:tc>
                  <a:txBody>
                    <a:bodyPr/>
                    <a:lstStyle/>
                    <a:p>
                      <a:pPr algn="r" fontAlgn="b">
                        <a:buNone/>
                      </a:pPr>
                      <a:r>
                        <a:rPr lang="tr-TR" sz="2000" u="none" strike="noStrike" dirty="0">
                          <a:effectLst/>
                        </a:rPr>
                        <a:t>145</a:t>
                      </a:r>
                      <a:endParaRPr lang="tr-TR" sz="2000" b="0" i="0" u="none" strike="noStrike" dirty="0">
                        <a:effectLst/>
                        <a:latin typeface="Arial" panose="020B0604020202020204" pitchFamily="34" charset="0"/>
                      </a:endParaRPr>
                    </a:p>
                  </a:txBody>
                  <a:tcPr marL="7620" marR="7620" marT="7620" marB="0" anchor="b"/>
                </a:tc>
                <a:extLst>
                  <a:ext uri="{0D108BD9-81ED-4DB2-BD59-A6C34878D82A}">
                    <a16:rowId xmlns:a16="http://schemas.microsoft.com/office/drawing/2014/main" val="3383910757"/>
                  </a:ext>
                </a:extLst>
              </a:tr>
              <a:tr h="424624">
                <a:tc gridSpan="2">
                  <a:txBody>
                    <a:bodyPr/>
                    <a:lstStyle/>
                    <a:p>
                      <a:pPr algn="l" fontAlgn="b">
                        <a:buNone/>
                      </a:pPr>
                      <a:r>
                        <a:rPr lang="tr-TR" sz="2000" u="none" strike="noStrike">
                          <a:effectLst/>
                        </a:rPr>
                        <a:t>Tot.w/o cosmopolitan</a:t>
                      </a:r>
                      <a:endParaRPr lang="tr-TR" sz="2000" b="0" i="0" u="none" strike="noStrike">
                        <a:effectLst/>
                        <a:latin typeface="Arial" panose="020B0604020202020204" pitchFamily="34" charset="0"/>
                      </a:endParaRPr>
                    </a:p>
                  </a:txBody>
                  <a:tcPr marL="7620" marR="7620" marT="7620" marB="0" anchor="b"/>
                </a:tc>
                <a:tc hMerge="1">
                  <a:txBody>
                    <a:bodyPr/>
                    <a:lstStyle/>
                    <a:p>
                      <a:endParaRPr lang="tr-TR"/>
                    </a:p>
                  </a:txBody>
                  <a:tcPr/>
                </a:tc>
                <a:tc>
                  <a:txBody>
                    <a:bodyPr/>
                    <a:lstStyle/>
                    <a:p>
                      <a:pPr algn="r" fontAlgn="b">
                        <a:buNone/>
                      </a:pPr>
                      <a:r>
                        <a:rPr lang="tr-TR" sz="2000" u="none" strike="noStrike" dirty="0">
                          <a:effectLst/>
                        </a:rPr>
                        <a:t>23</a:t>
                      </a:r>
                      <a:endParaRPr lang="tr-TR" sz="2000" b="0" i="0" u="none" strike="noStrike" dirty="0">
                        <a:effectLst/>
                        <a:latin typeface="Arial" panose="020B0604020202020204" pitchFamily="34" charset="0"/>
                      </a:endParaRPr>
                    </a:p>
                  </a:txBody>
                  <a:tcPr marL="7620" marR="7620" marT="7620" marB="0" anchor="b"/>
                </a:tc>
                <a:tc>
                  <a:txBody>
                    <a:bodyPr/>
                    <a:lstStyle/>
                    <a:p>
                      <a:pPr algn="r" fontAlgn="b">
                        <a:buNone/>
                      </a:pPr>
                      <a:r>
                        <a:rPr lang="tr-TR" sz="2000" u="none" strike="noStrike">
                          <a:effectLst/>
                        </a:rPr>
                        <a:t>19</a:t>
                      </a:r>
                      <a:endParaRPr lang="tr-TR" sz="2000" b="0" i="0" u="none" strike="noStrike">
                        <a:effectLst/>
                        <a:latin typeface="Arial" panose="020B0604020202020204" pitchFamily="34" charset="0"/>
                      </a:endParaRPr>
                    </a:p>
                  </a:txBody>
                  <a:tcPr marL="7620" marR="7620" marT="7620" marB="0" anchor="b"/>
                </a:tc>
                <a:tc>
                  <a:txBody>
                    <a:bodyPr/>
                    <a:lstStyle/>
                    <a:p>
                      <a:pPr algn="r" fontAlgn="b">
                        <a:buNone/>
                      </a:pPr>
                      <a:r>
                        <a:rPr lang="tr-TR" sz="2000" u="none" strike="noStrike">
                          <a:effectLst/>
                        </a:rPr>
                        <a:t>42</a:t>
                      </a:r>
                      <a:endParaRPr lang="tr-TR" sz="2000" b="0" i="0" u="none" strike="noStrike">
                        <a:effectLst/>
                        <a:latin typeface="Arial" panose="020B0604020202020204" pitchFamily="34" charset="0"/>
                      </a:endParaRPr>
                    </a:p>
                  </a:txBody>
                  <a:tcPr marL="7620" marR="7620" marT="7620" marB="0" anchor="b"/>
                </a:tc>
                <a:extLst>
                  <a:ext uri="{0D108BD9-81ED-4DB2-BD59-A6C34878D82A}">
                    <a16:rowId xmlns:a16="http://schemas.microsoft.com/office/drawing/2014/main" val="318683296"/>
                  </a:ext>
                </a:extLst>
              </a:tr>
              <a:tr h="791345">
                <a:tc gridSpan="2">
                  <a:txBody>
                    <a:bodyPr/>
                    <a:lstStyle/>
                    <a:p>
                      <a:pPr algn="l" fontAlgn="b">
                        <a:buNone/>
                      </a:pPr>
                      <a:r>
                        <a:rPr lang="pl-PL" sz="2000" u="none" strike="noStrike">
                          <a:effectLst/>
                        </a:rPr>
                        <a:t>Tot.spr.w/o ostracods</a:t>
                      </a:r>
                      <a:endParaRPr lang="pl-PL" sz="2000" b="0" i="0" u="none" strike="noStrike">
                        <a:effectLst/>
                        <a:latin typeface="Arial" panose="020B0604020202020204" pitchFamily="34" charset="0"/>
                      </a:endParaRPr>
                    </a:p>
                  </a:txBody>
                  <a:tcPr marL="7620" marR="7620" marT="7620" marB="0" anchor="b"/>
                </a:tc>
                <a:tc hMerge="1">
                  <a:txBody>
                    <a:bodyPr/>
                    <a:lstStyle/>
                    <a:p>
                      <a:endParaRPr lang="tr-TR"/>
                    </a:p>
                  </a:txBody>
                  <a:tcPr/>
                </a:tc>
                <a:tc>
                  <a:txBody>
                    <a:bodyPr/>
                    <a:lstStyle/>
                    <a:p>
                      <a:pPr algn="r" fontAlgn="b">
                        <a:buNone/>
                      </a:pPr>
                      <a:r>
                        <a:rPr lang="tr-TR" sz="2000" u="none" strike="noStrike">
                          <a:effectLst/>
                        </a:rPr>
                        <a:t>13</a:t>
                      </a:r>
                      <a:endParaRPr lang="tr-TR" sz="2000" b="0" i="0" u="none" strike="noStrike">
                        <a:effectLst/>
                        <a:latin typeface="Arial" panose="020B0604020202020204" pitchFamily="34" charset="0"/>
                      </a:endParaRPr>
                    </a:p>
                  </a:txBody>
                  <a:tcPr marL="7620" marR="7620" marT="7620" marB="0" anchor="b"/>
                </a:tc>
                <a:tc>
                  <a:txBody>
                    <a:bodyPr/>
                    <a:lstStyle/>
                    <a:p>
                      <a:pPr algn="r" fontAlgn="b">
                        <a:buNone/>
                      </a:pPr>
                      <a:r>
                        <a:rPr lang="tr-TR" sz="2000" u="none" strike="noStrike">
                          <a:effectLst/>
                        </a:rPr>
                        <a:t>8</a:t>
                      </a:r>
                      <a:endParaRPr lang="tr-TR" sz="2000" b="0" i="0" u="none" strike="noStrike">
                        <a:effectLst/>
                        <a:latin typeface="Arial" panose="020B0604020202020204" pitchFamily="34" charset="0"/>
                      </a:endParaRPr>
                    </a:p>
                  </a:txBody>
                  <a:tcPr marL="7620" marR="7620" marT="7620" marB="0" anchor="b"/>
                </a:tc>
                <a:tc>
                  <a:txBody>
                    <a:bodyPr/>
                    <a:lstStyle/>
                    <a:p>
                      <a:pPr algn="r" fontAlgn="b">
                        <a:buNone/>
                      </a:pPr>
                      <a:r>
                        <a:rPr lang="tr-TR" sz="2000" u="none" strike="noStrike">
                          <a:effectLst/>
                        </a:rPr>
                        <a:t>21</a:t>
                      </a:r>
                      <a:endParaRPr lang="tr-TR" sz="2000" b="0" i="0" u="none" strike="noStrike">
                        <a:effectLst/>
                        <a:latin typeface="Arial" panose="020B0604020202020204" pitchFamily="34" charset="0"/>
                      </a:endParaRPr>
                    </a:p>
                  </a:txBody>
                  <a:tcPr marL="7620" marR="7620" marT="7620" marB="0" anchor="b"/>
                </a:tc>
                <a:extLst>
                  <a:ext uri="{0D108BD9-81ED-4DB2-BD59-A6C34878D82A}">
                    <a16:rowId xmlns:a16="http://schemas.microsoft.com/office/drawing/2014/main" val="2361514425"/>
                  </a:ext>
                </a:extLst>
              </a:tr>
              <a:tr h="424624">
                <a:tc gridSpan="2">
                  <a:txBody>
                    <a:bodyPr/>
                    <a:lstStyle/>
                    <a:p>
                      <a:pPr algn="l" fontAlgn="b">
                        <a:buNone/>
                      </a:pPr>
                      <a:r>
                        <a:rPr lang="tr-TR" sz="2000" u="none" strike="noStrike">
                          <a:effectLst/>
                        </a:rPr>
                        <a:t>Tot.cosmopolitan spp</a:t>
                      </a:r>
                      <a:endParaRPr lang="tr-TR" sz="2000" b="0" i="0" u="none" strike="noStrike">
                        <a:effectLst/>
                        <a:latin typeface="Arial" panose="020B0604020202020204" pitchFamily="34" charset="0"/>
                      </a:endParaRPr>
                    </a:p>
                  </a:txBody>
                  <a:tcPr marL="7620" marR="7620" marT="7620" marB="0" anchor="b"/>
                </a:tc>
                <a:tc hMerge="1">
                  <a:txBody>
                    <a:bodyPr/>
                    <a:lstStyle/>
                    <a:p>
                      <a:endParaRPr lang="tr-TR"/>
                    </a:p>
                  </a:txBody>
                  <a:tcPr/>
                </a:tc>
                <a:tc>
                  <a:txBody>
                    <a:bodyPr/>
                    <a:lstStyle/>
                    <a:p>
                      <a:pPr algn="r" fontAlgn="b">
                        <a:buNone/>
                      </a:pPr>
                      <a:r>
                        <a:rPr lang="tr-TR" sz="2000" u="none" strike="noStrike">
                          <a:effectLst/>
                        </a:rPr>
                        <a:t>11</a:t>
                      </a:r>
                      <a:endParaRPr lang="tr-TR" sz="2000" b="0" i="0" u="none" strike="noStrike">
                        <a:effectLst/>
                        <a:latin typeface="Arial" panose="020B0604020202020204" pitchFamily="34" charset="0"/>
                      </a:endParaRPr>
                    </a:p>
                  </a:txBody>
                  <a:tcPr marL="7620" marR="7620" marT="7620" marB="0" anchor="b"/>
                </a:tc>
                <a:tc>
                  <a:txBody>
                    <a:bodyPr/>
                    <a:lstStyle/>
                    <a:p>
                      <a:pPr algn="r" fontAlgn="b">
                        <a:buNone/>
                      </a:pPr>
                      <a:r>
                        <a:rPr lang="tr-TR" sz="2000" u="none" strike="noStrike">
                          <a:effectLst/>
                        </a:rPr>
                        <a:t>8</a:t>
                      </a:r>
                      <a:endParaRPr lang="tr-TR" sz="2000" b="0" i="0" u="none" strike="noStrike">
                        <a:effectLst/>
                        <a:latin typeface="Arial" panose="020B0604020202020204" pitchFamily="34" charset="0"/>
                      </a:endParaRPr>
                    </a:p>
                  </a:txBody>
                  <a:tcPr marL="7620" marR="7620" marT="7620" marB="0" anchor="b"/>
                </a:tc>
                <a:tc>
                  <a:txBody>
                    <a:bodyPr/>
                    <a:lstStyle/>
                    <a:p>
                      <a:pPr algn="r" fontAlgn="b">
                        <a:buNone/>
                      </a:pPr>
                      <a:r>
                        <a:rPr lang="tr-TR" sz="2000" u="none" strike="noStrike" dirty="0">
                          <a:effectLst/>
                        </a:rPr>
                        <a:t>19</a:t>
                      </a:r>
                      <a:endParaRPr lang="tr-TR" sz="2000" b="0" i="0" u="none" strike="noStrike" dirty="0">
                        <a:effectLst/>
                        <a:latin typeface="Arial" panose="020B0604020202020204" pitchFamily="34" charset="0"/>
                      </a:endParaRPr>
                    </a:p>
                  </a:txBody>
                  <a:tcPr marL="7620" marR="7620" marT="7620" marB="0" anchor="b"/>
                </a:tc>
                <a:extLst>
                  <a:ext uri="{0D108BD9-81ED-4DB2-BD59-A6C34878D82A}">
                    <a16:rowId xmlns:a16="http://schemas.microsoft.com/office/drawing/2014/main" val="2661930992"/>
                  </a:ext>
                </a:extLst>
              </a:tr>
            </a:tbl>
          </a:graphicData>
        </a:graphic>
      </p:graphicFrame>
    </p:spTree>
    <p:extLst>
      <p:ext uri="{BB962C8B-B14F-4D97-AF65-F5344CB8AC3E}">
        <p14:creationId xmlns:p14="http://schemas.microsoft.com/office/powerpoint/2010/main" val="24034303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0DC309BB-AA8A-D246-A326-30896BD22A3E}"/>
              </a:ext>
            </a:extLst>
          </p:cNvPr>
          <p:cNvSpPr>
            <a:spLocks noGrp="1"/>
          </p:cNvSpPr>
          <p:nvPr>
            <p:ph type="title"/>
          </p:nvPr>
        </p:nvSpPr>
        <p:spPr>
          <a:xfrm>
            <a:off x="222368" y="210593"/>
            <a:ext cx="11742667" cy="641131"/>
          </a:xfrm>
        </p:spPr>
        <p:txBody>
          <a:bodyPr vert="horz" lIns="91440" tIns="45720" rIns="91440" bIns="45720" rtlCol="0" anchor="ctr">
            <a:normAutofit/>
          </a:bodyPr>
          <a:lstStyle/>
          <a:p>
            <a:r>
              <a:rPr lang="tr-TR" sz="1800" dirty="0" err="1"/>
              <a:t>Table</a:t>
            </a:r>
            <a:r>
              <a:rPr lang="tr-TR" sz="1800" dirty="0"/>
              <a:t>: </a:t>
            </a:r>
            <a:r>
              <a:rPr lang="tr-TR" sz="1800" dirty="0" err="1"/>
              <a:t>Correlations</a:t>
            </a:r>
            <a:r>
              <a:rPr lang="tr-TR" sz="1800" dirty="0"/>
              <a:t> </a:t>
            </a:r>
            <a:r>
              <a:rPr lang="tr-TR" sz="1800" dirty="0" err="1"/>
              <a:t>among</a:t>
            </a:r>
            <a:r>
              <a:rPr lang="tr-TR" sz="1800" dirty="0"/>
              <a:t> </a:t>
            </a:r>
            <a:r>
              <a:rPr lang="tr-TR" sz="1800" dirty="0" err="1"/>
              <a:t>environmental</a:t>
            </a:r>
            <a:r>
              <a:rPr lang="tr-TR" sz="1800" dirty="0"/>
              <a:t> </a:t>
            </a:r>
            <a:r>
              <a:rPr lang="tr-TR" sz="1800" dirty="0" err="1"/>
              <a:t>variables</a:t>
            </a:r>
            <a:r>
              <a:rPr lang="tr-TR" sz="1800" dirty="0"/>
              <a:t> </a:t>
            </a:r>
            <a:r>
              <a:rPr lang="tr-TR" sz="1800" dirty="0" err="1"/>
              <a:t>and</a:t>
            </a:r>
            <a:r>
              <a:rPr lang="tr-TR" sz="1800" dirty="0"/>
              <a:t> species </a:t>
            </a:r>
            <a:r>
              <a:rPr lang="tr-TR" sz="1800" dirty="0" err="1"/>
              <a:t>from</a:t>
            </a:r>
            <a:r>
              <a:rPr lang="tr-TR" sz="1800" dirty="0"/>
              <a:t> </a:t>
            </a:r>
            <a:r>
              <a:rPr lang="tr-TR" sz="1800" dirty="0" err="1"/>
              <a:t>the</a:t>
            </a:r>
            <a:r>
              <a:rPr lang="tr-TR" sz="1800" dirty="0"/>
              <a:t> Great </a:t>
            </a:r>
            <a:r>
              <a:rPr lang="tr-TR" sz="1800" dirty="0" err="1"/>
              <a:t>Basin</a:t>
            </a:r>
            <a:r>
              <a:rPr lang="tr-TR" sz="1800" dirty="0"/>
              <a:t>. </a:t>
            </a:r>
            <a:br>
              <a:rPr lang="tr-TR" sz="1800" dirty="0"/>
            </a:br>
            <a:r>
              <a:rPr lang="tr-TR" sz="1800" dirty="0" err="1"/>
              <a:t>Notes</a:t>
            </a:r>
            <a:r>
              <a:rPr lang="tr-TR" sz="1800" dirty="0"/>
              <a:t>: </a:t>
            </a:r>
            <a:r>
              <a:rPr lang="tr-TR" sz="1800" dirty="0" err="1"/>
              <a:t>Strong</a:t>
            </a:r>
            <a:r>
              <a:rPr lang="tr-TR" sz="1800" dirty="0"/>
              <a:t> </a:t>
            </a:r>
            <a:r>
              <a:rPr lang="tr-TR" sz="1800" dirty="0" err="1"/>
              <a:t>correlation</a:t>
            </a:r>
            <a:r>
              <a:rPr lang="tr-TR" sz="1800" dirty="0"/>
              <a:t> </a:t>
            </a:r>
            <a:r>
              <a:rPr lang="tr-TR" sz="1800" dirty="0" err="1"/>
              <a:t>with</a:t>
            </a:r>
            <a:r>
              <a:rPr lang="tr-TR" sz="1800" dirty="0"/>
              <a:t> % </a:t>
            </a:r>
            <a:r>
              <a:rPr lang="tr-TR" sz="1800" dirty="0" err="1"/>
              <a:t>noncosmopolitans</a:t>
            </a:r>
            <a:r>
              <a:rPr lang="tr-TR" sz="1800" dirty="0"/>
              <a:t> NS = not </a:t>
            </a:r>
            <a:r>
              <a:rPr lang="tr-TR" sz="1800" dirty="0" err="1"/>
              <a:t>significant</a:t>
            </a:r>
            <a:endParaRPr lang="en-US" sz="1800" kern="1200" dirty="0">
              <a:solidFill>
                <a:schemeClr val="tx1"/>
              </a:solidFill>
              <a:latin typeface="+mj-lt"/>
              <a:ea typeface="+mj-ea"/>
              <a:cs typeface="+mj-cs"/>
            </a:endParaRPr>
          </a:p>
        </p:txBody>
      </p:sp>
      <p:graphicFrame>
        <p:nvGraphicFramePr>
          <p:cNvPr id="3" name="Tablo 2">
            <a:extLst>
              <a:ext uri="{FF2B5EF4-FFF2-40B4-BE49-F238E27FC236}">
                <a16:creationId xmlns:a16="http://schemas.microsoft.com/office/drawing/2014/main" id="{4C2861A8-D5EE-86E7-841E-B94435349601}"/>
              </a:ext>
            </a:extLst>
          </p:cNvPr>
          <p:cNvGraphicFramePr>
            <a:graphicFrameLocks noGrp="1"/>
          </p:cNvGraphicFramePr>
          <p:nvPr>
            <p:extLst>
              <p:ext uri="{D42A27DB-BD31-4B8C-83A1-F6EECF244321}">
                <p14:modId xmlns:p14="http://schemas.microsoft.com/office/powerpoint/2010/main" val="417287909"/>
              </p:ext>
            </p:extLst>
          </p:nvPr>
        </p:nvGraphicFramePr>
        <p:xfrm>
          <a:off x="681493" y="1062317"/>
          <a:ext cx="11283542" cy="5678673"/>
        </p:xfrm>
        <a:graphic>
          <a:graphicData uri="http://schemas.openxmlformats.org/drawingml/2006/table">
            <a:tbl>
              <a:tblPr firstRow="1" firstCol="1" bandRow="1"/>
              <a:tblGrid>
                <a:gridCol w="2542958">
                  <a:extLst>
                    <a:ext uri="{9D8B030D-6E8A-4147-A177-3AD203B41FA5}">
                      <a16:colId xmlns:a16="http://schemas.microsoft.com/office/drawing/2014/main" val="2542820467"/>
                    </a:ext>
                  </a:extLst>
                </a:gridCol>
                <a:gridCol w="3117038">
                  <a:extLst>
                    <a:ext uri="{9D8B030D-6E8A-4147-A177-3AD203B41FA5}">
                      <a16:colId xmlns:a16="http://schemas.microsoft.com/office/drawing/2014/main" val="1737424858"/>
                    </a:ext>
                  </a:extLst>
                </a:gridCol>
                <a:gridCol w="2501297">
                  <a:extLst>
                    <a:ext uri="{9D8B030D-6E8A-4147-A177-3AD203B41FA5}">
                      <a16:colId xmlns:a16="http://schemas.microsoft.com/office/drawing/2014/main" val="1292856081"/>
                    </a:ext>
                  </a:extLst>
                </a:gridCol>
                <a:gridCol w="3122249">
                  <a:extLst>
                    <a:ext uri="{9D8B030D-6E8A-4147-A177-3AD203B41FA5}">
                      <a16:colId xmlns:a16="http://schemas.microsoft.com/office/drawing/2014/main" val="2967774204"/>
                    </a:ext>
                  </a:extLst>
                </a:gridCol>
              </a:tblGrid>
              <a:tr h="1316404">
                <a:tc>
                  <a:txBody>
                    <a:bodyPr/>
                    <a:lstStyle/>
                    <a:p>
                      <a:pPr marL="0" marR="0" algn="ctr" fontAlgn="t">
                        <a:lnSpc>
                          <a:spcPct val="115000"/>
                        </a:lnSpc>
                        <a:buNone/>
                      </a:pPr>
                      <a:r>
                        <a:rPr lang="tr-TR" sz="2100" b="1" i="0" u="none" strike="noStrike">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Variable</a:t>
                      </a:r>
                      <a:endParaRPr lang="tr-TR" sz="3500" b="0" i="0" u="none" strike="noStrike">
                        <a:effectLst/>
                        <a:latin typeface="Arial" panose="020B0604020202020204" pitchFamily="34" charset="0"/>
                      </a:endParaRPr>
                    </a:p>
                  </a:txBody>
                  <a:tcPr marL="85608" marR="85608" marT="1834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15000"/>
                        </a:lnSpc>
                        <a:buNone/>
                      </a:pPr>
                      <a:r>
                        <a:rPr lang="tr-TR" sz="2100" b="1" i="0" u="none" strike="noStrike"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Cosmopolitan</a:t>
                      </a:r>
                      <a:r>
                        <a:rPr lang="tr-TR" sz="2100" b="1" i="0" u="none" strike="noStrike"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Species</a:t>
                      </a:r>
                      <a:endParaRPr lang="tr-TR" sz="3500" b="0" i="0" u="none" strike="noStrike" dirty="0">
                        <a:effectLst/>
                        <a:latin typeface="Arial" panose="020B0604020202020204" pitchFamily="34" charset="0"/>
                      </a:endParaRPr>
                    </a:p>
                  </a:txBody>
                  <a:tcPr marL="85608" marR="85608" marT="1834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15000"/>
                        </a:lnSpc>
                        <a:buNone/>
                      </a:pPr>
                      <a:r>
                        <a:rPr lang="tr-TR" sz="2100" b="1" i="0" u="none" strike="noStrike"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Noncosmopolitan</a:t>
                      </a:r>
                      <a:r>
                        <a:rPr lang="tr-TR" sz="2100" b="1" i="0" u="none" strike="noStrike"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Species</a:t>
                      </a:r>
                      <a:endParaRPr lang="tr-TR" sz="3500" b="0" i="0" u="none" strike="noStrike" dirty="0">
                        <a:effectLst/>
                        <a:latin typeface="Arial" panose="020B0604020202020204" pitchFamily="34" charset="0"/>
                      </a:endParaRPr>
                    </a:p>
                  </a:txBody>
                  <a:tcPr marL="85608" marR="85608" marT="1834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15000"/>
                        </a:lnSpc>
                        <a:buNone/>
                      </a:pPr>
                      <a:r>
                        <a:rPr lang="tr-TR" sz="2100" b="1" i="0" u="none" strike="noStrike"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tr-TR" sz="2100" b="1" i="0" u="none" strike="noStrike"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Noncosmopolitans</a:t>
                      </a:r>
                      <a:endParaRPr lang="tr-TR" sz="3500" b="0" i="0" u="none" strike="noStrike" dirty="0">
                        <a:effectLst/>
                        <a:latin typeface="Arial" panose="020B0604020202020204" pitchFamily="34" charset="0"/>
                      </a:endParaRPr>
                    </a:p>
                  </a:txBody>
                  <a:tcPr marL="85608" marR="85608" marT="1834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78300986"/>
                  </a:ext>
                </a:extLst>
              </a:tr>
              <a:tr h="637291">
                <a:tc>
                  <a:txBody>
                    <a:bodyPr/>
                    <a:lstStyle/>
                    <a:p>
                      <a:pPr marL="0" marR="0" algn="l" fontAlgn="b">
                        <a:lnSpc>
                          <a:spcPct val="115000"/>
                        </a:lnSpc>
                        <a:buNone/>
                      </a:pPr>
                      <a:r>
                        <a:rPr lang="tr-TR" sz="2100" b="0" i="0" u="none" strike="noStrike">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Conductivity</a:t>
                      </a:r>
                      <a:endParaRPr lang="tr-TR" sz="3500" b="0" i="0" u="none" strike="noStrike">
                        <a:effectLst/>
                        <a:latin typeface="Arial" panose="020B0604020202020204" pitchFamily="34" charset="0"/>
                      </a:endParaRPr>
                    </a:p>
                  </a:txBody>
                  <a:tcPr marL="85608" marR="85608" marT="1834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b">
                        <a:lnSpc>
                          <a:spcPct val="115000"/>
                        </a:lnSpc>
                        <a:buNone/>
                      </a:pPr>
                      <a:r>
                        <a:rPr lang="tr-TR" sz="2100" b="0" i="0" u="none" strike="noStrike">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Neg, sig (P&lt;0.05)</a:t>
                      </a:r>
                      <a:endParaRPr lang="tr-TR" sz="3500" b="0" i="0" u="none" strike="noStrike">
                        <a:effectLst/>
                        <a:latin typeface="Arial" panose="020B0604020202020204" pitchFamily="34" charset="0"/>
                      </a:endParaRPr>
                    </a:p>
                  </a:txBody>
                  <a:tcPr marL="85608" marR="85608" marT="1834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b">
                        <a:lnSpc>
                          <a:spcPct val="115000"/>
                        </a:lnSpc>
                        <a:buNone/>
                      </a:pPr>
                      <a:r>
                        <a:rPr lang="tr-TR" sz="2100" b="0" i="0" u="none" strike="noStrike"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Neg</a:t>
                      </a:r>
                      <a:r>
                        <a:rPr lang="tr-TR" sz="2100" b="0" i="0" u="none" strike="noStrike"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tr-TR" sz="2100" b="0" i="0" u="none" strike="noStrike"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sig</a:t>
                      </a:r>
                      <a:r>
                        <a:rPr lang="tr-TR" sz="2100" b="0" i="0" u="none" strike="noStrike"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(P&lt;0.05)</a:t>
                      </a:r>
                      <a:endParaRPr lang="tr-TR" sz="3500" b="0" i="0" u="none" strike="noStrike" dirty="0">
                        <a:effectLst/>
                        <a:latin typeface="Arial" panose="020B0604020202020204" pitchFamily="34" charset="0"/>
                      </a:endParaRPr>
                    </a:p>
                  </a:txBody>
                  <a:tcPr marL="85608" marR="85608" marT="1834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b">
                        <a:lnSpc>
                          <a:spcPct val="115000"/>
                        </a:lnSpc>
                        <a:buNone/>
                      </a:pPr>
                      <a:r>
                        <a:rPr lang="tr-TR" sz="2100" b="0" i="0" u="none" strike="noStrike">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Neg, sig (P&lt;0.05)</a:t>
                      </a:r>
                      <a:endParaRPr lang="tr-TR" sz="3500" b="0" i="0" u="none" strike="noStrike">
                        <a:effectLst/>
                        <a:latin typeface="Arial" panose="020B0604020202020204" pitchFamily="34" charset="0"/>
                      </a:endParaRPr>
                    </a:p>
                  </a:txBody>
                  <a:tcPr marL="85608" marR="85608" marT="1834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65852855"/>
                  </a:ext>
                </a:extLst>
              </a:tr>
              <a:tr h="637291">
                <a:tc>
                  <a:txBody>
                    <a:bodyPr/>
                    <a:lstStyle/>
                    <a:p>
                      <a:pPr marL="0" marR="0" algn="l" fontAlgn="b">
                        <a:lnSpc>
                          <a:spcPct val="115000"/>
                        </a:lnSpc>
                        <a:buNone/>
                      </a:pPr>
                      <a:r>
                        <a:rPr lang="tr-TR" sz="2100" b="0" i="0" u="none" strike="noStrike">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pH</a:t>
                      </a:r>
                      <a:endParaRPr lang="tr-TR" sz="3500" b="0" i="0" u="none" strike="noStrike">
                        <a:effectLst/>
                        <a:latin typeface="Arial" panose="020B0604020202020204" pitchFamily="34" charset="0"/>
                      </a:endParaRPr>
                    </a:p>
                  </a:txBody>
                  <a:tcPr marL="85608" marR="85608" marT="1834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b">
                        <a:lnSpc>
                          <a:spcPct val="115000"/>
                        </a:lnSpc>
                        <a:buNone/>
                      </a:pPr>
                      <a:r>
                        <a:rPr lang="tr-TR" sz="2100" b="0" i="0" u="none" strike="noStrike">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Pos, weak, NS</a:t>
                      </a:r>
                      <a:endParaRPr lang="tr-TR" sz="3500" b="0" i="0" u="none" strike="noStrike">
                        <a:effectLst/>
                        <a:latin typeface="Arial" panose="020B0604020202020204" pitchFamily="34" charset="0"/>
                      </a:endParaRPr>
                    </a:p>
                  </a:txBody>
                  <a:tcPr marL="85608" marR="85608" marT="1834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b">
                        <a:lnSpc>
                          <a:spcPct val="115000"/>
                        </a:lnSpc>
                        <a:buNone/>
                      </a:pPr>
                      <a:r>
                        <a:rPr lang="tr-TR" sz="2100" b="0" i="0" u="none" strike="noStrike">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Neg, weak, sig</a:t>
                      </a:r>
                      <a:endParaRPr lang="tr-TR" sz="3500" b="0" i="0" u="none" strike="noStrike">
                        <a:effectLst/>
                        <a:latin typeface="Arial" panose="020B0604020202020204" pitchFamily="34" charset="0"/>
                      </a:endParaRPr>
                    </a:p>
                  </a:txBody>
                  <a:tcPr marL="85608" marR="85608" marT="1834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b">
                        <a:lnSpc>
                          <a:spcPct val="115000"/>
                        </a:lnSpc>
                        <a:buNone/>
                      </a:pPr>
                      <a:r>
                        <a:rPr lang="tr-TR" sz="2100" b="0" i="0" u="none" strike="noStrike">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Neg, weak, sig</a:t>
                      </a:r>
                      <a:endParaRPr lang="tr-TR" sz="3500" b="0" i="0" u="none" strike="noStrike">
                        <a:effectLst/>
                        <a:latin typeface="Arial" panose="020B0604020202020204" pitchFamily="34" charset="0"/>
                      </a:endParaRPr>
                    </a:p>
                  </a:txBody>
                  <a:tcPr marL="85608" marR="85608" marT="1834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52884155"/>
                  </a:ext>
                </a:extLst>
              </a:tr>
              <a:tr h="637291">
                <a:tc>
                  <a:txBody>
                    <a:bodyPr/>
                    <a:lstStyle/>
                    <a:p>
                      <a:pPr marL="0" marR="0" algn="l" fontAlgn="b">
                        <a:lnSpc>
                          <a:spcPct val="115000"/>
                        </a:lnSpc>
                        <a:buNone/>
                      </a:pPr>
                      <a:r>
                        <a:rPr lang="tr-TR" sz="2100" b="0" i="0" u="none" strike="noStrike">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Water Temperature</a:t>
                      </a:r>
                      <a:endParaRPr lang="tr-TR" sz="3500" b="0" i="0" u="none" strike="noStrike">
                        <a:effectLst/>
                        <a:latin typeface="Arial" panose="020B0604020202020204" pitchFamily="34" charset="0"/>
                      </a:endParaRPr>
                    </a:p>
                  </a:txBody>
                  <a:tcPr marL="85608" marR="85608" marT="1834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b">
                        <a:lnSpc>
                          <a:spcPct val="115000"/>
                        </a:lnSpc>
                        <a:buNone/>
                      </a:pPr>
                      <a:r>
                        <a:rPr lang="tr-TR" sz="2100" b="0" i="0" u="none" strike="noStrike">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Pos, weak, NS</a:t>
                      </a:r>
                      <a:endParaRPr lang="tr-TR" sz="3500" b="0" i="0" u="none" strike="noStrike">
                        <a:effectLst/>
                        <a:latin typeface="Arial" panose="020B0604020202020204" pitchFamily="34" charset="0"/>
                      </a:endParaRPr>
                    </a:p>
                  </a:txBody>
                  <a:tcPr marL="85608" marR="85608" marT="1834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b">
                        <a:lnSpc>
                          <a:spcPct val="115000"/>
                        </a:lnSpc>
                        <a:buNone/>
                      </a:pPr>
                      <a:r>
                        <a:rPr lang="tr-TR" sz="2100" b="0" i="0" u="none" strike="noStrike">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Neg, weak, sig</a:t>
                      </a:r>
                      <a:endParaRPr lang="tr-TR" sz="3500" b="0" i="0" u="none" strike="noStrike">
                        <a:effectLst/>
                        <a:latin typeface="Arial" panose="020B0604020202020204" pitchFamily="34" charset="0"/>
                      </a:endParaRPr>
                    </a:p>
                  </a:txBody>
                  <a:tcPr marL="85608" marR="85608" marT="1834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b">
                        <a:lnSpc>
                          <a:spcPct val="115000"/>
                        </a:lnSpc>
                        <a:buNone/>
                      </a:pPr>
                      <a:r>
                        <a:rPr lang="tr-TR" sz="2100" b="0" i="0" u="none" strike="noStrike"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Neg</a:t>
                      </a:r>
                      <a:r>
                        <a:rPr lang="tr-TR" sz="2100" b="0" i="0" u="none" strike="noStrike"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tr-TR" sz="2100" b="0" i="0" u="none" strike="noStrike"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weak</a:t>
                      </a:r>
                      <a:r>
                        <a:rPr lang="tr-TR" sz="2100" b="0" i="0" u="none" strike="noStrike"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tr-TR" sz="2100" b="0" i="0" u="none" strike="noStrike"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sig</a:t>
                      </a:r>
                      <a:endParaRPr lang="tr-TR" sz="3500" b="0" i="0" u="none" strike="noStrike" dirty="0">
                        <a:effectLst/>
                        <a:latin typeface="Arial" panose="020B0604020202020204" pitchFamily="34" charset="0"/>
                      </a:endParaRPr>
                    </a:p>
                  </a:txBody>
                  <a:tcPr marL="85608" marR="85608" marT="1834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58413476"/>
                  </a:ext>
                </a:extLst>
              </a:tr>
              <a:tr h="1225198">
                <a:tc>
                  <a:txBody>
                    <a:bodyPr/>
                    <a:lstStyle/>
                    <a:p>
                      <a:pPr marL="0" marR="0" algn="l" fontAlgn="b">
                        <a:lnSpc>
                          <a:spcPct val="115000"/>
                        </a:lnSpc>
                        <a:buNone/>
                      </a:pPr>
                      <a:r>
                        <a:rPr lang="tr-TR" sz="2100" b="0" i="0" u="none" strike="noStrike">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Disturbance</a:t>
                      </a:r>
                      <a:endParaRPr lang="tr-TR" sz="3500" b="0" i="0" u="none" strike="noStrike">
                        <a:effectLst/>
                        <a:latin typeface="Arial" panose="020B0604020202020204" pitchFamily="34" charset="0"/>
                      </a:endParaRPr>
                    </a:p>
                  </a:txBody>
                  <a:tcPr marL="85608" marR="85608" marT="183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b">
                        <a:lnSpc>
                          <a:spcPct val="115000"/>
                        </a:lnSpc>
                        <a:buNone/>
                      </a:pPr>
                      <a:r>
                        <a:rPr lang="tr-TR" sz="2100" b="0" i="0" u="none" strike="noStrike" dirty="0">
                          <a:solidFill>
                            <a:srgbClr val="000000"/>
                          </a:solidFill>
                          <a:effectLst/>
                          <a:highlight>
                            <a:srgbClr val="00FF00"/>
                          </a:highlight>
                          <a:latin typeface="Calibri" panose="020F0502020204030204" pitchFamily="34" charset="0"/>
                          <a:ea typeface="Times New Roman" panose="02020603050405020304" pitchFamily="18" charset="0"/>
                          <a:cs typeface="Times New Roman" panose="02020603050405020304" pitchFamily="18" charset="0"/>
                        </a:rPr>
                        <a:t>Pos, </a:t>
                      </a:r>
                      <a:r>
                        <a:rPr lang="tr-TR" sz="2100" b="0" i="0" u="none" strike="noStrike" dirty="0" err="1">
                          <a:solidFill>
                            <a:srgbClr val="000000"/>
                          </a:solidFill>
                          <a:effectLst/>
                          <a:highlight>
                            <a:srgbClr val="00FF00"/>
                          </a:highlight>
                          <a:latin typeface="Calibri" panose="020F0502020204030204" pitchFamily="34" charset="0"/>
                          <a:ea typeface="Times New Roman" panose="02020603050405020304" pitchFamily="18" charset="0"/>
                          <a:cs typeface="Times New Roman" panose="02020603050405020304" pitchFamily="18" charset="0"/>
                        </a:rPr>
                        <a:t>weak</a:t>
                      </a:r>
                      <a:r>
                        <a:rPr lang="tr-TR" sz="2100" b="0" i="0" u="none" strike="noStrike" dirty="0">
                          <a:solidFill>
                            <a:srgbClr val="000000"/>
                          </a:solidFill>
                          <a:effectLst/>
                          <a:highlight>
                            <a:srgbClr val="00FF00"/>
                          </a:highlight>
                          <a:latin typeface="Calibri" panose="020F0502020204030204" pitchFamily="34" charset="0"/>
                          <a:ea typeface="Times New Roman" panose="02020603050405020304" pitchFamily="18" charset="0"/>
                          <a:cs typeface="Times New Roman" panose="02020603050405020304" pitchFamily="18" charset="0"/>
                        </a:rPr>
                        <a:t>, </a:t>
                      </a:r>
                      <a:r>
                        <a:rPr lang="tr-TR" sz="2100" b="0" i="0" u="none" strike="noStrike" dirty="0" err="1">
                          <a:solidFill>
                            <a:srgbClr val="000000"/>
                          </a:solidFill>
                          <a:effectLst/>
                          <a:highlight>
                            <a:srgbClr val="00FF00"/>
                          </a:highlight>
                          <a:latin typeface="Calibri" panose="020F0502020204030204" pitchFamily="34" charset="0"/>
                          <a:ea typeface="Times New Roman" panose="02020603050405020304" pitchFamily="18" charset="0"/>
                          <a:cs typeface="Times New Roman" panose="02020603050405020304" pitchFamily="18" charset="0"/>
                        </a:rPr>
                        <a:t>sig</a:t>
                      </a:r>
                      <a:r>
                        <a:rPr lang="tr-TR" sz="2100" b="0" i="0" u="none" strike="noStrike" dirty="0">
                          <a:solidFill>
                            <a:srgbClr val="000000"/>
                          </a:solidFill>
                          <a:effectLst/>
                          <a:highlight>
                            <a:srgbClr val="00FF00"/>
                          </a:highlight>
                          <a:latin typeface="Calibri" panose="020F0502020204030204" pitchFamily="34" charset="0"/>
                          <a:ea typeface="Times New Roman" panose="02020603050405020304" pitchFamily="18" charset="0"/>
                          <a:cs typeface="Times New Roman" panose="02020603050405020304" pitchFamily="18" charset="0"/>
                        </a:rPr>
                        <a:t> (P=0.0028)</a:t>
                      </a:r>
                      <a:endParaRPr lang="tr-TR" sz="3500" b="0" i="0" u="none" strike="noStrike" dirty="0">
                        <a:effectLst/>
                        <a:highlight>
                          <a:srgbClr val="00FF00"/>
                        </a:highlight>
                        <a:latin typeface="Arial" panose="020B0604020202020204" pitchFamily="34" charset="0"/>
                      </a:endParaRPr>
                    </a:p>
                  </a:txBody>
                  <a:tcPr marL="85608" marR="85608" marT="183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b">
                        <a:lnSpc>
                          <a:spcPct val="115000"/>
                        </a:lnSpc>
                        <a:buNone/>
                      </a:pPr>
                      <a:r>
                        <a:rPr lang="tr-TR" sz="2100" b="0" i="0" u="none" strike="noStrike"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Neg</a:t>
                      </a:r>
                      <a:r>
                        <a:rPr lang="tr-TR" sz="2100" b="0" i="0" u="none" strike="noStrike"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tr-TR" sz="2100" b="0" i="0" u="none" strike="noStrike"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weak</a:t>
                      </a:r>
                      <a:r>
                        <a:rPr lang="tr-TR" sz="2100" b="0" i="0" u="none" strike="noStrike"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NS (P=0.06)</a:t>
                      </a:r>
                      <a:endParaRPr lang="tr-TR" sz="3500" b="0" i="0" u="none" strike="noStrike" dirty="0">
                        <a:effectLst/>
                        <a:latin typeface="Arial" panose="020B0604020202020204" pitchFamily="34" charset="0"/>
                      </a:endParaRPr>
                    </a:p>
                  </a:txBody>
                  <a:tcPr marL="85608" marR="85608" marT="183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b">
                        <a:lnSpc>
                          <a:spcPct val="115000"/>
                        </a:lnSpc>
                        <a:buNone/>
                      </a:pPr>
                      <a:r>
                        <a:rPr lang="tr-TR" sz="2100" b="0" i="0" u="none" strike="noStrike"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tr-TR" sz="3500" b="0" i="0" u="none" strike="noStrike" dirty="0">
                        <a:effectLst/>
                        <a:latin typeface="Arial" panose="020B0604020202020204" pitchFamily="34" charset="0"/>
                      </a:endParaRPr>
                    </a:p>
                  </a:txBody>
                  <a:tcPr marL="85608" marR="85608" marT="183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39808997"/>
                  </a:ext>
                </a:extLst>
              </a:tr>
              <a:tr h="1225198">
                <a:tc>
                  <a:txBody>
                    <a:bodyPr/>
                    <a:lstStyle/>
                    <a:p>
                      <a:pPr marL="0" marR="0" algn="l" fontAlgn="b">
                        <a:lnSpc>
                          <a:spcPct val="115000"/>
                        </a:lnSpc>
                        <a:buNone/>
                      </a:pPr>
                      <a:r>
                        <a:rPr lang="tr-TR" sz="2100" b="0" i="0" u="none" strike="noStrike">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Cosmopolitan vs Noncosmopolitan</a:t>
                      </a:r>
                      <a:endParaRPr lang="tr-TR" sz="3500" b="0" i="0" u="none" strike="noStrike">
                        <a:effectLst/>
                        <a:latin typeface="Arial" panose="020B0604020202020204" pitchFamily="34" charset="0"/>
                      </a:endParaRPr>
                    </a:p>
                  </a:txBody>
                  <a:tcPr marL="85608" marR="85608" marT="183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b">
                        <a:lnSpc>
                          <a:spcPct val="115000"/>
                        </a:lnSpc>
                        <a:buNone/>
                      </a:pPr>
                      <a:r>
                        <a:rPr lang="tr-TR" sz="2100" b="0" i="0" u="none" strike="noStrike">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Pos, weak, sig (P=0.0118)</a:t>
                      </a:r>
                      <a:endParaRPr lang="tr-TR" sz="3500" b="0" i="0" u="none" strike="noStrike">
                        <a:effectLst/>
                        <a:latin typeface="Arial" panose="020B0604020202020204" pitchFamily="34" charset="0"/>
                      </a:endParaRPr>
                    </a:p>
                  </a:txBody>
                  <a:tcPr marL="85608" marR="85608" marT="183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b">
                        <a:lnSpc>
                          <a:spcPct val="115000"/>
                        </a:lnSpc>
                        <a:buNone/>
                      </a:pPr>
                      <a:r>
                        <a:rPr lang="tr-TR" sz="2100" b="0" i="0" u="none" strike="noStrike"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tr-TR" sz="3500" b="0" i="0" u="none" strike="noStrike" dirty="0">
                        <a:effectLst/>
                        <a:latin typeface="Arial" panose="020B0604020202020204" pitchFamily="34" charset="0"/>
                      </a:endParaRPr>
                    </a:p>
                  </a:txBody>
                  <a:tcPr marL="85608" marR="85608" marT="183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b">
                        <a:lnSpc>
                          <a:spcPct val="115000"/>
                        </a:lnSpc>
                        <a:buNone/>
                      </a:pPr>
                      <a:r>
                        <a:rPr lang="tr-TR" sz="2100" b="0" i="0" u="none" strike="noStrike"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tr-TR" sz="3500" b="0" i="0" u="none" strike="noStrike" dirty="0">
                        <a:effectLst/>
                        <a:latin typeface="Arial" panose="020B0604020202020204" pitchFamily="34" charset="0"/>
                      </a:endParaRPr>
                    </a:p>
                  </a:txBody>
                  <a:tcPr marL="85608" marR="85608" marT="1834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68352313"/>
                  </a:ext>
                </a:extLst>
              </a:tr>
            </a:tbl>
          </a:graphicData>
        </a:graphic>
      </p:graphicFrame>
    </p:spTree>
    <p:extLst>
      <p:ext uri="{BB962C8B-B14F-4D97-AF65-F5344CB8AC3E}">
        <p14:creationId xmlns:p14="http://schemas.microsoft.com/office/powerpoint/2010/main" val="2442142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26ABA67-5131-C902-03C2-BDF045F9FFC4}"/>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pic>
        <p:nvPicPr>
          <p:cNvPr id="5121" name="Resim 4" descr="metin, diyagram, ekran görüntüsü, yazı tipi içeren bir resim&#10;&#10;Yapay zeka tarafından oluşturulmuş içerik yanlış olabilir.">
            <a:extLst>
              <a:ext uri="{FF2B5EF4-FFF2-40B4-BE49-F238E27FC236}">
                <a16:creationId xmlns:a16="http://schemas.microsoft.com/office/drawing/2014/main" id="{735C8DDF-9036-EA70-86F4-726B19148E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6196" r="4985" b="16690"/>
          <a:stretch>
            <a:fillRect/>
          </a:stretch>
        </p:blipFill>
        <p:spPr bwMode="auto">
          <a:xfrm>
            <a:off x="1474070" y="1106652"/>
            <a:ext cx="7788264" cy="550652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6F012DF-7DEF-9CFA-CED9-F70E5F3FBED6}"/>
              </a:ext>
            </a:extLst>
          </p:cNvPr>
          <p:cNvSpPr>
            <a:spLocks noChangeArrowheads="1"/>
          </p:cNvSpPr>
          <p:nvPr/>
        </p:nvSpPr>
        <p:spPr bwMode="auto">
          <a:xfrm>
            <a:off x="462987" y="41701"/>
            <a:ext cx="1134319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0850" algn="l"/>
                <a:tab pos="2743200" algn="ctr"/>
                <a:tab pos="2971800" algn="l"/>
                <a:tab pos="3200400" algn="l"/>
                <a:tab pos="3371850" algn="l"/>
                <a:tab pos="3600450" algn="l"/>
                <a:tab pos="3829050" algn="l"/>
                <a:tab pos="4057650" algn="l"/>
                <a:tab pos="4514850" algn="l"/>
                <a:tab pos="4743450" algn="l"/>
                <a:tab pos="4972050" algn="l"/>
                <a:tab pos="5200650" algn="l"/>
                <a:tab pos="5429250" algn="l"/>
              </a:tabLst>
              <a:defRPr>
                <a:solidFill>
                  <a:schemeClr val="tx1"/>
                </a:solidFill>
                <a:latin typeface="Arial" panose="020B0604020202020204" pitchFamily="34" charset="0"/>
              </a:defRPr>
            </a:lvl1pPr>
            <a:lvl2pPr eaLnBrk="0" fontAlgn="base" hangingPunct="0">
              <a:spcBef>
                <a:spcPct val="0"/>
              </a:spcBef>
              <a:spcAft>
                <a:spcPct val="0"/>
              </a:spcAft>
              <a:tabLst>
                <a:tab pos="-450850" algn="l"/>
                <a:tab pos="2743200" algn="ctr"/>
                <a:tab pos="2971800" algn="l"/>
                <a:tab pos="3200400" algn="l"/>
                <a:tab pos="3371850" algn="l"/>
                <a:tab pos="3600450" algn="l"/>
                <a:tab pos="3829050" algn="l"/>
                <a:tab pos="4057650" algn="l"/>
                <a:tab pos="4514850" algn="l"/>
                <a:tab pos="4743450" algn="l"/>
                <a:tab pos="4972050" algn="l"/>
                <a:tab pos="5200650" algn="l"/>
                <a:tab pos="5429250" algn="l"/>
              </a:tabLst>
              <a:defRPr>
                <a:solidFill>
                  <a:schemeClr val="tx1"/>
                </a:solidFill>
                <a:latin typeface="Arial" panose="020B0604020202020204" pitchFamily="34" charset="0"/>
              </a:defRPr>
            </a:lvl2pPr>
            <a:lvl3pPr eaLnBrk="0" fontAlgn="base" hangingPunct="0">
              <a:spcBef>
                <a:spcPct val="0"/>
              </a:spcBef>
              <a:spcAft>
                <a:spcPct val="0"/>
              </a:spcAft>
              <a:tabLst>
                <a:tab pos="-450850" algn="l"/>
                <a:tab pos="2743200" algn="ctr"/>
                <a:tab pos="2971800" algn="l"/>
                <a:tab pos="3200400" algn="l"/>
                <a:tab pos="3371850" algn="l"/>
                <a:tab pos="3600450" algn="l"/>
                <a:tab pos="3829050" algn="l"/>
                <a:tab pos="4057650" algn="l"/>
                <a:tab pos="4514850" algn="l"/>
                <a:tab pos="4743450" algn="l"/>
                <a:tab pos="4972050" algn="l"/>
                <a:tab pos="5200650" algn="l"/>
                <a:tab pos="5429250" algn="l"/>
              </a:tabLst>
              <a:defRPr>
                <a:solidFill>
                  <a:schemeClr val="tx1"/>
                </a:solidFill>
                <a:latin typeface="Arial" panose="020B0604020202020204" pitchFamily="34" charset="0"/>
              </a:defRPr>
            </a:lvl3pPr>
            <a:lvl4pPr eaLnBrk="0" fontAlgn="base" hangingPunct="0">
              <a:spcBef>
                <a:spcPct val="0"/>
              </a:spcBef>
              <a:spcAft>
                <a:spcPct val="0"/>
              </a:spcAft>
              <a:tabLst>
                <a:tab pos="-450850" algn="l"/>
                <a:tab pos="2743200" algn="ctr"/>
                <a:tab pos="2971800" algn="l"/>
                <a:tab pos="3200400" algn="l"/>
                <a:tab pos="3371850" algn="l"/>
                <a:tab pos="3600450" algn="l"/>
                <a:tab pos="3829050" algn="l"/>
                <a:tab pos="4057650" algn="l"/>
                <a:tab pos="4514850" algn="l"/>
                <a:tab pos="4743450" algn="l"/>
                <a:tab pos="4972050" algn="l"/>
                <a:tab pos="5200650" algn="l"/>
                <a:tab pos="5429250" algn="l"/>
              </a:tabLst>
              <a:defRPr>
                <a:solidFill>
                  <a:schemeClr val="tx1"/>
                </a:solidFill>
                <a:latin typeface="Arial" panose="020B0604020202020204" pitchFamily="34" charset="0"/>
              </a:defRPr>
            </a:lvl4pPr>
            <a:lvl5pPr eaLnBrk="0" fontAlgn="base" hangingPunct="0">
              <a:spcBef>
                <a:spcPct val="0"/>
              </a:spcBef>
              <a:spcAft>
                <a:spcPct val="0"/>
              </a:spcAft>
              <a:tabLst>
                <a:tab pos="-450850" algn="l"/>
                <a:tab pos="2743200" algn="ctr"/>
                <a:tab pos="2971800" algn="l"/>
                <a:tab pos="3200400" algn="l"/>
                <a:tab pos="3371850" algn="l"/>
                <a:tab pos="3600450" algn="l"/>
                <a:tab pos="3829050" algn="l"/>
                <a:tab pos="4057650" algn="l"/>
                <a:tab pos="4514850" algn="l"/>
                <a:tab pos="4743450" algn="l"/>
                <a:tab pos="4972050" algn="l"/>
                <a:tab pos="5200650" algn="l"/>
                <a:tab pos="5429250" algn="l"/>
              </a:tabLst>
              <a:defRPr>
                <a:solidFill>
                  <a:schemeClr val="tx1"/>
                </a:solidFill>
                <a:latin typeface="Arial" panose="020B0604020202020204" pitchFamily="34" charset="0"/>
              </a:defRPr>
            </a:lvl5pPr>
            <a:lvl6pPr eaLnBrk="0" fontAlgn="base" hangingPunct="0">
              <a:spcBef>
                <a:spcPct val="0"/>
              </a:spcBef>
              <a:spcAft>
                <a:spcPct val="0"/>
              </a:spcAft>
              <a:tabLst>
                <a:tab pos="-450850" algn="l"/>
                <a:tab pos="2743200" algn="ctr"/>
                <a:tab pos="2971800" algn="l"/>
                <a:tab pos="3200400" algn="l"/>
                <a:tab pos="3371850" algn="l"/>
                <a:tab pos="3600450" algn="l"/>
                <a:tab pos="3829050" algn="l"/>
                <a:tab pos="4057650" algn="l"/>
                <a:tab pos="4514850" algn="l"/>
                <a:tab pos="4743450" algn="l"/>
                <a:tab pos="4972050" algn="l"/>
                <a:tab pos="5200650" algn="l"/>
                <a:tab pos="5429250" algn="l"/>
              </a:tabLst>
              <a:defRPr>
                <a:solidFill>
                  <a:schemeClr val="tx1"/>
                </a:solidFill>
                <a:latin typeface="Arial" panose="020B0604020202020204" pitchFamily="34" charset="0"/>
              </a:defRPr>
            </a:lvl6pPr>
            <a:lvl7pPr eaLnBrk="0" fontAlgn="base" hangingPunct="0">
              <a:spcBef>
                <a:spcPct val="0"/>
              </a:spcBef>
              <a:spcAft>
                <a:spcPct val="0"/>
              </a:spcAft>
              <a:tabLst>
                <a:tab pos="-450850" algn="l"/>
                <a:tab pos="2743200" algn="ctr"/>
                <a:tab pos="2971800" algn="l"/>
                <a:tab pos="3200400" algn="l"/>
                <a:tab pos="3371850" algn="l"/>
                <a:tab pos="3600450" algn="l"/>
                <a:tab pos="3829050" algn="l"/>
                <a:tab pos="4057650" algn="l"/>
                <a:tab pos="4514850" algn="l"/>
                <a:tab pos="4743450" algn="l"/>
                <a:tab pos="4972050" algn="l"/>
                <a:tab pos="5200650" algn="l"/>
                <a:tab pos="5429250" algn="l"/>
              </a:tabLst>
              <a:defRPr>
                <a:solidFill>
                  <a:schemeClr val="tx1"/>
                </a:solidFill>
                <a:latin typeface="Arial" panose="020B0604020202020204" pitchFamily="34" charset="0"/>
              </a:defRPr>
            </a:lvl7pPr>
            <a:lvl8pPr eaLnBrk="0" fontAlgn="base" hangingPunct="0">
              <a:spcBef>
                <a:spcPct val="0"/>
              </a:spcBef>
              <a:spcAft>
                <a:spcPct val="0"/>
              </a:spcAft>
              <a:tabLst>
                <a:tab pos="-450850" algn="l"/>
                <a:tab pos="2743200" algn="ctr"/>
                <a:tab pos="2971800" algn="l"/>
                <a:tab pos="3200400" algn="l"/>
                <a:tab pos="3371850" algn="l"/>
                <a:tab pos="3600450" algn="l"/>
                <a:tab pos="3829050" algn="l"/>
                <a:tab pos="4057650" algn="l"/>
                <a:tab pos="4514850" algn="l"/>
                <a:tab pos="4743450" algn="l"/>
                <a:tab pos="4972050" algn="l"/>
                <a:tab pos="5200650" algn="l"/>
                <a:tab pos="5429250" algn="l"/>
              </a:tabLst>
              <a:defRPr>
                <a:solidFill>
                  <a:schemeClr val="tx1"/>
                </a:solidFill>
                <a:latin typeface="Arial" panose="020B0604020202020204" pitchFamily="34" charset="0"/>
              </a:defRPr>
            </a:lvl8pPr>
            <a:lvl9pPr eaLnBrk="0" fontAlgn="base" hangingPunct="0">
              <a:spcBef>
                <a:spcPct val="0"/>
              </a:spcBef>
              <a:spcAft>
                <a:spcPct val="0"/>
              </a:spcAft>
              <a:tabLst>
                <a:tab pos="-450850" algn="l"/>
                <a:tab pos="2743200" algn="ctr"/>
                <a:tab pos="2971800" algn="l"/>
                <a:tab pos="3200400" algn="l"/>
                <a:tab pos="3371850" algn="l"/>
                <a:tab pos="3600450" algn="l"/>
                <a:tab pos="3829050" algn="l"/>
                <a:tab pos="4057650" algn="l"/>
                <a:tab pos="4514850" algn="l"/>
                <a:tab pos="4743450" algn="l"/>
                <a:tab pos="4972050" algn="l"/>
                <a:tab pos="5200650" algn="l"/>
                <a:tab pos="5429250"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450850" algn="l"/>
                <a:tab pos="2743200" algn="ctr"/>
                <a:tab pos="2971800" algn="l"/>
                <a:tab pos="3200400" algn="l"/>
                <a:tab pos="3371850" algn="l"/>
                <a:tab pos="3600450" algn="l"/>
                <a:tab pos="3829050" algn="l"/>
                <a:tab pos="4057650" algn="l"/>
                <a:tab pos="4514850" algn="l"/>
                <a:tab pos="4743450" algn="l"/>
                <a:tab pos="4972050" algn="l"/>
                <a:tab pos="5200650" algn="l"/>
                <a:tab pos="5429250" algn="l"/>
              </a:tabLst>
            </a:pPr>
            <a:r>
              <a:rPr kumimoji="0" lang="en-US" altLang="tr-TR" sz="24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Figure. </a:t>
            </a:r>
            <a:r>
              <a:rPr kumimoji="0" lang="en-US" altLang="tr-TR"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Percent distribution of disturbance types</a:t>
            </a:r>
            <a:r>
              <a:rPr kumimoji="0" lang="tr-TR" altLang="tr-TR"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in </a:t>
            </a:r>
            <a:r>
              <a:rPr kumimoji="0" lang="tr-TR" altLang="tr-TR"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the</a:t>
            </a:r>
            <a:r>
              <a:rPr kumimoji="0" lang="tr-TR" altLang="tr-TR"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tr-TR" altLang="tr-TR"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study</a:t>
            </a:r>
            <a:r>
              <a:rPr kumimoji="0" lang="tr-TR" altLang="tr-TR"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tr-TR" altLang="tr-TR"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area</a:t>
            </a:r>
            <a:r>
              <a:rPr kumimoji="0" lang="tr-TR" altLang="tr-TR"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tr-TR" altLang="tr-TR"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e.g</a:t>
            </a:r>
            <a:r>
              <a:rPr kumimoji="0" lang="tr-TR" altLang="tr-TR"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tr-TR" altLang="tr-TR"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mostly</a:t>
            </a:r>
            <a:r>
              <a:rPr kumimoji="0" lang="tr-TR" altLang="tr-TR"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Nevada)</a:t>
            </a:r>
          </a:p>
          <a:p>
            <a:pPr marL="0" marR="0" lvl="0" indent="0" algn="just" defTabSz="914400" rtl="0" eaLnBrk="0" fontAlgn="base" latinLnBrk="0" hangingPunct="0">
              <a:lnSpc>
                <a:spcPct val="100000"/>
              </a:lnSpc>
              <a:spcBef>
                <a:spcPct val="0"/>
              </a:spcBef>
              <a:spcAft>
                <a:spcPct val="0"/>
              </a:spcAft>
              <a:buClrTx/>
              <a:buSzTx/>
              <a:buFontTx/>
              <a:buNone/>
              <a:tabLst>
                <a:tab pos="-450850" algn="l"/>
                <a:tab pos="2743200" algn="ctr"/>
                <a:tab pos="2971800" algn="l"/>
                <a:tab pos="3200400" algn="l"/>
                <a:tab pos="3371850" algn="l"/>
                <a:tab pos="3600450" algn="l"/>
                <a:tab pos="3829050" algn="l"/>
                <a:tab pos="4057650" algn="l"/>
                <a:tab pos="4514850" algn="l"/>
                <a:tab pos="4743450" algn="l"/>
                <a:tab pos="4972050" algn="l"/>
                <a:tab pos="5200650" algn="l"/>
                <a:tab pos="5429250" algn="l"/>
              </a:tabLst>
            </a:pPr>
            <a:r>
              <a:rPr kumimoji="0" lang="en-US" altLang="tr-TR" sz="2400" b="0" i="0" u="none" strike="noStrike" cap="none" normalizeH="0" baseline="0" dirty="0">
                <a:ln>
                  <a:noFill/>
                </a:ln>
                <a:solidFill>
                  <a:schemeClr val="tx1"/>
                </a:solidFill>
                <a:effectLst/>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Total disturbance </a:t>
            </a:r>
            <a:r>
              <a:rPr lang="tr-TR" altLang="tr-TR" sz="2400" dirty="0" err="1">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by</a:t>
            </a:r>
            <a:r>
              <a:rPr lang="tr-TR" altLang="tr-TR" sz="2400" dirty="0">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 </a:t>
            </a:r>
            <a:r>
              <a:rPr lang="tr-TR" altLang="tr-TR" sz="2400" dirty="0" err="1">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humans</a:t>
            </a:r>
            <a:r>
              <a:rPr lang="tr-TR" altLang="tr-TR" sz="2400" dirty="0">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tr-TR" sz="2400" b="0" i="0" u="none" strike="noStrike" cap="none" normalizeH="0" baseline="0" dirty="0">
                <a:ln>
                  <a:noFill/>
                </a:ln>
                <a:solidFill>
                  <a:schemeClr val="tx1"/>
                </a:solidFill>
                <a:effectLst/>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diversion + residency</a:t>
            </a:r>
            <a:r>
              <a:rPr kumimoji="0" lang="tr-TR" altLang="tr-TR" sz="2400" b="0" i="0" u="none" strike="noStrike" cap="none" normalizeH="0" baseline="0" dirty="0">
                <a:ln>
                  <a:noFill/>
                </a:ln>
                <a:solidFill>
                  <a:schemeClr val="tx1"/>
                </a:solidFill>
                <a:effectLst/>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tr-TR" sz="2400" b="0" i="0" u="none" strike="noStrike" cap="none" normalizeH="0" baseline="0" dirty="0">
                <a:ln>
                  <a:noFill/>
                </a:ln>
                <a:solidFill>
                  <a:schemeClr val="tx1"/>
                </a:solidFill>
                <a:effectLst/>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 57%, higher than cattle alone</a:t>
            </a:r>
            <a:r>
              <a:rPr kumimoji="0" lang="en-US" altLang="tr-TR" sz="1200" b="0" i="0" u="none" strike="noStrike" cap="none" normalizeH="0" baseline="0" dirty="0">
                <a:ln>
                  <a:noFill/>
                </a:ln>
                <a:solidFill>
                  <a:schemeClr val="tx1"/>
                </a:solidFill>
                <a:effectLst/>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tr-TR" sz="1800" b="0" i="0" u="none" strike="noStrike" cap="none" normalizeH="0" baseline="0" dirty="0">
              <a:ln>
                <a:noFill/>
              </a:ln>
              <a:solidFill>
                <a:schemeClr val="tx1"/>
              </a:solidFill>
              <a:effectLst/>
              <a:highlight>
                <a:srgbClr val="00FFFF"/>
              </a:highlight>
              <a:latin typeface="Arial" panose="020B0604020202020204" pitchFamily="34" charset="0"/>
            </a:endParaRPr>
          </a:p>
        </p:txBody>
      </p:sp>
    </p:spTree>
    <p:extLst>
      <p:ext uri="{BB962C8B-B14F-4D97-AF65-F5344CB8AC3E}">
        <p14:creationId xmlns:p14="http://schemas.microsoft.com/office/powerpoint/2010/main" val="4223149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o 1">
            <a:extLst>
              <a:ext uri="{FF2B5EF4-FFF2-40B4-BE49-F238E27FC236}">
                <a16:creationId xmlns:a16="http://schemas.microsoft.com/office/drawing/2014/main" id="{87F33F3C-0078-9C75-2E77-279E2F5E9902}"/>
              </a:ext>
            </a:extLst>
          </p:cNvPr>
          <p:cNvGraphicFramePr>
            <a:graphicFrameLocks noGrp="1"/>
          </p:cNvGraphicFramePr>
          <p:nvPr>
            <p:extLst>
              <p:ext uri="{D42A27DB-BD31-4B8C-83A1-F6EECF244321}">
                <p14:modId xmlns:p14="http://schemas.microsoft.com/office/powerpoint/2010/main" val="3635045051"/>
              </p:ext>
            </p:extLst>
          </p:nvPr>
        </p:nvGraphicFramePr>
        <p:xfrm>
          <a:off x="211862" y="721414"/>
          <a:ext cx="11761399" cy="5905297"/>
        </p:xfrm>
        <a:graphic>
          <a:graphicData uri="http://schemas.openxmlformats.org/drawingml/2006/table">
            <a:tbl>
              <a:tblPr>
                <a:tableStyleId>{5C22544A-7EE6-4342-B048-85BDC9FD1C3A}</a:tableStyleId>
              </a:tblPr>
              <a:tblGrid>
                <a:gridCol w="2854406">
                  <a:extLst>
                    <a:ext uri="{9D8B030D-6E8A-4147-A177-3AD203B41FA5}">
                      <a16:colId xmlns:a16="http://schemas.microsoft.com/office/drawing/2014/main" val="1200453808"/>
                    </a:ext>
                  </a:extLst>
                </a:gridCol>
                <a:gridCol w="696848">
                  <a:extLst>
                    <a:ext uri="{9D8B030D-6E8A-4147-A177-3AD203B41FA5}">
                      <a16:colId xmlns:a16="http://schemas.microsoft.com/office/drawing/2014/main" val="124734633"/>
                    </a:ext>
                  </a:extLst>
                </a:gridCol>
                <a:gridCol w="1791353">
                  <a:extLst>
                    <a:ext uri="{9D8B030D-6E8A-4147-A177-3AD203B41FA5}">
                      <a16:colId xmlns:a16="http://schemas.microsoft.com/office/drawing/2014/main" val="2827460763"/>
                    </a:ext>
                  </a:extLst>
                </a:gridCol>
                <a:gridCol w="1360526">
                  <a:extLst>
                    <a:ext uri="{9D8B030D-6E8A-4147-A177-3AD203B41FA5}">
                      <a16:colId xmlns:a16="http://schemas.microsoft.com/office/drawing/2014/main" val="2228100338"/>
                    </a:ext>
                  </a:extLst>
                </a:gridCol>
                <a:gridCol w="1554886">
                  <a:extLst>
                    <a:ext uri="{9D8B030D-6E8A-4147-A177-3AD203B41FA5}">
                      <a16:colId xmlns:a16="http://schemas.microsoft.com/office/drawing/2014/main" val="3370700450"/>
                    </a:ext>
                  </a:extLst>
                </a:gridCol>
                <a:gridCol w="1065396">
                  <a:extLst>
                    <a:ext uri="{9D8B030D-6E8A-4147-A177-3AD203B41FA5}">
                      <a16:colId xmlns:a16="http://schemas.microsoft.com/office/drawing/2014/main" val="2862898382"/>
                    </a:ext>
                  </a:extLst>
                </a:gridCol>
                <a:gridCol w="1035934">
                  <a:extLst>
                    <a:ext uri="{9D8B030D-6E8A-4147-A177-3AD203B41FA5}">
                      <a16:colId xmlns:a16="http://schemas.microsoft.com/office/drawing/2014/main" val="1699669734"/>
                    </a:ext>
                  </a:extLst>
                </a:gridCol>
                <a:gridCol w="1402050">
                  <a:extLst>
                    <a:ext uri="{9D8B030D-6E8A-4147-A177-3AD203B41FA5}">
                      <a16:colId xmlns:a16="http://schemas.microsoft.com/office/drawing/2014/main" val="1104415297"/>
                    </a:ext>
                  </a:extLst>
                </a:gridCol>
              </a:tblGrid>
              <a:tr h="789861">
                <a:tc>
                  <a:txBody>
                    <a:bodyPr/>
                    <a:lstStyle/>
                    <a:p>
                      <a:pPr algn="ctr" fontAlgn="t">
                        <a:buNone/>
                      </a:pPr>
                      <a:r>
                        <a:rPr lang="tr-TR" sz="1600" b="1" u="none" strike="noStrike" dirty="0" err="1">
                          <a:effectLst/>
                        </a:rPr>
                        <a:t>Threat</a:t>
                      </a:r>
                      <a:endParaRPr lang="tr-TR" sz="1600" b="1" i="0" u="none" strike="noStrike" dirty="0">
                        <a:solidFill>
                          <a:srgbClr val="000000"/>
                        </a:solidFill>
                        <a:effectLst/>
                        <a:latin typeface="Calibri" panose="020F0502020204030204" pitchFamily="34" charset="0"/>
                      </a:endParaRPr>
                    </a:p>
                  </a:txBody>
                  <a:tcPr marL="5815" marR="5815" marT="5815" marB="0"/>
                </a:tc>
                <a:tc>
                  <a:txBody>
                    <a:bodyPr/>
                    <a:lstStyle/>
                    <a:p>
                      <a:pPr algn="ctr" fontAlgn="t">
                        <a:buNone/>
                      </a:pPr>
                      <a:r>
                        <a:rPr lang="tr-TR" sz="1600" b="1" u="none" strike="noStrike" dirty="0" err="1">
                          <a:effectLst/>
                        </a:rPr>
                        <a:t>Cave</a:t>
                      </a:r>
                      <a:r>
                        <a:rPr lang="tr-TR" sz="1600" b="1" u="none" strike="noStrike" dirty="0">
                          <a:effectLst/>
                        </a:rPr>
                        <a:t> (3)</a:t>
                      </a:r>
                      <a:endParaRPr lang="tr-TR" sz="1600" b="1" i="0" u="none" strike="noStrike" dirty="0">
                        <a:solidFill>
                          <a:srgbClr val="000000"/>
                        </a:solidFill>
                        <a:effectLst/>
                        <a:latin typeface="Calibri" panose="020F0502020204030204" pitchFamily="34" charset="0"/>
                      </a:endParaRPr>
                    </a:p>
                  </a:txBody>
                  <a:tcPr marL="5815" marR="5815" marT="5815" marB="0"/>
                </a:tc>
                <a:tc>
                  <a:txBody>
                    <a:bodyPr/>
                    <a:lstStyle/>
                    <a:p>
                      <a:pPr algn="ctr" fontAlgn="t">
                        <a:buNone/>
                      </a:pPr>
                      <a:r>
                        <a:rPr lang="en-US" sz="1600" b="1" u="none" strike="noStrike" dirty="0">
                          <a:effectLst/>
                        </a:rPr>
                        <a:t>Edwards Aquifer phreatic zone (2)</a:t>
                      </a:r>
                      <a:endParaRPr lang="en-US" sz="1600" b="1" i="0" u="none" strike="noStrike" dirty="0">
                        <a:solidFill>
                          <a:srgbClr val="000000"/>
                        </a:solidFill>
                        <a:effectLst/>
                        <a:latin typeface="Calibri" panose="020F0502020204030204" pitchFamily="34" charset="0"/>
                      </a:endParaRPr>
                    </a:p>
                  </a:txBody>
                  <a:tcPr marL="5815" marR="5815" marT="5815" marB="0"/>
                </a:tc>
                <a:tc>
                  <a:txBody>
                    <a:bodyPr/>
                    <a:lstStyle/>
                    <a:p>
                      <a:pPr algn="ctr" fontAlgn="t">
                        <a:buNone/>
                      </a:pPr>
                      <a:r>
                        <a:rPr lang="tr-TR" sz="1600" b="1" u="none" strike="noStrike" dirty="0" err="1">
                          <a:effectLst/>
                        </a:rPr>
                        <a:t>Hyporheic</a:t>
                      </a:r>
                      <a:r>
                        <a:rPr lang="tr-TR" sz="1600" b="1" u="none" strike="noStrike" dirty="0">
                          <a:effectLst/>
                        </a:rPr>
                        <a:t> </a:t>
                      </a:r>
                      <a:r>
                        <a:rPr lang="tr-TR" sz="1600" b="1" u="none" strike="noStrike" dirty="0" err="1">
                          <a:effectLst/>
                        </a:rPr>
                        <a:t>zone</a:t>
                      </a:r>
                      <a:r>
                        <a:rPr lang="tr-TR" sz="1600" b="1" u="none" strike="noStrike" dirty="0">
                          <a:effectLst/>
                        </a:rPr>
                        <a:t> (12)</a:t>
                      </a:r>
                      <a:endParaRPr lang="tr-TR" sz="1600" b="1" i="0" u="none" strike="noStrike" dirty="0">
                        <a:solidFill>
                          <a:srgbClr val="000000"/>
                        </a:solidFill>
                        <a:effectLst/>
                        <a:latin typeface="Calibri" panose="020F0502020204030204" pitchFamily="34" charset="0"/>
                      </a:endParaRPr>
                    </a:p>
                  </a:txBody>
                  <a:tcPr marL="5815" marR="5815" marT="5815" marB="0"/>
                </a:tc>
                <a:tc>
                  <a:txBody>
                    <a:bodyPr/>
                    <a:lstStyle/>
                    <a:p>
                      <a:pPr algn="ctr" fontAlgn="t">
                        <a:buNone/>
                      </a:pPr>
                      <a:r>
                        <a:rPr lang="tr-TR" sz="1600" b="1" u="none" strike="noStrike" dirty="0" err="1">
                          <a:effectLst/>
                        </a:rPr>
                        <a:t>Large</a:t>
                      </a:r>
                      <a:r>
                        <a:rPr lang="tr-TR" sz="1600" b="1" u="none" strike="noStrike" dirty="0">
                          <a:effectLst/>
                        </a:rPr>
                        <a:t> karst </a:t>
                      </a:r>
                      <a:r>
                        <a:rPr lang="tr-TR" sz="1600" b="1" u="none" strike="noStrike" dirty="0" err="1">
                          <a:effectLst/>
                        </a:rPr>
                        <a:t>spring</a:t>
                      </a:r>
                      <a:r>
                        <a:rPr lang="tr-TR" sz="1600" b="1" u="none" strike="noStrike" dirty="0">
                          <a:effectLst/>
                        </a:rPr>
                        <a:t> (19)</a:t>
                      </a:r>
                      <a:endParaRPr lang="tr-TR" sz="1600" b="1" i="0" u="none" strike="noStrike" dirty="0">
                        <a:solidFill>
                          <a:srgbClr val="000000"/>
                        </a:solidFill>
                        <a:effectLst/>
                        <a:latin typeface="Calibri" panose="020F0502020204030204" pitchFamily="34" charset="0"/>
                      </a:endParaRPr>
                    </a:p>
                  </a:txBody>
                  <a:tcPr marL="5815" marR="5815" marT="5815" marB="0"/>
                </a:tc>
                <a:tc>
                  <a:txBody>
                    <a:bodyPr/>
                    <a:lstStyle/>
                    <a:p>
                      <a:pPr algn="ctr" fontAlgn="t">
                        <a:buNone/>
                      </a:pPr>
                      <a:r>
                        <a:rPr lang="tr-TR" sz="1600" b="1" u="none" strike="noStrike" dirty="0">
                          <a:effectLst/>
                        </a:rPr>
                        <a:t>Small karst </a:t>
                      </a:r>
                      <a:r>
                        <a:rPr lang="tr-TR" sz="1600" b="1" u="none" strike="noStrike" dirty="0" err="1">
                          <a:effectLst/>
                        </a:rPr>
                        <a:t>spring</a:t>
                      </a:r>
                      <a:r>
                        <a:rPr lang="tr-TR" sz="1600" b="1" u="none" strike="noStrike" dirty="0">
                          <a:effectLst/>
                        </a:rPr>
                        <a:t> (5)</a:t>
                      </a:r>
                      <a:endParaRPr lang="tr-TR" sz="1600" b="1" i="0" u="none" strike="noStrike" dirty="0">
                        <a:solidFill>
                          <a:srgbClr val="000000"/>
                        </a:solidFill>
                        <a:effectLst/>
                        <a:latin typeface="Calibri" panose="020F0502020204030204" pitchFamily="34" charset="0"/>
                      </a:endParaRPr>
                    </a:p>
                  </a:txBody>
                  <a:tcPr marL="5815" marR="5815" marT="5815" marB="0"/>
                </a:tc>
                <a:tc>
                  <a:txBody>
                    <a:bodyPr/>
                    <a:lstStyle/>
                    <a:p>
                      <a:pPr algn="ctr" fontAlgn="t">
                        <a:buNone/>
                      </a:pPr>
                      <a:r>
                        <a:rPr lang="tr-TR" sz="1600" b="1" u="none" strike="noStrike" dirty="0" err="1">
                          <a:effectLst/>
                        </a:rPr>
                        <a:t>Surface</a:t>
                      </a:r>
                      <a:r>
                        <a:rPr lang="tr-TR" sz="1600" b="1" u="none" strike="noStrike" dirty="0">
                          <a:effectLst/>
                        </a:rPr>
                        <a:t> </a:t>
                      </a:r>
                      <a:r>
                        <a:rPr lang="tr-TR" sz="1600" b="1" u="none" strike="noStrike" dirty="0" err="1">
                          <a:effectLst/>
                        </a:rPr>
                        <a:t>waters</a:t>
                      </a:r>
                      <a:r>
                        <a:rPr lang="tr-TR" sz="1600" b="1" u="none" strike="noStrike" dirty="0">
                          <a:effectLst/>
                        </a:rPr>
                        <a:t> (1)</a:t>
                      </a:r>
                      <a:endParaRPr lang="tr-TR" sz="1600" b="1" i="0" u="none" strike="noStrike" dirty="0">
                        <a:solidFill>
                          <a:srgbClr val="000000"/>
                        </a:solidFill>
                        <a:effectLst/>
                        <a:latin typeface="Calibri" panose="020F0502020204030204" pitchFamily="34" charset="0"/>
                      </a:endParaRPr>
                    </a:p>
                  </a:txBody>
                  <a:tcPr marL="5815" marR="5815" marT="5815" marB="0"/>
                </a:tc>
                <a:tc>
                  <a:txBody>
                    <a:bodyPr/>
                    <a:lstStyle/>
                    <a:p>
                      <a:pPr algn="ctr" fontAlgn="t">
                        <a:buNone/>
                      </a:pPr>
                      <a:r>
                        <a:rPr lang="tr-TR" sz="1600" b="1" u="none" strike="noStrike" dirty="0" err="1">
                          <a:effectLst/>
                        </a:rPr>
                        <a:t>All</a:t>
                      </a:r>
                      <a:r>
                        <a:rPr lang="tr-TR" sz="1600" b="1" u="none" strike="noStrike" dirty="0">
                          <a:effectLst/>
                        </a:rPr>
                        <a:t> </a:t>
                      </a:r>
                      <a:r>
                        <a:rPr lang="tr-TR" sz="1600" b="1" u="none" strike="noStrike" dirty="0" err="1">
                          <a:effectLst/>
                        </a:rPr>
                        <a:t>Sites</a:t>
                      </a:r>
                      <a:r>
                        <a:rPr lang="tr-TR" sz="1600" b="1" u="none" strike="noStrike" dirty="0">
                          <a:effectLst/>
                        </a:rPr>
                        <a:t> (42)</a:t>
                      </a:r>
                      <a:endParaRPr lang="tr-TR" sz="1600" b="1" i="0" u="none" strike="noStrike" dirty="0">
                        <a:solidFill>
                          <a:srgbClr val="000000"/>
                        </a:solidFill>
                        <a:effectLst/>
                        <a:latin typeface="Calibri" panose="020F0502020204030204" pitchFamily="34" charset="0"/>
                      </a:endParaRPr>
                    </a:p>
                  </a:txBody>
                  <a:tcPr marL="5815" marR="5815" marT="5815" marB="0"/>
                </a:tc>
                <a:extLst>
                  <a:ext uri="{0D108BD9-81ED-4DB2-BD59-A6C34878D82A}">
                    <a16:rowId xmlns:a16="http://schemas.microsoft.com/office/drawing/2014/main" val="1037044012"/>
                  </a:ext>
                </a:extLst>
              </a:tr>
              <a:tr h="403972">
                <a:tc>
                  <a:txBody>
                    <a:bodyPr/>
                    <a:lstStyle/>
                    <a:p>
                      <a:pPr algn="l" fontAlgn="b">
                        <a:buNone/>
                      </a:pPr>
                      <a:r>
                        <a:rPr lang="tr-TR" sz="1600" b="1" u="none" strike="noStrike">
                          <a:effectLst/>
                        </a:rPr>
                        <a:t>Housing &amp; Urban areas</a:t>
                      </a:r>
                      <a:endParaRPr lang="tr-TR" sz="1600" b="1" i="0" u="none" strike="noStrike">
                        <a:solidFill>
                          <a:srgbClr val="000000"/>
                        </a:solidFill>
                        <a:effectLst/>
                        <a:latin typeface="Calibri" panose="020F0502020204030204" pitchFamily="34" charset="0"/>
                      </a:endParaRPr>
                    </a:p>
                  </a:txBody>
                  <a:tcPr marL="5815" marR="5815" marT="5815" marB="0" anchor="b"/>
                </a:tc>
                <a:tc>
                  <a:txBody>
                    <a:bodyPr/>
                    <a:lstStyle/>
                    <a:p>
                      <a:pPr algn="ctr" fontAlgn="b">
                        <a:buNone/>
                      </a:pPr>
                      <a:r>
                        <a:rPr lang="tr-TR" sz="2400" u="none" strike="noStrike">
                          <a:effectLst/>
                        </a:rPr>
                        <a:t>0</a:t>
                      </a:r>
                      <a:endParaRPr lang="tr-TR" sz="2400" b="0" i="0" u="none" strike="noStrike">
                        <a:solidFill>
                          <a:srgbClr val="000000"/>
                        </a:solidFill>
                        <a:effectLst/>
                        <a:latin typeface="Calibri" panose="020F0502020204030204" pitchFamily="34" charset="0"/>
                      </a:endParaRPr>
                    </a:p>
                  </a:txBody>
                  <a:tcPr marL="5815" marR="5815" marT="5815" marB="0" anchor="b"/>
                </a:tc>
                <a:tc>
                  <a:txBody>
                    <a:bodyPr/>
                    <a:lstStyle/>
                    <a:p>
                      <a:pPr algn="ctr" fontAlgn="b">
                        <a:buNone/>
                      </a:pPr>
                      <a:r>
                        <a:rPr lang="tr-TR" sz="2400" u="none" strike="noStrike">
                          <a:effectLst/>
                        </a:rPr>
                        <a:t>0</a:t>
                      </a:r>
                      <a:endParaRPr lang="tr-TR" sz="2400" b="0" i="0" u="none" strike="noStrike">
                        <a:solidFill>
                          <a:srgbClr val="000000"/>
                        </a:solidFill>
                        <a:effectLst/>
                        <a:latin typeface="Calibri" panose="020F0502020204030204" pitchFamily="34" charset="0"/>
                      </a:endParaRPr>
                    </a:p>
                  </a:txBody>
                  <a:tcPr marL="5815" marR="5815" marT="5815" marB="0" anchor="b"/>
                </a:tc>
                <a:tc>
                  <a:txBody>
                    <a:bodyPr/>
                    <a:lstStyle/>
                    <a:p>
                      <a:pPr algn="ctr" fontAlgn="b">
                        <a:buNone/>
                      </a:pPr>
                      <a:r>
                        <a:rPr lang="tr-TR" sz="2400" u="none" strike="noStrike">
                          <a:effectLst/>
                        </a:rPr>
                        <a:t>25</a:t>
                      </a:r>
                      <a:endParaRPr lang="tr-TR" sz="2400" b="0" i="0" u="none" strike="noStrike">
                        <a:solidFill>
                          <a:srgbClr val="000000"/>
                        </a:solidFill>
                        <a:effectLst/>
                        <a:latin typeface="Calibri" panose="020F0502020204030204" pitchFamily="34" charset="0"/>
                      </a:endParaRPr>
                    </a:p>
                  </a:txBody>
                  <a:tcPr marL="5815" marR="5815" marT="5815" marB="0" anchor="b"/>
                </a:tc>
                <a:tc>
                  <a:txBody>
                    <a:bodyPr/>
                    <a:lstStyle/>
                    <a:p>
                      <a:pPr algn="ctr" fontAlgn="b">
                        <a:buNone/>
                      </a:pPr>
                      <a:r>
                        <a:rPr lang="tr-TR" sz="2400" u="none" strike="noStrike">
                          <a:effectLst/>
                        </a:rPr>
                        <a:t>0</a:t>
                      </a:r>
                      <a:endParaRPr lang="tr-TR" sz="2400" b="0" i="0" u="none" strike="noStrike">
                        <a:solidFill>
                          <a:srgbClr val="000000"/>
                        </a:solidFill>
                        <a:effectLst/>
                        <a:latin typeface="Calibri" panose="020F0502020204030204" pitchFamily="34" charset="0"/>
                      </a:endParaRPr>
                    </a:p>
                  </a:txBody>
                  <a:tcPr marL="5815" marR="5815" marT="5815" marB="0" anchor="b"/>
                </a:tc>
                <a:tc>
                  <a:txBody>
                    <a:bodyPr/>
                    <a:lstStyle/>
                    <a:p>
                      <a:pPr algn="ctr" fontAlgn="b">
                        <a:buNone/>
                      </a:pPr>
                      <a:r>
                        <a:rPr lang="tr-TR" sz="2400" u="none" strike="noStrike">
                          <a:effectLst/>
                        </a:rPr>
                        <a:t>20</a:t>
                      </a:r>
                      <a:endParaRPr lang="tr-TR" sz="2400" b="0" i="0" u="none" strike="noStrike">
                        <a:solidFill>
                          <a:srgbClr val="000000"/>
                        </a:solidFill>
                        <a:effectLst/>
                        <a:latin typeface="Calibri" panose="020F0502020204030204" pitchFamily="34" charset="0"/>
                      </a:endParaRPr>
                    </a:p>
                  </a:txBody>
                  <a:tcPr marL="5815" marR="5815" marT="5815" marB="0" anchor="b"/>
                </a:tc>
                <a:tc>
                  <a:txBody>
                    <a:bodyPr/>
                    <a:lstStyle/>
                    <a:p>
                      <a:pPr algn="ctr" fontAlgn="b">
                        <a:buNone/>
                      </a:pPr>
                      <a:r>
                        <a:rPr lang="tr-TR" sz="2400" u="none" strike="noStrike">
                          <a:effectLst/>
                        </a:rPr>
                        <a:t>100</a:t>
                      </a:r>
                      <a:endParaRPr lang="tr-TR" sz="2400" b="0" i="0" u="none" strike="noStrike">
                        <a:solidFill>
                          <a:srgbClr val="000000"/>
                        </a:solidFill>
                        <a:effectLst/>
                        <a:latin typeface="Calibri" panose="020F0502020204030204" pitchFamily="34" charset="0"/>
                      </a:endParaRPr>
                    </a:p>
                  </a:txBody>
                  <a:tcPr marL="5815" marR="5815" marT="5815" marB="0" anchor="b"/>
                </a:tc>
                <a:tc>
                  <a:txBody>
                    <a:bodyPr/>
                    <a:lstStyle/>
                    <a:p>
                      <a:pPr algn="ctr" fontAlgn="b">
                        <a:buNone/>
                      </a:pPr>
                      <a:r>
                        <a:rPr lang="tr-TR" sz="2400" u="none" strike="noStrike">
                          <a:effectLst/>
                        </a:rPr>
                        <a:t>13</a:t>
                      </a:r>
                      <a:endParaRPr lang="tr-TR" sz="2400" b="0" i="0" u="none" strike="noStrike">
                        <a:solidFill>
                          <a:srgbClr val="000000"/>
                        </a:solidFill>
                        <a:effectLst/>
                        <a:latin typeface="Calibri" panose="020F0502020204030204" pitchFamily="34" charset="0"/>
                      </a:endParaRPr>
                    </a:p>
                  </a:txBody>
                  <a:tcPr marL="5815" marR="5815" marT="5815" marB="0" anchor="b"/>
                </a:tc>
                <a:extLst>
                  <a:ext uri="{0D108BD9-81ED-4DB2-BD59-A6C34878D82A}">
                    <a16:rowId xmlns:a16="http://schemas.microsoft.com/office/drawing/2014/main" val="1963297614"/>
                  </a:ext>
                </a:extLst>
              </a:tr>
              <a:tr h="403972">
                <a:tc>
                  <a:txBody>
                    <a:bodyPr/>
                    <a:lstStyle/>
                    <a:p>
                      <a:pPr algn="l" fontAlgn="b">
                        <a:buNone/>
                      </a:pPr>
                      <a:r>
                        <a:rPr lang="tr-TR" sz="1600" b="1" u="none" strike="noStrike">
                          <a:effectLst/>
                        </a:rPr>
                        <a:t>Livestock &amp; Farming</a:t>
                      </a:r>
                      <a:endParaRPr lang="tr-TR" sz="1600" b="1" i="0" u="none" strike="noStrike">
                        <a:solidFill>
                          <a:srgbClr val="000000"/>
                        </a:solidFill>
                        <a:effectLst/>
                        <a:latin typeface="Calibri" panose="020F0502020204030204" pitchFamily="34" charset="0"/>
                      </a:endParaRPr>
                    </a:p>
                  </a:txBody>
                  <a:tcPr marL="5815" marR="5815" marT="5815" marB="0" anchor="b"/>
                </a:tc>
                <a:tc>
                  <a:txBody>
                    <a:bodyPr/>
                    <a:lstStyle/>
                    <a:p>
                      <a:pPr algn="ctr" fontAlgn="b">
                        <a:buNone/>
                      </a:pPr>
                      <a:r>
                        <a:rPr lang="tr-TR" sz="2400" u="none" strike="noStrike">
                          <a:effectLst/>
                        </a:rPr>
                        <a:t>33</a:t>
                      </a:r>
                      <a:endParaRPr lang="tr-TR" sz="2400" b="0" i="0" u="none" strike="noStrike">
                        <a:solidFill>
                          <a:srgbClr val="000000"/>
                        </a:solidFill>
                        <a:effectLst/>
                        <a:latin typeface="Calibri" panose="020F0502020204030204" pitchFamily="34" charset="0"/>
                      </a:endParaRPr>
                    </a:p>
                  </a:txBody>
                  <a:tcPr marL="5815" marR="5815" marT="5815" marB="0" anchor="b"/>
                </a:tc>
                <a:tc>
                  <a:txBody>
                    <a:bodyPr/>
                    <a:lstStyle/>
                    <a:p>
                      <a:pPr algn="ctr" fontAlgn="b">
                        <a:buNone/>
                      </a:pPr>
                      <a:r>
                        <a:rPr lang="tr-TR" sz="2400" u="none" strike="noStrike">
                          <a:effectLst/>
                        </a:rPr>
                        <a:t>0</a:t>
                      </a:r>
                      <a:endParaRPr lang="tr-TR" sz="2400" b="0" i="0" u="none" strike="noStrike">
                        <a:solidFill>
                          <a:srgbClr val="000000"/>
                        </a:solidFill>
                        <a:effectLst/>
                        <a:latin typeface="Calibri" panose="020F0502020204030204" pitchFamily="34" charset="0"/>
                      </a:endParaRPr>
                    </a:p>
                  </a:txBody>
                  <a:tcPr marL="5815" marR="5815" marT="5815" marB="0" anchor="b"/>
                </a:tc>
                <a:tc>
                  <a:txBody>
                    <a:bodyPr/>
                    <a:lstStyle/>
                    <a:p>
                      <a:pPr algn="ctr" fontAlgn="b">
                        <a:buNone/>
                      </a:pPr>
                      <a:r>
                        <a:rPr lang="tr-TR" sz="2400" u="none" strike="noStrike">
                          <a:effectLst/>
                        </a:rPr>
                        <a:t>17</a:t>
                      </a:r>
                      <a:endParaRPr lang="tr-TR" sz="2400" b="0" i="0" u="none" strike="noStrike">
                        <a:solidFill>
                          <a:srgbClr val="000000"/>
                        </a:solidFill>
                        <a:effectLst/>
                        <a:latin typeface="Calibri" panose="020F0502020204030204" pitchFamily="34" charset="0"/>
                      </a:endParaRPr>
                    </a:p>
                  </a:txBody>
                  <a:tcPr marL="5815" marR="5815" marT="5815" marB="0" anchor="b"/>
                </a:tc>
                <a:tc>
                  <a:txBody>
                    <a:bodyPr/>
                    <a:lstStyle/>
                    <a:p>
                      <a:pPr algn="ctr" fontAlgn="b">
                        <a:buNone/>
                      </a:pPr>
                      <a:r>
                        <a:rPr lang="tr-TR" sz="2400" u="none" strike="noStrike">
                          <a:effectLst/>
                        </a:rPr>
                        <a:t>32</a:t>
                      </a:r>
                      <a:endParaRPr lang="tr-TR" sz="2400" b="0" i="0" u="none" strike="noStrike">
                        <a:solidFill>
                          <a:srgbClr val="000000"/>
                        </a:solidFill>
                        <a:effectLst/>
                        <a:latin typeface="Calibri" panose="020F0502020204030204" pitchFamily="34" charset="0"/>
                      </a:endParaRPr>
                    </a:p>
                  </a:txBody>
                  <a:tcPr marL="5815" marR="5815" marT="5815" marB="0" anchor="b"/>
                </a:tc>
                <a:tc>
                  <a:txBody>
                    <a:bodyPr/>
                    <a:lstStyle/>
                    <a:p>
                      <a:pPr algn="ctr" fontAlgn="b">
                        <a:buNone/>
                      </a:pPr>
                      <a:r>
                        <a:rPr lang="tr-TR" sz="2400" u="none" strike="noStrike">
                          <a:effectLst/>
                        </a:rPr>
                        <a:t>40</a:t>
                      </a:r>
                      <a:endParaRPr lang="tr-TR" sz="2400" b="0" i="0" u="none" strike="noStrike">
                        <a:solidFill>
                          <a:srgbClr val="000000"/>
                        </a:solidFill>
                        <a:effectLst/>
                        <a:latin typeface="Calibri" panose="020F0502020204030204" pitchFamily="34" charset="0"/>
                      </a:endParaRPr>
                    </a:p>
                  </a:txBody>
                  <a:tcPr marL="5815" marR="5815" marT="5815" marB="0" anchor="b"/>
                </a:tc>
                <a:tc>
                  <a:txBody>
                    <a:bodyPr/>
                    <a:lstStyle/>
                    <a:p>
                      <a:pPr algn="ctr" fontAlgn="b">
                        <a:buNone/>
                      </a:pPr>
                      <a:r>
                        <a:rPr lang="tr-TR" sz="2400" u="none" strike="noStrike">
                          <a:effectLst/>
                        </a:rPr>
                        <a:t>0</a:t>
                      </a:r>
                      <a:endParaRPr lang="tr-TR" sz="2400" b="0" i="0" u="none" strike="noStrike">
                        <a:solidFill>
                          <a:srgbClr val="000000"/>
                        </a:solidFill>
                        <a:effectLst/>
                        <a:latin typeface="Calibri" panose="020F0502020204030204" pitchFamily="34" charset="0"/>
                      </a:endParaRPr>
                    </a:p>
                  </a:txBody>
                  <a:tcPr marL="5815" marR="5815" marT="5815" marB="0" anchor="b"/>
                </a:tc>
                <a:tc>
                  <a:txBody>
                    <a:bodyPr/>
                    <a:lstStyle/>
                    <a:p>
                      <a:pPr algn="ctr" fontAlgn="b">
                        <a:buNone/>
                      </a:pPr>
                      <a:r>
                        <a:rPr lang="tr-TR" sz="2400" u="none" strike="noStrike">
                          <a:effectLst/>
                        </a:rPr>
                        <a:t>31</a:t>
                      </a:r>
                      <a:endParaRPr lang="tr-TR" sz="2400" b="0" i="0" u="none" strike="noStrike">
                        <a:solidFill>
                          <a:srgbClr val="000000"/>
                        </a:solidFill>
                        <a:effectLst/>
                        <a:latin typeface="Calibri" panose="020F0502020204030204" pitchFamily="34" charset="0"/>
                      </a:endParaRPr>
                    </a:p>
                  </a:txBody>
                  <a:tcPr marL="5815" marR="5815" marT="5815" marB="0" anchor="b"/>
                </a:tc>
                <a:extLst>
                  <a:ext uri="{0D108BD9-81ED-4DB2-BD59-A6C34878D82A}">
                    <a16:rowId xmlns:a16="http://schemas.microsoft.com/office/drawing/2014/main" val="4072518306"/>
                  </a:ext>
                </a:extLst>
              </a:tr>
              <a:tr h="403972">
                <a:tc>
                  <a:txBody>
                    <a:bodyPr/>
                    <a:lstStyle/>
                    <a:p>
                      <a:pPr algn="l" fontAlgn="b">
                        <a:buNone/>
                      </a:pPr>
                      <a:r>
                        <a:rPr lang="tr-TR" sz="1600" b="1" u="none" strike="noStrike">
                          <a:effectLst/>
                        </a:rPr>
                        <a:t>Oil &amp; Gas drilling</a:t>
                      </a:r>
                      <a:endParaRPr lang="tr-TR" sz="1600" b="1" i="0" u="none" strike="noStrike">
                        <a:solidFill>
                          <a:srgbClr val="000000"/>
                        </a:solidFill>
                        <a:effectLst/>
                        <a:latin typeface="Calibri" panose="020F0502020204030204" pitchFamily="34" charset="0"/>
                      </a:endParaRPr>
                    </a:p>
                  </a:txBody>
                  <a:tcPr marL="5815" marR="5815" marT="5815" marB="0" anchor="b"/>
                </a:tc>
                <a:tc>
                  <a:txBody>
                    <a:bodyPr/>
                    <a:lstStyle/>
                    <a:p>
                      <a:pPr algn="ctr" fontAlgn="b">
                        <a:buNone/>
                      </a:pPr>
                      <a:r>
                        <a:rPr lang="tr-TR" sz="2400" u="none" strike="noStrike">
                          <a:effectLst/>
                        </a:rPr>
                        <a:t>0</a:t>
                      </a:r>
                      <a:endParaRPr lang="tr-TR" sz="2400" b="0" i="0" u="none" strike="noStrike">
                        <a:solidFill>
                          <a:srgbClr val="000000"/>
                        </a:solidFill>
                        <a:effectLst/>
                        <a:latin typeface="Calibri" panose="020F0502020204030204" pitchFamily="34" charset="0"/>
                      </a:endParaRPr>
                    </a:p>
                  </a:txBody>
                  <a:tcPr marL="5815" marR="5815" marT="5815" marB="0" anchor="b"/>
                </a:tc>
                <a:tc>
                  <a:txBody>
                    <a:bodyPr/>
                    <a:lstStyle/>
                    <a:p>
                      <a:pPr algn="ctr" fontAlgn="b">
                        <a:buNone/>
                      </a:pPr>
                      <a:r>
                        <a:rPr lang="tr-TR" sz="2400" u="none" strike="noStrike">
                          <a:effectLst/>
                        </a:rPr>
                        <a:t>0</a:t>
                      </a:r>
                      <a:endParaRPr lang="tr-TR" sz="2400" b="0" i="0" u="none" strike="noStrike">
                        <a:solidFill>
                          <a:srgbClr val="000000"/>
                        </a:solidFill>
                        <a:effectLst/>
                        <a:latin typeface="Calibri" panose="020F0502020204030204" pitchFamily="34" charset="0"/>
                      </a:endParaRPr>
                    </a:p>
                  </a:txBody>
                  <a:tcPr marL="5815" marR="5815" marT="5815" marB="0" anchor="b"/>
                </a:tc>
                <a:tc>
                  <a:txBody>
                    <a:bodyPr/>
                    <a:lstStyle/>
                    <a:p>
                      <a:pPr algn="ctr" fontAlgn="b">
                        <a:buNone/>
                      </a:pPr>
                      <a:r>
                        <a:rPr lang="tr-TR" sz="2400" u="none" strike="noStrike">
                          <a:effectLst/>
                        </a:rPr>
                        <a:t>25</a:t>
                      </a:r>
                      <a:endParaRPr lang="tr-TR" sz="2400" b="0" i="0" u="none" strike="noStrike">
                        <a:solidFill>
                          <a:srgbClr val="000000"/>
                        </a:solidFill>
                        <a:effectLst/>
                        <a:latin typeface="Calibri" panose="020F0502020204030204" pitchFamily="34" charset="0"/>
                      </a:endParaRPr>
                    </a:p>
                  </a:txBody>
                  <a:tcPr marL="5815" marR="5815" marT="5815" marB="0" anchor="b"/>
                </a:tc>
                <a:tc>
                  <a:txBody>
                    <a:bodyPr/>
                    <a:lstStyle/>
                    <a:p>
                      <a:pPr algn="ctr" fontAlgn="b">
                        <a:buNone/>
                      </a:pPr>
                      <a:r>
                        <a:rPr lang="tr-TR" sz="2400" u="none" strike="noStrike">
                          <a:effectLst/>
                        </a:rPr>
                        <a:t>5</a:t>
                      </a:r>
                      <a:endParaRPr lang="tr-TR" sz="2400" b="0" i="0" u="none" strike="noStrike">
                        <a:solidFill>
                          <a:srgbClr val="000000"/>
                        </a:solidFill>
                        <a:effectLst/>
                        <a:latin typeface="Calibri" panose="020F0502020204030204" pitchFamily="34" charset="0"/>
                      </a:endParaRPr>
                    </a:p>
                  </a:txBody>
                  <a:tcPr marL="5815" marR="5815" marT="5815" marB="0" anchor="b"/>
                </a:tc>
                <a:tc>
                  <a:txBody>
                    <a:bodyPr/>
                    <a:lstStyle/>
                    <a:p>
                      <a:pPr algn="ctr" fontAlgn="b">
                        <a:buNone/>
                      </a:pPr>
                      <a:r>
                        <a:rPr lang="tr-TR" sz="2400" u="none" strike="noStrike">
                          <a:effectLst/>
                        </a:rPr>
                        <a:t>0</a:t>
                      </a:r>
                      <a:endParaRPr lang="tr-TR" sz="2400" b="0" i="0" u="none" strike="noStrike">
                        <a:solidFill>
                          <a:srgbClr val="000000"/>
                        </a:solidFill>
                        <a:effectLst/>
                        <a:latin typeface="Calibri" panose="020F0502020204030204" pitchFamily="34" charset="0"/>
                      </a:endParaRPr>
                    </a:p>
                  </a:txBody>
                  <a:tcPr marL="5815" marR="5815" marT="5815" marB="0" anchor="b"/>
                </a:tc>
                <a:tc>
                  <a:txBody>
                    <a:bodyPr/>
                    <a:lstStyle/>
                    <a:p>
                      <a:pPr algn="ctr" fontAlgn="b">
                        <a:buNone/>
                      </a:pPr>
                      <a:r>
                        <a:rPr lang="tr-TR" sz="2400" u="none" strike="noStrike">
                          <a:effectLst/>
                        </a:rPr>
                        <a:t>0</a:t>
                      </a:r>
                      <a:endParaRPr lang="tr-TR" sz="2400" b="0" i="0" u="none" strike="noStrike">
                        <a:solidFill>
                          <a:srgbClr val="000000"/>
                        </a:solidFill>
                        <a:effectLst/>
                        <a:latin typeface="Calibri" panose="020F0502020204030204" pitchFamily="34" charset="0"/>
                      </a:endParaRPr>
                    </a:p>
                  </a:txBody>
                  <a:tcPr marL="5815" marR="5815" marT="5815" marB="0" anchor="b"/>
                </a:tc>
                <a:tc>
                  <a:txBody>
                    <a:bodyPr/>
                    <a:lstStyle/>
                    <a:p>
                      <a:pPr algn="ctr" fontAlgn="b">
                        <a:buNone/>
                      </a:pPr>
                      <a:r>
                        <a:rPr lang="tr-TR" sz="2400" u="none" strike="noStrike">
                          <a:effectLst/>
                        </a:rPr>
                        <a:t>5</a:t>
                      </a:r>
                      <a:endParaRPr lang="tr-TR" sz="2400" b="0" i="0" u="none" strike="noStrike">
                        <a:solidFill>
                          <a:srgbClr val="000000"/>
                        </a:solidFill>
                        <a:effectLst/>
                        <a:latin typeface="Calibri" panose="020F0502020204030204" pitchFamily="34" charset="0"/>
                      </a:endParaRPr>
                    </a:p>
                  </a:txBody>
                  <a:tcPr marL="5815" marR="5815" marT="5815" marB="0" anchor="b"/>
                </a:tc>
                <a:extLst>
                  <a:ext uri="{0D108BD9-81ED-4DB2-BD59-A6C34878D82A}">
                    <a16:rowId xmlns:a16="http://schemas.microsoft.com/office/drawing/2014/main" val="2736315993"/>
                  </a:ext>
                </a:extLst>
              </a:tr>
              <a:tr h="403972">
                <a:tc>
                  <a:txBody>
                    <a:bodyPr/>
                    <a:lstStyle/>
                    <a:p>
                      <a:pPr algn="l" fontAlgn="b">
                        <a:buNone/>
                      </a:pPr>
                      <a:r>
                        <a:rPr lang="tr-TR" sz="1600" b="1" u="none" strike="noStrike">
                          <a:effectLst/>
                        </a:rPr>
                        <a:t>Recreational activities</a:t>
                      </a:r>
                      <a:endParaRPr lang="tr-TR" sz="1600" b="1" i="0" u="none" strike="noStrike">
                        <a:solidFill>
                          <a:srgbClr val="000000"/>
                        </a:solidFill>
                        <a:effectLst/>
                        <a:latin typeface="Calibri" panose="020F0502020204030204" pitchFamily="34" charset="0"/>
                      </a:endParaRPr>
                    </a:p>
                  </a:txBody>
                  <a:tcPr marL="5815" marR="5815" marT="5815" marB="0" anchor="b"/>
                </a:tc>
                <a:tc>
                  <a:txBody>
                    <a:bodyPr/>
                    <a:lstStyle/>
                    <a:p>
                      <a:pPr algn="ctr" fontAlgn="b">
                        <a:buNone/>
                      </a:pPr>
                      <a:r>
                        <a:rPr lang="tr-TR" sz="2400" u="none" strike="noStrike">
                          <a:effectLst/>
                        </a:rPr>
                        <a:t>0</a:t>
                      </a:r>
                      <a:endParaRPr lang="tr-TR" sz="2400" b="0" i="0" u="none" strike="noStrike">
                        <a:solidFill>
                          <a:srgbClr val="000000"/>
                        </a:solidFill>
                        <a:effectLst/>
                        <a:latin typeface="Calibri" panose="020F0502020204030204" pitchFamily="34" charset="0"/>
                      </a:endParaRPr>
                    </a:p>
                  </a:txBody>
                  <a:tcPr marL="5815" marR="5815" marT="5815" marB="0" anchor="b"/>
                </a:tc>
                <a:tc>
                  <a:txBody>
                    <a:bodyPr/>
                    <a:lstStyle/>
                    <a:p>
                      <a:pPr algn="ctr" fontAlgn="b">
                        <a:buNone/>
                      </a:pPr>
                      <a:r>
                        <a:rPr lang="tr-TR" sz="2400" u="none" strike="noStrike">
                          <a:effectLst/>
                        </a:rPr>
                        <a:t>0</a:t>
                      </a:r>
                      <a:endParaRPr lang="tr-TR" sz="2400" b="0" i="0" u="none" strike="noStrike">
                        <a:solidFill>
                          <a:srgbClr val="000000"/>
                        </a:solidFill>
                        <a:effectLst/>
                        <a:latin typeface="Calibri" panose="020F0502020204030204" pitchFamily="34" charset="0"/>
                      </a:endParaRPr>
                    </a:p>
                  </a:txBody>
                  <a:tcPr marL="5815" marR="5815" marT="5815" marB="0" anchor="b"/>
                </a:tc>
                <a:tc>
                  <a:txBody>
                    <a:bodyPr/>
                    <a:lstStyle/>
                    <a:p>
                      <a:pPr algn="ctr" fontAlgn="b">
                        <a:buNone/>
                      </a:pPr>
                      <a:r>
                        <a:rPr lang="tr-TR" sz="2400" u="none" strike="noStrike">
                          <a:effectLst/>
                        </a:rPr>
                        <a:t>17</a:t>
                      </a:r>
                      <a:endParaRPr lang="tr-TR" sz="2400" b="0" i="0" u="none" strike="noStrike">
                        <a:solidFill>
                          <a:srgbClr val="000000"/>
                        </a:solidFill>
                        <a:effectLst/>
                        <a:latin typeface="Calibri" panose="020F0502020204030204" pitchFamily="34" charset="0"/>
                      </a:endParaRPr>
                    </a:p>
                  </a:txBody>
                  <a:tcPr marL="5815" marR="5815" marT="5815" marB="0" anchor="b"/>
                </a:tc>
                <a:tc>
                  <a:txBody>
                    <a:bodyPr/>
                    <a:lstStyle/>
                    <a:p>
                      <a:pPr algn="ctr" fontAlgn="b">
                        <a:buNone/>
                      </a:pPr>
                      <a:r>
                        <a:rPr lang="tr-TR" sz="2400" u="none" strike="noStrike">
                          <a:effectLst/>
                        </a:rPr>
                        <a:t>5</a:t>
                      </a:r>
                      <a:endParaRPr lang="tr-TR" sz="2400" b="0" i="0" u="none" strike="noStrike">
                        <a:solidFill>
                          <a:srgbClr val="000000"/>
                        </a:solidFill>
                        <a:effectLst/>
                        <a:latin typeface="Calibri" panose="020F0502020204030204" pitchFamily="34" charset="0"/>
                      </a:endParaRPr>
                    </a:p>
                  </a:txBody>
                  <a:tcPr marL="5815" marR="5815" marT="5815" marB="0" anchor="b"/>
                </a:tc>
                <a:tc>
                  <a:txBody>
                    <a:bodyPr/>
                    <a:lstStyle/>
                    <a:p>
                      <a:pPr algn="ctr" fontAlgn="b">
                        <a:buNone/>
                      </a:pPr>
                      <a:r>
                        <a:rPr lang="tr-TR" sz="2400" u="none" strike="noStrike">
                          <a:effectLst/>
                        </a:rPr>
                        <a:t>0</a:t>
                      </a:r>
                      <a:endParaRPr lang="tr-TR" sz="2400" b="0" i="0" u="none" strike="noStrike">
                        <a:solidFill>
                          <a:srgbClr val="000000"/>
                        </a:solidFill>
                        <a:effectLst/>
                        <a:latin typeface="Calibri" panose="020F0502020204030204" pitchFamily="34" charset="0"/>
                      </a:endParaRPr>
                    </a:p>
                  </a:txBody>
                  <a:tcPr marL="5815" marR="5815" marT="5815" marB="0" anchor="b"/>
                </a:tc>
                <a:tc>
                  <a:txBody>
                    <a:bodyPr/>
                    <a:lstStyle/>
                    <a:p>
                      <a:pPr algn="ctr" fontAlgn="b">
                        <a:buNone/>
                      </a:pPr>
                      <a:r>
                        <a:rPr lang="tr-TR" sz="2400" u="none" strike="noStrike">
                          <a:effectLst/>
                        </a:rPr>
                        <a:t>0</a:t>
                      </a:r>
                      <a:endParaRPr lang="tr-TR" sz="2400" b="0" i="0" u="none" strike="noStrike">
                        <a:solidFill>
                          <a:srgbClr val="000000"/>
                        </a:solidFill>
                        <a:effectLst/>
                        <a:latin typeface="Calibri" panose="020F0502020204030204" pitchFamily="34" charset="0"/>
                      </a:endParaRPr>
                    </a:p>
                  </a:txBody>
                  <a:tcPr marL="5815" marR="5815" marT="5815" marB="0" anchor="b"/>
                </a:tc>
                <a:tc>
                  <a:txBody>
                    <a:bodyPr/>
                    <a:lstStyle/>
                    <a:p>
                      <a:pPr algn="ctr" fontAlgn="b">
                        <a:buNone/>
                      </a:pPr>
                      <a:r>
                        <a:rPr lang="tr-TR" sz="2400" u="none" strike="noStrike">
                          <a:effectLst/>
                        </a:rPr>
                        <a:t>4</a:t>
                      </a:r>
                      <a:endParaRPr lang="tr-TR" sz="2400" b="0" i="0" u="none" strike="noStrike">
                        <a:solidFill>
                          <a:srgbClr val="000000"/>
                        </a:solidFill>
                        <a:effectLst/>
                        <a:latin typeface="Calibri" panose="020F0502020204030204" pitchFamily="34" charset="0"/>
                      </a:endParaRPr>
                    </a:p>
                  </a:txBody>
                  <a:tcPr marL="5815" marR="5815" marT="5815" marB="0" anchor="b"/>
                </a:tc>
                <a:extLst>
                  <a:ext uri="{0D108BD9-81ED-4DB2-BD59-A6C34878D82A}">
                    <a16:rowId xmlns:a16="http://schemas.microsoft.com/office/drawing/2014/main" val="801873744"/>
                  </a:ext>
                </a:extLst>
              </a:tr>
              <a:tr h="510424">
                <a:tc>
                  <a:txBody>
                    <a:bodyPr/>
                    <a:lstStyle/>
                    <a:p>
                      <a:pPr algn="l" fontAlgn="b">
                        <a:buNone/>
                      </a:pPr>
                      <a:r>
                        <a:rPr lang="tr-TR" sz="1600" b="1" u="none" strike="noStrike">
                          <a:effectLst/>
                        </a:rPr>
                        <a:t>Water management/use (Slight)</a:t>
                      </a:r>
                      <a:endParaRPr lang="tr-TR" sz="1600" b="1" i="0" u="none" strike="noStrike">
                        <a:solidFill>
                          <a:srgbClr val="000000"/>
                        </a:solidFill>
                        <a:effectLst/>
                        <a:latin typeface="Calibri" panose="020F0502020204030204" pitchFamily="34" charset="0"/>
                      </a:endParaRPr>
                    </a:p>
                  </a:txBody>
                  <a:tcPr marL="5815" marR="5815" marT="5815" marB="0" anchor="b"/>
                </a:tc>
                <a:tc>
                  <a:txBody>
                    <a:bodyPr/>
                    <a:lstStyle/>
                    <a:p>
                      <a:pPr algn="ctr" fontAlgn="b">
                        <a:buNone/>
                      </a:pPr>
                      <a:r>
                        <a:rPr lang="tr-TR" sz="2400" u="none" strike="noStrike">
                          <a:effectLst/>
                        </a:rPr>
                        <a:t>33</a:t>
                      </a:r>
                      <a:endParaRPr lang="tr-TR" sz="2400" b="0" i="0" u="none" strike="noStrike">
                        <a:solidFill>
                          <a:srgbClr val="000000"/>
                        </a:solidFill>
                        <a:effectLst/>
                        <a:latin typeface="Calibri" panose="020F0502020204030204" pitchFamily="34" charset="0"/>
                      </a:endParaRPr>
                    </a:p>
                  </a:txBody>
                  <a:tcPr marL="5815" marR="5815" marT="5815" marB="0" anchor="b"/>
                </a:tc>
                <a:tc>
                  <a:txBody>
                    <a:bodyPr/>
                    <a:lstStyle/>
                    <a:p>
                      <a:pPr algn="ctr" fontAlgn="b">
                        <a:buNone/>
                      </a:pPr>
                      <a:r>
                        <a:rPr lang="tr-TR" sz="2400" u="none" strike="noStrike" dirty="0">
                          <a:effectLst/>
                        </a:rPr>
                        <a:t>100</a:t>
                      </a:r>
                      <a:endParaRPr lang="tr-TR" sz="2400" b="0" i="0" u="none" strike="noStrike" dirty="0">
                        <a:solidFill>
                          <a:srgbClr val="000000"/>
                        </a:solidFill>
                        <a:effectLst/>
                        <a:latin typeface="Calibri" panose="020F0502020204030204" pitchFamily="34" charset="0"/>
                      </a:endParaRPr>
                    </a:p>
                  </a:txBody>
                  <a:tcPr marL="5815" marR="5815" marT="5815" marB="0" anchor="b"/>
                </a:tc>
                <a:tc>
                  <a:txBody>
                    <a:bodyPr/>
                    <a:lstStyle/>
                    <a:p>
                      <a:pPr algn="ctr" fontAlgn="b">
                        <a:buNone/>
                      </a:pPr>
                      <a:r>
                        <a:rPr lang="tr-TR" sz="2400" u="none" strike="noStrike">
                          <a:effectLst/>
                        </a:rPr>
                        <a:t>0</a:t>
                      </a:r>
                      <a:endParaRPr lang="tr-TR" sz="2400" b="0" i="0" u="none" strike="noStrike">
                        <a:solidFill>
                          <a:srgbClr val="000000"/>
                        </a:solidFill>
                        <a:effectLst/>
                        <a:latin typeface="Calibri" panose="020F0502020204030204" pitchFamily="34" charset="0"/>
                      </a:endParaRPr>
                    </a:p>
                  </a:txBody>
                  <a:tcPr marL="5815" marR="5815" marT="5815" marB="0" anchor="b"/>
                </a:tc>
                <a:tc>
                  <a:txBody>
                    <a:bodyPr/>
                    <a:lstStyle/>
                    <a:p>
                      <a:pPr algn="ctr" fontAlgn="b">
                        <a:buNone/>
                      </a:pPr>
                      <a:r>
                        <a:rPr lang="tr-TR" sz="2400" u="none" strike="noStrike">
                          <a:effectLst/>
                        </a:rPr>
                        <a:t>21</a:t>
                      </a:r>
                      <a:endParaRPr lang="tr-TR" sz="2400" b="0" i="0" u="none" strike="noStrike">
                        <a:solidFill>
                          <a:srgbClr val="000000"/>
                        </a:solidFill>
                        <a:effectLst/>
                        <a:latin typeface="Calibri" panose="020F0502020204030204" pitchFamily="34" charset="0"/>
                      </a:endParaRPr>
                    </a:p>
                  </a:txBody>
                  <a:tcPr marL="5815" marR="5815" marT="5815" marB="0" anchor="b"/>
                </a:tc>
                <a:tc>
                  <a:txBody>
                    <a:bodyPr/>
                    <a:lstStyle/>
                    <a:p>
                      <a:pPr algn="ctr" fontAlgn="b">
                        <a:buNone/>
                      </a:pPr>
                      <a:r>
                        <a:rPr lang="tr-TR" sz="2400" u="none" strike="noStrike">
                          <a:effectLst/>
                        </a:rPr>
                        <a:t>20</a:t>
                      </a:r>
                      <a:endParaRPr lang="tr-TR" sz="2400" b="0" i="0" u="none" strike="noStrike">
                        <a:solidFill>
                          <a:srgbClr val="000000"/>
                        </a:solidFill>
                        <a:effectLst/>
                        <a:latin typeface="Calibri" panose="020F0502020204030204" pitchFamily="34" charset="0"/>
                      </a:endParaRPr>
                    </a:p>
                  </a:txBody>
                  <a:tcPr marL="5815" marR="5815" marT="5815" marB="0" anchor="b"/>
                </a:tc>
                <a:tc>
                  <a:txBody>
                    <a:bodyPr/>
                    <a:lstStyle/>
                    <a:p>
                      <a:pPr algn="ctr" fontAlgn="b">
                        <a:buNone/>
                      </a:pPr>
                      <a:r>
                        <a:rPr lang="tr-TR" sz="2400" u="none" strike="noStrike">
                          <a:effectLst/>
                        </a:rPr>
                        <a:t>0</a:t>
                      </a:r>
                      <a:endParaRPr lang="tr-TR" sz="2400" b="0" i="0" u="none" strike="noStrike">
                        <a:solidFill>
                          <a:srgbClr val="000000"/>
                        </a:solidFill>
                        <a:effectLst/>
                        <a:latin typeface="Calibri" panose="020F0502020204030204" pitchFamily="34" charset="0"/>
                      </a:endParaRPr>
                    </a:p>
                  </a:txBody>
                  <a:tcPr marL="5815" marR="5815" marT="5815" marB="0" anchor="b"/>
                </a:tc>
                <a:tc>
                  <a:txBody>
                    <a:bodyPr/>
                    <a:lstStyle/>
                    <a:p>
                      <a:pPr algn="ctr" fontAlgn="b">
                        <a:buNone/>
                      </a:pPr>
                      <a:r>
                        <a:rPr lang="tr-TR" sz="2400" u="none" strike="noStrike">
                          <a:effectLst/>
                        </a:rPr>
                        <a:t>20</a:t>
                      </a:r>
                      <a:endParaRPr lang="tr-TR" sz="2400" b="0" i="0" u="none" strike="noStrike">
                        <a:solidFill>
                          <a:srgbClr val="000000"/>
                        </a:solidFill>
                        <a:effectLst/>
                        <a:latin typeface="Calibri" panose="020F0502020204030204" pitchFamily="34" charset="0"/>
                      </a:endParaRPr>
                    </a:p>
                  </a:txBody>
                  <a:tcPr marL="5815" marR="5815" marT="5815" marB="0" anchor="b"/>
                </a:tc>
                <a:extLst>
                  <a:ext uri="{0D108BD9-81ED-4DB2-BD59-A6C34878D82A}">
                    <a16:rowId xmlns:a16="http://schemas.microsoft.com/office/drawing/2014/main" val="3773905535"/>
                  </a:ext>
                </a:extLst>
              </a:tr>
              <a:tr h="789861">
                <a:tc>
                  <a:txBody>
                    <a:bodyPr/>
                    <a:lstStyle/>
                    <a:p>
                      <a:pPr algn="l" fontAlgn="b">
                        <a:buNone/>
                      </a:pPr>
                      <a:r>
                        <a:rPr lang="tr-TR" sz="1600" b="1" u="none" strike="noStrike" dirty="0" err="1">
                          <a:effectLst/>
                          <a:highlight>
                            <a:srgbClr val="FFFF00"/>
                          </a:highlight>
                        </a:rPr>
                        <a:t>Water</a:t>
                      </a:r>
                      <a:r>
                        <a:rPr lang="tr-TR" sz="1600" b="1" u="none" strike="noStrike" dirty="0">
                          <a:effectLst/>
                          <a:highlight>
                            <a:srgbClr val="FFFF00"/>
                          </a:highlight>
                        </a:rPr>
                        <a:t> </a:t>
                      </a:r>
                      <a:r>
                        <a:rPr lang="tr-TR" sz="1600" b="1" u="none" strike="noStrike" dirty="0" err="1">
                          <a:effectLst/>
                          <a:highlight>
                            <a:srgbClr val="FFFF00"/>
                          </a:highlight>
                        </a:rPr>
                        <a:t>management</a:t>
                      </a:r>
                      <a:r>
                        <a:rPr lang="tr-TR" sz="1600" b="1" u="none" strike="noStrike" dirty="0">
                          <a:effectLst/>
                          <a:highlight>
                            <a:srgbClr val="FFFF00"/>
                          </a:highlight>
                        </a:rPr>
                        <a:t>/</a:t>
                      </a:r>
                      <a:r>
                        <a:rPr lang="tr-TR" sz="1600" b="1" u="none" strike="noStrike" dirty="0" err="1">
                          <a:effectLst/>
                          <a:highlight>
                            <a:srgbClr val="FFFF00"/>
                          </a:highlight>
                        </a:rPr>
                        <a:t>use</a:t>
                      </a:r>
                      <a:r>
                        <a:rPr lang="tr-TR" sz="1600" b="1" u="none" strike="noStrike" dirty="0">
                          <a:effectLst/>
                          <a:highlight>
                            <a:srgbClr val="FFFF00"/>
                          </a:highlight>
                        </a:rPr>
                        <a:t> (</a:t>
                      </a:r>
                      <a:r>
                        <a:rPr lang="tr-TR" sz="1600" b="1" u="none" strike="noStrike" dirty="0" err="1">
                          <a:effectLst/>
                          <a:highlight>
                            <a:srgbClr val="FFFF00"/>
                          </a:highlight>
                        </a:rPr>
                        <a:t>Moderate</a:t>
                      </a:r>
                      <a:r>
                        <a:rPr lang="tr-TR" sz="1600" b="1" u="none" strike="noStrike" dirty="0">
                          <a:effectLst/>
                          <a:highlight>
                            <a:srgbClr val="FFFF00"/>
                          </a:highlight>
                        </a:rPr>
                        <a:t>)</a:t>
                      </a:r>
                      <a:endParaRPr lang="tr-TR" sz="1600" b="1" i="0" u="none" strike="noStrike" dirty="0">
                        <a:solidFill>
                          <a:srgbClr val="000000"/>
                        </a:solidFill>
                        <a:effectLst/>
                        <a:highlight>
                          <a:srgbClr val="FFFF00"/>
                        </a:highlight>
                        <a:latin typeface="Calibri" panose="020F0502020204030204" pitchFamily="34" charset="0"/>
                      </a:endParaRPr>
                    </a:p>
                  </a:txBody>
                  <a:tcPr marL="5815" marR="5815" marT="5815" marB="0" anchor="b"/>
                </a:tc>
                <a:tc>
                  <a:txBody>
                    <a:bodyPr/>
                    <a:lstStyle/>
                    <a:p>
                      <a:pPr algn="ctr" fontAlgn="b">
                        <a:buNone/>
                      </a:pPr>
                      <a:r>
                        <a:rPr lang="tr-TR" sz="2400" u="none" strike="noStrike">
                          <a:effectLst/>
                        </a:rPr>
                        <a:t>67</a:t>
                      </a:r>
                      <a:endParaRPr lang="tr-TR" sz="2400" b="0" i="0" u="none" strike="noStrike">
                        <a:solidFill>
                          <a:srgbClr val="000000"/>
                        </a:solidFill>
                        <a:effectLst/>
                        <a:latin typeface="Calibri" panose="020F0502020204030204" pitchFamily="34" charset="0"/>
                      </a:endParaRPr>
                    </a:p>
                  </a:txBody>
                  <a:tcPr marL="5815" marR="5815" marT="5815" marB="0" anchor="b"/>
                </a:tc>
                <a:tc>
                  <a:txBody>
                    <a:bodyPr/>
                    <a:lstStyle/>
                    <a:p>
                      <a:pPr algn="ctr" fontAlgn="b">
                        <a:buNone/>
                      </a:pPr>
                      <a:r>
                        <a:rPr lang="tr-TR" sz="2400" u="none" strike="noStrike">
                          <a:effectLst/>
                        </a:rPr>
                        <a:t>0</a:t>
                      </a:r>
                      <a:endParaRPr lang="tr-TR" sz="2400" b="0" i="0" u="none" strike="noStrike">
                        <a:solidFill>
                          <a:srgbClr val="000000"/>
                        </a:solidFill>
                        <a:effectLst/>
                        <a:latin typeface="Calibri" panose="020F0502020204030204" pitchFamily="34" charset="0"/>
                      </a:endParaRPr>
                    </a:p>
                  </a:txBody>
                  <a:tcPr marL="5815" marR="5815" marT="5815" marB="0" anchor="b"/>
                </a:tc>
                <a:tc>
                  <a:txBody>
                    <a:bodyPr/>
                    <a:lstStyle/>
                    <a:p>
                      <a:pPr algn="ctr" fontAlgn="b">
                        <a:buNone/>
                      </a:pPr>
                      <a:r>
                        <a:rPr lang="tr-TR" sz="2400" u="none" strike="noStrike" dirty="0">
                          <a:effectLst/>
                        </a:rPr>
                        <a:t>100</a:t>
                      </a:r>
                      <a:endParaRPr lang="tr-TR" sz="2400" b="0" i="0" u="none" strike="noStrike" dirty="0">
                        <a:solidFill>
                          <a:srgbClr val="000000"/>
                        </a:solidFill>
                        <a:effectLst/>
                        <a:latin typeface="Calibri" panose="020F0502020204030204" pitchFamily="34" charset="0"/>
                      </a:endParaRPr>
                    </a:p>
                  </a:txBody>
                  <a:tcPr marL="5815" marR="5815" marT="5815" marB="0" anchor="b"/>
                </a:tc>
                <a:tc>
                  <a:txBody>
                    <a:bodyPr/>
                    <a:lstStyle/>
                    <a:p>
                      <a:pPr algn="ctr" fontAlgn="b">
                        <a:buNone/>
                      </a:pPr>
                      <a:r>
                        <a:rPr lang="tr-TR" sz="2400" u="none" strike="noStrike" dirty="0">
                          <a:effectLst/>
                        </a:rPr>
                        <a:t>79</a:t>
                      </a:r>
                      <a:endParaRPr lang="tr-TR" sz="2400" b="0" i="0" u="none" strike="noStrike" dirty="0">
                        <a:solidFill>
                          <a:srgbClr val="000000"/>
                        </a:solidFill>
                        <a:effectLst/>
                        <a:latin typeface="Calibri" panose="020F0502020204030204" pitchFamily="34" charset="0"/>
                      </a:endParaRPr>
                    </a:p>
                  </a:txBody>
                  <a:tcPr marL="5815" marR="5815" marT="5815" marB="0" anchor="b"/>
                </a:tc>
                <a:tc>
                  <a:txBody>
                    <a:bodyPr/>
                    <a:lstStyle/>
                    <a:p>
                      <a:pPr algn="ctr" fontAlgn="b">
                        <a:buNone/>
                      </a:pPr>
                      <a:r>
                        <a:rPr lang="tr-TR" sz="2400" u="none" strike="noStrike" dirty="0">
                          <a:effectLst/>
                        </a:rPr>
                        <a:t>80</a:t>
                      </a:r>
                      <a:endParaRPr lang="tr-TR" sz="2400" b="0" i="0" u="none" strike="noStrike" dirty="0">
                        <a:solidFill>
                          <a:srgbClr val="000000"/>
                        </a:solidFill>
                        <a:effectLst/>
                        <a:latin typeface="Calibri" panose="020F0502020204030204" pitchFamily="34" charset="0"/>
                      </a:endParaRPr>
                    </a:p>
                  </a:txBody>
                  <a:tcPr marL="5815" marR="5815" marT="5815" marB="0" anchor="b"/>
                </a:tc>
                <a:tc>
                  <a:txBody>
                    <a:bodyPr/>
                    <a:lstStyle/>
                    <a:p>
                      <a:pPr algn="ctr" fontAlgn="b">
                        <a:buNone/>
                      </a:pPr>
                      <a:r>
                        <a:rPr lang="tr-TR" sz="2400" u="none" strike="noStrike">
                          <a:effectLst/>
                        </a:rPr>
                        <a:t>100</a:t>
                      </a:r>
                      <a:endParaRPr lang="tr-TR" sz="2400" b="0" i="0" u="none" strike="noStrike">
                        <a:solidFill>
                          <a:srgbClr val="000000"/>
                        </a:solidFill>
                        <a:effectLst/>
                        <a:latin typeface="Calibri" panose="020F0502020204030204" pitchFamily="34" charset="0"/>
                      </a:endParaRPr>
                    </a:p>
                  </a:txBody>
                  <a:tcPr marL="5815" marR="5815" marT="5815" marB="0" anchor="b"/>
                </a:tc>
                <a:tc>
                  <a:txBody>
                    <a:bodyPr/>
                    <a:lstStyle/>
                    <a:p>
                      <a:pPr algn="ctr" fontAlgn="b">
                        <a:buNone/>
                      </a:pPr>
                      <a:r>
                        <a:rPr lang="tr-TR" sz="2400" u="none" strike="noStrike" dirty="0">
                          <a:effectLst/>
                          <a:highlight>
                            <a:srgbClr val="FFFF00"/>
                          </a:highlight>
                        </a:rPr>
                        <a:t>80</a:t>
                      </a:r>
                      <a:endParaRPr lang="tr-TR" sz="2400" b="0" i="0" u="none" strike="noStrike" dirty="0">
                        <a:solidFill>
                          <a:srgbClr val="000000"/>
                        </a:solidFill>
                        <a:effectLst/>
                        <a:highlight>
                          <a:srgbClr val="FFFF00"/>
                        </a:highlight>
                        <a:latin typeface="Calibri" panose="020F0502020204030204" pitchFamily="34" charset="0"/>
                      </a:endParaRPr>
                    </a:p>
                  </a:txBody>
                  <a:tcPr marL="5815" marR="5815" marT="5815" marB="0" anchor="b"/>
                </a:tc>
                <a:extLst>
                  <a:ext uri="{0D108BD9-81ED-4DB2-BD59-A6C34878D82A}">
                    <a16:rowId xmlns:a16="http://schemas.microsoft.com/office/drawing/2014/main" val="1293562656"/>
                  </a:ext>
                </a:extLst>
              </a:tr>
              <a:tr h="476923">
                <a:tc>
                  <a:txBody>
                    <a:bodyPr/>
                    <a:lstStyle/>
                    <a:p>
                      <a:pPr algn="l" fontAlgn="b">
                        <a:buNone/>
                      </a:pPr>
                      <a:r>
                        <a:rPr lang="tr-TR" sz="1600" b="1" u="none" strike="noStrike" dirty="0" err="1">
                          <a:effectLst/>
                        </a:rPr>
                        <a:t>Invasive</a:t>
                      </a:r>
                      <a:r>
                        <a:rPr lang="tr-TR" sz="1600" b="1" u="none" strike="noStrike" dirty="0">
                          <a:effectLst/>
                        </a:rPr>
                        <a:t> </a:t>
                      </a:r>
                      <a:r>
                        <a:rPr lang="tr-TR" sz="1600" b="1" u="none" strike="noStrike" dirty="0" err="1">
                          <a:effectLst/>
                        </a:rPr>
                        <a:t>non-native</a:t>
                      </a:r>
                      <a:r>
                        <a:rPr lang="tr-TR" sz="1600" b="1" u="none" strike="noStrike" dirty="0">
                          <a:effectLst/>
                        </a:rPr>
                        <a:t> species</a:t>
                      </a:r>
                      <a:endParaRPr lang="tr-TR" sz="1600" b="1" i="0" u="none" strike="noStrike" dirty="0">
                        <a:solidFill>
                          <a:srgbClr val="000000"/>
                        </a:solidFill>
                        <a:effectLst/>
                        <a:latin typeface="Calibri" panose="020F0502020204030204" pitchFamily="34" charset="0"/>
                      </a:endParaRPr>
                    </a:p>
                  </a:txBody>
                  <a:tcPr marL="5815" marR="5815" marT="5815" marB="0" anchor="b"/>
                </a:tc>
                <a:tc>
                  <a:txBody>
                    <a:bodyPr/>
                    <a:lstStyle/>
                    <a:p>
                      <a:pPr algn="ctr" fontAlgn="b">
                        <a:buNone/>
                      </a:pPr>
                      <a:r>
                        <a:rPr lang="tr-TR" sz="2400" u="none" strike="noStrike">
                          <a:effectLst/>
                        </a:rPr>
                        <a:t>0</a:t>
                      </a:r>
                      <a:endParaRPr lang="tr-TR" sz="2400" b="0" i="0" u="none" strike="noStrike">
                        <a:solidFill>
                          <a:srgbClr val="000000"/>
                        </a:solidFill>
                        <a:effectLst/>
                        <a:latin typeface="Calibri" panose="020F0502020204030204" pitchFamily="34" charset="0"/>
                      </a:endParaRPr>
                    </a:p>
                  </a:txBody>
                  <a:tcPr marL="5815" marR="5815" marT="5815" marB="0" anchor="b"/>
                </a:tc>
                <a:tc>
                  <a:txBody>
                    <a:bodyPr/>
                    <a:lstStyle/>
                    <a:p>
                      <a:pPr algn="ctr" fontAlgn="b">
                        <a:buNone/>
                      </a:pPr>
                      <a:r>
                        <a:rPr lang="tr-TR" sz="2400" u="none" strike="noStrike">
                          <a:effectLst/>
                        </a:rPr>
                        <a:t>0</a:t>
                      </a:r>
                      <a:endParaRPr lang="tr-TR" sz="2400" b="0" i="0" u="none" strike="noStrike">
                        <a:solidFill>
                          <a:srgbClr val="000000"/>
                        </a:solidFill>
                        <a:effectLst/>
                        <a:latin typeface="Calibri" panose="020F0502020204030204" pitchFamily="34" charset="0"/>
                      </a:endParaRPr>
                    </a:p>
                  </a:txBody>
                  <a:tcPr marL="5815" marR="5815" marT="5815" marB="0" anchor="b"/>
                </a:tc>
                <a:tc>
                  <a:txBody>
                    <a:bodyPr/>
                    <a:lstStyle/>
                    <a:p>
                      <a:pPr algn="ctr" fontAlgn="b">
                        <a:buNone/>
                      </a:pPr>
                      <a:r>
                        <a:rPr lang="tr-TR" sz="2400" u="none" strike="noStrike">
                          <a:effectLst/>
                        </a:rPr>
                        <a:t>0</a:t>
                      </a:r>
                      <a:endParaRPr lang="tr-TR" sz="2400" b="0" i="0" u="none" strike="noStrike">
                        <a:solidFill>
                          <a:srgbClr val="000000"/>
                        </a:solidFill>
                        <a:effectLst/>
                        <a:latin typeface="Calibri" panose="020F0502020204030204" pitchFamily="34" charset="0"/>
                      </a:endParaRPr>
                    </a:p>
                  </a:txBody>
                  <a:tcPr marL="5815" marR="5815" marT="5815" marB="0" anchor="b"/>
                </a:tc>
                <a:tc>
                  <a:txBody>
                    <a:bodyPr/>
                    <a:lstStyle/>
                    <a:p>
                      <a:pPr algn="ctr" fontAlgn="b">
                        <a:buNone/>
                      </a:pPr>
                      <a:r>
                        <a:rPr lang="tr-TR" sz="2400" u="none" strike="noStrike">
                          <a:effectLst/>
                        </a:rPr>
                        <a:t>58</a:t>
                      </a:r>
                      <a:endParaRPr lang="tr-TR" sz="2400" b="0" i="0" u="none" strike="noStrike">
                        <a:solidFill>
                          <a:srgbClr val="000000"/>
                        </a:solidFill>
                        <a:effectLst/>
                        <a:latin typeface="Calibri" panose="020F0502020204030204" pitchFamily="34" charset="0"/>
                      </a:endParaRPr>
                    </a:p>
                  </a:txBody>
                  <a:tcPr marL="5815" marR="5815" marT="5815" marB="0" anchor="b"/>
                </a:tc>
                <a:tc>
                  <a:txBody>
                    <a:bodyPr/>
                    <a:lstStyle/>
                    <a:p>
                      <a:pPr algn="ctr" fontAlgn="b">
                        <a:buNone/>
                      </a:pPr>
                      <a:r>
                        <a:rPr lang="tr-TR" sz="2400" u="none" strike="noStrike">
                          <a:effectLst/>
                        </a:rPr>
                        <a:t>60</a:t>
                      </a:r>
                      <a:endParaRPr lang="tr-TR" sz="2400" b="0" i="0" u="none" strike="noStrike">
                        <a:solidFill>
                          <a:srgbClr val="000000"/>
                        </a:solidFill>
                        <a:effectLst/>
                        <a:latin typeface="Calibri" panose="020F0502020204030204" pitchFamily="34" charset="0"/>
                      </a:endParaRPr>
                    </a:p>
                  </a:txBody>
                  <a:tcPr marL="5815" marR="5815" marT="5815" marB="0" anchor="b"/>
                </a:tc>
                <a:tc>
                  <a:txBody>
                    <a:bodyPr/>
                    <a:lstStyle/>
                    <a:p>
                      <a:pPr algn="ctr" fontAlgn="b">
                        <a:buNone/>
                      </a:pPr>
                      <a:r>
                        <a:rPr lang="tr-TR" sz="2400" u="none" strike="noStrike">
                          <a:effectLst/>
                        </a:rPr>
                        <a:t>100</a:t>
                      </a:r>
                      <a:endParaRPr lang="tr-TR" sz="2400" b="0" i="0" u="none" strike="noStrike">
                        <a:solidFill>
                          <a:srgbClr val="000000"/>
                        </a:solidFill>
                        <a:effectLst/>
                        <a:latin typeface="Calibri" panose="020F0502020204030204" pitchFamily="34" charset="0"/>
                      </a:endParaRPr>
                    </a:p>
                  </a:txBody>
                  <a:tcPr marL="5815" marR="5815" marT="5815" marB="0" anchor="b"/>
                </a:tc>
                <a:tc>
                  <a:txBody>
                    <a:bodyPr/>
                    <a:lstStyle/>
                    <a:p>
                      <a:pPr algn="ctr" fontAlgn="b">
                        <a:buNone/>
                      </a:pPr>
                      <a:r>
                        <a:rPr lang="tr-TR" sz="2400" u="none" strike="noStrike">
                          <a:effectLst/>
                        </a:rPr>
                        <a:t>46</a:t>
                      </a:r>
                      <a:endParaRPr lang="tr-TR" sz="2400" b="0" i="0" u="none" strike="noStrike">
                        <a:solidFill>
                          <a:srgbClr val="000000"/>
                        </a:solidFill>
                        <a:effectLst/>
                        <a:latin typeface="Calibri" panose="020F0502020204030204" pitchFamily="34" charset="0"/>
                      </a:endParaRPr>
                    </a:p>
                  </a:txBody>
                  <a:tcPr marL="5815" marR="5815" marT="5815" marB="0" anchor="b"/>
                </a:tc>
                <a:extLst>
                  <a:ext uri="{0D108BD9-81ED-4DB2-BD59-A6C34878D82A}">
                    <a16:rowId xmlns:a16="http://schemas.microsoft.com/office/drawing/2014/main" val="930063329"/>
                  </a:ext>
                </a:extLst>
              </a:tr>
              <a:tr h="510424">
                <a:tc>
                  <a:txBody>
                    <a:bodyPr/>
                    <a:lstStyle/>
                    <a:p>
                      <a:pPr algn="l" fontAlgn="b">
                        <a:buNone/>
                      </a:pPr>
                      <a:r>
                        <a:rPr lang="tr-TR" sz="1600" b="1" u="none" strike="noStrike" dirty="0" err="1">
                          <a:effectLst/>
                        </a:rPr>
                        <a:t>Domestic</a:t>
                      </a:r>
                      <a:r>
                        <a:rPr lang="tr-TR" sz="1600" b="1" u="none" strike="noStrike" dirty="0">
                          <a:effectLst/>
                        </a:rPr>
                        <a:t> &amp; urban </a:t>
                      </a:r>
                      <a:r>
                        <a:rPr lang="tr-TR" sz="1600" b="1" u="none" strike="noStrike" dirty="0" err="1">
                          <a:effectLst/>
                        </a:rPr>
                        <a:t>wastewater</a:t>
                      </a:r>
                      <a:endParaRPr lang="tr-TR" sz="1600" b="1" i="0" u="none" strike="noStrike" dirty="0">
                        <a:solidFill>
                          <a:srgbClr val="000000"/>
                        </a:solidFill>
                        <a:effectLst/>
                        <a:latin typeface="Calibri" panose="020F0502020204030204" pitchFamily="34" charset="0"/>
                      </a:endParaRPr>
                    </a:p>
                  </a:txBody>
                  <a:tcPr marL="5815" marR="5815" marT="5815" marB="0" anchor="b"/>
                </a:tc>
                <a:tc>
                  <a:txBody>
                    <a:bodyPr/>
                    <a:lstStyle/>
                    <a:p>
                      <a:pPr algn="ctr" fontAlgn="b">
                        <a:buNone/>
                      </a:pPr>
                      <a:r>
                        <a:rPr lang="tr-TR" sz="2400" u="none" strike="noStrike">
                          <a:effectLst/>
                        </a:rPr>
                        <a:t>0</a:t>
                      </a:r>
                      <a:endParaRPr lang="tr-TR" sz="2400" b="0" i="0" u="none" strike="noStrike">
                        <a:solidFill>
                          <a:srgbClr val="000000"/>
                        </a:solidFill>
                        <a:effectLst/>
                        <a:latin typeface="Calibri" panose="020F0502020204030204" pitchFamily="34" charset="0"/>
                      </a:endParaRPr>
                    </a:p>
                  </a:txBody>
                  <a:tcPr marL="5815" marR="5815" marT="5815" marB="0" anchor="b"/>
                </a:tc>
                <a:tc>
                  <a:txBody>
                    <a:bodyPr/>
                    <a:lstStyle/>
                    <a:p>
                      <a:pPr algn="ctr" fontAlgn="b">
                        <a:buNone/>
                      </a:pPr>
                      <a:r>
                        <a:rPr lang="tr-TR" sz="2400" u="none" strike="noStrike" dirty="0">
                          <a:effectLst/>
                        </a:rPr>
                        <a:t>00</a:t>
                      </a:r>
                      <a:endParaRPr lang="tr-TR" sz="2400" b="0" i="0" u="none" strike="noStrike" dirty="0">
                        <a:solidFill>
                          <a:srgbClr val="000000"/>
                        </a:solidFill>
                        <a:effectLst/>
                        <a:latin typeface="Calibri" panose="020F0502020204030204" pitchFamily="34" charset="0"/>
                      </a:endParaRPr>
                    </a:p>
                  </a:txBody>
                  <a:tcPr marL="5815" marR="5815" marT="5815" marB="0" anchor="b"/>
                </a:tc>
                <a:tc>
                  <a:txBody>
                    <a:bodyPr/>
                    <a:lstStyle/>
                    <a:p>
                      <a:pPr algn="ctr" fontAlgn="b">
                        <a:buNone/>
                      </a:pPr>
                      <a:r>
                        <a:rPr lang="tr-TR" sz="2400" u="none" strike="noStrike">
                          <a:effectLst/>
                        </a:rPr>
                        <a:t>33</a:t>
                      </a:r>
                      <a:endParaRPr lang="tr-TR" sz="2400" b="0" i="0" u="none" strike="noStrike">
                        <a:solidFill>
                          <a:srgbClr val="000000"/>
                        </a:solidFill>
                        <a:effectLst/>
                        <a:latin typeface="Calibri" panose="020F0502020204030204" pitchFamily="34" charset="0"/>
                      </a:endParaRPr>
                    </a:p>
                  </a:txBody>
                  <a:tcPr marL="5815" marR="5815" marT="5815" marB="0" anchor="b"/>
                </a:tc>
                <a:tc>
                  <a:txBody>
                    <a:bodyPr/>
                    <a:lstStyle/>
                    <a:p>
                      <a:pPr algn="ctr" fontAlgn="b">
                        <a:buNone/>
                      </a:pPr>
                      <a:r>
                        <a:rPr lang="tr-TR" sz="2400" u="none" strike="noStrike">
                          <a:effectLst/>
                        </a:rPr>
                        <a:t>32</a:t>
                      </a:r>
                      <a:endParaRPr lang="tr-TR" sz="2400" b="0" i="0" u="none" strike="noStrike">
                        <a:solidFill>
                          <a:srgbClr val="000000"/>
                        </a:solidFill>
                        <a:effectLst/>
                        <a:latin typeface="Calibri" panose="020F0502020204030204" pitchFamily="34" charset="0"/>
                      </a:endParaRPr>
                    </a:p>
                  </a:txBody>
                  <a:tcPr marL="5815" marR="5815" marT="5815" marB="0" anchor="b"/>
                </a:tc>
                <a:tc>
                  <a:txBody>
                    <a:bodyPr/>
                    <a:lstStyle/>
                    <a:p>
                      <a:pPr algn="ctr" fontAlgn="b">
                        <a:buNone/>
                      </a:pPr>
                      <a:r>
                        <a:rPr lang="tr-TR" sz="2400" u="none" strike="noStrike">
                          <a:effectLst/>
                        </a:rPr>
                        <a:t>40</a:t>
                      </a:r>
                      <a:endParaRPr lang="tr-TR" sz="2400" b="0" i="0" u="none" strike="noStrike">
                        <a:solidFill>
                          <a:srgbClr val="000000"/>
                        </a:solidFill>
                        <a:effectLst/>
                        <a:latin typeface="Calibri" panose="020F0502020204030204" pitchFamily="34" charset="0"/>
                      </a:endParaRPr>
                    </a:p>
                  </a:txBody>
                  <a:tcPr marL="5815" marR="5815" marT="5815" marB="0" anchor="b"/>
                </a:tc>
                <a:tc>
                  <a:txBody>
                    <a:bodyPr/>
                    <a:lstStyle/>
                    <a:p>
                      <a:pPr algn="ctr" fontAlgn="b">
                        <a:buNone/>
                      </a:pPr>
                      <a:r>
                        <a:rPr lang="tr-TR" sz="2400" u="none" strike="noStrike">
                          <a:effectLst/>
                        </a:rPr>
                        <a:t>100</a:t>
                      </a:r>
                      <a:endParaRPr lang="tr-TR" sz="2400" b="0" i="0" u="none" strike="noStrike">
                        <a:solidFill>
                          <a:srgbClr val="000000"/>
                        </a:solidFill>
                        <a:effectLst/>
                        <a:latin typeface="Calibri" panose="020F0502020204030204" pitchFamily="34" charset="0"/>
                      </a:endParaRPr>
                    </a:p>
                  </a:txBody>
                  <a:tcPr marL="5815" marR="5815" marT="5815" marB="0" anchor="b"/>
                </a:tc>
                <a:tc>
                  <a:txBody>
                    <a:bodyPr/>
                    <a:lstStyle/>
                    <a:p>
                      <a:pPr algn="ctr" fontAlgn="b">
                        <a:buNone/>
                      </a:pPr>
                      <a:r>
                        <a:rPr lang="tr-TR" sz="2400" u="none" strike="noStrike">
                          <a:effectLst/>
                        </a:rPr>
                        <a:t>38</a:t>
                      </a:r>
                      <a:endParaRPr lang="tr-TR" sz="2400" b="0" i="0" u="none" strike="noStrike">
                        <a:solidFill>
                          <a:srgbClr val="000000"/>
                        </a:solidFill>
                        <a:effectLst/>
                        <a:latin typeface="Calibri" panose="020F0502020204030204" pitchFamily="34" charset="0"/>
                      </a:endParaRPr>
                    </a:p>
                  </a:txBody>
                  <a:tcPr marL="5815" marR="5815" marT="5815" marB="0" anchor="b"/>
                </a:tc>
                <a:extLst>
                  <a:ext uri="{0D108BD9-81ED-4DB2-BD59-A6C34878D82A}">
                    <a16:rowId xmlns:a16="http://schemas.microsoft.com/office/drawing/2014/main" val="1442328151"/>
                  </a:ext>
                </a:extLst>
              </a:tr>
              <a:tr h="403972">
                <a:tc>
                  <a:txBody>
                    <a:bodyPr/>
                    <a:lstStyle/>
                    <a:p>
                      <a:pPr algn="l" fontAlgn="b">
                        <a:buNone/>
                      </a:pPr>
                      <a:r>
                        <a:rPr lang="tr-TR" sz="1600" b="1" u="none" strike="noStrike">
                          <a:effectLst/>
                        </a:rPr>
                        <a:t>Droughts (Slight)</a:t>
                      </a:r>
                      <a:endParaRPr lang="tr-TR" sz="1600" b="1" i="0" u="none" strike="noStrike">
                        <a:solidFill>
                          <a:srgbClr val="000000"/>
                        </a:solidFill>
                        <a:effectLst/>
                        <a:latin typeface="Calibri" panose="020F0502020204030204" pitchFamily="34" charset="0"/>
                      </a:endParaRPr>
                    </a:p>
                  </a:txBody>
                  <a:tcPr marL="5815" marR="5815" marT="5815" marB="0" anchor="b"/>
                </a:tc>
                <a:tc>
                  <a:txBody>
                    <a:bodyPr/>
                    <a:lstStyle/>
                    <a:p>
                      <a:pPr algn="ctr" fontAlgn="b">
                        <a:buNone/>
                      </a:pPr>
                      <a:r>
                        <a:rPr lang="tr-TR" sz="2400" u="none" strike="noStrike">
                          <a:effectLst/>
                        </a:rPr>
                        <a:t>33</a:t>
                      </a:r>
                      <a:endParaRPr lang="tr-TR" sz="2400" b="0" i="0" u="none" strike="noStrike">
                        <a:solidFill>
                          <a:srgbClr val="000000"/>
                        </a:solidFill>
                        <a:effectLst/>
                        <a:latin typeface="Calibri" panose="020F0502020204030204" pitchFamily="34" charset="0"/>
                      </a:endParaRPr>
                    </a:p>
                  </a:txBody>
                  <a:tcPr marL="5815" marR="5815" marT="5815" marB="0" anchor="b"/>
                </a:tc>
                <a:tc>
                  <a:txBody>
                    <a:bodyPr/>
                    <a:lstStyle/>
                    <a:p>
                      <a:pPr algn="ctr" fontAlgn="b">
                        <a:buNone/>
                      </a:pPr>
                      <a:r>
                        <a:rPr lang="tr-TR" sz="2400" u="none" strike="noStrike" dirty="0">
                          <a:effectLst/>
                        </a:rPr>
                        <a:t>100</a:t>
                      </a:r>
                      <a:endParaRPr lang="tr-TR" sz="2400" b="0" i="0" u="none" strike="noStrike" dirty="0">
                        <a:solidFill>
                          <a:srgbClr val="000000"/>
                        </a:solidFill>
                        <a:effectLst/>
                        <a:latin typeface="Calibri" panose="020F0502020204030204" pitchFamily="34" charset="0"/>
                      </a:endParaRPr>
                    </a:p>
                  </a:txBody>
                  <a:tcPr marL="5815" marR="5815" marT="5815" marB="0" anchor="b"/>
                </a:tc>
                <a:tc>
                  <a:txBody>
                    <a:bodyPr/>
                    <a:lstStyle/>
                    <a:p>
                      <a:pPr algn="ctr" fontAlgn="b">
                        <a:buNone/>
                      </a:pPr>
                      <a:r>
                        <a:rPr lang="tr-TR" sz="2400" u="none" strike="noStrike">
                          <a:effectLst/>
                        </a:rPr>
                        <a:t>0</a:t>
                      </a:r>
                      <a:endParaRPr lang="tr-TR" sz="2400" b="0" i="0" u="none" strike="noStrike">
                        <a:solidFill>
                          <a:srgbClr val="000000"/>
                        </a:solidFill>
                        <a:effectLst/>
                        <a:latin typeface="Calibri" panose="020F0502020204030204" pitchFamily="34" charset="0"/>
                      </a:endParaRPr>
                    </a:p>
                  </a:txBody>
                  <a:tcPr marL="5815" marR="5815" marT="5815" marB="0" anchor="b"/>
                </a:tc>
                <a:tc>
                  <a:txBody>
                    <a:bodyPr/>
                    <a:lstStyle/>
                    <a:p>
                      <a:pPr algn="ctr" fontAlgn="b">
                        <a:buNone/>
                      </a:pPr>
                      <a:r>
                        <a:rPr lang="tr-TR" sz="2400" u="none" strike="noStrike">
                          <a:effectLst/>
                        </a:rPr>
                        <a:t>0</a:t>
                      </a:r>
                      <a:endParaRPr lang="tr-TR" sz="2400" b="0" i="0" u="none" strike="noStrike">
                        <a:solidFill>
                          <a:srgbClr val="000000"/>
                        </a:solidFill>
                        <a:effectLst/>
                        <a:latin typeface="Calibri" panose="020F0502020204030204" pitchFamily="34" charset="0"/>
                      </a:endParaRPr>
                    </a:p>
                  </a:txBody>
                  <a:tcPr marL="5815" marR="5815" marT="5815" marB="0" anchor="b"/>
                </a:tc>
                <a:tc>
                  <a:txBody>
                    <a:bodyPr/>
                    <a:lstStyle/>
                    <a:p>
                      <a:pPr algn="ctr" fontAlgn="b">
                        <a:buNone/>
                      </a:pPr>
                      <a:r>
                        <a:rPr lang="tr-TR" sz="2400" u="none" strike="noStrike">
                          <a:effectLst/>
                        </a:rPr>
                        <a:t>0</a:t>
                      </a:r>
                      <a:endParaRPr lang="tr-TR" sz="2400" b="0" i="0" u="none" strike="noStrike">
                        <a:solidFill>
                          <a:srgbClr val="000000"/>
                        </a:solidFill>
                        <a:effectLst/>
                        <a:latin typeface="Calibri" panose="020F0502020204030204" pitchFamily="34" charset="0"/>
                      </a:endParaRPr>
                    </a:p>
                  </a:txBody>
                  <a:tcPr marL="5815" marR="5815" marT="5815" marB="0" anchor="b"/>
                </a:tc>
                <a:tc>
                  <a:txBody>
                    <a:bodyPr/>
                    <a:lstStyle/>
                    <a:p>
                      <a:pPr algn="ctr" fontAlgn="b">
                        <a:buNone/>
                      </a:pPr>
                      <a:r>
                        <a:rPr lang="tr-TR" sz="2400" u="none" strike="noStrike">
                          <a:effectLst/>
                        </a:rPr>
                        <a:t>0</a:t>
                      </a:r>
                      <a:endParaRPr lang="tr-TR" sz="2400" b="0" i="0" u="none" strike="noStrike">
                        <a:solidFill>
                          <a:srgbClr val="000000"/>
                        </a:solidFill>
                        <a:effectLst/>
                        <a:latin typeface="Calibri" panose="020F0502020204030204" pitchFamily="34" charset="0"/>
                      </a:endParaRPr>
                    </a:p>
                  </a:txBody>
                  <a:tcPr marL="5815" marR="5815" marT="5815" marB="0" anchor="b"/>
                </a:tc>
                <a:tc>
                  <a:txBody>
                    <a:bodyPr/>
                    <a:lstStyle/>
                    <a:p>
                      <a:pPr algn="ctr" fontAlgn="b">
                        <a:buNone/>
                      </a:pPr>
                      <a:r>
                        <a:rPr lang="tr-TR" sz="2400" u="none" strike="noStrike" dirty="0">
                          <a:effectLst/>
                        </a:rPr>
                        <a:t>5</a:t>
                      </a:r>
                      <a:endParaRPr lang="tr-TR" sz="2400" b="0" i="0" u="none" strike="noStrike" dirty="0">
                        <a:solidFill>
                          <a:srgbClr val="000000"/>
                        </a:solidFill>
                        <a:effectLst/>
                        <a:latin typeface="Calibri" panose="020F0502020204030204" pitchFamily="34" charset="0"/>
                      </a:endParaRPr>
                    </a:p>
                  </a:txBody>
                  <a:tcPr marL="5815" marR="5815" marT="5815" marB="0" anchor="b"/>
                </a:tc>
                <a:extLst>
                  <a:ext uri="{0D108BD9-81ED-4DB2-BD59-A6C34878D82A}">
                    <a16:rowId xmlns:a16="http://schemas.microsoft.com/office/drawing/2014/main" val="2896899398"/>
                  </a:ext>
                </a:extLst>
              </a:tr>
              <a:tr h="403972">
                <a:tc>
                  <a:txBody>
                    <a:bodyPr/>
                    <a:lstStyle/>
                    <a:p>
                      <a:pPr algn="l" fontAlgn="b">
                        <a:buNone/>
                      </a:pPr>
                      <a:r>
                        <a:rPr lang="tr-TR" sz="1600" b="1" u="none" strike="noStrike" dirty="0" err="1">
                          <a:effectLst/>
                          <a:highlight>
                            <a:srgbClr val="FFFF00"/>
                          </a:highlight>
                        </a:rPr>
                        <a:t>Droughts</a:t>
                      </a:r>
                      <a:r>
                        <a:rPr lang="tr-TR" sz="1600" b="1" u="none" strike="noStrike" dirty="0">
                          <a:effectLst/>
                          <a:highlight>
                            <a:srgbClr val="FFFF00"/>
                          </a:highlight>
                        </a:rPr>
                        <a:t> (</a:t>
                      </a:r>
                      <a:r>
                        <a:rPr lang="tr-TR" sz="1600" b="1" u="none" strike="noStrike" dirty="0" err="1">
                          <a:effectLst/>
                          <a:highlight>
                            <a:srgbClr val="FFFF00"/>
                          </a:highlight>
                        </a:rPr>
                        <a:t>Moderate</a:t>
                      </a:r>
                      <a:r>
                        <a:rPr lang="tr-TR" sz="1600" b="1" u="none" strike="noStrike" dirty="0">
                          <a:effectLst/>
                          <a:highlight>
                            <a:srgbClr val="FFFF00"/>
                          </a:highlight>
                        </a:rPr>
                        <a:t>)</a:t>
                      </a:r>
                      <a:endParaRPr lang="tr-TR" sz="1600" b="1" i="0" u="none" strike="noStrike" dirty="0">
                        <a:solidFill>
                          <a:srgbClr val="000000"/>
                        </a:solidFill>
                        <a:effectLst/>
                        <a:highlight>
                          <a:srgbClr val="FFFF00"/>
                        </a:highlight>
                        <a:latin typeface="Calibri" panose="020F0502020204030204" pitchFamily="34" charset="0"/>
                      </a:endParaRPr>
                    </a:p>
                  </a:txBody>
                  <a:tcPr marL="5815" marR="5815" marT="5815" marB="0" anchor="b"/>
                </a:tc>
                <a:tc>
                  <a:txBody>
                    <a:bodyPr/>
                    <a:lstStyle/>
                    <a:p>
                      <a:pPr algn="ctr" fontAlgn="b">
                        <a:buNone/>
                      </a:pPr>
                      <a:r>
                        <a:rPr lang="tr-TR" sz="2400" u="none" strike="noStrike">
                          <a:effectLst/>
                        </a:rPr>
                        <a:t>67</a:t>
                      </a:r>
                      <a:endParaRPr lang="tr-TR" sz="2400" b="0" i="0" u="none" strike="noStrike">
                        <a:solidFill>
                          <a:srgbClr val="000000"/>
                        </a:solidFill>
                        <a:effectLst/>
                        <a:latin typeface="Calibri" panose="020F0502020204030204" pitchFamily="34" charset="0"/>
                      </a:endParaRPr>
                    </a:p>
                  </a:txBody>
                  <a:tcPr marL="5815" marR="5815" marT="5815" marB="0" anchor="b"/>
                </a:tc>
                <a:tc>
                  <a:txBody>
                    <a:bodyPr/>
                    <a:lstStyle/>
                    <a:p>
                      <a:pPr algn="ctr" fontAlgn="b">
                        <a:buNone/>
                      </a:pPr>
                      <a:r>
                        <a:rPr lang="tr-TR" sz="2400" u="none" strike="noStrike">
                          <a:effectLst/>
                        </a:rPr>
                        <a:t>0</a:t>
                      </a:r>
                      <a:endParaRPr lang="tr-TR" sz="2400" b="0" i="0" u="none" strike="noStrike">
                        <a:solidFill>
                          <a:srgbClr val="000000"/>
                        </a:solidFill>
                        <a:effectLst/>
                        <a:latin typeface="Calibri" panose="020F0502020204030204" pitchFamily="34" charset="0"/>
                      </a:endParaRPr>
                    </a:p>
                  </a:txBody>
                  <a:tcPr marL="5815" marR="5815" marT="5815" marB="0" anchor="b"/>
                </a:tc>
                <a:tc>
                  <a:txBody>
                    <a:bodyPr/>
                    <a:lstStyle/>
                    <a:p>
                      <a:pPr algn="ctr" fontAlgn="b">
                        <a:buNone/>
                      </a:pPr>
                      <a:r>
                        <a:rPr lang="tr-TR" sz="2400" u="none" strike="noStrike">
                          <a:effectLst/>
                        </a:rPr>
                        <a:t>100</a:t>
                      </a:r>
                      <a:endParaRPr lang="tr-TR" sz="2400" b="0" i="0" u="none" strike="noStrike">
                        <a:solidFill>
                          <a:srgbClr val="000000"/>
                        </a:solidFill>
                        <a:effectLst/>
                        <a:latin typeface="Calibri" panose="020F0502020204030204" pitchFamily="34" charset="0"/>
                      </a:endParaRPr>
                    </a:p>
                  </a:txBody>
                  <a:tcPr marL="5815" marR="5815" marT="5815" marB="0" anchor="b"/>
                </a:tc>
                <a:tc>
                  <a:txBody>
                    <a:bodyPr/>
                    <a:lstStyle/>
                    <a:p>
                      <a:pPr algn="ctr" fontAlgn="b">
                        <a:buNone/>
                      </a:pPr>
                      <a:r>
                        <a:rPr lang="tr-TR" sz="2400" u="none" strike="noStrike">
                          <a:effectLst/>
                        </a:rPr>
                        <a:t>100</a:t>
                      </a:r>
                      <a:endParaRPr lang="tr-TR" sz="2400" b="0" i="0" u="none" strike="noStrike">
                        <a:solidFill>
                          <a:srgbClr val="000000"/>
                        </a:solidFill>
                        <a:effectLst/>
                        <a:latin typeface="Calibri" panose="020F0502020204030204" pitchFamily="34" charset="0"/>
                      </a:endParaRPr>
                    </a:p>
                  </a:txBody>
                  <a:tcPr marL="5815" marR="5815" marT="5815" marB="0" anchor="b"/>
                </a:tc>
                <a:tc>
                  <a:txBody>
                    <a:bodyPr/>
                    <a:lstStyle/>
                    <a:p>
                      <a:pPr algn="ctr" fontAlgn="b">
                        <a:buNone/>
                      </a:pPr>
                      <a:r>
                        <a:rPr lang="tr-TR" sz="2400" u="none" strike="noStrike">
                          <a:effectLst/>
                        </a:rPr>
                        <a:t>100</a:t>
                      </a:r>
                      <a:endParaRPr lang="tr-TR" sz="2400" b="0" i="0" u="none" strike="noStrike">
                        <a:solidFill>
                          <a:srgbClr val="000000"/>
                        </a:solidFill>
                        <a:effectLst/>
                        <a:latin typeface="Calibri" panose="020F0502020204030204" pitchFamily="34" charset="0"/>
                      </a:endParaRPr>
                    </a:p>
                  </a:txBody>
                  <a:tcPr marL="5815" marR="5815" marT="5815" marB="0" anchor="b"/>
                </a:tc>
                <a:tc>
                  <a:txBody>
                    <a:bodyPr/>
                    <a:lstStyle/>
                    <a:p>
                      <a:pPr algn="ctr" fontAlgn="b">
                        <a:buNone/>
                      </a:pPr>
                      <a:r>
                        <a:rPr lang="tr-TR" sz="2400" u="none" strike="noStrike">
                          <a:effectLst/>
                        </a:rPr>
                        <a:t>100</a:t>
                      </a:r>
                      <a:endParaRPr lang="tr-TR" sz="2400" b="0" i="0" u="none" strike="noStrike">
                        <a:solidFill>
                          <a:srgbClr val="000000"/>
                        </a:solidFill>
                        <a:effectLst/>
                        <a:latin typeface="Calibri" panose="020F0502020204030204" pitchFamily="34" charset="0"/>
                      </a:endParaRPr>
                    </a:p>
                  </a:txBody>
                  <a:tcPr marL="5815" marR="5815" marT="5815" marB="0" anchor="b"/>
                </a:tc>
                <a:tc>
                  <a:txBody>
                    <a:bodyPr/>
                    <a:lstStyle/>
                    <a:p>
                      <a:pPr algn="ctr" fontAlgn="b">
                        <a:buNone/>
                      </a:pPr>
                      <a:r>
                        <a:rPr lang="tr-TR" sz="2400" u="none" strike="noStrike" dirty="0">
                          <a:effectLst/>
                          <a:highlight>
                            <a:srgbClr val="FFFF00"/>
                          </a:highlight>
                        </a:rPr>
                        <a:t>95</a:t>
                      </a:r>
                      <a:endParaRPr lang="tr-TR" sz="2400" b="0" i="0" u="none" strike="noStrike" dirty="0">
                        <a:solidFill>
                          <a:srgbClr val="000000"/>
                        </a:solidFill>
                        <a:effectLst/>
                        <a:highlight>
                          <a:srgbClr val="FFFF00"/>
                        </a:highlight>
                        <a:latin typeface="Calibri" panose="020F0502020204030204" pitchFamily="34" charset="0"/>
                      </a:endParaRPr>
                    </a:p>
                  </a:txBody>
                  <a:tcPr marL="5815" marR="5815" marT="5815" marB="0" anchor="b"/>
                </a:tc>
                <a:extLst>
                  <a:ext uri="{0D108BD9-81ED-4DB2-BD59-A6C34878D82A}">
                    <a16:rowId xmlns:a16="http://schemas.microsoft.com/office/drawing/2014/main" val="637235314"/>
                  </a:ext>
                </a:extLst>
              </a:tr>
              <a:tr h="403972">
                <a:tc>
                  <a:txBody>
                    <a:bodyPr/>
                    <a:lstStyle/>
                    <a:p>
                      <a:pPr algn="l" fontAlgn="b">
                        <a:buNone/>
                      </a:pPr>
                      <a:r>
                        <a:rPr lang="tr-TR" sz="1600" b="1" u="none" strike="noStrike" dirty="0" err="1">
                          <a:effectLst/>
                          <a:highlight>
                            <a:srgbClr val="FFFF00"/>
                          </a:highlight>
                        </a:rPr>
                        <a:t>Temperature</a:t>
                      </a:r>
                      <a:r>
                        <a:rPr lang="tr-TR" sz="1600" b="1" u="none" strike="noStrike" dirty="0">
                          <a:effectLst/>
                          <a:highlight>
                            <a:srgbClr val="FFFF00"/>
                          </a:highlight>
                        </a:rPr>
                        <a:t> </a:t>
                      </a:r>
                      <a:r>
                        <a:rPr lang="tr-TR" sz="1600" b="1" u="none" strike="noStrike" dirty="0" err="1">
                          <a:effectLst/>
                          <a:highlight>
                            <a:srgbClr val="FFFF00"/>
                          </a:highlight>
                        </a:rPr>
                        <a:t>extremes</a:t>
                      </a:r>
                      <a:endParaRPr lang="tr-TR" sz="1600" b="1" i="0" u="none" strike="noStrike" dirty="0">
                        <a:solidFill>
                          <a:srgbClr val="000000"/>
                        </a:solidFill>
                        <a:effectLst/>
                        <a:highlight>
                          <a:srgbClr val="FFFF00"/>
                        </a:highlight>
                        <a:latin typeface="Calibri" panose="020F0502020204030204" pitchFamily="34" charset="0"/>
                      </a:endParaRPr>
                    </a:p>
                  </a:txBody>
                  <a:tcPr marL="5815" marR="5815" marT="5815" marB="0" anchor="b"/>
                </a:tc>
                <a:tc>
                  <a:txBody>
                    <a:bodyPr/>
                    <a:lstStyle/>
                    <a:p>
                      <a:pPr algn="ctr" fontAlgn="b">
                        <a:buNone/>
                      </a:pPr>
                      <a:r>
                        <a:rPr lang="tr-TR" sz="2400" u="none" strike="noStrike">
                          <a:effectLst/>
                        </a:rPr>
                        <a:t>33</a:t>
                      </a:r>
                      <a:endParaRPr lang="tr-TR" sz="2400" b="0" i="0" u="none" strike="noStrike">
                        <a:solidFill>
                          <a:srgbClr val="000000"/>
                        </a:solidFill>
                        <a:effectLst/>
                        <a:latin typeface="Calibri" panose="020F0502020204030204" pitchFamily="34" charset="0"/>
                      </a:endParaRPr>
                    </a:p>
                  </a:txBody>
                  <a:tcPr marL="5815" marR="5815" marT="5815" marB="0" anchor="b"/>
                </a:tc>
                <a:tc>
                  <a:txBody>
                    <a:bodyPr/>
                    <a:lstStyle/>
                    <a:p>
                      <a:pPr algn="ctr" fontAlgn="b">
                        <a:buNone/>
                      </a:pPr>
                      <a:r>
                        <a:rPr lang="tr-TR" sz="2400" u="none" strike="noStrike">
                          <a:effectLst/>
                        </a:rPr>
                        <a:t>0</a:t>
                      </a:r>
                      <a:endParaRPr lang="tr-TR" sz="2400" b="0" i="0" u="none" strike="noStrike">
                        <a:solidFill>
                          <a:srgbClr val="000000"/>
                        </a:solidFill>
                        <a:effectLst/>
                        <a:latin typeface="Calibri" panose="020F0502020204030204" pitchFamily="34" charset="0"/>
                      </a:endParaRPr>
                    </a:p>
                  </a:txBody>
                  <a:tcPr marL="5815" marR="5815" marT="5815" marB="0" anchor="b"/>
                </a:tc>
                <a:tc>
                  <a:txBody>
                    <a:bodyPr/>
                    <a:lstStyle/>
                    <a:p>
                      <a:pPr algn="ctr" fontAlgn="b">
                        <a:buNone/>
                      </a:pPr>
                      <a:r>
                        <a:rPr lang="tr-TR" sz="2400" u="none" strike="noStrike">
                          <a:effectLst/>
                        </a:rPr>
                        <a:t>100</a:t>
                      </a:r>
                      <a:endParaRPr lang="tr-TR" sz="2400" b="0" i="0" u="none" strike="noStrike">
                        <a:solidFill>
                          <a:srgbClr val="000000"/>
                        </a:solidFill>
                        <a:effectLst/>
                        <a:latin typeface="Calibri" panose="020F0502020204030204" pitchFamily="34" charset="0"/>
                      </a:endParaRPr>
                    </a:p>
                  </a:txBody>
                  <a:tcPr marL="5815" marR="5815" marT="5815" marB="0" anchor="b"/>
                </a:tc>
                <a:tc>
                  <a:txBody>
                    <a:bodyPr/>
                    <a:lstStyle/>
                    <a:p>
                      <a:pPr algn="ctr" fontAlgn="b">
                        <a:buNone/>
                      </a:pPr>
                      <a:r>
                        <a:rPr lang="tr-TR" sz="2400" u="none" strike="noStrike">
                          <a:effectLst/>
                        </a:rPr>
                        <a:t>5</a:t>
                      </a:r>
                      <a:endParaRPr lang="tr-TR" sz="2400" b="0" i="0" u="none" strike="noStrike">
                        <a:solidFill>
                          <a:srgbClr val="000000"/>
                        </a:solidFill>
                        <a:effectLst/>
                        <a:latin typeface="Calibri" panose="020F0502020204030204" pitchFamily="34" charset="0"/>
                      </a:endParaRPr>
                    </a:p>
                  </a:txBody>
                  <a:tcPr marL="5815" marR="5815" marT="5815" marB="0" anchor="b"/>
                </a:tc>
                <a:tc>
                  <a:txBody>
                    <a:bodyPr/>
                    <a:lstStyle/>
                    <a:p>
                      <a:pPr algn="ctr" fontAlgn="b">
                        <a:buNone/>
                      </a:pPr>
                      <a:r>
                        <a:rPr lang="tr-TR" sz="2400" u="none" strike="noStrike">
                          <a:effectLst/>
                        </a:rPr>
                        <a:t>80</a:t>
                      </a:r>
                      <a:endParaRPr lang="tr-TR" sz="2400" b="0" i="0" u="none" strike="noStrike">
                        <a:solidFill>
                          <a:srgbClr val="000000"/>
                        </a:solidFill>
                        <a:effectLst/>
                        <a:latin typeface="Calibri" panose="020F0502020204030204" pitchFamily="34" charset="0"/>
                      </a:endParaRPr>
                    </a:p>
                  </a:txBody>
                  <a:tcPr marL="5815" marR="5815" marT="5815" marB="0" anchor="b"/>
                </a:tc>
                <a:tc>
                  <a:txBody>
                    <a:bodyPr/>
                    <a:lstStyle/>
                    <a:p>
                      <a:pPr algn="ctr" fontAlgn="b">
                        <a:buNone/>
                      </a:pPr>
                      <a:r>
                        <a:rPr lang="tr-TR" sz="2400" u="none" strike="noStrike">
                          <a:effectLst/>
                        </a:rPr>
                        <a:t>100</a:t>
                      </a:r>
                      <a:endParaRPr lang="tr-TR" sz="2400" b="0" i="0" u="none" strike="noStrike">
                        <a:solidFill>
                          <a:srgbClr val="000000"/>
                        </a:solidFill>
                        <a:effectLst/>
                        <a:latin typeface="Calibri" panose="020F0502020204030204" pitchFamily="34" charset="0"/>
                      </a:endParaRPr>
                    </a:p>
                  </a:txBody>
                  <a:tcPr marL="5815" marR="5815" marT="5815" marB="0" anchor="b"/>
                </a:tc>
                <a:tc>
                  <a:txBody>
                    <a:bodyPr/>
                    <a:lstStyle/>
                    <a:p>
                      <a:pPr algn="ctr" fontAlgn="b">
                        <a:buNone/>
                      </a:pPr>
                      <a:r>
                        <a:rPr lang="tr-TR" sz="2400" u="none" strike="noStrike" dirty="0">
                          <a:effectLst/>
                          <a:highlight>
                            <a:srgbClr val="FFFF00"/>
                          </a:highlight>
                        </a:rPr>
                        <a:t>56</a:t>
                      </a:r>
                      <a:endParaRPr lang="tr-TR" sz="2400" b="0" i="0" u="none" strike="noStrike" dirty="0">
                        <a:solidFill>
                          <a:srgbClr val="000000"/>
                        </a:solidFill>
                        <a:effectLst/>
                        <a:highlight>
                          <a:srgbClr val="FFFF00"/>
                        </a:highlight>
                        <a:latin typeface="Calibri" panose="020F0502020204030204" pitchFamily="34" charset="0"/>
                      </a:endParaRPr>
                    </a:p>
                  </a:txBody>
                  <a:tcPr marL="5815" marR="5815" marT="5815" marB="0" anchor="b"/>
                </a:tc>
                <a:extLst>
                  <a:ext uri="{0D108BD9-81ED-4DB2-BD59-A6C34878D82A}">
                    <a16:rowId xmlns:a16="http://schemas.microsoft.com/office/drawing/2014/main" val="2889708619"/>
                  </a:ext>
                </a:extLst>
              </a:tr>
            </a:tbl>
          </a:graphicData>
        </a:graphic>
      </p:graphicFrame>
      <p:sp>
        <p:nvSpPr>
          <p:cNvPr id="4" name="Metin kutusu 3">
            <a:extLst>
              <a:ext uri="{FF2B5EF4-FFF2-40B4-BE49-F238E27FC236}">
                <a16:creationId xmlns:a16="http://schemas.microsoft.com/office/drawing/2014/main" id="{089396AC-3525-1C6A-F6EB-B22D302369F9}"/>
              </a:ext>
            </a:extLst>
          </p:cNvPr>
          <p:cNvSpPr txBox="1"/>
          <p:nvPr/>
        </p:nvSpPr>
        <p:spPr>
          <a:xfrm>
            <a:off x="0" y="128879"/>
            <a:ext cx="12083970" cy="592535"/>
          </a:xfrm>
          <a:prstGeom prst="rect">
            <a:avLst/>
          </a:prstGeom>
          <a:noFill/>
        </p:spPr>
        <p:txBody>
          <a:bodyPr wrap="square">
            <a:spAutoFit/>
          </a:bodyPr>
          <a:lstStyle/>
          <a:p>
            <a:pPr indent="-228600">
              <a:lnSpc>
                <a:spcPct val="90000"/>
              </a:lnSpc>
              <a:spcAft>
                <a:spcPts val="600"/>
              </a:spcAft>
              <a:buFont typeface="Arial" panose="020B0604020202020204" pitchFamily="34" charset="0"/>
              <a:buChar char="•"/>
            </a:pPr>
            <a:r>
              <a:rPr lang="tr-TR" dirty="0" err="1"/>
              <a:t>Hutchins</a:t>
            </a:r>
            <a:r>
              <a:rPr lang="tr-TR" dirty="0"/>
              <a:t> et al (2025) </a:t>
            </a:r>
            <a:r>
              <a:rPr lang="en-US" sz="1800" dirty="0"/>
              <a:t> </a:t>
            </a:r>
            <a:r>
              <a:rPr lang="en-US" sz="1800" b="1" dirty="0">
                <a:solidFill>
                  <a:srgbClr val="FF0000"/>
                </a:solidFill>
              </a:rPr>
              <a:t>reported that water management /use and climate change effects (drought and temperature extremes) were the most common threats in all sites.</a:t>
            </a:r>
          </a:p>
        </p:txBody>
      </p:sp>
    </p:spTree>
    <p:extLst>
      <p:ext uri="{BB962C8B-B14F-4D97-AF65-F5344CB8AC3E}">
        <p14:creationId xmlns:p14="http://schemas.microsoft.com/office/powerpoint/2010/main" val="25186012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65474B76-F584-8A6C-8CBA-31E7A9A6BD16}"/>
              </a:ext>
            </a:extLst>
          </p:cNvPr>
          <p:cNvSpPr txBox="1"/>
          <p:nvPr/>
        </p:nvSpPr>
        <p:spPr>
          <a:xfrm>
            <a:off x="115615" y="0"/>
            <a:ext cx="11992302" cy="601255"/>
          </a:xfrm>
          <a:prstGeom prst="rect">
            <a:avLst/>
          </a:prstGeom>
          <a:noFill/>
        </p:spPr>
        <p:txBody>
          <a:bodyPr wrap="square">
            <a:spAutoFit/>
          </a:bodyPr>
          <a:lstStyle/>
          <a:p>
            <a:pPr algn="just">
              <a:lnSpc>
                <a:spcPct val="107000"/>
              </a:lnSpc>
              <a:spcAft>
                <a:spcPts val="800"/>
              </a:spcAft>
            </a:pPr>
            <a:r>
              <a:rPr lang="en-US" sz="3200" dirty="0"/>
              <a:t>Comparison of Disturbance and Threat Types</a:t>
            </a:r>
            <a:r>
              <a:rPr lang="tr-TR" sz="3200" dirty="0"/>
              <a:t> </a:t>
            </a:r>
            <a:r>
              <a:rPr lang="tr-TR" sz="3200" kern="100" dirty="0">
                <a:effectLst/>
                <a:latin typeface="Aptos" panose="020B0004020202020204" pitchFamily="34" charset="0"/>
                <a:ea typeface="Aptos" panose="020B0004020202020204" pitchFamily="34" charset="0"/>
                <a:cs typeface="Times New Roman" panose="02020603050405020304" pitchFamily="18" charset="0"/>
              </a:rPr>
              <a:t> </a:t>
            </a:r>
          </a:p>
        </p:txBody>
      </p:sp>
      <p:graphicFrame>
        <p:nvGraphicFramePr>
          <p:cNvPr id="2" name="Tablo 1">
            <a:extLst>
              <a:ext uri="{FF2B5EF4-FFF2-40B4-BE49-F238E27FC236}">
                <a16:creationId xmlns:a16="http://schemas.microsoft.com/office/drawing/2014/main" id="{F0377F30-17AF-46F6-081B-350F522B9359}"/>
              </a:ext>
            </a:extLst>
          </p:cNvPr>
          <p:cNvGraphicFramePr>
            <a:graphicFrameLocks noGrp="1"/>
          </p:cNvGraphicFramePr>
          <p:nvPr>
            <p:extLst>
              <p:ext uri="{D42A27DB-BD31-4B8C-83A1-F6EECF244321}">
                <p14:modId xmlns:p14="http://schemas.microsoft.com/office/powerpoint/2010/main" val="2477010840"/>
              </p:ext>
            </p:extLst>
          </p:nvPr>
        </p:nvGraphicFramePr>
        <p:xfrm>
          <a:off x="236316" y="601255"/>
          <a:ext cx="11955682" cy="6416811"/>
        </p:xfrm>
        <a:graphic>
          <a:graphicData uri="http://schemas.openxmlformats.org/drawingml/2006/table">
            <a:tbl>
              <a:tblPr>
                <a:tableStyleId>{5C22544A-7EE6-4342-B048-85BDC9FD1C3A}</a:tableStyleId>
              </a:tblPr>
              <a:tblGrid>
                <a:gridCol w="2650684">
                  <a:extLst>
                    <a:ext uri="{9D8B030D-6E8A-4147-A177-3AD203B41FA5}">
                      <a16:colId xmlns:a16="http://schemas.microsoft.com/office/drawing/2014/main" val="2368555494"/>
                    </a:ext>
                  </a:extLst>
                </a:gridCol>
                <a:gridCol w="2005923">
                  <a:extLst>
                    <a:ext uri="{9D8B030D-6E8A-4147-A177-3AD203B41FA5}">
                      <a16:colId xmlns:a16="http://schemas.microsoft.com/office/drawing/2014/main" val="2001643111"/>
                    </a:ext>
                  </a:extLst>
                </a:gridCol>
                <a:gridCol w="2213248">
                  <a:extLst>
                    <a:ext uri="{9D8B030D-6E8A-4147-A177-3AD203B41FA5}">
                      <a16:colId xmlns:a16="http://schemas.microsoft.com/office/drawing/2014/main" val="1883533767"/>
                    </a:ext>
                  </a:extLst>
                </a:gridCol>
                <a:gridCol w="2557981">
                  <a:extLst>
                    <a:ext uri="{9D8B030D-6E8A-4147-A177-3AD203B41FA5}">
                      <a16:colId xmlns:a16="http://schemas.microsoft.com/office/drawing/2014/main" val="35753374"/>
                    </a:ext>
                  </a:extLst>
                </a:gridCol>
                <a:gridCol w="2527846">
                  <a:extLst>
                    <a:ext uri="{9D8B030D-6E8A-4147-A177-3AD203B41FA5}">
                      <a16:colId xmlns:a16="http://schemas.microsoft.com/office/drawing/2014/main" val="502398495"/>
                    </a:ext>
                  </a:extLst>
                </a:gridCol>
              </a:tblGrid>
              <a:tr h="651388">
                <a:tc>
                  <a:txBody>
                    <a:bodyPr/>
                    <a:lstStyle/>
                    <a:p>
                      <a:pPr algn="ctr" fontAlgn="ctr">
                        <a:buNone/>
                      </a:pPr>
                      <a:r>
                        <a:rPr lang="tr-TR" sz="1600" b="1" u="none" strike="noStrike">
                          <a:effectLst/>
                        </a:rPr>
                        <a:t>Disturbance / Threat Type</a:t>
                      </a:r>
                      <a:endParaRPr lang="tr-TR" sz="1600" b="1" i="0" u="none" strike="noStrike">
                        <a:solidFill>
                          <a:srgbClr val="000000"/>
                        </a:solidFill>
                        <a:effectLst/>
                        <a:latin typeface="Calibri" panose="020F0502020204030204" pitchFamily="34" charset="0"/>
                      </a:endParaRPr>
                    </a:p>
                  </a:txBody>
                  <a:tcPr marL="7476" marR="7476" marT="7476" marB="0" anchor="ctr"/>
                </a:tc>
                <a:tc>
                  <a:txBody>
                    <a:bodyPr/>
                    <a:lstStyle/>
                    <a:p>
                      <a:pPr algn="ctr" fontAlgn="ctr">
                        <a:buNone/>
                      </a:pPr>
                      <a:r>
                        <a:rPr lang="tr-TR" sz="1600" b="1" u="none" strike="noStrike" dirty="0" err="1">
                          <a:effectLst/>
                        </a:rPr>
                        <a:t>Factors</a:t>
                      </a:r>
                      <a:r>
                        <a:rPr lang="tr-TR" sz="1600" b="1" u="none" strike="noStrike" dirty="0">
                          <a:effectLst/>
                        </a:rPr>
                        <a:t> </a:t>
                      </a:r>
                      <a:r>
                        <a:rPr lang="tr-TR" sz="1600" b="1" u="none" strike="noStrike" dirty="0" err="1">
                          <a:effectLst/>
                        </a:rPr>
                        <a:t>effective</a:t>
                      </a:r>
                      <a:r>
                        <a:rPr lang="tr-TR" sz="1600" b="1" u="none" strike="noStrike" dirty="0">
                          <a:effectLst/>
                        </a:rPr>
                        <a:t> on species (%)</a:t>
                      </a:r>
                      <a:endParaRPr lang="tr-TR" sz="1600" b="1" i="0" u="none" strike="noStrike" dirty="0">
                        <a:solidFill>
                          <a:srgbClr val="000000"/>
                        </a:solidFill>
                        <a:effectLst/>
                        <a:latin typeface="Calibri" panose="020F0502020204030204" pitchFamily="34" charset="0"/>
                      </a:endParaRPr>
                    </a:p>
                  </a:txBody>
                  <a:tcPr marL="7476" marR="7476" marT="7476" marB="0" anchor="ctr"/>
                </a:tc>
                <a:tc>
                  <a:txBody>
                    <a:bodyPr/>
                    <a:lstStyle/>
                    <a:p>
                      <a:pPr algn="ctr" fontAlgn="ctr">
                        <a:buNone/>
                      </a:pPr>
                      <a:r>
                        <a:rPr lang="tr-TR" sz="1600" b="1" u="none" strike="noStrike" dirty="0" err="1">
                          <a:effectLst/>
                        </a:rPr>
                        <a:t>Findings</a:t>
                      </a:r>
                      <a:r>
                        <a:rPr lang="tr-TR" sz="1600" b="1" u="none" strike="noStrike" dirty="0">
                          <a:effectLst/>
                        </a:rPr>
                        <a:t> </a:t>
                      </a:r>
                      <a:r>
                        <a:rPr lang="tr-TR" sz="1600" b="1" u="none" strike="noStrike" dirty="0" err="1">
                          <a:effectLst/>
                        </a:rPr>
                        <a:t>for</a:t>
                      </a:r>
                      <a:r>
                        <a:rPr lang="tr-TR" sz="1600" b="1" u="none" strike="noStrike" dirty="0">
                          <a:effectLst/>
                        </a:rPr>
                        <a:t> </a:t>
                      </a:r>
                      <a:r>
                        <a:rPr lang="tr-TR" sz="1600" b="1" u="none" strike="noStrike" dirty="0" err="1">
                          <a:effectLst/>
                        </a:rPr>
                        <a:t>the</a:t>
                      </a:r>
                      <a:r>
                        <a:rPr lang="tr-TR" sz="1600" b="1" u="none" strike="noStrike" dirty="0">
                          <a:effectLst/>
                        </a:rPr>
                        <a:t> Great </a:t>
                      </a:r>
                      <a:r>
                        <a:rPr lang="tr-TR" sz="1600" b="1" u="none" strike="noStrike" dirty="0" err="1">
                          <a:effectLst/>
                        </a:rPr>
                        <a:t>Basin</a:t>
                      </a:r>
                      <a:endParaRPr lang="tr-TR" sz="1600" b="1" i="0" u="none" strike="noStrike" dirty="0">
                        <a:solidFill>
                          <a:srgbClr val="000000"/>
                        </a:solidFill>
                        <a:effectLst/>
                        <a:latin typeface="Calibri" panose="020F0502020204030204" pitchFamily="34" charset="0"/>
                      </a:endParaRPr>
                    </a:p>
                  </a:txBody>
                  <a:tcPr marL="7476" marR="7476" marT="7476" marB="0" anchor="ctr"/>
                </a:tc>
                <a:tc>
                  <a:txBody>
                    <a:bodyPr/>
                    <a:lstStyle/>
                    <a:p>
                      <a:pPr algn="ctr" fontAlgn="ctr">
                        <a:buNone/>
                      </a:pPr>
                      <a:r>
                        <a:rPr lang="en-US" sz="1600" b="1" u="none" strike="noStrike">
                          <a:effectLst/>
                        </a:rPr>
                        <a:t>Emphasis in Texas Ostracod Study (2025)</a:t>
                      </a:r>
                      <a:endParaRPr lang="en-US" sz="1600" b="1" i="0" u="none" strike="noStrike">
                        <a:solidFill>
                          <a:srgbClr val="000000"/>
                        </a:solidFill>
                        <a:effectLst/>
                        <a:latin typeface="Calibri" panose="020F0502020204030204" pitchFamily="34" charset="0"/>
                      </a:endParaRPr>
                    </a:p>
                  </a:txBody>
                  <a:tcPr marL="7476" marR="7476" marT="7476" marB="0" anchor="ctr"/>
                </a:tc>
                <a:tc>
                  <a:txBody>
                    <a:bodyPr/>
                    <a:lstStyle/>
                    <a:p>
                      <a:pPr algn="ctr" fontAlgn="ctr">
                        <a:buNone/>
                      </a:pPr>
                      <a:r>
                        <a:rPr lang="tr-TR" sz="1600" b="1" u="none" strike="noStrike" dirty="0" err="1">
                          <a:effectLst/>
                        </a:rPr>
                        <a:t>Notes</a:t>
                      </a:r>
                      <a:r>
                        <a:rPr lang="tr-TR" sz="1600" b="1" u="none" strike="noStrike" dirty="0">
                          <a:effectLst/>
                        </a:rPr>
                        <a:t> </a:t>
                      </a:r>
                      <a:r>
                        <a:rPr lang="tr-TR" sz="1600" b="1" u="none" strike="noStrike" dirty="0" err="1">
                          <a:effectLst/>
                        </a:rPr>
                        <a:t>from</a:t>
                      </a:r>
                      <a:r>
                        <a:rPr lang="tr-TR" sz="1600" b="1" u="none" strike="noStrike" dirty="0">
                          <a:effectLst/>
                        </a:rPr>
                        <a:t> Texas </a:t>
                      </a:r>
                      <a:r>
                        <a:rPr lang="tr-TR" sz="1600" b="1" u="none" strike="noStrike" dirty="0" err="1">
                          <a:effectLst/>
                        </a:rPr>
                        <a:t>Study</a:t>
                      </a:r>
                      <a:endParaRPr lang="tr-TR" sz="1600" b="1" i="0" u="none" strike="noStrike" dirty="0">
                        <a:solidFill>
                          <a:srgbClr val="000000"/>
                        </a:solidFill>
                        <a:effectLst/>
                        <a:latin typeface="Calibri" panose="020F0502020204030204" pitchFamily="34" charset="0"/>
                      </a:endParaRPr>
                    </a:p>
                  </a:txBody>
                  <a:tcPr marL="7476" marR="7476" marT="7476" marB="0" anchor="ctr"/>
                </a:tc>
                <a:extLst>
                  <a:ext uri="{0D108BD9-81ED-4DB2-BD59-A6C34878D82A}">
                    <a16:rowId xmlns:a16="http://schemas.microsoft.com/office/drawing/2014/main" val="2973605323"/>
                  </a:ext>
                </a:extLst>
              </a:tr>
              <a:tr h="1051339">
                <a:tc>
                  <a:txBody>
                    <a:bodyPr/>
                    <a:lstStyle/>
                    <a:p>
                      <a:pPr algn="l" fontAlgn="ctr">
                        <a:buNone/>
                      </a:pPr>
                      <a:r>
                        <a:rPr lang="tr-TR" sz="1800" b="1" u="none" strike="noStrike" dirty="0" err="1">
                          <a:effectLst/>
                        </a:rPr>
                        <a:t>Cattle</a:t>
                      </a:r>
                      <a:r>
                        <a:rPr lang="tr-TR" sz="1800" b="1" u="none" strike="noStrike" dirty="0">
                          <a:effectLst/>
                        </a:rPr>
                        <a:t> </a:t>
                      </a:r>
                      <a:r>
                        <a:rPr lang="tr-TR" sz="1800" b="1" u="none" strike="noStrike" dirty="0" err="1">
                          <a:effectLst/>
                        </a:rPr>
                        <a:t>Grazing</a:t>
                      </a:r>
                      <a:endParaRPr lang="tr-TR" sz="1800" b="1" i="0" u="none" strike="noStrike" dirty="0">
                        <a:solidFill>
                          <a:srgbClr val="000000"/>
                        </a:solidFill>
                        <a:effectLst/>
                        <a:latin typeface="Calibri" panose="020F0502020204030204" pitchFamily="34" charset="0"/>
                      </a:endParaRPr>
                    </a:p>
                  </a:txBody>
                  <a:tcPr marL="7476" marR="7476" marT="7476" marB="0" anchor="ctr"/>
                </a:tc>
                <a:tc>
                  <a:txBody>
                    <a:bodyPr/>
                    <a:lstStyle/>
                    <a:p>
                      <a:pPr algn="ctr" fontAlgn="ctr">
                        <a:buNone/>
                      </a:pPr>
                      <a:r>
                        <a:rPr lang="tr-TR" sz="1800" u="none" strike="noStrike">
                          <a:effectLst/>
                        </a:rPr>
                        <a:t>38</a:t>
                      </a:r>
                      <a:endParaRPr lang="tr-TR" sz="1800" b="0" i="0" u="none" strike="noStrike">
                        <a:solidFill>
                          <a:srgbClr val="000000"/>
                        </a:solidFill>
                        <a:effectLst/>
                        <a:latin typeface="Calibri" panose="020F0502020204030204" pitchFamily="34" charset="0"/>
                      </a:endParaRPr>
                    </a:p>
                  </a:txBody>
                  <a:tcPr marL="7476" marR="7476" marT="7476" marB="0" anchor="ctr"/>
                </a:tc>
                <a:tc>
                  <a:txBody>
                    <a:bodyPr/>
                    <a:lstStyle/>
                    <a:p>
                      <a:pPr algn="l" fontAlgn="ctr">
                        <a:buNone/>
                      </a:pPr>
                      <a:r>
                        <a:rPr lang="tr-TR" sz="1800" u="none" strike="noStrike" dirty="0" err="1">
                          <a:effectLst/>
                        </a:rPr>
                        <a:t>Highest</a:t>
                      </a:r>
                      <a:r>
                        <a:rPr lang="tr-TR" sz="1800" u="none" strike="noStrike" dirty="0">
                          <a:effectLst/>
                        </a:rPr>
                        <a:t> </a:t>
                      </a:r>
                      <a:r>
                        <a:rPr lang="tr-TR" sz="1800" u="none" strike="noStrike" dirty="0" err="1">
                          <a:effectLst/>
                        </a:rPr>
                        <a:t>disturbance</a:t>
                      </a:r>
                      <a:r>
                        <a:rPr lang="tr-TR" sz="1800" u="none" strike="noStrike" dirty="0">
                          <a:effectLst/>
                        </a:rPr>
                        <a:t> </a:t>
                      </a:r>
                      <a:r>
                        <a:rPr lang="tr-TR" sz="1800" u="none" strike="noStrike" dirty="0" err="1">
                          <a:effectLst/>
                        </a:rPr>
                        <a:t>across</a:t>
                      </a:r>
                      <a:r>
                        <a:rPr lang="tr-TR" sz="1800" u="none" strike="noStrike" dirty="0">
                          <a:effectLst/>
                        </a:rPr>
                        <a:t> </a:t>
                      </a:r>
                      <a:r>
                        <a:rPr lang="tr-TR" sz="1800" u="none" strike="noStrike" dirty="0" err="1">
                          <a:effectLst/>
                        </a:rPr>
                        <a:t>sites</a:t>
                      </a:r>
                      <a:endParaRPr lang="tr-TR" sz="1800" b="0" i="0" u="none" strike="noStrike" dirty="0">
                        <a:solidFill>
                          <a:srgbClr val="000000"/>
                        </a:solidFill>
                        <a:effectLst/>
                        <a:latin typeface="Calibri" panose="020F0502020204030204" pitchFamily="34" charset="0"/>
                      </a:endParaRPr>
                    </a:p>
                  </a:txBody>
                  <a:tcPr marL="7476" marR="7476" marT="7476" marB="0" anchor="ctr"/>
                </a:tc>
                <a:tc>
                  <a:txBody>
                    <a:bodyPr/>
                    <a:lstStyle/>
                    <a:p>
                      <a:pPr algn="l" fontAlgn="ctr">
                        <a:buNone/>
                      </a:pPr>
                      <a:r>
                        <a:rPr lang="en-US" sz="1800" u="none" strike="noStrike">
                          <a:effectLst/>
                        </a:rPr>
                        <a:t>Mentioned only indirectly (land use changes)</a:t>
                      </a:r>
                      <a:endParaRPr lang="en-US" sz="1800" b="0" i="0" u="none" strike="noStrike">
                        <a:solidFill>
                          <a:srgbClr val="000000"/>
                        </a:solidFill>
                        <a:effectLst/>
                        <a:latin typeface="Calibri" panose="020F0502020204030204" pitchFamily="34" charset="0"/>
                      </a:endParaRPr>
                    </a:p>
                  </a:txBody>
                  <a:tcPr marL="7476" marR="7476" marT="7476" marB="0" anchor="ctr"/>
                </a:tc>
                <a:tc>
                  <a:txBody>
                    <a:bodyPr/>
                    <a:lstStyle/>
                    <a:p>
                      <a:pPr algn="l" fontAlgn="ctr">
                        <a:buNone/>
                      </a:pPr>
                      <a:r>
                        <a:rPr lang="en-US" sz="1800" u="none" strike="noStrike">
                          <a:effectLst/>
                        </a:rPr>
                        <a:t>Not a dominant factor; less emphasized compared to pumping &amp; climate</a:t>
                      </a:r>
                      <a:endParaRPr lang="en-US" sz="1800" b="0" i="0" u="none" strike="noStrike">
                        <a:solidFill>
                          <a:srgbClr val="000000"/>
                        </a:solidFill>
                        <a:effectLst/>
                        <a:latin typeface="Calibri" panose="020F0502020204030204" pitchFamily="34" charset="0"/>
                      </a:endParaRPr>
                    </a:p>
                  </a:txBody>
                  <a:tcPr marL="7476" marR="7476" marT="7476" marB="0" anchor="ctr"/>
                </a:tc>
                <a:extLst>
                  <a:ext uri="{0D108BD9-81ED-4DB2-BD59-A6C34878D82A}">
                    <a16:rowId xmlns:a16="http://schemas.microsoft.com/office/drawing/2014/main" val="4051685885"/>
                  </a:ext>
                </a:extLst>
              </a:tr>
              <a:tr h="1051339">
                <a:tc>
                  <a:txBody>
                    <a:bodyPr/>
                    <a:lstStyle/>
                    <a:p>
                      <a:pPr algn="l" fontAlgn="ctr">
                        <a:buNone/>
                      </a:pPr>
                      <a:r>
                        <a:rPr lang="tr-TR" sz="1800" b="1" u="none" strike="noStrike" dirty="0" err="1">
                          <a:effectLst/>
                        </a:rPr>
                        <a:t>Residency</a:t>
                      </a:r>
                      <a:r>
                        <a:rPr lang="tr-TR" sz="1800" b="1" u="none" strike="noStrike" dirty="0">
                          <a:effectLst/>
                        </a:rPr>
                        <a:t> / </a:t>
                      </a:r>
                      <a:r>
                        <a:rPr lang="tr-TR" sz="1800" b="1" u="none" strike="noStrike" dirty="0" err="1">
                          <a:effectLst/>
                        </a:rPr>
                        <a:t>Settlement</a:t>
                      </a:r>
                      <a:endParaRPr lang="tr-TR" sz="1800" b="1" i="0" u="none" strike="noStrike" dirty="0">
                        <a:solidFill>
                          <a:srgbClr val="000000"/>
                        </a:solidFill>
                        <a:effectLst/>
                        <a:latin typeface="Calibri" panose="020F0502020204030204" pitchFamily="34" charset="0"/>
                      </a:endParaRPr>
                    </a:p>
                  </a:txBody>
                  <a:tcPr marL="7476" marR="7476" marT="7476" marB="0" anchor="ctr"/>
                </a:tc>
                <a:tc>
                  <a:txBody>
                    <a:bodyPr/>
                    <a:lstStyle/>
                    <a:p>
                      <a:pPr algn="ctr" fontAlgn="ctr">
                        <a:buNone/>
                      </a:pPr>
                      <a:r>
                        <a:rPr lang="tr-TR" sz="1800" u="none" strike="noStrike">
                          <a:effectLst/>
                        </a:rPr>
                        <a:t>29</a:t>
                      </a:r>
                      <a:endParaRPr lang="tr-TR" sz="1800" b="0" i="0" u="none" strike="noStrike">
                        <a:solidFill>
                          <a:srgbClr val="000000"/>
                        </a:solidFill>
                        <a:effectLst/>
                        <a:latin typeface="Calibri" panose="020F0502020204030204" pitchFamily="34" charset="0"/>
                      </a:endParaRPr>
                    </a:p>
                  </a:txBody>
                  <a:tcPr marL="7476" marR="7476" marT="7476" marB="0" anchor="ctr"/>
                </a:tc>
                <a:tc>
                  <a:txBody>
                    <a:bodyPr/>
                    <a:lstStyle/>
                    <a:p>
                      <a:pPr algn="l" fontAlgn="ctr">
                        <a:buNone/>
                      </a:pPr>
                      <a:r>
                        <a:rPr lang="tr-TR" sz="1800" u="none" strike="noStrike">
                          <a:effectLst/>
                        </a:rPr>
                        <a:t>Moderate</a:t>
                      </a:r>
                      <a:endParaRPr lang="tr-TR" sz="1800" b="0" i="0" u="none" strike="noStrike">
                        <a:solidFill>
                          <a:srgbClr val="000000"/>
                        </a:solidFill>
                        <a:effectLst/>
                        <a:latin typeface="Calibri" panose="020F0502020204030204" pitchFamily="34" charset="0"/>
                      </a:endParaRPr>
                    </a:p>
                  </a:txBody>
                  <a:tcPr marL="7476" marR="7476" marT="7476" marB="0" anchor="ctr"/>
                </a:tc>
                <a:tc>
                  <a:txBody>
                    <a:bodyPr/>
                    <a:lstStyle/>
                    <a:p>
                      <a:pPr algn="l" fontAlgn="ctr">
                        <a:buNone/>
                      </a:pPr>
                      <a:r>
                        <a:rPr lang="en-US" sz="1800" u="none" strike="noStrike">
                          <a:effectLst/>
                        </a:rPr>
                        <a:t>Urbanization, habitat modification cited as important localized threats</a:t>
                      </a:r>
                      <a:endParaRPr lang="en-US" sz="1800" b="1" i="0" u="none" strike="noStrike">
                        <a:solidFill>
                          <a:srgbClr val="000000"/>
                        </a:solidFill>
                        <a:effectLst/>
                        <a:latin typeface="Calibri" panose="020F0502020204030204" pitchFamily="34" charset="0"/>
                      </a:endParaRPr>
                    </a:p>
                  </a:txBody>
                  <a:tcPr marL="7476" marR="7476" marT="7476" marB="0" anchor="ctr"/>
                </a:tc>
                <a:tc>
                  <a:txBody>
                    <a:bodyPr/>
                    <a:lstStyle/>
                    <a:p>
                      <a:pPr algn="l" fontAlgn="ctr">
                        <a:buNone/>
                      </a:pPr>
                      <a:r>
                        <a:rPr lang="en-US" sz="1800" u="none" strike="noStrike" dirty="0">
                          <a:effectLst/>
                          <a:highlight>
                            <a:srgbClr val="00FFFF"/>
                          </a:highlight>
                        </a:rPr>
                        <a:t>Moderate severity; affects shallow springs and karst outlets</a:t>
                      </a:r>
                      <a:endParaRPr lang="en-US" sz="1800" b="0" i="0" u="none" strike="noStrike" dirty="0">
                        <a:solidFill>
                          <a:srgbClr val="000000"/>
                        </a:solidFill>
                        <a:effectLst/>
                        <a:highlight>
                          <a:srgbClr val="00FFFF"/>
                        </a:highlight>
                        <a:latin typeface="Calibri" panose="020F0502020204030204" pitchFamily="34" charset="0"/>
                      </a:endParaRPr>
                    </a:p>
                  </a:txBody>
                  <a:tcPr marL="7476" marR="7476" marT="7476" marB="0" anchor="ctr"/>
                </a:tc>
                <a:extLst>
                  <a:ext uri="{0D108BD9-81ED-4DB2-BD59-A6C34878D82A}">
                    <a16:rowId xmlns:a16="http://schemas.microsoft.com/office/drawing/2014/main" val="2166642469"/>
                  </a:ext>
                </a:extLst>
              </a:tr>
              <a:tr h="1051339">
                <a:tc>
                  <a:txBody>
                    <a:bodyPr/>
                    <a:lstStyle/>
                    <a:p>
                      <a:pPr algn="l" fontAlgn="ctr">
                        <a:buNone/>
                      </a:pPr>
                      <a:r>
                        <a:rPr lang="tr-TR" sz="1800" b="1" u="none" strike="noStrike" dirty="0" err="1">
                          <a:effectLst/>
                        </a:rPr>
                        <a:t>Diversion</a:t>
                      </a:r>
                      <a:r>
                        <a:rPr lang="tr-TR" sz="1800" b="1" u="none" strike="noStrike" dirty="0">
                          <a:effectLst/>
                        </a:rPr>
                        <a:t> / </a:t>
                      </a:r>
                      <a:r>
                        <a:rPr lang="tr-TR" sz="1800" b="1" u="none" strike="noStrike" dirty="0" err="1">
                          <a:effectLst/>
                        </a:rPr>
                        <a:t>Water</a:t>
                      </a:r>
                      <a:r>
                        <a:rPr lang="tr-TR" sz="1800" b="1" u="none" strike="noStrike" dirty="0">
                          <a:effectLst/>
                        </a:rPr>
                        <a:t> Management</a:t>
                      </a:r>
                      <a:endParaRPr lang="tr-TR" sz="1800" b="1" i="0" u="none" strike="noStrike" dirty="0">
                        <a:solidFill>
                          <a:srgbClr val="000000"/>
                        </a:solidFill>
                        <a:effectLst/>
                        <a:latin typeface="Calibri" panose="020F0502020204030204" pitchFamily="34" charset="0"/>
                      </a:endParaRPr>
                    </a:p>
                  </a:txBody>
                  <a:tcPr marL="7476" marR="7476" marT="7476" marB="0" anchor="ctr"/>
                </a:tc>
                <a:tc>
                  <a:txBody>
                    <a:bodyPr/>
                    <a:lstStyle/>
                    <a:p>
                      <a:pPr algn="ctr" fontAlgn="ctr">
                        <a:buNone/>
                      </a:pPr>
                      <a:r>
                        <a:rPr lang="tr-TR" sz="1800" u="none" strike="noStrike">
                          <a:effectLst/>
                        </a:rPr>
                        <a:t>28</a:t>
                      </a:r>
                      <a:endParaRPr lang="tr-TR" sz="1800" b="0" i="0" u="none" strike="noStrike">
                        <a:solidFill>
                          <a:srgbClr val="000000"/>
                        </a:solidFill>
                        <a:effectLst/>
                        <a:latin typeface="Calibri" panose="020F0502020204030204" pitchFamily="34" charset="0"/>
                      </a:endParaRPr>
                    </a:p>
                  </a:txBody>
                  <a:tcPr marL="7476" marR="7476" marT="7476" marB="0" anchor="ctr"/>
                </a:tc>
                <a:tc>
                  <a:txBody>
                    <a:bodyPr/>
                    <a:lstStyle/>
                    <a:p>
                      <a:pPr algn="l" fontAlgn="ctr">
                        <a:buNone/>
                      </a:pPr>
                      <a:r>
                        <a:rPr lang="tr-TR" sz="1800" u="none" strike="noStrike">
                          <a:effectLst/>
                        </a:rPr>
                        <a:t>Moderate</a:t>
                      </a:r>
                      <a:endParaRPr lang="tr-TR" sz="1800" b="0" i="0" u="none" strike="noStrike">
                        <a:solidFill>
                          <a:srgbClr val="000000"/>
                        </a:solidFill>
                        <a:effectLst/>
                        <a:latin typeface="Calibri" panose="020F0502020204030204" pitchFamily="34" charset="0"/>
                      </a:endParaRPr>
                    </a:p>
                  </a:txBody>
                  <a:tcPr marL="7476" marR="7476" marT="7476" marB="0" anchor="ctr"/>
                </a:tc>
                <a:tc>
                  <a:txBody>
                    <a:bodyPr/>
                    <a:lstStyle/>
                    <a:p>
                      <a:pPr algn="l" fontAlgn="ctr">
                        <a:buNone/>
                      </a:pPr>
                      <a:r>
                        <a:rPr lang="en-US" sz="1800" u="none" strike="noStrike" dirty="0">
                          <a:effectLst/>
                        </a:rPr>
                        <a:t>Aquifer pumping, </a:t>
                      </a:r>
                      <a:r>
                        <a:rPr lang="en-US" sz="1800" u="none" strike="noStrike" dirty="0" err="1">
                          <a:effectLst/>
                        </a:rPr>
                        <a:t>springflow</a:t>
                      </a:r>
                      <a:r>
                        <a:rPr lang="en-US" sz="1800" u="none" strike="noStrike" dirty="0">
                          <a:effectLst/>
                        </a:rPr>
                        <a:t> reduction, groundwater diversion are nearly universal</a:t>
                      </a:r>
                      <a:endParaRPr lang="en-US" sz="1800" b="1" i="0" u="none" strike="noStrike" dirty="0">
                        <a:solidFill>
                          <a:srgbClr val="000000"/>
                        </a:solidFill>
                        <a:effectLst/>
                        <a:latin typeface="Calibri" panose="020F0502020204030204" pitchFamily="34" charset="0"/>
                      </a:endParaRPr>
                    </a:p>
                  </a:txBody>
                  <a:tcPr marL="7476" marR="7476" marT="7476" marB="0" anchor="ctr"/>
                </a:tc>
                <a:tc>
                  <a:txBody>
                    <a:bodyPr/>
                    <a:lstStyle/>
                    <a:p>
                      <a:pPr algn="l" fontAlgn="ctr">
                        <a:buNone/>
                      </a:pPr>
                      <a:r>
                        <a:rPr lang="en-US" sz="1800" u="none" strike="noStrike" dirty="0">
                          <a:effectLst/>
                          <a:highlight>
                            <a:srgbClr val="00FFFF"/>
                          </a:highlight>
                        </a:rPr>
                        <a:t>Identified as primary threat, high severity across all species</a:t>
                      </a:r>
                      <a:endParaRPr lang="en-US" sz="1800" b="0" i="0" u="none" strike="noStrike" dirty="0">
                        <a:solidFill>
                          <a:srgbClr val="000000"/>
                        </a:solidFill>
                        <a:effectLst/>
                        <a:highlight>
                          <a:srgbClr val="00FFFF"/>
                        </a:highlight>
                        <a:latin typeface="Calibri" panose="020F0502020204030204" pitchFamily="34" charset="0"/>
                      </a:endParaRPr>
                    </a:p>
                  </a:txBody>
                  <a:tcPr marL="7476" marR="7476" marT="7476" marB="0" anchor="ctr"/>
                </a:tc>
                <a:extLst>
                  <a:ext uri="{0D108BD9-81ED-4DB2-BD59-A6C34878D82A}">
                    <a16:rowId xmlns:a16="http://schemas.microsoft.com/office/drawing/2014/main" val="2229695880"/>
                  </a:ext>
                </a:extLst>
              </a:tr>
              <a:tr h="651388">
                <a:tc>
                  <a:txBody>
                    <a:bodyPr/>
                    <a:lstStyle/>
                    <a:p>
                      <a:pPr algn="l" fontAlgn="ctr">
                        <a:buNone/>
                      </a:pPr>
                      <a:r>
                        <a:rPr lang="tr-TR" sz="1800" b="1" u="none" strike="noStrike" dirty="0" err="1">
                          <a:effectLst/>
                        </a:rPr>
                        <a:t>Recreation</a:t>
                      </a:r>
                      <a:endParaRPr lang="tr-TR" sz="1800" b="1" i="0" u="none" strike="noStrike" dirty="0">
                        <a:solidFill>
                          <a:srgbClr val="000000"/>
                        </a:solidFill>
                        <a:effectLst/>
                        <a:latin typeface="Calibri" panose="020F0502020204030204" pitchFamily="34" charset="0"/>
                      </a:endParaRPr>
                    </a:p>
                  </a:txBody>
                  <a:tcPr marL="7476" marR="7476" marT="7476" marB="0" anchor="ctr"/>
                </a:tc>
                <a:tc>
                  <a:txBody>
                    <a:bodyPr/>
                    <a:lstStyle/>
                    <a:p>
                      <a:pPr algn="ctr" fontAlgn="ctr">
                        <a:buNone/>
                      </a:pPr>
                      <a:r>
                        <a:rPr lang="tr-TR" sz="1800" u="none" strike="noStrike">
                          <a:effectLst/>
                        </a:rPr>
                        <a:t>6</a:t>
                      </a:r>
                      <a:endParaRPr lang="tr-TR" sz="1800" b="0" i="0" u="none" strike="noStrike">
                        <a:solidFill>
                          <a:srgbClr val="000000"/>
                        </a:solidFill>
                        <a:effectLst/>
                        <a:latin typeface="Calibri" panose="020F0502020204030204" pitchFamily="34" charset="0"/>
                      </a:endParaRPr>
                    </a:p>
                  </a:txBody>
                  <a:tcPr marL="7476" marR="7476" marT="7476" marB="0" anchor="ctr"/>
                </a:tc>
                <a:tc>
                  <a:txBody>
                    <a:bodyPr/>
                    <a:lstStyle/>
                    <a:p>
                      <a:pPr algn="l" fontAlgn="ctr">
                        <a:buNone/>
                      </a:pPr>
                      <a:r>
                        <a:rPr lang="tr-TR" sz="1800" u="none" strike="noStrike" dirty="0" err="1">
                          <a:effectLst/>
                        </a:rPr>
                        <a:t>Lowest</a:t>
                      </a:r>
                      <a:r>
                        <a:rPr lang="tr-TR" sz="1800" u="none" strike="noStrike" dirty="0">
                          <a:effectLst/>
                        </a:rPr>
                        <a:t> </a:t>
                      </a:r>
                      <a:r>
                        <a:rPr lang="tr-TR" sz="1800" u="none" strike="noStrike" dirty="0" err="1">
                          <a:effectLst/>
                        </a:rPr>
                        <a:t>disturbance</a:t>
                      </a:r>
                      <a:endParaRPr lang="tr-TR" sz="1800" b="0" i="0" u="none" strike="noStrike" dirty="0">
                        <a:solidFill>
                          <a:srgbClr val="000000"/>
                        </a:solidFill>
                        <a:effectLst/>
                        <a:latin typeface="Calibri" panose="020F0502020204030204" pitchFamily="34" charset="0"/>
                      </a:endParaRPr>
                    </a:p>
                  </a:txBody>
                  <a:tcPr marL="7476" marR="7476" marT="7476" marB="0" anchor="ctr"/>
                </a:tc>
                <a:tc>
                  <a:txBody>
                    <a:bodyPr/>
                    <a:lstStyle/>
                    <a:p>
                      <a:pPr algn="l" fontAlgn="ctr">
                        <a:buNone/>
                      </a:pPr>
                      <a:r>
                        <a:rPr lang="tr-TR" sz="1800" u="none" strike="noStrike" dirty="0">
                          <a:effectLst/>
                        </a:rPr>
                        <a:t>Minimal </a:t>
                      </a:r>
                      <a:r>
                        <a:rPr lang="tr-TR" sz="1800" u="none" strike="noStrike" dirty="0" err="1">
                          <a:effectLst/>
                        </a:rPr>
                        <a:t>mention</a:t>
                      </a:r>
                      <a:endParaRPr lang="tr-TR" sz="1800" b="0" i="0" u="none" strike="noStrike" dirty="0">
                        <a:solidFill>
                          <a:srgbClr val="000000"/>
                        </a:solidFill>
                        <a:effectLst/>
                        <a:latin typeface="Calibri" panose="020F0502020204030204" pitchFamily="34" charset="0"/>
                      </a:endParaRPr>
                    </a:p>
                  </a:txBody>
                  <a:tcPr marL="7476" marR="7476" marT="7476" marB="0" anchor="ctr"/>
                </a:tc>
                <a:tc>
                  <a:txBody>
                    <a:bodyPr/>
                    <a:lstStyle/>
                    <a:p>
                      <a:pPr algn="l" fontAlgn="ctr">
                        <a:buNone/>
                      </a:pPr>
                      <a:r>
                        <a:rPr lang="en-US" sz="1800" u="none" strike="noStrike" dirty="0">
                          <a:effectLst/>
                          <a:highlight>
                            <a:srgbClr val="00FF00"/>
                          </a:highlight>
                        </a:rPr>
                        <a:t>Rarely highlighted; may affect specific spring sites</a:t>
                      </a:r>
                      <a:endParaRPr lang="en-US" sz="1800" b="0" i="0" u="none" strike="noStrike" dirty="0">
                        <a:solidFill>
                          <a:srgbClr val="000000"/>
                        </a:solidFill>
                        <a:effectLst/>
                        <a:highlight>
                          <a:srgbClr val="00FF00"/>
                        </a:highlight>
                        <a:latin typeface="Calibri" panose="020F0502020204030204" pitchFamily="34" charset="0"/>
                      </a:endParaRPr>
                    </a:p>
                  </a:txBody>
                  <a:tcPr marL="7476" marR="7476" marT="7476" marB="0" anchor="ctr"/>
                </a:tc>
                <a:extLst>
                  <a:ext uri="{0D108BD9-81ED-4DB2-BD59-A6C34878D82A}">
                    <a16:rowId xmlns:a16="http://schemas.microsoft.com/office/drawing/2014/main" val="2072206735"/>
                  </a:ext>
                </a:extLst>
              </a:tr>
              <a:tr h="790283">
                <a:tc>
                  <a:txBody>
                    <a:bodyPr/>
                    <a:lstStyle/>
                    <a:p>
                      <a:pPr algn="l" fontAlgn="ctr">
                        <a:buNone/>
                      </a:pPr>
                      <a:r>
                        <a:rPr lang="tr-TR" sz="1800" b="1" u="none" strike="noStrike" dirty="0" err="1">
                          <a:effectLst/>
                        </a:rPr>
                        <a:t>Climate</a:t>
                      </a:r>
                      <a:r>
                        <a:rPr lang="tr-TR" sz="1800" b="1" u="none" strike="noStrike" dirty="0">
                          <a:effectLst/>
                        </a:rPr>
                        <a:t> </a:t>
                      </a:r>
                      <a:r>
                        <a:rPr lang="tr-TR" sz="1800" b="1" u="none" strike="noStrike" dirty="0" err="1">
                          <a:effectLst/>
                        </a:rPr>
                        <a:t>Change</a:t>
                      </a:r>
                      <a:endParaRPr lang="tr-TR" sz="1800" b="1" i="0" u="none" strike="noStrike" dirty="0">
                        <a:solidFill>
                          <a:srgbClr val="000000"/>
                        </a:solidFill>
                        <a:effectLst/>
                        <a:latin typeface="Calibri" panose="020F0502020204030204" pitchFamily="34" charset="0"/>
                      </a:endParaRPr>
                    </a:p>
                  </a:txBody>
                  <a:tcPr marL="7476" marR="7476" marT="7476" marB="0" anchor="ctr"/>
                </a:tc>
                <a:tc>
                  <a:txBody>
                    <a:bodyPr/>
                    <a:lstStyle/>
                    <a:p>
                      <a:pPr algn="ctr" fontAlgn="ctr">
                        <a:buNone/>
                      </a:pPr>
                      <a:r>
                        <a:rPr lang="tr-TR" sz="1800" u="none" strike="noStrike">
                          <a:effectLst/>
                        </a:rPr>
                        <a:t>–</a:t>
                      </a:r>
                      <a:endParaRPr lang="tr-TR" sz="1800" b="0" i="0" u="none" strike="noStrike">
                        <a:solidFill>
                          <a:srgbClr val="000000"/>
                        </a:solidFill>
                        <a:effectLst/>
                        <a:latin typeface="Calibri" panose="020F0502020204030204" pitchFamily="34" charset="0"/>
                      </a:endParaRPr>
                    </a:p>
                  </a:txBody>
                  <a:tcPr marL="7476" marR="7476" marT="7476" marB="0" anchor="ctr"/>
                </a:tc>
                <a:tc>
                  <a:txBody>
                    <a:bodyPr/>
                    <a:lstStyle/>
                    <a:p>
                      <a:pPr algn="ctr" fontAlgn="ctr">
                        <a:buNone/>
                      </a:pPr>
                      <a:r>
                        <a:rPr lang="tr-TR" sz="1800" b="0" i="0" u="none" strike="noStrike" dirty="0">
                          <a:solidFill>
                            <a:srgbClr val="000000"/>
                          </a:solidFill>
                          <a:effectLst/>
                          <a:latin typeface="Calibri" panose="020F0502020204030204" pitchFamily="34" charset="0"/>
                        </a:rPr>
                        <a:t>NA</a:t>
                      </a:r>
                    </a:p>
                  </a:txBody>
                  <a:tcPr marL="7476" marR="7476" marT="7476" marB="0" anchor="ctr"/>
                </a:tc>
                <a:tc>
                  <a:txBody>
                    <a:bodyPr/>
                    <a:lstStyle/>
                    <a:p>
                      <a:pPr algn="l" fontAlgn="ctr">
                        <a:buNone/>
                      </a:pPr>
                      <a:r>
                        <a:rPr lang="en-US" sz="1800" u="none" strike="noStrike">
                          <a:effectLst/>
                        </a:rPr>
                        <a:t>Nearly universal threat (drought, temp. extremes)</a:t>
                      </a:r>
                      <a:endParaRPr lang="en-US" sz="1800" b="1" i="0" u="none" strike="noStrike">
                        <a:solidFill>
                          <a:srgbClr val="000000"/>
                        </a:solidFill>
                        <a:effectLst/>
                        <a:latin typeface="Calibri" panose="020F0502020204030204" pitchFamily="34" charset="0"/>
                      </a:endParaRPr>
                    </a:p>
                  </a:txBody>
                  <a:tcPr marL="7476" marR="7476" marT="7476" marB="0" anchor="ctr"/>
                </a:tc>
                <a:tc>
                  <a:txBody>
                    <a:bodyPr/>
                    <a:lstStyle/>
                    <a:p>
                      <a:pPr algn="l" fontAlgn="ctr">
                        <a:buNone/>
                      </a:pPr>
                      <a:r>
                        <a:rPr lang="en-US" sz="1800" u="none" strike="noStrike" dirty="0">
                          <a:effectLst/>
                          <a:highlight>
                            <a:srgbClr val="00FFFF"/>
                          </a:highlight>
                        </a:rPr>
                        <a:t>Central driver of long-term risk; exacerbates pumping effects</a:t>
                      </a:r>
                      <a:endParaRPr lang="en-US" sz="1800" b="0" i="0" u="none" strike="noStrike" dirty="0">
                        <a:solidFill>
                          <a:srgbClr val="000000"/>
                        </a:solidFill>
                        <a:effectLst/>
                        <a:highlight>
                          <a:srgbClr val="00FFFF"/>
                        </a:highlight>
                        <a:latin typeface="Calibri" panose="020F0502020204030204" pitchFamily="34" charset="0"/>
                      </a:endParaRPr>
                    </a:p>
                  </a:txBody>
                  <a:tcPr marL="7476" marR="7476" marT="7476" marB="0" anchor="ctr"/>
                </a:tc>
                <a:extLst>
                  <a:ext uri="{0D108BD9-81ED-4DB2-BD59-A6C34878D82A}">
                    <a16:rowId xmlns:a16="http://schemas.microsoft.com/office/drawing/2014/main" val="29530983"/>
                  </a:ext>
                </a:extLst>
              </a:tr>
              <a:tr h="790283">
                <a:tc>
                  <a:txBody>
                    <a:bodyPr/>
                    <a:lstStyle/>
                    <a:p>
                      <a:pPr algn="l" fontAlgn="ctr">
                        <a:buNone/>
                      </a:pPr>
                      <a:r>
                        <a:rPr lang="en-US" sz="1800" b="1" u="none" strike="noStrike" dirty="0">
                          <a:effectLst/>
                        </a:rPr>
                        <a:t>Oil &amp; Gas / Feral Hogs / Other Land Use</a:t>
                      </a:r>
                      <a:endParaRPr lang="en-US" sz="1800" b="1" i="0" u="none" strike="noStrike" dirty="0">
                        <a:solidFill>
                          <a:srgbClr val="000000"/>
                        </a:solidFill>
                        <a:effectLst/>
                        <a:latin typeface="Calibri" panose="020F0502020204030204" pitchFamily="34" charset="0"/>
                      </a:endParaRPr>
                    </a:p>
                  </a:txBody>
                  <a:tcPr marL="7476" marR="7476" marT="7476" marB="0" anchor="ctr"/>
                </a:tc>
                <a:tc>
                  <a:txBody>
                    <a:bodyPr/>
                    <a:lstStyle/>
                    <a:p>
                      <a:pPr algn="ctr" fontAlgn="ctr">
                        <a:buNone/>
                      </a:pPr>
                      <a:r>
                        <a:rPr lang="tr-TR" sz="1800" u="none" strike="noStrike" dirty="0">
                          <a:effectLst/>
                        </a:rPr>
                        <a:t>–</a:t>
                      </a:r>
                      <a:endParaRPr lang="tr-TR" sz="1800" b="0" i="0" u="none" strike="noStrike" dirty="0">
                        <a:solidFill>
                          <a:srgbClr val="000000"/>
                        </a:solidFill>
                        <a:effectLst/>
                        <a:latin typeface="Calibri" panose="020F0502020204030204" pitchFamily="34" charset="0"/>
                      </a:endParaRPr>
                    </a:p>
                  </a:txBody>
                  <a:tcPr marL="7476" marR="7476" marT="7476" marB="0" anchor="ctr"/>
                </a:tc>
                <a:tc>
                  <a:txBody>
                    <a:bodyPr/>
                    <a:lstStyle/>
                    <a:p>
                      <a:pPr algn="ctr" fontAlgn="ctr">
                        <a:buNone/>
                      </a:pPr>
                      <a:r>
                        <a:rPr lang="tr-TR" sz="1800" b="0" i="0" u="none" strike="noStrike" dirty="0">
                          <a:solidFill>
                            <a:srgbClr val="000000"/>
                          </a:solidFill>
                          <a:effectLst/>
                          <a:latin typeface="Calibri" panose="020F0502020204030204" pitchFamily="34" charset="0"/>
                        </a:rPr>
                        <a:t>NA</a:t>
                      </a:r>
                    </a:p>
                  </a:txBody>
                  <a:tcPr marL="7476" marR="7476" marT="7476" marB="0" anchor="ctr"/>
                </a:tc>
                <a:tc>
                  <a:txBody>
                    <a:bodyPr/>
                    <a:lstStyle/>
                    <a:p>
                      <a:pPr algn="l" fontAlgn="ctr">
                        <a:buNone/>
                      </a:pPr>
                      <a:r>
                        <a:rPr lang="tr-TR" sz="1800" u="none" strike="noStrike">
                          <a:effectLst/>
                        </a:rPr>
                        <a:t>Mentioned as site-specific threats</a:t>
                      </a:r>
                      <a:endParaRPr lang="tr-TR" sz="1800" b="0" i="0" u="none" strike="noStrike">
                        <a:solidFill>
                          <a:srgbClr val="000000"/>
                        </a:solidFill>
                        <a:effectLst/>
                        <a:latin typeface="Calibri" panose="020F0502020204030204" pitchFamily="34" charset="0"/>
                      </a:endParaRPr>
                    </a:p>
                  </a:txBody>
                  <a:tcPr marL="7476" marR="7476" marT="7476" marB="0" anchor="ctr"/>
                </a:tc>
                <a:tc>
                  <a:txBody>
                    <a:bodyPr/>
                    <a:lstStyle/>
                    <a:p>
                      <a:pPr algn="l" fontAlgn="ctr">
                        <a:buNone/>
                      </a:pPr>
                      <a:r>
                        <a:rPr lang="en-US" sz="1800" u="none" strike="noStrike" dirty="0">
                          <a:effectLst/>
                        </a:rPr>
                        <a:t>Regional relevance; not captured in </a:t>
                      </a:r>
                      <a:r>
                        <a:rPr lang="tr-TR" sz="1800" u="none" strike="noStrike" dirty="0" err="1">
                          <a:effectLst/>
                        </a:rPr>
                        <a:t>the</a:t>
                      </a:r>
                      <a:r>
                        <a:rPr lang="tr-TR" sz="1800" u="none" strike="noStrike" dirty="0">
                          <a:effectLst/>
                        </a:rPr>
                        <a:t> </a:t>
                      </a:r>
                      <a:r>
                        <a:rPr lang="tr-TR" sz="1800" u="none" strike="noStrike" dirty="0" err="1">
                          <a:effectLst/>
                        </a:rPr>
                        <a:t>study</a:t>
                      </a:r>
                      <a:endParaRPr lang="en-US" sz="1800" b="0" i="0" u="none" strike="noStrike" dirty="0">
                        <a:solidFill>
                          <a:srgbClr val="000000"/>
                        </a:solidFill>
                        <a:effectLst/>
                        <a:latin typeface="Calibri" panose="020F0502020204030204" pitchFamily="34" charset="0"/>
                      </a:endParaRPr>
                    </a:p>
                  </a:txBody>
                  <a:tcPr marL="7476" marR="7476" marT="7476" marB="0" anchor="ctr"/>
                </a:tc>
                <a:extLst>
                  <a:ext uri="{0D108BD9-81ED-4DB2-BD59-A6C34878D82A}">
                    <a16:rowId xmlns:a16="http://schemas.microsoft.com/office/drawing/2014/main" val="1543484761"/>
                  </a:ext>
                </a:extLst>
              </a:tr>
            </a:tbl>
          </a:graphicData>
        </a:graphic>
      </p:graphicFrame>
    </p:spTree>
    <p:extLst>
      <p:ext uri="{BB962C8B-B14F-4D97-AF65-F5344CB8AC3E}">
        <p14:creationId xmlns:p14="http://schemas.microsoft.com/office/powerpoint/2010/main" val="1120513960"/>
      </p:ext>
    </p:extLst>
  </p:cSld>
  <p:clrMapOvr>
    <a:masterClrMapping/>
  </p:clrMapOvr>
  <mc:AlternateContent xmlns:mc="http://schemas.openxmlformats.org/markup-compatibility/2006" xmlns:p14="http://schemas.microsoft.com/office/powerpoint/2010/main">
    <mc:Choice Requires="p14">
      <p:transition spd="slow" p14:dur="2000" advTm="65214"/>
    </mc:Choice>
    <mc:Fallback xmlns="">
      <p:transition spd="slow" advTm="65214"/>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Başlık 1">
            <a:extLst>
              <a:ext uri="{FF2B5EF4-FFF2-40B4-BE49-F238E27FC236}">
                <a16:creationId xmlns:a16="http://schemas.microsoft.com/office/drawing/2014/main" id="{8FFB71EF-8A76-BD45-425F-3445F7B76812}"/>
              </a:ext>
            </a:extLst>
          </p:cNvPr>
          <p:cNvSpPr>
            <a:spLocks noGrp="1"/>
          </p:cNvSpPr>
          <p:nvPr>
            <p:ph type="title"/>
          </p:nvPr>
        </p:nvSpPr>
        <p:spPr/>
        <p:txBody>
          <a:bodyPr/>
          <a:lstStyle/>
          <a:p>
            <a:r>
              <a:rPr lang="tr-TR" altLang="tr-TR"/>
              <a:t>Thanks</a:t>
            </a:r>
            <a:endParaRPr lang="tr-TR" altLang="tr-TR" dirty="0"/>
          </a:p>
        </p:txBody>
      </p:sp>
      <p:sp>
        <p:nvSpPr>
          <p:cNvPr id="28675" name="Slayt Numarası Yer Tutucusu 2">
            <a:extLst>
              <a:ext uri="{FF2B5EF4-FFF2-40B4-BE49-F238E27FC236}">
                <a16:creationId xmlns:a16="http://schemas.microsoft.com/office/drawing/2014/main" id="{A28C6CC0-835D-966F-B115-B8C3C639D7F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7E5CD30-6666-4B08-83CF-DA03FCF196B8}" type="slidenum">
              <a:rPr lang="en-US" altLang="tr-TR" sz="1200" smtClean="0">
                <a:solidFill>
                  <a:srgbClr val="898989"/>
                </a:solidFill>
                <a:latin typeface="Times New Roman" panose="02020603050405020304" pitchFamily="18" charset="0"/>
              </a:rPr>
              <a:pPr>
                <a:spcBef>
                  <a:spcPct val="0"/>
                </a:spcBef>
                <a:buFontTx/>
                <a:buNone/>
              </a:pPr>
              <a:t>2</a:t>
            </a:fld>
            <a:endParaRPr lang="en-US" altLang="tr-TR" sz="1200">
              <a:solidFill>
                <a:srgbClr val="898989"/>
              </a:solidFill>
              <a:latin typeface="Times New Roman" panose="02020603050405020304" pitchFamily="18" charset="0"/>
            </a:endParaRPr>
          </a:p>
        </p:txBody>
      </p:sp>
      <p:sp>
        <p:nvSpPr>
          <p:cNvPr id="28676" name="Metin kutusu 1">
            <a:extLst>
              <a:ext uri="{FF2B5EF4-FFF2-40B4-BE49-F238E27FC236}">
                <a16:creationId xmlns:a16="http://schemas.microsoft.com/office/drawing/2014/main" id="{3E5D6B13-40A3-AF46-E428-1A13F709B9CD}"/>
              </a:ext>
            </a:extLst>
          </p:cNvPr>
          <p:cNvSpPr txBox="1">
            <a:spLocks noChangeArrowheads="1"/>
          </p:cNvSpPr>
          <p:nvPr/>
        </p:nvSpPr>
        <p:spPr bwMode="auto">
          <a:xfrm>
            <a:off x="-236667" y="1268413"/>
            <a:ext cx="11155679" cy="575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tr-TR" altLang="tr-TR" dirty="0">
                <a:latin typeface="Times New Roman" panose="02020603050405020304" pitchFamily="18" charset="0"/>
                <a:cs typeface="Times New Roman" panose="02020603050405020304" pitchFamily="18" charset="0"/>
              </a:rPr>
              <a:t>TGIF 2025 Planning </a:t>
            </a:r>
            <a:r>
              <a:rPr lang="tr-TR" altLang="tr-TR" dirty="0" err="1">
                <a:latin typeface="Times New Roman" panose="02020603050405020304" pitchFamily="18" charset="0"/>
                <a:cs typeface="Times New Roman" panose="02020603050405020304" pitchFamily="18" charset="0"/>
              </a:rPr>
              <a:t>Committee</a:t>
            </a:r>
            <a:endParaRPr lang="tr-TR" altLang="tr-TR" dirty="0">
              <a:latin typeface="Times New Roman" panose="02020603050405020304" pitchFamily="18" charset="0"/>
              <a:cs typeface="Times New Roman" panose="02020603050405020304" pitchFamily="18" charset="0"/>
            </a:endParaRPr>
          </a:p>
          <a:p>
            <a:pPr algn="ctr">
              <a:spcBef>
                <a:spcPct val="0"/>
              </a:spcBef>
              <a:buFontTx/>
              <a:buNone/>
            </a:pPr>
            <a:r>
              <a:rPr lang="tr-TR" altLang="tr-TR" dirty="0">
                <a:latin typeface="Times New Roman" panose="02020603050405020304" pitchFamily="18" charset="0"/>
                <a:cs typeface="Times New Roman" panose="02020603050405020304" pitchFamily="18" charset="0"/>
              </a:rPr>
              <a:t> </a:t>
            </a:r>
          </a:p>
          <a:p>
            <a:pPr algn="ctr">
              <a:spcBef>
                <a:spcPct val="0"/>
              </a:spcBef>
              <a:buFont typeface="Arial" panose="020B0604020202020204" pitchFamily="34" charset="0"/>
              <a:buNone/>
            </a:pPr>
            <a:endParaRPr lang="tr-TR" altLang="tr-TR" dirty="0">
              <a:latin typeface="Times New Roman" panose="02020603050405020304" pitchFamily="18" charset="0"/>
              <a:cs typeface="Times New Roman" panose="02020603050405020304" pitchFamily="18" charset="0"/>
            </a:endParaRPr>
          </a:p>
          <a:p>
            <a:pPr algn="ctr">
              <a:spcBef>
                <a:spcPct val="0"/>
              </a:spcBef>
              <a:buFont typeface="Arial" panose="020B0604020202020204" pitchFamily="34" charset="0"/>
              <a:buNone/>
            </a:pPr>
            <a:endParaRPr lang="tr-TR" altLang="tr-TR" dirty="0">
              <a:latin typeface="Times New Roman" panose="02020603050405020304" pitchFamily="18" charset="0"/>
              <a:cs typeface="Times New Roman" panose="02020603050405020304" pitchFamily="18" charset="0"/>
            </a:endParaRPr>
          </a:p>
          <a:p>
            <a:pPr algn="ctr">
              <a:spcBef>
                <a:spcPct val="0"/>
              </a:spcBef>
              <a:buFont typeface="Arial" panose="020B0604020202020204" pitchFamily="34" charset="0"/>
              <a:buNone/>
            </a:pPr>
            <a:endParaRPr lang="tr-TR" altLang="tr-TR" dirty="0">
              <a:latin typeface="Times New Roman" panose="02020603050405020304" pitchFamily="18" charset="0"/>
              <a:cs typeface="Times New Roman" panose="02020603050405020304" pitchFamily="18" charset="0"/>
            </a:endParaRPr>
          </a:p>
          <a:p>
            <a:pPr algn="ctr">
              <a:spcBef>
                <a:spcPct val="0"/>
              </a:spcBef>
              <a:buFont typeface="Arial" panose="020B0604020202020204" pitchFamily="34" charset="0"/>
              <a:buNone/>
            </a:pPr>
            <a:endParaRPr lang="tr-TR" altLang="tr-TR" dirty="0">
              <a:latin typeface="Times New Roman" panose="02020603050405020304" pitchFamily="18" charset="0"/>
              <a:cs typeface="Times New Roman" panose="02020603050405020304" pitchFamily="18" charset="0"/>
            </a:endParaRPr>
          </a:p>
          <a:p>
            <a:pPr algn="ctr">
              <a:spcBef>
                <a:spcPct val="0"/>
              </a:spcBef>
              <a:buFontTx/>
              <a:buNone/>
            </a:pPr>
            <a:r>
              <a:rPr lang="tr-TR" altLang="tr-TR" dirty="0">
                <a:latin typeface="Times New Roman" panose="02020603050405020304" pitchFamily="18" charset="0"/>
                <a:cs typeface="Times New Roman" panose="02020603050405020304" pitchFamily="18" charset="0"/>
              </a:rPr>
              <a:t>&amp;</a:t>
            </a:r>
          </a:p>
          <a:p>
            <a:pPr algn="ctr">
              <a:spcBef>
                <a:spcPct val="0"/>
              </a:spcBef>
              <a:buFontTx/>
              <a:buNone/>
            </a:pPr>
            <a:r>
              <a:rPr lang="tr-TR" altLang="tr-TR" dirty="0">
                <a:latin typeface="Times New Roman" panose="02020603050405020304" pitchFamily="18" charset="0"/>
                <a:cs typeface="Times New Roman" panose="02020603050405020304" pitchFamily="18" charset="0"/>
              </a:rPr>
              <a:t>Prof. Dr. Benjamin Schwartz </a:t>
            </a:r>
          </a:p>
          <a:p>
            <a:pPr algn="ctr">
              <a:spcBef>
                <a:spcPct val="0"/>
              </a:spcBef>
              <a:buNone/>
            </a:pPr>
            <a:r>
              <a:rPr lang="tr-TR" dirty="0"/>
              <a:t>Dr. </a:t>
            </a:r>
            <a:r>
              <a:rPr lang="en-US" dirty="0"/>
              <a:t>Benjamin Hutchins</a:t>
            </a:r>
          </a:p>
          <a:p>
            <a:pPr algn="ctr">
              <a:spcBef>
                <a:spcPct val="0"/>
              </a:spcBef>
              <a:buFontTx/>
              <a:buNone/>
            </a:pPr>
            <a:r>
              <a:rPr lang="tr-TR" altLang="tr-TR" dirty="0">
                <a:latin typeface="Times New Roman" panose="02020603050405020304" pitchFamily="18" charset="0"/>
                <a:cs typeface="Times New Roman" panose="02020603050405020304" pitchFamily="18" charset="0"/>
              </a:rPr>
              <a:t>(</a:t>
            </a:r>
            <a:r>
              <a:rPr lang="en-US" dirty="0"/>
              <a:t>Edwards Aquifer Research &amp; Data Center</a:t>
            </a:r>
            <a:r>
              <a:rPr lang="tr-TR" dirty="0"/>
              <a:t>, TSU</a:t>
            </a:r>
            <a:r>
              <a:rPr lang="tr-TR" altLang="tr-TR" dirty="0">
                <a:latin typeface="Times New Roman" panose="02020603050405020304" pitchFamily="18" charset="0"/>
                <a:cs typeface="Times New Roman" panose="02020603050405020304" pitchFamily="18" charset="0"/>
              </a:rPr>
              <a:t>)</a:t>
            </a:r>
          </a:p>
          <a:p>
            <a:pPr algn="ctr">
              <a:spcBef>
                <a:spcPct val="0"/>
              </a:spcBef>
              <a:buFontTx/>
              <a:buNone/>
            </a:pPr>
            <a:endParaRPr lang="tr-TR" altLang="tr-TR" dirty="0">
              <a:latin typeface="Times New Roman" panose="02020603050405020304" pitchFamily="18" charset="0"/>
              <a:cs typeface="Times New Roman" panose="02020603050405020304" pitchFamily="18" charset="0"/>
            </a:endParaRPr>
          </a:p>
          <a:p>
            <a:pPr algn="ctr">
              <a:spcBef>
                <a:spcPct val="0"/>
              </a:spcBef>
              <a:buFontTx/>
              <a:buNone/>
            </a:pPr>
            <a:endParaRPr lang="tr-TR" altLang="tr-TR" sz="1600" dirty="0">
              <a:latin typeface="Times New Roman" panose="02020603050405020304" pitchFamily="18" charset="0"/>
              <a:cs typeface="Times New Roman" panose="02020603050405020304" pitchFamily="18" charset="0"/>
            </a:endParaRPr>
          </a:p>
        </p:txBody>
      </p:sp>
      <p:graphicFrame>
        <p:nvGraphicFramePr>
          <p:cNvPr id="2" name="Tablo 1">
            <a:extLst>
              <a:ext uri="{FF2B5EF4-FFF2-40B4-BE49-F238E27FC236}">
                <a16:creationId xmlns:a16="http://schemas.microsoft.com/office/drawing/2014/main" id="{9DEAF6B8-B68D-6ECA-83FC-CFD46D2598A8}"/>
              </a:ext>
            </a:extLst>
          </p:cNvPr>
          <p:cNvGraphicFramePr>
            <a:graphicFrameLocks noGrp="1"/>
          </p:cNvGraphicFramePr>
          <p:nvPr>
            <p:extLst>
              <p:ext uri="{D42A27DB-BD31-4B8C-83A1-F6EECF244321}">
                <p14:modId xmlns:p14="http://schemas.microsoft.com/office/powerpoint/2010/main" val="917686198"/>
              </p:ext>
            </p:extLst>
          </p:nvPr>
        </p:nvGraphicFramePr>
        <p:xfrm>
          <a:off x="2484551" y="2103279"/>
          <a:ext cx="6459536" cy="1920240"/>
        </p:xfrm>
        <a:graphic>
          <a:graphicData uri="http://schemas.openxmlformats.org/drawingml/2006/table">
            <a:tbl>
              <a:tblPr/>
              <a:tblGrid>
                <a:gridCol w="6459536">
                  <a:extLst>
                    <a:ext uri="{9D8B030D-6E8A-4147-A177-3AD203B41FA5}">
                      <a16:colId xmlns:a16="http://schemas.microsoft.com/office/drawing/2014/main" val="533571830"/>
                    </a:ext>
                  </a:extLst>
                </a:gridCol>
              </a:tblGrid>
              <a:tr h="190500">
                <a:tc>
                  <a:txBody>
                    <a:bodyPr/>
                    <a:lstStyle/>
                    <a:p>
                      <a:pPr>
                        <a:buNone/>
                      </a:pPr>
                      <a:r>
                        <a:rPr lang="tr-TR">
                          <a:effectLst/>
                        </a:rPr>
                        <a:t>Elizabeth Borda - Texas A&amp;M University San Antonio</a:t>
                      </a:r>
                    </a:p>
                  </a:txBody>
                  <a:tcPr marL="0" marR="0" marT="0" marB="0" anchor="ctr">
                    <a:lnL>
                      <a:noFill/>
                    </a:lnL>
                    <a:lnR>
                      <a:noFill/>
                    </a:lnR>
                    <a:lnT>
                      <a:noFill/>
                    </a:lnT>
                    <a:lnB>
                      <a:noFill/>
                    </a:lnB>
                    <a:solidFill>
                      <a:srgbClr val="F5F1EE"/>
                    </a:solidFill>
                  </a:tcPr>
                </a:tc>
                <a:extLst>
                  <a:ext uri="{0D108BD9-81ED-4DB2-BD59-A6C34878D82A}">
                    <a16:rowId xmlns:a16="http://schemas.microsoft.com/office/drawing/2014/main" val="3079898617"/>
                  </a:ext>
                </a:extLst>
              </a:tr>
              <a:tr h="190500">
                <a:tc>
                  <a:txBody>
                    <a:bodyPr/>
                    <a:lstStyle/>
                    <a:p>
                      <a:pPr>
                        <a:buNone/>
                      </a:pPr>
                      <a:r>
                        <a:rPr lang="tr-TR">
                          <a:effectLst/>
                        </a:rPr>
                        <a:t>Fernando Calderon-Gutierrez - Stephen F. Austin State University</a:t>
                      </a:r>
                    </a:p>
                  </a:txBody>
                  <a:tcPr marL="0" marR="0" marT="0" marB="0" anchor="ctr">
                    <a:lnL>
                      <a:noFill/>
                    </a:lnL>
                    <a:lnR>
                      <a:noFill/>
                    </a:lnR>
                    <a:lnT>
                      <a:noFill/>
                    </a:lnT>
                    <a:lnB>
                      <a:noFill/>
                    </a:lnB>
                    <a:solidFill>
                      <a:srgbClr val="F5F1EE"/>
                    </a:solidFill>
                  </a:tcPr>
                </a:tc>
                <a:extLst>
                  <a:ext uri="{0D108BD9-81ED-4DB2-BD59-A6C34878D82A}">
                    <a16:rowId xmlns:a16="http://schemas.microsoft.com/office/drawing/2014/main" val="1359869294"/>
                  </a:ext>
                </a:extLst>
              </a:tr>
              <a:tr h="190500">
                <a:tc>
                  <a:txBody>
                    <a:bodyPr/>
                    <a:lstStyle/>
                    <a:p>
                      <a:pPr>
                        <a:buNone/>
                      </a:pPr>
                      <a:r>
                        <a:rPr lang="en-US">
                          <a:effectLst/>
                        </a:rPr>
                        <a:t>Kathryn Perez - University of Texas at Rio Grande Valley</a:t>
                      </a:r>
                    </a:p>
                  </a:txBody>
                  <a:tcPr marL="0" marR="0" marT="0" marB="0" anchor="ctr">
                    <a:lnL>
                      <a:noFill/>
                    </a:lnL>
                    <a:lnR>
                      <a:noFill/>
                    </a:lnR>
                    <a:lnT>
                      <a:noFill/>
                    </a:lnT>
                    <a:lnB>
                      <a:noFill/>
                    </a:lnB>
                    <a:solidFill>
                      <a:srgbClr val="F5F1EE"/>
                    </a:solidFill>
                  </a:tcPr>
                </a:tc>
                <a:extLst>
                  <a:ext uri="{0D108BD9-81ED-4DB2-BD59-A6C34878D82A}">
                    <a16:rowId xmlns:a16="http://schemas.microsoft.com/office/drawing/2014/main" val="2002199860"/>
                  </a:ext>
                </a:extLst>
              </a:tr>
              <a:tr h="190500">
                <a:tc>
                  <a:txBody>
                    <a:bodyPr/>
                    <a:lstStyle/>
                    <a:p>
                      <a:pPr>
                        <a:buNone/>
                      </a:pPr>
                      <a:r>
                        <a:rPr lang="en-US" dirty="0">
                          <a:effectLst/>
                        </a:rPr>
                        <a:t>Amelia Hunter - USFWS - Southwest Regional Office</a:t>
                      </a:r>
                    </a:p>
                  </a:txBody>
                  <a:tcPr marL="0" marR="0" marT="0" marB="0" anchor="ctr">
                    <a:lnL>
                      <a:noFill/>
                    </a:lnL>
                    <a:lnR>
                      <a:noFill/>
                    </a:lnR>
                    <a:lnT>
                      <a:noFill/>
                    </a:lnT>
                    <a:lnB>
                      <a:noFill/>
                    </a:lnB>
                    <a:solidFill>
                      <a:srgbClr val="F5F1EE"/>
                    </a:solidFill>
                  </a:tcPr>
                </a:tc>
                <a:extLst>
                  <a:ext uri="{0D108BD9-81ED-4DB2-BD59-A6C34878D82A}">
                    <a16:rowId xmlns:a16="http://schemas.microsoft.com/office/drawing/2014/main" val="723611402"/>
                  </a:ext>
                </a:extLst>
              </a:tr>
              <a:tr h="190500">
                <a:tc>
                  <a:txBody>
                    <a:bodyPr/>
                    <a:lstStyle/>
                    <a:p>
                      <a:pPr>
                        <a:buNone/>
                      </a:pPr>
                      <a:r>
                        <a:rPr lang="en-US" dirty="0">
                          <a:effectLst/>
                        </a:rPr>
                        <a:t>Randy Gibson - USFWS– San Marcos Aquatic Resources Center</a:t>
                      </a:r>
                    </a:p>
                  </a:txBody>
                  <a:tcPr marL="0" marR="0" marT="0" marB="0" anchor="ctr">
                    <a:lnL>
                      <a:noFill/>
                    </a:lnL>
                    <a:lnR>
                      <a:noFill/>
                    </a:lnR>
                    <a:lnT>
                      <a:noFill/>
                    </a:lnT>
                    <a:lnB>
                      <a:noFill/>
                    </a:lnB>
                    <a:solidFill>
                      <a:srgbClr val="F5F1EE"/>
                    </a:solidFill>
                  </a:tcPr>
                </a:tc>
                <a:extLst>
                  <a:ext uri="{0D108BD9-81ED-4DB2-BD59-A6C34878D82A}">
                    <a16:rowId xmlns:a16="http://schemas.microsoft.com/office/drawing/2014/main" val="3847760632"/>
                  </a:ext>
                </a:extLst>
              </a:tr>
              <a:tr h="190500">
                <a:tc>
                  <a:txBody>
                    <a:bodyPr/>
                    <a:lstStyle/>
                    <a:p>
                      <a:pPr>
                        <a:buNone/>
                      </a:pPr>
                      <a:r>
                        <a:rPr lang="en-US" dirty="0">
                          <a:effectLst/>
                        </a:rPr>
                        <a:t>Benjamin Hutchins - Edwards Aquifer Research &amp; Data Center</a:t>
                      </a:r>
                    </a:p>
                  </a:txBody>
                  <a:tcPr marL="0" marR="0" marT="0" marB="0" anchor="ctr">
                    <a:lnL>
                      <a:noFill/>
                    </a:lnL>
                    <a:lnR>
                      <a:noFill/>
                    </a:lnR>
                    <a:lnT>
                      <a:noFill/>
                    </a:lnT>
                    <a:lnB>
                      <a:noFill/>
                    </a:lnB>
                    <a:solidFill>
                      <a:srgbClr val="F5F1EE"/>
                    </a:solidFill>
                  </a:tcPr>
                </a:tc>
                <a:extLst>
                  <a:ext uri="{0D108BD9-81ED-4DB2-BD59-A6C34878D82A}">
                    <a16:rowId xmlns:a16="http://schemas.microsoft.com/office/drawing/2014/main" val="1725913651"/>
                  </a:ext>
                </a:extLst>
              </a:tr>
              <a:tr h="190500">
                <a:tc>
                  <a:txBody>
                    <a:bodyPr/>
                    <a:lstStyle/>
                    <a:p>
                      <a:pPr>
                        <a:buNone/>
                      </a:pPr>
                      <a:r>
                        <a:rPr lang="en-US" dirty="0">
                          <a:effectLst/>
                        </a:rPr>
                        <a:t>Victor Castillo III - Edwards Aquifer Research &amp; Data Center</a:t>
                      </a:r>
                    </a:p>
                  </a:txBody>
                  <a:tcPr marL="0" marR="0" marT="0" marB="0" anchor="ctr">
                    <a:lnL>
                      <a:noFill/>
                    </a:lnL>
                    <a:lnR>
                      <a:noFill/>
                    </a:lnR>
                    <a:lnT>
                      <a:noFill/>
                    </a:lnT>
                    <a:lnB>
                      <a:noFill/>
                    </a:lnB>
                    <a:solidFill>
                      <a:srgbClr val="F5F1EE"/>
                    </a:solidFill>
                  </a:tcPr>
                </a:tc>
                <a:extLst>
                  <a:ext uri="{0D108BD9-81ED-4DB2-BD59-A6C34878D82A}">
                    <a16:rowId xmlns:a16="http://schemas.microsoft.com/office/drawing/2014/main" val="1154899083"/>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19883"/>
    </mc:Choice>
    <mc:Fallback xmlns="">
      <p:transition spd="slow" advTm="19883"/>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Metin kutusu 6">
            <a:extLst>
              <a:ext uri="{FF2B5EF4-FFF2-40B4-BE49-F238E27FC236}">
                <a16:creationId xmlns:a16="http://schemas.microsoft.com/office/drawing/2014/main" id="{FAD5B36B-5CEA-A963-10A6-BA8566E11E67}"/>
              </a:ext>
            </a:extLst>
          </p:cNvPr>
          <p:cNvSpPr txBox="1"/>
          <p:nvPr/>
        </p:nvSpPr>
        <p:spPr>
          <a:xfrm>
            <a:off x="247425" y="200035"/>
            <a:ext cx="11854928" cy="6647974"/>
          </a:xfrm>
          <a:prstGeom prst="rect">
            <a:avLst/>
          </a:prstGeom>
          <a:noFill/>
        </p:spPr>
        <p:txBody>
          <a:bodyPr wrap="square">
            <a:spAutoFit/>
          </a:bodyPr>
          <a:lstStyle/>
          <a:p>
            <a:pPr algn="just"/>
            <a:br>
              <a:rPr lang="tr-TR" sz="1800" dirty="0"/>
            </a:br>
            <a:r>
              <a:rPr lang="tr-TR" sz="2400" b="1" dirty="0" err="1"/>
              <a:t>Previous</a:t>
            </a:r>
            <a:r>
              <a:rPr lang="tr-TR" sz="2400" b="1" dirty="0"/>
              <a:t> </a:t>
            </a:r>
            <a:r>
              <a:rPr lang="tr-TR" sz="2400" b="1" dirty="0" err="1"/>
              <a:t>studies</a:t>
            </a:r>
            <a:r>
              <a:rPr lang="tr-TR" sz="2400" b="1" dirty="0"/>
              <a:t> </a:t>
            </a:r>
            <a:r>
              <a:rPr lang="tr-TR" sz="2400" b="1" dirty="0" err="1"/>
              <a:t>provided</a:t>
            </a:r>
            <a:r>
              <a:rPr lang="tr-TR" sz="2400" b="1" dirty="0"/>
              <a:t> </a:t>
            </a:r>
            <a:r>
              <a:rPr lang="tr-TR" sz="2400" b="1" dirty="0" err="1"/>
              <a:t>supportive</a:t>
            </a:r>
            <a:r>
              <a:rPr lang="tr-TR" sz="2400" b="1" dirty="0"/>
              <a:t> </a:t>
            </a:r>
            <a:r>
              <a:rPr lang="tr-TR" sz="2400" b="1" dirty="0" err="1"/>
              <a:t>evidences</a:t>
            </a:r>
            <a:r>
              <a:rPr lang="tr-TR" sz="2400" dirty="0"/>
              <a:t>:</a:t>
            </a:r>
          </a:p>
          <a:p>
            <a:pPr algn="just"/>
            <a:r>
              <a:rPr lang="tr-TR" sz="2400" dirty="0" err="1">
                <a:latin typeface="Times New Roman" panose="02020603050405020304" pitchFamily="18" charset="0"/>
                <a:cs typeface="Times New Roman" panose="02020603050405020304" pitchFamily="18" charset="0"/>
              </a:rPr>
              <a:t>Burkalova</a:t>
            </a:r>
            <a:r>
              <a:rPr lang="tr-TR" sz="2400" dirty="0">
                <a:latin typeface="Times New Roman" panose="02020603050405020304" pitchFamily="18" charset="0"/>
                <a:cs typeface="Times New Roman" panose="02020603050405020304" pitchFamily="18" charset="0"/>
              </a:rPr>
              <a:t> et al. (2011): </a:t>
            </a:r>
            <a:r>
              <a:rPr lang="en-US" sz="2400" dirty="0">
                <a:latin typeface="Times New Roman" panose="02020603050405020304" pitchFamily="18" charset="0"/>
                <a:cs typeface="Times New Roman" panose="02020603050405020304" pitchFamily="18" charset="0"/>
              </a:rPr>
              <a:t>Mussels were surveyed at 139 sites, distributed in 66 waterbodies,</a:t>
            </a:r>
            <a:r>
              <a:rPr lang="tr-TR"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belonging to 11 major drainage basins of Texas</a:t>
            </a:r>
            <a:r>
              <a:rPr lang="tr-TR"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Of the 46 </a:t>
            </a:r>
            <a:r>
              <a:rPr lang="en-US" sz="2400" dirty="0" err="1">
                <a:latin typeface="Times New Roman" panose="02020603050405020304" pitchFamily="18" charset="0"/>
                <a:cs typeface="Times New Roman" panose="02020603050405020304" pitchFamily="18" charset="0"/>
              </a:rPr>
              <a:t>Unionidae</a:t>
            </a:r>
            <a:r>
              <a:rPr lang="en-US" sz="2400" dirty="0">
                <a:latin typeface="Times New Roman" panose="02020603050405020304" pitchFamily="18" charset="0"/>
                <a:cs typeface="Times New Roman" panose="02020603050405020304" pitchFamily="18" charset="0"/>
              </a:rPr>
              <a:t> species currently present in Texas, 65% were classified as</a:t>
            </a:r>
            <a:r>
              <a:rPr lang="tr-TR"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rare and very rare, including all state and regional endemics. Almost all endemics were found</a:t>
            </a:r>
            <a:r>
              <a:rPr lang="tr-TR"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exclusively in streams and rivers, where diversity was almost double that of lentic waters. </a:t>
            </a:r>
            <a:r>
              <a:rPr lang="en-US" sz="2400" dirty="0">
                <a:solidFill>
                  <a:srgbClr val="FF0000"/>
                </a:solidFill>
                <a:latin typeface="Times New Roman" panose="02020603050405020304" pitchFamily="18" charset="0"/>
                <a:cs typeface="Times New Roman" panose="02020603050405020304" pitchFamily="18" charset="0"/>
              </a:rPr>
              <a:t>Man’s ongoing</a:t>
            </a:r>
            <a:r>
              <a:rPr lang="tr-TR" sz="2400" dirty="0">
                <a:solidFill>
                  <a:srgbClr val="FF0000"/>
                </a:solidFill>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rPr>
              <a:t>alteration of lotic with lentic waterbodies favors common species, and dramatically reduces habitat for</a:t>
            </a:r>
            <a:r>
              <a:rPr lang="tr-TR" sz="2400" dirty="0">
                <a:solidFill>
                  <a:srgbClr val="FF0000"/>
                </a:solidFill>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rPr>
              <a:t>endemics, contributing to homogenization of unionid fauna.</a:t>
            </a:r>
            <a:endParaRPr lang="tr-TR" sz="2400" dirty="0">
              <a:solidFill>
                <a:srgbClr val="FF0000"/>
              </a:solidFill>
              <a:latin typeface="Times New Roman" panose="02020603050405020304" pitchFamily="18" charset="0"/>
              <a:cs typeface="Times New Roman" panose="02020603050405020304" pitchFamily="18" charset="0"/>
            </a:endParaRPr>
          </a:p>
          <a:p>
            <a:pPr algn="just"/>
            <a:br>
              <a:rPr lang="tr-TR" sz="2400" dirty="0"/>
            </a:br>
            <a:r>
              <a:rPr lang="tr-TR" sz="2400" dirty="0"/>
              <a:t>Sun et al. (2020): </a:t>
            </a:r>
            <a:r>
              <a:rPr lang="tr-TR" sz="2400" dirty="0" err="1"/>
              <a:t>Working</a:t>
            </a:r>
            <a:r>
              <a:rPr lang="tr-TR" sz="2400" dirty="0"/>
              <a:t> on </a:t>
            </a:r>
            <a:r>
              <a:rPr lang="tr-TR" sz="2400" dirty="0" err="1"/>
              <a:t>the</a:t>
            </a:r>
            <a:r>
              <a:rPr lang="tr-TR" sz="2400" dirty="0"/>
              <a:t> 249 </a:t>
            </a:r>
            <a:r>
              <a:rPr lang="tr-TR" sz="2400" dirty="0" err="1"/>
              <a:t>research</a:t>
            </a:r>
            <a:r>
              <a:rPr lang="tr-TR" sz="2400" dirty="0"/>
              <a:t> </a:t>
            </a:r>
            <a:r>
              <a:rPr lang="tr-TR" sz="2400" dirty="0" err="1"/>
              <a:t>sites</a:t>
            </a:r>
            <a:r>
              <a:rPr lang="tr-TR" sz="2400" dirty="0"/>
              <a:t> (</a:t>
            </a:r>
            <a:r>
              <a:rPr lang="tr-TR" sz="2400" dirty="0" err="1"/>
              <a:t>springs</a:t>
            </a:r>
            <a:r>
              <a:rPr lang="tr-TR" sz="2400" dirty="0"/>
              <a:t>) in </a:t>
            </a:r>
            <a:r>
              <a:rPr lang="tr-TR" sz="2400" dirty="0" err="1"/>
              <a:t>the</a:t>
            </a:r>
            <a:r>
              <a:rPr lang="tr-TR" sz="2400" dirty="0"/>
              <a:t> </a:t>
            </a:r>
            <a:r>
              <a:rPr lang="tr-TR" sz="2400" dirty="0" err="1"/>
              <a:t>literature</a:t>
            </a:r>
            <a:r>
              <a:rPr lang="tr-TR" sz="2400" dirty="0"/>
              <a:t> </a:t>
            </a:r>
            <a:r>
              <a:rPr lang="tr-TR" sz="2400" dirty="0" err="1"/>
              <a:t>and</a:t>
            </a:r>
            <a:r>
              <a:rPr lang="tr-TR" sz="2400" dirty="0"/>
              <a:t> Japan, they </a:t>
            </a:r>
            <a:r>
              <a:rPr lang="tr-TR" sz="2400" dirty="0" err="1"/>
              <a:t>found</a:t>
            </a:r>
            <a:r>
              <a:rPr lang="tr-TR" sz="2400" dirty="0"/>
              <a:t> </a:t>
            </a:r>
            <a:r>
              <a:rPr lang="tr-TR" sz="2400" dirty="0" err="1"/>
              <a:t>that</a:t>
            </a:r>
            <a:r>
              <a:rPr lang="tr-TR" sz="2400" dirty="0"/>
              <a:t> </a:t>
            </a:r>
            <a:r>
              <a:rPr lang="tr-TR" sz="2400" dirty="0" err="1"/>
              <a:t>spring</a:t>
            </a:r>
            <a:r>
              <a:rPr lang="tr-TR" sz="2400" dirty="0"/>
              <a:t> </a:t>
            </a:r>
            <a:r>
              <a:rPr lang="tr-TR" sz="2400" dirty="0" err="1"/>
              <a:t>indicator</a:t>
            </a:r>
            <a:r>
              <a:rPr lang="tr-TR" sz="2400" dirty="0"/>
              <a:t> </a:t>
            </a:r>
            <a:r>
              <a:rPr lang="tr-TR" sz="2400" dirty="0" err="1"/>
              <a:t>invertebrates</a:t>
            </a:r>
            <a:r>
              <a:rPr lang="tr-TR" sz="2400" dirty="0"/>
              <a:t>, </a:t>
            </a:r>
            <a:r>
              <a:rPr lang="tr-TR" sz="2400" dirty="0" err="1"/>
              <a:t>Podocopida</a:t>
            </a:r>
            <a:r>
              <a:rPr lang="tr-TR" sz="2400" dirty="0"/>
              <a:t> (</a:t>
            </a:r>
            <a:r>
              <a:rPr lang="tr-TR" sz="2400" dirty="0" err="1"/>
              <a:t>Ostracoda</a:t>
            </a:r>
            <a:r>
              <a:rPr lang="tr-TR" sz="2400" dirty="0"/>
              <a:t>) has 11% </a:t>
            </a:r>
            <a:r>
              <a:rPr lang="tr-TR" sz="2400" dirty="0" err="1"/>
              <a:t>contribution</a:t>
            </a:r>
            <a:r>
              <a:rPr lang="tr-TR" sz="2400" dirty="0"/>
              <a:t>. </a:t>
            </a:r>
            <a:r>
              <a:rPr lang="en-US" sz="2400" dirty="0"/>
              <a:t>The</a:t>
            </a:r>
            <a:r>
              <a:rPr lang="tr-TR" sz="2400" dirty="0"/>
              <a:t> </a:t>
            </a:r>
            <a:r>
              <a:rPr lang="en-US" sz="2400" dirty="0"/>
              <a:t>information provided by the spring indicator taxa of an</a:t>
            </a:r>
            <a:r>
              <a:rPr lang="tr-TR" sz="2400" dirty="0"/>
              <a:t> </a:t>
            </a:r>
            <a:r>
              <a:rPr lang="en-US" sz="2400" dirty="0"/>
              <a:t>aquifer can reflect the contacts between the surface origin</a:t>
            </a:r>
            <a:r>
              <a:rPr lang="tr-TR" sz="2400" dirty="0"/>
              <a:t> </a:t>
            </a:r>
            <a:r>
              <a:rPr lang="en-US" sz="2400" dirty="0"/>
              <a:t>of the water and may be used as an indicator of</a:t>
            </a:r>
            <a:r>
              <a:rPr lang="tr-TR" sz="2400" dirty="0"/>
              <a:t> </a:t>
            </a:r>
            <a:r>
              <a:rPr lang="en-US" sz="2400" dirty="0"/>
              <a:t>groundwater and spring evaluation. </a:t>
            </a:r>
            <a:r>
              <a:rPr lang="en-US" sz="2400" dirty="0">
                <a:solidFill>
                  <a:srgbClr val="FF0000"/>
                </a:solidFill>
              </a:rPr>
              <a:t>Given the susceptibility of springs and groundwater to modification from land-use change and water abstraction, many species should</a:t>
            </a:r>
            <a:r>
              <a:rPr lang="tr-TR" sz="2400" dirty="0">
                <a:solidFill>
                  <a:srgbClr val="FF0000"/>
                </a:solidFill>
              </a:rPr>
              <a:t> </a:t>
            </a:r>
            <a:r>
              <a:rPr lang="en-US" sz="2400" dirty="0">
                <a:solidFill>
                  <a:srgbClr val="FF0000"/>
                </a:solidFill>
              </a:rPr>
              <a:t>be considered at risk, and urgent attention is required to</a:t>
            </a:r>
            <a:r>
              <a:rPr lang="tr-TR" sz="2400" dirty="0">
                <a:solidFill>
                  <a:srgbClr val="FF0000"/>
                </a:solidFill>
              </a:rPr>
              <a:t> </a:t>
            </a:r>
            <a:r>
              <a:rPr lang="en-US" sz="2400" dirty="0">
                <a:solidFill>
                  <a:srgbClr val="FF0000"/>
                </a:solidFill>
              </a:rPr>
              <a:t>incorporate biological indicators into an assessment of</a:t>
            </a:r>
            <a:r>
              <a:rPr lang="tr-TR" sz="2400" dirty="0">
                <a:solidFill>
                  <a:srgbClr val="FF0000"/>
                </a:solidFill>
              </a:rPr>
              <a:t> </a:t>
            </a:r>
            <a:r>
              <a:rPr lang="en-US" sz="2400" dirty="0">
                <a:solidFill>
                  <a:srgbClr val="FF0000"/>
                </a:solidFill>
              </a:rPr>
              <a:t>groundwater and spring management.</a:t>
            </a:r>
            <a:r>
              <a:rPr lang="tr-TR" sz="2400" dirty="0">
                <a:solidFill>
                  <a:srgbClr val="FF0000"/>
                </a:solidFill>
              </a:rPr>
              <a:t> </a:t>
            </a:r>
          </a:p>
        </p:txBody>
      </p:sp>
    </p:spTree>
    <p:extLst>
      <p:ext uri="{BB962C8B-B14F-4D97-AF65-F5344CB8AC3E}">
        <p14:creationId xmlns:p14="http://schemas.microsoft.com/office/powerpoint/2010/main" val="36665543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3A9249C-480A-8F4D-25B7-C603C196D8FD}"/>
              </a:ext>
            </a:extLst>
          </p:cNvPr>
          <p:cNvSpPr>
            <a:spLocks noGrp="1"/>
          </p:cNvSpPr>
          <p:nvPr>
            <p:ph type="title"/>
          </p:nvPr>
        </p:nvSpPr>
        <p:spPr>
          <a:xfrm>
            <a:off x="242251" y="0"/>
            <a:ext cx="10515600" cy="441699"/>
          </a:xfrm>
        </p:spPr>
        <p:txBody>
          <a:bodyPr>
            <a:normAutofit fontScale="90000"/>
          </a:bodyPr>
          <a:lstStyle/>
          <a:p>
            <a:r>
              <a:rPr lang="tr-TR" dirty="0" err="1"/>
              <a:t>Conclusion</a:t>
            </a:r>
            <a:endParaRPr lang="tr-TR" dirty="0"/>
          </a:p>
        </p:txBody>
      </p:sp>
      <p:sp>
        <p:nvSpPr>
          <p:cNvPr id="5" name="Metin kutusu 4">
            <a:extLst>
              <a:ext uri="{FF2B5EF4-FFF2-40B4-BE49-F238E27FC236}">
                <a16:creationId xmlns:a16="http://schemas.microsoft.com/office/drawing/2014/main" id="{9D1A9B41-9B27-5871-0FC2-C8F0E25F48E7}"/>
              </a:ext>
            </a:extLst>
          </p:cNvPr>
          <p:cNvSpPr txBox="1"/>
          <p:nvPr/>
        </p:nvSpPr>
        <p:spPr>
          <a:xfrm>
            <a:off x="0" y="576715"/>
            <a:ext cx="11967679" cy="5940088"/>
          </a:xfrm>
          <a:prstGeom prst="rect">
            <a:avLst/>
          </a:prstGeom>
          <a:noFill/>
        </p:spPr>
        <p:txBody>
          <a:bodyPr wrap="square">
            <a:spAutoFit/>
          </a:bodyPr>
          <a:lstStyle/>
          <a:p>
            <a:pPr algn="just"/>
            <a:r>
              <a:rPr lang="tr-TR" sz="2000" dirty="0"/>
              <a:t>-</a:t>
            </a:r>
            <a:r>
              <a:rPr lang="en-US" sz="2000" dirty="0"/>
              <a:t>Patterns of disturbance and species composition observed in the Great Basin spring systems align in part, but also contrast, with recent discoveries from Texas groundwater and spring habitats. </a:t>
            </a:r>
            <a:endParaRPr lang="tr-TR" sz="2000" dirty="0"/>
          </a:p>
          <a:p>
            <a:pPr algn="just"/>
            <a:r>
              <a:rPr lang="tr-TR" sz="2000" dirty="0"/>
              <a:t>-</a:t>
            </a:r>
            <a:r>
              <a:rPr lang="en-US" sz="2000" dirty="0"/>
              <a:t>In the Great Basin, anthropogenic disturbance was associated with a decline in local diversity, a significant but weak increase in cosmopolitan species, and a corresponding reduction in </a:t>
            </a:r>
            <a:r>
              <a:rPr lang="en-US" sz="2000" dirty="0" err="1"/>
              <a:t>noncosmopolitan</a:t>
            </a:r>
            <a:r>
              <a:rPr lang="en-US" sz="2000" dirty="0"/>
              <a:t> taxa, particularly in artificial habitats where cosmopolitans dominated more than 80% of sites. These findings suggest disturbance-driven homogenization of ostracod assemblages. </a:t>
            </a:r>
            <a:endParaRPr lang="tr-TR" sz="2000" dirty="0"/>
          </a:p>
          <a:p>
            <a:pPr algn="just"/>
            <a:r>
              <a:rPr lang="tr-TR" sz="2000" dirty="0"/>
              <a:t>-</a:t>
            </a:r>
            <a:r>
              <a:rPr lang="en-US" sz="2000" dirty="0"/>
              <a:t>In contrast, Texas aquifers and springs exhibit exceptional ostracod richness, with at least 118 nonmarine species recorded</a:t>
            </a:r>
            <a:r>
              <a:rPr lang="tr-TR" sz="2000" dirty="0"/>
              <a:t>. </a:t>
            </a:r>
            <a:r>
              <a:rPr lang="en-US" sz="2000" dirty="0"/>
              <a:t>At several spring complexes (e.g., Comal and San Marcos), multiple endemic groundwater specialists co-occur, highlighting Texas as a global hotspot of subterranean ostracod diversity. </a:t>
            </a:r>
            <a:endParaRPr lang="tr-TR" sz="2000" dirty="0"/>
          </a:p>
          <a:p>
            <a:pPr algn="just"/>
            <a:r>
              <a:rPr lang="tr-TR" sz="2000" dirty="0"/>
              <a:t>-</a:t>
            </a:r>
            <a:r>
              <a:rPr lang="en-US" sz="2000" dirty="0"/>
              <a:t>While Great Basin data emphasize biodiversity loss and cosmopolitan dominance under disturbance, the Texas record underscores the evolutionary potential and endemism of groundwater ostracods. </a:t>
            </a:r>
            <a:endParaRPr lang="tr-TR" sz="2000" dirty="0"/>
          </a:p>
          <a:p>
            <a:pPr algn="just"/>
            <a:r>
              <a:rPr lang="tr-TR" sz="2000" dirty="0">
                <a:sym typeface="Wingdings" panose="05000000000000000000" pitchFamily="2" charset="2"/>
              </a:rPr>
              <a:t></a:t>
            </a:r>
            <a:r>
              <a:rPr lang="en-US" sz="2000" dirty="0"/>
              <a:t>Together, these regional perspectives suggest a unifying conservation message: springs and groundwater systems function as biodiversity reservoirs, but they are acutely sensitive to anthropogenic stress. Disturbance threatens to erode local diversity in the Great Basin and risks eliminating narrowly distributed endemics in Texas. The juxtaposition of homogenization in the north and endemism in the south thus reinforces the need for regionally tailored but urgently prioritized conservation strategies.</a:t>
            </a:r>
            <a:r>
              <a:rPr lang="tr-TR" sz="2000" dirty="0"/>
              <a:t> </a:t>
            </a:r>
          </a:p>
          <a:p>
            <a:pPr algn="just"/>
            <a:r>
              <a:rPr lang="tr-TR" sz="2000" dirty="0" err="1">
                <a:highlight>
                  <a:srgbClr val="00FFFF"/>
                </a:highlight>
              </a:rPr>
              <a:t>Th</a:t>
            </a:r>
            <a:r>
              <a:rPr lang="en-US" sz="2000" dirty="0">
                <a:highlight>
                  <a:srgbClr val="00FFFF"/>
                </a:highlight>
                <a:ea typeface="Times New Roman" panose="02020603050405020304" pitchFamily="18" charset="0"/>
              </a:rPr>
              <a:t>ese findings from the Great Basin and Texas underscore the critical role of springs and groundwater systems as biodiversity reservoirs, while also emphasizing their sensitivity to disturbance and the need for targeted conservation strategies.</a:t>
            </a:r>
            <a:endParaRPr lang="tr-TR" sz="2000" dirty="0">
              <a:highlight>
                <a:srgbClr val="00FFFF"/>
              </a:highlight>
              <a:ea typeface="Times New Roman" panose="02020603050405020304" pitchFamily="18" charset="0"/>
            </a:endParaRPr>
          </a:p>
        </p:txBody>
      </p:sp>
    </p:spTree>
    <p:extLst>
      <p:ext uri="{BB962C8B-B14F-4D97-AF65-F5344CB8AC3E}">
        <p14:creationId xmlns:p14="http://schemas.microsoft.com/office/powerpoint/2010/main" val="1608267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etin kutusu 9">
            <a:extLst>
              <a:ext uri="{FF2B5EF4-FFF2-40B4-BE49-F238E27FC236}">
                <a16:creationId xmlns:a16="http://schemas.microsoft.com/office/drawing/2014/main" id="{3779364E-EA26-AABF-3E5B-3A9D2758153D}"/>
              </a:ext>
            </a:extLst>
          </p:cNvPr>
          <p:cNvSpPr txBox="1"/>
          <p:nvPr/>
        </p:nvSpPr>
        <p:spPr>
          <a:xfrm>
            <a:off x="215153" y="426723"/>
            <a:ext cx="11897958" cy="5663089"/>
          </a:xfrm>
          <a:prstGeom prst="rect">
            <a:avLst/>
          </a:prstGeom>
          <a:noFill/>
        </p:spPr>
        <p:txBody>
          <a:bodyPr wrap="square" rtlCol="0">
            <a:spAutoFit/>
          </a:bodyPr>
          <a:lstStyle/>
          <a:p>
            <a:r>
              <a:rPr lang="tr-TR" sz="2800" b="1" dirty="0"/>
              <a:t>Three main </a:t>
            </a:r>
            <a:r>
              <a:rPr lang="tr-TR" sz="2800" b="1" dirty="0" err="1"/>
              <a:t>points</a:t>
            </a:r>
            <a:r>
              <a:rPr lang="tr-TR" sz="2800" b="1" dirty="0"/>
              <a:t> </a:t>
            </a:r>
            <a:r>
              <a:rPr lang="tr-TR" sz="2800" b="1" dirty="0" err="1"/>
              <a:t>for</a:t>
            </a:r>
            <a:r>
              <a:rPr lang="tr-TR" sz="2800" b="1" dirty="0"/>
              <a:t> </a:t>
            </a:r>
            <a:r>
              <a:rPr lang="tr-TR" sz="2800" b="1" dirty="0" err="1"/>
              <a:t>your</a:t>
            </a:r>
            <a:r>
              <a:rPr lang="tr-TR" sz="2800" b="1" dirty="0"/>
              <a:t> </a:t>
            </a:r>
            <a:r>
              <a:rPr lang="tr-TR" sz="2800" b="1" dirty="0" err="1"/>
              <a:t>attention</a:t>
            </a:r>
            <a:r>
              <a:rPr lang="tr-TR" sz="2800" dirty="0"/>
              <a:t>:</a:t>
            </a:r>
          </a:p>
          <a:p>
            <a:pPr marL="342900" indent="-342900">
              <a:buAutoNum type="arabicParenR"/>
            </a:pPr>
            <a:r>
              <a:rPr lang="tr-TR" sz="2800" dirty="0" err="1"/>
              <a:t>It</a:t>
            </a:r>
            <a:r>
              <a:rPr lang="tr-TR" sz="2800" dirty="0"/>
              <a:t> is </a:t>
            </a:r>
            <a:r>
              <a:rPr lang="tr-TR" sz="2800" dirty="0" err="1"/>
              <a:t>possible</a:t>
            </a:r>
            <a:r>
              <a:rPr lang="tr-TR" sz="2800" dirty="0"/>
              <a:t> </a:t>
            </a:r>
            <a:r>
              <a:rPr lang="tr-TR" sz="2800" dirty="0" err="1"/>
              <a:t>that</a:t>
            </a:r>
            <a:r>
              <a:rPr lang="tr-TR" sz="2800" dirty="0"/>
              <a:t> </a:t>
            </a:r>
            <a:r>
              <a:rPr lang="tr-TR" sz="2800" dirty="0" err="1"/>
              <a:t>differences</a:t>
            </a:r>
            <a:r>
              <a:rPr lang="tr-TR" sz="2800" dirty="0"/>
              <a:t> in </a:t>
            </a:r>
            <a:r>
              <a:rPr lang="tr-TR" sz="2800" dirty="0" err="1"/>
              <a:t>the</a:t>
            </a:r>
            <a:r>
              <a:rPr lang="tr-TR" sz="2800" dirty="0"/>
              <a:t> </a:t>
            </a:r>
            <a:r>
              <a:rPr lang="tr-TR" sz="2800" dirty="0" err="1"/>
              <a:t>numbers</a:t>
            </a:r>
            <a:r>
              <a:rPr lang="tr-TR" sz="2800" dirty="0"/>
              <a:t> of </a:t>
            </a:r>
            <a:r>
              <a:rPr lang="tr-TR" sz="2800" dirty="0" err="1"/>
              <a:t>ostracod</a:t>
            </a:r>
            <a:r>
              <a:rPr lang="tr-TR" sz="2800" dirty="0"/>
              <a:t> species </a:t>
            </a:r>
          </a:p>
          <a:p>
            <a:r>
              <a:rPr lang="tr-TR" sz="2800" dirty="0"/>
              <a:t>(118 </a:t>
            </a:r>
            <a:r>
              <a:rPr lang="tr-TR" sz="2800" dirty="0" err="1"/>
              <a:t>vs</a:t>
            </a:r>
            <a:r>
              <a:rPr lang="tr-TR" sz="2800" dirty="0"/>
              <a:t> 80 </a:t>
            </a:r>
            <a:r>
              <a:rPr lang="tr-TR" sz="2800" dirty="0" err="1"/>
              <a:t>spp</a:t>
            </a:r>
            <a:r>
              <a:rPr lang="tr-TR" sz="2800" dirty="0"/>
              <a:t>) </a:t>
            </a:r>
            <a:r>
              <a:rPr lang="tr-TR" sz="2800" dirty="0" err="1"/>
              <a:t>may</a:t>
            </a:r>
            <a:r>
              <a:rPr lang="tr-TR" sz="2800" dirty="0"/>
              <a:t> be </a:t>
            </a:r>
            <a:r>
              <a:rPr lang="tr-TR" sz="2800" dirty="0" err="1"/>
              <a:t>related</a:t>
            </a:r>
            <a:r>
              <a:rPr lang="tr-TR" sz="2800" dirty="0"/>
              <a:t> </a:t>
            </a:r>
          </a:p>
          <a:p>
            <a:pPr marL="800100" lvl="1" indent="-342900">
              <a:buAutoNum type="alphaLcParenR"/>
            </a:pPr>
            <a:r>
              <a:rPr lang="tr-TR" sz="2800" dirty="0" err="1"/>
              <a:t>Sampling</a:t>
            </a:r>
            <a:r>
              <a:rPr lang="tr-TR" sz="2800" dirty="0"/>
              <a:t> </a:t>
            </a:r>
            <a:r>
              <a:rPr lang="tr-TR" sz="2800" dirty="0" err="1"/>
              <a:t>efforts</a:t>
            </a:r>
            <a:r>
              <a:rPr lang="tr-TR" sz="2800" dirty="0"/>
              <a:t> in two </a:t>
            </a:r>
            <a:r>
              <a:rPr lang="tr-TR" sz="2800" dirty="0" err="1"/>
              <a:t>region</a:t>
            </a:r>
            <a:endParaRPr lang="tr-TR" sz="2800" dirty="0"/>
          </a:p>
          <a:p>
            <a:pPr marL="800100" lvl="1" indent="-342900">
              <a:buAutoNum type="alphaLcParenR"/>
            </a:pPr>
            <a:r>
              <a:rPr lang="tr-TR" sz="2800" dirty="0"/>
              <a:t>Time of </a:t>
            </a:r>
            <a:r>
              <a:rPr lang="tr-TR" sz="2800" dirty="0" err="1"/>
              <a:t>samplings</a:t>
            </a:r>
            <a:endParaRPr lang="tr-TR" sz="2800" dirty="0"/>
          </a:p>
          <a:p>
            <a:pPr marL="800100" lvl="1" indent="-342900">
              <a:buAutoNum type="alphaLcParenR"/>
            </a:pPr>
            <a:r>
              <a:rPr lang="tr-TR" sz="2800" dirty="0"/>
              <a:t>Size of </a:t>
            </a:r>
            <a:r>
              <a:rPr lang="tr-TR" sz="2800" dirty="0" err="1"/>
              <a:t>area</a:t>
            </a:r>
            <a:r>
              <a:rPr lang="tr-TR" sz="2800" dirty="0"/>
              <a:t> </a:t>
            </a:r>
            <a:r>
              <a:rPr lang="tr-TR" sz="2800" dirty="0" err="1"/>
              <a:t>covered</a:t>
            </a:r>
            <a:endParaRPr lang="tr-TR" sz="2800" dirty="0"/>
          </a:p>
          <a:p>
            <a:pPr marL="800100" lvl="1" indent="-342900">
              <a:buAutoNum type="alphaLcParenR"/>
            </a:pPr>
            <a:r>
              <a:rPr lang="tr-TR" sz="2800" dirty="0" err="1"/>
              <a:t>Differences</a:t>
            </a:r>
            <a:r>
              <a:rPr lang="tr-TR" sz="2800" dirty="0"/>
              <a:t> in </a:t>
            </a:r>
            <a:r>
              <a:rPr lang="tr-TR" sz="2800" dirty="0" err="1"/>
              <a:t>the</a:t>
            </a:r>
            <a:r>
              <a:rPr lang="tr-TR" sz="2800" dirty="0"/>
              <a:t> </a:t>
            </a:r>
            <a:r>
              <a:rPr lang="tr-TR" sz="2800" dirty="0" err="1"/>
              <a:t>types</a:t>
            </a:r>
            <a:r>
              <a:rPr lang="tr-TR" sz="2800" dirty="0"/>
              <a:t> of </a:t>
            </a:r>
            <a:r>
              <a:rPr lang="tr-TR" sz="2800" dirty="0" err="1"/>
              <a:t>sampling</a:t>
            </a:r>
            <a:r>
              <a:rPr lang="tr-TR" sz="2800" dirty="0"/>
              <a:t> </a:t>
            </a:r>
            <a:r>
              <a:rPr lang="tr-TR" sz="2800" dirty="0" err="1"/>
              <a:t>sites</a:t>
            </a:r>
            <a:r>
              <a:rPr lang="tr-TR" sz="2800" dirty="0"/>
              <a:t> </a:t>
            </a:r>
          </a:p>
          <a:p>
            <a:r>
              <a:rPr lang="tr-TR" sz="2800" dirty="0">
                <a:solidFill>
                  <a:srgbClr val="000000"/>
                </a:solidFill>
                <a:latin typeface="Aptos" panose="020B0004020202020204" pitchFamily="34" charset="0"/>
              </a:rPr>
              <a:t>2) L</a:t>
            </a:r>
            <a:r>
              <a:rPr lang="en-US" sz="2800" dirty="0">
                <a:solidFill>
                  <a:srgbClr val="000000"/>
                </a:solidFill>
                <a:latin typeface="Aptos" panose="020B0004020202020204" pitchFamily="34" charset="0"/>
              </a:rPr>
              <a:t>ow sampling density</a:t>
            </a:r>
            <a:r>
              <a:rPr lang="tr-TR" sz="2800" dirty="0">
                <a:solidFill>
                  <a:srgbClr val="000000"/>
                </a:solidFill>
                <a:latin typeface="Aptos" panose="020B0004020202020204" pitchFamily="34" charset="0"/>
              </a:rPr>
              <a:t>. </a:t>
            </a:r>
            <a:r>
              <a:rPr lang="tr-TR" sz="2800" dirty="0" err="1">
                <a:solidFill>
                  <a:srgbClr val="000000"/>
                </a:solidFill>
                <a:latin typeface="Aptos" panose="020B0004020202020204" pitchFamily="34" charset="0"/>
              </a:rPr>
              <a:t>More</a:t>
            </a:r>
            <a:r>
              <a:rPr lang="tr-TR" sz="2800" dirty="0">
                <a:solidFill>
                  <a:srgbClr val="000000"/>
                </a:solidFill>
                <a:latin typeface="Aptos" panose="020B0004020202020204" pitchFamily="34" charset="0"/>
              </a:rPr>
              <a:t> </a:t>
            </a:r>
            <a:r>
              <a:rPr lang="tr-TR" sz="2800" dirty="0" err="1">
                <a:solidFill>
                  <a:srgbClr val="000000"/>
                </a:solidFill>
                <a:latin typeface="Aptos" panose="020B0004020202020204" pitchFamily="34" charset="0"/>
              </a:rPr>
              <a:t>and</a:t>
            </a:r>
            <a:r>
              <a:rPr lang="tr-TR" sz="2800" dirty="0">
                <a:solidFill>
                  <a:srgbClr val="000000"/>
                </a:solidFill>
                <a:latin typeface="Aptos" panose="020B0004020202020204" pitchFamily="34" charset="0"/>
              </a:rPr>
              <a:t> </a:t>
            </a:r>
            <a:r>
              <a:rPr lang="tr-TR" sz="2800" dirty="0" err="1">
                <a:solidFill>
                  <a:srgbClr val="000000"/>
                </a:solidFill>
                <a:latin typeface="Aptos" panose="020B0004020202020204" pitchFamily="34" charset="0"/>
              </a:rPr>
              <a:t>extensive</a:t>
            </a:r>
            <a:r>
              <a:rPr lang="tr-TR" sz="2800" dirty="0">
                <a:solidFill>
                  <a:srgbClr val="000000"/>
                </a:solidFill>
                <a:latin typeface="Aptos" panose="020B0004020202020204" pitchFamily="34" charset="0"/>
              </a:rPr>
              <a:t> </a:t>
            </a:r>
            <a:r>
              <a:rPr lang="tr-TR" sz="2800" dirty="0" err="1">
                <a:solidFill>
                  <a:srgbClr val="000000"/>
                </a:solidFill>
                <a:latin typeface="Aptos" panose="020B0004020202020204" pitchFamily="34" charset="0"/>
              </a:rPr>
              <a:t>samplings</a:t>
            </a:r>
            <a:r>
              <a:rPr lang="tr-TR" sz="2800" dirty="0">
                <a:solidFill>
                  <a:srgbClr val="000000"/>
                </a:solidFill>
                <a:latin typeface="Aptos" panose="020B0004020202020204" pitchFamily="34" charset="0"/>
              </a:rPr>
              <a:t> </a:t>
            </a:r>
            <a:r>
              <a:rPr lang="tr-TR" sz="2800" dirty="0" err="1">
                <a:solidFill>
                  <a:srgbClr val="000000"/>
                </a:solidFill>
                <a:latin typeface="Aptos" panose="020B0004020202020204" pitchFamily="34" charset="0"/>
              </a:rPr>
              <a:t>should</a:t>
            </a:r>
            <a:r>
              <a:rPr lang="tr-TR" sz="2800" dirty="0">
                <a:solidFill>
                  <a:srgbClr val="000000"/>
                </a:solidFill>
                <a:latin typeface="Aptos" panose="020B0004020202020204" pitchFamily="34" charset="0"/>
              </a:rPr>
              <a:t> be done (</a:t>
            </a:r>
            <a:r>
              <a:rPr lang="tr-TR" sz="2800" dirty="0" err="1">
                <a:solidFill>
                  <a:srgbClr val="000000"/>
                </a:solidFill>
                <a:latin typeface="Aptos" panose="020B0004020202020204" pitchFamily="34" charset="0"/>
              </a:rPr>
              <a:t>this</a:t>
            </a:r>
            <a:r>
              <a:rPr lang="tr-TR" sz="2800" dirty="0">
                <a:solidFill>
                  <a:srgbClr val="000000"/>
                </a:solidFill>
                <a:latin typeface="Aptos" panose="020B0004020202020204" pitchFamily="34" charset="0"/>
              </a:rPr>
              <a:t> is </a:t>
            </a:r>
            <a:r>
              <a:rPr lang="tr-TR" sz="2800" dirty="0" err="1">
                <a:solidFill>
                  <a:srgbClr val="000000"/>
                </a:solidFill>
                <a:latin typeface="Aptos" panose="020B0004020202020204" pitchFamily="34" charset="0"/>
              </a:rPr>
              <a:t>also</a:t>
            </a:r>
            <a:r>
              <a:rPr lang="tr-TR" sz="2800" dirty="0">
                <a:solidFill>
                  <a:srgbClr val="000000"/>
                </a:solidFill>
                <a:latin typeface="Aptos" panose="020B0004020202020204" pitchFamily="34" charset="0"/>
              </a:rPr>
              <a:t> </a:t>
            </a:r>
            <a:r>
              <a:rPr lang="tr-TR" sz="2800" dirty="0" err="1">
                <a:solidFill>
                  <a:srgbClr val="000000"/>
                </a:solidFill>
                <a:latin typeface="Aptos" panose="020B0004020202020204" pitchFamily="34" charset="0"/>
              </a:rPr>
              <a:t>true</a:t>
            </a:r>
            <a:r>
              <a:rPr lang="tr-TR" sz="2800" dirty="0">
                <a:solidFill>
                  <a:srgbClr val="000000"/>
                </a:solidFill>
                <a:latin typeface="Aptos" panose="020B0004020202020204" pitchFamily="34" charset="0"/>
              </a:rPr>
              <a:t> </a:t>
            </a:r>
            <a:r>
              <a:rPr lang="tr-TR" sz="2800" dirty="0" err="1">
                <a:solidFill>
                  <a:srgbClr val="000000"/>
                </a:solidFill>
                <a:latin typeface="Aptos" panose="020B0004020202020204" pitchFamily="34" charset="0"/>
              </a:rPr>
              <a:t>for</a:t>
            </a:r>
            <a:r>
              <a:rPr lang="tr-TR" sz="2800" dirty="0">
                <a:solidFill>
                  <a:srgbClr val="000000"/>
                </a:solidFill>
                <a:latin typeface="Aptos" panose="020B0004020202020204" pitchFamily="34" charset="0"/>
              </a:rPr>
              <a:t> </a:t>
            </a:r>
            <a:r>
              <a:rPr lang="tr-TR" sz="2800" dirty="0" err="1">
                <a:solidFill>
                  <a:srgbClr val="000000"/>
                </a:solidFill>
                <a:latin typeface="Aptos" panose="020B0004020202020204" pitchFamily="34" charset="0"/>
              </a:rPr>
              <a:t>many</a:t>
            </a:r>
            <a:r>
              <a:rPr lang="tr-TR" sz="2800" dirty="0">
                <a:solidFill>
                  <a:srgbClr val="000000"/>
                </a:solidFill>
                <a:latin typeface="Aptos" panose="020B0004020202020204" pitchFamily="34" charset="0"/>
              </a:rPr>
              <a:t> </a:t>
            </a:r>
            <a:r>
              <a:rPr lang="tr-TR" sz="2800" dirty="0" err="1">
                <a:solidFill>
                  <a:srgbClr val="000000"/>
                </a:solidFill>
                <a:latin typeface="Aptos" panose="020B0004020202020204" pitchFamily="34" charset="0"/>
              </a:rPr>
              <a:t>states</a:t>
            </a:r>
            <a:r>
              <a:rPr lang="tr-TR" sz="2800" dirty="0">
                <a:solidFill>
                  <a:srgbClr val="000000"/>
                </a:solidFill>
                <a:latin typeface="Aptos" panose="020B0004020202020204" pitchFamily="34" charset="0"/>
              </a:rPr>
              <a:t> in </a:t>
            </a:r>
            <a:r>
              <a:rPr lang="tr-TR" sz="2800" dirty="0" err="1">
                <a:solidFill>
                  <a:srgbClr val="000000"/>
                </a:solidFill>
                <a:latin typeface="Aptos" panose="020B0004020202020204" pitchFamily="34" charset="0"/>
              </a:rPr>
              <a:t>the</a:t>
            </a:r>
            <a:r>
              <a:rPr lang="tr-TR" sz="2800" dirty="0">
                <a:solidFill>
                  <a:srgbClr val="000000"/>
                </a:solidFill>
                <a:latin typeface="Aptos" panose="020B0004020202020204" pitchFamily="34" charset="0"/>
              </a:rPr>
              <a:t> US)</a:t>
            </a:r>
          </a:p>
          <a:p>
            <a:r>
              <a:rPr lang="en-US" sz="2800" dirty="0">
                <a:solidFill>
                  <a:srgbClr val="000000"/>
                </a:solidFill>
                <a:latin typeface="Aptos" panose="020B0004020202020204" pitchFamily="34" charset="0"/>
              </a:rPr>
              <a:t> </a:t>
            </a:r>
            <a:r>
              <a:rPr lang="tr-TR" sz="2800" dirty="0">
                <a:solidFill>
                  <a:srgbClr val="000000"/>
                </a:solidFill>
                <a:latin typeface="Aptos" panose="020B0004020202020204" pitchFamily="34" charset="0"/>
              </a:rPr>
              <a:t>3) L</a:t>
            </a:r>
            <a:r>
              <a:rPr lang="en-US" sz="2800" dirty="0">
                <a:solidFill>
                  <a:srgbClr val="000000"/>
                </a:solidFill>
                <a:latin typeface="Aptos" panose="020B0004020202020204" pitchFamily="34" charset="0"/>
              </a:rPr>
              <a:t>ack of identification of samples</a:t>
            </a:r>
            <a:r>
              <a:rPr lang="tr-TR" sz="2800" dirty="0">
                <a:solidFill>
                  <a:srgbClr val="000000"/>
                </a:solidFill>
                <a:latin typeface="Aptos" panose="020B0004020202020204" pitchFamily="34" charset="0"/>
              </a:rPr>
              <a:t>. </a:t>
            </a:r>
          </a:p>
          <a:p>
            <a:r>
              <a:rPr lang="tr-TR" sz="2800" b="1" dirty="0">
                <a:solidFill>
                  <a:srgbClr val="FF0000"/>
                </a:solidFill>
                <a:latin typeface="Aptos" panose="020B0004020202020204" pitchFamily="34" charset="0"/>
              </a:rPr>
              <a:t>A MUST </a:t>
            </a:r>
            <a:r>
              <a:rPr lang="tr-TR" sz="2800" b="1" dirty="0" err="1">
                <a:solidFill>
                  <a:srgbClr val="FF0000"/>
                </a:solidFill>
                <a:latin typeface="Aptos" panose="020B0004020202020204" pitchFamily="34" charset="0"/>
              </a:rPr>
              <a:t>and</a:t>
            </a:r>
            <a:r>
              <a:rPr lang="tr-TR" sz="2800" b="1" dirty="0">
                <a:solidFill>
                  <a:srgbClr val="FF0000"/>
                </a:solidFill>
                <a:latin typeface="Aptos" panose="020B0004020202020204" pitchFamily="34" charset="0"/>
              </a:rPr>
              <a:t> VERY URGENT </a:t>
            </a:r>
            <a:r>
              <a:rPr lang="tr-TR" sz="2800" b="1" dirty="0" err="1">
                <a:solidFill>
                  <a:srgbClr val="FF0000"/>
                </a:solidFill>
                <a:latin typeface="Aptos" panose="020B0004020202020204" pitchFamily="34" charset="0"/>
              </a:rPr>
              <a:t>and</a:t>
            </a:r>
            <a:r>
              <a:rPr lang="tr-TR" sz="2800" b="1" dirty="0">
                <a:solidFill>
                  <a:srgbClr val="FF0000"/>
                </a:solidFill>
                <a:latin typeface="Aptos" panose="020B0004020202020204" pitchFamily="34" charset="0"/>
              </a:rPr>
              <a:t> IMPORTANT ISSUE !!!</a:t>
            </a:r>
            <a:r>
              <a:rPr lang="en-US" sz="2800" b="1" dirty="0">
                <a:solidFill>
                  <a:srgbClr val="FF0000"/>
                </a:solidFill>
                <a:latin typeface="Aptos" panose="020B0004020202020204" pitchFamily="34" charset="0"/>
              </a:rPr>
              <a:t> </a:t>
            </a:r>
            <a:endParaRPr lang="tr-TR" sz="2800" b="1" dirty="0">
              <a:solidFill>
                <a:srgbClr val="FF0000"/>
              </a:solidFill>
              <a:latin typeface="Aptos" panose="020B0004020202020204" pitchFamily="34" charset="0"/>
            </a:endParaRPr>
          </a:p>
          <a:p>
            <a:pPr lvl="1"/>
            <a:endParaRPr lang="tr-TR" dirty="0"/>
          </a:p>
          <a:p>
            <a:pPr marL="800100" lvl="1" indent="-342900">
              <a:buAutoNum type="alphaLcParenR"/>
            </a:pPr>
            <a:endParaRPr lang="tr-TR" dirty="0"/>
          </a:p>
          <a:p>
            <a:pPr marL="800100" lvl="1" indent="-342900">
              <a:buAutoNum type="alphaLcParenR"/>
            </a:pPr>
            <a:endParaRPr lang="tr-TR" dirty="0"/>
          </a:p>
        </p:txBody>
      </p:sp>
    </p:spTree>
    <p:extLst>
      <p:ext uri="{BB962C8B-B14F-4D97-AF65-F5344CB8AC3E}">
        <p14:creationId xmlns:p14="http://schemas.microsoft.com/office/powerpoint/2010/main" val="41542216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 name="Dikdörtgen 45">
            <a:extLst>
              <a:ext uri="{FF2B5EF4-FFF2-40B4-BE49-F238E27FC236}">
                <a16:creationId xmlns:a16="http://schemas.microsoft.com/office/drawing/2014/main" id="{75863612-5E9F-8C9F-49E6-30DDF406DE43}"/>
              </a:ext>
            </a:extLst>
          </p:cNvPr>
          <p:cNvSpPr/>
          <p:nvPr/>
        </p:nvSpPr>
        <p:spPr>
          <a:xfrm>
            <a:off x="7430320" y="4912548"/>
            <a:ext cx="4613114" cy="16869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5" name="Dikdörtgen 44">
            <a:extLst>
              <a:ext uri="{FF2B5EF4-FFF2-40B4-BE49-F238E27FC236}">
                <a16:creationId xmlns:a16="http://schemas.microsoft.com/office/drawing/2014/main" id="{4B08634B-BB3F-0A17-AA0E-AC272EDA37FF}"/>
              </a:ext>
            </a:extLst>
          </p:cNvPr>
          <p:cNvSpPr/>
          <p:nvPr/>
        </p:nvSpPr>
        <p:spPr>
          <a:xfrm>
            <a:off x="0" y="2959100"/>
            <a:ext cx="12043434" cy="181893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3" name="Resim 12">
            <a:extLst>
              <a:ext uri="{FF2B5EF4-FFF2-40B4-BE49-F238E27FC236}">
                <a16:creationId xmlns:a16="http://schemas.microsoft.com/office/drawing/2014/main" id="{2046F533-CFFA-5DCF-FE1D-13D42E435AEA}"/>
              </a:ext>
            </a:extLst>
          </p:cNvPr>
          <p:cNvPicPr>
            <a:picLocks noChangeAspect="1"/>
          </p:cNvPicPr>
          <p:nvPr/>
        </p:nvPicPr>
        <p:blipFill rotWithShape="1">
          <a:blip r:embed="rId3"/>
          <a:srcRect l="32386" t="45347" r="50000" b="36364"/>
          <a:stretch/>
        </p:blipFill>
        <p:spPr>
          <a:xfrm>
            <a:off x="9786724" y="5012091"/>
            <a:ext cx="2147455" cy="1184563"/>
          </a:xfrm>
          <a:prstGeom prst="rect">
            <a:avLst/>
          </a:prstGeom>
        </p:spPr>
      </p:pic>
      <p:pic>
        <p:nvPicPr>
          <p:cNvPr id="15" name="Resim 14">
            <a:extLst>
              <a:ext uri="{FF2B5EF4-FFF2-40B4-BE49-F238E27FC236}">
                <a16:creationId xmlns:a16="http://schemas.microsoft.com/office/drawing/2014/main" id="{561E69FE-14DC-C34B-B60E-BCE184401DB6}"/>
              </a:ext>
            </a:extLst>
          </p:cNvPr>
          <p:cNvPicPr>
            <a:picLocks noChangeAspect="1"/>
          </p:cNvPicPr>
          <p:nvPr/>
        </p:nvPicPr>
        <p:blipFill rotWithShape="1">
          <a:blip r:embed="rId4"/>
          <a:srcRect l="33664" t="18877" r="50938" b="62834"/>
          <a:stretch/>
        </p:blipFill>
        <p:spPr>
          <a:xfrm>
            <a:off x="4700154" y="135083"/>
            <a:ext cx="1877290" cy="1184563"/>
          </a:xfrm>
          <a:prstGeom prst="rect">
            <a:avLst/>
          </a:prstGeom>
        </p:spPr>
      </p:pic>
      <p:pic>
        <p:nvPicPr>
          <p:cNvPr id="17" name="Resim 16">
            <a:extLst>
              <a:ext uri="{FF2B5EF4-FFF2-40B4-BE49-F238E27FC236}">
                <a16:creationId xmlns:a16="http://schemas.microsoft.com/office/drawing/2014/main" id="{F250AA99-CB88-1776-44B0-762F0EBA4ADD}"/>
              </a:ext>
            </a:extLst>
          </p:cNvPr>
          <p:cNvPicPr>
            <a:picLocks noChangeAspect="1"/>
          </p:cNvPicPr>
          <p:nvPr/>
        </p:nvPicPr>
        <p:blipFill rotWithShape="1">
          <a:blip r:embed="rId5"/>
          <a:srcRect l="49289" t="20641" r="33097" b="59305"/>
          <a:stretch/>
        </p:blipFill>
        <p:spPr>
          <a:xfrm>
            <a:off x="6600397" y="145627"/>
            <a:ext cx="1803354" cy="1090737"/>
          </a:xfrm>
          <a:prstGeom prst="rect">
            <a:avLst/>
          </a:prstGeom>
        </p:spPr>
      </p:pic>
      <p:pic>
        <p:nvPicPr>
          <p:cNvPr id="19" name="Resim 18">
            <a:extLst>
              <a:ext uri="{FF2B5EF4-FFF2-40B4-BE49-F238E27FC236}">
                <a16:creationId xmlns:a16="http://schemas.microsoft.com/office/drawing/2014/main" id="{498F5BBC-FFB0-C59C-D332-7822C43ECFD0}"/>
              </a:ext>
            </a:extLst>
          </p:cNvPr>
          <p:cNvPicPr>
            <a:picLocks noChangeAspect="1"/>
          </p:cNvPicPr>
          <p:nvPr/>
        </p:nvPicPr>
        <p:blipFill rotWithShape="1">
          <a:blip r:embed="rId6"/>
          <a:srcRect l="32585" t="17594" r="52017" b="62834"/>
          <a:stretch/>
        </p:blipFill>
        <p:spPr>
          <a:xfrm>
            <a:off x="2466095" y="1503238"/>
            <a:ext cx="2001983" cy="1351893"/>
          </a:xfrm>
          <a:prstGeom prst="rect">
            <a:avLst/>
          </a:prstGeom>
        </p:spPr>
      </p:pic>
      <p:pic>
        <p:nvPicPr>
          <p:cNvPr id="21" name="Resim 20">
            <a:extLst>
              <a:ext uri="{FF2B5EF4-FFF2-40B4-BE49-F238E27FC236}">
                <a16:creationId xmlns:a16="http://schemas.microsoft.com/office/drawing/2014/main" id="{1AE6200A-2954-0E09-03F4-A921EADCFF97}"/>
              </a:ext>
            </a:extLst>
          </p:cNvPr>
          <p:cNvPicPr>
            <a:picLocks noChangeAspect="1"/>
          </p:cNvPicPr>
          <p:nvPr/>
        </p:nvPicPr>
        <p:blipFill rotWithShape="1">
          <a:blip r:embed="rId7"/>
          <a:srcRect l="49085" t="32866" r="30998" b="49128"/>
          <a:stretch/>
        </p:blipFill>
        <p:spPr>
          <a:xfrm>
            <a:off x="4468078" y="1503238"/>
            <a:ext cx="2639291" cy="1267691"/>
          </a:xfrm>
          <a:prstGeom prst="rect">
            <a:avLst/>
          </a:prstGeom>
        </p:spPr>
      </p:pic>
      <p:pic>
        <p:nvPicPr>
          <p:cNvPr id="23" name="Resim 22">
            <a:extLst>
              <a:ext uri="{FF2B5EF4-FFF2-40B4-BE49-F238E27FC236}">
                <a16:creationId xmlns:a16="http://schemas.microsoft.com/office/drawing/2014/main" id="{2EBA0264-FACB-B34E-73B8-8A08BFE78627}"/>
              </a:ext>
            </a:extLst>
          </p:cNvPr>
          <p:cNvPicPr>
            <a:picLocks noChangeAspect="1"/>
          </p:cNvPicPr>
          <p:nvPr/>
        </p:nvPicPr>
        <p:blipFill rotWithShape="1">
          <a:blip r:embed="rId8"/>
          <a:srcRect l="29226" t="24000" r="50573" b="59792"/>
          <a:stretch/>
        </p:blipFill>
        <p:spPr>
          <a:xfrm>
            <a:off x="2424545" y="135083"/>
            <a:ext cx="2168238" cy="1111826"/>
          </a:xfrm>
          <a:prstGeom prst="rect">
            <a:avLst/>
          </a:prstGeom>
        </p:spPr>
      </p:pic>
      <p:pic>
        <p:nvPicPr>
          <p:cNvPr id="25" name="Resim 24">
            <a:extLst>
              <a:ext uri="{FF2B5EF4-FFF2-40B4-BE49-F238E27FC236}">
                <a16:creationId xmlns:a16="http://schemas.microsoft.com/office/drawing/2014/main" id="{9CA54C7D-B647-F6B4-3B98-EB5B16871A2A}"/>
              </a:ext>
            </a:extLst>
          </p:cNvPr>
          <p:cNvPicPr>
            <a:picLocks noChangeAspect="1"/>
          </p:cNvPicPr>
          <p:nvPr/>
        </p:nvPicPr>
        <p:blipFill rotWithShape="1">
          <a:blip r:embed="rId9"/>
          <a:srcRect l="28637" t="28823" r="52017" b="48075"/>
          <a:stretch/>
        </p:blipFill>
        <p:spPr>
          <a:xfrm>
            <a:off x="197422" y="1506680"/>
            <a:ext cx="2092031" cy="1327103"/>
          </a:xfrm>
          <a:prstGeom prst="rect">
            <a:avLst/>
          </a:prstGeom>
        </p:spPr>
      </p:pic>
      <p:pic>
        <p:nvPicPr>
          <p:cNvPr id="27" name="Resim 26">
            <a:extLst>
              <a:ext uri="{FF2B5EF4-FFF2-40B4-BE49-F238E27FC236}">
                <a16:creationId xmlns:a16="http://schemas.microsoft.com/office/drawing/2014/main" id="{7C5828BD-37A2-7C3B-DA52-9F2FBD793952}"/>
              </a:ext>
            </a:extLst>
          </p:cNvPr>
          <p:cNvPicPr>
            <a:picLocks noChangeAspect="1"/>
          </p:cNvPicPr>
          <p:nvPr/>
        </p:nvPicPr>
        <p:blipFill rotWithShape="1">
          <a:blip r:embed="rId10"/>
          <a:srcRect l="31506" t="31070" r="50795" b="48877"/>
          <a:stretch/>
        </p:blipFill>
        <p:spPr>
          <a:xfrm>
            <a:off x="131615" y="155865"/>
            <a:ext cx="2157838" cy="1298863"/>
          </a:xfrm>
          <a:prstGeom prst="rect">
            <a:avLst/>
          </a:prstGeom>
        </p:spPr>
      </p:pic>
      <p:pic>
        <p:nvPicPr>
          <p:cNvPr id="30" name="Resim 29">
            <a:extLst>
              <a:ext uri="{FF2B5EF4-FFF2-40B4-BE49-F238E27FC236}">
                <a16:creationId xmlns:a16="http://schemas.microsoft.com/office/drawing/2014/main" id="{D0B98097-BAB4-D67A-D9D6-F638AE757B72}"/>
              </a:ext>
            </a:extLst>
          </p:cNvPr>
          <p:cNvPicPr>
            <a:picLocks noChangeAspect="1"/>
          </p:cNvPicPr>
          <p:nvPr/>
        </p:nvPicPr>
        <p:blipFill rotWithShape="1">
          <a:blip r:embed="rId11"/>
          <a:srcRect l="29466" t="37716" r="48564" b="29781"/>
          <a:stretch/>
        </p:blipFill>
        <p:spPr>
          <a:xfrm>
            <a:off x="10133894" y="3242147"/>
            <a:ext cx="1664406" cy="1263137"/>
          </a:xfrm>
          <a:prstGeom prst="rect">
            <a:avLst/>
          </a:prstGeom>
        </p:spPr>
      </p:pic>
      <p:pic>
        <p:nvPicPr>
          <p:cNvPr id="31" name="Resim 30">
            <a:extLst>
              <a:ext uri="{FF2B5EF4-FFF2-40B4-BE49-F238E27FC236}">
                <a16:creationId xmlns:a16="http://schemas.microsoft.com/office/drawing/2014/main" id="{E6DC3E12-4899-85A3-E8A2-48CF5390D349}"/>
              </a:ext>
            </a:extLst>
          </p:cNvPr>
          <p:cNvPicPr>
            <a:picLocks noChangeAspect="1"/>
          </p:cNvPicPr>
          <p:nvPr/>
        </p:nvPicPr>
        <p:blipFill rotWithShape="1">
          <a:blip r:embed="rId12"/>
          <a:srcRect l="30256" t="32513" r="44091" b="42140"/>
          <a:stretch/>
        </p:blipFill>
        <p:spPr>
          <a:xfrm>
            <a:off x="131615" y="3206499"/>
            <a:ext cx="2474414" cy="1298863"/>
          </a:xfrm>
          <a:prstGeom prst="rect">
            <a:avLst/>
          </a:prstGeom>
        </p:spPr>
      </p:pic>
      <p:pic>
        <p:nvPicPr>
          <p:cNvPr id="32" name="Picture 6">
            <a:extLst>
              <a:ext uri="{FF2B5EF4-FFF2-40B4-BE49-F238E27FC236}">
                <a16:creationId xmlns:a16="http://schemas.microsoft.com/office/drawing/2014/main" id="{D820CAE7-20F6-C604-C05C-E79CEFDCCB4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82925" y="3082655"/>
            <a:ext cx="2533310" cy="1383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336600"/>
                </a:solidFill>
                <a:miter lim="800000"/>
                <a:headEnd/>
                <a:tailEnd/>
              </a14:hiddenLine>
            </a:ext>
          </a:extLst>
        </p:spPr>
      </p:pic>
      <p:pic>
        <p:nvPicPr>
          <p:cNvPr id="33" name="Resim 32">
            <a:extLst>
              <a:ext uri="{FF2B5EF4-FFF2-40B4-BE49-F238E27FC236}">
                <a16:creationId xmlns:a16="http://schemas.microsoft.com/office/drawing/2014/main" id="{FFF2D2C9-1C7A-96C1-7185-CC5DE3061F39}"/>
              </a:ext>
            </a:extLst>
          </p:cNvPr>
          <p:cNvPicPr>
            <a:picLocks noChangeAspect="1"/>
          </p:cNvPicPr>
          <p:nvPr/>
        </p:nvPicPr>
        <p:blipFill rotWithShape="1">
          <a:blip r:embed="rId14"/>
          <a:srcRect l="22500" t="22246" r="52443" b="42139"/>
          <a:stretch/>
        </p:blipFill>
        <p:spPr>
          <a:xfrm>
            <a:off x="7170136" y="1335637"/>
            <a:ext cx="2104853" cy="1494444"/>
          </a:xfrm>
          <a:prstGeom prst="rect">
            <a:avLst/>
          </a:prstGeom>
        </p:spPr>
      </p:pic>
      <p:pic>
        <p:nvPicPr>
          <p:cNvPr id="34" name="Resim 33">
            <a:extLst>
              <a:ext uri="{FF2B5EF4-FFF2-40B4-BE49-F238E27FC236}">
                <a16:creationId xmlns:a16="http://schemas.microsoft.com/office/drawing/2014/main" id="{50F4A455-3FD6-221D-B942-ACC0681AB10A}"/>
              </a:ext>
            </a:extLst>
          </p:cNvPr>
          <p:cNvPicPr>
            <a:picLocks noChangeAspect="1"/>
          </p:cNvPicPr>
          <p:nvPr/>
        </p:nvPicPr>
        <p:blipFill rotWithShape="1">
          <a:blip r:embed="rId15"/>
          <a:srcRect l="49005" t="17113" r="37614" b="67486"/>
          <a:stretch/>
        </p:blipFill>
        <p:spPr>
          <a:xfrm>
            <a:off x="7484947" y="4952102"/>
            <a:ext cx="2262845" cy="1383650"/>
          </a:xfrm>
          <a:prstGeom prst="rect">
            <a:avLst/>
          </a:prstGeom>
        </p:spPr>
      </p:pic>
      <p:pic>
        <p:nvPicPr>
          <p:cNvPr id="35" name="Picture 9">
            <a:extLst>
              <a:ext uri="{FF2B5EF4-FFF2-40B4-BE49-F238E27FC236}">
                <a16:creationId xmlns:a16="http://schemas.microsoft.com/office/drawing/2014/main" id="{0E4E7605-4664-00D2-01A6-50429AF37602}"/>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4487" t="4876" r="10010" b="55469"/>
          <a:stretch/>
        </p:blipFill>
        <p:spPr bwMode="auto">
          <a:xfrm>
            <a:off x="148566" y="4778030"/>
            <a:ext cx="4281773" cy="168692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6" name="Resim 2">
            <a:extLst>
              <a:ext uri="{FF2B5EF4-FFF2-40B4-BE49-F238E27FC236}">
                <a16:creationId xmlns:a16="http://schemas.microsoft.com/office/drawing/2014/main" id="{E0E7CCAD-1A1A-4092-F646-A15B9AAAF54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388734" y="4873478"/>
            <a:ext cx="2500130" cy="1383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Resim 36">
            <a:extLst>
              <a:ext uri="{FF2B5EF4-FFF2-40B4-BE49-F238E27FC236}">
                <a16:creationId xmlns:a16="http://schemas.microsoft.com/office/drawing/2014/main" id="{9E6AE66F-8189-1A91-CE42-972CFD06F85D}"/>
              </a:ext>
            </a:extLst>
          </p:cNvPr>
          <p:cNvPicPr>
            <a:picLocks noChangeAspect="1"/>
          </p:cNvPicPr>
          <p:nvPr/>
        </p:nvPicPr>
        <p:blipFill rotWithShape="1">
          <a:blip r:embed="rId11"/>
          <a:srcRect l="28547" t="11948" r="46453" b="65555"/>
          <a:stretch/>
        </p:blipFill>
        <p:spPr>
          <a:xfrm>
            <a:off x="8458289" y="114573"/>
            <a:ext cx="1675605" cy="1114397"/>
          </a:xfrm>
          <a:prstGeom prst="rect">
            <a:avLst/>
          </a:prstGeom>
        </p:spPr>
      </p:pic>
      <p:pic>
        <p:nvPicPr>
          <p:cNvPr id="38" name="Resim 37">
            <a:extLst>
              <a:ext uri="{FF2B5EF4-FFF2-40B4-BE49-F238E27FC236}">
                <a16:creationId xmlns:a16="http://schemas.microsoft.com/office/drawing/2014/main" id="{A00ECBE4-6976-34E2-9965-4CDF290BE503}"/>
              </a:ext>
            </a:extLst>
          </p:cNvPr>
          <p:cNvPicPr>
            <a:picLocks noChangeAspect="1"/>
          </p:cNvPicPr>
          <p:nvPr/>
        </p:nvPicPr>
        <p:blipFill rotWithShape="1">
          <a:blip r:embed="rId11"/>
          <a:srcRect l="53308" t="74440" r="28750" b="5167"/>
          <a:stretch/>
        </p:blipFill>
        <p:spPr>
          <a:xfrm>
            <a:off x="9504207" y="1465288"/>
            <a:ext cx="2398575" cy="1319740"/>
          </a:xfrm>
          <a:prstGeom prst="rect">
            <a:avLst/>
          </a:prstGeom>
        </p:spPr>
      </p:pic>
      <p:pic>
        <p:nvPicPr>
          <p:cNvPr id="40" name="Resim 39">
            <a:extLst>
              <a:ext uri="{FF2B5EF4-FFF2-40B4-BE49-F238E27FC236}">
                <a16:creationId xmlns:a16="http://schemas.microsoft.com/office/drawing/2014/main" id="{A3044D6A-5FFE-7FF4-8A5A-9919B3951DAE}"/>
              </a:ext>
            </a:extLst>
          </p:cNvPr>
          <p:cNvPicPr>
            <a:picLocks noChangeAspect="1"/>
          </p:cNvPicPr>
          <p:nvPr/>
        </p:nvPicPr>
        <p:blipFill rotWithShape="1">
          <a:blip r:embed="rId11"/>
          <a:srcRect l="70532" t="38978" r="5425" b="32212"/>
          <a:stretch/>
        </p:blipFill>
        <p:spPr>
          <a:xfrm>
            <a:off x="10188432" y="109915"/>
            <a:ext cx="1931616" cy="1225722"/>
          </a:xfrm>
          <a:prstGeom prst="rect">
            <a:avLst/>
          </a:prstGeom>
        </p:spPr>
      </p:pic>
      <p:pic>
        <p:nvPicPr>
          <p:cNvPr id="41" name="Resim 40">
            <a:extLst>
              <a:ext uri="{FF2B5EF4-FFF2-40B4-BE49-F238E27FC236}">
                <a16:creationId xmlns:a16="http://schemas.microsoft.com/office/drawing/2014/main" id="{31DA942C-FF74-8E18-6E82-8131D536DEE1}"/>
              </a:ext>
            </a:extLst>
          </p:cNvPr>
          <p:cNvPicPr>
            <a:picLocks noChangeAspect="1"/>
          </p:cNvPicPr>
          <p:nvPr/>
        </p:nvPicPr>
        <p:blipFill rotWithShape="1">
          <a:blip r:embed="rId18"/>
          <a:srcRect l="28807" t="32192" r="51420" b="45027"/>
          <a:stretch/>
        </p:blipFill>
        <p:spPr>
          <a:xfrm>
            <a:off x="7787848" y="3154873"/>
            <a:ext cx="2223652" cy="1361028"/>
          </a:xfrm>
          <a:prstGeom prst="rect">
            <a:avLst/>
          </a:prstGeom>
        </p:spPr>
      </p:pic>
      <p:pic>
        <p:nvPicPr>
          <p:cNvPr id="42" name="Resim 41">
            <a:extLst>
              <a:ext uri="{FF2B5EF4-FFF2-40B4-BE49-F238E27FC236}">
                <a16:creationId xmlns:a16="http://schemas.microsoft.com/office/drawing/2014/main" id="{56AEF65A-8577-44B9-3B50-67F282E3990E}"/>
              </a:ext>
            </a:extLst>
          </p:cNvPr>
          <p:cNvPicPr>
            <a:picLocks noChangeAspect="1"/>
          </p:cNvPicPr>
          <p:nvPr/>
        </p:nvPicPr>
        <p:blipFill rotWithShape="1">
          <a:blip r:embed="rId19"/>
          <a:srcRect l="38694" t="31631" r="51653" b="56578"/>
          <a:stretch/>
        </p:blipFill>
        <p:spPr>
          <a:xfrm>
            <a:off x="5338629" y="3097508"/>
            <a:ext cx="2274098" cy="1475757"/>
          </a:xfrm>
          <a:prstGeom prst="rect">
            <a:avLst/>
          </a:prstGeom>
        </p:spPr>
      </p:pic>
      <p:sp>
        <p:nvSpPr>
          <p:cNvPr id="3" name="Metin kutusu 2">
            <a:extLst>
              <a:ext uri="{FF2B5EF4-FFF2-40B4-BE49-F238E27FC236}">
                <a16:creationId xmlns:a16="http://schemas.microsoft.com/office/drawing/2014/main" id="{D7092AE0-5355-8956-C499-3FB0385B3CF4}"/>
              </a:ext>
            </a:extLst>
          </p:cNvPr>
          <p:cNvSpPr txBox="1"/>
          <p:nvPr/>
        </p:nvSpPr>
        <p:spPr>
          <a:xfrm>
            <a:off x="2437200" y="1709659"/>
            <a:ext cx="7342094" cy="830997"/>
          </a:xfrm>
          <a:prstGeom prst="rect">
            <a:avLst/>
          </a:prstGeom>
          <a:noFill/>
        </p:spPr>
        <p:txBody>
          <a:bodyPr wrap="square">
            <a:spAutoFit/>
          </a:bodyPr>
          <a:lstStyle/>
          <a:p>
            <a:r>
              <a:rPr lang="en-US" sz="4800" b="1" dirty="0">
                <a:solidFill>
                  <a:srgbClr val="FFFFFF"/>
                </a:solidFill>
              </a:rPr>
              <a:t>Thank you for listening</a:t>
            </a:r>
            <a:endParaRPr lang="tr-TR" sz="4800" b="1" dirty="0"/>
          </a:p>
        </p:txBody>
      </p:sp>
    </p:spTree>
    <p:extLst>
      <p:ext uri="{BB962C8B-B14F-4D97-AF65-F5344CB8AC3E}">
        <p14:creationId xmlns:p14="http://schemas.microsoft.com/office/powerpoint/2010/main" val="3263902472"/>
      </p:ext>
    </p:extLst>
  </p:cSld>
  <p:clrMapOvr>
    <a:masterClrMapping/>
  </p:clrMapOvr>
  <mc:AlternateContent xmlns:mc="http://schemas.openxmlformats.org/markup-compatibility/2006" xmlns:p14="http://schemas.microsoft.com/office/powerpoint/2010/main">
    <mc:Choice Requires="p14">
      <p:transition spd="slow" p14:dur="2000" advTm="23961"/>
    </mc:Choice>
    <mc:Fallback xmlns="">
      <p:transition spd="slow" advTm="23961"/>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6EC7DA66-AFF9-2954-E3C4-EE8F3FE3DC5F}"/>
              </a:ext>
            </a:extLst>
          </p:cNvPr>
          <p:cNvSpPr>
            <a:spLocks noChangeArrowheads="1"/>
          </p:cNvSpPr>
          <p:nvPr/>
        </p:nvSpPr>
        <p:spPr bwMode="auto">
          <a:xfrm>
            <a:off x="-151588586" y="1797902"/>
            <a:ext cx="354899197" cy="0"/>
          </a:xfrm>
          <a:prstGeom prst="rect">
            <a:avLst/>
          </a:prstGeom>
          <a:solidFill>
            <a:srgbClr val="ADADA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tr-TR"/>
          </a:p>
        </p:txBody>
      </p:sp>
      <p:graphicFrame>
        <p:nvGraphicFramePr>
          <p:cNvPr id="5" name="Tablo 4">
            <a:extLst>
              <a:ext uri="{FF2B5EF4-FFF2-40B4-BE49-F238E27FC236}">
                <a16:creationId xmlns:a16="http://schemas.microsoft.com/office/drawing/2014/main" id="{6D4EC45D-4464-07FE-0D26-3DE467A4EEB2}"/>
              </a:ext>
            </a:extLst>
          </p:cNvPr>
          <p:cNvGraphicFramePr>
            <a:graphicFrameLocks noGrp="1"/>
          </p:cNvGraphicFramePr>
          <p:nvPr>
            <p:extLst>
              <p:ext uri="{D42A27DB-BD31-4B8C-83A1-F6EECF244321}">
                <p14:modId xmlns:p14="http://schemas.microsoft.com/office/powerpoint/2010/main" val="3699155736"/>
              </p:ext>
            </p:extLst>
          </p:nvPr>
        </p:nvGraphicFramePr>
        <p:xfrm>
          <a:off x="215152" y="252664"/>
          <a:ext cx="11854928" cy="6513897"/>
        </p:xfrm>
        <a:graphic>
          <a:graphicData uri="http://schemas.openxmlformats.org/drawingml/2006/table">
            <a:tbl>
              <a:tblPr>
                <a:tableStyleId>{5C22544A-7EE6-4342-B048-85BDC9FD1C3A}</a:tableStyleId>
              </a:tblPr>
              <a:tblGrid>
                <a:gridCol w="1190637">
                  <a:extLst>
                    <a:ext uri="{9D8B030D-6E8A-4147-A177-3AD203B41FA5}">
                      <a16:colId xmlns:a16="http://schemas.microsoft.com/office/drawing/2014/main" val="1099234564"/>
                    </a:ext>
                  </a:extLst>
                </a:gridCol>
                <a:gridCol w="4082326">
                  <a:extLst>
                    <a:ext uri="{9D8B030D-6E8A-4147-A177-3AD203B41FA5}">
                      <a16:colId xmlns:a16="http://schemas.microsoft.com/office/drawing/2014/main" val="381378617"/>
                    </a:ext>
                  </a:extLst>
                </a:gridCol>
                <a:gridCol w="1050219">
                  <a:extLst>
                    <a:ext uri="{9D8B030D-6E8A-4147-A177-3AD203B41FA5}">
                      <a16:colId xmlns:a16="http://schemas.microsoft.com/office/drawing/2014/main" val="4248077370"/>
                    </a:ext>
                  </a:extLst>
                </a:gridCol>
                <a:gridCol w="2765873">
                  <a:extLst>
                    <a:ext uri="{9D8B030D-6E8A-4147-A177-3AD203B41FA5}">
                      <a16:colId xmlns:a16="http://schemas.microsoft.com/office/drawing/2014/main" val="3101906071"/>
                    </a:ext>
                  </a:extLst>
                </a:gridCol>
                <a:gridCol w="2765873">
                  <a:extLst>
                    <a:ext uri="{9D8B030D-6E8A-4147-A177-3AD203B41FA5}">
                      <a16:colId xmlns:a16="http://schemas.microsoft.com/office/drawing/2014/main" val="1534403611"/>
                    </a:ext>
                  </a:extLst>
                </a:gridCol>
              </a:tblGrid>
              <a:tr h="233734">
                <a:tc>
                  <a:txBody>
                    <a:bodyPr/>
                    <a:lstStyle/>
                    <a:p>
                      <a:pPr algn="l" rtl="0" fontAlgn="ctr">
                        <a:buNone/>
                      </a:pPr>
                      <a:r>
                        <a:rPr lang="tr-TR" sz="1000" u="none" strike="noStrike">
                          <a:effectLst/>
                        </a:rPr>
                        <a:t>9:00 - 9:10</a:t>
                      </a:r>
                      <a:endParaRPr lang="tr-TR" sz="1000" b="1" i="0" u="none" strike="noStrike">
                        <a:solidFill>
                          <a:srgbClr val="000000"/>
                        </a:solidFill>
                        <a:effectLst/>
                        <a:latin typeface="Aptos" panose="020B0004020202020204" pitchFamily="34" charset="0"/>
                      </a:endParaRPr>
                    </a:p>
                  </a:txBody>
                  <a:tcPr marL="2775" marR="2775" marT="2775" marB="0" anchor="ctr"/>
                </a:tc>
                <a:tc>
                  <a:txBody>
                    <a:bodyPr/>
                    <a:lstStyle/>
                    <a:p>
                      <a:pPr algn="l" rtl="0" fontAlgn="ctr">
                        <a:buNone/>
                      </a:pPr>
                      <a:r>
                        <a:rPr lang="en-US" sz="1000" u="none" strike="noStrike" dirty="0">
                          <a:effectLst/>
                          <a:highlight>
                            <a:srgbClr val="00FFFF"/>
                          </a:highlight>
                        </a:rPr>
                        <a:t>WELCOME REMARKS - CONFERENCE HOST: Liz Borda</a:t>
                      </a:r>
                      <a:endParaRPr lang="en-US" sz="1000" b="0" i="0" u="none" strike="noStrike" dirty="0">
                        <a:solidFill>
                          <a:srgbClr val="0000FF"/>
                        </a:solidFill>
                        <a:effectLst/>
                        <a:highlight>
                          <a:srgbClr val="00FFFF"/>
                        </a:highlight>
                        <a:latin typeface="Nunito Sans" pitchFamily="2" charset="-94"/>
                      </a:endParaRPr>
                    </a:p>
                  </a:txBody>
                  <a:tcPr marL="2775" marR="2775" marT="2775" marB="0" anchor="ctr"/>
                </a:tc>
                <a:tc>
                  <a:txBody>
                    <a:bodyPr/>
                    <a:lstStyle/>
                    <a:p>
                      <a:pPr algn="l" rtl="0" fontAlgn="ctr">
                        <a:buNone/>
                      </a:pPr>
                      <a:r>
                        <a:rPr lang="tr-TR" sz="1000" b="1" u="none" strike="noStrike" dirty="0">
                          <a:solidFill>
                            <a:srgbClr val="FF0000"/>
                          </a:solidFill>
                          <a:effectLst/>
                        </a:rPr>
                        <a:t>Poster </a:t>
                      </a:r>
                      <a:r>
                        <a:rPr lang="tr-TR" sz="1000" b="1" u="none" strike="noStrike" dirty="0" err="1">
                          <a:solidFill>
                            <a:srgbClr val="FF0000"/>
                          </a:solidFill>
                          <a:effectLst/>
                        </a:rPr>
                        <a:t>Presenter</a:t>
                      </a:r>
                      <a:endParaRPr lang="tr-TR" sz="1000" b="1" i="0" u="none" strike="noStrike" dirty="0">
                        <a:solidFill>
                          <a:srgbClr val="FF0000"/>
                        </a:solidFill>
                        <a:effectLst/>
                        <a:latin typeface="Halis GR"/>
                      </a:endParaRPr>
                    </a:p>
                  </a:txBody>
                  <a:tcPr marL="2775" marR="2775" marT="2775" marB="0" anchor="ctr"/>
                </a:tc>
                <a:tc>
                  <a:txBody>
                    <a:bodyPr/>
                    <a:lstStyle/>
                    <a:p>
                      <a:pPr algn="l" rtl="0" fontAlgn="ctr">
                        <a:buNone/>
                      </a:pPr>
                      <a:r>
                        <a:rPr lang="tr-TR" sz="1000" b="1" u="none" strike="noStrike" dirty="0" err="1">
                          <a:solidFill>
                            <a:srgbClr val="FF0000"/>
                          </a:solidFill>
                          <a:effectLst/>
                        </a:rPr>
                        <a:t>Title</a:t>
                      </a:r>
                      <a:endParaRPr lang="tr-TR" sz="1000" b="1" i="0" u="none" strike="noStrike" dirty="0">
                        <a:solidFill>
                          <a:srgbClr val="FF0000"/>
                        </a:solidFill>
                        <a:effectLst/>
                        <a:latin typeface="Halis GR"/>
                      </a:endParaRPr>
                    </a:p>
                  </a:txBody>
                  <a:tcPr marL="2775" marR="2775" marT="2775" marB="0" anchor="ctr"/>
                </a:tc>
                <a:tc>
                  <a:txBody>
                    <a:bodyPr/>
                    <a:lstStyle/>
                    <a:p>
                      <a:pPr algn="l" rtl="0" fontAlgn="ctr">
                        <a:buNone/>
                      </a:pPr>
                      <a:r>
                        <a:rPr lang="tr-TR" sz="1000" b="1" u="none" strike="noStrike" dirty="0" err="1">
                          <a:solidFill>
                            <a:srgbClr val="FF0000"/>
                          </a:solidFill>
                          <a:effectLst/>
                        </a:rPr>
                        <a:t>Co-Authors</a:t>
                      </a:r>
                      <a:endParaRPr lang="tr-TR" sz="1000" b="1" i="0" u="none" strike="noStrike" dirty="0">
                        <a:solidFill>
                          <a:srgbClr val="FF0000"/>
                        </a:solidFill>
                        <a:effectLst/>
                        <a:latin typeface="Halis GR"/>
                      </a:endParaRPr>
                    </a:p>
                  </a:txBody>
                  <a:tcPr marL="2775" marR="2775" marT="2775" marB="0" anchor="ctr"/>
                </a:tc>
                <a:extLst>
                  <a:ext uri="{0D108BD9-81ED-4DB2-BD59-A6C34878D82A}">
                    <a16:rowId xmlns:a16="http://schemas.microsoft.com/office/drawing/2014/main" val="2328584095"/>
                  </a:ext>
                </a:extLst>
              </a:tr>
              <a:tr h="467004">
                <a:tc>
                  <a:txBody>
                    <a:bodyPr/>
                    <a:lstStyle/>
                    <a:p>
                      <a:pPr algn="l" fontAlgn="ctr">
                        <a:buNone/>
                      </a:pPr>
                      <a:endParaRPr lang="tr-TR" sz="1000" b="0" i="0" u="none" strike="noStrike" dirty="0">
                        <a:solidFill>
                          <a:srgbClr val="000000"/>
                        </a:solidFill>
                        <a:effectLst/>
                        <a:latin typeface="Arial" panose="020B0604020202020204" pitchFamily="34" charset="0"/>
                      </a:endParaRPr>
                    </a:p>
                  </a:txBody>
                  <a:tcPr marL="2775" marR="2775" marT="2775" marB="0" anchor="ctr"/>
                </a:tc>
                <a:tc>
                  <a:txBody>
                    <a:bodyPr/>
                    <a:lstStyle/>
                    <a:p>
                      <a:pPr algn="l" rtl="0" fontAlgn="ctr">
                        <a:buNone/>
                      </a:pPr>
                      <a:r>
                        <a:rPr lang="it-IT" sz="1000" u="none" strike="noStrike" dirty="0">
                          <a:effectLst/>
                          <a:highlight>
                            <a:srgbClr val="00FF00"/>
                          </a:highlight>
                        </a:rPr>
                        <a:t>Session 1 (Oral Presentation) - Moderator: Fernando Calderon Gutierrez</a:t>
                      </a:r>
                      <a:endParaRPr lang="it-IT" sz="1000" b="1" i="0" u="none" strike="noStrike" dirty="0">
                        <a:solidFill>
                          <a:srgbClr val="008000"/>
                        </a:solidFill>
                        <a:effectLst/>
                        <a:highlight>
                          <a:srgbClr val="00FF00"/>
                        </a:highlight>
                        <a:latin typeface="Nunito Sans" pitchFamily="2" charset="-94"/>
                      </a:endParaRPr>
                    </a:p>
                  </a:txBody>
                  <a:tcPr marL="2775" marR="2775" marT="2775" marB="0" anchor="ctr"/>
                </a:tc>
                <a:tc>
                  <a:txBody>
                    <a:bodyPr/>
                    <a:lstStyle/>
                    <a:p>
                      <a:pPr algn="l" rtl="0" fontAlgn="ctr">
                        <a:buNone/>
                      </a:pPr>
                      <a:r>
                        <a:rPr lang="tr-TR" sz="1000" u="none" strike="noStrike">
                          <a:effectLst/>
                        </a:rPr>
                        <a:t>Evan Guerrero</a:t>
                      </a:r>
                      <a:endParaRPr lang="tr-TR" sz="1000" b="1" i="0" u="none" strike="noStrike">
                        <a:solidFill>
                          <a:srgbClr val="000000"/>
                        </a:solidFill>
                        <a:effectLst/>
                        <a:latin typeface="Aptos" panose="020B0004020202020204" pitchFamily="34" charset="0"/>
                      </a:endParaRPr>
                    </a:p>
                  </a:txBody>
                  <a:tcPr marL="2775" marR="2775" marT="2775" marB="0" anchor="ctr"/>
                </a:tc>
                <a:tc>
                  <a:txBody>
                    <a:bodyPr/>
                    <a:lstStyle/>
                    <a:p>
                      <a:pPr algn="l" rtl="0" fontAlgn="ctr">
                        <a:buNone/>
                      </a:pPr>
                      <a:r>
                        <a:rPr lang="en-US" sz="1000" u="none" strike="noStrike" dirty="0">
                          <a:effectLst/>
                        </a:rPr>
                        <a:t>Influence of the hyporheic zone on gene flow in invertebrates in the Edwards-Trinity Aquifer, Texas.</a:t>
                      </a:r>
                      <a:endParaRPr lang="en-US" sz="1000" b="0" i="0" u="none" strike="noStrike" dirty="0">
                        <a:solidFill>
                          <a:srgbClr val="000000"/>
                        </a:solidFill>
                        <a:effectLst/>
                        <a:latin typeface="Aptos" panose="020B0004020202020204" pitchFamily="34" charset="0"/>
                      </a:endParaRPr>
                    </a:p>
                  </a:txBody>
                  <a:tcPr marL="2775" marR="2775" marT="2775" marB="0" anchor="ctr"/>
                </a:tc>
                <a:tc>
                  <a:txBody>
                    <a:bodyPr/>
                    <a:lstStyle/>
                    <a:p>
                      <a:pPr algn="l" rtl="0" fontAlgn="ctr">
                        <a:buNone/>
                      </a:pPr>
                      <a:r>
                        <a:rPr lang="tr-TR" sz="1000" u="none" strike="noStrike" dirty="0">
                          <a:effectLst/>
                        </a:rPr>
                        <a:t>Dr. </a:t>
                      </a:r>
                      <a:r>
                        <a:rPr lang="tr-TR" sz="1000" u="none" strike="noStrike" dirty="0" err="1">
                          <a:effectLst/>
                        </a:rPr>
                        <a:t>Kathryn</a:t>
                      </a:r>
                      <a:r>
                        <a:rPr lang="tr-TR" sz="1000" u="none" strike="noStrike" dirty="0">
                          <a:effectLst/>
                        </a:rPr>
                        <a:t> Perez, Dr. Benjamin Schwartz, Dr. Benjamin </a:t>
                      </a:r>
                      <a:r>
                        <a:rPr lang="tr-TR" sz="1000" u="none" strike="noStrike" dirty="0" err="1">
                          <a:effectLst/>
                        </a:rPr>
                        <a:t>Hutchins</a:t>
                      </a:r>
                      <a:endParaRPr lang="tr-TR" sz="1000" b="0" i="0" u="none" strike="noStrike" dirty="0">
                        <a:solidFill>
                          <a:srgbClr val="000000"/>
                        </a:solidFill>
                        <a:effectLst/>
                        <a:latin typeface="Aptos" panose="020B0004020202020204" pitchFamily="34" charset="0"/>
                      </a:endParaRPr>
                    </a:p>
                  </a:txBody>
                  <a:tcPr marL="2775" marR="2775" marT="2775" marB="0" anchor="ctr"/>
                </a:tc>
                <a:extLst>
                  <a:ext uri="{0D108BD9-81ED-4DB2-BD59-A6C34878D82A}">
                    <a16:rowId xmlns:a16="http://schemas.microsoft.com/office/drawing/2014/main" val="1985047165"/>
                  </a:ext>
                </a:extLst>
              </a:tr>
              <a:tr h="621732">
                <a:tc>
                  <a:txBody>
                    <a:bodyPr/>
                    <a:lstStyle/>
                    <a:p>
                      <a:pPr algn="l" rtl="0" fontAlgn="ctr">
                        <a:buNone/>
                      </a:pPr>
                      <a:r>
                        <a:rPr lang="tr-TR" sz="1000" u="none" strike="noStrike">
                          <a:effectLst/>
                        </a:rPr>
                        <a:t>9:10 -9:30</a:t>
                      </a:r>
                      <a:endParaRPr lang="tr-TR" sz="1000" b="1" i="0" u="none" strike="noStrike">
                        <a:solidFill>
                          <a:srgbClr val="000000"/>
                        </a:solidFill>
                        <a:effectLst/>
                        <a:latin typeface="Aptos" panose="020B0004020202020204" pitchFamily="34" charset="0"/>
                      </a:endParaRPr>
                    </a:p>
                  </a:txBody>
                  <a:tcPr marL="2775" marR="2775" marT="2775" marB="0" anchor="ctr"/>
                </a:tc>
                <a:tc>
                  <a:txBody>
                    <a:bodyPr/>
                    <a:lstStyle/>
                    <a:p>
                      <a:pPr algn="l" rtl="0" fontAlgn="ctr">
                        <a:buNone/>
                      </a:pPr>
                      <a:r>
                        <a:rPr lang="en-US" sz="1000" u="none" strike="noStrike">
                          <a:effectLst/>
                        </a:rPr>
                        <a:t>Okan Külköylüoğlu, Ostracod diversity, disturbance, and conservation of springs and groundwater habitats in the Great Basin and Texas</a:t>
                      </a:r>
                      <a:endParaRPr lang="en-US" sz="1000" b="1" i="0" u="none" strike="noStrike">
                        <a:solidFill>
                          <a:srgbClr val="000000"/>
                        </a:solidFill>
                        <a:effectLst/>
                        <a:latin typeface="Aptos" panose="020B0004020202020204" pitchFamily="34" charset="0"/>
                      </a:endParaRPr>
                    </a:p>
                  </a:txBody>
                  <a:tcPr marL="2775" marR="2775" marT="2775" marB="0" anchor="ctr"/>
                </a:tc>
                <a:tc>
                  <a:txBody>
                    <a:bodyPr/>
                    <a:lstStyle/>
                    <a:p>
                      <a:pPr algn="l" rtl="0" fontAlgn="ctr">
                        <a:buNone/>
                      </a:pPr>
                      <a:r>
                        <a:rPr lang="tr-TR" sz="1000" u="none" strike="noStrike">
                          <a:effectLst/>
                        </a:rPr>
                        <a:t>Danielle Bragg</a:t>
                      </a:r>
                      <a:endParaRPr lang="tr-TR" sz="1000" b="1" i="0" u="none" strike="noStrike">
                        <a:solidFill>
                          <a:srgbClr val="000000"/>
                        </a:solidFill>
                        <a:effectLst/>
                        <a:latin typeface="Aptos" panose="020B0004020202020204" pitchFamily="34" charset="0"/>
                      </a:endParaRPr>
                    </a:p>
                  </a:txBody>
                  <a:tcPr marL="2775" marR="2775" marT="2775" marB="0" anchor="ctr"/>
                </a:tc>
                <a:tc>
                  <a:txBody>
                    <a:bodyPr/>
                    <a:lstStyle/>
                    <a:p>
                      <a:pPr algn="l" rtl="0" fontAlgn="ctr">
                        <a:buNone/>
                      </a:pPr>
                      <a:r>
                        <a:rPr lang="en-US" sz="1000" u="none" strike="noStrike">
                          <a:effectLst/>
                        </a:rPr>
                        <a:t>Spatiotemporal analysis of metazoan community from the subterranean estuaries of the Yucatan peninsula and Cozumel island through metagenomics</a:t>
                      </a:r>
                      <a:endParaRPr lang="en-US" sz="1000" b="0" i="0" u="none" strike="noStrike">
                        <a:solidFill>
                          <a:srgbClr val="000000"/>
                        </a:solidFill>
                        <a:effectLst/>
                        <a:latin typeface="Aptos" panose="020B0004020202020204" pitchFamily="34" charset="0"/>
                      </a:endParaRPr>
                    </a:p>
                  </a:txBody>
                  <a:tcPr marL="2775" marR="2775" marT="2775" marB="0" anchor="ctr"/>
                </a:tc>
                <a:tc>
                  <a:txBody>
                    <a:bodyPr/>
                    <a:lstStyle/>
                    <a:p>
                      <a:pPr algn="l" rtl="0" fontAlgn="ctr">
                        <a:buNone/>
                      </a:pPr>
                      <a:r>
                        <a:rPr lang="tr-TR" sz="1000" u="none" strike="noStrike" dirty="0">
                          <a:effectLst/>
                        </a:rPr>
                        <a:t>Dr. Elizabeth Borda, Dr. Fernando </a:t>
                      </a:r>
                      <a:r>
                        <a:rPr lang="tr-TR" sz="1000" u="none" strike="noStrike" dirty="0" err="1">
                          <a:effectLst/>
                        </a:rPr>
                        <a:t>Calderon-Gutierrez</a:t>
                      </a:r>
                      <a:endParaRPr lang="tr-TR" sz="1000" b="0" i="0" u="none" strike="noStrike" dirty="0">
                        <a:solidFill>
                          <a:srgbClr val="000000"/>
                        </a:solidFill>
                        <a:effectLst/>
                        <a:latin typeface="Aptos" panose="020B0004020202020204" pitchFamily="34" charset="0"/>
                      </a:endParaRPr>
                    </a:p>
                  </a:txBody>
                  <a:tcPr marL="2775" marR="2775" marT="2775" marB="0" anchor="ctr"/>
                </a:tc>
                <a:extLst>
                  <a:ext uri="{0D108BD9-81ED-4DB2-BD59-A6C34878D82A}">
                    <a16:rowId xmlns:a16="http://schemas.microsoft.com/office/drawing/2014/main" val="2270697789"/>
                  </a:ext>
                </a:extLst>
              </a:tr>
              <a:tr h="349546">
                <a:tc>
                  <a:txBody>
                    <a:bodyPr/>
                    <a:lstStyle/>
                    <a:p>
                      <a:pPr algn="l" rtl="0" fontAlgn="ctr">
                        <a:buNone/>
                      </a:pPr>
                      <a:r>
                        <a:rPr lang="tr-TR" sz="1000" u="none" strike="noStrike">
                          <a:effectLst/>
                        </a:rPr>
                        <a:t>9:30 - 9:50</a:t>
                      </a:r>
                      <a:endParaRPr lang="tr-TR" sz="1000" b="1" i="0" u="none" strike="noStrike">
                        <a:solidFill>
                          <a:srgbClr val="000000"/>
                        </a:solidFill>
                        <a:effectLst/>
                        <a:latin typeface="Aptos" panose="020B0004020202020204" pitchFamily="34" charset="0"/>
                      </a:endParaRPr>
                    </a:p>
                  </a:txBody>
                  <a:tcPr marL="2775" marR="2775" marT="2775" marB="0" anchor="ctr"/>
                </a:tc>
                <a:tc>
                  <a:txBody>
                    <a:bodyPr/>
                    <a:lstStyle/>
                    <a:p>
                      <a:pPr algn="l" rtl="0" fontAlgn="ctr">
                        <a:buNone/>
                      </a:pPr>
                      <a:r>
                        <a:rPr lang="tr-TR" sz="1000" u="none" strike="noStrike">
                          <a:effectLst/>
                        </a:rPr>
                        <a:t>Cecilia Fitzgerald-Cook, Detecting environmental DNA (eDNA) of a keystone crustacean in threatened Hawaiian wetlands.</a:t>
                      </a:r>
                      <a:endParaRPr lang="tr-TR" sz="1000" b="1" i="0" u="none" strike="noStrike">
                        <a:solidFill>
                          <a:srgbClr val="000000"/>
                        </a:solidFill>
                        <a:effectLst/>
                        <a:latin typeface="Aptos" panose="020B0004020202020204" pitchFamily="34" charset="0"/>
                      </a:endParaRPr>
                    </a:p>
                  </a:txBody>
                  <a:tcPr marL="2775" marR="2775" marT="2775" marB="0" anchor="ctr"/>
                </a:tc>
                <a:tc rowSpan="9">
                  <a:txBody>
                    <a:bodyPr/>
                    <a:lstStyle/>
                    <a:p>
                      <a:pPr algn="l" rtl="0" fontAlgn="ctr">
                        <a:buNone/>
                      </a:pPr>
                      <a:r>
                        <a:rPr lang="tr-TR" sz="1000" u="none" strike="noStrike" dirty="0" err="1">
                          <a:effectLst/>
                        </a:rPr>
                        <a:t>Erika</a:t>
                      </a:r>
                      <a:r>
                        <a:rPr lang="tr-TR" sz="1000" u="none" strike="noStrike" dirty="0">
                          <a:effectLst/>
                        </a:rPr>
                        <a:t> </a:t>
                      </a:r>
                      <a:r>
                        <a:rPr lang="tr-TR" sz="1000" u="none" strike="noStrike" dirty="0" err="1">
                          <a:effectLst/>
                        </a:rPr>
                        <a:t>Frandsen</a:t>
                      </a:r>
                      <a:endParaRPr lang="tr-TR" sz="1000" b="1" i="0" u="none" strike="noStrike" dirty="0">
                        <a:solidFill>
                          <a:srgbClr val="000000"/>
                        </a:solidFill>
                        <a:effectLst/>
                        <a:latin typeface="Aptos" panose="020B0004020202020204" pitchFamily="34" charset="0"/>
                      </a:endParaRPr>
                    </a:p>
                  </a:txBody>
                  <a:tcPr marL="2775" marR="2775" marT="2775" marB="0" anchor="ctr"/>
                </a:tc>
                <a:tc rowSpan="9">
                  <a:txBody>
                    <a:bodyPr/>
                    <a:lstStyle/>
                    <a:p>
                      <a:pPr algn="l" rtl="0" fontAlgn="ctr">
                        <a:buNone/>
                      </a:pPr>
                      <a:r>
                        <a:rPr lang="en-US" sz="1000" u="none" strike="noStrike">
                          <a:effectLst/>
                        </a:rPr>
                        <a:t>Relationships between benthic and hyporheic insect communities across environmental gradients in Texas rivers</a:t>
                      </a:r>
                      <a:endParaRPr lang="en-US" sz="1000" b="0" i="0" u="none" strike="noStrike">
                        <a:solidFill>
                          <a:srgbClr val="000000"/>
                        </a:solidFill>
                        <a:effectLst/>
                        <a:latin typeface="Aptos" panose="020B0004020202020204" pitchFamily="34" charset="0"/>
                      </a:endParaRPr>
                    </a:p>
                  </a:txBody>
                  <a:tcPr marL="2775" marR="2775" marT="2775" marB="0" anchor="ctr"/>
                </a:tc>
                <a:tc>
                  <a:txBody>
                    <a:bodyPr/>
                    <a:lstStyle/>
                    <a:p>
                      <a:pPr algn="l" rtl="0" fontAlgn="ctr">
                        <a:buNone/>
                      </a:pPr>
                      <a:r>
                        <a:rPr lang="tr-TR" sz="1000" u="none" strike="noStrike" dirty="0">
                          <a:effectLst/>
                        </a:rPr>
                        <a:t>Benjamin F. Schwartz,</a:t>
                      </a:r>
                      <a:endParaRPr lang="tr-TR" sz="1000" b="0" i="0" u="none" strike="noStrike" dirty="0">
                        <a:solidFill>
                          <a:srgbClr val="000000"/>
                        </a:solidFill>
                        <a:effectLst/>
                        <a:latin typeface="Aptos" panose="020B0004020202020204" pitchFamily="34" charset="0"/>
                      </a:endParaRPr>
                    </a:p>
                  </a:txBody>
                  <a:tcPr marL="2775" marR="2775" marT="2775" marB="0" anchor="ctr"/>
                </a:tc>
                <a:extLst>
                  <a:ext uri="{0D108BD9-81ED-4DB2-BD59-A6C34878D82A}">
                    <a16:rowId xmlns:a16="http://schemas.microsoft.com/office/drawing/2014/main" val="3652247301"/>
                  </a:ext>
                </a:extLst>
              </a:tr>
              <a:tr h="233734">
                <a:tc>
                  <a:txBody>
                    <a:bodyPr/>
                    <a:lstStyle/>
                    <a:p>
                      <a:pPr algn="l" rtl="0" fontAlgn="ctr">
                        <a:buNone/>
                      </a:pPr>
                      <a:r>
                        <a:rPr lang="tr-TR" sz="1000" u="none" strike="noStrike">
                          <a:effectLst/>
                        </a:rPr>
                        <a:t>9:50- 10:10</a:t>
                      </a:r>
                      <a:endParaRPr lang="tr-TR" sz="1000" b="1" i="0" u="none" strike="noStrike">
                        <a:solidFill>
                          <a:srgbClr val="000000"/>
                        </a:solidFill>
                        <a:effectLst/>
                        <a:latin typeface="Aptos" panose="020B0004020202020204" pitchFamily="34" charset="0"/>
                      </a:endParaRPr>
                    </a:p>
                  </a:txBody>
                  <a:tcPr marL="2775" marR="2775" marT="2775" marB="0" anchor="ctr"/>
                </a:tc>
                <a:tc>
                  <a:txBody>
                    <a:bodyPr/>
                    <a:lstStyle/>
                    <a:p>
                      <a:pPr algn="l" rtl="0" fontAlgn="ctr">
                        <a:buNone/>
                      </a:pPr>
                      <a:r>
                        <a:rPr lang="en-US" sz="1000" u="none" strike="noStrike">
                          <a:effectLst/>
                        </a:rPr>
                        <a:t>Tyler Morgan, Gene flow at the microscale in three endangered animals</a:t>
                      </a:r>
                      <a:endParaRPr lang="en-US" sz="1000" b="1" i="0" u="none" strike="noStrike">
                        <a:solidFill>
                          <a:srgbClr val="000000"/>
                        </a:solidFill>
                        <a:effectLst/>
                        <a:latin typeface="Aptos" panose="020B0004020202020204" pitchFamily="34" charset="0"/>
                      </a:endParaRPr>
                    </a:p>
                  </a:txBody>
                  <a:tcPr marL="2775" marR="2775" marT="2775" marB="0" anchor="ctr"/>
                </a:tc>
                <a:tc vMerge="1">
                  <a:txBody>
                    <a:bodyPr/>
                    <a:lstStyle/>
                    <a:p>
                      <a:endParaRPr lang="tr-TR"/>
                    </a:p>
                  </a:txBody>
                  <a:tcPr/>
                </a:tc>
                <a:tc vMerge="1">
                  <a:txBody>
                    <a:bodyPr/>
                    <a:lstStyle/>
                    <a:p>
                      <a:endParaRPr lang="tr-TR"/>
                    </a:p>
                  </a:txBody>
                  <a:tcPr/>
                </a:tc>
                <a:tc>
                  <a:txBody>
                    <a:bodyPr/>
                    <a:lstStyle/>
                    <a:p>
                      <a:pPr algn="l" rtl="0" fontAlgn="ctr">
                        <a:buNone/>
                      </a:pPr>
                      <a:r>
                        <a:rPr lang="tr-TR" sz="1000" u="none" strike="noStrike" dirty="0">
                          <a:effectLst/>
                        </a:rPr>
                        <a:t>Benjamin T. </a:t>
                      </a:r>
                      <a:r>
                        <a:rPr lang="tr-TR" sz="1000" u="none" strike="noStrike" dirty="0" err="1">
                          <a:effectLst/>
                        </a:rPr>
                        <a:t>Hutchins</a:t>
                      </a:r>
                      <a:r>
                        <a:rPr lang="tr-TR" sz="1000" u="none" strike="noStrike" dirty="0">
                          <a:effectLst/>
                        </a:rPr>
                        <a:t>,</a:t>
                      </a:r>
                      <a:endParaRPr lang="tr-TR" sz="1000" b="0" i="0" u="none" strike="noStrike" dirty="0">
                        <a:solidFill>
                          <a:srgbClr val="000000"/>
                        </a:solidFill>
                        <a:effectLst/>
                        <a:latin typeface="Aptos" panose="020B0004020202020204" pitchFamily="34" charset="0"/>
                      </a:endParaRPr>
                    </a:p>
                  </a:txBody>
                  <a:tcPr marL="2775" marR="2775" marT="2775" marB="0" anchor="ctr"/>
                </a:tc>
                <a:extLst>
                  <a:ext uri="{0D108BD9-81ED-4DB2-BD59-A6C34878D82A}">
                    <a16:rowId xmlns:a16="http://schemas.microsoft.com/office/drawing/2014/main" val="4026585357"/>
                  </a:ext>
                </a:extLst>
              </a:tr>
              <a:tr h="312275">
                <a:tc>
                  <a:txBody>
                    <a:bodyPr/>
                    <a:lstStyle/>
                    <a:p>
                      <a:pPr algn="l" rtl="0" fontAlgn="ctr">
                        <a:buNone/>
                      </a:pPr>
                      <a:r>
                        <a:rPr lang="tr-TR" sz="1000" u="none" strike="noStrike">
                          <a:effectLst/>
                        </a:rPr>
                        <a:t>10:10-10:30</a:t>
                      </a:r>
                      <a:endParaRPr lang="tr-TR" sz="1000" b="1" i="0" u="none" strike="noStrike">
                        <a:solidFill>
                          <a:srgbClr val="000000"/>
                        </a:solidFill>
                        <a:effectLst/>
                        <a:latin typeface="Aptos" panose="020B0004020202020204" pitchFamily="34" charset="0"/>
                      </a:endParaRPr>
                    </a:p>
                  </a:txBody>
                  <a:tcPr marL="2775" marR="2775" marT="2775" marB="0" anchor="ctr"/>
                </a:tc>
                <a:tc>
                  <a:txBody>
                    <a:bodyPr/>
                    <a:lstStyle/>
                    <a:p>
                      <a:pPr algn="l" rtl="0" fontAlgn="ctr">
                        <a:buNone/>
                      </a:pPr>
                      <a:r>
                        <a:rPr lang="en-US" sz="1000" u="none" strike="noStrike">
                          <a:effectLst/>
                        </a:rPr>
                        <a:t>Muntadher Mashan, Using genomic tools to enhance biodiversity assessments in karst subterranean estuaries</a:t>
                      </a:r>
                      <a:endParaRPr lang="en-US" sz="1000" b="1" i="0" u="none" strike="noStrike">
                        <a:solidFill>
                          <a:srgbClr val="000000"/>
                        </a:solidFill>
                        <a:effectLst/>
                        <a:latin typeface="Aptos" panose="020B0004020202020204" pitchFamily="34" charset="0"/>
                      </a:endParaRPr>
                    </a:p>
                  </a:txBody>
                  <a:tcPr marL="2775" marR="2775" marT="2775" marB="0" anchor="ctr"/>
                </a:tc>
                <a:tc vMerge="1">
                  <a:txBody>
                    <a:bodyPr/>
                    <a:lstStyle/>
                    <a:p>
                      <a:endParaRPr lang="tr-TR"/>
                    </a:p>
                  </a:txBody>
                  <a:tcPr/>
                </a:tc>
                <a:tc vMerge="1">
                  <a:txBody>
                    <a:bodyPr/>
                    <a:lstStyle/>
                    <a:p>
                      <a:endParaRPr lang="tr-TR"/>
                    </a:p>
                  </a:txBody>
                  <a:tcPr/>
                </a:tc>
                <a:tc>
                  <a:txBody>
                    <a:bodyPr/>
                    <a:lstStyle/>
                    <a:p>
                      <a:pPr algn="l" rtl="0" fontAlgn="ctr">
                        <a:buNone/>
                      </a:pPr>
                      <a:r>
                        <a:rPr lang="tr-TR" sz="1000" u="none" strike="noStrike" dirty="0" err="1">
                          <a:effectLst/>
                        </a:rPr>
                        <a:t>Weston</a:t>
                      </a:r>
                      <a:r>
                        <a:rPr lang="tr-TR" sz="1000" u="none" strike="noStrike" dirty="0">
                          <a:effectLst/>
                        </a:rPr>
                        <a:t> H. </a:t>
                      </a:r>
                      <a:r>
                        <a:rPr lang="tr-TR" sz="1000" u="none" strike="noStrike" dirty="0" err="1">
                          <a:effectLst/>
                        </a:rPr>
                        <a:t>Nowlin</a:t>
                      </a:r>
                      <a:r>
                        <a:rPr lang="tr-TR" sz="1000" u="none" strike="noStrike" dirty="0">
                          <a:effectLst/>
                        </a:rPr>
                        <a:t>,</a:t>
                      </a:r>
                      <a:endParaRPr lang="tr-TR" sz="1000" b="0" i="0" u="none" strike="noStrike" dirty="0">
                        <a:solidFill>
                          <a:srgbClr val="000000"/>
                        </a:solidFill>
                        <a:effectLst/>
                        <a:latin typeface="Aptos" panose="020B0004020202020204" pitchFamily="34" charset="0"/>
                      </a:endParaRPr>
                    </a:p>
                  </a:txBody>
                  <a:tcPr marL="2775" marR="2775" marT="2775" marB="0" anchor="ctr"/>
                </a:tc>
                <a:extLst>
                  <a:ext uri="{0D108BD9-81ED-4DB2-BD59-A6C34878D82A}">
                    <a16:rowId xmlns:a16="http://schemas.microsoft.com/office/drawing/2014/main" val="792057687"/>
                  </a:ext>
                </a:extLst>
              </a:tr>
              <a:tr h="233734">
                <a:tc>
                  <a:txBody>
                    <a:bodyPr/>
                    <a:lstStyle/>
                    <a:p>
                      <a:pPr algn="l" rtl="0" fontAlgn="ctr">
                        <a:buNone/>
                      </a:pPr>
                      <a:r>
                        <a:rPr lang="tr-TR" sz="1000" u="none" strike="noStrike">
                          <a:effectLst/>
                        </a:rPr>
                        <a:t>10:30-10:50</a:t>
                      </a:r>
                      <a:endParaRPr lang="tr-TR" sz="1000" b="1" i="0" u="none" strike="noStrike">
                        <a:solidFill>
                          <a:srgbClr val="000000"/>
                        </a:solidFill>
                        <a:effectLst/>
                        <a:latin typeface="Aptos" panose="020B0004020202020204" pitchFamily="34" charset="0"/>
                      </a:endParaRPr>
                    </a:p>
                  </a:txBody>
                  <a:tcPr marL="2775" marR="2775" marT="2775" marB="0" anchor="ctr"/>
                </a:tc>
                <a:tc>
                  <a:txBody>
                    <a:bodyPr/>
                    <a:lstStyle/>
                    <a:p>
                      <a:pPr algn="l" rtl="0" fontAlgn="ctr">
                        <a:buNone/>
                      </a:pPr>
                      <a:r>
                        <a:rPr lang="en-US" sz="1000" u="none" strike="noStrike">
                          <a:effectLst/>
                        </a:rPr>
                        <a:t>Joseph Aubert, Insect diversity in the hyporheic zone of Texas rivers</a:t>
                      </a:r>
                      <a:endParaRPr lang="en-US" sz="1000" b="1" i="0" u="none" strike="noStrike">
                        <a:solidFill>
                          <a:srgbClr val="000000"/>
                        </a:solidFill>
                        <a:effectLst/>
                        <a:latin typeface="Aptos" panose="020B0004020202020204" pitchFamily="34" charset="0"/>
                      </a:endParaRPr>
                    </a:p>
                  </a:txBody>
                  <a:tcPr marL="2775" marR="2775" marT="2775" marB="0" anchor="ctr"/>
                </a:tc>
                <a:tc vMerge="1">
                  <a:txBody>
                    <a:bodyPr/>
                    <a:lstStyle/>
                    <a:p>
                      <a:endParaRPr lang="tr-TR"/>
                    </a:p>
                  </a:txBody>
                  <a:tcPr/>
                </a:tc>
                <a:tc vMerge="1">
                  <a:txBody>
                    <a:bodyPr/>
                    <a:lstStyle/>
                    <a:p>
                      <a:endParaRPr lang="tr-TR"/>
                    </a:p>
                  </a:txBody>
                  <a:tcPr/>
                </a:tc>
                <a:tc>
                  <a:txBody>
                    <a:bodyPr/>
                    <a:lstStyle/>
                    <a:p>
                      <a:pPr algn="l" rtl="0" fontAlgn="ctr">
                        <a:buNone/>
                      </a:pPr>
                      <a:r>
                        <a:rPr lang="tr-TR" sz="1000" u="none" strike="noStrike" dirty="0" err="1">
                          <a:effectLst/>
                        </a:rPr>
                        <a:t>Todd</a:t>
                      </a:r>
                      <a:r>
                        <a:rPr lang="tr-TR" sz="1000" u="none" strike="noStrike" dirty="0">
                          <a:effectLst/>
                        </a:rPr>
                        <a:t> </a:t>
                      </a:r>
                      <a:r>
                        <a:rPr lang="tr-TR" sz="1000" u="none" strike="noStrike" dirty="0" err="1">
                          <a:effectLst/>
                        </a:rPr>
                        <a:t>Swannack</a:t>
                      </a:r>
                      <a:r>
                        <a:rPr lang="tr-TR" sz="1000" u="none" strike="noStrike" dirty="0">
                          <a:effectLst/>
                        </a:rPr>
                        <a:t>,</a:t>
                      </a:r>
                      <a:endParaRPr lang="tr-TR" sz="1000" b="0" i="0" u="none" strike="noStrike" dirty="0">
                        <a:solidFill>
                          <a:srgbClr val="000000"/>
                        </a:solidFill>
                        <a:effectLst/>
                        <a:latin typeface="Aptos" panose="020B0004020202020204" pitchFamily="34" charset="0"/>
                      </a:endParaRPr>
                    </a:p>
                  </a:txBody>
                  <a:tcPr marL="2775" marR="2775" marT="2775" marB="0" anchor="ctr"/>
                </a:tc>
                <a:extLst>
                  <a:ext uri="{0D108BD9-81ED-4DB2-BD59-A6C34878D82A}">
                    <a16:rowId xmlns:a16="http://schemas.microsoft.com/office/drawing/2014/main" val="272475759"/>
                  </a:ext>
                </a:extLst>
              </a:tr>
              <a:tr h="157546">
                <a:tc>
                  <a:txBody>
                    <a:bodyPr/>
                    <a:lstStyle/>
                    <a:p>
                      <a:pPr algn="l" rtl="0" fontAlgn="ctr">
                        <a:buNone/>
                      </a:pPr>
                      <a:r>
                        <a:rPr lang="tr-TR" sz="1000" u="none" strike="noStrike">
                          <a:effectLst/>
                        </a:rPr>
                        <a:t>10:50-11:10</a:t>
                      </a:r>
                      <a:endParaRPr lang="tr-TR" sz="1000" b="1" i="0" u="none" strike="noStrike">
                        <a:solidFill>
                          <a:srgbClr val="000000"/>
                        </a:solidFill>
                        <a:effectLst/>
                        <a:latin typeface="Aptos" panose="020B0004020202020204" pitchFamily="34" charset="0"/>
                      </a:endParaRPr>
                    </a:p>
                  </a:txBody>
                  <a:tcPr marL="2775" marR="2775" marT="2775" marB="0" anchor="ctr"/>
                </a:tc>
                <a:tc>
                  <a:txBody>
                    <a:bodyPr/>
                    <a:lstStyle/>
                    <a:p>
                      <a:pPr algn="l" rtl="0" fontAlgn="ctr">
                        <a:buNone/>
                      </a:pPr>
                      <a:r>
                        <a:rPr lang="tr-TR" sz="1000" u="none" strike="noStrike">
                          <a:effectLst/>
                        </a:rPr>
                        <a:t>Coffee Break</a:t>
                      </a:r>
                      <a:endParaRPr lang="tr-TR" sz="1000" b="1" i="0" u="none" strike="noStrike">
                        <a:solidFill>
                          <a:srgbClr val="FF0000"/>
                        </a:solidFill>
                        <a:effectLst/>
                        <a:latin typeface="Nunito Sans" pitchFamily="2" charset="-94"/>
                      </a:endParaRPr>
                    </a:p>
                  </a:txBody>
                  <a:tcPr marL="2775" marR="2775" marT="2775" marB="0" anchor="ctr"/>
                </a:tc>
                <a:tc vMerge="1">
                  <a:txBody>
                    <a:bodyPr/>
                    <a:lstStyle/>
                    <a:p>
                      <a:endParaRPr lang="tr-TR"/>
                    </a:p>
                  </a:txBody>
                  <a:tcPr/>
                </a:tc>
                <a:tc vMerge="1">
                  <a:txBody>
                    <a:bodyPr/>
                    <a:lstStyle/>
                    <a:p>
                      <a:endParaRPr lang="tr-TR"/>
                    </a:p>
                  </a:txBody>
                  <a:tcPr/>
                </a:tc>
                <a:tc>
                  <a:txBody>
                    <a:bodyPr/>
                    <a:lstStyle/>
                    <a:p>
                      <a:pPr algn="l" rtl="0" fontAlgn="ctr">
                        <a:buNone/>
                      </a:pPr>
                      <a:r>
                        <a:rPr lang="tr-TR" sz="1000" u="none" strike="noStrike" dirty="0">
                          <a:effectLst/>
                        </a:rPr>
                        <a:t>Miranda </a:t>
                      </a:r>
                      <a:r>
                        <a:rPr lang="tr-TR" sz="1000" u="none" strike="noStrike" dirty="0" err="1">
                          <a:effectLst/>
                        </a:rPr>
                        <a:t>Sams</a:t>
                      </a:r>
                      <a:r>
                        <a:rPr lang="tr-TR" sz="1000" u="none" strike="noStrike" dirty="0">
                          <a:effectLst/>
                        </a:rPr>
                        <a:t>,</a:t>
                      </a:r>
                      <a:endParaRPr lang="tr-TR" sz="1000" b="0" i="0" u="none" strike="noStrike" dirty="0">
                        <a:solidFill>
                          <a:srgbClr val="000000"/>
                        </a:solidFill>
                        <a:effectLst/>
                        <a:latin typeface="Aptos" panose="020B0004020202020204" pitchFamily="34" charset="0"/>
                      </a:endParaRPr>
                    </a:p>
                  </a:txBody>
                  <a:tcPr marL="2775" marR="2775" marT="2775" marB="0" anchor="ctr"/>
                </a:tc>
                <a:extLst>
                  <a:ext uri="{0D108BD9-81ED-4DB2-BD59-A6C34878D82A}">
                    <a16:rowId xmlns:a16="http://schemas.microsoft.com/office/drawing/2014/main" val="810379856"/>
                  </a:ext>
                </a:extLst>
              </a:tr>
              <a:tr h="157546">
                <a:tc>
                  <a:txBody>
                    <a:bodyPr/>
                    <a:lstStyle/>
                    <a:p>
                      <a:pPr algn="l" fontAlgn="ctr">
                        <a:buNone/>
                      </a:pPr>
                      <a:r>
                        <a:rPr lang="tr-TR" sz="1000" u="none" strike="noStrike">
                          <a:effectLst/>
                        </a:rPr>
                        <a:t> </a:t>
                      </a:r>
                      <a:endParaRPr lang="tr-TR" sz="1000" b="0" i="0" u="none" strike="noStrike">
                        <a:solidFill>
                          <a:srgbClr val="000000"/>
                        </a:solidFill>
                        <a:effectLst/>
                        <a:latin typeface="Arial" panose="020B0604020202020204" pitchFamily="34" charset="0"/>
                      </a:endParaRPr>
                    </a:p>
                  </a:txBody>
                  <a:tcPr marL="2775" marR="2775" marT="2775" marB="0" anchor="ctr"/>
                </a:tc>
                <a:tc>
                  <a:txBody>
                    <a:bodyPr/>
                    <a:lstStyle/>
                    <a:p>
                      <a:pPr algn="l" rtl="0" fontAlgn="ctr">
                        <a:buNone/>
                      </a:pPr>
                      <a:r>
                        <a:rPr lang="tr-TR" sz="1000" u="none" strike="noStrike" dirty="0" err="1">
                          <a:effectLst/>
                          <a:highlight>
                            <a:srgbClr val="00FF00"/>
                          </a:highlight>
                        </a:rPr>
                        <a:t>Session</a:t>
                      </a:r>
                      <a:r>
                        <a:rPr lang="tr-TR" sz="1000" u="none" strike="noStrike" dirty="0">
                          <a:effectLst/>
                          <a:highlight>
                            <a:srgbClr val="00FF00"/>
                          </a:highlight>
                        </a:rPr>
                        <a:t> 2 (Oral Presentation) - </a:t>
                      </a:r>
                      <a:r>
                        <a:rPr lang="tr-TR" sz="1000" u="none" strike="noStrike" dirty="0" err="1">
                          <a:effectLst/>
                          <a:highlight>
                            <a:srgbClr val="00FF00"/>
                          </a:highlight>
                        </a:rPr>
                        <a:t>Moderator</a:t>
                      </a:r>
                      <a:r>
                        <a:rPr lang="tr-TR" sz="1000" u="none" strike="noStrike" dirty="0">
                          <a:effectLst/>
                          <a:highlight>
                            <a:srgbClr val="00FF00"/>
                          </a:highlight>
                        </a:rPr>
                        <a:t>: Amelia </a:t>
                      </a:r>
                      <a:r>
                        <a:rPr lang="tr-TR" sz="1000" u="none" strike="noStrike" dirty="0" err="1">
                          <a:effectLst/>
                          <a:highlight>
                            <a:srgbClr val="00FF00"/>
                          </a:highlight>
                        </a:rPr>
                        <a:t>Hunter</a:t>
                      </a:r>
                      <a:endParaRPr lang="tr-TR" sz="1000" b="1" i="0" u="none" strike="noStrike" dirty="0">
                        <a:solidFill>
                          <a:srgbClr val="008000"/>
                        </a:solidFill>
                        <a:effectLst/>
                        <a:highlight>
                          <a:srgbClr val="00FF00"/>
                        </a:highlight>
                        <a:latin typeface="Nunito Sans" pitchFamily="2" charset="-94"/>
                      </a:endParaRPr>
                    </a:p>
                  </a:txBody>
                  <a:tcPr marL="2775" marR="2775" marT="2775" marB="0" anchor="ctr"/>
                </a:tc>
                <a:tc vMerge="1">
                  <a:txBody>
                    <a:bodyPr/>
                    <a:lstStyle/>
                    <a:p>
                      <a:endParaRPr lang="tr-TR"/>
                    </a:p>
                  </a:txBody>
                  <a:tcPr/>
                </a:tc>
                <a:tc vMerge="1">
                  <a:txBody>
                    <a:bodyPr/>
                    <a:lstStyle/>
                    <a:p>
                      <a:endParaRPr lang="tr-TR"/>
                    </a:p>
                  </a:txBody>
                  <a:tcPr/>
                </a:tc>
                <a:tc>
                  <a:txBody>
                    <a:bodyPr/>
                    <a:lstStyle/>
                    <a:p>
                      <a:pPr algn="l" rtl="0" fontAlgn="ctr">
                        <a:buNone/>
                      </a:pPr>
                      <a:r>
                        <a:rPr lang="tr-TR" sz="1000" u="none" strike="noStrike" dirty="0" err="1">
                          <a:effectLst/>
                        </a:rPr>
                        <a:t>Kierra</a:t>
                      </a:r>
                      <a:r>
                        <a:rPr lang="tr-TR" sz="1000" u="none" strike="noStrike" dirty="0">
                          <a:effectLst/>
                        </a:rPr>
                        <a:t> </a:t>
                      </a:r>
                      <a:r>
                        <a:rPr lang="tr-TR" sz="1000" u="none" strike="noStrike" dirty="0" err="1">
                          <a:effectLst/>
                        </a:rPr>
                        <a:t>Determan</a:t>
                      </a:r>
                      <a:r>
                        <a:rPr lang="tr-TR" sz="1000" u="none" strike="noStrike" dirty="0">
                          <a:effectLst/>
                        </a:rPr>
                        <a:t>,</a:t>
                      </a:r>
                      <a:endParaRPr lang="tr-TR" sz="1000" b="0" i="0" u="none" strike="noStrike" dirty="0">
                        <a:solidFill>
                          <a:srgbClr val="000000"/>
                        </a:solidFill>
                        <a:effectLst/>
                        <a:latin typeface="Aptos" panose="020B0004020202020204" pitchFamily="34" charset="0"/>
                      </a:endParaRPr>
                    </a:p>
                  </a:txBody>
                  <a:tcPr marL="2775" marR="2775" marT="2775" marB="0" anchor="ctr"/>
                </a:tc>
                <a:extLst>
                  <a:ext uri="{0D108BD9-81ED-4DB2-BD59-A6C34878D82A}">
                    <a16:rowId xmlns:a16="http://schemas.microsoft.com/office/drawing/2014/main" val="2841699741"/>
                  </a:ext>
                </a:extLst>
              </a:tr>
              <a:tr h="312275">
                <a:tc>
                  <a:txBody>
                    <a:bodyPr/>
                    <a:lstStyle/>
                    <a:p>
                      <a:pPr algn="l" rtl="0" fontAlgn="ctr">
                        <a:buNone/>
                      </a:pPr>
                      <a:r>
                        <a:rPr lang="tr-TR" sz="1000" u="none" strike="noStrike">
                          <a:effectLst/>
                        </a:rPr>
                        <a:t>11:10-11:30</a:t>
                      </a:r>
                      <a:endParaRPr lang="tr-TR" sz="1000" b="1" i="0" u="none" strike="noStrike">
                        <a:solidFill>
                          <a:srgbClr val="000000"/>
                        </a:solidFill>
                        <a:effectLst/>
                        <a:latin typeface="Aptos" panose="020B0004020202020204" pitchFamily="34" charset="0"/>
                      </a:endParaRPr>
                    </a:p>
                  </a:txBody>
                  <a:tcPr marL="2775" marR="2775" marT="2775" marB="0" anchor="ctr"/>
                </a:tc>
                <a:tc>
                  <a:txBody>
                    <a:bodyPr/>
                    <a:lstStyle/>
                    <a:p>
                      <a:pPr algn="l" rtl="0" fontAlgn="ctr">
                        <a:buNone/>
                      </a:pPr>
                      <a:r>
                        <a:rPr lang="en-US" sz="1000" u="none" strike="noStrike" dirty="0">
                          <a:effectLst/>
                        </a:rPr>
                        <a:t>Gabrielle Vaughn, Population genetics and distribution of </a:t>
                      </a:r>
                      <a:r>
                        <a:rPr lang="en-US" sz="1000" u="none" strike="noStrike" dirty="0" err="1">
                          <a:effectLst/>
                        </a:rPr>
                        <a:t>Typhlatya</a:t>
                      </a:r>
                      <a:r>
                        <a:rPr lang="en-US" sz="1000" u="none" strike="noStrike" dirty="0">
                          <a:effectLst/>
                        </a:rPr>
                        <a:t> species</a:t>
                      </a:r>
                      <a:endParaRPr lang="en-US" sz="1000" b="1" i="0" u="none" strike="noStrike" dirty="0">
                        <a:solidFill>
                          <a:srgbClr val="000000"/>
                        </a:solidFill>
                        <a:effectLst/>
                        <a:latin typeface="Aptos" panose="020B0004020202020204" pitchFamily="34" charset="0"/>
                      </a:endParaRPr>
                    </a:p>
                  </a:txBody>
                  <a:tcPr marL="2775" marR="2775" marT="2775" marB="0" anchor="ctr"/>
                </a:tc>
                <a:tc vMerge="1">
                  <a:txBody>
                    <a:bodyPr/>
                    <a:lstStyle/>
                    <a:p>
                      <a:endParaRPr lang="tr-TR"/>
                    </a:p>
                  </a:txBody>
                  <a:tcPr/>
                </a:tc>
                <a:tc vMerge="1">
                  <a:txBody>
                    <a:bodyPr/>
                    <a:lstStyle/>
                    <a:p>
                      <a:endParaRPr lang="tr-TR"/>
                    </a:p>
                  </a:txBody>
                  <a:tcPr/>
                </a:tc>
                <a:tc>
                  <a:txBody>
                    <a:bodyPr/>
                    <a:lstStyle/>
                    <a:p>
                      <a:pPr algn="l" rtl="0" fontAlgn="ctr">
                        <a:buNone/>
                      </a:pPr>
                      <a:r>
                        <a:rPr lang="tr-TR" sz="1000" u="none" strike="noStrike" dirty="0" err="1">
                          <a:effectLst/>
                        </a:rPr>
                        <a:t>Kirby</a:t>
                      </a:r>
                      <a:r>
                        <a:rPr lang="tr-TR" sz="1000" u="none" strike="noStrike" dirty="0">
                          <a:effectLst/>
                        </a:rPr>
                        <a:t> Wright,</a:t>
                      </a:r>
                      <a:endParaRPr lang="tr-TR" sz="1000" b="0" i="0" u="none" strike="noStrike" dirty="0">
                        <a:solidFill>
                          <a:srgbClr val="000000"/>
                        </a:solidFill>
                        <a:effectLst/>
                        <a:latin typeface="Aptos" panose="020B0004020202020204" pitchFamily="34" charset="0"/>
                      </a:endParaRPr>
                    </a:p>
                  </a:txBody>
                  <a:tcPr marL="2775" marR="2775" marT="2775" marB="0" anchor="ctr"/>
                </a:tc>
                <a:extLst>
                  <a:ext uri="{0D108BD9-81ED-4DB2-BD59-A6C34878D82A}">
                    <a16:rowId xmlns:a16="http://schemas.microsoft.com/office/drawing/2014/main" val="270466072"/>
                  </a:ext>
                </a:extLst>
              </a:tr>
              <a:tr h="349546">
                <a:tc>
                  <a:txBody>
                    <a:bodyPr/>
                    <a:lstStyle/>
                    <a:p>
                      <a:pPr algn="l" rtl="0" fontAlgn="ctr">
                        <a:buNone/>
                      </a:pPr>
                      <a:r>
                        <a:rPr lang="tr-TR" sz="1000" u="none" strike="noStrike">
                          <a:effectLst/>
                        </a:rPr>
                        <a:t>11:30-11:50</a:t>
                      </a:r>
                      <a:endParaRPr lang="tr-TR" sz="1000" b="1" i="0" u="none" strike="noStrike">
                        <a:solidFill>
                          <a:srgbClr val="000000"/>
                        </a:solidFill>
                        <a:effectLst/>
                        <a:latin typeface="Aptos" panose="020B0004020202020204" pitchFamily="34" charset="0"/>
                      </a:endParaRPr>
                    </a:p>
                  </a:txBody>
                  <a:tcPr marL="2775" marR="2775" marT="2775" marB="0" anchor="ctr"/>
                </a:tc>
                <a:tc>
                  <a:txBody>
                    <a:bodyPr/>
                    <a:lstStyle/>
                    <a:p>
                      <a:pPr algn="l" rtl="0" fontAlgn="ctr">
                        <a:buNone/>
                      </a:pPr>
                      <a:r>
                        <a:rPr lang="en-US" sz="1000" u="none" strike="noStrike" dirty="0">
                          <a:effectLst/>
                        </a:rPr>
                        <a:t>Ramon Villareal, Investigation of 2 potential new species of </a:t>
                      </a:r>
                      <a:r>
                        <a:rPr lang="en-US" sz="1000" u="none" strike="noStrike" dirty="0" err="1">
                          <a:effectLst/>
                        </a:rPr>
                        <a:t>Cirolanides</a:t>
                      </a:r>
                      <a:r>
                        <a:rPr lang="en-US" sz="1000" u="none" strike="noStrike" dirty="0">
                          <a:effectLst/>
                        </a:rPr>
                        <a:t>, a crustacean (Isopoda) found in the Edwards Aquifer.</a:t>
                      </a:r>
                      <a:endParaRPr lang="en-US" sz="1000" b="1" i="0" u="none" strike="noStrike" dirty="0">
                        <a:solidFill>
                          <a:srgbClr val="000000"/>
                        </a:solidFill>
                        <a:effectLst/>
                        <a:latin typeface="Aptos" panose="020B0004020202020204" pitchFamily="34" charset="0"/>
                      </a:endParaRPr>
                    </a:p>
                  </a:txBody>
                  <a:tcPr marL="2775" marR="2775" marT="2775" marB="0" anchor="ctr"/>
                </a:tc>
                <a:tc vMerge="1">
                  <a:txBody>
                    <a:bodyPr/>
                    <a:lstStyle/>
                    <a:p>
                      <a:endParaRPr lang="tr-TR"/>
                    </a:p>
                  </a:txBody>
                  <a:tcPr/>
                </a:tc>
                <a:tc vMerge="1">
                  <a:txBody>
                    <a:bodyPr/>
                    <a:lstStyle/>
                    <a:p>
                      <a:endParaRPr lang="tr-TR"/>
                    </a:p>
                  </a:txBody>
                  <a:tcPr/>
                </a:tc>
                <a:tc>
                  <a:txBody>
                    <a:bodyPr/>
                    <a:lstStyle/>
                    <a:p>
                      <a:pPr algn="l" rtl="0" fontAlgn="ctr">
                        <a:buNone/>
                      </a:pPr>
                      <a:r>
                        <a:rPr lang="tr-TR" sz="1000" u="none" strike="noStrike" dirty="0">
                          <a:effectLst/>
                        </a:rPr>
                        <a:t>Jessica </a:t>
                      </a:r>
                      <a:r>
                        <a:rPr lang="tr-TR" sz="1000" u="none" strike="noStrike" dirty="0" err="1">
                          <a:effectLst/>
                        </a:rPr>
                        <a:t>Kittridge</a:t>
                      </a:r>
                      <a:r>
                        <a:rPr lang="tr-TR" sz="1000" u="none" strike="noStrike" dirty="0">
                          <a:effectLst/>
                        </a:rPr>
                        <a:t>,</a:t>
                      </a:r>
                      <a:endParaRPr lang="tr-TR" sz="1000" b="0" i="0" u="none" strike="noStrike" dirty="0">
                        <a:solidFill>
                          <a:srgbClr val="000000"/>
                        </a:solidFill>
                        <a:effectLst/>
                        <a:latin typeface="Aptos" panose="020B0004020202020204" pitchFamily="34" charset="0"/>
                      </a:endParaRPr>
                    </a:p>
                  </a:txBody>
                  <a:tcPr marL="2775" marR="2775" marT="2775" marB="0" anchor="ctr"/>
                </a:tc>
                <a:extLst>
                  <a:ext uri="{0D108BD9-81ED-4DB2-BD59-A6C34878D82A}">
                    <a16:rowId xmlns:a16="http://schemas.microsoft.com/office/drawing/2014/main" val="3305355041"/>
                  </a:ext>
                </a:extLst>
              </a:tr>
              <a:tr h="467004">
                <a:tc>
                  <a:txBody>
                    <a:bodyPr/>
                    <a:lstStyle/>
                    <a:p>
                      <a:pPr algn="l" rtl="0" fontAlgn="ctr">
                        <a:buNone/>
                      </a:pPr>
                      <a:r>
                        <a:rPr lang="tr-TR" sz="1000" u="none" strike="noStrike">
                          <a:effectLst/>
                        </a:rPr>
                        <a:t>11:50-12:10</a:t>
                      </a:r>
                      <a:endParaRPr lang="tr-TR" sz="1000" b="1" i="0" u="none" strike="noStrike">
                        <a:solidFill>
                          <a:srgbClr val="000000"/>
                        </a:solidFill>
                        <a:effectLst/>
                        <a:latin typeface="Aptos" panose="020B0004020202020204" pitchFamily="34" charset="0"/>
                      </a:endParaRPr>
                    </a:p>
                  </a:txBody>
                  <a:tcPr marL="2775" marR="2775" marT="2775" marB="0" anchor="ctr"/>
                </a:tc>
                <a:tc>
                  <a:txBody>
                    <a:bodyPr/>
                    <a:lstStyle/>
                    <a:p>
                      <a:pPr algn="l" rtl="0" fontAlgn="ctr">
                        <a:buNone/>
                      </a:pPr>
                      <a:r>
                        <a:rPr lang="tr-TR" sz="1000" u="none" strike="noStrike" dirty="0">
                          <a:effectLst/>
                        </a:rPr>
                        <a:t>Andrew </a:t>
                      </a:r>
                      <a:r>
                        <a:rPr lang="tr-TR" sz="1000" u="none" strike="noStrike" dirty="0" err="1">
                          <a:effectLst/>
                        </a:rPr>
                        <a:t>Cannizzaro</a:t>
                      </a:r>
                      <a:r>
                        <a:rPr lang="tr-TR" sz="1000" u="none" strike="noStrike" dirty="0">
                          <a:effectLst/>
                        </a:rPr>
                        <a:t>, </a:t>
                      </a:r>
                      <a:r>
                        <a:rPr lang="tr-TR" sz="1000" u="none" strike="noStrike" dirty="0" err="1">
                          <a:effectLst/>
                        </a:rPr>
                        <a:t>Light</a:t>
                      </a:r>
                      <a:r>
                        <a:rPr lang="tr-TR" sz="1000" u="none" strike="noStrike" dirty="0">
                          <a:effectLst/>
                        </a:rPr>
                        <a:t> </a:t>
                      </a:r>
                      <a:r>
                        <a:rPr lang="tr-TR" sz="1000" u="none" strike="noStrike" dirty="0" err="1">
                          <a:effectLst/>
                        </a:rPr>
                        <a:t>shining</a:t>
                      </a:r>
                      <a:r>
                        <a:rPr lang="tr-TR" sz="1000" u="none" strike="noStrike" dirty="0">
                          <a:effectLst/>
                        </a:rPr>
                        <a:t> </a:t>
                      </a:r>
                      <a:r>
                        <a:rPr lang="tr-TR" sz="1000" u="none" strike="noStrike" dirty="0" err="1">
                          <a:effectLst/>
                        </a:rPr>
                        <a:t>into</a:t>
                      </a:r>
                      <a:r>
                        <a:rPr lang="tr-TR" sz="1000" u="none" strike="noStrike" dirty="0">
                          <a:effectLst/>
                        </a:rPr>
                        <a:t> </a:t>
                      </a:r>
                      <a:r>
                        <a:rPr lang="tr-TR" sz="1000" u="none" strike="noStrike" dirty="0" err="1">
                          <a:effectLst/>
                        </a:rPr>
                        <a:t>the</a:t>
                      </a:r>
                      <a:r>
                        <a:rPr lang="tr-TR" sz="1000" u="none" strike="noStrike" dirty="0">
                          <a:effectLst/>
                        </a:rPr>
                        <a:t> </a:t>
                      </a:r>
                      <a:r>
                        <a:rPr lang="tr-TR" sz="1000" u="none" strike="noStrike" dirty="0" err="1">
                          <a:effectLst/>
                        </a:rPr>
                        <a:t>darkness</a:t>
                      </a:r>
                      <a:r>
                        <a:rPr lang="tr-TR" sz="1000" u="none" strike="noStrike" dirty="0">
                          <a:effectLst/>
                        </a:rPr>
                        <a:t>: </a:t>
                      </a:r>
                      <a:r>
                        <a:rPr lang="tr-TR" sz="1000" u="none" strike="noStrike" dirty="0" err="1">
                          <a:effectLst/>
                        </a:rPr>
                        <a:t>phylogenetic</a:t>
                      </a:r>
                      <a:r>
                        <a:rPr lang="tr-TR" sz="1000" u="none" strike="noStrike" dirty="0">
                          <a:effectLst/>
                        </a:rPr>
                        <a:t> </a:t>
                      </a:r>
                      <a:r>
                        <a:rPr lang="tr-TR" sz="1000" u="none" strike="noStrike" dirty="0" err="1">
                          <a:effectLst/>
                        </a:rPr>
                        <a:t>analyses</a:t>
                      </a:r>
                      <a:r>
                        <a:rPr lang="tr-TR" sz="1000" u="none" strike="noStrike" dirty="0">
                          <a:effectLst/>
                        </a:rPr>
                        <a:t> of a </a:t>
                      </a:r>
                      <a:r>
                        <a:rPr lang="tr-TR" sz="1000" u="none" strike="noStrike" dirty="0" err="1">
                          <a:effectLst/>
                        </a:rPr>
                        <a:t>hypogean</a:t>
                      </a:r>
                      <a:r>
                        <a:rPr lang="tr-TR" sz="1000" u="none" strike="noStrike" dirty="0">
                          <a:effectLst/>
                        </a:rPr>
                        <a:t> </a:t>
                      </a:r>
                      <a:r>
                        <a:rPr lang="tr-TR" sz="1000" u="none" strike="noStrike" dirty="0" err="1">
                          <a:effectLst/>
                        </a:rPr>
                        <a:t>crustacean</a:t>
                      </a:r>
                      <a:r>
                        <a:rPr lang="tr-TR" sz="1000" u="none" strike="noStrike" dirty="0">
                          <a:effectLst/>
                        </a:rPr>
                        <a:t> (</a:t>
                      </a:r>
                      <a:r>
                        <a:rPr lang="tr-TR" sz="1000" u="none" strike="noStrike" dirty="0" err="1">
                          <a:effectLst/>
                        </a:rPr>
                        <a:t>Amphipoda</a:t>
                      </a:r>
                      <a:r>
                        <a:rPr lang="tr-TR" sz="1000" u="none" strike="noStrike" dirty="0">
                          <a:effectLst/>
                        </a:rPr>
                        <a:t>: </a:t>
                      </a:r>
                      <a:r>
                        <a:rPr lang="tr-TR" sz="1000" u="none" strike="noStrike" dirty="0" err="1">
                          <a:effectLst/>
                        </a:rPr>
                        <a:t>Parabogidiella</a:t>
                      </a:r>
                      <a:r>
                        <a:rPr lang="tr-TR" sz="1000" u="none" strike="noStrike" dirty="0">
                          <a:effectLst/>
                        </a:rPr>
                        <a:t>) </a:t>
                      </a:r>
                      <a:r>
                        <a:rPr lang="tr-TR" sz="1000" u="none" strike="noStrike" dirty="0" err="1">
                          <a:effectLst/>
                        </a:rPr>
                        <a:t>reveals</a:t>
                      </a:r>
                      <a:r>
                        <a:rPr lang="tr-TR" sz="1000" u="none" strike="noStrike" dirty="0">
                          <a:effectLst/>
                        </a:rPr>
                        <a:t> </a:t>
                      </a:r>
                      <a:r>
                        <a:rPr lang="tr-TR" sz="1000" u="none" strike="noStrike" dirty="0" err="1">
                          <a:effectLst/>
                        </a:rPr>
                        <a:t>unique</a:t>
                      </a:r>
                      <a:r>
                        <a:rPr lang="tr-TR" sz="1000" u="none" strike="noStrike" dirty="0">
                          <a:effectLst/>
                        </a:rPr>
                        <a:t> </a:t>
                      </a:r>
                      <a:r>
                        <a:rPr lang="tr-TR" sz="1000" u="none" strike="noStrike" dirty="0" err="1">
                          <a:effectLst/>
                        </a:rPr>
                        <a:t>diversity</a:t>
                      </a:r>
                      <a:r>
                        <a:rPr lang="tr-TR" sz="1000" u="none" strike="noStrike" dirty="0">
                          <a:effectLst/>
                        </a:rPr>
                        <a:t> </a:t>
                      </a:r>
                      <a:r>
                        <a:rPr lang="tr-TR" sz="1000" u="none" strike="noStrike" dirty="0" err="1">
                          <a:effectLst/>
                        </a:rPr>
                        <a:t>and</a:t>
                      </a:r>
                      <a:r>
                        <a:rPr lang="tr-TR" sz="1000" u="none" strike="noStrike" dirty="0">
                          <a:effectLst/>
                        </a:rPr>
                        <a:t> </a:t>
                      </a:r>
                      <a:r>
                        <a:rPr lang="tr-TR" sz="1000" u="none" strike="noStrike" dirty="0" err="1">
                          <a:effectLst/>
                        </a:rPr>
                        <a:t>structuring</a:t>
                      </a:r>
                      <a:endParaRPr lang="tr-TR" sz="1000" b="1" i="0" u="none" strike="noStrike" dirty="0">
                        <a:solidFill>
                          <a:srgbClr val="000000"/>
                        </a:solidFill>
                        <a:effectLst/>
                        <a:latin typeface="Aptos" panose="020B0004020202020204" pitchFamily="34" charset="0"/>
                      </a:endParaRPr>
                    </a:p>
                  </a:txBody>
                  <a:tcPr marL="2775" marR="2775" marT="2775" marB="0" anchor="ctr"/>
                </a:tc>
                <a:tc vMerge="1">
                  <a:txBody>
                    <a:bodyPr/>
                    <a:lstStyle/>
                    <a:p>
                      <a:endParaRPr lang="tr-TR"/>
                    </a:p>
                  </a:txBody>
                  <a:tcPr/>
                </a:tc>
                <a:tc vMerge="1">
                  <a:txBody>
                    <a:bodyPr/>
                    <a:lstStyle/>
                    <a:p>
                      <a:endParaRPr lang="tr-TR"/>
                    </a:p>
                  </a:txBody>
                  <a:tcPr/>
                </a:tc>
                <a:tc>
                  <a:txBody>
                    <a:bodyPr/>
                    <a:lstStyle/>
                    <a:p>
                      <a:pPr algn="l" rtl="0" fontAlgn="ctr">
                        <a:buNone/>
                      </a:pPr>
                      <a:r>
                        <a:rPr lang="tr-TR" sz="1000" u="none" strike="noStrike" dirty="0">
                          <a:effectLst/>
                        </a:rPr>
                        <a:t>Catherine </a:t>
                      </a:r>
                      <a:r>
                        <a:rPr lang="tr-TR" sz="1000" u="none" strike="noStrike" dirty="0" err="1">
                          <a:effectLst/>
                        </a:rPr>
                        <a:t>Cline</a:t>
                      </a:r>
                      <a:endParaRPr lang="tr-TR" sz="1000" b="0" i="0" u="none" strike="noStrike" dirty="0">
                        <a:solidFill>
                          <a:srgbClr val="000000"/>
                        </a:solidFill>
                        <a:effectLst/>
                        <a:latin typeface="Aptos" panose="020B0004020202020204" pitchFamily="34" charset="0"/>
                      </a:endParaRPr>
                    </a:p>
                  </a:txBody>
                  <a:tcPr marL="2775" marR="2775" marT="2775" marB="0" anchor="ctr"/>
                </a:tc>
                <a:extLst>
                  <a:ext uri="{0D108BD9-81ED-4DB2-BD59-A6C34878D82A}">
                    <a16:rowId xmlns:a16="http://schemas.microsoft.com/office/drawing/2014/main" val="4222929996"/>
                  </a:ext>
                </a:extLst>
              </a:tr>
              <a:tr h="349546">
                <a:tc>
                  <a:txBody>
                    <a:bodyPr/>
                    <a:lstStyle/>
                    <a:p>
                      <a:pPr algn="l" rtl="0" fontAlgn="ctr">
                        <a:buNone/>
                      </a:pPr>
                      <a:r>
                        <a:rPr lang="tr-TR" sz="1000" u="none" strike="noStrike">
                          <a:effectLst/>
                          <a:highlight>
                            <a:srgbClr val="00FFFF"/>
                          </a:highlight>
                        </a:rPr>
                        <a:t>12:10-12:30</a:t>
                      </a:r>
                      <a:endParaRPr lang="tr-TR" sz="1000" b="1" i="0" u="none" strike="noStrike">
                        <a:solidFill>
                          <a:srgbClr val="000000"/>
                        </a:solidFill>
                        <a:effectLst/>
                        <a:highlight>
                          <a:srgbClr val="00FFFF"/>
                        </a:highlight>
                        <a:latin typeface="Aptos" panose="020B0004020202020204" pitchFamily="34" charset="0"/>
                      </a:endParaRPr>
                    </a:p>
                  </a:txBody>
                  <a:tcPr marL="2775" marR="2775" marT="2775" marB="0" anchor="ctr"/>
                </a:tc>
                <a:tc>
                  <a:txBody>
                    <a:bodyPr/>
                    <a:lstStyle/>
                    <a:p>
                      <a:pPr algn="l" rtl="0" fontAlgn="ctr">
                        <a:buNone/>
                      </a:pPr>
                      <a:r>
                        <a:rPr lang="tr-TR" sz="1000" u="none" strike="noStrike" dirty="0">
                          <a:effectLst/>
                          <a:highlight>
                            <a:srgbClr val="00FFFF"/>
                          </a:highlight>
                        </a:rPr>
                        <a:t>Photo </a:t>
                      </a:r>
                      <a:r>
                        <a:rPr lang="tr-TR" sz="1000" u="none" strike="noStrike" dirty="0" err="1">
                          <a:effectLst/>
                          <a:highlight>
                            <a:srgbClr val="00FFFF"/>
                          </a:highlight>
                        </a:rPr>
                        <a:t>Contest</a:t>
                      </a:r>
                      <a:r>
                        <a:rPr lang="tr-TR" sz="1000" u="none" strike="noStrike" dirty="0">
                          <a:effectLst/>
                          <a:highlight>
                            <a:srgbClr val="00FFFF"/>
                          </a:highlight>
                        </a:rPr>
                        <a:t> - </a:t>
                      </a:r>
                      <a:r>
                        <a:rPr lang="tr-TR" sz="1000" u="none" strike="noStrike" dirty="0" err="1">
                          <a:effectLst/>
                          <a:highlight>
                            <a:srgbClr val="00FFFF"/>
                          </a:highlight>
                        </a:rPr>
                        <a:t>Moderator</a:t>
                      </a:r>
                      <a:r>
                        <a:rPr lang="tr-TR" sz="1000" u="none" strike="noStrike" dirty="0">
                          <a:effectLst/>
                          <a:highlight>
                            <a:srgbClr val="00FFFF"/>
                          </a:highlight>
                        </a:rPr>
                        <a:t>: Bernard </a:t>
                      </a:r>
                      <a:r>
                        <a:rPr lang="tr-TR" sz="1000" u="none" strike="noStrike" dirty="0" err="1">
                          <a:effectLst/>
                          <a:highlight>
                            <a:srgbClr val="00FFFF"/>
                          </a:highlight>
                        </a:rPr>
                        <a:t>Mbithi</a:t>
                      </a:r>
                      <a:endParaRPr lang="tr-TR" sz="1000" b="1" i="0" u="none" strike="noStrike" dirty="0">
                        <a:solidFill>
                          <a:srgbClr val="FF0000"/>
                        </a:solidFill>
                        <a:effectLst/>
                        <a:highlight>
                          <a:srgbClr val="00FFFF"/>
                        </a:highlight>
                        <a:latin typeface="Nunito Sans" pitchFamily="2" charset="-94"/>
                      </a:endParaRPr>
                    </a:p>
                  </a:txBody>
                  <a:tcPr marL="2775" marR="2775" marT="2775" marB="0" anchor="ctr"/>
                </a:tc>
                <a:tc>
                  <a:txBody>
                    <a:bodyPr/>
                    <a:lstStyle/>
                    <a:p>
                      <a:pPr algn="l" rtl="0" fontAlgn="ctr">
                        <a:buNone/>
                      </a:pPr>
                      <a:r>
                        <a:rPr lang="tr-TR" sz="1000" u="none" strike="noStrike">
                          <a:effectLst/>
                        </a:rPr>
                        <a:t>Connor Grizzle, Marco Rodriguez</a:t>
                      </a:r>
                      <a:endParaRPr lang="tr-TR" sz="1000" b="1" i="0" u="none" strike="noStrike">
                        <a:solidFill>
                          <a:srgbClr val="000000"/>
                        </a:solidFill>
                        <a:effectLst/>
                        <a:latin typeface="Aptos" panose="020B0004020202020204" pitchFamily="34" charset="0"/>
                      </a:endParaRPr>
                    </a:p>
                  </a:txBody>
                  <a:tcPr marL="2775" marR="2775" marT="2775" marB="0" anchor="ctr"/>
                </a:tc>
                <a:tc>
                  <a:txBody>
                    <a:bodyPr/>
                    <a:lstStyle/>
                    <a:p>
                      <a:pPr algn="l" rtl="0" fontAlgn="ctr">
                        <a:buNone/>
                      </a:pPr>
                      <a:r>
                        <a:rPr lang="en-US" sz="1000" u="none" strike="noStrike">
                          <a:effectLst/>
                        </a:rPr>
                        <a:t>Toward Speleogenomic Pipelines: Characterizing Biodiversity from Species to Communities</a:t>
                      </a:r>
                      <a:endParaRPr lang="en-US" sz="1000" b="0" i="0" u="none" strike="noStrike">
                        <a:solidFill>
                          <a:srgbClr val="000000"/>
                        </a:solidFill>
                        <a:effectLst/>
                        <a:latin typeface="Aptos" panose="020B0004020202020204" pitchFamily="34" charset="0"/>
                      </a:endParaRPr>
                    </a:p>
                  </a:txBody>
                  <a:tcPr marL="2775" marR="2775" marT="2775" marB="0" anchor="ctr"/>
                </a:tc>
                <a:tc>
                  <a:txBody>
                    <a:bodyPr/>
                    <a:lstStyle/>
                    <a:p>
                      <a:pPr algn="l" rtl="0" fontAlgn="ctr">
                        <a:buNone/>
                      </a:pPr>
                      <a:r>
                        <a:rPr lang="tr-TR" sz="1000" u="none" strike="noStrike" dirty="0" err="1">
                          <a:effectLst/>
                        </a:rPr>
                        <a:t>Marci</a:t>
                      </a:r>
                      <a:r>
                        <a:rPr lang="tr-TR" sz="1000" u="none" strike="noStrike" dirty="0">
                          <a:effectLst/>
                        </a:rPr>
                        <a:t> </a:t>
                      </a:r>
                      <a:r>
                        <a:rPr lang="tr-TR" sz="1000" u="none" strike="noStrike" dirty="0" err="1">
                          <a:effectLst/>
                        </a:rPr>
                        <a:t>Casias</a:t>
                      </a:r>
                      <a:r>
                        <a:rPr lang="tr-TR" sz="1000" u="none" strike="noStrike" dirty="0">
                          <a:effectLst/>
                        </a:rPr>
                        <a:t>, </a:t>
                      </a:r>
                      <a:r>
                        <a:rPr lang="tr-TR" sz="1000" u="none" strike="noStrike" dirty="0" err="1">
                          <a:effectLst/>
                        </a:rPr>
                        <a:t>Marco</a:t>
                      </a:r>
                      <a:r>
                        <a:rPr lang="tr-TR" sz="1000" u="none" strike="noStrike" dirty="0">
                          <a:effectLst/>
                        </a:rPr>
                        <a:t> Rodriguez, Fernando </a:t>
                      </a:r>
                      <a:r>
                        <a:rPr lang="tr-TR" sz="1000" u="none" strike="noStrike" dirty="0" err="1">
                          <a:effectLst/>
                        </a:rPr>
                        <a:t>Calderón-Gutiérrez</a:t>
                      </a:r>
                      <a:r>
                        <a:rPr lang="tr-TR" sz="1000" u="none" strike="noStrike" dirty="0">
                          <a:effectLst/>
                        </a:rPr>
                        <a:t> &amp; Elizabeth Borda</a:t>
                      </a:r>
                      <a:endParaRPr lang="tr-TR" sz="1000" b="0" i="0" u="none" strike="noStrike" dirty="0">
                        <a:solidFill>
                          <a:srgbClr val="000000"/>
                        </a:solidFill>
                        <a:effectLst/>
                        <a:latin typeface="Aptos" panose="020B0004020202020204" pitchFamily="34" charset="0"/>
                      </a:endParaRPr>
                    </a:p>
                  </a:txBody>
                  <a:tcPr marL="2775" marR="2775" marT="2775" marB="0" anchor="ctr"/>
                </a:tc>
                <a:extLst>
                  <a:ext uri="{0D108BD9-81ED-4DB2-BD59-A6C34878D82A}">
                    <a16:rowId xmlns:a16="http://schemas.microsoft.com/office/drawing/2014/main" val="61064683"/>
                  </a:ext>
                </a:extLst>
              </a:tr>
              <a:tr h="233734">
                <a:tc>
                  <a:txBody>
                    <a:bodyPr/>
                    <a:lstStyle/>
                    <a:p>
                      <a:pPr algn="l" rtl="0" fontAlgn="ctr">
                        <a:buNone/>
                      </a:pPr>
                      <a:r>
                        <a:rPr lang="tr-TR" sz="1000" u="none" strike="noStrike">
                          <a:effectLst/>
                          <a:highlight>
                            <a:srgbClr val="00FFFF"/>
                          </a:highlight>
                        </a:rPr>
                        <a:t>12:30- 1:40</a:t>
                      </a:r>
                      <a:endParaRPr lang="tr-TR" sz="1000" b="1" i="0" u="none" strike="noStrike">
                        <a:solidFill>
                          <a:srgbClr val="000000"/>
                        </a:solidFill>
                        <a:effectLst/>
                        <a:highlight>
                          <a:srgbClr val="00FFFF"/>
                        </a:highlight>
                        <a:latin typeface="Aptos" panose="020B0004020202020204" pitchFamily="34" charset="0"/>
                      </a:endParaRPr>
                    </a:p>
                  </a:txBody>
                  <a:tcPr marL="2775" marR="2775" marT="2775" marB="0" anchor="ctr"/>
                </a:tc>
                <a:tc>
                  <a:txBody>
                    <a:bodyPr/>
                    <a:lstStyle/>
                    <a:p>
                      <a:pPr algn="l" rtl="0" fontAlgn="ctr">
                        <a:buNone/>
                      </a:pPr>
                      <a:r>
                        <a:rPr lang="tr-TR" sz="1000" u="none" strike="noStrike" dirty="0" err="1">
                          <a:effectLst/>
                          <a:highlight>
                            <a:srgbClr val="00FFFF"/>
                          </a:highlight>
                        </a:rPr>
                        <a:t>Lunch</a:t>
                      </a:r>
                      <a:r>
                        <a:rPr lang="tr-TR" sz="1000" u="none" strike="noStrike" dirty="0">
                          <a:effectLst/>
                          <a:highlight>
                            <a:srgbClr val="00FFFF"/>
                          </a:highlight>
                        </a:rPr>
                        <a:t> (</a:t>
                      </a:r>
                      <a:r>
                        <a:rPr lang="tr-TR" sz="1000" u="none" strike="noStrike" dirty="0" err="1">
                          <a:effectLst/>
                          <a:highlight>
                            <a:srgbClr val="00FFFF"/>
                          </a:highlight>
                        </a:rPr>
                        <a:t>Cafeteria</a:t>
                      </a:r>
                      <a:r>
                        <a:rPr lang="tr-TR" sz="1000" u="none" strike="noStrike" dirty="0">
                          <a:effectLst/>
                          <a:highlight>
                            <a:srgbClr val="00FFFF"/>
                          </a:highlight>
                        </a:rPr>
                        <a:t>)</a:t>
                      </a:r>
                      <a:endParaRPr lang="tr-TR" sz="1000" b="1" i="0" u="none" strike="noStrike" dirty="0">
                        <a:solidFill>
                          <a:srgbClr val="FF0000"/>
                        </a:solidFill>
                        <a:effectLst/>
                        <a:highlight>
                          <a:srgbClr val="00FFFF"/>
                        </a:highlight>
                        <a:latin typeface="Nunito Sans" pitchFamily="2" charset="-94"/>
                      </a:endParaRPr>
                    </a:p>
                  </a:txBody>
                  <a:tcPr marL="2775" marR="2775" marT="2775" marB="0" anchor="ctr"/>
                </a:tc>
                <a:tc>
                  <a:txBody>
                    <a:bodyPr/>
                    <a:lstStyle/>
                    <a:p>
                      <a:pPr algn="l" rtl="0" fontAlgn="ctr">
                        <a:buNone/>
                      </a:pPr>
                      <a:r>
                        <a:rPr lang="tr-TR" sz="1000" u="none" strike="noStrike">
                          <a:effectLst/>
                        </a:rPr>
                        <a:t>Kamryn Richard</a:t>
                      </a:r>
                      <a:endParaRPr lang="tr-TR" sz="1000" b="1" i="0" u="none" strike="noStrike">
                        <a:solidFill>
                          <a:srgbClr val="000000"/>
                        </a:solidFill>
                        <a:effectLst/>
                        <a:latin typeface="Aptos" panose="020B0004020202020204" pitchFamily="34" charset="0"/>
                      </a:endParaRPr>
                    </a:p>
                  </a:txBody>
                  <a:tcPr marL="2775" marR="2775" marT="2775" marB="0" anchor="ctr"/>
                </a:tc>
                <a:tc>
                  <a:txBody>
                    <a:bodyPr/>
                    <a:lstStyle/>
                    <a:p>
                      <a:pPr algn="l" rtl="0" fontAlgn="ctr">
                        <a:buNone/>
                      </a:pPr>
                      <a:r>
                        <a:rPr lang="en-US" sz="1000" u="none" strike="noStrike">
                          <a:effectLst/>
                        </a:rPr>
                        <a:t>Work with Ozark Cave Fauna</a:t>
                      </a:r>
                      <a:endParaRPr lang="en-US" sz="1000" b="0" i="0" u="none" strike="noStrike">
                        <a:solidFill>
                          <a:srgbClr val="000000"/>
                        </a:solidFill>
                        <a:effectLst/>
                        <a:latin typeface="Aptos" panose="020B0004020202020204" pitchFamily="34" charset="0"/>
                      </a:endParaRPr>
                    </a:p>
                  </a:txBody>
                  <a:tcPr marL="2775" marR="2775" marT="2775" marB="0" anchor="ctr"/>
                </a:tc>
                <a:tc>
                  <a:txBody>
                    <a:bodyPr/>
                    <a:lstStyle/>
                    <a:p>
                      <a:pPr algn="l" rtl="0" fontAlgn="ctr">
                        <a:buNone/>
                      </a:pPr>
                      <a:r>
                        <a:rPr lang="tr-TR" sz="1000" u="none" strike="noStrike" dirty="0" err="1">
                          <a:effectLst/>
                        </a:rPr>
                        <a:t>Danté</a:t>
                      </a:r>
                      <a:r>
                        <a:rPr lang="tr-TR" sz="1000" u="none" strike="noStrike" dirty="0">
                          <a:effectLst/>
                        </a:rPr>
                        <a:t> </a:t>
                      </a:r>
                      <a:r>
                        <a:rPr lang="tr-TR" sz="1000" u="none" strike="noStrike" dirty="0" err="1">
                          <a:effectLst/>
                        </a:rPr>
                        <a:t>Fenolio</a:t>
                      </a:r>
                      <a:endParaRPr lang="tr-TR" sz="1000" b="0" i="0" u="none" strike="noStrike" dirty="0">
                        <a:solidFill>
                          <a:srgbClr val="000000"/>
                        </a:solidFill>
                        <a:effectLst/>
                        <a:latin typeface="Aptos" panose="020B0004020202020204" pitchFamily="34" charset="0"/>
                      </a:endParaRPr>
                    </a:p>
                  </a:txBody>
                  <a:tcPr marL="2775" marR="2775" marT="2775" marB="0" anchor="ctr"/>
                </a:tc>
                <a:extLst>
                  <a:ext uri="{0D108BD9-81ED-4DB2-BD59-A6C34878D82A}">
                    <a16:rowId xmlns:a16="http://schemas.microsoft.com/office/drawing/2014/main" val="2725084319"/>
                  </a:ext>
                </a:extLst>
              </a:tr>
              <a:tr h="157546">
                <a:tc>
                  <a:txBody>
                    <a:bodyPr/>
                    <a:lstStyle/>
                    <a:p>
                      <a:pPr algn="l" rtl="0" fontAlgn="ctr">
                        <a:buNone/>
                      </a:pPr>
                      <a:r>
                        <a:rPr lang="tr-TR" sz="1000" u="none" strike="noStrike">
                          <a:effectLst/>
                          <a:highlight>
                            <a:srgbClr val="00FFFF"/>
                          </a:highlight>
                        </a:rPr>
                        <a:t>1:40 - 2:40</a:t>
                      </a:r>
                      <a:endParaRPr lang="tr-TR" sz="1000" b="1" i="0" u="none" strike="noStrike">
                        <a:solidFill>
                          <a:srgbClr val="000000"/>
                        </a:solidFill>
                        <a:effectLst/>
                        <a:highlight>
                          <a:srgbClr val="00FFFF"/>
                        </a:highlight>
                        <a:latin typeface="Aptos" panose="020B0004020202020204" pitchFamily="34" charset="0"/>
                      </a:endParaRPr>
                    </a:p>
                  </a:txBody>
                  <a:tcPr marL="2775" marR="2775" marT="2775" marB="0" anchor="ctr"/>
                </a:tc>
                <a:tc>
                  <a:txBody>
                    <a:bodyPr/>
                    <a:lstStyle/>
                    <a:p>
                      <a:pPr algn="l" rtl="0" fontAlgn="ctr">
                        <a:buNone/>
                      </a:pPr>
                      <a:r>
                        <a:rPr lang="tr-TR" sz="1000" u="none" strike="noStrike" dirty="0">
                          <a:effectLst/>
                          <a:highlight>
                            <a:srgbClr val="00FFFF"/>
                          </a:highlight>
                        </a:rPr>
                        <a:t>Poster </a:t>
                      </a:r>
                      <a:r>
                        <a:rPr lang="tr-TR" sz="1000" u="none" strike="noStrike" dirty="0" err="1">
                          <a:effectLst/>
                          <a:highlight>
                            <a:srgbClr val="00FFFF"/>
                          </a:highlight>
                        </a:rPr>
                        <a:t>Session</a:t>
                      </a:r>
                      <a:endParaRPr lang="tr-TR" sz="1000" b="1" i="0" u="none" strike="noStrike" dirty="0">
                        <a:solidFill>
                          <a:srgbClr val="FF0000"/>
                        </a:solidFill>
                        <a:effectLst/>
                        <a:highlight>
                          <a:srgbClr val="00FFFF"/>
                        </a:highlight>
                        <a:latin typeface="Nunito Sans" pitchFamily="2" charset="-94"/>
                      </a:endParaRPr>
                    </a:p>
                  </a:txBody>
                  <a:tcPr marL="2775" marR="2775" marT="2775" marB="0" anchor="ctr"/>
                </a:tc>
                <a:tc>
                  <a:txBody>
                    <a:bodyPr/>
                    <a:lstStyle/>
                    <a:p>
                      <a:pPr algn="l" fontAlgn="ctr">
                        <a:buNone/>
                      </a:pPr>
                      <a:r>
                        <a:rPr lang="tr-TR" sz="1000" u="none" strike="noStrike">
                          <a:effectLst/>
                        </a:rPr>
                        <a:t> </a:t>
                      </a:r>
                      <a:endParaRPr lang="tr-TR" sz="1000" b="0" i="0" u="none" strike="noStrike">
                        <a:solidFill>
                          <a:srgbClr val="000000"/>
                        </a:solidFill>
                        <a:effectLst/>
                        <a:latin typeface="Arial" panose="020B0604020202020204" pitchFamily="34" charset="0"/>
                      </a:endParaRPr>
                    </a:p>
                  </a:txBody>
                  <a:tcPr marL="2775" marR="2775" marT="2775" marB="0" anchor="ctr"/>
                </a:tc>
                <a:tc>
                  <a:txBody>
                    <a:bodyPr/>
                    <a:lstStyle/>
                    <a:p>
                      <a:pPr algn="l" fontAlgn="ctr">
                        <a:buNone/>
                      </a:pPr>
                      <a:endParaRPr lang="tr-TR" sz="1000" b="0" i="0" u="none" strike="noStrike">
                        <a:solidFill>
                          <a:srgbClr val="000000"/>
                        </a:solidFill>
                        <a:effectLst/>
                        <a:latin typeface="Arial" panose="020B0604020202020204" pitchFamily="34" charset="0"/>
                      </a:endParaRPr>
                    </a:p>
                  </a:txBody>
                  <a:tcPr marL="2775" marR="2775" marT="2775" marB="0" anchor="ctr"/>
                </a:tc>
                <a:tc>
                  <a:txBody>
                    <a:bodyPr/>
                    <a:lstStyle/>
                    <a:p>
                      <a:pPr algn="l" fontAlgn="ctr">
                        <a:buNone/>
                      </a:pPr>
                      <a:endParaRPr lang="tr-TR" sz="1000" b="0" i="0" u="none" strike="noStrike">
                        <a:solidFill>
                          <a:srgbClr val="000000"/>
                        </a:solidFill>
                        <a:effectLst/>
                        <a:latin typeface="Arial" panose="020B0604020202020204" pitchFamily="34" charset="0"/>
                      </a:endParaRPr>
                    </a:p>
                  </a:txBody>
                  <a:tcPr marL="2775" marR="2775" marT="2775" marB="0" anchor="ctr"/>
                </a:tc>
                <a:extLst>
                  <a:ext uri="{0D108BD9-81ED-4DB2-BD59-A6C34878D82A}">
                    <a16:rowId xmlns:a16="http://schemas.microsoft.com/office/drawing/2014/main" val="1362573371"/>
                  </a:ext>
                </a:extLst>
              </a:tr>
              <a:tr h="233734">
                <a:tc>
                  <a:txBody>
                    <a:bodyPr/>
                    <a:lstStyle/>
                    <a:p>
                      <a:pPr algn="l" fontAlgn="ctr">
                        <a:buNone/>
                      </a:pPr>
                      <a:endParaRPr lang="tr-TR" sz="1000" b="0" i="0" u="none" strike="noStrike">
                        <a:solidFill>
                          <a:srgbClr val="000000"/>
                        </a:solidFill>
                        <a:effectLst/>
                        <a:latin typeface="Arial" panose="020B0604020202020204" pitchFamily="34" charset="0"/>
                      </a:endParaRPr>
                    </a:p>
                  </a:txBody>
                  <a:tcPr marL="2775" marR="2775" marT="2775" marB="0" anchor="ctr"/>
                </a:tc>
                <a:tc>
                  <a:txBody>
                    <a:bodyPr/>
                    <a:lstStyle/>
                    <a:p>
                      <a:pPr algn="l" rtl="0" fontAlgn="ctr">
                        <a:buNone/>
                      </a:pPr>
                      <a:r>
                        <a:rPr lang="it-IT" sz="1000" u="none" strike="noStrike" dirty="0">
                          <a:effectLst/>
                          <a:highlight>
                            <a:srgbClr val="00FF00"/>
                          </a:highlight>
                        </a:rPr>
                        <a:t>Session 3 (Oral Presentation) - Moderator: Caroline Mierzejewski</a:t>
                      </a:r>
                      <a:endParaRPr lang="it-IT" sz="1000" b="1" i="0" u="none" strike="noStrike" dirty="0">
                        <a:solidFill>
                          <a:srgbClr val="008000"/>
                        </a:solidFill>
                        <a:effectLst/>
                        <a:highlight>
                          <a:srgbClr val="00FF00"/>
                        </a:highlight>
                        <a:latin typeface="Nunito Sans" pitchFamily="2" charset="-94"/>
                      </a:endParaRPr>
                    </a:p>
                  </a:txBody>
                  <a:tcPr marL="2775" marR="2775" marT="2775" marB="0" anchor="ctr"/>
                </a:tc>
                <a:tc>
                  <a:txBody>
                    <a:bodyPr/>
                    <a:lstStyle/>
                    <a:p>
                      <a:pPr algn="l" fontAlgn="ctr">
                        <a:buNone/>
                      </a:pPr>
                      <a:endParaRPr lang="tr-TR" sz="1000" b="0" i="0" u="none" strike="noStrike">
                        <a:solidFill>
                          <a:srgbClr val="000000"/>
                        </a:solidFill>
                        <a:effectLst/>
                        <a:latin typeface="Arial" panose="020B0604020202020204" pitchFamily="34" charset="0"/>
                      </a:endParaRPr>
                    </a:p>
                  </a:txBody>
                  <a:tcPr marL="2775" marR="2775" marT="2775" marB="0" anchor="ctr"/>
                </a:tc>
                <a:tc>
                  <a:txBody>
                    <a:bodyPr/>
                    <a:lstStyle/>
                    <a:p>
                      <a:pPr algn="l" fontAlgn="ctr">
                        <a:buNone/>
                      </a:pPr>
                      <a:endParaRPr lang="tr-TR" sz="1000" b="0" i="0" u="none" strike="noStrike" dirty="0">
                        <a:solidFill>
                          <a:srgbClr val="000000"/>
                        </a:solidFill>
                        <a:effectLst/>
                        <a:latin typeface="Arial" panose="020B0604020202020204" pitchFamily="34" charset="0"/>
                      </a:endParaRPr>
                    </a:p>
                  </a:txBody>
                  <a:tcPr marL="2775" marR="2775" marT="2775" marB="0" anchor="ctr"/>
                </a:tc>
                <a:tc>
                  <a:txBody>
                    <a:bodyPr/>
                    <a:lstStyle/>
                    <a:p>
                      <a:pPr algn="l" fontAlgn="ctr">
                        <a:buNone/>
                      </a:pPr>
                      <a:endParaRPr lang="tr-TR" sz="1000" b="0" i="0" u="none" strike="noStrike">
                        <a:solidFill>
                          <a:srgbClr val="000000"/>
                        </a:solidFill>
                        <a:effectLst/>
                        <a:latin typeface="Arial" panose="020B0604020202020204" pitchFamily="34" charset="0"/>
                      </a:endParaRPr>
                    </a:p>
                  </a:txBody>
                  <a:tcPr marL="2775" marR="2775" marT="2775" marB="0" anchor="ctr"/>
                </a:tc>
                <a:extLst>
                  <a:ext uri="{0D108BD9-81ED-4DB2-BD59-A6C34878D82A}">
                    <a16:rowId xmlns:a16="http://schemas.microsoft.com/office/drawing/2014/main" val="1054694787"/>
                  </a:ext>
                </a:extLst>
              </a:tr>
              <a:tr h="233734">
                <a:tc>
                  <a:txBody>
                    <a:bodyPr/>
                    <a:lstStyle/>
                    <a:p>
                      <a:pPr algn="l" rtl="0" fontAlgn="ctr">
                        <a:buNone/>
                      </a:pPr>
                      <a:r>
                        <a:rPr lang="tr-TR" sz="1000" u="none" strike="noStrike">
                          <a:effectLst/>
                        </a:rPr>
                        <a:t>2:40 - 3:00</a:t>
                      </a:r>
                      <a:endParaRPr lang="tr-TR" sz="1000" b="1" i="0" u="none" strike="noStrike">
                        <a:solidFill>
                          <a:srgbClr val="000000"/>
                        </a:solidFill>
                        <a:effectLst/>
                        <a:latin typeface="Aptos" panose="020B0004020202020204" pitchFamily="34" charset="0"/>
                      </a:endParaRPr>
                    </a:p>
                  </a:txBody>
                  <a:tcPr marL="2775" marR="2775" marT="2775" marB="0" anchor="ctr"/>
                </a:tc>
                <a:tc>
                  <a:txBody>
                    <a:bodyPr/>
                    <a:lstStyle/>
                    <a:p>
                      <a:pPr algn="l" rtl="0" fontAlgn="ctr">
                        <a:buNone/>
                      </a:pPr>
                      <a:r>
                        <a:rPr lang="en-US" sz="1000" u="none" strike="noStrike" dirty="0">
                          <a:effectLst/>
                        </a:rPr>
                        <a:t>Katherine Bell, Conservation genetics of </a:t>
                      </a:r>
                      <a:r>
                        <a:rPr lang="en-US" sz="1000" u="none" strike="noStrike" dirty="0" err="1">
                          <a:effectLst/>
                        </a:rPr>
                        <a:t>Stygobromus</a:t>
                      </a:r>
                      <a:r>
                        <a:rPr lang="en-US" sz="1000" u="none" strike="noStrike" dirty="0">
                          <a:effectLst/>
                        </a:rPr>
                        <a:t> in Texas</a:t>
                      </a:r>
                      <a:endParaRPr lang="en-US" sz="1000" b="1" i="0" u="none" strike="noStrike" dirty="0">
                        <a:solidFill>
                          <a:srgbClr val="000000"/>
                        </a:solidFill>
                        <a:effectLst/>
                        <a:latin typeface="Aptos" panose="020B0004020202020204" pitchFamily="34" charset="0"/>
                      </a:endParaRPr>
                    </a:p>
                  </a:txBody>
                  <a:tcPr marL="2775" marR="2775" marT="2775" marB="0" anchor="ctr"/>
                </a:tc>
                <a:tc>
                  <a:txBody>
                    <a:bodyPr/>
                    <a:lstStyle/>
                    <a:p>
                      <a:pPr algn="l" fontAlgn="ctr">
                        <a:buNone/>
                      </a:pPr>
                      <a:r>
                        <a:rPr lang="tr-TR" sz="1000" u="none" strike="noStrike">
                          <a:effectLst/>
                        </a:rPr>
                        <a:t> </a:t>
                      </a:r>
                      <a:endParaRPr lang="tr-TR" sz="1000" b="0" i="0" u="none" strike="noStrike">
                        <a:solidFill>
                          <a:srgbClr val="000000"/>
                        </a:solidFill>
                        <a:effectLst/>
                        <a:latin typeface="Arial" panose="020B0604020202020204" pitchFamily="34" charset="0"/>
                      </a:endParaRPr>
                    </a:p>
                  </a:txBody>
                  <a:tcPr marL="2775" marR="2775" marT="2775" marB="0" anchor="ctr"/>
                </a:tc>
                <a:tc>
                  <a:txBody>
                    <a:bodyPr/>
                    <a:lstStyle/>
                    <a:p>
                      <a:pPr algn="l" fontAlgn="ctr">
                        <a:buNone/>
                      </a:pPr>
                      <a:endParaRPr lang="tr-TR" sz="1000" b="0" i="0" u="none" strike="noStrike">
                        <a:solidFill>
                          <a:srgbClr val="000000"/>
                        </a:solidFill>
                        <a:effectLst/>
                        <a:latin typeface="Arial" panose="020B0604020202020204" pitchFamily="34" charset="0"/>
                      </a:endParaRPr>
                    </a:p>
                  </a:txBody>
                  <a:tcPr marL="2775" marR="2775" marT="2775" marB="0" anchor="ctr"/>
                </a:tc>
                <a:tc>
                  <a:txBody>
                    <a:bodyPr/>
                    <a:lstStyle/>
                    <a:p>
                      <a:pPr algn="l" fontAlgn="ctr">
                        <a:buNone/>
                      </a:pPr>
                      <a:endParaRPr lang="tr-TR" sz="1000" b="0" i="0" u="none" strike="noStrike">
                        <a:solidFill>
                          <a:srgbClr val="000000"/>
                        </a:solidFill>
                        <a:effectLst/>
                        <a:latin typeface="Arial" panose="020B0604020202020204" pitchFamily="34" charset="0"/>
                      </a:endParaRPr>
                    </a:p>
                  </a:txBody>
                  <a:tcPr marL="2775" marR="2775" marT="2775" marB="0" anchor="ctr"/>
                </a:tc>
                <a:extLst>
                  <a:ext uri="{0D108BD9-81ED-4DB2-BD59-A6C34878D82A}">
                    <a16:rowId xmlns:a16="http://schemas.microsoft.com/office/drawing/2014/main" val="3832326166"/>
                  </a:ext>
                </a:extLst>
              </a:tr>
              <a:tr h="233734">
                <a:tc>
                  <a:txBody>
                    <a:bodyPr/>
                    <a:lstStyle/>
                    <a:p>
                      <a:pPr algn="l" rtl="0" fontAlgn="ctr">
                        <a:buNone/>
                      </a:pPr>
                      <a:r>
                        <a:rPr lang="tr-TR" sz="1000" u="none" strike="noStrike">
                          <a:effectLst/>
                        </a:rPr>
                        <a:t>3:00 - 3:20</a:t>
                      </a:r>
                      <a:endParaRPr lang="tr-TR" sz="1000" b="1" i="0" u="none" strike="noStrike">
                        <a:solidFill>
                          <a:srgbClr val="000000"/>
                        </a:solidFill>
                        <a:effectLst/>
                        <a:latin typeface="Aptos" panose="020B0004020202020204" pitchFamily="34" charset="0"/>
                      </a:endParaRPr>
                    </a:p>
                  </a:txBody>
                  <a:tcPr marL="2775" marR="2775" marT="2775" marB="0" anchor="ctr"/>
                </a:tc>
                <a:tc>
                  <a:txBody>
                    <a:bodyPr/>
                    <a:lstStyle/>
                    <a:p>
                      <a:pPr algn="l" rtl="0" fontAlgn="ctr">
                        <a:buNone/>
                      </a:pPr>
                      <a:r>
                        <a:rPr lang="en-US" sz="1000" u="none" strike="noStrike">
                          <a:effectLst/>
                        </a:rPr>
                        <a:t>Ruben Tovar, Exploring the utility of diceCT in karst and aquifer taxa</a:t>
                      </a:r>
                      <a:endParaRPr lang="en-US" sz="1000" b="1" i="0" u="none" strike="noStrike">
                        <a:solidFill>
                          <a:srgbClr val="000000"/>
                        </a:solidFill>
                        <a:effectLst/>
                        <a:latin typeface="Aptos" panose="020B0004020202020204" pitchFamily="34" charset="0"/>
                      </a:endParaRPr>
                    </a:p>
                  </a:txBody>
                  <a:tcPr marL="2775" marR="2775" marT="2775" marB="0" anchor="ctr"/>
                </a:tc>
                <a:tc>
                  <a:txBody>
                    <a:bodyPr/>
                    <a:lstStyle/>
                    <a:p>
                      <a:pPr algn="l" fontAlgn="ctr">
                        <a:buNone/>
                      </a:pPr>
                      <a:endParaRPr lang="tr-TR" sz="1000" b="0" i="0" u="none" strike="noStrike">
                        <a:solidFill>
                          <a:srgbClr val="000000"/>
                        </a:solidFill>
                        <a:effectLst/>
                        <a:latin typeface="Arial" panose="020B0604020202020204" pitchFamily="34" charset="0"/>
                      </a:endParaRPr>
                    </a:p>
                  </a:txBody>
                  <a:tcPr marL="2775" marR="2775" marT="2775" marB="0" anchor="ctr"/>
                </a:tc>
                <a:tc>
                  <a:txBody>
                    <a:bodyPr/>
                    <a:lstStyle/>
                    <a:p>
                      <a:pPr algn="l" fontAlgn="ctr">
                        <a:buNone/>
                      </a:pPr>
                      <a:endParaRPr lang="tr-TR" sz="1000" b="0" i="0" u="none" strike="noStrike">
                        <a:solidFill>
                          <a:srgbClr val="000000"/>
                        </a:solidFill>
                        <a:effectLst/>
                        <a:latin typeface="Arial" panose="020B0604020202020204" pitchFamily="34" charset="0"/>
                      </a:endParaRPr>
                    </a:p>
                  </a:txBody>
                  <a:tcPr marL="2775" marR="2775" marT="2775" marB="0" anchor="ctr"/>
                </a:tc>
                <a:tc>
                  <a:txBody>
                    <a:bodyPr/>
                    <a:lstStyle/>
                    <a:p>
                      <a:pPr algn="l" fontAlgn="ctr">
                        <a:buNone/>
                      </a:pPr>
                      <a:endParaRPr lang="tr-TR" sz="1000" b="0" i="0" u="none" strike="noStrike">
                        <a:solidFill>
                          <a:srgbClr val="000000"/>
                        </a:solidFill>
                        <a:effectLst/>
                        <a:latin typeface="Arial" panose="020B0604020202020204" pitchFamily="34" charset="0"/>
                      </a:endParaRPr>
                    </a:p>
                  </a:txBody>
                  <a:tcPr marL="2775" marR="2775" marT="2775" marB="0" anchor="ctr"/>
                </a:tc>
                <a:extLst>
                  <a:ext uri="{0D108BD9-81ED-4DB2-BD59-A6C34878D82A}">
                    <a16:rowId xmlns:a16="http://schemas.microsoft.com/office/drawing/2014/main" val="3929350689"/>
                  </a:ext>
                </a:extLst>
              </a:tr>
              <a:tr h="157546">
                <a:tc>
                  <a:txBody>
                    <a:bodyPr/>
                    <a:lstStyle/>
                    <a:p>
                      <a:pPr algn="l" rtl="0" fontAlgn="ctr">
                        <a:buNone/>
                      </a:pPr>
                      <a:r>
                        <a:rPr lang="tr-TR" sz="1000" u="none" strike="noStrike">
                          <a:effectLst/>
                        </a:rPr>
                        <a:t>3:20 - 3:40</a:t>
                      </a:r>
                      <a:endParaRPr lang="tr-TR" sz="1000" b="1" i="0" u="none" strike="noStrike">
                        <a:solidFill>
                          <a:srgbClr val="000000"/>
                        </a:solidFill>
                        <a:effectLst/>
                        <a:latin typeface="Aptos" panose="020B0004020202020204" pitchFamily="34" charset="0"/>
                      </a:endParaRPr>
                    </a:p>
                  </a:txBody>
                  <a:tcPr marL="2775" marR="2775" marT="2775" marB="0" anchor="ctr"/>
                </a:tc>
                <a:tc>
                  <a:txBody>
                    <a:bodyPr/>
                    <a:lstStyle/>
                    <a:p>
                      <a:pPr algn="l" rtl="0" fontAlgn="ctr">
                        <a:buNone/>
                      </a:pPr>
                      <a:r>
                        <a:rPr lang="tr-TR" sz="1000" u="none" strike="noStrike">
                          <a:effectLst/>
                        </a:rPr>
                        <a:t>Pete Diaz, Salamander love rocks</a:t>
                      </a:r>
                      <a:endParaRPr lang="tr-TR" sz="1000" b="1" i="0" u="none" strike="noStrike">
                        <a:solidFill>
                          <a:srgbClr val="000000"/>
                        </a:solidFill>
                        <a:effectLst/>
                        <a:latin typeface="Aptos" panose="020B0004020202020204" pitchFamily="34" charset="0"/>
                      </a:endParaRPr>
                    </a:p>
                  </a:txBody>
                  <a:tcPr marL="2775" marR="2775" marT="2775" marB="0" anchor="ctr"/>
                </a:tc>
                <a:tc>
                  <a:txBody>
                    <a:bodyPr/>
                    <a:lstStyle/>
                    <a:p>
                      <a:pPr algn="l" fontAlgn="ctr">
                        <a:buNone/>
                      </a:pPr>
                      <a:r>
                        <a:rPr lang="tr-TR" sz="1000" u="none" strike="noStrike">
                          <a:effectLst/>
                        </a:rPr>
                        <a:t> </a:t>
                      </a:r>
                      <a:endParaRPr lang="tr-TR" sz="1000" b="0" i="0" u="none" strike="noStrike">
                        <a:solidFill>
                          <a:srgbClr val="000000"/>
                        </a:solidFill>
                        <a:effectLst/>
                        <a:latin typeface="Arial" panose="020B0604020202020204" pitchFamily="34" charset="0"/>
                      </a:endParaRPr>
                    </a:p>
                  </a:txBody>
                  <a:tcPr marL="2775" marR="2775" marT="2775" marB="0" anchor="ctr"/>
                </a:tc>
                <a:tc>
                  <a:txBody>
                    <a:bodyPr/>
                    <a:lstStyle/>
                    <a:p>
                      <a:pPr algn="l" fontAlgn="ctr">
                        <a:buNone/>
                      </a:pPr>
                      <a:endParaRPr lang="tr-TR" sz="1000" b="0" i="0" u="none" strike="noStrike">
                        <a:solidFill>
                          <a:srgbClr val="000000"/>
                        </a:solidFill>
                        <a:effectLst/>
                        <a:latin typeface="Arial" panose="020B0604020202020204" pitchFamily="34" charset="0"/>
                      </a:endParaRPr>
                    </a:p>
                  </a:txBody>
                  <a:tcPr marL="2775" marR="2775" marT="2775" marB="0" anchor="ctr"/>
                </a:tc>
                <a:tc>
                  <a:txBody>
                    <a:bodyPr/>
                    <a:lstStyle/>
                    <a:p>
                      <a:pPr algn="l" fontAlgn="ctr">
                        <a:buNone/>
                      </a:pPr>
                      <a:endParaRPr lang="tr-TR" sz="1000" b="0" i="0" u="none" strike="noStrike">
                        <a:solidFill>
                          <a:srgbClr val="000000"/>
                        </a:solidFill>
                        <a:effectLst/>
                        <a:latin typeface="Arial" panose="020B0604020202020204" pitchFamily="34" charset="0"/>
                      </a:endParaRPr>
                    </a:p>
                  </a:txBody>
                  <a:tcPr marL="2775" marR="2775" marT="2775" marB="0" anchor="ctr"/>
                </a:tc>
                <a:extLst>
                  <a:ext uri="{0D108BD9-81ED-4DB2-BD59-A6C34878D82A}">
                    <a16:rowId xmlns:a16="http://schemas.microsoft.com/office/drawing/2014/main" val="3698210771"/>
                  </a:ext>
                </a:extLst>
              </a:tr>
              <a:tr h="312275">
                <a:tc>
                  <a:txBody>
                    <a:bodyPr/>
                    <a:lstStyle/>
                    <a:p>
                      <a:pPr algn="l" rtl="0" fontAlgn="ctr">
                        <a:buNone/>
                      </a:pPr>
                      <a:r>
                        <a:rPr lang="tr-TR" sz="1000" u="none" strike="noStrike">
                          <a:effectLst/>
                        </a:rPr>
                        <a:t>3:40 - 4:00</a:t>
                      </a:r>
                      <a:endParaRPr lang="tr-TR" sz="1000" b="1" i="0" u="none" strike="noStrike">
                        <a:solidFill>
                          <a:srgbClr val="000000"/>
                        </a:solidFill>
                        <a:effectLst/>
                        <a:latin typeface="Aptos" panose="020B0004020202020204" pitchFamily="34" charset="0"/>
                      </a:endParaRPr>
                    </a:p>
                  </a:txBody>
                  <a:tcPr marL="2775" marR="2775" marT="2775" marB="0" anchor="ctr"/>
                </a:tc>
                <a:tc>
                  <a:txBody>
                    <a:bodyPr/>
                    <a:lstStyle/>
                    <a:p>
                      <a:pPr algn="l" rtl="0" fontAlgn="ctr">
                        <a:buNone/>
                      </a:pPr>
                      <a:r>
                        <a:rPr lang="en-US" sz="1000" u="none" strike="noStrike">
                          <a:effectLst/>
                        </a:rPr>
                        <a:t>Ben Hutchins, The Aquifer Biodiversity Collection at the Edwards Aquifer Research and Data Center</a:t>
                      </a:r>
                      <a:endParaRPr lang="en-US" sz="1000" b="1" i="0" u="none" strike="noStrike">
                        <a:solidFill>
                          <a:srgbClr val="000000"/>
                        </a:solidFill>
                        <a:effectLst/>
                        <a:latin typeface="Aptos" panose="020B0004020202020204" pitchFamily="34" charset="0"/>
                      </a:endParaRPr>
                    </a:p>
                  </a:txBody>
                  <a:tcPr marL="2775" marR="2775" marT="2775" marB="0" anchor="ctr"/>
                </a:tc>
                <a:tc>
                  <a:txBody>
                    <a:bodyPr/>
                    <a:lstStyle/>
                    <a:p>
                      <a:pPr algn="l" fontAlgn="ctr">
                        <a:buNone/>
                      </a:pPr>
                      <a:endParaRPr lang="tr-TR" sz="1000" b="0" i="0" u="none" strike="noStrike">
                        <a:solidFill>
                          <a:srgbClr val="000000"/>
                        </a:solidFill>
                        <a:effectLst/>
                        <a:latin typeface="Arial" panose="020B0604020202020204" pitchFamily="34" charset="0"/>
                      </a:endParaRPr>
                    </a:p>
                  </a:txBody>
                  <a:tcPr marL="2775" marR="2775" marT="2775" marB="0" anchor="ctr"/>
                </a:tc>
                <a:tc>
                  <a:txBody>
                    <a:bodyPr/>
                    <a:lstStyle/>
                    <a:p>
                      <a:pPr algn="l" fontAlgn="ctr">
                        <a:buNone/>
                      </a:pPr>
                      <a:endParaRPr lang="tr-TR" sz="1000" b="0" i="0" u="none" strike="noStrike">
                        <a:solidFill>
                          <a:srgbClr val="000000"/>
                        </a:solidFill>
                        <a:effectLst/>
                        <a:latin typeface="Arial" panose="020B0604020202020204" pitchFamily="34" charset="0"/>
                      </a:endParaRPr>
                    </a:p>
                  </a:txBody>
                  <a:tcPr marL="2775" marR="2775" marT="2775" marB="0" anchor="ctr"/>
                </a:tc>
                <a:tc>
                  <a:txBody>
                    <a:bodyPr/>
                    <a:lstStyle/>
                    <a:p>
                      <a:pPr algn="l" fontAlgn="ctr">
                        <a:buNone/>
                      </a:pPr>
                      <a:endParaRPr lang="tr-TR" sz="1000" b="0" i="0" u="none" strike="noStrike">
                        <a:solidFill>
                          <a:srgbClr val="000000"/>
                        </a:solidFill>
                        <a:effectLst/>
                        <a:latin typeface="Arial" panose="020B0604020202020204" pitchFamily="34" charset="0"/>
                      </a:endParaRPr>
                    </a:p>
                  </a:txBody>
                  <a:tcPr marL="2775" marR="2775" marT="2775" marB="0" anchor="ctr"/>
                </a:tc>
                <a:extLst>
                  <a:ext uri="{0D108BD9-81ED-4DB2-BD59-A6C34878D82A}">
                    <a16:rowId xmlns:a16="http://schemas.microsoft.com/office/drawing/2014/main" val="2791314399"/>
                  </a:ext>
                </a:extLst>
              </a:tr>
              <a:tr h="233734">
                <a:tc>
                  <a:txBody>
                    <a:bodyPr/>
                    <a:lstStyle/>
                    <a:p>
                      <a:pPr algn="l" rtl="0" fontAlgn="ctr">
                        <a:buNone/>
                      </a:pPr>
                      <a:r>
                        <a:rPr lang="tr-TR" sz="1000" u="none" strike="noStrike">
                          <a:effectLst/>
                        </a:rPr>
                        <a:t>4:00 - 4:15</a:t>
                      </a:r>
                      <a:endParaRPr lang="tr-TR" sz="1000" b="1" i="0" u="none" strike="noStrike">
                        <a:solidFill>
                          <a:srgbClr val="000000"/>
                        </a:solidFill>
                        <a:effectLst/>
                        <a:latin typeface="Aptos" panose="020B0004020202020204" pitchFamily="34" charset="0"/>
                      </a:endParaRPr>
                    </a:p>
                  </a:txBody>
                  <a:tcPr marL="2775" marR="2775" marT="2775" marB="0" anchor="ctr"/>
                </a:tc>
                <a:tc>
                  <a:txBody>
                    <a:bodyPr/>
                    <a:lstStyle/>
                    <a:p>
                      <a:pPr algn="l" rtl="0" fontAlgn="ctr">
                        <a:buNone/>
                      </a:pPr>
                      <a:r>
                        <a:rPr lang="en-US" sz="1000" u="none" strike="noStrike">
                          <a:effectLst/>
                        </a:rPr>
                        <a:t>Student Awards and Photo Contest Winners - Moderator: Liz Borda</a:t>
                      </a:r>
                      <a:endParaRPr lang="en-US" sz="1000" b="1" i="0" u="none" strike="noStrike">
                        <a:solidFill>
                          <a:srgbClr val="FF0000"/>
                        </a:solidFill>
                        <a:effectLst/>
                        <a:latin typeface="Nunito Sans" pitchFamily="2" charset="-94"/>
                      </a:endParaRPr>
                    </a:p>
                  </a:txBody>
                  <a:tcPr marL="2775" marR="2775" marT="2775" marB="0" anchor="ctr"/>
                </a:tc>
                <a:tc>
                  <a:txBody>
                    <a:bodyPr/>
                    <a:lstStyle/>
                    <a:p>
                      <a:pPr algn="l" fontAlgn="ctr">
                        <a:buNone/>
                      </a:pPr>
                      <a:r>
                        <a:rPr lang="tr-TR" sz="1000" u="none" strike="noStrike">
                          <a:effectLst/>
                        </a:rPr>
                        <a:t> </a:t>
                      </a:r>
                      <a:endParaRPr lang="tr-TR" sz="1000" b="0" i="0" u="none" strike="noStrike">
                        <a:solidFill>
                          <a:srgbClr val="000000"/>
                        </a:solidFill>
                        <a:effectLst/>
                        <a:latin typeface="Arial" panose="020B0604020202020204" pitchFamily="34" charset="0"/>
                      </a:endParaRPr>
                    </a:p>
                  </a:txBody>
                  <a:tcPr marL="2775" marR="2775" marT="2775" marB="0" anchor="ctr"/>
                </a:tc>
                <a:tc>
                  <a:txBody>
                    <a:bodyPr/>
                    <a:lstStyle/>
                    <a:p>
                      <a:pPr algn="l" fontAlgn="ctr">
                        <a:buNone/>
                      </a:pPr>
                      <a:endParaRPr lang="tr-TR" sz="1000" b="0" i="0" u="none" strike="noStrike">
                        <a:solidFill>
                          <a:srgbClr val="000000"/>
                        </a:solidFill>
                        <a:effectLst/>
                        <a:latin typeface="Arial" panose="020B0604020202020204" pitchFamily="34" charset="0"/>
                      </a:endParaRPr>
                    </a:p>
                  </a:txBody>
                  <a:tcPr marL="2775" marR="2775" marT="2775" marB="0" anchor="ctr"/>
                </a:tc>
                <a:tc>
                  <a:txBody>
                    <a:bodyPr/>
                    <a:lstStyle/>
                    <a:p>
                      <a:pPr algn="l" fontAlgn="ctr">
                        <a:buNone/>
                      </a:pPr>
                      <a:endParaRPr lang="tr-TR" sz="1000" b="0" i="0" u="none" strike="noStrike" dirty="0">
                        <a:solidFill>
                          <a:srgbClr val="000000"/>
                        </a:solidFill>
                        <a:effectLst/>
                        <a:latin typeface="Arial" panose="020B0604020202020204" pitchFamily="34" charset="0"/>
                      </a:endParaRPr>
                    </a:p>
                  </a:txBody>
                  <a:tcPr marL="2775" marR="2775" marT="2775" marB="0" anchor="ctr"/>
                </a:tc>
                <a:extLst>
                  <a:ext uri="{0D108BD9-81ED-4DB2-BD59-A6C34878D82A}">
                    <a16:rowId xmlns:a16="http://schemas.microsoft.com/office/drawing/2014/main" val="415770389"/>
                  </a:ext>
                </a:extLst>
              </a:tr>
              <a:tr h="157546">
                <a:tc>
                  <a:txBody>
                    <a:bodyPr/>
                    <a:lstStyle/>
                    <a:p>
                      <a:pPr algn="l" rtl="0" fontAlgn="ctr">
                        <a:buNone/>
                      </a:pPr>
                      <a:r>
                        <a:rPr lang="tr-TR" sz="1000" u="none" strike="noStrike">
                          <a:effectLst/>
                        </a:rPr>
                        <a:t>4:15 - 4:30</a:t>
                      </a:r>
                      <a:endParaRPr lang="tr-TR" sz="1000" b="1" i="0" u="none" strike="noStrike">
                        <a:solidFill>
                          <a:srgbClr val="000000"/>
                        </a:solidFill>
                        <a:effectLst/>
                        <a:latin typeface="Aptos" panose="020B0004020202020204" pitchFamily="34" charset="0"/>
                      </a:endParaRPr>
                    </a:p>
                  </a:txBody>
                  <a:tcPr marL="2775" marR="2775" marT="2775" marB="0" anchor="ctr"/>
                </a:tc>
                <a:tc>
                  <a:txBody>
                    <a:bodyPr/>
                    <a:lstStyle/>
                    <a:p>
                      <a:pPr algn="l" rtl="0" fontAlgn="ctr">
                        <a:buNone/>
                      </a:pPr>
                      <a:r>
                        <a:rPr lang="en-US" sz="1000" u="none" strike="noStrike">
                          <a:effectLst/>
                        </a:rPr>
                        <a:t>CLOSING REMARKS - CONFERENCE HOST: Liz Borda</a:t>
                      </a:r>
                      <a:endParaRPr lang="en-US" sz="1000" b="1" i="0" u="none" strike="noStrike">
                        <a:solidFill>
                          <a:srgbClr val="0000FF"/>
                        </a:solidFill>
                        <a:effectLst/>
                        <a:latin typeface="Nunito Sans" pitchFamily="2" charset="-94"/>
                      </a:endParaRPr>
                    </a:p>
                  </a:txBody>
                  <a:tcPr marL="2775" marR="2775" marT="2775" marB="0" anchor="ctr"/>
                </a:tc>
                <a:tc>
                  <a:txBody>
                    <a:bodyPr/>
                    <a:lstStyle/>
                    <a:p>
                      <a:pPr algn="l" fontAlgn="ctr">
                        <a:buNone/>
                      </a:pPr>
                      <a:endParaRPr lang="tr-TR" sz="1000" b="0" i="0" u="none" strike="noStrike">
                        <a:solidFill>
                          <a:srgbClr val="000000"/>
                        </a:solidFill>
                        <a:effectLst/>
                        <a:latin typeface="Arial" panose="020B0604020202020204" pitchFamily="34" charset="0"/>
                      </a:endParaRPr>
                    </a:p>
                  </a:txBody>
                  <a:tcPr marL="2775" marR="2775" marT="2775" marB="0" anchor="ctr"/>
                </a:tc>
                <a:tc>
                  <a:txBody>
                    <a:bodyPr/>
                    <a:lstStyle/>
                    <a:p>
                      <a:pPr algn="l" fontAlgn="ctr">
                        <a:buNone/>
                      </a:pPr>
                      <a:endParaRPr lang="tr-TR" sz="1000" b="0" i="0" u="none" strike="noStrike">
                        <a:solidFill>
                          <a:srgbClr val="000000"/>
                        </a:solidFill>
                        <a:effectLst/>
                        <a:latin typeface="Arial" panose="020B0604020202020204" pitchFamily="34" charset="0"/>
                      </a:endParaRPr>
                    </a:p>
                  </a:txBody>
                  <a:tcPr marL="2775" marR="2775" marT="2775" marB="0" anchor="ctr"/>
                </a:tc>
                <a:tc>
                  <a:txBody>
                    <a:bodyPr/>
                    <a:lstStyle/>
                    <a:p>
                      <a:pPr algn="l" fontAlgn="ctr">
                        <a:buNone/>
                      </a:pPr>
                      <a:endParaRPr lang="tr-TR" sz="1000" b="0" i="0" u="none" strike="noStrike">
                        <a:solidFill>
                          <a:srgbClr val="000000"/>
                        </a:solidFill>
                        <a:effectLst/>
                        <a:latin typeface="Arial" panose="020B0604020202020204" pitchFamily="34" charset="0"/>
                      </a:endParaRPr>
                    </a:p>
                  </a:txBody>
                  <a:tcPr marL="2775" marR="2775" marT="2775" marB="0" anchor="ctr"/>
                </a:tc>
                <a:extLst>
                  <a:ext uri="{0D108BD9-81ED-4DB2-BD59-A6C34878D82A}">
                    <a16:rowId xmlns:a16="http://schemas.microsoft.com/office/drawing/2014/main" val="506368433"/>
                  </a:ext>
                </a:extLst>
              </a:tr>
              <a:tr h="157546">
                <a:tc>
                  <a:txBody>
                    <a:bodyPr/>
                    <a:lstStyle/>
                    <a:p>
                      <a:pPr algn="l" rtl="0" fontAlgn="ctr">
                        <a:buNone/>
                      </a:pPr>
                      <a:r>
                        <a:rPr lang="tr-TR" sz="1000" u="none" strike="noStrike">
                          <a:effectLst/>
                        </a:rPr>
                        <a:t>4:30 - ?</a:t>
                      </a:r>
                      <a:endParaRPr lang="tr-TR" sz="1000" b="1" i="0" u="none" strike="noStrike">
                        <a:solidFill>
                          <a:srgbClr val="000000"/>
                        </a:solidFill>
                        <a:effectLst/>
                        <a:latin typeface="Aptos" panose="020B0004020202020204" pitchFamily="34" charset="0"/>
                      </a:endParaRPr>
                    </a:p>
                  </a:txBody>
                  <a:tcPr marL="2775" marR="2775" marT="2775" marB="0" anchor="ctr"/>
                </a:tc>
                <a:tc>
                  <a:txBody>
                    <a:bodyPr/>
                    <a:lstStyle/>
                    <a:p>
                      <a:pPr algn="l" rtl="0" fontAlgn="ctr">
                        <a:buNone/>
                      </a:pPr>
                      <a:r>
                        <a:rPr lang="de-DE" sz="1000" u="none" strike="noStrike">
                          <a:effectLst/>
                        </a:rPr>
                        <a:t>Burleson Yard Beer Garden?, Aquaduck Beer Garden?</a:t>
                      </a:r>
                      <a:endParaRPr lang="de-DE" sz="1000" b="1" i="0" u="none" strike="noStrike">
                        <a:solidFill>
                          <a:srgbClr val="800000"/>
                        </a:solidFill>
                        <a:effectLst/>
                        <a:latin typeface="Nunito Sans" pitchFamily="2" charset="-94"/>
                      </a:endParaRPr>
                    </a:p>
                  </a:txBody>
                  <a:tcPr marL="2775" marR="2775" marT="2775" marB="0" anchor="ctr"/>
                </a:tc>
                <a:tc>
                  <a:txBody>
                    <a:bodyPr/>
                    <a:lstStyle/>
                    <a:p>
                      <a:pPr algn="l" fontAlgn="ctr">
                        <a:buNone/>
                      </a:pPr>
                      <a:r>
                        <a:rPr lang="tr-TR" sz="1000" u="none" strike="noStrike" dirty="0">
                          <a:effectLst/>
                        </a:rPr>
                        <a:t> </a:t>
                      </a:r>
                      <a:endParaRPr lang="tr-TR" sz="1000" b="0" i="0" u="none" strike="noStrike" dirty="0">
                        <a:solidFill>
                          <a:srgbClr val="000000"/>
                        </a:solidFill>
                        <a:effectLst/>
                        <a:latin typeface="Arial" panose="020B0604020202020204" pitchFamily="34" charset="0"/>
                      </a:endParaRPr>
                    </a:p>
                  </a:txBody>
                  <a:tcPr marL="2775" marR="2775" marT="2775" marB="0" anchor="ctr"/>
                </a:tc>
                <a:tc>
                  <a:txBody>
                    <a:bodyPr/>
                    <a:lstStyle/>
                    <a:p>
                      <a:pPr algn="l" fontAlgn="ctr">
                        <a:buNone/>
                      </a:pPr>
                      <a:endParaRPr lang="tr-TR" sz="1000" b="0" i="0" u="none" strike="noStrike">
                        <a:solidFill>
                          <a:srgbClr val="000000"/>
                        </a:solidFill>
                        <a:effectLst/>
                        <a:latin typeface="Arial" panose="020B0604020202020204" pitchFamily="34" charset="0"/>
                      </a:endParaRPr>
                    </a:p>
                  </a:txBody>
                  <a:tcPr marL="2775" marR="2775" marT="2775" marB="0" anchor="ctr"/>
                </a:tc>
                <a:tc>
                  <a:txBody>
                    <a:bodyPr/>
                    <a:lstStyle/>
                    <a:p>
                      <a:pPr algn="l" fontAlgn="ctr">
                        <a:buNone/>
                      </a:pPr>
                      <a:endParaRPr lang="tr-TR" sz="1000" b="0" i="0" u="none" strike="noStrike">
                        <a:solidFill>
                          <a:srgbClr val="000000"/>
                        </a:solidFill>
                        <a:effectLst/>
                        <a:latin typeface="Arial" panose="020B0604020202020204" pitchFamily="34" charset="0"/>
                      </a:endParaRPr>
                    </a:p>
                  </a:txBody>
                  <a:tcPr marL="2775" marR="2775" marT="2775" marB="0" anchor="ctr"/>
                </a:tc>
                <a:extLst>
                  <a:ext uri="{0D108BD9-81ED-4DB2-BD59-A6C34878D82A}">
                    <a16:rowId xmlns:a16="http://schemas.microsoft.com/office/drawing/2014/main" val="3272931874"/>
                  </a:ext>
                </a:extLst>
              </a:tr>
              <a:tr h="157546">
                <a:tc>
                  <a:txBody>
                    <a:bodyPr/>
                    <a:lstStyle/>
                    <a:p>
                      <a:pPr algn="l" rtl="0" fontAlgn="ctr">
                        <a:buNone/>
                      </a:pPr>
                      <a:endParaRPr lang="tr-TR" sz="1000" b="1" i="0" u="none" strike="noStrike" dirty="0">
                        <a:solidFill>
                          <a:srgbClr val="000000"/>
                        </a:solidFill>
                        <a:effectLst/>
                        <a:latin typeface="Aptos" panose="020B0004020202020204" pitchFamily="34" charset="0"/>
                      </a:endParaRPr>
                    </a:p>
                  </a:txBody>
                  <a:tcPr marL="2775" marR="2775" marT="2775" marB="0" anchor="ctr"/>
                </a:tc>
                <a:tc>
                  <a:txBody>
                    <a:bodyPr/>
                    <a:lstStyle/>
                    <a:p>
                      <a:pPr algn="l" rtl="0" fontAlgn="ctr">
                        <a:buNone/>
                      </a:pPr>
                      <a:endParaRPr lang="en-US" sz="1000" b="0" i="0" u="none" strike="noStrike">
                        <a:solidFill>
                          <a:srgbClr val="000000"/>
                        </a:solidFill>
                        <a:effectLst/>
                        <a:latin typeface="Aptos" panose="020B0004020202020204" pitchFamily="34" charset="0"/>
                      </a:endParaRPr>
                    </a:p>
                  </a:txBody>
                  <a:tcPr marL="2775" marR="2775" marT="2775" marB="0" anchor="ctr"/>
                </a:tc>
                <a:tc>
                  <a:txBody>
                    <a:bodyPr/>
                    <a:lstStyle/>
                    <a:p>
                      <a:pPr algn="l" rtl="0" fontAlgn="ctr">
                        <a:buNone/>
                      </a:pPr>
                      <a:endParaRPr lang="tr-TR" sz="1000" b="0" i="0" u="none" strike="noStrike" dirty="0">
                        <a:solidFill>
                          <a:srgbClr val="000000"/>
                        </a:solidFill>
                        <a:effectLst/>
                        <a:latin typeface="Aptos" panose="020B0004020202020204" pitchFamily="34" charset="0"/>
                      </a:endParaRPr>
                    </a:p>
                  </a:txBody>
                  <a:tcPr marL="2775" marR="2775" marT="2775" marB="0" anchor="ctr"/>
                </a:tc>
                <a:tc>
                  <a:txBody>
                    <a:bodyPr/>
                    <a:lstStyle/>
                    <a:p>
                      <a:pPr algn="l" rtl="0" fontAlgn="ctr">
                        <a:buNone/>
                      </a:pPr>
                      <a:endParaRPr lang="tr-TR" sz="1000" b="0" i="0" u="none" strike="noStrike" dirty="0">
                        <a:solidFill>
                          <a:srgbClr val="000000"/>
                        </a:solidFill>
                        <a:effectLst/>
                        <a:latin typeface="Aptos" panose="020B0004020202020204" pitchFamily="34" charset="0"/>
                      </a:endParaRPr>
                    </a:p>
                  </a:txBody>
                  <a:tcPr marL="2775" marR="2775" marT="2775" marB="0" anchor="ctr"/>
                </a:tc>
                <a:tc>
                  <a:txBody>
                    <a:bodyPr/>
                    <a:lstStyle/>
                    <a:p>
                      <a:pPr algn="l" rtl="0" fontAlgn="ctr">
                        <a:buNone/>
                      </a:pPr>
                      <a:endParaRPr lang="tr-TR" sz="1000" b="0" i="0" u="none" strike="noStrike" dirty="0">
                        <a:solidFill>
                          <a:srgbClr val="000000"/>
                        </a:solidFill>
                        <a:effectLst/>
                        <a:latin typeface="Aptos" panose="020B0004020202020204" pitchFamily="34" charset="0"/>
                      </a:endParaRPr>
                    </a:p>
                  </a:txBody>
                  <a:tcPr marL="2775" marR="2775" marT="2775" marB="0" anchor="ctr"/>
                </a:tc>
                <a:extLst>
                  <a:ext uri="{0D108BD9-81ED-4DB2-BD59-A6C34878D82A}">
                    <a16:rowId xmlns:a16="http://schemas.microsoft.com/office/drawing/2014/main" val="2649189783"/>
                  </a:ext>
                </a:extLst>
              </a:tr>
            </a:tbl>
          </a:graphicData>
        </a:graphic>
      </p:graphicFrame>
      <p:sp>
        <p:nvSpPr>
          <p:cNvPr id="6" name="Metin kutusu 5">
            <a:extLst>
              <a:ext uri="{FF2B5EF4-FFF2-40B4-BE49-F238E27FC236}">
                <a16:creationId xmlns:a16="http://schemas.microsoft.com/office/drawing/2014/main" id="{70315676-26AC-5EE8-A157-5E5E82B3AD40}"/>
              </a:ext>
            </a:extLst>
          </p:cNvPr>
          <p:cNvSpPr txBox="1"/>
          <p:nvPr/>
        </p:nvSpPr>
        <p:spPr>
          <a:xfrm>
            <a:off x="580913" y="0"/>
            <a:ext cx="3593054" cy="369332"/>
          </a:xfrm>
          <a:prstGeom prst="rect">
            <a:avLst/>
          </a:prstGeom>
          <a:noFill/>
        </p:spPr>
        <p:txBody>
          <a:bodyPr wrap="square" rtlCol="0">
            <a:spAutoFit/>
          </a:bodyPr>
          <a:lstStyle/>
          <a:p>
            <a:r>
              <a:rPr lang="tr-TR" dirty="0"/>
              <a:t>TGIF 2025 Program</a:t>
            </a:r>
          </a:p>
        </p:txBody>
      </p:sp>
    </p:spTree>
    <p:extLst>
      <p:ext uri="{BB962C8B-B14F-4D97-AF65-F5344CB8AC3E}">
        <p14:creationId xmlns:p14="http://schemas.microsoft.com/office/powerpoint/2010/main" val="2385864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8" name="Picture 4" descr="The survival and extinction of ostracod orders through the major divisions of geological time. The ostracods are colours according to their time bar.">
            <a:extLst>
              <a:ext uri="{FF2B5EF4-FFF2-40B4-BE49-F238E27FC236}">
                <a16:creationId xmlns:a16="http://schemas.microsoft.com/office/drawing/2014/main" id="{F4DCE618-35ED-E537-92EA-FEA72A1418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90" t="12622" r="2880" b="12623"/>
          <a:stretch/>
        </p:blipFill>
        <p:spPr bwMode="auto">
          <a:xfrm>
            <a:off x="383627" y="1650440"/>
            <a:ext cx="11248930" cy="47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Dikdörtgen 5">
            <a:extLst>
              <a:ext uri="{FF2B5EF4-FFF2-40B4-BE49-F238E27FC236}">
                <a16:creationId xmlns:a16="http://schemas.microsoft.com/office/drawing/2014/main" id="{3AB912E7-9A49-F12F-A93B-3ACD93E997DD}"/>
              </a:ext>
            </a:extLst>
          </p:cNvPr>
          <p:cNvSpPr>
            <a:spLocks noChangeArrowheads="1"/>
          </p:cNvSpPr>
          <p:nvPr/>
        </p:nvSpPr>
        <p:spPr bwMode="auto">
          <a:xfrm>
            <a:off x="114747" y="56358"/>
            <a:ext cx="11962505" cy="1477328"/>
          </a:xfrm>
          <a:prstGeom prst="rect">
            <a:avLst/>
          </a:prstGeom>
          <a:noFill/>
          <a:ln>
            <a:noFill/>
          </a:ln>
        </p:spPr>
        <p:txBody>
          <a:bodyPr wrap="square">
            <a:spAutoFit/>
          </a:bodyPr>
          <a:lstStyle>
            <a:lvl1pPr>
              <a:defRPr sz="2600">
                <a:solidFill>
                  <a:schemeClr val="tx1"/>
                </a:solidFill>
                <a:latin typeface="Arial" panose="020B0604020202020204" pitchFamily="34" charset="0"/>
                <a:ea typeface="MS PGothic" panose="020B0600070205080204" pitchFamily="34" charset="-128"/>
              </a:defRPr>
            </a:lvl1pPr>
            <a:lvl2pPr marL="742950" indent="-285750">
              <a:defRPr sz="2600">
                <a:solidFill>
                  <a:schemeClr val="tx1"/>
                </a:solidFill>
                <a:latin typeface="Arial" panose="020B0604020202020204" pitchFamily="34" charset="0"/>
                <a:ea typeface="MS PGothic" panose="020B0600070205080204" pitchFamily="34" charset="-128"/>
              </a:defRPr>
            </a:lvl2pPr>
            <a:lvl3pPr marL="1143000" indent="-228600">
              <a:defRPr sz="2600">
                <a:solidFill>
                  <a:schemeClr val="tx1"/>
                </a:solidFill>
                <a:latin typeface="Arial" panose="020B0604020202020204" pitchFamily="34" charset="0"/>
                <a:ea typeface="MS PGothic" panose="020B0600070205080204" pitchFamily="34" charset="-128"/>
              </a:defRPr>
            </a:lvl3pPr>
            <a:lvl4pPr marL="1600200" indent="-228600">
              <a:defRPr sz="2600">
                <a:solidFill>
                  <a:schemeClr val="tx1"/>
                </a:solidFill>
                <a:latin typeface="Arial" panose="020B0604020202020204" pitchFamily="34" charset="0"/>
                <a:ea typeface="MS PGothic" panose="020B0600070205080204" pitchFamily="34" charset="-128"/>
              </a:defRPr>
            </a:lvl4pPr>
            <a:lvl5pPr marL="2057400" indent="-228600">
              <a:defRPr sz="2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9pPr>
          </a:lstStyle>
          <a:p>
            <a:pPr algn="just">
              <a:defRPr/>
            </a:pPr>
            <a:r>
              <a:rPr lang="tr-TR" altLang="tr-TR" sz="1800" b="1" dirty="0">
                <a:latin typeface="Times New Roman" panose="02020603050405020304" pitchFamily="18" charset="0"/>
                <a:cs typeface="Times New Roman" panose="02020603050405020304" pitchFamily="18" charset="0"/>
              </a:rPr>
              <a:t>Class </a:t>
            </a:r>
            <a:r>
              <a:rPr lang="tr-TR" altLang="tr-TR" sz="1800" b="1" dirty="0" err="1">
                <a:latin typeface="Times New Roman" panose="02020603050405020304" pitchFamily="18" charset="0"/>
                <a:cs typeface="Times New Roman" panose="02020603050405020304" pitchFamily="18" charset="0"/>
              </a:rPr>
              <a:t>Ostracoda</a:t>
            </a:r>
            <a:r>
              <a:rPr lang="tr-TR" altLang="tr-TR" sz="1800" b="1" dirty="0">
                <a:latin typeface="Times New Roman" panose="02020603050405020304" pitchFamily="18" charset="0"/>
                <a:cs typeface="Times New Roman" panose="02020603050405020304" pitchFamily="18" charset="0"/>
              </a:rPr>
              <a:t> (</a:t>
            </a:r>
            <a:r>
              <a:rPr lang="tr-TR" altLang="tr-TR" sz="1800" b="1" dirty="0" err="1">
                <a:latin typeface="Times New Roman" panose="02020603050405020304" pitchFamily="18" charset="0"/>
                <a:cs typeface="Times New Roman" panose="02020603050405020304" pitchFamily="18" charset="0"/>
              </a:rPr>
              <a:t>Crustacea</a:t>
            </a:r>
            <a:r>
              <a:rPr lang="tr-TR" altLang="tr-TR" sz="1800" b="1" dirty="0">
                <a:latin typeface="Times New Roman" panose="02020603050405020304" pitchFamily="18" charset="0"/>
                <a:cs typeface="Times New Roman" panose="02020603050405020304" pitchFamily="18" charset="0"/>
              </a:rPr>
              <a:t>) is </a:t>
            </a:r>
            <a:r>
              <a:rPr lang="tr-TR" altLang="tr-TR" sz="1800" b="1" dirty="0" err="1">
                <a:latin typeface="Times New Roman" panose="02020603050405020304" pitchFamily="18" charset="0"/>
                <a:cs typeface="Times New Roman" panose="02020603050405020304" pitchFamily="18" charset="0"/>
              </a:rPr>
              <a:t>one</a:t>
            </a:r>
            <a:r>
              <a:rPr lang="tr-TR" altLang="tr-TR" sz="1800" b="1" dirty="0">
                <a:latin typeface="Times New Roman" panose="02020603050405020304" pitchFamily="18" charset="0"/>
                <a:cs typeface="Times New Roman" panose="02020603050405020304" pitchFamily="18" charset="0"/>
              </a:rPr>
              <a:t> of </a:t>
            </a:r>
            <a:r>
              <a:rPr lang="tr-TR" altLang="tr-TR" sz="1800" b="1" dirty="0" err="1">
                <a:latin typeface="Times New Roman" panose="02020603050405020304" pitchFamily="18" charset="0"/>
                <a:cs typeface="Times New Roman" panose="02020603050405020304" pitchFamily="18" charset="0"/>
              </a:rPr>
              <a:t>the</a:t>
            </a:r>
            <a:r>
              <a:rPr lang="tr-TR" altLang="tr-TR" sz="1800" b="1" dirty="0">
                <a:latin typeface="Times New Roman" panose="02020603050405020304" pitchFamily="18" charset="0"/>
                <a:cs typeface="Times New Roman" panose="02020603050405020304" pitchFamily="18" charset="0"/>
              </a:rPr>
              <a:t> </a:t>
            </a:r>
            <a:r>
              <a:rPr lang="tr-TR" altLang="tr-TR" sz="1800" b="1" dirty="0" err="1">
                <a:latin typeface="Times New Roman" panose="02020603050405020304" pitchFamily="18" charset="0"/>
                <a:cs typeface="Times New Roman" panose="02020603050405020304" pitchFamily="18" charset="0"/>
              </a:rPr>
              <a:t>most</a:t>
            </a:r>
            <a:r>
              <a:rPr lang="tr-TR" altLang="tr-TR" sz="1800" b="1" dirty="0">
                <a:latin typeface="Times New Roman" panose="02020603050405020304" pitchFamily="18" charset="0"/>
                <a:cs typeface="Times New Roman" panose="02020603050405020304" pitchFamily="18" charset="0"/>
              </a:rPr>
              <a:t> </a:t>
            </a:r>
            <a:r>
              <a:rPr lang="tr-TR" altLang="tr-TR" sz="1800" b="1" dirty="0" err="1">
                <a:latin typeface="Times New Roman" panose="02020603050405020304" pitchFamily="18" charset="0"/>
                <a:cs typeface="Times New Roman" panose="02020603050405020304" pitchFamily="18" charset="0"/>
              </a:rPr>
              <a:t>abundant</a:t>
            </a:r>
            <a:r>
              <a:rPr lang="tr-TR" altLang="tr-TR" sz="1800" b="1" dirty="0">
                <a:latin typeface="Times New Roman" panose="02020603050405020304" pitchFamily="18" charset="0"/>
                <a:cs typeface="Times New Roman" panose="02020603050405020304" pitchFamily="18" charset="0"/>
              </a:rPr>
              <a:t> (</a:t>
            </a:r>
            <a:r>
              <a:rPr lang="tr-TR" altLang="tr-TR" sz="1800" b="1" dirty="0" err="1">
                <a:latin typeface="Times New Roman" panose="02020603050405020304" pitchFamily="18" charset="0"/>
                <a:cs typeface="Times New Roman" panose="02020603050405020304" pitchFamily="18" charset="0"/>
              </a:rPr>
              <a:t>ca</a:t>
            </a:r>
            <a:r>
              <a:rPr lang="tr-TR" altLang="tr-TR" sz="1800" b="1" dirty="0">
                <a:latin typeface="Times New Roman" panose="02020603050405020304" pitchFamily="18" charset="0"/>
                <a:cs typeface="Times New Roman" panose="02020603050405020304" pitchFamily="18" charset="0"/>
              </a:rPr>
              <a:t>. 65K </a:t>
            </a:r>
            <a:r>
              <a:rPr lang="tr-TR" altLang="tr-TR" sz="1800" b="1" dirty="0" err="1">
                <a:latin typeface="Times New Roman" panose="02020603050405020304" pitchFamily="18" charset="0"/>
                <a:cs typeface="Times New Roman" panose="02020603050405020304" pitchFamily="18" charset="0"/>
              </a:rPr>
              <a:t>spp</a:t>
            </a:r>
            <a:r>
              <a:rPr lang="tr-TR" altLang="tr-TR" sz="1800" b="1" dirty="0">
                <a:latin typeface="Times New Roman" panose="02020603050405020304" pitchFamily="18" charset="0"/>
                <a:cs typeface="Times New Roman" panose="02020603050405020304" pitchFamily="18" charset="0"/>
              </a:rPr>
              <a:t>) &amp; </a:t>
            </a:r>
            <a:r>
              <a:rPr lang="tr-TR" altLang="tr-TR" sz="1800" b="1" dirty="0" err="1">
                <a:latin typeface="Times New Roman" panose="02020603050405020304" pitchFamily="18" charset="0"/>
                <a:cs typeface="Times New Roman" panose="02020603050405020304" pitchFamily="18" charset="0"/>
              </a:rPr>
              <a:t>well</a:t>
            </a:r>
            <a:r>
              <a:rPr lang="tr-TR" altLang="tr-TR" sz="1800" b="1" dirty="0">
                <a:latin typeface="Times New Roman" panose="02020603050405020304" pitchFamily="18" charset="0"/>
                <a:cs typeface="Times New Roman" panose="02020603050405020304" pitchFamily="18" charset="0"/>
              </a:rPr>
              <a:t> </a:t>
            </a:r>
            <a:r>
              <a:rPr lang="tr-TR" altLang="tr-TR" sz="1800" b="1" dirty="0" err="1">
                <a:latin typeface="Times New Roman" panose="02020603050405020304" pitchFamily="18" charset="0"/>
                <a:cs typeface="Times New Roman" panose="02020603050405020304" pitchFamily="18" charset="0"/>
              </a:rPr>
              <a:t>preserved</a:t>
            </a:r>
            <a:r>
              <a:rPr lang="tr-TR" altLang="tr-TR" sz="1800" b="1" dirty="0">
                <a:latin typeface="Times New Roman" panose="02020603050405020304" pitchFamily="18" charset="0"/>
                <a:cs typeface="Times New Roman" panose="02020603050405020304" pitchFamily="18" charset="0"/>
              </a:rPr>
              <a:t> </a:t>
            </a:r>
            <a:r>
              <a:rPr lang="tr-TR" altLang="tr-TR" sz="1800" b="1" dirty="0" err="1">
                <a:latin typeface="Times New Roman" panose="02020603050405020304" pitchFamily="18" charset="0"/>
                <a:cs typeface="Times New Roman" panose="02020603050405020304" pitchFamily="18" charset="0"/>
              </a:rPr>
              <a:t>small</a:t>
            </a:r>
            <a:r>
              <a:rPr lang="tr-TR" altLang="tr-TR" sz="1800" b="1" dirty="0">
                <a:latin typeface="Times New Roman" panose="02020603050405020304" pitchFamily="18" charset="0"/>
                <a:cs typeface="Times New Roman" panose="02020603050405020304" pitchFamily="18" charset="0"/>
              </a:rPr>
              <a:t> (0.3 </a:t>
            </a:r>
            <a:r>
              <a:rPr lang="tr-TR" altLang="tr-TR" sz="1800" b="1" dirty="0" err="1">
                <a:latin typeface="Times New Roman" panose="02020603050405020304" pitchFamily="18" charset="0"/>
                <a:cs typeface="Times New Roman" panose="02020603050405020304" pitchFamily="18" charset="0"/>
              </a:rPr>
              <a:t>to</a:t>
            </a:r>
            <a:r>
              <a:rPr lang="tr-TR" altLang="tr-TR" sz="1800" b="1" dirty="0">
                <a:latin typeface="Times New Roman" panose="02020603050405020304" pitchFamily="18" charset="0"/>
                <a:cs typeface="Times New Roman" panose="02020603050405020304" pitchFamily="18" charset="0"/>
              </a:rPr>
              <a:t> 5 mm </a:t>
            </a:r>
            <a:r>
              <a:rPr lang="tr-TR" altLang="tr-TR" sz="1800" b="1" dirty="0" err="1">
                <a:latin typeface="Times New Roman" panose="02020603050405020304" pitchFamily="18" charset="0"/>
                <a:cs typeface="Times New Roman" panose="02020603050405020304" pitchFamily="18" charset="0"/>
              </a:rPr>
              <a:t>length</a:t>
            </a:r>
            <a:r>
              <a:rPr lang="tr-TR" altLang="tr-TR" sz="1800" b="1" dirty="0">
                <a:latin typeface="Times New Roman" panose="02020603050405020304" pitchFamily="18" charset="0"/>
                <a:cs typeface="Times New Roman" panose="02020603050405020304" pitchFamily="18" charset="0"/>
              </a:rPr>
              <a:t>) </a:t>
            </a:r>
            <a:r>
              <a:rPr lang="tr-TR" altLang="tr-TR" sz="1800" b="1" dirty="0" err="1">
                <a:latin typeface="Times New Roman" panose="02020603050405020304" pitchFamily="18" charset="0"/>
                <a:cs typeface="Times New Roman" panose="02020603050405020304" pitchFamily="18" charset="0"/>
              </a:rPr>
              <a:t>microscobic</a:t>
            </a:r>
            <a:r>
              <a:rPr lang="tr-TR" altLang="tr-TR" sz="1800" b="1" dirty="0">
                <a:latin typeface="Times New Roman" panose="02020603050405020304" pitchFamily="18" charset="0"/>
                <a:cs typeface="Times New Roman" panose="02020603050405020304" pitchFamily="18" charset="0"/>
              </a:rPr>
              <a:t> </a:t>
            </a:r>
            <a:r>
              <a:rPr lang="tr-TR" altLang="tr-TR" sz="1800" b="1" dirty="0" err="1">
                <a:latin typeface="Times New Roman" panose="02020603050405020304" pitchFamily="18" charset="0"/>
                <a:cs typeface="Times New Roman" panose="02020603050405020304" pitchFamily="18" charset="0"/>
              </a:rPr>
              <a:t>invertebrates</a:t>
            </a:r>
            <a:r>
              <a:rPr lang="tr-TR" altLang="tr-TR" sz="1800" b="1" dirty="0">
                <a:latin typeface="Times New Roman" panose="02020603050405020304" pitchFamily="18" charset="0"/>
                <a:cs typeface="Times New Roman" panose="02020603050405020304" pitchFamily="18" charset="0"/>
              </a:rPr>
              <a:t>.</a:t>
            </a:r>
          </a:p>
          <a:p>
            <a:pPr algn="just">
              <a:defRPr/>
            </a:pPr>
            <a:r>
              <a:rPr lang="tr-TR" altLang="tr-TR" sz="1800" b="1" dirty="0">
                <a:latin typeface="Times New Roman" panose="02020603050405020304" pitchFamily="18" charset="0"/>
                <a:cs typeface="Times New Roman" panose="02020603050405020304" pitchFamily="18" charset="0"/>
                <a:sym typeface="Wingdings" panose="05000000000000000000" pitchFamily="2" charset="2"/>
              </a:rPr>
              <a:t>Since </a:t>
            </a:r>
            <a:r>
              <a:rPr lang="tr-TR" altLang="tr-TR" sz="1800" b="1" dirty="0" err="1">
                <a:latin typeface="Times New Roman" panose="02020603050405020304" pitchFamily="18" charset="0"/>
                <a:cs typeface="Times New Roman" panose="02020603050405020304" pitchFamily="18" charset="0"/>
                <a:sym typeface="Wingdings" panose="05000000000000000000" pitchFamily="2" charset="2"/>
              </a:rPr>
              <a:t>Cambrian</a:t>
            </a:r>
            <a:r>
              <a:rPr lang="tr-TR" altLang="tr-TR" sz="1800" b="1" dirty="0">
                <a:latin typeface="Times New Roman" panose="02020603050405020304" pitchFamily="18" charset="0"/>
                <a:cs typeface="Times New Roman" panose="02020603050405020304" pitchFamily="18" charset="0"/>
                <a:sym typeface="Wingdings" panose="05000000000000000000" pitchFamily="2" charset="2"/>
              </a:rPr>
              <a:t> (</a:t>
            </a:r>
            <a:r>
              <a:rPr lang="tr-TR" altLang="tr-TR" sz="1800" b="1" dirty="0" err="1">
                <a:latin typeface="Times New Roman" panose="02020603050405020304" pitchFamily="18" charset="0"/>
                <a:cs typeface="Times New Roman" panose="02020603050405020304" pitchFamily="18" charset="0"/>
                <a:sym typeface="Wingdings" panose="05000000000000000000" pitchFamily="2" charset="2"/>
              </a:rPr>
              <a:t>ca</a:t>
            </a:r>
            <a:r>
              <a:rPr lang="tr-TR" altLang="tr-TR" sz="1800" b="1" dirty="0">
                <a:latin typeface="Times New Roman" panose="02020603050405020304" pitchFamily="18" charset="0"/>
                <a:cs typeface="Times New Roman" panose="02020603050405020304" pitchFamily="18" charset="0"/>
                <a:sym typeface="Wingdings" panose="05000000000000000000" pitchFamily="2" charset="2"/>
              </a:rPr>
              <a:t>. 540 </a:t>
            </a:r>
            <a:r>
              <a:rPr lang="tr-TR" altLang="tr-TR" sz="1800" b="1" dirty="0" err="1">
                <a:latin typeface="Times New Roman" panose="02020603050405020304" pitchFamily="18" charset="0"/>
                <a:cs typeface="Times New Roman" panose="02020603050405020304" pitchFamily="18" charset="0"/>
                <a:sym typeface="Wingdings" panose="05000000000000000000" pitchFamily="2" charset="2"/>
              </a:rPr>
              <a:t>mya</a:t>
            </a:r>
            <a:r>
              <a:rPr lang="tr-TR" altLang="tr-TR" sz="1800" b="1" dirty="0">
                <a:latin typeface="Times New Roman" panose="02020603050405020304" pitchFamily="18" charset="0"/>
                <a:cs typeface="Times New Roman" panose="02020603050405020304" pitchFamily="18" charset="0"/>
                <a:sym typeface="Wingdings" panose="05000000000000000000" pitchFamily="2" charset="2"/>
              </a:rPr>
              <a:t>) but </a:t>
            </a:r>
            <a:r>
              <a:rPr lang="en-US" altLang="tr-TR" sz="1800" b="1" dirty="0">
                <a:latin typeface="Times New Roman" panose="02020603050405020304" pitchFamily="18" charset="0"/>
                <a:cs typeface="Times New Roman" panose="02020603050405020304" pitchFamily="18" charset="0"/>
              </a:rPr>
              <a:t>first </a:t>
            </a:r>
            <a:r>
              <a:rPr lang="tr-TR" altLang="tr-TR" sz="1800" b="1" dirty="0" err="1">
                <a:latin typeface="Times New Roman" panose="02020603050405020304" pitchFamily="18" charset="0"/>
                <a:cs typeface="Times New Roman" panose="02020603050405020304" pitchFamily="18" charset="0"/>
              </a:rPr>
              <a:t>true</a:t>
            </a:r>
            <a:r>
              <a:rPr lang="tr-TR" altLang="tr-TR" sz="1800" b="1" dirty="0">
                <a:latin typeface="Times New Roman" panose="02020603050405020304" pitchFamily="18" charset="0"/>
                <a:cs typeface="Times New Roman" panose="02020603050405020304" pitchFamily="18" charset="0"/>
              </a:rPr>
              <a:t> </a:t>
            </a:r>
            <a:r>
              <a:rPr lang="tr-TR" altLang="tr-TR" sz="1800" b="1" dirty="0" err="1">
                <a:latin typeface="Times New Roman" panose="02020603050405020304" pitchFamily="18" charset="0"/>
                <a:cs typeface="Times New Roman" panose="02020603050405020304" pitchFamily="18" charset="0"/>
              </a:rPr>
              <a:t>ostracods</a:t>
            </a:r>
            <a:r>
              <a:rPr lang="tr-TR" altLang="tr-TR" sz="1800" b="1" dirty="0">
                <a:latin typeface="Times New Roman" panose="02020603050405020304" pitchFamily="18" charset="0"/>
                <a:cs typeface="Times New Roman" panose="02020603050405020304" pitchFamily="18" charset="0"/>
              </a:rPr>
              <a:t> </a:t>
            </a:r>
            <a:r>
              <a:rPr lang="en-US" altLang="tr-TR" sz="1800" b="1" dirty="0">
                <a:latin typeface="Times New Roman" panose="02020603050405020304" pitchFamily="18" charset="0"/>
                <a:cs typeface="Times New Roman" panose="02020603050405020304" pitchFamily="18" charset="0"/>
              </a:rPr>
              <a:t>appeared </a:t>
            </a:r>
            <a:r>
              <a:rPr lang="tr-TR" altLang="tr-TR" sz="1800" b="1" dirty="0" err="1">
                <a:latin typeface="Times New Roman" panose="02020603050405020304" pitchFamily="18" charset="0"/>
                <a:cs typeface="Times New Roman" panose="02020603050405020304" pitchFamily="18" charset="0"/>
              </a:rPr>
              <a:t>during</a:t>
            </a:r>
            <a:r>
              <a:rPr lang="tr-TR" altLang="tr-TR" sz="1800" b="1" dirty="0">
                <a:latin typeface="Times New Roman" panose="02020603050405020304" pitchFamily="18" charset="0"/>
                <a:cs typeface="Times New Roman" panose="02020603050405020304" pitchFamily="18" charset="0"/>
              </a:rPr>
              <a:t>  </a:t>
            </a:r>
            <a:r>
              <a:rPr lang="en-US" altLang="tr-TR" sz="1800" b="1" dirty="0">
                <a:latin typeface="Times New Roman" panose="02020603050405020304" pitchFamily="18" charset="0"/>
                <a:cs typeface="Times New Roman" panose="02020603050405020304" pitchFamily="18" charset="0"/>
              </a:rPr>
              <a:t>the Ordovician Period (485 to 443 million years ago), and </a:t>
            </a:r>
            <a:r>
              <a:rPr lang="en-US" altLang="tr-TR" sz="1800" b="1" dirty="0" err="1">
                <a:latin typeface="Times New Roman" panose="02020603050405020304" pitchFamily="18" charset="0"/>
                <a:cs typeface="Times New Roman" panose="02020603050405020304" pitchFamily="18" charset="0"/>
              </a:rPr>
              <a:t>coloni</a:t>
            </a:r>
            <a:r>
              <a:rPr lang="tr-TR" altLang="tr-TR" sz="1800" b="1" dirty="0">
                <a:latin typeface="Times New Roman" panose="02020603050405020304" pitchFamily="18" charset="0"/>
                <a:cs typeface="Times New Roman" panose="02020603050405020304" pitchFamily="18" charset="0"/>
              </a:rPr>
              <a:t>s</a:t>
            </a:r>
            <a:r>
              <a:rPr lang="en-US" altLang="tr-TR" sz="1800" b="1" dirty="0">
                <a:latin typeface="Times New Roman" panose="02020603050405020304" pitchFamily="18" charset="0"/>
                <a:cs typeface="Times New Roman" panose="02020603050405020304" pitchFamily="18" charset="0"/>
              </a:rPr>
              <a:t>ed</a:t>
            </a:r>
            <a:r>
              <a:rPr lang="tr-TR" altLang="tr-TR" sz="1800" b="1" dirty="0">
                <a:latin typeface="Times New Roman" panose="02020603050405020304" pitchFamily="18" charset="0"/>
                <a:cs typeface="Times New Roman" panose="02020603050405020304" pitchFamily="18" charset="0"/>
              </a:rPr>
              <a:t> </a:t>
            </a:r>
            <a:r>
              <a:rPr lang="tr-TR" altLang="tr-TR" sz="1800" b="1" dirty="0" err="1">
                <a:latin typeface="Times New Roman" panose="02020603050405020304" pitchFamily="18" charset="0"/>
                <a:cs typeface="Times New Roman" panose="02020603050405020304" pitchFamily="18" charset="0"/>
              </a:rPr>
              <a:t>inlanwaters</a:t>
            </a:r>
            <a:r>
              <a:rPr lang="en-US" altLang="tr-TR" sz="1800" b="1" dirty="0">
                <a:latin typeface="Times New Roman" panose="02020603050405020304" pitchFamily="18" charset="0"/>
                <a:cs typeface="Times New Roman" panose="02020603050405020304" pitchFamily="18" charset="0"/>
              </a:rPr>
              <a:t> in the Carboniferous Period (359 to 299 million years ago)</a:t>
            </a:r>
            <a:r>
              <a:rPr lang="tr-TR" altLang="tr-TR" sz="1800" b="1" dirty="0">
                <a:latin typeface="Times New Roman" panose="02020603050405020304" pitchFamily="18" charset="0"/>
                <a:cs typeface="Times New Roman" panose="02020603050405020304" pitchFamily="18" charset="0"/>
              </a:rPr>
              <a:t> (Sars 1928, Wilkinson 1996, Williams et al. 2008).</a:t>
            </a:r>
            <a:r>
              <a:rPr lang="tr-TR" sz="1800" b="1" kern="100" dirty="0">
                <a:effectLst/>
                <a:latin typeface="Times New Roman" panose="02020603050405020304" pitchFamily="18" charset="0"/>
                <a:ea typeface="Aptos" panose="020B0004020202020204" pitchFamily="34" charset="0"/>
                <a:cs typeface="Times New Roman" panose="02020603050405020304" pitchFamily="18" charset="0"/>
              </a:rPr>
              <a:t> </a:t>
            </a:r>
          </a:p>
        </p:txBody>
      </p:sp>
      <p:sp>
        <p:nvSpPr>
          <p:cNvPr id="29700" name="Metin kutusu 2">
            <a:extLst>
              <a:ext uri="{FF2B5EF4-FFF2-40B4-BE49-F238E27FC236}">
                <a16:creationId xmlns:a16="http://schemas.microsoft.com/office/drawing/2014/main" id="{F44D04C0-E12C-1452-072F-418C137303A5}"/>
              </a:ext>
            </a:extLst>
          </p:cNvPr>
          <p:cNvSpPr txBox="1">
            <a:spLocks noChangeArrowheads="1"/>
          </p:cNvSpPr>
          <p:nvPr/>
        </p:nvSpPr>
        <p:spPr bwMode="auto">
          <a:xfrm>
            <a:off x="9678689" y="6427777"/>
            <a:ext cx="25133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tr-TR" altLang="tr-TR" sz="1400" dirty="0">
                <a:solidFill>
                  <a:schemeClr val="bg1"/>
                </a:solidFill>
                <a:latin typeface="Times New Roman" panose="02020603050405020304" pitchFamily="18" charset="0"/>
              </a:rPr>
              <a:t>(Wilkinson, 1996) </a:t>
            </a:r>
          </a:p>
        </p:txBody>
      </p:sp>
    </p:spTree>
  </p:cSld>
  <p:clrMapOvr>
    <a:masterClrMapping/>
  </p:clrMapOvr>
  <p:transition spd="slow" advTm="98847"/>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pic>
        <p:nvPicPr>
          <p:cNvPr id="31746" name="Picture 2" descr="http://www.intechopen.com/source/html/43895/media/image3.jpeg">
            <a:extLst>
              <a:ext uri="{FF2B5EF4-FFF2-40B4-BE49-F238E27FC236}">
                <a16:creationId xmlns:a16="http://schemas.microsoft.com/office/drawing/2014/main" id="{6996E929-F3FE-FD77-E3F1-7A1F5A89E3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166" y="982264"/>
            <a:ext cx="10705171" cy="5010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Box 2">
            <a:extLst>
              <a:ext uri="{FF2B5EF4-FFF2-40B4-BE49-F238E27FC236}">
                <a16:creationId xmlns:a16="http://schemas.microsoft.com/office/drawing/2014/main" id="{570B0D10-E3BC-C085-E13C-572CD2850237}"/>
              </a:ext>
            </a:extLst>
          </p:cNvPr>
          <p:cNvSpPr txBox="1">
            <a:spLocks noChangeArrowheads="1"/>
          </p:cNvSpPr>
          <p:nvPr/>
        </p:nvSpPr>
        <p:spPr bwMode="auto">
          <a:xfrm>
            <a:off x="0" y="6065839"/>
            <a:ext cx="11987560" cy="727075"/>
          </a:xfrm>
          <a:prstGeom prst="rect">
            <a:avLst/>
          </a:prstGeom>
          <a:noFill/>
          <a:ln>
            <a:noFill/>
          </a:ln>
        </p:spPr>
        <p:txBody>
          <a:bodyPr wrap="square" lIns="89216" tIns="44609" rIns="89216" bIns="44609">
            <a:spAutoFit/>
          </a:bodyPr>
          <a:lstStyle>
            <a:lvl1pPr>
              <a:defRPr sz="2600">
                <a:solidFill>
                  <a:schemeClr val="tx1"/>
                </a:solidFill>
                <a:latin typeface="Arial" panose="020B0604020202020204" pitchFamily="34" charset="0"/>
                <a:ea typeface="MS PGothic" panose="020B0600070205080204" pitchFamily="34" charset="-128"/>
              </a:defRPr>
            </a:lvl1pPr>
            <a:lvl2pPr marL="742950" indent="-285750">
              <a:defRPr sz="2600">
                <a:solidFill>
                  <a:schemeClr val="tx1"/>
                </a:solidFill>
                <a:latin typeface="Arial" panose="020B0604020202020204" pitchFamily="34" charset="0"/>
                <a:ea typeface="MS PGothic" panose="020B0600070205080204" pitchFamily="34" charset="-128"/>
              </a:defRPr>
            </a:lvl2pPr>
            <a:lvl3pPr marL="1143000" indent="-228600">
              <a:defRPr sz="2600">
                <a:solidFill>
                  <a:schemeClr val="tx1"/>
                </a:solidFill>
                <a:latin typeface="Arial" panose="020B0604020202020204" pitchFamily="34" charset="0"/>
                <a:ea typeface="MS PGothic" panose="020B0600070205080204" pitchFamily="34" charset="-128"/>
              </a:defRPr>
            </a:lvl3pPr>
            <a:lvl4pPr marL="1600200" indent="-228600">
              <a:defRPr sz="2600">
                <a:solidFill>
                  <a:schemeClr val="tx1"/>
                </a:solidFill>
                <a:latin typeface="Arial" panose="020B0604020202020204" pitchFamily="34" charset="0"/>
                <a:ea typeface="MS PGothic" panose="020B0600070205080204" pitchFamily="34" charset="-128"/>
              </a:defRPr>
            </a:lvl4pPr>
            <a:lvl5pPr marL="2057400" indent="-228600">
              <a:defRPr sz="2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9pPr>
          </a:lstStyle>
          <a:p>
            <a:pPr>
              <a:defRPr/>
            </a:pPr>
            <a:r>
              <a:rPr lang="en-US" altLang="tr-TR" sz="1369" b="1" dirty="0">
                <a:solidFill>
                  <a:srgbClr val="FF0000"/>
                </a:solidFill>
                <a:latin typeface="Tahoma" panose="020B0604030504040204" pitchFamily="34" charset="0"/>
              </a:rPr>
              <a:t>Schematic hypothetical profile of terrestrial aquatic to abyssal habitats of living ostracods progressing toward coastline, modified from Benson (2003).</a:t>
            </a:r>
            <a:r>
              <a:rPr lang="tr-TR" altLang="tr-TR" sz="1369" b="1" dirty="0">
                <a:solidFill>
                  <a:srgbClr val="FF0000"/>
                </a:solidFill>
                <a:latin typeface="Tahoma" panose="020B0604030504040204" pitchFamily="34" charset="0"/>
              </a:rPr>
              <a:t> </a:t>
            </a:r>
          </a:p>
          <a:p>
            <a:pPr>
              <a:defRPr/>
            </a:pPr>
            <a:r>
              <a:rPr lang="tr-TR" altLang="tr-TR" sz="1369" b="1" dirty="0">
                <a:solidFill>
                  <a:srgbClr val="FF0000"/>
                </a:solidFill>
                <a:latin typeface="Tahoma" panose="020B0604030504040204" pitchFamily="34" charset="0"/>
              </a:rPr>
              <a:t>9307 m </a:t>
            </a:r>
            <a:r>
              <a:rPr lang="tr-TR" altLang="tr-TR" sz="1369" b="1" dirty="0" err="1">
                <a:solidFill>
                  <a:srgbClr val="FF0000"/>
                </a:solidFill>
                <a:latin typeface="Tahoma" panose="020B0604030504040204" pitchFamily="34" charset="0"/>
              </a:rPr>
              <a:t>below</a:t>
            </a:r>
            <a:r>
              <a:rPr lang="tr-TR" altLang="tr-TR" sz="1369" b="1" dirty="0">
                <a:solidFill>
                  <a:srgbClr val="FF0000"/>
                </a:solidFill>
                <a:latin typeface="Tahoma" panose="020B0604030504040204" pitchFamily="34" charset="0"/>
              </a:rPr>
              <a:t> </a:t>
            </a:r>
            <a:r>
              <a:rPr lang="tr-TR" altLang="tr-TR" sz="1369" b="1" dirty="0" err="1">
                <a:solidFill>
                  <a:srgbClr val="FF0000"/>
                </a:solidFill>
                <a:latin typeface="Tahoma" panose="020B0604030504040204" pitchFamily="34" charset="0"/>
              </a:rPr>
              <a:t>the</a:t>
            </a:r>
            <a:r>
              <a:rPr lang="tr-TR" altLang="tr-TR" sz="1369" b="1" dirty="0">
                <a:solidFill>
                  <a:srgbClr val="FF0000"/>
                </a:solidFill>
                <a:latin typeface="Tahoma" panose="020B0604030504040204" pitchFamily="34" charset="0"/>
              </a:rPr>
              <a:t> </a:t>
            </a:r>
            <a:r>
              <a:rPr lang="tr-TR" altLang="tr-TR" sz="1369" b="1" dirty="0" err="1">
                <a:solidFill>
                  <a:srgbClr val="FF0000"/>
                </a:solidFill>
                <a:latin typeface="Tahoma" panose="020B0604030504040204" pitchFamily="34" charset="0"/>
              </a:rPr>
              <a:t>sea</a:t>
            </a:r>
            <a:r>
              <a:rPr lang="tr-TR" altLang="tr-TR" sz="1369" b="1" dirty="0">
                <a:solidFill>
                  <a:srgbClr val="FF0000"/>
                </a:solidFill>
                <a:latin typeface="Tahoma" panose="020B0604030504040204" pitchFamily="34" charset="0"/>
              </a:rPr>
              <a:t> </a:t>
            </a:r>
            <a:r>
              <a:rPr lang="tr-TR" altLang="tr-TR" sz="1369" b="1" dirty="0" err="1">
                <a:solidFill>
                  <a:srgbClr val="FF0000"/>
                </a:solidFill>
                <a:latin typeface="Tahoma" panose="020B0604030504040204" pitchFamily="34" charset="0"/>
              </a:rPr>
              <a:t>level</a:t>
            </a:r>
            <a:r>
              <a:rPr lang="tr-TR" altLang="tr-TR" sz="1369" b="1" dirty="0">
                <a:solidFill>
                  <a:srgbClr val="FF0000"/>
                </a:solidFill>
                <a:latin typeface="Tahoma" panose="020B0604030504040204" pitchFamily="34" charset="0"/>
              </a:rPr>
              <a:t> (</a:t>
            </a:r>
            <a:r>
              <a:rPr lang="en-US" sz="1400" b="1" dirty="0" err="1">
                <a:solidFill>
                  <a:srgbClr val="FF0000"/>
                </a:solidFill>
                <a:latin typeface="Times New Roman" panose="02020603050405020304" pitchFamily="18" charset="0"/>
                <a:ea typeface="Calibri" panose="020F0502020204030204" pitchFamily="34" charset="0"/>
              </a:rPr>
              <a:t>Brandão</a:t>
            </a:r>
            <a:r>
              <a:rPr lang="en-US" sz="1400" b="1" dirty="0">
                <a:solidFill>
                  <a:srgbClr val="FF0000"/>
                </a:solidFill>
                <a:latin typeface="Times New Roman" panose="02020603050405020304" pitchFamily="18" charset="0"/>
                <a:ea typeface="Calibri" panose="020F0502020204030204" pitchFamily="34" charset="0"/>
              </a:rPr>
              <a:t> </a:t>
            </a:r>
            <a:r>
              <a:rPr lang="tr-TR" sz="1400" b="1" dirty="0">
                <a:solidFill>
                  <a:srgbClr val="FF0000"/>
                </a:solidFill>
                <a:latin typeface="Times New Roman" panose="02020603050405020304" pitchFamily="18" charset="0"/>
                <a:ea typeface="Calibri" panose="020F0502020204030204" pitchFamily="34" charset="0"/>
              </a:rPr>
              <a:t>et al. </a:t>
            </a:r>
            <a:r>
              <a:rPr lang="en-US" sz="1400" b="1" dirty="0">
                <a:solidFill>
                  <a:srgbClr val="FF0000"/>
                </a:solidFill>
                <a:latin typeface="Times New Roman" panose="02020603050405020304" pitchFamily="18" charset="0"/>
                <a:ea typeface="Calibri" panose="020F0502020204030204" pitchFamily="34" charset="0"/>
              </a:rPr>
              <a:t>2019</a:t>
            </a:r>
            <a:r>
              <a:rPr lang="tr-TR" altLang="tr-TR" sz="1369" b="1" dirty="0">
                <a:solidFill>
                  <a:srgbClr val="FF0000"/>
                </a:solidFill>
                <a:latin typeface="Tahoma" panose="020B0604030504040204" pitchFamily="34" charset="0"/>
              </a:rPr>
              <a:t>) </a:t>
            </a:r>
            <a:r>
              <a:rPr lang="tr-TR" altLang="tr-TR" sz="1369" b="1" dirty="0" err="1">
                <a:solidFill>
                  <a:srgbClr val="FF0000"/>
                </a:solidFill>
                <a:latin typeface="Tahoma" panose="020B0604030504040204" pitchFamily="34" charset="0"/>
              </a:rPr>
              <a:t>and</a:t>
            </a:r>
            <a:r>
              <a:rPr lang="tr-TR" altLang="tr-TR" sz="1369" b="1" dirty="0">
                <a:solidFill>
                  <a:srgbClr val="FF0000"/>
                </a:solidFill>
                <a:latin typeface="Tahoma" panose="020B0604030504040204" pitchFamily="34" charset="0"/>
              </a:rPr>
              <a:t> 6000 m </a:t>
            </a:r>
            <a:r>
              <a:rPr lang="tr-TR" altLang="tr-TR" sz="1369" b="1" dirty="0" err="1">
                <a:solidFill>
                  <a:srgbClr val="FF0000"/>
                </a:solidFill>
                <a:latin typeface="Tahoma" panose="020B0604030504040204" pitchFamily="34" charset="0"/>
              </a:rPr>
              <a:t>asl</a:t>
            </a:r>
            <a:r>
              <a:rPr lang="tr-TR" altLang="tr-TR" sz="1369" b="1" dirty="0">
                <a:solidFill>
                  <a:srgbClr val="FF0000"/>
                </a:solidFill>
                <a:latin typeface="Tahoma" panose="020B0604030504040204" pitchFamily="34" charset="0"/>
              </a:rPr>
              <a:t> (</a:t>
            </a:r>
            <a:r>
              <a:rPr lang="tr-TR" altLang="tr-TR" sz="1369" b="1" dirty="0" err="1">
                <a:solidFill>
                  <a:srgbClr val="FF0000"/>
                </a:solidFill>
                <a:latin typeface="Tahoma" panose="020B0604030504040204" pitchFamily="34" charset="0"/>
              </a:rPr>
              <a:t>Pinto</a:t>
            </a:r>
            <a:r>
              <a:rPr lang="tr-TR" altLang="tr-TR" sz="1369" b="1" dirty="0">
                <a:solidFill>
                  <a:srgbClr val="FF0000"/>
                </a:solidFill>
                <a:latin typeface="Tahoma" panose="020B0604030504040204" pitchFamily="34" charset="0"/>
              </a:rPr>
              <a:t> 2013)</a:t>
            </a:r>
          </a:p>
        </p:txBody>
      </p:sp>
      <p:sp>
        <p:nvSpPr>
          <p:cNvPr id="8196" name="TextBox 3">
            <a:extLst>
              <a:ext uri="{FF2B5EF4-FFF2-40B4-BE49-F238E27FC236}">
                <a16:creationId xmlns:a16="http://schemas.microsoft.com/office/drawing/2014/main" id="{73FC5B9F-314A-E254-D81F-F03486108E14}"/>
              </a:ext>
            </a:extLst>
          </p:cNvPr>
          <p:cNvSpPr txBox="1">
            <a:spLocks noChangeArrowheads="1"/>
          </p:cNvSpPr>
          <p:nvPr/>
        </p:nvSpPr>
        <p:spPr bwMode="auto">
          <a:xfrm>
            <a:off x="8564563" y="584398"/>
            <a:ext cx="3627437" cy="397866"/>
          </a:xfrm>
          <a:prstGeom prst="rect">
            <a:avLst/>
          </a:prstGeom>
          <a:noFill/>
          <a:ln>
            <a:noFill/>
          </a:ln>
        </p:spPr>
        <p:txBody>
          <a:bodyPr lIns="89216" tIns="44609" rIns="89216" bIns="44609">
            <a:spAutoFit/>
          </a:bodyPr>
          <a:lstStyle>
            <a:lvl1pPr>
              <a:defRPr sz="2600">
                <a:solidFill>
                  <a:schemeClr val="tx1"/>
                </a:solidFill>
                <a:latin typeface="Arial" panose="020B0604020202020204" pitchFamily="34" charset="0"/>
                <a:ea typeface="MS PGothic" panose="020B0600070205080204" pitchFamily="34" charset="-128"/>
              </a:defRPr>
            </a:lvl1pPr>
            <a:lvl2pPr marL="742950" indent="-285750">
              <a:defRPr sz="2600">
                <a:solidFill>
                  <a:schemeClr val="tx1"/>
                </a:solidFill>
                <a:latin typeface="Arial" panose="020B0604020202020204" pitchFamily="34" charset="0"/>
                <a:ea typeface="MS PGothic" panose="020B0600070205080204" pitchFamily="34" charset="-128"/>
              </a:defRPr>
            </a:lvl2pPr>
            <a:lvl3pPr marL="1143000" indent="-228600">
              <a:defRPr sz="2600">
                <a:solidFill>
                  <a:schemeClr val="tx1"/>
                </a:solidFill>
                <a:latin typeface="Arial" panose="020B0604020202020204" pitchFamily="34" charset="0"/>
                <a:ea typeface="MS PGothic" panose="020B0600070205080204" pitchFamily="34" charset="-128"/>
              </a:defRPr>
            </a:lvl3pPr>
            <a:lvl4pPr marL="1600200" indent="-228600">
              <a:defRPr sz="2600">
                <a:solidFill>
                  <a:schemeClr val="tx1"/>
                </a:solidFill>
                <a:latin typeface="Arial" panose="020B0604020202020204" pitchFamily="34" charset="0"/>
                <a:ea typeface="MS PGothic" panose="020B0600070205080204" pitchFamily="34" charset="-128"/>
              </a:defRPr>
            </a:lvl4pPr>
            <a:lvl5pPr marL="2057400" indent="-228600">
              <a:defRPr sz="2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9pPr>
          </a:lstStyle>
          <a:p>
            <a:pPr>
              <a:defRPr/>
            </a:pPr>
            <a:r>
              <a:rPr lang="tr-TR" altLang="tr-TR" sz="2000" b="1" dirty="0">
                <a:solidFill>
                  <a:schemeClr val="accent3">
                    <a:lumMod val="20000"/>
                    <a:lumOff val="80000"/>
                  </a:schemeClr>
                </a:solidFill>
                <a:latin typeface="Times New Roman" panose="02020603050405020304" pitchFamily="18" charset="0"/>
                <a:cs typeface="Times New Roman" panose="02020603050405020304" pitchFamily="18" charset="0"/>
              </a:rPr>
              <a:t>Distribution </a:t>
            </a:r>
            <a:r>
              <a:rPr lang="tr-TR" altLang="tr-TR" sz="2000" b="1" dirty="0" err="1">
                <a:solidFill>
                  <a:schemeClr val="accent3">
                    <a:lumMod val="20000"/>
                    <a:lumOff val="80000"/>
                  </a:schemeClr>
                </a:solidFill>
                <a:latin typeface="Times New Roman" panose="02020603050405020304" pitchFamily="18" charset="0"/>
                <a:cs typeface="Times New Roman" panose="02020603050405020304" pitchFamily="18" charset="0"/>
              </a:rPr>
              <a:t>and</a:t>
            </a:r>
            <a:r>
              <a:rPr lang="tr-TR" altLang="tr-TR" sz="2000" b="1" dirty="0">
                <a:solidFill>
                  <a:schemeClr val="accent3">
                    <a:lumMod val="20000"/>
                    <a:lumOff val="80000"/>
                  </a:schemeClr>
                </a:solidFill>
                <a:latin typeface="Times New Roman" panose="02020603050405020304" pitchFamily="18" charset="0"/>
                <a:cs typeface="Times New Roman" panose="02020603050405020304" pitchFamily="18" charset="0"/>
              </a:rPr>
              <a:t> </a:t>
            </a:r>
            <a:r>
              <a:rPr lang="tr-TR" altLang="tr-TR" sz="2000" b="1" dirty="0" err="1">
                <a:solidFill>
                  <a:schemeClr val="accent3">
                    <a:lumMod val="20000"/>
                    <a:lumOff val="80000"/>
                  </a:schemeClr>
                </a:solidFill>
                <a:latin typeface="Times New Roman" panose="02020603050405020304" pitchFamily="18" charset="0"/>
                <a:cs typeface="Times New Roman" panose="02020603050405020304" pitchFamily="18" charset="0"/>
              </a:rPr>
              <a:t>dispersion</a:t>
            </a:r>
            <a:endParaRPr lang="tr-TR" altLang="tr-TR" sz="2000" b="1" dirty="0">
              <a:solidFill>
                <a:schemeClr val="accent3">
                  <a:lumMod val="20000"/>
                  <a:lumOff val="80000"/>
                </a:schemeClr>
              </a:solidFill>
              <a:latin typeface="Times New Roman" panose="02020603050405020304" pitchFamily="18" charset="0"/>
              <a:cs typeface="Times New Roman" panose="02020603050405020304" pitchFamily="18" charset="0"/>
            </a:endParaRPr>
          </a:p>
        </p:txBody>
      </p:sp>
      <p:cxnSp>
        <p:nvCxnSpPr>
          <p:cNvPr id="31749" name="Düz Ok Bağlayıcısı 2">
            <a:extLst>
              <a:ext uri="{FF2B5EF4-FFF2-40B4-BE49-F238E27FC236}">
                <a16:creationId xmlns:a16="http://schemas.microsoft.com/office/drawing/2014/main" id="{8BECA57E-F38E-4448-DFED-7977FF54DA33}"/>
              </a:ext>
            </a:extLst>
          </p:cNvPr>
          <p:cNvCxnSpPr>
            <a:cxnSpLocks noChangeShapeType="1"/>
          </p:cNvCxnSpPr>
          <p:nvPr/>
        </p:nvCxnSpPr>
        <p:spPr bwMode="auto">
          <a:xfrm>
            <a:off x="10895168" y="1955786"/>
            <a:ext cx="0" cy="2946427"/>
          </a:xfrm>
          <a:prstGeom prst="straightConnector1">
            <a:avLst/>
          </a:prstGeom>
          <a:noFill/>
          <a:ln w="41275" algn="ctr">
            <a:solidFill>
              <a:srgbClr val="FF0000"/>
            </a:solidFill>
            <a:round/>
            <a:headEnd type="arrow" w="med" len="med"/>
            <a:tailEnd type="arrow" w="med" len="med"/>
          </a:ln>
          <a:extLst>
            <a:ext uri="{909E8E84-426E-40DD-AFC4-6F175D3DCCD1}">
              <a14:hiddenFill xmlns:a14="http://schemas.microsoft.com/office/drawing/2010/main">
                <a:noFill/>
              </a14:hiddenFill>
            </a:ext>
          </a:extLst>
        </p:spPr>
      </p:cxnSp>
      <p:sp>
        <p:nvSpPr>
          <p:cNvPr id="8198" name="Metin kutusu 4">
            <a:extLst>
              <a:ext uri="{FF2B5EF4-FFF2-40B4-BE49-F238E27FC236}">
                <a16:creationId xmlns:a16="http://schemas.microsoft.com/office/drawing/2014/main" id="{786AEA67-C989-CD33-2789-992798235F7F}"/>
              </a:ext>
            </a:extLst>
          </p:cNvPr>
          <p:cNvSpPr txBox="1">
            <a:spLocks noChangeArrowheads="1"/>
          </p:cNvSpPr>
          <p:nvPr/>
        </p:nvSpPr>
        <p:spPr bwMode="auto">
          <a:xfrm>
            <a:off x="10065912" y="1600186"/>
            <a:ext cx="1241425" cy="355600"/>
          </a:xfrm>
          <a:prstGeom prst="rect">
            <a:avLst/>
          </a:prstGeom>
          <a:noFill/>
          <a:ln>
            <a:noFill/>
          </a:ln>
        </p:spPr>
        <p:txBody>
          <a:bodyPr>
            <a:spAutoFit/>
          </a:bodyPr>
          <a:lstStyle>
            <a:lvl1pPr>
              <a:defRPr sz="2600">
                <a:solidFill>
                  <a:schemeClr val="tx1"/>
                </a:solidFill>
                <a:latin typeface="Arial" panose="020B0604020202020204" pitchFamily="34" charset="0"/>
                <a:ea typeface="MS PGothic" panose="020B0600070205080204" pitchFamily="34" charset="-128"/>
              </a:defRPr>
            </a:lvl1pPr>
            <a:lvl2pPr marL="742950" indent="-285750">
              <a:defRPr sz="2600">
                <a:solidFill>
                  <a:schemeClr val="tx1"/>
                </a:solidFill>
                <a:latin typeface="Arial" panose="020B0604020202020204" pitchFamily="34" charset="0"/>
                <a:ea typeface="MS PGothic" panose="020B0600070205080204" pitchFamily="34" charset="-128"/>
              </a:defRPr>
            </a:lvl2pPr>
            <a:lvl3pPr marL="1143000" indent="-228600">
              <a:defRPr sz="2600">
                <a:solidFill>
                  <a:schemeClr val="tx1"/>
                </a:solidFill>
                <a:latin typeface="Arial" panose="020B0604020202020204" pitchFamily="34" charset="0"/>
                <a:ea typeface="MS PGothic" panose="020B0600070205080204" pitchFamily="34" charset="-128"/>
              </a:defRPr>
            </a:lvl3pPr>
            <a:lvl4pPr marL="1600200" indent="-228600">
              <a:defRPr sz="2600">
                <a:solidFill>
                  <a:schemeClr val="tx1"/>
                </a:solidFill>
                <a:latin typeface="Arial" panose="020B0604020202020204" pitchFamily="34" charset="0"/>
                <a:ea typeface="MS PGothic" panose="020B0600070205080204" pitchFamily="34" charset="-128"/>
              </a:defRPr>
            </a:lvl4pPr>
            <a:lvl5pPr marL="2057400" indent="-228600">
              <a:defRPr sz="2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9pPr>
          </a:lstStyle>
          <a:p>
            <a:pPr>
              <a:defRPr/>
            </a:pPr>
            <a:r>
              <a:rPr lang="tr-TR" altLang="tr-TR" sz="1711" dirty="0">
                <a:solidFill>
                  <a:srgbClr val="FF0000"/>
                </a:solidFill>
              </a:rPr>
              <a:t>15000m</a:t>
            </a:r>
          </a:p>
        </p:txBody>
      </p:sp>
      <p:sp>
        <p:nvSpPr>
          <p:cNvPr id="3" name="Metin kutusu 2">
            <a:extLst>
              <a:ext uri="{FF2B5EF4-FFF2-40B4-BE49-F238E27FC236}">
                <a16:creationId xmlns:a16="http://schemas.microsoft.com/office/drawing/2014/main" id="{512CDC47-520E-584D-7A50-EAE150A78926}"/>
              </a:ext>
            </a:extLst>
          </p:cNvPr>
          <p:cNvSpPr txBox="1"/>
          <p:nvPr/>
        </p:nvSpPr>
        <p:spPr>
          <a:xfrm>
            <a:off x="100361" y="0"/>
            <a:ext cx="11887199" cy="923330"/>
          </a:xfrm>
          <a:prstGeom prst="rect">
            <a:avLst/>
          </a:prstGeom>
          <a:noFill/>
        </p:spPr>
        <p:txBody>
          <a:bodyPr wrap="square">
            <a:spAutoFit/>
          </a:bodyPr>
          <a:lstStyle/>
          <a:p>
            <a:pPr algn="just"/>
            <a:r>
              <a:rPr lang="tr-TR" sz="18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Species of </a:t>
            </a:r>
            <a:r>
              <a:rPr lang="tr-TR" sz="1800" kern="100" dirty="0" err="1">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the</a:t>
            </a:r>
            <a:r>
              <a:rPr lang="tr-TR" sz="18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a:t>
            </a:r>
            <a:r>
              <a:rPr lang="tr-TR" sz="1800" kern="100" dirty="0" err="1">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class</a:t>
            </a:r>
            <a:r>
              <a:rPr lang="tr-TR" sz="18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a:t>
            </a:r>
            <a:r>
              <a:rPr lang="tr-TR" sz="1800" kern="100" dirty="0" err="1">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Ostracoda</a:t>
            </a:r>
            <a:r>
              <a:rPr lang="tr-TR" sz="18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a:t>
            </a:r>
            <a:r>
              <a:rPr lang="tr-TR" sz="1800" kern="100" dirty="0" err="1">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are</a:t>
            </a:r>
            <a:r>
              <a:rPr lang="tr-TR" sz="18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a:t>
            </a:r>
            <a:r>
              <a:rPr lang="tr-TR" sz="1800" kern="100" dirty="0" err="1">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known</a:t>
            </a:r>
            <a:r>
              <a:rPr lang="tr-TR" sz="18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a:t>
            </a:r>
            <a:r>
              <a:rPr lang="tr-TR" sz="1800" kern="100" dirty="0" err="1">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from</a:t>
            </a:r>
            <a:r>
              <a:rPr lang="tr-TR" sz="18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a:t>
            </a:r>
            <a:r>
              <a:rPr lang="tr-TR" sz="1800" kern="100" dirty="0" err="1">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variety</a:t>
            </a:r>
            <a:r>
              <a:rPr lang="tr-TR" sz="18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of </a:t>
            </a:r>
            <a:r>
              <a:rPr lang="tr-TR" sz="1800" kern="100" dirty="0" err="1">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surface</a:t>
            </a:r>
            <a:r>
              <a:rPr lang="tr-TR" sz="18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a:t>
            </a:r>
            <a:r>
              <a:rPr lang="tr-TR" sz="1800" kern="100" dirty="0" err="1">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and</a:t>
            </a:r>
            <a:r>
              <a:rPr lang="tr-TR" sz="18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underground </a:t>
            </a:r>
            <a:r>
              <a:rPr lang="tr-TR" sz="1800" kern="100" dirty="0" err="1">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freshwater</a:t>
            </a:r>
            <a:r>
              <a:rPr lang="tr-TR" sz="18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a:t>
            </a:r>
            <a:r>
              <a:rPr lang="tr-TR" sz="1800" kern="100" dirty="0" err="1">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and</a:t>
            </a:r>
            <a:r>
              <a:rPr lang="tr-TR" sz="18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marine </a:t>
            </a:r>
            <a:r>
              <a:rPr lang="tr-TR" sz="1800" kern="100" dirty="0" err="1">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habitats</a:t>
            </a:r>
            <a:r>
              <a:rPr lang="tr-TR" sz="18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a:t>
            </a:r>
          </a:p>
          <a:p>
            <a:pPr algn="just"/>
            <a:r>
              <a:rPr lang="tr-TR" kern="100" dirty="0">
                <a:solidFill>
                  <a:schemeClr val="bg1"/>
                </a:solidFill>
                <a:latin typeface="Times New Roman" panose="02020603050405020304" pitchFamily="18" charset="0"/>
                <a:ea typeface="Aptos" panose="020B0004020202020204" pitchFamily="34" charset="0"/>
                <a:cs typeface="Times New Roman" panose="02020603050405020304" pitchFamily="18" charset="0"/>
              </a:rPr>
              <a:t>They </a:t>
            </a:r>
            <a:r>
              <a:rPr lang="tr-TR" sz="18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can be </a:t>
            </a:r>
            <a:r>
              <a:rPr lang="tr-TR" sz="1800" kern="100" dirty="0" err="1">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used</a:t>
            </a:r>
            <a:r>
              <a:rPr lang="tr-TR" sz="18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a:t>
            </a:r>
            <a:r>
              <a:rPr lang="tr-TR" sz="1800" kern="100" dirty="0" err="1">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to</a:t>
            </a:r>
            <a:r>
              <a:rPr lang="tr-TR" sz="18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a:t>
            </a:r>
            <a:r>
              <a:rPr lang="tr-TR" sz="1800" kern="100" dirty="0" err="1">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understand</a:t>
            </a:r>
            <a:r>
              <a:rPr lang="tr-TR" sz="18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a:t>
            </a:r>
            <a:r>
              <a:rPr lang="tr-TR" sz="1800" kern="100" dirty="0" err="1">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water</a:t>
            </a:r>
            <a:r>
              <a:rPr lang="tr-TR" sz="18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a:t>
            </a:r>
            <a:r>
              <a:rPr lang="tr-TR" sz="1800" kern="100" dirty="0" err="1">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quality</a:t>
            </a:r>
            <a:r>
              <a:rPr lang="tr-TR" sz="18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a:t>
            </a:r>
            <a:r>
              <a:rPr lang="tr-TR" sz="1800" kern="100" dirty="0" err="1">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measures</a:t>
            </a:r>
            <a:r>
              <a:rPr lang="tr-TR" sz="18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a:t>
            </a:r>
            <a:r>
              <a:rPr lang="tr-TR" sz="1800" kern="100" dirty="0" err="1">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due</a:t>
            </a:r>
            <a:r>
              <a:rPr lang="tr-TR" sz="18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a:t>
            </a:r>
            <a:r>
              <a:rPr lang="tr-TR" sz="1800" kern="100" dirty="0" err="1">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to</a:t>
            </a:r>
            <a:r>
              <a:rPr lang="tr-TR" sz="18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a:t>
            </a:r>
            <a:r>
              <a:rPr lang="tr-TR" sz="1800" kern="100" dirty="0" err="1">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their</a:t>
            </a:r>
            <a:r>
              <a:rPr lang="tr-TR" sz="18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species-</a:t>
            </a:r>
            <a:r>
              <a:rPr lang="tr-TR" sz="1800" kern="100" dirty="0" err="1">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specific</a:t>
            </a:r>
            <a:r>
              <a:rPr lang="tr-TR" sz="18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habitat </a:t>
            </a:r>
            <a:r>
              <a:rPr lang="tr-TR" sz="1800" kern="100" dirty="0" err="1">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requirements</a:t>
            </a:r>
            <a:r>
              <a:rPr lang="tr-TR" kern="100" dirty="0">
                <a:solidFill>
                  <a:schemeClr val="bg1"/>
                </a:solidFill>
                <a:latin typeface="Times New Roman" panose="02020603050405020304" pitchFamily="18" charset="0"/>
                <a:ea typeface="Aptos" panose="020B0004020202020204" pitchFamily="34" charset="0"/>
                <a:cs typeface="Times New Roman" panose="02020603050405020304" pitchFamily="18" charset="0"/>
              </a:rPr>
              <a:t> (</a:t>
            </a:r>
            <a:r>
              <a:rPr lang="tr-TR" kern="100" dirty="0" err="1">
                <a:solidFill>
                  <a:schemeClr val="bg1"/>
                </a:solidFill>
                <a:latin typeface="Times New Roman" panose="02020603050405020304" pitchFamily="18" charset="0"/>
                <a:ea typeface="Aptos" panose="020B0004020202020204" pitchFamily="34" charset="0"/>
                <a:cs typeface="Times New Roman" panose="02020603050405020304" pitchFamily="18" charset="0"/>
              </a:rPr>
              <a:t>modified</a:t>
            </a:r>
            <a:r>
              <a:rPr lang="tr-TR" kern="100" dirty="0">
                <a:solidFill>
                  <a:schemeClr val="bg1"/>
                </a:solidFill>
                <a:latin typeface="Times New Roman" panose="02020603050405020304" pitchFamily="18" charset="0"/>
                <a:ea typeface="Aptos" panose="020B0004020202020204" pitchFamily="34" charset="0"/>
                <a:cs typeface="Times New Roman" panose="02020603050405020304" pitchFamily="18" charset="0"/>
              </a:rPr>
              <a:t> </a:t>
            </a:r>
            <a:r>
              <a:rPr lang="tr-TR" kern="100" dirty="0" err="1">
                <a:solidFill>
                  <a:schemeClr val="bg1"/>
                </a:solidFill>
                <a:latin typeface="Times New Roman" panose="02020603050405020304" pitchFamily="18" charset="0"/>
                <a:ea typeface="Aptos" panose="020B0004020202020204" pitchFamily="34" charset="0"/>
                <a:cs typeface="Times New Roman" panose="02020603050405020304" pitchFamily="18" charset="0"/>
              </a:rPr>
              <a:t>from</a:t>
            </a:r>
            <a:r>
              <a:rPr lang="tr-TR" kern="100" dirty="0">
                <a:solidFill>
                  <a:schemeClr val="bg1"/>
                </a:solidFill>
                <a:latin typeface="Times New Roman" panose="02020603050405020304" pitchFamily="18" charset="0"/>
                <a:ea typeface="Aptos" panose="020B0004020202020204" pitchFamily="34" charset="0"/>
                <a:cs typeface="Times New Roman" panose="02020603050405020304" pitchFamily="18" charset="0"/>
              </a:rPr>
              <a:t> </a:t>
            </a:r>
            <a:r>
              <a:rPr lang="tr-TR" kern="100" dirty="0" err="1">
                <a:solidFill>
                  <a:schemeClr val="bg1"/>
                </a:solidFill>
                <a:latin typeface="Times New Roman" panose="02020603050405020304" pitchFamily="18" charset="0"/>
                <a:ea typeface="Aptos" panose="020B0004020202020204" pitchFamily="34" charset="0"/>
                <a:cs typeface="Times New Roman" panose="02020603050405020304" pitchFamily="18" charset="0"/>
              </a:rPr>
              <a:t>Külköylüoğlu</a:t>
            </a:r>
            <a:r>
              <a:rPr lang="tr-TR" kern="100" dirty="0">
                <a:solidFill>
                  <a:schemeClr val="bg1"/>
                </a:solidFill>
                <a:latin typeface="Times New Roman" panose="02020603050405020304" pitchFamily="18" charset="0"/>
                <a:ea typeface="Aptos" panose="020B0004020202020204" pitchFamily="34" charset="0"/>
                <a:cs typeface="Times New Roman" panose="02020603050405020304" pitchFamily="18" charset="0"/>
              </a:rPr>
              <a:t> 2024)</a:t>
            </a:r>
            <a:endParaRPr lang="tr-TR" sz="18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p:txBody>
      </p:sp>
    </p:spTree>
  </p:cSld>
  <p:clrMapOvr>
    <a:masterClrMapping/>
  </p:clrMapOvr>
  <p:transition spd="slow" advTm="66599"/>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3332C8A3-6E42-EF2A-DB7C-2375E6C21BD6}"/>
              </a:ext>
            </a:extLst>
          </p:cNvPr>
          <p:cNvPicPr>
            <a:picLocks noChangeAspect="1"/>
          </p:cNvPicPr>
          <p:nvPr/>
        </p:nvPicPr>
        <p:blipFill rotWithShape="1">
          <a:blip r:embed="rId2"/>
          <a:srcRect l="12073" t="2277" r="12653" b="3414"/>
          <a:stretch/>
        </p:blipFill>
        <p:spPr>
          <a:xfrm>
            <a:off x="1806497" y="822568"/>
            <a:ext cx="8318810" cy="5862588"/>
          </a:xfrm>
          <a:prstGeom prst="rect">
            <a:avLst/>
          </a:prstGeom>
        </p:spPr>
      </p:pic>
      <p:sp>
        <p:nvSpPr>
          <p:cNvPr id="2" name="Metin kutusu 1">
            <a:extLst>
              <a:ext uri="{FF2B5EF4-FFF2-40B4-BE49-F238E27FC236}">
                <a16:creationId xmlns:a16="http://schemas.microsoft.com/office/drawing/2014/main" id="{E92CE8F6-3244-935E-2238-A83E06D01D2D}"/>
              </a:ext>
            </a:extLst>
          </p:cNvPr>
          <p:cNvSpPr txBox="1"/>
          <p:nvPr/>
        </p:nvSpPr>
        <p:spPr>
          <a:xfrm>
            <a:off x="1806497" y="252248"/>
            <a:ext cx="8094248" cy="369332"/>
          </a:xfrm>
          <a:prstGeom prst="rect">
            <a:avLst/>
          </a:prstGeom>
          <a:noFill/>
        </p:spPr>
        <p:txBody>
          <a:bodyPr wrap="square" rtlCol="0">
            <a:spAutoFit/>
          </a:bodyPr>
          <a:lstStyle/>
          <a:p>
            <a:r>
              <a:rPr lang="tr-TR" dirty="0" err="1"/>
              <a:t>Ostracods</a:t>
            </a:r>
            <a:r>
              <a:rPr lang="tr-TR" dirty="0"/>
              <a:t> can be </a:t>
            </a:r>
            <a:r>
              <a:rPr lang="tr-TR" dirty="0" err="1"/>
              <a:t>used</a:t>
            </a:r>
            <a:r>
              <a:rPr lang="tr-TR" dirty="0"/>
              <a:t> in </a:t>
            </a:r>
            <a:r>
              <a:rPr lang="tr-TR" dirty="0" err="1"/>
              <a:t>different</a:t>
            </a:r>
            <a:r>
              <a:rPr lang="tr-TR" dirty="0"/>
              <a:t> </a:t>
            </a:r>
            <a:r>
              <a:rPr lang="tr-TR" dirty="0" err="1"/>
              <a:t>ways</a:t>
            </a:r>
            <a:r>
              <a:rPr lang="tr-TR" dirty="0"/>
              <a:t>:</a:t>
            </a:r>
          </a:p>
        </p:txBody>
      </p:sp>
    </p:spTree>
    <p:extLst>
      <p:ext uri="{BB962C8B-B14F-4D97-AF65-F5344CB8AC3E}">
        <p14:creationId xmlns:p14="http://schemas.microsoft.com/office/powerpoint/2010/main" val="1899928948"/>
      </p:ext>
    </p:extLst>
  </p:cSld>
  <p:clrMapOvr>
    <a:masterClrMapping/>
  </p:clrMapOvr>
  <mc:AlternateContent xmlns:mc="http://schemas.openxmlformats.org/markup-compatibility/2006" xmlns:p14="http://schemas.microsoft.com/office/powerpoint/2010/main">
    <mc:Choice Requires="p14">
      <p:transition spd="slow" p14:dur="2000" advTm="86282"/>
    </mc:Choice>
    <mc:Fallback xmlns="">
      <p:transition spd="slow" advTm="86282"/>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lo 2">
            <a:extLst>
              <a:ext uri="{FF2B5EF4-FFF2-40B4-BE49-F238E27FC236}">
                <a16:creationId xmlns:a16="http://schemas.microsoft.com/office/drawing/2014/main" id="{3BFAA098-A42A-CECB-A88E-522364EE36F1}"/>
              </a:ext>
            </a:extLst>
          </p:cNvPr>
          <p:cNvGraphicFramePr>
            <a:graphicFrameLocks noGrp="1"/>
          </p:cNvGraphicFramePr>
          <p:nvPr>
            <p:extLst>
              <p:ext uri="{D42A27DB-BD31-4B8C-83A1-F6EECF244321}">
                <p14:modId xmlns:p14="http://schemas.microsoft.com/office/powerpoint/2010/main" val="3781629577"/>
              </p:ext>
            </p:extLst>
          </p:nvPr>
        </p:nvGraphicFramePr>
        <p:xfrm>
          <a:off x="196769" y="567160"/>
          <a:ext cx="11806180" cy="6107850"/>
        </p:xfrm>
        <a:graphic>
          <a:graphicData uri="http://schemas.openxmlformats.org/drawingml/2006/table">
            <a:tbl>
              <a:tblPr/>
              <a:tblGrid>
                <a:gridCol w="2951545">
                  <a:extLst>
                    <a:ext uri="{9D8B030D-6E8A-4147-A177-3AD203B41FA5}">
                      <a16:colId xmlns:a16="http://schemas.microsoft.com/office/drawing/2014/main" val="3013294349"/>
                    </a:ext>
                  </a:extLst>
                </a:gridCol>
                <a:gridCol w="2951545">
                  <a:extLst>
                    <a:ext uri="{9D8B030D-6E8A-4147-A177-3AD203B41FA5}">
                      <a16:colId xmlns:a16="http://schemas.microsoft.com/office/drawing/2014/main" val="2319737549"/>
                    </a:ext>
                  </a:extLst>
                </a:gridCol>
                <a:gridCol w="2951545">
                  <a:extLst>
                    <a:ext uri="{9D8B030D-6E8A-4147-A177-3AD203B41FA5}">
                      <a16:colId xmlns:a16="http://schemas.microsoft.com/office/drawing/2014/main" val="2954800461"/>
                    </a:ext>
                  </a:extLst>
                </a:gridCol>
                <a:gridCol w="2951545">
                  <a:extLst>
                    <a:ext uri="{9D8B030D-6E8A-4147-A177-3AD203B41FA5}">
                      <a16:colId xmlns:a16="http://schemas.microsoft.com/office/drawing/2014/main" val="1169779941"/>
                    </a:ext>
                  </a:extLst>
                </a:gridCol>
              </a:tblGrid>
              <a:tr h="398851">
                <a:tc>
                  <a:txBody>
                    <a:bodyPr/>
                    <a:lstStyle/>
                    <a:p>
                      <a:pPr>
                        <a:buNone/>
                      </a:pPr>
                      <a:r>
                        <a:rPr lang="tr-TR" sz="2000" b="1" u="none">
                          <a:solidFill>
                            <a:srgbClr val="FF0000"/>
                          </a:solidFill>
                        </a:rPr>
                        <a:t>Group</a:t>
                      </a:r>
                    </a:p>
                  </a:txBody>
                  <a:tcPr marL="75023" marR="75023" marT="37512" marB="37512" anchor="ctr">
                    <a:lnL>
                      <a:noFill/>
                    </a:lnL>
                    <a:lnR>
                      <a:noFill/>
                    </a:lnR>
                    <a:lnT>
                      <a:noFill/>
                    </a:lnT>
                    <a:lnB>
                      <a:noFill/>
                    </a:lnB>
                    <a:noFill/>
                  </a:tcPr>
                </a:tc>
                <a:tc>
                  <a:txBody>
                    <a:bodyPr/>
                    <a:lstStyle/>
                    <a:p>
                      <a:pPr>
                        <a:buNone/>
                      </a:pPr>
                      <a:r>
                        <a:rPr lang="tr-TR" sz="2000" b="1" u="none">
                          <a:solidFill>
                            <a:srgbClr val="FF0000"/>
                          </a:solidFill>
                        </a:rPr>
                        <a:t>Habitat Use</a:t>
                      </a:r>
                    </a:p>
                  </a:txBody>
                  <a:tcPr marL="75023" marR="75023" marT="37512" marB="37512" anchor="ctr">
                    <a:lnL>
                      <a:noFill/>
                    </a:lnL>
                    <a:lnR>
                      <a:noFill/>
                    </a:lnR>
                    <a:lnT>
                      <a:noFill/>
                    </a:lnT>
                    <a:lnB>
                      <a:noFill/>
                    </a:lnB>
                    <a:noFill/>
                  </a:tcPr>
                </a:tc>
                <a:tc>
                  <a:txBody>
                    <a:bodyPr/>
                    <a:lstStyle/>
                    <a:p>
                      <a:pPr>
                        <a:buNone/>
                      </a:pPr>
                      <a:r>
                        <a:rPr lang="tr-TR" sz="2000" b="1" u="none">
                          <a:solidFill>
                            <a:srgbClr val="FF0000"/>
                          </a:solidFill>
                        </a:rPr>
                        <a:t>Adaptations</a:t>
                      </a:r>
                    </a:p>
                  </a:txBody>
                  <a:tcPr marL="75023" marR="75023" marT="37512" marB="37512" anchor="ctr">
                    <a:lnL>
                      <a:noFill/>
                    </a:lnL>
                    <a:lnR>
                      <a:noFill/>
                    </a:lnR>
                    <a:lnT>
                      <a:noFill/>
                    </a:lnT>
                    <a:lnB>
                      <a:noFill/>
                    </a:lnB>
                    <a:noFill/>
                  </a:tcPr>
                </a:tc>
                <a:tc>
                  <a:txBody>
                    <a:bodyPr/>
                    <a:lstStyle/>
                    <a:p>
                      <a:pPr>
                        <a:buNone/>
                      </a:pPr>
                      <a:r>
                        <a:rPr lang="tr-TR" sz="2000" b="1" u="none" dirty="0" err="1">
                          <a:solidFill>
                            <a:srgbClr val="FF0000"/>
                          </a:solidFill>
                        </a:rPr>
                        <a:t>Examples</a:t>
                      </a:r>
                      <a:endParaRPr lang="tr-TR" sz="2000" b="1" u="none" dirty="0">
                        <a:solidFill>
                          <a:srgbClr val="FF0000"/>
                        </a:solidFill>
                      </a:endParaRPr>
                    </a:p>
                  </a:txBody>
                  <a:tcPr marL="75023" marR="75023" marT="37512" marB="37512" anchor="ctr">
                    <a:lnL>
                      <a:noFill/>
                    </a:lnL>
                    <a:lnR>
                      <a:noFill/>
                    </a:lnR>
                    <a:lnT>
                      <a:noFill/>
                    </a:lnT>
                    <a:lnB>
                      <a:noFill/>
                    </a:lnB>
                    <a:noFill/>
                  </a:tcPr>
                </a:tc>
                <a:extLst>
                  <a:ext uri="{0D108BD9-81ED-4DB2-BD59-A6C34878D82A}">
                    <a16:rowId xmlns:a16="http://schemas.microsoft.com/office/drawing/2014/main" val="2551235144"/>
                  </a:ext>
                </a:extLst>
              </a:tr>
              <a:tr h="22006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000" b="1" dirty="0" err="1"/>
                        <a:t>Stygobiotic</a:t>
                      </a:r>
                      <a:r>
                        <a:rPr lang="tr-TR" sz="2000" b="1" dirty="0"/>
                        <a:t> </a:t>
                      </a:r>
                      <a:r>
                        <a:rPr lang="tr-TR" sz="1800" b="0" dirty="0">
                          <a:solidFill>
                            <a:schemeClr val="tx1"/>
                          </a:solidFill>
                        </a:rPr>
                        <a:t>(</a:t>
                      </a:r>
                      <a:r>
                        <a:rPr lang="tr-TR" sz="1800" b="0" i="0" u="sng" kern="1200" dirty="0" err="1">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rPr>
                        <a:t>Gidó</a:t>
                      </a:r>
                      <a:r>
                        <a:rPr lang="tr-TR" sz="1800" b="0" i="0" u="sng" kern="1200" dirty="0">
                          <a:solidFill>
                            <a:schemeClr val="tx1"/>
                          </a:solidFill>
                          <a:effectLst/>
                          <a:latin typeface="+mn-lt"/>
                          <a:ea typeface="+mn-ea"/>
                          <a:cs typeface="+mn-cs"/>
                        </a:rPr>
                        <a:t> e</a:t>
                      </a:r>
                      <a:r>
                        <a:rPr lang="tr-TR" sz="1800" b="0" dirty="0">
                          <a:solidFill>
                            <a:schemeClr val="tx1"/>
                          </a:solidFill>
                        </a:rPr>
                        <a:t>t al. 2007; </a:t>
                      </a:r>
                      <a:r>
                        <a:rPr lang="tr-TR" sz="1800" b="0" dirty="0" err="1">
                          <a:solidFill>
                            <a:schemeClr val="tx1"/>
                          </a:solidFill>
                        </a:rPr>
                        <a:t>Sket</a:t>
                      </a:r>
                      <a:r>
                        <a:rPr lang="tr-TR" sz="1800" b="0" dirty="0">
                          <a:solidFill>
                            <a:schemeClr val="tx1"/>
                          </a:solidFill>
                        </a:rPr>
                        <a:t> 2008; </a:t>
                      </a:r>
                      <a:r>
                        <a:rPr lang="tr-TR" sz="1800" b="0" dirty="0" err="1">
                          <a:solidFill>
                            <a:schemeClr val="tx1"/>
                          </a:solidFill>
                        </a:rPr>
                        <a:t>Culver</a:t>
                      </a:r>
                      <a:r>
                        <a:rPr lang="tr-TR" sz="1800" b="0" dirty="0">
                          <a:solidFill>
                            <a:schemeClr val="tx1"/>
                          </a:solidFill>
                        </a:rPr>
                        <a:t> &amp; </a:t>
                      </a:r>
                      <a:r>
                        <a:rPr lang="tr-TR" sz="1800" b="0" dirty="0" err="1">
                          <a:solidFill>
                            <a:schemeClr val="tx1"/>
                          </a:solidFill>
                        </a:rPr>
                        <a:t>Pipan</a:t>
                      </a:r>
                      <a:r>
                        <a:rPr lang="tr-TR" sz="1800" b="0" dirty="0">
                          <a:solidFill>
                            <a:schemeClr val="tx1"/>
                          </a:solidFill>
                        </a:rPr>
                        <a:t> 2009;Botosaneanu 1986)</a:t>
                      </a:r>
                    </a:p>
                  </a:txBody>
                  <a:tcPr marL="75023" marR="75023" marT="37512" marB="37512">
                    <a:lnL>
                      <a:noFill/>
                    </a:lnL>
                    <a:lnR>
                      <a:noFill/>
                    </a:lnR>
                    <a:lnT>
                      <a:noFill/>
                    </a:lnT>
                    <a:lnB>
                      <a:noFill/>
                    </a:lnB>
                    <a:noFill/>
                  </a:tcPr>
                </a:tc>
                <a:tc>
                  <a:txBody>
                    <a:bodyPr/>
                    <a:lstStyle/>
                    <a:p>
                      <a:pPr>
                        <a:buNone/>
                      </a:pPr>
                      <a:r>
                        <a:rPr lang="en-US" sz="2000"/>
                        <a:t>Obligate subterranean aquatic habitats (groundwater, aquifers, caves, interstitial waters). Cannot survive long-term in surface waters.</a:t>
                      </a:r>
                    </a:p>
                  </a:txBody>
                  <a:tcPr marL="75023" marR="75023" marT="37512" marB="37512">
                    <a:lnL>
                      <a:noFill/>
                    </a:lnL>
                    <a:lnR>
                      <a:noFill/>
                    </a:lnR>
                    <a:lnT>
                      <a:noFill/>
                    </a:lnT>
                    <a:lnB>
                      <a:noFill/>
                    </a:lnB>
                    <a:noFill/>
                  </a:tcPr>
                </a:tc>
                <a:tc>
                  <a:txBody>
                    <a:bodyPr/>
                    <a:lstStyle/>
                    <a:p>
                      <a:pPr>
                        <a:buNone/>
                      </a:pPr>
                      <a:r>
                        <a:rPr lang="en-US" sz="2000"/>
                        <a:t>Strong cave-adapted traits: loss of eyes, depigmentation, elongated appendages, slow metabolism.</a:t>
                      </a:r>
                    </a:p>
                  </a:txBody>
                  <a:tcPr marL="75023" marR="75023" marT="37512" marB="37512">
                    <a:lnL>
                      <a:noFill/>
                    </a:lnL>
                    <a:lnR>
                      <a:noFill/>
                    </a:lnR>
                    <a:lnT>
                      <a:noFill/>
                    </a:lnT>
                    <a:lnB>
                      <a:noFill/>
                    </a:lnB>
                    <a:noFill/>
                  </a:tcPr>
                </a:tc>
                <a:tc>
                  <a:txBody>
                    <a:bodyPr/>
                    <a:lstStyle/>
                    <a:p>
                      <a:pPr>
                        <a:buNone/>
                      </a:pPr>
                      <a:r>
                        <a:rPr lang="tr-TR" sz="2000" dirty="0" err="1">
                          <a:highlight>
                            <a:srgbClr val="FFFF00"/>
                          </a:highlight>
                        </a:rPr>
                        <a:t>Ostracods</a:t>
                      </a:r>
                      <a:r>
                        <a:rPr lang="tr-TR" sz="2000" dirty="0"/>
                        <a:t>, </a:t>
                      </a:r>
                      <a:r>
                        <a:rPr lang="tr-TR" sz="2000" dirty="0" err="1"/>
                        <a:t>amphipods</a:t>
                      </a:r>
                      <a:r>
                        <a:rPr lang="tr-TR" sz="2000" dirty="0"/>
                        <a:t>, </a:t>
                      </a:r>
                      <a:r>
                        <a:rPr lang="tr-TR" sz="2000" dirty="0" err="1"/>
                        <a:t>blind</a:t>
                      </a:r>
                      <a:r>
                        <a:rPr lang="tr-TR" sz="2000" dirty="0"/>
                        <a:t> </a:t>
                      </a:r>
                      <a:r>
                        <a:rPr lang="tr-TR" sz="2000" dirty="0" err="1"/>
                        <a:t>cavefish</a:t>
                      </a:r>
                      <a:r>
                        <a:rPr lang="tr-TR" sz="2000" dirty="0"/>
                        <a:t>, </a:t>
                      </a:r>
                      <a:r>
                        <a:rPr lang="tr-TR" sz="2000" dirty="0" err="1"/>
                        <a:t>subterranean</a:t>
                      </a:r>
                      <a:r>
                        <a:rPr lang="tr-TR" sz="2000" dirty="0"/>
                        <a:t> </a:t>
                      </a:r>
                      <a:r>
                        <a:rPr lang="tr-TR" sz="2000" dirty="0" err="1"/>
                        <a:t>isopods</a:t>
                      </a:r>
                      <a:r>
                        <a:rPr lang="tr-TR" sz="2000" dirty="0"/>
                        <a:t>.</a:t>
                      </a:r>
                      <a:endParaRPr lang="tr-TR" sz="2000" b="1" dirty="0">
                        <a:solidFill>
                          <a:srgbClr val="FF0000"/>
                        </a:solidFill>
                      </a:endParaRPr>
                    </a:p>
                  </a:txBody>
                  <a:tcPr marL="75023" marR="75023" marT="37512" marB="37512">
                    <a:lnL>
                      <a:noFill/>
                    </a:lnL>
                    <a:lnR>
                      <a:noFill/>
                    </a:lnR>
                    <a:lnT>
                      <a:noFill/>
                    </a:lnT>
                    <a:lnB>
                      <a:noFill/>
                    </a:lnB>
                    <a:noFill/>
                  </a:tcPr>
                </a:tc>
                <a:extLst>
                  <a:ext uri="{0D108BD9-81ED-4DB2-BD59-A6C34878D82A}">
                    <a16:rowId xmlns:a16="http://schemas.microsoft.com/office/drawing/2014/main" val="2768117662"/>
                  </a:ext>
                </a:extLst>
              </a:tr>
              <a:tr h="1600039">
                <a:tc>
                  <a:txBody>
                    <a:bodyPr/>
                    <a:lstStyle/>
                    <a:p>
                      <a:pPr>
                        <a:buNone/>
                      </a:pPr>
                      <a:r>
                        <a:rPr lang="tr-TR" sz="2000" b="1" dirty="0" err="1"/>
                        <a:t>Stygophile</a:t>
                      </a:r>
                      <a:r>
                        <a:rPr lang="tr-TR" sz="2000" b="1" dirty="0"/>
                        <a:t> (</a:t>
                      </a:r>
                      <a:r>
                        <a:rPr lang="tr-TR" sz="2000" dirty="0" err="1"/>
                        <a:t>Gibert</a:t>
                      </a:r>
                      <a:r>
                        <a:rPr lang="tr-TR" sz="2000" dirty="0"/>
                        <a:t> et al. 1994, </a:t>
                      </a:r>
                      <a:r>
                        <a:rPr lang="tr-TR" sz="2000" dirty="0" err="1"/>
                        <a:t>Deharveng</a:t>
                      </a:r>
                      <a:r>
                        <a:rPr lang="tr-TR" sz="2000" dirty="0"/>
                        <a:t> et al. 2009</a:t>
                      </a:r>
                      <a:r>
                        <a:rPr lang="tr-TR" sz="2000" b="1" dirty="0"/>
                        <a:t>)</a:t>
                      </a:r>
                    </a:p>
                  </a:txBody>
                  <a:tcPr marL="75023" marR="75023" marT="37512" marB="37512">
                    <a:lnL>
                      <a:noFill/>
                    </a:lnL>
                    <a:lnR>
                      <a:noFill/>
                    </a:lnR>
                    <a:lnT>
                      <a:noFill/>
                    </a:lnT>
                    <a:lnB>
                      <a:noFill/>
                    </a:lnB>
                    <a:noFill/>
                  </a:tcPr>
                </a:tc>
                <a:tc>
                  <a:txBody>
                    <a:bodyPr/>
                    <a:lstStyle/>
                    <a:p>
                      <a:pPr>
                        <a:buNone/>
                      </a:pPr>
                      <a:r>
                        <a:rPr lang="en-US" sz="2000" dirty="0"/>
                        <a:t>Can live in both surface and subterranean waters; not restricted to underground habitats.</a:t>
                      </a:r>
                    </a:p>
                  </a:txBody>
                  <a:tcPr marL="75023" marR="75023" marT="37512" marB="37512">
                    <a:lnL>
                      <a:noFill/>
                    </a:lnL>
                    <a:lnR>
                      <a:noFill/>
                    </a:lnR>
                    <a:lnT>
                      <a:noFill/>
                    </a:lnT>
                    <a:lnB>
                      <a:noFill/>
                    </a:lnB>
                    <a:noFill/>
                  </a:tcPr>
                </a:tc>
                <a:tc>
                  <a:txBody>
                    <a:bodyPr/>
                    <a:lstStyle/>
                    <a:p>
                      <a:pPr>
                        <a:buNone/>
                      </a:pPr>
                      <a:r>
                        <a:rPr lang="en-US" sz="2000" dirty="0"/>
                        <a:t>Few or no cave-specialized traits; tolerant of dark and nutrient-poor environments.</a:t>
                      </a:r>
                    </a:p>
                  </a:txBody>
                  <a:tcPr marL="75023" marR="75023" marT="37512" marB="37512">
                    <a:lnL>
                      <a:noFill/>
                    </a:lnL>
                    <a:lnR>
                      <a:noFill/>
                    </a:lnR>
                    <a:lnT>
                      <a:noFill/>
                    </a:lnT>
                    <a:lnB>
                      <a:noFill/>
                    </a:lnB>
                    <a:noFill/>
                  </a:tcPr>
                </a:tc>
                <a:tc>
                  <a:txBody>
                    <a:bodyPr/>
                    <a:lstStyle/>
                    <a:p>
                      <a:pPr>
                        <a:buNone/>
                      </a:pPr>
                      <a:r>
                        <a:rPr lang="tr-TR" sz="2000" dirty="0">
                          <a:highlight>
                            <a:srgbClr val="FFFF00"/>
                          </a:highlight>
                        </a:rPr>
                        <a:t>O</a:t>
                      </a:r>
                      <a:r>
                        <a:rPr lang="en-US" sz="2000" dirty="0" err="1">
                          <a:highlight>
                            <a:srgbClr val="FFFF00"/>
                          </a:highlight>
                        </a:rPr>
                        <a:t>stracods</a:t>
                      </a:r>
                      <a:r>
                        <a:rPr lang="en-US" sz="2000" dirty="0">
                          <a:highlight>
                            <a:srgbClr val="FFFF00"/>
                          </a:highlight>
                        </a:rPr>
                        <a:t>, </a:t>
                      </a:r>
                      <a:r>
                        <a:rPr lang="en-US" sz="2000" dirty="0"/>
                        <a:t>copepods, snails, and amphipods that occur in both rivers and groundwater.</a:t>
                      </a:r>
                    </a:p>
                  </a:txBody>
                  <a:tcPr marL="75023" marR="75023" marT="37512" marB="37512">
                    <a:lnL>
                      <a:noFill/>
                    </a:lnL>
                    <a:lnR>
                      <a:noFill/>
                    </a:lnR>
                    <a:lnT>
                      <a:noFill/>
                    </a:lnT>
                    <a:lnB>
                      <a:noFill/>
                    </a:lnB>
                    <a:noFill/>
                  </a:tcPr>
                </a:tc>
                <a:extLst>
                  <a:ext uri="{0D108BD9-81ED-4DB2-BD59-A6C34878D82A}">
                    <a16:rowId xmlns:a16="http://schemas.microsoft.com/office/drawing/2014/main" val="1233559890"/>
                  </a:ext>
                </a:extLst>
              </a:tr>
              <a:tr h="1900336">
                <a:tc>
                  <a:txBody>
                    <a:bodyPr/>
                    <a:lstStyle/>
                    <a:p>
                      <a:pPr>
                        <a:buNone/>
                      </a:pPr>
                      <a:r>
                        <a:rPr lang="tr-TR" sz="2000" b="1" dirty="0" err="1"/>
                        <a:t>Stygoxene</a:t>
                      </a:r>
                      <a:r>
                        <a:rPr lang="tr-TR" sz="2000" b="1" dirty="0"/>
                        <a:t> (</a:t>
                      </a:r>
                      <a:r>
                        <a:rPr lang="da-DK" sz="2000" dirty="0"/>
                        <a:t>Sket 2008</a:t>
                      </a:r>
                      <a:r>
                        <a:rPr lang="tr-TR" sz="2000" dirty="0"/>
                        <a:t>,</a:t>
                      </a:r>
                      <a:r>
                        <a:rPr lang="da-DK" sz="2000" dirty="0"/>
                        <a:t> Culver &amp; Pipan</a:t>
                      </a:r>
                      <a:r>
                        <a:rPr lang="tr-TR" sz="2000" dirty="0"/>
                        <a:t> </a:t>
                      </a:r>
                      <a:r>
                        <a:rPr lang="da-DK" sz="2000" dirty="0"/>
                        <a:t>2009</a:t>
                      </a:r>
                      <a:r>
                        <a:rPr lang="tr-TR" sz="2000" dirty="0"/>
                        <a:t>, </a:t>
                      </a:r>
                      <a:r>
                        <a:rPr lang="tr-TR" sz="2000" dirty="0" err="1"/>
                        <a:t>Deharveng</a:t>
                      </a:r>
                      <a:r>
                        <a:rPr lang="tr-TR" sz="2000" dirty="0"/>
                        <a:t> et al. 2009</a:t>
                      </a:r>
                      <a:r>
                        <a:rPr lang="tr-TR" sz="2000" b="1" dirty="0"/>
                        <a:t>)</a:t>
                      </a:r>
                      <a:endParaRPr lang="tr-TR" sz="2000" dirty="0"/>
                    </a:p>
                  </a:txBody>
                  <a:tcPr marL="75023" marR="75023" marT="37512" marB="37512">
                    <a:lnL>
                      <a:noFill/>
                    </a:lnL>
                    <a:lnR>
                      <a:noFill/>
                    </a:lnR>
                    <a:lnT>
                      <a:noFill/>
                    </a:lnT>
                    <a:lnB>
                      <a:noFill/>
                    </a:lnB>
                    <a:noFill/>
                  </a:tcPr>
                </a:tc>
                <a:tc>
                  <a:txBody>
                    <a:bodyPr/>
                    <a:lstStyle/>
                    <a:p>
                      <a:pPr>
                        <a:buNone/>
                      </a:pPr>
                      <a:r>
                        <a:rPr lang="tr-TR" sz="2000"/>
                        <a:t>Accidental or occasional subterranean inhabitants; enter caves or groundwater passively.</a:t>
                      </a:r>
                    </a:p>
                  </a:txBody>
                  <a:tcPr marL="75023" marR="75023" marT="37512" marB="37512">
                    <a:lnL>
                      <a:noFill/>
                    </a:lnL>
                    <a:lnR>
                      <a:noFill/>
                    </a:lnR>
                    <a:lnT>
                      <a:noFill/>
                    </a:lnT>
                    <a:lnB>
                      <a:noFill/>
                    </a:lnB>
                    <a:noFill/>
                  </a:tcPr>
                </a:tc>
                <a:tc>
                  <a:txBody>
                    <a:bodyPr/>
                    <a:lstStyle/>
                    <a:p>
                      <a:pPr>
                        <a:buNone/>
                      </a:pPr>
                      <a:r>
                        <a:rPr lang="tr-TR" sz="2000"/>
                        <a:t>No special adaptations; rely on surface traits.</a:t>
                      </a:r>
                    </a:p>
                  </a:txBody>
                  <a:tcPr marL="75023" marR="75023" marT="37512" marB="37512">
                    <a:lnL>
                      <a:noFill/>
                    </a:lnL>
                    <a:lnR>
                      <a:noFill/>
                    </a:lnR>
                    <a:lnT>
                      <a:noFill/>
                    </a:lnT>
                    <a:lnB>
                      <a:noFill/>
                    </a:lnB>
                    <a:noFill/>
                  </a:tcPr>
                </a:tc>
                <a:tc>
                  <a:txBody>
                    <a:bodyPr/>
                    <a:lstStyle/>
                    <a:p>
                      <a:pPr>
                        <a:buNone/>
                      </a:pPr>
                      <a:r>
                        <a:rPr lang="tr-TR" sz="2000" dirty="0" err="1">
                          <a:highlight>
                            <a:srgbClr val="FFFF00"/>
                          </a:highlight>
                        </a:rPr>
                        <a:t>Ostracods</a:t>
                      </a:r>
                      <a:r>
                        <a:rPr lang="tr-TR" sz="2000" dirty="0"/>
                        <a:t>, s</a:t>
                      </a:r>
                      <a:r>
                        <a:rPr lang="en-US" sz="2000" dirty="0" err="1"/>
                        <a:t>urface</a:t>
                      </a:r>
                      <a:r>
                        <a:rPr lang="en-US" sz="2000" dirty="0"/>
                        <a:t> insects swept into caves, fish carried by floods, detritus-associated fauna.</a:t>
                      </a:r>
                      <a:r>
                        <a:rPr lang="tr-TR" sz="2000" dirty="0"/>
                        <a:t>..</a:t>
                      </a:r>
                      <a:endParaRPr lang="en-US" sz="2000" b="1" dirty="0">
                        <a:solidFill>
                          <a:srgbClr val="FF0000"/>
                        </a:solidFill>
                      </a:endParaRPr>
                    </a:p>
                  </a:txBody>
                  <a:tcPr marL="75023" marR="75023" marT="37512" marB="37512">
                    <a:lnL>
                      <a:noFill/>
                    </a:lnL>
                    <a:lnR>
                      <a:noFill/>
                    </a:lnR>
                    <a:lnT>
                      <a:noFill/>
                    </a:lnT>
                    <a:lnB>
                      <a:noFill/>
                    </a:lnB>
                    <a:noFill/>
                  </a:tcPr>
                </a:tc>
                <a:extLst>
                  <a:ext uri="{0D108BD9-81ED-4DB2-BD59-A6C34878D82A}">
                    <a16:rowId xmlns:a16="http://schemas.microsoft.com/office/drawing/2014/main" val="843263052"/>
                  </a:ext>
                </a:extLst>
              </a:tr>
            </a:tbl>
          </a:graphicData>
        </a:graphic>
      </p:graphicFrame>
    </p:spTree>
    <p:extLst>
      <p:ext uri="{BB962C8B-B14F-4D97-AF65-F5344CB8AC3E}">
        <p14:creationId xmlns:p14="http://schemas.microsoft.com/office/powerpoint/2010/main" val="7658610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6CC5FC-6C0A-7AD5-4146-91279AA28470}"/>
            </a:ext>
          </a:extLst>
        </p:cNvPr>
        <p:cNvGrpSpPr/>
        <p:nvPr/>
      </p:nvGrpSpPr>
      <p:grpSpPr>
        <a:xfrm>
          <a:off x="0" y="0"/>
          <a:ext cx="0" cy="0"/>
          <a:chOff x="0" y="0"/>
          <a:chExt cx="0" cy="0"/>
        </a:xfrm>
      </p:grpSpPr>
      <p:pic>
        <p:nvPicPr>
          <p:cNvPr id="4" name="Resim 3">
            <a:extLst>
              <a:ext uri="{FF2B5EF4-FFF2-40B4-BE49-F238E27FC236}">
                <a16:creationId xmlns:a16="http://schemas.microsoft.com/office/drawing/2014/main" id="{4E162059-D57D-E644-5C82-3F65FC1FB4D4}"/>
              </a:ext>
            </a:extLst>
          </p:cNvPr>
          <p:cNvPicPr>
            <a:picLocks noChangeAspect="1"/>
          </p:cNvPicPr>
          <p:nvPr/>
        </p:nvPicPr>
        <p:blipFill>
          <a:blip r:embed="rId3"/>
          <a:srcRect l="27970" t="10346" r="38059" b="5115"/>
          <a:stretch>
            <a:fillRect/>
          </a:stretch>
        </p:blipFill>
        <p:spPr>
          <a:xfrm>
            <a:off x="5766100" y="173449"/>
            <a:ext cx="6013523" cy="6684551"/>
          </a:xfrm>
          <a:prstGeom prst="rect">
            <a:avLst/>
          </a:prstGeom>
        </p:spPr>
      </p:pic>
      <p:sp>
        <p:nvSpPr>
          <p:cNvPr id="5" name="Metin kutusu 4">
            <a:extLst>
              <a:ext uri="{FF2B5EF4-FFF2-40B4-BE49-F238E27FC236}">
                <a16:creationId xmlns:a16="http://schemas.microsoft.com/office/drawing/2014/main" id="{9AC11A9A-1E06-4E14-480B-D60FB0D9E42A}"/>
              </a:ext>
            </a:extLst>
          </p:cNvPr>
          <p:cNvSpPr txBox="1"/>
          <p:nvPr/>
        </p:nvSpPr>
        <p:spPr>
          <a:xfrm>
            <a:off x="9653196" y="6207643"/>
            <a:ext cx="2689411" cy="369332"/>
          </a:xfrm>
          <a:prstGeom prst="rect">
            <a:avLst/>
          </a:prstGeom>
          <a:noFill/>
        </p:spPr>
        <p:txBody>
          <a:bodyPr wrap="square" rtlCol="0">
            <a:spAutoFit/>
          </a:bodyPr>
          <a:lstStyle/>
          <a:p>
            <a:pPr algn="r"/>
            <a:r>
              <a:rPr lang="tr-TR" dirty="0" err="1"/>
              <a:t>Külköylüoğlu</a:t>
            </a:r>
            <a:r>
              <a:rPr lang="tr-TR" dirty="0"/>
              <a:t> 1999.</a:t>
            </a:r>
          </a:p>
        </p:txBody>
      </p:sp>
      <p:sp>
        <p:nvSpPr>
          <p:cNvPr id="7" name="Metin kutusu 6">
            <a:extLst>
              <a:ext uri="{FF2B5EF4-FFF2-40B4-BE49-F238E27FC236}">
                <a16:creationId xmlns:a16="http://schemas.microsoft.com/office/drawing/2014/main" id="{91E78E95-1C48-C056-15E4-ECA137126C51}"/>
              </a:ext>
            </a:extLst>
          </p:cNvPr>
          <p:cNvSpPr txBox="1"/>
          <p:nvPr/>
        </p:nvSpPr>
        <p:spPr>
          <a:xfrm>
            <a:off x="279700" y="334611"/>
            <a:ext cx="5282004" cy="6494085"/>
          </a:xfrm>
          <a:prstGeom prst="rect">
            <a:avLst/>
          </a:prstGeom>
          <a:noFill/>
        </p:spPr>
        <p:txBody>
          <a:bodyPr wrap="square">
            <a:spAutoFit/>
          </a:bodyPr>
          <a:lstStyle/>
          <a:p>
            <a:pPr algn="just"/>
            <a:r>
              <a:rPr lang="tr-TR" sz="3200" dirty="0">
                <a:latin typeface="Times New Roman" panose="02020603050405020304" pitchFamily="18" charset="0"/>
                <a:cs typeface="Times New Roman" panose="02020603050405020304" pitchFamily="18" charset="0"/>
              </a:rPr>
              <a:t>-</a:t>
            </a:r>
            <a:r>
              <a:rPr lang="tr-TR" sz="3200" dirty="0" err="1">
                <a:latin typeface="Times New Roman" panose="02020603050405020304" pitchFamily="18" charset="0"/>
                <a:cs typeface="Times New Roman" panose="02020603050405020304" pitchFamily="18" charset="0"/>
              </a:rPr>
              <a:t>Külköylüoğlu</a:t>
            </a:r>
            <a:r>
              <a:rPr lang="tr-TR" sz="3200" dirty="0">
                <a:latin typeface="Times New Roman" panose="02020603050405020304" pitchFamily="18" charset="0"/>
                <a:cs typeface="Times New Roman" panose="02020603050405020304" pitchFamily="18" charset="0"/>
              </a:rPr>
              <a:t> (1999) </a:t>
            </a:r>
            <a:r>
              <a:rPr lang="tr-TR" sz="3200" dirty="0" err="1">
                <a:latin typeface="Times New Roman" panose="02020603050405020304" pitchFamily="18" charset="0"/>
                <a:cs typeface="Times New Roman" panose="02020603050405020304" pitchFamily="18" charset="0"/>
              </a:rPr>
              <a:t>visited</a:t>
            </a:r>
            <a:r>
              <a:rPr lang="tr-TR" sz="3200" dirty="0">
                <a:latin typeface="Times New Roman" panose="02020603050405020304" pitchFamily="18" charset="0"/>
                <a:cs typeface="Times New Roman" panose="02020603050405020304" pitchFamily="18" charset="0"/>
              </a:rPr>
              <a:t> </a:t>
            </a:r>
          </a:p>
          <a:p>
            <a:pPr algn="just"/>
            <a:r>
              <a:rPr lang="tr-TR" sz="3200" dirty="0">
                <a:latin typeface="Times New Roman" panose="02020603050405020304" pitchFamily="18" charset="0"/>
                <a:cs typeface="Times New Roman" panose="02020603050405020304" pitchFamily="18" charset="0"/>
              </a:rPr>
              <a:t>&gt;400 </a:t>
            </a:r>
            <a:r>
              <a:rPr lang="tr-TR" sz="3200" dirty="0" err="1">
                <a:latin typeface="Times New Roman" panose="02020603050405020304" pitchFamily="18" charset="0"/>
                <a:cs typeface="Times New Roman" panose="02020603050405020304" pitchFamily="18" charset="0"/>
              </a:rPr>
              <a:t>sites</a:t>
            </a:r>
            <a:r>
              <a:rPr lang="tr-TR" sz="3200" dirty="0">
                <a:latin typeface="Times New Roman" panose="02020603050405020304" pitchFamily="18" charset="0"/>
                <a:cs typeface="Times New Roman" panose="02020603050405020304" pitchFamily="18" charset="0"/>
              </a:rPr>
              <a:t> (of </a:t>
            </a:r>
            <a:r>
              <a:rPr lang="tr-TR" sz="3200" dirty="0" err="1">
                <a:latin typeface="Times New Roman" panose="02020603050405020304" pitchFamily="18" charset="0"/>
                <a:cs typeface="Times New Roman" panose="02020603050405020304" pitchFamily="18" charset="0"/>
              </a:rPr>
              <a:t>which</a:t>
            </a:r>
            <a:r>
              <a:rPr lang="tr-TR" sz="32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209 springs</a:t>
            </a:r>
            <a:r>
              <a:rPr lang="tr-TR" sz="3200"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between 1992 and 1998 across </a:t>
            </a:r>
            <a:r>
              <a:rPr lang="tr-TR" sz="3200" dirty="0" err="1">
                <a:latin typeface="Times New Roman" panose="02020603050405020304" pitchFamily="18" charset="0"/>
                <a:cs typeface="Times New Roman" panose="02020603050405020304" pitchFamily="18" charset="0"/>
              </a:rPr>
              <a:t>three</a:t>
            </a:r>
            <a:r>
              <a:rPr lang="tr-TR" sz="3200" dirty="0">
                <a:latin typeface="Times New Roman" panose="02020603050405020304" pitchFamily="18" charset="0"/>
                <a:cs typeface="Times New Roman" panose="02020603050405020304" pitchFamily="18" charset="0"/>
              </a:rPr>
              <a:t> </a:t>
            </a:r>
            <a:r>
              <a:rPr lang="tr-TR" sz="3200" dirty="0" err="1">
                <a:latin typeface="Times New Roman" panose="02020603050405020304" pitchFamily="18" charset="0"/>
                <a:cs typeface="Times New Roman" panose="02020603050405020304" pitchFamily="18" charset="0"/>
              </a:rPr>
              <a:t>states</a:t>
            </a:r>
            <a:r>
              <a:rPr lang="tr-TR" sz="3200" dirty="0">
                <a:latin typeface="Times New Roman" panose="02020603050405020304" pitchFamily="18" charset="0"/>
                <a:cs typeface="Times New Roman" panose="02020603050405020304" pitchFamily="18" charset="0"/>
              </a:rPr>
              <a:t> of </a:t>
            </a:r>
            <a:r>
              <a:rPr lang="tr-TR" sz="3200" dirty="0" err="1">
                <a:latin typeface="Times New Roman" panose="02020603050405020304" pitchFamily="18" charset="0"/>
                <a:cs typeface="Times New Roman" panose="02020603050405020304" pitchFamily="18" charset="0"/>
              </a:rPr>
              <a:t>the</a:t>
            </a:r>
            <a:r>
              <a:rPr lang="tr-TR" sz="3200" dirty="0">
                <a:latin typeface="Times New Roman" panose="02020603050405020304" pitchFamily="18" charset="0"/>
                <a:cs typeface="Times New Roman" panose="02020603050405020304" pitchFamily="18" charset="0"/>
              </a:rPr>
              <a:t> Great </a:t>
            </a:r>
            <a:r>
              <a:rPr lang="tr-TR" sz="3200" dirty="0" err="1">
                <a:latin typeface="Times New Roman" panose="02020603050405020304" pitchFamily="18" charset="0"/>
                <a:cs typeface="Times New Roman" panose="02020603050405020304" pitchFamily="18" charset="0"/>
              </a:rPr>
              <a:t>Basin</a:t>
            </a:r>
            <a:r>
              <a:rPr lang="tr-TR" sz="3200" dirty="0">
                <a:latin typeface="Times New Roman" panose="02020603050405020304" pitchFamily="18" charset="0"/>
                <a:cs typeface="Times New Roman" panose="02020603050405020304" pitchFamily="18" charset="0"/>
              </a:rPr>
              <a:t> </a:t>
            </a:r>
            <a:r>
              <a:rPr lang="tr-TR" sz="3200" dirty="0" err="1">
                <a:latin typeface="Times New Roman" panose="02020603050405020304" pitchFamily="18" charset="0"/>
                <a:cs typeface="Times New Roman" panose="02020603050405020304" pitchFamily="18" charset="0"/>
              </a:rPr>
              <a:t>area</a:t>
            </a:r>
            <a:r>
              <a:rPr lang="tr-TR" sz="3200" dirty="0">
                <a:latin typeface="Times New Roman" panose="02020603050405020304" pitchFamily="18" charset="0"/>
                <a:cs typeface="Times New Roman" panose="02020603050405020304" pitchFamily="18" charset="0"/>
              </a:rPr>
              <a:t> (</a:t>
            </a:r>
            <a:r>
              <a:rPr lang="tr-TR" sz="3200" dirty="0" err="1">
                <a:latin typeface="Times New Roman" panose="02020603050405020304" pitchFamily="18" charset="0"/>
                <a:cs typeface="Times New Roman" panose="02020603050405020304" pitchFamily="18" charset="0"/>
              </a:rPr>
              <a:t>most</a:t>
            </a:r>
            <a:r>
              <a:rPr lang="tr-TR" sz="3200" dirty="0">
                <a:latin typeface="Times New Roman" panose="02020603050405020304" pitchFamily="18" charset="0"/>
                <a:cs typeface="Times New Roman" panose="02020603050405020304" pitchFamily="18" charset="0"/>
              </a:rPr>
              <a:t> of </a:t>
            </a:r>
            <a:r>
              <a:rPr lang="en-US" sz="3200" dirty="0">
                <a:latin typeface="Times New Roman" panose="02020603050405020304" pitchFamily="18" charset="0"/>
                <a:cs typeface="Times New Roman" panose="02020603050405020304" pitchFamily="18" charset="0"/>
              </a:rPr>
              <a:t>Nevada, half of Utah, and sections of Idaho, Wyoming, Oregon, and California</a:t>
            </a:r>
            <a:r>
              <a:rPr lang="tr-TR" sz="3200" dirty="0">
                <a:latin typeface="Times New Roman" panose="02020603050405020304" pitchFamily="18" charset="0"/>
                <a:cs typeface="Times New Roman" panose="02020603050405020304" pitchFamily="18" charset="0"/>
              </a:rPr>
              <a:t>).</a:t>
            </a:r>
          </a:p>
          <a:p>
            <a:pPr algn="just"/>
            <a:endParaRPr lang="tr-TR" sz="3200" dirty="0">
              <a:latin typeface="Times New Roman" panose="02020603050405020304" pitchFamily="18" charset="0"/>
              <a:cs typeface="Times New Roman" panose="02020603050405020304" pitchFamily="18" charset="0"/>
            </a:endParaRPr>
          </a:p>
          <a:p>
            <a:pPr algn="just"/>
            <a:r>
              <a:rPr lang="tr-TR" sz="3200" dirty="0">
                <a:latin typeface="Times New Roman" panose="02020603050405020304" pitchFamily="18" charset="0"/>
                <a:cs typeface="Times New Roman" panose="02020603050405020304" pitchFamily="18" charset="0"/>
              </a:rPr>
              <a:t>-</a:t>
            </a:r>
            <a:r>
              <a:rPr lang="tr-TR" sz="3200" dirty="0" err="1">
                <a:latin typeface="Times New Roman" panose="02020603050405020304" pitchFamily="18" charset="0"/>
                <a:cs typeface="Times New Roman" panose="02020603050405020304" pitchFamily="18" charset="0"/>
              </a:rPr>
              <a:t>and</a:t>
            </a:r>
            <a:r>
              <a:rPr lang="tr-TR" sz="3200" dirty="0">
                <a:latin typeface="Times New Roman" panose="02020603050405020304" pitchFamily="18" charset="0"/>
                <a:cs typeface="Times New Roman" panose="02020603050405020304" pitchFamily="18" charset="0"/>
              </a:rPr>
              <a:t> </a:t>
            </a:r>
            <a:r>
              <a:rPr lang="tr-TR" sz="3200" dirty="0" err="1">
                <a:latin typeface="Times New Roman" panose="02020603050405020304" pitchFamily="18" charset="0"/>
                <a:cs typeface="Times New Roman" panose="02020603050405020304" pitchFamily="18" charset="0"/>
              </a:rPr>
              <a:t>observed</a:t>
            </a:r>
            <a:r>
              <a:rPr lang="tr-TR" sz="3200" dirty="0">
                <a:latin typeface="Times New Roman" panose="02020603050405020304" pitchFamily="18" charset="0"/>
                <a:cs typeface="Times New Roman" panose="02020603050405020304" pitchFamily="18" charset="0"/>
              </a:rPr>
              <a:t> </a:t>
            </a:r>
            <a:r>
              <a:rPr lang="tr-TR" sz="3200" dirty="0" err="1">
                <a:latin typeface="Times New Roman" panose="02020603050405020304" pitchFamily="18" charset="0"/>
                <a:cs typeface="Times New Roman" panose="02020603050405020304" pitchFamily="18" charset="0"/>
              </a:rPr>
              <a:t>variety</a:t>
            </a:r>
            <a:r>
              <a:rPr lang="tr-TR" sz="3200" dirty="0">
                <a:latin typeface="Times New Roman" panose="02020603050405020304" pitchFamily="18" charset="0"/>
                <a:cs typeface="Times New Roman" panose="02020603050405020304" pitchFamily="18" charset="0"/>
              </a:rPr>
              <a:t> of </a:t>
            </a:r>
            <a:r>
              <a:rPr lang="tr-TR" sz="3200" dirty="0" err="1">
                <a:latin typeface="Times New Roman" panose="02020603050405020304" pitchFamily="18" charset="0"/>
                <a:cs typeface="Times New Roman" panose="02020603050405020304" pitchFamily="18" charset="0"/>
              </a:rPr>
              <a:t>threats</a:t>
            </a:r>
            <a:r>
              <a:rPr lang="tr-TR" sz="3200" dirty="0">
                <a:latin typeface="Times New Roman" panose="02020603050405020304" pitchFamily="18" charset="0"/>
                <a:cs typeface="Times New Roman" panose="02020603050405020304" pitchFamily="18" charset="0"/>
              </a:rPr>
              <a:t> on </a:t>
            </a:r>
            <a:r>
              <a:rPr lang="tr-TR" sz="3200" dirty="0" err="1">
                <a:latin typeface="Times New Roman" panose="02020603050405020304" pitchFamily="18" charset="0"/>
                <a:cs typeface="Times New Roman" panose="02020603050405020304" pitchFamily="18" charset="0"/>
              </a:rPr>
              <a:t>these</a:t>
            </a:r>
            <a:r>
              <a:rPr lang="tr-TR" sz="3200" dirty="0">
                <a:latin typeface="Times New Roman" panose="02020603050405020304" pitchFamily="18" charset="0"/>
                <a:cs typeface="Times New Roman" panose="02020603050405020304" pitchFamily="18" charset="0"/>
              </a:rPr>
              <a:t> </a:t>
            </a:r>
            <a:r>
              <a:rPr lang="tr-TR" sz="3200" dirty="0" err="1">
                <a:latin typeface="Times New Roman" panose="02020603050405020304" pitchFamily="18" charset="0"/>
                <a:cs typeface="Times New Roman" panose="02020603050405020304" pitchFamily="18" charset="0"/>
              </a:rPr>
              <a:t>sites</a:t>
            </a:r>
            <a:r>
              <a:rPr lang="tr-TR" sz="3200" dirty="0">
                <a:latin typeface="Times New Roman" panose="02020603050405020304" pitchFamily="18" charset="0"/>
                <a:cs typeface="Times New Roman" panose="02020603050405020304" pitchFamily="18" charset="0"/>
              </a:rPr>
              <a:t>.</a:t>
            </a:r>
          </a:p>
          <a:p>
            <a:pPr algn="just"/>
            <a:r>
              <a:rPr lang="tr-TR" sz="3200" dirty="0">
                <a:latin typeface="Times New Roman" panose="02020603050405020304" pitchFamily="18" charset="0"/>
                <a:cs typeface="Times New Roman" panose="02020603050405020304" pitchFamily="18" charset="0"/>
              </a:rPr>
              <a:t>-but </a:t>
            </a:r>
            <a:r>
              <a:rPr lang="tr-TR" sz="3200" dirty="0" err="1">
                <a:latin typeface="Times New Roman" panose="02020603050405020304" pitchFamily="18" charset="0"/>
                <a:cs typeface="Times New Roman" panose="02020603050405020304" pitchFamily="18" charset="0"/>
              </a:rPr>
              <a:t>this</a:t>
            </a:r>
            <a:r>
              <a:rPr lang="tr-TR" sz="3200" dirty="0">
                <a:latin typeface="Times New Roman" panose="02020603050405020304" pitchFamily="18" charset="0"/>
                <a:cs typeface="Times New Roman" panose="02020603050405020304" pitchFamily="18" charset="0"/>
              </a:rPr>
              <a:t> has not </a:t>
            </a:r>
            <a:r>
              <a:rPr lang="tr-TR" sz="3200" dirty="0" err="1">
                <a:latin typeface="Times New Roman" panose="02020603050405020304" pitchFamily="18" charset="0"/>
                <a:cs typeface="Times New Roman" panose="02020603050405020304" pitchFamily="18" charset="0"/>
              </a:rPr>
              <a:t>been</a:t>
            </a:r>
            <a:r>
              <a:rPr lang="tr-TR" sz="3200" dirty="0">
                <a:latin typeface="Times New Roman" panose="02020603050405020304" pitchFamily="18" charset="0"/>
                <a:cs typeface="Times New Roman" panose="02020603050405020304" pitchFamily="18" charset="0"/>
              </a:rPr>
              <a:t> </a:t>
            </a:r>
            <a:r>
              <a:rPr lang="tr-TR" sz="3200" dirty="0" err="1">
                <a:latin typeface="Times New Roman" panose="02020603050405020304" pitchFamily="18" charset="0"/>
                <a:cs typeface="Times New Roman" panose="02020603050405020304" pitchFamily="18" charset="0"/>
              </a:rPr>
              <a:t>analyzed</a:t>
            </a:r>
            <a:r>
              <a:rPr lang="tr-TR" sz="3200" dirty="0">
                <a:latin typeface="Times New Roman" panose="02020603050405020304" pitchFamily="18" charset="0"/>
                <a:cs typeface="Times New Roman" panose="02020603050405020304" pitchFamily="18" charset="0"/>
              </a:rPr>
              <a:t> in </a:t>
            </a:r>
            <a:r>
              <a:rPr lang="tr-TR" sz="3200" dirty="0" err="1">
                <a:latin typeface="Times New Roman" panose="02020603050405020304" pitchFamily="18" charset="0"/>
                <a:cs typeface="Times New Roman" panose="02020603050405020304" pitchFamily="18" charset="0"/>
              </a:rPr>
              <a:t>details</a:t>
            </a:r>
            <a:r>
              <a:rPr lang="tr-TR"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609881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etin kutusu 2">
            <a:extLst>
              <a:ext uri="{FF2B5EF4-FFF2-40B4-BE49-F238E27FC236}">
                <a16:creationId xmlns:a16="http://schemas.microsoft.com/office/drawing/2014/main" id="{2968AF28-F0B9-6C5E-CCA9-F4BE5B001F37}"/>
              </a:ext>
            </a:extLst>
          </p:cNvPr>
          <p:cNvSpPr txBox="1"/>
          <p:nvPr/>
        </p:nvSpPr>
        <p:spPr>
          <a:xfrm>
            <a:off x="67427" y="127323"/>
            <a:ext cx="5386559" cy="5741042"/>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800" dirty="0"/>
              <a:t>Hutchins et al. (2025)</a:t>
            </a:r>
            <a:r>
              <a:rPr lang="tr-TR" sz="2800" dirty="0"/>
              <a:t>,</a:t>
            </a:r>
            <a:r>
              <a:rPr lang="en-US" sz="2800" dirty="0"/>
              <a:t> </a:t>
            </a:r>
            <a:r>
              <a:rPr lang="tr-TR" sz="2800" dirty="0" err="1"/>
              <a:t>introduced</a:t>
            </a:r>
            <a:r>
              <a:rPr lang="tr-TR" sz="2800" dirty="0"/>
              <a:t> a </a:t>
            </a:r>
            <a:r>
              <a:rPr lang="tr-TR" sz="2800" dirty="0" err="1"/>
              <a:t>new</a:t>
            </a:r>
            <a:r>
              <a:rPr lang="tr-TR" sz="2800" dirty="0"/>
              <a:t> idea on </a:t>
            </a:r>
            <a:r>
              <a:rPr lang="tr-TR" sz="2800" dirty="0" err="1"/>
              <a:t>the</a:t>
            </a:r>
            <a:r>
              <a:rPr lang="tr-TR" sz="2800" dirty="0"/>
              <a:t> </a:t>
            </a:r>
            <a:r>
              <a:rPr lang="tr-TR" sz="2800" dirty="0" err="1"/>
              <a:t>relationship</a:t>
            </a:r>
            <a:r>
              <a:rPr lang="tr-TR" sz="2800" dirty="0"/>
              <a:t> </a:t>
            </a:r>
            <a:r>
              <a:rPr lang="tr-TR" sz="2800" dirty="0" err="1"/>
              <a:t>between</a:t>
            </a:r>
            <a:r>
              <a:rPr lang="tr-TR" sz="2800" dirty="0"/>
              <a:t> </a:t>
            </a:r>
            <a:r>
              <a:rPr lang="tr-TR" sz="2800" dirty="0" err="1"/>
              <a:t>groundwater</a:t>
            </a:r>
            <a:r>
              <a:rPr lang="tr-TR" sz="2800" dirty="0"/>
              <a:t> </a:t>
            </a:r>
            <a:r>
              <a:rPr lang="tr-TR" sz="2800" dirty="0" err="1"/>
              <a:t>ostracods</a:t>
            </a:r>
            <a:r>
              <a:rPr lang="tr-TR" sz="2800" dirty="0"/>
              <a:t> </a:t>
            </a:r>
            <a:r>
              <a:rPr lang="tr-TR" sz="2800" dirty="0" err="1"/>
              <a:t>and</a:t>
            </a:r>
            <a:r>
              <a:rPr lang="tr-TR" sz="2800" dirty="0"/>
              <a:t> </a:t>
            </a:r>
            <a:r>
              <a:rPr lang="tr-TR" sz="2800" dirty="0" err="1"/>
              <a:t>their</a:t>
            </a:r>
            <a:r>
              <a:rPr lang="tr-TR" sz="2800" dirty="0"/>
              <a:t> </a:t>
            </a:r>
            <a:r>
              <a:rPr lang="tr-TR" sz="2800" dirty="0" err="1"/>
              <a:t>importance</a:t>
            </a:r>
            <a:r>
              <a:rPr lang="tr-TR" sz="2800" dirty="0"/>
              <a:t> in </a:t>
            </a:r>
            <a:r>
              <a:rPr lang="tr-TR" sz="2800" dirty="0" err="1"/>
              <a:t>the</a:t>
            </a:r>
            <a:r>
              <a:rPr lang="tr-TR" sz="2800" dirty="0"/>
              <a:t> </a:t>
            </a:r>
            <a:r>
              <a:rPr lang="tr-TR" sz="2800" dirty="0" err="1"/>
              <a:t>conservation</a:t>
            </a:r>
            <a:r>
              <a:rPr lang="tr-TR" sz="2800" dirty="0"/>
              <a:t> </a:t>
            </a:r>
            <a:r>
              <a:rPr lang="tr-TR" sz="2800" dirty="0" err="1"/>
              <a:t>issues</a:t>
            </a:r>
            <a:r>
              <a:rPr lang="tr-TR" sz="2800" dirty="0"/>
              <a:t>, </a:t>
            </a:r>
            <a:r>
              <a:rPr lang="en-US" sz="2800" dirty="0"/>
              <a:t>listed 14 endemic ostracods which are restricted to groundwater habitats in Texas. </a:t>
            </a:r>
          </a:p>
          <a:p>
            <a:pPr indent="-228600">
              <a:lnSpc>
                <a:spcPct val="90000"/>
              </a:lnSpc>
              <a:spcAft>
                <a:spcPts val="600"/>
              </a:spcAft>
              <a:buFont typeface="Arial" panose="020B0604020202020204" pitchFamily="34" charset="0"/>
              <a:buChar char="•"/>
            </a:pPr>
            <a:r>
              <a:rPr lang="en-US" sz="2800" b="0" i="0" u="none" strike="noStrike" baseline="0" dirty="0"/>
              <a:t>Most ostracod sites </a:t>
            </a:r>
            <a:r>
              <a:rPr lang="en-US" sz="2800" dirty="0"/>
              <a:t>displayed</a:t>
            </a:r>
            <a:r>
              <a:rPr lang="en-US" sz="2800" b="0" i="0" u="none" strike="noStrike" baseline="0" dirty="0"/>
              <a:t> only a single groundwater species, but two sites (Comal Springs and the San Marcos Artesian Well) had 6 and </a:t>
            </a:r>
            <a:r>
              <a:rPr lang="en-US" sz="2800" dirty="0"/>
              <a:t>7 </a:t>
            </a:r>
            <a:r>
              <a:rPr lang="en-US" sz="2800" b="0" i="0" u="none" strike="noStrike" baseline="0" dirty="0"/>
              <a:t>species, respectively. </a:t>
            </a:r>
          </a:p>
          <a:p>
            <a:pPr indent="-228600">
              <a:lnSpc>
                <a:spcPct val="90000"/>
              </a:lnSpc>
              <a:spcAft>
                <a:spcPts val="600"/>
              </a:spcAft>
              <a:buFont typeface="Arial" panose="020B0604020202020204" pitchFamily="34" charset="0"/>
              <a:buChar char="•"/>
            </a:pPr>
            <a:endParaRPr lang="en-US" dirty="0"/>
          </a:p>
        </p:txBody>
      </p:sp>
      <p:sp>
        <p:nvSpPr>
          <p:cNvPr id="18" name="Rectangle 17">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ablo 8">
            <a:extLst>
              <a:ext uri="{FF2B5EF4-FFF2-40B4-BE49-F238E27FC236}">
                <a16:creationId xmlns:a16="http://schemas.microsoft.com/office/drawing/2014/main" id="{5C688955-861F-D032-2284-99F070F7771F}"/>
              </a:ext>
            </a:extLst>
          </p:cNvPr>
          <p:cNvGraphicFramePr>
            <a:graphicFrameLocks noGrp="1"/>
          </p:cNvGraphicFramePr>
          <p:nvPr>
            <p:extLst>
              <p:ext uri="{D42A27DB-BD31-4B8C-83A1-F6EECF244321}">
                <p14:modId xmlns:p14="http://schemas.microsoft.com/office/powerpoint/2010/main" val="3783020897"/>
              </p:ext>
            </p:extLst>
          </p:nvPr>
        </p:nvGraphicFramePr>
        <p:xfrm>
          <a:off x="5386560" y="0"/>
          <a:ext cx="6738013" cy="6500755"/>
        </p:xfrm>
        <a:graphic>
          <a:graphicData uri="http://schemas.openxmlformats.org/drawingml/2006/table">
            <a:tbl>
              <a:tblPr firstRow="1" bandRow="1">
                <a:solidFill>
                  <a:schemeClr val="bg1"/>
                </a:solidFill>
                <a:tableStyleId>{5C22544A-7EE6-4342-B048-85BDC9FD1C3A}</a:tableStyleId>
              </a:tblPr>
              <a:tblGrid>
                <a:gridCol w="2540128">
                  <a:extLst>
                    <a:ext uri="{9D8B030D-6E8A-4147-A177-3AD203B41FA5}">
                      <a16:colId xmlns:a16="http://schemas.microsoft.com/office/drawing/2014/main" val="1442888496"/>
                    </a:ext>
                  </a:extLst>
                </a:gridCol>
                <a:gridCol w="2970535">
                  <a:extLst>
                    <a:ext uri="{9D8B030D-6E8A-4147-A177-3AD203B41FA5}">
                      <a16:colId xmlns:a16="http://schemas.microsoft.com/office/drawing/2014/main" val="1602078687"/>
                    </a:ext>
                  </a:extLst>
                </a:gridCol>
                <a:gridCol w="1227350">
                  <a:extLst>
                    <a:ext uri="{9D8B030D-6E8A-4147-A177-3AD203B41FA5}">
                      <a16:colId xmlns:a16="http://schemas.microsoft.com/office/drawing/2014/main" val="2358451432"/>
                    </a:ext>
                  </a:extLst>
                </a:gridCol>
              </a:tblGrid>
              <a:tr h="637880">
                <a:tc>
                  <a:txBody>
                    <a:bodyPr/>
                    <a:lstStyle/>
                    <a:p>
                      <a:pPr algn="ctr" fontAlgn="t">
                        <a:buNone/>
                      </a:pPr>
                      <a:r>
                        <a:rPr lang="tr-TR" sz="1600" b="1" u="none" strike="noStrike" cap="none" spc="0" dirty="0">
                          <a:solidFill>
                            <a:schemeClr val="bg1"/>
                          </a:solidFill>
                          <a:effectLst/>
                        </a:rPr>
                        <a:t>Species</a:t>
                      </a:r>
                      <a:endParaRPr lang="tr-TR" sz="1600" b="1" i="0" u="none" strike="noStrike" cap="none" spc="0" dirty="0">
                        <a:solidFill>
                          <a:schemeClr val="bg1"/>
                        </a:solidFill>
                        <a:effectLst/>
                        <a:latin typeface="Times New Roman" panose="02020603050405020304" pitchFamily="18" charset="0"/>
                      </a:endParaRPr>
                    </a:p>
                  </a:txBody>
                  <a:tcPr marL="81428" marR="4333" marT="62637" marB="62637" anchor="ctr">
                    <a:lnL w="19050" cap="flat" cmpd="sng" algn="ctr">
                      <a:solidFill>
                        <a:schemeClr val="tx1"/>
                      </a:solidFill>
                      <a:prstDash val="solid"/>
                    </a:lnL>
                    <a:lnR w="12700" cmpd="sng">
                      <a:noFill/>
                    </a:lnR>
                    <a:lnT w="19050" cap="flat" cmpd="sng" algn="ctr">
                      <a:solidFill>
                        <a:schemeClr val="tx1"/>
                      </a:solidFill>
                      <a:prstDash val="solid"/>
                    </a:lnT>
                    <a:lnB w="38100" cmpd="sng">
                      <a:noFill/>
                    </a:lnB>
                    <a:solidFill>
                      <a:schemeClr val="tx1"/>
                    </a:solidFill>
                  </a:tcPr>
                </a:tc>
                <a:tc>
                  <a:txBody>
                    <a:bodyPr/>
                    <a:lstStyle/>
                    <a:p>
                      <a:pPr algn="ctr" fontAlgn="t">
                        <a:buNone/>
                      </a:pPr>
                      <a:r>
                        <a:rPr lang="tr-TR" sz="1600" b="1" u="none" strike="noStrike" cap="none" spc="0" dirty="0">
                          <a:solidFill>
                            <a:schemeClr val="bg1"/>
                          </a:solidFill>
                          <a:effectLst/>
                        </a:rPr>
                        <a:t>Habitat</a:t>
                      </a:r>
                      <a:endParaRPr lang="tr-TR" sz="1600" b="1" i="0" u="none" strike="noStrike" cap="none" spc="0" dirty="0">
                        <a:solidFill>
                          <a:schemeClr val="bg1"/>
                        </a:solidFill>
                        <a:effectLst/>
                        <a:latin typeface="Times New Roman" panose="02020603050405020304" pitchFamily="18" charset="0"/>
                      </a:endParaRPr>
                    </a:p>
                  </a:txBody>
                  <a:tcPr marL="81428" marR="4333" marT="62637" marB="62637"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algn="ctr" fontAlgn="t">
                        <a:buNone/>
                      </a:pPr>
                      <a:r>
                        <a:rPr lang="tr-TR" sz="1600" b="1" u="none" strike="noStrike" cap="none" spc="0" dirty="0" err="1">
                          <a:solidFill>
                            <a:schemeClr val="bg1"/>
                          </a:solidFill>
                          <a:effectLst/>
                        </a:rPr>
                        <a:t>Threat</a:t>
                      </a:r>
                      <a:r>
                        <a:rPr lang="tr-TR" sz="1600" b="1" u="none" strike="noStrike" cap="none" spc="0" dirty="0">
                          <a:solidFill>
                            <a:schemeClr val="bg1"/>
                          </a:solidFill>
                          <a:effectLst/>
                        </a:rPr>
                        <a:t> </a:t>
                      </a:r>
                      <a:r>
                        <a:rPr lang="tr-TR" sz="1600" b="1" u="none" strike="noStrike" cap="none" spc="0" dirty="0" err="1">
                          <a:solidFill>
                            <a:schemeClr val="bg1"/>
                          </a:solidFill>
                          <a:effectLst/>
                        </a:rPr>
                        <a:t>Impact</a:t>
                      </a:r>
                      <a:endParaRPr lang="tr-TR" sz="1600" b="1" i="0" u="none" strike="noStrike" cap="none" spc="0" dirty="0">
                        <a:solidFill>
                          <a:schemeClr val="bg1"/>
                        </a:solidFill>
                        <a:effectLst/>
                        <a:latin typeface="Times New Roman" panose="02020603050405020304" pitchFamily="18" charset="0"/>
                      </a:endParaRPr>
                    </a:p>
                  </a:txBody>
                  <a:tcPr marL="81428" marR="4333" marT="62637" marB="62637" anchor="ctr">
                    <a:lnL w="12700" cmpd="sng">
                      <a:noFill/>
                    </a:lnL>
                    <a:lnR w="12700" cmpd="sng">
                      <a:noFill/>
                    </a:lnR>
                    <a:lnT w="19050" cap="flat" cmpd="sng" algn="ctr">
                      <a:solidFill>
                        <a:schemeClr val="tx1"/>
                      </a:solidFill>
                      <a:prstDash val="solid"/>
                    </a:lnT>
                    <a:lnB w="38100" cmpd="sng">
                      <a:noFill/>
                    </a:lnB>
                    <a:solidFill>
                      <a:schemeClr val="tx1"/>
                    </a:solidFill>
                  </a:tcPr>
                </a:tc>
                <a:extLst>
                  <a:ext uri="{0D108BD9-81ED-4DB2-BD59-A6C34878D82A}">
                    <a16:rowId xmlns:a16="http://schemas.microsoft.com/office/drawing/2014/main" val="3673716217"/>
                  </a:ext>
                </a:extLst>
              </a:tr>
              <a:tr h="342791">
                <a:tc>
                  <a:txBody>
                    <a:bodyPr/>
                    <a:lstStyle/>
                    <a:p>
                      <a:pPr algn="l" fontAlgn="b">
                        <a:buNone/>
                      </a:pPr>
                      <a:r>
                        <a:rPr lang="tr-TR" sz="1400" b="1" i="1" u="none" strike="noStrike" cap="none" spc="0" dirty="0" err="1">
                          <a:solidFill>
                            <a:schemeClr val="tx1"/>
                          </a:solidFill>
                          <a:effectLst/>
                        </a:rPr>
                        <a:t>Bicornucandona</a:t>
                      </a:r>
                      <a:r>
                        <a:rPr lang="tr-TR" sz="1400" b="1" i="1" u="none" strike="noStrike" cap="none" spc="0" dirty="0">
                          <a:solidFill>
                            <a:schemeClr val="tx1"/>
                          </a:solidFill>
                          <a:effectLst/>
                        </a:rPr>
                        <a:t> </a:t>
                      </a:r>
                      <a:r>
                        <a:rPr lang="tr-TR" sz="1400" b="1" i="1" u="none" strike="noStrike" cap="none" spc="0" dirty="0" err="1">
                          <a:solidFill>
                            <a:schemeClr val="tx1"/>
                          </a:solidFill>
                          <a:effectLst/>
                        </a:rPr>
                        <a:t>fineganensis</a:t>
                      </a:r>
                      <a:endParaRPr lang="tr-TR" sz="1400" b="1" i="1" u="none" strike="noStrike" cap="none" spc="0" dirty="0">
                        <a:solidFill>
                          <a:schemeClr val="tx1"/>
                        </a:solidFill>
                        <a:effectLst/>
                        <a:latin typeface="Times New Roman" panose="02020603050405020304" pitchFamily="18" charset="0"/>
                      </a:endParaRPr>
                    </a:p>
                  </a:txBody>
                  <a:tcPr marL="81428" marR="4333" marT="62637" marB="62637" anchor="b">
                    <a:lnL w="19050" cap="flat" cmpd="sng" algn="ctr">
                      <a:solidFill>
                        <a:schemeClr val="tx1"/>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pPr algn="l" fontAlgn="b">
                        <a:buNone/>
                      </a:pPr>
                      <a:r>
                        <a:rPr lang="tr-TR" sz="1200" b="1" u="none" strike="noStrike" cap="none" spc="0">
                          <a:solidFill>
                            <a:schemeClr val="tx1"/>
                          </a:solidFill>
                          <a:effectLst/>
                        </a:rPr>
                        <a:t>large karst springs, hyporheic zone</a:t>
                      </a:r>
                      <a:endParaRPr lang="tr-TR" sz="1200" b="1" i="0" u="none" strike="noStrike" cap="none" spc="0">
                        <a:solidFill>
                          <a:schemeClr val="tx1"/>
                        </a:solidFill>
                        <a:effectLst/>
                        <a:latin typeface="Times New Roman" panose="02020603050405020304" pitchFamily="18" charset="0"/>
                      </a:endParaRPr>
                    </a:p>
                  </a:txBody>
                  <a:tcPr marL="81428" marR="4333" marT="62637" marB="62637"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pPr algn="l" fontAlgn="b">
                        <a:buNone/>
                      </a:pPr>
                      <a:r>
                        <a:rPr lang="tr-TR" sz="1200" b="1" u="none" strike="noStrike" cap="none" spc="0">
                          <a:solidFill>
                            <a:schemeClr val="tx1"/>
                          </a:solidFill>
                          <a:effectLst/>
                        </a:rPr>
                        <a:t>high</a:t>
                      </a:r>
                      <a:endParaRPr lang="tr-TR" sz="1200" b="1" i="0" u="none" strike="noStrike" cap="none" spc="0">
                        <a:solidFill>
                          <a:schemeClr val="tx1"/>
                        </a:solidFill>
                        <a:effectLst/>
                        <a:latin typeface="Times New Roman" panose="02020603050405020304" pitchFamily="18" charset="0"/>
                      </a:endParaRPr>
                    </a:p>
                  </a:txBody>
                  <a:tcPr marL="81428" marR="4333" marT="62637" marB="62637" anchor="b">
                    <a:lnL w="6350" cap="flat" cmpd="sng" algn="ctr">
                      <a:solidFill>
                        <a:schemeClr val="tx1">
                          <a:lumMod val="50000"/>
                          <a:lumOff val="50000"/>
                        </a:schemeClr>
                      </a:solidFill>
                      <a:prstDash val="solid"/>
                    </a:lnL>
                    <a:lnR w="19050" cap="flat" cmpd="sng" algn="ctr">
                      <a:solidFill>
                        <a:schemeClr val="tx1"/>
                      </a:solidFill>
                      <a:prstDash val="solid"/>
                    </a:lnR>
                    <a:lnT w="38100" cmpd="sng">
                      <a:noFill/>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730988563"/>
                  </a:ext>
                </a:extLst>
              </a:tr>
              <a:tr h="342791">
                <a:tc>
                  <a:txBody>
                    <a:bodyPr/>
                    <a:lstStyle/>
                    <a:p>
                      <a:pPr algn="l" fontAlgn="b">
                        <a:buNone/>
                      </a:pPr>
                      <a:r>
                        <a:rPr lang="tr-TR" sz="1400" b="1" i="1" u="none" strike="noStrike" cap="none" spc="0" dirty="0" err="1">
                          <a:solidFill>
                            <a:schemeClr val="tx1"/>
                          </a:solidFill>
                          <a:effectLst/>
                        </a:rPr>
                        <a:t>Cabralcandona</a:t>
                      </a:r>
                      <a:r>
                        <a:rPr lang="tr-TR" sz="1400" b="1" i="1" u="none" strike="noStrike" cap="none" spc="0" dirty="0">
                          <a:solidFill>
                            <a:schemeClr val="tx1"/>
                          </a:solidFill>
                          <a:effectLst/>
                        </a:rPr>
                        <a:t> </a:t>
                      </a:r>
                      <a:r>
                        <a:rPr lang="tr-TR" sz="1400" b="1" i="1" u="none" strike="noStrike" cap="none" spc="0" dirty="0" err="1">
                          <a:solidFill>
                            <a:schemeClr val="tx1"/>
                          </a:solidFill>
                          <a:effectLst/>
                        </a:rPr>
                        <a:t>mixoni</a:t>
                      </a:r>
                      <a:r>
                        <a:rPr lang="tr-TR" sz="1400" b="1" i="1" u="none" strike="noStrike" cap="none" spc="0" dirty="0">
                          <a:solidFill>
                            <a:schemeClr val="tx1"/>
                          </a:solidFill>
                          <a:effectLst/>
                        </a:rPr>
                        <a:t>*</a:t>
                      </a:r>
                      <a:endParaRPr lang="tr-TR" sz="1400" b="1" i="1" u="none" strike="noStrike" cap="none" spc="0" dirty="0">
                        <a:solidFill>
                          <a:schemeClr val="tx1"/>
                        </a:solidFill>
                        <a:effectLst/>
                        <a:latin typeface="Times New Roman" panose="02020603050405020304" pitchFamily="18" charset="0"/>
                      </a:endParaRPr>
                    </a:p>
                  </a:txBody>
                  <a:tcPr marL="81428" marR="4333" marT="62637" marB="62637"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l" fontAlgn="b">
                        <a:buNone/>
                      </a:pPr>
                      <a:r>
                        <a:rPr lang="tr-TR" sz="1200" b="1" u="none" strike="noStrike" cap="none" spc="0">
                          <a:solidFill>
                            <a:schemeClr val="tx1"/>
                          </a:solidFill>
                          <a:effectLst/>
                        </a:rPr>
                        <a:t>Edwards Aquifer phreatic zone</a:t>
                      </a:r>
                      <a:endParaRPr lang="tr-TR" sz="1200" b="1" i="0" u="none" strike="noStrike" cap="none" spc="0">
                        <a:solidFill>
                          <a:schemeClr val="tx1"/>
                        </a:solidFill>
                        <a:effectLst/>
                        <a:latin typeface="Times New Roman" panose="02020603050405020304" pitchFamily="18" charset="0"/>
                      </a:endParaRPr>
                    </a:p>
                  </a:txBody>
                  <a:tcPr marL="81428" marR="4333" marT="62637" marB="62637"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l" fontAlgn="b">
                        <a:buNone/>
                      </a:pPr>
                      <a:r>
                        <a:rPr lang="tr-TR" sz="1200" b="1" u="none" strike="noStrike" cap="none" spc="0">
                          <a:solidFill>
                            <a:schemeClr val="tx1"/>
                          </a:solidFill>
                          <a:effectLst/>
                        </a:rPr>
                        <a:t>low</a:t>
                      </a:r>
                      <a:endParaRPr lang="tr-TR" sz="1200" b="1" i="0" u="none" strike="noStrike" cap="none" spc="0">
                        <a:solidFill>
                          <a:schemeClr val="tx1"/>
                        </a:solidFill>
                        <a:effectLst/>
                        <a:latin typeface="Times New Roman" panose="02020603050405020304" pitchFamily="18" charset="0"/>
                      </a:endParaRPr>
                    </a:p>
                  </a:txBody>
                  <a:tcPr marL="81428" marR="4333" marT="62637" marB="62637" anchor="b">
                    <a:lnL w="6350" cap="flat" cmpd="sng" algn="ctr">
                      <a:solidFill>
                        <a:schemeClr val="tx1">
                          <a:lumMod val="50000"/>
                          <a:lumOff val="50000"/>
                        </a:schemeClr>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967789078"/>
                  </a:ext>
                </a:extLst>
              </a:tr>
              <a:tr h="342791">
                <a:tc>
                  <a:txBody>
                    <a:bodyPr/>
                    <a:lstStyle/>
                    <a:p>
                      <a:pPr algn="l" fontAlgn="b">
                        <a:buNone/>
                      </a:pPr>
                      <a:r>
                        <a:rPr lang="tr-TR" sz="1400" b="1" i="1" u="none" strike="noStrike" cap="none" spc="0" dirty="0" err="1">
                          <a:solidFill>
                            <a:schemeClr val="tx1"/>
                          </a:solidFill>
                          <a:effectLst/>
                        </a:rPr>
                        <a:t>Comalcandona</a:t>
                      </a:r>
                      <a:r>
                        <a:rPr lang="tr-TR" sz="1400" b="1" i="1" u="none" strike="noStrike" cap="none" spc="0" dirty="0">
                          <a:solidFill>
                            <a:schemeClr val="tx1"/>
                          </a:solidFill>
                          <a:effectLst/>
                        </a:rPr>
                        <a:t> </a:t>
                      </a:r>
                      <a:r>
                        <a:rPr lang="tr-TR" sz="1400" b="1" i="1" u="none" strike="noStrike" cap="none" spc="0" dirty="0" err="1">
                          <a:solidFill>
                            <a:schemeClr val="tx1"/>
                          </a:solidFill>
                          <a:effectLst/>
                        </a:rPr>
                        <a:t>gibsoni</a:t>
                      </a:r>
                      <a:r>
                        <a:rPr lang="tr-TR" sz="1400" b="1" i="1" u="none" strike="noStrike" cap="none" spc="0" dirty="0">
                          <a:solidFill>
                            <a:schemeClr val="tx1"/>
                          </a:solidFill>
                          <a:effectLst/>
                        </a:rPr>
                        <a:t>*</a:t>
                      </a:r>
                      <a:endParaRPr lang="tr-TR" sz="1400" b="1" i="1" u="none" strike="noStrike" cap="none" spc="0" dirty="0">
                        <a:solidFill>
                          <a:schemeClr val="tx1"/>
                        </a:solidFill>
                        <a:effectLst/>
                        <a:latin typeface="Times New Roman" panose="02020603050405020304" pitchFamily="18" charset="0"/>
                      </a:endParaRPr>
                    </a:p>
                  </a:txBody>
                  <a:tcPr marL="81428" marR="4333" marT="62637" marB="62637" anchor="b">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l" fontAlgn="b">
                        <a:buNone/>
                      </a:pPr>
                      <a:r>
                        <a:rPr lang="tr-TR" sz="1200" b="1" u="none" strike="noStrike" cap="none" spc="0">
                          <a:solidFill>
                            <a:schemeClr val="tx1"/>
                          </a:solidFill>
                          <a:effectLst/>
                        </a:rPr>
                        <a:t>large karst springs</a:t>
                      </a:r>
                      <a:endParaRPr lang="tr-TR" sz="1200" b="1" i="0" u="none" strike="noStrike" cap="none" spc="0">
                        <a:solidFill>
                          <a:schemeClr val="tx1"/>
                        </a:solidFill>
                        <a:effectLst/>
                        <a:latin typeface="Times New Roman" panose="02020603050405020304" pitchFamily="18" charset="0"/>
                      </a:endParaRPr>
                    </a:p>
                  </a:txBody>
                  <a:tcPr marL="81428" marR="4333" marT="62637" marB="62637"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l" fontAlgn="b">
                        <a:buNone/>
                      </a:pPr>
                      <a:r>
                        <a:rPr lang="tr-TR" sz="1200" b="1" u="none" strike="noStrike" cap="none" spc="0">
                          <a:solidFill>
                            <a:schemeClr val="tx1"/>
                          </a:solidFill>
                          <a:effectLst/>
                        </a:rPr>
                        <a:t>medium</a:t>
                      </a:r>
                      <a:endParaRPr lang="tr-TR" sz="1200" b="1" i="0" u="none" strike="noStrike" cap="none" spc="0">
                        <a:solidFill>
                          <a:schemeClr val="tx1"/>
                        </a:solidFill>
                        <a:effectLst/>
                        <a:latin typeface="Times New Roman" panose="02020603050405020304" pitchFamily="18" charset="0"/>
                      </a:endParaRPr>
                    </a:p>
                  </a:txBody>
                  <a:tcPr marL="81428" marR="4333" marT="62637" marB="62637" anchor="b">
                    <a:lnL w="6350" cap="flat" cmpd="sng" algn="ctr">
                      <a:solidFill>
                        <a:schemeClr val="tx1">
                          <a:lumMod val="50000"/>
                          <a:lumOff val="50000"/>
                        </a:schemeClr>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2805167128"/>
                  </a:ext>
                </a:extLst>
              </a:tr>
              <a:tr h="701319">
                <a:tc>
                  <a:txBody>
                    <a:bodyPr/>
                    <a:lstStyle/>
                    <a:p>
                      <a:pPr algn="l" fontAlgn="b">
                        <a:buNone/>
                      </a:pPr>
                      <a:r>
                        <a:rPr lang="tr-TR" sz="1400" b="1" i="1" u="none" strike="noStrike" cap="none" spc="0" dirty="0" err="1">
                          <a:solidFill>
                            <a:schemeClr val="tx1"/>
                          </a:solidFill>
                          <a:effectLst/>
                        </a:rPr>
                        <a:t>Comalcandona</a:t>
                      </a:r>
                      <a:r>
                        <a:rPr lang="tr-TR" sz="1400" b="1" i="1" u="none" strike="noStrike" cap="none" spc="0" dirty="0">
                          <a:solidFill>
                            <a:schemeClr val="tx1"/>
                          </a:solidFill>
                          <a:effectLst/>
                        </a:rPr>
                        <a:t> </a:t>
                      </a:r>
                      <a:r>
                        <a:rPr lang="tr-TR" sz="1400" b="1" i="1" u="none" strike="noStrike" cap="none" spc="0" dirty="0" err="1">
                          <a:solidFill>
                            <a:schemeClr val="tx1"/>
                          </a:solidFill>
                          <a:effectLst/>
                        </a:rPr>
                        <a:t>tressleri</a:t>
                      </a:r>
                      <a:endParaRPr lang="tr-TR" sz="1400" b="1" i="1" u="none" strike="noStrike" cap="none" spc="0" dirty="0">
                        <a:solidFill>
                          <a:schemeClr val="tx1"/>
                        </a:solidFill>
                        <a:effectLst/>
                        <a:latin typeface="Times New Roman" panose="02020603050405020304" pitchFamily="18" charset="0"/>
                      </a:endParaRPr>
                    </a:p>
                  </a:txBody>
                  <a:tcPr marL="81428" marR="4333" marT="62637" marB="62637"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l" fontAlgn="b">
                        <a:buNone/>
                      </a:pPr>
                      <a:r>
                        <a:rPr lang="tr-TR" sz="1200" b="1" u="none" strike="noStrike" cap="none" spc="0">
                          <a:solidFill>
                            <a:schemeClr val="tx1"/>
                          </a:solidFill>
                          <a:effectLst/>
                        </a:rPr>
                        <a:t>large karst springs, small karst springs, hyporheic zone, Edwards Aquifer phreatic zone</a:t>
                      </a:r>
                      <a:endParaRPr lang="tr-TR" sz="1200" b="1" i="0" u="none" strike="noStrike" cap="none" spc="0">
                        <a:solidFill>
                          <a:schemeClr val="tx1"/>
                        </a:solidFill>
                        <a:effectLst/>
                        <a:latin typeface="Times New Roman" panose="02020603050405020304" pitchFamily="18" charset="0"/>
                      </a:endParaRPr>
                    </a:p>
                  </a:txBody>
                  <a:tcPr marL="81428" marR="4333" marT="62637" marB="62637"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l" fontAlgn="b">
                        <a:buNone/>
                      </a:pPr>
                      <a:r>
                        <a:rPr lang="tr-TR" sz="1200" b="1" u="none" strike="noStrike" cap="none" spc="0">
                          <a:solidFill>
                            <a:schemeClr val="tx1"/>
                          </a:solidFill>
                          <a:effectLst/>
                        </a:rPr>
                        <a:t>high</a:t>
                      </a:r>
                      <a:endParaRPr lang="tr-TR" sz="1200" b="1" i="0" u="none" strike="noStrike" cap="none" spc="0">
                        <a:solidFill>
                          <a:schemeClr val="tx1"/>
                        </a:solidFill>
                        <a:effectLst/>
                        <a:latin typeface="Times New Roman" panose="02020603050405020304" pitchFamily="18" charset="0"/>
                      </a:endParaRPr>
                    </a:p>
                  </a:txBody>
                  <a:tcPr marL="81428" marR="4333" marT="62637" marB="62637" anchor="b">
                    <a:lnL w="6350" cap="flat" cmpd="sng" algn="ctr">
                      <a:solidFill>
                        <a:schemeClr val="tx1">
                          <a:lumMod val="50000"/>
                          <a:lumOff val="50000"/>
                        </a:schemeClr>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4219022184"/>
                  </a:ext>
                </a:extLst>
              </a:tr>
              <a:tr h="511773">
                <a:tc>
                  <a:txBody>
                    <a:bodyPr/>
                    <a:lstStyle/>
                    <a:p>
                      <a:pPr algn="l" fontAlgn="b">
                        <a:buNone/>
                      </a:pPr>
                      <a:r>
                        <a:rPr lang="tr-TR" sz="1400" b="1" i="1" u="none" strike="noStrike" cap="none" spc="0" dirty="0" err="1">
                          <a:solidFill>
                            <a:schemeClr val="tx1"/>
                          </a:solidFill>
                          <a:effectLst/>
                        </a:rPr>
                        <a:t>Cypria</a:t>
                      </a:r>
                      <a:r>
                        <a:rPr lang="tr-TR" sz="1400" b="1" i="1" u="none" strike="noStrike" cap="none" spc="0" dirty="0">
                          <a:solidFill>
                            <a:schemeClr val="tx1"/>
                          </a:solidFill>
                          <a:effectLst/>
                        </a:rPr>
                        <a:t> </a:t>
                      </a:r>
                      <a:r>
                        <a:rPr lang="tr-TR" sz="1400" b="1" i="1" u="none" strike="noStrike" cap="none" spc="0" dirty="0" err="1">
                          <a:solidFill>
                            <a:schemeClr val="tx1"/>
                          </a:solidFill>
                          <a:effectLst/>
                        </a:rPr>
                        <a:t>lacrima</a:t>
                      </a:r>
                      <a:endParaRPr lang="tr-TR" sz="1400" b="1" i="1" u="none" strike="noStrike" cap="none" spc="0" dirty="0">
                        <a:solidFill>
                          <a:schemeClr val="tx1"/>
                        </a:solidFill>
                        <a:effectLst/>
                        <a:latin typeface="Times New Roman" panose="02020603050405020304" pitchFamily="18" charset="0"/>
                      </a:endParaRPr>
                    </a:p>
                  </a:txBody>
                  <a:tcPr marL="81428" marR="4333" marT="62637" marB="62637" anchor="b">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l" fontAlgn="b">
                        <a:buNone/>
                      </a:pPr>
                      <a:r>
                        <a:rPr lang="en-US" sz="1200" b="1" u="none" strike="noStrike" cap="none" spc="0">
                          <a:solidFill>
                            <a:schemeClr val="tx1"/>
                          </a:solidFill>
                          <a:effectLst/>
                        </a:rPr>
                        <a:t>large karst springs, Edwards Aquifer phreatic zone</a:t>
                      </a:r>
                      <a:endParaRPr lang="en-US" sz="1200" b="1" i="0" u="none" strike="noStrike" cap="none" spc="0">
                        <a:solidFill>
                          <a:schemeClr val="tx1"/>
                        </a:solidFill>
                        <a:effectLst/>
                        <a:latin typeface="Times New Roman" panose="02020603050405020304" pitchFamily="18" charset="0"/>
                      </a:endParaRPr>
                    </a:p>
                  </a:txBody>
                  <a:tcPr marL="81428" marR="4333" marT="62637" marB="62637"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l" fontAlgn="b">
                        <a:buNone/>
                      </a:pPr>
                      <a:r>
                        <a:rPr lang="tr-TR" sz="1200" b="1" u="none" strike="noStrike" cap="none" spc="0">
                          <a:solidFill>
                            <a:schemeClr val="tx1"/>
                          </a:solidFill>
                          <a:effectLst/>
                        </a:rPr>
                        <a:t>medium</a:t>
                      </a:r>
                      <a:endParaRPr lang="tr-TR" sz="1200" b="1" i="0" u="none" strike="noStrike" cap="none" spc="0">
                        <a:solidFill>
                          <a:schemeClr val="tx1"/>
                        </a:solidFill>
                        <a:effectLst/>
                        <a:latin typeface="Times New Roman" panose="02020603050405020304" pitchFamily="18" charset="0"/>
                      </a:endParaRPr>
                    </a:p>
                  </a:txBody>
                  <a:tcPr marL="81428" marR="4333" marT="62637" marB="62637" anchor="b">
                    <a:lnL w="6350" cap="flat" cmpd="sng" algn="ctr">
                      <a:solidFill>
                        <a:schemeClr val="tx1">
                          <a:lumMod val="50000"/>
                          <a:lumOff val="50000"/>
                        </a:schemeClr>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1652324509"/>
                  </a:ext>
                </a:extLst>
              </a:tr>
              <a:tr h="372907">
                <a:tc>
                  <a:txBody>
                    <a:bodyPr/>
                    <a:lstStyle/>
                    <a:p>
                      <a:pPr algn="l" fontAlgn="b">
                        <a:buNone/>
                      </a:pPr>
                      <a:r>
                        <a:rPr lang="tr-TR" sz="1400" b="1" i="1" u="none" strike="noStrike" cap="none" spc="0" dirty="0" err="1">
                          <a:solidFill>
                            <a:schemeClr val="tx1"/>
                          </a:solidFill>
                          <a:effectLst/>
                        </a:rPr>
                        <a:t>Hobbsiella</a:t>
                      </a:r>
                      <a:r>
                        <a:rPr lang="tr-TR" sz="1400" b="1" i="1" u="none" strike="noStrike" cap="none" spc="0" dirty="0">
                          <a:solidFill>
                            <a:schemeClr val="tx1"/>
                          </a:solidFill>
                          <a:effectLst/>
                        </a:rPr>
                        <a:t> </a:t>
                      </a:r>
                      <a:r>
                        <a:rPr lang="tr-TR" sz="1400" b="1" i="1" u="none" strike="noStrike" cap="none" spc="0" dirty="0" err="1">
                          <a:solidFill>
                            <a:schemeClr val="tx1"/>
                          </a:solidFill>
                          <a:effectLst/>
                        </a:rPr>
                        <a:t>moria</a:t>
                      </a:r>
                      <a:endParaRPr lang="tr-TR" sz="1400" b="1" i="1" u="none" strike="noStrike" cap="none" spc="0" dirty="0">
                        <a:solidFill>
                          <a:schemeClr val="tx1"/>
                        </a:solidFill>
                        <a:effectLst/>
                        <a:latin typeface="Times New Roman" panose="02020603050405020304" pitchFamily="18" charset="0"/>
                      </a:endParaRPr>
                    </a:p>
                  </a:txBody>
                  <a:tcPr marL="81428" marR="4333" marT="62637" marB="62637"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l" fontAlgn="b">
                        <a:buNone/>
                      </a:pPr>
                      <a:r>
                        <a:rPr lang="tr-TR" sz="1200" b="1" u="none" strike="noStrike" cap="none" spc="0">
                          <a:solidFill>
                            <a:schemeClr val="tx1"/>
                          </a:solidFill>
                          <a:effectLst/>
                        </a:rPr>
                        <a:t>caves (ectoparasite)</a:t>
                      </a:r>
                      <a:endParaRPr lang="tr-TR" sz="1200" b="1" i="0" u="none" strike="noStrike" cap="none" spc="0">
                        <a:solidFill>
                          <a:schemeClr val="tx1"/>
                        </a:solidFill>
                        <a:effectLst/>
                        <a:latin typeface="Times New Roman" panose="02020603050405020304" pitchFamily="18" charset="0"/>
                      </a:endParaRPr>
                    </a:p>
                  </a:txBody>
                  <a:tcPr marL="81428" marR="4333" marT="62637" marB="62637"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l" fontAlgn="b">
                        <a:buNone/>
                      </a:pPr>
                      <a:r>
                        <a:rPr lang="tr-TR" sz="1200" b="1" u="none" strike="noStrike" cap="none" spc="0">
                          <a:solidFill>
                            <a:schemeClr val="tx1"/>
                          </a:solidFill>
                          <a:effectLst/>
                        </a:rPr>
                        <a:t>medium</a:t>
                      </a:r>
                      <a:endParaRPr lang="tr-TR" sz="1200" b="1" i="0" u="none" strike="noStrike" cap="none" spc="0">
                        <a:solidFill>
                          <a:schemeClr val="tx1"/>
                        </a:solidFill>
                        <a:effectLst/>
                        <a:latin typeface="Times New Roman" panose="02020603050405020304" pitchFamily="18" charset="0"/>
                      </a:endParaRPr>
                    </a:p>
                  </a:txBody>
                  <a:tcPr marL="81428" marR="4333" marT="62637" marB="62637" anchor="b">
                    <a:lnL w="6350" cap="flat" cmpd="sng" algn="ctr">
                      <a:solidFill>
                        <a:schemeClr val="tx1">
                          <a:lumMod val="50000"/>
                          <a:lumOff val="50000"/>
                        </a:schemeClr>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2326540643"/>
                  </a:ext>
                </a:extLst>
              </a:tr>
              <a:tr h="342791">
                <a:tc>
                  <a:txBody>
                    <a:bodyPr/>
                    <a:lstStyle/>
                    <a:p>
                      <a:pPr algn="l" fontAlgn="b">
                        <a:buNone/>
                      </a:pPr>
                      <a:r>
                        <a:rPr lang="tr-TR" sz="1400" b="1" i="1" u="none" strike="noStrike" cap="none" spc="0" dirty="0" err="1">
                          <a:solidFill>
                            <a:schemeClr val="tx1"/>
                          </a:solidFill>
                          <a:effectLst/>
                        </a:rPr>
                        <a:t>Indocandona</a:t>
                      </a:r>
                      <a:r>
                        <a:rPr lang="tr-TR" sz="1400" b="1" i="1" u="none" strike="noStrike" cap="none" spc="0" dirty="0">
                          <a:solidFill>
                            <a:schemeClr val="tx1"/>
                          </a:solidFill>
                          <a:effectLst/>
                        </a:rPr>
                        <a:t> </a:t>
                      </a:r>
                      <a:r>
                        <a:rPr lang="tr-TR" sz="1400" b="1" i="1" u="none" strike="noStrike" cap="none" spc="0" dirty="0" err="1">
                          <a:solidFill>
                            <a:schemeClr val="tx1"/>
                          </a:solidFill>
                          <a:effectLst/>
                        </a:rPr>
                        <a:t>rusti</a:t>
                      </a:r>
                      <a:r>
                        <a:rPr lang="tr-TR" sz="1400" b="1" i="1" u="none" strike="noStrike" cap="none" spc="0" dirty="0">
                          <a:solidFill>
                            <a:schemeClr val="tx1"/>
                          </a:solidFill>
                          <a:effectLst/>
                        </a:rPr>
                        <a:t>*</a:t>
                      </a:r>
                      <a:endParaRPr lang="tr-TR" sz="1400" b="1" i="1" u="none" strike="noStrike" cap="none" spc="0" dirty="0">
                        <a:solidFill>
                          <a:schemeClr val="tx1"/>
                        </a:solidFill>
                        <a:effectLst/>
                        <a:latin typeface="Times New Roman" panose="02020603050405020304" pitchFamily="18" charset="0"/>
                      </a:endParaRPr>
                    </a:p>
                  </a:txBody>
                  <a:tcPr marL="81428" marR="4333" marT="62637" marB="62637" anchor="b">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l" fontAlgn="b">
                        <a:buNone/>
                      </a:pPr>
                      <a:r>
                        <a:rPr lang="tr-TR" sz="1200" b="1" u="none" strike="noStrike" cap="none" spc="0">
                          <a:solidFill>
                            <a:schemeClr val="tx1"/>
                          </a:solidFill>
                          <a:effectLst/>
                        </a:rPr>
                        <a:t>hyporheic zone</a:t>
                      </a:r>
                      <a:endParaRPr lang="tr-TR" sz="1200" b="1" i="0" u="none" strike="noStrike" cap="none" spc="0">
                        <a:solidFill>
                          <a:schemeClr val="tx1"/>
                        </a:solidFill>
                        <a:effectLst/>
                        <a:latin typeface="Times New Roman" panose="02020603050405020304" pitchFamily="18" charset="0"/>
                      </a:endParaRPr>
                    </a:p>
                  </a:txBody>
                  <a:tcPr marL="81428" marR="4333" marT="62637" marB="62637"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l" fontAlgn="b">
                        <a:buNone/>
                      </a:pPr>
                      <a:r>
                        <a:rPr lang="tr-TR" sz="1200" b="1" u="none" strike="noStrike" cap="none" spc="0">
                          <a:solidFill>
                            <a:schemeClr val="tx1"/>
                          </a:solidFill>
                          <a:effectLst/>
                        </a:rPr>
                        <a:t>medium</a:t>
                      </a:r>
                      <a:endParaRPr lang="tr-TR" sz="1200" b="1" i="0" u="none" strike="noStrike" cap="none" spc="0">
                        <a:solidFill>
                          <a:schemeClr val="tx1"/>
                        </a:solidFill>
                        <a:effectLst/>
                        <a:latin typeface="Times New Roman" panose="02020603050405020304" pitchFamily="18" charset="0"/>
                      </a:endParaRPr>
                    </a:p>
                  </a:txBody>
                  <a:tcPr marL="81428" marR="4333" marT="62637" marB="62637" anchor="b">
                    <a:lnL w="6350" cap="flat" cmpd="sng" algn="ctr">
                      <a:solidFill>
                        <a:schemeClr val="tx1">
                          <a:lumMod val="50000"/>
                          <a:lumOff val="50000"/>
                        </a:schemeClr>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1227656520"/>
                  </a:ext>
                </a:extLst>
              </a:tr>
              <a:tr h="342791">
                <a:tc>
                  <a:txBody>
                    <a:bodyPr/>
                    <a:lstStyle/>
                    <a:p>
                      <a:pPr algn="l" fontAlgn="b">
                        <a:buNone/>
                      </a:pPr>
                      <a:r>
                        <a:rPr lang="tr-TR" sz="1400" b="1" i="1" u="none" strike="noStrike" cap="none" spc="0" dirty="0" err="1">
                          <a:solidFill>
                            <a:schemeClr val="tx1"/>
                          </a:solidFill>
                          <a:effectLst/>
                        </a:rPr>
                        <a:t>Lacrimacandona</a:t>
                      </a:r>
                      <a:r>
                        <a:rPr lang="tr-TR" sz="1400" b="1" i="1" u="none" strike="noStrike" cap="none" spc="0" dirty="0">
                          <a:solidFill>
                            <a:schemeClr val="tx1"/>
                          </a:solidFill>
                          <a:effectLst/>
                        </a:rPr>
                        <a:t> </a:t>
                      </a:r>
                      <a:r>
                        <a:rPr lang="tr-TR" sz="1400" b="1" i="1" u="none" strike="noStrike" cap="none" spc="0" dirty="0" err="1">
                          <a:solidFill>
                            <a:schemeClr val="tx1"/>
                          </a:solidFill>
                          <a:effectLst/>
                        </a:rPr>
                        <a:t>wisei</a:t>
                      </a:r>
                      <a:r>
                        <a:rPr lang="tr-TR" sz="1400" b="1" i="1" u="none" strike="noStrike" cap="none" spc="0" dirty="0">
                          <a:solidFill>
                            <a:schemeClr val="tx1"/>
                          </a:solidFill>
                          <a:effectLst/>
                        </a:rPr>
                        <a:t>*</a:t>
                      </a:r>
                      <a:endParaRPr lang="tr-TR" sz="1400" b="1" i="1" u="none" strike="noStrike" cap="none" spc="0" dirty="0">
                        <a:solidFill>
                          <a:schemeClr val="tx1"/>
                        </a:solidFill>
                        <a:effectLst/>
                        <a:latin typeface="Times New Roman" panose="02020603050405020304" pitchFamily="18" charset="0"/>
                      </a:endParaRPr>
                    </a:p>
                  </a:txBody>
                  <a:tcPr marL="81428" marR="4333" marT="62637" marB="62637"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l" fontAlgn="b">
                        <a:buNone/>
                      </a:pPr>
                      <a:r>
                        <a:rPr lang="tr-TR" sz="1200" b="1" u="none" strike="noStrike" cap="none" spc="0" dirty="0">
                          <a:solidFill>
                            <a:schemeClr val="tx1"/>
                          </a:solidFill>
                          <a:effectLst/>
                        </a:rPr>
                        <a:t>Edwards </a:t>
                      </a:r>
                      <a:r>
                        <a:rPr lang="tr-TR" sz="1200" b="1" u="none" strike="noStrike" cap="none" spc="0" dirty="0" err="1">
                          <a:solidFill>
                            <a:schemeClr val="tx1"/>
                          </a:solidFill>
                          <a:effectLst/>
                        </a:rPr>
                        <a:t>Aquifer</a:t>
                      </a:r>
                      <a:r>
                        <a:rPr lang="tr-TR" sz="1200" b="1" u="none" strike="noStrike" cap="none" spc="0" dirty="0">
                          <a:solidFill>
                            <a:schemeClr val="tx1"/>
                          </a:solidFill>
                          <a:effectLst/>
                        </a:rPr>
                        <a:t> </a:t>
                      </a:r>
                      <a:r>
                        <a:rPr lang="tr-TR" sz="1200" b="1" u="none" strike="noStrike" cap="none" spc="0" dirty="0" err="1">
                          <a:solidFill>
                            <a:schemeClr val="tx1"/>
                          </a:solidFill>
                          <a:effectLst/>
                        </a:rPr>
                        <a:t>phreatic</a:t>
                      </a:r>
                      <a:r>
                        <a:rPr lang="tr-TR" sz="1200" b="1" u="none" strike="noStrike" cap="none" spc="0" dirty="0">
                          <a:solidFill>
                            <a:schemeClr val="tx1"/>
                          </a:solidFill>
                          <a:effectLst/>
                        </a:rPr>
                        <a:t> </a:t>
                      </a:r>
                      <a:r>
                        <a:rPr lang="tr-TR" sz="1200" b="1" u="none" strike="noStrike" cap="none" spc="0" dirty="0" err="1">
                          <a:solidFill>
                            <a:schemeClr val="tx1"/>
                          </a:solidFill>
                          <a:effectLst/>
                        </a:rPr>
                        <a:t>zone</a:t>
                      </a:r>
                      <a:endParaRPr lang="tr-TR" sz="1200" b="1" i="0" u="none" strike="noStrike" cap="none" spc="0" dirty="0">
                        <a:solidFill>
                          <a:schemeClr val="tx1"/>
                        </a:solidFill>
                        <a:effectLst/>
                        <a:latin typeface="Times New Roman" panose="02020603050405020304" pitchFamily="18" charset="0"/>
                      </a:endParaRPr>
                    </a:p>
                  </a:txBody>
                  <a:tcPr marL="81428" marR="4333" marT="62637" marB="62637"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l" fontAlgn="b">
                        <a:buNone/>
                      </a:pPr>
                      <a:r>
                        <a:rPr lang="tr-TR" sz="1200" b="1" u="none" strike="noStrike" cap="none" spc="0">
                          <a:solidFill>
                            <a:schemeClr val="tx1"/>
                          </a:solidFill>
                          <a:effectLst/>
                        </a:rPr>
                        <a:t>low</a:t>
                      </a:r>
                      <a:endParaRPr lang="tr-TR" sz="1200" b="1" i="0" u="none" strike="noStrike" cap="none" spc="0">
                        <a:solidFill>
                          <a:schemeClr val="tx1"/>
                        </a:solidFill>
                        <a:effectLst/>
                        <a:latin typeface="Times New Roman" panose="02020603050405020304" pitchFamily="18" charset="0"/>
                      </a:endParaRPr>
                    </a:p>
                  </a:txBody>
                  <a:tcPr marL="81428" marR="4333" marT="62637" marB="62637" anchor="b">
                    <a:lnL w="6350" cap="flat" cmpd="sng" algn="ctr">
                      <a:solidFill>
                        <a:schemeClr val="tx1">
                          <a:lumMod val="50000"/>
                          <a:lumOff val="50000"/>
                        </a:schemeClr>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476392580"/>
                  </a:ext>
                </a:extLst>
              </a:tr>
              <a:tr h="342791">
                <a:tc>
                  <a:txBody>
                    <a:bodyPr/>
                    <a:lstStyle/>
                    <a:p>
                      <a:pPr algn="l" fontAlgn="b">
                        <a:buNone/>
                      </a:pPr>
                      <a:r>
                        <a:rPr lang="tr-TR" sz="1400" b="1" i="1" u="none" strike="noStrike" cap="none" spc="0" dirty="0" err="1">
                          <a:solidFill>
                            <a:schemeClr val="tx1"/>
                          </a:solidFill>
                          <a:effectLst/>
                        </a:rPr>
                        <a:t>Namiotkocypria</a:t>
                      </a:r>
                      <a:r>
                        <a:rPr lang="tr-TR" sz="1400" b="1" i="1" u="none" strike="noStrike" cap="none" spc="0" dirty="0">
                          <a:solidFill>
                            <a:schemeClr val="tx1"/>
                          </a:solidFill>
                          <a:effectLst/>
                        </a:rPr>
                        <a:t> </a:t>
                      </a:r>
                      <a:r>
                        <a:rPr lang="tr-TR" sz="1400" b="1" i="1" u="none" strike="noStrike" cap="none" spc="0" dirty="0" err="1">
                          <a:solidFill>
                            <a:schemeClr val="tx1"/>
                          </a:solidFill>
                          <a:effectLst/>
                        </a:rPr>
                        <a:t>haysensis</a:t>
                      </a:r>
                      <a:r>
                        <a:rPr lang="tr-TR" sz="1400" b="1" i="1" u="none" strike="noStrike" cap="none" spc="0" dirty="0">
                          <a:solidFill>
                            <a:schemeClr val="tx1"/>
                          </a:solidFill>
                          <a:effectLst/>
                        </a:rPr>
                        <a:t>*</a:t>
                      </a:r>
                      <a:endParaRPr lang="tr-TR" sz="1400" b="1" i="1" u="none" strike="noStrike" cap="none" spc="0" dirty="0">
                        <a:solidFill>
                          <a:schemeClr val="tx1"/>
                        </a:solidFill>
                        <a:effectLst/>
                        <a:latin typeface="Times New Roman" panose="02020603050405020304" pitchFamily="18" charset="0"/>
                      </a:endParaRPr>
                    </a:p>
                  </a:txBody>
                  <a:tcPr marL="81428" marR="4333" marT="62637" marB="62637" anchor="b">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l" fontAlgn="b">
                        <a:buNone/>
                      </a:pPr>
                      <a:r>
                        <a:rPr lang="tr-TR" sz="1200" b="1" u="none" strike="noStrike" cap="none" spc="0">
                          <a:solidFill>
                            <a:schemeClr val="tx1"/>
                          </a:solidFill>
                          <a:effectLst/>
                        </a:rPr>
                        <a:t>Edwards Aquifer phreatic zone</a:t>
                      </a:r>
                      <a:endParaRPr lang="tr-TR" sz="1200" b="1" i="0" u="none" strike="noStrike" cap="none" spc="0">
                        <a:solidFill>
                          <a:schemeClr val="tx1"/>
                        </a:solidFill>
                        <a:effectLst/>
                        <a:latin typeface="Times New Roman" panose="02020603050405020304" pitchFamily="18" charset="0"/>
                      </a:endParaRPr>
                    </a:p>
                  </a:txBody>
                  <a:tcPr marL="81428" marR="4333" marT="62637" marB="62637"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l" fontAlgn="b">
                        <a:buNone/>
                      </a:pPr>
                      <a:r>
                        <a:rPr lang="tr-TR" sz="1200" b="1" u="none" strike="noStrike" cap="none" spc="0">
                          <a:solidFill>
                            <a:schemeClr val="tx1"/>
                          </a:solidFill>
                          <a:effectLst/>
                        </a:rPr>
                        <a:t>low</a:t>
                      </a:r>
                      <a:endParaRPr lang="tr-TR" sz="1200" b="1" i="0" u="none" strike="noStrike" cap="none" spc="0">
                        <a:solidFill>
                          <a:schemeClr val="tx1"/>
                        </a:solidFill>
                        <a:effectLst/>
                        <a:latin typeface="Times New Roman" panose="02020603050405020304" pitchFamily="18" charset="0"/>
                      </a:endParaRPr>
                    </a:p>
                  </a:txBody>
                  <a:tcPr marL="81428" marR="4333" marT="62637" marB="62637" anchor="b">
                    <a:lnL w="6350" cap="flat" cmpd="sng" algn="ctr">
                      <a:solidFill>
                        <a:schemeClr val="tx1">
                          <a:lumMod val="50000"/>
                          <a:lumOff val="50000"/>
                        </a:schemeClr>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1744168968"/>
                  </a:ext>
                </a:extLst>
              </a:tr>
              <a:tr h="342791">
                <a:tc>
                  <a:txBody>
                    <a:bodyPr/>
                    <a:lstStyle/>
                    <a:p>
                      <a:pPr algn="l" fontAlgn="b">
                        <a:buNone/>
                      </a:pPr>
                      <a:r>
                        <a:rPr lang="tr-TR" sz="1400" b="1" i="1" u="none" strike="noStrike" cap="none" spc="0" dirty="0" err="1">
                          <a:solidFill>
                            <a:schemeClr val="tx1"/>
                          </a:solidFill>
                          <a:effectLst/>
                        </a:rPr>
                        <a:t>Pseudocandona</a:t>
                      </a:r>
                      <a:r>
                        <a:rPr lang="tr-TR" sz="1400" b="1" i="1" u="none" strike="noStrike" cap="none" spc="0" dirty="0">
                          <a:solidFill>
                            <a:schemeClr val="tx1"/>
                          </a:solidFill>
                          <a:effectLst/>
                        </a:rPr>
                        <a:t> </a:t>
                      </a:r>
                      <a:r>
                        <a:rPr lang="tr-TR" sz="1400" b="1" i="1" u="none" strike="noStrike" cap="none" spc="0" dirty="0" err="1">
                          <a:solidFill>
                            <a:schemeClr val="tx1"/>
                          </a:solidFill>
                          <a:effectLst/>
                        </a:rPr>
                        <a:t>lordi</a:t>
                      </a:r>
                      <a:endParaRPr lang="tr-TR" sz="1400" b="1" i="1" u="none" strike="noStrike" cap="none" spc="0" dirty="0">
                        <a:solidFill>
                          <a:schemeClr val="tx1"/>
                        </a:solidFill>
                        <a:effectLst/>
                        <a:latin typeface="Times New Roman" panose="02020603050405020304" pitchFamily="18" charset="0"/>
                      </a:endParaRPr>
                    </a:p>
                  </a:txBody>
                  <a:tcPr marL="81428" marR="4333" marT="62637" marB="62637"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l" fontAlgn="b">
                        <a:buNone/>
                      </a:pPr>
                      <a:r>
                        <a:rPr lang="tr-TR" sz="1200" b="1" u="none" strike="noStrike" cap="none" spc="0">
                          <a:solidFill>
                            <a:schemeClr val="tx1"/>
                          </a:solidFill>
                          <a:effectLst/>
                        </a:rPr>
                        <a:t>large karst springs, hyporheic zone</a:t>
                      </a:r>
                      <a:endParaRPr lang="tr-TR" sz="1200" b="1" i="0" u="none" strike="noStrike" cap="none" spc="0">
                        <a:solidFill>
                          <a:schemeClr val="tx1"/>
                        </a:solidFill>
                        <a:effectLst/>
                        <a:latin typeface="Times New Roman" panose="02020603050405020304" pitchFamily="18" charset="0"/>
                      </a:endParaRPr>
                    </a:p>
                  </a:txBody>
                  <a:tcPr marL="81428" marR="4333" marT="62637" marB="62637"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l" fontAlgn="b">
                        <a:buNone/>
                      </a:pPr>
                      <a:r>
                        <a:rPr lang="tr-TR" sz="1200" b="1" u="none" strike="noStrike" cap="none" spc="0">
                          <a:solidFill>
                            <a:schemeClr val="tx1"/>
                          </a:solidFill>
                          <a:effectLst/>
                        </a:rPr>
                        <a:t>high</a:t>
                      </a:r>
                      <a:endParaRPr lang="tr-TR" sz="1200" b="1" i="0" u="none" strike="noStrike" cap="none" spc="0">
                        <a:solidFill>
                          <a:schemeClr val="tx1"/>
                        </a:solidFill>
                        <a:effectLst/>
                        <a:latin typeface="Times New Roman" panose="02020603050405020304" pitchFamily="18" charset="0"/>
                      </a:endParaRPr>
                    </a:p>
                  </a:txBody>
                  <a:tcPr marL="81428" marR="4333" marT="62637" marB="62637" anchor="b">
                    <a:lnL w="6350" cap="flat" cmpd="sng" algn="ctr">
                      <a:solidFill>
                        <a:schemeClr val="tx1">
                          <a:lumMod val="50000"/>
                          <a:lumOff val="50000"/>
                        </a:schemeClr>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3827325315"/>
                  </a:ext>
                </a:extLst>
              </a:tr>
              <a:tr h="511773">
                <a:tc>
                  <a:txBody>
                    <a:bodyPr/>
                    <a:lstStyle/>
                    <a:p>
                      <a:pPr algn="l" fontAlgn="b">
                        <a:buNone/>
                      </a:pPr>
                      <a:r>
                        <a:rPr lang="tr-TR" sz="1400" b="1" i="1" u="none" strike="noStrike" cap="none" spc="0" dirty="0" err="1">
                          <a:solidFill>
                            <a:schemeClr val="tx1"/>
                          </a:solidFill>
                          <a:effectLst/>
                        </a:rPr>
                        <a:t>Rugosuscandona</a:t>
                      </a:r>
                      <a:r>
                        <a:rPr lang="tr-TR" sz="1400" b="1" i="1" u="none" strike="noStrike" cap="none" spc="0" dirty="0">
                          <a:solidFill>
                            <a:schemeClr val="tx1"/>
                          </a:solidFill>
                          <a:effectLst/>
                        </a:rPr>
                        <a:t> </a:t>
                      </a:r>
                      <a:r>
                        <a:rPr lang="tr-TR" sz="1400" b="1" i="1" u="none" strike="noStrike" cap="none" spc="0" dirty="0" err="1">
                          <a:solidFill>
                            <a:schemeClr val="tx1"/>
                          </a:solidFill>
                          <a:effectLst/>
                        </a:rPr>
                        <a:t>scharfi</a:t>
                      </a:r>
                      <a:endParaRPr lang="tr-TR" sz="1400" b="1" i="1" u="none" strike="noStrike" cap="none" spc="0" dirty="0">
                        <a:solidFill>
                          <a:schemeClr val="tx1"/>
                        </a:solidFill>
                        <a:effectLst/>
                        <a:latin typeface="Times New Roman" panose="02020603050405020304" pitchFamily="18" charset="0"/>
                      </a:endParaRPr>
                    </a:p>
                  </a:txBody>
                  <a:tcPr marL="81428" marR="4333" marT="62637" marB="62637" anchor="b">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l" fontAlgn="b">
                        <a:buNone/>
                      </a:pPr>
                      <a:r>
                        <a:rPr lang="tr-TR" sz="1200" b="1" u="none" strike="noStrike" cap="none" spc="0">
                          <a:solidFill>
                            <a:schemeClr val="tx1"/>
                          </a:solidFill>
                          <a:effectLst/>
                        </a:rPr>
                        <a:t>large karst springs, hyporheic zone, Edwards Aquifer phreatic zone</a:t>
                      </a:r>
                      <a:endParaRPr lang="tr-TR" sz="1200" b="1" i="0" u="none" strike="noStrike" cap="none" spc="0">
                        <a:solidFill>
                          <a:schemeClr val="tx1"/>
                        </a:solidFill>
                        <a:effectLst/>
                        <a:latin typeface="Times New Roman" panose="02020603050405020304" pitchFamily="18" charset="0"/>
                      </a:endParaRPr>
                    </a:p>
                  </a:txBody>
                  <a:tcPr marL="81428" marR="4333" marT="62637" marB="62637"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l" fontAlgn="b">
                        <a:buNone/>
                      </a:pPr>
                      <a:r>
                        <a:rPr lang="tr-TR" sz="1200" b="1" u="none" strike="noStrike" cap="none" spc="0">
                          <a:solidFill>
                            <a:schemeClr val="tx1"/>
                          </a:solidFill>
                          <a:effectLst/>
                        </a:rPr>
                        <a:t>medium</a:t>
                      </a:r>
                      <a:endParaRPr lang="tr-TR" sz="1200" b="1" i="0" u="none" strike="noStrike" cap="none" spc="0">
                        <a:solidFill>
                          <a:schemeClr val="tx1"/>
                        </a:solidFill>
                        <a:effectLst/>
                        <a:latin typeface="Times New Roman" panose="02020603050405020304" pitchFamily="18" charset="0"/>
                      </a:endParaRPr>
                    </a:p>
                  </a:txBody>
                  <a:tcPr marL="81428" marR="4333" marT="62637" marB="62637" anchor="b">
                    <a:lnL w="6350" cap="flat" cmpd="sng" algn="ctr">
                      <a:solidFill>
                        <a:schemeClr val="tx1">
                          <a:lumMod val="50000"/>
                          <a:lumOff val="50000"/>
                        </a:schemeClr>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2569737660"/>
                  </a:ext>
                </a:extLst>
              </a:tr>
              <a:tr h="511773">
                <a:tc>
                  <a:txBody>
                    <a:bodyPr/>
                    <a:lstStyle/>
                    <a:p>
                      <a:pPr algn="l" fontAlgn="b">
                        <a:buNone/>
                      </a:pPr>
                      <a:r>
                        <a:rPr lang="tr-TR" sz="1400" b="1" i="1" u="none" strike="noStrike" cap="none" spc="0" dirty="0" err="1">
                          <a:solidFill>
                            <a:schemeClr val="tx1"/>
                          </a:solidFill>
                          <a:effectLst/>
                        </a:rPr>
                        <a:t>Schornikovdona</a:t>
                      </a:r>
                      <a:r>
                        <a:rPr lang="tr-TR" sz="1400" b="1" i="1" u="none" strike="noStrike" cap="none" spc="0" dirty="0">
                          <a:solidFill>
                            <a:schemeClr val="tx1"/>
                          </a:solidFill>
                          <a:effectLst/>
                        </a:rPr>
                        <a:t> </a:t>
                      </a:r>
                      <a:r>
                        <a:rPr lang="tr-TR" sz="1400" b="1" i="1" u="none" strike="noStrike" cap="none" spc="0" dirty="0" err="1">
                          <a:solidFill>
                            <a:schemeClr val="tx1"/>
                          </a:solidFill>
                          <a:effectLst/>
                        </a:rPr>
                        <a:t>bellensis</a:t>
                      </a:r>
                      <a:endParaRPr lang="tr-TR" sz="1400" b="1" i="1" u="none" strike="noStrike" cap="none" spc="0" dirty="0">
                        <a:solidFill>
                          <a:schemeClr val="tx1"/>
                        </a:solidFill>
                        <a:effectLst/>
                        <a:latin typeface="Times New Roman" panose="02020603050405020304" pitchFamily="18" charset="0"/>
                      </a:endParaRPr>
                    </a:p>
                  </a:txBody>
                  <a:tcPr marL="81428" marR="4333" marT="62637" marB="62637"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l" fontAlgn="b">
                        <a:buNone/>
                      </a:pPr>
                      <a:r>
                        <a:rPr lang="tr-TR" sz="1200" b="1" u="none" strike="noStrike" cap="none" spc="0">
                          <a:solidFill>
                            <a:schemeClr val="tx1"/>
                          </a:solidFill>
                          <a:effectLst/>
                        </a:rPr>
                        <a:t>caves, small karst springs, large karst springs</a:t>
                      </a:r>
                      <a:endParaRPr lang="tr-TR" sz="1200" b="1" i="0" u="none" strike="noStrike" cap="none" spc="0">
                        <a:solidFill>
                          <a:schemeClr val="tx1"/>
                        </a:solidFill>
                        <a:effectLst/>
                        <a:latin typeface="Times New Roman" panose="02020603050405020304" pitchFamily="18" charset="0"/>
                      </a:endParaRPr>
                    </a:p>
                  </a:txBody>
                  <a:tcPr marL="81428" marR="4333" marT="62637" marB="62637"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l" fontAlgn="b">
                        <a:buNone/>
                      </a:pPr>
                      <a:r>
                        <a:rPr lang="tr-TR" sz="1200" b="1" u="none" strike="noStrike" cap="none" spc="0">
                          <a:solidFill>
                            <a:schemeClr val="tx1"/>
                          </a:solidFill>
                          <a:effectLst/>
                        </a:rPr>
                        <a:t>high</a:t>
                      </a:r>
                      <a:endParaRPr lang="tr-TR" sz="1200" b="1" i="0" u="none" strike="noStrike" cap="none" spc="0">
                        <a:solidFill>
                          <a:schemeClr val="tx1"/>
                        </a:solidFill>
                        <a:effectLst/>
                        <a:latin typeface="Times New Roman" panose="02020603050405020304" pitchFamily="18" charset="0"/>
                      </a:endParaRPr>
                    </a:p>
                  </a:txBody>
                  <a:tcPr marL="81428" marR="4333" marT="62637" marB="62637" anchor="b">
                    <a:lnL w="6350" cap="flat" cmpd="sng" algn="ctr">
                      <a:solidFill>
                        <a:schemeClr val="tx1">
                          <a:lumMod val="50000"/>
                          <a:lumOff val="50000"/>
                        </a:schemeClr>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3480350233"/>
                  </a:ext>
                </a:extLst>
              </a:tr>
              <a:tr h="342791">
                <a:tc>
                  <a:txBody>
                    <a:bodyPr/>
                    <a:lstStyle/>
                    <a:p>
                      <a:pPr algn="l" fontAlgn="b">
                        <a:buNone/>
                      </a:pPr>
                      <a:r>
                        <a:rPr lang="tr-TR" sz="1400" b="1" i="1" u="none" strike="noStrike" cap="none" spc="0" dirty="0" err="1">
                          <a:solidFill>
                            <a:schemeClr val="tx1"/>
                          </a:solidFill>
                          <a:effectLst/>
                        </a:rPr>
                        <a:t>Tuberona</a:t>
                      </a:r>
                      <a:r>
                        <a:rPr lang="tr-TR" sz="1400" b="1" i="1" u="none" strike="noStrike" cap="none" spc="0" dirty="0">
                          <a:solidFill>
                            <a:schemeClr val="tx1"/>
                          </a:solidFill>
                          <a:effectLst/>
                        </a:rPr>
                        <a:t> </a:t>
                      </a:r>
                      <a:r>
                        <a:rPr lang="tr-TR" sz="1400" b="1" i="1" u="none" strike="noStrike" cap="none" spc="0" dirty="0" err="1">
                          <a:solidFill>
                            <a:schemeClr val="tx1"/>
                          </a:solidFill>
                          <a:effectLst/>
                        </a:rPr>
                        <a:t>leonidasi</a:t>
                      </a:r>
                      <a:r>
                        <a:rPr lang="tr-TR" sz="1400" b="1" i="1" u="none" strike="noStrike" cap="none" spc="0" dirty="0">
                          <a:solidFill>
                            <a:schemeClr val="tx1"/>
                          </a:solidFill>
                          <a:effectLst/>
                        </a:rPr>
                        <a:t>*</a:t>
                      </a:r>
                      <a:endParaRPr lang="tr-TR" sz="1400" b="1" i="1" u="none" strike="noStrike" cap="none" spc="0" dirty="0">
                        <a:solidFill>
                          <a:schemeClr val="tx1"/>
                        </a:solidFill>
                        <a:effectLst/>
                        <a:latin typeface="Times New Roman" panose="02020603050405020304" pitchFamily="18" charset="0"/>
                      </a:endParaRPr>
                    </a:p>
                  </a:txBody>
                  <a:tcPr marL="81428" marR="4333" marT="62637" marB="62637" anchor="b">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l" fontAlgn="b">
                        <a:buNone/>
                      </a:pPr>
                      <a:r>
                        <a:rPr lang="tr-TR" sz="1200" b="1" u="none" strike="noStrike" cap="none" spc="0">
                          <a:solidFill>
                            <a:schemeClr val="tx1"/>
                          </a:solidFill>
                          <a:effectLst/>
                        </a:rPr>
                        <a:t>small karst springs</a:t>
                      </a:r>
                      <a:endParaRPr lang="tr-TR" sz="1200" b="1" i="0" u="none" strike="noStrike" cap="none" spc="0">
                        <a:solidFill>
                          <a:schemeClr val="tx1"/>
                        </a:solidFill>
                        <a:effectLst/>
                        <a:latin typeface="Times New Roman" panose="02020603050405020304" pitchFamily="18" charset="0"/>
                      </a:endParaRPr>
                    </a:p>
                  </a:txBody>
                  <a:tcPr marL="81428" marR="4333" marT="62637" marB="62637"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l" fontAlgn="b">
                        <a:buNone/>
                      </a:pPr>
                      <a:r>
                        <a:rPr lang="tr-TR" sz="1200" b="1" u="none" strike="noStrike" cap="none" spc="0">
                          <a:solidFill>
                            <a:schemeClr val="tx1"/>
                          </a:solidFill>
                          <a:effectLst/>
                        </a:rPr>
                        <a:t>high</a:t>
                      </a:r>
                      <a:endParaRPr lang="tr-TR" sz="1200" b="1" i="0" u="none" strike="noStrike" cap="none" spc="0">
                        <a:solidFill>
                          <a:schemeClr val="tx1"/>
                        </a:solidFill>
                        <a:effectLst/>
                        <a:latin typeface="Times New Roman" panose="02020603050405020304" pitchFamily="18" charset="0"/>
                      </a:endParaRPr>
                    </a:p>
                  </a:txBody>
                  <a:tcPr marL="81428" marR="4333" marT="62637" marB="62637" anchor="b">
                    <a:lnL w="6350" cap="flat" cmpd="sng" algn="ctr">
                      <a:solidFill>
                        <a:schemeClr val="tx1">
                          <a:lumMod val="50000"/>
                          <a:lumOff val="50000"/>
                        </a:schemeClr>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3090337885"/>
                  </a:ext>
                </a:extLst>
              </a:tr>
              <a:tr h="511002">
                <a:tc>
                  <a:txBody>
                    <a:bodyPr/>
                    <a:lstStyle/>
                    <a:p>
                      <a:pPr algn="l" fontAlgn="b">
                        <a:buNone/>
                      </a:pPr>
                      <a:r>
                        <a:rPr lang="tr-TR" sz="1400" b="1" i="1" u="none" strike="noStrike" cap="none" spc="0" dirty="0" err="1">
                          <a:solidFill>
                            <a:schemeClr val="tx1"/>
                          </a:solidFill>
                          <a:effectLst/>
                        </a:rPr>
                        <a:t>Ufocandona</a:t>
                      </a:r>
                      <a:r>
                        <a:rPr lang="tr-TR" sz="1400" b="1" i="1" u="none" strike="noStrike" cap="none" spc="0" dirty="0">
                          <a:solidFill>
                            <a:schemeClr val="tx1"/>
                          </a:solidFill>
                          <a:effectLst/>
                        </a:rPr>
                        <a:t> </a:t>
                      </a:r>
                      <a:r>
                        <a:rPr lang="tr-TR" sz="1400" b="1" i="1" u="none" strike="noStrike" cap="none" spc="0" dirty="0" err="1">
                          <a:solidFill>
                            <a:schemeClr val="tx1"/>
                          </a:solidFill>
                          <a:effectLst/>
                        </a:rPr>
                        <a:t>hannaleeae</a:t>
                      </a:r>
                      <a:endParaRPr lang="tr-TR" sz="1400" b="1" i="1" u="none" strike="noStrike" cap="none" spc="0" dirty="0">
                        <a:solidFill>
                          <a:schemeClr val="tx1"/>
                        </a:solidFill>
                        <a:effectLst/>
                        <a:latin typeface="Times New Roman" panose="02020603050405020304" pitchFamily="18" charset="0"/>
                      </a:endParaRPr>
                    </a:p>
                  </a:txBody>
                  <a:tcPr marL="81428" marR="4333" marT="62637" marB="62637"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l" fontAlgn="b">
                        <a:buNone/>
                      </a:pPr>
                      <a:r>
                        <a:rPr lang="en-US" sz="1200" b="1" u="none" strike="noStrike" cap="none" spc="0">
                          <a:solidFill>
                            <a:schemeClr val="tx1"/>
                          </a:solidFill>
                          <a:effectLst/>
                        </a:rPr>
                        <a:t>large karst springs, Edwards Aquifer phreatic zone</a:t>
                      </a:r>
                      <a:endParaRPr lang="en-US" sz="1200" b="1" i="0" u="none" strike="noStrike" cap="none" spc="0">
                        <a:solidFill>
                          <a:schemeClr val="tx1"/>
                        </a:solidFill>
                        <a:effectLst/>
                        <a:latin typeface="Times New Roman" panose="02020603050405020304" pitchFamily="18" charset="0"/>
                      </a:endParaRPr>
                    </a:p>
                  </a:txBody>
                  <a:tcPr marL="81428" marR="4333" marT="62637" marB="62637"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l" fontAlgn="b">
                        <a:buNone/>
                      </a:pPr>
                      <a:r>
                        <a:rPr lang="tr-TR" sz="1200" b="1" u="none" strike="noStrike" cap="none" spc="0" dirty="0" err="1">
                          <a:solidFill>
                            <a:schemeClr val="tx1"/>
                          </a:solidFill>
                          <a:effectLst/>
                        </a:rPr>
                        <a:t>medium</a:t>
                      </a:r>
                      <a:endParaRPr lang="tr-TR" sz="1200" b="1" i="0" u="none" strike="noStrike" cap="none" spc="0" dirty="0">
                        <a:solidFill>
                          <a:schemeClr val="tx1"/>
                        </a:solidFill>
                        <a:effectLst/>
                        <a:latin typeface="Times New Roman" panose="02020603050405020304" pitchFamily="18" charset="0"/>
                      </a:endParaRPr>
                    </a:p>
                  </a:txBody>
                  <a:tcPr marL="81428" marR="4333" marT="62637" marB="62637" anchor="b">
                    <a:lnL w="6350" cap="flat" cmpd="sng" algn="ctr">
                      <a:solidFill>
                        <a:schemeClr val="tx1">
                          <a:lumMod val="50000"/>
                          <a:lumOff val="50000"/>
                        </a:schemeClr>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3666233531"/>
                  </a:ext>
                </a:extLst>
              </a:tr>
            </a:tbl>
          </a:graphicData>
        </a:graphic>
      </p:graphicFrame>
    </p:spTree>
    <p:extLst>
      <p:ext uri="{BB962C8B-B14F-4D97-AF65-F5344CB8AC3E}">
        <p14:creationId xmlns:p14="http://schemas.microsoft.com/office/powerpoint/2010/main" val="24563901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78CE43-79EE-99F0-40A0-C090FC10E168}"/>
              </a:ext>
            </a:extLst>
          </p:cNvPr>
          <p:cNvSpPr>
            <a:spLocks noGrp="1"/>
          </p:cNvSpPr>
          <p:nvPr>
            <p:ph type="title"/>
          </p:nvPr>
        </p:nvSpPr>
        <p:spPr>
          <a:xfrm>
            <a:off x="5475642" y="604205"/>
            <a:ext cx="6093679" cy="992715"/>
          </a:xfrm>
        </p:spPr>
        <p:txBody>
          <a:bodyPr>
            <a:normAutofit/>
          </a:bodyPr>
          <a:lstStyle/>
          <a:p>
            <a:pPr algn="ctr"/>
            <a:r>
              <a:rPr lang="tr-TR" sz="2000" dirty="0" err="1"/>
              <a:t>The</a:t>
            </a:r>
            <a:r>
              <a:rPr lang="tr-TR" sz="2000" dirty="0"/>
              <a:t> Great </a:t>
            </a:r>
            <a:r>
              <a:rPr lang="tr-TR" sz="2000" dirty="0" err="1"/>
              <a:t>Basin</a:t>
            </a:r>
            <a:r>
              <a:rPr lang="tr-TR" sz="2000" dirty="0"/>
              <a:t> </a:t>
            </a:r>
            <a:r>
              <a:rPr lang="tr-TR" sz="2000" b="1" dirty="0"/>
              <a:t>(541,730 km</a:t>
            </a:r>
            <a:r>
              <a:rPr lang="tr-TR" sz="2000" b="1" baseline="30000" dirty="0"/>
              <a:t>2</a:t>
            </a:r>
            <a:r>
              <a:rPr lang="tr-TR" sz="2000" b="1" dirty="0"/>
              <a:t>) </a:t>
            </a:r>
            <a:r>
              <a:rPr lang="tr-TR" sz="2000" dirty="0" err="1"/>
              <a:t>vs</a:t>
            </a:r>
            <a:r>
              <a:rPr lang="tr-TR" sz="2000" dirty="0"/>
              <a:t> Texas </a:t>
            </a:r>
            <a:r>
              <a:rPr lang="tr-TR" sz="2000" b="1" dirty="0"/>
              <a:t>(</a:t>
            </a:r>
            <a:r>
              <a:rPr lang="pl-PL" sz="2000" b="1" dirty="0"/>
              <a:t>695,620 km</a:t>
            </a:r>
            <a:r>
              <a:rPr lang="pl-PL" sz="2000" b="1" baseline="30000" dirty="0"/>
              <a:t>2</a:t>
            </a:r>
            <a:r>
              <a:rPr lang="tr-TR" sz="2000" b="1" dirty="0"/>
              <a:t>)</a:t>
            </a:r>
          </a:p>
        </p:txBody>
      </p:sp>
      <p:pic>
        <p:nvPicPr>
          <p:cNvPr id="1026" name="Picture 2" descr="r/mapporncirclejerk - Look at the size of Texas compared to Texas">
            <a:extLst>
              <a:ext uri="{FF2B5EF4-FFF2-40B4-BE49-F238E27FC236}">
                <a16:creationId xmlns:a16="http://schemas.microsoft.com/office/drawing/2014/main" id="{E8BF238C-1E27-1D11-EB1E-804474022A9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618" b="12111"/>
          <a:stretch>
            <a:fillRect/>
          </a:stretch>
        </p:blipFill>
        <p:spPr bwMode="auto">
          <a:xfrm>
            <a:off x="4667261" y="1436068"/>
            <a:ext cx="7643073" cy="4846035"/>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a:extLst>
              <a:ext uri="{FF2B5EF4-FFF2-40B4-BE49-F238E27FC236}">
                <a16:creationId xmlns:a16="http://schemas.microsoft.com/office/drawing/2014/main" id="{23B450F1-3783-4FAF-EA01-FD67C1341500}"/>
              </a:ext>
            </a:extLst>
          </p:cNvPr>
          <p:cNvSpPr txBox="1"/>
          <p:nvPr/>
        </p:nvSpPr>
        <p:spPr>
          <a:xfrm>
            <a:off x="230190" y="181957"/>
            <a:ext cx="4653781" cy="6494085"/>
          </a:xfrm>
          <a:prstGeom prst="rect">
            <a:avLst/>
          </a:prstGeom>
          <a:noFill/>
        </p:spPr>
        <p:txBody>
          <a:bodyPr wrap="square">
            <a:spAutoFit/>
          </a:bodyPr>
          <a:lstStyle/>
          <a:p>
            <a:pPr marL="342900" indent="-342900">
              <a:buAutoNum type="arabicParenR"/>
            </a:pPr>
            <a:r>
              <a:rPr lang="tr-TR" sz="3200" dirty="0" err="1"/>
              <a:t>Elucidating</a:t>
            </a:r>
            <a:r>
              <a:rPr lang="tr-TR" sz="3200" dirty="0"/>
              <a:t> </a:t>
            </a:r>
            <a:r>
              <a:rPr lang="tr-TR" sz="3200" dirty="0" err="1"/>
              <a:t>and</a:t>
            </a:r>
            <a:endParaRPr lang="tr-TR" sz="3200" dirty="0"/>
          </a:p>
          <a:p>
            <a:r>
              <a:rPr lang="tr-TR" sz="3200" dirty="0" err="1"/>
              <a:t>comparing</a:t>
            </a:r>
            <a:r>
              <a:rPr lang="tr-TR" sz="3200" dirty="0"/>
              <a:t> </a:t>
            </a:r>
            <a:r>
              <a:rPr lang="tr-TR" sz="3200" dirty="0" err="1"/>
              <a:t>ostracod</a:t>
            </a:r>
            <a:r>
              <a:rPr lang="tr-TR" sz="3200" dirty="0"/>
              <a:t> </a:t>
            </a:r>
          </a:p>
          <a:p>
            <a:r>
              <a:rPr lang="tr-TR" sz="3200" dirty="0" err="1"/>
              <a:t>diversity</a:t>
            </a:r>
            <a:r>
              <a:rPr lang="tr-TR" sz="3200" dirty="0"/>
              <a:t> in </a:t>
            </a:r>
            <a:r>
              <a:rPr lang="tr-TR" sz="3200" dirty="0" err="1"/>
              <a:t>both</a:t>
            </a:r>
            <a:r>
              <a:rPr lang="tr-TR" sz="3200" dirty="0"/>
              <a:t> </a:t>
            </a:r>
            <a:r>
              <a:rPr lang="tr-TR" sz="3200" dirty="0" err="1"/>
              <a:t>the</a:t>
            </a:r>
            <a:r>
              <a:rPr lang="tr-TR" sz="3200" dirty="0"/>
              <a:t> Great </a:t>
            </a:r>
            <a:r>
              <a:rPr lang="tr-TR" sz="3200" dirty="0" err="1"/>
              <a:t>Basin</a:t>
            </a:r>
            <a:r>
              <a:rPr lang="tr-TR" sz="3200" dirty="0"/>
              <a:t> </a:t>
            </a:r>
            <a:r>
              <a:rPr lang="tr-TR" sz="3200" dirty="0" err="1"/>
              <a:t>and</a:t>
            </a:r>
            <a:r>
              <a:rPr lang="tr-TR" sz="3200" dirty="0"/>
              <a:t> Texas, </a:t>
            </a:r>
          </a:p>
          <a:p>
            <a:endParaRPr lang="tr-TR" sz="3200" dirty="0"/>
          </a:p>
          <a:p>
            <a:r>
              <a:rPr lang="tr-TR" sz="3200" dirty="0"/>
              <a:t>2) </a:t>
            </a:r>
            <a:r>
              <a:rPr lang="tr-TR" sz="3200" dirty="0" err="1"/>
              <a:t>Inquiring</a:t>
            </a:r>
            <a:r>
              <a:rPr lang="tr-TR" sz="3200" dirty="0"/>
              <a:t> </a:t>
            </a:r>
            <a:r>
              <a:rPr lang="tr-TR" sz="3200" dirty="0" err="1"/>
              <a:t>into</a:t>
            </a:r>
            <a:r>
              <a:rPr lang="tr-TR" sz="3200" dirty="0"/>
              <a:t> </a:t>
            </a:r>
            <a:r>
              <a:rPr lang="tr-TR" sz="3200" dirty="0" err="1"/>
              <a:t>the</a:t>
            </a:r>
            <a:r>
              <a:rPr lang="tr-TR" sz="3200" dirty="0"/>
              <a:t> </a:t>
            </a:r>
            <a:r>
              <a:rPr lang="tr-TR" sz="3200" dirty="0" err="1"/>
              <a:t>levels</a:t>
            </a:r>
            <a:r>
              <a:rPr lang="tr-TR" sz="3200" dirty="0"/>
              <a:t> of </a:t>
            </a:r>
            <a:r>
              <a:rPr lang="tr-TR" sz="3200" dirty="0" err="1"/>
              <a:t>disturbance</a:t>
            </a:r>
            <a:r>
              <a:rPr lang="tr-TR" sz="3200" dirty="0"/>
              <a:t>  </a:t>
            </a:r>
            <a:r>
              <a:rPr lang="tr-TR" sz="3200" dirty="0" err="1"/>
              <a:t>with</a:t>
            </a:r>
            <a:r>
              <a:rPr lang="tr-TR" sz="3200" dirty="0"/>
              <a:t> </a:t>
            </a:r>
            <a:r>
              <a:rPr lang="tr-TR" sz="3200" dirty="0" err="1"/>
              <a:t>conservation</a:t>
            </a:r>
            <a:r>
              <a:rPr lang="tr-TR" sz="3200" dirty="0"/>
              <a:t> </a:t>
            </a:r>
            <a:r>
              <a:rPr lang="tr-TR" sz="3200" dirty="0" err="1"/>
              <a:t>status</a:t>
            </a:r>
            <a:r>
              <a:rPr lang="tr-TR" sz="3200" dirty="0"/>
              <a:t> of species,</a:t>
            </a:r>
          </a:p>
          <a:p>
            <a:endParaRPr lang="tr-TR" sz="3200" dirty="0"/>
          </a:p>
          <a:p>
            <a:r>
              <a:rPr lang="tr-TR" sz="3200" dirty="0"/>
              <a:t>3) </a:t>
            </a:r>
            <a:r>
              <a:rPr lang="en-US" sz="3200" dirty="0"/>
              <a:t>Exploring the potential role of ostracods in conservation</a:t>
            </a:r>
            <a:r>
              <a:rPr lang="tr-TR" sz="3200" dirty="0"/>
              <a:t> </a:t>
            </a:r>
            <a:r>
              <a:rPr lang="tr-TR" sz="3200" dirty="0" err="1"/>
              <a:t>issue</a:t>
            </a:r>
            <a:r>
              <a:rPr lang="tr-TR" sz="3200" dirty="0"/>
              <a:t>.</a:t>
            </a:r>
          </a:p>
        </p:txBody>
      </p:sp>
      <p:sp>
        <p:nvSpPr>
          <p:cNvPr id="5" name="Metin kutusu 4">
            <a:extLst>
              <a:ext uri="{FF2B5EF4-FFF2-40B4-BE49-F238E27FC236}">
                <a16:creationId xmlns:a16="http://schemas.microsoft.com/office/drawing/2014/main" id="{6EBEB88B-1811-6125-7819-9056F3574866}"/>
              </a:ext>
            </a:extLst>
          </p:cNvPr>
          <p:cNvSpPr txBox="1"/>
          <p:nvPr/>
        </p:nvSpPr>
        <p:spPr>
          <a:xfrm>
            <a:off x="3670906" y="0"/>
            <a:ext cx="4457700" cy="707886"/>
          </a:xfrm>
          <a:prstGeom prst="rect">
            <a:avLst/>
          </a:prstGeom>
          <a:noFill/>
        </p:spPr>
        <p:txBody>
          <a:bodyPr wrap="square" rtlCol="0">
            <a:spAutoFit/>
          </a:bodyPr>
          <a:lstStyle/>
          <a:p>
            <a:pPr algn="ctr"/>
            <a:r>
              <a:rPr lang="tr-TR" sz="4000" dirty="0" err="1"/>
              <a:t>Aims</a:t>
            </a:r>
            <a:endParaRPr lang="tr-TR" sz="4000" dirty="0"/>
          </a:p>
        </p:txBody>
      </p:sp>
    </p:spTree>
    <p:extLst>
      <p:ext uri="{BB962C8B-B14F-4D97-AF65-F5344CB8AC3E}">
        <p14:creationId xmlns:p14="http://schemas.microsoft.com/office/powerpoint/2010/main" val="1242370843"/>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2339</TotalTime>
  <Words>3413</Words>
  <Application>Microsoft Office PowerPoint</Application>
  <PresentationFormat>Geniş ekran</PresentationFormat>
  <Paragraphs>447</Paragraphs>
  <Slides>24</Slides>
  <Notes>14</Notes>
  <HiddenSlides>0</HiddenSlides>
  <MMClips>0</MMClips>
  <ScaleCrop>false</ScaleCrop>
  <HeadingPairs>
    <vt:vector size="6" baseType="variant">
      <vt:variant>
        <vt:lpstr>Kullanılan Yazı Tipleri</vt:lpstr>
      </vt:variant>
      <vt:variant>
        <vt:i4>10</vt:i4>
      </vt:variant>
      <vt:variant>
        <vt:lpstr>Tema</vt:lpstr>
      </vt:variant>
      <vt:variant>
        <vt:i4>1</vt:i4>
      </vt:variant>
      <vt:variant>
        <vt:lpstr>Slayt Başlıkları</vt:lpstr>
      </vt:variant>
      <vt:variant>
        <vt:i4>24</vt:i4>
      </vt:variant>
    </vt:vector>
  </HeadingPairs>
  <TitlesOfParts>
    <vt:vector size="35" baseType="lpstr">
      <vt:lpstr>Aptos</vt:lpstr>
      <vt:lpstr>Aptos Display</vt:lpstr>
      <vt:lpstr>Arial</vt:lpstr>
      <vt:lpstr>Calibri</vt:lpstr>
      <vt:lpstr>CourierPS</vt:lpstr>
      <vt:lpstr>Halis GR</vt:lpstr>
      <vt:lpstr>Nunito Sans</vt:lpstr>
      <vt:lpstr>Tahoma</vt:lpstr>
      <vt:lpstr>Times New Roman</vt:lpstr>
      <vt:lpstr>Wingdings</vt:lpstr>
      <vt:lpstr>Office Teması</vt:lpstr>
      <vt:lpstr>Ostracod Diversity, Disturbance, and Conservation of Springs and Groundwater Habitats in the Great Basin and Texas</vt:lpstr>
      <vt:lpstr>Thanks</vt:lpstr>
      <vt:lpstr>PowerPoint Sunusu</vt:lpstr>
      <vt:lpstr>PowerPoint Sunusu</vt:lpstr>
      <vt:lpstr>PowerPoint Sunusu</vt:lpstr>
      <vt:lpstr>PowerPoint Sunusu</vt:lpstr>
      <vt:lpstr>PowerPoint Sunusu</vt:lpstr>
      <vt:lpstr>PowerPoint Sunusu</vt:lpstr>
      <vt:lpstr>The Great Basin (541,730 km2) vs Texas (695,620 km2)</vt:lpstr>
      <vt:lpstr>Materials and methods</vt:lpstr>
      <vt:lpstr>PowerPoint Sunusu</vt:lpstr>
      <vt:lpstr>PowerPoint Sunusu</vt:lpstr>
      <vt:lpstr>PowerPoint Sunusu</vt:lpstr>
      <vt:lpstr>PowerPoint Sunusu</vt:lpstr>
      <vt:lpstr>Figure. Cosmopolitan vs Noncosmopolitan Species in Springs of the Great Basin.   11 of 68 ostracod species (Darwinula stevensoni, Ilyocypris bradyi, I. gibba, Herpetocypris chevreuxi, H. reptans, Pseudocandona albicans, Cyclocypris ovum, Heterocypris salina, H. incongruens, Eucypris virens, Cypridopsis vidua) were classified as cosmopolitan.  All other (57) species are considered noncosmopolitan. No ostracod species was found from 22 study sites.  Eight cosmopolitan species against two noncosmopolitan species were found from total of 25 artificial habitats.  More than 80% of these sites were dominated by cosmopolitan species.   </vt:lpstr>
      <vt:lpstr>Table: Correlations among environmental variables and species from the Great Basin.  Notes: Strong correlation with % noncosmopolitans NS = not significant</vt:lpstr>
      <vt:lpstr>PowerPoint Sunusu</vt:lpstr>
      <vt:lpstr>PowerPoint Sunusu</vt:lpstr>
      <vt:lpstr>PowerPoint Sunusu</vt:lpstr>
      <vt:lpstr>PowerPoint Sunusu</vt:lpstr>
      <vt:lpstr>Conclusion</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okan kulkoyluoglu</dc:creator>
  <cp:lastModifiedBy>okan kulkoyluoglu</cp:lastModifiedBy>
  <cp:revision>94</cp:revision>
  <dcterms:created xsi:type="dcterms:W3CDTF">2024-06-30T16:57:30Z</dcterms:created>
  <dcterms:modified xsi:type="dcterms:W3CDTF">2025-11-06T13:40:25Z</dcterms:modified>
</cp:coreProperties>
</file>