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05" r:id="rId4"/>
  </p:sldMasterIdLst>
  <p:notesMasterIdLst>
    <p:notesMasterId r:id="rId28"/>
  </p:notesMasterIdLst>
  <p:sldIdLst>
    <p:sldId id="256" r:id="rId5"/>
    <p:sldId id="292" r:id="rId6"/>
    <p:sldId id="263" r:id="rId7"/>
    <p:sldId id="291" r:id="rId8"/>
    <p:sldId id="266" r:id="rId9"/>
    <p:sldId id="267" r:id="rId10"/>
    <p:sldId id="268" r:id="rId11"/>
    <p:sldId id="271" r:id="rId12"/>
    <p:sldId id="272" r:id="rId13"/>
    <p:sldId id="273" r:id="rId14"/>
    <p:sldId id="275" r:id="rId15"/>
    <p:sldId id="279" r:id="rId16"/>
    <p:sldId id="282" r:id="rId17"/>
    <p:sldId id="283" r:id="rId18"/>
    <p:sldId id="286" r:id="rId19"/>
    <p:sldId id="290" r:id="rId20"/>
    <p:sldId id="258" r:id="rId21"/>
    <p:sldId id="259" r:id="rId22"/>
    <p:sldId id="262" r:id="rId23"/>
    <p:sldId id="293" r:id="rId24"/>
    <p:sldId id="294" r:id="rId25"/>
    <p:sldId id="295" r:id="rId26"/>
    <p:sldId id="29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EC999C1-1178-C042-2CA2-5D61B93E66C6}" name="Stewart, Audrey N" initials="SA" userId="S::ydz23@txstate.edu::4834ae02-7cf6-4632-bcf2-41b4adb01ee3"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EA5FD8-97E2-B2DD-9931-BFAC1AE489C7}" v="5" dt="2026-01-27T19:14:55.829"/>
    <p1510:client id="{2AB1A45D-39DE-0647-ABB9-AE166ABD680A}" v="116" dt="2026-01-26T21:17:46.152"/>
    <p1510:client id="{3981F4F7-82D6-04B2-74E1-39252AB3FBF8}" v="185" dt="2026-01-27T20:09:35.068"/>
    <p1510:client id="{6C8FC1C3-415A-BC92-5CCA-1F9A08F32F0E}" v="1" dt="2026-01-27T19:16:31.282"/>
    <p1510:client id="{7673F111-EFF5-4EE0-5D54-FF086D7A9B5E}" v="584" dt="2026-01-28T01:26:23.0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19"/>
    <p:restoredTop sz="89294"/>
  </p:normalViewPr>
  <p:slideViewPr>
    <p:cSldViewPr snapToGrid="0">
      <p:cViewPr varScale="1">
        <p:scale>
          <a:sx n="116" d="100"/>
          <a:sy n="116" d="100"/>
        </p:scale>
        <p:origin x="1472" y="4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F5CB7C-11A3-4B89-B28D-1882F8ECE61B}" type="doc">
      <dgm:prSet loTypeId="urn:microsoft.com/office/officeart/2005/8/layout/list1" loCatId="list" qsTypeId="urn:microsoft.com/office/officeart/2005/8/quickstyle/simple2" qsCatId="simple" csTypeId="urn:microsoft.com/office/officeart/2005/8/colors/accent1_2" csCatId="accent1"/>
      <dgm:spPr/>
      <dgm:t>
        <a:bodyPr/>
        <a:lstStyle/>
        <a:p>
          <a:endParaRPr lang="en-US"/>
        </a:p>
      </dgm:t>
    </dgm:pt>
    <dgm:pt modelId="{A260EEFB-BFC7-4969-B2E4-678F6E97A07B}">
      <dgm:prSet/>
      <dgm:spPr/>
      <dgm:t>
        <a:bodyPr/>
        <a:lstStyle/>
        <a:p>
          <a:r>
            <a:rPr lang="en-US"/>
            <a:t>Traditional Issues Persist:</a:t>
          </a:r>
        </a:p>
      </dgm:t>
    </dgm:pt>
    <dgm:pt modelId="{EA4F6C0B-72A5-4A70-BFA4-E800F28F06F2}" type="parTrans" cxnId="{6BDBAF88-CF18-47CE-AF7B-9D137BFC7CB2}">
      <dgm:prSet/>
      <dgm:spPr/>
      <dgm:t>
        <a:bodyPr/>
        <a:lstStyle/>
        <a:p>
          <a:endParaRPr lang="en-US"/>
        </a:p>
      </dgm:t>
    </dgm:pt>
    <dgm:pt modelId="{D868A71B-29A1-443C-AF72-644D74A8F785}" type="sibTrans" cxnId="{6BDBAF88-CF18-47CE-AF7B-9D137BFC7CB2}">
      <dgm:prSet/>
      <dgm:spPr/>
      <dgm:t>
        <a:bodyPr/>
        <a:lstStyle/>
        <a:p>
          <a:endParaRPr lang="en-US"/>
        </a:p>
      </dgm:t>
    </dgm:pt>
    <dgm:pt modelId="{0B569FD9-E951-4E03-972F-AD7DBA730AD0}">
      <dgm:prSet/>
      <dgm:spPr/>
      <dgm:t>
        <a:bodyPr/>
        <a:lstStyle/>
        <a:p>
          <a:r>
            <a:rPr lang="en-US"/>
            <a:t>Poor citation practices</a:t>
          </a:r>
        </a:p>
      </dgm:t>
    </dgm:pt>
    <dgm:pt modelId="{A69C80D6-39DB-49F0-956E-B4AA837D6F61}" type="parTrans" cxnId="{923B1284-8590-4827-AB50-337ACD180DE0}">
      <dgm:prSet/>
      <dgm:spPr/>
      <dgm:t>
        <a:bodyPr/>
        <a:lstStyle/>
        <a:p>
          <a:endParaRPr lang="en-US"/>
        </a:p>
      </dgm:t>
    </dgm:pt>
    <dgm:pt modelId="{78DC850E-1B8A-473E-B1DD-BC277C679C83}" type="sibTrans" cxnId="{923B1284-8590-4827-AB50-337ACD180DE0}">
      <dgm:prSet/>
      <dgm:spPr/>
      <dgm:t>
        <a:bodyPr/>
        <a:lstStyle/>
        <a:p>
          <a:endParaRPr lang="en-US"/>
        </a:p>
      </dgm:t>
    </dgm:pt>
    <dgm:pt modelId="{6085075C-6291-403A-8C4B-6AC6AC26CA77}">
      <dgm:prSet/>
      <dgm:spPr/>
      <dgm:t>
        <a:bodyPr/>
        <a:lstStyle/>
        <a:p>
          <a:r>
            <a:rPr lang="en-US"/>
            <a:t>Unclear guidelines and inconsistent instructor expectations</a:t>
          </a:r>
        </a:p>
      </dgm:t>
    </dgm:pt>
    <dgm:pt modelId="{2B50805D-61DB-4C66-80E2-8984373CE2BD}" type="parTrans" cxnId="{E371EEB6-29B4-4C14-AE62-D8FC3460EEBA}">
      <dgm:prSet/>
      <dgm:spPr/>
      <dgm:t>
        <a:bodyPr/>
        <a:lstStyle/>
        <a:p>
          <a:endParaRPr lang="en-US"/>
        </a:p>
      </dgm:t>
    </dgm:pt>
    <dgm:pt modelId="{479F47A9-2CB4-4C7D-868E-704AB6D277BB}" type="sibTrans" cxnId="{E371EEB6-29B4-4C14-AE62-D8FC3460EEBA}">
      <dgm:prSet/>
      <dgm:spPr/>
      <dgm:t>
        <a:bodyPr/>
        <a:lstStyle/>
        <a:p>
          <a:endParaRPr lang="en-US"/>
        </a:p>
      </dgm:t>
    </dgm:pt>
    <dgm:pt modelId="{01F4CFC6-2C16-4414-ACB4-FF241620C90E}">
      <dgm:prSet/>
      <dgm:spPr/>
      <dgm:t>
        <a:bodyPr/>
        <a:lstStyle/>
        <a:p>
          <a:r>
            <a:rPr lang="en-US"/>
            <a:t>Heavy workloads and time pressure</a:t>
          </a:r>
        </a:p>
      </dgm:t>
    </dgm:pt>
    <dgm:pt modelId="{5543A487-DC14-4127-87B1-EF5718189AB7}" type="parTrans" cxnId="{68EB6C2F-07D0-4DB0-9CCD-BF3112984D01}">
      <dgm:prSet/>
      <dgm:spPr/>
      <dgm:t>
        <a:bodyPr/>
        <a:lstStyle/>
        <a:p>
          <a:endParaRPr lang="en-US"/>
        </a:p>
      </dgm:t>
    </dgm:pt>
    <dgm:pt modelId="{41BB5722-D833-459F-8962-FD91C571A2DC}" type="sibTrans" cxnId="{68EB6C2F-07D0-4DB0-9CCD-BF3112984D01}">
      <dgm:prSet/>
      <dgm:spPr/>
      <dgm:t>
        <a:bodyPr/>
        <a:lstStyle/>
        <a:p>
          <a:endParaRPr lang="en-US"/>
        </a:p>
      </dgm:t>
    </dgm:pt>
    <dgm:pt modelId="{B02B01CB-CBD6-43AF-8650-7F806E34B96F}">
      <dgm:prSet/>
      <dgm:spPr/>
      <dgm:t>
        <a:bodyPr/>
        <a:lstStyle/>
        <a:p>
          <a:r>
            <a:rPr lang="en-US"/>
            <a:t>New AI-Specific Challenges:</a:t>
          </a:r>
        </a:p>
      </dgm:t>
    </dgm:pt>
    <dgm:pt modelId="{7509CE88-7698-400D-9850-3145D5FE8AF1}" type="parTrans" cxnId="{AB65E600-1A40-4985-9A3F-FF7191C659AD}">
      <dgm:prSet/>
      <dgm:spPr/>
      <dgm:t>
        <a:bodyPr/>
        <a:lstStyle/>
        <a:p>
          <a:endParaRPr lang="en-US"/>
        </a:p>
      </dgm:t>
    </dgm:pt>
    <dgm:pt modelId="{D733B376-C09F-4A62-A40B-6BA4FD51E10E}" type="sibTrans" cxnId="{AB65E600-1A40-4985-9A3F-FF7191C659AD}">
      <dgm:prSet/>
      <dgm:spPr/>
      <dgm:t>
        <a:bodyPr/>
        <a:lstStyle/>
        <a:p>
          <a:endParaRPr lang="en-US"/>
        </a:p>
      </dgm:t>
    </dgm:pt>
    <dgm:pt modelId="{EF7182A4-A766-4671-AA2E-7070F96B90B2}">
      <dgm:prSet/>
      <dgm:spPr/>
      <dgm:t>
        <a:bodyPr/>
        <a:lstStyle/>
        <a:p>
          <a:r>
            <a:rPr lang="en-US"/>
            <a:t>Attribution Complexity - Difficult to distinguish your original thinking from AI contributions, especially when AI helps develop ideas through conversation or identifies research themes</a:t>
          </a:r>
        </a:p>
      </dgm:t>
    </dgm:pt>
    <dgm:pt modelId="{8632967B-EBE8-4F5F-B54A-9C33465D4D95}" type="parTrans" cxnId="{C65CB60C-F8B8-475B-8C53-69F6FEB6ABCA}">
      <dgm:prSet/>
      <dgm:spPr/>
      <dgm:t>
        <a:bodyPr/>
        <a:lstStyle/>
        <a:p>
          <a:endParaRPr lang="en-US"/>
        </a:p>
      </dgm:t>
    </dgm:pt>
    <dgm:pt modelId="{92B63B26-3B58-4BE9-977C-BFE3AE989092}" type="sibTrans" cxnId="{C65CB60C-F8B8-475B-8C53-69F6FEB6ABCA}">
      <dgm:prSet/>
      <dgm:spPr/>
      <dgm:t>
        <a:bodyPr/>
        <a:lstStyle/>
        <a:p>
          <a:endParaRPr lang="en-US"/>
        </a:p>
      </dgm:t>
    </dgm:pt>
    <dgm:pt modelId="{AA2EA34C-DBAB-4DEC-B1FC-532101C7EF2E}">
      <dgm:prSet/>
      <dgm:spPr/>
      <dgm:t>
        <a:bodyPr/>
        <a:lstStyle/>
        <a:p>
          <a:r>
            <a:rPr lang="en-US"/>
            <a:t>Unattributable Sources - AI trained on millions of uncredited copyrighted works and pirated content; outputs may reflect sources you cannot identify or properly credit</a:t>
          </a:r>
        </a:p>
      </dgm:t>
    </dgm:pt>
    <dgm:pt modelId="{3313D05D-2158-450E-AF62-72E7560F7963}" type="parTrans" cxnId="{040F7D5C-378B-43B2-BD8E-CA0E1455D5FA}">
      <dgm:prSet/>
      <dgm:spPr/>
      <dgm:t>
        <a:bodyPr/>
        <a:lstStyle/>
        <a:p>
          <a:endParaRPr lang="en-US"/>
        </a:p>
      </dgm:t>
    </dgm:pt>
    <dgm:pt modelId="{EC5ACC00-EE65-43FC-9E41-AB4A7E214478}" type="sibTrans" cxnId="{040F7D5C-378B-43B2-BD8E-CA0E1455D5FA}">
      <dgm:prSet/>
      <dgm:spPr/>
      <dgm:t>
        <a:bodyPr/>
        <a:lstStyle/>
        <a:p>
          <a:endParaRPr lang="en-US"/>
        </a:p>
      </dgm:t>
    </dgm:pt>
    <dgm:pt modelId="{49705983-7CB9-4BAB-B2BD-E794E2515E0A}">
      <dgm:prSet/>
      <dgm:spPr/>
      <dgm:t>
        <a:bodyPr/>
        <a:lstStyle/>
        <a:p>
          <a:r>
            <a:rPr lang="en-US"/>
            <a:t>The Authorship Question - Is AI an author?</a:t>
          </a:r>
        </a:p>
      </dgm:t>
    </dgm:pt>
    <dgm:pt modelId="{63A9CDFA-6C04-49CA-A0EC-E46D48AEE06D}" type="parTrans" cxnId="{6FDE3C60-E6FE-49E4-895C-311D096E7E5C}">
      <dgm:prSet/>
      <dgm:spPr/>
      <dgm:t>
        <a:bodyPr/>
        <a:lstStyle/>
        <a:p>
          <a:endParaRPr lang="en-US"/>
        </a:p>
      </dgm:t>
    </dgm:pt>
    <dgm:pt modelId="{22E23D39-8228-4DFC-B07B-ED2A1157EBAC}" type="sibTrans" cxnId="{6FDE3C60-E6FE-49E4-895C-311D096E7E5C}">
      <dgm:prSet/>
      <dgm:spPr/>
      <dgm:t>
        <a:bodyPr/>
        <a:lstStyle/>
        <a:p>
          <a:endParaRPr lang="en-US"/>
        </a:p>
      </dgm:t>
    </dgm:pt>
    <dgm:pt modelId="{FF7B311D-D60D-4E28-8D26-BB5ACA8779B2}">
      <dgm:prSet/>
      <dgm:spPr/>
      <dgm:t>
        <a:bodyPr/>
        <a:lstStyle/>
        <a:p>
          <a:r>
            <a:rPr lang="en-US" i="1"/>
            <a:t>Some argue:</a:t>
          </a:r>
          <a:r>
            <a:rPr lang="en-US"/>
            <a:t> Chat logs provide accountability; excluding AI is inconsistent with crediting human assistants</a:t>
          </a:r>
        </a:p>
      </dgm:t>
    </dgm:pt>
    <dgm:pt modelId="{1BE0EAB8-3F2A-4BF8-A3F1-44A9B01508D2}" type="parTrans" cxnId="{B03F689F-9DCE-4037-8D0D-AC2E76866238}">
      <dgm:prSet/>
      <dgm:spPr/>
      <dgm:t>
        <a:bodyPr/>
        <a:lstStyle/>
        <a:p>
          <a:endParaRPr lang="en-US"/>
        </a:p>
      </dgm:t>
    </dgm:pt>
    <dgm:pt modelId="{E4323C21-7AA1-443D-AE79-279DE9AD79B8}" type="sibTrans" cxnId="{B03F689F-9DCE-4037-8D0D-AC2E76866238}">
      <dgm:prSet/>
      <dgm:spPr/>
      <dgm:t>
        <a:bodyPr/>
        <a:lstStyle/>
        <a:p>
          <a:endParaRPr lang="en-US"/>
        </a:p>
      </dgm:t>
    </dgm:pt>
    <dgm:pt modelId="{89472C1E-3A55-4AA9-B673-F47FB6B58F54}">
      <dgm:prSet/>
      <dgm:spPr/>
      <dgm:t>
        <a:bodyPr/>
        <a:lstStyle/>
        <a:p>
          <a:r>
            <a:rPr lang="en-US" i="1"/>
            <a:t>Others maintain:</a:t>
          </a:r>
          <a:r>
            <a:rPr lang="en-US"/>
            <a:t> Authorship requires legal and ethical responsibility—something only humans can bear</a:t>
          </a:r>
        </a:p>
      </dgm:t>
    </dgm:pt>
    <dgm:pt modelId="{CF625FCD-52D4-457C-B04F-8FA3B98B2BDE}" type="parTrans" cxnId="{B8BE45A7-5837-4891-A4BF-B8DA953CD149}">
      <dgm:prSet/>
      <dgm:spPr/>
      <dgm:t>
        <a:bodyPr/>
        <a:lstStyle/>
        <a:p>
          <a:endParaRPr lang="en-US"/>
        </a:p>
      </dgm:t>
    </dgm:pt>
    <dgm:pt modelId="{60170B64-B5BA-47C5-8F27-D54A715A332F}" type="sibTrans" cxnId="{B8BE45A7-5837-4891-A4BF-B8DA953CD149}">
      <dgm:prSet/>
      <dgm:spPr/>
      <dgm:t>
        <a:bodyPr/>
        <a:lstStyle/>
        <a:p>
          <a:endParaRPr lang="en-US"/>
        </a:p>
      </dgm:t>
    </dgm:pt>
    <dgm:pt modelId="{03A5AFA9-F316-4A4F-9122-89F12FFFC1CF}" type="pres">
      <dgm:prSet presAssocID="{9AF5CB7C-11A3-4B89-B28D-1882F8ECE61B}" presName="linear" presStyleCnt="0">
        <dgm:presLayoutVars>
          <dgm:dir/>
          <dgm:animLvl val="lvl"/>
          <dgm:resizeHandles val="exact"/>
        </dgm:presLayoutVars>
      </dgm:prSet>
      <dgm:spPr/>
    </dgm:pt>
    <dgm:pt modelId="{E0DF3C75-DF46-459C-9503-9A0A9EC8AE9C}" type="pres">
      <dgm:prSet presAssocID="{A260EEFB-BFC7-4969-B2E4-678F6E97A07B}" presName="parentLin" presStyleCnt="0"/>
      <dgm:spPr/>
    </dgm:pt>
    <dgm:pt modelId="{B55D0026-07D1-4EC7-ABA7-91CD17DA6971}" type="pres">
      <dgm:prSet presAssocID="{A260EEFB-BFC7-4969-B2E4-678F6E97A07B}" presName="parentLeftMargin" presStyleLbl="node1" presStyleIdx="0" presStyleCnt="2"/>
      <dgm:spPr/>
    </dgm:pt>
    <dgm:pt modelId="{6E0DC973-C7A3-472D-9DE1-34A30662A55D}" type="pres">
      <dgm:prSet presAssocID="{A260EEFB-BFC7-4969-B2E4-678F6E97A07B}" presName="parentText" presStyleLbl="node1" presStyleIdx="0" presStyleCnt="2">
        <dgm:presLayoutVars>
          <dgm:chMax val="0"/>
          <dgm:bulletEnabled val="1"/>
        </dgm:presLayoutVars>
      </dgm:prSet>
      <dgm:spPr/>
    </dgm:pt>
    <dgm:pt modelId="{DFA0BDFC-23AC-4015-AFAE-BA24CA384EC6}" type="pres">
      <dgm:prSet presAssocID="{A260EEFB-BFC7-4969-B2E4-678F6E97A07B}" presName="negativeSpace" presStyleCnt="0"/>
      <dgm:spPr/>
    </dgm:pt>
    <dgm:pt modelId="{F1C2A99D-0734-4510-8CA0-747CA2A436C4}" type="pres">
      <dgm:prSet presAssocID="{A260EEFB-BFC7-4969-B2E4-678F6E97A07B}" presName="childText" presStyleLbl="conFgAcc1" presStyleIdx="0" presStyleCnt="2">
        <dgm:presLayoutVars>
          <dgm:bulletEnabled val="1"/>
        </dgm:presLayoutVars>
      </dgm:prSet>
      <dgm:spPr/>
    </dgm:pt>
    <dgm:pt modelId="{09DC6D9C-BEAD-438C-9A24-0219C1ED037F}" type="pres">
      <dgm:prSet presAssocID="{D868A71B-29A1-443C-AF72-644D74A8F785}" presName="spaceBetweenRectangles" presStyleCnt="0"/>
      <dgm:spPr/>
    </dgm:pt>
    <dgm:pt modelId="{BA70A7E8-B423-49ED-9E54-F831682513D5}" type="pres">
      <dgm:prSet presAssocID="{B02B01CB-CBD6-43AF-8650-7F806E34B96F}" presName="parentLin" presStyleCnt="0"/>
      <dgm:spPr/>
    </dgm:pt>
    <dgm:pt modelId="{0542A78C-45F4-4E08-AE6D-88C390D8A25E}" type="pres">
      <dgm:prSet presAssocID="{B02B01CB-CBD6-43AF-8650-7F806E34B96F}" presName="parentLeftMargin" presStyleLbl="node1" presStyleIdx="0" presStyleCnt="2"/>
      <dgm:spPr/>
    </dgm:pt>
    <dgm:pt modelId="{6727C399-8AE8-455A-9182-AC9E4EB93A9C}" type="pres">
      <dgm:prSet presAssocID="{B02B01CB-CBD6-43AF-8650-7F806E34B96F}" presName="parentText" presStyleLbl="node1" presStyleIdx="1" presStyleCnt="2">
        <dgm:presLayoutVars>
          <dgm:chMax val="0"/>
          <dgm:bulletEnabled val="1"/>
        </dgm:presLayoutVars>
      </dgm:prSet>
      <dgm:spPr/>
    </dgm:pt>
    <dgm:pt modelId="{B4449584-15F6-4C4B-98B1-9D9C8C0AC213}" type="pres">
      <dgm:prSet presAssocID="{B02B01CB-CBD6-43AF-8650-7F806E34B96F}" presName="negativeSpace" presStyleCnt="0"/>
      <dgm:spPr/>
    </dgm:pt>
    <dgm:pt modelId="{C98DAAB2-4914-498D-AFCA-AB35EAB90647}" type="pres">
      <dgm:prSet presAssocID="{B02B01CB-CBD6-43AF-8650-7F806E34B96F}" presName="childText" presStyleLbl="conFgAcc1" presStyleIdx="1" presStyleCnt="2">
        <dgm:presLayoutVars>
          <dgm:bulletEnabled val="1"/>
        </dgm:presLayoutVars>
      </dgm:prSet>
      <dgm:spPr/>
    </dgm:pt>
  </dgm:ptLst>
  <dgm:cxnLst>
    <dgm:cxn modelId="{AB65E600-1A40-4985-9A3F-FF7191C659AD}" srcId="{9AF5CB7C-11A3-4B89-B28D-1882F8ECE61B}" destId="{B02B01CB-CBD6-43AF-8650-7F806E34B96F}" srcOrd="1" destOrd="0" parTransId="{7509CE88-7698-400D-9850-3145D5FE8AF1}" sibTransId="{D733B376-C09F-4A62-A40B-6BA4FD51E10E}"/>
    <dgm:cxn modelId="{9E112104-3A40-4C89-9CDC-BDC783D46A0D}" type="presOf" srcId="{B02B01CB-CBD6-43AF-8650-7F806E34B96F}" destId="{0542A78C-45F4-4E08-AE6D-88C390D8A25E}" srcOrd="0" destOrd="0" presId="urn:microsoft.com/office/officeart/2005/8/layout/list1"/>
    <dgm:cxn modelId="{86449E08-197A-48C5-855D-6D8327DF4E1B}" type="presOf" srcId="{FF7B311D-D60D-4E28-8D26-BB5ACA8779B2}" destId="{C98DAAB2-4914-498D-AFCA-AB35EAB90647}" srcOrd="0" destOrd="3" presId="urn:microsoft.com/office/officeart/2005/8/layout/list1"/>
    <dgm:cxn modelId="{C65CB60C-F8B8-475B-8C53-69F6FEB6ABCA}" srcId="{B02B01CB-CBD6-43AF-8650-7F806E34B96F}" destId="{EF7182A4-A766-4671-AA2E-7070F96B90B2}" srcOrd="0" destOrd="0" parTransId="{8632967B-EBE8-4F5F-B54A-9C33465D4D95}" sibTransId="{92B63B26-3B58-4BE9-977C-BFE3AE989092}"/>
    <dgm:cxn modelId="{68EB6C2F-07D0-4DB0-9CCD-BF3112984D01}" srcId="{A260EEFB-BFC7-4969-B2E4-678F6E97A07B}" destId="{01F4CFC6-2C16-4414-ACB4-FF241620C90E}" srcOrd="2" destOrd="0" parTransId="{5543A487-DC14-4127-87B1-EF5718189AB7}" sibTransId="{41BB5722-D833-459F-8962-FD91C571A2DC}"/>
    <dgm:cxn modelId="{040F7D5C-378B-43B2-BD8E-CA0E1455D5FA}" srcId="{B02B01CB-CBD6-43AF-8650-7F806E34B96F}" destId="{AA2EA34C-DBAB-4DEC-B1FC-532101C7EF2E}" srcOrd="1" destOrd="0" parTransId="{3313D05D-2158-450E-AF62-72E7560F7963}" sibTransId="{EC5ACC00-EE65-43FC-9E41-AB4A7E214478}"/>
    <dgm:cxn modelId="{6FDE3C60-E6FE-49E4-895C-311D096E7E5C}" srcId="{B02B01CB-CBD6-43AF-8650-7F806E34B96F}" destId="{49705983-7CB9-4BAB-B2BD-E794E2515E0A}" srcOrd="2" destOrd="0" parTransId="{63A9CDFA-6C04-49CA-A0EC-E46D48AEE06D}" sibTransId="{22E23D39-8228-4DFC-B07B-ED2A1157EBAC}"/>
    <dgm:cxn modelId="{5387D463-7297-4617-AE74-8D8634E5E075}" type="presOf" srcId="{01F4CFC6-2C16-4414-ACB4-FF241620C90E}" destId="{F1C2A99D-0734-4510-8CA0-747CA2A436C4}" srcOrd="0" destOrd="2" presId="urn:microsoft.com/office/officeart/2005/8/layout/list1"/>
    <dgm:cxn modelId="{0D5B8253-0D51-4CEA-89FF-816C9481F1C5}" type="presOf" srcId="{89472C1E-3A55-4AA9-B673-F47FB6B58F54}" destId="{C98DAAB2-4914-498D-AFCA-AB35EAB90647}" srcOrd="0" destOrd="4" presId="urn:microsoft.com/office/officeart/2005/8/layout/list1"/>
    <dgm:cxn modelId="{923B1284-8590-4827-AB50-337ACD180DE0}" srcId="{A260EEFB-BFC7-4969-B2E4-678F6E97A07B}" destId="{0B569FD9-E951-4E03-972F-AD7DBA730AD0}" srcOrd="0" destOrd="0" parTransId="{A69C80D6-39DB-49F0-956E-B4AA837D6F61}" sibTransId="{78DC850E-1B8A-473E-B1DD-BC277C679C83}"/>
    <dgm:cxn modelId="{6BDBAF88-CF18-47CE-AF7B-9D137BFC7CB2}" srcId="{9AF5CB7C-11A3-4B89-B28D-1882F8ECE61B}" destId="{A260EEFB-BFC7-4969-B2E4-678F6E97A07B}" srcOrd="0" destOrd="0" parTransId="{EA4F6C0B-72A5-4A70-BFA4-E800F28F06F2}" sibTransId="{D868A71B-29A1-443C-AF72-644D74A8F785}"/>
    <dgm:cxn modelId="{0CA2E992-164C-4A0B-9857-11B12A011462}" type="presOf" srcId="{AA2EA34C-DBAB-4DEC-B1FC-532101C7EF2E}" destId="{C98DAAB2-4914-498D-AFCA-AB35EAB90647}" srcOrd="0" destOrd="1" presId="urn:microsoft.com/office/officeart/2005/8/layout/list1"/>
    <dgm:cxn modelId="{1F3DB299-2544-48E1-94B8-E93572C1A313}" type="presOf" srcId="{49705983-7CB9-4BAB-B2BD-E794E2515E0A}" destId="{C98DAAB2-4914-498D-AFCA-AB35EAB90647}" srcOrd="0" destOrd="2" presId="urn:microsoft.com/office/officeart/2005/8/layout/list1"/>
    <dgm:cxn modelId="{B03F689F-9DCE-4037-8D0D-AC2E76866238}" srcId="{49705983-7CB9-4BAB-B2BD-E794E2515E0A}" destId="{FF7B311D-D60D-4E28-8D26-BB5ACA8779B2}" srcOrd="0" destOrd="0" parTransId="{1BE0EAB8-3F2A-4BF8-A3F1-44A9B01508D2}" sibTransId="{E4323C21-7AA1-443D-AE79-279DE9AD79B8}"/>
    <dgm:cxn modelId="{3C1BA9A0-CF39-4E22-A6F2-97B59519C9D7}" type="presOf" srcId="{A260EEFB-BFC7-4969-B2E4-678F6E97A07B}" destId="{6E0DC973-C7A3-472D-9DE1-34A30662A55D}" srcOrd="1" destOrd="0" presId="urn:microsoft.com/office/officeart/2005/8/layout/list1"/>
    <dgm:cxn modelId="{B8BE45A7-5837-4891-A4BF-B8DA953CD149}" srcId="{49705983-7CB9-4BAB-B2BD-E794E2515E0A}" destId="{89472C1E-3A55-4AA9-B673-F47FB6B58F54}" srcOrd="1" destOrd="0" parTransId="{CF625FCD-52D4-457C-B04F-8FA3B98B2BDE}" sibTransId="{60170B64-B5BA-47C5-8F27-D54A715A332F}"/>
    <dgm:cxn modelId="{387B06AA-87CC-4523-80DB-6BD85794D7CE}" type="presOf" srcId="{6085075C-6291-403A-8C4B-6AC6AC26CA77}" destId="{F1C2A99D-0734-4510-8CA0-747CA2A436C4}" srcOrd="0" destOrd="1" presId="urn:microsoft.com/office/officeart/2005/8/layout/list1"/>
    <dgm:cxn modelId="{D18A5CAD-BE45-4F06-9BC8-9FD0B8010678}" type="presOf" srcId="{9AF5CB7C-11A3-4B89-B28D-1882F8ECE61B}" destId="{03A5AFA9-F316-4A4F-9122-89F12FFFC1CF}" srcOrd="0" destOrd="0" presId="urn:microsoft.com/office/officeart/2005/8/layout/list1"/>
    <dgm:cxn modelId="{E371EEB6-29B4-4C14-AE62-D8FC3460EEBA}" srcId="{A260EEFB-BFC7-4969-B2E4-678F6E97A07B}" destId="{6085075C-6291-403A-8C4B-6AC6AC26CA77}" srcOrd="1" destOrd="0" parTransId="{2B50805D-61DB-4C66-80E2-8984373CE2BD}" sibTransId="{479F47A9-2CB4-4C7D-868E-704AB6D277BB}"/>
    <dgm:cxn modelId="{047C44C0-B22B-4433-8AED-43A3BB063F87}" type="presOf" srcId="{0B569FD9-E951-4E03-972F-AD7DBA730AD0}" destId="{F1C2A99D-0734-4510-8CA0-747CA2A436C4}" srcOrd="0" destOrd="0" presId="urn:microsoft.com/office/officeart/2005/8/layout/list1"/>
    <dgm:cxn modelId="{C30983DE-6394-404D-ADB0-8B49C1386D15}" type="presOf" srcId="{B02B01CB-CBD6-43AF-8650-7F806E34B96F}" destId="{6727C399-8AE8-455A-9182-AC9E4EB93A9C}" srcOrd="1" destOrd="0" presId="urn:microsoft.com/office/officeart/2005/8/layout/list1"/>
    <dgm:cxn modelId="{315FEADE-1248-4205-8E0A-C9CCB7F43F02}" type="presOf" srcId="{A260EEFB-BFC7-4969-B2E4-678F6E97A07B}" destId="{B55D0026-07D1-4EC7-ABA7-91CD17DA6971}" srcOrd="0" destOrd="0" presId="urn:microsoft.com/office/officeart/2005/8/layout/list1"/>
    <dgm:cxn modelId="{759B34F4-6624-4183-8218-2B70196880C6}" type="presOf" srcId="{EF7182A4-A766-4671-AA2E-7070F96B90B2}" destId="{C98DAAB2-4914-498D-AFCA-AB35EAB90647}" srcOrd="0" destOrd="0" presId="urn:microsoft.com/office/officeart/2005/8/layout/list1"/>
    <dgm:cxn modelId="{C053C2B2-ED50-4645-BB80-0860814A454A}" type="presParOf" srcId="{03A5AFA9-F316-4A4F-9122-89F12FFFC1CF}" destId="{E0DF3C75-DF46-459C-9503-9A0A9EC8AE9C}" srcOrd="0" destOrd="0" presId="urn:microsoft.com/office/officeart/2005/8/layout/list1"/>
    <dgm:cxn modelId="{76A3E651-6724-4423-94A3-617F0E483C66}" type="presParOf" srcId="{E0DF3C75-DF46-459C-9503-9A0A9EC8AE9C}" destId="{B55D0026-07D1-4EC7-ABA7-91CD17DA6971}" srcOrd="0" destOrd="0" presId="urn:microsoft.com/office/officeart/2005/8/layout/list1"/>
    <dgm:cxn modelId="{BCBB9F91-A628-41FD-812B-4C51673FAD2D}" type="presParOf" srcId="{E0DF3C75-DF46-459C-9503-9A0A9EC8AE9C}" destId="{6E0DC973-C7A3-472D-9DE1-34A30662A55D}" srcOrd="1" destOrd="0" presId="urn:microsoft.com/office/officeart/2005/8/layout/list1"/>
    <dgm:cxn modelId="{257F099C-65AB-4F4D-A95A-D0871C4E5F90}" type="presParOf" srcId="{03A5AFA9-F316-4A4F-9122-89F12FFFC1CF}" destId="{DFA0BDFC-23AC-4015-AFAE-BA24CA384EC6}" srcOrd="1" destOrd="0" presId="urn:microsoft.com/office/officeart/2005/8/layout/list1"/>
    <dgm:cxn modelId="{E641D27F-7486-44FC-8D57-61ED2A8F776B}" type="presParOf" srcId="{03A5AFA9-F316-4A4F-9122-89F12FFFC1CF}" destId="{F1C2A99D-0734-4510-8CA0-747CA2A436C4}" srcOrd="2" destOrd="0" presId="urn:microsoft.com/office/officeart/2005/8/layout/list1"/>
    <dgm:cxn modelId="{E2FEA909-4396-4E12-9F44-0E30232B6B10}" type="presParOf" srcId="{03A5AFA9-F316-4A4F-9122-89F12FFFC1CF}" destId="{09DC6D9C-BEAD-438C-9A24-0219C1ED037F}" srcOrd="3" destOrd="0" presId="urn:microsoft.com/office/officeart/2005/8/layout/list1"/>
    <dgm:cxn modelId="{3EC7D158-F6AC-4303-AD62-89B252F7B541}" type="presParOf" srcId="{03A5AFA9-F316-4A4F-9122-89F12FFFC1CF}" destId="{BA70A7E8-B423-49ED-9E54-F831682513D5}" srcOrd="4" destOrd="0" presId="urn:microsoft.com/office/officeart/2005/8/layout/list1"/>
    <dgm:cxn modelId="{35EF5452-4152-46DB-A5BA-5B18B65F1EA5}" type="presParOf" srcId="{BA70A7E8-B423-49ED-9E54-F831682513D5}" destId="{0542A78C-45F4-4E08-AE6D-88C390D8A25E}" srcOrd="0" destOrd="0" presId="urn:microsoft.com/office/officeart/2005/8/layout/list1"/>
    <dgm:cxn modelId="{CDA46DCF-D3C8-407B-8AE0-D83F32C76B91}" type="presParOf" srcId="{BA70A7E8-B423-49ED-9E54-F831682513D5}" destId="{6727C399-8AE8-455A-9182-AC9E4EB93A9C}" srcOrd="1" destOrd="0" presId="urn:microsoft.com/office/officeart/2005/8/layout/list1"/>
    <dgm:cxn modelId="{1803A1AC-BF8C-4940-B051-962D9A4D9F83}" type="presParOf" srcId="{03A5AFA9-F316-4A4F-9122-89F12FFFC1CF}" destId="{B4449584-15F6-4C4B-98B1-9D9C8C0AC213}" srcOrd="5" destOrd="0" presId="urn:microsoft.com/office/officeart/2005/8/layout/list1"/>
    <dgm:cxn modelId="{1D5ACDC5-7F59-4073-85C1-4C05CF3C672F}" type="presParOf" srcId="{03A5AFA9-F316-4A4F-9122-89F12FFFC1CF}" destId="{C98DAAB2-4914-498D-AFCA-AB35EAB90647}"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C2A99D-0734-4510-8CA0-747CA2A436C4}">
      <dsp:nvSpPr>
        <dsp:cNvPr id="0" name=""/>
        <dsp:cNvSpPr/>
      </dsp:nvSpPr>
      <dsp:spPr>
        <a:xfrm>
          <a:off x="0" y="492191"/>
          <a:ext cx="10652760" cy="1209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26773" tIns="333248" rIns="826773"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a:t>Poor citation practices</a:t>
          </a:r>
        </a:p>
        <a:p>
          <a:pPr marL="171450" lvl="1" indent="-171450" algn="l" defTabSz="711200">
            <a:lnSpc>
              <a:spcPct val="90000"/>
            </a:lnSpc>
            <a:spcBef>
              <a:spcPct val="0"/>
            </a:spcBef>
            <a:spcAft>
              <a:spcPct val="15000"/>
            </a:spcAft>
            <a:buChar char="•"/>
          </a:pPr>
          <a:r>
            <a:rPr lang="en-US" sz="1600" kern="1200"/>
            <a:t>Unclear guidelines and inconsistent instructor expectations</a:t>
          </a:r>
        </a:p>
        <a:p>
          <a:pPr marL="171450" lvl="1" indent="-171450" algn="l" defTabSz="711200">
            <a:lnSpc>
              <a:spcPct val="90000"/>
            </a:lnSpc>
            <a:spcBef>
              <a:spcPct val="0"/>
            </a:spcBef>
            <a:spcAft>
              <a:spcPct val="15000"/>
            </a:spcAft>
            <a:buChar char="•"/>
          </a:pPr>
          <a:r>
            <a:rPr lang="en-US" sz="1600" kern="1200"/>
            <a:t>Heavy workloads and time pressure</a:t>
          </a:r>
        </a:p>
      </dsp:txBody>
      <dsp:txXfrm>
        <a:off x="0" y="492191"/>
        <a:ext cx="10652760" cy="1209600"/>
      </dsp:txXfrm>
    </dsp:sp>
    <dsp:sp modelId="{6E0DC973-C7A3-472D-9DE1-34A30662A55D}">
      <dsp:nvSpPr>
        <dsp:cNvPr id="0" name=""/>
        <dsp:cNvSpPr/>
      </dsp:nvSpPr>
      <dsp:spPr>
        <a:xfrm>
          <a:off x="532638" y="256031"/>
          <a:ext cx="7456932" cy="4723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81854" tIns="0" rIns="281854" bIns="0" numCol="1" spcCol="1270" anchor="ctr" anchorCtr="0">
          <a:noAutofit/>
        </a:bodyPr>
        <a:lstStyle/>
        <a:p>
          <a:pPr marL="0" lvl="0" indent="0" algn="l" defTabSz="711200">
            <a:lnSpc>
              <a:spcPct val="90000"/>
            </a:lnSpc>
            <a:spcBef>
              <a:spcPct val="0"/>
            </a:spcBef>
            <a:spcAft>
              <a:spcPct val="35000"/>
            </a:spcAft>
            <a:buNone/>
          </a:pPr>
          <a:r>
            <a:rPr lang="en-US" sz="1600" kern="1200"/>
            <a:t>Traditional Issues Persist:</a:t>
          </a:r>
        </a:p>
      </dsp:txBody>
      <dsp:txXfrm>
        <a:off x="555695" y="279088"/>
        <a:ext cx="7410818" cy="426206"/>
      </dsp:txXfrm>
    </dsp:sp>
    <dsp:sp modelId="{C98DAAB2-4914-498D-AFCA-AB35EAB90647}">
      <dsp:nvSpPr>
        <dsp:cNvPr id="0" name=""/>
        <dsp:cNvSpPr/>
      </dsp:nvSpPr>
      <dsp:spPr>
        <a:xfrm>
          <a:off x="0" y="2024352"/>
          <a:ext cx="10652760" cy="2620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26773" tIns="333248" rIns="826773"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a:t>Attribution Complexity - Difficult to distinguish your original thinking from AI contributions, especially when AI helps develop ideas through conversation or identifies research themes</a:t>
          </a:r>
        </a:p>
        <a:p>
          <a:pPr marL="171450" lvl="1" indent="-171450" algn="l" defTabSz="711200">
            <a:lnSpc>
              <a:spcPct val="90000"/>
            </a:lnSpc>
            <a:spcBef>
              <a:spcPct val="0"/>
            </a:spcBef>
            <a:spcAft>
              <a:spcPct val="15000"/>
            </a:spcAft>
            <a:buChar char="•"/>
          </a:pPr>
          <a:r>
            <a:rPr lang="en-US" sz="1600" kern="1200"/>
            <a:t>Unattributable Sources - AI trained on millions of uncredited copyrighted works and pirated content; outputs may reflect sources you cannot identify or properly credit</a:t>
          </a:r>
        </a:p>
        <a:p>
          <a:pPr marL="171450" lvl="1" indent="-171450" algn="l" defTabSz="711200">
            <a:lnSpc>
              <a:spcPct val="90000"/>
            </a:lnSpc>
            <a:spcBef>
              <a:spcPct val="0"/>
            </a:spcBef>
            <a:spcAft>
              <a:spcPct val="15000"/>
            </a:spcAft>
            <a:buChar char="•"/>
          </a:pPr>
          <a:r>
            <a:rPr lang="en-US" sz="1600" kern="1200"/>
            <a:t>The Authorship Question - Is AI an author?</a:t>
          </a:r>
        </a:p>
        <a:p>
          <a:pPr marL="342900" lvl="2" indent="-171450" algn="l" defTabSz="711200">
            <a:lnSpc>
              <a:spcPct val="90000"/>
            </a:lnSpc>
            <a:spcBef>
              <a:spcPct val="0"/>
            </a:spcBef>
            <a:spcAft>
              <a:spcPct val="15000"/>
            </a:spcAft>
            <a:buChar char="•"/>
          </a:pPr>
          <a:r>
            <a:rPr lang="en-US" sz="1600" i="1" kern="1200"/>
            <a:t>Some argue:</a:t>
          </a:r>
          <a:r>
            <a:rPr lang="en-US" sz="1600" kern="1200"/>
            <a:t> Chat logs provide accountability; excluding AI is inconsistent with crediting human assistants</a:t>
          </a:r>
        </a:p>
        <a:p>
          <a:pPr marL="342900" lvl="2" indent="-171450" algn="l" defTabSz="711200">
            <a:lnSpc>
              <a:spcPct val="90000"/>
            </a:lnSpc>
            <a:spcBef>
              <a:spcPct val="0"/>
            </a:spcBef>
            <a:spcAft>
              <a:spcPct val="15000"/>
            </a:spcAft>
            <a:buChar char="•"/>
          </a:pPr>
          <a:r>
            <a:rPr lang="en-US" sz="1600" i="1" kern="1200"/>
            <a:t>Others maintain:</a:t>
          </a:r>
          <a:r>
            <a:rPr lang="en-US" sz="1600" kern="1200"/>
            <a:t> Authorship requires legal and ethical responsibility—something only humans can bear</a:t>
          </a:r>
        </a:p>
      </dsp:txBody>
      <dsp:txXfrm>
        <a:off x="0" y="2024352"/>
        <a:ext cx="10652760" cy="2620800"/>
      </dsp:txXfrm>
    </dsp:sp>
    <dsp:sp modelId="{6727C399-8AE8-455A-9182-AC9E4EB93A9C}">
      <dsp:nvSpPr>
        <dsp:cNvPr id="0" name=""/>
        <dsp:cNvSpPr/>
      </dsp:nvSpPr>
      <dsp:spPr>
        <a:xfrm>
          <a:off x="532638" y="1788192"/>
          <a:ext cx="7456932" cy="4723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81854" tIns="0" rIns="281854" bIns="0" numCol="1" spcCol="1270" anchor="ctr" anchorCtr="0">
          <a:noAutofit/>
        </a:bodyPr>
        <a:lstStyle/>
        <a:p>
          <a:pPr marL="0" lvl="0" indent="0" algn="l" defTabSz="711200">
            <a:lnSpc>
              <a:spcPct val="90000"/>
            </a:lnSpc>
            <a:spcBef>
              <a:spcPct val="0"/>
            </a:spcBef>
            <a:spcAft>
              <a:spcPct val="35000"/>
            </a:spcAft>
            <a:buNone/>
          </a:pPr>
          <a:r>
            <a:rPr lang="en-US" sz="1600" kern="1200"/>
            <a:t>New AI-Specific Challenges:</a:t>
          </a:r>
        </a:p>
      </dsp:txBody>
      <dsp:txXfrm>
        <a:off x="555695" y="1811249"/>
        <a:ext cx="7410818" cy="42620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D11CB8-5E33-C247-AEDC-E58C773FDD95}" type="datetimeFigureOut">
              <a:rPr lang="en-US" smtClean="0"/>
              <a:t>1/28/2026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1CD9FF-6C6D-7D44-BB74-44E0EC3BB56A}" type="slidenum">
              <a:rPr lang="en-US" smtClean="0"/>
              <a:t>‹#›</a:t>
            </a:fld>
            <a:endParaRPr lang="en-US"/>
          </a:p>
        </p:txBody>
      </p:sp>
    </p:spTree>
    <p:extLst>
      <p:ext uri="{BB962C8B-B14F-4D97-AF65-F5344CB8AC3E}">
        <p14:creationId xmlns:p14="http://schemas.microsoft.com/office/powerpoint/2010/main" val="7143939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sr.ithaka.org/our-work/generative-ai-product-tracker/"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arl.org/event/unpacking-the-anthropic-and-meta-ai-copyright-decisions-for-authors-researchers-and-libraries/"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authorsalliance.org/resources/generative-ai/"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While it may be common to associate AI with complex technology such as robotics and autonomous vehicles, AI is also used in many of the things we interact with on a daily basis. From mobile devices to online services, AI powers facial recognition, self-driving systems, predictive text messaging, voice assistants, email filters, navigation apps, and web-based search engines.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Ithaka S+R partnered with 19 US and Canadian institutions to track the rapidly evolving GenAI product marketplace for higher education, creating a publicly available Product Tracker with 100+ tools marketed specifically for teaching, learning, and research: </a:t>
            </a:r>
            <a:r>
              <a:rPr lang="en-US" sz="1200" b="1" u="sng" dirty="0">
                <a:hlinkClick r:id="rId3"/>
              </a:rPr>
              <a:t>GenAI Product Tracker </a:t>
            </a:r>
            <a:endParaRPr lang="en-US" sz="1200" dirty="0"/>
          </a:p>
          <a:p>
            <a:endParaRPr lang="en-US" dirty="0"/>
          </a:p>
        </p:txBody>
      </p:sp>
      <p:sp>
        <p:nvSpPr>
          <p:cNvPr id="4" name="Slide Number Placeholder 3"/>
          <p:cNvSpPr>
            <a:spLocks noGrp="1"/>
          </p:cNvSpPr>
          <p:nvPr>
            <p:ph type="sldNum" sz="quarter" idx="5"/>
          </p:nvPr>
        </p:nvSpPr>
        <p:spPr/>
        <p:txBody>
          <a:bodyPr/>
          <a:lstStyle/>
          <a:p>
            <a:fld id="{D61CD9FF-6C6D-7D44-BB74-44E0EC3BB56A}" type="slidenum">
              <a:rPr lang="en-US" smtClean="0"/>
              <a:t>3</a:t>
            </a:fld>
            <a:endParaRPr lang="en-US"/>
          </a:p>
        </p:txBody>
      </p:sp>
    </p:spTree>
    <p:extLst>
      <p:ext uri="{BB962C8B-B14F-4D97-AF65-F5344CB8AC3E}">
        <p14:creationId xmlns:p14="http://schemas.microsoft.com/office/powerpoint/2010/main" val="2226847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Generative artificial intelligence can generate output, </a:t>
            </a:r>
            <a:r>
              <a:rPr lang="en-US" dirty="0"/>
              <a:t>however</a:t>
            </a:r>
            <a:r>
              <a:rPr lang="en-US" sz="1200" b="0" i="0" kern="1200" dirty="0">
                <a:solidFill>
                  <a:schemeClr val="tx1"/>
                </a:solidFill>
                <a:effectLst/>
                <a:latin typeface="+mn-lt"/>
                <a:ea typeface="+mn-ea"/>
                <a:cs typeface="+mn-cs"/>
              </a:rPr>
              <a:t>, what </a:t>
            </a:r>
            <a:r>
              <a:rPr lang="en-US" dirty="0"/>
              <a:t>GenAI</a:t>
            </a:r>
            <a:r>
              <a:rPr lang="en-US" sz="1200" b="0" i="0" kern="1200" dirty="0">
                <a:solidFill>
                  <a:schemeClr val="tx1"/>
                </a:solidFill>
                <a:effectLst/>
                <a:latin typeface="+mn-lt"/>
                <a:ea typeface="+mn-ea"/>
                <a:cs typeface="+mn-cs"/>
              </a:rPr>
              <a:t> cannot do is ensure that the output it has generated is an accurate or appropriate representation of the ideas it is demonstrating. In fact, generative AI is so prone to generating inaccurate information that a word has been coined to describe the experience: a "hallucination". Beyond outright fabrication, LLMs may also incorrectly contextualize, misinterpret, or inaccurately summarize information from their training data or retrieved sources.</a:t>
            </a:r>
            <a:r>
              <a:rPr lang="en-US" dirty="0"/>
              <a:t> Author and cultural critic Naomi Klein observes that the term hallucination is a clever way to market product failures. It sounds better than saying the system makes factual mistakes or presents nonsense as facts. These frequencies errors are a demonstration of the AI functionality fallacy and a reminder that appearing knowledgeable isn’t the same as being factual. </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While recent improvements, including web-access capabilities that allow models to retrieve real-time information, have reduced some hallucination risks, the fundamental architecture of LLMs means they prioritize coherence over accuracy. AI-generated outputs require verification against authoritative sources, regardless of how confident or convincing the response appears.</a:t>
            </a:r>
          </a:p>
        </p:txBody>
      </p:sp>
      <p:sp>
        <p:nvSpPr>
          <p:cNvPr id="4" name="Slide Number Placeholder 3"/>
          <p:cNvSpPr>
            <a:spLocks noGrp="1"/>
          </p:cNvSpPr>
          <p:nvPr>
            <p:ph type="sldNum" sz="quarter" idx="5"/>
          </p:nvPr>
        </p:nvSpPr>
        <p:spPr/>
        <p:txBody>
          <a:bodyPr/>
          <a:lstStyle/>
          <a:p>
            <a:fld id="{D61CD9FF-6C6D-7D44-BB74-44E0EC3BB56A}" type="slidenum">
              <a:rPr lang="en-US" smtClean="0"/>
              <a:t>7</a:t>
            </a:fld>
            <a:endParaRPr lang="en-US"/>
          </a:p>
        </p:txBody>
      </p:sp>
    </p:spTree>
    <p:extLst>
      <p:ext uri="{BB962C8B-B14F-4D97-AF65-F5344CB8AC3E}">
        <p14:creationId xmlns:p14="http://schemas.microsoft.com/office/powerpoint/2010/main" val="237251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Plagiarism in the age of AI involves both traditional citation issues and new challenges around proper disclosure of AI use. With GenAI tools, distinguishing between original work and AI-assisted content becomes more complex. Students may plagiarize (intentionally or unintentionally) due to poor training in citation practices, heavy workloads, unclear guidelines, or inconsistent instructor expectations. Attribution presents unique challenges: when AI helps you develop ideas through conversation or identifies themes in your research, it's difficult to determine what constitutes your original thinking versus AI contribution. GenAI models are trained on millions of copyrighted works, pirated books, and web content without attribution to the original creators, meaning AI outputs may reflect ideas or patterns from sources you cannot identify or properly credit. </a:t>
            </a:r>
          </a:p>
          <a:p>
            <a:r>
              <a:rPr lang="en-US" sz="1200" b="0" i="0" kern="1200" dirty="0">
                <a:solidFill>
                  <a:schemeClr val="tx1"/>
                </a:solidFill>
                <a:effectLst/>
                <a:latin typeface="+mn-lt"/>
                <a:ea typeface="+mn-ea"/>
                <a:cs typeface="+mn-cs"/>
              </a:rPr>
              <a:t>The question of whether AI can be an author remains debated. Some argue that AI can demonstrate a form of accountability through documented chat logs and that excluding AI as an author is inconsistent with how we credit human intermediaries or assistants (such as those who support disabled scholars). Others maintain that authorship requires the ability to take legal and ethical responsibility for work, which AI cannot do. </a:t>
            </a:r>
          </a:p>
          <a:p>
            <a:endParaRPr lang="en-US" dirty="0"/>
          </a:p>
        </p:txBody>
      </p:sp>
      <p:sp>
        <p:nvSpPr>
          <p:cNvPr id="4" name="Slide Number Placeholder 3"/>
          <p:cNvSpPr>
            <a:spLocks noGrp="1"/>
          </p:cNvSpPr>
          <p:nvPr>
            <p:ph type="sldNum" sz="quarter" idx="5"/>
          </p:nvPr>
        </p:nvSpPr>
        <p:spPr/>
        <p:txBody>
          <a:bodyPr/>
          <a:lstStyle/>
          <a:p>
            <a:fld id="{D61CD9FF-6C6D-7D44-BB74-44E0EC3BB56A}" type="slidenum">
              <a:rPr lang="en-US" smtClean="0"/>
              <a:t>8</a:t>
            </a:fld>
            <a:endParaRPr lang="en-US"/>
          </a:p>
        </p:txBody>
      </p:sp>
    </p:spTree>
    <p:extLst>
      <p:ext uri="{BB962C8B-B14F-4D97-AF65-F5344CB8AC3E}">
        <p14:creationId xmlns:p14="http://schemas.microsoft.com/office/powerpoint/2010/main" val="40579261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any of you encountered publisher guidelines on AI use or how to disclose use, or have you implemented guidelines into your own courses?</a:t>
            </a:r>
          </a:p>
        </p:txBody>
      </p:sp>
      <p:sp>
        <p:nvSpPr>
          <p:cNvPr id="4" name="Slide Number Placeholder 3"/>
          <p:cNvSpPr>
            <a:spLocks noGrp="1"/>
          </p:cNvSpPr>
          <p:nvPr>
            <p:ph type="sldNum" sz="quarter" idx="5"/>
          </p:nvPr>
        </p:nvSpPr>
        <p:spPr/>
        <p:txBody>
          <a:bodyPr/>
          <a:lstStyle/>
          <a:p>
            <a:fld id="{D61CD9FF-6C6D-7D44-BB74-44E0EC3BB56A}" type="slidenum">
              <a:rPr lang="en-US" smtClean="0"/>
              <a:t>9</a:t>
            </a:fld>
            <a:endParaRPr lang="en-US"/>
          </a:p>
        </p:txBody>
      </p:sp>
    </p:spTree>
    <p:extLst>
      <p:ext uri="{BB962C8B-B14F-4D97-AF65-F5344CB8AC3E}">
        <p14:creationId xmlns:p14="http://schemas.microsoft.com/office/powerpoint/2010/main" val="20228989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To further complicate things, unlike Bitcoin or online shopping, AI can be used to reduce harmful environmental impacts that humans create. AI can “improve</a:t>
            </a:r>
            <a:r>
              <a:rPr lang="en-US" dirty="0"/>
              <a:t> </a:t>
            </a:r>
            <a:r>
              <a:rPr lang="en-US" sz="1200" b="0" i="0" kern="1200" dirty="0">
                <a:solidFill>
                  <a:schemeClr val="tx1"/>
                </a:solidFill>
                <a:effectLst/>
                <a:latin typeface="+mn-lt"/>
                <a:ea typeface="+mn-ea"/>
                <a:cs typeface="+mn-cs"/>
              </a:rPr>
              <a:t>climate models, find more efficient ways to make digital tech, reduce waste in transport, and otherwise cut carbon and water use” </a:t>
            </a:r>
            <a:r>
              <a:rPr lang="en-US" dirty="0"/>
              <a:t>.</a:t>
            </a:r>
            <a:r>
              <a:rPr lang="en-US" sz="1200" b="0" i="0" kern="1200" dirty="0">
                <a:solidFill>
                  <a:schemeClr val="tx1"/>
                </a:solidFill>
                <a:effectLst/>
                <a:latin typeface="+mn-lt"/>
                <a:ea typeface="+mn-ea"/>
                <a:cs typeface="+mn-cs"/>
              </a:rPr>
              <a:t> And although AI is only a part of data center usage, there is still a lack of transparency about what percentage is dedicated to AI. The increasing demand for energy and resources within the digital landscape will necessitate future disclosures to fully assess AI’s impact. </a:t>
            </a:r>
            <a:r>
              <a:rPr lang="en-US" dirty="0"/>
              <a:t>Articles</a:t>
            </a:r>
            <a:r>
              <a:rPr lang="en-US" sz="1200" b="0" i="0" kern="1200" dirty="0">
                <a:solidFill>
                  <a:schemeClr val="tx1"/>
                </a:solidFill>
                <a:effectLst/>
                <a:latin typeface="+mn-lt"/>
                <a:ea typeface="+mn-ea"/>
                <a:cs typeface="+mn-cs"/>
              </a:rPr>
              <a:t> found in </a:t>
            </a:r>
            <a:r>
              <a:rPr lang="en-US" dirty="0"/>
              <a:t>references</a:t>
            </a:r>
            <a:r>
              <a:rPr lang="en-US" sz="1200" b="0" i="0" kern="1200" dirty="0">
                <a:solidFill>
                  <a:schemeClr val="tx1"/>
                </a:solidFill>
                <a:effectLst/>
                <a:latin typeface="+mn-lt"/>
                <a:ea typeface="+mn-ea"/>
                <a:cs typeface="+mn-cs"/>
              </a:rPr>
              <a:t> present different perspectives of analyzing and addressing this environmental impact. </a:t>
            </a:r>
            <a:r>
              <a:rPr lang="en-US" dirty="0"/>
              <a:t>Out of curiosity, what thoughts do you have on the environmental impact versus how AI can improve and make work more efficient? </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D61CD9FF-6C6D-7D44-BB74-44E0EC3BB56A}" type="slidenum">
              <a:rPr lang="en-US" smtClean="0"/>
              <a:t>10</a:t>
            </a:fld>
            <a:endParaRPr lang="en-US"/>
          </a:p>
        </p:txBody>
      </p:sp>
    </p:spTree>
    <p:extLst>
      <p:ext uri="{BB962C8B-B14F-4D97-AF65-F5344CB8AC3E}">
        <p14:creationId xmlns:p14="http://schemas.microsoft.com/office/powerpoint/2010/main" val="27045605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Recent copyright litigation involving AI companies has produced mixed rulings on whether training large language models constitutes fair use. In early 2025, district courts in both Bartz v. Anthropic and </a:t>
            </a:r>
            <a:r>
              <a:rPr lang="en-US" sz="1200" b="0" i="0" kern="1200" dirty="0" err="1">
                <a:solidFill>
                  <a:schemeClr val="tx1"/>
                </a:solidFill>
                <a:effectLst/>
                <a:latin typeface="+mn-lt"/>
                <a:ea typeface="+mn-ea"/>
                <a:cs typeface="+mn-cs"/>
              </a:rPr>
              <a:t>Kadrey</a:t>
            </a:r>
            <a:r>
              <a:rPr lang="en-US" sz="1200" b="0" i="0" kern="1200" dirty="0">
                <a:solidFill>
                  <a:schemeClr val="tx1"/>
                </a:solidFill>
                <a:effectLst/>
                <a:latin typeface="+mn-lt"/>
                <a:ea typeface="+mn-ea"/>
                <a:cs typeface="+mn-cs"/>
              </a:rPr>
              <a:t> v. Meta agreed that training LLMs on copyrighted books is highly transformative and qualifies as fair use, rejecting claims that authors deserve a new licensing market specifically for AI training. However, these rulings introduced the concept of 'market dilution,' where AI-generated content might indirectly harm creators (particularly emerging writers) by flooding the creative market, even without directly substituting original works.</a:t>
            </a:r>
          </a:p>
          <a:p>
            <a:r>
              <a:rPr lang="en-US" sz="1200" b="0" i="0" kern="1200" dirty="0">
                <a:solidFill>
                  <a:schemeClr val="tx1"/>
                </a:solidFill>
                <a:effectLst/>
                <a:latin typeface="+mn-lt"/>
                <a:ea typeface="+mn-ea"/>
                <a:cs typeface="+mn-cs"/>
              </a:rPr>
              <a:t>The more contentious issue involves piracy: both Anthropic and Meta obtained books from shadow libraries like Library Genesis and stored them in internal repositories. Because Anthropic could not confirm which books were used for training versus stored for future use, the court ruled this storage cannot be presumed fair use and requires trial. As of September 2025, Anthropic announced a $1.5 billion settlement to resolve piracy claims, which has been delayed pending clarification of terms. These cases establish that while training on legally obtained materials may qualify as fair use, obtaining copyrighted works through piracy remains legally vulnerable and may require licensing agreements or settlements. </a:t>
            </a:r>
          </a:p>
          <a:p>
            <a:r>
              <a:rPr lang="en-US" sz="1200" b="0" i="0" kern="1200" dirty="0">
                <a:solidFill>
                  <a:schemeClr val="tx1"/>
                </a:solidFill>
                <a:effectLst/>
                <a:latin typeface="+mn-lt"/>
                <a:ea typeface="+mn-ea"/>
                <a:cs typeface="+mn-cs"/>
              </a:rPr>
              <a:t>Some considerations from The Association of Research Libraries and the Authors Alliance (</a:t>
            </a:r>
            <a:r>
              <a:rPr lang="en-US" sz="1200" b="1" i="0" u="sng" kern="1200" dirty="0">
                <a:solidFill>
                  <a:schemeClr val="tx1"/>
                </a:solidFill>
                <a:effectLst/>
                <a:latin typeface="+mn-lt"/>
                <a:ea typeface="+mn-ea"/>
                <a:cs typeface="+mn-cs"/>
                <a:hlinkClick r:id="rId3"/>
              </a:rPr>
              <a:t>ARL, 2025</a:t>
            </a:r>
            <a:r>
              <a:rPr lang="en-US" sz="1200" b="0" i="0" kern="1200" dirty="0">
                <a:solidFill>
                  <a:schemeClr val="tx1"/>
                </a:solidFill>
                <a:effectLst/>
                <a:latin typeface="+mn-lt"/>
                <a:ea typeface="+mn-ea"/>
                <a:cs typeface="+mn-cs"/>
              </a:rPr>
              <a:t>) regarding copyright law and AI litigation are as follows:</a:t>
            </a:r>
          </a:p>
          <a:p>
            <a:r>
              <a:rPr lang="en-US" sz="1200" b="0" i="0" kern="1200" dirty="0">
                <a:solidFill>
                  <a:schemeClr val="tx1"/>
                </a:solidFill>
                <a:effectLst/>
                <a:latin typeface="+mn-lt"/>
                <a:ea typeface="+mn-ea"/>
                <a:cs typeface="+mn-cs"/>
              </a:rPr>
              <a:t>In terms of fair use, these cases involve commercial AI firms (Meta, Anthropic, OpenAI). Do we need an analysis of non-commercial players such as a academic and scientific researchers? Should the use of shadow libraries be treated differently for non-commercial entities that do not have the budget or resources?</a:t>
            </a:r>
          </a:p>
          <a:p>
            <a:r>
              <a:rPr lang="en-US" sz="1200" b="0" i="0" kern="1200" dirty="0">
                <a:solidFill>
                  <a:schemeClr val="tx1"/>
                </a:solidFill>
                <a:effectLst/>
                <a:latin typeface="+mn-lt"/>
                <a:ea typeface="+mn-ea"/>
                <a:cs typeface="+mn-cs"/>
              </a:rPr>
              <a:t>Current lawsuits against AI firms and giant tech companies suggest that future licensing to access materials for AI training will only be obtainable by companies who can afford to purchase those permissions. Who should be able to participate and engage with this space?</a:t>
            </a:r>
          </a:p>
          <a:p>
            <a:r>
              <a:rPr lang="en-US" sz="1200" b="0" i="0" kern="1200" dirty="0">
                <a:solidFill>
                  <a:schemeClr val="tx1"/>
                </a:solidFill>
                <a:effectLst/>
                <a:latin typeface="+mn-lt"/>
                <a:ea typeface="+mn-ea"/>
                <a:cs typeface="+mn-cs"/>
              </a:rPr>
              <a:t>The library and authorship communities are the very groups fair use is meant to protect, yet are caught in the middle of the fair use argument. How do we balance caring about authors, creators, and copyright holders with big tech companies driving the narrative around policy? Do we hold on to principles around fair use and freedom to research even if they align with AI firms during these litigations?</a:t>
            </a:r>
          </a:p>
          <a:p>
            <a:r>
              <a:rPr lang="en-US" sz="1200" b="0" i="0" kern="1200" dirty="0">
                <a:solidFill>
                  <a:schemeClr val="tx1"/>
                </a:solidFill>
                <a:effectLst/>
                <a:latin typeface="+mn-lt"/>
                <a:ea typeface="+mn-ea"/>
                <a:cs typeface="+mn-cs"/>
              </a:rPr>
              <a:t> Do we need to counter big tech’s definition of open access with AI models? Should research communities advocate for true open access models by exercising more oversight and control responsible AI that can be reproduced?</a:t>
            </a:r>
          </a:p>
          <a:p>
            <a:r>
              <a:rPr lang="en-US" sz="1200" b="0" i="0" kern="1200" dirty="0">
                <a:solidFill>
                  <a:schemeClr val="tx1"/>
                </a:solidFill>
                <a:effectLst/>
                <a:latin typeface="+mn-lt"/>
                <a:ea typeface="+mn-ea"/>
                <a:cs typeface="+mn-cs"/>
              </a:rPr>
              <a:t> </a:t>
            </a:r>
          </a:p>
          <a:p>
            <a:endParaRPr lang="en-US" sz="1200" b="1" i="0" u="sng" kern="1200" dirty="0">
              <a:solidFill>
                <a:schemeClr val="tx1"/>
              </a:solidFill>
              <a:effectLst/>
              <a:latin typeface="+mn-lt"/>
              <a:ea typeface="+mn-ea"/>
              <a:cs typeface="+mn-cs"/>
              <a:hlinkClick r:id="rId4"/>
            </a:endParaRPr>
          </a:p>
          <a:p>
            <a:r>
              <a:rPr lang="en-US" sz="1200" b="1" i="0" u="sng" kern="1200" dirty="0">
                <a:solidFill>
                  <a:schemeClr val="tx1"/>
                </a:solidFill>
                <a:effectLst/>
                <a:latin typeface="+mn-lt"/>
                <a:ea typeface="+mn-ea"/>
                <a:cs typeface="+mn-cs"/>
                <a:hlinkClick r:id="rId4"/>
              </a:rPr>
              <a:t>ARL: </a:t>
            </a:r>
            <a:r>
              <a:rPr lang="en-US" sz="1200" b="0" i="0" u="sng" kern="1200" dirty="0">
                <a:solidFill>
                  <a:schemeClr val="tx1"/>
                </a:solidFill>
                <a:effectLst/>
                <a:latin typeface="+mn-lt"/>
                <a:ea typeface="+mn-ea"/>
                <a:cs typeface="+mn-cs"/>
                <a:hlinkClick r:id="rId4"/>
              </a:rPr>
              <a:t>https://www.arl.org/event/unpacking-the-anthropic-and-meta-ai-copyright-decisions-for-authors-researchers-and-libraries/ </a:t>
            </a:r>
          </a:p>
          <a:p>
            <a:r>
              <a:rPr lang="en-US" sz="1200" b="1" i="0" u="sng" kern="1200" dirty="0">
                <a:solidFill>
                  <a:schemeClr val="tx1"/>
                </a:solidFill>
                <a:effectLst/>
                <a:latin typeface="+mn-lt"/>
                <a:ea typeface="+mn-ea"/>
                <a:cs typeface="+mn-cs"/>
                <a:hlinkClick r:id="rId4"/>
              </a:rPr>
              <a:t>Authors Alliance</a:t>
            </a:r>
            <a:r>
              <a:rPr lang="en-US" sz="1200" b="1" i="0" u="sng" kern="1200" dirty="0">
                <a:solidFill>
                  <a:schemeClr val="tx1"/>
                </a:solidFill>
                <a:effectLst/>
                <a:latin typeface="+mn-lt"/>
                <a:ea typeface="+mn-ea"/>
                <a:cs typeface="+mn-cs"/>
              </a:rPr>
              <a:t>: https://</a:t>
            </a:r>
            <a:r>
              <a:rPr lang="en-US" sz="1200" b="1" i="0" u="sng" kern="1200" dirty="0" err="1">
                <a:solidFill>
                  <a:schemeClr val="tx1"/>
                </a:solidFill>
                <a:effectLst/>
                <a:latin typeface="+mn-lt"/>
                <a:ea typeface="+mn-ea"/>
                <a:cs typeface="+mn-cs"/>
              </a:rPr>
              <a:t>www.authorsalliance.org</a:t>
            </a:r>
            <a:r>
              <a:rPr lang="en-US" sz="1200" b="1" i="0" u="sng" kern="1200" dirty="0">
                <a:solidFill>
                  <a:schemeClr val="tx1"/>
                </a:solidFill>
                <a:effectLst/>
                <a:latin typeface="+mn-lt"/>
                <a:ea typeface="+mn-ea"/>
                <a:cs typeface="+mn-cs"/>
              </a:rPr>
              <a:t>/resources/generative-ai/ </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D61CD9FF-6C6D-7D44-BB74-44E0EC3BB56A}" type="slidenum">
              <a:rPr lang="en-US" smtClean="0"/>
              <a:t>12</a:t>
            </a:fld>
            <a:endParaRPr lang="en-US"/>
          </a:p>
        </p:txBody>
      </p:sp>
    </p:spTree>
    <p:extLst>
      <p:ext uri="{BB962C8B-B14F-4D97-AF65-F5344CB8AC3E}">
        <p14:creationId xmlns:p14="http://schemas.microsoft.com/office/powerpoint/2010/main" val="25407716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a:lnSpc>
                <a:spcPct val="120000"/>
              </a:lnSpc>
              <a:spcBef>
                <a:spcPts val="1000"/>
              </a:spcBef>
            </a:pPr>
            <a:r>
              <a:rPr lang="en-US" b="1">
                <a:solidFill>
                  <a:srgbClr val="131313"/>
                </a:solidFill>
              </a:rPr>
              <a:t>Personal Data Protection: </a:t>
            </a:r>
            <a:endParaRPr lang="en-US">
              <a:solidFill>
                <a:srgbClr val="131313"/>
              </a:solidFill>
            </a:endParaRPr>
          </a:p>
          <a:p>
            <a:pPr>
              <a:lnSpc>
                <a:spcPct val="120000"/>
              </a:lnSpc>
              <a:spcBef>
                <a:spcPts val="1000"/>
              </a:spcBef>
            </a:pPr>
            <a:r>
              <a:rPr lang="en-US">
                <a:solidFill>
                  <a:srgbClr val="131313"/>
                </a:solidFill>
              </a:rPr>
              <a:t>When using GenAI tools, it is important to understand how they are trained, as any input or prompt may be used </a:t>
            </a:r>
            <a:r>
              <a:rPr lang="en-US" err="1">
                <a:solidFill>
                  <a:srgbClr val="131313"/>
                </a:solidFill>
              </a:rPr>
              <a:t>tofurther</a:t>
            </a:r>
            <a:r>
              <a:rPr lang="en-US">
                <a:solidFill>
                  <a:srgbClr val="131313"/>
                </a:solidFill>
              </a:rPr>
              <a:t> train that AI depending on model-specific data privacy settings and policies. This gets especially tricky </a:t>
            </a:r>
            <a:r>
              <a:rPr lang="en-US" err="1">
                <a:solidFill>
                  <a:srgbClr val="131313"/>
                </a:solidFill>
              </a:rPr>
              <a:t>forHIPAA</a:t>
            </a:r>
            <a:r>
              <a:rPr lang="en-US">
                <a:solidFill>
                  <a:srgbClr val="131313"/>
                </a:solidFill>
              </a:rPr>
              <a:t>, FERPA, and any other personal identifiable information. Commercial GenAI models should provide </a:t>
            </a:r>
            <a:r>
              <a:rPr lang="en-US" err="1">
                <a:solidFill>
                  <a:srgbClr val="131313"/>
                </a:solidFill>
              </a:rPr>
              <a:t>transparentinformation</a:t>
            </a:r>
            <a:r>
              <a:rPr lang="en-US">
                <a:solidFill>
                  <a:srgbClr val="131313"/>
                </a:solidFill>
              </a:rPr>
              <a:t> on how your input is being used, and it is best practice to read the data storage and training policies </a:t>
            </a:r>
            <a:r>
              <a:rPr lang="en-US" err="1">
                <a:solidFill>
                  <a:srgbClr val="131313"/>
                </a:solidFill>
              </a:rPr>
              <a:t>tofamiliarize</a:t>
            </a:r>
            <a:r>
              <a:rPr lang="en-US">
                <a:solidFill>
                  <a:srgbClr val="131313"/>
                </a:solidFill>
              </a:rPr>
              <a:t> yourself with what you are agreeing to. Do not enter personal information, sensitive data, or proprietary </a:t>
            </a:r>
            <a:r>
              <a:rPr lang="en-US" err="1">
                <a:solidFill>
                  <a:srgbClr val="131313"/>
                </a:solidFill>
              </a:rPr>
              <a:t>data,and</a:t>
            </a:r>
            <a:r>
              <a:rPr lang="en-US">
                <a:solidFill>
                  <a:srgbClr val="131313"/>
                </a:solidFill>
              </a:rPr>
              <a:t> always consider that any information that is input into an LLM may have ethical, legal, or other safety concerns.</a:t>
            </a:r>
          </a:p>
          <a:p>
            <a:pPr>
              <a:lnSpc>
                <a:spcPct val="120000"/>
              </a:lnSpc>
              <a:spcBef>
                <a:spcPts val="1000"/>
              </a:spcBef>
            </a:pPr>
            <a:r>
              <a:rPr lang="en-US" b="1">
                <a:solidFill>
                  <a:srgbClr val="131313"/>
                </a:solidFill>
              </a:rPr>
              <a:t>Privacy Concerns: </a:t>
            </a:r>
            <a:endParaRPr lang="en-US">
              <a:solidFill>
                <a:srgbClr val="131313"/>
              </a:solidFill>
            </a:endParaRPr>
          </a:p>
          <a:p>
            <a:pPr>
              <a:lnSpc>
                <a:spcPct val="120000"/>
              </a:lnSpc>
              <a:spcBef>
                <a:spcPts val="1000"/>
              </a:spcBef>
            </a:pPr>
            <a:r>
              <a:rPr lang="en-US" dirty="0">
                <a:solidFill>
                  <a:srgbClr val="131313"/>
                </a:solidFill>
              </a:rPr>
              <a:t>One solution to consider while working with personal information or sensitive data is installing an open-source </a:t>
            </a:r>
            <a:r>
              <a:rPr lang="en-US" dirty="0" err="1">
                <a:solidFill>
                  <a:srgbClr val="131313"/>
                </a:solidFill>
              </a:rPr>
              <a:t>modellocally</a:t>
            </a:r>
            <a:r>
              <a:rPr lang="en-US" dirty="0">
                <a:solidFill>
                  <a:srgbClr val="131313"/>
                </a:solidFill>
              </a:rPr>
              <a:t> on a personal machine. Ensuring that the model is run without access to the internet or connected to a server(e.g., firewalls) can provide an extra layer of security. You can also create personal or business accounts with </a:t>
            </a:r>
            <a:r>
              <a:rPr lang="en-US" dirty="0" err="1">
                <a:solidFill>
                  <a:srgbClr val="131313"/>
                </a:solidFill>
              </a:rPr>
              <a:t>AmazonBedrock</a:t>
            </a:r>
            <a:r>
              <a:rPr lang="en-US" dirty="0">
                <a:solidFill>
                  <a:srgbClr val="131313"/>
                </a:solidFill>
              </a:rPr>
              <a:t>, a full service that provides use of their Nova foundation AI models, customizable data techniques, and </a:t>
            </a:r>
            <a:r>
              <a:rPr lang="en-US" dirty="0" err="1">
                <a:solidFill>
                  <a:srgbClr val="131313"/>
                </a:solidFill>
              </a:rPr>
              <a:t>theability</a:t>
            </a:r>
            <a:r>
              <a:rPr lang="en-US" dirty="0">
                <a:solidFill>
                  <a:srgbClr val="131313"/>
                </a:solidFill>
              </a:rPr>
              <a:t> to build GenAI applications with secure data protection and privacy.</a:t>
            </a:r>
          </a:p>
          <a:p>
            <a:pPr>
              <a:lnSpc>
                <a:spcPct val="120000"/>
              </a:lnSpc>
              <a:spcBef>
                <a:spcPts val="1000"/>
              </a:spcBef>
            </a:pPr>
            <a:r>
              <a:rPr lang="en-US" dirty="0">
                <a:solidFill>
                  <a:srgbClr val="131313"/>
                </a:solidFill>
              </a:rPr>
              <a:t>Another option for organizations and businesses is to work with a private cloud or a virtual network (</a:t>
            </a:r>
            <a:r>
              <a:rPr lang="en-US" dirty="0" err="1">
                <a:solidFill>
                  <a:srgbClr val="131313"/>
                </a:solidFill>
              </a:rPr>
              <a:t>VNet</a:t>
            </a:r>
            <a:r>
              <a:rPr lang="en-US" dirty="0">
                <a:solidFill>
                  <a:srgbClr val="131313"/>
                </a:solidFill>
              </a:rPr>
              <a:t>)/</a:t>
            </a:r>
            <a:r>
              <a:rPr lang="en-US" dirty="0" err="1">
                <a:solidFill>
                  <a:srgbClr val="131313"/>
                </a:solidFill>
              </a:rPr>
              <a:t>virtualprivate</a:t>
            </a:r>
            <a:r>
              <a:rPr lang="en-US" dirty="0">
                <a:solidFill>
                  <a:srgbClr val="131313"/>
                </a:solidFill>
              </a:rPr>
              <a:t> cloud (VPC). Private clouds offer dedicated working environments to a single organization, allowing for </a:t>
            </a:r>
            <a:r>
              <a:rPr lang="en-US" dirty="0" err="1">
                <a:solidFill>
                  <a:srgbClr val="131313"/>
                </a:solidFill>
              </a:rPr>
              <a:t>controlover</a:t>
            </a:r>
            <a:r>
              <a:rPr lang="en-US" dirty="0">
                <a:solidFill>
                  <a:srgbClr val="131313"/>
                </a:solidFill>
              </a:rPr>
              <a:t> security and infrastructure. VPCs are isolated working environments within a larger public cloud that </a:t>
            </a:r>
            <a:r>
              <a:rPr lang="en-US" dirty="0" err="1">
                <a:solidFill>
                  <a:srgbClr val="131313"/>
                </a:solidFill>
              </a:rPr>
              <a:t>offerscalability</a:t>
            </a:r>
            <a:r>
              <a:rPr lang="en-US" dirty="0">
                <a:solidFill>
                  <a:srgbClr val="131313"/>
                </a:solidFill>
              </a:rPr>
              <a:t> and enhanced security while minimizing the operational costs of a full-scale private cloud. </a:t>
            </a:r>
          </a:p>
          <a:p>
            <a:endParaRPr lang="en-US" dirty="0"/>
          </a:p>
        </p:txBody>
      </p:sp>
      <p:sp>
        <p:nvSpPr>
          <p:cNvPr id="4" name="Slide Number Placeholder 3"/>
          <p:cNvSpPr>
            <a:spLocks noGrp="1"/>
          </p:cNvSpPr>
          <p:nvPr>
            <p:ph type="sldNum" sz="quarter" idx="5"/>
          </p:nvPr>
        </p:nvSpPr>
        <p:spPr/>
        <p:txBody>
          <a:bodyPr/>
          <a:lstStyle/>
          <a:p>
            <a:fld id="{D61CD9FF-6C6D-7D44-BB74-44E0EC3BB56A}" type="slidenum">
              <a:rPr lang="en-US" smtClean="0"/>
              <a:t>14</a:t>
            </a:fld>
            <a:endParaRPr lang="en-US"/>
          </a:p>
        </p:txBody>
      </p:sp>
    </p:spTree>
    <p:extLst>
      <p:ext uri="{BB962C8B-B14F-4D97-AF65-F5344CB8AC3E}">
        <p14:creationId xmlns:p14="http://schemas.microsoft.com/office/powerpoint/2010/main" val="16514450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Faculty, staff, and students working with original data, research findings, unpublished manuscripts, grant proposals, or creative works on GenAI models may be compromising their intellectual property in several ways. First, there's the risk of data breaches where proprietary information could be exposed through security vulnerabilities. Second, many AI platforms use input data to further train their models, meaning your original ideas, research methods, or unpublished findings could be incorporated into the AI's training data and potentially reproduced in responses to other users. Third, the legal status of AI-assisted work remains uncertain: courts are still determining whether AI-generated or AI-assisted content is copyrightable, and if copyrightable, who owns it.</a:t>
            </a:r>
          </a:p>
          <a:p>
            <a:pPr marL="0" indent="0">
              <a:buNone/>
            </a:pPr>
            <a:r>
              <a:rPr lang="en-US" dirty="0"/>
              <a:t>While some platforms allow users to opt out of training (such as OpenAI's ChatGPT settings or </a:t>
            </a:r>
            <a:r>
              <a:rPr lang="en-US" dirty="0" err="1"/>
              <a:t>Anthropic's</a:t>
            </a:r>
            <a:r>
              <a:rPr lang="en-US" dirty="0"/>
              <a:t> Claude), these policies vary by platform and change frequently. Additionally, some applications that have integrated AI features (like Microsoft 365 Copilot, Google Workspace AI, or writing assistants embedded in software) may make the option to prevent training more difficult to locate or may not offer opt-out at all. Free versions of AI tools typically have less stringent data protections than paid enterprise versions. For example, TXST students, faculty, and staff can access Microsoft Copilot 365 with enhanced data protection by using TXST credentials, which offers stronger safeguards than the free consumer version.</a:t>
            </a:r>
          </a:p>
          <a:p>
            <a:pPr marL="0" indent="0">
              <a:buNone/>
            </a:pPr>
            <a:r>
              <a:rPr lang="en-US" b="1" dirty="0"/>
              <a:t>Best practices for protecting your intellectual property:</a:t>
            </a:r>
            <a:endParaRPr lang="en-US" dirty="0"/>
          </a:p>
          <a:p>
            <a:r>
              <a:rPr lang="en-US" dirty="0"/>
              <a:t>Never input unpublished research, proprietary data, patent applications, grant proposals, or confidential business information into GenAI tools</a:t>
            </a:r>
          </a:p>
          <a:p>
            <a:r>
              <a:rPr lang="en-US" dirty="0"/>
              <a:t>Review each platform's data usage and training policies before use (and check regularly for updates)</a:t>
            </a:r>
          </a:p>
          <a:p>
            <a:r>
              <a:rPr lang="en-US" dirty="0"/>
              <a:t>Use enterprise or educational versions with data protection agreements when available</a:t>
            </a:r>
          </a:p>
          <a:p>
            <a:r>
              <a:rPr lang="en-US" dirty="0"/>
              <a:t>Consider that anything you input could potentially become part of training data or be accessed by others</a:t>
            </a:r>
          </a:p>
          <a:p>
            <a:r>
              <a:rPr lang="en-US" dirty="0"/>
              <a:t>Save and document your own creative process independently to establish ownership and authorship of your work</a:t>
            </a:r>
          </a:p>
          <a:p>
            <a:r>
              <a:rPr lang="en-US" dirty="0"/>
              <a:t>Consult with Office of Technology Commercialization if working with potentially patentable research</a:t>
            </a:r>
          </a:p>
          <a:p>
            <a:pPr marL="0" indent="0">
              <a:buNone/>
            </a:pPr>
            <a:r>
              <a:rPr lang="en-US" b="1" dirty="0"/>
              <a:t>Special consideration for instructors:</a:t>
            </a:r>
            <a:r>
              <a:rPr lang="en-US" dirty="0"/>
              <a:t> Uploading student work to GenAI tools for grading assistance, feedback generation, or plagiarism detection raises ethical and legal concerns. Students retain copyright to their original work, and inputting their assignments into AI systems without explicit consent may violate their intellectual property rights and FERPA protections. Students may request that their work not be processed through AI detection tools or other GenAI systems. Instructors should obtain informed student consent before using AI tools to process student work, clearly explain how the tools will be used and what data protections are in place. When possible, use enterprise educational versions with strong data protection agreements and no-training guarantees, or avoid inputting identifiable student work altogether.</a:t>
            </a:r>
          </a:p>
          <a:p>
            <a:endParaRPr lang="en-US" dirty="0"/>
          </a:p>
        </p:txBody>
      </p:sp>
      <p:sp>
        <p:nvSpPr>
          <p:cNvPr id="4" name="Slide Number Placeholder 3"/>
          <p:cNvSpPr>
            <a:spLocks noGrp="1"/>
          </p:cNvSpPr>
          <p:nvPr>
            <p:ph type="sldNum" sz="quarter" idx="5"/>
          </p:nvPr>
        </p:nvSpPr>
        <p:spPr/>
        <p:txBody>
          <a:bodyPr/>
          <a:lstStyle/>
          <a:p>
            <a:fld id="{D61CD9FF-6C6D-7D44-BB74-44E0EC3BB56A}" type="slidenum">
              <a:rPr lang="en-US" smtClean="0"/>
              <a:t>15</a:t>
            </a:fld>
            <a:endParaRPr lang="en-US"/>
          </a:p>
        </p:txBody>
      </p:sp>
    </p:spTree>
    <p:extLst>
      <p:ext uri="{BB962C8B-B14F-4D97-AF65-F5344CB8AC3E}">
        <p14:creationId xmlns:p14="http://schemas.microsoft.com/office/powerpoint/2010/main" val="24386887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helpful framework informed by the Committee on Publication Ethics (COPE) position</a:t>
            </a:r>
          </a:p>
          <a:p>
            <a:r>
              <a:rPr lang="en-US" sz="1200" b="0" i="0" kern="1200" dirty="0">
                <a:solidFill>
                  <a:schemeClr val="tx1"/>
                </a:solidFill>
                <a:effectLst/>
                <a:latin typeface="+mn-lt"/>
                <a:ea typeface="+mn-ea"/>
                <a:cs typeface="+mn-cs"/>
              </a:rPr>
              <a:t>Source: https://</a:t>
            </a:r>
            <a:r>
              <a:rPr lang="en-US" sz="1200" b="0" i="0" kern="1200" dirty="0" err="1">
                <a:solidFill>
                  <a:schemeClr val="tx1"/>
                </a:solidFill>
                <a:effectLst/>
                <a:latin typeface="+mn-lt"/>
                <a:ea typeface="+mn-ea"/>
                <a:cs typeface="+mn-cs"/>
              </a:rPr>
              <a:t>scholarlykitchen.sspnet.org</a:t>
            </a:r>
            <a:r>
              <a:rPr lang="en-US" sz="1200" b="0" i="0" kern="1200" dirty="0">
                <a:solidFill>
                  <a:schemeClr val="tx1"/>
                </a:solidFill>
                <a:effectLst/>
                <a:latin typeface="+mn-lt"/>
                <a:ea typeface="+mn-ea"/>
                <a:cs typeface="+mn-cs"/>
              </a:rPr>
              <a:t>/2026/01/22/guest-post-the-ghost-in-the-machine-why-generative-ai-is-a-crisis-of-authorship-not-just-a-tool/?</a:t>
            </a:r>
            <a:r>
              <a:rPr lang="en-US" sz="1200" b="0" i="0" kern="1200" dirty="0" err="1">
                <a:solidFill>
                  <a:schemeClr val="tx1"/>
                </a:solidFill>
                <a:effectLst/>
                <a:latin typeface="+mn-lt"/>
                <a:ea typeface="+mn-ea"/>
                <a:cs typeface="+mn-cs"/>
              </a:rPr>
              <a:t>informz</a:t>
            </a:r>
            <a:r>
              <a:rPr lang="en-US" sz="1200" b="0" i="0" kern="1200" dirty="0">
                <a:solidFill>
                  <a:schemeClr val="tx1"/>
                </a:solidFill>
                <a:effectLst/>
                <a:latin typeface="+mn-lt"/>
                <a:ea typeface="+mn-ea"/>
                <a:cs typeface="+mn-cs"/>
              </a:rPr>
              <a:t>=1&amp;nbd=&amp;</a:t>
            </a:r>
            <a:r>
              <a:rPr lang="en-US" sz="1200" b="0" i="0" kern="1200" dirty="0" err="1">
                <a:solidFill>
                  <a:schemeClr val="tx1"/>
                </a:solidFill>
                <a:effectLst/>
                <a:latin typeface="+mn-lt"/>
                <a:ea typeface="+mn-ea"/>
                <a:cs typeface="+mn-cs"/>
              </a:rPr>
              <a:t>nbd_source</a:t>
            </a:r>
            <a:r>
              <a:rPr lang="en-US" sz="1200" b="0" i="0" kern="1200" dirty="0">
                <a:solidFill>
                  <a:schemeClr val="tx1"/>
                </a:solidFill>
                <a:effectLst/>
                <a:latin typeface="+mn-lt"/>
                <a:ea typeface="+mn-ea"/>
                <a:cs typeface="+mn-cs"/>
              </a:rPr>
              <a:t>=</a:t>
            </a:r>
            <a:r>
              <a:rPr lang="en-US" sz="1200" b="0" i="0" kern="1200" dirty="0" err="1">
                <a:solidFill>
                  <a:schemeClr val="tx1"/>
                </a:solidFill>
                <a:effectLst/>
                <a:latin typeface="+mn-lt"/>
                <a:ea typeface="+mn-ea"/>
                <a:cs typeface="+mn-cs"/>
              </a:rPr>
              <a:t>informz</a:t>
            </a:r>
            <a:r>
              <a:rPr lang="en-US" sz="1200" b="0" i="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D61CD9FF-6C6D-7D44-BB74-44E0EC3BB56A}" type="slidenum">
              <a:rPr lang="en-US" smtClean="0"/>
              <a:t>18</a:t>
            </a:fld>
            <a:endParaRPr lang="en-US"/>
          </a:p>
        </p:txBody>
      </p:sp>
    </p:spTree>
    <p:extLst>
      <p:ext uri="{BB962C8B-B14F-4D97-AF65-F5344CB8AC3E}">
        <p14:creationId xmlns:p14="http://schemas.microsoft.com/office/powerpoint/2010/main" val="7083557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Photo 1">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11480"/>
            <a:ext cx="5330952" cy="3739896"/>
          </a:xfrm>
        </p:spPr>
        <p:txBody>
          <a:bodyPr vert="horz" lIns="91440" tIns="45720" rIns="91440" bIns="45720" rtlCol="0" anchor="t">
            <a:normAutofit/>
          </a:bodyPr>
          <a:lstStyle>
            <a:lvl1pPr>
              <a:defRPr lang="en-US" sz="6200" dirty="0">
                <a:solidFill>
                  <a:schemeClr val="tx2"/>
                </a:solidFill>
              </a:defRPr>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873752"/>
            <a:ext cx="4517136" cy="1380744"/>
          </a:xfrm>
        </p:spPr>
        <p:txBody>
          <a:bodyPr vert="horz" lIns="91440" tIns="45720" rIns="91440" bIns="45720" rtlCol="0" anchor="b">
            <a:normAutofit/>
          </a:bodyPr>
          <a:lstStyle>
            <a:lvl1pPr marL="0" indent="0">
              <a:buNone/>
              <a:defRPr lang="en-US" dirty="0">
                <a:solidFill>
                  <a:schemeClr val="tx2"/>
                </a:solidFill>
              </a:defRPr>
            </a:lvl1pPr>
          </a:lstStyle>
          <a:p>
            <a:pPr lvl="0"/>
            <a:r>
              <a:rPr lang="en-US" dirty="0"/>
              <a:t>Click to edit Master subtitle style</a:t>
            </a:r>
          </a:p>
        </p:txBody>
      </p:sp>
      <p:sp>
        <p:nvSpPr>
          <p:cNvPr id="10" name="Picture Placeholder 6">
            <a:extLst>
              <a:ext uri="{FF2B5EF4-FFF2-40B4-BE49-F238E27FC236}">
                <a16:creationId xmlns:a16="http://schemas.microsoft.com/office/drawing/2014/main" id="{DEE3B02A-3B83-3083-3F07-26E25C6C135D}"/>
              </a:ext>
            </a:extLst>
          </p:cNvPr>
          <p:cNvSpPr>
            <a:spLocks noGrp="1"/>
          </p:cNvSpPr>
          <p:nvPr>
            <p:ph type="pic" sz="quarter" idx="13" hasCustomPrompt="1"/>
          </p:nvPr>
        </p:nvSpPr>
        <p:spPr>
          <a:xfrm>
            <a:off x="6517248" y="0"/>
            <a:ext cx="5674753" cy="6399152"/>
          </a:xfrm>
          <a:custGeom>
            <a:avLst/>
            <a:gdLst>
              <a:gd name="connsiteX0" fmla="*/ 0 w 5674753"/>
              <a:gd name="connsiteY0" fmla="*/ 0 h 6399152"/>
              <a:gd name="connsiteX1" fmla="*/ 5674753 w 5674753"/>
              <a:gd name="connsiteY1" fmla="*/ 0 h 6399152"/>
              <a:gd name="connsiteX2" fmla="*/ 5674753 w 5674753"/>
              <a:gd name="connsiteY2" fmla="*/ 6399152 h 6399152"/>
              <a:gd name="connsiteX3" fmla="*/ 601996 w 5674753"/>
              <a:gd name="connsiteY3" fmla="*/ 6399152 h 6399152"/>
              <a:gd name="connsiteX4" fmla="*/ 0 w 5674753"/>
              <a:gd name="connsiteY4" fmla="*/ 5797156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4753" h="6399152">
                <a:moveTo>
                  <a:pt x="0" y="0"/>
                </a:moveTo>
                <a:lnTo>
                  <a:pt x="5674753" y="0"/>
                </a:lnTo>
                <a:lnTo>
                  <a:pt x="5674753" y="6399152"/>
                </a:lnTo>
                <a:lnTo>
                  <a:pt x="601996" y="6399152"/>
                </a:lnTo>
                <a:cubicBezTo>
                  <a:pt x="269523" y="6399152"/>
                  <a:pt x="0" y="6129629"/>
                  <a:pt x="0" y="5797156"/>
                </a:cubicBezTo>
                <a:close/>
              </a:path>
            </a:pathLst>
          </a:custGeom>
          <a:blipFill dpi="0" rotWithShape="1">
            <a:blip r:embed="rId2"/>
            <a:srcRect/>
            <a:stretch>
              <a:fillRect/>
            </a:stretch>
          </a:blipFill>
        </p:spPr>
        <p:txBody>
          <a:bodyPr wrap="square">
            <a:noAutofit/>
          </a:bodyPr>
          <a:lstStyle>
            <a:lvl1pPr marL="0" indent="0">
              <a:buNone/>
              <a:defRPr/>
            </a:lvl1pPr>
          </a:lstStyle>
          <a:p>
            <a:r>
              <a:rPr lang="en-US" dirty="0"/>
              <a: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EF118477-BA54-4B0E-9EC5-D8568300CAF2}" type="datetime1">
              <a:rPr lang="en-US" smtClean="0"/>
              <a:t>1/28/2026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599139532"/>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Agenda">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429768" y="411480"/>
            <a:ext cx="11045952" cy="1828800"/>
          </a:xfrm>
        </p:spPr>
        <p:txBody>
          <a:bodyPr anchor="t">
            <a:normAutofit/>
          </a:bodyPr>
          <a:lstStyle>
            <a:lvl1pPr>
              <a:defRPr sz="8000">
                <a:solidFill>
                  <a:schemeClr val="accent1"/>
                </a:solidFill>
              </a:defRPr>
            </a:lvl1pPr>
          </a:lstStyle>
          <a:p>
            <a:r>
              <a:rPr lang="en-US" dirty="0"/>
              <a:t>Click to edit Master title style</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5694744" y="2423160"/>
            <a:ext cx="5780976" cy="3858768"/>
          </a:xfrm>
        </p:spPr>
        <p:txBody>
          <a:bodyPr vert="horz" lIns="91440" tIns="45720" rIns="91440" bIns="45720" rtlCol="0">
            <a:normAutofit/>
          </a:bodyPr>
          <a:lstStyle>
            <a:lvl1pPr marL="457200" indent="-457200">
              <a:buFont typeface="+mj-lt"/>
              <a:buAutoNum type="arabicPeriod"/>
              <a:defRPr lang="en-US" dirty="0"/>
            </a:lvl1pPr>
            <a:lvl2pPr marL="571500" indent="-342900">
              <a:buFont typeface="+mj-lt"/>
              <a:buAutoNum type="arabicPeriod"/>
              <a:defRPr lang="en-US" dirty="0"/>
            </a:lvl2pPr>
            <a:lvl3pPr marL="800100" indent="-342900">
              <a:buFont typeface="+mj-lt"/>
              <a:buAutoNum type="arabicPeriod"/>
              <a:defRPr lang="en-US" dirty="0"/>
            </a:lvl3pPr>
            <a:lvl4pPr>
              <a:buFont typeface="+mj-lt"/>
              <a:buAutoNum type="arabicPeriod"/>
              <a:defRPr lang="en-US" dirty="0"/>
            </a:lvl4pPr>
            <a:lvl5pPr>
              <a:buFont typeface="+mj-lt"/>
              <a:buAutoNum type="arabicPeriod"/>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C23AD26B-DEF0-4EC5-90CD-3C7B79EC8572}" type="datetime1">
              <a:rPr lang="en-US" smtClean="0"/>
              <a:t>1/28/2026</a:t>
            </a:fld>
            <a:endParaRPr lang="en-US"/>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735251005"/>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Agenda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691006" y="998230"/>
            <a:ext cx="3951469" cy="1947672"/>
          </a:xfrm>
        </p:spPr>
        <p:txBody>
          <a:bodyPr anchor="b">
            <a:normAutofit/>
          </a:bodyPr>
          <a:lstStyle>
            <a:lvl1pPr>
              <a:defRPr sz="4400">
                <a:solidFill>
                  <a:schemeClr val="accent1"/>
                </a:solidFill>
              </a:defRPr>
            </a:lvl1pPr>
          </a:lstStyle>
          <a:p>
            <a:r>
              <a:rPr lang="en-US" dirty="0"/>
              <a:t>Click to edit Master title style</a:t>
            </a:r>
          </a:p>
        </p:txBody>
      </p:sp>
      <p:sp>
        <p:nvSpPr>
          <p:cNvPr id="9" name="Picture Placeholder 3">
            <a:extLst>
              <a:ext uri="{FF2B5EF4-FFF2-40B4-BE49-F238E27FC236}">
                <a16:creationId xmlns:a16="http://schemas.microsoft.com/office/drawing/2014/main" id="{DD60ACDC-1760-F721-E270-0D2FC4872DF2}"/>
              </a:ext>
            </a:extLst>
          </p:cNvPr>
          <p:cNvSpPr>
            <a:spLocks noGrp="1"/>
          </p:cNvSpPr>
          <p:nvPr>
            <p:ph type="pic" sz="quarter" idx="15" hasCustomPrompt="1"/>
          </p:nvPr>
        </p:nvSpPr>
        <p:spPr>
          <a:xfrm>
            <a:off x="0" y="0"/>
            <a:ext cx="7002464" cy="6399152"/>
          </a:xfrm>
          <a:custGeom>
            <a:avLst/>
            <a:gdLst>
              <a:gd name="connsiteX0" fmla="*/ 0 w 7002464"/>
              <a:gd name="connsiteY0" fmla="*/ 0 h 6399152"/>
              <a:gd name="connsiteX1" fmla="*/ 7002464 w 7002464"/>
              <a:gd name="connsiteY1" fmla="*/ 0 h 6399152"/>
              <a:gd name="connsiteX2" fmla="*/ 7002464 w 7002464"/>
              <a:gd name="connsiteY2" fmla="*/ 5797156 h 6399152"/>
              <a:gd name="connsiteX3" fmla="*/ 6400468 w 7002464"/>
              <a:gd name="connsiteY3" fmla="*/ 6399152 h 6399152"/>
              <a:gd name="connsiteX4" fmla="*/ 0 w 7002464"/>
              <a:gd name="connsiteY4" fmla="*/ 639915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2464" h="6399152">
                <a:moveTo>
                  <a:pt x="0" y="0"/>
                </a:moveTo>
                <a:lnTo>
                  <a:pt x="7002464" y="0"/>
                </a:lnTo>
                <a:lnTo>
                  <a:pt x="7002464" y="5797156"/>
                </a:lnTo>
                <a:cubicBezTo>
                  <a:pt x="7002464" y="6129629"/>
                  <a:pt x="6732941" y="6399152"/>
                  <a:pt x="6400468" y="6399152"/>
                </a:cubicBezTo>
                <a:lnTo>
                  <a:pt x="0" y="6399152"/>
                </a:lnTo>
                <a:close/>
              </a:path>
            </a:pathLst>
          </a:custGeom>
          <a:blipFill dpi="0" rotWithShape="1">
            <a:blip r:embed="rId2">
              <a:alphaModFix amt="65000"/>
            </a:blip>
            <a:srcRect/>
            <a:stretch>
              <a:fillRect/>
            </a:stretch>
          </a:blipFill>
        </p:spPr>
        <p:txBody>
          <a:bodyPr wrap="square">
            <a:noAutofit/>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7691007" y="3099815"/>
            <a:ext cx="3951469" cy="3084599"/>
          </a:xfrm>
        </p:spPr>
        <p:txBody>
          <a:bodyPr>
            <a:normAutofit/>
          </a:bodyPr>
          <a:lstStyle>
            <a:lvl1pPr marL="342900" indent="-342900">
              <a:buFont typeface="+mj-lt"/>
              <a:buAutoNum type="arabicPeriod"/>
              <a:defRPr sz="1800"/>
            </a:lvl1pPr>
            <a:lvl2pPr marL="571500" indent="-342900">
              <a:buFont typeface="+mj-lt"/>
              <a:buAutoNum type="arabicPeriod"/>
              <a:defRPr sz="1600"/>
            </a:lvl2pPr>
            <a:lvl3pPr marL="800100" indent="-342900">
              <a:buFont typeface="+mj-lt"/>
              <a:buAutoNum type="arabicPeriod"/>
              <a:defRPr sz="1400"/>
            </a:lvl3pPr>
            <a:lvl4pPr marL="914400" indent="-228600">
              <a:buFont typeface="+mj-lt"/>
              <a:buAutoNum type="arabicPeriod"/>
              <a:defRPr sz="1400"/>
            </a:lvl4pPr>
            <a:lvl5pPr marL="1143000" indent="-228600">
              <a:buFont typeface="+mj-lt"/>
              <a:buAutoNum type="arabicPeriod"/>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BCA36A28-16B8-4B74-ADBC-086BC21557C6}" type="datetime1">
              <a:rPr lang="en-US" smtClean="0"/>
              <a:t>1/28/2026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667282248"/>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14984" y="2478024"/>
            <a:ext cx="4325112" cy="2454796"/>
          </a:xfrm>
        </p:spPr>
        <p:txBody>
          <a:bodyPr anchor="t">
            <a:normAutofit/>
          </a:bodyPr>
          <a:lstStyle>
            <a:lvl1pPr>
              <a:defRPr sz="4400"/>
            </a:lvl1pPr>
          </a:lstStyle>
          <a:p>
            <a:r>
              <a:rPr lang="en-US" dirty="0"/>
              <a:t>Click to edit Master title style</a:t>
            </a:r>
          </a:p>
        </p:txBody>
      </p:sp>
      <p:sp>
        <p:nvSpPr>
          <p:cNvPr id="8" name="Content Placeholder 7">
            <a:extLst>
              <a:ext uri="{FF2B5EF4-FFF2-40B4-BE49-F238E27FC236}">
                <a16:creationId xmlns:a16="http://schemas.microsoft.com/office/drawing/2014/main" id="{7D633F00-464B-3088-812A-40496FD1021A}"/>
              </a:ext>
            </a:extLst>
          </p:cNvPr>
          <p:cNvSpPr>
            <a:spLocks noGrp="1"/>
          </p:cNvSpPr>
          <p:nvPr>
            <p:ph sz="quarter" idx="13"/>
          </p:nvPr>
        </p:nvSpPr>
        <p:spPr>
          <a:xfrm>
            <a:off x="6273800" y="2478024"/>
            <a:ext cx="4325112" cy="2454796"/>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127807CC-3A12-4A50-A3BE-C6063551B4A3}" type="datetime1">
              <a:rPr lang="en-US" smtClean="0"/>
              <a:t>1/28/2026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6929096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14984" y="2039112"/>
            <a:ext cx="3813048" cy="3538728"/>
          </a:xfrm>
        </p:spPr>
        <p:txBody>
          <a:bodyPr anchor="t">
            <a:normAutofit/>
          </a:bodyPr>
          <a:lstStyle>
            <a:lvl1pPr>
              <a:defRPr sz="3200"/>
            </a:lvl1pPr>
          </a:lstStyle>
          <a:p>
            <a:r>
              <a:rPr lang="en-US" dirty="0"/>
              <a:t>Click to edit Master title style</a:t>
            </a:r>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5422392" y="2039112"/>
            <a:ext cx="5047488" cy="3538728"/>
          </a:xfrm>
        </p:spPr>
        <p:txBody>
          <a:bodyPr vert="horz" lIns="91440" tIns="45720" rIns="91440" bIns="45720" rtlCol="0">
            <a:normAutofit/>
          </a:bodyPr>
          <a:lstStyle>
            <a:lvl1pPr>
              <a:defRPr lang="en-US"/>
            </a:lvl1pPr>
            <a:lvl2pPr>
              <a:defRPr lang="en-US"/>
            </a:lvl2pPr>
            <a:lvl3pPr>
              <a:defRPr lang="en-US"/>
            </a:lvl3pPr>
            <a:lvl4pPr>
              <a:defRPr lang="en-US"/>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C7B40E33-4FBE-4166-8E4D-D16E2368EAF9}" type="datetime1">
              <a:rPr lang="en-US" smtClean="0"/>
              <a:t>1/28/2026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7850726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1600200"/>
            <a:ext cx="4142232" cy="4636008"/>
          </a:xfrm>
        </p:spPr>
        <p:txBody>
          <a:bodyPr anchor="t">
            <a:normAutofit/>
          </a:bodyPr>
          <a:lstStyle>
            <a:lvl1pPr>
              <a:defRPr sz="3200"/>
            </a:lvl1pPr>
          </a:lstStyle>
          <a:p>
            <a:r>
              <a:rPr lang="en-US" dirty="0"/>
              <a:t>Click to edit Master title style</a:t>
            </a:r>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5422392" y="1600200"/>
            <a:ext cx="5788152" cy="463600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D87688B5-3E47-407E-A4D5-0E98E41979E9}" type="datetime1">
              <a:rPr lang="en-US" smtClean="0"/>
              <a:t>1/28/2026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1725567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7" y="640079"/>
            <a:ext cx="4032505" cy="3621024"/>
          </a:xfrm>
        </p:spPr>
        <p:txBody>
          <a:bodyPr anchor="t">
            <a:normAutofit/>
          </a:bodyPr>
          <a:lstStyle>
            <a:lvl1pPr>
              <a:defRPr sz="3600"/>
            </a:lvl1pPr>
          </a:lstStyle>
          <a:p>
            <a:r>
              <a:rPr lang="en-US" dirty="0"/>
              <a:t>Click to edit Master title style</a:t>
            </a:r>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5422392" y="640715"/>
            <a:ext cx="5968098" cy="57197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0E129CD1-440F-4DE5-9914-1074B1963E64}" type="datetime1">
              <a:rPr lang="en-US" smtClean="0"/>
              <a:t>1/28/2026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1845250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640080"/>
            <a:ext cx="3493008" cy="3621024"/>
          </a:xfrm>
        </p:spPr>
        <p:txBody>
          <a:bodyPr anchor="t">
            <a:normAutofit/>
          </a:bodyPr>
          <a:lstStyle>
            <a:lvl1pPr>
              <a:defRPr sz="3200"/>
            </a:lvl1pPr>
          </a:lstStyle>
          <a:p>
            <a:r>
              <a:rPr lang="en-US" dirty="0"/>
              <a:t>Click to edit Master title style</a:t>
            </a:r>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4425696" y="640080"/>
            <a:ext cx="7159752" cy="5724144"/>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F9155DF8-55DB-438A-B328-5A22697F5E96}" type="datetime1">
              <a:rPr lang="en-US" smtClean="0"/>
              <a:t>1/28/2026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830325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Content Phot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550408" y="548640"/>
            <a:ext cx="6035040" cy="1143000"/>
          </a:xfrm>
        </p:spPr>
        <p:txBody>
          <a:bodyPr anchor="b"/>
          <a:lstStyle/>
          <a:p>
            <a:r>
              <a:rPr lang="en-US" dirty="0"/>
              <a:t>Click to edit Master title style</a:t>
            </a:r>
          </a:p>
        </p:txBody>
      </p:sp>
      <p:sp>
        <p:nvSpPr>
          <p:cNvPr id="11" name="Picture Placeholder 3">
            <a:extLst>
              <a:ext uri="{FF2B5EF4-FFF2-40B4-BE49-F238E27FC236}">
                <a16:creationId xmlns:a16="http://schemas.microsoft.com/office/drawing/2014/main" id="{C1AB8ED2-AD91-CB22-5624-BD41AB32529E}"/>
              </a:ext>
            </a:extLst>
          </p:cNvPr>
          <p:cNvSpPr>
            <a:spLocks noGrp="1"/>
          </p:cNvSpPr>
          <p:nvPr>
            <p:ph type="pic" sz="quarter" idx="15" hasCustomPrompt="1"/>
          </p:nvPr>
        </p:nvSpPr>
        <p:spPr>
          <a:xfrm>
            <a:off x="0" y="0"/>
            <a:ext cx="4844052" cy="6399152"/>
          </a:xfrm>
          <a:custGeom>
            <a:avLst/>
            <a:gdLst>
              <a:gd name="connsiteX0" fmla="*/ 0 w 4844052"/>
              <a:gd name="connsiteY0" fmla="*/ 0 h 6399152"/>
              <a:gd name="connsiteX1" fmla="*/ 4844052 w 4844052"/>
              <a:gd name="connsiteY1" fmla="*/ 0 h 6399152"/>
              <a:gd name="connsiteX2" fmla="*/ 4844052 w 4844052"/>
              <a:gd name="connsiteY2" fmla="*/ 5795922 h 6399152"/>
              <a:gd name="connsiteX3" fmla="*/ 4240822 w 4844052"/>
              <a:gd name="connsiteY3" fmla="*/ 6399152 h 6399152"/>
              <a:gd name="connsiteX4" fmla="*/ 0 w 4844052"/>
              <a:gd name="connsiteY4" fmla="*/ 639915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4052" h="6399152">
                <a:moveTo>
                  <a:pt x="0" y="0"/>
                </a:moveTo>
                <a:lnTo>
                  <a:pt x="4844052" y="0"/>
                </a:lnTo>
                <a:lnTo>
                  <a:pt x="4844052" y="5795922"/>
                </a:lnTo>
                <a:cubicBezTo>
                  <a:pt x="4844052" y="6129077"/>
                  <a:pt x="4573977" y="6399152"/>
                  <a:pt x="4240822" y="6399152"/>
                </a:cubicBezTo>
                <a:lnTo>
                  <a:pt x="0" y="6399152"/>
                </a:ln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5550408" y="1828800"/>
            <a:ext cx="6035040" cy="44897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B9F2D74A-71A1-4609-9BED-C43EBEF2D096}" type="datetime1">
              <a:rPr lang="en-US" smtClean="0"/>
              <a:t>1/28/2026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8985704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Content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48640"/>
            <a:ext cx="6135624" cy="1143000"/>
          </a:xfrm>
        </p:spPr>
        <p:txBody>
          <a:bodyPr anchor="b"/>
          <a:lstStyle/>
          <a:p>
            <a:r>
              <a:rPr lang="en-US" dirty="0"/>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429768" y="1828800"/>
            <a:ext cx="6135624" cy="44897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a:extLst>
              <a:ext uri="{FF2B5EF4-FFF2-40B4-BE49-F238E27FC236}">
                <a16:creationId xmlns:a16="http://schemas.microsoft.com/office/drawing/2014/main" id="{D436AA50-FCF9-9A32-68F8-A124C794908D}"/>
              </a:ext>
            </a:extLst>
          </p:cNvPr>
          <p:cNvSpPr>
            <a:spLocks noGrp="1"/>
          </p:cNvSpPr>
          <p:nvPr>
            <p:ph type="pic" sz="quarter" idx="15" hasCustomPrompt="1"/>
          </p:nvPr>
        </p:nvSpPr>
        <p:spPr>
          <a:xfrm>
            <a:off x="7353304" y="0"/>
            <a:ext cx="4838696" cy="6399152"/>
          </a:xfrm>
          <a:custGeom>
            <a:avLst/>
            <a:gdLst>
              <a:gd name="connsiteX0" fmla="*/ 0 w 4838696"/>
              <a:gd name="connsiteY0" fmla="*/ 0 h 6399152"/>
              <a:gd name="connsiteX1" fmla="*/ 4838696 w 4838696"/>
              <a:gd name="connsiteY1" fmla="*/ 0 h 6399152"/>
              <a:gd name="connsiteX2" fmla="*/ 4838696 w 4838696"/>
              <a:gd name="connsiteY2" fmla="*/ 6399152 h 6399152"/>
              <a:gd name="connsiteX3" fmla="*/ 603230 w 4838696"/>
              <a:gd name="connsiteY3" fmla="*/ 6399152 h 6399152"/>
              <a:gd name="connsiteX4" fmla="*/ 0 w 4838696"/>
              <a:gd name="connsiteY4" fmla="*/ 579592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8696" h="6399152">
                <a:moveTo>
                  <a:pt x="0" y="0"/>
                </a:moveTo>
                <a:lnTo>
                  <a:pt x="4838696" y="0"/>
                </a:lnTo>
                <a:lnTo>
                  <a:pt x="4838696" y="6399152"/>
                </a:lnTo>
                <a:lnTo>
                  <a:pt x="603230" y="6399152"/>
                </a:lnTo>
                <a:cubicBezTo>
                  <a:pt x="270075" y="6399152"/>
                  <a:pt x="0" y="6129077"/>
                  <a:pt x="0" y="5795922"/>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F79B868B-869A-478B-B17A-F3477F1ABEB8}" type="datetime1">
              <a:rPr lang="en-US" smtClean="0"/>
              <a:t>1/28/2026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a:t>Sample Footer Text</a:t>
            </a:r>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9467053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Content Photo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820076" y="320040"/>
            <a:ext cx="6766560" cy="932688"/>
          </a:xfrm>
        </p:spPr>
        <p:txBody>
          <a:bodyPr anchor="b"/>
          <a:lstStyle/>
          <a:p>
            <a:r>
              <a:rPr lang="en-US" dirty="0"/>
              <a:t>Click to edit Master title style</a:t>
            </a:r>
          </a:p>
        </p:txBody>
      </p:sp>
      <p:sp>
        <p:nvSpPr>
          <p:cNvPr id="11" name="Picture Placeholder 3">
            <a:extLst>
              <a:ext uri="{FF2B5EF4-FFF2-40B4-BE49-F238E27FC236}">
                <a16:creationId xmlns:a16="http://schemas.microsoft.com/office/drawing/2014/main" id="{1B32E518-8213-A79A-7E36-BA4D782F8ED4}"/>
              </a:ext>
            </a:extLst>
          </p:cNvPr>
          <p:cNvSpPr>
            <a:spLocks noGrp="1"/>
          </p:cNvSpPr>
          <p:nvPr>
            <p:ph type="pic" sz="quarter" idx="15" hasCustomPrompt="1"/>
          </p:nvPr>
        </p:nvSpPr>
        <p:spPr>
          <a:xfrm>
            <a:off x="0" y="0"/>
            <a:ext cx="4147926" cy="6399152"/>
          </a:xfrm>
          <a:custGeom>
            <a:avLst/>
            <a:gdLst>
              <a:gd name="connsiteX0" fmla="*/ 0 w 4147926"/>
              <a:gd name="connsiteY0" fmla="*/ 0 h 6399152"/>
              <a:gd name="connsiteX1" fmla="*/ 4147926 w 4147926"/>
              <a:gd name="connsiteY1" fmla="*/ 0 h 6399152"/>
              <a:gd name="connsiteX2" fmla="*/ 4147926 w 4147926"/>
              <a:gd name="connsiteY2" fmla="*/ 5795922 h 6399152"/>
              <a:gd name="connsiteX3" fmla="*/ 3544696 w 4147926"/>
              <a:gd name="connsiteY3" fmla="*/ 6399152 h 6399152"/>
              <a:gd name="connsiteX4" fmla="*/ 0 w 4147926"/>
              <a:gd name="connsiteY4" fmla="*/ 639915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7926" h="6399152">
                <a:moveTo>
                  <a:pt x="0" y="0"/>
                </a:moveTo>
                <a:lnTo>
                  <a:pt x="4147926" y="0"/>
                </a:lnTo>
                <a:lnTo>
                  <a:pt x="4147926" y="5795922"/>
                </a:lnTo>
                <a:cubicBezTo>
                  <a:pt x="4147926" y="6129077"/>
                  <a:pt x="3877851" y="6399152"/>
                  <a:pt x="3544696" y="6399152"/>
                </a:cubicBezTo>
                <a:lnTo>
                  <a:pt x="0" y="6399152"/>
                </a:ln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820076" y="1380744"/>
            <a:ext cx="6766560" cy="49834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28CCA563-903D-4707-A09B-73AE7FD9F3E4}" type="datetime1">
              <a:rPr lang="en-US" smtClean="0"/>
              <a:t>1/28/2026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88013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478E53AA-13B8-469A-87B0-FF7C74E1EADE}" type="datetime1">
              <a:rPr lang="en-US" smtClean="0"/>
              <a:t>1/28/2026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7869620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Content Photo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320040"/>
            <a:ext cx="6858000" cy="932688"/>
          </a:xfrm>
        </p:spPr>
        <p:txBody>
          <a:bodyPr anchor="b"/>
          <a:lstStyle/>
          <a:p>
            <a:r>
              <a:rPr lang="en-US" dirty="0"/>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429768" y="1380744"/>
            <a:ext cx="6858000" cy="49834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a:extLst>
              <a:ext uri="{FF2B5EF4-FFF2-40B4-BE49-F238E27FC236}">
                <a16:creationId xmlns:a16="http://schemas.microsoft.com/office/drawing/2014/main" id="{22444857-0BC3-ACAE-DBB1-5D530AA35ED8}"/>
              </a:ext>
            </a:extLst>
          </p:cNvPr>
          <p:cNvSpPr>
            <a:spLocks noGrp="1"/>
          </p:cNvSpPr>
          <p:nvPr>
            <p:ph type="pic" sz="quarter" idx="15" hasCustomPrompt="1"/>
          </p:nvPr>
        </p:nvSpPr>
        <p:spPr>
          <a:xfrm>
            <a:off x="8046768" y="0"/>
            <a:ext cx="4145232" cy="6399152"/>
          </a:xfrm>
          <a:custGeom>
            <a:avLst/>
            <a:gdLst>
              <a:gd name="connsiteX0" fmla="*/ 0 w 4145232"/>
              <a:gd name="connsiteY0" fmla="*/ 0 h 6399152"/>
              <a:gd name="connsiteX1" fmla="*/ 4145232 w 4145232"/>
              <a:gd name="connsiteY1" fmla="*/ 0 h 6399152"/>
              <a:gd name="connsiteX2" fmla="*/ 4145232 w 4145232"/>
              <a:gd name="connsiteY2" fmla="*/ 6399152 h 6399152"/>
              <a:gd name="connsiteX3" fmla="*/ 603230 w 4145232"/>
              <a:gd name="connsiteY3" fmla="*/ 6399152 h 6399152"/>
              <a:gd name="connsiteX4" fmla="*/ 0 w 4145232"/>
              <a:gd name="connsiteY4" fmla="*/ 579592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5232" h="6399152">
                <a:moveTo>
                  <a:pt x="0" y="0"/>
                </a:moveTo>
                <a:lnTo>
                  <a:pt x="4145232" y="0"/>
                </a:lnTo>
                <a:lnTo>
                  <a:pt x="4145232" y="6399152"/>
                </a:lnTo>
                <a:lnTo>
                  <a:pt x="603230" y="6399152"/>
                </a:lnTo>
                <a:cubicBezTo>
                  <a:pt x="270075" y="6399152"/>
                  <a:pt x="0" y="6129077"/>
                  <a:pt x="0" y="5795922"/>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5E5F747B-DE86-4C56-A69A-2124AC6051DB}" type="datetime1">
              <a:rPr lang="en-US" smtClean="0"/>
              <a:t>1/28/2026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21642108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Content Photo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196328" y="601755"/>
            <a:ext cx="4389120" cy="1527048"/>
          </a:xfrm>
        </p:spPr>
        <p:txBody>
          <a:bodyPr anchor="b"/>
          <a:lstStyle/>
          <a:p>
            <a:r>
              <a:rPr lang="en-US" dirty="0"/>
              <a:t>Click to edit Master title style</a:t>
            </a:r>
          </a:p>
        </p:txBody>
      </p:sp>
      <p:sp>
        <p:nvSpPr>
          <p:cNvPr id="11" name="Picture Placeholder 3">
            <a:extLst>
              <a:ext uri="{FF2B5EF4-FFF2-40B4-BE49-F238E27FC236}">
                <a16:creationId xmlns:a16="http://schemas.microsoft.com/office/drawing/2014/main" id="{6F26914B-7405-10AB-A859-8165D7B1A93C}"/>
              </a:ext>
            </a:extLst>
          </p:cNvPr>
          <p:cNvSpPr>
            <a:spLocks noGrp="1"/>
          </p:cNvSpPr>
          <p:nvPr>
            <p:ph type="pic" sz="quarter" idx="15" hasCustomPrompt="1"/>
          </p:nvPr>
        </p:nvSpPr>
        <p:spPr>
          <a:xfrm>
            <a:off x="0" y="1"/>
            <a:ext cx="6591300" cy="6410303"/>
          </a:xfrm>
          <a:custGeom>
            <a:avLst/>
            <a:gdLst>
              <a:gd name="connsiteX0" fmla="*/ 0 w 6591300"/>
              <a:gd name="connsiteY0" fmla="*/ 0 h 6410303"/>
              <a:gd name="connsiteX1" fmla="*/ 6591300 w 6591300"/>
              <a:gd name="connsiteY1" fmla="*/ 0 h 6410303"/>
              <a:gd name="connsiteX2" fmla="*/ 6591300 w 6591300"/>
              <a:gd name="connsiteY2" fmla="*/ 5807073 h 6410303"/>
              <a:gd name="connsiteX3" fmla="*/ 5988070 w 6591300"/>
              <a:gd name="connsiteY3" fmla="*/ 6410303 h 6410303"/>
              <a:gd name="connsiteX4" fmla="*/ 0 w 6591300"/>
              <a:gd name="connsiteY4" fmla="*/ 6410303 h 6410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1300" h="6410303">
                <a:moveTo>
                  <a:pt x="0" y="0"/>
                </a:moveTo>
                <a:lnTo>
                  <a:pt x="6591300" y="0"/>
                </a:lnTo>
                <a:lnTo>
                  <a:pt x="6591300" y="5807073"/>
                </a:lnTo>
                <a:cubicBezTo>
                  <a:pt x="6591300" y="6140228"/>
                  <a:pt x="6321225" y="6410303"/>
                  <a:pt x="5988070" y="6410303"/>
                </a:cubicBezTo>
                <a:lnTo>
                  <a:pt x="0" y="6410303"/>
                </a:ln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96328" y="2276856"/>
            <a:ext cx="4389120" cy="40416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3B5E8E98-97C5-4AE8-8CC9-69C51FF1A0EF}" type="datetime1">
              <a:rPr lang="en-US" smtClean="0"/>
              <a:t>1/28/2026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9112308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Content Photo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4480560" cy="1527048"/>
          </a:xfrm>
        </p:spPr>
        <p:txBody>
          <a:bodyPr anchor="b"/>
          <a:lstStyle/>
          <a:p>
            <a:r>
              <a:rPr lang="en-US" dirty="0"/>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429767" y="2276856"/>
            <a:ext cx="4480560" cy="40416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a:extLst>
              <a:ext uri="{FF2B5EF4-FFF2-40B4-BE49-F238E27FC236}">
                <a16:creationId xmlns:a16="http://schemas.microsoft.com/office/drawing/2014/main" id="{CE823DF8-AABE-3B17-254E-81CD7CA2B5BF}"/>
              </a:ext>
            </a:extLst>
          </p:cNvPr>
          <p:cNvSpPr>
            <a:spLocks noGrp="1"/>
          </p:cNvSpPr>
          <p:nvPr>
            <p:ph type="pic" sz="quarter" idx="15" hasCustomPrompt="1"/>
          </p:nvPr>
        </p:nvSpPr>
        <p:spPr>
          <a:xfrm>
            <a:off x="5737594" y="0"/>
            <a:ext cx="6454406" cy="6399152"/>
          </a:xfrm>
          <a:custGeom>
            <a:avLst/>
            <a:gdLst>
              <a:gd name="connsiteX0" fmla="*/ 0 w 6454406"/>
              <a:gd name="connsiteY0" fmla="*/ 0 h 6399152"/>
              <a:gd name="connsiteX1" fmla="*/ 6454406 w 6454406"/>
              <a:gd name="connsiteY1" fmla="*/ 0 h 6399152"/>
              <a:gd name="connsiteX2" fmla="*/ 6454406 w 6454406"/>
              <a:gd name="connsiteY2" fmla="*/ 6399152 h 6399152"/>
              <a:gd name="connsiteX3" fmla="*/ 601995 w 6454406"/>
              <a:gd name="connsiteY3" fmla="*/ 6399152 h 6399152"/>
              <a:gd name="connsiteX4" fmla="*/ 0 w 6454406"/>
              <a:gd name="connsiteY4" fmla="*/ 5797156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4406" h="6399152">
                <a:moveTo>
                  <a:pt x="0" y="0"/>
                </a:moveTo>
                <a:lnTo>
                  <a:pt x="6454406" y="0"/>
                </a:lnTo>
                <a:lnTo>
                  <a:pt x="6454406" y="6399152"/>
                </a:lnTo>
                <a:lnTo>
                  <a:pt x="601995" y="6399152"/>
                </a:lnTo>
                <a:cubicBezTo>
                  <a:pt x="269522" y="6399152"/>
                  <a:pt x="0" y="6129629"/>
                  <a:pt x="0" y="5797156"/>
                </a:cubicBez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dirty="0"/>
              <a: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7D524F82-DB30-4BD5-9E9D-AD825E313C84}" type="datetime1">
              <a:rPr lang="en-US" smtClean="0"/>
              <a:t>1/28/2026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18922112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Content Photo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196328" y="320040"/>
            <a:ext cx="4389120" cy="932688"/>
          </a:xfrm>
        </p:spPr>
        <p:txBody>
          <a:bodyPr anchor="b"/>
          <a:lstStyle/>
          <a:p>
            <a:r>
              <a:rPr lang="en-US" dirty="0"/>
              <a:t>Click to edit Master title style</a:t>
            </a:r>
          </a:p>
        </p:txBody>
      </p:sp>
      <p:sp>
        <p:nvSpPr>
          <p:cNvPr id="11" name="Picture Placeholder 9">
            <a:extLst>
              <a:ext uri="{FF2B5EF4-FFF2-40B4-BE49-F238E27FC236}">
                <a16:creationId xmlns:a16="http://schemas.microsoft.com/office/drawing/2014/main" id="{6B8A8E1B-B99E-8C69-154E-2FAADB07D510}"/>
              </a:ext>
            </a:extLst>
          </p:cNvPr>
          <p:cNvSpPr>
            <a:spLocks noGrp="1"/>
          </p:cNvSpPr>
          <p:nvPr>
            <p:ph type="pic" sz="quarter" idx="15" hasCustomPrompt="1"/>
          </p:nvPr>
        </p:nvSpPr>
        <p:spPr>
          <a:xfrm>
            <a:off x="0" y="0"/>
            <a:ext cx="6591300" cy="6399152"/>
          </a:xfrm>
          <a:custGeom>
            <a:avLst/>
            <a:gdLst>
              <a:gd name="connsiteX0" fmla="*/ 0 w 6591300"/>
              <a:gd name="connsiteY0" fmla="*/ 0 h 6399152"/>
              <a:gd name="connsiteX1" fmla="*/ 6591300 w 6591300"/>
              <a:gd name="connsiteY1" fmla="*/ 0 h 6399152"/>
              <a:gd name="connsiteX2" fmla="*/ 6591300 w 6591300"/>
              <a:gd name="connsiteY2" fmla="*/ 5797156 h 6399152"/>
              <a:gd name="connsiteX3" fmla="*/ 5989304 w 6591300"/>
              <a:gd name="connsiteY3" fmla="*/ 6399152 h 6399152"/>
              <a:gd name="connsiteX4" fmla="*/ 0 w 6591300"/>
              <a:gd name="connsiteY4" fmla="*/ 639915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1300" h="6399152">
                <a:moveTo>
                  <a:pt x="0" y="0"/>
                </a:moveTo>
                <a:lnTo>
                  <a:pt x="6591300" y="0"/>
                </a:lnTo>
                <a:lnTo>
                  <a:pt x="6591300" y="5797156"/>
                </a:lnTo>
                <a:cubicBezTo>
                  <a:pt x="6591300" y="6129629"/>
                  <a:pt x="6321777" y="6399152"/>
                  <a:pt x="5989304" y="6399152"/>
                </a:cubicBezTo>
                <a:lnTo>
                  <a:pt x="0" y="6399152"/>
                </a:ln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96328" y="1380744"/>
            <a:ext cx="4389120" cy="49834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1E7477ED-8564-46ED-8FFC-DE5A509699F3}" type="datetime1">
              <a:rPr lang="en-US" smtClean="0"/>
              <a:t>1/28/2026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7378819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Content Photo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7" y="320040"/>
            <a:ext cx="4573413" cy="932688"/>
          </a:xfrm>
        </p:spPr>
        <p:txBody>
          <a:bodyPr anchor="b"/>
          <a:lstStyle/>
          <a:p>
            <a:r>
              <a:rPr lang="en-US" dirty="0"/>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429766" y="1380744"/>
            <a:ext cx="4573413" cy="49834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a:extLst>
              <a:ext uri="{FF2B5EF4-FFF2-40B4-BE49-F238E27FC236}">
                <a16:creationId xmlns:a16="http://schemas.microsoft.com/office/drawing/2014/main" id="{2BD82EEA-7278-1A73-C95C-473F75B54048}"/>
              </a:ext>
            </a:extLst>
          </p:cNvPr>
          <p:cNvSpPr>
            <a:spLocks noGrp="1"/>
          </p:cNvSpPr>
          <p:nvPr>
            <p:ph type="pic" sz="quarter" idx="15" hasCustomPrompt="1"/>
          </p:nvPr>
        </p:nvSpPr>
        <p:spPr>
          <a:xfrm>
            <a:off x="5737593" y="0"/>
            <a:ext cx="6454407" cy="6399152"/>
          </a:xfrm>
          <a:custGeom>
            <a:avLst/>
            <a:gdLst>
              <a:gd name="connsiteX0" fmla="*/ 0 w 6454407"/>
              <a:gd name="connsiteY0" fmla="*/ 0 h 6399152"/>
              <a:gd name="connsiteX1" fmla="*/ 6454407 w 6454407"/>
              <a:gd name="connsiteY1" fmla="*/ 0 h 6399152"/>
              <a:gd name="connsiteX2" fmla="*/ 6454407 w 6454407"/>
              <a:gd name="connsiteY2" fmla="*/ 6399152 h 6399152"/>
              <a:gd name="connsiteX3" fmla="*/ 601996 w 6454407"/>
              <a:gd name="connsiteY3" fmla="*/ 6399152 h 6399152"/>
              <a:gd name="connsiteX4" fmla="*/ 0 w 6454407"/>
              <a:gd name="connsiteY4" fmla="*/ 5797156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4407" h="6399152">
                <a:moveTo>
                  <a:pt x="0" y="0"/>
                </a:moveTo>
                <a:lnTo>
                  <a:pt x="6454407" y="0"/>
                </a:lnTo>
                <a:lnTo>
                  <a:pt x="6454407" y="6399152"/>
                </a:lnTo>
                <a:lnTo>
                  <a:pt x="601996" y="6399152"/>
                </a:lnTo>
                <a:cubicBezTo>
                  <a:pt x="269523" y="6399152"/>
                  <a:pt x="0" y="6129629"/>
                  <a:pt x="0" y="5797156"/>
                </a:cubicBez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dirty="0"/>
              <a: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90826781-2293-4754-A74B-94E6E7D7B311}" type="datetime1">
              <a:rPr lang="en-US" smtClean="0"/>
              <a:t>1/28/2026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20051730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Content Photo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21040" y="603504"/>
            <a:ext cx="3401568" cy="1527048"/>
          </a:xfrm>
        </p:spPr>
        <p:txBody>
          <a:bodyPr anchor="b"/>
          <a:lstStyle/>
          <a:p>
            <a:r>
              <a:rPr lang="en-US" dirty="0"/>
              <a:t>Click to edit Master title style</a:t>
            </a:r>
          </a:p>
        </p:txBody>
      </p:sp>
      <p:sp>
        <p:nvSpPr>
          <p:cNvPr id="11" name="Picture Placeholder 3">
            <a:extLst>
              <a:ext uri="{FF2B5EF4-FFF2-40B4-BE49-F238E27FC236}">
                <a16:creationId xmlns:a16="http://schemas.microsoft.com/office/drawing/2014/main" id="{F44EE1A0-D83B-FE6C-4495-F55C5070D5D1}"/>
              </a:ext>
            </a:extLst>
          </p:cNvPr>
          <p:cNvSpPr>
            <a:spLocks noGrp="1"/>
          </p:cNvSpPr>
          <p:nvPr>
            <p:ph type="pic" sz="quarter" idx="15" hasCustomPrompt="1"/>
          </p:nvPr>
        </p:nvSpPr>
        <p:spPr>
          <a:xfrm>
            <a:off x="0" y="0"/>
            <a:ext cx="7734300" cy="6399152"/>
          </a:xfrm>
          <a:custGeom>
            <a:avLst/>
            <a:gdLst>
              <a:gd name="connsiteX0" fmla="*/ 0 w 7734300"/>
              <a:gd name="connsiteY0" fmla="*/ 0 h 6399152"/>
              <a:gd name="connsiteX1" fmla="*/ 7734300 w 7734300"/>
              <a:gd name="connsiteY1" fmla="*/ 0 h 6399152"/>
              <a:gd name="connsiteX2" fmla="*/ 7734300 w 7734300"/>
              <a:gd name="connsiteY2" fmla="*/ 5797156 h 6399152"/>
              <a:gd name="connsiteX3" fmla="*/ 7132304 w 7734300"/>
              <a:gd name="connsiteY3" fmla="*/ 6399152 h 6399152"/>
              <a:gd name="connsiteX4" fmla="*/ 0 w 7734300"/>
              <a:gd name="connsiteY4" fmla="*/ 639915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34300" h="6399152">
                <a:moveTo>
                  <a:pt x="0" y="0"/>
                </a:moveTo>
                <a:lnTo>
                  <a:pt x="7734300" y="0"/>
                </a:lnTo>
                <a:lnTo>
                  <a:pt x="7734300" y="5797156"/>
                </a:lnTo>
                <a:cubicBezTo>
                  <a:pt x="7734300" y="6129629"/>
                  <a:pt x="7464777" y="6399152"/>
                  <a:pt x="7132304" y="6399152"/>
                </a:cubicBezTo>
                <a:lnTo>
                  <a:pt x="0" y="6399152"/>
                </a:ln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21040" y="2276856"/>
            <a:ext cx="3401568" cy="404164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CDFBFA6E-9D0B-474A-AFB9-4E0832448570}" type="datetime1">
              <a:rPr lang="en-US" smtClean="0"/>
              <a:t>1/28/2026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8999671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Content Photo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3401568" cy="1527048"/>
          </a:xfrm>
        </p:spPr>
        <p:txBody>
          <a:bodyPr anchor="b"/>
          <a:lstStyle/>
          <a:p>
            <a:r>
              <a:rPr lang="en-US" dirty="0"/>
              <a:t>Click to edit Master title style</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429768" y="2276856"/>
            <a:ext cx="3401568" cy="404164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a:extLst>
              <a:ext uri="{FF2B5EF4-FFF2-40B4-BE49-F238E27FC236}">
                <a16:creationId xmlns:a16="http://schemas.microsoft.com/office/drawing/2014/main" id="{58FA1BA0-D099-705F-F85E-3FBC782F7651}"/>
              </a:ext>
            </a:extLst>
          </p:cNvPr>
          <p:cNvSpPr>
            <a:spLocks noGrp="1"/>
          </p:cNvSpPr>
          <p:nvPr>
            <p:ph type="pic" sz="quarter" idx="15" hasCustomPrompt="1"/>
          </p:nvPr>
        </p:nvSpPr>
        <p:spPr>
          <a:xfrm>
            <a:off x="4502843" y="2"/>
            <a:ext cx="7689157" cy="6399151"/>
          </a:xfrm>
          <a:custGeom>
            <a:avLst/>
            <a:gdLst>
              <a:gd name="connsiteX0" fmla="*/ 0 w 7689157"/>
              <a:gd name="connsiteY0" fmla="*/ 0 h 6399151"/>
              <a:gd name="connsiteX1" fmla="*/ 7689157 w 7689157"/>
              <a:gd name="connsiteY1" fmla="*/ 0 h 6399151"/>
              <a:gd name="connsiteX2" fmla="*/ 7689157 w 7689157"/>
              <a:gd name="connsiteY2" fmla="*/ 6399151 h 6399151"/>
              <a:gd name="connsiteX3" fmla="*/ 601997 w 7689157"/>
              <a:gd name="connsiteY3" fmla="*/ 6399151 h 6399151"/>
              <a:gd name="connsiteX4" fmla="*/ 0 w 7689157"/>
              <a:gd name="connsiteY4" fmla="*/ 5797155 h 6399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9157" h="6399151">
                <a:moveTo>
                  <a:pt x="0" y="0"/>
                </a:moveTo>
                <a:lnTo>
                  <a:pt x="7689157" y="0"/>
                </a:lnTo>
                <a:lnTo>
                  <a:pt x="7689157" y="6399151"/>
                </a:lnTo>
                <a:lnTo>
                  <a:pt x="601997" y="6399151"/>
                </a:lnTo>
                <a:cubicBezTo>
                  <a:pt x="269523" y="6399151"/>
                  <a:pt x="0" y="6129628"/>
                  <a:pt x="0" y="5797155"/>
                </a:cubicBez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dirty="0"/>
              <a: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EE767648-9FB3-40F4-8072-E80887331DF3}" type="datetime1">
              <a:rPr lang="en-US" smtClean="0"/>
              <a:t>1/28/2026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5015807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Content Photo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11896" y="1078992"/>
            <a:ext cx="3273552" cy="1947672"/>
          </a:xfrm>
        </p:spPr>
        <p:txBody>
          <a:bodyPr anchor="b"/>
          <a:lstStyle/>
          <a:p>
            <a:r>
              <a:rPr lang="en-US" dirty="0"/>
              <a:t>Click to edit Master title style</a:t>
            </a:r>
          </a:p>
        </p:txBody>
      </p:sp>
      <p:sp>
        <p:nvSpPr>
          <p:cNvPr id="11" name="Picture Placeholder 3">
            <a:extLst>
              <a:ext uri="{FF2B5EF4-FFF2-40B4-BE49-F238E27FC236}">
                <a16:creationId xmlns:a16="http://schemas.microsoft.com/office/drawing/2014/main" id="{8073E866-A871-62F7-1E54-F2A44278F834}"/>
              </a:ext>
            </a:extLst>
          </p:cNvPr>
          <p:cNvSpPr>
            <a:spLocks noGrp="1"/>
          </p:cNvSpPr>
          <p:nvPr>
            <p:ph type="pic" sz="quarter" idx="15" hasCustomPrompt="1"/>
          </p:nvPr>
        </p:nvSpPr>
        <p:spPr>
          <a:xfrm>
            <a:off x="0" y="0"/>
            <a:ext cx="7734300" cy="6399152"/>
          </a:xfrm>
          <a:custGeom>
            <a:avLst/>
            <a:gdLst>
              <a:gd name="connsiteX0" fmla="*/ 0 w 7734300"/>
              <a:gd name="connsiteY0" fmla="*/ 0 h 6399152"/>
              <a:gd name="connsiteX1" fmla="*/ 7734300 w 7734300"/>
              <a:gd name="connsiteY1" fmla="*/ 0 h 6399152"/>
              <a:gd name="connsiteX2" fmla="*/ 7734300 w 7734300"/>
              <a:gd name="connsiteY2" fmla="*/ 5797156 h 6399152"/>
              <a:gd name="connsiteX3" fmla="*/ 7132304 w 7734300"/>
              <a:gd name="connsiteY3" fmla="*/ 6399152 h 6399152"/>
              <a:gd name="connsiteX4" fmla="*/ 0 w 7734300"/>
              <a:gd name="connsiteY4" fmla="*/ 639915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34300" h="6399152">
                <a:moveTo>
                  <a:pt x="0" y="0"/>
                </a:moveTo>
                <a:lnTo>
                  <a:pt x="7734300" y="0"/>
                </a:lnTo>
                <a:lnTo>
                  <a:pt x="7734300" y="5797156"/>
                </a:lnTo>
                <a:cubicBezTo>
                  <a:pt x="7734300" y="6129629"/>
                  <a:pt x="7464777" y="6399152"/>
                  <a:pt x="7132304" y="6399152"/>
                </a:cubicBezTo>
                <a:lnTo>
                  <a:pt x="0" y="6399152"/>
                </a:ln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11896" y="3099816"/>
            <a:ext cx="3273552" cy="2953512"/>
          </a:xfrm>
        </p:spPr>
        <p:txBody>
          <a:bodyPr>
            <a:normAutofit/>
          </a:bodyPr>
          <a:lstStyle>
            <a:lvl1pPr marL="0" indent="0">
              <a:buNone/>
              <a:defRPr sz="1600"/>
            </a:lvl1pPr>
            <a:lvl2pPr marL="228600" indent="0">
              <a:buNone/>
              <a:defRPr sz="1400"/>
            </a:lvl2pPr>
            <a:lvl3pPr marL="457200" indent="0">
              <a:buNone/>
              <a:defRPr sz="1400"/>
            </a:lvl3pPr>
            <a:lvl4pPr marL="685800" indent="0">
              <a:buNone/>
              <a:defRPr sz="1400"/>
            </a:lvl4pPr>
            <a:lvl5pPr marL="914400" indent="0">
              <a:buNone/>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7007E99A-2976-4D79-B66C-833B4C12E9C9}" type="datetime1">
              <a:rPr lang="en-US" smtClean="0"/>
              <a:t>1/28/2026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5780200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Content Photo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5111854"/>
            <a:ext cx="3945468" cy="1389888"/>
          </a:xfrm>
        </p:spPr>
        <p:txBody>
          <a:bodyPr anchor="t">
            <a:normAutofit/>
          </a:bodyPr>
          <a:lstStyle>
            <a:lvl1pPr>
              <a:defRPr sz="3200"/>
            </a:lvl1pPr>
          </a:lstStyle>
          <a:p>
            <a:r>
              <a:rPr lang="en-US" dirty="0"/>
              <a:t>Click to edit Master title style</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5584372" y="5111854"/>
            <a:ext cx="6168356" cy="1389888"/>
          </a:xfrm>
        </p:spPr>
        <p:txBody>
          <a:bodyPr>
            <a:normAutofit/>
          </a:bodyPr>
          <a:lstStyle>
            <a:lvl1pPr marL="0" indent="0">
              <a:buFont typeface="Arial" panose="020B0604020202020204" pitchFamily="34" charset="0"/>
              <a:buNone/>
              <a:defRPr sz="1600"/>
            </a:lvl1pPr>
            <a:lvl2pPr marL="228600" indent="0">
              <a:buFont typeface="Arial" panose="020B0604020202020204" pitchFamily="34" charset="0"/>
              <a:buNone/>
              <a:defRPr sz="1400"/>
            </a:lvl2pPr>
            <a:lvl3pPr marL="457200" indent="0">
              <a:buFont typeface="Arial" panose="020B0604020202020204" pitchFamily="34" charset="0"/>
              <a:buNone/>
              <a:defRPr sz="1400"/>
            </a:lvl3pPr>
            <a:lvl4pPr marL="685800" indent="0">
              <a:buFont typeface="Arial" panose="020B0604020202020204" pitchFamily="34" charset="0"/>
              <a:buNone/>
              <a:defRPr sz="1400"/>
            </a:lvl4pPr>
            <a:lvl5pPr marL="914400" indent="0">
              <a:buFont typeface="Arial" panose="020B0604020202020204" pitchFamily="34" charset="0"/>
              <a:buNone/>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8">
            <a:extLst>
              <a:ext uri="{FF2B5EF4-FFF2-40B4-BE49-F238E27FC236}">
                <a16:creationId xmlns:a16="http://schemas.microsoft.com/office/drawing/2014/main" id="{815B30A2-D0D1-DED2-1133-A673CEA16AE9}"/>
              </a:ext>
            </a:extLst>
          </p:cNvPr>
          <p:cNvSpPr>
            <a:spLocks noGrp="1"/>
          </p:cNvSpPr>
          <p:nvPr>
            <p:ph type="pic" sz="quarter" idx="15" hasCustomPrompt="1"/>
          </p:nvPr>
        </p:nvSpPr>
        <p:spPr>
          <a:xfrm>
            <a:off x="0" y="0"/>
            <a:ext cx="11750040" cy="4724868"/>
          </a:xfrm>
          <a:custGeom>
            <a:avLst/>
            <a:gdLst>
              <a:gd name="connsiteX0" fmla="*/ 0 w 11750040"/>
              <a:gd name="connsiteY0" fmla="*/ 0 h 4724868"/>
              <a:gd name="connsiteX1" fmla="*/ 11750040 w 11750040"/>
              <a:gd name="connsiteY1" fmla="*/ 0 h 4724868"/>
              <a:gd name="connsiteX2" fmla="*/ 11750040 w 11750040"/>
              <a:gd name="connsiteY2" fmla="*/ 4122872 h 4724868"/>
              <a:gd name="connsiteX3" fmla="*/ 11148044 w 11750040"/>
              <a:gd name="connsiteY3" fmla="*/ 4724868 h 4724868"/>
              <a:gd name="connsiteX4" fmla="*/ 0 w 11750040"/>
              <a:gd name="connsiteY4" fmla="*/ 4724868 h 4724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50040" h="4724868">
                <a:moveTo>
                  <a:pt x="0" y="0"/>
                </a:moveTo>
                <a:lnTo>
                  <a:pt x="11750040" y="0"/>
                </a:lnTo>
                <a:lnTo>
                  <a:pt x="11750040" y="4122872"/>
                </a:lnTo>
                <a:cubicBezTo>
                  <a:pt x="11750040" y="4455345"/>
                  <a:pt x="11480517" y="4724868"/>
                  <a:pt x="11148044" y="4724868"/>
                </a:cubicBezTo>
                <a:lnTo>
                  <a:pt x="0" y="4724868"/>
                </a:ln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dirty="0"/>
              <a: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C49DDD7D-A4A9-4042-8D3D-AF897B76225E}" type="datetime1">
              <a:rPr lang="en-US" smtClean="0"/>
              <a:t>1/28/2026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1698466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Content Photo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4162318"/>
            <a:ext cx="2953618" cy="1892808"/>
          </a:xfrm>
        </p:spPr>
        <p:txBody>
          <a:bodyPr anchor="t">
            <a:normAutofit/>
          </a:bodyPr>
          <a:lstStyle>
            <a:lvl1pPr>
              <a:defRPr sz="3200"/>
            </a:lvl1pPr>
          </a:lstStyle>
          <a:p>
            <a:r>
              <a:rPr lang="en-US" dirty="0"/>
              <a:t>Click to edit Master title style</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4162318"/>
            <a:ext cx="7772400" cy="2240280"/>
          </a:xfrm>
        </p:spPr>
        <p:txBody>
          <a:bodyPr>
            <a:norm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400"/>
            </a:lvl4pPr>
            <a:lvl5pPr marL="1085850" indent="-171450">
              <a:buFont typeface="Arial" panose="020B0604020202020204" pitchFamily="34" charset="0"/>
              <a:buChar cha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8">
            <a:extLst>
              <a:ext uri="{FF2B5EF4-FFF2-40B4-BE49-F238E27FC236}">
                <a16:creationId xmlns:a16="http://schemas.microsoft.com/office/drawing/2014/main" id="{0696DEB7-ADC8-3E90-7A63-F11D6535D0E4}"/>
              </a:ext>
            </a:extLst>
          </p:cNvPr>
          <p:cNvSpPr>
            <a:spLocks noGrp="1"/>
          </p:cNvSpPr>
          <p:nvPr>
            <p:ph type="pic" sz="quarter" idx="15" hasCustomPrompt="1"/>
          </p:nvPr>
        </p:nvSpPr>
        <p:spPr>
          <a:xfrm>
            <a:off x="0" y="0"/>
            <a:ext cx="11750040" cy="3806246"/>
          </a:xfrm>
          <a:custGeom>
            <a:avLst/>
            <a:gdLst>
              <a:gd name="connsiteX0" fmla="*/ 0 w 11733150"/>
              <a:gd name="connsiteY0" fmla="*/ 0 h 3806246"/>
              <a:gd name="connsiteX1" fmla="*/ 11733150 w 11733150"/>
              <a:gd name="connsiteY1" fmla="*/ 0 h 3806246"/>
              <a:gd name="connsiteX2" fmla="*/ 11733150 w 11733150"/>
              <a:gd name="connsiteY2" fmla="*/ 3204250 h 3806246"/>
              <a:gd name="connsiteX3" fmla="*/ 11131154 w 11733150"/>
              <a:gd name="connsiteY3" fmla="*/ 3806246 h 3806246"/>
              <a:gd name="connsiteX4" fmla="*/ 0 w 11733150"/>
              <a:gd name="connsiteY4" fmla="*/ 3806246 h 3806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3150" h="3806246">
                <a:moveTo>
                  <a:pt x="0" y="0"/>
                </a:moveTo>
                <a:lnTo>
                  <a:pt x="11733150" y="0"/>
                </a:lnTo>
                <a:lnTo>
                  <a:pt x="11733150" y="3204250"/>
                </a:lnTo>
                <a:cubicBezTo>
                  <a:pt x="11733150" y="3536723"/>
                  <a:pt x="11463627" y="3806246"/>
                  <a:pt x="11131154" y="3806246"/>
                </a:cubicBezTo>
                <a:lnTo>
                  <a:pt x="0" y="3806246"/>
                </a:ln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dirty="0"/>
              <a: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03EA3D79-61FB-48D3-96EC-9D73986E2DB4}" type="datetime1">
              <a:rPr lang="en-US" smtClean="0"/>
              <a:t>1/28/2026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222143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269480" y="411480"/>
            <a:ext cx="4361688" cy="3968496"/>
          </a:xfrm>
        </p:spPr>
        <p:txBody>
          <a:bodyPr vert="horz" lIns="91440" tIns="45720" rIns="91440" bIns="45720" rtlCol="0" anchor="t">
            <a:normAutofit/>
          </a:bodyPr>
          <a:lstStyle>
            <a:lvl1pPr>
              <a:defRPr lang="en-US" sz="4800" dirty="0">
                <a:solidFill>
                  <a:schemeClr val="tx2"/>
                </a:solidFill>
              </a:defRPr>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269480" y="4873752"/>
            <a:ext cx="4206240" cy="1380744"/>
          </a:xfrm>
        </p:spPr>
        <p:txBody>
          <a:bodyPr vert="horz" lIns="91440" tIns="45720" rIns="91440" bIns="45720" rtlCol="0" anchor="b">
            <a:normAutofit/>
          </a:bodyPr>
          <a:lstStyle>
            <a:lvl1pPr marL="0" indent="0">
              <a:buNone/>
              <a:defRPr lang="en-US" dirty="0">
                <a:solidFill>
                  <a:schemeClr val="tx2"/>
                </a:solidFill>
              </a:defRPr>
            </a:lvl1pPr>
          </a:lstStyle>
          <a:p>
            <a:pPr lvl="0"/>
            <a:r>
              <a:rPr lang="en-US" dirty="0"/>
              <a:t>Click to edit Master subtitle style</a:t>
            </a:r>
          </a:p>
        </p:txBody>
      </p:sp>
      <p:sp>
        <p:nvSpPr>
          <p:cNvPr id="11" name="Picture Placeholder 6">
            <a:extLst>
              <a:ext uri="{FF2B5EF4-FFF2-40B4-BE49-F238E27FC236}">
                <a16:creationId xmlns:a16="http://schemas.microsoft.com/office/drawing/2014/main" id="{1D6AB98B-BD95-F9FC-BB22-1A89B6EE3246}"/>
              </a:ext>
            </a:extLst>
          </p:cNvPr>
          <p:cNvSpPr>
            <a:spLocks noGrp="1"/>
          </p:cNvSpPr>
          <p:nvPr>
            <p:ph type="pic" sz="quarter" idx="13" hasCustomPrompt="1"/>
          </p:nvPr>
        </p:nvSpPr>
        <p:spPr>
          <a:xfrm>
            <a:off x="0" y="0"/>
            <a:ext cx="6604503" cy="6399152"/>
          </a:xfrm>
          <a:custGeom>
            <a:avLst/>
            <a:gdLst>
              <a:gd name="connsiteX0" fmla="*/ 0 w 6604503"/>
              <a:gd name="connsiteY0" fmla="*/ 0 h 6399152"/>
              <a:gd name="connsiteX1" fmla="*/ 6604503 w 6604503"/>
              <a:gd name="connsiteY1" fmla="*/ 0 h 6399152"/>
              <a:gd name="connsiteX2" fmla="*/ 6604503 w 6604503"/>
              <a:gd name="connsiteY2" fmla="*/ 5797156 h 6399152"/>
              <a:gd name="connsiteX3" fmla="*/ 6002507 w 6604503"/>
              <a:gd name="connsiteY3" fmla="*/ 6399152 h 6399152"/>
              <a:gd name="connsiteX4" fmla="*/ 0 w 6604503"/>
              <a:gd name="connsiteY4" fmla="*/ 639915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4503" h="6399152">
                <a:moveTo>
                  <a:pt x="0" y="0"/>
                </a:moveTo>
                <a:lnTo>
                  <a:pt x="6604503" y="0"/>
                </a:lnTo>
                <a:lnTo>
                  <a:pt x="6604503" y="5797156"/>
                </a:lnTo>
                <a:cubicBezTo>
                  <a:pt x="6604503" y="6129629"/>
                  <a:pt x="6334980" y="6399152"/>
                  <a:pt x="6002507" y="6399152"/>
                </a:cubicBezTo>
                <a:lnTo>
                  <a:pt x="0" y="6399152"/>
                </a:lnTo>
                <a:close/>
              </a:path>
            </a:pathLst>
          </a:custGeom>
          <a:blipFill dpi="0" rotWithShape="1">
            <a:blip r:embed="rId2">
              <a:alphaModFix amt="75000"/>
            </a:blip>
            <a:srcRect/>
            <a:stretch>
              <a:fillRect/>
            </a:stretch>
          </a:blipFill>
        </p:spPr>
        <p:txBody>
          <a:bodyPr wrap="square">
            <a:noAutofit/>
          </a:bodyPr>
          <a:lstStyle>
            <a:lvl1pPr marL="0" indent="0">
              <a:buNone/>
              <a:defRPr/>
            </a:lvl1pPr>
          </a:lstStyle>
          <a:p>
            <a:r>
              <a:rPr lang="en-US" dirty="0"/>
              <a: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5B3B0F7F-6AD6-4AF0-8BB1-D49CE0F9F622}" type="datetime1">
              <a:rPr lang="en-US" smtClean="0"/>
              <a:t>1/28/2026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3559104759"/>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Content Photo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561425"/>
            <a:ext cx="2953618" cy="1892808"/>
          </a:xfrm>
        </p:spPr>
        <p:txBody>
          <a:bodyPr anchor="t">
            <a:normAutofit/>
          </a:bodyPr>
          <a:lstStyle>
            <a:lvl1pPr>
              <a:defRPr sz="3200"/>
            </a:lvl1pPr>
          </a:lstStyle>
          <a:p>
            <a:r>
              <a:rPr lang="en-US" dirty="0"/>
              <a:t>Click to edit Master title style</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561425"/>
            <a:ext cx="7772400" cy="2240280"/>
          </a:xfrm>
        </p:spPr>
        <p:txBody>
          <a:bodyPr>
            <a:norm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400"/>
            </a:lvl4pPr>
            <a:lvl5pPr marL="1085850" indent="-171450">
              <a:buFont typeface="Arial" panose="020B0604020202020204" pitchFamily="34" charset="0"/>
              <a:buChar cha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11">
            <a:extLst>
              <a:ext uri="{FF2B5EF4-FFF2-40B4-BE49-F238E27FC236}">
                <a16:creationId xmlns:a16="http://schemas.microsoft.com/office/drawing/2014/main" id="{20558516-7088-BB33-D6DC-15ED4C60CBAF}"/>
              </a:ext>
            </a:extLst>
          </p:cNvPr>
          <p:cNvSpPr>
            <a:spLocks noGrp="1"/>
          </p:cNvSpPr>
          <p:nvPr>
            <p:ph type="pic" sz="quarter" idx="15" hasCustomPrompt="1"/>
          </p:nvPr>
        </p:nvSpPr>
        <p:spPr>
          <a:xfrm>
            <a:off x="441960" y="3067414"/>
            <a:ext cx="11750040" cy="3790586"/>
          </a:xfrm>
          <a:custGeom>
            <a:avLst/>
            <a:gdLst>
              <a:gd name="connsiteX0" fmla="*/ 603695 w 11750040"/>
              <a:gd name="connsiteY0" fmla="*/ 0 h 3790586"/>
              <a:gd name="connsiteX1" fmla="*/ 11750040 w 11750040"/>
              <a:gd name="connsiteY1" fmla="*/ 0 h 3790586"/>
              <a:gd name="connsiteX2" fmla="*/ 11750040 w 11750040"/>
              <a:gd name="connsiteY2" fmla="*/ 3790586 h 3790586"/>
              <a:gd name="connsiteX3" fmla="*/ 0 w 11750040"/>
              <a:gd name="connsiteY3" fmla="*/ 3790586 h 3790586"/>
              <a:gd name="connsiteX4" fmla="*/ 0 w 11750040"/>
              <a:gd name="connsiteY4" fmla="*/ 603695 h 3790586"/>
              <a:gd name="connsiteX5" fmla="*/ 603695 w 11750040"/>
              <a:gd name="connsiteY5" fmla="*/ 0 h 379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50040" h="3790586">
                <a:moveTo>
                  <a:pt x="603695" y="0"/>
                </a:moveTo>
                <a:lnTo>
                  <a:pt x="11750040" y="0"/>
                </a:lnTo>
                <a:lnTo>
                  <a:pt x="11750040" y="3790586"/>
                </a:lnTo>
                <a:lnTo>
                  <a:pt x="0" y="3790586"/>
                </a:lnTo>
                <a:lnTo>
                  <a:pt x="0" y="603695"/>
                </a:lnTo>
                <a:cubicBezTo>
                  <a:pt x="0" y="270283"/>
                  <a:pt x="270283" y="0"/>
                  <a:pt x="603695" y="0"/>
                </a:cubicBez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dirty="0"/>
              <a: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37160" y="40460"/>
            <a:ext cx="3494314" cy="338328"/>
          </a:xfrm>
        </p:spPr>
        <p:txBody>
          <a:bodyPr/>
          <a:lstStyle/>
          <a:p>
            <a:fld id="{5E407E80-9270-4600-9E83-876C054EC0ED}" type="datetime1">
              <a:rPr lang="en-US" smtClean="0"/>
              <a:t>1/28/2026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876521" y="40460"/>
            <a:ext cx="2805405" cy="338328"/>
          </a:xfr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632162" y="40460"/>
            <a:ext cx="429207" cy="338328"/>
          </a:xfr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7334918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Content Photo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11155680" cy="970463"/>
          </a:xfrm>
        </p:spPr>
        <p:txBody>
          <a:bodyPr anchor="ctr"/>
          <a:lstStyle/>
          <a:p>
            <a:r>
              <a:rPr lang="en-US" dirty="0"/>
              <a:t>Click to edit Master title style</a:t>
            </a:r>
          </a:p>
        </p:txBody>
      </p:sp>
      <p:sp>
        <p:nvSpPr>
          <p:cNvPr id="9" name="Picture Placeholder 8">
            <a:extLst>
              <a:ext uri="{FF2B5EF4-FFF2-40B4-BE49-F238E27FC236}">
                <a16:creationId xmlns:a16="http://schemas.microsoft.com/office/drawing/2014/main" id="{19C22D85-D675-737B-9F54-B9D7FC819199}"/>
              </a:ext>
            </a:extLst>
          </p:cNvPr>
          <p:cNvSpPr>
            <a:spLocks noGrp="1"/>
          </p:cNvSpPr>
          <p:nvPr>
            <p:ph type="pic" sz="quarter" idx="15" hasCustomPrompt="1"/>
          </p:nvPr>
        </p:nvSpPr>
        <p:spPr>
          <a:xfrm>
            <a:off x="0" y="1828800"/>
            <a:ext cx="6707699" cy="5029200"/>
          </a:xfrm>
          <a:custGeom>
            <a:avLst/>
            <a:gdLst>
              <a:gd name="connsiteX0" fmla="*/ 0 w 6707699"/>
              <a:gd name="connsiteY0" fmla="*/ 0 h 5029200"/>
              <a:gd name="connsiteX1" fmla="*/ 6129259 w 6707699"/>
              <a:gd name="connsiteY1" fmla="*/ 0 h 5029200"/>
              <a:gd name="connsiteX2" fmla="*/ 6707699 w 6707699"/>
              <a:gd name="connsiteY2" fmla="*/ 578440 h 5029200"/>
              <a:gd name="connsiteX3" fmla="*/ 6707699 w 6707699"/>
              <a:gd name="connsiteY3" fmla="*/ 5029200 h 5029200"/>
              <a:gd name="connsiteX4" fmla="*/ 0 w 6707699"/>
              <a:gd name="connsiteY4" fmla="*/ 5029200 h 50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7699" h="5029200">
                <a:moveTo>
                  <a:pt x="0" y="0"/>
                </a:moveTo>
                <a:lnTo>
                  <a:pt x="6129259" y="0"/>
                </a:lnTo>
                <a:cubicBezTo>
                  <a:pt x="6448723" y="0"/>
                  <a:pt x="6707699" y="258976"/>
                  <a:pt x="6707699" y="578440"/>
                </a:cubicBezTo>
                <a:lnTo>
                  <a:pt x="6707699" y="5029200"/>
                </a:lnTo>
                <a:lnTo>
                  <a:pt x="0" y="5029200"/>
                </a:ln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C1897688-419F-6EB2-5CC1-DC14924E5FC3}"/>
              </a:ext>
            </a:extLst>
          </p:cNvPr>
          <p:cNvSpPr>
            <a:spLocks noGrp="1"/>
          </p:cNvSpPr>
          <p:nvPr>
            <p:ph sz="quarter" idx="14"/>
          </p:nvPr>
        </p:nvSpPr>
        <p:spPr>
          <a:xfrm>
            <a:off x="7389302" y="1828800"/>
            <a:ext cx="4196146" cy="45037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7389302" y="6492240"/>
            <a:ext cx="1280160" cy="338328"/>
          </a:xfrm>
        </p:spPr>
        <p:txBody>
          <a:bodyPr/>
          <a:lstStyle/>
          <a:p>
            <a:fld id="{7A043757-40C8-48EB-A459-80D3B00F0BCB}" type="datetime1">
              <a:rPr lang="en-US" smtClean="0"/>
              <a:t>1/28/2026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669462" y="6492240"/>
            <a:ext cx="2888554" cy="338328"/>
          </a:xfr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4271646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Content Photo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48639"/>
            <a:ext cx="4855464" cy="1453896"/>
          </a:xfrm>
        </p:spPr>
        <p:txBody>
          <a:bodyPr anchor="t"/>
          <a:lstStyle/>
          <a:p>
            <a:r>
              <a:rPr lang="en-US" dirty="0"/>
              <a:t>Click to edit Master title style</a:t>
            </a:r>
          </a:p>
        </p:txBody>
      </p:sp>
      <p:sp>
        <p:nvSpPr>
          <p:cNvPr id="11" name="Picture Placeholder 8">
            <a:extLst>
              <a:ext uri="{FF2B5EF4-FFF2-40B4-BE49-F238E27FC236}">
                <a16:creationId xmlns:a16="http://schemas.microsoft.com/office/drawing/2014/main" id="{C202BC3A-8633-9F03-1586-99447DA1CFF3}"/>
              </a:ext>
            </a:extLst>
          </p:cNvPr>
          <p:cNvSpPr>
            <a:spLocks noGrp="1"/>
          </p:cNvSpPr>
          <p:nvPr>
            <p:ph type="pic" sz="quarter" idx="15" hasCustomPrompt="1"/>
          </p:nvPr>
        </p:nvSpPr>
        <p:spPr>
          <a:xfrm>
            <a:off x="0" y="2293496"/>
            <a:ext cx="5285232" cy="4564504"/>
          </a:xfrm>
          <a:custGeom>
            <a:avLst/>
            <a:gdLst>
              <a:gd name="connsiteX0" fmla="*/ 0 w 5285232"/>
              <a:gd name="connsiteY0" fmla="*/ 0 h 4564504"/>
              <a:gd name="connsiteX1" fmla="*/ 4706792 w 5285232"/>
              <a:gd name="connsiteY1" fmla="*/ 0 h 4564504"/>
              <a:gd name="connsiteX2" fmla="*/ 5285232 w 5285232"/>
              <a:gd name="connsiteY2" fmla="*/ 578440 h 4564504"/>
              <a:gd name="connsiteX3" fmla="*/ 5285232 w 5285232"/>
              <a:gd name="connsiteY3" fmla="*/ 4564504 h 4564504"/>
              <a:gd name="connsiteX4" fmla="*/ 0 w 5285232"/>
              <a:gd name="connsiteY4" fmla="*/ 4564504 h 4564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5232" h="4564504">
                <a:moveTo>
                  <a:pt x="0" y="0"/>
                </a:moveTo>
                <a:lnTo>
                  <a:pt x="4706792" y="0"/>
                </a:lnTo>
                <a:cubicBezTo>
                  <a:pt x="5026256" y="0"/>
                  <a:pt x="5285232" y="258976"/>
                  <a:pt x="5285232" y="578440"/>
                </a:cubicBezTo>
                <a:lnTo>
                  <a:pt x="5285232" y="4564504"/>
                </a:lnTo>
                <a:lnTo>
                  <a:pt x="0" y="4564504"/>
                </a:ln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6096000" y="549275"/>
            <a:ext cx="5585925" cy="57832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6096000" y="6492240"/>
            <a:ext cx="2651760" cy="338328"/>
          </a:xfrm>
        </p:spPr>
        <p:txBody>
          <a:bodyPr/>
          <a:lstStyle/>
          <a:p>
            <a:fld id="{D0304CB2-AF95-4B6C-81FD-EF29E4F12940}" type="datetime1">
              <a:rPr lang="en-US" smtClean="0"/>
              <a:t>1/28/2026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8523120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Content Photo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50218"/>
            <a:ext cx="3827439" cy="1453896"/>
          </a:xfrm>
        </p:spPr>
        <p:txBody>
          <a:bodyPr anchor="t">
            <a:normAutofit/>
          </a:bodyPr>
          <a:lstStyle>
            <a:lvl1pPr>
              <a:defRPr sz="3200"/>
            </a:lvl1pPr>
          </a:lstStyle>
          <a:p>
            <a:r>
              <a:rPr lang="en-US" dirty="0"/>
              <a:t>Click to edit Master title style</a:t>
            </a:r>
          </a:p>
        </p:txBody>
      </p:sp>
      <p:sp>
        <p:nvSpPr>
          <p:cNvPr id="10" name="Picture Placeholder 8">
            <a:extLst>
              <a:ext uri="{FF2B5EF4-FFF2-40B4-BE49-F238E27FC236}">
                <a16:creationId xmlns:a16="http://schemas.microsoft.com/office/drawing/2014/main" id="{E211327B-3880-6494-1C8F-EEE1BF913B81}"/>
              </a:ext>
            </a:extLst>
          </p:cNvPr>
          <p:cNvSpPr>
            <a:spLocks noGrp="1"/>
          </p:cNvSpPr>
          <p:nvPr>
            <p:ph type="pic" sz="quarter" idx="15" hasCustomPrompt="1"/>
          </p:nvPr>
        </p:nvSpPr>
        <p:spPr>
          <a:xfrm>
            <a:off x="0" y="2293494"/>
            <a:ext cx="4176819" cy="4564506"/>
          </a:xfrm>
          <a:custGeom>
            <a:avLst/>
            <a:gdLst>
              <a:gd name="connsiteX0" fmla="*/ 0 w 4176819"/>
              <a:gd name="connsiteY0" fmla="*/ 0 h 4564506"/>
              <a:gd name="connsiteX1" fmla="*/ 3598379 w 4176819"/>
              <a:gd name="connsiteY1" fmla="*/ 0 h 4564506"/>
              <a:gd name="connsiteX2" fmla="*/ 4176819 w 4176819"/>
              <a:gd name="connsiteY2" fmla="*/ 578440 h 4564506"/>
              <a:gd name="connsiteX3" fmla="*/ 4176819 w 4176819"/>
              <a:gd name="connsiteY3" fmla="*/ 4564506 h 4564506"/>
              <a:gd name="connsiteX4" fmla="*/ 0 w 4176819"/>
              <a:gd name="connsiteY4" fmla="*/ 4564506 h 4564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819" h="4564506">
                <a:moveTo>
                  <a:pt x="0" y="0"/>
                </a:moveTo>
                <a:lnTo>
                  <a:pt x="3598379" y="0"/>
                </a:lnTo>
                <a:cubicBezTo>
                  <a:pt x="3917843" y="0"/>
                  <a:pt x="4176819" y="258976"/>
                  <a:pt x="4176819" y="578440"/>
                </a:cubicBezTo>
                <a:lnTo>
                  <a:pt x="4176819" y="4564506"/>
                </a:lnTo>
                <a:lnTo>
                  <a:pt x="0" y="4564506"/>
                </a:ln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5120787" y="549275"/>
            <a:ext cx="6561138" cy="578815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5115073" y="6492240"/>
            <a:ext cx="2843784" cy="338328"/>
          </a:xfrm>
        </p:spPr>
        <p:txBody>
          <a:bodyPr/>
          <a:lstStyle/>
          <a:p>
            <a:fld id="{FD636673-28CE-4CCE-80FB-7124C935A31A}" type="datetime1">
              <a:rPr lang="en-US" smtClean="0"/>
              <a:t>1/28/2026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2206959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Big Number">
    <p:bg>
      <p:bgRef idx="1001">
        <a:schemeClr val="bg2"/>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EF0D11-5ED9-D2C8-48DF-CDDD85CEAC2D}"/>
              </a:ext>
            </a:extLst>
          </p:cNvPr>
          <p:cNvSpPr/>
          <p:nvPr/>
        </p:nvSpPr>
        <p:spPr>
          <a:xfrm>
            <a:off x="0" y="0"/>
            <a:ext cx="12192000"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C62E16-021E-429D-57AF-0AC1B2666E43}"/>
              </a:ext>
            </a:extLst>
          </p:cNvPr>
          <p:cNvSpPr>
            <a:spLocks noGrp="1"/>
          </p:cNvSpPr>
          <p:nvPr>
            <p:ph type="title"/>
          </p:nvPr>
        </p:nvSpPr>
        <p:spPr>
          <a:xfrm>
            <a:off x="1389888" y="4809744"/>
            <a:ext cx="9345168" cy="1225296"/>
          </a:xfrm>
        </p:spPr>
        <p:txBody>
          <a:bodyPr anchor="t">
            <a:normAutofit/>
          </a:bodyPr>
          <a:lstStyle>
            <a:lvl1pPr algn="ctr">
              <a:lnSpc>
                <a:spcPct val="120000"/>
              </a:lnSpc>
              <a:defRPr sz="2800">
                <a:solidFill>
                  <a:schemeClr val="tx2"/>
                </a:solidFill>
                <a:latin typeface="+mn-lt"/>
              </a:defRPr>
            </a:lvl1pPr>
          </a:lstStyle>
          <a:p>
            <a:r>
              <a:rPr lang="en-US" dirty="0"/>
              <a:t>Click to edit Master title style</a:t>
            </a:r>
          </a:p>
        </p:txBody>
      </p:sp>
      <p:sp>
        <p:nvSpPr>
          <p:cNvPr id="7" name="Content Placeholder 6">
            <a:extLst>
              <a:ext uri="{FF2B5EF4-FFF2-40B4-BE49-F238E27FC236}">
                <a16:creationId xmlns:a16="http://schemas.microsoft.com/office/drawing/2014/main" id="{8D5285B4-939B-FC12-E19A-F30DFE493F08}"/>
              </a:ext>
            </a:extLst>
          </p:cNvPr>
          <p:cNvSpPr>
            <a:spLocks noGrp="1"/>
          </p:cNvSpPr>
          <p:nvPr>
            <p:ph sz="quarter" idx="13" hasCustomPrompt="1"/>
          </p:nvPr>
        </p:nvSpPr>
        <p:spPr>
          <a:xfrm>
            <a:off x="493776" y="603504"/>
            <a:ext cx="11201400" cy="4206240"/>
          </a:xfrm>
        </p:spPr>
        <p:txBody>
          <a:bodyPr anchor="b">
            <a:normAutofit/>
          </a:bodyPr>
          <a:lstStyle>
            <a:lvl1pPr marL="0" indent="0" algn="ctr">
              <a:lnSpc>
                <a:spcPct val="90000"/>
              </a:lnSpc>
              <a:buNone/>
              <a:defRPr sz="27800">
                <a:solidFill>
                  <a:schemeClr val="accent1">
                    <a:lumMod val="75000"/>
                  </a:schemeClr>
                </a:solidFill>
                <a:latin typeface="+mj-lt"/>
              </a:defRPr>
            </a:lvl1pPr>
          </a:lstStyle>
          <a:p>
            <a:pPr lvl="0"/>
            <a:r>
              <a:rPr lang="en-US" dirty="0"/>
              <a:t>##%</a:t>
            </a:r>
          </a:p>
        </p:txBody>
      </p:sp>
      <p:sp>
        <p:nvSpPr>
          <p:cNvPr id="3" name="Date Placeholder 2">
            <a:extLst>
              <a:ext uri="{FF2B5EF4-FFF2-40B4-BE49-F238E27FC236}">
                <a16:creationId xmlns:a16="http://schemas.microsoft.com/office/drawing/2014/main" id="{0C53913C-4E7F-A6E2-8028-C03CFD32F302}"/>
              </a:ext>
            </a:extLst>
          </p:cNvPr>
          <p:cNvSpPr>
            <a:spLocks noGrp="1"/>
          </p:cNvSpPr>
          <p:nvPr>
            <p:ph type="dt" sz="half" idx="10"/>
          </p:nvPr>
        </p:nvSpPr>
        <p:spPr/>
        <p:txBody>
          <a:bodyPr/>
          <a:lstStyle>
            <a:lvl1pPr>
              <a:defRPr>
                <a:solidFill>
                  <a:schemeClr val="tx2"/>
                </a:solidFill>
              </a:defRPr>
            </a:lvl1pPr>
          </a:lstStyle>
          <a:p>
            <a:fld id="{E8802264-EF96-4074-A671-AB5D99F5E332}" type="datetime1">
              <a:rPr lang="en-US" smtClean="0"/>
              <a:t>1/28/2026</a:t>
            </a:fld>
            <a:endParaRPr lang="en-US" dirty="0"/>
          </a:p>
        </p:txBody>
      </p:sp>
      <p:sp>
        <p:nvSpPr>
          <p:cNvPr id="4" name="Footer Placeholder 3">
            <a:extLst>
              <a:ext uri="{FF2B5EF4-FFF2-40B4-BE49-F238E27FC236}">
                <a16:creationId xmlns:a16="http://schemas.microsoft.com/office/drawing/2014/main" id="{F0225984-1615-5B69-4A65-E3A7E6508DE7}"/>
              </a:ext>
            </a:extLst>
          </p:cNvPr>
          <p:cNvSpPr>
            <a:spLocks noGrp="1"/>
          </p:cNvSpPr>
          <p:nvPr>
            <p:ph type="ftr" sz="quarter" idx="11"/>
          </p:nvPr>
        </p:nvSpPr>
        <p:spPr/>
        <p:txBody>
          <a:bodyPr/>
          <a:lstStyle>
            <a:lvl1pPr>
              <a:defRPr>
                <a:solidFill>
                  <a:schemeClr val="tx2"/>
                </a:solidFill>
              </a:defRPr>
            </a:lvl1pPr>
          </a:lstStyle>
          <a:p>
            <a:r>
              <a:rPr lang="en-US"/>
              <a:t>Sample Footer Text</a:t>
            </a:r>
            <a:endParaRPr lang="en-US" dirty="0"/>
          </a:p>
        </p:txBody>
      </p:sp>
      <p:sp>
        <p:nvSpPr>
          <p:cNvPr id="5" name="Slide Number Placeholder 4">
            <a:extLst>
              <a:ext uri="{FF2B5EF4-FFF2-40B4-BE49-F238E27FC236}">
                <a16:creationId xmlns:a16="http://schemas.microsoft.com/office/drawing/2014/main" id="{26A6A07C-51B6-897B-8C81-FBA62CFE4176}"/>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001492352"/>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Big Number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62E16-021E-429D-57AF-0AC1B2666E43}"/>
              </a:ext>
            </a:extLst>
          </p:cNvPr>
          <p:cNvSpPr>
            <a:spLocks noGrp="1"/>
          </p:cNvSpPr>
          <p:nvPr>
            <p:ph type="title"/>
          </p:nvPr>
        </p:nvSpPr>
        <p:spPr>
          <a:xfrm>
            <a:off x="621792" y="4873752"/>
            <a:ext cx="8439912" cy="1490472"/>
          </a:xfrm>
        </p:spPr>
        <p:txBody>
          <a:bodyPr vert="horz" lIns="91440" tIns="45720" rIns="91440" bIns="45720" rtlCol="0" anchor="t">
            <a:normAutofit/>
          </a:bodyPr>
          <a:lstStyle>
            <a:lvl1pPr>
              <a:lnSpc>
                <a:spcPct val="120000"/>
              </a:lnSpc>
              <a:defRPr lang="en-US" sz="2800" dirty="0">
                <a:solidFill>
                  <a:schemeClr val="tx2"/>
                </a:solidFill>
                <a:latin typeface="+mn-lt"/>
              </a:defRPr>
            </a:lvl1pPr>
          </a:lstStyle>
          <a:p>
            <a:pPr lvl="0"/>
            <a:r>
              <a:rPr lang="en-US" dirty="0"/>
              <a:t>Click to edit Master title style</a:t>
            </a:r>
          </a:p>
        </p:txBody>
      </p:sp>
      <p:sp>
        <p:nvSpPr>
          <p:cNvPr id="7" name="Content Placeholder 6">
            <a:extLst>
              <a:ext uri="{FF2B5EF4-FFF2-40B4-BE49-F238E27FC236}">
                <a16:creationId xmlns:a16="http://schemas.microsoft.com/office/drawing/2014/main" id="{8D5285B4-939B-FC12-E19A-F30DFE493F08}"/>
              </a:ext>
            </a:extLst>
          </p:cNvPr>
          <p:cNvSpPr>
            <a:spLocks noGrp="1"/>
          </p:cNvSpPr>
          <p:nvPr>
            <p:ph sz="quarter" idx="13" hasCustomPrompt="1"/>
          </p:nvPr>
        </p:nvSpPr>
        <p:spPr>
          <a:xfrm>
            <a:off x="539496" y="420624"/>
            <a:ext cx="11100816" cy="4334256"/>
          </a:xfrm>
        </p:spPr>
        <p:txBody>
          <a:bodyPr vert="horz" lIns="91440" tIns="45720" rIns="91440" bIns="45720" rtlCol="0" anchor="b">
            <a:normAutofit/>
          </a:bodyPr>
          <a:lstStyle>
            <a:lvl1pPr marL="0" indent="0">
              <a:lnSpc>
                <a:spcPct val="90000"/>
              </a:lnSpc>
              <a:buNone/>
              <a:defRPr lang="en-US" sz="27800" dirty="0">
                <a:solidFill>
                  <a:schemeClr val="accent1"/>
                </a:solidFill>
                <a:latin typeface="+mj-lt"/>
              </a:defRPr>
            </a:lvl1pPr>
          </a:lstStyle>
          <a:p>
            <a:pPr lvl="0"/>
            <a:r>
              <a:rPr lang="en-US" dirty="0"/>
              <a:t>##%</a:t>
            </a:r>
          </a:p>
        </p:txBody>
      </p:sp>
      <p:sp>
        <p:nvSpPr>
          <p:cNvPr id="3" name="Date Placeholder 2">
            <a:extLst>
              <a:ext uri="{FF2B5EF4-FFF2-40B4-BE49-F238E27FC236}">
                <a16:creationId xmlns:a16="http://schemas.microsoft.com/office/drawing/2014/main" id="{0C53913C-4E7F-A6E2-8028-C03CFD32F302}"/>
              </a:ext>
            </a:extLst>
          </p:cNvPr>
          <p:cNvSpPr>
            <a:spLocks noGrp="1"/>
          </p:cNvSpPr>
          <p:nvPr>
            <p:ph type="dt" sz="half" idx="10"/>
          </p:nvPr>
        </p:nvSpPr>
        <p:spPr/>
        <p:txBody>
          <a:bodyPr/>
          <a:lstStyle>
            <a:lvl1pPr>
              <a:defRPr>
                <a:solidFill>
                  <a:schemeClr val="tx2"/>
                </a:solidFill>
              </a:defRPr>
            </a:lvl1pPr>
          </a:lstStyle>
          <a:p>
            <a:fld id="{FB84F615-9106-410C-834A-3DBE51A81CC1}" type="datetime1">
              <a:rPr lang="en-US" smtClean="0"/>
              <a:t>1/28/2026</a:t>
            </a:fld>
            <a:endParaRPr lang="en-US" dirty="0"/>
          </a:p>
        </p:txBody>
      </p:sp>
      <p:sp>
        <p:nvSpPr>
          <p:cNvPr id="4" name="Footer Placeholder 3">
            <a:extLst>
              <a:ext uri="{FF2B5EF4-FFF2-40B4-BE49-F238E27FC236}">
                <a16:creationId xmlns:a16="http://schemas.microsoft.com/office/drawing/2014/main" id="{F0225984-1615-5B69-4A65-E3A7E6508DE7}"/>
              </a:ext>
            </a:extLst>
          </p:cNvPr>
          <p:cNvSpPr>
            <a:spLocks noGrp="1"/>
          </p:cNvSpPr>
          <p:nvPr>
            <p:ph type="ftr" sz="quarter" idx="11"/>
          </p:nvPr>
        </p:nvSpPr>
        <p:spPr/>
        <p:txBody>
          <a:bodyPr/>
          <a:lstStyle>
            <a:lvl1pPr>
              <a:defRPr>
                <a:solidFill>
                  <a:schemeClr val="tx2"/>
                </a:solidFill>
              </a:defRPr>
            </a:lvl1pPr>
          </a:lstStyle>
          <a:p>
            <a:r>
              <a:rPr lang="en-US"/>
              <a:t>Sample Footer Text</a:t>
            </a:r>
            <a:endParaRPr lang="en-US" dirty="0"/>
          </a:p>
        </p:txBody>
      </p:sp>
      <p:sp>
        <p:nvSpPr>
          <p:cNvPr id="5" name="Slide Number Placeholder 4">
            <a:extLst>
              <a:ext uri="{FF2B5EF4-FFF2-40B4-BE49-F238E27FC236}">
                <a16:creationId xmlns:a16="http://schemas.microsoft.com/office/drawing/2014/main" id="{26A6A07C-51B6-897B-8C81-FBA62CFE4176}"/>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541411476"/>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Big Number 3">
    <p:bg>
      <p:bgRef idx="1001">
        <a:schemeClr val="bg1"/>
      </p:bgRef>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0EA1A10B-111C-8469-40F7-C3551BB027D0}"/>
              </a:ext>
            </a:extLst>
          </p:cNvPr>
          <p:cNvSpPr/>
          <p:nvPr/>
        </p:nvSpPr>
        <p:spPr>
          <a:xfrm>
            <a:off x="1" y="4783948"/>
            <a:ext cx="11762231" cy="2074052"/>
          </a:xfrm>
          <a:custGeom>
            <a:avLst/>
            <a:gdLst>
              <a:gd name="connsiteX0" fmla="*/ 0 w 11762231"/>
              <a:gd name="connsiteY0" fmla="*/ 0 h 2074052"/>
              <a:gd name="connsiteX1" fmla="*/ 112775 w 11762231"/>
              <a:gd name="connsiteY1" fmla="*/ 0 h 2074052"/>
              <a:gd name="connsiteX2" fmla="*/ 11102489 w 11762231"/>
              <a:gd name="connsiteY2" fmla="*/ 0 h 2074052"/>
              <a:gd name="connsiteX3" fmla="*/ 11437005 w 11762231"/>
              <a:gd name="connsiteY3" fmla="*/ 0 h 2074052"/>
              <a:gd name="connsiteX4" fmla="*/ 11762231 w 11762231"/>
              <a:gd name="connsiteY4" fmla="*/ 325226 h 2074052"/>
              <a:gd name="connsiteX5" fmla="*/ 11762231 w 11762231"/>
              <a:gd name="connsiteY5" fmla="*/ 2074052 h 2074052"/>
              <a:gd name="connsiteX6" fmla="*/ 11427715 w 11762231"/>
              <a:gd name="connsiteY6" fmla="*/ 2074052 h 2074052"/>
              <a:gd name="connsiteX7" fmla="*/ 112775 w 11762231"/>
              <a:gd name="connsiteY7" fmla="*/ 2074052 h 2074052"/>
              <a:gd name="connsiteX8" fmla="*/ 0 w 11762231"/>
              <a:gd name="connsiteY8" fmla="*/ 2074052 h 2074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2231" h="2074052">
                <a:moveTo>
                  <a:pt x="0" y="0"/>
                </a:moveTo>
                <a:lnTo>
                  <a:pt x="112775" y="0"/>
                </a:lnTo>
                <a:lnTo>
                  <a:pt x="11102489" y="0"/>
                </a:lnTo>
                <a:lnTo>
                  <a:pt x="11437005" y="0"/>
                </a:lnTo>
                <a:cubicBezTo>
                  <a:pt x="11616622" y="0"/>
                  <a:pt x="11762231" y="145609"/>
                  <a:pt x="11762231" y="325226"/>
                </a:cubicBezTo>
                <a:lnTo>
                  <a:pt x="11762231" y="2074052"/>
                </a:lnTo>
                <a:lnTo>
                  <a:pt x="11427715" y="2074052"/>
                </a:lnTo>
                <a:lnTo>
                  <a:pt x="112775" y="2074052"/>
                </a:lnTo>
                <a:lnTo>
                  <a:pt x="0" y="2074052"/>
                </a:lnTo>
                <a:close/>
              </a:path>
            </a:pathLst>
          </a:cu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EDE6"/>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33C62E16-021E-429D-57AF-0AC1B2666E43}"/>
              </a:ext>
            </a:extLst>
          </p:cNvPr>
          <p:cNvSpPr>
            <a:spLocks noGrp="1"/>
          </p:cNvSpPr>
          <p:nvPr>
            <p:ph type="title"/>
          </p:nvPr>
        </p:nvSpPr>
        <p:spPr>
          <a:xfrm>
            <a:off x="621792" y="4873752"/>
            <a:ext cx="8439912" cy="1591056"/>
          </a:xfrm>
        </p:spPr>
        <p:txBody>
          <a:bodyPr vert="horz" lIns="91440" tIns="45720" rIns="91440" bIns="45720" rtlCol="0" anchor="ctr">
            <a:normAutofit/>
          </a:bodyPr>
          <a:lstStyle>
            <a:lvl1pPr>
              <a:lnSpc>
                <a:spcPct val="120000"/>
              </a:lnSpc>
              <a:defRPr lang="en-US" sz="2800" dirty="0">
                <a:latin typeface="+mn-lt"/>
              </a:defRPr>
            </a:lvl1pPr>
          </a:lstStyle>
          <a:p>
            <a:pPr lvl="0"/>
            <a:r>
              <a:rPr lang="en-US" dirty="0"/>
              <a:t>Click to edit Master title style</a:t>
            </a:r>
          </a:p>
        </p:txBody>
      </p:sp>
      <p:sp>
        <p:nvSpPr>
          <p:cNvPr id="7" name="Content Placeholder 6">
            <a:extLst>
              <a:ext uri="{FF2B5EF4-FFF2-40B4-BE49-F238E27FC236}">
                <a16:creationId xmlns:a16="http://schemas.microsoft.com/office/drawing/2014/main" id="{8D5285B4-939B-FC12-E19A-F30DFE493F08}"/>
              </a:ext>
            </a:extLst>
          </p:cNvPr>
          <p:cNvSpPr>
            <a:spLocks noGrp="1"/>
          </p:cNvSpPr>
          <p:nvPr>
            <p:ph sz="quarter" idx="13" hasCustomPrompt="1"/>
          </p:nvPr>
        </p:nvSpPr>
        <p:spPr>
          <a:xfrm>
            <a:off x="539496" y="420624"/>
            <a:ext cx="11100816" cy="4334256"/>
          </a:xfrm>
        </p:spPr>
        <p:txBody>
          <a:bodyPr vert="horz" lIns="91440" tIns="45720" rIns="91440" bIns="45720" rtlCol="0" anchor="b">
            <a:normAutofit/>
          </a:bodyPr>
          <a:lstStyle>
            <a:lvl1pPr marL="0" indent="0">
              <a:lnSpc>
                <a:spcPct val="90000"/>
              </a:lnSpc>
              <a:buNone/>
              <a:defRPr lang="en-US" sz="27800" dirty="0">
                <a:solidFill>
                  <a:schemeClr val="accent1"/>
                </a:solidFill>
                <a:latin typeface="+mj-lt"/>
              </a:defRPr>
            </a:lvl1pPr>
          </a:lstStyle>
          <a:p>
            <a:pPr lvl="0"/>
            <a:r>
              <a:rPr lang="en-US" dirty="0"/>
              <a:t>##%</a:t>
            </a:r>
          </a:p>
        </p:txBody>
      </p:sp>
      <p:sp>
        <p:nvSpPr>
          <p:cNvPr id="3" name="Date Placeholder 2">
            <a:extLst>
              <a:ext uri="{FF2B5EF4-FFF2-40B4-BE49-F238E27FC236}">
                <a16:creationId xmlns:a16="http://schemas.microsoft.com/office/drawing/2014/main" id="{0C53913C-4E7F-A6E2-8028-C03CFD32F302}"/>
              </a:ext>
            </a:extLst>
          </p:cNvPr>
          <p:cNvSpPr>
            <a:spLocks noGrp="1"/>
          </p:cNvSpPr>
          <p:nvPr>
            <p:ph type="dt" sz="half" idx="10"/>
          </p:nvPr>
        </p:nvSpPr>
        <p:spPr/>
        <p:txBody>
          <a:bodyPr/>
          <a:lstStyle>
            <a:lvl1pPr>
              <a:defRPr>
                <a:solidFill>
                  <a:schemeClr val="tx2"/>
                </a:solidFill>
              </a:defRPr>
            </a:lvl1pPr>
          </a:lstStyle>
          <a:p>
            <a:fld id="{1D5A920F-C91E-4FD9-A8A8-AC96444816EA}" type="datetime1">
              <a:rPr lang="en-US" smtClean="0"/>
              <a:t>1/28/2026</a:t>
            </a:fld>
            <a:endParaRPr lang="en-US" dirty="0"/>
          </a:p>
        </p:txBody>
      </p:sp>
      <p:sp>
        <p:nvSpPr>
          <p:cNvPr id="4" name="Footer Placeholder 3">
            <a:extLst>
              <a:ext uri="{FF2B5EF4-FFF2-40B4-BE49-F238E27FC236}">
                <a16:creationId xmlns:a16="http://schemas.microsoft.com/office/drawing/2014/main" id="{F0225984-1615-5B69-4A65-E3A7E6508DE7}"/>
              </a:ext>
            </a:extLst>
          </p:cNvPr>
          <p:cNvSpPr>
            <a:spLocks noGrp="1"/>
          </p:cNvSpPr>
          <p:nvPr>
            <p:ph type="ftr" sz="quarter" idx="11"/>
          </p:nvPr>
        </p:nvSpPr>
        <p:spPr>
          <a:xfrm>
            <a:off x="8430768" y="6492240"/>
            <a:ext cx="2660904" cy="338328"/>
          </a:xfrm>
        </p:spPr>
        <p:txBody>
          <a:bodyPr/>
          <a:lstStyle>
            <a:lvl1pPr>
              <a:defRPr>
                <a:solidFill>
                  <a:schemeClr val="tx2"/>
                </a:solidFill>
              </a:defRPr>
            </a:lvl1pPr>
          </a:lstStyle>
          <a:p>
            <a:r>
              <a:rPr lang="en-US" dirty="0"/>
              <a:t>Sample Footer Text</a:t>
            </a:r>
          </a:p>
        </p:txBody>
      </p:sp>
      <p:sp>
        <p:nvSpPr>
          <p:cNvPr id="5" name="Slide Number Placeholder 4">
            <a:extLst>
              <a:ext uri="{FF2B5EF4-FFF2-40B4-BE49-F238E27FC236}">
                <a16:creationId xmlns:a16="http://schemas.microsoft.com/office/drawing/2014/main" id="{26A6A07C-51B6-897B-8C81-FBA62CFE4176}"/>
              </a:ext>
            </a:extLst>
          </p:cNvPr>
          <p:cNvSpPr>
            <a:spLocks noGrp="1"/>
          </p:cNvSpPr>
          <p:nvPr>
            <p:ph type="sldNum" sz="quarter" idx="12"/>
          </p:nvPr>
        </p:nvSpPr>
        <p:spPr>
          <a:xfrm>
            <a:off x="11183112" y="6492240"/>
            <a:ext cx="457200" cy="338328"/>
          </a:xfrm>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880777726"/>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tatem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83FF91DA-BC67-4FFF-80B3-6A83720BA580}" type="datetime1">
              <a:rPr lang="en-US" smtClean="0"/>
              <a:t>1/28/2026</a:t>
            </a:fld>
            <a:endParaRPr lang="en-US" dirty="0"/>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429768" y="987552"/>
            <a:ext cx="10149840" cy="4846320"/>
          </a:xfrm>
        </p:spPr>
        <p:txBody>
          <a:bodyPr anchor="ctr">
            <a:normAutofit/>
          </a:bodyPr>
          <a:lstStyle>
            <a:lvl1pPr marL="0" indent="0">
              <a:lnSpc>
                <a:spcPct val="110000"/>
              </a:lnSpc>
              <a:buNone/>
              <a:defRPr sz="4400" b="0" cap="all" baseline="0">
                <a:solidFill>
                  <a:schemeClr val="accent1"/>
                </a:solidFill>
              </a:defRPr>
            </a:lvl1pPr>
            <a:lvl2pPr marL="228600" indent="0">
              <a:lnSpc>
                <a:spcPct val="110000"/>
              </a:lnSpc>
              <a:buNone/>
              <a:defRPr sz="4000" b="0" cap="all" baseline="0">
                <a:solidFill>
                  <a:schemeClr val="accent1"/>
                </a:solidFill>
              </a:defRPr>
            </a:lvl2pPr>
            <a:lvl3pPr marL="457200" indent="0">
              <a:lnSpc>
                <a:spcPct val="110000"/>
              </a:lnSpc>
              <a:buNone/>
              <a:defRPr sz="3600" b="0" cap="all" baseline="0">
                <a:solidFill>
                  <a:schemeClr val="accent1"/>
                </a:solidFill>
              </a:defRPr>
            </a:lvl3pPr>
            <a:lvl4pPr marL="685800" indent="0">
              <a:lnSpc>
                <a:spcPct val="110000"/>
              </a:lnSpc>
              <a:buNone/>
              <a:defRPr sz="3200" b="0" cap="all" baseline="0">
                <a:solidFill>
                  <a:schemeClr val="accent1"/>
                </a:solidFill>
              </a:defRPr>
            </a:lvl4pPr>
            <a:lvl5pPr marL="914400" indent="0">
              <a:lnSpc>
                <a:spcPct val="110000"/>
              </a:lnSpc>
              <a:buNone/>
              <a:defRPr sz="2800" b="0" cap="all" baseline="0">
                <a:solidFill>
                  <a:schemeClr val="accent1"/>
                </a:solidFill>
              </a:defRPr>
            </a:lvl5pPr>
          </a:lstStyle>
          <a:p>
            <a:pPr lvl="0"/>
            <a:r>
              <a:rPr lang="en-US" dirty="0"/>
              <a:t>Click to edit Statement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919490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tatement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lvl1pPr>
              <a:defRPr>
                <a:solidFill>
                  <a:schemeClr val="accent1"/>
                </a:solidFill>
              </a:defRPr>
            </a:lvl1pPr>
          </a:lstStyle>
          <a:p>
            <a:fld id="{15565DD7-EB64-4BFE-B850-4043488A7CD8}" type="datetime1">
              <a:rPr lang="en-US" smtClean="0"/>
              <a:t>1/28/2026</a:t>
            </a:fld>
            <a:endParaRPr lang="en-US" dirty="0"/>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lvl1pPr>
              <a:defRPr>
                <a:solidFill>
                  <a:schemeClr val="accent1"/>
                </a:solidFill>
              </a:defRPr>
            </a:lvl1pPr>
          </a:lstStyle>
          <a:p>
            <a:r>
              <a:rPr lang="en-US"/>
              <a:t>Sample Footer Text</a:t>
            </a:r>
            <a:endParaRPr lang="en-US" dirty="0"/>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lvl1pPr>
              <a:defRPr>
                <a:solidFill>
                  <a:schemeClr val="accent1"/>
                </a:solidFill>
              </a:defRPr>
            </a:lvl1p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429768" y="630936"/>
            <a:ext cx="8449056" cy="5605272"/>
          </a:xfrm>
        </p:spPr>
        <p:txBody>
          <a:bodyPr anchor="ctr">
            <a:normAutofit/>
          </a:bodyPr>
          <a:lstStyle>
            <a:lvl1pPr marL="0" indent="0">
              <a:lnSpc>
                <a:spcPct val="110000"/>
              </a:lnSpc>
              <a:buNone/>
              <a:defRPr sz="5400" b="0" cap="none" baseline="0">
                <a:solidFill>
                  <a:schemeClr val="accent1"/>
                </a:solidFill>
              </a:defRPr>
            </a:lvl1pPr>
            <a:lvl2pPr marL="228600" indent="0">
              <a:lnSpc>
                <a:spcPct val="110000"/>
              </a:lnSpc>
              <a:buNone/>
              <a:defRPr sz="4800" b="0" cap="none" baseline="0">
                <a:solidFill>
                  <a:schemeClr val="accent1"/>
                </a:solidFill>
              </a:defRPr>
            </a:lvl2pPr>
            <a:lvl3pPr marL="457200" indent="0">
              <a:lnSpc>
                <a:spcPct val="110000"/>
              </a:lnSpc>
              <a:buNone/>
              <a:defRPr sz="4400" b="0" cap="none" baseline="0">
                <a:solidFill>
                  <a:schemeClr val="accent1"/>
                </a:solidFill>
              </a:defRPr>
            </a:lvl3pPr>
            <a:lvl4pPr marL="685800" indent="0">
              <a:lnSpc>
                <a:spcPct val="110000"/>
              </a:lnSpc>
              <a:buNone/>
              <a:defRPr sz="4000" b="0" cap="none" baseline="0">
                <a:solidFill>
                  <a:schemeClr val="accent1"/>
                </a:solidFill>
              </a:defRPr>
            </a:lvl4pPr>
            <a:lvl5pPr marL="914400" indent="0">
              <a:lnSpc>
                <a:spcPct val="110000"/>
              </a:lnSpc>
              <a:buNone/>
              <a:defRPr sz="3600" b="0" cap="none" baseline="0">
                <a:solidFill>
                  <a:schemeClr val="accent1"/>
                </a:solidFill>
              </a:defRPr>
            </a:lvl5pPr>
          </a:lstStyle>
          <a:p>
            <a:pPr lvl="0"/>
            <a:r>
              <a:rPr lang="en-US" dirty="0"/>
              <a:t>Click to edit Statement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95858124"/>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tatement 3">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860B29AE-EBEF-71CC-AE38-3B2CD14FCA19}"/>
              </a:ext>
            </a:extLst>
          </p:cNvPr>
          <p:cNvSpPr/>
          <p:nvPr/>
        </p:nvSpPr>
        <p:spPr>
          <a:xfrm rot="5400000" flipV="1">
            <a:off x="-2566724" y="2566724"/>
            <a:ext cx="6399213" cy="1265765"/>
          </a:xfrm>
          <a:custGeom>
            <a:avLst/>
            <a:gdLst>
              <a:gd name="connsiteX0" fmla="*/ 0 w 6399213"/>
              <a:gd name="connsiteY0" fmla="*/ 0 h 1265765"/>
              <a:gd name="connsiteX1" fmla="*/ 0 w 6399213"/>
              <a:gd name="connsiteY1" fmla="*/ 1265765 h 1265765"/>
              <a:gd name="connsiteX2" fmla="*/ 5982881 w 6399213"/>
              <a:gd name="connsiteY2" fmla="*/ 1265765 h 1265765"/>
              <a:gd name="connsiteX3" fmla="*/ 6399213 w 6399213"/>
              <a:gd name="connsiteY3" fmla="*/ 849433 h 1265765"/>
              <a:gd name="connsiteX4" fmla="*/ 6399213 w 6399213"/>
              <a:gd name="connsiteY4" fmla="*/ 0 h 1265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9213" h="1265765">
                <a:moveTo>
                  <a:pt x="0" y="0"/>
                </a:moveTo>
                <a:lnTo>
                  <a:pt x="0" y="1265765"/>
                </a:lnTo>
                <a:lnTo>
                  <a:pt x="5982881" y="1265765"/>
                </a:lnTo>
                <a:cubicBezTo>
                  <a:pt x="6212815" y="1265765"/>
                  <a:pt x="6399213" y="1079367"/>
                  <a:pt x="6399213" y="849433"/>
                </a:cubicBezTo>
                <a:lnTo>
                  <a:pt x="6399213" y="0"/>
                </a:lnTo>
                <a:close/>
              </a:path>
            </a:pathLst>
          </a:cu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EDE6"/>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6BE2C979-2DBB-4FF5-B773-BBC906FD5969}" type="datetime1">
              <a:rPr lang="en-US" smtClean="0"/>
              <a:t>1/28/2026</a:t>
            </a:fld>
            <a:endParaRPr lang="en-US" dirty="0"/>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1798217" y="877824"/>
            <a:ext cx="8046720" cy="5065776"/>
          </a:xfrm>
        </p:spPr>
        <p:txBody>
          <a:bodyPr anchor="ctr">
            <a:normAutofit/>
          </a:bodyPr>
          <a:lstStyle>
            <a:lvl1pPr marL="0" indent="0">
              <a:lnSpc>
                <a:spcPct val="110000"/>
              </a:lnSpc>
              <a:buNone/>
              <a:defRPr sz="5400" b="0"/>
            </a:lvl1pPr>
            <a:lvl2pPr marL="228600" indent="0">
              <a:lnSpc>
                <a:spcPct val="110000"/>
              </a:lnSpc>
              <a:buNone/>
              <a:defRPr sz="4800" b="0"/>
            </a:lvl2pPr>
            <a:lvl3pPr marL="457200" indent="0">
              <a:lnSpc>
                <a:spcPct val="110000"/>
              </a:lnSpc>
              <a:buNone/>
              <a:defRPr sz="4400" b="0"/>
            </a:lvl3pPr>
            <a:lvl4pPr marL="685800" indent="0">
              <a:lnSpc>
                <a:spcPct val="110000"/>
              </a:lnSpc>
              <a:buNone/>
              <a:defRPr sz="4000" b="0"/>
            </a:lvl4pPr>
            <a:lvl5pPr marL="914400" indent="0">
              <a:lnSpc>
                <a:spcPct val="110000"/>
              </a:lnSpc>
              <a:buNone/>
              <a:defRPr sz="3600" b="0"/>
            </a:lvl5pPr>
          </a:lstStyle>
          <a:p>
            <a:pPr lvl="0"/>
            <a:r>
              <a:rPr lang="en-US" dirty="0"/>
              <a:t>Click to edit Statement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520790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Photo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11480"/>
            <a:ext cx="4590288" cy="3739896"/>
          </a:xfrm>
        </p:spPr>
        <p:txBody>
          <a:bodyPr vert="horz" lIns="91440" tIns="45720" rIns="91440" bIns="45720" rtlCol="0" anchor="t">
            <a:normAutofit/>
          </a:bodyPr>
          <a:lstStyle>
            <a:lvl1pPr>
              <a:defRPr lang="en-US" sz="5000" dirty="0">
                <a:solidFill>
                  <a:schemeClr val="tx2"/>
                </a:solidFill>
              </a:defRPr>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873752"/>
            <a:ext cx="4206240" cy="1380744"/>
          </a:xfrm>
        </p:spPr>
        <p:txBody>
          <a:bodyPr vert="horz" lIns="91440" tIns="45720" rIns="91440" bIns="45720" rtlCol="0" anchor="b">
            <a:normAutofit/>
          </a:bodyPr>
          <a:lstStyle>
            <a:lvl1pPr marL="0" indent="0">
              <a:buNone/>
              <a:defRPr lang="en-US" dirty="0">
                <a:solidFill>
                  <a:schemeClr val="tx2"/>
                </a:solidFill>
              </a:defRPr>
            </a:lvl1pPr>
          </a:lstStyle>
          <a:p>
            <a:pPr lvl="0"/>
            <a:r>
              <a:rPr lang="en-US" dirty="0"/>
              <a:t>Click to edit Master subtitle style</a:t>
            </a:r>
          </a:p>
        </p:txBody>
      </p:sp>
      <p:sp>
        <p:nvSpPr>
          <p:cNvPr id="15" name="Picture Placeholder 6">
            <a:extLst>
              <a:ext uri="{FF2B5EF4-FFF2-40B4-BE49-F238E27FC236}">
                <a16:creationId xmlns:a16="http://schemas.microsoft.com/office/drawing/2014/main" id="{3D161DAC-42AF-C3D9-37A1-04B90F30DEED}"/>
              </a:ext>
            </a:extLst>
          </p:cNvPr>
          <p:cNvSpPr>
            <a:spLocks noGrp="1"/>
          </p:cNvSpPr>
          <p:nvPr>
            <p:ph type="pic" sz="quarter" idx="13" hasCustomPrompt="1"/>
          </p:nvPr>
        </p:nvSpPr>
        <p:spPr>
          <a:xfrm>
            <a:off x="5586160" y="0"/>
            <a:ext cx="6605841" cy="6399152"/>
          </a:xfrm>
          <a:custGeom>
            <a:avLst/>
            <a:gdLst>
              <a:gd name="connsiteX0" fmla="*/ 0 w 6605841"/>
              <a:gd name="connsiteY0" fmla="*/ 0 h 6399152"/>
              <a:gd name="connsiteX1" fmla="*/ 6605841 w 6605841"/>
              <a:gd name="connsiteY1" fmla="*/ 0 h 6399152"/>
              <a:gd name="connsiteX2" fmla="*/ 6605841 w 6605841"/>
              <a:gd name="connsiteY2" fmla="*/ 6399152 h 6399152"/>
              <a:gd name="connsiteX3" fmla="*/ 601995 w 6605841"/>
              <a:gd name="connsiteY3" fmla="*/ 6399152 h 6399152"/>
              <a:gd name="connsiteX4" fmla="*/ 0 w 6605841"/>
              <a:gd name="connsiteY4" fmla="*/ 5797156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5841" h="6399152">
                <a:moveTo>
                  <a:pt x="0" y="0"/>
                </a:moveTo>
                <a:lnTo>
                  <a:pt x="6605841" y="0"/>
                </a:lnTo>
                <a:lnTo>
                  <a:pt x="6605841" y="6399152"/>
                </a:lnTo>
                <a:lnTo>
                  <a:pt x="601995" y="6399152"/>
                </a:lnTo>
                <a:cubicBezTo>
                  <a:pt x="269522" y="6399152"/>
                  <a:pt x="0" y="6129629"/>
                  <a:pt x="0" y="5797156"/>
                </a:cubicBezTo>
                <a:close/>
              </a:path>
            </a:pathLst>
          </a:custGeom>
          <a:blipFill dpi="0" rotWithShape="1">
            <a:blip r:embed="rId2">
              <a:alphaModFix amt="75000"/>
            </a:blip>
            <a:srcRect/>
            <a:stretch>
              <a:fillRect/>
            </a:stretch>
          </a:blipFill>
        </p:spPr>
        <p:txBody>
          <a:bodyPr wrap="square">
            <a:noAutofit/>
          </a:bodyPr>
          <a:lstStyle>
            <a:lvl1pPr marL="0" indent="0">
              <a:buNone/>
              <a:defRPr/>
            </a:lvl1pPr>
          </a:lstStyle>
          <a:p>
            <a:r>
              <a:rPr lang="en-US" dirty="0"/>
              <a: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016F69B6-6D5E-4363-B374-18E94027D1E6}" type="datetime1">
              <a:rPr lang="en-US" smtClean="0"/>
              <a:t>1/28/2026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4099304558"/>
      </p:ext>
    </p:extLst>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tatement 4">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1CEC059F-651D-D540-DF60-D6361D9C716B}"/>
              </a:ext>
            </a:extLst>
          </p:cNvPr>
          <p:cNvSpPr/>
          <p:nvPr/>
        </p:nvSpPr>
        <p:spPr>
          <a:xfrm flipV="1">
            <a:off x="1" y="6099048"/>
            <a:ext cx="10487111" cy="758952"/>
          </a:xfrm>
          <a:custGeom>
            <a:avLst/>
            <a:gdLst>
              <a:gd name="connsiteX0" fmla="*/ 0 w 10487111"/>
              <a:gd name="connsiteY0" fmla="*/ 758952 h 758952"/>
              <a:gd name="connsiteX1" fmla="*/ 10070779 w 10487111"/>
              <a:gd name="connsiteY1" fmla="*/ 758952 h 758952"/>
              <a:gd name="connsiteX2" fmla="*/ 10487111 w 10487111"/>
              <a:gd name="connsiteY2" fmla="*/ 342620 h 758952"/>
              <a:gd name="connsiteX3" fmla="*/ 10487111 w 10487111"/>
              <a:gd name="connsiteY3" fmla="*/ 0 h 758952"/>
              <a:gd name="connsiteX4" fmla="*/ 0 w 10487111"/>
              <a:gd name="connsiteY4" fmla="*/ 0 h 758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7111" h="758952">
                <a:moveTo>
                  <a:pt x="0" y="758952"/>
                </a:moveTo>
                <a:lnTo>
                  <a:pt x="10070779" y="758952"/>
                </a:lnTo>
                <a:cubicBezTo>
                  <a:pt x="10300713" y="758952"/>
                  <a:pt x="10487111" y="572554"/>
                  <a:pt x="10487111" y="342620"/>
                </a:cubicBezTo>
                <a:lnTo>
                  <a:pt x="10487111" y="0"/>
                </a:lnTo>
                <a:lnTo>
                  <a:pt x="0" y="0"/>
                </a:lnTo>
                <a:close/>
              </a:path>
            </a:pathLst>
          </a:cu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EDE6"/>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4F5984F2-69E3-42EA-A769-C3221255F524}" type="datetime1">
              <a:rPr lang="en-US" smtClean="0"/>
              <a:t>1/28/2026</a:t>
            </a:fld>
            <a:endParaRPr lang="en-US" dirty="0"/>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a:xfrm>
            <a:off x="7068312" y="6492240"/>
            <a:ext cx="2660904" cy="338328"/>
          </a:xfrm>
        </p:spPr>
        <p:txBody>
          <a:bodyPr/>
          <a:lstStyle/>
          <a:p>
            <a:r>
              <a:rPr lang="en-US" dirty="0"/>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a:xfrm>
            <a:off x="9820656" y="6492240"/>
            <a:ext cx="457200" cy="338328"/>
          </a:xfrm>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429768" y="1596767"/>
            <a:ext cx="9848088" cy="3767328"/>
          </a:xfrm>
        </p:spPr>
        <p:txBody>
          <a:bodyPr anchor="b">
            <a:normAutofit/>
          </a:bodyPr>
          <a:lstStyle>
            <a:lvl1pPr marL="0" indent="0">
              <a:lnSpc>
                <a:spcPct val="110000"/>
              </a:lnSpc>
              <a:buNone/>
              <a:defRPr sz="6000" b="0">
                <a:solidFill>
                  <a:schemeClr val="accent1"/>
                </a:solidFill>
              </a:defRPr>
            </a:lvl1pPr>
            <a:lvl2pPr marL="228600" indent="0">
              <a:lnSpc>
                <a:spcPct val="110000"/>
              </a:lnSpc>
              <a:buNone/>
              <a:defRPr sz="5400" b="0">
                <a:solidFill>
                  <a:schemeClr val="accent1"/>
                </a:solidFill>
              </a:defRPr>
            </a:lvl2pPr>
            <a:lvl3pPr marL="457200" indent="0">
              <a:lnSpc>
                <a:spcPct val="110000"/>
              </a:lnSpc>
              <a:buNone/>
              <a:defRPr sz="4800" b="0">
                <a:solidFill>
                  <a:schemeClr val="accent1"/>
                </a:solidFill>
              </a:defRPr>
            </a:lvl3pPr>
            <a:lvl4pPr marL="685800" indent="0">
              <a:lnSpc>
                <a:spcPct val="110000"/>
              </a:lnSpc>
              <a:buNone/>
              <a:defRPr sz="4400" b="0">
                <a:solidFill>
                  <a:schemeClr val="accent1"/>
                </a:solidFill>
              </a:defRPr>
            </a:lvl4pPr>
            <a:lvl5pPr marL="914400" indent="0">
              <a:lnSpc>
                <a:spcPct val="110000"/>
              </a:lnSpc>
              <a:buNone/>
              <a:defRPr sz="4000" b="0">
                <a:solidFill>
                  <a:schemeClr val="accent1"/>
                </a:solidFill>
              </a:defRPr>
            </a:lvl5pPr>
          </a:lstStyle>
          <a:p>
            <a:pPr lvl="0"/>
            <a:r>
              <a:rPr lang="en-US" dirty="0"/>
              <a:t>Click to edit Statement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354621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B7014-5970-11E5-11F0-6B902283689F}"/>
              </a:ext>
            </a:extLst>
          </p:cNvPr>
          <p:cNvSpPr>
            <a:spLocks noGrp="1"/>
          </p:cNvSpPr>
          <p:nvPr>
            <p:ph type="title" hasCustomPrompt="1"/>
          </p:nvPr>
        </p:nvSpPr>
        <p:spPr>
          <a:xfrm>
            <a:off x="1618488" y="5376672"/>
            <a:ext cx="9079992" cy="466344"/>
          </a:xfrm>
        </p:spPr>
        <p:txBody>
          <a:bodyPr anchor="t">
            <a:normAutofit/>
          </a:bodyPr>
          <a:lstStyle>
            <a:lvl1pPr>
              <a:lnSpc>
                <a:spcPct val="120000"/>
              </a:lnSpc>
              <a:defRPr sz="2200">
                <a:latin typeface="+mn-lt"/>
              </a:defRPr>
            </a:lvl1pPr>
          </a:lstStyle>
          <a:p>
            <a:r>
              <a:rPr lang="en-US" dirty="0"/>
              <a:t>Quote Author</a:t>
            </a:r>
          </a:p>
        </p:txBody>
      </p:sp>
      <p:sp>
        <p:nvSpPr>
          <p:cNvPr id="3" name="Date Placeholder 2">
            <a:extLst>
              <a:ext uri="{FF2B5EF4-FFF2-40B4-BE49-F238E27FC236}">
                <a16:creationId xmlns:a16="http://schemas.microsoft.com/office/drawing/2014/main" id="{7450CCE4-9136-9EA6-8630-92DA75F38F3D}"/>
              </a:ext>
            </a:extLst>
          </p:cNvPr>
          <p:cNvSpPr>
            <a:spLocks noGrp="1"/>
          </p:cNvSpPr>
          <p:nvPr>
            <p:ph type="dt" sz="half" idx="10"/>
          </p:nvPr>
        </p:nvSpPr>
        <p:spPr/>
        <p:txBody>
          <a:bodyPr/>
          <a:lstStyle/>
          <a:p>
            <a:fld id="{A3621600-2F49-4BDF-9F00-79A81477383F}" type="datetime1">
              <a:rPr lang="en-US" smtClean="0"/>
              <a:t>1/28/2026</a:t>
            </a:fld>
            <a:endParaRPr lang="en-US" dirty="0"/>
          </a:p>
        </p:txBody>
      </p:sp>
      <p:sp>
        <p:nvSpPr>
          <p:cNvPr id="4" name="Footer Placeholder 3">
            <a:extLst>
              <a:ext uri="{FF2B5EF4-FFF2-40B4-BE49-F238E27FC236}">
                <a16:creationId xmlns:a16="http://schemas.microsoft.com/office/drawing/2014/main" id="{CB66F519-3A11-8ACC-F11B-0C5B8388C6E7}"/>
              </a:ext>
            </a:extLst>
          </p:cNvPr>
          <p:cNvSpPr>
            <a:spLocks noGrp="1"/>
          </p:cNvSpPr>
          <p:nvPr>
            <p:ph type="ftr" sz="quarter" idx="11"/>
          </p:nvPr>
        </p:nvSpPr>
        <p:spPr/>
        <p:txBody>
          <a:bodyPr/>
          <a:lstStyle/>
          <a:p>
            <a:r>
              <a:rPr lang="en-US"/>
              <a:t>Sample Footer Text</a:t>
            </a:r>
            <a:endParaRPr lang="en-US" dirty="0"/>
          </a:p>
        </p:txBody>
      </p:sp>
      <p:sp>
        <p:nvSpPr>
          <p:cNvPr id="5" name="Slide Number Placeholder 4">
            <a:extLst>
              <a:ext uri="{FF2B5EF4-FFF2-40B4-BE49-F238E27FC236}">
                <a16:creationId xmlns:a16="http://schemas.microsoft.com/office/drawing/2014/main" id="{3B677173-46BB-8B19-DE87-86D46A98F540}"/>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63EF4BD9-B936-0E90-F933-A03D5E185561}"/>
              </a:ext>
            </a:extLst>
          </p:cNvPr>
          <p:cNvSpPr>
            <a:spLocks noGrp="1"/>
          </p:cNvSpPr>
          <p:nvPr>
            <p:ph sz="quarter" idx="13" hasCustomPrompt="1"/>
          </p:nvPr>
        </p:nvSpPr>
        <p:spPr>
          <a:xfrm>
            <a:off x="1499616" y="1527048"/>
            <a:ext cx="9198864" cy="2871216"/>
          </a:xfrm>
        </p:spPr>
        <p:txBody>
          <a:bodyPr anchor="ctr">
            <a:normAutofit/>
          </a:bodyPr>
          <a:lstStyle>
            <a:lvl1pPr marL="137160" indent="-137160">
              <a:lnSpc>
                <a:spcPct val="110000"/>
              </a:lnSpc>
              <a:spcBef>
                <a:spcPts val="0"/>
              </a:spcBef>
              <a:buNone/>
              <a:defRPr sz="4000">
                <a:solidFill>
                  <a:schemeClr val="accent1"/>
                </a:solidFill>
                <a:latin typeface="+mj-lt"/>
              </a:defRPr>
            </a:lvl1pPr>
          </a:lstStyle>
          <a:p>
            <a:pPr lvl="0"/>
            <a:r>
              <a:rPr lang="en-US" dirty="0"/>
              <a:t>Click to edit Quote</a:t>
            </a:r>
          </a:p>
        </p:txBody>
      </p:sp>
    </p:spTree>
    <p:extLst>
      <p:ext uri="{BB962C8B-B14F-4D97-AF65-F5344CB8AC3E}">
        <p14:creationId xmlns:p14="http://schemas.microsoft.com/office/powerpoint/2010/main" val="32469363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Quote 2">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3AF1DAFD-6C43-776A-EDEF-047653131661}"/>
              </a:ext>
            </a:extLst>
          </p:cNvPr>
          <p:cNvSpPr/>
          <p:nvPr/>
        </p:nvSpPr>
        <p:spPr>
          <a:xfrm flipV="1">
            <a:off x="0" y="823828"/>
            <a:ext cx="11385608" cy="6034172"/>
          </a:xfrm>
          <a:custGeom>
            <a:avLst/>
            <a:gdLst>
              <a:gd name="connsiteX0" fmla="*/ 0 w 11385608"/>
              <a:gd name="connsiteY0" fmla="*/ 6034172 h 6034172"/>
              <a:gd name="connsiteX1" fmla="*/ 10969276 w 11385608"/>
              <a:gd name="connsiteY1" fmla="*/ 6034172 h 6034172"/>
              <a:gd name="connsiteX2" fmla="*/ 11385608 w 11385608"/>
              <a:gd name="connsiteY2" fmla="*/ 5617840 h 6034172"/>
              <a:gd name="connsiteX3" fmla="*/ 11385608 w 11385608"/>
              <a:gd name="connsiteY3" fmla="*/ 0 h 6034172"/>
              <a:gd name="connsiteX4" fmla="*/ 0 w 11385608"/>
              <a:gd name="connsiteY4" fmla="*/ 0 h 6034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5608" h="6034172">
                <a:moveTo>
                  <a:pt x="0" y="6034172"/>
                </a:moveTo>
                <a:lnTo>
                  <a:pt x="10969276" y="6034172"/>
                </a:lnTo>
                <a:cubicBezTo>
                  <a:pt x="11199210" y="6034172"/>
                  <a:pt x="11385608" y="5847774"/>
                  <a:pt x="11385608" y="5617840"/>
                </a:cubicBezTo>
                <a:lnTo>
                  <a:pt x="11385608" y="0"/>
                </a:lnTo>
                <a:lnTo>
                  <a:pt x="0" y="0"/>
                </a:lnTo>
                <a:close/>
              </a:path>
            </a:pathLst>
          </a:cu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0EDE6"/>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297B7014-5970-11E5-11F0-6B902283689F}"/>
              </a:ext>
            </a:extLst>
          </p:cNvPr>
          <p:cNvSpPr>
            <a:spLocks noGrp="1"/>
          </p:cNvSpPr>
          <p:nvPr>
            <p:ph type="title" hasCustomPrompt="1"/>
          </p:nvPr>
        </p:nvSpPr>
        <p:spPr>
          <a:xfrm>
            <a:off x="566928" y="5148072"/>
            <a:ext cx="8366760" cy="1188720"/>
          </a:xfrm>
        </p:spPr>
        <p:txBody>
          <a:bodyPr anchor="ctr">
            <a:normAutofit/>
          </a:bodyPr>
          <a:lstStyle>
            <a:lvl1pPr>
              <a:lnSpc>
                <a:spcPct val="120000"/>
              </a:lnSpc>
              <a:defRPr sz="1800" b="1">
                <a:latin typeface="+mn-lt"/>
              </a:defRPr>
            </a:lvl1pPr>
          </a:lstStyle>
          <a:p>
            <a:r>
              <a:rPr lang="en-US" dirty="0"/>
              <a:t>Quote Author</a:t>
            </a:r>
          </a:p>
        </p:txBody>
      </p:sp>
      <p:sp>
        <p:nvSpPr>
          <p:cNvPr id="3" name="Date Placeholder 2">
            <a:extLst>
              <a:ext uri="{FF2B5EF4-FFF2-40B4-BE49-F238E27FC236}">
                <a16:creationId xmlns:a16="http://schemas.microsoft.com/office/drawing/2014/main" id="{7450CCE4-9136-9EA6-8630-92DA75F38F3D}"/>
              </a:ext>
            </a:extLst>
          </p:cNvPr>
          <p:cNvSpPr>
            <a:spLocks noGrp="1"/>
          </p:cNvSpPr>
          <p:nvPr>
            <p:ph type="dt" sz="half" idx="10"/>
          </p:nvPr>
        </p:nvSpPr>
        <p:spPr/>
        <p:txBody>
          <a:bodyPr/>
          <a:lstStyle/>
          <a:p>
            <a:fld id="{A2123558-A89A-4F39-900D-C4A4FDA1B2E7}" type="datetime1">
              <a:rPr lang="en-US" smtClean="0"/>
              <a:t>1/28/2026</a:t>
            </a:fld>
            <a:endParaRPr lang="en-US" dirty="0"/>
          </a:p>
        </p:txBody>
      </p:sp>
      <p:sp>
        <p:nvSpPr>
          <p:cNvPr id="4" name="Footer Placeholder 3">
            <a:extLst>
              <a:ext uri="{FF2B5EF4-FFF2-40B4-BE49-F238E27FC236}">
                <a16:creationId xmlns:a16="http://schemas.microsoft.com/office/drawing/2014/main" id="{CB66F519-3A11-8ACC-F11B-0C5B8388C6E7}"/>
              </a:ext>
            </a:extLst>
          </p:cNvPr>
          <p:cNvSpPr>
            <a:spLocks noGrp="1"/>
          </p:cNvSpPr>
          <p:nvPr>
            <p:ph type="ftr" sz="quarter" idx="11"/>
          </p:nvPr>
        </p:nvSpPr>
        <p:spPr>
          <a:xfrm>
            <a:off x="8668512" y="6492240"/>
            <a:ext cx="2660904" cy="338328"/>
          </a:xfrm>
        </p:spPr>
        <p:txBody>
          <a:bodyPr/>
          <a:lstStyle/>
          <a:p>
            <a:r>
              <a:rPr lang="en-US" dirty="0"/>
              <a:t>Sample Footer Text</a:t>
            </a:r>
          </a:p>
        </p:txBody>
      </p:sp>
      <p:sp>
        <p:nvSpPr>
          <p:cNvPr id="5" name="Slide Number Placeholder 4">
            <a:extLst>
              <a:ext uri="{FF2B5EF4-FFF2-40B4-BE49-F238E27FC236}">
                <a16:creationId xmlns:a16="http://schemas.microsoft.com/office/drawing/2014/main" id="{3B677173-46BB-8B19-DE87-86D46A98F540}"/>
              </a:ext>
            </a:extLst>
          </p:cNvPr>
          <p:cNvSpPr>
            <a:spLocks noGrp="1"/>
          </p:cNvSpPr>
          <p:nvPr>
            <p:ph type="sldNum" sz="quarter" idx="12"/>
          </p:nvPr>
        </p:nvSpPr>
        <p:spPr>
          <a:xfrm>
            <a:off x="11420856" y="6492240"/>
            <a:ext cx="457200" cy="338328"/>
          </a:xfrm>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63EF4BD9-B936-0E90-F933-A03D5E185561}"/>
              </a:ext>
            </a:extLst>
          </p:cNvPr>
          <p:cNvSpPr>
            <a:spLocks noGrp="1"/>
          </p:cNvSpPr>
          <p:nvPr>
            <p:ph sz="quarter" idx="13" hasCustomPrompt="1"/>
          </p:nvPr>
        </p:nvSpPr>
        <p:spPr>
          <a:xfrm>
            <a:off x="429768" y="1783080"/>
            <a:ext cx="8503920" cy="3209544"/>
          </a:xfrm>
        </p:spPr>
        <p:txBody>
          <a:bodyPr anchor="t">
            <a:normAutofit/>
          </a:bodyPr>
          <a:lstStyle>
            <a:lvl1pPr marL="137160" indent="-137160">
              <a:lnSpc>
                <a:spcPct val="100000"/>
              </a:lnSpc>
              <a:spcBef>
                <a:spcPts val="0"/>
              </a:spcBef>
              <a:buNone/>
              <a:defRPr sz="4000">
                <a:solidFill>
                  <a:schemeClr val="accent1"/>
                </a:solidFill>
                <a:latin typeface="+mj-lt"/>
              </a:defRPr>
            </a:lvl1pPr>
          </a:lstStyle>
          <a:p>
            <a:pPr lvl="0"/>
            <a:r>
              <a:rPr lang="en-US" dirty="0"/>
              <a:t>Click to edit Quote</a:t>
            </a:r>
          </a:p>
        </p:txBody>
      </p:sp>
    </p:spTree>
    <p:extLst>
      <p:ext uri="{BB962C8B-B14F-4D97-AF65-F5344CB8AC3E}">
        <p14:creationId xmlns:p14="http://schemas.microsoft.com/office/powerpoint/2010/main" val="41488670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Quote 3">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B25BDAC2-53C5-6F8B-7446-54D1152EB91B}"/>
              </a:ext>
            </a:extLst>
          </p:cNvPr>
          <p:cNvSpPr/>
          <p:nvPr/>
        </p:nvSpPr>
        <p:spPr>
          <a:xfrm>
            <a:off x="0" y="0"/>
            <a:ext cx="11385608" cy="5084064"/>
          </a:xfrm>
          <a:custGeom>
            <a:avLst/>
            <a:gdLst>
              <a:gd name="connsiteX0" fmla="*/ 0 w 11385608"/>
              <a:gd name="connsiteY0" fmla="*/ 0 h 5084064"/>
              <a:gd name="connsiteX1" fmla="*/ 11385608 w 11385608"/>
              <a:gd name="connsiteY1" fmla="*/ 0 h 5084064"/>
              <a:gd name="connsiteX2" fmla="*/ 11385608 w 11385608"/>
              <a:gd name="connsiteY2" fmla="*/ 4562110 h 5084064"/>
              <a:gd name="connsiteX3" fmla="*/ 10863655 w 11385608"/>
              <a:gd name="connsiteY3" fmla="*/ 5084064 h 5084064"/>
              <a:gd name="connsiteX4" fmla="*/ 0 w 11385608"/>
              <a:gd name="connsiteY4" fmla="*/ 5084064 h 5084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5608" h="5084064">
                <a:moveTo>
                  <a:pt x="0" y="0"/>
                </a:moveTo>
                <a:lnTo>
                  <a:pt x="11385608" y="0"/>
                </a:lnTo>
                <a:lnTo>
                  <a:pt x="11385608" y="4562110"/>
                </a:lnTo>
                <a:cubicBezTo>
                  <a:pt x="11385608" y="4850377"/>
                  <a:pt x="11151922" y="5084064"/>
                  <a:pt x="10863655" y="5084064"/>
                </a:cubicBezTo>
                <a:lnTo>
                  <a:pt x="0" y="5084064"/>
                </a:lnTo>
                <a:close/>
              </a:path>
            </a:pathLst>
          </a:cu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EDE6"/>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297B7014-5970-11E5-11F0-6B902283689F}"/>
              </a:ext>
            </a:extLst>
          </p:cNvPr>
          <p:cNvSpPr>
            <a:spLocks noGrp="1"/>
          </p:cNvSpPr>
          <p:nvPr>
            <p:ph type="title" hasCustomPrompt="1"/>
          </p:nvPr>
        </p:nvSpPr>
        <p:spPr>
          <a:xfrm>
            <a:off x="566928" y="5449824"/>
            <a:ext cx="9546336" cy="905256"/>
          </a:xfrm>
        </p:spPr>
        <p:txBody>
          <a:bodyPr anchor="ctr">
            <a:normAutofit/>
          </a:bodyPr>
          <a:lstStyle>
            <a:lvl1pPr>
              <a:lnSpc>
                <a:spcPct val="120000"/>
              </a:lnSpc>
              <a:defRPr sz="1800" b="1">
                <a:latin typeface="+mn-lt"/>
              </a:defRPr>
            </a:lvl1pPr>
          </a:lstStyle>
          <a:p>
            <a:r>
              <a:rPr lang="en-US" dirty="0"/>
              <a:t>Quote Author</a:t>
            </a:r>
          </a:p>
        </p:txBody>
      </p:sp>
      <p:sp>
        <p:nvSpPr>
          <p:cNvPr id="3" name="Date Placeholder 2">
            <a:extLst>
              <a:ext uri="{FF2B5EF4-FFF2-40B4-BE49-F238E27FC236}">
                <a16:creationId xmlns:a16="http://schemas.microsoft.com/office/drawing/2014/main" id="{7450CCE4-9136-9EA6-8630-92DA75F38F3D}"/>
              </a:ext>
            </a:extLst>
          </p:cNvPr>
          <p:cNvSpPr>
            <a:spLocks noGrp="1"/>
          </p:cNvSpPr>
          <p:nvPr>
            <p:ph type="dt" sz="half" idx="10"/>
          </p:nvPr>
        </p:nvSpPr>
        <p:spPr/>
        <p:txBody>
          <a:bodyPr/>
          <a:lstStyle/>
          <a:p>
            <a:fld id="{5342020B-CB60-4281-A570-6300974B7A2E}" type="datetime1">
              <a:rPr lang="en-US" smtClean="0"/>
              <a:t>1/28/2026</a:t>
            </a:fld>
            <a:endParaRPr lang="en-US" dirty="0"/>
          </a:p>
        </p:txBody>
      </p:sp>
      <p:sp>
        <p:nvSpPr>
          <p:cNvPr id="4" name="Footer Placeholder 3">
            <a:extLst>
              <a:ext uri="{FF2B5EF4-FFF2-40B4-BE49-F238E27FC236}">
                <a16:creationId xmlns:a16="http://schemas.microsoft.com/office/drawing/2014/main" id="{CB66F519-3A11-8ACC-F11B-0C5B8388C6E7}"/>
              </a:ext>
            </a:extLst>
          </p:cNvPr>
          <p:cNvSpPr>
            <a:spLocks noGrp="1"/>
          </p:cNvSpPr>
          <p:nvPr>
            <p:ph type="ftr" sz="quarter" idx="11"/>
          </p:nvPr>
        </p:nvSpPr>
        <p:spPr>
          <a:xfrm>
            <a:off x="8668512" y="6492240"/>
            <a:ext cx="2660904" cy="338328"/>
          </a:xfrm>
        </p:spPr>
        <p:txBody>
          <a:bodyPr/>
          <a:lstStyle/>
          <a:p>
            <a:r>
              <a:rPr lang="en-US" dirty="0"/>
              <a:t>Sample Footer Text</a:t>
            </a:r>
          </a:p>
        </p:txBody>
      </p:sp>
      <p:sp>
        <p:nvSpPr>
          <p:cNvPr id="5" name="Slide Number Placeholder 4">
            <a:extLst>
              <a:ext uri="{FF2B5EF4-FFF2-40B4-BE49-F238E27FC236}">
                <a16:creationId xmlns:a16="http://schemas.microsoft.com/office/drawing/2014/main" id="{3B677173-46BB-8B19-DE87-86D46A98F540}"/>
              </a:ext>
            </a:extLst>
          </p:cNvPr>
          <p:cNvSpPr>
            <a:spLocks noGrp="1"/>
          </p:cNvSpPr>
          <p:nvPr>
            <p:ph type="sldNum" sz="quarter" idx="12"/>
          </p:nvPr>
        </p:nvSpPr>
        <p:spPr>
          <a:xfrm>
            <a:off x="11420856" y="6492240"/>
            <a:ext cx="457200" cy="338328"/>
          </a:xfrm>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63EF4BD9-B936-0E90-F933-A03D5E185561}"/>
              </a:ext>
            </a:extLst>
          </p:cNvPr>
          <p:cNvSpPr>
            <a:spLocks noGrp="1"/>
          </p:cNvSpPr>
          <p:nvPr>
            <p:ph sz="quarter" idx="13" hasCustomPrompt="1"/>
          </p:nvPr>
        </p:nvSpPr>
        <p:spPr>
          <a:xfrm>
            <a:off x="429768" y="530352"/>
            <a:ext cx="9683496" cy="3950208"/>
          </a:xfrm>
        </p:spPr>
        <p:txBody>
          <a:bodyPr anchor="ctr">
            <a:normAutofit/>
          </a:bodyPr>
          <a:lstStyle>
            <a:lvl1pPr marL="137160" indent="-137160">
              <a:lnSpc>
                <a:spcPct val="110000"/>
              </a:lnSpc>
              <a:spcBef>
                <a:spcPts val="0"/>
              </a:spcBef>
              <a:buNone/>
              <a:defRPr sz="4400">
                <a:solidFill>
                  <a:schemeClr val="accent1"/>
                </a:solidFill>
                <a:latin typeface="+mj-lt"/>
              </a:defRPr>
            </a:lvl1pPr>
          </a:lstStyle>
          <a:p>
            <a:pPr lvl="0"/>
            <a:r>
              <a:rPr lang="en-US" dirty="0"/>
              <a:t>Click to edit Quote</a:t>
            </a:r>
          </a:p>
        </p:txBody>
      </p:sp>
    </p:spTree>
    <p:extLst>
      <p:ext uri="{BB962C8B-B14F-4D97-AF65-F5344CB8AC3E}">
        <p14:creationId xmlns:p14="http://schemas.microsoft.com/office/powerpoint/2010/main" val="12633945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Quote 4">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B7014-5970-11E5-11F0-6B902283689F}"/>
              </a:ext>
            </a:extLst>
          </p:cNvPr>
          <p:cNvSpPr>
            <a:spLocks noGrp="1"/>
          </p:cNvSpPr>
          <p:nvPr>
            <p:ph type="title" hasCustomPrompt="1"/>
          </p:nvPr>
        </p:nvSpPr>
        <p:spPr>
          <a:xfrm>
            <a:off x="557784" y="4965192"/>
            <a:ext cx="8339328" cy="1289304"/>
          </a:xfrm>
        </p:spPr>
        <p:txBody>
          <a:bodyPr anchor="ctr">
            <a:normAutofit/>
          </a:bodyPr>
          <a:lstStyle>
            <a:lvl1pPr>
              <a:lnSpc>
                <a:spcPct val="120000"/>
              </a:lnSpc>
              <a:defRPr sz="1800" b="0">
                <a:latin typeface="+mn-lt"/>
              </a:defRPr>
            </a:lvl1pPr>
          </a:lstStyle>
          <a:p>
            <a:r>
              <a:rPr lang="en-US" dirty="0"/>
              <a:t>Quote Author</a:t>
            </a:r>
          </a:p>
        </p:txBody>
      </p:sp>
      <p:sp>
        <p:nvSpPr>
          <p:cNvPr id="7" name="Content Placeholder 6">
            <a:extLst>
              <a:ext uri="{FF2B5EF4-FFF2-40B4-BE49-F238E27FC236}">
                <a16:creationId xmlns:a16="http://schemas.microsoft.com/office/drawing/2014/main" id="{63EF4BD9-B936-0E90-F933-A03D5E185561}"/>
              </a:ext>
            </a:extLst>
          </p:cNvPr>
          <p:cNvSpPr>
            <a:spLocks noGrp="1"/>
          </p:cNvSpPr>
          <p:nvPr>
            <p:ph sz="quarter" idx="13" hasCustomPrompt="1"/>
          </p:nvPr>
        </p:nvSpPr>
        <p:spPr>
          <a:xfrm>
            <a:off x="429768" y="1033272"/>
            <a:ext cx="8467344" cy="3931920"/>
          </a:xfrm>
        </p:spPr>
        <p:txBody>
          <a:bodyPr anchor="b">
            <a:normAutofit/>
          </a:bodyPr>
          <a:lstStyle>
            <a:lvl1pPr marL="137160" indent="-137160">
              <a:lnSpc>
                <a:spcPct val="110000"/>
              </a:lnSpc>
              <a:spcBef>
                <a:spcPts val="0"/>
              </a:spcBef>
              <a:buNone/>
              <a:defRPr sz="4400">
                <a:solidFill>
                  <a:schemeClr val="accent1"/>
                </a:solidFill>
                <a:latin typeface="+mj-lt"/>
              </a:defRPr>
            </a:lvl1pPr>
          </a:lstStyle>
          <a:p>
            <a:pPr lvl="0"/>
            <a:r>
              <a:rPr lang="en-US" dirty="0"/>
              <a:t>Click to edit Quote</a:t>
            </a:r>
          </a:p>
        </p:txBody>
      </p:sp>
      <p:sp>
        <p:nvSpPr>
          <p:cNvPr id="6" name="Date Placeholder 5">
            <a:extLst>
              <a:ext uri="{FF2B5EF4-FFF2-40B4-BE49-F238E27FC236}">
                <a16:creationId xmlns:a16="http://schemas.microsoft.com/office/drawing/2014/main" id="{1554EA42-18F1-82AE-02C3-B2B2A57AD709}"/>
              </a:ext>
            </a:extLst>
          </p:cNvPr>
          <p:cNvSpPr>
            <a:spLocks noGrp="1"/>
          </p:cNvSpPr>
          <p:nvPr>
            <p:ph type="dt" sz="half" idx="14"/>
          </p:nvPr>
        </p:nvSpPr>
        <p:spPr/>
        <p:txBody>
          <a:bodyPr/>
          <a:lstStyle/>
          <a:p>
            <a:fld id="{F55215D8-97AA-4B85-B7A0-A02F39368DA3}" type="datetime1">
              <a:rPr lang="en-US" smtClean="0"/>
              <a:t>1/28/2026</a:t>
            </a:fld>
            <a:endParaRPr lang="en-US" dirty="0"/>
          </a:p>
        </p:txBody>
      </p:sp>
      <p:sp>
        <p:nvSpPr>
          <p:cNvPr id="9" name="Footer Placeholder 8">
            <a:extLst>
              <a:ext uri="{FF2B5EF4-FFF2-40B4-BE49-F238E27FC236}">
                <a16:creationId xmlns:a16="http://schemas.microsoft.com/office/drawing/2014/main" id="{A8AE5996-C1E5-AFF0-1C20-EFDC8711799D}"/>
              </a:ext>
            </a:extLst>
          </p:cNvPr>
          <p:cNvSpPr>
            <a:spLocks noGrp="1"/>
          </p:cNvSpPr>
          <p:nvPr>
            <p:ph type="ftr" sz="quarter" idx="15"/>
          </p:nvPr>
        </p:nvSpPr>
        <p:spPr/>
        <p:txBody>
          <a:bodyPr/>
          <a:lstStyle/>
          <a:p>
            <a:r>
              <a:rPr lang="en-US"/>
              <a:t>Sample Footer Text</a:t>
            </a:r>
            <a:endParaRPr lang="en-US" dirty="0"/>
          </a:p>
        </p:txBody>
      </p:sp>
      <p:sp>
        <p:nvSpPr>
          <p:cNvPr id="10" name="Slide Number Placeholder 9">
            <a:extLst>
              <a:ext uri="{FF2B5EF4-FFF2-40B4-BE49-F238E27FC236}">
                <a16:creationId xmlns:a16="http://schemas.microsoft.com/office/drawing/2014/main" id="{4A8ACF18-7D60-FEE3-1B8D-6E5F51611A84}"/>
              </a:ext>
            </a:extLst>
          </p:cNvPr>
          <p:cNvSpPr>
            <a:spLocks noGrp="1"/>
          </p:cNvSpPr>
          <p:nvPr>
            <p:ph type="sldNum" sz="quarter" idx="16"/>
          </p:nvPr>
        </p:nvSpPr>
        <p:spPr/>
        <p:txBody>
          <a:body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898171726"/>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7" y="294248"/>
            <a:ext cx="11164825" cy="958480"/>
          </a:xfrm>
        </p:spPr>
        <p:txBody>
          <a:bodyPr/>
          <a:lstStyle/>
          <a:p>
            <a:r>
              <a:rPr lang="en-US" dirty="0"/>
              <a:t>Click to edit Master title style</a:t>
            </a:r>
          </a:p>
        </p:txBody>
      </p:sp>
      <p:sp>
        <p:nvSpPr>
          <p:cNvPr id="9" name="Text Placeholder 8">
            <a:extLst>
              <a:ext uri="{FF2B5EF4-FFF2-40B4-BE49-F238E27FC236}">
                <a16:creationId xmlns:a16="http://schemas.microsoft.com/office/drawing/2014/main" id="{778C515B-8D5A-0268-9044-7B2013C87E02}"/>
              </a:ext>
            </a:extLst>
          </p:cNvPr>
          <p:cNvSpPr>
            <a:spLocks noGrp="1"/>
          </p:cNvSpPr>
          <p:nvPr>
            <p:ph type="body" sz="quarter" idx="13"/>
          </p:nvPr>
        </p:nvSpPr>
        <p:spPr>
          <a:xfrm>
            <a:off x="429767" y="2020825"/>
            <a:ext cx="5212208" cy="428472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13C7061A-8ED7-8B72-BD2B-2DF67F8C7A75}"/>
              </a:ext>
            </a:extLst>
          </p:cNvPr>
          <p:cNvSpPr>
            <a:spLocks noGrp="1"/>
          </p:cNvSpPr>
          <p:nvPr>
            <p:ph type="body" sz="quarter" idx="14"/>
          </p:nvPr>
        </p:nvSpPr>
        <p:spPr>
          <a:xfrm>
            <a:off x="6381622" y="2020822"/>
            <a:ext cx="5212208" cy="428472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5B15CE14-1FF6-4074-BE8F-BABA3B0759C8}" type="datetime1">
              <a:rPr lang="en-US" smtClean="0"/>
              <a:t>1/28/2026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9025382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429768" y="276166"/>
            <a:ext cx="11164824" cy="976562"/>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429767" y="1380744"/>
            <a:ext cx="5212080"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Text Placeholder 10">
            <a:extLst>
              <a:ext uri="{FF2B5EF4-FFF2-40B4-BE49-F238E27FC236}">
                <a16:creationId xmlns:a16="http://schemas.microsoft.com/office/drawing/2014/main" id="{A211279F-0D05-3637-19CD-29468F4DD2F3}"/>
              </a:ext>
            </a:extLst>
          </p:cNvPr>
          <p:cNvSpPr>
            <a:spLocks noGrp="1"/>
          </p:cNvSpPr>
          <p:nvPr>
            <p:ph type="body" sz="quarter" idx="13"/>
          </p:nvPr>
        </p:nvSpPr>
        <p:spPr>
          <a:xfrm>
            <a:off x="430213" y="2021134"/>
            <a:ext cx="5211762" cy="434315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382512" y="1380744"/>
            <a:ext cx="5212080"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Text Placeholder 12">
            <a:extLst>
              <a:ext uri="{FF2B5EF4-FFF2-40B4-BE49-F238E27FC236}">
                <a16:creationId xmlns:a16="http://schemas.microsoft.com/office/drawing/2014/main" id="{F1B170DE-636A-B1A9-2EAB-C426DBFB3E51}"/>
              </a:ext>
            </a:extLst>
          </p:cNvPr>
          <p:cNvSpPr>
            <a:spLocks noGrp="1"/>
          </p:cNvSpPr>
          <p:nvPr>
            <p:ph type="body" sz="quarter" idx="14"/>
          </p:nvPr>
        </p:nvSpPr>
        <p:spPr>
          <a:xfrm>
            <a:off x="6381750" y="2020888"/>
            <a:ext cx="5213350" cy="4343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68971389-0C57-4856-A530-D0CC79ABF97F}" type="datetime1">
              <a:rPr lang="en-US" smtClean="0"/>
              <a:t>1/28/2026</a:t>
            </a:fld>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2604412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23B13EFD-DF71-4A7D-9C47-1BBDB138B295}" type="datetime1">
              <a:rPr lang="en-US" smtClean="0"/>
              <a:t>1/28/2026</a:t>
            </a:fld>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5470447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766BE319-9B1C-4A02-A60F-55C05B841F00}" type="datetime1">
              <a:rPr lang="en-US" smtClean="0"/>
              <a:t>1/28/2026</a:t>
            </a:fld>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5833105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429768" y="553616"/>
            <a:ext cx="3595634" cy="1757505"/>
          </a:xfrm>
        </p:spPr>
        <p:txBody>
          <a:bodyPr anchor="t">
            <a:normAutofit/>
          </a:bodyPr>
          <a:lstStyle>
            <a:lvl1pPr>
              <a:defRPr sz="2800"/>
            </a:lvl1pPr>
          </a:lstStyle>
          <a:p>
            <a:r>
              <a:rPr lang="en-US" dirty="0"/>
              <a:t>Click to edit Master title style</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429769" y="2311121"/>
            <a:ext cx="3309608" cy="3993263"/>
          </a:xfrm>
        </p:spPr>
        <p:txBody>
          <a:bodyPr anchor="t">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6995" y="553616"/>
            <a:ext cx="6466741" cy="5752566"/>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60EF397E-666B-470F-A253-6BE6BC97EEBE}" type="datetime1">
              <a:rPr lang="en-US" smtClean="0"/>
              <a:t>1/28/2026</a:t>
            </a:fld>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641519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Photo 4">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5276088"/>
            <a:ext cx="11347704" cy="786384"/>
          </a:xfrm>
        </p:spPr>
        <p:txBody>
          <a:bodyPr vert="horz" lIns="91440" tIns="45720" rIns="91440" bIns="45720" rtlCol="0" anchor="b">
            <a:normAutofit/>
          </a:bodyPr>
          <a:lstStyle>
            <a:lvl1pPr>
              <a:defRPr lang="en-US" sz="4400" dirty="0">
                <a:solidFill>
                  <a:schemeClr val="tx2"/>
                </a:solidFill>
              </a:defRPr>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5980176"/>
            <a:ext cx="11347704" cy="530352"/>
          </a:xfrm>
        </p:spPr>
        <p:txBody>
          <a:bodyPr vert="horz" lIns="91440" tIns="45720" rIns="91440" bIns="45720" rtlCol="0" anchor="ctr">
            <a:normAutofit/>
          </a:bodyPr>
          <a:lstStyle>
            <a:lvl1pPr marL="0" indent="0">
              <a:buNone/>
              <a:defRPr lang="en-US" dirty="0">
                <a:solidFill>
                  <a:schemeClr val="tx2"/>
                </a:solidFill>
              </a:defRPr>
            </a:lvl1pPr>
          </a:lstStyle>
          <a:p>
            <a:pPr lvl="0"/>
            <a:r>
              <a:rPr lang="en-US" dirty="0"/>
              <a:t>Click to edit Master subtitle style</a:t>
            </a:r>
          </a:p>
        </p:txBody>
      </p:sp>
      <p:sp>
        <p:nvSpPr>
          <p:cNvPr id="9" name="Picture Placeholder 8">
            <a:extLst>
              <a:ext uri="{FF2B5EF4-FFF2-40B4-BE49-F238E27FC236}">
                <a16:creationId xmlns:a16="http://schemas.microsoft.com/office/drawing/2014/main" id="{A9E06FED-92D3-C4D6-28D7-600D842F7AC3}"/>
              </a:ext>
            </a:extLst>
          </p:cNvPr>
          <p:cNvSpPr>
            <a:spLocks noGrp="1"/>
          </p:cNvSpPr>
          <p:nvPr>
            <p:ph type="pic" sz="quarter" idx="13" hasCustomPrompt="1"/>
          </p:nvPr>
        </p:nvSpPr>
        <p:spPr>
          <a:xfrm>
            <a:off x="0" y="0"/>
            <a:ext cx="11733150" cy="5135804"/>
          </a:xfrm>
          <a:custGeom>
            <a:avLst/>
            <a:gdLst>
              <a:gd name="connsiteX0" fmla="*/ 0 w 11733150"/>
              <a:gd name="connsiteY0" fmla="*/ 0 h 5135804"/>
              <a:gd name="connsiteX1" fmla="*/ 11733150 w 11733150"/>
              <a:gd name="connsiteY1" fmla="*/ 0 h 5135804"/>
              <a:gd name="connsiteX2" fmla="*/ 11733150 w 11733150"/>
              <a:gd name="connsiteY2" fmla="*/ 4533808 h 5135804"/>
              <a:gd name="connsiteX3" fmla="*/ 11131154 w 11733150"/>
              <a:gd name="connsiteY3" fmla="*/ 5135804 h 5135804"/>
              <a:gd name="connsiteX4" fmla="*/ 0 w 11733150"/>
              <a:gd name="connsiteY4" fmla="*/ 5135804 h 5135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3150" h="5135804">
                <a:moveTo>
                  <a:pt x="0" y="0"/>
                </a:moveTo>
                <a:lnTo>
                  <a:pt x="11733150" y="0"/>
                </a:lnTo>
                <a:lnTo>
                  <a:pt x="11733150" y="4533808"/>
                </a:lnTo>
                <a:cubicBezTo>
                  <a:pt x="11733150" y="4866281"/>
                  <a:pt x="11463627" y="5135804"/>
                  <a:pt x="11131154" y="5135804"/>
                </a:cubicBezTo>
                <a:lnTo>
                  <a:pt x="0" y="5135804"/>
                </a:lnTo>
                <a:close/>
              </a:path>
            </a:pathLst>
          </a:custGeom>
          <a:blipFill dpi="0" rotWithShape="1">
            <a:blip r:embed="rId2">
              <a:alphaModFix amt="75000"/>
            </a:blip>
            <a:srcRect/>
            <a:stretch>
              <a:fillRect/>
            </a:stretch>
          </a:blipFill>
        </p:spPr>
        <p:txBody>
          <a:bodyPr wrap="square">
            <a:noAutofit/>
          </a:bodyPr>
          <a:lstStyle>
            <a:lvl1pPr marL="0" indent="0">
              <a:buNone/>
              <a:defRPr/>
            </a:lvl1pPr>
          </a:lstStyle>
          <a:p>
            <a:r>
              <a:rPr lang="en-US" dirty="0"/>
              <a: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137160" y="6519672"/>
            <a:ext cx="3494314" cy="365125"/>
          </a:xfrm>
        </p:spPr>
        <p:txBody>
          <a:bodyPr/>
          <a:lstStyle>
            <a:lvl1pPr>
              <a:defRPr>
                <a:solidFill>
                  <a:schemeClr val="tx2"/>
                </a:solidFill>
                <a:effectLst/>
              </a:defRPr>
            </a:lvl1pPr>
          </a:lstStyle>
          <a:p>
            <a:fld id="{4DEE5A9B-1189-4B03-AA34-8ABCB3EDCE59}" type="datetime1">
              <a:rPr lang="en-US" smtClean="0"/>
              <a:t>1/28/2026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8876521" y="6519672"/>
            <a:ext cx="2805405" cy="365125"/>
          </a:xfrm>
        </p:spPr>
        <p:txBody>
          <a:bodyPr/>
          <a:lstStyle>
            <a:lvl1pPr>
              <a:defRPr>
                <a:solidFill>
                  <a:schemeClr val="tx2"/>
                </a:solidFill>
                <a:effectLst/>
              </a:defRPr>
            </a:lvl1p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632162" y="6519672"/>
            <a:ext cx="429207" cy="365125"/>
          </a:xfrm>
        </p:spPr>
        <p:txBody>
          <a:bodyPr/>
          <a:lstStyle>
            <a:lvl1pPr>
              <a:defRPr>
                <a:solidFill>
                  <a:schemeClr val="tx2"/>
                </a:solidFill>
                <a:effectLst/>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1171931668"/>
      </p:ext>
    </p:extLst>
  </p:cSld>
  <p:clrMapOvr>
    <a:overrideClrMapping bg1="dk1" tx1="lt1" bg2="dk2" tx2="lt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429768" y="557784"/>
            <a:ext cx="3713996" cy="2212313"/>
          </a:xfrm>
        </p:spPr>
        <p:txBody>
          <a:bodyPr anchor="t">
            <a:normAutofit/>
          </a:bodyPr>
          <a:lstStyle>
            <a:lvl1pPr>
              <a:defRPr sz="3200"/>
            </a:lvl1pPr>
          </a:lstStyle>
          <a:p>
            <a:r>
              <a:rPr lang="en-US" dirty="0"/>
              <a:t>Click to edit Master title style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429767" y="2826137"/>
            <a:ext cx="3310128"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3" name="Picture Placeholder 8">
            <a:extLst>
              <a:ext uri="{FF2B5EF4-FFF2-40B4-BE49-F238E27FC236}">
                <a16:creationId xmlns:a16="http://schemas.microsoft.com/office/drawing/2014/main" id="{FA23F0E6-EDAF-3A7F-5EC8-F911E9AE48EF}"/>
              </a:ext>
            </a:extLst>
          </p:cNvPr>
          <p:cNvSpPr>
            <a:spLocks noGrp="1"/>
          </p:cNvSpPr>
          <p:nvPr>
            <p:ph type="pic" sz="quarter" idx="13" hasCustomPrompt="1"/>
          </p:nvPr>
        </p:nvSpPr>
        <p:spPr>
          <a:xfrm>
            <a:off x="4502843" y="0"/>
            <a:ext cx="7689157" cy="6399152"/>
          </a:xfrm>
          <a:custGeom>
            <a:avLst/>
            <a:gdLst>
              <a:gd name="connsiteX0" fmla="*/ 0 w 7689157"/>
              <a:gd name="connsiteY0" fmla="*/ 0 h 6399152"/>
              <a:gd name="connsiteX1" fmla="*/ 7689157 w 7689157"/>
              <a:gd name="connsiteY1" fmla="*/ 0 h 6399152"/>
              <a:gd name="connsiteX2" fmla="*/ 7689157 w 7689157"/>
              <a:gd name="connsiteY2" fmla="*/ 6399152 h 6399152"/>
              <a:gd name="connsiteX3" fmla="*/ 578440 w 7689157"/>
              <a:gd name="connsiteY3" fmla="*/ 6399152 h 6399152"/>
              <a:gd name="connsiteX4" fmla="*/ 0 w 7689157"/>
              <a:gd name="connsiteY4" fmla="*/ 582071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9157" h="6399152">
                <a:moveTo>
                  <a:pt x="0" y="0"/>
                </a:moveTo>
                <a:lnTo>
                  <a:pt x="7689157" y="0"/>
                </a:lnTo>
                <a:lnTo>
                  <a:pt x="7689157" y="6399152"/>
                </a:lnTo>
                <a:lnTo>
                  <a:pt x="578440" y="6399152"/>
                </a:lnTo>
                <a:cubicBezTo>
                  <a:pt x="258976" y="6399152"/>
                  <a:pt x="0" y="6140176"/>
                  <a:pt x="0" y="5820712"/>
                </a:cubicBez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dirty="0"/>
              <a:t>.</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EB2249CC-ABEB-43E4-956A-E3EA25785381}" type="datetime1">
              <a:rPr lang="en-US" smtClean="0"/>
              <a:t>1/28/2026</a:t>
            </a:fld>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7009279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onclusion">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429768"/>
            <a:ext cx="10890374" cy="1627632"/>
          </a:xfrm>
        </p:spPr>
        <p:txBody>
          <a:bodyPr anchor="t">
            <a:normAutofit/>
          </a:bodyPr>
          <a:lstStyle>
            <a:lvl1pPr>
              <a:defRPr sz="6600">
                <a:solidFill>
                  <a:schemeClr val="accent1"/>
                </a:solidFill>
              </a:defRPr>
            </a:lvl1pPr>
          </a:lstStyle>
          <a:p>
            <a:r>
              <a:rPr lang="en-US" dirty="0"/>
              <a:t>Click to edit Master title style</a:t>
            </a:r>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429768" y="3264408"/>
            <a:ext cx="10890374" cy="283464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F1FE689B-95F7-4D9F-8FA3-5EAD5F062125}" type="datetime1">
              <a:rPr lang="en-US" smtClean="0"/>
              <a:t>1/28/2026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489061407"/>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Conclusion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1627318"/>
            <a:ext cx="8430768" cy="1842020"/>
          </a:xfrm>
        </p:spPr>
        <p:txBody>
          <a:bodyPr anchor="b">
            <a:normAutofit/>
          </a:bodyPr>
          <a:lstStyle>
            <a:lvl1pPr>
              <a:defRPr sz="6000">
                <a:solidFill>
                  <a:schemeClr val="accent1"/>
                </a:solidFill>
              </a:defRPr>
            </a:lvl1pPr>
          </a:lstStyle>
          <a:p>
            <a:r>
              <a:rPr lang="en-US" dirty="0"/>
              <a:t>Click to edit Master title style</a:t>
            </a:r>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429768" y="3622673"/>
            <a:ext cx="8430768" cy="1828800"/>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3B9EC20F-E1D8-4943-B054-6F2B6C10D630}" type="datetime1">
              <a:rPr lang="en-US" smtClean="0"/>
              <a:t>1/28/2026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657594598"/>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1">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93776"/>
            <a:ext cx="8028432" cy="4325112"/>
          </a:xfrm>
        </p:spPr>
        <p:txBody>
          <a:bodyPr vert="horz" lIns="91440" tIns="45720" rIns="91440" bIns="45720" rtlCol="0" anchor="t">
            <a:normAutofit/>
          </a:bodyPr>
          <a:lstStyle>
            <a:lvl1pPr>
              <a:defRPr lang="en-US" sz="8000" dirty="0">
                <a:solidFill>
                  <a:schemeClr val="tx2"/>
                </a:solidFill>
              </a:defRPr>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5065776"/>
            <a:ext cx="5431536" cy="1188720"/>
          </a:xfrm>
        </p:spPr>
        <p:txBody>
          <a:bodyPr vert="horz" lIns="91440" tIns="45720" rIns="91440" bIns="45720" rtlCol="0" anchor="b">
            <a:normAutofit/>
          </a:bodyPr>
          <a:lstStyle>
            <a:lvl1pPr marL="0" indent="0">
              <a:buNone/>
              <a:defRPr lang="en-US" dirty="0">
                <a:solidFill>
                  <a:schemeClr val="tx2"/>
                </a:solidFill>
              </a:defRPr>
            </a:lvl1pPr>
          </a:lstStyle>
          <a:p>
            <a:pPr lvl="0"/>
            <a:r>
              <a:rPr lang="en-US" dirty="0"/>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FED32A50-3A67-42D0-AFC3-9798A621A2DF}" type="datetime1">
              <a:rPr lang="en-US" smtClean="0"/>
              <a:t>1/28/2026</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3090915580"/>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408176" y="1536192"/>
            <a:ext cx="9171432" cy="2615184"/>
          </a:xfrm>
        </p:spPr>
        <p:txBody>
          <a:bodyPr anchor="ctr">
            <a:normAutofit/>
          </a:bodyPr>
          <a:lstStyle>
            <a:lvl1pPr algn="ctr">
              <a:defRPr sz="5400">
                <a:solidFill>
                  <a:schemeClr val="tx2"/>
                </a:solidFill>
              </a:defRPr>
            </a:lvl1pPr>
          </a:lstStyle>
          <a:p>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408176" y="5111496"/>
            <a:ext cx="9171432" cy="1143000"/>
          </a:xfrm>
        </p:spPr>
        <p:txBody>
          <a:bodyPr anchor="t">
            <a:normAutofit/>
          </a:bodyPr>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B65698FC-C9DA-44B4-AC6C-01EEA7EAAA4C}" type="datetime1">
              <a:rPr lang="en-US" smtClean="0"/>
              <a:t>1/28/2026</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4113590185"/>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3">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38912"/>
            <a:ext cx="11494008" cy="4654296"/>
          </a:xfrm>
        </p:spPr>
        <p:txBody>
          <a:bodyPr vert="horz" lIns="91440" tIns="45720" rIns="91440" bIns="45720" rtlCol="0" anchor="t">
            <a:normAutofit/>
          </a:bodyPr>
          <a:lstStyle>
            <a:lvl1pPr>
              <a:defRPr lang="en-US" sz="12500" dirty="0">
                <a:solidFill>
                  <a:schemeClr val="tx2"/>
                </a:solidFill>
              </a:defRPr>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5170516"/>
            <a:ext cx="4800600" cy="1083980"/>
          </a:xfrm>
        </p:spPr>
        <p:txBody>
          <a:bodyPr vert="horz" lIns="91440" tIns="45720" rIns="91440" bIns="45720" rtlCol="0" anchor="b">
            <a:normAutofit/>
          </a:bodyPr>
          <a:lstStyle>
            <a:lvl1pPr marL="0" indent="0">
              <a:buNone/>
              <a:defRPr lang="en-US" dirty="0">
                <a:solidFill>
                  <a:schemeClr val="tx2"/>
                </a:solidFill>
              </a:defRPr>
            </a:lvl1pPr>
          </a:lstStyle>
          <a:p>
            <a:pPr lvl="0"/>
            <a:r>
              <a:rPr lang="en-US" dirty="0"/>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29ECA0D2-D30D-4484-8941-E31C1541BC59}" type="datetime1">
              <a:rPr lang="en-US" smtClean="0"/>
              <a:t>1/28/2026</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4047143509"/>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Header">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27A12A6-507C-2714-2F24-09ADE11584C5}"/>
              </a:ext>
            </a:extLst>
          </p:cNvPr>
          <p:cNvSpPr/>
          <p:nvPr/>
        </p:nvSpPr>
        <p:spPr>
          <a:xfrm>
            <a:off x="0" y="0"/>
            <a:ext cx="12192000" cy="6858000"/>
          </a:xfrm>
          <a:prstGeom prst="rect">
            <a:avLst/>
          </a:prstGeom>
          <a:solidFill>
            <a:schemeClr val="accent3">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92EA34-13CC-54C1-DE3D-4F1D5D55C9A7}"/>
              </a:ext>
            </a:extLst>
          </p:cNvPr>
          <p:cNvSpPr>
            <a:spLocks noGrp="1"/>
          </p:cNvSpPr>
          <p:nvPr>
            <p:ph type="title"/>
          </p:nvPr>
        </p:nvSpPr>
        <p:spPr>
          <a:xfrm>
            <a:off x="429768" y="1810512"/>
            <a:ext cx="8961120" cy="4654296"/>
          </a:xfrm>
        </p:spPr>
        <p:txBody>
          <a:bodyPr anchor="b">
            <a:normAutofit/>
          </a:bodyPr>
          <a:lstStyle>
            <a:lvl1pPr>
              <a:defRPr sz="6000">
                <a:solidFill>
                  <a:schemeClr val="accent1"/>
                </a:solidFill>
              </a:defRPr>
            </a:lvl1pPr>
          </a:lstStyle>
          <a:p>
            <a:r>
              <a:rPr lang="en-US" dirty="0"/>
              <a:t>Click to edit Master title style</a:t>
            </a:r>
          </a:p>
        </p:txBody>
      </p:sp>
      <p:sp>
        <p:nvSpPr>
          <p:cNvPr id="4" name="Date Placeholder 3">
            <a:extLst>
              <a:ext uri="{FF2B5EF4-FFF2-40B4-BE49-F238E27FC236}">
                <a16:creationId xmlns:a16="http://schemas.microsoft.com/office/drawing/2014/main" id="{8F845713-EE4C-7615-B812-531C14CF0CA2}"/>
              </a:ext>
            </a:extLst>
          </p:cNvPr>
          <p:cNvSpPr>
            <a:spLocks noGrp="1"/>
          </p:cNvSpPr>
          <p:nvPr>
            <p:ph type="dt" sz="half" idx="10"/>
          </p:nvPr>
        </p:nvSpPr>
        <p:spPr/>
        <p:txBody>
          <a:bodyPr/>
          <a:lstStyle>
            <a:lvl1pPr>
              <a:defRPr>
                <a:solidFill>
                  <a:schemeClr val="accent1"/>
                </a:solidFill>
              </a:defRPr>
            </a:lvl1pPr>
          </a:lstStyle>
          <a:p>
            <a:fld id="{BFA793B8-7270-4493-83ED-C07D34603133}" type="datetime1">
              <a:rPr lang="en-US" smtClean="0"/>
              <a:t>1/28/2026</a:t>
            </a:fld>
            <a:endParaRPr lang="en-US" dirty="0"/>
          </a:p>
        </p:txBody>
      </p:sp>
      <p:sp>
        <p:nvSpPr>
          <p:cNvPr id="5" name="Footer Placeholder 4">
            <a:extLst>
              <a:ext uri="{FF2B5EF4-FFF2-40B4-BE49-F238E27FC236}">
                <a16:creationId xmlns:a16="http://schemas.microsoft.com/office/drawing/2014/main" id="{9F1849E7-8E94-3B02-239C-AAB481596BFD}"/>
              </a:ext>
            </a:extLst>
          </p:cNvPr>
          <p:cNvSpPr>
            <a:spLocks noGrp="1"/>
          </p:cNvSpPr>
          <p:nvPr>
            <p:ph type="ftr" sz="quarter" idx="11"/>
          </p:nvPr>
        </p:nvSpPr>
        <p:spPr/>
        <p:txBody>
          <a:bodyPr/>
          <a:lstStyle>
            <a:lvl1pPr>
              <a:defRPr>
                <a:solidFill>
                  <a:schemeClr val="accent1"/>
                </a:solidFill>
              </a:defRPr>
            </a:lvl1pPr>
          </a:lstStyle>
          <a:p>
            <a:r>
              <a:rPr lang="en-US"/>
              <a:t>Sample Footer Text</a:t>
            </a:r>
          </a:p>
        </p:txBody>
      </p:sp>
      <p:sp>
        <p:nvSpPr>
          <p:cNvPr id="6" name="Slide Number Placeholder 5">
            <a:extLst>
              <a:ext uri="{FF2B5EF4-FFF2-40B4-BE49-F238E27FC236}">
                <a16:creationId xmlns:a16="http://schemas.microsoft.com/office/drawing/2014/main" id="{70644BD7-C050-D052-8408-65ADAAF674FF}"/>
              </a:ext>
            </a:extLst>
          </p:cNvPr>
          <p:cNvSpPr>
            <a:spLocks noGrp="1"/>
          </p:cNvSpPr>
          <p:nvPr>
            <p:ph type="sldNum" sz="quarter" idx="12"/>
          </p:nvPr>
        </p:nvSpPr>
        <p:spPr/>
        <p:txBody>
          <a:bodyPr/>
          <a:lstStyle>
            <a:lvl1pPr>
              <a:defRPr>
                <a:solidFill>
                  <a:schemeClr val="accent1"/>
                </a:solidFill>
              </a:defRPr>
            </a:lvl1pPr>
          </a:lstStyle>
          <a:p>
            <a:fld id="{84145AC3-CC88-4C8A-A6CE-8D44921B6A23}" type="slidenum">
              <a:rPr lang="en-US" smtClean="0"/>
              <a:pPr/>
              <a:t>‹#›</a:t>
            </a:fld>
            <a:endParaRPr lang="en-US"/>
          </a:p>
        </p:txBody>
      </p:sp>
    </p:spTree>
    <p:extLst>
      <p:ext uri="{BB962C8B-B14F-4D97-AF65-F5344CB8AC3E}">
        <p14:creationId xmlns:p14="http://schemas.microsoft.com/office/powerpoint/2010/main" val="3559011993"/>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429768" y="283464"/>
            <a:ext cx="10652760" cy="969264"/>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429768" y="1380744"/>
            <a:ext cx="10652760" cy="490118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429768" y="6492240"/>
            <a:ext cx="2843784" cy="338328"/>
          </a:xfrm>
          <a:prstGeom prst="rect">
            <a:avLst/>
          </a:prstGeom>
        </p:spPr>
        <p:txBody>
          <a:bodyPr vert="horz" lIns="91440" tIns="45720" rIns="91440" bIns="45720" rtlCol="0" anchor="ctr"/>
          <a:lstStyle>
            <a:lvl1pPr algn="l">
              <a:defRPr sz="800">
                <a:solidFill>
                  <a:schemeClr val="tx1"/>
                </a:solidFill>
              </a:defRPr>
            </a:lvl1pPr>
          </a:lstStyle>
          <a:p>
            <a:fld id="{F7F99000-8DC5-4FAA-962C-D38BB4F2BF7D}" type="datetime1">
              <a:rPr lang="en-US" smtClean="0"/>
              <a:t>1/28/2026</a:t>
            </a:fld>
            <a:endParaRPr lang="en-US" dirty="0"/>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97112" y="6492240"/>
            <a:ext cx="2660904" cy="338328"/>
          </a:xfrm>
          <a:prstGeom prst="rect">
            <a:avLst/>
          </a:prstGeom>
        </p:spPr>
        <p:txBody>
          <a:bodyPr vert="horz" lIns="91440" tIns="45720" rIns="91440" bIns="45720" rtlCol="0" anchor="ctr"/>
          <a:lstStyle>
            <a:lvl1pPr algn="r">
              <a:defRPr sz="800">
                <a:solidFill>
                  <a:schemeClr val="tx1"/>
                </a:solidFill>
              </a:defRPr>
            </a:lvl1pPr>
          </a:lstStyle>
          <a:p>
            <a:r>
              <a:rPr lang="en-US"/>
              <a:t>Sample Footer Text</a:t>
            </a:r>
            <a:endParaRPr lang="en-US" dirty="0"/>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649456" y="6492240"/>
            <a:ext cx="457200" cy="338328"/>
          </a:xfrm>
          <a:prstGeom prst="rect">
            <a:avLst/>
          </a:prstGeom>
        </p:spPr>
        <p:txBody>
          <a:bodyPr vert="horz" lIns="91440" tIns="45720" rIns="91440" bIns="45720" rtlCol="0" anchor="ctr"/>
          <a:lstStyle>
            <a:lvl1pPr algn="r">
              <a:defRPr sz="800">
                <a:solidFill>
                  <a:schemeClr val="tx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761987600"/>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 id="2147483768" r:id="rId18"/>
    <p:sldLayoutId id="2147483769" r:id="rId19"/>
    <p:sldLayoutId id="2147483770" r:id="rId20"/>
    <p:sldLayoutId id="2147483771" r:id="rId21"/>
    <p:sldLayoutId id="2147483772" r:id="rId22"/>
    <p:sldLayoutId id="2147483773" r:id="rId23"/>
    <p:sldLayoutId id="2147483774" r:id="rId24"/>
    <p:sldLayoutId id="2147483775" r:id="rId25"/>
    <p:sldLayoutId id="2147483776" r:id="rId26"/>
    <p:sldLayoutId id="2147483777" r:id="rId27"/>
    <p:sldLayoutId id="2147483778" r:id="rId28"/>
    <p:sldLayoutId id="2147483779" r:id="rId29"/>
    <p:sldLayoutId id="2147483780" r:id="rId30"/>
    <p:sldLayoutId id="2147483781" r:id="rId31"/>
    <p:sldLayoutId id="2147483782" r:id="rId32"/>
    <p:sldLayoutId id="2147483783" r:id="rId33"/>
    <p:sldLayoutId id="2147483784" r:id="rId34"/>
    <p:sldLayoutId id="2147483785" r:id="rId35"/>
    <p:sldLayoutId id="2147483786" r:id="rId36"/>
    <p:sldLayoutId id="2147483787" r:id="rId37"/>
    <p:sldLayoutId id="2147483788" r:id="rId38"/>
    <p:sldLayoutId id="2147483789" r:id="rId39"/>
    <p:sldLayoutId id="2147483790" r:id="rId40"/>
    <p:sldLayoutId id="2147483791" r:id="rId41"/>
    <p:sldLayoutId id="2147483792" r:id="rId42"/>
    <p:sldLayoutId id="2147483793" r:id="rId43"/>
    <p:sldLayoutId id="2147483794" r:id="rId44"/>
    <p:sldLayoutId id="2147483795" r:id="rId45"/>
    <p:sldLayoutId id="2147483796" r:id="rId46"/>
    <p:sldLayoutId id="2147483797" r:id="rId47"/>
    <p:sldLayoutId id="2147483798" r:id="rId48"/>
    <p:sldLayoutId id="2147483799" r:id="rId49"/>
    <p:sldLayoutId id="2147483800" r:id="rId50"/>
    <p:sldLayoutId id="2147483801" r:id="rId51"/>
    <p:sldLayoutId id="2147483802" r:id="rId52"/>
  </p:sldLayoutIdLst>
  <p:hf sldNum="0" hdr="0" ftr="0" dt="0"/>
  <p:txStyles>
    <p:titleStyle>
      <a:lvl1pPr algn="l" defTabSz="914400" rtl="0" eaLnBrk="1" latinLnBrk="0" hangingPunct="1">
        <a:lnSpc>
          <a:spcPct val="90000"/>
        </a:lnSpc>
        <a:spcBef>
          <a:spcPct val="0"/>
        </a:spcBef>
        <a:buNone/>
        <a:defRPr sz="3200" b="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nsf.gov/news/notice-to-the-research-community-on-ai"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hyperlink" Target="https://doi.org/10.2196/67365" TargetMode="External"/><Relationship Id="rId3" Type="http://schemas.openxmlformats.org/officeDocument/2006/relationships/hyperlink" Target="https://deakin.libguides.com/generative-ai-research" TargetMode="External"/><Relationship Id="rId7" Type="http://schemas.openxmlformats.org/officeDocument/2006/relationships/hyperlink" Target="https://www.media.mit.edu/publications/gender-shades-intersectional-accuracy-disparities-in-commercial-gender-classification/" TargetMode="External"/><Relationship Id="rId2" Type="http://schemas.openxmlformats.org/officeDocument/2006/relationships/hyperlink" Target="https://www.wsj.com/tech/ai/a-14-year-old-boy-killed-himself-to-get-closer-to-a-chatbot-he-thought-they-were-in-love-691e9e96?mod=Searchresults&amp;pos=19&amp;page=1" TargetMode="External"/><Relationship Id="rId1" Type="http://schemas.openxmlformats.org/officeDocument/2006/relationships/slideLayout" Target="../slideLayouts/slideLayout2.xml"/><Relationship Id="rId6" Type="http://schemas.openxmlformats.org/officeDocument/2006/relationships/hyperlink" Target="https://doi.org/10.7759/cureus.37432" TargetMode="External"/><Relationship Id="rId5" Type="http://schemas.openxmlformats.org/officeDocument/2006/relationships/hyperlink" Target="https://e360.yale.edu/features/artificial-intelligence-climate-energy-emissions" TargetMode="External"/><Relationship Id="rId4" Type="http://schemas.openxmlformats.org/officeDocument/2006/relationships/hyperlink" Target="https://www.arl.org/event/unpacking-the-anthropic-and-meta-ai-copyright-decisions-for-authors-researchers-and-libraries/" TargetMode="External"/><Relationship Id="rId9" Type="http://schemas.openxmlformats.org/officeDocument/2006/relationships/hyperlink" Target="https://chicago.suntimes.com/press-room/2025/05/20/chicago-sun-times-response-to-may-18-special-section"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8" Type="http://schemas.openxmlformats.org/officeDocument/2006/relationships/hyperlink" Target="https://doi.org/10.3390/ijerph22050705" TargetMode="External"/><Relationship Id="rId3" Type="http://schemas.openxmlformats.org/officeDocument/2006/relationships/hyperlink" Target="https://www.iea.org/reports/electricity-2024" TargetMode="External"/><Relationship Id="rId7" Type="http://schemas.openxmlformats.org/officeDocument/2006/relationships/hyperlink" Target="https://www.nytimes.com/2025/06/13/technology/chatgpt-ai-chatbots-conspiracies.html" TargetMode="External"/><Relationship Id="rId2" Type="http://schemas.openxmlformats.org/officeDocument/2006/relationships/hyperlink" Target="https://www.cnn.com/2025/05/22/tech/workday-ai-hiring-discrimination-lawsuit" TargetMode="External"/><Relationship Id="rId1" Type="http://schemas.openxmlformats.org/officeDocument/2006/relationships/slideLayout" Target="../slideLayouts/slideLayout2.xml"/><Relationship Id="rId6" Type="http://schemas.openxmlformats.org/officeDocument/2006/relationships/hyperlink" Target="https://www.congress.gov/crs-product/LSB10922" TargetMode="External"/><Relationship Id="rId5" Type="http://schemas.openxmlformats.org/officeDocument/2006/relationships/hyperlink" Target="https://spectrum.ieee.org/midjourney-copyright" TargetMode="External"/><Relationship Id="rId10" Type="http://schemas.openxmlformats.org/officeDocument/2006/relationships/hyperlink" Target="https://doi.org/10.48550/arXiv.2505.09598" TargetMode="External"/><Relationship Id="rId4" Type="http://schemas.openxmlformats.org/officeDocument/2006/relationships/hyperlink" Target="https://news.mit.edu/2025/explained-generative-ai-environmental-impact-0117" TargetMode="External"/><Relationship Id="rId9" Type="http://schemas.openxmlformats.org/officeDocument/2006/relationships/hyperlink" Target="https://www.nytimes.com/2025/06/04/technology/reddit-anthropic-lawsuit-data.html"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s://doi.org/10.1111/jwip.12304" TargetMode="External"/><Relationship Id="rId3" Type="http://schemas.openxmlformats.org/officeDocument/2006/relationships/hyperlink" Target="https://doi.org/10.3389/feduc.2024.1465703" TargetMode="External"/><Relationship Id="rId7" Type="http://schemas.openxmlformats.org/officeDocument/2006/relationships/hyperlink" Target="https://doi.org/10.2172/1009674" TargetMode="External"/><Relationship Id="rId2" Type="http://schemas.openxmlformats.org/officeDocument/2006/relationships/hyperlink" Target="https://www.cnbc.com/2024/05/05/ai-could-drive-natural-gas-boom-as-utilities-face-surging-electric-demand.html" TargetMode="External"/><Relationship Id="rId1" Type="http://schemas.openxmlformats.org/officeDocument/2006/relationships/slideLayout" Target="../slideLayouts/slideLayout2.xml"/><Relationship Id="rId6" Type="http://schemas.openxmlformats.org/officeDocument/2006/relationships/hyperlink" Target="https://doi.org/10.1016/j.acalib.2025.103186" TargetMode="External"/><Relationship Id="rId11" Type="http://schemas.openxmlformats.org/officeDocument/2006/relationships/hyperlink" Target="https://virginialawreview.org/articles/regulating-hidden-ai-authorship/" TargetMode="External"/><Relationship Id="rId5" Type="http://schemas.openxmlformats.org/officeDocument/2006/relationships/hyperlink" Target="https://doi.org/10.64628/AAI.atken5eg6" TargetMode="External"/><Relationship Id="rId10" Type="http://schemas.openxmlformats.org/officeDocument/2006/relationships/hyperlink" Target="https://new.processfeedback.org/" TargetMode="External"/><Relationship Id="rId4" Type="http://schemas.openxmlformats.org/officeDocument/2006/relationships/hyperlink" Target="https://doi.org/10.1109/MITP.2024.3399471" TargetMode="External"/><Relationship Id="rId9" Type="http://schemas.openxmlformats.org/officeDocument/2006/relationships/hyperlink" Target="https://app.powerbi.com/view?r=eyJrIjoiZjVmOTI0MmMtY2U2Mi00ZTE2LTk2MGYtY2ZjNDMzODZkMjlmIiwidCI6IjQyNmQyYThkLTljY2QtNDI1NS04OTNkLTA2ODZhMzJjMTY4ZCIsImMiOjF9"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doi.org/10.2196/56891" TargetMode="External"/><Relationship Id="rId3" Type="http://schemas.openxmlformats.org/officeDocument/2006/relationships/hyperlink" Target="https://www.axios.com/local/chicago/2025/05/20/sun-times-fake-book-list-ai-summer-heat-index-newspaper-journalism" TargetMode="External"/><Relationship Id="rId7" Type="http://schemas.openxmlformats.org/officeDocument/2006/relationships/hyperlink" Target="https://aws.amazon.com/sustainability/" TargetMode="External"/><Relationship Id="rId2" Type="http://schemas.openxmlformats.org/officeDocument/2006/relationships/hyperlink" Target="https://hannahritchie.substack.com/p/ai-energy-demand" TargetMode="External"/><Relationship Id="rId1" Type="http://schemas.openxmlformats.org/officeDocument/2006/relationships/slideLayout" Target="../slideLayouts/slideLayout2.xml"/><Relationship Id="rId6" Type="http://schemas.openxmlformats.org/officeDocument/2006/relationships/hyperlink" Target="https://doi.org/10.1057/s41599-024-03811-x" TargetMode="External"/><Relationship Id="rId5" Type="http://schemas.openxmlformats.org/officeDocument/2006/relationships/hyperlink" Target="https://guides.library.txstate.edu/c.php?g=1442381&amp;p=10713719" TargetMode="External"/><Relationship Id="rId10" Type="http://schemas.openxmlformats.org/officeDocument/2006/relationships/hyperlink" Target="https://doi.org/10.1088/1748-9326/ad95a2" TargetMode="External"/><Relationship Id="rId4" Type="http://schemas.openxmlformats.org/officeDocument/2006/relationships/hyperlink" Target="https://guides.ou.edu/c.php?g=1479087&amp;p=11020735" TargetMode="External"/><Relationship Id="rId9" Type="http://schemas.openxmlformats.org/officeDocument/2006/relationships/hyperlink" Target="https://www.nytimes.com/2025/07/14/technology/meta-data-center-water.html"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climate.uchicago.edu/news/what-americans-think-about-the-environmental-impact-of-ai-according-to-a-new-poll/" TargetMode="External"/><Relationship Id="rId2" Type="http://schemas.openxmlformats.org/officeDocument/2006/relationships/hyperlink" Target="https://uswateralliance.org/resources/waters-value/" TargetMode="External"/><Relationship Id="rId1" Type="http://schemas.openxmlformats.org/officeDocument/2006/relationships/slideLayout" Target="../slideLayouts/slideLayout2.xml"/><Relationship Id="rId5" Type="http://schemas.openxmlformats.org/officeDocument/2006/relationships/hyperlink" Target="https://docs.aws.amazon.com/vpc/latest/userguide/what-is-amazon-vpc.html" TargetMode="External"/><Relationship Id="rId4" Type="http://schemas.openxmlformats.org/officeDocument/2006/relationships/hyperlink" Target="https://docs.aws.amazon.com/bedrock/latest/userguide/what-is-bedrock.html"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E0F5D-AB0B-894E-DD91-337B8FDAE527}"/>
              </a:ext>
            </a:extLst>
          </p:cNvPr>
          <p:cNvSpPr>
            <a:spLocks noGrp="1"/>
          </p:cNvSpPr>
          <p:nvPr>
            <p:ph type="ctrTitle"/>
          </p:nvPr>
        </p:nvSpPr>
        <p:spPr>
          <a:xfrm>
            <a:off x="7269480" y="411480"/>
            <a:ext cx="4361688" cy="3968496"/>
          </a:xfrm>
        </p:spPr>
        <p:txBody>
          <a:bodyPr anchor="t">
            <a:normAutofit/>
          </a:bodyPr>
          <a:lstStyle/>
          <a:p>
            <a:r>
              <a:rPr lang="en-US" dirty="0"/>
              <a:t>TXST AI Ready Office Hours</a:t>
            </a:r>
          </a:p>
        </p:txBody>
      </p:sp>
      <p:sp>
        <p:nvSpPr>
          <p:cNvPr id="3" name="Subtitle 2">
            <a:extLst>
              <a:ext uri="{FF2B5EF4-FFF2-40B4-BE49-F238E27FC236}">
                <a16:creationId xmlns:a16="http://schemas.microsoft.com/office/drawing/2014/main" id="{6702EE67-0EC2-987C-5289-FBB50F75EE97}"/>
              </a:ext>
            </a:extLst>
          </p:cNvPr>
          <p:cNvSpPr>
            <a:spLocks noGrp="1"/>
          </p:cNvSpPr>
          <p:nvPr>
            <p:ph type="subTitle" idx="1"/>
          </p:nvPr>
        </p:nvSpPr>
        <p:spPr>
          <a:xfrm>
            <a:off x="7269480" y="4873752"/>
            <a:ext cx="4688092" cy="1380744"/>
          </a:xfrm>
        </p:spPr>
        <p:txBody>
          <a:bodyPr anchor="b">
            <a:normAutofit/>
          </a:bodyPr>
          <a:lstStyle/>
          <a:p>
            <a:pPr>
              <a:lnSpc>
                <a:spcPct val="110000"/>
              </a:lnSpc>
            </a:pPr>
            <a:r>
              <a:rPr lang="en-US" sz="1500" b="1"/>
              <a:t>Responsible AI use &amp; Recommended </a:t>
            </a:r>
            <a:r>
              <a:rPr lang="en-US" sz="1500" b="1" dirty="0"/>
              <a:t>Resources</a:t>
            </a:r>
          </a:p>
          <a:p>
            <a:pPr>
              <a:lnSpc>
                <a:spcPct val="110000"/>
              </a:lnSpc>
            </a:pPr>
            <a:r>
              <a:rPr lang="en-US" sz="1400" dirty="0"/>
              <a:t>Alexa Hight, Assistant </a:t>
            </a:r>
            <a:r>
              <a:rPr lang="en-US" sz="1400"/>
              <a:t>Director</a:t>
            </a:r>
          </a:p>
          <a:p>
            <a:pPr>
              <a:lnSpc>
                <a:spcPct val="110000"/>
              </a:lnSpc>
            </a:pPr>
            <a:r>
              <a:rPr lang="en-US" sz="1400"/>
              <a:t>Research</a:t>
            </a:r>
            <a:r>
              <a:rPr lang="en-US" sz="1400" dirty="0"/>
              <a:t> &amp; Data Services, University Libraries </a:t>
            </a:r>
            <a:endParaRPr lang="en-US" sz="1400"/>
          </a:p>
        </p:txBody>
      </p:sp>
      <p:sp>
        <p:nvSpPr>
          <p:cNvPr id="13" name="Picture Placeholder 3">
            <a:extLst>
              <a:ext uri="{FF2B5EF4-FFF2-40B4-BE49-F238E27FC236}">
                <a16:creationId xmlns:a16="http://schemas.microsoft.com/office/drawing/2014/main" id="{462CFADA-8FE7-B4F9-7414-6AC1B4F98DF9}"/>
              </a:ext>
            </a:extLst>
          </p:cNvPr>
          <p:cNvSpPr>
            <a:spLocks noGrp="1"/>
          </p:cNvSpPr>
          <p:nvPr>
            <p:ph type="pic" sz="quarter" idx="13"/>
          </p:nvPr>
        </p:nvSpPr>
        <p:spPr>
          <a:xfrm>
            <a:off x="0" y="0"/>
            <a:ext cx="6604503" cy="6399152"/>
          </a:xfrm>
        </p:spPr>
        <p:txBody>
          <a:bodyPr/>
          <a:lstStyle/>
          <a:p>
            <a:endParaRPr lang="en-US"/>
          </a:p>
        </p:txBody>
      </p:sp>
    </p:spTree>
    <p:extLst>
      <p:ext uri="{BB962C8B-B14F-4D97-AF65-F5344CB8AC3E}">
        <p14:creationId xmlns:p14="http://schemas.microsoft.com/office/powerpoint/2010/main" val="3413787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220A5-A649-D9CF-CD79-5A97F3204406}"/>
              </a:ext>
            </a:extLst>
          </p:cNvPr>
          <p:cNvSpPr>
            <a:spLocks noGrp="1"/>
          </p:cNvSpPr>
          <p:nvPr>
            <p:ph type="title"/>
          </p:nvPr>
        </p:nvSpPr>
        <p:spPr>
          <a:xfrm>
            <a:off x="429768" y="320040"/>
            <a:ext cx="6858000" cy="932688"/>
          </a:xfrm>
        </p:spPr>
        <p:txBody>
          <a:bodyPr anchor="b">
            <a:normAutofit/>
          </a:bodyPr>
          <a:lstStyle/>
          <a:p>
            <a:r>
              <a:rPr lang="en-US" dirty="0"/>
              <a:t>Environmental impact</a:t>
            </a:r>
          </a:p>
        </p:txBody>
      </p:sp>
      <p:sp>
        <p:nvSpPr>
          <p:cNvPr id="3" name="Content Placeholder 2">
            <a:extLst>
              <a:ext uri="{FF2B5EF4-FFF2-40B4-BE49-F238E27FC236}">
                <a16:creationId xmlns:a16="http://schemas.microsoft.com/office/drawing/2014/main" id="{067D180B-72F3-0F19-5A37-6C9581E0DEF0}"/>
              </a:ext>
            </a:extLst>
          </p:cNvPr>
          <p:cNvSpPr>
            <a:spLocks noGrp="1"/>
          </p:cNvSpPr>
          <p:nvPr>
            <p:ph sz="quarter" idx="14"/>
          </p:nvPr>
        </p:nvSpPr>
        <p:spPr>
          <a:xfrm>
            <a:off x="429768" y="1380744"/>
            <a:ext cx="6858000" cy="4983480"/>
          </a:xfrm>
        </p:spPr>
        <p:txBody>
          <a:bodyPr vert="horz" lIns="91440" tIns="45720" rIns="91440" bIns="45720" rtlCol="0">
            <a:normAutofit/>
          </a:bodyPr>
          <a:lstStyle/>
          <a:p>
            <a:pPr marL="0" indent="0">
              <a:lnSpc>
                <a:spcPct val="110000"/>
              </a:lnSpc>
              <a:buNone/>
            </a:pPr>
            <a:r>
              <a:rPr lang="en-US" sz="1500"/>
              <a:t>The impact of artificial intelligence, and more specifically, the data centers powering it, is a major concern for many people. The University of Chicago surveyed and found that 4 in 10 U.S. adults are “extremely” or "very" concerned about artificial intelligence’s environmental impact. </a:t>
            </a:r>
          </a:p>
          <a:p>
            <a:pPr>
              <a:lnSpc>
                <a:spcPct val="110000"/>
              </a:lnSpc>
            </a:pPr>
            <a:r>
              <a:rPr lang="en-US" sz="1500"/>
              <a:t>Water Consumption: There are two streams of water use behind AI queries: the on-site cooling of servers and water used by power plants to generate the electricity for data centers.</a:t>
            </a:r>
          </a:p>
          <a:p>
            <a:pPr>
              <a:lnSpc>
                <a:spcPct val="110000"/>
              </a:lnSpc>
            </a:pPr>
            <a:r>
              <a:rPr lang="en-US" sz="1500"/>
              <a:t>Energy Usage: While simple AI such as autocorrecting text messages can run on small personal devices, GenAI models that can generate new content require specialized Graphical Processing Units (GPUs) to run numerous calculations quickly.</a:t>
            </a:r>
          </a:p>
          <a:p>
            <a:pPr>
              <a:lnSpc>
                <a:spcPct val="110000"/>
              </a:lnSpc>
            </a:pPr>
            <a:r>
              <a:rPr lang="en-US" sz="1500"/>
              <a:t>Energy Resources: The computing power needed for GenAI requires energy sources, by either increasing the consumption of natural gas or demanding new sources such as renewable energy.</a:t>
            </a:r>
            <a:br>
              <a:rPr lang="en-US" sz="1500"/>
            </a:br>
            <a:endParaRPr lang="en-US" sz="1500"/>
          </a:p>
        </p:txBody>
      </p:sp>
      <p:sp>
        <p:nvSpPr>
          <p:cNvPr id="8" name="Picture Placeholder 3">
            <a:extLst>
              <a:ext uri="{FF2B5EF4-FFF2-40B4-BE49-F238E27FC236}">
                <a16:creationId xmlns:a16="http://schemas.microsoft.com/office/drawing/2014/main" id="{6EFE1865-6393-BFE3-EB52-F168046B78CC}"/>
              </a:ext>
            </a:extLst>
          </p:cNvPr>
          <p:cNvSpPr>
            <a:spLocks noGrp="1"/>
          </p:cNvSpPr>
          <p:nvPr>
            <p:ph type="pic" sz="quarter" idx="15"/>
          </p:nvPr>
        </p:nvSpPr>
        <p:spPr>
          <a:xfrm>
            <a:off x="8046768" y="0"/>
            <a:ext cx="4145232" cy="6399152"/>
          </a:xfrm>
        </p:spPr>
      </p:sp>
    </p:spTree>
    <p:extLst>
      <p:ext uri="{BB962C8B-B14F-4D97-AF65-F5344CB8AC3E}">
        <p14:creationId xmlns:p14="http://schemas.microsoft.com/office/powerpoint/2010/main" val="5651167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D5F05-E460-81B6-04B1-DE87404CDF83}"/>
              </a:ext>
            </a:extLst>
          </p:cNvPr>
          <p:cNvSpPr>
            <a:spLocks noGrp="1"/>
          </p:cNvSpPr>
          <p:nvPr>
            <p:ph type="title"/>
          </p:nvPr>
        </p:nvSpPr>
        <p:spPr>
          <a:xfrm>
            <a:off x="7196328" y="320040"/>
            <a:ext cx="4389120" cy="932688"/>
          </a:xfrm>
        </p:spPr>
        <p:txBody>
          <a:bodyPr anchor="b">
            <a:normAutofit/>
          </a:bodyPr>
          <a:lstStyle/>
          <a:p>
            <a:r>
              <a:rPr lang="en-US" dirty="0"/>
              <a:t>User safety</a:t>
            </a:r>
          </a:p>
        </p:txBody>
      </p:sp>
      <p:pic>
        <p:nvPicPr>
          <p:cNvPr id="5" name="Picture 4" descr="Aerial view of robots sitting on blue chairs">
            <a:extLst>
              <a:ext uri="{FF2B5EF4-FFF2-40B4-BE49-F238E27FC236}">
                <a16:creationId xmlns:a16="http://schemas.microsoft.com/office/drawing/2014/main" id="{A4C22FF2-B82C-71A4-22C7-9EAF2732CF4B}"/>
              </a:ext>
            </a:extLst>
          </p:cNvPr>
          <p:cNvPicPr>
            <a:picLocks noChangeAspect="1"/>
          </p:cNvPicPr>
          <p:nvPr/>
        </p:nvPicPr>
        <p:blipFill>
          <a:blip r:embed="rId2"/>
          <a:srcRect l="39452" r="2610" b="1"/>
          <a:stretch>
            <a:fillRect/>
          </a:stretch>
        </p:blipFill>
        <p:spPr>
          <a:xfrm>
            <a:off x="20" y="10"/>
            <a:ext cx="6591280" cy="6399142"/>
          </a:xfrm>
          <a:custGeom>
            <a:avLst/>
            <a:gdLst>
              <a:gd name="connsiteX0" fmla="*/ 0 w 6591300"/>
              <a:gd name="connsiteY0" fmla="*/ 0 h 6399152"/>
              <a:gd name="connsiteX1" fmla="*/ 6591300 w 6591300"/>
              <a:gd name="connsiteY1" fmla="*/ 0 h 6399152"/>
              <a:gd name="connsiteX2" fmla="*/ 6591300 w 6591300"/>
              <a:gd name="connsiteY2" fmla="*/ 5797156 h 6399152"/>
              <a:gd name="connsiteX3" fmla="*/ 5989304 w 6591300"/>
              <a:gd name="connsiteY3" fmla="*/ 6399152 h 6399152"/>
              <a:gd name="connsiteX4" fmla="*/ 0 w 6591300"/>
              <a:gd name="connsiteY4" fmla="*/ 639915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1300" h="6399152">
                <a:moveTo>
                  <a:pt x="0" y="0"/>
                </a:moveTo>
                <a:lnTo>
                  <a:pt x="6591300" y="0"/>
                </a:lnTo>
                <a:lnTo>
                  <a:pt x="6591300" y="5797156"/>
                </a:lnTo>
                <a:cubicBezTo>
                  <a:pt x="6591300" y="6129629"/>
                  <a:pt x="6321777" y="6399152"/>
                  <a:pt x="5989304" y="6399152"/>
                </a:cubicBezTo>
                <a:lnTo>
                  <a:pt x="0" y="6399152"/>
                </a:lnTo>
                <a:close/>
              </a:path>
            </a:pathLst>
          </a:custGeom>
          <a:noFill/>
        </p:spPr>
      </p:pic>
      <p:sp>
        <p:nvSpPr>
          <p:cNvPr id="3" name="Content Placeholder 2">
            <a:extLst>
              <a:ext uri="{FF2B5EF4-FFF2-40B4-BE49-F238E27FC236}">
                <a16:creationId xmlns:a16="http://schemas.microsoft.com/office/drawing/2014/main" id="{1693E064-F48B-B2F9-AC8A-8BF6212D6BE1}"/>
              </a:ext>
            </a:extLst>
          </p:cNvPr>
          <p:cNvSpPr>
            <a:spLocks noGrp="1"/>
          </p:cNvSpPr>
          <p:nvPr>
            <p:ph sz="quarter" idx="14"/>
          </p:nvPr>
        </p:nvSpPr>
        <p:spPr>
          <a:xfrm>
            <a:off x="7196328" y="1380744"/>
            <a:ext cx="4389120" cy="4983480"/>
          </a:xfrm>
        </p:spPr>
        <p:txBody>
          <a:bodyPr>
            <a:normAutofit/>
          </a:bodyPr>
          <a:lstStyle/>
          <a:p>
            <a:r>
              <a:rPr lang="en-US" dirty="0"/>
              <a:t>As use of large language models, and particularly chatbots, increases among the general public, so do the different ways in which the chatbot is used. Without guardrails and guidelines on effective and safe use, users can develop harmful attitudes and relationships with AI chatbots. </a:t>
            </a:r>
          </a:p>
        </p:txBody>
      </p:sp>
    </p:spTree>
    <p:extLst>
      <p:ext uri="{BB962C8B-B14F-4D97-AF65-F5344CB8AC3E}">
        <p14:creationId xmlns:p14="http://schemas.microsoft.com/office/powerpoint/2010/main" val="38656306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2A5C8-45BC-B42B-9530-50595AC8D4A4}"/>
              </a:ext>
            </a:extLst>
          </p:cNvPr>
          <p:cNvSpPr>
            <a:spLocks noGrp="1"/>
          </p:cNvSpPr>
          <p:nvPr>
            <p:ph type="title"/>
          </p:nvPr>
        </p:nvSpPr>
        <p:spPr/>
        <p:txBody>
          <a:bodyPr/>
          <a:lstStyle/>
          <a:p>
            <a:r>
              <a:rPr lang="en-US" dirty="0"/>
              <a:t>Copyright status</a:t>
            </a:r>
          </a:p>
        </p:txBody>
      </p:sp>
      <p:sp>
        <p:nvSpPr>
          <p:cNvPr id="3" name="Content Placeholder 2">
            <a:extLst>
              <a:ext uri="{FF2B5EF4-FFF2-40B4-BE49-F238E27FC236}">
                <a16:creationId xmlns:a16="http://schemas.microsoft.com/office/drawing/2014/main" id="{83B2FFE3-593D-1F74-3CA2-F45206FA8A04}"/>
              </a:ext>
            </a:extLst>
          </p:cNvPr>
          <p:cNvSpPr>
            <a:spLocks noGrp="1"/>
          </p:cNvSpPr>
          <p:nvPr>
            <p:ph idx="1"/>
          </p:nvPr>
        </p:nvSpPr>
        <p:spPr/>
        <p:txBody>
          <a:bodyPr vert="horz" lIns="91440" tIns="45720" rIns="91440" bIns="45720" rtlCol="0" anchor="t">
            <a:normAutofit fontScale="85000" lnSpcReduction="10000"/>
          </a:bodyPr>
          <a:lstStyle/>
          <a:p>
            <a:pPr marL="0" indent="0">
              <a:buNone/>
            </a:pPr>
            <a:r>
              <a:rPr lang="en-US" dirty="0"/>
              <a:t>Recent litigation involving AI companies has produced mixed rulings on whether training LLMs constitutes fair use. In 2025, district courts in both Bartz v. Anthropic and </a:t>
            </a:r>
            <a:r>
              <a:rPr lang="en-US" dirty="0" err="1"/>
              <a:t>Kadrey</a:t>
            </a:r>
            <a:r>
              <a:rPr lang="en-US" dirty="0"/>
              <a:t> v. Meta agreed that training LLMs on copyrighted books is transformative and qualifies as fair use. Some considerations from The Association of Research Libraries and the Authors Alliance regarding copyright law and AI litigation are as follows:</a:t>
            </a:r>
          </a:p>
          <a:p>
            <a:r>
              <a:rPr lang="en-US" dirty="0"/>
              <a:t>In terms of fair use, these cases involve commercial AI firms. Do we need an analysis of non-commercial players such as an academic and scientific researchers? Should the use of shadow libraries be treated differently for non-commercial entities that do not have the budget or resources?</a:t>
            </a:r>
          </a:p>
          <a:p>
            <a:r>
              <a:rPr lang="en-US" dirty="0"/>
              <a:t>Current lawsuits against AI firms and giant tech companies suggest that future licensing to access materials for AI training will only be obtainable by companies who can afford to purchase those permissions. Who should be able to participate and engage with this space?</a:t>
            </a:r>
          </a:p>
          <a:p>
            <a:r>
              <a:rPr lang="en-US" dirty="0"/>
              <a:t>The library and authorship communities are the very groups fair use is meant to protect, yet are caught in the middle of the fair use argument. How do we balance caring about authors, creators, and copyright holders with big tech companies driving the narrative around policy? Do we hold on to principles around fair use and freedom to research even if they align with AI firms during these litigations?</a:t>
            </a:r>
          </a:p>
          <a:p>
            <a:r>
              <a:rPr lang="en-US" dirty="0"/>
              <a:t> Do we need to counter big tech’s definition of open access with AI models? Should research communities advocate for true open access models by exercising more oversight and control responsible AI that can be reproduced?</a:t>
            </a:r>
          </a:p>
        </p:txBody>
      </p:sp>
    </p:spTree>
    <p:extLst>
      <p:ext uri="{BB962C8B-B14F-4D97-AF65-F5344CB8AC3E}">
        <p14:creationId xmlns:p14="http://schemas.microsoft.com/office/powerpoint/2010/main" val="5520144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06FE4-5CFB-22D7-B1E7-54BF3F7DA628}"/>
              </a:ext>
            </a:extLst>
          </p:cNvPr>
          <p:cNvSpPr>
            <a:spLocks noGrp="1"/>
          </p:cNvSpPr>
          <p:nvPr>
            <p:ph type="title"/>
          </p:nvPr>
        </p:nvSpPr>
        <p:spPr/>
        <p:txBody>
          <a:bodyPr/>
          <a:lstStyle/>
          <a:p>
            <a:r>
              <a:rPr lang="en-US" dirty="0"/>
              <a:t>Data Safety &amp; Privacy</a:t>
            </a:r>
          </a:p>
        </p:txBody>
      </p:sp>
    </p:spTree>
    <p:extLst>
      <p:ext uri="{BB962C8B-B14F-4D97-AF65-F5344CB8AC3E}">
        <p14:creationId xmlns:p14="http://schemas.microsoft.com/office/powerpoint/2010/main" val="26100861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34784-9E66-0E88-83FC-5CBC86D451CF}"/>
              </a:ext>
            </a:extLst>
          </p:cNvPr>
          <p:cNvSpPr>
            <a:spLocks noGrp="1"/>
          </p:cNvSpPr>
          <p:nvPr>
            <p:ph type="title"/>
          </p:nvPr>
        </p:nvSpPr>
        <p:spPr>
          <a:xfrm>
            <a:off x="429767" y="320040"/>
            <a:ext cx="4573413" cy="932688"/>
          </a:xfrm>
        </p:spPr>
        <p:txBody>
          <a:bodyPr anchor="b">
            <a:normAutofit/>
          </a:bodyPr>
          <a:lstStyle/>
          <a:p>
            <a:r>
              <a:rPr lang="en-US" sz="3000"/>
              <a:t>Data Safety &amp; Privacy</a:t>
            </a:r>
          </a:p>
        </p:txBody>
      </p:sp>
      <p:sp>
        <p:nvSpPr>
          <p:cNvPr id="3" name="Content Placeholder 2">
            <a:extLst>
              <a:ext uri="{FF2B5EF4-FFF2-40B4-BE49-F238E27FC236}">
                <a16:creationId xmlns:a16="http://schemas.microsoft.com/office/drawing/2014/main" id="{D5C36AB6-20D7-932A-1487-5BDDB82521BF}"/>
              </a:ext>
            </a:extLst>
          </p:cNvPr>
          <p:cNvSpPr>
            <a:spLocks noGrp="1"/>
          </p:cNvSpPr>
          <p:nvPr>
            <p:ph sz="quarter" idx="14"/>
          </p:nvPr>
        </p:nvSpPr>
        <p:spPr>
          <a:xfrm>
            <a:off x="429766" y="1380744"/>
            <a:ext cx="4573413" cy="4983480"/>
          </a:xfrm>
        </p:spPr>
        <p:txBody>
          <a:bodyPr vert="horz" lIns="91440" tIns="45720" rIns="91440" bIns="45720" rtlCol="0" anchor="t">
            <a:normAutofit/>
          </a:bodyPr>
          <a:lstStyle/>
          <a:p>
            <a:pPr>
              <a:lnSpc>
                <a:spcPct val="110000"/>
              </a:lnSpc>
              <a:buNone/>
            </a:pPr>
            <a:r>
              <a:rPr lang="en-US" sz="1500" dirty="0"/>
              <a:t>Data Protection &amp; Privacy</a:t>
            </a:r>
          </a:p>
          <a:p>
            <a:pPr>
              <a:lnSpc>
                <a:spcPct val="110000"/>
              </a:lnSpc>
              <a:buNone/>
            </a:pPr>
            <a:r>
              <a:rPr lang="en-US" sz="1500" dirty="0"/>
              <a:t>Key Risks:</a:t>
            </a:r>
          </a:p>
          <a:p>
            <a:pPr>
              <a:lnSpc>
                <a:spcPct val="110000"/>
              </a:lnSpc>
              <a:buFont typeface="Arial"/>
              <a:buChar char="•"/>
            </a:pPr>
            <a:r>
              <a:rPr lang="en-US" sz="1500" dirty="0"/>
              <a:t>GenAI models may use your input for training depending on their data policies</a:t>
            </a:r>
          </a:p>
          <a:p>
            <a:pPr>
              <a:lnSpc>
                <a:spcPct val="110000"/>
              </a:lnSpc>
              <a:buFont typeface="Arial"/>
              <a:buChar char="•"/>
            </a:pPr>
            <a:r>
              <a:rPr lang="en-US" sz="1500" dirty="0"/>
              <a:t>Sensitive data (HIPAA, FERPA, PII) requires careful consideration</a:t>
            </a:r>
          </a:p>
          <a:p>
            <a:pPr>
              <a:lnSpc>
                <a:spcPct val="110000"/>
              </a:lnSpc>
              <a:buFont typeface="Arial"/>
              <a:buChar char="•"/>
            </a:pPr>
            <a:r>
              <a:rPr lang="en-US" sz="1500" dirty="0"/>
              <a:t>Always review vendor privacy policies before use</a:t>
            </a:r>
          </a:p>
          <a:p>
            <a:pPr marL="0" indent="0">
              <a:lnSpc>
                <a:spcPct val="110000"/>
              </a:lnSpc>
              <a:buNone/>
            </a:pPr>
            <a:r>
              <a:rPr lang="en-US" sz="1500" dirty="0"/>
              <a:t>Best Practices:</a:t>
            </a:r>
            <a:endParaRPr lang="en-US" dirty="0"/>
          </a:p>
          <a:p>
            <a:pPr>
              <a:lnSpc>
                <a:spcPct val="110000"/>
              </a:lnSpc>
              <a:buFont typeface="Arial"/>
              <a:buChar char="•"/>
            </a:pPr>
            <a:r>
              <a:rPr lang="en-US" sz="1500" dirty="0"/>
              <a:t>Never enter personal, sensitive, or proprietary information</a:t>
            </a:r>
          </a:p>
          <a:p>
            <a:pPr>
              <a:lnSpc>
                <a:spcPct val="110000"/>
              </a:lnSpc>
              <a:buFont typeface="Arial"/>
              <a:buChar char="•"/>
            </a:pPr>
            <a:r>
              <a:rPr lang="en-US" sz="1500" dirty="0"/>
              <a:t>Use open-source models locally, private clouds, or VPCs for added security</a:t>
            </a:r>
          </a:p>
          <a:p>
            <a:pPr>
              <a:lnSpc>
                <a:spcPct val="110000"/>
              </a:lnSpc>
              <a:buFont typeface="Arial"/>
              <a:buChar char="•"/>
            </a:pPr>
            <a:r>
              <a:rPr lang="en-US" sz="1500" dirty="0"/>
              <a:t>Verify vendor transparency about data storage and training practices</a:t>
            </a:r>
          </a:p>
          <a:p>
            <a:pPr marL="0" indent="0">
              <a:lnSpc>
                <a:spcPct val="110000"/>
              </a:lnSpc>
              <a:buNone/>
            </a:pPr>
            <a:endParaRPr lang="en-US" sz="1500" b="1"/>
          </a:p>
        </p:txBody>
      </p:sp>
      <p:pic>
        <p:nvPicPr>
          <p:cNvPr id="4" name="Picture 3" descr="A room with rows of shelves and lights&#10;&#10;AI-generated content may be incorrect.">
            <a:extLst>
              <a:ext uri="{FF2B5EF4-FFF2-40B4-BE49-F238E27FC236}">
                <a16:creationId xmlns:a16="http://schemas.microsoft.com/office/drawing/2014/main" id="{3A908E31-2FCE-E231-BE70-77FDE0B966EB}"/>
              </a:ext>
            </a:extLst>
          </p:cNvPr>
          <p:cNvPicPr>
            <a:picLocks noChangeAspect="1"/>
          </p:cNvPicPr>
          <p:nvPr/>
        </p:nvPicPr>
        <p:blipFill>
          <a:blip r:embed="rId3"/>
          <a:srcRect l="23070" r="20195" b="1"/>
          <a:stretch>
            <a:fillRect/>
          </a:stretch>
        </p:blipFill>
        <p:spPr>
          <a:xfrm>
            <a:off x="5737593" y="10"/>
            <a:ext cx="6454407" cy="6399142"/>
          </a:xfrm>
          <a:custGeom>
            <a:avLst/>
            <a:gdLst>
              <a:gd name="connsiteX0" fmla="*/ 0 w 6454407"/>
              <a:gd name="connsiteY0" fmla="*/ 0 h 6399152"/>
              <a:gd name="connsiteX1" fmla="*/ 6454407 w 6454407"/>
              <a:gd name="connsiteY1" fmla="*/ 0 h 6399152"/>
              <a:gd name="connsiteX2" fmla="*/ 6454407 w 6454407"/>
              <a:gd name="connsiteY2" fmla="*/ 6399152 h 6399152"/>
              <a:gd name="connsiteX3" fmla="*/ 601996 w 6454407"/>
              <a:gd name="connsiteY3" fmla="*/ 6399152 h 6399152"/>
              <a:gd name="connsiteX4" fmla="*/ 0 w 6454407"/>
              <a:gd name="connsiteY4" fmla="*/ 5797156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4407" h="6399152">
                <a:moveTo>
                  <a:pt x="0" y="0"/>
                </a:moveTo>
                <a:lnTo>
                  <a:pt x="6454407" y="0"/>
                </a:lnTo>
                <a:lnTo>
                  <a:pt x="6454407" y="6399152"/>
                </a:lnTo>
                <a:lnTo>
                  <a:pt x="601996" y="6399152"/>
                </a:lnTo>
                <a:cubicBezTo>
                  <a:pt x="269523" y="6399152"/>
                  <a:pt x="0" y="6129629"/>
                  <a:pt x="0" y="5797156"/>
                </a:cubicBezTo>
                <a:close/>
              </a:path>
            </a:pathLst>
          </a:custGeom>
          <a:noFill/>
        </p:spPr>
      </p:pic>
    </p:spTree>
    <p:extLst>
      <p:ext uri="{BB962C8B-B14F-4D97-AF65-F5344CB8AC3E}">
        <p14:creationId xmlns:p14="http://schemas.microsoft.com/office/powerpoint/2010/main" val="36361120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EF1E9-65F2-CD47-715E-24B0111D62AD}"/>
              </a:ext>
            </a:extLst>
          </p:cNvPr>
          <p:cNvSpPr>
            <a:spLocks noGrp="1"/>
          </p:cNvSpPr>
          <p:nvPr>
            <p:ph type="title"/>
          </p:nvPr>
        </p:nvSpPr>
        <p:spPr>
          <a:xfrm>
            <a:off x="4820076" y="320040"/>
            <a:ext cx="6766560" cy="932688"/>
          </a:xfrm>
        </p:spPr>
        <p:txBody>
          <a:bodyPr anchor="b">
            <a:normAutofit/>
          </a:bodyPr>
          <a:lstStyle/>
          <a:p>
            <a:r>
              <a:rPr lang="en-US" dirty="0"/>
              <a:t>Intellectual Property</a:t>
            </a:r>
          </a:p>
        </p:txBody>
      </p:sp>
      <p:pic>
        <p:nvPicPr>
          <p:cNvPr id="4" name="Picture Placeholder 3" descr="An open book on top of old papers&#10;&#10;AI-generated content may be incorrect.">
            <a:extLst>
              <a:ext uri="{FF2B5EF4-FFF2-40B4-BE49-F238E27FC236}">
                <a16:creationId xmlns:a16="http://schemas.microsoft.com/office/drawing/2014/main" id="{40DC62FE-DE76-A23F-363E-E4BDD1EF9344}"/>
              </a:ext>
            </a:extLst>
          </p:cNvPr>
          <p:cNvPicPr>
            <a:picLocks noGrp="1" noChangeAspect="1"/>
          </p:cNvPicPr>
          <p:nvPr>
            <p:ph type="pic" sz="quarter" idx="15"/>
          </p:nvPr>
        </p:nvPicPr>
        <p:blipFill>
          <a:blip r:embed="rId3"/>
          <a:srcRect l="26286" r="26286"/>
          <a:stretch/>
        </p:blipFill>
        <p:spPr>
          <a:custGeom>
            <a:avLst/>
            <a:gdLst>
              <a:gd name="connsiteX0" fmla="*/ 0 w 4147926"/>
              <a:gd name="connsiteY0" fmla="*/ 0 h 6399152"/>
              <a:gd name="connsiteX1" fmla="*/ 4147926 w 4147926"/>
              <a:gd name="connsiteY1" fmla="*/ 0 h 6399152"/>
              <a:gd name="connsiteX2" fmla="*/ 4147926 w 4147926"/>
              <a:gd name="connsiteY2" fmla="*/ 5795922 h 6399152"/>
              <a:gd name="connsiteX3" fmla="*/ 3544696 w 4147926"/>
              <a:gd name="connsiteY3" fmla="*/ 6399152 h 6399152"/>
              <a:gd name="connsiteX4" fmla="*/ 0 w 4147926"/>
              <a:gd name="connsiteY4" fmla="*/ 639915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7926" h="6399152">
                <a:moveTo>
                  <a:pt x="0" y="0"/>
                </a:moveTo>
                <a:lnTo>
                  <a:pt x="4147926" y="0"/>
                </a:lnTo>
                <a:lnTo>
                  <a:pt x="4147926" y="5795922"/>
                </a:lnTo>
                <a:cubicBezTo>
                  <a:pt x="4147926" y="6129077"/>
                  <a:pt x="3877851" y="6399152"/>
                  <a:pt x="3544696" y="6399152"/>
                </a:cubicBezTo>
                <a:lnTo>
                  <a:pt x="0" y="6399152"/>
                </a:lnTo>
                <a:close/>
              </a:path>
            </a:pathLst>
          </a:custGeom>
          <a:blipFill dpi="0" rotWithShape="1">
            <a:blip r:embed="rId4">
              <a:alphaModFix amt="60000"/>
            </a:blip>
            <a:srcRect/>
            <a:stretch>
              <a:fillRect/>
            </a:stretch>
          </a:blipFill>
        </p:spPr>
      </p:pic>
      <p:sp>
        <p:nvSpPr>
          <p:cNvPr id="3" name="Content Placeholder 2">
            <a:extLst>
              <a:ext uri="{FF2B5EF4-FFF2-40B4-BE49-F238E27FC236}">
                <a16:creationId xmlns:a16="http://schemas.microsoft.com/office/drawing/2014/main" id="{BCA9599B-E484-D092-4C5B-25E4CD7C44AB}"/>
              </a:ext>
            </a:extLst>
          </p:cNvPr>
          <p:cNvSpPr>
            <a:spLocks noGrp="1"/>
          </p:cNvSpPr>
          <p:nvPr>
            <p:ph sz="quarter" idx="14"/>
          </p:nvPr>
        </p:nvSpPr>
        <p:spPr>
          <a:xfrm>
            <a:off x="4820076" y="1380744"/>
            <a:ext cx="6766560" cy="4983480"/>
          </a:xfrm>
        </p:spPr>
        <p:txBody>
          <a:bodyPr vert="horz" lIns="91440" tIns="45720" rIns="91440" bIns="45720" rtlCol="0">
            <a:normAutofit/>
          </a:bodyPr>
          <a:lstStyle/>
          <a:p>
            <a:pPr>
              <a:lnSpc>
                <a:spcPct val="110000"/>
              </a:lnSpc>
              <a:buNone/>
            </a:pPr>
            <a:r>
              <a:rPr lang="en-US" sz="1500"/>
              <a:t>Intellectual Property &amp; GenAI:</a:t>
            </a:r>
          </a:p>
          <a:p>
            <a:pPr>
              <a:lnSpc>
                <a:spcPct val="110000"/>
              </a:lnSpc>
              <a:buFont typeface="Arial"/>
              <a:buChar char="•"/>
            </a:pPr>
            <a:r>
              <a:rPr lang="en-US" sz="1500"/>
              <a:t>Uploading original research to GenAI can expose trade secrets and confidential data through breaches or model training</a:t>
            </a:r>
          </a:p>
          <a:p>
            <a:pPr>
              <a:lnSpc>
                <a:spcPct val="110000"/>
              </a:lnSpc>
              <a:buFont typeface="Arial"/>
            </a:pPr>
            <a:r>
              <a:rPr lang="en-US" sz="1500"/>
              <a:t>Many tools reuse prompts/uploads for training; your content may later appear in other users’ outputs</a:t>
            </a:r>
          </a:p>
          <a:p>
            <a:pPr>
              <a:lnSpc>
                <a:spcPct val="110000"/>
              </a:lnSpc>
              <a:buFont typeface="Arial"/>
            </a:pPr>
            <a:r>
              <a:rPr lang="en-US" sz="1500"/>
              <a:t>IP and copyright ownership of AI-assisted work is still legally unsettled</a:t>
            </a:r>
          </a:p>
          <a:p>
            <a:pPr>
              <a:lnSpc>
                <a:spcPct val="110000"/>
              </a:lnSpc>
              <a:buFont typeface="Arial"/>
              <a:buChar char="•"/>
            </a:pPr>
            <a:r>
              <a:rPr lang="en-US" sz="1500"/>
              <a:t>Free versions often have weaker privacy and data protections than enterprise or educational licenses</a:t>
            </a:r>
          </a:p>
          <a:p>
            <a:pPr marL="0" indent="0">
              <a:lnSpc>
                <a:spcPct val="110000"/>
              </a:lnSpc>
              <a:buNone/>
            </a:pPr>
            <a:r>
              <a:rPr lang="en-US" sz="1500"/>
              <a:t>Best practices:</a:t>
            </a:r>
          </a:p>
          <a:p>
            <a:pPr>
              <a:lnSpc>
                <a:spcPct val="110000"/>
              </a:lnSpc>
              <a:buFont typeface="Arial"/>
            </a:pPr>
            <a:r>
              <a:rPr lang="en-US" sz="1500"/>
              <a:t>Do not upload unpublished research, proprietary data, or patentable ideas</a:t>
            </a:r>
          </a:p>
          <a:p>
            <a:pPr>
              <a:lnSpc>
                <a:spcPct val="110000"/>
              </a:lnSpc>
              <a:buFont typeface="Arial"/>
            </a:pPr>
            <a:r>
              <a:rPr lang="en-US" sz="1500"/>
              <a:t>Use enterprise/educational tools with strong data protection and no-training guarantees</a:t>
            </a:r>
          </a:p>
          <a:p>
            <a:pPr>
              <a:lnSpc>
                <a:spcPct val="110000"/>
              </a:lnSpc>
              <a:buFont typeface="Arial"/>
              <a:buChar char="•"/>
            </a:pPr>
            <a:r>
              <a:rPr lang="en-US" sz="1500"/>
              <a:t>Regularly review each platform’s data and training policies</a:t>
            </a:r>
          </a:p>
          <a:p>
            <a:pPr marL="0" indent="0">
              <a:lnSpc>
                <a:spcPct val="110000"/>
              </a:lnSpc>
              <a:buNone/>
            </a:pPr>
            <a:endParaRPr lang="en-US" sz="1500"/>
          </a:p>
        </p:txBody>
      </p:sp>
    </p:spTree>
    <p:extLst>
      <p:ext uri="{BB962C8B-B14F-4D97-AF65-F5344CB8AC3E}">
        <p14:creationId xmlns:p14="http://schemas.microsoft.com/office/powerpoint/2010/main" val="19219014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DF773-2520-3BBF-721A-0D5D38786E36}"/>
              </a:ext>
            </a:extLst>
          </p:cNvPr>
          <p:cNvSpPr>
            <a:spLocks noGrp="1"/>
          </p:cNvSpPr>
          <p:nvPr>
            <p:ph type="title"/>
          </p:nvPr>
        </p:nvSpPr>
        <p:spPr/>
        <p:txBody>
          <a:bodyPr/>
          <a:lstStyle/>
          <a:p>
            <a:r>
              <a:rPr lang="en-US" dirty="0"/>
              <a:t>Other considerations and resources</a:t>
            </a:r>
          </a:p>
        </p:txBody>
      </p:sp>
    </p:spTree>
    <p:extLst>
      <p:ext uri="{BB962C8B-B14F-4D97-AF65-F5344CB8AC3E}">
        <p14:creationId xmlns:p14="http://schemas.microsoft.com/office/powerpoint/2010/main" val="9256401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7787C-25CB-4CCD-1A55-0F1D4C731506}"/>
              </a:ext>
            </a:extLst>
          </p:cNvPr>
          <p:cNvSpPr>
            <a:spLocks noGrp="1"/>
          </p:cNvSpPr>
          <p:nvPr>
            <p:ph type="title"/>
          </p:nvPr>
        </p:nvSpPr>
        <p:spPr/>
        <p:txBody>
          <a:bodyPr/>
          <a:lstStyle/>
          <a:p>
            <a:r>
              <a:rPr lang="en-US" dirty="0"/>
              <a:t>Check Grant funder guidelines/Policies</a:t>
            </a:r>
          </a:p>
        </p:txBody>
      </p:sp>
      <p:sp>
        <p:nvSpPr>
          <p:cNvPr id="3" name="Content Placeholder 2">
            <a:extLst>
              <a:ext uri="{FF2B5EF4-FFF2-40B4-BE49-F238E27FC236}">
                <a16:creationId xmlns:a16="http://schemas.microsoft.com/office/drawing/2014/main" id="{66612924-4DA3-8503-BB1C-4A681FA2D5AC}"/>
              </a:ext>
            </a:extLst>
          </p:cNvPr>
          <p:cNvSpPr>
            <a:spLocks noGrp="1"/>
          </p:cNvSpPr>
          <p:nvPr>
            <p:ph idx="1"/>
          </p:nvPr>
        </p:nvSpPr>
        <p:spPr/>
        <p:txBody>
          <a:bodyPr/>
          <a:lstStyle/>
          <a:p>
            <a:r>
              <a:rPr lang="en-US" dirty="0"/>
              <a:t>NSF Notice to research community: Use of generative artificial intelligence technology in the NSF merit review process:</a:t>
            </a:r>
          </a:p>
          <a:p>
            <a:pPr lvl="1"/>
            <a:r>
              <a:rPr lang="en-US" dirty="0"/>
              <a:t>NSF reviewers are prohibited from uploading any content from proposals, review information and related records to non-approved generative AI tools.</a:t>
            </a:r>
          </a:p>
          <a:p>
            <a:pPr lvl="1"/>
            <a:r>
              <a:rPr lang="en-US" dirty="0"/>
              <a:t>Proposers are encouraged to indicate in the project description the extent to which, if any, generative AI technology was used and how it was used to develop their proposal.</a:t>
            </a:r>
          </a:p>
          <a:p>
            <a:pPr lvl="1"/>
            <a:r>
              <a:rPr lang="en-US" dirty="0">
                <a:hlinkClick r:id="rId2"/>
              </a:rPr>
              <a:t>https://www.nsf.gov/news/notice-to-the-research-community-on-ai</a:t>
            </a:r>
            <a:r>
              <a:rPr lang="en-US" dirty="0"/>
              <a:t> </a:t>
            </a:r>
          </a:p>
          <a:p>
            <a:pPr lvl="1"/>
            <a:endParaRPr lang="en-US" dirty="0"/>
          </a:p>
          <a:p>
            <a:endParaRPr lang="en-US" dirty="0"/>
          </a:p>
        </p:txBody>
      </p:sp>
      <p:pic>
        <p:nvPicPr>
          <p:cNvPr id="5" name="Picture 4" descr="A person typing on a keyboard&#10;&#10;AI-generated content may be incorrect.">
            <a:extLst>
              <a:ext uri="{FF2B5EF4-FFF2-40B4-BE49-F238E27FC236}">
                <a16:creationId xmlns:a16="http://schemas.microsoft.com/office/drawing/2014/main" id="{95F44212-FBC3-DDE3-36FE-76A2ACD45502}"/>
              </a:ext>
            </a:extLst>
          </p:cNvPr>
          <p:cNvPicPr>
            <a:picLocks noChangeAspect="1"/>
          </p:cNvPicPr>
          <p:nvPr/>
        </p:nvPicPr>
        <p:blipFill>
          <a:blip r:embed="rId3"/>
          <a:stretch>
            <a:fillRect/>
          </a:stretch>
        </p:blipFill>
        <p:spPr>
          <a:xfrm>
            <a:off x="6232634" y="3780693"/>
            <a:ext cx="5959366" cy="3077307"/>
          </a:xfrm>
          <a:prstGeom prst="rect">
            <a:avLst/>
          </a:prstGeom>
        </p:spPr>
      </p:pic>
    </p:spTree>
    <p:extLst>
      <p:ext uri="{BB962C8B-B14F-4D97-AF65-F5344CB8AC3E}">
        <p14:creationId xmlns:p14="http://schemas.microsoft.com/office/powerpoint/2010/main" val="1165278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ACA67-2953-ECEB-1983-DCA75A1D8DED}"/>
              </a:ext>
            </a:extLst>
          </p:cNvPr>
          <p:cNvSpPr>
            <a:spLocks noGrp="1"/>
          </p:cNvSpPr>
          <p:nvPr>
            <p:ph type="title"/>
          </p:nvPr>
        </p:nvSpPr>
        <p:spPr/>
        <p:txBody>
          <a:bodyPr/>
          <a:lstStyle/>
          <a:p>
            <a:r>
              <a:rPr lang="en-US" dirty="0"/>
              <a:t>Check publisher policies/guidelines</a:t>
            </a:r>
          </a:p>
        </p:txBody>
      </p:sp>
      <p:pic>
        <p:nvPicPr>
          <p:cNvPr id="5" name="Content Placeholder 4" descr="A screenshot of a diagram&#10;&#10;AI-generated content may be incorrect.">
            <a:extLst>
              <a:ext uri="{FF2B5EF4-FFF2-40B4-BE49-F238E27FC236}">
                <a16:creationId xmlns:a16="http://schemas.microsoft.com/office/drawing/2014/main" id="{31E36E9B-9E0B-098F-D9BA-5C1680F2CB46}"/>
              </a:ext>
            </a:extLst>
          </p:cNvPr>
          <p:cNvPicPr>
            <a:picLocks noGrp="1" noChangeAspect="1"/>
          </p:cNvPicPr>
          <p:nvPr>
            <p:ph idx="1"/>
          </p:nvPr>
        </p:nvPicPr>
        <p:blipFill>
          <a:blip r:embed="rId3"/>
          <a:stretch>
            <a:fillRect/>
          </a:stretch>
        </p:blipFill>
        <p:spPr>
          <a:xfrm>
            <a:off x="606565" y="1381125"/>
            <a:ext cx="10299421" cy="4900613"/>
          </a:xfrm>
        </p:spPr>
      </p:pic>
    </p:spTree>
    <p:extLst>
      <p:ext uri="{BB962C8B-B14F-4D97-AF65-F5344CB8AC3E}">
        <p14:creationId xmlns:p14="http://schemas.microsoft.com/office/powerpoint/2010/main" val="29562143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E14A3-CFA7-5739-FF27-DDC6457835B9}"/>
              </a:ext>
            </a:extLst>
          </p:cNvPr>
          <p:cNvSpPr>
            <a:spLocks noGrp="1"/>
          </p:cNvSpPr>
          <p:nvPr>
            <p:ph type="title"/>
          </p:nvPr>
        </p:nvSpPr>
        <p:spPr/>
        <p:txBody>
          <a:bodyPr/>
          <a:lstStyle/>
          <a:p>
            <a:r>
              <a:rPr lang="en-US" dirty="0"/>
              <a:t> Resources	</a:t>
            </a:r>
          </a:p>
        </p:txBody>
      </p:sp>
      <p:sp>
        <p:nvSpPr>
          <p:cNvPr id="3" name="Content Placeholder 2">
            <a:extLst>
              <a:ext uri="{FF2B5EF4-FFF2-40B4-BE49-F238E27FC236}">
                <a16:creationId xmlns:a16="http://schemas.microsoft.com/office/drawing/2014/main" id="{E93769CE-AF3C-66D2-1158-583FEA98B364}"/>
              </a:ext>
            </a:extLst>
          </p:cNvPr>
          <p:cNvSpPr>
            <a:spLocks noGrp="1"/>
          </p:cNvSpPr>
          <p:nvPr>
            <p:ph idx="1"/>
          </p:nvPr>
        </p:nvSpPr>
        <p:spPr/>
        <p:txBody>
          <a:bodyPr vert="horz" lIns="91440" tIns="45720" rIns="91440" bIns="45720" rtlCol="0" anchor="t">
            <a:normAutofit fontScale="62500" lnSpcReduction="20000"/>
          </a:bodyPr>
          <a:lstStyle/>
          <a:p>
            <a:pPr marL="0" indent="0">
              <a:buNone/>
            </a:pPr>
            <a:r>
              <a:rPr lang="en-US" i="1" dirty="0">
                <a:ea typeface="+mn-lt"/>
                <a:cs typeface="+mn-lt"/>
              </a:rPr>
              <a:t>A 14-Year-Old Boy Killed Himself to Get Closer to a Chatbot. He Thought They Were In Love. - WSJ</a:t>
            </a:r>
            <a:r>
              <a:rPr lang="en-US" dirty="0">
                <a:ea typeface="+mn-lt"/>
                <a:cs typeface="+mn-lt"/>
              </a:rPr>
              <a:t>. (n.d.). Retrieved January 27, 2026, from </a:t>
            </a:r>
            <a:r>
              <a:rPr lang="en-US" dirty="0">
                <a:ea typeface="+mn-lt"/>
                <a:cs typeface="+mn-lt"/>
                <a:hlinkClick r:id="rId2"/>
              </a:rPr>
              <a:t>https://www.wsj.com/tech/ai/a-14-year-old-boy-killed-himself-to-get-closer-to-a-chatbot-he-thought-they-were-in-love-691e9e96?mod=Searchresults&amp;pos=19&amp;page=1</a:t>
            </a:r>
            <a:endParaRPr lang="en-US"/>
          </a:p>
          <a:p>
            <a:pPr marL="0" indent="0">
              <a:buNone/>
            </a:pPr>
            <a:r>
              <a:rPr lang="en-US" i="1" dirty="0">
                <a:ea typeface="+mn-lt"/>
                <a:cs typeface="+mn-lt"/>
              </a:rPr>
              <a:t>About—GenAI: responsible use in research—</a:t>
            </a:r>
            <a:r>
              <a:rPr lang="en-US" i="1" dirty="0" err="1">
                <a:ea typeface="+mn-lt"/>
                <a:cs typeface="+mn-lt"/>
              </a:rPr>
              <a:t>LibGuides</a:t>
            </a:r>
            <a:r>
              <a:rPr lang="en-US" i="1" dirty="0">
                <a:ea typeface="+mn-lt"/>
                <a:cs typeface="+mn-lt"/>
              </a:rPr>
              <a:t> at Deakin University</a:t>
            </a:r>
            <a:r>
              <a:rPr lang="en-US" dirty="0">
                <a:ea typeface="+mn-lt"/>
                <a:cs typeface="+mn-lt"/>
              </a:rPr>
              <a:t>. (n.d.). Retrieved January 27, 2026, from </a:t>
            </a:r>
            <a:r>
              <a:rPr lang="en-US" dirty="0">
                <a:ea typeface="+mn-lt"/>
                <a:cs typeface="+mn-lt"/>
                <a:hlinkClick r:id="rId3"/>
              </a:rPr>
              <a:t>https://deakin.libguides.com/generative-ai-research</a:t>
            </a:r>
            <a:endParaRPr lang="en-US">
              <a:ea typeface="+mn-lt"/>
              <a:cs typeface="+mn-lt"/>
            </a:endParaRPr>
          </a:p>
          <a:p>
            <a:pPr marL="0" indent="0">
              <a:buNone/>
            </a:pPr>
            <a:r>
              <a:rPr lang="en-US" dirty="0">
                <a:ea typeface="+mn-lt"/>
                <a:cs typeface="+mn-lt"/>
              </a:rPr>
              <a:t>AI and Copyright: What Authors and Libraries Need to Know about the Bartz v. Anthropic and </a:t>
            </a:r>
            <a:r>
              <a:rPr lang="en-US" dirty="0" err="1">
                <a:ea typeface="+mn-lt"/>
                <a:cs typeface="+mn-lt"/>
              </a:rPr>
              <a:t>Kadrey</a:t>
            </a:r>
            <a:r>
              <a:rPr lang="en-US" dirty="0">
                <a:ea typeface="+mn-lt"/>
                <a:cs typeface="+mn-lt"/>
              </a:rPr>
              <a:t> v. Meta Cases. (n.d.). </a:t>
            </a:r>
            <a:r>
              <a:rPr lang="en-US" i="1" dirty="0">
                <a:ea typeface="+mn-lt"/>
                <a:cs typeface="+mn-lt"/>
              </a:rPr>
              <a:t>Association of Research Libraries</a:t>
            </a:r>
            <a:r>
              <a:rPr lang="en-US" dirty="0">
                <a:ea typeface="+mn-lt"/>
                <a:cs typeface="+mn-lt"/>
              </a:rPr>
              <a:t>. Retrieved January 27, 2026, from </a:t>
            </a:r>
            <a:r>
              <a:rPr lang="en-US" dirty="0">
                <a:ea typeface="+mn-lt"/>
                <a:cs typeface="+mn-lt"/>
                <a:hlinkClick r:id="rId4"/>
              </a:rPr>
              <a:t>https://www.arl.org/event/unpacking-the-anthropic-and-meta-ai-copyright-decisions-for-authors-researchers-and-libraries/</a:t>
            </a:r>
            <a:endParaRPr lang="en-US"/>
          </a:p>
          <a:p>
            <a:pPr marL="0" indent="0">
              <a:buNone/>
            </a:pPr>
            <a:r>
              <a:rPr lang="en-US" i="1" dirty="0">
                <a:ea typeface="+mn-lt"/>
                <a:cs typeface="+mn-lt"/>
              </a:rPr>
              <a:t>As Use of A.I. Soars, So Does the Energy and Water It Requires</a:t>
            </a:r>
            <a:r>
              <a:rPr lang="en-US" dirty="0">
                <a:ea typeface="+mn-lt"/>
                <a:cs typeface="+mn-lt"/>
              </a:rPr>
              <a:t>. (n.d.). Yale E360. Retrieved January 27, 2026, from </a:t>
            </a:r>
            <a:r>
              <a:rPr lang="en-US" dirty="0">
                <a:ea typeface="+mn-lt"/>
                <a:cs typeface="+mn-lt"/>
                <a:hlinkClick r:id="rId5"/>
              </a:rPr>
              <a:t>https://e360.yale.edu/features/artificial-intelligence-climate-energy-emissions</a:t>
            </a:r>
            <a:endParaRPr lang="en-US"/>
          </a:p>
          <a:p>
            <a:pPr marL="0" indent="0">
              <a:buNone/>
            </a:pPr>
            <a:r>
              <a:rPr lang="en-US" dirty="0" err="1">
                <a:ea typeface="+mn-lt"/>
                <a:cs typeface="+mn-lt"/>
              </a:rPr>
              <a:t>Athaluri</a:t>
            </a:r>
            <a:r>
              <a:rPr lang="en-US" dirty="0">
                <a:ea typeface="+mn-lt"/>
                <a:cs typeface="+mn-lt"/>
              </a:rPr>
              <a:t>, S. A., Manthena, S. V., </a:t>
            </a:r>
            <a:r>
              <a:rPr lang="en-US" dirty="0" err="1">
                <a:ea typeface="+mn-lt"/>
                <a:cs typeface="+mn-lt"/>
              </a:rPr>
              <a:t>Kesapragada</a:t>
            </a:r>
            <a:r>
              <a:rPr lang="en-US" dirty="0">
                <a:ea typeface="+mn-lt"/>
                <a:cs typeface="+mn-lt"/>
              </a:rPr>
              <a:t>, V. S. R. K. M., Yarlagadda, V., Dave, T., &amp; </a:t>
            </a:r>
            <a:r>
              <a:rPr lang="en-US" dirty="0" err="1">
                <a:ea typeface="+mn-lt"/>
                <a:cs typeface="+mn-lt"/>
              </a:rPr>
              <a:t>Duddumpudi</a:t>
            </a:r>
            <a:r>
              <a:rPr lang="en-US" dirty="0">
                <a:ea typeface="+mn-lt"/>
                <a:cs typeface="+mn-lt"/>
              </a:rPr>
              <a:t>, R. T. S. (n.d.). Exploring the Boundaries of Reality: Investigating the Phenomenon of Artificial Intelligence Hallucination in Scientific Writing Through ChatGPT References. </a:t>
            </a:r>
            <a:r>
              <a:rPr lang="en-US" i="1" dirty="0" err="1">
                <a:ea typeface="+mn-lt"/>
                <a:cs typeface="+mn-lt"/>
              </a:rPr>
              <a:t>Cureus</a:t>
            </a:r>
            <a:r>
              <a:rPr lang="en-US" dirty="0">
                <a:ea typeface="+mn-lt"/>
                <a:cs typeface="+mn-lt"/>
              </a:rPr>
              <a:t>, </a:t>
            </a:r>
            <a:r>
              <a:rPr lang="en-US" i="1" dirty="0">
                <a:ea typeface="+mn-lt"/>
                <a:cs typeface="+mn-lt"/>
              </a:rPr>
              <a:t>15</a:t>
            </a:r>
            <a:r>
              <a:rPr lang="en-US" dirty="0">
                <a:ea typeface="+mn-lt"/>
                <a:cs typeface="+mn-lt"/>
              </a:rPr>
              <a:t>(4), e37432. </a:t>
            </a:r>
            <a:r>
              <a:rPr lang="en-US" dirty="0">
                <a:ea typeface="+mn-lt"/>
                <a:cs typeface="+mn-lt"/>
                <a:hlinkClick r:id="rId6"/>
              </a:rPr>
              <a:t>https://doi.org/10.7759/cureus.37432</a:t>
            </a:r>
            <a:endParaRPr lang="en-US"/>
          </a:p>
          <a:p>
            <a:pPr marL="0" indent="0">
              <a:buNone/>
            </a:pPr>
            <a:r>
              <a:rPr lang="en-US" dirty="0" err="1">
                <a:ea typeface="+mn-lt"/>
                <a:cs typeface="+mn-lt"/>
              </a:rPr>
              <a:t>Buolamwini</a:t>
            </a:r>
            <a:r>
              <a:rPr lang="en-US" dirty="0">
                <a:ea typeface="+mn-lt"/>
                <a:cs typeface="+mn-lt"/>
              </a:rPr>
              <a:t>, J. (n.d.). </a:t>
            </a:r>
            <a:r>
              <a:rPr lang="en-US" i="1" dirty="0">
                <a:ea typeface="+mn-lt"/>
                <a:cs typeface="+mn-lt"/>
              </a:rPr>
              <a:t>Gender Shades: Intersectional Accuracy Disparities in Commercial Gender Classification</a:t>
            </a:r>
            <a:r>
              <a:rPr lang="en-US" dirty="0">
                <a:ea typeface="+mn-lt"/>
                <a:cs typeface="+mn-lt"/>
              </a:rPr>
              <a:t>. MIT Media Lab. Retrieved January 27, 2026, from </a:t>
            </a:r>
            <a:r>
              <a:rPr lang="en-US" dirty="0">
                <a:ea typeface="+mn-lt"/>
                <a:cs typeface="+mn-lt"/>
                <a:hlinkClick r:id="rId7"/>
              </a:rPr>
              <a:t>https://www.media.mit.edu/publications/gender-shades-intersectional-accuracy-disparities-in-commercial-gender-classification/</a:t>
            </a:r>
            <a:endParaRPr lang="en-US"/>
          </a:p>
          <a:p>
            <a:pPr marL="0" indent="0">
              <a:buNone/>
            </a:pPr>
            <a:r>
              <a:rPr lang="en-US" dirty="0" err="1">
                <a:ea typeface="+mn-lt"/>
                <a:cs typeface="+mn-lt"/>
              </a:rPr>
              <a:t>Buolamwini</a:t>
            </a:r>
            <a:r>
              <a:rPr lang="en-US" dirty="0">
                <a:ea typeface="+mn-lt"/>
                <a:cs typeface="+mn-lt"/>
              </a:rPr>
              <a:t>, J. (with Popular Reading Collection. 2025). (2023). </a:t>
            </a:r>
            <a:r>
              <a:rPr lang="en-US" i="1" dirty="0">
                <a:ea typeface="+mn-lt"/>
                <a:cs typeface="+mn-lt"/>
              </a:rPr>
              <a:t>Unmasking AI: My mission to protect what is human in a world of machines</a:t>
            </a:r>
            <a:r>
              <a:rPr lang="en-US" dirty="0">
                <a:ea typeface="+mn-lt"/>
                <a:cs typeface="+mn-lt"/>
              </a:rPr>
              <a:t> (First edition). Random House.</a:t>
            </a:r>
            <a:endParaRPr lang="en-US" dirty="0"/>
          </a:p>
          <a:p>
            <a:pPr marL="0" indent="0">
              <a:buNone/>
            </a:pPr>
            <a:r>
              <a:rPr lang="en-US" dirty="0">
                <a:ea typeface="+mn-lt"/>
                <a:cs typeface="+mn-lt"/>
              </a:rPr>
              <a:t>Campellone, T. R., Flom, M., Montgomery, R. M., Bullard, L., Pirner, M. C., Pavez, A., Morales, M., Harper, D., Oddy, C., O’Connor, T., Daniels, J., </a:t>
            </a:r>
            <a:r>
              <a:rPr lang="en-US" dirty="0" err="1">
                <a:ea typeface="+mn-lt"/>
                <a:cs typeface="+mn-lt"/>
              </a:rPr>
              <a:t>Eaneff</a:t>
            </a:r>
            <a:r>
              <a:rPr lang="en-US" dirty="0">
                <a:ea typeface="+mn-lt"/>
                <a:cs typeface="+mn-lt"/>
              </a:rPr>
              <a:t>, S., Forman-Hoffman, V. L., Sackett, C., &amp; Darcy, A. (2025). Safety and User Experience of a Generative Artificial Intelligence Digital Mental Health Intervention: Exploratory Randomized Controlled Trial. </a:t>
            </a:r>
            <a:r>
              <a:rPr lang="en-US" i="1" dirty="0">
                <a:ea typeface="+mn-lt"/>
                <a:cs typeface="+mn-lt"/>
              </a:rPr>
              <a:t>Journal of Medical Internet Research</a:t>
            </a:r>
            <a:r>
              <a:rPr lang="en-US" dirty="0">
                <a:ea typeface="+mn-lt"/>
                <a:cs typeface="+mn-lt"/>
              </a:rPr>
              <a:t>, </a:t>
            </a:r>
            <a:r>
              <a:rPr lang="en-US" i="1" dirty="0">
                <a:ea typeface="+mn-lt"/>
                <a:cs typeface="+mn-lt"/>
              </a:rPr>
              <a:t>27</a:t>
            </a:r>
            <a:r>
              <a:rPr lang="en-US" dirty="0">
                <a:ea typeface="+mn-lt"/>
                <a:cs typeface="+mn-lt"/>
              </a:rPr>
              <a:t>(1), e67365. </a:t>
            </a:r>
            <a:r>
              <a:rPr lang="en-US" dirty="0">
                <a:ea typeface="+mn-lt"/>
                <a:cs typeface="+mn-lt"/>
                <a:hlinkClick r:id="rId8"/>
              </a:rPr>
              <a:t>https://doi.org/10.2196/67365</a:t>
            </a:r>
            <a:endParaRPr lang="en-US"/>
          </a:p>
          <a:p>
            <a:pPr marL="0" indent="0">
              <a:buNone/>
            </a:pPr>
            <a:r>
              <a:rPr lang="en-US" i="1" dirty="0">
                <a:ea typeface="+mn-lt"/>
                <a:cs typeface="+mn-lt"/>
              </a:rPr>
              <a:t>Chicago Sun-Times response to May 18 special section—Chicago Sun-Times</a:t>
            </a:r>
            <a:r>
              <a:rPr lang="en-US" dirty="0">
                <a:ea typeface="+mn-lt"/>
                <a:cs typeface="+mn-lt"/>
              </a:rPr>
              <a:t>. (n.d.). Retrieved January 27, 2026, from </a:t>
            </a:r>
            <a:r>
              <a:rPr lang="en-US" dirty="0">
                <a:ea typeface="+mn-lt"/>
                <a:cs typeface="+mn-lt"/>
                <a:hlinkClick r:id="rId9"/>
              </a:rPr>
              <a:t>https://chicago.suntimes.com/press-room/2025/05/20/chicago-sun-times-response-to-may-18-special-section</a:t>
            </a:r>
            <a:endParaRPr lang="en-US"/>
          </a:p>
          <a:p>
            <a:endParaRPr lang="en-US" dirty="0"/>
          </a:p>
          <a:p>
            <a:endParaRPr lang="en-US" dirty="0"/>
          </a:p>
        </p:txBody>
      </p:sp>
    </p:spTree>
    <p:extLst>
      <p:ext uri="{BB962C8B-B14F-4D97-AF65-F5344CB8AC3E}">
        <p14:creationId xmlns:p14="http://schemas.microsoft.com/office/powerpoint/2010/main" val="1201929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4E6F2-EC37-270E-510D-BD98658C100F}"/>
              </a:ext>
            </a:extLst>
          </p:cNvPr>
          <p:cNvSpPr>
            <a:spLocks noGrp="1"/>
          </p:cNvSpPr>
          <p:nvPr>
            <p:ph type="title"/>
          </p:nvPr>
        </p:nvSpPr>
        <p:spPr>
          <a:xfrm>
            <a:off x="429768" y="411480"/>
            <a:ext cx="11045952" cy="1828800"/>
          </a:xfrm>
        </p:spPr>
        <p:txBody>
          <a:bodyPr anchor="t">
            <a:normAutofit/>
          </a:bodyPr>
          <a:lstStyle/>
          <a:p>
            <a:r>
              <a:rPr lang="en-US" dirty="0"/>
              <a:t>Agenda</a:t>
            </a:r>
          </a:p>
        </p:txBody>
      </p:sp>
      <p:graphicFrame>
        <p:nvGraphicFramePr>
          <p:cNvPr id="5" name="Content Placeholder 4">
            <a:extLst>
              <a:ext uri="{FF2B5EF4-FFF2-40B4-BE49-F238E27FC236}">
                <a16:creationId xmlns:a16="http://schemas.microsoft.com/office/drawing/2014/main" id="{449BD0D2-FF4A-FAC3-3D59-8D91BE814038}"/>
              </a:ext>
            </a:extLst>
          </p:cNvPr>
          <p:cNvGraphicFramePr>
            <a:graphicFrameLocks noGrp="1"/>
          </p:cNvGraphicFramePr>
          <p:nvPr>
            <p:ph sz="quarter" idx="13"/>
            <p:extLst>
              <p:ext uri="{D42A27DB-BD31-4B8C-83A1-F6EECF244321}">
                <p14:modId xmlns:p14="http://schemas.microsoft.com/office/powerpoint/2010/main" val="1277011193"/>
              </p:ext>
              <p:ext uri="{E7BDC344-281C-4309-B0C6-D0EE65EED2A8}">
                <p202:designPr xmlns:p202="http://schemas.microsoft.com/office/powerpoint/2020/02/main">
                  <p202:designTagLst>
                    <p202:designTag name="ARCH:1:CLS" val="StackedSequentialRowTable"/>
                  </p202:designTagLst>
                </p202:designPr>
              </p:ext>
            </p:extLst>
          </p:nvPr>
        </p:nvGraphicFramePr>
        <p:xfrm>
          <a:off x="5694744" y="2604853"/>
          <a:ext cx="5780975" cy="3495385"/>
        </p:xfrm>
        <a:graphic>
          <a:graphicData uri="http://schemas.openxmlformats.org/drawingml/2006/table">
            <a:tbl>
              <a:tblPr bandRow="1">
                <a:noFill/>
                <a:tableStyleId>{5C22544A-7EE6-4342-B048-85BDC9FD1C3A}</a:tableStyleId>
              </a:tblPr>
              <a:tblGrid>
                <a:gridCol w="1064380">
                  <a:extLst>
                    <a:ext uri="{9D8B030D-6E8A-4147-A177-3AD203B41FA5}">
                      <a16:colId xmlns:a16="http://schemas.microsoft.com/office/drawing/2014/main" val="1925463936"/>
                    </a:ext>
                  </a:extLst>
                </a:gridCol>
                <a:gridCol w="4716595">
                  <a:extLst>
                    <a:ext uri="{9D8B030D-6E8A-4147-A177-3AD203B41FA5}">
                      <a16:colId xmlns:a16="http://schemas.microsoft.com/office/drawing/2014/main" val="2317207699"/>
                    </a:ext>
                  </a:extLst>
                </a:gridCol>
              </a:tblGrid>
              <a:tr h="699077">
                <a:tc>
                  <a:txBody>
                    <a:bodyPr/>
                    <a:lstStyle/>
                    <a:p>
                      <a:pPr>
                        <a:buNone/>
                      </a:pPr>
                      <a:r>
                        <a:rPr lang="en-US" sz="2800" b="1" cap="none" spc="0" dirty="0">
                          <a:solidFill>
                            <a:schemeClr val="accent1"/>
                          </a:solidFill>
                        </a:rPr>
                        <a:t>01</a:t>
                      </a:r>
                    </a:p>
                  </a:txBody>
                  <a:tcPr marL="120070" marR="120070" marT="120070" marB="120070" anchor="ctr">
                    <a:lnL w="12700" cmpd="sng">
                      <a:noFill/>
                      <a:prstDash val="solid"/>
                    </a:lnL>
                    <a:lnR w="12700" cmpd="sng">
                      <a:noFill/>
                      <a:prstDash val="solid"/>
                    </a:lnR>
                    <a:lnT w="6350" cap="flat" cmpd="sng" algn="ctr">
                      <a:noFill/>
                      <a:prstDash val="solid"/>
                    </a:lnT>
                    <a:lnB w="6350" cap="flat" cmpd="sng" algn="ctr">
                      <a:solidFill>
                        <a:schemeClr val="tx1"/>
                      </a:solidFill>
                      <a:prstDash val="solid"/>
                    </a:lnB>
                    <a:noFill/>
                  </a:tcPr>
                </a:tc>
                <a:tc>
                  <a:txBody>
                    <a:bodyPr/>
                    <a:lstStyle/>
                    <a:p>
                      <a:pPr algn="l">
                        <a:buNone/>
                      </a:pPr>
                      <a:r>
                        <a:rPr lang="en-US" sz="1800" b="0" cap="none" spc="0" dirty="0">
                          <a:solidFill>
                            <a:schemeClr val="tx1"/>
                          </a:solidFill>
                        </a:rPr>
                        <a:t>Brief AI Basics on Choosing a Tool </a:t>
                      </a:r>
                    </a:p>
                  </a:txBody>
                  <a:tcPr marL="120070" marR="120070" marT="120070" marB="120070" anchor="ctr">
                    <a:lnL w="12700" cmpd="sng">
                      <a:noFill/>
                      <a:prstDash val="solid"/>
                    </a:lnL>
                    <a:lnR w="12700" cmpd="sng">
                      <a:noFill/>
                      <a:prstDash val="solid"/>
                    </a:lnR>
                    <a:lnT w="6350" cap="flat" cmpd="sng" algn="ctr">
                      <a:noFill/>
                      <a:prstDash val="solid"/>
                    </a:lnT>
                    <a:lnB w="6350" cap="flat" cmpd="sng" algn="ctr">
                      <a:solidFill>
                        <a:schemeClr val="tx1"/>
                      </a:solidFill>
                      <a:prstDash val="solid"/>
                    </a:lnB>
                    <a:noFill/>
                  </a:tcPr>
                </a:tc>
                <a:extLst>
                  <a:ext uri="{0D108BD9-81ED-4DB2-BD59-A6C34878D82A}">
                    <a16:rowId xmlns:a16="http://schemas.microsoft.com/office/drawing/2014/main" val="4227803065"/>
                  </a:ext>
                </a:extLst>
              </a:tr>
              <a:tr h="699077">
                <a:tc>
                  <a:txBody>
                    <a:bodyPr/>
                    <a:lstStyle/>
                    <a:p>
                      <a:pPr>
                        <a:buNone/>
                      </a:pPr>
                      <a:r>
                        <a:rPr lang="en-US" sz="2800" b="1" cap="none" spc="0" dirty="0">
                          <a:solidFill>
                            <a:schemeClr val="accent1"/>
                          </a:solidFill>
                        </a:rPr>
                        <a:t>02</a:t>
                      </a:r>
                    </a:p>
                  </a:txBody>
                  <a:tcPr marL="120070" marR="120070" marT="120070" marB="120070"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lvl="0" algn="l">
                        <a:buNone/>
                      </a:pPr>
                      <a:r>
                        <a:rPr lang="en-US" sz="1800" b="0" cap="none" spc="0" dirty="0">
                          <a:solidFill>
                            <a:schemeClr val="tx1"/>
                          </a:solidFill>
                        </a:rPr>
                        <a:t>Considerations on Ethical AI Use</a:t>
                      </a:r>
                    </a:p>
                  </a:txBody>
                  <a:tcPr marL="120070" marR="120070" marT="120070" marB="120070"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extLst>
                  <a:ext uri="{0D108BD9-81ED-4DB2-BD59-A6C34878D82A}">
                    <a16:rowId xmlns:a16="http://schemas.microsoft.com/office/drawing/2014/main" val="3830436912"/>
                  </a:ext>
                </a:extLst>
              </a:tr>
              <a:tr h="699077">
                <a:tc>
                  <a:txBody>
                    <a:bodyPr/>
                    <a:lstStyle/>
                    <a:p>
                      <a:pPr>
                        <a:buNone/>
                      </a:pPr>
                      <a:r>
                        <a:rPr lang="en-US" sz="2800" b="1" cap="none" spc="0" dirty="0">
                          <a:solidFill>
                            <a:schemeClr val="accent1"/>
                          </a:solidFill>
                        </a:rPr>
                        <a:t>03</a:t>
                      </a:r>
                    </a:p>
                  </a:txBody>
                  <a:tcPr marL="120070" marR="120070" marT="120070" marB="120070"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lvl="0" algn="l">
                        <a:buNone/>
                      </a:pPr>
                      <a:r>
                        <a:rPr lang="en-US" sz="1800" b="0" cap="none" spc="0" dirty="0">
                          <a:solidFill>
                            <a:schemeClr val="tx1"/>
                          </a:solidFill>
                        </a:rPr>
                        <a:t>Copyright Considerations</a:t>
                      </a:r>
                    </a:p>
                  </a:txBody>
                  <a:tcPr marL="120070" marR="120070" marT="120070" marB="120070"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extLst>
                  <a:ext uri="{0D108BD9-81ED-4DB2-BD59-A6C34878D82A}">
                    <a16:rowId xmlns:a16="http://schemas.microsoft.com/office/drawing/2014/main" val="3748390565"/>
                  </a:ext>
                </a:extLst>
              </a:tr>
              <a:tr h="699077">
                <a:tc>
                  <a:txBody>
                    <a:bodyPr/>
                    <a:lstStyle/>
                    <a:p>
                      <a:pPr>
                        <a:buNone/>
                      </a:pPr>
                      <a:r>
                        <a:rPr lang="en-US" sz="2800" b="1" cap="none" spc="0" dirty="0">
                          <a:solidFill>
                            <a:schemeClr val="accent1"/>
                          </a:solidFill>
                        </a:rPr>
                        <a:t>04</a:t>
                      </a:r>
                    </a:p>
                  </a:txBody>
                  <a:tcPr marL="120070" marR="120070" marT="120070" marB="120070"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tc>
                  <a:txBody>
                    <a:bodyPr/>
                    <a:lstStyle/>
                    <a:p>
                      <a:pPr lvl="0" algn="l">
                        <a:buNone/>
                      </a:pPr>
                      <a:r>
                        <a:rPr lang="en-US" sz="1800" b="0" cap="none" spc="0" dirty="0">
                          <a:solidFill>
                            <a:schemeClr val="tx1"/>
                          </a:solidFill>
                        </a:rPr>
                        <a:t>Data Safety &amp; Privacy</a:t>
                      </a:r>
                    </a:p>
                  </a:txBody>
                  <a:tcPr marL="120070" marR="120070" marT="120070" marB="120070" anchor="ctr">
                    <a:lnL w="12700" cmpd="sng">
                      <a:noFill/>
                      <a:prstDash val="solid"/>
                    </a:lnL>
                    <a:lnR w="12700" cmpd="sng">
                      <a:noFill/>
                      <a:prstDash val="solid"/>
                    </a:lnR>
                    <a:lnT w="6350" cap="flat" cmpd="sng" algn="ctr">
                      <a:solidFill>
                        <a:schemeClr val="tx1"/>
                      </a:solidFill>
                      <a:prstDash val="solid"/>
                    </a:lnT>
                    <a:lnB w="6350" cap="flat" cmpd="sng" algn="ctr">
                      <a:solidFill>
                        <a:schemeClr val="tx1"/>
                      </a:solidFill>
                      <a:prstDash val="solid"/>
                    </a:lnB>
                    <a:noFill/>
                  </a:tcPr>
                </a:tc>
                <a:extLst>
                  <a:ext uri="{0D108BD9-81ED-4DB2-BD59-A6C34878D82A}">
                    <a16:rowId xmlns:a16="http://schemas.microsoft.com/office/drawing/2014/main" val="3636688627"/>
                  </a:ext>
                </a:extLst>
              </a:tr>
              <a:tr h="699077">
                <a:tc>
                  <a:txBody>
                    <a:bodyPr/>
                    <a:lstStyle/>
                    <a:p>
                      <a:pPr>
                        <a:buNone/>
                      </a:pPr>
                      <a:r>
                        <a:rPr lang="en-US" sz="2800" b="1" cap="none" spc="0" dirty="0">
                          <a:solidFill>
                            <a:schemeClr val="accent1"/>
                          </a:solidFill>
                        </a:rPr>
                        <a:t>05</a:t>
                      </a:r>
                    </a:p>
                  </a:txBody>
                  <a:tcPr marL="120070" marR="120070" marT="120070" marB="120070" anchor="ctr">
                    <a:lnL w="12700" cmpd="sng">
                      <a:noFill/>
                      <a:prstDash val="solid"/>
                    </a:lnL>
                    <a:lnR w="12700" cmpd="sng">
                      <a:noFill/>
                      <a:prstDash val="solid"/>
                    </a:lnR>
                    <a:lnT w="6350" cap="flat" cmpd="sng" algn="ctr">
                      <a:solidFill>
                        <a:schemeClr val="tx1"/>
                      </a:solidFill>
                      <a:prstDash val="solid"/>
                    </a:lnT>
                    <a:lnB w="6350" cap="flat" cmpd="sng" algn="ctr">
                      <a:noFill/>
                      <a:prstDash val="solid"/>
                    </a:lnB>
                    <a:noFill/>
                  </a:tcPr>
                </a:tc>
                <a:tc>
                  <a:txBody>
                    <a:bodyPr/>
                    <a:lstStyle/>
                    <a:p>
                      <a:pPr lvl="0" algn="l">
                        <a:buNone/>
                      </a:pPr>
                      <a:r>
                        <a:rPr lang="en-US" sz="1800" b="0" cap="none" spc="0" dirty="0">
                          <a:solidFill>
                            <a:schemeClr val="tx1"/>
                          </a:solidFill>
                        </a:rPr>
                        <a:t>Your Intellectual Property </a:t>
                      </a:r>
                    </a:p>
                  </a:txBody>
                  <a:tcPr marL="120070" marR="120070" marT="120070" marB="120070" anchor="ctr">
                    <a:lnL w="12700" cmpd="sng">
                      <a:noFill/>
                      <a:prstDash val="solid"/>
                    </a:lnL>
                    <a:lnR w="12700" cmpd="sng">
                      <a:noFill/>
                      <a:prstDash val="solid"/>
                    </a:lnR>
                    <a:lnT w="6350" cap="flat" cmpd="sng" algn="ctr">
                      <a:solidFill>
                        <a:schemeClr val="tx1"/>
                      </a:solidFill>
                      <a:prstDash val="solid"/>
                    </a:lnT>
                    <a:lnB w="6350" cap="flat" cmpd="sng" algn="ctr">
                      <a:noFill/>
                      <a:prstDash val="solid"/>
                    </a:lnB>
                    <a:noFill/>
                  </a:tcPr>
                </a:tc>
                <a:extLst>
                  <a:ext uri="{0D108BD9-81ED-4DB2-BD59-A6C34878D82A}">
                    <a16:rowId xmlns:a16="http://schemas.microsoft.com/office/drawing/2014/main" val="445822329"/>
                  </a:ext>
                </a:extLst>
              </a:tr>
            </a:tbl>
          </a:graphicData>
        </a:graphic>
      </p:graphicFrame>
    </p:spTree>
    <p:extLst>
      <p:ext uri="{BB962C8B-B14F-4D97-AF65-F5344CB8AC3E}">
        <p14:creationId xmlns:p14="http://schemas.microsoft.com/office/powerpoint/2010/main" val="6794165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F7D4A-766A-B285-2AE3-7464566A84DD}"/>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22241AB5-AB71-7BE9-DB38-A94EE6D0F5D0}"/>
              </a:ext>
            </a:extLst>
          </p:cNvPr>
          <p:cNvSpPr>
            <a:spLocks noGrp="1"/>
          </p:cNvSpPr>
          <p:nvPr>
            <p:ph idx="1"/>
          </p:nvPr>
        </p:nvSpPr>
        <p:spPr>
          <a:xfrm>
            <a:off x="429768" y="1380744"/>
            <a:ext cx="10652760" cy="5155184"/>
          </a:xfrm>
        </p:spPr>
        <p:txBody>
          <a:bodyPr vert="horz" lIns="91440" tIns="45720" rIns="91440" bIns="45720" rtlCol="0" anchor="t">
            <a:normAutofit/>
          </a:bodyPr>
          <a:lstStyle/>
          <a:p>
            <a:pPr marL="0" indent="0">
              <a:buNone/>
            </a:pPr>
            <a:r>
              <a:rPr lang="en-US" sz="1200" dirty="0"/>
              <a:t>Duffy, C. (2025, May 22). </a:t>
            </a:r>
            <a:r>
              <a:rPr lang="en-US" sz="1200" i="1" dirty="0"/>
              <a:t>Lawsuit claims discrimination by Workday’s hiring tech prevented people over 40 from getting hired | CNN Business</a:t>
            </a:r>
            <a:r>
              <a:rPr lang="en-US" sz="1200" dirty="0"/>
              <a:t>. CNN. </a:t>
            </a:r>
            <a:r>
              <a:rPr lang="en-US" sz="1200" dirty="0">
                <a:hlinkClick r:id="rId2"/>
              </a:rPr>
              <a:t>https://www.cnn.com/2025/05/22/tech/workday-ai-hiring-discrimination-lawsuit</a:t>
            </a:r>
            <a:endParaRPr lang="en-US" sz="1200" dirty="0"/>
          </a:p>
          <a:p>
            <a:pPr marL="0" indent="0">
              <a:buNone/>
            </a:pPr>
            <a:r>
              <a:rPr lang="en-US" sz="1200" i="1" dirty="0"/>
              <a:t>Electricity 2024 – Analysis</a:t>
            </a:r>
            <a:r>
              <a:rPr lang="en-US" sz="1200" dirty="0"/>
              <a:t>. (2024, January 24). IEA. </a:t>
            </a:r>
            <a:r>
              <a:rPr lang="en-US" sz="1200" dirty="0">
                <a:hlinkClick r:id="rId3"/>
              </a:rPr>
              <a:t>https://www.iea.org/reports/electricity-2024</a:t>
            </a:r>
            <a:endParaRPr lang="en-US" sz="1200" dirty="0"/>
          </a:p>
          <a:p>
            <a:pPr marL="0" indent="0">
              <a:buNone/>
            </a:pPr>
            <a:r>
              <a:rPr lang="en-US" sz="1200" i="1" dirty="0"/>
              <a:t>Explained: Generative AI’s environmental impact</a:t>
            </a:r>
            <a:r>
              <a:rPr lang="en-US" sz="1200" dirty="0"/>
              <a:t>. (2025a, January 17). MIT News | Massachusetts Institute of Technology. </a:t>
            </a:r>
            <a:r>
              <a:rPr lang="en-US" sz="1200" dirty="0">
                <a:hlinkClick r:id="rId4"/>
              </a:rPr>
              <a:t>https://news.mit.edu/2025/explained-generative-ai-environmental-impact-0117</a:t>
            </a:r>
            <a:endParaRPr lang="en-US" sz="1200" dirty="0"/>
          </a:p>
          <a:p>
            <a:pPr marL="0" indent="0">
              <a:buNone/>
            </a:pPr>
            <a:r>
              <a:rPr lang="en-US" sz="1200" i="1" dirty="0"/>
              <a:t>Generative AI Has a Visual Plagiarism Problem—IEEE Spectrum</a:t>
            </a:r>
            <a:r>
              <a:rPr lang="en-US" sz="1200" dirty="0"/>
              <a:t>. (n.d.). Retrieved January 27, 2026, from </a:t>
            </a:r>
            <a:r>
              <a:rPr lang="en-US" sz="1200" dirty="0">
                <a:hlinkClick r:id="rId5"/>
              </a:rPr>
              <a:t>https://spectrum.ieee.org/midjourney-copyright</a:t>
            </a:r>
            <a:endParaRPr lang="en-US" sz="1200" dirty="0"/>
          </a:p>
          <a:p>
            <a:pPr marL="0" indent="0">
              <a:buNone/>
            </a:pPr>
            <a:r>
              <a:rPr lang="en-US" sz="1200" i="1" err="1"/>
              <a:t>enerative</a:t>
            </a:r>
            <a:r>
              <a:rPr lang="en-US" sz="1200" i="1" dirty="0"/>
              <a:t> Artificial Intelligence and Copyright Law</a:t>
            </a:r>
            <a:r>
              <a:rPr lang="en-US" sz="1200" dirty="0"/>
              <a:t>. (n.d.). [Legislation]. Retrieved January 27, 2026, from </a:t>
            </a:r>
            <a:r>
              <a:rPr lang="en-US" sz="1200" dirty="0">
                <a:hlinkClick r:id="rId6"/>
              </a:rPr>
              <a:t>https://www.congress.gov/crs-product/LSB10922</a:t>
            </a:r>
            <a:endParaRPr lang="en-US" sz="1200" dirty="0"/>
          </a:p>
          <a:p>
            <a:pPr marL="0" indent="0">
              <a:buNone/>
            </a:pPr>
            <a:r>
              <a:rPr lang="en-US" sz="1200" dirty="0"/>
              <a:t>Hill, K. (2025, June 13). They Asked an A.I. Chatbot Questions. The Answers Sent Them Spiraling. </a:t>
            </a:r>
            <a:r>
              <a:rPr lang="en-US" sz="1200" i="1" dirty="0"/>
              <a:t>The New York Times</a:t>
            </a:r>
            <a:r>
              <a:rPr lang="en-US" sz="1200" dirty="0"/>
              <a:t>. </a:t>
            </a:r>
            <a:r>
              <a:rPr lang="en-US" sz="1200" dirty="0">
                <a:hlinkClick r:id="rId7"/>
              </a:rPr>
              <a:t>https://www.nytimes.com/2025/06/13/technology/chatgpt-ai-chatbots-conspiracies.html</a:t>
            </a:r>
            <a:endParaRPr lang="en-US" sz="1200" dirty="0"/>
          </a:p>
          <a:p>
            <a:pPr marL="0" indent="0">
              <a:buNone/>
            </a:pPr>
            <a:r>
              <a:rPr lang="en-US" sz="1200" dirty="0"/>
              <a:t>Huber, J., </a:t>
            </a:r>
            <a:r>
              <a:rPr lang="en-US" sz="1200" err="1"/>
              <a:t>Anzengruber</a:t>
            </a:r>
            <a:r>
              <a:rPr lang="en-US" sz="1200" dirty="0"/>
              <a:t>-Tanase, B., </a:t>
            </a:r>
            <a:r>
              <a:rPr lang="en-US" sz="1200" err="1"/>
              <a:t>Schobesberger</a:t>
            </a:r>
            <a:r>
              <a:rPr lang="en-US" sz="1200" dirty="0"/>
              <a:t>, M., </a:t>
            </a:r>
            <a:r>
              <a:rPr lang="en-US" sz="1200" err="1"/>
              <a:t>Haslgrübler</a:t>
            </a:r>
            <a:r>
              <a:rPr lang="en-US" sz="1200" dirty="0"/>
              <a:t>, M., Fischer-Schwarz, R., &amp; </a:t>
            </a:r>
            <a:r>
              <a:rPr lang="en-US" sz="1200" err="1"/>
              <a:t>Ferscha</a:t>
            </a:r>
            <a:r>
              <a:rPr lang="en-US" sz="1200" dirty="0"/>
              <a:t>, A. (2025). Evaluating User Safety Aspects of AI-Based Systems in Industrial Occupational Safety: A Critical Review of Research Literature. </a:t>
            </a:r>
            <a:r>
              <a:rPr lang="en-US" sz="1200" i="1" dirty="0"/>
              <a:t>International Journal of Environmental Research and Public Health</a:t>
            </a:r>
            <a:r>
              <a:rPr lang="en-US" sz="1200" dirty="0"/>
              <a:t>, </a:t>
            </a:r>
            <a:r>
              <a:rPr lang="en-US" sz="1200" i="1" dirty="0"/>
              <a:t>22</a:t>
            </a:r>
            <a:r>
              <a:rPr lang="en-US" sz="1200" dirty="0"/>
              <a:t>(5), 705. </a:t>
            </a:r>
            <a:r>
              <a:rPr lang="en-US" sz="1200" dirty="0">
                <a:hlinkClick r:id="rId8"/>
              </a:rPr>
              <a:t>https://doi.org/10.3390/ijerph22050705</a:t>
            </a:r>
            <a:endParaRPr lang="en-US" sz="1200" dirty="0"/>
          </a:p>
          <a:p>
            <a:pPr marL="0" indent="0">
              <a:buNone/>
            </a:pPr>
            <a:r>
              <a:rPr lang="en-US" sz="1200" dirty="0"/>
              <a:t>Isaac, M. (2025, June 4). Reddit Sues Anthropic, Accusing It of Illegally Using Data From Its Site. </a:t>
            </a:r>
            <a:r>
              <a:rPr lang="en-US" sz="1200" i="1" dirty="0"/>
              <a:t>The New York Times</a:t>
            </a:r>
            <a:r>
              <a:rPr lang="en-US" sz="1200" dirty="0"/>
              <a:t>. </a:t>
            </a:r>
            <a:r>
              <a:rPr lang="en-US" sz="1200" dirty="0">
                <a:hlinkClick r:id="rId9"/>
              </a:rPr>
              <a:t>https://www.nytimes.com/2025/06/04/technology/reddit-anthropic-lawsuit-data.html</a:t>
            </a:r>
            <a:endParaRPr lang="en-US" sz="1200" dirty="0"/>
          </a:p>
          <a:p>
            <a:pPr marL="0" indent="0">
              <a:buNone/>
            </a:pPr>
            <a:r>
              <a:rPr lang="en-US" sz="1200" err="1"/>
              <a:t>Jegham</a:t>
            </a:r>
            <a:r>
              <a:rPr lang="en-US" sz="1200" dirty="0"/>
              <a:t>, N., </a:t>
            </a:r>
            <a:r>
              <a:rPr lang="en-US" sz="1200" err="1"/>
              <a:t>Abdelatti</a:t>
            </a:r>
            <a:r>
              <a:rPr lang="en-US" sz="1200" dirty="0"/>
              <a:t>, M., Koh, C. Y., Elmoubarki, L., &amp; Hendawi, A. (2025). </a:t>
            </a:r>
            <a:r>
              <a:rPr lang="en-US" sz="1200" i="1" dirty="0"/>
              <a:t>How Hungry is AI? Benchmarking Energy, Water, and Carbon Footprint of LLM Inference</a:t>
            </a:r>
            <a:r>
              <a:rPr lang="en-US" sz="1200" dirty="0"/>
              <a:t> (arXiv:2505.09598). </a:t>
            </a:r>
            <a:r>
              <a:rPr lang="en-US" sz="1200" err="1"/>
              <a:t>arXiv</a:t>
            </a:r>
            <a:r>
              <a:rPr lang="en-US" sz="1200" dirty="0"/>
              <a:t>. </a:t>
            </a:r>
            <a:r>
              <a:rPr lang="en-US" sz="1200" dirty="0">
                <a:hlinkClick r:id="rId10"/>
              </a:rPr>
              <a:t>https://doi.org/10.48550/arXiv.2505.09598</a:t>
            </a:r>
            <a:endParaRPr lang="en-US" sz="1200"/>
          </a:p>
        </p:txBody>
      </p:sp>
    </p:spTree>
    <p:extLst>
      <p:ext uri="{BB962C8B-B14F-4D97-AF65-F5344CB8AC3E}">
        <p14:creationId xmlns:p14="http://schemas.microsoft.com/office/powerpoint/2010/main" val="14733251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8F861-6DA1-264C-9629-669F1C949799}"/>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DCC6F872-90CE-59EB-96CF-CD9B4DF8A150}"/>
              </a:ext>
            </a:extLst>
          </p:cNvPr>
          <p:cNvSpPr>
            <a:spLocks noGrp="1"/>
          </p:cNvSpPr>
          <p:nvPr>
            <p:ph idx="1"/>
          </p:nvPr>
        </p:nvSpPr>
        <p:spPr/>
        <p:txBody>
          <a:bodyPr vert="horz" lIns="91440" tIns="45720" rIns="91440" bIns="45720" rtlCol="0" anchor="t">
            <a:noAutofit/>
          </a:bodyPr>
          <a:lstStyle/>
          <a:p>
            <a:pPr marL="0" indent="0">
              <a:buNone/>
            </a:pPr>
            <a:r>
              <a:rPr lang="en-US" sz="1200"/>
              <a:t>Kimball, S. (2024, May 5). </a:t>
            </a:r>
            <a:r>
              <a:rPr lang="en-US" sz="1200" i="1"/>
              <a:t>AI could drive a natural gas boom as power companies face surging electricity demand</a:t>
            </a:r>
            <a:r>
              <a:rPr lang="en-US" sz="1200"/>
              <a:t>. CNBC. </a:t>
            </a:r>
            <a:r>
              <a:rPr lang="en-US" sz="1200" dirty="0">
                <a:hlinkClick r:id="rId2"/>
              </a:rPr>
              <a:t>https://www.cnbc.com/2024/05/05/ai-could-drive-natural-gas-boom-as-utilities-face-surging-electric-demand.html</a:t>
            </a:r>
            <a:endParaRPr lang="en-US" sz="1200" dirty="0"/>
          </a:p>
          <a:p>
            <a:pPr marL="0" indent="0">
              <a:buNone/>
            </a:pPr>
            <a:r>
              <a:rPr lang="en-US" sz="1200"/>
              <a:t>Kovari, A. (2025). Ethical use of ChatGPT in education—Best practices to combat AI-induced plagiarism. </a:t>
            </a:r>
            <a:r>
              <a:rPr lang="en-US" sz="1200" i="1"/>
              <a:t>Frontiers in Education</a:t>
            </a:r>
            <a:r>
              <a:rPr lang="en-US" sz="1200"/>
              <a:t>, </a:t>
            </a:r>
            <a:r>
              <a:rPr lang="en-US" sz="1200" i="1"/>
              <a:t>9</a:t>
            </a:r>
            <a:r>
              <a:rPr lang="en-US" sz="1200"/>
              <a:t>. </a:t>
            </a:r>
            <a:r>
              <a:rPr lang="en-US" sz="1200" dirty="0">
                <a:hlinkClick r:id="rId3"/>
              </a:rPr>
              <a:t>https://doi.org/10.3389/feduc.2024.1465703</a:t>
            </a:r>
            <a:endParaRPr lang="en-US" sz="1200" dirty="0"/>
          </a:p>
          <a:p>
            <a:pPr marL="0" indent="0">
              <a:buNone/>
            </a:pPr>
            <a:r>
              <a:rPr lang="en-US" sz="1200" err="1"/>
              <a:t>Kshetri</a:t>
            </a:r>
            <a:r>
              <a:rPr lang="en-US" sz="1200"/>
              <a:t>, N. (2024). The Environmental Impact of Artificial Intelligence. </a:t>
            </a:r>
            <a:r>
              <a:rPr lang="en-US" sz="1200" i="1"/>
              <a:t>IT Professional</a:t>
            </a:r>
            <a:r>
              <a:rPr lang="en-US" sz="1200"/>
              <a:t>, </a:t>
            </a:r>
            <a:r>
              <a:rPr lang="en-US" sz="1200" i="1"/>
              <a:t>26</a:t>
            </a:r>
            <a:r>
              <a:rPr lang="en-US" sz="1200"/>
              <a:t>(3), 9–13. </a:t>
            </a:r>
            <a:r>
              <a:rPr lang="en-US" sz="1200" dirty="0">
                <a:hlinkClick r:id="rId4"/>
              </a:rPr>
              <a:t>https://doi.org/10.1109/MITP.2024.3399471</a:t>
            </a:r>
            <a:endParaRPr lang="en-US" sz="1200" dirty="0"/>
          </a:p>
          <a:p>
            <a:pPr marL="0" indent="0">
              <a:buNone/>
            </a:pPr>
            <a:r>
              <a:rPr lang="en-US" sz="1200" dirty="0"/>
              <a:t>Lo, L. S. (2025, September 1). </a:t>
            </a:r>
            <a:r>
              <a:rPr lang="en-US" sz="1200" i="1" dirty="0"/>
              <a:t>AI has a hidden water cost − here’s how to calculate yours</a:t>
            </a:r>
            <a:r>
              <a:rPr lang="en-US" sz="1200" dirty="0"/>
              <a:t>. The Conversation. </a:t>
            </a:r>
            <a:r>
              <a:rPr lang="en-US" sz="1200" dirty="0">
                <a:hlinkClick r:id="rId5"/>
              </a:rPr>
              <a:t>https://doi.org/10.64628/AAI.atken5eg6</a:t>
            </a:r>
            <a:endParaRPr lang="en-US" sz="1200" dirty="0"/>
          </a:p>
          <a:p>
            <a:pPr marL="0" indent="0">
              <a:buNone/>
            </a:pPr>
            <a:r>
              <a:rPr lang="en-US" sz="1200"/>
              <a:t>Lo, L. S. (2026). The CARE approach for academic librarians: From search first to answer first with generative AI. </a:t>
            </a:r>
            <a:r>
              <a:rPr lang="en-US" sz="1200" i="1"/>
              <a:t>The Journal of Academic Librarianship</a:t>
            </a:r>
            <a:r>
              <a:rPr lang="en-US" sz="1200"/>
              <a:t>, </a:t>
            </a:r>
            <a:r>
              <a:rPr lang="en-US" sz="1200" i="1"/>
              <a:t>52</a:t>
            </a:r>
            <a:r>
              <a:rPr lang="en-US" sz="1200"/>
              <a:t>(1), 103186. </a:t>
            </a:r>
            <a:r>
              <a:rPr lang="en-US" sz="1200" dirty="0">
                <a:hlinkClick r:id="rId6"/>
              </a:rPr>
              <a:t>https://doi.org/10.1016/j.acalib.2025.103186</a:t>
            </a:r>
            <a:endParaRPr lang="en-US" sz="1200" dirty="0"/>
          </a:p>
          <a:p>
            <a:pPr marL="0" indent="0">
              <a:buNone/>
            </a:pPr>
            <a:r>
              <a:rPr lang="en-US" sz="1200" err="1"/>
              <a:t>Macknick</a:t>
            </a:r>
            <a:r>
              <a:rPr lang="en-US" sz="1200"/>
              <a:t>, J., Newmark, R., Heath, G., &amp; Hallett, K. (2011). </a:t>
            </a:r>
            <a:r>
              <a:rPr lang="en-US" sz="1200" i="1"/>
              <a:t>Review of Operational Water Consumption and Withdrawal Factors for Electricity Generating Technologies</a:t>
            </a:r>
            <a:r>
              <a:rPr lang="en-US" sz="1200"/>
              <a:t> (NREL/TP-6A20-50900, 1009674; p. NREL/TP-6A20-50900, 1009674). </a:t>
            </a:r>
            <a:r>
              <a:rPr lang="en-US" sz="1200" dirty="0">
                <a:hlinkClick r:id="rId7"/>
              </a:rPr>
              <a:t>https://doi.org/10.2172/1009674</a:t>
            </a:r>
            <a:endParaRPr lang="en-US" sz="1200" dirty="0"/>
          </a:p>
          <a:p>
            <a:pPr marL="0" indent="0">
              <a:buNone/>
            </a:pPr>
            <a:r>
              <a:rPr lang="en-US" sz="1200"/>
              <a:t>Mazzi, F., &amp; Fasciana, S. (2024). Video kills the radio star: Copyright and the human versus artificial creativity war. </a:t>
            </a:r>
            <a:r>
              <a:rPr lang="en-US" sz="1200" i="1"/>
              <a:t>The Journal of World Intellectual Property</a:t>
            </a:r>
            <a:r>
              <a:rPr lang="en-US" sz="1200"/>
              <a:t>, </a:t>
            </a:r>
            <a:r>
              <a:rPr lang="en-US" sz="1200" i="1"/>
              <a:t>27</a:t>
            </a:r>
            <a:r>
              <a:rPr lang="en-US" sz="1200"/>
              <a:t>(3), 341–365. </a:t>
            </a:r>
            <a:r>
              <a:rPr lang="en-US" sz="1200" dirty="0">
                <a:hlinkClick r:id="rId8"/>
              </a:rPr>
              <a:t>https://doi.org/10.1111/jwip.12304</a:t>
            </a:r>
            <a:endParaRPr lang="en-US" sz="1200" dirty="0"/>
          </a:p>
          <a:p>
            <a:pPr marL="0" indent="0">
              <a:buNone/>
            </a:pPr>
            <a:r>
              <a:rPr lang="en-US" sz="1200" i="1"/>
              <a:t>Power BI Report</a:t>
            </a:r>
            <a:r>
              <a:rPr lang="en-US" sz="1200"/>
              <a:t>. (n.d.). Retrieved January 27, 2026, from </a:t>
            </a:r>
            <a:r>
              <a:rPr lang="en-US" sz="1200" dirty="0">
                <a:hlinkClick r:id="rId9"/>
              </a:rPr>
              <a:t>https://app.powerbi.com/view?r=eyJrIjoiZjVmOTI0MmMtY2U2Mi00ZTE2LTk2MGYtY2ZjNDMzODZkMjlmIiwidCI6IjQyNmQyYThkLTljY2QtNDI1NS04OTNkLTA2ODZhMzJjMTY4ZCIsImMiOjF9</a:t>
            </a:r>
            <a:endParaRPr lang="en-US" sz="1200" dirty="0"/>
          </a:p>
          <a:p>
            <a:pPr marL="0" indent="0">
              <a:buNone/>
            </a:pPr>
            <a:r>
              <a:rPr lang="en-US" sz="1200" i="1"/>
              <a:t>Process Feedback: A learning-first alternative to AI detection</a:t>
            </a:r>
            <a:r>
              <a:rPr lang="en-US" sz="1200"/>
              <a:t>. (n.d.). Retrieved January 27, 2026, from </a:t>
            </a:r>
            <a:r>
              <a:rPr lang="en-US" sz="1200" dirty="0">
                <a:hlinkClick r:id="rId10"/>
              </a:rPr>
              <a:t>https://new.processfeedback.org/</a:t>
            </a:r>
            <a:endParaRPr lang="en-US" sz="1200" dirty="0"/>
          </a:p>
          <a:p>
            <a:pPr marL="0" indent="0">
              <a:buNone/>
            </a:pPr>
            <a:r>
              <a:rPr lang="en-US" sz="1200" i="1"/>
              <a:t>Regulating Hidden AI Authorship—Virginia Law Review</a:t>
            </a:r>
            <a:r>
              <a:rPr lang="en-US" sz="1200"/>
              <a:t>. (2025, March 7). </a:t>
            </a:r>
            <a:r>
              <a:rPr lang="en-US" sz="1200" dirty="0">
                <a:hlinkClick r:id="rId11"/>
              </a:rPr>
              <a:t>https://virginialawreview.org/articles/regulating-hidden-ai-authorship/</a:t>
            </a:r>
            <a:endParaRPr lang="en-US" sz="1200"/>
          </a:p>
        </p:txBody>
      </p:sp>
    </p:spTree>
    <p:extLst>
      <p:ext uri="{BB962C8B-B14F-4D97-AF65-F5344CB8AC3E}">
        <p14:creationId xmlns:p14="http://schemas.microsoft.com/office/powerpoint/2010/main" val="42279884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A224E-2896-9C6D-190F-74F193FE1FC5}"/>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69C4BC9F-D6A7-D11B-98F1-38B3ADF502FB}"/>
              </a:ext>
            </a:extLst>
          </p:cNvPr>
          <p:cNvSpPr>
            <a:spLocks noGrp="1"/>
          </p:cNvSpPr>
          <p:nvPr>
            <p:ph idx="1"/>
          </p:nvPr>
        </p:nvSpPr>
        <p:spPr/>
        <p:txBody>
          <a:bodyPr vert="horz" lIns="91440" tIns="45720" rIns="91440" bIns="45720" rtlCol="0" anchor="t">
            <a:noAutofit/>
          </a:bodyPr>
          <a:lstStyle/>
          <a:p>
            <a:pPr marL="0" indent="0">
              <a:buNone/>
            </a:pPr>
            <a:r>
              <a:rPr lang="en-US" sz="1200"/>
              <a:t>Ritchie, H. (2024, November 17). What’s the impact of artificial intelligence on energy demand? [Substack newsletter]. </a:t>
            </a:r>
            <a:r>
              <a:rPr lang="en-US" sz="1200" i="1"/>
              <a:t>By the Numbers</a:t>
            </a:r>
            <a:r>
              <a:rPr lang="en-US" sz="1200"/>
              <a:t>. </a:t>
            </a:r>
            <a:r>
              <a:rPr lang="en-US" sz="1200" dirty="0">
                <a:hlinkClick r:id="rId2"/>
              </a:rPr>
              <a:t>https://hannahritchie.substack.com/p/ai-energy-demand</a:t>
            </a:r>
            <a:endParaRPr lang="en-US" sz="1200" dirty="0"/>
          </a:p>
          <a:p>
            <a:pPr marL="0" indent="0">
              <a:buNone/>
            </a:pPr>
            <a:r>
              <a:rPr lang="en-US" sz="1200"/>
              <a:t>Rosenberg, J. K., Scott. (2025, May 20). </a:t>
            </a:r>
            <a:r>
              <a:rPr lang="en-US" sz="1200" i="1"/>
              <a:t>Sun-Times fallout: Fake book list raises red flags over AI</a:t>
            </a:r>
            <a:r>
              <a:rPr lang="en-US" sz="1200"/>
              <a:t>. Axios. </a:t>
            </a:r>
            <a:r>
              <a:rPr lang="en-US" sz="1200" dirty="0">
                <a:hlinkClick r:id="rId3"/>
              </a:rPr>
              <a:t>https://www.axios.com/local/chicago/2025/05/20/sun-times-fake-book-list-ai-summer-heat-index-newspaper-journalism</a:t>
            </a:r>
            <a:endParaRPr lang="en-US" sz="1200" dirty="0"/>
          </a:p>
          <a:p>
            <a:pPr marL="0" indent="0">
              <a:buNone/>
            </a:pPr>
            <a:r>
              <a:rPr lang="en-US" sz="1200" dirty="0"/>
              <a:t>Smith, A. (n.d.). </a:t>
            </a:r>
            <a:r>
              <a:rPr lang="en-US" sz="1200" i="1" err="1"/>
              <a:t>LibGuides</a:t>
            </a:r>
            <a:r>
              <a:rPr lang="en-US" sz="1200" i="1" dirty="0"/>
              <a:t>: AI in the Library: Home</a:t>
            </a:r>
            <a:r>
              <a:rPr lang="en-US" sz="1200" dirty="0"/>
              <a:t>. Retrieved January 27, 2026, from </a:t>
            </a:r>
            <a:r>
              <a:rPr lang="en-US" sz="1200" dirty="0">
                <a:hlinkClick r:id="rId4"/>
              </a:rPr>
              <a:t>https://guides.ou.edu/c.php?g=1479087&amp;p=11020735</a:t>
            </a:r>
            <a:endParaRPr lang="en-US" sz="1200" dirty="0"/>
          </a:p>
          <a:p>
            <a:pPr marL="0" indent="0">
              <a:buNone/>
            </a:pPr>
            <a:r>
              <a:rPr lang="en-US" sz="1200" dirty="0"/>
              <a:t>Stewart, A. (n.d.). </a:t>
            </a:r>
            <a:r>
              <a:rPr lang="en-US" sz="1200" i="1" err="1"/>
              <a:t>LibGuides</a:t>
            </a:r>
            <a:r>
              <a:rPr lang="en-US" sz="1200" i="1" dirty="0"/>
              <a:t>: AI Literacy: Research and AI</a:t>
            </a:r>
            <a:r>
              <a:rPr lang="en-US" sz="1200" dirty="0"/>
              <a:t>. Retrieved January 27, 2026, from </a:t>
            </a:r>
            <a:r>
              <a:rPr lang="en-US" sz="1200" dirty="0">
                <a:hlinkClick r:id="rId5"/>
              </a:rPr>
              <a:t>https://guides.library.txstate.edu/c.php?g=1442381&amp;p=10713719</a:t>
            </a:r>
            <a:endParaRPr lang="en-US" sz="1200" dirty="0"/>
          </a:p>
          <a:p>
            <a:pPr marL="0" indent="0">
              <a:buNone/>
            </a:pPr>
            <a:r>
              <a:rPr lang="en-US" sz="1200" dirty="0"/>
              <a:t>Sun, Y., Sheng, D., Zhou, Z., &amp; Wu, Y. (2024). AI hallucination: Towards a comprehensive classification of distorted information in artificial intelligence-generated content. </a:t>
            </a:r>
            <a:r>
              <a:rPr lang="en-US" sz="1200" i="1" dirty="0"/>
              <a:t>Humanities and Social Sciences Communications</a:t>
            </a:r>
            <a:r>
              <a:rPr lang="en-US" sz="1200" dirty="0"/>
              <a:t>, </a:t>
            </a:r>
            <a:r>
              <a:rPr lang="en-US" sz="1200" i="1" dirty="0"/>
              <a:t>11</a:t>
            </a:r>
            <a:r>
              <a:rPr lang="en-US" sz="1200" dirty="0"/>
              <a:t>(1), 1278. </a:t>
            </a:r>
            <a:r>
              <a:rPr lang="en-US" sz="1200" dirty="0">
                <a:hlinkClick r:id="rId6"/>
              </a:rPr>
              <a:t>https://doi.org/10.1057/s41599-024-03811-x</a:t>
            </a:r>
            <a:endParaRPr lang="en-US" sz="1200" dirty="0"/>
          </a:p>
          <a:p>
            <a:pPr marL="0" indent="0">
              <a:buNone/>
            </a:pPr>
            <a:r>
              <a:rPr lang="en-US" sz="1200" i="1" dirty="0"/>
              <a:t>Sustainable Cloud Computing—Amazon Web Services</a:t>
            </a:r>
            <a:r>
              <a:rPr lang="en-US" sz="1200" dirty="0"/>
              <a:t>. (n.d.). Amazon Web Services, Inc. Retrieved January 27, 2026, from </a:t>
            </a:r>
            <a:r>
              <a:rPr lang="en-US" sz="1200" dirty="0">
                <a:hlinkClick r:id="rId7"/>
              </a:rPr>
              <a:t>https://aws.amazon.com/sustainability/</a:t>
            </a:r>
            <a:endParaRPr lang="en-US" sz="1200" dirty="0"/>
          </a:p>
          <a:p>
            <a:pPr marL="0" indent="0">
              <a:buNone/>
            </a:pPr>
            <a:r>
              <a:rPr lang="en-US" sz="1200" dirty="0"/>
              <a:t>Sutera, P., Bhatia, R., Lin, T., Chang, L., Brown, A., &amp; </a:t>
            </a:r>
            <a:r>
              <a:rPr lang="en-US" sz="1200" err="1"/>
              <a:t>Jagsi</a:t>
            </a:r>
            <a:r>
              <a:rPr lang="en-US" sz="1200" dirty="0"/>
              <a:t>, R. (2025). Generative AI in Medicine: Pioneering Progress or Perpetuating Historical Inaccuracies? Cross-Sectional Study Evaluating Implicit Bias. </a:t>
            </a:r>
            <a:r>
              <a:rPr lang="en-US" sz="1200" i="1" dirty="0"/>
              <a:t>JMIR AI</a:t>
            </a:r>
            <a:r>
              <a:rPr lang="en-US" sz="1200" dirty="0"/>
              <a:t>, </a:t>
            </a:r>
            <a:r>
              <a:rPr lang="en-US" sz="1200" i="1" dirty="0"/>
              <a:t>4</a:t>
            </a:r>
            <a:r>
              <a:rPr lang="en-US" sz="1200" dirty="0"/>
              <a:t>, e56891–e56891. </a:t>
            </a:r>
            <a:r>
              <a:rPr lang="en-US" sz="1200" dirty="0">
                <a:hlinkClick r:id="rId8"/>
              </a:rPr>
              <a:t>https://doi.org/10.2196/56891</a:t>
            </a:r>
            <a:endParaRPr lang="en-US" sz="1200" dirty="0"/>
          </a:p>
          <a:p>
            <a:pPr marL="0" indent="0">
              <a:buNone/>
            </a:pPr>
            <a:r>
              <a:rPr lang="en-US" sz="1200" dirty="0"/>
              <a:t>Tan, E., &amp; Chambers, D. (2025, July 14). Their Water Taps Ran Dry When Meta Built Next Door. </a:t>
            </a:r>
            <a:r>
              <a:rPr lang="en-US" sz="1200" i="1" dirty="0"/>
              <a:t>The New York Times</a:t>
            </a:r>
            <a:r>
              <a:rPr lang="en-US" sz="1200" dirty="0"/>
              <a:t>. </a:t>
            </a:r>
            <a:r>
              <a:rPr lang="en-US" sz="1200" dirty="0">
                <a:hlinkClick r:id="rId9"/>
              </a:rPr>
              <a:t>https://www.nytimes.com/2025/07/14/technology/meta-data-center-water.html</a:t>
            </a:r>
            <a:endParaRPr lang="en-US" sz="1200" dirty="0"/>
          </a:p>
          <a:p>
            <a:pPr marL="0" indent="0">
              <a:buNone/>
            </a:pPr>
            <a:r>
              <a:rPr lang="en-US" sz="1200" dirty="0"/>
              <a:t>van der Ven, H., Corry, D., Elnur, R., Provost, V. J., </a:t>
            </a:r>
            <a:r>
              <a:rPr lang="en-US" sz="1200" err="1"/>
              <a:t>Syukron</a:t>
            </a:r>
            <a:r>
              <a:rPr lang="en-US" sz="1200" dirty="0"/>
              <a:t>, M., &amp; </a:t>
            </a:r>
            <a:r>
              <a:rPr lang="en-US" sz="1200" err="1"/>
              <a:t>Tappauf</a:t>
            </a:r>
            <a:r>
              <a:rPr lang="en-US" sz="1200" dirty="0"/>
              <a:t>, N. (2024). Does artificial intelligence bias perceptions of environmental challenges? </a:t>
            </a:r>
            <a:r>
              <a:rPr lang="en-US" sz="1200" i="1" dirty="0"/>
              <a:t>Environmental Research Letters</a:t>
            </a:r>
            <a:r>
              <a:rPr lang="en-US" sz="1200" dirty="0"/>
              <a:t>, </a:t>
            </a:r>
            <a:r>
              <a:rPr lang="en-US" sz="1200" i="1" dirty="0"/>
              <a:t>20</a:t>
            </a:r>
            <a:r>
              <a:rPr lang="en-US" sz="1200" dirty="0"/>
              <a:t>(1), 014009. </a:t>
            </a:r>
            <a:r>
              <a:rPr lang="en-US" sz="1200" dirty="0">
                <a:hlinkClick r:id="rId10"/>
              </a:rPr>
              <a:t>https://doi.org/10.1088/1748-9326/ad95a2</a:t>
            </a:r>
            <a:endParaRPr lang="en-US" sz="1200"/>
          </a:p>
        </p:txBody>
      </p:sp>
    </p:spTree>
    <p:extLst>
      <p:ext uri="{BB962C8B-B14F-4D97-AF65-F5344CB8AC3E}">
        <p14:creationId xmlns:p14="http://schemas.microsoft.com/office/powerpoint/2010/main" val="30684482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C5C70-0DF9-1107-65F0-7B59A38709CF}"/>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3BA8BD5C-4515-0255-9CBC-600722FC8AF4}"/>
              </a:ext>
            </a:extLst>
          </p:cNvPr>
          <p:cNvSpPr>
            <a:spLocks noGrp="1"/>
          </p:cNvSpPr>
          <p:nvPr>
            <p:ph idx="1"/>
          </p:nvPr>
        </p:nvSpPr>
        <p:spPr/>
        <p:txBody>
          <a:bodyPr vert="horz" lIns="91440" tIns="45720" rIns="91440" bIns="45720" rtlCol="0" anchor="t">
            <a:normAutofit/>
          </a:bodyPr>
          <a:lstStyle/>
          <a:p>
            <a:pPr marL="0" indent="0">
              <a:buNone/>
            </a:pPr>
            <a:r>
              <a:rPr lang="en-US" sz="1200"/>
              <a:t>Water’s Value. (n.d.). </a:t>
            </a:r>
            <a:r>
              <a:rPr lang="en-US" sz="1200" i="1"/>
              <a:t>US Water Alliance</a:t>
            </a:r>
            <a:r>
              <a:rPr lang="en-US" sz="1200"/>
              <a:t>. Retrieved January 27, 2026, from </a:t>
            </a:r>
            <a:r>
              <a:rPr lang="en-US" sz="1200" dirty="0">
                <a:hlinkClick r:id="rId2"/>
              </a:rPr>
              <a:t>https://uswateralliance.org/resources/waters-value/</a:t>
            </a:r>
            <a:endParaRPr lang="en-US" sz="1200"/>
          </a:p>
          <a:p>
            <a:pPr marL="0" indent="0">
              <a:buNone/>
            </a:pPr>
            <a:r>
              <a:rPr lang="en-US" sz="1200"/>
              <a:t>What Americans think about the environmental impact of AI, according to a new poll. (n.d.). </a:t>
            </a:r>
            <a:r>
              <a:rPr lang="en-US" sz="1200" i="1"/>
              <a:t>The Institute for Climate and Sustainable Growth</a:t>
            </a:r>
            <a:r>
              <a:rPr lang="en-US" sz="1200"/>
              <a:t>. Retrieved January 27, 2026, from </a:t>
            </a:r>
            <a:r>
              <a:rPr lang="en-US" sz="1200" dirty="0">
                <a:hlinkClick r:id="rId3"/>
              </a:rPr>
              <a:t>https://climate.uchicago.edu/news/what-americans-think-about-the-environmental-impact-of-ai-according-to-a-new-poll/</a:t>
            </a:r>
            <a:endParaRPr lang="en-US" sz="1200"/>
          </a:p>
          <a:p>
            <a:pPr marL="0" indent="0">
              <a:buNone/>
            </a:pPr>
            <a:r>
              <a:rPr lang="en-US" sz="1200" i="1"/>
              <a:t>What is Amazon Bedrock? - Amazon Bedrock</a:t>
            </a:r>
            <a:r>
              <a:rPr lang="en-US" sz="1200"/>
              <a:t>. (n.d.). Retrieved January 27, 2026, from </a:t>
            </a:r>
            <a:r>
              <a:rPr lang="en-US" sz="1200" dirty="0">
                <a:hlinkClick r:id="rId4"/>
              </a:rPr>
              <a:t>https://docs.aws.amazon.com/bedrock/latest/userguide/what-is-bedrock.html</a:t>
            </a:r>
            <a:endParaRPr lang="en-US" sz="1200"/>
          </a:p>
          <a:p>
            <a:pPr marL="0" indent="0">
              <a:buNone/>
            </a:pPr>
            <a:r>
              <a:rPr lang="en-US" sz="1200" i="1"/>
              <a:t>What is Amazon VPC? - Amazon Virtual Private Cloud</a:t>
            </a:r>
            <a:r>
              <a:rPr lang="en-US" sz="1200"/>
              <a:t>. (n.d.). Retrieved January 27, 2026, from </a:t>
            </a:r>
            <a:r>
              <a:rPr lang="en-US" sz="1200" dirty="0">
                <a:hlinkClick r:id="rId5"/>
              </a:rPr>
              <a:t>https://docs.aws.amazon.com/vpc/latest/userguide/what-is-amazon-vpc.html</a:t>
            </a:r>
            <a:endParaRPr lang="en-US" sz="1200"/>
          </a:p>
          <a:p>
            <a:endParaRPr lang="en-US" dirty="0"/>
          </a:p>
        </p:txBody>
      </p:sp>
    </p:spTree>
    <p:extLst>
      <p:ext uri="{BB962C8B-B14F-4D97-AF65-F5344CB8AC3E}">
        <p14:creationId xmlns:p14="http://schemas.microsoft.com/office/powerpoint/2010/main" val="17717494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56A6C-CDBA-BB21-2C1D-B3C3977305DE}"/>
              </a:ext>
            </a:extLst>
          </p:cNvPr>
          <p:cNvSpPr>
            <a:spLocks noGrp="1"/>
          </p:cNvSpPr>
          <p:nvPr>
            <p:ph type="title"/>
          </p:nvPr>
        </p:nvSpPr>
        <p:spPr/>
        <p:txBody>
          <a:bodyPr/>
          <a:lstStyle/>
          <a:p>
            <a:r>
              <a:rPr lang="en-US" dirty="0"/>
              <a:t>AI Basics: Choosing an AI Tool</a:t>
            </a:r>
          </a:p>
        </p:txBody>
      </p:sp>
      <p:sp>
        <p:nvSpPr>
          <p:cNvPr id="3" name="Content Placeholder 2">
            <a:extLst>
              <a:ext uri="{FF2B5EF4-FFF2-40B4-BE49-F238E27FC236}">
                <a16:creationId xmlns:a16="http://schemas.microsoft.com/office/drawing/2014/main" id="{343DA26A-66BC-50C2-69B7-CB8824F5B480}"/>
              </a:ext>
            </a:extLst>
          </p:cNvPr>
          <p:cNvSpPr>
            <a:spLocks noGrp="1"/>
          </p:cNvSpPr>
          <p:nvPr>
            <p:ph idx="1"/>
          </p:nvPr>
        </p:nvSpPr>
        <p:spPr/>
        <p:txBody>
          <a:bodyPr vert="horz" lIns="91440" tIns="45720" rIns="91440" bIns="45720" rtlCol="0" anchor="t">
            <a:noAutofit/>
          </a:bodyPr>
          <a:lstStyle/>
          <a:p>
            <a:pPr marL="0" indent="0">
              <a:buNone/>
            </a:pPr>
            <a:r>
              <a:rPr lang="en-US" sz="2000" b="1" dirty="0"/>
              <a:t>Types of AI: </a:t>
            </a:r>
            <a:r>
              <a:rPr lang="en-US" sz="2000" dirty="0"/>
              <a:t>Not all AI works the same way. Understanding the differences helps you know what each type can and cannot do:</a:t>
            </a:r>
          </a:p>
          <a:p>
            <a:pPr marL="0" indent="0">
              <a:buNone/>
            </a:pPr>
            <a:endParaRPr lang="en-US" sz="2000" b="1" dirty="0"/>
          </a:p>
          <a:p>
            <a:pPr marL="0" indent="0">
              <a:buNone/>
            </a:pPr>
            <a:r>
              <a:rPr lang="en-US" sz="2000" b="1" dirty="0">
                <a:solidFill>
                  <a:schemeClr val="accent1"/>
                </a:solidFill>
              </a:rPr>
              <a:t>#1 Traditional AI (Narrow AI): </a:t>
            </a:r>
          </a:p>
          <a:p>
            <a:pPr marL="0" indent="0">
              <a:buNone/>
            </a:pPr>
            <a:r>
              <a:rPr lang="en-US" sz="2000" dirty="0"/>
              <a:t>Designed to perform specific tasks like spam filtering, recommendation algorithms, or voice recognition</a:t>
            </a:r>
            <a:endParaRPr lang="en-US"/>
          </a:p>
          <a:p>
            <a:r>
              <a:rPr lang="en-US" sz="2000" dirty="0"/>
              <a:t>Follows predefined rules and patterns</a:t>
            </a:r>
          </a:p>
          <a:p>
            <a:pPr lvl="1">
              <a:buFont typeface="Courier New" panose="020B0604020202020204" pitchFamily="34" charset="0"/>
              <a:buChar char="o"/>
            </a:pPr>
            <a:r>
              <a:rPr lang="en-US" sz="1800" dirty="0"/>
              <a:t>Examples: Netflix recommendations, Siri/Alexa</a:t>
            </a:r>
            <a:endParaRPr lang="en-US" dirty="0"/>
          </a:p>
          <a:p>
            <a:r>
              <a:rPr lang="en-US" sz="2000" dirty="0"/>
              <a:t>Cannot perform tasks outside its specific programming</a:t>
            </a:r>
          </a:p>
        </p:txBody>
      </p:sp>
    </p:spTree>
    <p:extLst>
      <p:ext uri="{BB962C8B-B14F-4D97-AF65-F5344CB8AC3E}">
        <p14:creationId xmlns:p14="http://schemas.microsoft.com/office/powerpoint/2010/main" val="33234505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FB4ED-6E5A-2EEE-E2EE-93EA4C852B17}"/>
              </a:ext>
            </a:extLst>
          </p:cNvPr>
          <p:cNvSpPr>
            <a:spLocks noGrp="1"/>
          </p:cNvSpPr>
          <p:nvPr>
            <p:ph type="title"/>
          </p:nvPr>
        </p:nvSpPr>
        <p:spPr/>
        <p:txBody>
          <a:bodyPr/>
          <a:lstStyle/>
          <a:p>
            <a:r>
              <a:rPr lang="en-US" dirty="0"/>
              <a:t>Machine learning &amp; gen ai</a:t>
            </a:r>
          </a:p>
        </p:txBody>
      </p:sp>
      <p:sp>
        <p:nvSpPr>
          <p:cNvPr id="3" name="Content Placeholder 2">
            <a:extLst>
              <a:ext uri="{FF2B5EF4-FFF2-40B4-BE49-F238E27FC236}">
                <a16:creationId xmlns:a16="http://schemas.microsoft.com/office/drawing/2014/main" id="{1AE48C66-3E82-AAEE-44F8-4EA65C7FC9FD}"/>
              </a:ext>
            </a:extLst>
          </p:cNvPr>
          <p:cNvSpPr>
            <a:spLocks noGrp="1"/>
          </p:cNvSpPr>
          <p:nvPr>
            <p:ph idx="1"/>
          </p:nvPr>
        </p:nvSpPr>
        <p:spPr/>
        <p:txBody>
          <a:bodyPr vert="horz" lIns="91440" tIns="45720" rIns="91440" bIns="45720" rtlCol="0" anchor="t">
            <a:noAutofit/>
          </a:bodyPr>
          <a:lstStyle/>
          <a:p>
            <a:pPr marL="0" indent="0">
              <a:buNone/>
            </a:pPr>
            <a:r>
              <a:rPr lang="en-US" sz="2000" b="1" dirty="0">
                <a:solidFill>
                  <a:schemeClr val="accent1"/>
                </a:solidFill>
              </a:rPr>
              <a:t>#2 Machine Learning (ML)</a:t>
            </a:r>
            <a:endParaRPr lang="en-US" sz="2000">
              <a:solidFill>
                <a:schemeClr val="accent1"/>
              </a:solidFill>
            </a:endParaRPr>
          </a:p>
          <a:p>
            <a:r>
              <a:rPr lang="en-US" sz="2000" dirty="0"/>
              <a:t>AI systems that learn patterns from data without being explicitly programmed for every scenario</a:t>
            </a:r>
          </a:p>
          <a:p>
            <a:r>
              <a:rPr lang="en-US" sz="2000" dirty="0"/>
              <a:t>Improves performance over time with more data</a:t>
            </a:r>
          </a:p>
          <a:p>
            <a:pPr lvl="1">
              <a:buFont typeface="Courier New" panose="020B0604020202020204" pitchFamily="34" charset="0"/>
              <a:buChar char="o"/>
            </a:pPr>
            <a:r>
              <a:rPr lang="en-US" dirty="0"/>
              <a:t>Examples: fraud detection, image recognition, predictive analytics</a:t>
            </a:r>
          </a:p>
          <a:p>
            <a:pPr lvl="1">
              <a:buFont typeface="Courier New" panose="020B0604020202020204" pitchFamily="34" charset="0"/>
              <a:buChar char="o"/>
            </a:pPr>
            <a:r>
              <a:rPr lang="en-US" dirty="0"/>
              <a:t>Subset of AI focused on pattern recognition and prediction</a:t>
            </a:r>
          </a:p>
          <a:p>
            <a:pPr marL="0" indent="0">
              <a:buNone/>
            </a:pPr>
            <a:r>
              <a:rPr lang="en-US" sz="2000" b="1" dirty="0">
                <a:solidFill>
                  <a:schemeClr val="accent1"/>
                </a:solidFill>
              </a:rPr>
              <a:t>#3 Generative AI (GenAI)</a:t>
            </a:r>
            <a:endParaRPr lang="en-US" sz="2000">
              <a:solidFill>
                <a:schemeClr val="accent1"/>
              </a:solidFill>
            </a:endParaRPr>
          </a:p>
          <a:p>
            <a:r>
              <a:rPr lang="en-US" sz="2000" dirty="0"/>
              <a:t>Creates new content (text, images, audio, video, code) based on patterns learned from training data</a:t>
            </a:r>
          </a:p>
          <a:p>
            <a:r>
              <a:rPr lang="en-US" sz="2000" dirty="0"/>
              <a:t>Responds to user prompts to generate human-like outputs</a:t>
            </a:r>
          </a:p>
          <a:p>
            <a:pPr lvl="1">
              <a:buFont typeface="Courier New" panose="020B0604020202020204" pitchFamily="34" charset="0"/>
              <a:buChar char="o"/>
            </a:pPr>
            <a:r>
              <a:rPr lang="en-US" dirty="0"/>
              <a:t>Examples: ChatGPT, Claude, Gemini, DALL-E, Midjourney, GitHub Copilot</a:t>
            </a:r>
          </a:p>
          <a:p>
            <a:pPr lvl="1">
              <a:buFont typeface="Courier New" panose="020B0604020202020204" pitchFamily="34" charset="0"/>
              <a:buChar char="o"/>
            </a:pPr>
            <a:r>
              <a:rPr lang="en-US" dirty="0"/>
              <a:t>Works through statistical prediction, not comprehension or fact-checking</a:t>
            </a:r>
          </a:p>
          <a:p>
            <a:endParaRPr lang="en-US" dirty="0"/>
          </a:p>
        </p:txBody>
      </p:sp>
    </p:spTree>
    <p:extLst>
      <p:ext uri="{BB962C8B-B14F-4D97-AF65-F5344CB8AC3E}">
        <p14:creationId xmlns:p14="http://schemas.microsoft.com/office/powerpoint/2010/main" val="31398985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EDB88-FD63-5626-977F-942EE8A90CBD}"/>
              </a:ext>
            </a:extLst>
          </p:cNvPr>
          <p:cNvSpPr>
            <a:spLocks noGrp="1"/>
          </p:cNvSpPr>
          <p:nvPr>
            <p:ph type="title"/>
          </p:nvPr>
        </p:nvSpPr>
        <p:spPr/>
        <p:txBody>
          <a:bodyPr/>
          <a:lstStyle/>
          <a:p>
            <a:r>
              <a:rPr lang="en-US" dirty="0"/>
              <a:t>Ethics and AI</a:t>
            </a:r>
          </a:p>
        </p:txBody>
      </p:sp>
      <p:sp>
        <p:nvSpPr>
          <p:cNvPr id="3" name="Content Placeholder 2">
            <a:extLst>
              <a:ext uri="{FF2B5EF4-FFF2-40B4-BE49-F238E27FC236}">
                <a16:creationId xmlns:a16="http://schemas.microsoft.com/office/drawing/2014/main" id="{94B29A60-C638-C0CF-15C9-D62E96653355}"/>
              </a:ext>
            </a:extLst>
          </p:cNvPr>
          <p:cNvSpPr>
            <a:spLocks noGrp="1"/>
          </p:cNvSpPr>
          <p:nvPr>
            <p:ph idx="1"/>
          </p:nvPr>
        </p:nvSpPr>
        <p:spPr/>
        <p:txBody>
          <a:bodyPr vert="horz" lIns="91440" tIns="45720" rIns="91440" bIns="45720" rtlCol="0" anchor="t">
            <a:normAutofit/>
          </a:bodyPr>
          <a:lstStyle/>
          <a:p>
            <a:pPr marL="0" indent="0">
              <a:buNone/>
            </a:pPr>
            <a:r>
              <a:rPr lang="en-US" dirty="0"/>
              <a:t>There are lots of discussions around the ethical issues of artificial intelligence usage. There are a variety of issues that require careful considerations. Given this variety, it is difficult to say that there is one definitive way to ethically use AI tools. </a:t>
            </a:r>
            <a:endParaRPr lang="en-US"/>
          </a:p>
          <a:p>
            <a:pPr marL="0" indent="0">
              <a:buNone/>
            </a:pPr>
            <a:r>
              <a:rPr lang="en-US" dirty="0"/>
              <a:t>There are five interrelated yet distinct categories:</a:t>
            </a:r>
            <a:endParaRPr lang="en-US"/>
          </a:p>
          <a:p>
            <a:pPr lvl="1"/>
            <a:r>
              <a:rPr lang="en-US" dirty="0"/>
              <a:t>Bias</a:t>
            </a:r>
          </a:p>
          <a:p>
            <a:pPr lvl="1"/>
            <a:r>
              <a:rPr lang="en-US" dirty="0"/>
              <a:t>Inaccuracies</a:t>
            </a:r>
          </a:p>
          <a:p>
            <a:pPr lvl="1"/>
            <a:r>
              <a:rPr lang="en-US" dirty="0"/>
              <a:t>Plagiarism/IP Infringement</a:t>
            </a:r>
          </a:p>
          <a:p>
            <a:pPr lvl="1"/>
            <a:r>
              <a:rPr lang="en-US" dirty="0"/>
              <a:t>Environmental Impact</a:t>
            </a:r>
          </a:p>
          <a:p>
            <a:pPr lvl="1"/>
            <a:r>
              <a:rPr lang="en-US" dirty="0"/>
              <a:t>User Safety</a:t>
            </a:r>
          </a:p>
        </p:txBody>
      </p:sp>
    </p:spTree>
    <p:extLst>
      <p:ext uri="{BB962C8B-B14F-4D97-AF65-F5344CB8AC3E}">
        <p14:creationId xmlns:p14="http://schemas.microsoft.com/office/powerpoint/2010/main" val="29124184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420DE-8526-5508-11BC-A2A404F5385E}"/>
              </a:ext>
            </a:extLst>
          </p:cNvPr>
          <p:cNvSpPr>
            <a:spLocks noGrp="1"/>
          </p:cNvSpPr>
          <p:nvPr>
            <p:ph type="title"/>
          </p:nvPr>
        </p:nvSpPr>
        <p:spPr/>
        <p:txBody>
          <a:bodyPr/>
          <a:lstStyle/>
          <a:p>
            <a:r>
              <a:rPr lang="en-US" dirty="0"/>
              <a:t>Bias</a:t>
            </a:r>
          </a:p>
        </p:txBody>
      </p:sp>
      <p:sp>
        <p:nvSpPr>
          <p:cNvPr id="3" name="Content Placeholder 2">
            <a:extLst>
              <a:ext uri="{FF2B5EF4-FFF2-40B4-BE49-F238E27FC236}">
                <a16:creationId xmlns:a16="http://schemas.microsoft.com/office/drawing/2014/main" id="{42DB5E42-7ED2-BB0B-07D8-AEE88B43A94B}"/>
              </a:ext>
            </a:extLst>
          </p:cNvPr>
          <p:cNvSpPr>
            <a:spLocks noGrp="1"/>
          </p:cNvSpPr>
          <p:nvPr>
            <p:ph idx="1"/>
          </p:nvPr>
        </p:nvSpPr>
        <p:spPr/>
        <p:txBody>
          <a:bodyPr vert="horz" lIns="91440" tIns="45720" rIns="91440" bIns="45720" rtlCol="0" anchor="t">
            <a:normAutofit/>
          </a:bodyPr>
          <a:lstStyle/>
          <a:p>
            <a:pPr marL="0" indent="0">
              <a:buNone/>
            </a:pPr>
            <a:r>
              <a:rPr lang="en-US" dirty="0"/>
              <a:t>What is AI Bias?</a:t>
            </a:r>
          </a:p>
          <a:p>
            <a:r>
              <a:rPr lang="en-US" dirty="0"/>
              <a:t>Human biases in training data and algorithm design lead to skewed outputs with potentially harmful real-world consequences.</a:t>
            </a:r>
          </a:p>
          <a:p>
            <a:pPr marL="0" indent="0">
              <a:buNone/>
            </a:pPr>
            <a:r>
              <a:rPr lang="en-US" dirty="0"/>
              <a:t>Where Bias Enters:</a:t>
            </a:r>
          </a:p>
          <a:p>
            <a:pPr lvl="1"/>
            <a:r>
              <a:rPr lang="en-US" dirty="0"/>
              <a:t>Training data (Wikipedia, books, web archives) reflects existing societal inequalities</a:t>
            </a:r>
          </a:p>
          <a:p>
            <a:pPr lvl="1"/>
            <a:r>
              <a:rPr lang="en-US" dirty="0"/>
              <a:t>Algorithms encode biased assumptions</a:t>
            </a:r>
          </a:p>
          <a:p>
            <a:pPr lvl="1"/>
            <a:r>
              <a:rPr lang="en-US" dirty="0"/>
              <a:t>Reinforcement learning from human feedback</a:t>
            </a:r>
          </a:p>
          <a:p>
            <a:pPr lvl="1"/>
            <a:r>
              <a:rPr lang="en-US" dirty="0"/>
              <a:t>Result: AI perpetuates and amplifies societal biases</a:t>
            </a:r>
          </a:p>
          <a:p>
            <a:pPr marL="0" indent="0">
              <a:buNone/>
            </a:pPr>
            <a:r>
              <a:rPr lang="en-US" dirty="0"/>
              <a:t>Three Critical Areas of Bias:</a:t>
            </a:r>
          </a:p>
          <a:p>
            <a:pPr lvl="1"/>
            <a:r>
              <a:rPr lang="en-US" dirty="0"/>
              <a:t>Gender - Stereotyping (men = power/authority; women = appearance/nurturing)</a:t>
            </a:r>
          </a:p>
          <a:p>
            <a:pPr lvl="1"/>
            <a:r>
              <a:rPr lang="en-US" dirty="0"/>
              <a:t>Race &amp; Western-Centricity - Models favor WEIRD societies; Islamic terrorism overrepresented despite guardrails</a:t>
            </a:r>
          </a:p>
          <a:p>
            <a:pPr lvl="1"/>
            <a:r>
              <a:rPr lang="en-US" dirty="0" err="1"/>
              <a:t>Neuronormativity</a:t>
            </a:r>
            <a:r>
              <a:rPr lang="en-US" dirty="0"/>
              <a:t> &amp; Ableism - Pressures conformity, silences diverse communication styles</a:t>
            </a:r>
          </a:p>
        </p:txBody>
      </p:sp>
    </p:spTree>
    <p:extLst>
      <p:ext uri="{BB962C8B-B14F-4D97-AF65-F5344CB8AC3E}">
        <p14:creationId xmlns:p14="http://schemas.microsoft.com/office/powerpoint/2010/main" val="14362010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F9F59-2139-69F5-6F99-0FF3E43AB7DE}"/>
              </a:ext>
            </a:extLst>
          </p:cNvPr>
          <p:cNvSpPr>
            <a:spLocks noGrp="1"/>
          </p:cNvSpPr>
          <p:nvPr>
            <p:ph type="title"/>
          </p:nvPr>
        </p:nvSpPr>
        <p:spPr/>
        <p:txBody>
          <a:bodyPr/>
          <a:lstStyle/>
          <a:p>
            <a:r>
              <a:rPr lang="en-US" dirty="0"/>
              <a:t>Inaccuracies/hallucinations</a:t>
            </a:r>
          </a:p>
        </p:txBody>
      </p:sp>
      <p:sp>
        <p:nvSpPr>
          <p:cNvPr id="3" name="Content Placeholder 2">
            <a:extLst>
              <a:ext uri="{FF2B5EF4-FFF2-40B4-BE49-F238E27FC236}">
                <a16:creationId xmlns:a16="http://schemas.microsoft.com/office/drawing/2014/main" id="{3F388FA9-BD15-F861-A607-A0E65932B43E}"/>
              </a:ext>
            </a:extLst>
          </p:cNvPr>
          <p:cNvSpPr>
            <a:spLocks noGrp="1"/>
          </p:cNvSpPr>
          <p:nvPr>
            <p:ph idx="1"/>
          </p:nvPr>
        </p:nvSpPr>
        <p:spPr/>
        <p:txBody>
          <a:bodyPr vert="horz" lIns="91440" tIns="45720" rIns="91440" bIns="45720" rtlCol="0" anchor="t">
            <a:normAutofit fontScale="92500" lnSpcReduction="20000"/>
          </a:bodyPr>
          <a:lstStyle/>
          <a:p>
            <a:pPr marL="0" indent="0">
              <a:buNone/>
            </a:pPr>
            <a:r>
              <a:rPr lang="en-US" dirty="0"/>
              <a:t>What Generative AI Can Do:</a:t>
            </a:r>
          </a:p>
          <a:p>
            <a:r>
              <a:rPr lang="en-US" dirty="0"/>
              <a:t>Generate text, video, and images based on user input</a:t>
            </a:r>
          </a:p>
          <a:p>
            <a:pPr marL="0" indent="0">
              <a:buNone/>
            </a:pPr>
            <a:r>
              <a:rPr lang="en-US" dirty="0"/>
              <a:t>What It Cannot Do:</a:t>
            </a:r>
          </a:p>
          <a:p>
            <a:r>
              <a:rPr lang="en-US" dirty="0"/>
              <a:t>Guarantee accuracy or appropriate representation of ideas</a:t>
            </a:r>
          </a:p>
          <a:p>
            <a:pPr marL="0" indent="0">
              <a:buNone/>
            </a:pPr>
            <a:r>
              <a:rPr lang="en-US" dirty="0"/>
              <a:t>The Core Problem: "Hallucinations"</a:t>
            </a:r>
          </a:p>
          <a:p>
            <a:pPr lvl="1"/>
            <a:r>
              <a:rPr lang="en-US" dirty="0"/>
              <a:t>Outright fabrication of information</a:t>
            </a:r>
          </a:p>
          <a:p>
            <a:pPr lvl="1"/>
            <a:r>
              <a:rPr lang="en-US" dirty="0"/>
              <a:t>Incorrect contextualization of facts</a:t>
            </a:r>
          </a:p>
          <a:p>
            <a:pPr lvl="1"/>
            <a:r>
              <a:rPr lang="en-US" dirty="0"/>
              <a:t>Misinterpretation or inaccurate summarization of training data</a:t>
            </a:r>
          </a:p>
          <a:p>
            <a:pPr marL="0" indent="0">
              <a:buNone/>
            </a:pPr>
            <a:r>
              <a:rPr lang="en-US" dirty="0"/>
              <a:t>Why This Happens:</a:t>
            </a:r>
          </a:p>
          <a:p>
            <a:r>
              <a:rPr lang="en-US" dirty="0"/>
              <a:t>LLMs prioritize coherence over accuracy by design—they produce fluent, convincing-sounding responses that may be false</a:t>
            </a:r>
          </a:p>
          <a:p>
            <a:pPr marL="0" indent="0">
              <a:buNone/>
            </a:pPr>
            <a:r>
              <a:rPr lang="en-US" dirty="0"/>
              <a:t>Critical Safeguard:</a:t>
            </a:r>
          </a:p>
          <a:p>
            <a:r>
              <a:rPr lang="en-US" dirty="0"/>
              <a:t>All AI-generated outputs must be verified against authoritative sources, regardless of how confident or convincing the response appears</a:t>
            </a:r>
            <a:endParaRPr lang="en-US"/>
          </a:p>
        </p:txBody>
      </p:sp>
    </p:spTree>
    <p:extLst>
      <p:ext uri="{BB962C8B-B14F-4D97-AF65-F5344CB8AC3E}">
        <p14:creationId xmlns:p14="http://schemas.microsoft.com/office/powerpoint/2010/main" val="24932646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6F9E3-6870-AAE0-FC41-8CAF0490CAEA}"/>
              </a:ext>
            </a:extLst>
          </p:cNvPr>
          <p:cNvSpPr>
            <a:spLocks noGrp="1"/>
          </p:cNvSpPr>
          <p:nvPr>
            <p:ph type="title"/>
          </p:nvPr>
        </p:nvSpPr>
        <p:spPr>
          <a:xfrm>
            <a:off x="429768" y="283464"/>
            <a:ext cx="10652760" cy="969264"/>
          </a:xfrm>
        </p:spPr>
        <p:txBody>
          <a:bodyPr anchor="b">
            <a:normAutofit/>
          </a:bodyPr>
          <a:lstStyle/>
          <a:p>
            <a:r>
              <a:rPr lang="en-US" dirty="0"/>
              <a:t>Academic integrities</a:t>
            </a:r>
          </a:p>
        </p:txBody>
      </p:sp>
      <p:graphicFrame>
        <p:nvGraphicFramePr>
          <p:cNvPr id="5" name="Content Placeholder 2">
            <a:extLst>
              <a:ext uri="{FF2B5EF4-FFF2-40B4-BE49-F238E27FC236}">
                <a16:creationId xmlns:a16="http://schemas.microsoft.com/office/drawing/2014/main" id="{6510BD6E-9BAC-7E0D-FEA5-05275740C828}"/>
              </a:ext>
            </a:extLst>
          </p:cNvPr>
          <p:cNvGraphicFramePr>
            <a:graphicFrameLocks noGrp="1"/>
          </p:cNvGraphicFramePr>
          <p:nvPr>
            <p:ph idx="1"/>
            <p:extLst>
              <p:ext uri="{D42A27DB-BD31-4B8C-83A1-F6EECF244321}">
                <p14:modId xmlns:p14="http://schemas.microsoft.com/office/powerpoint/2010/main" val="3379091666"/>
              </p:ext>
            </p:extLst>
          </p:nvPr>
        </p:nvGraphicFramePr>
        <p:xfrm>
          <a:off x="429768" y="1380744"/>
          <a:ext cx="10652760" cy="49011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772574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83A36-2FFA-22FF-8C44-08872D81C346}"/>
              </a:ext>
            </a:extLst>
          </p:cNvPr>
          <p:cNvSpPr>
            <a:spLocks noGrp="1"/>
          </p:cNvSpPr>
          <p:nvPr>
            <p:ph type="title"/>
          </p:nvPr>
        </p:nvSpPr>
        <p:spPr>
          <a:xfrm>
            <a:off x="429767" y="640079"/>
            <a:ext cx="4032505" cy="3621024"/>
          </a:xfrm>
        </p:spPr>
        <p:txBody>
          <a:bodyPr anchor="t">
            <a:normAutofit/>
          </a:bodyPr>
          <a:lstStyle/>
          <a:p>
            <a:r>
              <a:rPr lang="en-US" sz="3300"/>
              <a:t>Academic integrities: Citation &amp; Documentation Guidelines</a:t>
            </a:r>
          </a:p>
        </p:txBody>
      </p:sp>
      <p:sp>
        <p:nvSpPr>
          <p:cNvPr id="11" name="Content Placeholder 2">
            <a:extLst>
              <a:ext uri="{FF2B5EF4-FFF2-40B4-BE49-F238E27FC236}">
                <a16:creationId xmlns:a16="http://schemas.microsoft.com/office/drawing/2014/main" id="{CE8FE0C7-CE2C-14BC-9F9D-F3F9138D4901}"/>
              </a:ext>
            </a:extLst>
          </p:cNvPr>
          <p:cNvSpPr>
            <a:spLocks noGrp="1"/>
          </p:cNvSpPr>
          <p:nvPr>
            <p:ph sz="quarter" idx="13"/>
          </p:nvPr>
        </p:nvSpPr>
        <p:spPr>
          <a:xfrm>
            <a:off x="5422392" y="640715"/>
            <a:ext cx="5968098" cy="5719763"/>
          </a:xfrm>
        </p:spPr>
        <p:txBody>
          <a:bodyPr vert="horz" lIns="91440" tIns="45720" rIns="91440" bIns="45720" rtlCol="0" anchor="t">
            <a:normAutofit/>
          </a:bodyPr>
          <a:lstStyle/>
          <a:p>
            <a:pPr marL="0" indent="0">
              <a:lnSpc>
                <a:spcPct val="110000"/>
              </a:lnSpc>
              <a:buNone/>
            </a:pPr>
            <a:r>
              <a:rPr lang="en-US" b="1" dirty="0"/>
              <a:t>Citation Guidelines</a:t>
            </a:r>
            <a:r>
              <a:rPr lang="en-US" dirty="0"/>
              <a:t>: When using AI tools, always disclose and cite your usage following your discipline's style guide. Include the AI tool in both in-text citations and reference lists, along with a description of how it was used in your methods or acknowledgments section. The American Medical Association (AMA) is an exception, requiring disclosure only in methods or acknowledgments rather than as a cited author.</a:t>
            </a:r>
          </a:p>
          <a:p>
            <a:pPr marL="0" indent="0">
              <a:lnSpc>
                <a:spcPct val="110000"/>
              </a:lnSpc>
              <a:buNone/>
            </a:pPr>
            <a:r>
              <a:rPr lang="en-US" b="1" dirty="0"/>
              <a:t>Documentation Guidelines</a:t>
            </a:r>
            <a:r>
              <a:rPr lang="en-US" dirty="0"/>
              <a:t>: Best practices include documenting your process through saved chat logs and multiple drafts, verifying all AI-generated content before use, and remembering that AI outputs cannot be cited as authoritative sources without fact-checking. Google Docs and Word keep track of your version history, but you can show your process more clearly with an extension app that reports on time spent and copy/pastes and generates a video of the text’s evolution. </a:t>
            </a:r>
          </a:p>
        </p:txBody>
      </p:sp>
    </p:spTree>
    <p:extLst>
      <p:ext uri="{BB962C8B-B14F-4D97-AF65-F5344CB8AC3E}">
        <p14:creationId xmlns:p14="http://schemas.microsoft.com/office/powerpoint/2010/main" val="2757873795"/>
      </p:ext>
    </p:extLst>
  </p:cSld>
  <p:clrMapOvr>
    <a:masterClrMapping/>
  </p:clrMapOvr>
</p:sld>
</file>

<file path=ppt/theme/theme1.xml><?xml version="1.0" encoding="utf-8"?>
<a:theme xmlns:a="http://schemas.openxmlformats.org/drawingml/2006/main" name="Oasis">
  <a:themeElements>
    <a:clrScheme name="Oasis">
      <a:dk1>
        <a:srgbClr val="131313"/>
      </a:dk1>
      <a:lt1>
        <a:sysClr val="window" lastClr="FFFFFF"/>
      </a:lt1>
      <a:dk2>
        <a:srgbClr val="2D2A27"/>
      </a:dk2>
      <a:lt2>
        <a:srgbClr val="F0EBE6"/>
      </a:lt2>
      <a:accent1>
        <a:srgbClr val="9F7667"/>
      </a:accent1>
      <a:accent2>
        <a:srgbClr val="BE8856"/>
      </a:accent2>
      <a:accent3>
        <a:srgbClr val="BD9075"/>
      </a:accent3>
      <a:accent4>
        <a:srgbClr val="939081"/>
      </a:accent4>
      <a:accent5>
        <a:srgbClr val="A16D4C"/>
      </a:accent5>
      <a:accent6>
        <a:srgbClr val="8C8662"/>
      </a:accent6>
      <a:hlink>
        <a:srgbClr val="A57361"/>
      </a:hlink>
      <a:folHlink>
        <a:srgbClr val="8C8662"/>
      </a:folHlink>
    </a:clrScheme>
    <a:fontScheme name="Oasis Font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asis" id="{F87D57D1-6595-40EA-BD1E-F0C34D0EF910}" vid="{ECA7DBCD-4BC8-40F2-8EF4-7A6D942FA19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a56bf8d1-999b-45a1-ace2-ccdf87993b99">
      <Terms xmlns="http://schemas.microsoft.com/office/infopath/2007/PartnerControls"/>
    </lcf76f155ced4ddcb4097134ff3c332f>
    <TaxCatchAll xmlns="4cb7a0ed-81bb-4f90-93cd-c3b71f5e59b6"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B292FF15409854CB4D1C47363DC529E" ma:contentTypeVersion="18" ma:contentTypeDescription="Create a new document." ma:contentTypeScope="" ma:versionID="129c51928604cee9c09e7ec5fcad9e60">
  <xsd:schema xmlns:xsd="http://www.w3.org/2001/XMLSchema" xmlns:xs="http://www.w3.org/2001/XMLSchema" xmlns:p="http://schemas.microsoft.com/office/2006/metadata/properties" xmlns:ns1="http://schemas.microsoft.com/sharepoint/v3" xmlns:ns2="a56bf8d1-999b-45a1-ace2-ccdf87993b99" xmlns:ns3="4cb7a0ed-81bb-4f90-93cd-c3b71f5e59b6" targetNamespace="http://schemas.microsoft.com/office/2006/metadata/properties" ma:root="true" ma:fieldsID="e1d74ba773fc913ddf40cd1e8f493b3e" ns1:_="" ns2:_="" ns3:_="">
    <xsd:import namespace="http://schemas.microsoft.com/sharepoint/v3"/>
    <xsd:import namespace="a56bf8d1-999b-45a1-ace2-ccdf87993b99"/>
    <xsd:import namespace="4cb7a0ed-81bb-4f90-93cd-c3b71f5e59b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LengthInSeconds" minOccurs="0"/>
                <xsd:element ref="ns2:MediaServiceSearchPropertie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4" nillable="true" ma:displayName="Unified Compliance Policy Properties" ma:hidden="true" ma:internalName="_ip_UnifiedCompliancePolicyProperties">
      <xsd:simpleType>
        <xsd:restriction base="dms:Note"/>
      </xsd:simpleType>
    </xsd:element>
    <xsd:element name="_ip_UnifiedCompliancePolicyUIAction" ma:index="2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56bf8d1-999b-45a1-ace2-ccdf87993b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83a692e8-e48a-48e7-a779-d106e04dcfd5"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cb7a0ed-81bb-4f90-93cd-c3b71f5e59b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807a08ea-0380-49d9-b5b4-995853a00751}" ma:internalName="TaxCatchAll" ma:showField="CatchAllData" ma:web="4cb7a0ed-81bb-4f90-93cd-c3b71f5e59b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7D391DD-7EE4-4FF1-BF36-497C2B6F183F}">
  <ds:schemaRefs>
    <ds:schemaRef ds:uri="http://schemas.microsoft.com/sharepoint/v3/contenttype/forms"/>
  </ds:schemaRefs>
</ds:datastoreItem>
</file>

<file path=customXml/itemProps2.xml><?xml version="1.0" encoding="utf-8"?>
<ds:datastoreItem xmlns:ds="http://schemas.openxmlformats.org/officeDocument/2006/customXml" ds:itemID="{FAD74A83-71E9-4DE1-86CC-36A8AAED2927}">
  <ds:schemaRefs>
    <ds:schemaRef ds:uri="http://schemas.microsoft.com/office/2006/metadata/properties"/>
    <ds:schemaRef ds:uri="http://schemas.microsoft.com/office/infopath/2007/PartnerControls"/>
    <ds:schemaRef ds:uri="http://schemas.microsoft.com/sharepoint/v3"/>
    <ds:schemaRef ds:uri="a56bf8d1-999b-45a1-ace2-ccdf87993b99"/>
    <ds:schemaRef ds:uri="4cb7a0ed-81bb-4f90-93cd-c3b71f5e59b6"/>
  </ds:schemaRefs>
</ds:datastoreItem>
</file>

<file path=customXml/itemProps3.xml><?xml version="1.0" encoding="utf-8"?>
<ds:datastoreItem xmlns:ds="http://schemas.openxmlformats.org/officeDocument/2006/customXml" ds:itemID="{2C239FD9-EC74-4392-8A0A-6E6C0734A6C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56bf8d1-999b-45a1-ace2-ccdf87993b99"/>
    <ds:schemaRef ds:uri="4cb7a0ed-81bb-4f90-93cd-c3b71f5e59b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399</TotalTime>
  <Words>8687</Words>
  <Application>Microsoft Office PowerPoint</Application>
  <PresentationFormat>Widescreen</PresentationFormat>
  <Paragraphs>334</Paragraphs>
  <Slides>23</Slides>
  <Notes>9</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Oasis</vt:lpstr>
      <vt:lpstr>TXST AI Ready Office Hours</vt:lpstr>
      <vt:lpstr>Agenda</vt:lpstr>
      <vt:lpstr>AI Basics: Choosing an AI Tool</vt:lpstr>
      <vt:lpstr>Machine learning &amp; gen ai</vt:lpstr>
      <vt:lpstr>Ethics and AI</vt:lpstr>
      <vt:lpstr>Bias</vt:lpstr>
      <vt:lpstr>Inaccuracies/hallucinations</vt:lpstr>
      <vt:lpstr>Academic integrities</vt:lpstr>
      <vt:lpstr>Academic integrities: Citation &amp; Documentation Guidelines</vt:lpstr>
      <vt:lpstr>Environmental impact</vt:lpstr>
      <vt:lpstr>User safety</vt:lpstr>
      <vt:lpstr>Copyright status</vt:lpstr>
      <vt:lpstr>Data Safety &amp; Privacy</vt:lpstr>
      <vt:lpstr>Data Safety &amp; Privacy</vt:lpstr>
      <vt:lpstr>Intellectual Property</vt:lpstr>
      <vt:lpstr>Other considerations and resources</vt:lpstr>
      <vt:lpstr>Check Grant funder guidelines/Policies</vt:lpstr>
      <vt:lpstr>Check publisher policies/guidelines</vt:lpstr>
      <vt:lpstr> Resources </vt:lpstr>
      <vt:lpstr>Resources</vt:lpstr>
      <vt:lpstr>Resources</vt:lpstr>
      <vt:lpstr>Resources</vt:lpstr>
      <vt:lpstr>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Hight, Alexa S</dc:creator>
  <cp:lastModifiedBy>Hight, Alexa S</cp:lastModifiedBy>
  <cp:revision>256</cp:revision>
  <dcterms:created xsi:type="dcterms:W3CDTF">2026-01-22T20:05:40Z</dcterms:created>
  <dcterms:modified xsi:type="dcterms:W3CDTF">2026-01-28T19:16:31Z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0x010100EB292FF15409854CB4D1C47363DC529E</vt:lpwstr>
  </property>
  <property fmtid="{D5CDD505-2E9C-101B-9397-08002B2CF9AE}" pid="3" name="MediaServiceImageTags">
    <vt:lpwstr/>
  </property>
</Properties>
</file>