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sldIdLst>
    <p:sldId id="452" r:id="rId2"/>
    <p:sldId id="463" r:id="rId3"/>
    <p:sldId id="462" r:id="rId4"/>
    <p:sldId id="464" r:id="rId5"/>
    <p:sldId id="456" r:id="rId6"/>
    <p:sldId id="438" r:id="rId7"/>
    <p:sldId id="451" r:id="rId8"/>
    <p:sldId id="436" r:id="rId9"/>
    <p:sldId id="465" r:id="rId10"/>
    <p:sldId id="466" r:id="rId11"/>
    <p:sldId id="467" r:id="rId12"/>
    <p:sldId id="468" r:id="rId13"/>
    <p:sldId id="455" r:id="rId14"/>
    <p:sldId id="469" r:id="rId15"/>
    <p:sldId id="471" r:id="rId16"/>
    <p:sldId id="472" r:id="rId17"/>
    <p:sldId id="473" r:id="rId18"/>
    <p:sldId id="474" r:id="rId19"/>
    <p:sldId id="475" r:id="rId20"/>
    <p:sldId id="476" r:id="rId21"/>
    <p:sldId id="458" r:id="rId22"/>
    <p:sldId id="459" r:id="rId23"/>
    <p:sldId id="461" r:id="rId24"/>
  </p:sldIdLst>
  <p:sldSz cx="24384000" cy="13716000"/>
  <p:notesSz cx="6858000" cy="9144000"/>
  <p:embeddedFontLst>
    <p:embeddedFont>
      <p:font typeface="Nunito Sans" pitchFamily="2" charset="0"/>
      <p:regular r:id="rId26"/>
      <p:bold r:id="rId27"/>
      <p:italic r:id="rId28"/>
      <p:boldItalic r:id="rId29"/>
    </p:embeddedFont>
    <p:embeddedFont>
      <p:font typeface="Nunito Sans ExtraBold" pitchFamily="2" charset="0"/>
      <p:bold r:id="rId30"/>
      <p:boldItalic r:id="rId31"/>
    </p:embeddedFont>
    <p:embeddedFont>
      <p:font typeface="Nunito Sans SemiBold" pitchFamily="2" charset="0"/>
      <p:regular r:id="rId32"/>
      <p:bold r:id="rId33"/>
      <p:italic r:id="rId34"/>
      <p:boldItalic r:id="rId35"/>
    </p:embeddedFont>
    <p:embeddedFont>
      <p:font typeface="Open Sans Semibold" panose="020B0706030804020204" pitchFamily="34" charset="0"/>
      <p:bold r:id="rId36"/>
      <p:boldItalic r:id="rId37"/>
    </p:embeddedFont>
  </p:embeddedFontLst>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86"/>
    <a:srgbClr val="DA3248"/>
    <a:srgbClr val="83C2DE"/>
    <a:srgbClr val="FF814E"/>
    <a:srgbClr val="8AC7C0"/>
    <a:srgbClr val="64BFEC"/>
    <a:srgbClr val="81C5CF"/>
    <a:srgbClr val="7BC9D3"/>
    <a:srgbClr val="E46C57"/>
    <a:srgbClr val="E2B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3" autoAdjust="0"/>
    <p:restoredTop sz="96247" autoAdjust="0"/>
  </p:normalViewPr>
  <p:slideViewPr>
    <p:cSldViewPr snapToGrid="0">
      <p:cViewPr varScale="1">
        <p:scale>
          <a:sx n="54" d="100"/>
          <a:sy n="54" d="100"/>
        </p:scale>
        <p:origin x="307" y="2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57766271538256E-2"/>
          <c:y val="1.2250065921976109E-2"/>
          <c:w val="0.96124223372846174"/>
          <c:h val="0.93122591636168262"/>
        </c:manualLayout>
      </c:layout>
      <c:doughnutChart>
        <c:varyColors val="1"/>
        <c:ser>
          <c:idx val="0"/>
          <c:order val="0"/>
          <c:tx>
            <c:strRef>
              <c:f>Sheet1!$B$1</c:f>
              <c:strCache>
                <c:ptCount val="1"/>
                <c:pt idx="0">
                  <c:v>Series 1</c:v>
                </c:pt>
              </c:strCache>
            </c:strRef>
          </c:tx>
          <c:spPr>
            <a:solidFill>
              <a:srgbClr val="8AC7C0"/>
            </a:solidFill>
            <a:ln w="53975">
              <a:solidFill>
                <a:schemeClr val="bg1"/>
              </a:solidFill>
            </a:ln>
          </c:spPr>
          <c:dPt>
            <c:idx val="0"/>
            <c:bubble3D val="0"/>
            <c:spPr>
              <a:solidFill>
                <a:schemeClr val="accent1"/>
              </a:solidFill>
              <a:ln w="53975">
                <a:solidFill>
                  <a:schemeClr val="bg1"/>
                </a:solidFill>
              </a:ln>
              <a:effectLst/>
            </c:spPr>
            <c:extLst>
              <c:ext xmlns:c16="http://schemas.microsoft.com/office/drawing/2014/chart" uri="{C3380CC4-5D6E-409C-BE32-E72D297353CC}">
                <c16:uniqueId val="{00000001-5D20-C346-B344-A42C3AAC9EF0}"/>
              </c:ext>
            </c:extLst>
          </c:dPt>
          <c:dPt>
            <c:idx val="1"/>
            <c:bubble3D val="0"/>
            <c:spPr>
              <a:solidFill>
                <a:schemeClr val="accent6"/>
              </a:solidFill>
              <a:ln w="53975">
                <a:solidFill>
                  <a:schemeClr val="bg1"/>
                </a:solidFill>
              </a:ln>
              <a:effectLst/>
            </c:spPr>
            <c:extLst>
              <c:ext xmlns:c16="http://schemas.microsoft.com/office/drawing/2014/chart" uri="{C3380CC4-5D6E-409C-BE32-E72D297353CC}">
                <c16:uniqueId val="{00000003-5D20-C346-B344-A42C3AAC9EF0}"/>
              </c:ext>
            </c:extLst>
          </c:dPt>
          <c:cat>
            <c:strRef>
              <c:f>Sheet1!$A$2:$A$3</c:f>
              <c:strCache>
                <c:ptCount val="2"/>
                <c:pt idx="0">
                  <c:v>Category 1</c:v>
                </c:pt>
                <c:pt idx="1">
                  <c:v>Category 2</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5D20-C346-B344-A42C3AAC9EF0}"/>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5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57766271538256E-2"/>
          <c:y val="1.2250065921976109E-2"/>
          <c:w val="0.96124223372846174"/>
          <c:h val="0.93122591636168262"/>
        </c:manualLayout>
      </c:layout>
      <c:doughnutChart>
        <c:varyColors val="1"/>
        <c:ser>
          <c:idx val="0"/>
          <c:order val="0"/>
          <c:tx>
            <c:strRef>
              <c:f>Sheet1!$B$1</c:f>
              <c:strCache>
                <c:ptCount val="1"/>
                <c:pt idx="0">
                  <c:v>Series 1</c:v>
                </c:pt>
              </c:strCache>
            </c:strRef>
          </c:tx>
          <c:spPr>
            <a:solidFill>
              <a:srgbClr val="8AC7C0"/>
            </a:solidFill>
            <a:ln w="53975">
              <a:solidFill>
                <a:schemeClr val="bg1"/>
              </a:solidFill>
            </a:ln>
          </c:spPr>
          <c:dPt>
            <c:idx val="0"/>
            <c:bubble3D val="0"/>
            <c:spPr>
              <a:solidFill>
                <a:schemeClr val="accent3"/>
              </a:solidFill>
              <a:ln w="53975">
                <a:solidFill>
                  <a:schemeClr val="bg1"/>
                </a:solidFill>
              </a:ln>
              <a:effectLst/>
            </c:spPr>
            <c:extLst>
              <c:ext xmlns:c16="http://schemas.microsoft.com/office/drawing/2014/chart" uri="{C3380CC4-5D6E-409C-BE32-E72D297353CC}">
                <c16:uniqueId val="{00000001-286E-C848-B4E5-B2BEAA3C7DE4}"/>
              </c:ext>
            </c:extLst>
          </c:dPt>
          <c:dPt>
            <c:idx val="1"/>
            <c:bubble3D val="0"/>
            <c:spPr>
              <a:solidFill>
                <a:schemeClr val="tx2"/>
              </a:solidFill>
              <a:ln w="53975">
                <a:solidFill>
                  <a:schemeClr val="bg1"/>
                </a:solidFill>
              </a:ln>
              <a:effectLst/>
            </c:spPr>
            <c:extLst>
              <c:ext xmlns:c16="http://schemas.microsoft.com/office/drawing/2014/chart" uri="{C3380CC4-5D6E-409C-BE32-E72D297353CC}">
                <c16:uniqueId val="{00000003-286E-C848-B4E5-B2BEAA3C7DE4}"/>
              </c:ext>
            </c:extLst>
          </c:dPt>
          <c:cat>
            <c:strRef>
              <c:f>Sheet1!$A$2:$A$3</c:f>
              <c:strCache>
                <c:ptCount val="2"/>
                <c:pt idx="0">
                  <c:v>Category 1</c:v>
                </c:pt>
                <c:pt idx="1">
                  <c:v>Category 2</c:v>
                </c:pt>
              </c:strCache>
            </c:strRef>
          </c:cat>
          <c:val>
            <c:numRef>
              <c:f>Sheet1!$B$2:$B$3</c:f>
              <c:numCache>
                <c:formatCode>General</c:formatCode>
                <c:ptCount val="2"/>
                <c:pt idx="0">
                  <c:v>33</c:v>
                </c:pt>
                <c:pt idx="1">
                  <c:v>60</c:v>
                </c:pt>
              </c:numCache>
            </c:numRef>
          </c:val>
          <c:extLst>
            <c:ext xmlns:c16="http://schemas.microsoft.com/office/drawing/2014/chart" uri="{C3380CC4-5D6E-409C-BE32-E72D297353CC}">
              <c16:uniqueId val="{00000004-286E-C848-B4E5-B2BEAA3C7DE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5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57766271538256E-2"/>
          <c:y val="1.2250065921976109E-2"/>
          <c:w val="0.96124223372846174"/>
          <c:h val="0.93122591636168262"/>
        </c:manualLayout>
      </c:layout>
      <c:doughnutChart>
        <c:varyColors val="1"/>
        <c:ser>
          <c:idx val="0"/>
          <c:order val="0"/>
          <c:tx>
            <c:strRef>
              <c:f>Sheet1!$B$1</c:f>
              <c:strCache>
                <c:ptCount val="1"/>
                <c:pt idx="0">
                  <c:v>Series 1</c:v>
                </c:pt>
              </c:strCache>
            </c:strRef>
          </c:tx>
          <c:spPr>
            <a:solidFill>
              <a:srgbClr val="8AC7C0"/>
            </a:solidFill>
            <a:ln w="53975">
              <a:solidFill>
                <a:schemeClr val="bg1"/>
              </a:solidFill>
            </a:ln>
          </c:spPr>
          <c:dPt>
            <c:idx val="0"/>
            <c:bubble3D val="0"/>
            <c:spPr>
              <a:solidFill>
                <a:schemeClr val="accent2"/>
              </a:solidFill>
              <a:ln w="53975">
                <a:solidFill>
                  <a:schemeClr val="bg1"/>
                </a:solidFill>
              </a:ln>
              <a:effectLst/>
            </c:spPr>
            <c:extLst>
              <c:ext xmlns:c16="http://schemas.microsoft.com/office/drawing/2014/chart" uri="{C3380CC4-5D6E-409C-BE32-E72D297353CC}">
                <c16:uniqueId val="{00000001-AFA5-904A-88BD-7C3AEB603C6B}"/>
              </c:ext>
            </c:extLst>
          </c:dPt>
          <c:dPt>
            <c:idx val="1"/>
            <c:bubble3D val="0"/>
            <c:spPr>
              <a:solidFill>
                <a:schemeClr val="accent4"/>
              </a:solidFill>
              <a:ln w="53975">
                <a:solidFill>
                  <a:schemeClr val="bg1"/>
                </a:solidFill>
              </a:ln>
              <a:effectLst/>
            </c:spPr>
            <c:extLst>
              <c:ext xmlns:c16="http://schemas.microsoft.com/office/drawing/2014/chart" uri="{C3380CC4-5D6E-409C-BE32-E72D297353CC}">
                <c16:uniqueId val="{00000003-AFA5-904A-88BD-7C3AEB603C6B}"/>
              </c:ext>
            </c:extLst>
          </c:dPt>
          <c:cat>
            <c:strRef>
              <c:f>Sheet1!$A$2:$A$3</c:f>
              <c:strCache>
                <c:ptCount val="2"/>
                <c:pt idx="0">
                  <c:v>Category 1</c:v>
                </c:pt>
                <c:pt idx="1">
                  <c:v>Category 2</c:v>
                </c:pt>
              </c:strCache>
            </c:strRef>
          </c:cat>
          <c:val>
            <c:numRef>
              <c:f>Sheet1!$B$2:$B$3</c:f>
              <c:numCache>
                <c:formatCode>General</c:formatCode>
                <c:ptCount val="2"/>
                <c:pt idx="0">
                  <c:v>35</c:v>
                </c:pt>
                <c:pt idx="1">
                  <c:v>78</c:v>
                </c:pt>
              </c:numCache>
            </c:numRef>
          </c:val>
          <c:extLst>
            <c:ext xmlns:c16="http://schemas.microsoft.com/office/drawing/2014/chart" uri="{C3380CC4-5D6E-409C-BE32-E72D297353CC}">
              <c16:uniqueId val="{00000004-AFA5-904A-88BD-7C3AEB603C6B}"/>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5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94904-53C7-FE4A-A4F3-9371B9AA3FA4}"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3CE2E-3DB2-2543-A1CC-255A6E8F42E8}" type="slidenum">
              <a:rPr lang="en-US" smtClean="0"/>
              <a:t>‹#›</a:t>
            </a:fld>
            <a:endParaRPr lang="en-US"/>
          </a:p>
        </p:txBody>
      </p:sp>
    </p:spTree>
    <p:extLst>
      <p:ext uri="{BB962C8B-B14F-4D97-AF65-F5344CB8AC3E}">
        <p14:creationId xmlns:p14="http://schemas.microsoft.com/office/powerpoint/2010/main" val="208427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3CE2E-3DB2-2543-A1CC-255A6E8F42E8}" type="slidenum">
              <a:rPr lang="en-US" smtClean="0"/>
              <a:t>1</a:t>
            </a:fld>
            <a:endParaRPr lang="en-US"/>
          </a:p>
        </p:txBody>
      </p:sp>
    </p:spTree>
    <p:extLst>
      <p:ext uri="{BB962C8B-B14F-4D97-AF65-F5344CB8AC3E}">
        <p14:creationId xmlns:p14="http://schemas.microsoft.com/office/powerpoint/2010/main" val="219957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C82C-E2D7-B0EA-1EA2-96C01096F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7065-DC1C-CFD4-13B7-67E2187F9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45165-9B4E-5B1F-79ED-7068DE7AFC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D7D969-D045-AC13-C666-55D5FBC977FC}"/>
              </a:ext>
            </a:extLst>
          </p:cNvPr>
          <p:cNvSpPr>
            <a:spLocks noGrp="1"/>
          </p:cNvSpPr>
          <p:nvPr>
            <p:ph type="sldNum" sz="quarter" idx="5"/>
          </p:nvPr>
        </p:nvSpPr>
        <p:spPr/>
        <p:txBody>
          <a:bodyPr/>
          <a:lstStyle/>
          <a:p>
            <a:fld id="{D343CE2E-3DB2-2543-A1CC-255A6E8F42E8}" type="slidenum">
              <a:rPr lang="en-US" smtClean="0"/>
              <a:t>5</a:t>
            </a:fld>
            <a:endParaRPr lang="en-US"/>
          </a:p>
        </p:txBody>
      </p:sp>
    </p:spTree>
    <p:extLst>
      <p:ext uri="{BB962C8B-B14F-4D97-AF65-F5344CB8AC3E}">
        <p14:creationId xmlns:p14="http://schemas.microsoft.com/office/powerpoint/2010/main" val="278158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3CE2E-3DB2-2543-A1CC-255A6E8F42E8}" type="slidenum">
              <a:rPr lang="en-US" smtClean="0"/>
              <a:t>7</a:t>
            </a:fld>
            <a:endParaRPr lang="en-US"/>
          </a:p>
        </p:txBody>
      </p:sp>
    </p:spTree>
    <p:extLst>
      <p:ext uri="{BB962C8B-B14F-4D97-AF65-F5344CB8AC3E}">
        <p14:creationId xmlns:p14="http://schemas.microsoft.com/office/powerpoint/2010/main" val="129280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36EF-9B34-784F-B076-08F4E00F1F69}"/>
              </a:ext>
              <a:ext uri="{C183D7F6-B498-43B3-948B-1728B52AA6E4}">
                <adec:decorative xmlns:adec="http://schemas.microsoft.com/office/drawing/2017/decorative" val="1"/>
              </a:ext>
            </a:extLst>
          </p:cNvPr>
          <p:cNvSpPr/>
          <p:nvPr userDrawn="1"/>
        </p:nvSpPr>
        <p:spPr>
          <a:xfrm>
            <a:off x="0" y="-93785"/>
            <a:ext cx="24384000" cy="138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icture Placeholder 13">
            <a:extLst>
              <a:ext uri="{FF2B5EF4-FFF2-40B4-BE49-F238E27FC236}">
                <a16:creationId xmlns:a16="http://schemas.microsoft.com/office/drawing/2014/main" id="{448CEBF0-C1A7-504A-ABF5-DF36CEF4DA11}"/>
              </a:ext>
            </a:extLst>
          </p:cNvPr>
          <p:cNvSpPr>
            <a:spLocks noGrp="1"/>
          </p:cNvSpPr>
          <p:nvPr>
            <p:ph type="pic" sz="quarter" idx="10"/>
          </p:nvPr>
        </p:nvSpPr>
        <p:spPr>
          <a:xfrm>
            <a:off x="0" y="-93785"/>
            <a:ext cx="12252960" cy="13563600"/>
          </a:xfrm>
          <a:prstGeom prst="rect">
            <a:avLst/>
          </a:prstGeom>
        </p:spPr>
        <p:txBody>
          <a:bodyPr anchor="ctr"/>
          <a:lstStyle>
            <a:lvl1pPr marL="0" indent="0" algn="ctr">
              <a:buNone/>
              <a:defRPr>
                <a:solidFill>
                  <a:schemeClr val="tx1"/>
                </a:solidFill>
              </a:defRPr>
            </a:lvl1pPr>
          </a:lstStyle>
          <a:p>
            <a:r>
              <a:rPr lang="en-US" dirty="0"/>
              <a:t>Click icon to add picture</a:t>
            </a:r>
          </a:p>
        </p:txBody>
      </p:sp>
      <p:pic>
        <p:nvPicPr>
          <p:cNvPr id="10" name="Picture 9">
            <a:extLst>
              <a:ext uri="{FF2B5EF4-FFF2-40B4-BE49-F238E27FC236}">
                <a16:creationId xmlns:a16="http://schemas.microsoft.com/office/drawing/2014/main" id="{53A0E760-EEA4-D344-BD23-C858E7E740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69815"/>
            <a:ext cx="24384000" cy="246185"/>
          </a:xfrm>
          <a:prstGeom prst="rect">
            <a:avLst/>
          </a:prstGeom>
        </p:spPr>
      </p:pic>
      <p:sp>
        <p:nvSpPr>
          <p:cNvPr id="2" name="Title 1"/>
          <p:cNvSpPr>
            <a:spLocks noGrp="1"/>
          </p:cNvSpPr>
          <p:nvPr>
            <p:ph type="title" hasCustomPrompt="1"/>
          </p:nvPr>
        </p:nvSpPr>
        <p:spPr>
          <a:xfrm>
            <a:off x="12957311" y="3820978"/>
            <a:ext cx="9750289" cy="1970419"/>
          </a:xfrm>
        </p:spPr>
        <p:txBody>
          <a:bodyPr/>
          <a:lstStyle>
            <a:lvl1pPr>
              <a:defRPr>
                <a:solidFill>
                  <a:schemeClr val="tx1"/>
                </a:solidFill>
              </a:defRPr>
            </a:lvl1pPr>
          </a:lstStyle>
          <a:p>
            <a:r>
              <a:rPr lang="en-US" dirty="0"/>
              <a:t>TITLE CARD</a:t>
            </a:r>
          </a:p>
        </p:txBody>
      </p:sp>
      <p:sp>
        <p:nvSpPr>
          <p:cNvPr id="4" name="Text Placeholder 3">
            <a:extLst>
              <a:ext uri="{FF2B5EF4-FFF2-40B4-BE49-F238E27FC236}">
                <a16:creationId xmlns:a16="http://schemas.microsoft.com/office/drawing/2014/main" id="{B69C44B1-DAB3-374E-8714-625353D60CBB}"/>
              </a:ext>
            </a:extLst>
          </p:cNvPr>
          <p:cNvSpPr>
            <a:spLocks noGrp="1"/>
          </p:cNvSpPr>
          <p:nvPr>
            <p:ph type="body" sz="quarter" idx="11" hasCustomPrompt="1"/>
          </p:nvPr>
        </p:nvSpPr>
        <p:spPr>
          <a:xfrm>
            <a:off x="12957311" y="6124673"/>
            <a:ext cx="9747504" cy="1371600"/>
          </a:xfrm>
          <a:prstGeom prst="rect">
            <a:avLst/>
          </a:prstGeom>
        </p:spPr>
        <p:txBody>
          <a:bodyPr/>
          <a:lstStyle>
            <a:lvl1pPr marL="0" indent="0">
              <a:buNone/>
              <a:defRPr sz="5400" b="0" i="0">
                <a:solidFill>
                  <a:schemeClr val="tx1"/>
                </a:solidFill>
                <a:latin typeface="Nunito Sans" pitchFamily="2" charset="77"/>
              </a:defRPr>
            </a:lvl1pPr>
          </a:lstStyle>
          <a:p>
            <a:pPr lvl="0"/>
            <a:r>
              <a:rPr lang="en-US" dirty="0"/>
              <a:t>Second Line</a:t>
            </a:r>
          </a:p>
        </p:txBody>
      </p:sp>
      <p:pic>
        <p:nvPicPr>
          <p:cNvPr id="8" name="Picture 7" descr="Texas State University">
            <a:extLst>
              <a:ext uri="{FF2B5EF4-FFF2-40B4-BE49-F238E27FC236}">
                <a16:creationId xmlns:a16="http://schemas.microsoft.com/office/drawing/2014/main" id="{5E8657D1-2783-1845-BB5B-3DAA5CE6A1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970340" y="10063298"/>
            <a:ext cx="5003141" cy="2438400"/>
          </a:xfrm>
          <a:prstGeom prst="rect">
            <a:avLst/>
          </a:prstGeom>
        </p:spPr>
      </p:pic>
      <p:pic>
        <p:nvPicPr>
          <p:cNvPr id="9" name="Picture 8" descr="Member the Texas State University System">
            <a:extLst>
              <a:ext uri="{FF2B5EF4-FFF2-40B4-BE49-F238E27FC236}">
                <a16:creationId xmlns:a16="http://schemas.microsoft.com/office/drawing/2014/main" id="{F2E3C823-48E0-7542-B222-37105C1DEC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267554" y="12183707"/>
            <a:ext cx="4408714" cy="274320"/>
          </a:xfrm>
          <a:prstGeom prst="rect">
            <a:avLst/>
          </a:prstGeom>
        </p:spPr>
      </p:pic>
    </p:spTree>
    <p:extLst>
      <p:ext uri="{BB962C8B-B14F-4D97-AF65-F5344CB8AC3E}">
        <p14:creationId xmlns:p14="http://schemas.microsoft.com/office/powerpoint/2010/main" val="203008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3048000" y="1371039"/>
            <a:ext cx="18288000" cy="1143562"/>
          </a:xfrm>
        </p:spPr>
        <p:txBody>
          <a:bodyPr anchor="t"/>
          <a:lstStyle/>
          <a:p>
            <a:r>
              <a:rPr lang="en-US" dirty="0"/>
              <a:t>CLICK TO EDIT TITLE</a:t>
            </a:r>
          </a:p>
        </p:txBody>
      </p:sp>
    </p:spTree>
    <p:extLst>
      <p:ext uri="{BB962C8B-B14F-4D97-AF65-F5344CB8AC3E}">
        <p14:creationId xmlns:p14="http://schemas.microsoft.com/office/powerpoint/2010/main" val="248926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3048000" y="1371039"/>
            <a:ext cx="18288000" cy="1143562"/>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3048000" y="3530600"/>
            <a:ext cx="18288000" cy="6629400"/>
          </a:xfrm>
          <a:prstGeom prst="rect">
            <a:avLst/>
          </a:prstGeom>
        </p:spPr>
        <p:txBody>
          <a:bodyPr/>
          <a:lstStyle>
            <a:lvl1pPr marL="0" indent="0" algn="l">
              <a:lnSpc>
                <a:spcPct val="150000"/>
              </a:lnSpc>
              <a:buFont typeface="Arial" panose="020B0604020202020204" pitchFamily="34" charset="0"/>
              <a:buNone/>
              <a:defRPr sz="2800" b="0" i="0">
                <a:ln>
                  <a:noFill/>
                </a:ln>
                <a:solidFill>
                  <a:schemeClr val="tx1">
                    <a:lumMod val="60000"/>
                    <a:lumOff val="40000"/>
                  </a:schemeClr>
                </a:solidFill>
                <a:latin typeface="Nunito Sans" pitchFamily="2" charset="77"/>
              </a:defRPr>
            </a:lvl1pPr>
            <a:lvl2pPr marL="914400" indent="0">
              <a:buNone/>
              <a:defRPr sz="2800" b="0" i="0">
                <a:solidFill>
                  <a:schemeClr val="tx1">
                    <a:lumMod val="60000"/>
                    <a:lumOff val="40000"/>
                  </a:schemeClr>
                </a:solidFill>
                <a:latin typeface="Nunito Sans" pitchFamily="2" charset="77"/>
              </a:defRPr>
            </a:lvl2pPr>
            <a:lvl3pPr marL="1828800" indent="0">
              <a:buNone/>
              <a:defRPr sz="2800" b="0" i="0">
                <a:solidFill>
                  <a:schemeClr val="tx1">
                    <a:lumMod val="60000"/>
                    <a:lumOff val="40000"/>
                  </a:schemeClr>
                </a:solidFill>
                <a:latin typeface="Nunito Sans" pitchFamily="2" charset="77"/>
              </a:defRPr>
            </a:lvl3pPr>
            <a:lvl4pPr marL="2743200" indent="0">
              <a:buNone/>
              <a:defRPr sz="2800" b="0" i="0">
                <a:solidFill>
                  <a:schemeClr val="tx1">
                    <a:lumMod val="60000"/>
                    <a:lumOff val="40000"/>
                  </a:schemeClr>
                </a:solidFill>
                <a:latin typeface="Nunito Sans" pitchFamily="2" charset="77"/>
              </a:defRPr>
            </a:lvl4pPr>
            <a:lvl5pPr marL="3657600" indent="0">
              <a:buNone/>
              <a:defRPr sz="280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Tree>
    <p:extLst>
      <p:ext uri="{BB962C8B-B14F-4D97-AF65-F5344CB8AC3E}">
        <p14:creationId xmlns:p14="http://schemas.microsoft.com/office/powerpoint/2010/main" val="213975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31088" y="1137123"/>
            <a:ext cx="11185452" cy="1143562"/>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1531088" y="2977596"/>
            <a:ext cx="11185452" cy="7772400"/>
          </a:xfrm>
          <a:prstGeom prst="rect">
            <a:avLst/>
          </a:prstGeom>
        </p:spPr>
        <p:txBody>
          <a:bodyPr/>
          <a:lstStyle>
            <a:lvl1pPr marL="0" indent="0" algn="l">
              <a:lnSpc>
                <a:spcPct val="150000"/>
              </a:lnSpc>
              <a:buFont typeface="Arial" panose="020B0604020202020204" pitchFamily="34" charset="0"/>
              <a:buNone/>
              <a:defRPr sz="2800" b="0" i="0">
                <a:ln>
                  <a:noFill/>
                </a:ln>
                <a:solidFill>
                  <a:schemeClr val="tx1">
                    <a:lumMod val="60000"/>
                    <a:lumOff val="40000"/>
                  </a:schemeClr>
                </a:solidFill>
                <a:latin typeface="Nunito Sans" pitchFamily="2" charset="77"/>
              </a:defRPr>
            </a:lvl1pPr>
            <a:lvl2pPr marL="914400" indent="0">
              <a:buNone/>
              <a:defRPr sz="2800" b="0" i="0">
                <a:solidFill>
                  <a:schemeClr val="tx1">
                    <a:lumMod val="60000"/>
                    <a:lumOff val="40000"/>
                  </a:schemeClr>
                </a:solidFill>
                <a:latin typeface="Nunito Sans" pitchFamily="2" charset="77"/>
              </a:defRPr>
            </a:lvl2pPr>
            <a:lvl3pPr marL="1828800" indent="0">
              <a:buNone/>
              <a:defRPr sz="2800" b="0" i="0">
                <a:solidFill>
                  <a:schemeClr val="tx1">
                    <a:lumMod val="60000"/>
                    <a:lumOff val="40000"/>
                  </a:schemeClr>
                </a:solidFill>
                <a:latin typeface="Nunito Sans" pitchFamily="2" charset="77"/>
              </a:defRPr>
            </a:lvl3pPr>
            <a:lvl4pPr marL="2743200" indent="0">
              <a:buNone/>
              <a:defRPr sz="2800" b="0" i="0">
                <a:solidFill>
                  <a:schemeClr val="tx1">
                    <a:lumMod val="60000"/>
                    <a:lumOff val="40000"/>
                  </a:schemeClr>
                </a:solidFill>
                <a:latin typeface="Nunito Sans" pitchFamily="2" charset="77"/>
              </a:defRPr>
            </a:lvl4pPr>
            <a:lvl5pPr marL="3657600" indent="0">
              <a:buNone/>
              <a:defRPr sz="280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14123582" y="2977596"/>
            <a:ext cx="8686800" cy="7772400"/>
          </a:xfrm>
          <a:prstGeom prst="rect">
            <a:avLst/>
          </a:prstGeo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0771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1531088" y="2738200"/>
            <a:ext cx="8686800" cy="7772400"/>
          </a:xfrm>
          <a:prstGeom prst="rect">
            <a:avLst/>
          </a:prstGeo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1572256" y="2738200"/>
            <a:ext cx="8686800" cy="914400"/>
          </a:xfrm>
        </p:spPr>
        <p:txBody>
          <a:bodyPr anchor="ctr">
            <a:normAutofit/>
          </a:bodyPr>
          <a:lstStyle>
            <a:lvl1pPr>
              <a:defRPr sz="3600" b="1" i="0" spc="300">
                <a:solidFill>
                  <a:schemeClr val="tx1"/>
                </a:solidFill>
                <a:latin typeface="Nunito Sans SemiBold" pitchFamily="2" charset="77"/>
              </a:defRPr>
            </a:lvl1pPr>
          </a:lstStyle>
          <a:p>
            <a:r>
              <a:rPr lang="en-US" dirty="0"/>
              <a:t>THE BOBCAT IS A TYPE OF CAT.</a:t>
            </a:r>
          </a:p>
        </p:txBody>
      </p:sp>
    </p:spTree>
    <p:extLst>
      <p:ext uri="{BB962C8B-B14F-4D97-AF65-F5344CB8AC3E}">
        <p14:creationId xmlns:p14="http://schemas.microsoft.com/office/powerpoint/2010/main" val="30673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BC8A-F157-E647-9D9F-D51516F82D99}"/>
              </a:ext>
            </a:extLst>
          </p:cNvPr>
          <p:cNvSpPr>
            <a:spLocks noGrp="1"/>
          </p:cNvSpPr>
          <p:nvPr>
            <p:ph type="title" hasCustomPrompt="1"/>
          </p:nvPr>
        </p:nvSpPr>
        <p:spPr>
          <a:xfrm>
            <a:off x="1661853" y="1371039"/>
            <a:ext cx="18288000" cy="1143562"/>
          </a:xfrm>
        </p:spPr>
        <p:txBody>
          <a:bodyPr/>
          <a:lstStyle/>
          <a:p>
            <a:r>
              <a:rPr lang="en-US" dirty="0"/>
              <a:t>CLICK TO EDIT TITLE</a:t>
            </a:r>
          </a:p>
        </p:txBody>
      </p:sp>
      <p:sp>
        <p:nvSpPr>
          <p:cNvPr id="8" name="Picture Placeholder 7">
            <a:extLst>
              <a:ext uri="{FF2B5EF4-FFF2-40B4-BE49-F238E27FC236}">
                <a16:creationId xmlns:a16="http://schemas.microsoft.com/office/drawing/2014/main" id="{219D2988-F334-EF41-A2F7-874820BF0917}"/>
              </a:ext>
            </a:extLst>
          </p:cNvPr>
          <p:cNvSpPr>
            <a:spLocks noGrp="1"/>
          </p:cNvSpPr>
          <p:nvPr>
            <p:ph type="pic" sz="quarter" idx="10"/>
          </p:nvPr>
        </p:nvSpPr>
        <p:spPr>
          <a:xfrm>
            <a:off x="1661853" y="2732493"/>
            <a:ext cx="8686799" cy="7771498"/>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9" name="Picture Placeholder 7">
            <a:extLst>
              <a:ext uri="{FF2B5EF4-FFF2-40B4-BE49-F238E27FC236}">
                <a16:creationId xmlns:a16="http://schemas.microsoft.com/office/drawing/2014/main" id="{CC4E20E5-6627-3643-8DB5-EC4915FE2A61}"/>
              </a:ext>
            </a:extLst>
          </p:cNvPr>
          <p:cNvSpPr>
            <a:spLocks noGrp="1"/>
          </p:cNvSpPr>
          <p:nvPr>
            <p:ph type="pic" sz="quarter" idx="11"/>
          </p:nvPr>
        </p:nvSpPr>
        <p:spPr>
          <a:xfrm>
            <a:off x="10737502" y="3222418"/>
            <a:ext cx="3886203" cy="68580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0" name="Picture Placeholder 7">
            <a:extLst>
              <a:ext uri="{FF2B5EF4-FFF2-40B4-BE49-F238E27FC236}">
                <a16:creationId xmlns:a16="http://schemas.microsoft.com/office/drawing/2014/main" id="{44037A35-B93C-004C-AE9D-9D7376D671D0}"/>
              </a:ext>
            </a:extLst>
          </p:cNvPr>
          <p:cNvSpPr>
            <a:spLocks noGrp="1"/>
          </p:cNvSpPr>
          <p:nvPr>
            <p:ph type="pic" sz="quarter" idx="12"/>
          </p:nvPr>
        </p:nvSpPr>
        <p:spPr>
          <a:xfrm>
            <a:off x="15012555" y="2732494"/>
            <a:ext cx="5486399"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1" name="Picture Placeholder 7">
            <a:extLst>
              <a:ext uri="{FF2B5EF4-FFF2-40B4-BE49-F238E27FC236}">
                <a16:creationId xmlns:a16="http://schemas.microsoft.com/office/drawing/2014/main" id="{84CE56EE-75D7-C24E-8865-5E7CDA29D20C}"/>
              </a:ext>
            </a:extLst>
          </p:cNvPr>
          <p:cNvSpPr>
            <a:spLocks noGrp="1"/>
          </p:cNvSpPr>
          <p:nvPr>
            <p:ph type="pic" sz="quarter" idx="13"/>
          </p:nvPr>
        </p:nvSpPr>
        <p:spPr>
          <a:xfrm>
            <a:off x="15033204" y="6858000"/>
            <a:ext cx="7688942"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Tree>
    <p:extLst>
      <p:ext uri="{BB962C8B-B14F-4D97-AF65-F5344CB8AC3E}">
        <p14:creationId xmlns:p14="http://schemas.microsoft.com/office/powerpoint/2010/main" val="39392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72F-F113-9E4E-8901-A6046628CCE0}"/>
              </a:ext>
            </a:extLst>
          </p:cNvPr>
          <p:cNvSpPr>
            <a:spLocks noGrp="1"/>
          </p:cNvSpPr>
          <p:nvPr>
            <p:ph type="title" hasCustomPrompt="1"/>
          </p:nvPr>
        </p:nvSpPr>
        <p:spPr>
          <a:xfrm>
            <a:off x="1661854" y="1042081"/>
            <a:ext cx="10530146" cy="1143562"/>
          </a:xfrm>
        </p:spPr>
        <p:txBody>
          <a:bodyPr/>
          <a:lstStyle/>
          <a:p>
            <a:r>
              <a:rPr lang="en-US" dirty="0"/>
              <a:t>CLICK TO EDIT TITLE</a:t>
            </a:r>
          </a:p>
        </p:txBody>
      </p:sp>
      <p:sp>
        <p:nvSpPr>
          <p:cNvPr id="14" name="Picture Placeholder 7">
            <a:extLst>
              <a:ext uri="{FF2B5EF4-FFF2-40B4-BE49-F238E27FC236}">
                <a16:creationId xmlns:a16="http://schemas.microsoft.com/office/drawing/2014/main" id="{48E1B567-63F1-1944-B114-801F81FA7FD1}"/>
              </a:ext>
            </a:extLst>
          </p:cNvPr>
          <p:cNvSpPr>
            <a:spLocks noGrp="1"/>
          </p:cNvSpPr>
          <p:nvPr>
            <p:ph type="pic" sz="quarter" idx="11"/>
          </p:nvPr>
        </p:nvSpPr>
        <p:spPr>
          <a:xfrm>
            <a:off x="2441344" y="4559291"/>
            <a:ext cx="3904270" cy="3886201"/>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3" name="Text Placeholder 12">
            <a:extLst>
              <a:ext uri="{FF2B5EF4-FFF2-40B4-BE49-F238E27FC236}">
                <a16:creationId xmlns:a16="http://schemas.microsoft.com/office/drawing/2014/main" id="{636B5E7A-AE24-B84B-926D-5ED18AAC53E8}"/>
              </a:ext>
            </a:extLst>
          </p:cNvPr>
          <p:cNvSpPr>
            <a:spLocks noGrp="1"/>
          </p:cNvSpPr>
          <p:nvPr>
            <p:ph type="body" sz="quarter" idx="10" hasCustomPrompt="1"/>
          </p:nvPr>
        </p:nvSpPr>
        <p:spPr>
          <a:xfrm>
            <a:off x="2459413" y="8902692"/>
            <a:ext cx="3886200" cy="91440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5" name="Picture Placeholder 7">
            <a:extLst>
              <a:ext uri="{FF2B5EF4-FFF2-40B4-BE49-F238E27FC236}">
                <a16:creationId xmlns:a16="http://schemas.microsoft.com/office/drawing/2014/main" id="{9267BD02-65C3-2942-B840-54B729059144}"/>
              </a:ext>
            </a:extLst>
          </p:cNvPr>
          <p:cNvSpPr>
            <a:spLocks noGrp="1"/>
          </p:cNvSpPr>
          <p:nvPr>
            <p:ph type="pic" sz="quarter" idx="12"/>
          </p:nvPr>
        </p:nvSpPr>
        <p:spPr>
          <a:xfrm>
            <a:off x="6926925" y="2501892"/>
            <a:ext cx="7315199" cy="7315199"/>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6" name="Text Placeholder 12">
            <a:extLst>
              <a:ext uri="{FF2B5EF4-FFF2-40B4-BE49-F238E27FC236}">
                <a16:creationId xmlns:a16="http://schemas.microsoft.com/office/drawing/2014/main" id="{580B63D5-BCBE-9C44-AF73-9F3E542F7168}"/>
              </a:ext>
            </a:extLst>
          </p:cNvPr>
          <p:cNvSpPr>
            <a:spLocks noGrp="1"/>
          </p:cNvSpPr>
          <p:nvPr>
            <p:ph type="body" sz="quarter" idx="13" hasCustomPrompt="1"/>
          </p:nvPr>
        </p:nvSpPr>
        <p:spPr>
          <a:xfrm>
            <a:off x="6926924" y="10067534"/>
            <a:ext cx="7559097" cy="54864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7" name="Picture Placeholder 7">
            <a:extLst>
              <a:ext uri="{FF2B5EF4-FFF2-40B4-BE49-F238E27FC236}">
                <a16:creationId xmlns:a16="http://schemas.microsoft.com/office/drawing/2014/main" id="{CCACDB0A-D65F-D84D-A885-8947E700BF48}"/>
              </a:ext>
            </a:extLst>
          </p:cNvPr>
          <p:cNvSpPr>
            <a:spLocks noGrp="1"/>
          </p:cNvSpPr>
          <p:nvPr>
            <p:ph type="pic" sz="quarter" idx="14"/>
          </p:nvPr>
        </p:nvSpPr>
        <p:spPr>
          <a:xfrm>
            <a:off x="14859575" y="1735016"/>
            <a:ext cx="5486400"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20" name="Text Placeholder 12">
            <a:extLst>
              <a:ext uri="{FF2B5EF4-FFF2-40B4-BE49-F238E27FC236}">
                <a16:creationId xmlns:a16="http://schemas.microsoft.com/office/drawing/2014/main" id="{EE94F6CF-DD41-634D-BCFA-8B363E1BCFA5}"/>
              </a:ext>
            </a:extLst>
          </p:cNvPr>
          <p:cNvSpPr>
            <a:spLocks noGrp="1"/>
          </p:cNvSpPr>
          <p:nvPr>
            <p:ph type="body" sz="quarter" idx="17" hasCustomPrompt="1"/>
          </p:nvPr>
        </p:nvSpPr>
        <p:spPr>
          <a:xfrm>
            <a:off x="20749336" y="3792416"/>
            <a:ext cx="2377440" cy="160020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and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8" name="Picture Placeholder 7">
            <a:extLst>
              <a:ext uri="{FF2B5EF4-FFF2-40B4-BE49-F238E27FC236}">
                <a16:creationId xmlns:a16="http://schemas.microsoft.com/office/drawing/2014/main" id="{B7401E0D-D1CF-3641-8A73-0F22B92C35E7}"/>
              </a:ext>
            </a:extLst>
          </p:cNvPr>
          <p:cNvSpPr>
            <a:spLocks noGrp="1"/>
          </p:cNvSpPr>
          <p:nvPr>
            <p:ph type="pic" sz="quarter" idx="15"/>
          </p:nvPr>
        </p:nvSpPr>
        <p:spPr>
          <a:xfrm>
            <a:off x="14859574" y="5880726"/>
            <a:ext cx="7315199" cy="4571999"/>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9" name="Text Placeholder 12">
            <a:extLst>
              <a:ext uri="{FF2B5EF4-FFF2-40B4-BE49-F238E27FC236}">
                <a16:creationId xmlns:a16="http://schemas.microsoft.com/office/drawing/2014/main" id="{B80609EF-DFE4-FD4B-A009-0B81195135DF}"/>
              </a:ext>
            </a:extLst>
          </p:cNvPr>
          <p:cNvSpPr>
            <a:spLocks noGrp="1"/>
          </p:cNvSpPr>
          <p:nvPr>
            <p:ph type="body" sz="quarter" idx="16" hasCustomPrompt="1"/>
          </p:nvPr>
        </p:nvSpPr>
        <p:spPr>
          <a:xfrm>
            <a:off x="14859574" y="10666515"/>
            <a:ext cx="7531194" cy="54864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135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lide A">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11658600" cy="11658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11582400" y="-1"/>
            <a:ext cx="12801600" cy="1165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12998689" y="1308805"/>
            <a:ext cx="10515600" cy="914400"/>
          </a:xfrm>
        </p:spPr>
        <p:txBody>
          <a:bodyPr anchor="ctr"/>
          <a:lstStyle>
            <a:lvl1pPr>
              <a:defRPr>
                <a:solidFill>
                  <a:schemeClr val="tx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12998689" y="2941543"/>
            <a:ext cx="8458200" cy="4572000"/>
          </a:xfrm>
          <a:prstGeom prst="rect">
            <a:avLst/>
          </a:prstGeom>
        </p:spPr>
        <p:txBody>
          <a:bodyPr/>
          <a:lstStyle>
            <a:lvl1pPr marL="0" indent="0">
              <a:lnSpc>
                <a:spcPct val="150000"/>
              </a:lnSpc>
              <a:buNone/>
              <a:defRPr sz="2800" b="0" i="0">
                <a:solidFill>
                  <a:schemeClr val="tx1"/>
                </a:solidFill>
                <a:latin typeface="Nunito Sans" pitchFamily="2" charset="77"/>
              </a:defRPr>
            </a:lvl1pPr>
            <a:lvl2pPr marL="914400" indent="0">
              <a:lnSpc>
                <a:spcPct val="150000"/>
              </a:lnSpc>
              <a:buNone/>
              <a:defRPr sz="2800" b="0" i="0">
                <a:solidFill>
                  <a:schemeClr val="bg1"/>
                </a:solidFill>
                <a:latin typeface="Nunito Sans" pitchFamily="2" charset="77"/>
              </a:defRPr>
            </a:lvl2pPr>
            <a:lvl3pPr marL="1828800" indent="0">
              <a:lnSpc>
                <a:spcPct val="150000"/>
              </a:lnSpc>
              <a:buNone/>
              <a:defRPr sz="2800" b="0" i="0">
                <a:solidFill>
                  <a:schemeClr val="bg1"/>
                </a:solidFill>
                <a:latin typeface="Nunito Sans" pitchFamily="2" charset="77"/>
              </a:defRPr>
            </a:lvl3pPr>
            <a:lvl4pPr marL="2743200" indent="0">
              <a:lnSpc>
                <a:spcPct val="150000"/>
              </a:lnSpc>
              <a:buNone/>
              <a:defRPr sz="2800" b="0" i="0">
                <a:solidFill>
                  <a:schemeClr val="bg1"/>
                </a:solidFill>
                <a:latin typeface="Nunito Sans" pitchFamily="2" charset="77"/>
              </a:defRPr>
            </a:lvl4pPr>
            <a:lvl5pPr marL="3657600" indent="0">
              <a:lnSpc>
                <a:spcPct val="150000"/>
              </a:lnSpc>
              <a:buNone/>
              <a:defRPr sz="2800" b="0" i="0">
                <a:solidFill>
                  <a:schemeClr val="bg1"/>
                </a:solidFill>
                <a:latin typeface="Nunito Sans" pitchFamily="2" charset="77"/>
              </a:defRPr>
            </a:lvl5pPr>
          </a:lstStyle>
          <a:p>
            <a:pPr>
              <a:lnSpc>
                <a:spcPct val="150000"/>
              </a:lnSpc>
            </a:pPr>
            <a:r>
              <a:rPr lang="en-US" sz="280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1943246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DE806D-0AC3-8A49-B547-835CADC23E78}"/>
              </a:ext>
            </a:extLst>
          </p:cNvPr>
          <p:cNvSpPr/>
          <p:nvPr userDrawn="1"/>
        </p:nvSpPr>
        <p:spPr>
          <a:xfrm>
            <a:off x="0" y="11079126"/>
            <a:ext cx="11875108"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2"/>
            <a:ext cx="11658600" cy="13716001"/>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11582400" y="-1"/>
            <a:ext cx="12801600" cy="1371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421BEA02-3BED-654A-A30C-8FB1EC22B7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086450" y="6788658"/>
            <a:ext cx="13807440" cy="230124"/>
          </a:xfrm>
          <a:prstGeom prst="rect">
            <a:avLst/>
          </a:prstGeom>
        </p:spPr>
      </p:pic>
      <p:pic>
        <p:nvPicPr>
          <p:cNvPr id="7" name="Picture 6">
            <a:extLst>
              <a:ext uri="{FF2B5EF4-FFF2-40B4-BE49-F238E27FC236}">
                <a16:creationId xmlns:a16="http://schemas.microsoft.com/office/drawing/2014/main" id="{A0AB48EA-4A88-8049-9B14-02AB6803C6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97700" y="11980985"/>
            <a:ext cx="4572000" cy="2216725"/>
          </a:xfrm>
          <a:prstGeom prst="rect">
            <a:avLst/>
          </a:prstGeom>
        </p:spPr>
      </p:pic>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12998689" y="1308805"/>
            <a:ext cx="10515600" cy="914400"/>
          </a:xfrm>
        </p:spPr>
        <p:txBody>
          <a:bodyPr anchor="ctr"/>
          <a:lstStyle>
            <a:lvl1pPr>
              <a:defRPr>
                <a:solidFill>
                  <a:schemeClr val="bg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12998689" y="2941543"/>
            <a:ext cx="8458200" cy="4572000"/>
          </a:xfrm>
          <a:prstGeom prst="rect">
            <a:avLst/>
          </a:prstGeom>
        </p:spPr>
        <p:txBody>
          <a:bodyPr/>
          <a:lstStyle>
            <a:lvl1pPr marL="0" indent="0">
              <a:lnSpc>
                <a:spcPct val="150000"/>
              </a:lnSpc>
              <a:buNone/>
              <a:defRPr sz="2800" b="0" i="0">
                <a:solidFill>
                  <a:schemeClr val="bg1"/>
                </a:solidFill>
                <a:latin typeface="Nunito Sans" pitchFamily="2" charset="77"/>
              </a:defRPr>
            </a:lvl1pPr>
            <a:lvl2pPr marL="914400" indent="0">
              <a:lnSpc>
                <a:spcPct val="150000"/>
              </a:lnSpc>
              <a:buNone/>
              <a:defRPr sz="2800" b="0" i="0">
                <a:solidFill>
                  <a:schemeClr val="bg1"/>
                </a:solidFill>
                <a:latin typeface="Nunito Sans" pitchFamily="2" charset="77"/>
              </a:defRPr>
            </a:lvl2pPr>
            <a:lvl3pPr marL="1828800" indent="0">
              <a:lnSpc>
                <a:spcPct val="150000"/>
              </a:lnSpc>
              <a:buNone/>
              <a:defRPr sz="2800" b="0" i="0">
                <a:solidFill>
                  <a:schemeClr val="bg1"/>
                </a:solidFill>
                <a:latin typeface="Nunito Sans" pitchFamily="2" charset="77"/>
              </a:defRPr>
            </a:lvl3pPr>
            <a:lvl4pPr marL="2743200" indent="0">
              <a:lnSpc>
                <a:spcPct val="150000"/>
              </a:lnSpc>
              <a:buNone/>
              <a:defRPr sz="2800" b="0" i="0">
                <a:solidFill>
                  <a:schemeClr val="bg1"/>
                </a:solidFill>
                <a:latin typeface="Nunito Sans" pitchFamily="2" charset="77"/>
              </a:defRPr>
            </a:lvl4pPr>
            <a:lvl5pPr marL="3657600" indent="0">
              <a:lnSpc>
                <a:spcPct val="150000"/>
              </a:lnSpc>
              <a:buNone/>
              <a:defRPr sz="2800" b="0" i="0">
                <a:solidFill>
                  <a:schemeClr val="bg1"/>
                </a:solidFill>
                <a:latin typeface="Nunito Sans" pitchFamily="2" charset="77"/>
              </a:defRPr>
            </a:lvl5pPr>
          </a:lstStyle>
          <a:p>
            <a:pPr>
              <a:lnSpc>
                <a:spcPct val="150000"/>
              </a:lnSpc>
            </a:pPr>
            <a:r>
              <a:rPr lang="en-US" sz="280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70770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BE929A-D1BB-A64C-B05E-4350E36C10E0}"/>
              </a:ext>
              <a:ext uri="{C183D7F6-B498-43B3-948B-1728B52AA6E4}">
                <adec:decorative xmlns:adec="http://schemas.microsoft.com/office/drawing/2017/decorative" val="1"/>
              </a:ext>
            </a:extLst>
          </p:cNvPr>
          <p:cNvSpPr/>
          <p:nvPr userDrawn="1"/>
        </p:nvSpPr>
        <p:spPr>
          <a:xfrm>
            <a:off x="0" y="11617569"/>
            <a:ext cx="24384000" cy="2192216"/>
          </a:xfrm>
          <a:prstGeom prst="rect">
            <a:avLst/>
          </a:prstGeom>
          <a:solidFill>
            <a:srgbClr val="43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95727491-B011-CC42-85E6-B8301381AA2D}"/>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1798300"/>
            <a:ext cx="24384000" cy="246185"/>
          </a:xfrm>
          <a:prstGeom prst="rect">
            <a:avLst/>
          </a:prstGeom>
        </p:spPr>
      </p:pic>
      <p:pic>
        <p:nvPicPr>
          <p:cNvPr id="9" name="Picture 8" descr="Texas State University">
            <a:extLst>
              <a:ext uri="{FF2B5EF4-FFF2-40B4-BE49-F238E27FC236}">
                <a16:creationId xmlns:a16="http://schemas.microsoft.com/office/drawing/2014/main" id="{8518974B-9748-A645-99AC-7972B432731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697700" y="11980985"/>
            <a:ext cx="4572000" cy="2216725"/>
          </a:xfrm>
          <a:prstGeom prst="rect">
            <a:avLst/>
          </a:prstGeom>
        </p:spPr>
      </p:pic>
      <p:sp>
        <p:nvSpPr>
          <p:cNvPr id="2" name="Title Placeholder 1"/>
          <p:cNvSpPr>
            <a:spLocks noGrp="1"/>
          </p:cNvSpPr>
          <p:nvPr>
            <p:ph type="title"/>
          </p:nvPr>
        </p:nvSpPr>
        <p:spPr>
          <a:xfrm>
            <a:off x="3048000" y="1371039"/>
            <a:ext cx="18288000" cy="11435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70" r:id="rId5"/>
    <p:sldLayoutId id="2147483667" r:id="rId6"/>
    <p:sldLayoutId id="2147483668" r:id="rId7"/>
    <p:sldLayoutId id="2147483669" r:id="rId8"/>
    <p:sldLayoutId id="2147483671" r:id="rId9"/>
  </p:sldLayoutIdLst>
  <p:txStyles>
    <p:titleStyle>
      <a:lvl1pPr algn="l" defTabSz="1828800" rtl="0" eaLnBrk="1" latinLnBrk="0" hangingPunct="1">
        <a:lnSpc>
          <a:spcPct val="90000"/>
        </a:lnSpc>
        <a:spcBef>
          <a:spcPct val="0"/>
        </a:spcBef>
        <a:buNone/>
        <a:defRPr sz="6000" b="0" i="0" kern="1200" spc="1200" baseline="0">
          <a:solidFill>
            <a:schemeClr val="tx1"/>
          </a:solidFill>
          <a:latin typeface="Nunito Sans" pitchFamily="2" charset="77"/>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DA2A5-482A-9743-84A7-58ADC93AB86D}"/>
              </a:ext>
            </a:extLst>
          </p:cNvPr>
          <p:cNvSpPr>
            <a:spLocks noGrp="1"/>
          </p:cNvSpPr>
          <p:nvPr>
            <p:ph type="title"/>
          </p:nvPr>
        </p:nvSpPr>
        <p:spPr>
          <a:xfrm>
            <a:off x="12957311" y="1309485"/>
            <a:ext cx="10034062" cy="4251460"/>
          </a:xfrm>
        </p:spPr>
        <p:txBody>
          <a:bodyPr>
            <a:normAutofit/>
          </a:bodyPr>
          <a:lstStyle/>
          <a:p>
            <a:r>
              <a:rPr lang="en-US" dirty="0"/>
              <a:t>AI as a Teammate, Not a Tool: Helping Students Think Better in an AI World</a:t>
            </a:r>
          </a:p>
        </p:txBody>
      </p:sp>
      <p:sp>
        <p:nvSpPr>
          <p:cNvPr id="4" name="Text Placeholder 3">
            <a:extLst>
              <a:ext uri="{FF2B5EF4-FFF2-40B4-BE49-F238E27FC236}">
                <a16:creationId xmlns:a16="http://schemas.microsoft.com/office/drawing/2014/main" id="{A381F925-8E91-524F-A847-8D29EF64D424}"/>
              </a:ext>
            </a:extLst>
          </p:cNvPr>
          <p:cNvSpPr>
            <a:spLocks noGrp="1"/>
          </p:cNvSpPr>
          <p:nvPr>
            <p:ph type="body" sz="quarter" idx="11"/>
          </p:nvPr>
        </p:nvSpPr>
        <p:spPr>
          <a:xfrm>
            <a:off x="12957311" y="6688015"/>
            <a:ext cx="9747504" cy="2357437"/>
          </a:xfrm>
        </p:spPr>
        <p:txBody>
          <a:bodyPr/>
          <a:lstStyle/>
          <a:p>
            <a:r>
              <a:rPr lang="en-US" dirty="0"/>
              <a:t>Dr. Matthew Flynn</a:t>
            </a:r>
          </a:p>
          <a:p>
            <a:r>
              <a:rPr lang="en-US" sz="3200" dirty="0"/>
              <a:t>2026 AI in Teaching and Learning Symposium</a:t>
            </a:r>
          </a:p>
        </p:txBody>
      </p:sp>
      <p:pic>
        <p:nvPicPr>
          <p:cNvPr id="5" name="Picture Placeholder 4">
            <a:extLst>
              <a:ext uri="{FF2B5EF4-FFF2-40B4-BE49-F238E27FC236}">
                <a16:creationId xmlns:a16="http://schemas.microsoft.com/office/drawing/2014/main" id="{A7329799-1676-BE0B-992F-0DDF313271B8}"/>
              </a:ext>
            </a:extLst>
          </p:cNvPr>
          <p:cNvPicPr>
            <a:picLocks noGrp="1" noChangeAspect="1"/>
          </p:cNvPicPr>
          <p:nvPr>
            <p:ph type="pic" sz="quarter" idx="10"/>
          </p:nvPr>
        </p:nvPicPr>
        <p:blipFill>
          <a:blip r:embed="rId3"/>
          <a:srcRect l="4834" r="4834"/>
          <a:stretch>
            <a:fillRect/>
          </a:stretch>
        </p:blipFill>
        <p:spPr>
          <a:prstGeom prst="rect">
            <a:avLst/>
          </a:prstGeom>
        </p:spPr>
      </p:pic>
    </p:spTree>
    <p:extLst>
      <p:ext uri="{BB962C8B-B14F-4D97-AF65-F5344CB8AC3E}">
        <p14:creationId xmlns:p14="http://schemas.microsoft.com/office/powerpoint/2010/main" val="367872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6D1B2-91FE-EE57-A65B-F6BDE54FF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63A51-AE2F-C4F5-14E1-C47CFE560FF1}"/>
              </a:ext>
            </a:extLst>
          </p:cNvPr>
          <p:cNvSpPr>
            <a:spLocks noGrp="1"/>
          </p:cNvSpPr>
          <p:nvPr>
            <p:ph type="title"/>
          </p:nvPr>
        </p:nvSpPr>
        <p:spPr/>
        <p:txBody>
          <a:bodyPr/>
          <a:lstStyle/>
          <a:p>
            <a:r>
              <a:rPr lang="en-US" dirty="0"/>
              <a:t>2. Context of Use</a:t>
            </a:r>
          </a:p>
        </p:txBody>
      </p:sp>
      <p:sp>
        <p:nvSpPr>
          <p:cNvPr id="3" name="Text Placeholder 2">
            <a:extLst>
              <a:ext uri="{FF2B5EF4-FFF2-40B4-BE49-F238E27FC236}">
                <a16:creationId xmlns:a16="http://schemas.microsoft.com/office/drawing/2014/main" id="{DCA68F85-7A27-79F0-056A-55D01A7BC220}"/>
              </a:ext>
            </a:extLst>
          </p:cNvPr>
          <p:cNvSpPr>
            <a:spLocks noGrp="1"/>
          </p:cNvSpPr>
          <p:nvPr>
            <p:ph type="body" sz="quarter" idx="10"/>
          </p:nvPr>
        </p:nvSpPr>
        <p:spPr>
          <a:xfrm>
            <a:off x="3048000" y="2514601"/>
            <a:ext cx="18288000" cy="6070601"/>
          </a:xfrm>
        </p:spPr>
        <p:txBody>
          <a:bodyPr/>
          <a:lstStyle/>
          <a:p>
            <a:r>
              <a:rPr lang="en-US" dirty="0">
                <a:solidFill>
                  <a:schemeClr val="tx1"/>
                </a:solidFill>
              </a:rPr>
              <a:t>AI, and people, cannot reason about information they do not have.</a:t>
            </a:r>
          </a:p>
          <a:p>
            <a:r>
              <a:rPr lang="en-US" dirty="0"/>
              <a:t>Weak prompt:</a:t>
            </a:r>
          </a:p>
          <a:p>
            <a:pPr marL="1371600" lvl="1" indent="-457200">
              <a:buFont typeface="Arial" panose="020B0604020202020204" pitchFamily="34" charset="0"/>
              <a:buChar char="•"/>
            </a:pPr>
            <a:r>
              <a:rPr lang="en-US" dirty="0"/>
              <a:t>Write a paper on World War 2.</a:t>
            </a:r>
          </a:p>
          <a:p>
            <a:r>
              <a:rPr lang="en-US" dirty="0">
                <a:solidFill>
                  <a:schemeClr val="accent4"/>
                </a:solidFill>
              </a:rPr>
              <a:t>Strong prompt:</a:t>
            </a:r>
          </a:p>
          <a:p>
            <a:pPr marL="1371600" lvl="1" indent="-457200">
              <a:buFont typeface="Arial" panose="020B0604020202020204" pitchFamily="34" charset="0"/>
              <a:buChar char="•"/>
            </a:pPr>
            <a:r>
              <a:rPr lang="en-US" dirty="0">
                <a:solidFill>
                  <a:schemeClr val="accent4"/>
                </a:solidFill>
              </a:rPr>
              <a:t>Write a paper on World War 2 with a specific focus on the Pacific campaign. Use the attached resources as a knowledge base, making specific references to them when appropriate. Begin with the U.S. entry to the conflict, trace major actions across the pacific, and end with the conclusion of the war. The final report should be 3 pages in length double spaced, and suitable for an audience of high school seniors.</a:t>
            </a:r>
          </a:p>
          <a:p>
            <a:r>
              <a:rPr lang="en-US" dirty="0">
                <a:solidFill>
                  <a:schemeClr val="tx1"/>
                </a:solidFill>
              </a:rPr>
              <a:t>Strong prompts provide full context for desired outputs. Like a human, AI cannot read your mind!</a:t>
            </a:r>
          </a:p>
          <a:p>
            <a:endParaRPr lang="en-US" dirty="0">
              <a:solidFill>
                <a:schemeClr val="tx1"/>
              </a:solidFill>
            </a:endParaRPr>
          </a:p>
          <a:p>
            <a:endParaRPr lang="en-US" dirty="0">
              <a:solidFill>
                <a:schemeClr val="tx1"/>
              </a:solidFill>
            </a:endParaRPr>
          </a:p>
        </p:txBody>
      </p:sp>
      <p:sp>
        <p:nvSpPr>
          <p:cNvPr id="4" name="Rectangle: Rounded Corners 3">
            <a:extLst>
              <a:ext uri="{FF2B5EF4-FFF2-40B4-BE49-F238E27FC236}">
                <a16:creationId xmlns:a16="http://schemas.microsoft.com/office/drawing/2014/main" id="{574EBCC5-B205-4CD1-ECFA-99F47E84C4D7}"/>
              </a:ext>
            </a:extLst>
          </p:cNvPr>
          <p:cNvSpPr/>
          <p:nvPr/>
        </p:nvSpPr>
        <p:spPr>
          <a:xfrm>
            <a:off x="7205662" y="9092970"/>
            <a:ext cx="9972675" cy="12715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Context reduces hallucinations and improves the relevance of responses.</a:t>
            </a:r>
          </a:p>
        </p:txBody>
      </p:sp>
    </p:spTree>
    <p:extLst>
      <p:ext uri="{BB962C8B-B14F-4D97-AF65-F5344CB8AC3E}">
        <p14:creationId xmlns:p14="http://schemas.microsoft.com/office/powerpoint/2010/main" val="74973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8D60-5C02-9673-BA3C-992645296543}"/>
              </a:ext>
            </a:extLst>
          </p:cNvPr>
          <p:cNvSpPr>
            <a:spLocks noGrp="1"/>
          </p:cNvSpPr>
          <p:nvPr>
            <p:ph type="title"/>
          </p:nvPr>
        </p:nvSpPr>
        <p:spPr/>
        <p:txBody>
          <a:bodyPr/>
          <a:lstStyle/>
          <a:p>
            <a:pPr algn="ctr"/>
            <a:r>
              <a:rPr lang="en-US" dirty="0"/>
              <a:t>3. Iteration &amp; Evaluation</a:t>
            </a:r>
          </a:p>
        </p:txBody>
      </p:sp>
      <p:sp>
        <p:nvSpPr>
          <p:cNvPr id="3" name="Text Placeholder 2">
            <a:extLst>
              <a:ext uri="{FF2B5EF4-FFF2-40B4-BE49-F238E27FC236}">
                <a16:creationId xmlns:a16="http://schemas.microsoft.com/office/drawing/2014/main" id="{49BC0F93-0FF9-78CE-01C3-2A048EFAD480}"/>
              </a:ext>
            </a:extLst>
          </p:cNvPr>
          <p:cNvSpPr>
            <a:spLocks noGrp="1"/>
          </p:cNvSpPr>
          <p:nvPr>
            <p:ph type="body" sz="quarter" idx="10"/>
          </p:nvPr>
        </p:nvSpPr>
        <p:spPr>
          <a:xfrm>
            <a:off x="3048000" y="2514601"/>
            <a:ext cx="18288000" cy="1143562"/>
          </a:xfrm>
        </p:spPr>
        <p:txBody>
          <a:bodyPr/>
          <a:lstStyle/>
          <a:p>
            <a:pPr algn="ctr"/>
            <a:r>
              <a:rPr lang="en-US" i="1" dirty="0"/>
              <a:t>The first output is a draft — not a finished product.</a:t>
            </a:r>
          </a:p>
          <a:p>
            <a:pPr algn="ctr"/>
            <a:endParaRPr lang="en-US" i="1" dirty="0"/>
          </a:p>
        </p:txBody>
      </p:sp>
      <p:pic>
        <p:nvPicPr>
          <p:cNvPr id="4" name="Picture 3">
            <a:extLst>
              <a:ext uri="{FF2B5EF4-FFF2-40B4-BE49-F238E27FC236}">
                <a16:creationId xmlns:a16="http://schemas.microsoft.com/office/drawing/2014/main" id="{483E3803-F821-B7CD-B813-BF1BE62AFD9C}"/>
              </a:ext>
            </a:extLst>
          </p:cNvPr>
          <p:cNvPicPr>
            <a:picLocks noChangeAspect="1"/>
          </p:cNvPicPr>
          <p:nvPr/>
        </p:nvPicPr>
        <p:blipFill>
          <a:blip r:embed="rId2"/>
          <a:stretch>
            <a:fillRect/>
          </a:stretch>
        </p:blipFill>
        <p:spPr>
          <a:xfrm>
            <a:off x="7065586" y="3658163"/>
            <a:ext cx="10252827" cy="5754399"/>
          </a:xfrm>
          <a:prstGeom prst="rect">
            <a:avLst/>
          </a:prstGeom>
        </p:spPr>
      </p:pic>
      <p:sp>
        <p:nvSpPr>
          <p:cNvPr id="5" name="Rectangle: Rounded Corners 4">
            <a:extLst>
              <a:ext uri="{FF2B5EF4-FFF2-40B4-BE49-F238E27FC236}">
                <a16:creationId xmlns:a16="http://schemas.microsoft.com/office/drawing/2014/main" id="{5CD83497-4055-CD29-A7E9-C2380C589706}"/>
              </a:ext>
            </a:extLst>
          </p:cNvPr>
          <p:cNvSpPr/>
          <p:nvPr/>
        </p:nvSpPr>
        <p:spPr>
          <a:xfrm>
            <a:off x="7277100" y="5905585"/>
            <a:ext cx="1543050" cy="629775"/>
          </a:xfrm>
          <a:prstGeom prst="round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Prompt</a:t>
            </a:r>
          </a:p>
        </p:txBody>
      </p:sp>
      <p:sp>
        <p:nvSpPr>
          <p:cNvPr id="6" name="Rectangle: Rounded Corners 5">
            <a:extLst>
              <a:ext uri="{FF2B5EF4-FFF2-40B4-BE49-F238E27FC236}">
                <a16:creationId xmlns:a16="http://schemas.microsoft.com/office/drawing/2014/main" id="{FFE4C3C1-9ECE-19DF-49F7-1A5ADFBEA47E}"/>
              </a:ext>
            </a:extLst>
          </p:cNvPr>
          <p:cNvSpPr/>
          <p:nvPr/>
        </p:nvSpPr>
        <p:spPr>
          <a:xfrm>
            <a:off x="15563852" y="5905585"/>
            <a:ext cx="1543050" cy="629775"/>
          </a:xfrm>
          <a:prstGeom prst="round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Output</a:t>
            </a:r>
          </a:p>
        </p:txBody>
      </p:sp>
    </p:spTree>
    <p:extLst>
      <p:ext uri="{BB962C8B-B14F-4D97-AF65-F5344CB8AC3E}">
        <p14:creationId xmlns:p14="http://schemas.microsoft.com/office/powerpoint/2010/main" val="3965261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9C35D-E9ED-366F-04C4-0812F0CA8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7DB56-136F-108F-EFC0-7F0812E9EE15}"/>
              </a:ext>
            </a:extLst>
          </p:cNvPr>
          <p:cNvSpPr>
            <a:spLocks noGrp="1"/>
          </p:cNvSpPr>
          <p:nvPr>
            <p:ph type="title"/>
          </p:nvPr>
        </p:nvSpPr>
        <p:spPr/>
        <p:txBody>
          <a:bodyPr/>
          <a:lstStyle/>
          <a:p>
            <a:r>
              <a:rPr lang="en-US" dirty="0"/>
              <a:t>Iteration Transforms Output</a:t>
            </a:r>
          </a:p>
        </p:txBody>
      </p:sp>
      <p:sp>
        <p:nvSpPr>
          <p:cNvPr id="4" name="Rectangle: Rounded Corners 3">
            <a:extLst>
              <a:ext uri="{FF2B5EF4-FFF2-40B4-BE49-F238E27FC236}">
                <a16:creationId xmlns:a16="http://schemas.microsoft.com/office/drawing/2014/main" id="{93DD6865-7425-27A3-BFAC-229C0933BB18}"/>
              </a:ext>
            </a:extLst>
          </p:cNvPr>
          <p:cNvSpPr/>
          <p:nvPr/>
        </p:nvSpPr>
        <p:spPr>
          <a:xfrm>
            <a:off x="7205661" y="7706667"/>
            <a:ext cx="9972675" cy="12715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 doesn’t give you new cognitive ability.</a:t>
            </a:r>
            <a:br>
              <a:rPr lang="en-US" dirty="0"/>
            </a:br>
            <a:r>
              <a:rPr lang="en-US" i="1" dirty="0"/>
              <a:t>But it does </a:t>
            </a:r>
            <a:r>
              <a:rPr lang="en-US" b="1" dirty="0"/>
              <a:t>accelerate the feedback loop.</a:t>
            </a:r>
            <a:endParaRPr lang="en-US" b="1" i="1" dirty="0">
              <a:solidFill>
                <a:schemeClr val="bg1"/>
              </a:solidFill>
            </a:endParaRPr>
          </a:p>
        </p:txBody>
      </p:sp>
      <p:sp>
        <p:nvSpPr>
          <p:cNvPr id="7" name="TextBox 6">
            <a:extLst>
              <a:ext uri="{FF2B5EF4-FFF2-40B4-BE49-F238E27FC236}">
                <a16:creationId xmlns:a16="http://schemas.microsoft.com/office/drawing/2014/main" id="{EEF5320F-9A26-97C9-F906-E8C03BD351FE}"/>
              </a:ext>
            </a:extLst>
          </p:cNvPr>
          <p:cNvSpPr txBox="1"/>
          <p:nvPr/>
        </p:nvSpPr>
        <p:spPr>
          <a:xfrm>
            <a:off x="1299268" y="3208567"/>
            <a:ext cx="21785462" cy="2800767"/>
          </a:xfrm>
          <a:prstGeom prst="rect">
            <a:avLst/>
          </a:prstGeom>
          <a:noFill/>
        </p:spPr>
        <p:txBody>
          <a:bodyPr wrap="square">
            <a:spAutoFit/>
          </a:bodyPr>
          <a:lstStyle/>
          <a:p>
            <a:pPr lvl="1" algn="ctr"/>
            <a:r>
              <a:rPr lang="en-US" sz="8800" b="1" i="1" dirty="0">
                <a:solidFill>
                  <a:schemeClr val="tx2"/>
                </a:solidFill>
              </a:rPr>
              <a:t>Prompt </a:t>
            </a:r>
            <a:r>
              <a:rPr lang="en-US" sz="8800" b="1" i="1" dirty="0"/>
              <a:t>→ </a:t>
            </a:r>
            <a:r>
              <a:rPr lang="en-US" sz="8800" b="1" i="1" dirty="0">
                <a:solidFill>
                  <a:schemeClr val="accent1"/>
                </a:solidFill>
              </a:rPr>
              <a:t>Output</a:t>
            </a:r>
            <a:r>
              <a:rPr lang="en-US" sz="8800" b="1" i="1" dirty="0"/>
              <a:t> → </a:t>
            </a:r>
            <a:r>
              <a:rPr lang="en-US" sz="8800" b="1" i="1" dirty="0">
                <a:solidFill>
                  <a:schemeClr val="accent2"/>
                </a:solidFill>
              </a:rPr>
              <a:t>Refine</a:t>
            </a:r>
            <a:r>
              <a:rPr lang="en-US" sz="8800" b="1" i="1" dirty="0"/>
              <a:t> → </a:t>
            </a:r>
            <a:r>
              <a:rPr lang="en-US" sz="8800" b="1" i="1" dirty="0">
                <a:solidFill>
                  <a:schemeClr val="accent3"/>
                </a:solidFill>
              </a:rPr>
              <a:t>Improve</a:t>
            </a:r>
            <a:r>
              <a:rPr lang="en-US" sz="8800" b="1" i="1" dirty="0"/>
              <a:t> → </a:t>
            </a:r>
            <a:r>
              <a:rPr lang="en-US" sz="8800" b="1" i="1" dirty="0">
                <a:solidFill>
                  <a:schemeClr val="accent4"/>
                </a:solidFill>
              </a:rPr>
              <a:t>Evaluate</a:t>
            </a:r>
            <a:r>
              <a:rPr lang="en-US" sz="8800" b="1" i="1" dirty="0"/>
              <a:t> → </a:t>
            </a:r>
            <a:r>
              <a:rPr lang="en-US" sz="8800" b="1" i="1" dirty="0">
                <a:solidFill>
                  <a:schemeClr val="accent5"/>
                </a:solidFill>
              </a:rPr>
              <a:t>Repeat</a:t>
            </a:r>
          </a:p>
        </p:txBody>
      </p:sp>
    </p:spTree>
    <p:extLst>
      <p:ext uri="{BB962C8B-B14F-4D97-AF65-F5344CB8AC3E}">
        <p14:creationId xmlns:p14="http://schemas.microsoft.com/office/powerpoint/2010/main" val="643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7DFAC-8FC6-540B-B67C-D6A434DA95E3}"/>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8102E11-2B3B-0BDE-3A0A-C98D0316F6F2}"/>
              </a:ext>
            </a:extLst>
          </p:cNvPr>
          <p:cNvSpPr>
            <a:spLocks noGrp="1"/>
          </p:cNvSpPr>
          <p:nvPr>
            <p:ph type="title"/>
          </p:nvPr>
        </p:nvSpPr>
        <p:spPr>
          <a:xfrm>
            <a:off x="2006175" y="1108548"/>
            <a:ext cx="20371650" cy="1143562"/>
          </a:xfrm>
        </p:spPr>
        <p:txBody>
          <a:bodyPr>
            <a:normAutofit/>
          </a:bodyPr>
          <a:lstStyle/>
          <a:p>
            <a:pPr algn="ctr"/>
            <a:r>
              <a:rPr lang="en-US" dirty="0"/>
              <a:t>The Teammate Workflow</a:t>
            </a:r>
          </a:p>
        </p:txBody>
      </p:sp>
      <p:sp>
        <p:nvSpPr>
          <p:cNvPr id="19" name="Text Placeholder 18">
            <a:extLst>
              <a:ext uri="{FF2B5EF4-FFF2-40B4-BE49-F238E27FC236}">
                <a16:creationId xmlns:a16="http://schemas.microsoft.com/office/drawing/2014/main" id="{D5C91E37-6136-8BB9-FF75-6625A689A6CC}"/>
              </a:ext>
            </a:extLst>
          </p:cNvPr>
          <p:cNvSpPr>
            <a:spLocks noGrp="1"/>
          </p:cNvSpPr>
          <p:nvPr>
            <p:ph type="body" sz="quarter" idx="10"/>
          </p:nvPr>
        </p:nvSpPr>
        <p:spPr>
          <a:xfrm>
            <a:off x="1531088" y="2977596"/>
            <a:ext cx="11185452" cy="8409542"/>
          </a:xfrm>
        </p:spPr>
        <p:txBody>
          <a:bodyPr/>
          <a:lstStyle/>
          <a:p>
            <a:pPr marL="457200" indent="-457200">
              <a:buFont typeface="Arial" panose="020B0604020202020204" pitchFamily="34" charset="0"/>
              <a:buChar char="•"/>
            </a:pPr>
            <a:r>
              <a:rPr lang="en-US" dirty="0">
                <a:solidFill>
                  <a:schemeClr val="tx1"/>
                </a:solidFill>
              </a:rPr>
              <a:t>Start with a </a:t>
            </a:r>
            <a:r>
              <a:rPr lang="en-US" b="1" dirty="0">
                <a:solidFill>
                  <a:schemeClr val="tx1"/>
                </a:solidFill>
              </a:rPr>
              <a:t>clear objective</a:t>
            </a:r>
            <a:r>
              <a:rPr lang="en-US" dirty="0">
                <a:solidFill>
                  <a:schemeClr val="tx1"/>
                </a:solidFill>
              </a:rPr>
              <a:t>, what are you hoping to achieve from this work?</a:t>
            </a:r>
          </a:p>
          <a:p>
            <a:pPr marL="457200" indent="-457200">
              <a:buFont typeface="Arial" panose="020B0604020202020204" pitchFamily="34" charset="0"/>
              <a:buChar char="•"/>
            </a:pPr>
            <a:r>
              <a:rPr lang="en-US" dirty="0">
                <a:solidFill>
                  <a:schemeClr val="tx1"/>
                </a:solidFill>
              </a:rPr>
              <a:t>Give your teammate </a:t>
            </a:r>
            <a:r>
              <a:rPr lang="en-US" b="1" dirty="0">
                <a:solidFill>
                  <a:schemeClr val="tx1"/>
                </a:solidFill>
              </a:rPr>
              <a:t>specific context</a:t>
            </a:r>
            <a:r>
              <a:rPr lang="en-US" dirty="0">
                <a:solidFill>
                  <a:schemeClr val="tx1"/>
                </a:solidFill>
              </a:rPr>
              <a:t>, what would a teammate need to know to get started?</a:t>
            </a:r>
            <a:endParaRPr lang="en-US" b="1" dirty="0">
              <a:solidFill>
                <a:schemeClr val="tx1"/>
              </a:solidFill>
            </a:endParaRPr>
          </a:p>
          <a:p>
            <a:pPr marL="457200" indent="-457200">
              <a:buFont typeface="Arial" panose="020B0604020202020204" pitchFamily="34" charset="0"/>
              <a:buChar char="•"/>
            </a:pPr>
            <a:r>
              <a:rPr lang="en-US" dirty="0">
                <a:solidFill>
                  <a:schemeClr val="tx1"/>
                </a:solidFill>
              </a:rPr>
              <a:t>Define constraints and desired format</a:t>
            </a:r>
          </a:p>
          <a:p>
            <a:pPr marL="457200" indent="-457200">
              <a:buFont typeface="Arial" panose="020B0604020202020204" pitchFamily="34" charset="0"/>
              <a:buChar char="•"/>
            </a:pPr>
            <a:r>
              <a:rPr lang="en-US" dirty="0">
                <a:solidFill>
                  <a:schemeClr val="tx1"/>
                </a:solidFill>
              </a:rPr>
              <a:t>Share relevant feedback and friction points</a:t>
            </a:r>
          </a:p>
          <a:p>
            <a:pPr marL="457200" indent="-457200">
              <a:buFont typeface="Arial" panose="020B0604020202020204" pitchFamily="34" charset="0"/>
              <a:buChar char="•"/>
            </a:pPr>
            <a:r>
              <a:rPr lang="en-US" b="1" i="1" dirty="0"/>
              <a:t>ASK QUESTIONS! </a:t>
            </a:r>
            <a:r>
              <a:rPr lang="en-US" dirty="0"/>
              <a:t>Ask the AI things you don’t understand and let the AI ask you to clarify things. </a:t>
            </a:r>
            <a:endParaRPr lang="en-US" b="1" i="1" dirty="0"/>
          </a:p>
          <a:p>
            <a:pPr marL="1371600" lvl="1" indent="-457200">
              <a:buFont typeface="Arial" panose="020B0604020202020204" pitchFamily="34" charset="0"/>
              <a:buChar char="•"/>
            </a:pPr>
            <a:r>
              <a:rPr lang="en-US" b="1" i="1" dirty="0"/>
              <a:t>Prompt           </a:t>
            </a:r>
            <a:r>
              <a:rPr lang="en-US" b="1" i="1" dirty="0">
                <a:solidFill>
                  <a:schemeClr val="accent4"/>
                </a:solidFill>
              </a:rPr>
              <a:t>Iteration </a:t>
            </a:r>
            <a:r>
              <a:rPr lang="en-US" b="1" i="1" dirty="0"/>
              <a:t>         </a:t>
            </a:r>
            <a:r>
              <a:rPr lang="en-US" b="1" i="1" dirty="0">
                <a:solidFill>
                  <a:schemeClr val="tx2"/>
                </a:solidFill>
              </a:rPr>
              <a:t>Output</a:t>
            </a:r>
            <a:r>
              <a:rPr lang="en-US" b="1" i="1" dirty="0"/>
              <a:t> </a:t>
            </a:r>
            <a:endParaRPr lang="en-US" dirty="0"/>
          </a:p>
          <a:p>
            <a:r>
              <a:rPr lang="en-US" dirty="0"/>
              <a:t>🧠 </a:t>
            </a:r>
            <a:r>
              <a:rPr lang="en-US" dirty="0">
                <a:solidFill>
                  <a:schemeClr val="tx2"/>
                </a:solidFill>
              </a:rPr>
              <a:t>Think of ChatGPT as a junior collaborator, not a search engine.</a:t>
            </a:r>
            <a:endParaRPr lang="en-US" b="1" i="1" dirty="0">
              <a:solidFill>
                <a:schemeClr val="tx2"/>
              </a:solidFill>
            </a:endParaRPr>
          </a:p>
        </p:txBody>
      </p:sp>
      <p:pic>
        <p:nvPicPr>
          <p:cNvPr id="4" name="Graphic 3" descr="Arrow Right outline">
            <a:extLst>
              <a:ext uri="{FF2B5EF4-FFF2-40B4-BE49-F238E27FC236}">
                <a16:creationId xmlns:a16="http://schemas.microsoft.com/office/drawing/2014/main" id="{C92C5E9C-8869-74C1-C74E-F3154E6069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33875" y="9043988"/>
            <a:ext cx="914400" cy="914400"/>
          </a:xfrm>
          <a:prstGeom prst="rect">
            <a:avLst/>
          </a:prstGeom>
        </p:spPr>
      </p:pic>
      <p:pic>
        <p:nvPicPr>
          <p:cNvPr id="5" name="Graphic 4" descr="Arrow Right outline">
            <a:extLst>
              <a:ext uri="{FF2B5EF4-FFF2-40B4-BE49-F238E27FC236}">
                <a16:creationId xmlns:a16="http://schemas.microsoft.com/office/drawing/2014/main" id="{D7F2E4B5-A15A-4194-BD4D-579528A374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6614" y="9043988"/>
            <a:ext cx="914400" cy="914400"/>
          </a:xfrm>
          <a:prstGeom prst="rect">
            <a:avLst/>
          </a:prstGeom>
        </p:spPr>
      </p:pic>
      <p:pic>
        <p:nvPicPr>
          <p:cNvPr id="2050" name="Picture 2" descr="The New AI Iterative Development Paradigm (and Why AI == IA)">
            <a:extLst>
              <a:ext uri="{FF2B5EF4-FFF2-40B4-BE49-F238E27FC236}">
                <a16:creationId xmlns:a16="http://schemas.microsoft.com/office/drawing/2014/main" id="{75889CCF-8AD9-C383-913D-DA2F1B5CF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0852" y="2977596"/>
            <a:ext cx="10209375" cy="56949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E8AF2C-294E-D0F7-6AC1-A27198ED5825}"/>
              </a:ext>
            </a:extLst>
          </p:cNvPr>
          <p:cNvSpPr txBox="1"/>
          <p:nvPr/>
        </p:nvSpPr>
        <p:spPr>
          <a:xfrm>
            <a:off x="14947863" y="8936334"/>
            <a:ext cx="7815352" cy="461665"/>
          </a:xfrm>
          <a:prstGeom prst="rect">
            <a:avLst/>
          </a:prstGeom>
          <a:noFill/>
        </p:spPr>
        <p:txBody>
          <a:bodyPr wrap="square" rtlCol="0">
            <a:spAutoFit/>
          </a:bodyPr>
          <a:lstStyle/>
          <a:p>
            <a:pPr algn="ctr"/>
            <a:r>
              <a:rPr lang="en-US" sz="2400" dirty="0">
                <a:solidFill>
                  <a:srgbClr val="414141"/>
                </a:solidFill>
                <a:latin typeface="Nunito Sans" pitchFamily="2" charset="0"/>
                <a:ea typeface="Open Sans Semibold" panose="020B0706030804020204" pitchFamily="34" charset="0"/>
                <a:cs typeface="Open Sans Semibold" panose="020B0706030804020204" pitchFamily="34" charset="0"/>
              </a:rPr>
              <a:t>https://www.youtube.com/watch?v=wv779vmyPVY</a:t>
            </a:r>
          </a:p>
        </p:txBody>
      </p:sp>
    </p:spTree>
    <p:extLst>
      <p:ext uri="{BB962C8B-B14F-4D97-AF65-F5344CB8AC3E}">
        <p14:creationId xmlns:p14="http://schemas.microsoft.com/office/powerpoint/2010/main" val="38529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47B1-1A9E-8A4B-6247-BF20D30A8BEC}"/>
              </a:ext>
            </a:extLst>
          </p:cNvPr>
          <p:cNvSpPr>
            <a:spLocks noGrp="1"/>
          </p:cNvSpPr>
          <p:nvPr>
            <p:ph type="title"/>
          </p:nvPr>
        </p:nvSpPr>
        <p:spPr/>
        <p:txBody>
          <a:bodyPr/>
          <a:lstStyle/>
          <a:p>
            <a:r>
              <a:rPr lang="en-US" dirty="0"/>
              <a:t>Demo of Prompting Principles</a:t>
            </a:r>
          </a:p>
        </p:txBody>
      </p:sp>
      <p:sp>
        <p:nvSpPr>
          <p:cNvPr id="3" name="Text Placeholder 2">
            <a:extLst>
              <a:ext uri="{FF2B5EF4-FFF2-40B4-BE49-F238E27FC236}">
                <a16:creationId xmlns:a16="http://schemas.microsoft.com/office/drawing/2014/main" id="{A0420459-CB74-103B-7930-4B8FB30487F9}"/>
              </a:ext>
            </a:extLst>
          </p:cNvPr>
          <p:cNvSpPr>
            <a:spLocks noGrp="1"/>
          </p:cNvSpPr>
          <p:nvPr>
            <p:ph type="body" sz="quarter" idx="10"/>
          </p:nvPr>
        </p:nvSpPr>
        <p:spPr>
          <a:xfrm>
            <a:off x="3048000" y="3859213"/>
            <a:ext cx="18288000" cy="6629400"/>
          </a:xfrm>
        </p:spPr>
        <p:txBody>
          <a:bodyPr/>
          <a:lstStyle/>
          <a:p>
            <a:r>
              <a:rPr lang="en-US" dirty="0">
                <a:solidFill>
                  <a:schemeClr val="tx1"/>
                </a:solidFill>
              </a:rPr>
              <a:t>Imagine I teach an environmental policy course, and I need some help in structuring my grading process for their final project.</a:t>
            </a:r>
          </a:p>
          <a:p>
            <a:pPr algn="ctr"/>
            <a:r>
              <a:rPr lang="en-US" i="1" dirty="0"/>
              <a:t>How can I use AI to assist me with this task?</a:t>
            </a:r>
          </a:p>
          <a:p>
            <a:r>
              <a:rPr lang="en-US" dirty="0">
                <a:solidFill>
                  <a:schemeClr val="tx1"/>
                </a:solidFill>
              </a:rPr>
              <a:t>This demo provides an example of how we can more effectively prompt AI for better outputs:</a:t>
            </a:r>
          </a:p>
          <a:p>
            <a:pPr marL="1371600" lvl="1" indent="-457200">
              <a:buFont typeface="Arial" panose="020B0604020202020204" pitchFamily="34" charset="0"/>
              <a:buChar char="•"/>
            </a:pPr>
            <a:r>
              <a:rPr lang="en-US" dirty="0">
                <a:solidFill>
                  <a:schemeClr val="tx1"/>
                </a:solidFill>
              </a:rPr>
              <a:t>GPT 5.2 Model</a:t>
            </a:r>
          </a:p>
          <a:p>
            <a:pPr marL="1371600" lvl="1" indent="-457200">
              <a:buFont typeface="Arial" panose="020B0604020202020204" pitchFamily="34" charset="0"/>
              <a:buChar char="•"/>
            </a:pPr>
            <a:r>
              <a:rPr lang="en-US" dirty="0">
                <a:solidFill>
                  <a:schemeClr val="tx1"/>
                </a:solidFill>
              </a:rPr>
              <a:t>Fresh Chat with no memory for each prompt</a:t>
            </a:r>
          </a:p>
        </p:txBody>
      </p:sp>
    </p:spTree>
    <p:extLst>
      <p:ext uri="{BB962C8B-B14F-4D97-AF65-F5344CB8AC3E}">
        <p14:creationId xmlns:p14="http://schemas.microsoft.com/office/powerpoint/2010/main" val="113193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A433-D06E-D422-6F34-F802785CBA99}"/>
              </a:ext>
            </a:extLst>
          </p:cNvPr>
          <p:cNvSpPr>
            <a:spLocks noGrp="1"/>
          </p:cNvSpPr>
          <p:nvPr>
            <p:ph type="title"/>
          </p:nvPr>
        </p:nvSpPr>
        <p:spPr/>
        <p:txBody>
          <a:bodyPr/>
          <a:lstStyle/>
          <a:p>
            <a:r>
              <a:rPr lang="en-US" dirty="0"/>
              <a:t>Weak Prompting</a:t>
            </a:r>
          </a:p>
        </p:txBody>
      </p:sp>
      <p:sp>
        <p:nvSpPr>
          <p:cNvPr id="3" name="Text Placeholder 2">
            <a:extLst>
              <a:ext uri="{FF2B5EF4-FFF2-40B4-BE49-F238E27FC236}">
                <a16:creationId xmlns:a16="http://schemas.microsoft.com/office/drawing/2014/main" id="{9ED221A7-72CA-92B6-4A51-D07EFF986B0A}"/>
              </a:ext>
            </a:extLst>
          </p:cNvPr>
          <p:cNvSpPr>
            <a:spLocks noGrp="1"/>
          </p:cNvSpPr>
          <p:nvPr>
            <p:ph type="body" sz="quarter" idx="10"/>
          </p:nvPr>
        </p:nvSpPr>
        <p:spPr/>
        <p:txBody>
          <a:bodyPr/>
          <a:lstStyle/>
          <a:p>
            <a:r>
              <a:rPr lang="en-US" i="1" dirty="0"/>
              <a:t>Generate a grading rubric for a research paper.</a:t>
            </a:r>
          </a:p>
          <a:p>
            <a:pPr marL="457200" indent="-457200">
              <a:buFont typeface="Arial" panose="020B0604020202020204" pitchFamily="34" charset="0"/>
              <a:buChar char="•"/>
            </a:pPr>
            <a:r>
              <a:rPr lang="en-US" dirty="0">
                <a:solidFill>
                  <a:schemeClr val="tx1"/>
                </a:solidFill>
              </a:rPr>
              <a:t>Generic 5-category rubric.</a:t>
            </a:r>
          </a:p>
          <a:p>
            <a:pPr marL="457200" indent="-457200">
              <a:buFont typeface="Arial" panose="020B0604020202020204" pitchFamily="34" charset="0"/>
              <a:buChar char="•"/>
            </a:pPr>
            <a:r>
              <a:rPr lang="en-US" i="1" dirty="0">
                <a:solidFill>
                  <a:schemeClr val="tx1"/>
                </a:solidFill>
              </a:rPr>
              <a:t>No weighting. No specificity. No alignment to learning goals.</a:t>
            </a:r>
          </a:p>
          <a:p>
            <a:pPr marL="457200" indent="-457200">
              <a:buFont typeface="Arial" panose="020B0604020202020204" pitchFamily="34" charset="0"/>
              <a:buChar char="•"/>
            </a:pPr>
            <a:endParaRPr lang="en-US" i="1" dirty="0">
              <a:solidFill>
                <a:schemeClr val="tx1"/>
              </a:solidFill>
            </a:endParaRPr>
          </a:p>
          <a:p>
            <a:pPr marL="457200" indent="-457200">
              <a:buFont typeface="Arial" panose="020B0604020202020204" pitchFamily="34" charset="0"/>
              <a:buChar char="•"/>
            </a:pPr>
            <a:r>
              <a:rPr lang="en-US" dirty="0">
                <a:solidFill>
                  <a:schemeClr val="tx1"/>
                </a:solidFill>
              </a:rPr>
              <a:t>Is this useful? Maybe.</a:t>
            </a:r>
          </a:p>
          <a:p>
            <a:pPr marL="457200" indent="-457200">
              <a:buFont typeface="Arial" panose="020B0604020202020204" pitchFamily="34" charset="0"/>
              <a:buChar char="•"/>
            </a:pPr>
            <a:r>
              <a:rPr lang="en-US" dirty="0">
                <a:solidFill>
                  <a:schemeClr val="tx1"/>
                </a:solidFill>
              </a:rPr>
              <a:t>Is this aligned to your course? </a:t>
            </a:r>
            <a:r>
              <a:rPr lang="en-US" i="1" dirty="0" err="1">
                <a:solidFill>
                  <a:schemeClr val="tx1"/>
                </a:solidFill>
              </a:rPr>
              <a:t>Defintely</a:t>
            </a:r>
            <a:r>
              <a:rPr lang="en-US" i="1" dirty="0">
                <a:solidFill>
                  <a:schemeClr val="tx1"/>
                </a:solidFill>
              </a:rPr>
              <a:t> not.</a:t>
            </a:r>
          </a:p>
        </p:txBody>
      </p:sp>
      <p:pic>
        <p:nvPicPr>
          <p:cNvPr id="10" name="Picture 9">
            <a:extLst>
              <a:ext uri="{FF2B5EF4-FFF2-40B4-BE49-F238E27FC236}">
                <a16:creationId xmlns:a16="http://schemas.microsoft.com/office/drawing/2014/main" id="{2A9E0239-96F9-5BBA-C731-7FAB892E06BC}"/>
              </a:ext>
            </a:extLst>
          </p:cNvPr>
          <p:cNvPicPr>
            <a:picLocks noChangeAspect="1"/>
          </p:cNvPicPr>
          <p:nvPr/>
        </p:nvPicPr>
        <p:blipFill>
          <a:blip r:embed="rId2"/>
          <a:stretch>
            <a:fillRect/>
          </a:stretch>
        </p:blipFill>
        <p:spPr>
          <a:xfrm>
            <a:off x="15951278" y="1030353"/>
            <a:ext cx="6642715" cy="9719643"/>
          </a:xfrm>
          <a:prstGeom prst="rect">
            <a:avLst/>
          </a:prstGeom>
        </p:spPr>
      </p:pic>
      <p:cxnSp>
        <p:nvCxnSpPr>
          <p:cNvPr id="12" name="Straight Arrow Connector 11">
            <a:extLst>
              <a:ext uri="{FF2B5EF4-FFF2-40B4-BE49-F238E27FC236}">
                <a16:creationId xmlns:a16="http://schemas.microsoft.com/office/drawing/2014/main" id="{C5D32639-8A2F-9EE1-F373-1D8759AED4EC}"/>
              </a:ext>
            </a:extLst>
          </p:cNvPr>
          <p:cNvCxnSpPr/>
          <p:nvPr/>
        </p:nvCxnSpPr>
        <p:spPr>
          <a:xfrm>
            <a:off x="9358313" y="3400425"/>
            <a:ext cx="6257925"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5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37C25-E18B-8352-6534-133E8AB50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12A6E-8AAA-23A7-258E-9D827EF079AA}"/>
              </a:ext>
            </a:extLst>
          </p:cNvPr>
          <p:cNvSpPr>
            <a:spLocks noGrp="1"/>
          </p:cNvSpPr>
          <p:nvPr>
            <p:ph type="title"/>
          </p:nvPr>
        </p:nvSpPr>
        <p:spPr/>
        <p:txBody>
          <a:bodyPr/>
          <a:lstStyle/>
          <a:p>
            <a:r>
              <a:rPr lang="en-US" b="1" dirty="0"/>
              <a:t>Strong Prompting</a:t>
            </a:r>
          </a:p>
        </p:txBody>
      </p:sp>
      <p:sp>
        <p:nvSpPr>
          <p:cNvPr id="3" name="Text Placeholder 2">
            <a:extLst>
              <a:ext uri="{FF2B5EF4-FFF2-40B4-BE49-F238E27FC236}">
                <a16:creationId xmlns:a16="http://schemas.microsoft.com/office/drawing/2014/main" id="{88A688BA-04DF-354C-89CE-1C3A260CAF0D}"/>
              </a:ext>
            </a:extLst>
          </p:cNvPr>
          <p:cNvSpPr>
            <a:spLocks noGrp="1"/>
          </p:cNvSpPr>
          <p:nvPr>
            <p:ph type="body" sz="quarter" idx="10"/>
          </p:nvPr>
        </p:nvSpPr>
        <p:spPr>
          <a:xfrm>
            <a:off x="1531088" y="2280685"/>
            <a:ext cx="11185452" cy="7772400"/>
          </a:xfrm>
        </p:spPr>
        <p:txBody>
          <a:bodyPr/>
          <a:lstStyle/>
          <a:p>
            <a:r>
              <a:rPr lang="en-US" i="1" dirty="0">
                <a:solidFill>
                  <a:schemeClr val="tx1"/>
                </a:solidFill>
              </a:rPr>
              <a:t>I teach a junior-level Environmental Policy course.</a:t>
            </a:r>
            <a:br>
              <a:rPr lang="en-US" i="1" dirty="0">
                <a:solidFill>
                  <a:schemeClr val="tx1"/>
                </a:solidFill>
              </a:rPr>
            </a:br>
            <a:r>
              <a:rPr lang="en-US" i="1" dirty="0">
                <a:solidFill>
                  <a:schemeClr val="tx1"/>
                </a:solidFill>
              </a:rPr>
              <a:t>Students are writing a 10-page policy analysis paper evaluating a proposed state-level climate regulation.</a:t>
            </a:r>
            <a:br>
              <a:rPr lang="en-US" i="1" dirty="0">
                <a:solidFill>
                  <a:schemeClr val="tx1"/>
                </a:solidFill>
              </a:rPr>
            </a:br>
            <a:r>
              <a:rPr lang="en-US" i="1" dirty="0">
                <a:solidFill>
                  <a:schemeClr val="tx1"/>
                </a:solidFill>
              </a:rPr>
              <a:t>Learning objectives include:</a:t>
            </a:r>
          </a:p>
          <a:p>
            <a:pPr marL="1371600" lvl="1" indent="-457200">
              <a:buFont typeface="Arial" panose="020B0604020202020204" pitchFamily="34" charset="0"/>
              <a:buChar char="•"/>
            </a:pPr>
            <a:r>
              <a:rPr lang="en-US" i="1" dirty="0">
                <a:solidFill>
                  <a:schemeClr val="tx1"/>
                </a:solidFill>
              </a:rPr>
              <a:t>Evaluating empirical evidence</a:t>
            </a:r>
          </a:p>
          <a:p>
            <a:pPr marL="1371600" lvl="1" indent="-457200">
              <a:buFont typeface="Arial" panose="020B0604020202020204" pitchFamily="34" charset="0"/>
              <a:buChar char="•"/>
            </a:pPr>
            <a:r>
              <a:rPr lang="en-US" i="1" dirty="0">
                <a:solidFill>
                  <a:schemeClr val="tx1"/>
                </a:solidFill>
              </a:rPr>
              <a:t>Applying cost-benefit reasoning</a:t>
            </a:r>
          </a:p>
          <a:p>
            <a:pPr marL="1371600" lvl="1" indent="-457200">
              <a:buFont typeface="Arial" panose="020B0604020202020204" pitchFamily="34" charset="0"/>
              <a:buChar char="•"/>
            </a:pPr>
            <a:r>
              <a:rPr lang="en-US" i="1" dirty="0">
                <a:solidFill>
                  <a:schemeClr val="tx1"/>
                </a:solidFill>
              </a:rPr>
              <a:t>Integrating stakeholder perspectives</a:t>
            </a:r>
          </a:p>
          <a:p>
            <a:pPr marL="1371600" lvl="1" indent="-457200">
              <a:buFont typeface="Arial" panose="020B0604020202020204" pitchFamily="34" charset="0"/>
              <a:buChar char="•"/>
            </a:pPr>
            <a:r>
              <a:rPr lang="en-US" i="1" dirty="0">
                <a:solidFill>
                  <a:schemeClr val="tx1"/>
                </a:solidFill>
              </a:rPr>
              <a:t>Writing persuasively for a policy audience</a:t>
            </a:r>
          </a:p>
          <a:p>
            <a:r>
              <a:rPr lang="en-US" i="1" dirty="0">
                <a:solidFill>
                  <a:schemeClr val="tx1"/>
                </a:solidFill>
              </a:rPr>
              <a:t>Create a grading rubric with weighted categories totaling 100 points.</a:t>
            </a:r>
            <a:br>
              <a:rPr lang="en-US" i="1" dirty="0">
                <a:solidFill>
                  <a:schemeClr val="tx1"/>
                </a:solidFill>
              </a:rPr>
            </a:br>
            <a:r>
              <a:rPr lang="en-US" i="1" dirty="0">
                <a:solidFill>
                  <a:schemeClr val="tx1"/>
                </a:solidFill>
              </a:rPr>
              <a:t>Include performance descriptors for A, B, C, D levels.</a:t>
            </a:r>
            <a:br>
              <a:rPr lang="en-US" i="1" dirty="0">
                <a:solidFill>
                  <a:schemeClr val="tx1"/>
                </a:solidFill>
              </a:rPr>
            </a:br>
            <a:r>
              <a:rPr lang="en-US" i="1" dirty="0">
                <a:solidFill>
                  <a:schemeClr val="tx1"/>
                </a:solidFill>
              </a:rPr>
              <a:t>Keep language clear enough to share with students.</a:t>
            </a:r>
          </a:p>
        </p:txBody>
      </p:sp>
      <p:cxnSp>
        <p:nvCxnSpPr>
          <p:cNvPr id="12" name="Straight Arrow Connector 11">
            <a:extLst>
              <a:ext uri="{FF2B5EF4-FFF2-40B4-BE49-F238E27FC236}">
                <a16:creationId xmlns:a16="http://schemas.microsoft.com/office/drawing/2014/main" id="{7DCC082F-1D38-731E-14D5-C6824ECCB8DC}"/>
              </a:ext>
            </a:extLst>
          </p:cNvPr>
          <p:cNvCxnSpPr>
            <a:cxnSpLocks/>
          </p:cNvCxnSpPr>
          <p:nvPr/>
        </p:nvCxnSpPr>
        <p:spPr>
          <a:xfrm>
            <a:off x="6458615" y="9286875"/>
            <a:ext cx="7485985"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4FDB662-C963-1B51-D8F3-994C61789CCE}"/>
              </a:ext>
            </a:extLst>
          </p:cNvPr>
          <p:cNvPicPr>
            <a:picLocks noChangeAspect="1"/>
          </p:cNvPicPr>
          <p:nvPr/>
        </p:nvPicPr>
        <p:blipFill>
          <a:blip r:embed="rId2"/>
          <a:stretch>
            <a:fillRect/>
          </a:stretch>
        </p:blipFill>
        <p:spPr>
          <a:xfrm>
            <a:off x="14317733" y="1137123"/>
            <a:ext cx="9458614" cy="9078750"/>
          </a:xfrm>
          <a:prstGeom prst="rect">
            <a:avLst/>
          </a:prstGeom>
        </p:spPr>
      </p:pic>
    </p:spTree>
    <p:extLst>
      <p:ext uri="{BB962C8B-B14F-4D97-AF65-F5344CB8AC3E}">
        <p14:creationId xmlns:p14="http://schemas.microsoft.com/office/powerpoint/2010/main" val="8359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A80C0-C27F-897A-47F8-388590894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E04B3-CC6C-EFC2-BEB6-09394B8A7043}"/>
              </a:ext>
            </a:extLst>
          </p:cNvPr>
          <p:cNvSpPr>
            <a:spLocks noGrp="1"/>
          </p:cNvSpPr>
          <p:nvPr>
            <p:ph type="title"/>
          </p:nvPr>
        </p:nvSpPr>
        <p:spPr/>
        <p:txBody>
          <a:bodyPr/>
          <a:lstStyle/>
          <a:p>
            <a:r>
              <a:rPr lang="en-US" dirty="0"/>
              <a:t>Iteration of Output</a:t>
            </a:r>
          </a:p>
        </p:txBody>
      </p:sp>
      <p:sp>
        <p:nvSpPr>
          <p:cNvPr id="3" name="Text Placeholder 2">
            <a:extLst>
              <a:ext uri="{FF2B5EF4-FFF2-40B4-BE49-F238E27FC236}">
                <a16:creationId xmlns:a16="http://schemas.microsoft.com/office/drawing/2014/main" id="{4F18AE83-49C1-17E2-6391-49C8E8444258}"/>
              </a:ext>
            </a:extLst>
          </p:cNvPr>
          <p:cNvSpPr>
            <a:spLocks noGrp="1"/>
          </p:cNvSpPr>
          <p:nvPr>
            <p:ph type="body" sz="quarter" idx="10"/>
          </p:nvPr>
        </p:nvSpPr>
        <p:spPr>
          <a:xfrm>
            <a:off x="1531088" y="2280685"/>
            <a:ext cx="10527563" cy="7772400"/>
          </a:xfrm>
        </p:spPr>
        <p:txBody>
          <a:bodyPr/>
          <a:lstStyle/>
          <a:p>
            <a:r>
              <a:rPr lang="en-US" i="1" dirty="0">
                <a:solidFill>
                  <a:schemeClr val="tx1"/>
                </a:solidFill>
              </a:rPr>
              <a:t>Revise this rubric to:</a:t>
            </a:r>
          </a:p>
          <a:p>
            <a:pPr marL="1371600" lvl="1" indent="-457200">
              <a:buFont typeface="Arial" panose="020B0604020202020204" pitchFamily="34" charset="0"/>
              <a:buChar char="•"/>
            </a:pPr>
            <a:r>
              <a:rPr lang="en-US" i="1" dirty="0">
                <a:solidFill>
                  <a:schemeClr val="tx1"/>
                </a:solidFill>
              </a:rPr>
              <a:t>Reduce redundancy</a:t>
            </a:r>
          </a:p>
          <a:p>
            <a:pPr marL="1371600" lvl="1" indent="-457200">
              <a:buFont typeface="Arial" panose="020B0604020202020204" pitchFamily="34" charset="0"/>
              <a:buChar char="•"/>
            </a:pPr>
            <a:r>
              <a:rPr lang="en-US" i="1" dirty="0">
                <a:solidFill>
                  <a:schemeClr val="tx1"/>
                </a:solidFill>
              </a:rPr>
              <a:t>Clarify differences between A and B levels</a:t>
            </a:r>
          </a:p>
          <a:p>
            <a:pPr marL="1371600" lvl="1" indent="-457200">
              <a:buFont typeface="Arial" panose="020B0604020202020204" pitchFamily="34" charset="0"/>
              <a:buChar char="•"/>
            </a:pPr>
            <a:r>
              <a:rPr lang="en-US" i="1" dirty="0">
                <a:solidFill>
                  <a:schemeClr val="tx1"/>
                </a:solidFill>
              </a:rPr>
              <a:t>Make it more concise</a:t>
            </a:r>
          </a:p>
          <a:p>
            <a:pPr marL="1371600" lvl="1" indent="-457200">
              <a:buFont typeface="Arial" panose="020B0604020202020204" pitchFamily="34" charset="0"/>
              <a:buChar char="•"/>
            </a:pPr>
            <a:r>
              <a:rPr lang="en-US" i="1" dirty="0">
                <a:solidFill>
                  <a:schemeClr val="tx1"/>
                </a:solidFill>
              </a:rPr>
              <a:t>Ensure criteria align directly to learning objectives</a:t>
            </a:r>
          </a:p>
          <a:p>
            <a:pPr marL="457200" indent="-457200">
              <a:buFont typeface="Arial" panose="020B0604020202020204" pitchFamily="34" charset="0"/>
              <a:buChar char="•"/>
            </a:pPr>
            <a:r>
              <a:rPr lang="en-US" dirty="0">
                <a:solidFill>
                  <a:schemeClr val="tx2"/>
                </a:solidFill>
              </a:rPr>
              <a:t>Successful use requires collaboration, </a:t>
            </a:r>
          </a:p>
          <a:p>
            <a:pPr marL="1371600" lvl="1" indent="-457200">
              <a:buFont typeface="Arial" panose="020B0604020202020204" pitchFamily="34" charset="0"/>
              <a:buChar char="•"/>
            </a:pPr>
            <a:r>
              <a:rPr lang="en-US" dirty="0">
                <a:solidFill>
                  <a:schemeClr val="tx2"/>
                </a:solidFill>
              </a:rPr>
              <a:t>Where can GPT strengthen this iteration? </a:t>
            </a:r>
          </a:p>
          <a:p>
            <a:pPr marL="1371600" lvl="1" indent="-457200">
              <a:buFont typeface="Arial" panose="020B0604020202020204" pitchFamily="34" charset="0"/>
              <a:buChar char="•"/>
            </a:pPr>
            <a:r>
              <a:rPr lang="en-US" dirty="0">
                <a:solidFill>
                  <a:schemeClr val="tx2"/>
                </a:solidFill>
              </a:rPr>
              <a:t>What additional questions can GPT ask of you to meaningfully contribute?</a:t>
            </a:r>
          </a:p>
          <a:p>
            <a:pPr marL="457200" indent="-457200">
              <a:buFont typeface="Arial" panose="020B0604020202020204" pitchFamily="34" charset="0"/>
              <a:buChar char="•"/>
            </a:pPr>
            <a:endParaRPr lang="en-US" i="1" dirty="0">
              <a:solidFill>
                <a:schemeClr val="tx1"/>
              </a:solidFill>
            </a:endParaRPr>
          </a:p>
          <a:p>
            <a:pPr marL="1371600" lvl="1" indent="-457200">
              <a:buFont typeface="Arial" panose="020B0604020202020204" pitchFamily="34" charset="0"/>
              <a:buChar char="•"/>
            </a:pPr>
            <a:endParaRPr lang="en-US" dirty="0">
              <a:solidFill>
                <a:schemeClr val="tx1"/>
              </a:solidFill>
            </a:endParaRPr>
          </a:p>
          <a:p>
            <a:endParaRPr lang="en-US" dirty="0">
              <a:solidFill>
                <a:schemeClr val="tx1"/>
              </a:solidFill>
            </a:endParaRPr>
          </a:p>
        </p:txBody>
      </p:sp>
      <p:cxnSp>
        <p:nvCxnSpPr>
          <p:cNvPr id="9" name="Connector: Elbow 8">
            <a:extLst>
              <a:ext uri="{FF2B5EF4-FFF2-40B4-BE49-F238E27FC236}">
                <a16:creationId xmlns:a16="http://schemas.microsoft.com/office/drawing/2014/main" id="{EACD93A6-5B93-4BB7-532E-7AEC03CD5CF1}"/>
              </a:ext>
            </a:extLst>
          </p:cNvPr>
          <p:cNvCxnSpPr>
            <a:cxnSpLocks/>
          </p:cNvCxnSpPr>
          <p:nvPr/>
        </p:nvCxnSpPr>
        <p:spPr>
          <a:xfrm flipV="1">
            <a:off x="10415588" y="4757738"/>
            <a:ext cx="1414463" cy="285750"/>
          </a:xfrm>
          <a:prstGeom prst="bentConnector3">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CE8CE4-49C7-73AF-DA48-1DF26EA1D5F2}"/>
              </a:ext>
            </a:extLst>
          </p:cNvPr>
          <p:cNvPicPr>
            <a:picLocks noChangeAspect="1"/>
          </p:cNvPicPr>
          <p:nvPr/>
        </p:nvPicPr>
        <p:blipFill>
          <a:blip r:embed="rId2"/>
          <a:stretch>
            <a:fillRect/>
          </a:stretch>
        </p:blipFill>
        <p:spPr>
          <a:xfrm>
            <a:off x="12325350" y="671056"/>
            <a:ext cx="11237821" cy="10478509"/>
          </a:xfrm>
          <a:prstGeom prst="rect">
            <a:avLst/>
          </a:prstGeom>
        </p:spPr>
      </p:pic>
      <p:sp>
        <p:nvSpPr>
          <p:cNvPr id="14" name="Rectangle: Rounded Corners 13">
            <a:extLst>
              <a:ext uri="{FF2B5EF4-FFF2-40B4-BE49-F238E27FC236}">
                <a16:creationId xmlns:a16="http://schemas.microsoft.com/office/drawing/2014/main" id="{1522D71A-5A5D-2C30-E907-94E1D81785D5}"/>
              </a:ext>
            </a:extLst>
          </p:cNvPr>
          <p:cNvSpPr/>
          <p:nvPr/>
        </p:nvSpPr>
        <p:spPr>
          <a:xfrm>
            <a:off x="3137269" y="8267147"/>
            <a:ext cx="7315200" cy="17859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The intelligence is still human —the acceleration is AI.</a:t>
            </a:r>
          </a:p>
        </p:txBody>
      </p:sp>
    </p:spTree>
    <p:extLst>
      <p:ext uri="{BB962C8B-B14F-4D97-AF65-F5344CB8AC3E}">
        <p14:creationId xmlns:p14="http://schemas.microsoft.com/office/powerpoint/2010/main" val="40399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6DED-E907-B688-E4B1-F55404609C2B}"/>
              </a:ext>
            </a:extLst>
          </p:cNvPr>
          <p:cNvSpPr>
            <a:spLocks noGrp="1"/>
          </p:cNvSpPr>
          <p:nvPr>
            <p:ph type="title"/>
          </p:nvPr>
        </p:nvSpPr>
        <p:spPr/>
        <p:txBody>
          <a:bodyPr/>
          <a:lstStyle/>
          <a:p>
            <a:r>
              <a:rPr lang="en-US" dirty="0"/>
              <a:t>Detection to Thoughtful Design.</a:t>
            </a:r>
          </a:p>
        </p:txBody>
      </p:sp>
      <p:sp>
        <p:nvSpPr>
          <p:cNvPr id="3" name="Text Placeholder 2">
            <a:extLst>
              <a:ext uri="{FF2B5EF4-FFF2-40B4-BE49-F238E27FC236}">
                <a16:creationId xmlns:a16="http://schemas.microsoft.com/office/drawing/2014/main" id="{C0E9142C-D8A8-D2C3-EE70-CEF1D6DB9C6B}"/>
              </a:ext>
            </a:extLst>
          </p:cNvPr>
          <p:cNvSpPr>
            <a:spLocks noGrp="1"/>
          </p:cNvSpPr>
          <p:nvPr>
            <p:ph type="body" sz="quarter" idx="10"/>
          </p:nvPr>
        </p:nvSpPr>
        <p:spPr/>
        <p:txBody>
          <a:bodyPr/>
          <a:lstStyle/>
          <a:p>
            <a:r>
              <a:rPr lang="en-US" dirty="0"/>
              <a:t>The now dominant question in academia has been:</a:t>
            </a:r>
          </a:p>
          <a:p>
            <a:pPr algn="ctr"/>
            <a:r>
              <a:rPr lang="en-US" dirty="0"/>
              <a:t>“How do we catch / prevent AI use?”</a:t>
            </a:r>
          </a:p>
          <a:p>
            <a:r>
              <a:rPr lang="en-US" dirty="0">
                <a:solidFill>
                  <a:schemeClr val="accent4"/>
                </a:solidFill>
              </a:rPr>
              <a:t>A more productive question is:</a:t>
            </a:r>
          </a:p>
          <a:p>
            <a:pPr algn="ctr"/>
            <a:r>
              <a:rPr lang="en-US" dirty="0">
                <a:solidFill>
                  <a:schemeClr val="accent4"/>
                </a:solidFill>
              </a:rPr>
              <a:t>“How do we design assignments that make thinking visible?”</a:t>
            </a:r>
          </a:p>
        </p:txBody>
      </p:sp>
      <p:sp>
        <p:nvSpPr>
          <p:cNvPr id="5" name="Rectangle: Rounded Corners 4">
            <a:extLst>
              <a:ext uri="{FF2B5EF4-FFF2-40B4-BE49-F238E27FC236}">
                <a16:creationId xmlns:a16="http://schemas.microsoft.com/office/drawing/2014/main" id="{62203DD8-38D8-85BE-D1C9-7A0B1BF09CEA}"/>
              </a:ext>
            </a:extLst>
          </p:cNvPr>
          <p:cNvSpPr/>
          <p:nvPr/>
        </p:nvSpPr>
        <p:spPr>
          <a:xfrm>
            <a:off x="6334125" y="7800975"/>
            <a:ext cx="11715750" cy="248761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When process is visible and students feel encouraged, </a:t>
            </a:r>
            <a:r>
              <a:rPr lang="en-US" i="1" dirty="0">
                <a:solidFill>
                  <a:schemeClr val="bg1"/>
                </a:solidFill>
              </a:rPr>
              <a:t>misuse becomes less attractive.</a:t>
            </a:r>
          </a:p>
        </p:txBody>
      </p:sp>
    </p:spTree>
    <p:extLst>
      <p:ext uri="{BB962C8B-B14F-4D97-AF65-F5344CB8AC3E}">
        <p14:creationId xmlns:p14="http://schemas.microsoft.com/office/powerpoint/2010/main" val="13420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C35775-2F07-FD96-1071-4F4B342BBE0D}"/>
              </a:ext>
            </a:extLst>
          </p:cNvPr>
          <p:cNvPicPr>
            <a:picLocks noGrp="1" noChangeAspect="1"/>
          </p:cNvPicPr>
          <p:nvPr>
            <p:ph type="pic" sz="quarter" idx="12"/>
          </p:nvPr>
        </p:nvPicPr>
        <p:blipFill>
          <a:blip r:embed="rId2"/>
          <a:srcRect l="27794" r="27794"/>
          <a:stretch>
            <a:fillRect/>
          </a:stretch>
        </p:blipFill>
        <p:spPr>
          <a:prstGeom prst="rect">
            <a:avLst/>
          </a:prstGeom>
        </p:spPr>
      </p:pic>
      <p:sp>
        <p:nvSpPr>
          <p:cNvPr id="3" name="Title 2">
            <a:extLst>
              <a:ext uri="{FF2B5EF4-FFF2-40B4-BE49-F238E27FC236}">
                <a16:creationId xmlns:a16="http://schemas.microsoft.com/office/drawing/2014/main" id="{E4C59E69-1BE3-22E8-C0A8-8B98AE2466DB}"/>
              </a:ext>
            </a:extLst>
          </p:cNvPr>
          <p:cNvSpPr>
            <a:spLocks noGrp="1"/>
          </p:cNvSpPr>
          <p:nvPr>
            <p:ph type="title"/>
          </p:nvPr>
        </p:nvSpPr>
        <p:spPr/>
        <p:txBody>
          <a:bodyPr>
            <a:normAutofit fontScale="90000"/>
          </a:bodyPr>
          <a:lstStyle/>
          <a:p>
            <a:r>
              <a:rPr lang="en-US" dirty="0"/>
              <a:t>Design for Process</a:t>
            </a:r>
          </a:p>
        </p:txBody>
      </p:sp>
      <p:sp>
        <p:nvSpPr>
          <p:cNvPr id="4" name="Text Placeholder 3">
            <a:extLst>
              <a:ext uri="{FF2B5EF4-FFF2-40B4-BE49-F238E27FC236}">
                <a16:creationId xmlns:a16="http://schemas.microsoft.com/office/drawing/2014/main" id="{ACD3C6FA-6EF6-CC16-4873-7581C72B1859}"/>
              </a:ext>
            </a:extLst>
          </p:cNvPr>
          <p:cNvSpPr>
            <a:spLocks noGrp="1"/>
          </p:cNvSpPr>
          <p:nvPr>
            <p:ph type="body" sz="quarter" idx="13"/>
          </p:nvPr>
        </p:nvSpPr>
        <p:spPr>
          <a:xfrm>
            <a:off x="12998689" y="2941543"/>
            <a:ext cx="8458200" cy="7445470"/>
          </a:xfrm>
        </p:spPr>
        <p:txBody>
          <a:bodyPr/>
          <a:lstStyle/>
          <a:p>
            <a:pPr>
              <a:buNone/>
            </a:pPr>
            <a:r>
              <a:rPr lang="en-US" dirty="0"/>
              <a:t>Traditional model:</a:t>
            </a:r>
          </a:p>
          <a:p>
            <a:pPr marL="1371600" lvl="1" indent="-457200">
              <a:buFont typeface="Arial" panose="020B0604020202020204" pitchFamily="34" charset="0"/>
              <a:buChar char="•"/>
            </a:pPr>
            <a:r>
              <a:rPr lang="en-US" dirty="0"/>
              <a:t>Evaluate based on output</a:t>
            </a:r>
          </a:p>
          <a:p>
            <a:pPr marL="1371600" lvl="1" indent="-457200">
              <a:buFont typeface="Arial" panose="020B0604020202020204" pitchFamily="34" charset="0"/>
              <a:buChar char="•"/>
            </a:pPr>
            <a:r>
              <a:rPr lang="en-US" dirty="0"/>
              <a:t>We could safely assume that output was a function of process</a:t>
            </a:r>
          </a:p>
          <a:p>
            <a:pPr>
              <a:buNone/>
            </a:pPr>
            <a:r>
              <a:rPr lang="en-US" dirty="0"/>
              <a:t>AI-era model:</a:t>
            </a:r>
          </a:p>
          <a:p>
            <a:pPr marL="1371600" lvl="1" indent="-457200">
              <a:buFont typeface="Arial" panose="020B0604020202020204" pitchFamily="34" charset="0"/>
              <a:buChar char="•"/>
            </a:pPr>
            <a:r>
              <a:rPr lang="en-US" dirty="0"/>
              <a:t>Output does not always reflect process</a:t>
            </a:r>
          </a:p>
          <a:p>
            <a:pPr marL="1371600" lvl="1" indent="-457200">
              <a:buFont typeface="Arial" panose="020B0604020202020204" pitchFamily="34" charset="0"/>
              <a:buChar char="•"/>
            </a:pPr>
            <a:r>
              <a:rPr lang="en-US" dirty="0"/>
              <a:t>In-person meetings</a:t>
            </a:r>
          </a:p>
          <a:p>
            <a:pPr marL="1371600" lvl="1" indent="-457200">
              <a:buFont typeface="Arial" panose="020B0604020202020204" pitchFamily="34" charset="0"/>
              <a:buChar char="•"/>
            </a:pPr>
            <a:r>
              <a:rPr lang="en-US" dirty="0"/>
              <a:t>Abstract scenario applications</a:t>
            </a:r>
          </a:p>
          <a:p>
            <a:pPr marL="1371600" lvl="1" indent="-457200">
              <a:buFont typeface="Arial" panose="020B0604020202020204" pitchFamily="34" charset="0"/>
              <a:buChar char="•"/>
            </a:pPr>
            <a:r>
              <a:rPr lang="en-US" dirty="0"/>
              <a:t>Requiring evidence of the learning </a:t>
            </a:r>
            <a:r>
              <a:rPr lang="en-US" i="1" dirty="0"/>
              <a:t>process</a:t>
            </a:r>
            <a:r>
              <a:rPr lang="en-US" dirty="0"/>
              <a:t> (drafts, reflections)</a:t>
            </a:r>
          </a:p>
        </p:txBody>
      </p:sp>
    </p:spTree>
    <p:extLst>
      <p:ext uri="{BB962C8B-B14F-4D97-AF65-F5344CB8AC3E}">
        <p14:creationId xmlns:p14="http://schemas.microsoft.com/office/powerpoint/2010/main" val="211308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C417BFA-1769-7217-4EB0-29228AC90F52}"/>
              </a:ext>
            </a:extLst>
          </p:cNvPr>
          <p:cNvPicPr>
            <a:picLocks noGrp="1" noChangeAspect="1"/>
          </p:cNvPicPr>
          <p:nvPr>
            <p:ph type="pic" sz="quarter" idx="10"/>
          </p:nvPr>
        </p:nvPicPr>
        <p:blipFill>
          <a:blip r:embed="rId2"/>
          <a:srcRect l="4834" r="4834"/>
          <a:stretch/>
        </p:blipFill>
        <p:spPr>
          <a:xfrm>
            <a:off x="346" y="-93785"/>
            <a:ext cx="12252268" cy="13563600"/>
          </a:xfrm>
          <a:prstGeom prst="rect">
            <a:avLst/>
          </a:prstGeom>
          <a:noFill/>
        </p:spPr>
      </p:pic>
      <p:sp>
        <p:nvSpPr>
          <p:cNvPr id="18" name="Text Placeholder 3">
            <a:extLst>
              <a:ext uri="{FF2B5EF4-FFF2-40B4-BE49-F238E27FC236}">
                <a16:creationId xmlns:a16="http://schemas.microsoft.com/office/drawing/2014/main" id="{407C8EBA-C1EC-8BB2-378C-B860BF42B3B2}"/>
              </a:ext>
            </a:extLst>
          </p:cNvPr>
          <p:cNvSpPr>
            <a:spLocks noGrp="1"/>
          </p:cNvSpPr>
          <p:nvPr>
            <p:ph type="body" sz="quarter" idx="11"/>
          </p:nvPr>
        </p:nvSpPr>
        <p:spPr>
          <a:xfrm>
            <a:off x="13000173" y="1035393"/>
            <a:ext cx="9747504" cy="4276627"/>
          </a:xfrm>
        </p:spPr>
        <p:txBody>
          <a:bodyPr/>
          <a:lstStyle/>
          <a:p>
            <a:r>
              <a:rPr lang="en-US" sz="4800" dirty="0"/>
              <a:t>Recent surveys indicate that </a:t>
            </a:r>
            <a:r>
              <a:rPr lang="en-US" sz="4800" b="1" i="1" dirty="0"/>
              <a:t>between 85% and 92% </a:t>
            </a:r>
            <a:r>
              <a:rPr lang="en-US" sz="4800" dirty="0"/>
              <a:t>of students use Artificial Intelligence (AI) for their studies.</a:t>
            </a:r>
          </a:p>
        </p:txBody>
      </p:sp>
      <p:sp>
        <p:nvSpPr>
          <p:cNvPr id="15" name="Text Placeholder 2">
            <a:extLst>
              <a:ext uri="{FF2B5EF4-FFF2-40B4-BE49-F238E27FC236}">
                <a16:creationId xmlns:a16="http://schemas.microsoft.com/office/drawing/2014/main" id="{113044BE-90EB-7E63-49D9-0312865DBCF8}"/>
              </a:ext>
            </a:extLst>
          </p:cNvPr>
          <p:cNvSpPr txBox="1">
            <a:spLocks/>
          </p:cNvSpPr>
          <p:nvPr/>
        </p:nvSpPr>
        <p:spPr>
          <a:xfrm>
            <a:off x="13000173" y="5312020"/>
            <a:ext cx="8945427" cy="2112962"/>
          </a:xfrm>
          <a:prstGeom prst="rect">
            <a:avLst/>
          </a:prstGeom>
        </p:spPr>
        <p:txBody>
          <a:bodyPr anchor="ctr"/>
          <a:lstStyle>
            <a:lvl1pPr marL="0" indent="0" algn="ctr"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r>
              <a:rPr lang="en-US" sz="6000" dirty="0"/>
              <a:t>“I’ll ask Chat” </a:t>
            </a:r>
          </a:p>
          <a:p>
            <a:pPr algn="l"/>
            <a:r>
              <a:rPr lang="en-US" sz="6000" i="1" dirty="0">
                <a:solidFill>
                  <a:schemeClr val="accent1"/>
                </a:solidFill>
              </a:rPr>
              <a:t>not</a:t>
            </a:r>
            <a:r>
              <a:rPr lang="en-US" sz="6000" i="1" dirty="0"/>
              <a:t> </a:t>
            </a:r>
            <a:r>
              <a:rPr lang="en-US" sz="6000" dirty="0"/>
              <a:t>“I’ll Google it”</a:t>
            </a:r>
          </a:p>
        </p:txBody>
      </p:sp>
      <p:sp>
        <p:nvSpPr>
          <p:cNvPr id="16" name="Arrow: Down 15">
            <a:extLst>
              <a:ext uri="{FF2B5EF4-FFF2-40B4-BE49-F238E27FC236}">
                <a16:creationId xmlns:a16="http://schemas.microsoft.com/office/drawing/2014/main" id="{F09F4D4D-DEDF-3397-3CBC-FCE724141C79}"/>
              </a:ext>
            </a:extLst>
          </p:cNvPr>
          <p:cNvSpPr/>
          <p:nvPr/>
        </p:nvSpPr>
        <p:spPr>
          <a:xfrm>
            <a:off x="14658974" y="3913310"/>
            <a:ext cx="1400176" cy="139871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51D105CC-C7D0-5C23-D2BF-135B64B556ED}"/>
              </a:ext>
            </a:extLst>
          </p:cNvPr>
          <p:cNvSpPr/>
          <p:nvPr/>
        </p:nvSpPr>
        <p:spPr>
          <a:xfrm>
            <a:off x="13000173" y="8189937"/>
            <a:ext cx="9874114" cy="17287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The default problem-solving workflow is changing.</a:t>
            </a:r>
          </a:p>
        </p:txBody>
      </p:sp>
    </p:spTree>
    <p:extLst>
      <p:ext uri="{BB962C8B-B14F-4D97-AF65-F5344CB8AC3E}">
        <p14:creationId xmlns:p14="http://schemas.microsoft.com/office/powerpoint/2010/main" val="4318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220D-112E-05FE-88F3-0CF776EE9F7B}"/>
              </a:ext>
            </a:extLst>
          </p:cNvPr>
          <p:cNvSpPr>
            <a:spLocks noGrp="1"/>
          </p:cNvSpPr>
          <p:nvPr>
            <p:ph type="title"/>
          </p:nvPr>
        </p:nvSpPr>
        <p:spPr>
          <a:xfrm>
            <a:off x="2128837" y="828114"/>
            <a:ext cx="20126325" cy="1143562"/>
          </a:xfrm>
        </p:spPr>
        <p:txBody>
          <a:bodyPr>
            <a:normAutofit fontScale="90000"/>
          </a:bodyPr>
          <a:lstStyle/>
          <a:p>
            <a:pPr algn="ctr"/>
            <a:r>
              <a:rPr lang="en-US" dirty="0"/>
              <a:t>AI Literacy Is Not Technical — It’s Cognitive</a:t>
            </a:r>
          </a:p>
        </p:txBody>
      </p:sp>
      <p:sp>
        <p:nvSpPr>
          <p:cNvPr id="3" name="Rectangle: Rounded Corners 2">
            <a:extLst>
              <a:ext uri="{FF2B5EF4-FFF2-40B4-BE49-F238E27FC236}">
                <a16:creationId xmlns:a16="http://schemas.microsoft.com/office/drawing/2014/main" id="{F47A22F0-40C9-4767-5FD1-D982426CAAF0}"/>
              </a:ext>
            </a:extLst>
          </p:cNvPr>
          <p:cNvSpPr/>
          <p:nvPr/>
        </p:nvSpPr>
        <p:spPr>
          <a:xfrm>
            <a:off x="2128837" y="3486149"/>
            <a:ext cx="5129212" cy="47291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Transparency→ Disclose AI use.</a:t>
            </a:r>
          </a:p>
        </p:txBody>
      </p:sp>
      <p:sp>
        <p:nvSpPr>
          <p:cNvPr id="4" name="Rectangle: Rounded Corners 3">
            <a:extLst>
              <a:ext uri="{FF2B5EF4-FFF2-40B4-BE49-F238E27FC236}">
                <a16:creationId xmlns:a16="http://schemas.microsoft.com/office/drawing/2014/main" id="{8D623A56-A053-7A69-7512-C9C4FEC41DCD}"/>
              </a:ext>
            </a:extLst>
          </p:cNvPr>
          <p:cNvSpPr/>
          <p:nvPr/>
        </p:nvSpPr>
        <p:spPr>
          <a:xfrm>
            <a:off x="9627393" y="3486149"/>
            <a:ext cx="5129212" cy="47291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Reflection</a:t>
            </a:r>
            <a:br>
              <a:rPr lang="en-US" dirty="0"/>
            </a:br>
            <a:r>
              <a:rPr lang="en-US" dirty="0"/>
              <a:t>→ Explain decisions.</a:t>
            </a:r>
            <a:endParaRPr lang="en-US" dirty="0">
              <a:solidFill>
                <a:schemeClr val="tx1"/>
              </a:solidFill>
            </a:endParaRPr>
          </a:p>
        </p:txBody>
      </p:sp>
      <p:sp>
        <p:nvSpPr>
          <p:cNvPr id="5" name="Rectangle: Rounded Corners 4">
            <a:extLst>
              <a:ext uri="{FF2B5EF4-FFF2-40B4-BE49-F238E27FC236}">
                <a16:creationId xmlns:a16="http://schemas.microsoft.com/office/drawing/2014/main" id="{94312F9A-1B1E-5753-66EA-499182BAD540}"/>
              </a:ext>
            </a:extLst>
          </p:cNvPr>
          <p:cNvSpPr/>
          <p:nvPr/>
        </p:nvSpPr>
        <p:spPr>
          <a:xfrm>
            <a:off x="17125949" y="3486149"/>
            <a:ext cx="5129212" cy="47291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Meta-Cognition</a:t>
            </a:r>
            <a:br>
              <a:rPr lang="en-US" dirty="0"/>
            </a:br>
            <a:r>
              <a:rPr lang="en-US" dirty="0"/>
              <a:t>→ Evaluate outputs critically.</a:t>
            </a:r>
            <a:endParaRPr lang="en-US" dirty="0">
              <a:solidFill>
                <a:schemeClr val="tx1"/>
              </a:solidFill>
            </a:endParaRPr>
          </a:p>
        </p:txBody>
      </p:sp>
      <p:sp>
        <p:nvSpPr>
          <p:cNvPr id="6" name="TextBox 5">
            <a:extLst>
              <a:ext uri="{FF2B5EF4-FFF2-40B4-BE49-F238E27FC236}">
                <a16:creationId xmlns:a16="http://schemas.microsoft.com/office/drawing/2014/main" id="{2826551D-3863-A516-6B55-D657A2BE0D6C}"/>
              </a:ext>
            </a:extLst>
          </p:cNvPr>
          <p:cNvSpPr txBox="1"/>
          <p:nvPr/>
        </p:nvSpPr>
        <p:spPr>
          <a:xfrm>
            <a:off x="6955630" y="9570390"/>
            <a:ext cx="10472738" cy="1200329"/>
          </a:xfrm>
          <a:prstGeom prst="rect">
            <a:avLst/>
          </a:prstGeom>
          <a:noFill/>
        </p:spPr>
        <p:txBody>
          <a:bodyPr wrap="square" rtlCol="0">
            <a:spAutoFit/>
          </a:bodyPr>
          <a:lstStyle/>
          <a:p>
            <a:pPr algn="ctr"/>
            <a:r>
              <a:rPr lang="en-US" i="1" dirty="0"/>
              <a:t>If the thinking process is graded, students must engage in thinking</a:t>
            </a:r>
            <a:r>
              <a:rPr lang="en-US" sz="2400" i="1" dirty="0"/>
              <a:t>.</a:t>
            </a:r>
            <a:endParaRPr lang="en-US" sz="2400" i="1"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87952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9BF3-0549-67A4-A80B-7AC37DA098D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7017B9D-628F-92A6-52DF-0D20C893ADB3}"/>
              </a:ext>
            </a:extLst>
          </p:cNvPr>
          <p:cNvPicPr>
            <a:picLocks noGrp="1" noChangeAspect="1"/>
          </p:cNvPicPr>
          <p:nvPr>
            <p:ph type="pic" sz="quarter" idx="12"/>
          </p:nvPr>
        </p:nvPicPr>
        <p:blipFill>
          <a:blip r:embed="rId2"/>
          <a:srcRect r="2" b="2"/>
          <a:stretch>
            <a:fillRect/>
          </a:stretch>
        </p:blipFill>
        <p:spPr>
          <a:xfrm>
            <a:off x="20" y="-1"/>
            <a:ext cx="11658580" cy="11658600"/>
          </a:xfrm>
          <a:prstGeom prst="rect">
            <a:avLst/>
          </a:prstGeom>
          <a:noFill/>
        </p:spPr>
      </p:pic>
      <p:sp>
        <p:nvSpPr>
          <p:cNvPr id="18" name="Title 17">
            <a:extLst>
              <a:ext uri="{FF2B5EF4-FFF2-40B4-BE49-F238E27FC236}">
                <a16:creationId xmlns:a16="http://schemas.microsoft.com/office/drawing/2014/main" id="{E62831B5-1A6B-9199-4149-CD9D323E0A1A}"/>
              </a:ext>
            </a:extLst>
          </p:cNvPr>
          <p:cNvSpPr>
            <a:spLocks noGrp="1"/>
          </p:cNvSpPr>
          <p:nvPr>
            <p:ph type="title"/>
          </p:nvPr>
        </p:nvSpPr>
        <p:spPr>
          <a:xfrm>
            <a:off x="12998689" y="1308805"/>
            <a:ext cx="10515600" cy="914400"/>
          </a:xfrm>
        </p:spPr>
        <p:txBody>
          <a:bodyPr anchor="ctr">
            <a:normAutofit fontScale="90000"/>
          </a:bodyPr>
          <a:lstStyle/>
          <a:p>
            <a:r>
              <a:rPr lang="en-US" sz="5400" dirty="0"/>
              <a:t>What Happens If We Don’t Adapt?</a:t>
            </a:r>
            <a:endParaRPr lang="en-US" sz="5600" dirty="0"/>
          </a:p>
        </p:txBody>
      </p:sp>
      <p:sp>
        <p:nvSpPr>
          <p:cNvPr id="19" name="Text Placeholder 18">
            <a:extLst>
              <a:ext uri="{FF2B5EF4-FFF2-40B4-BE49-F238E27FC236}">
                <a16:creationId xmlns:a16="http://schemas.microsoft.com/office/drawing/2014/main" id="{02332730-77C4-7F02-D5AD-FC7C1D48EE32}"/>
              </a:ext>
            </a:extLst>
          </p:cNvPr>
          <p:cNvSpPr>
            <a:spLocks noGrp="1"/>
          </p:cNvSpPr>
          <p:nvPr>
            <p:ph type="body" sz="quarter" idx="13"/>
          </p:nvPr>
        </p:nvSpPr>
        <p:spPr>
          <a:xfrm>
            <a:off x="12998689" y="2941543"/>
            <a:ext cx="8458200" cy="7363600"/>
          </a:xfrm>
        </p:spPr>
        <p:txBody>
          <a:bodyPr>
            <a:noAutofit/>
          </a:bodyPr>
          <a:lstStyle/>
          <a:p>
            <a:pPr marL="457200" indent="-457200">
              <a:lnSpc>
                <a:spcPct val="140000"/>
              </a:lnSpc>
              <a:buFont typeface="Arial" panose="020B0604020202020204" pitchFamily="34" charset="0"/>
              <a:buChar char="•"/>
            </a:pPr>
            <a:r>
              <a:rPr lang="en-US" sz="4000" dirty="0">
                <a:solidFill>
                  <a:schemeClr val="bg1"/>
                </a:solidFill>
              </a:rPr>
              <a:t>Students will use AI anyway.</a:t>
            </a:r>
          </a:p>
          <a:p>
            <a:pPr marL="457200" indent="-457200">
              <a:lnSpc>
                <a:spcPct val="140000"/>
              </a:lnSpc>
              <a:buFont typeface="Arial" panose="020B0604020202020204" pitchFamily="34" charset="0"/>
              <a:buChar char="•"/>
            </a:pPr>
            <a:r>
              <a:rPr lang="en-US" sz="4000" dirty="0">
                <a:solidFill>
                  <a:schemeClr val="bg1"/>
                </a:solidFill>
              </a:rPr>
              <a:t>Hidden use = shallow learning.</a:t>
            </a:r>
          </a:p>
          <a:p>
            <a:pPr marL="457200" indent="-457200">
              <a:lnSpc>
                <a:spcPct val="140000"/>
              </a:lnSpc>
              <a:buFont typeface="Arial" panose="020B0604020202020204" pitchFamily="34" charset="0"/>
              <a:buChar char="•"/>
            </a:pPr>
            <a:r>
              <a:rPr lang="en-US" sz="4000" dirty="0">
                <a:solidFill>
                  <a:schemeClr val="bg1"/>
                </a:solidFill>
              </a:rPr>
              <a:t>Designed use = deeper engagement.</a:t>
            </a:r>
            <a:endParaRPr lang="en-US" sz="4000" b="1" dirty="0">
              <a:solidFill>
                <a:schemeClr val="bg1"/>
              </a:solidFill>
            </a:endParaRPr>
          </a:p>
          <a:p>
            <a:pPr>
              <a:lnSpc>
                <a:spcPct val="140000"/>
              </a:lnSpc>
            </a:pPr>
            <a:r>
              <a:rPr lang="en-US" sz="4000" b="1" dirty="0">
                <a:solidFill>
                  <a:schemeClr val="bg1"/>
                </a:solidFill>
              </a:rPr>
              <a:t>Engage with AI as a teacher and teammate, not a tool!</a:t>
            </a:r>
          </a:p>
        </p:txBody>
      </p:sp>
    </p:spTree>
    <p:extLst>
      <p:ext uri="{BB962C8B-B14F-4D97-AF65-F5344CB8AC3E}">
        <p14:creationId xmlns:p14="http://schemas.microsoft.com/office/powerpoint/2010/main" val="86640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464B9A-EC2C-93A8-C84D-4172C950B884}"/>
              </a:ext>
            </a:extLst>
          </p:cNvPr>
          <p:cNvPicPr>
            <a:picLocks noGrp="1" noChangeAspect="1"/>
          </p:cNvPicPr>
          <p:nvPr>
            <p:ph type="pic" sz="quarter" idx="12"/>
          </p:nvPr>
        </p:nvPicPr>
        <p:blipFill>
          <a:blip r:embed="rId2"/>
          <a:srcRect l="26094" r="26094"/>
          <a:stretch>
            <a:fillRect/>
          </a:stretch>
        </p:blipFill>
        <p:spPr>
          <a:prstGeom prst="rect">
            <a:avLst/>
          </a:prstGeom>
        </p:spPr>
      </p:pic>
      <p:sp>
        <p:nvSpPr>
          <p:cNvPr id="3" name="Title 2">
            <a:extLst>
              <a:ext uri="{FF2B5EF4-FFF2-40B4-BE49-F238E27FC236}">
                <a16:creationId xmlns:a16="http://schemas.microsoft.com/office/drawing/2014/main" id="{07BDF63C-D3E1-1A45-2CE9-933F352AC7B8}"/>
              </a:ext>
            </a:extLst>
          </p:cNvPr>
          <p:cNvSpPr>
            <a:spLocks noGrp="1"/>
          </p:cNvSpPr>
          <p:nvPr>
            <p:ph type="title"/>
          </p:nvPr>
        </p:nvSpPr>
        <p:spPr>
          <a:xfrm>
            <a:off x="12998689" y="865892"/>
            <a:ext cx="10515600" cy="914400"/>
          </a:xfrm>
        </p:spPr>
        <p:txBody>
          <a:bodyPr>
            <a:normAutofit fontScale="90000"/>
          </a:bodyPr>
          <a:lstStyle/>
          <a:p>
            <a:r>
              <a:rPr lang="en-US" dirty="0"/>
              <a:t>When AI Use Undermines Learning</a:t>
            </a:r>
          </a:p>
        </p:txBody>
      </p:sp>
      <p:sp>
        <p:nvSpPr>
          <p:cNvPr id="4" name="Text Placeholder 3">
            <a:extLst>
              <a:ext uri="{FF2B5EF4-FFF2-40B4-BE49-F238E27FC236}">
                <a16:creationId xmlns:a16="http://schemas.microsoft.com/office/drawing/2014/main" id="{40AB31A5-F7B0-F83C-36EB-C2F1FFA46B6B}"/>
              </a:ext>
            </a:extLst>
          </p:cNvPr>
          <p:cNvSpPr>
            <a:spLocks noGrp="1"/>
          </p:cNvSpPr>
          <p:nvPr>
            <p:ph type="body" sz="quarter" idx="13"/>
          </p:nvPr>
        </p:nvSpPr>
        <p:spPr>
          <a:xfrm>
            <a:off x="12998689" y="2541493"/>
            <a:ext cx="11018599" cy="9465653"/>
          </a:xfrm>
        </p:spPr>
        <p:txBody>
          <a:bodyPr/>
          <a:lstStyle/>
          <a:p>
            <a:pPr marL="514350" indent="-514350">
              <a:buFont typeface="+mj-lt"/>
              <a:buAutoNum type="arabicPeriod"/>
            </a:pPr>
            <a:r>
              <a:rPr lang="en-US" dirty="0"/>
              <a:t>Using AI as a Replacement for Thinking,</a:t>
            </a:r>
          </a:p>
          <a:p>
            <a:pPr marL="1371600" lvl="1" indent="-457200">
              <a:buFont typeface="Arial" panose="020B0604020202020204" pitchFamily="34" charset="0"/>
              <a:buChar char="•"/>
            </a:pPr>
            <a:r>
              <a:rPr lang="en-US" dirty="0"/>
              <a:t>If you make yourself replaceable, you will be replaced.</a:t>
            </a:r>
          </a:p>
          <a:p>
            <a:pPr marL="514350" indent="-514350">
              <a:buFont typeface="+mj-lt"/>
              <a:buAutoNum type="arabicPeriod"/>
            </a:pPr>
            <a:r>
              <a:rPr lang="en-US" dirty="0"/>
              <a:t>Using AI Without Understanding the Output</a:t>
            </a:r>
          </a:p>
          <a:p>
            <a:pPr marL="1428750" lvl="1" indent="-514350">
              <a:buFont typeface="Arial" panose="020B0604020202020204" pitchFamily="34" charset="0"/>
              <a:buChar char="•"/>
            </a:pPr>
            <a:r>
              <a:rPr lang="en-US" dirty="0"/>
              <a:t>Students must stay engaged in the process to evaluate output.</a:t>
            </a:r>
          </a:p>
          <a:p>
            <a:pPr marL="514350" indent="-514350">
              <a:buFont typeface="+mj-lt"/>
              <a:buAutoNum type="arabicPeriod"/>
            </a:pPr>
            <a:r>
              <a:rPr lang="en-US" dirty="0"/>
              <a:t>Failing to Verify Assumptions or Appropriateness</a:t>
            </a:r>
          </a:p>
          <a:p>
            <a:pPr marL="1428750" lvl="1" indent="-514350">
              <a:buFont typeface="Arial" panose="020B0604020202020204" pitchFamily="34" charset="0"/>
              <a:buChar char="•"/>
            </a:pPr>
            <a:r>
              <a:rPr lang="en-US" dirty="0"/>
              <a:t>Responsible use requires </a:t>
            </a:r>
            <a:r>
              <a:rPr lang="en-US" i="1" dirty="0"/>
              <a:t>context.</a:t>
            </a:r>
            <a:endParaRPr lang="en-US" dirty="0"/>
          </a:p>
          <a:p>
            <a:pPr marL="514350" indent="-514350">
              <a:buFont typeface="+mj-lt"/>
              <a:buAutoNum type="arabicPeriod"/>
            </a:pPr>
            <a:r>
              <a:rPr lang="en-US" dirty="0"/>
              <a:t>Treating AI as Infallible</a:t>
            </a:r>
          </a:p>
          <a:p>
            <a:pPr marL="1428750" lvl="1" indent="-514350">
              <a:buFont typeface="Arial" panose="020B0604020202020204" pitchFamily="34" charset="0"/>
              <a:buChar char="•"/>
            </a:pPr>
            <a:r>
              <a:rPr lang="en-US" dirty="0"/>
              <a:t>Just like you or I, AI makes mistakes, and it is important that we and our models learn from them together.</a:t>
            </a:r>
          </a:p>
          <a:p>
            <a:endParaRPr lang="en-US" dirty="0"/>
          </a:p>
        </p:txBody>
      </p:sp>
    </p:spTree>
    <p:extLst>
      <p:ext uri="{BB962C8B-B14F-4D97-AF65-F5344CB8AC3E}">
        <p14:creationId xmlns:p14="http://schemas.microsoft.com/office/powerpoint/2010/main" val="24890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ED004-5193-8BBF-A4DD-2AD04F02682F}"/>
              </a:ext>
            </a:extLst>
          </p:cNvPr>
          <p:cNvSpPr>
            <a:spLocks noGrp="1"/>
          </p:cNvSpPr>
          <p:nvPr>
            <p:ph type="title"/>
          </p:nvPr>
        </p:nvSpPr>
        <p:spPr/>
        <p:txBody>
          <a:bodyPr>
            <a:normAutofit fontScale="90000"/>
          </a:bodyPr>
          <a:lstStyle/>
          <a:p>
            <a:r>
              <a:rPr lang="en-US" dirty="0"/>
              <a:t>AI Is Not the Threat. Disengagement Is.</a:t>
            </a:r>
          </a:p>
        </p:txBody>
      </p:sp>
      <p:sp>
        <p:nvSpPr>
          <p:cNvPr id="3" name="Text Placeholder 2">
            <a:extLst>
              <a:ext uri="{FF2B5EF4-FFF2-40B4-BE49-F238E27FC236}">
                <a16:creationId xmlns:a16="http://schemas.microsoft.com/office/drawing/2014/main" id="{EEAAF3B0-BCC5-9069-6DBA-F6E9B3EDFAB9}"/>
              </a:ext>
            </a:extLst>
          </p:cNvPr>
          <p:cNvSpPr>
            <a:spLocks noGrp="1"/>
          </p:cNvSpPr>
          <p:nvPr>
            <p:ph type="body" sz="quarter" idx="10"/>
          </p:nvPr>
        </p:nvSpPr>
        <p:spPr>
          <a:xfrm>
            <a:off x="3157537" y="3244850"/>
            <a:ext cx="18068925" cy="6256338"/>
          </a:xfrm>
        </p:spPr>
        <p:txBody>
          <a:bodyPr/>
          <a:lstStyle/>
          <a:p>
            <a:pPr algn="ctr"/>
            <a:r>
              <a:rPr lang="en-US" dirty="0">
                <a:solidFill>
                  <a:schemeClr val="tx1"/>
                </a:solidFill>
              </a:rPr>
              <a:t>AI will not replace thinking.</a:t>
            </a:r>
          </a:p>
          <a:p>
            <a:pPr lvl="1" algn="ctr"/>
            <a:r>
              <a:rPr lang="en-US" i="1" dirty="0"/>
              <a:t>But it will expose where thinking is absent.</a:t>
            </a:r>
          </a:p>
          <a:p>
            <a:pPr algn="ctr"/>
            <a:r>
              <a:rPr lang="en-US" sz="2800" dirty="0">
                <a:solidFill>
                  <a:schemeClr val="tx1"/>
                </a:solidFill>
              </a:rPr>
              <a:t>AI accelerates production.</a:t>
            </a:r>
            <a:br>
              <a:rPr lang="en-US" sz="2800" dirty="0">
                <a:solidFill>
                  <a:schemeClr val="tx1"/>
                </a:solidFill>
              </a:rPr>
            </a:br>
            <a:r>
              <a:rPr lang="en-US" sz="2800" dirty="0"/>
              <a:t>Only reflection produces expertise.</a:t>
            </a:r>
          </a:p>
          <a:p>
            <a:pPr algn="ctr"/>
            <a:r>
              <a:rPr lang="en-US" sz="2800" dirty="0">
                <a:solidFill>
                  <a:schemeClr val="tx1"/>
                </a:solidFill>
              </a:rPr>
              <a:t>Our role is not to prevent AI use —</a:t>
            </a:r>
            <a:br>
              <a:rPr lang="en-US" sz="2800" dirty="0">
                <a:solidFill>
                  <a:schemeClr val="tx1"/>
                </a:solidFill>
              </a:rPr>
            </a:br>
            <a:r>
              <a:rPr lang="en-US" sz="2800" dirty="0"/>
              <a:t>but to teach students how to think with it.</a:t>
            </a:r>
            <a:endParaRPr lang="en-US" sz="4000" b="1" i="1" dirty="0">
              <a:solidFill>
                <a:schemeClr val="tx2"/>
              </a:solidFill>
            </a:endParaRPr>
          </a:p>
          <a:p>
            <a:pPr algn="ctr"/>
            <a:r>
              <a:rPr lang="en-US" sz="4000" b="1" i="1" dirty="0">
                <a:solidFill>
                  <a:schemeClr val="tx2"/>
                </a:solidFill>
              </a:rPr>
              <a:t>AI is a Teammate, not a Tool!</a:t>
            </a:r>
          </a:p>
        </p:txBody>
      </p:sp>
    </p:spTree>
    <p:extLst>
      <p:ext uri="{BB962C8B-B14F-4D97-AF65-F5344CB8AC3E}">
        <p14:creationId xmlns:p14="http://schemas.microsoft.com/office/powerpoint/2010/main" val="8635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92DD-7AAE-4273-7AD0-03DFBF788ED8}"/>
              </a:ext>
            </a:extLst>
          </p:cNvPr>
          <p:cNvSpPr>
            <a:spLocks noGrp="1"/>
          </p:cNvSpPr>
          <p:nvPr>
            <p:ph type="title"/>
          </p:nvPr>
        </p:nvSpPr>
        <p:spPr>
          <a:xfrm>
            <a:off x="3048000" y="528077"/>
            <a:ext cx="18288000" cy="1729348"/>
          </a:xfrm>
        </p:spPr>
        <p:txBody>
          <a:bodyPr>
            <a:normAutofit fontScale="90000"/>
          </a:bodyPr>
          <a:lstStyle/>
          <a:p>
            <a:pPr algn="ctr"/>
            <a:r>
              <a:rPr lang="en-US" b="1" dirty="0"/>
              <a:t>What’s the big deal?</a:t>
            </a:r>
            <a:br>
              <a:rPr lang="en-US" dirty="0"/>
            </a:br>
            <a:r>
              <a:rPr lang="en-US" sz="4400" dirty="0"/>
              <a:t>Two Models for AI Interaction</a:t>
            </a:r>
            <a:r>
              <a:rPr lang="en-US" dirty="0"/>
              <a:t> </a:t>
            </a:r>
          </a:p>
        </p:txBody>
      </p:sp>
      <p:sp>
        <p:nvSpPr>
          <p:cNvPr id="3" name="Text Placeholder 2">
            <a:extLst>
              <a:ext uri="{FF2B5EF4-FFF2-40B4-BE49-F238E27FC236}">
                <a16:creationId xmlns:a16="http://schemas.microsoft.com/office/drawing/2014/main" id="{2628698E-6FF7-DAF7-5AB7-38E9F63D594F}"/>
              </a:ext>
            </a:extLst>
          </p:cNvPr>
          <p:cNvSpPr>
            <a:spLocks noGrp="1"/>
          </p:cNvSpPr>
          <p:nvPr>
            <p:ph type="body" sz="quarter" idx="10"/>
          </p:nvPr>
        </p:nvSpPr>
        <p:spPr>
          <a:xfrm>
            <a:off x="3048000" y="2514601"/>
            <a:ext cx="18288000" cy="5629274"/>
          </a:xfrm>
        </p:spPr>
        <p:txBody>
          <a:bodyPr numCol="2"/>
          <a:lstStyle/>
          <a:p>
            <a:pPr algn="ctr">
              <a:buNone/>
            </a:pPr>
            <a:r>
              <a:rPr lang="en-US" b="1" dirty="0">
                <a:solidFill>
                  <a:schemeClr val="accent4"/>
                </a:solidFill>
              </a:rPr>
              <a:t>Instrumental Help-Seeking</a:t>
            </a:r>
          </a:p>
          <a:p>
            <a:pPr algn="ctr">
              <a:buNone/>
            </a:pPr>
            <a:r>
              <a:rPr lang="en-US" i="1" dirty="0">
                <a:solidFill>
                  <a:schemeClr val="accent4"/>
                </a:solidFill>
              </a:rPr>
              <a:t>Using AI to build understanding</a:t>
            </a:r>
          </a:p>
          <a:p>
            <a:pPr marL="457200" indent="-457200">
              <a:buFont typeface="Arial" panose="020B0604020202020204" pitchFamily="34" charset="0"/>
              <a:buChar char="•"/>
            </a:pPr>
            <a:r>
              <a:rPr lang="en-US" dirty="0">
                <a:solidFill>
                  <a:schemeClr val="tx1"/>
                </a:solidFill>
              </a:rPr>
              <a:t>Clarify difficult concepts</a:t>
            </a:r>
          </a:p>
          <a:p>
            <a:pPr marL="457200" indent="-457200">
              <a:buFont typeface="Arial" panose="020B0604020202020204" pitchFamily="34" charset="0"/>
              <a:buChar char="•"/>
            </a:pPr>
            <a:r>
              <a:rPr lang="en-US" dirty="0">
                <a:solidFill>
                  <a:schemeClr val="tx1"/>
                </a:solidFill>
              </a:rPr>
              <a:t>Learn how to solve similar problems</a:t>
            </a:r>
          </a:p>
          <a:p>
            <a:pPr marL="457200" indent="-457200">
              <a:buFont typeface="Arial" panose="020B0604020202020204" pitchFamily="34" charset="0"/>
              <a:buChar char="•"/>
            </a:pPr>
            <a:r>
              <a:rPr lang="en-US" dirty="0">
                <a:solidFill>
                  <a:schemeClr val="tx1"/>
                </a:solidFill>
              </a:rPr>
              <a:t>Strengthen arguments or reasoning</a:t>
            </a:r>
          </a:p>
          <a:p>
            <a:pPr marL="457200" indent="-457200">
              <a:buFont typeface="Arial" panose="020B0604020202020204" pitchFamily="34" charset="0"/>
              <a:buChar char="•"/>
            </a:pPr>
            <a:r>
              <a:rPr lang="en-US" dirty="0">
                <a:solidFill>
                  <a:schemeClr val="tx1"/>
                </a:solidFill>
              </a:rPr>
              <a:t>Revise and refine thinking</a:t>
            </a:r>
          </a:p>
          <a:p>
            <a:pPr>
              <a:buFont typeface="Arial" panose="020B0604020202020204" pitchFamily="34" charset="0"/>
              <a:buChar char="•"/>
            </a:pPr>
            <a:endParaRPr lang="en-US" dirty="0">
              <a:solidFill>
                <a:schemeClr val="tx1"/>
              </a:solidFill>
            </a:endParaRPr>
          </a:p>
          <a:p>
            <a:endParaRPr lang="en-US" b="1" dirty="0"/>
          </a:p>
          <a:p>
            <a:pPr algn="ctr"/>
            <a:r>
              <a:rPr lang="en-US" b="1" dirty="0"/>
              <a:t>Executive Help-Seeking</a:t>
            </a:r>
          </a:p>
          <a:p>
            <a:pPr algn="ctr"/>
            <a:r>
              <a:rPr lang="en-US" i="1" dirty="0"/>
              <a:t>Using AI to obtain answers</a:t>
            </a:r>
          </a:p>
          <a:p>
            <a:pPr marL="457200" indent="-457200">
              <a:buFont typeface="Arial" panose="020B0604020202020204" pitchFamily="34" charset="0"/>
              <a:buChar char="•"/>
            </a:pPr>
            <a:r>
              <a:rPr lang="en-US" dirty="0">
                <a:solidFill>
                  <a:schemeClr val="tx1"/>
                </a:solidFill>
              </a:rPr>
              <a:t>Get quick and direct answers</a:t>
            </a:r>
          </a:p>
          <a:p>
            <a:pPr marL="457200" indent="-457200">
              <a:buFont typeface="Arial" panose="020B0604020202020204" pitchFamily="34" charset="0"/>
              <a:buChar char="•"/>
            </a:pPr>
            <a:r>
              <a:rPr lang="en-US" dirty="0">
                <a:solidFill>
                  <a:schemeClr val="tx1"/>
                </a:solidFill>
              </a:rPr>
              <a:t>Complete assignments with less effort</a:t>
            </a:r>
          </a:p>
          <a:p>
            <a:pPr marL="457200" indent="-457200">
              <a:buFont typeface="Arial" panose="020B0604020202020204" pitchFamily="34" charset="0"/>
              <a:buChar char="•"/>
            </a:pPr>
            <a:r>
              <a:rPr lang="en-US" dirty="0">
                <a:solidFill>
                  <a:schemeClr val="tx1"/>
                </a:solidFill>
              </a:rPr>
              <a:t>Succeed without working as hard</a:t>
            </a:r>
          </a:p>
          <a:p>
            <a:pPr marL="457200" indent="-457200">
              <a:buFont typeface="Arial" panose="020B0604020202020204" pitchFamily="34" charset="0"/>
              <a:buChar char="•"/>
            </a:pPr>
            <a:r>
              <a:rPr lang="en-US" dirty="0">
                <a:solidFill>
                  <a:schemeClr val="tx1"/>
                </a:solidFill>
              </a:rPr>
              <a:t>Finish faster</a:t>
            </a:r>
          </a:p>
          <a:p>
            <a:endParaRPr lang="en-US" dirty="0">
              <a:solidFill>
                <a:schemeClr val="tx1"/>
              </a:solidFill>
            </a:endParaRPr>
          </a:p>
          <a:p>
            <a:endParaRPr lang="en-US" dirty="0"/>
          </a:p>
        </p:txBody>
      </p:sp>
      <p:sp>
        <p:nvSpPr>
          <p:cNvPr id="7" name="Rectangle: Rounded Corners 6">
            <a:extLst>
              <a:ext uri="{FF2B5EF4-FFF2-40B4-BE49-F238E27FC236}">
                <a16:creationId xmlns:a16="http://schemas.microsoft.com/office/drawing/2014/main" id="{DB5C776A-9FBC-457F-02CF-DBFDA4C5FCFE}"/>
              </a:ext>
            </a:extLst>
          </p:cNvPr>
          <p:cNvSpPr/>
          <p:nvPr/>
        </p:nvSpPr>
        <p:spPr>
          <a:xfrm>
            <a:off x="5876925" y="8286749"/>
            <a:ext cx="12630150" cy="30146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report seeking the </a:t>
            </a:r>
            <a:r>
              <a:rPr lang="en-US" b="1" dirty="0">
                <a:solidFill>
                  <a:schemeClr val="bg1"/>
                </a:solidFill>
              </a:rPr>
              <a:t>most executive help from the internet and generative AI</a:t>
            </a:r>
            <a:r>
              <a:rPr lang="en-US" dirty="0">
                <a:solidFill>
                  <a:schemeClr val="bg1"/>
                </a:solidFill>
              </a:rPr>
              <a:t> — and the least from instructors.</a:t>
            </a:r>
            <a:br>
              <a:rPr lang="en-US" dirty="0">
                <a:solidFill>
                  <a:schemeClr val="bg1"/>
                </a:solidFill>
              </a:rPr>
            </a:br>
            <a:r>
              <a:rPr lang="en-US" i="1" dirty="0">
                <a:solidFill>
                  <a:schemeClr val="bg1"/>
                </a:solidFill>
              </a:rPr>
              <a:t>(Aguilar et al., 2025)</a:t>
            </a:r>
            <a:endParaRPr lang="en-US" dirty="0">
              <a:solidFill>
                <a:schemeClr val="tx1"/>
              </a:solidFill>
            </a:endParaRPr>
          </a:p>
        </p:txBody>
      </p:sp>
    </p:spTree>
    <p:extLst>
      <p:ext uri="{BB962C8B-B14F-4D97-AF65-F5344CB8AC3E}">
        <p14:creationId xmlns:p14="http://schemas.microsoft.com/office/powerpoint/2010/main" val="194395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EDAB3-AF3C-FDB0-79E6-B4D618C59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B512B-60A1-D1D7-5AAD-CA66F1ACB253}"/>
              </a:ext>
            </a:extLst>
          </p:cNvPr>
          <p:cNvSpPr>
            <a:spLocks noGrp="1"/>
          </p:cNvSpPr>
          <p:nvPr>
            <p:ph type="title"/>
          </p:nvPr>
        </p:nvSpPr>
        <p:spPr>
          <a:xfrm>
            <a:off x="3048000" y="999564"/>
            <a:ext cx="18288000" cy="1043548"/>
          </a:xfrm>
        </p:spPr>
        <p:txBody>
          <a:bodyPr>
            <a:normAutofit fontScale="90000"/>
          </a:bodyPr>
          <a:lstStyle/>
          <a:p>
            <a:pPr algn="ctr"/>
            <a:r>
              <a:rPr lang="en-US" sz="7200" b="1" dirty="0"/>
              <a:t>AI as Teammate not a Tool</a:t>
            </a:r>
            <a:endParaRPr lang="en-US" sz="7200" dirty="0"/>
          </a:p>
        </p:txBody>
      </p:sp>
      <p:sp>
        <p:nvSpPr>
          <p:cNvPr id="3" name="Text Placeholder 2">
            <a:extLst>
              <a:ext uri="{FF2B5EF4-FFF2-40B4-BE49-F238E27FC236}">
                <a16:creationId xmlns:a16="http://schemas.microsoft.com/office/drawing/2014/main" id="{58C1FFEC-4078-E741-90C4-6C615E771674}"/>
              </a:ext>
            </a:extLst>
          </p:cNvPr>
          <p:cNvSpPr>
            <a:spLocks noGrp="1"/>
          </p:cNvSpPr>
          <p:nvPr>
            <p:ph type="body" sz="quarter" idx="10"/>
          </p:nvPr>
        </p:nvSpPr>
        <p:spPr>
          <a:xfrm>
            <a:off x="3048000" y="2414589"/>
            <a:ext cx="18288000" cy="6772274"/>
          </a:xfrm>
        </p:spPr>
        <p:txBody>
          <a:bodyPr numCol="2"/>
          <a:lstStyle/>
          <a:p>
            <a:pPr algn="ctr">
              <a:buNone/>
            </a:pPr>
            <a:r>
              <a:rPr lang="en-US" sz="3600" b="1" dirty="0">
                <a:solidFill>
                  <a:schemeClr val="accent4"/>
                </a:solidFill>
              </a:rPr>
              <a:t>AI as a Teammate</a:t>
            </a:r>
          </a:p>
          <a:p>
            <a:pPr algn="ctr">
              <a:buNone/>
            </a:pPr>
            <a:r>
              <a:rPr lang="en-US" i="1" dirty="0">
                <a:solidFill>
                  <a:schemeClr val="accent4"/>
                </a:solidFill>
              </a:rPr>
              <a:t>Using AI to build understanding</a:t>
            </a:r>
          </a:p>
          <a:p>
            <a:pPr marL="457200" indent="-457200">
              <a:buFont typeface="Arial" panose="020B0604020202020204" pitchFamily="34" charset="0"/>
              <a:buChar char="•"/>
            </a:pPr>
            <a:r>
              <a:rPr lang="en-US" dirty="0">
                <a:solidFill>
                  <a:schemeClr val="tx1"/>
                </a:solidFill>
              </a:rPr>
              <a:t>Conversational prompting</a:t>
            </a:r>
          </a:p>
          <a:p>
            <a:pPr marL="457200" indent="-457200">
              <a:buFont typeface="Arial" panose="020B0604020202020204" pitchFamily="34" charset="0"/>
              <a:buChar char="•"/>
            </a:pPr>
            <a:r>
              <a:rPr lang="en-US" dirty="0">
                <a:solidFill>
                  <a:schemeClr val="tx1"/>
                </a:solidFill>
              </a:rPr>
              <a:t>Clarification of goals and context</a:t>
            </a:r>
          </a:p>
          <a:p>
            <a:pPr marL="457200" indent="-457200">
              <a:buFont typeface="Arial" panose="020B0604020202020204" pitchFamily="34" charset="0"/>
              <a:buChar char="•"/>
            </a:pPr>
            <a:r>
              <a:rPr lang="en-US" dirty="0">
                <a:solidFill>
                  <a:schemeClr val="tx1"/>
                </a:solidFill>
              </a:rPr>
              <a:t>Iterative refinement, working together</a:t>
            </a:r>
          </a:p>
          <a:p>
            <a:pPr marL="457200" indent="-457200">
              <a:buFont typeface="Arial" panose="020B0604020202020204" pitchFamily="34" charset="0"/>
              <a:buChar char="•"/>
            </a:pPr>
            <a:r>
              <a:rPr lang="en-US" dirty="0">
                <a:solidFill>
                  <a:schemeClr val="tx1"/>
                </a:solidFill>
              </a:rPr>
              <a:t>Evaluation and constructive criticisms</a:t>
            </a:r>
          </a:p>
          <a:p>
            <a:pPr algn="ctr"/>
            <a:r>
              <a:rPr lang="en-US" b="1" i="1" dirty="0">
                <a:solidFill>
                  <a:schemeClr val="accent4"/>
                </a:solidFill>
              </a:rPr>
              <a:t>Goal: Improve Thinking and Productivity.</a:t>
            </a:r>
          </a:p>
          <a:p>
            <a:pPr>
              <a:buFont typeface="Arial" panose="020B0604020202020204" pitchFamily="34" charset="0"/>
              <a:buChar char="•"/>
            </a:pPr>
            <a:endParaRPr lang="en-US" dirty="0">
              <a:solidFill>
                <a:schemeClr val="tx1"/>
              </a:solidFill>
            </a:endParaRPr>
          </a:p>
          <a:p>
            <a:endParaRPr lang="en-US" b="1" dirty="0"/>
          </a:p>
          <a:p>
            <a:pPr algn="ctr"/>
            <a:r>
              <a:rPr lang="en-US" sz="3600" b="1" dirty="0"/>
              <a:t>AI as a Tool</a:t>
            </a:r>
          </a:p>
          <a:p>
            <a:pPr algn="ctr"/>
            <a:r>
              <a:rPr lang="en-US" i="1" dirty="0"/>
              <a:t>Using AI to obtain answers</a:t>
            </a:r>
          </a:p>
          <a:p>
            <a:pPr marL="457200" indent="-457200">
              <a:buFont typeface="Arial" panose="020B0604020202020204" pitchFamily="34" charset="0"/>
              <a:buChar char="•"/>
            </a:pPr>
            <a:r>
              <a:rPr lang="en-US" dirty="0">
                <a:solidFill>
                  <a:schemeClr val="tx1"/>
                </a:solidFill>
              </a:rPr>
              <a:t>One command – one answer</a:t>
            </a:r>
          </a:p>
          <a:p>
            <a:pPr marL="457200" indent="-457200">
              <a:buFont typeface="Arial" panose="020B0604020202020204" pitchFamily="34" charset="0"/>
              <a:buChar char="•"/>
            </a:pPr>
            <a:r>
              <a:rPr lang="en-US" dirty="0">
                <a:solidFill>
                  <a:schemeClr val="tx1"/>
                </a:solidFill>
              </a:rPr>
              <a:t>Minimal contextual understanding</a:t>
            </a:r>
          </a:p>
          <a:p>
            <a:pPr marL="457200" indent="-457200">
              <a:buFont typeface="Arial" panose="020B0604020202020204" pitchFamily="34" charset="0"/>
              <a:buChar char="•"/>
            </a:pPr>
            <a:r>
              <a:rPr lang="en-US" dirty="0">
                <a:solidFill>
                  <a:schemeClr val="tx1"/>
                </a:solidFill>
              </a:rPr>
              <a:t>No iteration on output – copy and paste</a:t>
            </a:r>
          </a:p>
          <a:p>
            <a:pPr marL="457200" indent="-457200">
              <a:buFont typeface="Arial" panose="020B0604020202020204" pitchFamily="34" charset="0"/>
              <a:buChar char="•"/>
            </a:pPr>
            <a:r>
              <a:rPr lang="en-US" dirty="0">
                <a:solidFill>
                  <a:schemeClr val="tx1"/>
                </a:solidFill>
              </a:rPr>
              <a:t>No critical thinking about output</a:t>
            </a:r>
          </a:p>
          <a:p>
            <a:pPr algn="ctr"/>
            <a:r>
              <a:rPr lang="en-US" b="1" i="1" dirty="0">
                <a:solidFill>
                  <a:schemeClr val="accent1"/>
                </a:solidFill>
              </a:rPr>
              <a:t>Goal: Finish.</a:t>
            </a:r>
          </a:p>
          <a:p>
            <a:endParaRPr lang="en-US" dirty="0">
              <a:solidFill>
                <a:schemeClr val="tx1"/>
              </a:solidFill>
            </a:endParaRPr>
          </a:p>
          <a:p>
            <a:endParaRPr lang="en-US" dirty="0"/>
          </a:p>
        </p:txBody>
      </p:sp>
      <p:sp>
        <p:nvSpPr>
          <p:cNvPr id="4" name="TextBox 3">
            <a:extLst>
              <a:ext uri="{FF2B5EF4-FFF2-40B4-BE49-F238E27FC236}">
                <a16:creationId xmlns:a16="http://schemas.microsoft.com/office/drawing/2014/main" id="{B1C34C72-812C-B114-4959-19229F71AF6D}"/>
              </a:ext>
            </a:extLst>
          </p:cNvPr>
          <p:cNvSpPr txBox="1"/>
          <p:nvPr/>
        </p:nvSpPr>
        <p:spPr>
          <a:xfrm>
            <a:off x="6036468" y="9558340"/>
            <a:ext cx="12311063" cy="1077218"/>
          </a:xfrm>
          <a:prstGeom prst="rect">
            <a:avLst/>
          </a:prstGeom>
          <a:noFill/>
        </p:spPr>
        <p:txBody>
          <a:bodyPr wrap="square" rtlCol="0">
            <a:spAutoFit/>
          </a:bodyPr>
          <a:lstStyle/>
          <a:p>
            <a:pPr algn="ctr"/>
            <a:r>
              <a:rPr lang="en-US" sz="3200" i="1" dirty="0">
                <a:latin typeface="Nunito Sans ExtraBold" panose="020F0502020204030204" pitchFamily="2" charset="0"/>
                <a:ea typeface="Open Sans Semibold" panose="020B0706030804020204" pitchFamily="34" charset="0"/>
                <a:cs typeface="Open Sans Semibold" panose="020B0706030804020204" pitchFamily="34" charset="0"/>
              </a:rPr>
              <a:t>The difference is not access to AI.</a:t>
            </a:r>
          </a:p>
          <a:p>
            <a:pPr algn="ctr"/>
            <a:r>
              <a:rPr lang="en-US" sz="3200" i="1" dirty="0">
                <a:latin typeface="Nunito Sans ExtraBold" panose="020F0502020204030204" pitchFamily="2" charset="0"/>
                <a:ea typeface="Open Sans Semibold" panose="020B0706030804020204" pitchFamily="34" charset="0"/>
                <a:cs typeface="Open Sans Semibold" panose="020B0706030804020204" pitchFamily="34" charset="0"/>
              </a:rPr>
              <a:t>The difference is how we position it in the learning process.</a:t>
            </a:r>
          </a:p>
        </p:txBody>
      </p:sp>
    </p:spTree>
    <p:extLst>
      <p:ext uri="{BB962C8B-B14F-4D97-AF65-F5344CB8AC3E}">
        <p14:creationId xmlns:p14="http://schemas.microsoft.com/office/powerpoint/2010/main" val="4287973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A6827-73FE-4B28-13BE-7038FCC1A3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9A3727-9BE3-3B1C-9A37-E13E73BD55CA}"/>
              </a:ext>
            </a:extLst>
          </p:cNvPr>
          <p:cNvSpPr>
            <a:spLocks noGrp="1"/>
          </p:cNvSpPr>
          <p:nvPr>
            <p:ph type="title"/>
          </p:nvPr>
        </p:nvSpPr>
        <p:spPr/>
        <p:txBody>
          <a:bodyPr>
            <a:normAutofit fontScale="90000"/>
          </a:bodyPr>
          <a:lstStyle/>
          <a:p>
            <a:r>
              <a:rPr lang="en-US" dirty="0"/>
              <a:t>Jeremy Utley – Stanford University</a:t>
            </a:r>
          </a:p>
        </p:txBody>
      </p:sp>
      <p:sp>
        <p:nvSpPr>
          <p:cNvPr id="6" name="Text Placeholder 5">
            <a:extLst>
              <a:ext uri="{FF2B5EF4-FFF2-40B4-BE49-F238E27FC236}">
                <a16:creationId xmlns:a16="http://schemas.microsoft.com/office/drawing/2014/main" id="{F9E65311-7805-A412-A4EA-71F3374661B9}"/>
              </a:ext>
            </a:extLst>
          </p:cNvPr>
          <p:cNvSpPr>
            <a:spLocks noGrp="1"/>
          </p:cNvSpPr>
          <p:nvPr>
            <p:ph type="body" sz="quarter" idx="13"/>
          </p:nvPr>
        </p:nvSpPr>
        <p:spPr/>
        <p:txBody>
          <a:bodyPr/>
          <a:lstStyle/>
          <a:p>
            <a:r>
              <a:rPr lang="en-US" dirty="0"/>
              <a:t>“while research suggests AI makes people 25% faster, 12% more work, and 40% better quality, </a:t>
            </a:r>
            <a:r>
              <a:rPr lang="en-US" b="1" i="1" dirty="0"/>
              <a:t>less than 10% of working professionals are deriving meaningful productivity gains from collaboration with AI”</a:t>
            </a:r>
            <a:endParaRPr lang="en-US" dirty="0"/>
          </a:p>
          <a:p>
            <a:endParaRPr lang="en-US" dirty="0"/>
          </a:p>
        </p:txBody>
      </p:sp>
      <p:sp>
        <p:nvSpPr>
          <p:cNvPr id="9" name="Title 2">
            <a:extLst>
              <a:ext uri="{FF2B5EF4-FFF2-40B4-BE49-F238E27FC236}">
                <a16:creationId xmlns:a16="http://schemas.microsoft.com/office/drawing/2014/main" id="{C6CB7263-CC82-AA78-EC47-865364E90052}"/>
              </a:ext>
            </a:extLst>
          </p:cNvPr>
          <p:cNvSpPr txBox="1">
            <a:spLocks/>
          </p:cNvSpPr>
          <p:nvPr/>
        </p:nvSpPr>
        <p:spPr>
          <a:xfrm>
            <a:off x="12998689" y="8231881"/>
            <a:ext cx="10515600" cy="2602794"/>
          </a:xfrm>
          <a:prstGeom prst="rect">
            <a:avLst/>
          </a:prstGeom>
        </p:spPr>
        <p:txBody>
          <a:bodyPr vert="horz" lIns="91440" tIns="45720" rIns="91440" bIns="45720" rtlCol="0" anchor="ctr">
            <a:normAutofit fontScale="97500"/>
          </a:bodyPr>
          <a:lstStyle>
            <a:lvl1pPr algn="l" defTabSz="1828800" rtl="0" eaLnBrk="1" latinLnBrk="0" hangingPunct="1">
              <a:lnSpc>
                <a:spcPct val="90000"/>
              </a:lnSpc>
              <a:spcBef>
                <a:spcPct val="0"/>
              </a:spcBef>
              <a:buNone/>
              <a:defRPr sz="6000" b="0" i="0" kern="1200" spc="1200" baseline="0">
                <a:solidFill>
                  <a:schemeClr val="bg1"/>
                </a:solidFill>
                <a:latin typeface="Nunito Sans" pitchFamily="2" charset="77"/>
                <a:ea typeface="+mj-ea"/>
                <a:cs typeface="+mj-cs"/>
              </a:defRPr>
            </a:lvl1pPr>
          </a:lstStyle>
          <a:p>
            <a:endParaRPr lang="en-US" dirty="0"/>
          </a:p>
        </p:txBody>
      </p:sp>
      <p:pic>
        <p:nvPicPr>
          <p:cNvPr id="5" name="Picture Placeholder 4">
            <a:extLst>
              <a:ext uri="{FF2B5EF4-FFF2-40B4-BE49-F238E27FC236}">
                <a16:creationId xmlns:a16="http://schemas.microsoft.com/office/drawing/2014/main" id="{749B44A6-FF26-92CB-A0A2-1CDDC2CB1A43}"/>
              </a:ext>
            </a:extLst>
          </p:cNvPr>
          <p:cNvPicPr>
            <a:picLocks noGrp="1" noChangeAspect="1"/>
          </p:cNvPicPr>
          <p:nvPr>
            <p:ph type="pic" sz="quarter" idx="12"/>
          </p:nvPr>
        </p:nvPicPr>
        <p:blipFill>
          <a:blip r:embed="rId3"/>
          <a:srcRect l="21667" r="21667"/>
          <a:stretch>
            <a:fillRect/>
          </a:stretch>
        </p:blipFill>
        <p:spPr>
          <a:prstGeom prst="rect">
            <a:avLst/>
          </a:prstGeom>
        </p:spPr>
      </p:pic>
      <p:sp>
        <p:nvSpPr>
          <p:cNvPr id="7" name="Title 2">
            <a:extLst>
              <a:ext uri="{FF2B5EF4-FFF2-40B4-BE49-F238E27FC236}">
                <a16:creationId xmlns:a16="http://schemas.microsoft.com/office/drawing/2014/main" id="{70065DE5-1A66-B8C4-54EA-1D7601DBC14A}"/>
              </a:ext>
            </a:extLst>
          </p:cNvPr>
          <p:cNvSpPr txBox="1">
            <a:spLocks/>
          </p:cNvSpPr>
          <p:nvPr/>
        </p:nvSpPr>
        <p:spPr>
          <a:xfrm>
            <a:off x="12998689" y="6857998"/>
            <a:ext cx="10515600" cy="5229225"/>
          </a:xfrm>
          <a:prstGeom prst="rect">
            <a:avLst/>
          </a:prstGeom>
        </p:spPr>
        <p:txBody>
          <a:bodyPr vert="horz" lIns="91440" tIns="45720" rIns="91440" bIns="45720" rtlCol="0" anchor="ctr">
            <a:normAutofit fontScale="97500"/>
          </a:bodyPr>
          <a:lstStyle>
            <a:lvl1pPr algn="l" defTabSz="1828800" rtl="0" eaLnBrk="1" latinLnBrk="0" hangingPunct="1">
              <a:lnSpc>
                <a:spcPct val="90000"/>
              </a:lnSpc>
              <a:spcBef>
                <a:spcPct val="0"/>
              </a:spcBef>
              <a:buNone/>
              <a:defRPr sz="6000" b="0" i="0" kern="1200" spc="1200" baseline="0">
                <a:solidFill>
                  <a:schemeClr val="bg1"/>
                </a:solidFill>
                <a:latin typeface="Nunito Sans" pitchFamily="2" charset="77"/>
                <a:ea typeface="+mj-ea"/>
                <a:cs typeface="+mj-cs"/>
              </a:defRPr>
            </a:lvl1pPr>
          </a:lstStyle>
          <a:p>
            <a:r>
              <a:rPr lang="en-US" sz="4100" dirty="0"/>
              <a:t>The Performance Gap Is Not About Access — It’s About Use:</a:t>
            </a:r>
          </a:p>
          <a:p>
            <a:endParaRPr lang="en-US" sz="4000" dirty="0"/>
          </a:p>
          <a:p>
            <a:r>
              <a:rPr lang="en-US" sz="3700" dirty="0"/>
              <a:t>“whereas underperformers treat AI like a tool, outperformers treat AI like a teammate”</a:t>
            </a:r>
          </a:p>
        </p:txBody>
      </p:sp>
    </p:spTree>
    <p:extLst>
      <p:ext uri="{BB962C8B-B14F-4D97-AF65-F5344CB8AC3E}">
        <p14:creationId xmlns:p14="http://schemas.microsoft.com/office/powerpoint/2010/main" val="1637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87A4-719D-454F-AC89-C8A7A70E7F72}"/>
              </a:ext>
            </a:extLst>
          </p:cNvPr>
          <p:cNvSpPr>
            <a:spLocks noGrp="1"/>
          </p:cNvSpPr>
          <p:nvPr>
            <p:ph type="title"/>
          </p:nvPr>
        </p:nvSpPr>
        <p:spPr/>
        <p:txBody>
          <a:bodyPr/>
          <a:lstStyle/>
          <a:p>
            <a:pPr algn="ctr"/>
            <a:r>
              <a:rPr lang="en-US" dirty="0"/>
              <a:t>This Is Not The Future — It’s Now.</a:t>
            </a:r>
          </a:p>
        </p:txBody>
      </p:sp>
      <p:graphicFrame>
        <p:nvGraphicFramePr>
          <p:cNvPr id="14" name="Chart 13" descr="Sample pie chart showing sample data">
            <a:extLst>
              <a:ext uri="{FF2B5EF4-FFF2-40B4-BE49-F238E27FC236}">
                <a16:creationId xmlns:a16="http://schemas.microsoft.com/office/drawing/2014/main" id="{2A272B4A-4AD9-7049-8485-AF9230A4CE03}"/>
              </a:ext>
            </a:extLst>
          </p:cNvPr>
          <p:cNvGraphicFramePr/>
          <p:nvPr>
            <p:extLst>
              <p:ext uri="{D42A27DB-BD31-4B8C-83A1-F6EECF244321}">
                <p14:modId xmlns:p14="http://schemas.microsoft.com/office/powerpoint/2010/main" val="1669979322"/>
              </p:ext>
            </p:extLst>
          </p:nvPr>
        </p:nvGraphicFramePr>
        <p:xfrm>
          <a:off x="1505750" y="3438083"/>
          <a:ext cx="7889346" cy="525956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5650D08D-713D-054D-B03E-B75188C64089}"/>
              </a:ext>
            </a:extLst>
          </p:cNvPr>
          <p:cNvSpPr txBox="1"/>
          <p:nvPr/>
        </p:nvSpPr>
        <p:spPr>
          <a:xfrm>
            <a:off x="4725218" y="5416444"/>
            <a:ext cx="1822936" cy="1015663"/>
          </a:xfrm>
          <a:prstGeom prst="rect">
            <a:avLst/>
          </a:prstGeom>
          <a:noFill/>
        </p:spPr>
        <p:txBody>
          <a:bodyPr wrap="none" rtlCol="0">
            <a:spAutoFit/>
          </a:bodyPr>
          <a:lstStyle/>
          <a:p>
            <a:pPr algn="ctr"/>
            <a:r>
              <a:rPr lang="tr-TR" sz="6000" b="1" dirty="0">
                <a:solidFill>
                  <a:schemeClr val="accent1"/>
                </a:solidFill>
                <a:latin typeface="Nunito Sans" pitchFamily="2" charset="77"/>
                <a:ea typeface="Open Sans Semibold" panose="020B0706030804020204" pitchFamily="34" charset="0"/>
                <a:cs typeface="Open Sans Semibold" panose="020B0706030804020204" pitchFamily="34" charset="0"/>
              </a:rPr>
              <a:t>55%</a:t>
            </a:r>
          </a:p>
        </p:txBody>
      </p:sp>
      <p:sp>
        <p:nvSpPr>
          <p:cNvPr id="21" name="Rectangle 20">
            <a:extLst>
              <a:ext uri="{FF2B5EF4-FFF2-40B4-BE49-F238E27FC236}">
                <a16:creationId xmlns:a16="http://schemas.microsoft.com/office/drawing/2014/main" id="{996F1BE1-ED54-E848-913C-E867C2FA069F}"/>
              </a:ext>
            </a:extLst>
          </p:cNvPr>
          <p:cNvSpPr/>
          <p:nvPr/>
        </p:nvSpPr>
        <p:spPr>
          <a:xfrm>
            <a:off x="3357101" y="8560838"/>
            <a:ext cx="4559170" cy="1154162"/>
          </a:xfrm>
          <a:prstGeom prst="rect">
            <a:avLst/>
          </a:prstGeom>
        </p:spPr>
        <p:txBody>
          <a:bodyPr wrap="square">
            <a:spAutoFit/>
          </a:bodyPr>
          <a:lstStyle/>
          <a:p>
            <a:pPr algn="ctr">
              <a:lnSpc>
                <a:spcPct val="150000"/>
              </a:lnSpc>
            </a:pPr>
            <a:r>
              <a:rPr lang="en-US"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Americans report regularly using AI</a:t>
            </a:r>
            <a:r>
              <a:rPr lang="tr-TR"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a:t>
            </a:r>
          </a:p>
        </p:txBody>
      </p:sp>
      <p:graphicFrame>
        <p:nvGraphicFramePr>
          <p:cNvPr id="15" name="Chart 14" descr="Sample pie chart showing sample data">
            <a:extLst>
              <a:ext uri="{FF2B5EF4-FFF2-40B4-BE49-F238E27FC236}">
                <a16:creationId xmlns:a16="http://schemas.microsoft.com/office/drawing/2014/main" id="{F40C2AD2-A89D-BB46-A193-E4D5C504E79E}"/>
              </a:ext>
            </a:extLst>
          </p:cNvPr>
          <p:cNvGraphicFramePr/>
          <p:nvPr>
            <p:extLst>
              <p:ext uri="{D42A27DB-BD31-4B8C-83A1-F6EECF244321}">
                <p14:modId xmlns:p14="http://schemas.microsoft.com/office/powerpoint/2010/main" val="705701671"/>
              </p:ext>
            </p:extLst>
          </p:nvPr>
        </p:nvGraphicFramePr>
        <p:xfrm>
          <a:off x="8264264" y="3438083"/>
          <a:ext cx="7889346" cy="525956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E2A00AA3-F5F4-2445-93ED-13FD366C199C}"/>
              </a:ext>
            </a:extLst>
          </p:cNvPr>
          <p:cNvSpPr txBox="1"/>
          <p:nvPr/>
        </p:nvSpPr>
        <p:spPr>
          <a:xfrm>
            <a:off x="11477320" y="5416444"/>
            <a:ext cx="1835759" cy="1015663"/>
          </a:xfrm>
          <a:prstGeom prst="rect">
            <a:avLst/>
          </a:prstGeom>
          <a:noFill/>
        </p:spPr>
        <p:txBody>
          <a:bodyPr wrap="none" rtlCol="0">
            <a:spAutoFit/>
          </a:bodyPr>
          <a:lstStyle/>
          <a:p>
            <a:pPr algn="ctr"/>
            <a:r>
              <a:rPr lang="en-US" sz="6000" b="1" dirty="0">
                <a:solidFill>
                  <a:schemeClr val="tx2"/>
                </a:solidFill>
                <a:latin typeface="Nunito Sans" pitchFamily="2" charset="77"/>
                <a:ea typeface="Open Sans Semibold" panose="020B0706030804020204" pitchFamily="34" charset="0"/>
                <a:cs typeface="Open Sans Semibold" panose="020B0706030804020204" pitchFamily="34" charset="0"/>
              </a:rPr>
              <a:t>77</a:t>
            </a:r>
            <a:r>
              <a:rPr lang="tr-TR" sz="6000" b="1" dirty="0">
                <a:solidFill>
                  <a:schemeClr val="tx2"/>
                </a:solidFill>
                <a:latin typeface="Nunito Sans" pitchFamily="2" charset="77"/>
                <a:ea typeface="Open Sans Semibold" panose="020B0706030804020204" pitchFamily="34" charset="0"/>
                <a:cs typeface="Open Sans Semibold" panose="020B0706030804020204" pitchFamily="34" charset="0"/>
              </a:rPr>
              <a:t>%</a:t>
            </a:r>
          </a:p>
        </p:txBody>
      </p:sp>
      <p:sp>
        <p:nvSpPr>
          <p:cNvPr id="23" name="Rectangle 22">
            <a:extLst>
              <a:ext uri="{FF2B5EF4-FFF2-40B4-BE49-F238E27FC236}">
                <a16:creationId xmlns:a16="http://schemas.microsoft.com/office/drawing/2014/main" id="{7D256543-4438-2E45-8D9B-9045A32A6CAA}"/>
              </a:ext>
            </a:extLst>
          </p:cNvPr>
          <p:cNvSpPr/>
          <p:nvPr/>
        </p:nvSpPr>
        <p:spPr>
          <a:xfrm>
            <a:off x="10115614" y="8560838"/>
            <a:ext cx="4559170" cy="1154162"/>
          </a:xfrm>
          <a:prstGeom prst="rect">
            <a:avLst/>
          </a:prstGeom>
        </p:spPr>
        <p:txBody>
          <a:bodyPr wrap="square">
            <a:spAutoFit/>
          </a:bodyPr>
          <a:lstStyle/>
          <a:p>
            <a:pPr algn="ctr">
              <a:lnSpc>
                <a:spcPct val="150000"/>
              </a:lnSpc>
            </a:pPr>
            <a:r>
              <a:rPr lang="en-US"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Americans are estimated to be using AI-enabled products</a:t>
            </a:r>
            <a:r>
              <a:rPr lang="tr-TR"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a:t>
            </a:r>
          </a:p>
        </p:txBody>
      </p:sp>
      <p:graphicFrame>
        <p:nvGraphicFramePr>
          <p:cNvPr id="16" name="Chart 15" descr="Sample pie chart showing sample data">
            <a:extLst>
              <a:ext uri="{FF2B5EF4-FFF2-40B4-BE49-F238E27FC236}">
                <a16:creationId xmlns:a16="http://schemas.microsoft.com/office/drawing/2014/main" id="{B3057F91-6878-D545-851D-D4B4CD4FF6DA}"/>
              </a:ext>
            </a:extLst>
          </p:cNvPr>
          <p:cNvGraphicFramePr/>
          <p:nvPr>
            <p:extLst>
              <p:ext uri="{D42A27DB-BD31-4B8C-83A1-F6EECF244321}">
                <p14:modId xmlns:p14="http://schemas.microsoft.com/office/powerpoint/2010/main" val="2732721697"/>
              </p:ext>
            </p:extLst>
          </p:nvPr>
        </p:nvGraphicFramePr>
        <p:xfrm>
          <a:off x="15022777" y="3438083"/>
          <a:ext cx="7889346" cy="5259564"/>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898AA7E8-C3EB-E940-BE00-82312BD880C0}"/>
              </a:ext>
            </a:extLst>
          </p:cNvPr>
          <p:cNvSpPr txBox="1"/>
          <p:nvPr/>
        </p:nvSpPr>
        <p:spPr>
          <a:xfrm>
            <a:off x="18235834" y="5416444"/>
            <a:ext cx="1835759" cy="1015663"/>
          </a:xfrm>
          <a:prstGeom prst="rect">
            <a:avLst/>
          </a:prstGeom>
          <a:noFill/>
        </p:spPr>
        <p:txBody>
          <a:bodyPr wrap="none" rtlCol="0">
            <a:spAutoFit/>
          </a:bodyPr>
          <a:lstStyle/>
          <a:p>
            <a:pPr algn="ctr"/>
            <a:r>
              <a:rPr lang="en-US" sz="6000" b="1" dirty="0">
                <a:solidFill>
                  <a:schemeClr val="accent4"/>
                </a:solidFill>
                <a:latin typeface="Nunito Sans" pitchFamily="2" charset="77"/>
                <a:ea typeface="Open Sans Semibold" panose="020B0706030804020204" pitchFamily="34" charset="0"/>
                <a:cs typeface="Open Sans Semibold" panose="020B0706030804020204" pitchFamily="34" charset="0"/>
              </a:rPr>
              <a:t>78</a:t>
            </a:r>
            <a:r>
              <a:rPr lang="tr-TR" sz="6000" b="1" dirty="0">
                <a:solidFill>
                  <a:schemeClr val="accent4"/>
                </a:solidFill>
                <a:latin typeface="Nunito Sans" pitchFamily="2" charset="77"/>
                <a:ea typeface="Open Sans Semibold" panose="020B0706030804020204" pitchFamily="34" charset="0"/>
                <a:cs typeface="Open Sans Semibold" panose="020B0706030804020204" pitchFamily="34" charset="0"/>
              </a:rPr>
              <a:t>%</a:t>
            </a:r>
          </a:p>
        </p:txBody>
      </p:sp>
      <p:sp>
        <p:nvSpPr>
          <p:cNvPr id="25" name="Rectangle 24">
            <a:extLst>
              <a:ext uri="{FF2B5EF4-FFF2-40B4-BE49-F238E27FC236}">
                <a16:creationId xmlns:a16="http://schemas.microsoft.com/office/drawing/2014/main" id="{17B274F9-86E5-C34C-82B7-0B78EF345438}"/>
              </a:ext>
            </a:extLst>
          </p:cNvPr>
          <p:cNvSpPr/>
          <p:nvPr/>
        </p:nvSpPr>
        <p:spPr>
          <a:xfrm>
            <a:off x="16687865" y="8560838"/>
            <a:ext cx="4559170" cy="1154162"/>
          </a:xfrm>
          <a:prstGeom prst="rect">
            <a:avLst/>
          </a:prstGeom>
        </p:spPr>
        <p:txBody>
          <a:bodyPr wrap="square">
            <a:spAutoFit/>
          </a:bodyPr>
          <a:lstStyle/>
          <a:p>
            <a:pPr algn="ctr">
              <a:lnSpc>
                <a:spcPct val="150000"/>
              </a:lnSpc>
            </a:pPr>
            <a:r>
              <a:rPr lang="en-US"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 Businesses globally use AI in at least one function</a:t>
            </a:r>
            <a:r>
              <a:rPr lang="tr-TR" sz="24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44841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3586D-E2A8-CC4C-A59E-24C9664D2050}"/>
              </a:ext>
            </a:extLst>
          </p:cNvPr>
          <p:cNvSpPr>
            <a:spLocks noGrp="1"/>
          </p:cNvSpPr>
          <p:nvPr>
            <p:ph type="title"/>
          </p:nvPr>
        </p:nvSpPr>
        <p:spPr/>
        <p:txBody>
          <a:bodyPr>
            <a:normAutofit fontScale="90000"/>
          </a:bodyPr>
          <a:lstStyle/>
          <a:p>
            <a:r>
              <a:rPr lang="en-US" dirty="0"/>
              <a:t>Job Market in 2026</a:t>
            </a:r>
          </a:p>
        </p:txBody>
      </p:sp>
      <p:sp>
        <p:nvSpPr>
          <p:cNvPr id="6" name="Text Placeholder 5">
            <a:extLst>
              <a:ext uri="{FF2B5EF4-FFF2-40B4-BE49-F238E27FC236}">
                <a16:creationId xmlns:a16="http://schemas.microsoft.com/office/drawing/2014/main" id="{FEB0E36C-0987-0542-9D20-8C3BDCC0EC8C}"/>
              </a:ext>
            </a:extLst>
          </p:cNvPr>
          <p:cNvSpPr>
            <a:spLocks noGrp="1"/>
          </p:cNvSpPr>
          <p:nvPr>
            <p:ph type="body" sz="quarter" idx="13"/>
          </p:nvPr>
        </p:nvSpPr>
        <p:spPr>
          <a:xfrm>
            <a:off x="12998689" y="2898680"/>
            <a:ext cx="8458200" cy="2902045"/>
          </a:xfrm>
        </p:spPr>
        <p:txBody>
          <a:bodyPr/>
          <a:lstStyle/>
          <a:p>
            <a:r>
              <a:rPr lang="en-US" dirty="0"/>
              <a:t>“My view on this is like future people are just going to be </a:t>
            </a:r>
            <a:r>
              <a:rPr lang="en-US" b="1" i="1" dirty="0"/>
              <a:t>so much more creative </a:t>
            </a:r>
            <a:r>
              <a:rPr lang="en-US" dirty="0"/>
              <a:t>and are going to be freed up to do </a:t>
            </a:r>
            <a:r>
              <a:rPr lang="en-US" b="1" dirty="0" err="1"/>
              <a:t>kinda</a:t>
            </a:r>
            <a:r>
              <a:rPr lang="en-US" b="1" dirty="0"/>
              <a:t> crazy things</a:t>
            </a:r>
            <a:r>
              <a:rPr lang="en-US" dirty="0"/>
              <a:t>” – Mark Zuckerberg, Facebook/Meta Founder CEO</a:t>
            </a:r>
          </a:p>
          <a:p>
            <a:endParaRPr lang="en-US" dirty="0"/>
          </a:p>
        </p:txBody>
      </p:sp>
      <p:pic>
        <p:nvPicPr>
          <p:cNvPr id="15" name="Picture Placeholder 14">
            <a:extLst>
              <a:ext uri="{FF2B5EF4-FFF2-40B4-BE49-F238E27FC236}">
                <a16:creationId xmlns:a16="http://schemas.microsoft.com/office/drawing/2014/main" id="{471C882F-1C3D-7E92-B181-8E2CD2A70524}"/>
              </a:ext>
            </a:extLst>
          </p:cNvPr>
          <p:cNvPicPr>
            <a:picLocks noGrp="1" noChangeAspect="1"/>
          </p:cNvPicPr>
          <p:nvPr>
            <p:ph type="pic" sz="quarter" idx="12"/>
          </p:nvPr>
        </p:nvPicPr>
        <p:blipFill>
          <a:blip r:embed="rId3"/>
          <a:srcRect l="21674" r="21674"/>
          <a:stretch>
            <a:fillRect/>
          </a:stretch>
        </p:blipFill>
        <p:spPr>
          <a:prstGeom prst="rect">
            <a:avLst/>
          </a:prstGeom>
        </p:spPr>
      </p:pic>
      <p:sp>
        <p:nvSpPr>
          <p:cNvPr id="2" name="Text Placeholder 5">
            <a:extLst>
              <a:ext uri="{FF2B5EF4-FFF2-40B4-BE49-F238E27FC236}">
                <a16:creationId xmlns:a16="http://schemas.microsoft.com/office/drawing/2014/main" id="{766891B3-1730-07B9-0195-5C4E6A8E6ED8}"/>
              </a:ext>
            </a:extLst>
          </p:cNvPr>
          <p:cNvSpPr txBox="1">
            <a:spLocks/>
          </p:cNvSpPr>
          <p:nvPr/>
        </p:nvSpPr>
        <p:spPr>
          <a:xfrm>
            <a:off x="12998689" y="6857998"/>
            <a:ext cx="8458200" cy="2902045"/>
          </a:xfrm>
          <a:prstGeom prst="rect">
            <a:avLst/>
          </a:prstGeom>
        </p:spPr>
        <p:txBody>
          <a:bodyPr/>
          <a:lstStyle>
            <a:lvl1pPr marL="0" indent="0" algn="l" defTabSz="1828800" rtl="0" eaLnBrk="1" latinLnBrk="0" hangingPunct="1">
              <a:lnSpc>
                <a:spcPct val="150000"/>
              </a:lnSpc>
              <a:spcBef>
                <a:spcPts val="2000"/>
              </a:spcBef>
              <a:buFont typeface="Arial" panose="020B0604020202020204" pitchFamily="34" charset="0"/>
              <a:buNone/>
              <a:defRPr sz="2800" b="0" i="0" kern="1200">
                <a:solidFill>
                  <a:schemeClr val="bg1"/>
                </a:solidFill>
                <a:latin typeface="Nunito Sans" pitchFamily="2" charset="77"/>
                <a:ea typeface="+mn-ea"/>
                <a:cs typeface="+mn-cs"/>
              </a:defRPr>
            </a:lvl1pPr>
            <a:lvl2pPr marL="914400" indent="0" algn="l" defTabSz="1828800" rtl="0" eaLnBrk="1" latinLnBrk="0" hangingPunct="1">
              <a:lnSpc>
                <a:spcPct val="150000"/>
              </a:lnSpc>
              <a:spcBef>
                <a:spcPts val="1000"/>
              </a:spcBef>
              <a:buFont typeface="Arial" panose="020B0604020202020204" pitchFamily="34" charset="0"/>
              <a:buNone/>
              <a:defRPr sz="2800" b="0" i="0" kern="1200">
                <a:solidFill>
                  <a:schemeClr val="bg1"/>
                </a:solidFill>
                <a:latin typeface="Nunito Sans" pitchFamily="2" charset="77"/>
                <a:ea typeface="+mn-ea"/>
                <a:cs typeface="+mn-cs"/>
              </a:defRPr>
            </a:lvl2pPr>
            <a:lvl3pPr marL="1828800" indent="0" algn="l" defTabSz="1828800" rtl="0" eaLnBrk="1" latinLnBrk="0" hangingPunct="1">
              <a:lnSpc>
                <a:spcPct val="150000"/>
              </a:lnSpc>
              <a:spcBef>
                <a:spcPts val="1000"/>
              </a:spcBef>
              <a:buFont typeface="Arial" panose="020B0604020202020204" pitchFamily="34" charset="0"/>
              <a:buNone/>
              <a:defRPr sz="2800" b="0" i="0" kern="1200">
                <a:solidFill>
                  <a:schemeClr val="bg1"/>
                </a:solidFill>
                <a:latin typeface="Nunito Sans" pitchFamily="2" charset="77"/>
                <a:ea typeface="+mn-ea"/>
                <a:cs typeface="+mn-cs"/>
              </a:defRPr>
            </a:lvl3pPr>
            <a:lvl4pPr marL="2743200" indent="0" algn="l" defTabSz="1828800" rtl="0" eaLnBrk="1" latinLnBrk="0" hangingPunct="1">
              <a:lnSpc>
                <a:spcPct val="150000"/>
              </a:lnSpc>
              <a:spcBef>
                <a:spcPts val="1000"/>
              </a:spcBef>
              <a:buFont typeface="Arial" panose="020B0604020202020204" pitchFamily="34" charset="0"/>
              <a:buNone/>
              <a:defRPr sz="2800" b="0" i="0" kern="1200">
                <a:solidFill>
                  <a:schemeClr val="bg1"/>
                </a:solidFill>
                <a:latin typeface="Nunito Sans" pitchFamily="2" charset="77"/>
                <a:ea typeface="+mn-ea"/>
                <a:cs typeface="+mn-cs"/>
              </a:defRPr>
            </a:lvl4pPr>
            <a:lvl5pPr marL="3657600" indent="0" algn="l" defTabSz="1828800" rtl="0" eaLnBrk="1" latinLnBrk="0" hangingPunct="1">
              <a:lnSpc>
                <a:spcPct val="150000"/>
              </a:lnSpc>
              <a:spcBef>
                <a:spcPts val="1000"/>
              </a:spcBef>
              <a:buFont typeface="Arial" panose="020B0604020202020204" pitchFamily="34" charset="0"/>
              <a:buNone/>
              <a:defRPr sz="2800" b="0" i="0" kern="1200">
                <a:solidFill>
                  <a:schemeClr val="bg1"/>
                </a:solidFill>
                <a:latin typeface="Nunito Sans"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a:t>
            </a:r>
            <a:r>
              <a:rPr lang="en-US" b="1" i="1" dirty="0"/>
              <a:t>AI isn’t coming to take your job. Someone using AI is coming to take your job</a:t>
            </a:r>
            <a:r>
              <a:rPr lang="en-US" dirty="0"/>
              <a:t>. The first thing everyone should do is learn to use AI so they can augment their own productivity” – Jensen Huang, CEO of NVIDIA</a:t>
            </a:r>
          </a:p>
        </p:txBody>
      </p:sp>
    </p:spTree>
    <p:extLst>
      <p:ext uri="{BB962C8B-B14F-4D97-AF65-F5344CB8AC3E}">
        <p14:creationId xmlns:p14="http://schemas.microsoft.com/office/powerpoint/2010/main" val="36915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D2D9488-4C6B-324B-B294-861A29227E1E}"/>
              </a:ext>
            </a:extLst>
          </p:cNvPr>
          <p:cNvSpPr>
            <a:spLocks noGrp="1"/>
          </p:cNvSpPr>
          <p:nvPr>
            <p:ph type="title"/>
          </p:nvPr>
        </p:nvSpPr>
        <p:spPr/>
        <p:txBody>
          <a:bodyPr/>
          <a:lstStyle/>
          <a:p>
            <a:r>
              <a:rPr lang="en-US" dirty="0"/>
              <a:t>Prompting as a Skill</a:t>
            </a:r>
          </a:p>
        </p:txBody>
      </p:sp>
      <p:sp>
        <p:nvSpPr>
          <p:cNvPr id="19" name="Text Placeholder 18">
            <a:extLst>
              <a:ext uri="{FF2B5EF4-FFF2-40B4-BE49-F238E27FC236}">
                <a16:creationId xmlns:a16="http://schemas.microsoft.com/office/drawing/2014/main" id="{D968E9CC-C971-8749-9AC4-358E669F5C3C}"/>
              </a:ext>
            </a:extLst>
          </p:cNvPr>
          <p:cNvSpPr>
            <a:spLocks noGrp="1"/>
          </p:cNvSpPr>
          <p:nvPr>
            <p:ph type="body" sz="quarter" idx="10"/>
          </p:nvPr>
        </p:nvSpPr>
        <p:spPr>
          <a:xfrm>
            <a:off x="1531088" y="2606120"/>
            <a:ext cx="11185452" cy="1894443"/>
          </a:xfrm>
          <a:prstGeom prst="roundRect">
            <a:avLst/>
          </a:prstGeom>
          <a:solidFill>
            <a:schemeClr val="bg2"/>
          </a:solidFill>
        </p:spPr>
        <p:txBody>
          <a:bodyPr/>
          <a:lstStyle/>
          <a:p>
            <a:r>
              <a:rPr lang="en-US" dirty="0"/>
              <a:t>The quality of AI output reflects the quality of human thinking.</a:t>
            </a:r>
          </a:p>
          <a:p>
            <a:pPr algn="ctr"/>
            <a:r>
              <a:rPr lang="en-US" b="1" i="1" dirty="0">
                <a:solidFill>
                  <a:schemeClr val="tx2"/>
                </a:solidFill>
              </a:rPr>
              <a:t>Garbage in, garbage out.</a:t>
            </a:r>
          </a:p>
          <a:p>
            <a:endParaRPr lang="en-US" dirty="0">
              <a:solidFill>
                <a:schemeClr val="tx1"/>
              </a:solidFill>
            </a:endParaRPr>
          </a:p>
        </p:txBody>
      </p:sp>
      <p:pic>
        <p:nvPicPr>
          <p:cNvPr id="2" name="Picture Placeholder 1">
            <a:extLst>
              <a:ext uri="{FF2B5EF4-FFF2-40B4-BE49-F238E27FC236}">
                <a16:creationId xmlns:a16="http://schemas.microsoft.com/office/drawing/2014/main" id="{3E3CC744-5067-E985-C293-F8CB90FA3D0D}"/>
              </a:ext>
            </a:extLst>
          </p:cNvPr>
          <p:cNvPicPr>
            <a:picLocks noGrp="1" noChangeAspect="1"/>
          </p:cNvPicPr>
          <p:nvPr>
            <p:ph type="pic" sz="quarter" idx="11"/>
          </p:nvPr>
        </p:nvPicPr>
        <p:blipFill>
          <a:blip r:embed="rId2"/>
          <a:srcRect t="5263" b="5263"/>
          <a:stretch>
            <a:fillRect/>
          </a:stretch>
        </p:blipFill>
        <p:spPr>
          <a:prstGeom prst="rect">
            <a:avLst/>
          </a:prstGeom>
        </p:spPr>
      </p:pic>
      <p:sp>
        <p:nvSpPr>
          <p:cNvPr id="3" name="TextBox 2">
            <a:extLst>
              <a:ext uri="{FF2B5EF4-FFF2-40B4-BE49-F238E27FC236}">
                <a16:creationId xmlns:a16="http://schemas.microsoft.com/office/drawing/2014/main" id="{86CC1182-1E64-B89D-C5E0-870553B2E0A4}"/>
              </a:ext>
            </a:extLst>
          </p:cNvPr>
          <p:cNvSpPr txBox="1"/>
          <p:nvPr/>
        </p:nvSpPr>
        <p:spPr>
          <a:xfrm>
            <a:off x="1531088" y="4825998"/>
            <a:ext cx="11185452" cy="6193106"/>
          </a:xfrm>
          <a:prstGeom prst="rect">
            <a:avLst/>
          </a:prstGeom>
          <a:noFill/>
        </p:spPr>
        <p:txBody>
          <a:bodyPr wrap="square" rtlCol="0">
            <a:spAutoFit/>
          </a:body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01214"/>
                </a:solidFill>
                <a:effectLst/>
                <a:uLnTx/>
                <a:uFillTx/>
                <a:latin typeface="Nunito Sans" pitchFamily="2" charset="77"/>
                <a:ea typeface="+mn-ea"/>
                <a:cs typeface="+mn-cs"/>
              </a:rPr>
              <a:t>How can you be the best partner to AI?</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501214"/>
                </a:solidFill>
                <a:effectLst/>
                <a:uLnTx/>
                <a:uFillTx/>
                <a:latin typeface="Nunito Sans" pitchFamily="2" charset="77"/>
                <a:ea typeface="+mn-ea"/>
                <a:cs typeface="+mn-cs"/>
              </a:rPr>
              <a:t>1️⃣ Clear Objective</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01214"/>
                </a:solidFill>
                <a:effectLst/>
                <a:uLnTx/>
                <a:uFillTx/>
                <a:latin typeface="Nunito Sans" pitchFamily="2" charset="77"/>
                <a:ea typeface="+mn-ea"/>
                <a:cs typeface="+mn-cs"/>
              </a:rPr>
              <a:t>What problem are you solving?</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501214"/>
                </a:solidFill>
                <a:effectLst/>
                <a:uLnTx/>
                <a:uFillTx/>
                <a:latin typeface="Nunito Sans" pitchFamily="2" charset="77"/>
                <a:ea typeface="+mn-ea"/>
                <a:cs typeface="+mn-cs"/>
              </a:rPr>
              <a:t>2️⃣ Context</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01214"/>
                </a:solidFill>
                <a:effectLst/>
                <a:uLnTx/>
                <a:uFillTx/>
                <a:latin typeface="Nunito Sans" pitchFamily="2" charset="77"/>
                <a:ea typeface="+mn-ea"/>
                <a:cs typeface="+mn-cs"/>
              </a:rPr>
              <a:t>What information does the AI need?</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501214"/>
                </a:solidFill>
                <a:effectLst/>
                <a:uLnTx/>
                <a:uFillTx/>
                <a:latin typeface="Nunito Sans" pitchFamily="2" charset="77"/>
                <a:ea typeface="+mn-ea"/>
                <a:cs typeface="+mn-cs"/>
              </a:rPr>
              <a:t>3️⃣ Iteration &amp; Evaluation</a:t>
            </a:r>
          </a:p>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01214"/>
                </a:solidFill>
                <a:effectLst/>
                <a:uLnTx/>
                <a:uFillTx/>
                <a:latin typeface="Nunito Sans" pitchFamily="2" charset="77"/>
                <a:ea typeface="+mn-ea"/>
                <a:cs typeface="+mn-cs"/>
              </a:rPr>
              <a:t>How do you test and refine the output?</a:t>
            </a:r>
            <a:endParaRPr lang="en-US" sz="24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33888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BD7A-0357-98C8-20F7-A31B5B5045C7}"/>
              </a:ext>
            </a:extLst>
          </p:cNvPr>
          <p:cNvSpPr>
            <a:spLocks noGrp="1"/>
          </p:cNvSpPr>
          <p:nvPr>
            <p:ph type="title"/>
          </p:nvPr>
        </p:nvSpPr>
        <p:spPr/>
        <p:txBody>
          <a:bodyPr/>
          <a:lstStyle/>
          <a:p>
            <a:r>
              <a:rPr lang="en-US" dirty="0"/>
              <a:t>1. Clear Objectives</a:t>
            </a:r>
          </a:p>
        </p:txBody>
      </p:sp>
      <p:sp>
        <p:nvSpPr>
          <p:cNvPr id="3" name="Text Placeholder 2">
            <a:extLst>
              <a:ext uri="{FF2B5EF4-FFF2-40B4-BE49-F238E27FC236}">
                <a16:creationId xmlns:a16="http://schemas.microsoft.com/office/drawing/2014/main" id="{E75498EE-EE73-3BEA-BE22-B0EE694D68A7}"/>
              </a:ext>
            </a:extLst>
          </p:cNvPr>
          <p:cNvSpPr>
            <a:spLocks noGrp="1"/>
          </p:cNvSpPr>
          <p:nvPr>
            <p:ph type="body" sz="quarter" idx="10"/>
          </p:nvPr>
        </p:nvSpPr>
        <p:spPr>
          <a:xfrm>
            <a:off x="3048000" y="2514601"/>
            <a:ext cx="18288000" cy="6070601"/>
          </a:xfrm>
        </p:spPr>
        <p:txBody>
          <a:bodyPr/>
          <a:lstStyle/>
          <a:p>
            <a:r>
              <a:rPr lang="en-US" dirty="0"/>
              <a:t>Weak prompt:</a:t>
            </a:r>
          </a:p>
          <a:p>
            <a:pPr marL="1371600" lvl="1" indent="-457200">
              <a:buFont typeface="Arial" panose="020B0604020202020204" pitchFamily="34" charset="0"/>
              <a:buChar char="•"/>
            </a:pPr>
            <a:r>
              <a:rPr lang="en-US" dirty="0"/>
              <a:t>Explain this regression.</a:t>
            </a:r>
          </a:p>
          <a:p>
            <a:r>
              <a:rPr lang="en-US" dirty="0">
                <a:solidFill>
                  <a:schemeClr val="accent4"/>
                </a:solidFill>
              </a:rPr>
              <a:t>Strong prompt:</a:t>
            </a:r>
          </a:p>
          <a:p>
            <a:pPr marL="1371600" lvl="1" indent="-457200">
              <a:buFont typeface="Arial" panose="020B0604020202020204" pitchFamily="34" charset="0"/>
              <a:buChar char="•"/>
            </a:pPr>
            <a:r>
              <a:rPr lang="en-US" dirty="0">
                <a:solidFill>
                  <a:schemeClr val="accent4"/>
                </a:solidFill>
              </a:rPr>
              <a:t>Explain this linear regression to a first-year MBA student who understands correlation but not statistical modeling. Use one practical business example.</a:t>
            </a:r>
          </a:p>
          <a:p>
            <a:pPr marL="1371600" lvl="1" indent="-457200">
              <a:buFont typeface="Arial" panose="020B0604020202020204" pitchFamily="34" charset="0"/>
              <a:buChar char="•"/>
            </a:pPr>
            <a:endParaRPr lang="en-US" dirty="0">
              <a:solidFill>
                <a:schemeClr val="accent4"/>
              </a:solidFill>
            </a:endParaRPr>
          </a:p>
          <a:p>
            <a:r>
              <a:rPr lang="en-US" dirty="0">
                <a:solidFill>
                  <a:schemeClr val="tx1"/>
                </a:solidFill>
              </a:rPr>
              <a:t>In the example, the strong prompt gives specific limits of understanding, context of audience, and a guidelines for specific output.</a:t>
            </a:r>
          </a:p>
          <a:p>
            <a:r>
              <a:rPr lang="en-US" dirty="0">
                <a:solidFill>
                  <a:schemeClr val="tx1"/>
                </a:solidFill>
              </a:rPr>
              <a:t>Imagine if your boss asked you to complete the same task, </a:t>
            </a:r>
            <a:r>
              <a:rPr lang="en-US" i="1" dirty="0">
                <a:solidFill>
                  <a:schemeClr val="tx1"/>
                </a:solidFill>
              </a:rPr>
              <a:t>which prompt would make you more effective?</a:t>
            </a:r>
          </a:p>
          <a:p>
            <a:endParaRPr lang="en-US" dirty="0">
              <a:solidFill>
                <a:schemeClr val="tx1"/>
              </a:solidFill>
            </a:endParaRPr>
          </a:p>
        </p:txBody>
      </p:sp>
      <p:sp>
        <p:nvSpPr>
          <p:cNvPr id="4" name="Rectangle: Rounded Corners 3">
            <a:extLst>
              <a:ext uri="{FF2B5EF4-FFF2-40B4-BE49-F238E27FC236}">
                <a16:creationId xmlns:a16="http://schemas.microsoft.com/office/drawing/2014/main" id="{D6328411-88E4-E38E-D9B4-FDBEF32D4BC7}"/>
              </a:ext>
            </a:extLst>
          </p:cNvPr>
          <p:cNvSpPr/>
          <p:nvPr/>
        </p:nvSpPr>
        <p:spPr>
          <a:xfrm>
            <a:off x="7205662" y="9485313"/>
            <a:ext cx="9972675" cy="12715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Specificity reduces ambiguity, and clarity improves reasoning.</a:t>
            </a:r>
          </a:p>
        </p:txBody>
      </p:sp>
    </p:spTree>
    <p:extLst>
      <p:ext uri="{BB962C8B-B14F-4D97-AF65-F5344CB8AC3E}">
        <p14:creationId xmlns:p14="http://schemas.microsoft.com/office/powerpoint/2010/main" val="20087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illardia Light Theme">
  <a:themeElements>
    <a:clrScheme name="TXST Brand">
      <a:dk1>
        <a:srgbClr val="501214"/>
      </a:dk1>
      <a:lt1>
        <a:srgbClr val="FFFFFF"/>
      </a:lt1>
      <a:dk2>
        <a:srgbClr val="006F98"/>
      </a:dk2>
      <a:lt2>
        <a:srgbClr val="E7E6E6"/>
      </a:lt2>
      <a:accent1>
        <a:srgbClr val="EB2E47"/>
      </a:accent1>
      <a:accent2>
        <a:srgbClr val="EAB942"/>
      </a:accent2>
      <a:accent3>
        <a:srgbClr val="F3725A"/>
      </a:accent3>
      <a:accent4>
        <a:srgbClr val="3A9F68"/>
      </a:accent4>
      <a:accent5>
        <a:srgbClr val="92D7E8"/>
      </a:accent5>
      <a:accent6>
        <a:srgbClr val="F9DDDD"/>
      </a:accent6>
      <a:hlink>
        <a:srgbClr val="006E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6869"/>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95000"/>
              <a:lumOff val="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400" smtClean="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13675</TotalTime>
  <Words>1473</Words>
  <Application>Microsoft Office PowerPoint</Application>
  <PresentationFormat>Custom</PresentationFormat>
  <Paragraphs>174</Paragraphs>
  <Slides>23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Open Sans Semibold</vt:lpstr>
      <vt:lpstr>Arial</vt:lpstr>
      <vt:lpstr>Nunito Sans</vt:lpstr>
      <vt:lpstr>Nunito Sans ExtraBold</vt:lpstr>
      <vt:lpstr>Nunito Sans SemiBold</vt:lpstr>
      <vt:lpstr>Calibri</vt:lpstr>
      <vt:lpstr>Gaillardia Light Theme</vt:lpstr>
      <vt:lpstr>AI as a Teammate, Not a Tool: Helping Students Think Better in an AI World</vt:lpstr>
      <vt:lpstr>PowerPoint Presentation</vt:lpstr>
      <vt:lpstr>What’s the big deal? Two Models for AI Interaction </vt:lpstr>
      <vt:lpstr>AI as Teammate not a Tool</vt:lpstr>
      <vt:lpstr>Jeremy Utley – Stanford University</vt:lpstr>
      <vt:lpstr>This Is Not The Future — It’s Now.</vt:lpstr>
      <vt:lpstr>Job Market in 2026</vt:lpstr>
      <vt:lpstr>Prompting as a Skill</vt:lpstr>
      <vt:lpstr>1. Clear Objectives</vt:lpstr>
      <vt:lpstr>2. Context of Use</vt:lpstr>
      <vt:lpstr>3. Iteration &amp; Evaluation</vt:lpstr>
      <vt:lpstr>Iteration Transforms Output</vt:lpstr>
      <vt:lpstr>The Teammate Workflow</vt:lpstr>
      <vt:lpstr>Demo of Prompting Principles</vt:lpstr>
      <vt:lpstr>Weak Prompting</vt:lpstr>
      <vt:lpstr>Strong Prompting</vt:lpstr>
      <vt:lpstr>Iteration of Output</vt:lpstr>
      <vt:lpstr>Detection to Thoughtful Design.</vt:lpstr>
      <vt:lpstr>Design for Process</vt:lpstr>
      <vt:lpstr>AI Literacy Is Not Technical — It’s Cognitive</vt:lpstr>
      <vt:lpstr>What Happens If We Don’t Adapt?</vt:lpstr>
      <vt:lpstr>When AI Use Undermines Learning</vt:lpstr>
      <vt:lpstr>AI Is Not the Threat. Disengagement 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Gaillardia Theme PowerPoint Template-Light</dc:title>
  <dc:subject/>
  <dc:creator>Texas State Office of University Marketing</dc:creator>
  <cp:keywords/>
  <dc:description/>
  <cp:lastModifiedBy>Flynn, Matthew J</cp:lastModifiedBy>
  <cp:revision>1156</cp:revision>
  <dcterms:created xsi:type="dcterms:W3CDTF">2014-09-26T10:57:37Z</dcterms:created>
  <dcterms:modified xsi:type="dcterms:W3CDTF">2026-02-24T22:32:01Z</dcterms:modified>
  <cp:category/>
</cp:coreProperties>
</file>