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86C652B6.xml" ContentType="application/vnd.ms-powerpoint.comments+xml"/>
  <Override PartName="/ppt/comments/modernComment_106_9A8BF9D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7_AA19E60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0" r:id="rId2"/>
    <p:sldId id="261" r:id="rId3"/>
    <p:sldId id="262" r:id="rId4"/>
    <p:sldId id="266" r:id="rId5"/>
    <p:sldId id="267" r:id="rId6"/>
    <p:sldId id="258" r:id="rId7"/>
    <p:sldId id="263" r:id="rId8"/>
    <p:sldId id="268" r:id="rId9"/>
    <p:sldId id="259" r:id="rId10"/>
    <p:sldId id="269"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6887E2-275F-87E1-8A40-72118BDFDBFF}" name="Divya Gangwani" initials="DG" userId="S::dgangwani2017@fau.edu::f10df3d6-7e5b-46be-8b10-9c641e71a7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8" d="100"/>
          <a:sy n="58" d="100"/>
        </p:scale>
        <p:origin x="544"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5_86C652B6.xml><?xml version="1.0" encoding="utf-8"?>
<p188:cmLst xmlns:a="http://schemas.openxmlformats.org/drawingml/2006/main" xmlns:r="http://schemas.openxmlformats.org/officeDocument/2006/relationships" xmlns:p188="http://schemas.microsoft.com/office/powerpoint/2018/8/main">
  <p188:cm id="{8D6A4A44-B0BC-449A-9796-6323337195AF}" authorId="{766887E2-275F-87E1-8A40-72118BDFDBFF}" created="2026-01-16T21:00:05.936">
    <pc:sldMkLst xmlns:pc="http://schemas.microsoft.com/office/powerpoint/2013/main/command">
      <pc:docMk/>
      <pc:sldMk cId="2261144246" sldId="261"/>
    </pc:sldMkLst>
    <p188:txBody>
      <a:bodyPr/>
      <a:lstStyle/>
      <a:p>
        <a:r>
          <a:rPr lang="en-US"/>
          <a:t>All this is possible with the help of generatiive AI. In the next few slides I’m going to talk about what is generative AI, what is its use and how does it work.</a:t>
        </a:r>
      </a:p>
    </p188:txBody>
  </p188:cm>
</p188:cmLst>
</file>

<file path=ppt/comments/modernComment_106_9A8BF9D3.xml><?xml version="1.0" encoding="utf-8"?>
<p188:cmLst xmlns:a="http://schemas.openxmlformats.org/drawingml/2006/main" xmlns:r="http://schemas.openxmlformats.org/officeDocument/2006/relationships" xmlns:p188="http://schemas.microsoft.com/office/powerpoint/2018/8/main">
  <p188:cm id="{7719EB26-6304-4D00-9144-C0A24DCAD113}" authorId="{766887E2-275F-87E1-8A40-72118BDFDBFF}" created="2026-01-16T21:01:25.690">
    <pc:sldMkLst xmlns:pc="http://schemas.microsoft.com/office/powerpoint/2013/main/command">
      <pc:docMk/>
      <pc:sldMk cId="2592864723" sldId="262"/>
    </pc:sldMkLst>
    <p188:txBody>
      <a:bodyPr/>
      <a:lstStyle/>
      <a:p>
        <a:r>
          <a:rPr lang="en-US"/>
          <a:t>Synthetic data is the dataset that is artificially generated that mimics the real world data.</a:t>
        </a:r>
      </a:p>
    </p188:txBody>
  </p188:cm>
</p188:cmLst>
</file>

<file path=ppt/comments/modernComment_107_AA19E603.xml><?xml version="1.0" encoding="utf-8"?>
<p188:cmLst xmlns:a="http://schemas.openxmlformats.org/drawingml/2006/main" xmlns:r="http://schemas.openxmlformats.org/officeDocument/2006/relationships" xmlns:p188="http://schemas.microsoft.com/office/powerpoint/2018/8/main">
  <p188:cm id="{71B4CE77-9D87-466A-B6EF-6461CD999892}" authorId="{766887E2-275F-87E1-8A40-72118BDFDBFF}" created="2026-01-17T19:58:25.801">
    <ac:deMkLst xmlns:ac="http://schemas.microsoft.com/office/drawing/2013/main/command">
      <pc:docMk xmlns:pc="http://schemas.microsoft.com/office/powerpoint/2013/main/command"/>
      <pc:sldMk xmlns:pc="http://schemas.microsoft.com/office/powerpoint/2013/main/command" cId="2853824003" sldId="263"/>
      <ac:spMk id="3" creationId="{3AC16894-B137-034D-5D3B-1805BC914B46}"/>
    </ac:deMkLst>
    <p188:txBody>
      <a:bodyPr/>
      <a:lstStyle/>
      <a:p>
        <a:r>
          <a:rPr lang="en-US"/>
          <a:t>Think of a Transformer model as a highly organized team of readers who process a document (like a sentence or paragraph) all at once, rather than one word at a time in a line.
The core idea is the self-attention mechanism, which lets the model weigh the importance of different words in a sentence relative to each other, regardless of their position. 
Analogy: The "It" Problem
Consider how a human understands the word "it" in two similar sentences:
"I poured water from the bottle into the cup until it was full."
"I poured water from the bottle into the cup until it was empty."
A person instantly knows that in the first sentence, "it" refers to the cup, and in the second, "it" refers to the bottle. 
Older AI models (like RNNs) struggled with this because they processed words sequentially and often "forgot" the beginning of a long sentence by the time they reached the end. 
How a Transformer Solves This
A Transformer solves this with self-attention. When it processes the word "it", the self-attention mechanism looks at all other words in the sentence simultaneously and assigns "attention scores" (importance weights) to them. 
For "it was full," the model assigns a high score to "cup" and a low score to "bottle" and other words.
For "it was empty," the model assigns a high score to "bottle" and a low score to "cup". 
This allows the model to form a rich understanding of the context, enabling it to accurately perform tasks like translation, summarization, and text generation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0D2DC-0034-4D0F-963D-89D799F681B4}" type="datetimeFigureOut">
              <a:rPr lang="en-US" smtClean="0"/>
              <a:t>1/23/2026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77075-A09C-4E42-97F2-9DE2D1C0CD62}" type="slidenum">
              <a:rPr lang="en-US" smtClean="0"/>
              <a:t>‹#›</a:t>
            </a:fld>
            <a:endParaRPr lang="en-US"/>
          </a:p>
        </p:txBody>
      </p:sp>
    </p:spTree>
    <p:extLst>
      <p:ext uri="{BB962C8B-B14F-4D97-AF65-F5344CB8AC3E}">
        <p14:creationId xmlns:p14="http://schemas.microsoft.com/office/powerpoint/2010/main" val="74876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this is possible with the help of </a:t>
            </a:r>
            <a:r>
              <a:rPr lang="en-US" sz="1200" kern="1200" dirty="0" err="1">
                <a:solidFill>
                  <a:schemeClr val="tx1"/>
                </a:solidFill>
                <a:effectLst/>
                <a:latin typeface="+mn-lt"/>
                <a:ea typeface="+mn-ea"/>
                <a:cs typeface="+mn-cs"/>
              </a:rPr>
              <a:t>generatiive</a:t>
            </a:r>
            <a:r>
              <a:rPr lang="en-US" sz="1200" kern="1200" dirty="0">
                <a:solidFill>
                  <a:schemeClr val="tx1"/>
                </a:solidFill>
                <a:effectLst/>
                <a:latin typeface="+mn-lt"/>
                <a:ea typeface="+mn-ea"/>
                <a:cs typeface="+mn-cs"/>
              </a:rPr>
              <a:t> AI. In the next few slides I’m going to talk about what is generative AI, what is its use and how does it work.</a:t>
            </a:r>
          </a:p>
          <a:p>
            <a:endParaRPr lang="en-US" dirty="0"/>
          </a:p>
        </p:txBody>
      </p:sp>
      <p:sp>
        <p:nvSpPr>
          <p:cNvPr id="4" name="Slide Number Placeholder 3"/>
          <p:cNvSpPr>
            <a:spLocks noGrp="1"/>
          </p:cNvSpPr>
          <p:nvPr>
            <p:ph type="sldNum" sz="quarter" idx="5"/>
          </p:nvPr>
        </p:nvSpPr>
        <p:spPr/>
        <p:txBody>
          <a:bodyPr/>
          <a:lstStyle/>
          <a:p>
            <a:fld id="{D2177075-A09C-4E42-97F2-9DE2D1C0CD62}" type="slidenum">
              <a:rPr lang="en-US" smtClean="0"/>
              <a:t>2</a:t>
            </a:fld>
            <a:endParaRPr lang="en-US"/>
          </a:p>
        </p:txBody>
      </p:sp>
    </p:spTree>
    <p:extLst>
      <p:ext uri="{BB962C8B-B14F-4D97-AF65-F5344CB8AC3E}">
        <p14:creationId xmlns:p14="http://schemas.microsoft.com/office/powerpoint/2010/main" val="250042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doesn’t </a:t>
            </a:r>
            <a:r>
              <a:rPr lang="en-US" sz="1200" i="1" kern="1200" dirty="0">
                <a:solidFill>
                  <a:schemeClr val="tx1"/>
                </a:solidFill>
                <a:effectLst/>
                <a:latin typeface="+mn-lt"/>
                <a:ea typeface="+mn-ea"/>
                <a:cs typeface="+mn-cs"/>
              </a:rPr>
              <a:t>know</a:t>
            </a:r>
            <a:r>
              <a:rPr lang="en-US" sz="1200" kern="1200" dirty="0">
                <a:solidFill>
                  <a:schemeClr val="tx1"/>
                </a:solidFill>
                <a:effectLst/>
                <a:latin typeface="+mn-lt"/>
                <a:ea typeface="+mn-ea"/>
                <a:cs typeface="+mn-cs"/>
              </a:rPr>
              <a:t> facts — it predicts language. Do you know why chat </a:t>
            </a:r>
            <a:r>
              <a:rPr lang="en-US" sz="1200" kern="1200" dirty="0" err="1">
                <a:solidFill>
                  <a:schemeClr val="tx1"/>
                </a:solidFill>
                <a:effectLst/>
                <a:latin typeface="+mn-lt"/>
                <a:ea typeface="+mn-ea"/>
                <a:cs typeface="+mn-cs"/>
              </a:rPr>
              <a:t>gpt</a:t>
            </a:r>
            <a:r>
              <a:rPr lang="en-US" sz="1200" kern="1200" dirty="0">
                <a:solidFill>
                  <a:schemeClr val="tx1"/>
                </a:solidFill>
                <a:effectLst/>
                <a:latin typeface="+mn-lt"/>
                <a:ea typeface="+mn-ea"/>
                <a:cs typeface="+mn-cs"/>
              </a:rPr>
              <a:t> makes mistakes – that because its predicting the word sequence and not understanding the context.</a:t>
            </a:r>
            <a:endParaRPr lang="en-US" dirty="0"/>
          </a:p>
        </p:txBody>
      </p:sp>
      <p:sp>
        <p:nvSpPr>
          <p:cNvPr id="4" name="Slide Number Placeholder 3"/>
          <p:cNvSpPr>
            <a:spLocks noGrp="1"/>
          </p:cNvSpPr>
          <p:nvPr>
            <p:ph type="sldNum" sz="quarter" idx="5"/>
          </p:nvPr>
        </p:nvSpPr>
        <p:spPr/>
        <p:txBody>
          <a:bodyPr/>
          <a:lstStyle/>
          <a:p>
            <a:fld id="{D2177075-A09C-4E42-97F2-9DE2D1C0CD62}" type="slidenum">
              <a:rPr lang="en-US" smtClean="0"/>
              <a:t>5</a:t>
            </a:fld>
            <a:endParaRPr lang="en-US"/>
          </a:p>
        </p:txBody>
      </p:sp>
    </p:spTree>
    <p:extLst>
      <p:ext uri="{BB962C8B-B14F-4D97-AF65-F5344CB8AC3E}">
        <p14:creationId xmlns:p14="http://schemas.microsoft.com/office/powerpoint/2010/main" val="151890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different </a:t>
            </a:r>
            <a:r>
              <a:rPr lang="en-US" sz="1200" i="1" kern="1200" dirty="0">
                <a:solidFill>
                  <a:schemeClr val="tx1"/>
                </a:solidFill>
                <a:effectLst/>
                <a:latin typeface="+mn-lt"/>
                <a:ea typeface="+mn-ea"/>
                <a:cs typeface="+mn-cs"/>
              </a:rPr>
              <a:t>families</a:t>
            </a:r>
            <a:r>
              <a:rPr lang="en-US" sz="1200" kern="1200" dirty="0">
                <a:solidFill>
                  <a:schemeClr val="tx1"/>
                </a:solidFill>
                <a:effectLst/>
                <a:latin typeface="+mn-lt"/>
                <a:ea typeface="+mn-ea"/>
                <a:cs typeface="+mn-cs"/>
              </a:rPr>
              <a:t> of generative models, each good at different things.</a:t>
            </a:r>
            <a:endParaRPr lang="en-US" dirty="0"/>
          </a:p>
        </p:txBody>
      </p:sp>
      <p:sp>
        <p:nvSpPr>
          <p:cNvPr id="4" name="Slide Number Placeholder 3"/>
          <p:cNvSpPr>
            <a:spLocks noGrp="1"/>
          </p:cNvSpPr>
          <p:nvPr>
            <p:ph type="sldNum" sz="quarter" idx="5"/>
          </p:nvPr>
        </p:nvSpPr>
        <p:spPr/>
        <p:txBody>
          <a:bodyPr/>
          <a:lstStyle/>
          <a:p>
            <a:fld id="{D2177075-A09C-4E42-97F2-9DE2D1C0CD62}" type="slidenum">
              <a:rPr lang="en-US" smtClean="0"/>
              <a:t>6</a:t>
            </a:fld>
            <a:endParaRPr lang="en-US"/>
          </a:p>
        </p:txBody>
      </p:sp>
    </p:spTree>
    <p:extLst>
      <p:ext uri="{BB962C8B-B14F-4D97-AF65-F5344CB8AC3E}">
        <p14:creationId xmlns:p14="http://schemas.microsoft.com/office/powerpoint/2010/main" val="2342047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62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802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93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53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4998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85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16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63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50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6596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13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786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99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82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2438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13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9770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1/23/2026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865415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5_86C652B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106_9A8BF9D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107_AA19E60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1962" y="1411015"/>
            <a:ext cx="585611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1540931"/>
            <a:ext cx="5657851"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1" name="Group 40">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173373" cy="659658"/>
            <a:chOff x="-16934" y="3123631"/>
            <a:chExt cx="12231160" cy="659658"/>
          </a:xfrm>
        </p:grpSpPr>
        <p:sp>
          <p:nvSpPr>
            <p:cNvPr id="34"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6"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a:extLst>
              <a:ext uri="{FF2B5EF4-FFF2-40B4-BE49-F238E27FC236}">
                <a16:creationId xmlns:a16="http://schemas.microsoft.com/office/drawing/2014/main" id="{1A2B9424-C560-4DFF-CA78-9F6B69E5C9AD}"/>
              </a:ext>
            </a:extLst>
          </p:cNvPr>
          <p:cNvSpPr>
            <a:spLocks noGrp="1"/>
          </p:cNvSpPr>
          <p:nvPr>
            <p:ph type="ctrTitle"/>
          </p:nvPr>
        </p:nvSpPr>
        <p:spPr>
          <a:xfrm>
            <a:off x="2019298" y="1871131"/>
            <a:ext cx="5111752" cy="1515533"/>
          </a:xfrm>
        </p:spPr>
        <p:txBody>
          <a:bodyPr>
            <a:normAutofit/>
          </a:bodyPr>
          <a:lstStyle/>
          <a:p>
            <a:pPr>
              <a:lnSpc>
                <a:spcPct val="90000"/>
              </a:lnSpc>
            </a:pPr>
            <a:r>
              <a:rPr lang="en-US"/>
              <a:t>Fundamentals of Generative AI</a:t>
            </a:r>
          </a:p>
        </p:txBody>
      </p:sp>
      <p:sp>
        <p:nvSpPr>
          <p:cNvPr id="7" name="Subtitle 6">
            <a:extLst>
              <a:ext uri="{FF2B5EF4-FFF2-40B4-BE49-F238E27FC236}">
                <a16:creationId xmlns:a16="http://schemas.microsoft.com/office/drawing/2014/main" id="{8DE7B8AF-AAF3-AF6E-8A48-93475512339E}"/>
              </a:ext>
            </a:extLst>
          </p:cNvPr>
          <p:cNvSpPr>
            <a:spLocks noGrp="1"/>
          </p:cNvSpPr>
          <p:nvPr>
            <p:ph type="subTitle" idx="1"/>
          </p:nvPr>
        </p:nvSpPr>
        <p:spPr>
          <a:xfrm>
            <a:off x="2019298" y="3657597"/>
            <a:ext cx="5111752" cy="1320802"/>
          </a:xfrm>
        </p:spPr>
        <p:txBody>
          <a:bodyPr>
            <a:normAutofit/>
          </a:bodyPr>
          <a:lstStyle/>
          <a:p>
            <a:r>
              <a:rPr lang="en-US"/>
              <a:t>-Divya Gangwani </a:t>
            </a:r>
          </a:p>
          <a:p>
            <a:r>
              <a:rPr lang="en-US"/>
              <a:t>AI Engineer (CADS)</a:t>
            </a:r>
          </a:p>
          <a:p>
            <a:r>
              <a:rPr lang="en-US"/>
              <a:t>Texas State University</a:t>
            </a:r>
          </a:p>
        </p:txBody>
      </p:sp>
      <p:cxnSp>
        <p:nvCxnSpPr>
          <p:cNvPr id="39" name="Straight Connector 38">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3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4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4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26380C-9F3E-2E17-8576-C33FD761BAD2}"/>
              </a:ext>
            </a:extLst>
          </p:cNvPr>
          <p:cNvSpPr>
            <a:spLocks noGrp="1"/>
          </p:cNvSpPr>
          <p:nvPr>
            <p:ph type="title"/>
          </p:nvPr>
        </p:nvSpPr>
        <p:spPr/>
        <p:txBody>
          <a:bodyPr/>
          <a:lstStyle/>
          <a:p>
            <a:r>
              <a:rPr lang="en-US" b="1" dirty="0"/>
              <a:t>Closing Thoughts</a:t>
            </a:r>
          </a:p>
        </p:txBody>
      </p:sp>
      <p:sp>
        <p:nvSpPr>
          <p:cNvPr id="7" name="Content Placeholder 6">
            <a:extLst>
              <a:ext uri="{FF2B5EF4-FFF2-40B4-BE49-F238E27FC236}">
                <a16:creationId xmlns:a16="http://schemas.microsoft.com/office/drawing/2014/main" id="{3A1558D3-216D-71CB-2B7C-A8675AAF7436}"/>
              </a:ext>
            </a:extLst>
          </p:cNvPr>
          <p:cNvSpPr>
            <a:spLocks noGrp="1"/>
          </p:cNvSpPr>
          <p:nvPr>
            <p:ph idx="1"/>
          </p:nvPr>
        </p:nvSpPr>
        <p:spPr/>
        <p:txBody>
          <a:bodyPr/>
          <a:lstStyle/>
          <a:p>
            <a:r>
              <a:rPr lang="en-US" b="1" dirty="0"/>
              <a:t>If you remember one thing from today:</a:t>
            </a:r>
            <a:br>
              <a:rPr lang="en-US" dirty="0"/>
            </a:br>
            <a:r>
              <a:rPr lang="en-US" dirty="0"/>
              <a:t>Generative AI is a tool for </a:t>
            </a:r>
            <a:r>
              <a:rPr lang="en-US" b="1" dirty="0"/>
              <a:t>drafting, summarizing, and explaining</a:t>
            </a:r>
            <a:r>
              <a:rPr lang="en-US" dirty="0"/>
              <a:t> —</a:t>
            </a:r>
            <a:br>
              <a:rPr lang="en-US" dirty="0"/>
            </a:br>
            <a:r>
              <a:rPr lang="en-US" b="1" dirty="0"/>
              <a:t>not a replacement for human judgment.</a:t>
            </a:r>
          </a:p>
          <a:p>
            <a:r>
              <a:rPr lang="en-US" b="1" dirty="0"/>
              <a:t>What comes next :</a:t>
            </a:r>
          </a:p>
          <a:p>
            <a:pPr marL="0" indent="0">
              <a:buNone/>
            </a:pPr>
            <a:r>
              <a:rPr lang="en-US" dirty="0"/>
              <a:t>Office hours are where we help you </a:t>
            </a:r>
            <a:r>
              <a:rPr lang="en-US" b="1" dirty="0"/>
              <a:t>apply Generative AI to your own work</a:t>
            </a:r>
            <a:br>
              <a:rPr lang="en-US" dirty="0"/>
            </a:br>
            <a:r>
              <a:rPr lang="en-US" dirty="0"/>
              <a:t>— your tasks, your questions, your use cases.</a:t>
            </a:r>
          </a:p>
        </p:txBody>
      </p:sp>
    </p:spTree>
    <p:extLst>
      <p:ext uri="{BB962C8B-B14F-4D97-AF65-F5344CB8AC3E}">
        <p14:creationId xmlns:p14="http://schemas.microsoft.com/office/powerpoint/2010/main" val="80523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6B26-7DB5-17F1-2B4B-44527BBA3B05}"/>
              </a:ext>
            </a:extLst>
          </p:cNvPr>
          <p:cNvSpPr>
            <a:spLocks noGrp="1"/>
          </p:cNvSpPr>
          <p:nvPr>
            <p:ph type="ctrTitle"/>
          </p:nvPr>
        </p:nvSpPr>
        <p:spPr/>
        <p:txBody>
          <a:bodyPr/>
          <a:lstStyle/>
          <a:p>
            <a:r>
              <a:rPr lang="en-US" dirty="0"/>
              <a:t>Thank you </a:t>
            </a:r>
            <a:r>
              <a:rPr lang="en-US" dirty="0">
                <a:sym typeface="Wingdings" panose="05000000000000000000" pitchFamily="2" charset="2"/>
              </a:rPr>
              <a:t></a:t>
            </a:r>
            <a:endParaRPr lang="en-US" dirty="0"/>
          </a:p>
        </p:txBody>
      </p:sp>
      <p:sp>
        <p:nvSpPr>
          <p:cNvPr id="3" name="Subtitle 2">
            <a:extLst>
              <a:ext uri="{FF2B5EF4-FFF2-40B4-BE49-F238E27FC236}">
                <a16:creationId xmlns:a16="http://schemas.microsoft.com/office/drawing/2014/main" id="{41D977B0-4B49-30F3-73AF-5414F52ECF15}"/>
              </a:ext>
            </a:extLst>
          </p:cNvPr>
          <p:cNvSpPr>
            <a:spLocks noGrp="1"/>
          </p:cNvSpPr>
          <p:nvPr>
            <p:ph type="subTitle" idx="1"/>
          </p:nvPr>
        </p:nvSpPr>
        <p:spPr/>
        <p:txBody>
          <a:bodyPr/>
          <a:lstStyle/>
          <a:p>
            <a:r>
              <a:rPr lang="en-US" dirty="0"/>
              <a:t>Divya Gangwani</a:t>
            </a:r>
          </a:p>
        </p:txBody>
      </p:sp>
    </p:spTree>
    <p:extLst>
      <p:ext uri="{BB962C8B-B14F-4D97-AF65-F5344CB8AC3E}">
        <p14:creationId xmlns:p14="http://schemas.microsoft.com/office/powerpoint/2010/main" val="227844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D403-85A3-26D3-1BD8-77E19B2CBF19}"/>
              </a:ext>
            </a:extLst>
          </p:cNvPr>
          <p:cNvSpPr>
            <a:spLocks noGrp="1"/>
          </p:cNvSpPr>
          <p:nvPr>
            <p:ph type="title"/>
          </p:nvPr>
        </p:nvSpPr>
        <p:spPr>
          <a:xfrm>
            <a:off x="1176866" y="915337"/>
            <a:ext cx="6798734" cy="990581"/>
          </a:xfrm>
        </p:spPr>
        <p:txBody>
          <a:bodyPr/>
          <a:lstStyle/>
          <a:p>
            <a:r>
              <a:rPr lang="en-US"/>
              <a:t>Overview of AI</a:t>
            </a:r>
            <a:endParaRPr lang="en-US" dirty="0"/>
          </a:p>
        </p:txBody>
      </p:sp>
      <p:sp>
        <p:nvSpPr>
          <p:cNvPr id="3" name="Content Placeholder 2">
            <a:extLst>
              <a:ext uri="{FF2B5EF4-FFF2-40B4-BE49-F238E27FC236}">
                <a16:creationId xmlns:a16="http://schemas.microsoft.com/office/drawing/2014/main" id="{D96C50CD-9459-09FB-2029-21E66EC3F420}"/>
              </a:ext>
            </a:extLst>
          </p:cNvPr>
          <p:cNvSpPr>
            <a:spLocks noGrp="1"/>
          </p:cNvSpPr>
          <p:nvPr>
            <p:ph idx="1"/>
          </p:nvPr>
        </p:nvSpPr>
        <p:spPr/>
        <p:txBody>
          <a:bodyPr/>
          <a:lstStyle/>
          <a:p>
            <a:r>
              <a:rPr lang="en-US" dirty="0"/>
              <a:t>There has been a lot of hype around AI now.</a:t>
            </a:r>
          </a:p>
          <a:p>
            <a:r>
              <a:rPr lang="en-US" dirty="0"/>
              <a:t>Everything you’ve been dealing with in the last few months around the topic of AI has to do with one specific thing: </a:t>
            </a:r>
            <a:r>
              <a:rPr lang="en-US" b="1" dirty="0"/>
              <a:t>Generative AI.</a:t>
            </a:r>
          </a:p>
          <a:p>
            <a:r>
              <a:rPr lang="en-US" dirty="0"/>
              <a:t>You may have used many tools or applications that use generative AI, like image creation, generating graphics, or video in a few seconds. </a:t>
            </a:r>
          </a:p>
        </p:txBody>
      </p:sp>
    </p:spTree>
    <p:extLst>
      <p:ext uri="{BB962C8B-B14F-4D97-AF65-F5344CB8AC3E}">
        <p14:creationId xmlns:p14="http://schemas.microsoft.com/office/powerpoint/2010/main" val="226114424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A0E5-BF5B-B386-7344-B2EEFDAC8A7F}"/>
              </a:ext>
            </a:extLst>
          </p:cNvPr>
          <p:cNvSpPr>
            <a:spLocks noGrp="1"/>
          </p:cNvSpPr>
          <p:nvPr>
            <p:ph type="title"/>
          </p:nvPr>
        </p:nvSpPr>
        <p:spPr>
          <a:xfrm>
            <a:off x="971551" y="982132"/>
            <a:ext cx="7200897" cy="1303867"/>
          </a:xfrm>
        </p:spPr>
        <p:txBody>
          <a:bodyPr>
            <a:normAutofit/>
          </a:bodyPr>
          <a:lstStyle/>
          <a:p>
            <a:r>
              <a:rPr lang="en-US">
                <a:solidFill>
                  <a:srgbClr val="262626"/>
                </a:solidFill>
              </a:rPr>
              <a:t>What is Generative AI </a:t>
            </a:r>
          </a:p>
        </p:txBody>
      </p:sp>
      <p:sp>
        <p:nvSpPr>
          <p:cNvPr id="3" name="Content Placeholder 2">
            <a:extLst>
              <a:ext uri="{FF2B5EF4-FFF2-40B4-BE49-F238E27FC236}">
                <a16:creationId xmlns:a16="http://schemas.microsoft.com/office/drawing/2014/main" id="{F3B82222-8275-2859-4500-072D52E87B2A}"/>
              </a:ext>
            </a:extLst>
          </p:cNvPr>
          <p:cNvSpPr>
            <a:spLocks noGrp="1"/>
          </p:cNvSpPr>
          <p:nvPr>
            <p:ph idx="1"/>
          </p:nvPr>
        </p:nvSpPr>
        <p:spPr>
          <a:xfrm>
            <a:off x="971551" y="2556932"/>
            <a:ext cx="4692650" cy="3318936"/>
          </a:xfrm>
        </p:spPr>
        <p:txBody>
          <a:bodyPr>
            <a:normAutofit/>
          </a:bodyPr>
          <a:lstStyle/>
          <a:p>
            <a:pPr>
              <a:lnSpc>
                <a:spcPct val="90000"/>
              </a:lnSpc>
            </a:pPr>
            <a:r>
              <a:rPr lang="en-US">
                <a:solidFill>
                  <a:srgbClr val="262626"/>
                </a:solidFill>
              </a:rPr>
              <a:t>Most of you must be aware of the term AI. “</a:t>
            </a:r>
            <a:r>
              <a:rPr lang="en-US" i="1">
                <a:solidFill>
                  <a:srgbClr val="262626"/>
                </a:solidFill>
              </a:rPr>
              <a:t>Artificial Intelligence is a field of study that gives computers the ability to learn without being explicitly told or programmed</a:t>
            </a:r>
            <a:r>
              <a:rPr lang="en-US">
                <a:solidFill>
                  <a:srgbClr val="262626"/>
                </a:solidFill>
              </a:rPr>
              <a:t>”. </a:t>
            </a:r>
          </a:p>
          <a:p>
            <a:pPr>
              <a:lnSpc>
                <a:spcPct val="90000"/>
              </a:lnSpc>
            </a:pPr>
            <a:r>
              <a:rPr lang="en-US">
                <a:solidFill>
                  <a:srgbClr val="262626"/>
                </a:solidFill>
              </a:rPr>
              <a:t>Generative AI is a subfield of AI that focuses on creating new content (ChatGPT, Perplexity), images, audio or synthetic data.</a:t>
            </a:r>
          </a:p>
        </p:txBody>
      </p:sp>
      <p:pic>
        <p:nvPicPr>
          <p:cNvPr id="5" name="Picture 4">
            <a:extLst>
              <a:ext uri="{FF2B5EF4-FFF2-40B4-BE49-F238E27FC236}">
                <a16:creationId xmlns:a16="http://schemas.microsoft.com/office/drawing/2014/main" id="{4A36023F-9528-EBDF-1CA9-8FD1F363D13D}"/>
              </a:ext>
            </a:extLst>
          </p:cNvPr>
          <p:cNvPicPr>
            <a:picLocks noChangeAspect="1"/>
          </p:cNvPicPr>
          <p:nvPr/>
        </p:nvPicPr>
        <p:blipFill>
          <a:blip r:embed="rId4"/>
          <a:stretch>
            <a:fillRect/>
          </a:stretch>
        </p:blipFill>
        <p:spPr>
          <a:xfrm>
            <a:off x="5310130" y="2941504"/>
            <a:ext cx="3183875" cy="2831335"/>
          </a:xfrm>
          <a:prstGeom prst="rect">
            <a:avLst/>
          </a:prstGeom>
          <a:ln w="57150" cmpd="thickThin">
            <a:solidFill>
              <a:srgbClr val="7F7F7F"/>
            </a:solidFill>
            <a:miter lim="800000"/>
          </a:ln>
        </p:spPr>
      </p:pic>
    </p:spTree>
    <p:extLst>
      <p:ext uri="{BB962C8B-B14F-4D97-AF65-F5344CB8AC3E}">
        <p14:creationId xmlns:p14="http://schemas.microsoft.com/office/powerpoint/2010/main" val="25928647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F5F8C5D0-4FF7-63A8-8CCA-9AF4EC8A2F06}"/>
              </a:ext>
            </a:extLst>
          </p:cNvPr>
          <p:cNvSpPr>
            <a:spLocks noGrp="1"/>
          </p:cNvSpPr>
          <p:nvPr>
            <p:ph type="title"/>
          </p:nvPr>
        </p:nvSpPr>
        <p:spPr>
          <a:xfrm>
            <a:off x="971551" y="982132"/>
            <a:ext cx="7200897" cy="1303867"/>
          </a:xfrm>
        </p:spPr>
        <p:txBody>
          <a:bodyPr>
            <a:normAutofit/>
          </a:bodyPr>
          <a:lstStyle/>
          <a:p>
            <a:r>
              <a:rPr lang="en-US" dirty="0"/>
              <a:t>How Does Gen AI Work?</a:t>
            </a:r>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477310D-3BE9-03DE-33EA-FB0701429C4D}"/>
              </a:ext>
            </a:extLst>
          </p:cNvPr>
          <p:cNvSpPr>
            <a:spLocks noGrp="1"/>
          </p:cNvSpPr>
          <p:nvPr>
            <p:ph idx="1"/>
          </p:nvPr>
        </p:nvSpPr>
        <p:spPr>
          <a:xfrm>
            <a:off x="971550" y="2556932"/>
            <a:ext cx="7200897" cy="3318936"/>
          </a:xfrm>
        </p:spPr>
        <p:txBody>
          <a:bodyPr>
            <a:normAutofit/>
          </a:bodyPr>
          <a:lstStyle/>
          <a:p>
            <a:pPr marL="0" indent="0">
              <a:buNone/>
            </a:pPr>
            <a:r>
              <a:rPr lang="en-US" b="1" dirty="0"/>
              <a:t>For faculty member: </a:t>
            </a:r>
            <a:r>
              <a:rPr lang="en-US" dirty="0"/>
              <a:t>“You upload a rough syllabus outline and ask AI to draft weekly learning objectives — you still edit them, but it saves you time.”</a:t>
            </a:r>
          </a:p>
          <a:p>
            <a:pPr marL="0" indent="0">
              <a:buNone/>
            </a:pPr>
            <a:r>
              <a:rPr lang="en-US" b="1" dirty="0"/>
              <a:t>For Students: </a:t>
            </a:r>
            <a:r>
              <a:rPr lang="en-US" dirty="0"/>
              <a:t>“You paste a confusing paragraph from a textbook and ask AI to explain it in simpler language.”</a:t>
            </a:r>
          </a:p>
          <a:p>
            <a:pPr marL="0" indent="0">
              <a:buNone/>
            </a:pPr>
            <a:r>
              <a:rPr lang="en-US" b="1" dirty="0"/>
              <a:t>For Staff: </a:t>
            </a:r>
            <a:r>
              <a:rPr lang="en-US" dirty="0"/>
              <a:t>“You ask AI to rewrite an email announcement so it’s clearer and shorter.”</a:t>
            </a:r>
            <a:endParaRPr lang="en-US" b="1" dirty="0"/>
          </a:p>
          <a:p>
            <a:endParaRPr lang="en-US" dirty="0"/>
          </a:p>
        </p:txBody>
      </p:sp>
    </p:spTree>
    <p:extLst>
      <p:ext uri="{BB962C8B-B14F-4D97-AF65-F5344CB8AC3E}">
        <p14:creationId xmlns:p14="http://schemas.microsoft.com/office/powerpoint/2010/main" val="225061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C47E-8A91-86E1-951C-3A77E879C695}"/>
              </a:ext>
            </a:extLst>
          </p:cNvPr>
          <p:cNvSpPr>
            <a:spLocks noGrp="1"/>
          </p:cNvSpPr>
          <p:nvPr>
            <p:ph type="title"/>
          </p:nvPr>
        </p:nvSpPr>
        <p:spPr/>
        <p:txBody>
          <a:bodyPr>
            <a:normAutofit fontScale="90000"/>
          </a:bodyPr>
          <a:lstStyle/>
          <a:p>
            <a:r>
              <a:rPr lang="en-US" dirty="0"/>
              <a:t>How Is It Different From Google?</a:t>
            </a:r>
          </a:p>
        </p:txBody>
      </p:sp>
      <p:sp>
        <p:nvSpPr>
          <p:cNvPr id="3" name="Content Placeholder 2">
            <a:extLst>
              <a:ext uri="{FF2B5EF4-FFF2-40B4-BE49-F238E27FC236}">
                <a16:creationId xmlns:a16="http://schemas.microsoft.com/office/drawing/2014/main" id="{1037A7FF-AA2A-E6C0-3202-4210593CA39E}"/>
              </a:ext>
            </a:extLst>
          </p:cNvPr>
          <p:cNvSpPr>
            <a:spLocks noGrp="1"/>
          </p:cNvSpPr>
          <p:nvPr>
            <p:ph idx="1"/>
          </p:nvPr>
        </p:nvSpPr>
        <p:spPr/>
        <p:txBody>
          <a:bodyPr/>
          <a:lstStyle/>
          <a:p>
            <a:r>
              <a:rPr lang="en-US" dirty="0"/>
              <a:t>Google finds information that already exists.</a:t>
            </a:r>
            <a:br>
              <a:rPr lang="en-US" dirty="0"/>
            </a:br>
            <a:r>
              <a:rPr lang="en-US" dirty="0"/>
              <a:t>Generative AI creates new text by predicting what should come next — like autocomplete on steroids.”</a:t>
            </a:r>
          </a:p>
          <a:p>
            <a:r>
              <a:rPr lang="en-US" b="1" dirty="0"/>
              <a:t>Google</a:t>
            </a:r>
            <a:r>
              <a:rPr lang="en-US" dirty="0"/>
              <a:t> is like a librarian who points you to books.</a:t>
            </a:r>
          </a:p>
          <a:p>
            <a:r>
              <a:rPr lang="en-US" b="1" dirty="0"/>
              <a:t>Generative AI</a:t>
            </a:r>
            <a:r>
              <a:rPr lang="en-US" dirty="0"/>
              <a:t> is like a knowledgeable assistant who reads the books and explains the answer to you in plain language</a:t>
            </a:r>
          </a:p>
        </p:txBody>
      </p:sp>
    </p:spTree>
    <p:extLst>
      <p:ext uri="{BB962C8B-B14F-4D97-AF65-F5344CB8AC3E}">
        <p14:creationId xmlns:p14="http://schemas.microsoft.com/office/powerpoint/2010/main" val="223270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8"/>
            <a:ext cx="6798734" cy="1098520"/>
          </a:xfrm>
        </p:spPr>
        <p:txBody>
          <a:bodyPr/>
          <a:lstStyle/>
          <a:p>
            <a:r>
              <a:rPr lang="en-US" dirty="0"/>
              <a:t>Generative AI models </a:t>
            </a:r>
            <a:endParaRPr dirty="0"/>
          </a:p>
        </p:txBody>
      </p:sp>
      <p:sp>
        <p:nvSpPr>
          <p:cNvPr id="3" name="Content Placeholder 2"/>
          <p:cNvSpPr>
            <a:spLocks noGrp="1"/>
          </p:cNvSpPr>
          <p:nvPr>
            <p:ph idx="1"/>
          </p:nvPr>
        </p:nvSpPr>
        <p:spPr>
          <a:xfrm>
            <a:off x="1176865" y="2623457"/>
            <a:ext cx="6798736" cy="3311676"/>
          </a:xfrm>
        </p:spPr>
        <p:txBody>
          <a:bodyPr>
            <a:normAutofit fontScale="70000" lnSpcReduction="20000"/>
          </a:bodyPr>
          <a:lstStyle/>
          <a:p>
            <a:r>
              <a:rPr lang="en-US" dirty="0"/>
              <a:t>Generative AI works because of powerful “</a:t>
            </a:r>
            <a:r>
              <a:rPr lang="en-US" i="1" dirty="0"/>
              <a:t>foundation models</a:t>
            </a:r>
            <a:r>
              <a:rPr lang="en-US" dirty="0"/>
              <a:t>” trained on enormous amounts of data. These models are the core engine of AI systems. By learning patterns from text, images, and other information, they can understand questions and create new, relevant responses instead of simply repeating stored facts.</a:t>
            </a:r>
          </a:p>
          <a:p>
            <a:pPr marL="0" indent="0">
              <a:buNone/>
            </a:pPr>
            <a:r>
              <a:rPr lang="en-US" b="1" dirty="0"/>
              <a:t>Training Data → Model Training → Generative Models → New Content</a:t>
            </a:r>
          </a:p>
          <a:p>
            <a:pPr marL="0" indent="0">
              <a:buNone/>
            </a:pPr>
            <a:r>
              <a:rPr b="1" dirty="0"/>
              <a:t>Key Models:</a:t>
            </a:r>
          </a:p>
          <a:p>
            <a:r>
              <a:rPr b="1" dirty="0"/>
              <a:t>GANs</a:t>
            </a:r>
            <a:r>
              <a:rPr lang="en-US" dirty="0"/>
              <a:t> “Great at creating realistic images.” </a:t>
            </a:r>
          </a:p>
          <a:p>
            <a:r>
              <a:rPr b="1" dirty="0"/>
              <a:t>VAEs</a:t>
            </a:r>
            <a:r>
              <a:rPr lang="en-US" dirty="0"/>
              <a:t> “Good at learning patterns and variations.”</a:t>
            </a:r>
            <a:endParaRPr dirty="0"/>
          </a:p>
          <a:p>
            <a:r>
              <a:rPr b="1" dirty="0"/>
              <a:t>Transformer-based models</a:t>
            </a:r>
            <a:r>
              <a:rPr lang="en-US" b="1" dirty="0"/>
              <a:t> </a:t>
            </a:r>
            <a:r>
              <a:rPr lang="en-US" dirty="0"/>
              <a:t>“Best at language and text.”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 name="Picture 12">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13527D7-1373-287F-2836-E16EC899C992}"/>
              </a:ext>
            </a:extLst>
          </p:cNvPr>
          <p:cNvSpPr>
            <a:spLocks noGrp="1"/>
          </p:cNvSpPr>
          <p:nvPr>
            <p:ph type="title"/>
          </p:nvPr>
        </p:nvSpPr>
        <p:spPr>
          <a:xfrm>
            <a:off x="4570809" y="982132"/>
            <a:ext cx="3601638" cy="1303867"/>
          </a:xfrm>
        </p:spPr>
        <p:txBody>
          <a:bodyPr>
            <a:normAutofit/>
          </a:bodyPr>
          <a:lstStyle/>
          <a:p>
            <a:pPr>
              <a:lnSpc>
                <a:spcPct val="90000"/>
              </a:lnSpc>
            </a:pPr>
            <a:r>
              <a:rPr lang="en-US">
                <a:solidFill>
                  <a:srgbClr val="262626"/>
                </a:solidFill>
              </a:rPr>
              <a:t>Transformer Models</a:t>
            </a:r>
          </a:p>
        </p:txBody>
      </p:sp>
      <p:sp>
        <p:nvSpPr>
          <p:cNvPr id="18" name="Rectangle 17">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6D6807-F27E-EE47-AF41-D51D502A689E}"/>
              </a:ext>
            </a:extLst>
          </p:cNvPr>
          <p:cNvPicPr>
            <a:picLocks noChangeAspect="1"/>
          </p:cNvPicPr>
          <p:nvPr/>
        </p:nvPicPr>
        <p:blipFill>
          <a:blip r:embed="rId6"/>
          <a:stretch>
            <a:fillRect/>
          </a:stretch>
        </p:blipFill>
        <p:spPr>
          <a:xfrm>
            <a:off x="1059512" y="2343745"/>
            <a:ext cx="2907601" cy="1991705"/>
          </a:xfrm>
          <a:prstGeom prst="rect">
            <a:avLst/>
          </a:prstGeom>
        </p:spPr>
      </p:pic>
      <p:cxnSp>
        <p:nvCxnSpPr>
          <p:cNvPr id="20" name="Straight Connector 19">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AC16894-B137-034D-5D3B-1805BC914B46}"/>
              </a:ext>
            </a:extLst>
          </p:cNvPr>
          <p:cNvSpPr>
            <a:spLocks noGrp="1"/>
          </p:cNvSpPr>
          <p:nvPr>
            <p:ph idx="1"/>
          </p:nvPr>
        </p:nvSpPr>
        <p:spPr>
          <a:xfrm>
            <a:off x="4570809" y="2556932"/>
            <a:ext cx="3601638" cy="3318936"/>
          </a:xfrm>
        </p:spPr>
        <p:txBody>
          <a:bodyPr>
            <a:normAutofit/>
          </a:bodyPr>
          <a:lstStyle/>
          <a:p>
            <a:pPr>
              <a:lnSpc>
                <a:spcPct val="90000"/>
              </a:lnSpc>
            </a:pPr>
            <a:r>
              <a:rPr lang="en-US" sz="1300">
                <a:solidFill>
                  <a:srgbClr val="262626"/>
                </a:solidFill>
              </a:rPr>
              <a:t>The Transformer is a type of AI model that understands language by looking at how words relate to each other in a sentence, rather than reading them one by one. By learning these relationships, it can understand context and meaning, which is why it powers modern tools like ChatGPT.</a:t>
            </a:r>
          </a:p>
          <a:p>
            <a:pPr>
              <a:lnSpc>
                <a:spcPct val="90000"/>
              </a:lnSpc>
            </a:pPr>
            <a:r>
              <a:rPr lang="en-US" sz="1300">
                <a:solidFill>
                  <a:srgbClr val="262626"/>
                </a:solidFill>
              </a:rPr>
              <a:t>GPT (Generative Pre‑trained Transformer) is a Transformer trained on massive text data to write, answer questions, and explain things.</a:t>
            </a:r>
          </a:p>
          <a:p>
            <a:pPr>
              <a:lnSpc>
                <a:spcPct val="90000"/>
              </a:lnSpc>
            </a:pPr>
            <a:r>
              <a:rPr lang="en-US" sz="1300">
                <a:solidFill>
                  <a:srgbClr val="262626"/>
                </a:solidFill>
              </a:rPr>
              <a:t>Example: It understands that in “The bank by the river”, bank means something different than “I deposited money in the bank.”</a:t>
            </a:r>
          </a:p>
          <a:p>
            <a:pPr>
              <a:lnSpc>
                <a:spcPct val="90000"/>
              </a:lnSpc>
            </a:pPr>
            <a:endParaRPr lang="en-US" sz="1300">
              <a:solidFill>
                <a:srgbClr val="262626"/>
              </a:solidFill>
            </a:endParaRPr>
          </a:p>
        </p:txBody>
      </p:sp>
    </p:spTree>
    <p:extLst>
      <p:ext uri="{BB962C8B-B14F-4D97-AF65-F5344CB8AC3E}">
        <p14:creationId xmlns:p14="http://schemas.microsoft.com/office/powerpoint/2010/main" val="285382400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9D65-B00A-FA1E-D131-9B170BA4D53C}"/>
              </a:ext>
            </a:extLst>
          </p:cNvPr>
          <p:cNvSpPr>
            <a:spLocks noGrp="1"/>
          </p:cNvSpPr>
          <p:nvPr>
            <p:ph type="title"/>
          </p:nvPr>
        </p:nvSpPr>
        <p:spPr/>
        <p:txBody>
          <a:bodyPr/>
          <a:lstStyle/>
          <a:p>
            <a:r>
              <a:rPr lang="en-US" dirty="0"/>
              <a:t>Transformer Model</a:t>
            </a:r>
          </a:p>
        </p:txBody>
      </p:sp>
      <p:sp>
        <p:nvSpPr>
          <p:cNvPr id="3" name="Content Placeholder 2">
            <a:extLst>
              <a:ext uri="{FF2B5EF4-FFF2-40B4-BE49-F238E27FC236}">
                <a16:creationId xmlns:a16="http://schemas.microsoft.com/office/drawing/2014/main" id="{EBA225C9-CBE1-B468-C73E-7B740BF9640C}"/>
              </a:ext>
            </a:extLst>
          </p:cNvPr>
          <p:cNvSpPr>
            <a:spLocks noGrp="1"/>
          </p:cNvSpPr>
          <p:nvPr>
            <p:ph idx="1"/>
          </p:nvPr>
        </p:nvSpPr>
        <p:spPr/>
        <p:txBody>
          <a:bodyPr/>
          <a:lstStyle/>
          <a:p>
            <a:r>
              <a:rPr lang="en-US" dirty="0"/>
              <a:t>The most important part of the transformer model is its self-attention mechanism. </a:t>
            </a:r>
          </a:p>
          <a:p>
            <a:r>
              <a:rPr lang="en-US" dirty="0"/>
              <a:t>Think of it as the model deciding which word matters the most. </a:t>
            </a:r>
          </a:p>
          <a:p>
            <a:r>
              <a:rPr lang="en-US" dirty="0"/>
              <a:t>That is how it understands that “bank by the river” does not mean the “bank where you deposit the money”.</a:t>
            </a:r>
          </a:p>
          <a:p>
            <a:endParaRPr lang="en-US" dirty="0"/>
          </a:p>
        </p:txBody>
      </p:sp>
    </p:spTree>
    <p:extLst>
      <p:ext uri="{BB962C8B-B14F-4D97-AF65-F5344CB8AC3E}">
        <p14:creationId xmlns:p14="http://schemas.microsoft.com/office/powerpoint/2010/main" val="169761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971551" y="982132"/>
            <a:ext cx="7200897" cy="1303867"/>
          </a:xfrm>
        </p:spPr>
        <p:txBody>
          <a:bodyPr>
            <a:normAutofit/>
          </a:bodyPr>
          <a:lstStyle/>
          <a:p>
            <a:pPr>
              <a:lnSpc>
                <a:spcPct val="90000"/>
              </a:lnSpc>
            </a:pPr>
            <a:r>
              <a:rPr dirty="0"/>
              <a:t>Applications &amp; Impact</a:t>
            </a:r>
            <a:r>
              <a:rPr lang="en-US" dirty="0"/>
              <a:t> of Generative AI</a:t>
            </a:r>
            <a:endParaRPr lang="en-US"/>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en-US" sz="1700" dirty="0"/>
              <a:t> </a:t>
            </a:r>
            <a:r>
              <a:rPr lang="en-US" sz="1700" b="1" dirty="0"/>
              <a:t>Healthcare:</a:t>
            </a:r>
            <a:r>
              <a:rPr lang="en-US" sz="1700" dirty="0"/>
              <a:t> Generating medical images, summarizing patient records, and assisting doctors with diagnosis and treatment planning.</a:t>
            </a:r>
          </a:p>
          <a:p>
            <a:pPr>
              <a:lnSpc>
                <a:spcPct val="90000"/>
              </a:lnSpc>
            </a:pPr>
            <a:r>
              <a:rPr lang="en-US" sz="1700" b="1" dirty="0"/>
              <a:t>Education:</a:t>
            </a:r>
            <a:r>
              <a:rPr lang="en-US" sz="1700" dirty="0"/>
              <a:t> Creating personalized study material, tutoring students, and automating grading and feedback.</a:t>
            </a:r>
          </a:p>
          <a:p>
            <a:pPr>
              <a:lnSpc>
                <a:spcPct val="90000"/>
              </a:lnSpc>
            </a:pPr>
            <a:r>
              <a:rPr lang="en-US" sz="1700" b="1" dirty="0"/>
              <a:t>Customer Support:</a:t>
            </a:r>
            <a:r>
              <a:rPr lang="en-US" sz="1700" dirty="0"/>
              <a:t> Powering chatbots that answer questions, draft emails, and resolve issues 24/7.</a:t>
            </a:r>
          </a:p>
          <a:p>
            <a:pPr>
              <a:lnSpc>
                <a:spcPct val="90000"/>
              </a:lnSpc>
            </a:pPr>
            <a:r>
              <a:rPr lang="en-US" sz="1700" b="1" dirty="0"/>
              <a:t>Design &amp; Media:</a:t>
            </a:r>
            <a:r>
              <a:rPr lang="en-US" sz="1700" dirty="0"/>
              <a:t> Creating images, videos, music, and marketing content in seconds instead of weeks.</a:t>
            </a:r>
          </a:p>
          <a:p>
            <a:pPr marL="0" indent="0">
              <a:lnSpc>
                <a:spcPct val="90000"/>
              </a:lnSpc>
              <a:buNone/>
            </a:pPr>
            <a:r>
              <a:rPr lang="en-US" sz="1700" b="1" dirty="0"/>
              <a:t>Why should you use Gen AI: </a:t>
            </a:r>
          </a:p>
          <a:p>
            <a:pPr marL="0" indent="0">
              <a:lnSpc>
                <a:spcPct val="90000"/>
              </a:lnSpc>
              <a:buNone/>
            </a:pPr>
            <a:r>
              <a:rPr lang="en-US" sz="1700" dirty="0"/>
              <a:t>Higher productivity, lower cost, faster innovation, greater accessibility.</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5191</TotalTime>
  <Words>792</Words>
  <Application>Microsoft Office PowerPoint</Application>
  <PresentationFormat>On-screen Show (4:3)</PresentationFormat>
  <Paragraphs>53</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Garamond</vt:lpstr>
      <vt:lpstr>Wingdings</vt:lpstr>
      <vt:lpstr>Organic</vt:lpstr>
      <vt:lpstr>Fundamentals of Generative AI</vt:lpstr>
      <vt:lpstr>Overview of AI</vt:lpstr>
      <vt:lpstr>What is Generative AI </vt:lpstr>
      <vt:lpstr>How Does Gen AI Work?</vt:lpstr>
      <vt:lpstr>How Is It Different From Google?</vt:lpstr>
      <vt:lpstr>Generative AI models </vt:lpstr>
      <vt:lpstr>Transformer Models</vt:lpstr>
      <vt:lpstr>Transformer Model</vt:lpstr>
      <vt:lpstr>Applications &amp; Impact of Generative AI</vt:lpstr>
      <vt:lpstr>Closing Thoughts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Divya Gangwani</dc:creator>
  <cp:keywords/>
  <dc:description>generated using python-pptx</dc:description>
  <cp:lastModifiedBy>Divya Gangwani</cp:lastModifiedBy>
  <cp:revision>7</cp:revision>
  <dcterms:created xsi:type="dcterms:W3CDTF">2013-01-27T09:14:16Z</dcterms:created>
  <dcterms:modified xsi:type="dcterms:W3CDTF">2026-01-24T20:38:56Z</dcterms:modified>
  <cp:category/>
</cp:coreProperties>
</file>