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Canva Sans" panose="020B0503030501040103" pitchFamily="34" charset="0"/>
      <p:regular r:id="rId8"/>
    </p:embeddedFont>
    <p:embeddedFont>
      <p:font typeface="Canva Sans Bold" panose="020B0803030501040103" pitchFamily="34" charset="0"/>
      <p:regular r:id="rId9"/>
      <p:bold r:id="rId10"/>
    </p:embeddedFont>
    <p:embeddedFont>
      <p:font typeface="Canva Sans Italics" panose="020B0503030501040103" pitchFamily="34" charset="0"/>
      <p:regular r:id="rId11"/>
      <p:italic r:id="rId12"/>
    </p:embeddedFont>
    <p:embeddedFont>
      <p:font typeface="Helvetica World" pitchFamily="2" charset="0"/>
      <p:regular r:id="rId13"/>
    </p:embeddedFont>
    <p:embeddedFont>
      <p:font typeface="Helvetica World Bold" pitchFamily="2" charset="0"/>
      <p:regular r:id="rId14"/>
    </p:embeddedFont>
    <p:embeddedFont>
      <p:font typeface="Placard Next Wide" panose="020B0505020202020204" pitchFamily="34" charset="77"/>
      <p:regular r:id="rId15"/>
    </p:embeddedFont>
    <p:embeddedFont>
      <p:font typeface="Public Sans" pitchFamily="2" charset="77"/>
      <p:regular r:id="rId16"/>
    </p:embeddedFont>
    <p:embeddedFont>
      <p:font typeface="Public Sans Bold" pitchFamily="2" charset="77"/>
      <p:regular r:id="rId17"/>
    </p:embeddedFont>
    <p:embeddedFont>
      <p:font typeface="Public Sans Bold Italics" pitchFamily="2" charset="77"/>
      <p:regular r:id="rId18"/>
      <p:italic r:id="rId19"/>
    </p:embeddedFont>
    <p:embeddedFont>
      <p:font typeface="Public Sans Italics" pitchFamily="2" charset="77"/>
      <p:regular r:id="rId20"/>
      <p:italic r:id="rId21"/>
    </p:embeddedFont>
    <p:embeddedFont>
      <p:font typeface="Radnika Next Bold" pitchFamily="2" charset="77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589" autoAdjust="0"/>
  </p:normalViewPr>
  <p:slideViewPr>
    <p:cSldViewPr>
      <p:cViewPr varScale="1">
        <p:scale>
          <a:sx n="80" d="100"/>
          <a:sy n="80" d="100"/>
        </p:scale>
        <p:origin x="82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2.pn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10.sv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0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svg"/><Relationship Id="rId10" Type="http://schemas.openxmlformats.org/officeDocument/2006/relationships/image" Target="../media/image14.sv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10.svg"/><Relationship Id="rId4" Type="http://schemas.openxmlformats.org/officeDocument/2006/relationships/image" Target="../media/image6.sv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3.pn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0.sv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14.sv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6.png"/><Relationship Id="rId7" Type="http://schemas.openxmlformats.org/officeDocument/2006/relationships/image" Target="../media/image4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6.sv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33" b="-33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-1449829" y="4176683"/>
            <a:ext cx="6582048" cy="7086996"/>
          </a:xfrm>
          <a:custGeom>
            <a:avLst/>
            <a:gdLst/>
            <a:ahLst/>
            <a:cxnLst/>
            <a:rect l="l" t="t" r="r" b="b"/>
            <a:pathLst>
              <a:path w="6582048" h="7086996">
                <a:moveTo>
                  <a:pt x="6582048" y="0"/>
                </a:moveTo>
                <a:lnTo>
                  <a:pt x="0" y="0"/>
                </a:lnTo>
                <a:lnTo>
                  <a:pt x="0" y="7086996"/>
                </a:lnTo>
                <a:lnTo>
                  <a:pt x="6582048" y="7086996"/>
                </a:lnTo>
                <a:lnTo>
                  <a:pt x="6582048" y="0"/>
                </a:lnTo>
                <a:close/>
              </a:path>
            </a:pathLst>
          </a:custGeom>
          <a:blipFill>
            <a:blip r:embed="rId3">
              <a:alphaModFix amt="37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6120999" y="3272502"/>
            <a:ext cx="3099798" cy="3123222"/>
          </a:xfrm>
          <a:custGeom>
            <a:avLst/>
            <a:gdLst/>
            <a:ahLst/>
            <a:cxnLst/>
            <a:rect l="l" t="t" r="r" b="b"/>
            <a:pathLst>
              <a:path w="3099798" h="3123222">
                <a:moveTo>
                  <a:pt x="0" y="0"/>
                </a:moveTo>
                <a:lnTo>
                  <a:pt x="3099797" y="0"/>
                </a:lnTo>
                <a:lnTo>
                  <a:pt x="3099797" y="3123222"/>
                </a:lnTo>
                <a:lnTo>
                  <a:pt x="0" y="31232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1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6120999" y="0"/>
            <a:ext cx="3099798" cy="3123222"/>
          </a:xfrm>
          <a:custGeom>
            <a:avLst/>
            <a:gdLst/>
            <a:ahLst/>
            <a:cxnLst/>
            <a:rect l="l" t="t" r="r" b="b"/>
            <a:pathLst>
              <a:path w="3099798" h="3123222">
                <a:moveTo>
                  <a:pt x="0" y="0"/>
                </a:moveTo>
                <a:lnTo>
                  <a:pt x="3099797" y="0"/>
                </a:lnTo>
                <a:lnTo>
                  <a:pt x="3099797" y="3123222"/>
                </a:lnTo>
                <a:lnTo>
                  <a:pt x="0" y="31232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1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-1187183" y="-710919"/>
            <a:ext cx="3028378" cy="2887054"/>
          </a:xfrm>
          <a:custGeom>
            <a:avLst/>
            <a:gdLst/>
            <a:ahLst/>
            <a:cxnLst/>
            <a:rect l="l" t="t" r="r" b="b"/>
            <a:pathLst>
              <a:path w="3028378" h="2887054">
                <a:moveTo>
                  <a:pt x="0" y="0"/>
                </a:moveTo>
                <a:lnTo>
                  <a:pt x="3028378" y="0"/>
                </a:lnTo>
                <a:lnTo>
                  <a:pt x="3028378" y="2887054"/>
                </a:lnTo>
                <a:lnTo>
                  <a:pt x="0" y="28870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1173549" y="8366103"/>
            <a:ext cx="3426888" cy="3266967"/>
          </a:xfrm>
          <a:custGeom>
            <a:avLst/>
            <a:gdLst/>
            <a:ahLst/>
            <a:cxnLst/>
            <a:rect l="l" t="t" r="r" b="b"/>
            <a:pathLst>
              <a:path w="3426888" h="3266967">
                <a:moveTo>
                  <a:pt x="0" y="0"/>
                </a:moveTo>
                <a:lnTo>
                  <a:pt x="3426888" y="0"/>
                </a:lnTo>
                <a:lnTo>
                  <a:pt x="3426888" y="3266967"/>
                </a:lnTo>
                <a:lnTo>
                  <a:pt x="0" y="32669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0073419" y="168407"/>
            <a:ext cx="1900465" cy="1128401"/>
          </a:xfrm>
          <a:custGeom>
            <a:avLst/>
            <a:gdLst/>
            <a:ahLst/>
            <a:cxnLst/>
            <a:rect l="l" t="t" r="r" b="b"/>
            <a:pathLst>
              <a:path w="1900465" h="1128401">
                <a:moveTo>
                  <a:pt x="0" y="0"/>
                </a:moveTo>
                <a:lnTo>
                  <a:pt x="1900466" y="0"/>
                </a:lnTo>
                <a:lnTo>
                  <a:pt x="1900466" y="1128402"/>
                </a:lnTo>
                <a:lnTo>
                  <a:pt x="0" y="112840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9144000" y="9260805"/>
            <a:ext cx="1244264" cy="738781"/>
          </a:xfrm>
          <a:custGeom>
            <a:avLst/>
            <a:gdLst/>
            <a:ahLst/>
            <a:cxnLst/>
            <a:rect l="l" t="t" r="r" b="b"/>
            <a:pathLst>
              <a:path w="1244264" h="738781">
                <a:moveTo>
                  <a:pt x="0" y="0"/>
                </a:moveTo>
                <a:lnTo>
                  <a:pt x="1244264" y="0"/>
                </a:lnTo>
                <a:lnTo>
                  <a:pt x="1244264" y="738781"/>
                </a:lnTo>
                <a:lnTo>
                  <a:pt x="0" y="73878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1546646" y="6395724"/>
            <a:ext cx="10121693" cy="857647"/>
            <a:chOff x="0" y="0"/>
            <a:chExt cx="2665796" cy="22588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65796" cy="225882"/>
            </a:xfrm>
            <a:custGeom>
              <a:avLst/>
              <a:gdLst/>
              <a:ahLst/>
              <a:cxnLst/>
              <a:rect l="l" t="t" r="r" b="b"/>
              <a:pathLst>
                <a:path w="2665796" h="225882">
                  <a:moveTo>
                    <a:pt x="39009" y="0"/>
                  </a:moveTo>
                  <a:lnTo>
                    <a:pt x="2626787" y="0"/>
                  </a:lnTo>
                  <a:cubicBezTo>
                    <a:pt x="2637132" y="0"/>
                    <a:pt x="2647055" y="4110"/>
                    <a:pt x="2654370" y="11425"/>
                  </a:cubicBezTo>
                  <a:cubicBezTo>
                    <a:pt x="2661686" y="18741"/>
                    <a:pt x="2665796" y="28663"/>
                    <a:pt x="2665796" y="39009"/>
                  </a:cubicBezTo>
                  <a:lnTo>
                    <a:pt x="2665796" y="186873"/>
                  </a:lnTo>
                  <a:cubicBezTo>
                    <a:pt x="2665796" y="208417"/>
                    <a:pt x="2648331" y="225882"/>
                    <a:pt x="2626787" y="225882"/>
                  </a:cubicBezTo>
                  <a:lnTo>
                    <a:pt x="39009" y="225882"/>
                  </a:lnTo>
                  <a:cubicBezTo>
                    <a:pt x="17465" y="225882"/>
                    <a:pt x="0" y="208417"/>
                    <a:pt x="0" y="186873"/>
                  </a:cubicBezTo>
                  <a:lnTo>
                    <a:pt x="0" y="39009"/>
                  </a:lnTo>
                  <a:cubicBezTo>
                    <a:pt x="0" y="17465"/>
                    <a:pt x="17465" y="0"/>
                    <a:pt x="39009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9050"/>
              <a:ext cx="2665796" cy="2068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40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2163639" y="1028700"/>
            <a:ext cx="4577715" cy="8229600"/>
          </a:xfrm>
          <a:custGeom>
            <a:avLst/>
            <a:gdLst/>
            <a:ahLst/>
            <a:cxnLst/>
            <a:rect l="l" t="t" r="r" b="b"/>
            <a:pathLst>
              <a:path w="4577715" h="8229600">
                <a:moveTo>
                  <a:pt x="0" y="0"/>
                </a:moveTo>
                <a:lnTo>
                  <a:pt x="4577715" y="0"/>
                </a:lnTo>
                <a:lnTo>
                  <a:pt x="457771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1546646" y="3670290"/>
            <a:ext cx="10121693" cy="2432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320"/>
              </a:lnSpc>
              <a:spcBef>
                <a:spcPct val="0"/>
              </a:spcBef>
            </a:pPr>
            <a:r>
              <a:rPr lang="en-US" sz="9414" b="1">
                <a:solidFill>
                  <a:srgbClr val="FFFFFF"/>
                </a:solidFill>
                <a:latin typeface="Radnika Next Bold"/>
                <a:ea typeface="Radnika Next Bold"/>
                <a:cs typeface="Radnika Next Bold"/>
                <a:sym typeface="Radnika Next Bold"/>
              </a:rPr>
              <a:t>Human Before the Algorithm</a:t>
            </a:r>
          </a:p>
        </p:txBody>
      </p:sp>
      <p:sp>
        <p:nvSpPr>
          <p:cNvPr id="15" name="Freeform 15"/>
          <p:cNvSpPr/>
          <p:nvPr/>
        </p:nvSpPr>
        <p:spPr>
          <a:xfrm>
            <a:off x="16120999" y="8113444"/>
            <a:ext cx="1722553" cy="1856997"/>
          </a:xfrm>
          <a:custGeom>
            <a:avLst/>
            <a:gdLst/>
            <a:ahLst/>
            <a:cxnLst/>
            <a:rect l="l" t="t" r="r" b="b"/>
            <a:pathLst>
              <a:path w="1722553" h="1856997">
                <a:moveTo>
                  <a:pt x="0" y="0"/>
                </a:moveTo>
                <a:lnTo>
                  <a:pt x="1722553" y="0"/>
                </a:lnTo>
                <a:lnTo>
                  <a:pt x="1722553" y="1856997"/>
                </a:lnTo>
                <a:lnTo>
                  <a:pt x="0" y="185699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1667853" y="6598794"/>
            <a:ext cx="9505696" cy="413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63"/>
              </a:lnSpc>
              <a:spcBef>
                <a:spcPct val="0"/>
              </a:spcBef>
            </a:pPr>
            <a:r>
              <a:rPr lang="en-US" sz="2474" b="1">
                <a:solidFill>
                  <a:srgbClr val="101D2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Using AI to Center Stude</a:t>
            </a:r>
            <a:r>
              <a:rPr lang="en-US" sz="2474" b="1" u="none" strike="noStrike">
                <a:solidFill>
                  <a:srgbClr val="101D2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nt Stories and Humanize Instruction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818797" y="7472446"/>
            <a:ext cx="6101358" cy="1899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 b="1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Sunja Fraser</a:t>
            </a:r>
          </a:p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Secondary English Educator </a:t>
            </a:r>
          </a:p>
          <a:p>
            <a:pPr algn="ctr">
              <a:lnSpc>
                <a:spcPts val="5039"/>
              </a:lnSpc>
              <a:spcBef>
                <a:spcPct val="0"/>
              </a:spcBef>
            </a:pPr>
            <a:endParaRPr lang="en-US" sz="3599">
              <a:solidFill>
                <a:srgbClr val="FFFFFF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621342" y="8961540"/>
            <a:ext cx="9972301" cy="1261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 b="1" i="1">
                <a:solidFill>
                  <a:srgbClr val="4DBAF0"/>
                </a:solidFill>
                <a:latin typeface="Public Sans Bold Italics"/>
                <a:ea typeface="Public Sans Bold Italics"/>
                <a:cs typeface="Public Sans Bold Italics"/>
                <a:sym typeface="Public Sans Bold Italics"/>
              </a:rPr>
              <a:t>AI should amplify humanity, not replace it.</a:t>
            </a:r>
          </a:p>
          <a:p>
            <a:pPr algn="ctr">
              <a:lnSpc>
                <a:spcPts val="5039"/>
              </a:lnSpc>
              <a:spcBef>
                <a:spcPct val="0"/>
              </a:spcBef>
            </a:pPr>
            <a:endParaRPr lang="en-US" sz="3599" b="1" i="1">
              <a:solidFill>
                <a:srgbClr val="4DBAF0"/>
              </a:solidFill>
              <a:latin typeface="Public Sans Bold Italics"/>
              <a:ea typeface="Public Sans Bold Italics"/>
              <a:cs typeface="Public Sans Bold Italics"/>
              <a:sym typeface="Public Sans Bold Italics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3480212" y="892508"/>
            <a:ext cx="5880977" cy="2567253"/>
          </a:xfrm>
          <a:custGeom>
            <a:avLst/>
            <a:gdLst/>
            <a:ahLst/>
            <a:cxnLst/>
            <a:rect l="l" t="t" r="r" b="b"/>
            <a:pathLst>
              <a:path w="5880977" h="2567253">
                <a:moveTo>
                  <a:pt x="0" y="0"/>
                </a:moveTo>
                <a:lnTo>
                  <a:pt x="5880977" y="0"/>
                </a:lnTo>
                <a:lnTo>
                  <a:pt x="5880977" y="2567254"/>
                </a:lnTo>
                <a:lnTo>
                  <a:pt x="0" y="25672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94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33" b="-33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2516993" y="610410"/>
            <a:ext cx="4742307" cy="8229600"/>
          </a:xfrm>
          <a:custGeom>
            <a:avLst/>
            <a:gdLst/>
            <a:ahLst/>
            <a:cxnLst/>
            <a:rect l="l" t="t" r="r" b="b"/>
            <a:pathLst>
              <a:path w="4742307" h="8229600">
                <a:moveTo>
                  <a:pt x="0" y="0"/>
                </a:moveTo>
                <a:lnTo>
                  <a:pt x="4742307" y="0"/>
                </a:lnTo>
                <a:lnTo>
                  <a:pt x="474230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239661" y="1246744"/>
            <a:ext cx="10650438" cy="1244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314"/>
              </a:lnSpc>
              <a:spcBef>
                <a:spcPct val="0"/>
              </a:spcBef>
            </a:pPr>
            <a:r>
              <a:rPr lang="en-US" sz="9409" b="1">
                <a:solidFill>
                  <a:srgbClr val="FFFFFF"/>
                </a:solidFill>
                <a:latin typeface="Radnika Next Bold"/>
                <a:ea typeface="Radnika Next Bold"/>
                <a:cs typeface="Radnika Next Bold"/>
                <a:sym typeface="Radnika Next Bold"/>
              </a:rPr>
              <a:t>THE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05052" y="2593954"/>
            <a:ext cx="8838622" cy="1470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924"/>
              </a:lnSpc>
              <a:spcBef>
                <a:spcPct val="0"/>
              </a:spcBef>
            </a:pPr>
            <a:r>
              <a:rPr lang="en-US" sz="11034" b="1">
                <a:solidFill>
                  <a:srgbClr val="04D6FF"/>
                </a:solidFill>
                <a:latin typeface="Radnika Next Bold"/>
                <a:ea typeface="Radnika Next Bold"/>
                <a:cs typeface="Radnika Next Bold"/>
                <a:sym typeface="Radnika Next Bold"/>
              </a:rPr>
              <a:t>TENSION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43078" y="4203240"/>
            <a:ext cx="9324922" cy="4411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399"/>
              </a:lnSpc>
            </a:pPr>
            <a:r>
              <a:rPr lang="en-US" sz="3399" dirty="0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As AI becomes</a:t>
            </a:r>
            <a:r>
              <a:rPr lang="en-US" sz="3399" u="none" strike="noStrike" dirty="0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more present in classrooms…</a:t>
            </a:r>
          </a:p>
          <a:p>
            <a:pPr marL="0" lvl="0" indent="0" algn="l">
              <a:lnSpc>
                <a:spcPts val="3399"/>
              </a:lnSpc>
            </a:pPr>
            <a:endParaRPr lang="en-US" sz="3399" u="none" strike="noStrike" dirty="0">
              <a:solidFill>
                <a:srgbClr val="FFFFFF"/>
              </a:solidFill>
              <a:latin typeface="Helvetica World"/>
              <a:ea typeface="Helvetica World"/>
              <a:cs typeface="Helvetica World"/>
              <a:sym typeface="Helvetica World"/>
            </a:endParaRPr>
          </a:p>
          <a:p>
            <a:pPr marL="0" lvl="0" indent="0" algn="l">
              <a:lnSpc>
                <a:spcPts val="3399"/>
              </a:lnSpc>
            </a:pPr>
            <a:r>
              <a:rPr lang="en-US" sz="3399" u="none" strike="noStrike" dirty="0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Are we centering efficiency —</a:t>
            </a:r>
          </a:p>
          <a:p>
            <a:pPr marL="0" lvl="0" indent="0" algn="l">
              <a:lnSpc>
                <a:spcPts val="3399"/>
              </a:lnSpc>
            </a:pPr>
            <a:r>
              <a:rPr lang="en-US" sz="3399" u="none" strike="noStrike" dirty="0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or are we centering students?</a:t>
            </a:r>
          </a:p>
          <a:p>
            <a:pPr marL="0" lvl="0" indent="0" algn="l">
              <a:lnSpc>
                <a:spcPts val="3399"/>
              </a:lnSpc>
            </a:pPr>
            <a:endParaRPr lang="en-US" sz="3399" u="none" strike="noStrike" dirty="0">
              <a:solidFill>
                <a:srgbClr val="FFFFFF"/>
              </a:solidFill>
              <a:latin typeface="Helvetica World"/>
              <a:ea typeface="Helvetica World"/>
              <a:cs typeface="Helvetica World"/>
              <a:sym typeface="Helvetica World"/>
            </a:endParaRPr>
          </a:p>
          <a:p>
            <a:pPr marL="0" lvl="0" indent="0" algn="l">
              <a:lnSpc>
                <a:spcPts val="3399"/>
              </a:lnSpc>
            </a:pPr>
            <a:r>
              <a:rPr lang="en-US" sz="3399" b="1" u="none" strike="noStrike" dirty="0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Current narrative:</a:t>
            </a:r>
          </a:p>
          <a:p>
            <a:pPr marL="734051" lvl="1" indent="-367026" algn="l">
              <a:lnSpc>
                <a:spcPts val="3399"/>
              </a:lnSpc>
              <a:buFont typeface="Arial"/>
              <a:buChar char="•"/>
            </a:pPr>
            <a:r>
              <a:rPr lang="en-US" sz="3399" u="none" strike="noStrike" dirty="0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AI as shortcut</a:t>
            </a:r>
          </a:p>
          <a:p>
            <a:pPr marL="734051" lvl="1" indent="-367026" algn="l">
              <a:lnSpc>
                <a:spcPts val="3399"/>
              </a:lnSpc>
              <a:buFont typeface="Arial"/>
              <a:buChar char="•"/>
            </a:pPr>
            <a:r>
              <a:rPr lang="en-US" sz="3399" u="none" strike="noStrike" dirty="0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AI as detector</a:t>
            </a:r>
          </a:p>
          <a:p>
            <a:pPr marL="734051" lvl="1" indent="-367026" algn="l">
              <a:lnSpc>
                <a:spcPts val="3399"/>
              </a:lnSpc>
              <a:buFont typeface="Arial"/>
              <a:buChar char="•"/>
            </a:pPr>
            <a:r>
              <a:rPr lang="en-US" sz="3399" u="none" strike="noStrike" dirty="0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AI as replacement</a:t>
            </a:r>
          </a:p>
          <a:p>
            <a:pPr marL="0" lvl="0" indent="0" algn="l">
              <a:lnSpc>
                <a:spcPts val="3779"/>
              </a:lnSpc>
              <a:spcBef>
                <a:spcPct val="0"/>
              </a:spcBef>
            </a:pPr>
            <a:endParaRPr lang="en-US" sz="3399" u="none" strike="noStrike" dirty="0">
              <a:solidFill>
                <a:srgbClr val="FFFFFF"/>
              </a:solidFill>
              <a:latin typeface="Helvetica World"/>
              <a:ea typeface="Helvetica World"/>
              <a:cs typeface="Helvetica World"/>
              <a:sym typeface="Helvetica World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8180488" y="-1443527"/>
            <a:ext cx="3028378" cy="2887054"/>
          </a:xfrm>
          <a:custGeom>
            <a:avLst/>
            <a:gdLst/>
            <a:ahLst/>
            <a:cxnLst/>
            <a:rect l="l" t="t" r="r" b="b"/>
            <a:pathLst>
              <a:path w="3028378" h="2887054">
                <a:moveTo>
                  <a:pt x="0" y="0"/>
                </a:moveTo>
                <a:lnTo>
                  <a:pt x="3028378" y="0"/>
                </a:lnTo>
                <a:lnTo>
                  <a:pt x="3028378" y="2887054"/>
                </a:lnTo>
                <a:lnTo>
                  <a:pt x="0" y="28870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0060038" y="4579299"/>
            <a:ext cx="1900465" cy="1128401"/>
          </a:xfrm>
          <a:custGeom>
            <a:avLst/>
            <a:gdLst/>
            <a:ahLst/>
            <a:cxnLst/>
            <a:rect l="l" t="t" r="r" b="b"/>
            <a:pathLst>
              <a:path w="1900465" h="1128401">
                <a:moveTo>
                  <a:pt x="0" y="0"/>
                </a:moveTo>
                <a:lnTo>
                  <a:pt x="1900466" y="0"/>
                </a:lnTo>
                <a:lnTo>
                  <a:pt x="1900466" y="1128402"/>
                </a:lnTo>
                <a:lnTo>
                  <a:pt x="0" y="11284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2908776" y="9273339"/>
            <a:ext cx="3099798" cy="3123222"/>
          </a:xfrm>
          <a:custGeom>
            <a:avLst/>
            <a:gdLst/>
            <a:ahLst/>
            <a:cxnLst/>
            <a:rect l="l" t="t" r="r" b="b"/>
            <a:pathLst>
              <a:path w="3099798" h="3123222">
                <a:moveTo>
                  <a:pt x="0" y="0"/>
                </a:moveTo>
                <a:lnTo>
                  <a:pt x="3099798" y="0"/>
                </a:lnTo>
                <a:lnTo>
                  <a:pt x="3099798" y="3123222"/>
                </a:lnTo>
                <a:lnTo>
                  <a:pt x="0" y="312322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31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6044202" y="9273339"/>
            <a:ext cx="3099798" cy="3123222"/>
          </a:xfrm>
          <a:custGeom>
            <a:avLst/>
            <a:gdLst/>
            <a:ahLst/>
            <a:cxnLst/>
            <a:rect l="l" t="t" r="r" b="b"/>
            <a:pathLst>
              <a:path w="3099798" h="3123222">
                <a:moveTo>
                  <a:pt x="0" y="0"/>
                </a:moveTo>
                <a:lnTo>
                  <a:pt x="3099798" y="0"/>
                </a:lnTo>
                <a:lnTo>
                  <a:pt x="3099798" y="3123222"/>
                </a:lnTo>
                <a:lnTo>
                  <a:pt x="0" y="312322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31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7259300" y="4146090"/>
            <a:ext cx="3099798" cy="3123222"/>
          </a:xfrm>
          <a:custGeom>
            <a:avLst/>
            <a:gdLst/>
            <a:ahLst/>
            <a:cxnLst/>
            <a:rect l="l" t="t" r="r" b="b"/>
            <a:pathLst>
              <a:path w="3099798" h="3123222">
                <a:moveTo>
                  <a:pt x="0" y="0"/>
                </a:moveTo>
                <a:lnTo>
                  <a:pt x="3099798" y="0"/>
                </a:lnTo>
                <a:lnTo>
                  <a:pt x="3099798" y="3123222"/>
                </a:lnTo>
                <a:lnTo>
                  <a:pt x="0" y="312322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31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-2187228" y="-430923"/>
            <a:ext cx="3215928" cy="3065851"/>
          </a:xfrm>
          <a:custGeom>
            <a:avLst/>
            <a:gdLst/>
            <a:ahLst/>
            <a:cxnLst/>
            <a:rect l="l" t="t" r="r" b="b"/>
            <a:pathLst>
              <a:path w="3215928" h="3065851">
                <a:moveTo>
                  <a:pt x="0" y="0"/>
                </a:moveTo>
                <a:lnTo>
                  <a:pt x="3215928" y="0"/>
                </a:lnTo>
                <a:lnTo>
                  <a:pt x="3215928" y="3065851"/>
                </a:lnTo>
                <a:lnTo>
                  <a:pt x="0" y="30658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647632" y="8754285"/>
            <a:ext cx="13545068" cy="828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59"/>
              </a:lnSpc>
              <a:spcBef>
                <a:spcPct val="0"/>
              </a:spcBef>
            </a:pPr>
            <a:r>
              <a:rPr lang="en-US" sz="4899">
                <a:solidFill>
                  <a:srgbClr val="FFFFFF"/>
                </a:solidFill>
                <a:latin typeface="Placard Next Wide"/>
                <a:ea typeface="Placard Next Wide"/>
                <a:cs typeface="Placard Next Wide"/>
                <a:sym typeface="Placard Next Wide"/>
              </a:rPr>
              <a:t>How can AI deepen student thinking instead?</a:t>
            </a:r>
          </a:p>
        </p:txBody>
      </p:sp>
      <p:sp>
        <p:nvSpPr>
          <p:cNvPr id="14" name="Freeform 14"/>
          <p:cNvSpPr/>
          <p:nvPr/>
        </p:nvSpPr>
        <p:spPr>
          <a:xfrm>
            <a:off x="16120999" y="8113444"/>
            <a:ext cx="1722553" cy="1856997"/>
          </a:xfrm>
          <a:custGeom>
            <a:avLst/>
            <a:gdLst/>
            <a:ahLst/>
            <a:cxnLst/>
            <a:rect l="l" t="t" r="r" b="b"/>
            <a:pathLst>
              <a:path w="1722553" h="1856997">
                <a:moveTo>
                  <a:pt x="0" y="0"/>
                </a:moveTo>
                <a:lnTo>
                  <a:pt x="1722553" y="0"/>
                </a:lnTo>
                <a:lnTo>
                  <a:pt x="1722553" y="1856997"/>
                </a:lnTo>
                <a:lnTo>
                  <a:pt x="0" y="185699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33" b="-33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290633" y="2847019"/>
            <a:ext cx="12801659" cy="125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314"/>
              </a:lnSpc>
              <a:spcBef>
                <a:spcPct val="0"/>
              </a:spcBef>
            </a:pPr>
            <a:r>
              <a:rPr lang="en-US" sz="9409" b="1">
                <a:solidFill>
                  <a:srgbClr val="FFFFFF"/>
                </a:solidFill>
                <a:latin typeface="Radnika Next Bold"/>
                <a:ea typeface="Radnika Next Bold"/>
                <a:cs typeface="Radnika Next Bold"/>
                <a:sym typeface="Radnika Next Bold"/>
              </a:rPr>
              <a:t>THE</a:t>
            </a:r>
            <a:r>
              <a:rPr lang="en-US" sz="9409" b="1" u="none" strike="noStrike">
                <a:solidFill>
                  <a:srgbClr val="FFFFFF"/>
                </a:solidFill>
                <a:latin typeface="Radnika Next Bold"/>
                <a:ea typeface="Radnika Next Bold"/>
                <a:cs typeface="Radnika Next Bold"/>
                <a:sym typeface="Radnika Next Bold"/>
              </a:rPr>
              <a:t> </a:t>
            </a:r>
            <a:r>
              <a:rPr lang="en-US" sz="9409" b="1" u="none" strike="noStrike">
                <a:solidFill>
                  <a:srgbClr val="04D6FF"/>
                </a:solidFill>
                <a:latin typeface="Radnika Next Bold"/>
                <a:ea typeface="Radnika Next Bold"/>
                <a:cs typeface="Radnika Next Bold"/>
                <a:sym typeface="Radnika Next Bold"/>
              </a:rPr>
              <a:t>FRAMEWORK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90633" y="4654638"/>
            <a:ext cx="15968667" cy="5376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08"/>
              </a:lnSpc>
            </a:pPr>
            <a:r>
              <a:rPr lang="en-US" sz="3363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Before I use AI, I ask:</a:t>
            </a:r>
          </a:p>
          <a:p>
            <a:pPr marL="726140" lvl="1" indent="-363070" algn="l">
              <a:lnSpc>
                <a:spcPts val="4708"/>
              </a:lnSpc>
              <a:spcBef>
                <a:spcPct val="0"/>
              </a:spcBef>
              <a:buAutoNum type="arabicPeriod"/>
            </a:pPr>
            <a:r>
              <a:rPr lang="en-US" sz="3363" i="1">
                <a:solidFill>
                  <a:srgbClr val="FFFFF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What is</a:t>
            </a:r>
            <a:r>
              <a:rPr lang="en-US" sz="3363" i="1" u="none" strike="noStrike">
                <a:solidFill>
                  <a:srgbClr val="FFFFF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 the student barrier?</a:t>
            </a:r>
          </a:p>
          <a:p>
            <a:pPr marL="726140" lvl="1" indent="-363070" algn="l">
              <a:lnSpc>
                <a:spcPts val="4708"/>
              </a:lnSpc>
              <a:spcBef>
                <a:spcPct val="0"/>
              </a:spcBef>
              <a:buAutoNum type="arabicPeriod"/>
            </a:pPr>
            <a:r>
              <a:rPr lang="en-US" sz="3363" i="1" u="none" strike="noStrike">
                <a:solidFill>
                  <a:srgbClr val="FFFFF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What is the learning goal?</a:t>
            </a:r>
          </a:p>
          <a:p>
            <a:pPr marL="726140" lvl="1" indent="-363070" algn="l">
              <a:lnSpc>
                <a:spcPts val="4708"/>
              </a:lnSpc>
              <a:spcBef>
                <a:spcPct val="0"/>
              </a:spcBef>
              <a:buAutoNum type="arabicPeriod"/>
            </a:pPr>
            <a:r>
              <a:rPr lang="en-US" sz="3363" i="1" u="none" strike="noStrike">
                <a:solidFill>
                  <a:srgbClr val="FFFFF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How can AI scaffold thinking — not replace it?</a:t>
            </a:r>
          </a:p>
          <a:p>
            <a:pPr marL="726140" lvl="1" indent="-363070" algn="l">
              <a:lnSpc>
                <a:spcPts val="4708"/>
              </a:lnSpc>
              <a:spcBef>
                <a:spcPct val="0"/>
              </a:spcBef>
              <a:buAutoNum type="arabicPeriod"/>
            </a:pPr>
            <a:r>
              <a:rPr lang="en-US" sz="3363" i="1" u="none" strike="noStrike">
                <a:solidFill>
                  <a:srgbClr val="FFFFF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What guardrails protect rigor?</a:t>
            </a:r>
          </a:p>
          <a:p>
            <a:pPr marL="726140" lvl="1" indent="-363070" algn="l">
              <a:lnSpc>
                <a:spcPts val="4708"/>
              </a:lnSpc>
              <a:spcBef>
                <a:spcPct val="0"/>
              </a:spcBef>
              <a:buAutoNum type="arabicPeriod"/>
            </a:pPr>
            <a:r>
              <a:rPr lang="en-US" sz="3363" i="1" u="none" strike="noStrike">
                <a:solidFill>
                  <a:srgbClr val="FFFFF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Does this increase equity and student agency?</a:t>
            </a:r>
          </a:p>
          <a:p>
            <a:pPr algn="l">
              <a:lnSpc>
                <a:spcPts val="4288"/>
              </a:lnSpc>
              <a:spcBef>
                <a:spcPct val="0"/>
              </a:spcBef>
            </a:pPr>
            <a:endParaRPr lang="en-US" sz="3363" i="1" u="none" strike="noStrike">
              <a:solidFill>
                <a:srgbClr val="FFFFFF"/>
              </a:solidFill>
              <a:latin typeface="Canva Sans Italics"/>
              <a:ea typeface="Canva Sans Italics"/>
              <a:cs typeface="Canva Sans Italics"/>
              <a:sym typeface="Canva Sans Italics"/>
            </a:endParaRPr>
          </a:p>
          <a:p>
            <a:pPr marL="0" lvl="0" indent="0" algn="l">
              <a:lnSpc>
                <a:spcPts val="5968"/>
              </a:lnSpc>
              <a:spcBef>
                <a:spcPct val="0"/>
              </a:spcBef>
            </a:pPr>
            <a:r>
              <a:rPr lang="en-US" sz="4263" u="none" strike="noStrike">
                <a:solidFill>
                  <a:srgbClr val="FFFFFF"/>
                </a:solidFill>
                <a:latin typeface="Placard Next Wide"/>
                <a:ea typeface="Placard Next Wide"/>
                <a:cs typeface="Placard Next Wide"/>
                <a:sym typeface="Placard Next Wide"/>
              </a:rPr>
              <a:t>The algorithm should never be louder than the student.</a:t>
            </a:r>
          </a:p>
          <a:p>
            <a:pPr marL="0" lvl="0" indent="0" algn="l">
              <a:lnSpc>
                <a:spcPts val="4288"/>
              </a:lnSpc>
              <a:spcBef>
                <a:spcPct val="0"/>
              </a:spcBef>
            </a:pPr>
            <a:endParaRPr lang="en-US" sz="4263" u="none" strike="noStrike">
              <a:solidFill>
                <a:srgbClr val="FFFFFF"/>
              </a:solidFill>
              <a:latin typeface="Placard Next Wide"/>
              <a:ea typeface="Placard Next Wide"/>
              <a:cs typeface="Placard Next Wide"/>
              <a:sym typeface="Placard Next Wide"/>
            </a:endParaRPr>
          </a:p>
        </p:txBody>
      </p:sp>
      <p:sp>
        <p:nvSpPr>
          <p:cNvPr id="5" name="Freeform 5"/>
          <p:cNvSpPr/>
          <p:nvPr/>
        </p:nvSpPr>
        <p:spPr>
          <a:xfrm flipH="1">
            <a:off x="-2975614" y="5490590"/>
            <a:ext cx="6582048" cy="7086996"/>
          </a:xfrm>
          <a:custGeom>
            <a:avLst/>
            <a:gdLst/>
            <a:ahLst/>
            <a:cxnLst/>
            <a:rect l="l" t="t" r="r" b="b"/>
            <a:pathLst>
              <a:path w="6582048" h="7086996">
                <a:moveTo>
                  <a:pt x="6582048" y="0"/>
                </a:moveTo>
                <a:lnTo>
                  <a:pt x="0" y="0"/>
                </a:lnTo>
                <a:lnTo>
                  <a:pt x="0" y="7086996"/>
                </a:lnTo>
                <a:lnTo>
                  <a:pt x="6582048" y="7086996"/>
                </a:lnTo>
                <a:lnTo>
                  <a:pt x="6582048" y="0"/>
                </a:lnTo>
                <a:close/>
              </a:path>
            </a:pathLst>
          </a:custGeom>
          <a:blipFill>
            <a:blip r:embed="rId3">
              <a:alphaModFix amt="37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944407" y="4929818"/>
            <a:ext cx="3099798" cy="3123222"/>
          </a:xfrm>
          <a:custGeom>
            <a:avLst/>
            <a:gdLst/>
            <a:ahLst/>
            <a:cxnLst/>
            <a:rect l="l" t="t" r="r" b="b"/>
            <a:pathLst>
              <a:path w="3099798" h="3123222">
                <a:moveTo>
                  <a:pt x="0" y="0"/>
                </a:moveTo>
                <a:lnTo>
                  <a:pt x="3099798" y="0"/>
                </a:lnTo>
                <a:lnTo>
                  <a:pt x="3099798" y="3123222"/>
                </a:lnTo>
                <a:lnTo>
                  <a:pt x="0" y="31232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1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5759623" y="0"/>
            <a:ext cx="3099798" cy="3123222"/>
          </a:xfrm>
          <a:custGeom>
            <a:avLst/>
            <a:gdLst/>
            <a:ahLst/>
            <a:cxnLst/>
            <a:rect l="l" t="t" r="r" b="b"/>
            <a:pathLst>
              <a:path w="3099798" h="3123222">
                <a:moveTo>
                  <a:pt x="0" y="0"/>
                </a:moveTo>
                <a:lnTo>
                  <a:pt x="3099798" y="0"/>
                </a:lnTo>
                <a:lnTo>
                  <a:pt x="3099798" y="3123222"/>
                </a:lnTo>
                <a:lnTo>
                  <a:pt x="0" y="31232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1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989986" y="-1325443"/>
            <a:ext cx="3028378" cy="2887054"/>
          </a:xfrm>
          <a:custGeom>
            <a:avLst/>
            <a:gdLst/>
            <a:ahLst/>
            <a:cxnLst/>
            <a:rect l="l" t="t" r="r" b="b"/>
            <a:pathLst>
              <a:path w="3028378" h="2887054">
                <a:moveTo>
                  <a:pt x="0" y="0"/>
                </a:moveTo>
                <a:lnTo>
                  <a:pt x="3028378" y="0"/>
                </a:lnTo>
                <a:lnTo>
                  <a:pt x="3028378" y="2887054"/>
                </a:lnTo>
                <a:lnTo>
                  <a:pt x="0" y="28870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AutoShape 9"/>
          <p:cNvSpPr/>
          <p:nvPr/>
        </p:nvSpPr>
        <p:spPr>
          <a:xfrm>
            <a:off x="1290633" y="4139306"/>
            <a:ext cx="1365377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2191826" y="3966211"/>
            <a:ext cx="1900465" cy="1128401"/>
          </a:xfrm>
          <a:custGeom>
            <a:avLst/>
            <a:gdLst/>
            <a:ahLst/>
            <a:cxnLst/>
            <a:rect l="l" t="t" r="r" b="b"/>
            <a:pathLst>
              <a:path w="1900465" h="1128401">
                <a:moveTo>
                  <a:pt x="0" y="0"/>
                </a:moveTo>
                <a:lnTo>
                  <a:pt x="1900466" y="0"/>
                </a:lnTo>
                <a:lnTo>
                  <a:pt x="1900466" y="1128401"/>
                </a:lnTo>
                <a:lnTo>
                  <a:pt x="0" y="112840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2479473">
            <a:off x="6616649" y="-4068052"/>
            <a:ext cx="5771383" cy="5485219"/>
          </a:xfrm>
          <a:custGeom>
            <a:avLst/>
            <a:gdLst/>
            <a:ahLst/>
            <a:cxnLst/>
            <a:rect l="l" t="t" r="r" b="b"/>
            <a:pathLst>
              <a:path w="5771383" h="5485219">
                <a:moveTo>
                  <a:pt x="0" y="0"/>
                </a:moveTo>
                <a:lnTo>
                  <a:pt x="5771383" y="0"/>
                </a:lnTo>
                <a:lnTo>
                  <a:pt x="5771383" y="5485219"/>
                </a:lnTo>
                <a:lnTo>
                  <a:pt x="0" y="548521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6120999" y="8113444"/>
            <a:ext cx="1722553" cy="1856997"/>
          </a:xfrm>
          <a:custGeom>
            <a:avLst/>
            <a:gdLst/>
            <a:ahLst/>
            <a:cxnLst/>
            <a:rect l="l" t="t" r="r" b="b"/>
            <a:pathLst>
              <a:path w="1722553" h="1856997">
                <a:moveTo>
                  <a:pt x="0" y="0"/>
                </a:moveTo>
                <a:lnTo>
                  <a:pt x="1722553" y="0"/>
                </a:lnTo>
                <a:lnTo>
                  <a:pt x="1722553" y="1856997"/>
                </a:lnTo>
                <a:lnTo>
                  <a:pt x="0" y="185699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33" b="-33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8180488" y="-1443527"/>
            <a:ext cx="3028378" cy="2887054"/>
          </a:xfrm>
          <a:custGeom>
            <a:avLst/>
            <a:gdLst/>
            <a:ahLst/>
            <a:cxnLst/>
            <a:rect l="l" t="t" r="r" b="b"/>
            <a:pathLst>
              <a:path w="3028378" h="2887054">
                <a:moveTo>
                  <a:pt x="0" y="0"/>
                </a:moveTo>
                <a:lnTo>
                  <a:pt x="3028378" y="0"/>
                </a:lnTo>
                <a:lnTo>
                  <a:pt x="3028378" y="2887054"/>
                </a:lnTo>
                <a:lnTo>
                  <a:pt x="0" y="28870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3171706" y="9258300"/>
            <a:ext cx="3099798" cy="3123222"/>
          </a:xfrm>
          <a:custGeom>
            <a:avLst/>
            <a:gdLst/>
            <a:ahLst/>
            <a:cxnLst/>
            <a:rect l="l" t="t" r="r" b="b"/>
            <a:pathLst>
              <a:path w="3099798" h="3123222">
                <a:moveTo>
                  <a:pt x="0" y="0"/>
                </a:moveTo>
                <a:lnTo>
                  <a:pt x="3099798" y="0"/>
                </a:lnTo>
                <a:lnTo>
                  <a:pt x="3099798" y="3123222"/>
                </a:lnTo>
                <a:lnTo>
                  <a:pt x="0" y="31232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1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5188202" y="1154936"/>
            <a:ext cx="3099798" cy="3123222"/>
          </a:xfrm>
          <a:custGeom>
            <a:avLst/>
            <a:gdLst/>
            <a:ahLst/>
            <a:cxnLst/>
            <a:rect l="l" t="t" r="r" b="b"/>
            <a:pathLst>
              <a:path w="3099798" h="3123222">
                <a:moveTo>
                  <a:pt x="0" y="0"/>
                </a:moveTo>
                <a:lnTo>
                  <a:pt x="3099798" y="0"/>
                </a:lnTo>
                <a:lnTo>
                  <a:pt x="3099798" y="3123222"/>
                </a:lnTo>
                <a:lnTo>
                  <a:pt x="0" y="31232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1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7259300" y="4146090"/>
            <a:ext cx="3099798" cy="3123222"/>
          </a:xfrm>
          <a:custGeom>
            <a:avLst/>
            <a:gdLst/>
            <a:ahLst/>
            <a:cxnLst/>
            <a:rect l="l" t="t" r="r" b="b"/>
            <a:pathLst>
              <a:path w="3099798" h="3123222">
                <a:moveTo>
                  <a:pt x="0" y="0"/>
                </a:moveTo>
                <a:lnTo>
                  <a:pt x="3099798" y="0"/>
                </a:lnTo>
                <a:lnTo>
                  <a:pt x="3099798" y="3123222"/>
                </a:lnTo>
                <a:lnTo>
                  <a:pt x="0" y="31232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1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-2187228" y="2400849"/>
            <a:ext cx="3215928" cy="3065851"/>
          </a:xfrm>
          <a:custGeom>
            <a:avLst/>
            <a:gdLst/>
            <a:ahLst/>
            <a:cxnLst/>
            <a:rect l="l" t="t" r="r" b="b"/>
            <a:pathLst>
              <a:path w="3215928" h="3065851">
                <a:moveTo>
                  <a:pt x="0" y="0"/>
                </a:moveTo>
                <a:lnTo>
                  <a:pt x="3215928" y="0"/>
                </a:lnTo>
                <a:lnTo>
                  <a:pt x="3215928" y="3065851"/>
                </a:lnTo>
                <a:lnTo>
                  <a:pt x="0" y="30658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4666908" y="4582951"/>
            <a:ext cx="1900465" cy="1128401"/>
          </a:xfrm>
          <a:custGeom>
            <a:avLst/>
            <a:gdLst/>
            <a:ahLst/>
            <a:cxnLst/>
            <a:rect l="l" t="t" r="r" b="b"/>
            <a:pathLst>
              <a:path w="1900465" h="1128401">
                <a:moveTo>
                  <a:pt x="0" y="0"/>
                </a:moveTo>
                <a:lnTo>
                  <a:pt x="1900466" y="0"/>
                </a:lnTo>
                <a:lnTo>
                  <a:pt x="1900466" y="1128402"/>
                </a:lnTo>
                <a:lnTo>
                  <a:pt x="0" y="112840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1818360" y="1592349"/>
            <a:ext cx="5697097" cy="5981205"/>
          </a:xfrm>
          <a:custGeom>
            <a:avLst/>
            <a:gdLst/>
            <a:ahLst/>
            <a:cxnLst/>
            <a:rect l="l" t="t" r="r" b="b"/>
            <a:pathLst>
              <a:path w="5697097" h="5981205">
                <a:moveTo>
                  <a:pt x="0" y="0"/>
                </a:moveTo>
                <a:lnTo>
                  <a:pt x="5697097" y="0"/>
                </a:lnTo>
                <a:lnTo>
                  <a:pt x="5697097" y="5981205"/>
                </a:lnTo>
                <a:lnTo>
                  <a:pt x="0" y="598120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216372" y="1586402"/>
            <a:ext cx="12318809" cy="963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31"/>
              </a:lnSpc>
              <a:spcBef>
                <a:spcPct val="0"/>
              </a:spcBef>
            </a:pPr>
            <a:r>
              <a:rPr lang="en-US" sz="7304" b="1">
                <a:solidFill>
                  <a:srgbClr val="FFFFFF"/>
                </a:solidFill>
                <a:latin typeface="Radnika Next Bold"/>
                <a:ea typeface="Radnika Next Bold"/>
                <a:cs typeface="Radnika Next Bold"/>
                <a:sym typeface="Radnika Next Bold"/>
              </a:rPr>
              <a:t>CASE STUDY ACTIV</a:t>
            </a:r>
            <a:r>
              <a:rPr lang="en-US" sz="7304" b="1" u="none" strike="noStrike">
                <a:solidFill>
                  <a:srgbClr val="FFFFFF"/>
                </a:solidFill>
                <a:latin typeface="Radnika Next Bold"/>
                <a:ea typeface="Radnika Next Bold"/>
                <a:cs typeface="Radnika Next Bold"/>
                <a:sym typeface="Radnika Next Bold"/>
              </a:rPr>
              <a:t>ITY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16372" y="2474139"/>
            <a:ext cx="11436171" cy="679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Y</a:t>
            </a:r>
            <a:r>
              <a:rPr lang="en-US" sz="3999" u="none" strike="noStrike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ou will analyze real student profiles.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16372" y="3309989"/>
            <a:ext cx="11271239" cy="4246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0585" lvl="1" indent="-370293" algn="l">
              <a:lnSpc>
                <a:spcPts val="4802"/>
              </a:lnSpc>
              <a:spcBef>
                <a:spcPct val="0"/>
              </a:spcBef>
              <a:buFont typeface="Arial"/>
              <a:buChar char="•"/>
            </a:pPr>
            <a:r>
              <a:rPr lang="en-US" sz="343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At</a:t>
            </a:r>
            <a:r>
              <a:rPr lang="en-US" sz="3430" b="1" u="none" strike="noStrik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your table:</a:t>
            </a:r>
          </a:p>
          <a:p>
            <a:pPr marL="1481170" lvl="2" indent="-493723" algn="l">
              <a:lnSpc>
                <a:spcPts val="4802"/>
              </a:lnSpc>
              <a:spcBef>
                <a:spcPct val="0"/>
              </a:spcBef>
              <a:buFont typeface="Arial"/>
              <a:buChar char="⚬"/>
            </a:pPr>
            <a:r>
              <a:rPr lang="en-US" sz="3430" u="none" strike="noStrike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Identify the instructional barrier</a:t>
            </a:r>
          </a:p>
          <a:p>
            <a:pPr marL="1481170" lvl="2" indent="-493723" algn="l">
              <a:lnSpc>
                <a:spcPts val="4802"/>
              </a:lnSpc>
              <a:spcBef>
                <a:spcPct val="0"/>
              </a:spcBef>
              <a:buFont typeface="Arial"/>
              <a:buChar char="⚬"/>
            </a:pPr>
            <a:r>
              <a:rPr lang="en-US" sz="3430" u="none" strike="noStrike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Clarify the learning goal</a:t>
            </a:r>
          </a:p>
          <a:p>
            <a:pPr marL="1481170" lvl="2" indent="-493723" algn="l">
              <a:lnSpc>
                <a:spcPts val="4802"/>
              </a:lnSpc>
              <a:spcBef>
                <a:spcPct val="0"/>
              </a:spcBef>
              <a:buFont typeface="Arial"/>
              <a:buChar char="⚬"/>
            </a:pPr>
            <a:r>
              <a:rPr lang="en-US" sz="3430" u="none" strike="noStrike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Design one AI-supported move</a:t>
            </a:r>
          </a:p>
          <a:p>
            <a:pPr marL="1481170" lvl="2" indent="-493723" algn="l">
              <a:lnSpc>
                <a:spcPts val="4802"/>
              </a:lnSpc>
              <a:spcBef>
                <a:spcPct val="0"/>
              </a:spcBef>
              <a:buFont typeface="Arial"/>
              <a:buChar char="⚬"/>
            </a:pPr>
            <a:r>
              <a:rPr lang="en-US" sz="3430" u="none" strike="noStrike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Establish guardrails</a:t>
            </a:r>
          </a:p>
          <a:p>
            <a:pPr marL="1481170" lvl="2" indent="-493723" algn="l">
              <a:lnSpc>
                <a:spcPts val="4802"/>
              </a:lnSpc>
              <a:spcBef>
                <a:spcPct val="0"/>
              </a:spcBef>
              <a:buFont typeface="Arial"/>
              <a:buChar char="⚬"/>
            </a:pPr>
            <a:r>
              <a:rPr lang="en-US" sz="3430" u="none" strike="noStrike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Evaluate through an equity lens</a:t>
            </a:r>
          </a:p>
          <a:p>
            <a:pPr algn="l">
              <a:lnSpc>
                <a:spcPts val="4802"/>
              </a:lnSpc>
              <a:spcBef>
                <a:spcPct val="0"/>
              </a:spcBef>
            </a:pPr>
            <a:endParaRPr lang="en-US" sz="3430" u="none" strike="noStrike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90307" y="7183587"/>
            <a:ext cx="15540529" cy="1429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39"/>
              </a:lnSpc>
              <a:spcBef>
                <a:spcPct val="0"/>
              </a:spcBef>
            </a:pPr>
            <a:r>
              <a:rPr lang="en-US" sz="4099" b="1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The question is not: </a:t>
            </a:r>
            <a:r>
              <a:rPr lang="en-US" sz="4099" i="1">
                <a:solidFill>
                  <a:srgbClr val="FFFFFF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“Can AI do this?”</a:t>
            </a:r>
          </a:p>
          <a:p>
            <a:pPr algn="l">
              <a:lnSpc>
                <a:spcPts val="5739"/>
              </a:lnSpc>
              <a:spcBef>
                <a:spcPct val="0"/>
              </a:spcBef>
            </a:pPr>
            <a:r>
              <a:rPr lang="en-US" sz="4099" b="1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The question is: </a:t>
            </a:r>
            <a:r>
              <a:rPr lang="en-US" sz="4099" i="1">
                <a:solidFill>
                  <a:srgbClr val="FFFFFF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“Should AI support this and how intentionally?”</a:t>
            </a:r>
          </a:p>
        </p:txBody>
      </p:sp>
      <p:sp>
        <p:nvSpPr>
          <p:cNvPr id="14" name="Freeform 14"/>
          <p:cNvSpPr/>
          <p:nvPr/>
        </p:nvSpPr>
        <p:spPr>
          <a:xfrm>
            <a:off x="16120999" y="8113444"/>
            <a:ext cx="1722553" cy="1856997"/>
          </a:xfrm>
          <a:custGeom>
            <a:avLst/>
            <a:gdLst/>
            <a:ahLst/>
            <a:cxnLst/>
            <a:rect l="l" t="t" r="r" b="b"/>
            <a:pathLst>
              <a:path w="1722553" h="1856997">
                <a:moveTo>
                  <a:pt x="0" y="0"/>
                </a:moveTo>
                <a:lnTo>
                  <a:pt x="1722553" y="0"/>
                </a:lnTo>
                <a:lnTo>
                  <a:pt x="1722553" y="1856997"/>
                </a:lnTo>
                <a:lnTo>
                  <a:pt x="0" y="185699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33" b="-33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2010897"/>
            <a:ext cx="13764923" cy="1880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31"/>
              </a:lnSpc>
              <a:spcBef>
                <a:spcPct val="0"/>
              </a:spcBef>
            </a:pPr>
            <a:r>
              <a:rPr lang="en-US" sz="7304" b="1">
                <a:solidFill>
                  <a:srgbClr val="FFFFFF"/>
                </a:solidFill>
                <a:latin typeface="Radnika Next Bold"/>
                <a:ea typeface="Radnika Next Bold"/>
                <a:cs typeface="Radnika Next Bold"/>
                <a:sym typeface="Radnika Next Bold"/>
              </a:rPr>
              <a:t>WHAT TH</a:t>
            </a:r>
            <a:r>
              <a:rPr lang="en-US" sz="7304" b="1" u="none" strike="noStrike">
                <a:solidFill>
                  <a:srgbClr val="FFFFFF"/>
                </a:solidFill>
                <a:latin typeface="Radnika Next Bold"/>
                <a:ea typeface="Radnika Next Bold"/>
                <a:cs typeface="Radnika Next Bold"/>
                <a:sym typeface="Radnika Next Bold"/>
              </a:rPr>
              <a:t>IS LOOKS LIKE </a:t>
            </a:r>
            <a:r>
              <a:rPr lang="en-US" sz="7304" b="1" u="none" strike="noStrike">
                <a:solidFill>
                  <a:srgbClr val="04D6FF"/>
                </a:solidFill>
                <a:latin typeface="Radnika Next Bold"/>
                <a:ea typeface="Radnika Next Bold"/>
                <a:cs typeface="Radnika Next Bold"/>
                <a:sym typeface="Radnika Next Bold"/>
              </a:rPr>
              <a:t>IN PRACTICE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3955417"/>
            <a:ext cx="13066164" cy="679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u="none" strike="noStrike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Three classroom moves: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36627" y="4730118"/>
            <a:ext cx="15823070" cy="1799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12026" lvl="1" indent="-306013" algn="l">
              <a:lnSpc>
                <a:spcPts val="3968"/>
              </a:lnSpc>
              <a:buAutoNum type="arabicPeriod"/>
            </a:pPr>
            <a:r>
              <a:rPr lang="en-US" sz="2834" b="1" u="none" strike="noStrik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AI for Reflection: </a:t>
            </a:r>
            <a:r>
              <a:rPr lang="en-US" sz="2834" u="none" strike="noStrike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Students analyze their own thinking before revising.</a:t>
            </a:r>
          </a:p>
          <a:p>
            <a:pPr marL="633617" lvl="1" indent="-316809" algn="l">
              <a:lnSpc>
                <a:spcPts val="4108"/>
              </a:lnSpc>
              <a:buAutoNum type="arabicPeriod"/>
            </a:pPr>
            <a:r>
              <a:rPr lang="en-US" sz="2934" b="1" u="none" strike="noStrik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AI as a Revision Partner: </a:t>
            </a:r>
            <a:r>
              <a:rPr lang="en-US" sz="2934" u="none" strike="noStrike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Students deepen their reasoning and expand their ideas.</a:t>
            </a:r>
          </a:p>
          <a:p>
            <a:pPr marL="612026" lvl="1" indent="-306013" algn="l">
              <a:lnSpc>
                <a:spcPts val="3968"/>
              </a:lnSpc>
              <a:buAutoNum type="arabicPeriod"/>
            </a:pPr>
            <a:r>
              <a:rPr lang="en-US" sz="2834" b="1" u="none" strike="noStrik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AI to Amplify Voice: </a:t>
            </a:r>
            <a:r>
              <a:rPr lang="en-US" sz="2834" u="none" strike="noStrike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Students refine language without erasing identity.</a:t>
            </a:r>
          </a:p>
          <a:p>
            <a:pPr algn="l">
              <a:lnSpc>
                <a:spcPts val="2428"/>
              </a:lnSpc>
            </a:pPr>
            <a:endParaRPr lang="en-US" sz="2834" u="none" strike="noStrike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6" name="Freeform 6"/>
          <p:cNvSpPr/>
          <p:nvPr/>
        </p:nvSpPr>
        <p:spPr>
          <a:xfrm rot="-657292">
            <a:off x="14903424" y="-1727121"/>
            <a:ext cx="7245531" cy="6886274"/>
          </a:xfrm>
          <a:custGeom>
            <a:avLst/>
            <a:gdLst/>
            <a:ahLst/>
            <a:cxnLst/>
            <a:rect l="l" t="t" r="r" b="b"/>
            <a:pathLst>
              <a:path w="7245531" h="6886274">
                <a:moveTo>
                  <a:pt x="0" y="0"/>
                </a:moveTo>
                <a:lnTo>
                  <a:pt x="7245532" y="0"/>
                </a:lnTo>
                <a:lnTo>
                  <a:pt x="7245532" y="6886274"/>
                </a:lnTo>
                <a:lnTo>
                  <a:pt x="0" y="68862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6396972" y="-1443527"/>
            <a:ext cx="3028378" cy="2887054"/>
          </a:xfrm>
          <a:custGeom>
            <a:avLst/>
            <a:gdLst/>
            <a:ahLst/>
            <a:cxnLst/>
            <a:rect l="l" t="t" r="r" b="b"/>
            <a:pathLst>
              <a:path w="3028378" h="2887054">
                <a:moveTo>
                  <a:pt x="0" y="0"/>
                </a:moveTo>
                <a:lnTo>
                  <a:pt x="3028378" y="0"/>
                </a:lnTo>
                <a:lnTo>
                  <a:pt x="3028378" y="2887054"/>
                </a:lnTo>
                <a:lnTo>
                  <a:pt x="0" y="288705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8435066" y="9258300"/>
            <a:ext cx="3099798" cy="3123222"/>
          </a:xfrm>
          <a:custGeom>
            <a:avLst/>
            <a:gdLst/>
            <a:ahLst/>
            <a:cxnLst/>
            <a:rect l="l" t="t" r="r" b="b"/>
            <a:pathLst>
              <a:path w="3099798" h="3123222">
                <a:moveTo>
                  <a:pt x="0" y="0"/>
                </a:moveTo>
                <a:lnTo>
                  <a:pt x="3099798" y="0"/>
                </a:lnTo>
                <a:lnTo>
                  <a:pt x="3099798" y="3123222"/>
                </a:lnTo>
                <a:lnTo>
                  <a:pt x="0" y="312322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31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5487668" y="9258300"/>
            <a:ext cx="3099798" cy="3123222"/>
          </a:xfrm>
          <a:custGeom>
            <a:avLst/>
            <a:gdLst/>
            <a:ahLst/>
            <a:cxnLst/>
            <a:rect l="l" t="t" r="r" b="b"/>
            <a:pathLst>
              <a:path w="3099798" h="3123222">
                <a:moveTo>
                  <a:pt x="0" y="0"/>
                </a:moveTo>
                <a:lnTo>
                  <a:pt x="3099798" y="0"/>
                </a:lnTo>
                <a:lnTo>
                  <a:pt x="3099798" y="3123222"/>
                </a:lnTo>
                <a:lnTo>
                  <a:pt x="0" y="312322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31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2538369" y="9079846"/>
            <a:ext cx="771728" cy="838622"/>
          </a:xfrm>
          <a:custGeom>
            <a:avLst/>
            <a:gdLst/>
            <a:ahLst/>
            <a:cxnLst/>
            <a:rect l="l" t="t" r="r" b="b"/>
            <a:pathLst>
              <a:path w="771728" h="838622">
                <a:moveTo>
                  <a:pt x="0" y="0"/>
                </a:moveTo>
                <a:lnTo>
                  <a:pt x="771728" y="0"/>
                </a:lnTo>
                <a:lnTo>
                  <a:pt x="771728" y="838622"/>
                </a:lnTo>
                <a:lnTo>
                  <a:pt x="0" y="83862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78494" t="-19745" r="-67766" b="-1480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0544853" y="675916"/>
            <a:ext cx="771728" cy="838622"/>
          </a:xfrm>
          <a:custGeom>
            <a:avLst/>
            <a:gdLst/>
            <a:ahLst/>
            <a:cxnLst/>
            <a:rect l="l" t="t" r="r" b="b"/>
            <a:pathLst>
              <a:path w="771728" h="838622">
                <a:moveTo>
                  <a:pt x="0" y="0"/>
                </a:moveTo>
                <a:lnTo>
                  <a:pt x="771728" y="0"/>
                </a:lnTo>
                <a:lnTo>
                  <a:pt x="771728" y="838622"/>
                </a:lnTo>
                <a:lnTo>
                  <a:pt x="0" y="83862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78494" t="-19745" r="-67766" b="-1480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028700" y="6367924"/>
            <a:ext cx="17104228" cy="3175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39"/>
              </a:lnSpc>
              <a:spcBef>
                <a:spcPct val="0"/>
              </a:spcBef>
            </a:pPr>
            <a:r>
              <a:rPr lang="en-US" sz="3599" b="1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Guardrails:</a:t>
            </a:r>
          </a:p>
          <a:p>
            <a:pPr marL="777227" lvl="1" indent="-388614" algn="just">
              <a:lnSpc>
                <a:spcPts val="5039"/>
              </a:lnSpc>
              <a:spcBef>
                <a:spcPct val="0"/>
              </a:spcBef>
              <a:buFont typeface="Arial"/>
              <a:buChar char="•"/>
            </a:pPr>
            <a:r>
              <a:rPr lang="en-US" sz="3599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Original work first</a:t>
            </a:r>
          </a:p>
          <a:p>
            <a:pPr marL="777227" lvl="1" indent="-388614" algn="just">
              <a:lnSpc>
                <a:spcPts val="5039"/>
              </a:lnSpc>
              <a:spcBef>
                <a:spcPct val="0"/>
              </a:spcBef>
              <a:buFont typeface="Arial"/>
              <a:buChar char="•"/>
            </a:pPr>
            <a:r>
              <a:rPr lang="en-US" sz="3599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AI use explained</a:t>
            </a:r>
          </a:p>
          <a:p>
            <a:pPr marL="777227" lvl="1" indent="-388614" algn="just">
              <a:lnSpc>
                <a:spcPts val="5039"/>
              </a:lnSpc>
              <a:spcBef>
                <a:spcPct val="0"/>
              </a:spcBef>
              <a:buFont typeface="Arial"/>
              <a:buChar char="•"/>
            </a:pPr>
            <a:r>
              <a:rPr lang="en-US" sz="3599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Students defend every idea</a:t>
            </a:r>
          </a:p>
          <a:p>
            <a:pPr algn="just">
              <a:lnSpc>
                <a:spcPts val="5039"/>
              </a:lnSpc>
              <a:spcBef>
                <a:spcPct val="0"/>
              </a:spcBef>
            </a:pPr>
            <a:endParaRPr lang="en-US" sz="3599">
              <a:solidFill>
                <a:srgbClr val="FFFFFF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955270" y="9163050"/>
            <a:ext cx="13251087" cy="78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  <a:spcBef>
                <a:spcPct val="0"/>
              </a:spcBef>
            </a:pPr>
            <a:r>
              <a:rPr lang="en-US" sz="4599">
                <a:solidFill>
                  <a:srgbClr val="FFFFFF"/>
                </a:solidFill>
                <a:latin typeface="Placard Next Wide"/>
                <a:ea typeface="Placard Next Wide"/>
                <a:cs typeface="Placard Next Wide"/>
                <a:sym typeface="Placard Next Wide"/>
              </a:rPr>
              <a:t>AI supports thinking. Students remain authors.</a:t>
            </a:r>
          </a:p>
        </p:txBody>
      </p:sp>
      <p:sp>
        <p:nvSpPr>
          <p:cNvPr id="14" name="Freeform 14"/>
          <p:cNvSpPr/>
          <p:nvPr/>
        </p:nvSpPr>
        <p:spPr>
          <a:xfrm>
            <a:off x="16120999" y="8113444"/>
            <a:ext cx="1722553" cy="1856997"/>
          </a:xfrm>
          <a:custGeom>
            <a:avLst/>
            <a:gdLst/>
            <a:ahLst/>
            <a:cxnLst/>
            <a:rect l="l" t="t" r="r" b="b"/>
            <a:pathLst>
              <a:path w="1722553" h="1856997">
                <a:moveTo>
                  <a:pt x="0" y="0"/>
                </a:moveTo>
                <a:lnTo>
                  <a:pt x="1722553" y="0"/>
                </a:lnTo>
                <a:lnTo>
                  <a:pt x="1722553" y="1856997"/>
                </a:lnTo>
                <a:lnTo>
                  <a:pt x="0" y="185699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33" b="-33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735006" y="1258163"/>
            <a:ext cx="8552994" cy="7231888"/>
          </a:xfrm>
          <a:custGeom>
            <a:avLst/>
            <a:gdLst/>
            <a:ahLst/>
            <a:cxnLst/>
            <a:rect l="l" t="t" r="r" b="b"/>
            <a:pathLst>
              <a:path w="8552994" h="7231888">
                <a:moveTo>
                  <a:pt x="0" y="0"/>
                </a:moveTo>
                <a:lnTo>
                  <a:pt x="8552994" y="0"/>
                </a:lnTo>
                <a:lnTo>
                  <a:pt x="8552994" y="7231888"/>
                </a:lnTo>
                <a:lnTo>
                  <a:pt x="0" y="72318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489569" y="3708258"/>
            <a:ext cx="7998630" cy="765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761"/>
              </a:lnSpc>
              <a:spcBef>
                <a:spcPct val="0"/>
              </a:spcBef>
            </a:pPr>
            <a:r>
              <a:rPr lang="en-US" sz="5819" b="1">
                <a:solidFill>
                  <a:srgbClr val="FFFFFF"/>
                </a:solidFill>
                <a:latin typeface="Radnika Next Bold"/>
                <a:ea typeface="Radnika Next Bold"/>
                <a:cs typeface="Radnika Next Bold"/>
                <a:sym typeface="Radnika Next Bold"/>
              </a:rPr>
              <a:t>FINAL REFLECTION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89569" y="4816957"/>
            <a:ext cx="8800225" cy="4939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06"/>
              </a:lnSpc>
              <a:spcBef>
                <a:spcPct val="0"/>
              </a:spcBef>
            </a:pPr>
            <a:r>
              <a:rPr lang="en-US" sz="279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AI is</a:t>
            </a:r>
            <a:r>
              <a:rPr lang="en-US" sz="2790" u="none" strike="noStrike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powerful.</a:t>
            </a:r>
          </a:p>
          <a:p>
            <a:pPr marL="0" lvl="0" indent="0" algn="l">
              <a:lnSpc>
                <a:spcPts val="3906"/>
              </a:lnSpc>
              <a:spcBef>
                <a:spcPct val="0"/>
              </a:spcBef>
            </a:pPr>
            <a:r>
              <a:rPr lang="en-US" sz="2790" u="none" strike="noStrike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But it is not more powerful than a student who feels seen.</a:t>
            </a:r>
          </a:p>
          <a:p>
            <a:pPr marL="0" lvl="0" indent="0" algn="l">
              <a:lnSpc>
                <a:spcPts val="3906"/>
              </a:lnSpc>
              <a:spcBef>
                <a:spcPct val="0"/>
              </a:spcBef>
            </a:pPr>
            <a:endParaRPr lang="en-US" sz="2790" u="none" strike="noStrike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0" lvl="0" indent="0" algn="l">
              <a:lnSpc>
                <a:spcPts val="3906"/>
              </a:lnSpc>
              <a:spcBef>
                <a:spcPct val="0"/>
              </a:spcBef>
            </a:pPr>
            <a:r>
              <a:rPr lang="en-US" sz="2790" u="none" strike="noStrike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If we are careless, AI will make learning faster.</a:t>
            </a:r>
          </a:p>
          <a:p>
            <a:pPr marL="0" lvl="0" indent="0" algn="l">
              <a:lnSpc>
                <a:spcPts val="3906"/>
              </a:lnSpc>
              <a:spcBef>
                <a:spcPct val="0"/>
              </a:spcBef>
            </a:pPr>
            <a:r>
              <a:rPr lang="en-US" sz="2790" u="none" strike="noStrike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If we are intentional, AI will deepen learning.</a:t>
            </a:r>
          </a:p>
          <a:p>
            <a:pPr marL="0" lvl="0" indent="0" algn="l">
              <a:lnSpc>
                <a:spcPts val="3906"/>
              </a:lnSpc>
              <a:spcBef>
                <a:spcPct val="0"/>
              </a:spcBef>
            </a:pPr>
            <a:endParaRPr lang="en-US" sz="2790" u="none" strike="noStrike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0" lvl="0" indent="0" algn="l">
              <a:lnSpc>
                <a:spcPts val="3906"/>
              </a:lnSpc>
              <a:spcBef>
                <a:spcPct val="0"/>
              </a:spcBef>
            </a:pPr>
            <a:r>
              <a:rPr lang="en-US" sz="2790" b="1" u="none" strike="noStrik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The algorithm should never be louder than the student.</a:t>
            </a:r>
          </a:p>
          <a:p>
            <a:pPr marL="0" lvl="0" indent="0" algn="l">
              <a:lnSpc>
                <a:spcPts val="3906"/>
              </a:lnSpc>
              <a:spcBef>
                <a:spcPct val="0"/>
              </a:spcBef>
            </a:pPr>
            <a:endParaRPr lang="en-US" sz="2790" b="1" u="none" strike="noStrike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7805274" y="-1198457"/>
            <a:ext cx="3028378" cy="2887054"/>
          </a:xfrm>
          <a:custGeom>
            <a:avLst/>
            <a:gdLst/>
            <a:ahLst/>
            <a:cxnLst/>
            <a:rect l="l" t="t" r="r" b="b"/>
            <a:pathLst>
              <a:path w="3028378" h="2887054">
                <a:moveTo>
                  <a:pt x="0" y="0"/>
                </a:moveTo>
                <a:lnTo>
                  <a:pt x="3028378" y="0"/>
                </a:lnTo>
                <a:lnTo>
                  <a:pt x="3028378" y="2887054"/>
                </a:lnTo>
                <a:lnTo>
                  <a:pt x="0" y="28870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2908776" y="9273339"/>
            <a:ext cx="3099798" cy="3123222"/>
          </a:xfrm>
          <a:custGeom>
            <a:avLst/>
            <a:gdLst/>
            <a:ahLst/>
            <a:cxnLst/>
            <a:rect l="l" t="t" r="r" b="b"/>
            <a:pathLst>
              <a:path w="3099798" h="3123222">
                <a:moveTo>
                  <a:pt x="0" y="0"/>
                </a:moveTo>
                <a:lnTo>
                  <a:pt x="3099798" y="0"/>
                </a:lnTo>
                <a:lnTo>
                  <a:pt x="3099798" y="3123222"/>
                </a:lnTo>
                <a:lnTo>
                  <a:pt x="0" y="31232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1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6044202" y="9273339"/>
            <a:ext cx="3099798" cy="3123222"/>
          </a:xfrm>
          <a:custGeom>
            <a:avLst/>
            <a:gdLst/>
            <a:ahLst/>
            <a:cxnLst/>
            <a:rect l="l" t="t" r="r" b="b"/>
            <a:pathLst>
              <a:path w="3099798" h="3123222">
                <a:moveTo>
                  <a:pt x="0" y="0"/>
                </a:moveTo>
                <a:lnTo>
                  <a:pt x="3099798" y="0"/>
                </a:lnTo>
                <a:lnTo>
                  <a:pt x="3099798" y="3123222"/>
                </a:lnTo>
                <a:lnTo>
                  <a:pt x="0" y="31232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1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254794" y="614915"/>
            <a:ext cx="1089841" cy="1073682"/>
          </a:xfrm>
          <a:custGeom>
            <a:avLst/>
            <a:gdLst/>
            <a:ahLst/>
            <a:cxnLst/>
            <a:rect l="l" t="t" r="r" b="b"/>
            <a:pathLst>
              <a:path w="1089841" h="1073682">
                <a:moveTo>
                  <a:pt x="0" y="0"/>
                </a:moveTo>
                <a:lnTo>
                  <a:pt x="1089841" y="0"/>
                </a:lnTo>
                <a:lnTo>
                  <a:pt x="1089841" y="1073682"/>
                </a:lnTo>
                <a:lnTo>
                  <a:pt x="0" y="107368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72830" t="-30137" r="-75615" b="-1959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5576078" y="7576603"/>
            <a:ext cx="1089841" cy="1073682"/>
          </a:xfrm>
          <a:custGeom>
            <a:avLst/>
            <a:gdLst/>
            <a:ahLst/>
            <a:cxnLst/>
            <a:rect l="l" t="t" r="r" b="b"/>
            <a:pathLst>
              <a:path w="1089841" h="1073682">
                <a:moveTo>
                  <a:pt x="0" y="0"/>
                </a:moveTo>
                <a:lnTo>
                  <a:pt x="1089841" y="0"/>
                </a:lnTo>
                <a:lnTo>
                  <a:pt x="1089841" y="1073682"/>
                </a:lnTo>
                <a:lnTo>
                  <a:pt x="0" y="107368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72830" t="-30137" r="-75615" b="-1959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2548395" y="614915"/>
            <a:ext cx="5880977" cy="2567253"/>
          </a:xfrm>
          <a:custGeom>
            <a:avLst/>
            <a:gdLst/>
            <a:ahLst/>
            <a:cxnLst/>
            <a:rect l="l" t="t" r="r" b="b"/>
            <a:pathLst>
              <a:path w="5880977" h="2567253">
                <a:moveTo>
                  <a:pt x="0" y="0"/>
                </a:moveTo>
                <a:lnTo>
                  <a:pt x="5880977" y="0"/>
                </a:lnTo>
                <a:lnTo>
                  <a:pt x="5880977" y="2567254"/>
                </a:lnTo>
                <a:lnTo>
                  <a:pt x="0" y="256725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94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6120999" y="8113444"/>
            <a:ext cx="1722553" cy="1856997"/>
          </a:xfrm>
          <a:custGeom>
            <a:avLst/>
            <a:gdLst/>
            <a:ahLst/>
            <a:cxnLst/>
            <a:rect l="l" t="t" r="r" b="b"/>
            <a:pathLst>
              <a:path w="1722553" h="1856997">
                <a:moveTo>
                  <a:pt x="0" y="0"/>
                </a:moveTo>
                <a:lnTo>
                  <a:pt x="1722553" y="0"/>
                </a:lnTo>
                <a:lnTo>
                  <a:pt x="1722553" y="1856997"/>
                </a:lnTo>
                <a:lnTo>
                  <a:pt x="0" y="185699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299</Words>
  <Application>Microsoft Macintosh PowerPoint</Application>
  <PresentationFormat>Custom</PresentationFormat>
  <Paragraphs>54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20" baseType="lpstr">
      <vt:lpstr>Helvetica World</vt:lpstr>
      <vt:lpstr>Public Sans</vt:lpstr>
      <vt:lpstr>Calibri</vt:lpstr>
      <vt:lpstr>Public Sans Bold</vt:lpstr>
      <vt:lpstr>Canva Sans Italics</vt:lpstr>
      <vt:lpstr>Public Sans Italics</vt:lpstr>
      <vt:lpstr>Canva Sans</vt:lpstr>
      <vt:lpstr>Placard Next Wide</vt:lpstr>
      <vt:lpstr>Arial</vt:lpstr>
      <vt:lpstr>Canva Sans Bold</vt:lpstr>
      <vt:lpstr>Public Sans Bold Italics</vt:lpstr>
      <vt:lpstr>Radnika Next Bold</vt:lpstr>
      <vt:lpstr>Helvetica World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Before the Algorithm: Using AI to Center Student Stories and Humanize Instruction</dc:title>
  <cp:lastModifiedBy>Fraser, Sunja Rakia</cp:lastModifiedBy>
  <cp:revision>2</cp:revision>
  <dcterms:created xsi:type="dcterms:W3CDTF">2006-08-16T00:00:00Z</dcterms:created>
  <dcterms:modified xsi:type="dcterms:W3CDTF">2026-02-25T18:49:42Z</dcterms:modified>
  <dc:identifier>DAHCWXxbXXM</dc:identifier>
</cp:coreProperties>
</file>