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8" r:id="rId6"/>
    <p:sldId id="262" r:id="rId7"/>
    <p:sldId id="259" r:id="rId8"/>
    <p:sldId id="270" r:id="rId9"/>
    <p:sldId id="263" r:id="rId10"/>
    <p:sldId id="260" r:id="rId11"/>
    <p:sldId id="271" r:id="rId12"/>
    <p:sldId id="261" r:id="rId13"/>
    <p:sldId id="265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EB8"/>
    <a:srgbClr val="521115"/>
    <a:srgbClr val="0AC0FF"/>
    <a:srgbClr val="351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8BCBB-BF47-A3F7-5DA9-81845862B237}" v="166" dt="2026-02-24T18:25:36.834"/>
    <p1510:client id="{37CF1C1D-6D77-5B7D-BA40-DA7D5D8DB8F2}" v="3747" dt="2026-02-23T22:59:48.496"/>
    <p1510:client id="{5EEADAA9-DB73-9896-E5B5-DDDD5EBCCD27}" v="7" dt="2026-02-24T14:13:0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D5337-5188-4B1E-AA4B-39B1270855D0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700560-61E4-455A-9E0E-D61AE2212EEA}">
      <dgm:prSet phldr="0" custT="1"/>
      <dgm:spPr/>
      <dgm:t>
        <a:bodyPr/>
        <a:lstStyle/>
        <a:p>
          <a:pPr algn="l"/>
          <a:r>
            <a:rPr lang="en-US">
              <a:latin typeface="+mn-lt"/>
            </a:rPr>
            <a:t>P</a:t>
          </a:r>
          <a:r>
            <a:rPr lang="en-US" sz="1600">
              <a:latin typeface="+mn-lt"/>
            </a:rPr>
            <a:t>ractice (AI simulation)</a:t>
          </a:r>
          <a:endParaRPr lang="en-US" sz="1600" dirty="0">
            <a:latin typeface="+mn-lt"/>
          </a:endParaRPr>
        </a:p>
      </dgm:t>
    </dgm:pt>
    <dgm:pt modelId="{6770CECF-5E8C-4CFC-8693-0893F72F9F1B}" type="parTrans" cxnId="{CE85EC47-176B-4366-9309-380C8B6B3F8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0FA24FA-8DB3-4D1A-B6E0-4809AE2C5FE8}" type="sibTrans" cxnId="{CE85EC47-176B-4366-9309-380C8B6B3F8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23DC45B-168D-4799-AF2B-8A325A6709EC}">
      <dgm:prSet phldr="0"/>
      <dgm:spPr/>
      <dgm:t>
        <a:bodyPr/>
        <a:lstStyle/>
        <a:p>
          <a:pPr algn="l"/>
          <a:r>
            <a:rPr lang="en-US" sz="1600">
              <a:latin typeface="+mn-lt"/>
            </a:rPr>
            <a:t>Immediate feedback</a:t>
          </a:r>
          <a:endParaRPr lang="en-US" sz="1600" dirty="0">
            <a:latin typeface="+mn-lt"/>
          </a:endParaRPr>
        </a:p>
      </dgm:t>
    </dgm:pt>
    <dgm:pt modelId="{D16C8D52-3B30-45D5-8E5A-2AD77CCDD7AC}" type="parTrans" cxnId="{D8F1E52D-05F3-44A9-B5BE-C27F58A36F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B818B01-FEFB-428F-9385-8C877BFB164F}" type="sibTrans" cxnId="{D8F1E52D-05F3-44A9-B5BE-C27F58A36F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8392C0-E6E6-4B01-A038-3402F0BD880C}">
      <dgm:prSet phldr="0"/>
      <dgm:spPr/>
      <dgm:t>
        <a:bodyPr/>
        <a:lstStyle/>
        <a:p>
          <a:pPr algn="l"/>
          <a:r>
            <a:rPr lang="en-US" sz="1600">
              <a:latin typeface="+mn-lt"/>
            </a:rPr>
            <a:t>Reflection</a:t>
          </a:r>
          <a:endParaRPr lang="en-US" sz="1600" dirty="0">
            <a:latin typeface="+mn-lt"/>
          </a:endParaRPr>
        </a:p>
      </dgm:t>
    </dgm:pt>
    <dgm:pt modelId="{D4BC5B85-455F-4CFB-A657-5C1D99D4E5E6}" type="parTrans" cxnId="{A6D16B4A-00BD-47A6-9315-182F7E1D8E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63CC04-E15B-4C9F-92E6-E78344CCC5B6}" type="sibTrans" cxnId="{A6D16B4A-00BD-47A6-9315-182F7E1D8E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513B2C0-CE31-48C2-A316-CD53D4B5D99F}">
      <dgm:prSet phldr="0"/>
      <dgm:spPr/>
      <dgm:t>
        <a:bodyPr/>
        <a:lstStyle/>
        <a:p>
          <a:pPr algn="l"/>
          <a:r>
            <a:rPr lang="en-US" sz="1600">
              <a:latin typeface="+mn-lt"/>
            </a:rPr>
            <a:t>Instructor coaching</a:t>
          </a:r>
          <a:endParaRPr lang="en-US" sz="1600" dirty="0">
            <a:latin typeface="+mn-lt"/>
          </a:endParaRPr>
        </a:p>
      </dgm:t>
    </dgm:pt>
    <dgm:pt modelId="{A01BCAD6-01E1-483C-AF39-B4F5E12DD72F}" type="parTrans" cxnId="{9770B911-9C89-4A3B-9F99-F6ADFA73D30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1AAD4A3-1119-4EA2-9692-37113DF9D23E}" type="sibTrans" cxnId="{9770B911-9C89-4A3B-9F99-F6ADFA73D30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64C4302-1F17-4E80-AB9C-A3BC25749790}">
      <dgm:prSet phldr="0"/>
      <dgm:spPr/>
      <dgm:t>
        <a:bodyPr/>
        <a:lstStyle/>
        <a:p>
          <a:pPr algn="l"/>
          <a:r>
            <a:rPr lang="en-US" sz="1600">
              <a:latin typeface="+mn-lt"/>
            </a:rPr>
            <a:t>Improved performance</a:t>
          </a:r>
          <a:endParaRPr lang="en-US" sz="1600" dirty="0">
            <a:latin typeface="+mn-lt"/>
          </a:endParaRPr>
        </a:p>
      </dgm:t>
    </dgm:pt>
    <dgm:pt modelId="{0529DD08-BFB0-4E39-BE39-077B2D081A46}" type="parTrans" cxnId="{0A8353B4-6963-4E8F-8993-D98D8BA80F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763C40-6DF0-4B75-9805-501BA670832D}" type="sibTrans" cxnId="{0A8353B4-6963-4E8F-8993-D98D8BA80F9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A3B93DC-14DD-4AD1-9112-86351515B109}">
      <dgm:prSet phldr="0"/>
      <dgm:spPr/>
      <dgm:t>
        <a:bodyPr/>
        <a:lstStyle/>
        <a:p>
          <a:pPr algn="l" rtl="0"/>
          <a:r>
            <a:rPr lang="en-US" sz="1600" dirty="0">
              <a:latin typeface="+mn-lt"/>
            </a:rPr>
            <a:t>In-Class Presentation</a:t>
          </a:r>
        </a:p>
      </dgm:t>
    </dgm:pt>
    <dgm:pt modelId="{E5E74499-FDA8-4C82-8A55-F00B9119D199}" type="parTrans" cxnId="{C490CBE6-6D4A-463A-83B1-021D9DF5051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5C8D9B-181A-4E20-854F-90E975FC11D8}" type="sibTrans" cxnId="{C490CBE6-6D4A-463A-83B1-021D9DF5051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EB455E-D652-444B-8D4F-66F6B50C65E0}">
      <dgm:prSet phldr="0"/>
      <dgm:spPr/>
      <dgm:t>
        <a:bodyPr/>
        <a:lstStyle/>
        <a:p>
          <a:pPr algn="l" rtl="0"/>
          <a:r>
            <a:rPr lang="en-US" sz="1600" dirty="0">
              <a:latin typeface="+mn-lt"/>
              <a:ea typeface="Calibri"/>
              <a:cs typeface="Calibri"/>
            </a:rPr>
            <a:t>Instructor coaching</a:t>
          </a:r>
          <a:endParaRPr lang="en-US" sz="1600" dirty="0">
            <a:latin typeface="+mn-lt"/>
          </a:endParaRPr>
        </a:p>
      </dgm:t>
    </dgm:pt>
    <dgm:pt modelId="{DD33D7C1-9BA6-4860-BE1B-0B47BC089FF0}" type="parTrans" cxnId="{DF7C9739-ACFE-450D-8601-456B94D858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1FDF914-D584-4BBB-92A3-C93BFB7FC204}" type="sibTrans" cxnId="{DF7C9739-ACFE-450D-8601-456B94D858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B94CD2-C401-4417-9BB7-DE6097C1E19D}" type="pres">
      <dgm:prSet presAssocID="{480D5337-5188-4B1E-AA4B-39B1270855D0}" presName="Name0" presStyleCnt="0">
        <dgm:presLayoutVars>
          <dgm:dir/>
          <dgm:resizeHandles val="exact"/>
        </dgm:presLayoutVars>
      </dgm:prSet>
      <dgm:spPr/>
    </dgm:pt>
    <dgm:pt modelId="{67BC685A-323A-4BBA-B006-395D085DBAEE}" type="pres">
      <dgm:prSet presAssocID="{480D5337-5188-4B1E-AA4B-39B1270855D0}" presName="cycle" presStyleCnt="0"/>
      <dgm:spPr/>
    </dgm:pt>
    <dgm:pt modelId="{CCE66E0F-E2FB-4D69-ADC9-E33ABA83AA9C}" type="pres">
      <dgm:prSet presAssocID="{2F700560-61E4-455A-9E0E-D61AE2212EEA}" presName="nodeFirstNode" presStyleLbl="node1" presStyleIdx="0" presStyleCnt="7">
        <dgm:presLayoutVars>
          <dgm:bulletEnabled val="1"/>
        </dgm:presLayoutVars>
      </dgm:prSet>
      <dgm:spPr/>
    </dgm:pt>
    <dgm:pt modelId="{45DE4E86-89B5-423E-849A-B01A0F3F57DB}" type="pres">
      <dgm:prSet presAssocID="{E0FA24FA-8DB3-4D1A-B6E0-4809AE2C5FE8}" presName="sibTransFirstNode" presStyleLbl="bgShp" presStyleIdx="0" presStyleCnt="1"/>
      <dgm:spPr/>
    </dgm:pt>
    <dgm:pt modelId="{94B9A3FB-9109-4E54-B4E4-289E5CCBE216}" type="pres">
      <dgm:prSet presAssocID="{923DC45B-168D-4799-AF2B-8A325A6709EC}" presName="nodeFollowingNodes" presStyleLbl="node1" presStyleIdx="1" presStyleCnt="7">
        <dgm:presLayoutVars>
          <dgm:bulletEnabled val="1"/>
        </dgm:presLayoutVars>
      </dgm:prSet>
      <dgm:spPr/>
    </dgm:pt>
    <dgm:pt modelId="{22BF650D-520F-4555-8F17-4ED68982AB92}" type="pres">
      <dgm:prSet presAssocID="{BE8392C0-E6E6-4B01-A038-3402F0BD880C}" presName="nodeFollowingNodes" presStyleLbl="node1" presStyleIdx="2" presStyleCnt="7">
        <dgm:presLayoutVars>
          <dgm:bulletEnabled val="1"/>
        </dgm:presLayoutVars>
      </dgm:prSet>
      <dgm:spPr/>
    </dgm:pt>
    <dgm:pt modelId="{2797D71A-8764-4501-A5B7-CD265473CC52}" type="pres">
      <dgm:prSet presAssocID="{5513B2C0-CE31-48C2-A316-CD53D4B5D99F}" presName="nodeFollowingNodes" presStyleLbl="node1" presStyleIdx="3" presStyleCnt="7">
        <dgm:presLayoutVars>
          <dgm:bulletEnabled val="1"/>
        </dgm:presLayoutVars>
      </dgm:prSet>
      <dgm:spPr/>
    </dgm:pt>
    <dgm:pt modelId="{EA65A6B2-35D3-4F20-BC9E-4FE027AC1D2F}" type="pres">
      <dgm:prSet presAssocID="{C64C4302-1F17-4E80-AB9C-A3BC25749790}" presName="nodeFollowingNodes" presStyleLbl="node1" presStyleIdx="4" presStyleCnt="7">
        <dgm:presLayoutVars>
          <dgm:bulletEnabled val="1"/>
        </dgm:presLayoutVars>
      </dgm:prSet>
      <dgm:spPr/>
    </dgm:pt>
    <dgm:pt modelId="{EB0989EA-B949-4D30-B88F-2BD07C112A2F}" type="pres">
      <dgm:prSet presAssocID="{CA3B93DC-14DD-4AD1-9112-86351515B109}" presName="nodeFollowingNodes" presStyleLbl="node1" presStyleIdx="5" presStyleCnt="7">
        <dgm:presLayoutVars>
          <dgm:bulletEnabled val="1"/>
        </dgm:presLayoutVars>
      </dgm:prSet>
      <dgm:spPr/>
    </dgm:pt>
    <dgm:pt modelId="{FD5DE5EB-87CB-49ED-A8BA-4246FCBC6A36}" type="pres">
      <dgm:prSet presAssocID="{F4EB455E-D652-444B-8D4F-66F6B50C65E0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3E41AB04-C01D-424C-B4E6-2F7847627A3E}" type="presOf" srcId="{BE8392C0-E6E6-4B01-A038-3402F0BD880C}" destId="{22BF650D-520F-4555-8F17-4ED68982AB92}" srcOrd="0" destOrd="0" presId="urn:microsoft.com/office/officeart/2005/8/layout/cycle3"/>
    <dgm:cxn modelId="{68597506-5E37-44AD-A500-E24913532405}" type="presOf" srcId="{CA3B93DC-14DD-4AD1-9112-86351515B109}" destId="{EB0989EA-B949-4D30-B88F-2BD07C112A2F}" srcOrd="0" destOrd="0" presId="urn:microsoft.com/office/officeart/2005/8/layout/cycle3"/>
    <dgm:cxn modelId="{9770B911-9C89-4A3B-9F99-F6ADFA73D302}" srcId="{480D5337-5188-4B1E-AA4B-39B1270855D0}" destId="{5513B2C0-CE31-48C2-A316-CD53D4B5D99F}" srcOrd="3" destOrd="0" parTransId="{A01BCAD6-01E1-483C-AF39-B4F5E12DD72F}" sibTransId="{F1AAD4A3-1119-4EA2-9692-37113DF9D23E}"/>
    <dgm:cxn modelId="{69B60D2D-1C1C-4B9E-BBFD-F71F68A79984}" type="presOf" srcId="{E0FA24FA-8DB3-4D1A-B6E0-4809AE2C5FE8}" destId="{45DE4E86-89B5-423E-849A-B01A0F3F57DB}" srcOrd="0" destOrd="0" presId="urn:microsoft.com/office/officeart/2005/8/layout/cycle3"/>
    <dgm:cxn modelId="{D8F1E52D-05F3-44A9-B5BE-C27F58A36F2C}" srcId="{480D5337-5188-4B1E-AA4B-39B1270855D0}" destId="{923DC45B-168D-4799-AF2B-8A325A6709EC}" srcOrd="1" destOrd="0" parTransId="{D16C8D52-3B30-45D5-8E5A-2AD77CCDD7AC}" sibTransId="{0B818B01-FEFB-428F-9385-8C877BFB164F}"/>
    <dgm:cxn modelId="{D8F5C133-6261-4439-B4AC-5435AB045279}" type="presOf" srcId="{F4EB455E-D652-444B-8D4F-66F6B50C65E0}" destId="{FD5DE5EB-87CB-49ED-A8BA-4246FCBC6A36}" srcOrd="0" destOrd="0" presId="urn:microsoft.com/office/officeart/2005/8/layout/cycle3"/>
    <dgm:cxn modelId="{DF7C9739-ACFE-450D-8601-456B94D85853}" srcId="{480D5337-5188-4B1E-AA4B-39B1270855D0}" destId="{F4EB455E-D652-444B-8D4F-66F6B50C65E0}" srcOrd="6" destOrd="0" parTransId="{DD33D7C1-9BA6-4860-BE1B-0B47BC089FF0}" sibTransId="{11FDF914-D584-4BBB-92A3-C93BFB7FC204}"/>
    <dgm:cxn modelId="{7A8EBF3C-AF73-4AA3-919E-B15DC2778DF5}" type="presOf" srcId="{2F700560-61E4-455A-9E0E-D61AE2212EEA}" destId="{CCE66E0F-E2FB-4D69-ADC9-E33ABA83AA9C}" srcOrd="0" destOrd="0" presId="urn:microsoft.com/office/officeart/2005/8/layout/cycle3"/>
    <dgm:cxn modelId="{CE85EC47-176B-4366-9309-380C8B6B3F85}" srcId="{480D5337-5188-4B1E-AA4B-39B1270855D0}" destId="{2F700560-61E4-455A-9E0E-D61AE2212EEA}" srcOrd="0" destOrd="0" parTransId="{6770CECF-5E8C-4CFC-8693-0893F72F9F1B}" sibTransId="{E0FA24FA-8DB3-4D1A-B6E0-4809AE2C5FE8}"/>
    <dgm:cxn modelId="{A6D16B4A-00BD-47A6-9315-182F7E1D8EA0}" srcId="{480D5337-5188-4B1E-AA4B-39B1270855D0}" destId="{BE8392C0-E6E6-4B01-A038-3402F0BD880C}" srcOrd="2" destOrd="0" parTransId="{D4BC5B85-455F-4CFB-A657-5C1D99D4E5E6}" sibTransId="{0663CC04-E15B-4C9F-92E6-E78344CCC5B6}"/>
    <dgm:cxn modelId="{3F93D14D-A3BC-4E92-A95B-1223DECA23F6}" type="presOf" srcId="{480D5337-5188-4B1E-AA4B-39B1270855D0}" destId="{8DB94CD2-C401-4417-9BB7-DE6097C1E19D}" srcOrd="0" destOrd="0" presId="urn:microsoft.com/office/officeart/2005/8/layout/cycle3"/>
    <dgm:cxn modelId="{5CF31365-FCBD-4A68-9FF7-91E4E0E817DE}" type="presOf" srcId="{C64C4302-1F17-4E80-AB9C-A3BC25749790}" destId="{EA65A6B2-35D3-4F20-BC9E-4FE027AC1D2F}" srcOrd="0" destOrd="0" presId="urn:microsoft.com/office/officeart/2005/8/layout/cycle3"/>
    <dgm:cxn modelId="{59D7D388-0473-4669-B55F-4ED00CCD8F41}" type="presOf" srcId="{923DC45B-168D-4799-AF2B-8A325A6709EC}" destId="{94B9A3FB-9109-4E54-B4E4-289E5CCBE216}" srcOrd="0" destOrd="0" presId="urn:microsoft.com/office/officeart/2005/8/layout/cycle3"/>
    <dgm:cxn modelId="{0A8353B4-6963-4E8F-8993-D98D8BA80F9F}" srcId="{480D5337-5188-4B1E-AA4B-39B1270855D0}" destId="{C64C4302-1F17-4E80-AB9C-A3BC25749790}" srcOrd="4" destOrd="0" parTransId="{0529DD08-BFB0-4E39-BE39-077B2D081A46}" sibTransId="{1A763C40-6DF0-4B75-9805-501BA670832D}"/>
    <dgm:cxn modelId="{F08ED3C1-4259-4FEC-9E9B-8841C613A8EA}" type="presOf" srcId="{5513B2C0-CE31-48C2-A316-CD53D4B5D99F}" destId="{2797D71A-8764-4501-A5B7-CD265473CC52}" srcOrd="0" destOrd="0" presId="urn:microsoft.com/office/officeart/2005/8/layout/cycle3"/>
    <dgm:cxn modelId="{C490CBE6-6D4A-463A-83B1-021D9DF5051A}" srcId="{480D5337-5188-4B1E-AA4B-39B1270855D0}" destId="{CA3B93DC-14DD-4AD1-9112-86351515B109}" srcOrd="5" destOrd="0" parTransId="{E5E74499-FDA8-4C82-8A55-F00B9119D199}" sibTransId="{ED5C8D9B-181A-4E20-854F-90E975FC11D8}"/>
    <dgm:cxn modelId="{6D1D0DD4-BA01-4F0E-A53F-483C328EDA12}" type="presParOf" srcId="{8DB94CD2-C401-4417-9BB7-DE6097C1E19D}" destId="{67BC685A-323A-4BBA-B006-395D085DBAEE}" srcOrd="0" destOrd="0" presId="urn:microsoft.com/office/officeart/2005/8/layout/cycle3"/>
    <dgm:cxn modelId="{8A560F3F-F004-4E2C-B1BE-6EB34468A6D1}" type="presParOf" srcId="{67BC685A-323A-4BBA-B006-395D085DBAEE}" destId="{CCE66E0F-E2FB-4D69-ADC9-E33ABA83AA9C}" srcOrd="0" destOrd="0" presId="urn:microsoft.com/office/officeart/2005/8/layout/cycle3"/>
    <dgm:cxn modelId="{03AE81AB-2F92-4605-AB18-A3E3F60C7C2F}" type="presParOf" srcId="{67BC685A-323A-4BBA-B006-395D085DBAEE}" destId="{45DE4E86-89B5-423E-849A-B01A0F3F57DB}" srcOrd="1" destOrd="0" presId="urn:microsoft.com/office/officeart/2005/8/layout/cycle3"/>
    <dgm:cxn modelId="{B2FFF5B7-9836-41E1-AC8C-71716DCB74AD}" type="presParOf" srcId="{67BC685A-323A-4BBA-B006-395D085DBAEE}" destId="{94B9A3FB-9109-4E54-B4E4-289E5CCBE216}" srcOrd="2" destOrd="0" presId="urn:microsoft.com/office/officeart/2005/8/layout/cycle3"/>
    <dgm:cxn modelId="{2A0A7065-869E-455A-8EC5-EED389E8F648}" type="presParOf" srcId="{67BC685A-323A-4BBA-B006-395D085DBAEE}" destId="{22BF650D-520F-4555-8F17-4ED68982AB92}" srcOrd="3" destOrd="0" presId="urn:microsoft.com/office/officeart/2005/8/layout/cycle3"/>
    <dgm:cxn modelId="{69831E8F-ECDD-4E4F-A053-A5D3DE74CA31}" type="presParOf" srcId="{67BC685A-323A-4BBA-B006-395D085DBAEE}" destId="{2797D71A-8764-4501-A5B7-CD265473CC52}" srcOrd="4" destOrd="0" presId="urn:microsoft.com/office/officeart/2005/8/layout/cycle3"/>
    <dgm:cxn modelId="{E3E95A8C-5D27-4142-9ECD-7AEB170E4446}" type="presParOf" srcId="{67BC685A-323A-4BBA-B006-395D085DBAEE}" destId="{EA65A6B2-35D3-4F20-BC9E-4FE027AC1D2F}" srcOrd="5" destOrd="0" presId="urn:microsoft.com/office/officeart/2005/8/layout/cycle3"/>
    <dgm:cxn modelId="{5E8C93BA-F759-419A-A31F-77134AE7B4C5}" type="presParOf" srcId="{67BC685A-323A-4BBA-B006-395D085DBAEE}" destId="{EB0989EA-B949-4D30-B88F-2BD07C112A2F}" srcOrd="6" destOrd="0" presId="urn:microsoft.com/office/officeart/2005/8/layout/cycle3"/>
    <dgm:cxn modelId="{09C0C00F-5C3E-4C19-8A61-AE81D6BFC427}" type="presParOf" srcId="{67BC685A-323A-4BBA-B006-395D085DBAEE}" destId="{FD5DE5EB-87CB-49ED-A8BA-4246FCBC6A3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F9CD0-AAC7-444C-8E8F-79AA11BC15CA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5C78B-52E6-4AF2-AD72-A5B99E207943}">
      <dgm:prSet phldr="0"/>
      <dgm:spPr/>
      <dgm:t>
        <a:bodyPr/>
        <a:lstStyle/>
        <a:p>
          <a:pPr rtl="0"/>
          <a:r>
            <a:rPr lang="en-US">
              <a:latin typeface="+mn-lt"/>
            </a:rPr>
            <a:t>Evaluator </a:t>
          </a:r>
          <a:endParaRPr lang="en-US" sz="1800">
            <a:latin typeface="+mn-lt"/>
          </a:endParaRPr>
        </a:p>
      </dgm:t>
    </dgm:pt>
    <dgm:pt modelId="{10537F75-2496-44A6-B551-4B017DE07EB6}" type="parTrans" cxnId="{658126BB-1117-41F1-95DD-466EBE895E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C7B5ADA-257E-43E1-9DC9-87E047CFF6C5}" type="sibTrans" cxnId="{658126BB-1117-41F1-95DD-466EBE895E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908A59-3A3C-499C-9112-CAC59B4D4421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 </a:t>
          </a:r>
          <a:r>
            <a:rPr lang="en-US">
              <a:latin typeface="+mn-lt"/>
            </a:rPr>
            <a:t>Content delivery </a:t>
          </a:r>
        </a:p>
      </dgm:t>
    </dgm:pt>
    <dgm:pt modelId="{74AC732D-1FDE-47B8-A8DA-DF4FE6D0EE5E}" type="parTrans" cxnId="{83AC8B4B-D028-46E9-B643-A69E5D3D899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3F8A76-A016-4207-9BDF-2F00AD2B9A8B}" type="sibTrans" cxnId="{83AC8B4B-D028-46E9-B643-A69E5D3D899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F89C81-CD10-4B38-BB84-E92D4D8A6452}">
      <dgm:prSet phldr="0"/>
      <dgm:spPr/>
      <dgm:t>
        <a:bodyPr/>
        <a:lstStyle/>
        <a:p>
          <a:pPr rtl="0"/>
          <a:r>
            <a:rPr lang="en-US">
              <a:latin typeface="+mn-lt"/>
            </a:rPr>
            <a:t>Grading </a:t>
          </a:r>
        </a:p>
      </dgm:t>
    </dgm:pt>
    <dgm:pt modelId="{B802E9A7-AF36-4290-9266-2AF98D629E45}" type="parTrans" cxnId="{2C4885AC-08E4-4028-AD45-4D72D0E206E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738941-C4D8-44B4-9242-D04FDF264475}" type="sibTrans" cxnId="{2C4885AC-08E4-4028-AD45-4D72D0E206E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21B376-17DB-4138-8619-C6FE7E8F0E29}">
      <dgm:prSet phldr="0"/>
      <dgm:spPr/>
      <dgm:t>
        <a:bodyPr/>
        <a:lstStyle/>
        <a:p>
          <a:r>
            <a:rPr lang="en-US" sz="1800" b="1">
              <a:latin typeface="+mn-lt"/>
            </a:rPr>
            <a:t>Skill Development</a:t>
          </a:r>
        </a:p>
      </dgm:t>
    </dgm:pt>
    <dgm:pt modelId="{FBB3C430-A5E6-48BB-B1CD-772AC35B461A}" type="parTrans" cxnId="{2CE3DD9E-8FC9-4F4B-A17C-F8DB1913536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E0AE3B1-A81C-4EED-8615-C68D5822F9CF}" type="sibTrans" cxnId="{2CE3DD9E-8FC9-4F4B-A17C-F8DB1913536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3D1AED-EA13-43EE-A184-C93DFAF755BA}">
      <dgm:prSet phldr="0"/>
      <dgm:spPr/>
      <dgm:t>
        <a:bodyPr/>
        <a:lstStyle/>
        <a:p>
          <a:pPr rtl="0"/>
          <a:r>
            <a:rPr lang="en-US" b="1">
              <a:latin typeface="+mn-lt"/>
            </a:rPr>
            <a:t> Mentoring</a:t>
          </a:r>
        </a:p>
      </dgm:t>
    </dgm:pt>
    <dgm:pt modelId="{DBD842A6-B153-42DC-9A7C-BE2A5FEBA0A2}" type="parTrans" cxnId="{B8F5346F-8BC1-4AB7-9148-0CF059B1B1D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80AD57-DE22-40A8-B953-A62172F23E5A}" type="sibTrans" cxnId="{B8F5346F-8BC1-4AB7-9148-0CF059B1B1D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224F5D7-3D84-412E-BEAC-77A6C04DC1B0}">
      <dgm:prSet phldr="0"/>
      <dgm:spPr/>
      <dgm:t>
        <a:bodyPr/>
        <a:lstStyle/>
        <a:p>
          <a:r>
            <a:rPr lang="en-US" sz="1800" b="1" dirty="0">
              <a:latin typeface="+mn-lt"/>
            </a:rPr>
            <a:t>Coach</a:t>
          </a:r>
          <a:endParaRPr lang="en-US" sz="1400" b="1" dirty="0">
            <a:latin typeface="+mn-lt"/>
          </a:endParaRPr>
        </a:p>
      </dgm:t>
    </dgm:pt>
    <dgm:pt modelId="{C18EF88A-3E76-470B-8897-57FB76686B57}" type="parTrans" cxnId="{11B431D5-F3D9-40D0-BB12-BAC938E1FB7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863C11-D215-4C6B-BE1E-3122AB49E3F3}" type="sibTrans" cxnId="{11B431D5-F3D9-40D0-BB12-BAC938E1FB7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AAB2D43-0075-4C20-BA98-C1AE2E4F0E44}" type="pres">
      <dgm:prSet presAssocID="{B33F9CD0-AAC7-444C-8E8F-79AA11BC15C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7D1DC3A-B2EE-4D78-9E31-881186FA830D}" type="pres">
      <dgm:prSet presAssocID="{0F55C78B-52E6-4AF2-AD72-A5B99E207943}" presName="horFlow" presStyleCnt="0"/>
      <dgm:spPr/>
    </dgm:pt>
    <dgm:pt modelId="{66D177D9-BB6F-407C-B584-E58379A6ADC0}" type="pres">
      <dgm:prSet presAssocID="{0F55C78B-52E6-4AF2-AD72-A5B99E207943}" presName="bigChev" presStyleLbl="node1" presStyleIdx="0" presStyleCnt="3"/>
      <dgm:spPr/>
    </dgm:pt>
    <dgm:pt modelId="{1646F100-418E-415A-B6A5-69929FC2E2F9}" type="pres">
      <dgm:prSet presAssocID="{C18EF88A-3E76-470B-8897-57FB76686B57}" presName="parTrans" presStyleCnt="0"/>
      <dgm:spPr/>
    </dgm:pt>
    <dgm:pt modelId="{401F5371-AED2-4C36-9EEA-1B18779DF4E7}" type="pres">
      <dgm:prSet presAssocID="{0224F5D7-3D84-412E-BEAC-77A6C04DC1B0}" presName="node" presStyleLbl="alignAccFollowNode1" presStyleIdx="0" presStyleCnt="3">
        <dgm:presLayoutVars>
          <dgm:bulletEnabled val="1"/>
        </dgm:presLayoutVars>
      </dgm:prSet>
      <dgm:spPr/>
    </dgm:pt>
    <dgm:pt modelId="{04FA45DA-F425-4478-8279-14ABBCE08BEA}" type="pres">
      <dgm:prSet presAssocID="{0F55C78B-52E6-4AF2-AD72-A5B99E207943}" presName="vSp" presStyleCnt="0"/>
      <dgm:spPr/>
    </dgm:pt>
    <dgm:pt modelId="{2465AE2B-D2E3-49EA-8581-01FF6DF2CC15}" type="pres">
      <dgm:prSet presAssocID="{C1908A59-3A3C-499C-9112-CAC59B4D4421}" presName="horFlow" presStyleCnt="0"/>
      <dgm:spPr/>
    </dgm:pt>
    <dgm:pt modelId="{2C7104EC-81EE-4F70-84D9-8F7A964F92D5}" type="pres">
      <dgm:prSet presAssocID="{C1908A59-3A3C-499C-9112-CAC59B4D4421}" presName="bigChev" presStyleLbl="node1" presStyleIdx="1" presStyleCnt="3"/>
      <dgm:spPr/>
    </dgm:pt>
    <dgm:pt modelId="{73F3B4D3-7E3A-4931-9700-4E6D26171E6E}" type="pres">
      <dgm:prSet presAssocID="{FBB3C430-A5E6-48BB-B1CD-772AC35B461A}" presName="parTrans" presStyleCnt="0"/>
      <dgm:spPr/>
    </dgm:pt>
    <dgm:pt modelId="{CF36B595-9B89-458F-897D-2FBE6D793115}" type="pres">
      <dgm:prSet presAssocID="{B321B376-17DB-4138-8619-C6FE7E8F0E29}" presName="node" presStyleLbl="alignAccFollowNode1" presStyleIdx="1" presStyleCnt="3">
        <dgm:presLayoutVars>
          <dgm:bulletEnabled val="1"/>
        </dgm:presLayoutVars>
      </dgm:prSet>
      <dgm:spPr/>
    </dgm:pt>
    <dgm:pt modelId="{4EF14151-37D6-44AA-AF33-43E5F6FF4DF6}" type="pres">
      <dgm:prSet presAssocID="{C1908A59-3A3C-499C-9112-CAC59B4D4421}" presName="vSp" presStyleCnt="0"/>
      <dgm:spPr/>
    </dgm:pt>
    <dgm:pt modelId="{B98146AE-A60A-407E-A5BA-A3DDDAD1A6A8}" type="pres">
      <dgm:prSet presAssocID="{00F89C81-CD10-4B38-BB84-E92D4D8A6452}" presName="horFlow" presStyleCnt="0"/>
      <dgm:spPr/>
    </dgm:pt>
    <dgm:pt modelId="{A47F8377-F313-476A-8D2A-C6E16D2D2CBF}" type="pres">
      <dgm:prSet presAssocID="{00F89C81-CD10-4B38-BB84-E92D4D8A6452}" presName="bigChev" presStyleLbl="node1" presStyleIdx="2" presStyleCnt="3"/>
      <dgm:spPr/>
    </dgm:pt>
    <dgm:pt modelId="{2162DC67-4AD3-442D-B9D4-8039A10EBAE6}" type="pres">
      <dgm:prSet presAssocID="{DBD842A6-B153-42DC-9A7C-BE2A5FEBA0A2}" presName="parTrans" presStyleCnt="0"/>
      <dgm:spPr/>
    </dgm:pt>
    <dgm:pt modelId="{689462A9-99DF-4109-9480-C8399136E0C6}" type="pres">
      <dgm:prSet presAssocID="{A13D1AED-EA13-43EE-A184-C93DFAF755BA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BA15AC0F-BA74-4BF6-96A8-B711ADAB7C50}" type="presOf" srcId="{0224F5D7-3D84-412E-BEAC-77A6C04DC1B0}" destId="{401F5371-AED2-4C36-9EEA-1B18779DF4E7}" srcOrd="0" destOrd="0" presId="urn:microsoft.com/office/officeart/2005/8/layout/lProcess3"/>
    <dgm:cxn modelId="{B67E0C24-D183-4529-858A-1BC15EF70B99}" type="presOf" srcId="{A13D1AED-EA13-43EE-A184-C93DFAF755BA}" destId="{689462A9-99DF-4109-9480-C8399136E0C6}" srcOrd="0" destOrd="0" presId="urn:microsoft.com/office/officeart/2005/8/layout/lProcess3"/>
    <dgm:cxn modelId="{1BC60A2C-10F3-4D3E-9E9E-9E93141430F3}" type="presOf" srcId="{0F55C78B-52E6-4AF2-AD72-A5B99E207943}" destId="{66D177D9-BB6F-407C-B584-E58379A6ADC0}" srcOrd="0" destOrd="0" presId="urn:microsoft.com/office/officeart/2005/8/layout/lProcess3"/>
    <dgm:cxn modelId="{CC0D0443-7905-4B92-9386-5791A3368A71}" type="presOf" srcId="{00F89C81-CD10-4B38-BB84-E92D4D8A6452}" destId="{A47F8377-F313-476A-8D2A-C6E16D2D2CBF}" srcOrd="0" destOrd="0" presId="urn:microsoft.com/office/officeart/2005/8/layout/lProcess3"/>
    <dgm:cxn modelId="{83AC8B4B-D028-46E9-B643-A69E5D3D8994}" srcId="{B33F9CD0-AAC7-444C-8E8F-79AA11BC15CA}" destId="{C1908A59-3A3C-499C-9112-CAC59B4D4421}" srcOrd="1" destOrd="0" parTransId="{74AC732D-1FDE-47B8-A8DA-DF4FE6D0EE5E}" sibTransId="{EA3F8A76-A016-4207-9BDF-2F00AD2B9A8B}"/>
    <dgm:cxn modelId="{280EBE4F-10EB-4670-B149-FC80D829CC54}" type="presOf" srcId="{B321B376-17DB-4138-8619-C6FE7E8F0E29}" destId="{CF36B595-9B89-458F-897D-2FBE6D793115}" srcOrd="0" destOrd="0" presId="urn:microsoft.com/office/officeart/2005/8/layout/lProcess3"/>
    <dgm:cxn modelId="{B8F5346F-8BC1-4AB7-9148-0CF059B1B1D3}" srcId="{00F89C81-CD10-4B38-BB84-E92D4D8A6452}" destId="{A13D1AED-EA13-43EE-A184-C93DFAF755BA}" srcOrd="0" destOrd="0" parTransId="{DBD842A6-B153-42DC-9A7C-BE2A5FEBA0A2}" sibTransId="{D380AD57-DE22-40A8-B953-A62172F23E5A}"/>
    <dgm:cxn modelId="{2CE3DD9E-8FC9-4F4B-A17C-F8DB1913536F}" srcId="{C1908A59-3A3C-499C-9112-CAC59B4D4421}" destId="{B321B376-17DB-4138-8619-C6FE7E8F0E29}" srcOrd="0" destOrd="0" parTransId="{FBB3C430-A5E6-48BB-B1CD-772AC35B461A}" sibTransId="{0E0AE3B1-A81C-4EED-8615-C68D5822F9CF}"/>
    <dgm:cxn modelId="{A803F1AB-4414-4A74-BF75-B83B83D95135}" type="presOf" srcId="{B33F9CD0-AAC7-444C-8E8F-79AA11BC15CA}" destId="{CAAB2D43-0075-4C20-BA98-C1AE2E4F0E44}" srcOrd="0" destOrd="0" presId="urn:microsoft.com/office/officeart/2005/8/layout/lProcess3"/>
    <dgm:cxn modelId="{2C4885AC-08E4-4028-AD45-4D72D0E206EC}" srcId="{B33F9CD0-AAC7-444C-8E8F-79AA11BC15CA}" destId="{00F89C81-CD10-4B38-BB84-E92D4D8A6452}" srcOrd="2" destOrd="0" parTransId="{B802E9A7-AF36-4290-9266-2AF98D629E45}" sibTransId="{EA738941-C4D8-44B4-9242-D04FDF264475}"/>
    <dgm:cxn modelId="{386586B1-D35F-40AC-AA27-8B3F988355A8}" type="presOf" srcId="{C1908A59-3A3C-499C-9112-CAC59B4D4421}" destId="{2C7104EC-81EE-4F70-84D9-8F7A964F92D5}" srcOrd="0" destOrd="0" presId="urn:microsoft.com/office/officeart/2005/8/layout/lProcess3"/>
    <dgm:cxn modelId="{658126BB-1117-41F1-95DD-466EBE895EE0}" srcId="{B33F9CD0-AAC7-444C-8E8F-79AA11BC15CA}" destId="{0F55C78B-52E6-4AF2-AD72-A5B99E207943}" srcOrd="0" destOrd="0" parTransId="{10537F75-2496-44A6-B551-4B017DE07EB6}" sibTransId="{FC7B5ADA-257E-43E1-9DC9-87E047CFF6C5}"/>
    <dgm:cxn modelId="{11B431D5-F3D9-40D0-BB12-BAC938E1FB77}" srcId="{0F55C78B-52E6-4AF2-AD72-A5B99E207943}" destId="{0224F5D7-3D84-412E-BEAC-77A6C04DC1B0}" srcOrd="0" destOrd="0" parTransId="{C18EF88A-3E76-470B-8897-57FB76686B57}" sibTransId="{8D863C11-D215-4C6B-BE1E-3122AB49E3F3}"/>
    <dgm:cxn modelId="{04B89BCA-24A1-484E-B476-FE24ED2E793B}" type="presParOf" srcId="{CAAB2D43-0075-4C20-BA98-C1AE2E4F0E44}" destId="{07D1DC3A-B2EE-4D78-9E31-881186FA830D}" srcOrd="0" destOrd="0" presId="urn:microsoft.com/office/officeart/2005/8/layout/lProcess3"/>
    <dgm:cxn modelId="{3AA7849F-AC3C-4DBA-B685-7A2C28A67F0F}" type="presParOf" srcId="{07D1DC3A-B2EE-4D78-9E31-881186FA830D}" destId="{66D177D9-BB6F-407C-B584-E58379A6ADC0}" srcOrd="0" destOrd="0" presId="urn:microsoft.com/office/officeart/2005/8/layout/lProcess3"/>
    <dgm:cxn modelId="{96E5D118-FD5E-4B61-8425-1B30E29286C1}" type="presParOf" srcId="{07D1DC3A-B2EE-4D78-9E31-881186FA830D}" destId="{1646F100-418E-415A-B6A5-69929FC2E2F9}" srcOrd="1" destOrd="0" presId="urn:microsoft.com/office/officeart/2005/8/layout/lProcess3"/>
    <dgm:cxn modelId="{875DD3F2-78F9-44A7-8288-19B4D35A3AAD}" type="presParOf" srcId="{07D1DC3A-B2EE-4D78-9E31-881186FA830D}" destId="{401F5371-AED2-4C36-9EEA-1B18779DF4E7}" srcOrd="2" destOrd="0" presId="urn:microsoft.com/office/officeart/2005/8/layout/lProcess3"/>
    <dgm:cxn modelId="{CF0686D2-8855-474C-B377-4C628CAA99BA}" type="presParOf" srcId="{CAAB2D43-0075-4C20-BA98-C1AE2E4F0E44}" destId="{04FA45DA-F425-4478-8279-14ABBCE08BEA}" srcOrd="1" destOrd="0" presId="urn:microsoft.com/office/officeart/2005/8/layout/lProcess3"/>
    <dgm:cxn modelId="{373CEC91-A3C9-4D87-8BD9-F4D4466620FC}" type="presParOf" srcId="{CAAB2D43-0075-4C20-BA98-C1AE2E4F0E44}" destId="{2465AE2B-D2E3-49EA-8581-01FF6DF2CC15}" srcOrd="2" destOrd="0" presId="urn:microsoft.com/office/officeart/2005/8/layout/lProcess3"/>
    <dgm:cxn modelId="{2B0A9D0C-213C-4EB9-83DC-61650A4B3211}" type="presParOf" srcId="{2465AE2B-D2E3-49EA-8581-01FF6DF2CC15}" destId="{2C7104EC-81EE-4F70-84D9-8F7A964F92D5}" srcOrd="0" destOrd="0" presId="urn:microsoft.com/office/officeart/2005/8/layout/lProcess3"/>
    <dgm:cxn modelId="{B0919C31-EEF0-4C17-BA43-D3444755E68F}" type="presParOf" srcId="{2465AE2B-D2E3-49EA-8581-01FF6DF2CC15}" destId="{73F3B4D3-7E3A-4931-9700-4E6D26171E6E}" srcOrd="1" destOrd="0" presId="urn:microsoft.com/office/officeart/2005/8/layout/lProcess3"/>
    <dgm:cxn modelId="{1157C292-03A1-4CBD-A788-0E9A043DCA53}" type="presParOf" srcId="{2465AE2B-D2E3-49EA-8581-01FF6DF2CC15}" destId="{CF36B595-9B89-458F-897D-2FBE6D793115}" srcOrd="2" destOrd="0" presId="urn:microsoft.com/office/officeart/2005/8/layout/lProcess3"/>
    <dgm:cxn modelId="{9E3FA451-FECD-4AC0-BCD9-FB68EE40900D}" type="presParOf" srcId="{CAAB2D43-0075-4C20-BA98-C1AE2E4F0E44}" destId="{4EF14151-37D6-44AA-AF33-43E5F6FF4DF6}" srcOrd="3" destOrd="0" presId="urn:microsoft.com/office/officeart/2005/8/layout/lProcess3"/>
    <dgm:cxn modelId="{4805A04D-21DD-47BF-8869-5ACE1FD5B992}" type="presParOf" srcId="{CAAB2D43-0075-4C20-BA98-C1AE2E4F0E44}" destId="{B98146AE-A60A-407E-A5BA-A3DDDAD1A6A8}" srcOrd="4" destOrd="0" presId="urn:microsoft.com/office/officeart/2005/8/layout/lProcess3"/>
    <dgm:cxn modelId="{1A3D6E81-5EED-4BD5-B711-B799832B2952}" type="presParOf" srcId="{B98146AE-A60A-407E-A5BA-A3DDDAD1A6A8}" destId="{A47F8377-F313-476A-8D2A-C6E16D2D2CBF}" srcOrd="0" destOrd="0" presId="urn:microsoft.com/office/officeart/2005/8/layout/lProcess3"/>
    <dgm:cxn modelId="{780FE885-F66A-4F34-A575-A9935F8B70FB}" type="presParOf" srcId="{B98146AE-A60A-407E-A5BA-A3DDDAD1A6A8}" destId="{2162DC67-4AD3-442D-B9D4-8039A10EBAE6}" srcOrd="1" destOrd="0" presId="urn:microsoft.com/office/officeart/2005/8/layout/lProcess3"/>
    <dgm:cxn modelId="{C6C2A7AE-646E-47AC-B7CF-035739D34E42}" type="presParOf" srcId="{B98146AE-A60A-407E-A5BA-A3DDDAD1A6A8}" destId="{689462A9-99DF-4109-9480-C8399136E0C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E4E86-89B5-423E-849A-B01A0F3F57DB}">
      <dsp:nvSpPr>
        <dsp:cNvPr id="0" name=""/>
        <dsp:cNvSpPr/>
      </dsp:nvSpPr>
      <dsp:spPr>
        <a:xfrm>
          <a:off x="299061" y="104902"/>
          <a:ext cx="4423581" cy="4423581"/>
        </a:xfrm>
        <a:prstGeom prst="circularArrow">
          <a:avLst>
            <a:gd name="adj1" fmla="val 5544"/>
            <a:gd name="adj2" fmla="val 330680"/>
            <a:gd name="adj3" fmla="val 14552491"/>
            <a:gd name="adj4" fmla="val 16929261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6E0F-E2FB-4D69-ADC9-E33ABA83AA9C}">
      <dsp:nvSpPr>
        <dsp:cNvPr id="0" name=""/>
        <dsp:cNvSpPr/>
      </dsp:nvSpPr>
      <dsp:spPr>
        <a:xfrm>
          <a:off x="1840228" y="137717"/>
          <a:ext cx="1341246" cy="6706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kern="1200">
              <a:latin typeface="+mn-lt"/>
            </a:rPr>
            <a:t>P</a:t>
          </a:r>
          <a:r>
            <a:rPr lang="en-US" sz="1600" kern="1200">
              <a:latin typeface="+mn-lt"/>
            </a:rPr>
            <a:t>ractice (AI simulation)</a:t>
          </a:r>
          <a:endParaRPr lang="en-US" sz="1600" kern="1200" dirty="0">
            <a:latin typeface="+mn-lt"/>
          </a:endParaRPr>
        </a:p>
      </dsp:txBody>
      <dsp:txXfrm>
        <a:off x="1872965" y="170454"/>
        <a:ext cx="1275772" cy="605149"/>
      </dsp:txXfrm>
    </dsp:sp>
    <dsp:sp modelId="{94B9A3FB-9109-4E54-B4E4-289E5CCBE216}">
      <dsp:nvSpPr>
        <dsp:cNvPr id="0" name=""/>
        <dsp:cNvSpPr/>
      </dsp:nvSpPr>
      <dsp:spPr>
        <a:xfrm>
          <a:off x="3315066" y="847962"/>
          <a:ext cx="1341246" cy="670623"/>
        </a:xfrm>
        <a:prstGeom prst="roundRect">
          <a:avLst/>
        </a:prstGeom>
        <a:solidFill>
          <a:schemeClr val="accent4">
            <a:hueOff val="-2653156"/>
            <a:satOff val="6559"/>
            <a:lumOff val="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Immediate feedback</a:t>
          </a:r>
          <a:endParaRPr lang="en-US" sz="1600" kern="1200" dirty="0">
            <a:latin typeface="+mn-lt"/>
          </a:endParaRPr>
        </a:p>
      </dsp:txBody>
      <dsp:txXfrm>
        <a:off x="3347803" y="880699"/>
        <a:ext cx="1275772" cy="605149"/>
      </dsp:txXfrm>
    </dsp:sp>
    <dsp:sp modelId="{22BF650D-520F-4555-8F17-4ED68982AB92}">
      <dsp:nvSpPr>
        <dsp:cNvPr id="0" name=""/>
        <dsp:cNvSpPr/>
      </dsp:nvSpPr>
      <dsp:spPr>
        <a:xfrm>
          <a:off x="3679321" y="2443867"/>
          <a:ext cx="1341246" cy="670623"/>
        </a:xfrm>
        <a:prstGeom prst="roundRect">
          <a:avLst/>
        </a:prstGeom>
        <a:solidFill>
          <a:schemeClr val="accent4">
            <a:hueOff val="-5306312"/>
            <a:satOff val="13118"/>
            <a:lumOff val="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Reflection</a:t>
          </a:r>
          <a:endParaRPr lang="en-US" sz="1600" kern="1200" dirty="0">
            <a:latin typeface="+mn-lt"/>
          </a:endParaRPr>
        </a:p>
      </dsp:txBody>
      <dsp:txXfrm>
        <a:off x="3712058" y="2476604"/>
        <a:ext cx="1275772" cy="605149"/>
      </dsp:txXfrm>
    </dsp:sp>
    <dsp:sp modelId="{2797D71A-8764-4501-A5B7-CD265473CC52}">
      <dsp:nvSpPr>
        <dsp:cNvPr id="0" name=""/>
        <dsp:cNvSpPr/>
      </dsp:nvSpPr>
      <dsp:spPr>
        <a:xfrm>
          <a:off x="2658702" y="3723683"/>
          <a:ext cx="1341246" cy="670623"/>
        </a:xfrm>
        <a:prstGeom prst="roundRect">
          <a:avLst/>
        </a:prstGeom>
        <a:solidFill>
          <a:schemeClr val="accent4">
            <a:hueOff val="-7959467"/>
            <a:satOff val="19677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Instructor coaching</a:t>
          </a:r>
          <a:endParaRPr lang="en-US" sz="1600" kern="1200" dirty="0">
            <a:latin typeface="+mn-lt"/>
          </a:endParaRPr>
        </a:p>
      </dsp:txBody>
      <dsp:txXfrm>
        <a:off x="2691439" y="3756420"/>
        <a:ext cx="1275772" cy="605149"/>
      </dsp:txXfrm>
    </dsp:sp>
    <dsp:sp modelId="{EA65A6B2-35D3-4F20-BC9E-4FE027AC1D2F}">
      <dsp:nvSpPr>
        <dsp:cNvPr id="0" name=""/>
        <dsp:cNvSpPr/>
      </dsp:nvSpPr>
      <dsp:spPr>
        <a:xfrm>
          <a:off x="1021755" y="3723683"/>
          <a:ext cx="1341246" cy="670623"/>
        </a:xfrm>
        <a:prstGeom prst="roundRect">
          <a:avLst/>
        </a:prstGeom>
        <a:solidFill>
          <a:schemeClr val="accent4">
            <a:hueOff val="-10612624"/>
            <a:satOff val="26235"/>
            <a:lumOff val="14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</a:rPr>
            <a:t>Improved performance</a:t>
          </a:r>
          <a:endParaRPr lang="en-US" sz="1600" kern="1200" dirty="0">
            <a:latin typeface="+mn-lt"/>
          </a:endParaRPr>
        </a:p>
      </dsp:txBody>
      <dsp:txXfrm>
        <a:off x="1054492" y="3756420"/>
        <a:ext cx="1275772" cy="605149"/>
      </dsp:txXfrm>
    </dsp:sp>
    <dsp:sp modelId="{EB0989EA-B949-4D30-B88F-2BD07C112A2F}">
      <dsp:nvSpPr>
        <dsp:cNvPr id="0" name=""/>
        <dsp:cNvSpPr/>
      </dsp:nvSpPr>
      <dsp:spPr>
        <a:xfrm>
          <a:off x="1136" y="2443867"/>
          <a:ext cx="1341246" cy="670623"/>
        </a:xfrm>
        <a:prstGeom prst="roundRect">
          <a:avLst/>
        </a:prstGeom>
        <a:solidFill>
          <a:schemeClr val="accent4">
            <a:hueOff val="-13265779"/>
            <a:satOff val="32794"/>
            <a:lumOff val="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In-Class Presentation</a:t>
          </a:r>
        </a:p>
      </dsp:txBody>
      <dsp:txXfrm>
        <a:off x="33873" y="2476604"/>
        <a:ext cx="1275772" cy="605149"/>
      </dsp:txXfrm>
    </dsp:sp>
    <dsp:sp modelId="{FD5DE5EB-87CB-49ED-A8BA-4246FCBC6A36}">
      <dsp:nvSpPr>
        <dsp:cNvPr id="0" name=""/>
        <dsp:cNvSpPr/>
      </dsp:nvSpPr>
      <dsp:spPr>
        <a:xfrm>
          <a:off x="365390" y="847962"/>
          <a:ext cx="1341246" cy="670623"/>
        </a:xfrm>
        <a:prstGeom prst="roundRect">
          <a:avLst/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ea typeface="Calibri"/>
              <a:cs typeface="Calibri"/>
            </a:rPr>
            <a:t>Instructor coaching</a:t>
          </a:r>
          <a:endParaRPr lang="en-US" sz="1600" kern="1200" dirty="0">
            <a:latin typeface="+mn-lt"/>
          </a:endParaRPr>
        </a:p>
      </dsp:txBody>
      <dsp:txXfrm>
        <a:off x="398127" y="880699"/>
        <a:ext cx="1275772" cy="605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77D9-BB6F-407C-B584-E58379A6ADC0}">
      <dsp:nvSpPr>
        <dsp:cNvPr id="0" name=""/>
        <dsp:cNvSpPr/>
      </dsp:nvSpPr>
      <dsp:spPr>
        <a:xfrm>
          <a:off x="1846757" y="314"/>
          <a:ext cx="2787325" cy="11149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+mn-lt"/>
            </a:rPr>
            <a:t>Evaluator </a:t>
          </a:r>
        </a:p>
      </dsp:txBody>
      <dsp:txXfrm>
        <a:off x="2404222" y="314"/>
        <a:ext cx="1672395" cy="1114930"/>
      </dsp:txXfrm>
    </dsp:sp>
    <dsp:sp modelId="{401F5371-AED2-4C36-9EEA-1B18779DF4E7}">
      <dsp:nvSpPr>
        <dsp:cNvPr id="0" name=""/>
        <dsp:cNvSpPr/>
      </dsp:nvSpPr>
      <dsp:spPr>
        <a:xfrm>
          <a:off x="4271730" y="95083"/>
          <a:ext cx="2313479" cy="9253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Coach</a:t>
          </a:r>
        </a:p>
      </dsp:txBody>
      <dsp:txXfrm>
        <a:off x="4734426" y="95083"/>
        <a:ext cx="1388088" cy="925391"/>
      </dsp:txXfrm>
    </dsp:sp>
    <dsp:sp modelId="{2C7104EC-81EE-4F70-84D9-8F7A964F92D5}">
      <dsp:nvSpPr>
        <dsp:cNvPr id="0" name=""/>
        <dsp:cNvSpPr/>
      </dsp:nvSpPr>
      <dsp:spPr>
        <a:xfrm>
          <a:off x="1846757" y="1271334"/>
          <a:ext cx="2787325" cy="11149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n-lt"/>
            </a:rPr>
            <a:t> </a:t>
          </a:r>
          <a:r>
            <a:rPr lang="en-US" sz="2900" kern="1200">
              <a:latin typeface="+mn-lt"/>
            </a:rPr>
            <a:t>Content delivery </a:t>
          </a:r>
        </a:p>
      </dsp:txBody>
      <dsp:txXfrm>
        <a:off x="2404222" y="1271334"/>
        <a:ext cx="1672395" cy="1114930"/>
      </dsp:txXfrm>
    </dsp:sp>
    <dsp:sp modelId="{CF36B595-9B89-458F-897D-2FBE6D793115}">
      <dsp:nvSpPr>
        <dsp:cNvPr id="0" name=""/>
        <dsp:cNvSpPr/>
      </dsp:nvSpPr>
      <dsp:spPr>
        <a:xfrm>
          <a:off x="4271730" y="1366104"/>
          <a:ext cx="2313479" cy="9253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n-lt"/>
            </a:rPr>
            <a:t>Skill Development</a:t>
          </a:r>
        </a:p>
      </dsp:txBody>
      <dsp:txXfrm>
        <a:off x="4734426" y="1366104"/>
        <a:ext cx="1388088" cy="925391"/>
      </dsp:txXfrm>
    </dsp:sp>
    <dsp:sp modelId="{A47F8377-F313-476A-8D2A-C6E16D2D2CBF}">
      <dsp:nvSpPr>
        <dsp:cNvPr id="0" name=""/>
        <dsp:cNvSpPr/>
      </dsp:nvSpPr>
      <dsp:spPr>
        <a:xfrm>
          <a:off x="1846757" y="2542355"/>
          <a:ext cx="2787325" cy="11149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latin typeface="+mn-lt"/>
            </a:rPr>
            <a:t>Grading </a:t>
          </a:r>
        </a:p>
      </dsp:txBody>
      <dsp:txXfrm>
        <a:off x="2404222" y="2542355"/>
        <a:ext cx="1672395" cy="1114930"/>
      </dsp:txXfrm>
    </dsp:sp>
    <dsp:sp modelId="{689462A9-99DF-4109-9480-C8399136E0C6}">
      <dsp:nvSpPr>
        <dsp:cNvPr id="0" name=""/>
        <dsp:cNvSpPr/>
      </dsp:nvSpPr>
      <dsp:spPr>
        <a:xfrm>
          <a:off x="4271730" y="2637124"/>
          <a:ext cx="2313479" cy="92539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n-lt"/>
            </a:rPr>
            <a:t> Mentoring</a:t>
          </a:r>
        </a:p>
      </dsp:txBody>
      <dsp:txXfrm>
        <a:off x="4734426" y="2637124"/>
        <a:ext cx="1388088" cy="925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7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xst.yuja.com/V/Video?v=15464829&amp;node=66991126&amp;a=437592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FA8C904E-987B-43CD-28FC-8EB9A78E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</a:blip>
          <a:srcRect l="27923" t="23665" r="10716" b="14156"/>
          <a:stretch>
            <a:fillRect/>
          </a:stretch>
        </p:blipFill>
        <p:spPr>
          <a:xfrm>
            <a:off x="-4071" y="-7966"/>
            <a:ext cx="12213101" cy="68886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03FDB8-D911-F8F8-F9EC-FB7FF5435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927" y="-5100"/>
            <a:ext cx="10039030" cy="686906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128EB8"/>
                </a:solidFill>
                <a:latin typeface="Univers Condensed"/>
                <a:ea typeface="Roboto"/>
                <a:cs typeface="Roboto"/>
              </a:rPr>
              <a:t>Scaling</a:t>
            </a:r>
            <a:r>
              <a:rPr lang="en-US" sz="4000" b="1" dirty="0">
                <a:solidFill>
                  <a:srgbClr val="128EB8"/>
                </a:solidFill>
                <a:latin typeface="Univers Condensed"/>
                <a:ea typeface="Roboto"/>
                <a:cs typeface="Roboto"/>
              </a:rPr>
              <a:t> </a:t>
            </a:r>
            <a:r>
              <a:rPr lang="en-US" sz="6000" b="1" dirty="0">
                <a:solidFill>
                  <a:srgbClr val="128EB8"/>
                </a:solidFill>
                <a:latin typeface="Univers Condensed"/>
                <a:ea typeface="Roboto"/>
                <a:cs typeface="Roboto"/>
              </a:rPr>
              <a:t>Experiential Learning with AI:</a:t>
            </a:r>
            <a:r>
              <a:rPr lang="en-US" sz="4400" dirty="0">
                <a:latin typeface="Univers Condensed"/>
                <a:ea typeface="Roboto"/>
                <a:cs typeface="Roboto"/>
              </a:rPr>
              <a:t> </a:t>
            </a:r>
            <a:br>
              <a:rPr lang="en-US" sz="4400" dirty="0">
                <a:latin typeface="Univers Condensed"/>
                <a:ea typeface="Roboto"/>
                <a:cs typeface="Roboto"/>
              </a:rPr>
            </a:br>
            <a:r>
              <a:rPr lang="en-US" sz="4000" cap="none" dirty="0">
                <a:latin typeface="Calisto MT"/>
                <a:ea typeface="Roboto"/>
                <a:cs typeface="Roboto"/>
              </a:rPr>
              <a:t>Using AI-powered Simulations in </a:t>
            </a:r>
            <a:br>
              <a:rPr lang="en-US" sz="4000" cap="none" dirty="0">
                <a:latin typeface="Calisto MT"/>
                <a:ea typeface="Roboto"/>
                <a:cs typeface="Roboto"/>
              </a:rPr>
            </a:br>
            <a:r>
              <a:rPr lang="en-US" sz="4000" cap="none" dirty="0">
                <a:latin typeface="Calisto MT"/>
                <a:ea typeface="Roboto"/>
                <a:cs typeface="Roboto"/>
              </a:rPr>
              <a:t>Professional Sales Education</a:t>
            </a:r>
            <a:endParaRPr lang="en-US" sz="4000" cap="none" dirty="0"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776B4-3514-3C86-550F-EDFD1761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4C41B2-9206-3608-E4FC-CD566A4FBD0D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FF5911-DB08-C59C-C121-C31CA1D5EB4A}"/>
              </a:ext>
            </a:extLst>
          </p:cNvPr>
          <p:cNvGrpSpPr/>
          <p:nvPr/>
        </p:nvGrpSpPr>
        <p:grpSpPr>
          <a:xfrm>
            <a:off x="287548" y="769188"/>
            <a:ext cx="11616903" cy="4999162"/>
            <a:chOff x="416944" y="294736"/>
            <a:chExt cx="11616903" cy="49991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8E33FF-D67B-C2C2-BF38-B9BDB6DF0928}"/>
                </a:ext>
              </a:extLst>
            </p:cNvPr>
            <p:cNvSpPr txBox="1"/>
            <p:nvPr/>
          </p:nvSpPr>
          <p:spPr>
            <a:xfrm>
              <a:off x="416944" y="294736"/>
              <a:ext cx="11616903" cy="104644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400" cap="all">
                  <a:solidFill>
                    <a:srgbClr val="FFFFFF"/>
                  </a:solidFill>
                  <a:latin typeface="Univers Condensed"/>
                </a:rPr>
                <a:t>WHAT MAKES SECOND NATURE UNIQUE?</a:t>
              </a:r>
              <a:endParaRPr lang="en-US" sz="4400">
                <a:latin typeface="Univers Condensed"/>
              </a:endParaRPr>
            </a:p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C42D1E-C837-8EC8-8E86-A87609202CD3}"/>
                </a:ext>
              </a:extLst>
            </p:cNvPr>
            <p:cNvSpPr txBox="1"/>
            <p:nvPr/>
          </p:nvSpPr>
          <p:spPr>
            <a:xfrm>
              <a:off x="608836" y="1307166"/>
              <a:ext cx="5954865" cy="39867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solidFill>
                    <a:srgbClr val="128EB8"/>
                  </a:solidFill>
                </a:rPr>
                <a:t>Human-Centered Capabilities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Analyzes emotional intelligence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Demonstrates active listening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Adapts to responses quickly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Delivers immediate and effective feedba</a:t>
              </a:r>
              <a:r>
                <a:rPr lang="en-US" sz="2800">
                  <a:solidFill>
                    <a:schemeClr val="bg1"/>
                  </a:solidFill>
                </a:rPr>
                <a:t>ck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0C122848-DB4D-6073-379E-DD6C1AFF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pic>
        <p:nvPicPr>
          <p:cNvPr id="12" name="Picture 11" descr="A screenshot of a message&#10;&#10;AI-generated content may be incorrect.">
            <a:extLst>
              <a:ext uri="{FF2B5EF4-FFF2-40B4-BE49-F238E27FC236}">
                <a16:creationId xmlns:a16="http://schemas.microsoft.com/office/drawing/2014/main" id="{5DFD8828-E2DA-645A-FAD4-B237C1F2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97" y="1825296"/>
            <a:ext cx="5065503" cy="1970957"/>
          </a:xfrm>
          <a:prstGeom prst="rect">
            <a:avLst/>
          </a:prstGeom>
          <a:ln w="57150">
            <a:solidFill>
              <a:srgbClr val="128EB8"/>
            </a:solidFill>
          </a:ln>
        </p:spPr>
      </p:pic>
      <p:pic>
        <p:nvPicPr>
          <p:cNvPr id="13" name="Picture 12" descr="A screen shot of a graph&#10;&#10;AI-generated content may be incorrect.">
            <a:extLst>
              <a:ext uri="{FF2B5EF4-FFF2-40B4-BE49-F238E27FC236}">
                <a16:creationId xmlns:a16="http://schemas.microsoft.com/office/drawing/2014/main" id="{CF5CFA3B-8530-6085-68DE-8C955DBD0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098" y="4039770"/>
            <a:ext cx="5065503" cy="2056502"/>
          </a:xfrm>
          <a:prstGeom prst="rect">
            <a:avLst/>
          </a:prstGeom>
          <a:ln w="57150">
            <a:solidFill>
              <a:srgbClr val="128EB8"/>
            </a:solidFill>
          </a:ln>
        </p:spPr>
      </p:pic>
    </p:spTree>
    <p:extLst>
      <p:ext uri="{BB962C8B-B14F-4D97-AF65-F5344CB8AC3E}">
        <p14:creationId xmlns:p14="http://schemas.microsoft.com/office/powerpoint/2010/main" val="154836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40500-5E12-CF4F-BC44-1326BD73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13C886-8917-EF8B-BA36-59E5C7DB7023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8600" indent="-228600">
              <a:buFont typeface="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C013B-E858-A701-AA5E-1ACA7D5C9E7D}"/>
              </a:ext>
            </a:extLst>
          </p:cNvPr>
          <p:cNvSpPr txBox="1"/>
          <p:nvPr/>
        </p:nvSpPr>
        <p:spPr>
          <a:xfrm>
            <a:off x="287548" y="769188"/>
            <a:ext cx="11616903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cap="all" dirty="0">
                <a:solidFill>
                  <a:srgbClr val="FFFFFF"/>
                </a:solidFill>
                <a:latin typeface="Univers Condensed"/>
              </a:rPr>
              <a:t>“AI Does Not Replace Faculty, It </a:t>
            </a:r>
            <a:r>
              <a:rPr lang="en-US" sz="4400" b="1" cap="all" dirty="0">
                <a:solidFill>
                  <a:srgbClr val="128EB8"/>
                </a:solidFill>
                <a:latin typeface="Univers Condensed"/>
              </a:rPr>
              <a:t>Repositions</a:t>
            </a:r>
            <a:r>
              <a:rPr lang="en-US" sz="4400" cap="all" dirty="0">
                <a:solidFill>
                  <a:srgbClr val="FFFFFF"/>
                </a:solidFill>
                <a:latin typeface="Univers Condensed"/>
              </a:rPr>
              <a:t>  Them”</a:t>
            </a:r>
          </a:p>
          <a:p>
            <a:endParaRPr lang="en-US" sz="4400" cap="all" dirty="0">
              <a:solidFill>
                <a:srgbClr val="FFFFFF"/>
              </a:solidFill>
              <a:latin typeface="Univers Condensed"/>
            </a:endParaRPr>
          </a:p>
          <a:p>
            <a:pPr algn="ctr"/>
            <a:endParaRPr lang="en-US" dirty="0"/>
          </a:p>
        </p:txBody>
      </p: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4394C7B7-98C1-0D10-EBFB-D57C660AF2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122D65-4BEB-7669-8015-236C8F12A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181654"/>
              </p:ext>
            </p:extLst>
          </p:nvPr>
        </p:nvGraphicFramePr>
        <p:xfrm>
          <a:off x="-687049" y="2793167"/>
          <a:ext cx="843196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19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32C23-6A3F-8A1E-F342-45D6DC1C0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3CAEF8-BCAC-76D6-8D59-F6726F2C503F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22E0CD-E0DF-DAF8-3A67-CCBD5D15155A}"/>
              </a:ext>
            </a:extLst>
          </p:cNvPr>
          <p:cNvGrpSpPr/>
          <p:nvPr/>
        </p:nvGrpSpPr>
        <p:grpSpPr>
          <a:xfrm>
            <a:off x="287548" y="1416170"/>
            <a:ext cx="11616903" cy="5305747"/>
            <a:chOff x="416944" y="424132"/>
            <a:chExt cx="11616903" cy="53057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123291-A871-6B78-9E40-98A507B01686}"/>
                </a:ext>
              </a:extLst>
            </p:cNvPr>
            <p:cNvSpPr txBox="1"/>
            <p:nvPr/>
          </p:nvSpPr>
          <p:spPr>
            <a:xfrm>
              <a:off x="416944" y="424132"/>
              <a:ext cx="11616903" cy="104644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400" b="1" cap="all" dirty="0">
                  <a:solidFill>
                    <a:srgbClr val="128EB8"/>
                  </a:solidFill>
                  <a:latin typeface="Univers Condensed"/>
                </a:rPr>
                <a:t>BENEFITs</a:t>
              </a:r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  TO OUR SALES STUDENTS:</a:t>
              </a:r>
            </a:p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8E7D72-DE0D-81B5-433E-9D3E227DC691}"/>
                </a:ext>
              </a:extLst>
            </p:cNvPr>
            <p:cNvSpPr txBox="1"/>
            <p:nvPr/>
          </p:nvSpPr>
          <p:spPr>
            <a:xfrm>
              <a:off x="625099" y="1292318"/>
              <a:ext cx="8240866" cy="443756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Refines sales skills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Builds confidence in various scenarios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Low-risk environment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Unlimited practice </a:t>
              </a: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Immediate feedback</a:t>
              </a:r>
              <a:endParaRPr lang="en-US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Workforce readiness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0D229B4C-D42C-B00A-4F01-F9E6EF4F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FAF7-35C2-C76D-5F45-C0E9B9DF6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74120-09C0-F6AF-A8F1-A77A46D8B599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F3CFCE-E10A-5F05-E491-67D7D1FAFAE8}"/>
              </a:ext>
            </a:extLst>
          </p:cNvPr>
          <p:cNvGrpSpPr/>
          <p:nvPr/>
        </p:nvGrpSpPr>
        <p:grpSpPr>
          <a:xfrm>
            <a:off x="287548" y="682925"/>
            <a:ext cx="11616903" cy="5493124"/>
            <a:chOff x="416944" y="424132"/>
            <a:chExt cx="11616903" cy="54931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956497-1D14-D9A0-CB87-6D7DEA625344}"/>
                </a:ext>
              </a:extLst>
            </p:cNvPr>
            <p:cNvSpPr txBox="1"/>
            <p:nvPr/>
          </p:nvSpPr>
          <p:spPr>
            <a:xfrm>
              <a:off x="416944" y="424132"/>
              <a:ext cx="11616903" cy="104644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HOW ELSE </a:t>
              </a:r>
              <a:r>
                <a:rPr lang="en-US" sz="4400" b="1" cap="all" dirty="0">
                  <a:solidFill>
                    <a:srgbClr val="128EB8"/>
                  </a:solidFill>
                  <a:latin typeface="Univers Condensed"/>
                </a:rPr>
                <a:t>SECOND NATURE </a:t>
              </a:r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CAN BE USED:</a:t>
              </a:r>
            </a:p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B950B6-4416-5863-E9A8-4A58868DB041}"/>
                </a:ext>
              </a:extLst>
            </p:cNvPr>
            <p:cNvSpPr txBox="1"/>
            <p:nvPr/>
          </p:nvSpPr>
          <p:spPr>
            <a:xfrm>
              <a:off x="637591" y="1479695"/>
              <a:ext cx="8240866" cy="443756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Communication focused disciplines</a:t>
              </a: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Decision making</a:t>
              </a: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Emotional intelligence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Interpersonal skill development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Practice complex interactions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>
                  <a:solidFill>
                    <a:schemeClr val="bg1"/>
                  </a:solidFill>
                </a:rPr>
                <a:t>Workforce training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72EA0B15-30F9-1E60-CBE5-B26AB69F42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1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0C43E-A31B-2E13-5AA1-AA7CEFDD6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1F9C12-E9A9-A942-FB58-525C60539E24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150B59F2-C9BF-3005-F2D6-185FFB8D37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2F752B-90F6-7151-BD97-6C9C5EF1F42D}"/>
              </a:ext>
            </a:extLst>
          </p:cNvPr>
          <p:cNvGrpSpPr/>
          <p:nvPr/>
        </p:nvGrpSpPr>
        <p:grpSpPr>
          <a:xfrm>
            <a:off x="503208" y="668547"/>
            <a:ext cx="10078527" cy="5493124"/>
            <a:chOff x="416944" y="424132"/>
            <a:chExt cx="10078527" cy="54931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27A0C9-7BB6-9780-036D-149D68A1E76D}"/>
                </a:ext>
              </a:extLst>
            </p:cNvPr>
            <p:cNvSpPr txBox="1"/>
            <p:nvPr/>
          </p:nvSpPr>
          <p:spPr>
            <a:xfrm>
              <a:off x="416944" y="424132"/>
              <a:ext cx="10078527" cy="104644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400" b="1" cap="all">
                  <a:solidFill>
                    <a:srgbClr val="128EB8"/>
                  </a:solidFill>
                  <a:latin typeface="Univers Condensed"/>
                </a:rPr>
                <a:t>KEY</a:t>
              </a:r>
              <a:r>
                <a:rPr lang="en-US" sz="4400" cap="all">
                  <a:solidFill>
                    <a:schemeClr val="bg1"/>
                  </a:solidFill>
                  <a:latin typeface="Univers Condensed"/>
                </a:rPr>
                <a:t> Takeaways:</a:t>
              </a:r>
              <a:endParaRPr lang="en-US" sz="4400" cap="all" dirty="0">
                <a:solidFill>
                  <a:schemeClr val="bg1"/>
                </a:solidFill>
                <a:latin typeface="Univers Condensed"/>
              </a:endParaRPr>
            </a:p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905563-26D1-BB89-F986-5BFF213BF771}"/>
                </a:ext>
              </a:extLst>
            </p:cNvPr>
            <p:cNvSpPr txBox="1"/>
            <p:nvPr/>
          </p:nvSpPr>
          <p:spPr>
            <a:xfrm>
              <a:off x="421931" y="1479695"/>
              <a:ext cx="8269620" cy="443756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en-US" sz="3200">
                  <a:solidFill>
                    <a:schemeClr val="bg1"/>
                  </a:solidFill>
                </a:rPr>
                <a:t>Analyze instructional limitations of traditional sales training</a:t>
              </a: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en-US" sz="3200">
                  <a:solidFill>
                    <a:schemeClr val="bg1"/>
                  </a:solidFill>
                </a:rPr>
                <a:t>Apply AI-driven simulations to support human-centered capabilities</a:t>
              </a:r>
              <a:endParaRPr lang="en-US" sz="3200" dirty="0">
                <a:solidFill>
                  <a:schemeClr val="bg1"/>
                </a:solidFill>
              </a:endParaRP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en-US" sz="3200">
                  <a:solidFill>
                    <a:schemeClr val="bg1"/>
                  </a:solidFill>
                </a:rPr>
                <a:t>Design practical approaches to integrate AI into sales and other disciplines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76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372A62-3EB1-D8CA-E568-8C3EB3E3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743174-1B79-EDF1-55EA-8A057CD5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014A24AF-0B0A-437C-27AE-6561EDF52F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6000"/>
          </a:blip>
          <a:srcRect l="27923" t="23665" r="10716" b="14156"/>
          <a:stretch>
            <a:fillRect/>
          </a:stretch>
        </p:blipFill>
        <p:spPr>
          <a:xfrm>
            <a:off x="-4071" y="-7966"/>
            <a:ext cx="12213101" cy="68886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33D939-AE23-F757-F1EB-9D07BF6C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4324"/>
            <a:ext cx="12192000" cy="257367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17000"/>
                </a:schemeClr>
              </a:gs>
              <a:gs pos="65000">
                <a:schemeClr val="bg1">
                  <a:alpha val="29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0D64B-E79E-630F-9763-34120577C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530" y="1475768"/>
            <a:ext cx="3986163" cy="2714005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n-US" sz="9600" b="1">
                <a:solidFill>
                  <a:srgbClr val="128EB8"/>
                </a:solidFill>
                <a:latin typeface="Univers Condensed"/>
                <a:ea typeface="Roboto"/>
                <a:cs typeface="Roboto"/>
              </a:rPr>
              <a:t>THANK </a:t>
            </a:r>
            <a:br>
              <a:rPr lang="en-US" sz="9600" b="1" dirty="0">
                <a:solidFill>
                  <a:srgbClr val="128EB8"/>
                </a:solidFill>
                <a:latin typeface="Univers Condensed"/>
                <a:ea typeface="Roboto"/>
                <a:cs typeface="Roboto"/>
              </a:rPr>
            </a:br>
            <a:r>
              <a:rPr lang="en-US" sz="9600">
                <a:latin typeface="Univers Condensed"/>
                <a:ea typeface="Roboto"/>
                <a:cs typeface="Roboto"/>
              </a:rPr>
              <a:t>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277F44-E5EA-7DEB-70E9-049C1938A308}"/>
              </a:ext>
            </a:extLst>
          </p:cNvPr>
          <p:cNvGrpSpPr/>
          <p:nvPr/>
        </p:nvGrpSpPr>
        <p:grpSpPr>
          <a:xfrm>
            <a:off x="5945476" y="1206523"/>
            <a:ext cx="5489510" cy="3225729"/>
            <a:chOff x="6103627" y="1537202"/>
            <a:chExt cx="5489510" cy="32257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93342D-1F01-9C95-AF00-422BAA24B4FC}"/>
                </a:ext>
              </a:extLst>
            </p:cNvPr>
            <p:cNvSpPr txBox="1"/>
            <p:nvPr/>
          </p:nvSpPr>
          <p:spPr>
            <a:xfrm>
              <a:off x="6103629" y="1537202"/>
              <a:ext cx="5489508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</a:rPr>
                <a:t>Dr. Linda Alkire </a:t>
              </a:r>
              <a:endParaRPr lang="en-US">
                <a:solidFill>
                  <a:srgbClr val="FFFFFF"/>
                </a:solidFill>
              </a:endParaRPr>
            </a:p>
            <a:p>
              <a:r>
                <a:rPr lang="en-US">
                  <a:solidFill>
                    <a:srgbClr val="FFFFFF"/>
                  </a:solidFill>
                </a:rPr>
                <a:t>Director for the </a:t>
              </a:r>
              <a:r>
                <a:rPr lang="en-US" dirty="0">
                  <a:solidFill>
                    <a:srgbClr val="FFFFFF"/>
                  </a:solidFill>
                </a:rPr>
                <a:t>Center for Professional Sales</a:t>
              </a:r>
            </a:p>
            <a:p>
              <a:r>
                <a:rPr lang="en-US"/>
                <a:t>linda.alkire@txstate.edu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DC4E8F-FC09-AE46-D390-E557AFE68DEC}"/>
                </a:ext>
              </a:extLst>
            </p:cNvPr>
            <p:cNvSpPr txBox="1"/>
            <p:nvPr/>
          </p:nvSpPr>
          <p:spPr>
            <a:xfrm>
              <a:off x="6103628" y="2673013"/>
              <a:ext cx="5489508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</a:rPr>
                <a:t>Dr. Derrek Schartz </a:t>
              </a:r>
              <a:endParaRPr lang="en-US">
                <a:solidFill>
                  <a:srgbClr val="FFFFFF"/>
                </a:solidFill>
              </a:endParaRPr>
            </a:p>
            <a:p>
              <a:r>
                <a:rPr lang="en-US">
                  <a:solidFill>
                    <a:srgbClr val="FFFFFF"/>
                  </a:solidFill>
                </a:rPr>
                <a:t>Asst. Director for the </a:t>
              </a:r>
              <a:r>
                <a:rPr lang="en-US" dirty="0">
                  <a:solidFill>
                    <a:srgbClr val="FFFFFF"/>
                  </a:solidFill>
                </a:rPr>
                <a:t>Center for Professional Sales</a:t>
              </a:r>
            </a:p>
            <a:p>
              <a:r>
                <a:rPr lang="en-US"/>
                <a:t>sve21@txstate.edu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8A0500-7958-13D5-1EFC-13A319C9CAFF}"/>
                </a:ext>
              </a:extLst>
            </p:cNvPr>
            <p:cNvSpPr txBox="1"/>
            <p:nvPr/>
          </p:nvSpPr>
          <p:spPr>
            <a:xfrm>
              <a:off x="6103627" y="3808824"/>
              <a:ext cx="5489508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</a:rPr>
                <a:t>Ms. Riley Singleton </a:t>
              </a:r>
              <a:endParaRPr lang="en-US">
                <a:solidFill>
                  <a:srgbClr val="FFFFFF"/>
                </a:solidFill>
              </a:endParaRPr>
            </a:p>
            <a:p>
              <a:r>
                <a:rPr lang="en-US">
                  <a:solidFill>
                    <a:srgbClr val="FFFFFF"/>
                  </a:solidFill>
                </a:rPr>
                <a:t>Graduate Asst. for the </a:t>
              </a:r>
              <a:r>
                <a:rPr lang="en-US" dirty="0">
                  <a:solidFill>
                    <a:srgbClr val="FFFFFF"/>
                  </a:solidFill>
                </a:rPr>
                <a:t>Center for Professional Sales</a:t>
              </a:r>
            </a:p>
            <a:p>
              <a:r>
                <a:rPr lang="en-US"/>
                <a:t>qie8@txstate.edu</a:t>
              </a:r>
              <a:endParaRPr lang="en-US" dirty="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A4CE45-4034-B647-B5B7-8B3F2F0E9814}"/>
              </a:ext>
            </a:extLst>
          </p:cNvPr>
          <p:cNvCxnSpPr/>
          <p:nvPr/>
        </p:nvCxnSpPr>
        <p:spPr>
          <a:xfrm>
            <a:off x="5164347" y="1002103"/>
            <a:ext cx="8627" cy="3660474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-up of a sign&#10;&#10;AI-generated content may be incorrect.">
            <a:extLst>
              <a:ext uri="{FF2B5EF4-FFF2-40B4-BE49-F238E27FC236}">
                <a16:creationId xmlns:a16="http://schemas.microsoft.com/office/drawing/2014/main" id="{F8CFB15A-E277-488E-6AB4-42928CF5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4" r="-88" b="-1210"/>
          <a:stretch>
            <a:fillRect/>
          </a:stretch>
        </p:blipFill>
        <p:spPr>
          <a:xfrm>
            <a:off x="559" y="5230753"/>
            <a:ext cx="12210648" cy="16495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641DC5-FA7C-DBB0-F5B6-E580F6F3761F}"/>
              </a:ext>
            </a:extLst>
          </p:cNvPr>
          <p:cNvSpPr/>
          <p:nvPr/>
        </p:nvSpPr>
        <p:spPr>
          <a:xfrm>
            <a:off x="1411857" y="5229045"/>
            <a:ext cx="9210135" cy="842514"/>
          </a:xfrm>
          <a:prstGeom prst="rect">
            <a:avLst/>
          </a:prstGeom>
          <a:solidFill>
            <a:srgbClr val="521115"/>
          </a:solidFill>
          <a:ln w="12700" cap="flat" cmpd="sng" algn="ctr">
            <a:solidFill>
              <a:srgbClr val="521115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2E64E-B980-283A-0B47-96D215370F06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E763048B-01F1-F32F-DBB1-15D53562B9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C53E63-4867-BAA9-3219-4146AFDBD247}"/>
              </a:ext>
            </a:extLst>
          </p:cNvPr>
          <p:cNvSpPr txBox="1"/>
          <p:nvPr/>
        </p:nvSpPr>
        <p:spPr>
          <a:xfrm>
            <a:off x="273171" y="424132"/>
            <a:ext cx="10294186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cap="all">
                <a:solidFill>
                  <a:srgbClr val="128EB8"/>
                </a:solidFill>
                <a:latin typeface="Univers Condensed"/>
              </a:rPr>
              <a:t>THE CENTER FOR PROFESSIONAL SALES</a:t>
            </a:r>
          </a:p>
          <a:p>
            <a:r>
              <a:rPr lang="en-US" sz="4400" cap="all">
                <a:solidFill>
                  <a:srgbClr val="FFFFFF"/>
                </a:solidFill>
                <a:latin typeface="Univers Condensed"/>
              </a:rPr>
              <a:t>AT  The McCoy</a:t>
            </a:r>
            <a:r>
              <a:rPr lang="en-US" sz="4400" cap="all" dirty="0">
                <a:solidFill>
                  <a:srgbClr val="FFFFFF"/>
                </a:solidFill>
                <a:latin typeface="Univers Condensed"/>
              </a:rPr>
              <a:t> COLLEGE OF BUSINESS</a:t>
            </a:r>
          </a:p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0C9E8-A309-B605-5063-ACB93FF035CF}"/>
              </a:ext>
            </a:extLst>
          </p:cNvPr>
          <p:cNvSpPr txBox="1"/>
          <p:nvPr/>
        </p:nvSpPr>
        <p:spPr>
          <a:xfrm>
            <a:off x="93893" y="5203429"/>
            <a:ext cx="297347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Dr. Linda </a:t>
            </a:r>
            <a:r>
              <a:rPr lang="en-US" sz="2000" b="1" dirty="0">
                <a:solidFill>
                  <a:srgbClr val="FFFFFF"/>
                </a:solidFill>
              </a:rPr>
              <a:t>Alkire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>
                <a:solidFill>
                  <a:srgbClr val="FFFFFF"/>
                </a:solidFill>
              </a:rPr>
              <a:t>Director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Center for Professional Sales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6DB83-BF03-7DAE-1113-0A87773F6272}"/>
              </a:ext>
            </a:extLst>
          </p:cNvPr>
          <p:cNvSpPr txBox="1"/>
          <p:nvPr/>
        </p:nvSpPr>
        <p:spPr>
          <a:xfrm>
            <a:off x="3055629" y="5203428"/>
            <a:ext cx="3059735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Dr. Derrek Schartz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Asst.</a:t>
            </a:r>
            <a:r>
              <a:rPr lang="en-US">
                <a:solidFill>
                  <a:srgbClr val="FFFFFF"/>
                </a:solidFill>
              </a:rPr>
              <a:t> Director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Center </a:t>
            </a:r>
            <a:r>
              <a:rPr lang="en-US" dirty="0">
                <a:solidFill>
                  <a:srgbClr val="FFFFFF"/>
                </a:solidFill>
              </a:rPr>
              <a:t>for Professional Sales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3B62F-DB1D-F513-9D93-781921A316EF}"/>
              </a:ext>
            </a:extLst>
          </p:cNvPr>
          <p:cNvSpPr txBox="1"/>
          <p:nvPr/>
        </p:nvSpPr>
        <p:spPr>
          <a:xfrm>
            <a:off x="6118006" y="5203427"/>
            <a:ext cx="3059735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Ms. Riley Singleton</a:t>
            </a:r>
            <a:endParaRPr lang="en-US" sz="2000" b="1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>
                <a:solidFill>
                  <a:srgbClr val="FFFFFF"/>
                </a:solidFill>
              </a:rPr>
              <a:t>Graduate Assistant 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>
                <a:solidFill>
                  <a:srgbClr val="FFFFFF"/>
                </a:solidFill>
              </a:rPr>
              <a:t>Center for Professional Sales</a:t>
            </a:r>
          </a:p>
        </p:txBody>
      </p:sp>
      <p:pic>
        <p:nvPicPr>
          <p:cNvPr id="14" name="Picture 13" descr="A person with blonde hair wearing a white jacket and red lipstick&#10;&#10;AI-generated content may be incorrect.">
            <a:extLst>
              <a:ext uri="{FF2B5EF4-FFF2-40B4-BE49-F238E27FC236}">
                <a16:creationId xmlns:a16="http://schemas.microsoft.com/office/drawing/2014/main" id="{F1177E48-50B4-3CAA-C00A-F0C161EA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9" y="2300378"/>
            <a:ext cx="2587925" cy="2587925"/>
          </a:xfrm>
          <a:prstGeom prst="rect">
            <a:avLst/>
          </a:prstGeom>
        </p:spPr>
      </p:pic>
      <p:pic>
        <p:nvPicPr>
          <p:cNvPr id="15" name="Picture 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E2267AE-D323-CB43-0C35-0E4682390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847" y="2300377"/>
            <a:ext cx="2587926" cy="2587925"/>
          </a:xfrm>
          <a:prstGeom prst="rect">
            <a:avLst/>
          </a:prstGeom>
        </p:spPr>
      </p:pic>
      <p:pic>
        <p:nvPicPr>
          <p:cNvPr id="17" name="Picture 16" descr="A person smiling at camera&#10;&#10;AI-generated content may be incorrect.">
            <a:extLst>
              <a:ext uri="{FF2B5EF4-FFF2-40B4-BE49-F238E27FC236}">
                <a16:creationId xmlns:a16="http://schemas.microsoft.com/office/drawing/2014/main" id="{CA52D8DB-4EAD-2CD0-C6FE-543E4D9E4A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497" r="7065" b="552"/>
          <a:stretch>
            <a:fillRect/>
          </a:stretch>
        </p:blipFill>
        <p:spPr>
          <a:xfrm>
            <a:off x="6333227" y="2300379"/>
            <a:ext cx="2631056" cy="25895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25A8FA-D895-D841-F3C6-989919F431C5}"/>
              </a:ext>
            </a:extLst>
          </p:cNvPr>
          <p:cNvGrpSpPr/>
          <p:nvPr/>
        </p:nvGrpSpPr>
        <p:grpSpPr>
          <a:xfrm>
            <a:off x="9333783" y="5362755"/>
            <a:ext cx="2728822" cy="1495246"/>
            <a:chOff x="9233141" y="2846717"/>
            <a:chExt cx="2728822" cy="149524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5836CB-C15B-F3A6-6E95-B6D5B1EC2A2E}"/>
                </a:ext>
              </a:extLst>
            </p:cNvPr>
            <p:cNvSpPr/>
            <p:nvPr/>
          </p:nvSpPr>
          <p:spPr>
            <a:xfrm>
              <a:off x="9233141" y="2943046"/>
              <a:ext cx="2725945" cy="12450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black background with text and green letters&#10;&#10;AI-generated content may be incorrect.">
              <a:extLst>
                <a:ext uri="{FF2B5EF4-FFF2-40B4-BE49-F238E27FC236}">
                  <a16:creationId xmlns:a16="http://schemas.microsoft.com/office/drawing/2014/main" id="{1990ACD6-16D4-34DB-BD8D-D5167D048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02151" y="2846717"/>
              <a:ext cx="2659812" cy="1495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42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CA958-E039-C699-62B2-249CC3A5A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D78F24-62C9-563E-45CD-B3973D4E217A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50DB8A70-8147-2D87-8C1F-DF80FE3217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6F6151-E03C-0BC7-20E3-8D76191A9091}"/>
              </a:ext>
            </a:extLst>
          </p:cNvPr>
          <p:cNvSpPr txBox="1"/>
          <p:nvPr/>
        </p:nvSpPr>
        <p:spPr>
          <a:xfrm>
            <a:off x="1955321" y="6218208"/>
            <a:ext cx="82957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https://txst.yuja.com/V/Video?v=15464829&amp;node=66991126&amp;a=43759230</a:t>
            </a:r>
            <a:endParaRPr lang="en-US"/>
          </a:p>
          <a:p>
            <a:pPr algn="ctr"/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299C7-D779-A1D9-4148-AF48E6FB4198}"/>
              </a:ext>
            </a:extLst>
          </p:cNvPr>
          <p:cNvSpPr txBox="1"/>
          <p:nvPr/>
        </p:nvSpPr>
        <p:spPr>
          <a:xfrm>
            <a:off x="287548" y="337868"/>
            <a:ext cx="1161690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cap="all" dirty="0">
                <a:solidFill>
                  <a:srgbClr val="128EB8"/>
                </a:solidFill>
                <a:latin typeface="Univers Condensed"/>
              </a:rPr>
              <a:t>SECOND NATURE:</a:t>
            </a:r>
            <a:r>
              <a:rPr lang="en-US" sz="4400" cap="all">
                <a:solidFill>
                  <a:srgbClr val="FFFFFF"/>
                </a:solidFill>
                <a:latin typeface="Univers Condensed"/>
              </a:rPr>
              <a:t> AI SOFTWARE</a:t>
            </a:r>
            <a:endParaRPr lang="en-US" sz="4400">
              <a:latin typeface="Univers Condensed"/>
            </a:endParaRPr>
          </a:p>
          <a:p>
            <a:pPr algn="ctr"/>
            <a:endParaRPr lang="en-US"/>
          </a:p>
        </p:txBody>
      </p:sp>
      <p:pic>
        <p:nvPicPr>
          <p:cNvPr id="5" name="Picture 4" descr="A group of logos with text&#10;&#10;AI-generated content may be incorrect.">
            <a:extLst>
              <a:ext uri="{FF2B5EF4-FFF2-40B4-BE49-F238E27FC236}">
                <a16:creationId xmlns:a16="http://schemas.microsoft.com/office/drawing/2014/main" id="{DBF8947B-4DE7-EDC6-5884-A2E1523A1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226" y="1480869"/>
            <a:ext cx="7907547" cy="43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0E621-6D53-94B2-B85B-C4C31F581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104E68-B9EA-A0BF-C64E-1CC942116633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59D5A241-6782-E1C8-34A9-7400694B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D25CE-BEB9-7E20-8323-59F9601386E0}"/>
              </a:ext>
            </a:extLst>
          </p:cNvPr>
          <p:cNvSpPr txBox="1"/>
          <p:nvPr/>
        </p:nvSpPr>
        <p:spPr>
          <a:xfrm>
            <a:off x="287548" y="783566"/>
            <a:ext cx="1161690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cap="all">
                <a:solidFill>
                  <a:srgbClr val="128EB8"/>
                </a:solidFill>
                <a:latin typeface="Univers Condensed"/>
              </a:rPr>
              <a:t>SIMILAR</a:t>
            </a:r>
            <a:r>
              <a:rPr lang="en-US" sz="4400" cap="all" dirty="0">
                <a:latin typeface="Univers Condensed"/>
              </a:rPr>
              <a:t> AI PLATFORMS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F3A03B-38B5-0945-AAE4-D54BFB632145}"/>
              </a:ext>
            </a:extLst>
          </p:cNvPr>
          <p:cNvGrpSpPr/>
          <p:nvPr/>
        </p:nvGrpSpPr>
        <p:grpSpPr>
          <a:xfrm>
            <a:off x="900022" y="1845190"/>
            <a:ext cx="10386206" cy="3163073"/>
            <a:chOff x="727494" y="2923492"/>
            <a:chExt cx="10386206" cy="3163073"/>
          </a:xfrm>
        </p:grpSpPr>
        <p:pic>
          <p:nvPicPr>
            <p:cNvPr id="5" name="Picture 4" descr="Stukent, Inc. | CUES">
              <a:extLst>
                <a:ext uri="{FF2B5EF4-FFF2-40B4-BE49-F238E27FC236}">
                  <a16:creationId xmlns:a16="http://schemas.microsoft.com/office/drawing/2014/main" id="{D04BD030-BF5B-24C1-10FC-21A862605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4" y="2923492"/>
              <a:ext cx="4195313" cy="1686751"/>
            </a:xfrm>
            <a:prstGeom prst="rect">
              <a:avLst/>
            </a:prstGeom>
          </p:spPr>
        </p:pic>
        <p:pic>
          <p:nvPicPr>
            <p:cNvPr id="8" name="Picture 7" descr="Account - Copient.ai">
              <a:extLst>
                <a:ext uri="{FF2B5EF4-FFF2-40B4-BE49-F238E27FC236}">
                  <a16:creationId xmlns:a16="http://schemas.microsoft.com/office/drawing/2014/main" id="{A7C4FAD1-8706-D436-9F76-4706B62A1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515" y="5084642"/>
              <a:ext cx="4830254" cy="1001923"/>
            </a:xfrm>
            <a:prstGeom prst="rect">
              <a:avLst/>
            </a:prstGeom>
          </p:spPr>
        </p:pic>
        <p:pic>
          <p:nvPicPr>
            <p:cNvPr id="14" name="Picture 13" descr="Former CFO at Logixboard and Remitly Joins Yoodli as Chief Financial Officer">
              <a:extLst>
                <a:ext uri="{FF2B5EF4-FFF2-40B4-BE49-F238E27FC236}">
                  <a16:creationId xmlns:a16="http://schemas.microsoft.com/office/drawing/2014/main" id="{4BAE68C4-0F84-A439-E666-7B58CED4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1586" y="3094517"/>
              <a:ext cx="5262114" cy="1704136"/>
            </a:xfrm>
            <a:prstGeom prst="rect">
              <a:avLst/>
            </a:prstGeom>
          </p:spPr>
        </p:pic>
        <p:pic>
          <p:nvPicPr>
            <p:cNvPr id="15" name="Picture 14" descr="RNMKRS">
              <a:extLst>
                <a:ext uri="{FF2B5EF4-FFF2-40B4-BE49-F238E27FC236}">
                  <a16:creationId xmlns:a16="http://schemas.microsoft.com/office/drawing/2014/main" id="{2DBBE94C-A849-43FA-E096-9833697F5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7796" y="5157705"/>
              <a:ext cx="4209690" cy="855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88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1F7D-EA30-909A-A8EB-1C03C7BF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77BFC-1B36-5967-0CA8-193A73350BE0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F6C085BA-967F-6D8E-D159-B55F060D30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9E9D2-428A-EDA4-092B-293B4E0A880E}"/>
              </a:ext>
            </a:extLst>
          </p:cNvPr>
          <p:cNvSpPr txBox="1"/>
          <p:nvPr/>
        </p:nvSpPr>
        <p:spPr>
          <a:xfrm>
            <a:off x="287548" y="337868"/>
            <a:ext cx="1161690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cap="all" dirty="0">
                <a:solidFill>
                  <a:srgbClr val="128EB8"/>
                </a:solidFill>
                <a:latin typeface="Univers Condensed"/>
              </a:rPr>
              <a:t>SECOND NATURE: </a:t>
            </a:r>
            <a:r>
              <a:rPr lang="en-US" sz="4400" cap="all" dirty="0">
                <a:latin typeface="Univers Condensed"/>
              </a:rPr>
              <a:t>Industries 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965FB-0E65-75DD-F4B7-3BCA971C3BB5}"/>
              </a:ext>
            </a:extLst>
          </p:cNvPr>
          <p:cNvSpPr txBox="1"/>
          <p:nvPr/>
        </p:nvSpPr>
        <p:spPr>
          <a:xfrm>
            <a:off x="539749" y="1476374"/>
            <a:ext cx="4206875" cy="44375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/>
              <a:t>Sales</a:t>
            </a:r>
            <a:endParaRPr lang="en-US"/>
          </a:p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n-US" sz="3200"/>
              <a:t>Insurance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/>
              <a:t>Technology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/>
              <a:t>Telco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/>
              <a:t>Banking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/>
              <a:t>Education</a:t>
            </a:r>
            <a:endParaRPr lang="en-US" sz="3200" dirty="0"/>
          </a:p>
        </p:txBody>
      </p:sp>
      <p:pic>
        <p:nvPicPr>
          <p:cNvPr id="7" name="Picture 6" descr="Oracle NetSuite – Commerce-Connections">
            <a:extLst>
              <a:ext uri="{FF2B5EF4-FFF2-40B4-BE49-F238E27FC236}">
                <a16:creationId xmlns:a16="http://schemas.microsoft.com/office/drawing/2014/main" id="{E8E37A82-FBD7-A72C-B323-3C8DE1A9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15" r="352" b="27562"/>
          <a:stretch>
            <a:fillRect/>
          </a:stretch>
        </p:blipFill>
        <p:spPr>
          <a:xfrm>
            <a:off x="3646097" y="1274760"/>
            <a:ext cx="4331339" cy="2000847"/>
          </a:xfrm>
          <a:prstGeom prst="rect">
            <a:avLst/>
          </a:prstGeom>
        </p:spPr>
      </p:pic>
      <p:pic>
        <p:nvPicPr>
          <p:cNvPr id="10" name="Picture 9" descr="File:United Rentals Logo.svg - Wikimedia Commons">
            <a:extLst>
              <a:ext uri="{FF2B5EF4-FFF2-40B4-BE49-F238E27FC236}">
                <a16:creationId xmlns:a16="http://schemas.microsoft.com/office/drawing/2014/main" id="{61DC70EB-855C-EFB6-380B-18DC8661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548" y="4811949"/>
            <a:ext cx="4129732" cy="1306694"/>
          </a:xfrm>
          <a:prstGeom prst="rect">
            <a:avLst/>
          </a:prstGeom>
        </p:spPr>
      </p:pic>
      <p:pic>
        <p:nvPicPr>
          <p:cNvPr id="11" name="Picture 10" descr="File:SAP 2011 logo.svg - Wikimedia Commons">
            <a:extLst>
              <a:ext uri="{FF2B5EF4-FFF2-40B4-BE49-F238E27FC236}">
                <a16:creationId xmlns:a16="http://schemas.microsoft.com/office/drawing/2014/main" id="{38FA188C-1D31-DD40-04E8-EE942765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639" y="4880276"/>
            <a:ext cx="2802804" cy="1226965"/>
          </a:xfrm>
          <a:prstGeom prst="rect">
            <a:avLst/>
          </a:prstGeom>
        </p:spPr>
      </p:pic>
      <p:pic>
        <p:nvPicPr>
          <p:cNvPr id="12" name="Picture 11" descr="Zoom - Centre for Teaching Support &amp; Innovation">
            <a:extLst>
              <a:ext uri="{FF2B5EF4-FFF2-40B4-BE49-F238E27FC236}">
                <a16:creationId xmlns:a16="http://schemas.microsoft.com/office/drawing/2014/main" id="{016867EF-0654-33ED-0071-22F36689C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644" y="1497349"/>
            <a:ext cx="2217738" cy="2319124"/>
          </a:xfrm>
          <a:prstGeom prst="rect">
            <a:avLst/>
          </a:prstGeom>
        </p:spPr>
      </p:pic>
      <p:pic>
        <p:nvPicPr>
          <p:cNvPr id="3" name="Picture 2" descr="File:Gartner logo.svg - Wikimedia Commons">
            <a:extLst>
              <a:ext uri="{FF2B5EF4-FFF2-40B4-BE49-F238E27FC236}">
                <a16:creationId xmlns:a16="http://schemas.microsoft.com/office/drawing/2014/main" id="{792D4C20-B8B5-F539-A9D8-3118E54E5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245" y="3424058"/>
            <a:ext cx="2961736" cy="7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7ED4-48DF-87E9-379A-DFE9C217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E125F-0763-C763-27EE-35FDF7C70F77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1921F2F6-CE30-2C43-CD48-E536F91E9D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A06981-BAE6-4771-65B2-39B8093AB92A}"/>
              </a:ext>
            </a:extLst>
          </p:cNvPr>
          <p:cNvGrpSpPr/>
          <p:nvPr/>
        </p:nvGrpSpPr>
        <p:grpSpPr>
          <a:xfrm>
            <a:off x="287548" y="1718094"/>
            <a:ext cx="11616903" cy="4799126"/>
            <a:chOff x="287548" y="1789981"/>
            <a:chExt cx="11616903" cy="45742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3EEEBD-B5D6-EB41-EC0C-D652D5FEC09B}"/>
                </a:ext>
              </a:extLst>
            </p:cNvPr>
            <p:cNvSpPr txBox="1"/>
            <p:nvPr/>
          </p:nvSpPr>
          <p:spPr>
            <a:xfrm>
              <a:off x="287548" y="1789981"/>
              <a:ext cx="11616903" cy="164279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 </a:t>
              </a:r>
              <a:endParaRPr lang="en-US" sz="4400" dirty="0">
                <a:solidFill>
                  <a:srgbClr val="000000"/>
                </a:solidFill>
                <a:latin typeface="Univers Condensed"/>
              </a:endParaRPr>
            </a:p>
            <a:p>
              <a:r>
                <a:rPr lang="en-US" sz="4400" b="1" cap="all" dirty="0">
                  <a:solidFill>
                    <a:srgbClr val="128EB8"/>
                  </a:solidFill>
                  <a:latin typeface="Univers Condensed"/>
                </a:rPr>
                <a:t>TRADITIONAL</a:t>
              </a:r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 SALES TRAINING</a:t>
              </a:r>
              <a:endParaRPr lang="en-US" sz="4400" dirty="0">
                <a:latin typeface="Univers Condensed"/>
              </a:endParaRPr>
            </a:p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653D95-B072-90D4-A26D-0B77CB41F205}"/>
                </a:ext>
              </a:extLst>
            </p:cNvPr>
            <p:cNvSpPr txBox="1"/>
            <p:nvPr/>
          </p:nvSpPr>
          <p:spPr>
            <a:xfrm>
              <a:off x="421931" y="3219355"/>
              <a:ext cx="10170851" cy="314490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 dirty="0">
                  <a:solidFill>
                    <a:schemeClr val="bg1"/>
                  </a:solidFill>
                </a:rPr>
                <a:t>Limited classroom time</a:t>
              </a:r>
            </a:p>
            <a:p>
              <a:pPr marL="800100" lvl="1" indent="-342900">
                <a:lnSpc>
                  <a:spcPct val="150000"/>
                </a:lnSpc>
                <a:buFont typeface="Courier New"/>
                <a:buChar char="o"/>
              </a:pPr>
              <a:r>
                <a:rPr lang="en-US" sz="2000" dirty="0">
                  <a:solidFill>
                    <a:schemeClr val="bg1"/>
                  </a:solidFill>
                </a:rPr>
                <a:t>Experiential learning is effective but difficult to scale.</a:t>
              </a:r>
            </a:p>
            <a:p>
              <a:pPr marL="800100" lvl="1" indent="-342900">
                <a:lnSpc>
                  <a:spcPct val="150000"/>
                </a:lnSpc>
                <a:buFont typeface="Courier New"/>
                <a:buChar char="o"/>
              </a:pPr>
              <a:r>
                <a:rPr lang="en-US" sz="2000" dirty="0">
                  <a:solidFill>
                    <a:schemeClr val="bg1"/>
                  </a:solidFill>
                </a:rPr>
                <a:t>Coaching-intensive disciplines face instructor capacity limits.</a:t>
              </a: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 dirty="0">
                  <a:solidFill>
                    <a:schemeClr val="bg1"/>
                  </a:solidFill>
                </a:rPr>
                <a:t>Uneven peer participation</a:t>
              </a: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en-US" sz="3200" dirty="0">
                  <a:solidFill>
                    <a:schemeClr val="bg1"/>
                  </a:solidFill>
                </a:rPr>
                <a:t>Restricted access to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22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4EE0D-42EB-E77E-D465-46A16C9BB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40431B-A4A1-2E42-C5C3-E9F67EB49B92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86D575C9-A7EC-61B4-4811-54668EEEB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281A712-D758-3932-31DD-5A85381C6CB0}"/>
              </a:ext>
            </a:extLst>
          </p:cNvPr>
          <p:cNvGrpSpPr/>
          <p:nvPr/>
        </p:nvGrpSpPr>
        <p:grpSpPr>
          <a:xfrm>
            <a:off x="287548" y="1056736"/>
            <a:ext cx="11616903" cy="4303632"/>
            <a:chOff x="646982" y="1861868"/>
            <a:chExt cx="11616903" cy="43036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A1A13E-01FB-74A9-4F64-125151B9A25D}"/>
                </a:ext>
              </a:extLst>
            </p:cNvPr>
            <p:cNvSpPr txBox="1"/>
            <p:nvPr/>
          </p:nvSpPr>
          <p:spPr>
            <a:xfrm>
              <a:off x="646982" y="1861868"/>
              <a:ext cx="11616903" cy="104644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HOW  WE USE </a:t>
              </a:r>
              <a:r>
                <a:rPr lang="en-US" sz="4400" b="1" cap="all" dirty="0">
                  <a:solidFill>
                    <a:srgbClr val="128EB8"/>
                  </a:solidFill>
                  <a:latin typeface="Univers Condensed"/>
                </a:rPr>
                <a:t>SECOND NATURE</a:t>
              </a:r>
              <a:r>
                <a:rPr lang="en-US" sz="4400" cap="all" dirty="0">
                  <a:solidFill>
                    <a:srgbClr val="FFFFFF"/>
                  </a:solidFill>
                  <a:latin typeface="Univers Condensed"/>
                </a:rPr>
                <a:t>:</a:t>
              </a:r>
              <a:endParaRPr lang="en-US" sz="4400" dirty="0">
                <a:latin typeface="Univers Condensed"/>
              </a:endParaRPr>
            </a:p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DA6EDD-DC6E-4A4D-F1DB-7E31B9CAE5CE}"/>
                </a:ext>
              </a:extLst>
            </p:cNvPr>
            <p:cNvSpPr txBox="1"/>
            <p:nvPr/>
          </p:nvSpPr>
          <p:spPr>
            <a:xfrm>
              <a:off x="867629" y="2917431"/>
              <a:ext cx="5394149" cy="324806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Realistic sales conversations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Executive presentation feedback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Sales competition preparation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>
                  <a:solidFill>
                    <a:schemeClr val="bg1"/>
                  </a:solidFill>
                </a:rPr>
                <a:t>Developing elevator pitches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Interview </a:t>
              </a:r>
              <a:r>
                <a:rPr lang="en-US" sz="2800">
                  <a:solidFill>
                    <a:schemeClr val="bg1"/>
                  </a:solidFill>
                </a:rPr>
                <a:t>practices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5AC49BF3-9001-91FB-E39A-63ED8DC2E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3" y="2062522"/>
            <a:ext cx="5186455" cy="3279296"/>
          </a:xfrm>
          <a:prstGeom prst="rect">
            <a:avLst/>
          </a:prstGeom>
          <a:ln w="57150">
            <a:solidFill>
              <a:srgbClr val="128EB8"/>
            </a:solidFill>
          </a:ln>
        </p:spPr>
      </p:pic>
    </p:spTree>
    <p:extLst>
      <p:ext uri="{BB962C8B-B14F-4D97-AF65-F5344CB8AC3E}">
        <p14:creationId xmlns:p14="http://schemas.microsoft.com/office/powerpoint/2010/main" val="87501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950BA-ADB3-45B0-62AE-97EE88E31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517F8D-306F-DFC6-5CAB-A91A1ED0C163}"/>
              </a:ext>
            </a:extLst>
          </p:cNvPr>
          <p:cNvSpPr/>
          <p:nvPr/>
        </p:nvSpPr>
        <p:spPr>
          <a:xfrm>
            <a:off x="2875" y="236040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100" dirty="0">
              <a:solidFill>
                <a:srgbClr val="444444"/>
              </a:solidFill>
              <a:latin typeface="Calibri"/>
              <a:cs typeface="Arial"/>
            </a:endParaRPr>
          </a:p>
        </p:txBody>
      </p:sp>
      <p:pic>
        <p:nvPicPr>
          <p:cNvPr id="10" name="Picture 9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7E4270B1-5DEC-4A95-ACE6-78121FFC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62CFA5-55DC-EC94-08C1-367C56FAE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878892"/>
              </p:ext>
            </p:extLst>
          </p:nvPr>
        </p:nvGraphicFramePr>
        <p:xfrm>
          <a:off x="2915098" y="2174946"/>
          <a:ext cx="5021704" cy="453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3C0167A4-082C-BAAD-1185-59DD68BE2D2A}"/>
              </a:ext>
            </a:extLst>
          </p:cNvPr>
          <p:cNvSpPr txBox="1"/>
          <p:nvPr/>
        </p:nvSpPr>
        <p:spPr>
          <a:xfrm>
            <a:off x="360518" y="558328"/>
            <a:ext cx="8207012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cap="all" dirty="0">
                <a:solidFill>
                  <a:srgbClr val="FFFFFF"/>
                </a:solidFill>
                <a:latin typeface="Univers Condensed"/>
              </a:rPr>
              <a:t>AI-Enabled </a:t>
            </a:r>
            <a:r>
              <a:rPr lang="en-US" sz="4400" b="1" cap="all" dirty="0">
                <a:solidFill>
                  <a:srgbClr val="128EB8"/>
                </a:solidFill>
                <a:latin typeface="Univers Condensed"/>
              </a:rPr>
              <a:t>Experiential Learning Cycle​​</a:t>
            </a:r>
          </a:p>
        </p:txBody>
      </p:sp>
    </p:spTree>
    <p:extLst>
      <p:ext uri="{BB962C8B-B14F-4D97-AF65-F5344CB8AC3E}">
        <p14:creationId xmlns:p14="http://schemas.microsoft.com/office/powerpoint/2010/main" val="356129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10CF1-F511-BCD9-2CEC-D39ABC803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AA395-9780-9ADD-84E3-6C5FD73CE1D1}"/>
              </a:ext>
            </a:extLst>
          </p:cNvPr>
          <p:cNvSpPr/>
          <p:nvPr/>
        </p:nvSpPr>
        <p:spPr>
          <a:xfrm>
            <a:off x="2875" y="-4313"/>
            <a:ext cx="12186249" cy="686662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urple and blue lines and dots&#10;&#10;AI-generated content may be incorrect.">
            <a:extLst>
              <a:ext uri="{FF2B5EF4-FFF2-40B4-BE49-F238E27FC236}">
                <a16:creationId xmlns:a16="http://schemas.microsoft.com/office/drawing/2014/main" id="{13871908-E758-A47F-AAF3-8D6BE388C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6216" t="17885" r="26422" b="41088"/>
          <a:stretch>
            <a:fillRect/>
          </a:stretch>
        </p:blipFill>
        <p:spPr>
          <a:xfrm rot="16200000">
            <a:off x="7122417" y="1805578"/>
            <a:ext cx="6905642" cy="32549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63145E-F131-C902-8148-64C976F40D58}"/>
              </a:ext>
            </a:extLst>
          </p:cNvPr>
          <p:cNvGrpSpPr/>
          <p:nvPr/>
        </p:nvGrpSpPr>
        <p:grpSpPr>
          <a:xfrm>
            <a:off x="287548" y="956094"/>
            <a:ext cx="11616903" cy="4949962"/>
            <a:chOff x="287548" y="668547"/>
            <a:chExt cx="11616903" cy="49499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776ED4-AF3E-C13E-27FD-0BA3E7816CC3}"/>
                </a:ext>
              </a:extLst>
            </p:cNvPr>
            <p:cNvGrpSpPr/>
            <p:nvPr/>
          </p:nvGrpSpPr>
          <p:grpSpPr>
            <a:xfrm>
              <a:off x="287548" y="668547"/>
              <a:ext cx="11616903" cy="4949962"/>
              <a:chOff x="416944" y="424132"/>
              <a:chExt cx="11616903" cy="494996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25B626-367A-3304-0BEF-0612819AA6A9}"/>
                  </a:ext>
                </a:extLst>
              </p:cNvPr>
              <p:cNvSpPr txBox="1"/>
              <p:nvPr/>
            </p:nvSpPr>
            <p:spPr>
              <a:xfrm>
                <a:off x="416944" y="424132"/>
                <a:ext cx="11616903" cy="104644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400" cap="all" dirty="0">
                    <a:solidFill>
                      <a:srgbClr val="FFFFFF"/>
                    </a:solidFill>
                    <a:latin typeface="Univers Condensed"/>
                  </a:rPr>
                  <a:t>HOW SECOND NATURE </a:t>
                </a:r>
                <a:r>
                  <a:rPr lang="en-US" sz="4400" b="1" cap="all" dirty="0">
                    <a:solidFill>
                      <a:srgbClr val="128EB8"/>
                    </a:solidFill>
                    <a:latin typeface="Univers Condensed"/>
                  </a:rPr>
                  <a:t>AMPLIFIES</a:t>
                </a:r>
                <a:r>
                  <a:rPr lang="en-US" sz="4400" cap="all" dirty="0">
                    <a:solidFill>
                      <a:srgbClr val="FFFFFF"/>
                    </a:solidFill>
                    <a:latin typeface="Univers Condensed"/>
                  </a:rPr>
                  <a:t> LEARNING: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0087DA-2314-987F-AC4A-AF181BF0DA93}"/>
                  </a:ext>
                </a:extLst>
              </p:cNvPr>
              <p:cNvSpPr txBox="1"/>
              <p:nvPr/>
            </p:nvSpPr>
            <p:spPr>
              <a:xfrm>
                <a:off x="637591" y="1479695"/>
                <a:ext cx="8240866" cy="38943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2800">
                    <a:solidFill>
                      <a:schemeClr val="bg1"/>
                    </a:solidFill>
                  </a:rPr>
                  <a:t>Standardizes practice</a:t>
                </a:r>
              </a:p>
              <a:p>
                <a:pPr marL="285750" indent="-285750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2800">
                    <a:solidFill>
                      <a:schemeClr val="bg1"/>
                    </a:solidFill>
                  </a:rPr>
                  <a:t>Individualized learning</a:t>
                </a:r>
              </a:p>
              <a:p>
                <a:pPr marL="285750" indent="-285750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2800">
                    <a:solidFill>
                      <a:schemeClr val="bg1"/>
                    </a:solidFill>
                  </a:rPr>
                  <a:t>Frees classroom time for: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2800">
                    <a:solidFill>
                      <a:schemeClr val="bg1"/>
                    </a:solidFill>
                  </a:rPr>
                  <a:t>Deeper discussion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2800">
                    <a:solidFill>
                      <a:schemeClr val="bg1"/>
                    </a:solidFill>
                  </a:rPr>
                  <a:t>Coaching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/>
                  <a:buChar char="•"/>
                </a:pPr>
                <a:r>
                  <a:rPr lang="en-US" sz="2800">
                    <a:solidFill>
                      <a:schemeClr val="bg1"/>
                    </a:solidFill>
                  </a:rPr>
                  <a:t>Reflection</a:t>
                </a:r>
              </a:p>
            </p:txBody>
          </p:sp>
        </p:grpSp>
        <p:pic>
          <p:nvPicPr>
            <p:cNvPr id="4" name="Picture 3" descr="A white text on a blue background&#10;&#10;AI-generated content may be incorrect.">
              <a:extLst>
                <a:ext uri="{FF2B5EF4-FFF2-40B4-BE49-F238E27FC236}">
                  <a16:creationId xmlns:a16="http://schemas.microsoft.com/office/drawing/2014/main" id="{D8C711CF-9410-8A53-7568-742875DC6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4398" y="2373163"/>
              <a:ext cx="6475203" cy="2456732"/>
            </a:xfrm>
            <a:prstGeom prst="rect">
              <a:avLst/>
            </a:prstGeom>
            <a:ln w="57150">
              <a:solidFill>
                <a:srgbClr val="128EB8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4903375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361</Words>
  <Application>Microsoft Macintosh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Calisto MT</vt:lpstr>
      <vt:lpstr>Courier New</vt:lpstr>
      <vt:lpstr>Univers Condensed</vt:lpstr>
      <vt:lpstr>ChronicleVTI</vt:lpstr>
      <vt:lpstr>Scaling Experiential Learning with AI:  Using AI-powered Simulations in  Professional Sales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 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Linda Alkire</cp:lastModifiedBy>
  <cp:revision>728</cp:revision>
  <dcterms:created xsi:type="dcterms:W3CDTF">2026-02-23T18:52:11Z</dcterms:created>
  <dcterms:modified xsi:type="dcterms:W3CDTF">2026-02-24T21:57:15Z</dcterms:modified>
</cp:coreProperties>
</file>