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43" d="100"/>
          <a:sy n="143" d="100"/>
        </p:scale>
        <p:origin x="19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413550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20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64592" y="0"/>
            <a:ext cx="8979408" cy="54864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6858000" y="2926080"/>
            <a:ext cx="3200400" cy="3200400"/>
          </a:xfrm>
          <a:prstGeom prst="ellipse">
            <a:avLst/>
          </a:prstGeom>
          <a:solidFill>
            <a:srgbClr val="0D9488">
              <a:alpha val="12000"/>
            </a:srgbClr>
          </a:solidFill>
          <a:ln w="12700">
            <a:solidFill>
              <a:srgbClr val="0D9488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7498080" y="3566160"/>
            <a:ext cx="2011680" cy="2011680"/>
          </a:xfrm>
          <a:prstGeom prst="ellipse">
            <a:avLst/>
          </a:prstGeom>
          <a:solidFill>
            <a:srgbClr val="0D9488">
              <a:alpha val="20000"/>
            </a:srgbClr>
          </a:solidFill>
          <a:ln w="12700">
            <a:solidFill>
              <a:srgbClr val="0D9488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457200" y="731520"/>
            <a:ext cx="77724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Teaching Interview Skills</a:t>
            </a:r>
            <a:endParaRPr lang="en-US" sz="4200" dirty="0"/>
          </a:p>
        </p:txBody>
      </p:sp>
      <p:sp>
        <p:nvSpPr>
          <p:cNvPr id="7" name="Text 5"/>
          <p:cNvSpPr/>
          <p:nvPr/>
        </p:nvSpPr>
        <p:spPr>
          <a:xfrm>
            <a:off x="457200" y="1508760"/>
            <a:ext cx="7772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200" b="1" dirty="0">
                <a:solidFill>
                  <a:srgbClr val="14B8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 Generative AI</a:t>
            </a:r>
            <a:endParaRPr lang="en-US" sz="4200" dirty="0"/>
          </a:p>
        </p:txBody>
      </p:sp>
      <p:sp>
        <p:nvSpPr>
          <p:cNvPr id="8" name="Text 6"/>
          <p:cNvSpPr/>
          <p:nvPr/>
        </p:nvSpPr>
        <p:spPr>
          <a:xfrm>
            <a:off x="457200" y="2423160"/>
            <a:ext cx="6400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Hands-On Learning Model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457200" y="3474720"/>
            <a:ext cx="2743200" cy="1280160"/>
          </a:xfrm>
          <a:prstGeom prst="rect">
            <a:avLst/>
          </a:prstGeom>
          <a:solidFill>
            <a:srgbClr val="1A3260"/>
          </a:solidFill>
          <a:ln w="19050">
            <a:solidFill>
              <a:srgbClr val="0D948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566928" y="3547872"/>
            <a:ext cx="2523744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Dr. Sandra DeGrassi</a:t>
            </a:r>
            <a:endParaRPr lang="en-US" sz="1300" dirty="0"/>
          </a:p>
          <a:p>
            <a:r>
              <a:rPr lang="en-US" sz="10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Texas A&amp;M – Corpus Christi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3291840" y="3474720"/>
            <a:ext cx="2743200" cy="1280160"/>
          </a:xfrm>
          <a:prstGeom prst="rect">
            <a:avLst/>
          </a:prstGeom>
          <a:solidFill>
            <a:srgbClr val="1A3260"/>
          </a:solidFill>
          <a:ln w="19050">
            <a:solidFill>
              <a:srgbClr val="0D948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3401568" y="3547872"/>
            <a:ext cx="2523744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Dr. Alex Burnett-Hayes</a:t>
            </a:r>
            <a:endParaRPr lang="en-US" sz="1300" dirty="0"/>
          </a:p>
          <a:p>
            <a:r>
              <a:rPr lang="en-US" sz="10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Texas State University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6126480" y="3474720"/>
            <a:ext cx="2743200" cy="1280160"/>
          </a:xfrm>
          <a:prstGeom prst="rect">
            <a:avLst/>
          </a:prstGeom>
          <a:solidFill>
            <a:srgbClr val="1A3260"/>
          </a:solidFill>
          <a:ln w="19050">
            <a:solidFill>
              <a:srgbClr val="0D948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 sz="1300" b="1" dirty="0">
              <a:solidFill>
                <a:srgbClr val="FFFFFF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endParaRPr lang="en-US" sz="1300" b="1" dirty="0">
              <a:solidFill>
                <a:srgbClr val="FFFFFF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Dr. Stephanie Black</a:t>
            </a:r>
          </a:p>
          <a:p>
            <a:r>
              <a:rPr lang="en-US" sz="10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Texas A&amp;M – San Antonio</a:t>
            </a:r>
          </a:p>
        </p:txBody>
      </p:sp>
      <p:sp>
        <p:nvSpPr>
          <p:cNvPr id="14" name="Text 12"/>
          <p:cNvSpPr/>
          <p:nvPr/>
        </p:nvSpPr>
        <p:spPr>
          <a:xfrm>
            <a:off x="6236208" y="3547872"/>
            <a:ext cx="2523744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F2044"/>
          </a:solidFill>
          <a:ln w="12700">
            <a:solidFill>
              <a:srgbClr val="0F20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1005840"/>
            <a:ext cx="9144000" cy="54864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57200" y="109728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Reflection Component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365760" y="1188720"/>
            <a:ext cx="8412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Students record a video reflection addressing: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365760" y="1783080"/>
            <a:ext cx="265176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365760" y="1783080"/>
            <a:ext cx="2651760" cy="64008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57200" y="1920240"/>
            <a:ext cx="457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</a:rPr>
              <a:t>💪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932688" y="1901952"/>
            <a:ext cx="19659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20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Strengths &amp; Weaknesses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932688" y="2286000"/>
            <a:ext cx="1965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Honest self-evaluation of interview performance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3200400" y="1783080"/>
            <a:ext cx="265176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3200400" y="1783080"/>
            <a:ext cx="2651760" cy="64008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3291840" y="1920240"/>
            <a:ext cx="457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</a:rPr>
              <a:t>🗣️</a:t>
            </a:r>
            <a:endParaRPr lang="en-US" sz="2000" dirty="0"/>
          </a:p>
        </p:txBody>
      </p:sp>
      <p:sp>
        <p:nvSpPr>
          <p:cNvPr id="14" name="Text 12"/>
          <p:cNvSpPr/>
          <p:nvPr/>
        </p:nvSpPr>
        <p:spPr>
          <a:xfrm>
            <a:off x="3767328" y="1901952"/>
            <a:ext cx="19659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20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Communication Patterns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3767328" y="2286000"/>
            <a:ext cx="1965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Identification of recurring habits and tendencies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6035040" y="1783080"/>
            <a:ext cx="265176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6035040" y="1783080"/>
            <a:ext cx="2651760" cy="64008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6126480" y="1920240"/>
            <a:ext cx="457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</a:rPr>
              <a:t>❓</a:t>
            </a:r>
            <a:endParaRPr lang="en-US" sz="2000" dirty="0"/>
          </a:p>
        </p:txBody>
      </p:sp>
      <p:sp>
        <p:nvSpPr>
          <p:cNvPr id="19" name="Text 17"/>
          <p:cNvSpPr/>
          <p:nvPr/>
        </p:nvSpPr>
        <p:spPr>
          <a:xfrm>
            <a:off x="6601968" y="1901952"/>
            <a:ext cx="19659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20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Effectiveness of Questions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6601968" y="2286000"/>
            <a:ext cx="1965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Assessment of interview responses and professionalism</a:t>
            </a:r>
            <a:endParaRPr lang="en-US" sz="1150" dirty="0"/>
          </a:p>
        </p:txBody>
      </p:sp>
      <p:sp>
        <p:nvSpPr>
          <p:cNvPr id="21" name="Shape 19"/>
          <p:cNvSpPr/>
          <p:nvPr/>
        </p:nvSpPr>
        <p:spPr>
          <a:xfrm>
            <a:off x="365760" y="3200400"/>
            <a:ext cx="416052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365760" y="3200400"/>
            <a:ext cx="4160520" cy="64008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457200" y="3337560"/>
            <a:ext cx="457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</a:rPr>
              <a:t>📚</a:t>
            </a:r>
            <a:endParaRPr lang="en-US" sz="2000" dirty="0"/>
          </a:p>
        </p:txBody>
      </p:sp>
      <p:sp>
        <p:nvSpPr>
          <p:cNvPr id="24" name="Text 22"/>
          <p:cNvSpPr/>
          <p:nvPr/>
        </p:nvSpPr>
        <p:spPr>
          <a:xfrm>
            <a:off x="932688" y="3319272"/>
            <a:ext cx="3474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20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Lessons Learned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932688" y="3703320"/>
            <a:ext cx="3474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 from the simulation experience</a:t>
            </a:r>
            <a:endParaRPr lang="en-US" sz="1150" dirty="0"/>
          </a:p>
        </p:txBody>
      </p:sp>
      <p:sp>
        <p:nvSpPr>
          <p:cNvPr id="26" name="Shape 24"/>
          <p:cNvSpPr/>
          <p:nvPr/>
        </p:nvSpPr>
        <p:spPr>
          <a:xfrm>
            <a:off x="4709160" y="3200400"/>
            <a:ext cx="416052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7" name="Shape 25"/>
          <p:cNvSpPr/>
          <p:nvPr/>
        </p:nvSpPr>
        <p:spPr>
          <a:xfrm>
            <a:off x="4709160" y="3200400"/>
            <a:ext cx="4160520" cy="64008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4800600" y="3337560"/>
            <a:ext cx="457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</a:rPr>
              <a:t>🚀</a:t>
            </a:r>
            <a:endParaRPr lang="en-US" sz="2000" dirty="0"/>
          </a:p>
        </p:txBody>
      </p:sp>
      <p:sp>
        <p:nvSpPr>
          <p:cNvPr id="29" name="Text 27"/>
          <p:cNvSpPr/>
          <p:nvPr/>
        </p:nvSpPr>
        <p:spPr>
          <a:xfrm>
            <a:off x="5276088" y="3319272"/>
            <a:ext cx="3474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20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Improvement Strategies</a:t>
            </a:r>
            <a:endParaRPr lang="en-US" sz="1300" dirty="0"/>
          </a:p>
        </p:txBody>
      </p:sp>
      <p:sp>
        <p:nvSpPr>
          <p:cNvPr id="30" name="Text 28"/>
          <p:cNvSpPr/>
          <p:nvPr/>
        </p:nvSpPr>
        <p:spPr>
          <a:xfrm>
            <a:off x="5276088" y="3703320"/>
            <a:ext cx="3474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Concrete plans for future interview practice</a:t>
            </a:r>
            <a:endParaRPr lang="en-US" sz="11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F2044"/>
          </a:solidFill>
          <a:ln w="12700">
            <a:solidFill>
              <a:srgbClr val="0F20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1005840"/>
            <a:ext cx="9144000" cy="54864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57200" y="109728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Grading Structure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365760" y="1170432"/>
            <a:ext cx="8412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50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Total: 100 Points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365760" y="1773936"/>
            <a:ext cx="2560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500" b="1" dirty="0">
                <a:solidFill>
                  <a:srgbClr val="0F20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Interview Guide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3063240" y="1810512"/>
            <a:ext cx="5166360" cy="41148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3063240" y="1810512"/>
            <a:ext cx="1943100" cy="411480"/>
          </a:xfrm>
          <a:prstGeom prst="rect">
            <a:avLst/>
          </a:prstGeom>
          <a:solidFill>
            <a:srgbClr val="0F2044"/>
          </a:solidFill>
          <a:ln w="12700">
            <a:solidFill>
              <a:srgbClr val="0F20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5097780" y="1810512"/>
            <a:ext cx="914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20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25 pts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365760" y="2578608"/>
            <a:ext cx="2560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500" b="1" dirty="0">
                <a:solidFill>
                  <a:srgbClr val="0F20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Video Reflection</a:t>
            </a:r>
            <a:endParaRPr lang="en-US" sz="1500" dirty="0"/>
          </a:p>
        </p:txBody>
      </p:sp>
      <p:sp>
        <p:nvSpPr>
          <p:cNvPr id="11" name="Shape 9"/>
          <p:cNvSpPr/>
          <p:nvPr/>
        </p:nvSpPr>
        <p:spPr>
          <a:xfrm>
            <a:off x="3063240" y="2615184"/>
            <a:ext cx="5166360" cy="41148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3063240" y="2615184"/>
            <a:ext cx="2331720" cy="41148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5486400" y="2615184"/>
            <a:ext cx="914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20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 pts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365760" y="3383280"/>
            <a:ext cx="2560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500" b="1" dirty="0">
                <a:solidFill>
                  <a:srgbClr val="0F20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Content Quality</a:t>
            </a:r>
            <a:endParaRPr lang="en-US" sz="1500" dirty="0"/>
          </a:p>
        </p:txBody>
      </p:sp>
      <p:sp>
        <p:nvSpPr>
          <p:cNvPr id="15" name="Shape 13"/>
          <p:cNvSpPr/>
          <p:nvPr/>
        </p:nvSpPr>
        <p:spPr>
          <a:xfrm>
            <a:off x="3063240" y="3419856"/>
            <a:ext cx="5166360" cy="41148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3063240" y="3419856"/>
            <a:ext cx="2331720" cy="411480"/>
          </a:xfrm>
          <a:prstGeom prst="rect">
            <a:avLst/>
          </a:prstGeom>
          <a:solidFill>
            <a:srgbClr val="14B8A6"/>
          </a:solidFill>
          <a:ln w="12700">
            <a:solidFill>
              <a:srgbClr val="14B8A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5486400" y="3419856"/>
            <a:ext cx="914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20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 pts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365760" y="4187952"/>
            <a:ext cx="2560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500" b="1" dirty="0">
                <a:solidFill>
                  <a:srgbClr val="0F20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Transcript Appendix</a:t>
            </a:r>
            <a:endParaRPr lang="en-US" sz="1500" dirty="0"/>
          </a:p>
        </p:txBody>
      </p:sp>
      <p:sp>
        <p:nvSpPr>
          <p:cNvPr id="19" name="Shape 17"/>
          <p:cNvSpPr/>
          <p:nvPr/>
        </p:nvSpPr>
        <p:spPr>
          <a:xfrm>
            <a:off x="3063240" y="4224528"/>
            <a:ext cx="5166360" cy="41148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3063240" y="4224528"/>
            <a:ext cx="1165860" cy="41148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4320540" y="4224528"/>
            <a:ext cx="914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20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pts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D948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1A3260">
              <a:alpha val="60000"/>
            </a:srgbClr>
          </a:solidFill>
          <a:ln w="12700">
            <a:solidFill>
              <a:srgbClr val="1A3260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5943600" y="548640"/>
            <a:ext cx="4114800" cy="4114800"/>
          </a:xfrm>
          <a:prstGeom prst="ellipse">
            <a:avLst/>
          </a:prstGeom>
          <a:solidFill>
            <a:srgbClr val="FFFFFF">
              <a:alpha val="8000"/>
            </a:srgbClr>
          </a:solidFill>
          <a:ln w="12700">
            <a:solidFill>
              <a:srgbClr val="FFFFFF">
                <a:alpha val="2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48640" y="1463040"/>
            <a:ext cx="73152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Hands-On</a:t>
            </a:r>
            <a:endParaRPr lang="en-US" sz="4400" dirty="0"/>
          </a:p>
          <a:p>
            <a:pPr marL="0" indent="0" algn="l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Activity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548640" y="265176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i="1" dirty="0">
                <a:solidFill>
                  <a:srgbClr val="FFFFFF">
                    <a:alpha val="8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Experience the model firsthand</a:t>
            </a:r>
            <a:endParaRPr lang="en-US" sz="1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F2044"/>
          </a:solidFill>
          <a:ln w="12700">
            <a:solidFill>
              <a:srgbClr val="0F20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1005840"/>
            <a:ext cx="9144000" cy="54864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57200" y="109728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Activity Overview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365760" y="1234440"/>
            <a:ext cx="4114800" cy="1645920"/>
          </a:xfrm>
          <a:prstGeom prst="rect">
            <a:avLst/>
          </a:prstGeom>
          <a:solidFill>
            <a:srgbClr val="FFFFFF"/>
          </a:solidFill>
          <a:ln w="19050">
            <a:solidFill>
              <a:srgbClr val="0D948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365760" y="1234440"/>
            <a:ext cx="1005840" cy="1645920"/>
          </a:xfrm>
          <a:prstGeom prst="rect">
            <a:avLst/>
          </a:prstGeom>
          <a:solidFill>
            <a:srgbClr val="0F2044"/>
          </a:solidFill>
          <a:ln w="12700">
            <a:solidFill>
              <a:srgbClr val="0F20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365760" y="1234440"/>
            <a:ext cx="100584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3200" dirty="0"/>
          </a:p>
        </p:txBody>
      </p:sp>
      <p:sp>
        <p:nvSpPr>
          <p:cNvPr id="8" name="Text 6"/>
          <p:cNvSpPr/>
          <p:nvPr/>
        </p:nvSpPr>
        <p:spPr>
          <a:xfrm>
            <a:off x="1463040" y="1417320"/>
            <a:ext cx="2834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20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Identify a Job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463040" y="1920240"/>
            <a:ext cx="28346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Choose a job description relevant to your discipline</a:t>
            </a:r>
            <a:endParaRPr lang="en-US" sz="1350" dirty="0"/>
          </a:p>
        </p:txBody>
      </p:sp>
      <p:sp>
        <p:nvSpPr>
          <p:cNvPr id="10" name="Shape 8"/>
          <p:cNvSpPr/>
          <p:nvPr/>
        </p:nvSpPr>
        <p:spPr>
          <a:xfrm>
            <a:off x="4754880" y="1234440"/>
            <a:ext cx="4114800" cy="1645920"/>
          </a:xfrm>
          <a:prstGeom prst="rect">
            <a:avLst/>
          </a:prstGeom>
          <a:solidFill>
            <a:srgbClr val="FFFFFF"/>
          </a:solidFill>
          <a:ln w="19050">
            <a:solidFill>
              <a:srgbClr val="0D948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4754880" y="1234440"/>
            <a:ext cx="1005840" cy="1645920"/>
          </a:xfrm>
          <a:prstGeom prst="rect">
            <a:avLst/>
          </a:prstGeom>
          <a:solidFill>
            <a:srgbClr val="0F2044"/>
          </a:solidFill>
          <a:ln w="12700">
            <a:solidFill>
              <a:srgbClr val="0F20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4754880" y="1234440"/>
            <a:ext cx="100584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3200" dirty="0"/>
          </a:p>
        </p:txBody>
      </p:sp>
      <p:sp>
        <p:nvSpPr>
          <p:cNvPr id="13" name="Text 11"/>
          <p:cNvSpPr/>
          <p:nvPr/>
        </p:nvSpPr>
        <p:spPr>
          <a:xfrm>
            <a:off x="5852160" y="1417320"/>
            <a:ext cx="2834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20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 AI for Questions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5852160" y="1920240"/>
            <a:ext cx="28346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Generate behavioral interview questions and a rating scale</a:t>
            </a:r>
            <a:endParaRPr lang="en-US" sz="1350" dirty="0"/>
          </a:p>
        </p:txBody>
      </p:sp>
      <p:sp>
        <p:nvSpPr>
          <p:cNvPr id="15" name="Shape 13"/>
          <p:cNvSpPr/>
          <p:nvPr/>
        </p:nvSpPr>
        <p:spPr>
          <a:xfrm>
            <a:off x="365760" y="3063240"/>
            <a:ext cx="4114800" cy="1645920"/>
          </a:xfrm>
          <a:prstGeom prst="rect">
            <a:avLst/>
          </a:prstGeom>
          <a:solidFill>
            <a:srgbClr val="FFFFFF"/>
          </a:solidFill>
          <a:ln w="19050">
            <a:solidFill>
              <a:srgbClr val="0D948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365760" y="3063240"/>
            <a:ext cx="1005840" cy="1645920"/>
          </a:xfrm>
          <a:prstGeom prst="rect">
            <a:avLst/>
          </a:prstGeom>
          <a:solidFill>
            <a:srgbClr val="0F2044"/>
          </a:solidFill>
          <a:ln w="12700">
            <a:solidFill>
              <a:srgbClr val="0F20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365760" y="3063240"/>
            <a:ext cx="100584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3200" dirty="0"/>
          </a:p>
        </p:txBody>
      </p:sp>
      <p:sp>
        <p:nvSpPr>
          <p:cNvPr id="18" name="Text 16"/>
          <p:cNvSpPr/>
          <p:nvPr/>
        </p:nvSpPr>
        <p:spPr>
          <a:xfrm>
            <a:off x="1463040" y="3246120"/>
            <a:ext cx="2834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20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Simulate the Interview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1463040" y="3749040"/>
            <a:ext cx="28346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Role-play as interviewer or candidate with AI voice mode</a:t>
            </a:r>
            <a:endParaRPr lang="en-US" sz="1350" dirty="0"/>
          </a:p>
        </p:txBody>
      </p:sp>
      <p:sp>
        <p:nvSpPr>
          <p:cNvPr id="20" name="Shape 18"/>
          <p:cNvSpPr/>
          <p:nvPr/>
        </p:nvSpPr>
        <p:spPr>
          <a:xfrm>
            <a:off x="4754880" y="3063240"/>
            <a:ext cx="4114800" cy="1645920"/>
          </a:xfrm>
          <a:prstGeom prst="rect">
            <a:avLst/>
          </a:prstGeom>
          <a:solidFill>
            <a:srgbClr val="FFFFFF"/>
          </a:solidFill>
          <a:ln w="19050">
            <a:solidFill>
              <a:srgbClr val="0D948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4754880" y="3063240"/>
            <a:ext cx="1005840" cy="1645920"/>
          </a:xfrm>
          <a:prstGeom prst="rect">
            <a:avLst/>
          </a:prstGeom>
          <a:solidFill>
            <a:srgbClr val="0F2044"/>
          </a:solidFill>
          <a:ln w="12700">
            <a:solidFill>
              <a:srgbClr val="0F20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4754880" y="3063240"/>
            <a:ext cx="100584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3200" dirty="0"/>
          </a:p>
        </p:txBody>
      </p:sp>
      <p:sp>
        <p:nvSpPr>
          <p:cNvPr id="23" name="Text 21"/>
          <p:cNvSpPr/>
          <p:nvPr/>
        </p:nvSpPr>
        <p:spPr>
          <a:xfrm>
            <a:off x="5852160" y="3246120"/>
            <a:ext cx="2834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20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 AI Feedback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5852160" y="3749040"/>
            <a:ext cx="28346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Analyze the feedback and consider improvements</a:t>
            </a:r>
            <a:endParaRPr lang="en-US" sz="13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F2044"/>
          </a:solidFill>
          <a:ln w="12700">
            <a:solidFill>
              <a:srgbClr val="0F20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1005840"/>
            <a:ext cx="9144000" cy="54864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57200" y="109728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 Prompt – Interviewer Role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365760" y="1188720"/>
            <a:ext cx="8412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Initial Prompt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365760" y="1600200"/>
            <a:ext cx="8412480" cy="1143000"/>
          </a:xfrm>
          <a:prstGeom prst="rect">
            <a:avLst/>
          </a:prstGeom>
          <a:solidFill>
            <a:srgbClr val="0F2044"/>
          </a:solidFill>
          <a:ln w="19050">
            <a:solidFill>
              <a:srgbClr val="0D948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548640" y="1673352"/>
            <a:ext cx="80467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"Given this job description, generate 6 behavioral interview questions and a 1–5 rating scale."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365760" y="2926080"/>
            <a:ext cx="8412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Follow-Up Prompt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365760" y="3337560"/>
            <a:ext cx="8412480" cy="1097280"/>
          </a:xfrm>
          <a:prstGeom prst="rect">
            <a:avLst/>
          </a:prstGeom>
          <a:solidFill>
            <a:srgbClr val="0F2044"/>
          </a:solidFill>
          <a:ln w="19050">
            <a:solidFill>
              <a:srgbClr val="F59E0B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548640" y="3410712"/>
            <a:ext cx="804672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"Role-play as the candidate. Provide feedback on my interview skills."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F2044"/>
          </a:solidFill>
          <a:ln w="12700">
            <a:solidFill>
              <a:srgbClr val="0F20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1005840"/>
            <a:ext cx="9144000" cy="54864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57200" y="109728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 Prompt – Candidate Role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365760" y="1188720"/>
            <a:ext cx="8412480" cy="2011680"/>
          </a:xfrm>
          <a:prstGeom prst="rect">
            <a:avLst/>
          </a:prstGeom>
          <a:solidFill>
            <a:srgbClr val="0F2044"/>
          </a:solidFill>
          <a:ln w="25400">
            <a:solidFill>
              <a:srgbClr val="0D948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48640" y="1325880"/>
            <a:ext cx="8046720" cy="1783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"You are the interviewer. Ask behavioral questions one at a time and rate my responses using a structured rubric. Provide feedback and suggestions for improvement."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365760" y="3429000"/>
            <a:ext cx="8412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20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This Works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365760" y="3840480"/>
            <a:ext cx="320040" cy="320040"/>
          </a:xfrm>
          <a:prstGeom prst="ellipse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777240" y="3858768"/>
            <a:ext cx="2286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Specifies the AI's role clearly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3200400" y="3840480"/>
            <a:ext cx="320040" cy="320040"/>
          </a:xfrm>
          <a:prstGeom prst="ellipse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3611880" y="3858768"/>
            <a:ext cx="2286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Structures the interaction with 'one at a time'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6035040" y="3840480"/>
            <a:ext cx="320040" cy="320040"/>
          </a:xfrm>
          <a:prstGeom prst="ellipse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6446520" y="3858768"/>
            <a:ext cx="2286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Requests actionable, rubric-based feedback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F2044"/>
          </a:solidFill>
          <a:ln w="12700">
            <a:solidFill>
              <a:srgbClr val="0F20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1005840"/>
            <a:ext cx="9144000" cy="54864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57200" y="109728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 AI Feedback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365760" y="1188720"/>
            <a:ext cx="4023360" cy="3611880"/>
          </a:xfrm>
          <a:prstGeom prst="rect">
            <a:avLst/>
          </a:prstGeom>
          <a:solidFill>
            <a:srgbClr val="FFFFFF"/>
          </a:solidFill>
          <a:ln w="19050">
            <a:solidFill>
              <a:srgbClr val="0D948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365760" y="1188720"/>
            <a:ext cx="4023360" cy="50292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502920" y="1261872"/>
            <a:ext cx="3749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Strengths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502920" y="1828800"/>
            <a:ext cx="3749040" cy="2880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Clear communication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Logical question sequence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4663440" y="1188720"/>
            <a:ext cx="4023360" cy="3611880"/>
          </a:xfrm>
          <a:prstGeom prst="rect">
            <a:avLst/>
          </a:prstGeom>
          <a:solidFill>
            <a:srgbClr val="FFFFFF"/>
          </a:solidFill>
          <a:ln w="19050">
            <a:solidFill>
              <a:srgbClr val="F59E0B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4663440" y="1188720"/>
            <a:ext cx="4023360" cy="50292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800600" y="1261872"/>
            <a:ext cx="3749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⚡  Areas for Improvement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4800600" y="1828800"/>
            <a:ext cx="3749040" cy="2880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Reduce filler words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Ask more probing follow-up questions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Improve conversational transitions</a:t>
            </a:r>
            <a:endParaRPr lang="en-US" sz="15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F2044"/>
          </a:solidFill>
          <a:ln w="12700">
            <a:solidFill>
              <a:srgbClr val="0F20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1005840"/>
            <a:ext cx="9144000" cy="54864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57200" y="109728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Pedagogical Insight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365760" y="1188720"/>
            <a:ext cx="4114800" cy="3611880"/>
          </a:xfrm>
          <a:prstGeom prst="rect">
            <a:avLst/>
          </a:prstGeom>
          <a:solidFill>
            <a:srgbClr val="FFFFFF"/>
          </a:solidFill>
          <a:ln w="25400">
            <a:solidFill>
              <a:srgbClr val="0D948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365760" y="1188720"/>
            <a:ext cx="4114800" cy="54864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502920" y="1252728"/>
            <a:ext cx="38404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DOES function as: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02920" y="1965960"/>
            <a:ext cx="3749040" cy="658368"/>
          </a:xfrm>
          <a:prstGeom prst="rect">
            <a:avLst/>
          </a:prstGeom>
          <a:solidFill>
            <a:srgbClr val="CCFBF1"/>
          </a:solidFill>
          <a:ln w="635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640080" y="2002536"/>
            <a:ext cx="34747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F20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Practice Partner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502920" y="2788920"/>
            <a:ext cx="3749040" cy="658368"/>
          </a:xfrm>
          <a:prstGeom prst="rect">
            <a:avLst/>
          </a:prstGeom>
          <a:solidFill>
            <a:srgbClr val="CCFBF1"/>
          </a:solidFill>
          <a:ln w="635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640080" y="2825496"/>
            <a:ext cx="34747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F20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Feedback Provider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502920" y="3611880"/>
            <a:ext cx="3749040" cy="658368"/>
          </a:xfrm>
          <a:prstGeom prst="rect">
            <a:avLst/>
          </a:prstGeom>
          <a:solidFill>
            <a:srgbClr val="CCFBF1"/>
          </a:solidFill>
          <a:ln w="635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640080" y="3648456"/>
            <a:ext cx="34747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F20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Reflective Scaffold</a:t>
            </a:r>
            <a:endParaRPr lang="en-US" sz="1500" dirty="0"/>
          </a:p>
        </p:txBody>
      </p:sp>
      <p:sp>
        <p:nvSpPr>
          <p:cNvPr id="14" name="Shape 12"/>
          <p:cNvSpPr/>
          <p:nvPr/>
        </p:nvSpPr>
        <p:spPr>
          <a:xfrm>
            <a:off x="4754880" y="1188720"/>
            <a:ext cx="4114800" cy="3611880"/>
          </a:xfrm>
          <a:prstGeom prst="rect">
            <a:avLst/>
          </a:prstGeom>
          <a:solidFill>
            <a:srgbClr val="FFFFFF"/>
          </a:solidFill>
          <a:ln w="25400">
            <a:solidFill>
              <a:srgbClr val="F59E0B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4754880" y="1188720"/>
            <a:ext cx="4114800" cy="54864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4892040" y="1252728"/>
            <a:ext cx="38404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does NOT function as: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4892040" y="1965960"/>
            <a:ext cx="3749040" cy="658368"/>
          </a:xfrm>
          <a:prstGeom prst="rect">
            <a:avLst/>
          </a:prstGeom>
          <a:solidFill>
            <a:srgbClr val="FEF3C7"/>
          </a:solidFill>
          <a:ln w="635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5029200" y="2002536"/>
            <a:ext cx="34747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F20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Evaluator or authority</a:t>
            </a:r>
            <a:endParaRPr lang="en-US" sz="1500" dirty="0"/>
          </a:p>
        </p:txBody>
      </p:sp>
      <p:sp>
        <p:nvSpPr>
          <p:cNvPr id="19" name="Shape 17"/>
          <p:cNvSpPr/>
          <p:nvPr/>
        </p:nvSpPr>
        <p:spPr>
          <a:xfrm>
            <a:off x="4892040" y="2788920"/>
            <a:ext cx="3749040" cy="658368"/>
          </a:xfrm>
          <a:prstGeom prst="rect">
            <a:avLst/>
          </a:prstGeom>
          <a:solidFill>
            <a:srgbClr val="FEF3C7"/>
          </a:solidFill>
          <a:ln w="635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5029200" y="2825496"/>
            <a:ext cx="34747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F20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Replacement for instructor</a:t>
            </a:r>
            <a:endParaRPr lang="en-US" sz="1500" dirty="0"/>
          </a:p>
        </p:txBody>
      </p:sp>
      <p:sp>
        <p:nvSpPr>
          <p:cNvPr id="21" name="Shape 19"/>
          <p:cNvSpPr/>
          <p:nvPr/>
        </p:nvSpPr>
        <p:spPr>
          <a:xfrm>
            <a:off x="4892040" y="3611880"/>
            <a:ext cx="3749040" cy="658368"/>
          </a:xfrm>
          <a:prstGeom prst="rect">
            <a:avLst/>
          </a:prstGeom>
          <a:solidFill>
            <a:srgbClr val="FEF3C7"/>
          </a:solidFill>
          <a:ln w="635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5029200" y="3648456"/>
            <a:ext cx="34747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F20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Answer generator</a:t>
            </a:r>
            <a:endParaRPr lang="en-US" sz="15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D948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1A3260">
              <a:alpha val="60000"/>
            </a:srgbClr>
          </a:solidFill>
          <a:ln w="12700">
            <a:solidFill>
              <a:srgbClr val="1A3260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5943600" y="548640"/>
            <a:ext cx="4114800" cy="4114800"/>
          </a:xfrm>
          <a:prstGeom prst="ellipse">
            <a:avLst/>
          </a:prstGeom>
          <a:solidFill>
            <a:srgbClr val="FFFFFF">
              <a:alpha val="8000"/>
            </a:srgbClr>
          </a:solidFill>
          <a:ln w="12700">
            <a:solidFill>
              <a:srgbClr val="FFFFFF">
                <a:alpha val="2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48640" y="1463040"/>
            <a:ext cx="73152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Results</a:t>
            </a:r>
            <a:endParaRPr lang="en-US" sz="4400" dirty="0"/>
          </a:p>
          <a:p>
            <a:pPr marL="0" indent="0" algn="l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&amp; Impact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548640" y="265176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i="1" dirty="0">
                <a:solidFill>
                  <a:srgbClr val="FFFFFF">
                    <a:alpha val="8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students and instructors experience</a:t>
            </a:r>
            <a:endParaRPr lang="en-US" sz="1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F2044"/>
          </a:solidFill>
          <a:ln w="12700">
            <a:solidFill>
              <a:srgbClr val="0F20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1005840"/>
            <a:ext cx="9144000" cy="54864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57200" y="109728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Student Outcomes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274320" y="1280160"/>
            <a:ext cx="2606040" cy="1600200"/>
          </a:xfrm>
          <a:prstGeom prst="rect">
            <a:avLst/>
          </a:prstGeom>
          <a:solidFill>
            <a:srgbClr val="FFFFFF"/>
          </a:solidFill>
          <a:ln w="19050">
            <a:solidFill>
              <a:srgbClr val="0D948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274320" y="1280160"/>
            <a:ext cx="2606040" cy="64008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365760" y="141732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dirty="0">
                <a:solidFill>
                  <a:srgbClr val="000000"/>
                </a:solidFill>
              </a:rPr>
              <a:t>🎯</a:t>
            </a:r>
            <a:endParaRPr lang="en-US" sz="2600" dirty="0"/>
          </a:p>
        </p:txBody>
      </p:sp>
      <p:sp>
        <p:nvSpPr>
          <p:cNvPr id="8" name="Text 6"/>
          <p:cNvSpPr/>
          <p:nvPr/>
        </p:nvSpPr>
        <p:spPr>
          <a:xfrm>
            <a:off x="914400" y="1371600"/>
            <a:ext cx="502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↑</a:t>
            </a:r>
            <a:endParaRPr lang="en-US" sz="3600" dirty="0"/>
          </a:p>
        </p:txBody>
      </p:sp>
      <p:sp>
        <p:nvSpPr>
          <p:cNvPr id="9" name="Text 7"/>
          <p:cNvSpPr/>
          <p:nvPr/>
        </p:nvSpPr>
        <p:spPr>
          <a:xfrm>
            <a:off x="411480" y="2084832"/>
            <a:ext cx="23317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b="1" dirty="0">
                <a:solidFill>
                  <a:srgbClr val="0F20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Interview Confidence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3108960" y="1280160"/>
            <a:ext cx="2606040" cy="1600200"/>
          </a:xfrm>
          <a:prstGeom prst="rect">
            <a:avLst/>
          </a:prstGeom>
          <a:solidFill>
            <a:srgbClr val="FFFFFF"/>
          </a:solidFill>
          <a:ln w="19050">
            <a:solidFill>
              <a:srgbClr val="0F2044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3108960" y="1280160"/>
            <a:ext cx="2606040" cy="64008"/>
          </a:xfrm>
          <a:prstGeom prst="rect">
            <a:avLst/>
          </a:prstGeom>
          <a:solidFill>
            <a:srgbClr val="0F2044"/>
          </a:solidFill>
          <a:ln w="12700">
            <a:solidFill>
              <a:srgbClr val="0F20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3200400" y="141732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dirty="0">
                <a:solidFill>
                  <a:srgbClr val="000000"/>
                </a:solidFill>
              </a:rPr>
              <a:t>🗣️</a:t>
            </a:r>
            <a:endParaRPr lang="en-US" sz="2600" dirty="0"/>
          </a:p>
        </p:txBody>
      </p:sp>
      <p:sp>
        <p:nvSpPr>
          <p:cNvPr id="13" name="Text 11"/>
          <p:cNvSpPr/>
          <p:nvPr/>
        </p:nvSpPr>
        <p:spPr>
          <a:xfrm>
            <a:off x="3749040" y="1371600"/>
            <a:ext cx="502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0F20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↑</a:t>
            </a:r>
            <a:endParaRPr lang="en-US" sz="3600" dirty="0"/>
          </a:p>
        </p:txBody>
      </p:sp>
      <p:sp>
        <p:nvSpPr>
          <p:cNvPr id="14" name="Text 12"/>
          <p:cNvSpPr/>
          <p:nvPr/>
        </p:nvSpPr>
        <p:spPr>
          <a:xfrm>
            <a:off x="3246120" y="2084832"/>
            <a:ext cx="23317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b="1" dirty="0">
                <a:solidFill>
                  <a:srgbClr val="0F20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Communication Skills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5943600" y="1280160"/>
            <a:ext cx="2606040" cy="1600200"/>
          </a:xfrm>
          <a:prstGeom prst="rect">
            <a:avLst/>
          </a:prstGeom>
          <a:solidFill>
            <a:srgbClr val="FFFFFF"/>
          </a:solidFill>
          <a:ln w="19050">
            <a:solidFill>
              <a:srgbClr val="0D948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5943600" y="1280160"/>
            <a:ext cx="2606040" cy="64008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6035040" y="141732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dirty="0">
                <a:solidFill>
                  <a:srgbClr val="000000"/>
                </a:solidFill>
              </a:rPr>
              <a:t>🔍</a:t>
            </a:r>
            <a:endParaRPr lang="en-US" sz="2600" dirty="0"/>
          </a:p>
        </p:txBody>
      </p:sp>
      <p:sp>
        <p:nvSpPr>
          <p:cNvPr id="18" name="Text 16"/>
          <p:cNvSpPr/>
          <p:nvPr/>
        </p:nvSpPr>
        <p:spPr>
          <a:xfrm>
            <a:off x="6583680" y="1371600"/>
            <a:ext cx="502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↑</a:t>
            </a:r>
            <a:endParaRPr lang="en-US" sz="3600" dirty="0"/>
          </a:p>
        </p:txBody>
      </p:sp>
      <p:sp>
        <p:nvSpPr>
          <p:cNvPr id="19" name="Text 17"/>
          <p:cNvSpPr/>
          <p:nvPr/>
        </p:nvSpPr>
        <p:spPr>
          <a:xfrm>
            <a:off x="6080760" y="2084832"/>
            <a:ext cx="23317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b="1" dirty="0">
                <a:solidFill>
                  <a:srgbClr val="0F20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Self-Awareness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1051560" y="3108960"/>
            <a:ext cx="3566160" cy="1600200"/>
          </a:xfrm>
          <a:prstGeom prst="rect">
            <a:avLst/>
          </a:prstGeom>
          <a:solidFill>
            <a:srgbClr val="FFFFFF"/>
          </a:solidFill>
          <a:ln w="19050">
            <a:solidFill>
              <a:srgbClr val="F59E0B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1051560" y="3108960"/>
            <a:ext cx="3566160" cy="64008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1143000" y="324612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dirty="0">
                <a:solidFill>
                  <a:srgbClr val="000000"/>
                </a:solidFill>
              </a:rPr>
              <a:t>😌</a:t>
            </a:r>
            <a:endParaRPr lang="en-US" sz="2600" dirty="0"/>
          </a:p>
        </p:txBody>
      </p:sp>
      <p:sp>
        <p:nvSpPr>
          <p:cNvPr id="23" name="Text 21"/>
          <p:cNvSpPr/>
          <p:nvPr/>
        </p:nvSpPr>
        <p:spPr>
          <a:xfrm>
            <a:off x="1691640" y="3200400"/>
            <a:ext cx="502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↓</a:t>
            </a:r>
            <a:endParaRPr lang="en-US" sz="3600" dirty="0"/>
          </a:p>
        </p:txBody>
      </p:sp>
      <p:sp>
        <p:nvSpPr>
          <p:cNvPr id="24" name="Text 22"/>
          <p:cNvSpPr/>
          <p:nvPr/>
        </p:nvSpPr>
        <p:spPr>
          <a:xfrm>
            <a:off x="1188720" y="3913632"/>
            <a:ext cx="32918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b="1" dirty="0">
                <a:solidFill>
                  <a:srgbClr val="0F20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Interview Anxiety</a:t>
            </a:r>
            <a:endParaRPr lang="en-US" sz="1400" dirty="0"/>
          </a:p>
        </p:txBody>
      </p:sp>
      <p:sp>
        <p:nvSpPr>
          <p:cNvPr id="25" name="Shape 23"/>
          <p:cNvSpPr/>
          <p:nvPr/>
        </p:nvSpPr>
        <p:spPr>
          <a:xfrm>
            <a:off x="5257800" y="3108960"/>
            <a:ext cx="3566160" cy="1600200"/>
          </a:xfrm>
          <a:prstGeom prst="rect">
            <a:avLst/>
          </a:prstGeom>
          <a:solidFill>
            <a:srgbClr val="FFFFFF"/>
          </a:solidFill>
          <a:ln w="19050">
            <a:solidFill>
              <a:srgbClr val="0F2044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6" name="Shape 24"/>
          <p:cNvSpPr/>
          <p:nvPr/>
        </p:nvSpPr>
        <p:spPr>
          <a:xfrm>
            <a:off x="5257800" y="3108960"/>
            <a:ext cx="3566160" cy="64008"/>
          </a:xfrm>
          <a:prstGeom prst="rect">
            <a:avLst/>
          </a:prstGeom>
          <a:solidFill>
            <a:srgbClr val="0F2044"/>
          </a:solidFill>
          <a:ln w="12700">
            <a:solidFill>
              <a:srgbClr val="0F20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5349240" y="324612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dirty="0">
                <a:solidFill>
                  <a:srgbClr val="000000"/>
                </a:solidFill>
              </a:rPr>
              <a:t>📋</a:t>
            </a:r>
            <a:endParaRPr lang="en-US" sz="2600" dirty="0"/>
          </a:p>
        </p:txBody>
      </p:sp>
      <p:sp>
        <p:nvSpPr>
          <p:cNvPr id="28" name="Text 26"/>
          <p:cNvSpPr/>
          <p:nvPr/>
        </p:nvSpPr>
        <p:spPr>
          <a:xfrm>
            <a:off x="5897880" y="3200400"/>
            <a:ext cx="502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0F20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↑</a:t>
            </a:r>
            <a:endParaRPr lang="en-US" sz="3600" dirty="0"/>
          </a:p>
        </p:txBody>
      </p:sp>
      <p:sp>
        <p:nvSpPr>
          <p:cNvPr id="29" name="Text 27"/>
          <p:cNvSpPr/>
          <p:nvPr/>
        </p:nvSpPr>
        <p:spPr>
          <a:xfrm>
            <a:off x="5394960" y="3913632"/>
            <a:ext cx="32918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b="1" dirty="0">
                <a:solidFill>
                  <a:srgbClr val="0F20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Preparedness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D948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1A3260">
              <a:alpha val="60000"/>
            </a:srgbClr>
          </a:solidFill>
          <a:ln w="12700">
            <a:solidFill>
              <a:srgbClr val="1A3260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5943600" y="548640"/>
            <a:ext cx="4114800" cy="4114800"/>
          </a:xfrm>
          <a:prstGeom prst="ellipse">
            <a:avLst/>
          </a:prstGeom>
          <a:solidFill>
            <a:srgbClr val="FFFFFF">
              <a:alpha val="8000"/>
            </a:srgbClr>
          </a:solidFill>
          <a:ln w="12700">
            <a:solidFill>
              <a:srgbClr val="FFFFFF">
                <a:alpha val="2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48640" y="1463040"/>
            <a:ext cx="73152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Instructional</a:t>
            </a:r>
            <a:endParaRPr lang="en-US" sz="4400" dirty="0"/>
          </a:p>
          <a:p>
            <a:pPr marL="0" indent="0" algn="l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Challenge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548640" y="265176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i="1" dirty="0">
                <a:solidFill>
                  <a:srgbClr val="FFFFFF">
                    <a:alpha val="8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traditional interview prep falls short</a:t>
            </a:r>
            <a:endParaRPr lang="en-US" sz="1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F2044"/>
          </a:solidFill>
          <a:ln w="12700">
            <a:solidFill>
              <a:srgbClr val="0F20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1005840"/>
            <a:ext cx="9144000" cy="54864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57200" y="109728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Instructional Benefits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365760" y="1280160"/>
            <a:ext cx="2606040" cy="1600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457200" y="1389888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000000"/>
                </a:solidFill>
              </a:rPr>
              <a:t>📊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502920" y="1938528"/>
            <a:ext cx="2331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20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Scalable Feedback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502920" y="2350008"/>
            <a:ext cx="23317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provides instant, individualized feedback for any class size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3200400" y="1280160"/>
            <a:ext cx="2606040" cy="1600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3291840" y="1389888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000000"/>
                </a:solidFill>
              </a:rPr>
              <a:t>🏗️</a:t>
            </a:r>
            <a:endParaRPr lang="en-US" sz="2400" dirty="0"/>
          </a:p>
        </p:txBody>
      </p:sp>
      <p:sp>
        <p:nvSpPr>
          <p:cNvPr id="11" name="Text 9"/>
          <p:cNvSpPr/>
          <p:nvPr/>
        </p:nvSpPr>
        <p:spPr>
          <a:xfrm>
            <a:off x="3337560" y="1938528"/>
            <a:ext cx="2331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20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Structured Learning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3337560" y="2350008"/>
            <a:ext cx="23317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Clear framework guides student practice and reflection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6035040" y="1280160"/>
            <a:ext cx="2606040" cy="1600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6126480" y="1389888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000000"/>
                </a:solidFill>
              </a:rPr>
              <a:t>🎭</a:t>
            </a:r>
            <a:endParaRPr lang="en-US" sz="2400" dirty="0"/>
          </a:p>
        </p:txBody>
      </p:sp>
      <p:sp>
        <p:nvSpPr>
          <p:cNvPr id="15" name="Text 13"/>
          <p:cNvSpPr/>
          <p:nvPr/>
        </p:nvSpPr>
        <p:spPr>
          <a:xfrm>
            <a:off x="6172200" y="1938528"/>
            <a:ext cx="2331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20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Authentic Skill Practice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172200" y="2350008"/>
            <a:ext cx="23317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Realistic interview simulations build real competencies</a:t>
            </a:r>
            <a:endParaRPr lang="en-US" sz="1150" dirty="0"/>
          </a:p>
        </p:txBody>
      </p:sp>
      <p:sp>
        <p:nvSpPr>
          <p:cNvPr id="17" name="Shape 15"/>
          <p:cNvSpPr/>
          <p:nvPr/>
        </p:nvSpPr>
        <p:spPr>
          <a:xfrm>
            <a:off x="868680" y="3063240"/>
            <a:ext cx="3657600" cy="1600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960120" y="3172968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000000"/>
                </a:solidFill>
              </a:rPr>
              <a:t>🔥</a:t>
            </a:r>
            <a:endParaRPr lang="en-US" sz="2400" dirty="0"/>
          </a:p>
        </p:txBody>
      </p:sp>
      <p:sp>
        <p:nvSpPr>
          <p:cNvPr id="19" name="Text 17"/>
          <p:cNvSpPr/>
          <p:nvPr/>
        </p:nvSpPr>
        <p:spPr>
          <a:xfrm>
            <a:off x="1005840" y="3721608"/>
            <a:ext cx="3383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20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Student Engagement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1005840" y="4133088"/>
            <a:ext cx="33832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Interactive AI sessions increase motivation and participation</a:t>
            </a:r>
            <a:endParaRPr lang="en-US" sz="1150" dirty="0"/>
          </a:p>
        </p:txBody>
      </p:sp>
      <p:sp>
        <p:nvSpPr>
          <p:cNvPr id="21" name="Shape 19"/>
          <p:cNvSpPr/>
          <p:nvPr/>
        </p:nvSpPr>
        <p:spPr>
          <a:xfrm>
            <a:off x="5212080" y="3063240"/>
            <a:ext cx="3657600" cy="1600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5303520" y="3172968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000000"/>
                </a:solidFill>
              </a:rPr>
              <a:t>⏳</a:t>
            </a:r>
            <a:endParaRPr lang="en-US" sz="2400" dirty="0"/>
          </a:p>
        </p:txBody>
      </p:sp>
      <p:sp>
        <p:nvSpPr>
          <p:cNvPr id="23" name="Text 21"/>
          <p:cNvSpPr/>
          <p:nvPr/>
        </p:nvSpPr>
        <p:spPr>
          <a:xfrm>
            <a:off x="5349240" y="3721608"/>
            <a:ext cx="3383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20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Reduced Grading Burden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5349240" y="4133088"/>
            <a:ext cx="33832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handles formative feedback, freeing instructor time</a:t>
            </a:r>
            <a:endParaRPr lang="en-US" sz="115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F2044"/>
          </a:solidFill>
          <a:ln w="12700">
            <a:solidFill>
              <a:srgbClr val="0F20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1005840"/>
            <a:ext cx="9144000" cy="54864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57200" y="109728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Broader Applicability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365760" y="1188720"/>
            <a:ext cx="8412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0F20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Applicable Across Disciplines</a:t>
            </a:r>
            <a:endParaRPr lang="en-US" sz="1700" dirty="0"/>
          </a:p>
        </p:txBody>
      </p:sp>
      <p:sp>
        <p:nvSpPr>
          <p:cNvPr id="6" name="Shape 4"/>
          <p:cNvSpPr/>
          <p:nvPr/>
        </p:nvSpPr>
        <p:spPr>
          <a:xfrm>
            <a:off x="365760" y="1737360"/>
            <a:ext cx="2651760" cy="822960"/>
          </a:xfrm>
          <a:prstGeom prst="rect">
            <a:avLst/>
          </a:prstGeom>
          <a:solidFill>
            <a:srgbClr val="0F2044"/>
          </a:solidFill>
          <a:ln w="12700">
            <a:solidFill>
              <a:srgbClr val="0D948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365760" y="1737360"/>
            <a:ext cx="54864" cy="82296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530352" y="1737360"/>
            <a:ext cx="2395728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3200400" y="1737360"/>
            <a:ext cx="2651760" cy="822960"/>
          </a:xfrm>
          <a:prstGeom prst="rect">
            <a:avLst/>
          </a:prstGeom>
          <a:solidFill>
            <a:srgbClr val="0F2044"/>
          </a:solidFill>
          <a:ln w="12700">
            <a:solidFill>
              <a:srgbClr val="0D948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3200400" y="1737360"/>
            <a:ext cx="54864" cy="82296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3364992" y="1737360"/>
            <a:ext cx="2395728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Communication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6035040" y="1737360"/>
            <a:ext cx="2651760" cy="822960"/>
          </a:xfrm>
          <a:prstGeom prst="rect">
            <a:avLst/>
          </a:prstGeom>
          <a:solidFill>
            <a:srgbClr val="0F2044"/>
          </a:solidFill>
          <a:ln w="12700">
            <a:solidFill>
              <a:srgbClr val="0D948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6035040" y="1737360"/>
            <a:ext cx="54864" cy="82296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6199632" y="1737360"/>
            <a:ext cx="2395728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Healthcare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365760" y="2743200"/>
            <a:ext cx="2651760" cy="822960"/>
          </a:xfrm>
          <a:prstGeom prst="rect">
            <a:avLst/>
          </a:prstGeom>
          <a:solidFill>
            <a:srgbClr val="0F2044"/>
          </a:solidFill>
          <a:ln w="12700">
            <a:solidFill>
              <a:srgbClr val="0D948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365760" y="2743200"/>
            <a:ext cx="54864" cy="82296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530352" y="2743200"/>
            <a:ext cx="2395728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Education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3200400" y="2743200"/>
            <a:ext cx="2651760" cy="822960"/>
          </a:xfrm>
          <a:prstGeom prst="rect">
            <a:avLst/>
          </a:prstGeom>
          <a:solidFill>
            <a:srgbClr val="0F2044"/>
          </a:solidFill>
          <a:ln w="12700">
            <a:solidFill>
              <a:srgbClr val="0D948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3200400" y="2743200"/>
            <a:ext cx="54864" cy="82296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3364992" y="2743200"/>
            <a:ext cx="2395728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Marketing</a:t>
            </a:r>
            <a:endParaRPr lang="en-US" sz="1600" dirty="0"/>
          </a:p>
        </p:txBody>
      </p:sp>
      <p:sp>
        <p:nvSpPr>
          <p:cNvPr id="21" name="Shape 19"/>
          <p:cNvSpPr/>
          <p:nvPr/>
        </p:nvSpPr>
        <p:spPr>
          <a:xfrm>
            <a:off x="6035040" y="2743200"/>
            <a:ext cx="2651760" cy="822960"/>
          </a:xfrm>
          <a:prstGeom prst="rect">
            <a:avLst/>
          </a:prstGeom>
          <a:solidFill>
            <a:srgbClr val="0F2044"/>
          </a:solidFill>
          <a:ln w="12700">
            <a:solidFill>
              <a:srgbClr val="0D948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6035040" y="2743200"/>
            <a:ext cx="54864" cy="82296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6199632" y="2743200"/>
            <a:ext cx="2395728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Leadership</a:t>
            </a:r>
            <a:endParaRPr lang="en-US" sz="1600" dirty="0"/>
          </a:p>
        </p:txBody>
      </p:sp>
      <p:sp>
        <p:nvSpPr>
          <p:cNvPr id="24" name="Shape 22"/>
          <p:cNvSpPr/>
          <p:nvPr/>
        </p:nvSpPr>
        <p:spPr>
          <a:xfrm>
            <a:off x="365760" y="3840480"/>
            <a:ext cx="8412480" cy="822960"/>
          </a:xfrm>
          <a:prstGeom prst="rect">
            <a:avLst/>
          </a:prstGeom>
          <a:solidFill>
            <a:srgbClr val="CCFBF1"/>
          </a:solidFill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548640" y="3931920"/>
            <a:ext cx="8046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i="1" dirty="0">
                <a:solidFill>
                  <a:srgbClr val="0F20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 Any course involving professional communication can benefit from this model.</a:t>
            </a:r>
            <a:endParaRPr lang="en-US" sz="15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0D948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1A3260">
              <a:alpha val="60000"/>
            </a:srgbClr>
          </a:solidFill>
          <a:ln w="12700">
            <a:solidFill>
              <a:srgbClr val="1A3260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5943600" y="548640"/>
            <a:ext cx="4114800" cy="4114800"/>
          </a:xfrm>
          <a:prstGeom prst="ellipse">
            <a:avLst/>
          </a:prstGeom>
          <a:solidFill>
            <a:srgbClr val="FFFFFF">
              <a:alpha val="8000"/>
            </a:srgbClr>
          </a:solidFill>
          <a:ln w="12700">
            <a:solidFill>
              <a:srgbClr val="FFFFFF">
                <a:alpha val="2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48640" y="1463040"/>
            <a:ext cx="73152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Implementation</a:t>
            </a:r>
            <a:endParaRPr lang="en-US" sz="4400" dirty="0"/>
          </a:p>
          <a:p>
            <a:pPr marL="0" indent="0" algn="l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Guidance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548640" y="265176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i="1" dirty="0">
                <a:solidFill>
                  <a:srgbClr val="FFFFFF">
                    <a:alpha val="8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to bring this model to your course</a:t>
            </a:r>
            <a:endParaRPr lang="en-US" sz="18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F2044"/>
          </a:solidFill>
          <a:ln w="12700">
            <a:solidFill>
              <a:srgbClr val="0F20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1005840"/>
            <a:ext cx="9144000" cy="54864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57200" y="109728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Implementation Recommendations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365760" y="1234440"/>
            <a:ext cx="8412480" cy="777240"/>
          </a:xfrm>
          <a:prstGeom prst="rect">
            <a:avLst/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457200" y="1325880"/>
            <a:ext cx="594360" cy="594360"/>
          </a:xfrm>
          <a:prstGeom prst="ellipse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457200" y="1325880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1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188720" y="1307592"/>
            <a:ext cx="2011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F20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Small: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1188720" y="1655064"/>
            <a:ext cx="740664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Begin with low-stakes assignments to build student and instructor comfort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365760" y="2148840"/>
            <a:ext cx="8412480" cy="777240"/>
          </a:xfrm>
          <a:prstGeom prst="rect">
            <a:avLst/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457200" y="2240280"/>
            <a:ext cx="594360" cy="594360"/>
          </a:xfrm>
          <a:prstGeom prst="ellipse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457200" y="2240280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2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1188720" y="2221992"/>
            <a:ext cx="2011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F20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Emphasize Reflection: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1188720" y="2569464"/>
            <a:ext cx="740664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Make the reflection component central—it drives the deepest learning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365760" y="3063240"/>
            <a:ext cx="8412480" cy="777240"/>
          </a:xfrm>
          <a:prstGeom prst="rect">
            <a:avLst/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457200" y="3154680"/>
            <a:ext cx="594360" cy="594360"/>
          </a:xfrm>
          <a:prstGeom prst="ellipse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457200" y="3154680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3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1188720" y="3136392"/>
            <a:ext cx="2011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F20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Provide Structured Prompts: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1188720" y="3483864"/>
            <a:ext cx="740664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Give students prompt templates to scaffold productive AI interactions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365760" y="3977640"/>
            <a:ext cx="8412480" cy="777240"/>
          </a:xfrm>
          <a:prstGeom prst="rect">
            <a:avLst/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457200" y="4069080"/>
            <a:ext cx="594360" cy="594360"/>
          </a:xfrm>
          <a:prstGeom prst="ellipse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457200" y="4069080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4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1188720" y="4050792"/>
            <a:ext cx="2011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F20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Integrate a Grading Rubric: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1188720" y="4398264"/>
            <a:ext cx="740664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Clear criteria help students understand what quality looks like</a:t>
            </a:r>
            <a:endParaRPr lang="en-US" sz="13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F2044"/>
          </a:solidFill>
          <a:ln w="12700">
            <a:solidFill>
              <a:srgbClr val="0F20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1005840"/>
            <a:ext cx="9144000" cy="54864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57200" y="109728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Important Consideration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365760" y="1188720"/>
            <a:ext cx="8412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i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Teach students to use AI as a tool — not a crutch.</a:t>
            </a:r>
            <a:endParaRPr lang="en-US" sz="1700" dirty="0"/>
          </a:p>
        </p:txBody>
      </p:sp>
      <p:sp>
        <p:nvSpPr>
          <p:cNvPr id="6" name="Shape 4"/>
          <p:cNvSpPr/>
          <p:nvPr/>
        </p:nvSpPr>
        <p:spPr>
          <a:xfrm>
            <a:off x="365760" y="1828800"/>
            <a:ext cx="4069080" cy="1371600"/>
          </a:xfrm>
          <a:prstGeom prst="rect">
            <a:avLst/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365760" y="1828800"/>
            <a:ext cx="4069080" cy="64008"/>
          </a:xfrm>
          <a:prstGeom prst="rect">
            <a:avLst/>
          </a:prstGeom>
          <a:solidFill>
            <a:srgbClr val="0F2044"/>
          </a:solidFill>
          <a:ln w="12700">
            <a:solidFill>
              <a:srgbClr val="0F20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75488" y="1993392"/>
            <a:ext cx="457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000000"/>
                </a:solidFill>
              </a:rPr>
              <a:t>🧠</a:t>
            </a:r>
            <a:endParaRPr lang="en-US" sz="2400" dirty="0"/>
          </a:p>
        </p:txBody>
      </p:sp>
      <p:sp>
        <p:nvSpPr>
          <p:cNvPr id="9" name="Text 7"/>
          <p:cNvSpPr/>
          <p:nvPr/>
        </p:nvSpPr>
        <p:spPr>
          <a:xfrm>
            <a:off x="1005840" y="1947672"/>
            <a:ext cx="3291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20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Critically Evaluate AI Feedback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32918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all AI feedback is perfect — encourage healthy skepticism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709160" y="1828800"/>
            <a:ext cx="4069080" cy="1371600"/>
          </a:xfrm>
          <a:prstGeom prst="rect">
            <a:avLst/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4709160" y="1828800"/>
            <a:ext cx="4069080" cy="64008"/>
          </a:xfrm>
          <a:prstGeom prst="rect">
            <a:avLst/>
          </a:prstGeom>
          <a:solidFill>
            <a:srgbClr val="0F2044"/>
          </a:solidFill>
          <a:ln w="12700">
            <a:solidFill>
              <a:srgbClr val="0F20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4818888" y="1993392"/>
            <a:ext cx="457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000000"/>
                </a:solidFill>
              </a:rPr>
              <a:t>🎭</a:t>
            </a:r>
            <a:endParaRPr lang="en-US" sz="2400" dirty="0"/>
          </a:p>
        </p:txBody>
      </p:sp>
      <p:sp>
        <p:nvSpPr>
          <p:cNvPr id="14" name="Text 12"/>
          <p:cNvSpPr/>
          <p:nvPr/>
        </p:nvSpPr>
        <p:spPr>
          <a:xfrm>
            <a:off x="5349240" y="1947672"/>
            <a:ext cx="3291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20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Maintain Authenticity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5349240" y="2377440"/>
            <a:ext cx="32918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Responses should reflect genuine professional voice, not AI-generated scripts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365760" y="3383280"/>
            <a:ext cx="4069080" cy="1371600"/>
          </a:xfrm>
          <a:prstGeom prst="rect">
            <a:avLst/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365760" y="3383280"/>
            <a:ext cx="4069080" cy="64008"/>
          </a:xfrm>
          <a:prstGeom prst="rect">
            <a:avLst/>
          </a:prstGeom>
          <a:solidFill>
            <a:srgbClr val="0F2044"/>
          </a:solidFill>
          <a:ln w="12700">
            <a:solidFill>
              <a:srgbClr val="0F20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475488" y="3547872"/>
            <a:ext cx="457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000000"/>
                </a:solidFill>
              </a:rPr>
              <a:t>❌</a:t>
            </a:r>
            <a:endParaRPr lang="en-US" sz="2400" dirty="0"/>
          </a:p>
        </p:txBody>
      </p:sp>
      <p:sp>
        <p:nvSpPr>
          <p:cNvPr id="19" name="Text 17"/>
          <p:cNvSpPr/>
          <p:nvPr/>
        </p:nvSpPr>
        <p:spPr>
          <a:xfrm>
            <a:off x="1005840" y="3502152"/>
            <a:ext cx="3291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20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Avoid Scripted Responses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1005840" y="3931920"/>
            <a:ext cx="32918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Practice should build fluency, not memorization of AI-provided answers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4709160" y="3383280"/>
            <a:ext cx="4069080" cy="1371600"/>
          </a:xfrm>
          <a:prstGeom prst="rect">
            <a:avLst/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4709160" y="3383280"/>
            <a:ext cx="4069080" cy="64008"/>
          </a:xfrm>
          <a:prstGeom prst="rect">
            <a:avLst/>
          </a:prstGeom>
          <a:solidFill>
            <a:srgbClr val="0F2044"/>
          </a:solidFill>
          <a:ln w="12700">
            <a:solidFill>
              <a:srgbClr val="0F20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4818888" y="3547872"/>
            <a:ext cx="457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000000"/>
                </a:solidFill>
              </a:rPr>
              <a:t>🛠️</a:t>
            </a:r>
            <a:endParaRPr lang="en-US" sz="2400" dirty="0"/>
          </a:p>
        </p:txBody>
      </p:sp>
      <p:sp>
        <p:nvSpPr>
          <p:cNvPr id="24" name="Text 22"/>
          <p:cNvSpPr/>
          <p:nvPr/>
        </p:nvSpPr>
        <p:spPr>
          <a:xfrm>
            <a:off x="5349240" y="3502152"/>
            <a:ext cx="3291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20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as Practice Tool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5349240" y="3931920"/>
            <a:ext cx="32918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Position AI clearly as a sandbox for practice, not the authority on performance</a:t>
            </a:r>
            <a:endParaRPr lang="en-US" sz="12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0F20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57200" y="18288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365760" y="1005840"/>
            <a:ext cx="4114800" cy="1645920"/>
          </a:xfrm>
          <a:prstGeom prst="rect">
            <a:avLst/>
          </a:prstGeom>
          <a:solidFill>
            <a:srgbClr val="1A3260"/>
          </a:solidFill>
          <a:ln w="19050">
            <a:solidFill>
              <a:srgbClr val="0D948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48640" y="1325880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dirty="0">
                <a:solidFill>
                  <a:srgbClr val="000000"/>
                </a:solidFill>
              </a:rPr>
              <a:t>🎓</a:t>
            </a:r>
            <a:endParaRPr lang="en-US" sz="3600" dirty="0"/>
          </a:p>
        </p:txBody>
      </p:sp>
      <p:sp>
        <p:nvSpPr>
          <p:cNvPr id="7" name="Text 5"/>
          <p:cNvSpPr/>
          <p:nvPr/>
        </p:nvSpPr>
        <p:spPr>
          <a:xfrm>
            <a:off x="1463040" y="1280160"/>
            <a:ext cx="28346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Enhances reflective learning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4754880" y="1005840"/>
            <a:ext cx="4114800" cy="1645920"/>
          </a:xfrm>
          <a:prstGeom prst="rect">
            <a:avLst/>
          </a:prstGeom>
          <a:solidFill>
            <a:srgbClr val="1A3260"/>
          </a:solidFill>
          <a:ln w="19050">
            <a:solidFill>
              <a:srgbClr val="0D948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937760" y="1325880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dirty="0">
                <a:solidFill>
                  <a:srgbClr val="000000"/>
                </a:solidFill>
              </a:rPr>
              <a:t>🗣️</a:t>
            </a:r>
            <a:endParaRPr lang="en-US" sz="3600" dirty="0"/>
          </a:p>
        </p:txBody>
      </p:sp>
      <p:sp>
        <p:nvSpPr>
          <p:cNvPr id="10" name="Text 8"/>
          <p:cNvSpPr/>
          <p:nvPr/>
        </p:nvSpPr>
        <p:spPr>
          <a:xfrm>
            <a:off x="5852160" y="1280160"/>
            <a:ext cx="28346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Improves communication skills</a:t>
            </a:r>
            <a:endParaRPr lang="en-US" sz="1800" dirty="0"/>
          </a:p>
        </p:txBody>
      </p:sp>
      <p:sp>
        <p:nvSpPr>
          <p:cNvPr id="11" name="Shape 9"/>
          <p:cNvSpPr/>
          <p:nvPr/>
        </p:nvSpPr>
        <p:spPr>
          <a:xfrm>
            <a:off x="365760" y="2880360"/>
            <a:ext cx="4114800" cy="1645920"/>
          </a:xfrm>
          <a:prstGeom prst="rect">
            <a:avLst/>
          </a:prstGeom>
          <a:solidFill>
            <a:srgbClr val="1A3260"/>
          </a:solidFill>
          <a:ln w="19050">
            <a:solidFill>
              <a:srgbClr val="0D948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548640" y="3200400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dirty="0">
                <a:solidFill>
                  <a:srgbClr val="000000"/>
                </a:solidFill>
              </a:rPr>
              <a:t>💪</a:t>
            </a:r>
            <a:endParaRPr lang="en-US" sz="3600" dirty="0"/>
          </a:p>
        </p:txBody>
      </p:sp>
      <p:sp>
        <p:nvSpPr>
          <p:cNvPr id="13" name="Text 11"/>
          <p:cNvSpPr/>
          <p:nvPr/>
        </p:nvSpPr>
        <p:spPr>
          <a:xfrm>
            <a:off x="1463040" y="3154680"/>
            <a:ext cx="28346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Increases student confidence</a:t>
            </a:r>
            <a:endParaRPr lang="en-US" sz="1800" dirty="0"/>
          </a:p>
        </p:txBody>
      </p:sp>
      <p:sp>
        <p:nvSpPr>
          <p:cNvPr id="14" name="Shape 12"/>
          <p:cNvSpPr/>
          <p:nvPr/>
        </p:nvSpPr>
        <p:spPr>
          <a:xfrm>
            <a:off x="4754880" y="2880360"/>
            <a:ext cx="4114800" cy="1645920"/>
          </a:xfrm>
          <a:prstGeom prst="rect">
            <a:avLst/>
          </a:prstGeom>
          <a:solidFill>
            <a:srgbClr val="1A3260"/>
          </a:solidFill>
          <a:ln w="19050">
            <a:solidFill>
              <a:srgbClr val="0D948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4937760" y="3200400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dirty="0">
                <a:solidFill>
                  <a:srgbClr val="000000"/>
                </a:solidFill>
              </a:rPr>
              <a:t>📊</a:t>
            </a:r>
            <a:endParaRPr lang="en-US" sz="3600" dirty="0"/>
          </a:p>
        </p:txBody>
      </p:sp>
      <p:sp>
        <p:nvSpPr>
          <p:cNvPr id="16" name="Text 14"/>
          <p:cNvSpPr/>
          <p:nvPr/>
        </p:nvSpPr>
        <p:spPr>
          <a:xfrm>
            <a:off x="5852160" y="3154680"/>
            <a:ext cx="28346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Provides scalable formative feedback</a:t>
            </a:r>
            <a:endParaRPr lang="en-US" sz="18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bg>
      <p:bgPr>
        <a:solidFill>
          <a:srgbClr val="0F20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6217920" y="457200"/>
            <a:ext cx="4114800" cy="4114800"/>
          </a:xfrm>
          <a:prstGeom prst="ellipse">
            <a:avLst/>
          </a:prstGeom>
          <a:solidFill>
            <a:srgbClr val="0D9488">
              <a:alpha val="10000"/>
            </a:srgbClr>
          </a:solidFill>
          <a:ln w="12700">
            <a:solidFill>
              <a:srgbClr val="0D9488">
                <a:alpha val="2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457200" y="365760"/>
            <a:ext cx="5943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Thank You</a:t>
            </a:r>
            <a:endParaRPr lang="en-US" sz="4600" dirty="0"/>
          </a:p>
        </p:txBody>
      </p:sp>
      <p:sp>
        <p:nvSpPr>
          <p:cNvPr id="6" name="Text 4"/>
          <p:cNvSpPr/>
          <p:nvPr/>
        </p:nvSpPr>
        <p:spPr>
          <a:xfrm>
            <a:off x="457200" y="1170432"/>
            <a:ext cx="5943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i="1" dirty="0">
                <a:solidFill>
                  <a:srgbClr val="14B8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Questions &amp; Discussion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365760" y="2011680"/>
            <a:ext cx="5486400" cy="749808"/>
          </a:xfrm>
          <a:prstGeom prst="rect">
            <a:avLst/>
          </a:prstGeom>
          <a:solidFill>
            <a:srgbClr val="1A3260"/>
          </a:solidFill>
          <a:ln w="12700">
            <a:solidFill>
              <a:srgbClr val="0D948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365760" y="2011680"/>
            <a:ext cx="64008" cy="749808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548640" y="2103120"/>
            <a:ext cx="5212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Dr. Sandra DeGrassi</a:t>
            </a:r>
          </a:p>
          <a:p>
            <a:r>
              <a:rPr lang="en-US" sz="1300" dirty="0">
                <a:solidFill>
                  <a:srgbClr val="14B8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sandra.degrassi@tamucc.edu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365760" y="2926080"/>
            <a:ext cx="5486400" cy="749808"/>
          </a:xfrm>
          <a:prstGeom prst="rect">
            <a:avLst/>
          </a:prstGeom>
          <a:solidFill>
            <a:srgbClr val="1A3260"/>
          </a:solidFill>
          <a:ln w="12700">
            <a:solidFill>
              <a:srgbClr val="0D948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365760" y="2926080"/>
            <a:ext cx="64008" cy="749808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548640" y="3017520"/>
            <a:ext cx="5212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1500" dirty="0"/>
          </a:p>
        </p:txBody>
      </p:sp>
      <p:sp>
        <p:nvSpPr>
          <p:cNvPr id="13" name="Shape 11"/>
          <p:cNvSpPr/>
          <p:nvPr/>
        </p:nvSpPr>
        <p:spPr>
          <a:xfrm>
            <a:off x="365760" y="3840480"/>
            <a:ext cx="5486400" cy="749808"/>
          </a:xfrm>
          <a:prstGeom prst="rect">
            <a:avLst/>
          </a:prstGeom>
          <a:solidFill>
            <a:srgbClr val="1A3260"/>
          </a:solidFill>
          <a:ln w="12700">
            <a:solidFill>
              <a:srgbClr val="0D948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Dr. Stephanie Black</a:t>
            </a:r>
          </a:p>
          <a:p>
            <a:r>
              <a:rPr lang="en-US" sz="1300" dirty="0">
                <a:solidFill>
                  <a:srgbClr val="14B8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sblack@tamusa.edu</a:t>
            </a:r>
          </a:p>
        </p:txBody>
      </p:sp>
      <p:sp>
        <p:nvSpPr>
          <p:cNvPr id="14" name="Shape 12"/>
          <p:cNvSpPr/>
          <p:nvPr/>
        </p:nvSpPr>
        <p:spPr>
          <a:xfrm>
            <a:off x="365760" y="3840480"/>
            <a:ext cx="64008" cy="749808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548640" y="2990088"/>
            <a:ext cx="5212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Dr. Alex Burnett-Hayes</a:t>
            </a:r>
            <a:endParaRPr lang="en-US" sz="1500" dirty="0"/>
          </a:p>
          <a:p>
            <a:pPr marL="0" indent="0">
              <a:buNone/>
            </a:pPr>
            <a:r>
              <a:rPr lang="en-US" sz="1300" dirty="0">
                <a:solidFill>
                  <a:srgbClr val="14B8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alex.burnett_hayes@txstate.edu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F2044"/>
          </a:solidFill>
          <a:ln w="12700">
            <a:solidFill>
              <a:srgbClr val="0F20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1005840"/>
            <a:ext cx="9144000" cy="54864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57200" y="109728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Instructional Challenge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365760" y="1234440"/>
            <a:ext cx="4114800" cy="3566160"/>
          </a:xfrm>
          <a:prstGeom prst="rect">
            <a:avLst/>
          </a:prstGeom>
          <a:solidFill>
            <a:srgbClr val="FFFFFF"/>
          </a:solidFill>
          <a:ln w="19050">
            <a:solidFill>
              <a:srgbClr val="0D948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365760" y="1234440"/>
            <a:ext cx="4114800" cy="64008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502920" y="1353312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20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Student Challenges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502920" y="1783080"/>
            <a:ext cx="3840480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12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Limited opportunities to practice interviewing</a:t>
            </a:r>
            <a:endParaRPr lang="en-US" sz="1250" dirty="0"/>
          </a:p>
          <a:p>
            <a:pPr marL="342900" indent="-342900">
              <a:buSzPct val="100000"/>
              <a:buChar char="•"/>
            </a:pPr>
            <a:r>
              <a:rPr lang="en-US" sz="12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 anxiety in evaluative settings</a:t>
            </a:r>
            <a:endParaRPr lang="en-US" sz="1250" dirty="0"/>
          </a:p>
          <a:p>
            <a:pPr marL="342900" indent="-342900">
              <a:buSzPct val="100000"/>
              <a:buChar char="•"/>
            </a:pPr>
            <a:r>
              <a:rPr lang="en-US" sz="12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Inconsistent access to individualized feedback</a:t>
            </a:r>
            <a:endParaRPr lang="en-US" sz="1250" dirty="0"/>
          </a:p>
          <a:p>
            <a:pPr marL="342900" indent="-342900">
              <a:buSzPct val="100000"/>
              <a:buChar char="•"/>
            </a:pPr>
            <a:r>
              <a:rPr lang="en-US" sz="12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Difficulty translating classroom learning to professional behavior</a:t>
            </a:r>
            <a:endParaRPr lang="en-US" sz="1250" dirty="0"/>
          </a:p>
          <a:p>
            <a:pPr marL="342900" indent="-342900">
              <a:buSzPct val="100000"/>
              <a:buChar char="•"/>
            </a:pPr>
            <a:r>
              <a:rPr lang="en-US" sz="12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Insufficient structured reflection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4663440" y="1234440"/>
            <a:ext cx="4114800" cy="3566160"/>
          </a:xfrm>
          <a:prstGeom prst="rect">
            <a:avLst/>
          </a:prstGeom>
          <a:solidFill>
            <a:srgbClr val="FFFFFF"/>
          </a:solidFill>
          <a:ln w="19050">
            <a:solidFill>
              <a:srgbClr val="0D948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4663440" y="1234440"/>
            <a:ext cx="4114800" cy="64008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800600" y="1353312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20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Faculty Constraints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4800600" y="1783080"/>
            <a:ext cx="3840480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12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Limited time for individualized coaching</a:t>
            </a:r>
            <a:endParaRPr lang="en-US" sz="1250" dirty="0"/>
          </a:p>
          <a:p>
            <a:pPr marL="342900" indent="-342900">
              <a:buSzPct val="100000"/>
              <a:buChar char="•"/>
            </a:pPr>
            <a:r>
              <a:rPr lang="en-US" sz="12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Large class sizes make personalized feedback difficult</a:t>
            </a:r>
            <a:endParaRPr lang="en-US" sz="1250" dirty="0"/>
          </a:p>
          <a:p>
            <a:pPr marL="342900" indent="-342900">
              <a:buSzPct val="100000"/>
              <a:buChar char="•"/>
            </a:pPr>
            <a:r>
              <a:rPr lang="en-US" sz="12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Difficult to simulate authentic interview environments</a:t>
            </a:r>
            <a:endParaRPr lang="en-US" sz="12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F20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2743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kern="0" spc="200" dirty="0">
                <a:solidFill>
                  <a:srgbClr val="14B8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Question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365760" y="1051560"/>
            <a:ext cx="8412480" cy="1463040"/>
          </a:xfrm>
          <a:prstGeom prst="rect">
            <a:avLst/>
          </a:prstGeom>
          <a:solidFill>
            <a:srgbClr val="1A3260"/>
          </a:solidFill>
          <a:ln w="25400">
            <a:solidFill>
              <a:srgbClr val="0D948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48640" y="1143000"/>
            <a:ext cx="80467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can we provide scalable, individualized interview practice in a low-stakes environment?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365760" y="2743200"/>
            <a:ext cx="8412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Generative AI enables students: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365760" y="3200400"/>
            <a:ext cx="1965960" cy="1554480"/>
          </a:xfrm>
          <a:prstGeom prst="rect">
            <a:avLst/>
          </a:prstGeom>
          <a:solidFill>
            <a:srgbClr val="0D9488">
              <a:alpha val="90000"/>
            </a:srgbClr>
          </a:solidFill>
          <a:ln w="12700">
            <a:solidFill>
              <a:srgbClr val="14B8A6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365760" y="3246120"/>
            <a:ext cx="1965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dirty="0">
                <a:solidFill>
                  <a:srgbClr val="000000"/>
                </a:solidFill>
              </a:rPr>
              <a:t>🎭</a:t>
            </a:r>
            <a:endParaRPr lang="en-US" sz="2600" dirty="0"/>
          </a:p>
        </p:txBody>
      </p:sp>
      <p:sp>
        <p:nvSpPr>
          <p:cNvPr id="9" name="Text 7"/>
          <p:cNvSpPr/>
          <p:nvPr/>
        </p:nvSpPr>
        <p:spPr>
          <a:xfrm>
            <a:off x="438912" y="3822192"/>
            <a:ext cx="1819656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Realistic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Scenarios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2514600" y="3200400"/>
            <a:ext cx="1965960" cy="1554480"/>
          </a:xfrm>
          <a:prstGeom prst="rect">
            <a:avLst/>
          </a:prstGeom>
          <a:solidFill>
            <a:srgbClr val="0D9488">
              <a:alpha val="90000"/>
            </a:srgbClr>
          </a:solidFill>
          <a:ln w="12700">
            <a:solidFill>
              <a:srgbClr val="14B8A6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2514600" y="3246120"/>
            <a:ext cx="1965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dirty="0">
                <a:solidFill>
                  <a:srgbClr val="000000"/>
                </a:solidFill>
              </a:rPr>
              <a:t>⚡</a:t>
            </a:r>
            <a:endParaRPr lang="en-US" sz="2600" dirty="0"/>
          </a:p>
        </p:txBody>
      </p:sp>
      <p:sp>
        <p:nvSpPr>
          <p:cNvPr id="12" name="Text 10"/>
          <p:cNvSpPr/>
          <p:nvPr/>
        </p:nvSpPr>
        <p:spPr>
          <a:xfrm>
            <a:off x="2587752" y="3822192"/>
            <a:ext cx="1819656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Immediate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Feedback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4663440" y="3200400"/>
            <a:ext cx="1965960" cy="1554480"/>
          </a:xfrm>
          <a:prstGeom prst="rect">
            <a:avLst/>
          </a:prstGeom>
          <a:solidFill>
            <a:srgbClr val="0D9488">
              <a:alpha val="90000"/>
            </a:srgbClr>
          </a:solidFill>
          <a:ln w="12700">
            <a:solidFill>
              <a:srgbClr val="14B8A6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663440" y="3246120"/>
            <a:ext cx="1965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dirty="0">
                <a:solidFill>
                  <a:srgbClr val="000000"/>
                </a:solidFill>
              </a:rPr>
              <a:t>🔄</a:t>
            </a:r>
            <a:endParaRPr lang="en-US" sz="2600" dirty="0"/>
          </a:p>
        </p:txBody>
      </p:sp>
      <p:sp>
        <p:nvSpPr>
          <p:cNvPr id="15" name="Text 13"/>
          <p:cNvSpPr/>
          <p:nvPr/>
        </p:nvSpPr>
        <p:spPr>
          <a:xfrm>
            <a:off x="4736592" y="3822192"/>
            <a:ext cx="1819656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Judgment-Free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Practice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6812280" y="3200400"/>
            <a:ext cx="1965960" cy="1554480"/>
          </a:xfrm>
          <a:prstGeom prst="rect">
            <a:avLst/>
          </a:prstGeom>
          <a:solidFill>
            <a:srgbClr val="0D9488">
              <a:alpha val="90000"/>
            </a:srgbClr>
          </a:solidFill>
          <a:ln w="12700">
            <a:solidFill>
              <a:srgbClr val="14B8A6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6812280" y="3246120"/>
            <a:ext cx="1965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dirty="0">
                <a:solidFill>
                  <a:srgbClr val="000000"/>
                </a:solidFill>
              </a:rPr>
              <a:t>💡</a:t>
            </a:r>
            <a:endParaRPr lang="en-US" sz="2600" dirty="0"/>
          </a:p>
        </p:txBody>
      </p:sp>
      <p:sp>
        <p:nvSpPr>
          <p:cNvPr id="18" name="Text 16"/>
          <p:cNvSpPr/>
          <p:nvPr/>
        </p:nvSpPr>
        <p:spPr>
          <a:xfrm>
            <a:off x="6885432" y="3822192"/>
            <a:ext cx="1819656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Structured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Reflection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F2044"/>
          </a:solidFill>
          <a:ln w="12700">
            <a:solidFill>
              <a:srgbClr val="0F20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1005840"/>
            <a:ext cx="9144000" cy="54864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57200" y="109728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Instructional Assignment Overview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365760" y="1188720"/>
            <a:ext cx="4206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20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Students Use Generative AI To: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365760" y="1691640"/>
            <a:ext cx="347472" cy="347472"/>
          </a:xfrm>
          <a:prstGeom prst="ellipse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365760" y="1691640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1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822960" y="1719072"/>
            <a:ext cx="3566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 structured interview questions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365760" y="2313432"/>
            <a:ext cx="347472" cy="347472"/>
          </a:xfrm>
          <a:prstGeom prst="ellipse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365760" y="2313432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2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822960" y="2340864"/>
            <a:ext cx="3566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Role-play as interviewer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365760" y="2935224"/>
            <a:ext cx="347472" cy="347472"/>
          </a:xfrm>
          <a:prstGeom prst="ellipse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365760" y="2935224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3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822960" y="2962656"/>
            <a:ext cx="3566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Role-play as candidate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365760" y="3557016"/>
            <a:ext cx="347472" cy="347472"/>
          </a:xfrm>
          <a:prstGeom prst="ellipse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365760" y="3557016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4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822960" y="3584448"/>
            <a:ext cx="3566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Receive feedback from AI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365760" y="4178808"/>
            <a:ext cx="347472" cy="347472"/>
          </a:xfrm>
          <a:prstGeom prst="ellipse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365760" y="4178808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5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822960" y="4206240"/>
            <a:ext cx="3566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Reflect on their performance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4663440" y="1188720"/>
            <a:ext cx="0" cy="3657600"/>
          </a:xfrm>
          <a:prstGeom prst="line">
            <a:avLst/>
          </a:prstGeom>
          <a:noFill/>
          <a:ln w="1905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4846320" y="1188720"/>
            <a:ext cx="3931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20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Core Pedagogical Focus:</a:t>
            </a:r>
            <a:endParaRPr lang="en-US" sz="1400" dirty="0"/>
          </a:p>
        </p:txBody>
      </p:sp>
      <p:sp>
        <p:nvSpPr>
          <p:cNvPr id="23" name="Shape 21"/>
          <p:cNvSpPr/>
          <p:nvPr/>
        </p:nvSpPr>
        <p:spPr>
          <a:xfrm>
            <a:off x="4846320" y="1691640"/>
            <a:ext cx="3931920" cy="685800"/>
          </a:xfrm>
          <a:prstGeom prst="rect">
            <a:avLst/>
          </a:prstGeom>
          <a:solidFill>
            <a:srgbClr val="FFFFFF"/>
          </a:solidFill>
          <a:ln w="6350">
            <a:solidFill>
              <a:srgbClr val="94A3B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4" name="Shape 22"/>
          <p:cNvSpPr/>
          <p:nvPr/>
        </p:nvSpPr>
        <p:spPr>
          <a:xfrm>
            <a:off x="4846320" y="1691640"/>
            <a:ext cx="64008" cy="68580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5029200" y="1737360"/>
            <a:ext cx="3657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F20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 Reflection</a:t>
            </a:r>
            <a:endParaRPr lang="en-US" sz="1500" dirty="0"/>
          </a:p>
        </p:txBody>
      </p:sp>
      <p:sp>
        <p:nvSpPr>
          <p:cNvPr id="26" name="Shape 24"/>
          <p:cNvSpPr/>
          <p:nvPr/>
        </p:nvSpPr>
        <p:spPr>
          <a:xfrm>
            <a:off x="4846320" y="2496312"/>
            <a:ext cx="3931920" cy="685800"/>
          </a:xfrm>
          <a:prstGeom prst="rect">
            <a:avLst/>
          </a:prstGeom>
          <a:solidFill>
            <a:srgbClr val="FFFFFF"/>
          </a:solidFill>
          <a:ln w="6350">
            <a:solidFill>
              <a:srgbClr val="94A3B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7" name="Shape 25"/>
          <p:cNvSpPr/>
          <p:nvPr/>
        </p:nvSpPr>
        <p:spPr>
          <a:xfrm>
            <a:off x="4846320" y="2496312"/>
            <a:ext cx="64008" cy="68580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5029200" y="2542032"/>
            <a:ext cx="3657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F20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🎯  Self-Assessment</a:t>
            </a:r>
            <a:endParaRPr lang="en-US" sz="1500" dirty="0"/>
          </a:p>
        </p:txBody>
      </p:sp>
      <p:sp>
        <p:nvSpPr>
          <p:cNvPr id="29" name="Shape 27"/>
          <p:cNvSpPr/>
          <p:nvPr/>
        </p:nvSpPr>
        <p:spPr>
          <a:xfrm>
            <a:off x="4846320" y="3300984"/>
            <a:ext cx="3931920" cy="685800"/>
          </a:xfrm>
          <a:prstGeom prst="rect">
            <a:avLst/>
          </a:prstGeom>
          <a:solidFill>
            <a:srgbClr val="FFFFFF"/>
          </a:solidFill>
          <a:ln w="6350">
            <a:solidFill>
              <a:srgbClr val="94A3B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0" name="Shape 28"/>
          <p:cNvSpPr/>
          <p:nvPr/>
        </p:nvSpPr>
        <p:spPr>
          <a:xfrm>
            <a:off x="4846320" y="3300984"/>
            <a:ext cx="64008" cy="68580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5029200" y="3346704"/>
            <a:ext cx="3657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F20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📈  Confidence Development</a:t>
            </a:r>
            <a:endParaRPr lang="en-US" sz="1500" dirty="0"/>
          </a:p>
        </p:txBody>
      </p:sp>
      <p:sp>
        <p:nvSpPr>
          <p:cNvPr id="32" name="Shape 30"/>
          <p:cNvSpPr/>
          <p:nvPr/>
        </p:nvSpPr>
        <p:spPr>
          <a:xfrm>
            <a:off x="4846320" y="4105656"/>
            <a:ext cx="3931920" cy="685800"/>
          </a:xfrm>
          <a:prstGeom prst="rect">
            <a:avLst/>
          </a:prstGeom>
          <a:solidFill>
            <a:srgbClr val="FFFFFF"/>
          </a:solidFill>
          <a:ln w="6350">
            <a:solidFill>
              <a:srgbClr val="94A3B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3" name="Shape 31"/>
          <p:cNvSpPr/>
          <p:nvPr/>
        </p:nvSpPr>
        <p:spPr>
          <a:xfrm>
            <a:off x="4846320" y="4105656"/>
            <a:ext cx="64008" cy="68580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Text 32"/>
          <p:cNvSpPr/>
          <p:nvPr/>
        </p:nvSpPr>
        <p:spPr>
          <a:xfrm>
            <a:off x="5029200" y="4151376"/>
            <a:ext cx="3657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F20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🏆  Professional Identity Formation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D948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1A3260">
              <a:alpha val="60000"/>
            </a:srgbClr>
          </a:solidFill>
          <a:ln w="12700">
            <a:solidFill>
              <a:srgbClr val="1A3260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5943600" y="548640"/>
            <a:ext cx="4114800" cy="4114800"/>
          </a:xfrm>
          <a:prstGeom prst="ellipse">
            <a:avLst/>
          </a:prstGeom>
          <a:solidFill>
            <a:srgbClr val="FFFFFF">
              <a:alpha val="8000"/>
            </a:srgbClr>
          </a:solidFill>
          <a:ln w="12700">
            <a:solidFill>
              <a:srgbClr val="FFFFFF">
                <a:alpha val="2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48640" y="1463040"/>
            <a:ext cx="73152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Assignment</a:t>
            </a:r>
            <a:endParaRPr lang="en-US" sz="4400" dirty="0"/>
          </a:p>
          <a:p>
            <a:pPr marL="0" indent="0" algn="l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Overview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548640" y="265176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i="1" dirty="0">
                <a:solidFill>
                  <a:srgbClr val="FFFFFF">
                    <a:alpha val="8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Putting the model into practice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F2044"/>
          </a:solidFill>
          <a:ln w="12700">
            <a:solidFill>
              <a:srgbClr val="0F20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1005840"/>
            <a:ext cx="9144000" cy="54864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57200" y="109728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Assignment Context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365760" y="1188720"/>
            <a:ext cx="8412480" cy="777240"/>
          </a:xfrm>
          <a:prstGeom prst="rect">
            <a:avLst/>
          </a:prstGeom>
          <a:solidFill>
            <a:srgbClr val="0F2044"/>
          </a:solidFill>
          <a:ln w="12700">
            <a:solidFill>
              <a:srgbClr val="0F2044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48640" y="1261872"/>
            <a:ext cx="8046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4B8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Course Context: </a:t>
            </a:r>
            <a:r>
              <a:rPr lang="en-US" sz="15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Staffing / HR / Career Preparation    </a:t>
            </a:r>
          </a:p>
          <a:p>
            <a:pPr marL="0" indent="0">
              <a:buNone/>
            </a:pPr>
            <a:r>
              <a:rPr lang="en-US" sz="1500" b="1" dirty="0">
                <a:solidFill>
                  <a:srgbClr val="14B8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Assignment: </a:t>
            </a:r>
            <a:r>
              <a:rPr lang="en-US" sz="15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Interview Simulation &amp; Video Reflection using Generative AI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365760" y="2194560"/>
            <a:ext cx="8412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0F20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Student Deliverables</a:t>
            </a:r>
            <a:endParaRPr lang="en-US" sz="1700" dirty="0"/>
          </a:p>
        </p:txBody>
      </p:sp>
      <p:sp>
        <p:nvSpPr>
          <p:cNvPr id="8" name="Shape 6"/>
          <p:cNvSpPr/>
          <p:nvPr/>
        </p:nvSpPr>
        <p:spPr>
          <a:xfrm>
            <a:off x="365760" y="2697480"/>
            <a:ext cx="4069080" cy="960120"/>
          </a:xfrm>
          <a:prstGeom prst="rect">
            <a:avLst/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75488" y="2770632"/>
            <a:ext cx="5029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2800" dirty="0"/>
          </a:p>
        </p:txBody>
      </p:sp>
      <p:sp>
        <p:nvSpPr>
          <p:cNvPr id="10" name="Shape 8"/>
          <p:cNvSpPr/>
          <p:nvPr/>
        </p:nvSpPr>
        <p:spPr>
          <a:xfrm>
            <a:off x="1024128" y="2807208"/>
            <a:ext cx="0" cy="731520"/>
          </a:xfrm>
          <a:prstGeom prst="line">
            <a:avLst/>
          </a:prstGeom>
          <a:noFill/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1143000" y="2770632"/>
            <a:ext cx="3154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20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Job Description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1143000" y="3136392"/>
            <a:ext cx="3154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Select a real job relevant to field of study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4663440" y="2697480"/>
            <a:ext cx="4069080" cy="960120"/>
          </a:xfrm>
          <a:prstGeom prst="rect">
            <a:avLst/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773168" y="2770632"/>
            <a:ext cx="5029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2800" dirty="0"/>
          </a:p>
        </p:txBody>
      </p:sp>
      <p:sp>
        <p:nvSpPr>
          <p:cNvPr id="15" name="Shape 13"/>
          <p:cNvSpPr/>
          <p:nvPr/>
        </p:nvSpPr>
        <p:spPr>
          <a:xfrm>
            <a:off x="5321808" y="2807208"/>
            <a:ext cx="0" cy="731520"/>
          </a:xfrm>
          <a:prstGeom prst="line">
            <a:avLst/>
          </a:prstGeom>
          <a:noFill/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5440680" y="2770632"/>
            <a:ext cx="3154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20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Interview Questions &amp; Rating Scale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40680" y="3136392"/>
            <a:ext cx="3154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Develop behavioral questions with rubric</a:t>
            </a:r>
            <a:endParaRPr lang="en-US" sz="1150" dirty="0"/>
          </a:p>
        </p:txBody>
      </p:sp>
      <p:sp>
        <p:nvSpPr>
          <p:cNvPr id="18" name="Shape 16"/>
          <p:cNvSpPr/>
          <p:nvPr/>
        </p:nvSpPr>
        <p:spPr>
          <a:xfrm>
            <a:off x="365760" y="3794760"/>
            <a:ext cx="4069080" cy="960120"/>
          </a:xfrm>
          <a:prstGeom prst="rect">
            <a:avLst/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475488" y="3867912"/>
            <a:ext cx="5029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2800" dirty="0"/>
          </a:p>
        </p:txBody>
      </p:sp>
      <p:sp>
        <p:nvSpPr>
          <p:cNvPr id="20" name="Shape 18"/>
          <p:cNvSpPr/>
          <p:nvPr/>
        </p:nvSpPr>
        <p:spPr>
          <a:xfrm>
            <a:off x="1024128" y="3904488"/>
            <a:ext cx="0" cy="731520"/>
          </a:xfrm>
          <a:prstGeom prst="line">
            <a:avLst/>
          </a:prstGeom>
          <a:noFill/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1143000" y="3867912"/>
            <a:ext cx="3154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20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Interview Transcript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1143000" y="4233672"/>
            <a:ext cx="3154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AI voice mode to simulate the interview session</a:t>
            </a:r>
            <a:endParaRPr lang="en-US" sz="1150" dirty="0"/>
          </a:p>
        </p:txBody>
      </p:sp>
      <p:sp>
        <p:nvSpPr>
          <p:cNvPr id="23" name="Shape 21"/>
          <p:cNvSpPr/>
          <p:nvPr/>
        </p:nvSpPr>
        <p:spPr>
          <a:xfrm>
            <a:off x="4663440" y="3794760"/>
            <a:ext cx="4069080" cy="960120"/>
          </a:xfrm>
          <a:prstGeom prst="rect">
            <a:avLst/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4773168" y="3867912"/>
            <a:ext cx="5029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2800" dirty="0"/>
          </a:p>
        </p:txBody>
      </p:sp>
      <p:sp>
        <p:nvSpPr>
          <p:cNvPr id="25" name="Shape 23"/>
          <p:cNvSpPr/>
          <p:nvPr/>
        </p:nvSpPr>
        <p:spPr>
          <a:xfrm>
            <a:off x="5321808" y="3904488"/>
            <a:ext cx="0" cy="731520"/>
          </a:xfrm>
          <a:prstGeom prst="line">
            <a:avLst/>
          </a:prstGeom>
          <a:noFill/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5440680" y="3867912"/>
            <a:ext cx="3154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20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3–5 Minute Reflection Video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5440680" y="4233672"/>
            <a:ext cx="3154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Self-assessment of interview performance</a:t>
            </a:r>
            <a:endParaRPr lang="en-US" sz="11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F2044"/>
          </a:solidFill>
          <a:ln w="12700">
            <a:solidFill>
              <a:srgbClr val="0F20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1005840"/>
            <a:ext cx="9144000" cy="54864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57200" y="109728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Student Role: Interviewer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365760" y="1188720"/>
            <a:ext cx="4023360" cy="3611880"/>
          </a:xfrm>
          <a:prstGeom prst="rect">
            <a:avLst/>
          </a:prstGeom>
          <a:solidFill>
            <a:srgbClr val="FFFFFF"/>
          </a:solidFill>
          <a:ln w="19050">
            <a:solidFill>
              <a:srgbClr val="0D948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365760" y="1188720"/>
            <a:ext cx="4023360" cy="64008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502920" y="1307592"/>
            <a:ext cx="3749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20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Students Prompt AI To: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502920" y="1737360"/>
            <a:ext cx="3749040" cy="297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FontTx/>
              <a:buChar char="•"/>
            </a:pPr>
            <a:r>
              <a:rPr lang="en-US" sz="12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Role-play as the interviewer</a:t>
            </a:r>
            <a:endParaRPr lang="en-US" sz="1250" dirty="0"/>
          </a:p>
          <a:p>
            <a:pPr marL="342900" indent="-342900">
              <a:buSzPct val="100000"/>
              <a:buChar char="•"/>
            </a:pPr>
            <a:r>
              <a:rPr lang="en-US" sz="12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Generate behavioral interview questions</a:t>
            </a:r>
            <a:endParaRPr lang="en-US" sz="1250" dirty="0"/>
          </a:p>
          <a:p>
            <a:pPr marL="342900" indent="-342900">
              <a:buSzPct val="100000"/>
              <a:buChar char="•"/>
            </a:pPr>
            <a:r>
              <a:rPr lang="en-US" sz="12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a structured rating scale</a:t>
            </a:r>
            <a:endParaRPr lang="en-US" sz="1250" dirty="0"/>
          </a:p>
          <a:p>
            <a:pPr marL="342900" indent="-342900">
              <a:buSzPct val="100000"/>
              <a:buChar char="•"/>
            </a:pPr>
            <a:r>
              <a:rPr lang="en-US" sz="12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provides feedback on interviewer performance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4663440" y="1188720"/>
            <a:ext cx="4023360" cy="3611880"/>
          </a:xfrm>
          <a:prstGeom prst="rect">
            <a:avLst/>
          </a:prstGeom>
          <a:solidFill>
            <a:srgbClr val="FFFFFF"/>
          </a:solidFill>
          <a:ln w="19050">
            <a:solidFill>
              <a:srgbClr val="0D948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4663440" y="1188720"/>
            <a:ext cx="4023360" cy="64008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800600" y="1307592"/>
            <a:ext cx="3749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20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Provides Feedback On: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4800600" y="1737360"/>
            <a:ext cx="3749040" cy="297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12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 quality and depth</a:t>
            </a:r>
            <a:endParaRPr lang="en-US" sz="1250" dirty="0"/>
          </a:p>
          <a:p>
            <a:pPr marL="342900" indent="-342900">
              <a:buSzPct val="100000"/>
              <a:buChar char="•"/>
            </a:pPr>
            <a:r>
              <a:rPr lang="en-US" sz="12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Tone and professionalism</a:t>
            </a:r>
            <a:endParaRPr lang="en-US" sz="1250" dirty="0"/>
          </a:p>
          <a:p>
            <a:pPr marL="342900" indent="-342900">
              <a:buSzPct val="100000"/>
              <a:buChar char="•"/>
            </a:pPr>
            <a:r>
              <a:rPr lang="en-US" sz="12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Conversational flow</a:t>
            </a:r>
            <a:endParaRPr lang="en-US" sz="1250" dirty="0"/>
          </a:p>
          <a:p>
            <a:pPr marL="342900" indent="-342900">
              <a:buSzPct val="100000"/>
              <a:buChar char="•"/>
            </a:pPr>
            <a:r>
              <a:rPr lang="en-US" sz="12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of filler words</a:t>
            </a:r>
            <a:endParaRPr lang="en-US" sz="12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F2044"/>
          </a:solidFill>
          <a:ln w="12700">
            <a:solidFill>
              <a:srgbClr val="0F20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1005840"/>
            <a:ext cx="9144000" cy="54864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57200" y="109728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Student Role: Candidate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365760" y="1188720"/>
            <a:ext cx="4023360" cy="3611880"/>
          </a:xfrm>
          <a:prstGeom prst="rect">
            <a:avLst/>
          </a:prstGeom>
          <a:solidFill>
            <a:srgbClr val="FFFFFF"/>
          </a:solidFill>
          <a:ln w="19050">
            <a:solidFill>
              <a:srgbClr val="0D948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365760" y="1188720"/>
            <a:ext cx="4023360" cy="64008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502920" y="1307592"/>
            <a:ext cx="3749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20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Students Prompt AI To: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502920" y="1737360"/>
            <a:ext cx="3749040" cy="297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12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 as interviewer</a:t>
            </a:r>
            <a:endParaRPr lang="en-US" sz="1250" dirty="0"/>
          </a:p>
          <a:p>
            <a:pPr marL="342900" indent="-342900">
              <a:buSzPct val="100000"/>
              <a:buChar char="•"/>
            </a:pPr>
            <a:r>
              <a:rPr lang="en-US" sz="12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Ask structured questions related to uploaded job description</a:t>
            </a:r>
            <a:endParaRPr lang="en-US" sz="1250" dirty="0"/>
          </a:p>
          <a:p>
            <a:pPr marL="342900" indent="-342900">
              <a:buSzPct val="100000"/>
              <a:buChar char="•"/>
            </a:pPr>
            <a:r>
              <a:rPr lang="en-US" sz="12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Rate responses using rubric</a:t>
            </a:r>
            <a:endParaRPr lang="en-US" sz="1250" dirty="0"/>
          </a:p>
          <a:p>
            <a:pPr marL="342900" indent="-342900">
              <a:buSzPct val="100000"/>
              <a:buChar char="•"/>
            </a:pPr>
            <a:r>
              <a:rPr lang="en-US" sz="12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Provide improvement suggestions</a:t>
            </a:r>
          </a:p>
        </p:txBody>
      </p:sp>
      <p:sp>
        <p:nvSpPr>
          <p:cNvPr id="9" name="Shape 7"/>
          <p:cNvSpPr/>
          <p:nvPr/>
        </p:nvSpPr>
        <p:spPr>
          <a:xfrm>
            <a:off x="4663440" y="1188720"/>
            <a:ext cx="4023360" cy="3611880"/>
          </a:xfrm>
          <a:prstGeom prst="rect">
            <a:avLst/>
          </a:prstGeom>
          <a:solidFill>
            <a:srgbClr val="FFFFFF"/>
          </a:solidFill>
          <a:ln w="19050">
            <a:solidFill>
              <a:srgbClr val="0D948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4663440" y="1188720"/>
            <a:ext cx="4023360" cy="64008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800600" y="1307592"/>
            <a:ext cx="3749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20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Students Receive Feedback On: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4800600" y="1737360"/>
            <a:ext cx="3749040" cy="297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12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Clarity of answers</a:t>
            </a:r>
            <a:endParaRPr lang="en-US" sz="1250" dirty="0"/>
          </a:p>
          <a:p>
            <a:pPr marL="342900" indent="-342900">
              <a:buSzPct val="100000"/>
              <a:buChar char="•"/>
            </a:pPr>
            <a:r>
              <a:rPr lang="en-US" sz="12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Depth and specificity to the job</a:t>
            </a:r>
            <a:endParaRPr lang="en-US" sz="1250" dirty="0"/>
          </a:p>
          <a:p>
            <a:pPr marL="342900" indent="-342900">
              <a:buSzPct val="100000"/>
              <a:buChar char="•"/>
            </a:pPr>
            <a:r>
              <a:rPr lang="en-US" sz="12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Professionalism</a:t>
            </a:r>
            <a:endParaRPr lang="en-US" sz="1250" dirty="0"/>
          </a:p>
          <a:p>
            <a:pPr marL="342900" indent="-342900">
              <a:buSzPct val="100000"/>
              <a:buChar char="•"/>
            </a:pPr>
            <a:r>
              <a:rPr lang="en-US" sz="12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Overall communication effectiveness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965</Words>
  <Application>Microsoft Office PowerPoint</Application>
  <PresentationFormat>On-screen Show (16:9)</PresentationFormat>
  <Paragraphs>286</Paragraphs>
  <Slides>26</Slides>
  <Notes>26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9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Teaching Interview Skills with Generative AI</dc:title>
  <dc:subject>PptxGenJS Presentation</dc:subject>
  <dc:creator>PptxGenJS</dc:creator>
  <cp:lastModifiedBy>Alex Burnett-Hayes</cp:lastModifiedBy>
  <cp:revision>3</cp:revision>
  <dcterms:created xsi:type="dcterms:W3CDTF">2026-02-21T01:59:00Z</dcterms:created>
  <dcterms:modified xsi:type="dcterms:W3CDTF">2026-02-23T17:54:51Z</dcterms:modified>
</cp:coreProperties>
</file>