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6"/>
  </p:notesMasterIdLst>
  <p:sldIdLst>
    <p:sldId id="256" r:id="rId5"/>
    <p:sldId id="264" r:id="rId6"/>
    <p:sldId id="265" r:id="rId7"/>
    <p:sldId id="297" r:id="rId8"/>
    <p:sldId id="290" r:id="rId9"/>
    <p:sldId id="292" r:id="rId10"/>
    <p:sldId id="291" r:id="rId11"/>
    <p:sldId id="268" r:id="rId12"/>
    <p:sldId id="269" r:id="rId13"/>
    <p:sldId id="267" r:id="rId14"/>
    <p:sldId id="270" r:id="rId15"/>
    <p:sldId id="271" r:id="rId16"/>
    <p:sldId id="293" r:id="rId17"/>
    <p:sldId id="272" r:id="rId18"/>
    <p:sldId id="294" r:id="rId19"/>
    <p:sldId id="273" r:id="rId20"/>
    <p:sldId id="275" r:id="rId21"/>
    <p:sldId id="274" r:id="rId22"/>
    <p:sldId id="295" r:id="rId23"/>
    <p:sldId id="288" r:id="rId24"/>
    <p:sldId id="261" r:id="rId25"/>
    <p:sldId id="262" r:id="rId26"/>
    <p:sldId id="263" r:id="rId27"/>
    <p:sldId id="278" r:id="rId28"/>
    <p:sldId id="279" r:id="rId29"/>
    <p:sldId id="282" r:id="rId30"/>
    <p:sldId id="283" r:id="rId31"/>
    <p:sldId id="284" r:id="rId32"/>
    <p:sldId id="285" r:id="rId33"/>
    <p:sldId id="286" r:id="rId34"/>
    <p:sldId id="28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5AB112-FEBC-49FD-91B7-79D30988EADE}" v="1" dt="2026-02-23T20:16:55.1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B10429-F688-4768-B31E-77FAE24C7A8E}" type="datetimeFigureOut">
              <a:t>2/23/2026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DE75B4-944C-4D39-9F7E-9428C9783481}" type="slidenum">
              <a:t>‹#›</a:t>
            </a:fld>
            <a:endParaRPr lang="en-US" dirty="0"/>
          </a:p>
        </p:txBody>
      </p:sp>
    </p:spTree>
    <p:extLst>
      <p:ext uri="{BB962C8B-B14F-4D97-AF65-F5344CB8AC3E}">
        <p14:creationId xmlns:p14="http://schemas.microsoft.com/office/powerpoint/2010/main" val="359949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i="1" dirty="0">
                <a:solidFill>
                  <a:srgbClr val="67625B"/>
                </a:solidFill>
                <a:highlight>
                  <a:srgbClr val="FCFAF8"/>
                </a:highlight>
              </a:rPr>
              <a:t>We adapted Katz's computational approach to make it accessible—using ChatGPT instead of Python—but validated it through parallel manual coding. The LLM did well but missed some nuance, which is expected and actually similar to how different human coders surface different insights. For larger samples, we recommend a hybrid: a few researchers batch-code manually, then compare with the LLM. That's still way faster than traditional coding.</a:t>
            </a:r>
            <a:endParaRPr lang="en-US" dirty="0"/>
          </a:p>
          <a:p>
            <a:r>
              <a:rPr lang="en-US" i="1" dirty="0">
                <a:solidFill>
                  <a:srgbClr val="67625B"/>
                </a:solidFill>
                <a:highlight>
                  <a:srgbClr val="FCFAF8"/>
                </a:highlight>
              </a:rPr>
              <a:t>Most importantly, we built in three layers of triangulation: comparing human and AI codes, developing three temporal codebooks, and using three different data sources. The fact that themes converged across all of these gives us confidence in the findings—and that's a strength of case study methodology</a:t>
            </a:r>
            <a:endParaRPr lang="en-US" dirty="0"/>
          </a:p>
        </p:txBody>
      </p:sp>
      <p:sp>
        <p:nvSpPr>
          <p:cNvPr id="4" name="Slide Number Placeholder 3"/>
          <p:cNvSpPr>
            <a:spLocks noGrp="1"/>
          </p:cNvSpPr>
          <p:nvPr>
            <p:ph type="sldNum" sz="quarter" idx="5"/>
          </p:nvPr>
        </p:nvSpPr>
        <p:spPr/>
        <p:txBody>
          <a:bodyPr/>
          <a:lstStyle/>
          <a:p>
            <a:fld id="{EDDE75B4-944C-4D39-9F7E-9428C9783481}" type="slidenum">
              <a:t>19</a:t>
            </a:fld>
            <a:endParaRPr lang="en-US" dirty="0"/>
          </a:p>
        </p:txBody>
      </p:sp>
    </p:spTree>
    <p:extLst>
      <p:ext uri="{BB962C8B-B14F-4D97-AF65-F5344CB8AC3E}">
        <p14:creationId xmlns:p14="http://schemas.microsoft.com/office/powerpoint/2010/main" val="3054846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2/23/2026</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316794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2/23/2026</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4150109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2/23/2026</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3640111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2/23/2026</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4137859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2/23/2026</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4141680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2/23/2026</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920580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2/23/2026</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1897942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2/23/2026</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15060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2/23/2026</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213962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2/23/2026</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2803527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2/23/2026</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2354918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2/23/2026</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dirty="0"/>
          </a:p>
        </p:txBody>
      </p:sp>
    </p:spTree>
    <p:extLst>
      <p:ext uri="{BB962C8B-B14F-4D97-AF65-F5344CB8AC3E}">
        <p14:creationId xmlns:p14="http://schemas.microsoft.com/office/powerpoint/2010/main" val="1888229466"/>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A875D55-4A80-43E9-38F6-27E366493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bstract design of flower petals in pastel">
            <a:extLst>
              <a:ext uri="{FF2B5EF4-FFF2-40B4-BE49-F238E27FC236}">
                <a16:creationId xmlns:a16="http://schemas.microsoft.com/office/drawing/2014/main" id="{38FA54D9-06C7-BB25-FC92-625F03F42E10}"/>
              </a:ext>
            </a:extLst>
          </p:cNvPr>
          <p:cNvPicPr>
            <a:picLocks noChangeAspect="1"/>
          </p:cNvPicPr>
          <p:nvPr/>
        </p:nvPicPr>
        <p:blipFill>
          <a:blip r:embed="rId2">
            <a:alphaModFix amt="60000"/>
          </a:blip>
          <a:srcRect t="14122"/>
          <a:stretch>
            <a:fillRect/>
          </a:stretch>
        </p:blipFill>
        <p:spPr>
          <a:xfrm>
            <a:off x="1" y="1"/>
            <a:ext cx="12192000" cy="6857999"/>
          </a:xfrm>
          <a:prstGeom prst="rect">
            <a:avLst/>
          </a:prstGeom>
        </p:spPr>
      </p:pic>
      <p:sp>
        <p:nvSpPr>
          <p:cNvPr id="13" name="Title 12">
            <a:extLst>
              <a:ext uri="{FF2B5EF4-FFF2-40B4-BE49-F238E27FC236}">
                <a16:creationId xmlns:a16="http://schemas.microsoft.com/office/drawing/2014/main" id="{8176FE8F-53C6-4A43-5D75-3FBEEB15F489}"/>
              </a:ext>
            </a:extLst>
          </p:cNvPr>
          <p:cNvSpPr>
            <a:spLocks noGrp="1"/>
          </p:cNvSpPr>
          <p:nvPr>
            <p:ph type="ctrTitle"/>
          </p:nvPr>
        </p:nvSpPr>
        <p:spPr>
          <a:xfrm>
            <a:off x="2301923" y="1482602"/>
            <a:ext cx="7588155" cy="2236264"/>
          </a:xfrm>
        </p:spPr>
        <p:txBody>
          <a:bodyPr>
            <a:normAutofit/>
          </a:bodyPr>
          <a:lstStyle/>
          <a:p>
            <a:r>
              <a:rPr lang="en-US" sz="5400" dirty="0">
                <a:solidFill>
                  <a:srgbClr val="FFFFFF"/>
                </a:solidFill>
              </a:rPr>
              <a:t>AI as Assistant and Data Analyst</a:t>
            </a:r>
          </a:p>
        </p:txBody>
      </p:sp>
      <p:sp>
        <p:nvSpPr>
          <p:cNvPr id="14" name="Subtitle 13">
            <a:extLst>
              <a:ext uri="{FF2B5EF4-FFF2-40B4-BE49-F238E27FC236}">
                <a16:creationId xmlns:a16="http://schemas.microsoft.com/office/drawing/2014/main" id="{C9E2B178-0B64-C685-9364-2810B8E3A3BF}"/>
              </a:ext>
            </a:extLst>
          </p:cNvPr>
          <p:cNvSpPr>
            <a:spLocks noGrp="1"/>
          </p:cNvSpPr>
          <p:nvPr>
            <p:ph type="subTitle" idx="1"/>
          </p:nvPr>
        </p:nvSpPr>
        <p:spPr>
          <a:xfrm>
            <a:off x="2301923" y="3793937"/>
            <a:ext cx="7588155" cy="1414091"/>
          </a:xfrm>
        </p:spPr>
        <p:txBody>
          <a:bodyPr>
            <a:normAutofit/>
          </a:bodyPr>
          <a:lstStyle/>
          <a:p>
            <a:r>
              <a:rPr lang="en-US" sz="2200" dirty="0">
                <a:solidFill>
                  <a:srgbClr val="FFFFFF"/>
                </a:solidFill>
              </a:rPr>
              <a:t>Cultivating and Measuring Student AI-Resilience in Capstone Writing</a:t>
            </a:r>
          </a:p>
        </p:txBody>
      </p:sp>
      <p:sp>
        <p:nvSpPr>
          <p:cNvPr id="2" name="TextBox 1">
            <a:extLst>
              <a:ext uri="{FF2B5EF4-FFF2-40B4-BE49-F238E27FC236}">
                <a16:creationId xmlns:a16="http://schemas.microsoft.com/office/drawing/2014/main" id="{0AB60097-1325-6668-0109-CC69C84E8A85}"/>
              </a:ext>
            </a:extLst>
          </p:cNvPr>
          <p:cNvSpPr txBox="1"/>
          <p:nvPr/>
        </p:nvSpPr>
        <p:spPr>
          <a:xfrm>
            <a:off x="1152144" y="5458968"/>
            <a:ext cx="4443984" cy="954107"/>
          </a:xfrm>
          <a:prstGeom prst="rect">
            <a:avLst/>
          </a:prstGeom>
          <a:noFill/>
        </p:spPr>
        <p:txBody>
          <a:bodyPr wrap="square" lIns="91440" tIns="45720" rIns="91440" bIns="45720" rtlCol="0" anchor="t">
            <a:spAutoFit/>
          </a:bodyPr>
          <a:lstStyle/>
          <a:p>
            <a:r>
              <a:rPr lang="en-US" sz="1400" dirty="0"/>
              <a:t>Mica Rutschke, DHA, MSOT, CLVT, CTIS</a:t>
            </a:r>
          </a:p>
          <a:p>
            <a:r>
              <a:rPr lang="en-US" sz="1400" dirty="0"/>
              <a:t>Ripsimé K. Bledsoe, Ph.D. </a:t>
            </a:r>
          </a:p>
          <a:p>
            <a:r>
              <a:rPr lang="en-US" sz="1400" dirty="0"/>
              <a:t>March 4 2026</a:t>
            </a:r>
          </a:p>
          <a:p>
            <a:r>
              <a:rPr lang="en-US" sz="1400" dirty="0"/>
              <a:t>TXST AI in Teaching &amp; Learning Symposium</a:t>
            </a:r>
          </a:p>
        </p:txBody>
      </p:sp>
    </p:spTree>
    <p:extLst>
      <p:ext uri="{BB962C8B-B14F-4D97-AF65-F5344CB8AC3E}">
        <p14:creationId xmlns:p14="http://schemas.microsoft.com/office/powerpoint/2010/main" val="218724066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39B19-6537-DAAC-24F3-A1ED4E36F5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7184D-7D81-513E-01A7-4EB51861DD59}"/>
              </a:ext>
            </a:extLst>
          </p:cNvPr>
          <p:cNvSpPr>
            <a:spLocks noGrp="1"/>
          </p:cNvSpPr>
          <p:nvPr>
            <p:ph type="title"/>
          </p:nvPr>
        </p:nvSpPr>
        <p:spPr/>
        <p:txBody>
          <a:bodyPr/>
          <a:lstStyle/>
          <a:p>
            <a:r>
              <a:rPr lang="en-US" dirty="0"/>
              <a:t>Baseline-Where Students Started</a:t>
            </a:r>
          </a:p>
        </p:txBody>
      </p:sp>
      <p:sp>
        <p:nvSpPr>
          <p:cNvPr id="3" name="Content Placeholder 2">
            <a:extLst>
              <a:ext uri="{FF2B5EF4-FFF2-40B4-BE49-F238E27FC236}">
                <a16:creationId xmlns:a16="http://schemas.microsoft.com/office/drawing/2014/main" id="{56330F47-687C-CA1A-4C7D-38003868FECB}"/>
              </a:ext>
            </a:extLst>
          </p:cNvPr>
          <p:cNvSpPr>
            <a:spLocks noGrp="1"/>
          </p:cNvSpPr>
          <p:nvPr>
            <p:ph idx="1"/>
          </p:nvPr>
        </p:nvSpPr>
        <p:spPr>
          <a:xfrm>
            <a:off x="612647" y="1261872"/>
            <a:ext cx="10653579" cy="5047488"/>
          </a:xfrm>
        </p:spPr>
        <p:txBody>
          <a:bodyPr vert="horz" lIns="91440" tIns="45720" rIns="91440" bIns="45720" rtlCol="0" anchor="t">
            <a:normAutofit/>
          </a:bodyPr>
          <a:lstStyle/>
          <a:p>
            <a:pPr marL="0" indent="0">
              <a:buNone/>
            </a:pPr>
            <a:r>
              <a:rPr lang="en-US" b="1" dirty="0"/>
              <a:t>Mixed Readiness &amp; Cautious Curiosity</a:t>
            </a:r>
            <a:r>
              <a:rPr lang="en-US" dirty="0"/>
              <a:t> </a:t>
            </a:r>
          </a:p>
          <a:p>
            <a:pPr marL="0" indent="0">
              <a:buNone/>
            </a:pPr>
            <a:r>
              <a:rPr lang="en-US" b="1" u="sng" dirty="0">
                <a:solidFill>
                  <a:schemeClr val="accent6">
                    <a:lumMod val="76000"/>
                  </a:schemeClr>
                </a:solidFill>
              </a:rPr>
              <a:t>Pre-Test</a:t>
            </a:r>
            <a:r>
              <a:rPr lang="en-US" b="1" dirty="0"/>
              <a:t> Confidence (1–4 scale):</a:t>
            </a:r>
            <a:r>
              <a:rPr lang="en-US" dirty="0"/>
              <a:t> </a:t>
            </a:r>
          </a:p>
          <a:p>
            <a:pPr lvl="0"/>
            <a:r>
              <a:rPr lang="en-US" dirty="0"/>
              <a:t>Independent research: </a:t>
            </a:r>
            <a:r>
              <a:rPr lang="en-US" b="1" dirty="0"/>
              <a:t>M = 2.80</a:t>
            </a:r>
            <a:r>
              <a:rPr lang="en-US" dirty="0"/>
              <a:t> </a:t>
            </a:r>
          </a:p>
          <a:p>
            <a:pPr lvl="0"/>
            <a:r>
              <a:rPr lang="en-US" dirty="0"/>
              <a:t>Graduate writing: </a:t>
            </a:r>
            <a:r>
              <a:rPr lang="en-US" b="1" dirty="0"/>
              <a:t>M = 2.80</a:t>
            </a:r>
            <a:r>
              <a:rPr lang="en-US" dirty="0"/>
              <a:t> </a:t>
            </a:r>
          </a:p>
          <a:p>
            <a:r>
              <a:rPr lang="en-US" dirty="0"/>
              <a:t>Presenting research: </a:t>
            </a:r>
            <a:r>
              <a:rPr lang="en-US" b="1" dirty="0"/>
              <a:t>M = 2.90</a:t>
            </a:r>
            <a:r>
              <a:rPr lang="en-US" dirty="0"/>
              <a:t> </a:t>
            </a:r>
          </a:p>
          <a:p>
            <a:pPr lvl="0"/>
            <a:r>
              <a:rPr lang="en-US" dirty="0"/>
              <a:t>Comfort using AI: </a:t>
            </a:r>
            <a:r>
              <a:rPr lang="en-US" b="1" dirty="0"/>
              <a:t>M = 2.60</a:t>
            </a:r>
            <a:r>
              <a:rPr lang="en-US" dirty="0"/>
              <a:t> (lowest) </a:t>
            </a:r>
          </a:p>
          <a:p>
            <a:pPr marL="0" indent="0">
              <a:buNone/>
            </a:pPr>
            <a:r>
              <a:rPr lang="en-US" b="1" dirty="0"/>
              <a:t>Key Patterns:</a:t>
            </a:r>
            <a:r>
              <a:rPr lang="en-US" dirty="0"/>
              <a:t> </a:t>
            </a:r>
          </a:p>
          <a:p>
            <a:r>
              <a:rPr lang="en-US" dirty="0"/>
              <a:t>Wide spectrum of writing self-efficacy (still building independence)</a:t>
            </a:r>
          </a:p>
          <a:p>
            <a:pPr lvl="0"/>
            <a:r>
              <a:rPr lang="en-US" dirty="0"/>
              <a:t>Interested in AI but </a:t>
            </a:r>
            <a:r>
              <a:rPr lang="en-US" b="1" dirty="0"/>
              <a:t>uncertain how to use it appropriately</a:t>
            </a:r>
            <a:r>
              <a:rPr lang="en-US" dirty="0"/>
              <a:t> </a:t>
            </a:r>
          </a:p>
          <a:p>
            <a:pPr lvl="0"/>
            <a:r>
              <a:rPr lang="en-US" dirty="0"/>
              <a:t>Fear of misuse; lack of clear policies </a:t>
            </a:r>
          </a:p>
          <a:p>
            <a:pPr marL="0" indent="0">
              <a:buNone/>
            </a:pPr>
            <a:endParaRPr lang="en-US" dirty="0"/>
          </a:p>
        </p:txBody>
      </p:sp>
    </p:spTree>
    <p:extLst>
      <p:ext uri="{BB962C8B-B14F-4D97-AF65-F5344CB8AC3E}">
        <p14:creationId xmlns:p14="http://schemas.microsoft.com/office/powerpoint/2010/main" val="3064753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03EFE-1FC4-4E67-5A51-B87B15C71D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E27D87-6170-1D5E-1D77-6FD4F4F0D07E}"/>
              </a:ext>
            </a:extLst>
          </p:cNvPr>
          <p:cNvSpPr>
            <a:spLocks noGrp="1"/>
          </p:cNvSpPr>
          <p:nvPr>
            <p:ph type="title"/>
          </p:nvPr>
        </p:nvSpPr>
        <p:spPr/>
        <p:txBody>
          <a:bodyPr/>
          <a:lstStyle/>
          <a:p>
            <a:r>
              <a:rPr lang="en-US" dirty="0"/>
              <a:t>Process – What Students Actually Did</a:t>
            </a:r>
          </a:p>
        </p:txBody>
      </p:sp>
      <p:sp>
        <p:nvSpPr>
          <p:cNvPr id="3" name="Content Placeholder 2">
            <a:extLst>
              <a:ext uri="{FF2B5EF4-FFF2-40B4-BE49-F238E27FC236}">
                <a16:creationId xmlns:a16="http://schemas.microsoft.com/office/drawing/2014/main" id="{D1B1094C-9EFB-AC76-9841-62E7EE794B3C}"/>
              </a:ext>
            </a:extLst>
          </p:cNvPr>
          <p:cNvSpPr>
            <a:spLocks noGrp="1"/>
          </p:cNvSpPr>
          <p:nvPr>
            <p:ph idx="1"/>
          </p:nvPr>
        </p:nvSpPr>
        <p:spPr>
          <a:xfrm>
            <a:off x="612647" y="1261872"/>
            <a:ext cx="10653579" cy="5386154"/>
          </a:xfrm>
        </p:spPr>
        <p:txBody>
          <a:bodyPr vert="horz" lIns="91440" tIns="45720" rIns="91440" bIns="45720" rtlCol="0" anchor="t">
            <a:normAutofit fontScale="85000" lnSpcReduction="20000"/>
          </a:bodyPr>
          <a:lstStyle/>
          <a:p>
            <a:pPr marL="0" indent="0">
              <a:buNone/>
            </a:pPr>
            <a:r>
              <a:rPr lang="en-US" b="1" dirty="0"/>
              <a:t>Key Patterns </a:t>
            </a:r>
            <a:r>
              <a:rPr lang="en-US" b="1" dirty="0">
                <a:solidFill>
                  <a:schemeClr val="accent6">
                    <a:lumMod val="76000"/>
                  </a:schemeClr>
                </a:solidFill>
              </a:rPr>
              <a:t>(</a:t>
            </a:r>
            <a:r>
              <a:rPr lang="en-US" b="1" u="sng" dirty="0">
                <a:solidFill>
                  <a:schemeClr val="accent6">
                    <a:lumMod val="76000"/>
                  </a:schemeClr>
                </a:solidFill>
              </a:rPr>
              <a:t>Logs):</a:t>
            </a:r>
          </a:p>
          <a:p>
            <a:pPr marL="0" indent="0">
              <a:buNone/>
            </a:pPr>
            <a:r>
              <a:rPr lang="en-US" b="1" dirty="0"/>
              <a:t>Cognitive Work:</a:t>
            </a:r>
          </a:p>
          <a:p>
            <a:pPr marL="342900" indent="-342900"/>
            <a:r>
              <a:rPr lang="en-US" dirty="0"/>
              <a:t>Learning (understanding structure, content)</a:t>
            </a:r>
          </a:p>
          <a:p>
            <a:pPr marL="342900" indent="-342900"/>
            <a:r>
              <a:rPr lang="en-US" dirty="0"/>
              <a:t>Anchoring (organizing initial thoughts)</a:t>
            </a:r>
          </a:p>
          <a:p>
            <a:pPr marL="342900" indent="-342900"/>
            <a:r>
              <a:rPr lang="en-US" dirty="0"/>
              <a:t>Reframing (revising ideas based on AI feedback, adapting to limitations)</a:t>
            </a:r>
          </a:p>
          <a:p>
            <a:pPr marL="342900" indent="-342900"/>
            <a:r>
              <a:rPr lang="en-US" dirty="0"/>
              <a:t>Generating (translate ideas into outcomes, tools)</a:t>
            </a:r>
          </a:p>
          <a:p>
            <a:pPr marL="0" indent="0">
              <a:buNone/>
            </a:pPr>
            <a:r>
              <a:rPr lang="en-US" b="1" dirty="0"/>
              <a:t>Quality Control:</a:t>
            </a:r>
          </a:p>
          <a:p>
            <a:pPr marL="342900" indent="-342900"/>
            <a:r>
              <a:rPr lang="en-US" dirty="0"/>
              <a:t>Verification (checking facts, citations, bias)</a:t>
            </a:r>
          </a:p>
          <a:p>
            <a:pPr marL="342900" indent="-342900"/>
            <a:r>
              <a:rPr lang="en-US" dirty="0"/>
              <a:t>Humanizing (maintaining voice, ownership)</a:t>
            </a:r>
          </a:p>
          <a:p>
            <a:pPr marL="342900" indent="-342900"/>
            <a:r>
              <a:rPr lang="en-US" dirty="0"/>
              <a:t>Ownership (active revision, rejection of "AI-like" wording, selective)</a:t>
            </a:r>
          </a:p>
          <a:p>
            <a:pPr marL="0" indent="0">
              <a:buNone/>
            </a:pPr>
            <a:r>
              <a:rPr lang="en-US" b="1" dirty="0"/>
              <a:t>Support Functions:</a:t>
            </a:r>
          </a:p>
          <a:p>
            <a:pPr marL="342900" indent="-342900"/>
            <a:r>
              <a:rPr lang="en-US" dirty="0"/>
              <a:t>Managing Cognitive Load (reducing overwhelm)</a:t>
            </a:r>
          </a:p>
          <a:p>
            <a:pPr marL="342900" indent="-342900"/>
            <a:r>
              <a:rPr lang="en-US" dirty="0"/>
              <a:t>Grounding (aligning to site/context)</a:t>
            </a:r>
          </a:p>
          <a:p>
            <a:pPr marL="342900" indent="-342900"/>
            <a:r>
              <a:rPr lang="en-US" dirty="0"/>
              <a:t>Refining (condensing, reweighting, matching needs)</a:t>
            </a:r>
          </a:p>
        </p:txBody>
      </p:sp>
    </p:spTree>
    <p:extLst>
      <p:ext uri="{BB962C8B-B14F-4D97-AF65-F5344CB8AC3E}">
        <p14:creationId xmlns:p14="http://schemas.microsoft.com/office/powerpoint/2010/main" val="1443336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9793E-BF5F-4AB9-D6A4-4CD81D0C9B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D24FB8-0388-74AF-A5EA-B3B36FD8A241}"/>
              </a:ext>
            </a:extLst>
          </p:cNvPr>
          <p:cNvSpPr>
            <a:spLocks noGrp="1"/>
          </p:cNvSpPr>
          <p:nvPr>
            <p:ph type="title"/>
          </p:nvPr>
        </p:nvSpPr>
        <p:spPr>
          <a:xfrm>
            <a:off x="612648" y="315807"/>
            <a:ext cx="10653578" cy="677175"/>
          </a:xfrm>
        </p:spPr>
        <p:txBody>
          <a:bodyPr/>
          <a:lstStyle/>
          <a:p>
            <a:r>
              <a:rPr lang="en-US" dirty="0"/>
              <a:t>Process – Key Patterns</a:t>
            </a:r>
          </a:p>
        </p:txBody>
      </p:sp>
      <p:sp>
        <p:nvSpPr>
          <p:cNvPr id="3" name="Content Placeholder 2">
            <a:extLst>
              <a:ext uri="{FF2B5EF4-FFF2-40B4-BE49-F238E27FC236}">
                <a16:creationId xmlns:a16="http://schemas.microsoft.com/office/drawing/2014/main" id="{EAFB9336-5A9B-D948-4033-47FFA1E46E03}"/>
              </a:ext>
            </a:extLst>
          </p:cNvPr>
          <p:cNvSpPr>
            <a:spLocks noGrp="1"/>
          </p:cNvSpPr>
          <p:nvPr>
            <p:ph idx="1"/>
          </p:nvPr>
        </p:nvSpPr>
        <p:spPr>
          <a:xfrm>
            <a:off x="612647" y="1081956"/>
            <a:ext cx="10653579" cy="5280321"/>
          </a:xfrm>
        </p:spPr>
        <p:txBody>
          <a:bodyPr vert="horz" lIns="91440" tIns="45720" rIns="91440" bIns="45720" rtlCol="0" anchor="t">
            <a:normAutofit/>
          </a:bodyPr>
          <a:lstStyle/>
          <a:p>
            <a:pPr marL="0" indent="0">
              <a:buNone/>
            </a:pPr>
            <a:r>
              <a:rPr lang="en-US" b="1" dirty="0">
                <a:latin typeface="Neue Haas Grotesk Text Pro"/>
                <a:ea typeface="Calibri"/>
                <a:cs typeface="Calibri"/>
              </a:rPr>
              <a:t>Students Were Active, Not Passive</a:t>
            </a:r>
            <a:endParaRPr lang="en-US" b="1" dirty="0"/>
          </a:p>
          <a:p>
            <a:pPr marL="0" indent="0">
              <a:buNone/>
            </a:pPr>
            <a:r>
              <a:rPr lang="en-US" b="1" dirty="0"/>
              <a:t>Quotes:</a:t>
            </a:r>
          </a:p>
          <a:p>
            <a:pPr marL="0" indent="0">
              <a:buNone/>
            </a:pPr>
            <a:r>
              <a:rPr lang="en-US" i="1" dirty="0"/>
              <a:t>"The AI process helped my thinking as it put my ideas all together... It helped me gather and organize my thoughts."</a:t>
            </a:r>
          </a:p>
          <a:p>
            <a:pPr marL="0" indent="0">
              <a:buNone/>
            </a:pPr>
            <a:r>
              <a:rPr lang="en-US" i="1" dirty="0"/>
              <a:t>"I liked what AI generated... but I preferred the beginning that I wrote independently."</a:t>
            </a:r>
          </a:p>
          <a:p>
            <a:pPr marL="0" indent="0">
              <a:buNone/>
            </a:pPr>
            <a:r>
              <a:rPr lang="en-US" i="1" dirty="0"/>
              <a:t>“The first output AI gave me did not really include caregivers… I asked it to include extra information…</a:t>
            </a:r>
            <a:endParaRPr lang="en-US" dirty="0"/>
          </a:p>
          <a:p>
            <a:pPr marL="0" indent="0">
              <a:buNone/>
            </a:pPr>
            <a:r>
              <a:rPr lang="en-US" i="1" dirty="0"/>
              <a:t>"AI helped with condensing my idea into what I was trying to voice out."</a:t>
            </a:r>
          </a:p>
          <a:p>
            <a:pPr marL="0" indent="0">
              <a:buNone/>
            </a:pPr>
            <a:endParaRPr lang="en-US" i="1" dirty="0"/>
          </a:p>
          <a:p>
            <a:pPr marL="0" indent="0">
              <a:buNone/>
            </a:pPr>
            <a:r>
              <a:rPr lang="en-US" b="1" dirty="0"/>
              <a:t>Pattern</a:t>
            </a:r>
            <a:r>
              <a:rPr lang="en-US" dirty="0"/>
              <a:t>: Iterative refinement + sustained ownership</a:t>
            </a:r>
          </a:p>
          <a:p>
            <a:endParaRPr lang="en-US" dirty="0"/>
          </a:p>
          <a:p>
            <a:pPr marL="0" indent="0">
              <a:buNone/>
            </a:pPr>
            <a:endParaRPr lang="en-US" dirty="0"/>
          </a:p>
        </p:txBody>
      </p:sp>
    </p:spTree>
    <p:extLst>
      <p:ext uri="{BB962C8B-B14F-4D97-AF65-F5344CB8AC3E}">
        <p14:creationId xmlns:p14="http://schemas.microsoft.com/office/powerpoint/2010/main" val="1905644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7AC38-F604-64D3-F223-AC8143BF4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6895D-3967-0477-38F2-7864B994520D}"/>
              </a:ext>
            </a:extLst>
          </p:cNvPr>
          <p:cNvSpPr>
            <a:spLocks noGrp="1"/>
          </p:cNvSpPr>
          <p:nvPr>
            <p:ph type="title"/>
          </p:nvPr>
        </p:nvSpPr>
        <p:spPr/>
        <p:txBody>
          <a:bodyPr/>
          <a:lstStyle/>
          <a:p>
            <a:r>
              <a:rPr lang="en-US" dirty="0"/>
              <a:t>Process – Key Patterns</a:t>
            </a:r>
          </a:p>
        </p:txBody>
      </p:sp>
      <p:sp>
        <p:nvSpPr>
          <p:cNvPr id="3" name="Content Placeholder 2">
            <a:extLst>
              <a:ext uri="{FF2B5EF4-FFF2-40B4-BE49-F238E27FC236}">
                <a16:creationId xmlns:a16="http://schemas.microsoft.com/office/drawing/2014/main" id="{62495790-B54A-572F-3160-97DF79C09A16}"/>
              </a:ext>
            </a:extLst>
          </p:cNvPr>
          <p:cNvSpPr>
            <a:spLocks noGrp="1"/>
          </p:cNvSpPr>
          <p:nvPr>
            <p:ph idx="1"/>
          </p:nvPr>
        </p:nvSpPr>
        <p:spPr>
          <a:xfrm>
            <a:off x="612647" y="1261872"/>
            <a:ext cx="10653579" cy="5047488"/>
          </a:xfrm>
        </p:spPr>
        <p:txBody>
          <a:bodyPr vert="horz" lIns="91440" tIns="45720" rIns="91440" bIns="45720" rtlCol="0" anchor="t">
            <a:normAutofit lnSpcReduction="10000"/>
          </a:bodyPr>
          <a:lstStyle/>
          <a:p>
            <a:pPr marL="0" indent="0">
              <a:buNone/>
            </a:pPr>
            <a:r>
              <a:rPr lang="en-US" b="1" dirty="0"/>
              <a:t>Students Resisted "Cognitive Offloading" </a:t>
            </a:r>
          </a:p>
          <a:p>
            <a:pPr marL="0" indent="0">
              <a:buNone/>
            </a:pPr>
            <a:r>
              <a:rPr lang="en-US" b="1" dirty="0"/>
              <a:t>Key Finding</a:t>
            </a:r>
            <a:r>
              <a:rPr lang="en-US" dirty="0"/>
              <a:t>:</a:t>
            </a:r>
            <a:br>
              <a:rPr lang="en-US" dirty="0"/>
            </a:br>
            <a:r>
              <a:rPr lang="en-US" dirty="0"/>
              <a:t>Students were </a:t>
            </a:r>
            <a:r>
              <a:rPr lang="en-US" b="1" dirty="0"/>
              <a:t>highly aware</a:t>
            </a:r>
            <a:r>
              <a:rPr lang="en-US" dirty="0"/>
              <a:t> of maintaining their humanity in writing.</a:t>
            </a:r>
          </a:p>
          <a:p>
            <a:pPr marL="0" indent="0">
              <a:buNone/>
            </a:pPr>
            <a:r>
              <a:rPr lang="en-US" i="1" dirty="0"/>
              <a:t>"Yes, I felt that this summary was organized... One thing I was </a:t>
            </a:r>
            <a:r>
              <a:rPr lang="en-US" b="1" i="1" dirty="0"/>
              <a:t>weary of</a:t>
            </a:r>
            <a:r>
              <a:rPr lang="en-US" i="1" dirty="0"/>
              <a:t> is that it included information not stated in my outline."</a:t>
            </a:r>
          </a:p>
          <a:p>
            <a:pPr marL="0" indent="0">
              <a:buNone/>
            </a:pPr>
            <a:r>
              <a:rPr lang="en-US" i="1" dirty="0"/>
              <a:t>"I feel my capstone is mine… All </a:t>
            </a:r>
            <a:r>
              <a:rPr lang="en-US" i="1" dirty="0">
                <a:latin typeface="Neue Haas Grotesk Text Pro"/>
              </a:rPr>
              <a:t>I had to do was put all my components… so it helped me with the writing aspect.”</a:t>
            </a:r>
          </a:p>
          <a:p>
            <a:pPr marL="0" indent="0">
              <a:buNone/>
            </a:pPr>
            <a:r>
              <a:rPr lang="en-US" b="1" dirty="0"/>
              <a:t>Exception</a:t>
            </a:r>
            <a:r>
              <a:rPr lang="en-US" dirty="0"/>
              <a:t>:</a:t>
            </a:r>
            <a:br>
              <a:rPr lang="en-US" dirty="0"/>
            </a:br>
            <a:r>
              <a:rPr lang="en-US" dirty="0"/>
              <a:t>Students accepted AI output when:</a:t>
            </a:r>
          </a:p>
          <a:p>
            <a:r>
              <a:rPr lang="en-US" dirty="0"/>
              <a:t>They felt </a:t>
            </a:r>
            <a:r>
              <a:rPr lang="en-US" b="1" dirty="0"/>
              <a:t>less confident</a:t>
            </a:r>
            <a:r>
              <a:rPr lang="en-US" dirty="0"/>
              <a:t> in writing ability, OR</a:t>
            </a:r>
          </a:p>
          <a:p>
            <a:r>
              <a:rPr lang="en-US" dirty="0"/>
              <a:t>Their own prewriting/prompts were thorough</a:t>
            </a:r>
          </a:p>
          <a:p>
            <a:pPr marL="0" indent="0">
              <a:buNone/>
            </a:pPr>
            <a:r>
              <a:rPr lang="en-US" b="1" dirty="0"/>
              <a:t>Implication</a:t>
            </a:r>
            <a:r>
              <a:rPr lang="en-US" dirty="0"/>
              <a:t>: Scaffolding matters for vulnerable learners</a:t>
            </a:r>
          </a:p>
          <a:p>
            <a:endParaRPr lang="en-US" dirty="0"/>
          </a:p>
          <a:p>
            <a:pPr marL="0" indent="0">
              <a:buNone/>
            </a:pPr>
            <a:endParaRPr lang="en-US" dirty="0"/>
          </a:p>
        </p:txBody>
      </p:sp>
    </p:spTree>
    <p:extLst>
      <p:ext uri="{BB962C8B-B14F-4D97-AF65-F5344CB8AC3E}">
        <p14:creationId xmlns:p14="http://schemas.microsoft.com/office/powerpoint/2010/main" val="2197057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7E40E-BD7A-141A-B90C-752499B36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CD1E4E-D85D-D299-C087-51C69E3DA1E9}"/>
              </a:ext>
            </a:extLst>
          </p:cNvPr>
          <p:cNvSpPr>
            <a:spLocks noGrp="1"/>
          </p:cNvSpPr>
          <p:nvPr>
            <p:ph type="title"/>
          </p:nvPr>
        </p:nvSpPr>
        <p:spPr/>
        <p:txBody>
          <a:bodyPr/>
          <a:lstStyle/>
          <a:p>
            <a:r>
              <a:rPr lang="en-US" dirty="0"/>
              <a:t>Outcome – Where Students Ended</a:t>
            </a:r>
          </a:p>
        </p:txBody>
      </p:sp>
      <p:sp>
        <p:nvSpPr>
          <p:cNvPr id="3" name="Content Placeholder 2">
            <a:extLst>
              <a:ext uri="{FF2B5EF4-FFF2-40B4-BE49-F238E27FC236}">
                <a16:creationId xmlns:a16="http://schemas.microsoft.com/office/drawing/2014/main" id="{5820A4BC-E080-85D4-8527-D448F955B76B}"/>
              </a:ext>
            </a:extLst>
          </p:cNvPr>
          <p:cNvSpPr>
            <a:spLocks noGrp="1"/>
          </p:cNvSpPr>
          <p:nvPr>
            <p:ph idx="1"/>
          </p:nvPr>
        </p:nvSpPr>
        <p:spPr>
          <a:xfrm>
            <a:off x="612647" y="1261872"/>
            <a:ext cx="10653579" cy="5301488"/>
          </a:xfrm>
        </p:spPr>
        <p:txBody>
          <a:bodyPr vert="horz" lIns="91440" tIns="45720" rIns="91440" bIns="45720" rtlCol="0" anchor="t">
            <a:normAutofit/>
          </a:bodyPr>
          <a:lstStyle/>
          <a:p>
            <a:pPr marL="0" indent="0">
              <a:buNone/>
            </a:pPr>
            <a:r>
              <a:rPr lang="en-US" b="1" dirty="0"/>
              <a:t>High Confidence &amp; Unanimous Value</a:t>
            </a:r>
            <a:r>
              <a:rPr lang="en-US" dirty="0"/>
              <a:t> </a:t>
            </a:r>
          </a:p>
          <a:p>
            <a:pPr marL="0" indent="0">
              <a:buNone/>
            </a:pPr>
            <a:r>
              <a:rPr lang="en-US" b="1" u="sng" dirty="0">
                <a:solidFill>
                  <a:schemeClr val="accent6">
                    <a:lumMod val="76000"/>
                  </a:schemeClr>
                </a:solidFill>
              </a:rPr>
              <a:t>Post-Test</a:t>
            </a:r>
            <a:r>
              <a:rPr lang="en-US" b="1" dirty="0"/>
              <a:t> Confidence (1–4 scale):</a:t>
            </a:r>
            <a:r>
              <a:rPr lang="en-US" dirty="0"/>
              <a:t> </a:t>
            </a:r>
          </a:p>
          <a:p>
            <a:pPr lvl="0"/>
            <a:r>
              <a:rPr lang="en-US" dirty="0"/>
              <a:t>AI-supported research: </a:t>
            </a:r>
            <a:r>
              <a:rPr lang="en-US" b="1" dirty="0"/>
              <a:t>M = 3.67</a:t>
            </a:r>
            <a:r>
              <a:rPr lang="en-US" dirty="0"/>
              <a:t> </a:t>
            </a:r>
          </a:p>
          <a:p>
            <a:r>
              <a:rPr lang="en-US" dirty="0">
                <a:latin typeface="Neue Haas Grotesk Text Pro"/>
                <a:ea typeface="Calibri"/>
                <a:cs typeface="Calibri"/>
              </a:rPr>
              <a:t>Deep understanding with AI: M = 3.67</a:t>
            </a:r>
          </a:p>
          <a:p>
            <a:pPr lvl="0"/>
            <a:r>
              <a:rPr lang="en-US" dirty="0"/>
              <a:t>Graduate writing (AI-assisted): </a:t>
            </a:r>
            <a:r>
              <a:rPr lang="en-US" b="1" dirty="0"/>
              <a:t>M = 3.78</a:t>
            </a:r>
            <a:r>
              <a:rPr lang="en-US" dirty="0"/>
              <a:t> </a:t>
            </a:r>
          </a:p>
          <a:p>
            <a:pPr lvl="0"/>
            <a:r>
              <a:rPr lang="en-US" dirty="0"/>
              <a:t>Helpfulness of AI modules: </a:t>
            </a:r>
            <a:r>
              <a:rPr lang="en-US" b="1" dirty="0"/>
              <a:t>M = 4.00</a:t>
            </a:r>
            <a:r>
              <a:rPr lang="en-US" dirty="0"/>
              <a:t> (100%) </a:t>
            </a:r>
          </a:p>
          <a:p>
            <a:pPr lvl="0"/>
            <a:r>
              <a:rPr lang="en-US" dirty="0"/>
              <a:t>Value of human-led activities: </a:t>
            </a:r>
            <a:r>
              <a:rPr lang="en-US" b="1" dirty="0"/>
              <a:t>M = 4.00</a:t>
            </a:r>
            <a:r>
              <a:rPr lang="en-US" dirty="0"/>
              <a:t> (100%) </a:t>
            </a:r>
          </a:p>
          <a:p>
            <a:pPr marL="0" indent="0">
              <a:buNone/>
            </a:pPr>
            <a:endParaRPr lang="en-US" b="1" dirty="0">
              <a:highlight>
                <a:srgbClr val="FFFF00"/>
              </a:highlight>
            </a:endParaRPr>
          </a:p>
          <a:p>
            <a:pPr marL="0" indent="0">
              <a:buNone/>
            </a:pPr>
            <a:r>
              <a:rPr lang="en-US" b="1" dirty="0"/>
              <a:t>Shift:</a:t>
            </a:r>
            <a:r>
              <a:rPr lang="en-US" dirty="0"/>
              <a:t> From cautious (2.6–2.9) → confident integration (3.67–4.0) </a:t>
            </a:r>
          </a:p>
          <a:p>
            <a:pPr marL="0" indent="0">
              <a:buNone/>
            </a:pPr>
            <a:endParaRPr lang="en-US" dirty="0"/>
          </a:p>
        </p:txBody>
      </p:sp>
    </p:spTree>
    <p:extLst>
      <p:ext uri="{BB962C8B-B14F-4D97-AF65-F5344CB8AC3E}">
        <p14:creationId xmlns:p14="http://schemas.microsoft.com/office/powerpoint/2010/main" val="1527877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27967-6723-4A9B-44BC-46ED63DD24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573E2-F316-586A-E3CA-B3E633FA40F7}"/>
              </a:ext>
            </a:extLst>
          </p:cNvPr>
          <p:cNvSpPr>
            <a:spLocks noGrp="1"/>
          </p:cNvSpPr>
          <p:nvPr>
            <p:ph type="title"/>
          </p:nvPr>
        </p:nvSpPr>
        <p:spPr/>
        <p:txBody>
          <a:bodyPr/>
          <a:lstStyle/>
          <a:p>
            <a:r>
              <a:rPr lang="en-US" dirty="0"/>
              <a:t>Outcome – Key Patterns</a:t>
            </a:r>
          </a:p>
        </p:txBody>
      </p:sp>
      <p:sp>
        <p:nvSpPr>
          <p:cNvPr id="3" name="Content Placeholder 2">
            <a:extLst>
              <a:ext uri="{FF2B5EF4-FFF2-40B4-BE49-F238E27FC236}">
                <a16:creationId xmlns:a16="http://schemas.microsoft.com/office/drawing/2014/main" id="{CC318AFC-4AFA-10B8-AA56-74DE353BF2C1}"/>
              </a:ext>
            </a:extLst>
          </p:cNvPr>
          <p:cNvSpPr>
            <a:spLocks noGrp="1"/>
          </p:cNvSpPr>
          <p:nvPr>
            <p:ph idx="1"/>
          </p:nvPr>
        </p:nvSpPr>
        <p:spPr>
          <a:xfrm>
            <a:off x="612647" y="1261872"/>
            <a:ext cx="10653579" cy="5301488"/>
          </a:xfrm>
        </p:spPr>
        <p:txBody>
          <a:bodyPr vert="horz" lIns="91440" tIns="45720" rIns="91440" bIns="45720" rtlCol="0" anchor="t">
            <a:normAutofit/>
          </a:bodyPr>
          <a:lstStyle/>
          <a:p>
            <a:pPr marL="0" indent="0">
              <a:buNone/>
            </a:pPr>
            <a:r>
              <a:rPr lang="en-US" b="1" u="sng" dirty="0">
                <a:solidFill>
                  <a:schemeClr val="accent6">
                    <a:lumMod val="76000"/>
                  </a:schemeClr>
                </a:solidFill>
              </a:rPr>
              <a:t>Post-Test</a:t>
            </a:r>
            <a:r>
              <a:rPr lang="en-US" b="1" dirty="0"/>
              <a:t> (open-ended)</a:t>
            </a:r>
            <a:endParaRPr lang="en-US" dirty="0"/>
          </a:p>
          <a:p>
            <a:pPr marL="457200" indent="-457200">
              <a:lnSpc>
                <a:spcPct val="100000"/>
              </a:lnSpc>
              <a:buAutoNum type="arabicPeriod"/>
            </a:pPr>
            <a:r>
              <a:rPr lang="en-US" b="1" dirty="0"/>
              <a:t>Enhanced clarity &amp; organization</a:t>
            </a:r>
            <a:br>
              <a:rPr lang="en-US" b="1" dirty="0"/>
            </a:br>
            <a:r>
              <a:rPr lang="en-US" dirty="0"/>
              <a:t>"AI helped provide more clarity to my thoughts and organized them better."</a:t>
            </a:r>
          </a:p>
          <a:p>
            <a:pPr marL="457200" indent="-457200">
              <a:lnSpc>
                <a:spcPct val="100000"/>
              </a:lnSpc>
              <a:buAutoNum type="arabicPeriod"/>
            </a:pPr>
            <a:r>
              <a:rPr lang="en-US" b="1" dirty="0"/>
              <a:t>Increased confidence</a:t>
            </a:r>
            <a:br>
              <a:rPr lang="en-US" b="1" dirty="0"/>
            </a:br>
            <a:r>
              <a:rPr lang="en-US" dirty="0"/>
              <a:t>"Overall I am more confident in using AI for my writing."</a:t>
            </a:r>
          </a:p>
          <a:p>
            <a:pPr marL="457200" indent="-457200">
              <a:lnSpc>
                <a:spcPct val="100000"/>
              </a:lnSpc>
              <a:buAutoNum type="arabicPeriod"/>
            </a:pPr>
            <a:r>
              <a:rPr lang="en-US" b="1" dirty="0"/>
              <a:t>Skill acquisition</a:t>
            </a:r>
            <a:br>
              <a:rPr lang="en-US" b="1" dirty="0"/>
            </a:br>
            <a:r>
              <a:rPr lang="en-US" dirty="0"/>
              <a:t>"I learned how to use it correctly and appropriately for grad school."</a:t>
            </a:r>
          </a:p>
          <a:p>
            <a:pPr marL="457200" indent="-457200">
              <a:lnSpc>
                <a:spcPct val="100000"/>
              </a:lnSpc>
              <a:buAutoNum type="arabicPeriod"/>
            </a:pPr>
            <a:r>
              <a:rPr lang="en-US" b="1" dirty="0"/>
              <a:t>Critical oversight</a:t>
            </a:r>
            <a:br>
              <a:rPr lang="en-US" b="1" dirty="0"/>
            </a:br>
            <a:r>
              <a:rPr lang="en-US" dirty="0"/>
              <a:t>"There were some instances where I had to correct AI, but overall, I think it's a great tool if utilized correctly."</a:t>
            </a:r>
          </a:p>
          <a:p>
            <a:pPr marL="457200" indent="-457200">
              <a:lnSpc>
                <a:spcPct val="100000"/>
              </a:lnSpc>
              <a:buAutoNum type="arabicPeriod"/>
            </a:pPr>
            <a:r>
              <a:rPr lang="en-US" b="1" dirty="0"/>
              <a:t>Reduced cognitive load</a:t>
            </a:r>
            <a:br>
              <a:rPr lang="en-US" b="1" dirty="0"/>
            </a:br>
            <a:r>
              <a:rPr lang="en-US" dirty="0"/>
              <a:t>"AI significantly helped reduce stress and cognitive load."</a:t>
            </a:r>
          </a:p>
          <a:p>
            <a:pPr marL="457200" indent="-457200">
              <a:lnSpc>
                <a:spcPct val="100000"/>
              </a:lnSpc>
              <a:buAutoNum type="arabicPeriod"/>
            </a:pPr>
            <a:r>
              <a:rPr lang="en-US" b="1" dirty="0"/>
              <a:t>Maintained ownership</a:t>
            </a:r>
            <a:br>
              <a:rPr lang="en-US" b="1" dirty="0"/>
            </a:br>
            <a:r>
              <a:rPr lang="en-US" dirty="0"/>
              <a:t>"I would go back and individualize even more."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7158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DFA0E-1822-21FE-B81D-AA46ED9258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5528AA-0B2C-E91A-727C-76EA30121B31}"/>
              </a:ext>
            </a:extLst>
          </p:cNvPr>
          <p:cNvSpPr>
            <a:spLocks noGrp="1"/>
          </p:cNvSpPr>
          <p:nvPr>
            <p:ph type="title"/>
          </p:nvPr>
        </p:nvSpPr>
        <p:spPr/>
        <p:txBody>
          <a:bodyPr/>
          <a:lstStyle/>
          <a:p>
            <a:r>
              <a:rPr lang="en-US" dirty="0"/>
              <a:t>Key Takeaway</a:t>
            </a:r>
          </a:p>
        </p:txBody>
      </p:sp>
      <p:sp>
        <p:nvSpPr>
          <p:cNvPr id="3" name="Content Placeholder 2">
            <a:extLst>
              <a:ext uri="{FF2B5EF4-FFF2-40B4-BE49-F238E27FC236}">
                <a16:creationId xmlns:a16="http://schemas.microsoft.com/office/drawing/2014/main" id="{AF4BF185-5DCD-37A3-A149-6AFF3B1655B0}"/>
              </a:ext>
            </a:extLst>
          </p:cNvPr>
          <p:cNvSpPr>
            <a:spLocks noGrp="1"/>
          </p:cNvSpPr>
          <p:nvPr>
            <p:ph idx="1"/>
          </p:nvPr>
        </p:nvSpPr>
        <p:spPr>
          <a:xfrm>
            <a:off x="612647" y="1261872"/>
            <a:ext cx="10653579" cy="5047488"/>
          </a:xfrm>
        </p:spPr>
        <p:txBody>
          <a:bodyPr vert="horz" lIns="91440" tIns="45720" rIns="91440" bIns="45720" rtlCol="0" anchor="t">
            <a:normAutofit fontScale="92500" lnSpcReduction="10000"/>
          </a:bodyPr>
          <a:lstStyle/>
          <a:p>
            <a:pPr marL="0" indent="0">
              <a:buNone/>
            </a:pPr>
            <a:r>
              <a:rPr lang="en-US" b="1" dirty="0"/>
              <a:t>AI-Resilient Design Works</a:t>
            </a:r>
            <a:r>
              <a:rPr lang="en-US" dirty="0"/>
              <a:t> </a:t>
            </a:r>
          </a:p>
          <a:p>
            <a:pPr marL="0" indent="0">
              <a:buNone/>
            </a:pPr>
            <a:r>
              <a:rPr lang="en-US" b="1" dirty="0"/>
              <a:t>When AI integration includes:</a:t>
            </a:r>
            <a:r>
              <a:rPr lang="en-US" dirty="0"/>
              <a:t> </a:t>
            </a:r>
          </a:p>
          <a:p>
            <a:pPr lvl="0"/>
            <a:r>
              <a:rPr lang="en-US" dirty="0"/>
              <a:t>✅ Human-led instruction (principles, validation) </a:t>
            </a:r>
          </a:p>
          <a:p>
            <a:pPr lvl="0"/>
            <a:r>
              <a:rPr lang="en-US" dirty="0"/>
              <a:t>✅ Process documentation (logs as assessment) </a:t>
            </a:r>
          </a:p>
          <a:p>
            <a:pPr lvl="0"/>
            <a:r>
              <a:rPr lang="en-US" dirty="0"/>
              <a:t>✅ Iterative revision expectations </a:t>
            </a:r>
          </a:p>
          <a:p>
            <a:pPr lvl="0"/>
            <a:r>
              <a:rPr lang="en-US" dirty="0"/>
              <a:t>✅ Explicit norms (voice, verification) </a:t>
            </a:r>
          </a:p>
          <a:p>
            <a:pPr marL="0" indent="0">
              <a:buNone/>
            </a:pPr>
            <a:r>
              <a:rPr lang="en-US" b="1" dirty="0"/>
              <a:t>Students:</a:t>
            </a:r>
            <a:r>
              <a:rPr lang="en-US" dirty="0"/>
              <a:t> </a:t>
            </a:r>
          </a:p>
          <a:p>
            <a:pPr lvl="0"/>
            <a:r>
              <a:rPr lang="en-US" dirty="0"/>
              <a:t>Maintain ownership &amp; voice </a:t>
            </a:r>
          </a:p>
          <a:p>
            <a:pPr lvl="0"/>
            <a:r>
              <a:rPr lang="en-US" dirty="0"/>
              <a:t>Build writing self-efficacy </a:t>
            </a:r>
          </a:p>
          <a:p>
            <a:pPr lvl="0"/>
            <a:r>
              <a:rPr lang="en-US" dirty="0"/>
              <a:t>Use AI critically, not passively </a:t>
            </a:r>
          </a:p>
          <a:p>
            <a:r>
              <a:rPr lang="en-US" dirty="0"/>
              <a:t>Experience reduced overwhelm in complex synthesis tasks </a:t>
            </a:r>
          </a:p>
          <a:p>
            <a:pPr marL="0" indent="0">
              <a:buNone/>
            </a:pPr>
            <a:endParaRPr lang="en-US" dirty="0"/>
          </a:p>
        </p:txBody>
      </p:sp>
    </p:spTree>
    <p:extLst>
      <p:ext uri="{BB962C8B-B14F-4D97-AF65-F5344CB8AC3E}">
        <p14:creationId xmlns:p14="http://schemas.microsoft.com/office/powerpoint/2010/main" val="1240614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B14DC-6C28-F6B1-B4D0-E7886A3640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C6E878-D08D-0F5E-1BB5-F10F1F195C29}"/>
              </a:ext>
            </a:extLst>
          </p:cNvPr>
          <p:cNvSpPr>
            <a:spLocks noGrp="1"/>
          </p:cNvSpPr>
          <p:nvPr>
            <p:ph type="title"/>
          </p:nvPr>
        </p:nvSpPr>
        <p:spPr>
          <a:xfrm>
            <a:off x="603381" y="3739896"/>
            <a:ext cx="8273140" cy="822579"/>
          </a:xfrm>
        </p:spPr>
        <p:txBody>
          <a:bodyPr>
            <a:normAutofit fontScale="90000"/>
          </a:bodyPr>
          <a:lstStyle/>
          <a:p>
            <a:r>
              <a:rPr lang="en-US" dirty="0"/>
              <a:t>AI as analyst</a:t>
            </a:r>
          </a:p>
        </p:txBody>
      </p:sp>
      <p:sp>
        <p:nvSpPr>
          <p:cNvPr id="3" name="Text Placeholder 2">
            <a:extLst>
              <a:ext uri="{FF2B5EF4-FFF2-40B4-BE49-F238E27FC236}">
                <a16:creationId xmlns:a16="http://schemas.microsoft.com/office/drawing/2014/main" id="{28214F0D-1B4D-2187-959C-6D3FF1D652C7}"/>
              </a:ext>
            </a:extLst>
          </p:cNvPr>
          <p:cNvSpPr>
            <a:spLocks noGrp="1"/>
          </p:cNvSpPr>
          <p:nvPr>
            <p:ph type="body" idx="1"/>
          </p:nvPr>
        </p:nvSpPr>
        <p:spPr/>
        <p:txBody>
          <a:bodyPr/>
          <a:lstStyle/>
          <a:p>
            <a:r>
              <a:rPr lang="en-US" dirty="0"/>
              <a:t>The Methodological Innovation</a:t>
            </a:r>
          </a:p>
        </p:txBody>
      </p:sp>
    </p:spTree>
    <p:extLst>
      <p:ext uri="{BB962C8B-B14F-4D97-AF65-F5344CB8AC3E}">
        <p14:creationId xmlns:p14="http://schemas.microsoft.com/office/powerpoint/2010/main" val="2804297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6B123-4558-B4F4-EBDA-508511F5FD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9D2E81-91A4-EC8B-D734-16DD41625563}"/>
              </a:ext>
            </a:extLst>
          </p:cNvPr>
          <p:cNvSpPr>
            <a:spLocks noGrp="1"/>
          </p:cNvSpPr>
          <p:nvPr>
            <p:ph type="title"/>
          </p:nvPr>
        </p:nvSpPr>
        <p:spPr/>
        <p:txBody>
          <a:bodyPr/>
          <a:lstStyle/>
          <a:p>
            <a:r>
              <a:rPr lang="en-US" dirty="0"/>
              <a:t>The Qualitative Research Challenge</a:t>
            </a:r>
          </a:p>
        </p:txBody>
      </p:sp>
      <p:sp>
        <p:nvSpPr>
          <p:cNvPr id="3" name="Content Placeholder 2">
            <a:extLst>
              <a:ext uri="{FF2B5EF4-FFF2-40B4-BE49-F238E27FC236}">
                <a16:creationId xmlns:a16="http://schemas.microsoft.com/office/drawing/2014/main" id="{08E32F39-F88D-1AE0-FDE7-830AAF4BAE76}"/>
              </a:ext>
            </a:extLst>
          </p:cNvPr>
          <p:cNvSpPr>
            <a:spLocks noGrp="1"/>
          </p:cNvSpPr>
          <p:nvPr>
            <p:ph idx="1"/>
          </p:nvPr>
        </p:nvSpPr>
        <p:spPr>
          <a:xfrm>
            <a:off x="612647" y="1261872"/>
            <a:ext cx="10653579" cy="5047488"/>
          </a:xfrm>
        </p:spPr>
        <p:txBody>
          <a:bodyPr vert="horz" lIns="91440" tIns="45720" rIns="91440" bIns="45720" rtlCol="0" anchor="t">
            <a:normAutofit/>
          </a:bodyPr>
          <a:lstStyle/>
          <a:p>
            <a:pPr marL="0" indent="0">
              <a:buNone/>
            </a:pPr>
            <a:r>
              <a:rPr lang="en-US" b="1" dirty="0"/>
              <a:t>Qualitative Data Analysis: </a:t>
            </a:r>
            <a:r>
              <a:rPr lang="en-US" dirty="0"/>
              <a:t> </a:t>
            </a:r>
          </a:p>
          <a:p>
            <a:pPr marL="0" indent="0">
              <a:buNone/>
            </a:pPr>
            <a:r>
              <a:rPr lang="en-US" b="1" dirty="0">
                <a:latin typeface="Neue Haas Grotesk Text Pro"/>
                <a:ea typeface="Calibri"/>
                <a:cs typeface="Calibri"/>
              </a:rPr>
              <a:t>The Problem:</a:t>
            </a:r>
            <a:endParaRPr lang="en-US" dirty="0">
              <a:latin typeface="Neue Haas Grotesk Text Pro"/>
              <a:ea typeface="Calibri"/>
              <a:cs typeface="Calibri"/>
            </a:endParaRPr>
          </a:p>
          <a:p>
            <a:pPr marL="342900" indent="-342900"/>
            <a:r>
              <a:rPr lang="en-US" dirty="0">
                <a:latin typeface="Neue Haas Grotesk Text Pro"/>
                <a:ea typeface="Calibri"/>
                <a:cs typeface="Calibri"/>
              </a:rPr>
              <a:t>Coding is </a:t>
            </a:r>
            <a:r>
              <a:rPr lang="en-US" b="1" dirty="0">
                <a:latin typeface="Neue Haas Grotesk Text Pro"/>
                <a:ea typeface="Calibri"/>
                <a:cs typeface="Calibri"/>
              </a:rPr>
              <a:t>time-prohibitive</a:t>
            </a:r>
            <a:endParaRPr lang="en-US" dirty="0">
              <a:latin typeface="Neue Haas Grotesk Text Pro"/>
              <a:ea typeface="Calibri"/>
              <a:cs typeface="Calibri"/>
            </a:endParaRPr>
          </a:p>
          <a:p>
            <a:pPr marL="342900" indent="-342900"/>
            <a:r>
              <a:rPr lang="en-US" b="1" dirty="0">
                <a:latin typeface="Neue Haas Grotesk Text Pro"/>
                <a:ea typeface="Calibri"/>
                <a:cs typeface="Calibri"/>
              </a:rPr>
              <a:t>Hard to scale up </a:t>
            </a:r>
            <a:r>
              <a:rPr lang="en-US" dirty="0">
                <a:latin typeface="Neue Haas Grotesk Text Pro"/>
                <a:ea typeface="Calibri"/>
                <a:cs typeface="Calibri"/>
              </a:rPr>
              <a:t> </a:t>
            </a:r>
          </a:p>
          <a:p>
            <a:pPr marL="342900" indent="-342900"/>
            <a:r>
              <a:rPr lang="en-US" dirty="0">
                <a:latin typeface="Neue Haas Grotesk Text Pro"/>
                <a:ea typeface="Calibri"/>
                <a:cs typeface="Calibri"/>
              </a:rPr>
              <a:t>Difficult to </a:t>
            </a:r>
            <a:r>
              <a:rPr lang="en-US" b="1" dirty="0">
                <a:latin typeface="Neue Haas Grotesk Text Pro"/>
                <a:ea typeface="Calibri"/>
                <a:cs typeface="Calibri"/>
              </a:rPr>
              <a:t>triangulate</a:t>
            </a:r>
            <a:endParaRPr lang="en-US" dirty="0"/>
          </a:p>
          <a:p>
            <a:pPr marL="0" indent="0">
              <a:buNone/>
            </a:pPr>
            <a:r>
              <a:rPr lang="en-US" b="1" dirty="0">
                <a:latin typeface="Neue Haas Grotesk Text Pro"/>
                <a:ea typeface="Calibri"/>
                <a:cs typeface="Calibri"/>
              </a:rPr>
              <a:t>The Question:</a:t>
            </a:r>
            <a:br>
              <a:rPr lang="en-US" b="1" dirty="0"/>
            </a:br>
            <a:r>
              <a:rPr lang="en-US" dirty="0">
                <a:latin typeface="Neue Haas Grotesk Text Pro"/>
                <a:ea typeface="Calibri"/>
                <a:cs typeface="Calibri"/>
              </a:rPr>
              <a:t>Can we use AI to analyze student learning </a:t>
            </a:r>
            <a:r>
              <a:rPr lang="en-US" b="1" dirty="0">
                <a:latin typeface="Neue Haas Grotesk Text Pro"/>
                <a:ea typeface="Calibri"/>
                <a:cs typeface="Calibri"/>
              </a:rPr>
              <a:t>without sacrificing rigor</a:t>
            </a:r>
            <a:r>
              <a:rPr lang="en-US" dirty="0">
                <a:latin typeface="Neue Haas Grotesk Text Pro"/>
                <a:ea typeface="Calibri"/>
                <a:cs typeface="Calibri"/>
              </a:rPr>
              <a:t>?</a:t>
            </a:r>
          </a:p>
          <a:p>
            <a:pPr marL="0" indent="0">
              <a:buNone/>
            </a:pPr>
            <a:endParaRPr lang="en-US" dirty="0"/>
          </a:p>
        </p:txBody>
      </p:sp>
    </p:spTree>
    <p:extLst>
      <p:ext uri="{BB962C8B-B14F-4D97-AF65-F5344CB8AC3E}">
        <p14:creationId xmlns:p14="http://schemas.microsoft.com/office/powerpoint/2010/main" val="1818351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9BD81-9782-3616-DC64-094C051F73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7B8D6-7048-F292-4C3F-60C3891C41D5}"/>
              </a:ext>
            </a:extLst>
          </p:cNvPr>
          <p:cNvSpPr>
            <a:spLocks noGrp="1"/>
          </p:cNvSpPr>
          <p:nvPr>
            <p:ph type="title"/>
          </p:nvPr>
        </p:nvSpPr>
        <p:spPr/>
        <p:txBody>
          <a:bodyPr/>
          <a:lstStyle/>
          <a:p>
            <a:r>
              <a:rPr lang="en-US" dirty="0"/>
              <a:t>Adapted AI-Assisted Workflow</a:t>
            </a:r>
          </a:p>
        </p:txBody>
      </p:sp>
      <p:sp>
        <p:nvSpPr>
          <p:cNvPr id="3" name="Content Placeholder 2">
            <a:extLst>
              <a:ext uri="{FF2B5EF4-FFF2-40B4-BE49-F238E27FC236}">
                <a16:creationId xmlns:a16="http://schemas.microsoft.com/office/drawing/2014/main" id="{C7136B93-4A78-9AED-DA80-2612D174413F}"/>
              </a:ext>
            </a:extLst>
          </p:cNvPr>
          <p:cNvSpPr>
            <a:spLocks noGrp="1"/>
          </p:cNvSpPr>
          <p:nvPr>
            <p:ph idx="1"/>
          </p:nvPr>
        </p:nvSpPr>
        <p:spPr>
          <a:xfrm>
            <a:off x="612647" y="1261872"/>
            <a:ext cx="10962237" cy="5440466"/>
          </a:xfrm>
        </p:spPr>
        <p:txBody>
          <a:bodyPr vert="horz" lIns="91440" tIns="45720" rIns="91440" bIns="45720" rtlCol="0" anchor="t">
            <a:normAutofit fontScale="85000" lnSpcReduction="20000"/>
          </a:bodyPr>
          <a:lstStyle/>
          <a:p>
            <a:pPr marL="0" indent="0">
              <a:buNone/>
            </a:pPr>
            <a:r>
              <a:rPr lang="en-US" b="1" dirty="0">
                <a:solidFill>
                  <a:srgbClr val="000000"/>
                </a:solidFill>
                <a:ea typeface="+mn-lt"/>
                <a:cs typeface="+mn-lt"/>
              </a:rPr>
              <a:t>Accessible Innovation for Faculty Use with Built-In Validation</a:t>
            </a:r>
            <a:endParaRPr lang="en-US" b="1" dirty="0"/>
          </a:p>
          <a:p>
            <a:pPr>
              <a:buNone/>
            </a:pPr>
            <a:r>
              <a:rPr lang="en-US" b="1" dirty="0">
                <a:ea typeface="+mn-lt"/>
                <a:cs typeface="+mn-lt"/>
              </a:rPr>
              <a:t>Original (Katz et al. (2024):</a:t>
            </a:r>
            <a:r>
              <a:rPr lang="en-US" dirty="0">
                <a:ea typeface="+mn-lt"/>
                <a:cs typeface="+mn-lt"/>
              </a:rPr>
              <a:t> </a:t>
            </a:r>
          </a:p>
          <a:p>
            <a:r>
              <a:rPr lang="en-US" dirty="0">
                <a:ea typeface="+mn-lt"/>
                <a:cs typeface="+mn-lt"/>
              </a:rPr>
              <a:t>Python/vector embedding, computational NLP/LLM analysis (teaching evaluations at Virginia Tech)</a:t>
            </a:r>
            <a:endParaRPr lang="en-US" dirty="0"/>
          </a:p>
          <a:p>
            <a:r>
              <a:rPr lang="en-US" dirty="0">
                <a:ea typeface="+mn-lt"/>
                <a:cs typeface="+mn-lt"/>
              </a:rPr>
              <a:t>Powerful but inaccessible to most faculty</a:t>
            </a:r>
          </a:p>
          <a:p>
            <a:pPr>
              <a:buNone/>
            </a:pPr>
            <a:r>
              <a:rPr lang="en-US" b="1" dirty="0">
                <a:ea typeface="+mn-lt"/>
                <a:cs typeface="+mn-lt"/>
              </a:rPr>
              <a:t>Our Adaptation: </a:t>
            </a:r>
          </a:p>
          <a:p>
            <a:pPr>
              <a:buNone/>
            </a:pPr>
            <a:r>
              <a:rPr lang="en-US" dirty="0">
                <a:ea typeface="+mn-lt"/>
                <a:cs typeface="+mn-lt"/>
              </a:rPr>
              <a:t>LLM (ChatGPT) based workflow</a:t>
            </a:r>
          </a:p>
          <a:p>
            <a:pPr>
              <a:buNone/>
            </a:pPr>
            <a:r>
              <a:rPr lang="en-US" dirty="0">
                <a:ea typeface="+mn-lt"/>
                <a:cs typeface="+mn-lt"/>
              </a:rPr>
              <a:t>Hybrid validation: parallel manual coding by researchers</a:t>
            </a:r>
            <a:endParaRPr lang="en-US" dirty="0"/>
          </a:p>
          <a:p>
            <a:pPr>
              <a:buNone/>
            </a:pPr>
            <a:r>
              <a:rPr lang="en-US" b="1" dirty="0">
                <a:ea typeface="+mn-lt"/>
                <a:cs typeface="+mn-lt"/>
              </a:rPr>
              <a:t>Multi-Layered Triangulation</a:t>
            </a:r>
            <a:endParaRPr lang="en-US" b="1" dirty="0"/>
          </a:p>
          <a:p>
            <a:r>
              <a:rPr lang="en-US" dirty="0">
                <a:ea typeface="+mn-lt"/>
                <a:cs typeface="+mn-lt"/>
              </a:rPr>
              <a:t>Human-AI comparison (manual coding + LLM)</a:t>
            </a:r>
            <a:endParaRPr lang="en-US" dirty="0"/>
          </a:p>
          <a:p>
            <a:r>
              <a:rPr lang="en-US" dirty="0">
                <a:ea typeface="+mn-lt"/>
                <a:cs typeface="+mn-lt"/>
              </a:rPr>
              <a:t>Three temporal codebooks (Baseline → Process → Outcome)</a:t>
            </a:r>
          </a:p>
          <a:p>
            <a:r>
              <a:rPr lang="en-US" dirty="0">
                <a:ea typeface="+mn-lt"/>
                <a:cs typeface="+mn-lt"/>
              </a:rPr>
              <a:t>Three data sources (pre-survey, logs, post-survey)</a:t>
            </a:r>
          </a:p>
          <a:p>
            <a:r>
              <a:rPr lang="en-US" dirty="0">
                <a:ea typeface="+mn-lt"/>
                <a:cs typeface="+mn-lt"/>
              </a:rPr>
              <a:t>Convergence across all sources = confidence in findings</a:t>
            </a:r>
          </a:p>
          <a:p>
            <a:endParaRPr lang="en-US" dirty="0"/>
          </a:p>
          <a:p>
            <a:pPr>
              <a:buNone/>
            </a:pPr>
            <a:r>
              <a:rPr lang="en-US" sz="1800" dirty="0"/>
              <a:t>→ </a:t>
            </a:r>
            <a:r>
              <a:rPr lang="en-US" sz="1800" i="1" dirty="0"/>
              <a:t>For larger samples: batch manual coding + LLM comparison</a:t>
            </a:r>
            <a:endParaRPr lang="en-US" sz="1800" dirty="0"/>
          </a:p>
          <a:p>
            <a:pPr marL="0" indent="0">
              <a:buNone/>
            </a:pPr>
            <a:endParaRPr lang="en-US" dirty="0"/>
          </a:p>
        </p:txBody>
      </p:sp>
    </p:spTree>
    <p:extLst>
      <p:ext uri="{BB962C8B-B14F-4D97-AF65-F5344CB8AC3E}">
        <p14:creationId xmlns:p14="http://schemas.microsoft.com/office/powerpoint/2010/main" val="114576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E4417-A285-F28E-E024-5F81A40F630E}"/>
              </a:ext>
            </a:extLst>
          </p:cNvPr>
          <p:cNvSpPr>
            <a:spLocks noGrp="1"/>
          </p:cNvSpPr>
          <p:nvPr>
            <p:ph type="title"/>
          </p:nvPr>
        </p:nvSpPr>
        <p:spPr/>
        <p:txBody>
          <a:bodyPr/>
          <a:lstStyle/>
          <a:p>
            <a:r>
              <a:rPr lang="en-US" dirty="0"/>
              <a:t>Session Roadmap</a:t>
            </a:r>
          </a:p>
        </p:txBody>
      </p:sp>
      <p:sp>
        <p:nvSpPr>
          <p:cNvPr id="3" name="Content Placeholder 2">
            <a:extLst>
              <a:ext uri="{FF2B5EF4-FFF2-40B4-BE49-F238E27FC236}">
                <a16:creationId xmlns:a16="http://schemas.microsoft.com/office/drawing/2014/main" id="{1B2A83A9-9728-1E84-9B0D-EB1F3FF643DF}"/>
              </a:ext>
            </a:extLst>
          </p:cNvPr>
          <p:cNvSpPr>
            <a:spLocks noGrp="1"/>
          </p:cNvSpPr>
          <p:nvPr>
            <p:ph idx="1"/>
          </p:nvPr>
        </p:nvSpPr>
        <p:spPr/>
        <p:txBody>
          <a:bodyPr vert="horz" lIns="91440" tIns="45720" rIns="91440" bIns="45720" rtlCol="0" anchor="t">
            <a:normAutofit/>
          </a:bodyPr>
          <a:lstStyle/>
          <a:p>
            <a:pPr marL="0" indent="0">
              <a:buNone/>
            </a:pPr>
            <a:r>
              <a:rPr lang="en-US" b="1" dirty="0"/>
              <a:t>Two Stories in One Session</a:t>
            </a:r>
          </a:p>
          <a:p>
            <a:pPr marL="0" indent="0">
              <a:buNone/>
            </a:pPr>
            <a:r>
              <a:rPr lang="en-US" b="1" dirty="0"/>
              <a:t>Part 1: AI as Assistant (Pedagogy)</a:t>
            </a:r>
            <a:r>
              <a:rPr lang="en-US" dirty="0"/>
              <a:t> </a:t>
            </a:r>
          </a:p>
          <a:p>
            <a:pPr lvl="0"/>
            <a:r>
              <a:rPr lang="en-US" dirty="0"/>
              <a:t>How we taught OT doctoral students to use AI ethically in capstone research writing </a:t>
            </a:r>
          </a:p>
          <a:p>
            <a:pPr marL="0" indent="0">
              <a:buNone/>
            </a:pPr>
            <a:r>
              <a:rPr lang="en-US" b="1" dirty="0"/>
              <a:t>Part 2: AI as Analyst (Methodology)</a:t>
            </a:r>
            <a:r>
              <a:rPr lang="en-US" dirty="0"/>
              <a:t> </a:t>
            </a:r>
          </a:p>
          <a:p>
            <a:pPr lvl="0"/>
            <a:r>
              <a:rPr lang="en-US" dirty="0"/>
              <a:t>How we used AI to analyze massive qualitative data efficiently </a:t>
            </a:r>
          </a:p>
          <a:p>
            <a:pPr marL="0" indent="0">
              <a:buNone/>
            </a:pPr>
            <a:r>
              <a:rPr lang="en-US" b="1" dirty="0"/>
              <a:t>You'll Leave With:</a:t>
            </a:r>
            <a:r>
              <a:rPr lang="en-US" dirty="0"/>
              <a:t> </a:t>
            </a:r>
          </a:p>
          <a:p>
            <a:pPr lvl="0"/>
            <a:r>
              <a:rPr lang="en-US" dirty="0"/>
              <a:t>A framework for AI-integrated writing assignments </a:t>
            </a:r>
          </a:p>
          <a:p>
            <a:r>
              <a:rPr lang="en-US" dirty="0"/>
              <a:t>A replicable workflow for analyzing student reflections</a:t>
            </a:r>
          </a:p>
          <a:p>
            <a:r>
              <a:rPr lang="en-US" dirty="0"/>
              <a:t>Broader applications for your use</a:t>
            </a:r>
          </a:p>
          <a:p>
            <a:endParaRPr lang="en-US" dirty="0"/>
          </a:p>
        </p:txBody>
      </p:sp>
    </p:spTree>
    <p:extLst>
      <p:ext uri="{BB962C8B-B14F-4D97-AF65-F5344CB8AC3E}">
        <p14:creationId xmlns:p14="http://schemas.microsoft.com/office/powerpoint/2010/main" val="2319939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E8D3B17-7638-DFD3-18E4-8A6D6117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0A2A5D5-9888-F28C-CB26-64A398F36388}"/>
              </a:ext>
            </a:extLst>
          </p:cNvPr>
          <p:cNvSpPr>
            <a:spLocks noGrp="1"/>
          </p:cNvSpPr>
          <p:nvPr>
            <p:ph type="title"/>
          </p:nvPr>
        </p:nvSpPr>
        <p:spPr>
          <a:xfrm>
            <a:off x="5473284" y="1111504"/>
            <a:ext cx="5916169" cy="1527048"/>
          </a:xfrm>
        </p:spPr>
        <p:txBody>
          <a:bodyPr vert="horz" lIns="91440" tIns="45720" rIns="91440" bIns="45720" rtlCol="0" anchor="ctr">
            <a:normAutofit fontScale="90000"/>
          </a:bodyPr>
          <a:lstStyle/>
          <a:p>
            <a:pPr algn="ctr"/>
            <a:r>
              <a:rPr lang="en-US" sz="3600" dirty="0">
                <a:solidFill>
                  <a:schemeClr val="accent3"/>
                </a:solidFill>
                <a:ea typeface="+mj-lt"/>
                <a:cs typeface="+mj-lt"/>
              </a:rPr>
              <a:t>Technical EECS Workflow</a:t>
            </a:r>
            <a:r>
              <a:rPr lang="en-US" sz="3600" dirty="0">
                <a:ea typeface="+mj-lt"/>
                <a:cs typeface="+mj-lt"/>
              </a:rPr>
              <a:t> </a:t>
            </a:r>
            <a:br>
              <a:rPr lang="en-US" sz="3600" dirty="0">
                <a:ea typeface="+mj-lt"/>
                <a:cs typeface="+mj-lt"/>
              </a:rPr>
            </a:br>
            <a:r>
              <a:rPr lang="en-US" sz="3600" dirty="0">
                <a:ea typeface="+mj-lt"/>
                <a:cs typeface="+mj-lt"/>
              </a:rPr>
              <a:t>vs. </a:t>
            </a:r>
            <a:br>
              <a:rPr lang="en-US" sz="3600" dirty="0">
                <a:ea typeface="+mj-lt"/>
                <a:cs typeface="+mj-lt"/>
              </a:rPr>
            </a:br>
            <a:r>
              <a:rPr lang="en-US" sz="3600" dirty="0">
                <a:solidFill>
                  <a:schemeClr val="accent6">
                    <a:lumMod val="76000"/>
                  </a:schemeClr>
                </a:solidFill>
                <a:ea typeface="+mj-lt"/>
                <a:cs typeface="+mj-lt"/>
              </a:rPr>
              <a:t>Accessible LLM Workflow</a:t>
            </a:r>
          </a:p>
        </p:txBody>
      </p:sp>
      <p:pic>
        <p:nvPicPr>
          <p:cNvPr id="6" name="Picture Placeholder 5" descr="A screenshot of a phone&#10;&#10;AI-generated content may be incorrect.">
            <a:extLst>
              <a:ext uri="{FF2B5EF4-FFF2-40B4-BE49-F238E27FC236}">
                <a16:creationId xmlns:a16="http://schemas.microsoft.com/office/drawing/2014/main" id="{34CDF77A-EBF4-1D66-A559-104365A55650}"/>
              </a:ext>
            </a:extLst>
          </p:cNvPr>
          <p:cNvPicPr>
            <a:picLocks noGrp="1" noChangeAspect="1"/>
          </p:cNvPicPr>
          <p:nvPr>
            <p:ph type="pic" idx="1"/>
          </p:nvPr>
        </p:nvPicPr>
        <p:blipFill>
          <a:blip r:embed="rId2"/>
          <a:srcRect t="12584" r="-1" b="2219"/>
          <a:stretch>
            <a:fillRect/>
          </a:stretch>
        </p:blipFill>
        <p:spPr>
          <a:xfrm>
            <a:off x="20" y="-130958"/>
            <a:ext cx="5674689" cy="6988958"/>
          </a:xfrm>
          <a:prstGeom prst="rect">
            <a:avLst/>
          </a:prstGeom>
        </p:spPr>
      </p:pic>
      <p:sp>
        <p:nvSpPr>
          <p:cNvPr id="7" name="TextBox 6">
            <a:extLst>
              <a:ext uri="{FF2B5EF4-FFF2-40B4-BE49-F238E27FC236}">
                <a16:creationId xmlns:a16="http://schemas.microsoft.com/office/drawing/2014/main" id="{7F664266-F999-FF26-A4C8-A89E0DCE77C5}"/>
              </a:ext>
            </a:extLst>
          </p:cNvPr>
          <p:cNvSpPr txBox="1"/>
          <p:nvPr/>
        </p:nvSpPr>
        <p:spPr>
          <a:xfrm>
            <a:off x="5386917" y="5630333"/>
            <a:ext cx="6096000"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rtl="0"/>
            <a:r>
              <a:rPr lang="en-US" sz="1900" b="1" baseline="0" dirty="0">
                <a:latin typeface="Neue Haas Grotesk Text Pro"/>
                <a:ea typeface="Arial"/>
                <a:cs typeface="Arial"/>
              </a:rPr>
              <a:t>Adapted from:</a:t>
            </a:r>
            <a:r>
              <a:rPr lang="en-US" sz="1900" baseline="0" dirty="0">
                <a:latin typeface="Neue Haas Grotesk Text Pro"/>
                <a:ea typeface="Arial"/>
                <a:cs typeface="Arial"/>
              </a:rPr>
              <a:t> Katz et al. (2024) – </a:t>
            </a:r>
            <a:r>
              <a:rPr lang="en-US" sz="1900" dirty="0">
                <a:latin typeface="Neue Haas Grotesk Text Pro"/>
                <a:ea typeface="Arial"/>
                <a:cs typeface="Arial"/>
              </a:rPr>
              <a:t>AI</a:t>
            </a:r>
            <a:r>
              <a:rPr lang="en-US" sz="1900" baseline="0" dirty="0">
                <a:latin typeface="Neue Haas Grotesk Text Pro"/>
                <a:ea typeface="Arial"/>
                <a:cs typeface="Arial"/>
              </a:rPr>
              <a:t> analysis of teaching evaluations </a:t>
            </a:r>
            <a:r>
              <a:rPr lang="en-US" sz="1900" dirty="0">
                <a:latin typeface="Neue Haas Grotesk Text Pro"/>
                <a:ea typeface="Arial"/>
                <a:cs typeface="Arial"/>
              </a:rPr>
              <a:t>​</a:t>
            </a:r>
            <a:endParaRPr lang="en-US" dirty="0"/>
          </a:p>
          <a:p>
            <a:pPr algn="ctr"/>
            <a:endParaRPr lang="en-US" dirty="0"/>
          </a:p>
        </p:txBody>
      </p:sp>
      <p:sp>
        <p:nvSpPr>
          <p:cNvPr id="3" name="Rectangle: Rounded Corners 2">
            <a:extLst>
              <a:ext uri="{FF2B5EF4-FFF2-40B4-BE49-F238E27FC236}">
                <a16:creationId xmlns:a16="http://schemas.microsoft.com/office/drawing/2014/main" id="{B3F09491-674F-4FAC-18E4-4558732D9375}"/>
              </a:ext>
            </a:extLst>
          </p:cNvPr>
          <p:cNvSpPr/>
          <p:nvPr/>
        </p:nvSpPr>
        <p:spPr>
          <a:xfrm>
            <a:off x="3559481" y="73067"/>
            <a:ext cx="1346546" cy="6701425"/>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4" name="Rectangle: Rounded Corners 3">
            <a:extLst>
              <a:ext uri="{FF2B5EF4-FFF2-40B4-BE49-F238E27FC236}">
                <a16:creationId xmlns:a16="http://schemas.microsoft.com/office/drawing/2014/main" id="{A0D53FB0-3897-4A4C-50F1-79AA3545EEB3}"/>
              </a:ext>
            </a:extLst>
          </p:cNvPr>
          <p:cNvSpPr/>
          <p:nvPr/>
        </p:nvSpPr>
        <p:spPr>
          <a:xfrm>
            <a:off x="2338191" y="73067"/>
            <a:ext cx="1148219" cy="6701425"/>
          </a:xfrm>
          <a:prstGeom prst="roundRect">
            <a:avLst/>
          </a:prstGeom>
          <a:noFill/>
          <a:ln w="28575"/>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100511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04642" y="21526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60" y="228600"/>
                </a:lnTo>
                <a:lnTo>
                  <a:pt x="685800" y="0"/>
                </a:lnTo>
                <a:moveTo>
                  <a:pt x="274320" y="0"/>
                </a:moveTo>
                <a:lnTo>
                  <a:pt x="548640" y="0"/>
                </a:lnTo>
                <a:lnTo>
                  <a:pt x="685800" y="228600"/>
                </a:lnTo>
                <a:lnTo>
                  <a:pt x="548640" y="457200"/>
                </a:lnTo>
                <a:lnTo>
                  <a:pt x="274320" y="457200"/>
                </a:lnTo>
                <a:lnTo>
                  <a:pt x="411480" y="228600"/>
                </a:lnTo>
                <a:lnTo>
                  <a:pt x="274320" y="0"/>
                </a:lnTo>
                <a:moveTo>
                  <a:pt x="0" y="0"/>
                </a:moveTo>
                <a:lnTo>
                  <a:pt x="137160" y="0"/>
                </a:lnTo>
                <a:lnTo>
                  <a:pt x="274320" y="228600"/>
                </a:lnTo>
                <a:lnTo>
                  <a:pt x="137160" y="457200"/>
                </a:lnTo>
                <a:lnTo>
                  <a:pt x="0" y="457200"/>
                </a:lnTo>
                <a:lnTo>
                  <a:pt x="137160" y="228600"/>
                </a:lnTo>
                <a:lnTo>
                  <a:pt x="0" y="0"/>
                </a:lnTo>
              </a:path>
            </a:pathLst>
          </a:custGeom>
          <a:gradFill rotWithShape="1">
            <a:gsLst>
              <a:gs pos="0">
                <a:srgbClr val="9CC2FF"/>
              </a:gs>
              <a:gs pos="100000">
                <a:srgbClr val="4F92FF"/>
              </a:gs>
            </a:gsLst>
            <a:lin ang="5400000" scaled="1"/>
          </a:gradFill>
          <a:ln>
            <a:noFill/>
          </a:ln>
        </p:spPr>
        <p:txBody>
          <a:bodyPr rtlCol="0" anchor="ctr"/>
          <a:lstStyle/>
          <a:p>
            <a:pPr algn="ctr"/>
            <a:endParaRPr dirty="0"/>
          </a:p>
        </p:txBody>
      </p:sp>
      <p:sp>
        <p:nvSpPr>
          <p:cNvPr id="3" name="Rounded Rectangle 2"/>
          <p:cNvSpPr/>
          <p:nvPr/>
        </p:nvSpPr>
        <p:spPr>
          <a:xfrm>
            <a:off x="3804642" y="2152650"/>
            <a:ext cx="1371600" cy="1371600"/>
          </a:xfrm>
          <a:custGeom>
            <a:avLst/>
            <a:gdLst/>
            <a:ahLst/>
            <a:cxnLst/>
            <a:rect l="0" t="0" r="0" b="0"/>
            <a:pathLst>
              <a:path w="1371600" h="1371600">
                <a:moveTo>
                  <a:pt x="685800" y="0"/>
                </a:moveTo>
                <a:lnTo>
                  <a:pt x="1234440" y="0"/>
                </a:lnTo>
                <a:lnTo>
                  <a:pt x="1371600" y="228600"/>
                </a:lnTo>
                <a:lnTo>
                  <a:pt x="1234440" y="457200"/>
                </a:lnTo>
                <a:lnTo>
                  <a:pt x="685800" y="457200"/>
                </a:lnTo>
                <a:lnTo>
                  <a:pt x="822960" y="228600"/>
                </a:lnTo>
                <a:close/>
                <a:moveTo>
                  <a:pt x="274320" y="0"/>
                </a:moveTo>
                <a:lnTo>
                  <a:pt x="548640" y="0"/>
                </a:lnTo>
                <a:lnTo>
                  <a:pt x="685800" y="228600"/>
                </a:lnTo>
                <a:lnTo>
                  <a:pt x="548640" y="457200"/>
                </a:lnTo>
                <a:lnTo>
                  <a:pt x="274320" y="457200"/>
                </a:lnTo>
                <a:lnTo>
                  <a:pt x="411480" y="228600"/>
                </a:lnTo>
                <a:close/>
                <a:moveTo>
                  <a:pt x="0" y="0"/>
                </a:moveTo>
                <a:lnTo>
                  <a:pt x="137160" y="0"/>
                </a:lnTo>
                <a:lnTo>
                  <a:pt x="274320" y="228600"/>
                </a:lnTo>
                <a:lnTo>
                  <a:pt x="137160" y="457200"/>
                </a:lnTo>
                <a:lnTo>
                  <a:pt x="0" y="457200"/>
                </a:lnTo>
                <a:lnTo>
                  <a:pt x="137160" y="228600"/>
                </a:lnTo>
                <a:close/>
                <a:moveTo>
                  <a:pt x="411480" y="228600"/>
                </a:moveTo>
                <a:lnTo>
                  <a:pt x="685800" y="228600"/>
                </a:lnTo>
                <a:moveTo>
                  <a:pt x="137160" y="228600"/>
                </a:moveTo>
                <a:lnTo>
                  <a:pt x="274320" y="228600"/>
                </a:lnTo>
                <a:moveTo>
                  <a:pt x="822960" y="228600"/>
                </a:moveTo>
                <a:lnTo>
                  <a:pt x="1371600" y="228600"/>
                </a:lnTo>
                <a:moveTo>
                  <a:pt x="685800" y="571500"/>
                </a:moveTo>
                <a:lnTo>
                  <a:pt x="685800" y="1371600"/>
                </a:lnTo>
              </a:path>
            </a:pathLst>
          </a:custGeom>
          <a:noFill/>
          <a:ln w="14287">
            <a:solidFill>
              <a:srgbClr val="484848"/>
            </a:solidFill>
          </a:ln>
        </p:spPr>
        <p:txBody>
          <a:bodyPr rtlCol="0" anchor="ctr"/>
          <a:lstStyle/>
          <a:p>
            <a:pPr algn="ctr"/>
            <a:endParaRPr dirty="0"/>
          </a:p>
        </p:txBody>
      </p:sp>
      <p:sp>
        <p:nvSpPr>
          <p:cNvPr id="4" name="Rounded Rectangle 3"/>
          <p:cNvSpPr/>
          <p:nvPr/>
        </p:nvSpPr>
        <p:spPr>
          <a:xfrm>
            <a:off x="5404842" y="21526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20" y="0"/>
                </a:moveTo>
                <a:lnTo>
                  <a:pt x="548640" y="0"/>
                </a:lnTo>
                <a:lnTo>
                  <a:pt x="685800" y="228600"/>
                </a:lnTo>
                <a:lnTo>
                  <a:pt x="548640" y="457200"/>
                </a:lnTo>
                <a:lnTo>
                  <a:pt x="274320" y="457200"/>
                </a:lnTo>
                <a:lnTo>
                  <a:pt x="411479" y="228600"/>
                </a:lnTo>
                <a:lnTo>
                  <a:pt x="274320" y="0"/>
                </a:lnTo>
                <a:moveTo>
                  <a:pt x="0" y="0"/>
                </a:moveTo>
                <a:lnTo>
                  <a:pt x="137160" y="0"/>
                </a:lnTo>
                <a:lnTo>
                  <a:pt x="274320" y="228600"/>
                </a:lnTo>
                <a:lnTo>
                  <a:pt x="137160" y="457200"/>
                </a:lnTo>
                <a:lnTo>
                  <a:pt x="0" y="457200"/>
                </a:lnTo>
                <a:lnTo>
                  <a:pt x="137160" y="228600"/>
                </a:lnTo>
                <a:lnTo>
                  <a:pt x="0" y="0"/>
                </a:lnTo>
              </a:path>
            </a:pathLst>
          </a:custGeom>
          <a:gradFill rotWithShape="1">
            <a:gsLst>
              <a:gs pos="0">
                <a:srgbClr val="83FAC1"/>
              </a:gs>
              <a:gs pos="100000">
                <a:srgbClr val="44E095"/>
              </a:gs>
            </a:gsLst>
            <a:lin ang="5400000" scaled="1"/>
          </a:gradFill>
          <a:ln>
            <a:noFill/>
          </a:ln>
        </p:spPr>
        <p:txBody>
          <a:bodyPr rtlCol="0" anchor="ctr"/>
          <a:lstStyle/>
          <a:p>
            <a:pPr algn="ctr"/>
            <a:endParaRPr dirty="0"/>
          </a:p>
        </p:txBody>
      </p:sp>
      <p:sp>
        <p:nvSpPr>
          <p:cNvPr id="5" name="Rounded Rectangle 4"/>
          <p:cNvSpPr/>
          <p:nvPr/>
        </p:nvSpPr>
        <p:spPr>
          <a:xfrm>
            <a:off x="5404842" y="2152650"/>
            <a:ext cx="1371600" cy="2057400"/>
          </a:xfrm>
          <a:custGeom>
            <a:avLst/>
            <a:gdLst/>
            <a:ahLst/>
            <a:cxnLst/>
            <a:rect l="0" t="0" r="0" b="0"/>
            <a:pathLst>
              <a:path w="1371600" h="2057400">
                <a:moveTo>
                  <a:pt x="685800" y="0"/>
                </a:moveTo>
                <a:lnTo>
                  <a:pt x="1234440" y="0"/>
                </a:lnTo>
                <a:lnTo>
                  <a:pt x="1371600" y="228600"/>
                </a:lnTo>
                <a:lnTo>
                  <a:pt x="1234440" y="457200"/>
                </a:lnTo>
                <a:lnTo>
                  <a:pt x="685800" y="457200"/>
                </a:lnTo>
                <a:lnTo>
                  <a:pt x="822959" y="228600"/>
                </a:lnTo>
                <a:close/>
                <a:moveTo>
                  <a:pt x="274320" y="0"/>
                </a:moveTo>
                <a:lnTo>
                  <a:pt x="548640" y="0"/>
                </a:lnTo>
                <a:lnTo>
                  <a:pt x="685800" y="228600"/>
                </a:lnTo>
                <a:lnTo>
                  <a:pt x="548640" y="457200"/>
                </a:lnTo>
                <a:lnTo>
                  <a:pt x="274320" y="457200"/>
                </a:lnTo>
                <a:lnTo>
                  <a:pt x="411479" y="228600"/>
                </a:lnTo>
                <a:close/>
                <a:moveTo>
                  <a:pt x="0" y="0"/>
                </a:moveTo>
                <a:lnTo>
                  <a:pt x="137160" y="0"/>
                </a:lnTo>
                <a:lnTo>
                  <a:pt x="274320" y="228600"/>
                </a:lnTo>
                <a:lnTo>
                  <a:pt x="137160" y="457200"/>
                </a:lnTo>
                <a:lnTo>
                  <a:pt x="0" y="457200"/>
                </a:lnTo>
                <a:lnTo>
                  <a:pt x="137160" y="228600"/>
                </a:lnTo>
                <a:close/>
                <a:moveTo>
                  <a:pt x="411479" y="228600"/>
                </a:moveTo>
                <a:lnTo>
                  <a:pt x="685800" y="228600"/>
                </a:lnTo>
                <a:moveTo>
                  <a:pt x="137160" y="228600"/>
                </a:moveTo>
                <a:lnTo>
                  <a:pt x="274320" y="228600"/>
                </a:lnTo>
                <a:moveTo>
                  <a:pt x="822959" y="228600"/>
                </a:moveTo>
                <a:lnTo>
                  <a:pt x="1371600" y="228600"/>
                </a:lnTo>
                <a:moveTo>
                  <a:pt x="685800" y="571500"/>
                </a:moveTo>
                <a:lnTo>
                  <a:pt x="685800" y="2057400"/>
                </a:lnTo>
              </a:path>
            </a:pathLst>
          </a:custGeom>
          <a:noFill/>
          <a:ln w="14287">
            <a:solidFill>
              <a:srgbClr val="484848"/>
            </a:solidFill>
          </a:ln>
        </p:spPr>
        <p:txBody>
          <a:bodyPr rtlCol="0" anchor="ctr"/>
          <a:lstStyle/>
          <a:p>
            <a:pPr algn="ctr"/>
            <a:endParaRPr dirty="0"/>
          </a:p>
        </p:txBody>
      </p:sp>
      <p:sp>
        <p:nvSpPr>
          <p:cNvPr id="6" name="Rounded Rectangle 5"/>
          <p:cNvSpPr/>
          <p:nvPr/>
        </p:nvSpPr>
        <p:spPr>
          <a:xfrm>
            <a:off x="7015757" y="21526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20" y="0"/>
                </a:moveTo>
                <a:lnTo>
                  <a:pt x="548640" y="0"/>
                </a:lnTo>
                <a:lnTo>
                  <a:pt x="685800" y="228600"/>
                </a:lnTo>
                <a:lnTo>
                  <a:pt x="548640" y="457200"/>
                </a:lnTo>
                <a:lnTo>
                  <a:pt x="274320" y="457200"/>
                </a:lnTo>
                <a:lnTo>
                  <a:pt x="411479" y="228600"/>
                </a:lnTo>
                <a:lnTo>
                  <a:pt x="274320" y="0"/>
                </a:lnTo>
                <a:moveTo>
                  <a:pt x="0" y="0"/>
                </a:moveTo>
                <a:lnTo>
                  <a:pt x="137159" y="0"/>
                </a:lnTo>
                <a:lnTo>
                  <a:pt x="274320" y="228600"/>
                </a:lnTo>
                <a:lnTo>
                  <a:pt x="137159" y="457200"/>
                </a:lnTo>
                <a:lnTo>
                  <a:pt x="0" y="457200"/>
                </a:lnTo>
                <a:lnTo>
                  <a:pt x="137159" y="228600"/>
                </a:lnTo>
                <a:lnTo>
                  <a:pt x="0" y="0"/>
                </a:lnTo>
              </a:path>
            </a:pathLst>
          </a:custGeom>
          <a:gradFill rotWithShape="1">
            <a:gsLst>
              <a:gs pos="0">
                <a:srgbClr val="CFF976"/>
              </a:gs>
              <a:gs pos="100000">
                <a:srgbClr val="A8DD38"/>
              </a:gs>
            </a:gsLst>
            <a:lin ang="5400000" scaled="1"/>
          </a:gradFill>
          <a:ln>
            <a:noFill/>
          </a:ln>
        </p:spPr>
        <p:txBody>
          <a:bodyPr rtlCol="0" anchor="ctr"/>
          <a:lstStyle/>
          <a:p>
            <a:pPr algn="ctr"/>
            <a:endParaRPr dirty="0"/>
          </a:p>
        </p:txBody>
      </p:sp>
      <p:sp>
        <p:nvSpPr>
          <p:cNvPr id="7" name="Rounded Rectangle 6"/>
          <p:cNvSpPr/>
          <p:nvPr/>
        </p:nvSpPr>
        <p:spPr>
          <a:xfrm>
            <a:off x="7015757" y="2152650"/>
            <a:ext cx="1371600" cy="1371600"/>
          </a:xfrm>
          <a:custGeom>
            <a:avLst/>
            <a:gdLst/>
            <a:ahLst/>
            <a:cxnLst/>
            <a:rect l="0" t="0" r="0" b="0"/>
            <a:pathLst>
              <a:path w="1371600" h="1371600">
                <a:moveTo>
                  <a:pt x="685800" y="0"/>
                </a:moveTo>
                <a:lnTo>
                  <a:pt x="1234440" y="0"/>
                </a:lnTo>
                <a:lnTo>
                  <a:pt x="1371600" y="228600"/>
                </a:lnTo>
                <a:lnTo>
                  <a:pt x="1234440" y="457200"/>
                </a:lnTo>
                <a:lnTo>
                  <a:pt x="685800" y="457200"/>
                </a:lnTo>
                <a:lnTo>
                  <a:pt x="822959" y="228600"/>
                </a:lnTo>
                <a:close/>
                <a:moveTo>
                  <a:pt x="274320" y="0"/>
                </a:moveTo>
                <a:lnTo>
                  <a:pt x="548640" y="0"/>
                </a:lnTo>
                <a:lnTo>
                  <a:pt x="685800" y="228600"/>
                </a:lnTo>
                <a:lnTo>
                  <a:pt x="548640" y="457200"/>
                </a:lnTo>
                <a:lnTo>
                  <a:pt x="274320" y="457200"/>
                </a:lnTo>
                <a:lnTo>
                  <a:pt x="411479" y="228600"/>
                </a:lnTo>
                <a:close/>
                <a:moveTo>
                  <a:pt x="0" y="0"/>
                </a:moveTo>
                <a:lnTo>
                  <a:pt x="137159" y="0"/>
                </a:lnTo>
                <a:lnTo>
                  <a:pt x="274320" y="228600"/>
                </a:lnTo>
                <a:lnTo>
                  <a:pt x="137159" y="457200"/>
                </a:lnTo>
                <a:lnTo>
                  <a:pt x="0" y="457200"/>
                </a:lnTo>
                <a:lnTo>
                  <a:pt x="137159" y="228600"/>
                </a:lnTo>
                <a:close/>
                <a:moveTo>
                  <a:pt x="411479" y="228600"/>
                </a:moveTo>
                <a:lnTo>
                  <a:pt x="685800" y="228600"/>
                </a:lnTo>
                <a:moveTo>
                  <a:pt x="137159" y="228600"/>
                </a:moveTo>
                <a:lnTo>
                  <a:pt x="274320" y="228600"/>
                </a:lnTo>
                <a:moveTo>
                  <a:pt x="822959" y="228600"/>
                </a:moveTo>
                <a:lnTo>
                  <a:pt x="1371600" y="228600"/>
                </a:lnTo>
                <a:moveTo>
                  <a:pt x="685800" y="571500"/>
                </a:moveTo>
                <a:lnTo>
                  <a:pt x="685800" y="1371600"/>
                </a:lnTo>
              </a:path>
            </a:pathLst>
          </a:custGeom>
          <a:noFill/>
          <a:ln w="14287">
            <a:solidFill>
              <a:srgbClr val="484848"/>
            </a:solidFill>
          </a:ln>
        </p:spPr>
        <p:txBody>
          <a:bodyPr rtlCol="0" anchor="ctr"/>
          <a:lstStyle/>
          <a:p>
            <a:pPr algn="ctr"/>
            <a:endParaRPr dirty="0"/>
          </a:p>
        </p:txBody>
      </p:sp>
      <p:sp>
        <p:nvSpPr>
          <p:cNvPr id="8" name="TextBox 7"/>
          <p:cNvSpPr txBox="1"/>
          <p:nvPr/>
        </p:nvSpPr>
        <p:spPr>
          <a:xfrm>
            <a:off x="4419305" y="1433513"/>
            <a:ext cx="3150463" cy="276999"/>
          </a:xfrm>
          <a:prstGeom prst="rect">
            <a:avLst/>
          </a:prstGeom>
          <a:noFill/>
          <a:ln>
            <a:noFill/>
          </a:ln>
        </p:spPr>
        <p:txBody>
          <a:bodyPr wrap="square" lIns="0" tIns="0" rIns="0" bIns="0" anchor="t">
            <a:spAutoFit/>
          </a:bodyPr>
          <a:lstStyle/>
          <a:p>
            <a:pPr algn="ctr"/>
            <a:r>
              <a:rPr lang="en-US" b="1" dirty="0">
                <a:solidFill>
                  <a:srgbClr val="484848"/>
                </a:solidFill>
                <a:latin typeface="Roboto"/>
              </a:rPr>
              <a:t>Baseline Analysis (Pre-Test)</a:t>
            </a:r>
            <a:endParaRPr b="1" dirty="0">
              <a:solidFill>
                <a:srgbClr val="484848"/>
              </a:solidFill>
              <a:latin typeface="Roboto"/>
            </a:endParaRPr>
          </a:p>
        </p:txBody>
      </p:sp>
      <p:sp>
        <p:nvSpPr>
          <p:cNvPr id="9" name="TextBox 8"/>
          <p:cNvSpPr txBox="1"/>
          <p:nvPr/>
        </p:nvSpPr>
        <p:spPr>
          <a:xfrm>
            <a:off x="3928627" y="3657600"/>
            <a:ext cx="1123706" cy="461665"/>
          </a:xfrm>
          <a:prstGeom prst="rect">
            <a:avLst/>
          </a:prstGeom>
          <a:noFill/>
          <a:ln>
            <a:noFill/>
          </a:ln>
        </p:spPr>
        <p:txBody>
          <a:bodyPr wrap="none" lIns="0" tIns="0" rIns="0" bIns="0" anchor="t">
            <a:spAutoFit/>
          </a:bodyPr>
          <a:lstStyle/>
          <a:p>
            <a:pPr algn="ctr"/>
            <a:r>
              <a:rPr sz="1500" dirty="0">
                <a:solidFill>
                  <a:srgbClr val="4E88E7"/>
                </a:solidFill>
                <a:latin typeface="Roboto"/>
              </a:rPr>
              <a:t>Extract Initial
Perceptions</a:t>
            </a:r>
          </a:p>
        </p:txBody>
      </p:sp>
      <p:sp>
        <p:nvSpPr>
          <p:cNvPr id="10" name="TextBox 9"/>
          <p:cNvSpPr txBox="1"/>
          <p:nvPr/>
        </p:nvSpPr>
        <p:spPr>
          <a:xfrm>
            <a:off x="7024045" y="3657600"/>
            <a:ext cx="1354931" cy="685800"/>
          </a:xfrm>
          <a:prstGeom prst="rect">
            <a:avLst/>
          </a:prstGeom>
          <a:noFill/>
          <a:ln>
            <a:noFill/>
          </a:ln>
        </p:spPr>
        <p:txBody>
          <a:bodyPr wrap="none" lIns="0" tIns="0" rIns="0" bIns="0" anchor="t">
            <a:spAutoFit/>
          </a:bodyPr>
          <a:lstStyle/>
          <a:p>
            <a:pPr algn="ctr"/>
            <a:r>
              <a:rPr sz="1500" dirty="0">
                <a:solidFill>
                  <a:srgbClr val="92BD39"/>
                </a:solidFill>
                <a:latin typeface="Roboto"/>
              </a:rPr>
              <a:t>Summarize into
Baseline
Codebook</a:t>
            </a:r>
          </a:p>
        </p:txBody>
      </p:sp>
      <p:sp>
        <p:nvSpPr>
          <p:cNvPr id="11" name="TextBox 10"/>
          <p:cNvSpPr txBox="1"/>
          <p:nvPr/>
        </p:nvSpPr>
        <p:spPr>
          <a:xfrm>
            <a:off x="3828835" y="4224337"/>
            <a:ext cx="1323232" cy="685800"/>
          </a:xfrm>
          <a:prstGeom prst="rect">
            <a:avLst/>
          </a:prstGeom>
          <a:noFill/>
          <a:ln>
            <a:noFill/>
          </a:ln>
        </p:spPr>
        <p:txBody>
          <a:bodyPr wrap="none" lIns="0" tIns="0" rIns="0" bIns="0" anchor="t">
            <a:spAutoFit/>
          </a:bodyPr>
          <a:lstStyle/>
          <a:p>
            <a:pPr algn="ctr"/>
            <a:r>
              <a:rPr sz="1100" dirty="0">
                <a:solidFill>
                  <a:srgbClr val="484848"/>
                </a:solidFill>
                <a:latin typeface="Roboto"/>
              </a:rPr>
              <a:t>Gather all responses
and use a prompt to
collect initial
perceptions</a:t>
            </a:r>
          </a:p>
        </p:txBody>
      </p:sp>
      <p:sp>
        <p:nvSpPr>
          <p:cNvPr id="12" name="TextBox 11"/>
          <p:cNvSpPr txBox="1"/>
          <p:nvPr/>
        </p:nvSpPr>
        <p:spPr>
          <a:xfrm>
            <a:off x="5511522" y="4343400"/>
            <a:ext cx="1158182" cy="457200"/>
          </a:xfrm>
          <a:prstGeom prst="rect">
            <a:avLst/>
          </a:prstGeom>
          <a:noFill/>
          <a:ln>
            <a:noFill/>
          </a:ln>
        </p:spPr>
        <p:txBody>
          <a:bodyPr wrap="none" lIns="0" tIns="0" rIns="0" bIns="0" anchor="t">
            <a:spAutoFit/>
          </a:bodyPr>
          <a:lstStyle/>
          <a:p>
            <a:pPr algn="ctr"/>
            <a:r>
              <a:rPr sz="1500" dirty="0">
                <a:solidFill>
                  <a:srgbClr val="3CC583"/>
                </a:solidFill>
                <a:latin typeface="Roboto"/>
              </a:rPr>
              <a:t>Cluster Initial
Perceptions</a:t>
            </a:r>
          </a:p>
        </p:txBody>
      </p:sp>
      <p:sp>
        <p:nvSpPr>
          <p:cNvPr id="13" name="TextBox 12"/>
          <p:cNvSpPr txBox="1"/>
          <p:nvPr/>
        </p:nvSpPr>
        <p:spPr>
          <a:xfrm>
            <a:off x="7050620" y="4452937"/>
            <a:ext cx="1301953" cy="685800"/>
          </a:xfrm>
          <a:prstGeom prst="rect">
            <a:avLst/>
          </a:prstGeom>
          <a:noFill/>
          <a:ln>
            <a:noFill/>
          </a:ln>
        </p:spPr>
        <p:txBody>
          <a:bodyPr wrap="none" lIns="0" tIns="0" rIns="0" bIns="0" anchor="t">
            <a:spAutoFit/>
          </a:bodyPr>
          <a:lstStyle/>
          <a:p>
            <a:pPr algn="ctr"/>
            <a:r>
              <a:rPr sz="1100" dirty="0">
                <a:solidFill>
                  <a:srgbClr val="484848"/>
                </a:solidFill>
                <a:latin typeface="Roboto"/>
              </a:rPr>
              <a:t>Create a formal
codebook entry for
each cluster using a
prompt</a:t>
            </a:r>
          </a:p>
        </p:txBody>
      </p:sp>
      <p:sp>
        <p:nvSpPr>
          <p:cNvPr id="14" name="TextBox 13"/>
          <p:cNvSpPr txBox="1"/>
          <p:nvPr/>
        </p:nvSpPr>
        <p:spPr>
          <a:xfrm>
            <a:off x="5433703" y="4910137"/>
            <a:ext cx="1313859" cy="514350"/>
          </a:xfrm>
          <a:prstGeom prst="rect">
            <a:avLst/>
          </a:prstGeom>
          <a:noFill/>
          <a:ln>
            <a:noFill/>
          </a:ln>
        </p:spPr>
        <p:txBody>
          <a:bodyPr wrap="none" lIns="0" tIns="0" rIns="0" bIns="0" anchor="t">
            <a:spAutoFit/>
          </a:bodyPr>
          <a:lstStyle/>
          <a:p>
            <a:pPr algn="ctr"/>
            <a:r>
              <a:rPr sz="1100" dirty="0">
                <a:solidFill>
                  <a:srgbClr val="484848"/>
                </a:solidFill>
                <a:latin typeface="Roboto"/>
              </a:rPr>
              <a:t>Group similar
themes into clusters
using a prompt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004542" y="20383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60" y="228600"/>
                </a:lnTo>
                <a:lnTo>
                  <a:pt x="685800" y="0"/>
                </a:lnTo>
                <a:moveTo>
                  <a:pt x="274320" y="0"/>
                </a:moveTo>
                <a:lnTo>
                  <a:pt x="548640" y="0"/>
                </a:lnTo>
                <a:lnTo>
                  <a:pt x="685800" y="228600"/>
                </a:lnTo>
                <a:lnTo>
                  <a:pt x="548640" y="457200"/>
                </a:lnTo>
                <a:lnTo>
                  <a:pt x="274320" y="457200"/>
                </a:lnTo>
                <a:lnTo>
                  <a:pt x="411480" y="228600"/>
                </a:lnTo>
                <a:lnTo>
                  <a:pt x="274320" y="0"/>
                </a:lnTo>
                <a:moveTo>
                  <a:pt x="0" y="0"/>
                </a:moveTo>
                <a:lnTo>
                  <a:pt x="137160" y="0"/>
                </a:lnTo>
                <a:lnTo>
                  <a:pt x="274320" y="228600"/>
                </a:lnTo>
                <a:lnTo>
                  <a:pt x="137160" y="457200"/>
                </a:lnTo>
                <a:lnTo>
                  <a:pt x="0" y="457200"/>
                </a:lnTo>
                <a:lnTo>
                  <a:pt x="137160" y="228600"/>
                </a:lnTo>
                <a:lnTo>
                  <a:pt x="0" y="0"/>
                </a:lnTo>
              </a:path>
            </a:pathLst>
          </a:custGeom>
          <a:gradFill rotWithShape="1">
            <a:gsLst>
              <a:gs pos="0">
                <a:srgbClr val="9CC2FF"/>
              </a:gs>
              <a:gs pos="100000">
                <a:srgbClr val="4F92FF"/>
              </a:gs>
            </a:gsLst>
            <a:lin ang="5400000" scaled="1"/>
          </a:gradFill>
          <a:ln>
            <a:noFill/>
          </a:ln>
        </p:spPr>
        <p:txBody>
          <a:bodyPr rtlCol="0" anchor="ctr"/>
          <a:lstStyle/>
          <a:p>
            <a:pPr algn="ctr"/>
            <a:endParaRPr dirty="0"/>
          </a:p>
        </p:txBody>
      </p:sp>
      <p:sp>
        <p:nvSpPr>
          <p:cNvPr id="3" name="Rounded Rectangle 2"/>
          <p:cNvSpPr/>
          <p:nvPr/>
        </p:nvSpPr>
        <p:spPr>
          <a:xfrm>
            <a:off x="3004542" y="2038350"/>
            <a:ext cx="1371600" cy="1371600"/>
          </a:xfrm>
          <a:custGeom>
            <a:avLst/>
            <a:gdLst/>
            <a:ahLst/>
            <a:cxnLst/>
            <a:rect l="0" t="0" r="0" b="0"/>
            <a:pathLst>
              <a:path w="1371600" h="1371600">
                <a:moveTo>
                  <a:pt x="685800" y="0"/>
                </a:moveTo>
                <a:lnTo>
                  <a:pt x="1234440" y="0"/>
                </a:lnTo>
                <a:lnTo>
                  <a:pt x="1371600" y="228600"/>
                </a:lnTo>
                <a:lnTo>
                  <a:pt x="1234440" y="457200"/>
                </a:lnTo>
                <a:lnTo>
                  <a:pt x="685800" y="457200"/>
                </a:lnTo>
                <a:lnTo>
                  <a:pt x="822960" y="228600"/>
                </a:lnTo>
                <a:close/>
                <a:moveTo>
                  <a:pt x="274320" y="0"/>
                </a:moveTo>
                <a:lnTo>
                  <a:pt x="548640" y="0"/>
                </a:lnTo>
                <a:lnTo>
                  <a:pt x="685800" y="228600"/>
                </a:lnTo>
                <a:lnTo>
                  <a:pt x="548640" y="457200"/>
                </a:lnTo>
                <a:lnTo>
                  <a:pt x="274320" y="457200"/>
                </a:lnTo>
                <a:lnTo>
                  <a:pt x="411480" y="228600"/>
                </a:lnTo>
                <a:close/>
                <a:moveTo>
                  <a:pt x="0" y="0"/>
                </a:moveTo>
                <a:lnTo>
                  <a:pt x="137160" y="0"/>
                </a:lnTo>
                <a:lnTo>
                  <a:pt x="274320" y="228600"/>
                </a:lnTo>
                <a:lnTo>
                  <a:pt x="137160" y="457200"/>
                </a:lnTo>
                <a:lnTo>
                  <a:pt x="0" y="457200"/>
                </a:lnTo>
                <a:lnTo>
                  <a:pt x="137160" y="228600"/>
                </a:lnTo>
                <a:close/>
                <a:moveTo>
                  <a:pt x="411480" y="228600"/>
                </a:moveTo>
                <a:lnTo>
                  <a:pt x="685800" y="228600"/>
                </a:lnTo>
                <a:moveTo>
                  <a:pt x="137160" y="228600"/>
                </a:moveTo>
                <a:lnTo>
                  <a:pt x="274320" y="228600"/>
                </a:lnTo>
                <a:moveTo>
                  <a:pt x="822960" y="228600"/>
                </a:moveTo>
                <a:lnTo>
                  <a:pt x="1371600" y="228600"/>
                </a:lnTo>
                <a:moveTo>
                  <a:pt x="685800" y="571500"/>
                </a:moveTo>
                <a:lnTo>
                  <a:pt x="685800" y="1371600"/>
                </a:lnTo>
              </a:path>
            </a:pathLst>
          </a:custGeom>
          <a:noFill/>
          <a:ln w="14287">
            <a:solidFill>
              <a:srgbClr val="484848"/>
            </a:solidFill>
          </a:ln>
        </p:spPr>
        <p:txBody>
          <a:bodyPr rtlCol="0" anchor="ctr"/>
          <a:lstStyle/>
          <a:p>
            <a:pPr algn="ctr"/>
            <a:endParaRPr dirty="0"/>
          </a:p>
        </p:txBody>
      </p:sp>
      <p:sp>
        <p:nvSpPr>
          <p:cNvPr id="4" name="Rounded Rectangle 3"/>
          <p:cNvSpPr/>
          <p:nvPr/>
        </p:nvSpPr>
        <p:spPr>
          <a:xfrm>
            <a:off x="4604742" y="20383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20" y="0"/>
                </a:moveTo>
                <a:lnTo>
                  <a:pt x="548640" y="0"/>
                </a:lnTo>
                <a:lnTo>
                  <a:pt x="685800" y="228600"/>
                </a:lnTo>
                <a:lnTo>
                  <a:pt x="548640" y="457200"/>
                </a:lnTo>
                <a:lnTo>
                  <a:pt x="274320" y="457200"/>
                </a:lnTo>
                <a:lnTo>
                  <a:pt x="411479" y="228600"/>
                </a:lnTo>
                <a:lnTo>
                  <a:pt x="274320" y="0"/>
                </a:lnTo>
                <a:moveTo>
                  <a:pt x="0" y="0"/>
                </a:moveTo>
                <a:lnTo>
                  <a:pt x="137160" y="0"/>
                </a:lnTo>
                <a:lnTo>
                  <a:pt x="274320" y="228600"/>
                </a:lnTo>
                <a:lnTo>
                  <a:pt x="137160" y="457200"/>
                </a:lnTo>
                <a:lnTo>
                  <a:pt x="0" y="457200"/>
                </a:lnTo>
                <a:lnTo>
                  <a:pt x="137160" y="228600"/>
                </a:lnTo>
                <a:lnTo>
                  <a:pt x="0" y="0"/>
                </a:lnTo>
              </a:path>
            </a:pathLst>
          </a:custGeom>
          <a:gradFill rotWithShape="1">
            <a:gsLst>
              <a:gs pos="0">
                <a:srgbClr val="83FAC1"/>
              </a:gs>
              <a:gs pos="100000">
                <a:srgbClr val="44E095"/>
              </a:gs>
            </a:gsLst>
            <a:lin ang="5400000" scaled="1"/>
          </a:gradFill>
          <a:ln>
            <a:noFill/>
          </a:ln>
        </p:spPr>
        <p:txBody>
          <a:bodyPr rtlCol="0" anchor="ctr"/>
          <a:lstStyle/>
          <a:p>
            <a:pPr algn="ctr"/>
            <a:endParaRPr dirty="0"/>
          </a:p>
        </p:txBody>
      </p:sp>
      <p:sp>
        <p:nvSpPr>
          <p:cNvPr id="5" name="Rounded Rectangle 4"/>
          <p:cNvSpPr/>
          <p:nvPr/>
        </p:nvSpPr>
        <p:spPr>
          <a:xfrm>
            <a:off x="4604742" y="2038350"/>
            <a:ext cx="1371600" cy="2057400"/>
          </a:xfrm>
          <a:custGeom>
            <a:avLst/>
            <a:gdLst/>
            <a:ahLst/>
            <a:cxnLst/>
            <a:rect l="0" t="0" r="0" b="0"/>
            <a:pathLst>
              <a:path w="1371600" h="2057400">
                <a:moveTo>
                  <a:pt x="685800" y="0"/>
                </a:moveTo>
                <a:lnTo>
                  <a:pt x="1234440" y="0"/>
                </a:lnTo>
                <a:lnTo>
                  <a:pt x="1371600" y="228600"/>
                </a:lnTo>
                <a:lnTo>
                  <a:pt x="1234440" y="457200"/>
                </a:lnTo>
                <a:lnTo>
                  <a:pt x="685800" y="457200"/>
                </a:lnTo>
                <a:lnTo>
                  <a:pt x="822959" y="228600"/>
                </a:lnTo>
                <a:close/>
                <a:moveTo>
                  <a:pt x="274320" y="0"/>
                </a:moveTo>
                <a:lnTo>
                  <a:pt x="548640" y="0"/>
                </a:lnTo>
                <a:lnTo>
                  <a:pt x="685800" y="228600"/>
                </a:lnTo>
                <a:lnTo>
                  <a:pt x="548640" y="457200"/>
                </a:lnTo>
                <a:lnTo>
                  <a:pt x="274320" y="457200"/>
                </a:lnTo>
                <a:lnTo>
                  <a:pt x="411479" y="228600"/>
                </a:lnTo>
                <a:close/>
                <a:moveTo>
                  <a:pt x="0" y="0"/>
                </a:moveTo>
                <a:lnTo>
                  <a:pt x="137160" y="0"/>
                </a:lnTo>
                <a:lnTo>
                  <a:pt x="274320" y="228600"/>
                </a:lnTo>
                <a:lnTo>
                  <a:pt x="137160" y="457200"/>
                </a:lnTo>
                <a:lnTo>
                  <a:pt x="0" y="457200"/>
                </a:lnTo>
                <a:lnTo>
                  <a:pt x="137160" y="228600"/>
                </a:lnTo>
                <a:close/>
                <a:moveTo>
                  <a:pt x="411479" y="228600"/>
                </a:moveTo>
                <a:lnTo>
                  <a:pt x="685800" y="228600"/>
                </a:lnTo>
                <a:moveTo>
                  <a:pt x="137160" y="228600"/>
                </a:moveTo>
                <a:lnTo>
                  <a:pt x="274320" y="228600"/>
                </a:lnTo>
                <a:moveTo>
                  <a:pt x="822959" y="228600"/>
                </a:moveTo>
                <a:lnTo>
                  <a:pt x="1371600" y="228600"/>
                </a:lnTo>
                <a:moveTo>
                  <a:pt x="685800" y="571500"/>
                </a:moveTo>
                <a:lnTo>
                  <a:pt x="685800" y="2057400"/>
                </a:lnTo>
              </a:path>
            </a:pathLst>
          </a:custGeom>
          <a:noFill/>
          <a:ln w="14287">
            <a:solidFill>
              <a:srgbClr val="484848"/>
            </a:solidFill>
          </a:ln>
        </p:spPr>
        <p:txBody>
          <a:bodyPr rtlCol="0" anchor="ctr"/>
          <a:lstStyle/>
          <a:p>
            <a:pPr algn="ctr"/>
            <a:endParaRPr dirty="0"/>
          </a:p>
        </p:txBody>
      </p:sp>
      <p:sp>
        <p:nvSpPr>
          <p:cNvPr id="6" name="Rounded Rectangle 5"/>
          <p:cNvSpPr/>
          <p:nvPr/>
        </p:nvSpPr>
        <p:spPr>
          <a:xfrm>
            <a:off x="6204942" y="20383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20" y="0"/>
                </a:moveTo>
                <a:lnTo>
                  <a:pt x="548640" y="0"/>
                </a:lnTo>
                <a:lnTo>
                  <a:pt x="685800" y="228600"/>
                </a:lnTo>
                <a:lnTo>
                  <a:pt x="548640" y="457200"/>
                </a:lnTo>
                <a:lnTo>
                  <a:pt x="274320" y="457200"/>
                </a:lnTo>
                <a:lnTo>
                  <a:pt x="411479" y="228600"/>
                </a:lnTo>
                <a:lnTo>
                  <a:pt x="274320" y="0"/>
                </a:lnTo>
                <a:moveTo>
                  <a:pt x="0" y="0"/>
                </a:moveTo>
                <a:lnTo>
                  <a:pt x="137159" y="0"/>
                </a:lnTo>
                <a:lnTo>
                  <a:pt x="274320" y="228600"/>
                </a:lnTo>
                <a:lnTo>
                  <a:pt x="137159" y="457200"/>
                </a:lnTo>
                <a:lnTo>
                  <a:pt x="0" y="457200"/>
                </a:lnTo>
                <a:lnTo>
                  <a:pt x="137159" y="228600"/>
                </a:lnTo>
                <a:lnTo>
                  <a:pt x="0" y="0"/>
                </a:lnTo>
              </a:path>
            </a:pathLst>
          </a:custGeom>
          <a:gradFill rotWithShape="1">
            <a:gsLst>
              <a:gs pos="0">
                <a:srgbClr val="CFF976"/>
              </a:gs>
              <a:gs pos="100000">
                <a:srgbClr val="A8DD38"/>
              </a:gs>
            </a:gsLst>
            <a:lin ang="5400000" scaled="1"/>
          </a:gradFill>
          <a:ln>
            <a:noFill/>
          </a:ln>
        </p:spPr>
        <p:txBody>
          <a:bodyPr rtlCol="0" anchor="ctr"/>
          <a:lstStyle/>
          <a:p>
            <a:pPr algn="ctr"/>
            <a:endParaRPr dirty="0"/>
          </a:p>
        </p:txBody>
      </p:sp>
      <p:sp>
        <p:nvSpPr>
          <p:cNvPr id="7" name="Rounded Rectangle 6"/>
          <p:cNvSpPr/>
          <p:nvPr/>
        </p:nvSpPr>
        <p:spPr>
          <a:xfrm>
            <a:off x="6204942" y="2038350"/>
            <a:ext cx="1371600" cy="1371600"/>
          </a:xfrm>
          <a:custGeom>
            <a:avLst/>
            <a:gdLst/>
            <a:ahLst/>
            <a:cxnLst/>
            <a:rect l="0" t="0" r="0" b="0"/>
            <a:pathLst>
              <a:path w="1371600" h="1371600">
                <a:moveTo>
                  <a:pt x="685800" y="0"/>
                </a:moveTo>
                <a:lnTo>
                  <a:pt x="1234440" y="0"/>
                </a:lnTo>
                <a:lnTo>
                  <a:pt x="1371600" y="228600"/>
                </a:lnTo>
                <a:lnTo>
                  <a:pt x="1234440" y="457200"/>
                </a:lnTo>
                <a:lnTo>
                  <a:pt x="685800" y="457200"/>
                </a:lnTo>
                <a:lnTo>
                  <a:pt x="822959" y="228600"/>
                </a:lnTo>
                <a:close/>
                <a:moveTo>
                  <a:pt x="274320" y="0"/>
                </a:moveTo>
                <a:lnTo>
                  <a:pt x="548640" y="0"/>
                </a:lnTo>
                <a:lnTo>
                  <a:pt x="685800" y="228600"/>
                </a:lnTo>
                <a:lnTo>
                  <a:pt x="548640" y="457200"/>
                </a:lnTo>
                <a:lnTo>
                  <a:pt x="274320" y="457200"/>
                </a:lnTo>
                <a:lnTo>
                  <a:pt x="411479" y="228600"/>
                </a:lnTo>
                <a:close/>
                <a:moveTo>
                  <a:pt x="0" y="0"/>
                </a:moveTo>
                <a:lnTo>
                  <a:pt x="137159" y="0"/>
                </a:lnTo>
                <a:lnTo>
                  <a:pt x="274320" y="228600"/>
                </a:lnTo>
                <a:lnTo>
                  <a:pt x="137159" y="457200"/>
                </a:lnTo>
                <a:lnTo>
                  <a:pt x="0" y="457200"/>
                </a:lnTo>
                <a:lnTo>
                  <a:pt x="137159" y="228600"/>
                </a:lnTo>
                <a:close/>
                <a:moveTo>
                  <a:pt x="411479" y="228600"/>
                </a:moveTo>
                <a:lnTo>
                  <a:pt x="685800" y="228600"/>
                </a:lnTo>
                <a:moveTo>
                  <a:pt x="137159" y="228600"/>
                </a:moveTo>
                <a:lnTo>
                  <a:pt x="274320" y="228600"/>
                </a:lnTo>
                <a:moveTo>
                  <a:pt x="822959" y="228600"/>
                </a:moveTo>
                <a:lnTo>
                  <a:pt x="1371600" y="228600"/>
                </a:lnTo>
                <a:moveTo>
                  <a:pt x="685800" y="571500"/>
                </a:moveTo>
                <a:lnTo>
                  <a:pt x="685800" y="1371600"/>
                </a:lnTo>
              </a:path>
            </a:pathLst>
          </a:custGeom>
          <a:noFill/>
          <a:ln w="14287">
            <a:solidFill>
              <a:srgbClr val="484848"/>
            </a:solidFill>
          </a:ln>
        </p:spPr>
        <p:txBody>
          <a:bodyPr rtlCol="0" anchor="ctr"/>
          <a:lstStyle/>
          <a:p>
            <a:pPr algn="ctr"/>
            <a:endParaRPr dirty="0"/>
          </a:p>
        </p:txBody>
      </p:sp>
      <p:sp>
        <p:nvSpPr>
          <p:cNvPr id="8" name="Rounded Rectangle 7"/>
          <p:cNvSpPr/>
          <p:nvPr/>
        </p:nvSpPr>
        <p:spPr>
          <a:xfrm>
            <a:off x="7815857" y="2038350"/>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19" y="0"/>
                </a:moveTo>
                <a:lnTo>
                  <a:pt x="548640" y="0"/>
                </a:lnTo>
                <a:lnTo>
                  <a:pt x="685800" y="228600"/>
                </a:lnTo>
                <a:lnTo>
                  <a:pt x="548640" y="457200"/>
                </a:lnTo>
                <a:lnTo>
                  <a:pt x="274319" y="457200"/>
                </a:lnTo>
                <a:lnTo>
                  <a:pt x="411480" y="228600"/>
                </a:lnTo>
                <a:lnTo>
                  <a:pt x="274319" y="0"/>
                </a:lnTo>
                <a:moveTo>
                  <a:pt x="0" y="0"/>
                </a:moveTo>
                <a:lnTo>
                  <a:pt x="137159" y="0"/>
                </a:lnTo>
                <a:lnTo>
                  <a:pt x="274319" y="228600"/>
                </a:lnTo>
                <a:lnTo>
                  <a:pt x="137159" y="457200"/>
                </a:lnTo>
                <a:lnTo>
                  <a:pt x="0" y="457200"/>
                </a:lnTo>
                <a:lnTo>
                  <a:pt x="137159" y="228600"/>
                </a:lnTo>
                <a:lnTo>
                  <a:pt x="0" y="0"/>
                </a:lnTo>
              </a:path>
            </a:pathLst>
          </a:custGeom>
          <a:gradFill rotWithShape="1">
            <a:gsLst>
              <a:gs pos="0">
                <a:srgbClr val="7FDFFF"/>
              </a:gs>
              <a:gs pos="100000">
                <a:srgbClr val="1AC6FF"/>
              </a:gs>
            </a:gsLst>
            <a:lin ang="5400000" scaled="1"/>
          </a:gradFill>
          <a:ln>
            <a:noFill/>
          </a:ln>
        </p:spPr>
        <p:txBody>
          <a:bodyPr rtlCol="0" anchor="ctr"/>
          <a:lstStyle/>
          <a:p>
            <a:pPr algn="ctr"/>
            <a:endParaRPr dirty="0"/>
          </a:p>
        </p:txBody>
      </p:sp>
      <p:sp>
        <p:nvSpPr>
          <p:cNvPr id="9" name="Rounded Rectangle 8"/>
          <p:cNvSpPr/>
          <p:nvPr/>
        </p:nvSpPr>
        <p:spPr>
          <a:xfrm>
            <a:off x="7815857" y="2038350"/>
            <a:ext cx="1371600" cy="2057400"/>
          </a:xfrm>
          <a:custGeom>
            <a:avLst/>
            <a:gdLst/>
            <a:ahLst/>
            <a:cxnLst/>
            <a:rect l="0" t="0" r="0" b="0"/>
            <a:pathLst>
              <a:path w="1371600" h="2057400">
                <a:moveTo>
                  <a:pt x="685800" y="0"/>
                </a:moveTo>
                <a:lnTo>
                  <a:pt x="1234440" y="0"/>
                </a:lnTo>
                <a:lnTo>
                  <a:pt x="1371600" y="228600"/>
                </a:lnTo>
                <a:lnTo>
                  <a:pt x="1234440" y="457200"/>
                </a:lnTo>
                <a:lnTo>
                  <a:pt x="685800" y="457200"/>
                </a:lnTo>
                <a:lnTo>
                  <a:pt x="822959" y="228600"/>
                </a:lnTo>
                <a:close/>
                <a:moveTo>
                  <a:pt x="274319" y="0"/>
                </a:moveTo>
                <a:lnTo>
                  <a:pt x="548640" y="0"/>
                </a:lnTo>
                <a:lnTo>
                  <a:pt x="685800" y="228600"/>
                </a:lnTo>
                <a:lnTo>
                  <a:pt x="548640" y="457200"/>
                </a:lnTo>
                <a:lnTo>
                  <a:pt x="274319" y="457200"/>
                </a:lnTo>
                <a:lnTo>
                  <a:pt x="411480" y="228600"/>
                </a:lnTo>
                <a:close/>
                <a:moveTo>
                  <a:pt x="0" y="0"/>
                </a:moveTo>
                <a:lnTo>
                  <a:pt x="137159" y="0"/>
                </a:lnTo>
                <a:lnTo>
                  <a:pt x="274319" y="228600"/>
                </a:lnTo>
                <a:lnTo>
                  <a:pt x="137159" y="457200"/>
                </a:lnTo>
                <a:lnTo>
                  <a:pt x="0" y="457200"/>
                </a:lnTo>
                <a:lnTo>
                  <a:pt x="137159" y="228600"/>
                </a:lnTo>
                <a:close/>
                <a:moveTo>
                  <a:pt x="411480" y="228600"/>
                </a:moveTo>
                <a:lnTo>
                  <a:pt x="685800" y="228600"/>
                </a:lnTo>
                <a:moveTo>
                  <a:pt x="137159" y="228600"/>
                </a:moveTo>
                <a:lnTo>
                  <a:pt x="274319" y="228600"/>
                </a:lnTo>
                <a:moveTo>
                  <a:pt x="822959" y="228600"/>
                </a:moveTo>
                <a:lnTo>
                  <a:pt x="1371600" y="228600"/>
                </a:lnTo>
                <a:moveTo>
                  <a:pt x="685800" y="571500"/>
                </a:moveTo>
                <a:lnTo>
                  <a:pt x="685800" y="2057400"/>
                </a:lnTo>
              </a:path>
            </a:pathLst>
          </a:custGeom>
          <a:noFill/>
          <a:ln w="14287">
            <a:solidFill>
              <a:srgbClr val="484848"/>
            </a:solidFill>
          </a:ln>
        </p:spPr>
        <p:txBody>
          <a:bodyPr rtlCol="0" anchor="ctr"/>
          <a:lstStyle/>
          <a:p>
            <a:pPr algn="ctr"/>
            <a:endParaRPr dirty="0"/>
          </a:p>
        </p:txBody>
      </p:sp>
      <p:sp>
        <p:nvSpPr>
          <p:cNvPr id="10" name="TextBox 9"/>
          <p:cNvSpPr txBox="1"/>
          <p:nvPr/>
        </p:nvSpPr>
        <p:spPr>
          <a:xfrm>
            <a:off x="3489562" y="1267551"/>
            <a:ext cx="5205824" cy="276999"/>
          </a:xfrm>
          <a:prstGeom prst="rect">
            <a:avLst/>
          </a:prstGeom>
          <a:noFill/>
          <a:ln>
            <a:noFill/>
          </a:ln>
        </p:spPr>
        <p:txBody>
          <a:bodyPr wrap="square" lIns="0" tIns="0" rIns="0" bIns="0" anchor="t">
            <a:spAutoFit/>
          </a:bodyPr>
          <a:lstStyle/>
          <a:p>
            <a:pPr algn="ctr"/>
            <a:r>
              <a:rPr b="1" dirty="0">
                <a:solidFill>
                  <a:srgbClr val="484848"/>
                </a:solidFill>
                <a:latin typeface="Roboto"/>
              </a:rPr>
              <a:t>In-Semester </a:t>
            </a:r>
            <a:r>
              <a:rPr lang="en-US" b="1" dirty="0">
                <a:solidFill>
                  <a:srgbClr val="484848"/>
                </a:solidFill>
                <a:latin typeface="Roboto"/>
              </a:rPr>
              <a:t>Data Analysis (Logs)</a:t>
            </a:r>
            <a:endParaRPr b="1" dirty="0">
              <a:solidFill>
                <a:srgbClr val="484848"/>
              </a:solidFill>
              <a:latin typeface="Roboto"/>
            </a:endParaRPr>
          </a:p>
        </p:txBody>
      </p:sp>
      <p:sp>
        <p:nvSpPr>
          <p:cNvPr id="11" name="TextBox 10"/>
          <p:cNvSpPr txBox="1"/>
          <p:nvPr/>
        </p:nvSpPr>
        <p:spPr>
          <a:xfrm>
            <a:off x="3330964" y="3543300"/>
            <a:ext cx="718689" cy="457200"/>
          </a:xfrm>
          <a:prstGeom prst="rect">
            <a:avLst/>
          </a:prstGeom>
          <a:noFill/>
          <a:ln>
            <a:noFill/>
          </a:ln>
        </p:spPr>
        <p:txBody>
          <a:bodyPr wrap="none" lIns="0" tIns="0" rIns="0" bIns="0" anchor="t">
            <a:spAutoFit/>
          </a:bodyPr>
          <a:lstStyle/>
          <a:p>
            <a:pPr algn="ctr"/>
            <a:r>
              <a:rPr sz="1500" dirty="0">
                <a:solidFill>
                  <a:srgbClr val="4E88E7"/>
                </a:solidFill>
                <a:latin typeface="Roboto"/>
              </a:rPr>
              <a:t>Manual
Analysis</a:t>
            </a:r>
          </a:p>
        </p:txBody>
      </p:sp>
      <p:sp>
        <p:nvSpPr>
          <p:cNvPr id="12" name="TextBox 11"/>
          <p:cNvSpPr txBox="1"/>
          <p:nvPr/>
        </p:nvSpPr>
        <p:spPr>
          <a:xfrm>
            <a:off x="6231040" y="3543300"/>
            <a:ext cx="1319364" cy="457200"/>
          </a:xfrm>
          <a:prstGeom prst="rect">
            <a:avLst/>
          </a:prstGeom>
          <a:noFill/>
          <a:ln>
            <a:noFill/>
          </a:ln>
        </p:spPr>
        <p:txBody>
          <a:bodyPr wrap="none" lIns="0" tIns="0" rIns="0" bIns="0" anchor="t">
            <a:spAutoFit/>
          </a:bodyPr>
          <a:lstStyle/>
          <a:p>
            <a:pPr algn="ctr"/>
            <a:r>
              <a:rPr sz="1500" dirty="0">
                <a:solidFill>
                  <a:srgbClr val="92BD39"/>
                </a:solidFill>
                <a:latin typeface="Roboto"/>
              </a:rPr>
              <a:t>Cluster Actions
and Strategies</a:t>
            </a:r>
          </a:p>
        </p:txBody>
      </p:sp>
      <p:sp>
        <p:nvSpPr>
          <p:cNvPr id="13" name="TextBox 12"/>
          <p:cNvSpPr txBox="1"/>
          <p:nvPr/>
        </p:nvSpPr>
        <p:spPr>
          <a:xfrm>
            <a:off x="3055501" y="4110037"/>
            <a:ext cx="1269653" cy="514350"/>
          </a:xfrm>
          <a:prstGeom prst="rect">
            <a:avLst/>
          </a:prstGeom>
          <a:noFill/>
          <a:ln>
            <a:noFill/>
          </a:ln>
        </p:spPr>
        <p:txBody>
          <a:bodyPr wrap="none" lIns="0" tIns="0" rIns="0" bIns="0" anchor="t">
            <a:spAutoFit/>
          </a:bodyPr>
          <a:lstStyle/>
          <a:p>
            <a:pPr algn="ctr"/>
            <a:r>
              <a:rPr sz="1100" dirty="0">
                <a:solidFill>
                  <a:srgbClr val="484848"/>
                </a:solidFill>
                <a:latin typeface="Roboto"/>
              </a:rPr>
              <a:t>Researchers review
and identify key
themes</a:t>
            </a:r>
          </a:p>
        </p:txBody>
      </p:sp>
      <p:sp>
        <p:nvSpPr>
          <p:cNvPr id="14" name="TextBox 13"/>
          <p:cNvSpPr txBox="1"/>
          <p:nvPr/>
        </p:nvSpPr>
        <p:spPr>
          <a:xfrm>
            <a:off x="4636175" y="4229100"/>
            <a:ext cx="1308649" cy="457200"/>
          </a:xfrm>
          <a:prstGeom prst="rect">
            <a:avLst/>
          </a:prstGeom>
          <a:noFill/>
          <a:ln>
            <a:noFill/>
          </a:ln>
        </p:spPr>
        <p:txBody>
          <a:bodyPr wrap="none" lIns="0" tIns="0" rIns="0" bIns="0" anchor="t">
            <a:spAutoFit/>
          </a:bodyPr>
          <a:lstStyle/>
          <a:p>
            <a:pPr algn="ctr"/>
            <a:r>
              <a:rPr sz="1500" dirty="0">
                <a:solidFill>
                  <a:srgbClr val="3CC583"/>
                </a:solidFill>
                <a:latin typeface="Roboto"/>
              </a:rPr>
              <a:t>Extract Actions
and Strategies</a:t>
            </a:r>
          </a:p>
        </p:txBody>
      </p:sp>
      <p:sp>
        <p:nvSpPr>
          <p:cNvPr id="15" name="TextBox 14"/>
          <p:cNvSpPr txBox="1"/>
          <p:nvPr/>
        </p:nvSpPr>
        <p:spPr>
          <a:xfrm>
            <a:off x="6460287" y="4110037"/>
            <a:ext cx="860812" cy="677108"/>
          </a:xfrm>
          <a:prstGeom prst="rect">
            <a:avLst/>
          </a:prstGeom>
          <a:noFill/>
          <a:ln>
            <a:noFill/>
          </a:ln>
        </p:spPr>
        <p:txBody>
          <a:bodyPr wrap="none" lIns="0" tIns="0" rIns="0" bIns="0" anchor="t">
            <a:spAutoFit/>
          </a:bodyPr>
          <a:lstStyle/>
          <a:p>
            <a:pPr algn="ctr"/>
            <a:r>
              <a:rPr sz="1100" dirty="0">
                <a:solidFill>
                  <a:srgbClr val="484848"/>
                </a:solidFill>
                <a:latin typeface="Roboto"/>
              </a:rPr>
              <a:t>Actions and
strategies are
clustered into
groups</a:t>
            </a:r>
          </a:p>
        </p:txBody>
      </p:sp>
      <p:sp>
        <p:nvSpPr>
          <p:cNvPr id="16" name="TextBox 15"/>
          <p:cNvSpPr txBox="1"/>
          <p:nvPr/>
        </p:nvSpPr>
        <p:spPr>
          <a:xfrm>
            <a:off x="7824145" y="4229100"/>
            <a:ext cx="1354931" cy="685800"/>
          </a:xfrm>
          <a:prstGeom prst="rect">
            <a:avLst/>
          </a:prstGeom>
          <a:noFill/>
          <a:ln>
            <a:noFill/>
          </a:ln>
        </p:spPr>
        <p:txBody>
          <a:bodyPr wrap="none" lIns="0" tIns="0" rIns="0" bIns="0" anchor="t">
            <a:spAutoFit/>
          </a:bodyPr>
          <a:lstStyle/>
          <a:p>
            <a:pPr algn="ctr"/>
            <a:r>
              <a:rPr sz="1500" dirty="0">
                <a:solidFill>
                  <a:srgbClr val="1EABDA"/>
                </a:solidFill>
                <a:latin typeface="Roboto"/>
              </a:rPr>
              <a:t>Summarize into
Process
Codebook</a:t>
            </a:r>
          </a:p>
        </p:txBody>
      </p:sp>
      <p:sp>
        <p:nvSpPr>
          <p:cNvPr id="17" name="TextBox 16"/>
          <p:cNvSpPr txBox="1"/>
          <p:nvPr/>
        </p:nvSpPr>
        <p:spPr>
          <a:xfrm>
            <a:off x="4629983" y="4795837"/>
            <a:ext cx="1321146" cy="685800"/>
          </a:xfrm>
          <a:prstGeom prst="rect">
            <a:avLst/>
          </a:prstGeom>
          <a:noFill/>
          <a:ln>
            <a:noFill/>
          </a:ln>
        </p:spPr>
        <p:txBody>
          <a:bodyPr wrap="none" lIns="0" tIns="0" rIns="0" bIns="0" anchor="t">
            <a:spAutoFit/>
          </a:bodyPr>
          <a:lstStyle/>
          <a:p>
            <a:pPr algn="ctr"/>
            <a:r>
              <a:rPr sz="1100" dirty="0">
                <a:solidFill>
                  <a:srgbClr val="484848"/>
                </a:solidFill>
                <a:latin typeface="Roboto"/>
              </a:rPr>
              <a:t>Log entries are
processed to extract
actions and
strategies</a:t>
            </a:r>
          </a:p>
        </p:txBody>
      </p:sp>
      <p:sp>
        <p:nvSpPr>
          <p:cNvPr id="18" name="TextBox 17"/>
          <p:cNvSpPr txBox="1"/>
          <p:nvPr/>
        </p:nvSpPr>
        <p:spPr>
          <a:xfrm>
            <a:off x="7894248" y="5024437"/>
            <a:ext cx="1214732" cy="514350"/>
          </a:xfrm>
          <a:prstGeom prst="rect">
            <a:avLst/>
          </a:prstGeom>
          <a:noFill/>
          <a:ln>
            <a:noFill/>
          </a:ln>
        </p:spPr>
        <p:txBody>
          <a:bodyPr wrap="none" lIns="0" tIns="0" rIns="0" bIns="0" anchor="t">
            <a:spAutoFit/>
          </a:bodyPr>
          <a:lstStyle/>
          <a:p>
            <a:pPr algn="ctr"/>
            <a:r>
              <a:rPr sz="1100" dirty="0">
                <a:solidFill>
                  <a:srgbClr val="484848"/>
                </a:solidFill>
                <a:latin typeface="Roboto"/>
              </a:rPr>
              <a:t>Clusters are
summarized into a
formal codebook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04642" y="2238375"/>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60" y="228600"/>
                </a:lnTo>
                <a:lnTo>
                  <a:pt x="685800" y="0"/>
                </a:lnTo>
                <a:moveTo>
                  <a:pt x="274320" y="0"/>
                </a:moveTo>
                <a:lnTo>
                  <a:pt x="548640" y="0"/>
                </a:lnTo>
                <a:lnTo>
                  <a:pt x="685800" y="228600"/>
                </a:lnTo>
                <a:lnTo>
                  <a:pt x="548640" y="457200"/>
                </a:lnTo>
                <a:lnTo>
                  <a:pt x="274320" y="457200"/>
                </a:lnTo>
                <a:lnTo>
                  <a:pt x="411480" y="228600"/>
                </a:lnTo>
                <a:lnTo>
                  <a:pt x="274320" y="0"/>
                </a:lnTo>
                <a:moveTo>
                  <a:pt x="0" y="0"/>
                </a:moveTo>
                <a:lnTo>
                  <a:pt x="137160" y="0"/>
                </a:lnTo>
                <a:lnTo>
                  <a:pt x="274320" y="228600"/>
                </a:lnTo>
                <a:lnTo>
                  <a:pt x="137160" y="457200"/>
                </a:lnTo>
                <a:lnTo>
                  <a:pt x="0" y="457200"/>
                </a:lnTo>
                <a:lnTo>
                  <a:pt x="137160" y="228600"/>
                </a:lnTo>
                <a:lnTo>
                  <a:pt x="0" y="0"/>
                </a:lnTo>
              </a:path>
            </a:pathLst>
          </a:custGeom>
          <a:gradFill rotWithShape="1">
            <a:gsLst>
              <a:gs pos="0">
                <a:srgbClr val="9CC2FF"/>
              </a:gs>
              <a:gs pos="100000">
                <a:srgbClr val="4F92FF"/>
              </a:gs>
            </a:gsLst>
            <a:lin ang="5400000" scaled="1"/>
          </a:gradFill>
          <a:ln>
            <a:noFill/>
          </a:ln>
        </p:spPr>
        <p:txBody>
          <a:bodyPr rtlCol="0" anchor="ctr"/>
          <a:lstStyle/>
          <a:p>
            <a:pPr algn="ctr"/>
            <a:endParaRPr dirty="0"/>
          </a:p>
        </p:txBody>
      </p:sp>
      <p:sp>
        <p:nvSpPr>
          <p:cNvPr id="3" name="Rounded Rectangle 2"/>
          <p:cNvSpPr/>
          <p:nvPr/>
        </p:nvSpPr>
        <p:spPr>
          <a:xfrm>
            <a:off x="3804642" y="2238375"/>
            <a:ext cx="1371600" cy="1371600"/>
          </a:xfrm>
          <a:custGeom>
            <a:avLst/>
            <a:gdLst/>
            <a:ahLst/>
            <a:cxnLst/>
            <a:rect l="0" t="0" r="0" b="0"/>
            <a:pathLst>
              <a:path w="1371600" h="1371600">
                <a:moveTo>
                  <a:pt x="685800" y="0"/>
                </a:moveTo>
                <a:lnTo>
                  <a:pt x="1234440" y="0"/>
                </a:lnTo>
                <a:lnTo>
                  <a:pt x="1371600" y="228600"/>
                </a:lnTo>
                <a:lnTo>
                  <a:pt x="1234440" y="457200"/>
                </a:lnTo>
                <a:lnTo>
                  <a:pt x="685800" y="457200"/>
                </a:lnTo>
                <a:lnTo>
                  <a:pt x="822960" y="228600"/>
                </a:lnTo>
                <a:close/>
                <a:moveTo>
                  <a:pt x="274320" y="0"/>
                </a:moveTo>
                <a:lnTo>
                  <a:pt x="548640" y="0"/>
                </a:lnTo>
                <a:lnTo>
                  <a:pt x="685800" y="228600"/>
                </a:lnTo>
                <a:lnTo>
                  <a:pt x="548640" y="457200"/>
                </a:lnTo>
                <a:lnTo>
                  <a:pt x="274320" y="457200"/>
                </a:lnTo>
                <a:lnTo>
                  <a:pt x="411480" y="228600"/>
                </a:lnTo>
                <a:close/>
                <a:moveTo>
                  <a:pt x="0" y="0"/>
                </a:moveTo>
                <a:lnTo>
                  <a:pt x="137160" y="0"/>
                </a:lnTo>
                <a:lnTo>
                  <a:pt x="274320" y="228600"/>
                </a:lnTo>
                <a:lnTo>
                  <a:pt x="137160" y="457200"/>
                </a:lnTo>
                <a:lnTo>
                  <a:pt x="0" y="457200"/>
                </a:lnTo>
                <a:lnTo>
                  <a:pt x="137160" y="228600"/>
                </a:lnTo>
                <a:close/>
                <a:moveTo>
                  <a:pt x="411480" y="228600"/>
                </a:moveTo>
                <a:lnTo>
                  <a:pt x="685800" y="228600"/>
                </a:lnTo>
                <a:moveTo>
                  <a:pt x="137160" y="228600"/>
                </a:moveTo>
                <a:lnTo>
                  <a:pt x="274320" y="228600"/>
                </a:lnTo>
                <a:moveTo>
                  <a:pt x="822960" y="228600"/>
                </a:moveTo>
                <a:lnTo>
                  <a:pt x="1371600" y="228600"/>
                </a:lnTo>
                <a:moveTo>
                  <a:pt x="685800" y="571500"/>
                </a:moveTo>
                <a:lnTo>
                  <a:pt x="685800" y="1371600"/>
                </a:lnTo>
              </a:path>
            </a:pathLst>
          </a:custGeom>
          <a:noFill/>
          <a:ln w="14287">
            <a:solidFill>
              <a:srgbClr val="484848"/>
            </a:solidFill>
          </a:ln>
        </p:spPr>
        <p:txBody>
          <a:bodyPr rtlCol="0" anchor="ctr"/>
          <a:lstStyle/>
          <a:p>
            <a:pPr algn="ctr"/>
            <a:endParaRPr dirty="0"/>
          </a:p>
        </p:txBody>
      </p:sp>
      <p:sp>
        <p:nvSpPr>
          <p:cNvPr id="4" name="Rounded Rectangle 3"/>
          <p:cNvSpPr/>
          <p:nvPr/>
        </p:nvSpPr>
        <p:spPr>
          <a:xfrm>
            <a:off x="5404842" y="2238375"/>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20" y="0"/>
                </a:moveTo>
                <a:lnTo>
                  <a:pt x="548640" y="0"/>
                </a:lnTo>
                <a:lnTo>
                  <a:pt x="685800" y="228600"/>
                </a:lnTo>
                <a:lnTo>
                  <a:pt x="548640" y="457200"/>
                </a:lnTo>
                <a:lnTo>
                  <a:pt x="274320" y="457200"/>
                </a:lnTo>
                <a:lnTo>
                  <a:pt x="411479" y="228600"/>
                </a:lnTo>
                <a:lnTo>
                  <a:pt x="274320" y="0"/>
                </a:lnTo>
                <a:moveTo>
                  <a:pt x="0" y="0"/>
                </a:moveTo>
                <a:lnTo>
                  <a:pt x="137160" y="0"/>
                </a:lnTo>
                <a:lnTo>
                  <a:pt x="274320" y="228600"/>
                </a:lnTo>
                <a:lnTo>
                  <a:pt x="137160" y="457200"/>
                </a:lnTo>
                <a:lnTo>
                  <a:pt x="0" y="457200"/>
                </a:lnTo>
                <a:lnTo>
                  <a:pt x="137160" y="228600"/>
                </a:lnTo>
                <a:lnTo>
                  <a:pt x="0" y="0"/>
                </a:lnTo>
              </a:path>
            </a:pathLst>
          </a:custGeom>
          <a:gradFill rotWithShape="1">
            <a:gsLst>
              <a:gs pos="0">
                <a:srgbClr val="83FAC1"/>
              </a:gs>
              <a:gs pos="100000">
                <a:srgbClr val="44E095"/>
              </a:gs>
            </a:gsLst>
            <a:lin ang="5400000" scaled="1"/>
          </a:gradFill>
          <a:ln>
            <a:noFill/>
          </a:ln>
        </p:spPr>
        <p:txBody>
          <a:bodyPr rtlCol="0" anchor="ctr"/>
          <a:lstStyle/>
          <a:p>
            <a:pPr algn="ctr"/>
            <a:endParaRPr dirty="0"/>
          </a:p>
        </p:txBody>
      </p:sp>
      <p:sp>
        <p:nvSpPr>
          <p:cNvPr id="5" name="Rounded Rectangle 4"/>
          <p:cNvSpPr/>
          <p:nvPr/>
        </p:nvSpPr>
        <p:spPr>
          <a:xfrm>
            <a:off x="5404842" y="2238375"/>
            <a:ext cx="1371600" cy="2057400"/>
          </a:xfrm>
          <a:custGeom>
            <a:avLst/>
            <a:gdLst/>
            <a:ahLst/>
            <a:cxnLst/>
            <a:rect l="0" t="0" r="0" b="0"/>
            <a:pathLst>
              <a:path w="1371600" h="2057400">
                <a:moveTo>
                  <a:pt x="685800" y="0"/>
                </a:moveTo>
                <a:lnTo>
                  <a:pt x="1234440" y="0"/>
                </a:lnTo>
                <a:lnTo>
                  <a:pt x="1371600" y="228600"/>
                </a:lnTo>
                <a:lnTo>
                  <a:pt x="1234440" y="457200"/>
                </a:lnTo>
                <a:lnTo>
                  <a:pt x="685800" y="457200"/>
                </a:lnTo>
                <a:lnTo>
                  <a:pt x="822959" y="228600"/>
                </a:lnTo>
                <a:close/>
                <a:moveTo>
                  <a:pt x="274320" y="0"/>
                </a:moveTo>
                <a:lnTo>
                  <a:pt x="548640" y="0"/>
                </a:lnTo>
                <a:lnTo>
                  <a:pt x="685800" y="228600"/>
                </a:lnTo>
                <a:lnTo>
                  <a:pt x="548640" y="457200"/>
                </a:lnTo>
                <a:lnTo>
                  <a:pt x="274320" y="457200"/>
                </a:lnTo>
                <a:lnTo>
                  <a:pt x="411479" y="228600"/>
                </a:lnTo>
                <a:close/>
                <a:moveTo>
                  <a:pt x="0" y="0"/>
                </a:moveTo>
                <a:lnTo>
                  <a:pt x="137160" y="0"/>
                </a:lnTo>
                <a:lnTo>
                  <a:pt x="274320" y="228600"/>
                </a:lnTo>
                <a:lnTo>
                  <a:pt x="137160" y="457200"/>
                </a:lnTo>
                <a:lnTo>
                  <a:pt x="0" y="457200"/>
                </a:lnTo>
                <a:lnTo>
                  <a:pt x="137160" y="228600"/>
                </a:lnTo>
                <a:close/>
                <a:moveTo>
                  <a:pt x="411479" y="228600"/>
                </a:moveTo>
                <a:lnTo>
                  <a:pt x="685800" y="228600"/>
                </a:lnTo>
                <a:moveTo>
                  <a:pt x="137160" y="228600"/>
                </a:moveTo>
                <a:lnTo>
                  <a:pt x="274320" y="228600"/>
                </a:lnTo>
                <a:moveTo>
                  <a:pt x="822959" y="228600"/>
                </a:moveTo>
                <a:lnTo>
                  <a:pt x="1371600" y="228600"/>
                </a:lnTo>
                <a:moveTo>
                  <a:pt x="685800" y="571500"/>
                </a:moveTo>
                <a:lnTo>
                  <a:pt x="685800" y="2057400"/>
                </a:lnTo>
              </a:path>
            </a:pathLst>
          </a:custGeom>
          <a:noFill/>
          <a:ln w="14287">
            <a:solidFill>
              <a:srgbClr val="484848"/>
            </a:solidFill>
          </a:ln>
        </p:spPr>
        <p:txBody>
          <a:bodyPr rtlCol="0" anchor="ctr"/>
          <a:lstStyle/>
          <a:p>
            <a:pPr algn="ctr"/>
            <a:endParaRPr dirty="0"/>
          </a:p>
        </p:txBody>
      </p:sp>
      <p:sp>
        <p:nvSpPr>
          <p:cNvPr id="6" name="Rounded Rectangle 5"/>
          <p:cNvSpPr/>
          <p:nvPr/>
        </p:nvSpPr>
        <p:spPr>
          <a:xfrm>
            <a:off x="7015757" y="2238375"/>
            <a:ext cx="1371600" cy="457200"/>
          </a:xfrm>
          <a:custGeom>
            <a:avLst/>
            <a:gdLst/>
            <a:ahLst/>
            <a:cxnLst/>
            <a:rect l="0" t="0" r="0" b="0"/>
            <a:pathLst>
              <a:path w="1371600" h="457200">
                <a:moveTo>
                  <a:pt x="685800" y="0"/>
                </a:moveTo>
                <a:lnTo>
                  <a:pt x="1234440" y="0"/>
                </a:lnTo>
                <a:lnTo>
                  <a:pt x="1371600" y="228600"/>
                </a:lnTo>
                <a:lnTo>
                  <a:pt x="1234440" y="457200"/>
                </a:lnTo>
                <a:lnTo>
                  <a:pt x="685800" y="457200"/>
                </a:lnTo>
                <a:lnTo>
                  <a:pt x="822959" y="228600"/>
                </a:lnTo>
                <a:lnTo>
                  <a:pt x="685800" y="0"/>
                </a:lnTo>
                <a:moveTo>
                  <a:pt x="274320" y="0"/>
                </a:moveTo>
                <a:lnTo>
                  <a:pt x="548640" y="0"/>
                </a:lnTo>
                <a:lnTo>
                  <a:pt x="685800" y="228600"/>
                </a:lnTo>
                <a:lnTo>
                  <a:pt x="548640" y="457200"/>
                </a:lnTo>
                <a:lnTo>
                  <a:pt x="274320" y="457200"/>
                </a:lnTo>
                <a:lnTo>
                  <a:pt x="411479" y="228600"/>
                </a:lnTo>
                <a:lnTo>
                  <a:pt x="274320" y="0"/>
                </a:lnTo>
                <a:moveTo>
                  <a:pt x="0" y="0"/>
                </a:moveTo>
                <a:lnTo>
                  <a:pt x="137159" y="0"/>
                </a:lnTo>
                <a:lnTo>
                  <a:pt x="274320" y="228600"/>
                </a:lnTo>
                <a:lnTo>
                  <a:pt x="137159" y="457200"/>
                </a:lnTo>
                <a:lnTo>
                  <a:pt x="0" y="457200"/>
                </a:lnTo>
                <a:lnTo>
                  <a:pt x="137159" y="228600"/>
                </a:lnTo>
                <a:lnTo>
                  <a:pt x="0" y="0"/>
                </a:lnTo>
              </a:path>
            </a:pathLst>
          </a:custGeom>
          <a:gradFill rotWithShape="1">
            <a:gsLst>
              <a:gs pos="0">
                <a:srgbClr val="CFF976"/>
              </a:gs>
              <a:gs pos="100000">
                <a:srgbClr val="A8DD38"/>
              </a:gs>
            </a:gsLst>
            <a:lin ang="5400000" scaled="1"/>
          </a:gradFill>
          <a:ln>
            <a:noFill/>
          </a:ln>
        </p:spPr>
        <p:txBody>
          <a:bodyPr rtlCol="0" anchor="ctr"/>
          <a:lstStyle/>
          <a:p>
            <a:pPr algn="ctr"/>
            <a:endParaRPr dirty="0"/>
          </a:p>
        </p:txBody>
      </p:sp>
      <p:sp>
        <p:nvSpPr>
          <p:cNvPr id="7" name="Rounded Rectangle 6"/>
          <p:cNvSpPr/>
          <p:nvPr/>
        </p:nvSpPr>
        <p:spPr>
          <a:xfrm>
            <a:off x="7015757" y="2238375"/>
            <a:ext cx="1371600" cy="1371600"/>
          </a:xfrm>
          <a:custGeom>
            <a:avLst/>
            <a:gdLst/>
            <a:ahLst/>
            <a:cxnLst/>
            <a:rect l="0" t="0" r="0" b="0"/>
            <a:pathLst>
              <a:path w="1371600" h="1371600">
                <a:moveTo>
                  <a:pt x="685800" y="0"/>
                </a:moveTo>
                <a:lnTo>
                  <a:pt x="1234440" y="0"/>
                </a:lnTo>
                <a:lnTo>
                  <a:pt x="1371600" y="228600"/>
                </a:lnTo>
                <a:lnTo>
                  <a:pt x="1234440" y="457200"/>
                </a:lnTo>
                <a:lnTo>
                  <a:pt x="685800" y="457200"/>
                </a:lnTo>
                <a:lnTo>
                  <a:pt x="822959" y="228600"/>
                </a:lnTo>
                <a:close/>
                <a:moveTo>
                  <a:pt x="274320" y="0"/>
                </a:moveTo>
                <a:lnTo>
                  <a:pt x="548640" y="0"/>
                </a:lnTo>
                <a:lnTo>
                  <a:pt x="685800" y="228600"/>
                </a:lnTo>
                <a:lnTo>
                  <a:pt x="548640" y="457200"/>
                </a:lnTo>
                <a:lnTo>
                  <a:pt x="274320" y="457200"/>
                </a:lnTo>
                <a:lnTo>
                  <a:pt x="411479" y="228600"/>
                </a:lnTo>
                <a:close/>
                <a:moveTo>
                  <a:pt x="0" y="0"/>
                </a:moveTo>
                <a:lnTo>
                  <a:pt x="137159" y="0"/>
                </a:lnTo>
                <a:lnTo>
                  <a:pt x="274320" y="228600"/>
                </a:lnTo>
                <a:lnTo>
                  <a:pt x="137159" y="457200"/>
                </a:lnTo>
                <a:lnTo>
                  <a:pt x="0" y="457200"/>
                </a:lnTo>
                <a:lnTo>
                  <a:pt x="137159" y="228600"/>
                </a:lnTo>
                <a:close/>
                <a:moveTo>
                  <a:pt x="411479" y="228600"/>
                </a:moveTo>
                <a:lnTo>
                  <a:pt x="685800" y="228600"/>
                </a:lnTo>
                <a:moveTo>
                  <a:pt x="137159" y="228600"/>
                </a:moveTo>
                <a:lnTo>
                  <a:pt x="274320" y="228600"/>
                </a:lnTo>
                <a:moveTo>
                  <a:pt x="822959" y="228600"/>
                </a:moveTo>
                <a:lnTo>
                  <a:pt x="1371600" y="228600"/>
                </a:lnTo>
                <a:moveTo>
                  <a:pt x="685800" y="571500"/>
                </a:moveTo>
                <a:lnTo>
                  <a:pt x="685800" y="1371600"/>
                </a:lnTo>
              </a:path>
            </a:pathLst>
          </a:custGeom>
          <a:noFill/>
          <a:ln w="14287">
            <a:solidFill>
              <a:srgbClr val="484848"/>
            </a:solidFill>
          </a:ln>
        </p:spPr>
        <p:txBody>
          <a:bodyPr rtlCol="0" anchor="ctr"/>
          <a:lstStyle/>
          <a:p>
            <a:pPr algn="ctr"/>
            <a:endParaRPr dirty="0"/>
          </a:p>
        </p:txBody>
      </p:sp>
      <p:sp>
        <p:nvSpPr>
          <p:cNvPr id="8" name="TextBox 7"/>
          <p:cNvSpPr txBox="1"/>
          <p:nvPr/>
        </p:nvSpPr>
        <p:spPr>
          <a:xfrm>
            <a:off x="4256009" y="1519237"/>
            <a:ext cx="3669274" cy="276999"/>
          </a:xfrm>
          <a:prstGeom prst="rect">
            <a:avLst/>
          </a:prstGeom>
          <a:noFill/>
          <a:ln>
            <a:noFill/>
          </a:ln>
        </p:spPr>
        <p:txBody>
          <a:bodyPr wrap="none" lIns="0" tIns="0" rIns="0" bIns="0" anchor="t">
            <a:spAutoFit/>
          </a:bodyPr>
          <a:lstStyle/>
          <a:p>
            <a:pPr algn="ctr"/>
            <a:r>
              <a:rPr lang="en-US" b="1" dirty="0">
                <a:solidFill>
                  <a:srgbClr val="484848"/>
                </a:solidFill>
                <a:latin typeface="Roboto"/>
              </a:rPr>
              <a:t>Outcome Data Analysis (Post-Test)</a:t>
            </a:r>
            <a:endParaRPr b="1" dirty="0">
              <a:solidFill>
                <a:srgbClr val="484848"/>
              </a:solidFill>
              <a:latin typeface="Roboto"/>
            </a:endParaRPr>
          </a:p>
        </p:txBody>
      </p:sp>
      <p:sp>
        <p:nvSpPr>
          <p:cNvPr id="9" name="TextBox 8"/>
          <p:cNvSpPr txBox="1"/>
          <p:nvPr/>
        </p:nvSpPr>
        <p:spPr>
          <a:xfrm>
            <a:off x="3943898" y="3743325"/>
            <a:ext cx="1092993" cy="457200"/>
          </a:xfrm>
          <a:prstGeom prst="rect">
            <a:avLst/>
          </a:prstGeom>
          <a:noFill/>
          <a:ln>
            <a:noFill/>
          </a:ln>
        </p:spPr>
        <p:txBody>
          <a:bodyPr wrap="none" lIns="0" tIns="0" rIns="0" bIns="0" anchor="t">
            <a:spAutoFit/>
          </a:bodyPr>
          <a:lstStyle/>
          <a:p>
            <a:pPr algn="ctr"/>
            <a:r>
              <a:rPr sz="1500" dirty="0">
                <a:solidFill>
                  <a:srgbClr val="4E88E7"/>
                </a:solidFill>
                <a:latin typeface="Roboto"/>
              </a:rPr>
              <a:t>Extract Final
Perceptions</a:t>
            </a:r>
          </a:p>
        </p:txBody>
      </p:sp>
      <p:sp>
        <p:nvSpPr>
          <p:cNvPr id="10" name="TextBox 9"/>
          <p:cNvSpPr txBox="1"/>
          <p:nvPr/>
        </p:nvSpPr>
        <p:spPr>
          <a:xfrm>
            <a:off x="7024045" y="3743325"/>
            <a:ext cx="1354931" cy="685800"/>
          </a:xfrm>
          <a:prstGeom prst="rect">
            <a:avLst/>
          </a:prstGeom>
          <a:noFill/>
          <a:ln>
            <a:noFill/>
          </a:ln>
        </p:spPr>
        <p:txBody>
          <a:bodyPr wrap="none" lIns="0" tIns="0" rIns="0" bIns="0" anchor="t">
            <a:spAutoFit/>
          </a:bodyPr>
          <a:lstStyle/>
          <a:p>
            <a:pPr algn="ctr"/>
            <a:r>
              <a:rPr sz="1500" dirty="0">
                <a:solidFill>
                  <a:srgbClr val="92BD39"/>
                </a:solidFill>
                <a:latin typeface="Roboto"/>
              </a:rPr>
              <a:t>Summarize into
Outcome
Codebook</a:t>
            </a:r>
          </a:p>
        </p:txBody>
      </p:sp>
      <p:sp>
        <p:nvSpPr>
          <p:cNvPr id="11" name="TextBox 10"/>
          <p:cNvSpPr txBox="1"/>
          <p:nvPr/>
        </p:nvSpPr>
        <p:spPr>
          <a:xfrm>
            <a:off x="3894926" y="4310062"/>
            <a:ext cx="1191031" cy="338554"/>
          </a:xfrm>
          <a:prstGeom prst="rect">
            <a:avLst/>
          </a:prstGeom>
          <a:noFill/>
          <a:ln>
            <a:noFill/>
          </a:ln>
        </p:spPr>
        <p:txBody>
          <a:bodyPr wrap="none" lIns="0" tIns="0" rIns="0" bIns="0" anchor="t">
            <a:spAutoFit/>
          </a:bodyPr>
          <a:lstStyle/>
          <a:p>
            <a:pPr algn="ctr"/>
            <a:r>
              <a:rPr sz="1100" dirty="0">
                <a:solidFill>
                  <a:srgbClr val="484848"/>
                </a:solidFill>
                <a:latin typeface="Roboto"/>
              </a:rPr>
              <a:t>Gather all post-test
responses</a:t>
            </a:r>
          </a:p>
        </p:txBody>
      </p:sp>
      <p:sp>
        <p:nvSpPr>
          <p:cNvPr id="12" name="TextBox 11"/>
          <p:cNvSpPr txBox="1"/>
          <p:nvPr/>
        </p:nvSpPr>
        <p:spPr>
          <a:xfrm>
            <a:off x="5539144" y="4429125"/>
            <a:ext cx="1102966" cy="457200"/>
          </a:xfrm>
          <a:prstGeom prst="rect">
            <a:avLst/>
          </a:prstGeom>
          <a:noFill/>
          <a:ln>
            <a:noFill/>
          </a:ln>
        </p:spPr>
        <p:txBody>
          <a:bodyPr wrap="none" lIns="0" tIns="0" rIns="0" bIns="0" anchor="t">
            <a:spAutoFit/>
          </a:bodyPr>
          <a:lstStyle/>
          <a:p>
            <a:pPr algn="ctr"/>
            <a:r>
              <a:rPr sz="1500" dirty="0">
                <a:solidFill>
                  <a:srgbClr val="3CC583"/>
                </a:solidFill>
                <a:latin typeface="Roboto"/>
              </a:rPr>
              <a:t>Cluster Final
Perceptions</a:t>
            </a:r>
          </a:p>
        </p:txBody>
      </p:sp>
      <p:sp>
        <p:nvSpPr>
          <p:cNvPr id="13" name="TextBox 12"/>
          <p:cNvSpPr txBox="1"/>
          <p:nvPr/>
        </p:nvSpPr>
        <p:spPr>
          <a:xfrm>
            <a:off x="7110869" y="4538663"/>
            <a:ext cx="1181414" cy="507831"/>
          </a:xfrm>
          <a:prstGeom prst="rect">
            <a:avLst/>
          </a:prstGeom>
          <a:noFill/>
          <a:ln>
            <a:noFill/>
          </a:ln>
        </p:spPr>
        <p:txBody>
          <a:bodyPr wrap="none" lIns="0" tIns="0" rIns="0" bIns="0" anchor="t">
            <a:spAutoFit/>
          </a:bodyPr>
          <a:lstStyle/>
          <a:p>
            <a:pPr algn="ctr"/>
            <a:r>
              <a:rPr sz="1100" dirty="0">
                <a:solidFill>
                  <a:srgbClr val="484848"/>
                </a:solidFill>
                <a:latin typeface="Roboto"/>
              </a:rPr>
              <a:t>Create a codebook
summarizing the
clusters</a:t>
            </a:r>
          </a:p>
        </p:txBody>
      </p:sp>
      <p:sp>
        <p:nvSpPr>
          <p:cNvPr id="14" name="TextBox 13"/>
          <p:cNvSpPr txBox="1"/>
          <p:nvPr/>
        </p:nvSpPr>
        <p:spPr>
          <a:xfrm>
            <a:off x="5431894" y="4995862"/>
            <a:ext cx="1317431" cy="342900"/>
          </a:xfrm>
          <a:prstGeom prst="rect">
            <a:avLst/>
          </a:prstGeom>
          <a:noFill/>
          <a:ln>
            <a:noFill/>
          </a:ln>
        </p:spPr>
        <p:txBody>
          <a:bodyPr wrap="none" lIns="0" tIns="0" rIns="0" bIns="0" anchor="t">
            <a:spAutoFit/>
          </a:bodyPr>
          <a:lstStyle/>
          <a:p>
            <a:pPr algn="ctr"/>
            <a:r>
              <a:rPr sz="1100" dirty="0">
                <a:solidFill>
                  <a:srgbClr val="484848"/>
                </a:solidFill>
                <a:latin typeface="Roboto"/>
              </a:rPr>
              <a:t>Group similar
perceptions together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C5259-66F9-3A45-7E90-B435EB755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1674D-6ACB-0761-815F-E450580C98E5}"/>
              </a:ext>
            </a:extLst>
          </p:cNvPr>
          <p:cNvSpPr>
            <a:spLocks noGrp="1"/>
          </p:cNvSpPr>
          <p:nvPr>
            <p:ph type="title"/>
          </p:nvPr>
        </p:nvSpPr>
        <p:spPr/>
        <p:txBody>
          <a:bodyPr/>
          <a:lstStyle/>
          <a:p>
            <a:r>
              <a:rPr lang="en-US" dirty="0"/>
              <a:t>Prompt Structure &amp; Progression</a:t>
            </a:r>
          </a:p>
        </p:txBody>
      </p:sp>
      <p:sp>
        <p:nvSpPr>
          <p:cNvPr id="3" name="Content Placeholder 2">
            <a:extLst>
              <a:ext uri="{FF2B5EF4-FFF2-40B4-BE49-F238E27FC236}">
                <a16:creationId xmlns:a16="http://schemas.microsoft.com/office/drawing/2014/main" id="{E4580893-EB30-8267-668C-228DAC1478C1}"/>
              </a:ext>
            </a:extLst>
          </p:cNvPr>
          <p:cNvSpPr>
            <a:spLocks noGrp="1"/>
          </p:cNvSpPr>
          <p:nvPr>
            <p:ph idx="1"/>
          </p:nvPr>
        </p:nvSpPr>
        <p:spPr>
          <a:xfrm>
            <a:off x="612647" y="1261872"/>
            <a:ext cx="10653579" cy="5305584"/>
          </a:xfrm>
        </p:spPr>
        <p:txBody>
          <a:bodyPr vert="horz" lIns="91440" tIns="45720" rIns="91440" bIns="45720" rtlCol="0" anchor="t">
            <a:normAutofit lnSpcReduction="10000"/>
          </a:bodyPr>
          <a:lstStyle/>
          <a:p>
            <a:pPr marL="0" indent="0">
              <a:buNone/>
            </a:pPr>
            <a:r>
              <a:rPr lang="en-US" b="1" dirty="0"/>
              <a:t>How We Talked to ChatGPT</a:t>
            </a:r>
          </a:p>
          <a:p>
            <a:pPr marL="0" indent="0">
              <a:buNone/>
            </a:pPr>
            <a:r>
              <a:rPr lang="en-US" b="1" dirty="0"/>
              <a:t>Framework:</a:t>
            </a:r>
            <a:r>
              <a:rPr lang="en-US" dirty="0"/>
              <a:t> Structured, persona-based, task-specific prompting</a:t>
            </a:r>
          </a:p>
          <a:p>
            <a:pPr marL="0" indent="0">
              <a:buNone/>
            </a:pPr>
            <a:r>
              <a:rPr lang="en-US" dirty="0"/>
              <a:t>"You are a qualitative research assistant ..." </a:t>
            </a:r>
          </a:p>
          <a:p>
            <a:pPr marL="342900" indent="-342900"/>
            <a:r>
              <a:rPr lang="en-US" dirty="0"/>
              <a:t>Attitudes/confidence/anxieties/perceptions</a:t>
            </a:r>
          </a:p>
          <a:p>
            <a:pPr marL="342900" indent="-342900"/>
            <a:r>
              <a:rPr lang="en-US" dirty="0"/>
              <a:t>Actions taken</a:t>
            </a:r>
          </a:p>
          <a:p>
            <a:pPr marL="342900" indent="-342900"/>
            <a:r>
              <a:rPr lang="en-US" dirty="0"/>
              <a:t>Strategies used</a:t>
            </a:r>
          </a:p>
          <a:p>
            <a:pPr marL="342900" indent="-342900"/>
            <a:r>
              <a:rPr lang="en-US" dirty="0"/>
              <a:t>Challenges encountered</a:t>
            </a:r>
          </a:p>
          <a:p>
            <a:pPr marL="342900" indent="-342900"/>
            <a:r>
              <a:rPr lang="en-US" dirty="0"/>
              <a:t>"Aha" moments</a:t>
            </a:r>
          </a:p>
          <a:p>
            <a:pPr marL="342900" indent="-342900"/>
            <a:r>
              <a:rPr lang="en-US" dirty="0"/>
              <a:t>Evolving thinking</a:t>
            </a:r>
          </a:p>
          <a:p>
            <a:pPr>
              <a:buNone/>
            </a:pPr>
            <a:r>
              <a:rPr lang="en-US" sz="1900" b="1" dirty="0"/>
              <a:t>Structured 3-Phase Analysis</a:t>
            </a:r>
            <a:endParaRPr lang="en-US" sz="1900" dirty="0"/>
          </a:p>
          <a:p>
            <a:pPr marL="0" indent="0">
              <a:buNone/>
            </a:pPr>
            <a:r>
              <a:rPr lang="en-US" sz="1900" dirty="0"/>
              <a:t>Significant statements → Thematic clusters → Codebook (definitions + quotes)</a:t>
            </a:r>
          </a:p>
          <a:p>
            <a:pPr marL="0" indent="0">
              <a:buNone/>
            </a:pPr>
            <a:endParaRPr lang="en-US" dirty="0"/>
          </a:p>
        </p:txBody>
      </p:sp>
    </p:spTree>
    <p:extLst>
      <p:ext uri="{BB962C8B-B14F-4D97-AF65-F5344CB8AC3E}">
        <p14:creationId xmlns:p14="http://schemas.microsoft.com/office/powerpoint/2010/main" val="3026375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5F4A0-503C-C16D-75C8-B42B70977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EB01A9-6AD4-5358-3091-988DB09C5F8A}"/>
              </a:ext>
            </a:extLst>
          </p:cNvPr>
          <p:cNvSpPr>
            <a:spLocks noGrp="1"/>
          </p:cNvSpPr>
          <p:nvPr>
            <p:ph type="title"/>
          </p:nvPr>
        </p:nvSpPr>
        <p:spPr/>
        <p:txBody>
          <a:bodyPr/>
          <a:lstStyle/>
          <a:p>
            <a:r>
              <a:rPr lang="en-US" dirty="0"/>
              <a:t>Cross Codebook Synthesis</a:t>
            </a:r>
          </a:p>
        </p:txBody>
      </p:sp>
      <p:sp>
        <p:nvSpPr>
          <p:cNvPr id="3" name="Content Placeholder 2">
            <a:extLst>
              <a:ext uri="{FF2B5EF4-FFF2-40B4-BE49-F238E27FC236}">
                <a16:creationId xmlns:a16="http://schemas.microsoft.com/office/drawing/2014/main" id="{6441442C-42D4-2726-25C3-236A9E611FF1}"/>
              </a:ext>
            </a:extLst>
          </p:cNvPr>
          <p:cNvSpPr>
            <a:spLocks noGrp="1"/>
          </p:cNvSpPr>
          <p:nvPr>
            <p:ph idx="1"/>
          </p:nvPr>
        </p:nvSpPr>
        <p:spPr>
          <a:xfrm>
            <a:off x="612647" y="1261872"/>
            <a:ext cx="10653579" cy="5047488"/>
          </a:xfrm>
        </p:spPr>
        <p:txBody>
          <a:bodyPr vert="horz" lIns="91440" tIns="45720" rIns="91440" bIns="45720" rtlCol="0" anchor="t">
            <a:normAutofit/>
          </a:bodyPr>
          <a:lstStyle/>
          <a:p>
            <a:pPr marL="0" indent="0">
              <a:buNone/>
            </a:pPr>
            <a:r>
              <a:rPr lang="en-US" b="1" dirty="0"/>
              <a:t>Tracing Learning Trajectories</a:t>
            </a:r>
            <a:r>
              <a:rPr lang="en-US" dirty="0"/>
              <a:t> </a:t>
            </a:r>
          </a:p>
          <a:p>
            <a:pPr marL="0" indent="0">
              <a:buNone/>
            </a:pPr>
            <a:r>
              <a:rPr lang="en-US" dirty="0"/>
              <a:t>Compared three validated codebooks side-by-side (temporal + data course triangulation)</a:t>
            </a:r>
          </a:p>
          <a:p>
            <a:pPr marL="0" indent="0">
              <a:buNone/>
            </a:pPr>
            <a:r>
              <a:rPr lang="en-US" dirty="0"/>
              <a:t>Trace evolution of themes over time:</a:t>
            </a:r>
          </a:p>
          <a:p>
            <a:pPr marL="342900" lvl="0" indent="-342900"/>
            <a:r>
              <a:rPr lang="en-US" dirty="0"/>
              <a:t>Which anxieties dissipated?</a:t>
            </a:r>
          </a:p>
          <a:p>
            <a:pPr marL="342900" lvl="0" indent="-342900"/>
            <a:r>
              <a:rPr lang="en-US" dirty="0"/>
              <a:t>How did strategies transform?</a:t>
            </a:r>
          </a:p>
          <a:p>
            <a:pPr marL="342900" indent="-342900"/>
            <a:r>
              <a:rPr lang="en-US" dirty="0"/>
              <a:t>What new considerations emerged?</a:t>
            </a:r>
          </a:p>
          <a:p>
            <a:pPr marL="0" indent="0">
              <a:buNone/>
            </a:pPr>
            <a:r>
              <a:rPr lang="en-US" b="1" dirty="0"/>
              <a:t>Convergence:</a:t>
            </a:r>
            <a:r>
              <a:rPr lang="en-US" dirty="0"/>
              <a:t> Iterative refinement, ownership, verification, reduced load, confidence, self efficacy </a:t>
            </a:r>
          </a:p>
          <a:p>
            <a:pPr marL="0" indent="0">
              <a:buNone/>
            </a:pPr>
            <a:r>
              <a:rPr lang="en-US" b="1" dirty="0"/>
              <a:t>Scalable</a:t>
            </a:r>
            <a:r>
              <a:rPr lang="en-US" dirty="0"/>
              <a:t>: </a:t>
            </a:r>
            <a:r>
              <a:rPr lang="en-US" dirty="0">
                <a:ea typeface="+mn-lt"/>
                <a:cs typeface="+mn-lt"/>
              </a:rPr>
              <a:t>Codebook can be applied to future cohorts to test transferability and refine framework over time</a:t>
            </a:r>
            <a:endParaRPr lang="en-US" dirty="0">
              <a:solidFill>
                <a:srgbClr val="000000"/>
              </a:solidFill>
              <a:ea typeface="+mn-lt"/>
              <a:cs typeface="+mn-lt"/>
            </a:endParaRPr>
          </a:p>
        </p:txBody>
      </p:sp>
    </p:spTree>
    <p:extLst>
      <p:ext uri="{BB962C8B-B14F-4D97-AF65-F5344CB8AC3E}">
        <p14:creationId xmlns:p14="http://schemas.microsoft.com/office/powerpoint/2010/main" val="438505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3252C-18C1-FA52-798C-65A8921356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85155B-3238-15ED-755D-57253247AA2C}"/>
              </a:ext>
            </a:extLst>
          </p:cNvPr>
          <p:cNvSpPr>
            <a:spLocks noGrp="1"/>
          </p:cNvSpPr>
          <p:nvPr>
            <p:ph type="title"/>
          </p:nvPr>
        </p:nvSpPr>
        <p:spPr/>
        <p:txBody>
          <a:bodyPr/>
          <a:lstStyle/>
          <a:p>
            <a:r>
              <a:rPr lang="en-US" dirty="0"/>
              <a:t>Key Takeaway</a:t>
            </a:r>
          </a:p>
        </p:txBody>
      </p:sp>
      <p:sp>
        <p:nvSpPr>
          <p:cNvPr id="3" name="Content Placeholder 2">
            <a:extLst>
              <a:ext uri="{FF2B5EF4-FFF2-40B4-BE49-F238E27FC236}">
                <a16:creationId xmlns:a16="http://schemas.microsoft.com/office/drawing/2014/main" id="{66F119C6-E038-895D-FD95-3D0E21C95946}"/>
              </a:ext>
            </a:extLst>
          </p:cNvPr>
          <p:cNvSpPr>
            <a:spLocks noGrp="1"/>
          </p:cNvSpPr>
          <p:nvPr>
            <p:ph idx="1"/>
          </p:nvPr>
        </p:nvSpPr>
        <p:spPr>
          <a:xfrm>
            <a:off x="612647" y="1261872"/>
            <a:ext cx="10653579" cy="5047488"/>
          </a:xfrm>
        </p:spPr>
        <p:txBody>
          <a:bodyPr vert="horz" lIns="91440" tIns="45720" rIns="91440" bIns="45720" rtlCol="0" anchor="t">
            <a:normAutofit/>
          </a:bodyPr>
          <a:lstStyle/>
          <a:p>
            <a:pPr marL="0" indent="0" fontAlgn="base">
              <a:buNone/>
            </a:pPr>
            <a:r>
              <a:rPr lang="en-US" b="1" dirty="0"/>
              <a:t>AI as Analyst is Feasible &amp; Rigorous</a:t>
            </a:r>
            <a:r>
              <a:rPr lang="en-US" dirty="0"/>
              <a:t> </a:t>
            </a:r>
          </a:p>
          <a:p>
            <a:pPr marL="0" indent="0">
              <a:lnSpc>
                <a:spcPct val="100000"/>
              </a:lnSpc>
              <a:buNone/>
            </a:pPr>
            <a:r>
              <a:rPr lang="en-US" b="1" dirty="0"/>
              <a:t>Benefits:</a:t>
            </a:r>
          </a:p>
          <a:p>
            <a:pPr marL="0" indent="0">
              <a:lnSpc>
                <a:spcPct val="100000"/>
              </a:lnSpc>
              <a:buNone/>
            </a:pPr>
            <a:r>
              <a:rPr lang="en-US" dirty="0"/>
              <a:t>✅ </a:t>
            </a:r>
            <a:r>
              <a:rPr lang="en-US" b="1" dirty="0"/>
              <a:t>Reduces time</a:t>
            </a:r>
            <a:r>
              <a:rPr lang="en-US" dirty="0"/>
              <a:t> for qualitative coding</a:t>
            </a:r>
          </a:p>
          <a:p>
            <a:pPr marL="0" indent="0">
              <a:lnSpc>
                <a:spcPct val="100000"/>
              </a:lnSpc>
              <a:buNone/>
            </a:pPr>
            <a:r>
              <a:rPr lang="en-US" dirty="0"/>
              <a:t>✅ </a:t>
            </a:r>
            <a:r>
              <a:rPr lang="en-US" b="1" dirty="0"/>
              <a:t>Accessible </a:t>
            </a:r>
            <a:r>
              <a:rPr lang="en-US" dirty="0"/>
              <a:t>to faculty without advanced qualitative training</a:t>
            </a:r>
          </a:p>
          <a:p>
            <a:pPr marL="0" indent="0">
              <a:lnSpc>
                <a:spcPct val="100000"/>
              </a:lnSpc>
              <a:buNone/>
            </a:pPr>
            <a:r>
              <a:rPr lang="en-US" dirty="0"/>
              <a:t>✅ </a:t>
            </a:r>
            <a:r>
              <a:rPr lang="en-US" b="1" dirty="0"/>
              <a:t>Maintains rigor</a:t>
            </a:r>
            <a:r>
              <a:rPr lang="en-US" dirty="0"/>
              <a:t> through human validation</a:t>
            </a:r>
          </a:p>
          <a:p>
            <a:pPr marL="0" indent="0">
              <a:lnSpc>
                <a:spcPct val="100000"/>
              </a:lnSpc>
              <a:buNone/>
            </a:pPr>
            <a:r>
              <a:rPr lang="en-US" dirty="0"/>
              <a:t>✅ </a:t>
            </a:r>
            <a:r>
              <a:rPr lang="en-US" b="1" dirty="0"/>
              <a:t>Scalable </a:t>
            </a:r>
            <a:r>
              <a:rPr lang="en-US" dirty="0"/>
              <a:t>to course evaluations, surveys, TL projects</a:t>
            </a:r>
          </a:p>
          <a:p>
            <a:pPr marL="0" indent="0">
              <a:lnSpc>
                <a:spcPct val="100000"/>
              </a:lnSpc>
              <a:buNone/>
            </a:pPr>
            <a:r>
              <a:rPr lang="en-US" b="1" dirty="0"/>
              <a:t>Requirements:</a:t>
            </a:r>
          </a:p>
          <a:p>
            <a:pPr marL="342900" indent="-342900">
              <a:lnSpc>
                <a:spcPct val="100000"/>
              </a:lnSpc>
            </a:pPr>
            <a:r>
              <a:rPr lang="en-US" dirty="0"/>
              <a:t>Structured prompts (role, goal, context)</a:t>
            </a:r>
          </a:p>
          <a:p>
            <a:pPr marL="342900" indent="-342900">
              <a:lnSpc>
                <a:spcPct val="100000"/>
              </a:lnSpc>
            </a:pPr>
            <a:r>
              <a:rPr lang="en-US" dirty="0"/>
              <a:t>Staged analysis (not one-shot, temporal)</a:t>
            </a:r>
          </a:p>
          <a:p>
            <a:pPr marL="342900" indent="-342900">
              <a:lnSpc>
                <a:spcPct val="100000"/>
              </a:lnSpc>
            </a:pPr>
            <a:r>
              <a:rPr lang="en-US" dirty="0"/>
              <a:t>Human review (triangulation, spot-checking, batch analysis)</a:t>
            </a:r>
          </a:p>
          <a:p>
            <a:pPr marL="342900" indent="-342900">
              <a:lnSpc>
                <a:spcPct val="100000"/>
              </a:lnSpc>
            </a:pPr>
            <a:r>
              <a:rPr lang="en-US" dirty="0"/>
              <a:t>Transparent reporting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39548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171E6-084C-DFE1-349B-EA2E345930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D6334-9208-4D68-7E6E-634F94B461DF}"/>
              </a:ext>
            </a:extLst>
          </p:cNvPr>
          <p:cNvSpPr>
            <a:spLocks noGrp="1"/>
          </p:cNvSpPr>
          <p:nvPr>
            <p:ph type="title"/>
          </p:nvPr>
        </p:nvSpPr>
        <p:spPr/>
        <p:txBody>
          <a:bodyPr/>
          <a:lstStyle/>
          <a:p>
            <a:r>
              <a:rPr lang="en-US" dirty="0"/>
              <a:t>Transferability</a:t>
            </a:r>
          </a:p>
        </p:txBody>
      </p:sp>
      <p:sp>
        <p:nvSpPr>
          <p:cNvPr id="3" name="Content Placeholder 2">
            <a:extLst>
              <a:ext uri="{FF2B5EF4-FFF2-40B4-BE49-F238E27FC236}">
                <a16:creationId xmlns:a16="http://schemas.microsoft.com/office/drawing/2014/main" id="{8CA7D476-5A83-26C8-9EA0-71EF8B84C164}"/>
              </a:ext>
            </a:extLst>
          </p:cNvPr>
          <p:cNvSpPr>
            <a:spLocks noGrp="1"/>
          </p:cNvSpPr>
          <p:nvPr>
            <p:ph idx="1"/>
          </p:nvPr>
        </p:nvSpPr>
        <p:spPr>
          <a:xfrm>
            <a:off x="612647" y="1261872"/>
            <a:ext cx="10653579" cy="5047488"/>
          </a:xfrm>
        </p:spPr>
        <p:txBody>
          <a:bodyPr vert="horz" lIns="91440" tIns="45720" rIns="91440" bIns="45720" rtlCol="0" anchor="t">
            <a:normAutofit fontScale="92500" lnSpcReduction="20000"/>
          </a:bodyPr>
          <a:lstStyle/>
          <a:p>
            <a:pPr marL="0" indent="0" fontAlgn="base">
              <a:buNone/>
            </a:pPr>
            <a:r>
              <a:rPr lang="en-US" b="1" dirty="0"/>
              <a:t>You Can Use These Methods</a:t>
            </a:r>
            <a:r>
              <a:rPr lang="en-US" dirty="0"/>
              <a:t> </a:t>
            </a:r>
          </a:p>
          <a:p>
            <a:pPr marL="0" indent="0" fontAlgn="base">
              <a:buNone/>
            </a:pPr>
            <a:r>
              <a:rPr lang="en-US" b="1" dirty="0"/>
              <a:t>AI as Assistant Pedagogy:</a:t>
            </a:r>
            <a:r>
              <a:rPr lang="en-US" dirty="0"/>
              <a:t> </a:t>
            </a:r>
          </a:p>
          <a:p>
            <a:pPr fontAlgn="base"/>
            <a:r>
              <a:rPr lang="en-US" dirty="0"/>
              <a:t>Any discipline with research/writing (STEM, History, Business) </a:t>
            </a:r>
          </a:p>
          <a:p>
            <a:pPr fontAlgn="base"/>
            <a:r>
              <a:rPr lang="en-US" dirty="0"/>
              <a:t>"AI Use Logs" = universal process assessment </a:t>
            </a:r>
          </a:p>
          <a:p>
            <a:pPr fontAlgn="base"/>
            <a:r>
              <a:rPr lang="en-US" dirty="0"/>
              <a:t>Adaptable to lab reports, proposals, literature reviews </a:t>
            </a:r>
          </a:p>
          <a:p>
            <a:pPr marL="0" indent="0" fontAlgn="base">
              <a:buNone/>
            </a:pPr>
            <a:r>
              <a:rPr lang="en-US" b="1" dirty="0"/>
              <a:t>AI as Analyst Methodology:</a:t>
            </a:r>
            <a:r>
              <a:rPr lang="en-US" dirty="0"/>
              <a:t> </a:t>
            </a:r>
          </a:p>
          <a:p>
            <a:pPr fontAlgn="base"/>
            <a:r>
              <a:rPr lang="en-US" dirty="0"/>
              <a:t>Course evaluations</a:t>
            </a:r>
          </a:p>
          <a:p>
            <a:r>
              <a:rPr lang="en-US" dirty="0"/>
              <a:t>Student reflections</a:t>
            </a:r>
          </a:p>
          <a:p>
            <a:r>
              <a:rPr lang="en-US" dirty="0"/>
              <a:t>Open-ended survey responses</a:t>
            </a:r>
          </a:p>
          <a:p>
            <a:pPr fontAlgn="base"/>
            <a:r>
              <a:rPr lang="en-US" dirty="0"/>
              <a:t>Departmental feedback</a:t>
            </a:r>
          </a:p>
          <a:p>
            <a:pPr fontAlgn="base"/>
            <a:r>
              <a:rPr lang="en-US" dirty="0"/>
              <a:t>Any text-based qualitative data</a:t>
            </a:r>
          </a:p>
          <a:p>
            <a:pPr marL="0" indent="0">
              <a:buNone/>
            </a:pPr>
            <a:r>
              <a:rPr lang="en-US" b="1" dirty="0"/>
              <a:t>Democratizes access to research for time-constrained faculty</a:t>
            </a:r>
          </a:p>
          <a:p>
            <a:endParaRPr lang="en-US" dirty="0"/>
          </a:p>
          <a:p>
            <a:pPr marL="0" indent="0" fontAlgn="base">
              <a:buNone/>
            </a:pPr>
            <a:endParaRPr lang="en-US" dirty="0"/>
          </a:p>
          <a:p>
            <a:pPr marL="0" indent="0">
              <a:buNone/>
            </a:pPr>
            <a:endParaRPr lang="en-US" dirty="0"/>
          </a:p>
        </p:txBody>
      </p:sp>
    </p:spTree>
    <p:extLst>
      <p:ext uri="{BB962C8B-B14F-4D97-AF65-F5344CB8AC3E}">
        <p14:creationId xmlns:p14="http://schemas.microsoft.com/office/powerpoint/2010/main" val="1207219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9ADDB-ED68-A41F-B760-594BA816A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33D0B-311B-4E32-8C3E-35288F0A7D12}"/>
              </a:ext>
            </a:extLst>
          </p:cNvPr>
          <p:cNvSpPr>
            <a:spLocks noGrp="1"/>
          </p:cNvSpPr>
          <p:nvPr>
            <p:ph type="title"/>
          </p:nvPr>
        </p:nvSpPr>
        <p:spPr/>
        <p:txBody>
          <a:bodyPr/>
          <a:lstStyle/>
          <a:p>
            <a:r>
              <a:rPr lang="en-US" dirty="0"/>
              <a:t>Limitations &amp; Future Directions</a:t>
            </a:r>
          </a:p>
        </p:txBody>
      </p:sp>
      <p:sp>
        <p:nvSpPr>
          <p:cNvPr id="3" name="Content Placeholder 2">
            <a:extLst>
              <a:ext uri="{FF2B5EF4-FFF2-40B4-BE49-F238E27FC236}">
                <a16:creationId xmlns:a16="http://schemas.microsoft.com/office/drawing/2014/main" id="{A6DE47D8-F7ED-2FFF-0161-C2823FF83DB0}"/>
              </a:ext>
            </a:extLst>
          </p:cNvPr>
          <p:cNvSpPr>
            <a:spLocks noGrp="1"/>
          </p:cNvSpPr>
          <p:nvPr>
            <p:ph idx="1"/>
          </p:nvPr>
        </p:nvSpPr>
        <p:spPr>
          <a:xfrm>
            <a:off x="612647" y="1261872"/>
            <a:ext cx="10653579" cy="5417904"/>
          </a:xfrm>
        </p:spPr>
        <p:txBody>
          <a:bodyPr vert="horz" lIns="91440" tIns="45720" rIns="91440" bIns="45720" rtlCol="0" anchor="t">
            <a:normAutofit/>
          </a:bodyPr>
          <a:lstStyle/>
          <a:p>
            <a:pPr marL="0" indent="0" fontAlgn="base">
              <a:buNone/>
            </a:pPr>
            <a:r>
              <a:rPr lang="en-US" b="1" dirty="0"/>
              <a:t>Limitations:</a:t>
            </a:r>
            <a:r>
              <a:rPr lang="en-US" dirty="0"/>
              <a:t> </a:t>
            </a:r>
          </a:p>
          <a:p>
            <a:pPr fontAlgn="base"/>
            <a:r>
              <a:rPr lang="en-US" dirty="0"/>
              <a:t>Small sample (n = 11)</a:t>
            </a:r>
          </a:p>
          <a:p>
            <a:r>
              <a:rPr lang="en-US" dirty="0"/>
              <a:t>Self-report data (perceptions, not writing quality measures)</a:t>
            </a:r>
          </a:p>
          <a:p>
            <a:r>
              <a:rPr lang="en-US" dirty="0"/>
              <a:t>Likert items not validated instruments</a:t>
            </a:r>
          </a:p>
          <a:p>
            <a:r>
              <a:rPr lang="en-US" dirty="0"/>
              <a:t>Single course context (OT capstone)</a:t>
            </a:r>
          </a:p>
          <a:p>
            <a:pPr marL="0" indent="0" fontAlgn="base">
              <a:buNone/>
            </a:pPr>
            <a:r>
              <a:rPr lang="en-US" b="1" dirty="0"/>
              <a:t>Future Research:</a:t>
            </a:r>
            <a:r>
              <a:rPr lang="en-US" dirty="0"/>
              <a:t> </a:t>
            </a:r>
          </a:p>
          <a:p>
            <a:pPr fontAlgn="base"/>
            <a:r>
              <a:rPr lang="en-US" dirty="0"/>
              <a:t>Rubric-scored writing analysis </a:t>
            </a:r>
          </a:p>
          <a:p>
            <a:pPr fontAlgn="base"/>
            <a:r>
              <a:rPr lang="en-US" dirty="0"/>
              <a:t>Apply codebook to future capstone cohorts  </a:t>
            </a:r>
          </a:p>
          <a:p>
            <a:pPr fontAlgn="base"/>
            <a:r>
              <a:rPr lang="en-US" dirty="0"/>
              <a:t>Multi-site, multi-discipline replication </a:t>
            </a:r>
          </a:p>
          <a:p>
            <a:pPr fontAlgn="base"/>
            <a:r>
              <a:rPr lang="en-US" dirty="0"/>
              <a:t>Develop quantitative survey based on codebook patterns</a:t>
            </a:r>
          </a:p>
          <a:p>
            <a:r>
              <a:rPr lang="en-US" dirty="0"/>
              <a:t>Differential effects for lower-confidence/ELL students</a:t>
            </a:r>
          </a:p>
          <a:p>
            <a:pPr marL="0" indent="0" fontAlgn="base">
              <a:buNone/>
            </a:pPr>
            <a:endParaRPr lang="en-US" dirty="0"/>
          </a:p>
          <a:p>
            <a:pPr marL="0" indent="0">
              <a:buNone/>
            </a:pPr>
            <a:endParaRPr lang="en-US" dirty="0"/>
          </a:p>
        </p:txBody>
      </p:sp>
    </p:spTree>
    <p:extLst>
      <p:ext uri="{BB962C8B-B14F-4D97-AF65-F5344CB8AC3E}">
        <p14:creationId xmlns:p14="http://schemas.microsoft.com/office/powerpoint/2010/main" val="8135023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57ACA-DAD4-A420-EFA5-360449D3BB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E5A43C-707F-8135-B895-18676D6EDC12}"/>
              </a:ext>
            </a:extLst>
          </p:cNvPr>
          <p:cNvSpPr>
            <a:spLocks noGrp="1"/>
          </p:cNvSpPr>
          <p:nvPr>
            <p:ph type="title"/>
          </p:nvPr>
        </p:nvSpPr>
        <p:spPr/>
        <p:txBody>
          <a:bodyPr/>
          <a:lstStyle/>
          <a:p>
            <a:r>
              <a:rPr lang="en-US" dirty="0"/>
              <a:t>Implications for Practice</a:t>
            </a:r>
          </a:p>
        </p:txBody>
      </p:sp>
      <p:sp>
        <p:nvSpPr>
          <p:cNvPr id="3" name="Content Placeholder 2">
            <a:extLst>
              <a:ext uri="{FF2B5EF4-FFF2-40B4-BE49-F238E27FC236}">
                <a16:creationId xmlns:a16="http://schemas.microsoft.com/office/drawing/2014/main" id="{BA16B5A1-B77D-9783-D2A2-836AABA31AF9}"/>
              </a:ext>
            </a:extLst>
          </p:cNvPr>
          <p:cNvSpPr>
            <a:spLocks noGrp="1"/>
          </p:cNvSpPr>
          <p:nvPr>
            <p:ph idx="1"/>
          </p:nvPr>
        </p:nvSpPr>
        <p:spPr>
          <a:xfrm>
            <a:off x="612647" y="1261872"/>
            <a:ext cx="10653579" cy="5047488"/>
          </a:xfrm>
        </p:spPr>
        <p:txBody>
          <a:bodyPr vert="horz" lIns="91440" tIns="45720" rIns="91440" bIns="45720" rtlCol="0" anchor="t">
            <a:normAutofit fontScale="85000" lnSpcReduction="20000"/>
          </a:bodyPr>
          <a:lstStyle/>
          <a:p>
            <a:pPr marL="0" indent="0" fontAlgn="base">
              <a:buNone/>
            </a:pPr>
            <a:r>
              <a:rPr lang="en-US" b="1" dirty="0"/>
              <a:t>For Educators:</a:t>
            </a:r>
            <a:r>
              <a:rPr lang="en-US" dirty="0"/>
              <a:t> </a:t>
            </a:r>
          </a:p>
          <a:p>
            <a:pPr fontAlgn="base"/>
            <a:r>
              <a:rPr lang="en-US" dirty="0"/>
              <a:t>AI integration works when </a:t>
            </a:r>
            <a:r>
              <a:rPr lang="en-US" b="1" dirty="0"/>
              <a:t>structurally designed</a:t>
            </a:r>
            <a:r>
              <a:rPr lang="en-US" dirty="0"/>
              <a:t> </a:t>
            </a:r>
          </a:p>
          <a:p>
            <a:pPr fontAlgn="base"/>
            <a:r>
              <a:rPr lang="en-US" dirty="0"/>
              <a:t>Process documentation meaningfully shifts assessment </a:t>
            </a:r>
          </a:p>
          <a:p>
            <a:pPr fontAlgn="base"/>
            <a:r>
              <a:rPr lang="en-US" dirty="0"/>
              <a:t>Human instruction remains </a:t>
            </a:r>
            <a:r>
              <a:rPr lang="en-US" b="1" dirty="0"/>
              <a:t>maximally valued</a:t>
            </a:r>
            <a:r>
              <a:rPr lang="en-US" dirty="0"/>
              <a:t> </a:t>
            </a:r>
          </a:p>
          <a:p>
            <a:r>
              <a:rPr lang="en-US" dirty="0"/>
              <a:t>Reduced cognitive load may support persistence in high self-regulation tasks</a:t>
            </a:r>
          </a:p>
          <a:p>
            <a:pPr marL="0" indent="0" fontAlgn="base">
              <a:buNone/>
            </a:pPr>
            <a:r>
              <a:rPr lang="en-US" b="1" dirty="0"/>
              <a:t>For Researchers:</a:t>
            </a:r>
            <a:r>
              <a:rPr lang="en-US" dirty="0"/>
              <a:t> </a:t>
            </a:r>
          </a:p>
          <a:p>
            <a:pPr fontAlgn="base"/>
            <a:r>
              <a:rPr lang="en-US" dirty="0"/>
              <a:t>AI-assisted qualitative analysis is </a:t>
            </a:r>
            <a:r>
              <a:rPr lang="en-US" b="1" dirty="0"/>
              <a:t>viable for learning outcomes</a:t>
            </a:r>
          </a:p>
          <a:p>
            <a:pPr fontAlgn="base"/>
            <a:r>
              <a:rPr lang="en-US" dirty="0"/>
              <a:t>Temporal codebooks capture learning trajectories </a:t>
            </a:r>
          </a:p>
          <a:p>
            <a:pPr fontAlgn="base"/>
            <a:r>
              <a:rPr lang="en-US" dirty="0"/>
              <a:t>Transparency + validation = rigor </a:t>
            </a:r>
          </a:p>
          <a:p>
            <a:r>
              <a:rPr lang="en-US" dirty="0"/>
              <a:t>Qualitative research as a more practical and valuable tool</a:t>
            </a:r>
          </a:p>
          <a:p>
            <a:pPr marL="0" indent="0" fontAlgn="base">
              <a:buNone/>
            </a:pPr>
            <a:r>
              <a:rPr lang="en-US" b="1" dirty="0"/>
              <a:t>For Institutions:</a:t>
            </a:r>
            <a:r>
              <a:rPr lang="en-US" dirty="0"/>
              <a:t> </a:t>
            </a:r>
          </a:p>
          <a:p>
            <a:pPr fontAlgn="base"/>
            <a:r>
              <a:rPr lang="en-US" dirty="0"/>
              <a:t>Need constructive AI policies (not just bans) </a:t>
            </a:r>
          </a:p>
          <a:p>
            <a:pPr fontAlgn="base"/>
            <a:r>
              <a:rPr lang="en-US" dirty="0"/>
              <a:t>Faculty development on AI pedagogy + research  </a:t>
            </a:r>
          </a:p>
          <a:p>
            <a:pPr marL="0" indent="0">
              <a:buNone/>
            </a:pPr>
            <a:endParaRPr lang="en-US" dirty="0"/>
          </a:p>
        </p:txBody>
      </p:sp>
    </p:spTree>
    <p:extLst>
      <p:ext uri="{BB962C8B-B14F-4D97-AF65-F5344CB8AC3E}">
        <p14:creationId xmlns:p14="http://schemas.microsoft.com/office/powerpoint/2010/main" val="83671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385E7-3EB6-816F-2F11-026AA24F7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5D223-F338-B25D-4534-68A17A2D318D}"/>
              </a:ext>
            </a:extLst>
          </p:cNvPr>
          <p:cNvSpPr>
            <a:spLocks noGrp="1"/>
          </p:cNvSpPr>
          <p:nvPr>
            <p:ph type="title"/>
          </p:nvPr>
        </p:nvSpPr>
        <p:spPr/>
        <p:txBody>
          <a:bodyPr/>
          <a:lstStyle/>
          <a:p>
            <a:r>
              <a:rPr lang="en-US" dirty="0"/>
              <a:t>The Problems &amp; Our Approach </a:t>
            </a:r>
          </a:p>
        </p:txBody>
      </p:sp>
      <p:sp>
        <p:nvSpPr>
          <p:cNvPr id="3" name="Content Placeholder 2">
            <a:extLst>
              <a:ext uri="{FF2B5EF4-FFF2-40B4-BE49-F238E27FC236}">
                <a16:creationId xmlns:a16="http://schemas.microsoft.com/office/drawing/2014/main" id="{01D5E14D-02E6-7BAB-8E9F-E86EE38BB863}"/>
              </a:ext>
            </a:extLst>
          </p:cNvPr>
          <p:cNvSpPr>
            <a:spLocks noGrp="1"/>
          </p:cNvSpPr>
          <p:nvPr>
            <p:ph idx="1"/>
          </p:nvPr>
        </p:nvSpPr>
        <p:spPr>
          <a:xfrm>
            <a:off x="612647" y="1261872"/>
            <a:ext cx="10653579" cy="5047488"/>
          </a:xfrm>
        </p:spPr>
        <p:txBody>
          <a:bodyPr vert="horz" lIns="91440" tIns="45720" rIns="91440" bIns="45720" rtlCol="0" anchor="t">
            <a:normAutofit/>
          </a:bodyPr>
          <a:lstStyle/>
          <a:p>
            <a:pPr marL="0" indent="0">
              <a:buNone/>
            </a:pPr>
            <a:r>
              <a:rPr lang="en-US" b="1" dirty="0"/>
              <a:t>Generative AI Has Destabilized Academic Writing</a:t>
            </a:r>
            <a:r>
              <a:rPr lang="en-US" dirty="0"/>
              <a:t> </a:t>
            </a:r>
          </a:p>
          <a:p>
            <a:pPr marL="0" indent="0">
              <a:buNone/>
            </a:pPr>
            <a:r>
              <a:rPr lang="en-US" b="1" dirty="0"/>
              <a:t>The Risks:</a:t>
            </a:r>
            <a:r>
              <a:rPr lang="en-US" dirty="0"/>
              <a:t> </a:t>
            </a:r>
          </a:p>
          <a:p>
            <a:pPr lvl="0"/>
            <a:r>
              <a:rPr lang="en-US" dirty="0"/>
              <a:t>"Cognitive offloading" – students bypass critical thinking </a:t>
            </a:r>
          </a:p>
          <a:p>
            <a:pPr lvl="0"/>
            <a:r>
              <a:rPr lang="en-US" dirty="0"/>
              <a:t>Loss of voice and ownership </a:t>
            </a:r>
          </a:p>
          <a:p>
            <a:pPr lvl="0"/>
            <a:r>
              <a:rPr lang="en-US" dirty="0"/>
              <a:t>Academic integrity concerns </a:t>
            </a:r>
          </a:p>
          <a:p>
            <a:pPr marL="0" indent="0">
              <a:buNone/>
            </a:pPr>
            <a:r>
              <a:rPr lang="en-US" b="1" dirty="0"/>
              <a:t>The Reality: </a:t>
            </a:r>
          </a:p>
          <a:p>
            <a:r>
              <a:rPr lang="en-US" dirty="0"/>
              <a:t>Banning AI is impractical</a:t>
            </a:r>
          </a:p>
          <a:p>
            <a:r>
              <a:rPr lang="en-US" dirty="0"/>
              <a:t>Students need to learn professional/discipline specific use</a:t>
            </a:r>
          </a:p>
          <a:p>
            <a:r>
              <a:rPr lang="en-US" dirty="0"/>
              <a:t>Educators lack tested integration models within their own domains/disciplines</a:t>
            </a:r>
          </a:p>
          <a:p>
            <a:pPr marL="0" indent="0">
              <a:buNone/>
            </a:pPr>
            <a:r>
              <a:rPr lang="en-US" b="1" dirty="0"/>
              <a:t>Our Challenge: </a:t>
            </a:r>
            <a:r>
              <a:rPr lang="en-US" i="1" dirty="0"/>
              <a:t>How do we teach WITH AI rather than against it? </a:t>
            </a:r>
          </a:p>
        </p:txBody>
      </p:sp>
    </p:spTree>
    <p:extLst>
      <p:ext uri="{BB962C8B-B14F-4D97-AF65-F5344CB8AC3E}">
        <p14:creationId xmlns:p14="http://schemas.microsoft.com/office/powerpoint/2010/main" val="26117570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D51CC-5FCA-344B-8653-6BD9532A42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FD8508-7554-E69A-FD6E-B8AC291A11CA}"/>
              </a:ext>
            </a:extLst>
          </p:cNvPr>
          <p:cNvSpPr>
            <a:spLocks noGrp="1"/>
          </p:cNvSpPr>
          <p:nvPr>
            <p:ph type="title"/>
          </p:nvPr>
        </p:nvSpPr>
        <p:spPr/>
        <p:txBody>
          <a:bodyPr/>
          <a:lstStyle/>
          <a:p>
            <a:r>
              <a:rPr lang="en-US" dirty="0"/>
              <a:t>Three Things to Remember</a:t>
            </a:r>
          </a:p>
        </p:txBody>
      </p:sp>
      <p:sp>
        <p:nvSpPr>
          <p:cNvPr id="3" name="Content Placeholder 2">
            <a:extLst>
              <a:ext uri="{FF2B5EF4-FFF2-40B4-BE49-F238E27FC236}">
                <a16:creationId xmlns:a16="http://schemas.microsoft.com/office/drawing/2014/main" id="{0509E7BA-A47D-D09A-764B-0232D38F7B9C}"/>
              </a:ext>
            </a:extLst>
          </p:cNvPr>
          <p:cNvSpPr>
            <a:spLocks noGrp="1"/>
          </p:cNvSpPr>
          <p:nvPr>
            <p:ph idx="1"/>
          </p:nvPr>
        </p:nvSpPr>
        <p:spPr>
          <a:xfrm>
            <a:off x="612647" y="1324502"/>
            <a:ext cx="10653579" cy="4984858"/>
          </a:xfrm>
        </p:spPr>
        <p:txBody>
          <a:bodyPr vert="horz" lIns="91440" tIns="45720" rIns="91440" bIns="45720" rtlCol="0" anchor="t">
            <a:normAutofit/>
          </a:bodyPr>
          <a:lstStyle/>
          <a:p>
            <a:pPr fontAlgn="base"/>
            <a:r>
              <a:rPr lang="en-US" sz="2400" b="1" dirty="0"/>
              <a:t>AI-Resilience = Structural Design</a:t>
            </a:r>
            <a:r>
              <a:rPr lang="en-US" sz="2400" dirty="0"/>
              <a:t> </a:t>
            </a:r>
            <a:br>
              <a:rPr lang="en-US" sz="2400" dirty="0"/>
            </a:br>
            <a:r>
              <a:rPr lang="en-US" sz="2400" dirty="0"/>
              <a:t>Process over product; validation over honor codes </a:t>
            </a:r>
          </a:p>
          <a:p>
            <a:pPr fontAlgn="base"/>
            <a:r>
              <a:rPr lang="en-US" sz="2400" b="1" dirty="0"/>
              <a:t>Students Can Use AI Critically</a:t>
            </a:r>
            <a:r>
              <a:rPr lang="en-US" sz="2400" dirty="0"/>
              <a:t> </a:t>
            </a:r>
            <a:br>
              <a:rPr lang="en-US" sz="2400" dirty="0"/>
            </a:br>
            <a:r>
              <a:rPr lang="en-US" sz="2400" dirty="0"/>
              <a:t>When principles are taught, voice is preserved, verification required </a:t>
            </a:r>
          </a:p>
          <a:p>
            <a:pPr fontAlgn="base"/>
            <a:r>
              <a:rPr lang="en-US" sz="2400" b="1" dirty="0"/>
              <a:t>AI Can Accelerate Qualitative Research</a:t>
            </a:r>
            <a:r>
              <a:rPr lang="en-US" sz="2400" dirty="0"/>
              <a:t> </a:t>
            </a:r>
            <a:br>
              <a:rPr lang="en-US" sz="2400" dirty="0"/>
            </a:br>
            <a:r>
              <a:rPr lang="en-US" sz="2400" dirty="0"/>
              <a:t>With human-in-the-loop validation, rigor is maintained</a:t>
            </a:r>
            <a:r>
              <a:rPr lang="en-US" dirty="0"/>
              <a:t> </a:t>
            </a:r>
          </a:p>
          <a:p>
            <a:pPr marL="0" indent="0">
              <a:buNone/>
            </a:pPr>
            <a:endParaRPr lang="en-US" dirty="0"/>
          </a:p>
        </p:txBody>
      </p:sp>
    </p:spTree>
    <p:extLst>
      <p:ext uri="{BB962C8B-B14F-4D97-AF65-F5344CB8AC3E}">
        <p14:creationId xmlns:p14="http://schemas.microsoft.com/office/powerpoint/2010/main" val="13818816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2BD03-2A28-2FE5-B2BC-58D634FB7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90BBD8-5698-BE6A-3E1F-D6837115292D}"/>
              </a:ext>
            </a:extLst>
          </p:cNvPr>
          <p:cNvSpPr>
            <a:spLocks noGrp="1"/>
          </p:cNvSpPr>
          <p:nvPr>
            <p:ph type="title"/>
          </p:nvPr>
        </p:nvSpPr>
        <p:spPr/>
        <p:txBody>
          <a:bodyPr/>
          <a:lstStyle/>
          <a:p>
            <a:r>
              <a:rPr lang="en-US" dirty="0"/>
              <a:t>Contact &amp; Questions</a:t>
            </a:r>
          </a:p>
        </p:txBody>
      </p:sp>
      <p:sp>
        <p:nvSpPr>
          <p:cNvPr id="3" name="Content Placeholder 2">
            <a:extLst>
              <a:ext uri="{FF2B5EF4-FFF2-40B4-BE49-F238E27FC236}">
                <a16:creationId xmlns:a16="http://schemas.microsoft.com/office/drawing/2014/main" id="{D13C7573-FF93-3BA4-D655-E067525F34D1}"/>
              </a:ext>
            </a:extLst>
          </p:cNvPr>
          <p:cNvSpPr>
            <a:spLocks noGrp="1"/>
          </p:cNvSpPr>
          <p:nvPr>
            <p:ph idx="1"/>
          </p:nvPr>
        </p:nvSpPr>
        <p:spPr>
          <a:xfrm>
            <a:off x="612647" y="1822788"/>
            <a:ext cx="10653579" cy="4486572"/>
          </a:xfrm>
        </p:spPr>
        <p:txBody>
          <a:bodyPr vert="horz" lIns="91440" tIns="45720" rIns="91440" bIns="45720" rtlCol="0" anchor="t">
            <a:normAutofit/>
          </a:bodyPr>
          <a:lstStyle/>
          <a:p>
            <a:pPr marL="0" indent="0" fontAlgn="base">
              <a:buNone/>
            </a:pPr>
            <a:r>
              <a:rPr lang="en-US" b="1" dirty="0"/>
              <a:t>Questions?</a:t>
            </a:r>
            <a:r>
              <a:rPr lang="en-US" dirty="0"/>
              <a:t> </a:t>
            </a:r>
          </a:p>
          <a:p>
            <a:pPr marL="0" indent="0" fontAlgn="base">
              <a:buNone/>
            </a:pPr>
            <a:endParaRPr lang="en-US" b="1" dirty="0"/>
          </a:p>
          <a:p>
            <a:pPr marL="0" indent="0" fontAlgn="base">
              <a:buNone/>
            </a:pPr>
            <a:r>
              <a:rPr lang="en-US" b="1" dirty="0"/>
              <a:t>Contact:</a:t>
            </a:r>
            <a:r>
              <a:rPr lang="en-US" dirty="0"/>
              <a:t> </a:t>
            </a:r>
            <a:br>
              <a:rPr lang="en-US" dirty="0"/>
            </a:br>
            <a:r>
              <a:rPr lang="en-US" dirty="0"/>
              <a:t>Mica Rutschke: Rutschke@uiwtx.edu</a:t>
            </a:r>
          </a:p>
          <a:p>
            <a:pPr marL="0" indent="0" fontAlgn="base">
              <a:buNone/>
            </a:pPr>
            <a:r>
              <a:rPr lang="en-US" dirty="0"/>
              <a:t>Ripsimé K. Bledsoe: rkbledso@uiwtx.edu</a:t>
            </a:r>
          </a:p>
          <a:p>
            <a:pPr marL="0" indent="0">
              <a:buNone/>
            </a:pPr>
            <a:endParaRPr lang="en-US" dirty="0"/>
          </a:p>
        </p:txBody>
      </p:sp>
    </p:spTree>
    <p:extLst>
      <p:ext uri="{BB962C8B-B14F-4D97-AF65-F5344CB8AC3E}">
        <p14:creationId xmlns:p14="http://schemas.microsoft.com/office/powerpoint/2010/main" val="35291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93F18-D05B-9010-D9DA-C70F24016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542E12-7A24-E216-7776-62F77DA0D37F}"/>
              </a:ext>
            </a:extLst>
          </p:cNvPr>
          <p:cNvSpPr>
            <a:spLocks noGrp="1"/>
          </p:cNvSpPr>
          <p:nvPr>
            <p:ph type="title"/>
          </p:nvPr>
        </p:nvSpPr>
        <p:spPr/>
        <p:txBody>
          <a:bodyPr/>
          <a:lstStyle/>
          <a:p>
            <a:r>
              <a:rPr lang="en-US" dirty="0"/>
              <a:t>The Problems &amp; Our Approach </a:t>
            </a:r>
          </a:p>
        </p:txBody>
      </p:sp>
      <p:sp>
        <p:nvSpPr>
          <p:cNvPr id="3" name="Content Placeholder 2">
            <a:extLst>
              <a:ext uri="{FF2B5EF4-FFF2-40B4-BE49-F238E27FC236}">
                <a16:creationId xmlns:a16="http://schemas.microsoft.com/office/drawing/2014/main" id="{8B5592DB-DB88-2A0A-3037-512B6FE4CFCD}"/>
              </a:ext>
            </a:extLst>
          </p:cNvPr>
          <p:cNvSpPr>
            <a:spLocks noGrp="1"/>
          </p:cNvSpPr>
          <p:nvPr>
            <p:ph idx="1"/>
          </p:nvPr>
        </p:nvSpPr>
        <p:spPr>
          <a:xfrm>
            <a:off x="612647" y="1237459"/>
            <a:ext cx="10653579" cy="5071901"/>
          </a:xfrm>
        </p:spPr>
        <p:txBody>
          <a:bodyPr vert="horz" lIns="91440" tIns="45720" rIns="91440" bIns="45720" rtlCol="0" anchor="t">
            <a:normAutofit/>
          </a:bodyPr>
          <a:lstStyle/>
          <a:p>
            <a:pPr marL="0" indent="0">
              <a:lnSpc>
                <a:spcPct val="109999"/>
              </a:lnSpc>
              <a:buNone/>
            </a:pPr>
            <a:r>
              <a:rPr lang="en-US" b="1" dirty="0"/>
              <a:t>Guided Research and Writing Difficult</a:t>
            </a:r>
          </a:p>
          <a:p>
            <a:pPr marL="0" indent="0">
              <a:lnSpc>
                <a:spcPct val="109999"/>
              </a:lnSpc>
              <a:buNone/>
            </a:pPr>
            <a:r>
              <a:rPr lang="en-US" sz="2400" b="1" dirty="0"/>
              <a:t>Challenges students face:</a:t>
            </a:r>
            <a:endParaRPr lang="en-US" dirty="0"/>
          </a:p>
          <a:p>
            <a:pPr marL="342900" indent="-342900">
              <a:lnSpc>
                <a:spcPct val="109999"/>
              </a:lnSpc>
              <a:buFont typeface="Arial,Sans-Serif"/>
            </a:pPr>
            <a:r>
              <a:rPr lang="en-US" sz="2400" dirty="0"/>
              <a:t>Synthesize large bodies of evidence</a:t>
            </a:r>
          </a:p>
          <a:p>
            <a:pPr marL="342900" indent="-342900">
              <a:lnSpc>
                <a:spcPct val="109999"/>
              </a:lnSpc>
              <a:buFont typeface="Arial,Sans-Serif"/>
            </a:pPr>
            <a:r>
              <a:rPr lang="en-US" sz="2400" dirty="0"/>
              <a:t>Write professionally for clinical/academic audiences</a:t>
            </a:r>
          </a:p>
          <a:p>
            <a:pPr marL="342900" indent="-342900">
              <a:lnSpc>
                <a:spcPct val="109999"/>
              </a:lnSpc>
              <a:buFont typeface="Arial,Sans-Serif"/>
            </a:pPr>
            <a:r>
              <a:rPr lang="en-US" sz="2400" dirty="0"/>
              <a:t>Demonstrate sound reasoning through writing</a:t>
            </a:r>
          </a:p>
          <a:p>
            <a:pPr marL="342900" indent="-342900">
              <a:lnSpc>
                <a:spcPct val="109999"/>
              </a:lnSpc>
              <a:buFont typeface="Arial,Sans-Serif"/>
            </a:pPr>
            <a:r>
              <a:rPr lang="en-US" sz="2400" dirty="0"/>
              <a:t>Self regulate and stay motivated</a:t>
            </a:r>
          </a:p>
          <a:p>
            <a:pPr marL="342900" indent="-342900">
              <a:lnSpc>
                <a:spcPct val="109999"/>
              </a:lnSpc>
              <a:buFont typeface="Arial,Sans-Serif"/>
              <a:buChar char="•"/>
            </a:pPr>
            <a:r>
              <a:rPr lang="en-US" sz="2400" dirty="0"/>
              <a:t>Not rely too much or too little LLMs</a:t>
            </a:r>
          </a:p>
        </p:txBody>
      </p:sp>
    </p:spTree>
    <p:extLst>
      <p:ext uri="{BB962C8B-B14F-4D97-AF65-F5344CB8AC3E}">
        <p14:creationId xmlns:p14="http://schemas.microsoft.com/office/powerpoint/2010/main" val="4110459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0D5EC-F2D1-C73E-A230-B906FD9CB2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01B003-45F8-177D-E3E8-D08FC210919F}"/>
              </a:ext>
            </a:extLst>
          </p:cNvPr>
          <p:cNvSpPr>
            <a:spLocks noGrp="1"/>
          </p:cNvSpPr>
          <p:nvPr>
            <p:ph type="title"/>
          </p:nvPr>
        </p:nvSpPr>
        <p:spPr/>
        <p:txBody>
          <a:bodyPr/>
          <a:lstStyle/>
          <a:p>
            <a:r>
              <a:rPr lang="en-US" dirty="0"/>
              <a:t>The AI-Resilience Framework</a:t>
            </a:r>
          </a:p>
        </p:txBody>
      </p:sp>
      <p:sp>
        <p:nvSpPr>
          <p:cNvPr id="3" name="Content Placeholder 2">
            <a:extLst>
              <a:ext uri="{FF2B5EF4-FFF2-40B4-BE49-F238E27FC236}">
                <a16:creationId xmlns:a16="http://schemas.microsoft.com/office/drawing/2014/main" id="{4E55D727-72D1-5E30-BA08-AA62029F9129}"/>
              </a:ext>
            </a:extLst>
          </p:cNvPr>
          <p:cNvSpPr>
            <a:spLocks noGrp="1"/>
          </p:cNvSpPr>
          <p:nvPr>
            <p:ph idx="1"/>
          </p:nvPr>
        </p:nvSpPr>
        <p:spPr>
          <a:xfrm>
            <a:off x="612647" y="1537038"/>
            <a:ext cx="10653579" cy="4772322"/>
          </a:xfrm>
        </p:spPr>
        <p:txBody>
          <a:bodyPr vert="horz" lIns="91440" tIns="45720" rIns="91440" bIns="45720" rtlCol="0" anchor="t">
            <a:normAutofit/>
          </a:bodyPr>
          <a:lstStyle/>
          <a:p>
            <a:pPr marL="0" indent="0">
              <a:buNone/>
            </a:pPr>
            <a:r>
              <a:rPr lang="en-US" b="1" dirty="0"/>
              <a:t>Moving from Policing to Pedagogy</a:t>
            </a:r>
            <a:r>
              <a:rPr lang="en-US" dirty="0"/>
              <a:t> </a:t>
            </a:r>
          </a:p>
          <a:p>
            <a:pPr marL="0" indent="0">
              <a:lnSpc>
                <a:spcPct val="109999"/>
              </a:lnSpc>
              <a:buNone/>
            </a:pPr>
            <a:r>
              <a:rPr lang="en-US" b="1" dirty="0">
                <a:latin typeface="Neue Haas Grotesk Text Pro"/>
                <a:ea typeface="Calibri"/>
                <a:cs typeface="Calibri"/>
              </a:rPr>
              <a:t>AI-Resilient Design Principles (Digital Education Council, 2025):</a:t>
            </a:r>
            <a:endParaRPr lang="en-US" b="1" dirty="0"/>
          </a:p>
          <a:p>
            <a:pPr marL="342900" indent="-342900">
              <a:lnSpc>
                <a:spcPct val="109999"/>
              </a:lnSpc>
            </a:pPr>
            <a:r>
              <a:rPr lang="en-US" b="1" dirty="0">
                <a:latin typeface="Neue Haas Grotesk Text Pro"/>
                <a:ea typeface="Calibri"/>
                <a:cs typeface="Calibri"/>
              </a:rPr>
              <a:t>Structural</a:t>
            </a:r>
            <a:r>
              <a:rPr lang="en-US" dirty="0">
                <a:latin typeface="Neue Haas Grotesk Text Pro"/>
                <a:ea typeface="Calibri"/>
                <a:cs typeface="Calibri"/>
              </a:rPr>
              <a:t>, not discursive change (Corbin et al., 2025)</a:t>
            </a:r>
            <a:endParaRPr lang="en-US" dirty="0"/>
          </a:p>
          <a:p>
            <a:pPr marL="342900" indent="-342900">
              <a:lnSpc>
                <a:spcPct val="109999"/>
              </a:lnSpc>
            </a:pPr>
            <a:r>
              <a:rPr lang="en-US" dirty="0">
                <a:latin typeface="Neue Haas Grotesk Text Pro"/>
                <a:ea typeface="Calibri"/>
                <a:cs typeface="Calibri"/>
              </a:rPr>
              <a:t>Focus on </a:t>
            </a:r>
            <a:r>
              <a:rPr lang="en-US" b="1" dirty="0">
                <a:latin typeface="Neue Haas Grotesk Text Pro"/>
                <a:ea typeface="Calibri"/>
                <a:cs typeface="Calibri"/>
              </a:rPr>
              <a:t>process over product (assessment)</a:t>
            </a:r>
            <a:endParaRPr lang="en-US" b="1" dirty="0"/>
          </a:p>
          <a:p>
            <a:pPr marL="342900" indent="-342900">
              <a:lnSpc>
                <a:spcPct val="109999"/>
              </a:lnSpc>
            </a:pPr>
            <a:r>
              <a:rPr lang="en-US" b="1" dirty="0">
                <a:latin typeface="Neue Haas Grotesk Text Pro"/>
                <a:ea typeface="Calibri"/>
                <a:cs typeface="Calibri"/>
              </a:rPr>
              <a:t>Validate learning</a:t>
            </a:r>
            <a:r>
              <a:rPr lang="en-US" dirty="0">
                <a:latin typeface="Neue Haas Grotesk Text Pro"/>
                <a:ea typeface="Calibri"/>
                <a:cs typeface="Calibri"/>
              </a:rPr>
              <a:t> through human-led checkpoints</a:t>
            </a:r>
            <a:endParaRPr lang="en-US" dirty="0"/>
          </a:p>
          <a:p>
            <a:pPr marL="342900" indent="-342900">
              <a:lnSpc>
                <a:spcPct val="109999"/>
              </a:lnSpc>
            </a:pPr>
            <a:r>
              <a:rPr lang="en-US" dirty="0">
                <a:latin typeface="Neue Haas Grotesk Text Pro"/>
                <a:ea typeface="Calibri"/>
                <a:cs typeface="Calibri"/>
              </a:rPr>
              <a:t>Require </a:t>
            </a:r>
            <a:r>
              <a:rPr lang="en-US" b="1" dirty="0">
                <a:latin typeface="Neue Haas Grotesk Text Pro"/>
                <a:ea typeface="Calibri"/>
                <a:cs typeface="Calibri"/>
              </a:rPr>
              <a:t>traceable development </a:t>
            </a:r>
            <a:r>
              <a:rPr lang="en-US" dirty="0">
                <a:latin typeface="Neue Haas Grotesk Text Pro"/>
                <a:ea typeface="Calibri"/>
                <a:cs typeface="Calibri"/>
              </a:rPr>
              <a:t>(logs, drafts, iteration)</a:t>
            </a:r>
          </a:p>
          <a:p>
            <a:pPr marL="0" indent="0">
              <a:buNone/>
            </a:pPr>
            <a:endParaRPr lang="en-US" dirty="0"/>
          </a:p>
          <a:p>
            <a:pPr marL="0" indent="0">
              <a:buNone/>
            </a:pPr>
            <a:r>
              <a:rPr lang="en-US" b="1" dirty="0"/>
              <a:t>Core Philosophy:</a:t>
            </a:r>
            <a:r>
              <a:rPr lang="en-US" dirty="0"/>
              <a:t> AI as </a:t>
            </a:r>
            <a:r>
              <a:rPr lang="en-US" b="1" dirty="0"/>
              <a:t>Assistant</a:t>
            </a:r>
            <a:r>
              <a:rPr lang="en-US" dirty="0"/>
              <a:t>, not Author </a:t>
            </a:r>
          </a:p>
        </p:txBody>
      </p:sp>
    </p:spTree>
    <p:extLst>
      <p:ext uri="{BB962C8B-B14F-4D97-AF65-F5344CB8AC3E}">
        <p14:creationId xmlns:p14="http://schemas.microsoft.com/office/powerpoint/2010/main" val="27689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D0B3D-6E31-7619-848E-E8058DD39C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6EE1B5-1EA2-FD16-86CF-F61275E357B9}"/>
              </a:ext>
            </a:extLst>
          </p:cNvPr>
          <p:cNvSpPr>
            <a:spLocks noGrp="1"/>
          </p:cNvSpPr>
          <p:nvPr>
            <p:ph type="title"/>
          </p:nvPr>
        </p:nvSpPr>
        <p:spPr>
          <a:xfrm>
            <a:off x="612648" y="375020"/>
            <a:ext cx="10653578" cy="669271"/>
          </a:xfrm>
        </p:spPr>
        <p:txBody>
          <a:bodyPr>
            <a:normAutofit/>
          </a:bodyPr>
          <a:lstStyle/>
          <a:p>
            <a:r>
              <a:rPr lang="en-US" dirty="0"/>
              <a:t>Study Design &amp; Context</a:t>
            </a:r>
          </a:p>
        </p:txBody>
      </p:sp>
      <p:sp>
        <p:nvSpPr>
          <p:cNvPr id="3" name="Content Placeholder 2">
            <a:extLst>
              <a:ext uri="{FF2B5EF4-FFF2-40B4-BE49-F238E27FC236}">
                <a16:creationId xmlns:a16="http://schemas.microsoft.com/office/drawing/2014/main" id="{D8A7D15D-105C-FCA2-5ED4-15745BA72B3A}"/>
              </a:ext>
            </a:extLst>
          </p:cNvPr>
          <p:cNvSpPr>
            <a:spLocks noGrp="1"/>
          </p:cNvSpPr>
          <p:nvPr>
            <p:ph idx="1"/>
          </p:nvPr>
        </p:nvSpPr>
        <p:spPr>
          <a:xfrm>
            <a:off x="612647" y="1040024"/>
            <a:ext cx="10653579" cy="5539411"/>
          </a:xfrm>
        </p:spPr>
        <p:txBody>
          <a:bodyPr vert="horz" lIns="91440" tIns="45720" rIns="91440" bIns="45720" rtlCol="0" anchor="t">
            <a:normAutofit/>
          </a:bodyPr>
          <a:lstStyle/>
          <a:p>
            <a:pPr marL="0" indent="0">
              <a:buNone/>
            </a:pPr>
            <a:r>
              <a:rPr lang="en-US" b="1" dirty="0"/>
              <a:t>Exploratory Case Study</a:t>
            </a:r>
          </a:p>
          <a:p>
            <a:pPr marL="0" indent="0">
              <a:buNone/>
            </a:pPr>
            <a:r>
              <a:rPr lang="en-US" b="1" dirty="0"/>
              <a:t>OTD Capstone Research Course</a:t>
            </a:r>
            <a:endParaRPr lang="en-US" dirty="0"/>
          </a:p>
          <a:p>
            <a:pPr marL="0" indent="0">
              <a:buNone/>
            </a:pPr>
            <a:r>
              <a:rPr lang="en-US" b="1" dirty="0"/>
              <a:t>Participants:</a:t>
            </a:r>
            <a:r>
              <a:rPr lang="en-US" dirty="0"/>
              <a:t> 11 doctoral occupational therapy students </a:t>
            </a:r>
          </a:p>
          <a:p>
            <a:pPr marL="0" indent="0">
              <a:buNone/>
            </a:pPr>
            <a:r>
              <a:rPr lang="en-US" b="1" dirty="0"/>
              <a:t>Activities</a:t>
            </a:r>
            <a:r>
              <a:rPr lang="en-US" b="1" dirty="0">
                <a:solidFill>
                  <a:srgbClr val="000000"/>
                </a:solidFill>
              </a:rPr>
              <a:t>:</a:t>
            </a:r>
            <a:r>
              <a:rPr lang="en-US" b="1" dirty="0">
                <a:solidFill>
                  <a:srgbClr val="FF0000"/>
                </a:solidFill>
              </a:rPr>
              <a:t> </a:t>
            </a:r>
          </a:p>
          <a:p>
            <a:pPr marL="342900" indent="-342900">
              <a:buFont typeface="Arial"/>
              <a:buChar char="•"/>
            </a:pPr>
            <a:r>
              <a:rPr lang="en-US" dirty="0"/>
              <a:t>Pre-test survey (baseline confidence: writing, research, AI comfort)</a:t>
            </a:r>
          </a:p>
          <a:p>
            <a:pPr marL="342900" indent="-342900">
              <a:buFont typeface="Arial"/>
              <a:buChar char="•"/>
            </a:pPr>
            <a:r>
              <a:rPr lang="en-US" dirty="0"/>
              <a:t>AI Use Logs (structured documentation of AI interactions)</a:t>
            </a:r>
          </a:p>
          <a:p>
            <a:pPr marL="342900" indent="-342900">
              <a:buFont typeface="Arial"/>
              <a:buChar char="•"/>
            </a:pPr>
            <a:r>
              <a:rPr lang="en-US" dirty="0"/>
              <a:t>Post-test survey (confidence + open-ended reflections)</a:t>
            </a:r>
          </a:p>
          <a:p>
            <a:pPr marL="342900" indent="-342900">
              <a:buFont typeface="Arial"/>
              <a:buChar char="•"/>
            </a:pPr>
            <a:r>
              <a:rPr lang="en-US" dirty="0"/>
              <a:t>Classroom: Mini rehearsals, AI assisted search tools, Digital article organizers</a:t>
            </a:r>
          </a:p>
          <a:p>
            <a:pPr marL="0" indent="0">
              <a:lnSpc>
                <a:spcPct val="109999"/>
              </a:lnSpc>
              <a:buNone/>
            </a:pPr>
            <a:endParaRPr lang="en-US" dirty="0"/>
          </a:p>
          <a:p>
            <a:pPr marL="0" indent="0">
              <a:lnSpc>
                <a:spcPct val="109999"/>
              </a:lnSpc>
              <a:buNone/>
            </a:pPr>
            <a:r>
              <a:rPr lang="en-US" b="1" dirty="0"/>
              <a:t>Intervention</a:t>
            </a:r>
            <a:r>
              <a:rPr lang="en-US" dirty="0"/>
              <a:t>:</a:t>
            </a:r>
            <a:br>
              <a:rPr lang="en-US" dirty="0"/>
            </a:br>
            <a:r>
              <a:rPr lang="en-US" dirty="0"/>
              <a:t>Structured "AI as Assistant" protocol with required AI Use Logs</a:t>
            </a:r>
          </a:p>
        </p:txBody>
      </p:sp>
    </p:spTree>
    <p:extLst>
      <p:ext uri="{BB962C8B-B14F-4D97-AF65-F5344CB8AC3E}">
        <p14:creationId xmlns:p14="http://schemas.microsoft.com/office/powerpoint/2010/main" val="161736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2B329-4338-DCFA-61C1-BD49780A3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57DFF8-AE27-42E3-42E5-A747C33CC1B6}"/>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DBDDAB82-6EF2-DFA6-97E6-F1EA16F31FBB}"/>
              </a:ext>
            </a:extLst>
          </p:cNvPr>
          <p:cNvSpPr>
            <a:spLocks noGrp="1"/>
          </p:cNvSpPr>
          <p:nvPr>
            <p:ph idx="1"/>
          </p:nvPr>
        </p:nvSpPr>
        <p:spPr>
          <a:xfrm>
            <a:off x="612647" y="1231864"/>
            <a:ext cx="10653579" cy="5337926"/>
          </a:xfrm>
        </p:spPr>
        <p:txBody>
          <a:bodyPr vert="horz" lIns="91440" tIns="45720" rIns="91440" bIns="45720" rtlCol="0" anchor="t">
            <a:normAutofit/>
          </a:bodyPr>
          <a:lstStyle/>
          <a:p>
            <a:pPr marL="0" indent="0">
              <a:lnSpc>
                <a:spcPct val="109999"/>
              </a:lnSpc>
              <a:buNone/>
            </a:pPr>
            <a:endParaRPr lang="en-US" dirty="0">
              <a:latin typeface="Neue Haas Grotesk Text Pro"/>
              <a:ea typeface="Calibri"/>
              <a:cs typeface="Calibri"/>
            </a:endParaRPr>
          </a:p>
          <a:p>
            <a:pPr marL="457200" indent="-457200">
              <a:lnSpc>
                <a:spcPct val="109999"/>
              </a:lnSpc>
              <a:buAutoNum type="arabicPeriod"/>
            </a:pPr>
            <a:r>
              <a:rPr lang="en-US" dirty="0">
                <a:latin typeface="Neue Haas Grotesk Text Pro"/>
                <a:ea typeface="Calibri"/>
                <a:cs typeface="Calibri"/>
              </a:rPr>
              <a:t>How did students' </a:t>
            </a:r>
            <a:r>
              <a:rPr lang="en-US" b="1" dirty="0">
                <a:latin typeface="Neue Haas Grotesk Text Pro"/>
                <a:ea typeface="Calibri"/>
                <a:cs typeface="Calibri"/>
              </a:rPr>
              <a:t>self-efficacy</a:t>
            </a:r>
            <a:r>
              <a:rPr lang="en-US" dirty="0">
                <a:latin typeface="Neue Haas Grotesk Text Pro"/>
                <a:ea typeface="Calibri"/>
                <a:cs typeface="Calibri"/>
              </a:rPr>
              <a:t> in writing and research change after the AI-integrated intervention?</a:t>
            </a:r>
            <a:endParaRPr lang="en-US" dirty="0"/>
          </a:p>
          <a:p>
            <a:pPr marL="457200" indent="-457200">
              <a:lnSpc>
                <a:spcPct val="109999"/>
              </a:lnSpc>
              <a:buAutoNum type="arabicPeriod"/>
            </a:pPr>
            <a:r>
              <a:rPr lang="en-US" dirty="0">
                <a:latin typeface="Neue Haas Grotesk Text Pro"/>
                <a:ea typeface="Calibri"/>
                <a:cs typeface="Calibri"/>
              </a:rPr>
              <a:t>How did students </a:t>
            </a:r>
            <a:r>
              <a:rPr lang="en-US" b="1" dirty="0">
                <a:latin typeface="Neue Haas Grotesk Text Pro"/>
                <a:ea typeface="Calibri"/>
                <a:cs typeface="Calibri"/>
              </a:rPr>
              <a:t>operationalize</a:t>
            </a:r>
            <a:r>
              <a:rPr lang="en-US" dirty="0">
                <a:latin typeface="Neue Haas Grotesk Text Pro"/>
                <a:ea typeface="Calibri"/>
                <a:cs typeface="Calibri"/>
              </a:rPr>
              <a:t> "AI as Assistant" in practice? (patterns of use, decision-making, critical evaluation)</a:t>
            </a:r>
            <a:endParaRPr lang="en-US" dirty="0"/>
          </a:p>
          <a:p>
            <a:pPr marL="457200" indent="-457200">
              <a:lnSpc>
                <a:spcPct val="109999"/>
              </a:lnSpc>
              <a:buAutoNum type="arabicPeriod"/>
            </a:pPr>
            <a:r>
              <a:rPr lang="en-US" dirty="0">
                <a:latin typeface="Neue Haas Grotesk Text Pro"/>
                <a:ea typeface="Calibri"/>
                <a:cs typeface="Calibri"/>
              </a:rPr>
              <a:t>To what extent did </a:t>
            </a:r>
            <a:r>
              <a:rPr lang="en-US" b="1" dirty="0">
                <a:latin typeface="Neue Haas Grotesk Text Pro"/>
                <a:ea typeface="Calibri"/>
                <a:cs typeface="Calibri"/>
              </a:rPr>
              <a:t>AI-resilient course design</a:t>
            </a:r>
            <a:r>
              <a:rPr lang="en-US" dirty="0">
                <a:latin typeface="Neue Haas Grotesk Text Pro"/>
                <a:ea typeface="Calibri"/>
                <a:cs typeface="Calibri"/>
              </a:rPr>
              <a:t> (process focus + in-class validation) influence demonstrated understanding?</a:t>
            </a:r>
            <a:endParaRPr lang="en-US" dirty="0"/>
          </a:p>
          <a:p>
            <a:pPr marL="0" indent="0">
              <a:buNone/>
            </a:pPr>
            <a:endParaRPr lang="en-US" b="1" dirty="0">
              <a:ea typeface="Calibri"/>
              <a:cs typeface="Calibri"/>
            </a:endParaRPr>
          </a:p>
        </p:txBody>
      </p:sp>
    </p:spTree>
    <p:extLst>
      <p:ext uri="{BB962C8B-B14F-4D97-AF65-F5344CB8AC3E}">
        <p14:creationId xmlns:p14="http://schemas.microsoft.com/office/powerpoint/2010/main" val="3765981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2179B-66EF-6ACA-6712-5FC2B6CB2100}"/>
              </a:ext>
            </a:extLst>
          </p:cNvPr>
          <p:cNvSpPr>
            <a:spLocks noGrp="1"/>
          </p:cNvSpPr>
          <p:nvPr>
            <p:ph type="title"/>
          </p:nvPr>
        </p:nvSpPr>
        <p:spPr>
          <a:xfrm>
            <a:off x="603381" y="3739896"/>
            <a:ext cx="8273140" cy="822579"/>
          </a:xfrm>
        </p:spPr>
        <p:txBody>
          <a:bodyPr>
            <a:normAutofit fontScale="90000"/>
          </a:bodyPr>
          <a:lstStyle/>
          <a:p>
            <a:r>
              <a:rPr lang="en-US" dirty="0"/>
              <a:t>AI as Assistant</a:t>
            </a:r>
          </a:p>
        </p:txBody>
      </p:sp>
      <p:sp>
        <p:nvSpPr>
          <p:cNvPr id="3" name="Text Placeholder 2">
            <a:extLst>
              <a:ext uri="{FF2B5EF4-FFF2-40B4-BE49-F238E27FC236}">
                <a16:creationId xmlns:a16="http://schemas.microsoft.com/office/drawing/2014/main" id="{25158085-15F4-4E38-91C6-898CE2932984}"/>
              </a:ext>
            </a:extLst>
          </p:cNvPr>
          <p:cNvSpPr>
            <a:spLocks noGrp="1"/>
          </p:cNvSpPr>
          <p:nvPr>
            <p:ph type="body" idx="1"/>
          </p:nvPr>
        </p:nvSpPr>
        <p:spPr/>
        <p:txBody>
          <a:bodyPr/>
          <a:lstStyle/>
          <a:p>
            <a:r>
              <a:rPr lang="en-US" dirty="0"/>
              <a:t>The Pedagogical Intervention</a:t>
            </a:r>
          </a:p>
        </p:txBody>
      </p:sp>
    </p:spTree>
    <p:extLst>
      <p:ext uri="{BB962C8B-B14F-4D97-AF65-F5344CB8AC3E}">
        <p14:creationId xmlns:p14="http://schemas.microsoft.com/office/powerpoint/2010/main" val="3712329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C3F77-0E37-8689-ABE5-97809A68A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50EFE-DC67-A415-9E5B-04F8F63BBE66}"/>
              </a:ext>
            </a:extLst>
          </p:cNvPr>
          <p:cNvSpPr>
            <a:spLocks noGrp="1"/>
          </p:cNvSpPr>
          <p:nvPr>
            <p:ph type="title"/>
          </p:nvPr>
        </p:nvSpPr>
        <p:spPr/>
        <p:txBody>
          <a:bodyPr/>
          <a:lstStyle/>
          <a:p>
            <a:r>
              <a:rPr lang="en-US" dirty="0"/>
              <a:t>Preparation – Beyond Syllabus Statements</a:t>
            </a:r>
          </a:p>
        </p:txBody>
      </p:sp>
      <p:sp>
        <p:nvSpPr>
          <p:cNvPr id="3" name="Content Placeholder 2">
            <a:extLst>
              <a:ext uri="{FF2B5EF4-FFF2-40B4-BE49-F238E27FC236}">
                <a16:creationId xmlns:a16="http://schemas.microsoft.com/office/drawing/2014/main" id="{3278FD2A-8AB6-D8A2-632A-4850F67D4508}"/>
              </a:ext>
            </a:extLst>
          </p:cNvPr>
          <p:cNvSpPr>
            <a:spLocks noGrp="1"/>
          </p:cNvSpPr>
          <p:nvPr>
            <p:ph idx="1"/>
          </p:nvPr>
        </p:nvSpPr>
        <p:spPr>
          <a:xfrm>
            <a:off x="612647" y="1261872"/>
            <a:ext cx="10653579" cy="5047488"/>
          </a:xfrm>
        </p:spPr>
        <p:txBody>
          <a:bodyPr vert="horz" lIns="91440" tIns="45720" rIns="91440" bIns="45720" rtlCol="0" anchor="t">
            <a:normAutofit fontScale="92500" lnSpcReduction="10000"/>
          </a:bodyPr>
          <a:lstStyle/>
          <a:p>
            <a:pPr marL="0" indent="0">
              <a:buNone/>
            </a:pPr>
            <a:r>
              <a:rPr lang="en-US" b="1" dirty="0"/>
              <a:t>Structured, Principle-Driven Integration</a:t>
            </a:r>
            <a:r>
              <a:rPr lang="en-US" dirty="0"/>
              <a:t> </a:t>
            </a:r>
          </a:p>
          <a:p>
            <a:pPr marL="0" indent="0">
              <a:buNone/>
            </a:pPr>
            <a:r>
              <a:rPr lang="en-US" b="1" dirty="0"/>
              <a:t>Core Instructional Principles:</a:t>
            </a:r>
            <a:r>
              <a:rPr lang="en-US" dirty="0"/>
              <a:t> </a:t>
            </a:r>
          </a:p>
          <a:p>
            <a:pPr lvl="0"/>
            <a:r>
              <a:rPr lang="en-US" u="sng" dirty="0"/>
              <a:t>Preserve your voice</a:t>
            </a:r>
            <a:r>
              <a:rPr lang="en-US" dirty="0"/>
              <a:t> – AI supports, does not replace </a:t>
            </a:r>
          </a:p>
          <a:p>
            <a:pPr lvl="0"/>
            <a:r>
              <a:rPr lang="en-US" u="sng" dirty="0"/>
              <a:t>Verify with trusted sources</a:t>
            </a:r>
            <a:r>
              <a:rPr lang="en-US" dirty="0"/>
              <a:t> (faculty, peer-reviewed literature) </a:t>
            </a:r>
          </a:p>
          <a:p>
            <a:pPr lvl="0"/>
            <a:r>
              <a:rPr lang="en-US" u="sng" dirty="0"/>
              <a:t>Identify weaknesses, gaps, bias in AI output </a:t>
            </a:r>
          </a:p>
          <a:p>
            <a:pPr lvl="0"/>
            <a:r>
              <a:rPr lang="en-US" u="sng" dirty="0"/>
              <a:t>Document your decisions</a:t>
            </a:r>
            <a:r>
              <a:rPr lang="en-US" dirty="0"/>
              <a:t> (AI Use Logs required) </a:t>
            </a:r>
          </a:p>
          <a:p>
            <a:pPr marL="0" indent="0">
              <a:buNone/>
            </a:pPr>
            <a:r>
              <a:rPr lang="en-US" b="1" dirty="0"/>
              <a:t>In-Class Activities:</a:t>
            </a:r>
            <a:r>
              <a:rPr lang="en-US" dirty="0"/>
              <a:t> </a:t>
            </a:r>
          </a:p>
          <a:p>
            <a:r>
              <a:rPr lang="en-US" dirty="0"/>
              <a:t>Guided prompting sessions (e.g., mission/vision statements)</a:t>
            </a:r>
            <a:endParaRPr lang="en-US" dirty="0">
              <a:latin typeface="Neue Haas Grotesk Text Pro"/>
              <a:ea typeface="Calibri"/>
              <a:cs typeface="Calibri"/>
            </a:endParaRPr>
          </a:p>
          <a:p>
            <a:pPr lvl="0"/>
            <a:r>
              <a:rPr lang="en-US" dirty="0"/>
              <a:t>Iterative revision cycles with faculty feedback </a:t>
            </a:r>
          </a:p>
          <a:p>
            <a:r>
              <a:rPr lang="en-US" dirty="0"/>
              <a:t>Oral validation of understanding (mini-rehearsals)</a:t>
            </a:r>
          </a:p>
          <a:p>
            <a:r>
              <a:rPr lang="en-US" dirty="0"/>
              <a:t>Human First --&gt; Guided AI </a:t>
            </a:r>
          </a:p>
          <a:p>
            <a:pPr marL="0" indent="0">
              <a:buNone/>
            </a:pPr>
            <a:endParaRPr lang="en-US" dirty="0"/>
          </a:p>
        </p:txBody>
      </p:sp>
    </p:spTree>
    <p:extLst>
      <p:ext uri="{BB962C8B-B14F-4D97-AF65-F5344CB8AC3E}">
        <p14:creationId xmlns:p14="http://schemas.microsoft.com/office/powerpoint/2010/main" val="3803363138"/>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E42D3C253CDB4DA0CF846B41E72219" ma:contentTypeVersion="3" ma:contentTypeDescription="Create a new document." ma:contentTypeScope="" ma:versionID="32efe72a8a3c7c65ec439022d8cdb971">
  <xsd:schema xmlns:xsd="http://www.w3.org/2001/XMLSchema" xmlns:xs="http://www.w3.org/2001/XMLSchema" xmlns:p="http://schemas.microsoft.com/office/2006/metadata/properties" xmlns:ns2="281a7127-961e-45d9-8354-3ab74811369b" targetNamespace="http://schemas.microsoft.com/office/2006/metadata/properties" ma:root="true" ma:fieldsID="2b2a12b5cb92e0d7ff641bd1d5c77a14" ns2:_="">
    <xsd:import namespace="281a7127-961e-45d9-8354-3ab74811369b"/>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1a7127-961e-45d9-8354-3ab7481136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D504A0-DBF6-415E-8C8D-2FB2F1A2742A}">
  <ds:schemaRefs>
    <ds:schemaRef ds:uri="http://purl.org/dc/elements/1.1/"/>
    <ds:schemaRef ds:uri="http://schemas.microsoft.com/office/2006/documentManagement/types"/>
    <ds:schemaRef ds:uri="281a7127-961e-45d9-8354-3ab74811369b"/>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74E93674-80B8-4685-90F4-83DE2897687A}">
  <ds:schemaRefs>
    <ds:schemaRef ds:uri="http://schemas.microsoft.com/sharepoint/v3/contenttype/forms"/>
  </ds:schemaRefs>
</ds:datastoreItem>
</file>

<file path=customXml/itemProps3.xml><?xml version="1.0" encoding="utf-8"?>
<ds:datastoreItem xmlns:ds="http://schemas.openxmlformats.org/officeDocument/2006/customXml" ds:itemID="{9ADB95B0-DF99-45C0-A4DF-CE603C438F1A}">
  <ds:schemaRefs>
    <ds:schemaRef ds:uri="281a7127-961e-45d9-8354-3ab74811369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TotalTime>
  <Words>2090</Words>
  <Application>Microsoft Office PowerPoint</Application>
  <PresentationFormat>Widescreen</PresentationFormat>
  <Paragraphs>282</Paragraphs>
  <Slides>31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Arial,Sans-Serif</vt:lpstr>
      <vt:lpstr>Calibri</vt:lpstr>
      <vt:lpstr>Neue Haas Grotesk Text Pro</vt:lpstr>
      <vt:lpstr>Roboto</vt:lpstr>
      <vt:lpstr>VanillaVTI</vt:lpstr>
      <vt:lpstr>AI as Assistant and Data Analyst</vt:lpstr>
      <vt:lpstr>Session Roadmap</vt:lpstr>
      <vt:lpstr>The Problems &amp; Our Approach </vt:lpstr>
      <vt:lpstr>The Problems &amp; Our Approach </vt:lpstr>
      <vt:lpstr>The AI-Resilience Framework</vt:lpstr>
      <vt:lpstr>Study Design &amp; Context</vt:lpstr>
      <vt:lpstr>Research Questions</vt:lpstr>
      <vt:lpstr>AI as Assistant</vt:lpstr>
      <vt:lpstr>Preparation – Beyond Syllabus Statements</vt:lpstr>
      <vt:lpstr>Baseline-Where Students Started</vt:lpstr>
      <vt:lpstr>Process – What Students Actually Did</vt:lpstr>
      <vt:lpstr>Process – Key Patterns</vt:lpstr>
      <vt:lpstr>Process – Key Patterns</vt:lpstr>
      <vt:lpstr>Outcome – Where Students Ended</vt:lpstr>
      <vt:lpstr>Outcome – Key Patterns</vt:lpstr>
      <vt:lpstr>Key Takeaway</vt:lpstr>
      <vt:lpstr>AI as analyst</vt:lpstr>
      <vt:lpstr>The Qualitative Research Challenge</vt:lpstr>
      <vt:lpstr>Adapted AI-Assisted Workflow</vt:lpstr>
      <vt:lpstr>Technical EECS Workflow  vs.  Accessible LLM Workflow</vt:lpstr>
      <vt:lpstr>PowerPoint Presentation</vt:lpstr>
      <vt:lpstr>PowerPoint Presentation</vt:lpstr>
      <vt:lpstr>PowerPoint Presentation</vt:lpstr>
      <vt:lpstr>Prompt Structure &amp; Progression</vt:lpstr>
      <vt:lpstr>Cross Codebook Synthesis</vt:lpstr>
      <vt:lpstr>Key Takeaway</vt:lpstr>
      <vt:lpstr>Transferability</vt:lpstr>
      <vt:lpstr>Limitations &amp; Future Directions</vt:lpstr>
      <vt:lpstr>Implications for Practice</vt:lpstr>
      <vt:lpstr>Three Things to Remember</vt:lpstr>
      <vt:lpstr>Contact &amp;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Bledsoe, Ripsime K.</dc:creator>
  <cp:lastModifiedBy>Rutschke, Dr. Mica C.</cp:lastModifiedBy>
  <cp:revision>2</cp:revision>
  <dcterms:created xsi:type="dcterms:W3CDTF">2026-02-13T05:06:30Z</dcterms:created>
  <dcterms:modified xsi:type="dcterms:W3CDTF">2026-02-23T20:16:58Z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0x01010071E42D3C253CDB4DA0CF846B41E72219</vt:lpwstr>
  </property>
</Properties>
</file>