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0"/>
  </p:notesMasterIdLst>
  <p:sldIdLst>
    <p:sldId id="2145707764" r:id="rId2"/>
    <p:sldId id="2147347675" r:id="rId3"/>
    <p:sldId id="2147347415" r:id="rId4"/>
    <p:sldId id="2145708403" r:id="rId5"/>
    <p:sldId id="2147348210" r:id="rId6"/>
    <p:sldId id="2147348213" r:id="rId7"/>
    <p:sldId id="2147375373" r:id="rId8"/>
    <p:sldId id="2147348214" r:id="rId9"/>
    <p:sldId id="2147375379" r:id="rId10"/>
    <p:sldId id="2147348125" r:id="rId11"/>
    <p:sldId id="2147348146" r:id="rId12"/>
    <p:sldId id="2147348215" r:id="rId13"/>
    <p:sldId id="2147375374" r:id="rId14"/>
    <p:sldId id="2145708396" r:id="rId15"/>
    <p:sldId id="3061" r:id="rId16"/>
    <p:sldId id="2147347377" r:id="rId17"/>
    <p:sldId id="2147348152" r:id="rId18"/>
    <p:sldId id="2147348218" r:id="rId19"/>
    <p:sldId id="2147375375" r:id="rId20"/>
    <p:sldId id="2147375377" r:id="rId21"/>
    <p:sldId id="2147348216" r:id="rId22"/>
    <p:sldId id="2147347354" r:id="rId23"/>
    <p:sldId id="2147347388" r:id="rId24"/>
    <p:sldId id="2147348141" r:id="rId25"/>
    <p:sldId id="2147347216" r:id="rId26"/>
    <p:sldId id="2147347282" r:id="rId27"/>
    <p:sldId id="2147347364" r:id="rId28"/>
    <p:sldId id="2147375378" r:id="rId29"/>
    <p:sldId id="2147347405" r:id="rId30"/>
    <p:sldId id="2147347400" r:id="rId31"/>
    <p:sldId id="406" r:id="rId32"/>
    <p:sldId id="2147375380" r:id="rId33"/>
    <p:sldId id="2147347407" r:id="rId34"/>
    <p:sldId id="2147347392" r:id="rId35"/>
    <p:sldId id="2147348087" r:id="rId36"/>
    <p:sldId id="955" r:id="rId37"/>
    <p:sldId id="2147472427" r:id="rId38"/>
    <p:sldId id="2147347420" r:id="rId39"/>
  </p:sldIdLst>
  <p:sldSz cx="6400800" cy="4800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autoAdjust="0"/>
    <p:restoredTop sz="66330" autoAdjust="0"/>
  </p:normalViewPr>
  <p:slideViewPr>
    <p:cSldViewPr snapToGrid="0" showGuides="1">
      <p:cViewPr varScale="1">
        <p:scale>
          <a:sx n="95" d="100"/>
          <a:sy n="95" d="100"/>
        </p:scale>
        <p:origin x="2872"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C:\Box\Box\EdSyn\COE%20Forum\Research%20Files\2024\Industry%20Futures%20-%20AI\Process%20Docs\ZS\Cleaned%20Occupational%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Box\Box\EdSyn\COE%20Forum\Research%20Files\2024\Industry%20Futures%20-%20AI\Process%20Docs\ZS\Cleaned%20Occupational%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2.7820444788561656E-4"/>
          <c:w val="0.93452380952380953"/>
          <c:h val="0.75323044192516297"/>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179777219795469E-2"/>
          <c:y val="0.16745180025674936"/>
          <c:w val="0.84769462654584415"/>
          <c:h val="0.7355102951498983"/>
        </c:manualLayout>
      </c:layout>
      <c:lineChart>
        <c:grouping val="standard"/>
        <c:varyColors val="0"/>
        <c:ser>
          <c:idx val="0"/>
          <c:order val="0"/>
          <c:tx>
            <c:strRef>
              <c:f>Sheet1!$B$1</c:f>
              <c:strCache>
                <c:ptCount val="1"/>
                <c:pt idx="0">
                  <c:v>Junior Workers</c:v>
                </c:pt>
              </c:strCache>
            </c:strRef>
          </c:tx>
          <c:spPr>
            <a:ln w="28575" cap="rnd">
              <a:solidFill>
                <a:srgbClr val="00B1B0"/>
              </a:solidFill>
              <a:round/>
            </a:ln>
            <a:effectLst/>
          </c:spPr>
          <c:marker>
            <c:symbol val="none"/>
          </c:marker>
          <c:dPt>
            <c:idx val="1"/>
            <c:marker>
              <c:symbol val="none"/>
            </c:marker>
            <c:bubble3D val="0"/>
            <c:spPr>
              <a:ln w="28575" cap="rnd">
                <a:solidFill>
                  <a:srgbClr val="00B1B0"/>
                </a:solidFill>
                <a:round/>
              </a:ln>
              <a:effectLst/>
            </c:spPr>
            <c:extLst>
              <c:ext xmlns:c16="http://schemas.microsoft.com/office/drawing/2014/chart" uri="{C3380CC4-5D6E-409C-BE32-E72D297353CC}">
                <c16:uniqueId val="{00000001-E31E-4515-BC4B-F9298C4FCF00}"/>
              </c:ext>
            </c:extLst>
          </c:dPt>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Sheet1!$B$2:$B$12</c:f>
              <c:numCache>
                <c:formatCode>General</c:formatCode>
                <c:ptCount val="11"/>
                <c:pt idx="0">
                  <c:v>0.02</c:v>
                </c:pt>
                <c:pt idx="1">
                  <c:v>0.08</c:v>
                </c:pt>
                <c:pt idx="2">
                  <c:v>0.14000000000000001</c:v>
                </c:pt>
                <c:pt idx="3">
                  <c:v>0.2</c:v>
                </c:pt>
                <c:pt idx="4">
                  <c:v>0.26</c:v>
                </c:pt>
                <c:pt idx="5">
                  <c:v>0.28000000000000003</c:v>
                </c:pt>
                <c:pt idx="6">
                  <c:v>0.33</c:v>
                </c:pt>
                <c:pt idx="7">
                  <c:v>0.38</c:v>
                </c:pt>
                <c:pt idx="8">
                  <c:v>0.42</c:v>
                </c:pt>
                <c:pt idx="9">
                  <c:v>0.42</c:v>
                </c:pt>
                <c:pt idx="10">
                  <c:v>0.39</c:v>
                </c:pt>
              </c:numCache>
            </c:numRef>
          </c:val>
          <c:smooth val="0"/>
          <c:extLst>
            <c:ext xmlns:c16="http://schemas.microsoft.com/office/drawing/2014/chart" uri="{C3380CC4-5D6E-409C-BE32-E72D297353CC}">
              <c16:uniqueId val="{00000002-E31E-4515-BC4B-F9298C4FCF00}"/>
            </c:ext>
          </c:extLst>
        </c:ser>
        <c:ser>
          <c:idx val="1"/>
          <c:order val="1"/>
          <c:tx>
            <c:strRef>
              <c:f>Sheet1!$C$1</c:f>
              <c:strCache>
                <c:ptCount val="1"/>
                <c:pt idx="0">
                  <c:v>Senior Workers</c:v>
                </c:pt>
              </c:strCache>
            </c:strRef>
          </c:tx>
          <c:spPr>
            <a:ln w="28575" cap="rnd">
              <a:solidFill>
                <a:schemeClr val="accent2"/>
              </a:solidFill>
              <a:round/>
            </a:ln>
            <a:effectLst/>
          </c:spPr>
          <c:marker>
            <c:symbol val="none"/>
          </c:marker>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Sheet1!$C$2:$C$12</c:f>
              <c:numCache>
                <c:formatCode>General</c:formatCode>
                <c:ptCount val="11"/>
                <c:pt idx="0">
                  <c:v>0.02</c:v>
                </c:pt>
                <c:pt idx="1">
                  <c:v>7.0000000000000007E-2</c:v>
                </c:pt>
                <c:pt idx="2">
                  <c:v>0.13</c:v>
                </c:pt>
                <c:pt idx="3">
                  <c:v>0.19</c:v>
                </c:pt>
                <c:pt idx="4">
                  <c:v>0.26</c:v>
                </c:pt>
                <c:pt idx="5">
                  <c:v>0.3</c:v>
                </c:pt>
                <c:pt idx="6">
                  <c:v>0.38</c:v>
                </c:pt>
                <c:pt idx="7">
                  <c:v>0.45</c:v>
                </c:pt>
                <c:pt idx="8">
                  <c:v>0.52</c:v>
                </c:pt>
                <c:pt idx="9">
                  <c:v>0.56999999999999995</c:v>
                </c:pt>
                <c:pt idx="10">
                  <c:v>0.6</c:v>
                </c:pt>
              </c:numCache>
            </c:numRef>
          </c:val>
          <c:smooth val="0"/>
          <c:extLst>
            <c:ext xmlns:c16="http://schemas.microsoft.com/office/drawing/2014/chart" uri="{C3380CC4-5D6E-409C-BE32-E72D297353CC}">
              <c16:uniqueId val="{00000003-E31E-4515-BC4B-F9298C4FCF00}"/>
            </c:ext>
          </c:extLst>
        </c:ser>
        <c:ser>
          <c:idx val="2"/>
          <c:order val="2"/>
          <c:tx>
            <c:strRef>
              <c:f>Sheet1!$D$1</c:f>
              <c:strCache>
                <c:ptCount val="1"/>
                <c:pt idx="0">
                  <c:v>Total Workers</c:v>
                </c:pt>
              </c:strCache>
            </c:strRef>
          </c:tx>
          <c:spPr>
            <a:ln w="28575" cap="rnd">
              <a:solidFill>
                <a:srgbClr val="C4C7CA"/>
              </a:solidFill>
              <a:round/>
            </a:ln>
            <a:effectLst/>
          </c:spPr>
          <c:marker>
            <c:symbol val="none"/>
          </c:marker>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Sheet1!$D$2:$D$12</c:f>
              <c:numCache>
                <c:formatCode>General</c:formatCode>
                <c:ptCount val="11"/>
                <c:pt idx="0">
                  <c:v>0.02</c:v>
                </c:pt>
                <c:pt idx="1">
                  <c:v>7.4999999999999997E-2</c:v>
                </c:pt>
                <c:pt idx="2">
                  <c:v>0.13500000000000001</c:v>
                </c:pt>
                <c:pt idx="3">
                  <c:v>0.19500000000000001</c:v>
                </c:pt>
                <c:pt idx="4">
                  <c:v>0.26</c:v>
                </c:pt>
                <c:pt idx="5">
                  <c:v>0.28999999999999998</c:v>
                </c:pt>
                <c:pt idx="6">
                  <c:v>0.35499999999999998</c:v>
                </c:pt>
                <c:pt idx="7">
                  <c:v>0.41499999999999998</c:v>
                </c:pt>
                <c:pt idx="8">
                  <c:v>0.47</c:v>
                </c:pt>
                <c:pt idx="9">
                  <c:v>0.495</c:v>
                </c:pt>
                <c:pt idx="10">
                  <c:v>0.495</c:v>
                </c:pt>
              </c:numCache>
            </c:numRef>
          </c:val>
          <c:smooth val="0"/>
          <c:extLst>
            <c:ext xmlns:c16="http://schemas.microsoft.com/office/drawing/2014/chart" uri="{C3380CC4-5D6E-409C-BE32-E72D297353CC}">
              <c16:uniqueId val="{00000004-E31E-4515-BC4B-F9298C4FCF00}"/>
            </c:ext>
          </c:extLst>
        </c:ser>
        <c:dLbls>
          <c:showLegendKey val="0"/>
          <c:showVal val="0"/>
          <c:showCatName val="0"/>
          <c:showSerName val="0"/>
          <c:showPercent val="0"/>
          <c:showBubbleSize val="0"/>
        </c:dLbls>
        <c:smooth val="0"/>
        <c:axId val="683549432"/>
        <c:axId val="683555008"/>
      </c:lineChart>
      <c:catAx>
        <c:axId val="683549432"/>
        <c:scaling>
          <c:orientation val="minMax"/>
        </c:scaling>
        <c:delete val="1"/>
        <c:axPos val="b"/>
        <c:numFmt formatCode="General" sourceLinked="1"/>
        <c:majorTickMark val="none"/>
        <c:minorTickMark val="none"/>
        <c:tickLblPos val="nextTo"/>
        <c:crossAx val="683555008"/>
        <c:crosses val="autoZero"/>
        <c:auto val="1"/>
        <c:lblAlgn val="ctr"/>
        <c:lblOffset val="100"/>
        <c:noMultiLvlLbl val="0"/>
      </c:catAx>
      <c:valAx>
        <c:axId val="683555008"/>
        <c:scaling>
          <c:orientation val="minMax"/>
          <c:max val="0.60000000000000009"/>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83549432"/>
        <c:crosses val="autoZero"/>
        <c:crossBetween val="midCat"/>
      </c:valAx>
      <c:spPr>
        <a:noFill/>
        <a:ln>
          <a:noFill/>
        </a:ln>
        <a:effectLst/>
      </c:spPr>
    </c:plotArea>
    <c:legend>
      <c:legendPos val="t"/>
      <c:layout>
        <c:manualLayout>
          <c:xMode val="edge"/>
          <c:yMode val="edge"/>
          <c:x val="2.445405395919642E-3"/>
          <c:y val="0"/>
          <c:w val="0.99755459460408036"/>
          <c:h val="8.25645715474168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658183357561157E-2"/>
          <c:y val="3.3579199360623826E-2"/>
          <c:w val="0.90914353377077739"/>
          <c:h val="0.92566470064717699"/>
        </c:manualLayout>
      </c:layout>
      <c:barChart>
        <c:barDir val="col"/>
        <c:grouping val="clustered"/>
        <c:varyColors val="0"/>
        <c:ser>
          <c:idx val="0"/>
          <c:order val="0"/>
          <c:tx>
            <c:strRef>
              <c:f>Sheet1!$B$1</c:f>
              <c:strCache>
                <c:ptCount val="1"/>
                <c:pt idx="0">
                  <c:v>Column3</c:v>
                </c:pt>
              </c:strCache>
            </c:strRef>
          </c:tx>
          <c:spPr>
            <a:solidFill>
              <a:srgbClr val="004B87"/>
            </a:solidFill>
            <a:ln>
              <a:noFill/>
            </a:ln>
            <a:effectLst/>
          </c:spPr>
          <c:invertIfNegative val="0"/>
          <c:dPt>
            <c:idx val="0"/>
            <c:invertIfNegative val="0"/>
            <c:bubble3D val="0"/>
            <c:spPr>
              <a:solidFill>
                <a:srgbClr val="00B1B0"/>
              </a:solidFill>
              <a:ln>
                <a:noFill/>
              </a:ln>
              <a:effectLst/>
            </c:spPr>
            <c:extLst>
              <c:ext xmlns:c16="http://schemas.microsoft.com/office/drawing/2014/chart" uri="{C3380CC4-5D6E-409C-BE32-E72D297353CC}">
                <c16:uniqueId val="{00000000-5AD0-4121-8FDA-40D692C074FD}"/>
              </c:ext>
            </c:extLst>
          </c:dPt>
          <c:dPt>
            <c:idx val="1"/>
            <c:invertIfNegative val="0"/>
            <c:bubble3D val="0"/>
            <c:spPr>
              <a:solidFill>
                <a:srgbClr val="00B1B0"/>
              </a:solidFill>
              <a:ln>
                <a:noFill/>
              </a:ln>
              <a:effectLst/>
            </c:spPr>
            <c:extLst>
              <c:ext xmlns:c16="http://schemas.microsoft.com/office/drawing/2014/chart" uri="{C3380CC4-5D6E-409C-BE32-E72D297353CC}">
                <c16:uniqueId val="{00000001-5AD0-4121-8FDA-40D692C074FD}"/>
              </c:ext>
            </c:extLst>
          </c:dPt>
          <c:dPt>
            <c:idx val="2"/>
            <c:invertIfNegative val="0"/>
            <c:bubble3D val="0"/>
            <c:spPr>
              <a:solidFill>
                <a:srgbClr val="00B1B0"/>
              </a:solidFill>
              <a:ln>
                <a:noFill/>
              </a:ln>
              <a:effectLst/>
            </c:spPr>
            <c:extLst>
              <c:ext xmlns:c16="http://schemas.microsoft.com/office/drawing/2014/chart" uri="{C3380CC4-5D6E-409C-BE32-E72D297353CC}">
                <c16:uniqueId val="{00000002-5AD0-4121-8FDA-40D692C074FD}"/>
              </c:ext>
            </c:extLst>
          </c:dPt>
          <c:dPt>
            <c:idx val="3"/>
            <c:invertIfNegative val="0"/>
            <c:bubble3D val="0"/>
            <c:spPr>
              <a:solidFill>
                <a:srgbClr val="00B1B0"/>
              </a:solidFill>
              <a:ln>
                <a:noFill/>
              </a:ln>
              <a:effectLst/>
            </c:spPr>
            <c:extLst>
              <c:ext xmlns:c16="http://schemas.microsoft.com/office/drawing/2014/chart" uri="{C3380CC4-5D6E-409C-BE32-E72D297353CC}">
                <c16:uniqueId val="{00000000-3698-4DB5-B052-29F7F4DA5E39}"/>
              </c:ext>
            </c:extLst>
          </c:dPt>
          <c:dPt>
            <c:idx val="4"/>
            <c:invertIfNegative val="0"/>
            <c:bubble3D val="0"/>
            <c:spPr>
              <a:solidFill>
                <a:srgbClr val="00B1B0"/>
              </a:solidFill>
              <a:ln>
                <a:noFill/>
              </a:ln>
              <a:effectLst/>
            </c:spPr>
            <c:extLst>
              <c:ext xmlns:c16="http://schemas.microsoft.com/office/drawing/2014/chart" uri="{C3380CC4-5D6E-409C-BE32-E72D297353CC}">
                <c16:uniqueId val="{00000001-3698-4DB5-B052-29F7F4DA5E39}"/>
              </c:ext>
            </c:extLst>
          </c:dPt>
          <c:dLbls>
            <c:dLbl>
              <c:idx val="0"/>
              <c:tx>
                <c:rich>
                  <a:bodyPr/>
                  <a:lstStyle/>
                  <a:p>
                    <a:r>
                      <a:rPr lang="en-US" dirty="0">
                        <a:solidFill>
                          <a:schemeClr val="tx1"/>
                        </a:solidFill>
                      </a:rPr>
                      <a:t>73,924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D0-4121-8FDA-40D692C074FD}"/>
                </c:ext>
              </c:extLst>
            </c:dLbl>
            <c:dLbl>
              <c:idx val="1"/>
              <c:tx>
                <c:rich>
                  <a:bodyPr/>
                  <a:lstStyle/>
                  <a:p>
                    <a:r>
                      <a:rPr lang="en-US" dirty="0">
                        <a:solidFill>
                          <a:schemeClr val="tx1"/>
                        </a:solidFill>
                      </a:rPr>
                      <a:t>37,753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D0-4121-8FDA-40D692C074FD}"/>
                </c:ext>
              </c:extLst>
            </c:dLbl>
            <c:dLbl>
              <c:idx val="2"/>
              <c:tx>
                <c:rich>
                  <a:bodyPr/>
                  <a:lstStyle/>
                  <a:p>
                    <a:r>
                      <a:rPr lang="en-US" dirty="0">
                        <a:solidFill>
                          <a:schemeClr val="tx1"/>
                        </a:solidFill>
                      </a:rPr>
                      <a:t>30,212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D0-4121-8FDA-40D692C074FD}"/>
                </c:ext>
              </c:extLst>
            </c:dLbl>
            <c:dLbl>
              <c:idx val="3"/>
              <c:tx>
                <c:rich>
                  <a:bodyPr/>
                  <a:lstStyle/>
                  <a:p>
                    <a:r>
                      <a:rPr lang="en-US" dirty="0"/>
                      <a:t>21,214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698-4DB5-B052-29F7F4DA5E3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Registered Nursing</c:v>
                </c:pt>
                <c:pt idx="1">
                  <c:v>Computer Science</c:v>
                </c:pt>
                <c:pt idx="2">
                  <c:v>Computer and Information Sciences </c:v>
                </c:pt>
                <c:pt idx="3">
                  <c:v>Psychology</c:v>
                </c:pt>
                <c:pt idx="4">
                  <c:v>Sports, Kinesiology, Physical Education</c:v>
                </c:pt>
                <c:pt idx="5">
                  <c:v>Liberal Arts and Humanities</c:v>
                </c:pt>
                <c:pt idx="6">
                  <c:v>Teacher Education, Specific Subjects</c:v>
                </c:pt>
                <c:pt idx="7">
                  <c:v>Accounting </c:v>
                </c:pt>
                <c:pt idx="8">
                  <c:v>History</c:v>
                </c:pt>
                <c:pt idx="9">
                  <c:v>English Language/Literature</c:v>
                </c:pt>
              </c:strCache>
            </c:strRef>
          </c:cat>
          <c:val>
            <c:numRef>
              <c:f>Sheet1!$B$2:$B$11</c:f>
              <c:numCache>
                <c:formatCode>#,##0</c:formatCode>
                <c:ptCount val="10"/>
                <c:pt idx="0">
                  <c:v>73924</c:v>
                </c:pt>
                <c:pt idx="1">
                  <c:v>37753</c:v>
                </c:pt>
                <c:pt idx="2">
                  <c:v>30212</c:v>
                </c:pt>
                <c:pt idx="3">
                  <c:v>21214</c:v>
                </c:pt>
                <c:pt idx="4">
                  <c:v>20442</c:v>
                </c:pt>
                <c:pt idx="5">
                  <c:v>-10032</c:v>
                </c:pt>
                <c:pt idx="6">
                  <c:v>-12207</c:v>
                </c:pt>
                <c:pt idx="7">
                  <c:v>-13761</c:v>
                </c:pt>
                <c:pt idx="8">
                  <c:v>-15262</c:v>
                </c:pt>
                <c:pt idx="9">
                  <c:v>-18611</c:v>
                </c:pt>
              </c:numCache>
            </c:numRef>
          </c:val>
          <c:extLst>
            <c:ext xmlns:c16="http://schemas.microsoft.com/office/drawing/2014/chart" uri="{C3380CC4-5D6E-409C-BE32-E72D297353CC}">
              <c16:uniqueId val="{00000003-5AD0-4121-8FDA-40D692C074FD}"/>
            </c:ext>
          </c:extLst>
        </c:ser>
        <c:dLbls>
          <c:dLblPos val="outEnd"/>
          <c:showLegendKey val="0"/>
          <c:showVal val="1"/>
          <c:showCatName val="0"/>
          <c:showSerName val="0"/>
          <c:showPercent val="0"/>
          <c:showBubbleSize val="0"/>
        </c:dLbls>
        <c:gapWidth val="90"/>
        <c:overlap val="-12"/>
        <c:axId val="733916336"/>
        <c:axId val="733916664"/>
        <c:extLst/>
      </c:barChart>
      <c:catAx>
        <c:axId val="733916336"/>
        <c:scaling>
          <c:orientation val="minMax"/>
        </c:scaling>
        <c:delete val="1"/>
        <c:axPos val="b"/>
        <c:numFmt formatCode="General" sourceLinked="1"/>
        <c:majorTickMark val="none"/>
        <c:minorTickMark val="none"/>
        <c:tickLblPos val="nextTo"/>
        <c:crossAx val="733916664"/>
        <c:crosses val="autoZero"/>
        <c:auto val="1"/>
        <c:lblAlgn val="ctr"/>
        <c:lblOffset val="100"/>
        <c:noMultiLvlLbl val="0"/>
      </c:catAx>
      <c:valAx>
        <c:axId val="733916664"/>
        <c:scaling>
          <c:orientation val="minMax"/>
        </c:scaling>
        <c:delete val="1"/>
        <c:axPos val="l"/>
        <c:numFmt formatCode="#,##0"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658183357561157E-2"/>
          <c:y val="3.3579199360623826E-2"/>
          <c:w val="0.90914353377077739"/>
          <c:h val="0.92566470064717699"/>
        </c:manualLayout>
      </c:layout>
      <c:barChart>
        <c:barDir val="col"/>
        <c:grouping val="clustered"/>
        <c:varyColors val="0"/>
        <c:ser>
          <c:idx val="0"/>
          <c:order val="0"/>
          <c:tx>
            <c:strRef>
              <c:f>Sheet1!$B$1</c:f>
              <c:strCache>
                <c:ptCount val="1"/>
                <c:pt idx="0">
                  <c:v>Column3</c:v>
                </c:pt>
              </c:strCache>
            </c:strRef>
          </c:tx>
          <c:spPr>
            <a:solidFill>
              <a:srgbClr val="004B87"/>
            </a:solidFill>
            <a:ln>
              <a:noFill/>
            </a:ln>
            <a:effectLst/>
          </c:spPr>
          <c:invertIfNegative val="0"/>
          <c:dPt>
            <c:idx val="0"/>
            <c:invertIfNegative val="0"/>
            <c:bubble3D val="0"/>
            <c:spPr>
              <a:solidFill>
                <a:srgbClr val="00B1B0"/>
              </a:solidFill>
              <a:ln>
                <a:noFill/>
              </a:ln>
              <a:effectLst/>
            </c:spPr>
            <c:extLst>
              <c:ext xmlns:c16="http://schemas.microsoft.com/office/drawing/2014/chart" uri="{C3380CC4-5D6E-409C-BE32-E72D297353CC}">
                <c16:uniqueId val="{00000000-5AD0-4121-8FDA-40D692C074FD}"/>
              </c:ext>
            </c:extLst>
          </c:dPt>
          <c:dPt>
            <c:idx val="1"/>
            <c:invertIfNegative val="0"/>
            <c:bubble3D val="0"/>
            <c:spPr>
              <a:solidFill>
                <a:srgbClr val="00B1B0"/>
              </a:solidFill>
              <a:ln>
                <a:noFill/>
              </a:ln>
              <a:effectLst/>
            </c:spPr>
            <c:extLst>
              <c:ext xmlns:c16="http://schemas.microsoft.com/office/drawing/2014/chart" uri="{C3380CC4-5D6E-409C-BE32-E72D297353CC}">
                <c16:uniqueId val="{00000001-5AD0-4121-8FDA-40D692C074FD}"/>
              </c:ext>
            </c:extLst>
          </c:dPt>
          <c:dPt>
            <c:idx val="2"/>
            <c:invertIfNegative val="0"/>
            <c:bubble3D val="0"/>
            <c:spPr>
              <a:solidFill>
                <a:srgbClr val="00B1B0"/>
              </a:solidFill>
              <a:ln>
                <a:noFill/>
              </a:ln>
              <a:effectLst/>
            </c:spPr>
            <c:extLst>
              <c:ext xmlns:c16="http://schemas.microsoft.com/office/drawing/2014/chart" uri="{C3380CC4-5D6E-409C-BE32-E72D297353CC}">
                <c16:uniqueId val="{00000002-5AD0-4121-8FDA-40D692C074FD}"/>
              </c:ext>
            </c:extLst>
          </c:dPt>
          <c:dPt>
            <c:idx val="3"/>
            <c:invertIfNegative val="0"/>
            <c:bubble3D val="0"/>
            <c:spPr>
              <a:solidFill>
                <a:srgbClr val="00B1B0"/>
              </a:solidFill>
              <a:ln>
                <a:noFill/>
              </a:ln>
              <a:effectLst/>
            </c:spPr>
            <c:extLst>
              <c:ext xmlns:c16="http://schemas.microsoft.com/office/drawing/2014/chart" uri="{C3380CC4-5D6E-409C-BE32-E72D297353CC}">
                <c16:uniqueId val="{00000000-3698-4DB5-B052-29F7F4DA5E39}"/>
              </c:ext>
            </c:extLst>
          </c:dPt>
          <c:dPt>
            <c:idx val="4"/>
            <c:invertIfNegative val="0"/>
            <c:bubble3D val="0"/>
            <c:spPr>
              <a:solidFill>
                <a:srgbClr val="00B1B0"/>
              </a:solidFill>
              <a:ln>
                <a:noFill/>
              </a:ln>
              <a:effectLst/>
            </c:spPr>
            <c:extLst>
              <c:ext xmlns:c16="http://schemas.microsoft.com/office/drawing/2014/chart" uri="{C3380CC4-5D6E-409C-BE32-E72D297353CC}">
                <c16:uniqueId val="{00000001-3698-4DB5-B052-29F7F4DA5E39}"/>
              </c:ext>
            </c:extLst>
          </c:dPt>
          <c:dLbls>
            <c:dLbl>
              <c:idx val="0"/>
              <c:tx>
                <c:rich>
                  <a:bodyPr/>
                  <a:lstStyle/>
                  <a:p>
                    <a:r>
                      <a:rPr lang="en-US" dirty="0">
                        <a:solidFill>
                          <a:schemeClr val="tx1"/>
                        </a:solidFill>
                      </a:rPr>
                      <a:t>73,924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D0-4121-8FDA-40D692C074FD}"/>
                </c:ext>
              </c:extLst>
            </c:dLbl>
            <c:dLbl>
              <c:idx val="1"/>
              <c:tx>
                <c:rich>
                  <a:bodyPr/>
                  <a:lstStyle/>
                  <a:p>
                    <a:r>
                      <a:rPr lang="en-US" dirty="0">
                        <a:solidFill>
                          <a:schemeClr val="tx1"/>
                        </a:solidFill>
                      </a:rPr>
                      <a:t>37,753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D0-4121-8FDA-40D692C074FD}"/>
                </c:ext>
              </c:extLst>
            </c:dLbl>
            <c:dLbl>
              <c:idx val="2"/>
              <c:tx>
                <c:rich>
                  <a:bodyPr/>
                  <a:lstStyle/>
                  <a:p>
                    <a:r>
                      <a:rPr lang="en-US" dirty="0">
                        <a:solidFill>
                          <a:schemeClr val="tx1"/>
                        </a:solidFill>
                      </a:rPr>
                      <a:t>30,212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D0-4121-8FDA-40D692C074FD}"/>
                </c:ext>
              </c:extLst>
            </c:dLbl>
            <c:dLbl>
              <c:idx val="3"/>
              <c:tx>
                <c:rich>
                  <a:bodyPr/>
                  <a:lstStyle/>
                  <a:p>
                    <a:r>
                      <a:rPr lang="en-US" dirty="0"/>
                      <a:t>21,214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698-4DB5-B052-29F7F4DA5E3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Registered Nursing</c:v>
                </c:pt>
                <c:pt idx="1">
                  <c:v>Computer Science</c:v>
                </c:pt>
                <c:pt idx="2">
                  <c:v>Computer and Information Sciences </c:v>
                </c:pt>
                <c:pt idx="3">
                  <c:v>Psychology</c:v>
                </c:pt>
                <c:pt idx="4">
                  <c:v>Sports, Kinesiology, Physical Education</c:v>
                </c:pt>
                <c:pt idx="5">
                  <c:v>Liberal Arts and Humanities</c:v>
                </c:pt>
                <c:pt idx="6">
                  <c:v>Teacher Education, Specific Subjects</c:v>
                </c:pt>
                <c:pt idx="7">
                  <c:v>Accounting </c:v>
                </c:pt>
                <c:pt idx="8">
                  <c:v>History</c:v>
                </c:pt>
                <c:pt idx="9">
                  <c:v>English Language/Literature</c:v>
                </c:pt>
              </c:strCache>
            </c:strRef>
          </c:cat>
          <c:val>
            <c:numRef>
              <c:f>Sheet1!$B$2:$B$11</c:f>
              <c:numCache>
                <c:formatCode>#,##0</c:formatCode>
                <c:ptCount val="10"/>
                <c:pt idx="0">
                  <c:v>73924</c:v>
                </c:pt>
                <c:pt idx="1">
                  <c:v>37753</c:v>
                </c:pt>
                <c:pt idx="2">
                  <c:v>30212</c:v>
                </c:pt>
                <c:pt idx="3">
                  <c:v>21214</c:v>
                </c:pt>
                <c:pt idx="4">
                  <c:v>20442</c:v>
                </c:pt>
                <c:pt idx="5">
                  <c:v>-10032</c:v>
                </c:pt>
                <c:pt idx="6">
                  <c:v>-12207</c:v>
                </c:pt>
                <c:pt idx="7">
                  <c:v>-13761</c:v>
                </c:pt>
                <c:pt idx="8">
                  <c:v>-15262</c:v>
                </c:pt>
                <c:pt idx="9">
                  <c:v>-18611</c:v>
                </c:pt>
              </c:numCache>
            </c:numRef>
          </c:val>
          <c:extLst>
            <c:ext xmlns:c16="http://schemas.microsoft.com/office/drawing/2014/chart" uri="{C3380CC4-5D6E-409C-BE32-E72D297353CC}">
              <c16:uniqueId val="{00000003-5AD0-4121-8FDA-40D692C074FD}"/>
            </c:ext>
          </c:extLst>
        </c:ser>
        <c:dLbls>
          <c:dLblPos val="outEnd"/>
          <c:showLegendKey val="0"/>
          <c:showVal val="1"/>
          <c:showCatName val="0"/>
          <c:showSerName val="0"/>
          <c:showPercent val="0"/>
          <c:showBubbleSize val="0"/>
        </c:dLbls>
        <c:gapWidth val="90"/>
        <c:overlap val="-12"/>
        <c:axId val="733916336"/>
        <c:axId val="733916664"/>
        <c:extLst/>
      </c:barChart>
      <c:catAx>
        <c:axId val="733916336"/>
        <c:scaling>
          <c:orientation val="minMax"/>
        </c:scaling>
        <c:delete val="1"/>
        <c:axPos val="b"/>
        <c:numFmt formatCode="General" sourceLinked="1"/>
        <c:majorTickMark val="none"/>
        <c:minorTickMark val="none"/>
        <c:tickLblPos val="nextTo"/>
        <c:crossAx val="733916664"/>
        <c:crosses val="autoZero"/>
        <c:auto val="1"/>
        <c:lblAlgn val="ctr"/>
        <c:lblOffset val="100"/>
        <c:noMultiLvlLbl val="0"/>
      </c:catAx>
      <c:valAx>
        <c:axId val="733916664"/>
        <c:scaling>
          <c:orientation val="minMax"/>
        </c:scaling>
        <c:delete val="1"/>
        <c:axPos val="l"/>
        <c:numFmt formatCode="#,##0"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33192725909261"/>
          <c:y val="0.17857142857142858"/>
          <c:w val="0.79392997750281213"/>
          <c:h val="0.640054836895388"/>
        </c:manualLayout>
      </c:layout>
      <c:barChart>
        <c:barDir val="bar"/>
        <c:grouping val="stacked"/>
        <c:varyColors val="0"/>
        <c:ser>
          <c:idx val="0"/>
          <c:order val="0"/>
          <c:tx>
            <c:strRef>
              <c:f>Sheet1!$B$1</c:f>
              <c:strCache>
                <c:ptCount val="1"/>
                <c:pt idx="0">
                  <c:v>Automated</c:v>
                </c:pt>
              </c:strCache>
            </c:strRef>
          </c:tx>
          <c:spPr>
            <a:solidFill>
              <a:srgbClr val="7FCFCF"/>
            </a:solidFill>
            <a:ln>
              <a:solidFill>
                <a:schemeClr val="bg1"/>
              </a:solidFill>
            </a:ln>
            <a:effectLst/>
          </c:spPr>
          <c:invertIfNegative val="0"/>
          <c:dLbls>
            <c:dLbl>
              <c:idx val="0"/>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9FA-4467-A61A-95CD5FA7B465}"/>
                </c:ext>
              </c:extLst>
            </c:dLbl>
            <c:dLbl>
              <c:idx val="1"/>
              <c:tx>
                <c:rich>
                  <a:bodyPr/>
                  <a:lstStyle/>
                  <a:p>
                    <a:r>
                      <a:rPr lang="en-US"/>
                      <a:t>35%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9FA-4467-A61A-95CD5FA7B465}"/>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Healthcare administrator</c:v>
                </c:pt>
                <c:pt idx="1">
                  <c:v>Data scientist</c:v>
                </c:pt>
              </c:strCache>
            </c:strRef>
          </c:cat>
          <c:val>
            <c:numRef>
              <c:f>Sheet1!$B$2:$B$5</c:f>
              <c:numCache>
                <c:formatCode>General</c:formatCode>
                <c:ptCount val="4"/>
                <c:pt idx="0">
                  <c:v>20</c:v>
                </c:pt>
                <c:pt idx="1">
                  <c:v>35</c:v>
                </c:pt>
              </c:numCache>
            </c:numRef>
          </c:val>
          <c:extLst>
            <c:ext xmlns:c16="http://schemas.microsoft.com/office/drawing/2014/chart" uri="{C3380CC4-5D6E-409C-BE32-E72D297353CC}">
              <c16:uniqueId val="{00000000-9768-4F27-BB79-CA45CE0B2567}"/>
            </c:ext>
          </c:extLst>
        </c:ser>
        <c:ser>
          <c:idx val="1"/>
          <c:order val="1"/>
          <c:tx>
            <c:strRef>
              <c:f>Sheet1!$C$1</c:f>
              <c:strCache>
                <c:ptCount val="1"/>
                <c:pt idx="0">
                  <c:v>Augmented</c:v>
                </c:pt>
              </c:strCache>
            </c:strRef>
          </c:tx>
          <c:spPr>
            <a:solidFill>
              <a:srgbClr val="C4C7CA"/>
            </a:solidFill>
            <a:ln>
              <a:solidFill>
                <a:schemeClr val="bg1"/>
              </a:solidFill>
            </a:ln>
            <a:effectLst/>
          </c:spPr>
          <c:invertIfNegative val="0"/>
          <c:dLbls>
            <c:dLbl>
              <c:idx val="0"/>
              <c:tx>
                <c:rich>
                  <a:bodyPr/>
                  <a:lstStyle/>
                  <a:p>
                    <a:r>
                      <a:rPr lang="en-US"/>
                      <a:t>30%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9FA-4467-A61A-95CD5FA7B465}"/>
                </c:ext>
              </c:extLst>
            </c:dLbl>
            <c:dLbl>
              <c:idx val="1"/>
              <c:tx>
                <c:rich>
                  <a:bodyPr/>
                  <a:lstStyle/>
                  <a:p>
                    <a:r>
                      <a:rPr lang="en-US"/>
                      <a:t>55%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9FA-4467-A61A-95CD5FA7B46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Healthcare administrator</c:v>
                </c:pt>
                <c:pt idx="1">
                  <c:v>Data scientist</c:v>
                </c:pt>
              </c:strCache>
            </c:strRef>
          </c:cat>
          <c:val>
            <c:numRef>
              <c:f>Sheet1!$C$2:$C$5</c:f>
              <c:numCache>
                <c:formatCode>General</c:formatCode>
                <c:ptCount val="4"/>
                <c:pt idx="0">
                  <c:v>30</c:v>
                </c:pt>
                <c:pt idx="1">
                  <c:v>55</c:v>
                </c:pt>
              </c:numCache>
            </c:numRef>
          </c:val>
          <c:extLst>
            <c:ext xmlns:c16="http://schemas.microsoft.com/office/drawing/2014/chart" uri="{C3380CC4-5D6E-409C-BE32-E72D297353CC}">
              <c16:uniqueId val="{00000001-9768-4F27-BB79-CA45CE0B2567}"/>
            </c:ext>
          </c:extLst>
        </c:ser>
        <c:ser>
          <c:idx val="2"/>
          <c:order val="2"/>
          <c:tx>
            <c:strRef>
              <c:f>Sheet1!$D$1</c:f>
              <c:strCache>
                <c:ptCount val="1"/>
                <c:pt idx="0">
                  <c:v>Not Exposed</c:v>
                </c:pt>
              </c:strCache>
            </c:strRef>
          </c:tx>
          <c:spPr>
            <a:solidFill>
              <a:srgbClr val="002746"/>
            </a:solidFill>
            <a:ln>
              <a:solidFill>
                <a:schemeClr val="bg1"/>
              </a:solidFill>
            </a:ln>
            <a:effectLst/>
          </c:spPr>
          <c:invertIfNegative val="0"/>
          <c:dLbls>
            <c:dLbl>
              <c:idx val="0"/>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9FA-4467-A61A-95CD5FA7B465}"/>
                </c:ext>
              </c:extLst>
            </c:dLbl>
            <c:dLbl>
              <c:idx val="1"/>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9FA-4467-A61A-95CD5FA7B46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Healthcare administrator</c:v>
                </c:pt>
                <c:pt idx="1">
                  <c:v>Data scientist</c:v>
                </c:pt>
              </c:strCache>
            </c:strRef>
          </c:cat>
          <c:val>
            <c:numRef>
              <c:f>Sheet1!$D$2:$D$5</c:f>
              <c:numCache>
                <c:formatCode>General</c:formatCode>
                <c:ptCount val="4"/>
                <c:pt idx="0">
                  <c:v>50</c:v>
                </c:pt>
                <c:pt idx="1">
                  <c:v>10</c:v>
                </c:pt>
              </c:numCache>
            </c:numRef>
          </c:val>
          <c:extLst>
            <c:ext xmlns:c16="http://schemas.microsoft.com/office/drawing/2014/chart" uri="{C3380CC4-5D6E-409C-BE32-E72D297353CC}">
              <c16:uniqueId val="{00000002-9768-4F27-BB79-CA45CE0B2567}"/>
            </c:ext>
          </c:extLst>
        </c:ser>
        <c:dLbls>
          <c:dLblPos val="ctr"/>
          <c:showLegendKey val="0"/>
          <c:showVal val="1"/>
          <c:showCatName val="0"/>
          <c:showSerName val="0"/>
          <c:showPercent val="0"/>
          <c:showBubbleSize val="0"/>
        </c:dLbls>
        <c:gapWidth val="50"/>
        <c:overlap val="100"/>
        <c:axId val="813324144"/>
        <c:axId val="813324472"/>
      </c:barChart>
      <c:catAx>
        <c:axId val="813324144"/>
        <c:scaling>
          <c:orientation val="minMax"/>
        </c:scaling>
        <c:delete val="1"/>
        <c:axPos val="l"/>
        <c:numFmt formatCode="General" sourceLinked="1"/>
        <c:majorTickMark val="none"/>
        <c:minorTickMark val="none"/>
        <c:tickLblPos val="nextTo"/>
        <c:crossAx val="813324472"/>
        <c:crosses val="autoZero"/>
        <c:auto val="1"/>
        <c:lblAlgn val="ctr"/>
        <c:lblOffset val="100"/>
        <c:noMultiLvlLbl val="0"/>
      </c:catAx>
      <c:valAx>
        <c:axId val="813324472"/>
        <c:scaling>
          <c:orientation val="minMax"/>
        </c:scaling>
        <c:delete val="1"/>
        <c:axPos val="b"/>
        <c:numFmt formatCode="General" sourceLinked="1"/>
        <c:majorTickMark val="none"/>
        <c:minorTickMark val="none"/>
        <c:tickLblPos val="nextTo"/>
        <c:crossAx val="813324144"/>
        <c:crosses val="autoZero"/>
        <c:crossBetween val="between"/>
      </c:valAx>
      <c:spPr>
        <a:noFill/>
        <a:ln>
          <a:noFill/>
        </a:ln>
        <a:effectLst/>
      </c:spPr>
    </c:plotArea>
    <c:legend>
      <c:legendPos val="b"/>
      <c:layout>
        <c:manualLayout>
          <c:xMode val="edge"/>
          <c:yMode val="edge"/>
          <c:x val="0.24410576899074887"/>
          <c:y val="0.83648340832395929"/>
          <c:w val="0.51178825741098655"/>
          <c:h val="6.976659167604049E-2"/>
        </c:manualLayout>
      </c:layout>
      <c:overlay val="0"/>
      <c:spPr>
        <a:noFill/>
        <a:ln>
          <a:solidFill>
            <a:schemeClr val="tx1"/>
          </a:solid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7890638010317E-2"/>
          <c:y val="3.0131553567085554E-2"/>
          <c:w val="0.90275798532156948"/>
          <c:h val="0.90509618260764513"/>
        </c:manualLayout>
      </c:layout>
      <c:scatterChart>
        <c:scatterStyle val="lineMarker"/>
        <c:varyColors val="0"/>
        <c:ser>
          <c:idx val="0"/>
          <c:order val="0"/>
          <c:spPr>
            <a:ln w="25400" cap="rnd">
              <a:noFill/>
              <a:round/>
            </a:ln>
            <a:effectLst/>
          </c:spPr>
          <c:marker>
            <c:symbol val="circle"/>
            <c:size val="5"/>
            <c:spPr>
              <a:solidFill>
                <a:schemeClr val="accent5">
                  <a:alpha val="98000"/>
                </a:schemeClr>
              </a:solidFill>
              <a:ln w="31750">
                <a:solidFill>
                  <a:schemeClr val="accent5"/>
                </a:solidFill>
              </a:ln>
              <a:effectLst/>
            </c:spPr>
          </c:marker>
          <c:dLbls>
            <c:dLbl>
              <c:idx val="0"/>
              <c:layout>
                <c:manualLayout>
                  <c:x val="5.4992006174540878E-2"/>
                  <c:y val="-5.0428433701168649E-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05302C12-AE88-4402-AC3F-B7CA6F22AF69}" type="CELLRANGE">
                      <a:rPr lang="en-US" dirty="0"/>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649333061148141"/>
                      <c:h val="0.10433918113311026"/>
                    </c:manualLayout>
                  </c15:layout>
                  <c15:dlblFieldTable/>
                  <c15:showDataLabelsRange val="1"/>
                </c:ext>
                <c:ext xmlns:c16="http://schemas.microsoft.com/office/drawing/2014/chart" uri="{C3380CC4-5D6E-409C-BE32-E72D297353CC}">
                  <c16:uniqueId val="{00000000-625C-4F31-8A37-3397FD47F08F}"/>
                </c:ext>
              </c:extLst>
            </c:dLbl>
            <c:dLbl>
              <c:idx val="1"/>
              <c:layout>
                <c:manualLayout>
                  <c:x val="-0.1775863086931318"/>
                  <c:y val="9.8576184931023908E-2"/>
                </c:manualLayout>
              </c:layout>
              <c:tx>
                <c:rich>
                  <a:bodyPr/>
                  <a:lstStyle/>
                  <a:p>
                    <a:fld id="{7DB223DB-9FAF-4F41-A270-A8238742BB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25C-4F31-8A37-3397FD47F08F}"/>
                </c:ext>
              </c:extLst>
            </c:dLbl>
            <c:dLbl>
              <c:idx val="2"/>
              <c:layout>
                <c:manualLayout>
                  <c:x val="4.2549333630332566E-2"/>
                  <c:y val="5.3412555999489353E-2"/>
                </c:manualLayout>
              </c:layout>
              <c:tx>
                <c:rich>
                  <a:bodyPr/>
                  <a:lstStyle/>
                  <a:p>
                    <a:fld id="{9200762A-68EF-3C45-9D31-792E28C57C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25C-4F31-8A37-3397FD47F08F}"/>
                </c:ext>
              </c:extLst>
            </c:dLbl>
            <c:dLbl>
              <c:idx val="3"/>
              <c:layout>
                <c:manualLayout>
                  <c:x val="-0.20953944543444189"/>
                  <c:y val="-1.9896572363780261E-2"/>
                </c:manualLayout>
              </c:layout>
              <c:tx>
                <c:rich>
                  <a:bodyPr/>
                  <a:lstStyle/>
                  <a:p>
                    <a:fld id="{5E0A8DCB-8608-524E-B4DD-AE607B1570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25C-4F31-8A37-3397FD47F08F}"/>
                </c:ext>
              </c:extLst>
            </c:dLbl>
            <c:dLbl>
              <c:idx val="4"/>
              <c:layout>
                <c:manualLayout>
                  <c:x val="4.7765326770722186E-3"/>
                  <c:y val="5.1411592480576647E-2"/>
                </c:manualLayout>
              </c:layout>
              <c:tx>
                <c:rich>
                  <a:bodyPr/>
                  <a:lstStyle/>
                  <a:p>
                    <a:fld id="{6C72289C-039B-434D-8C3D-5A0547A16D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25C-4F31-8A37-3397FD47F08F}"/>
                </c:ext>
              </c:extLst>
            </c:dLbl>
            <c:dLbl>
              <c:idx val="5"/>
              <c:layout>
                <c:manualLayout>
                  <c:x val="-0.23453476772823401"/>
                  <c:y val="-4.2758943184475054E-2"/>
                </c:manualLayout>
              </c:layout>
              <c:tx>
                <c:rich>
                  <a:bodyPr/>
                  <a:lstStyle/>
                  <a:p>
                    <a:fld id="{4FFA5B5C-EB3E-B244-9AAD-489C8060E8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25C-4F31-8A37-3397FD47F08F}"/>
                </c:ext>
              </c:extLst>
            </c:dLbl>
            <c:dLbl>
              <c:idx val="6"/>
              <c:layout>
                <c:manualLayout>
                  <c:x val="8.5209706507503702E-2"/>
                  <c:y val="5.5571621106593081E-3"/>
                </c:manualLayout>
              </c:layout>
              <c:tx>
                <c:rich>
                  <a:bodyPr/>
                  <a:lstStyle/>
                  <a:p>
                    <a:fld id="{F9A7F0B2-CE93-A24B-AA95-6300973D49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25C-4F31-8A37-3397FD47F08F}"/>
                </c:ext>
              </c:extLst>
            </c:dLbl>
            <c:dLbl>
              <c:idx val="7"/>
              <c:layout>
                <c:manualLayout>
                  <c:x val="-4.8894169869248771E-2"/>
                  <c:y val="-7.6606276415622704E-2"/>
                </c:manualLayout>
              </c:layout>
              <c:tx>
                <c:rich>
                  <a:bodyPr/>
                  <a:lstStyle/>
                  <a:p>
                    <a:fld id="{CED6F8FE-681A-9940-89BB-9ED3136961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25C-4F31-8A37-3397FD47F08F}"/>
                </c:ext>
              </c:extLst>
            </c:dLbl>
            <c:dLbl>
              <c:idx val="8"/>
              <c:layout>
                <c:manualLayout>
                  <c:x val="-8.643180915473303E-2"/>
                  <c:y val="5.2678579471207652E-2"/>
                </c:manualLayout>
              </c:layout>
              <c:tx>
                <c:rich>
                  <a:bodyPr/>
                  <a:lstStyle/>
                  <a:p>
                    <a:fld id="{4CB21AAC-5B6F-6541-B460-4ADF11A2D7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25C-4F31-8A37-3397FD47F08F}"/>
                </c:ext>
              </c:extLst>
            </c:dLbl>
            <c:dLbl>
              <c:idx val="9"/>
              <c:layout>
                <c:manualLayout>
                  <c:x val="3.7980454408828392E-2"/>
                  <c:y val="-9.6589198959200817E-2"/>
                </c:manualLayout>
              </c:layout>
              <c:tx>
                <c:rich>
                  <a:bodyPr/>
                  <a:lstStyle/>
                  <a:p>
                    <a:fld id="{5C6489A4-AE5E-46C4-95DE-8132658C28BF}" type="CELLRANGE">
                      <a:rPr lang="en-US" sz="900">
                        <a:solidFill>
                          <a:schemeClr val="tx1"/>
                        </a:solidFill>
                      </a:rPr>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25C-4F31-8A37-3397FD47F08F}"/>
                </c:ext>
              </c:extLst>
            </c:dLbl>
            <c:dLbl>
              <c:idx val="10"/>
              <c:layout>
                <c:manualLayout>
                  <c:x val="-0.12184007798913626"/>
                  <c:y val="1.6555627997211742E-3"/>
                </c:manualLayout>
              </c:layout>
              <c:tx>
                <c:rich>
                  <a:bodyPr/>
                  <a:lstStyle/>
                  <a:p>
                    <a:fld id="{6DF659E2-3498-6A46-8C5E-73E7175BE7B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25C-4F31-8A37-3397FD47F08F}"/>
                </c:ext>
              </c:extLst>
            </c:dLbl>
            <c:dLbl>
              <c:idx val="11"/>
              <c:layout>
                <c:manualLayout>
                  <c:x val="1.0651045580436697E-2"/>
                  <c:y val="-3.6160014284101039E-17"/>
                </c:manualLayout>
              </c:layout>
              <c:tx>
                <c:rich>
                  <a:bodyPr/>
                  <a:lstStyle/>
                  <a:p>
                    <a:fld id="{41D33EA2-06BC-5F4C-9F40-62C7272D6D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25C-4F31-8A37-3397FD47F08F}"/>
                </c:ext>
              </c:extLst>
            </c:dLbl>
            <c:dLbl>
              <c:idx val="12"/>
              <c:layout>
                <c:manualLayout>
                  <c:x val="-2.0937439616119543E-2"/>
                  <c:y val="-0.14774174090038389"/>
                </c:manualLayout>
              </c:layout>
              <c:tx>
                <c:rich>
                  <a:bodyPr/>
                  <a:lstStyle/>
                  <a:p>
                    <a:fld id="{A0D17C19-3E4B-1948-BC37-D3C10DAE126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25C-4F31-8A37-3397FD47F08F}"/>
                </c:ext>
              </c:extLst>
            </c:dLbl>
            <c:dLbl>
              <c:idx val="13"/>
              <c:layout>
                <c:manualLayout>
                  <c:x val="-0.3301822452605363"/>
                  <c:y val="5.9171616012552979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65143EA6-6E10-134A-8F32-52EA73F033A8}" type="CELLRANGE">
                      <a:rPr lang="en-US"/>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8291307270755955"/>
                      <c:h val="6.0946764492930315E-2"/>
                    </c:manualLayout>
                  </c15:layout>
                  <c15:dlblFieldTable/>
                  <c15:showDataLabelsRange val="1"/>
                </c:ext>
                <c:ext xmlns:c16="http://schemas.microsoft.com/office/drawing/2014/chart" uri="{C3380CC4-5D6E-409C-BE32-E72D297353CC}">
                  <c16:uniqueId val="{0000000D-625C-4F31-8A37-3397FD47F08F}"/>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25C-4F31-8A37-3397FD47F0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Sheet7!$I$3:$I$17</c:f>
              <c:numCache>
                <c:formatCode>General</c:formatCode>
                <c:ptCount val="15"/>
                <c:pt idx="0">
                  <c:v>0.86524535891089027</c:v>
                </c:pt>
                <c:pt idx="1">
                  <c:v>0.85114232673267343</c:v>
                </c:pt>
                <c:pt idx="2">
                  <c:v>1.0093397277227718</c:v>
                </c:pt>
                <c:pt idx="3">
                  <c:v>0.89734931930692963</c:v>
                </c:pt>
                <c:pt idx="4">
                  <c:v>1.0974542079207905</c:v>
                </c:pt>
                <c:pt idx="5">
                  <c:v>1.0044207920792056</c:v>
                </c:pt>
                <c:pt idx="6">
                  <c:v>0.54528496287128614</c:v>
                </c:pt>
                <c:pt idx="7">
                  <c:v>-0.58136386138614093</c:v>
                </c:pt>
                <c:pt idx="8">
                  <c:v>-1.3919470915841607</c:v>
                </c:pt>
                <c:pt idx="9">
                  <c:v>0.70626608910890831</c:v>
                </c:pt>
                <c:pt idx="10">
                  <c:v>-0.67050804455445623</c:v>
                </c:pt>
                <c:pt idx="11">
                  <c:v>0.15650928217821528</c:v>
                </c:pt>
                <c:pt idx="12">
                  <c:v>-1.6860222772277254</c:v>
                </c:pt>
                <c:pt idx="13">
                  <c:v>-0.38416831683168567</c:v>
                </c:pt>
              </c:numCache>
            </c:numRef>
          </c:xVal>
          <c:yVal>
            <c:numRef>
              <c:f>Sheet7!$J$3:$J$17</c:f>
              <c:numCache>
                <c:formatCode>General</c:formatCode>
                <c:ptCount val="15"/>
                <c:pt idx="0">
                  <c:v>-0.42036683497518956</c:v>
                </c:pt>
                <c:pt idx="1">
                  <c:v>-0.97816102323821752</c:v>
                </c:pt>
                <c:pt idx="2">
                  <c:v>-0.70734819492746193</c:v>
                </c:pt>
                <c:pt idx="3">
                  <c:v>-0.80031415974273523</c:v>
                </c:pt>
                <c:pt idx="4">
                  <c:v>-1.3298149091279476</c:v>
                </c:pt>
                <c:pt idx="5">
                  <c:v>1.2126216841524175E-2</c:v>
                </c:pt>
                <c:pt idx="6">
                  <c:v>0.63055032521863064</c:v>
                </c:pt>
                <c:pt idx="7">
                  <c:v>0.92723265864412197</c:v>
                </c:pt>
                <c:pt idx="8">
                  <c:v>1.9846181045647011</c:v>
                </c:pt>
                <c:pt idx="9">
                  <c:v>0.89328056109308318</c:v>
                </c:pt>
                <c:pt idx="10">
                  <c:v>-0.82860876271408346</c:v>
                </c:pt>
                <c:pt idx="11">
                  <c:v>1.6774264802176853</c:v>
                </c:pt>
                <c:pt idx="12">
                  <c:v>-2.7647222909360765</c:v>
                </c:pt>
                <c:pt idx="13">
                  <c:v>0.48099617304250414</c:v>
                </c:pt>
              </c:numCache>
            </c:numRef>
          </c:yVal>
          <c:smooth val="0"/>
          <c:extLst>
            <c:ext xmlns:c15="http://schemas.microsoft.com/office/drawing/2012/chart" uri="{02D57815-91ED-43cb-92C2-25804820EDAC}">
              <c15:datalabelsRange>
                <c15:f>Sheet7!$H$3:$H$16</c15:f>
                <c15:dlblRangeCache>
                  <c:ptCount val="14"/>
                  <c:pt idx="0">
                    <c:v>Health Care Management</c:v>
                  </c:pt>
                  <c:pt idx="1">
                    <c:v>Cybersecurity</c:v>
                  </c:pt>
                  <c:pt idx="2">
                    <c:v>Finance</c:v>
                  </c:pt>
                  <c:pt idx="3">
                    <c:v>Supply Chain Management</c:v>
                  </c:pt>
                  <c:pt idx="4">
                    <c:v>Marketing</c:v>
                  </c:pt>
                  <c:pt idx="5">
                    <c:v>Human Resources</c:v>
                  </c:pt>
                  <c:pt idx="6">
                    <c:v>Substance Abuse Counseling</c:v>
                  </c:pt>
                  <c:pt idx="7">
                    <c:v>Nursing</c:v>
                  </c:pt>
                  <c:pt idx="8">
                    <c:v>Physical Therapy</c:v>
                  </c:pt>
                  <c:pt idx="9">
                    <c:v>Speech-Language Pathology</c:v>
                  </c:pt>
                  <c:pt idx="10">
                    <c:v>Acting</c:v>
                  </c:pt>
                  <c:pt idx="11">
                    <c:v>Biology</c:v>
                  </c:pt>
                  <c:pt idx="12">
                    <c:v>Fine Art</c:v>
                  </c:pt>
                  <c:pt idx="13">
                    <c:v>Early Childhood Education</c:v>
                  </c:pt>
                </c15:dlblRangeCache>
              </c15:datalabelsRange>
            </c:ext>
            <c:ext xmlns:c16="http://schemas.microsoft.com/office/drawing/2014/chart" uri="{C3380CC4-5D6E-409C-BE32-E72D297353CC}">
              <c16:uniqueId val="{0000000F-625C-4F31-8A37-3397FD47F08F}"/>
            </c:ext>
          </c:extLst>
        </c:ser>
        <c:dLbls>
          <c:showLegendKey val="0"/>
          <c:showVal val="1"/>
          <c:showCatName val="0"/>
          <c:showSerName val="0"/>
          <c:showPercent val="0"/>
          <c:showBubbleSize val="0"/>
        </c:dLbls>
        <c:axId val="1238332080"/>
        <c:axId val="1238332440"/>
      </c:scatterChart>
      <c:valAx>
        <c:axId val="1238332080"/>
        <c:scaling>
          <c:orientation val="minMax"/>
          <c:max val="1.8"/>
          <c:min val="-1.8"/>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kern="1200" baseline="0" dirty="0">
                    <a:solidFill>
                      <a:schemeClr val="tx1"/>
                    </a:solidFill>
                  </a:rPr>
                  <a:t>AI Exposure</a:t>
                </a:r>
                <a:endParaRPr lang="en-US" sz="1000" b="1" i="0" u="none" strike="noStrike" kern="1200" baseline="30000" dirty="0">
                  <a:solidFill>
                    <a:schemeClr val="tx1"/>
                  </a:solidFill>
                </a:endParaRPr>
              </a:p>
            </c:rich>
          </c:tx>
          <c:layout>
            <c:manualLayout>
              <c:xMode val="edge"/>
              <c:yMode val="edge"/>
              <c:x val="0.42942449465401378"/>
              <c:y val="0.935227736174730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332440"/>
        <c:crosses val="autoZero"/>
        <c:crossBetween val="midCat"/>
      </c:valAx>
      <c:valAx>
        <c:axId val="1238332440"/>
        <c:scaling>
          <c:orientation val="minMax"/>
          <c:max val="3"/>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kern="1200" baseline="0" dirty="0">
                    <a:solidFill>
                      <a:schemeClr val="tx1"/>
                    </a:solidFill>
                  </a:rPr>
                  <a:t>AI Complementarity</a:t>
                </a:r>
                <a:endParaRPr lang="en-US" sz="1000" b="1" i="0" u="none" strike="noStrike" kern="1200" baseline="30000" dirty="0">
                  <a:solidFill>
                    <a:schemeClr val="tx1"/>
                  </a:solidFill>
                </a:endParaRPr>
              </a:p>
            </c:rich>
          </c:tx>
          <c:layout>
            <c:manualLayout>
              <c:xMode val="edge"/>
              <c:yMode val="edge"/>
              <c:x val="8.9826054168366358E-3"/>
              <c:y val="0.259425137655542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332080"/>
        <c:crossesAt val="0"/>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7890638010317E-2"/>
          <c:y val="3.0131553567085554E-2"/>
          <c:w val="0.90275798532156948"/>
          <c:h val="0.90509618260764513"/>
        </c:manualLayout>
      </c:layout>
      <c:scatterChart>
        <c:scatterStyle val="lineMarker"/>
        <c:varyColors val="0"/>
        <c:ser>
          <c:idx val="0"/>
          <c:order val="0"/>
          <c:spPr>
            <a:ln w="25400" cap="rnd">
              <a:noFill/>
              <a:round/>
            </a:ln>
            <a:effectLst/>
          </c:spPr>
          <c:marker>
            <c:symbol val="circle"/>
            <c:size val="5"/>
            <c:spPr>
              <a:solidFill>
                <a:schemeClr val="accent5">
                  <a:alpha val="98000"/>
                </a:schemeClr>
              </a:solidFill>
              <a:ln w="31750">
                <a:solidFill>
                  <a:schemeClr val="accent5"/>
                </a:solidFill>
              </a:ln>
              <a:effectLst/>
            </c:spPr>
          </c:marker>
          <c:dLbls>
            <c:delete val="1"/>
          </c:dLbls>
          <c:xVal>
            <c:numRef>
              <c:f>Sheet7!$I$3:$I$17</c:f>
              <c:numCache>
                <c:formatCode>General</c:formatCode>
                <c:ptCount val="15"/>
                <c:pt idx="0">
                  <c:v>0.86524535891089027</c:v>
                </c:pt>
                <c:pt idx="1">
                  <c:v>0.85114232673267343</c:v>
                </c:pt>
                <c:pt idx="2">
                  <c:v>1.0093397277227718</c:v>
                </c:pt>
                <c:pt idx="3">
                  <c:v>0.89734931930692963</c:v>
                </c:pt>
                <c:pt idx="4">
                  <c:v>1.0974542079207905</c:v>
                </c:pt>
                <c:pt idx="5">
                  <c:v>1.0044207920792056</c:v>
                </c:pt>
                <c:pt idx="6">
                  <c:v>0.54528496287128614</c:v>
                </c:pt>
                <c:pt idx="7">
                  <c:v>-0.58136386138614093</c:v>
                </c:pt>
                <c:pt idx="8">
                  <c:v>-1.3919470915841607</c:v>
                </c:pt>
                <c:pt idx="9">
                  <c:v>0.70626608910890831</c:v>
                </c:pt>
                <c:pt idx="10">
                  <c:v>-0.67050804455445623</c:v>
                </c:pt>
                <c:pt idx="11">
                  <c:v>0.15650928217821528</c:v>
                </c:pt>
                <c:pt idx="12">
                  <c:v>-1.6860222772277254</c:v>
                </c:pt>
                <c:pt idx="13">
                  <c:v>-0.38416831683168567</c:v>
                </c:pt>
              </c:numCache>
            </c:numRef>
          </c:xVal>
          <c:yVal>
            <c:numRef>
              <c:f>Sheet7!$J$3:$J$17</c:f>
              <c:numCache>
                <c:formatCode>General</c:formatCode>
                <c:ptCount val="15"/>
                <c:pt idx="0">
                  <c:v>-0.42036683497518956</c:v>
                </c:pt>
                <c:pt idx="1">
                  <c:v>-0.97816102323821752</c:v>
                </c:pt>
                <c:pt idx="2">
                  <c:v>-0.70734819492746193</c:v>
                </c:pt>
                <c:pt idx="3">
                  <c:v>-0.80031415974273523</c:v>
                </c:pt>
                <c:pt idx="4">
                  <c:v>-1.3298149091279476</c:v>
                </c:pt>
                <c:pt idx="5">
                  <c:v>1.2126216841524175E-2</c:v>
                </c:pt>
                <c:pt idx="6">
                  <c:v>0.63055032521863064</c:v>
                </c:pt>
                <c:pt idx="7">
                  <c:v>0.92723265864412197</c:v>
                </c:pt>
                <c:pt idx="8">
                  <c:v>1.9846181045647011</c:v>
                </c:pt>
                <c:pt idx="9">
                  <c:v>0.89328056109308318</c:v>
                </c:pt>
                <c:pt idx="10">
                  <c:v>-0.82860876271408346</c:v>
                </c:pt>
                <c:pt idx="11">
                  <c:v>1.6774264802176853</c:v>
                </c:pt>
                <c:pt idx="12">
                  <c:v>-2.7647222909360765</c:v>
                </c:pt>
                <c:pt idx="13">
                  <c:v>0.48099617304250414</c:v>
                </c:pt>
              </c:numCache>
            </c:numRef>
          </c:yVal>
          <c:smooth val="0"/>
          <c:extLst>
            <c:ext xmlns:c16="http://schemas.microsoft.com/office/drawing/2014/chart" uri="{C3380CC4-5D6E-409C-BE32-E72D297353CC}">
              <c16:uniqueId val="{0000000F-625C-4F31-8A37-3397FD47F08F}"/>
            </c:ext>
          </c:extLst>
        </c:ser>
        <c:dLbls>
          <c:showLegendKey val="0"/>
          <c:showVal val="1"/>
          <c:showCatName val="0"/>
          <c:showSerName val="0"/>
          <c:showPercent val="0"/>
          <c:showBubbleSize val="0"/>
        </c:dLbls>
        <c:axId val="1238332080"/>
        <c:axId val="1238332440"/>
      </c:scatterChart>
      <c:valAx>
        <c:axId val="1238332080"/>
        <c:scaling>
          <c:orientation val="minMax"/>
          <c:max val="1.8"/>
          <c:min val="-1.8"/>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kern="1200" baseline="0" dirty="0">
                    <a:solidFill>
                      <a:schemeClr val="tx1"/>
                    </a:solidFill>
                  </a:rPr>
                  <a:t>AI Exposure</a:t>
                </a:r>
              </a:p>
            </c:rich>
          </c:tx>
          <c:layout>
            <c:manualLayout>
              <c:xMode val="edge"/>
              <c:yMode val="edge"/>
              <c:x val="0.4400755402344505"/>
              <c:y val="0.939172510575567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332440"/>
        <c:crosses val="autoZero"/>
        <c:crossBetween val="midCat"/>
      </c:valAx>
      <c:valAx>
        <c:axId val="1238332440"/>
        <c:scaling>
          <c:orientation val="minMax"/>
          <c:max val="3"/>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kern="1200" baseline="0" dirty="0">
                    <a:solidFill>
                      <a:schemeClr val="tx1"/>
                    </a:solidFill>
                  </a:rPr>
                  <a:t>AI Complementarity</a:t>
                </a:r>
              </a:p>
            </c:rich>
          </c:tx>
          <c:layout>
            <c:manualLayout>
              <c:xMode val="edge"/>
              <c:yMode val="edge"/>
              <c:x val="8.9826054168366358E-3"/>
              <c:y val="0.259425137655542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8332080"/>
        <c:crossesAt val="0"/>
        <c:crossBetween val="midCat"/>
      </c:valAx>
      <c:spPr>
        <a:noFill/>
        <a:ln w="1905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47534423195701"/>
          <c:y val="5.3686792520626615E-2"/>
          <c:w val="0.60104954638647445"/>
          <c:h val="0.90157421371218449"/>
        </c:manualLayout>
      </c:layout>
      <c:doughnutChart>
        <c:varyColors val="1"/>
        <c:ser>
          <c:idx val="0"/>
          <c:order val="0"/>
          <c:tx>
            <c:strRef>
              <c:f>Sheet1!$B$1</c:f>
              <c:strCache>
                <c:ptCount val="1"/>
                <c:pt idx="0">
                  <c:v>Sales</c:v>
                </c:pt>
              </c:strCache>
            </c:strRef>
          </c:tx>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FF-4290-9989-C62EB2C911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FF-4290-9989-C62EB2C911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FF-4290-9989-C62EB2C911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FF-4290-9989-C62EB2C911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FF-4290-9989-C62EB2C911B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FF-4290-9989-C62EB2C911B2}"/>
              </c:ext>
            </c:extLst>
          </c:dPt>
          <c:cat>
            <c:strRef>
              <c:f>Sheet1!$A$2:$A$7</c:f>
              <c:strCache>
                <c:ptCount val="6"/>
                <c:pt idx="0">
                  <c:v>1st Qtr</c:v>
                </c:pt>
                <c:pt idx="1">
                  <c:v>2nd Qtr</c:v>
                </c:pt>
                <c:pt idx="2">
                  <c:v>3rd Qtr</c:v>
                </c:pt>
                <c:pt idx="3">
                  <c:v>4th Qtr</c:v>
                </c:pt>
                <c:pt idx="4">
                  <c:v>5th Qtf </c:v>
                </c:pt>
                <c:pt idx="5">
                  <c:v>6th Qtr </c:v>
                </c:pt>
              </c:strCache>
            </c:strRef>
          </c:cat>
          <c:val>
            <c:numRef>
              <c:f>Sheet1!$B$2:$B$7</c:f>
              <c:numCache>
                <c:formatCode>General</c:formatCode>
                <c:ptCount val="6"/>
                <c:pt idx="0">
                  <c:v>16.600000000000001</c:v>
                </c:pt>
                <c:pt idx="1">
                  <c:v>16.600000000000001</c:v>
                </c:pt>
                <c:pt idx="2">
                  <c:v>16.600000000000001</c:v>
                </c:pt>
                <c:pt idx="3">
                  <c:v>16</c:v>
                </c:pt>
                <c:pt idx="4">
                  <c:v>16.600000000000001</c:v>
                </c:pt>
                <c:pt idx="5">
                  <c:v>16.600000000000001</c:v>
                </c:pt>
              </c:numCache>
            </c:numRef>
          </c:val>
          <c:extLst>
            <c:ext xmlns:c16="http://schemas.microsoft.com/office/drawing/2014/chart" uri="{C3380CC4-5D6E-409C-BE32-E72D297353CC}">
              <c16:uniqueId val="{0000000C-CEFF-4290-9989-C62EB2C911B2}"/>
            </c:ext>
          </c:extLst>
        </c:ser>
        <c:dLbls>
          <c:showLegendKey val="0"/>
          <c:showVal val="0"/>
          <c:showCatName val="0"/>
          <c:showSerName val="0"/>
          <c:showPercent val="0"/>
          <c:showBubbleSize val="0"/>
          <c:showLeaderLines val="1"/>
        </c:dLbls>
        <c:firstSliceAng val="0"/>
        <c:holeSize val="5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0.00768</cdr:x>
      <cdr:y>0.55584</cdr:y>
    </cdr:from>
    <cdr:to>
      <cdr:x>0.16639</cdr:x>
      <cdr:y>0.59912</cdr:y>
    </cdr:to>
    <cdr:sp macro="" textlink="">
      <cdr:nvSpPr>
        <cdr:cNvPr id="2" name="TextBox 1">
          <a:extLst xmlns:a="http://schemas.openxmlformats.org/drawingml/2006/main">
            <a:ext uri="{FF2B5EF4-FFF2-40B4-BE49-F238E27FC236}">
              <a16:creationId xmlns:a16="http://schemas.microsoft.com/office/drawing/2014/main" id="{4550D2E2-35F3-10A4-DD0A-ACDB6B0E2420}"/>
            </a:ext>
          </a:extLst>
        </cdr:cNvPr>
        <cdr:cNvSpPr txBox="1"/>
      </cdr:nvSpPr>
      <cdr:spPr>
        <a:xfrm xmlns:a="http://schemas.openxmlformats.org/drawingml/2006/main">
          <a:off x="37344" y="1581256"/>
          <a:ext cx="772092" cy="12311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spcBef>
              <a:spcPts val="500"/>
            </a:spcBef>
          </a:pPr>
          <a:r>
            <a:rPr lang="en-US" sz="800" dirty="0"/>
            <a:t>Data Scientist</a:t>
          </a:r>
        </a:p>
      </cdr:txBody>
    </cdr:sp>
  </cdr:relSizeAnchor>
</c:userShapes>
</file>

<file path=ppt/drawings/drawing2.xml><?xml version="1.0" encoding="utf-8"?>
<c:userShapes xmlns:c="http://schemas.openxmlformats.org/drawingml/2006/chart">
  <cdr:relSizeAnchor xmlns:cdr="http://schemas.openxmlformats.org/drawingml/2006/chartDrawing">
    <cdr:from>
      <cdr:x>0.71887</cdr:x>
      <cdr:y>0.39827</cdr:y>
    </cdr:from>
    <cdr:to>
      <cdr:x>0.74386</cdr:x>
      <cdr:y>0.60628</cdr:y>
    </cdr:to>
    <cdr:sp macro="" textlink="">
      <cdr:nvSpPr>
        <cdr:cNvPr id="2" name="TextBox 11">
          <a:extLst xmlns:a="http://schemas.openxmlformats.org/drawingml/2006/main">
            <a:ext uri="{FF2B5EF4-FFF2-40B4-BE49-F238E27FC236}">
              <a16:creationId xmlns:a16="http://schemas.microsoft.com/office/drawing/2014/main" id="{CB239D8D-290F-0C2C-BAD5-0496FEC45EFD}"/>
            </a:ext>
          </a:extLst>
        </cdr:cNvPr>
        <cdr:cNvSpPr txBox="1"/>
      </cdr:nvSpPr>
      <cdr:spPr>
        <a:xfrm xmlns:a="http://schemas.openxmlformats.org/drawingml/2006/main" rot="5159670">
          <a:off x="3668120" y="1786064"/>
          <a:ext cx="768351"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n-US" sz="900" b="1" dirty="0"/>
        </a:p>
      </cdr:txBody>
    </cdr:sp>
  </cdr:relSizeAnchor>
  <cdr:relSizeAnchor xmlns:cdr="http://schemas.openxmlformats.org/drawingml/2006/chartDrawing">
    <cdr:from>
      <cdr:x>0.5496</cdr:x>
      <cdr:y>0.78875</cdr:y>
    </cdr:from>
    <cdr:to>
      <cdr:x>0.68101</cdr:x>
      <cdr:y>0.82624</cdr:y>
    </cdr:to>
    <cdr:sp macro="" textlink="">
      <cdr:nvSpPr>
        <cdr:cNvPr id="3" name="TextBox 11">
          <a:extLst xmlns:a="http://schemas.openxmlformats.org/drawingml/2006/main">
            <a:ext uri="{FF2B5EF4-FFF2-40B4-BE49-F238E27FC236}">
              <a16:creationId xmlns:a16="http://schemas.microsoft.com/office/drawing/2014/main" id="{CB239D8D-290F-0C2C-BAD5-0496FEC45EFD}"/>
            </a:ext>
          </a:extLst>
        </cdr:cNvPr>
        <cdr:cNvSpPr txBox="1"/>
      </cdr:nvSpPr>
      <cdr:spPr>
        <a:xfrm xmlns:a="http://schemas.openxmlformats.org/drawingml/2006/main">
          <a:off x="3045185" y="2913501"/>
          <a:ext cx="728108"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a:spcBef>
              <a:spcPts val="500"/>
            </a:spcBef>
          </a:pPr>
          <a:endParaRPr lang="en-GB" sz="9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B9529-020D-408F-8E29-012DA2C55CF9}" type="datetimeFigureOut">
              <a:rPr lang="en-US" smtClean="0"/>
              <a:t>3/3/26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1E82D-A42D-44C1-B6FE-B15E8F78A2BE}" type="slidenum">
              <a:rPr lang="en-US" smtClean="0"/>
              <a:t>‹#›</a:t>
            </a:fld>
            <a:endParaRPr lang="en-US"/>
          </a:p>
        </p:txBody>
      </p:sp>
    </p:spTree>
    <p:extLst>
      <p:ext uri="{BB962C8B-B14F-4D97-AF65-F5344CB8AC3E}">
        <p14:creationId xmlns:p14="http://schemas.microsoft.com/office/powerpoint/2010/main" val="117171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a:t>
            </a:fld>
            <a:endParaRPr lang="en-US"/>
          </a:p>
        </p:txBody>
      </p:sp>
    </p:spTree>
    <p:extLst>
      <p:ext uri="{BB962C8B-B14F-4D97-AF65-F5344CB8AC3E}">
        <p14:creationId xmlns:p14="http://schemas.microsoft.com/office/powerpoint/2010/main" val="155538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3358B-8FB8-7FD2-6A2C-D31CCA7E6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45BF7-1063-2F74-3ABC-A83F7DF20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43CCD-9B51-CED4-DA4A-C576FFDB3789}"/>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start with why AI might feel different from past technological innovations.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We’ve compared AI to major technological shifts in different eras like electricity from the Second Industrial Revolution and PC and Internet in the late 90s and early 2000s.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AI’s impact is faster, broader, and deeper than anything we’ve seen before.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Unlike past technologies that impacted a few sectors, AI is projected to impact nearly every sector, with greater impacts in knowledge sectors.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AI can mimic higher-order cognitive functions, unlike past technologies that often automated physical and routine tasks, giving workers more time for creativity, value creation, and analytical tasks.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AI adoption is driven from the top-down. You’ve probably seen recent headlines of CEOs speaking about reducing their headcount. Some firms like Shopify now require teams to show that AI can’t do the job before asking for more headcount.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pace of adoption is unprecedented, reaching 50% adoption in less than three years.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i="1" kern="1200" dirty="0">
                <a:solidFill>
                  <a:schemeClr val="tx1"/>
                </a:solidFill>
                <a:effectLst/>
                <a:latin typeface="+mn-lt"/>
                <a:ea typeface="+mn-ea"/>
                <a:cs typeface="+mn-cs"/>
              </a:rPr>
              <a:t>Supplemental Notes: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The goal of this slide is to show how AI’s impact and disruption is faster unlike anything we’ve seen before. We do this by comparing AI with past tech innovations that transformed work in two different eras. Electricity is from the Second Industrial Revolution (~late 1800s to early 1900s) and PC and the internet are from the information revolution (1970s to 2000s)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When it comes to AI adoption, there are studies, like a more recent MIT report, that show that 95% of firms adopted AI are seeing zero returns on their investment. But what we want to focus on here is that AI is already changing how executives think about their workforce even if they aren’t seeing any returns yet.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Executives are not waiting for people to adapt. Instead, they’re quietly changing their talent mix, slowing backfills, and they may be more willing to replace entire workers with AI than past technologies.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Electricity: “launched” in 1879 with the invention of the lightbulb.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Scope of influence</a:t>
            </a:r>
            <a:r>
              <a:rPr lang="en-US" sz="1200" i="1" kern="1200" dirty="0">
                <a:solidFill>
                  <a:schemeClr val="tx1"/>
                </a:solidFill>
                <a:effectLst/>
                <a:latin typeface="+mn-lt"/>
                <a:ea typeface="+mn-ea"/>
                <a:cs typeface="+mn-cs"/>
              </a:rPr>
              <a:t>: Massive productivity gains in manufacturing and agriculture.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In manufacturing, firms with access to electricity were 10% more productive than firms without electricity. Electricity allowed manufacturing firms to rely more on machines which worked faster and at higher quality than human workers (source:).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In agriculture, electricity first led to contraction as more people moved out of rural areas to work in factories. However, once electricity reached rural areas, it boosted productivity and allowed farmers to be more efficient by using machines to automate some farm work, making up for the decline in workers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Nature of disruption</a:t>
            </a:r>
            <a:r>
              <a:rPr lang="en-US" sz="1200" b="1"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Electricity displaced many low and mid-skill jobs by enabling faster, higher-quality machine work and routinizing tasks via assembly lines.  However, overtime, electricity created more jobs than it replaced, including more specialized roles like engineers and managerial roles.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Altitude of adoption:</a:t>
            </a:r>
            <a:r>
              <a:rPr lang="en-US" sz="1200" i="1" kern="1200" dirty="0">
                <a:solidFill>
                  <a:schemeClr val="tx1"/>
                </a:solidFill>
                <a:effectLst/>
                <a:latin typeface="+mn-lt"/>
                <a:ea typeface="+mn-ea"/>
                <a:cs typeface="+mn-cs"/>
              </a:rPr>
              <a:t> In the 1930s, 90% of rural homes and farms lacked electricity because private utilities refused to build costly lines in low-population areas. Rural residents organized their own member-owned, not-for-profit co-ops to finance, build, and manage powerlines. The Federal Government created the Rural Electrification Act (REA) in 1935 which helped finance rural co-ops. By the mid-1950s, co-ops brought electricity to over 90% of farms and rural household.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Pace of adoption:</a:t>
            </a:r>
            <a:r>
              <a:rPr lang="en-US" sz="1200" i="1" kern="1200" dirty="0">
                <a:solidFill>
                  <a:schemeClr val="tx1"/>
                </a:solidFill>
                <a:effectLst/>
                <a:latin typeface="+mn-lt"/>
                <a:ea typeface="+mn-ea"/>
                <a:cs typeface="+mn-cs"/>
              </a:rPr>
              <a:t> Electricity reached 50% household adoption in 42 years. NY was the first city with electricity in 1882. In 1925, half of all homes in the US had power. Most of these homes were in urban areas, it took another decade for electricity to reach rural households.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PC and Internet: PC was invented in 1981, internet in the early 90s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Scope of Influence + Nature of disruption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Personal computers displaced 3.5M workers since 1980, mainly jobs in typewriter manufacturing, secretarial work, and bookkeeping. For example, between 1990 and 2015, accounting jobs declined by ~900K as firms moved from physical books to accounting software and secretarial jobs declined by 1.4M.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However, computers also created ~19M new jobs across industries, like software engineers and graphic designers.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Altitude of Adoption</a:t>
            </a:r>
            <a:r>
              <a:rPr lang="en-US" sz="1200" i="1" kern="1200" dirty="0">
                <a:solidFill>
                  <a:schemeClr val="tx1"/>
                </a:solidFill>
                <a:effectLst/>
                <a:latin typeface="+mn-lt"/>
                <a:ea typeface="+mn-ea"/>
                <a:cs typeface="+mn-cs"/>
              </a:rPr>
              <a:t>: Individuals adopted PCs and the internet much faster than companies. PC ownership reached 50% of households by 1998, while workplace use was less than 50%. Similarly, 50% of US adults used the internet by 2000 but only 42% used it at work.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Pace of Adoption</a:t>
            </a:r>
            <a:r>
              <a:rPr lang="en-US" sz="1200" i="1" kern="1200" dirty="0">
                <a:solidFill>
                  <a:schemeClr val="tx1"/>
                </a:solidFill>
                <a:effectLst/>
                <a:latin typeface="+mn-lt"/>
                <a:ea typeface="+mn-ea"/>
                <a:cs typeface="+mn-cs"/>
              </a:rPr>
              <a:t>: It took 20 years for 50% of US households to own personal computers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AI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Scope of Influence: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In some industries like healthcare and social assistance/services, AI is more likely to augment work by automating routine tasks, freeing time for human-centered roles like patient care. In knowledge sectors, AI may replace both routine and cognitive tasks, increasing automation risks.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AI will also impact workers at all levels, including CEOs, but lower-wage and entry-level jobs are more vulnerable. We’re already seeing reduced entry-level hiring in occupations with high AI exposure (e.g., software developers, customer service reps).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Nature of Disruption: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AI will impact 90% of jobs by 2032. 52% of these jobs will have at least 25% of tasks automated. Only ~10% of jobs will have little impact (i.e., less than 5% of tasks automated).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12M occupational transitions in the US by 2032. 80% of the 12M people needing to transition will be people in lower-wage jobs like office support, customer service and sales, production, and food service occupations.  </a:t>
            </a:r>
            <a:endParaRPr lang="en-US" sz="12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Occupational transition/job shift definition: when someone is involuntarily displaced by a job from automation and unable to get a new job in the same occupation because demand has declined.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Altitude of Adoption</a:t>
            </a:r>
            <a:r>
              <a:rPr lang="en-US" sz="1200" i="1" kern="1200" dirty="0">
                <a:solidFill>
                  <a:schemeClr val="tx1"/>
                </a:solidFill>
                <a:effectLst/>
                <a:latin typeface="+mn-lt"/>
                <a:ea typeface="+mn-ea"/>
                <a:cs typeface="+mn-cs"/>
              </a:rPr>
              <a:t>: Many executives are already planning to prioritize AI and reduce their headcount. For example, CEOs and Shopify and Fiver told teams to prove that AI can’t do the work before asking for more headcount. Amazon’s CEO issued a memo to staff that they’ll need fewer people in coming years, JP Morgan’s CEO of consumer and community business told investors they’ll reduce their operation headcount by 10%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u="sng" kern="1200" dirty="0">
                <a:solidFill>
                  <a:schemeClr val="tx1"/>
                </a:solidFill>
                <a:effectLst/>
                <a:latin typeface="+mn-lt"/>
                <a:ea typeface="+mn-ea"/>
                <a:cs typeface="+mn-cs"/>
              </a:rPr>
              <a:t>Pace of Adoption</a:t>
            </a:r>
            <a:r>
              <a:rPr lang="en-US" sz="1200" i="1" kern="1200" dirty="0">
                <a:solidFill>
                  <a:schemeClr val="tx1"/>
                </a:solidFill>
                <a:effectLst/>
                <a:latin typeface="+mn-lt"/>
                <a:ea typeface="+mn-ea"/>
                <a:cs typeface="+mn-cs"/>
              </a:rPr>
              <a:t>: 50% adoption in less than 3 years, meaning that half of all US households regularly use AI tools in their daily lives, including ChatGPT, AI assistants, smart home devices with AI capabilities. ChatGPT reached 1M users within one day.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1E0F1CD-4AAA-6F86-F337-9DF194F26D24}"/>
              </a:ext>
            </a:extLst>
          </p:cNvPr>
          <p:cNvSpPr>
            <a:spLocks noGrp="1"/>
          </p:cNvSpPr>
          <p:nvPr>
            <p:ph type="sldNum" sz="quarter" idx="5"/>
          </p:nvPr>
        </p:nvSpPr>
        <p:spPr/>
        <p:txBody>
          <a:bodyPr/>
          <a:lstStyle/>
          <a:p>
            <a:fld id="{C201E82D-A42D-44C1-B6FE-B15E8F78A2BE}" type="slidenum">
              <a:rPr lang="en-US" smtClean="0"/>
              <a:t>13</a:t>
            </a:fld>
            <a:endParaRPr lang="en-US"/>
          </a:p>
        </p:txBody>
      </p:sp>
    </p:spTree>
    <p:extLst>
      <p:ext uri="{BB962C8B-B14F-4D97-AF65-F5344CB8AC3E}">
        <p14:creationId xmlns:p14="http://schemas.microsoft.com/office/powerpoint/2010/main" val="102775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13024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engagement with AI is essential because higher education needs to avoid the ethical pitfalls. We don’t want to create haves and have-nots; we don’t want to foster rampant misuse of AI tools; and we certainly don’t want to uncritically accept that AI automatically makes everything better.</a:t>
            </a:r>
          </a:p>
          <a:p>
            <a:endParaRPr lang="en-US" dirty="0"/>
          </a:p>
          <a:p>
            <a:r>
              <a:rPr lang="en-US" dirty="0"/>
              <a:t>Marc Watkins at Ole Miss has been writing for a long time that AI literacy isn’t positional: it doesn’t say “everyone should use AI”. Engagement does not equal adoption. </a:t>
            </a:r>
          </a:p>
          <a:p>
            <a:endParaRPr lang="en-US" dirty="0"/>
          </a:p>
          <a:p>
            <a:r>
              <a:rPr lang="en-US" dirty="0"/>
              <a:t>The checklist of items on the right should look a lot like the six questions that define AI literacy. That’s on purpose. We’re saying faculty can and should be AI literate and still be AI skeptics. And if for you that means you stop at “AI proofing” assignments and assessments, that still does a lot more to reduce misuse than sticking with the same assignments we’ve always used. </a:t>
            </a:r>
          </a:p>
          <a:p>
            <a:endParaRPr lang="en-US" dirty="0"/>
          </a:p>
          <a:p>
            <a:r>
              <a:rPr lang="en-US" dirty="0"/>
              <a:t>More on that in a moment, but first, I want to highlight some of the ways we see AI literacy training showing up.</a:t>
            </a:r>
          </a:p>
        </p:txBody>
      </p:sp>
      <p:sp>
        <p:nvSpPr>
          <p:cNvPr id="4" name="Slide Number Placeholder 3"/>
          <p:cNvSpPr>
            <a:spLocks noGrp="1"/>
          </p:cNvSpPr>
          <p:nvPr>
            <p:ph type="sldNum" sz="quarter" idx="10"/>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23729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0CD66-9CCF-5CDF-E66D-CD7EC09E3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38773-CABE-A8ED-6D2E-C89AC1156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BC93-978A-C5CA-0708-D2C0ECB876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BBBF7D-2383-154B-4B89-FF437C405EE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1E82D-A42D-44C1-B6FE-B15E8F78A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543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our assumptions about AI not impacting “human” tasks are being upended—and that of course has ripple effects on our academic programs.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overlay some of these trends in AI advances with completions data from IPEDS between 2010 and 2024.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the left are the historically fastest growing fields according to IPEDS two-digit categories. Registered nursing is number one, which won’t surprise many of you.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what was one of the safest STEM fields for the last 30 years? Computer science. Now there are still a lot of completions over the last 15 years, but the data on the right shows emerging vulnerabilities in this field.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Computer science majors have a higher unemployment rate at 6.1%. Plus, we’ve seen a significant drop in software development and computer programming jobs in the last two years and flatlining enrollment growth in this field in the past year.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17</a:t>
            </a:fld>
            <a:endParaRPr lang="en-US"/>
          </a:p>
        </p:txBody>
      </p:sp>
    </p:spTree>
    <p:extLst>
      <p:ext uri="{BB962C8B-B14F-4D97-AF65-F5344CB8AC3E}">
        <p14:creationId xmlns:p14="http://schemas.microsoft.com/office/powerpoint/2010/main" val="194877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 the other hand, when we look at the fastest shrinking programs, many are in the liberal arts. Again, probably not to surprising for this group. </a:t>
            </a:r>
          </a:p>
          <a:p>
            <a:pPr lvl="0"/>
            <a:r>
              <a:rPr lang="en-US" sz="1200" kern="1200" dirty="0">
                <a:solidFill>
                  <a:schemeClr val="tx1"/>
                </a:solidFill>
                <a:effectLst/>
                <a:latin typeface="+mn-lt"/>
                <a:ea typeface="+mn-ea"/>
                <a:cs typeface="+mn-cs"/>
              </a:rPr>
              <a:t>But there’s been a lot of rhetoric around the potential for a resurgence of the liberal arts in the era of AI, precisely because skills like critical thinking, ethics, and creativity will be at a premium. They’re the things that AI isn’t as good at, and they aren’t tethered to an app or coding language that could disappear in the next year. </a:t>
            </a:r>
          </a:p>
          <a:p>
            <a:pPr lvl="0"/>
            <a:r>
              <a:rPr lang="en-US" sz="1200" kern="1200" dirty="0">
                <a:solidFill>
                  <a:schemeClr val="tx1"/>
                </a:solidFill>
                <a:effectLst/>
                <a:latin typeface="+mn-lt"/>
                <a:ea typeface="+mn-ea"/>
                <a:cs typeface="+mn-cs"/>
              </a:rPr>
              <a:t>That’s certainly a possibility—but it’s not guaranteed, for many reasons.</a:t>
            </a:r>
          </a:p>
          <a:p>
            <a:pPr lvl="1"/>
            <a:r>
              <a:rPr lang="en-US" sz="1200" kern="1200" dirty="0">
                <a:solidFill>
                  <a:schemeClr val="tx1"/>
                </a:solidFill>
                <a:effectLst/>
                <a:latin typeface="+mn-lt"/>
                <a:ea typeface="+mn-ea"/>
                <a:cs typeface="+mn-cs"/>
              </a:rPr>
              <a:t>First, many of our humanities and liberal arts degrees are associated with those outcomes but focused on content rather than building the translatable skills our students need to live and work in a robotic future. </a:t>
            </a:r>
          </a:p>
          <a:p>
            <a:pPr lvl="1"/>
            <a:r>
              <a:rPr lang="en-US" sz="1200" kern="1200" dirty="0">
                <a:solidFill>
                  <a:schemeClr val="tx1"/>
                </a:solidFill>
                <a:effectLst/>
                <a:latin typeface="+mn-lt"/>
                <a:ea typeface="+mn-ea"/>
                <a:cs typeface="+mn-cs"/>
              </a:rPr>
              <a:t>Second, these fields are associated with lower earnings and lack of workforce integration that deter students from choosing these paths.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18</a:t>
            </a:fld>
            <a:endParaRPr lang="en-US"/>
          </a:p>
        </p:txBody>
      </p:sp>
    </p:spTree>
    <p:extLst>
      <p:ext uri="{BB962C8B-B14F-4D97-AF65-F5344CB8AC3E}">
        <p14:creationId xmlns:p14="http://schemas.microsoft.com/office/powerpoint/2010/main" val="34808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[Transition] So taking this altogether, what does AI mean for the future of work, especially at the entry-level?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Historically, this is what the career ladder looked like at most organizations.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large number of entry-level employees, a medium number of mid-level managers, and a small group of executives.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social contract was that if you majored in sociology, psychology, or business, there’d always be a place for you at a knowledge company, like EAB. Maybe you wouldn’t add immediate value to the company, but they’d invest in you and you’d have the opportunity to rise up the career ladder. </a:t>
            </a:r>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19</a:t>
            </a:fld>
            <a:endParaRPr lang="en-US"/>
          </a:p>
        </p:txBody>
      </p:sp>
    </p:spTree>
    <p:extLst>
      <p:ext uri="{BB962C8B-B14F-4D97-AF65-F5344CB8AC3E}">
        <p14:creationId xmlns:p14="http://schemas.microsoft.com/office/powerpoint/2010/main" val="132317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what that could lead to is a more diamond-shaped organizational structure where entry-points are scarce and tightly gated, reserved for a select folks. For example, those with personal connections in the organization.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this new world, employers would likely reserve these positions for more polished, experienced candidates from day one.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jobs would become less like training roles, with employers instead expecting workers to demonstrate immediate value.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challenge today is: how do we get our graduates into this diamond? What will it look like from a curricular perspective? What experiences do we need to give them?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20</a:t>
            </a:fld>
            <a:endParaRPr lang="en-US"/>
          </a:p>
        </p:txBody>
      </p:sp>
    </p:spTree>
    <p:extLst>
      <p:ext uri="{BB962C8B-B14F-4D97-AF65-F5344CB8AC3E}">
        <p14:creationId xmlns:p14="http://schemas.microsoft.com/office/powerpoint/2010/main" val="122245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Given all these changes, let’s end with what we can do to prepare students for the future of work.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21</a:t>
            </a:fld>
            <a:endParaRPr lang="en-US"/>
          </a:p>
        </p:txBody>
      </p:sp>
    </p:spTree>
    <p:extLst>
      <p:ext uri="{BB962C8B-B14F-4D97-AF65-F5344CB8AC3E}">
        <p14:creationId xmlns:p14="http://schemas.microsoft.com/office/powerpoint/2010/main" val="3169649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It is important to note that higher ed already </a:t>
            </a:r>
            <a:r>
              <a:rPr lang="en-US" sz="1800" i="1" kern="100" dirty="0">
                <a:effectLst/>
                <a:latin typeface="Aptos" panose="020B0004020202020204" pitchFamily="34" charset="0"/>
                <a:ea typeface="Aptos" panose="020B0004020202020204" pitchFamily="34" charset="0"/>
                <a:cs typeface="Calibri" panose="020F0502020204030204" pitchFamily="34" charset="0"/>
              </a:rPr>
              <a:t>has </a:t>
            </a:r>
            <a:r>
              <a:rPr lang="en-US" sz="1800" kern="100" dirty="0">
                <a:effectLst/>
                <a:latin typeface="Aptos" panose="020B0004020202020204" pitchFamily="34" charset="0"/>
                <a:ea typeface="Aptos" panose="020B0004020202020204" pitchFamily="34" charset="0"/>
                <a:cs typeface="Calibri" panose="020F0502020204030204" pitchFamily="34" charset="0"/>
              </a:rPr>
              <a:t>been leading in GenAI for some time. About 5% of workers will need to be very advanced users of GenAI. The types of people who would be able to build a large language model, for example. The deep technical expertise needed for these sorts of jobs is likely not the purview of the PCO unit, but these programs probably already exist at your institution in your computer science or engineering departments. They have also likely been producing workers who are skilled in GenAI development for some time.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But this isn’t a story about computer science programs. One of the most important implications of GenAI is that </a:t>
            </a:r>
            <a:r>
              <a:rPr lang="en-US" sz="1800" i="1" kern="100" dirty="0">
                <a:effectLst/>
                <a:latin typeface="Aptos" panose="020B0004020202020204" pitchFamily="34" charset="0"/>
                <a:ea typeface="Aptos" panose="020B0004020202020204" pitchFamily="34" charset="0"/>
                <a:cs typeface="Calibri" panose="020F0502020204030204" pitchFamily="34" charset="0"/>
              </a:rPr>
              <a:t>everyone</a:t>
            </a:r>
            <a:r>
              <a:rPr lang="en-US" sz="1800" kern="100" dirty="0">
                <a:effectLst/>
                <a:latin typeface="Aptos" panose="020B0004020202020204" pitchFamily="34" charset="0"/>
                <a:ea typeface="Aptos" panose="020B0004020202020204" pitchFamily="34" charset="0"/>
                <a:cs typeface="Calibri" panose="020F0502020204030204" pitchFamily="34" charset="0"/>
              </a:rPr>
              <a:t>, not just advanced users, needs to know its strengths and weaknesses, and needs to develop familiarity with the technology through experience using it in different contexts.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So let’s look at this other 95% of workers. These are not students who need computer science programs – they are students who need to learn about </a:t>
            </a:r>
            <a:r>
              <a:rPr lang="en-US" sz="1800" kern="100" dirty="0" err="1">
                <a:effectLst/>
                <a:latin typeface="Aptos" panose="020B0004020202020204" pitchFamily="34" charset="0"/>
                <a:ea typeface="Aptos" panose="020B0004020202020204" pitchFamily="34" charset="0"/>
                <a:cs typeface="Calibri" panose="020F0502020204030204" pitchFamily="34" charset="0"/>
              </a:rPr>
              <a:t>GenAI</a:t>
            </a:r>
            <a:r>
              <a:rPr lang="en-US" sz="1800" kern="100" dirty="0">
                <a:effectLst/>
                <a:latin typeface="Aptos" panose="020B0004020202020204" pitchFamily="34" charset="0"/>
                <a:ea typeface="Aptos" panose="020B0004020202020204" pitchFamily="34" charset="0"/>
                <a:cs typeface="Calibri" panose="020F0502020204030204" pitchFamily="34" charset="0"/>
              </a:rPr>
              <a:t> within lots of other kinds of programs – the programs you offer in the PCO unit. About 25% of workers will need to be intermediate users of GenAI. They’ll need to understand GenAI well enough to fine-tune a model to work better in a specific context, or to choose the right tools for particular tasks. And to train colleagues and provide leadership on how to use GenAI in their workplace. These types of workers need moderate levels of technical knowledge as well as additional learning around how to make connections between the technical side of the house and the business decisions made about technical tools. These folks would benefit from things like an AI specialization in an MBA, or other contextualized technical leadership training.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And finally, the largest set of knowledge economy workers are the 70% who will need to have basic GenAI skills. They’ll need to understand what GenAI can, and can’t, do, and to keep that understanding up to date as the technology evolves. And they’ll need new soft skills as they spend more of their time on human-to-human interactions once GenAI begins to take over some of their more routine tasks. The greatest opportunity for PCO units here is to provide students with opportunities to learn GenAI basics and to understand how GenAI may be applied in their specific field.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Bef>
                <a:spcPts val="0"/>
              </a:spcBef>
              <a:spcAft>
                <a:spcPts val="0"/>
              </a:spcAft>
            </a:pPr>
            <a:endParaRPr lang="en-GB"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22</a:t>
            </a:fld>
            <a:endParaRPr lang="en-US" dirty="0"/>
          </a:p>
        </p:txBody>
      </p:sp>
    </p:spTree>
    <p:extLst>
      <p:ext uri="{BB962C8B-B14F-4D97-AF65-F5344CB8AC3E}">
        <p14:creationId xmlns:p14="http://schemas.microsoft.com/office/powerpoint/2010/main" val="355924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a:p>
        </p:txBody>
      </p:sp>
    </p:spTree>
    <p:extLst>
      <p:ext uri="{BB962C8B-B14F-4D97-AF65-F5344CB8AC3E}">
        <p14:creationId xmlns:p14="http://schemas.microsoft.com/office/powerpoint/2010/main" val="372105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So, how should higher ed serve these 95% of learners who aren’t experts but will be using GenAI quite often?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45720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Well, one option is to offer short programs specifically focused on training up workers to be successful with GenAI in their particular environments. As you can see here on the left, many high resource institutions have already started moving in this space.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What’s notable here is the range of program types we’re seeing schools experimenting with. Among these and other examples you’ll see throughout our presentation, we see degrees, specializations, certificates, bootcamps, executive education programs,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microcredentials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badges … any way we see adults being educated, we see that format in a program about GenAI.</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These programs are great if you are able to offer them at your institution. But if you are not a high resource shop that can quickly stand up programs, you don’t need to fret, because the shelf-life for these programs is likely not incredibly long. The quote at the bottom really sums up one important way to think about programs in GenAI. Put yourself back 25 years ago. The internet was emerging, and we were all thinking about the massive changes it was going to bring to everything we did (and still not really understanding just how much would really change). If you had stood up a master’s degree in the internet in 2000, what would that have done for your students in that moment? Would it have made them highly marketable, or would employers not have been looking for that type of credential at all? And perhaps equally importantly, how laughable would a master’s degree in the internet seem today?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So, if we create programs in Generative AI for non-advanced users, there will likely be positive impact from these programs now, but what happens 3 years from now when GenAI is deeply embedded into all fields and has very specific field-applications for different jobs?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On the right, we’ve highlighted several ways in which Generative AI, because it is different in kind than many of the technological changes we’ve faced before, requires a response that is both less and more intensive than standing up a new program. It’s critical to know that, first of all, teaching about GenAI is about much more than teaching technical skills. As we’ll discuss much more across the presentation, the user of Generative AI needs a range of cross-disciplinary skills to really engage these tools in the real world.</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Second, GenAI is going to impact nearly every academic field and industry. So, it’s not just about adding some GenAI components or specializations to a handful of disciplines. It’s about thinking of GenAI as a component of EVERY program in your portfolio in some way.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finally, equipping students with what they need to engage with GenAI is about more than teaching a specific set of skills. Skills used for engaging with GenAI effectively change rapidly as the technology changes. As workplaces find new ways to use the tool. And as everyday users learn the basics.</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01E82D-A42D-44C1-B6FE-B15E8F78A2BE}" type="slidenum">
              <a:rPr lang="en-US" smtClean="0"/>
              <a:t>23</a:t>
            </a:fld>
            <a:endParaRPr lang="en-US"/>
          </a:p>
        </p:txBody>
      </p:sp>
    </p:spTree>
    <p:extLst>
      <p:ext uri="{BB962C8B-B14F-4D97-AF65-F5344CB8AC3E}">
        <p14:creationId xmlns:p14="http://schemas.microsoft.com/office/powerpoint/2010/main" val="1942889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B470-868E-2FD6-F785-EFF971308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2E4A9-1CCA-E57C-124C-C1D60810D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9756C-AF59-2AB3-0F37-751F7F34A68D}"/>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for what higher ed’s visions should be in, say, 2030, we can go back to Joseph Aoun’s book </a:t>
            </a:r>
            <a:r>
              <a:rPr lang="en-US" sz="1200" i="1" kern="1200" dirty="0">
                <a:solidFill>
                  <a:schemeClr val="tx1"/>
                </a:solidFill>
                <a:effectLst/>
                <a:latin typeface="+mn-lt"/>
                <a:ea typeface="+mn-ea"/>
                <a:cs typeface="+mn-cs"/>
              </a:rPr>
              <a:t>Robot Proof</a:t>
            </a:r>
            <a:r>
              <a:rPr lang="en-US" sz="1200" kern="1200" dirty="0">
                <a:solidFill>
                  <a:schemeClr val="tx1"/>
                </a:solidFill>
                <a:effectLst/>
                <a:latin typeface="+mn-lt"/>
                <a:ea typeface="+mn-ea"/>
                <a:cs typeface="+mn-cs"/>
              </a:rPr>
              <a:t>, which he wrote in 2017.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aren’t familiar, Aoun was the president at Northeastern University—a school that has certainly punched above its weight and been at the forefront especially in terms of education-work integration.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his book, Aoun suggests three pillars of where higher ed should focus.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we need to shift toward what he calls a </a:t>
            </a:r>
            <a:r>
              <a:rPr lang="en-US" sz="1200" kern="1200" dirty="0" err="1">
                <a:solidFill>
                  <a:schemeClr val="tx1"/>
                </a:solidFill>
                <a:effectLst/>
                <a:latin typeface="+mn-lt"/>
                <a:ea typeface="+mn-ea"/>
                <a:cs typeface="+mn-cs"/>
              </a:rPr>
              <a:t>humanics</a:t>
            </a:r>
            <a:r>
              <a:rPr lang="en-US" sz="1200" kern="1200" dirty="0">
                <a:solidFill>
                  <a:schemeClr val="tx1"/>
                </a:solidFill>
                <a:effectLst/>
                <a:latin typeface="+mn-lt"/>
                <a:ea typeface="+mn-ea"/>
                <a:cs typeface="+mn-cs"/>
              </a:rPr>
              <a:t> curriculum which integrates tech, data, and human literacies across the curriculum. Now some of this is reframing, it doesn’t mean that every faculty member at Northeastern has turned over and undone all their curriculum. They had to go through slow and painful reform just like you have to. But this is helpful reframing of the kinds of literacies you need to equip students with and to organize the curriculum around.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Second is experiential learning, which is a buzzword and not differentiated anymore. But employers increasingly value students that show applied, relevant, real-world learning and application. We’re seeing more schools already investing in things like curricular or co-curricular transcripts that capture some of these things that aren’t just grades.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Third, the idea of unbundling the four-year bachelor’s degree and spreading learning over time. The four-year model was built around a traditional industrial model that is very different from the work life that Gen Zs and Gen Alphas will face.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i="1" kern="1200" dirty="0">
                <a:solidFill>
                  <a:schemeClr val="tx1"/>
                </a:solidFill>
                <a:effectLst/>
                <a:latin typeface="+mn-lt"/>
                <a:ea typeface="+mn-ea"/>
                <a:cs typeface="+mn-cs"/>
              </a:rPr>
              <a:t>Supplemental Notes: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In 2024, Joseph Aoun published a second edition of Robot-Proof to focus specifically on AI, while the first edition focused on machines and automation more broadly. However, his main arguments haven’t changed.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We created a short podcast summary of Robot Proof using </a:t>
            </a:r>
            <a:r>
              <a:rPr lang="en-US" sz="1200" i="1" kern="1200" dirty="0" err="1">
                <a:solidFill>
                  <a:schemeClr val="tx1"/>
                </a:solidFill>
                <a:effectLst/>
                <a:latin typeface="+mn-lt"/>
                <a:ea typeface="+mn-ea"/>
                <a:cs typeface="+mn-cs"/>
              </a:rPr>
              <a:t>NotebookLM</a:t>
            </a:r>
            <a:r>
              <a:rPr lang="en-US" sz="1200" i="1" kern="1200" dirty="0">
                <a:solidFill>
                  <a:schemeClr val="tx1"/>
                </a:solidFill>
                <a:effectLst/>
                <a:latin typeface="+mn-lt"/>
                <a:ea typeface="+mn-ea"/>
                <a:cs typeface="+mn-cs"/>
              </a:rPr>
              <a:t> here: https://eab.app.box.com/file/1998612938085.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err="1">
                <a:solidFill>
                  <a:schemeClr val="tx1"/>
                </a:solidFill>
                <a:effectLst/>
                <a:latin typeface="+mn-lt"/>
                <a:ea typeface="+mn-ea"/>
                <a:cs typeface="+mn-cs"/>
              </a:rPr>
              <a:t>Humanics</a:t>
            </a:r>
            <a:r>
              <a:rPr lang="en-US" sz="1200" i="1" kern="1200" dirty="0">
                <a:solidFill>
                  <a:schemeClr val="tx1"/>
                </a:solidFill>
                <a:effectLst/>
                <a:latin typeface="+mn-lt"/>
                <a:ea typeface="+mn-ea"/>
                <a:cs typeface="+mn-cs"/>
              </a:rPr>
              <a:t> curriculum: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Tech literacy: Not just learning how to use AI tools but how they operate, how they’re used across industries, and how algorithms work. Since coding is AI’s language, Aoun argues it’s important for students to learn basic coding to effectively communicate with AI systems.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Data literacy: The ability to discern between truth and hallucinations, between human-made and AI-generated outputs, and the ability to interpret data insightfully and explaining their “why.” This is a change from the first edition which only focused on data interpretation.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Human literacy: Mastering nine distinct skills that AI can’t replicate. He groups these skills into three categories: core, catalytic, and creative</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Core capacities: critical thinking, problem-solving, communication and collaboration, and cultural agility</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Catalytic capacities/divergent thinking: initiative and self-reliance, comfort with risk, and flexibility and adaptability.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Creative capacities: opportunity recognition (seeing problems as opportunities to create solutions), creative innovation, and future orientation</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Note: These nine capacities are from the 2024 edition. In the 2017 edition, Aoun only mentions four key capacities: systems thinking, cultural agility, entrepreneurship, and critical thinking.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How do you teach </a:t>
            </a:r>
            <a:r>
              <a:rPr lang="en-US" sz="1200" i="1" kern="1200" dirty="0" err="1">
                <a:solidFill>
                  <a:schemeClr val="tx1"/>
                </a:solidFill>
                <a:effectLst/>
                <a:latin typeface="+mn-lt"/>
                <a:ea typeface="+mn-ea"/>
                <a:cs typeface="+mn-cs"/>
              </a:rPr>
              <a:t>humanics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Aoun argues that most curricula and pedagogy still overly focus on filling students’ minds with information when we should be focusing on cultivating competencies and skills.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err="1">
                <a:solidFill>
                  <a:schemeClr val="tx1"/>
                </a:solidFill>
                <a:effectLst/>
                <a:latin typeface="+mn-lt"/>
                <a:ea typeface="+mn-ea"/>
                <a:cs typeface="+mn-cs"/>
              </a:rPr>
              <a:t>Humanics</a:t>
            </a:r>
            <a:r>
              <a:rPr lang="en-US" sz="1200" i="1" kern="1200" dirty="0">
                <a:solidFill>
                  <a:schemeClr val="tx1"/>
                </a:solidFill>
                <a:effectLst/>
                <a:latin typeface="+mn-lt"/>
                <a:ea typeface="+mn-ea"/>
                <a:cs typeface="+mn-cs"/>
              </a:rPr>
              <a:t> requires expanding our pedagogical toolbox and integrating these literacies through innovative, interdisciplinary approaches rather than teaching them in silos. </a:t>
            </a:r>
            <a:endParaRPr lang="en-US" sz="12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i="1" kern="1200" dirty="0">
                <a:solidFill>
                  <a:schemeClr val="tx1"/>
                </a:solidFill>
                <a:effectLst/>
                <a:latin typeface="+mn-lt"/>
                <a:ea typeface="+mn-ea"/>
                <a:cs typeface="+mn-cs"/>
              </a:rPr>
              <a:t>For example, instead of only teaching tech literacy in computer science courses, universities can integrate tech and human skills in a coastal sustainability course where students use urban planning data to solve key sustainability problems.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Courses should focus less on lectures and more on project-based, applied learning.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Example of </a:t>
            </a:r>
            <a:r>
              <a:rPr lang="en-US" sz="1200" i="1" kern="1200" dirty="0" err="1">
                <a:solidFill>
                  <a:schemeClr val="tx1"/>
                </a:solidFill>
                <a:effectLst/>
                <a:latin typeface="+mn-lt"/>
                <a:ea typeface="+mn-ea"/>
                <a:cs typeface="+mn-cs"/>
              </a:rPr>
              <a:t>humanics</a:t>
            </a:r>
            <a:r>
              <a:rPr lang="en-US" sz="1200" i="1" kern="1200" dirty="0">
                <a:solidFill>
                  <a:schemeClr val="tx1"/>
                </a:solidFill>
                <a:effectLst/>
                <a:latin typeface="+mn-lt"/>
                <a:ea typeface="+mn-ea"/>
                <a:cs typeface="+mn-cs"/>
              </a:rPr>
              <a:t> at Northeastern: Combined Majors – interdisciplinary programs that combine two disciplines and courses (Like a CS + X). However, the combined majors don’t always guarantee that students will learn all three literacies. For example, a student could choose a combined major in Art and Sociology which may not equip them with key tech literacies.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Experiential learning: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Aoun defines experiential learning as any learning outside the classroom, including co-ops and internships, co-curriculars, and research.</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Experiential learning makes students robot-proof by immersing them in real-world contexts that exercise judgement, common sense, and sensory awareness, all of which AI struggles with. Experiential learning also builds “muscle memory” in human qualities like initiative, adaptability, and cultural agility.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Experiential learning at Northeastern: 96% of students that participated in a co-op get a job or are in grad school within 9 months of graduating, 58% are offered a job from a co-op employer.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Secondary transcript: Northeastern used to have an app called SAIL that documented experiential learning, but it doesn’t exist anymore. However, more institutions are beginning to offer secondary transcripts. Brandeis is the most recent example – grads will have a second transcript that documents </a:t>
            </a:r>
            <a:r>
              <a:rPr lang="en-US" sz="1200" i="1" kern="1200" dirty="0" err="1">
                <a:solidFill>
                  <a:schemeClr val="tx1"/>
                </a:solidFill>
                <a:effectLst/>
                <a:latin typeface="+mn-lt"/>
                <a:ea typeface="+mn-ea"/>
                <a:cs typeface="+mn-cs"/>
              </a:rPr>
              <a:t>microcredentials</a:t>
            </a:r>
            <a:r>
              <a:rPr lang="en-US" sz="1200" i="1" kern="1200" dirty="0">
                <a:solidFill>
                  <a:schemeClr val="tx1"/>
                </a:solidFill>
                <a:effectLst/>
                <a:latin typeface="+mn-lt"/>
                <a:ea typeface="+mn-ea"/>
                <a:cs typeface="+mn-cs"/>
              </a:rPr>
              <a:t> and applied learning as part of their reinventing the liberal arts initiative. See here: https://www.brandeis.edu/plan/second-transcript.html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Lifelong Learning Mindset: The bachelor’s degree or a graduate degree is not the end of a person’s education. As AI continues to transform work, workers will need to keep reskilling and upskilling, requiring institutions to become an engine for continuous learning. What institutions need to do:</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Serve both those who are long on time but short on experiences (i.e., recent graduates) and those who are short on time but long on experiences (i.e., seasoned professionals).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Cultivate a growth mindset among undergraduate students and teach them the importance of continuous learning.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To make sure alumni come back to their alma mater when they need to upskill/reskill, universities should redefine alumni relationships from transactional (e.g., seeking donations) to more nurturing and supportive (e.g., giving them access to career services, tuition discounts).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What lifelong learning should look like: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Personalized based on employer and student needs – offerings must be industry-relevant. Employers should have input on curricula.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Accessibility – ensuring alumni and lifelong learners can access programs from different locations. Either through online/hybrid models or multiple campuses.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There are some 2025 realities that may make a robot-proof education model more challenging to adopt.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err="1">
                <a:solidFill>
                  <a:schemeClr val="tx1"/>
                </a:solidFill>
                <a:effectLst/>
                <a:latin typeface="+mn-lt"/>
                <a:ea typeface="+mn-ea"/>
                <a:cs typeface="+mn-cs"/>
              </a:rPr>
              <a:t>Humanics</a:t>
            </a:r>
            <a:r>
              <a:rPr lang="en-US" sz="1200" i="1" kern="1200" dirty="0">
                <a:solidFill>
                  <a:schemeClr val="tx1"/>
                </a:solidFill>
                <a:effectLst/>
                <a:latin typeface="+mn-lt"/>
                <a:ea typeface="+mn-ea"/>
                <a:cs typeface="+mn-cs"/>
              </a:rPr>
              <a:t>: Interdisciplinary models are difficult to launch and scale. Many institutions encounter challenges like unclear market demand, departmental silos, misaligned faculty incentives, and high curricular development costs.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Internships: In our research we found that employers now place more weight on internships and co-op experience than research and co-curriculars. Also, employers prefer internship experiences in a relevant industry and not just any internship experience. We also predict that internships will become scarcer as employers increasingly use AI to automate routine tasks, which typically interns would perform.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Lifelong learning: Upskilling needs are evolving faster than ever, and institutions may not be able to keep up. Additionally, a saturated credentials market can make it harder for universities to stand out.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DCD4EEB8-43F4-3FBB-D272-83C0EE2EEE30}"/>
              </a:ext>
            </a:extLst>
          </p:cNvPr>
          <p:cNvSpPr>
            <a:spLocks noGrp="1"/>
          </p:cNvSpPr>
          <p:nvPr>
            <p:ph type="sldNum" sz="quarter" idx="5"/>
          </p:nvPr>
        </p:nvSpPr>
        <p:spPr/>
        <p:txBody>
          <a:bodyPr/>
          <a:lstStyle/>
          <a:p>
            <a:fld id="{C201E82D-A42D-44C1-B6FE-B15E8F78A2BE}" type="slidenum">
              <a:rPr lang="en-US" smtClean="0"/>
              <a:t>24</a:t>
            </a:fld>
            <a:endParaRPr lang="en-US"/>
          </a:p>
        </p:txBody>
      </p:sp>
    </p:spTree>
    <p:extLst>
      <p:ext uri="{BB962C8B-B14F-4D97-AF65-F5344CB8AC3E}">
        <p14:creationId xmlns:p14="http://schemas.microsoft.com/office/powerpoint/2010/main" val="465476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DISCUSSION: (let folks respond about how viable these approaches seem at their institutions, any categories that are missing, etc.)</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we’ve said it’s not too late to act. Many schools have missed opportunities as they tried to wait out the hype cycle, and in the meantime, alternative providers have snapped up some early opportunities. But the good news of multiple hype cycles of GenAI means many more opportunities are yet to come, and there are some ways higher ed is uniquely positioned to add value to students’ learning about GenAI.</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other good news I’d like to add here is that there are many WAYS to get started. For so many institutions, dealing with financial pressures, declining enrollments, legislative interventions, and everything else, it can feel daunting to imagine taking on GenAI too. But grappling with GenAI is not optional – every institution needs to understand and begin to act in this space.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that does not mean that every institution needs to act in the same way or on the same scale. On this slide, we’ve shared a few examples of ways different institutions are investing in GenAI. On the left, we have types of activities that the PCO unit could implement on its own, like the GenAI Petting Zoos Wesleyan University runs to help students experiment with different tools. Or the training sessions at UNC Charlotte where faculty using GenAI share their practices and tips with their peers.</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 institutions might be more like those in the middle of this graphic – ready to implement GenAI content into curriculum in some way. University of North Texas does this with centrally developed learning modules on GenAI that can be adopted by faculty across the institution. While other institutions are creating full programs on the topic, like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Northeastern’s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Applied AI Certificate or ASU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Online’s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degree in AI uses in business.</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Very few institutions will want to invest in an institution-wide AI strategy as the University of Florida did. UF’s model is an exciting one and any institution can learn from its practices. But don’t be overwhelmed by the sense that it’s impossible to enter the market unless you can do it at UF’s scale.</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DISCUSSION: (let folks respond about how viable these approaches seem at their institutions, any categories that are missing, etc.)</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25</a:t>
            </a:fld>
            <a:endParaRPr lang="en-US" dirty="0"/>
          </a:p>
        </p:txBody>
      </p:sp>
    </p:spTree>
    <p:extLst>
      <p:ext uri="{BB962C8B-B14F-4D97-AF65-F5344CB8AC3E}">
        <p14:creationId xmlns:p14="http://schemas.microsoft.com/office/powerpoint/2010/main" val="3274136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As workers learn how to use GenAI, their jobs will change. They’ll delegate tasks to GenAI where it is strong, and continue to complete those tasks themselves where it is not. So some elements of their jobs will go away, some will be enhanced by GenAI, and some won’t change at all. It’s important to keep the nuances of these three possibilities in mind as we anticipate how jobs will change, because often, we think of the impact of GenAI on jobs as all-or-nothing. It’s all about jobs being “taken” by AI. But it’s actually not that simple. And understanding these nuances requires us to think about two ways AI can affect a job – through AUTOMATION (AI doing the task for you) and through AUGMENTATION (the human uses AI to improve or speed up the work).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Let’s look in a little more detail at what these different types of changes mean for a couple of specific job fields. We’ll use the job of a data analyst and the job of a healthcare administrator as examples. These are good examples because they show different types of impact by GenAI, and also because they are both fields you probably have programs in right now – programs whose curriculum you might need to rethink in light of these coming changes to the nature of the work you’re preparing those students for. What’s interesting, as we play out the effects of automation and augmentation on different jobs, is how different those impacts looks in different fields and different roles.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Take a look at the bar graphs along the bottom. First, the role of a Data Scientist, in the top bar. In this role, about 35% of the work will be able to be automated away by AI. This is things like data entry and basic coding. More than half of the job will be augmented by AI – or in other words, more than half the job will now entail the employee working with AI to improve their work. And about 10% of the job won’t be affected by AI – things like presenting to a client, say, are things the human still does on their own.</a:t>
            </a: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In contrast, look at the impact of AI on the role of a Healthcare Administrator. About 20% of the role can be automated away by AI – think of things here like billing and coding, or appointment scheduling. Another 30% of the job will be able to be augmented by AI – here, the tools could help the health care administrator get faster and better at sourcing possible treatment plans, or drafting documents for regulatory compliance. But fully half the job of a healthcare administrator is work that AI can’t even help with – supervising staff and interacting directly with patients, for example.</a:t>
            </a: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So comparing these two roles, the work of a data scientist post-implementation of AI looks nothing like what it was before AI. Only 10% of the role is unchanged. But the role of a healthcare administrator, while significantly changed, is still about half the same as it was before. And as a result, how much we need to change curriculum in the programs preparing students for these jobs really differs.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01E82D-A42D-44C1-B6FE-B15E8F78A2BE}" type="slidenum">
              <a:rPr lang="en-US" smtClean="0"/>
              <a:t>26</a:t>
            </a:fld>
            <a:endParaRPr lang="en-US"/>
          </a:p>
        </p:txBody>
      </p:sp>
    </p:spTree>
    <p:extLst>
      <p:ext uri="{BB962C8B-B14F-4D97-AF65-F5344CB8AC3E}">
        <p14:creationId xmlns:p14="http://schemas.microsoft.com/office/powerpoint/2010/main" val="618440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Let’s make this kind of impact even more concrete with a bit of a day-in-the-life for one type of worker. Here, we’ve illustrated what the job of a financial analyst might look like today, and then what their day might look like after they’ve implemented GenAI to automate or augment parts of their work.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On the left, the typical day of a financial analyst before GenAI. Most of the day was spent at a desk in Excel and coding platforms. They were deep in the data, actually conducting the analysis and fixing data problems. Now, GenAI can do a lot of that (and soon, it will be able to do even more as the technology advances). So as firms implement these tools, the financial analyst’s job becomes more like the day on the right. GenAI will take most of that analysis off their plates, freeing up their time to interact with clients, work with their team on setting strategy, and present to stakeholders. </a:t>
            </a: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So again, we have to ask the question of curriculum. A program today preparing students to be financial analysts is likely very heavy on data skills, software skills, analytical skills, and that prepares students well for what these jobs have looked like to date. But does that program prepare students for the job on the right? Are they spending time learning public speaking, client interactions, strategic planning, and other business skills that are suddenly taking up most of their day? </a:t>
            </a: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27</a:t>
            </a:fld>
            <a:endParaRPr lang="en-US" dirty="0"/>
          </a:p>
        </p:txBody>
      </p:sp>
    </p:spTree>
    <p:extLst>
      <p:ext uri="{BB962C8B-B14F-4D97-AF65-F5344CB8AC3E}">
        <p14:creationId xmlns:p14="http://schemas.microsoft.com/office/powerpoint/2010/main" val="146898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B7EF-7E14-FB6F-6799-6C4F23C0A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9A519-728D-88DF-08BE-4C3C20773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D733F-5447-3444-9CB4-530351266CA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Given all these changes, let’s end with what we can do to prepare students for the future of work. </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084DFE4-4F14-986C-1627-CF9D215EB306}"/>
              </a:ext>
            </a:extLst>
          </p:cNvPr>
          <p:cNvSpPr>
            <a:spLocks noGrp="1"/>
          </p:cNvSpPr>
          <p:nvPr>
            <p:ph type="sldNum" sz="quarter" idx="5"/>
          </p:nvPr>
        </p:nvSpPr>
        <p:spPr/>
        <p:txBody>
          <a:bodyPr/>
          <a:lstStyle/>
          <a:p>
            <a:fld id="{C201E82D-A42D-44C1-B6FE-B15E8F78A2BE}" type="slidenum">
              <a:rPr lang="en-US" smtClean="0"/>
              <a:t>28</a:t>
            </a:fld>
            <a:endParaRPr lang="en-US"/>
          </a:p>
        </p:txBody>
      </p:sp>
    </p:spTree>
    <p:extLst>
      <p:ext uri="{BB962C8B-B14F-4D97-AF65-F5344CB8AC3E}">
        <p14:creationId xmlns:p14="http://schemas.microsoft.com/office/powerpoint/2010/main" val="2500550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So there are lots of things to consider about how we should change our curricula to prepare students for jobs changed by AI. But all those things also beg the question: how we are going to get all that done? And so we need to prioritize. We can’t revise every program at once, so how can you decide which programs urgently need revision, and which can wait longer? That’s what we’ll dig into here.</a:t>
            </a: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There’s a lot going on </a:t>
            </a:r>
            <a:r>
              <a:rPr lang="en-US" sz="1800" kern="100" dirty="0" err="1">
                <a:effectLst/>
                <a:latin typeface="Aptos" panose="020B0004020202020204" pitchFamily="34" charset="0"/>
                <a:ea typeface="Aptos" panose="020B0004020202020204" pitchFamily="34" charset="0"/>
                <a:cs typeface="Calibri" panose="020F0502020204030204" pitchFamily="34" charset="0"/>
              </a:rPr>
              <a:t>on</a:t>
            </a:r>
            <a:r>
              <a:rPr lang="en-US" sz="1800" kern="100" dirty="0">
                <a:effectLst/>
                <a:latin typeface="Aptos" panose="020B0004020202020204" pitchFamily="34" charset="0"/>
                <a:ea typeface="Aptos" panose="020B0004020202020204" pitchFamily="34" charset="0"/>
                <a:cs typeface="Calibri" panose="020F0502020204030204" pitchFamily="34" charset="0"/>
              </a:rPr>
              <a:t> this slide, so let me take a minute to walk you through what you’re seeing here and go through some definitions. In this 2x2 matrix, we’ve plotted the likely impact of GenAI on a variety of fields. Using data from the International Monetary Fund, we have plotted how these fields will be affected along two axes.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Let’s start with defining those axes.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First, along the horizontal, we map level of </a:t>
            </a:r>
            <a:r>
              <a:rPr lang="en-US" sz="1800" b="1" kern="100" dirty="0">
                <a:effectLst/>
                <a:latin typeface="Aptos" panose="020B0004020202020204" pitchFamily="34" charset="0"/>
                <a:ea typeface="Aptos" panose="020B0004020202020204" pitchFamily="34" charset="0"/>
                <a:cs typeface="Calibri" panose="020F0502020204030204" pitchFamily="34" charset="0"/>
              </a:rPr>
              <a:t>AI exposure</a:t>
            </a:r>
            <a:r>
              <a:rPr lang="en-US" sz="1800" kern="100" dirty="0">
                <a:effectLst/>
                <a:latin typeface="Aptos" panose="020B0004020202020204" pitchFamily="34" charset="0"/>
                <a:ea typeface="Aptos" panose="020B0004020202020204" pitchFamily="34" charset="0"/>
                <a:cs typeface="Calibri" panose="020F0502020204030204" pitchFamily="34" charset="0"/>
              </a:rPr>
              <a:t> for this field. This concept measures how relevant GenAI is to the work of that field (for example, it’s much more relevant to the field of healthcare administration than it is to the field of childcare). GenAI is less relevant to the work of fields plotted further to the left, more relevant as you move toward the right.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But examining AI exposure is not enough information to understand HOW a field will be affected by GenAI, so we also have the vertical axis here representing what’s called AI </a:t>
            </a:r>
            <a:r>
              <a:rPr lang="en-US" sz="1800" b="1" kern="100" dirty="0">
                <a:effectLst/>
                <a:latin typeface="Aptos" panose="020B0004020202020204" pitchFamily="34" charset="0"/>
                <a:ea typeface="Aptos" panose="020B0004020202020204" pitchFamily="34" charset="0"/>
                <a:cs typeface="Calibri" panose="020F0502020204030204" pitchFamily="34" charset="0"/>
              </a:rPr>
              <a:t>complementarity.</a:t>
            </a:r>
            <a:r>
              <a:rPr lang="en-US" sz="1800" kern="100" dirty="0">
                <a:effectLst/>
                <a:latin typeface="Aptos" panose="020B0004020202020204" pitchFamily="34" charset="0"/>
                <a:ea typeface="Aptos" panose="020B0004020202020204" pitchFamily="34" charset="0"/>
                <a:cs typeface="Calibri" panose="020F0502020204030204" pitchFamily="34" charset="0"/>
              </a:rPr>
              <a:t> AI complementarity tells us whether the things AI can do with regard to a particular role are mostly automation, or mostly augmentation, or a mix of both. Fields plotted toward the bottom of the vertical are more likely to experience some degree automation, while those plotted toward the top are more likely to experience augmentation.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With these definitions in mind, we can see how the impact on a number of sample fields plays out across four categories of change, represented in quadrants. Starting on bottom left, we have fields that are minimally exposed to GenAI – meaning the work is not really very relevant to the types of tasks GenAI can do – and also low in AI complementarity – meaning there is little in that field to be automated or augmented. Fields in this quadrant, like fine art or acting, are likely to see little impact on their work due to GenAI.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Moving up to the top left quadrant, we see fields that are still not very exposed to GenAI – again, their work just isn’t that relevant to what GenAI can do well – but experiencing a higher level of complementarity. These fields may see some peripheral changes in their work as GenAI can provide some augmentation to increase efficiency or enhance the quality of some output.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On the top right, we see roles that are highly exposed to AI and experience high levels of complementarity. Fields in this category, like speech pathology, will see GenAI </a:t>
            </a:r>
            <a:r>
              <a:rPr lang="en-US" sz="1800" i="1" kern="100" dirty="0">
                <a:effectLst/>
                <a:latin typeface="Aptos" panose="020B0004020202020204" pitchFamily="34" charset="0"/>
                <a:ea typeface="Aptos" panose="020B0004020202020204" pitchFamily="34" charset="0"/>
                <a:cs typeface="Calibri" panose="020F0502020204030204" pitchFamily="34" charset="0"/>
              </a:rPr>
              <a:t>help </a:t>
            </a:r>
            <a:r>
              <a:rPr lang="en-US" sz="1800" kern="100" dirty="0">
                <a:effectLst/>
                <a:latin typeface="Aptos" panose="020B0004020202020204" pitchFamily="34" charset="0"/>
                <a:ea typeface="Aptos" panose="020B0004020202020204" pitchFamily="34" charset="0"/>
                <a:cs typeface="Calibri" panose="020F0502020204030204" pitchFamily="34" charset="0"/>
              </a:rPr>
              <a:t>them in their work but won’t see GenAI automate many tasks that are core to the role.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And finally, on the bottom right, we see fields that are highly exposed to AI, their work very relevant to the tasks AI can do, but not as complementary. This means that these fields, like roles in finance and insurance, are very likely to see the core skills for their field change due to GenAI, with a mix of both automated and augmented tasks.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b="0" i="0" dirty="0">
              <a:solidFill>
                <a:srgbClr val="D1D2D3"/>
              </a:solidFill>
              <a:effectLst/>
              <a:highlight>
                <a:srgbClr val="1A1D21"/>
              </a:highlight>
              <a:latin typeface="Slack-Lato"/>
            </a:endParaRP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29</a:t>
            </a:fld>
            <a:endParaRPr lang="en-US"/>
          </a:p>
        </p:txBody>
      </p:sp>
    </p:spTree>
    <p:extLst>
      <p:ext uri="{BB962C8B-B14F-4D97-AF65-F5344CB8AC3E}">
        <p14:creationId xmlns:p14="http://schemas.microsoft.com/office/powerpoint/2010/main" val="2468027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So, that’s all very interesting, but what does it mean for what you should DO as an academic leader? What do these changes imply for the programs and curriculum you need to offer in relation to these changing fields? We’ve laid that out on this slide, with specific actions to take for fields in each of the four quadrants we just discussed.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Before we look at those implications, I need to throw one other definition at you. The difference between field-specific uses and general uses for GenAI. Field-specific uses for GenAI are cases where GenAI will be able to automate or augment a task that is, at least in some way, unique to the work of that field. So, for a radiologist, for example, that would mean that GenAI would help them analyze X-ray results. A non-field specific use would be using GenAI to help edit an email. That is something everyone in every field will use GenAI to do.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Now if we look at roles in the bottom right quadrant, the core skills of the profession are exposed to GenAI – some of them may be automated and some augmented, but either way, knowing how to use GenAI will be crucial for field-specific tasks in this category. We recommend that PCO units prioritize investment in these fields because everyone in the field will need to learn new skills. This will include both learning GenAI skills, and learning skills for new tasks that can be added to their plates once GenAI frees up some of their time. Think back to the finance example we looked at earlier. Financial analysts had to learn to use GenAI in field-specific ways, such as knowing how to use it to analyze financial data. But they also started to spend their time on much more client interaction, and needed to learn additional communication skills to do so.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For those on the top right, supporting skills will be exposed. The speech pathology example is a helpful one here. In that role, GenAI will be helpful in making treatment plans and might save some time for professionals, but it won’t really transform the role. And these tasks will be easy to learn – workers likely just need a basic training in GenAI use and ethics and that is all. So these fields are a lower priority for PCO units to revise curriculum.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For the fields on the top left, GenAI will have some field-specific applications, but not many – for example, in early childhood education, teachers may use a GenAI tool that links to past curriculum plans to assist in curriculum development. Again, curriculum revision in these fields would be a lower priority, as basic uses of these tools can be gained with simple training available through alternative providers or a company’s L&amp;D office.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And fields on the bottom left, there is the least applicability of GenAI and thus the lowest priority for any curriculum changes.</a:t>
            </a: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30</a:t>
            </a:fld>
            <a:endParaRPr lang="en-US"/>
          </a:p>
        </p:txBody>
      </p:sp>
    </p:spTree>
    <p:extLst>
      <p:ext uri="{BB962C8B-B14F-4D97-AF65-F5344CB8AC3E}">
        <p14:creationId xmlns:p14="http://schemas.microsoft.com/office/powerpoint/2010/main" val="1277153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Now, pivoting back to higher ed. Defining AI skills will ultimately vary by discipline, and will ultimately be up to the faculty. We need to determine how much curriculum—</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what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we teach—needs to change, and how much pedagogy—</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how</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we teach—needs to change. That will vary from one discipline to the next.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Here, we wanted to capture those changes in a conceptual graphic. Let me orient you to the axes and then talk through a few disciplines. With a nod to similar graphics created by organizations like the IMF, this focuses on faculty-specific questions. On the x-axis, how much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how</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we teach needs to change in response to AI. From low on the left to high on the right. On the y-axis, how much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what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we teach needs to change, again from low in the bottom left to high as you move up. With various disciplines landing at different points on the graph.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i="1" kern="100" dirty="0">
                <a:effectLst/>
                <a:latin typeface="Arial" panose="020B0604020202020204" pitchFamily="34" charset="0"/>
                <a:ea typeface="Aptos" panose="020B0004020202020204" pitchFamily="34" charset="0"/>
                <a:cs typeface="Times New Roman" panose="02020603050405020304" pitchFamily="18" charset="0"/>
              </a:rPr>
              <a:t>[Click to animate: computer science callout.]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For example, in a field like computer science, we’d expect a lot of change to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what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needs to be taught. Machine learning and AI are shifting from futuristic trends to core skill areas within the field. Programs will likely want to adopt more curriculum focused on AI development.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i="1" kern="100" dirty="0">
                <a:effectLst/>
                <a:latin typeface="Arial" panose="020B0604020202020204" pitchFamily="34" charset="0"/>
                <a:ea typeface="Aptos" panose="020B0004020202020204" pitchFamily="34" charset="0"/>
                <a:cs typeface="Times New Roman" panose="02020603050405020304" pitchFamily="18" charset="0"/>
              </a:rPr>
              <a:t>[Click to animate: English Lit callout.]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In a field like English Lit, it’s really the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pedagogy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we’ll expect to change a great deal. If AI can complete a traditional assignment for you—we need new paradigms for how to demonstrate true learning.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i="1" kern="100" dirty="0">
                <a:effectLst/>
                <a:latin typeface="Arial" panose="020B0604020202020204" pitchFamily="34" charset="0"/>
                <a:ea typeface="Aptos" panose="020B0004020202020204" pitchFamily="34" charset="0"/>
                <a:cs typeface="Times New Roman" panose="02020603050405020304" pitchFamily="18" charset="0"/>
              </a:rPr>
              <a:t>[Click to animate: Comms callout.]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In a field like Communication? It’s both. Workers in the field will need to know how to use AI tools to automate simple tasks. So faculty would likely want to assign work where students replicate this kind of automation; all the while, teaching students how and why it works.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This chart isn’t quantitative (though it does roughly echo the IMF’s analysis of how </a:t>
            </a:r>
            <a:r>
              <a:rPr lang="en-US" sz="1800" i="1" kern="100" dirty="0">
                <a:effectLst/>
                <a:latin typeface="Arial" panose="020B0604020202020204" pitchFamily="34" charset="0"/>
                <a:ea typeface="Aptos" panose="020B0004020202020204" pitchFamily="34" charset="0"/>
                <a:cs typeface="Times New Roman" panose="02020603050405020304" pitchFamily="18" charset="0"/>
              </a:rPr>
              <a:t>jobs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will change with AI) and isn’t meant to be definitive. You and your faculty might plot them differently. In fact, you should. This is faculty’s domain. The point is understanding and distinguishing between these two axes of curricula and pedagogy.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200000"/>
              </a:lnSpc>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31</a:t>
            </a:fld>
            <a:endParaRPr lang="en-US" dirty="0"/>
          </a:p>
        </p:txBody>
      </p:sp>
    </p:spTree>
    <p:extLst>
      <p:ext uri="{BB962C8B-B14F-4D97-AF65-F5344CB8AC3E}">
        <p14:creationId xmlns:p14="http://schemas.microsoft.com/office/powerpoint/2010/main" val="17552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7251B-57A1-1B71-ECFA-4B4288142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3B1EE-9C4D-808F-E3A7-731F24C29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00493-3A88-3E0A-C520-2F9FD348486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Given all these changes, let’s end with what we can do to prepare students for the future of work. </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92ED5E-DE20-DFF8-2664-686B85CEE5B5}"/>
              </a:ext>
            </a:extLst>
          </p:cNvPr>
          <p:cNvSpPr>
            <a:spLocks noGrp="1"/>
          </p:cNvSpPr>
          <p:nvPr>
            <p:ph type="sldNum" sz="quarter" idx="5"/>
          </p:nvPr>
        </p:nvSpPr>
        <p:spPr/>
        <p:txBody>
          <a:bodyPr/>
          <a:lstStyle/>
          <a:p>
            <a:fld id="{C201E82D-A42D-44C1-B6FE-B15E8F78A2BE}" type="slidenum">
              <a:rPr lang="en-US" smtClean="0"/>
              <a:t>32</a:t>
            </a:fld>
            <a:endParaRPr lang="en-US"/>
          </a:p>
        </p:txBody>
      </p:sp>
    </p:spTree>
    <p:extLst>
      <p:ext uri="{BB962C8B-B14F-4D97-AF65-F5344CB8AC3E}">
        <p14:creationId xmlns:p14="http://schemas.microsoft.com/office/powerpoint/2010/main" val="381528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165851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Calibri" panose="020F0502020204030204" pitchFamily="34" charset="0"/>
              </a:rPr>
              <a:t>Even once you’ve made some decisions about which programs you are going to revise most urgently, you probably have some questions left. How do you engage an already overburdened institution and faculty in this work? How do you ensure that what you build is not immediately out of date in this rapidly changing space? So let’s spend the last bit of our time together talking about agile, lighter-lift ways to build </a:t>
            </a:r>
            <a:r>
              <a:rPr lang="en-US" sz="1200" kern="100" dirty="0" err="1">
                <a:effectLst/>
                <a:latin typeface="Aptos" panose="020B0004020202020204" pitchFamily="34" charset="0"/>
                <a:ea typeface="Aptos" panose="020B0004020202020204" pitchFamily="34" charset="0"/>
                <a:cs typeface="Calibri" panose="020F0502020204030204" pitchFamily="34" charset="0"/>
              </a:rPr>
              <a:t>GenAI</a:t>
            </a:r>
            <a:r>
              <a:rPr lang="en-US" sz="1200" kern="100" dirty="0">
                <a:effectLst/>
                <a:latin typeface="Aptos" panose="020B0004020202020204" pitchFamily="34" charset="0"/>
                <a:ea typeface="Aptos" panose="020B0004020202020204" pitchFamily="34" charset="0"/>
                <a:cs typeface="Calibri" panose="020F0502020204030204" pitchFamily="34" charset="0"/>
              </a:rPr>
              <a:t> into curriculum.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Calibri" panose="020F0502020204030204" pitchFamily="34" charset="0"/>
              </a:rPr>
              <a:t>On the left, an approach used by Ethan </a:t>
            </a:r>
            <a:r>
              <a:rPr lang="en-US" sz="1200" kern="100" dirty="0" err="1">
                <a:effectLst/>
                <a:latin typeface="Aptos" panose="020B0004020202020204" pitchFamily="34" charset="0"/>
                <a:ea typeface="Aptos" panose="020B0004020202020204" pitchFamily="34" charset="0"/>
                <a:cs typeface="Calibri" panose="020F0502020204030204" pitchFamily="34" charset="0"/>
              </a:rPr>
              <a:t>Mollick</a:t>
            </a:r>
            <a:r>
              <a:rPr lang="en-US" sz="1200" kern="100" dirty="0">
                <a:effectLst/>
                <a:latin typeface="Aptos" panose="020B0004020202020204" pitchFamily="34" charset="0"/>
                <a:ea typeface="Aptos" panose="020B0004020202020204" pitchFamily="34" charset="0"/>
                <a:cs typeface="Calibri" panose="020F0502020204030204" pitchFamily="34" charset="0"/>
              </a:rPr>
              <a:t>, a </a:t>
            </a:r>
            <a:r>
              <a:rPr lang="en-US" sz="1200" kern="100" dirty="0" err="1">
                <a:effectLst/>
                <a:latin typeface="Aptos" panose="020B0004020202020204" pitchFamily="34" charset="0"/>
                <a:ea typeface="Aptos" panose="020B0004020202020204" pitchFamily="34" charset="0"/>
                <a:cs typeface="Calibri" panose="020F0502020204030204" pitchFamily="34" charset="0"/>
              </a:rPr>
              <a:t>GenAI</a:t>
            </a:r>
            <a:r>
              <a:rPr lang="en-US" sz="1200" kern="100" dirty="0">
                <a:effectLst/>
                <a:latin typeface="Aptos" panose="020B0004020202020204" pitchFamily="34" charset="0"/>
                <a:ea typeface="Aptos" panose="020B0004020202020204" pitchFamily="34" charset="0"/>
                <a:cs typeface="Calibri" panose="020F0502020204030204" pitchFamily="34" charset="0"/>
              </a:rPr>
              <a:t> expert from Wharton. (By the way, if you don’t know </a:t>
            </a:r>
            <a:r>
              <a:rPr lang="en-US" sz="1200" kern="100" dirty="0" err="1">
                <a:effectLst/>
                <a:latin typeface="Aptos" panose="020B0004020202020204" pitchFamily="34" charset="0"/>
                <a:ea typeface="Aptos" panose="020B0004020202020204" pitchFamily="34" charset="0"/>
                <a:cs typeface="Calibri" panose="020F0502020204030204" pitchFamily="34" charset="0"/>
              </a:rPr>
              <a:t>Mollick’s</a:t>
            </a:r>
            <a:r>
              <a:rPr lang="en-US" sz="1200" kern="100" dirty="0">
                <a:effectLst/>
                <a:latin typeface="Aptos" panose="020B0004020202020204" pitchFamily="34" charset="0"/>
                <a:ea typeface="Aptos" panose="020B0004020202020204" pitchFamily="34" charset="0"/>
                <a:cs typeface="Calibri" panose="020F0502020204030204" pitchFamily="34" charset="0"/>
              </a:rPr>
              <a:t> work, you should! Check out his blog “One Useful Thing.”) </a:t>
            </a:r>
            <a:r>
              <a:rPr lang="en-US" sz="1200" kern="100" dirty="0" err="1">
                <a:effectLst/>
                <a:latin typeface="Aptos" panose="020B0004020202020204" pitchFamily="34" charset="0"/>
                <a:ea typeface="Aptos" panose="020B0004020202020204" pitchFamily="34" charset="0"/>
                <a:cs typeface="Calibri" panose="020F0502020204030204" pitchFamily="34" charset="0"/>
              </a:rPr>
              <a:t>Mollick</a:t>
            </a:r>
            <a:r>
              <a:rPr lang="en-US" sz="1200" kern="100" dirty="0">
                <a:effectLst/>
                <a:latin typeface="Aptos" panose="020B0004020202020204" pitchFamily="34" charset="0"/>
                <a:ea typeface="Aptos" panose="020B0004020202020204" pitchFamily="34" charset="0"/>
                <a:cs typeface="Calibri" panose="020F0502020204030204" pitchFamily="34" charset="0"/>
              </a:rPr>
              <a:t> gives his students an assignment to figure out how GenAI can automate away a part of their future jobs. In completing this project, </a:t>
            </a:r>
            <a:r>
              <a:rPr lang="en-US" sz="1200" kern="100" dirty="0" err="1">
                <a:effectLst/>
                <a:latin typeface="Aptos" panose="020B0004020202020204" pitchFamily="34" charset="0"/>
                <a:ea typeface="Aptos" panose="020B0004020202020204" pitchFamily="34" charset="0"/>
                <a:cs typeface="Calibri" panose="020F0502020204030204" pitchFamily="34" charset="0"/>
              </a:rPr>
              <a:t>Mollick’s</a:t>
            </a:r>
            <a:r>
              <a:rPr lang="en-US" sz="1200" kern="100" dirty="0">
                <a:effectLst/>
                <a:latin typeface="Aptos" panose="020B0004020202020204" pitchFamily="34" charset="0"/>
                <a:ea typeface="Aptos" panose="020B0004020202020204" pitchFamily="34" charset="0"/>
                <a:cs typeface="Calibri" panose="020F0502020204030204" pitchFamily="34" charset="0"/>
              </a:rPr>
              <a:t> students have found all sorts of new applications for GenAI in fields like HR and finance. As you can see in the quote on the bottom, students typically realize that GenAI will be much more impactful for their fields than they initially imagined. </a:t>
            </a:r>
            <a:r>
              <a:rPr lang="en-US" sz="1200" b="1" kern="100" dirty="0">
                <a:effectLst/>
                <a:latin typeface="Aptos" panose="020B0004020202020204" pitchFamily="34" charset="0"/>
                <a:ea typeface="Aptos" panose="020B0004020202020204" pitchFamily="34" charset="0"/>
                <a:cs typeface="Calibri" panose="020F0502020204030204" pitchFamily="34" charset="0"/>
              </a:rPr>
              <a:t>And to conduct this project, </a:t>
            </a:r>
            <a:r>
              <a:rPr lang="en-US" sz="1200" b="1" kern="100" dirty="0" err="1">
                <a:effectLst/>
                <a:latin typeface="Aptos" panose="020B0004020202020204" pitchFamily="34" charset="0"/>
                <a:ea typeface="Aptos" panose="020B0004020202020204" pitchFamily="34" charset="0"/>
                <a:cs typeface="Calibri" panose="020F0502020204030204" pitchFamily="34" charset="0"/>
              </a:rPr>
              <a:t>Mollick</a:t>
            </a:r>
            <a:r>
              <a:rPr lang="en-US" sz="1200" b="1" kern="100" dirty="0">
                <a:effectLst/>
                <a:latin typeface="Aptos" panose="020B0004020202020204" pitchFamily="34" charset="0"/>
                <a:ea typeface="Aptos" panose="020B0004020202020204" pitchFamily="34" charset="0"/>
                <a:cs typeface="Calibri" panose="020F0502020204030204" pitchFamily="34" charset="0"/>
              </a:rPr>
              <a:t> doesn’t have to have all the answers or build a bunch of new curriculum – he just needed to create the problem and let the students loose. He can learn along with them.</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Calibri" panose="020F0502020204030204" pitchFamily="34" charset="0"/>
              </a:rPr>
              <a:t>On the right, an example of teaching these skills through a cocurricular innovation challenge. </a:t>
            </a:r>
            <a:r>
              <a:rPr lang="en-US" sz="1200" kern="100" dirty="0" err="1">
                <a:effectLst/>
                <a:latin typeface="Aptos" panose="020B0004020202020204" pitchFamily="34" charset="0"/>
                <a:ea typeface="Aptos" panose="020B0004020202020204" pitchFamily="34" charset="0"/>
                <a:cs typeface="Calibri" panose="020F0502020204030204" pitchFamily="34" charset="0"/>
              </a:rPr>
              <a:t>Xfoundry</a:t>
            </a:r>
            <a:r>
              <a:rPr lang="en-US" sz="1200" kern="100" dirty="0">
                <a:effectLst/>
                <a:latin typeface="Aptos" panose="020B0004020202020204" pitchFamily="34" charset="0"/>
                <a:ea typeface="Aptos" panose="020B0004020202020204" pitchFamily="34" charset="0"/>
                <a:cs typeface="Calibri" panose="020F0502020204030204" pitchFamily="34" charset="0"/>
              </a:rPr>
              <a:t> is a company that partners with University of Maryland to hold competitions for students to engage in experiential learning and solve real world problems with GenAI. For example, this year students are working on a project to use GenAI to improve school safety outcomes, and next year, they will be working on using GenAI to improve student mental health. In the past, they have worked on projects that use GenAI to detect wildfires and to improve nutrition literacy for low-income populations. They have engaged more than 85 students in their challenges so far and told us that they have seen a lot of interest from employers and students in this work. Starting this fall, they are hosting a larger competition where some students will “win,” and then pitch their work to companies. </a:t>
            </a:r>
            <a:r>
              <a:rPr lang="en-US" sz="1200" b="1" kern="100" dirty="0">
                <a:effectLst/>
                <a:latin typeface="Aptos" panose="020B0004020202020204" pitchFamily="34" charset="0"/>
                <a:ea typeface="Aptos" panose="020B0004020202020204" pitchFamily="34" charset="0"/>
                <a:cs typeface="Calibri" panose="020F0502020204030204" pitchFamily="34" charset="0"/>
              </a:rPr>
              <a:t>Now, this is a higher lift, but what’s key here is that it enables your students to begin exploring these tools in meaningful, very applied ways without having to wait on your faculty to reskill or your curriculum to be updated.</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200000"/>
              </a:lnSpc>
              <a:spcBef>
                <a:spcPts val="0"/>
              </a:spcBef>
              <a:spcAft>
                <a:spcPts val="8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33</a:t>
            </a:fld>
            <a:endParaRPr lang="en-US" dirty="0"/>
          </a:p>
        </p:txBody>
      </p:sp>
    </p:spTree>
    <p:extLst>
      <p:ext uri="{BB962C8B-B14F-4D97-AF65-F5344CB8AC3E}">
        <p14:creationId xmlns:p14="http://schemas.microsoft.com/office/powerpoint/2010/main" val="579382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Here’s another light-lift approach to adding </a:t>
            </a:r>
            <a:r>
              <a:rPr lang="en-US" sz="1800" kern="100" dirty="0" err="1">
                <a:effectLst/>
                <a:latin typeface="Aptos" panose="020B0004020202020204" pitchFamily="34" charset="0"/>
                <a:ea typeface="Aptos" panose="020B0004020202020204" pitchFamily="34" charset="0"/>
                <a:cs typeface="Calibri" panose="020F0502020204030204" pitchFamily="34" charset="0"/>
              </a:rPr>
              <a:t>GenAI</a:t>
            </a:r>
            <a:r>
              <a:rPr lang="en-US" sz="1800" kern="100" dirty="0">
                <a:effectLst/>
                <a:latin typeface="Aptos" panose="020B0004020202020204" pitchFamily="34" charset="0"/>
                <a:ea typeface="Aptos" panose="020B0004020202020204" pitchFamily="34" charset="0"/>
                <a:cs typeface="Calibri" panose="020F0502020204030204" pitchFamily="34" charset="0"/>
              </a:rPr>
              <a:t> content into curriculum.</a:t>
            </a: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LSU’s provost developed an honors course which brings students from different disciplines into a project-based environment where they work in teams to solve problems with GenAI. They source these problems from employers, and even invite the employers into class as guest speakers.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The class has been extremely successful in early iterations – there is a waitlist for employers who want to be involved, and students who completed the class have gone on to work at places like SpaceX and Microsoft in </a:t>
            </a:r>
            <a:r>
              <a:rPr lang="en-US" sz="1800" kern="100" dirty="0" err="1">
                <a:effectLst/>
                <a:latin typeface="Aptos" panose="020B0004020202020204" pitchFamily="34" charset="0"/>
                <a:ea typeface="Aptos" panose="020B0004020202020204" pitchFamily="34" charset="0"/>
                <a:cs typeface="Calibri" panose="020F0502020204030204" pitchFamily="34" charset="0"/>
              </a:rPr>
              <a:t>GenAI</a:t>
            </a:r>
            <a:r>
              <a:rPr lang="en-US" sz="1800" kern="100" dirty="0">
                <a:effectLst/>
                <a:latin typeface="Aptos" panose="020B0004020202020204" pitchFamily="34" charset="0"/>
                <a:ea typeface="Aptos" panose="020B0004020202020204" pitchFamily="34" charset="0"/>
                <a:cs typeface="Calibri" panose="020F0502020204030204" pitchFamily="34" charset="0"/>
              </a:rPr>
              <a:t>-specific roles. One of the students was hired for a GenAI role that normally would have required 8+ years of experience, but the employer looked at the syllabus of the LSU course and decided that the student had enough experience to forego that requirement. </a:t>
            </a:r>
          </a:p>
          <a:p>
            <a:pPr marL="0" marR="0" indent="45720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Calibri" panose="020F0502020204030204" pitchFamily="34" charset="0"/>
            </a:endParaRPr>
          </a:p>
          <a:p>
            <a:pPr marL="0" marR="0" indent="45720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Calibri" panose="020F0502020204030204" pitchFamily="34" charset="0"/>
              </a:rPr>
              <a:t>And again, I want to emphasize – this course of course requires a lift in terms of finding and coordinating with employers, and it’s not scalable to large numbers of classes, but it does provide a way to engage students with advanced thinking and experiences on this topic before faculty are up to speed or curriculum is fully revised. It allows faculty to learn this field alongside their students.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34</a:t>
            </a:fld>
            <a:endParaRPr lang="en-US"/>
          </a:p>
        </p:txBody>
      </p:sp>
    </p:spTree>
    <p:extLst>
      <p:ext uri="{BB962C8B-B14F-4D97-AF65-F5344CB8AC3E}">
        <p14:creationId xmlns:p14="http://schemas.microsoft.com/office/powerpoint/2010/main" val="2827802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We’ve talked about our vision for higher ed’s role in preparing students for the future of work. Let’s end with a practical slide.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we’ve outlined 18 behaviors that faculty can demonstrate next term to start building and integrating some of these concepts into their courses—from relationship development to skills articulation and assessment to pedagogical changes.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an important part of this is getting up to speed with AI themselves, which is difficult to do considering how fast AI is changing. One training is not going to be enough. A more meaningful approach would be to encourage faculty to spend 30 minutes a day or a couple hours a week experimenting with AI tools to stay updated on these new literacies.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AI is going to continue to change labor market trends and we’ve got to stay on top of this, going back to our faculty and nudging them to think more broadly about what their graduates will step into and how they can best support them.</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201E82D-A42D-44C1-B6FE-B15E8F78A2BE}" type="slidenum">
              <a:rPr lang="en-US" smtClean="0"/>
              <a:t>35</a:t>
            </a:fld>
            <a:endParaRPr lang="en-US"/>
          </a:p>
        </p:txBody>
      </p:sp>
    </p:spTree>
    <p:extLst>
      <p:ext uri="{BB962C8B-B14F-4D97-AF65-F5344CB8AC3E}">
        <p14:creationId xmlns:p14="http://schemas.microsoft.com/office/powerpoint/2010/main" val="3535380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01E82D-A42D-44C1-B6FE-B15E8F78A2BE}" type="slidenum">
              <a:rPr lang="en-US" smtClean="0"/>
              <a:t>36</a:t>
            </a:fld>
            <a:endParaRPr lang="en-US"/>
          </a:p>
        </p:txBody>
      </p:sp>
    </p:spTree>
    <p:extLst>
      <p:ext uri="{BB962C8B-B14F-4D97-AF65-F5344CB8AC3E}">
        <p14:creationId xmlns:p14="http://schemas.microsoft.com/office/powerpoint/2010/main" val="731886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tools to support </a:t>
            </a:r>
            <a:r>
              <a:rPr lang="en-US" dirty="0" err="1"/>
              <a:t>genAI</a:t>
            </a:r>
            <a:r>
              <a:rPr lang="en-US" dirty="0"/>
              <a:t> integration don’t stop there. We figured it was most helpful to give you a resource list as a take-home, with links you can click once you receive the slides. </a:t>
            </a:r>
          </a:p>
          <a:p>
            <a:endParaRPr lang="en-US" dirty="0"/>
          </a:p>
          <a:p>
            <a:r>
              <a:rPr lang="en-US" dirty="0"/>
              <a:t>Two categories here: libraries of ready-made assignments and prompts from faculty you can adopt. Tried and tested. Sometimes with commentary on what worked well and what they’d change. These are for your AI-integrated or AI-first assignments.</a:t>
            </a:r>
          </a:p>
          <a:p>
            <a:endParaRPr lang="en-US" dirty="0"/>
          </a:p>
          <a:p>
            <a:r>
              <a:rPr lang="en-US" dirty="0"/>
              <a:t>And resources for designing “AI-resistant” assignments or limiting AI use. Again, real examples from real classrooms. Including a couple that incorporate ChatGPT.</a:t>
            </a:r>
          </a:p>
          <a:p>
            <a:endParaRPr lang="en-US" dirty="0"/>
          </a:p>
          <a:p>
            <a:r>
              <a:rPr lang="en-US" dirty="0"/>
              <a:t>We welcome you to explore these on your own.</a:t>
            </a: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37</a:t>
            </a:fld>
            <a:endParaRPr lang="en-US"/>
          </a:p>
        </p:txBody>
      </p:sp>
    </p:spTree>
    <p:extLst>
      <p:ext uri="{BB962C8B-B14F-4D97-AF65-F5344CB8AC3E}">
        <p14:creationId xmlns:p14="http://schemas.microsoft.com/office/powerpoint/2010/main" val="276996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 say that we’re not all affected by an AI-transformed economy – but we know that it’s having a particular effect on the current Generation who are coming through our campuses</a:t>
            </a:r>
          </a:p>
        </p:txBody>
      </p:sp>
      <p:sp>
        <p:nvSpPr>
          <p:cNvPr id="4" name="Slide Number Placeholder 3"/>
          <p:cNvSpPr>
            <a:spLocks noGrp="1"/>
          </p:cNvSpPr>
          <p:nvPr>
            <p:ph type="sldNum" sz="quarter" idx="5"/>
          </p:nvPr>
        </p:nvSpPr>
        <p:spPr/>
        <p:txBody>
          <a:bodyPr/>
          <a:lstStyle/>
          <a:p>
            <a:fld id="{C201E82D-A42D-44C1-B6FE-B15E8F78A2BE}" type="slidenum">
              <a:rPr lang="en-US" smtClean="0"/>
              <a:t>6</a:t>
            </a:fld>
            <a:endParaRPr lang="en-US"/>
          </a:p>
        </p:txBody>
      </p:sp>
    </p:spTree>
    <p:extLst>
      <p:ext uri="{BB962C8B-B14F-4D97-AF65-F5344CB8AC3E}">
        <p14:creationId xmlns:p14="http://schemas.microsoft.com/office/powerpoint/2010/main" val="148376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brushstrokes here…</a:t>
            </a:r>
          </a:p>
        </p:txBody>
      </p:sp>
      <p:sp>
        <p:nvSpPr>
          <p:cNvPr id="4" name="Slide Number Placeholder 3"/>
          <p:cNvSpPr>
            <a:spLocks noGrp="1"/>
          </p:cNvSpPr>
          <p:nvPr>
            <p:ph type="sldNum" sz="quarter" idx="5"/>
          </p:nvPr>
        </p:nvSpPr>
        <p:spPr/>
        <p:txBody>
          <a:bodyPr/>
          <a:lstStyle/>
          <a:p>
            <a:fld id="{C201E82D-A42D-44C1-B6FE-B15E8F78A2BE}" type="slidenum">
              <a:rPr lang="en-US" smtClean="0"/>
              <a:t>7</a:t>
            </a:fld>
            <a:endParaRPr lang="en-US"/>
          </a:p>
        </p:txBody>
      </p:sp>
    </p:spTree>
    <p:extLst>
      <p:ext uri="{BB962C8B-B14F-4D97-AF65-F5344CB8AC3E}">
        <p14:creationId xmlns:p14="http://schemas.microsoft.com/office/powerpoint/2010/main" val="48037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indent="0">
              <a:buFont typeface="Arial" panose="020B0604020202020204" pitchFamily="34" charset="0"/>
              <a:buNone/>
            </a:pPr>
            <a:r>
              <a:rPr lang="en-US" i="1" dirty="0"/>
              <a:t>Supplemental Notes:</a:t>
            </a:r>
          </a:p>
          <a:p>
            <a:pPr marL="171450" indent="-171450">
              <a:buFont typeface="Arial" panose="020B0604020202020204" pitchFamily="34" charset="0"/>
              <a:buChar char="•"/>
            </a:pPr>
            <a:r>
              <a:rPr lang="en-US" i="1" dirty="0"/>
              <a:t>This is an optional summary slide that can be used to more quickly cover key points from the labor market/economy section of Front #3. </a:t>
            </a:r>
          </a:p>
          <a:p>
            <a:pPr marL="171450" indent="-171450">
              <a:buFont typeface="Arial" panose="020B0604020202020204" pitchFamily="34" charset="0"/>
              <a:buChar char="•"/>
            </a:pPr>
            <a:r>
              <a:rPr lang="en-US" i="1" dirty="0"/>
              <a:t>See individual Front #3 slides for more scripting/context. </a:t>
            </a:r>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9</a:t>
            </a:fld>
            <a:endParaRPr lang="en-US" dirty="0"/>
          </a:p>
        </p:txBody>
      </p:sp>
    </p:spTree>
    <p:extLst>
      <p:ext uri="{BB962C8B-B14F-4D97-AF65-F5344CB8AC3E}">
        <p14:creationId xmlns:p14="http://schemas.microsoft.com/office/powerpoint/2010/main" val="273243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73113-B97F-D2A5-A2CC-7B320801D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5DF66-D0D0-4941-3AFC-A2F3FBB5E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6465A-182F-4AF1-9A55-CF09E4315043}"/>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We’ve seen recent studies that start to look at the canaries in the coalmine effect around early career hiring, showing signs that AI is already impacting junior workers.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study from Harvard analyzed 2015 to 2025 employment data using job openings on LinkedIn.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found a divergence in the number of junior and senior workers in late 2022, which is around ChatGPT’s launch. As you can see from the chart here, the number of junior workers across firms declined while the number of senior workers continued to grow.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firms that adopted AI, junior headcount declined by nearly 8% between January 2023 and June 2024, with a larger decline in sectors with high AI exposure. For example, in wholesale and retail trade, companies that adopted AI hired 40% fewer junior workers per quarter than those that did not adopt AI.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study also found a slight difference depending on the selectivity of the school a candidate comes from, with folks from mid-tier schools most impacted.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Another interesting point from the study is that the employment reductions were largely from reduced hiring, not layoffs.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we’re starting to see a shift in talent strategy, with firms hiring fewer workers in roles with higher AI exposure and where AI can automate most tasks...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i="1" kern="1200" dirty="0">
                <a:solidFill>
                  <a:schemeClr val="tx1"/>
                </a:solidFill>
                <a:effectLst/>
                <a:latin typeface="+mn-lt"/>
                <a:ea typeface="+mn-ea"/>
                <a:cs typeface="+mn-cs"/>
              </a:rPr>
              <a:t>Supplemental Notes: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Data background and definitions: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This is from a Harvard study on AI’s impact on young workers, published in August 2025. The researchers analyzed LinkedIn resume and job postings data from </a:t>
            </a:r>
            <a:r>
              <a:rPr lang="en-US" sz="1200" i="1" kern="1200" dirty="0" err="1">
                <a:solidFill>
                  <a:schemeClr val="tx1"/>
                </a:solidFill>
                <a:effectLst/>
                <a:latin typeface="+mn-lt"/>
                <a:ea typeface="+mn-ea"/>
                <a:cs typeface="+mn-cs"/>
              </a:rPr>
              <a:t>Revio</a:t>
            </a:r>
            <a:r>
              <a:rPr lang="en-US" sz="1200" i="1" kern="1200" dirty="0">
                <a:solidFill>
                  <a:schemeClr val="tx1"/>
                </a:solidFill>
                <a:effectLst/>
                <a:latin typeface="+mn-lt"/>
                <a:ea typeface="+mn-ea"/>
                <a:cs typeface="+mn-cs"/>
              </a:rPr>
              <a:t> Labs between 2015 and 2025. The dataset included over 245M job postings from 285K U.S. firms, representing 62M workers. The study compares employment trends between younger and more senior workers among AI adopters and non-AI adopters.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Junior workers are folks in entry-level positions. Senior workers represent workers outside of entry-level (e.g., manager-level, senior executives).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Companies that adopted AI are those</a:t>
            </a:r>
            <a:r>
              <a:rPr lang="en-US" sz="1200" i="1" u="sng" kern="1200" dirty="0">
                <a:solidFill>
                  <a:schemeClr val="tx1"/>
                </a:solidFill>
                <a:effectLst/>
                <a:latin typeface="+mn-lt"/>
                <a:ea typeface="+mn-ea"/>
                <a:cs typeface="+mn-cs"/>
              </a:rPr>
              <a:t> th</a:t>
            </a:r>
            <a:r>
              <a:rPr lang="en-US" sz="1200" i="1" kern="1200" dirty="0">
                <a:solidFill>
                  <a:schemeClr val="tx1"/>
                </a:solidFill>
                <a:effectLst/>
                <a:latin typeface="+mn-lt"/>
                <a:ea typeface="+mn-ea"/>
                <a:cs typeface="+mn-cs"/>
              </a:rPr>
              <a:t>at posted at least one role dedicated to implementing, operating, or working with AI systems (e.g., prompt engineer).</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Researchers identified 10,599 AI adopters (~3.7% of their sample). AI adopters were larger firms, averaging 498 employees and 27 new hires per quarter. Non adopters average 101 employees and five new hires per quarter.</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Some people might say these declines are driven by broader company or industry trends (e.g., economic uncertainty) and not just AI. But the study controlled for these shocks by comparing juniors and seniors within the same firm at the same time to isolate the impact of AI.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Key takeaways: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The study’s core argument is that AI is seniority-biased—employment for junior workers declined starting in 2023 while senior employment kept rising.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Junior and senior employment grew at similar rates until mid-2022 with a slight decline in both employment during COVID. Starting in 2023, senior employment kept rising while junior employment declined. Junior employment hasn’t grown since.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The 7.7% decline in junior headcount is primarily driven by reductions in hiring rather than layoffs. At the same time, promotions of existing juniors into more senior roles increased across AI adopters. This could be an early sign of firms starting to become more diamond-shaped than pyramids.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AI’s impact on junior employment is uneven. The largest reduction occurred in wholesale and retail trade where adopting firms hired 40% fewer juniors than firms that did not adopt AI. Information, professional services, and finance also hired fewer juniors. No significant reductions in senior hiring across industries.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Junior workers from mid-tier schools were more impacted by AI. Junior workers from elite and less selective schools were also impacted but at a smaller scale. The researchers provide two explanations for this: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Elite graduates are costly but more productive and produce higher quality work, discouraging companies to reduce hiring aggressively despite GenAI adoption.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Grads from less selective schools are cheaper (typically earning half the salary of an elite grad), shielding them from displacement.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Mid-tier graduates combine moderate cost with moderate productivity.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E14CD326-A985-BAEA-65EE-10D0020C3001}"/>
              </a:ext>
            </a:extLst>
          </p:cNvPr>
          <p:cNvSpPr>
            <a:spLocks noGrp="1"/>
          </p:cNvSpPr>
          <p:nvPr>
            <p:ph type="sldNum" sz="quarter" idx="5"/>
          </p:nvPr>
        </p:nvSpPr>
        <p:spPr/>
        <p:txBody>
          <a:bodyPr/>
          <a:lstStyle/>
          <a:p>
            <a:fld id="{C201E82D-A42D-44C1-B6FE-B15E8F78A2BE}" type="slidenum">
              <a:rPr lang="en-US" smtClean="0"/>
              <a:t>10</a:t>
            </a:fld>
            <a:endParaRPr lang="en-US"/>
          </a:p>
        </p:txBody>
      </p:sp>
    </p:spTree>
    <p:extLst>
      <p:ext uri="{BB962C8B-B14F-4D97-AF65-F5344CB8AC3E}">
        <p14:creationId xmlns:p14="http://schemas.microsoft.com/office/powerpoint/2010/main" val="5452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we see this more clearly in a similar study by Erik Brynjolfsson at Stanford looking at changes in employment by AI exposure.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charts can be complicated to look at but the basic point is we’re seeing employment declines concentrated in early-career roles with high AI exposure.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dotted line on the charts represents ChatGPT’s launch in November 2022.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high AI exposure occupations like software developers and customer service representatives, we’re seeing significant declines in early career employment since ChatGPT’s launch.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in less-exposed occupations, like Health Aides, employment has been stable or growing.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study also found that how AI gets used in these occupations matters. Early career employment stays above average in augmented roles, whether they’re highly exposed to AI or not. But in roles where AI is used to automate tasks, early career employment rises in low-exposure roles but declines significantly in high-exposure roles.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What’s interesting from these two studies is that AI is impacting work differently than past technologies. Historically, older workers would face greater risks as it may be harder for them to learn new technologies. But with AI, were seeing a reverse effect with older workers facing less impact as they possess more of the skills that AI can’t replicate yet.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the roles with high AI exposure and facing greater risks of disruption are those that we traditionally categorized as “safe” jobs that provide stronger job security and higher ROI.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we’ll talk more about that in this next section…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i="1" kern="1200" dirty="0">
                <a:solidFill>
                  <a:schemeClr val="tx1"/>
                </a:solidFill>
                <a:effectLst/>
                <a:latin typeface="+mn-lt"/>
                <a:ea typeface="+mn-ea"/>
                <a:cs typeface="+mn-cs"/>
              </a:rPr>
              <a:t>Supplemental Notes: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Data background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This data is from Stanford working paper published in August 2025. Researchers analyzed monthly payroll records from ADP which cover 3.5 to 5 million workers between 2021 and 2025.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To measure AI exposure, researchers combined two approaches: 1) a previous study’s ratings of how well GPT-4 can perform each occupation’s tasks and 2) Anthropic Economic Index’ analysis of Claude usage, which maps each usage to a specific occupation.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Like in the Harvard study, the researchers compared workers of different ages and AI exposure within the same firms at the same time to control for company-wide or external shocks.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Key takeaways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Employment for early career workers in less-exposed occupations has been stable or growing between late 2022 and April 2025.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For first-line production supervisor, employment grew but at a slower pace compared to older workers.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Notably, for health aides, employment for early career workers is growing much faster than for older workers.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In contrast, employment for early career workers in occupations with high AI exposure declined by 13%. Between late 2022 and 2025, employment for software developers aged 22-25 declined by nearly 20%.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AI’s impact on employment depends on whether AI is used for automation or augmentation.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In occupations where AI augments work, exposure matters less. Entry-level employment stays above average in both highly and least AI exposed roles.</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In occupations where AI automates work, employment rises in low-exposure roles but declines in high-exposure roles, with 22-25-year-olds facing greater disruption.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Automation is when AI directly executes a task with minimal human involvement, like asking AI to write a document. Augmentation is when AI enhances human capabilities through collaboration, like using AI for brainstorming or to learn a new topic.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11</a:t>
            </a:fld>
            <a:endParaRPr lang="en-US"/>
          </a:p>
        </p:txBody>
      </p:sp>
    </p:spTree>
    <p:extLst>
      <p:ext uri="{BB962C8B-B14F-4D97-AF65-F5344CB8AC3E}">
        <p14:creationId xmlns:p14="http://schemas.microsoft.com/office/powerpoint/2010/main" val="398529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Let’s shift to talk more about AI specifically. In the next few slides, we’ll go over how AI has evolved in recent years, what this means for our students, and how we can respond to these changes.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12</a:t>
            </a:fld>
            <a:endParaRPr lang="en-US"/>
          </a:p>
        </p:txBody>
      </p:sp>
    </p:spTree>
    <p:extLst>
      <p:ext uri="{BB962C8B-B14F-4D97-AF65-F5344CB8AC3E}">
        <p14:creationId xmlns:p14="http://schemas.microsoft.com/office/powerpoint/2010/main" val="20378719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png"/><Relationship Id="rId9" Type="http://schemas.openxmlformats.org/officeDocument/2006/relationships/image" Target="../media/image44.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chart" Target="../charts/chart1.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hyperlink" Target="https://eab.box.com/v/EAB-Icon-Library" TargetMode="External"/><Relationship Id="rId10" Type="http://schemas.openxmlformats.org/officeDocument/2006/relationships/image" Target="../media/image13.png"/><Relationship Id="rId4" Type="http://schemas.openxmlformats.org/officeDocument/2006/relationships/hyperlink" Target="https://eab.box.com/v/Template-Resources" TargetMode="External"/><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slideMaster" Target="../slideMasters/slideMaster1.xml"/><Relationship Id="rId16" Type="http://schemas.openxmlformats.org/officeDocument/2006/relationships/image" Target="../media/image32.png"/><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Pr>
        <a:solidFill>
          <a:schemeClr val="accent5"/>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679798-E8FE-BCC1-F137-9F49F675BBAE}"/>
              </a:ext>
            </a:extLst>
          </p:cNvPr>
          <p:cNvSpPr>
            <a:spLocks noGrp="1"/>
          </p:cNvSpPr>
          <p:nvPr>
            <p:ph type="title" hasCustomPrompt="1"/>
          </p:nvPr>
        </p:nvSpPr>
        <p:spPr>
          <a:xfrm>
            <a:off x="277812" y="-625242"/>
            <a:ext cx="5853991" cy="498598"/>
          </a:xfrm>
        </p:spPr>
        <p:txBody>
          <a:bodyPr/>
          <a:lstStyle>
            <a:lvl1pPr>
              <a:defRPr/>
            </a:lvl1pPr>
          </a:lstStyle>
          <a:p>
            <a:r>
              <a:rPr lang="en-US" dirty="0"/>
              <a:t>Add “Template Name” (this is a hidden title for accessibility)</a:t>
            </a:r>
          </a:p>
        </p:txBody>
      </p:sp>
      <p:sp>
        <p:nvSpPr>
          <p:cNvPr id="10" name="Template edition">
            <a:extLst>
              <a:ext uri="{FF2B5EF4-FFF2-40B4-BE49-F238E27FC236}">
                <a16:creationId xmlns:a16="http://schemas.microsoft.com/office/drawing/2014/main" id="{A2DDE628-8409-E24A-22B3-A03F756F1341}"/>
              </a:ext>
              <a:ext uri="{C183D7F6-B498-43B3-948B-1728B52AA6E4}">
                <adec:decorative xmlns:adec="http://schemas.microsoft.com/office/drawing/2017/decorative" val="1"/>
              </a:ext>
            </a:extLst>
          </p:cNvPr>
          <p:cNvSpPr/>
          <p:nvPr userDrawn="1"/>
        </p:nvSpPr>
        <p:spPr bwMode="gray">
          <a:xfrm>
            <a:off x="0" y="-5798"/>
            <a:ext cx="6400800" cy="477843"/>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2">
                    <a:lumMod val="10000"/>
                  </a:schemeClr>
                </a:solidFill>
              </a:rPr>
              <a:t>       January 2026 </a:t>
            </a:r>
            <a:r>
              <a:rPr lang="en-US" sz="1400" b="1" baseline="0" dirty="0">
                <a:solidFill>
                  <a:schemeClr val="bg2">
                    <a:lumMod val="10000"/>
                  </a:schemeClr>
                </a:solidFill>
              </a:rPr>
              <a:t>Edition</a:t>
            </a:r>
            <a:endParaRPr lang="en-US" sz="1400" b="1" dirty="0">
              <a:solidFill>
                <a:schemeClr val="bg2">
                  <a:lumMod val="10000"/>
                </a:schemeClr>
              </a:solidFill>
            </a:endParaRPr>
          </a:p>
        </p:txBody>
      </p:sp>
      <p:sp>
        <p:nvSpPr>
          <p:cNvPr id="48" name="Slide title">
            <a:extLst>
              <a:ext uri="{FF2B5EF4-FFF2-40B4-BE49-F238E27FC236}">
                <a16:creationId xmlns:a16="http://schemas.microsoft.com/office/drawing/2014/main" id="{B0915DD3-35CC-9E43-807D-2361F15C88E1}"/>
              </a:ext>
              <a:ext uri="{C183D7F6-B498-43B3-948B-1728B52AA6E4}">
                <adec:decorative xmlns:adec="http://schemas.microsoft.com/office/drawing/2017/decorative" val="1"/>
              </a:ext>
            </a:extLst>
          </p:cNvPr>
          <p:cNvSpPr txBox="1"/>
          <p:nvPr/>
        </p:nvSpPr>
        <p:spPr bwMode="gray">
          <a:xfrm>
            <a:off x="264105" y="1937991"/>
            <a:ext cx="1480335" cy="602729"/>
          </a:xfrm>
          <a:prstGeom prst="rect">
            <a:avLst/>
          </a:prstGeom>
          <a:noFill/>
        </p:spPr>
        <p:txBody>
          <a:bodyPr wrap="square" lIns="0" tIns="0" rIns="0" bIns="0" rtlCol="0">
            <a:spAutoFit/>
          </a:bodyPr>
          <a:lstStyle/>
          <a:p>
            <a:pPr algn="ctr">
              <a:spcBef>
                <a:spcPts val="500"/>
              </a:spcBef>
            </a:pPr>
            <a:r>
              <a:rPr lang="en-US" sz="1200" b="1" dirty="0">
                <a:solidFill>
                  <a:schemeClr val="bg1"/>
                </a:solidFill>
              </a:rPr>
              <a:t>Presentation Template 4x3</a:t>
            </a:r>
          </a:p>
          <a:p>
            <a:pPr algn="ctr">
              <a:spcBef>
                <a:spcPts val="500"/>
              </a:spcBef>
            </a:pPr>
            <a:r>
              <a:rPr lang="en-US" sz="1100" b="0" dirty="0">
                <a:solidFill>
                  <a:schemeClr val="bg1"/>
                </a:solidFill>
              </a:rPr>
              <a:t>(7"x5.25")</a:t>
            </a:r>
          </a:p>
        </p:txBody>
      </p:sp>
      <p:sp>
        <p:nvSpPr>
          <p:cNvPr id="2" name="TextBox 1">
            <a:extLst>
              <a:ext uri="{FF2B5EF4-FFF2-40B4-BE49-F238E27FC236}">
                <a16:creationId xmlns:a16="http://schemas.microsoft.com/office/drawing/2014/main" id="{1DE36005-E308-4229-8966-D65022F11F87}"/>
              </a:ext>
              <a:ext uri="{C183D7F6-B498-43B3-948B-1728B52AA6E4}">
                <adec:decorative xmlns:adec="http://schemas.microsoft.com/office/drawing/2017/decorative" val="1"/>
              </a:ext>
            </a:extLst>
          </p:cNvPr>
          <p:cNvSpPr txBox="1"/>
          <p:nvPr/>
        </p:nvSpPr>
        <p:spPr>
          <a:xfrm>
            <a:off x="3500813" y="94624"/>
            <a:ext cx="2406269" cy="276999"/>
          </a:xfrm>
          <a:prstGeom prst="rect">
            <a:avLst/>
          </a:prstGeom>
          <a:noFill/>
        </p:spPr>
        <p:txBody>
          <a:bodyPr wrap="square" lIns="0" tIns="0" rIns="0" bIns="0" rtlCol="0" anchor="ctr">
            <a:spAutoFit/>
          </a:bodyPr>
          <a:lstStyle/>
          <a:p>
            <a:pPr>
              <a:spcBef>
                <a:spcPts val="500"/>
              </a:spcBef>
            </a:pPr>
            <a:r>
              <a:rPr lang="en-US" sz="900" b="1" dirty="0">
                <a:solidFill>
                  <a:schemeClr val="bg2">
                    <a:lumMod val="10000"/>
                  </a:schemeClr>
                </a:solidFill>
              </a:rPr>
              <a:t>Main edits: </a:t>
            </a:r>
            <a:r>
              <a:rPr lang="en-US" sz="900" b="0" dirty="0">
                <a:solidFill>
                  <a:schemeClr val="bg2">
                    <a:lumMod val="10000"/>
                  </a:schemeClr>
                </a:solidFill>
              </a:rPr>
              <a:t>copyright updated to 2026, new icon style implemented</a:t>
            </a:r>
            <a:endParaRPr lang="en-US" sz="900" dirty="0">
              <a:solidFill>
                <a:schemeClr val="bg2">
                  <a:lumMod val="10000"/>
                </a:schemeClr>
              </a:solidFill>
            </a:endParaRPr>
          </a:p>
        </p:txBody>
      </p:sp>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p:nvSpPr>
        <p:spPr bwMode="gray">
          <a:xfrm>
            <a:off x="-1" y="4038927"/>
            <a:ext cx="6400801" cy="767851"/>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Save time">
            <a:extLst>
              <a:ext uri="{FF2B5EF4-FFF2-40B4-BE49-F238E27FC236}">
                <a16:creationId xmlns:a16="http://schemas.microsoft.com/office/drawing/2014/main" id="{CCA53FEC-6F88-7B40-8EFB-0D4B18A79AED}"/>
              </a:ext>
              <a:ext uri="{C183D7F6-B498-43B3-948B-1728B52AA6E4}">
                <adec:decorative xmlns:adec="http://schemas.microsoft.com/office/drawing/2017/decorative" val="1"/>
              </a:ext>
            </a:extLst>
          </p:cNvPr>
          <p:cNvSpPr txBox="1"/>
          <p:nvPr/>
        </p:nvSpPr>
        <p:spPr bwMode="gray">
          <a:xfrm>
            <a:off x="430715" y="4148519"/>
            <a:ext cx="3735387" cy="553998"/>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900" b="1" dirty="0">
                <a:solidFill>
                  <a:schemeClr val="bg1"/>
                </a:solidFill>
              </a:rPr>
              <a:t>SAVE TIME: Use the Graphic and Layout Guide (GLG)! </a:t>
            </a:r>
            <a:r>
              <a:rPr lang="en-US" sz="900" b="0" dirty="0">
                <a:solidFill>
                  <a:schemeClr val="bg1"/>
                </a:solidFill>
              </a:rPr>
              <a:t>Find it in the same folder you found this template. </a:t>
            </a: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52" name="Need help">
            <a:extLst>
              <a:ext uri="{FF2B5EF4-FFF2-40B4-BE49-F238E27FC236}">
                <a16:creationId xmlns:a16="http://schemas.microsoft.com/office/drawing/2014/main" id="{B2F6F565-4714-204C-9F4C-FCB45F51B27A}"/>
              </a:ext>
              <a:ext uri="{C183D7F6-B498-43B3-948B-1728B52AA6E4}">
                <adec:decorative xmlns:adec="http://schemas.microsoft.com/office/drawing/2017/decorative" val="1"/>
              </a:ext>
            </a:extLst>
          </p:cNvPr>
          <p:cNvSpPr txBox="1">
            <a:spLocks/>
          </p:cNvSpPr>
          <p:nvPr/>
        </p:nvSpPr>
        <p:spPr bwMode="gray">
          <a:xfrm>
            <a:off x="4546057" y="4272093"/>
            <a:ext cx="147478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r>
              <a:rPr lang="en-US" sz="900" b="0" dirty="0">
                <a:solidFill>
                  <a:schemeClr val="bg1"/>
                </a:solidFill>
              </a:rPr>
              <a:t>Email </a:t>
            </a:r>
            <a:br>
              <a:rPr lang="en-US" sz="900" b="0" dirty="0">
                <a:solidFill>
                  <a:schemeClr val="bg1"/>
                </a:solidFill>
              </a:rPr>
            </a:br>
            <a:r>
              <a:rPr lang="en-US" sz="900" b="0" dirty="0">
                <a:solidFill>
                  <a:schemeClr val="bg1"/>
                </a:solidFill>
              </a:rPr>
              <a:t>DSS-Requests@eab.com</a:t>
            </a: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p:nvCxnSpPr>
        <p:spPr bwMode="gray">
          <a:xfrm>
            <a:off x="281400" y="1857057"/>
            <a:ext cx="146304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Line - decorative">
            <a:extLst>
              <a:ext uri="{FF2B5EF4-FFF2-40B4-BE49-F238E27FC236}">
                <a16:creationId xmlns:a16="http://schemas.microsoft.com/office/drawing/2014/main" id="{D6731AFC-EEF0-6327-B92E-173793965918}"/>
              </a:ext>
              <a:ext uri="{C183D7F6-B498-43B3-948B-1728B52AA6E4}">
                <adec:decorative xmlns:adec="http://schemas.microsoft.com/office/drawing/2017/decorative" val="1"/>
              </a:ext>
            </a:extLst>
          </p:cNvPr>
          <p:cNvCxnSpPr>
            <a:cxnSpLocks/>
          </p:cNvCxnSpPr>
          <p:nvPr userDrawn="1"/>
        </p:nvCxnSpPr>
        <p:spPr bwMode="gray">
          <a:xfrm>
            <a:off x="1951936" y="1857057"/>
            <a:ext cx="21945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Line - decorative">
            <a:extLst>
              <a:ext uri="{FF2B5EF4-FFF2-40B4-BE49-F238E27FC236}">
                <a16:creationId xmlns:a16="http://schemas.microsoft.com/office/drawing/2014/main" id="{7B494129-79AE-18E0-6364-B700D2725AD4}"/>
              </a:ext>
              <a:ext uri="{C183D7F6-B498-43B3-948B-1728B52AA6E4}">
                <adec:decorative xmlns:adec="http://schemas.microsoft.com/office/drawing/2017/decorative" val="1"/>
              </a:ext>
            </a:extLst>
          </p:cNvPr>
          <p:cNvCxnSpPr>
            <a:cxnSpLocks/>
          </p:cNvCxnSpPr>
          <p:nvPr userDrawn="1"/>
        </p:nvCxnSpPr>
        <p:spPr bwMode="gray">
          <a:xfrm>
            <a:off x="4338399" y="1857057"/>
            <a:ext cx="177611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title">
            <a:extLst>
              <a:ext uri="{FF2B5EF4-FFF2-40B4-BE49-F238E27FC236}">
                <a16:creationId xmlns:a16="http://schemas.microsoft.com/office/drawing/2014/main" id="{8B0CF285-9591-382C-2720-19A074CBBAD2}"/>
              </a:ext>
              <a:ext uri="{C183D7F6-B498-43B3-948B-1728B52AA6E4}">
                <adec:decorative xmlns:adec="http://schemas.microsoft.com/office/drawing/2017/decorative" val="1"/>
              </a:ext>
            </a:extLst>
          </p:cNvPr>
          <p:cNvSpPr txBox="1"/>
          <p:nvPr userDrawn="1"/>
        </p:nvSpPr>
        <p:spPr bwMode="gray">
          <a:xfrm>
            <a:off x="281400" y="752178"/>
            <a:ext cx="5841588" cy="556563"/>
          </a:xfrm>
          <a:prstGeom prst="rect">
            <a:avLst/>
          </a:prstGeom>
          <a:noFill/>
        </p:spPr>
        <p:txBody>
          <a:bodyPr wrap="square" lIns="0" tIns="0" rIns="0" bIns="0" rtlCol="0">
            <a:spAutoFit/>
          </a:bodyPr>
          <a:lstStyle/>
          <a:p>
            <a:pPr algn="ctr">
              <a:spcBef>
                <a:spcPts val="500"/>
              </a:spcBef>
            </a:pPr>
            <a:r>
              <a:rPr lang="en-US" sz="1100" b="1" dirty="0">
                <a:solidFill>
                  <a:schemeClr val="bg1"/>
                </a:solidFill>
              </a:rPr>
              <a:t>This is the: </a:t>
            </a:r>
          </a:p>
          <a:p>
            <a:pPr algn="ctr">
              <a:spcBef>
                <a:spcPts val="500"/>
              </a:spcBef>
            </a:pPr>
            <a:r>
              <a:rPr lang="en-US" sz="2000" b="0" dirty="0">
                <a:solidFill>
                  <a:schemeClr val="tx2"/>
                </a:solidFill>
              </a:rPr>
              <a:t>Presentation Template 4x3</a:t>
            </a:r>
          </a:p>
        </p:txBody>
      </p:sp>
      <p:sp>
        <p:nvSpPr>
          <p:cNvPr id="7" name="Arrow: Down 6">
            <a:extLst>
              <a:ext uri="{FF2B5EF4-FFF2-40B4-BE49-F238E27FC236}">
                <a16:creationId xmlns:a16="http://schemas.microsoft.com/office/drawing/2014/main" id="{C9B0550C-78A4-763E-61F2-0A292625DDFC}"/>
              </a:ext>
              <a:ext uri="{C183D7F6-B498-43B3-948B-1728B52AA6E4}">
                <adec:decorative xmlns:adec="http://schemas.microsoft.com/office/drawing/2017/decorative" val="1"/>
              </a:ext>
            </a:extLst>
          </p:cNvPr>
          <p:cNvSpPr/>
          <p:nvPr userDrawn="1"/>
        </p:nvSpPr>
        <p:spPr bwMode="gray">
          <a:xfrm>
            <a:off x="736695" y="1404023"/>
            <a:ext cx="552450" cy="355597"/>
          </a:xfrm>
          <a:prstGeom prst="down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title">
            <a:extLst>
              <a:ext uri="{FF2B5EF4-FFF2-40B4-BE49-F238E27FC236}">
                <a16:creationId xmlns:a16="http://schemas.microsoft.com/office/drawing/2014/main" id="{35D5CA9E-2498-3C93-218E-630460052F36}"/>
              </a:ext>
              <a:ext uri="{C183D7F6-B498-43B3-948B-1728B52AA6E4}">
                <adec:decorative xmlns:adec="http://schemas.microsoft.com/office/drawing/2017/decorative" val="1"/>
              </a:ext>
            </a:extLst>
          </p:cNvPr>
          <p:cNvSpPr txBox="1"/>
          <p:nvPr userDrawn="1"/>
        </p:nvSpPr>
        <p:spPr bwMode="gray">
          <a:xfrm>
            <a:off x="2141284" y="1937991"/>
            <a:ext cx="1815865"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1" dirty="0">
                <a:solidFill>
                  <a:schemeClr val="bg1"/>
                </a:solidFill>
              </a:rPr>
              <a:t>Landscape </a:t>
            </a:r>
            <a:r>
              <a:rPr lang="en-US" sz="1200" b="0" dirty="0">
                <a:solidFill>
                  <a:schemeClr val="bg1"/>
                </a:solidFill>
              </a:rPr>
              <a:t>(11"x8.5")</a:t>
            </a:r>
          </a:p>
        </p:txBody>
      </p:sp>
      <p:sp>
        <p:nvSpPr>
          <p:cNvPr id="9" name="Slide title">
            <a:extLst>
              <a:ext uri="{FF2B5EF4-FFF2-40B4-BE49-F238E27FC236}">
                <a16:creationId xmlns:a16="http://schemas.microsoft.com/office/drawing/2014/main" id="{AAAC0FDE-1613-E1A3-97DD-80A65C22D9A7}"/>
              </a:ext>
              <a:ext uri="{C183D7F6-B498-43B3-948B-1728B52AA6E4}">
                <adec:decorative xmlns:adec="http://schemas.microsoft.com/office/drawing/2017/decorative" val="1"/>
              </a:ext>
            </a:extLst>
          </p:cNvPr>
          <p:cNvSpPr txBox="1"/>
          <p:nvPr userDrawn="1"/>
        </p:nvSpPr>
        <p:spPr bwMode="gray">
          <a:xfrm>
            <a:off x="4338399" y="1937991"/>
            <a:ext cx="1793405" cy="184666"/>
          </a:xfrm>
          <a:prstGeom prst="rect">
            <a:avLst/>
          </a:prstGeom>
          <a:noFill/>
        </p:spPr>
        <p:txBody>
          <a:bodyPr wrap="square" lIns="0" tIns="0" rIns="0" bIns="0" rtlCol="0">
            <a:spAutoFit/>
          </a:bodyPr>
          <a:lstStyle/>
          <a:p>
            <a:pPr algn="ctr">
              <a:spcBef>
                <a:spcPts val="500"/>
              </a:spcBef>
            </a:pPr>
            <a:r>
              <a:rPr lang="en-US" sz="1200" b="1" dirty="0">
                <a:solidFill>
                  <a:schemeClr val="bg1"/>
                </a:solidFill>
              </a:rPr>
              <a:t>Portrait </a:t>
            </a:r>
            <a:r>
              <a:rPr lang="en-US" sz="1200" b="0" dirty="0">
                <a:solidFill>
                  <a:schemeClr val="bg1"/>
                </a:solidFill>
              </a:rPr>
              <a:t>(</a:t>
            </a:r>
            <a:r>
              <a:rPr lang="en-US" sz="1100" b="0" dirty="0">
                <a:solidFill>
                  <a:schemeClr val="bg1"/>
                </a:solidFill>
              </a:rPr>
              <a:t>8.5"x11")</a:t>
            </a:r>
          </a:p>
        </p:txBody>
      </p:sp>
      <p:sp>
        <p:nvSpPr>
          <p:cNvPr id="5" name="Slide title">
            <a:extLst>
              <a:ext uri="{FF2B5EF4-FFF2-40B4-BE49-F238E27FC236}">
                <a16:creationId xmlns:a16="http://schemas.microsoft.com/office/drawing/2014/main" id="{2AAB7D9B-8FF0-BAD4-6B6B-5C5354073A9B}"/>
              </a:ext>
              <a:ext uri="{C183D7F6-B498-43B3-948B-1728B52AA6E4}">
                <adec:decorative xmlns:adec="http://schemas.microsoft.com/office/drawing/2017/decorative" val="1"/>
              </a:ext>
            </a:extLst>
          </p:cNvPr>
          <p:cNvSpPr txBox="1"/>
          <p:nvPr userDrawn="1"/>
        </p:nvSpPr>
        <p:spPr bwMode="gray">
          <a:xfrm>
            <a:off x="2037754"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12" name="Slide title">
            <a:extLst>
              <a:ext uri="{FF2B5EF4-FFF2-40B4-BE49-F238E27FC236}">
                <a16:creationId xmlns:a16="http://schemas.microsoft.com/office/drawing/2014/main" id="{78C6F616-24C4-D1F5-8EE9-F1D50121718C}"/>
              </a:ext>
              <a:ext uri="{C183D7F6-B498-43B3-948B-1728B52AA6E4}">
                <adec:decorative xmlns:adec="http://schemas.microsoft.com/office/drawing/2017/decorative" val="1"/>
              </a:ext>
            </a:extLst>
          </p:cNvPr>
          <p:cNvSpPr txBox="1"/>
          <p:nvPr userDrawn="1"/>
        </p:nvSpPr>
        <p:spPr bwMode="gray">
          <a:xfrm>
            <a:off x="3199314"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35" name="Picture 34">
            <a:extLst>
              <a:ext uri="{FF2B5EF4-FFF2-40B4-BE49-F238E27FC236}">
                <a16:creationId xmlns:a16="http://schemas.microsoft.com/office/drawing/2014/main" id="{CC95C1B2-4CDD-D79C-169A-B280AA92AD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855" y="2800253"/>
            <a:ext cx="708983" cy="914400"/>
          </a:xfrm>
          <a:prstGeom prst="rect">
            <a:avLst/>
          </a:prstGeom>
          <a:ln w="6350">
            <a:solidFill>
              <a:schemeClr val="accent1"/>
            </a:solidFill>
          </a:ln>
        </p:spPr>
      </p:pic>
      <p:grpSp>
        <p:nvGrpSpPr>
          <p:cNvPr id="54" name="Group 53">
            <a:extLst>
              <a:ext uri="{FF2B5EF4-FFF2-40B4-BE49-F238E27FC236}">
                <a16:creationId xmlns:a16="http://schemas.microsoft.com/office/drawing/2014/main" id="{12A19CFB-3EB3-AC5A-54A6-1B9DA1117550}"/>
              </a:ext>
              <a:ext uri="{C183D7F6-B498-43B3-948B-1728B52AA6E4}">
                <adec:decorative xmlns:adec="http://schemas.microsoft.com/office/drawing/2017/decorative" val="1"/>
              </a:ext>
            </a:extLst>
          </p:cNvPr>
          <p:cNvGrpSpPr/>
          <p:nvPr userDrawn="1"/>
        </p:nvGrpSpPr>
        <p:grpSpPr>
          <a:xfrm>
            <a:off x="4376026" y="2800253"/>
            <a:ext cx="810082" cy="1045193"/>
            <a:chOff x="4376026" y="2800253"/>
            <a:chExt cx="810082" cy="1045193"/>
          </a:xfrm>
        </p:grpSpPr>
        <p:pic>
          <p:nvPicPr>
            <p:cNvPr id="37" name="Picture 36" descr="A screenshot of a phone&#10;&#10;Description automatically generated">
              <a:extLst>
                <a:ext uri="{FF2B5EF4-FFF2-40B4-BE49-F238E27FC236}">
                  <a16:creationId xmlns:a16="http://schemas.microsoft.com/office/drawing/2014/main" id="{D7495A57-7C9C-7C22-063E-61E4A45F4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6350">
              <a:solidFill>
                <a:schemeClr val="accent1"/>
              </a:solidFill>
            </a:ln>
          </p:spPr>
        </p:pic>
        <p:pic>
          <p:nvPicPr>
            <p:cNvPr id="38" name="Picture 37" descr="A screenshot of a phone&#10;&#10;Description automatically generated">
              <a:extLst>
                <a:ext uri="{FF2B5EF4-FFF2-40B4-BE49-F238E27FC236}">
                  <a16:creationId xmlns:a16="http://schemas.microsoft.com/office/drawing/2014/main" id="{BB020294-7DE2-8150-DF91-F7F14410FF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6350">
              <a:solidFill>
                <a:schemeClr val="accent1"/>
              </a:solidFill>
            </a:ln>
          </p:spPr>
        </p:pic>
        <p:pic>
          <p:nvPicPr>
            <p:cNvPr id="39" name="Picture 38">
              <a:extLst>
                <a:ext uri="{FF2B5EF4-FFF2-40B4-BE49-F238E27FC236}">
                  <a16:creationId xmlns:a16="http://schemas.microsoft.com/office/drawing/2014/main" id="{B4D3FB6F-17B8-CB2A-AD50-DF7C5CEFDBA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6350">
              <a:solidFill>
                <a:schemeClr val="accent1"/>
              </a:solidFill>
            </a:ln>
          </p:spPr>
        </p:pic>
      </p:grpSp>
      <p:sp>
        <p:nvSpPr>
          <p:cNvPr id="40" name="Slide title">
            <a:extLst>
              <a:ext uri="{FF2B5EF4-FFF2-40B4-BE49-F238E27FC236}">
                <a16:creationId xmlns:a16="http://schemas.microsoft.com/office/drawing/2014/main" id="{2F17C8AD-1DD8-99EA-D4F7-F6CD6F7C48F8}"/>
              </a:ext>
              <a:ext uri="{C183D7F6-B498-43B3-948B-1728B52AA6E4}">
                <adec:decorative xmlns:adec="http://schemas.microsoft.com/office/drawing/2017/decorative" val="1"/>
              </a:ext>
            </a:extLst>
          </p:cNvPr>
          <p:cNvSpPr txBox="1"/>
          <p:nvPr userDrawn="1"/>
        </p:nvSpPr>
        <p:spPr bwMode="gray">
          <a:xfrm>
            <a:off x="4320257"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41" name="Slide title">
            <a:extLst>
              <a:ext uri="{FF2B5EF4-FFF2-40B4-BE49-F238E27FC236}">
                <a16:creationId xmlns:a16="http://schemas.microsoft.com/office/drawing/2014/main" id="{43547E99-5FC9-43F1-1E91-69BFBDFDACA4}"/>
              </a:ext>
              <a:ext uri="{C183D7F6-B498-43B3-948B-1728B52AA6E4}">
                <adec:decorative xmlns:adec="http://schemas.microsoft.com/office/drawing/2017/decorative" val="1"/>
              </a:ext>
            </a:extLst>
          </p:cNvPr>
          <p:cNvSpPr txBox="1"/>
          <p:nvPr userDrawn="1"/>
        </p:nvSpPr>
        <p:spPr bwMode="gray">
          <a:xfrm>
            <a:off x="5345151"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43" name="Picture 42">
            <a:extLst>
              <a:ext uri="{FF2B5EF4-FFF2-40B4-BE49-F238E27FC236}">
                <a16:creationId xmlns:a16="http://schemas.microsoft.com/office/drawing/2014/main" id="{C8D3D475-D8F3-733E-AEA9-CB20C065FF2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3309" y="2778759"/>
            <a:ext cx="914400" cy="706582"/>
          </a:xfrm>
          <a:prstGeom prst="rect">
            <a:avLst/>
          </a:prstGeom>
          <a:ln w="6350">
            <a:solidFill>
              <a:schemeClr val="accent1"/>
            </a:solidFill>
          </a:ln>
        </p:spPr>
      </p:pic>
      <p:grpSp>
        <p:nvGrpSpPr>
          <p:cNvPr id="53" name="Group 52">
            <a:extLst>
              <a:ext uri="{FF2B5EF4-FFF2-40B4-BE49-F238E27FC236}">
                <a16:creationId xmlns:a16="http://schemas.microsoft.com/office/drawing/2014/main" id="{4501A1A2-5621-7A95-4444-8CE980ED1397}"/>
              </a:ext>
              <a:ext uri="{C183D7F6-B498-43B3-948B-1728B52AA6E4}">
                <adec:decorative xmlns:adec="http://schemas.microsoft.com/office/drawing/2017/decorative" val="1"/>
              </a:ext>
            </a:extLst>
          </p:cNvPr>
          <p:cNvGrpSpPr/>
          <p:nvPr userDrawn="1"/>
        </p:nvGrpSpPr>
        <p:grpSpPr>
          <a:xfrm>
            <a:off x="1993498" y="2800253"/>
            <a:ext cx="1010133" cy="838259"/>
            <a:chOff x="2266454" y="2800253"/>
            <a:chExt cx="1010133" cy="838259"/>
          </a:xfrm>
        </p:grpSpPr>
        <p:pic>
          <p:nvPicPr>
            <p:cNvPr id="45" name="Picture 44" descr="A screenshot of a computer&#10;&#10;Description automatically generated">
              <a:extLst>
                <a:ext uri="{FF2B5EF4-FFF2-40B4-BE49-F238E27FC236}">
                  <a16:creationId xmlns:a16="http://schemas.microsoft.com/office/drawing/2014/main" id="{54AA1538-459C-448A-A982-A05C35009C7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6350">
              <a:solidFill>
                <a:schemeClr val="accent1"/>
              </a:solidFill>
            </a:ln>
          </p:spPr>
        </p:pic>
        <p:pic>
          <p:nvPicPr>
            <p:cNvPr id="49" name="Picture 48" descr="A screenshot of a computer&#10;&#10;Description automatically generated">
              <a:extLst>
                <a:ext uri="{FF2B5EF4-FFF2-40B4-BE49-F238E27FC236}">
                  <a16:creationId xmlns:a16="http://schemas.microsoft.com/office/drawing/2014/main" id="{B0EA6169-0C03-D26D-328F-391FB89BEC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635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9890CC12-276C-92B5-5513-F0C376896BEC}"/>
                </a:ext>
              </a:extLst>
            </p:cNvPr>
            <p:cNvPicPr>
              <a:picLocks noChangeAspect="1"/>
            </p:cNvPicPr>
            <p:nvPr userDrawn="1"/>
          </p:nvPicPr>
          <p:blipFill>
            <a:blip r:embed="rId8"/>
            <a:stretch>
              <a:fillRect/>
            </a:stretch>
          </p:blipFill>
          <p:spPr>
            <a:xfrm>
              <a:off x="2266454" y="2800253"/>
              <a:ext cx="914400" cy="706582"/>
            </a:xfrm>
            <a:prstGeom prst="rect">
              <a:avLst/>
            </a:prstGeom>
            <a:ln w="6350">
              <a:solidFill>
                <a:schemeClr val="accent1"/>
              </a:solidFill>
            </a:ln>
          </p:spPr>
        </p:pic>
      </p:grpSp>
      <p:grpSp>
        <p:nvGrpSpPr>
          <p:cNvPr id="61" name="Group 60">
            <a:extLst>
              <a:ext uri="{FF2B5EF4-FFF2-40B4-BE49-F238E27FC236}">
                <a16:creationId xmlns:a16="http://schemas.microsoft.com/office/drawing/2014/main" id="{061BB7D2-DC30-2F87-903A-1EC419146D38}"/>
              </a:ext>
              <a:ext uri="{C183D7F6-B498-43B3-948B-1728B52AA6E4}">
                <adec:decorative xmlns:adec="http://schemas.microsoft.com/office/drawing/2017/decorative" val="1"/>
              </a:ext>
            </a:extLst>
          </p:cNvPr>
          <p:cNvGrpSpPr/>
          <p:nvPr userDrawn="1"/>
        </p:nvGrpSpPr>
        <p:grpSpPr>
          <a:xfrm>
            <a:off x="435791" y="2621653"/>
            <a:ext cx="1136520" cy="1145196"/>
            <a:chOff x="435791" y="2621653"/>
            <a:chExt cx="1136520" cy="1145196"/>
          </a:xfrm>
        </p:grpSpPr>
        <p:pic>
          <p:nvPicPr>
            <p:cNvPr id="56" name="Picture 55" descr="A screenshot of a web page&#10;&#10;Description automatically generated">
              <a:extLst>
                <a:ext uri="{FF2B5EF4-FFF2-40B4-BE49-F238E27FC236}">
                  <a16:creationId xmlns:a16="http://schemas.microsoft.com/office/drawing/2014/main" id="{773460EE-96A6-5422-D8EB-1D2BFCA909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6350">
              <a:solidFill>
                <a:schemeClr val="accent1"/>
              </a:solidFill>
            </a:ln>
          </p:spPr>
        </p:pic>
        <p:pic>
          <p:nvPicPr>
            <p:cNvPr id="60" name="Picture 59" descr="A screenshot of a web page&#10;&#10;Description automatically generated">
              <a:extLst>
                <a:ext uri="{FF2B5EF4-FFF2-40B4-BE49-F238E27FC236}">
                  <a16:creationId xmlns:a16="http://schemas.microsoft.com/office/drawing/2014/main" id="{4063E4C7-BC07-DFAE-6B97-4C62F0C90D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079521"/>
              <a:ext cx="914400" cy="687328"/>
            </a:xfrm>
            <a:prstGeom prst="rect">
              <a:avLst/>
            </a:prstGeom>
            <a:ln w="6350">
              <a:solidFill>
                <a:schemeClr val="accent1"/>
              </a:solidFill>
            </a:ln>
          </p:spPr>
        </p:pic>
      </p:grpSp>
      <p:sp>
        <p:nvSpPr>
          <p:cNvPr id="11" name="Rectangle 10">
            <a:extLst>
              <a:ext uri="{FF2B5EF4-FFF2-40B4-BE49-F238E27FC236}">
                <a16:creationId xmlns:a16="http://schemas.microsoft.com/office/drawing/2014/main" id="{D9DFE64F-7E91-EB9E-1F7F-A8432C25E463}"/>
              </a:ext>
              <a:ext uri="{C183D7F6-B498-43B3-948B-1728B52AA6E4}">
                <adec:decorative xmlns:adec="http://schemas.microsoft.com/office/drawing/2017/decorative" val="1"/>
              </a:ext>
            </a:extLst>
          </p:cNvPr>
          <p:cNvSpPr/>
          <p:nvPr userDrawn="1"/>
        </p:nvSpPr>
        <p:spPr bwMode="gray">
          <a:xfrm>
            <a:off x="281400" y="1917519"/>
            <a:ext cx="1463040" cy="1927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6588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01181"/>
            <a:ext cx="6400800" cy="0"/>
          </a:xfrm>
          <a:prstGeom prst="line">
            <a:avLst/>
          </a:prstGeom>
          <a:noFill/>
          <a:ln w="28575" cap="flat" cmpd="sng" algn="ctr">
            <a:solidFill>
              <a:schemeClr val="accent6"/>
            </a:solidFill>
            <a:prstDash val="solid"/>
            <a:miter lim="800000"/>
          </a:ln>
          <a:effectLst/>
        </p:spPr>
      </p:cxn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p:nvCxnSpPr>
          <p:spPr bwMode="gray">
            <a:xfrm>
              <a:off x="283818" y="1110912"/>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p:nvCxnSpPr>
          <p:spPr bwMode="gray">
            <a:xfrm>
              <a:off x="283818" y="1476081"/>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p:nvCxnSpPr>
          <p:spPr bwMode="gray">
            <a:xfrm>
              <a:off x="283818" y="1841250"/>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p:nvCxnSpPr>
          <p:spPr bwMode="gray">
            <a:xfrm>
              <a:off x="283818" y="220641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p:nvCxnSpPr>
          <p:spPr bwMode="gray">
            <a:xfrm>
              <a:off x="283818" y="2571588"/>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p:nvCxnSpPr>
          <p:spPr bwMode="gray">
            <a:xfrm>
              <a:off x="283818" y="2936757"/>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p:nvCxnSpPr>
          <p:spPr bwMode="gray">
            <a:xfrm>
              <a:off x="283818" y="3301926"/>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p:nvCxnSpPr>
          <p:spPr bwMode="gray">
            <a:xfrm>
              <a:off x="283818" y="3667095"/>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p:nvCxnSpPr>
          <p:spPr bwMode="gray">
            <a:xfrm>
              <a:off x="283818" y="4032264"/>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p:nvCxnSpPr>
          <p:spPr bwMode="gray">
            <a:xfrm>
              <a:off x="283818" y="439742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5" name="Title 4">
            <a:extLst>
              <a:ext uri="{FF2B5EF4-FFF2-40B4-BE49-F238E27FC236}">
                <a16:creationId xmlns:a16="http://schemas.microsoft.com/office/drawing/2014/main" id="{84D3153D-2C97-63BF-13A1-98A45C540546}"/>
              </a:ext>
            </a:extLst>
          </p:cNvPr>
          <p:cNvSpPr>
            <a:spLocks noGrp="1"/>
          </p:cNvSpPr>
          <p:nvPr>
            <p:ph type="title" hasCustomPrompt="1"/>
          </p:nvPr>
        </p:nvSpPr>
        <p:spPr/>
        <p:txBody>
          <a:bodyPr/>
          <a:lstStyle>
            <a:lvl1pPr>
              <a:defRPr>
                <a:solidFill>
                  <a:schemeClr val="bg1"/>
                </a:solidFill>
              </a:defRPr>
            </a:lvl1pPr>
          </a:lstStyle>
          <a:p>
            <a:r>
              <a:rPr lang="en-US" dirty="0"/>
              <a:t>Click to add “Notes”</a:t>
            </a:r>
          </a:p>
        </p:txBody>
      </p:sp>
    </p:spTree>
    <p:custDataLst>
      <p:tags r:id="rId1"/>
    </p:custDataLst>
    <p:extLst>
      <p:ext uri="{BB962C8B-B14F-4D97-AF65-F5344CB8AC3E}">
        <p14:creationId xmlns:p14="http://schemas.microsoft.com/office/powerpoint/2010/main" val="222024642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09" y="309824"/>
            <a:ext cx="3718947" cy="249299"/>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Add “Project Contributors”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a:extLst>
              <a:ext uri="{C183D7F6-B498-43B3-948B-1728B52AA6E4}">
                <adec:decorative xmlns:adec="http://schemas.microsoft.com/office/drawing/2017/decorative" val="1"/>
              </a:ext>
            </a:extLst>
          </p:cNvPr>
          <p:cNvCxnSpPr/>
          <p:nvPr/>
        </p:nvCxnSpPr>
        <p:spPr bwMode="gray">
          <a:xfrm>
            <a:off x="4086830" y="0"/>
            <a:ext cx="0" cy="4800600"/>
          </a:xfrm>
          <a:prstGeom prst="line">
            <a:avLst/>
          </a:prstGeom>
          <a:ln w="12700">
            <a:solidFill>
              <a:schemeClr val="bg1">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333593614"/>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551C-683E-1D39-19D0-C135F7C109A7}"/>
              </a:ext>
            </a:extLst>
          </p:cNvPr>
          <p:cNvSpPr>
            <a:spLocks noGrp="1"/>
          </p:cNvSpPr>
          <p:nvPr>
            <p:ph type="title" hasCustomPrompt="1"/>
          </p:nvPr>
        </p:nvSpPr>
        <p:spPr>
          <a:xfrm>
            <a:off x="277812" y="-874764"/>
            <a:ext cx="5845175" cy="747897"/>
          </a:xfrm>
        </p:spPr>
        <p:txBody>
          <a:bodyPr/>
          <a:lstStyle/>
          <a:p>
            <a:r>
              <a:rPr lang="en-US" dirty="0"/>
              <a:t>Add a title, Ex: “Page Left Blank Intentionally #1” (this is a hidden title for accessibility; needs to be unique so add a number)</a:t>
            </a:r>
          </a:p>
        </p:txBody>
      </p:sp>
      <p:sp>
        <p:nvSpPr>
          <p:cNvPr id="20"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516849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801-F3AC-5A3B-058B-8F47CD7CD7C3}"/>
              </a:ext>
            </a:extLst>
          </p:cNvPr>
          <p:cNvSpPr>
            <a:spLocks noGrp="1"/>
          </p:cNvSpPr>
          <p:nvPr>
            <p:ph type="title" hasCustomPrompt="1"/>
          </p:nvPr>
        </p:nvSpPr>
        <p:spPr>
          <a:xfrm>
            <a:off x="277812" y="-867390"/>
            <a:ext cx="5845175" cy="747897"/>
          </a:xfrm>
        </p:spPr>
        <p:txBody>
          <a:bodyPr/>
          <a:lstStyle>
            <a:lvl1pPr>
              <a:defRPr/>
            </a:lvl1pPr>
          </a:lstStyle>
          <a:p>
            <a:r>
              <a:rPr lang="en-US" dirty="0"/>
              <a:t>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423062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19022-B13A-16FF-DBB2-F3A71F414086}"/>
              </a:ext>
            </a:extLst>
          </p:cNvPr>
          <p:cNvSpPr>
            <a:spLocks noGrp="1"/>
          </p:cNvSpPr>
          <p:nvPr>
            <p:ph type="title" hasCustomPrompt="1"/>
          </p:nvPr>
        </p:nvSpPr>
        <p:spPr>
          <a:xfrm>
            <a:off x="277812" y="-625213"/>
            <a:ext cx="5845175" cy="498598"/>
          </a:xfrm>
        </p:spPr>
        <p:txBody>
          <a:bodyPr/>
          <a:lstStyle/>
          <a:p>
            <a:r>
              <a:rPr lang="en-US" dirty="0"/>
              <a:t>Add “EAB Contact Info” (this is a hidden title for accessibility)</a:t>
            </a:r>
          </a:p>
        </p:txBody>
      </p:sp>
      <p:pic>
        <p:nvPicPr>
          <p:cNvPr id="4" name="Picture 3">
            <a:extLst>
              <a:ext uri="{FF2B5EF4-FFF2-40B4-BE49-F238E27FC236}">
                <a16:creationId xmlns:a16="http://schemas.microsoft.com/office/drawing/2014/main" id="{3C9CFAEA-17B6-4FC6-B736-008C9F649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 y="0"/>
            <a:ext cx="6399784" cy="4800600"/>
          </a:xfrm>
          <a:prstGeom prst="rect">
            <a:avLst/>
          </a:prstGeom>
        </p:spPr>
      </p:pic>
      <p:pic>
        <p:nvPicPr>
          <p:cNvPr id="26" name="Picture 25" descr="EAB logo">
            <a:extLst>
              <a:ext uri="{FF2B5EF4-FFF2-40B4-BE49-F238E27FC236}">
                <a16:creationId xmlns:a16="http://schemas.microsoft.com/office/drawing/2014/main" id="{5A774E0D-2155-4B2C-B424-59193186EB03}"/>
              </a:ext>
            </a:extLst>
          </p:cNvPr>
          <p:cNvPicPr>
            <a:picLocks noChangeAspect="1"/>
          </p:cNvPicPr>
          <p:nvPr/>
        </p:nvPicPr>
        <p:blipFill>
          <a:blip r:embed="rId4"/>
          <a:stretch>
            <a:fillRect/>
          </a:stretch>
        </p:blipFill>
        <p:spPr>
          <a:xfrm>
            <a:off x="4564529"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0"/>
              </a:ext>
            </a:extLst>
          </p:cNvPr>
          <p:cNvSpPr txBox="1"/>
          <p:nvPr/>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6" name="Group 5">
            <a:extLst>
              <a:ext uri="{FF2B5EF4-FFF2-40B4-BE49-F238E27FC236}">
                <a16:creationId xmlns:a16="http://schemas.microsoft.com/office/drawing/2014/main" id="{FACB3DFF-6997-6C87-144E-BEFBDE64CE88}"/>
              </a:ext>
              <a:ext uri="{C183D7F6-B498-43B3-948B-1728B52AA6E4}">
                <adec:decorative xmlns:adec="http://schemas.microsoft.com/office/drawing/2017/decorative" val="1"/>
              </a:ext>
            </a:extLst>
          </p:cNvPr>
          <p:cNvGrpSpPr/>
          <p:nvPr userDrawn="1"/>
        </p:nvGrpSpPr>
        <p:grpSpPr>
          <a:xfrm>
            <a:off x="3211415" y="1439005"/>
            <a:ext cx="2724714" cy="182880"/>
            <a:chOff x="3211415" y="1439005"/>
            <a:chExt cx="2724714" cy="182880"/>
          </a:xfrm>
        </p:grpSpPr>
        <p:grpSp>
          <p:nvGrpSpPr>
            <p:cNvPr id="3" name="Group 2">
              <a:extLst>
                <a:ext uri="{FF2B5EF4-FFF2-40B4-BE49-F238E27FC236}">
                  <a16:creationId xmlns:a16="http://schemas.microsoft.com/office/drawing/2014/main" id="{25BE0287-1A53-4E55-ADBD-54EEB00C9FA7}"/>
                </a:ext>
                <a:ext uri="{C183D7F6-B498-43B3-948B-1728B52AA6E4}">
                  <adec:decorative xmlns:adec="http://schemas.microsoft.com/office/drawing/2017/decorative" val="1"/>
                </a:ext>
              </a:extLst>
            </p:cNvPr>
            <p:cNvGrpSpPr/>
            <p:nvPr/>
          </p:nvGrpSpPr>
          <p:grpSpPr>
            <a:xfrm>
              <a:off x="3436456" y="1439005"/>
              <a:ext cx="2499673" cy="182880"/>
              <a:chOff x="2340643" y="1439005"/>
              <a:chExt cx="2499673"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25246"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892461"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p:nvSpPr>
            <p:spPr bwMode="gray">
              <a:xfrm>
                <a:off x="3951472"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@eab-</a:t>
                </a:r>
              </a:p>
            </p:txBody>
          </p:sp>
        </p:grpSp>
        <p:pic>
          <p:nvPicPr>
            <p:cNvPr id="2" name="Graphic 1">
              <a:extLst>
                <a:ext uri="{FF2B5EF4-FFF2-40B4-BE49-F238E27FC236}">
                  <a16:creationId xmlns:a16="http://schemas.microsoft.com/office/drawing/2014/main" id="{6B6579F3-23A3-5064-48F5-60642C9CE524}"/>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211415" y="1439005"/>
              <a:ext cx="182880" cy="182880"/>
            </a:xfrm>
            <a:prstGeom prst="rect">
              <a:avLst/>
            </a:prstGeom>
          </p:spPr>
        </p:pic>
      </p:grpSp>
    </p:spTree>
    <p:custDataLst>
      <p:tags r:id="rId1"/>
    </p:custDataLst>
    <p:extLst>
      <p:ext uri="{BB962C8B-B14F-4D97-AF65-F5344CB8AC3E}">
        <p14:creationId xmlns:p14="http://schemas.microsoft.com/office/powerpoint/2010/main" val="14721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47940175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8494D-C0E4-A309-C870-F02A4CCD49D0}"/>
              </a:ext>
            </a:extLst>
          </p:cNvPr>
          <p:cNvSpPr>
            <a:spLocks noGrp="1"/>
          </p:cNvSpPr>
          <p:nvPr>
            <p:ph type="title" hasCustomPrompt="1"/>
          </p:nvPr>
        </p:nvSpPr>
        <p:spPr>
          <a:xfrm>
            <a:off x="277812" y="-618091"/>
            <a:ext cx="5843787" cy="498598"/>
          </a:xfrm>
        </p:spPr>
        <p:txBody>
          <a:bodyPr/>
          <a:lstStyle/>
          <a:p>
            <a:r>
              <a:rPr lang="en-US" dirty="0"/>
              <a:t>Add “Top 4 Helpful Guidelines” (this is a hidden title for accessibility)</a:t>
            </a:r>
          </a:p>
        </p:txBody>
      </p:sp>
      <p:sp>
        <p:nvSpPr>
          <p:cNvPr id="24" name="Rectangle 23">
            <a:extLst>
              <a:ext uri="{FF2B5EF4-FFF2-40B4-BE49-F238E27FC236}">
                <a16:creationId xmlns:a16="http://schemas.microsoft.com/office/drawing/2014/main" id="{D3AFCD2C-CF25-7D90-DE9F-7DD718AF95D0}"/>
              </a:ext>
              <a:ext uri="{C183D7F6-B498-43B3-948B-1728B52AA6E4}">
                <adec:decorative xmlns:adec="http://schemas.microsoft.com/office/drawing/2017/decorative" val="1"/>
              </a:ext>
            </a:extLst>
          </p:cNvPr>
          <p:cNvSpPr/>
          <p:nvPr/>
        </p:nvSpPr>
        <p:spPr bwMode="gray">
          <a:xfrm>
            <a:off x="764700" y="1166704"/>
            <a:ext cx="847924" cy="47153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 uri="{C183D7F6-B498-43B3-948B-1728B52AA6E4}">
                <adec:decorative xmlns:adec="http://schemas.microsoft.com/office/drawing/2017/decorative" val="1"/>
              </a:ext>
            </a:extLst>
          </p:cNvPr>
          <p:cNvSpPr/>
          <p:nvPr/>
        </p:nvSpPr>
        <p:spPr bwMode="gray">
          <a:xfrm>
            <a:off x="1975750" y="1166704"/>
            <a:ext cx="847924" cy="47153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 uri="{C183D7F6-B498-43B3-948B-1728B52AA6E4}">
                <adec:decorative xmlns:adec="http://schemas.microsoft.com/office/drawing/2017/decorative" val="1"/>
              </a:ext>
            </a:extLst>
          </p:cNvPr>
          <p:cNvSpPr/>
          <p:nvPr/>
        </p:nvSpPr>
        <p:spPr bwMode="gray">
          <a:xfrm>
            <a:off x="1695407" y="1302019"/>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cxnSp>
        <p:nvCxnSpPr>
          <p:cNvPr id="30" name="Straight Connector 29">
            <a:extLst>
              <a:ext uri="{FF2B5EF4-FFF2-40B4-BE49-F238E27FC236}">
                <a16:creationId xmlns:a16="http://schemas.microsoft.com/office/drawing/2014/main" id="{057B7BB5-15BF-F516-17F0-5D376CAA6D06}"/>
              </a:ext>
              <a:ext uri="{C183D7F6-B498-43B3-948B-1728B52AA6E4}">
                <adec:decorative xmlns:adec="http://schemas.microsoft.com/office/drawing/2017/decorative" val="1"/>
              </a:ext>
            </a:extLst>
          </p:cNvPr>
          <p:cNvCxnSpPr>
            <a:cxnSpLocks/>
          </p:cNvCxnSpPr>
          <p:nvPr/>
        </p:nvCxnSpPr>
        <p:spPr bwMode="gray">
          <a:xfrm>
            <a:off x="3218098" y="648543"/>
            <a:ext cx="0" cy="383999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B7F76B-CC7E-E8FE-377A-4AFDE6B144A0}"/>
              </a:ext>
              <a:ext uri="{C183D7F6-B498-43B3-948B-1728B52AA6E4}">
                <adec:decorative xmlns:adec="http://schemas.microsoft.com/office/drawing/2017/decorative" val="1"/>
              </a:ext>
            </a:extLst>
          </p:cNvPr>
          <p:cNvSpPr>
            <a:spLocks noChangeAspect="1"/>
          </p:cNvSpPr>
          <p:nvPr/>
        </p:nvSpPr>
        <p:spPr bwMode="gray">
          <a:xfrm>
            <a:off x="276673" y="648543"/>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7" name="TextBox 6">
            <a:extLst>
              <a:ext uri="{FF2B5EF4-FFF2-40B4-BE49-F238E27FC236}">
                <a16:creationId xmlns:a16="http://schemas.microsoft.com/office/drawing/2014/main" id="{F4E3EF43-9CE5-530B-80C8-61861D72F0E3}"/>
              </a:ext>
              <a:ext uri="{C183D7F6-B498-43B3-948B-1728B52AA6E4}">
                <adec:decorative xmlns:adec="http://schemas.microsoft.com/office/drawing/2017/decorative" val="1"/>
              </a:ext>
            </a:extLst>
          </p:cNvPr>
          <p:cNvSpPr txBox="1"/>
          <p:nvPr/>
        </p:nvSpPr>
        <p:spPr bwMode="gray">
          <a:xfrm>
            <a:off x="602005" y="648543"/>
            <a:ext cx="2494706" cy="415498"/>
          </a:xfrm>
          <a:prstGeom prst="rect">
            <a:avLst/>
          </a:prstGeom>
          <a:noFill/>
        </p:spPr>
        <p:txBody>
          <a:bodyPr vert="horz" wrap="square" lIns="0" tIns="0" rIns="0" bIns="0" rtlCol="0">
            <a:spAutoFit/>
          </a:bodyPr>
          <a:lstStyle/>
          <a:p>
            <a:pPr>
              <a:spcBef>
                <a:spcPts val="300"/>
              </a:spcBef>
            </a:pPr>
            <a:r>
              <a:rPr lang="en-US" sz="900" b="1" dirty="0"/>
              <a:t>To convert existing files into the current template </a:t>
            </a:r>
            <a:r>
              <a:rPr lang="en-US" sz="900" b="0" dirty="0"/>
              <a:t>(or create a new file with some existing slides):</a:t>
            </a:r>
          </a:p>
        </p:txBody>
      </p:sp>
      <p:sp>
        <p:nvSpPr>
          <p:cNvPr id="34" name="TextBox 33">
            <a:extLst>
              <a:ext uri="{FF2B5EF4-FFF2-40B4-BE49-F238E27FC236}">
                <a16:creationId xmlns:a16="http://schemas.microsoft.com/office/drawing/2014/main" id="{D5ED333A-6017-1E0A-DC4B-CD47EE43D51A}"/>
              </a:ext>
              <a:ext uri="{C183D7F6-B498-43B3-948B-1728B52AA6E4}">
                <adec:decorative xmlns:adec="http://schemas.microsoft.com/office/drawing/2017/decorative" val="1"/>
              </a:ext>
            </a:extLst>
          </p:cNvPr>
          <p:cNvSpPr txBox="1"/>
          <p:nvPr/>
        </p:nvSpPr>
        <p:spPr bwMode="gray">
          <a:xfrm>
            <a:off x="822470" y="1217805"/>
            <a:ext cx="847924" cy="369332"/>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800" dirty="0">
                <a:solidFill>
                  <a:schemeClr val="bg1"/>
                </a:solidFill>
                <a:latin typeface="+mn-lt"/>
              </a:rPr>
              <a:t>1. Copy </a:t>
            </a:r>
            <a:r>
              <a:rPr lang="en-US" sz="800" b="1" dirty="0">
                <a:solidFill>
                  <a:schemeClr val="accent6"/>
                </a:solidFill>
                <a:latin typeface="+mn-lt"/>
              </a:rPr>
              <a:t>existing</a:t>
            </a:r>
            <a:r>
              <a:rPr lang="en-US" sz="800" dirty="0">
                <a:solidFill>
                  <a:schemeClr val="bg1"/>
                </a:solidFill>
                <a:latin typeface="+mn-lt"/>
              </a:rPr>
              <a:t> </a:t>
            </a:r>
            <a:br>
              <a:rPr lang="en-US" sz="800" dirty="0">
                <a:solidFill>
                  <a:schemeClr val="bg1"/>
                </a:solidFill>
                <a:latin typeface="+mn-lt"/>
              </a:rPr>
            </a:br>
            <a:r>
              <a:rPr lang="en-US" sz="8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 uri="{C183D7F6-B498-43B3-948B-1728B52AA6E4}">
                <adec:decorative xmlns:adec="http://schemas.microsoft.com/office/drawing/2017/decorative" val="1"/>
              </a:ext>
            </a:extLst>
          </p:cNvPr>
          <p:cNvSpPr txBox="1"/>
          <p:nvPr/>
        </p:nvSpPr>
        <p:spPr bwMode="gray">
          <a:xfrm>
            <a:off x="2021656" y="1217805"/>
            <a:ext cx="871652" cy="369332"/>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800" dirty="0">
                <a:solidFill>
                  <a:schemeClr val="bg1"/>
                </a:solidFill>
                <a:latin typeface="+mn-lt"/>
              </a:rPr>
              <a:t>2. Paste them into the </a:t>
            </a:r>
            <a:r>
              <a:rPr lang="en-US" sz="800" b="1" dirty="0">
                <a:solidFill>
                  <a:schemeClr val="accent6"/>
                </a:solidFill>
                <a:latin typeface="+mn-lt"/>
              </a:rPr>
              <a:t>new</a:t>
            </a:r>
            <a:r>
              <a:rPr lang="en-US" sz="8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 uri="{C183D7F6-B498-43B3-948B-1728B52AA6E4}">
                <adec:decorative xmlns:adec="http://schemas.microsoft.com/office/drawing/2017/decorative" val="1"/>
              </a:ext>
            </a:extLst>
          </p:cNvPr>
          <p:cNvSpPr txBox="1"/>
          <p:nvPr/>
        </p:nvSpPr>
        <p:spPr bwMode="gray">
          <a:xfrm>
            <a:off x="737423" y="1706091"/>
            <a:ext cx="1989422" cy="246221"/>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800" dirty="0">
                <a:solidFill>
                  <a:srgbClr val="333E48"/>
                </a:solidFill>
                <a:latin typeface="+mn-lt"/>
              </a:rPr>
              <a:t>3. Select “</a:t>
            </a:r>
            <a:r>
              <a:rPr lang="en-US" sz="800" b="1" dirty="0">
                <a:solidFill>
                  <a:schemeClr val="accent4"/>
                </a:solidFill>
                <a:latin typeface="+mn-lt"/>
              </a:rPr>
              <a:t>Use Destination Theme</a:t>
            </a:r>
            <a:r>
              <a:rPr lang="en-US" sz="800" dirty="0">
                <a:solidFill>
                  <a:srgbClr val="333E48"/>
                </a:solidFill>
                <a:latin typeface="+mn-lt"/>
              </a:rPr>
              <a:t>” in the clipboard icon that appears.</a:t>
            </a:r>
          </a:p>
        </p:txBody>
      </p:sp>
      <p:sp>
        <p:nvSpPr>
          <p:cNvPr id="11" name="Oval 10">
            <a:extLst>
              <a:ext uri="{FF2B5EF4-FFF2-40B4-BE49-F238E27FC236}">
                <a16:creationId xmlns:a16="http://schemas.microsoft.com/office/drawing/2014/main" id="{FCE2D51E-F8B7-D492-FDCB-586EEA30D4B1}"/>
              </a:ext>
              <a:ext uri="{C183D7F6-B498-43B3-948B-1728B52AA6E4}">
                <adec:decorative xmlns:adec="http://schemas.microsoft.com/office/drawing/2017/decorative" val="1"/>
              </a:ext>
            </a:extLst>
          </p:cNvPr>
          <p:cNvSpPr>
            <a:spLocks noChangeAspect="1"/>
          </p:cNvSpPr>
          <p:nvPr userDrawn="1"/>
        </p:nvSpPr>
        <p:spPr bwMode="gray">
          <a:xfrm>
            <a:off x="3411355" y="3477888"/>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5</a:t>
            </a:r>
          </a:p>
        </p:txBody>
      </p:sp>
      <p:sp>
        <p:nvSpPr>
          <p:cNvPr id="9" name="TextBox 8">
            <a:extLst>
              <a:ext uri="{FF2B5EF4-FFF2-40B4-BE49-F238E27FC236}">
                <a16:creationId xmlns:a16="http://schemas.microsoft.com/office/drawing/2014/main" id="{197F7C13-2CED-9353-11C0-5A35BB2C9C6C}"/>
              </a:ext>
              <a:ext uri="{C183D7F6-B498-43B3-948B-1728B52AA6E4}">
                <adec:decorative xmlns:adec="http://schemas.microsoft.com/office/drawing/2017/decorative" val="1"/>
              </a:ext>
            </a:extLst>
          </p:cNvPr>
          <p:cNvSpPr txBox="1"/>
          <p:nvPr userDrawn="1"/>
        </p:nvSpPr>
        <p:spPr bwMode="gray">
          <a:xfrm>
            <a:off x="3709884" y="3477888"/>
            <a:ext cx="2386301" cy="941283"/>
          </a:xfrm>
          <a:prstGeom prst="rect">
            <a:avLst/>
          </a:prstGeom>
          <a:noFill/>
        </p:spPr>
        <p:txBody>
          <a:bodyPr vert="horz" wrap="square" lIns="0" tIns="0" rIns="0" bIns="0" rtlCol="0">
            <a:spAutoFit/>
          </a:bodyPr>
          <a:lstStyle/>
          <a:p>
            <a:pPr>
              <a:spcBef>
                <a:spcPts val="300"/>
              </a:spcBef>
            </a:pPr>
            <a:r>
              <a:rPr lang="en-US" sz="900" b="1" dirty="0"/>
              <a:t>Create a more accessible document:</a:t>
            </a:r>
          </a:p>
          <a:p>
            <a:pPr marL="0" indent="0">
              <a:spcBef>
                <a:spcPts val="300"/>
              </a:spcBef>
              <a:buFont typeface="+mj-lt"/>
              <a:buNone/>
            </a:pPr>
            <a:r>
              <a:rPr lang="en-US" sz="800" b="0" dirty="0"/>
              <a:t>In PPT, click the Review tab. Click Check Accessibility. This will activate the Accessibility tab on the top and on the right list what needs to be corrected. Use the </a:t>
            </a:r>
            <a:r>
              <a:rPr lang="en-US" sz="800" b="1" i="1" dirty="0"/>
              <a:t>EAB Accessibility Guidelines and Directions </a:t>
            </a:r>
            <a:r>
              <a:rPr lang="en-US" sz="800" b="0" dirty="0"/>
              <a:t>in the Box link at the bottom of this slide.</a:t>
            </a:r>
          </a:p>
        </p:txBody>
      </p:sp>
      <p:sp>
        <p:nvSpPr>
          <p:cNvPr id="18" name="Oval 17">
            <a:extLst>
              <a:ext uri="{FF2B5EF4-FFF2-40B4-BE49-F238E27FC236}">
                <a16:creationId xmlns:a16="http://schemas.microsoft.com/office/drawing/2014/main" id="{ED0F0757-C265-8524-E902-DCCFD82862B3}"/>
              </a:ext>
              <a:ext uri="{C183D7F6-B498-43B3-948B-1728B52AA6E4}">
                <adec:decorative xmlns:adec="http://schemas.microsoft.com/office/drawing/2017/decorative" val="1"/>
              </a:ext>
            </a:extLst>
          </p:cNvPr>
          <p:cNvSpPr>
            <a:spLocks noChangeAspect="1"/>
          </p:cNvSpPr>
          <p:nvPr/>
        </p:nvSpPr>
        <p:spPr bwMode="gray">
          <a:xfrm>
            <a:off x="3405906" y="1938327"/>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40" name="TextBox 39">
            <a:extLst>
              <a:ext uri="{FF2B5EF4-FFF2-40B4-BE49-F238E27FC236}">
                <a16:creationId xmlns:a16="http://schemas.microsoft.com/office/drawing/2014/main" id="{06B508DA-2C3C-7F46-8A41-B0EE8B10A9AC}"/>
              </a:ext>
              <a:ext uri="{C183D7F6-B498-43B3-948B-1728B52AA6E4}">
                <adec:decorative xmlns:adec="http://schemas.microsoft.com/office/drawing/2017/decorative" val="1"/>
              </a:ext>
            </a:extLst>
          </p:cNvPr>
          <p:cNvSpPr txBox="1"/>
          <p:nvPr/>
        </p:nvSpPr>
        <p:spPr bwMode="gray">
          <a:xfrm>
            <a:off x="3709884" y="1938327"/>
            <a:ext cx="2480206" cy="561692"/>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300"/>
              </a:spcBef>
              <a:spcAft>
                <a:spcPts val="0"/>
              </a:spcAft>
              <a:buClrTx/>
              <a:buSzTx/>
              <a:buFontTx/>
              <a:buNone/>
              <a:tabLst/>
              <a:defRPr/>
            </a:pPr>
            <a:r>
              <a:rPr lang="en-US" sz="900" b="1" dirty="0"/>
              <a:t>Insert an EAB-formatted </a:t>
            </a:r>
            <a:r>
              <a:rPr lang="en-US" sz="900" b="1" spc="-10" baseline="0" dirty="0"/>
              <a:t>chart using an EAB chart template: </a:t>
            </a:r>
          </a:p>
          <a:p>
            <a:pPr marL="0" marR="0" lvl="0" indent="0" algn="l" defTabSz="537667" rtl="0" eaLnBrk="1" fontAlgn="auto" latinLnBrk="0" hangingPunct="1">
              <a:lnSpc>
                <a:spcPct val="100000"/>
              </a:lnSpc>
              <a:spcBef>
                <a:spcPts val="300"/>
              </a:spcBef>
              <a:spcAft>
                <a:spcPts val="0"/>
              </a:spcAft>
              <a:buClrTx/>
              <a:buSzTx/>
              <a:buFontTx/>
              <a:buNone/>
              <a:tabLst/>
              <a:defRPr/>
            </a:pPr>
            <a:r>
              <a:rPr lang="en-US" sz="800" dirty="0"/>
              <a:t>In PPT, click the Insert tab. Click Chart. Click </a:t>
            </a:r>
            <a:r>
              <a:rPr lang="en-US" sz="800" spc="-20" baseline="0" dirty="0"/>
              <a:t>Templates. Click on the EAB chart type you need.</a:t>
            </a:r>
          </a:p>
        </p:txBody>
      </p:sp>
      <p:graphicFrame>
        <p:nvGraphicFramePr>
          <p:cNvPr id="67" name="Chart 66">
            <a:extLst>
              <a:ext uri="{FF2B5EF4-FFF2-40B4-BE49-F238E27FC236}">
                <a16:creationId xmlns:a16="http://schemas.microsoft.com/office/drawing/2014/main" id="{C0060E53-2567-C341-A4F2-9A582F3EA8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1274851"/>
              </p:ext>
            </p:extLst>
          </p:nvPr>
        </p:nvGraphicFramePr>
        <p:xfrm>
          <a:off x="3837480" y="2494207"/>
          <a:ext cx="2170577" cy="847949"/>
        </p:xfrm>
        <a:graphic>
          <a:graphicData uri="http://schemas.openxmlformats.org/drawingml/2006/chart">
            <c:chart xmlns:c="http://schemas.openxmlformats.org/drawingml/2006/chart" xmlns:r="http://schemas.openxmlformats.org/officeDocument/2006/relationships" r:id="rId3"/>
          </a:graphicData>
        </a:graphic>
      </p:graphicFrame>
      <p:sp>
        <p:nvSpPr>
          <p:cNvPr id="81" name="Template edition">
            <a:extLst>
              <a:ext uri="{FF2B5EF4-FFF2-40B4-BE49-F238E27FC236}">
                <a16:creationId xmlns:a16="http://schemas.microsoft.com/office/drawing/2014/main" id="{3573CCEC-1296-0F4E-ACEC-DDA3B4E8E986}"/>
              </a:ext>
              <a:ext uri="{C183D7F6-B498-43B3-948B-1728B52AA6E4}">
                <adec:decorative xmlns:adec="http://schemas.microsoft.com/office/drawing/2017/decorative" val="1"/>
              </a:ext>
            </a:extLst>
          </p:cNvPr>
          <p:cNvSpPr/>
          <p:nvPr/>
        </p:nvSpPr>
        <p:spPr bwMode="gray">
          <a:xfrm>
            <a:off x="0" y="4522789"/>
            <a:ext cx="6400800" cy="277811"/>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0" dirty="0">
                <a:solidFill>
                  <a:schemeClr val="bg1"/>
                </a:solidFill>
              </a:rPr>
              <a:t>Detailed directions are here: </a:t>
            </a:r>
            <a:r>
              <a:rPr lang="en-US" sz="1000" b="0" u="sng" dirty="0">
                <a:solidFill>
                  <a:schemeClr val="bg1"/>
                </a:solidFill>
                <a:hlinkClick r:id="rId4">
                  <a:extLst>
                    <a:ext uri="{A12FA001-AC4F-418D-AE19-62706E023703}">
                      <ahyp:hlinkClr xmlns:ahyp="http://schemas.microsoft.com/office/drawing/2018/hyperlinkcolor" val="tx"/>
                    </a:ext>
                  </a:extLst>
                </a:hlinkClick>
              </a:rPr>
              <a:t>https://eab.box.com/v/Template-Resources</a:t>
            </a:r>
            <a:endParaRPr lang="en-US" sz="1000" b="0" u="sng" dirty="0">
              <a:solidFill>
                <a:schemeClr val="bg1"/>
              </a:solidFill>
            </a:endParaRPr>
          </a:p>
        </p:txBody>
      </p:sp>
      <p:sp>
        <p:nvSpPr>
          <p:cNvPr id="3" name="Template edition">
            <a:extLst>
              <a:ext uri="{FF2B5EF4-FFF2-40B4-BE49-F238E27FC236}">
                <a16:creationId xmlns:a16="http://schemas.microsoft.com/office/drawing/2014/main" id="{ABA25D5E-5ED3-41BE-E493-D86B52464A70}"/>
              </a:ext>
              <a:ext uri="{C183D7F6-B498-43B3-948B-1728B52AA6E4}">
                <adec:decorative xmlns:adec="http://schemas.microsoft.com/office/drawing/2017/decorative" val="1"/>
              </a:ext>
            </a:extLst>
          </p:cNvPr>
          <p:cNvSpPr/>
          <p:nvPr userDrawn="1"/>
        </p:nvSpPr>
        <p:spPr bwMode="gray">
          <a:xfrm>
            <a:off x="0" y="1294"/>
            <a:ext cx="6400800" cy="477843"/>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2">
                    <a:lumMod val="10000"/>
                  </a:schemeClr>
                </a:solidFill>
              </a:rPr>
              <a:t>Top 5 Helpful Guidelines</a:t>
            </a:r>
          </a:p>
        </p:txBody>
      </p:sp>
      <p:sp>
        <p:nvSpPr>
          <p:cNvPr id="14" name="Oval 13">
            <a:extLst>
              <a:ext uri="{FF2B5EF4-FFF2-40B4-BE49-F238E27FC236}">
                <a16:creationId xmlns:a16="http://schemas.microsoft.com/office/drawing/2014/main" id="{0949DF09-94A7-EB6E-F24A-B1D2CA0518C6}"/>
              </a:ext>
              <a:ext uri="{C183D7F6-B498-43B3-948B-1728B52AA6E4}">
                <adec:decorative xmlns:adec="http://schemas.microsoft.com/office/drawing/2017/decorative" val="1"/>
              </a:ext>
            </a:extLst>
          </p:cNvPr>
          <p:cNvSpPr>
            <a:spLocks noChangeAspect="1"/>
          </p:cNvSpPr>
          <p:nvPr userDrawn="1"/>
        </p:nvSpPr>
        <p:spPr bwMode="gray">
          <a:xfrm>
            <a:off x="3411355" y="648543"/>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15" name="TextBox 14">
            <a:extLst>
              <a:ext uri="{FF2B5EF4-FFF2-40B4-BE49-F238E27FC236}">
                <a16:creationId xmlns:a16="http://schemas.microsoft.com/office/drawing/2014/main" id="{B4DACFE9-FDD8-4056-B251-D340EB435B98}"/>
              </a:ext>
              <a:ext uri="{C183D7F6-B498-43B3-948B-1728B52AA6E4}">
                <adec:decorative xmlns:adec="http://schemas.microsoft.com/office/drawing/2017/decorative" val="1"/>
              </a:ext>
            </a:extLst>
          </p:cNvPr>
          <p:cNvSpPr txBox="1"/>
          <p:nvPr userDrawn="1"/>
        </p:nvSpPr>
        <p:spPr bwMode="gray">
          <a:xfrm>
            <a:off x="3709884" y="648543"/>
            <a:ext cx="2386301" cy="546303"/>
          </a:xfrm>
          <a:prstGeom prst="rect">
            <a:avLst/>
          </a:prstGeom>
          <a:noFill/>
        </p:spPr>
        <p:txBody>
          <a:bodyPr vert="horz" wrap="square" lIns="0" tIns="0" rIns="0" bIns="0" rtlCol="0">
            <a:spAutoFit/>
          </a:bodyPr>
          <a:lstStyle/>
          <a:p>
            <a:pPr>
              <a:spcBef>
                <a:spcPts val="300"/>
              </a:spcBef>
            </a:pPr>
            <a:r>
              <a:rPr lang="en-US" sz="900" b="1" dirty="0"/>
              <a:t>Use the new outline icon style: </a:t>
            </a:r>
          </a:p>
          <a:p>
            <a:pPr>
              <a:spcBef>
                <a:spcPts val="300"/>
              </a:spcBef>
            </a:pPr>
            <a:r>
              <a:rPr lang="en-US" sz="800" b="0" dirty="0"/>
              <a:t>In teal, dark blue, gray, or white. Search by keyword in the </a:t>
            </a:r>
            <a:r>
              <a:rPr lang="en-US" sz="800" b="1" i="1" dirty="0"/>
              <a:t>PPT Icon Gallery: </a:t>
            </a:r>
            <a:r>
              <a:rPr lang="en-US" sz="800" b="0" i="0" dirty="0">
                <a:hlinkClick r:id="rId5"/>
              </a:rPr>
              <a:t>https://eab.box.com/v/EAB-Icon-Library</a:t>
            </a:r>
            <a:r>
              <a:rPr lang="en-US" sz="800" b="0" i="0" dirty="0"/>
              <a:t>. </a:t>
            </a:r>
          </a:p>
        </p:txBody>
      </p:sp>
      <p:pic>
        <p:nvPicPr>
          <p:cNvPr id="35" name="Icon Award">
            <a:extLst>
              <a:ext uri="{FF2B5EF4-FFF2-40B4-BE49-F238E27FC236}">
                <a16:creationId xmlns:a16="http://schemas.microsoft.com/office/drawing/2014/main" id="{203D5040-F2DA-1A07-D4AA-0C1D30312A0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9373" y="1290984"/>
            <a:ext cx="457200" cy="457200"/>
          </a:xfrm>
          <a:prstGeom prst="rect">
            <a:avLst/>
          </a:prstGeom>
        </p:spPr>
      </p:pic>
      <p:pic>
        <p:nvPicPr>
          <p:cNvPr id="41" name="Icon Award">
            <a:extLst>
              <a:ext uri="{FF2B5EF4-FFF2-40B4-BE49-F238E27FC236}">
                <a16:creationId xmlns:a16="http://schemas.microsoft.com/office/drawing/2014/main" id="{E96F7C71-828A-B3A6-2C3B-4702F24822A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62516" y="1290984"/>
            <a:ext cx="457200" cy="457200"/>
          </a:xfrm>
          <a:prstGeom prst="rect">
            <a:avLst/>
          </a:prstGeom>
        </p:spPr>
      </p:pic>
      <p:pic>
        <p:nvPicPr>
          <p:cNvPr id="45" name="Icon Award">
            <a:extLst>
              <a:ext uri="{FF2B5EF4-FFF2-40B4-BE49-F238E27FC236}">
                <a16:creationId xmlns:a16="http://schemas.microsoft.com/office/drawing/2014/main" id="{519B485D-CA97-4DD0-0100-B83B686ADBA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65945" y="1290984"/>
            <a:ext cx="457200" cy="457200"/>
          </a:xfrm>
          <a:prstGeom prst="rect">
            <a:avLst/>
          </a:prstGeom>
        </p:spPr>
      </p:pic>
      <p:grpSp>
        <p:nvGrpSpPr>
          <p:cNvPr id="49" name="Group 48">
            <a:extLst>
              <a:ext uri="{FF2B5EF4-FFF2-40B4-BE49-F238E27FC236}">
                <a16:creationId xmlns:a16="http://schemas.microsoft.com/office/drawing/2014/main" id="{668291A0-DAEE-74B5-DF90-2F3D48810684}"/>
              </a:ext>
            </a:extLst>
          </p:cNvPr>
          <p:cNvGrpSpPr/>
          <p:nvPr userDrawn="1"/>
        </p:nvGrpSpPr>
        <p:grpSpPr>
          <a:xfrm rot="5400000">
            <a:off x="5301125" y="1245264"/>
            <a:ext cx="546084" cy="548640"/>
            <a:chOff x="5238167" y="997155"/>
            <a:chExt cx="546084" cy="548640"/>
          </a:xfrm>
        </p:grpSpPr>
        <p:sp>
          <p:nvSpPr>
            <p:cNvPr id="17" name="Rectangle 16">
              <a:extLst>
                <a:ext uri="{FF2B5EF4-FFF2-40B4-BE49-F238E27FC236}">
                  <a16:creationId xmlns:a16="http://schemas.microsoft.com/office/drawing/2014/main" id="{6AFCE3DD-AC1A-C928-793E-8DD707AA235D}"/>
                </a:ext>
              </a:extLst>
            </p:cNvPr>
            <p:cNvSpPr>
              <a:spLocks/>
            </p:cNvSpPr>
            <p:nvPr userDrawn="1"/>
          </p:nvSpPr>
          <p:spPr bwMode="gray">
            <a:xfrm>
              <a:off x="5238167" y="997155"/>
              <a:ext cx="137160" cy="548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46" name="Rectangle 45">
              <a:extLst>
                <a:ext uri="{FF2B5EF4-FFF2-40B4-BE49-F238E27FC236}">
                  <a16:creationId xmlns:a16="http://schemas.microsoft.com/office/drawing/2014/main" id="{0C144C9C-8EA9-767C-0EF7-9AAFA6FE417E}"/>
                </a:ext>
              </a:extLst>
            </p:cNvPr>
            <p:cNvSpPr>
              <a:spLocks/>
            </p:cNvSpPr>
            <p:nvPr userDrawn="1"/>
          </p:nvSpPr>
          <p:spPr bwMode="gray">
            <a:xfrm>
              <a:off x="5375327" y="997155"/>
              <a:ext cx="137160"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47" name="Rectangle 46">
              <a:extLst>
                <a:ext uri="{FF2B5EF4-FFF2-40B4-BE49-F238E27FC236}">
                  <a16:creationId xmlns:a16="http://schemas.microsoft.com/office/drawing/2014/main" id="{373EA1FD-B424-83C5-16E5-44C09EE2B25B}"/>
                </a:ext>
              </a:extLst>
            </p:cNvPr>
            <p:cNvSpPr>
              <a:spLocks/>
            </p:cNvSpPr>
            <p:nvPr userDrawn="1"/>
          </p:nvSpPr>
          <p:spPr bwMode="gray">
            <a:xfrm>
              <a:off x="5509931" y="997155"/>
              <a:ext cx="13716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48" name="Rectangle 47">
              <a:extLst>
                <a:ext uri="{FF2B5EF4-FFF2-40B4-BE49-F238E27FC236}">
                  <a16:creationId xmlns:a16="http://schemas.microsoft.com/office/drawing/2014/main" id="{51D36730-7D28-925D-C60A-6FD2DD33B6B7}"/>
                </a:ext>
              </a:extLst>
            </p:cNvPr>
            <p:cNvSpPr>
              <a:spLocks/>
            </p:cNvSpPr>
            <p:nvPr userDrawn="1"/>
          </p:nvSpPr>
          <p:spPr bwMode="gray">
            <a:xfrm>
              <a:off x="5647091" y="997155"/>
              <a:ext cx="137160"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grpSp>
      <p:pic>
        <p:nvPicPr>
          <p:cNvPr id="20" name="Icon Award">
            <a:extLst>
              <a:ext uri="{FF2B5EF4-FFF2-40B4-BE49-F238E27FC236}">
                <a16:creationId xmlns:a16="http://schemas.microsoft.com/office/drawing/2014/main" id="{5CD4DF00-A0A3-F82D-AB6E-36B27464F98F}"/>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346845" y="1290984"/>
            <a:ext cx="457200" cy="457200"/>
          </a:xfrm>
          <a:prstGeom prst="rect">
            <a:avLst/>
          </a:prstGeom>
        </p:spPr>
      </p:pic>
      <p:sp>
        <p:nvSpPr>
          <p:cNvPr id="2" name="Oval 1">
            <a:extLst>
              <a:ext uri="{FF2B5EF4-FFF2-40B4-BE49-F238E27FC236}">
                <a16:creationId xmlns:a16="http://schemas.microsoft.com/office/drawing/2014/main" id="{572EC5BF-D1FD-50AB-F016-B8683F69EB86}"/>
              </a:ext>
              <a:ext uri="{C183D7F6-B498-43B3-948B-1728B52AA6E4}">
                <adec:decorative xmlns:adec="http://schemas.microsoft.com/office/drawing/2017/decorative" val="1"/>
              </a:ext>
            </a:extLst>
          </p:cNvPr>
          <p:cNvSpPr>
            <a:spLocks noChangeAspect="1"/>
          </p:cNvSpPr>
          <p:nvPr userDrawn="1"/>
        </p:nvSpPr>
        <p:spPr bwMode="gray">
          <a:xfrm>
            <a:off x="276673" y="2182684"/>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4" name="TextBox 3">
            <a:extLst>
              <a:ext uri="{FF2B5EF4-FFF2-40B4-BE49-F238E27FC236}">
                <a16:creationId xmlns:a16="http://schemas.microsoft.com/office/drawing/2014/main" id="{1D0CA765-9C24-D4D9-DDDC-4C266AA4F056}"/>
              </a:ext>
              <a:ext uri="{C183D7F6-B498-43B3-948B-1728B52AA6E4}">
                <adec:decorative xmlns:adec="http://schemas.microsoft.com/office/drawing/2017/decorative" val="1"/>
              </a:ext>
            </a:extLst>
          </p:cNvPr>
          <p:cNvSpPr txBox="1"/>
          <p:nvPr userDrawn="1"/>
        </p:nvSpPr>
        <p:spPr bwMode="gray">
          <a:xfrm>
            <a:off x="589162" y="2182684"/>
            <a:ext cx="2598395" cy="300082"/>
          </a:xfrm>
          <a:prstGeom prst="rect">
            <a:avLst/>
          </a:prstGeom>
          <a:noFill/>
        </p:spPr>
        <p:txBody>
          <a:bodyPr vert="horz" wrap="square" lIns="0" tIns="0" rIns="0" bIns="0" rtlCol="0">
            <a:spAutoFit/>
          </a:bodyPr>
          <a:lstStyle/>
          <a:p>
            <a:pPr>
              <a:spcBef>
                <a:spcPts val="300"/>
              </a:spcBef>
            </a:pPr>
            <a:r>
              <a:rPr lang="en-US" sz="900" b="1" dirty="0"/>
              <a:t>Use the 9 main template colors:</a:t>
            </a:r>
          </a:p>
          <a:p>
            <a:pPr marL="0" marR="0" lvl="0" indent="0" algn="l" defTabSz="457200" rtl="0" eaLnBrk="1" fontAlgn="auto" latinLnBrk="0" hangingPunct="1">
              <a:lnSpc>
                <a:spcPct val="100000"/>
              </a:lnSpc>
              <a:spcBef>
                <a:spcPts val="300"/>
              </a:spcBef>
              <a:spcAft>
                <a:spcPts val="0"/>
              </a:spcAft>
              <a:buClrTx/>
              <a:buSzTx/>
              <a:buFontTx/>
              <a:buNone/>
              <a:tabLst/>
              <a:defRPr/>
            </a:pPr>
            <a:r>
              <a:rPr lang="en-US" sz="800" dirty="0"/>
              <a:t>Outlined below in red.</a:t>
            </a:r>
          </a:p>
        </p:txBody>
      </p:sp>
      <p:sp>
        <p:nvSpPr>
          <p:cNvPr id="6" name="TextBox 5">
            <a:extLst>
              <a:ext uri="{FF2B5EF4-FFF2-40B4-BE49-F238E27FC236}">
                <a16:creationId xmlns:a16="http://schemas.microsoft.com/office/drawing/2014/main" id="{597A6565-FB1C-4E8B-329B-41F75CDEB8DE}"/>
              </a:ext>
              <a:ext uri="{C183D7F6-B498-43B3-948B-1728B52AA6E4}">
                <adec:decorative xmlns:adec="http://schemas.microsoft.com/office/drawing/2017/decorative" val="1"/>
              </a:ext>
            </a:extLst>
          </p:cNvPr>
          <p:cNvSpPr txBox="1"/>
          <p:nvPr userDrawn="1"/>
        </p:nvSpPr>
        <p:spPr>
          <a:xfrm>
            <a:off x="272012" y="4032070"/>
            <a:ext cx="782588" cy="246221"/>
          </a:xfrm>
          <a:prstGeom prst="rect">
            <a:avLst/>
          </a:prstGeom>
          <a:noFill/>
          <a:ln>
            <a:noFill/>
          </a:ln>
        </p:spPr>
        <p:txBody>
          <a:bodyPr wrap="square" lIns="0" tIns="0" rIns="0" bIns="0" rtlCol="0">
            <a:spAutoFit/>
          </a:bodyPr>
          <a:lstStyle/>
          <a:p>
            <a:pPr algn="ctr">
              <a:spcBef>
                <a:spcPts val="500"/>
              </a:spcBef>
            </a:pPr>
            <a:r>
              <a:rPr lang="en-US" sz="800" b="1" dirty="0">
                <a:solidFill>
                  <a:srgbClr val="C00000"/>
                </a:solidFill>
              </a:rPr>
              <a:t>Text NOT Accessible:</a:t>
            </a:r>
          </a:p>
        </p:txBody>
      </p:sp>
      <p:grpSp>
        <p:nvGrpSpPr>
          <p:cNvPr id="8" name="Group 7">
            <a:extLst>
              <a:ext uri="{FF2B5EF4-FFF2-40B4-BE49-F238E27FC236}">
                <a16:creationId xmlns:a16="http://schemas.microsoft.com/office/drawing/2014/main" id="{58EBC5FD-2B30-0A3C-E147-B8A0F50C4F57}"/>
              </a:ext>
              <a:ext uri="{C183D7F6-B498-43B3-948B-1728B52AA6E4}">
                <adec:decorative xmlns:adec="http://schemas.microsoft.com/office/drawing/2017/decorative" val="1"/>
              </a:ext>
            </a:extLst>
          </p:cNvPr>
          <p:cNvGrpSpPr/>
          <p:nvPr userDrawn="1"/>
        </p:nvGrpSpPr>
        <p:grpSpPr>
          <a:xfrm>
            <a:off x="1082906" y="4004422"/>
            <a:ext cx="1840499" cy="301516"/>
            <a:chOff x="1199504" y="4029855"/>
            <a:chExt cx="1840499" cy="301516"/>
          </a:xfrm>
        </p:grpSpPr>
        <p:sp>
          <p:nvSpPr>
            <p:cNvPr id="12" name="Pass Row 9, Column 10">
              <a:extLst>
                <a:ext uri="{FF2B5EF4-FFF2-40B4-BE49-F238E27FC236}">
                  <a16:creationId xmlns:a16="http://schemas.microsoft.com/office/drawing/2014/main" id="{7FF9640E-14A5-9C87-B5B7-0D88A4737BC1}"/>
                </a:ext>
                <a:ext uri="{C183D7F6-B498-43B3-948B-1728B52AA6E4}">
                  <adec:decorative xmlns:adec="http://schemas.microsoft.com/office/drawing/2017/decorative" val="1"/>
                </a:ext>
              </a:extLst>
            </p:cNvPr>
            <p:cNvSpPr>
              <a:spLocks noChangeAspect="1"/>
            </p:cNvSpPr>
            <p:nvPr/>
          </p:nvSpPr>
          <p:spPr bwMode="gray">
            <a:xfrm>
              <a:off x="2121280" y="4029855"/>
              <a:ext cx="918723" cy="152061"/>
            </a:xfrm>
            <a:prstGeom prst="rect">
              <a:avLst/>
            </a:prstGeom>
            <a:solidFill>
              <a:schemeClr val="accent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56478" rIns="56478" bIns="56478" numCol="1" spcCol="0" rtlCol="0" fromWordArt="0" anchor="ctr" anchorCtr="0" forceAA="0" compatLnSpc="1">
              <a:prstTxWarp prst="textNoShape">
                <a:avLst/>
              </a:prstTxWarp>
              <a:noAutofit/>
            </a:bodyPr>
            <a:lstStyle/>
            <a:p>
              <a:pPr algn="ctr"/>
              <a:r>
                <a:rPr lang="en-US" sz="800" b="0" dirty="0">
                  <a:solidFill>
                    <a:schemeClr val="bg1"/>
                  </a:solidFill>
                  <a:latin typeface="Helvetica Neue" panose="02000503000000020004" pitchFamily="2" charset="0"/>
                </a:rPr>
                <a:t>White on Teal</a:t>
              </a:r>
            </a:p>
          </p:txBody>
        </p:sp>
        <p:sp>
          <p:nvSpPr>
            <p:cNvPr id="13" name="Pass Row 9, Column 10">
              <a:extLst>
                <a:ext uri="{FF2B5EF4-FFF2-40B4-BE49-F238E27FC236}">
                  <a16:creationId xmlns:a16="http://schemas.microsoft.com/office/drawing/2014/main" id="{8B1BC805-DC0F-B39F-5644-D7963D830CB9}"/>
                </a:ext>
                <a:ext uri="{C183D7F6-B498-43B3-948B-1728B52AA6E4}">
                  <adec:decorative xmlns:adec="http://schemas.microsoft.com/office/drawing/2017/decorative" val="1"/>
                </a:ext>
              </a:extLst>
            </p:cNvPr>
            <p:cNvSpPr>
              <a:spLocks noChangeAspect="1"/>
            </p:cNvSpPr>
            <p:nvPr/>
          </p:nvSpPr>
          <p:spPr bwMode="gray">
            <a:xfrm>
              <a:off x="2121280" y="4179310"/>
              <a:ext cx="918723" cy="152061"/>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56478" rIns="56478" bIns="56478" numCol="1" spcCol="0" rtlCol="0" fromWordArt="0" anchor="ctr" anchorCtr="0" forceAA="0" compatLnSpc="1">
              <a:prstTxWarp prst="textNoShape">
                <a:avLst/>
              </a:prstTxWarp>
              <a:noAutofit/>
            </a:bodyPr>
            <a:lstStyle/>
            <a:p>
              <a:pPr algn="ctr"/>
              <a:r>
                <a:rPr lang="en-US" sz="800" b="0" dirty="0">
                  <a:solidFill>
                    <a:schemeClr val="accent6"/>
                  </a:solidFill>
                  <a:latin typeface="Helvetica Neue" panose="02000503000000020004" pitchFamily="2" charset="0"/>
                </a:rPr>
                <a:t>Teal on White</a:t>
              </a:r>
            </a:p>
          </p:txBody>
        </p:sp>
        <p:sp>
          <p:nvSpPr>
            <p:cNvPr id="16" name="Pass Row 9, Column 4">
              <a:extLst>
                <a:ext uri="{FF2B5EF4-FFF2-40B4-BE49-F238E27FC236}">
                  <a16:creationId xmlns:a16="http://schemas.microsoft.com/office/drawing/2014/main" id="{8C3771D2-33DF-B9F4-F63D-3AFAD4273292}"/>
                </a:ext>
                <a:ext uri="{C183D7F6-B498-43B3-948B-1728B52AA6E4}">
                  <adec:decorative xmlns:adec="http://schemas.microsoft.com/office/drawing/2017/decorative" val="1"/>
                </a:ext>
              </a:extLst>
            </p:cNvPr>
            <p:cNvSpPr>
              <a:spLocks noChangeAspect="1"/>
            </p:cNvSpPr>
            <p:nvPr userDrawn="1"/>
          </p:nvSpPr>
          <p:spPr bwMode="gray">
            <a:xfrm>
              <a:off x="1199504" y="4029855"/>
              <a:ext cx="918723" cy="152061"/>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56478" rIns="56478" bIns="56478" numCol="1" spcCol="0" rtlCol="0" fromWordArt="0" anchor="ctr" anchorCtr="0" forceAA="0" compatLnSpc="1">
              <a:prstTxWarp prst="textNoShape">
                <a:avLst/>
              </a:prstTxWarp>
              <a:noAutofit/>
            </a:bodyPr>
            <a:lstStyle/>
            <a:p>
              <a:pPr algn="ctr"/>
              <a:r>
                <a:rPr lang="en-US" sz="800" b="0" dirty="0">
                  <a:solidFill>
                    <a:schemeClr val="bg1"/>
                  </a:solidFill>
                  <a:latin typeface="Helvetica Neue" panose="02000503000000020004" pitchFamily="2" charset="0"/>
                </a:rPr>
                <a:t>White on Orange</a:t>
              </a:r>
            </a:p>
          </p:txBody>
        </p:sp>
        <p:sp>
          <p:nvSpPr>
            <p:cNvPr id="21" name="Pass Row 9, Column 4">
              <a:extLst>
                <a:ext uri="{FF2B5EF4-FFF2-40B4-BE49-F238E27FC236}">
                  <a16:creationId xmlns:a16="http://schemas.microsoft.com/office/drawing/2014/main" id="{B681B58C-5C58-9002-3FB1-FBFA76F266D2}"/>
                </a:ext>
                <a:ext uri="{C183D7F6-B498-43B3-948B-1728B52AA6E4}">
                  <adec:decorative xmlns:adec="http://schemas.microsoft.com/office/drawing/2017/decorative" val="1"/>
                </a:ext>
              </a:extLst>
            </p:cNvPr>
            <p:cNvSpPr>
              <a:spLocks noChangeAspect="1"/>
            </p:cNvSpPr>
            <p:nvPr userDrawn="1"/>
          </p:nvSpPr>
          <p:spPr bwMode="gray">
            <a:xfrm>
              <a:off x="1199504" y="4179310"/>
              <a:ext cx="918723" cy="152061"/>
            </a:xfrm>
            <a:prstGeom prst="rect">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56478" rIns="56478" bIns="56478" numCol="1" spcCol="0" rtlCol="0" fromWordArt="0" anchor="ctr" anchorCtr="0" forceAA="0" compatLnSpc="1">
              <a:prstTxWarp prst="textNoShape">
                <a:avLst/>
              </a:prstTxWarp>
              <a:noAutofit/>
            </a:bodyPr>
            <a:lstStyle/>
            <a:p>
              <a:pPr algn="ctr"/>
              <a:r>
                <a:rPr lang="en-US" sz="800" b="0" dirty="0">
                  <a:solidFill>
                    <a:schemeClr val="tx2"/>
                  </a:solidFill>
                  <a:latin typeface="Helvetica Neue" panose="02000503000000020004" pitchFamily="2" charset="0"/>
                </a:rPr>
                <a:t>Orange on White</a:t>
              </a:r>
            </a:p>
          </p:txBody>
        </p:sp>
      </p:grpSp>
      <p:sp>
        <p:nvSpPr>
          <p:cNvPr id="22" name="&quot;No&quot; Symbol 12">
            <a:extLst>
              <a:ext uri="{FF2B5EF4-FFF2-40B4-BE49-F238E27FC236}">
                <a16:creationId xmlns:a16="http://schemas.microsoft.com/office/drawing/2014/main" id="{8D59761B-BDF9-A837-ACF8-D4AB993F7972}"/>
              </a:ext>
              <a:ext uri="{C183D7F6-B498-43B3-948B-1728B52AA6E4}">
                <adec:decorative xmlns:adec="http://schemas.microsoft.com/office/drawing/2017/decorative" val="1"/>
              </a:ext>
            </a:extLst>
          </p:cNvPr>
          <p:cNvSpPr/>
          <p:nvPr userDrawn="1"/>
        </p:nvSpPr>
        <p:spPr bwMode="gray">
          <a:xfrm>
            <a:off x="1010338" y="3918198"/>
            <a:ext cx="1954716" cy="485983"/>
          </a:xfrm>
          <a:prstGeom prst="noSmoking">
            <a:avLst>
              <a:gd name="adj" fmla="val 1861"/>
            </a:avLst>
          </a:prstGeom>
          <a:solidFill>
            <a:srgbClr val="C0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solidFill>
                <a:schemeClr val="tx1"/>
              </a:solidFill>
            </a:endParaRPr>
          </a:p>
        </p:txBody>
      </p:sp>
      <p:grpSp>
        <p:nvGrpSpPr>
          <p:cNvPr id="23" name="Group 22">
            <a:extLst>
              <a:ext uri="{FF2B5EF4-FFF2-40B4-BE49-F238E27FC236}">
                <a16:creationId xmlns:a16="http://schemas.microsoft.com/office/drawing/2014/main" id="{598D3C09-F323-6525-638C-E7EA7249B984}"/>
              </a:ext>
              <a:ext uri="{C183D7F6-B498-43B3-948B-1728B52AA6E4}">
                <adec:decorative xmlns:adec="http://schemas.microsoft.com/office/drawing/2017/decorative" val="1"/>
              </a:ext>
            </a:extLst>
          </p:cNvPr>
          <p:cNvGrpSpPr/>
          <p:nvPr userDrawn="1"/>
        </p:nvGrpSpPr>
        <p:grpSpPr>
          <a:xfrm>
            <a:off x="1166260" y="2564202"/>
            <a:ext cx="1710792" cy="1223370"/>
            <a:chOff x="1407598" y="1382739"/>
            <a:chExt cx="3585604" cy="2564030"/>
          </a:xfrm>
        </p:grpSpPr>
        <p:pic>
          <p:nvPicPr>
            <p:cNvPr id="25" name="Picture 24">
              <a:extLst>
                <a:ext uri="{FF2B5EF4-FFF2-40B4-BE49-F238E27FC236}">
                  <a16:creationId xmlns:a16="http://schemas.microsoft.com/office/drawing/2014/main" id="{D4EEC390-4C06-163F-4E05-67DF0815F6D7}"/>
                </a:ext>
              </a:extLst>
            </p:cNvPr>
            <p:cNvPicPr>
              <a:picLocks noChangeAspect="1"/>
            </p:cNvPicPr>
            <p:nvPr/>
          </p:nvPicPr>
          <p:blipFill rotWithShape="1">
            <a:blip r:embed="rId14"/>
            <a:srcRect l="490" r="579"/>
            <a:stretch/>
          </p:blipFill>
          <p:spPr>
            <a:xfrm>
              <a:off x="1414922" y="1382739"/>
              <a:ext cx="3572709" cy="2564029"/>
            </a:xfrm>
            <a:prstGeom prst="rect">
              <a:avLst/>
            </a:prstGeom>
            <a:ln w="12700">
              <a:solidFill>
                <a:schemeClr val="accent1"/>
              </a:solidFill>
            </a:ln>
          </p:spPr>
        </p:pic>
        <p:sp>
          <p:nvSpPr>
            <p:cNvPr id="27" name="Rectangle 26">
              <a:extLst>
                <a:ext uri="{FF2B5EF4-FFF2-40B4-BE49-F238E27FC236}">
                  <a16:creationId xmlns:a16="http://schemas.microsoft.com/office/drawing/2014/main" id="{B79ADD80-4887-06B4-F29B-380A8508EBA9}"/>
                </a:ext>
              </a:extLst>
            </p:cNvPr>
            <p:cNvSpPr/>
            <p:nvPr/>
          </p:nvSpPr>
          <p:spPr bwMode="gray">
            <a:xfrm>
              <a:off x="1407598" y="2300377"/>
              <a:ext cx="805129" cy="1646391"/>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Rectangle 27">
              <a:extLst>
                <a:ext uri="{FF2B5EF4-FFF2-40B4-BE49-F238E27FC236}">
                  <a16:creationId xmlns:a16="http://schemas.microsoft.com/office/drawing/2014/main" id="{244E8F73-146E-6165-ED63-8E0F5E666B9D}"/>
                </a:ext>
              </a:extLst>
            </p:cNvPr>
            <p:cNvSpPr/>
            <p:nvPr/>
          </p:nvSpPr>
          <p:spPr bwMode="gray">
            <a:xfrm>
              <a:off x="3523276" y="2300377"/>
              <a:ext cx="1469926" cy="1646391"/>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1" name="Rectangle 30">
              <a:extLst>
                <a:ext uri="{FF2B5EF4-FFF2-40B4-BE49-F238E27FC236}">
                  <a16:creationId xmlns:a16="http://schemas.microsoft.com/office/drawing/2014/main" id="{E87BA615-05B9-64F4-08C7-1B50D2424BFC}"/>
                </a:ext>
              </a:extLst>
            </p:cNvPr>
            <p:cNvSpPr/>
            <p:nvPr/>
          </p:nvSpPr>
          <p:spPr bwMode="gray">
            <a:xfrm>
              <a:off x="3196580" y="2597775"/>
              <a:ext cx="330305" cy="134899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32" name="Rectangle 31">
              <a:extLst>
                <a:ext uri="{FF2B5EF4-FFF2-40B4-BE49-F238E27FC236}">
                  <a16:creationId xmlns:a16="http://schemas.microsoft.com/office/drawing/2014/main" id="{8496A0B8-720E-F39E-C0BC-E297ECD7CE30}"/>
                </a:ext>
                <a:ext uri="{C183D7F6-B498-43B3-948B-1728B52AA6E4}">
                  <adec:decorative xmlns:adec="http://schemas.microsoft.com/office/drawing/2017/decorative" val="1"/>
                </a:ext>
              </a:extLst>
            </p:cNvPr>
            <p:cNvSpPr/>
            <p:nvPr/>
          </p:nvSpPr>
          <p:spPr bwMode="gray">
            <a:xfrm>
              <a:off x="3860187" y="1874550"/>
              <a:ext cx="958778" cy="312787"/>
            </a:xfrm>
            <a:prstGeom prst="rect">
              <a:avLst/>
            </a:prstGeom>
            <a:noFill/>
            <a:ln w="28575" cap="rnd">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Rectangle 35">
              <a:extLst>
                <a:ext uri="{FF2B5EF4-FFF2-40B4-BE49-F238E27FC236}">
                  <a16:creationId xmlns:a16="http://schemas.microsoft.com/office/drawing/2014/main" id="{7C440B4B-8CF1-2CF5-391D-65724FD0B0E4}"/>
                </a:ext>
                <a:ext uri="{C183D7F6-B498-43B3-948B-1728B52AA6E4}">
                  <adec:decorative xmlns:adec="http://schemas.microsoft.com/office/drawing/2017/decorative" val="1"/>
                </a:ext>
              </a:extLst>
            </p:cNvPr>
            <p:cNvSpPr/>
            <p:nvPr/>
          </p:nvSpPr>
          <p:spPr bwMode="gray">
            <a:xfrm>
              <a:off x="3200748" y="2290606"/>
              <a:ext cx="320609" cy="312043"/>
            </a:xfrm>
            <a:prstGeom prst="rect">
              <a:avLst/>
            </a:prstGeom>
            <a:noFill/>
            <a:ln w="28575" cap="rnd">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a:extLst>
                <a:ext uri="{FF2B5EF4-FFF2-40B4-BE49-F238E27FC236}">
                  <a16:creationId xmlns:a16="http://schemas.microsoft.com/office/drawing/2014/main" id="{500CDB86-C52A-17EE-2E2E-AD3AD755F453}"/>
                </a:ext>
                <a:ext uri="{C183D7F6-B498-43B3-948B-1728B52AA6E4}">
                  <adec:decorative xmlns:adec="http://schemas.microsoft.com/office/drawing/2017/decorative" val="1"/>
                </a:ext>
              </a:extLst>
            </p:cNvPr>
            <p:cNvSpPr/>
            <p:nvPr/>
          </p:nvSpPr>
          <p:spPr bwMode="gray">
            <a:xfrm>
              <a:off x="1584452" y="1874550"/>
              <a:ext cx="1286053" cy="312787"/>
            </a:xfrm>
            <a:prstGeom prst="rect">
              <a:avLst/>
            </a:prstGeom>
            <a:noFill/>
            <a:ln w="28575" cap="rnd">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CA86BCC9-A6FA-52EC-9FBD-1259444D04D2}"/>
                </a:ext>
              </a:extLst>
            </p:cNvPr>
            <p:cNvSpPr/>
            <p:nvPr/>
          </p:nvSpPr>
          <p:spPr bwMode="gray">
            <a:xfrm>
              <a:off x="2548087" y="2300377"/>
              <a:ext cx="650742" cy="1646391"/>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3" name="Rectangle 42">
              <a:extLst>
                <a:ext uri="{FF2B5EF4-FFF2-40B4-BE49-F238E27FC236}">
                  <a16:creationId xmlns:a16="http://schemas.microsoft.com/office/drawing/2014/main" id="{7D7212B8-6F9A-AC27-5F97-0541EFC727B2}"/>
                </a:ext>
              </a:extLst>
            </p:cNvPr>
            <p:cNvSpPr/>
            <p:nvPr/>
          </p:nvSpPr>
          <p:spPr bwMode="gray">
            <a:xfrm>
              <a:off x="2212728" y="2909819"/>
              <a:ext cx="335876" cy="1036950"/>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4" name="Rectangle 43">
              <a:extLst>
                <a:ext uri="{FF2B5EF4-FFF2-40B4-BE49-F238E27FC236}">
                  <a16:creationId xmlns:a16="http://schemas.microsoft.com/office/drawing/2014/main" id="{13DC1F09-1C29-2757-C4E8-BA08A4C95278}"/>
                </a:ext>
              </a:extLst>
            </p:cNvPr>
            <p:cNvSpPr/>
            <p:nvPr/>
          </p:nvSpPr>
          <p:spPr bwMode="gray">
            <a:xfrm>
              <a:off x="2212728" y="2302543"/>
              <a:ext cx="335876" cy="295231"/>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52" name="Rectangle 51">
              <a:extLst>
                <a:ext uri="{FF2B5EF4-FFF2-40B4-BE49-F238E27FC236}">
                  <a16:creationId xmlns:a16="http://schemas.microsoft.com/office/drawing/2014/main" id="{08BD276B-63AE-8B1E-8661-9689E142DAA8}"/>
                </a:ext>
                <a:ext uri="{C183D7F6-B498-43B3-948B-1728B52AA6E4}">
                  <adec:decorative xmlns:adec="http://schemas.microsoft.com/office/drawing/2017/decorative" val="1"/>
                </a:ext>
              </a:extLst>
            </p:cNvPr>
            <p:cNvSpPr/>
            <p:nvPr/>
          </p:nvSpPr>
          <p:spPr bwMode="gray">
            <a:xfrm>
              <a:off x="2227478" y="2597775"/>
              <a:ext cx="320609" cy="312043"/>
            </a:xfrm>
            <a:prstGeom prst="rect">
              <a:avLst/>
            </a:prstGeom>
            <a:noFill/>
            <a:ln w="28575" cap="rnd">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a:extLst>
                <a:ext uri="{FF2B5EF4-FFF2-40B4-BE49-F238E27FC236}">
                  <a16:creationId xmlns:a16="http://schemas.microsoft.com/office/drawing/2014/main" id="{BCB8DAE0-8D59-B335-55AA-F3DAE7C289FC}"/>
                </a:ext>
              </a:extLst>
            </p:cNvPr>
            <p:cNvSpPr txBox="1"/>
            <p:nvPr/>
          </p:nvSpPr>
          <p:spPr bwMode="gray">
            <a:xfrm>
              <a:off x="2631058" y="2812012"/>
              <a:ext cx="1597374" cy="709567"/>
            </a:xfrm>
            <a:prstGeom prst="rect">
              <a:avLst/>
            </a:prstGeom>
            <a:noFill/>
          </p:spPr>
          <p:txBody>
            <a:bodyPr wrap="square" lIns="0" tIns="0" rIns="0" bIns="0" rtlCol="0">
              <a:spAutoFit/>
            </a:bodyPr>
            <a:lstStyle/>
            <a:p>
              <a:pPr algn="r">
                <a:spcBef>
                  <a:spcPts val="500"/>
                </a:spcBef>
              </a:pPr>
              <a:r>
                <a:rPr lang="en-US" sz="1100" b="1" dirty="0">
                  <a:solidFill>
                    <a:schemeClr val="bg1"/>
                  </a:solidFill>
                </a:rPr>
                <a:t>Mainly Top Row</a:t>
              </a:r>
            </a:p>
          </p:txBody>
        </p:sp>
        <p:cxnSp>
          <p:nvCxnSpPr>
            <p:cNvPr id="62" name="Straight Arrow Connector 61">
              <a:extLst>
                <a:ext uri="{FF2B5EF4-FFF2-40B4-BE49-F238E27FC236}">
                  <a16:creationId xmlns:a16="http://schemas.microsoft.com/office/drawing/2014/main" id="{90F0215B-ACD4-05AB-183B-8E24B57E5E34}"/>
                </a:ext>
              </a:extLst>
            </p:cNvPr>
            <p:cNvCxnSpPr>
              <a:cxnSpLocks/>
            </p:cNvCxnSpPr>
            <p:nvPr/>
          </p:nvCxnSpPr>
          <p:spPr bwMode="gray">
            <a:xfrm flipV="1">
              <a:off x="4477954" y="2740501"/>
              <a:ext cx="0" cy="694862"/>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cxnSp>
        <p:nvCxnSpPr>
          <p:cNvPr id="63" name="Straight Arrow Connector 62">
            <a:extLst>
              <a:ext uri="{FF2B5EF4-FFF2-40B4-BE49-F238E27FC236}">
                <a16:creationId xmlns:a16="http://schemas.microsoft.com/office/drawing/2014/main" id="{D41B3501-1BFE-F136-882C-15A47FAFD155}"/>
              </a:ext>
              <a:ext uri="{C183D7F6-B498-43B3-948B-1728B52AA6E4}">
                <adec:decorative xmlns:adec="http://schemas.microsoft.com/office/drawing/2017/decorative" val="1"/>
              </a:ext>
            </a:extLst>
          </p:cNvPr>
          <p:cNvCxnSpPr>
            <a:cxnSpLocks/>
          </p:cNvCxnSpPr>
          <p:nvPr userDrawn="1"/>
        </p:nvCxnSpPr>
        <p:spPr bwMode="gray">
          <a:xfrm>
            <a:off x="1010338" y="3073651"/>
            <a:ext cx="1119813"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DBF65D3-F14E-AFD4-8640-EAC696E91E19}"/>
              </a:ext>
              <a:ext uri="{C183D7F6-B498-43B3-948B-1728B52AA6E4}">
                <adec:decorative xmlns:adec="http://schemas.microsoft.com/office/drawing/2017/decorative" val="1"/>
              </a:ext>
            </a:extLst>
          </p:cNvPr>
          <p:cNvCxnSpPr>
            <a:cxnSpLocks/>
          </p:cNvCxnSpPr>
          <p:nvPr userDrawn="1"/>
        </p:nvCxnSpPr>
        <p:spPr bwMode="gray">
          <a:xfrm>
            <a:off x="1010338" y="3220057"/>
            <a:ext cx="656965"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B04D89C-CAA0-B68F-92F9-0BB33B891219}"/>
              </a:ext>
              <a:ext uri="{C183D7F6-B498-43B3-948B-1728B52AA6E4}">
                <adec:decorative xmlns:adec="http://schemas.microsoft.com/office/drawing/2017/decorative" val="1"/>
              </a:ext>
            </a:extLst>
          </p:cNvPr>
          <p:cNvSpPr txBox="1"/>
          <p:nvPr userDrawn="1"/>
        </p:nvSpPr>
        <p:spPr>
          <a:xfrm>
            <a:off x="202795" y="2853089"/>
            <a:ext cx="769223" cy="246221"/>
          </a:xfrm>
          <a:prstGeom prst="rect">
            <a:avLst/>
          </a:prstGeom>
          <a:noFill/>
        </p:spPr>
        <p:txBody>
          <a:bodyPr wrap="square" lIns="0" tIns="0" rIns="0" bIns="0" rtlCol="0" anchor="ctr">
            <a:spAutoFit/>
          </a:bodyPr>
          <a:lstStyle/>
          <a:p>
            <a:pPr algn="r">
              <a:spcBef>
                <a:spcPts val="500"/>
              </a:spcBef>
            </a:pPr>
            <a:r>
              <a:rPr lang="en-US" sz="800" dirty="0"/>
              <a:t>Light Teal Background</a:t>
            </a:r>
          </a:p>
        </p:txBody>
      </p:sp>
      <p:sp>
        <p:nvSpPr>
          <p:cNvPr id="73" name="TextBox 72">
            <a:extLst>
              <a:ext uri="{FF2B5EF4-FFF2-40B4-BE49-F238E27FC236}">
                <a16:creationId xmlns:a16="http://schemas.microsoft.com/office/drawing/2014/main" id="{8BF40D09-C6BC-CB04-C0DD-164CB6BC165A}"/>
              </a:ext>
              <a:ext uri="{C183D7F6-B498-43B3-948B-1728B52AA6E4}">
                <adec:decorative xmlns:adec="http://schemas.microsoft.com/office/drawing/2017/decorative" val="1"/>
              </a:ext>
            </a:extLst>
          </p:cNvPr>
          <p:cNvSpPr txBox="1"/>
          <p:nvPr userDrawn="1"/>
        </p:nvSpPr>
        <p:spPr>
          <a:xfrm>
            <a:off x="163288" y="3172067"/>
            <a:ext cx="782588" cy="123111"/>
          </a:xfrm>
          <a:prstGeom prst="rect">
            <a:avLst/>
          </a:prstGeom>
          <a:noFill/>
        </p:spPr>
        <p:txBody>
          <a:bodyPr wrap="square" lIns="0" tIns="0" rIns="0" bIns="0" rtlCol="0" anchor="ctr">
            <a:spAutoFit/>
          </a:bodyPr>
          <a:lstStyle/>
          <a:p>
            <a:pPr algn="r">
              <a:spcBef>
                <a:spcPts val="500"/>
              </a:spcBef>
            </a:pPr>
            <a:r>
              <a:rPr lang="en-US" sz="800" dirty="0"/>
              <a:t>Gray Icons</a:t>
            </a:r>
          </a:p>
        </p:txBody>
      </p:sp>
    </p:spTree>
    <p:custDataLst>
      <p:tags r:id="rId1"/>
    </p:custDataLst>
    <p:extLst>
      <p:ext uri="{BB962C8B-B14F-4D97-AF65-F5344CB8AC3E}">
        <p14:creationId xmlns:p14="http://schemas.microsoft.com/office/powerpoint/2010/main" val="355520145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24B2B-3F8B-4FD7-D741-6C0738B032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6" name="Header box white - decorative">
            <a:extLst>
              <a:ext uri="{FF2B5EF4-FFF2-40B4-BE49-F238E27FC236}">
                <a16:creationId xmlns:a16="http://schemas.microsoft.com/office/drawing/2014/main" id="{1AB4ACC1-4F4B-82BE-820A-A07431433114}"/>
              </a:ex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0" name="Header line - decorative">
            <a:extLst>
              <a:ext uri="{FF2B5EF4-FFF2-40B4-BE49-F238E27FC236}">
                <a16:creationId xmlns:a16="http://schemas.microsoft.com/office/drawing/2014/main" id="{5BD5520C-C387-5063-9198-14FF980090DD}"/>
              </a:ex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73890862"/>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6E47A-66C1-C184-EC9B-ED924EC1C54C}"/>
              </a:ext>
            </a:extLst>
          </p:cNvPr>
          <p:cNvSpPr>
            <a:spLocks noGrp="1"/>
          </p:cNvSpPr>
          <p:nvPr>
            <p:ph type="title" hasCustomPrompt="1"/>
          </p:nvPr>
        </p:nvSpPr>
        <p:spPr>
          <a:xfrm>
            <a:off x="277813" y="-616219"/>
            <a:ext cx="5851782" cy="498598"/>
          </a:xfrm>
        </p:spPr>
        <p:txBody>
          <a:bodyPr/>
          <a:lstStyle>
            <a:lvl1pPr>
              <a:defRPr/>
            </a:lvl1pPr>
          </a:lstStyle>
          <a:p>
            <a:r>
              <a:rPr lang="en-US" dirty="0"/>
              <a:t>Add “About EAB” (this is a hidden title for accessibility)</a:t>
            </a:r>
          </a:p>
        </p:txBody>
      </p:sp>
      <p:pic>
        <p:nvPicPr>
          <p:cNvPr id="2" name="EAB logo" descr="EAB logo">
            <a:extLst>
              <a:ext uri="{FF2B5EF4-FFF2-40B4-BE49-F238E27FC236}">
                <a16:creationId xmlns:a16="http://schemas.microsoft.com/office/drawing/2014/main" id="{690A6364-DA88-6C5C-6C45-AB6AB2982738}"/>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18262" y="130241"/>
            <a:ext cx="1072621" cy="453704"/>
          </a:xfrm>
          <a:prstGeom prst="rect">
            <a:avLst/>
          </a:prstGeom>
          <a:noFill/>
          <a:ln>
            <a:noFill/>
          </a:ln>
        </p:spPr>
      </p:pic>
      <p:sp>
        <p:nvSpPr>
          <p:cNvPr id="4" name="Page title">
            <a:extLst>
              <a:ext uri="{FF2B5EF4-FFF2-40B4-BE49-F238E27FC236}">
                <a16:creationId xmlns:a16="http://schemas.microsoft.com/office/drawing/2014/main" id="{316FD107-D79B-C4E1-590E-50AC69D2CFF8}"/>
              </a:ext>
            </a:extLst>
          </p:cNvPr>
          <p:cNvSpPr/>
          <p:nvPr userDrawn="1"/>
        </p:nvSpPr>
        <p:spPr>
          <a:xfrm>
            <a:off x="2902940" y="147933"/>
            <a:ext cx="3200400" cy="418320"/>
          </a:xfrm>
          <a:prstGeom prst="rect">
            <a:avLst/>
          </a:prstGeom>
        </p:spPr>
        <p:txBody>
          <a:bodyPr lIns="0" tIns="0" rIns="0" bIns="0">
            <a:spAutoFit/>
          </a:bodyPr>
          <a:lstStyle/>
          <a:p>
            <a:pPr algn="r"/>
            <a:r>
              <a:rPr lang="en-US" sz="1359" spc="-6" dirty="0">
                <a:latin typeface="Rockwell" panose="02060603020205020403" pitchFamily="18" charset="77"/>
              </a:rPr>
              <a:t>Education’s</a:t>
            </a:r>
            <a:r>
              <a:rPr lang="en-US" sz="1359" spc="-3" dirty="0">
                <a:latin typeface="Rockwell" panose="02060603020205020403" pitchFamily="18" charset="77"/>
              </a:rPr>
              <a:t> Trusted Partner </a:t>
            </a:r>
            <a:r>
              <a:rPr lang="en-US" sz="1359" dirty="0">
                <a:latin typeface="Rockwell" panose="02060603020205020403" pitchFamily="18" charset="77"/>
              </a:rPr>
              <a:t>to </a:t>
            </a:r>
            <a:r>
              <a:rPr lang="en-US" sz="1359" spc="3" dirty="0">
                <a:latin typeface="Rockwell" panose="02060603020205020403" pitchFamily="18" charset="77"/>
              </a:rPr>
              <a:t> </a:t>
            </a:r>
            <a:br>
              <a:rPr lang="en-US" sz="1359" spc="3" dirty="0">
                <a:latin typeface="Rockwell" panose="02060603020205020403" pitchFamily="18" charset="77"/>
              </a:rPr>
            </a:br>
            <a:r>
              <a:rPr lang="en-US" sz="1359" spc="-9" dirty="0">
                <a:latin typeface="Rockwell" panose="02060603020205020403" pitchFamily="18" charset="77"/>
              </a:rPr>
              <a:t>Help</a:t>
            </a:r>
            <a:r>
              <a:rPr lang="en-US" sz="1359" spc="-12" dirty="0">
                <a:latin typeface="Rockwell" panose="02060603020205020403" pitchFamily="18" charset="77"/>
              </a:rPr>
              <a:t> </a:t>
            </a:r>
            <a:r>
              <a:rPr lang="en-US" sz="1359" dirty="0">
                <a:latin typeface="Rockwell" panose="02060603020205020403" pitchFamily="18" charset="77"/>
              </a:rPr>
              <a:t>Schools</a:t>
            </a:r>
            <a:r>
              <a:rPr lang="en-US" sz="1359" spc="-9" dirty="0">
                <a:latin typeface="Rockwell" panose="02060603020205020403" pitchFamily="18" charset="77"/>
              </a:rPr>
              <a:t> </a:t>
            </a:r>
            <a:r>
              <a:rPr lang="en-US" sz="1359" dirty="0">
                <a:latin typeface="Rockwell" panose="02060603020205020403" pitchFamily="18" charset="77"/>
              </a:rPr>
              <a:t>and</a:t>
            </a:r>
            <a:r>
              <a:rPr lang="en-US" sz="1359" spc="-9" dirty="0">
                <a:latin typeface="Rockwell" panose="02060603020205020403" pitchFamily="18" charset="77"/>
              </a:rPr>
              <a:t> </a:t>
            </a:r>
            <a:r>
              <a:rPr lang="en-US" sz="1359" spc="-3" dirty="0">
                <a:latin typeface="Rockwell" panose="02060603020205020403" pitchFamily="18" charset="77"/>
              </a:rPr>
              <a:t>Students</a:t>
            </a:r>
            <a:r>
              <a:rPr lang="en-US" sz="1359" spc="-9" dirty="0">
                <a:latin typeface="Rockwell" panose="02060603020205020403" pitchFamily="18" charset="77"/>
              </a:rPr>
              <a:t> </a:t>
            </a:r>
            <a:r>
              <a:rPr lang="en-US" sz="1359" spc="-3" dirty="0">
                <a:latin typeface="Rockwell" panose="02060603020205020403" pitchFamily="18" charset="77"/>
              </a:rPr>
              <a:t>Thrive</a:t>
            </a:r>
            <a:endParaRPr lang="en-US" sz="1359" dirty="0"/>
          </a:p>
        </p:txBody>
      </p:sp>
      <p:sp>
        <p:nvSpPr>
          <p:cNvPr id="6" name="Rectangle 5">
            <a:extLst>
              <a:ext uri="{FF2B5EF4-FFF2-40B4-BE49-F238E27FC236}">
                <a16:creationId xmlns:a16="http://schemas.microsoft.com/office/drawing/2014/main" id="{25653919-2F4C-07D8-DD70-1EF9747C09DB}"/>
              </a:ext>
              <a:ext uri="{C183D7F6-B498-43B3-948B-1728B52AA6E4}">
                <adec:decorative xmlns:adec="http://schemas.microsoft.com/office/drawing/2017/decorative" val="1"/>
              </a:ext>
            </a:extLst>
          </p:cNvPr>
          <p:cNvSpPr/>
          <p:nvPr userDrawn="1"/>
        </p:nvSpPr>
        <p:spPr bwMode="gray">
          <a:xfrm>
            <a:off x="0" y="817916"/>
            <a:ext cx="6400800" cy="3669900"/>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dirty="0"/>
          </a:p>
        </p:txBody>
      </p:sp>
      <p:sp>
        <p:nvSpPr>
          <p:cNvPr id="7" name="Rectangle 6">
            <a:extLst>
              <a:ext uri="{FF2B5EF4-FFF2-40B4-BE49-F238E27FC236}">
                <a16:creationId xmlns:a16="http://schemas.microsoft.com/office/drawing/2014/main" id="{9B1F39A1-E8A5-5FB5-0474-6BA11A5B6076}"/>
              </a:ext>
              <a:ext uri="{C183D7F6-B498-43B3-948B-1728B52AA6E4}">
                <adec:decorative xmlns:adec="http://schemas.microsoft.com/office/drawing/2017/decorative" val="1"/>
              </a:ext>
            </a:extLst>
          </p:cNvPr>
          <p:cNvSpPr/>
          <p:nvPr userDrawn="1"/>
        </p:nvSpPr>
        <p:spPr bwMode="gray">
          <a:xfrm>
            <a:off x="89" y="4001083"/>
            <a:ext cx="6400623" cy="52338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sp>
        <p:nvSpPr>
          <p:cNvPr id="8" name="Rectangle 7">
            <a:extLst>
              <a:ext uri="{FF2B5EF4-FFF2-40B4-BE49-F238E27FC236}">
                <a16:creationId xmlns:a16="http://schemas.microsoft.com/office/drawing/2014/main" id="{3983C0F5-A034-9B30-FAB1-0A43FF36FD4B}"/>
              </a:ext>
              <a:ext uri="{C183D7F6-B498-43B3-948B-1728B52AA6E4}">
                <adec:decorative xmlns:adec="http://schemas.microsoft.com/office/drawing/2017/decorative" val="1"/>
              </a:ext>
            </a:extLst>
          </p:cNvPr>
          <p:cNvSpPr/>
          <p:nvPr userDrawn="1"/>
        </p:nvSpPr>
        <p:spPr bwMode="gray">
          <a:xfrm>
            <a:off x="89" y="708192"/>
            <a:ext cx="6400623" cy="33116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cxnSp>
        <p:nvCxnSpPr>
          <p:cNvPr id="9" name="Straight Connector 8">
            <a:extLst>
              <a:ext uri="{FF2B5EF4-FFF2-40B4-BE49-F238E27FC236}">
                <a16:creationId xmlns:a16="http://schemas.microsoft.com/office/drawing/2014/main" id="{2AEA0FC2-2C5B-A1B9-2649-698F89838365}"/>
              </a:ext>
              <a:ext uri="{C183D7F6-B498-43B3-948B-1728B52AA6E4}">
                <adec:decorative xmlns:adec="http://schemas.microsoft.com/office/drawing/2017/decorative" val="1"/>
              </a:ext>
            </a:extLst>
          </p:cNvPr>
          <p:cNvCxnSpPr/>
          <p:nvPr userDrawn="1"/>
        </p:nvCxnSpPr>
        <p:spPr bwMode="gray">
          <a:xfrm>
            <a:off x="44" y="700598"/>
            <a:ext cx="640071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00FA2B-D84F-6726-668F-6144A755E22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0150" y="1038339"/>
            <a:ext cx="2936059" cy="2860030"/>
          </a:xfrm>
          <a:prstGeom prst="rect">
            <a:avLst/>
          </a:prstGeom>
        </p:spPr>
      </p:pic>
      <p:sp>
        <p:nvSpPr>
          <p:cNvPr id="11" name="TextBox 10">
            <a:extLst>
              <a:ext uri="{FF2B5EF4-FFF2-40B4-BE49-F238E27FC236}">
                <a16:creationId xmlns:a16="http://schemas.microsoft.com/office/drawing/2014/main" id="{EF9B7CBF-6910-F2AD-98F9-A3FB23F392D1}"/>
              </a:ext>
            </a:extLst>
          </p:cNvPr>
          <p:cNvSpPr txBox="1"/>
          <p:nvPr userDrawn="1"/>
        </p:nvSpPr>
        <p:spPr bwMode="gray">
          <a:xfrm>
            <a:off x="398818" y="807738"/>
            <a:ext cx="5603166" cy="152029"/>
          </a:xfrm>
          <a:prstGeom prst="rect">
            <a:avLst/>
          </a:prstGeom>
          <a:noFill/>
        </p:spPr>
        <p:txBody>
          <a:bodyPr wrap="square" lIns="0" tIns="0" rIns="0" bIns="0" rtlCol="0">
            <a:spAutoFit/>
          </a:bodyPr>
          <a:lstStyle/>
          <a:p>
            <a:pPr marL="0" marR="0" lvl="0" indent="0" algn="ctr" defTabSz="564733" rtl="0" eaLnBrk="1" fontAlgn="auto" latinLnBrk="0" hangingPunct="1">
              <a:lnSpc>
                <a:spcPct val="100000"/>
              </a:lnSpc>
              <a:spcBef>
                <a:spcPts val="309"/>
              </a:spcBef>
              <a:spcAft>
                <a:spcPts val="0"/>
              </a:spcAft>
              <a:buClrTx/>
              <a:buSzTx/>
              <a:buFontTx/>
              <a:buNone/>
              <a:tabLst/>
              <a:defRPr/>
            </a:pPr>
            <a:r>
              <a:rPr kumimoji="0" lang="en-US" sz="988"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988"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12" name="TextBox 11">
            <a:extLst>
              <a:ext uri="{FF2B5EF4-FFF2-40B4-BE49-F238E27FC236}">
                <a16:creationId xmlns:a16="http://schemas.microsoft.com/office/drawing/2014/main" id="{BB2E2D67-E5AA-9238-603B-C1BD60D8C7CF}"/>
              </a:ext>
            </a:extLst>
          </p:cNvPr>
          <p:cNvSpPr txBox="1"/>
          <p:nvPr userDrawn="1"/>
        </p:nvSpPr>
        <p:spPr bwMode="gray">
          <a:xfrm>
            <a:off x="2340690" y="1682620"/>
            <a:ext cx="808886" cy="190180"/>
          </a:xfrm>
          <a:prstGeom prst="rect">
            <a:avLst/>
          </a:prstGeom>
          <a:noFill/>
        </p:spPr>
        <p:txBody>
          <a:bodyPr wrap="square" lIns="0" tIns="0" rIns="0" bIns="0" rtlCol="0">
            <a:spAutoFit/>
          </a:bodyPr>
          <a:lstStyle/>
          <a:p>
            <a:pPr algn="ctr">
              <a:spcBef>
                <a:spcPts val="309"/>
              </a:spcBef>
            </a:pPr>
            <a:r>
              <a:rPr lang="en-US" sz="618" b="1" dirty="0">
                <a:solidFill>
                  <a:schemeClr val="bg1"/>
                </a:solidFill>
              </a:rPr>
              <a:t>Institutional Strategy</a:t>
            </a:r>
            <a:endParaRPr lang="en-US" sz="618" dirty="0">
              <a:solidFill>
                <a:schemeClr val="bg1"/>
              </a:solidFill>
            </a:endParaRPr>
          </a:p>
        </p:txBody>
      </p:sp>
      <p:sp>
        <p:nvSpPr>
          <p:cNvPr id="13" name="TextBox 12">
            <a:extLst>
              <a:ext uri="{FF2B5EF4-FFF2-40B4-BE49-F238E27FC236}">
                <a16:creationId xmlns:a16="http://schemas.microsoft.com/office/drawing/2014/main" id="{5D24CF74-1FED-0BC1-5BBE-ED1D0A5BA521}"/>
              </a:ext>
            </a:extLst>
          </p:cNvPr>
          <p:cNvSpPr txBox="1"/>
          <p:nvPr userDrawn="1"/>
        </p:nvSpPr>
        <p:spPr bwMode="gray">
          <a:xfrm>
            <a:off x="444639" y="1212433"/>
            <a:ext cx="1629529"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Future-proof your institution </a:t>
            </a:r>
            <a:br>
              <a:rPr lang="en-US" sz="618" dirty="0">
                <a:solidFill>
                  <a:schemeClr val="bg1"/>
                </a:solidFill>
              </a:rPr>
            </a:br>
            <a:r>
              <a:rPr lang="en-US" sz="618" dirty="0">
                <a:solidFill>
                  <a:schemeClr val="bg1"/>
                </a:solidFill>
              </a:rPr>
              <a:t>by addressing immediate and </a:t>
            </a:r>
            <a:br>
              <a:rPr lang="en-US" sz="618" dirty="0">
                <a:solidFill>
                  <a:schemeClr val="bg1"/>
                </a:solidFill>
              </a:rPr>
            </a:br>
            <a:r>
              <a:rPr lang="en-US" sz="618" dirty="0">
                <a:solidFill>
                  <a:schemeClr val="bg1"/>
                </a:solidFill>
              </a:rPr>
              <a:t>long-term opportunities and threats </a:t>
            </a:r>
          </a:p>
        </p:txBody>
      </p:sp>
      <p:sp>
        <p:nvSpPr>
          <p:cNvPr id="14" name="TextBox 13">
            <a:extLst>
              <a:ext uri="{FF2B5EF4-FFF2-40B4-BE49-F238E27FC236}">
                <a16:creationId xmlns:a16="http://schemas.microsoft.com/office/drawing/2014/main" id="{065C99FD-B7FF-76FD-A2AF-623E9E809DC5}"/>
              </a:ext>
            </a:extLst>
          </p:cNvPr>
          <p:cNvSpPr txBox="1"/>
          <p:nvPr userDrawn="1"/>
        </p:nvSpPr>
        <p:spPr bwMode="gray">
          <a:xfrm>
            <a:off x="3329639" y="1635095"/>
            <a:ext cx="783788" cy="285271"/>
          </a:xfrm>
          <a:prstGeom prst="rect">
            <a:avLst/>
          </a:prstGeom>
          <a:noFill/>
        </p:spPr>
        <p:txBody>
          <a:bodyPr wrap="square" lIns="0" tIns="0" rIns="0" bIns="0" rtlCol="0">
            <a:spAutoFit/>
          </a:bodyPr>
          <a:lstStyle/>
          <a:p>
            <a:pPr algn="ctr">
              <a:spcBef>
                <a:spcPts val="309"/>
              </a:spcBef>
            </a:pPr>
            <a:r>
              <a:rPr lang="en-US" sz="618" b="1" dirty="0">
                <a:solidFill>
                  <a:schemeClr val="bg1"/>
                </a:solidFill>
              </a:rPr>
              <a:t>Undergraduate</a:t>
            </a:r>
            <a:br>
              <a:rPr lang="en-US" sz="618" b="1" dirty="0">
                <a:solidFill>
                  <a:schemeClr val="bg1"/>
                </a:solidFill>
              </a:rPr>
            </a:br>
            <a:r>
              <a:rPr lang="en-US" sz="618" b="1" dirty="0">
                <a:solidFill>
                  <a:schemeClr val="bg1"/>
                </a:solidFill>
              </a:rPr>
              <a:t>Marketing and Enrollment </a:t>
            </a:r>
            <a:endParaRPr lang="en-US" sz="618" dirty="0">
              <a:solidFill>
                <a:schemeClr val="bg1"/>
              </a:solidFill>
            </a:endParaRPr>
          </a:p>
        </p:txBody>
      </p:sp>
      <p:sp>
        <p:nvSpPr>
          <p:cNvPr id="15" name="TextBox 14">
            <a:extLst>
              <a:ext uri="{FF2B5EF4-FFF2-40B4-BE49-F238E27FC236}">
                <a16:creationId xmlns:a16="http://schemas.microsoft.com/office/drawing/2014/main" id="{47A0C397-43AB-588C-4199-CFD6D01BFE43}"/>
              </a:ext>
            </a:extLst>
          </p:cNvPr>
          <p:cNvSpPr txBox="1"/>
          <p:nvPr userDrawn="1"/>
        </p:nvSpPr>
        <p:spPr bwMode="gray">
          <a:xfrm>
            <a:off x="4375590" y="1215662"/>
            <a:ext cx="1468020" cy="285271"/>
          </a:xfrm>
          <a:prstGeom prst="rect">
            <a:avLst/>
          </a:prstGeom>
          <a:noFill/>
        </p:spPr>
        <p:txBody>
          <a:bodyPr wrap="square" lIns="0" tIns="0" rIns="0" bIns="0" rtlCol="0">
            <a:spAutoFit/>
          </a:bodyPr>
          <a:lstStyle/>
          <a:p>
            <a:pPr>
              <a:spcBef>
                <a:spcPts val="309"/>
              </a:spcBef>
            </a:pPr>
            <a:r>
              <a:rPr lang="en-US" sz="618" dirty="0">
                <a:solidFill>
                  <a:schemeClr val="bg1"/>
                </a:solidFill>
                <a:effectLst/>
                <a:ea typeface="Times New Roman" panose="02020603050405020304" pitchFamily="18" charset="0"/>
              </a:rPr>
              <a:t>Reach, engage, and enroll future classes </a:t>
            </a:r>
            <a:r>
              <a:rPr lang="en-US" sz="618" dirty="0">
                <a:solidFill>
                  <a:schemeClr val="bg1"/>
                </a:solidFill>
                <a:ea typeface="Times New Roman" panose="02020603050405020304" pitchFamily="18" charset="0"/>
              </a:rPr>
              <a:t>in a dynamic market with demographic headwinds </a:t>
            </a:r>
            <a:endParaRPr lang="en-US" sz="618" dirty="0">
              <a:solidFill>
                <a:schemeClr val="bg1"/>
              </a:solidFill>
              <a:effectLst/>
              <a:ea typeface="Calibri" panose="020F0502020204030204" pitchFamily="34" charset="0"/>
            </a:endParaRPr>
          </a:p>
        </p:txBody>
      </p:sp>
      <p:sp>
        <p:nvSpPr>
          <p:cNvPr id="16" name="TextBox 15">
            <a:extLst>
              <a:ext uri="{FF2B5EF4-FFF2-40B4-BE49-F238E27FC236}">
                <a16:creationId xmlns:a16="http://schemas.microsoft.com/office/drawing/2014/main" id="{463CC1D6-7485-9D24-DACE-13A50E26D0FD}"/>
              </a:ext>
            </a:extLst>
          </p:cNvPr>
          <p:cNvSpPr txBox="1"/>
          <p:nvPr userDrawn="1"/>
        </p:nvSpPr>
        <p:spPr bwMode="gray">
          <a:xfrm>
            <a:off x="3703916" y="2295618"/>
            <a:ext cx="722171" cy="380361"/>
          </a:xfrm>
          <a:prstGeom prst="rect">
            <a:avLst/>
          </a:prstGeom>
          <a:noFill/>
        </p:spPr>
        <p:txBody>
          <a:bodyPr wrap="square" lIns="0" tIns="0" rIns="0" bIns="0" rtlCol="0">
            <a:spAutoFit/>
          </a:bodyPr>
          <a:lstStyle/>
          <a:p>
            <a:pPr algn="ctr">
              <a:spcBef>
                <a:spcPts val="309"/>
              </a:spcBef>
            </a:pPr>
            <a:r>
              <a:rPr lang="en-US" sz="618" b="1" dirty="0">
                <a:solidFill>
                  <a:schemeClr val="bg1"/>
                </a:solidFill>
              </a:rPr>
              <a:t>Graduate Marketing</a:t>
            </a:r>
            <a:br>
              <a:rPr lang="en-US" sz="618" b="1" dirty="0">
                <a:solidFill>
                  <a:schemeClr val="bg1"/>
                </a:solidFill>
              </a:rPr>
            </a:br>
            <a:r>
              <a:rPr lang="en-US" sz="618" b="1" dirty="0">
                <a:solidFill>
                  <a:schemeClr val="bg1"/>
                </a:solidFill>
              </a:rPr>
              <a:t> and </a:t>
            </a:r>
            <a:br>
              <a:rPr lang="en-US" sz="618" b="1" dirty="0">
                <a:solidFill>
                  <a:schemeClr val="bg1"/>
                </a:solidFill>
              </a:rPr>
            </a:br>
            <a:r>
              <a:rPr lang="en-US" sz="618" b="1" dirty="0">
                <a:solidFill>
                  <a:schemeClr val="bg1"/>
                </a:solidFill>
              </a:rPr>
              <a:t>Enrollment </a:t>
            </a:r>
            <a:endParaRPr lang="en-US" sz="618" dirty="0">
              <a:solidFill>
                <a:schemeClr val="bg1"/>
              </a:solidFill>
            </a:endParaRPr>
          </a:p>
        </p:txBody>
      </p:sp>
      <p:sp>
        <p:nvSpPr>
          <p:cNvPr id="17" name="TextBox 16">
            <a:extLst>
              <a:ext uri="{FF2B5EF4-FFF2-40B4-BE49-F238E27FC236}">
                <a16:creationId xmlns:a16="http://schemas.microsoft.com/office/drawing/2014/main" id="{1518530A-1761-8366-A486-5E2A5DC777B7}"/>
              </a:ext>
            </a:extLst>
          </p:cNvPr>
          <p:cNvSpPr txBox="1"/>
          <p:nvPr userDrawn="1"/>
        </p:nvSpPr>
        <p:spPr bwMode="gray">
          <a:xfrm>
            <a:off x="5047340" y="2277661"/>
            <a:ext cx="1068097" cy="38036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Secure enrollments and revenue in an evolving graduate, online, and adult learner market </a:t>
            </a:r>
            <a:endParaRPr lang="en-US" sz="618" dirty="0">
              <a:solidFill>
                <a:schemeClr val="bg1"/>
              </a:solidFill>
              <a:effectLst/>
              <a:ea typeface="Calibri" panose="020F0502020204030204" pitchFamily="34" charset="0"/>
            </a:endParaRPr>
          </a:p>
        </p:txBody>
      </p:sp>
      <p:sp>
        <p:nvSpPr>
          <p:cNvPr id="18" name="TextBox 17">
            <a:extLst>
              <a:ext uri="{FF2B5EF4-FFF2-40B4-BE49-F238E27FC236}">
                <a16:creationId xmlns:a16="http://schemas.microsoft.com/office/drawing/2014/main" id="{CC3EFB37-8652-B8F3-9357-692563E2EFC1}"/>
              </a:ext>
            </a:extLst>
          </p:cNvPr>
          <p:cNvSpPr txBox="1"/>
          <p:nvPr userDrawn="1"/>
        </p:nvSpPr>
        <p:spPr bwMode="gray">
          <a:xfrm>
            <a:off x="3290018" y="3086801"/>
            <a:ext cx="762410"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Student </a:t>
            </a:r>
            <a:br>
              <a:rPr lang="en-US" sz="618" b="1" dirty="0">
                <a:solidFill>
                  <a:schemeClr val="accent5"/>
                </a:solidFill>
              </a:rPr>
            </a:br>
            <a:r>
              <a:rPr lang="en-US" sz="618" b="1" dirty="0">
                <a:solidFill>
                  <a:schemeClr val="accent5"/>
                </a:solidFill>
              </a:rPr>
              <a:t>Success</a:t>
            </a:r>
            <a:endParaRPr lang="en-US" sz="618" dirty="0">
              <a:solidFill>
                <a:schemeClr val="accent5"/>
              </a:solidFill>
            </a:endParaRPr>
          </a:p>
        </p:txBody>
      </p:sp>
      <p:sp>
        <p:nvSpPr>
          <p:cNvPr id="19" name="TextBox 18">
            <a:extLst>
              <a:ext uri="{FF2B5EF4-FFF2-40B4-BE49-F238E27FC236}">
                <a16:creationId xmlns:a16="http://schemas.microsoft.com/office/drawing/2014/main" id="{3EE33FCE-E604-2B70-A77A-132D33DB3C8A}"/>
              </a:ext>
            </a:extLst>
          </p:cNvPr>
          <p:cNvSpPr txBox="1"/>
          <p:nvPr userDrawn="1"/>
        </p:nvSpPr>
        <p:spPr bwMode="gray">
          <a:xfrm>
            <a:off x="4360498" y="3451094"/>
            <a:ext cx="1074150" cy="28527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Support, retain, and empower students in college and beyond </a:t>
            </a:r>
            <a:endParaRPr lang="en-US" sz="618" dirty="0">
              <a:solidFill>
                <a:schemeClr val="bg1"/>
              </a:solidFill>
              <a:effectLst/>
              <a:ea typeface="Calibri" panose="020F0502020204030204" pitchFamily="34" charset="0"/>
            </a:endParaRPr>
          </a:p>
        </p:txBody>
      </p:sp>
      <p:sp>
        <p:nvSpPr>
          <p:cNvPr id="20" name="TextBox 19">
            <a:extLst>
              <a:ext uri="{FF2B5EF4-FFF2-40B4-BE49-F238E27FC236}">
                <a16:creationId xmlns:a16="http://schemas.microsoft.com/office/drawing/2014/main" id="{E25990DE-EAFC-3DF0-C1A3-DB4C1DEF96EC}"/>
              </a:ext>
            </a:extLst>
          </p:cNvPr>
          <p:cNvSpPr txBox="1"/>
          <p:nvPr userDrawn="1"/>
        </p:nvSpPr>
        <p:spPr bwMode="gray">
          <a:xfrm>
            <a:off x="2424010" y="3086801"/>
            <a:ext cx="672524"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Data and Analytics </a:t>
            </a:r>
            <a:endParaRPr lang="en-US" sz="618" dirty="0">
              <a:solidFill>
                <a:schemeClr val="accent5"/>
              </a:solidFill>
            </a:endParaRPr>
          </a:p>
        </p:txBody>
      </p:sp>
      <p:sp>
        <p:nvSpPr>
          <p:cNvPr id="21" name="TextBox 20">
            <a:extLst>
              <a:ext uri="{FF2B5EF4-FFF2-40B4-BE49-F238E27FC236}">
                <a16:creationId xmlns:a16="http://schemas.microsoft.com/office/drawing/2014/main" id="{B24C543B-7FB7-AFF7-5011-ACD296A314DC}"/>
              </a:ext>
            </a:extLst>
          </p:cNvPr>
          <p:cNvSpPr txBox="1"/>
          <p:nvPr userDrawn="1"/>
        </p:nvSpPr>
        <p:spPr bwMode="gray">
          <a:xfrm>
            <a:off x="515380" y="3457643"/>
            <a:ext cx="1587157"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Improve decision-making and accelerate innovation with a modern data and analytics infrastructure </a:t>
            </a:r>
          </a:p>
        </p:txBody>
      </p:sp>
      <p:sp>
        <p:nvSpPr>
          <p:cNvPr id="22" name="TextBox 21">
            <a:extLst>
              <a:ext uri="{FF2B5EF4-FFF2-40B4-BE49-F238E27FC236}">
                <a16:creationId xmlns:a16="http://schemas.microsoft.com/office/drawing/2014/main" id="{D4421887-A6A2-88E6-9ACF-7A0184DD52CE}"/>
              </a:ext>
            </a:extLst>
          </p:cNvPr>
          <p:cNvSpPr txBox="1"/>
          <p:nvPr userDrawn="1"/>
        </p:nvSpPr>
        <p:spPr bwMode="gray">
          <a:xfrm>
            <a:off x="2068347" y="2438190"/>
            <a:ext cx="657670" cy="95091"/>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Advancement </a:t>
            </a:r>
            <a:endParaRPr lang="en-US" sz="618" dirty="0">
              <a:solidFill>
                <a:schemeClr val="accent5"/>
              </a:solidFill>
            </a:endParaRPr>
          </a:p>
        </p:txBody>
      </p:sp>
      <p:sp>
        <p:nvSpPr>
          <p:cNvPr id="23" name="TextBox 22">
            <a:extLst>
              <a:ext uri="{FF2B5EF4-FFF2-40B4-BE49-F238E27FC236}">
                <a16:creationId xmlns:a16="http://schemas.microsoft.com/office/drawing/2014/main" id="{FE41B52E-A2CC-CFDD-B690-6D6B335099BC}"/>
              </a:ext>
            </a:extLst>
          </p:cNvPr>
          <p:cNvSpPr txBox="1"/>
          <p:nvPr userDrawn="1"/>
        </p:nvSpPr>
        <p:spPr bwMode="gray">
          <a:xfrm>
            <a:off x="171041" y="2273093"/>
            <a:ext cx="1288712" cy="380361"/>
          </a:xfrm>
          <a:prstGeom prst="rect">
            <a:avLst/>
          </a:prstGeom>
          <a:noFill/>
        </p:spPr>
        <p:txBody>
          <a:bodyPr wrap="square" lIns="0" tIns="0" rIns="0" bIns="0" rtlCol="0">
            <a:spAutoFit/>
          </a:bodyPr>
          <a:lstStyle/>
          <a:p>
            <a:pPr algn="r">
              <a:spcBef>
                <a:spcPts val="309"/>
              </a:spcBef>
            </a:pPr>
            <a:r>
              <a:rPr lang="en-US" sz="618" dirty="0">
                <a:solidFill>
                  <a:schemeClr val="bg1"/>
                </a:solidFill>
              </a:rPr>
              <a:t>Meet aspirational giving </a:t>
            </a:r>
            <a:br>
              <a:rPr lang="en-US" sz="618" dirty="0">
                <a:solidFill>
                  <a:schemeClr val="bg1"/>
                </a:solidFill>
              </a:rPr>
            </a:br>
            <a:r>
              <a:rPr lang="en-US" sz="618" dirty="0">
                <a:solidFill>
                  <a:schemeClr val="bg1"/>
                </a:solidFill>
              </a:rPr>
              <a:t>goals in an era of competing fundraising priorities and shifting donor interest</a:t>
            </a:r>
          </a:p>
        </p:txBody>
      </p:sp>
      <p:sp>
        <p:nvSpPr>
          <p:cNvPr id="24" name="TextBox 23">
            <a:extLst>
              <a:ext uri="{FF2B5EF4-FFF2-40B4-BE49-F238E27FC236}">
                <a16:creationId xmlns:a16="http://schemas.microsoft.com/office/drawing/2014/main" id="{759E70D6-BB5C-AA06-161B-6531D535FEEC}"/>
              </a:ext>
            </a:extLst>
          </p:cNvPr>
          <p:cNvSpPr txBox="1"/>
          <p:nvPr userDrawn="1"/>
        </p:nvSpPr>
        <p:spPr bwMode="gray">
          <a:xfrm>
            <a:off x="397437" y="4129708"/>
            <a:ext cx="2817748" cy="266227"/>
          </a:xfrm>
          <a:prstGeom prst="rect">
            <a:avLst/>
          </a:prstGeom>
          <a:noFill/>
        </p:spPr>
        <p:txBody>
          <a:bodyPr wrap="square" lIns="0" tIns="0" rIns="0" bIns="0" rtlCol="0">
            <a:spAutoFit/>
          </a:bodyPr>
          <a:lstStyle/>
          <a:p>
            <a:pPr>
              <a:spcBef>
                <a:spcPts val="309"/>
              </a:spcBef>
            </a:pPr>
            <a:r>
              <a:rPr lang="en-US" sz="865" dirty="0">
                <a:solidFill>
                  <a:schemeClr val="bg1"/>
                </a:solidFill>
                <a:latin typeface="+mj-lt"/>
              </a:rPr>
              <a:t>We partner with </a:t>
            </a:r>
            <a:r>
              <a:rPr lang="en-US" sz="865" dirty="0">
                <a:solidFill>
                  <a:schemeClr val="accent6"/>
                </a:solidFill>
                <a:latin typeface="+mj-lt"/>
              </a:rPr>
              <a:t>2,800+</a:t>
            </a:r>
            <a:r>
              <a:rPr lang="en-US" sz="865" dirty="0">
                <a:solidFill>
                  <a:schemeClr val="bg1"/>
                </a:solidFill>
                <a:latin typeface="+mj-lt"/>
              </a:rPr>
              <a:t> institutions to accelerate progress, deliver results, and enable lasting change. </a:t>
            </a:r>
          </a:p>
        </p:txBody>
      </p:sp>
      <p:sp>
        <p:nvSpPr>
          <p:cNvPr id="25" name="TextBox 24">
            <a:extLst>
              <a:ext uri="{FF2B5EF4-FFF2-40B4-BE49-F238E27FC236}">
                <a16:creationId xmlns:a16="http://schemas.microsoft.com/office/drawing/2014/main" id="{7D2A52BE-761F-C1DD-B06F-50FF1C27399B}"/>
              </a:ext>
            </a:extLst>
          </p:cNvPr>
          <p:cNvSpPr txBox="1"/>
          <p:nvPr userDrawn="1"/>
        </p:nvSpPr>
        <p:spPr bwMode="gray">
          <a:xfrm>
            <a:off x="3781727" y="4129708"/>
            <a:ext cx="2452331" cy="266227"/>
          </a:xfrm>
          <a:prstGeom prst="rect">
            <a:avLst/>
          </a:prstGeom>
          <a:noFill/>
        </p:spPr>
        <p:txBody>
          <a:bodyPr wrap="square" lIns="0" tIns="0" rIns="0" bIns="0" rtlCol="0">
            <a:spAutoFit/>
          </a:bodyPr>
          <a:lstStyle/>
          <a:p>
            <a:pPr>
              <a:spcBef>
                <a:spcPts val="309"/>
              </a:spcBef>
            </a:pPr>
            <a:r>
              <a:rPr lang="en-US" sz="865" dirty="0">
                <a:solidFill>
                  <a:schemeClr val="accent6"/>
                </a:solidFill>
                <a:latin typeface="+mj-lt"/>
              </a:rPr>
              <a:t>95%+ </a:t>
            </a:r>
            <a:r>
              <a:rPr lang="en-US" sz="865" dirty="0">
                <a:solidFill>
                  <a:schemeClr val="bg1"/>
                </a:solidFill>
                <a:latin typeface="+mj-lt"/>
              </a:rPr>
              <a:t>of our partners return to us year after year because of results we achieve, together.</a:t>
            </a:r>
          </a:p>
        </p:txBody>
      </p:sp>
      <p:cxnSp>
        <p:nvCxnSpPr>
          <p:cNvPr id="26" name="Straight Connector 25">
            <a:extLst>
              <a:ext uri="{FF2B5EF4-FFF2-40B4-BE49-F238E27FC236}">
                <a16:creationId xmlns:a16="http://schemas.microsoft.com/office/drawing/2014/main" id="{C01F0A1E-185A-1F7B-7111-56DA62DE784A}"/>
              </a:ext>
              <a:ext uri="{C183D7F6-B498-43B3-948B-1728B52AA6E4}">
                <adec:decorative xmlns:adec="http://schemas.microsoft.com/office/drawing/2017/decorative" val="1"/>
              </a:ext>
            </a:extLst>
          </p:cNvPr>
          <p:cNvCxnSpPr>
            <a:cxnSpLocks/>
          </p:cNvCxnSpPr>
          <p:nvPr userDrawn="1"/>
        </p:nvCxnSpPr>
        <p:spPr bwMode="gray">
          <a:xfrm flipH="1">
            <a:off x="3228179" y="1220678"/>
            <a:ext cx="0" cy="830782"/>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A7FFF7-AB8D-77BF-27B8-B646B51DD659}"/>
              </a:ext>
              <a:ext uri="{C183D7F6-B498-43B3-948B-1728B52AA6E4}">
                <adec:decorative xmlns:adec="http://schemas.microsoft.com/office/drawing/2017/decorative" val="1"/>
              </a:ext>
            </a:extLst>
          </p:cNvPr>
          <p:cNvCxnSpPr>
            <a:cxnSpLocks/>
          </p:cNvCxnSpPr>
          <p:nvPr userDrawn="1"/>
        </p:nvCxnSpPr>
        <p:spPr bwMode="gray">
          <a:xfrm flipH="1">
            <a:off x="3605474" y="1854167"/>
            <a:ext cx="730484" cy="41312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A8BF41-5A16-BA87-7795-BC7243D7427D}"/>
              </a:ext>
              <a:ext uri="{C183D7F6-B498-43B3-948B-1728B52AA6E4}">
                <adec:decorative xmlns:adec="http://schemas.microsoft.com/office/drawing/2017/decorative" val="1"/>
              </a:ext>
            </a:extLst>
          </p:cNvPr>
          <p:cNvCxnSpPr>
            <a:cxnSpLocks/>
          </p:cNvCxnSpPr>
          <p:nvPr userDrawn="1"/>
        </p:nvCxnSpPr>
        <p:spPr bwMode="gray">
          <a:xfrm>
            <a:off x="2111671" y="1854167"/>
            <a:ext cx="742717" cy="41194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3C3363-36B6-8373-72BE-97F3B16E34E2}"/>
              </a:ext>
              <a:ext uri="{C183D7F6-B498-43B3-948B-1728B52AA6E4}">
                <adec:decorative xmlns:adec="http://schemas.microsoft.com/office/drawing/2017/decorative" val="1"/>
              </a:ext>
            </a:extLst>
          </p:cNvPr>
          <p:cNvCxnSpPr>
            <a:cxnSpLocks/>
          </p:cNvCxnSpPr>
          <p:nvPr userDrawn="1"/>
        </p:nvCxnSpPr>
        <p:spPr bwMode="gray">
          <a:xfrm flipV="1">
            <a:off x="2130183" y="2701960"/>
            <a:ext cx="721545" cy="39534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87E4EC-616F-DC92-6F94-A7C243E246C4}"/>
              </a:ext>
              <a:ext uri="{C183D7F6-B498-43B3-948B-1728B52AA6E4}">
                <adec:decorative xmlns:adec="http://schemas.microsoft.com/office/drawing/2017/decorative" val="1"/>
              </a:ext>
            </a:extLst>
          </p:cNvPr>
          <p:cNvCxnSpPr>
            <a:cxnSpLocks/>
          </p:cNvCxnSpPr>
          <p:nvPr userDrawn="1"/>
        </p:nvCxnSpPr>
        <p:spPr bwMode="gray">
          <a:xfrm flipH="1" flipV="1">
            <a:off x="3602649" y="2695347"/>
            <a:ext cx="733310" cy="41047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1FA217-FBFA-AFD0-65AA-83E9A1C8B425}"/>
              </a:ext>
              <a:ext uri="{C183D7F6-B498-43B3-948B-1728B52AA6E4}">
                <adec:decorative xmlns:adec="http://schemas.microsoft.com/office/drawing/2017/decorative" val="1"/>
              </a:ext>
            </a:extLst>
          </p:cNvPr>
          <p:cNvCxnSpPr>
            <a:cxnSpLocks/>
          </p:cNvCxnSpPr>
          <p:nvPr userDrawn="1"/>
        </p:nvCxnSpPr>
        <p:spPr bwMode="gray">
          <a:xfrm>
            <a:off x="3231065" y="2920740"/>
            <a:ext cx="0" cy="80890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20B9CD-00E6-E5D4-3EFE-2496FEE936CD}"/>
              </a:ext>
              <a:ext uri="{C183D7F6-B498-43B3-948B-1728B52AA6E4}">
                <adec:decorative xmlns:adec="http://schemas.microsoft.com/office/drawing/2017/decorative" val="1"/>
              </a:ext>
            </a:extLst>
          </p:cNvPr>
          <p:cNvCxnSpPr>
            <a:cxnSpLocks/>
          </p:cNvCxnSpPr>
          <p:nvPr userDrawn="1"/>
        </p:nvCxnSpPr>
        <p:spPr bwMode="gray">
          <a:xfrm>
            <a:off x="327664" y="4138524"/>
            <a:ext cx="0" cy="2485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B03C70-B4D3-199C-F5DF-EEE4DD5307F2}"/>
              </a:ext>
              <a:ext uri="{C183D7F6-B498-43B3-948B-1728B52AA6E4}">
                <adec:decorative xmlns:adec="http://schemas.microsoft.com/office/drawing/2017/decorative" val="1"/>
              </a:ext>
            </a:extLst>
          </p:cNvPr>
          <p:cNvCxnSpPr>
            <a:cxnSpLocks/>
          </p:cNvCxnSpPr>
          <p:nvPr userDrawn="1"/>
        </p:nvCxnSpPr>
        <p:spPr bwMode="gray">
          <a:xfrm>
            <a:off x="3712635" y="4138941"/>
            <a:ext cx="0" cy="2476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5FE8A99-6A26-9DFA-D8E9-713DE08D127E}"/>
              </a:ext>
              <a:ext uri="{C183D7F6-B498-43B3-948B-1728B52AA6E4}">
                <adec:decorative xmlns:adec="http://schemas.microsoft.com/office/drawing/2017/decorative" val="1"/>
              </a:ext>
            </a:extLst>
          </p:cNvPr>
          <p:cNvGrpSpPr/>
          <p:nvPr userDrawn="1"/>
        </p:nvGrpSpPr>
        <p:grpSpPr>
          <a:xfrm>
            <a:off x="2149858" y="1157622"/>
            <a:ext cx="293346" cy="395344"/>
            <a:chOff x="3204476" y="1751462"/>
            <a:chExt cx="460972" cy="640080"/>
          </a:xfrm>
        </p:grpSpPr>
        <p:sp>
          <p:nvSpPr>
            <p:cNvPr id="35" name="Freeform 50">
              <a:extLst>
                <a:ext uri="{FF2B5EF4-FFF2-40B4-BE49-F238E27FC236}">
                  <a16:creationId xmlns:a16="http://schemas.microsoft.com/office/drawing/2014/main" id="{B60D99E7-3EC1-5C2E-6DA7-E497B180A9C0}"/>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sz="1112"/>
            </a:p>
          </p:txBody>
        </p:sp>
        <p:sp>
          <p:nvSpPr>
            <p:cNvPr id="36" name="Freeform 55">
              <a:extLst>
                <a:ext uri="{FF2B5EF4-FFF2-40B4-BE49-F238E27FC236}">
                  <a16:creationId xmlns:a16="http://schemas.microsoft.com/office/drawing/2014/main" id="{C8C54C84-B9CB-A6B8-E6E5-C65F91560B83}"/>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dirty="0"/>
            </a:p>
          </p:txBody>
        </p:sp>
      </p:grpSp>
      <p:sp>
        <p:nvSpPr>
          <p:cNvPr id="37" name="Freeform 39">
            <a:extLst>
              <a:ext uri="{FF2B5EF4-FFF2-40B4-BE49-F238E27FC236}">
                <a16:creationId xmlns:a16="http://schemas.microsoft.com/office/drawing/2014/main" id="{17A9C23B-C87A-9AE5-B667-C88E50A14D56}"/>
              </a:ext>
              <a:ext uri="{C183D7F6-B498-43B3-948B-1728B52AA6E4}">
                <adec:decorative xmlns:adec="http://schemas.microsoft.com/office/drawing/2017/decorative" val="1"/>
              </a:ext>
            </a:extLst>
          </p:cNvPr>
          <p:cNvSpPr/>
          <p:nvPr userDrawn="1"/>
        </p:nvSpPr>
        <p:spPr>
          <a:xfrm rot="20773201">
            <a:off x="2400630" y="1172353"/>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38" name="Graphic 37">
            <a:extLst>
              <a:ext uri="{FF2B5EF4-FFF2-40B4-BE49-F238E27FC236}">
                <a16:creationId xmlns:a16="http://schemas.microsoft.com/office/drawing/2014/main" id="{5939BA14-93D9-C171-703C-1B491066E2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81839" y="1243622"/>
            <a:ext cx="211226" cy="205014"/>
          </a:xfrm>
          <a:prstGeom prst="rect">
            <a:avLst/>
          </a:prstGeom>
        </p:spPr>
      </p:pic>
      <p:grpSp>
        <p:nvGrpSpPr>
          <p:cNvPr id="39" name="Group 38">
            <a:extLst>
              <a:ext uri="{FF2B5EF4-FFF2-40B4-BE49-F238E27FC236}">
                <a16:creationId xmlns:a16="http://schemas.microsoft.com/office/drawing/2014/main" id="{9BAA3003-BFA5-4D75-9ACA-5D2AA362A909}"/>
              </a:ext>
              <a:ext uri="{C183D7F6-B498-43B3-948B-1728B52AA6E4}">
                <adec:decorative xmlns:adec="http://schemas.microsoft.com/office/drawing/2017/decorative" val="1"/>
              </a:ext>
            </a:extLst>
          </p:cNvPr>
          <p:cNvGrpSpPr/>
          <p:nvPr userDrawn="1"/>
        </p:nvGrpSpPr>
        <p:grpSpPr>
          <a:xfrm>
            <a:off x="1530571" y="2272780"/>
            <a:ext cx="156661" cy="395344"/>
            <a:chOff x="2114907" y="3609281"/>
            <a:chExt cx="246182" cy="640080"/>
          </a:xfrm>
        </p:grpSpPr>
        <p:sp>
          <p:nvSpPr>
            <p:cNvPr id="40" name="Freeform 67">
              <a:extLst>
                <a:ext uri="{FF2B5EF4-FFF2-40B4-BE49-F238E27FC236}">
                  <a16:creationId xmlns:a16="http://schemas.microsoft.com/office/drawing/2014/main" id="{1F80E32B-C696-2CBF-BDDC-81FD0D579172}"/>
                </a:ext>
              </a:extLst>
            </p:cNvPr>
            <p:cNvSpPr/>
            <p:nvPr/>
          </p:nvSpPr>
          <p:spPr>
            <a:xfrm>
              <a:off x="2117476" y="3924559"/>
              <a:ext cx="243613"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sz="1112"/>
            </a:p>
          </p:txBody>
        </p:sp>
        <p:sp>
          <p:nvSpPr>
            <p:cNvPr id="41" name="Freeform 69">
              <a:extLst>
                <a:ext uri="{FF2B5EF4-FFF2-40B4-BE49-F238E27FC236}">
                  <a16:creationId xmlns:a16="http://schemas.microsoft.com/office/drawing/2014/main" id="{A67E7416-AFE4-87C8-D4E6-34328ED4C577}"/>
                </a:ext>
              </a:extLst>
            </p:cNvPr>
            <p:cNvSpPr/>
            <p:nvPr/>
          </p:nvSpPr>
          <p:spPr>
            <a:xfrm>
              <a:off x="2114907" y="3609281"/>
              <a:ext cx="9512" cy="640080"/>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sz="1112" dirty="0"/>
            </a:p>
          </p:txBody>
        </p:sp>
      </p:grpSp>
      <p:sp>
        <p:nvSpPr>
          <p:cNvPr id="42" name="Freeform 61">
            <a:extLst>
              <a:ext uri="{FF2B5EF4-FFF2-40B4-BE49-F238E27FC236}">
                <a16:creationId xmlns:a16="http://schemas.microsoft.com/office/drawing/2014/main" id="{40B9F53A-834C-229B-6B7C-CD88929F917D}"/>
              </a:ext>
              <a:ext uri="{C183D7F6-B498-43B3-948B-1728B52AA6E4}">
                <adec:decorative xmlns:adec="http://schemas.microsoft.com/office/drawing/2017/decorative" val="1"/>
              </a:ext>
            </a:extLst>
          </p:cNvPr>
          <p:cNvSpPr/>
          <p:nvPr userDrawn="1"/>
        </p:nvSpPr>
        <p:spPr>
          <a:xfrm>
            <a:off x="1675623" y="2287450"/>
            <a:ext cx="376599" cy="366006"/>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3" name="Graphic 42">
            <a:extLst>
              <a:ext uri="{FF2B5EF4-FFF2-40B4-BE49-F238E27FC236}">
                <a16:creationId xmlns:a16="http://schemas.microsoft.com/office/drawing/2014/main" id="{ED5BB0B1-EEFB-9EBC-E099-90C50BBCE812}"/>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52516" y="2378014"/>
            <a:ext cx="223574" cy="176492"/>
          </a:xfrm>
          <a:prstGeom prst="rect">
            <a:avLst/>
          </a:prstGeom>
        </p:spPr>
      </p:pic>
      <p:grpSp>
        <p:nvGrpSpPr>
          <p:cNvPr id="44" name="Group 43">
            <a:extLst>
              <a:ext uri="{FF2B5EF4-FFF2-40B4-BE49-F238E27FC236}">
                <a16:creationId xmlns:a16="http://schemas.microsoft.com/office/drawing/2014/main" id="{FDCF141E-49A0-88AF-BC51-2BB556E60AC5}"/>
              </a:ext>
              <a:ext uri="{C183D7F6-B498-43B3-948B-1728B52AA6E4}">
                <adec:decorative xmlns:adec="http://schemas.microsoft.com/office/drawing/2017/decorative" val="1"/>
              </a:ext>
            </a:extLst>
          </p:cNvPr>
          <p:cNvGrpSpPr/>
          <p:nvPr userDrawn="1"/>
        </p:nvGrpSpPr>
        <p:grpSpPr>
          <a:xfrm>
            <a:off x="2176982" y="3400491"/>
            <a:ext cx="254119" cy="395344"/>
            <a:chOff x="3373372" y="5556752"/>
            <a:chExt cx="399330" cy="640080"/>
          </a:xfrm>
        </p:grpSpPr>
        <p:sp>
          <p:nvSpPr>
            <p:cNvPr id="45" name="Freeform 92">
              <a:extLst>
                <a:ext uri="{FF2B5EF4-FFF2-40B4-BE49-F238E27FC236}">
                  <a16:creationId xmlns:a16="http://schemas.microsoft.com/office/drawing/2014/main" id="{FD052BA5-5DE9-A49F-C1BE-6D25CFB31BDF}"/>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sz="1112"/>
            </a:p>
          </p:txBody>
        </p:sp>
        <p:sp>
          <p:nvSpPr>
            <p:cNvPr id="46" name="Freeform 93">
              <a:extLst>
                <a:ext uri="{FF2B5EF4-FFF2-40B4-BE49-F238E27FC236}">
                  <a16:creationId xmlns:a16="http://schemas.microsoft.com/office/drawing/2014/main" id="{8CA85FBA-1869-957A-65FA-6055B39F37D6}"/>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sz="1112"/>
            </a:p>
          </p:txBody>
        </p:sp>
      </p:grpSp>
      <p:sp>
        <p:nvSpPr>
          <p:cNvPr id="47" name="Freeform 78">
            <a:extLst>
              <a:ext uri="{FF2B5EF4-FFF2-40B4-BE49-F238E27FC236}">
                <a16:creationId xmlns:a16="http://schemas.microsoft.com/office/drawing/2014/main" id="{E7B94AC1-F456-E1FD-9523-281F8E2C17E4}"/>
              </a:ext>
              <a:ext uri="{C183D7F6-B498-43B3-948B-1728B52AA6E4}">
                <adec:decorative xmlns:adec="http://schemas.microsoft.com/office/drawing/2017/decorative" val="1"/>
              </a:ext>
            </a:extLst>
          </p:cNvPr>
          <p:cNvSpPr/>
          <p:nvPr userDrawn="1"/>
        </p:nvSpPr>
        <p:spPr>
          <a:xfrm rot="20773201">
            <a:off x="2399625" y="3414555"/>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8" name="Graphic 47">
            <a:extLst>
              <a:ext uri="{FF2B5EF4-FFF2-40B4-BE49-F238E27FC236}">
                <a16:creationId xmlns:a16="http://schemas.microsoft.com/office/drawing/2014/main" id="{5387E2DB-7937-FD84-F640-D5B0D69CA57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477544" y="3493824"/>
            <a:ext cx="223574" cy="216998"/>
          </a:xfrm>
          <a:prstGeom prst="rect">
            <a:avLst/>
          </a:prstGeom>
        </p:spPr>
      </p:pic>
      <p:grpSp>
        <p:nvGrpSpPr>
          <p:cNvPr id="49" name="Group 48">
            <a:extLst>
              <a:ext uri="{FF2B5EF4-FFF2-40B4-BE49-F238E27FC236}">
                <a16:creationId xmlns:a16="http://schemas.microsoft.com/office/drawing/2014/main" id="{B551C7CD-7401-DA61-4CBC-A0BE09285D98}"/>
              </a:ext>
              <a:ext uri="{C183D7F6-B498-43B3-948B-1728B52AA6E4}">
                <adec:decorative xmlns:adec="http://schemas.microsoft.com/office/drawing/2017/decorative" val="1"/>
              </a:ext>
            </a:extLst>
          </p:cNvPr>
          <p:cNvGrpSpPr/>
          <p:nvPr userDrawn="1"/>
        </p:nvGrpSpPr>
        <p:grpSpPr>
          <a:xfrm>
            <a:off x="4004716" y="3400491"/>
            <a:ext cx="284386" cy="395344"/>
            <a:chOff x="6122763" y="5709630"/>
            <a:chExt cx="446893" cy="640080"/>
          </a:xfrm>
        </p:grpSpPr>
        <p:sp>
          <p:nvSpPr>
            <p:cNvPr id="50" name="Freeform 117">
              <a:extLst>
                <a:ext uri="{FF2B5EF4-FFF2-40B4-BE49-F238E27FC236}">
                  <a16:creationId xmlns:a16="http://schemas.microsoft.com/office/drawing/2014/main" id="{5C244EDA-779A-5E13-30BA-AD95B0E086B9}"/>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sz="1112"/>
            </a:p>
          </p:txBody>
        </p:sp>
        <p:sp>
          <p:nvSpPr>
            <p:cNvPr id="51" name="Freeform 121">
              <a:extLst>
                <a:ext uri="{FF2B5EF4-FFF2-40B4-BE49-F238E27FC236}">
                  <a16:creationId xmlns:a16="http://schemas.microsoft.com/office/drawing/2014/main" id="{22EE1D83-F5E9-60E3-A387-1E94EBF6A40F}"/>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sz="1112" dirty="0"/>
            </a:p>
          </p:txBody>
        </p:sp>
      </p:grpSp>
      <p:sp>
        <p:nvSpPr>
          <p:cNvPr id="52" name="Freeform 109">
            <a:extLst>
              <a:ext uri="{FF2B5EF4-FFF2-40B4-BE49-F238E27FC236}">
                <a16:creationId xmlns:a16="http://schemas.microsoft.com/office/drawing/2014/main" id="{A62B7531-AFE4-4E10-6540-03B8F0C523E0}"/>
              </a:ext>
              <a:ext uri="{C183D7F6-B498-43B3-948B-1728B52AA6E4}">
                <adec:decorative xmlns:adec="http://schemas.microsoft.com/office/drawing/2017/decorative" val="1"/>
              </a:ext>
            </a:extLst>
          </p:cNvPr>
          <p:cNvSpPr/>
          <p:nvPr userDrawn="1"/>
        </p:nvSpPr>
        <p:spPr>
          <a:xfrm rot="19433401">
            <a:off x="3697691" y="3414781"/>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53" name="Graphic 52">
            <a:extLst>
              <a:ext uri="{FF2B5EF4-FFF2-40B4-BE49-F238E27FC236}">
                <a16:creationId xmlns:a16="http://schemas.microsoft.com/office/drawing/2014/main" id="{C32B0BC0-52EC-A6DD-461C-1C6D16DF67BC}"/>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774360" y="3515868"/>
            <a:ext cx="223574" cy="199638"/>
          </a:xfrm>
          <a:prstGeom prst="rect">
            <a:avLst/>
          </a:prstGeom>
        </p:spPr>
      </p:pic>
      <p:grpSp>
        <p:nvGrpSpPr>
          <p:cNvPr id="54" name="Group 53">
            <a:extLst>
              <a:ext uri="{FF2B5EF4-FFF2-40B4-BE49-F238E27FC236}">
                <a16:creationId xmlns:a16="http://schemas.microsoft.com/office/drawing/2014/main" id="{43615D95-A0A3-9078-D339-AEFEBE599723}"/>
              </a:ext>
              <a:ext uri="{C183D7F6-B498-43B3-948B-1728B52AA6E4}">
                <adec:decorative xmlns:adec="http://schemas.microsoft.com/office/drawing/2017/decorative" val="1"/>
              </a:ext>
            </a:extLst>
          </p:cNvPr>
          <p:cNvGrpSpPr/>
          <p:nvPr userDrawn="1"/>
        </p:nvGrpSpPr>
        <p:grpSpPr>
          <a:xfrm>
            <a:off x="4044051" y="1157622"/>
            <a:ext cx="268331" cy="395344"/>
            <a:chOff x="6523346" y="1827330"/>
            <a:chExt cx="421663" cy="640080"/>
          </a:xfrm>
        </p:grpSpPr>
        <p:sp>
          <p:nvSpPr>
            <p:cNvPr id="56" name="Freeform 136">
              <a:extLst>
                <a:ext uri="{FF2B5EF4-FFF2-40B4-BE49-F238E27FC236}">
                  <a16:creationId xmlns:a16="http://schemas.microsoft.com/office/drawing/2014/main" id="{8BE3FF88-FB7C-053B-33C3-3D458DFBA66E}"/>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sz="1112"/>
            </a:p>
          </p:txBody>
        </p:sp>
        <p:sp>
          <p:nvSpPr>
            <p:cNvPr id="57" name="Freeform 137">
              <a:extLst>
                <a:ext uri="{FF2B5EF4-FFF2-40B4-BE49-F238E27FC236}">
                  <a16:creationId xmlns:a16="http://schemas.microsoft.com/office/drawing/2014/main" id="{F0DF656F-3289-4EF3-507B-2253CF1863BB}"/>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a:p>
          </p:txBody>
        </p:sp>
      </p:grpSp>
      <p:sp>
        <p:nvSpPr>
          <p:cNvPr id="58" name="Freeform 132">
            <a:extLst>
              <a:ext uri="{FF2B5EF4-FFF2-40B4-BE49-F238E27FC236}">
                <a16:creationId xmlns:a16="http://schemas.microsoft.com/office/drawing/2014/main" id="{AAF87351-956A-0EAC-012D-8E92F58B90BA}"/>
              </a:ext>
              <a:ext uri="{C183D7F6-B498-43B3-948B-1728B52AA6E4}">
                <adec:decorative xmlns:adec="http://schemas.microsoft.com/office/drawing/2017/decorative" val="1"/>
              </a:ext>
            </a:extLst>
          </p:cNvPr>
          <p:cNvSpPr/>
          <p:nvPr userDrawn="1"/>
        </p:nvSpPr>
        <p:spPr>
          <a:xfrm>
            <a:off x="3697691" y="1177993"/>
            <a:ext cx="376567" cy="365975"/>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sz="1112" dirty="0"/>
          </a:p>
        </p:txBody>
      </p:sp>
      <p:pic>
        <p:nvPicPr>
          <p:cNvPr id="59" name="Graphic 58">
            <a:extLst>
              <a:ext uri="{FF2B5EF4-FFF2-40B4-BE49-F238E27FC236}">
                <a16:creationId xmlns:a16="http://schemas.microsoft.com/office/drawing/2014/main" id="{102A801D-1884-6E00-0DFE-8AE61935893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00629" y="1264053"/>
            <a:ext cx="203249" cy="194641"/>
          </a:xfrm>
          <a:prstGeom prst="rect">
            <a:avLst/>
          </a:prstGeom>
        </p:spPr>
      </p:pic>
      <p:sp>
        <p:nvSpPr>
          <p:cNvPr id="60" name="Freeform 141">
            <a:extLst>
              <a:ext uri="{FF2B5EF4-FFF2-40B4-BE49-F238E27FC236}">
                <a16:creationId xmlns:a16="http://schemas.microsoft.com/office/drawing/2014/main" id="{B1BD5EEE-0A21-21EB-1C1C-F40C87BB615E}"/>
              </a:ext>
              <a:ext uri="{C183D7F6-B498-43B3-948B-1728B52AA6E4}">
                <adec:decorative xmlns:adec="http://schemas.microsoft.com/office/drawing/2017/decorative" val="1"/>
              </a:ext>
            </a:extLst>
          </p:cNvPr>
          <p:cNvSpPr/>
          <p:nvPr userDrawn="1"/>
        </p:nvSpPr>
        <p:spPr>
          <a:xfrm rot="20773201">
            <a:off x="4427076" y="2287512"/>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grpSp>
        <p:nvGrpSpPr>
          <p:cNvPr id="62" name="Group 61">
            <a:extLst>
              <a:ext uri="{FF2B5EF4-FFF2-40B4-BE49-F238E27FC236}">
                <a16:creationId xmlns:a16="http://schemas.microsoft.com/office/drawing/2014/main" id="{72A1CF9A-9B25-6DF3-2FFB-D12DCE61D291}"/>
              </a:ext>
              <a:ext uri="{C183D7F6-B498-43B3-948B-1728B52AA6E4}">
                <adec:decorative xmlns:adec="http://schemas.microsoft.com/office/drawing/2017/decorative" val="1"/>
              </a:ext>
            </a:extLst>
          </p:cNvPr>
          <p:cNvGrpSpPr/>
          <p:nvPr userDrawn="1"/>
        </p:nvGrpSpPr>
        <p:grpSpPr>
          <a:xfrm>
            <a:off x="4813625" y="2272780"/>
            <a:ext cx="162714" cy="395344"/>
            <a:chOff x="7672637" y="3652461"/>
            <a:chExt cx="255693" cy="640080"/>
          </a:xfrm>
        </p:grpSpPr>
        <p:sp>
          <p:nvSpPr>
            <p:cNvPr id="63" name="Freeform 145">
              <a:extLst>
                <a:ext uri="{FF2B5EF4-FFF2-40B4-BE49-F238E27FC236}">
                  <a16:creationId xmlns:a16="http://schemas.microsoft.com/office/drawing/2014/main" id="{0BBBE36C-D1CC-ABB9-2B5C-C2598EF7BDA5}"/>
                </a:ext>
              </a:extLst>
            </p:cNvPr>
            <p:cNvSpPr/>
            <p:nvPr/>
          </p:nvSpPr>
          <p:spPr>
            <a:xfrm>
              <a:off x="7672637" y="3967739"/>
              <a:ext cx="234005" cy="9525"/>
            </a:xfrm>
            <a:custGeom>
              <a:avLst/>
              <a:gdLst>
                <a:gd name="connsiteX0" fmla="*/ 234006 w 234005"/>
                <a:gd name="connsiteY0" fmla="*/ 0 h 9525"/>
                <a:gd name="connsiteX1" fmla="*/ 0 w 234005"/>
                <a:gd name="connsiteY1" fmla="*/ 0 h 9525"/>
              </a:gdLst>
              <a:ahLst/>
              <a:cxnLst>
                <a:cxn ang="0">
                  <a:pos x="connsiteX0" y="connsiteY0"/>
                </a:cxn>
                <a:cxn ang="0">
                  <a:pos x="connsiteX1" y="connsiteY1"/>
                </a:cxn>
              </a:cxnLst>
              <a:rect l="l" t="t" r="r" b="b"/>
              <a:pathLst>
                <a:path w="234005" h="9525">
                  <a:moveTo>
                    <a:pt x="234006" y="0"/>
                  </a:moveTo>
                  <a:lnTo>
                    <a:pt x="0" y="0"/>
                  </a:lnTo>
                </a:path>
              </a:pathLst>
            </a:custGeom>
            <a:ln w="12700" cap="rnd">
              <a:solidFill>
                <a:srgbClr val="FFFFFF"/>
              </a:solidFill>
              <a:prstDash val="solid"/>
              <a:round/>
            </a:ln>
          </p:spPr>
          <p:txBody>
            <a:bodyPr rtlCol="0" anchor="ctr"/>
            <a:lstStyle/>
            <a:p>
              <a:endParaRPr lang="en-US" sz="1112"/>
            </a:p>
          </p:txBody>
        </p:sp>
        <p:sp>
          <p:nvSpPr>
            <p:cNvPr id="64" name="Freeform 146">
              <a:extLst>
                <a:ext uri="{FF2B5EF4-FFF2-40B4-BE49-F238E27FC236}">
                  <a16:creationId xmlns:a16="http://schemas.microsoft.com/office/drawing/2014/main" id="{22C427C9-71D5-8FF4-A2F2-5176ED6C0689}"/>
                </a:ext>
              </a:extLst>
            </p:cNvPr>
            <p:cNvSpPr/>
            <p:nvPr/>
          </p:nvSpPr>
          <p:spPr>
            <a:xfrm>
              <a:off x="7918818" y="3652461"/>
              <a:ext cx="9512" cy="640080"/>
            </a:xfrm>
            <a:custGeom>
              <a:avLst/>
              <a:gdLst>
                <a:gd name="connsiteX0" fmla="*/ 0 w 9512"/>
                <a:gd name="connsiteY0" fmla="*/ 685800 h 685800"/>
                <a:gd name="connsiteX1" fmla="*/ 0 w 9512"/>
                <a:gd name="connsiteY1" fmla="*/ 0 h 685800"/>
              </a:gdLst>
              <a:ahLst/>
              <a:cxnLst>
                <a:cxn ang="0">
                  <a:pos x="connsiteX0" y="connsiteY0"/>
                </a:cxn>
                <a:cxn ang="0">
                  <a:pos x="connsiteX1" y="connsiteY1"/>
                </a:cxn>
              </a:cxnLst>
              <a:rect l="l" t="t" r="r" b="b"/>
              <a:pathLst>
                <a:path w="9512" h="685800">
                  <a:moveTo>
                    <a:pt x="0" y="685800"/>
                  </a:moveTo>
                  <a:lnTo>
                    <a:pt x="0" y="0"/>
                  </a:lnTo>
                </a:path>
              </a:pathLst>
            </a:custGeom>
            <a:ln w="12700" cap="rnd">
              <a:solidFill>
                <a:srgbClr val="FFFFFF"/>
              </a:solidFill>
              <a:prstDash val="solid"/>
              <a:round/>
            </a:ln>
          </p:spPr>
          <p:txBody>
            <a:bodyPr rtlCol="0" anchor="ctr"/>
            <a:lstStyle/>
            <a:p>
              <a:endParaRPr lang="en-US" sz="1112"/>
            </a:p>
          </p:txBody>
        </p:sp>
      </p:grpSp>
      <p:pic>
        <p:nvPicPr>
          <p:cNvPr id="65" name="Graphic 64">
            <a:extLst>
              <a:ext uri="{FF2B5EF4-FFF2-40B4-BE49-F238E27FC236}">
                <a16:creationId xmlns:a16="http://schemas.microsoft.com/office/drawing/2014/main" id="{0A4D8993-C779-D8A2-63BA-35B164F9646C}"/>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07320" y="2363424"/>
            <a:ext cx="203249" cy="197271"/>
          </a:xfrm>
          <a:prstGeom prst="rect">
            <a:avLst/>
          </a:prstGeom>
        </p:spPr>
      </p:pic>
      <p:sp>
        <p:nvSpPr>
          <p:cNvPr id="66" name="Oval 65">
            <a:extLst>
              <a:ext uri="{FF2B5EF4-FFF2-40B4-BE49-F238E27FC236}">
                <a16:creationId xmlns:a16="http://schemas.microsoft.com/office/drawing/2014/main" id="{F7C8D46F-5AC5-060B-42CB-6099FC194E81}"/>
              </a:ext>
              <a:ext uri="{C183D7F6-B498-43B3-948B-1728B52AA6E4}">
                <adec:decorative xmlns:adec="http://schemas.microsoft.com/office/drawing/2017/decorative" val="1"/>
              </a:ext>
            </a:extLst>
          </p:cNvPr>
          <p:cNvSpPr/>
          <p:nvPr userDrawn="1"/>
        </p:nvSpPr>
        <p:spPr bwMode="gray">
          <a:xfrm>
            <a:off x="2749908" y="2004150"/>
            <a:ext cx="956542" cy="92840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pic>
        <p:nvPicPr>
          <p:cNvPr id="67" name="Picture 66">
            <a:extLst>
              <a:ext uri="{FF2B5EF4-FFF2-40B4-BE49-F238E27FC236}">
                <a16:creationId xmlns:a16="http://schemas.microsoft.com/office/drawing/2014/main" id="{280DD485-1231-4525-8EA6-15CAC396FA6A}"/>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28254" y="2075060"/>
            <a:ext cx="1010883" cy="786588"/>
          </a:xfrm>
          <a:prstGeom prst="rect">
            <a:avLst/>
          </a:prstGeom>
        </p:spPr>
      </p:pic>
      <p:sp>
        <p:nvSpPr>
          <p:cNvPr id="68" name="K12...">
            <a:extLst>
              <a:ext uri="{FF2B5EF4-FFF2-40B4-BE49-F238E27FC236}">
                <a16:creationId xmlns:a16="http://schemas.microsoft.com/office/drawing/2014/main" id="{3DAF3147-2A47-9E71-54F8-A66A265111E2}"/>
              </a:ext>
            </a:extLst>
          </p:cNvPr>
          <p:cNvSpPr txBox="1">
            <a:spLocks/>
          </p:cNvSpPr>
          <p:nvPr userDrawn="1"/>
        </p:nvSpPr>
        <p:spPr>
          <a:xfrm>
            <a:off x="311724" y="4614955"/>
            <a:ext cx="5212522" cy="9034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587" b="0" spc="3" dirty="0">
                <a:solidFill>
                  <a:schemeClr val="tx1"/>
                </a:solidFill>
                <a:latin typeface="+mn-lt"/>
                <a:cs typeface="MuseoSans-500"/>
              </a:rPr>
              <a:t>K12</a:t>
            </a:r>
            <a:r>
              <a:rPr lang="en-US" sz="587" b="0" dirty="0">
                <a:solidFill>
                  <a:schemeClr val="tx1"/>
                </a:solidFill>
                <a:latin typeface="+mn-lt"/>
                <a:cs typeface="MuseoSans-500"/>
              </a:rPr>
              <a:t> • Community Colleges</a:t>
            </a:r>
            <a:r>
              <a:rPr lang="en-US" sz="587" b="0" spc="3" dirty="0">
                <a:solidFill>
                  <a:schemeClr val="tx1"/>
                </a:solidFill>
                <a:latin typeface="+mn-lt"/>
                <a:cs typeface="MuseoSans-500"/>
              </a:rPr>
              <a:t> </a:t>
            </a:r>
            <a:r>
              <a:rPr lang="en-US" sz="587" b="0" dirty="0">
                <a:solidFill>
                  <a:schemeClr val="tx1"/>
                </a:solidFill>
                <a:latin typeface="+mn-lt"/>
                <a:cs typeface="MuseoSans-500"/>
              </a:rPr>
              <a:t>• </a:t>
            </a:r>
            <a:r>
              <a:rPr lang="en-US" sz="587" b="0" spc="-15" dirty="0">
                <a:solidFill>
                  <a:schemeClr val="tx1"/>
                </a:solidFill>
                <a:latin typeface="+mn-lt"/>
                <a:cs typeface="MuseoSans-500"/>
              </a:rPr>
              <a:t>Four-Year</a:t>
            </a:r>
            <a:r>
              <a:rPr lang="en-US" sz="587" b="0" dirty="0">
                <a:solidFill>
                  <a:schemeClr val="tx1"/>
                </a:solidFill>
                <a:latin typeface="+mn-lt"/>
                <a:cs typeface="MuseoSans-500"/>
              </a:rPr>
              <a:t> Colleges and</a:t>
            </a:r>
            <a:r>
              <a:rPr lang="en-US" sz="587" b="0" spc="3" dirty="0">
                <a:solidFill>
                  <a:schemeClr val="tx1"/>
                </a:solidFill>
                <a:latin typeface="+mn-lt"/>
                <a:cs typeface="MuseoSans-500"/>
              </a:rPr>
              <a:t> </a:t>
            </a:r>
            <a:r>
              <a:rPr lang="en-US" sz="587" b="0" dirty="0">
                <a:solidFill>
                  <a:schemeClr val="tx1"/>
                </a:solidFill>
                <a:latin typeface="+mn-lt"/>
                <a:cs typeface="MuseoSans-500"/>
              </a:rPr>
              <a:t>Universities • Graduate, Professional,</a:t>
            </a:r>
            <a:r>
              <a:rPr lang="en-US" sz="587" b="0" spc="3" dirty="0">
                <a:solidFill>
                  <a:schemeClr val="tx1"/>
                </a:solidFill>
                <a:latin typeface="+mn-lt"/>
                <a:cs typeface="MuseoSans-500"/>
              </a:rPr>
              <a:t> </a:t>
            </a:r>
            <a:r>
              <a:rPr lang="en-US" sz="587" b="0" dirty="0">
                <a:solidFill>
                  <a:schemeClr val="tx1"/>
                </a:solidFill>
                <a:latin typeface="+mn-lt"/>
                <a:cs typeface="MuseoSans-500"/>
              </a:rPr>
              <a:t>and </a:t>
            </a:r>
            <a:r>
              <a:rPr lang="en-US" sz="587" b="0" spc="-3" dirty="0">
                <a:solidFill>
                  <a:schemeClr val="tx1"/>
                </a:solidFill>
                <a:latin typeface="+mn-lt"/>
                <a:cs typeface="MuseoSans-500"/>
              </a:rPr>
              <a:t>Adult</a:t>
            </a:r>
            <a:r>
              <a:rPr lang="en-US" sz="587" b="0" dirty="0">
                <a:solidFill>
                  <a:schemeClr val="tx1"/>
                </a:solidFill>
                <a:latin typeface="+mn-lt"/>
                <a:cs typeface="MuseoSans-500"/>
              </a:rPr>
              <a:t> Programs • Employers</a:t>
            </a:r>
            <a:endParaRPr lang="en-US" sz="587" dirty="0">
              <a:solidFill>
                <a:schemeClr val="tx1"/>
              </a:solidFill>
              <a:latin typeface="+mn-lt"/>
              <a:cs typeface="MuseoSans-500"/>
            </a:endParaRPr>
          </a:p>
        </p:txBody>
      </p:sp>
      <p:sp>
        <p:nvSpPr>
          <p:cNvPr id="69" name="Holder 5" descr="Learn more at eab.com.">
            <a:extLst>
              <a:ext uri="{FF2B5EF4-FFF2-40B4-BE49-F238E27FC236}">
                <a16:creationId xmlns:a16="http://schemas.microsoft.com/office/drawing/2014/main" id="{456BE344-7AF2-DA99-D62E-820AA609D595}"/>
              </a:ext>
              <a:ext uri="{C183D7F6-B498-43B3-948B-1728B52AA6E4}">
                <adec:decorative xmlns:adec="http://schemas.microsoft.com/office/drawing/2017/decorative" val="0"/>
              </a:ext>
            </a:extLst>
          </p:cNvPr>
          <p:cNvSpPr txBox="1">
            <a:spLocks/>
          </p:cNvSpPr>
          <p:nvPr userDrawn="1"/>
        </p:nvSpPr>
        <p:spPr>
          <a:xfrm>
            <a:off x="5605387" y="4605754"/>
            <a:ext cx="486760" cy="108748"/>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41" spc="-12" dirty="0">
                <a:solidFill>
                  <a:schemeClr val="tx1"/>
                </a:solidFill>
                <a:latin typeface="+mj-lt"/>
              </a:rPr>
              <a:t>eab.com</a:t>
            </a:r>
          </a:p>
        </p:txBody>
      </p:sp>
      <p:grpSp>
        <p:nvGrpSpPr>
          <p:cNvPr id="72" name="Group 71">
            <a:extLst>
              <a:ext uri="{FF2B5EF4-FFF2-40B4-BE49-F238E27FC236}">
                <a16:creationId xmlns:a16="http://schemas.microsoft.com/office/drawing/2014/main" id="{75DCB26A-B2BE-8CBF-524F-A7049B9F75A5}"/>
              </a:ext>
              <a:ext uri="{C183D7F6-B498-43B3-948B-1728B52AA6E4}">
                <adec:decorative xmlns:adec="http://schemas.microsoft.com/office/drawing/2017/decorative" val="1"/>
              </a:ext>
            </a:extLst>
          </p:cNvPr>
          <p:cNvGrpSpPr>
            <a:grpSpLocks/>
          </p:cNvGrpSpPr>
          <p:nvPr userDrawn="1"/>
        </p:nvGrpSpPr>
        <p:grpSpPr>
          <a:xfrm>
            <a:off x="6513574" y="0"/>
            <a:ext cx="1151349" cy="1584746"/>
            <a:chOff x="6450865" y="-1"/>
            <a:chExt cx="1478317" cy="2565780"/>
          </a:xfrm>
        </p:grpSpPr>
        <p:sp>
          <p:nvSpPr>
            <p:cNvPr id="73" name="Text Placeholder 1">
              <a:extLst>
                <a:ext uri="{FF2B5EF4-FFF2-40B4-BE49-F238E27FC236}">
                  <a16:creationId xmlns:a16="http://schemas.microsoft.com/office/drawing/2014/main" id="{0D6D7F28-B41F-6A74-B4C8-CA4AE5D98437}"/>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382" dirty="0">
                <a:solidFill>
                  <a:schemeClr val="bg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2C05DEC8-714F-F441-3699-E8A2411694AD}"/>
                </a:ext>
                <a:ext uri="{C183D7F6-B498-43B3-948B-1728B52AA6E4}">
                  <adec:decorative xmlns:adec="http://schemas.microsoft.com/office/drawing/2017/decorative" val="1"/>
                </a:ext>
              </a:extLst>
            </p:cNvPr>
            <p:cNvSpPr txBox="1"/>
            <p:nvPr/>
          </p:nvSpPr>
          <p:spPr bwMode="gray">
            <a:xfrm>
              <a:off x="6508729" y="68334"/>
              <a:ext cx="1360780" cy="2424461"/>
            </a:xfrm>
            <a:prstGeom prst="rect">
              <a:avLst/>
            </a:prstGeom>
            <a:noFill/>
          </p:spPr>
          <p:txBody>
            <a:bodyPr wrap="square" lIns="0" tIns="0" rIns="0" bIns="0" rtlCol="0">
              <a:spAutoFit/>
            </a:bodyPr>
            <a:lstStyle/>
            <a:p>
              <a:pPr>
                <a:spcBef>
                  <a:spcPts val="191"/>
                </a:spcBef>
              </a:pPr>
              <a:r>
                <a:rPr lang="en-US" sz="865" b="1" dirty="0">
                  <a:solidFill>
                    <a:schemeClr val="bg1"/>
                  </a:solidFill>
                  <a:latin typeface="+mn-lt"/>
                  <a:cs typeface="Arial" panose="020B0604020202020204" pitchFamily="34" charset="0"/>
                </a:rPr>
                <a:t>DO NOT EDIT THIS SLIDE FOR ANY PURPOSE</a:t>
              </a:r>
            </a:p>
            <a:p>
              <a:pPr marL="0" marR="0" lvl="0" indent="0" algn="l" defTabSz="332063" rtl="0" eaLnBrk="1" fontAlgn="auto" latinLnBrk="0" hangingPunct="1">
                <a:lnSpc>
                  <a:spcPct val="100000"/>
                </a:lnSpc>
                <a:spcBef>
                  <a:spcPts val="191"/>
                </a:spcBef>
                <a:spcAft>
                  <a:spcPts val="0"/>
                </a:spcAft>
                <a:buClrTx/>
                <a:buSzTx/>
                <a:buFontTx/>
                <a:buNone/>
                <a:tabLst/>
                <a:defRPr/>
              </a:pPr>
              <a: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18"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18"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191"/>
                </a:spcBef>
              </a:pPr>
              <a:r>
                <a:rPr lang="en-US" sz="865" b="1" dirty="0">
                  <a:solidFill>
                    <a:schemeClr val="bg1"/>
                  </a:solidFill>
                  <a:latin typeface="+mn-lt"/>
                  <a:cs typeface="Arial" panose="020B0604020202020204" pitchFamily="34" charset="0"/>
                </a:rPr>
                <a:t>Script can be found here:</a:t>
              </a:r>
            </a:p>
            <a:p>
              <a:pPr>
                <a:spcBef>
                  <a:spcPts val="191"/>
                </a:spcBef>
              </a:pPr>
              <a:r>
                <a:rPr lang="en-US" sz="618" b="0" u="sng" dirty="0">
                  <a:solidFill>
                    <a:schemeClr val="bg1"/>
                  </a:solidFill>
                  <a:latin typeface="+mn-lt"/>
                  <a:cs typeface="Arial" panose="020B0604020202020204" pitchFamily="34" charset="0"/>
                </a:rPr>
                <a:t>https://eab.box.com/v/</a:t>
              </a:r>
              <a:br>
                <a:rPr lang="en-US" sz="618" b="0" u="sng" dirty="0">
                  <a:solidFill>
                    <a:schemeClr val="bg1"/>
                  </a:solidFill>
                  <a:latin typeface="+mn-lt"/>
                  <a:cs typeface="Arial" panose="020B0604020202020204" pitchFamily="34" charset="0"/>
                </a:rPr>
              </a:br>
              <a:r>
                <a:rPr lang="en-US" sz="618" b="0" u="sng" dirty="0">
                  <a:solidFill>
                    <a:schemeClr val="bg1"/>
                  </a:solidFill>
                  <a:latin typeface="+mn-lt"/>
                  <a:cs typeface="Arial" panose="020B0604020202020204" pitchFamily="34" charset="0"/>
                </a:rPr>
                <a:t>EAB-Branding</a:t>
              </a:r>
            </a:p>
            <a:p>
              <a:pPr>
                <a:spcBef>
                  <a:spcPts val="191"/>
                </a:spcBef>
              </a:pPr>
              <a:endParaRPr lang="en-US" sz="371" b="0" dirty="0">
                <a:solidFill>
                  <a:schemeClr val="bg1"/>
                </a:solidFill>
                <a:latin typeface="+mn-lt"/>
                <a:cs typeface="Arial" panose="020B0604020202020204" pitchFamily="34" charset="0"/>
              </a:endParaRPr>
            </a:p>
            <a:p>
              <a:pPr>
                <a:spcBef>
                  <a:spcPts val="191"/>
                </a:spcBef>
              </a:pPr>
              <a:r>
                <a:rPr lang="en-US" sz="494" b="0" i="1" dirty="0">
                  <a:solidFill>
                    <a:schemeClr val="bg1"/>
                  </a:solidFill>
                  <a:latin typeface="+mn-lt"/>
                  <a:cs typeface="Arial" panose="020B0604020202020204" pitchFamily="34" charset="0"/>
                </a:rPr>
                <a:t>Last edited: 5/16/24</a:t>
              </a:r>
            </a:p>
          </p:txBody>
        </p:sp>
      </p:grpSp>
    </p:spTree>
    <p:custDataLst>
      <p:tags r:id="rId1"/>
    </p:custDataLst>
    <p:extLst>
      <p:ext uri="{BB962C8B-B14F-4D97-AF65-F5344CB8AC3E}">
        <p14:creationId xmlns:p14="http://schemas.microsoft.com/office/powerpoint/2010/main" val="19144055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 name="Green box directions - decorative">
            <a:extLst>
              <a:ext uri="{FF2B5EF4-FFF2-40B4-BE49-F238E27FC236}">
                <a16:creationId xmlns:a16="http://schemas.microsoft.com/office/drawing/2014/main" id="{917F4658-73B9-38C1-9000-906E695E9E89}"/>
              </a:ex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5" name="Slide number - decorative">
            <a:extLst>
              <a:ext uri="{FF2B5EF4-FFF2-40B4-BE49-F238E27FC236}">
                <a16:creationId xmlns:a16="http://schemas.microsoft.com/office/drawing/2014/main" id="{E1EDA770-B567-3286-90EA-C5CE0C41E4D6}"/>
              </a:ex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06170238"/>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443BE-A320-C070-FF74-7A4E57877A2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3888445" y="3494256"/>
            <a:ext cx="1546644" cy="221432"/>
          </a:xfrm>
          <a:prstGeom prst="round2SameRect">
            <a:avLst>
              <a:gd name="adj1" fmla="val 0"/>
              <a:gd name="adj2" fmla="val 19914"/>
            </a:avLst>
          </a:prstGeom>
          <a:solidFill>
            <a:schemeClr val="tx2"/>
          </a:solidFill>
        </p:spPr>
        <p:txBody>
          <a:bodyPr wrap="none" lIns="45720" tIns="27432" rIns="45720" bIns="27432" anchor="t">
            <a:spAutoFit/>
          </a:bodyPr>
          <a:lstStyle>
            <a:lvl1pPr marL="0" indent="0" algn="r">
              <a:spcBef>
                <a:spcPts val="0"/>
              </a:spcBef>
              <a:buNone/>
              <a:defRPr sz="1000" b="0" cap="all" spc="50" baseline="0">
                <a:solidFill>
                  <a:schemeClr val="accent5"/>
                </a:solidFill>
                <a:latin typeface="+mn-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bg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p:nvSpPr>
        <p:spPr bwMode="gray">
          <a:xfrm>
            <a:off x="6469577" y="3287365"/>
            <a:ext cx="1470912"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63401086"/>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7692327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584393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414487847"/>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7D578-C9BD-2962-D986-CDC7E72A23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5120640"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019626186"/>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8"/>
            <a:extLst>
              <a:ext uri="{C183D7F6-B498-43B3-948B-1728B52AA6E4}">
                <adec:decorative xmlns:adec="http://schemas.microsoft.com/office/drawing/2017/decorative" val="1"/>
              </a:ext>
            </a:extLst>
          </p:cNvPr>
          <p:cNvSpPr txBox="1"/>
          <p:nvPr/>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©2026 by EAB. </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7"/>
    </p:custDataLst>
    <p:extLst>
      <p:ext uri="{BB962C8B-B14F-4D97-AF65-F5344CB8AC3E}">
        <p14:creationId xmlns:p14="http://schemas.microsoft.com/office/powerpoint/2010/main" val="242051961"/>
      </p:ext>
    </p:extLst>
  </p:cSld>
  <p:clrMap bg1="lt1" tx1="dk1" bg2="lt2" tx2="dk2" accent1="accent1" accent2="accent2" accent3="accent3" accent4="accent4" accent5="accent5" accent6="accent6" hlink="hlink" folHlink="folHlink"/>
  <p:sldLayoutIdLst>
    <p:sldLayoutId id="2147483702"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3" r:id="rId15"/>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10.xml.rels><?xml version="1.0" encoding="UTF-8" standalone="yes"?>
<Relationships xmlns="http://schemas.openxmlformats.org/package/2006/relationships"><Relationship Id="rId3" Type="http://schemas.openxmlformats.org/officeDocument/2006/relationships/hyperlink" Target="https://papers.ssrn.com/sol3/papers.cfm?abstract_id=542555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hyperlink" Target="https://digitaleconomy.stanford.edu/publications/canaries-in-the-coal-mine/" TargetMode="External"/><Relationship Id="rId7"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hyperlink" Target="https://www.bondcap.com/report/pdf/Trends_Artificial_Intelligence.pdf" TargetMode="External"/><Relationship Id="rId7" Type="http://schemas.openxmlformats.org/officeDocument/2006/relationships/hyperlink" Target="https://www.mckinsey.com/featured-insights/future-of-work/what-can-history-teach-us-about-technology-and-jobs?utm_source=chatgpt.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mckinsey.com/mgi/our-research/generative-ai-and-the-future-of-work-in-america" TargetMode="External"/><Relationship Id="rId11" Type="http://schemas.openxmlformats.org/officeDocument/2006/relationships/image" Target="../media/image80.png"/><Relationship Id="rId5" Type="http://schemas.openxmlformats.org/officeDocument/2006/relationships/hyperlink" Target="https://www.gallup.com/workplace/691643/work-nearly-doubled-two-years.aspx" TargetMode="External"/><Relationship Id="rId10" Type="http://schemas.openxmlformats.org/officeDocument/2006/relationships/image" Target="../media/image79.png"/><Relationship Id="rId4" Type="http://schemas.openxmlformats.org/officeDocument/2006/relationships/hyperlink" Target="https://www.cognizant.com/us/en/gen-ai-economic-model-oxford-economics" TargetMode="External"/><Relationship Id="rId9"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82.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hyperlink" Target="https://marcwatkins.substack.com/p/engaging-with-ai-isnt-adopting-ai" TargetMode="External"/><Relationship Id="rId4" Type="http://schemas.openxmlformats.org/officeDocument/2006/relationships/image" Target="../media/image84.tiff"/></Relationships>
</file>

<file path=ppt/slides/_rels/slide1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hyperlink" Target="https://www.wsj.com/articles/amazon-to-retrain-a-third-of-its-u-s-workforce-11562841120?mod=Searchresults&amp;pos=1&amp;page=1" TargetMode="External"/><Relationship Id="rId7"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bloomberg.com/news/articles/2023-06-13/accenture-to-double-ai-workforce-months-after-mass-layoffs?embedded-checkout=true" TargetMode="External"/><Relationship Id="rId5" Type="http://schemas.openxmlformats.org/officeDocument/2006/relationships/hyperlink" Target="https://www.wsj.com/tech/amazon-warehouse-robots-automation-942b814f?mod=Searchresults&amp;pos=2&amp;page=1" TargetMode="External"/><Relationship Id="rId4" Type="http://schemas.openxmlformats.org/officeDocument/2006/relationships/hyperlink" Target="https://www.hrdive.com/news/accenture-says-it-retrained-300k-workers-in-4-years/547477/" TargetMode="External"/><Relationship Id="rId9" Type="http://schemas.openxmlformats.org/officeDocument/2006/relationships/image" Target="../media/image87.png"/></Relationships>
</file>

<file path=ppt/slides/_rels/slide17.xml.rels><?xml version="1.0" encoding="UTF-8" standalone="yes"?>
<Relationships xmlns="http://schemas.openxmlformats.org/package/2006/relationships"><Relationship Id="rId8" Type="http://schemas.openxmlformats.org/officeDocument/2006/relationships/hyperlink" Target="https://www.washingtonpost.com/business/2025/03/14/programming-jobs-lost-artificial-intelligence/" TargetMode="External"/><Relationship Id="rId3" Type="http://schemas.openxmlformats.org/officeDocument/2006/relationships/chart" Target="../charts/chart3.xml"/><Relationship Id="rId7" Type="http://schemas.openxmlformats.org/officeDocument/2006/relationships/hyperlink" Target="https://www.theatlantic.com/economy/archive/2025/06/computer-science-bubble-ai/683242/"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nytimes.com/2025/08/10/technology/coding-ai-jobs-students.html" TargetMode="External"/><Relationship Id="rId5" Type="http://schemas.openxmlformats.org/officeDocument/2006/relationships/hyperlink" Target="https://nscresearchcenter.org/current-term-enrollment-estimates/" TargetMode="External"/><Relationship Id="rId4" Type="http://schemas.openxmlformats.org/officeDocument/2006/relationships/hyperlink" Target="https://www.newyorkfed.org/research/college-labor-market#--:explore:outcomes-by-major"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washingtonpost.com/business/2025/03/14/programming-jobs-lost-artificial-intelligence/" TargetMode="External"/><Relationship Id="rId3" Type="http://schemas.openxmlformats.org/officeDocument/2006/relationships/chart" Target="../charts/chart4.xml"/><Relationship Id="rId7" Type="http://schemas.openxmlformats.org/officeDocument/2006/relationships/hyperlink" Target="https://www.theatlantic.com/economy/archive/2025/06/computer-science-bubble-ai/683242/"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nytimes.com/2025/08/10/technology/coding-ai-jobs-students.html" TargetMode="External"/><Relationship Id="rId5" Type="http://schemas.openxmlformats.org/officeDocument/2006/relationships/hyperlink" Target="https://nscresearchcenter.org/current-term-enrollment-estimates/" TargetMode="External"/><Relationship Id="rId4" Type="http://schemas.openxmlformats.org/officeDocument/2006/relationships/hyperlink" Target="https://www.newyorkfed.org/research/college-labor-market#--:explore:outcomes-by-majo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90.pn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png"/></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88.png"/><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8.jpg"/></Relationships>
</file>

<file path=ppt/slides/_rels/slide2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jpeg"/><Relationship Id="rId4" Type="http://schemas.openxmlformats.org/officeDocument/2006/relationships/image" Target="../media/image100.png"/><Relationship Id="rId9" Type="http://schemas.openxmlformats.org/officeDocument/2006/relationships/image" Target="../media/image105.png"/></Relationships>
</file>

<file path=ppt/slides/_rels/slide26.xml.rels><?xml version="1.0" encoding="UTF-8" standalone="yes"?>
<Relationships xmlns="http://schemas.openxmlformats.org/package/2006/relationships"><Relationship Id="rId3" Type="http://schemas.openxmlformats.org/officeDocument/2006/relationships/hyperlink" Target="https://www3.weforum.org/docs/WEF_Jobs_of_Tomorrow_Generative_AI_2023.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arxiv.org/abs/2303.10130" TargetMode="External"/><Relationship Id="rId5" Type="http://schemas.openxmlformats.org/officeDocument/2006/relationships/hyperlink" Target="https://onlinelibrary.wiley.com/doi/full/10.1002/smj.3286" TargetMode="External"/><Relationship Id="rId4" Type="http://schemas.openxmlformats.org/officeDocument/2006/relationships/hyperlink" Target="https://ssrn.com/abstract=461269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arxiv.org/abs/2303.10130" TargetMode="External"/><Relationship Id="rId5" Type="http://schemas.openxmlformats.org/officeDocument/2006/relationships/hyperlink" Target="https://onlinelibrary.wiley.com/doi/full/10.1002/smj.3286" TargetMode="External"/><Relationship Id="rId4" Type="http://schemas.openxmlformats.org/officeDocument/2006/relationships/hyperlink" Target="https://ssrn.com/abstract=4612697"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120.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hyperlink" Target="https://www.oneusefulthing.org/p/strategies-for-an-accelerating-futur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hyperlink" Target="https://www.lsureveille.com/news/2024-an-ai-odyssey-lsu-integrates-artificial-intelligence-into-40-spring-courses/article_3e738906-7e78-11ee-8f01-63c7f3beea87.html" TargetMode="External"/><Relationship Id="rId7" Type="http://schemas.openxmlformats.org/officeDocument/2006/relationships/image" Target="../media/image12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jpe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chart" Target="../charts/chart8.xml"/><Relationship Id="rId7" Type="http://schemas.openxmlformats.org/officeDocument/2006/relationships/image" Target="../media/image12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8" Type="http://schemas.openxmlformats.org/officeDocument/2006/relationships/hyperlink" Target="https://citl.news.niu.edu/2024/02/28/generative-ai-resistant-assignments/" TargetMode="External"/><Relationship Id="rId3" Type="http://schemas.openxmlformats.org/officeDocument/2006/relationships/notesSlide" Target="../notesSlides/notesSlide34.xml"/><Relationship Id="rId7" Type="http://schemas.openxmlformats.org/officeDocument/2006/relationships/hyperlink" Target="https://stars.library.ucf.edu/oer/8/" TargetMode="Externa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hyperlink" Target="https://wac.colostate.edu/repository/collections/textgened/" TargetMode="External"/><Relationship Id="rId11" Type="http://schemas.openxmlformats.org/officeDocument/2006/relationships/hyperlink" Target="https://chatgpt.com/g/g-XLX7GsMCU-ai-writing-instructional-designer" TargetMode="External"/><Relationship Id="rId5" Type="http://schemas.openxmlformats.org/officeDocument/2006/relationships/hyperlink" Target="https://commons.und.edu/ai-assignment-library/" TargetMode="External"/><Relationship Id="rId10" Type="http://schemas.openxmlformats.org/officeDocument/2006/relationships/hyperlink" Target="https://chatgpt.com/g/g-m39Sn0uZq-ai-assessment-scale-aias" TargetMode="External"/><Relationship Id="rId4" Type="http://schemas.openxmlformats.org/officeDocument/2006/relationships/hyperlink" Target="https://aipedagogy.org/assignments/" TargetMode="External"/><Relationship Id="rId9" Type="http://schemas.openxmlformats.org/officeDocument/2006/relationships/hyperlink" Target="https://teaching-resources.delta.ncsu.edu/designing-assignments-with-ai-in-mind/#limit:~:text=Designing%20Assignments%20to%20Limit%20AI%20Usag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5.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hyperlink" Target="https://fred.stlouisfed.org/series/JTSJOR" TargetMode="External"/><Relationship Id="rId13" Type="http://schemas.openxmlformats.org/officeDocument/2006/relationships/image" Target="../media/image68.png"/><Relationship Id="rId3" Type="http://schemas.openxmlformats.org/officeDocument/2006/relationships/hyperlink" Target="https://www.burningglassinstitute.org/research/underemployment" TargetMode="External"/><Relationship Id="rId7" Type="http://schemas.openxmlformats.org/officeDocument/2006/relationships/hyperlink" Target="https://www.nytimes.com/2025/09/15/business/long-term-unemployment-college-grads.html" TargetMode="External"/><Relationship Id="rId12" Type="http://schemas.openxmlformats.org/officeDocument/2006/relationships/image" Target="../media/image67.png"/><Relationship Id="rId2" Type="http://schemas.openxmlformats.org/officeDocument/2006/relationships/notesSlide" Target="../notesSlides/notesSlide6.xml"/><Relationship Id="rId16" Type="http://schemas.openxmlformats.org/officeDocument/2006/relationships/image" Target="../media/image71.png"/><Relationship Id="rId1" Type="http://schemas.openxmlformats.org/officeDocument/2006/relationships/slideLayout" Target="../slideLayouts/slideLayout8.xml"/><Relationship Id="rId6" Type="http://schemas.openxmlformats.org/officeDocument/2006/relationships/hyperlink" Target="https://www.newyorkfed.org/research/college-labor-market#--:explore:unemployment" TargetMode="External"/><Relationship Id="rId11" Type="http://schemas.openxmlformats.org/officeDocument/2006/relationships/image" Target="../media/image66.png"/><Relationship Id="rId5" Type="http://schemas.openxmlformats.org/officeDocument/2006/relationships/hyperlink" Target="https://papers.ssrn.com/sol3/papers.cfm?abstract_id=5425555" TargetMode="External"/><Relationship Id="rId15" Type="http://schemas.openxmlformats.org/officeDocument/2006/relationships/image" Target="../media/image70.png"/><Relationship Id="rId10" Type="http://schemas.openxmlformats.org/officeDocument/2006/relationships/image" Target="../media/image57.png"/><Relationship Id="rId4" Type="http://schemas.openxmlformats.org/officeDocument/2006/relationships/hyperlink" Target="https://libertystreeteconomics.newyorkfed.org/2025/04/is-college-still-worth-it/" TargetMode="External"/><Relationship Id="rId9" Type="http://schemas.openxmlformats.org/officeDocument/2006/relationships/hyperlink" Target="https://fred.stlouisfed.org/series/SP500" TargetMode="External"/><Relationship Id="rId1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CE0C-A266-81F4-F732-A69AB53E7DA3}"/>
              </a:ext>
            </a:extLst>
          </p:cNvPr>
          <p:cNvSpPr>
            <a:spLocks noGrp="1"/>
          </p:cNvSpPr>
          <p:nvPr>
            <p:ph type="title"/>
          </p:nvPr>
        </p:nvSpPr>
        <p:spPr>
          <a:xfrm>
            <a:off x="812800" y="2231077"/>
            <a:ext cx="3759200" cy="664797"/>
          </a:xfrm>
        </p:spPr>
        <p:txBody>
          <a:bodyPr/>
          <a:lstStyle/>
          <a:p>
            <a:r>
              <a:rPr lang="en-US" sz="2400" dirty="0"/>
              <a:t>Preparing Students for an AI-Transformed Economy</a:t>
            </a:r>
            <a:endParaRPr lang="en-US" dirty="0"/>
          </a:p>
        </p:txBody>
      </p:sp>
      <p:sp>
        <p:nvSpPr>
          <p:cNvPr id="3" name="Text Placeholder 2">
            <a:extLst>
              <a:ext uri="{FF2B5EF4-FFF2-40B4-BE49-F238E27FC236}">
                <a16:creationId xmlns:a16="http://schemas.microsoft.com/office/drawing/2014/main" id="{C236F113-7E20-AF9D-2B36-7CD161DB19BB}"/>
              </a:ext>
            </a:extLst>
          </p:cNvPr>
          <p:cNvSpPr>
            <a:spLocks noGrp="1"/>
          </p:cNvSpPr>
          <p:nvPr>
            <p:ph type="body" sz="quarter" idx="13"/>
          </p:nvPr>
        </p:nvSpPr>
        <p:spPr>
          <a:xfrm>
            <a:off x="812800" y="3020406"/>
            <a:ext cx="4516063" cy="169277"/>
          </a:xfrm>
        </p:spPr>
        <p:txBody>
          <a:bodyPr/>
          <a:lstStyle/>
          <a:p>
            <a:r>
              <a:rPr lang="en-US" dirty="0"/>
              <a:t>AI in Teaching &amp; Learning Symposium – March 5, 2026</a:t>
            </a:r>
          </a:p>
        </p:txBody>
      </p:sp>
      <p:sp>
        <p:nvSpPr>
          <p:cNvPr id="4" name="Text Placeholder 3">
            <a:extLst>
              <a:ext uri="{FF2B5EF4-FFF2-40B4-BE49-F238E27FC236}">
                <a16:creationId xmlns:a16="http://schemas.microsoft.com/office/drawing/2014/main" id="{4849B557-3B55-9998-B784-97BB1D9178F3}"/>
              </a:ext>
            </a:extLst>
          </p:cNvPr>
          <p:cNvSpPr>
            <a:spLocks noGrp="1"/>
          </p:cNvSpPr>
          <p:nvPr>
            <p:ph type="body" sz="quarter" idx="14"/>
          </p:nvPr>
        </p:nvSpPr>
        <p:spPr>
          <a:xfrm>
            <a:off x="3025058" y="4384289"/>
            <a:ext cx="3097930" cy="138499"/>
          </a:xfrm>
        </p:spPr>
        <p:txBody>
          <a:bodyPr/>
          <a:lstStyle/>
          <a:p>
            <a:r>
              <a:rPr lang="en-US" dirty="0"/>
              <a:t>Strategic Advisory Services</a:t>
            </a:r>
          </a:p>
        </p:txBody>
      </p:sp>
      <p:pic>
        <p:nvPicPr>
          <p:cNvPr id="7" name="Graphic 6">
            <a:extLst>
              <a:ext uri="{FF2B5EF4-FFF2-40B4-BE49-F238E27FC236}">
                <a16:creationId xmlns:a16="http://schemas.microsoft.com/office/drawing/2014/main" id="{A86EFB81-5D89-29AD-B103-979DFDEEC3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59" y="277812"/>
            <a:ext cx="1949529" cy="437083"/>
          </a:xfrm>
          <a:prstGeom prst="rect">
            <a:avLst/>
          </a:prstGeom>
        </p:spPr>
      </p:pic>
    </p:spTree>
    <p:extLst>
      <p:ext uri="{BB962C8B-B14F-4D97-AF65-F5344CB8AC3E}">
        <p14:creationId xmlns:p14="http://schemas.microsoft.com/office/powerpoint/2010/main" val="382056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FAFC9-960D-1513-7522-CD17F2EE67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1626E3-07DC-5DC8-950B-214602BD57E1}"/>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6E2AE8DE-3AF7-1738-BFE6-576848C34B01}"/>
              </a:ext>
            </a:extLst>
          </p:cNvPr>
          <p:cNvSpPr>
            <a:spLocks noGrp="1"/>
          </p:cNvSpPr>
          <p:nvPr>
            <p:ph type="title"/>
          </p:nvPr>
        </p:nvSpPr>
        <p:spPr/>
        <p:txBody>
          <a:bodyPr/>
          <a:lstStyle/>
          <a:p>
            <a:r>
              <a:rPr lang="en-US" dirty="0"/>
              <a:t>No Time to Wait and See</a:t>
            </a:r>
          </a:p>
        </p:txBody>
      </p:sp>
      <p:sp>
        <p:nvSpPr>
          <p:cNvPr id="5" name="Text Placeholder 4">
            <a:extLst>
              <a:ext uri="{FF2B5EF4-FFF2-40B4-BE49-F238E27FC236}">
                <a16:creationId xmlns:a16="http://schemas.microsoft.com/office/drawing/2014/main" id="{AB808AC6-4B68-9FAC-AF08-9E5437712CEC}"/>
              </a:ext>
            </a:extLst>
          </p:cNvPr>
          <p:cNvSpPr>
            <a:spLocks noGrp="1"/>
          </p:cNvSpPr>
          <p:nvPr>
            <p:ph type="body" sz="quarter" idx="19"/>
          </p:nvPr>
        </p:nvSpPr>
        <p:spPr>
          <a:xfrm>
            <a:off x="-1" y="4403825"/>
            <a:ext cx="2384425" cy="230832"/>
          </a:xfrm>
        </p:spPr>
        <p:txBody>
          <a:bodyPr/>
          <a:lstStyle/>
          <a:p>
            <a:r>
              <a:rPr lang="en-US" dirty="0">
                <a:solidFill>
                  <a:srgbClr val="333E48"/>
                </a:solidFill>
              </a:rPr>
              <a:t>Harvard University researchers’ analysis of LinkedIn resumes and job postings data; </a:t>
            </a:r>
            <a:r>
              <a:rPr lang="pt-BR" dirty="0">
                <a:solidFill>
                  <a:srgbClr val="333E48"/>
                </a:solidFill>
              </a:rPr>
              <a:t>n=62 million workers across 285,000 U.S. firms.</a:t>
            </a:r>
            <a:endParaRPr lang="en-US" b="1" dirty="0"/>
          </a:p>
        </p:txBody>
      </p:sp>
      <p:sp>
        <p:nvSpPr>
          <p:cNvPr id="6" name="Text Placeholder 5">
            <a:extLst>
              <a:ext uri="{FF2B5EF4-FFF2-40B4-BE49-F238E27FC236}">
                <a16:creationId xmlns:a16="http://schemas.microsoft.com/office/drawing/2014/main" id="{600DFCB7-3CC3-825A-C06D-16B0245D670A}"/>
              </a:ext>
            </a:extLst>
          </p:cNvPr>
          <p:cNvSpPr>
            <a:spLocks noGrp="1"/>
          </p:cNvSpPr>
          <p:nvPr>
            <p:ph type="body" sz="quarter" idx="18"/>
          </p:nvPr>
        </p:nvSpPr>
        <p:spPr>
          <a:xfrm>
            <a:off x="4111256" y="4600545"/>
            <a:ext cx="2289544" cy="200055"/>
          </a:xfrm>
        </p:spPr>
        <p:txBody>
          <a:bodyPr/>
          <a:lstStyle/>
          <a:p>
            <a:r>
              <a:rPr lang="en-US" dirty="0"/>
              <a:t>Source: Hosseini, Seyed M. and Lichtinger, Guy, </a:t>
            </a:r>
            <a:r>
              <a:rPr lang="en-US" dirty="0">
                <a:hlinkClick r:id="rId3"/>
              </a:rPr>
              <a:t>Generative AI as Seniority-Biased Technological Change</a:t>
            </a:r>
            <a:r>
              <a:rPr lang="en-US" dirty="0"/>
              <a:t>; EAB interviews and analysis. </a:t>
            </a:r>
          </a:p>
        </p:txBody>
      </p:sp>
      <p:sp>
        <p:nvSpPr>
          <p:cNvPr id="12" name="TextBox 11">
            <a:extLst>
              <a:ext uri="{FF2B5EF4-FFF2-40B4-BE49-F238E27FC236}">
                <a16:creationId xmlns:a16="http://schemas.microsoft.com/office/drawing/2014/main" id="{00AF43AF-B9E1-0BF3-09D7-E10791A41EC1}"/>
              </a:ext>
            </a:extLst>
          </p:cNvPr>
          <p:cNvSpPr txBox="1"/>
          <p:nvPr/>
        </p:nvSpPr>
        <p:spPr bwMode="gray">
          <a:xfrm>
            <a:off x="294348" y="771915"/>
            <a:ext cx="3522169" cy="153888"/>
          </a:xfrm>
          <a:prstGeom prst="rect">
            <a:avLst/>
          </a:prstGeom>
          <a:noFill/>
        </p:spPr>
        <p:txBody>
          <a:bodyPr wrap="square" lIns="0" tIns="0" rIns="0" bIns="0" rtlCol="0">
            <a:spAutoFit/>
          </a:bodyPr>
          <a:lstStyle/>
          <a:p>
            <a:r>
              <a:rPr lang="en-US" sz="1000" b="1" dirty="0"/>
              <a:t>AI’s Disruption Already Visible at the Entry Level </a:t>
            </a:r>
          </a:p>
        </p:txBody>
      </p:sp>
      <p:graphicFrame>
        <p:nvGraphicFramePr>
          <p:cNvPr id="13" name="Chart 12">
            <a:extLst>
              <a:ext uri="{FF2B5EF4-FFF2-40B4-BE49-F238E27FC236}">
                <a16:creationId xmlns:a16="http://schemas.microsoft.com/office/drawing/2014/main" id="{14C47266-5CEB-6E72-D7BB-3EF9AAAF0C10}"/>
              </a:ext>
            </a:extLst>
          </p:cNvPr>
          <p:cNvGraphicFramePr/>
          <p:nvPr/>
        </p:nvGraphicFramePr>
        <p:xfrm>
          <a:off x="291168" y="1357463"/>
          <a:ext cx="3419065" cy="303876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F62DBDB4-9791-B718-75E2-869E6563DEEA}"/>
              </a:ext>
            </a:extLst>
          </p:cNvPr>
          <p:cNvSpPr/>
          <p:nvPr/>
        </p:nvSpPr>
        <p:spPr bwMode="gray">
          <a:xfrm>
            <a:off x="2196032" y="3090065"/>
            <a:ext cx="1200064" cy="340197"/>
          </a:xfrm>
          <a:prstGeom prst="rect">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b="1" dirty="0">
              <a:solidFill>
                <a:schemeClr val="tx1"/>
              </a:solidFill>
            </a:endParaRPr>
          </a:p>
        </p:txBody>
      </p:sp>
      <p:cxnSp>
        <p:nvCxnSpPr>
          <p:cNvPr id="21" name="Straight Connector 20">
            <a:extLst>
              <a:ext uri="{FF2B5EF4-FFF2-40B4-BE49-F238E27FC236}">
                <a16:creationId xmlns:a16="http://schemas.microsoft.com/office/drawing/2014/main" id="{3798818E-564C-FF74-4262-35E3D76B8DE1}"/>
              </a:ext>
              <a:ext uri="{C183D7F6-B498-43B3-948B-1728B52AA6E4}">
                <adec:decorative xmlns:adec="http://schemas.microsoft.com/office/drawing/2017/decorative" val="1"/>
              </a:ext>
            </a:extLst>
          </p:cNvPr>
          <p:cNvCxnSpPr>
            <a:cxnSpLocks/>
          </p:cNvCxnSpPr>
          <p:nvPr/>
        </p:nvCxnSpPr>
        <p:spPr bwMode="gray">
          <a:xfrm rot="5400000" flipH="1">
            <a:off x="2613184" y="2901305"/>
            <a:ext cx="365760" cy="0"/>
          </a:xfrm>
          <a:prstGeom prst="line">
            <a:avLst/>
          </a:prstGeom>
          <a:solidFill>
            <a:schemeClr val="accent1"/>
          </a:solidFill>
          <a:ln w="12700" cap="flat" cmpd="sng" algn="ctr">
            <a:solidFill>
              <a:schemeClr val="accent6"/>
            </a:solidFill>
            <a:prstDash val="solid"/>
            <a:miter lim="800000"/>
            <a:headEnd type="none" w="med" len="med"/>
            <a:tailEnd type="oval" w="sm" len="sm"/>
          </a:ln>
          <a:effectLst/>
        </p:spPr>
      </p:cxnSp>
      <p:sp>
        <p:nvSpPr>
          <p:cNvPr id="22" name="TextBox 21">
            <a:extLst>
              <a:ext uri="{FF2B5EF4-FFF2-40B4-BE49-F238E27FC236}">
                <a16:creationId xmlns:a16="http://schemas.microsoft.com/office/drawing/2014/main" id="{02FD7FB4-EE1A-77FF-D9AE-3D02C0CD456F}"/>
              </a:ext>
            </a:extLst>
          </p:cNvPr>
          <p:cNvSpPr txBox="1"/>
          <p:nvPr/>
        </p:nvSpPr>
        <p:spPr>
          <a:xfrm>
            <a:off x="2307869" y="3190914"/>
            <a:ext cx="1030475" cy="138499"/>
          </a:xfrm>
          <a:prstGeom prst="rect">
            <a:avLst/>
          </a:prstGeom>
          <a:noFill/>
        </p:spPr>
        <p:txBody>
          <a:bodyPr wrap="square" lIns="0" tIns="0" rIns="0" bIns="0" rtlCol="0">
            <a:spAutoFit/>
          </a:bodyPr>
          <a:lstStyle/>
          <a:p>
            <a:pPr>
              <a:spcBef>
                <a:spcPts val="500"/>
              </a:spcBef>
            </a:pPr>
            <a:r>
              <a:rPr lang="en-US" sz="900" dirty="0"/>
              <a:t>ChatGPT launch</a:t>
            </a:r>
          </a:p>
        </p:txBody>
      </p:sp>
      <p:sp>
        <p:nvSpPr>
          <p:cNvPr id="23" name="Rectangle 22">
            <a:extLst>
              <a:ext uri="{FF2B5EF4-FFF2-40B4-BE49-F238E27FC236}">
                <a16:creationId xmlns:a16="http://schemas.microsoft.com/office/drawing/2014/main" id="{4D49F47F-0163-0E81-2AE9-E7AC4B1CDC17}"/>
              </a:ext>
            </a:extLst>
          </p:cNvPr>
          <p:cNvSpPr/>
          <p:nvPr/>
        </p:nvSpPr>
        <p:spPr bwMode="gray">
          <a:xfrm>
            <a:off x="4105877" y="628649"/>
            <a:ext cx="2289544" cy="389731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GB" sz="900" dirty="0" err="1"/>
          </a:p>
        </p:txBody>
      </p:sp>
      <p:grpSp>
        <p:nvGrpSpPr>
          <p:cNvPr id="15" name="Group 14">
            <a:extLst>
              <a:ext uri="{FF2B5EF4-FFF2-40B4-BE49-F238E27FC236}">
                <a16:creationId xmlns:a16="http://schemas.microsoft.com/office/drawing/2014/main" id="{DCB7E859-0D86-D57B-795E-22798273B214}"/>
              </a:ext>
            </a:extLst>
          </p:cNvPr>
          <p:cNvGrpSpPr/>
          <p:nvPr/>
        </p:nvGrpSpPr>
        <p:grpSpPr>
          <a:xfrm>
            <a:off x="4277848" y="810738"/>
            <a:ext cx="1651082" cy="806079"/>
            <a:chOff x="4331919" y="1095352"/>
            <a:chExt cx="1651082" cy="806079"/>
          </a:xfrm>
        </p:grpSpPr>
        <p:sp>
          <p:nvSpPr>
            <p:cNvPr id="24" name="TextBox 23">
              <a:extLst>
                <a:ext uri="{FF2B5EF4-FFF2-40B4-BE49-F238E27FC236}">
                  <a16:creationId xmlns:a16="http://schemas.microsoft.com/office/drawing/2014/main" id="{631FCF2E-3D17-1A65-2AD3-8523B24EEA9B}"/>
                </a:ext>
              </a:extLst>
            </p:cNvPr>
            <p:cNvSpPr txBox="1"/>
            <p:nvPr/>
          </p:nvSpPr>
          <p:spPr>
            <a:xfrm>
              <a:off x="4331919" y="1095352"/>
              <a:ext cx="1155032" cy="384721"/>
            </a:xfrm>
            <a:prstGeom prst="rect">
              <a:avLst/>
            </a:prstGeom>
            <a:noFill/>
          </p:spPr>
          <p:txBody>
            <a:bodyPr wrap="square" lIns="0" tIns="0" rIns="0" bIns="0" rtlCol="0">
              <a:spAutoFit/>
            </a:bodyPr>
            <a:lstStyle/>
            <a:p>
              <a:pPr algn="l">
                <a:spcBef>
                  <a:spcPts val="500"/>
                </a:spcBef>
              </a:pPr>
              <a:r>
                <a:rPr lang="en-US" sz="2500" dirty="0">
                  <a:solidFill>
                    <a:schemeClr val="accent6"/>
                  </a:solidFill>
                  <a:latin typeface="+mj-lt"/>
                </a:rPr>
                <a:t>-7.7%</a:t>
              </a:r>
              <a:endParaRPr lang="en-GB" sz="2500" dirty="0">
                <a:solidFill>
                  <a:schemeClr val="accent6"/>
                </a:solidFill>
                <a:latin typeface="+mj-lt"/>
              </a:endParaRPr>
            </a:p>
          </p:txBody>
        </p:sp>
        <p:sp>
          <p:nvSpPr>
            <p:cNvPr id="25" name="TextBox 24">
              <a:extLst>
                <a:ext uri="{FF2B5EF4-FFF2-40B4-BE49-F238E27FC236}">
                  <a16:creationId xmlns:a16="http://schemas.microsoft.com/office/drawing/2014/main" id="{B08E4AC5-D273-573F-14DA-18DD15F78DD5}"/>
                </a:ext>
              </a:extLst>
            </p:cNvPr>
            <p:cNvSpPr txBox="1"/>
            <p:nvPr/>
          </p:nvSpPr>
          <p:spPr>
            <a:xfrm>
              <a:off x="4331919" y="1485933"/>
              <a:ext cx="1651082" cy="415498"/>
            </a:xfrm>
            <a:prstGeom prst="rect">
              <a:avLst/>
            </a:prstGeom>
            <a:noFill/>
          </p:spPr>
          <p:txBody>
            <a:bodyPr wrap="square" lIns="0" tIns="0" rIns="0" bIns="0" rtlCol="0">
              <a:spAutoFit/>
            </a:bodyPr>
            <a:lstStyle/>
            <a:p>
              <a:pPr>
                <a:spcBef>
                  <a:spcPts val="500"/>
                </a:spcBef>
              </a:pPr>
              <a:r>
                <a:rPr lang="en-US" sz="900" dirty="0">
                  <a:solidFill>
                    <a:schemeClr val="bg1"/>
                  </a:solidFill>
                </a:rPr>
                <a:t>Decline in junior headcount across firms that adopted AI (Jan 2023 - Jun 2024)  </a:t>
              </a:r>
              <a:endParaRPr lang="en-GB" sz="900" dirty="0">
                <a:solidFill>
                  <a:schemeClr val="bg1"/>
                </a:solidFill>
              </a:endParaRPr>
            </a:p>
          </p:txBody>
        </p:sp>
      </p:grpSp>
      <p:grpSp>
        <p:nvGrpSpPr>
          <p:cNvPr id="14" name="Group 13">
            <a:extLst>
              <a:ext uri="{FF2B5EF4-FFF2-40B4-BE49-F238E27FC236}">
                <a16:creationId xmlns:a16="http://schemas.microsoft.com/office/drawing/2014/main" id="{EE9E6EF1-F51E-F58A-4F35-18F41B5FD0FB}"/>
              </a:ext>
            </a:extLst>
          </p:cNvPr>
          <p:cNvGrpSpPr/>
          <p:nvPr/>
        </p:nvGrpSpPr>
        <p:grpSpPr>
          <a:xfrm>
            <a:off x="4277848" y="2112341"/>
            <a:ext cx="1953721" cy="935459"/>
            <a:chOff x="4331919" y="2375948"/>
            <a:chExt cx="1953721" cy="935459"/>
          </a:xfrm>
        </p:grpSpPr>
        <p:sp>
          <p:nvSpPr>
            <p:cNvPr id="26" name="TextBox 25">
              <a:extLst>
                <a:ext uri="{FF2B5EF4-FFF2-40B4-BE49-F238E27FC236}">
                  <a16:creationId xmlns:a16="http://schemas.microsoft.com/office/drawing/2014/main" id="{AACAB5C9-6910-5E3F-AD40-B9A8A963BA42}"/>
                </a:ext>
              </a:extLst>
            </p:cNvPr>
            <p:cNvSpPr txBox="1"/>
            <p:nvPr/>
          </p:nvSpPr>
          <p:spPr>
            <a:xfrm>
              <a:off x="4331919" y="2757409"/>
              <a:ext cx="1953721" cy="553998"/>
            </a:xfrm>
            <a:prstGeom prst="rect">
              <a:avLst/>
            </a:prstGeom>
            <a:noFill/>
          </p:spPr>
          <p:txBody>
            <a:bodyPr wrap="square" lIns="0" tIns="0" rIns="0" bIns="0" rtlCol="0">
              <a:spAutoFit/>
            </a:bodyPr>
            <a:lstStyle/>
            <a:p>
              <a:pPr algn="l">
                <a:spcBef>
                  <a:spcPts val="500"/>
                </a:spcBef>
              </a:pPr>
              <a:r>
                <a:rPr lang="en-US" sz="900" dirty="0">
                  <a:solidFill>
                    <a:schemeClr val="bg1"/>
                  </a:solidFill>
                </a:rPr>
                <a:t>Decline in junior hires in wholesale and retail trade per quarter at firms that adopted AI (compared to non-adopters)</a:t>
              </a:r>
              <a:endParaRPr lang="en-GB" sz="900" dirty="0">
                <a:solidFill>
                  <a:schemeClr val="bg1"/>
                </a:solidFill>
              </a:endParaRPr>
            </a:p>
          </p:txBody>
        </p:sp>
        <p:sp>
          <p:nvSpPr>
            <p:cNvPr id="27" name="TextBox 26">
              <a:extLst>
                <a:ext uri="{FF2B5EF4-FFF2-40B4-BE49-F238E27FC236}">
                  <a16:creationId xmlns:a16="http://schemas.microsoft.com/office/drawing/2014/main" id="{B7BD48D8-E6D1-036E-FAAC-EE15E8032FBC}"/>
                </a:ext>
              </a:extLst>
            </p:cNvPr>
            <p:cNvSpPr txBox="1"/>
            <p:nvPr/>
          </p:nvSpPr>
          <p:spPr>
            <a:xfrm>
              <a:off x="4331919" y="2375948"/>
              <a:ext cx="1155032" cy="384721"/>
            </a:xfrm>
            <a:prstGeom prst="rect">
              <a:avLst/>
            </a:prstGeom>
            <a:noFill/>
          </p:spPr>
          <p:txBody>
            <a:bodyPr wrap="square" lIns="0" tIns="0" rIns="0" bIns="0" rtlCol="0">
              <a:spAutoFit/>
            </a:bodyPr>
            <a:lstStyle/>
            <a:p>
              <a:pPr algn="l">
                <a:spcBef>
                  <a:spcPts val="500"/>
                </a:spcBef>
              </a:pPr>
              <a:r>
                <a:rPr lang="en-US" sz="2500" dirty="0">
                  <a:solidFill>
                    <a:schemeClr val="accent6"/>
                  </a:solidFill>
                  <a:latin typeface="+mj-lt"/>
                </a:rPr>
                <a:t>-40%</a:t>
              </a:r>
              <a:endParaRPr lang="en-GB" sz="2500" dirty="0">
                <a:solidFill>
                  <a:schemeClr val="accent6"/>
                </a:solidFill>
                <a:latin typeface="+mj-lt"/>
              </a:endParaRPr>
            </a:p>
          </p:txBody>
        </p:sp>
      </p:grpSp>
      <p:grpSp>
        <p:nvGrpSpPr>
          <p:cNvPr id="9" name="Group 8">
            <a:extLst>
              <a:ext uri="{FF2B5EF4-FFF2-40B4-BE49-F238E27FC236}">
                <a16:creationId xmlns:a16="http://schemas.microsoft.com/office/drawing/2014/main" id="{6BDB603F-3829-E3E4-3694-C6758C955DFE}"/>
              </a:ext>
            </a:extLst>
          </p:cNvPr>
          <p:cNvGrpSpPr/>
          <p:nvPr/>
        </p:nvGrpSpPr>
        <p:grpSpPr>
          <a:xfrm>
            <a:off x="4277848" y="3404823"/>
            <a:ext cx="1828800" cy="920329"/>
            <a:chOff x="4331919" y="3379423"/>
            <a:chExt cx="1828800" cy="920329"/>
          </a:xfrm>
        </p:grpSpPr>
        <p:sp>
          <p:nvSpPr>
            <p:cNvPr id="28" name="TextBox 27">
              <a:extLst>
                <a:ext uri="{FF2B5EF4-FFF2-40B4-BE49-F238E27FC236}">
                  <a16:creationId xmlns:a16="http://schemas.microsoft.com/office/drawing/2014/main" id="{7FCF1435-85E9-655A-44A9-53C7B8ED3E2C}"/>
                </a:ext>
              </a:extLst>
            </p:cNvPr>
            <p:cNvSpPr txBox="1"/>
            <p:nvPr/>
          </p:nvSpPr>
          <p:spPr>
            <a:xfrm>
              <a:off x="4331919" y="3745754"/>
              <a:ext cx="1828800" cy="553998"/>
            </a:xfrm>
            <a:prstGeom prst="rect">
              <a:avLst/>
            </a:prstGeom>
            <a:noFill/>
          </p:spPr>
          <p:txBody>
            <a:bodyPr wrap="square" lIns="0" tIns="0" rIns="0" bIns="0" rtlCol="0">
              <a:spAutoFit/>
            </a:bodyPr>
            <a:lstStyle/>
            <a:p>
              <a:pPr algn="l">
                <a:spcBef>
                  <a:spcPts val="500"/>
                </a:spcBef>
              </a:pPr>
              <a:r>
                <a:rPr lang="en-US" sz="900" dirty="0">
                  <a:solidFill>
                    <a:schemeClr val="bg1"/>
                  </a:solidFill>
                </a:rPr>
                <a:t>Junior workers from mid-tier schools face greater AI disruption than those from elites or less selective schools</a:t>
              </a:r>
              <a:endParaRPr lang="en-GB" sz="900" dirty="0">
                <a:solidFill>
                  <a:schemeClr val="bg1"/>
                </a:solidFill>
              </a:endParaRPr>
            </a:p>
          </p:txBody>
        </p:sp>
        <p:pic>
          <p:nvPicPr>
            <p:cNvPr id="30" name="Picture 29">
              <a:extLst>
                <a:ext uri="{FF2B5EF4-FFF2-40B4-BE49-F238E27FC236}">
                  <a16:creationId xmlns:a16="http://schemas.microsoft.com/office/drawing/2014/main" id="{C506CEAB-E12C-9D12-3359-22F82635E506}"/>
                </a:ext>
              </a:extLst>
            </p:cNvPr>
            <p:cNvPicPr>
              <a:picLocks noChangeAspect="1"/>
            </p:cNvPicPr>
            <p:nvPr/>
          </p:nvPicPr>
          <p:blipFill>
            <a:blip r:embed="rId5">
              <a:lum bright="70000" contrast="-70000"/>
            </a:blip>
            <a:stretch>
              <a:fillRect/>
            </a:stretch>
          </p:blipFill>
          <p:spPr>
            <a:xfrm>
              <a:off x="4331919" y="3379423"/>
              <a:ext cx="326428" cy="312283"/>
            </a:xfrm>
            <a:prstGeom prst="rect">
              <a:avLst/>
            </a:prstGeom>
          </p:spPr>
        </p:pic>
      </p:grpSp>
      <p:sp>
        <p:nvSpPr>
          <p:cNvPr id="4" name="TextBox 3">
            <a:extLst>
              <a:ext uri="{FF2B5EF4-FFF2-40B4-BE49-F238E27FC236}">
                <a16:creationId xmlns:a16="http://schemas.microsoft.com/office/drawing/2014/main" id="{7C3758DE-A0D2-F8B3-B18B-301E974B0702}"/>
              </a:ext>
            </a:extLst>
          </p:cNvPr>
          <p:cNvSpPr txBox="1"/>
          <p:nvPr/>
        </p:nvSpPr>
        <p:spPr bwMode="gray">
          <a:xfrm>
            <a:off x="294348" y="963791"/>
            <a:ext cx="3522169"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900" b="0" i="1" u="none" strike="noStrike" kern="1200" cap="none" spc="0" normalizeH="0" baseline="0" noProof="0" dirty="0">
                <a:ln>
                  <a:noFill/>
                </a:ln>
                <a:solidFill>
                  <a:srgbClr val="333E48"/>
                </a:solidFill>
                <a:effectLst/>
                <a:uLnTx/>
                <a:uFillTx/>
                <a:latin typeface="Verdana"/>
                <a:ea typeface="+mn-ea"/>
                <a:cs typeface="+mn-cs"/>
              </a:rPr>
              <a:t>Average Number of Total, Junior, and Senior Workers (Normalized to 0 in January 2015) at 285,000 U.S. </a:t>
            </a:r>
            <a:r>
              <a:rPr lang="en-US" sz="900" i="1" dirty="0">
                <a:solidFill>
                  <a:srgbClr val="333E48"/>
                </a:solidFill>
                <a:latin typeface="Verdana"/>
              </a:rPr>
              <a:t>Firms</a:t>
            </a:r>
            <a:r>
              <a:rPr kumimoji="0" lang="en-US" sz="900" b="0" i="1" u="none" strike="noStrike" kern="1200" cap="none" spc="0" normalizeH="0" baseline="30000" noProof="0" dirty="0">
                <a:ln>
                  <a:noFill/>
                </a:ln>
                <a:solidFill>
                  <a:srgbClr val="333E48"/>
                </a:solidFill>
                <a:effectLst/>
                <a:uLnTx/>
                <a:uFillTx/>
                <a:latin typeface="Verdana"/>
                <a:ea typeface="+mn-ea"/>
                <a:cs typeface="+mn-cs"/>
              </a:rPr>
              <a:t>1</a:t>
            </a:r>
            <a:r>
              <a:rPr kumimoji="0" lang="en-US" sz="900" b="0" i="1" u="none" strike="noStrike" kern="1200" cap="none" spc="0" normalizeH="0" baseline="0" noProof="0" dirty="0">
                <a:ln>
                  <a:noFill/>
                </a:ln>
                <a:solidFill>
                  <a:srgbClr val="333E48"/>
                </a:solidFill>
                <a:effectLst/>
                <a:uLnTx/>
                <a:uFillTx/>
                <a:latin typeface="Verdana"/>
                <a:ea typeface="+mn-ea"/>
                <a:cs typeface="+mn-cs"/>
              </a:rPr>
              <a:t> </a:t>
            </a:r>
          </a:p>
        </p:txBody>
      </p:sp>
      <p:cxnSp>
        <p:nvCxnSpPr>
          <p:cNvPr id="10" name="Straight Connector 9">
            <a:extLst>
              <a:ext uri="{FF2B5EF4-FFF2-40B4-BE49-F238E27FC236}">
                <a16:creationId xmlns:a16="http://schemas.microsoft.com/office/drawing/2014/main" id="{E55E3912-9EFA-C29C-C971-456B6EFB84FE}"/>
              </a:ext>
            </a:extLst>
          </p:cNvPr>
          <p:cNvCxnSpPr>
            <a:cxnSpLocks/>
          </p:cNvCxnSpPr>
          <p:nvPr/>
        </p:nvCxnSpPr>
        <p:spPr bwMode="gray">
          <a:xfrm>
            <a:off x="4277848" y="1864579"/>
            <a:ext cx="1828800"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33C58E-D7BB-995A-9401-DA59A924F7CF}"/>
              </a:ext>
            </a:extLst>
          </p:cNvPr>
          <p:cNvCxnSpPr>
            <a:cxnSpLocks/>
          </p:cNvCxnSpPr>
          <p:nvPr/>
        </p:nvCxnSpPr>
        <p:spPr bwMode="gray">
          <a:xfrm>
            <a:off x="4277848" y="3157062"/>
            <a:ext cx="1828800"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8C1DBB-19FF-6285-6164-7405EA7ADC73}"/>
              </a:ext>
            </a:extLst>
          </p:cNvPr>
          <p:cNvCxnSpPr/>
          <p:nvPr/>
        </p:nvCxnSpPr>
        <p:spPr bwMode="gray">
          <a:xfrm>
            <a:off x="568325" y="4102100"/>
            <a:ext cx="30829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1A3931D-7484-2905-5EF4-CA7AD92F05B4}"/>
              </a:ext>
            </a:extLst>
          </p:cNvPr>
          <p:cNvSpPr txBox="1"/>
          <p:nvPr/>
        </p:nvSpPr>
        <p:spPr bwMode="gray">
          <a:xfrm rot="19336476">
            <a:off x="456709"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2015</a:t>
            </a:r>
          </a:p>
        </p:txBody>
      </p:sp>
      <p:sp>
        <p:nvSpPr>
          <p:cNvPr id="32" name="TextBox 31">
            <a:extLst>
              <a:ext uri="{FF2B5EF4-FFF2-40B4-BE49-F238E27FC236}">
                <a16:creationId xmlns:a16="http://schemas.microsoft.com/office/drawing/2014/main" id="{A65CE89D-D272-8AE5-8788-84907689DFAF}"/>
              </a:ext>
            </a:extLst>
          </p:cNvPr>
          <p:cNvSpPr txBox="1"/>
          <p:nvPr/>
        </p:nvSpPr>
        <p:spPr bwMode="gray">
          <a:xfrm rot="19336476">
            <a:off x="742010"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2016</a:t>
            </a:r>
          </a:p>
        </p:txBody>
      </p:sp>
      <p:sp>
        <p:nvSpPr>
          <p:cNvPr id="33" name="TextBox 32">
            <a:extLst>
              <a:ext uri="{FF2B5EF4-FFF2-40B4-BE49-F238E27FC236}">
                <a16:creationId xmlns:a16="http://schemas.microsoft.com/office/drawing/2014/main" id="{20D81B36-7657-B628-8018-F75B457B31EE}"/>
              </a:ext>
            </a:extLst>
          </p:cNvPr>
          <p:cNvSpPr txBox="1"/>
          <p:nvPr/>
        </p:nvSpPr>
        <p:spPr bwMode="gray">
          <a:xfrm rot="19336476">
            <a:off x="1027311"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2017</a:t>
            </a:r>
          </a:p>
        </p:txBody>
      </p:sp>
      <p:sp>
        <p:nvSpPr>
          <p:cNvPr id="34" name="TextBox 33">
            <a:extLst>
              <a:ext uri="{FF2B5EF4-FFF2-40B4-BE49-F238E27FC236}">
                <a16:creationId xmlns:a16="http://schemas.microsoft.com/office/drawing/2014/main" id="{83EBC4A8-082D-6EEA-F6D9-833EE1AD0F96}"/>
              </a:ext>
            </a:extLst>
          </p:cNvPr>
          <p:cNvSpPr txBox="1"/>
          <p:nvPr/>
        </p:nvSpPr>
        <p:spPr bwMode="gray">
          <a:xfrm rot="19336476">
            <a:off x="1312612"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2018</a:t>
            </a:r>
          </a:p>
        </p:txBody>
      </p:sp>
      <p:sp>
        <p:nvSpPr>
          <p:cNvPr id="35" name="TextBox 34">
            <a:extLst>
              <a:ext uri="{FF2B5EF4-FFF2-40B4-BE49-F238E27FC236}">
                <a16:creationId xmlns:a16="http://schemas.microsoft.com/office/drawing/2014/main" id="{F7406E82-A233-648B-70FA-B1547CB756BE}"/>
              </a:ext>
            </a:extLst>
          </p:cNvPr>
          <p:cNvSpPr txBox="1"/>
          <p:nvPr/>
        </p:nvSpPr>
        <p:spPr bwMode="gray">
          <a:xfrm rot="19336476">
            <a:off x="1597913"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2019</a:t>
            </a:r>
          </a:p>
        </p:txBody>
      </p:sp>
      <p:sp>
        <p:nvSpPr>
          <p:cNvPr id="36" name="TextBox 35">
            <a:extLst>
              <a:ext uri="{FF2B5EF4-FFF2-40B4-BE49-F238E27FC236}">
                <a16:creationId xmlns:a16="http://schemas.microsoft.com/office/drawing/2014/main" id="{DBBBF043-945E-EAE5-5230-92347299EE5F}"/>
              </a:ext>
            </a:extLst>
          </p:cNvPr>
          <p:cNvSpPr txBox="1"/>
          <p:nvPr/>
        </p:nvSpPr>
        <p:spPr bwMode="gray">
          <a:xfrm rot="19336476">
            <a:off x="1883214"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2020</a:t>
            </a:r>
          </a:p>
        </p:txBody>
      </p:sp>
      <p:sp>
        <p:nvSpPr>
          <p:cNvPr id="37" name="TextBox 36">
            <a:extLst>
              <a:ext uri="{FF2B5EF4-FFF2-40B4-BE49-F238E27FC236}">
                <a16:creationId xmlns:a16="http://schemas.microsoft.com/office/drawing/2014/main" id="{4C2340FF-E0D6-6112-F664-DC36E473389F}"/>
              </a:ext>
            </a:extLst>
          </p:cNvPr>
          <p:cNvSpPr txBox="1"/>
          <p:nvPr/>
        </p:nvSpPr>
        <p:spPr bwMode="gray">
          <a:xfrm rot="19336476">
            <a:off x="2168515"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2021</a:t>
            </a:r>
          </a:p>
        </p:txBody>
      </p:sp>
      <p:sp>
        <p:nvSpPr>
          <p:cNvPr id="38" name="TextBox 37">
            <a:extLst>
              <a:ext uri="{FF2B5EF4-FFF2-40B4-BE49-F238E27FC236}">
                <a16:creationId xmlns:a16="http://schemas.microsoft.com/office/drawing/2014/main" id="{F314600D-9F05-C42A-7115-0690138B738F}"/>
              </a:ext>
            </a:extLst>
          </p:cNvPr>
          <p:cNvSpPr txBox="1"/>
          <p:nvPr/>
        </p:nvSpPr>
        <p:spPr bwMode="gray">
          <a:xfrm rot="19336476">
            <a:off x="2453816"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2022</a:t>
            </a:r>
          </a:p>
        </p:txBody>
      </p:sp>
      <p:sp>
        <p:nvSpPr>
          <p:cNvPr id="39" name="TextBox 38">
            <a:extLst>
              <a:ext uri="{FF2B5EF4-FFF2-40B4-BE49-F238E27FC236}">
                <a16:creationId xmlns:a16="http://schemas.microsoft.com/office/drawing/2014/main" id="{857E7E2C-13C5-229E-295F-6492B6ADB883}"/>
              </a:ext>
            </a:extLst>
          </p:cNvPr>
          <p:cNvSpPr txBox="1"/>
          <p:nvPr/>
        </p:nvSpPr>
        <p:spPr bwMode="gray">
          <a:xfrm rot="19336476">
            <a:off x="2739117"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2023</a:t>
            </a:r>
          </a:p>
        </p:txBody>
      </p:sp>
      <p:sp>
        <p:nvSpPr>
          <p:cNvPr id="40" name="TextBox 39">
            <a:extLst>
              <a:ext uri="{FF2B5EF4-FFF2-40B4-BE49-F238E27FC236}">
                <a16:creationId xmlns:a16="http://schemas.microsoft.com/office/drawing/2014/main" id="{1E2AD0FB-9999-8F9F-F0A1-6340CD024B46}"/>
              </a:ext>
            </a:extLst>
          </p:cNvPr>
          <p:cNvSpPr txBox="1"/>
          <p:nvPr/>
        </p:nvSpPr>
        <p:spPr bwMode="gray">
          <a:xfrm rot="19336476">
            <a:off x="3024418"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2024</a:t>
            </a:r>
          </a:p>
        </p:txBody>
      </p:sp>
      <p:sp>
        <p:nvSpPr>
          <p:cNvPr id="41" name="TextBox 40">
            <a:extLst>
              <a:ext uri="{FF2B5EF4-FFF2-40B4-BE49-F238E27FC236}">
                <a16:creationId xmlns:a16="http://schemas.microsoft.com/office/drawing/2014/main" id="{6133D4D9-6C06-CF96-1387-13A351BB7922}"/>
              </a:ext>
            </a:extLst>
          </p:cNvPr>
          <p:cNvSpPr txBox="1"/>
          <p:nvPr/>
        </p:nvSpPr>
        <p:spPr bwMode="gray">
          <a:xfrm rot="19336476">
            <a:off x="3309723" y="4163954"/>
            <a:ext cx="305291" cy="12311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800" b="0" u="none" strike="noStrike" kern="1200" cap="none" spc="0" normalizeH="0" baseline="0" noProof="0" dirty="0">
                <a:ln>
                  <a:noFill/>
                </a:ln>
                <a:solidFill>
                  <a:srgbClr val="333E48"/>
                </a:solidFill>
                <a:effectLst/>
                <a:uLnTx/>
                <a:uFillTx/>
                <a:latin typeface="Verdana"/>
                <a:ea typeface="+mn-ea"/>
                <a:cs typeface="+mn-cs"/>
              </a:rPr>
              <a:t>2025</a:t>
            </a:r>
          </a:p>
        </p:txBody>
      </p:sp>
    </p:spTree>
    <p:extLst>
      <p:ext uri="{BB962C8B-B14F-4D97-AF65-F5344CB8AC3E}">
        <p14:creationId xmlns:p14="http://schemas.microsoft.com/office/powerpoint/2010/main" val="164652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2DFB1-F5F6-7FB3-4674-7CB44FE49E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DA710B-E54D-AD49-BF98-6FD3359CA2FD}"/>
              </a:ext>
            </a:extLst>
          </p:cNvPr>
          <p:cNvSpPr/>
          <p:nvPr/>
        </p:nvSpPr>
        <p:spPr bwMode="gray">
          <a:xfrm>
            <a:off x="1290762" y="1067146"/>
            <a:ext cx="5110037" cy="16475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90" name="Rectangle 89">
            <a:extLst>
              <a:ext uri="{FF2B5EF4-FFF2-40B4-BE49-F238E27FC236}">
                <a16:creationId xmlns:a16="http://schemas.microsoft.com/office/drawing/2014/main" id="{A517B09F-BD64-583A-C817-658716E95809}"/>
              </a:ext>
            </a:extLst>
          </p:cNvPr>
          <p:cNvSpPr/>
          <p:nvPr/>
        </p:nvSpPr>
        <p:spPr bwMode="gray">
          <a:xfrm>
            <a:off x="1290808" y="2798174"/>
            <a:ext cx="5106439" cy="16385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2" name="Text Placeholder 1">
            <a:extLst>
              <a:ext uri="{FF2B5EF4-FFF2-40B4-BE49-F238E27FC236}">
                <a16:creationId xmlns:a16="http://schemas.microsoft.com/office/drawing/2014/main" id="{7684E111-5C17-B211-E8D7-792D53C6D01B}"/>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0F2D51A-1193-EECA-05B4-E566D2824A56}"/>
              </a:ext>
            </a:extLst>
          </p:cNvPr>
          <p:cNvSpPr>
            <a:spLocks noGrp="1"/>
          </p:cNvSpPr>
          <p:nvPr>
            <p:ph type="title"/>
          </p:nvPr>
        </p:nvSpPr>
        <p:spPr/>
        <p:txBody>
          <a:bodyPr/>
          <a:lstStyle/>
          <a:p>
            <a:r>
              <a:rPr lang="en-US" dirty="0"/>
              <a:t>Not All Early Career Workers Equally Impacted</a:t>
            </a:r>
          </a:p>
        </p:txBody>
      </p:sp>
      <p:sp>
        <p:nvSpPr>
          <p:cNvPr id="6" name="Text Placeholder 5">
            <a:extLst>
              <a:ext uri="{FF2B5EF4-FFF2-40B4-BE49-F238E27FC236}">
                <a16:creationId xmlns:a16="http://schemas.microsoft.com/office/drawing/2014/main" id="{880B11B5-BB94-5894-2846-35BE18F1CA6B}"/>
              </a:ext>
            </a:extLst>
          </p:cNvPr>
          <p:cNvSpPr>
            <a:spLocks noGrp="1"/>
          </p:cNvSpPr>
          <p:nvPr>
            <p:ph type="body" sz="quarter" idx="18"/>
          </p:nvPr>
        </p:nvSpPr>
        <p:spPr>
          <a:xfrm>
            <a:off x="3675797" y="4523601"/>
            <a:ext cx="2725003" cy="290913"/>
          </a:xfrm>
        </p:spPr>
        <p:txBody>
          <a:bodyPr/>
          <a:lstStyle/>
          <a:p>
            <a:r>
              <a:rPr lang="en-US" dirty="0"/>
              <a:t>Source: Brynjolfsson et al., </a:t>
            </a:r>
            <a:r>
              <a:rPr lang="en-US" dirty="0">
                <a:hlinkClick r:id="rId3"/>
              </a:rPr>
              <a:t>Canaries in the Coal Mine? Six Facts about the Recent Employment Effects of Artificial Intelligence</a:t>
            </a:r>
            <a:r>
              <a:rPr lang="en-US" dirty="0"/>
              <a:t>; EAB interviews and analysis. </a:t>
            </a:r>
          </a:p>
        </p:txBody>
      </p:sp>
      <p:sp>
        <p:nvSpPr>
          <p:cNvPr id="21" name="TextBox 20">
            <a:extLst>
              <a:ext uri="{FF2B5EF4-FFF2-40B4-BE49-F238E27FC236}">
                <a16:creationId xmlns:a16="http://schemas.microsoft.com/office/drawing/2014/main" id="{3AA1FC25-9FDE-71DC-49ED-007AB2AA67DA}"/>
              </a:ext>
            </a:extLst>
          </p:cNvPr>
          <p:cNvSpPr txBox="1"/>
          <p:nvPr/>
        </p:nvSpPr>
        <p:spPr>
          <a:xfrm>
            <a:off x="1770861" y="2855952"/>
            <a:ext cx="2060877" cy="121110"/>
          </a:xfrm>
          <a:prstGeom prst="rect">
            <a:avLst/>
          </a:prstGeom>
          <a:noFill/>
        </p:spPr>
        <p:txBody>
          <a:bodyPr wrap="square" lIns="0" tIns="0" rIns="0" bIns="0" rtlCol="0">
            <a:spAutoFit/>
          </a:bodyPr>
          <a:lstStyle/>
          <a:p>
            <a:pPr algn="l">
              <a:spcBef>
                <a:spcPts val="500"/>
              </a:spcBef>
            </a:pPr>
            <a:r>
              <a:rPr lang="en-US" sz="900" i="1" dirty="0">
                <a:solidFill>
                  <a:schemeClr val="bg1"/>
                </a:solidFill>
              </a:rPr>
              <a:t>Software Developers</a:t>
            </a:r>
          </a:p>
        </p:txBody>
      </p:sp>
      <p:sp>
        <p:nvSpPr>
          <p:cNvPr id="17" name="Freeform 69">
            <a:extLst>
              <a:ext uri="{FF2B5EF4-FFF2-40B4-BE49-F238E27FC236}">
                <a16:creationId xmlns:a16="http://schemas.microsoft.com/office/drawing/2014/main" id="{B277DA2F-BC4D-8330-D5E3-94FDD6C3F832}"/>
              </a:ext>
              <a:ext uri="{C183D7F6-B498-43B3-948B-1728B52AA6E4}">
                <adec:decorative xmlns:adec="http://schemas.microsoft.com/office/drawing/2017/decorative" val="1"/>
              </a:ext>
            </a:extLst>
          </p:cNvPr>
          <p:cNvSpPr/>
          <p:nvPr/>
        </p:nvSpPr>
        <p:spPr bwMode="gray">
          <a:xfrm>
            <a:off x="1992378" y="3055931"/>
            <a:ext cx="1751890" cy="1160332"/>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a:solidFill>
                <a:schemeClr val="bg1"/>
              </a:solidFill>
            </a:endParaRPr>
          </a:p>
        </p:txBody>
      </p:sp>
      <p:sp>
        <p:nvSpPr>
          <p:cNvPr id="25" name="TextBox 24">
            <a:extLst>
              <a:ext uri="{FF2B5EF4-FFF2-40B4-BE49-F238E27FC236}">
                <a16:creationId xmlns:a16="http://schemas.microsoft.com/office/drawing/2014/main" id="{D12F035C-1587-AB57-22A8-D975D8CE2098}"/>
              </a:ext>
            </a:extLst>
          </p:cNvPr>
          <p:cNvSpPr txBox="1"/>
          <p:nvPr/>
        </p:nvSpPr>
        <p:spPr>
          <a:xfrm>
            <a:off x="1684877" y="3103303"/>
            <a:ext cx="251296" cy="107654"/>
          </a:xfrm>
          <a:prstGeom prst="rect">
            <a:avLst/>
          </a:prstGeom>
          <a:noFill/>
        </p:spPr>
        <p:txBody>
          <a:bodyPr wrap="square" lIns="0" tIns="0" rIns="0" bIns="0" rtlCol="0">
            <a:spAutoFit/>
          </a:bodyPr>
          <a:lstStyle/>
          <a:p>
            <a:pPr algn="r">
              <a:spcBef>
                <a:spcPts val="500"/>
              </a:spcBef>
            </a:pPr>
            <a:r>
              <a:rPr lang="en-US" sz="800" dirty="0">
                <a:solidFill>
                  <a:schemeClr val="bg1"/>
                </a:solidFill>
              </a:rPr>
              <a:t>1.2</a:t>
            </a:r>
          </a:p>
        </p:txBody>
      </p:sp>
      <p:sp>
        <p:nvSpPr>
          <p:cNvPr id="26" name="TextBox 25">
            <a:extLst>
              <a:ext uri="{FF2B5EF4-FFF2-40B4-BE49-F238E27FC236}">
                <a16:creationId xmlns:a16="http://schemas.microsoft.com/office/drawing/2014/main" id="{DF1A50F4-6246-77A7-A88F-3C6026EE71C6}"/>
              </a:ext>
            </a:extLst>
          </p:cNvPr>
          <p:cNvSpPr txBox="1"/>
          <p:nvPr/>
        </p:nvSpPr>
        <p:spPr>
          <a:xfrm>
            <a:off x="1684877" y="4042246"/>
            <a:ext cx="251296" cy="107654"/>
          </a:xfrm>
          <a:prstGeom prst="rect">
            <a:avLst/>
          </a:prstGeom>
          <a:noFill/>
        </p:spPr>
        <p:txBody>
          <a:bodyPr wrap="square" lIns="0" tIns="0" rIns="0" bIns="0" rtlCol="0">
            <a:spAutoFit/>
          </a:bodyPr>
          <a:lstStyle/>
          <a:p>
            <a:pPr algn="r">
              <a:spcBef>
                <a:spcPts val="500"/>
              </a:spcBef>
            </a:pPr>
            <a:r>
              <a:rPr lang="en-US" sz="800" dirty="0">
                <a:solidFill>
                  <a:schemeClr val="bg1"/>
                </a:solidFill>
              </a:rPr>
              <a:t>0.8</a:t>
            </a:r>
          </a:p>
        </p:txBody>
      </p:sp>
      <p:sp>
        <p:nvSpPr>
          <p:cNvPr id="27" name="TextBox 26">
            <a:extLst>
              <a:ext uri="{FF2B5EF4-FFF2-40B4-BE49-F238E27FC236}">
                <a16:creationId xmlns:a16="http://schemas.microsoft.com/office/drawing/2014/main" id="{9EC6AEE2-11A0-35FA-9C70-62F3C89DE7E3}"/>
              </a:ext>
            </a:extLst>
          </p:cNvPr>
          <p:cNvSpPr txBox="1"/>
          <p:nvPr/>
        </p:nvSpPr>
        <p:spPr>
          <a:xfrm>
            <a:off x="1684877" y="3807512"/>
            <a:ext cx="251296" cy="107654"/>
          </a:xfrm>
          <a:prstGeom prst="rect">
            <a:avLst/>
          </a:prstGeom>
          <a:noFill/>
        </p:spPr>
        <p:txBody>
          <a:bodyPr wrap="square" lIns="0" tIns="0" rIns="0" bIns="0" rtlCol="0">
            <a:spAutoFit/>
          </a:bodyPr>
          <a:lstStyle/>
          <a:p>
            <a:pPr algn="r">
              <a:spcBef>
                <a:spcPts val="500"/>
              </a:spcBef>
            </a:pPr>
            <a:r>
              <a:rPr lang="en-US" sz="800" dirty="0">
                <a:solidFill>
                  <a:schemeClr val="bg1"/>
                </a:solidFill>
              </a:rPr>
              <a:t>0.9</a:t>
            </a:r>
          </a:p>
        </p:txBody>
      </p:sp>
      <p:sp>
        <p:nvSpPr>
          <p:cNvPr id="28" name="TextBox 27">
            <a:extLst>
              <a:ext uri="{FF2B5EF4-FFF2-40B4-BE49-F238E27FC236}">
                <a16:creationId xmlns:a16="http://schemas.microsoft.com/office/drawing/2014/main" id="{94F595A8-E0D8-03AD-BFE1-CA996DAA584A}"/>
              </a:ext>
            </a:extLst>
          </p:cNvPr>
          <p:cNvSpPr txBox="1"/>
          <p:nvPr/>
        </p:nvSpPr>
        <p:spPr>
          <a:xfrm>
            <a:off x="1684877" y="3572775"/>
            <a:ext cx="251296" cy="107654"/>
          </a:xfrm>
          <a:prstGeom prst="rect">
            <a:avLst/>
          </a:prstGeom>
          <a:noFill/>
        </p:spPr>
        <p:txBody>
          <a:bodyPr wrap="square" lIns="0" tIns="0" rIns="0" bIns="0" rtlCol="0">
            <a:spAutoFit/>
          </a:bodyPr>
          <a:lstStyle/>
          <a:p>
            <a:pPr algn="r">
              <a:spcBef>
                <a:spcPts val="500"/>
              </a:spcBef>
            </a:pPr>
            <a:r>
              <a:rPr lang="en-US" sz="800" dirty="0">
                <a:solidFill>
                  <a:schemeClr val="bg1"/>
                </a:solidFill>
              </a:rPr>
              <a:t>1.0</a:t>
            </a:r>
          </a:p>
        </p:txBody>
      </p:sp>
      <p:sp>
        <p:nvSpPr>
          <p:cNvPr id="29" name="TextBox 28">
            <a:extLst>
              <a:ext uri="{FF2B5EF4-FFF2-40B4-BE49-F238E27FC236}">
                <a16:creationId xmlns:a16="http://schemas.microsoft.com/office/drawing/2014/main" id="{949E849A-C0E0-CE4A-5527-3B7C109597E2}"/>
              </a:ext>
            </a:extLst>
          </p:cNvPr>
          <p:cNvSpPr txBox="1"/>
          <p:nvPr/>
        </p:nvSpPr>
        <p:spPr>
          <a:xfrm>
            <a:off x="1684877" y="3338039"/>
            <a:ext cx="251296" cy="107654"/>
          </a:xfrm>
          <a:prstGeom prst="rect">
            <a:avLst/>
          </a:prstGeom>
          <a:noFill/>
        </p:spPr>
        <p:txBody>
          <a:bodyPr wrap="square" lIns="0" tIns="0" rIns="0" bIns="0" rtlCol="0">
            <a:spAutoFit/>
          </a:bodyPr>
          <a:lstStyle/>
          <a:p>
            <a:pPr algn="r">
              <a:spcBef>
                <a:spcPts val="500"/>
              </a:spcBef>
            </a:pPr>
            <a:r>
              <a:rPr lang="en-US" sz="800" dirty="0">
                <a:solidFill>
                  <a:schemeClr val="bg1"/>
                </a:solidFill>
              </a:rPr>
              <a:t>1.1</a:t>
            </a:r>
          </a:p>
        </p:txBody>
      </p:sp>
      <p:sp>
        <p:nvSpPr>
          <p:cNvPr id="30" name="TextBox 29">
            <a:extLst>
              <a:ext uri="{FF2B5EF4-FFF2-40B4-BE49-F238E27FC236}">
                <a16:creationId xmlns:a16="http://schemas.microsoft.com/office/drawing/2014/main" id="{7798B7DB-6421-D175-316C-DE85F24CBDF4}"/>
              </a:ext>
            </a:extLst>
          </p:cNvPr>
          <p:cNvSpPr txBox="1"/>
          <p:nvPr/>
        </p:nvSpPr>
        <p:spPr>
          <a:xfrm>
            <a:off x="1905191" y="4234853"/>
            <a:ext cx="601272" cy="123111"/>
          </a:xfrm>
          <a:prstGeom prst="rect">
            <a:avLst/>
          </a:prstGeom>
          <a:noFill/>
        </p:spPr>
        <p:txBody>
          <a:bodyPr wrap="square" lIns="0" tIns="0" rIns="0" bIns="0" rtlCol="0">
            <a:spAutoFit/>
          </a:bodyPr>
          <a:lstStyle/>
          <a:p>
            <a:pPr>
              <a:spcBef>
                <a:spcPts val="500"/>
              </a:spcBef>
            </a:pPr>
            <a:r>
              <a:rPr lang="en-US" sz="800" dirty="0">
                <a:solidFill>
                  <a:schemeClr val="bg1"/>
                </a:solidFill>
              </a:rPr>
              <a:t>Apr 2021</a:t>
            </a:r>
          </a:p>
        </p:txBody>
      </p:sp>
      <p:sp>
        <p:nvSpPr>
          <p:cNvPr id="32" name="TextBox 31">
            <a:extLst>
              <a:ext uri="{FF2B5EF4-FFF2-40B4-BE49-F238E27FC236}">
                <a16:creationId xmlns:a16="http://schemas.microsoft.com/office/drawing/2014/main" id="{098C900B-E620-BDFA-95BC-4C0D683C3194}"/>
              </a:ext>
            </a:extLst>
          </p:cNvPr>
          <p:cNvSpPr txBox="1"/>
          <p:nvPr/>
        </p:nvSpPr>
        <p:spPr>
          <a:xfrm>
            <a:off x="3290226" y="4234853"/>
            <a:ext cx="602567" cy="107654"/>
          </a:xfrm>
          <a:prstGeom prst="rect">
            <a:avLst/>
          </a:prstGeom>
          <a:noFill/>
        </p:spPr>
        <p:txBody>
          <a:bodyPr wrap="square" lIns="0" tIns="0" rIns="0" bIns="0" rtlCol="0">
            <a:spAutoFit/>
          </a:bodyPr>
          <a:lstStyle/>
          <a:p>
            <a:pPr algn="r">
              <a:spcBef>
                <a:spcPts val="500"/>
              </a:spcBef>
            </a:pPr>
            <a:r>
              <a:rPr lang="en-US" sz="800" dirty="0">
                <a:solidFill>
                  <a:schemeClr val="bg1"/>
                </a:solidFill>
              </a:rPr>
              <a:t>April 2025</a:t>
            </a:r>
          </a:p>
        </p:txBody>
      </p:sp>
      <p:pic>
        <p:nvPicPr>
          <p:cNvPr id="33" name="Picture 32">
            <a:extLst>
              <a:ext uri="{FF2B5EF4-FFF2-40B4-BE49-F238E27FC236}">
                <a16:creationId xmlns:a16="http://schemas.microsoft.com/office/drawing/2014/main" id="{86BC8FAB-FDA1-82F2-0FD7-9AB67891F2C3}"/>
              </a:ext>
            </a:extLst>
          </p:cNvPr>
          <p:cNvPicPr>
            <a:picLocks noChangeAspect="1"/>
          </p:cNvPicPr>
          <p:nvPr/>
        </p:nvPicPr>
        <p:blipFill>
          <a:blip r:embed="rId4"/>
          <a:srcRect l="9032" t="15938" r="36186" b="21282"/>
          <a:stretch>
            <a:fillRect/>
          </a:stretch>
        </p:blipFill>
        <p:spPr>
          <a:xfrm>
            <a:off x="1995138" y="3054661"/>
            <a:ext cx="1749130" cy="1160332"/>
          </a:xfrm>
          <a:prstGeom prst="rect">
            <a:avLst/>
          </a:prstGeom>
        </p:spPr>
      </p:pic>
      <p:sp>
        <p:nvSpPr>
          <p:cNvPr id="23" name="TextBox 22">
            <a:extLst>
              <a:ext uri="{FF2B5EF4-FFF2-40B4-BE49-F238E27FC236}">
                <a16:creationId xmlns:a16="http://schemas.microsoft.com/office/drawing/2014/main" id="{54237C47-D779-DB2D-5864-DA6BF2936812}"/>
              </a:ext>
            </a:extLst>
          </p:cNvPr>
          <p:cNvSpPr txBox="1"/>
          <p:nvPr/>
        </p:nvSpPr>
        <p:spPr>
          <a:xfrm>
            <a:off x="4146941" y="2855952"/>
            <a:ext cx="2058543" cy="123112"/>
          </a:xfrm>
          <a:prstGeom prst="rect">
            <a:avLst/>
          </a:prstGeom>
          <a:noFill/>
        </p:spPr>
        <p:txBody>
          <a:bodyPr wrap="square" lIns="0" tIns="0" rIns="0" bIns="0" rtlCol="0">
            <a:spAutoFit/>
          </a:bodyPr>
          <a:lstStyle/>
          <a:p>
            <a:pPr algn="l">
              <a:spcBef>
                <a:spcPts val="500"/>
              </a:spcBef>
            </a:pPr>
            <a:r>
              <a:rPr lang="en-US" sz="900" i="1" dirty="0">
                <a:solidFill>
                  <a:schemeClr val="bg1"/>
                </a:solidFill>
              </a:rPr>
              <a:t>Customer Service Representatives</a:t>
            </a:r>
          </a:p>
        </p:txBody>
      </p:sp>
      <p:sp>
        <p:nvSpPr>
          <p:cNvPr id="64" name="Freeform 69">
            <a:extLst>
              <a:ext uri="{FF2B5EF4-FFF2-40B4-BE49-F238E27FC236}">
                <a16:creationId xmlns:a16="http://schemas.microsoft.com/office/drawing/2014/main" id="{72EDD7FA-997F-41C4-551C-E29D50438F72}"/>
              </a:ext>
              <a:ext uri="{C183D7F6-B498-43B3-948B-1728B52AA6E4}">
                <adec:decorative xmlns:adec="http://schemas.microsoft.com/office/drawing/2017/decorative" val="1"/>
              </a:ext>
            </a:extLst>
          </p:cNvPr>
          <p:cNvSpPr/>
          <p:nvPr/>
        </p:nvSpPr>
        <p:spPr bwMode="gray">
          <a:xfrm>
            <a:off x="4370078" y="3050129"/>
            <a:ext cx="1751890" cy="1179505"/>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a:solidFill>
                <a:schemeClr val="bg1"/>
              </a:solidFill>
            </a:endParaRPr>
          </a:p>
        </p:txBody>
      </p:sp>
      <p:sp>
        <p:nvSpPr>
          <p:cNvPr id="65" name="TextBox 64">
            <a:extLst>
              <a:ext uri="{FF2B5EF4-FFF2-40B4-BE49-F238E27FC236}">
                <a16:creationId xmlns:a16="http://schemas.microsoft.com/office/drawing/2014/main" id="{5632B1F0-72D1-8AF2-4143-9359E5EEA204}"/>
              </a:ext>
            </a:extLst>
          </p:cNvPr>
          <p:cNvSpPr txBox="1"/>
          <p:nvPr/>
        </p:nvSpPr>
        <p:spPr>
          <a:xfrm>
            <a:off x="4063238" y="3098283"/>
            <a:ext cx="250756" cy="109433"/>
          </a:xfrm>
          <a:prstGeom prst="rect">
            <a:avLst/>
          </a:prstGeom>
          <a:noFill/>
        </p:spPr>
        <p:txBody>
          <a:bodyPr wrap="square" lIns="0" tIns="0" rIns="0" bIns="0" rtlCol="0">
            <a:spAutoFit/>
          </a:bodyPr>
          <a:lstStyle/>
          <a:p>
            <a:pPr algn="r">
              <a:spcBef>
                <a:spcPts val="500"/>
              </a:spcBef>
            </a:pPr>
            <a:r>
              <a:rPr lang="en-US" sz="800" dirty="0">
                <a:solidFill>
                  <a:schemeClr val="bg1"/>
                </a:solidFill>
              </a:rPr>
              <a:t>1.2</a:t>
            </a:r>
          </a:p>
        </p:txBody>
      </p:sp>
      <p:sp>
        <p:nvSpPr>
          <p:cNvPr id="66" name="TextBox 65">
            <a:extLst>
              <a:ext uri="{FF2B5EF4-FFF2-40B4-BE49-F238E27FC236}">
                <a16:creationId xmlns:a16="http://schemas.microsoft.com/office/drawing/2014/main" id="{15A44198-D893-D04E-95BB-F16C24D043A8}"/>
              </a:ext>
            </a:extLst>
          </p:cNvPr>
          <p:cNvSpPr txBox="1"/>
          <p:nvPr/>
        </p:nvSpPr>
        <p:spPr>
          <a:xfrm>
            <a:off x="4063238" y="4052742"/>
            <a:ext cx="250756" cy="109433"/>
          </a:xfrm>
          <a:prstGeom prst="rect">
            <a:avLst/>
          </a:prstGeom>
          <a:noFill/>
        </p:spPr>
        <p:txBody>
          <a:bodyPr wrap="square" lIns="0" tIns="0" rIns="0" bIns="0" rtlCol="0">
            <a:spAutoFit/>
          </a:bodyPr>
          <a:lstStyle/>
          <a:p>
            <a:pPr algn="r">
              <a:spcBef>
                <a:spcPts val="500"/>
              </a:spcBef>
            </a:pPr>
            <a:r>
              <a:rPr lang="en-US" sz="800" dirty="0">
                <a:solidFill>
                  <a:schemeClr val="bg1"/>
                </a:solidFill>
              </a:rPr>
              <a:t>0.8</a:t>
            </a:r>
          </a:p>
        </p:txBody>
      </p:sp>
      <p:sp>
        <p:nvSpPr>
          <p:cNvPr id="67" name="TextBox 66">
            <a:extLst>
              <a:ext uri="{FF2B5EF4-FFF2-40B4-BE49-F238E27FC236}">
                <a16:creationId xmlns:a16="http://schemas.microsoft.com/office/drawing/2014/main" id="{B1187DF1-6B94-4456-45BA-EC9D76D2F0AE}"/>
              </a:ext>
            </a:extLst>
          </p:cNvPr>
          <p:cNvSpPr txBox="1"/>
          <p:nvPr/>
        </p:nvSpPr>
        <p:spPr>
          <a:xfrm>
            <a:off x="4063238" y="3814128"/>
            <a:ext cx="250756" cy="109433"/>
          </a:xfrm>
          <a:prstGeom prst="rect">
            <a:avLst/>
          </a:prstGeom>
          <a:noFill/>
        </p:spPr>
        <p:txBody>
          <a:bodyPr wrap="square" lIns="0" tIns="0" rIns="0" bIns="0" rtlCol="0">
            <a:spAutoFit/>
          </a:bodyPr>
          <a:lstStyle/>
          <a:p>
            <a:pPr algn="r">
              <a:spcBef>
                <a:spcPts val="500"/>
              </a:spcBef>
            </a:pPr>
            <a:r>
              <a:rPr lang="en-US" sz="800" dirty="0">
                <a:solidFill>
                  <a:schemeClr val="bg1"/>
                </a:solidFill>
              </a:rPr>
              <a:t>0.9</a:t>
            </a:r>
          </a:p>
        </p:txBody>
      </p:sp>
      <p:sp>
        <p:nvSpPr>
          <p:cNvPr id="68" name="TextBox 67">
            <a:extLst>
              <a:ext uri="{FF2B5EF4-FFF2-40B4-BE49-F238E27FC236}">
                <a16:creationId xmlns:a16="http://schemas.microsoft.com/office/drawing/2014/main" id="{6123C9D0-C95E-A46A-9169-210D4F4C0006}"/>
              </a:ext>
            </a:extLst>
          </p:cNvPr>
          <p:cNvSpPr txBox="1"/>
          <p:nvPr/>
        </p:nvSpPr>
        <p:spPr>
          <a:xfrm>
            <a:off x="4063238" y="3575512"/>
            <a:ext cx="250756" cy="109433"/>
          </a:xfrm>
          <a:prstGeom prst="rect">
            <a:avLst/>
          </a:prstGeom>
          <a:noFill/>
        </p:spPr>
        <p:txBody>
          <a:bodyPr wrap="square" lIns="0" tIns="0" rIns="0" bIns="0" rtlCol="0">
            <a:spAutoFit/>
          </a:bodyPr>
          <a:lstStyle/>
          <a:p>
            <a:pPr algn="r">
              <a:spcBef>
                <a:spcPts val="500"/>
              </a:spcBef>
            </a:pPr>
            <a:r>
              <a:rPr lang="en-US" sz="800" dirty="0">
                <a:solidFill>
                  <a:schemeClr val="bg1"/>
                </a:solidFill>
              </a:rPr>
              <a:t>1.0</a:t>
            </a:r>
          </a:p>
        </p:txBody>
      </p:sp>
      <p:sp>
        <p:nvSpPr>
          <p:cNvPr id="69" name="TextBox 68">
            <a:extLst>
              <a:ext uri="{FF2B5EF4-FFF2-40B4-BE49-F238E27FC236}">
                <a16:creationId xmlns:a16="http://schemas.microsoft.com/office/drawing/2014/main" id="{07C18FD6-4834-2709-6AFB-12A52A462EC7}"/>
              </a:ext>
            </a:extLst>
          </p:cNvPr>
          <p:cNvSpPr txBox="1"/>
          <p:nvPr/>
        </p:nvSpPr>
        <p:spPr>
          <a:xfrm>
            <a:off x="4063238" y="3336898"/>
            <a:ext cx="250756" cy="109433"/>
          </a:xfrm>
          <a:prstGeom prst="rect">
            <a:avLst/>
          </a:prstGeom>
          <a:noFill/>
        </p:spPr>
        <p:txBody>
          <a:bodyPr wrap="square" lIns="0" tIns="0" rIns="0" bIns="0" rtlCol="0">
            <a:spAutoFit/>
          </a:bodyPr>
          <a:lstStyle/>
          <a:p>
            <a:pPr algn="r">
              <a:spcBef>
                <a:spcPts val="500"/>
              </a:spcBef>
            </a:pPr>
            <a:r>
              <a:rPr lang="en-US" sz="800" dirty="0">
                <a:solidFill>
                  <a:schemeClr val="bg1"/>
                </a:solidFill>
              </a:rPr>
              <a:t>1.1</a:t>
            </a:r>
          </a:p>
        </p:txBody>
      </p:sp>
      <p:sp>
        <p:nvSpPr>
          <p:cNvPr id="70" name="TextBox 69">
            <a:extLst>
              <a:ext uri="{FF2B5EF4-FFF2-40B4-BE49-F238E27FC236}">
                <a16:creationId xmlns:a16="http://schemas.microsoft.com/office/drawing/2014/main" id="{ADF57F6E-8B2B-D2E4-4329-8C9F7BD58639}"/>
              </a:ext>
            </a:extLst>
          </p:cNvPr>
          <p:cNvSpPr txBox="1"/>
          <p:nvPr/>
        </p:nvSpPr>
        <p:spPr>
          <a:xfrm>
            <a:off x="4308760" y="4248531"/>
            <a:ext cx="485174" cy="109433"/>
          </a:xfrm>
          <a:prstGeom prst="rect">
            <a:avLst/>
          </a:prstGeom>
          <a:noFill/>
        </p:spPr>
        <p:txBody>
          <a:bodyPr wrap="square" lIns="0" tIns="0" rIns="0" bIns="0" rtlCol="0">
            <a:spAutoFit/>
          </a:bodyPr>
          <a:lstStyle/>
          <a:p>
            <a:pPr>
              <a:spcBef>
                <a:spcPts val="500"/>
              </a:spcBef>
            </a:pPr>
            <a:r>
              <a:rPr lang="en-US" sz="800" dirty="0">
                <a:solidFill>
                  <a:schemeClr val="bg1"/>
                </a:solidFill>
              </a:rPr>
              <a:t>Apr 2021</a:t>
            </a:r>
          </a:p>
        </p:txBody>
      </p:sp>
      <p:sp>
        <p:nvSpPr>
          <p:cNvPr id="71" name="TextBox 70">
            <a:extLst>
              <a:ext uri="{FF2B5EF4-FFF2-40B4-BE49-F238E27FC236}">
                <a16:creationId xmlns:a16="http://schemas.microsoft.com/office/drawing/2014/main" id="{BD8C42DE-D287-D076-441E-FFC2CDD96F42}"/>
              </a:ext>
            </a:extLst>
          </p:cNvPr>
          <p:cNvSpPr txBox="1"/>
          <p:nvPr/>
        </p:nvSpPr>
        <p:spPr>
          <a:xfrm>
            <a:off x="5656250" y="4248531"/>
            <a:ext cx="601272" cy="109433"/>
          </a:xfrm>
          <a:prstGeom prst="rect">
            <a:avLst/>
          </a:prstGeom>
          <a:noFill/>
        </p:spPr>
        <p:txBody>
          <a:bodyPr wrap="square" lIns="0" tIns="0" rIns="0" bIns="0" rtlCol="0">
            <a:spAutoFit/>
          </a:bodyPr>
          <a:lstStyle/>
          <a:p>
            <a:pPr algn="r">
              <a:spcBef>
                <a:spcPts val="500"/>
              </a:spcBef>
            </a:pPr>
            <a:r>
              <a:rPr lang="en-US" sz="800" dirty="0">
                <a:solidFill>
                  <a:schemeClr val="bg1"/>
                </a:solidFill>
              </a:rPr>
              <a:t>April 2025</a:t>
            </a:r>
          </a:p>
        </p:txBody>
      </p:sp>
      <p:pic>
        <p:nvPicPr>
          <p:cNvPr id="81" name="Picture 80">
            <a:extLst>
              <a:ext uri="{FF2B5EF4-FFF2-40B4-BE49-F238E27FC236}">
                <a16:creationId xmlns:a16="http://schemas.microsoft.com/office/drawing/2014/main" id="{A751397D-7231-494C-57D7-635C7B4ACB76}"/>
              </a:ext>
            </a:extLst>
          </p:cNvPr>
          <p:cNvPicPr>
            <a:picLocks noChangeAspect="1"/>
          </p:cNvPicPr>
          <p:nvPr/>
        </p:nvPicPr>
        <p:blipFill>
          <a:blip r:embed="rId5"/>
          <a:srcRect l="8272" t="13454" r="36898" b="22121"/>
          <a:stretch>
            <a:fillRect/>
          </a:stretch>
        </p:blipFill>
        <p:spPr>
          <a:xfrm>
            <a:off x="4372816" y="3046446"/>
            <a:ext cx="1749130" cy="1179505"/>
          </a:xfrm>
          <a:prstGeom prst="rect">
            <a:avLst/>
          </a:prstGeom>
        </p:spPr>
      </p:pic>
      <p:sp>
        <p:nvSpPr>
          <p:cNvPr id="22" name="TextBox 21">
            <a:extLst>
              <a:ext uri="{FF2B5EF4-FFF2-40B4-BE49-F238E27FC236}">
                <a16:creationId xmlns:a16="http://schemas.microsoft.com/office/drawing/2014/main" id="{F12F17AB-D4FB-AFFE-EB25-09F88B10197C}"/>
              </a:ext>
            </a:extLst>
          </p:cNvPr>
          <p:cNvSpPr txBox="1"/>
          <p:nvPr/>
        </p:nvSpPr>
        <p:spPr>
          <a:xfrm>
            <a:off x="1784702" y="1165332"/>
            <a:ext cx="2019600" cy="111982"/>
          </a:xfrm>
          <a:prstGeom prst="rect">
            <a:avLst/>
          </a:prstGeom>
          <a:noFill/>
        </p:spPr>
        <p:txBody>
          <a:bodyPr wrap="square" lIns="0" tIns="0" rIns="0" bIns="0" rtlCol="0">
            <a:spAutoFit/>
          </a:bodyPr>
          <a:lstStyle/>
          <a:p>
            <a:pPr algn="l">
              <a:spcBef>
                <a:spcPts val="500"/>
              </a:spcBef>
            </a:pPr>
            <a:r>
              <a:rPr lang="en-US" sz="900" i="1" dirty="0"/>
              <a:t>First-Line Production Supervisors </a:t>
            </a:r>
          </a:p>
        </p:txBody>
      </p:sp>
      <p:sp>
        <p:nvSpPr>
          <p:cNvPr id="55" name="Freeform 69">
            <a:extLst>
              <a:ext uri="{FF2B5EF4-FFF2-40B4-BE49-F238E27FC236}">
                <a16:creationId xmlns:a16="http://schemas.microsoft.com/office/drawing/2014/main" id="{1DD4003E-BB5F-7639-9646-A1AE5B04DA63}"/>
              </a:ext>
              <a:ext uri="{C183D7F6-B498-43B3-948B-1728B52AA6E4}">
                <adec:decorative xmlns:adec="http://schemas.microsoft.com/office/drawing/2017/decorative" val="1"/>
              </a:ext>
            </a:extLst>
          </p:cNvPr>
          <p:cNvSpPr/>
          <p:nvPr/>
        </p:nvSpPr>
        <p:spPr bwMode="gray">
          <a:xfrm>
            <a:off x="1992378" y="1363154"/>
            <a:ext cx="1755664" cy="1154329"/>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a:p>
        </p:txBody>
      </p:sp>
      <p:sp>
        <p:nvSpPr>
          <p:cNvPr id="56" name="TextBox 55">
            <a:extLst>
              <a:ext uri="{FF2B5EF4-FFF2-40B4-BE49-F238E27FC236}">
                <a16:creationId xmlns:a16="http://schemas.microsoft.com/office/drawing/2014/main" id="{282E876D-7772-92C8-E533-094E37EBA203}"/>
              </a:ext>
            </a:extLst>
          </p:cNvPr>
          <p:cNvSpPr txBox="1"/>
          <p:nvPr/>
        </p:nvSpPr>
        <p:spPr>
          <a:xfrm>
            <a:off x="1684877" y="1410281"/>
            <a:ext cx="251296" cy="99540"/>
          </a:xfrm>
          <a:prstGeom prst="rect">
            <a:avLst/>
          </a:prstGeom>
          <a:noFill/>
        </p:spPr>
        <p:txBody>
          <a:bodyPr wrap="square" lIns="0" tIns="0" rIns="0" bIns="0" rtlCol="0">
            <a:spAutoFit/>
          </a:bodyPr>
          <a:lstStyle/>
          <a:p>
            <a:pPr algn="r">
              <a:spcBef>
                <a:spcPts val="500"/>
              </a:spcBef>
            </a:pPr>
            <a:r>
              <a:rPr lang="en-US" sz="800" dirty="0"/>
              <a:t>1.2</a:t>
            </a:r>
          </a:p>
        </p:txBody>
      </p:sp>
      <p:sp>
        <p:nvSpPr>
          <p:cNvPr id="57" name="TextBox 56">
            <a:extLst>
              <a:ext uri="{FF2B5EF4-FFF2-40B4-BE49-F238E27FC236}">
                <a16:creationId xmlns:a16="http://schemas.microsoft.com/office/drawing/2014/main" id="{6F8E546A-EF2D-389B-B080-A000355E1041}"/>
              </a:ext>
            </a:extLst>
          </p:cNvPr>
          <p:cNvSpPr txBox="1"/>
          <p:nvPr/>
        </p:nvSpPr>
        <p:spPr>
          <a:xfrm>
            <a:off x="1684877" y="2344367"/>
            <a:ext cx="251296" cy="99540"/>
          </a:xfrm>
          <a:prstGeom prst="rect">
            <a:avLst/>
          </a:prstGeom>
          <a:noFill/>
        </p:spPr>
        <p:txBody>
          <a:bodyPr wrap="square" lIns="0" tIns="0" rIns="0" bIns="0" rtlCol="0">
            <a:spAutoFit/>
          </a:bodyPr>
          <a:lstStyle/>
          <a:p>
            <a:pPr algn="r">
              <a:spcBef>
                <a:spcPts val="500"/>
              </a:spcBef>
            </a:pPr>
            <a:r>
              <a:rPr lang="en-US" sz="800" dirty="0"/>
              <a:t>0.8</a:t>
            </a:r>
          </a:p>
        </p:txBody>
      </p:sp>
      <p:sp>
        <p:nvSpPr>
          <p:cNvPr id="58" name="TextBox 57">
            <a:extLst>
              <a:ext uri="{FF2B5EF4-FFF2-40B4-BE49-F238E27FC236}">
                <a16:creationId xmlns:a16="http://schemas.microsoft.com/office/drawing/2014/main" id="{1D63737D-6FD2-53D2-7D39-16D6CD7CFC3A}"/>
              </a:ext>
            </a:extLst>
          </p:cNvPr>
          <p:cNvSpPr txBox="1"/>
          <p:nvPr/>
        </p:nvSpPr>
        <p:spPr>
          <a:xfrm>
            <a:off x="1684877" y="2110846"/>
            <a:ext cx="251296" cy="99540"/>
          </a:xfrm>
          <a:prstGeom prst="rect">
            <a:avLst/>
          </a:prstGeom>
          <a:noFill/>
        </p:spPr>
        <p:txBody>
          <a:bodyPr wrap="square" lIns="0" tIns="0" rIns="0" bIns="0" rtlCol="0">
            <a:spAutoFit/>
          </a:bodyPr>
          <a:lstStyle/>
          <a:p>
            <a:pPr algn="r">
              <a:spcBef>
                <a:spcPts val="500"/>
              </a:spcBef>
            </a:pPr>
            <a:r>
              <a:rPr lang="en-US" sz="800" dirty="0"/>
              <a:t>0.9</a:t>
            </a:r>
          </a:p>
        </p:txBody>
      </p:sp>
      <p:sp>
        <p:nvSpPr>
          <p:cNvPr id="59" name="TextBox 58">
            <a:extLst>
              <a:ext uri="{FF2B5EF4-FFF2-40B4-BE49-F238E27FC236}">
                <a16:creationId xmlns:a16="http://schemas.microsoft.com/office/drawing/2014/main" id="{1E206BB9-5A3F-4AE8-111B-631B9209FB3F}"/>
              </a:ext>
            </a:extLst>
          </p:cNvPr>
          <p:cNvSpPr txBox="1"/>
          <p:nvPr/>
        </p:nvSpPr>
        <p:spPr>
          <a:xfrm>
            <a:off x="1684877" y="1877324"/>
            <a:ext cx="251296" cy="99540"/>
          </a:xfrm>
          <a:prstGeom prst="rect">
            <a:avLst/>
          </a:prstGeom>
          <a:noFill/>
        </p:spPr>
        <p:txBody>
          <a:bodyPr wrap="square" lIns="0" tIns="0" rIns="0" bIns="0" rtlCol="0">
            <a:spAutoFit/>
          </a:bodyPr>
          <a:lstStyle/>
          <a:p>
            <a:pPr algn="r">
              <a:spcBef>
                <a:spcPts val="500"/>
              </a:spcBef>
            </a:pPr>
            <a:r>
              <a:rPr lang="en-US" sz="800" dirty="0"/>
              <a:t>1.0</a:t>
            </a:r>
          </a:p>
        </p:txBody>
      </p:sp>
      <p:sp>
        <p:nvSpPr>
          <p:cNvPr id="60" name="TextBox 59">
            <a:extLst>
              <a:ext uri="{FF2B5EF4-FFF2-40B4-BE49-F238E27FC236}">
                <a16:creationId xmlns:a16="http://schemas.microsoft.com/office/drawing/2014/main" id="{2D159A4D-B25E-027E-930F-E55AEA700617}"/>
              </a:ext>
            </a:extLst>
          </p:cNvPr>
          <p:cNvSpPr txBox="1"/>
          <p:nvPr/>
        </p:nvSpPr>
        <p:spPr>
          <a:xfrm>
            <a:off x="1684877" y="1643803"/>
            <a:ext cx="251296" cy="99540"/>
          </a:xfrm>
          <a:prstGeom prst="rect">
            <a:avLst/>
          </a:prstGeom>
          <a:noFill/>
        </p:spPr>
        <p:txBody>
          <a:bodyPr wrap="square" lIns="0" tIns="0" rIns="0" bIns="0" rtlCol="0">
            <a:spAutoFit/>
          </a:bodyPr>
          <a:lstStyle/>
          <a:p>
            <a:pPr algn="r">
              <a:spcBef>
                <a:spcPts val="500"/>
              </a:spcBef>
            </a:pPr>
            <a:r>
              <a:rPr lang="en-US" sz="800" dirty="0"/>
              <a:t>1.1</a:t>
            </a:r>
          </a:p>
        </p:txBody>
      </p:sp>
      <p:sp>
        <p:nvSpPr>
          <p:cNvPr id="61" name="TextBox 60">
            <a:extLst>
              <a:ext uri="{FF2B5EF4-FFF2-40B4-BE49-F238E27FC236}">
                <a16:creationId xmlns:a16="http://schemas.microsoft.com/office/drawing/2014/main" id="{F44412B4-0D78-AD45-0535-93C6E9BA9FAA}"/>
              </a:ext>
            </a:extLst>
          </p:cNvPr>
          <p:cNvSpPr txBox="1"/>
          <p:nvPr/>
        </p:nvSpPr>
        <p:spPr>
          <a:xfrm>
            <a:off x="1905191" y="2535977"/>
            <a:ext cx="601272" cy="123111"/>
          </a:xfrm>
          <a:prstGeom prst="rect">
            <a:avLst/>
          </a:prstGeom>
          <a:noFill/>
        </p:spPr>
        <p:txBody>
          <a:bodyPr wrap="square" lIns="0" tIns="0" rIns="0" bIns="0" rtlCol="0">
            <a:spAutoFit/>
          </a:bodyPr>
          <a:lstStyle/>
          <a:p>
            <a:pPr>
              <a:spcBef>
                <a:spcPts val="500"/>
              </a:spcBef>
            </a:pPr>
            <a:r>
              <a:rPr lang="en-US" sz="800" dirty="0"/>
              <a:t>Apr 2021</a:t>
            </a:r>
          </a:p>
        </p:txBody>
      </p:sp>
      <p:sp>
        <p:nvSpPr>
          <p:cNvPr id="62" name="TextBox 61">
            <a:extLst>
              <a:ext uri="{FF2B5EF4-FFF2-40B4-BE49-F238E27FC236}">
                <a16:creationId xmlns:a16="http://schemas.microsoft.com/office/drawing/2014/main" id="{19F09B83-0176-25D4-94A5-A5D4A5E461BB}"/>
              </a:ext>
            </a:extLst>
          </p:cNvPr>
          <p:cNvSpPr txBox="1"/>
          <p:nvPr/>
        </p:nvSpPr>
        <p:spPr>
          <a:xfrm>
            <a:off x="3290226" y="2535977"/>
            <a:ext cx="602567" cy="99540"/>
          </a:xfrm>
          <a:prstGeom prst="rect">
            <a:avLst/>
          </a:prstGeom>
          <a:noFill/>
        </p:spPr>
        <p:txBody>
          <a:bodyPr wrap="square" lIns="0" tIns="0" rIns="0" bIns="0" rtlCol="0">
            <a:spAutoFit/>
          </a:bodyPr>
          <a:lstStyle/>
          <a:p>
            <a:pPr algn="r">
              <a:spcBef>
                <a:spcPts val="500"/>
              </a:spcBef>
            </a:pPr>
            <a:r>
              <a:rPr lang="en-US" sz="800" dirty="0"/>
              <a:t>April 2025</a:t>
            </a:r>
          </a:p>
        </p:txBody>
      </p:sp>
      <p:pic>
        <p:nvPicPr>
          <p:cNvPr id="82" name="Picture 81">
            <a:extLst>
              <a:ext uri="{FF2B5EF4-FFF2-40B4-BE49-F238E27FC236}">
                <a16:creationId xmlns:a16="http://schemas.microsoft.com/office/drawing/2014/main" id="{37C99686-CEF5-1FA3-769D-A9CEF9145EC5}"/>
              </a:ext>
            </a:extLst>
          </p:cNvPr>
          <p:cNvPicPr>
            <a:picLocks noChangeAspect="1"/>
          </p:cNvPicPr>
          <p:nvPr/>
        </p:nvPicPr>
        <p:blipFill>
          <a:blip r:embed="rId6"/>
          <a:srcRect l="10988" t="12014" r="8580" b="24619"/>
          <a:stretch>
            <a:fillRect/>
          </a:stretch>
        </p:blipFill>
        <p:spPr>
          <a:xfrm>
            <a:off x="2002758" y="1371126"/>
            <a:ext cx="1745285" cy="1142849"/>
          </a:xfrm>
          <a:prstGeom prst="rect">
            <a:avLst/>
          </a:prstGeom>
        </p:spPr>
      </p:pic>
      <p:sp>
        <p:nvSpPr>
          <p:cNvPr id="24" name="TextBox 23">
            <a:extLst>
              <a:ext uri="{FF2B5EF4-FFF2-40B4-BE49-F238E27FC236}">
                <a16:creationId xmlns:a16="http://schemas.microsoft.com/office/drawing/2014/main" id="{D650930F-DE72-E28F-8AAE-6B380DE049D3}"/>
              </a:ext>
            </a:extLst>
          </p:cNvPr>
          <p:cNvSpPr txBox="1"/>
          <p:nvPr/>
        </p:nvSpPr>
        <p:spPr>
          <a:xfrm>
            <a:off x="4162502" y="1165332"/>
            <a:ext cx="1965786" cy="138669"/>
          </a:xfrm>
          <a:prstGeom prst="rect">
            <a:avLst/>
          </a:prstGeom>
          <a:noFill/>
        </p:spPr>
        <p:txBody>
          <a:bodyPr wrap="square" lIns="0" tIns="0" rIns="0" bIns="0" rtlCol="0">
            <a:spAutoFit/>
          </a:bodyPr>
          <a:lstStyle/>
          <a:p>
            <a:pPr algn="l">
              <a:spcBef>
                <a:spcPts val="500"/>
              </a:spcBef>
            </a:pPr>
            <a:r>
              <a:rPr lang="en-US" sz="900" i="1" dirty="0"/>
              <a:t>Health Aides</a:t>
            </a:r>
          </a:p>
        </p:txBody>
      </p:sp>
      <p:sp>
        <p:nvSpPr>
          <p:cNvPr id="73" name="Freeform 69">
            <a:extLst>
              <a:ext uri="{FF2B5EF4-FFF2-40B4-BE49-F238E27FC236}">
                <a16:creationId xmlns:a16="http://schemas.microsoft.com/office/drawing/2014/main" id="{6382A048-4F3E-0225-F9EA-560A8FA68504}"/>
              </a:ext>
              <a:ext uri="{C183D7F6-B498-43B3-948B-1728B52AA6E4}">
                <adec:decorative xmlns:adec="http://schemas.microsoft.com/office/drawing/2017/decorative" val="1"/>
              </a:ext>
            </a:extLst>
          </p:cNvPr>
          <p:cNvSpPr/>
          <p:nvPr/>
        </p:nvSpPr>
        <p:spPr bwMode="gray">
          <a:xfrm>
            <a:off x="4357982" y="1371127"/>
            <a:ext cx="1755648" cy="1148475"/>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a:p>
        </p:txBody>
      </p:sp>
      <p:sp>
        <p:nvSpPr>
          <p:cNvPr id="74" name="TextBox 73">
            <a:extLst>
              <a:ext uri="{FF2B5EF4-FFF2-40B4-BE49-F238E27FC236}">
                <a16:creationId xmlns:a16="http://schemas.microsoft.com/office/drawing/2014/main" id="{BB4BC979-2F93-1903-9BF7-AB2BBBDBA300}"/>
              </a:ext>
            </a:extLst>
          </p:cNvPr>
          <p:cNvSpPr txBox="1"/>
          <p:nvPr/>
        </p:nvSpPr>
        <p:spPr>
          <a:xfrm>
            <a:off x="4068538" y="1403099"/>
            <a:ext cx="236540" cy="100376"/>
          </a:xfrm>
          <a:prstGeom prst="rect">
            <a:avLst/>
          </a:prstGeom>
          <a:noFill/>
        </p:spPr>
        <p:txBody>
          <a:bodyPr wrap="square" lIns="0" tIns="0" rIns="0" bIns="0" rtlCol="0">
            <a:spAutoFit/>
          </a:bodyPr>
          <a:lstStyle/>
          <a:p>
            <a:pPr algn="r">
              <a:spcBef>
                <a:spcPts val="500"/>
              </a:spcBef>
            </a:pPr>
            <a:r>
              <a:rPr lang="en-US" sz="800" dirty="0"/>
              <a:t>1.2</a:t>
            </a:r>
          </a:p>
        </p:txBody>
      </p:sp>
      <p:sp>
        <p:nvSpPr>
          <p:cNvPr id="75" name="TextBox 74">
            <a:extLst>
              <a:ext uri="{FF2B5EF4-FFF2-40B4-BE49-F238E27FC236}">
                <a16:creationId xmlns:a16="http://schemas.microsoft.com/office/drawing/2014/main" id="{D7A95791-E619-E83C-A33C-78C6C4A5A2C4}"/>
              </a:ext>
            </a:extLst>
          </p:cNvPr>
          <p:cNvSpPr txBox="1"/>
          <p:nvPr/>
        </p:nvSpPr>
        <p:spPr>
          <a:xfrm>
            <a:off x="4068538" y="2345033"/>
            <a:ext cx="236540" cy="100376"/>
          </a:xfrm>
          <a:prstGeom prst="rect">
            <a:avLst/>
          </a:prstGeom>
          <a:noFill/>
        </p:spPr>
        <p:txBody>
          <a:bodyPr wrap="square" lIns="0" tIns="0" rIns="0" bIns="0" rtlCol="0">
            <a:spAutoFit/>
          </a:bodyPr>
          <a:lstStyle/>
          <a:p>
            <a:pPr algn="r">
              <a:spcBef>
                <a:spcPts val="500"/>
              </a:spcBef>
            </a:pPr>
            <a:r>
              <a:rPr lang="en-US" sz="800" dirty="0"/>
              <a:t>0.8</a:t>
            </a:r>
          </a:p>
        </p:txBody>
      </p:sp>
      <p:sp>
        <p:nvSpPr>
          <p:cNvPr id="76" name="TextBox 75">
            <a:extLst>
              <a:ext uri="{FF2B5EF4-FFF2-40B4-BE49-F238E27FC236}">
                <a16:creationId xmlns:a16="http://schemas.microsoft.com/office/drawing/2014/main" id="{924B0AF2-6CFD-29F2-2098-941FF2200019}"/>
              </a:ext>
            </a:extLst>
          </p:cNvPr>
          <p:cNvSpPr txBox="1"/>
          <p:nvPr/>
        </p:nvSpPr>
        <p:spPr>
          <a:xfrm>
            <a:off x="4068538" y="2109550"/>
            <a:ext cx="236540" cy="100376"/>
          </a:xfrm>
          <a:prstGeom prst="rect">
            <a:avLst/>
          </a:prstGeom>
          <a:noFill/>
        </p:spPr>
        <p:txBody>
          <a:bodyPr wrap="square" lIns="0" tIns="0" rIns="0" bIns="0" rtlCol="0">
            <a:spAutoFit/>
          </a:bodyPr>
          <a:lstStyle/>
          <a:p>
            <a:pPr algn="r">
              <a:spcBef>
                <a:spcPts val="500"/>
              </a:spcBef>
            </a:pPr>
            <a:r>
              <a:rPr lang="en-US" sz="800" dirty="0"/>
              <a:t>0.9</a:t>
            </a:r>
          </a:p>
        </p:txBody>
      </p:sp>
      <p:sp>
        <p:nvSpPr>
          <p:cNvPr id="77" name="TextBox 76">
            <a:extLst>
              <a:ext uri="{FF2B5EF4-FFF2-40B4-BE49-F238E27FC236}">
                <a16:creationId xmlns:a16="http://schemas.microsoft.com/office/drawing/2014/main" id="{E55B6BD2-963B-9682-F1DC-CA734340A82D}"/>
              </a:ext>
            </a:extLst>
          </p:cNvPr>
          <p:cNvSpPr txBox="1"/>
          <p:nvPr/>
        </p:nvSpPr>
        <p:spPr>
          <a:xfrm>
            <a:off x="4068538" y="1874067"/>
            <a:ext cx="236540" cy="100376"/>
          </a:xfrm>
          <a:prstGeom prst="rect">
            <a:avLst/>
          </a:prstGeom>
          <a:noFill/>
        </p:spPr>
        <p:txBody>
          <a:bodyPr wrap="square" lIns="0" tIns="0" rIns="0" bIns="0" rtlCol="0">
            <a:spAutoFit/>
          </a:bodyPr>
          <a:lstStyle/>
          <a:p>
            <a:pPr algn="r">
              <a:spcBef>
                <a:spcPts val="500"/>
              </a:spcBef>
            </a:pPr>
            <a:r>
              <a:rPr lang="en-US" sz="800" dirty="0"/>
              <a:t>1.0</a:t>
            </a:r>
          </a:p>
        </p:txBody>
      </p:sp>
      <p:sp>
        <p:nvSpPr>
          <p:cNvPr id="78" name="TextBox 77">
            <a:extLst>
              <a:ext uri="{FF2B5EF4-FFF2-40B4-BE49-F238E27FC236}">
                <a16:creationId xmlns:a16="http://schemas.microsoft.com/office/drawing/2014/main" id="{EC3FD543-3834-89D6-10CB-2650B1639CCD}"/>
              </a:ext>
            </a:extLst>
          </p:cNvPr>
          <p:cNvSpPr txBox="1"/>
          <p:nvPr/>
        </p:nvSpPr>
        <p:spPr>
          <a:xfrm>
            <a:off x="4068538" y="1638583"/>
            <a:ext cx="236540" cy="100376"/>
          </a:xfrm>
          <a:prstGeom prst="rect">
            <a:avLst/>
          </a:prstGeom>
          <a:noFill/>
        </p:spPr>
        <p:txBody>
          <a:bodyPr wrap="square" lIns="0" tIns="0" rIns="0" bIns="0" rtlCol="0">
            <a:spAutoFit/>
          </a:bodyPr>
          <a:lstStyle/>
          <a:p>
            <a:pPr algn="r">
              <a:spcBef>
                <a:spcPts val="500"/>
              </a:spcBef>
            </a:pPr>
            <a:r>
              <a:rPr lang="en-US" sz="800" dirty="0"/>
              <a:t>1.1</a:t>
            </a:r>
          </a:p>
        </p:txBody>
      </p:sp>
      <p:sp>
        <p:nvSpPr>
          <p:cNvPr id="79" name="TextBox 78">
            <a:extLst>
              <a:ext uri="{FF2B5EF4-FFF2-40B4-BE49-F238E27FC236}">
                <a16:creationId xmlns:a16="http://schemas.microsoft.com/office/drawing/2014/main" id="{5B622E37-F584-7506-9934-CDB5655E613B}"/>
              </a:ext>
            </a:extLst>
          </p:cNvPr>
          <p:cNvSpPr txBox="1"/>
          <p:nvPr/>
        </p:nvSpPr>
        <p:spPr>
          <a:xfrm>
            <a:off x="4308760" y="2538253"/>
            <a:ext cx="567184" cy="120836"/>
          </a:xfrm>
          <a:prstGeom prst="rect">
            <a:avLst/>
          </a:prstGeom>
          <a:noFill/>
        </p:spPr>
        <p:txBody>
          <a:bodyPr wrap="square" lIns="0" tIns="0" rIns="0" bIns="0" rtlCol="0">
            <a:spAutoFit/>
          </a:bodyPr>
          <a:lstStyle/>
          <a:p>
            <a:pPr>
              <a:spcBef>
                <a:spcPts val="500"/>
              </a:spcBef>
            </a:pPr>
            <a:r>
              <a:rPr lang="en-US" sz="800" dirty="0"/>
              <a:t>Apr 2021</a:t>
            </a:r>
          </a:p>
        </p:txBody>
      </p:sp>
      <p:sp>
        <p:nvSpPr>
          <p:cNvPr id="80" name="TextBox 79">
            <a:extLst>
              <a:ext uri="{FF2B5EF4-FFF2-40B4-BE49-F238E27FC236}">
                <a16:creationId xmlns:a16="http://schemas.microsoft.com/office/drawing/2014/main" id="{68D09735-4B94-B640-65E9-62D3CD40CFF4}"/>
              </a:ext>
            </a:extLst>
          </p:cNvPr>
          <p:cNvSpPr txBox="1"/>
          <p:nvPr/>
        </p:nvSpPr>
        <p:spPr>
          <a:xfrm>
            <a:off x="5690338" y="2538253"/>
            <a:ext cx="567184" cy="100376"/>
          </a:xfrm>
          <a:prstGeom prst="rect">
            <a:avLst/>
          </a:prstGeom>
          <a:noFill/>
        </p:spPr>
        <p:txBody>
          <a:bodyPr wrap="square" lIns="0" tIns="0" rIns="0" bIns="0" rtlCol="0">
            <a:spAutoFit/>
          </a:bodyPr>
          <a:lstStyle/>
          <a:p>
            <a:pPr algn="r">
              <a:spcBef>
                <a:spcPts val="500"/>
              </a:spcBef>
            </a:pPr>
            <a:r>
              <a:rPr lang="en-US" sz="800" dirty="0"/>
              <a:t>April 2025</a:t>
            </a:r>
          </a:p>
        </p:txBody>
      </p:sp>
      <p:pic>
        <p:nvPicPr>
          <p:cNvPr id="83" name="Picture 82">
            <a:extLst>
              <a:ext uri="{FF2B5EF4-FFF2-40B4-BE49-F238E27FC236}">
                <a16:creationId xmlns:a16="http://schemas.microsoft.com/office/drawing/2014/main" id="{8AB2A9FD-3F4C-27A3-EC86-886445F93B32}"/>
              </a:ext>
            </a:extLst>
          </p:cNvPr>
          <p:cNvPicPr>
            <a:picLocks noChangeAspect="1"/>
          </p:cNvPicPr>
          <p:nvPr/>
        </p:nvPicPr>
        <p:blipFill>
          <a:blip r:embed="rId7"/>
          <a:srcRect l="10132" t="9394" r="8488" b="26230"/>
          <a:stretch>
            <a:fillRect/>
          </a:stretch>
        </p:blipFill>
        <p:spPr>
          <a:xfrm>
            <a:off x="4364992" y="1369252"/>
            <a:ext cx="1745284" cy="1144841"/>
          </a:xfrm>
          <a:prstGeom prst="rect">
            <a:avLst/>
          </a:prstGeom>
        </p:spPr>
      </p:pic>
      <p:sp>
        <p:nvSpPr>
          <p:cNvPr id="88" name="TextBox 87">
            <a:extLst>
              <a:ext uri="{FF2B5EF4-FFF2-40B4-BE49-F238E27FC236}">
                <a16:creationId xmlns:a16="http://schemas.microsoft.com/office/drawing/2014/main" id="{0F7F8B24-18B9-C2DE-5AC4-CF550A8E19BC}"/>
              </a:ext>
            </a:extLst>
          </p:cNvPr>
          <p:cNvSpPr txBox="1"/>
          <p:nvPr/>
        </p:nvSpPr>
        <p:spPr>
          <a:xfrm rot="16200000">
            <a:off x="765935" y="3527785"/>
            <a:ext cx="1373321"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High AI Exposure</a:t>
            </a:r>
          </a:p>
        </p:txBody>
      </p:sp>
      <p:sp>
        <p:nvSpPr>
          <p:cNvPr id="89" name="TextBox 88">
            <a:extLst>
              <a:ext uri="{FF2B5EF4-FFF2-40B4-BE49-F238E27FC236}">
                <a16:creationId xmlns:a16="http://schemas.microsoft.com/office/drawing/2014/main" id="{4072632D-2947-D3C1-BCA6-7D52ECDBC711}"/>
              </a:ext>
            </a:extLst>
          </p:cNvPr>
          <p:cNvSpPr txBox="1"/>
          <p:nvPr/>
        </p:nvSpPr>
        <p:spPr>
          <a:xfrm rot="16200000">
            <a:off x="819654" y="1790276"/>
            <a:ext cx="1265884" cy="153888"/>
          </a:xfrm>
          <a:prstGeom prst="rect">
            <a:avLst/>
          </a:prstGeom>
          <a:noFill/>
        </p:spPr>
        <p:txBody>
          <a:bodyPr wrap="square" lIns="0" tIns="0" rIns="0" bIns="0" rtlCol="0">
            <a:spAutoFit/>
          </a:bodyPr>
          <a:lstStyle/>
          <a:p>
            <a:pPr algn="ctr">
              <a:spcBef>
                <a:spcPts val="500"/>
              </a:spcBef>
            </a:pPr>
            <a:r>
              <a:rPr lang="en-US" sz="1000" b="1" dirty="0"/>
              <a:t>Low AI Exposure</a:t>
            </a:r>
          </a:p>
        </p:txBody>
      </p:sp>
      <p:grpSp>
        <p:nvGrpSpPr>
          <p:cNvPr id="40" name="Group 39">
            <a:extLst>
              <a:ext uri="{FF2B5EF4-FFF2-40B4-BE49-F238E27FC236}">
                <a16:creationId xmlns:a16="http://schemas.microsoft.com/office/drawing/2014/main" id="{02B99D1F-2938-A78A-0CED-FDC7194C3B5B}"/>
              </a:ext>
            </a:extLst>
          </p:cNvPr>
          <p:cNvGrpSpPr/>
          <p:nvPr/>
        </p:nvGrpSpPr>
        <p:grpSpPr>
          <a:xfrm>
            <a:off x="275787" y="1067146"/>
            <a:ext cx="863442" cy="350488"/>
            <a:chOff x="275787" y="1289218"/>
            <a:chExt cx="863442" cy="350488"/>
          </a:xfrm>
        </p:grpSpPr>
        <p:cxnSp>
          <p:nvCxnSpPr>
            <p:cNvPr id="9" name="Straight Connector 8">
              <a:extLst>
                <a:ext uri="{FF2B5EF4-FFF2-40B4-BE49-F238E27FC236}">
                  <a16:creationId xmlns:a16="http://schemas.microsoft.com/office/drawing/2014/main" id="{24239895-5A9A-6916-85ED-E47966EE0E51}"/>
                </a:ext>
              </a:extLst>
            </p:cNvPr>
            <p:cNvCxnSpPr>
              <a:cxnSpLocks/>
            </p:cNvCxnSpPr>
            <p:nvPr/>
          </p:nvCxnSpPr>
          <p:spPr bwMode="gray">
            <a:xfrm>
              <a:off x="275787" y="1289218"/>
              <a:ext cx="457200" cy="0"/>
            </a:xfrm>
            <a:prstGeom prst="line">
              <a:avLst/>
            </a:prstGeom>
            <a:ln w="19050">
              <a:solidFill>
                <a:srgbClr val="5C9CC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15BFDF-E44E-A1E3-0561-9DE8624F786E}"/>
                </a:ext>
              </a:extLst>
            </p:cNvPr>
            <p:cNvSpPr txBox="1"/>
            <p:nvPr/>
          </p:nvSpPr>
          <p:spPr>
            <a:xfrm>
              <a:off x="275787" y="1362707"/>
              <a:ext cx="863442" cy="276999"/>
            </a:xfrm>
            <a:prstGeom prst="rect">
              <a:avLst/>
            </a:prstGeom>
            <a:noFill/>
          </p:spPr>
          <p:txBody>
            <a:bodyPr wrap="square" lIns="0" tIns="0" rIns="0" bIns="0" rtlCol="0">
              <a:spAutoFit/>
            </a:bodyPr>
            <a:lstStyle/>
            <a:p>
              <a:pPr algn="l">
                <a:spcBef>
                  <a:spcPts val="500"/>
                </a:spcBef>
              </a:pPr>
              <a:r>
                <a:rPr lang="en-US" sz="900" dirty="0"/>
                <a:t>Early Career 1 (22-25)</a:t>
              </a:r>
            </a:p>
          </p:txBody>
        </p:sp>
      </p:grpSp>
      <p:grpSp>
        <p:nvGrpSpPr>
          <p:cNvPr id="39" name="Group 38">
            <a:extLst>
              <a:ext uri="{FF2B5EF4-FFF2-40B4-BE49-F238E27FC236}">
                <a16:creationId xmlns:a16="http://schemas.microsoft.com/office/drawing/2014/main" id="{B942AA9D-41DF-03EC-19DD-47A9DB18DB05}"/>
              </a:ext>
            </a:extLst>
          </p:cNvPr>
          <p:cNvGrpSpPr/>
          <p:nvPr/>
        </p:nvGrpSpPr>
        <p:grpSpPr>
          <a:xfrm>
            <a:off x="275787" y="1672194"/>
            <a:ext cx="863442" cy="355060"/>
            <a:chOff x="275787" y="1788500"/>
            <a:chExt cx="863442" cy="355060"/>
          </a:xfrm>
        </p:grpSpPr>
        <p:cxnSp>
          <p:nvCxnSpPr>
            <p:cNvPr id="10" name="Straight Connector 9">
              <a:extLst>
                <a:ext uri="{FF2B5EF4-FFF2-40B4-BE49-F238E27FC236}">
                  <a16:creationId xmlns:a16="http://schemas.microsoft.com/office/drawing/2014/main" id="{49DE0D80-0396-1AA3-5C76-0842E12BD4E6}"/>
                </a:ext>
              </a:extLst>
            </p:cNvPr>
            <p:cNvCxnSpPr>
              <a:cxnSpLocks/>
            </p:cNvCxnSpPr>
            <p:nvPr/>
          </p:nvCxnSpPr>
          <p:spPr bwMode="gray">
            <a:xfrm>
              <a:off x="275787" y="1788500"/>
              <a:ext cx="457200" cy="0"/>
            </a:xfrm>
            <a:prstGeom prst="line">
              <a:avLst/>
            </a:prstGeom>
            <a:ln w="19050">
              <a:solidFill>
                <a:srgbClr val="FFAE6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BB341B-BF9C-322E-6B04-6C69609EB7D5}"/>
                </a:ext>
              </a:extLst>
            </p:cNvPr>
            <p:cNvSpPr txBox="1"/>
            <p:nvPr/>
          </p:nvSpPr>
          <p:spPr>
            <a:xfrm>
              <a:off x="275787" y="1866561"/>
              <a:ext cx="863442" cy="276999"/>
            </a:xfrm>
            <a:prstGeom prst="rect">
              <a:avLst/>
            </a:prstGeom>
            <a:noFill/>
          </p:spPr>
          <p:txBody>
            <a:bodyPr wrap="square" lIns="0" tIns="0" rIns="0" bIns="0" rtlCol="0">
              <a:spAutoFit/>
            </a:bodyPr>
            <a:lstStyle/>
            <a:p>
              <a:pPr algn="l">
                <a:spcBef>
                  <a:spcPts val="500"/>
                </a:spcBef>
              </a:pPr>
              <a:r>
                <a:rPr lang="en-US" sz="900" dirty="0"/>
                <a:t>Early Career 2 (26-30)</a:t>
              </a:r>
            </a:p>
          </p:txBody>
        </p:sp>
      </p:grpSp>
      <p:grpSp>
        <p:nvGrpSpPr>
          <p:cNvPr id="38" name="Group 37">
            <a:extLst>
              <a:ext uri="{FF2B5EF4-FFF2-40B4-BE49-F238E27FC236}">
                <a16:creationId xmlns:a16="http://schemas.microsoft.com/office/drawing/2014/main" id="{032DDE0F-CD9F-CBEB-6C45-44BCFFBEB287}"/>
              </a:ext>
            </a:extLst>
          </p:cNvPr>
          <p:cNvGrpSpPr/>
          <p:nvPr/>
        </p:nvGrpSpPr>
        <p:grpSpPr>
          <a:xfrm>
            <a:off x="275787" y="2281814"/>
            <a:ext cx="863442" cy="345409"/>
            <a:chOff x="275787" y="2287782"/>
            <a:chExt cx="863442" cy="345409"/>
          </a:xfrm>
        </p:grpSpPr>
        <p:cxnSp>
          <p:nvCxnSpPr>
            <p:cNvPr id="11" name="Straight Connector 10">
              <a:extLst>
                <a:ext uri="{FF2B5EF4-FFF2-40B4-BE49-F238E27FC236}">
                  <a16:creationId xmlns:a16="http://schemas.microsoft.com/office/drawing/2014/main" id="{309EC9AA-1AB9-6721-9A7F-F033EA683804}"/>
                </a:ext>
              </a:extLst>
            </p:cNvPr>
            <p:cNvCxnSpPr>
              <a:cxnSpLocks/>
            </p:cNvCxnSpPr>
            <p:nvPr/>
          </p:nvCxnSpPr>
          <p:spPr bwMode="gray">
            <a:xfrm>
              <a:off x="275787" y="2287782"/>
              <a:ext cx="457200" cy="0"/>
            </a:xfrm>
            <a:prstGeom prst="line">
              <a:avLst/>
            </a:prstGeom>
            <a:ln w="19050">
              <a:solidFill>
                <a:srgbClr val="8DCB8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83729E-94FC-EC60-FEF4-0A0F9A90C362}"/>
                </a:ext>
              </a:extLst>
            </p:cNvPr>
            <p:cNvSpPr txBox="1"/>
            <p:nvPr/>
          </p:nvSpPr>
          <p:spPr>
            <a:xfrm>
              <a:off x="275787" y="2356192"/>
              <a:ext cx="863442" cy="276999"/>
            </a:xfrm>
            <a:prstGeom prst="rect">
              <a:avLst/>
            </a:prstGeom>
            <a:noFill/>
          </p:spPr>
          <p:txBody>
            <a:bodyPr wrap="square" lIns="0" tIns="0" rIns="0" bIns="0" rtlCol="0">
              <a:spAutoFit/>
            </a:bodyPr>
            <a:lstStyle/>
            <a:p>
              <a:pPr algn="l">
                <a:spcBef>
                  <a:spcPts val="500"/>
                </a:spcBef>
              </a:pPr>
              <a:r>
                <a:rPr lang="en-US" sz="900" dirty="0"/>
                <a:t>Developing</a:t>
              </a:r>
              <a:br>
                <a:rPr lang="en-US" sz="900" dirty="0"/>
              </a:br>
              <a:r>
                <a:rPr lang="en-US" sz="900" dirty="0"/>
                <a:t>(31-34)</a:t>
              </a:r>
            </a:p>
          </p:txBody>
        </p:sp>
      </p:grpSp>
      <p:grpSp>
        <p:nvGrpSpPr>
          <p:cNvPr id="37" name="Group 36">
            <a:extLst>
              <a:ext uri="{FF2B5EF4-FFF2-40B4-BE49-F238E27FC236}">
                <a16:creationId xmlns:a16="http://schemas.microsoft.com/office/drawing/2014/main" id="{125314C8-F7F4-A78E-DCD5-E3CB9BE34E4B}"/>
              </a:ext>
            </a:extLst>
          </p:cNvPr>
          <p:cNvGrpSpPr/>
          <p:nvPr/>
        </p:nvGrpSpPr>
        <p:grpSpPr>
          <a:xfrm>
            <a:off x="275787" y="2881783"/>
            <a:ext cx="863442" cy="364026"/>
            <a:chOff x="275787" y="2787064"/>
            <a:chExt cx="863442" cy="364026"/>
          </a:xfrm>
        </p:grpSpPr>
        <p:cxnSp>
          <p:nvCxnSpPr>
            <p:cNvPr id="12" name="Straight Connector 11">
              <a:extLst>
                <a:ext uri="{FF2B5EF4-FFF2-40B4-BE49-F238E27FC236}">
                  <a16:creationId xmlns:a16="http://schemas.microsoft.com/office/drawing/2014/main" id="{B47BD2D0-C0E7-6774-6E34-E588178F826D}"/>
                </a:ext>
              </a:extLst>
            </p:cNvPr>
            <p:cNvCxnSpPr>
              <a:cxnSpLocks/>
            </p:cNvCxnSpPr>
            <p:nvPr/>
          </p:nvCxnSpPr>
          <p:spPr bwMode="gray">
            <a:xfrm>
              <a:off x="275787" y="2787064"/>
              <a:ext cx="457200" cy="0"/>
            </a:xfrm>
            <a:prstGeom prst="line">
              <a:avLst/>
            </a:prstGeom>
            <a:ln w="19050">
              <a:solidFill>
                <a:srgbClr val="E47778"/>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2682AFC-427F-C936-F116-65780F7718E8}"/>
                </a:ext>
              </a:extLst>
            </p:cNvPr>
            <p:cNvSpPr txBox="1"/>
            <p:nvPr/>
          </p:nvSpPr>
          <p:spPr>
            <a:xfrm>
              <a:off x="275787" y="2874091"/>
              <a:ext cx="863442" cy="276999"/>
            </a:xfrm>
            <a:prstGeom prst="rect">
              <a:avLst/>
            </a:prstGeom>
            <a:noFill/>
          </p:spPr>
          <p:txBody>
            <a:bodyPr wrap="square" lIns="0" tIns="0" rIns="0" bIns="0" rtlCol="0">
              <a:spAutoFit/>
            </a:bodyPr>
            <a:lstStyle/>
            <a:p>
              <a:pPr algn="l">
                <a:spcBef>
                  <a:spcPts val="500"/>
                </a:spcBef>
              </a:pPr>
              <a:r>
                <a:rPr lang="en-US" sz="900" dirty="0"/>
                <a:t>Mid-Career 1</a:t>
              </a:r>
              <a:br>
                <a:rPr lang="en-US" sz="900" dirty="0"/>
              </a:br>
              <a:r>
                <a:rPr lang="en-US" sz="900" dirty="0"/>
                <a:t>(35-40)</a:t>
              </a:r>
            </a:p>
          </p:txBody>
        </p:sp>
      </p:grpSp>
      <p:grpSp>
        <p:nvGrpSpPr>
          <p:cNvPr id="36" name="Group 35">
            <a:extLst>
              <a:ext uri="{FF2B5EF4-FFF2-40B4-BE49-F238E27FC236}">
                <a16:creationId xmlns:a16="http://schemas.microsoft.com/office/drawing/2014/main" id="{AD112712-9806-0D76-4CAC-7F6CC349D7FC}"/>
              </a:ext>
            </a:extLst>
          </p:cNvPr>
          <p:cNvGrpSpPr/>
          <p:nvPr/>
        </p:nvGrpSpPr>
        <p:grpSpPr>
          <a:xfrm>
            <a:off x="275787" y="3500369"/>
            <a:ext cx="863442" cy="345293"/>
            <a:chOff x="275787" y="3286346"/>
            <a:chExt cx="863442" cy="345293"/>
          </a:xfrm>
        </p:grpSpPr>
        <p:cxnSp>
          <p:nvCxnSpPr>
            <p:cNvPr id="13" name="Straight Connector 12">
              <a:extLst>
                <a:ext uri="{FF2B5EF4-FFF2-40B4-BE49-F238E27FC236}">
                  <a16:creationId xmlns:a16="http://schemas.microsoft.com/office/drawing/2014/main" id="{D81C1321-AC68-0E76-0AEE-E94C7E0707CC}"/>
                </a:ext>
              </a:extLst>
            </p:cNvPr>
            <p:cNvCxnSpPr>
              <a:cxnSpLocks/>
            </p:cNvCxnSpPr>
            <p:nvPr/>
          </p:nvCxnSpPr>
          <p:spPr bwMode="gray">
            <a:xfrm>
              <a:off x="275787" y="3286346"/>
              <a:ext cx="457200" cy="0"/>
            </a:xfrm>
            <a:prstGeom prst="line">
              <a:avLst/>
            </a:prstGeom>
            <a:ln w="19050">
              <a:solidFill>
                <a:srgbClr val="B190C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DA3BD7-C98C-4720-B220-5B901011D683}"/>
                </a:ext>
              </a:extLst>
            </p:cNvPr>
            <p:cNvSpPr txBox="1"/>
            <p:nvPr/>
          </p:nvSpPr>
          <p:spPr>
            <a:xfrm>
              <a:off x="275787" y="3354640"/>
              <a:ext cx="863442" cy="276999"/>
            </a:xfrm>
            <a:prstGeom prst="rect">
              <a:avLst/>
            </a:prstGeom>
            <a:noFill/>
          </p:spPr>
          <p:txBody>
            <a:bodyPr wrap="square" lIns="0" tIns="0" rIns="0" bIns="0" rtlCol="0">
              <a:spAutoFit/>
            </a:bodyPr>
            <a:lstStyle/>
            <a:p>
              <a:pPr algn="l">
                <a:spcBef>
                  <a:spcPts val="500"/>
                </a:spcBef>
              </a:pPr>
              <a:r>
                <a:rPr lang="en-US" sz="900" dirty="0"/>
                <a:t>Mid-Career 2</a:t>
              </a:r>
              <a:br>
                <a:rPr lang="en-US" sz="900" dirty="0"/>
              </a:br>
              <a:r>
                <a:rPr lang="en-US" sz="900" dirty="0"/>
                <a:t>(41-49)</a:t>
              </a:r>
            </a:p>
          </p:txBody>
        </p:sp>
      </p:grpSp>
      <p:grpSp>
        <p:nvGrpSpPr>
          <p:cNvPr id="35" name="Group 34">
            <a:extLst>
              <a:ext uri="{FF2B5EF4-FFF2-40B4-BE49-F238E27FC236}">
                <a16:creationId xmlns:a16="http://schemas.microsoft.com/office/drawing/2014/main" id="{2DCA8723-357A-D906-88CC-040846F45E80}"/>
              </a:ext>
            </a:extLst>
          </p:cNvPr>
          <p:cNvGrpSpPr/>
          <p:nvPr/>
        </p:nvGrpSpPr>
        <p:grpSpPr>
          <a:xfrm>
            <a:off x="275787" y="4100220"/>
            <a:ext cx="863442" cy="323240"/>
            <a:chOff x="275787" y="3785629"/>
            <a:chExt cx="863442" cy="323240"/>
          </a:xfrm>
        </p:grpSpPr>
        <p:cxnSp>
          <p:nvCxnSpPr>
            <p:cNvPr id="14" name="Straight Connector 13">
              <a:extLst>
                <a:ext uri="{FF2B5EF4-FFF2-40B4-BE49-F238E27FC236}">
                  <a16:creationId xmlns:a16="http://schemas.microsoft.com/office/drawing/2014/main" id="{7896F640-E8E9-9B9D-0486-B28F48964010}"/>
                </a:ext>
              </a:extLst>
            </p:cNvPr>
            <p:cNvCxnSpPr>
              <a:cxnSpLocks/>
            </p:cNvCxnSpPr>
            <p:nvPr/>
          </p:nvCxnSpPr>
          <p:spPr bwMode="gray">
            <a:xfrm>
              <a:off x="275787" y="3785629"/>
              <a:ext cx="457200" cy="0"/>
            </a:xfrm>
            <a:prstGeom prst="line">
              <a:avLst/>
            </a:prstGeom>
            <a:ln w="19050">
              <a:solidFill>
                <a:srgbClr val="B6958E"/>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9D58DE-DD0F-CD3F-F968-90E102D10936}"/>
                </a:ext>
              </a:extLst>
            </p:cNvPr>
            <p:cNvSpPr txBox="1"/>
            <p:nvPr/>
          </p:nvSpPr>
          <p:spPr>
            <a:xfrm>
              <a:off x="275787" y="3831870"/>
              <a:ext cx="863442" cy="276999"/>
            </a:xfrm>
            <a:prstGeom prst="rect">
              <a:avLst/>
            </a:prstGeom>
            <a:noFill/>
          </p:spPr>
          <p:txBody>
            <a:bodyPr wrap="square" lIns="0" tIns="0" rIns="0" bIns="0" rtlCol="0">
              <a:spAutoFit/>
            </a:bodyPr>
            <a:lstStyle/>
            <a:p>
              <a:pPr algn="l">
                <a:spcBef>
                  <a:spcPts val="500"/>
                </a:spcBef>
              </a:pPr>
              <a:r>
                <a:rPr lang="en-US" sz="900" dirty="0"/>
                <a:t>Senior</a:t>
              </a:r>
              <a:br>
                <a:rPr lang="en-US" sz="900" dirty="0"/>
              </a:br>
              <a:r>
                <a:rPr lang="en-US" sz="900" dirty="0"/>
                <a:t>(50+)</a:t>
              </a:r>
            </a:p>
          </p:txBody>
        </p:sp>
      </p:grpSp>
      <p:sp>
        <p:nvSpPr>
          <p:cNvPr id="41" name="TextBox 40">
            <a:extLst>
              <a:ext uri="{FF2B5EF4-FFF2-40B4-BE49-F238E27FC236}">
                <a16:creationId xmlns:a16="http://schemas.microsoft.com/office/drawing/2014/main" id="{2287BBC4-6D0C-3804-AD0E-E8C4EF517FD2}"/>
              </a:ext>
            </a:extLst>
          </p:cNvPr>
          <p:cNvSpPr txBox="1"/>
          <p:nvPr/>
        </p:nvSpPr>
        <p:spPr>
          <a:xfrm>
            <a:off x="275787" y="755176"/>
            <a:ext cx="5829189" cy="153888"/>
          </a:xfrm>
          <a:prstGeom prst="rect">
            <a:avLst/>
          </a:prstGeom>
          <a:noFill/>
        </p:spPr>
        <p:txBody>
          <a:bodyPr wrap="square" lIns="0" tIns="0" rIns="0" bIns="0" rtlCol="0">
            <a:spAutoFit/>
          </a:bodyPr>
          <a:lstStyle/>
          <a:p>
            <a:pPr algn="l">
              <a:spcBef>
                <a:spcPts val="500"/>
              </a:spcBef>
            </a:pPr>
            <a:r>
              <a:rPr lang="en-US" sz="1000" b="1" dirty="0"/>
              <a:t>Declines Concentrated in Occupations With High AI Exposure</a:t>
            </a:r>
          </a:p>
        </p:txBody>
      </p:sp>
    </p:spTree>
    <p:extLst>
      <p:ext uri="{BB962C8B-B14F-4D97-AF65-F5344CB8AC3E}">
        <p14:creationId xmlns:p14="http://schemas.microsoft.com/office/powerpoint/2010/main" val="222594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613C-405F-5F87-C3C9-63C3048502A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F2BB749-EEF5-C649-47F3-8EF038994FDC}"/>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44A99C91-B93A-E098-B640-23694C428EC3}"/>
              </a:ext>
            </a:extLst>
          </p:cNvPr>
          <p:cNvSpPr>
            <a:spLocks noGrp="1"/>
          </p:cNvSpPr>
          <p:nvPr>
            <p:ph type="body" sz="quarter" idx="18"/>
          </p:nvPr>
        </p:nvSpPr>
        <p:spPr/>
        <p:txBody>
          <a:bodyPr/>
          <a:lstStyle/>
          <a:p>
            <a:endParaRPr lang="en-US"/>
          </a:p>
        </p:txBody>
      </p:sp>
      <p:cxnSp>
        <p:nvCxnSpPr>
          <p:cNvPr id="12" name="Straight Connector 11">
            <a:extLst>
              <a:ext uri="{FF2B5EF4-FFF2-40B4-BE49-F238E27FC236}">
                <a16:creationId xmlns:a16="http://schemas.microsoft.com/office/drawing/2014/main" id="{1517D788-EAB3-75D8-ACE1-E98F23CAD30E}"/>
              </a:ext>
            </a:extLst>
          </p:cNvPr>
          <p:cNvCxnSpPr>
            <a:stCxn id="5" idx="6"/>
            <a:endCxn id="6" idx="2"/>
          </p:cNvCxnSpPr>
          <p:nvPr/>
        </p:nvCxnSpPr>
        <p:spPr bwMode="gray">
          <a:xfrm>
            <a:off x="2354323" y="1730071"/>
            <a:ext cx="169215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BDBB11-7B58-B30A-6A6D-4B9415611E96}"/>
              </a:ext>
            </a:extLst>
          </p:cNvPr>
          <p:cNvCxnSpPr>
            <a:cxnSpLocks/>
            <a:stCxn id="7" idx="7"/>
            <a:endCxn id="6" idx="3"/>
          </p:cNvCxnSpPr>
          <p:nvPr/>
        </p:nvCxnSpPr>
        <p:spPr bwMode="gray">
          <a:xfrm flipV="1">
            <a:off x="3602388"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734A59-278A-247F-26E3-F2764D0BBBCF}"/>
              </a:ext>
            </a:extLst>
          </p:cNvPr>
          <p:cNvCxnSpPr>
            <a:cxnSpLocks/>
            <a:stCxn id="7" idx="1"/>
            <a:endCxn id="5" idx="5"/>
          </p:cNvCxnSpPr>
          <p:nvPr/>
        </p:nvCxnSpPr>
        <p:spPr bwMode="gray">
          <a:xfrm flipH="1" flipV="1">
            <a:off x="2187814"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0F9A3C8-C492-B443-656B-DBCC4D80F2D5}"/>
              </a:ext>
            </a:extLst>
          </p:cNvPr>
          <p:cNvSpPr>
            <a:spLocks noChangeAspect="1"/>
          </p:cNvSpPr>
          <p:nvPr/>
        </p:nvSpPr>
        <p:spPr bwMode="gray">
          <a:xfrm>
            <a:off x="2631903" y="3103474"/>
            <a:ext cx="1136994" cy="1137670"/>
          </a:xfrm>
          <a:prstGeom prst="ellipse">
            <a:avLst/>
          </a:prstGeom>
          <a:solidFill>
            <a:schemeClr val="accent5"/>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solidFill>
                <a:schemeClr val="bg1"/>
              </a:solidFill>
            </a:endParaRPr>
          </a:p>
        </p:txBody>
      </p:sp>
      <p:sp>
        <p:nvSpPr>
          <p:cNvPr id="6" name="Oval 5">
            <a:extLst>
              <a:ext uri="{FF2B5EF4-FFF2-40B4-BE49-F238E27FC236}">
                <a16:creationId xmlns:a16="http://schemas.microsoft.com/office/drawing/2014/main" id="{10AA2786-D514-07C6-50C3-5FC4ED6EB254}"/>
              </a:ext>
            </a:extLst>
          </p:cNvPr>
          <p:cNvSpPr>
            <a:spLocks noChangeAspect="1"/>
          </p:cNvSpPr>
          <p:nvPr/>
        </p:nvSpPr>
        <p:spPr bwMode="gray">
          <a:xfrm>
            <a:off x="4046477" y="1161236"/>
            <a:ext cx="1136994" cy="1137670"/>
          </a:xfrm>
          <a:prstGeom prst="ellipse">
            <a:avLst/>
          </a:prstGeom>
          <a:solidFill>
            <a:schemeClr val="accent5"/>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5" name="Oval 4">
            <a:extLst>
              <a:ext uri="{FF2B5EF4-FFF2-40B4-BE49-F238E27FC236}">
                <a16:creationId xmlns:a16="http://schemas.microsoft.com/office/drawing/2014/main" id="{F3727B03-BF04-66C5-6137-5074F1C57A16}"/>
              </a:ext>
            </a:extLst>
          </p:cNvPr>
          <p:cNvSpPr>
            <a:spLocks noChangeAspect="1"/>
          </p:cNvSpPr>
          <p:nvPr/>
        </p:nvSpPr>
        <p:spPr bwMode="gray">
          <a:xfrm>
            <a:off x="1217329" y="1161236"/>
            <a:ext cx="1136994" cy="1137670"/>
          </a:xfrm>
          <a:prstGeom prst="ellipse">
            <a:avLst/>
          </a:prstGeom>
          <a:solidFill>
            <a:schemeClr val="accent5"/>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9" name="TextBox 8">
            <a:extLst>
              <a:ext uri="{FF2B5EF4-FFF2-40B4-BE49-F238E27FC236}">
                <a16:creationId xmlns:a16="http://schemas.microsoft.com/office/drawing/2014/main" id="{C863EB51-9A59-A018-DED6-9809A80BD7D0}"/>
              </a:ext>
            </a:extLst>
          </p:cNvPr>
          <p:cNvSpPr txBox="1"/>
          <p:nvPr/>
        </p:nvSpPr>
        <p:spPr>
          <a:xfrm>
            <a:off x="2025143" y="2640415"/>
            <a:ext cx="2350513" cy="323165"/>
          </a:xfrm>
          <a:prstGeom prst="rect">
            <a:avLst/>
          </a:prstGeom>
          <a:noFill/>
        </p:spPr>
        <p:txBody>
          <a:bodyPr wrap="square" lIns="0" tIns="0" rIns="0" bIns="0" rtlCol="0">
            <a:spAutoFit/>
          </a:bodyPr>
          <a:lstStyle/>
          <a:p>
            <a:pPr algn="ctr">
              <a:spcBef>
                <a:spcPts val="500"/>
              </a:spcBef>
            </a:pPr>
            <a:r>
              <a:rPr lang="en-US" sz="1050" b="1" dirty="0">
                <a:solidFill>
                  <a:schemeClr val="bg1"/>
                </a:solidFill>
              </a:rPr>
              <a:t>A </a:t>
            </a:r>
            <a:r>
              <a:rPr lang="en-US" sz="1050" dirty="0">
                <a:solidFill>
                  <a:schemeClr val="bg1"/>
                </a:solidFill>
              </a:rPr>
              <a:t>(</a:t>
            </a:r>
            <a:r>
              <a:rPr lang="en-US" sz="1050" b="1" dirty="0">
                <a:solidFill>
                  <a:schemeClr val="bg1"/>
                </a:solidFill>
              </a:rPr>
              <a:t>R</a:t>
            </a:r>
            <a:r>
              <a:rPr lang="en-US" sz="1050" dirty="0">
                <a:solidFill>
                  <a:schemeClr val="bg1"/>
                </a:solidFill>
              </a:rPr>
              <a:t>)</a:t>
            </a:r>
            <a:r>
              <a:rPr lang="en-US" sz="1050" b="1" dirty="0">
                <a:solidFill>
                  <a:schemeClr val="bg1"/>
                </a:solidFill>
              </a:rPr>
              <a:t>evolutionary Advance in Artificial Intelligence</a:t>
            </a:r>
          </a:p>
        </p:txBody>
      </p:sp>
      <p:pic>
        <p:nvPicPr>
          <p:cNvPr id="19" name="Picture 18">
            <a:extLst>
              <a:ext uri="{FF2B5EF4-FFF2-40B4-BE49-F238E27FC236}">
                <a16:creationId xmlns:a16="http://schemas.microsoft.com/office/drawing/2014/main" id="{5BD3035E-3143-8AD7-F089-01D96C4D4BF1}"/>
              </a:ext>
            </a:extLst>
          </p:cNvPr>
          <p:cNvPicPr>
            <a:picLocks noChangeAspect="1"/>
          </p:cNvPicPr>
          <p:nvPr/>
        </p:nvPicPr>
        <p:blipFill>
          <a:blip r:embed="rId3">
            <a:duotone>
              <a:prstClr val="black"/>
              <a:schemeClr val="accent4">
                <a:tint val="45000"/>
                <a:satMod val="400000"/>
              </a:schemeClr>
            </a:duotone>
          </a:blip>
          <a:stretch>
            <a:fillRect/>
          </a:stretch>
        </p:blipFill>
        <p:spPr>
          <a:xfrm>
            <a:off x="1589991" y="1501471"/>
            <a:ext cx="391668" cy="457200"/>
          </a:xfrm>
          <a:prstGeom prst="rect">
            <a:avLst/>
          </a:prstGeom>
        </p:spPr>
      </p:pic>
      <p:pic>
        <p:nvPicPr>
          <p:cNvPr id="21" name="Picture 20">
            <a:extLst>
              <a:ext uri="{FF2B5EF4-FFF2-40B4-BE49-F238E27FC236}">
                <a16:creationId xmlns:a16="http://schemas.microsoft.com/office/drawing/2014/main" id="{3D6D93C8-CE1F-651C-ED2D-3AACF10FFEB8}"/>
              </a:ext>
            </a:extLst>
          </p:cNvPr>
          <p:cNvPicPr>
            <a:picLocks noChangeAspect="1"/>
          </p:cNvPicPr>
          <p:nvPr/>
        </p:nvPicPr>
        <p:blipFill>
          <a:blip r:embed="rId4">
            <a:lum bright="70000" contrast="-70000"/>
          </a:blip>
          <a:stretch>
            <a:fillRect/>
          </a:stretch>
        </p:blipFill>
        <p:spPr>
          <a:xfrm>
            <a:off x="2971799" y="3428788"/>
            <a:ext cx="457200" cy="457200"/>
          </a:xfrm>
          <a:prstGeom prst="rect">
            <a:avLst/>
          </a:prstGeom>
        </p:spPr>
      </p:pic>
      <p:pic>
        <p:nvPicPr>
          <p:cNvPr id="24" name="Picture 23">
            <a:extLst>
              <a:ext uri="{FF2B5EF4-FFF2-40B4-BE49-F238E27FC236}">
                <a16:creationId xmlns:a16="http://schemas.microsoft.com/office/drawing/2014/main" id="{D2CEBDB5-E2A3-7C40-9039-C05AFE57CA3F}"/>
              </a:ext>
            </a:extLst>
          </p:cNvPr>
          <p:cNvPicPr>
            <a:picLocks noChangeAspect="1"/>
          </p:cNvPicPr>
          <p:nvPr/>
        </p:nvPicPr>
        <p:blipFill>
          <a:blip r:embed="rId5">
            <a:duotone>
              <a:prstClr val="black"/>
              <a:schemeClr val="accent4">
                <a:tint val="45000"/>
                <a:satMod val="400000"/>
              </a:schemeClr>
            </a:duotone>
          </a:blip>
          <a:stretch>
            <a:fillRect/>
          </a:stretch>
        </p:blipFill>
        <p:spPr>
          <a:xfrm>
            <a:off x="4328622" y="1460790"/>
            <a:ext cx="561484" cy="495978"/>
          </a:xfrm>
          <a:prstGeom prst="rect">
            <a:avLst/>
          </a:prstGeom>
        </p:spPr>
      </p:pic>
    </p:spTree>
    <p:extLst>
      <p:ext uri="{BB962C8B-B14F-4D97-AF65-F5344CB8AC3E}">
        <p14:creationId xmlns:p14="http://schemas.microsoft.com/office/powerpoint/2010/main" val="57295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00738-E7F4-8400-D232-C46BCE40EA1A}"/>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8F524BC1-A43E-E5F7-F1E5-9E55B252C3EE}"/>
              </a:ext>
            </a:extLst>
          </p:cNvPr>
          <p:cNvCxnSpPr>
            <a:cxnSpLocks/>
          </p:cNvCxnSpPr>
          <p:nvPr/>
        </p:nvCxnSpPr>
        <p:spPr bwMode="gray">
          <a:xfrm>
            <a:off x="277813" y="2054312"/>
            <a:ext cx="5852160"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DEC025-DC8D-59BF-8E5D-F51FC09100F7}"/>
              </a:ext>
            </a:extLst>
          </p:cNvPr>
          <p:cNvCxnSpPr>
            <a:cxnSpLocks/>
          </p:cNvCxnSpPr>
          <p:nvPr/>
        </p:nvCxnSpPr>
        <p:spPr bwMode="gray">
          <a:xfrm>
            <a:off x="277813" y="2939674"/>
            <a:ext cx="5852160"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6DD787-8E7D-A7EE-5124-749238899C4D}"/>
              </a:ext>
            </a:extLst>
          </p:cNvPr>
          <p:cNvCxnSpPr>
            <a:cxnSpLocks/>
          </p:cNvCxnSpPr>
          <p:nvPr/>
        </p:nvCxnSpPr>
        <p:spPr bwMode="gray">
          <a:xfrm>
            <a:off x="277813" y="3825036"/>
            <a:ext cx="5852160"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154A3E4-24D6-A6EB-E70B-3F4C041E45BC}"/>
              </a:ext>
              <a:ext uri="{C183D7F6-B498-43B3-948B-1728B52AA6E4}">
                <adec:decorative xmlns:adec="http://schemas.microsoft.com/office/drawing/2017/decorative" val="1"/>
              </a:ext>
            </a:extLst>
          </p:cNvPr>
          <p:cNvSpPr/>
          <p:nvPr/>
        </p:nvSpPr>
        <p:spPr bwMode="gray">
          <a:xfrm>
            <a:off x="2712816" y="1189338"/>
            <a:ext cx="958497" cy="32732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1000" dirty="0"/>
          </a:p>
        </p:txBody>
      </p:sp>
      <p:sp>
        <p:nvSpPr>
          <p:cNvPr id="4" name="Text Placeholder 3">
            <a:extLst>
              <a:ext uri="{FF2B5EF4-FFF2-40B4-BE49-F238E27FC236}">
                <a16:creationId xmlns:a16="http://schemas.microsoft.com/office/drawing/2014/main" id="{207BB1DA-CA53-D4D3-F513-C8CD751E67D0}"/>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4B659840-E603-E0C6-A311-DB78A38CA593}"/>
              </a:ext>
            </a:extLst>
          </p:cNvPr>
          <p:cNvSpPr>
            <a:spLocks noGrp="1"/>
          </p:cNvSpPr>
          <p:nvPr>
            <p:ph type="title"/>
          </p:nvPr>
        </p:nvSpPr>
        <p:spPr>
          <a:xfrm>
            <a:off x="280193" y="317005"/>
            <a:ext cx="5842795" cy="249299"/>
          </a:xfrm>
        </p:spPr>
        <p:txBody>
          <a:bodyPr/>
          <a:lstStyle/>
          <a:p>
            <a:r>
              <a:rPr lang="en-US" dirty="0"/>
              <a:t>AI Threatens to Exacerbate Labor Market Mismatch</a:t>
            </a:r>
          </a:p>
        </p:txBody>
      </p:sp>
      <p:sp>
        <p:nvSpPr>
          <p:cNvPr id="3" name="Text Placeholder 2">
            <a:extLst>
              <a:ext uri="{FF2B5EF4-FFF2-40B4-BE49-F238E27FC236}">
                <a16:creationId xmlns:a16="http://schemas.microsoft.com/office/drawing/2014/main" id="{317E512D-7615-5AFD-C1CE-DDE8E6C43486}"/>
              </a:ext>
            </a:extLst>
          </p:cNvPr>
          <p:cNvSpPr>
            <a:spLocks noGrp="1"/>
          </p:cNvSpPr>
          <p:nvPr>
            <p:ph type="body" sz="quarter" idx="15"/>
          </p:nvPr>
        </p:nvSpPr>
        <p:spPr/>
        <p:txBody>
          <a:bodyPr/>
          <a:lstStyle/>
          <a:p>
            <a:r>
              <a:rPr lang="en-US" dirty="0"/>
              <a:t>Impact is Faster, Broader, and Deeper than Prior Tech Shifts</a:t>
            </a:r>
          </a:p>
        </p:txBody>
      </p:sp>
      <p:sp>
        <p:nvSpPr>
          <p:cNvPr id="6" name="Text Placeholder 5">
            <a:extLst>
              <a:ext uri="{FF2B5EF4-FFF2-40B4-BE49-F238E27FC236}">
                <a16:creationId xmlns:a16="http://schemas.microsoft.com/office/drawing/2014/main" id="{ADE92E91-AF28-EB9B-5437-0CF3C7B35073}"/>
              </a:ext>
            </a:extLst>
          </p:cNvPr>
          <p:cNvSpPr>
            <a:spLocks noGrp="1"/>
          </p:cNvSpPr>
          <p:nvPr>
            <p:ph type="body" sz="quarter" idx="19"/>
          </p:nvPr>
        </p:nvSpPr>
        <p:spPr>
          <a:xfrm>
            <a:off x="79949" y="4538303"/>
            <a:ext cx="2245108" cy="76944"/>
          </a:xfrm>
        </p:spPr>
        <p:txBody>
          <a:bodyPr/>
          <a:lstStyle/>
          <a:p>
            <a:pPr marL="0" indent="0">
              <a:buNone/>
            </a:pPr>
            <a:r>
              <a:rPr lang="en-US" dirty="0"/>
              <a:t>1) Gallup survey of employed U.S. Adults in Q2 2025, N=19,043.</a:t>
            </a:r>
          </a:p>
        </p:txBody>
      </p:sp>
      <p:sp>
        <p:nvSpPr>
          <p:cNvPr id="5" name="Text Placeholder 4">
            <a:extLst>
              <a:ext uri="{FF2B5EF4-FFF2-40B4-BE49-F238E27FC236}">
                <a16:creationId xmlns:a16="http://schemas.microsoft.com/office/drawing/2014/main" id="{DD866782-910B-B786-6397-A6845C2C2C9A}"/>
              </a:ext>
            </a:extLst>
          </p:cNvPr>
          <p:cNvSpPr>
            <a:spLocks noGrp="1"/>
          </p:cNvSpPr>
          <p:nvPr>
            <p:ph type="body" sz="quarter" idx="18"/>
          </p:nvPr>
        </p:nvSpPr>
        <p:spPr>
          <a:xfrm>
            <a:off x="2771159" y="4523601"/>
            <a:ext cx="3629641" cy="276999"/>
          </a:xfrm>
        </p:spPr>
        <p:txBody>
          <a:bodyPr/>
          <a:lstStyle/>
          <a:p>
            <a:r>
              <a:rPr lang="en-US" dirty="0"/>
              <a:t>Source: Bond, </a:t>
            </a:r>
            <a:r>
              <a:rPr lang="en-US" dirty="0">
                <a:hlinkClick r:id="rId3"/>
              </a:rPr>
              <a:t>Trends in Artificial Intelligence</a:t>
            </a:r>
            <a:r>
              <a:rPr lang="en-US" dirty="0"/>
              <a:t>; Cognizant and Oxford Economics, </a:t>
            </a:r>
            <a:r>
              <a:rPr lang="en-US" dirty="0">
                <a:hlinkClick r:id="rId4"/>
              </a:rPr>
              <a:t>New Work, New World</a:t>
            </a:r>
            <a:r>
              <a:rPr lang="en-US" dirty="0"/>
              <a:t>; Gallup, </a:t>
            </a:r>
            <a:r>
              <a:rPr lang="en-US" dirty="0">
                <a:hlinkClick r:id="rId5"/>
              </a:rPr>
              <a:t>AI Use at Work Has Nearly Doubled in Two Years</a:t>
            </a:r>
            <a:r>
              <a:rPr lang="en-US" dirty="0"/>
              <a:t>; McKinsey &amp; Company, </a:t>
            </a:r>
            <a:r>
              <a:rPr lang="en-US" dirty="0">
                <a:hlinkClick r:id="rId6"/>
              </a:rPr>
              <a:t>Generative AI and the Future of Work in America</a:t>
            </a:r>
            <a:r>
              <a:rPr lang="en-US" dirty="0"/>
              <a:t> and </a:t>
            </a:r>
            <a:r>
              <a:rPr lang="en-US" dirty="0">
                <a:hlinkClick r:id="rId7"/>
              </a:rPr>
              <a:t>What Can History Teach Us About Technology and Jobs?</a:t>
            </a:r>
            <a:r>
              <a:rPr lang="en-US" dirty="0"/>
              <a:t>; EAB interviews and analysis. </a:t>
            </a:r>
          </a:p>
        </p:txBody>
      </p:sp>
      <p:grpSp>
        <p:nvGrpSpPr>
          <p:cNvPr id="32" name="Group 31">
            <a:extLst>
              <a:ext uri="{FF2B5EF4-FFF2-40B4-BE49-F238E27FC236}">
                <a16:creationId xmlns:a16="http://schemas.microsoft.com/office/drawing/2014/main" id="{98649536-C001-9709-09A4-E76362360BA4}"/>
              </a:ext>
            </a:extLst>
          </p:cNvPr>
          <p:cNvGrpSpPr/>
          <p:nvPr/>
        </p:nvGrpSpPr>
        <p:grpSpPr>
          <a:xfrm>
            <a:off x="425590" y="981750"/>
            <a:ext cx="1899467" cy="214246"/>
            <a:chOff x="599188" y="942909"/>
            <a:chExt cx="1899467" cy="214246"/>
          </a:xfrm>
        </p:grpSpPr>
        <p:sp>
          <p:nvSpPr>
            <p:cNvPr id="9" name="TextBox 8">
              <a:extLst>
                <a:ext uri="{FF2B5EF4-FFF2-40B4-BE49-F238E27FC236}">
                  <a16:creationId xmlns:a16="http://schemas.microsoft.com/office/drawing/2014/main" id="{EE634E3A-E935-4640-FB7E-505257AABE7F}"/>
                </a:ext>
              </a:extLst>
            </p:cNvPr>
            <p:cNvSpPr txBox="1"/>
            <p:nvPr/>
          </p:nvSpPr>
          <p:spPr>
            <a:xfrm>
              <a:off x="599188" y="942909"/>
              <a:ext cx="1899467" cy="153888"/>
            </a:xfrm>
            <a:prstGeom prst="rect">
              <a:avLst/>
            </a:prstGeom>
            <a:noFill/>
          </p:spPr>
          <p:txBody>
            <a:bodyPr wrap="square" lIns="0" tIns="0" rIns="0" bIns="0" rtlCol="0">
              <a:spAutoFit/>
            </a:bodyPr>
            <a:lstStyle/>
            <a:p>
              <a:pPr algn="ctr">
                <a:spcBef>
                  <a:spcPts val="309"/>
                </a:spcBef>
              </a:pPr>
              <a:r>
                <a:rPr lang="en-US" sz="1000" b="1" dirty="0"/>
                <a:t>Past Tech Innovations</a:t>
              </a:r>
              <a:endParaRPr lang="en-US" sz="1000" b="1" i="1" dirty="0"/>
            </a:p>
          </p:txBody>
        </p:sp>
        <p:cxnSp>
          <p:nvCxnSpPr>
            <p:cNvPr id="12" name="Straight Connector 11">
              <a:extLst>
                <a:ext uri="{FF2B5EF4-FFF2-40B4-BE49-F238E27FC236}">
                  <a16:creationId xmlns:a16="http://schemas.microsoft.com/office/drawing/2014/main" id="{8A4F8733-64B5-759C-FCF9-4B6921B65983}"/>
                </a:ext>
                <a:ext uri="{C183D7F6-B498-43B3-948B-1728B52AA6E4}">
                  <adec:decorative xmlns:adec="http://schemas.microsoft.com/office/drawing/2017/decorative" val="1"/>
                </a:ext>
              </a:extLst>
            </p:cNvPr>
            <p:cNvCxnSpPr>
              <a:cxnSpLocks/>
            </p:cNvCxnSpPr>
            <p:nvPr/>
          </p:nvCxnSpPr>
          <p:spPr bwMode="gray">
            <a:xfrm>
              <a:off x="725961" y="1157155"/>
              <a:ext cx="164592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EF9B176-CE39-25D1-3044-14F0C9F6BE95}"/>
              </a:ext>
            </a:extLst>
          </p:cNvPr>
          <p:cNvGrpSpPr/>
          <p:nvPr/>
        </p:nvGrpSpPr>
        <p:grpSpPr>
          <a:xfrm>
            <a:off x="4450308" y="981750"/>
            <a:ext cx="1063254" cy="214246"/>
            <a:chOff x="4341100" y="942909"/>
            <a:chExt cx="1063254" cy="214246"/>
          </a:xfrm>
        </p:grpSpPr>
        <p:sp>
          <p:nvSpPr>
            <p:cNvPr id="11" name="TextBox 10">
              <a:extLst>
                <a:ext uri="{FF2B5EF4-FFF2-40B4-BE49-F238E27FC236}">
                  <a16:creationId xmlns:a16="http://schemas.microsoft.com/office/drawing/2014/main" id="{E9978AED-09EF-9D18-A365-3C459C908E1A}"/>
                </a:ext>
              </a:extLst>
            </p:cNvPr>
            <p:cNvSpPr txBox="1"/>
            <p:nvPr/>
          </p:nvSpPr>
          <p:spPr>
            <a:xfrm>
              <a:off x="4341100" y="942909"/>
              <a:ext cx="1063254" cy="153888"/>
            </a:xfrm>
            <a:prstGeom prst="rect">
              <a:avLst/>
            </a:prstGeom>
            <a:noFill/>
          </p:spPr>
          <p:txBody>
            <a:bodyPr wrap="square" lIns="0" tIns="0" rIns="0" bIns="0" rtlCol="0">
              <a:spAutoFit/>
            </a:bodyPr>
            <a:lstStyle/>
            <a:p>
              <a:pPr algn="ctr">
                <a:spcBef>
                  <a:spcPts val="309"/>
                </a:spcBef>
              </a:pPr>
              <a:r>
                <a:rPr lang="en-US" sz="1000" b="1" dirty="0"/>
                <a:t>Generative AI</a:t>
              </a:r>
              <a:endParaRPr lang="en-US" sz="1000" b="1" i="1" dirty="0"/>
            </a:p>
          </p:txBody>
        </p:sp>
        <p:cxnSp>
          <p:nvCxnSpPr>
            <p:cNvPr id="13" name="Straight Connector 12">
              <a:extLst>
                <a:ext uri="{FF2B5EF4-FFF2-40B4-BE49-F238E27FC236}">
                  <a16:creationId xmlns:a16="http://schemas.microsoft.com/office/drawing/2014/main" id="{E8242162-B43B-3B49-EFB6-57DD8C2B99A4}"/>
                </a:ext>
                <a:ext uri="{C183D7F6-B498-43B3-948B-1728B52AA6E4}">
                  <adec:decorative xmlns:adec="http://schemas.microsoft.com/office/drawing/2017/decorative" val="1"/>
                </a:ext>
              </a:extLst>
            </p:cNvPr>
            <p:cNvCxnSpPr>
              <a:cxnSpLocks/>
            </p:cNvCxnSpPr>
            <p:nvPr/>
          </p:nvCxnSpPr>
          <p:spPr bwMode="gray">
            <a:xfrm>
              <a:off x="4369807" y="1157155"/>
              <a:ext cx="100584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764D8C40-C57D-7E3C-53D5-7472059209C0}"/>
              </a:ext>
            </a:extLst>
          </p:cNvPr>
          <p:cNvSpPr txBox="1"/>
          <p:nvPr/>
        </p:nvSpPr>
        <p:spPr bwMode="gray">
          <a:xfrm>
            <a:off x="281920" y="1302572"/>
            <a:ext cx="2186806" cy="618118"/>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Electricity primarily transformed manufacturing and agriculture</a:t>
            </a:r>
          </a:p>
          <a:p>
            <a:pPr marL="171450" indent="-118872">
              <a:spcBef>
                <a:spcPts val="500"/>
              </a:spcBef>
              <a:buFont typeface="Arial" panose="020B0604020202020204" pitchFamily="34" charset="0"/>
              <a:buChar char="•"/>
            </a:pPr>
            <a:r>
              <a:rPr lang="en-US" sz="900" dirty="0"/>
              <a:t>Internet and PC reshaped clerical, professional services, and sales </a:t>
            </a:r>
          </a:p>
        </p:txBody>
      </p:sp>
      <p:sp>
        <p:nvSpPr>
          <p:cNvPr id="17" name="TextBox 16">
            <a:extLst>
              <a:ext uri="{FF2B5EF4-FFF2-40B4-BE49-F238E27FC236}">
                <a16:creationId xmlns:a16="http://schemas.microsoft.com/office/drawing/2014/main" id="{9598C40E-0B23-FAF9-8430-D49AD8ECA18E}"/>
              </a:ext>
            </a:extLst>
          </p:cNvPr>
          <p:cNvSpPr txBox="1"/>
          <p:nvPr/>
        </p:nvSpPr>
        <p:spPr bwMode="gray">
          <a:xfrm>
            <a:off x="3874221" y="1302572"/>
            <a:ext cx="2215429" cy="618118"/>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Impacts all industries, with higher exposure in knowledge sectors</a:t>
            </a:r>
          </a:p>
          <a:p>
            <a:pPr marL="171450" indent="-118872">
              <a:spcBef>
                <a:spcPts val="500"/>
              </a:spcBef>
              <a:buFont typeface="Arial" panose="020B0604020202020204" pitchFamily="34" charset="0"/>
              <a:buChar char="•"/>
            </a:pPr>
            <a:r>
              <a:rPr lang="en-US" sz="900" dirty="0"/>
              <a:t>Lower-wage and entry-level workers most at risk</a:t>
            </a:r>
          </a:p>
        </p:txBody>
      </p:sp>
      <p:grpSp>
        <p:nvGrpSpPr>
          <p:cNvPr id="52" name="Group 51">
            <a:extLst>
              <a:ext uri="{FF2B5EF4-FFF2-40B4-BE49-F238E27FC236}">
                <a16:creationId xmlns:a16="http://schemas.microsoft.com/office/drawing/2014/main" id="{5A516B7C-1B9B-E3A1-3C65-1A80321454AC}"/>
              </a:ext>
            </a:extLst>
          </p:cNvPr>
          <p:cNvGrpSpPr/>
          <p:nvPr/>
        </p:nvGrpSpPr>
        <p:grpSpPr>
          <a:xfrm>
            <a:off x="2922321" y="1323526"/>
            <a:ext cx="556158" cy="574308"/>
            <a:chOff x="2844150" y="1266943"/>
            <a:chExt cx="556158" cy="574308"/>
          </a:xfrm>
        </p:grpSpPr>
        <p:pic>
          <p:nvPicPr>
            <p:cNvPr id="30" name="Picture 29" descr="Icon&#10;&#10;Description automatically generated">
              <a:extLst>
                <a:ext uri="{FF2B5EF4-FFF2-40B4-BE49-F238E27FC236}">
                  <a16:creationId xmlns:a16="http://schemas.microsoft.com/office/drawing/2014/main" id="{A180A0A9-53D8-8145-DB5A-39859958FED0}"/>
                </a:ext>
              </a:extLst>
            </p:cNvPr>
            <p:cNvPicPr>
              <a:picLocks noChangeAspect="1"/>
            </p:cNvPicPr>
            <p:nvPr/>
          </p:nvPicPr>
          <p:blipFill>
            <a:blip r:embed="rId8"/>
            <a:stretch>
              <a:fillRect/>
            </a:stretch>
          </p:blipFill>
          <p:spPr>
            <a:xfrm>
              <a:off x="2985849" y="1266943"/>
              <a:ext cx="272760" cy="288347"/>
            </a:xfrm>
            <a:prstGeom prst="rect">
              <a:avLst/>
            </a:prstGeom>
          </p:spPr>
        </p:pic>
        <p:sp>
          <p:nvSpPr>
            <p:cNvPr id="37" name="TextBox 36">
              <a:extLst>
                <a:ext uri="{FF2B5EF4-FFF2-40B4-BE49-F238E27FC236}">
                  <a16:creationId xmlns:a16="http://schemas.microsoft.com/office/drawing/2014/main" id="{A459E896-F640-3ECE-B803-C4978A50A5EB}"/>
                </a:ext>
              </a:extLst>
            </p:cNvPr>
            <p:cNvSpPr txBox="1"/>
            <p:nvPr/>
          </p:nvSpPr>
          <p:spPr>
            <a:xfrm>
              <a:off x="2844150" y="1564252"/>
              <a:ext cx="556158" cy="276999"/>
            </a:xfrm>
            <a:prstGeom prst="rect">
              <a:avLst/>
            </a:prstGeom>
            <a:noFill/>
          </p:spPr>
          <p:txBody>
            <a:bodyPr wrap="square" lIns="0" tIns="0" rIns="0" bIns="0" rtlCol="0">
              <a:spAutoFit/>
            </a:bodyPr>
            <a:lstStyle/>
            <a:p>
              <a:pPr algn="ctr">
                <a:spcBef>
                  <a:spcPts val="500"/>
                </a:spcBef>
              </a:pPr>
              <a:r>
                <a:rPr lang="en-US" sz="900" dirty="0"/>
                <a:t>Scope of Influence</a:t>
              </a:r>
              <a:endParaRPr lang="en-GB" sz="900" dirty="0"/>
            </a:p>
          </p:txBody>
        </p:sp>
      </p:grpSp>
      <p:sp>
        <p:nvSpPr>
          <p:cNvPr id="19" name="TextBox 18">
            <a:extLst>
              <a:ext uri="{FF2B5EF4-FFF2-40B4-BE49-F238E27FC236}">
                <a16:creationId xmlns:a16="http://schemas.microsoft.com/office/drawing/2014/main" id="{2EDBCF32-B4CD-1174-5132-257F2F7BB1A4}"/>
              </a:ext>
            </a:extLst>
          </p:cNvPr>
          <p:cNvSpPr txBox="1"/>
          <p:nvPr/>
        </p:nvSpPr>
        <p:spPr bwMode="gray">
          <a:xfrm>
            <a:off x="281918" y="2187934"/>
            <a:ext cx="2282459" cy="618118"/>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Electricity reduced reliance on physical labor</a:t>
            </a:r>
          </a:p>
          <a:p>
            <a:pPr marL="171450" indent="-118872">
              <a:spcBef>
                <a:spcPts val="500"/>
              </a:spcBef>
              <a:buFont typeface="Arial" panose="020B0604020202020204" pitchFamily="34" charset="0"/>
              <a:buChar char="•"/>
            </a:pPr>
            <a:r>
              <a:rPr lang="en-US" sz="900" dirty="0"/>
              <a:t>PC/Internet displaced </a:t>
            </a:r>
            <a:r>
              <a:rPr lang="en-US" sz="900" b="1" dirty="0">
                <a:solidFill>
                  <a:schemeClr val="accent6"/>
                </a:solidFill>
              </a:rPr>
              <a:t>3.5M </a:t>
            </a:r>
            <a:r>
              <a:rPr lang="en-US" sz="900" dirty="0"/>
              <a:t>workers, mainly in clerical roles</a:t>
            </a:r>
          </a:p>
        </p:txBody>
      </p:sp>
      <p:sp>
        <p:nvSpPr>
          <p:cNvPr id="20" name="TextBox 19">
            <a:extLst>
              <a:ext uri="{FF2B5EF4-FFF2-40B4-BE49-F238E27FC236}">
                <a16:creationId xmlns:a16="http://schemas.microsoft.com/office/drawing/2014/main" id="{12B0BA29-EDAA-E880-A53E-D813E6B418E7}"/>
              </a:ext>
            </a:extLst>
          </p:cNvPr>
          <p:cNvSpPr txBox="1"/>
          <p:nvPr/>
        </p:nvSpPr>
        <p:spPr bwMode="gray">
          <a:xfrm>
            <a:off x="3874222" y="2187934"/>
            <a:ext cx="2215428" cy="618118"/>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Directly mimics higher-order cognitive functions</a:t>
            </a:r>
          </a:p>
          <a:p>
            <a:pPr marL="171450" indent="-118872">
              <a:spcBef>
                <a:spcPts val="500"/>
              </a:spcBef>
              <a:buFont typeface="Arial" panose="020B0604020202020204" pitchFamily="34" charset="0"/>
              <a:buChar char="•"/>
            </a:pPr>
            <a:r>
              <a:rPr lang="en-US" sz="900" dirty="0"/>
              <a:t>Projected to impact </a:t>
            </a:r>
            <a:r>
              <a:rPr lang="en-US" sz="900" b="1" dirty="0">
                <a:solidFill>
                  <a:schemeClr val="accent6"/>
                </a:solidFill>
              </a:rPr>
              <a:t>90%</a:t>
            </a:r>
            <a:r>
              <a:rPr lang="en-US" sz="900" dirty="0"/>
              <a:t> of jobs by 2032, leading to </a:t>
            </a:r>
            <a:r>
              <a:rPr lang="en-US" sz="900" b="1" dirty="0">
                <a:solidFill>
                  <a:schemeClr val="accent6"/>
                </a:solidFill>
              </a:rPr>
              <a:t>12M</a:t>
            </a:r>
            <a:r>
              <a:rPr lang="en-US" sz="900" dirty="0"/>
              <a:t> job shifts</a:t>
            </a:r>
          </a:p>
        </p:txBody>
      </p:sp>
      <p:grpSp>
        <p:nvGrpSpPr>
          <p:cNvPr id="53" name="Group 52">
            <a:extLst>
              <a:ext uri="{FF2B5EF4-FFF2-40B4-BE49-F238E27FC236}">
                <a16:creationId xmlns:a16="http://schemas.microsoft.com/office/drawing/2014/main" id="{2C27A89D-5567-B913-B43F-E06F25D8CA1B}"/>
              </a:ext>
            </a:extLst>
          </p:cNvPr>
          <p:cNvGrpSpPr/>
          <p:nvPr/>
        </p:nvGrpSpPr>
        <p:grpSpPr>
          <a:xfrm>
            <a:off x="2897353" y="2162632"/>
            <a:ext cx="606094" cy="604888"/>
            <a:chOff x="2844150" y="2009194"/>
            <a:chExt cx="606094" cy="604888"/>
          </a:xfrm>
        </p:grpSpPr>
        <p:pic>
          <p:nvPicPr>
            <p:cNvPr id="33" name="Picture 32">
              <a:extLst>
                <a:ext uri="{FF2B5EF4-FFF2-40B4-BE49-F238E27FC236}">
                  <a16:creationId xmlns:a16="http://schemas.microsoft.com/office/drawing/2014/main" id="{9B880AAB-AED7-5BF6-4E67-AFF6F3810C82}"/>
                </a:ext>
              </a:extLst>
            </p:cNvPr>
            <p:cNvPicPr>
              <a:picLocks noChangeAspect="1"/>
            </p:cNvPicPr>
            <p:nvPr/>
          </p:nvPicPr>
          <p:blipFill>
            <a:blip r:embed="rId9"/>
            <a:stretch>
              <a:fillRect/>
            </a:stretch>
          </p:blipFill>
          <p:spPr>
            <a:xfrm>
              <a:off x="3053931" y="2009194"/>
              <a:ext cx="186532" cy="307777"/>
            </a:xfrm>
            <a:prstGeom prst="rect">
              <a:avLst/>
            </a:prstGeom>
          </p:spPr>
        </p:pic>
        <p:sp>
          <p:nvSpPr>
            <p:cNvPr id="38" name="TextBox 37">
              <a:extLst>
                <a:ext uri="{FF2B5EF4-FFF2-40B4-BE49-F238E27FC236}">
                  <a16:creationId xmlns:a16="http://schemas.microsoft.com/office/drawing/2014/main" id="{5F381851-54EF-9974-A9CF-939A2EA885AF}"/>
                </a:ext>
              </a:extLst>
            </p:cNvPr>
            <p:cNvSpPr txBox="1"/>
            <p:nvPr/>
          </p:nvSpPr>
          <p:spPr>
            <a:xfrm>
              <a:off x="2844150" y="2337083"/>
              <a:ext cx="606094" cy="276999"/>
            </a:xfrm>
            <a:prstGeom prst="rect">
              <a:avLst/>
            </a:prstGeom>
            <a:noFill/>
          </p:spPr>
          <p:txBody>
            <a:bodyPr wrap="square" lIns="0" tIns="0" rIns="0" bIns="0" rtlCol="0">
              <a:spAutoFit/>
            </a:bodyPr>
            <a:lstStyle/>
            <a:p>
              <a:pPr algn="ctr">
                <a:spcBef>
                  <a:spcPts val="500"/>
                </a:spcBef>
              </a:pPr>
              <a:r>
                <a:rPr lang="en-US" sz="900" dirty="0"/>
                <a:t>Nature of Disruption</a:t>
              </a:r>
              <a:endParaRPr lang="en-GB" sz="900" dirty="0"/>
            </a:p>
          </p:txBody>
        </p:sp>
      </p:grpSp>
      <p:sp>
        <p:nvSpPr>
          <p:cNvPr id="22" name="TextBox 21">
            <a:extLst>
              <a:ext uri="{FF2B5EF4-FFF2-40B4-BE49-F238E27FC236}">
                <a16:creationId xmlns:a16="http://schemas.microsoft.com/office/drawing/2014/main" id="{082449D9-7009-1AEA-461D-F186D3A5BFE2}"/>
              </a:ext>
            </a:extLst>
          </p:cNvPr>
          <p:cNvSpPr txBox="1"/>
          <p:nvPr/>
        </p:nvSpPr>
        <p:spPr bwMode="gray">
          <a:xfrm>
            <a:off x="281918" y="3073296"/>
            <a:ext cx="2216737" cy="618118"/>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Electricity expanded to rural areas through community co-ops</a:t>
            </a:r>
          </a:p>
          <a:p>
            <a:pPr marL="171450" indent="-118872">
              <a:spcBef>
                <a:spcPts val="500"/>
              </a:spcBef>
              <a:buFont typeface="Arial" panose="020B0604020202020204" pitchFamily="34" charset="0"/>
              <a:buChar char="•"/>
            </a:pPr>
            <a:r>
              <a:rPr lang="en-US" sz="900" dirty="0"/>
              <a:t>PC/Internet spread via consumer demand before firms adopted</a:t>
            </a:r>
            <a:endParaRPr lang="en-US" sz="1000" dirty="0"/>
          </a:p>
        </p:txBody>
      </p:sp>
      <p:sp>
        <p:nvSpPr>
          <p:cNvPr id="23" name="TextBox 22">
            <a:extLst>
              <a:ext uri="{FF2B5EF4-FFF2-40B4-BE49-F238E27FC236}">
                <a16:creationId xmlns:a16="http://schemas.microsoft.com/office/drawing/2014/main" id="{FC9C8DC4-A5F0-C616-163C-786D677D0358}"/>
              </a:ext>
            </a:extLst>
          </p:cNvPr>
          <p:cNvSpPr txBox="1"/>
          <p:nvPr/>
        </p:nvSpPr>
        <p:spPr bwMode="gray">
          <a:xfrm>
            <a:off x="3874220" y="3073296"/>
            <a:ext cx="2383641" cy="618118"/>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Executive mandates and enterprise policies are driving adoption</a:t>
            </a:r>
          </a:p>
          <a:p>
            <a:pPr marL="171450" indent="-118872">
              <a:spcBef>
                <a:spcPts val="500"/>
              </a:spcBef>
              <a:buFont typeface="Arial" panose="020B0604020202020204" pitchFamily="34" charset="0"/>
              <a:buChar char="•"/>
            </a:pPr>
            <a:r>
              <a:rPr lang="en-US" sz="900" dirty="0"/>
              <a:t>Embedded AI in core software reduces need for individual uptake </a:t>
            </a:r>
          </a:p>
        </p:txBody>
      </p:sp>
      <p:grpSp>
        <p:nvGrpSpPr>
          <p:cNvPr id="54" name="Group 53">
            <a:extLst>
              <a:ext uri="{FF2B5EF4-FFF2-40B4-BE49-F238E27FC236}">
                <a16:creationId xmlns:a16="http://schemas.microsoft.com/office/drawing/2014/main" id="{C4AE94A3-BC8C-085B-A868-9793D95BBE55}"/>
              </a:ext>
            </a:extLst>
          </p:cNvPr>
          <p:cNvGrpSpPr/>
          <p:nvPr/>
        </p:nvGrpSpPr>
        <p:grpSpPr>
          <a:xfrm>
            <a:off x="2897353" y="3027298"/>
            <a:ext cx="606094" cy="577284"/>
            <a:chOff x="2860561" y="2809629"/>
            <a:chExt cx="606094" cy="577284"/>
          </a:xfrm>
        </p:grpSpPr>
        <p:pic>
          <p:nvPicPr>
            <p:cNvPr id="34" name="Picture 33" descr="A picture containing text, sign, close&#10;&#10;Description automatically generated">
              <a:extLst>
                <a:ext uri="{FF2B5EF4-FFF2-40B4-BE49-F238E27FC236}">
                  <a16:creationId xmlns:a16="http://schemas.microsoft.com/office/drawing/2014/main" id="{E57C404D-4CD7-D217-6AA8-0F78A5E7565C}"/>
                </a:ext>
              </a:extLst>
            </p:cNvPr>
            <p:cNvPicPr>
              <a:picLocks noChangeAspect="1"/>
            </p:cNvPicPr>
            <p:nvPr/>
          </p:nvPicPr>
          <p:blipFill>
            <a:blip r:embed="rId10"/>
            <a:stretch>
              <a:fillRect/>
            </a:stretch>
          </p:blipFill>
          <p:spPr>
            <a:xfrm>
              <a:off x="3040543" y="2809629"/>
              <a:ext cx="246130" cy="246130"/>
            </a:xfrm>
            <a:prstGeom prst="rect">
              <a:avLst/>
            </a:prstGeom>
          </p:spPr>
        </p:pic>
        <p:sp>
          <p:nvSpPr>
            <p:cNvPr id="39" name="TextBox 38">
              <a:extLst>
                <a:ext uri="{FF2B5EF4-FFF2-40B4-BE49-F238E27FC236}">
                  <a16:creationId xmlns:a16="http://schemas.microsoft.com/office/drawing/2014/main" id="{40BE8F53-AE7C-562E-1EF0-7E4C85C8AEC5}"/>
                </a:ext>
              </a:extLst>
            </p:cNvPr>
            <p:cNvSpPr txBox="1"/>
            <p:nvPr/>
          </p:nvSpPr>
          <p:spPr>
            <a:xfrm>
              <a:off x="2860561" y="3109914"/>
              <a:ext cx="606094" cy="276999"/>
            </a:xfrm>
            <a:prstGeom prst="rect">
              <a:avLst/>
            </a:prstGeom>
            <a:noFill/>
          </p:spPr>
          <p:txBody>
            <a:bodyPr wrap="square" lIns="0" tIns="0" rIns="0" bIns="0" rtlCol="0">
              <a:spAutoFit/>
            </a:bodyPr>
            <a:lstStyle/>
            <a:p>
              <a:pPr algn="ctr">
                <a:spcBef>
                  <a:spcPts val="500"/>
                </a:spcBef>
              </a:pPr>
              <a:r>
                <a:rPr lang="en-US" sz="900" dirty="0"/>
                <a:t>Altitude of Adoption</a:t>
              </a:r>
              <a:endParaRPr lang="en-GB" sz="900" dirty="0"/>
            </a:p>
          </p:txBody>
        </p:sp>
      </p:grpSp>
      <p:sp>
        <p:nvSpPr>
          <p:cNvPr id="25" name="TextBox 24">
            <a:extLst>
              <a:ext uri="{FF2B5EF4-FFF2-40B4-BE49-F238E27FC236}">
                <a16:creationId xmlns:a16="http://schemas.microsoft.com/office/drawing/2014/main" id="{0C82454F-67C6-ABCF-B07D-9B064F7C4A83}"/>
              </a:ext>
            </a:extLst>
          </p:cNvPr>
          <p:cNvSpPr txBox="1"/>
          <p:nvPr/>
        </p:nvSpPr>
        <p:spPr bwMode="gray">
          <a:xfrm>
            <a:off x="279171" y="3958657"/>
            <a:ext cx="2189554" cy="276999"/>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Electricity reached 50% adoption in</a:t>
            </a:r>
            <a:r>
              <a:rPr lang="en-US" sz="900" dirty="0">
                <a:solidFill>
                  <a:schemeClr val="accent3"/>
                </a:solidFill>
              </a:rPr>
              <a:t> </a:t>
            </a:r>
            <a:r>
              <a:rPr lang="en-US" sz="900" b="1" dirty="0">
                <a:solidFill>
                  <a:schemeClr val="accent6"/>
                </a:solidFill>
              </a:rPr>
              <a:t>42 years</a:t>
            </a:r>
            <a:r>
              <a:rPr lang="en-US" sz="900" dirty="0"/>
              <a:t>, PC in </a:t>
            </a:r>
            <a:r>
              <a:rPr lang="en-US" sz="900" b="1" dirty="0">
                <a:solidFill>
                  <a:schemeClr val="accent6"/>
                </a:solidFill>
              </a:rPr>
              <a:t>20 years</a:t>
            </a:r>
          </a:p>
        </p:txBody>
      </p:sp>
      <p:sp>
        <p:nvSpPr>
          <p:cNvPr id="26" name="TextBox 25">
            <a:extLst>
              <a:ext uri="{FF2B5EF4-FFF2-40B4-BE49-F238E27FC236}">
                <a16:creationId xmlns:a16="http://schemas.microsoft.com/office/drawing/2014/main" id="{009263CF-4644-B37D-96B2-CDCA9BD74FF4}"/>
              </a:ext>
            </a:extLst>
          </p:cNvPr>
          <p:cNvSpPr txBox="1"/>
          <p:nvPr/>
        </p:nvSpPr>
        <p:spPr bwMode="gray">
          <a:xfrm>
            <a:off x="3874220" y="3958657"/>
            <a:ext cx="2166783" cy="276999"/>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900" dirty="0"/>
              <a:t>Reached 50% adoption in </a:t>
            </a:r>
            <a:r>
              <a:rPr lang="en-US" sz="900" b="1" dirty="0">
                <a:solidFill>
                  <a:schemeClr val="accent6"/>
                </a:solidFill>
              </a:rPr>
              <a:t>less than three years </a:t>
            </a:r>
          </a:p>
        </p:txBody>
      </p:sp>
      <p:grpSp>
        <p:nvGrpSpPr>
          <p:cNvPr id="55" name="Group 54">
            <a:extLst>
              <a:ext uri="{FF2B5EF4-FFF2-40B4-BE49-F238E27FC236}">
                <a16:creationId xmlns:a16="http://schemas.microsoft.com/office/drawing/2014/main" id="{1BA7D8C8-5049-D0C2-47E4-28D228891BBE}"/>
              </a:ext>
            </a:extLst>
          </p:cNvPr>
          <p:cNvGrpSpPr/>
          <p:nvPr/>
        </p:nvGrpSpPr>
        <p:grpSpPr>
          <a:xfrm>
            <a:off x="2943414" y="3842452"/>
            <a:ext cx="513972" cy="543443"/>
            <a:chOff x="2839882" y="3616301"/>
            <a:chExt cx="513972" cy="543443"/>
          </a:xfrm>
        </p:grpSpPr>
        <p:pic>
          <p:nvPicPr>
            <p:cNvPr id="36" name="Picture 35" descr="A picture containing icon&#10;&#10;Description automatically generated">
              <a:extLst>
                <a:ext uri="{FF2B5EF4-FFF2-40B4-BE49-F238E27FC236}">
                  <a16:creationId xmlns:a16="http://schemas.microsoft.com/office/drawing/2014/main" id="{43F71006-7FE2-4D8F-03B9-2156F4A9B0B3}"/>
                </a:ext>
              </a:extLst>
            </p:cNvPr>
            <p:cNvPicPr>
              <a:picLocks noChangeAspect="1"/>
            </p:cNvPicPr>
            <p:nvPr/>
          </p:nvPicPr>
          <p:blipFill>
            <a:blip r:embed="rId11"/>
            <a:stretch>
              <a:fillRect/>
            </a:stretch>
          </p:blipFill>
          <p:spPr>
            <a:xfrm>
              <a:off x="2980262" y="3616301"/>
              <a:ext cx="233213" cy="233213"/>
            </a:xfrm>
            <a:prstGeom prst="rect">
              <a:avLst/>
            </a:prstGeom>
          </p:spPr>
        </p:pic>
        <p:sp>
          <p:nvSpPr>
            <p:cNvPr id="40" name="TextBox 39">
              <a:extLst>
                <a:ext uri="{FF2B5EF4-FFF2-40B4-BE49-F238E27FC236}">
                  <a16:creationId xmlns:a16="http://schemas.microsoft.com/office/drawing/2014/main" id="{DFFDFDF5-9393-18BA-A0FC-596919C1CBD7}"/>
                </a:ext>
              </a:extLst>
            </p:cNvPr>
            <p:cNvSpPr txBox="1"/>
            <p:nvPr/>
          </p:nvSpPr>
          <p:spPr>
            <a:xfrm>
              <a:off x="2839882" y="3882745"/>
              <a:ext cx="513972" cy="276999"/>
            </a:xfrm>
            <a:prstGeom prst="rect">
              <a:avLst/>
            </a:prstGeom>
            <a:noFill/>
          </p:spPr>
          <p:txBody>
            <a:bodyPr wrap="square" lIns="0" tIns="0" rIns="0" bIns="0" rtlCol="0">
              <a:spAutoFit/>
            </a:bodyPr>
            <a:lstStyle/>
            <a:p>
              <a:pPr algn="ctr">
                <a:spcBef>
                  <a:spcPts val="500"/>
                </a:spcBef>
              </a:pPr>
              <a:r>
                <a:rPr lang="en-US" sz="900" dirty="0"/>
                <a:t>Pace of Adoption</a:t>
              </a:r>
              <a:endParaRPr lang="en-GB" sz="900" dirty="0"/>
            </a:p>
          </p:txBody>
        </p:sp>
      </p:grpSp>
      <p:sp>
        <p:nvSpPr>
          <p:cNvPr id="7" name="Isosceles Triangle 6">
            <a:extLst>
              <a:ext uri="{FF2B5EF4-FFF2-40B4-BE49-F238E27FC236}">
                <a16:creationId xmlns:a16="http://schemas.microsoft.com/office/drawing/2014/main" id="{68A9FDE4-782F-D8F7-5AAA-B5903E1810DC}"/>
              </a:ext>
              <a:ext uri="{C183D7F6-B498-43B3-948B-1728B52AA6E4}">
                <adec:decorative xmlns:adec="http://schemas.microsoft.com/office/drawing/2017/decorative" val="1"/>
              </a:ext>
            </a:extLst>
          </p:cNvPr>
          <p:cNvSpPr/>
          <p:nvPr/>
        </p:nvSpPr>
        <p:spPr bwMode="gray">
          <a:xfrm rot="16200000" flipH="1">
            <a:off x="2585200" y="1523126"/>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Isosceles Triangle 7">
            <a:extLst>
              <a:ext uri="{FF2B5EF4-FFF2-40B4-BE49-F238E27FC236}">
                <a16:creationId xmlns:a16="http://schemas.microsoft.com/office/drawing/2014/main" id="{0E79F47D-4829-BE12-738F-587870A2E389}"/>
              </a:ext>
              <a:ext uri="{C183D7F6-B498-43B3-948B-1728B52AA6E4}">
                <adec:decorative xmlns:adec="http://schemas.microsoft.com/office/drawing/2017/decorative" val="1"/>
              </a:ext>
            </a:extLst>
          </p:cNvPr>
          <p:cNvSpPr/>
          <p:nvPr/>
        </p:nvSpPr>
        <p:spPr bwMode="gray">
          <a:xfrm rot="5400000">
            <a:off x="3594778" y="1523125"/>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Isosceles Triangle 9">
            <a:extLst>
              <a:ext uri="{FF2B5EF4-FFF2-40B4-BE49-F238E27FC236}">
                <a16:creationId xmlns:a16="http://schemas.microsoft.com/office/drawing/2014/main" id="{033FA48E-52BC-F19B-09A3-FABAB4437735}"/>
              </a:ext>
              <a:ext uri="{C183D7F6-B498-43B3-948B-1728B52AA6E4}">
                <adec:decorative xmlns:adec="http://schemas.microsoft.com/office/drawing/2017/decorative" val="1"/>
              </a:ext>
            </a:extLst>
          </p:cNvPr>
          <p:cNvSpPr/>
          <p:nvPr/>
        </p:nvSpPr>
        <p:spPr bwMode="gray">
          <a:xfrm rot="16200000" flipH="1">
            <a:off x="2585200" y="2376571"/>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F277197C-A991-712D-3CEF-9466CA75C29B}"/>
              </a:ext>
              <a:ext uri="{C183D7F6-B498-43B3-948B-1728B52AA6E4}">
                <adec:decorative xmlns:adec="http://schemas.microsoft.com/office/drawing/2017/decorative" val="1"/>
              </a:ext>
            </a:extLst>
          </p:cNvPr>
          <p:cNvSpPr/>
          <p:nvPr/>
        </p:nvSpPr>
        <p:spPr bwMode="gray">
          <a:xfrm rot="5400000">
            <a:off x="3594778" y="2376570"/>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825A1BEC-2C6F-F75A-7E73-91E30A393813}"/>
              </a:ext>
              <a:ext uri="{C183D7F6-B498-43B3-948B-1728B52AA6E4}">
                <adec:decorative xmlns:adec="http://schemas.microsoft.com/office/drawing/2017/decorative" val="1"/>
              </a:ext>
            </a:extLst>
          </p:cNvPr>
          <p:cNvSpPr/>
          <p:nvPr/>
        </p:nvSpPr>
        <p:spPr bwMode="gray">
          <a:xfrm rot="16200000" flipH="1">
            <a:off x="2585200" y="3228386"/>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Isosceles Triangle 17">
            <a:extLst>
              <a:ext uri="{FF2B5EF4-FFF2-40B4-BE49-F238E27FC236}">
                <a16:creationId xmlns:a16="http://schemas.microsoft.com/office/drawing/2014/main" id="{B5FEB784-F063-A3DB-0E9A-4DB9050727D9}"/>
              </a:ext>
              <a:ext uri="{C183D7F6-B498-43B3-948B-1728B52AA6E4}">
                <adec:decorative xmlns:adec="http://schemas.microsoft.com/office/drawing/2017/decorative" val="1"/>
              </a:ext>
            </a:extLst>
          </p:cNvPr>
          <p:cNvSpPr/>
          <p:nvPr/>
        </p:nvSpPr>
        <p:spPr bwMode="gray">
          <a:xfrm rot="5400000">
            <a:off x="3594778" y="3228385"/>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Isosceles Triangle 20">
            <a:extLst>
              <a:ext uri="{FF2B5EF4-FFF2-40B4-BE49-F238E27FC236}">
                <a16:creationId xmlns:a16="http://schemas.microsoft.com/office/drawing/2014/main" id="{129AA6FB-C1B0-E926-5C64-C8AF26997C03}"/>
              </a:ext>
              <a:ext uri="{C183D7F6-B498-43B3-948B-1728B52AA6E4}">
                <adec:decorative xmlns:adec="http://schemas.microsoft.com/office/drawing/2017/decorative" val="1"/>
              </a:ext>
            </a:extLst>
          </p:cNvPr>
          <p:cNvSpPr/>
          <p:nvPr/>
        </p:nvSpPr>
        <p:spPr bwMode="gray">
          <a:xfrm rot="16200000" flipH="1">
            <a:off x="2585200" y="4008650"/>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Isosceles Triangle 23">
            <a:extLst>
              <a:ext uri="{FF2B5EF4-FFF2-40B4-BE49-F238E27FC236}">
                <a16:creationId xmlns:a16="http://schemas.microsoft.com/office/drawing/2014/main" id="{CFE54277-AF1A-6162-2978-9C675B92E809}"/>
              </a:ext>
              <a:ext uri="{C183D7F6-B498-43B3-948B-1728B52AA6E4}">
                <adec:decorative xmlns:adec="http://schemas.microsoft.com/office/drawing/2017/decorative" val="1"/>
              </a:ext>
            </a:extLst>
          </p:cNvPr>
          <p:cNvSpPr/>
          <p:nvPr/>
        </p:nvSpPr>
        <p:spPr bwMode="gray">
          <a:xfrm rot="5400000">
            <a:off x="3594778" y="4008650"/>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4905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E76A65-0217-278F-5832-4DF4EB56A410}"/>
              </a:ext>
            </a:extLst>
          </p:cNvPr>
          <p:cNvSpPr/>
          <p:nvPr/>
        </p:nvSpPr>
        <p:spPr bwMode="gray">
          <a:xfrm>
            <a:off x="635583" y="1025327"/>
            <a:ext cx="395740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36304183-210A-1753-D933-51C412F09BDB}"/>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A8A8E58-EC3F-E4C7-64A1-B953B526BEB3}"/>
              </a:ext>
            </a:extLst>
          </p:cNvPr>
          <p:cNvSpPr>
            <a:spLocks noGrp="1"/>
          </p:cNvSpPr>
          <p:nvPr>
            <p:ph type="title"/>
          </p:nvPr>
        </p:nvSpPr>
        <p:spPr/>
        <p:txBody>
          <a:bodyPr/>
          <a:lstStyle/>
          <a:p>
            <a:r>
              <a:rPr lang="en-US" dirty="0"/>
              <a:t>AI’s Transformative Opportunities in Higher Ed</a:t>
            </a:r>
          </a:p>
        </p:txBody>
      </p:sp>
      <p:sp>
        <p:nvSpPr>
          <p:cNvPr id="4" name="Text Placeholder 3">
            <a:extLst>
              <a:ext uri="{FF2B5EF4-FFF2-40B4-BE49-F238E27FC236}">
                <a16:creationId xmlns:a16="http://schemas.microsoft.com/office/drawing/2014/main" id="{0170F94B-0E6E-40A4-5F10-68CCDB4DAE03}"/>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0E531DBA-222B-212F-761F-1740FF827CF8}"/>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2F3763E8-9372-C036-44E4-2C63E1829336}"/>
              </a:ext>
            </a:extLst>
          </p:cNvPr>
          <p:cNvSpPr>
            <a:spLocks noGrp="1"/>
          </p:cNvSpPr>
          <p:nvPr>
            <p:ph type="body" sz="quarter" idx="18"/>
          </p:nvPr>
        </p:nvSpPr>
        <p:spPr>
          <a:xfrm>
            <a:off x="4111256" y="4677489"/>
            <a:ext cx="2289544" cy="123111"/>
          </a:xfrm>
        </p:spPr>
        <p:txBody>
          <a:bodyPr/>
          <a:lstStyle/>
          <a:p>
            <a:pPr algn="r"/>
            <a:r>
              <a:rPr lang="en-US" dirty="0"/>
              <a:t>Source: EAB interviews and analysis.</a:t>
            </a:r>
          </a:p>
        </p:txBody>
      </p:sp>
      <p:grpSp>
        <p:nvGrpSpPr>
          <p:cNvPr id="11" name="Group 10">
            <a:extLst>
              <a:ext uri="{FF2B5EF4-FFF2-40B4-BE49-F238E27FC236}">
                <a16:creationId xmlns:a16="http://schemas.microsoft.com/office/drawing/2014/main" id="{1A6933A4-519A-9138-4069-42AC2EEF06BA}"/>
              </a:ext>
            </a:extLst>
          </p:cNvPr>
          <p:cNvGrpSpPr/>
          <p:nvPr/>
        </p:nvGrpSpPr>
        <p:grpSpPr>
          <a:xfrm>
            <a:off x="748270" y="1120638"/>
            <a:ext cx="5053864" cy="375479"/>
            <a:chOff x="748270" y="1120638"/>
            <a:chExt cx="5053864" cy="375479"/>
          </a:xfrm>
        </p:grpSpPr>
        <p:sp>
          <p:nvSpPr>
            <p:cNvPr id="34" name="TextBox 33">
              <a:extLst>
                <a:ext uri="{FF2B5EF4-FFF2-40B4-BE49-F238E27FC236}">
                  <a16:creationId xmlns:a16="http://schemas.microsoft.com/office/drawing/2014/main" id="{CC6EA09B-C87B-AE0D-34A1-4C9E8C31CDAF}"/>
                </a:ext>
              </a:extLst>
            </p:cNvPr>
            <p:cNvSpPr txBox="1"/>
            <p:nvPr/>
          </p:nvSpPr>
          <p:spPr bwMode="gray">
            <a:xfrm>
              <a:off x="1367825" y="1126785"/>
              <a:ext cx="4434309" cy="369332"/>
            </a:xfrm>
            <a:prstGeom prst="rect">
              <a:avLst/>
            </a:prstGeom>
            <a:noFill/>
          </p:spPr>
          <p:txBody>
            <a:bodyPr wrap="square" lIns="0" tIns="0" rIns="0" bIns="0" rtlCol="0">
              <a:spAutoFit/>
            </a:bodyPr>
            <a:lstStyle/>
            <a:p>
              <a:pPr defTabSz="640080">
                <a:spcBef>
                  <a:spcPts val="1100"/>
                </a:spcBef>
                <a:buSzPct val="100000"/>
              </a:pPr>
              <a:r>
                <a:rPr lang="en-US" sz="1200" dirty="0"/>
                <a:t>Incorporating AI into the Curriculum </a:t>
              </a:r>
              <a:br>
                <a:rPr lang="en-US" sz="1200" dirty="0"/>
              </a:br>
              <a:r>
                <a:rPr lang="en-US" sz="1200" dirty="0"/>
                <a:t>to Match Societal, Workplace Changes</a:t>
              </a:r>
            </a:p>
          </p:txBody>
        </p:sp>
        <p:cxnSp>
          <p:nvCxnSpPr>
            <p:cNvPr id="35" name="Straight Connector 34">
              <a:extLst>
                <a:ext uri="{FF2B5EF4-FFF2-40B4-BE49-F238E27FC236}">
                  <a16:creationId xmlns:a16="http://schemas.microsoft.com/office/drawing/2014/main" id="{3BB6450C-66F9-84C1-C71D-66E12D6FED6A}"/>
                </a:ext>
              </a:extLst>
            </p:cNvPr>
            <p:cNvCxnSpPr>
              <a:cxnSpLocks/>
            </p:cNvCxnSpPr>
            <p:nvPr/>
          </p:nvCxnSpPr>
          <p:spPr bwMode="gray">
            <a:xfrm flipV="1">
              <a:off x="1251751" y="1120638"/>
              <a:ext cx="0" cy="358158"/>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BE0A400-B001-A292-2F2A-A91B83971627}"/>
                </a:ext>
              </a:extLst>
            </p:cNvPr>
            <p:cNvPicPr>
              <a:picLocks noChangeAspect="1"/>
            </p:cNvPicPr>
            <p:nvPr/>
          </p:nvPicPr>
          <p:blipFill>
            <a:blip r:embed="rId3"/>
            <a:stretch>
              <a:fillRect/>
            </a:stretch>
          </p:blipFill>
          <p:spPr>
            <a:xfrm>
              <a:off x="748270" y="1125497"/>
              <a:ext cx="369455" cy="365760"/>
            </a:xfrm>
            <a:prstGeom prst="rect">
              <a:avLst/>
            </a:prstGeom>
          </p:spPr>
        </p:pic>
      </p:grpSp>
      <p:grpSp>
        <p:nvGrpSpPr>
          <p:cNvPr id="10" name="Group 9">
            <a:extLst>
              <a:ext uri="{FF2B5EF4-FFF2-40B4-BE49-F238E27FC236}">
                <a16:creationId xmlns:a16="http://schemas.microsoft.com/office/drawing/2014/main" id="{5C433AA8-8450-7402-F851-11AF89DED1B3}"/>
              </a:ext>
            </a:extLst>
          </p:cNvPr>
          <p:cNvGrpSpPr/>
          <p:nvPr/>
        </p:nvGrpSpPr>
        <p:grpSpPr>
          <a:xfrm>
            <a:off x="725963" y="1809424"/>
            <a:ext cx="4195659" cy="369332"/>
            <a:chOff x="725963" y="1759207"/>
            <a:chExt cx="4195659" cy="369332"/>
          </a:xfrm>
        </p:grpSpPr>
        <p:sp>
          <p:nvSpPr>
            <p:cNvPr id="38" name="TextBox 37">
              <a:extLst>
                <a:ext uri="{FF2B5EF4-FFF2-40B4-BE49-F238E27FC236}">
                  <a16:creationId xmlns:a16="http://schemas.microsoft.com/office/drawing/2014/main" id="{9E67B09E-6825-F965-A524-9E1A4945AF1C}"/>
                </a:ext>
              </a:extLst>
            </p:cNvPr>
            <p:cNvSpPr txBox="1"/>
            <p:nvPr/>
          </p:nvSpPr>
          <p:spPr bwMode="gray">
            <a:xfrm>
              <a:off x="1367827" y="1759207"/>
              <a:ext cx="3553795" cy="369332"/>
            </a:xfrm>
            <a:prstGeom prst="rect">
              <a:avLst/>
            </a:prstGeom>
            <a:noFill/>
          </p:spPr>
          <p:txBody>
            <a:bodyPr wrap="square" lIns="0" tIns="0" rIns="0" bIns="0" rtlCol="0">
              <a:spAutoFit/>
            </a:bodyPr>
            <a:lstStyle/>
            <a:p>
              <a:pPr defTabSz="640080">
                <a:spcBef>
                  <a:spcPts val="1100"/>
                </a:spcBef>
                <a:buSzPct val="100000"/>
              </a:pPr>
              <a:r>
                <a:rPr lang="en-US" sz="1200" dirty="0"/>
                <a:t>Provide 24/7, Personalized Student </a:t>
              </a:r>
              <a:br>
                <a:rPr lang="en-US" sz="1200" dirty="0"/>
              </a:br>
              <a:r>
                <a:rPr lang="en-US" sz="1200" dirty="0"/>
                <a:t>Support with One-Stop Conversational AI </a:t>
              </a:r>
            </a:p>
          </p:txBody>
        </p:sp>
        <p:cxnSp>
          <p:nvCxnSpPr>
            <p:cNvPr id="39" name="Straight Connector 38">
              <a:extLst>
                <a:ext uri="{FF2B5EF4-FFF2-40B4-BE49-F238E27FC236}">
                  <a16:creationId xmlns:a16="http://schemas.microsoft.com/office/drawing/2014/main" id="{E044E3DA-8810-8700-1895-07C22052FF2B}"/>
                </a:ext>
              </a:extLst>
            </p:cNvPr>
            <p:cNvCxnSpPr>
              <a:cxnSpLocks/>
            </p:cNvCxnSpPr>
            <p:nvPr/>
          </p:nvCxnSpPr>
          <p:spPr bwMode="gray">
            <a:xfrm flipV="1">
              <a:off x="1251751" y="1759207"/>
              <a:ext cx="0" cy="358158"/>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C652B84E-CF08-2000-AFB7-A4008C4AC906}"/>
                </a:ext>
              </a:extLst>
            </p:cNvPr>
            <p:cNvPicPr>
              <a:picLocks noChangeAspect="1"/>
            </p:cNvPicPr>
            <p:nvPr/>
          </p:nvPicPr>
          <p:blipFill>
            <a:blip r:embed="rId4"/>
            <a:stretch>
              <a:fillRect/>
            </a:stretch>
          </p:blipFill>
          <p:spPr>
            <a:xfrm>
              <a:off x="725963" y="1760993"/>
              <a:ext cx="414068" cy="365760"/>
            </a:xfrm>
            <a:prstGeom prst="rect">
              <a:avLst/>
            </a:prstGeom>
          </p:spPr>
        </p:pic>
      </p:grpSp>
      <p:grpSp>
        <p:nvGrpSpPr>
          <p:cNvPr id="9" name="Group 8">
            <a:extLst>
              <a:ext uri="{FF2B5EF4-FFF2-40B4-BE49-F238E27FC236}">
                <a16:creationId xmlns:a16="http://schemas.microsoft.com/office/drawing/2014/main" id="{3F9444CB-6521-9A6F-4377-45BD6FFBB877}"/>
              </a:ext>
            </a:extLst>
          </p:cNvPr>
          <p:cNvGrpSpPr/>
          <p:nvPr/>
        </p:nvGrpSpPr>
        <p:grpSpPr>
          <a:xfrm>
            <a:off x="707663" y="2492063"/>
            <a:ext cx="4845972" cy="369332"/>
            <a:chOff x="707663" y="2391629"/>
            <a:chExt cx="4845972" cy="369332"/>
          </a:xfrm>
        </p:grpSpPr>
        <p:sp>
          <p:nvSpPr>
            <p:cNvPr id="42" name="TextBox 41">
              <a:extLst>
                <a:ext uri="{FF2B5EF4-FFF2-40B4-BE49-F238E27FC236}">
                  <a16:creationId xmlns:a16="http://schemas.microsoft.com/office/drawing/2014/main" id="{835A9EBA-C9FC-0F76-9AE4-9B2C7B8D6098}"/>
                </a:ext>
              </a:extLst>
            </p:cNvPr>
            <p:cNvSpPr txBox="1"/>
            <p:nvPr/>
          </p:nvSpPr>
          <p:spPr bwMode="gray">
            <a:xfrm>
              <a:off x="1367827" y="2391629"/>
              <a:ext cx="4185808" cy="369332"/>
            </a:xfrm>
            <a:prstGeom prst="rect">
              <a:avLst/>
            </a:prstGeom>
            <a:noFill/>
          </p:spPr>
          <p:txBody>
            <a:bodyPr wrap="square" lIns="0" tIns="0" rIns="0" bIns="0" rtlCol="0">
              <a:spAutoFit/>
            </a:bodyPr>
            <a:lstStyle/>
            <a:p>
              <a:pPr defTabSz="640080">
                <a:spcBef>
                  <a:spcPts val="1100"/>
                </a:spcBef>
                <a:buSzPct val="100000"/>
              </a:pPr>
              <a:r>
                <a:rPr lang="en-US" sz="1200" dirty="0"/>
                <a:t>Supercharge Faculty and Staff Productivity </a:t>
              </a:r>
              <a:br>
                <a:rPr lang="en-US" sz="1200" dirty="0"/>
              </a:br>
              <a:r>
                <a:rPr lang="en-US" sz="1200" dirty="0"/>
                <a:t>to Pursue More Strategic Tasks </a:t>
              </a:r>
            </a:p>
          </p:txBody>
        </p:sp>
        <p:cxnSp>
          <p:nvCxnSpPr>
            <p:cNvPr id="43" name="Straight Connector 42">
              <a:extLst>
                <a:ext uri="{FF2B5EF4-FFF2-40B4-BE49-F238E27FC236}">
                  <a16:creationId xmlns:a16="http://schemas.microsoft.com/office/drawing/2014/main" id="{3D073C52-EE0A-310B-335B-7B6A8A7034F4}"/>
                </a:ext>
              </a:extLst>
            </p:cNvPr>
            <p:cNvCxnSpPr>
              <a:cxnSpLocks/>
            </p:cNvCxnSpPr>
            <p:nvPr/>
          </p:nvCxnSpPr>
          <p:spPr bwMode="gray">
            <a:xfrm flipV="1">
              <a:off x="1251751" y="2391629"/>
              <a:ext cx="0" cy="358158"/>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EF3C2567-4493-063E-2CE7-2E15E479033B}"/>
                </a:ext>
              </a:extLst>
            </p:cNvPr>
            <p:cNvPicPr>
              <a:picLocks noChangeAspect="1"/>
            </p:cNvPicPr>
            <p:nvPr/>
          </p:nvPicPr>
          <p:blipFill>
            <a:blip r:embed="rId5"/>
            <a:stretch>
              <a:fillRect/>
            </a:stretch>
          </p:blipFill>
          <p:spPr>
            <a:xfrm>
              <a:off x="707663" y="2439135"/>
              <a:ext cx="450668" cy="274320"/>
            </a:xfrm>
            <a:prstGeom prst="rect">
              <a:avLst/>
            </a:prstGeom>
          </p:spPr>
        </p:pic>
      </p:grpSp>
      <p:grpSp>
        <p:nvGrpSpPr>
          <p:cNvPr id="7" name="Group 6">
            <a:extLst>
              <a:ext uri="{FF2B5EF4-FFF2-40B4-BE49-F238E27FC236}">
                <a16:creationId xmlns:a16="http://schemas.microsoft.com/office/drawing/2014/main" id="{8CF5CAEB-4324-F2CF-16D0-6FB5639E4A4F}"/>
              </a:ext>
            </a:extLst>
          </p:cNvPr>
          <p:cNvGrpSpPr/>
          <p:nvPr/>
        </p:nvGrpSpPr>
        <p:grpSpPr>
          <a:xfrm>
            <a:off x="776330" y="3857340"/>
            <a:ext cx="4897382" cy="384931"/>
            <a:chOff x="776330" y="3857340"/>
            <a:chExt cx="4897382" cy="384931"/>
          </a:xfrm>
        </p:grpSpPr>
        <p:sp>
          <p:nvSpPr>
            <p:cNvPr id="46" name="TextBox 45">
              <a:extLst>
                <a:ext uri="{FF2B5EF4-FFF2-40B4-BE49-F238E27FC236}">
                  <a16:creationId xmlns:a16="http://schemas.microsoft.com/office/drawing/2014/main" id="{F3F88038-7554-A65B-4C7A-02083E6DD982}"/>
                </a:ext>
              </a:extLst>
            </p:cNvPr>
            <p:cNvSpPr txBox="1"/>
            <p:nvPr/>
          </p:nvSpPr>
          <p:spPr bwMode="gray">
            <a:xfrm>
              <a:off x="1367827" y="3872939"/>
              <a:ext cx="4305885" cy="369332"/>
            </a:xfrm>
            <a:prstGeom prst="rect">
              <a:avLst/>
            </a:prstGeom>
            <a:noFill/>
          </p:spPr>
          <p:txBody>
            <a:bodyPr wrap="square" lIns="0" tIns="0" rIns="0" bIns="0" rtlCol="0">
              <a:spAutoFit/>
            </a:bodyPr>
            <a:lstStyle/>
            <a:p>
              <a:pPr defTabSz="640080">
                <a:spcBef>
                  <a:spcPts val="1100"/>
                </a:spcBef>
                <a:buSzPct val="100000"/>
              </a:pPr>
              <a:r>
                <a:rPr lang="en-US" sz="1200" dirty="0"/>
                <a:t>Transcend Historical Bounds of Innovation in </a:t>
              </a:r>
              <a:br>
                <a:rPr lang="en-US" sz="1200" dirty="0"/>
              </a:br>
              <a:r>
                <a:rPr lang="en-US" sz="1200" dirty="0"/>
                <a:t>Research by Using AI to Expand Human Capabilities</a:t>
              </a:r>
            </a:p>
          </p:txBody>
        </p:sp>
        <p:cxnSp>
          <p:nvCxnSpPr>
            <p:cNvPr id="47" name="Straight Connector 46">
              <a:extLst>
                <a:ext uri="{FF2B5EF4-FFF2-40B4-BE49-F238E27FC236}">
                  <a16:creationId xmlns:a16="http://schemas.microsoft.com/office/drawing/2014/main" id="{F5AF2E6F-7C17-33C4-F415-E8EE946614DF}"/>
                </a:ext>
              </a:extLst>
            </p:cNvPr>
            <p:cNvCxnSpPr>
              <a:cxnSpLocks/>
            </p:cNvCxnSpPr>
            <p:nvPr/>
          </p:nvCxnSpPr>
          <p:spPr bwMode="gray">
            <a:xfrm flipV="1">
              <a:off x="1251975" y="3857340"/>
              <a:ext cx="0" cy="358158"/>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84813CE6-73F9-CFED-51F3-3BA46C8A95D5}"/>
                </a:ext>
              </a:extLst>
            </p:cNvPr>
            <p:cNvPicPr>
              <a:picLocks noChangeAspect="1"/>
            </p:cNvPicPr>
            <p:nvPr/>
          </p:nvPicPr>
          <p:blipFill>
            <a:blip r:embed="rId6"/>
            <a:stretch>
              <a:fillRect/>
            </a:stretch>
          </p:blipFill>
          <p:spPr>
            <a:xfrm>
              <a:off x="776330" y="3866925"/>
              <a:ext cx="313334" cy="365760"/>
            </a:xfrm>
            <a:prstGeom prst="rect">
              <a:avLst/>
            </a:prstGeom>
          </p:spPr>
        </p:pic>
      </p:grpSp>
      <p:grpSp>
        <p:nvGrpSpPr>
          <p:cNvPr id="8" name="Group 7">
            <a:extLst>
              <a:ext uri="{FF2B5EF4-FFF2-40B4-BE49-F238E27FC236}">
                <a16:creationId xmlns:a16="http://schemas.microsoft.com/office/drawing/2014/main" id="{72EECA85-4B12-1064-6627-10F8A6197CB8}"/>
              </a:ext>
            </a:extLst>
          </p:cNvPr>
          <p:cNvGrpSpPr/>
          <p:nvPr/>
        </p:nvGrpSpPr>
        <p:grpSpPr>
          <a:xfrm>
            <a:off x="748554" y="3174702"/>
            <a:ext cx="4925155" cy="369332"/>
            <a:chOff x="748554" y="3033835"/>
            <a:chExt cx="4925155" cy="369332"/>
          </a:xfrm>
        </p:grpSpPr>
        <p:sp>
          <p:nvSpPr>
            <p:cNvPr id="50" name="TextBox 49">
              <a:extLst>
                <a:ext uri="{FF2B5EF4-FFF2-40B4-BE49-F238E27FC236}">
                  <a16:creationId xmlns:a16="http://schemas.microsoft.com/office/drawing/2014/main" id="{FF7350E6-F46C-B236-BF3D-387C8ACD5F7C}"/>
                </a:ext>
              </a:extLst>
            </p:cNvPr>
            <p:cNvSpPr txBox="1"/>
            <p:nvPr/>
          </p:nvSpPr>
          <p:spPr bwMode="gray">
            <a:xfrm>
              <a:off x="1367824" y="3033835"/>
              <a:ext cx="4305885" cy="369332"/>
            </a:xfrm>
            <a:prstGeom prst="rect">
              <a:avLst/>
            </a:prstGeom>
            <a:noFill/>
          </p:spPr>
          <p:txBody>
            <a:bodyPr wrap="square" lIns="0" tIns="0" rIns="0" bIns="0" rtlCol="0">
              <a:spAutoFit/>
            </a:bodyPr>
            <a:lstStyle/>
            <a:p>
              <a:pPr defTabSz="640080">
                <a:spcBef>
                  <a:spcPts val="1100"/>
                </a:spcBef>
                <a:buSzPct val="100000"/>
              </a:pPr>
              <a:r>
                <a:rPr lang="en-US" sz="1200" dirty="0"/>
                <a:t>Maximize Enrollment and Advancement Yield </a:t>
              </a:r>
              <a:br>
                <a:rPr lang="en-US" sz="1200" dirty="0"/>
              </a:br>
              <a:r>
                <a:rPr lang="en-US" sz="1200" dirty="0"/>
                <a:t>with Hyper-Personalized Content Generation</a:t>
              </a:r>
            </a:p>
          </p:txBody>
        </p:sp>
        <p:cxnSp>
          <p:nvCxnSpPr>
            <p:cNvPr id="51" name="Straight Connector 50">
              <a:extLst>
                <a:ext uri="{FF2B5EF4-FFF2-40B4-BE49-F238E27FC236}">
                  <a16:creationId xmlns:a16="http://schemas.microsoft.com/office/drawing/2014/main" id="{C8FEFA26-4059-81CA-B106-C8D23A575D41}"/>
                </a:ext>
              </a:extLst>
            </p:cNvPr>
            <p:cNvCxnSpPr>
              <a:cxnSpLocks/>
            </p:cNvCxnSpPr>
            <p:nvPr/>
          </p:nvCxnSpPr>
          <p:spPr bwMode="gray">
            <a:xfrm flipV="1">
              <a:off x="1251751" y="3033835"/>
              <a:ext cx="0" cy="369332"/>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52" name="Picture 51" descr="Icon&#10;&#10;Description automatically generated">
              <a:extLst>
                <a:ext uri="{FF2B5EF4-FFF2-40B4-BE49-F238E27FC236}">
                  <a16:creationId xmlns:a16="http://schemas.microsoft.com/office/drawing/2014/main" id="{4945DDF2-A39F-9FC1-21E8-64ED3ADB1051}"/>
                </a:ext>
              </a:extLst>
            </p:cNvPr>
            <p:cNvPicPr>
              <a:picLocks noChangeAspect="1"/>
            </p:cNvPicPr>
            <p:nvPr/>
          </p:nvPicPr>
          <p:blipFill>
            <a:blip r:embed="rId7"/>
            <a:stretch>
              <a:fillRect/>
            </a:stretch>
          </p:blipFill>
          <p:spPr>
            <a:xfrm>
              <a:off x="748554" y="3033835"/>
              <a:ext cx="396130" cy="365760"/>
            </a:xfrm>
            <a:prstGeom prst="rect">
              <a:avLst/>
            </a:prstGeom>
          </p:spPr>
        </p:pic>
      </p:grpSp>
    </p:spTree>
    <p:extLst>
      <p:ext uri="{BB962C8B-B14F-4D97-AF65-F5344CB8AC3E}">
        <p14:creationId xmlns:p14="http://schemas.microsoft.com/office/powerpoint/2010/main" val="33331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Folded Corner 60">
            <a:extLst>
              <a:ext uri="{FF2B5EF4-FFF2-40B4-BE49-F238E27FC236}">
                <a16:creationId xmlns:a16="http://schemas.microsoft.com/office/drawing/2014/main" id="{33E0D51C-FE8B-45DF-B9DB-EB0C82842977}"/>
              </a:ext>
            </a:extLst>
          </p:cNvPr>
          <p:cNvSpPr/>
          <p:nvPr/>
        </p:nvSpPr>
        <p:spPr bwMode="gray">
          <a:xfrm>
            <a:off x="2927812" y="1158688"/>
            <a:ext cx="3195176" cy="2483223"/>
          </a:xfrm>
          <a:prstGeom prst="foldedCorner">
            <a:avLst>
              <a:gd name="adj" fmla="val 75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 Placeholder 9"/>
          <p:cNvSpPr>
            <a:spLocks noGrp="1"/>
          </p:cNvSpPr>
          <p:nvPr>
            <p:ph type="body" sz="quarter" idx="15"/>
          </p:nvPr>
        </p:nvSpPr>
        <p:spPr>
          <a:xfrm>
            <a:off x="280195" y="657732"/>
            <a:ext cx="5842794" cy="184666"/>
          </a:xfrm>
        </p:spPr>
        <p:txBody>
          <a:bodyPr/>
          <a:lstStyle/>
          <a:p>
            <a:r>
              <a:rPr lang="en-US" dirty="0"/>
              <a:t>Critical Engagement with AI is the First Step to Reducing Unethical Use</a:t>
            </a:r>
          </a:p>
        </p:txBody>
      </p:sp>
      <p:sp>
        <p:nvSpPr>
          <p:cNvPr id="7" name="Title 6"/>
          <p:cNvSpPr>
            <a:spLocks noGrp="1"/>
          </p:cNvSpPr>
          <p:nvPr>
            <p:ph type="title"/>
          </p:nvPr>
        </p:nvSpPr>
        <p:spPr>
          <a:xfrm>
            <a:off x="280194" y="317005"/>
            <a:ext cx="5840412" cy="249299"/>
          </a:xfrm>
        </p:spPr>
        <p:txBody>
          <a:bodyPr/>
          <a:lstStyle/>
          <a:p>
            <a:r>
              <a:rPr lang="en-US" dirty="0"/>
              <a:t>Know Your Enemy</a:t>
            </a:r>
          </a:p>
        </p:txBody>
      </p:sp>
      <p:sp>
        <p:nvSpPr>
          <p:cNvPr id="19" name="TextBox 18">
            <a:extLst>
              <a:ext uri="{FF2B5EF4-FFF2-40B4-BE49-F238E27FC236}">
                <a16:creationId xmlns:a16="http://schemas.microsoft.com/office/drawing/2014/main" id="{32B1A2B5-ABBF-4808-AFAF-0B187578597F}"/>
              </a:ext>
            </a:extLst>
          </p:cNvPr>
          <p:cNvSpPr txBox="1"/>
          <p:nvPr/>
        </p:nvSpPr>
        <p:spPr>
          <a:xfrm>
            <a:off x="3661339" y="1486909"/>
            <a:ext cx="2241448" cy="276999"/>
          </a:xfrm>
          <a:prstGeom prst="rect">
            <a:avLst/>
          </a:prstGeom>
          <a:noFill/>
        </p:spPr>
        <p:txBody>
          <a:bodyPr wrap="square" lIns="0" tIns="0" rIns="0" bIns="0" rtlCol="0">
            <a:spAutoFit/>
          </a:bodyPr>
          <a:lstStyle/>
          <a:p>
            <a:pPr>
              <a:spcBef>
                <a:spcPts val="500"/>
              </a:spcBef>
            </a:pPr>
            <a:r>
              <a:rPr lang="en-US" sz="900" dirty="0"/>
              <a:t>Know what tasks generative AI does well…and what it’s really bad at</a:t>
            </a:r>
          </a:p>
        </p:txBody>
      </p:sp>
      <p:pic>
        <p:nvPicPr>
          <p:cNvPr id="24" name="Picture 23">
            <a:extLst>
              <a:ext uri="{FF2B5EF4-FFF2-40B4-BE49-F238E27FC236}">
                <a16:creationId xmlns:a16="http://schemas.microsoft.com/office/drawing/2014/main" id="{572BFBA1-2029-A244-8B31-1EE89CDDFA27}"/>
              </a:ext>
            </a:extLst>
          </p:cNvPr>
          <p:cNvPicPr>
            <a:picLocks noChangeAspect="1"/>
          </p:cNvPicPr>
          <p:nvPr/>
        </p:nvPicPr>
        <p:blipFill>
          <a:blip r:embed="rId4"/>
          <a:stretch>
            <a:fillRect/>
          </a:stretch>
        </p:blipFill>
        <p:spPr>
          <a:xfrm>
            <a:off x="3183615" y="1479432"/>
            <a:ext cx="334264" cy="291952"/>
          </a:xfrm>
          <a:prstGeom prst="rect">
            <a:avLst/>
          </a:prstGeom>
        </p:spPr>
      </p:pic>
      <p:sp>
        <p:nvSpPr>
          <p:cNvPr id="33" name="TextBox 32">
            <a:extLst>
              <a:ext uri="{FF2B5EF4-FFF2-40B4-BE49-F238E27FC236}">
                <a16:creationId xmlns:a16="http://schemas.microsoft.com/office/drawing/2014/main" id="{55B3D15E-527E-4D72-B90C-36D4E7E284A6}"/>
              </a:ext>
            </a:extLst>
          </p:cNvPr>
          <p:cNvSpPr txBox="1"/>
          <p:nvPr/>
        </p:nvSpPr>
        <p:spPr>
          <a:xfrm>
            <a:off x="3661338" y="1998228"/>
            <a:ext cx="2241447" cy="276999"/>
          </a:xfrm>
          <a:prstGeom prst="rect">
            <a:avLst/>
          </a:prstGeom>
          <a:noFill/>
        </p:spPr>
        <p:txBody>
          <a:bodyPr wrap="square" lIns="0" tIns="0" rIns="0" bIns="0" rtlCol="0">
            <a:spAutoFit/>
          </a:bodyPr>
          <a:lstStyle/>
          <a:p>
            <a:pPr algn="l">
              <a:spcBef>
                <a:spcPts val="500"/>
              </a:spcBef>
            </a:pPr>
            <a:r>
              <a:rPr lang="en-US" sz="900" dirty="0"/>
              <a:t>Get familiar with ethical AI use and the risks of using AI tools</a:t>
            </a:r>
          </a:p>
        </p:txBody>
      </p:sp>
      <p:pic>
        <p:nvPicPr>
          <p:cNvPr id="38" name="Picture 37">
            <a:extLst>
              <a:ext uri="{FF2B5EF4-FFF2-40B4-BE49-F238E27FC236}">
                <a16:creationId xmlns:a16="http://schemas.microsoft.com/office/drawing/2014/main" id="{AD6D2993-4A63-425E-BC90-633813118140}"/>
              </a:ext>
            </a:extLst>
          </p:cNvPr>
          <p:cNvPicPr>
            <a:picLocks noChangeAspect="1"/>
          </p:cNvPicPr>
          <p:nvPr/>
        </p:nvPicPr>
        <p:blipFill>
          <a:blip r:embed="rId4"/>
          <a:stretch>
            <a:fillRect/>
          </a:stretch>
        </p:blipFill>
        <p:spPr>
          <a:xfrm>
            <a:off x="3183615" y="1990751"/>
            <a:ext cx="334264" cy="291952"/>
          </a:xfrm>
          <a:prstGeom prst="rect">
            <a:avLst/>
          </a:prstGeom>
        </p:spPr>
      </p:pic>
      <p:sp>
        <p:nvSpPr>
          <p:cNvPr id="39" name="TextBox 38">
            <a:extLst>
              <a:ext uri="{FF2B5EF4-FFF2-40B4-BE49-F238E27FC236}">
                <a16:creationId xmlns:a16="http://schemas.microsoft.com/office/drawing/2014/main" id="{1BC57240-B8B9-41DB-B5A1-0C854BA1559D}"/>
              </a:ext>
            </a:extLst>
          </p:cNvPr>
          <p:cNvSpPr txBox="1"/>
          <p:nvPr/>
        </p:nvSpPr>
        <p:spPr>
          <a:xfrm>
            <a:off x="3650869" y="2509547"/>
            <a:ext cx="2419770" cy="276999"/>
          </a:xfrm>
          <a:prstGeom prst="rect">
            <a:avLst/>
          </a:prstGeom>
          <a:noFill/>
        </p:spPr>
        <p:txBody>
          <a:bodyPr wrap="square" lIns="0" tIns="0" rIns="0" bIns="0" rtlCol="0">
            <a:spAutoFit/>
          </a:bodyPr>
          <a:lstStyle/>
          <a:p>
            <a:pPr algn="l">
              <a:spcBef>
                <a:spcPts val="500"/>
              </a:spcBef>
            </a:pPr>
            <a:r>
              <a:rPr lang="en-US" sz="900" dirty="0"/>
              <a:t>Understand what makes it easy for students to use AI unethically</a:t>
            </a:r>
          </a:p>
        </p:txBody>
      </p:sp>
      <p:pic>
        <p:nvPicPr>
          <p:cNvPr id="41" name="Picture 40">
            <a:extLst>
              <a:ext uri="{FF2B5EF4-FFF2-40B4-BE49-F238E27FC236}">
                <a16:creationId xmlns:a16="http://schemas.microsoft.com/office/drawing/2014/main" id="{7304EA48-A893-4A03-9A6A-1E2CD7AC1C0A}"/>
              </a:ext>
            </a:extLst>
          </p:cNvPr>
          <p:cNvPicPr>
            <a:picLocks noChangeAspect="1"/>
          </p:cNvPicPr>
          <p:nvPr/>
        </p:nvPicPr>
        <p:blipFill>
          <a:blip r:embed="rId4"/>
          <a:stretch>
            <a:fillRect/>
          </a:stretch>
        </p:blipFill>
        <p:spPr>
          <a:xfrm>
            <a:off x="3173145" y="2502070"/>
            <a:ext cx="334264" cy="291952"/>
          </a:xfrm>
          <a:prstGeom prst="rect">
            <a:avLst/>
          </a:prstGeom>
        </p:spPr>
      </p:pic>
      <p:sp>
        <p:nvSpPr>
          <p:cNvPr id="42" name="TextBox 41">
            <a:extLst>
              <a:ext uri="{FF2B5EF4-FFF2-40B4-BE49-F238E27FC236}">
                <a16:creationId xmlns:a16="http://schemas.microsoft.com/office/drawing/2014/main" id="{DF6CE770-F637-4838-B27C-B2D5A6B88853}"/>
              </a:ext>
            </a:extLst>
          </p:cNvPr>
          <p:cNvSpPr txBox="1"/>
          <p:nvPr/>
        </p:nvSpPr>
        <p:spPr>
          <a:xfrm>
            <a:off x="3650869" y="3020866"/>
            <a:ext cx="2391618" cy="276999"/>
          </a:xfrm>
          <a:prstGeom prst="rect">
            <a:avLst/>
          </a:prstGeom>
          <a:noFill/>
        </p:spPr>
        <p:txBody>
          <a:bodyPr wrap="square" lIns="0" tIns="0" rIns="0" bIns="0" rtlCol="0">
            <a:spAutoFit/>
          </a:bodyPr>
          <a:lstStyle/>
          <a:p>
            <a:pPr algn="l">
              <a:spcBef>
                <a:spcPts val="500"/>
              </a:spcBef>
            </a:pPr>
            <a:r>
              <a:rPr lang="en-US" sz="900" dirty="0"/>
              <a:t>“Future-proof” classroom assignments and assessments</a:t>
            </a:r>
          </a:p>
        </p:txBody>
      </p:sp>
      <p:pic>
        <p:nvPicPr>
          <p:cNvPr id="43" name="Picture 42">
            <a:extLst>
              <a:ext uri="{FF2B5EF4-FFF2-40B4-BE49-F238E27FC236}">
                <a16:creationId xmlns:a16="http://schemas.microsoft.com/office/drawing/2014/main" id="{4FB776FD-3C85-4921-B3B8-B6565269320C}"/>
              </a:ext>
            </a:extLst>
          </p:cNvPr>
          <p:cNvPicPr>
            <a:picLocks noChangeAspect="1"/>
          </p:cNvPicPr>
          <p:nvPr/>
        </p:nvPicPr>
        <p:blipFill>
          <a:blip r:embed="rId4"/>
          <a:stretch>
            <a:fillRect/>
          </a:stretch>
        </p:blipFill>
        <p:spPr>
          <a:xfrm>
            <a:off x="3173145" y="3013389"/>
            <a:ext cx="334264" cy="291952"/>
          </a:xfrm>
          <a:prstGeom prst="rect">
            <a:avLst/>
          </a:prstGeom>
        </p:spPr>
      </p:pic>
      <p:grpSp>
        <p:nvGrpSpPr>
          <p:cNvPr id="4" name="Group 3">
            <a:extLst>
              <a:ext uri="{FF2B5EF4-FFF2-40B4-BE49-F238E27FC236}">
                <a16:creationId xmlns:a16="http://schemas.microsoft.com/office/drawing/2014/main" id="{7523FA65-72D6-9927-3EF2-D08EAB59E098}"/>
              </a:ext>
            </a:extLst>
          </p:cNvPr>
          <p:cNvGrpSpPr/>
          <p:nvPr/>
        </p:nvGrpSpPr>
        <p:grpSpPr>
          <a:xfrm>
            <a:off x="277813" y="1158726"/>
            <a:ext cx="2415781" cy="2483146"/>
            <a:chOff x="277813" y="982884"/>
            <a:chExt cx="2415781" cy="2483146"/>
          </a:xfrm>
        </p:grpSpPr>
        <p:grpSp>
          <p:nvGrpSpPr>
            <p:cNvPr id="26" name="Group 25">
              <a:extLst>
                <a:ext uri="{FF2B5EF4-FFF2-40B4-BE49-F238E27FC236}">
                  <a16:creationId xmlns:a16="http://schemas.microsoft.com/office/drawing/2014/main" id="{BBBB003F-87D8-4756-975A-6915F907DE73}"/>
                </a:ext>
              </a:extLst>
            </p:cNvPr>
            <p:cNvGrpSpPr/>
            <p:nvPr/>
          </p:nvGrpSpPr>
          <p:grpSpPr bwMode="gray">
            <a:xfrm>
              <a:off x="277813" y="982884"/>
              <a:ext cx="432745" cy="370286"/>
              <a:chOff x="875323" y="2298542"/>
              <a:chExt cx="307976" cy="263525"/>
            </a:xfrm>
            <a:solidFill>
              <a:schemeClr val="accent6"/>
            </a:solidFill>
          </p:grpSpPr>
          <p:sp>
            <p:nvSpPr>
              <p:cNvPr id="28" name="Freeform 7">
                <a:extLst>
                  <a:ext uri="{FF2B5EF4-FFF2-40B4-BE49-F238E27FC236}">
                    <a16:creationId xmlns:a16="http://schemas.microsoft.com/office/drawing/2014/main" id="{0B602040-87C7-48E6-95EB-8F7F96860630}"/>
                  </a:ext>
                </a:extLst>
              </p:cNvPr>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8">
                <a:extLst>
                  <a:ext uri="{FF2B5EF4-FFF2-40B4-BE49-F238E27FC236}">
                    <a16:creationId xmlns:a16="http://schemas.microsoft.com/office/drawing/2014/main" id="{375DE3FD-EE3E-40DA-902E-F66FE5948942}"/>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 name="Text Placeholder 4">
              <a:extLst>
                <a:ext uri="{FF2B5EF4-FFF2-40B4-BE49-F238E27FC236}">
                  <a16:creationId xmlns:a16="http://schemas.microsoft.com/office/drawing/2014/main" id="{79CADB34-9B82-4746-8C4E-C48C597F9085}"/>
                </a:ext>
              </a:extLst>
            </p:cNvPr>
            <p:cNvSpPr txBox="1">
              <a:spLocks/>
            </p:cNvSpPr>
            <p:nvPr/>
          </p:nvSpPr>
          <p:spPr>
            <a:xfrm>
              <a:off x="645740" y="1334569"/>
              <a:ext cx="2047854" cy="2131461"/>
            </a:xfrm>
            <a:prstGeom prst="rect">
              <a:avLst/>
            </a:prstGeom>
          </p:spPr>
          <p:txBody>
            <a:bodyPr/>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defTabSz="457200">
                <a:buNone/>
              </a:pPr>
              <a:r>
                <a:rPr lang="en-US" b="1" dirty="0">
                  <a:solidFill>
                    <a:schemeClr val="accent6"/>
                  </a:solidFill>
                </a:rPr>
                <a:t>Engaging with AI doesn’t equal adoption</a:t>
              </a:r>
              <a:r>
                <a:rPr lang="en-US" dirty="0"/>
                <a:t>…AI literacy isn’t advocating for a specific position about AI—far from it. Rather, it aims to inform users and equip them with knowledge while removing the hype around these tools that are often marketed as magic to our students. </a:t>
              </a:r>
            </a:p>
            <a:p>
              <a:pPr marL="0" indent="0">
                <a:buNone/>
              </a:pPr>
              <a:r>
                <a:rPr lang="en-US" sz="800" i="1" dirty="0"/>
                <a:t>Marc Watkins </a:t>
              </a:r>
            </a:p>
            <a:p>
              <a:pPr marL="0" indent="0">
                <a:spcBef>
                  <a:spcPts val="0"/>
                </a:spcBef>
                <a:buNone/>
              </a:pPr>
              <a:r>
                <a:rPr lang="en-US" sz="800" i="1" dirty="0"/>
                <a:t>Assistant Director of Academic Innovation, University of Mississippi</a:t>
              </a:r>
            </a:p>
          </p:txBody>
        </p:sp>
      </p:grpSp>
      <p:sp>
        <p:nvSpPr>
          <p:cNvPr id="31" name="Text Placeholder 3">
            <a:extLst>
              <a:ext uri="{FF2B5EF4-FFF2-40B4-BE49-F238E27FC236}">
                <a16:creationId xmlns:a16="http://schemas.microsoft.com/office/drawing/2014/main" id="{FFE03A64-C1D2-4C9C-9176-7ED05816CFC7}"/>
              </a:ext>
            </a:extLst>
          </p:cNvPr>
          <p:cNvSpPr txBox="1">
            <a:spLocks/>
          </p:cNvSpPr>
          <p:nvPr/>
        </p:nvSpPr>
        <p:spPr bwMode="gray">
          <a:xfrm>
            <a:off x="3253739" y="4677489"/>
            <a:ext cx="3147061"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dirty="0"/>
              <a:t>Sources: Mark Watkins, </a:t>
            </a:r>
            <a:r>
              <a:rPr lang="en-US" dirty="0">
                <a:hlinkClick r:id="rId5"/>
              </a:rPr>
              <a:t>Engaging With AI Isn't Adopting AI</a:t>
            </a:r>
            <a:r>
              <a:rPr lang="en-US" dirty="0"/>
              <a:t>; EAB interviews and analysis.</a:t>
            </a:r>
          </a:p>
        </p:txBody>
      </p:sp>
      <p:sp>
        <p:nvSpPr>
          <p:cNvPr id="5" name="Text Placeholder 4">
            <a:extLst>
              <a:ext uri="{FF2B5EF4-FFF2-40B4-BE49-F238E27FC236}">
                <a16:creationId xmlns:a16="http://schemas.microsoft.com/office/drawing/2014/main" id="{A1374F8A-7BAB-C081-A0D3-00711AB62758}"/>
              </a:ext>
            </a:extLst>
          </p:cNvPr>
          <p:cNvSpPr>
            <a:spLocks noGrp="1"/>
          </p:cNvSpPr>
          <p:nvPr>
            <p:ph type="body" sz="quarter" idx="16"/>
          </p:nvPr>
        </p:nvSpPr>
        <p:spPr/>
        <p:txBody>
          <a:bodyPr/>
          <a:lstStyle/>
          <a:p>
            <a:r>
              <a:rPr lang="en-US" dirty="0"/>
              <a:t>Informed Skepticism</a:t>
            </a:r>
          </a:p>
        </p:txBody>
      </p:sp>
    </p:spTree>
    <p:custDataLst>
      <p:tags r:id="rId1"/>
    </p:custDataLst>
    <p:extLst>
      <p:ext uri="{BB962C8B-B14F-4D97-AF65-F5344CB8AC3E}">
        <p14:creationId xmlns:p14="http://schemas.microsoft.com/office/powerpoint/2010/main" val="49689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AACE-70D0-6C20-46A4-BCFF2A5D6D1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D286F68-5754-B059-06E5-1BF42C327E5E}"/>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E67C6812-4A57-9709-7CD8-ECB7412DCFF7}"/>
              </a:ext>
            </a:extLst>
          </p:cNvPr>
          <p:cNvSpPr>
            <a:spLocks noGrp="1"/>
          </p:cNvSpPr>
          <p:nvPr>
            <p:ph type="title"/>
          </p:nvPr>
        </p:nvSpPr>
        <p:spPr/>
        <p:txBody>
          <a:bodyPr/>
          <a:lstStyle/>
          <a:p>
            <a:r>
              <a:rPr lang="en-US" dirty="0"/>
              <a:t>What A Difference 7 Years Makes</a:t>
            </a:r>
          </a:p>
        </p:txBody>
      </p:sp>
      <p:sp>
        <p:nvSpPr>
          <p:cNvPr id="5" name="Text Placeholder 4">
            <a:extLst>
              <a:ext uri="{FF2B5EF4-FFF2-40B4-BE49-F238E27FC236}">
                <a16:creationId xmlns:a16="http://schemas.microsoft.com/office/drawing/2014/main" id="{D5FA9339-E9A8-BE22-9295-9AEA846C2728}"/>
              </a:ext>
            </a:extLst>
          </p:cNvPr>
          <p:cNvSpPr>
            <a:spLocks noGrp="1"/>
          </p:cNvSpPr>
          <p:nvPr>
            <p:ph type="body" sz="quarter" idx="18"/>
          </p:nvPr>
        </p:nvSpPr>
        <p:spPr>
          <a:xfrm>
            <a:off x="2437075" y="4446657"/>
            <a:ext cx="3963725" cy="353943"/>
          </a:xfrm>
        </p:spPr>
        <p:txBody>
          <a:bodyPr/>
          <a:lstStyle/>
          <a:p>
            <a:r>
              <a:rPr lang="en-US" dirty="0"/>
              <a:t>Source: C. Cutter (2019), “</a:t>
            </a:r>
            <a:r>
              <a:rPr lang="en-US" dirty="0">
                <a:hlinkClick r:id="rId3"/>
              </a:rPr>
              <a:t>Amazon to retrain a third of its U.S. workforce</a:t>
            </a:r>
            <a:r>
              <a:rPr lang="en-US" dirty="0"/>
              <a:t>”; R. O’Donnell (2019), “</a:t>
            </a:r>
            <a:r>
              <a:rPr lang="en-US" dirty="0">
                <a:hlinkClick r:id="rId4"/>
              </a:rPr>
              <a:t>Accenture says it retrained 300K workers in 4 years</a:t>
            </a:r>
            <a:r>
              <a:rPr lang="en-US" dirty="0"/>
              <a:t>”; S. Herrera (2025), “</a:t>
            </a:r>
            <a:r>
              <a:rPr lang="en-US" dirty="0">
                <a:hlinkClick r:id="rId5"/>
              </a:rPr>
              <a:t>Amazon is on the cusp of using more robots than humans in its warehouses</a:t>
            </a:r>
            <a:r>
              <a:rPr lang="en-US" dirty="0"/>
              <a:t>”; J. Levine (2023), “</a:t>
            </a:r>
            <a:r>
              <a:rPr lang="en-US" dirty="0">
                <a:hlinkClick r:id="rId6"/>
              </a:rPr>
              <a:t>Accenture to double AI workforce three months after mass layoffs</a:t>
            </a:r>
            <a:r>
              <a:rPr lang="en-US" dirty="0"/>
              <a:t>.”</a:t>
            </a:r>
          </a:p>
        </p:txBody>
      </p:sp>
      <p:sp>
        <p:nvSpPr>
          <p:cNvPr id="8" name="Freeform 33">
            <a:extLst>
              <a:ext uri="{FF2B5EF4-FFF2-40B4-BE49-F238E27FC236}">
                <a16:creationId xmlns:a16="http://schemas.microsoft.com/office/drawing/2014/main" id="{6F85E318-4CA0-AF30-E951-A32FD235CDD1}"/>
              </a:ext>
              <a:ext uri="{C183D7F6-B498-43B3-948B-1728B52AA6E4}">
                <adec:decorative xmlns:adec="http://schemas.microsoft.com/office/drawing/2017/decorative" val="1"/>
              </a:ext>
            </a:extLst>
          </p:cNvPr>
          <p:cNvSpPr/>
          <p:nvPr/>
        </p:nvSpPr>
        <p:spPr bwMode="gray">
          <a:xfrm>
            <a:off x="273837" y="2362294"/>
            <a:ext cx="2620815" cy="546644"/>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5"/>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endParaRPr lang="en-US" sz="1200" b="1" dirty="0">
              <a:latin typeface="Bahnschrift SemiBold" panose="020B0502040204020203" pitchFamily="34" charset="0"/>
              <a:ea typeface="ADLaM Display" panose="020F0502020204030204" pitchFamily="2" charset="0"/>
              <a:cs typeface="ADLaM Display" panose="020F0502020204030204" pitchFamily="2" charset="0"/>
            </a:endParaRPr>
          </a:p>
          <a:p>
            <a:endParaRPr lang="en-US" sz="1200" b="1" dirty="0">
              <a:latin typeface="Bahnschrift SemiBold" panose="020B0502040204020203" pitchFamily="34" charset="0"/>
              <a:ea typeface="ADLaM Display" panose="020F0502020204030204" pitchFamily="2" charset="0"/>
              <a:cs typeface="ADLaM Display" panose="020F0502020204030204" pitchFamily="2" charset="0"/>
            </a:endParaRPr>
          </a:p>
          <a:p>
            <a:endParaRPr lang="en-US" sz="1200" b="1" dirty="0">
              <a:latin typeface="Bahnschrift SemiBold" panose="020B0502040204020203" pitchFamily="34" charset="0"/>
              <a:ea typeface="ADLaM Display" panose="020F0502020204030204" pitchFamily="2" charset="0"/>
              <a:cs typeface="ADLaM Display" panose="020F0502020204030204" pitchFamily="2" charset="0"/>
            </a:endParaRPr>
          </a:p>
        </p:txBody>
      </p:sp>
      <p:sp>
        <p:nvSpPr>
          <p:cNvPr id="18" name="Freeform 33">
            <a:extLst>
              <a:ext uri="{FF2B5EF4-FFF2-40B4-BE49-F238E27FC236}">
                <a16:creationId xmlns:a16="http://schemas.microsoft.com/office/drawing/2014/main" id="{B632B890-16C6-00E4-0169-13943F2A4078}"/>
              </a:ext>
              <a:ext uri="{C183D7F6-B498-43B3-948B-1728B52AA6E4}">
                <adec:decorative xmlns:adec="http://schemas.microsoft.com/office/drawing/2017/decorative" val="1"/>
              </a:ext>
            </a:extLst>
          </p:cNvPr>
          <p:cNvSpPr/>
          <p:nvPr/>
        </p:nvSpPr>
        <p:spPr bwMode="gray">
          <a:xfrm>
            <a:off x="280193" y="1688325"/>
            <a:ext cx="2628390" cy="479618"/>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5"/>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r>
              <a:rPr lang="en-US" sz="1400" b="1" dirty="0">
                <a:latin typeface="Bernard MT Condensed" panose="02050806060905020404" pitchFamily="18" charset="0"/>
              </a:rPr>
              <a:t>		</a:t>
            </a:r>
            <a:endParaRPr lang="en-US" sz="1000" b="1" dirty="0"/>
          </a:p>
        </p:txBody>
      </p:sp>
      <p:sp>
        <p:nvSpPr>
          <p:cNvPr id="19" name="Freeform 33">
            <a:extLst>
              <a:ext uri="{FF2B5EF4-FFF2-40B4-BE49-F238E27FC236}">
                <a16:creationId xmlns:a16="http://schemas.microsoft.com/office/drawing/2014/main" id="{177C2DC3-5DB0-CA83-180C-6FCDEE729684}"/>
              </a:ext>
              <a:ext uri="{C183D7F6-B498-43B3-948B-1728B52AA6E4}">
                <adec:decorative xmlns:adec="http://schemas.microsoft.com/office/drawing/2017/decorative" val="1"/>
              </a:ext>
            </a:extLst>
          </p:cNvPr>
          <p:cNvSpPr/>
          <p:nvPr/>
        </p:nvSpPr>
        <p:spPr bwMode="gray">
          <a:xfrm>
            <a:off x="3667198" y="2358231"/>
            <a:ext cx="2455790" cy="52359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5"/>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fontAlgn="base"/>
            <a:endParaRPr lang="en-US" sz="1200" b="1" dirty="0">
              <a:latin typeface="Bahnschrift SemiBold" panose="020B0502040204020203" pitchFamily="34" charset="0"/>
            </a:endParaRPr>
          </a:p>
          <a:p>
            <a:pPr fontAlgn="base"/>
            <a:endParaRPr lang="en-US" sz="1200" b="1" dirty="0">
              <a:latin typeface="Bahnschrift SemiBold" panose="020B0502040204020203" pitchFamily="34" charset="0"/>
            </a:endParaRPr>
          </a:p>
        </p:txBody>
      </p:sp>
      <p:sp>
        <p:nvSpPr>
          <p:cNvPr id="20" name="Freeform 33">
            <a:extLst>
              <a:ext uri="{FF2B5EF4-FFF2-40B4-BE49-F238E27FC236}">
                <a16:creationId xmlns:a16="http://schemas.microsoft.com/office/drawing/2014/main" id="{52AC6273-3FFD-E04D-1966-0CDD29CDB6A1}"/>
              </a:ext>
              <a:ext uri="{C183D7F6-B498-43B3-948B-1728B52AA6E4}">
                <adec:decorative xmlns:adec="http://schemas.microsoft.com/office/drawing/2017/decorative" val="1"/>
              </a:ext>
            </a:extLst>
          </p:cNvPr>
          <p:cNvSpPr/>
          <p:nvPr/>
        </p:nvSpPr>
        <p:spPr bwMode="gray">
          <a:xfrm>
            <a:off x="3669526" y="1688325"/>
            <a:ext cx="2453462" cy="523596"/>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bg1"/>
          </a:solidFill>
          <a:ln w="6350" cap="flat" cmpd="sng" algn="ctr">
            <a:solidFill>
              <a:schemeClr val="accent5"/>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endParaRPr lang="en-US" sz="1400" b="1" dirty="0">
              <a:latin typeface="Bernard MT Condensed" panose="02050806060905020404" pitchFamily="18" charset="0"/>
            </a:endParaRPr>
          </a:p>
          <a:p>
            <a:endParaRPr lang="en-US" sz="1400" b="1" dirty="0">
              <a:latin typeface="Bernard MT Condensed" panose="02050806060905020404" pitchFamily="18" charset="0"/>
            </a:endParaRPr>
          </a:p>
        </p:txBody>
      </p:sp>
      <p:sp>
        <p:nvSpPr>
          <p:cNvPr id="22" name="Text Placeholder 21">
            <a:extLst>
              <a:ext uri="{FF2B5EF4-FFF2-40B4-BE49-F238E27FC236}">
                <a16:creationId xmlns:a16="http://schemas.microsoft.com/office/drawing/2014/main" id="{D7B2781A-B7AD-B425-DE78-A997DBDA37A3}"/>
              </a:ext>
            </a:extLst>
          </p:cNvPr>
          <p:cNvSpPr>
            <a:spLocks noGrp="1"/>
          </p:cNvSpPr>
          <p:nvPr>
            <p:ph type="body" sz="quarter" idx="15"/>
          </p:nvPr>
        </p:nvSpPr>
        <p:spPr/>
        <p:txBody>
          <a:bodyPr/>
          <a:lstStyle/>
          <a:p>
            <a:r>
              <a:rPr lang="en-US" dirty="0"/>
              <a:t>Whiplash As Companies Flip from Retraining to Layoffs</a:t>
            </a:r>
          </a:p>
        </p:txBody>
      </p:sp>
      <p:pic>
        <p:nvPicPr>
          <p:cNvPr id="1026" name="Picture 2" descr="transparent-wsj-logo-png-the-wall-street-journal-c ...">
            <a:extLst>
              <a:ext uri="{FF2B5EF4-FFF2-40B4-BE49-F238E27FC236}">
                <a16:creationId xmlns:a16="http://schemas.microsoft.com/office/drawing/2014/main" id="{F9FAE716-39CD-CC10-6D68-0EB411387DB7}"/>
              </a:ext>
            </a:extLst>
          </p:cNvPr>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308569" y="1800415"/>
            <a:ext cx="692414" cy="277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gher Ed Dive">
            <a:extLst>
              <a:ext uri="{FF2B5EF4-FFF2-40B4-BE49-F238E27FC236}">
                <a16:creationId xmlns:a16="http://schemas.microsoft.com/office/drawing/2014/main" id="{CAE679F6-C843-5FD8-2B73-CA72BDB0FD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928" y="2433740"/>
            <a:ext cx="569634" cy="3417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ransparent-wsj-logo-png-the-wall-street-journal-c ...">
            <a:extLst>
              <a:ext uri="{FF2B5EF4-FFF2-40B4-BE49-F238E27FC236}">
                <a16:creationId xmlns:a16="http://schemas.microsoft.com/office/drawing/2014/main" id="{892A6E14-A340-2326-DF2D-731910A18B73}"/>
              </a:ext>
            </a:extLst>
          </p:cNvPr>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3712788" y="1789634"/>
            <a:ext cx="692414" cy="277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loomberg Logo | Caproasia">
            <a:extLst>
              <a:ext uri="{FF2B5EF4-FFF2-40B4-BE49-F238E27FC236}">
                <a16:creationId xmlns:a16="http://schemas.microsoft.com/office/drawing/2014/main" id="{2855E3AB-F0AF-8483-B90C-4A8D9650AE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2786" y="2458707"/>
            <a:ext cx="629095" cy="3724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C58D81F-D801-EAC4-B830-5F1AE5486236}"/>
              </a:ext>
            </a:extLst>
          </p:cNvPr>
          <p:cNvSpPr txBox="1"/>
          <p:nvPr/>
        </p:nvSpPr>
        <p:spPr>
          <a:xfrm>
            <a:off x="928708" y="1800596"/>
            <a:ext cx="1911806" cy="479618"/>
          </a:xfrm>
          <a:prstGeom prst="rect">
            <a:avLst/>
          </a:prstGeom>
          <a:noFill/>
        </p:spPr>
        <p:txBody>
          <a:bodyPr wrap="square" lIns="0" tIns="0" rIns="0" bIns="0" rtlCol="0">
            <a:spAutoFit/>
          </a:bodyPr>
          <a:lstStyle/>
          <a:p>
            <a:r>
              <a:rPr lang="en-US" sz="900" b="1" dirty="0"/>
              <a:t>Amazon to Retrain a Third of </a:t>
            </a:r>
          </a:p>
          <a:p>
            <a:r>
              <a:rPr lang="en-US" sz="900" b="1" dirty="0"/>
              <a:t>Its U.S. Workforce</a:t>
            </a:r>
          </a:p>
          <a:p>
            <a:pPr algn="l">
              <a:spcBef>
                <a:spcPts val="500"/>
              </a:spcBef>
            </a:pPr>
            <a:endParaRPr lang="en-US" sz="900" dirty="0"/>
          </a:p>
        </p:txBody>
      </p:sp>
      <p:sp>
        <p:nvSpPr>
          <p:cNvPr id="28" name="TextBox 27">
            <a:extLst>
              <a:ext uri="{FF2B5EF4-FFF2-40B4-BE49-F238E27FC236}">
                <a16:creationId xmlns:a16="http://schemas.microsoft.com/office/drawing/2014/main" id="{4E525C1D-3387-DDAA-6D33-684CF4D95B15}"/>
              </a:ext>
            </a:extLst>
          </p:cNvPr>
          <p:cNvSpPr txBox="1"/>
          <p:nvPr/>
        </p:nvSpPr>
        <p:spPr>
          <a:xfrm>
            <a:off x="990457" y="2474565"/>
            <a:ext cx="1979875" cy="479618"/>
          </a:xfrm>
          <a:prstGeom prst="rect">
            <a:avLst/>
          </a:prstGeom>
          <a:noFill/>
        </p:spPr>
        <p:txBody>
          <a:bodyPr wrap="square" lIns="0" tIns="0" rIns="0" bIns="0" rtlCol="0">
            <a:spAutoFit/>
          </a:bodyPr>
          <a:lstStyle/>
          <a:p>
            <a:pPr>
              <a:spcBef>
                <a:spcPts val="500"/>
              </a:spcBef>
            </a:pPr>
            <a:r>
              <a:rPr lang="en-US" sz="900" b="1" dirty="0">
                <a:ea typeface="ADLaM Display" panose="020F0502020204030204" pitchFamily="2" charset="0"/>
                <a:cs typeface="ADLaM Display" panose="020F0502020204030204" pitchFamily="2" charset="0"/>
              </a:rPr>
              <a:t>Accenture says it retrained 300K workers in 4 years</a:t>
            </a:r>
          </a:p>
          <a:p>
            <a:pPr algn="l">
              <a:spcBef>
                <a:spcPts val="500"/>
              </a:spcBef>
            </a:pPr>
            <a:endParaRPr lang="en-US" sz="900" dirty="0"/>
          </a:p>
        </p:txBody>
      </p:sp>
      <p:sp>
        <p:nvSpPr>
          <p:cNvPr id="29" name="TextBox 28">
            <a:extLst>
              <a:ext uri="{FF2B5EF4-FFF2-40B4-BE49-F238E27FC236}">
                <a16:creationId xmlns:a16="http://schemas.microsoft.com/office/drawing/2014/main" id="{204313AA-C42E-DD0E-E173-5DA22DE471B4}"/>
              </a:ext>
            </a:extLst>
          </p:cNvPr>
          <p:cNvSpPr txBox="1"/>
          <p:nvPr/>
        </p:nvSpPr>
        <p:spPr>
          <a:xfrm>
            <a:off x="4302321" y="1753223"/>
            <a:ext cx="1840727" cy="618118"/>
          </a:xfrm>
          <a:prstGeom prst="rect">
            <a:avLst/>
          </a:prstGeom>
          <a:noFill/>
        </p:spPr>
        <p:txBody>
          <a:bodyPr wrap="square" lIns="0" tIns="0" rIns="0" bIns="0" rtlCol="0">
            <a:spAutoFit/>
          </a:bodyPr>
          <a:lstStyle/>
          <a:p>
            <a:pPr>
              <a:spcBef>
                <a:spcPts val="500"/>
              </a:spcBef>
            </a:pPr>
            <a:r>
              <a:rPr lang="en-US" sz="900" b="1" dirty="0"/>
              <a:t>Amazon Is on the Cusp of Using More Robots Than Humans in Its Warehouses</a:t>
            </a:r>
          </a:p>
          <a:p>
            <a:pPr algn="l">
              <a:spcBef>
                <a:spcPts val="500"/>
              </a:spcBef>
            </a:pPr>
            <a:endParaRPr lang="en-US" sz="900" dirty="0"/>
          </a:p>
        </p:txBody>
      </p:sp>
      <p:sp>
        <p:nvSpPr>
          <p:cNvPr id="30" name="TextBox 29">
            <a:extLst>
              <a:ext uri="{FF2B5EF4-FFF2-40B4-BE49-F238E27FC236}">
                <a16:creationId xmlns:a16="http://schemas.microsoft.com/office/drawing/2014/main" id="{46AF523B-C99E-323A-E8DF-846AD0897ED2}"/>
              </a:ext>
            </a:extLst>
          </p:cNvPr>
          <p:cNvSpPr txBox="1"/>
          <p:nvPr/>
        </p:nvSpPr>
        <p:spPr>
          <a:xfrm>
            <a:off x="4466737" y="2419577"/>
            <a:ext cx="1767095" cy="618118"/>
          </a:xfrm>
          <a:prstGeom prst="rect">
            <a:avLst/>
          </a:prstGeom>
          <a:noFill/>
        </p:spPr>
        <p:txBody>
          <a:bodyPr wrap="square" lIns="0" tIns="0" rIns="0" bIns="0" rtlCol="0">
            <a:spAutoFit/>
          </a:bodyPr>
          <a:lstStyle/>
          <a:p>
            <a:pPr>
              <a:spcBef>
                <a:spcPts val="500"/>
              </a:spcBef>
            </a:pPr>
            <a:r>
              <a:rPr lang="en-US" sz="900" b="1" dirty="0"/>
              <a:t>Accenture to Double AI Workforce Three Months After Mass Layoffs</a:t>
            </a:r>
          </a:p>
          <a:p>
            <a:pPr algn="l">
              <a:spcBef>
                <a:spcPts val="500"/>
              </a:spcBef>
            </a:pPr>
            <a:endParaRPr lang="en-US" sz="900" dirty="0"/>
          </a:p>
        </p:txBody>
      </p:sp>
      <p:sp>
        <p:nvSpPr>
          <p:cNvPr id="31" name="Text Placeholder 1">
            <a:extLst>
              <a:ext uri="{FF2B5EF4-FFF2-40B4-BE49-F238E27FC236}">
                <a16:creationId xmlns:a16="http://schemas.microsoft.com/office/drawing/2014/main" id="{5B1E1DB7-D290-8788-64A7-AF5A4272C5A0}"/>
              </a:ext>
            </a:extLst>
          </p:cNvPr>
          <p:cNvSpPr txBox="1">
            <a:spLocks/>
          </p:cNvSpPr>
          <p:nvPr/>
        </p:nvSpPr>
        <p:spPr bwMode="gray">
          <a:xfrm>
            <a:off x="273837" y="3191838"/>
            <a:ext cx="2600559" cy="95103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4"/>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“Amazon’s promise to upgrade the skills of its workforce… represents one of the largest corporate retraining initiatives on record.”</a:t>
            </a:r>
          </a:p>
        </p:txBody>
      </p:sp>
      <p:grpSp>
        <p:nvGrpSpPr>
          <p:cNvPr id="1024" name="Group 1023">
            <a:extLst>
              <a:ext uri="{FF2B5EF4-FFF2-40B4-BE49-F238E27FC236}">
                <a16:creationId xmlns:a16="http://schemas.microsoft.com/office/drawing/2014/main" id="{9913BEB6-A2AA-0D32-0482-8AC84C48A06A}"/>
              </a:ext>
              <a:ext uri="{C183D7F6-B498-43B3-948B-1728B52AA6E4}">
                <adec:decorative xmlns:adec="http://schemas.microsoft.com/office/drawing/2017/decorative" val="1"/>
              </a:ext>
            </a:extLst>
          </p:cNvPr>
          <p:cNvGrpSpPr/>
          <p:nvPr/>
        </p:nvGrpSpPr>
        <p:grpSpPr>
          <a:xfrm>
            <a:off x="2602724" y="3197727"/>
            <a:ext cx="271672" cy="181522"/>
            <a:chOff x="4984602" y="1209981"/>
            <a:chExt cx="271672" cy="181522"/>
          </a:xfrm>
        </p:grpSpPr>
        <p:sp>
          <p:nvSpPr>
            <p:cNvPr id="1025" name="Rectangle 1024">
              <a:extLst>
                <a:ext uri="{FF2B5EF4-FFF2-40B4-BE49-F238E27FC236}">
                  <a16:creationId xmlns:a16="http://schemas.microsoft.com/office/drawing/2014/main" id="{960F0091-7F63-A32B-D6DC-F9A60CF152C1}"/>
                </a:ext>
                <a:ext uri="{C183D7F6-B498-43B3-948B-1728B52AA6E4}">
                  <adec:decorative xmlns:adec="http://schemas.microsoft.com/office/drawing/2017/decorative" val="1"/>
                </a:ext>
              </a:extLst>
            </p:cNvPr>
            <p:cNvSpPr/>
            <p:nvPr/>
          </p:nvSpPr>
          <p:spPr bwMode="gray">
            <a:xfrm>
              <a:off x="4984602" y="120998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27" name="Round Same Side Corner Rectangle 90">
              <a:extLst>
                <a:ext uri="{FF2B5EF4-FFF2-40B4-BE49-F238E27FC236}">
                  <a16:creationId xmlns:a16="http://schemas.microsoft.com/office/drawing/2014/main" id="{73E42D83-ECDE-2326-A823-DD37F1A5AEE6}"/>
                </a:ext>
                <a:ext uri="{C183D7F6-B498-43B3-948B-1728B52AA6E4}">
                  <adec:decorative xmlns:adec="http://schemas.microsoft.com/office/drawing/2017/decorative" val="1"/>
                </a:ext>
              </a:extLst>
            </p:cNvPr>
            <p:cNvSpPr/>
            <p:nvPr/>
          </p:nvSpPr>
          <p:spPr bwMode="gray">
            <a:xfrm rot="10800000">
              <a:off x="4984602" y="1209981"/>
              <a:ext cx="213772" cy="181521"/>
            </a:xfrm>
            <a:prstGeom prst="round2SameRect">
              <a:avLst/>
            </a:prstGeom>
            <a:solidFill>
              <a:schemeClr val="accent4"/>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028" name="Freeform 91">
              <a:extLst>
                <a:ext uri="{FF2B5EF4-FFF2-40B4-BE49-F238E27FC236}">
                  <a16:creationId xmlns:a16="http://schemas.microsoft.com/office/drawing/2014/main" id="{8DD46B7D-6255-D2D9-E37B-68A009756162}"/>
                </a:ext>
                <a:ext uri="{C183D7F6-B498-43B3-948B-1728B52AA6E4}">
                  <adec:decorative xmlns:adec="http://schemas.microsoft.com/office/drawing/2017/decorative" val="1"/>
                </a:ext>
              </a:extLst>
            </p:cNvPr>
            <p:cNvSpPr>
              <a:spLocks/>
            </p:cNvSpPr>
            <p:nvPr/>
          </p:nvSpPr>
          <p:spPr bwMode="gray">
            <a:xfrm rot="10800000">
              <a:off x="5028645" y="1245132"/>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029" name="Freeform 92">
              <a:extLst>
                <a:ext uri="{FF2B5EF4-FFF2-40B4-BE49-F238E27FC236}">
                  <a16:creationId xmlns:a16="http://schemas.microsoft.com/office/drawing/2014/main" id="{2E155CAC-507C-151B-1812-DD3FC4980D25}"/>
                </a:ext>
                <a:ext uri="{C183D7F6-B498-43B3-948B-1728B52AA6E4}">
                  <adec:decorative xmlns:adec="http://schemas.microsoft.com/office/drawing/2017/decorative" val="1"/>
                </a:ext>
              </a:extLst>
            </p:cNvPr>
            <p:cNvSpPr>
              <a:spLocks/>
            </p:cNvSpPr>
            <p:nvPr/>
          </p:nvSpPr>
          <p:spPr bwMode="gray">
            <a:xfrm rot="10800000">
              <a:off x="5098012" y="1245132"/>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sp>
        <p:nvSpPr>
          <p:cNvPr id="1031" name="Text Placeholder 1">
            <a:extLst>
              <a:ext uri="{FF2B5EF4-FFF2-40B4-BE49-F238E27FC236}">
                <a16:creationId xmlns:a16="http://schemas.microsoft.com/office/drawing/2014/main" id="{6EB8F36E-F0C5-0192-7F0B-B2EEBE1E1E85}"/>
              </a:ext>
              <a:ext uri="{C183D7F6-B498-43B3-948B-1728B52AA6E4}">
                <adec:decorative xmlns:adec="http://schemas.microsoft.com/office/drawing/2017/decorative" val="1"/>
              </a:ext>
            </a:extLst>
          </p:cNvPr>
          <p:cNvSpPr txBox="1">
            <a:spLocks/>
          </p:cNvSpPr>
          <p:nvPr/>
        </p:nvSpPr>
        <p:spPr bwMode="gray">
          <a:xfrm>
            <a:off x="3683442" y="3185616"/>
            <a:ext cx="2439546" cy="923241"/>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4"/>
            </a:solidFill>
            <a:miter lim="800000"/>
          </a:ln>
        </p:spPr>
        <p:txBody>
          <a:bodyPr vert="horz" wrap="square" lIns="182880" tIns="210312" rIns="182880" bIns="18288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lvl="0" indent="0" algn="ctr" defTabSz="457200">
              <a:spcBef>
                <a:spcPts val="0"/>
              </a:spcBef>
              <a:buSzTx/>
              <a:buNone/>
              <a:defRPr/>
            </a:pPr>
            <a:endParaRPr lang="en-US" dirty="0">
              <a:solidFill>
                <a:srgbClr val="333E48"/>
              </a:solidFill>
            </a:endParaRPr>
          </a:p>
          <a:p>
            <a:pPr marL="0" lvl="0" indent="0" algn="ctr" defTabSz="457200">
              <a:spcBef>
                <a:spcPts val="0"/>
              </a:spcBef>
              <a:buSzTx/>
              <a:buNone/>
              <a:defRPr/>
            </a:pPr>
            <a:endParaRPr lang="en-US" dirty="0">
              <a:solidFill>
                <a:srgbClr val="333E48"/>
              </a:solidFill>
            </a:endParaRPr>
          </a:p>
          <a:p>
            <a:pPr marL="0" lvl="0" indent="0" algn="ctr" defTabSz="457200">
              <a:spcBef>
                <a:spcPts val="0"/>
              </a:spcBef>
              <a:buSzTx/>
              <a:buNone/>
              <a:defRPr/>
            </a:pPr>
            <a:r>
              <a:rPr lang="en-US" dirty="0">
                <a:solidFill>
                  <a:srgbClr val="333E48"/>
                </a:solidFill>
              </a:rPr>
              <a:t>of employers would downsize their workforce due to AI</a:t>
            </a:r>
            <a:endParaRPr lang="en-US" sz="2500" dirty="0">
              <a:solidFill>
                <a:schemeClr val="accent3"/>
              </a:solidFill>
            </a:endParaRPr>
          </a:p>
        </p:txBody>
      </p:sp>
      <p:grpSp>
        <p:nvGrpSpPr>
          <p:cNvPr id="1033" name="Group 1032">
            <a:extLst>
              <a:ext uri="{FF2B5EF4-FFF2-40B4-BE49-F238E27FC236}">
                <a16:creationId xmlns:a16="http://schemas.microsoft.com/office/drawing/2014/main" id="{A58D5371-5DA5-CE6D-CBB4-8A37579A4268}"/>
              </a:ext>
              <a:ext uri="{C183D7F6-B498-43B3-948B-1728B52AA6E4}">
                <adec:decorative xmlns:adec="http://schemas.microsoft.com/office/drawing/2017/decorative" val="1"/>
              </a:ext>
            </a:extLst>
          </p:cNvPr>
          <p:cNvGrpSpPr/>
          <p:nvPr/>
        </p:nvGrpSpPr>
        <p:grpSpPr>
          <a:xfrm>
            <a:off x="5851316" y="3188568"/>
            <a:ext cx="271672" cy="181522"/>
            <a:chOff x="5333861" y="1209981"/>
            <a:chExt cx="271672" cy="181522"/>
          </a:xfrm>
        </p:grpSpPr>
        <p:sp>
          <p:nvSpPr>
            <p:cNvPr id="1035" name="Rectangle 1034">
              <a:extLst>
                <a:ext uri="{FF2B5EF4-FFF2-40B4-BE49-F238E27FC236}">
                  <a16:creationId xmlns:a16="http://schemas.microsoft.com/office/drawing/2014/main" id="{DAFDB96F-798B-FDCC-CE04-6577FCCB0B23}"/>
                </a:ext>
                <a:ext uri="{C183D7F6-B498-43B3-948B-1728B52AA6E4}">
                  <adec:decorative xmlns:adec="http://schemas.microsoft.com/office/drawing/2017/decorative" val="1"/>
                </a:ext>
              </a:extLst>
            </p:cNvPr>
            <p:cNvSpPr/>
            <p:nvPr/>
          </p:nvSpPr>
          <p:spPr bwMode="gray">
            <a:xfrm>
              <a:off x="5333861" y="120998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37" name="Round Same Side Corner Rectangle 69">
              <a:extLst>
                <a:ext uri="{FF2B5EF4-FFF2-40B4-BE49-F238E27FC236}">
                  <a16:creationId xmlns:a16="http://schemas.microsoft.com/office/drawing/2014/main" id="{908250F6-D314-E089-A1E0-DAEA8E3850F0}"/>
                </a:ext>
                <a:ext uri="{C183D7F6-B498-43B3-948B-1728B52AA6E4}">
                  <adec:decorative xmlns:adec="http://schemas.microsoft.com/office/drawing/2017/decorative" val="1"/>
                </a:ext>
              </a:extLst>
            </p:cNvPr>
            <p:cNvSpPr/>
            <p:nvPr/>
          </p:nvSpPr>
          <p:spPr bwMode="gray">
            <a:xfrm rot="10800000">
              <a:off x="5333861" y="1209981"/>
              <a:ext cx="213772" cy="181521"/>
            </a:xfrm>
            <a:prstGeom prst="round2SameRect">
              <a:avLst/>
            </a:prstGeom>
            <a:solidFill>
              <a:schemeClr val="accent4"/>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039" name="Freeform 70">
              <a:extLst>
                <a:ext uri="{FF2B5EF4-FFF2-40B4-BE49-F238E27FC236}">
                  <a16:creationId xmlns:a16="http://schemas.microsoft.com/office/drawing/2014/main" id="{D60EAAFA-D127-6761-CBED-C08157D8ACED}"/>
                </a:ext>
                <a:ext uri="{C183D7F6-B498-43B3-948B-1728B52AA6E4}">
                  <adec:decorative xmlns:adec="http://schemas.microsoft.com/office/drawing/2017/decorative" val="1"/>
                </a:ext>
              </a:extLst>
            </p:cNvPr>
            <p:cNvSpPr/>
            <p:nvPr/>
          </p:nvSpPr>
          <p:spPr bwMode="gray">
            <a:xfrm rot="1510923" flipV="1">
              <a:off x="5398478" y="122014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grpSp>
      <p:sp>
        <p:nvSpPr>
          <p:cNvPr id="1041" name="Rectangle 1040">
            <a:extLst>
              <a:ext uri="{FF2B5EF4-FFF2-40B4-BE49-F238E27FC236}">
                <a16:creationId xmlns:a16="http://schemas.microsoft.com/office/drawing/2014/main" id="{E90DC1CD-3B8D-ED44-A0A8-0859B95B4B5F}"/>
              </a:ext>
              <a:ext uri="{C183D7F6-B498-43B3-948B-1728B52AA6E4}">
                <adec:decorative xmlns:adec="http://schemas.microsoft.com/office/drawing/2017/decorative" val="0"/>
              </a:ext>
            </a:extLst>
          </p:cNvPr>
          <p:cNvSpPr/>
          <p:nvPr/>
        </p:nvSpPr>
        <p:spPr bwMode="gray">
          <a:xfrm>
            <a:off x="1000983" y="1133868"/>
            <a:ext cx="1041399" cy="32405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1" dirty="0">
                <a:solidFill>
                  <a:schemeClr val="accent5"/>
                </a:solidFill>
              </a:rPr>
              <a:t>2019</a:t>
            </a:r>
          </a:p>
        </p:txBody>
      </p:sp>
      <p:sp>
        <p:nvSpPr>
          <p:cNvPr id="1042" name="Rectangle 1041">
            <a:extLst>
              <a:ext uri="{FF2B5EF4-FFF2-40B4-BE49-F238E27FC236}">
                <a16:creationId xmlns:a16="http://schemas.microsoft.com/office/drawing/2014/main" id="{A82C1D16-2B55-4FCB-E58C-0E783794518E}"/>
              </a:ext>
              <a:ext uri="{C183D7F6-B498-43B3-948B-1728B52AA6E4}">
                <adec:decorative xmlns:adec="http://schemas.microsoft.com/office/drawing/2017/decorative" val="0"/>
              </a:ext>
            </a:extLst>
          </p:cNvPr>
          <p:cNvSpPr/>
          <p:nvPr/>
        </p:nvSpPr>
        <p:spPr bwMode="gray">
          <a:xfrm>
            <a:off x="4466737" y="1133868"/>
            <a:ext cx="1041399" cy="32405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1" dirty="0">
                <a:solidFill>
                  <a:schemeClr val="accent5"/>
                </a:solidFill>
              </a:rPr>
              <a:t>2026</a:t>
            </a:r>
          </a:p>
        </p:txBody>
      </p:sp>
      <p:sp>
        <p:nvSpPr>
          <p:cNvPr id="1043" name="TextBox 1042">
            <a:extLst>
              <a:ext uri="{FF2B5EF4-FFF2-40B4-BE49-F238E27FC236}">
                <a16:creationId xmlns:a16="http://schemas.microsoft.com/office/drawing/2014/main" id="{826F7E2F-0C3F-6E40-A3E6-55B5A9E08745}"/>
              </a:ext>
            </a:extLst>
          </p:cNvPr>
          <p:cNvSpPr txBox="1"/>
          <p:nvPr/>
        </p:nvSpPr>
        <p:spPr>
          <a:xfrm>
            <a:off x="4610837" y="3307404"/>
            <a:ext cx="671885" cy="384721"/>
          </a:xfrm>
          <a:prstGeom prst="rect">
            <a:avLst/>
          </a:prstGeom>
          <a:noFill/>
        </p:spPr>
        <p:txBody>
          <a:bodyPr wrap="square" lIns="0" tIns="0" rIns="0" bIns="0" rtlCol="0">
            <a:spAutoFit/>
          </a:bodyPr>
          <a:lstStyle/>
          <a:p>
            <a:pPr algn="l">
              <a:spcBef>
                <a:spcPts val="500"/>
              </a:spcBef>
            </a:pPr>
            <a:r>
              <a:rPr lang="en-US" sz="2500" dirty="0">
                <a:solidFill>
                  <a:schemeClr val="accent4"/>
                </a:solidFill>
                <a:latin typeface="+mj-lt"/>
              </a:rPr>
              <a:t>41%</a:t>
            </a:r>
          </a:p>
        </p:txBody>
      </p:sp>
    </p:spTree>
    <p:extLst>
      <p:ext uri="{BB962C8B-B14F-4D97-AF65-F5344CB8AC3E}">
        <p14:creationId xmlns:p14="http://schemas.microsoft.com/office/powerpoint/2010/main" val="192329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ABDC-EC65-A027-8125-36F275D0031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6263129-CCF7-0C29-FDBE-8030419C0909}"/>
              </a:ext>
            </a:extLst>
          </p:cNvPr>
          <p:cNvSpPr/>
          <p:nvPr/>
        </p:nvSpPr>
        <p:spPr bwMode="gray">
          <a:xfrm>
            <a:off x="791229" y="1864360"/>
            <a:ext cx="1258641" cy="161079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graphicFrame>
        <p:nvGraphicFramePr>
          <p:cNvPr id="9" name="Chart 8">
            <a:extLst>
              <a:ext uri="{FF2B5EF4-FFF2-40B4-BE49-F238E27FC236}">
                <a16:creationId xmlns:a16="http://schemas.microsoft.com/office/drawing/2014/main" id="{5759D45C-B55D-600A-9D5E-71C7D78B20F1}"/>
              </a:ext>
            </a:extLst>
          </p:cNvPr>
          <p:cNvGraphicFramePr/>
          <p:nvPr/>
        </p:nvGraphicFramePr>
        <p:xfrm>
          <a:off x="-103363" y="1367741"/>
          <a:ext cx="6537760" cy="30259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DD8FFD7-E1C3-B0E3-A286-0BE45F32D7BD}"/>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B65D233C-EE05-9F57-B4E2-2EB1B502C6D0}"/>
              </a:ext>
            </a:extLst>
          </p:cNvPr>
          <p:cNvSpPr>
            <a:spLocks noGrp="1"/>
          </p:cNvSpPr>
          <p:nvPr>
            <p:ph type="title"/>
          </p:nvPr>
        </p:nvSpPr>
        <p:spPr/>
        <p:txBody>
          <a:bodyPr/>
          <a:lstStyle/>
          <a:p>
            <a:r>
              <a:rPr lang="en-US" dirty="0"/>
              <a:t>Some Historically “Safe” Majors Under Pressure</a:t>
            </a:r>
          </a:p>
        </p:txBody>
      </p:sp>
      <p:sp>
        <p:nvSpPr>
          <p:cNvPr id="5" name="Text Placeholder 4">
            <a:extLst>
              <a:ext uri="{FF2B5EF4-FFF2-40B4-BE49-F238E27FC236}">
                <a16:creationId xmlns:a16="http://schemas.microsoft.com/office/drawing/2014/main" id="{572F673E-75C8-D7A2-488A-F8255FC2BE5B}"/>
              </a:ext>
            </a:extLst>
          </p:cNvPr>
          <p:cNvSpPr>
            <a:spLocks noGrp="1"/>
          </p:cNvSpPr>
          <p:nvPr>
            <p:ph type="body" sz="quarter" idx="18"/>
          </p:nvPr>
        </p:nvSpPr>
        <p:spPr>
          <a:xfrm>
            <a:off x="2245057" y="4516930"/>
            <a:ext cx="4155742" cy="276999"/>
          </a:xfrm>
        </p:spPr>
        <p:txBody>
          <a:bodyPr/>
          <a:lstStyle/>
          <a:p>
            <a:r>
              <a:rPr lang="en-US" dirty="0"/>
              <a:t>Source: Federal Reserve Bank of New York, </a:t>
            </a:r>
            <a:r>
              <a:rPr lang="en-US" dirty="0">
                <a:hlinkClick r:id="rId4"/>
              </a:rPr>
              <a:t>Labor Market Outcomes</a:t>
            </a:r>
            <a:r>
              <a:rPr lang="en-US" dirty="0"/>
              <a:t>; NSC, </a:t>
            </a:r>
            <a:r>
              <a:rPr lang="en-US" dirty="0">
                <a:hlinkClick r:id="rId5"/>
              </a:rPr>
              <a:t>Current Term Enrollment Estimates (Spring 2025)</a:t>
            </a:r>
            <a:r>
              <a:rPr lang="en-US" dirty="0"/>
              <a:t>; NYT, </a:t>
            </a:r>
            <a:r>
              <a:rPr lang="en-US" dirty="0">
                <a:hlinkClick r:id="rId6"/>
              </a:rPr>
              <a:t>Goodbye, $165,000 Tech Jobs. Student Coders Seek Work at Chipotle.</a:t>
            </a:r>
            <a:r>
              <a:rPr lang="en-US" dirty="0"/>
              <a:t>; The Atlantic, </a:t>
            </a:r>
            <a:r>
              <a:rPr lang="en-US" dirty="0">
                <a:hlinkClick r:id="rId7"/>
              </a:rPr>
              <a:t>The Computer-Science Bubble Is Bursting</a:t>
            </a:r>
            <a:r>
              <a:rPr lang="en-US" dirty="0"/>
              <a:t>; The Washington Post, </a:t>
            </a:r>
            <a:r>
              <a:rPr lang="en-US" dirty="0">
                <a:hlinkClick r:id="rId8"/>
              </a:rPr>
              <a:t>More than a quarter of computer-programming jobs just vanished</a:t>
            </a:r>
            <a:r>
              <a:rPr lang="en-US" dirty="0"/>
              <a:t>; EAB analysis of IPEDS data.</a:t>
            </a:r>
          </a:p>
        </p:txBody>
      </p:sp>
      <p:cxnSp>
        <p:nvCxnSpPr>
          <p:cNvPr id="11" name="Straight Connector 10">
            <a:extLst>
              <a:ext uri="{FF2B5EF4-FFF2-40B4-BE49-F238E27FC236}">
                <a16:creationId xmlns:a16="http://schemas.microsoft.com/office/drawing/2014/main" id="{357B707B-B1CB-D459-A2F7-38F4CDC0AD84}"/>
              </a:ext>
            </a:extLst>
          </p:cNvPr>
          <p:cNvCxnSpPr/>
          <p:nvPr/>
        </p:nvCxnSpPr>
        <p:spPr bwMode="gray">
          <a:xfrm>
            <a:off x="275949" y="3330629"/>
            <a:ext cx="585216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B703D93-1DB7-3C8C-0E98-7EF7A6BBDFE2}"/>
              </a:ext>
            </a:extLst>
          </p:cNvPr>
          <p:cNvSpPr txBox="1"/>
          <p:nvPr/>
        </p:nvSpPr>
        <p:spPr>
          <a:xfrm>
            <a:off x="255469" y="1192997"/>
            <a:ext cx="562914" cy="215444"/>
          </a:xfrm>
          <a:prstGeom prst="rect">
            <a:avLst/>
          </a:prstGeom>
          <a:noFill/>
        </p:spPr>
        <p:txBody>
          <a:bodyPr wrap="square" lIns="0" tIns="0" rIns="0" bIns="0" rtlCol="0">
            <a:spAutoFit/>
          </a:bodyPr>
          <a:lstStyle/>
          <a:p>
            <a:pPr algn="ctr">
              <a:spcBef>
                <a:spcPts val="500"/>
              </a:spcBef>
            </a:pPr>
            <a:r>
              <a:rPr lang="en-US" sz="700" dirty="0"/>
              <a:t>Registered Nursing</a:t>
            </a:r>
          </a:p>
        </p:txBody>
      </p:sp>
      <p:sp>
        <p:nvSpPr>
          <p:cNvPr id="15" name="TextBox 14">
            <a:extLst>
              <a:ext uri="{FF2B5EF4-FFF2-40B4-BE49-F238E27FC236}">
                <a16:creationId xmlns:a16="http://schemas.microsoft.com/office/drawing/2014/main" id="{E0C152BF-48C2-03AC-459F-BC61C886FFC2}"/>
              </a:ext>
            </a:extLst>
          </p:cNvPr>
          <p:cNvSpPr txBox="1"/>
          <p:nvPr/>
        </p:nvSpPr>
        <p:spPr>
          <a:xfrm>
            <a:off x="845678" y="2054918"/>
            <a:ext cx="529297" cy="215444"/>
          </a:xfrm>
          <a:prstGeom prst="rect">
            <a:avLst/>
          </a:prstGeom>
          <a:noFill/>
        </p:spPr>
        <p:txBody>
          <a:bodyPr wrap="square" lIns="0" tIns="0" rIns="0" bIns="0" rtlCol="0">
            <a:spAutoFit/>
          </a:bodyPr>
          <a:lstStyle/>
          <a:p>
            <a:pPr algn="ctr">
              <a:spcBef>
                <a:spcPts val="500"/>
              </a:spcBef>
            </a:pPr>
            <a:r>
              <a:rPr lang="en-US" sz="700" dirty="0"/>
              <a:t>Computer Science</a:t>
            </a:r>
          </a:p>
        </p:txBody>
      </p:sp>
      <p:sp>
        <p:nvSpPr>
          <p:cNvPr id="16" name="TextBox 15">
            <a:extLst>
              <a:ext uri="{FF2B5EF4-FFF2-40B4-BE49-F238E27FC236}">
                <a16:creationId xmlns:a16="http://schemas.microsoft.com/office/drawing/2014/main" id="{5D6B6C23-211D-7902-6D3D-07B68F362763}"/>
              </a:ext>
            </a:extLst>
          </p:cNvPr>
          <p:cNvSpPr txBox="1"/>
          <p:nvPr/>
        </p:nvSpPr>
        <p:spPr>
          <a:xfrm>
            <a:off x="1391511" y="2105496"/>
            <a:ext cx="651636" cy="323165"/>
          </a:xfrm>
          <a:prstGeom prst="rect">
            <a:avLst/>
          </a:prstGeom>
          <a:noFill/>
        </p:spPr>
        <p:txBody>
          <a:bodyPr wrap="square" lIns="0" tIns="0" rIns="0" bIns="0" rtlCol="0">
            <a:spAutoFit/>
          </a:bodyPr>
          <a:lstStyle/>
          <a:p>
            <a:pPr algn="ctr">
              <a:spcBef>
                <a:spcPts val="500"/>
              </a:spcBef>
            </a:pPr>
            <a:r>
              <a:rPr lang="en-US" sz="700" dirty="0"/>
              <a:t>Computer &amp; Information Science</a:t>
            </a:r>
          </a:p>
        </p:txBody>
      </p:sp>
      <p:sp>
        <p:nvSpPr>
          <p:cNvPr id="17" name="TextBox 16">
            <a:extLst>
              <a:ext uri="{FF2B5EF4-FFF2-40B4-BE49-F238E27FC236}">
                <a16:creationId xmlns:a16="http://schemas.microsoft.com/office/drawing/2014/main" id="{AC18AC44-6A80-4EDE-17F8-57B2460B2730}"/>
              </a:ext>
            </a:extLst>
          </p:cNvPr>
          <p:cNvSpPr txBox="1"/>
          <p:nvPr/>
        </p:nvSpPr>
        <p:spPr>
          <a:xfrm>
            <a:off x="2029698" y="2470203"/>
            <a:ext cx="591530" cy="107722"/>
          </a:xfrm>
          <a:prstGeom prst="rect">
            <a:avLst/>
          </a:prstGeom>
          <a:noFill/>
        </p:spPr>
        <p:txBody>
          <a:bodyPr wrap="square" lIns="0" tIns="0" rIns="0" bIns="0" rtlCol="0">
            <a:spAutoFit/>
          </a:bodyPr>
          <a:lstStyle/>
          <a:p>
            <a:pPr algn="ctr">
              <a:spcBef>
                <a:spcPts val="500"/>
              </a:spcBef>
            </a:pPr>
            <a:r>
              <a:rPr lang="en-US" sz="700" dirty="0"/>
              <a:t>Psychology</a:t>
            </a:r>
          </a:p>
        </p:txBody>
      </p:sp>
      <p:sp>
        <p:nvSpPr>
          <p:cNvPr id="18" name="TextBox 17">
            <a:extLst>
              <a:ext uri="{FF2B5EF4-FFF2-40B4-BE49-F238E27FC236}">
                <a16:creationId xmlns:a16="http://schemas.microsoft.com/office/drawing/2014/main" id="{1ED7FB12-9FA4-C1E8-658E-12FD138C4D39}"/>
              </a:ext>
            </a:extLst>
          </p:cNvPr>
          <p:cNvSpPr txBox="1"/>
          <p:nvPr/>
        </p:nvSpPr>
        <p:spPr>
          <a:xfrm>
            <a:off x="2619791" y="2408646"/>
            <a:ext cx="608442" cy="215444"/>
          </a:xfrm>
          <a:prstGeom prst="rect">
            <a:avLst/>
          </a:prstGeom>
          <a:noFill/>
        </p:spPr>
        <p:txBody>
          <a:bodyPr wrap="square" lIns="0" tIns="0" rIns="0" bIns="0" rtlCol="0">
            <a:spAutoFit/>
          </a:bodyPr>
          <a:lstStyle/>
          <a:p>
            <a:pPr algn="ctr">
              <a:spcBef>
                <a:spcPts val="500"/>
              </a:spcBef>
            </a:pPr>
            <a:r>
              <a:rPr lang="en-US" sz="700" dirty="0"/>
              <a:t>Sports/</a:t>
            </a:r>
            <a:br>
              <a:rPr lang="en-US" sz="700" dirty="0"/>
            </a:br>
            <a:r>
              <a:rPr lang="en-US" sz="700" dirty="0"/>
              <a:t>Kinesiology</a:t>
            </a:r>
          </a:p>
        </p:txBody>
      </p:sp>
      <p:sp>
        <p:nvSpPr>
          <p:cNvPr id="20" name="TextBox 19">
            <a:extLst>
              <a:ext uri="{FF2B5EF4-FFF2-40B4-BE49-F238E27FC236}">
                <a16:creationId xmlns:a16="http://schemas.microsoft.com/office/drawing/2014/main" id="{3BC95964-7336-81F3-0500-8CF758931621}"/>
              </a:ext>
            </a:extLst>
          </p:cNvPr>
          <p:cNvSpPr txBox="1"/>
          <p:nvPr/>
        </p:nvSpPr>
        <p:spPr>
          <a:xfrm>
            <a:off x="3837168" y="3887653"/>
            <a:ext cx="549138" cy="430887"/>
          </a:xfrm>
          <a:prstGeom prst="rect">
            <a:avLst/>
          </a:prstGeom>
          <a:noFill/>
        </p:spPr>
        <p:txBody>
          <a:bodyPr wrap="square" lIns="0" tIns="0" rIns="0" bIns="0" rtlCol="0">
            <a:spAutoFit/>
          </a:bodyPr>
          <a:lstStyle/>
          <a:p>
            <a:pPr algn="ctr">
              <a:spcBef>
                <a:spcPts val="500"/>
              </a:spcBef>
            </a:pPr>
            <a:r>
              <a:rPr lang="en-US" sz="700" dirty="0"/>
              <a:t>Teacher Education, Specific Subjects</a:t>
            </a:r>
          </a:p>
        </p:txBody>
      </p:sp>
      <p:sp>
        <p:nvSpPr>
          <p:cNvPr id="21" name="TextBox 20">
            <a:extLst>
              <a:ext uri="{FF2B5EF4-FFF2-40B4-BE49-F238E27FC236}">
                <a16:creationId xmlns:a16="http://schemas.microsoft.com/office/drawing/2014/main" id="{9358A2BF-FF69-2B64-7E36-AD27AFF1EA86}"/>
              </a:ext>
            </a:extLst>
          </p:cNvPr>
          <p:cNvSpPr txBox="1"/>
          <p:nvPr/>
        </p:nvSpPr>
        <p:spPr>
          <a:xfrm>
            <a:off x="4410548" y="3919322"/>
            <a:ext cx="596533" cy="107722"/>
          </a:xfrm>
          <a:prstGeom prst="rect">
            <a:avLst/>
          </a:prstGeom>
          <a:noFill/>
        </p:spPr>
        <p:txBody>
          <a:bodyPr wrap="square" lIns="0" tIns="0" rIns="0" bIns="0" rtlCol="0">
            <a:spAutoFit/>
          </a:bodyPr>
          <a:lstStyle/>
          <a:p>
            <a:pPr algn="ctr">
              <a:spcBef>
                <a:spcPts val="500"/>
              </a:spcBef>
            </a:pPr>
            <a:r>
              <a:rPr lang="en-US" sz="700" dirty="0"/>
              <a:t>Accounting</a:t>
            </a:r>
          </a:p>
        </p:txBody>
      </p:sp>
      <p:sp>
        <p:nvSpPr>
          <p:cNvPr id="22" name="TextBox 21">
            <a:extLst>
              <a:ext uri="{FF2B5EF4-FFF2-40B4-BE49-F238E27FC236}">
                <a16:creationId xmlns:a16="http://schemas.microsoft.com/office/drawing/2014/main" id="{F4D46913-83A4-7B6E-8676-AB946D5F8B0C}"/>
              </a:ext>
            </a:extLst>
          </p:cNvPr>
          <p:cNvSpPr txBox="1"/>
          <p:nvPr/>
        </p:nvSpPr>
        <p:spPr>
          <a:xfrm>
            <a:off x="5109875" y="3943177"/>
            <a:ext cx="393951" cy="107722"/>
          </a:xfrm>
          <a:prstGeom prst="rect">
            <a:avLst/>
          </a:prstGeom>
          <a:noFill/>
        </p:spPr>
        <p:txBody>
          <a:bodyPr wrap="square" lIns="0" tIns="0" rIns="0" bIns="0" rtlCol="0">
            <a:spAutoFit/>
          </a:bodyPr>
          <a:lstStyle/>
          <a:p>
            <a:pPr algn="ctr">
              <a:spcBef>
                <a:spcPts val="500"/>
              </a:spcBef>
            </a:pPr>
            <a:r>
              <a:rPr lang="en-US" sz="700" dirty="0"/>
              <a:t>History</a:t>
            </a:r>
          </a:p>
        </p:txBody>
      </p:sp>
      <p:sp>
        <p:nvSpPr>
          <p:cNvPr id="23" name="TextBox 22">
            <a:extLst>
              <a:ext uri="{FF2B5EF4-FFF2-40B4-BE49-F238E27FC236}">
                <a16:creationId xmlns:a16="http://schemas.microsoft.com/office/drawing/2014/main" id="{302F9503-8802-7DFC-48BB-C339D9BFB001}"/>
              </a:ext>
            </a:extLst>
          </p:cNvPr>
          <p:cNvSpPr txBox="1"/>
          <p:nvPr/>
        </p:nvSpPr>
        <p:spPr>
          <a:xfrm>
            <a:off x="5686104" y="3994860"/>
            <a:ext cx="412843" cy="107722"/>
          </a:xfrm>
          <a:prstGeom prst="rect">
            <a:avLst/>
          </a:prstGeom>
          <a:noFill/>
        </p:spPr>
        <p:txBody>
          <a:bodyPr wrap="square" lIns="0" tIns="0" rIns="0" bIns="0" rtlCol="0">
            <a:spAutoFit/>
          </a:bodyPr>
          <a:lstStyle/>
          <a:p>
            <a:pPr algn="ctr">
              <a:spcBef>
                <a:spcPts val="500"/>
              </a:spcBef>
            </a:pPr>
            <a:r>
              <a:rPr lang="en-US" sz="700" dirty="0"/>
              <a:t>English </a:t>
            </a:r>
          </a:p>
        </p:txBody>
      </p:sp>
      <p:sp>
        <p:nvSpPr>
          <p:cNvPr id="24" name="TextBox 23">
            <a:extLst>
              <a:ext uri="{FF2B5EF4-FFF2-40B4-BE49-F238E27FC236}">
                <a16:creationId xmlns:a16="http://schemas.microsoft.com/office/drawing/2014/main" id="{215AA77C-532D-6274-9E49-7BA84097CF36}"/>
              </a:ext>
            </a:extLst>
          </p:cNvPr>
          <p:cNvSpPr txBox="1"/>
          <p:nvPr/>
        </p:nvSpPr>
        <p:spPr>
          <a:xfrm>
            <a:off x="264014" y="858137"/>
            <a:ext cx="5956527" cy="153888"/>
          </a:xfrm>
          <a:prstGeom prst="rect">
            <a:avLst/>
          </a:prstGeom>
          <a:noFill/>
        </p:spPr>
        <p:txBody>
          <a:bodyPr wrap="square" lIns="0" tIns="0" rIns="0" bIns="0" rtlCol="0">
            <a:spAutoFit/>
          </a:bodyPr>
          <a:lstStyle/>
          <a:p>
            <a:pPr algn="l">
              <a:spcBef>
                <a:spcPts val="500"/>
              </a:spcBef>
            </a:pPr>
            <a:r>
              <a:rPr lang="en-US" sz="1000" b="1" dirty="0"/>
              <a:t>Top and Bottom Five Bachelor’s Programs by Change in Completions, 2010-2024</a:t>
            </a:r>
          </a:p>
        </p:txBody>
      </p:sp>
      <p:sp>
        <p:nvSpPr>
          <p:cNvPr id="8" name="Rectangle 7">
            <a:extLst>
              <a:ext uri="{FF2B5EF4-FFF2-40B4-BE49-F238E27FC236}">
                <a16:creationId xmlns:a16="http://schemas.microsoft.com/office/drawing/2014/main" id="{FDD2830A-6027-5C35-D50E-91F1D9D28173}"/>
              </a:ext>
            </a:extLst>
          </p:cNvPr>
          <p:cNvSpPr/>
          <p:nvPr/>
        </p:nvSpPr>
        <p:spPr bwMode="gray">
          <a:xfrm>
            <a:off x="3313476" y="1285254"/>
            <a:ext cx="2712541" cy="1564892"/>
          </a:xfrm>
          <a:prstGeom prst="rect">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27" name="TextBox 26">
            <a:extLst>
              <a:ext uri="{FF2B5EF4-FFF2-40B4-BE49-F238E27FC236}">
                <a16:creationId xmlns:a16="http://schemas.microsoft.com/office/drawing/2014/main" id="{B8C12CD3-4236-55E7-50F0-61EE7565C58B}"/>
              </a:ext>
            </a:extLst>
          </p:cNvPr>
          <p:cNvSpPr txBox="1">
            <a:spLocks/>
          </p:cNvSpPr>
          <p:nvPr/>
        </p:nvSpPr>
        <p:spPr>
          <a:xfrm>
            <a:off x="3406225" y="2397954"/>
            <a:ext cx="752389"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0.2%</a:t>
            </a:r>
            <a:endParaRPr lang="en-GB" sz="2200" dirty="0">
              <a:solidFill>
                <a:schemeClr val="accent6"/>
              </a:solidFill>
              <a:latin typeface="+mj-lt"/>
            </a:endParaRPr>
          </a:p>
        </p:txBody>
      </p:sp>
      <p:sp>
        <p:nvSpPr>
          <p:cNvPr id="28" name="TextBox 27">
            <a:extLst>
              <a:ext uri="{FF2B5EF4-FFF2-40B4-BE49-F238E27FC236}">
                <a16:creationId xmlns:a16="http://schemas.microsoft.com/office/drawing/2014/main" id="{0809F37C-1C37-0DD2-926F-1329A978BC94}"/>
              </a:ext>
            </a:extLst>
          </p:cNvPr>
          <p:cNvSpPr txBox="1"/>
          <p:nvPr/>
        </p:nvSpPr>
        <p:spPr>
          <a:xfrm>
            <a:off x="4306236" y="2440677"/>
            <a:ext cx="1596724" cy="246221"/>
          </a:xfrm>
          <a:prstGeom prst="rect">
            <a:avLst/>
          </a:prstGeom>
          <a:noFill/>
        </p:spPr>
        <p:txBody>
          <a:bodyPr wrap="square" lIns="0" tIns="0" rIns="0" bIns="0" rtlCol="0">
            <a:spAutoFit/>
          </a:bodyPr>
          <a:lstStyle/>
          <a:p>
            <a:pPr>
              <a:spcBef>
                <a:spcPts val="500"/>
              </a:spcBef>
            </a:pPr>
            <a:r>
              <a:rPr lang="en-US" sz="800" dirty="0"/>
              <a:t>Recent growth in enrollment (Spring 2024 to Spring 2025)</a:t>
            </a:r>
          </a:p>
        </p:txBody>
      </p:sp>
      <p:sp>
        <p:nvSpPr>
          <p:cNvPr id="30" name="TextBox 29">
            <a:extLst>
              <a:ext uri="{FF2B5EF4-FFF2-40B4-BE49-F238E27FC236}">
                <a16:creationId xmlns:a16="http://schemas.microsoft.com/office/drawing/2014/main" id="{3BC53E60-2EEB-EE39-E747-186FA59BF568}"/>
              </a:ext>
            </a:extLst>
          </p:cNvPr>
          <p:cNvSpPr txBox="1">
            <a:spLocks/>
          </p:cNvSpPr>
          <p:nvPr/>
        </p:nvSpPr>
        <p:spPr>
          <a:xfrm>
            <a:off x="3267036" y="1368187"/>
            <a:ext cx="891578"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6.1%</a:t>
            </a:r>
            <a:endParaRPr lang="en-GB" sz="2200" dirty="0">
              <a:solidFill>
                <a:schemeClr val="accent6"/>
              </a:solidFill>
              <a:latin typeface="+mj-lt"/>
            </a:endParaRPr>
          </a:p>
        </p:txBody>
      </p:sp>
      <p:sp>
        <p:nvSpPr>
          <p:cNvPr id="31" name="TextBox 30">
            <a:extLst>
              <a:ext uri="{FF2B5EF4-FFF2-40B4-BE49-F238E27FC236}">
                <a16:creationId xmlns:a16="http://schemas.microsoft.com/office/drawing/2014/main" id="{9D9F372A-EF84-CB79-0813-83E53C8C3C19}"/>
              </a:ext>
            </a:extLst>
          </p:cNvPr>
          <p:cNvSpPr txBox="1"/>
          <p:nvPr/>
        </p:nvSpPr>
        <p:spPr>
          <a:xfrm>
            <a:off x="4306236" y="1414354"/>
            <a:ext cx="1625785" cy="246221"/>
          </a:xfrm>
          <a:prstGeom prst="rect">
            <a:avLst/>
          </a:prstGeom>
          <a:noFill/>
        </p:spPr>
        <p:txBody>
          <a:bodyPr wrap="square" lIns="0" tIns="0" rIns="0" bIns="0" rtlCol="0">
            <a:spAutoFit/>
          </a:bodyPr>
          <a:lstStyle/>
          <a:p>
            <a:pPr>
              <a:spcBef>
                <a:spcPts val="500"/>
              </a:spcBef>
            </a:pPr>
            <a:r>
              <a:rPr lang="en-US" sz="800" dirty="0"/>
              <a:t>Unemployment rate for computer science majors</a:t>
            </a:r>
          </a:p>
        </p:txBody>
      </p:sp>
      <p:cxnSp>
        <p:nvCxnSpPr>
          <p:cNvPr id="35" name="Straight Connector 34">
            <a:extLst>
              <a:ext uri="{FF2B5EF4-FFF2-40B4-BE49-F238E27FC236}">
                <a16:creationId xmlns:a16="http://schemas.microsoft.com/office/drawing/2014/main" id="{1108D934-1DE4-B7A0-2170-9224D9EF7BCB}"/>
              </a:ext>
              <a:ext uri="{C183D7F6-B498-43B3-948B-1728B52AA6E4}">
                <adec:decorative xmlns:adec="http://schemas.microsoft.com/office/drawing/2017/decorative" val="1"/>
              </a:ext>
            </a:extLst>
          </p:cNvPr>
          <p:cNvCxnSpPr>
            <a:cxnSpLocks/>
          </p:cNvCxnSpPr>
          <p:nvPr/>
        </p:nvCxnSpPr>
        <p:spPr bwMode="gray">
          <a:xfrm>
            <a:off x="1399630" y="1589574"/>
            <a:ext cx="0" cy="182880"/>
          </a:xfrm>
          <a:prstGeom prst="line">
            <a:avLst/>
          </a:prstGeom>
          <a:solidFill>
            <a:schemeClr val="accent1"/>
          </a:solidFill>
          <a:ln w="12700" cap="flat" cmpd="sng" algn="ctr">
            <a:solidFill>
              <a:schemeClr val="accent6"/>
            </a:solidFill>
            <a:prstDash val="solid"/>
            <a:miter lim="800000"/>
            <a:headEnd type="none" w="med" len="med"/>
            <a:tailEnd type="oval" w="sm" len="sm"/>
          </a:ln>
          <a:effectLst/>
        </p:spPr>
      </p:cxnSp>
      <p:cxnSp>
        <p:nvCxnSpPr>
          <p:cNvPr id="38" name="Straight Connector 37">
            <a:extLst>
              <a:ext uri="{FF2B5EF4-FFF2-40B4-BE49-F238E27FC236}">
                <a16:creationId xmlns:a16="http://schemas.microsoft.com/office/drawing/2014/main" id="{66745926-E12C-E116-AC5C-A8D7F526DB65}"/>
              </a:ext>
            </a:extLst>
          </p:cNvPr>
          <p:cNvCxnSpPr>
            <a:cxnSpLocks/>
          </p:cNvCxnSpPr>
          <p:nvPr/>
        </p:nvCxnSpPr>
        <p:spPr bwMode="gray">
          <a:xfrm>
            <a:off x="1399630" y="1589573"/>
            <a:ext cx="192024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3A0FC2-B836-AC91-08A9-BF02728B086F}"/>
              </a:ext>
            </a:extLst>
          </p:cNvPr>
          <p:cNvSpPr txBox="1">
            <a:spLocks/>
          </p:cNvSpPr>
          <p:nvPr/>
        </p:nvSpPr>
        <p:spPr>
          <a:xfrm>
            <a:off x="3125918" y="1895762"/>
            <a:ext cx="1032696"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-28%</a:t>
            </a:r>
            <a:endParaRPr lang="en-GB" sz="2200" dirty="0">
              <a:solidFill>
                <a:schemeClr val="accent6"/>
              </a:solidFill>
              <a:latin typeface="+mj-lt"/>
            </a:endParaRPr>
          </a:p>
        </p:txBody>
      </p:sp>
      <p:sp>
        <p:nvSpPr>
          <p:cNvPr id="40" name="TextBox 39">
            <a:extLst>
              <a:ext uri="{FF2B5EF4-FFF2-40B4-BE49-F238E27FC236}">
                <a16:creationId xmlns:a16="http://schemas.microsoft.com/office/drawing/2014/main" id="{DC1BC365-CCF9-53BA-973C-60F7BDBFA88D}"/>
              </a:ext>
            </a:extLst>
          </p:cNvPr>
          <p:cNvSpPr txBox="1"/>
          <p:nvPr/>
        </p:nvSpPr>
        <p:spPr>
          <a:xfrm>
            <a:off x="4306236" y="1880373"/>
            <a:ext cx="1476044" cy="369332"/>
          </a:xfrm>
          <a:prstGeom prst="rect">
            <a:avLst/>
          </a:prstGeom>
          <a:noFill/>
        </p:spPr>
        <p:txBody>
          <a:bodyPr wrap="square" lIns="0" tIns="0" rIns="0" bIns="0" rtlCol="0">
            <a:spAutoFit/>
          </a:bodyPr>
          <a:lstStyle/>
          <a:p>
            <a:pPr>
              <a:spcBef>
                <a:spcPts val="500"/>
              </a:spcBef>
            </a:pPr>
            <a:r>
              <a:rPr lang="en-US" sz="800" dirty="0"/>
              <a:t>Drop in US computer programmer employment from 2023 to 2025</a:t>
            </a:r>
          </a:p>
        </p:txBody>
      </p:sp>
      <p:sp>
        <p:nvSpPr>
          <p:cNvPr id="7" name="TextBox 6">
            <a:extLst>
              <a:ext uri="{FF2B5EF4-FFF2-40B4-BE49-F238E27FC236}">
                <a16:creationId xmlns:a16="http://schemas.microsoft.com/office/drawing/2014/main" id="{45CC8FB5-B308-D666-32D9-2E1D9E93DC75}"/>
              </a:ext>
            </a:extLst>
          </p:cNvPr>
          <p:cNvSpPr txBox="1"/>
          <p:nvPr/>
        </p:nvSpPr>
        <p:spPr>
          <a:xfrm>
            <a:off x="3229497" y="3828153"/>
            <a:ext cx="549138" cy="323165"/>
          </a:xfrm>
          <a:prstGeom prst="rect">
            <a:avLst/>
          </a:prstGeom>
          <a:noFill/>
        </p:spPr>
        <p:txBody>
          <a:bodyPr wrap="square" lIns="0" tIns="0" rIns="0" bIns="0" rtlCol="0">
            <a:spAutoFit/>
          </a:bodyPr>
          <a:lstStyle/>
          <a:p>
            <a:pPr algn="ctr">
              <a:spcBef>
                <a:spcPts val="500"/>
              </a:spcBef>
            </a:pPr>
            <a:r>
              <a:rPr lang="en-US" sz="700" dirty="0"/>
              <a:t>Liberal Arts and Sciences</a:t>
            </a:r>
          </a:p>
        </p:txBody>
      </p:sp>
    </p:spTree>
    <p:extLst>
      <p:ext uri="{BB962C8B-B14F-4D97-AF65-F5344CB8AC3E}">
        <p14:creationId xmlns:p14="http://schemas.microsoft.com/office/powerpoint/2010/main" val="151676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BFAC7-7C83-777B-6B5A-CC88322891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D0DD5D-F2F7-49DC-31F3-CA13D06205A3}"/>
              </a:ext>
            </a:extLst>
          </p:cNvPr>
          <p:cNvSpPr/>
          <p:nvPr/>
        </p:nvSpPr>
        <p:spPr bwMode="gray">
          <a:xfrm>
            <a:off x="3313476" y="1135303"/>
            <a:ext cx="2637911" cy="1899151"/>
          </a:xfrm>
          <a:prstGeom prst="rect">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36" name="Rectangle 35">
            <a:extLst>
              <a:ext uri="{FF2B5EF4-FFF2-40B4-BE49-F238E27FC236}">
                <a16:creationId xmlns:a16="http://schemas.microsoft.com/office/drawing/2014/main" id="{4CA44D52-4E39-CBB3-1BD3-EA6507A23B60}"/>
              </a:ext>
            </a:extLst>
          </p:cNvPr>
          <p:cNvSpPr/>
          <p:nvPr/>
        </p:nvSpPr>
        <p:spPr bwMode="gray">
          <a:xfrm>
            <a:off x="5017875" y="3184293"/>
            <a:ext cx="1121028" cy="116277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6" name="Rectangle 5">
            <a:extLst>
              <a:ext uri="{FF2B5EF4-FFF2-40B4-BE49-F238E27FC236}">
                <a16:creationId xmlns:a16="http://schemas.microsoft.com/office/drawing/2014/main" id="{FD62196C-3928-C909-2E9A-73EC3A82C982}"/>
              </a:ext>
            </a:extLst>
          </p:cNvPr>
          <p:cNvSpPr/>
          <p:nvPr/>
        </p:nvSpPr>
        <p:spPr bwMode="gray">
          <a:xfrm>
            <a:off x="3208061" y="3184293"/>
            <a:ext cx="584693" cy="116277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graphicFrame>
        <p:nvGraphicFramePr>
          <p:cNvPr id="9" name="Chart 8">
            <a:extLst>
              <a:ext uri="{FF2B5EF4-FFF2-40B4-BE49-F238E27FC236}">
                <a16:creationId xmlns:a16="http://schemas.microsoft.com/office/drawing/2014/main" id="{FCE7F239-6E2E-FD7F-DF9A-9B820AA23736}"/>
              </a:ext>
            </a:extLst>
          </p:cNvPr>
          <p:cNvGraphicFramePr/>
          <p:nvPr/>
        </p:nvGraphicFramePr>
        <p:xfrm>
          <a:off x="-103363" y="1367741"/>
          <a:ext cx="6537760" cy="302591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05174400-9ED3-5C83-C3FE-8809AE4D8669}"/>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9FB7CA23-ABE1-3ABE-8E2B-CF4F0CA8AE16}"/>
              </a:ext>
            </a:extLst>
          </p:cNvPr>
          <p:cNvSpPr>
            <a:spLocks noGrp="1"/>
          </p:cNvSpPr>
          <p:nvPr>
            <p:ph type="title"/>
          </p:nvPr>
        </p:nvSpPr>
        <p:spPr/>
        <p:txBody>
          <a:bodyPr/>
          <a:lstStyle/>
          <a:p>
            <a:r>
              <a:rPr lang="en-US" dirty="0"/>
              <a:t>Some Historically “Safe” Majors Under Pressure</a:t>
            </a:r>
          </a:p>
        </p:txBody>
      </p:sp>
      <p:sp>
        <p:nvSpPr>
          <p:cNvPr id="5" name="Text Placeholder 4">
            <a:extLst>
              <a:ext uri="{FF2B5EF4-FFF2-40B4-BE49-F238E27FC236}">
                <a16:creationId xmlns:a16="http://schemas.microsoft.com/office/drawing/2014/main" id="{9C62B390-57FF-3BA6-7660-C56F73F539D6}"/>
              </a:ext>
            </a:extLst>
          </p:cNvPr>
          <p:cNvSpPr>
            <a:spLocks noGrp="1"/>
          </p:cNvSpPr>
          <p:nvPr>
            <p:ph type="body" sz="quarter" idx="18"/>
          </p:nvPr>
        </p:nvSpPr>
        <p:spPr>
          <a:xfrm>
            <a:off x="2238233" y="4516930"/>
            <a:ext cx="4162566" cy="276999"/>
          </a:xfrm>
        </p:spPr>
        <p:txBody>
          <a:bodyPr/>
          <a:lstStyle/>
          <a:p>
            <a:r>
              <a:rPr lang="en-US" dirty="0"/>
              <a:t>Source: Federal Reserve Bank of New York, </a:t>
            </a:r>
            <a:r>
              <a:rPr lang="en-US" dirty="0">
                <a:hlinkClick r:id="rId4"/>
              </a:rPr>
              <a:t>Labor Market Outcomes</a:t>
            </a:r>
            <a:r>
              <a:rPr lang="en-US" dirty="0"/>
              <a:t>; NSC, </a:t>
            </a:r>
            <a:r>
              <a:rPr lang="en-US" dirty="0">
                <a:hlinkClick r:id="rId5"/>
              </a:rPr>
              <a:t>Current Term Enrollment Estimates (Spring 2025)</a:t>
            </a:r>
            <a:r>
              <a:rPr lang="en-US" dirty="0"/>
              <a:t>; NYT, </a:t>
            </a:r>
            <a:r>
              <a:rPr lang="en-US" dirty="0">
                <a:hlinkClick r:id="rId6"/>
              </a:rPr>
              <a:t>Goodbye, $165,000 Tech Jobs. Student Coders Seek Work at Chipotle.</a:t>
            </a:r>
            <a:r>
              <a:rPr lang="en-US" dirty="0"/>
              <a:t>; The Atlantic, </a:t>
            </a:r>
            <a:r>
              <a:rPr lang="en-US" dirty="0">
                <a:hlinkClick r:id="rId7"/>
              </a:rPr>
              <a:t>The Computer-Science Bubble Is Bursting</a:t>
            </a:r>
            <a:r>
              <a:rPr lang="en-US" dirty="0"/>
              <a:t>; The Washington Post, </a:t>
            </a:r>
            <a:r>
              <a:rPr lang="en-US" dirty="0">
                <a:hlinkClick r:id="rId8"/>
              </a:rPr>
              <a:t>More than a quarter of computer-programming jobs just vanished</a:t>
            </a:r>
            <a:r>
              <a:rPr lang="en-US" dirty="0"/>
              <a:t>; EAB analysis of IPEDS data.</a:t>
            </a:r>
          </a:p>
        </p:txBody>
      </p:sp>
      <p:cxnSp>
        <p:nvCxnSpPr>
          <p:cNvPr id="11" name="Straight Connector 10">
            <a:extLst>
              <a:ext uri="{FF2B5EF4-FFF2-40B4-BE49-F238E27FC236}">
                <a16:creationId xmlns:a16="http://schemas.microsoft.com/office/drawing/2014/main" id="{6B0B847A-B3ED-67C7-EED8-23F9E9D75160}"/>
              </a:ext>
            </a:extLst>
          </p:cNvPr>
          <p:cNvCxnSpPr/>
          <p:nvPr/>
        </p:nvCxnSpPr>
        <p:spPr bwMode="gray">
          <a:xfrm>
            <a:off x="275949" y="3330629"/>
            <a:ext cx="585216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CBFAA7-D46C-7E0B-27B2-3E5468667B67}"/>
              </a:ext>
            </a:extLst>
          </p:cNvPr>
          <p:cNvSpPr txBox="1"/>
          <p:nvPr/>
        </p:nvSpPr>
        <p:spPr>
          <a:xfrm>
            <a:off x="255469" y="1192997"/>
            <a:ext cx="562914" cy="215444"/>
          </a:xfrm>
          <a:prstGeom prst="rect">
            <a:avLst/>
          </a:prstGeom>
          <a:noFill/>
        </p:spPr>
        <p:txBody>
          <a:bodyPr wrap="square" lIns="0" tIns="0" rIns="0" bIns="0" rtlCol="0">
            <a:spAutoFit/>
          </a:bodyPr>
          <a:lstStyle/>
          <a:p>
            <a:pPr algn="ctr">
              <a:spcBef>
                <a:spcPts val="500"/>
              </a:spcBef>
            </a:pPr>
            <a:r>
              <a:rPr lang="en-US" sz="700" dirty="0"/>
              <a:t>Registered Nursing</a:t>
            </a:r>
          </a:p>
        </p:txBody>
      </p:sp>
      <p:sp>
        <p:nvSpPr>
          <p:cNvPr id="15" name="TextBox 14">
            <a:extLst>
              <a:ext uri="{FF2B5EF4-FFF2-40B4-BE49-F238E27FC236}">
                <a16:creationId xmlns:a16="http://schemas.microsoft.com/office/drawing/2014/main" id="{686DB4DA-CE93-ECC2-1C01-FC74A3BF9365}"/>
              </a:ext>
            </a:extLst>
          </p:cNvPr>
          <p:cNvSpPr txBox="1"/>
          <p:nvPr/>
        </p:nvSpPr>
        <p:spPr>
          <a:xfrm>
            <a:off x="845678" y="2054918"/>
            <a:ext cx="529297" cy="215444"/>
          </a:xfrm>
          <a:prstGeom prst="rect">
            <a:avLst/>
          </a:prstGeom>
          <a:noFill/>
        </p:spPr>
        <p:txBody>
          <a:bodyPr wrap="square" lIns="0" tIns="0" rIns="0" bIns="0" rtlCol="0">
            <a:spAutoFit/>
          </a:bodyPr>
          <a:lstStyle/>
          <a:p>
            <a:pPr algn="ctr">
              <a:spcBef>
                <a:spcPts val="500"/>
              </a:spcBef>
            </a:pPr>
            <a:r>
              <a:rPr lang="en-US" sz="700" dirty="0"/>
              <a:t>Computer Science</a:t>
            </a:r>
          </a:p>
        </p:txBody>
      </p:sp>
      <p:sp>
        <p:nvSpPr>
          <p:cNvPr id="16" name="TextBox 15">
            <a:extLst>
              <a:ext uri="{FF2B5EF4-FFF2-40B4-BE49-F238E27FC236}">
                <a16:creationId xmlns:a16="http://schemas.microsoft.com/office/drawing/2014/main" id="{4D1AE480-30FA-9C6F-20CE-BB2A50C35099}"/>
              </a:ext>
            </a:extLst>
          </p:cNvPr>
          <p:cNvSpPr txBox="1"/>
          <p:nvPr/>
        </p:nvSpPr>
        <p:spPr>
          <a:xfrm>
            <a:off x="1391511" y="2105496"/>
            <a:ext cx="651636" cy="323165"/>
          </a:xfrm>
          <a:prstGeom prst="rect">
            <a:avLst/>
          </a:prstGeom>
          <a:noFill/>
        </p:spPr>
        <p:txBody>
          <a:bodyPr wrap="square" lIns="0" tIns="0" rIns="0" bIns="0" rtlCol="0">
            <a:spAutoFit/>
          </a:bodyPr>
          <a:lstStyle/>
          <a:p>
            <a:pPr algn="ctr">
              <a:spcBef>
                <a:spcPts val="500"/>
              </a:spcBef>
            </a:pPr>
            <a:r>
              <a:rPr lang="en-US" sz="700" dirty="0"/>
              <a:t>Computer &amp; Information Science</a:t>
            </a:r>
          </a:p>
        </p:txBody>
      </p:sp>
      <p:sp>
        <p:nvSpPr>
          <p:cNvPr id="17" name="TextBox 16">
            <a:extLst>
              <a:ext uri="{FF2B5EF4-FFF2-40B4-BE49-F238E27FC236}">
                <a16:creationId xmlns:a16="http://schemas.microsoft.com/office/drawing/2014/main" id="{83C8177A-4530-EF10-DB72-02B3856280B5}"/>
              </a:ext>
            </a:extLst>
          </p:cNvPr>
          <p:cNvSpPr txBox="1"/>
          <p:nvPr/>
        </p:nvSpPr>
        <p:spPr>
          <a:xfrm>
            <a:off x="2029698" y="2470203"/>
            <a:ext cx="591530" cy="107722"/>
          </a:xfrm>
          <a:prstGeom prst="rect">
            <a:avLst/>
          </a:prstGeom>
          <a:noFill/>
        </p:spPr>
        <p:txBody>
          <a:bodyPr wrap="square" lIns="0" tIns="0" rIns="0" bIns="0" rtlCol="0">
            <a:spAutoFit/>
          </a:bodyPr>
          <a:lstStyle/>
          <a:p>
            <a:pPr algn="ctr">
              <a:spcBef>
                <a:spcPts val="500"/>
              </a:spcBef>
            </a:pPr>
            <a:r>
              <a:rPr lang="en-US" sz="700" dirty="0"/>
              <a:t>Psychology</a:t>
            </a:r>
          </a:p>
        </p:txBody>
      </p:sp>
      <p:sp>
        <p:nvSpPr>
          <p:cNvPr id="18" name="TextBox 17">
            <a:extLst>
              <a:ext uri="{FF2B5EF4-FFF2-40B4-BE49-F238E27FC236}">
                <a16:creationId xmlns:a16="http://schemas.microsoft.com/office/drawing/2014/main" id="{9DF6235F-8F24-5C4A-B534-8B09732B7362}"/>
              </a:ext>
            </a:extLst>
          </p:cNvPr>
          <p:cNvSpPr txBox="1"/>
          <p:nvPr/>
        </p:nvSpPr>
        <p:spPr>
          <a:xfrm>
            <a:off x="2619791" y="2408646"/>
            <a:ext cx="608442" cy="215444"/>
          </a:xfrm>
          <a:prstGeom prst="rect">
            <a:avLst/>
          </a:prstGeom>
          <a:noFill/>
        </p:spPr>
        <p:txBody>
          <a:bodyPr wrap="square" lIns="0" tIns="0" rIns="0" bIns="0" rtlCol="0">
            <a:spAutoFit/>
          </a:bodyPr>
          <a:lstStyle/>
          <a:p>
            <a:pPr algn="ctr">
              <a:spcBef>
                <a:spcPts val="500"/>
              </a:spcBef>
            </a:pPr>
            <a:r>
              <a:rPr lang="en-US" sz="700" dirty="0"/>
              <a:t>Sports/</a:t>
            </a:r>
            <a:br>
              <a:rPr lang="en-US" sz="700" dirty="0"/>
            </a:br>
            <a:r>
              <a:rPr lang="en-US" sz="700" dirty="0"/>
              <a:t>Kinesiology</a:t>
            </a:r>
          </a:p>
        </p:txBody>
      </p:sp>
      <p:sp>
        <p:nvSpPr>
          <p:cNvPr id="19" name="TextBox 18">
            <a:extLst>
              <a:ext uri="{FF2B5EF4-FFF2-40B4-BE49-F238E27FC236}">
                <a16:creationId xmlns:a16="http://schemas.microsoft.com/office/drawing/2014/main" id="{4F696E17-9859-E819-0926-9382CCFF12D9}"/>
              </a:ext>
            </a:extLst>
          </p:cNvPr>
          <p:cNvSpPr txBox="1"/>
          <p:nvPr/>
        </p:nvSpPr>
        <p:spPr>
          <a:xfrm>
            <a:off x="3229497" y="3828153"/>
            <a:ext cx="549138" cy="323165"/>
          </a:xfrm>
          <a:prstGeom prst="rect">
            <a:avLst/>
          </a:prstGeom>
          <a:noFill/>
        </p:spPr>
        <p:txBody>
          <a:bodyPr wrap="square" lIns="0" tIns="0" rIns="0" bIns="0" rtlCol="0">
            <a:spAutoFit/>
          </a:bodyPr>
          <a:lstStyle/>
          <a:p>
            <a:pPr algn="ctr">
              <a:spcBef>
                <a:spcPts val="500"/>
              </a:spcBef>
            </a:pPr>
            <a:r>
              <a:rPr lang="en-US" sz="700" dirty="0"/>
              <a:t>Liberal Arts and Sciences</a:t>
            </a:r>
          </a:p>
        </p:txBody>
      </p:sp>
      <p:sp>
        <p:nvSpPr>
          <p:cNvPr id="20" name="TextBox 19">
            <a:extLst>
              <a:ext uri="{FF2B5EF4-FFF2-40B4-BE49-F238E27FC236}">
                <a16:creationId xmlns:a16="http://schemas.microsoft.com/office/drawing/2014/main" id="{C6077B35-EF99-FC3C-B103-E6A58DB1185A}"/>
              </a:ext>
            </a:extLst>
          </p:cNvPr>
          <p:cNvSpPr txBox="1"/>
          <p:nvPr/>
        </p:nvSpPr>
        <p:spPr>
          <a:xfrm>
            <a:off x="3837168" y="3887653"/>
            <a:ext cx="549138" cy="430887"/>
          </a:xfrm>
          <a:prstGeom prst="rect">
            <a:avLst/>
          </a:prstGeom>
          <a:noFill/>
        </p:spPr>
        <p:txBody>
          <a:bodyPr wrap="square" lIns="0" tIns="0" rIns="0" bIns="0" rtlCol="0">
            <a:spAutoFit/>
          </a:bodyPr>
          <a:lstStyle/>
          <a:p>
            <a:pPr algn="ctr">
              <a:spcBef>
                <a:spcPts val="500"/>
              </a:spcBef>
            </a:pPr>
            <a:r>
              <a:rPr lang="en-US" sz="700" dirty="0"/>
              <a:t>Teacher Education, Specific Subjects</a:t>
            </a:r>
          </a:p>
        </p:txBody>
      </p:sp>
      <p:sp>
        <p:nvSpPr>
          <p:cNvPr id="21" name="TextBox 20">
            <a:extLst>
              <a:ext uri="{FF2B5EF4-FFF2-40B4-BE49-F238E27FC236}">
                <a16:creationId xmlns:a16="http://schemas.microsoft.com/office/drawing/2014/main" id="{E1F06B2C-32F2-3391-B958-F192CA3A8499}"/>
              </a:ext>
            </a:extLst>
          </p:cNvPr>
          <p:cNvSpPr txBox="1"/>
          <p:nvPr/>
        </p:nvSpPr>
        <p:spPr>
          <a:xfrm>
            <a:off x="4410548" y="3919322"/>
            <a:ext cx="596533" cy="107722"/>
          </a:xfrm>
          <a:prstGeom prst="rect">
            <a:avLst/>
          </a:prstGeom>
          <a:noFill/>
        </p:spPr>
        <p:txBody>
          <a:bodyPr wrap="square" lIns="0" tIns="0" rIns="0" bIns="0" rtlCol="0">
            <a:spAutoFit/>
          </a:bodyPr>
          <a:lstStyle/>
          <a:p>
            <a:pPr algn="ctr">
              <a:spcBef>
                <a:spcPts val="500"/>
              </a:spcBef>
            </a:pPr>
            <a:r>
              <a:rPr lang="en-US" sz="700" dirty="0"/>
              <a:t>Accounting</a:t>
            </a:r>
          </a:p>
        </p:txBody>
      </p:sp>
      <p:sp>
        <p:nvSpPr>
          <p:cNvPr id="22" name="TextBox 21">
            <a:extLst>
              <a:ext uri="{FF2B5EF4-FFF2-40B4-BE49-F238E27FC236}">
                <a16:creationId xmlns:a16="http://schemas.microsoft.com/office/drawing/2014/main" id="{D90F779C-363F-59D7-31A9-7179EDAB988E}"/>
              </a:ext>
            </a:extLst>
          </p:cNvPr>
          <p:cNvSpPr txBox="1"/>
          <p:nvPr/>
        </p:nvSpPr>
        <p:spPr>
          <a:xfrm>
            <a:off x="5109875" y="3943177"/>
            <a:ext cx="393951" cy="107722"/>
          </a:xfrm>
          <a:prstGeom prst="rect">
            <a:avLst/>
          </a:prstGeom>
          <a:noFill/>
        </p:spPr>
        <p:txBody>
          <a:bodyPr wrap="square" lIns="0" tIns="0" rIns="0" bIns="0" rtlCol="0">
            <a:spAutoFit/>
          </a:bodyPr>
          <a:lstStyle/>
          <a:p>
            <a:pPr algn="ctr">
              <a:spcBef>
                <a:spcPts val="500"/>
              </a:spcBef>
            </a:pPr>
            <a:r>
              <a:rPr lang="en-US" sz="700" dirty="0"/>
              <a:t>History</a:t>
            </a:r>
          </a:p>
        </p:txBody>
      </p:sp>
      <p:sp>
        <p:nvSpPr>
          <p:cNvPr id="23" name="TextBox 22">
            <a:extLst>
              <a:ext uri="{FF2B5EF4-FFF2-40B4-BE49-F238E27FC236}">
                <a16:creationId xmlns:a16="http://schemas.microsoft.com/office/drawing/2014/main" id="{9300B686-3164-7E8A-0464-2BFD7BBD8D4A}"/>
              </a:ext>
            </a:extLst>
          </p:cNvPr>
          <p:cNvSpPr txBox="1"/>
          <p:nvPr/>
        </p:nvSpPr>
        <p:spPr>
          <a:xfrm>
            <a:off x="5686104" y="3994860"/>
            <a:ext cx="412843" cy="107722"/>
          </a:xfrm>
          <a:prstGeom prst="rect">
            <a:avLst/>
          </a:prstGeom>
          <a:noFill/>
        </p:spPr>
        <p:txBody>
          <a:bodyPr wrap="square" lIns="0" tIns="0" rIns="0" bIns="0" rtlCol="0">
            <a:spAutoFit/>
          </a:bodyPr>
          <a:lstStyle/>
          <a:p>
            <a:pPr algn="ctr">
              <a:spcBef>
                <a:spcPts val="500"/>
              </a:spcBef>
            </a:pPr>
            <a:r>
              <a:rPr lang="en-US" sz="700" dirty="0"/>
              <a:t>English </a:t>
            </a:r>
          </a:p>
        </p:txBody>
      </p:sp>
      <p:sp>
        <p:nvSpPr>
          <p:cNvPr id="24" name="TextBox 23">
            <a:extLst>
              <a:ext uri="{FF2B5EF4-FFF2-40B4-BE49-F238E27FC236}">
                <a16:creationId xmlns:a16="http://schemas.microsoft.com/office/drawing/2014/main" id="{C2C760D3-FFEA-E02D-04D1-C37988BFE43C}"/>
              </a:ext>
            </a:extLst>
          </p:cNvPr>
          <p:cNvSpPr txBox="1"/>
          <p:nvPr/>
        </p:nvSpPr>
        <p:spPr>
          <a:xfrm>
            <a:off x="264014" y="858137"/>
            <a:ext cx="5956527" cy="153888"/>
          </a:xfrm>
          <a:prstGeom prst="rect">
            <a:avLst/>
          </a:prstGeom>
          <a:noFill/>
        </p:spPr>
        <p:txBody>
          <a:bodyPr wrap="square" lIns="0" tIns="0" rIns="0" bIns="0" rtlCol="0">
            <a:spAutoFit/>
          </a:bodyPr>
          <a:lstStyle/>
          <a:p>
            <a:pPr algn="l">
              <a:spcBef>
                <a:spcPts val="500"/>
              </a:spcBef>
            </a:pPr>
            <a:r>
              <a:rPr lang="en-US" sz="1000" b="1" dirty="0"/>
              <a:t>Top and Bottom Five Bachelor’s Programs by Change in Completions, 2010-2024</a:t>
            </a:r>
          </a:p>
        </p:txBody>
      </p:sp>
      <p:sp>
        <p:nvSpPr>
          <p:cNvPr id="7" name="TextBox 6">
            <a:extLst>
              <a:ext uri="{FF2B5EF4-FFF2-40B4-BE49-F238E27FC236}">
                <a16:creationId xmlns:a16="http://schemas.microsoft.com/office/drawing/2014/main" id="{513AB322-D9F1-A6EA-FA0B-0DF3811077D4}"/>
              </a:ext>
            </a:extLst>
          </p:cNvPr>
          <p:cNvSpPr txBox="1"/>
          <p:nvPr/>
        </p:nvSpPr>
        <p:spPr>
          <a:xfrm>
            <a:off x="3844714" y="1452106"/>
            <a:ext cx="1997295" cy="246221"/>
          </a:xfrm>
          <a:prstGeom prst="rect">
            <a:avLst/>
          </a:prstGeom>
          <a:noFill/>
        </p:spPr>
        <p:txBody>
          <a:bodyPr wrap="square" lIns="0" tIns="0" rIns="0" bIns="0" rtlCol="0">
            <a:spAutoFit/>
          </a:bodyPr>
          <a:lstStyle/>
          <a:p>
            <a:pPr>
              <a:spcBef>
                <a:spcPts val="500"/>
              </a:spcBef>
            </a:pPr>
            <a:r>
              <a:rPr lang="en-US" sz="800" dirty="0"/>
              <a:t>Associated with critical thinking, ethics, creativity, and discernment</a:t>
            </a:r>
          </a:p>
        </p:txBody>
      </p:sp>
      <p:sp>
        <p:nvSpPr>
          <p:cNvPr id="10" name="TextBox 9">
            <a:extLst>
              <a:ext uri="{FF2B5EF4-FFF2-40B4-BE49-F238E27FC236}">
                <a16:creationId xmlns:a16="http://schemas.microsoft.com/office/drawing/2014/main" id="{5044ACB8-5417-EE68-390F-0395063DE109}"/>
              </a:ext>
            </a:extLst>
          </p:cNvPr>
          <p:cNvSpPr txBox="1"/>
          <p:nvPr/>
        </p:nvSpPr>
        <p:spPr>
          <a:xfrm>
            <a:off x="3429709" y="1238513"/>
            <a:ext cx="2521678" cy="138499"/>
          </a:xfrm>
          <a:prstGeom prst="rect">
            <a:avLst/>
          </a:prstGeom>
          <a:noFill/>
        </p:spPr>
        <p:txBody>
          <a:bodyPr wrap="square" lIns="0" tIns="0" rIns="0" bIns="0" rtlCol="0">
            <a:spAutoFit/>
          </a:bodyPr>
          <a:lstStyle/>
          <a:p>
            <a:pPr>
              <a:spcBef>
                <a:spcPts val="500"/>
              </a:spcBef>
            </a:pPr>
            <a:r>
              <a:rPr lang="en-US" sz="900" b="1" dirty="0"/>
              <a:t>Potential for a Liberal Arts Revival…</a:t>
            </a:r>
          </a:p>
        </p:txBody>
      </p:sp>
      <p:sp>
        <p:nvSpPr>
          <p:cNvPr id="12" name="TextBox 11">
            <a:extLst>
              <a:ext uri="{FF2B5EF4-FFF2-40B4-BE49-F238E27FC236}">
                <a16:creationId xmlns:a16="http://schemas.microsoft.com/office/drawing/2014/main" id="{0D79E6F2-D964-83E3-0B5E-E9D41969420C}"/>
              </a:ext>
            </a:extLst>
          </p:cNvPr>
          <p:cNvSpPr txBox="1"/>
          <p:nvPr/>
        </p:nvSpPr>
        <p:spPr>
          <a:xfrm>
            <a:off x="3450029" y="2143521"/>
            <a:ext cx="2279008" cy="138499"/>
          </a:xfrm>
          <a:prstGeom prst="rect">
            <a:avLst/>
          </a:prstGeom>
          <a:noFill/>
        </p:spPr>
        <p:txBody>
          <a:bodyPr wrap="square" lIns="0" tIns="0" rIns="0" bIns="0" rtlCol="0">
            <a:spAutoFit/>
          </a:bodyPr>
          <a:lstStyle/>
          <a:p>
            <a:pPr>
              <a:spcBef>
                <a:spcPts val="500"/>
              </a:spcBef>
            </a:pPr>
            <a:r>
              <a:rPr lang="en-US" sz="900" b="1" dirty="0"/>
              <a:t>…But It Isn’t Guaranteed</a:t>
            </a:r>
          </a:p>
        </p:txBody>
      </p:sp>
      <p:sp>
        <p:nvSpPr>
          <p:cNvPr id="13" name="TextBox 12">
            <a:extLst>
              <a:ext uri="{FF2B5EF4-FFF2-40B4-BE49-F238E27FC236}">
                <a16:creationId xmlns:a16="http://schemas.microsoft.com/office/drawing/2014/main" id="{E290E78D-ED2A-9A69-FD98-F521FE950F37}"/>
              </a:ext>
            </a:extLst>
          </p:cNvPr>
          <p:cNvSpPr txBox="1"/>
          <p:nvPr/>
        </p:nvSpPr>
        <p:spPr>
          <a:xfrm>
            <a:off x="3817225" y="2371743"/>
            <a:ext cx="2024784" cy="246221"/>
          </a:xfrm>
          <a:prstGeom prst="rect">
            <a:avLst/>
          </a:prstGeom>
          <a:noFill/>
        </p:spPr>
        <p:txBody>
          <a:bodyPr wrap="square" lIns="0" tIns="0" rIns="0" bIns="0" rtlCol="0">
            <a:spAutoFit/>
          </a:bodyPr>
          <a:lstStyle/>
          <a:p>
            <a:pPr>
              <a:spcBef>
                <a:spcPts val="500"/>
              </a:spcBef>
            </a:pPr>
            <a:r>
              <a:rPr lang="en-US" sz="800" dirty="0"/>
              <a:t>Curriculum often focused on discipline and content, not translatable skills</a:t>
            </a:r>
          </a:p>
        </p:txBody>
      </p:sp>
      <p:sp>
        <p:nvSpPr>
          <p:cNvPr id="25" name="TextBox 24">
            <a:extLst>
              <a:ext uri="{FF2B5EF4-FFF2-40B4-BE49-F238E27FC236}">
                <a16:creationId xmlns:a16="http://schemas.microsoft.com/office/drawing/2014/main" id="{2D0EB3E1-4369-DA47-61B0-C911D009BE00}"/>
              </a:ext>
            </a:extLst>
          </p:cNvPr>
          <p:cNvSpPr txBox="1"/>
          <p:nvPr/>
        </p:nvSpPr>
        <p:spPr>
          <a:xfrm>
            <a:off x="3817225" y="2688416"/>
            <a:ext cx="2024784" cy="246221"/>
          </a:xfrm>
          <a:prstGeom prst="rect">
            <a:avLst/>
          </a:prstGeom>
          <a:noFill/>
        </p:spPr>
        <p:txBody>
          <a:bodyPr wrap="square" lIns="0" tIns="0" rIns="0" bIns="0" rtlCol="0">
            <a:spAutoFit/>
          </a:bodyPr>
          <a:lstStyle/>
          <a:p>
            <a:pPr>
              <a:spcBef>
                <a:spcPts val="500"/>
              </a:spcBef>
            </a:pPr>
            <a:r>
              <a:rPr lang="en-US" sz="800" dirty="0"/>
              <a:t>Lower earnings and lack of workforce integration deter prospective students</a:t>
            </a:r>
          </a:p>
        </p:txBody>
      </p:sp>
      <p:sp>
        <p:nvSpPr>
          <p:cNvPr id="26" name="TextBox 25">
            <a:extLst>
              <a:ext uri="{FF2B5EF4-FFF2-40B4-BE49-F238E27FC236}">
                <a16:creationId xmlns:a16="http://schemas.microsoft.com/office/drawing/2014/main" id="{2461292F-B5F1-B666-EA6E-B9B0EC9C7F49}"/>
              </a:ext>
            </a:extLst>
          </p:cNvPr>
          <p:cNvSpPr txBox="1"/>
          <p:nvPr/>
        </p:nvSpPr>
        <p:spPr>
          <a:xfrm>
            <a:off x="3851644" y="1750366"/>
            <a:ext cx="1808024" cy="246221"/>
          </a:xfrm>
          <a:prstGeom prst="rect">
            <a:avLst/>
          </a:prstGeom>
          <a:noFill/>
        </p:spPr>
        <p:txBody>
          <a:bodyPr wrap="square" lIns="0" tIns="0" rIns="0" bIns="0" rtlCol="0">
            <a:spAutoFit/>
          </a:bodyPr>
          <a:lstStyle/>
          <a:p>
            <a:pPr>
              <a:spcBef>
                <a:spcPts val="500"/>
              </a:spcBef>
            </a:pPr>
            <a:r>
              <a:rPr lang="en-US" sz="800" dirty="0"/>
              <a:t>Untethered to rapidly expiring technical skills</a:t>
            </a:r>
          </a:p>
        </p:txBody>
      </p:sp>
      <p:sp>
        <p:nvSpPr>
          <p:cNvPr id="29" name="L-Shape 28">
            <a:extLst>
              <a:ext uri="{FF2B5EF4-FFF2-40B4-BE49-F238E27FC236}">
                <a16:creationId xmlns:a16="http://schemas.microsoft.com/office/drawing/2014/main" id="{4407D067-DA25-90A9-7968-F33CB71B8394}"/>
              </a:ext>
              <a:ext uri="{C183D7F6-B498-43B3-948B-1728B52AA6E4}">
                <adec:decorative xmlns:adec="http://schemas.microsoft.com/office/drawing/2017/decorative" val="1"/>
              </a:ext>
            </a:extLst>
          </p:cNvPr>
          <p:cNvSpPr/>
          <p:nvPr/>
        </p:nvSpPr>
        <p:spPr bwMode="gray">
          <a:xfrm rot="18900000">
            <a:off x="3548228" y="1499930"/>
            <a:ext cx="174505" cy="94728"/>
          </a:xfrm>
          <a:prstGeom prst="corner">
            <a:avLst/>
          </a:prstGeom>
          <a:solidFill>
            <a:schemeClr val="accent6"/>
          </a:solidFill>
          <a:ln w="63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2" name="L-Shape 31">
            <a:extLst>
              <a:ext uri="{FF2B5EF4-FFF2-40B4-BE49-F238E27FC236}">
                <a16:creationId xmlns:a16="http://schemas.microsoft.com/office/drawing/2014/main" id="{D722A42B-8217-E4FB-2EC4-4270057DD4AF}"/>
              </a:ext>
              <a:ext uri="{C183D7F6-B498-43B3-948B-1728B52AA6E4}">
                <adec:decorative xmlns:adec="http://schemas.microsoft.com/office/drawing/2017/decorative" val="1"/>
              </a:ext>
            </a:extLst>
          </p:cNvPr>
          <p:cNvSpPr/>
          <p:nvPr/>
        </p:nvSpPr>
        <p:spPr bwMode="gray">
          <a:xfrm rot="18900000">
            <a:off x="3548227" y="1809068"/>
            <a:ext cx="174505" cy="94728"/>
          </a:xfrm>
          <a:prstGeom prst="corner">
            <a:avLst/>
          </a:prstGeom>
          <a:solidFill>
            <a:schemeClr val="accent6"/>
          </a:solidFill>
          <a:ln w="63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3" name="Multiply 150">
            <a:extLst>
              <a:ext uri="{FF2B5EF4-FFF2-40B4-BE49-F238E27FC236}">
                <a16:creationId xmlns:a16="http://schemas.microsoft.com/office/drawing/2014/main" id="{714D10A4-BEF8-1275-2F5E-DD67705185FB}"/>
              </a:ext>
              <a:ext uri="{C183D7F6-B498-43B3-948B-1728B52AA6E4}">
                <adec:decorative xmlns:adec="http://schemas.microsoft.com/office/drawing/2017/decorative" val="1"/>
              </a:ext>
            </a:extLst>
          </p:cNvPr>
          <p:cNvSpPr/>
          <p:nvPr/>
        </p:nvSpPr>
        <p:spPr bwMode="gray">
          <a:xfrm>
            <a:off x="3540291" y="2386593"/>
            <a:ext cx="210135" cy="209910"/>
          </a:xfrm>
          <a:prstGeom prst="mathMultiply">
            <a:avLst/>
          </a:prstGeom>
          <a:solidFill>
            <a:schemeClr val="tx2"/>
          </a:solidFill>
          <a:ln w="63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4" name="Multiply 150">
            <a:extLst>
              <a:ext uri="{FF2B5EF4-FFF2-40B4-BE49-F238E27FC236}">
                <a16:creationId xmlns:a16="http://schemas.microsoft.com/office/drawing/2014/main" id="{4C724AEC-819C-8E42-3379-069D9075E7A4}"/>
              </a:ext>
              <a:ext uri="{C183D7F6-B498-43B3-948B-1728B52AA6E4}">
                <adec:decorative xmlns:adec="http://schemas.microsoft.com/office/drawing/2017/decorative" val="1"/>
              </a:ext>
            </a:extLst>
          </p:cNvPr>
          <p:cNvSpPr/>
          <p:nvPr/>
        </p:nvSpPr>
        <p:spPr bwMode="gray">
          <a:xfrm>
            <a:off x="3540291" y="2709346"/>
            <a:ext cx="210135" cy="209910"/>
          </a:xfrm>
          <a:prstGeom prst="mathMultiply">
            <a:avLst/>
          </a:prstGeom>
          <a:solidFill>
            <a:schemeClr val="tx2"/>
          </a:solidFill>
          <a:ln w="63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cxnSp>
        <p:nvCxnSpPr>
          <p:cNvPr id="8" name="Straight Connector 7">
            <a:extLst>
              <a:ext uri="{FF2B5EF4-FFF2-40B4-BE49-F238E27FC236}">
                <a16:creationId xmlns:a16="http://schemas.microsoft.com/office/drawing/2014/main" id="{A9B54D76-671C-ABB3-3A9C-D1471D317BC3}"/>
              </a:ext>
              <a:ext uri="{C183D7F6-B498-43B3-948B-1728B52AA6E4}">
                <adec:decorative xmlns:adec="http://schemas.microsoft.com/office/drawing/2017/decorative" val="1"/>
              </a:ext>
            </a:extLst>
          </p:cNvPr>
          <p:cNvCxnSpPr>
            <a:cxnSpLocks/>
          </p:cNvCxnSpPr>
          <p:nvPr/>
        </p:nvCxnSpPr>
        <p:spPr bwMode="gray">
          <a:xfrm>
            <a:off x="3498531" y="3034454"/>
            <a:ext cx="0" cy="91440"/>
          </a:xfrm>
          <a:prstGeom prst="line">
            <a:avLst/>
          </a:prstGeom>
          <a:solidFill>
            <a:schemeClr val="accent1"/>
          </a:solidFill>
          <a:ln w="12700" cap="flat" cmpd="sng" algn="ctr">
            <a:solidFill>
              <a:schemeClr val="accent6"/>
            </a:solidFill>
            <a:prstDash val="solid"/>
            <a:miter lim="800000"/>
            <a:headEnd type="none" w="med" len="med"/>
            <a:tailEnd type="oval" w="sm" len="sm"/>
          </a:ln>
          <a:effectLst/>
        </p:spPr>
      </p:cxnSp>
      <p:cxnSp>
        <p:nvCxnSpPr>
          <p:cNvPr id="28" name="Straight Connector 27">
            <a:extLst>
              <a:ext uri="{FF2B5EF4-FFF2-40B4-BE49-F238E27FC236}">
                <a16:creationId xmlns:a16="http://schemas.microsoft.com/office/drawing/2014/main" id="{7D374F07-BBCA-2DD6-32B4-0233BF899D36}"/>
              </a:ext>
              <a:ext uri="{C183D7F6-B498-43B3-948B-1728B52AA6E4}">
                <adec:decorative xmlns:adec="http://schemas.microsoft.com/office/drawing/2017/decorative" val="1"/>
              </a:ext>
            </a:extLst>
          </p:cNvPr>
          <p:cNvCxnSpPr>
            <a:cxnSpLocks/>
          </p:cNvCxnSpPr>
          <p:nvPr/>
        </p:nvCxnSpPr>
        <p:spPr bwMode="gray">
          <a:xfrm>
            <a:off x="5575265" y="3033252"/>
            <a:ext cx="0" cy="91440"/>
          </a:xfrm>
          <a:prstGeom prst="line">
            <a:avLst/>
          </a:prstGeom>
          <a:solidFill>
            <a:schemeClr val="accent1"/>
          </a:solidFill>
          <a:ln w="12700" cap="flat" cmpd="sng" algn="ctr">
            <a:solidFill>
              <a:schemeClr val="accent6"/>
            </a:solidFill>
            <a:prstDash val="solid"/>
            <a:miter lim="800000"/>
            <a:headEnd type="none" w="med" len="med"/>
            <a:tailEnd type="oval" w="sm" len="sm"/>
          </a:ln>
          <a:effectLst/>
        </p:spPr>
      </p:cxnSp>
    </p:spTree>
    <p:extLst>
      <p:ext uri="{BB962C8B-B14F-4D97-AF65-F5344CB8AC3E}">
        <p14:creationId xmlns:p14="http://schemas.microsoft.com/office/powerpoint/2010/main" val="130520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479D-6D7D-69C6-3136-0CB2AF68CE97}"/>
              </a:ext>
            </a:extLst>
          </p:cNvPr>
          <p:cNvSpPr>
            <a:spLocks noGrp="1"/>
          </p:cNvSpPr>
          <p:nvPr>
            <p:ph type="title"/>
          </p:nvPr>
        </p:nvSpPr>
        <p:spPr>
          <a:xfrm>
            <a:off x="279056" y="309824"/>
            <a:ext cx="5843932" cy="256480"/>
          </a:xfrm>
        </p:spPr>
        <p:txBody>
          <a:bodyPr/>
          <a:lstStyle/>
          <a:p>
            <a:r>
              <a:rPr lang="en-US" dirty="0"/>
              <a:t>The Old Career Ladder</a:t>
            </a:r>
          </a:p>
        </p:txBody>
      </p:sp>
      <p:sp>
        <p:nvSpPr>
          <p:cNvPr id="4" name="Text Placeholder 3">
            <a:extLst>
              <a:ext uri="{FF2B5EF4-FFF2-40B4-BE49-F238E27FC236}">
                <a16:creationId xmlns:a16="http://schemas.microsoft.com/office/drawing/2014/main" id="{BEDBEDE7-035C-557E-BE82-58ACD2B6AD57}"/>
              </a:ext>
            </a:extLst>
          </p:cNvPr>
          <p:cNvSpPr>
            <a:spLocks noGrp="1"/>
          </p:cNvSpPr>
          <p:nvPr>
            <p:ph type="body" sz="quarter" idx="18"/>
          </p:nvPr>
        </p:nvSpPr>
        <p:spPr>
          <a:xfrm>
            <a:off x="5070186" y="4677489"/>
            <a:ext cx="1330613" cy="123111"/>
          </a:xfrm>
        </p:spPr>
        <p:txBody>
          <a:bodyPr/>
          <a:lstStyle/>
          <a:p>
            <a:r>
              <a:rPr lang="en-US" dirty="0"/>
              <a:t>Source: EAB interviews and analysis.</a:t>
            </a:r>
          </a:p>
        </p:txBody>
      </p:sp>
      <p:sp>
        <p:nvSpPr>
          <p:cNvPr id="5" name="Isosceles Triangle 4">
            <a:extLst>
              <a:ext uri="{FF2B5EF4-FFF2-40B4-BE49-F238E27FC236}">
                <a16:creationId xmlns:a16="http://schemas.microsoft.com/office/drawing/2014/main" id="{7FED06D7-BBB1-0504-F1A8-472B061FCB0A}"/>
              </a:ext>
            </a:extLst>
          </p:cNvPr>
          <p:cNvSpPr/>
          <p:nvPr/>
        </p:nvSpPr>
        <p:spPr bwMode="gray">
          <a:xfrm>
            <a:off x="1317030" y="719052"/>
            <a:ext cx="3767985" cy="2748468"/>
          </a:xfrm>
          <a:prstGeom prst="triangle">
            <a:avLst>
              <a:gd name="adj" fmla="val 49340"/>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cxnSp>
        <p:nvCxnSpPr>
          <p:cNvPr id="9" name="Straight Connector 8">
            <a:extLst>
              <a:ext uri="{FF2B5EF4-FFF2-40B4-BE49-F238E27FC236}">
                <a16:creationId xmlns:a16="http://schemas.microsoft.com/office/drawing/2014/main" id="{17B798CA-9BC9-F801-6C94-C5F914E1808E}"/>
              </a:ext>
            </a:extLst>
          </p:cNvPr>
          <p:cNvCxnSpPr/>
          <p:nvPr/>
        </p:nvCxnSpPr>
        <p:spPr bwMode="gray">
          <a:xfrm>
            <a:off x="1964765" y="2520563"/>
            <a:ext cx="24688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7B44F8-36C4-69C6-CFCF-9F3BC9C6B321}"/>
              </a:ext>
            </a:extLst>
          </p:cNvPr>
          <p:cNvCxnSpPr>
            <a:cxnSpLocks/>
          </p:cNvCxnSpPr>
          <p:nvPr/>
        </p:nvCxnSpPr>
        <p:spPr bwMode="gray">
          <a:xfrm>
            <a:off x="2502736" y="1710045"/>
            <a:ext cx="137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4104DA7-7E2A-7DCA-332E-32837F55496C}"/>
              </a:ext>
            </a:extLst>
          </p:cNvPr>
          <p:cNvSpPr txBox="1"/>
          <p:nvPr/>
        </p:nvSpPr>
        <p:spPr>
          <a:xfrm>
            <a:off x="2665557" y="3135053"/>
            <a:ext cx="1070930" cy="138499"/>
          </a:xfrm>
          <a:prstGeom prst="rect">
            <a:avLst/>
          </a:prstGeom>
          <a:noFill/>
        </p:spPr>
        <p:txBody>
          <a:bodyPr wrap="square" lIns="0" tIns="0" rIns="0" bIns="0" rtlCol="0">
            <a:spAutoFit/>
          </a:bodyPr>
          <a:lstStyle/>
          <a:p>
            <a:pPr algn="ctr">
              <a:spcBef>
                <a:spcPts val="500"/>
              </a:spcBef>
            </a:pPr>
            <a:r>
              <a:rPr lang="en-US" sz="900" b="1" dirty="0"/>
              <a:t>Entry-Level</a:t>
            </a:r>
          </a:p>
        </p:txBody>
      </p:sp>
      <p:pic>
        <p:nvPicPr>
          <p:cNvPr id="12" name="Picture 11" descr="Icon&#10;&#10;Description automatically generated">
            <a:extLst>
              <a:ext uri="{FF2B5EF4-FFF2-40B4-BE49-F238E27FC236}">
                <a16:creationId xmlns:a16="http://schemas.microsoft.com/office/drawing/2014/main" id="{CB36DA43-EB52-EBBD-CB1D-1271CB056CA1}"/>
              </a:ext>
            </a:extLst>
          </p:cNvPr>
          <p:cNvPicPr>
            <a:picLocks noChangeAspect="1"/>
          </p:cNvPicPr>
          <p:nvPr/>
        </p:nvPicPr>
        <p:blipFill>
          <a:blip r:embed="rId3"/>
          <a:stretch>
            <a:fillRect/>
          </a:stretch>
        </p:blipFill>
        <p:spPr>
          <a:xfrm>
            <a:off x="3074054" y="2744184"/>
            <a:ext cx="253937" cy="343285"/>
          </a:xfrm>
          <a:prstGeom prst="rect">
            <a:avLst/>
          </a:prstGeom>
        </p:spPr>
      </p:pic>
      <p:sp>
        <p:nvSpPr>
          <p:cNvPr id="15" name="TextBox 14">
            <a:extLst>
              <a:ext uri="{FF2B5EF4-FFF2-40B4-BE49-F238E27FC236}">
                <a16:creationId xmlns:a16="http://schemas.microsoft.com/office/drawing/2014/main" id="{3A8D1A59-A465-6CD1-BC90-942F5D304805}"/>
              </a:ext>
            </a:extLst>
          </p:cNvPr>
          <p:cNvSpPr txBox="1"/>
          <p:nvPr/>
        </p:nvSpPr>
        <p:spPr>
          <a:xfrm>
            <a:off x="2533356" y="1502899"/>
            <a:ext cx="1346907" cy="138499"/>
          </a:xfrm>
          <a:prstGeom prst="rect">
            <a:avLst/>
          </a:prstGeom>
          <a:noFill/>
        </p:spPr>
        <p:txBody>
          <a:bodyPr wrap="square" lIns="0" tIns="0" rIns="0" bIns="0" rtlCol="0">
            <a:spAutoFit/>
          </a:bodyPr>
          <a:lstStyle/>
          <a:p>
            <a:pPr algn="ctr">
              <a:spcBef>
                <a:spcPts val="500"/>
              </a:spcBef>
            </a:pPr>
            <a:r>
              <a:rPr lang="en-US" sz="900" b="1" dirty="0"/>
              <a:t>Executive</a:t>
            </a:r>
          </a:p>
        </p:txBody>
      </p:sp>
      <p:pic>
        <p:nvPicPr>
          <p:cNvPr id="16" name="Picture 15" descr="Icon&#10;&#10;Description automatically generated">
            <a:extLst>
              <a:ext uri="{FF2B5EF4-FFF2-40B4-BE49-F238E27FC236}">
                <a16:creationId xmlns:a16="http://schemas.microsoft.com/office/drawing/2014/main" id="{2BA234D0-4051-8D5E-473A-B0719641DB66}"/>
              </a:ext>
            </a:extLst>
          </p:cNvPr>
          <p:cNvPicPr>
            <a:picLocks noChangeAspect="1"/>
          </p:cNvPicPr>
          <p:nvPr/>
        </p:nvPicPr>
        <p:blipFill>
          <a:blip r:embed="rId4"/>
          <a:stretch>
            <a:fillRect/>
          </a:stretch>
        </p:blipFill>
        <p:spPr>
          <a:xfrm>
            <a:off x="3062411" y="1107596"/>
            <a:ext cx="277223" cy="350177"/>
          </a:xfrm>
          <a:prstGeom prst="rect">
            <a:avLst/>
          </a:prstGeom>
        </p:spPr>
      </p:pic>
      <p:sp>
        <p:nvSpPr>
          <p:cNvPr id="17" name="TextBox 16">
            <a:extLst>
              <a:ext uri="{FF2B5EF4-FFF2-40B4-BE49-F238E27FC236}">
                <a16:creationId xmlns:a16="http://schemas.microsoft.com/office/drawing/2014/main" id="{F95D1C3A-83D7-984C-21FE-2BFCA5DBA031}"/>
              </a:ext>
            </a:extLst>
          </p:cNvPr>
          <p:cNvSpPr txBox="1"/>
          <p:nvPr/>
        </p:nvSpPr>
        <p:spPr>
          <a:xfrm>
            <a:off x="2527569" y="2217248"/>
            <a:ext cx="1346907" cy="138499"/>
          </a:xfrm>
          <a:prstGeom prst="rect">
            <a:avLst/>
          </a:prstGeom>
          <a:noFill/>
        </p:spPr>
        <p:txBody>
          <a:bodyPr wrap="square" lIns="0" tIns="0" rIns="0" bIns="0" rtlCol="0">
            <a:spAutoFit/>
          </a:bodyPr>
          <a:lstStyle/>
          <a:p>
            <a:pPr algn="ctr">
              <a:spcBef>
                <a:spcPts val="500"/>
              </a:spcBef>
            </a:pPr>
            <a:r>
              <a:rPr lang="en-US" sz="900" b="1" dirty="0"/>
              <a:t>Mid-Level</a:t>
            </a:r>
          </a:p>
        </p:txBody>
      </p:sp>
      <p:pic>
        <p:nvPicPr>
          <p:cNvPr id="18" name="Picture 17" descr="Icon&#10;&#10;Description automatically generated">
            <a:extLst>
              <a:ext uri="{FF2B5EF4-FFF2-40B4-BE49-F238E27FC236}">
                <a16:creationId xmlns:a16="http://schemas.microsoft.com/office/drawing/2014/main" id="{6BD69A52-506F-7DC8-EEFA-FE89A0470CF9}"/>
              </a:ext>
            </a:extLst>
          </p:cNvPr>
          <p:cNvPicPr>
            <a:picLocks noChangeAspect="1"/>
          </p:cNvPicPr>
          <p:nvPr/>
        </p:nvPicPr>
        <p:blipFill>
          <a:blip r:embed="rId5"/>
          <a:stretch>
            <a:fillRect/>
          </a:stretch>
        </p:blipFill>
        <p:spPr>
          <a:xfrm>
            <a:off x="3059290" y="1826278"/>
            <a:ext cx="283464" cy="347472"/>
          </a:xfrm>
          <a:prstGeom prst="rect">
            <a:avLst/>
          </a:prstGeom>
        </p:spPr>
      </p:pic>
      <p:cxnSp>
        <p:nvCxnSpPr>
          <p:cNvPr id="19" name="Straight Connector 18">
            <a:extLst>
              <a:ext uri="{FF2B5EF4-FFF2-40B4-BE49-F238E27FC236}">
                <a16:creationId xmlns:a16="http://schemas.microsoft.com/office/drawing/2014/main" id="{2F823D68-588B-02E6-15C1-AEB1534DCE8B}"/>
              </a:ext>
              <a:ext uri="{C183D7F6-B498-43B3-948B-1728B52AA6E4}">
                <adec:decorative xmlns:adec="http://schemas.microsoft.com/office/drawing/2017/decorative" val="1"/>
              </a:ext>
            </a:extLst>
          </p:cNvPr>
          <p:cNvCxnSpPr>
            <a:cxnSpLocks/>
          </p:cNvCxnSpPr>
          <p:nvPr/>
        </p:nvCxnSpPr>
        <p:spPr bwMode="gray">
          <a:xfrm rot="16200000">
            <a:off x="2789542" y="3732292"/>
            <a:ext cx="822960" cy="0"/>
          </a:xfrm>
          <a:prstGeom prst="line">
            <a:avLst/>
          </a:prstGeom>
          <a:solidFill>
            <a:schemeClr val="accent1"/>
          </a:solidFill>
          <a:ln w="12700" cap="flat" cmpd="sng" algn="ctr">
            <a:solidFill>
              <a:schemeClr val="accent6"/>
            </a:solidFill>
            <a:prstDash val="solid"/>
            <a:miter lim="800000"/>
            <a:headEnd type="none" w="med" len="med"/>
            <a:tailEnd type="oval" w="sm" len="sm"/>
          </a:ln>
          <a:effectLst/>
        </p:spPr>
      </p:cxnSp>
      <p:sp>
        <p:nvSpPr>
          <p:cNvPr id="20" name="Rectangle 19">
            <a:extLst>
              <a:ext uri="{FF2B5EF4-FFF2-40B4-BE49-F238E27FC236}">
                <a16:creationId xmlns:a16="http://schemas.microsoft.com/office/drawing/2014/main" id="{63A17013-9C7F-FC6B-B941-BBE04A35738E}"/>
              </a:ext>
            </a:extLst>
          </p:cNvPr>
          <p:cNvSpPr/>
          <p:nvPr/>
        </p:nvSpPr>
        <p:spPr bwMode="gray">
          <a:xfrm>
            <a:off x="1156322" y="3632336"/>
            <a:ext cx="4089400" cy="765613"/>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b="1" dirty="0">
              <a:solidFill>
                <a:schemeClr val="tx1"/>
              </a:solidFill>
            </a:endParaRPr>
          </a:p>
        </p:txBody>
      </p:sp>
      <p:sp>
        <p:nvSpPr>
          <p:cNvPr id="21" name="TextBox 20">
            <a:extLst>
              <a:ext uri="{FF2B5EF4-FFF2-40B4-BE49-F238E27FC236}">
                <a16:creationId xmlns:a16="http://schemas.microsoft.com/office/drawing/2014/main" id="{F5B9D636-BAB9-77A6-51D4-3982DA4AAF60}"/>
              </a:ext>
            </a:extLst>
          </p:cNvPr>
          <p:cNvSpPr txBox="1"/>
          <p:nvPr/>
        </p:nvSpPr>
        <p:spPr>
          <a:xfrm>
            <a:off x="1382093" y="3680435"/>
            <a:ext cx="3688093" cy="669414"/>
          </a:xfrm>
          <a:prstGeom prst="rect">
            <a:avLst/>
          </a:prstGeom>
          <a:noFill/>
          <a:ln>
            <a:noFill/>
          </a:ln>
        </p:spPr>
        <p:txBody>
          <a:bodyPr wrap="square" lIns="0" tIns="0" rIns="0" bIns="0" rtlCol="0">
            <a:spAutoFit/>
          </a:bodyPr>
          <a:lstStyle/>
          <a:p>
            <a:pPr marL="118872" indent="-118872">
              <a:spcBef>
                <a:spcPts val="300"/>
              </a:spcBef>
              <a:buFont typeface="Arial" panose="020B0604020202020204" pitchFamily="34" charset="0"/>
              <a:buChar char="•"/>
            </a:pPr>
            <a:r>
              <a:rPr lang="en-US" sz="900" dirty="0">
                <a:solidFill>
                  <a:schemeClr val="bg1"/>
                </a:solidFill>
              </a:rPr>
              <a:t>Abundant, accessible starter jobs</a:t>
            </a:r>
          </a:p>
          <a:p>
            <a:pPr marL="118872" indent="-118872">
              <a:spcBef>
                <a:spcPts val="300"/>
              </a:spcBef>
              <a:buFont typeface="Arial" panose="020B0604020202020204" pitchFamily="34" charset="0"/>
              <a:buChar char="•"/>
            </a:pPr>
            <a:r>
              <a:rPr lang="en-US" sz="900" dirty="0">
                <a:solidFill>
                  <a:schemeClr val="bg1"/>
                </a:solidFill>
              </a:rPr>
              <a:t>Accessible with minimal professional experience or polish</a:t>
            </a:r>
          </a:p>
          <a:p>
            <a:pPr marL="118872" indent="-118872">
              <a:spcBef>
                <a:spcPts val="300"/>
              </a:spcBef>
              <a:buFont typeface="Arial" panose="020B0604020202020204" pitchFamily="34" charset="0"/>
              <a:buChar char="•"/>
            </a:pPr>
            <a:r>
              <a:rPr lang="en-US" sz="900" dirty="0">
                <a:solidFill>
                  <a:schemeClr val="bg1"/>
                </a:solidFill>
              </a:rPr>
              <a:t>Progression assumed—time and loyalty yield advancement</a:t>
            </a:r>
          </a:p>
          <a:p>
            <a:pPr marL="118872" indent="-118872">
              <a:spcBef>
                <a:spcPts val="300"/>
              </a:spcBef>
              <a:buFont typeface="Arial" panose="020B0604020202020204" pitchFamily="34" charset="0"/>
              <a:buChar char="•"/>
            </a:pPr>
            <a:r>
              <a:rPr lang="en-US" sz="900" dirty="0">
                <a:solidFill>
                  <a:schemeClr val="bg1"/>
                </a:solidFill>
              </a:rPr>
              <a:t>Employers expect to train and socialize junior hires</a:t>
            </a:r>
          </a:p>
        </p:txBody>
      </p:sp>
    </p:spTree>
    <p:extLst>
      <p:ext uri="{BB962C8B-B14F-4D97-AF65-F5344CB8AC3E}">
        <p14:creationId xmlns:p14="http://schemas.microsoft.com/office/powerpoint/2010/main" val="214912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FF72C-BBCA-44C7-9CB4-8421E381DCC2}"/>
              </a:ext>
            </a:extLst>
          </p:cNvPr>
          <p:cNvSpPr>
            <a:spLocks noGrp="1"/>
          </p:cNvSpPr>
          <p:nvPr>
            <p:ph type="title"/>
          </p:nvPr>
        </p:nvSpPr>
        <p:spPr>
          <a:xfrm>
            <a:off x="279055" y="317005"/>
            <a:ext cx="4968415" cy="249299"/>
          </a:xfrm>
        </p:spPr>
        <p:txBody>
          <a:bodyPr/>
          <a:lstStyle/>
          <a:p>
            <a:r>
              <a:rPr lang="en-US" dirty="0"/>
              <a:t>Joining You Today…</a:t>
            </a:r>
          </a:p>
        </p:txBody>
      </p:sp>
      <p:sp>
        <p:nvSpPr>
          <p:cNvPr id="12" name="Text Placeholder 11">
            <a:extLst>
              <a:ext uri="{FF2B5EF4-FFF2-40B4-BE49-F238E27FC236}">
                <a16:creationId xmlns:a16="http://schemas.microsoft.com/office/drawing/2014/main" id="{AE4ADB61-CF44-40F3-9D8D-B9E0CAE71211}"/>
              </a:ext>
            </a:extLst>
          </p:cNvPr>
          <p:cNvSpPr>
            <a:spLocks noGrp="1"/>
          </p:cNvSpPr>
          <p:nvPr>
            <p:ph type="body" sz="quarter" idx="19"/>
          </p:nvPr>
        </p:nvSpPr>
        <p:spPr/>
        <p:txBody>
          <a:bodyPr/>
          <a:lstStyle/>
          <a:p>
            <a:endParaRPr lang="en-US" dirty="0"/>
          </a:p>
        </p:txBody>
      </p:sp>
      <p:sp>
        <p:nvSpPr>
          <p:cNvPr id="10" name="Text Placeholder 9">
            <a:extLst>
              <a:ext uri="{FF2B5EF4-FFF2-40B4-BE49-F238E27FC236}">
                <a16:creationId xmlns:a16="http://schemas.microsoft.com/office/drawing/2014/main" id="{6502DD51-14DD-4FAE-8E29-68B9ABB59375}"/>
              </a:ext>
            </a:extLst>
          </p:cNvPr>
          <p:cNvSpPr>
            <a:spLocks noGrp="1"/>
          </p:cNvSpPr>
          <p:nvPr>
            <p:ph type="body" sz="quarter" idx="18"/>
          </p:nvPr>
        </p:nvSpPr>
        <p:spPr/>
        <p:txBody>
          <a:bodyPr/>
          <a:lstStyle/>
          <a:p>
            <a:endParaRPr lang="en-US" dirty="0"/>
          </a:p>
        </p:txBody>
      </p:sp>
      <p:grpSp>
        <p:nvGrpSpPr>
          <p:cNvPr id="16" name="Group 15">
            <a:extLst>
              <a:ext uri="{FF2B5EF4-FFF2-40B4-BE49-F238E27FC236}">
                <a16:creationId xmlns:a16="http://schemas.microsoft.com/office/drawing/2014/main" id="{D9C49060-901B-7272-9083-34B48AE18F28}"/>
              </a:ext>
            </a:extLst>
          </p:cNvPr>
          <p:cNvGrpSpPr/>
          <p:nvPr/>
        </p:nvGrpSpPr>
        <p:grpSpPr>
          <a:xfrm>
            <a:off x="509961" y="1066813"/>
            <a:ext cx="5011587" cy="1747949"/>
            <a:chOff x="730678" y="1476068"/>
            <a:chExt cx="5011587" cy="1747949"/>
          </a:xfrm>
        </p:grpSpPr>
        <p:pic>
          <p:nvPicPr>
            <p:cNvPr id="13" name="Picture 12">
              <a:extLst>
                <a:ext uri="{FF2B5EF4-FFF2-40B4-BE49-F238E27FC236}">
                  <a16:creationId xmlns:a16="http://schemas.microsoft.com/office/drawing/2014/main" id="{2097C1A5-20ED-9010-2679-F204E54CFE4F}"/>
                </a:ext>
              </a:extLst>
            </p:cNvPr>
            <p:cNvPicPr>
              <a:picLocks noChangeAspect="1"/>
            </p:cNvPicPr>
            <p:nvPr/>
          </p:nvPicPr>
          <p:blipFill>
            <a:blip r:embed="rId3"/>
            <a:srcRect/>
            <a:stretch/>
          </p:blipFill>
          <p:spPr>
            <a:xfrm>
              <a:off x="730678" y="1476068"/>
              <a:ext cx="1747949" cy="1747949"/>
            </a:xfrm>
            <a:prstGeom prst="rect">
              <a:avLst/>
            </a:prstGeom>
          </p:spPr>
        </p:pic>
        <p:grpSp>
          <p:nvGrpSpPr>
            <p:cNvPr id="5" name="Group 4">
              <a:extLst>
                <a:ext uri="{FF2B5EF4-FFF2-40B4-BE49-F238E27FC236}">
                  <a16:creationId xmlns:a16="http://schemas.microsoft.com/office/drawing/2014/main" id="{B9033F1F-B8B9-43CC-BDE8-B19A45760346}"/>
                </a:ext>
              </a:extLst>
            </p:cNvPr>
            <p:cNvGrpSpPr/>
            <p:nvPr/>
          </p:nvGrpSpPr>
          <p:grpSpPr>
            <a:xfrm>
              <a:off x="3127199" y="1476069"/>
              <a:ext cx="2615066" cy="1621014"/>
              <a:chOff x="2355590" y="2582270"/>
              <a:chExt cx="2572326" cy="1188720"/>
            </a:xfrm>
          </p:grpSpPr>
          <p:cxnSp>
            <p:nvCxnSpPr>
              <p:cNvPr id="14" name="Straight Connector 13">
                <a:extLst>
                  <a:ext uri="{FF2B5EF4-FFF2-40B4-BE49-F238E27FC236}">
                    <a16:creationId xmlns:a16="http://schemas.microsoft.com/office/drawing/2014/main" id="{08E6CDFA-D437-4395-8A8A-4ECC10791781}"/>
                  </a:ext>
                </a:extLst>
              </p:cNvPr>
              <p:cNvCxnSpPr>
                <a:cxnSpLocks/>
              </p:cNvCxnSpPr>
              <p:nvPr/>
            </p:nvCxnSpPr>
            <p:spPr bwMode="gray">
              <a:xfrm flipV="1">
                <a:off x="2355590" y="2582270"/>
                <a:ext cx="0" cy="1188720"/>
              </a:xfrm>
              <a:prstGeom prst="line">
                <a:avLst/>
              </a:prstGeom>
              <a:ln w="38100"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9">
                <a:extLst>
                  <a:ext uri="{FF2B5EF4-FFF2-40B4-BE49-F238E27FC236}">
                    <a16:creationId xmlns:a16="http://schemas.microsoft.com/office/drawing/2014/main" id="{3F382BFE-0011-4E77-9507-AC49E8377238}"/>
                  </a:ext>
                </a:extLst>
              </p:cNvPr>
              <p:cNvSpPr txBox="1">
                <a:spLocks/>
              </p:cNvSpPr>
              <p:nvPr/>
            </p:nvSpPr>
            <p:spPr bwMode="gray">
              <a:xfrm>
                <a:off x="2679299" y="2617984"/>
                <a:ext cx="2248617" cy="747343"/>
              </a:xfrm>
              <a:prstGeom prst="rect">
                <a:avLst/>
              </a:prstGeom>
              <a:noFill/>
              <a:ln w="19050">
                <a:noFill/>
              </a:ln>
            </p:spPr>
            <p:txBody>
              <a:bodyPr wrap="square"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nSpc>
                    <a:spcPct val="150000"/>
                  </a:lnSpc>
                  <a:spcAft>
                    <a:spcPts val="124"/>
                  </a:spcAft>
                </a:pPr>
                <a:r>
                  <a:rPr lang="en-US" sz="1800" dirty="0">
                    <a:solidFill>
                      <a:schemeClr val="bg1"/>
                    </a:solidFill>
                    <a:latin typeface="+mj-lt"/>
                  </a:rPr>
                  <a:t>Jon Rice</a:t>
                </a:r>
              </a:p>
              <a:p>
                <a:pPr>
                  <a:spcAft>
                    <a:spcPts val="124"/>
                  </a:spcAft>
                </a:pPr>
                <a:r>
                  <a:rPr lang="en-US" b="0" dirty="0">
                    <a:solidFill>
                      <a:schemeClr val="bg1"/>
                    </a:solidFill>
                  </a:rPr>
                  <a:t>Director, </a:t>
                </a:r>
              </a:p>
              <a:p>
                <a:pPr>
                  <a:spcAft>
                    <a:spcPts val="124"/>
                  </a:spcAft>
                </a:pPr>
                <a:r>
                  <a:rPr lang="en-US" b="0" dirty="0">
                    <a:solidFill>
                      <a:schemeClr val="bg1"/>
                    </a:solidFill>
                  </a:rPr>
                  <a:t>EAB Research Advisory Services</a:t>
                </a:r>
              </a:p>
              <a:p>
                <a:pPr>
                  <a:lnSpc>
                    <a:spcPct val="200000"/>
                  </a:lnSpc>
                  <a:spcAft>
                    <a:spcPts val="124"/>
                  </a:spcAft>
                </a:pPr>
                <a:r>
                  <a:rPr lang="en-US" b="0" dirty="0">
                    <a:solidFill>
                      <a:schemeClr val="bg1"/>
                    </a:solidFill>
                  </a:rPr>
                  <a:t>JRice@eab.com</a:t>
                </a:r>
              </a:p>
            </p:txBody>
          </p:sp>
        </p:grpSp>
      </p:grpSp>
      <p:grpSp>
        <p:nvGrpSpPr>
          <p:cNvPr id="2" name="Group 1">
            <a:extLst>
              <a:ext uri="{FF2B5EF4-FFF2-40B4-BE49-F238E27FC236}">
                <a16:creationId xmlns:a16="http://schemas.microsoft.com/office/drawing/2014/main" id="{54328F82-909F-ACD0-0B7E-8A288EDE45F1}"/>
              </a:ext>
            </a:extLst>
          </p:cNvPr>
          <p:cNvGrpSpPr/>
          <p:nvPr/>
        </p:nvGrpSpPr>
        <p:grpSpPr>
          <a:xfrm>
            <a:off x="3235569" y="2314505"/>
            <a:ext cx="2011904" cy="1697846"/>
            <a:chOff x="4339188" y="478064"/>
            <a:chExt cx="2019546" cy="1704295"/>
          </a:xfrm>
        </p:grpSpPr>
        <p:pic>
          <p:nvPicPr>
            <p:cNvPr id="4" name="Picture 3">
              <a:extLst>
                <a:ext uri="{FF2B5EF4-FFF2-40B4-BE49-F238E27FC236}">
                  <a16:creationId xmlns:a16="http://schemas.microsoft.com/office/drawing/2014/main" id="{996B6BD6-AD6A-6F84-5EC8-68FABF2F28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39188" y="980221"/>
              <a:ext cx="1202138" cy="1202138"/>
            </a:xfrm>
            <a:prstGeom prst="rect">
              <a:avLst/>
            </a:prstGeom>
          </p:spPr>
        </p:pic>
        <p:sp>
          <p:nvSpPr>
            <p:cNvPr id="6" name="TextBox 5">
              <a:extLst>
                <a:ext uri="{FF2B5EF4-FFF2-40B4-BE49-F238E27FC236}">
                  <a16:creationId xmlns:a16="http://schemas.microsoft.com/office/drawing/2014/main" id="{F11764D4-D66F-A7D8-6577-1F802BBA7BF2}"/>
                </a:ext>
              </a:extLst>
            </p:cNvPr>
            <p:cNvSpPr txBox="1"/>
            <p:nvPr/>
          </p:nvSpPr>
          <p:spPr>
            <a:xfrm>
              <a:off x="4339188" y="478064"/>
              <a:ext cx="2019546" cy="342415"/>
            </a:xfrm>
            <a:prstGeom prst="rect">
              <a:avLst/>
            </a:prstGeom>
            <a:noFill/>
          </p:spPr>
          <p:txBody>
            <a:bodyPr wrap="square" lIns="0" tIns="0" rIns="0" bIns="0" rtlCol="0">
              <a:spAutoFit/>
            </a:bodyPr>
            <a:lstStyle/>
            <a:p>
              <a:pPr>
                <a:spcBef>
                  <a:spcPts val="500"/>
                </a:spcBef>
              </a:pPr>
              <a:r>
                <a:rPr lang="en-US" sz="900" b="1" dirty="0">
                  <a:solidFill>
                    <a:schemeClr val="bg1"/>
                  </a:solidFill>
                </a:rPr>
                <a:t>LinkedIn:</a:t>
              </a:r>
            </a:p>
            <a:p>
              <a:pPr>
                <a:spcBef>
                  <a:spcPts val="500"/>
                </a:spcBef>
              </a:pPr>
              <a:r>
                <a:rPr lang="en-US" sz="900" dirty="0" err="1">
                  <a:solidFill>
                    <a:schemeClr val="bg1"/>
                  </a:solidFill>
                </a:rPr>
                <a:t>linkedin.com</a:t>
              </a:r>
              <a:r>
                <a:rPr lang="en-US" sz="900" dirty="0">
                  <a:solidFill>
                    <a:schemeClr val="bg1"/>
                  </a:solidFill>
                </a:rPr>
                <a:t>/in/</a:t>
              </a:r>
              <a:r>
                <a:rPr lang="en-US" sz="900" dirty="0" err="1">
                  <a:solidFill>
                    <a:schemeClr val="bg1"/>
                  </a:solidFill>
                </a:rPr>
                <a:t>jonfrice</a:t>
              </a:r>
              <a:endParaRPr lang="en-US" sz="900" dirty="0">
                <a:solidFill>
                  <a:schemeClr val="bg1"/>
                </a:solidFill>
              </a:endParaRPr>
            </a:p>
          </p:txBody>
        </p:sp>
      </p:grpSp>
      <p:pic>
        <p:nvPicPr>
          <p:cNvPr id="7" name="Picture 6" descr="Text, logo&#10;&#10;Description automatically generated">
            <a:extLst>
              <a:ext uri="{FF2B5EF4-FFF2-40B4-BE49-F238E27FC236}">
                <a16:creationId xmlns:a16="http://schemas.microsoft.com/office/drawing/2014/main" id="{0769D344-BA5A-F0DA-DF9E-270BFA33575B}"/>
              </a:ext>
            </a:extLst>
          </p:cNvPr>
          <p:cNvPicPr>
            <a:picLocks noChangeAspect="1"/>
          </p:cNvPicPr>
          <p:nvPr/>
        </p:nvPicPr>
        <p:blipFill>
          <a:blip r:embed="rId5"/>
          <a:stretch>
            <a:fillRect/>
          </a:stretch>
        </p:blipFill>
        <p:spPr>
          <a:xfrm>
            <a:off x="4270815" y="130670"/>
            <a:ext cx="1831852" cy="795530"/>
          </a:xfrm>
          <a:prstGeom prst="rect">
            <a:avLst/>
          </a:prstGeom>
        </p:spPr>
      </p:pic>
    </p:spTree>
    <p:extLst>
      <p:ext uri="{BB962C8B-B14F-4D97-AF65-F5344CB8AC3E}">
        <p14:creationId xmlns:p14="http://schemas.microsoft.com/office/powerpoint/2010/main" val="382244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8B60B-C48C-2E8C-CEA3-29AC552CC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85AFB-6CC8-F4A8-4C7D-52BA4F8E0E33}"/>
              </a:ext>
            </a:extLst>
          </p:cNvPr>
          <p:cNvSpPr>
            <a:spLocks noGrp="1"/>
          </p:cNvSpPr>
          <p:nvPr>
            <p:ph type="title"/>
          </p:nvPr>
        </p:nvSpPr>
        <p:spPr>
          <a:xfrm>
            <a:off x="279056" y="309824"/>
            <a:ext cx="5843932" cy="256480"/>
          </a:xfrm>
        </p:spPr>
        <p:txBody>
          <a:bodyPr/>
          <a:lstStyle/>
          <a:p>
            <a:pPr algn="ctr"/>
            <a:r>
              <a:rPr lang="en-US" dirty="0"/>
              <a:t>From Pyramid to Diamond</a:t>
            </a:r>
          </a:p>
        </p:txBody>
      </p:sp>
      <p:sp>
        <p:nvSpPr>
          <p:cNvPr id="3" name="Text Placeholder 2">
            <a:extLst>
              <a:ext uri="{FF2B5EF4-FFF2-40B4-BE49-F238E27FC236}">
                <a16:creationId xmlns:a16="http://schemas.microsoft.com/office/drawing/2014/main" id="{AEBF2B7E-B000-CBD6-2517-649F722E5092}"/>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FE8BFA2A-F1DF-FE74-7272-352BDF25EE21}"/>
              </a:ext>
            </a:extLst>
          </p:cNvPr>
          <p:cNvSpPr>
            <a:spLocks noGrp="1"/>
          </p:cNvSpPr>
          <p:nvPr>
            <p:ph type="body" sz="quarter" idx="18"/>
          </p:nvPr>
        </p:nvSpPr>
        <p:spPr>
          <a:xfrm>
            <a:off x="5070186" y="4677489"/>
            <a:ext cx="1330613" cy="123111"/>
          </a:xfrm>
        </p:spPr>
        <p:txBody>
          <a:bodyPr/>
          <a:lstStyle/>
          <a:p>
            <a:r>
              <a:rPr lang="en-US" dirty="0"/>
              <a:t>Source: EAB interviews and analysis.</a:t>
            </a:r>
          </a:p>
        </p:txBody>
      </p:sp>
      <p:grpSp>
        <p:nvGrpSpPr>
          <p:cNvPr id="40" name="Group 39">
            <a:extLst>
              <a:ext uri="{FF2B5EF4-FFF2-40B4-BE49-F238E27FC236}">
                <a16:creationId xmlns:a16="http://schemas.microsoft.com/office/drawing/2014/main" id="{8F85214E-F415-674E-3655-D042F68A399A}"/>
              </a:ext>
            </a:extLst>
          </p:cNvPr>
          <p:cNvGrpSpPr/>
          <p:nvPr/>
        </p:nvGrpSpPr>
        <p:grpSpPr>
          <a:xfrm>
            <a:off x="932629" y="719052"/>
            <a:ext cx="4536787" cy="2929296"/>
            <a:chOff x="972099" y="719052"/>
            <a:chExt cx="4536787" cy="2929296"/>
          </a:xfrm>
        </p:grpSpPr>
        <p:sp>
          <p:nvSpPr>
            <p:cNvPr id="5" name="Isosceles Triangle 4">
              <a:extLst>
                <a:ext uri="{FF2B5EF4-FFF2-40B4-BE49-F238E27FC236}">
                  <a16:creationId xmlns:a16="http://schemas.microsoft.com/office/drawing/2014/main" id="{606AC189-A763-BEEE-91C8-F0AB821468EE}"/>
                </a:ext>
              </a:extLst>
            </p:cNvPr>
            <p:cNvSpPr/>
            <p:nvPr/>
          </p:nvSpPr>
          <p:spPr bwMode="gray">
            <a:xfrm>
              <a:off x="1354291" y="719052"/>
              <a:ext cx="3767985" cy="2748468"/>
            </a:xfrm>
            <a:prstGeom prst="triangle">
              <a:avLst>
                <a:gd name="adj" fmla="val 49340"/>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cxnSp>
          <p:nvCxnSpPr>
            <p:cNvPr id="20" name="Straight Connector 19">
              <a:extLst>
                <a:ext uri="{FF2B5EF4-FFF2-40B4-BE49-F238E27FC236}">
                  <a16:creationId xmlns:a16="http://schemas.microsoft.com/office/drawing/2014/main" id="{73039E58-93F7-3F9F-5121-09FE23664864}"/>
                </a:ext>
              </a:extLst>
            </p:cNvPr>
            <p:cNvCxnSpPr/>
            <p:nvPr/>
          </p:nvCxnSpPr>
          <p:spPr bwMode="gray">
            <a:xfrm>
              <a:off x="1992705" y="2520563"/>
              <a:ext cx="24688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800FF896-3C36-C608-8560-F574CDAD3B28}"/>
                </a:ext>
              </a:extLst>
            </p:cNvPr>
            <p:cNvSpPr/>
            <p:nvPr/>
          </p:nvSpPr>
          <p:spPr bwMode="gray">
            <a:xfrm>
              <a:off x="1342260" y="2103386"/>
              <a:ext cx="1879883" cy="1372956"/>
            </a:xfrm>
            <a:prstGeom prst="triangle">
              <a:avLst>
                <a:gd name="adj" fmla="val 4938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8" name="Isosceles Triangle 7">
              <a:extLst>
                <a:ext uri="{FF2B5EF4-FFF2-40B4-BE49-F238E27FC236}">
                  <a16:creationId xmlns:a16="http://schemas.microsoft.com/office/drawing/2014/main" id="{6955CE22-0690-8B89-CFE2-214698AD8333}"/>
                </a:ext>
              </a:extLst>
            </p:cNvPr>
            <p:cNvSpPr/>
            <p:nvPr/>
          </p:nvSpPr>
          <p:spPr bwMode="gray">
            <a:xfrm flipH="1">
              <a:off x="3222143" y="2103386"/>
              <a:ext cx="1909753" cy="1372956"/>
            </a:xfrm>
            <a:prstGeom prst="triangle">
              <a:avLst>
                <a:gd name="adj" fmla="val 499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cxnSp>
          <p:nvCxnSpPr>
            <p:cNvPr id="24" name="Straight Connector 23">
              <a:extLst>
                <a:ext uri="{FF2B5EF4-FFF2-40B4-BE49-F238E27FC236}">
                  <a16:creationId xmlns:a16="http://schemas.microsoft.com/office/drawing/2014/main" id="{84A131D7-54C4-F4DC-F971-1AD0425811F8}"/>
                </a:ext>
              </a:extLst>
            </p:cNvPr>
            <p:cNvCxnSpPr>
              <a:cxnSpLocks/>
            </p:cNvCxnSpPr>
            <p:nvPr/>
          </p:nvCxnSpPr>
          <p:spPr bwMode="gray">
            <a:xfrm>
              <a:off x="2578216" y="1651181"/>
              <a:ext cx="128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FE30A98-B53E-F6FC-51E0-538B32790DD9}"/>
                </a:ext>
              </a:extLst>
            </p:cNvPr>
            <p:cNvSpPr txBox="1"/>
            <p:nvPr/>
          </p:nvSpPr>
          <p:spPr>
            <a:xfrm>
              <a:off x="2541620" y="1483860"/>
              <a:ext cx="1346907" cy="138499"/>
            </a:xfrm>
            <a:prstGeom prst="rect">
              <a:avLst/>
            </a:prstGeom>
            <a:noFill/>
          </p:spPr>
          <p:txBody>
            <a:bodyPr wrap="square" lIns="0" tIns="0" rIns="0" bIns="0" rtlCol="0">
              <a:spAutoFit/>
            </a:bodyPr>
            <a:lstStyle/>
            <a:p>
              <a:pPr algn="ctr">
                <a:spcBef>
                  <a:spcPts val="500"/>
                </a:spcBef>
              </a:pPr>
              <a:r>
                <a:rPr lang="en-US" sz="900" b="1" dirty="0"/>
                <a:t>Executive-Level</a:t>
              </a:r>
            </a:p>
          </p:txBody>
        </p:sp>
        <p:pic>
          <p:nvPicPr>
            <p:cNvPr id="13" name="Picture 12" descr="Icon&#10;&#10;Description automatically generated">
              <a:extLst>
                <a:ext uri="{FF2B5EF4-FFF2-40B4-BE49-F238E27FC236}">
                  <a16:creationId xmlns:a16="http://schemas.microsoft.com/office/drawing/2014/main" id="{F09A2950-B731-B57A-47AC-64E6B69C3970}"/>
                </a:ext>
              </a:extLst>
            </p:cNvPr>
            <p:cNvPicPr>
              <a:picLocks noChangeAspect="1"/>
            </p:cNvPicPr>
            <p:nvPr/>
          </p:nvPicPr>
          <p:blipFill>
            <a:blip r:embed="rId3"/>
            <a:stretch>
              <a:fillRect/>
            </a:stretch>
          </p:blipFill>
          <p:spPr>
            <a:xfrm>
              <a:off x="3076462" y="1088557"/>
              <a:ext cx="277223" cy="350177"/>
            </a:xfrm>
            <a:prstGeom prst="rect">
              <a:avLst/>
            </a:prstGeom>
          </p:spPr>
        </p:pic>
        <p:sp>
          <p:nvSpPr>
            <p:cNvPr id="14" name="TextBox 13">
              <a:extLst>
                <a:ext uri="{FF2B5EF4-FFF2-40B4-BE49-F238E27FC236}">
                  <a16:creationId xmlns:a16="http://schemas.microsoft.com/office/drawing/2014/main" id="{8A87470C-86A7-8733-F8EC-0338A3213C4D}"/>
                </a:ext>
              </a:extLst>
            </p:cNvPr>
            <p:cNvSpPr txBox="1"/>
            <p:nvPr/>
          </p:nvSpPr>
          <p:spPr>
            <a:xfrm>
              <a:off x="2535771" y="2217248"/>
              <a:ext cx="1346907" cy="138499"/>
            </a:xfrm>
            <a:prstGeom prst="rect">
              <a:avLst/>
            </a:prstGeom>
            <a:noFill/>
          </p:spPr>
          <p:txBody>
            <a:bodyPr wrap="square" lIns="0" tIns="0" rIns="0" bIns="0" rtlCol="0">
              <a:spAutoFit/>
            </a:bodyPr>
            <a:lstStyle/>
            <a:p>
              <a:pPr algn="ctr">
                <a:spcBef>
                  <a:spcPts val="500"/>
                </a:spcBef>
              </a:pPr>
              <a:r>
                <a:rPr lang="en-US" sz="900" b="1" dirty="0"/>
                <a:t>Mid-Level</a:t>
              </a:r>
            </a:p>
          </p:txBody>
        </p:sp>
        <p:pic>
          <p:nvPicPr>
            <p:cNvPr id="15" name="Picture 14" descr="Icon&#10;&#10;Description automatically generated">
              <a:extLst>
                <a:ext uri="{FF2B5EF4-FFF2-40B4-BE49-F238E27FC236}">
                  <a16:creationId xmlns:a16="http://schemas.microsoft.com/office/drawing/2014/main" id="{070BF7AF-D1F1-20C0-4582-ECD52A851C4A}"/>
                </a:ext>
              </a:extLst>
            </p:cNvPr>
            <p:cNvPicPr>
              <a:picLocks noChangeAspect="1"/>
            </p:cNvPicPr>
            <p:nvPr/>
          </p:nvPicPr>
          <p:blipFill>
            <a:blip r:embed="rId4"/>
            <a:stretch>
              <a:fillRect/>
            </a:stretch>
          </p:blipFill>
          <p:spPr>
            <a:xfrm>
              <a:off x="3067492" y="1826278"/>
              <a:ext cx="283464" cy="347472"/>
            </a:xfrm>
            <a:prstGeom prst="rect">
              <a:avLst/>
            </a:prstGeom>
          </p:spPr>
        </p:pic>
        <p:sp>
          <p:nvSpPr>
            <p:cNvPr id="16" name="TextBox 15">
              <a:extLst>
                <a:ext uri="{FF2B5EF4-FFF2-40B4-BE49-F238E27FC236}">
                  <a16:creationId xmlns:a16="http://schemas.microsoft.com/office/drawing/2014/main" id="{70715083-C09A-3B2C-F8CC-9505FFBFE465}"/>
                </a:ext>
              </a:extLst>
            </p:cNvPr>
            <p:cNvSpPr txBox="1"/>
            <p:nvPr/>
          </p:nvSpPr>
          <p:spPr>
            <a:xfrm>
              <a:off x="2673759" y="2596345"/>
              <a:ext cx="1070930" cy="138499"/>
            </a:xfrm>
            <a:prstGeom prst="rect">
              <a:avLst/>
            </a:prstGeom>
            <a:noFill/>
          </p:spPr>
          <p:txBody>
            <a:bodyPr wrap="square" lIns="0" tIns="0" rIns="0" bIns="0" rtlCol="0">
              <a:spAutoFit/>
            </a:bodyPr>
            <a:lstStyle/>
            <a:p>
              <a:pPr algn="ctr">
                <a:spcBef>
                  <a:spcPts val="500"/>
                </a:spcBef>
              </a:pPr>
              <a:r>
                <a:rPr lang="en-US" sz="900" b="1" dirty="0"/>
                <a:t>Entry-Level</a:t>
              </a:r>
            </a:p>
          </p:txBody>
        </p:sp>
        <p:pic>
          <p:nvPicPr>
            <p:cNvPr id="19" name="Picture 18" descr="Icon&#10;&#10;Description automatically generated">
              <a:extLst>
                <a:ext uri="{FF2B5EF4-FFF2-40B4-BE49-F238E27FC236}">
                  <a16:creationId xmlns:a16="http://schemas.microsoft.com/office/drawing/2014/main" id="{A8ADEB23-66FF-7B64-60D4-AECCB7AE6C4D}"/>
                </a:ext>
              </a:extLst>
            </p:cNvPr>
            <p:cNvPicPr>
              <a:picLocks noChangeAspect="1"/>
            </p:cNvPicPr>
            <p:nvPr/>
          </p:nvPicPr>
          <p:blipFill>
            <a:blip r:embed="rId5"/>
            <a:stretch>
              <a:fillRect/>
            </a:stretch>
          </p:blipFill>
          <p:spPr>
            <a:xfrm>
              <a:off x="3082256" y="2792179"/>
              <a:ext cx="253937" cy="343285"/>
            </a:xfrm>
            <a:prstGeom prst="rect">
              <a:avLst/>
            </a:prstGeom>
          </p:spPr>
        </p:pic>
        <p:sp>
          <p:nvSpPr>
            <p:cNvPr id="33" name="TextBox 32">
              <a:extLst>
                <a:ext uri="{FF2B5EF4-FFF2-40B4-BE49-F238E27FC236}">
                  <a16:creationId xmlns:a16="http://schemas.microsoft.com/office/drawing/2014/main" id="{957CC3D9-5AFC-7C44-4986-3710CC2D0651}"/>
                </a:ext>
              </a:extLst>
            </p:cNvPr>
            <p:cNvSpPr txBox="1"/>
            <p:nvPr/>
          </p:nvSpPr>
          <p:spPr>
            <a:xfrm>
              <a:off x="3770320" y="3065350"/>
              <a:ext cx="775164" cy="276999"/>
            </a:xfrm>
            <a:prstGeom prst="rect">
              <a:avLst/>
            </a:prstGeom>
            <a:noFill/>
          </p:spPr>
          <p:txBody>
            <a:bodyPr wrap="square" lIns="0" tIns="0" rIns="0" bIns="0" rtlCol="0">
              <a:spAutoFit/>
            </a:bodyPr>
            <a:lstStyle/>
            <a:p>
              <a:pPr algn="ctr">
                <a:spcBef>
                  <a:spcPts val="500"/>
                </a:spcBef>
              </a:pPr>
              <a:r>
                <a:rPr lang="en-US" sz="900" b="1" dirty="0"/>
                <a:t>Technical Staff</a:t>
              </a:r>
            </a:p>
          </p:txBody>
        </p:sp>
        <p:sp>
          <p:nvSpPr>
            <p:cNvPr id="34" name="TextBox 33">
              <a:extLst>
                <a:ext uri="{FF2B5EF4-FFF2-40B4-BE49-F238E27FC236}">
                  <a16:creationId xmlns:a16="http://schemas.microsoft.com/office/drawing/2014/main" id="{15369E55-8A17-5796-95A5-4174DB55F530}"/>
                </a:ext>
              </a:extLst>
            </p:cNvPr>
            <p:cNvSpPr txBox="1"/>
            <p:nvPr/>
          </p:nvSpPr>
          <p:spPr>
            <a:xfrm>
              <a:off x="1886758" y="3065350"/>
              <a:ext cx="775164" cy="276999"/>
            </a:xfrm>
            <a:prstGeom prst="rect">
              <a:avLst/>
            </a:prstGeom>
            <a:noFill/>
          </p:spPr>
          <p:txBody>
            <a:bodyPr wrap="square" lIns="0" tIns="0" rIns="0" bIns="0" rtlCol="0">
              <a:spAutoFit/>
            </a:bodyPr>
            <a:lstStyle/>
            <a:p>
              <a:pPr algn="ctr">
                <a:spcBef>
                  <a:spcPts val="500"/>
                </a:spcBef>
              </a:pPr>
              <a:r>
                <a:rPr lang="en-US" sz="900" b="1" dirty="0"/>
                <a:t>Generalist Staff</a:t>
              </a:r>
            </a:p>
          </p:txBody>
        </p:sp>
        <p:pic>
          <p:nvPicPr>
            <p:cNvPr id="35" name="Picture 34" descr="A picture containing text&#10;&#10;Description automatically generated">
              <a:extLst>
                <a:ext uri="{FF2B5EF4-FFF2-40B4-BE49-F238E27FC236}">
                  <a16:creationId xmlns:a16="http://schemas.microsoft.com/office/drawing/2014/main" id="{9A9570C3-1C3B-99C9-4595-DEF02F16070C}"/>
                </a:ext>
              </a:extLst>
            </p:cNvPr>
            <p:cNvPicPr>
              <a:picLocks noChangeAspect="1"/>
            </p:cNvPicPr>
            <p:nvPr/>
          </p:nvPicPr>
          <p:blipFill>
            <a:blip r:embed="rId6"/>
            <a:stretch>
              <a:fillRect/>
            </a:stretch>
          </p:blipFill>
          <p:spPr>
            <a:xfrm>
              <a:off x="2114772" y="2670329"/>
              <a:ext cx="319136" cy="319136"/>
            </a:xfrm>
            <a:prstGeom prst="rect">
              <a:avLst/>
            </a:prstGeom>
          </p:spPr>
        </p:pic>
        <p:pic>
          <p:nvPicPr>
            <p:cNvPr id="36" name="Picture 35" descr="Icon&#10;&#10;Description automatically generated">
              <a:extLst>
                <a:ext uri="{FF2B5EF4-FFF2-40B4-BE49-F238E27FC236}">
                  <a16:creationId xmlns:a16="http://schemas.microsoft.com/office/drawing/2014/main" id="{28891E57-6AB9-ADD6-4B31-17E6CE350D81}"/>
                </a:ext>
              </a:extLst>
            </p:cNvPr>
            <p:cNvPicPr>
              <a:picLocks noChangeAspect="1"/>
            </p:cNvPicPr>
            <p:nvPr/>
          </p:nvPicPr>
          <p:blipFill>
            <a:blip r:embed="rId7"/>
            <a:stretch>
              <a:fillRect/>
            </a:stretch>
          </p:blipFill>
          <p:spPr>
            <a:xfrm>
              <a:off x="3959462" y="2660139"/>
              <a:ext cx="396881" cy="329326"/>
            </a:xfrm>
            <a:prstGeom prst="rect">
              <a:avLst/>
            </a:prstGeom>
          </p:spPr>
        </p:pic>
        <p:sp>
          <p:nvSpPr>
            <p:cNvPr id="7" name="Isosceles Triangle 6">
              <a:extLst>
                <a:ext uri="{FF2B5EF4-FFF2-40B4-BE49-F238E27FC236}">
                  <a16:creationId xmlns:a16="http://schemas.microsoft.com/office/drawing/2014/main" id="{24AA714C-6795-3BE7-BA94-904189879D8C}"/>
                </a:ext>
              </a:extLst>
            </p:cNvPr>
            <p:cNvSpPr/>
            <p:nvPr/>
          </p:nvSpPr>
          <p:spPr bwMode="gray">
            <a:xfrm>
              <a:off x="972099" y="1941468"/>
              <a:ext cx="2381575" cy="1706880"/>
            </a:xfrm>
            <a:prstGeom prst="triangle">
              <a:avLst/>
            </a:prstGeom>
            <a:solidFill>
              <a:schemeClr val="accent5">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9" name="Isosceles Triangle 8">
              <a:extLst>
                <a:ext uri="{FF2B5EF4-FFF2-40B4-BE49-F238E27FC236}">
                  <a16:creationId xmlns:a16="http://schemas.microsoft.com/office/drawing/2014/main" id="{57746A6F-0DA6-9F9B-41A7-1E0C0D64ED91}"/>
                </a:ext>
              </a:extLst>
            </p:cNvPr>
            <p:cNvSpPr/>
            <p:nvPr/>
          </p:nvSpPr>
          <p:spPr bwMode="gray">
            <a:xfrm>
              <a:off x="3137218" y="1882748"/>
              <a:ext cx="2371668" cy="1706880"/>
            </a:xfrm>
            <a:prstGeom prst="triangle">
              <a:avLst/>
            </a:prstGeom>
            <a:solidFill>
              <a:schemeClr val="accent5">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grpSp>
      <p:cxnSp>
        <p:nvCxnSpPr>
          <p:cNvPr id="23" name="Straight Connector 22">
            <a:extLst>
              <a:ext uri="{FF2B5EF4-FFF2-40B4-BE49-F238E27FC236}">
                <a16:creationId xmlns:a16="http://schemas.microsoft.com/office/drawing/2014/main" id="{2209A21B-1B43-0A7E-125F-2B7A438EF10C}"/>
              </a:ext>
              <a:ext uri="{C183D7F6-B498-43B3-948B-1728B52AA6E4}">
                <adec:decorative xmlns:adec="http://schemas.microsoft.com/office/drawing/2017/decorative" val="1"/>
              </a:ext>
            </a:extLst>
          </p:cNvPr>
          <p:cNvCxnSpPr>
            <a:cxnSpLocks/>
          </p:cNvCxnSpPr>
          <p:nvPr/>
        </p:nvCxnSpPr>
        <p:spPr bwMode="gray">
          <a:xfrm rot="16200000">
            <a:off x="2770288" y="3648348"/>
            <a:ext cx="822960" cy="0"/>
          </a:xfrm>
          <a:prstGeom prst="line">
            <a:avLst/>
          </a:prstGeom>
          <a:solidFill>
            <a:schemeClr val="accent1"/>
          </a:solidFill>
          <a:ln w="12700" cap="flat" cmpd="sng" algn="ctr">
            <a:solidFill>
              <a:schemeClr val="accent6"/>
            </a:solidFill>
            <a:prstDash val="solid"/>
            <a:miter lim="800000"/>
            <a:headEnd type="none" w="med" len="med"/>
            <a:tailEnd type="oval" w="sm" len="sm"/>
          </a:ln>
          <a:effectLst/>
        </p:spPr>
      </p:cxnSp>
      <p:sp>
        <p:nvSpPr>
          <p:cNvPr id="27" name="Rectangle 26">
            <a:extLst>
              <a:ext uri="{FF2B5EF4-FFF2-40B4-BE49-F238E27FC236}">
                <a16:creationId xmlns:a16="http://schemas.microsoft.com/office/drawing/2014/main" id="{FDE74E51-E988-EBC6-9108-00434E55FCAA}"/>
              </a:ext>
            </a:extLst>
          </p:cNvPr>
          <p:cNvSpPr/>
          <p:nvPr/>
        </p:nvSpPr>
        <p:spPr bwMode="gray">
          <a:xfrm>
            <a:off x="634012" y="3665409"/>
            <a:ext cx="5106279" cy="73254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b="1" dirty="0">
              <a:solidFill>
                <a:schemeClr val="tx1"/>
              </a:solidFill>
            </a:endParaRPr>
          </a:p>
        </p:txBody>
      </p:sp>
      <p:sp>
        <p:nvSpPr>
          <p:cNvPr id="28" name="TextBox 27">
            <a:extLst>
              <a:ext uri="{FF2B5EF4-FFF2-40B4-BE49-F238E27FC236}">
                <a16:creationId xmlns:a16="http://schemas.microsoft.com/office/drawing/2014/main" id="{7D43782D-96CB-FEC2-4F7E-C44A7AC934DB}"/>
              </a:ext>
            </a:extLst>
          </p:cNvPr>
          <p:cNvSpPr txBox="1"/>
          <p:nvPr/>
        </p:nvSpPr>
        <p:spPr>
          <a:xfrm>
            <a:off x="777668" y="3785458"/>
            <a:ext cx="4894061" cy="492443"/>
          </a:xfrm>
          <a:prstGeom prst="rect">
            <a:avLst/>
          </a:prstGeom>
          <a:noFill/>
          <a:ln>
            <a:noFill/>
          </a:ln>
        </p:spPr>
        <p:txBody>
          <a:bodyPr wrap="square" lIns="0" tIns="0" rIns="0" bIns="0" rtlCol="0">
            <a:spAutoFit/>
          </a:bodyPr>
          <a:lstStyle/>
          <a:p>
            <a:pPr marL="118872" indent="-118872" algn="l">
              <a:spcBef>
                <a:spcPts val="300"/>
              </a:spcBef>
              <a:buFont typeface="Arial" panose="020B0604020202020204" pitchFamily="34" charset="0"/>
              <a:buChar char="•"/>
            </a:pPr>
            <a:r>
              <a:rPr lang="en-US" sz="900" dirty="0">
                <a:solidFill>
                  <a:schemeClr val="bg1"/>
                </a:solidFill>
              </a:rPr>
              <a:t>Entry points are scarce, tightly gated, and reserved for already-skilled candidates</a:t>
            </a:r>
          </a:p>
          <a:p>
            <a:pPr marL="118872" indent="-118872" algn="l">
              <a:spcBef>
                <a:spcPts val="300"/>
              </a:spcBef>
              <a:buFont typeface="Arial" panose="020B0604020202020204" pitchFamily="34" charset="0"/>
              <a:buChar char="•"/>
            </a:pPr>
            <a:r>
              <a:rPr lang="en-US" sz="900" dirty="0">
                <a:solidFill>
                  <a:schemeClr val="bg1"/>
                </a:solidFill>
              </a:rPr>
              <a:t>Employers demand more polished, experienced hires from day one</a:t>
            </a:r>
          </a:p>
          <a:p>
            <a:pPr marL="118872" indent="-118872" algn="l">
              <a:spcBef>
                <a:spcPts val="300"/>
              </a:spcBef>
              <a:buFont typeface="Arial" panose="020B0604020202020204" pitchFamily="34" charset="0"/>
              <a:buChar char="•"/>
            </a:pPr>
            <a:r>
              <a:rPr lang="en-US" sz="900" dirty="0">
                <a:solidFill>
                  <a:schemeClr val="bg1"/>
                </a:solidFill>
              </a:rPr>
              <a:t>First jobs feel less like “learning roles” and more like immediate proving grounds</a:t>
            </a:r>
          </a:p>
        </p:txBody>
      </p:sp>
    </p:spTree>
    <p:extLst>
      <p:ext uri="{BB962C8B-B14F-4D97-AF65-F5344CB8AC3E}">
        <p14:creationId xmlns:p14="http://schemas.microsoft.com/office/powerpoint/2010/main" val="318405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3706-4821-0D6A-7DD4-E2007224F1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F9C7CC4-9531-E888-AF9E-3F5480518C08}"/>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6329924D-0849-9929-964B-3D1D4C7F0B5A}"/>
              </a:ext>
            </a:extLst>
          </p:cNvPr>
          <p:cNvSpPr>
            <a:spLocks noGrp="1"/>
          </p:cNvSpPr>
          <p:nvPr>
            <p:ph type="body" sz="quarter" idx="18"/>
          </p:nvPr>
        </p:nvSpPr>
        <p:spPr/>
        <p:txBody>
          <a:bodyPr/>
          <a:lstStyle/>
          <a:p>
            <a:endParaRPr lang="en-US"/>
          </a:p>
        </p:txBody>
      </p:sp>
      <p:sp>
        <p:nvSpPr>
          <p:cNvPr id="5" name="TextBox 4">
            <a:extLst>
              <a:ext uri="{FF2B5EF4-FFF2-40B4-BE49-F238E27FC236}">
                <a16:creationId xmlns:a16="http://schemas.microsoft.com/office/drawing/2014/main" id="{C56E9C86-A1E3-9ACC-4C6B-5F43CC5C7D72}"/>
              </a:ext>
            </a:extLst>
          </p:cNvPr>
          <p:cNvSpPr txBox="1"/>
          <p:nvPr/>
        </p:nvSpPr>
        <p:spPr>
          <a:xfrm>
            <a:off x="1295867" y="2208065"/>
            <a:ext cx="3809065" cy="553998"/>
          </a:xfrm>
          <a:prstGeom prst="rect">
            <a:avLst/>
          </a:prstGeom>
          <a:noFill/>
        </p:spPr>
        <p:txBody>
          <a:bodyPr wrap="square" lIns="0" tIns="0" rIns="0" bIns="0" rtlCol="0">
            <a:spAutoFit/>
          </a:bodyPr>
          <a:lstStyle/>
          <a:p>
            <a:pPr algn="ctr">
              <a:spcBef>
                <a:spcPts val="500"/>
              </a:spcBef>
            </a:pPr>
            <a:r>
              <a:rPr lang="en-US" b="1" dirty="0">
                <a:solidFill>
                  <a:schemeClr val="bg1"/>
                </a:solidFill>
              </a:rPr>
              <a:t>How can higher ed respond and remain relevant?</a:t>
            </a:r>
          </a:p>
        </p:txBody>
      </p:sp>
    </p:spTree>
    <p:extLst>
      <p:ext uri="{BB962C8B-B14F-4D97-AF65-F5344CB8AC3E}">
        <p14:creationId xmlns:p14="http://schemas.microsoft.com/office/powerpoint/2010/main" val="232659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4E8BD-1856-44A8-B6FC-DC20B3D64E04}"/>
              </a:ext>
            </a:extLst>
          </p:cNvPr>
          <p:cNvSpPr>
            <a:spLocks noGrp="1"/>
          </p:cNvSpPr>
          <p:nvPr>
            <p:ph type="title"/>
          </p:nvPr>
        </p:nvSpPr>
        <p:spPr/>
        <p:txBody>
          <a:bodyPr/>
          <a:lstStyle/>
          <a:p>
            <a:r>
              <a:rPr lang="en-US" dirty="0"/>
              <a:t>Key Responsibility to Non-Expert GenAI Users</a:t>
            </a:r>
          </a:p>
        </p:txBody>
      </p:sp>
      <p:sp>
        <p:nvSpPr>
          <p:cNvPr id="7" name="TextBox 6">
            <a:extLst>
              <a:ext uri="{FF2B5EF4-FFF2-40B4-BE49-F238E27FC236}">
                <a16:creationId xmlns:a16="http://schemas.microsoft.com/office/drawing/2014/main" id="{8303895A-865A-D17F-B450-259CC7394053}"/>
              </a:ext>
            </a:extLst>
          </p:cNvPr>
          <p:cNvSpPr txBox="1"/>
          <p:nvPr/>
        </p:nvSpPr>
        <p:spPr bwMode="gray">
          <a:xfrm>
            <a:off x="280193" y="703183"/>
            <a:ext cx="1551239" cy="461665"/>
          </a:xfrm>
          <a:prstGeom prst="rect">
            <a:avLst/>
          </a:prstGeom>
          <a:noFill/>
        </p:spPr>
        <p:txBody>
          <a:bodyPr wrap="square" lIns="0" tIns="0" rIns="0" bIns="0" rtlCol="0">
            <a:spAutoFit/>
          </a:bodyPr>
          <a:lstStyle/>
          <a:p>
            <a:pPr>
              <a:spcBef>
                <a:spcPts val="500"/>
              </a:spcBef>
            </a:pPr>
            <a:r>
              <a:rPr lang="en-US" sz="1000" b="1" dirty="0"/>
              <a:t>Levels of AI Knowledge by Future Workforce Demand</a:t>
            </a:r>
          </a:p>
        </p:txBody>
      </p:sp>
      <p:sp>
        <p:nvSpPr>
          <p:cNvPr id="2" name="Text Placeholder 5">
            <a:extLst>
              <a:ext uri="{FF2B5EF4-FFF2-40B4-BE49-F238E27FC236}">
                <a16:creationId xmlns:a16="http://schemas.microsoft.com/office/drawing/2014/main" id="{2BBAF6C6-B4EC-BA8F-12E1-2B0E07534071}"/>
              </a:ext>
            </a:extLst>
          </p:cNvPr>
          <p:cNvSpPr txBox="1">
            <a:spLocks/>
          </p:cNvSpPr>
          <p:nvPr/>
        </p:nvSpPr>
        <p:spPr bwMode="gray">
          <a:xfrm>
            <a:off x="3871526" y="4677489"/>
            <a:ext cx="2289544"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dirty="0"/>
              <a:t>Source: EAB interviews and analysis.</a:t>
            </a:r>
          </a:p>
        </p:txBody>
      </p:sp>
      <p:sp>
        <p:nvSpPr>
          <p:cNvPr id="9" name="Rectangle 8">
            <a:extLst>
              <a:ext uri="{FF2B5EF4-FFF2-40B4-BE49-F238E27FC236}">
                <a16:creationId xmlns:a16="http://schemas.microsoft.com/office/drawing/2014/main" id="{E5A08376-ACD7-0EDC-3DFB-5E043B1C84DF}"/>
              </a:ext>
            </a:extLst>
          </p:cNvPr>
          <p:cNvSpPr/>
          <p:nvPr/>
        </p:nvSpPr>
        <p:spPr bwMode="gray">
          <a:xfrm>
            <a:off x="-48476" y="1259919"/>
            <a:ext cx="6449275" cy="909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1" name="Straight Connector 50">
            <a:extLst>
              <a:ext uri="{FF2B5EF4-FFF2-40B4-BE49-F238E27FC236}">
                <a16:creationId xmlns:a16="http://schemas.microsoft.com/office/drawing/2014/main" id="{4D9B6B3B-5B79-5A4F-B0E9-6CB22FCDA58E}"/>
              </a:ext>
            </a:extLst>
          </p:cNvPr>
          <p:cNvCxnSpPr>
            <a:cxnSpLocks/>
          </p:cNvCxnSpPr>
          <p:nvPr/>
        </p:nvCxnSpPr>
        <p:spPr bwMode="gray">
          <a:xfrm>
            <a:off x="1872696" y="1259920"/>
            <a:ext cx="0" cy="90942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1948BF-E4D4-03C8-C2C1-B30F099DFE83}"/>
              </a:ext>
            </a:extLst>
          </p:cNvPr>
          <p:cNvSpPr txBox="1"/>
          <p:nvPr/>
        </p:nvSpPr>
        <p:spPr>
          <a:xfrm>
            <a:off x="275422" y="1752586"/>
            <a:ext cx="1540122" cy="323165"/>
          </a:xfrm>
          <a:prstGeom prst="rect">
            <a:avLst/>
          </a:prstGeom>
          <a:noFill/>
        </p:spPr>
        <p:txBody>
          <a:bodyPr wrap="square" lIns="0" tIns="0" rIns="45720">
            <a:spAutoFit/>
          </a:bodyPr>
          <a:lstStyle/>
          <a:p>
            <a:pPr>
              <a:spcBef>
                <a:spcPts val="500"/>
              </a:spcBef>
            </a:pPr>
            <a:r>
              <a:rPr lang="en-US" sz="900" dirty="0"/>
              <a:t>of knowledge-sector jobs will be </a:t>
            </a:r>
            <a:r>
              <a:rPr lang="en-US" sz="900" b="1" dirty="0"/>
              <a:t>advanced level</a:t>
            </a:r>
            <a:endParaRPr lang="en-US" sz="900" dirty="0"/>
          </a:p>
        </p:txBody>
      </p:sp>
      <p:sp>
        <p:nvSpPr>
          <p:cNvPr id="10" name="TextBox 9">
            <a:extLst>
              <a:ext uri="{FF2B5EF4-FFF2-40B4-BE49-F238E27FC236}">
                <a16:creationId xmlns:a16="http://schemas.microsoft.com/office/drawing/2014/main" id="{8FC86F34-ED81-00EC-385D-1145D3A8B9D4}"/>
              </a:ext>
            </a:extLst>
          </p:cNvPr>
          <p:cNvSpPr txBox="1"/>
          <p:nvPr/>
        </p:nvSpPr>
        <p:spPr>
          <a:xfrm>
            <a:off x="587856" y="1309006"/>
            <a:ext cx="807328" cy="430887"/>
          </a:xfrm>
          <a:prstGeom prst="rect">
            <a:avLst/>
          </a:prstGeom>
          <a:noFill/>
        </p:spPr>
        <p:txBody>
          <a:bodyPr wrap="square" lIns="0" tIns="0" rIns="0" bIns="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800" i="0" u="none" strike="noStrike" kern="1200" cap="none" spc="0" normalizeH="0" baseline="0" noProof="0" dirty="0">
                <a:ln>
                  <a:noFill/>
                </a:ln>
                <a:solidFill>
                  <a:schemeClr val="accent6"/>
                </a:solidFill>
                <a:effectLst/>
                <a:uLnTx/>
                <a:uFillTx/>
                <a:latin typeface="Rockwell"/>
                <a:ea typeface="+mn-ea"/>
                <a:cs typeface="+mn-cs"/>
              </a:rPr>
              <a:t>~5</a:t>
            </a:r>
            <a:r>
              <a:rPr lang="en-US" sz="2800" dirty="0">
                <a:solidFill>
                  <a:schemeClr val="accent6"/>
                </a:solidFill>
                <a:latin typeface="Rockwell"/>
              </a:rPr>
              <a:t>%</a:t>
            </a:r>
            <a:endParaRPr kumimoji="0" lang="en-US" sz="2800" i="0" u="none" strike="noStrike" kern="1200" cap="none" spc="0" normalizeH="0" baseline="0" noProof="0" dirty="0">
              <a:ln>
                <a:noFill/>
              </a:ln>
              <a:solidFill>
                <a:schemeClr val="accent6"/>
              </a:solidFill>
              <a:effectLst/>
              <a:uLnTx/>
              <a:uFillTx/>
              <a:latin typeface="Rockwell"/>
              <a:ea typeface="+mn-ea"/>
              <a:cs typeface="+mn-cs"/>
            </a:endParaRPr>
          </a:p>
        </p:txBody>
      </p:sp>
      <p:sp>
        <p:nvSpPr>
          <p:cNvPr id="26" name="Rectangle 25">
            <a:extLst>
              <a:ext uri="{FF2B5EF4-FFF2-40B4-BE49-F238E27FC236}">
                <a16:creationId xmlns:a16="http://schemas.microsoft.com/office/drawing/2014/main" id="{54E6406D-4205-5BF5-BD2D-8DF8E9B0BB8C}"/>
              </a:ext>
            </a:extLst>
          </p:cNvPr>
          <p:cNvSpPr/>
          <p:nvPr/>
        </p:nvSpPr>
        <p:spPr bwMode="gray">
          <a:xfrm>
            <a:off x="-5" y="2311825"/>
            <a:ext cx="6400805" cy="1036370"/>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7" name="Straight Connector 26">
            <a:extLst>
              <a:ext uri="{FF2B5EF4-FFF2-40B4-BE49-F238E27FC236}">
                <a16:creationId xmlns:a16="http://schemas.microsoft.com/office/drawing/2014/main" id="{D499E7A2-66AF-13B5-89C5-F4141621C814}"/>
              </a:ext>
            </a:extLst>
          </p:cNvPr>
          <p:cNvCxnSpPr>
            <a:cxnSpLocks/>
          </p:cNvCxnSpPr>
          <p:nvPr/>
        </p:nvCxnSpPr>
        <p:spPr bwMode="gray">
          <a:xfrm>
            <a:off x="1872696" y="2311825"/>
            <a:ext cx="0" cy="1036370"/>
          </a:xfrm>
          <a:prstGeom prst="line">
            <a:avLst/>
          </a:prstGeom>
          <a:solidFill>
            <a:schemeClr val="accent5">
              <a:lumMod val="10000"/>
              <a:lumOff val="90000"/>
            </a:schemeClr>
          </a:solidFill>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D62E8D9-F16F-1AA4-09F4-052664CA1E0C}"/>
              </a:ext>
            </a:extLst>
          </p:cNvPr>
          <p:cNvSpPr txBox="1"/>
          <p:nvPr/>
        </p:nvSpPr>
        <p:spPr>
          <a:xfrm>
            <a:off x="275422" y="2788528"/>
            <a:ext cx="1593157" cy="415498"/>
          </a:xfrm>
          <a:prstGeom prst="rect">
            <a:avLst/>
          </a:prstGeom>
          <a:noFill/>
        </p:spPr>
        <p:txBody>
          <a:bodyPr wrap="square" lIns="0" tIns="0" rIns="45720" bIns="0">
            <a:spAutoFit/>
          </a:bodyPr>
          <a:lstStyle/>
          <a:p>
            <a:pPr>
              <a:spcBef>
                <a:spcPts val="500"/>
              </a:spcBef>
            </a:pPr>
            <a:r>
              <a:rPr lang="en-US" sz="900" dirty="0"/>
              <a:t>of knowledge-sector </a:t>
            </a:r>
            <a:br>
              <a:rPr lang="en-US" sz="900" dirty="0"/>
            </a:br>
            <a:r>
              <a:rPr lang="en-US" sz="900" dirty="0"/>
              <a:t>jobs will be </a:t>
            </a:r>
            <a:br>
              <a:rPr lang="en-US" sz="900" dirty="0"/>
            </a:br>
            <a:r>
              <a:rPr lang="en-US" sz="900" b="1" dirty="0"/>
              <a:t>intermediate level</a:t>
            </a:r>
            <a:endParaRPr lang="en-US" sz="900" dirty="0"/>
          </a:p>
        </p:txBody>
      </p:sp>
      <p:sp>
        <p:nvSpPr>
          <p:cNvPr id="4" name="TextBox 3">
            <a:extLst>
              <a:ext uri="{FF2B5EF4-FFF2-40B4-BE49-F238E27FC236}">
                <a16:creationId xmlns:a16="http://schemas.microsoft.com/office/drawing/2014/main" id="{0A36392F-2097-1636-56FA-C0400A5518F4}"/>
              </a:ext>
            </a:extLst>
          </p:cNvPr>
          <p:cNvSpPr txBox="1"/>
          <p:nvPr/>
        </p:nvSpPr>
        <p:spPr>
          <a:xfrm>
            <a:off x="587856" y="2355692"/>
            <a:ext cx="973070" cy="430887"/>
          </a:xfrm>
          <a:prstGeom prst="rect">
            <a:avLst/>
          </a:prstGeom>
          <a:noFill/>
        </p:spPr>
        <p:txBody>
          <a:bodyPr wrap="square" lIns="0" tIns="0" rIns="0" bIns="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800" b="0" i="0" u="none" strike="noStrike" kern="1200" cap="none" spc="0" normalizeH="0" baseline="0" noProof="0" dirty="0">
                <a:ln>
                  <a:noFill/>
                </a:ln>
                <a:solidFill>
                  <a:schemeClr val="accent4"/>
                </a:solidFill>
                <a:effectLst/>
                <a:uLnTx/>
                <a:uFillTx/>
                <a:latin typeface="Rockwell"/>
                <a:ea typeface="+mn-ea"/>
                <a:cs typeface="+mn-cs"/>
              </a:rPr>
              <a:t>~25</a:t>
            </a:r>
            <a:r>
              <a:rPr lang="en-US" sz="2800" dirty="0">
                <a:solidFill>
                  <a:schemeClr val="accent4"/>
                </a:solidFill>
                <a:latin typeface="Rockwell"/>
              </a:rPr>
              <a:t>%</a:t>
            </a:r>
            <a:endParaRPr kumimoji="0" lang="en-US" sz="2800" b="0" i="0" u="none" strike="noStrike" kern="1200" cap="none" spc="0" normalizeH="0" baseline="0" noProof="0" dirty="0">
              <a:ln>
                <a:noFill/>
              </a:ln>
              <a:solidFill>
                <a:schemeClr val="accent4"/>
              </a:solidFill>
              <a:effectLst/>
              <a:uLnTx/>
              <a:uFillTx/>
              <a:latin typeface="Rockwell"/>
              <a:ea typeface="+mn-ea"/>
              <a:cs typeface="+mn-cs"/>
            </a:endParaRPr>
          </a:p>
        </p:txBody>
      </p:sp>
      <p:sp>
        <p:nvSpPr>
          <p:cNvPr id="29" name="Rectangle 28">
            <a:extLst>
              <a:ext uri="{FF2B5EF4-FFF2-40B4-BE49-F238E27FC236}">
                <a16:creationId xmlns:a16="http://schemas.microsoft.com/office/drawing/2014/main" id="{F8D21FBA-6945-0109-FB27-5251439CD41A}"/>
              </a:ext>
            </a:extLst>
          </p:cNvPr>
          <p:cNvSpPr/>
          <p:nvPr/>
        </p:nvSpPr>
        <p:spPr bwMode="gray">
          <a:xfrm>
            <a:off x="0" y="3502130"/>
            <a:ext cx="6400798" cy="9613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0" name="Straight Connector 29">
            <a:extLst>
              <a:ext uri="{FF2B5EF4-FFF2-40B4-BE49-F238E27FC236}">
                <a16:creationId xmlns:a16="http://schemas.microsoft.com/office/drawing/2014/main" id="{F06A6527-5709-9A95-E3F7-56BE9431C3EB}"/>
              </a:ext>
            </a:extLst>
          </p:cNvPr>
          <p:cNvCxnSpPr>
            <a:cxnSpLocks/>
          </p:cNvCxnSpPr>
          <p:nvPr/>
        </p:nvCxnSpPr>
        <p:spPr bwMode="gray">
          <a:xfrm>
            <a:off x="1872695" y="3502130"/>
            <a:ext cx="0" cy="961378"/>
          </a:xfrm>
          <a:prstGeom prst="line">
            <a:avLst/>
          </a:prstGeom>
          <a:solidFill>
            <a:schemeClr val="accent1">
              <a:lumMod val="20000"/>
              <a:lumOff val="80000"/>
            </a:schemeClr>
          </a:solidFill>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5E86FD-0D8A-5156-05D5-9FBDFED9AD89}"/>
              </a:ext>
            </a:extLst>
          </p:cNvPr>
          <p:cNvSpPr txBox="1"/>
          <p:nvPr/>
        </p:nvSpPr>
        <p:spPr>
          <a:xfrm>
            <a:off x="587856" y="3548657"/>
            <a:ext cx="940426" cy="430887"/>
          </a:xfrm>
          <a:prstGeom prst="rect">
            <a:avLst/>
          </a:prstGeom>
          <a:noFill/>
        </p:spPr>
        <p:txBody>
          <a:bodyPr wrap="square" lIns="0" tIns="0" rIns="0" bIns="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800" b="0" i="0" u="none" strike="noStrike" kern="1200" cap="none" spc="0" normalizeH="0" baseline="0" noProof="0" dirty="0">
                <a:ln>
                  <a:noFill/>
                </a:ln>
                <a:solidFill>
                  <a:schemeClr val="accent5"/>
                </a:solidFill>
                <a:effectLst/>
                <a:uLnTx/>
                <a:uFillTx/>
                <a:latin typeface="Rockwell"/>
                <a:ea typeface="+mn-ea"/>
                <a:cs typeface="+mn-cs"/>
              </a:rPr>
              <a:t>~</a:t>
            </a:r>
            <a:r>
              <a:rPr lang="en-US" sz="2800" dirty="0">
                <a:solidFill>
                  <a:schemeClr val="accent5"/>
                </a:solidFill>
                <a:latin typeface="Rockwell"/>
              </a:rPr>
              <a:t>70%</a:t>
            </a:r>
            <a:endParaRPr kumimoji="0" lang="en-US" sz="2800" b="0" i="0" u="none" strike="noStrike" kern="1200" cap="none" spc="0" normalizeH="0" baseline="0" noProof="0" dirty="0">
              <a:ln>
                <a:noFill/>
              </a:ln>
              <a:solidFill>
                <a:schemeClr val="accent5"/>
              </a:solidFill>
              <a:effectLst/>
              <a:uLnTx/>
              <a:uFillTx/>
              <a:latin typeface="Rockwell"/>
              <a:ea typeface="+mn-ea"/>
              <a:cs typeface="+mn-cs"/>
            </a:endParaRPr>
          </a:p>
        </p:txBody>
      </p:sp>
      <p:sp>
        <p:nvSpPr>
          <p:cNvPr id="18" name="TextBox 17">
            <a:extLst>
              <a:ext uri="{FF2B5EF4-FFF2-40B4-BE49-F238E27FC236}">
                <a16:creationId xmlns:a16="http://schemas.microsoft.com/office/drawing/2014/main" id="{DD0444A0-12E2-9884-842B-E97A7BBAE319}"/>
              </a:ext>
            </a:extLst>
          </p:cNvPr>
          <p:cNvSpPr txBox="1"/>
          <p:nvPr/>
        </p:nvSpPr>
        <p:spPr>
          <a:xfrm>
            <a:off x="2133719" y="1336324"/>
            <a:ext cx="2329856" cy="756617"/>
          </a:xfrm>
          <a:prstGeom prst="rect">
            <a:avLst/>
          </a:prstGeom>
          <a:noFill/>
        </p:spPr>
        <p:txBody>
          <a:bodyPr wrap="square" lIns="0" tIns="0" rIns="0" bIns="0" rtlCol="0">
            <a:spAutoFit/>
          </a:bodyPr>
          <a:lstStyle/>
          <a:p>
            <a:pPr algn="l">
              <a:spcBef>
                <a:spcPts val="500"/>
              </a:spcBef>
            </a:pPr>
            <a:r>
              <a:rPr lang="en-US" sz="900" b="1" dirty="0"/>
              <a:t>Large language model design</a:t>
            </a:r>
            <a:r>
              <a:rPr lang="en-US" sz="900" dirty="0"/>
              <a:t>: building new GenAI models</a:t>
            </a:r>
          </a:p>
          <a:p>
            <a:pPr algn="l">
              <a:spcBef>
                <a:spcPts val="500"/>
              </a:spcBef>
            </a:pPr>
            <a:r>
              <a:rPr lang="en-US" sz="900" b="1" dirty="0"/>
              <a:t>API manipulation</a:t>
            </a:r>
            <a:r>
              <a:rPr lang="en-US" sz="900" dirty="0"/>
              <a:t>: the use of application program interfaces to have AI models interact with one another</a:t>
            </a:r>
          </a:p>
        </p:txBody>
      </p:sp>
      <p:sp>
        <p:nvSpPr>
          <p:cNvPr id="19" name="TextBox 18">
            <a:extLst>
              <a:ext uri="{FF2B5EF4-FFF2-40B4-BE49-F238E27FC236}">
                <a16:creationId xmlns:a16="http://schemas.microsoft.com/office/drawing/2014/main" id="{12820FB3-D957-3650-1CC5-34E70550CB07}"/>
              </a:ext>
            </a:extLst>
          </p:cNvPr>
          <p:cNvSpPr txBox="1"/>
          <p:nvPr/>
        </p:nvSpPr>
        <p:spPr bwMode="gray">
          <a:xfrm>
            <a:off x="2706868" y="857071"/>
            <a:ext cx="987063" cy="153888"/>
          </a:xfrm>
          <a:prstGeom prst="rect">
            <a:avLst/>
          </a:prstGeom>
          <a:noFill/>
        </p:spPr>
        <p:txBody>
          <a:bodyPr wrap="square" lIns="0" tIns="0" rIns="0" bIns="0" rtlCol="0">
            <a:spAutoFit/>
          </a:bodyPr>
          <a:lstStyle/>
          <a:p>
            <a:pPr>
              <a:spcBef>
                <a:spcPts val="500"/>
              </a:spcBef>
            </a:pPr>
            <a:r>
              <a:rPr lang="en-US" sz="1000" b="1" dirty="0"/>
              <a:t>Skills Needed</a:t>
            </a:r>
          </a:p>
        </p:txBody>
      </p:sp>
      <p:sp>
        <p:nvSpPr>
          <p:cNvPr id="22" name="TextBox 21">
            <a:extLst>
              <a:ext uri="{FF2B5EF4-FFF2-40B4-BE49-F238E27FC236}">
                <a16:creationId xmlns:a16="http://schemas.microsoft.com/office/drawing/2014/main" id="{FA7413B0-856E-A0BD-6FAA-266A748D4B1B}"/>
              </a:ext>
            </a:extLst>
          </p:cNvPr>
          <p:cNvSpPr txBox="1"/>
          <p:nvPr/>
        </p:nvSpPr>
        <p:spPr>
          <a:xfrm>
            <a:off x="2139951" y="2390783"/>
            <a:ext cx="2323623" cy="895117"/>
          </a:xfrm>
          <a:prstGeom prst="rect">
            <a:avLst/>
          </a:prstGeom>
          <a:noFill/>
        </p:spPr>
        <p:txBody>
          <a:bodyPr wrap="square" lIns="0" tIns="0" rIns="0" bIns="0" rtlCol="0">
            <a:spAutoFit/>
          </a:bodyPr>
          <a:lstStyle/>
          <a:p>
            <a:pPr algn="l">
              <a:spcBef>
                <a:spcPts val="500"/>
              </a:spcBef>
            </a:pPr>
            <a:r>
              <a:rPr lang="en-US" sz="900" b="1" dirty="0"/>
              <a:t>Model fine-tuning ability</a:t>
            </a:r>
            <a:r>
              <a:rPr lang="en-US" sz="900" dirty="0"/>
              <a:t>: Able to select and adjust the right models for the company</a:t>
            </a:r>
          </a:p>
          <a:p>
            <a:pPr algn="l">
              <a:spcBef>
                <a:spcPts val="500"/>
              </a:spcBef>
            </a:pPr>
            <a:r>
              <a:rPr lang="en-US" sz="900" b="1" dirty="0"/>
              <a:t>Cross-team collaboration</a:t>
            </a:r>
            <a:r>
              <a:rPr lang="en-US" sz="900" dirty="0"/>
              <a:t>: Oversee integration into workstreams and employee training. </a:t>
            </a:r>
          </a:p>
        </p:txBody>
      </p:sp>
      <p:sp>
        <p:nvSpPr>
          <p:cNvPr id="31" name="TextBox 30">
            <a:extLst>
              <a:ext uri="{FF2B5EF4-FFF2-40B4-BE49-F238E27FC236}">
                <a16:creationId xmlns:a16="http://schemas.microsoft.com/office/drawing/2014/main" id="{8FBC2F15-4B92-09AE-D9CC-2A41F6319D9B}"/>
              </a:ext>
            </a:extLst>
          </p:cNvPr>
          <p:cNvSpPr txBox="1"/>
          <p:nvPr/>
        </p:nvSpPr>
        <p:spPr>
          <a:xfrm>
            <a:off x="2133718" y="3609853"/>
            <a:ext cx="2356088" cy="756617"/>
          </a:xfrm>
          <a:prstGeom prst="rect">
            <a:avLst/>
          </a:prstGeom>
          <a:noFill/>
        </p:spPr>
        <p:txBody>
          <a:bodyPr wrap="square" lIns="0" tIns="0" rIns="0" bIns="0" rtlCol="0">
            <a:spAutoFit/>
          </a:bodyPr>
          <a:lstStyle/>
          <a:p>
            <a:pPr algn="l">
              <a:spcBef>
                <a:spcPts val="500"/>
              </a:spcBef>
            </a:pPr>
            <a:r>
              <a:rPr lang="en-US" sz="900" b="1" dirty="0"/>
              <a:t>AI Literacy</a:t>
            </a:r>
            <a:r>
              <a:rPr lang="en-US" sz="900" dirty="0"/>
              <a:t>: Understanding GenAI’s abilities and limitations as the technology evolves</a:t>
            </a:r>
          </a:p>
          <a:p>
            <a:pPr algn="l">
              <a:spcBef>
                <a:spcPts val="500"/>
              </a:spcBef>
            </a:pPr>
            <a:r>
              <a:rPr lang="en-US" sz="900" b="1" dirty="0"/>
              <a:t>Emotional Intelligence</a:t>
            </a:r>
            <a:r>
              <a:rPr lang="en-US" sz="900" dirty="0"/>
              <a:t>: Human-to-human interaction to complement GenAI</a:t>
            </a:r>
          </a:p>
        </p:txBody>
      </p:sp>
      <p:sp>
        <p:nvSpPr>
          <p:cNvPr id="20" name="TextBox 19">
            <a:extLst>
              <a:ext uri="{FF2B5EF4-FFF2-40B4-BE49-F238E27FC236}">
                <a16:creationId xmlns:a16="http://schemas.microsoft.com/office/drawing/2014/main" id="{A26DE465-6001-0528-81F0-174C6C507D9B}"/>
              </a:ext>
            </a:extLst>
          </p:cNvPr>
          <p:cNvSpPr txBox="1"/>
          <p:nvPr/>
        </p:nvSpPr>
        <p:spPr bwMode="gray">
          <a:xfrm>
            <a:off x="4782834" y="857071"/>
            <a:ext cx="1617966" cy="153888"/>
          </a:xfrm>
          <a:prstGeom prst="rect">
            <a:avLst/>
          </a:prstGeom>
          <a:noFill/>
        </p:spPr>
        <p:txBody>
          <a:bodyPr wrap="square" lIns="0" tIns="0" rIns="0" bIns="0" rtlCol="0">
            <a:spAutoFit/>
          </a:bodyPr>
          <a:lstStyle/>
          <a:p>
            <a:pPr>
              <a:spcBef>
                <a:spcPts val="500"/>
              </a:spcBef>
            </a:pPr>
            <a:r>
              <a:rPr lang="en-US" sz="1000" b="1" dirty="0"/>
              <a:t>University Implication</a:t>
            </a:r>
          </a:p>
        </p:txBody>
      </p:sp>
      <p:sp>
        <p:nvSpPr>
          <p:cNvPr id="21" name="TextBox 20">
            <a:extLst>
              <a:ext uri="{FF2B5EF4-FFF2-40B4-BE49-F238E27FC236}">
                <a16:creationId xmlns:a16="http://schemas.microsoft.com/office/drawing/2014/main" id="{CB59179F-2328-CA8E-A741-D7512E3287E7}"/>
              </a:ext>
            </a:extLst>
          </p:cNvPr>
          <p:cNvSpPr txBox="1"/>
          <p:nvPr/>
        </p:nvSpPr>
        <p:spPr>
          <a:xfrm>
            <a:off x="4649481" y="1506883"/>
            <a:ext cx="1473503" cy="415498"/>
          </a:xfrm>
          <a:prstGeom prst="rect">
            <a:avLst/>
          </a:prstGeom>
          <a:noFill/>
        </p:spPr>
        <p:txBody>
          <a:bodyPr wrap="square" lIns="0" tIns="0" rIns="0" bIns="0" rtlCol="0">
            <a:spAutoFit/>
          </a:bodyPr>
          <a:lstStyle/>
          <a:p>
            <a:pPr algn="l">
              <a:spcBef>
                <a:spcPts val="500"/>
              </a:spcBef>
            </a:pPr>
            <a:r>
              <a:rPr lang="en-US" sz="900" dirty="0"/>
              <a:t>Training already exists in Computer Science department</a:t>
            </a:r>
          </a:p>
        </p:txBody>
      </p:sp>
      <p:sp>
        <p:nvSpPr>
          <p:cNvPr id="23" name="TextBox 22">
            <a:extLst>
              <a:ext uri="{FF2B5EF4-FFF2-40B4-BE49-F238E27FC236}">
                <a16:creationId xmlns:a16="http://schemas.microsoft.com/office/drawing/2014/main" id="{48E3AFEB-299C-50C7-31AA-5CFC1A865F62}"/>
              </a:ext>
            </a:extLst>
          </p:cNvPr>
          <p:cNvSpPr txBox="1"/>
          <p:nvPr/>
        </p:nvSpPr>
        <p:spPr>
          <a:xfrm>
            <a:off x="4649481" y="2492092"/>
            <a:ext cx="1473507" cy="692497"/>
          </a:xfrm>
          <a:prstGeom prst="rect">
            <a:avLst/>
          </a:prstGeom>
          <a:noFill/>
        </p:spPr>
        <p:txBody>
          <a:bodyPr wrap="square" lIns="0" tIns="0" rIns="0" bIns="0" rtlCol="0">
            <a:spAutoFit/>
          </a:bodyPr>
          <a:lstStyle/>
          <a:p>
            <a:pPr algn="l">
              <a:spcBef>
                <a:spcPts val="500"/>
              </a:spcBef>
            </a:pPr>
            <a:r>
              <a:rPr lang="en-US" sz="900" dirty="0"/>
              <a:t>Option to provide additional coursework for students who want to become AI leaders in their field</a:t>
            </a:r>
          </a:p>
        </p:txBody>
      </p:sp>
      <p:sp>
        <p:nvSpPr>
          <p:cNvPr id="32" name="TextBox 31">
            <a:extLst>
              <a:ext uri="{FF2B5EF4-FFF2-40B4-BE49-F238E27FC236}">
                <a16:creationId xmlns:a16="http://schemas.microsoft.com/office/drawing/2014/main" id="{7553D2ED-9A3F-AF2D-07E0-C393109C17DB}"/>
              </a:ext>
            </a:extLst>
          </p:cNvPr>
          <p:cNvSpPr txBox="1"/>
          <p:nvPr/>
        </p:nvSpPr>
        <p:spPr>
          <a:xfrm>
            <a:off x="4649480" y="3705820"/>
            <a:ext cx="1473507" cy="553998"/>
          </a:xfrm>
          <a:prstGeom prst="rect">
            <a:avLst/>
          </a:prstGeom>
          <a:noFill/>
        </p:spPr>
        <p:txBody>
          <a:bodyPr wrap="square" lIns="0" tIns="0" rIns="0" bIns="0" rtlCol="0">
            <a:spAutoFit/>
          </a:bodyPr>
          <a:lstStyle/>
          <a:p>
            <a:pPr algn="l">
              <a:spcBef>
                <a:spcPts val="500"/>
              </a:spcBef>
            </a:pPr>
            <a:r>
              <a:rPr lang="en-US" sz="900" dirty="0"/>
              <a:t>Ensure all students have these skills; opportunity to provide training for field-specific uses</a:t>
            </a:r>
          </a:p>
        </p:txBody>
      </p:sp>
      <p:cxnSp>
        <p:nvCxnSpPr>
          <p:cNvPr id="16" name="Straight Connector 15">
            <a:extLst>
              <a:ext uri="{FF2B5EF4-FFF2-40B4-BE49-F238E27FC236}">
                <a16:creationId xmlns:a16="http://schemas.microsoft.com/office/drawing/2014/main" id="{325FFDA5-0447-1BC5-5E15-4D220F84C7A6}"/>
              </a:ext>
            </a:extLst>
          </p:cNvPr>
          <p:cNvCxnSpPr>
            <a:cxnSpLocks/>
          </p:cNvCxnSpPr>
          <p:nvPr/>
        </p:nvCxnSpPr>
        <p:spPr bwMode="gray">
          <a:xfrm>
            <a:off x="4542501" y="1259920"/>
            <a:ext cx="0" cy="90942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2FF269-0A14-0540-3C02-40FB7CC5C7AD}"/>
              </a:ext>
            </a:extLst>
          </p:cNvPr>
          <p:cNvCxnSpPr>
            <a:cxnSpLocks/>
          </p:cNvCxnSpPr>
          <p:nvPr/>
        </p:nvCxnSpPr>
        <p:spPr bwMode="gray">
          <a:xfrm>
            <a:off x="4542501" y="2311825"/>
            <a:ext cx="0" cy="1036370"/>
          </a:xfrm>
          <a:prstGeom prst="line">
            <a:avLst/>
          </a:prstGeom>
          <a:solidFill>
            <a:schemeClr val="accent5">
              <a:lumMod val="10000"/>
              <a:lumOff val="90000"/>
            </a:schemeClr>
          </a:solidFill>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A8CAF8-7106-C19B-7A88-B2A62F4C0A19}"/>
              </a:ext>
            </a:extLst>
          </p:cNvPr>
          <p:cNvCxnSpPr>
            <a:cxnSpLocks/>
          </p:cNvCxnSpPr>
          <p:nvPr/>
        </p:nvCxnSpPr>
        <p:spPr bwMode="gray">
          <a:xfrm>
            <a:off x="4542501" y="3497002"/>
            <a:ext cx="0" cy="961378"/>
          </a:xfrm>
          <a:prstGeom prst="line">
            <a:avLst/>
          </a:prstGeom>
          <a:solidFill>
            <a:schemeClr val="accent1">
              <a:lumMod val="20000"/>
              <a:lumOff val="80000"/>
            </a:schemeClr>
          </a:solidFill>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Isosceles Triangle 38">
            <a:extLst>
              <a:ext uri="{FF2B5EF4-FFF2-40B4-BE49-F238E27FC236}">
                <a16:creationId xmlns:a16="http://schemas.microsoft.com/office/drawing/2014/main" id="{D043F265-661F-26CD-AB0C-C5161FEAD0E4}"/>
              </a:ext>
            </a:extLst>
          </p:cNvPr>
          <p:cNvSpPr/>
          <p:nvPr/>
        </p:nvSpPr>
        <p:spPr bwMode="gray">
          <a:xfrm rot="5400000" flipH="1">
            <a:off x="1961160" y="1374238"/>
            <a:ext cx="116873" cy="766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40" name="Isosceles Triangle 39">
            <a:extLst>
              <a:ext uri="{FF2B5EF4-FFF2-40B4-BE49-F238E27FC236}">
                <a16:creationId xmlns:a16="http://schemas.microsoft.com/office/drawing/2014/main" id="{29AFD5C1-C20F-A1FF-1ED7-815E6383E22D}"/>
              </a:ext>
            </a:extLst>
          </p:cNvPr>
          <p:cNvSpPr/>
          <p:nvPr/>
        </p:nvSpPr>
        <p:spPr bwMode="gray">
          <a:xfrm rot="5400000" flipH="1">
            <a:off x="1961160" y="1709996"/>
            <a:ext cx="116873" cy="766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41" name="Isosceles Triangle 40">
            <a:extLst>
              <a:ext uri="{FF2B5EF4-FFF2-40B4-BE49-F238E27FC236}">
                <a16:creationId xmlns:a16="http://schemas.microsoft.com/office/drawing/2014/main" id="{23F90AA1-102A-A6CC-0554-8DAF7434284B}"/>
              </a:ext>
            </a:extLst>
          </p:cNvPr>
          <p:cNvSpPr/>
          <p:nvPr/>
        </p:nvSpPr>
        <p:spPr bwMode="gray">
          <a:xfrm rot="5400000" flipH="1">
            <a:off x="1961160" y="2423248"/>
            <a:ext cx="116873" cy="766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42" name="Isosceles Triangle 41">
            <a:extLst>
              <a:ext uri="{FF2B5EF4-FFF2-40B4-BE49-F238E27FC236}">
                <a16:creationId xmlns:a16="http://schemas.microsoft.com/office/drawing/2014/main" id="{EAD771C5-4B33-30FA-F647-D0EBB3BD783F}"/>
              </a:ext>
            </a:extLst>
          </p:cNvPr>
          <p:cNvSpPr/>
          <p:nvPr/>
        </p:nvSpPr>
        <p:spPr bwMode="gray">
          <a:xfrm rot="5400000" flipH="1">
            <a:off x="1961160" y="2899495"/>
            <a:ext cx="116873" cy="766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43" name="Isosceles Triangle 42">
            <a:extLst>
              <a:ext uri="{FF2B5EF4-FFF2-40B4-BE49-F238E27FC236}">
                <a16:creationId xmlns:a16="http://schemas.microsoft.com/office/drawing/2014/main" id="{3B5EE6F5-A475-F5FD-F7D5-C061E8E97775}"/>
              </a:ext>
            </a:extLst>
          </p:cNvPr>
          <p:cNvSpPr/>
          <p:nvPr/>
        </p:nvSpPr>
        <p:spPr bwMode="gray">
          <a:xfrm rot="5400000" flipH="1">
            <a:off x="1961159" y="3646673"/>
            <a:ext cx="116873" cy="7669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44" name="Isosceles Triangle 43">
            <a:extLst>
              <a:ext uri="{FF2B5EF4-FFF2-40B4-BE49-F238E27FC236}">
                <a16:creationId xmlns:a16="http://schemas.microsoft.com/office/drawing/2014/main" id="{9525192F-CA90-9708-14C8-A7D5AFE51D29}"/>
              </a:ext>
            </a:extLst>
          </p:cNvPr>
          <p:cNvSpPr/>
          <p:nvPr/>
        </p:nvSpPr>
        <p:spPr bwMode="gray">
          <a:xfrm rot="5400000" flipH="1">
            <a:off x="1961159" y="4118158"/>
            <a:ext cx="116873" cy="7669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6" name="TextBox 5">
            <a:extLst>
              <a:ext uri="{FF2B5EF4-FFF2-40B4-BE49-F238E27FC236}">
                <a16:creationId xmlns:a16="http://schemas.microsoft.com/office/drawing/2014/main" id="{2B1E2978-066C-3E71-4E9D-C32555797992}"/>
              </a:ext>
            </a:extLst>
          </p:cNvPr>
          <p:cNvSpPr txBox="1"/>
          <p:nvPr/>
        </p:nvSpPr>
        <p:spPr>
          <a:xfrm>
            <a:off x="275422" y="4018003"/>
            <a:ext cx="1593157" cy="276999"/>
          </a:xfrm>
          <a:prstGeom prst="rect">
            <a:avLst/>
          </a:prstGeom>
          <a:noFill/>
        </p:spPr>
        <p:txBody>
          <a:bodyPr wrap="square" lIns="0" tIns="0" rIns="45720" bIns="0">
            <a:spAutoFit/>
          </a:bodyPr>
          <a:lstStyle/>
          <a:p>
            <a:pPr>
              <a:spcBef>
                <a:spcPts val="500"/>
              </a:spcBef>
            </a:pPr>
            <a:r>
              <a:rPr lang="en-US" sz="900" dirty="0"/>
              <a:t>of knowledge-sector jobs will be </a:t>
            </a:r>
            <a:r>
              <a:rPr lang="en-US" sz="900" b="1" dirty="0"/>
              <a:t>basic level</a:t>
            </a:r>
            <a:endParaRPr lang="en-US" sz="900" dirty="0"/>
          </a:p>
        </p:txBody>
      </p:sp>
      <p:sp>
        <p:nvSpPr>
          <p:cNvPr id="14" name="Text Placeholder 13">
            <a:extLst>
              <a:ext uri="{FF2B5EF4-FFF2-40B4-BE49-F238E27FC236}">
                <a16:creationId xmlns:a16="http://schemas.microsoft.com/office/drawing/2014/main" id="{B616F743-E28A-4A95-F584-CBD9DD228F8A}"/>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28955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4" grpId="0"/>
      <p:bldP spid="29" grpId="0" animBg="1"/>
      <p:bldP spid="8" grpId="0"/>
      <p:bldP spid="22" grpId="0"/>
      <p:bldP spid="31" grpId="0"/>
      <p:bldP spid="23" grpId="0"/>
      <p:bldP spid="32" grpId="0"/>
      <p:bldP spid="41" grpId="0" animBg="1"/>
      <p:bldP spid="42" grpId="0" animBg="1"/>
      <p:bldP spid="43" grpId="0" animBg="1"/>
      <p:bldP spid="4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024">
            <a:extLst>
              <a:ext uri="{FF2B5EF4-FFF2-40B4-BE49-F238E27FC236}">
                <a16:creationId xmlns:a16="http://schemas.microsoft.com/office/drawing/2014/main" id="{7A77B1E2-72A3-4AA1-55D2-68780ECDC73D}"/>
              </a:ext>
            </a:extLst>
          </p:cNvPr>
          <p:cNvSpPr/>
          <p:nvPr/>
        </p:nvSpPr>
        <p:spPr bwMode="gray">
          <a:xfrm>
            <a:off x="3469011" y="635000"/>
            <a:ext cx="2931789" cy="2842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FF95509B-740F-89EB-36D2-4843999F46D4}"/>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6184D84C-5027-44F2-6EDF-45FF1822457F}"/>
              </a:ext>
            </a:extLst>
          </p:cNvPr>
          <p:cNvSpPr>
            <a:spLocks noGrp="1"/>
          </p:cNvSpPr>
          <p:nvPr>
            <p:ph type="title"/>
          </p:nvPr>
        </p:nvSpPr>
        <p:spPr>
          <a:xfrm>
            <a:off x="280193" y="317005"/>
            <a:ext cx="7782259" cy="249299"/>
          </a:xfrm>
        </p:spPr>
        <p:txBody>
          <a:bodyPr/>
          <a:lstStyle/>
          <a:p>
            <a:r>
              <a:rPr lang="en-US" dirty="0"/>
              <a:t>More Than One Degree, One Technology </a:t>
            </a:r>
          </a:p>
        </p:txBody>
      </p:sp>
      <p:sp>
        <p:nvSpPr>
          <p:cNvPr id="5" name="Text Placeholder 4">
            <a:extLst>
              <a:ext uri="{FF2B5EF4-FFF2-40B4-BE49-F238E27FC236}">
                <a16:creationId xmlns:a16="http://schemas.microsoft.com/office/drawing/2014/main" id="{1CF72B41-7B92-E5FE-CFB7-459BFAB1296A}"/>
              </a:ext>
            </a:extLst>
          </p:cNvPr>
          <p:cNvSpPr>
            <a:spLocks noGrp="1"/>
          </p:cNvSpPr>
          <p:nvPr>
            <p:ph type="body" sz="quarter" idx="19"/>
          </p:nvPr>
        </p:nvSpPr>
        <p:spPr/>
        <p:txBody>
          <a:bodyPr/>
          <a:lstStyle/>
          <a:p>
            <a:endParaRPr lang="en-US"/>
          </a:p>
        </p:txBody>
      </p:sp>
      <p:sp>
        <p:nvSpPr>
          <p:cNvPr id="12" name="TextBox 11">
            <a:extLst>
              <a:ext uri="{FF2B5EF4-FFF2-40B4-BE49-F238E27FC236}">
                <a16:creationId xmlns:a16="http://schemas.microsoft.com/office/drawing/2014/main" id="{3AB1EBF6-81A6-949D-F788-A4457742E75B}"/>
              </a:ext>
            </a:extLst>
          </p:cNvPr>
          <p:cNvSpPr txBox="1"/>
          <p:nvPr/>
        </p:nvSpPr>
        <p:spPr>
          <a:xfrm>
            <a:off x="277813" y="686027"/>
            <a:ext cx="2706202" cy="307777"/>
          </a:xfrm>
          <a:prstGeom prst="rect">
            <a:avLst/>
          </a:prstGeom>
          <a:noFill/>
        </p:spPr>
        <p:txBody>
          <a:bodyPr wrap="square" lIns="0" tIns="0" rIns="0" bIns="0" rtlCol="0">
            <a:spAutoFit/>
          </a:bodyPr>
          <a:lstStyle/>
          <a:p>
            <a:pPr algn="l">
              <a:spcBef>
                <a:spcPts val="500"/>
              </a:spcBef>
            </a:pPr>
            <a:r>
              <a:rPr lang="en-US" sz="1000" b="1" dirty="0"/>
              <a:t>New Offerings for General Users Are A Helpful Starting Place </a:t>
            </a:r>
          </a:p>
        </p:txBody>
      </p:sp>
      <p:sp>
        <p:nvSpPr>
          <p:cNvPr id="13" name="TextBox 12">
            <a:extLst>
              <a:ext uri="{FF2B5EF4-FFF2-40B4-BE49-F238E27FC236}">
                <a16:creationId xmlns:a16="http://schemas.microsoft.com/office/drawing/2014/main" id="{E362C1CD-404F-66D5-CC5A-49C3320C1191}"/>
              </a:ext>
            </a:extLst>
          </p:cNvPr>
          <p:cNvSpPr txBox="1"/>
          <p:nvPr/>
        </p:nvSpPr>
        <p:spPr>
          <a:xfrm>
            <a:off x="3595158" y="696497"/>
            <a:ext cx="1708120" cy="307777"/>
          </a:xfrm>
          <a:prstGeom prst="rect">
            <a:avLst/>
          </a:prstGeom>
          <a:noFill/>
        </p:spPr>
        <p:txBody>
          <a:bodyPr wrap="square" lIns="0" tIns="0" rIns="0" bIns="0" rtlCol="0">
            <a:spAutoFit/>
          </a:bodyPr>
          <a:lstStyle/>
          <a:p>
            <a:pPr algn="l">
              <a:spcBef>
                <a:spcPts val="500"/>
              </a:spcBef>
            </a:pPr>
            <a:r>
              <a:rPr lang="en-US" sz="1000" b="1" dirty="0"/>
              <a:t>But Broader Leadership and Strategy Needed</a:t>
            </a:r>
          </a:p>
        </p:txBody>
      </p:sp>
      <p:grpSp>
        <p:nvGrpSpPr>
          <p:cNvPr id="16" name="Group 15">
            <a:extLst>
              <a:ext uri="{FF2B5EF4-FFF2-40B4-BE49-F238E27FC236}">
                <a16:creationId xmlns:a16="http://schemas.microsoft.com/office/drawing/2014/main" id="{27954C14-567F-5ADC-1B15-4FE2342501B1}"/>
              </a:ext>
            </a:extLst>
          </p:cNvPr>
          <p:cNvGrpSpPr/>
          <p:nvPr/>
        </p:nvGrpSpPr>
        <p:grpSpPr>
          <a:xfrm>
            <a:off x="277813" y="1016751"/>
            <a:ext cx="3040359" cy="453970"/>
            <a:chOff x="277813" y="1037070"/>
            <a:chExt cx="3040359" cy="453970"/>
          </a:xfrm>
        </p:grpSpPr>
        <p:pic>
          <p:nvPicPr>
            <p:cNvPr id="1026" name="Picture 2">
              <a:extLst>
                <a:ext uri="{FF2B5EF4-FFF2-40B4-BE49-F238E27FC236}">
                  <a16:creationId xmlns:a16="http://schemas.microsoft.com/office/drawing/2014/main" id="{197C5503-09BC-DFE4-A1D8-70838157257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83" t="27620" r="6549" b="25621"/>
            <a:stretch/>
          </p:blipFill>
          <p:spPr bwMode="auto">
            <a:xfrm>
              <a:off x="277813" y="1112681"/>
              <a:ext cx="1093036" cy="3027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A8033F-E0E1-9EF8-0E70-A2ED66812C96}"/>
                </a:ext>
              </a:extLst>
            </p:cNvPr>
            <p:cNvSpPr txBox="1"/>
            <p:nvPr/>
          </p:nvSpPr>
          <p:spPr>
            <a:xfrm>
              <a:off x="1557067" y="1037070"/>
              <a:ext cx="1761105" cy="453970"/>
            </a:xfrm>
            <a:prstGeom prst="rect">
              <a:avLst/>
            </a:prstGeom>
            <a:noFill/>
          </p:spPr>
          <p:txBody>
            <a:bodyPr wrap="square" lIns="0" tIns="0" rIns="0" bIns="0" rtlCol="0" anchor="t">
              <a:spAutoFit/>
            </a:bodyPr>
            <a:lstStyle/>
            <a:p>
              <a:r>
                <a:rPr lang="en-US" sz="900" i="1">
                  <a:solidFill>
                    <a:srgbClr val="333E48"/>
                  </a:solidFill>
                </a:rPr>
                <a:t>Generative AI for Business Transformation</a:t>
              </a:r>
              <a:endParaRPr lang="en-US"/>
            </a:p>
            <a:p>
              <a:pPr algn="l">
                <a:spcBef>
                  <a:spcPts val="300"/>
                </a:spcBef>
              </a:pPr>
              <a:r>
                <a:rPr lang="en-US" sz="900" dirty="0"/>
                <a:t>Online 16-week bootcamp</a:t>
              </a:r>
            </a:p>
          </p:txBody>
        </p:sp>
      </p:grpSp>
      <p:grpSp>
        <p:nvGrpSpPr>
          <p:cNvPr id="6" name="Group 5">
            <a:extLst>
              <a:ext uri="{FF2B5EF4-FFF2-40B4-BE49-F238E27FC236}">
                <a16:creationId xmlns:a16="http://schemas.microsoft.com/office/drawing/2014/main" id="{4E472BF6-71A6-D70B-A957-3C0DEA385B0B}"/>
              </a:ext>
            </a:extLst>
          </p:cNvPr>
          <p:cNvGrpSpPr/>
          <p:nvPr/>
        </p:nvGrpSpPr>
        <p:grpSpPr>
          <a:xfrm>
            <a:off x="227447" y="2884822"/>
            <a:ext cx="3141187" cy="592470"/>
            <a:chOff x="227447" y="2810319"/>
            <a:chExt cx="3141187" cy="592470"/>
          </a:xfrm>
        </p:grpSpPr>
        <p:pic>
          <p:nvPicPr>
            <p:cNvPr id="1034" name="Picture 10" descr="Download Penn Logos | Penn Brand Standards">
              <a:extLst>
                <a:ext uri="{FF2B5EF4-FFF2-40B4-BE49-F238E27FC236}">
                  <a16:creationId xmlns:a16="http://schemas.microsoft.com/office/drawing/2014/main" id="{1CFFD58F-CD81-375F-8DC9-33529E2D70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618" b="19546"/>
            <a:stretch/>
          </p:blipFill>
          <p:spPr bwMode="auto">
            <a:xfrm>
              <a:off x="227447" y="2888462"/>
              <a:ext cx="1093036" cy="4361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83EA608-4C2E-C281-381C-20F244A2B8DE}"/>
                </a:ext>
              </a:extLst>
            </p:cNvPr>
            <p:cNvSpPr txBox="1"/>
            <p:nvPr/>
          </p:nvSpPr>
          <p:spPr>
            <a:xfrm>
              <a:off x="1557067" y="2810319"/>
              <a:ext cx="1811567" cy="592470"/>
            </a:xfrm>
            <a:prstGeom prst="rect">
              <a:avLst/>
            </a:prstGeom>
            <a:noFill/>
          </p:spPr>
          <p:txBody>
            <a:bodyPr wrap="square" lIns="0" tIns="0" rIns="0" bIns="0" rtlCol="0">
              <a:spAutoFit/>
            </a:bodyPr>
            <a:lstStyle/>
            <a:p>
              <a:pPr algn="l">
                <a:spcBef>
                  <a:spcPts val="300"/>
                </a:spcBef>
              </a:pPr>
              <a:r>
                <a:rPr lang="en-US" sz="900" i="1" dirty="0"/>
                <a:t>Generative AI and Business Transformation</a:t>
              </a:r>
            </a:p>
            <a:p>
              <a:pPr algn="l">
                <a:spcBef>
                  <a:spcPts val="300"/>
                </a:spcBef>
              </a:pPr>
              <a:r>
                <a:rPr lang="en-US" sz="900" dirty="0"/>
                <a:t>On-campus four-day executive ed. program</a:t>
              </a:r>
            </a:p>
          </p:txBody>
        </p:sp>
      </p:grpSp>
      <p:grpSp>
        <p:nvGrpSpPr>
          <p:cNvPr id="19" name="Group 18">
            <a:extLst>
              <a:ext uri="{FF2B5EF4-FFF2-40B4-BE49-F238E27FC236}">
                <a16:creationId xmlns:a16="http://schemas.microsoft.com/office/drawing/2014/main" id="{A396E3C6-63DB-653B-D1AD-15B6ED908A82}"/>
              </a:ext>
            </a:extLst>
          </p:cNvPr>
          <p:cNvGrpSpPr/>
          <p:nvPr/>
        </p:nvGrpSpPr>
        <p:grpSpPr>
          <a:xfrm>
            <a:off x="3572850" y="1223797"/>
            <a:ext cx="2541765" cy="592470"/>
            <a:chOff x="3595159" y="1230575"/>
            <a:chExt cx="2541765" cy="592470"/>
          </a:xfrm>
        </p:grpSpPr>
        <p:sp>
          <p:nvSpPr>
            <p:cNvPr id="8" name="TextBox 7">
              <a:extLst>
                <a:ext uri="{FF2B5EF4-FFF2-40B4-BE49-F238E27FC236}">
                  <a16:creationId xmlns:a16="http://schemas.microsoft.com/office/drawing/2014/main" id="{AB57539F-F900-7927-6A04-121BC339AB8F}"/>
                </a:ext>
              </a:extLst>
            </p:cNvPr>
            <p:cNvSpPr txBox="1"/>
            <p:nvPr/>
          </p:nvSpPr>
          <p:spPr>
            <a:xfrm>
              <a:off x="3748527" y="1230575"/>
              <a:ext cx="2388397" cy="592470"/>
            </a:xfrm>
            <a:prstGeom prst="rect">
              <a:avLst/>
            </a:prstGeom>
            <a:noFill/>
          </p:spPr>
          <p:txBody>
            <a:bodyPr wrap="square" lIns="0" tIns="0" rIns="0" bIns="0" rtlCol="0">
              <a:spAutoFit/>
            </a:bodyPr>
            <a:lstStyle/>
            <a:p>
              <a:pPr algn="l">
                <a:spcBef>
                  <a:spcPts val="300"/>
                </a:spcBef>
              </a:pPr>
              <a:r>
                <a:rPr lang="en-US" sz="900" b="1" dirty="0"/>
                <a:t>More than just technical learning</a:t>
              </a:r>
            </a:p>
            <a:p>
              <a:pPr algn="l">
                <a:spcBef>
                  <a:spcPts val="300"/>
                </a:spcBef>
              </a:pPr>
              <a:r>
                <a:rPr lang="en-US" sz="900" dirty="0"/>
                <a:t>AI content already exists in computer science departments, but students need cross-disciplinary skills for GenAI.</a:t>
              </a:r>
            </a:p>
          </p:txBody>
        </p:sp>
        <p:sp>
          <p:nvSpPr>
            <p:cNvPr id="20" name="Isosceles Triangle 19">
              <a:extLst>
                <a:ext uri="{FF2B5EF4-FFF2-40B4-BE49-F238E27FC236}">
                  <a16:creationId xmlns:a16="http://schemas.microsoft.com/office/drawing/2014/main" id="{2446389F-1FCA-7FE5-5803-8D0823AAC719}"/>
                </a:ext>
              </a:extLst>
            </p:cNvPr>
            <p:cNvSpPr/>
            <p:nvPr/>
          </p:nvSpPr>
          <p:spPr bwMode="gray">
            <a:xfrm rot="5400000" flipH="1">
              <a:off x="3575067" y="1263822"/>
              <a:ext cx="116873" cy="766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grpSp>
      <p:sp>
        <p:nvSpPr>
          <p:cNvPr id="27" name="Text Placeholder 1">
            <a:extLst>
              <a:ext uri="{FF2B5EF4-FFF2-40B4-BE49-F238E27FC236}">
                <a16:creationId xmlns:a16="http://schemas.microsoft.com/office/drawing/2014/main" id="{C3AD46A3-644A-C780-ED1F-E0CB520F5498}"/>
              </a:ext>
            </a:extLst>
          </p:cNvPr>
          <p:cNvSpPr txBox="1">
            <a:spLocks/>
          </p:cNvSpPr>
          <p:nvPr/>
        </p:nvSpPr>
        <p:spPr bwMode="gray">
          <a:xfrm>
            <a:off x="292378" y="3645686"/>
            <a:ext cx="5843164" cy="787395"/>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accent5"/>
          </a:solidFill>
          <a:ln w="28575">
            <a:solidFill>
              <a:schemeClr val="accent6"/>
            </a:solidFill>
            <a:miter lim="800000"/>
          </a:ln>
        </p:spPr>
        <p:txBody>
          <a:bodyPr vert="horz" wrap="square" lIns="91440" tIns="91440" rIns="201168" bIns="9144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“In the year 2000, if you had an internet degree, if there was such a thing, it would have looked great… you could have gotten a job anywhere. Now, it wouldn’t be as applicable. The same could be true for a degree in AI.” </a:t>
            </a:r>
          </a:p>
          <a:p>
            <a:pPr marL="0" marR="0" lvl="0" indent="0" algn="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r>
              <a:rPr kumimoji="0" lang="en-US" sz="800" b="0" i="1" u="none" strike="noStrike" kern="1200" cap="none" spc="0" normalizeH="0" baseline="0" noProof="0" dirty="0">
                <a:ln>
                  <a:noFill/>
                </a:ln>
                <a:solidFill>
                  <a:srgbClr val="FFFFFF"/>
                </a:solidFill>
                <a:effectLst/>
                <a:uLnTx/>
                <a:uFillTx/>
                <a:latin typeface="Verdana"/>
                <a:ea typeface="+mn-ea"/>
                <a:cs typeface="+mn-cs"/>
              </a:rPr>
              <a:t>Kerem </a:t>
            </a:r>
            <a:r>
              <a:rPr kumimoji="0" lang="en-US" sz="800" b="0" i="1" u="none" strike="noStrike" kern="1200" cap="none" spc="0" normalizeH="0" baseline="0" noProof="0" dirty="0" err="1">
                <a:ln>
                  <a:noFill/>
                </a:ln>
                <a:solidFill>
                  <a:srgbClr val="FFFFFF"/>
                </a:solidFill>
                <a:effectLst/>
                <a:uLnTx/>
                <a:uFillTx/>
                <a:latin typeface="Verdana"/>
                <a:ea typeface="+mn-ea"/>
                <a:cs typeface="+mn-cs"/>
              </a:rPr>
              <a:t>Koca</a:t>
            </a:r>
            <a:r>
              <a:rPr kumimoji="0" lang="en-US" sz="800" b="0" i="1" u="none" strike="noStrike" kern="1200" cap="none" spc="0" normalizeH="0" baseline="0" noProof="0" dirty="0">
                <a:ln>
                  <a:noFill/>
                </a:ln>
                <a:solidFill>
                  <a:srgbClr val="FFFFFF"/>
                </a:solidFill>
                <a:effectLst/>
                <a:uLnTx/>
                <a:uFillTx/>
                <a:latin typeface="Verdana"/>
                <a:ea typeface="+mn-ea"/>
                <a:cs typeface="+mn-cs"/>
              </a:rPr>
              <a:t>, </a:t>
            </a:r>
            <a:r>
              <a:rPr lang="en-US" sz="800" i="1" dirty="0">
                <a:solidFill>
                  <a:srgbClr val="FFFFFF"/>
                </a:solidFill>
                <a:latin typeface="Verdana"/>
              </a:rPr>
              <a:t>CEO, </a:t>
            </a:r>
            <a:r>
              <a:rPr kumimoji="0" lang="en-US" sz="800" b="0" i="1" u="none" strike="noStrike" kern="1200" cap="none" spc="0" normalizeH="0" baseline="0" noProof="0" dirty="0" err="1">
                <a:ln>
                  <a:noFill/>
                </a:ln>
                <a:solidFill>
                  <a:srgbClr val="FFFFFF"/>
                </a:solidFill>
                <a:effectLst/>
                <a:uLnTx/>
                <a:uFillTx/>
                <a:latin typeface="Verdana"/>
                <a:ea typeface="+mn-ea"/>
                <a:cs typeface="+mn-cs"/>
              </a:rPr>
              <a:t>BlueCloud</a:t>
            </a:r>
            <a:endParaRPr kumimoji="0" lang="en-US" sz="800" b="0" i="1" u="none" strike="noStrike" kern="1200" cap="none" spc="0" normalizeH="0" baseline="0" noProof="0" dirty="0">
              <a:ln>
                <a:noFill/>
              </a:ln>
              <a:solidFill>
                <a:srgbClr val="FFFFFF"/>
              </a:solidFill>
              <a:effectLst/>
              <a:uLnTx/>
              <a:uFillTx/>
              <a:latin typeface="Verdana"/>
              <a:ea typeface="+mn-ea"/>
              <a:cs typeface="+mn-cs"/>
            </a:endParaRPr>
          </a:p>
        </p:txBody>
      </p:sp>
      <p:grpSp>
        <p:nvGrpSpPr>
          <p:cNvPr id="28" name="Group 27">
            <a:extLst>
              <a:ext uri="{FF2B5EF4-FFF2-40B4-BE49-F238E27FC236}">
                <a16:creationId xmlns:a16="http://schemas.microsoft.com/office/drawing/2014/main" id="{0D493A91-96F7-8443-BFC8-2CC497CF6CC4}"/>
              </a:ext>
              <a:ext uri="{C183D7F6-B498-43B3-948B-1728B52AA6E4}">
                <adec:decorative xmlns:adec="http://schemas.microsoft.com/office/drawing/2017/decorative" val="1"/>
              </a:ext>
            </a:extLst>
          </p:cNvPr>
          <p:cNvGrpSpPr/>
          <p:nvPr/>
        </p:nvGrpSpPr>
        <p:grpSpPr>
          <a:xfrm>
            <a:off x="5860663" y="3645686"/>
            <a:ext cx="271672" cy="181522"/>
            <a:chOff x="4984602" y="1209981"/>
            <a:chExt cx="271672" cy="181522"/>
          </a:xfrm>
        </p:grpSpPr>
        <p:sp>
          <p:nvSpPr>
            <p:cNvPr id="29" name="Rectangle 28">
              <a:extLst>
                <a:ext uri="{FF2B5EF4-FFF2-40B4-BE49-F238E27FC236}">
                  <a16:creationId xmlns:a16="http://schemas.microsoft.com/office/drawing/2014/main" id="{78F206DB-54C7-0DFB-C982-366189F24E47}"/>
                </a:ext>
                <a:ext uri="{C183D7F6-B498-43B3-948B-1728B52AA6E4}">
                  <adec:decorative xmlns:adec="http://schemas.microsoft.com/office/drawing/2017/decorative" val="1"/>
                </a:ext>
              </a:extLst>
            </p:cNvPr>
            <p:cNvSpPr/>
            <p:nvPr/>
          </p:nvSpPr>
          <p:spPr bwMode="gray">
            <a:xfrm>
              <a:off x="4984602" y="1209981"/>
              <a:ext cx="271672" cy="181522"/>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537667"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30" name="Round Same Side Corner Rectangle 90">
              <a:extLst>
                <a:ext uri="{FF2B5EF4-FFF2-40B4-BE49-F238E27FC236}">
                  <a16:creationId xmlns:a16="http://schemas.microsoft.com/office/drawing/2014/main" id="{F867D044-514F-A597-9DF0-7B041C4DD245}"/>
                </a:ext>
                <a:ext uri="{C183D7F6-B498-43B3-948B-1728B52AA6E4}">
                  <adec:decorative xmlns:adec="http://schemas.microsoft.com/office/drawing/2017/decorative" val="1"/>
                </a:ext>
              </a:extLst>
            </p:cNvPr>
            <p:cNvSpPr/>
            <p:nvPr/>
          </p:nvSpPr>
          <p:spPr bwMode="gray">
            <a:xfrm rot="10800000">
              <a:off x="4984602" y="1209981"/>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33E48"/>
                </a:solidFill>
                <a:effectLst/>
                <a:uLnTx/>
                <a:uFillTx/>
                <a:latin typeface="Verdana"/>
                <a:ea typeface="+mn-ea"/>
                <a:cs typeface="+mn-cs"/>
              </a:endParaRPr>
            </a:p>
          </p:txBody>
        </p:sp>
        <p:sp>
          <p:nvSpPr>
            <p:cNvPr id="31" name="Freeform 91">
              <a:extLst>
                <a:ext uri="{FF2B5EF4-FFF2-40B4-BE49-F238E27FC236}">
                  <a16:creationId xmlns:a16="http://schemas.microsoft.com/office/drawing/2014/main" id="{0718C170-2270-4BCC-C6A4-E4645BD91985}"/>
                </a:ext>
                <a:ext uri="{C183D7F6-B498-43B3-948B-1728B52AA6E4}">
                  <adec:decorative xmlns:adec="http://schemas.microsoft.com/office/drawing/2017/decorative" val="1"/>
                </a:ext>
              </a:extLst>
            </p:cNvPr>
            <p:cNvSpPr>
              <a:spLocks/>
            </p:cNvSpPr>
            <p:nvPr/>
          </p:nvSpPr>
          <p:spPr bwMode="gray">
            <a:xfrm rot="10800000">
              <a:off x="5028645" y="1245132"/>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Verdana"/>
                <a:ea typeface="+mn-ea"/>
                <a:cs typeface="+mn-cs"/>
              </a:endParaRPr>
            </a:p>
          </p:txBody>
        </p:sp>
        <p:sp>
          <p:nvSpPr>
            <p:cNvPr id="1024" name="Freeform 92">
              <a:extLst>
                <a:ext uri="{FF2B5EF4-FFF2-40B4-BE49-F238E27FC236}">
                  <a16:creationId xmlns:a16="http://schemas.microsoft.com/office/drawing/2014/main" id="{F7F2E491-46D0-3E02-67F0-C6381533DFB6}"/>
                </a:ext>
                <a:ext uri="{C183D7F6-B498-43B3-948B-1728B52AA6E4}">
                  <adec:decorative xmlns:adec="http://schemas.microsoft.com/office/drawing/2017/decorative" val="1"/>
                </a:ext>
              </a:extLst>
            </p:cNvPr>
            <p:cNvSpPr>
              <a:spLocks/>
            </p:cNvSpPr>
            <p:nvPr/>
          </p:nvSpPr>
          <p:spPr bwMode="gray">
            <a:xfrm rot="10800000">
              <a:off x="5098012" y="1245132"/>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1027" name="Text Placeholder 5">
            <a:extLst>
              <a:ext uri="{FF2B5EF4-FFF2-40B4-BE49-F238E27FC236}">
                <a16:creationId xmlns:a16="http://schemas.microsoft.com/office/drawing/2014/main" id="{EAF837D8-5595-BAE2-CB0C-97EBC95B817D}"/>
              </a:ext>
            </a:extLst>
          </p:cNvPr>
          <p:cNvSpPr txBox="1">
            <a:spLocks/>
          </p:cNvSpPr>
          <p:nvPr/>
        </p:nvSpPr>
        <p:spPr bwMode="gray">
          <a:xfrm>
            <a:off x="2437619" y="4523601"/>
            <a:ext cx="3741419"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defTabSz="48006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500" b="0" i="0" u="none" strike="noStrike" kern="1200" cap="none" spc="0" normalizeH="0" baseline="0" noProof="0" dirty="0">
                <a:ln>
                  <a:noFill/>
                </a:ln>
                <a:solidFill>
                  <a:srgbClr val="333E48"/>
                </a:solidFill>
                <a:effectLst/>
                <a:uLnTx/>
                <a:uFillTx/>
                <a:latin typeface="Verdana"/>
                <a:ea typeface="+mn-ea"/>
                <a:cs typeface="+mn-cs"/>
              </a:rPr>
              <a:t>Source: Purdue University, West Lafayette, IN; Cornell University, Ithaca, NY; The University of Chicago, Chicago, IL, The University of Pennsylvania, Philadelphia, PA; Colleges are touting AI degree programs, CNBC. Here’s how to decide if it’s worth the cost; EAB interviews and analysis.</a:t>
            </a:r>
          </a:p>
        </p:txBody>
      </p:sp>
      <p:grpSp>
        <p:nvGrpSpPr>
          <p:cNvPr id="18" name="Group 17">
            <a:extLst>
              <a:ext uri="{FF2B5EF4-FFF2-40B4-BE49-F238E27FC236}">
                <a16:creationId xmlns:a16="http://schemas.microsoft.com/office/drawing/2014/main" id="{1C916DA9-205E-D018-F3D7-B78F6C199C0E}"/>
              </a:ext>
            </a:extLst>
          </p:cNvPr>
          <p:cNvGrpSpPr/>
          <p:nvPr/>
        </p:nvGrpSpPr>
        <p:grpSpPr>
          <a:xfrm>
            <a:off x="3581223" y="2020054"/>
            <a:ext cx="2541765" cy="453970"/>
            <a:chOff x="3608494" y="1987721"/>
            <a:chExt cx="2541765" cy="453970"/>
          </a:xfrm>
        </p:grpSpPr>
        <p:sp>
          <p:nvSpPr>
            <p:cNvPr id="21" name="Isosceles Triangle 20">
              <a:extLst>
                <a:ext uri="{FF2B5EF4-FFF2-40B4-BE49-F238E27FC236}">
                  <a16:creationId xmlns:a16="http://schemas.microsoft.com/office/drawing/2014/main" id="{1046A909-BFBD-223A-824F-49F702A8D8C2}"/>
                </a:ext>
              </a:extLst>
            </p:cNvPr>
            <p:cNvSpPr/>
            <p:nvPr/>
          </p:nvSpPr>
          <p:spPr bwMode="gray">
            <a:xfrm rot="5400000" flipH="1">
              <a:off x="3588402" y="2022987"/>
              <a:ext cx="116873" cy="766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1033" name="TextBox 1032">
              <a:extLst>
                <a:ext uri="{FF2B5EF4-FFF2-40B4-BE49-F238E27FC236}">
                  <a16:creationId xmlns:a16="http://schemas.microsoft.com/office/drawing/2014/main" id="{21C88C5A-DB72-AD7D-D0AF-1585A9B27767}"/>
                </a:ext>
              </a:extLst>
            </p:cNvPr>
            <p:cNvSpPr txBox="1"/>
            <p:nvPr/>
          </p:nvSpPr>
          <p:spPr>
            <a:xfrm>
              <a:off x="3761862" y="1987721"/>
              <a:ext cx="2388397" cy="453970"/>
            </a:xfrm>
            <a:prstGeom prst="rect">
              <a:avLst/>
            </a:prstGeom>
            <a:noFill/>
          </p:spPr>
          <p:txBody>
            <a:bodyPr wrap="square" lIns="0" tIns="0" rIns="0" bIns="0" rtlCol="0">
              <a:spAutoFit/>
            </a:bodyPr>
            <a:lstStyle/>
            <a:p>
              <a:pPr algn="l">
                <a:spcBef>
                  <a:spcPts val="300"/>
                </a:spcBef>
              </a:pPr>
              <a:r>
                <a:rPr lang="en-US" sz="900" b="1" dirty="0"/>
                <a:t>More than just one field</a:t>
              </a:r>
            </a:p>
            <a:p>
              <a:pPr algn="l">
                <a:spcBef>
                  <a:spcPts val="300"/>
                </a:spcBef>
              </a:pPr>
              <a:r>
                <a:rPr lang="en-US" sz="900" dirty="0"/>
                <a:t>All fields will need to use GenAI as it reshapes the makeup of the economy. </a:t>
              </a:r>
            </a:p>
          </p:txBody>
        </p:sp>
      </p:grpSp>
      <p:grpSp>
        <p:nvGrpSpPr>
          <p:cNvPr id="17" name="Group 16">
            <a:extLst>
              <a:ext uri="{FF2B5EF4-FFF2-40B4-BE49-F238E27FC236}">
                <a16:creationId xmlns:a16="http://schemas.microsoft.com/office/drawing/2014/main" id="{8B35EEB7-D557-CFA0-70B4-19A3A5585020}"/>
              </a:ext>
            </a:extLst>
          </p:cNvPr>
          <p:cNvGrpSpPr/>
          <p:nvPr/>
        </p:nvGrpSpPr>
        <p:grpSpPr>
          <a:xfrm>
            <a:off x="3576184" y="2725759"/>
            <a:ext cx="2535097" cy="592470"/>
            <a:chOff x="3615162" y="2659707"/>
            <a:chExt cx="2535097" cy="592470"/>
          </a:xfrm>
        </p:grpSpPr>
        <p:sp>
          <p:nvSpPr>
            <p:cNvPr id="22" name="Isosceles Triangle 21">
              <a:extLst>
                <a:ext uri="{FF2B5EF4-FFF2-40B4-BE49-F238E27FC236}">
                  <a16:creationId xmlns:a16="http://schemas.microsoft.com/office/drawing/2014/main" id="{9460CCD8-7267-E3C2-F35A-8015B1D4DAA3}"/>
                </a:ext>
              </a:extLst>
            </p:cNvPr>
            <p:cNvSpPr/>
            <p:nvPr/>
          </p:nvSpPr>
          <p:spPr bwMode="gray">
            <a:xfrm rot="5400000" flipH="1">
              <a:off x="3595070" y="2693412"/>
              <a:ext cx="116873" cy="7669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dirty="0">
                <a:solidFill>
                  <a:schemeClr val="tx1"/>
                </a:solidFill>
              </a:endParaRPr>
            </a:p>
          </p:txBody>
        </p:sp>
        <p:sp>
          <p:nvSpPr>
            <p:cNvPr id="1035" name="TextBox 1034">
              <a:extLst>
                <a:ext uri="{FF2B5EF4-FFF2-40B4-BE49-F238E27FC236}">
                  <a16:creationId xmlns:a16="http://schemas.microsoft.com/office/drawing/2014/main" id="{849AF48E-74A3-3D45-E819-7941E2EAD139}"/>
                </a:ext>
              </a:extLst>
            </p:cNvPr>
            <p:cNvSpPr txBox="1"/>
            <p:nvPr/>
          </p:nvSpPr>
          <p:spPr>
            <a:xfrm>
              <a:off x="3768530" y="2659707"/>
              <a:ext cx="2381729" cy="592470"/>
            </a:xfrm>
            <a:prstGeom prst="rect">
              <a:avLst/>
            </a:prstGeom>
            <a:noFill/>
          </p:spPr>
          <p:txBody>
            <a:bodyPr wrap="square" lIns="0" tIns="0" rIns="0" bIns="0" rtlCol="0">
              <a:spAutoFit/>
            </a:bodyPr>
            <a:lstStyle/>
            <a:p>
              <a:pPr algn="l">
                <a:spcBef>
                  <a:spcPts val="300"/>
                </a:spcBef>
              </a:pPr>
              <a:r>
                <a:rPr lang="en-US" sz="900" b="1" dirty="0"/>
                <a:t>More than just a set of skills</a:t>
              </a:r>
            </a:p>
            <a:p>
              <a:pPr algn="l">
                <a:spcBef>
                  <a:spcPts val="300"/>
                </a:spcBef>
              </a:pPr>
              <a:r>
                <a:rPr lang="en-US" sz="900" dirty="0"/>
                <a:t>Students need both concrete GenAI skills useful today and the ability to learn new ones as the technology evolves. </a:t>
              </a:r>
            </a:p>
          </p:txBody>
        </p:sp>
      </p:grpSp>
      <p:grpSp>
        <p:nvGrpSpPr>
          <p:cNvPr id="11" name="Group 10">
            <a:extLst>
              <a:ext uri="{FF2B5EF4-FFF2-40B4-BE49-F238E27FC236}">
                <a16:creationId xmlns:a16="http://schemas.microsoft.com/office/drawing/2014/main" id="{08944DFA-BEC0-BC32-C29F-34B99307B47C}"/>
              </a:ext>
            </a:extLst>
          </p:cNvPr>
          <p:cNvGrpSpPr/>
          <p:nvPr/>
        </p:nvGrpSpPr>
        <p:grpSpPr>
          <a:xfrm>
            <a:off x="281730" y="1667296"/>
            <a:ext cx="3046265" cy="370405"/>
            <a:chOff x="281730" y="1647344"/>
            <a:chExt cx="3046265" cy="370405"/>
          </a:xfrm>
        </p:grpSpPr>
        <p:sp>
          <p:nvSpPr>
            <p:cNvPr id="10" name="TextBox 9">
              <a:extLst>
                <a:ext uri="{FF2B5EF4-FFF2-40B4-BE49-F238E27FC236}">
                  <a16:creationId xmlns:a16="http://schemas.microsoft.com/office/drawing/2014/main" id="{11ABD7E7-29F7-AB3A-1C50-6254A85C69B0}"/>
                </a:ext>
              </a:extLst>
            </p:cNvPr>
            <p:cNvSpPr txBox="1"/>
            <p:nvPr/>
          </p:nvSpPr>
          <p:spPr>
            <a:xfrm>
              <a:off x="1557067" y="1674811"/>
              <a:ext cx="1770928" cy="315471"/>
            </a:xfrm>
            <a:prstGeom prst="rect">
              <a:avLst/>
            </a:prstGeom>
            <a:noFill/>
          </p:spPr>
          <p:txBody>
            <a:bodyPr wrap="square" lIns="0" tIns="0" rIns="0" bIns="0" rtlCol="0">
              <a:spAutoFit/>
            </a:bodyPr>
            <a:lstStyle/>
            <a:p>
              <a:pPr algn="l">
                <a:spcBef>
                  <a:spcPts val="300"/>
                </a:spcBef>
              </a:pPr>
              <a:r>
                <a:rPr lang="en-US" sz="900" i="1" dirty="0"/>
                <a:t>Generative AI for Productivity</a:t>
              </a:r>
            </a:p>
            <a:p>
              <a:pPr algn="l">
                <a:spcBef>
                  <a:spcPts val="300"/>
                </a:spcBef>
              </a:pPr>
              <a:r>
                <a:rPr lang="en-US" sz="900" dirty="0"/>
                <a:t>Online 2.5-month certificate</a:t>
              </a:r>
            </a:p>
          </p:txBody>
        </p:sp>
        <p:pic>
          <p:nvPicPr>
            <p:cNvPr id="4" name="Picture 2" descr="Merchandising · Cornell University Brand Center">
              <a:extLst>
                <a:ext uri="{FF2B5EF4-FFF2-40B4-BE49-F238E27FC236}">
                  <a16:creationId xmlns:a16="http://schemas.microsoft.com/office/drawing/2014/main" id="{4BE4EFE0-0FF2-B29E-F149-909F6622D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30" y="1647344"/>
              <a:ext cx="1143045" cy="370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64F2AB66-E5AD-D0B4-8A8B-F533FAC3D35E}"/>
              </a:ext>
            </a:extLst>
          </p:cNvPr>
          <p:cNvGrpSpPr/>
          <p:nvPr/>
        </p:nvGrpSpPr>
        <p:grpSpPr>
          <a:xfrm>
            <a:off x="317070" y="2234276"/>
            <a:ext cx="3030682" cy="453970"/>
            <a:chOff x="317070" y="2174053"/>
            <a:chExt cx="3030682" cy="453970"/>
          </a:xfrm>
        </p:grpSpPr>
        <p:sp>
          <p:nvSpPr>
            <p:cNvPr id="14" name="TextBox 13">
              <a:extLst>
                <a:ext uri="{FF2B5EF4-FFF2-40B4-BE49-F238E27FC236}">
                  <a16:creationId xmlns:a16="http://schemas.microsoft.com/office/drawing/2014/main" id="{E44B3547-2C8F-3B00-ABB4-0A03D7948E1E}"/>
                </a:ext>
              </a:extLst>
            </p:cNvPr>
            <p:cNvSpPr txBox="1"/>
            <p:nvPr/>
          </p:nvSpPr>
          <p:spPr>
            <a:xfrm>
              <a:off x="1557067" y="2174053"/>
              <a:ext cx="1790685" cy="453970"/>
            </a:xfrm>
            <a:prstGeom prst="rect">
              <a:avLst/>
            </a:prstGeom>
            <a:noFill/>
          </p:spPr>
          <p:txBody>
            <a:bodyPr wrap="square" lIns="0" tIns="0" rIns="0" bIns="0" rtlCol="0">
              <a:spAutoFit/>
            </a:bodyPr>
            <a:lstStyle/>
            <a:p>
              <a:pPr algn="l">
                <a:spcBef>
                  <a:spcPts val="300"/>
                </a:spcBef>
              </a:pPr>
              <a:r>
                <a:rPr lang="en-US" sz="900" i="1" dirty="0"/>
                <a:t>Generative AI for Business</a:t>
              </a:r>
            </a:p>
            <a:p>
              <a:pPr>
                <a:spcBef>
                  <a:spcPts val="300"/>
                </a:spcBef>
              </a:pPr>
              <a:r>
                <a:rPr lang="en-US" sz="900" dirty="0"/>
                <a:t>Online two-week professional ed. course</a:t>
              </a:r>
            </a:p>
          </p:txBody>
        </p:sp>
        <p:pic>
          <p:nvPicPr>
            <p:cNvPr id="1032" name="Picture 8">
              <a:extLst>
                <a:ext uri="{FF2B5EF4-FFF2-40B4-BE49-F238E27FC236}">
                  <a16:creationId xmlns:a16="http://schemas.microsoft.com/office/drawing/2014/main" id="{0F9D9A29-5D0C-D5D0-5339-A4E9F13BF9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70" y="2258621"/>
              <a:ext cx="1139337" cy="284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02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3"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9921F-466C-668F-C21D-525C8B41F0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AC0E4E-4EEA-275D-7F77-1F535EB1415F}"/>
              </a:ext>
            </a:extLst>
          </p:cNvPr>
          <p:cNvSpPr/>
          <p:nvPr/>
        </p:nvSpPr>
        <p:spPr bwMode="gray">
          <a:xfrm>
            <a:off x="0" y="3763958"/>
            <a:ext cx="6400800" cy="784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grpSp>
        <p:nvGrpSpPr>
          <p:cNvPr id="26" name="Group 25">
            <a:extLst>
              <a:ext uri="{FF2B5EF4-FFF2-40B4-BE49-F238E27FC236}">
                <a16:creationId xmlns:a16="http://schemas.microsoft.com/office/drawing/2014/main" id="{33A35527-2EB3-F4A1-4DB0-6E067693568B}"/>
              </a:ext>
              <a:ext uri="{C183D7F6-B498-43B3-948B-1728B52AA6E4}">
                <adec:decorative xmlns:adec="http://schemas.microsoft.com/office/drawing/2017/decorative" val="1"/>
              </a:ext>
            </a:extLst>
          </p:cNvPr>
          <p:cNvGrpSpPr>
            <a:grpSpLocks noChangeAspect="1"/>
          </p:cNvGrpSpPr>
          <p:nvPr/>
        </p:nvGrpSpPr>
        <p:grpSpPr>
          <a:xfrm>
            <a:off x="1109645" y="3824981"/>
            <a:ext cx="274320" cy="234727"/>
            <a:chOff x="284911" y="2544090"/>
            <a:chExt cx="436480" cy="373482"/>
          </a:xfrm>
          <a:solidFill>
            <a:schemeClr val="accent1"/>
          </a:solidFill>
        </p:grpSpPr>
        <p:sp>
          <p:nvSpPr>
            <p:cNvPr id="28" name="Freeform 98">
              <a:extLst>
                <a:ext uri="{FF2B5EF4-FFF2-40B4-BE49-F238E27FC236}">
                  <a16:creationId xmlns:a16="http://schemas.microsoft.com/office/drawing/2014/main" id="{BA363FD1-C038-2F4B-C0E1-AD13F7004DC1}"/>
                </a:ext>
                <a:ext uri="{C183D7F6-B498-43B3-948B-1728B52AA6E4}">
                  <adec:decorative xmlns:adec="http://schemas.microsoft.com/office/drawing/2017/decorative" val="1"/>
                </a:ext>
              </a:extLst>
            </p:cNvPr>
            <p:cNvSpPr>
              <a:spLocks/>
            </p:cNvSpPr>
            <p:nvPr/>
          </p:nvSpPr>
          <p:spPr bwMode="gray">
            <a:xfrm>
              <a:off x="521150" y="2544090"/>
              <a:ext cx="200241" cy="373482"/>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99">
              <a:extLst>
                <a:ext uri="{FF2B5EF4-FFF2-40B4-BE49-F238E27FC236}">
                  <a16:creationId xmlns:a16="http://schemas.microsoft.com/office/drawing/2014/main" id="{1E628560-EA64-2FD9-5F16-B9F19A873D50}"/>
                </a:ext>
                <a:ext uri="{C183D7F6-B498-43B3-948B-1728B52AA6E4}">
                  <adec:decorative xmlns:adec="http://schemas.microsoft.com/office/drawing/2017/decorative" val="1"/>
                </a:ext>
              </a:extLst>
            </p:cNvPr>
            <p:cNvSpPr>
              <a:spLocks/>
            </p:cNvSpPr>
            <p:nvPr/>
          </p:nvSpPr>
          <p:spPr bwMode="gray">
            <a:xfrm>
              <a:off x="284911" y="2544090"/>
              <a:ext cx="200241" cy="373482"/>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Text Placeholder 3">
            <a:extLst>
              <a:ext uri="{FF2B5EF4-FFF2-40B4-BE49-F238E27FC236}">
                <a16:creationId xmlns:a16="http://schemas.microsoft.com/office/drawing/2014/main" id="{78598636-1066-9B7C-386A-6C3311434350}"/>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AFB37660-3CE8-AD07-2FB5-1CABDD1A44A6}"/>
              </a:ext>
            </a:extLst>
          </p:cNvPr>
          <p:cNvSpPr>
            <a:spLocks noGrp="1"/>
          </p:cNvSpPr>
          <p:nvPr>
            <p:ph type="title"/>
          </p:nvPr>
        </p:nvSpPr>
        <p:spPr>
          <a:xfrm>
            <a:off x="280193" y="309824"/>
            <a:ext cx="5842795" cy="256480"/>
          </a:xfrm>
        </p:spPr>
        <p:txBody>
          <a:bodyPr/>
          <a:lstStyle/>
          <a:p>
            <a:r>
              <a:rPr lang="en-US" dirty="0"/>
              <a:t>Towards a “Robot-Proof” Graduate</a:t>
            </a:r>
          </a:p>
        </p:txBody>
      </p:sp>
      <p:sp>
        <p:nvSpPr>
          <p:cNvPr id="5" name="Text Placeholder 4">
            <a:extLst>
              <a:ext uri="{FF2B5EF4-FFF2-40B4-BE49-F238E27FC236}">
                <a16:creationId xmlns:a16="http://schemas.microsoft.com/office/drawing/2014/main" id="{DFA24CED-6E0C-F780-8102-C115D79CE742}"/>
              </a:ext>
            </a:extLst>
          </p:cNvPr>
          <p:cNvSpPr>
            <a:spLocks noGrp="1"/>
          </p:cNvSpPr>
          <p:nvPr>
            <p:ph type="body" sz="quarter" idx="18"/>
          </p:nvPr>
        </p:nvSpPr>
        <p:spPr>
          <a:xfrm>
            <a:off x="4143215" y="4677489"/>
            <a:ext cx="2257586" cy="123111"/>
          </a:xfrm>
        </p:spPr>
        <p:txBody>
          <a:bodyPr/>
          <a:lstStyle/>
          <a:p>
            <a:pPr algn="r"/>
            <a:r>
              <a:rPr lang="en-US" dirty="0"/>
              <a:t>Source: Joseph E. Aoun, </a:t>
            </a:r>
            <a:r>
              <a:rPr lang="en-US" i="1" dirty="0"/>
              <a:t>Robot-Proof</a:t>
            </a:r>
            <a:r>
              <a:rPr lang="en-US" dirty="0"/>
              <a:t>; EAB interviews and analysis.</a:t>
            </a:r>
          </a:p>
        </p:txBody>
      </p:sp>
      <p:sp>
        <p:nvSpPr>
          <p:cNvPr id="9" name="Text Placeholder 3">
            <a:extLst>
              <a:ext uri="{FF2B5EF4-FFF2-40B4-BE49-F238E27FC236}">
                <a16:creationId xmlns:a16="http://schemas.microsoft.com/office/drawing/2014/main" id="{38E9F04D-9E6B-596F-FB4D-2F6E0CC0CEBA}"/>
              </a:ext>
            </a:extLst>
          </p:cNvPr>
          <p:cNvSpPr txBox="1">
            <a:spLocks/>
          </p:cNvSpPr>
          <p:nvPr/>
        </p:nvSpPr>
        <p:spPr bwMode="gray">
          <a:xfrm>
            <a:off x="1949605" y="991520"/>
            <a:ext cx="2060118" cy="153888"/>
          </a:xfrm>
          <a:prstGeom prst="rect">
            <a:avLst/>
          </a:prstGeom>
        </p:spPr>
        <p:txBody>
          <a:bodyPr vert="horz"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i="1" dirty="0" err="1">
                <a:solidFill>
                  <a:schemeClr val="tx1"/>
                </a:solidFill>
              </a:rPr>
              <a:t>Humanics</a:t>
            </a:r>
            <a:r>
              <a:rPr lang="en-US" sz="1000" b="1" dirty="0">
                <a:solidFill>
                  <a:schemeClr val="tx1"/>
                </a:solidFill>
              </a:rPr>
              <a:t> Curriculum</a:t>
            </a:r>
          </a:p>
        </p:txBody>
      </p:sp>
      <p:sp>
        <p:nvSpPr>
          <p:cNvPr id="11" name="Text Placeholder 12">
            <a:extLst>
              <a:ext uri="{FF2B5EF4-FFF2-40B4-BE49-F238E27FC236}">
                <a16:creationId xmlns:a16="http://schemas.microsoft.com/office/drawing/2014/main" id="{A3067F73-338B-47DC-068D-644E0343CB3A}"/>
              </a:ext>
            </a:extLst>
          </p:cNvPr>
          <p:cNvSpPr txBox="1">
            <a:spLocks/>
          </p:cNvSpPr>
          <p:nvPr/>
        </p:nvSpPr>
        <p:spPr bwMode="gray">
          <a:xfrm>
            <a:off x="1949605" y="1294212"/>
            <a:ext cx="4304238" cy="54373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r>
              <a:rPr lang="en-US" dirty="0"/>
              <a:t>Integrate tech, data, and human literacies across the curriculum</a:t>
            </a:r>
          </a:p>
          <a:p>
            <a:r>
              <a:rPr lang="en-US" dirty="0"/>
              <a:t>Prioritize cultivating literacies and competencies over content delivery</a:t>
            </a:r>
          </a:p>
          <a:p>
            <a:pPr>
              <a:spcAft>
                <a:spcPts val="800"/>
              </a:spcAft>
            </a:pPr>
            <a:r>
              <a:rPr lang="en-US" dirty="0"/>
              <a:t>Increase interdisciplinary, applied, project-based learning in classroom</a:t>
            </a:r>
          </a:p>
        </p:txBody>
      </p:sp>
      <p:sp>
        <p:nvSpPr>
          <p:cNvPr id="12" name="Text Placeholder 4">
            <a:extLst>
              <a:ext uri="{FF2B5EF4-FFF2-40B4-BE49-F238E27FC236}">
                <a16:creationId xmlns:a16="http://schemas.microsoft.com/office/drawing/2014/main" id="{D54098F2-4639-19AA-6C23-27E15A9F770C}"/>
              </a:ext>
            </a:extLst>
          </p:cNvPr>
          <p:cNvSpPr txBox="1">
            <a:spLocks/>
          </p:cNvSpPr>
          <p:nvPr/>
        </p:nvSpPr>
        <p:spPr bwMode="gray">
          <a:xfrm>
            <a:off x="1949605" y="1986755"/>
            <a:ext cx="1597679" cy="153888"/>
          </a:xfrm>
          <a:prstGeom prst="rect">
            <a:avLst/>
          </a:prstGeom>
        </p:spPr>
        <p:txBody>
          <a:bodyPr vert="horz"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Experiential Learning</a:t>
            </a:r>
          </a:p>
        </p:txBody>
      </p:sp>
      <p:sp>
        <p:nvSpPr>
          <p:cNvPr id="13" name="Text Placeholder 12">
            <a:extLst>
              <a:ext uri="{FF2B5EF4-FFF2-40B4-BE49-F238E27FC236}">
                <a16:creationId xmlns:a16="http://schemas.microsoft.com/office/drawing/2014/main" id="{16679F13-CC2F-5F99-FFF6-074E900BEC27}"/>
              </a:ext>
            </a:extLst>
          </p:cNvPr>
          <p:cNvSpPr txBox="1">
            <a:spLocks/>
          </p:cNvSpPr>
          <p:nvPr/>
        </p:nvSpPr>
        <p:spPr bwMode="gray">
          <a:xfrm>
            <a:off x="1949605" y="2300561"/>
            <a:ext cx="4592709" cy="54373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r>
              <a:rPr lang="en-US" dirty="0"/>
              <a:t>Connect classroom learning with practical, real-world experiences</a:t>
            </a:r>
          </a:p>
          <a:p>
            <a:r>
              <a:rPr lang="en-US" dirty="0"/>
              <a:t>Expand co-ops and internships, recognize co-curriculars as learning</a:t>
            </a:r>
          </a:p>
          <a:p>
            <a:pPr>
              <a:spcAft>
                <a:spcPts val="800"/>
              </a:spcAft>
            </a:pPr>
            <a:r>
              <a:rPr lang="en-US" dirty="0"/>
              <a:t>Provide a secondary transcript to document applied learning</a:t>
            </a:r>
          </a:p>
        </p:txBody>
      </p:sp>
      <p:cxnSp>
        <p:nvCxnSpPr>
          <p:cNvPr id="14" name="Straight Connector 13">
            <a:extLst>
              <a:ext uri="{FF2B5EF4-FFF2-40B4-BE49-F238E27FC236}">
                <a16:creationId xmlns:a16="http://schemas.microsoft.com/office/drawing/2014/main" id="{5E8109C6-4157-CB40-C717-68761E009D31}"/>
              </a:ext>
              <a:ext uri="{C183D7F6-B498-43B3-948B-1728B52AA6E4}">
                <adec:decorative xmlns:adec="http://schemas.microsoft.com/office/drawing/2017/decorative" val="1"/>
              </a:ext>
            </a:extLst>
          </p:cNvPr>
          <p:cNvCxnSpPr>
            <a:cxnSpLocks/>
          </p:cNvCxnSpPr>
          <p:nvPr/>
        </p:nvCxnSpPr>
        <p:spPr bwMode="gray">
          <a:xfrm flipH="1">
            <a:off x="1953133" y="2203231"/>
            <a:ext cx="274320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87FE0F-94C6-07C0-767D-4E4D3A05F5BC}"/>
              </a:ext>
              <a:ext uri="{C183D7F6-B498-43B3-948B-1728B52AA6E4}">
                <adec:decorative xmlns:adec="http://schemas.microsoft.com/office/drawing/2017/decorative" val="1"/>
              </a:ext>
            </a:extLst>
          </p:cNvPr>
          <p:cNvCxnSpPr>
            <a:cxnSpLocks/>
          </p:cNvCxnSpPr>
          <p:nvPr/>
        </p:nvCxnSpPr>
        <p:spPr bwMode="gray">
          <a:xfrm flipH="1">
            <a:off x="1950313" y="1207994"/>
            <a:ext cx="2743200"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8CC9EE-941F-D927-9A4F-8C344E235483}"/>
              </a:ext>
              <a:ext uri="{C183D7F6-B498-43B3-948B-1728B52AA6E4}">
                <adec:decorative xmlns:adec="http://schemas.microsoft.com/office/drawing/2017/decorative" val="1"/>
              </a:ext>
            </a:extLst>
          </p:cNvPr>
          <p:cNvCxnSpPr>
            <a:cxnSpLocks/>
          </p:cNvCxnSpPr>
          <p:nvPr/>
        </p:nvCxnSpPr>
        <p:spPr bwMode="gray">
          <a:xfrm>
            <a:off x="1949605" y="3212446"/>
            <a:ext cx="2743200" cy="0"/>
          </a:xfrm>
          <a:prstGeom prst="line">
            <a:avLst/>
          </a:prstGeom>
          <a:ln w="2857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12">
            <a:extLst>
              <a:ext uri="{FF2B5EF4-FFF2-40B4-BE49-F238E27FC236}">
                <a16:creationId xmlns:a16="http://schemas.microsoft.com/office/drawing/2014/main" id="{1964B1EF-4589-A293-5070-7FD9351B0927}"/>
              </a:ext>
            </a:extLst>
          </p:cNvPr>
          <p:cNvSpPr txBox="1">
            <a:spLocks/>
          </p:cNvSpPr>
          <p:nvPr/>
        </p:nvSpPr>
        <p:spPr bwMode="gray">
          <a:xfrm>
            <a:off x="1949605" y="2986632"/>
            <a:ext cx="2391163" cy="153888"/>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sz="1000" b="1" dirty="0"/>
              <a:t>Lifelong Learning Mindset </a:t>
            </a:r>
          </a:p>
        </p:txBody>
      </p:sp>
      <p:sp>
        <p:nvSpPr>
          <p:cNvPr id="16" name="Text Placeholder 12">
            <a:extLst>
              <a:ext uri="{FF2B5EF4-FFF2-40B4-BE49-F238E27FC236}">
                <a16:creationId xmlns:a16="http://schemas.microsoft.com/office/drawing/2014/main" id="{6F616A51-337E-0930-3E29-80D91C59CF94}"/>
              </a:ext>
            </a:extLst>
          </p:cNvPr>
          <p:cNvSpPr txBox="1">
            <a:spLocks/>
          </p:cNvSpPr>
          <p:nvPr/>
        </p:nvSpPr>
        <p:spPr bwMode="gray">
          <a:xfrm>
            <a:off x="1949605" y="3311311"/>
            <a:ext cx="4173383" cy="341119"/>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r>
              <a:rPr lang="en-US" dirty="0"/>
              <a:t>Offer reskilling to help grads thrive amid ongoing tech changes</a:t>
            </a:r>
          </a:p>
          <a:p>
            <a:pPr>
              <a:spcAft>
                <a:spcPts val="800"/>
              </a:spcAft>
            </a:pPr>
            <a:r>
              <a:rPr lang="en-US" dirty="0"/>
              <a:t>Support alumni with lifelong access to learning and career services</a:t>
            </a:r>
          </a:p>
        </p:txBody>
      </p:sp>
      <p:sp>
        <p:nvSpPr>
          <p:cNvPr id="7" name="Text Placeholder 2">
            <a:extLst>
              <a:ext uri="{FF2B5EF4-FFF2-40B4-BE49-F238E27FC236}">
                <a16:creationId xmlns:a16="http://schemas.microsoft.com/office/drawing/2014/main" id="{FD04BB8D-ECCF-A2AC-F587-3133413E49FD}"/>
              </a:ext>
            </a:extLst>
          </p:cNvPr>
          <p:cNvSpPr>
            <a:spLocks noGrp="1"/>
          </p:cNvSpPr>
          <p:nvPr>
            <p:ph type="body" sz="quarter" idx="15"/>
          </p:nvPr>
        </p:nvSpPr>
        <p:spPr>
          <a:xfrm>
            <a:off x="280195" y="657732"/>
            <a:ext cx="5842794" cy="184666"/>
          </a:xfrm>
        </p:spPr>
        <p:txBody>
          <a:bodyPr/>
          <a:lstStyle/>
          <a:p>
            <a:pPr>
              <a:spcBef>
                <a:spcPts val="500"/>
              </a:spcBef>
            </a:pPr>
            <a:r>
              <a:rPr lang="en-US" dirty="0"/>
              <a:t>Years Before AI Took Center Stage, Joseph Aoun Sketched the Playbook</a:t>
            </a:r>
          </a:p>
        </p:txBody>
      </p:sp>
      <p:pic>
        <p:nvPicPr>
          <p:cNvPr id="19" name="Picture 18" descr="A robot hand holding a butterfly&#10;&#10;AI-generated content may be incorrect.">
            <a:extLst>
              <a:ext uri="{FF2B5EF4-FFF2-40B4-BE49-F238E27FC236}">
                <a16:creationId xmlns:a16="http://schemas.microsoft.com/office/drawing/2014/main" id="{D86CD2EF-6422-8BF3-0425-73FAACCBE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93" y="1009161"/>
            <a:ext cx="1331892" cy="1974148"/>
          </a:xfrm>
          <a:prstGeom prst="rect">
            <a:avLst/>
          </a:prstGeom>
          <a:effectLst>
            <a:outerShdw blurRad="50800" dist="38100" dir="2700000" algn="tl" rotWithShape="0">
              <a:prstClr val="black">
                <a:alpha val="40000"/>
              </a:prstClr>
            </a:outerShdw>
          </a:effectLst>
        </p:spPr>
      </p:pic>
      <p:pic>
        <p:nvPicPr>
          <p:cNvPr id="22" name="Picture 21" descr="A person in a suit and tie&#10;&#10;AI-generated content may be incorrect.">
            <a:extLst>
              <a:ext uri="{FF2B5EF4-FFF2-40B4-BE49-F238E27FC236}">
                <a16:creationId xmlns:a16="http://schemas.microsoft.com/office/drawing/2014/main" id="{9D086AB6-FC66-A746-76BF-B44CF6AE5D06}"/>
              </a:ext>
            </a:extLst>
          </p:cNvPr>
          <p:cNvPicPr>
            <a:picLocks noChangeAspect="1"/>
          </p:cNvPicPr>
          <p:nvPr/>
        </p:nvPicPr>
        <p:blipFill>
          <a:blip r:embed="rId4">
            <a:extLst>
              <a:ext uri="{28A0092B-C50C-407E-A947-70E740481C1C}">
                <a14:useLocalDpi xmlns:a14="http://schemas.microsoft.com/office/drawing/2010/main" val="0"/>
              </a:ext>
            </a:extLst>
          </a:blip>
          <a:srcRect l="12601" r="18247" b="40298"/>
          <a:stretch>
            <a:fillRect/>
          </a:stretch>
        </p:blipFill>
        <p:spPr>
          <a:xfrm>
            <a:off x="280193" y="3822485"/>
            <a:ext cx="687447" cy="667687"/>
          </a:xfrm>
          <a:prstGeom prst="rect">
            <a:avLst/>
          </a:prstGeom>
        </p:spPr>
      </p:pic>
      <p:sp>
        <p:nvSpPr>
          <p:cNvPr id="23" name="Text Placeholder 12">
            <a:extLst>
              <a:ext uri="{FF2B5EF4-FFF2-40B4-BE49-F238E27FC236}">
                <a16:creationId xmlns:a16="http://schemas.microsoft.com/office/drawing/2014/main" id="{725FD9AA-F2CC-C8C7-EF97-8BC85B251AAE}"/>
              </a:ext>
            </a:extLst>
          </p:cNvPr>
          <p:cNvSpPr txBox="1">
            <a:spLocks/>
          </p:cNvSpPr>
          <p:nvPr/>
        </p:nvSpPr>
        <p:spPr bwMode="gray">
          <a:xfrm>
            <a:off x="1352813" y="3948579"/>
            <a:ext cx="4822831" cy="415498"/>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buNone/>
            </a:pPr>
            <a:r>
              <a:rPr lang="en-US" dirty="0"/>
              <a:t>Instead of educating college students for jobs that are about to disappear under the rising tide of technology, twenty-first-century universities should liberate them from outdated career models and give them ownership of their own futures.”</a:t>
            </a:r>
          </a:p>
        </p:txBody>
      </p:sp>
      <p:sp>
        <p:nvSpPr>
          <p:cNvPr id="24" name="TextBox 23">
            <a:extLst>
              <a:ext uri="{FF2B5EF4-FFF2-40B4-BE49-F238E27FC236}">
                <a16:creationId xmlns:a16="http://schemas.microsoft.com/office/drawing/2014/main" id="{8B8E1818-379A-046D-48F1-E86EFA488384}"/>
              </a:ext>
            </a:extLst>
          </p:cNvPr>
          <p:cNvSpPr txBox="1"/>
          <p:nvPr/>
        </p:nvSpPr>
        <p:spPr>
          <a:xfrm>
            <a:off x="782631" y="3088856"/>
            <a:ext cx="327014" cy="138499"/>
          </a:xfrm>
          <a:prstGeom prst="rect">
            <a:avLst/>
          </a:prstGeom>
          <a:noFill/>
        </p:spPr>
        <p:txBody>
          <a:bodyPr wrap="none" lIns="0" tIns="0" rIns="0" bIns="0" rtlCol="0">
            <a:spAutoFit/>
          </a:bodyPr>
          <a:lstStyle/>
          <a:p>
            <a:pPr algn="ctr">
              <a:spcBef>
                <a:spcPts val="500"/>
              </a:spcBef>
            </a:pPr>
            <a:r>
              <a:rPr lang="en-US" sz="900" b="1" dirty="0"/>
              <a:t>2017</a:t>
            </a:r>
          </a:p>
        </p:txBody>
      </p:sp>
    </p:spTree>
    <p:extLst>
      <p:ext uri="{BB962C8B-B14F-4D97-AF65-F5344CB8AC3E}">
        <p14:creationId xmlns:p14="http://schemas.microsoft.com/office/powerpoint/2010/main" val="1226526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up">
            <a:extLst>
              <a:ext uri="{FF2B5EF4-FFF2-40B4-BE49-F238E27FC236}">
                <a16:creationId xmlns:a16="http://schemas.microsoft.com/office/drawing/2014/main" id="{533F22DA-6CA8-F2C7-FCF3-C7C1C50D5F50}"/>
              </a:ext>
            </a:extLst>
          </p:cNvPr>
          <p:cNvSpPr/>
          <p:nvPr/>
        </p:nvSpPr>
        <p:spPr bwMode="gray">
          <a:xfrm rot="10800000">
            <a:off x="140857" y="2363503"/>
            <a:ext cx="1039745" cy="548640"/>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
        <p:nvSpPr>
          <p:cNvPr id="2" name="Text Placeholder 1">
            <a:extLst>
              <a:ext uri="{FF2B5EF4-FFF2-40B4-BE49-F238E27FC236}">
                <a16:creationId xmlns:a16="http://schemas.microsoft.com/office/drawing/2014/main" id="{F82AF100-72A0-435F-8034-80C5A614FE03}"/>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8944E43B-3C7C-48DC-8737-CA786BF0E9D6}"/>
              </a:ext>
            </a:extLst>
          </p:cNvPr>
          <p:cNvSpPr>
            <a:spLocks noGrp="1"/>
          </p:cNvSpPr>
          <p:nvPr>
            <p:ph type="title"/>
          </p:nvPr>
        </p:nvSpPr>
        <p:spPr/>
        <p:txBody>
          <a:bodyPr/>
          <a:lstStyle/>
          <a:p>
            <a:r>
              <a:rPr lang="en-US" dirty="0"/>
              <a:t>Multiple Ways to Get Started</a:t>
            </a:r>
          </a:p>
        </p:txBody>
      </p:sp>
      <p:sp>
        <p:nvSpPr>
          <p:cNvPr id="4" name="Text Placeholder 3">
            <a:extLst>
              <a:ext uri="{FF2B5EF4-FFF2-40B4-BE49-F238E27FC236}">
                <a16:creationId xmlns:a16="http://schemas.microsoft.com/office/drawing/2014/main" id="{B5262FD9-415B-43E7-8D1E-5117A5453652}"/>
              </a:ext>
            </a:extLst>
          </p:cNvPr>
          <p:cNvSpPr>
            <a:spLocks noGrp="1"/>
          </p:cNvSpPr>
          <p:nvPr>
            <p:ph type="body" sz="quarter" idx="15"/>
          </p:nvPr>
        </p:nvSpPr>
        <p:spPr>
          <a:xfrm>
            <a:off x="280195" y="657732"/>
            <a:ext cx="5842794" cy="184666"/>
          </a:xfrm>
        </p:spPr>
        <p:txBody>
          <a:bodyPr/>
          <a:lstStyle/>
          <a:p>
            <a:r>
              <a:rPr lang="en-US" dirty="0"/>
              <a:t>GenAI Success Doesn’t Require Becoming an AI University</a:t>
            </a:r>
          </a:p>
        </p:txBody>
      </p:sp>
      <p:sp>
        <p:nvSpPr>
          <p:cNvPr id="5" name="Text Placeholder 4">
            <a:extLst>
              <a:ext uri="{FF2B5EF4-FFF2-40B4-BE49-F238E27FC236}">
                <a16:creationId xmlns:a16="http://schemas.microsoft.com/office/drawing/2014/main" id="{AA7637F5-BD72-4FDB-BAED-1AE1CA27848D}"/>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9866501A-0FEB-4DFD-8CD5-026F43782ACD}"/>
              </a:ext>
            </a:extLst>
          </p:cNvPr>
          <p:cNvSpPr>
            <a:spLocks noGrp="1"/>
          </p:cNvSpPr>
          <p:nvPr>
            <p:ph type="body" sz="quarter" idx="18"/>
          </p:nvPr>
        </p:nvSpPr>
        <p:spPr>
          <a:xfrm>
            <a:off x="2885260" y="4534145"/>
            <a:ext cx="3296358" cy="276999"/>
          </a:xfrm>
        </p:spPr>
        <p:txBody>
          <a:bodyPr/>
          <a:lstStyle/>
          <a:p>
            <a:r>
              <a:rPr lang="en-US" dirty="0"/>
              <a:t>Source: Wesleyan University, Middletown, CT; University of North Texas, Denton, TX; Arizona State University, Tempe, AZ; University of North Carolina at Charlotte, Charlotte, NC; Northeastern University, Boston, MA; The University of Florida, Gainesville, FL; EAB interviews and analysis.</a:t>
            </a:r>
          </a:p>
        </p:txBody>
      </p:sp>
      <p:sp>
        <p:nvSpPr>
          <p:cNvPr id="8" name="TextBox 7">
            <a:extLst>
              <a:ext uri="{FF2B5EF4-FFF2-40B4-BE49-F238E27FC236}">
                <a16:creationId xmlns:a16="http://schemas.microsoft.com/office/drawing/2014/main" id="{97E2C55C-B5D5-E074-37F7-A772C38D7EB8}"/>
              </a:ext>
            </a:extLst>
          </p:cNvPr>
          <p:cNvSpPr txBox="1"/>
          <p:nvPr/>
        </p:nvSpPr>
        <p:spPr>
          <a:xfrm>
            <a:off x="1979075" y="1607031"/>
            <a:ext cx="1861761" cy="618118"/>
          </a:xfrm>
          <a:prstGeom prst="rect">
            <a:avLst/>
          </a:prstGeom>
          <a:noFill/>
        </p:spPr>
        <p:txBody>
          <a:bodyPr wrap="square" lIns="0" tIns="0" rIns="0" bIns="0" rtlCol="0">
            <a:spAutoFit/>
          </a:bodyPr>
          <a:lstStyle/>
          <a:p>
            <a:pPr>
              <a:spcBef>
                <a:spcPts val="500"/>
              </a:spcBef>
            </a:pPr>
            <a:r>
              <a:rPr lang="en-US" sz="900" b="1" dirty="0"/>
              <a:t>“Plug and Play” Module</a:t>
            </a:r>
          </a:p>
          <a:p>
            <a:pPr>
              <a:spcBef>
                <a:spcPts val="500"/>
              </a:spcBef>
            </a:pPr>
            <a:r>
              <a:rPr lang="en-US" sz="900" dirty="0"/>
              <a:t>UNT’s PCO unit built GenAI learning modules faculty can easily integrate into courses</a:t>
            </a:r>
          </a:p>
        </p:txBody>
      </p:sp>
      <p:sp>
        <p:nvSpPr>
          <p:cNvPr id="9" name="TextBox 8">
            <a:extLst>
              <a:ext uri="{FF2B5EF4-FFF2-40B4-BE49-F238E27FC236}">
                <a16:creationId xmlns:a16="http://schemas.microsoft.com/office/drawing/2014/main" id="{31FE4233-46E7-8861-BA43-0902B568701D}"/>
              </a:ext>
            </a:extLst>
          </p:cNvPr>
          <p:cNvSpPr txBox="1"/>
          <p:nvPr/>
        </p:nvSpPr>
        <p:spPr>
          <a:xfrm>
            <a:off x="3995134" y="1607031"/>
            <a:ext cx="1792156" cy="618118"/>
          </a:xfrm>
          <a:prstGeom prst="rect">
            <a:avLst/>
          </a:prstGeom>
          <a:noFill/>
        </p:spPr>
        <p:txBody>
          <a:bodyPr wrap="square" lIns="0" tIns="0" rIns="0" bIns="0" rtlCol="0">
            <a:spAutoFit/>
          </a:bodyPr>
          <a:lstStyle/>
          <a:p>
            <a:pPr>
              <a:spcBef>
                <a:spcPts val="500"/>
              </a:spcBef>
            </a:pPr>
            <a:r>
              <a:rPr lang="en-US" sz="900" b="1" dirty="0"/>
              <a:t>B.S., AI in Business</a:t>
            </a:r>
          </a:p>
          <a:p>
            <a:pPr>
              <a:spcBef>
                <a:spcPts val="500"/>
              </a:spcBef>
            </a:pPr>
            <a:r>
              <a:rPr lang="en-US" sz="900" dirty="0"/>
              <a:t>ASU offers a major that teaches applications of AI in specific business contexts</a:t>
            </a:r>
          </a:p>
        </p:txBody>
      </p:sp>
      <p:sp>
        <p:nvSpPr>
          <p:cNvPr id="10" name="TextBox 9">
            <a:extLst>
              <a:ext uri="{FF2B5EF4-FFF2-40B4-BE49-F238E27FC236}">
                <a16:creationId xmlns:a16="http://schemas.microsoft.com/office/drawing/2014/main" id="{BD45FD4E-CB0D-622F-F328-C5E2E2A3BA50}"/>
              </a:ext>
            </a:extLst>
          </p:cNvPr>
          <p:cNvSpPr txBox="1"/>
          <p:nvPr/>
        </p:nvSpPr>
        <p:spPr>
          <a:xfrm>
            <a:off x="873094" y="3431723"/>
            <a:ext cx="1312587" cy="895117"/>
          </a:xfrm>
          <a:prstGeom prst="rect">
            <a:avLst/>
          </a:prstGeom>
          <a:noFill/>
        </p:spPr>
        <p:txBody>
          <a:bodyPr wrap="square" lIns="0" tIns="0" rIns="0" bIns="0" rtlCol="0">
            <a:spAutoFit/>
          </a:bodyPr>
          <a:lstStyle/>
          <a:p>
            <a:pPr>
              <a:spcBef>
                <a:spcPts val="500"/>
              </a:spcBef>
            </a:pPr>
            <a:r>
              <a:rPr lang="en-US" sz="900" b="1" dirty="0"/>
              <a:t>Faculty Training</a:t>
            </a:r>
          </a:p>
          <a:p>
            <a:pPr>
              <a:spcBef>
                <a:spcPts val="500"/>
              </a:spcBef>
            </a:pPr>
            <a:r>
              <a:rPr lang="en-US" sz="900" dirty="0"/>
              <a:t>UNC Charlotte holds events where faculty who use GenAI present their practices to their peers</a:t>
            </a:r>
          </a:p>
        </p:txBody>
      </p:sp>
      <p:sp>
        <p:nvSpPr>
          <p:cNvPr id="11" name="TextBox 10">
            <a:extLst>
              <a:ext uri="{FF2B5EF4-FFF2-40B4-BE49-F238E27FC236}">
                <a16:creationId xmlns:a16="http://schemas.microsoft.com/office/drawing/2014/main" id="{E34AD137-74B2-3E22-56B2-230B2C6E9996}"/>
              </a:ext>
            </a:extLst>
          </p:cNvPr>
          <p:cNvSpPr txBox="1"/>
          <p:nvPr/>
        </p:nvSpPr>
        <p:spPr>
          <a:xfrm>
            <a:off x="280193" y="1607031"/>
            <a:ext cx="1581912" cy="618118"/>
          </a:xfrm>
          <a:prstGeom prst="rect">
            <a:avLst/>
          </a:prstGeom>
          <a:noFill/>
        </p:spPr>
        <p:txBody>
          <a:bodyPr wrap="square" lIns="0" tIns="0" rIns="0" bIns="0" rtlCol="0">
            <a:spAutoFit/>
          </a:bodyPr>
          <a:lstStyle/>
          <a:p>
            <a:pPr>
              <a:spcBef>
                <a:spcPts val="500"/>
              </a:spcBef>
            </a:pPr>
            <a:r>
              <a:rPr lang="en-US" sz="900" b="1" dirty="0"/>
              <a:t>GenAI Petting Zoos</a:t>
            </a:r>
          </a:p>
          <a:p>
            <a:pPr>
              <a:spcBef>
                <a:spcPts val="500"/>
              </a:spcBef>
            </a:pPr>
            <a:r>
              <a:rPr lang="en-US" sz="900" dirty="0"/>
              <a:t>Wesleyan hosts an event for students to experiment with different tools</a:t>
            </a:r>
          </a:p>
        </p:txBody>
      </p:sp>
      <p:sp>
        <p:nvSpPr>
          <p:cNvPr id="12" name="TextBox 11">
            <a:extLst>
              <a:ext uri="{FF2B5EF4-FFF2-40B4-BE49-F238E27FC236}">
                <a16:creationId xmlns:a16="http://schemas.microsoft.com/office/drawing/2014/main" id="{4ADCA746-DBB4-1BEC-FEF3-3B5A76D774DE}"/>
              </a:ext>
            </a:extLst>
          </p:cNvPr>
          <p:cNvSpPr txBox="1"/>
          <p:nvPr/>
        </p:nvSpPr>
        <p:spPr>
          <a:xfrm>
            <a:off x="2785672" y="3431723"/>
            <a:ext cx="1560974" cy="895117"/>
          </a:xfrm>
          <a:prstGeom prst="rect">
            <a:avLst/>
          </a:prstGeom>
          <a:noFill/>
        </p:spPr>
        <p:txBody>
          <a:bodyPr wrap="square" lIns="0" tIns="0" rIns="0" bIns="0" rtlCol="0">
            <a:spAutoFit/>
          </a:bodyPr>
          <a:lstStyle/>
          <a:p>
            <a:pPr>
              <a:spcBef>
                <a:spcPts val="500"/>
              </a:spcBef>
            </a:pPr>
            <a:r>
              <a:rPr lang="en-US" sz="900" b="1" dirty="0"/>
              <a:t>Applied Certificate</a:t>
            </a:r>
          </a:p>
          <a:p>
            <a:pPr>
              <a:spcBef>
                <a:spcPts val="500"/>
              </a:spcBef>
            </a:pPr>
            <a:r>
              <a:rPr lang="en-US" sz="900" dirty="0"/>
              <a:t>Northeastern offers a certificate that teaches students to use AI as a complement to any academic field</a:t>
            </a:r>
          </a:p>
        </p:txBody>
      </p:sp>
      <p:cxnSp>
        <p:nvCxnSpPr>
          <p:cNvPr id="14" name="Straight Connector 13">
            <a:extLst>
              <a:ext uri="{FF2B5EF4-FFF2-40B4-BE49-F238E27FC236}">
                <a16:creationId xmlns:a16="http://schemas.microsoft.com/office/drawing/2014/main" id="{66385CA8-9408-91D0-5DDF-A10029F42697}"/>
              </a:ext>
            </a:extLst>
          </p:cNvPr>
          <p:cNvCxnSpPr>
            <a:cxnSpLocks/>
          </p:cNvCxnSpPr>
          <p:nvPr/>
        </p:nvCxnSpPr>
        <p:spPr bwMode="gray">
          <a:xfrm>
            <a:off x="569426" y="2279440"/>
            <a:ext cx="0" cy="424279"/>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B7BE092D-B364-8EF6-0D1E-5653D6A95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094" y="3133805"/>
            <a:ext cx="701896" cy="23083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1B4B8897-D692-DB25-E7AD-A960B7BABD82}"/>
              </a:ext>
            </a:extLst>
          </p:cNvPr>
          <p:cNvCxnSpPr>
            <a:cxnSpLocks/>
          </p:cNvCxnSpPr>
          <p:nvPr/>
        </p:nvCxnSpPr>
        <p:spPr bwMode="gray">
          <a:xfrm>
            <a:off x="2277745" y="2279440"/>
            <a:ext cx="0" cy="221947"/>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B05985-24BA-617C-DA9D-AD6B2D2F4F34}"/>
              </a:ext>
            </a:extLst>
          </p:cNvPr>
          <p:cNvCxnSpPr>
            <a:cxnSpLocks/>
          </p:cNvCxnSpPr>
          <p:nvPr/>
        </p:nvCxnSpPr>
        <p:spPr bwMode="gray">
          <a:xfrm>
            <a:off x="3257756" y="2717433"/>
            <a:ext cx="0" cy="295242"/>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45B48B4B-77D7-6BFB-391D-4CEF11A9D42D}"/>
              </a:ext>
            </a:extLst>
          </p:cNvPr>
          <p:cNvCxnSpPr>
            <a:cxnSpLocks/>
          </p:cNvCxnSpPr>
          <p:nvPr/>
        </p:nvCxnSpPr>
        <p:spPr bwMode="gray">
          <a:xfrm>
            <a:off x="4584048" y="2289326"/>
            <a:ext cx="0" cy="221947"/>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1025" name="TextBox 1024">
            <a:extLst>
              <a:ext uri="{FF2B5EF4-FFF2-40B4-BE49-F238E27FC236}">
                <a16:creationId xmlns:a16="http://schemas.microsoft.com/office/drawing/2014/main" id="{FEB8F5A8-EEEC-3AAE-9200-E7CA35F56091}"/>
              </a:ext>
            </a:extLst>
          </p:cNvPr>
          <p:cNvSpPr txBox="1"/>
          <p:nvPr/>
        </p:nvSpPr>
        <p:spPr>
          <a:xfrm>
            <a:off x="4604383" y="3431723"/>
            <a:ext cx="1577235" cy="1033616"/>
          </a:xfrm>
          <a:prstGeom prst="rect">
            <a:avLst/>
          </a:prstGeom>
          <a:noFill/>
        </p:spPr>
        <p:txBody>
          <a:bodyPr wrap="square" lIns="0" tIns="0" rIns="0" bIns="0" rtlCol="0">
            <a:spAutoFit/>
          </a:bodyPr>
          <a:lstStyle/>
          <a:p>
            <a:pPr>
              <a:spcBef>
                <a:spcPts val="500"/>
              </a:spcBef>
            </a:pPr>
            <a:r>
              <a:rPr lang="en-US" sz="900" b="1" dirty="0"/>
              <a:t>Full Integration</a:t>
            </a:r>
          </a:p>
          <a:p>
            <a:pPr>
              <a:spcBef>
                <a:spcPts val="500"/>
              </a:spcBef>
            </a:pPr>
            <a:r>
              <a:rPr lang="en-US" sz="900" dirty="0"/>
              <a:t>University of Florida infuses AI into all curriculum and styles itself an “AI University” preparing society for the fourth industrial revolution</a:t>
            </a:r>
          </a:p>
        </p:txBody>
      </p:sp>
      <p:cxnSp>
        <p:nvCxnSpPr>
          <p:cNvPr id="1027" name="Straight Connector 1026">
            <a:extLst>
              <a:ext uri="{FF2B5EF4-FFF2-40B4-BE49-F238E27FC236}">
                <a16:creationId xmlns:a16="http://schemas.microsoft.com/office/drawing/2014/main" id="{17C83574-D3A0-7B5B-1F12-DBBD43D97C16}"/>
              </a:ext>
            </a:extLst>
          </p:cNvPr>
          <p:cNvCxnSpPr>
            <a:cxnSpLocks/>
          </p:cNvCxnSpPr>
          <p:nvPr/>
        </p:nvCxnSpPr>
        <p:spPr bwMode="gray">
          <a:xfrm>
            <a:off x="5302105" y="2717433"/>
            <a:ext cx="0" cy="265555"/>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15" name="Right Arrow 6">
            <a:extLst>
              <a:ext uri="{FF2B5EF4-FFF2-40B4-BE49-F238E27FC236}">
                <a16:creationId xmlns:a16="http://schemas.microsoft.com/office/drawing/2014/main" id="{8EE6D091-1AB7-B447-F8C2-0AEF93F68ADE}"/>
              </a:ext>
            </a:extLst>
          </p:cNvPr>
          <p:cNvSpPr/>
          <p:nvPr/>
        </p:nvSpPr>
        <p:spPr bwMode="gray">
          <a:xfrm>
            <a:off x="600770" y="2363503"/>
            <a:ext cx="5656332" cy="548640"/>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accent2"/>
              </a:solidFill>
            </a:endParaRPr>
          </a:p>
        </p:txBody>
      </p:sp>
      <p:sp>
        <p:nvSpPr>
          <p:cNvPr id="16" name="TextBox 15">
            <a:extLst>
              <a:ext uri="{FF2B5EF4-FFF2-40B4-BE49-F238E27FC236}">
                <a16:creationId xmlns:a16="http://schemas.microsoft.com/office/drawing/2014/main" id="{D237F3A6-6AB0-C5A0-A750-B9C73D93A598}"/>
              </a:ext>
            </a:extLst>
          </p:cNvPr>
          <p:cNvSpPr txBox="1"/>
          <p:nvPr/>
        </p:nvSpPr>
        <p:spPr bwMode="gray">
          <a:xfrm>
            <a:off x="4204045" y="2575093"/>
            <a:ext cx="1792157" cy="123111"/>
          </a:xfrm>
          <a:prstGeom prst="rect">
            <a:avLst/>
          </a:prstGeom>
          <a:noFill/>
        </p:spPr>
        <p:txBody>
          <a:bodyPr wrap="none" lIns="0" tIns="0" rIns="0" bIns="0" rtlCol="0">
            <a:spAutoFit/>
          </a:bodyPr>
          <a:lstStyle/>
          <a:p>
            <a:r>
              <a:rPr lang="en-US" sz="800" b="1" dirty="0">
                <a:solidFill>
                  <a:schemeClr val="bg1"/>
                </a:solidFill>
              </a:rPr>
              <a:t>Large Institutional Investment</a:t>
            </a:r>
          </a:p>
        </p:txBody>
      </p:sp>
      <p:sp>
        <p:nvSpPr>
          <p:cNvPr id="17" name="TextBox 16">
            <a:extLst>
              <a:ext uri="{FF2B5EF4-FFF2-40B4-BE49-F238E27FC236}">
                <a16:creationId xmlns:a16="http://schemas.microsoft.com/office/drawing/2014/main" id="{8629A460-FF22-0853-DFBC-63C0472F1CF8}"/>
              </a:ext>
            </a:extLst>
          </p:cNvPr>
          <p:cNvSpPr txBox="1"/>
          <p:nvPr/>
        </p:nvSpPr>
        <p:spPr bwMode="gray">
          <a:xfrm>
            <a:off x="411486" y="2577147"/>
            <a:ext cx="1219886" cy="123111"/>
          </a:xfrm>
          <a:prstGeom prst="rect">
            <a:avLst/>
          </a:prstGeom>
          <a:noFill/>
        </p:spPr>
        <p:txBody>
          <a:bodyPr wrap="none" lIns="0" tIns="0" rIns="0" bIns="0" rtlCol="0">
            <a:spAutoFit/>
          </a:bodyPr>
          <a:lstStyle/>
          <a:p>
            <a:r>
              <a:rPr lang="en-US" sz="800" b="1" dirty="0">
                <a:solidFill>
                  <a:schemeClr val="bg1"/>
                </a:solidFill>
              </a:rPr>
              <a:t>Individual Initiatives</a:t>
            </a:r>
          </a:p>
        </p:txBody>
      </p:sp>
      <p:sp>
        <p:nvSpPr>
          <p:cNvPr id="18" name="TextBox 17">
            <a:extLst>
              <a:ext uri="{FF2B5EF4-FFF2-40B4-BE49-F238E27FC236}">
                <a16:creationId xmlns:a16="http://schemas.microsoft.com/office/drawing/2014/main" id="{AC40955B-EB13-A7D2-FEEA-D076041653E8}"/>
              </a:ext>
            </a:extLst>
          </p:cNvPr>
          <p:cNvSpPr txBox="1"/>
          <p:nvPr/>
        </p:nvSpPr>
        <p:spPr bwMode="gray">
          <a:xfrm>
            <a:off x="2445084" y="2571816"/>
            <a:ext cx="929742" cy="123111"/>
          </a:xfrm>
          <a:prstGeom prst="rect">
            <a:avLst/>
          </a:prstGeom>
          <a:noFill/>
        </p:spPr>
        <p:txBody>
          <a:bodyPr wrap="none" lIns="0" tIns="0" rIns="0" bIns="0" rtlCol="0">
            <a:spAutoFit/>
          </a:bodyPr>
          <a:lstStyle/>
          <a:p>
            <a:r>
              <a:rPr lang="en-US" sz="800" b="1" dirty="0">
                <a:solidFill>
                  <a:schemeClr val="bg1"/>
                </a:solidFill>
              </a:rPr>
              <a:t>New Curriculum</a:t>
            </a:r>
          </a:p>
        </p:txBody>
      </p:sp>
      <p:sp>
        <p:nvSpPr>
          <p:cNvPr id="20" name="AutoShape 6">
            <a:extLst>
              <a:ext uri="{FF2B5EF4-FFF2-40B4-BE49-F238E27FC236}">
                <a16:creationId xmlns:a16="http://schemas.microsoft.com/office/drawing/2014/main" id="{0A547191-4CA1-C71B-E8FD-7D7B4583F471}"/>
              </a:ext>
            </a:extLst>
          </p:cNvPr>
          <p:cNvSpPr>
            <a:spLocks noChangeAspect="1" noChangeArrowheads="1"/>
          </p:cNvSpPr>
          <p:nvPr/>
        </p:nvSpPr>
        <p:spPr bwMode="auto">
          <a:xfrm>
            <a:off x="3048000" y="2247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8" descr="Wesleyan University (2022-2023) - Intercollegiate Poker Association">
            <a:extLst>
              <a:ext uri="{FF2B5EF4-FFF2-40B4-BE49-F238E27FC236}">
                <a16:creationId xmlns:a16="http://schemas.microsoft.com/office/drawing/2014/main" id="{D1B4A98C-9423-F1A8-45AB-1F39B9AD22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053" b="14121"/>
          <a:stretch/>
        </p:blipFill>
        <p:spPr bwMode="auto">
          <a:xfrm>
            <a:off x="191495" y="1002257"/>
            <a:ext cx="755862" cy="5277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UNC Charlotte Horizontal Logo - PNG | University Communications | UNC  Charlotte">
            <a:extLst>
              <a:ext uri="{FF2B5EF4-FFF2-40B4-BE49-F238E27FC236}">
                <a16:creationId xmlns:a16="http://schemas.microsoft.com/office/drawing/2014/main" id="{AC64EC19-BEB5-E626-5330-8832883D03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667" b="16667"/>
          <a:stretch/>
        </p:blipFill>
        <p:spPr bwMode="auto">
          <a:xfrm>
            <a:off x="844298" y="2897613"/>
            <a:ext cx="944169"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66DE0BF6-9C86-392B-5584-88DBD689AB78}"/>
              </a:ext>
            </a:extLst>
          </p:cNvPr>
          <p:cNvCxnSpPr>
            <a:cxnSpLocks/>
          </p:cNvCxnSpPr>
          <p:nvPr/>
        </p:nvCxnSpPr>
        <p:spPr bwMode="gray">
          <a:xfrm>
            <a:off x="1316382" y="2717433"/>
            <a:ext cx="0" cy="390505"/>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pic>
        <p:nvPicPr>
          <p:cNvPr id="1038" name="Picture 14" descr="University Marks (Logos) | UNT Identity Guide">
            <a:extLst>
              <a:ext uri="{FF2B5EF4-FFF2-40B4-BE49-F238E27FC236}">
                <a16:creationId xmlns:a16="http://schemas.microsoft.com/office/drawing/2014/main" id="{960967B3-31C0-A7B3-BF9F-72AC987DF7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655" y="1157821"/>
            <a:ext cx="754180" cy="3224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Arizona State University Reviews | GradReports">
            <a:extLst>
              <a:ext uri="{FF2B5EF4-FFF2-40B4-BE49-F238E27FC236}">
                <a16:creationId xmlns:a16="http://schemas.microsoft.com/office/drawing/2014/main" id="{6CF78B0B-5954-9848-B3A9-50362232F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1601" y="1116946"/>
            <a:ext cx="1184894" cy="4042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close-up of a logo&#10;&#10;Description automatically generated">
            <a:extLst>
              <a:ext uri="{FF2B5EF4-FFF2-40B4-BE49-F238E27FC236}">
                <a16:creationId xmlns:a16="http://schemas.microsoft.com/office/drawing/2014/main" id="{AA6734FD-AD84-6E53-A3D0-6E92E6808EE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560122" y="3104057"/>
            <a:ext cx="1483966" cy="344266"/>
          </a:xfrm>
          <a:prstGeom prst="rect">
            <a:avLst/>
          </a:prstGeom>
        </p:spPr>
      </p:pic>
      <p:pic>
        <p:nvPicPr>
          <p:cNvPr id="1040" name="Picture 16" descr="Online Information Technology Program">
            <a:extLst>
              <a:ext uri="{FF2B5EF4-FFF2-40B4-BE49-F238E27FC236}">
                <a16:creationId xmlns:a16="http://schemas.microsoft.com/office/drawing/2014/main" id="{83168A53-9591-CD1B-76AA-2721BAD0A4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5672" y="3086092"/>
            <a:ext cx="944169" cy="32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2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Rectangle 1069">
            <a:extLst>
              <a:ext uri="{FF2B5EF4-FFF2-40B4-BE49-F238E27FC236}">
                <a16:creationId xmlns:a16="http://schemas.microsoft.com/office/drawing/2014/main" id="{1630035D-3EFF-61B8-BBF6-BB1EDA709AAD}"/>
              </a:ext>
              <a:ext uri="{C183D7F6-B498-43B3-948B-1728B52AA6E4}">
                <adec:decorative xmlns:adec="http://schemas.microsoft.com/office/drawing/2017/decorative" val="1"/>
              </a:ext>
            </a:extLst>
          </p:cNvPr>
          <p:cNvSpPr/>
          <p:nvPr/>
        </p:nvSpPr>
        <p:spPr bwMode="gray">
          <a:xfrm>
            <a:off x="3200400" y="1026043"/>
            <a:ext cx="3200400" cy="1600717"/>
          </a:xfrm>
          <a:prstGeom prst="rect">
            <a:avLst/>
          </a:prstGeom>
          <a:solidFill>
            <a:schemeClr val="accent1">
              <a:lumMod val="60000"/>
              <a:lumOff val="4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69" name="Rectangle 1068">
            <a:extLst>
              <a:ext uri="{FF2B5EF4-FFF2-40B4-BE49-F238E27FC236}">
                <a16:creationId xmlns:a16="http://schemas.microsoft.com/office/drawing/2014/main" id="{E8C95959-5E91-5A50-770B-92A5E7657FFF}"/>
              </a:ext>
              <a:ext uri="{C183D7F6-B498-43B3-948B-1728B52AA6E4}">
                <adec:decorative xmlns:adec="http://schemas.microsoft.com/office/drawing/2017/decorative" val="1"/>
              </a:ext>
            </a:extLst>
          </p:cNvPr>
          <p:cNvSpPr/>
          <p:nvPr/>
        </p:nvSpPr>
        <p:spPr bwMode="gray">
          <a:xfrm>
            <a:off x="-23321" y="1026043"/>
            <a:ext cx="3200400" cy="1600717"/>
          </a:xfrm>
          <a:prstGeom prst="rect">
            <a:avLst/>
          </a:prstGeom>
          <a:solidFill>
            <a:schemeClr val="accent2">
              <a:lumMod val="60000"/>
              <a:lumOff val="4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a:extLst>
              <a:ext uri="{FF2B5EF4-FFF2-40B4-BE49-F238E27FC236}">
                <a16:creationId xmlns:a16="http://schemas.microsoft.com/office/drawing/2014/main" id="{254B0C5E-9054-3CAB-7245-EC0EB03BADB1}"/>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E24CDD2E-8BC4-9F25-1E2A-8F5D68DEA608}"/>
              </a:ext>
            </a:extLst>
          </p:cNvPr>
          <p:cNvSpPr>
            <a:spLocks noGrp="1"/>
          </p:cNvSpPr>
          <p:nvPr>
            <p:ph type="title"/>
          </p:nvPr>
        </p:nvSpPr>
        <p:spPr/>
        <p:txBody>
          <a:bodyPr/>
          <a:lstStyle/>
          <a:p>
            <a:r>
              <a:rPr lang="en-US" dirty="0"/>
              <a:t>How to Know When to Delegate</a:t>
            </a:r>
          </a:p>
        </p:txBody>
      </p:sp>
      <p:sp>
        <p:nvSpPr>
          <p:cNvPr id="4" name="Text Placeholder 3">
            <a:extLst>
              <a:ext uri="{FF2B5EF4-FFF2-40B4-BE49-F238E27FC236}">
                <a16:creationId xmlns:a16="http://schemas.microsoft.com/office/drawing/2014/main" id="{AED0FD41-ECA5-298E-12AC-00EABCCE4A5F}"/>
              </a:ext>
            </a:extLst>
          </p:cNvPr>
          <p:cNvSpPr>
            <a:spLocks noGrp="1"/>
          </p:cNvSpPr>
          <p:nvPr>
            <p:ph type="body" sz="quarter" idx="15"/>
          </p:nvPr>
        </p:nvSpPr>
        <p:spPr>
          <a:xfrm>
            <a:off x="280195" y="657732"/>
            <a:ext cx="5842794" cy="184666"/>
          </a:xfrm>
        </p:spPr>
        <p:txBody>
          <a:bodyPr/>
          <a:lstStyle/>
          <a:p>
            <a:r>
              <a:rPr lang="en-US" dirty="0"/>
              <a:t>Knowing What Is a Human Task and What Is a Delegated Task</a:t>
            </a:r>
          </a:p>
        </p:txBody>
      </p:sp>
      <p:sp>
        <p:nvSpPr>
          <p:cNvPr id="5" name="Text Placeholder 4">
            <a:extLst>
              <a:ext uri="{FF2B5EF4-FFF2-40B4-BE49-F238E27FC236}">
                <a16:creationId xmlns:a16="http://schemas.microsoft.com/office/drawing/2014/main" id="{AAE7D8D1-857A-58FC-975A-AFB5E87CFBA4}"/>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2E474B21-D75E-2EF5-0E58-C7A01DF41010}"/>
              </a:ext>
            </a:extLst>
          </p:cNvPr>
          <p:cNvSpPr>
            <a:spLocks noGrp="1"/>
          </p:cNvSpPr>
          <p:nvPr>
            <p:ph type="body" sz="quarter" idx="18"/>
          </p:nvPr>
        </p:nvSpPr>
        <p:spPr>
          <a:xfrm>
            <a:off x="2755314" y="4650623"/>
            <a:ext cx="3421430" cy="123111"/>
          </a:xfrm>
        </p:spPr>
        <p:txBody>
          <a:bodyPr/>
          <a:lstStyle/>
          <a:p>
            <a:pPr algn="r"/>
            <a:r>
              <a:rPr lang="en-US" dirty="0"/>
              <a:t>Source: “</a:t>
            </a:r>
            <a:r>
              <a:rPr lang="en-US" dirty="0">
                <a:hlinkClick r:id="rId3"/>
              </a:rPr>
              <a:t>Jobs of Tomorrow</a:t>
            </a:r>
            <a:r>
              <a:rPr lang="en-US" dirty="0"/>
              <a:t>,” </a:t>
            </a:r>
            <a:r>
              <a:rPr lang="en-US" i="1" dirty="0"/>
              <a:t>World Economic Forum</a:t>
            </a:r>
            <a:r>
              <a:rPr lang="en-US" dirty="0"/>
              <a:t>, September 2023; EAB interviews and analysis.</a:t>
            </a:r>
          </a:p>
        </p:txBody>
      </p:sp>
      <p:sp>
        <p:nvSpPr>
          <p:cNvPr id="17" name="Text Placeholder 31">
            <a:extLst>
              <a:ext uri="{FF2B5EF4-FFF2-40B4-BE49-F238E27FC236}">
                <a16:creationId xmlns:a16="http://schemas.microsoft.com/office/drawing/2014/main" id="{B19E8C19-A37A-DB68-6219-A049373E5BED}"/>
              </a:ext>
            </a:extLst>
          </p:cNvPr>
          <p:cNvSpPr txBox="1">
            <a:spLocks/>
          </p:cNvSpPr>
          <p:nvPr/>
        </p:nvSpPr>
        <p:spPr bwMode="gray">
          <a:xfrm>
            <a:off x="277813" y="1118093"/>
            <a:ext cx="2758630"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Automation: </a:t>
            </a:r>
            <a:r>
              <a:rPr lang="en-US" sz="900" dirty="0"/>
              <a:t>when GenAI can perform a task completely without human intervention</a:t>
            </a:r>
            <a:r>
              <a:rPr lang="en-US" sz="900" b="1" dirty="0"/>
              <a:t>   </a:t>
            </a:r>
          </a:p>
        </p:txBody>
      </p:sp>
      <p:sp>
        <p:nvSpPr>
          <p:cNvPr id="18" name="Text Placeholder 31">
            <a:extLst>
              <a:ext uri="{FF2B5EF4-FFF2-40B4-BE49-F238E27FC236}">
                <a16:creationId xmlns:a16="http://schemas.microsoft.com/office/drawing/2014/main" id="{1FAA62E5-B08E-E25F-B193-2AE61763A735}"/>
              </a:ext>
            </a:extLst>
          </p:cNvPr>
          <p:cNvSpPr txBox="1">
            <a:spLocks/>
          </p:cNvSpPr>
          <p:nvPr/>
        </p:nvSpPr>
        <p:spPr bwMode="gray">
          <a:xfrm>
            <a:off x="3348815" y="1118093"/>
            <a:ext cx="2834745"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Augmentation: </a:t>
            </a:r>
            <a:r>
              <a:rPr lang="en-US" sz="900" dirty="0"/>
              <a:t>when GenAI works in conjunction with humans to amplify human skills </a:t>
            </a:r>
            <a:endParaRPr lang="en-US" sz="900" b="1" dirty="0"/>
          </a:p>
        </p:txBody>
      </p:sp>
      <p:grpSp>
        <p:nvGrpSpPr>
          <p:cNvPr id="8" name="Group 7">
            <a:extLst>
              <a:ext uri="{FF2B5EF4-FFF2-40B4-BE49-F238E27FC236}">
                <a16:creationId xmlns:a16="http://schemas.microsoft.com/office/drawing/2014/main" id="{8EE83244-FF18-4EEB-18C7-B482B40D43DC}"/>
              </a:ext>
            </a:extLst>
          </p:cNvPr>
          <p:cNvGrpSpPr/>
          <p:nvPr/>
        </p:nvGrpSpPr>
        <p:grpSpPr>
          <a:xfrm>
            <a:off x="905112" y="1667324"/>
            <a:ext cx="4887406" cy="2844800"/>
            <a:chOff x="-1545955" y="-876416"/>
            <a:chExt cx="4887406" cy="2844800"/>
          </a:xfrm>
        </p:grpSpPr>
        <p:graphicFrame>
          <p:nvGraphicFramePr>
            <p:cNvPr id="12" name="Chart 11">
              <a:extLst>
                <a:ext uri="{FF2B5EF4-FFF2-40B4-BE49-F238E27FC236}">
                  <a16:creationId xmlns:a16="http://schemas.microsoft.com/office/drawing/2014/main" id="{777E83AA-C17D-F759-331B-468B53EE9BCD}"/>
                </a:ext>
              </a:extLst>
            </p:cNvPr>
            <p:cNvGraphicFramePr/>
            <p:nvPr/>
          </p:nvGraphicFramePr>
          <p:xfrm>
            <a:off x="-1545955" y="-876416"/>
            <a:ext cx="4887406" cy="28448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FA3C79A1-1D6A-E8A0-7BDC-3CEB2C523206}"/>
                </a:ext>
              </a:extLst>
            </p:cNvPr>
            <p:cNvSpPr txBox="1"/>
            <p:nvPr/>
          </p:nvSpPr>
          <p:spPr bwMode="gray">
            <a:xfrm>
              <a:off x="-662631" y="245132"/>
              <a:ext cx="3257213" cy="246221"/>
            </a:xfrm>
            <a:prstGeom prst="rect">
              <a:avLst/>
            </a:prstGeom>
            <a:noFill/>
          </p:spPr>
          <p:txBody>
            <a:bodyPr wrap="square" lIns="0" tIns="0" rIns="0" bIns="0" rtlCol="0">
              <a:spAutoFit/>
            </a:bodyPr>
            <a:lstStyle/>
            <a:p>
              <a:pPr lvl="0"/>
              <a:r>
                <a:rPr lang="en-US" sz="800" i="1" dirty="0">
                  <a:solidFill>
                    <a:schemeClr val="bg2">
                      <a:lumMod val="10000"/>
                    </a:schemeClr>
                  </a:solidFill>
                </a:rPr>
                <a:t>GenAI Exposure and Automation/Augmentation Potential, </a:t>
              </a:r>
              <a:br>
                <a:rPr lang="en-US" sz="800" i="1" dirty="0">
                  <a:solidFill>
                    <a:schemeClr val="bg2">
                      <a:lumMod val="10000"/>
                    </a:schemeClr>
                  </a:solidFill>
                </a:rPr>
              </a:br>
              <a:r>
                <a:rPr lang="en-US" sz="800" i="1" dirty="0">
                  <a:solidFill>
                    <a:schemeClr val="bg2">
                      <a:lumMod val="10000"/>
                    </a:schemeClr>
                  </a:solidFill>
                </a:rPr>
                <a:t>By Estimated Percentage of Tasks</a:t>
              </a:r>
            </a:p>
          </p:txBody>
        </p:sp>
        <p:pic>
          <p:nvPicPr>
            <p:cNvPr id="1026" name="Picture 2" descr="World Economic Forum - Wikipedia">
              <a:extLst>
                <a:ext uri="{FF2B5EF4-FFF2-40B4-BE49-F238E27FC236}">
                  <a16:creationId xmlns:a16="http://schemas.microsoft.com/office/drawing/2014/main" id="{5C9BA9F9-A97E-ABF4-A1CC-08550B47B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500" y="234936"/>
              <a:ext cx="543592" cy="33451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1B5EEC56-2A70-0FE6-0DEC-A7C42A4B19CF}"/>
              </a:ext>
            </a:extLst>
          </p:cNvPr>
          <p:cNvSpPr txBox="1"/>
          <p:nvPr/>
        </p:nvSpPr>
        <p:spPr>
          <a:xfrm>
            <a:off x="565726" y="1565330"/>
            <a:ext cx="2132110" cy="138499"/>
          </a:xfrm>
          <a:prstGeom prst="rect">
            <a:avLst/>
          </a:prstGeom>
          <a:noFill/>
        </p:spPr>
        <p:txBody>
          <a:bodyPr wrap="square" lIns="0" tIns="0" rIns="0" bIns="0" rtlCol="0">
            <a:spAutoFit/>
          </a:bodyPr>
          <a:lstStyle/>
          <a:p>
            <a:pPr>
              <a:spcBef>
                <a:spcPts val="500"/>
              </a:spcBef>
            </a:pPr>
            <a:r>
              <a:rPr lang="en-US" sz="900" b="1" dirty="0"/>
              <a:t>Tasks Likely to Be Automated</a:t>
            </a:r>
          </a:p>
        </p:txBody>
      </p:sp>
      <p:sp>
        <p:nvSpPr>
          <p:cNvPr id="1067" name="TextBox 1066">
            <a:extLst>
              <a:ext uri="{FF2B5EF4-FFF2-40B4-BE49-F238E27FC236}">
                <a16:creationId xmlns:a16="http://schemas.microsoft.com/office/drawing/2014/main" id="{24A01FD5-74DD-29AA-FC22-0AFE43E97255}"/>
              </a:ext>
            </a:extLst>
          </p:cNvPr>
          <p:cNvSpPr txBox="1"/>
          <p:nvPr/>
        </p:nvSpPr>
        <p:spPr>
          <a:xfrm>
            <a:off x="3763836" y="1528825"/>
            <a:ext cx="1997886" cy="138499"/>
          </a:xfrm>
          <a:prstGeom prst="rect">
            <a:avLst/>
          </a:prstGeom>
          <a:noFill/>
        </p:spPr>
        <p:txBody>
          <a:bodyPr wrap="square" lIns="0" tIns="0" rIns="0" bIns="0" rtlCol="0">
            <a:spAutoFit/>
          </a:bodyPr>
          <a:lstStyle/>
          <a:p>
            <a:pPr>
              <a:spcBef>
                <a:spcPts val="500"/>
              </a:spcBef>
            </a:pPr>
            <a:r>
              <a:rPr lang="en-US" sz="900" b="1" dirty="0"/>
              <a:t>Tasks Likely to Be Augmented</a:t>
            </a:r>
          </a:p>
        </p:txBody>
      </p:sp>
      <p:grpSp>
        <p:nvGrpSpPr>
          <p:cNvPr id="7" name="Group 6">
            <a:extLst>
              <a:ext uri="{FF2B5EF4-FFF2-40B4-BE49-F238E27FC236}">
                <a16:creationId xmlns:a16="http://schemas.microsoft.com/office/drawing/2014/main" id="{B687C5A6-E362-5638-DCAD-A707AF650F40}"/>
              </a:ext>
            </a:extLst>
          </p:cNvPr>
          <p:cNvGrpSpPr/>
          <p:nvPr/>
        </p:nvGrpSpPr>
        <p:grpSpPr>
          <a:xfrm>
            <a:off x="277813" y="1754122"/>
            <a:ext cx="2707937" cy="684602"/>
            <a:chOff x="277813" y="1754122"/>
            <a:chExt cx="2707937" cy="684602"/>
          </a:xfrm>
        </p:grpSpPr>
        <p:sp>
          <p:nvSpPr>
            <p:cNvPr id="1035" name="TextBox 1034">
              <a:extLst>
                <a:ext uri="{FF2B5EF4-FFF2-40B4-BE49-F238E27FC236}">
                  <a16:creationId xmlns:a16="http://schemas.microsoft.com/office/drawing/2014/main" id="{FEDD1391-7A17-CD0A-F9C5-A43DB649EB15}"/>
                </a:ext>
              </a:extLst>
            </p:cNvPr>
            <p:cNvSpPr txBox="1"/>
            <p:nvPr/>
          </p:nvSpPr>
          <p:spPr>
            <a:xfrm>
              <a:off x="277813" y="1754122"/>
              <a:ext cx="1329810" cy="682238"/>
            </a:xfrm>
            <a:prstGeom prst="rect">
              <a:avLst/>
            </a:prstGeom>
            <a:noFill/>
          </p:spPr>
          <p:txBody>
            <a:bodyPr wrap="square" lIns="0" tIns="0" rIns="0" bIns="0" rtlCol="0">
              <a:spAutoFit/>
            </a:bodyPr>
            <a:lstStyle/>
            <a:p>
              <a:pPr>
                <a:spcBef>
                  <a:spcPts val="500"/>
                </a:spcBef>
              </a:pPr>
              <a:r>
                <a:rPr lang="en-US" sz="900" i="1" dirty="0"/>
                <a:t>Data Scientist</a:t>
              </a:r>
            </a:p>
            <a:p>
              <a:pPr marL="171450" indent="-171450">
                <a:spcBef>
                  <a:spcPts val="500"/>
                </a:spcBef>
                <a:buFont typeface="Arial" panose="020B0604020202020204" pitchFamily="34" charset="0"/>
                <a:buChar char="•"/>
              </a:pPr>
              <a:r>
                <a:rPr lang="en-US" sz="900" dirty="0"/>
                <a:t>Data entry and checking</a:t>
              </a:r>
            </a:p>
            <a:p>
              <a:pPr marL="171450" indent="-171450">
                <a:spcBef>
                  <a:spcPts val="500"/>
                </a:spcBef>
                <a:buFont typeface="Arial" panose="020B0604020202020204" pitchFamily="34" charset="0"/>
                <a:buChar char="•"/>
              </a:pPr>
              <a:r>
                <a:rPr lang="en-US" sz="900" dirty="0"/>
                <a:t>Basic coding tasks</a:t>
              </a:r>
            </a:p>
          </p:txBody>
        </p:sp>
        <p:sp>
          <p:nvSpPr>
            <p:cNvPr id="1071" name="TextBox 1070">
              <a:extLst>
                <a:ext uri="{FF2B5EF4-FFF2-40B4-BE49-F238E27FC236}">
                  <a16:creationId xmlns:a16="http://schemas.microsoft.com/office/drawing/2014/main" id="{B3A6E6EE-7115-3ADB-952D-D574A37B9724}"/>
                </a:ext>
              </a:extLst>
            </p:cNvPr>
            <p:cNvSpPr txBox="1"/>
            <p:nvPr/>
          </p:nvSpPr>
          <p:spPr>
            <a:xfrm>
              <a:off x="1655941" y="1756486"/>
              <a:ext cx="1329809" cy="682238"/>
            </a:xfrm>
            <a:prstGeom prst="rect">
              <a:avLst/>
            </a:prstGeom>
            <a:noFill/>
          </p:spPr>
          <p:txBody>
            <a:bodyPr wrap="square" lIns="0" tIns="0" rIns="0" bIns="0" rtlCol="0">
              <a:spAutoFit/>
            </a:bodyPr>
            <a:lstStyle/>
            <a:p>
              <a:pPr>
                <a:spcBef>
                  <a:spcPts val="500"/>
                </a:spcBef>
              </a:pPr>
              <a:r>
                <a:rPr lang="en-US" sz="900" i="1" dirty="0"/>
                <a:t>Healthcare Admin</a:t>
              </a:r>
            </a:p>
            <a:p>
              <a:pPr marL="171450" indent="-171450">
                <a:spcBef>
                  <a:spcPts val="500"/>
                </a:spcBef>
                <a:buFont typeface="Arial" panose="020B0604020202020204" pitchFamily="34" charset="0"/>
                <a:buChar char="•"/>
              </a:pPr>
              <a:r>
                <a:rPr lang="en-US" sz="900" dirty="0"/>
                <a:t>Appointment scheduling </a:t>
              </a:r>
            </a:p>
            <a:p>
              <a:pPr marL="171450" indent="-171450">
                <a:spcBef>
                  <a:spcPts val="500"/>
                </a:spcBef>
                <a:buFont typeface="Arial" panose="020B0604020202020204" pitchFamily="34" charset="0"/>
                <a:buChar char="•"/>
              </a:pPr>
              <a:r>
                <a:rPr lang="en-US" sz="900" dirty="0"/>
                <a:t>Billing and coding</a:t>
              </a:r>
            </a:p>
          </p:txBody>
        </p:sp>
      </p:grpSp>
      <p:grpSp>
        <p:nvGrpSpPr>
          <p:cNvPr id="9" name="Group 8">
            <a:extLst>
              <a:ext uri="{FF2B5EF4-FFF2-40B4-BE49-F238E27FC236}">
                <a16:creationId xmlns:a16="http://schemas.microsoft.com/office/drawing/2014/main" id="{B2E1CDA3-787C-D6DC-ADE3-EE9A541523EB}"/>
              </a:ext>
            </a:extLst>
          </p:cNvPr>
          <p:cNvGrpSpPr/>
          <p:nvPr/>
        </p:nvGrpSpPr>
        <p:grpSpPr>
          <a:xfrm>
            <a:off x="3348815" y="1738158"/>
            <a:ext cx="2827929" cy="684856"/>
            <a:chOff x="3348815" y="1738158"/>
            <a:chExt cx="2827929" cy="684856"/>
          </a:xfrm>
        </p:grpSpPr>
        <p:sp>
          <p:nvSpPr>
            <p:cNvPr id="1072" name="TextBox 1071">
              <a:extLst>
                <a:ext uri="{FF2B5EF4-FFF2-40B4-BE49-F238E27FC236}">
                  <a16:creationId xmlns:a16="http://schemas.microsoft.com/office/drawing/2014/main" id="{6BBBD6E2-D444-780D-0F1F-473E77EB47FD}"/>
                </a:ext>
              </a:extLst>
            </p:cNvPr>
            <p:cNvSpPr txBox="1"/>
            <p:nvPr/>
          </p:nvSpPr>
          <p:spPr>
            <a:xfrm>
              <a:off x="3348815" y="1740776"/>
              <a:ext cx="1329810" cy="682238"/>
            </a:xfrm>
            <a:prstGeom prst="rect">
              <a:avLst/>
            </a:prstGeom>
            <a:noFill/>
          </p:spPr>
          <p:txBody>
            <a:bodyPr wrap="square" lIns="0" tIns="0" rIns="0" bIns="0" rtlCol="0">
              <a:spAutoFit/>
            </a:bodyPr>
            <a:lstStyle/>
            <a:p>
              <a:pPr>
                <a:spcBef>
                  <a:spcPts val="500"/>
                </a:spcBef>
              </a:pPr>
              <a:r>
                <a:rPr lang="en-US" sz="900" i="1" dirty="0"/>
                <a:t>Data Scientist</a:t>
              </a:r>
            </a:p>
            <a:p>
              <a:pPr marL="171450" indent="-171450">
                <a:spcBef>
                  <a:spcPts val="500"/>
                </a:spcBef>
                <a:buFont typeface="Arial" panose="020B0604020202020204" pitchFamily="34" charset="0"/>
                <a:buChar char="•"/>
              </a:pPr>
              <a:r>
                <a:rPr lang="en-US" sz="900" dirty="0"/>
                <a:t>Data decision making</a:t>
              </a:r>
            </a:p>
            <a:p>
              <a:pPr marL="171450" indent="-171450">
                <a:spcBef>
                  <a:spcPts val="500"/>
                </a:spcBef>
                <a:buFont typeface="Arial" panose="020B0604020202020204" pitchFamily="34" charset="0"/>
                <a:buChar char="•"/>
              </a:pPr>
              <a:r>
                <a:rPr lang="en-US" sz="900" dirty="0"/>
                <a:t>Results analysis</a:t>
              </a:r>
            </a:p>
          </p:txBody>
        </p:sp>
        <p:sp>
          <p:nvSpPr>
            <p:cNvPr id="1073" name="TextBox 1072">
              <a:extLst>
                <a:ext uri="{FF2B5EF4-FFF2-40B4-BE49-F238E27FC236}">
                  <a16:creationId xmlns:a16="http://schemas.microsoft.com/office/drawing/2014/main" id="{9DB42E97-B4D9-9B20-C251-FFA83F093ADA}"/>
                </a:ext>
              </a:extLst>
            </p:cNvPr>
            <p:cNvSpPr txBox="1"/>
            <p:nvPr/>
          </p:nvSpPr>
          <p:spPr>
            <a:xfrm>
              <a:off x="4654848" y="1738158"/>
              <a:ext cx="1521896" cy="682238"/>
            </a:xfrm>
            <a:prstGeom prst="rect">
              <a:avLst/>
            </a:prstGeom>
            <a:noFill/>
          </p:spPr>
          <p:txBody>
            <a:bodyPr wrap="square" lIns="0" tIns="0" rIns="0" bIns="0" rtlCol="0">
              <a:spAutoFit/>
            </a:bodyPr>
            <a:lstStyle/>
            <a:p>
              <a:pPr>
                <a:spcBef>
                  <a:spcPts val="500"/>
                </a:spcBef>
              </a:pPr>
              <a:r>
                <a:rPr lang="en-US" sz="900" i="1" dirty="0"/>
                <a:t>Healthcare Admin</a:t>
              </a:r>
            </a:p>
            <a:p>
              <a:pPr marL="171450" indent="-171450">
                <a:spcBef>
                  <a:spcPts val="500"/>
                </a:spcBef>
                <a:buFont typeface="Arial" panose="020B0604020202020204" pitchFamily="34" charset="0"/>
                <a:buChar char="•"/>
              </a:pPr>
              <a:r>
                <a:rPr lang="en-US" sz="900" dirty="0"/>
                <a:t>Patient care coordination</a:t>
              </a:r>
            </a:p>
            <a:p>
              <a:pPr marL="171450" indent="-171450">
                <a:spcBef>
                  <a:spcPts val="500"/>
                </a:spcBef>
                <a:buFont typeface="Arial" panose="020B0604020202020204" pitchFamily="34" charset="0"/>
                <a:buChar char="•"/>
              </a:pPr>
              <a:r>
                <a:rPr lang="en-US" sz="900" dirty="0"/>
                <a:t>Regulatory compliance</a:t>
              </a:r>
            </a:p>
          </p:txBody>
        </p:sp>
      </p:grpSp>
      <p:sp>
        <p:nvSpPr>
          <p:cNvPr id="21" name="TextBox 20">
            <a:extLst>
              <a:ext uri="{FF2B5EF4-FFF2-40B4-BE49-F238E27FC236}">
                <a16:creationId xmlns:a16="http://schemas.microsoft.com/office/drawing/2014/main" id="{1E0E9362-FD3A-D27E-4E54-46FD13CBE523}"/>
              </a:ext>
            </a:extLst>
          </p:cNvPr>
          <p:cNvSpPr txBox="1"/>
          <p:nvPr/>
        </p:nvSpPr>
        <p:spPr>
          <a:xfrm>
            <a:off x="847290" y="3557908"/>
            <a:ext cx="981510" cy="338554"/>
          </a:xfrm>
          <a:prstGeom prst="rect">
            <a:avLst/>
          </a:prstGeom>
          <a:noFill/>
        </p:spPr>
        <p:txBody>
          <a:bodyPr wrap="square">
            <a:spAutoFit/>
          </a:bodyPr>
          <a:lstStyle/>
          <a:p>
            <a:pPr marR="0" lvl="0" algn="l" defTabSz="457200" rtl="0" eaLnBrk="1" fontAlgn="auto" latinLnBrk="0" hangingPunct="1">
              <a:lnSpc>
                <a:spcPct val="100000"/>
              </a:lnSpc>
              <a:spcBef>
                <a:spcPts val="500"/>
              </a:spcBef>
              <a:spcAft>
                <a:spcPts val="0"/>
              </a:spcAft>
              <a:buClrTx/>
              <a:buSzTx/>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Healthcare Admin</a:t>
            </a:r>
          </a:p>
        </p:txBody>
      </p:sp>
    </p:spTree>
    <p:extLst>
      <p:ext uri="{BB962C8B-B14F-4D97-AF65-F5344CB8AC3E}">
        <p14:creationId xmlns:p14="http://schemas.microsoft.com/office/powerpoint/2010/main" val="181984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0EE9F88-AB41-9249-48A9-CF30A5A413DE}"/>
              </a:ext>
            </a:extLst>
          </p:cNvPr>
          <p:cNvCxnSpPr>
            <a:cxnSpLocks/>
          </p:cNvCxnSpPr>
          <p:nvPr/>
        </p:nvCxnSpPr>
        <p:spPr bwMode="gray">
          <a:xfrm>
            <a:off x="1605783" y="1103866"/>
            <a:ext cx="0" cy="3418922"/>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FF7C2A9-9187-4FAC-BCA9-22B0CECD5047}"/>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26563DD3-CE28-4291-BAF4-F986A78FE54F}"/>
              </a:ext>
            </a:extLst>
          </p:cNvPr>
          <p:cNvSpPr>
            <a:spLocks noGrp="1"/>
          </p:cNvSpPr>
          <p:nvPr>
            <p:ph type="title"/>
          </p:nvPr>
        </p:nvSpPr>
        <p:spPr/>
        <p:txBody>
          <a:bodyPr/>
          <a:lstStyle/>
          <a:p>
            <a:r>
              <a:rPr lang="en-US" dirty="0"/>
              <a:t>Automation and Augmentation in the Real World</a:t>
            </a:r>
          </a:p>
        </p:txBody>
      </p:sp>
      <p:sp>
        <p:nvSpPr>
          <p:cNvPr id="6" name="Text Placeholder 5">
            <a:extLst>
              <a:ext uri="{FF2B5EF4-FFF2-40B4-BE49-F238E27FC236}">
                <a16:creationId xmlns:a16="http://schemas.microsoft.com/office/drawing/2014/main" id="{180864D3-6459-4867-9757-087781695BCF}"/>
              </a:ext>
            </a:extLst>
          </p:cNvPr>
          <p:cNvSpPr>
            <a:spLocks noGrp="1"/>
          </p:cNvSpPr>
          <p:nvPr>
            <p:ph type="body" sz="quarter" idx="18"/>
          </p:nvPr>
        </p:nvSpPr>
        <p:spPr>
          <a:xfrm>
            <a:off x="1715904" y="4684127"/>
            <a:ext cx="4414345" cy="123111"/>
          </a:xfrm>
        </p:spPr>
        <p:txBody>
          <a:bodyPr/>
          <a:lstStyle/>
          <a:p>
            <a:pPr algn="r"/>
            <a:r>
              <a:rPr lang="en-US" dirty="0"/>
              <a:t>Source: EAB interviews and analysis.</a:t>
            </a:r>
          </a:p>
        </p:txBody>
      </p:sp>
      <p:sp>
        <p:nvSpPr>
          <p:cNvPr id="34" name="TextBox 33">
            <a:extLst>
              <a:ext uri="{FF2B5EF4-FFF2-40B4-BE49-F238E27FC236}">
                <a16:creationId xmlns:a16="http://schemas.microsoft.com/office/drawing/2014/main" id="{CDE7E709-C80F-4D54-AEAD-53CB06109C96}"/>
              </a:ext>
            </a:extLst>
          </p:cNvPr>
          <p:cNvSpPr txBox="1"/>
          <p:nvPr/>
        </p:nvSpPr>
        <p:spPr>
          <a:xfrm>
            <a:off x="277813" y="695483"/>
            <a:ext cx="2622615" cy="307777"/>
          </a:xfrm>
          <a:prstGeom prst="rect">
            <a:avLst/>
          </a:prstGeom>
          <a:noFill/>
        </p:spPr>
        <p:txBody>
          <a:bodyPr wrap="square" lIns="0" tIns="0" rIns="0" bIns="0" rtlCol="0">
            <a:spAutoFit/>
          </a:bodyPr>
          <a:lstStyle/>
          <a:p>
            <a:pPr>
              <a:spcBef>
                <a:spcPts val="500"/>
              </a:spcBef>
            </a:pPr>
            <a:r>
              <a:rPr lang="en-US" sz="1000" b="1" dirty="0"/>
              <a:t>Normally, Analytical Tasks Dominate a Financial Analyst’s Workday</a:t>
            </a:r>
          </a:p>
        </p:txBody>
      </p:sp>
      <p:sp>
        <p:nvSpPr>
          <p:cNvPr id="53" name="Oval 52">
            <a:extLst>
              <a:ext uri="{FF2B5EF4-FFF2-40B4-BE49-F238E27FC236}">
                <a16:creationId xmlns:a16="http://schemas.microsoft.com/office/drawing/2014/main" id="{924B6F18-0732-481A-BFED-83093E0D2F17}"/>
              </a:ext>
            </a:extLst>
          </p:cNvPr>
          <p:cNvSpPr/>
          <p:nvPr/>
        </p:nvSpPr>
        <p:spPr bwMode="gray">
          <a:xfrm>
            <a:off x="1582923" y="2139943"/>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TextBox 61">
            <a:extLst>
              <a:ext uri="{FF2B5EF4-FFF2-40B4-BE49-F238E27FC236}">
                <a16:creationId xmlns:a16="http://schemas.microsoft.com/office/drawing/2014/main" id="{B50E70D0-F467-49BC-E4F1-BFB032B1890B}"/>
              </a:ext>
            </a:extLst>
          </p:cNvPr>
          <p:cNvSpPr txBox="1"/>
          <p:nvPr/>
        </p:nvSpPr>
        <p:spPr>
          <a:xfrm>
            <a:off x="368403" y="1542843"/>
            <a:ext cx="1173795" cy="415498"/>
          </a:xfrm>
          <a:prstGeom prst="rect">
            <a:avLst/>
          </a:prstGeom>
          <a:noFill/>
        </p:spPr>
        <p:txBody>
          <a:bodyPr wrap="square" lIns="0" tIns="0" rIns="0" bIns="0" rtlCol="0">
            <a:spAutoFit/>
          </a:bodyPr>
          <a:lstStyle/>
          <a:p>
            <a:r>
              <a:rPr lang="en-US" sz="900" dirty="0"/>
              <a:t>Compiles multiple financial statements for analysis</a:t>
            </a:r>
          </a:p>
        </p:txBody>
      </p:sp>
      <p:sp>
        <p:nvSpPr>
          <p:cNvPr id="63" name="Oval 62">
            <a:extLst>
              <a:ext uri="{FF2B5EF4-FFF2-40B4-BE49-F238E27FC236}">
                <a16:creationId xmlns:a16="http://schemas.microsoft.com/office/drawing/2014/main" id="{7DAC35F9-E4C9-AE65-BF2A-9D75EE4C44F4}"/>
              </a:ext>
            </a:extLst>
          </p:cNvPr>
          <p:cNvSpPr/>
          <p:nvPr/>
        </p:nvSpPr>
        <p:spPr bwMode="gray">
          <a:xfrm>
            <a:off x="1582923" y="1357072"/>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9" name="TextBox 2068">
            <a:extLst>
              <a:ext uri="{FF2B5EF4-FFF2-40B4-BE49-F238E27FC236}">
                <a16:creationId xmlns:a16="http://schemas.microsoft.com/office/drawing/2014/main" id="{61CA3435-376E-4FD2-40C7-DEA743EE2529}"/>
              </a:ext>
            </a:extLst>
          </p:cNvPr>
          <p:cNvSpPr txBox="1"/>
          <p:nvPr/>
        </p:nvSpPr>
        <p:spPr>
          <a:xfrm>
            <a:off x="3333300" y="695483"/>
            <a:ext cx="2796949" cy="307777"/>
          </a:xfrm>
          <a:prstGeom prst="rect">
            <a:avLst/>
          </a:prstGeom>
          <a:noFill/>
        </p:spPr>
        <p:txBody>
          <a:bodyPr wrap="square" lIns="0" tIns="0" rIns="0" bIns="0" rtlCol="0">
            <a:spAutoFit/>
          </a:bodyPr>
          <a:lstStyle/>
          <a:p>
            <a:pPr>
              <a:spcBef>
                <a:spcPts val="500"/>
              </a:spcBef>
            </a:pPr>
            <a:r>
              <a:rPr lang="en-US" sz="1000" b="1" dirty="0"/>
              <a:t>But When AI Automates These Tasks, Analysts Take on New Responsibilities </a:t>
            </a:r>
          </a:p>
        </p:txBody>
      </p:sp>
      <p:sp>
        <p:nvSpPr>
          <p:cNvPr id="13" name="TextBox 12">
            <a:extLst>
              <a:ext uri="{FF2B5EF4-FFF2-40B4-BE49-F238E27FC236}">
                <a16:creationId xmlns:a16="http://schemas.microsoft.com/office/drawing/2014/main" id="{8782BFBC-87A7-27D6-C846-12EAD08B7544}"/>
              </a:ext>
            </a:extLst>
          </p:cNvPr>
          <p:cNvSpPr txBox="1"/>
          <p:nvPr/>
        </p:nvSpPr>
        <p:spPr>
          <a:xfrm>
            <a:off x="1715904" y="1310682"/>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9:00</a:t>
            </a:r>
          </a:p>
        </p:txBody>
      </p:sp>
      <p:sp>
        <p:nvSpPr>
          <p:cNvPr id="15" name="TextBox 14">
            <a:extLst>
              <a:ext uri="{FF2B5EF4-FFF2-40B4-BE49-F238E27FC236}">
                <a16:creationId xmlns:a16="http://schemas.microsoft.com/office/drawing/2014/main" id="{DCDBD6B7-B23D-0D3D-CB6E-D741462C2E98}"/>
              </a:ext>
            </a:extLst>
          </p:cNvPr>
          <p:cNvSpPr txBox="1"/>
          <p:nvPr/>
        </p:nvSpPr>
        <p:spPr>
          <a:xfrm>
            <a:off x="1116787" y="2093553"/>
            <a:ext cx="353567" cy="138499"/>
          </a:xfrm>
          <a:prstGeom prst="rect">
            <a:avLst/>
          </a:prstGeom>
          <a:noFill/>
        </p:spPr>
        <p:txBody>
          <a:bodyPr wrap="square" lIns="0" tIns="0" rIns="0" bIns="0" rtlCol="0">
            <a:spAutoFit/>
          </a:bodyPr>
          <a:lstStyle/>
          <a:p>
            <a:pPr>
              <a:spcBef>
                <a:spcPts val="500"/>
              </a:spcBef>
            </a:pPr>
            <a:r>
              <a:rPr lang="en-US" sz="900" dirty="0">
                <a:solidFill>
                  <a:schemeClr val="accent4"/>
                </a:solidFill>
              </a:rPr>
              <a:t>11:30</a:t>
            </a:r>
          </a:p>
        </p:txBody>
      </p:sp>
      <p:sp>
        <p:nvSpPr>
          <p:cNvPr id="16" name="TextBox 15">
            <a:extLst>
              <a:ext uri="{FF2B5EF4-FFF2-40B4-BE49-F238E27FC236}">
                <a16:creationId xmlns:a16="http://schemas.microsoft.com/office/drawing/2014/main" id="{1FC3A7A3-535A-EFA4-039D-046FC278A52D}"/>
              </a:ext>
            </a:extLst>
          </p:cNvPr>
          <p:cNvSpPr txBox="1"/>
          <p:nvPr/>
        </p:nvSpPr>
        <p:spPr>
          <a:xfrm>
            <a:off x="1691111" y="2077694"/>
            <a:ext cx="1419109" cy="415498"/>
          </a:xfrm>
          <a:prstGeom prst="rect">
            <a:avLst/>
          </a:prstGeom>
          <a:noFill/>
        </p:spPr>
        <p:txBody>
          <a:bodyPr wrap="square" lIns="0" tIns="0" rIns="0" bIns="0" rtlCol="0">
            <a:spAutoFit/>
          </a:bodyPr>
          <a:lstStyle/>
          <a:p>
            <a:r>
              <a:rPr lang="en-US" sz="900" dirty="0"/>
              <a:t>Shows data to manager who identifies several inconsistencies </a:t>
            </a:r>
          </a:p>
        </p:txBody>
      </p:sp>
      <p:sp>
        <p:nvSpPr>
          <p:cNvPr id="18" name="TextBox 17">
            <a:extLst>
              <a:ext uri="{FF2B5EF4-FFF2-40B4-BE49-F238E27FC236}">
                <a16:creationId xmlns:a16="http://schemas.microsoft.com/office/drawing/2014/main" id="{8658C739-CCF6-C811-9D9B-1EB9E86DF0B4}"/>
              </a:ext>
            </a:extLst>
          </p:cNvPr>
          <p:cNvSpPr txBox="1"/>
          <p:nvPr/>
        </p:nvSpPr>
        <p:spPr>
          <a:xfrm>
            <a:off x="277814" y="2843237"/>
            <a:ext cx="1316332" cy="415498"/>
          </a:xfrm>
          <a:prstGeom prst="rect">
            <a:avLst/>
          </a:prstGeom>
          <a:noFill/>
        </p:spPr>
        <p:txBody>
          <a:bodyPr wrap="square" lIns="0" tIns="0" rIns="0" bIns="0" rtlCol="0">
            <a:spAutoFit/>
          </a:bodyPr>
          <a:lstStyle/>
          <a:p>
            <a:r>
              <a:rPr lang="en-US" sz="900" dirty="0"/>
              <a:t>Fixes errors, standardizes data and detects any outliers</a:t>
            </a:r>
          </a:p>
        </p:txBody>
      </p:sp>
      <p:sp>
        <p:nvSpPr>
          <p:cNvPr id="19" name="TextBox 18">
            <a:extLst>
              <a:ext uri="{FF2B5EF4-FFF2-40B4-BE49-F238E27FC236}">
                <a16:creationId xmlns:a16="http://schemas.microsoft.com/office/drawing/2014/main" id="{B3C01DB9-E083-3DA1-BB6C-672588EBCF6C}"/>
              </a:ext>
            </a:extLst>
          </p:cNvPr>
          <p:cNvSpPr txBox="1"/>
          <p:nvPr/>
        </p:nvSpPr>
        <p:spPr>
          <a:xfrm>
            <a:off x="1737321" y="2692260"/>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1:00</a:t>
            </a:r>
          </a:p>
        </p:txBody>
      </p:sp>
      <p:sp>
        <p:nvSpPr>
          <p:cNvPr id="20" name="Oval 19">
            <a:extLst>
              <a:ext uri="{FF2B5EF4-FFF2-40B4-BE49-F238E27FC236}">
                <a16:creationId xmlns:a16="http://schemas.microsoft.com/office/drawing/2014/main" id="{5A16A757-0DB8-DAE9-3806-3C232B6BA650}"/>
              </a:ext>
            </a:extLst>
          </p:cNvPr>
          <p:cNvSpPr/>
          <p:nvPr/>
        </p:nvSpPr>
        <p:spPr bwMode="gray">
          <a:xfrm>
            <a:off x="1582923" y="3461622"/>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a:extLst>
              <a:ext uri="{FF2B5EF4-FFF2-40B4-BE49-F238E27FC236}">
                <a16:creationId xmlns:a16="http://schemas.microsoft.com/office/drawing/2014/main" id="{2D73C66F-E866-96D8-F008-C2937F3C3A3E}"/>
              </a:ext>
            </a:extLst>
          </p:cNvPr>
          <p:cNvSpPr txBox="1"/>
          <p:nvPr/>
        </p:nvSpPr>
        <p:spPr>
          <a:xfrm>
            <a:off x="1686959" y="3522846"/>
            <a:ext cx="1153552" cy="276999"/>
          </a:xfrm>
          <a:prstGeom prst="rect">
            <a:avLst/>
          </a:prstGeom>
          <a:noFill/>
        </p:spPr>
        <p:txBody>
          <a:bodyPr wrap="square" lIns="0" tIns="0" rIns="0" bIns="0" rtlCol="0">
            <a:spAutoFit/>
          </a:bodyPr>
          <a:lstStyle/>
          <a:p>
            <a:r>
              <a:rPr lang="en-US" sz="900" dirty="0"/>
              <a:t>Identifies best models for analysis </a:t>
            </a:r>
          </a:p>
        </p:txBody>
      </p:sp>
      <p:sp>
        <p:nvSpPr>
          <p:cNvPr id="23" name="TextBox 22">
            <a:extLst>
              <a:ext uri="{FF2B5EF4-FFF2-40B4-BE49-F238E27FC236}">
                <a16:creationId xmlns:a16="http://schemas.microsoft.com/office/drawing/2014/main" id="{99A28E5C-7E7B-DF9B-5936-64A314C575FD}"/>
              </a:ext>
            </a:extLst>
          </p:cNvPr>
          <p:cNvSpPr txBox="1"/>
          <p:nvPr/>
        </p:nvSpPr>
        <p:spPr>
          <a:xfrm>
            <a:off x="1157475" y="3415232"/>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3:00</a:t>
            </a:r>
          </a:p>
        </p:txBody>
      </p:sp>
      <p:sp>
        <p:nvSpPr>
          <p:cNvPr id="25" name="TextBox 24">
            <a:extLst>
              <a:ext uri="{FF2B5EF4-FFF2-40B4-BE49-F238E27FC236}">
                <a16:creationId xmlns:a16="http://schemas.microsoft.com/office/drawing/2014/main" id="{654F8E62-2ADB-D046-DF07-CC60895617B5}"/>
              </a:ext>
            </a:extLst>
          </p:cNvPr>
          <p:cNvSpPr txBox="1"/>
          <p:nvPr/>
        </p:nvSpPr>
        <p:spPr>
          <a:xfrm>
            <a:off x="288567" y="4239264"/>
            <a:ext cx="1316332" cy="276999"/>
          </a:xfrm>
          <a:prstGeom prst="rect">
            <a:avLst/>
          </a:prstGeom>
          <a:noFill/>
        </p:spPr>
        <p:txBody>
          <a:bodyPr wrap="square" lIns="0" tIns="0" rIns="0" bIns="0" rtlCol="0">
            <a:spAutoFit/>
          </a:bodyPr>
          <a:lstStyle/>
          <a:p>
            <a:r>
              <a:rPr lang="en-US" sz="900" dirty="0"/>
              <a:t>Uses SAS to complete calculations</a:t>
            </a:r>
          </a:p>
        </p:txBody>
      </p:sp>
      <p:sp>
        <p:nvSpPr>
          <p:cNvPr id="26" name="TextBox 25">
            <a:extLst>
              <a:ext uri="{FF2B5EF4-FFF2-40B4-BE49-F238E27FC236}">
                <a16:creationId xmlns:a16="http://schemas.microsoft.com/office/drawing/2014/main" id="{7C6511C4-716A-DA0C-B64C-2140D879B4A0}"/>
              </a:ext>
            </a:extLst>
          </p:cNvPr>
          <p:cNvSpPr txBox="1"/>
          <p:nvPr/>
        </p:nvSpPr>
        <p:spPr>
          <a:xfrm>
            <a:off x="1743761" y="4101845"/>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4:30</a:t>
            </a:r>
          </a:p>
        </p:txBody>
      </p:sp>
      <p:pic>
        <p:nvPicPr>
          <p:cNvPr id="28" name="Picture 2">
            <a:extLst>
              <a:ext uri="{FF2B5EF4-FFF2-40B4-BE49-F238E27FC236}">
                <a16:creationId xmlns:a16="http://schemas.microsoft.com/office/drawing/2014/main" id="{1E799527-0AFB-7120-5D7B-7788BC823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789" y="2327166"/>
            <a:ext cx="407024" cy="4807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6EF41DC-9EA0-D860-DC69-C5540B238746}"/>
              </a:ext>
            </a:extLst>
          </p:cNvPr>
          <p:cNvSpPr txBox="1"/>
          <p:nvPr/>
        </p:nvSpPr>
        <p:spPr>
          <a:xfrm>
            <a:off x="3682059" y="2877424"/>
            <a:ext cx="1170485" cy="553998"/>
          </a:xfrm>
          <a:prstGeom prst="rect">
            <a:avLst/>
          </a:prstGeom>
          <a:noFill/>
        </p:spPr>
        <p:txBody>
          <a:bodyPr wrap="square" lIns="0" tIns="0" rIns="0" bIns="0" rtlCol="0">
            <a:spAutoFit/>
          </a:bodyPr>
          <a:lstStyle/>
          <a:p>
            <a:r>
              <a:rPr lang="en-US" sz="900" dirty="0"/>
              <a:t>AI collects financial statements and automatically conducts analysis</a:t>
            </a:r>
          </a:p>
        </p:txBody>
      </p:sp>
      <p:sp>
        <p:nvSpPr>
          <p:cNvPr id="2074" name="Rectangle 2073">
            <a:extLst>
              <a:ext uri="{FF2B5EF4-FFF2-40B4-BE49-F238E27FC236}">
                <a16:creationId xmlns:a16="http://schemas.microsoft.com/office/drawing/2014/main" id="{58E796C0-3EEC-16A6-B7C6-12A7066BDB12}"/>
              </a:ext>
            </a:extLst>
          </p:cNvPr>
          <p:cNvSpPr/>
          <p:nvPr/>
        </p:nvSpPr>
        <p:spPr bwMode="gray">
          <a:xfrm>
            <a:off x="3561800" y="2231819"/>
            <a:ext cx="1290743" cy="1229803"/>
          </a:xfrm>
          <a:prstGeom prst="rect">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75" name="Straight Connector 2074">
            <a:extLst>
              <a:ext uri="{FF2B5EF4-FFF2-40B4-BE49-F238E27FC236}">
                <a16:creationId xmlns:a16="http://schemas.microsoft.com/office/drawing/2014/main" id="{2846AF88-FEED-010A-1D14-506058C42602}"/>
              </a:ext>
            </a:extLst>
          </p:cNvPr>
          <p:cNvCxnSpPr>
            <a:cxnSpLocks/>
          </p:cNvCxnSpPr>
          <p:nvPr/>
        </p:nvCxnSpPr>
        <p:spPr bwMode="gray">
          <a:xfrm>
            <a:off x="4999107" y="1109472"/>
            <a:ext cx="0" cy="341331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76" name="TextBox 2075">
            <a:extLst>
              <a:ext uri="{FF2B5EF4-FFF2-40B4-BE49-F238E27FC236}">
                <a16:creationId xmlns:a16="http://schemas.microsoft.com/office/drawing/2014/main" id="{EE3F27EB-06B0-EBFF-BD0D-F77CBA7003F1}"/>
              </a:ext>
            </a:extLst>
          </p:cNvPr>
          <p:cNvSpPr txBox="1"/>
          <p:nvPr/>
        </p:nvSpPr>
        <p:spPr>
          <a:xfrm>
            <a:off x="5131460" y="2749301"/>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1:00</a:t>
            </a:r>
          </a:p>
        </p:txBody>
      </p:sp>
      <p:pic>
        <p:nvPicPr>
          <p:cNvPr id="3074" name="Picture 2">
            <a:extLst>
              <a:ext uri="{FF2B5EF4-FFF2-40B4-BE49-F238E27FC236}">
                <a16:creationId xmlns:a16="http://schemas.microsoft.com/office/drawing/2014/main" id="{4B1B50D4-0D79-4B26-8FE1-582ACD6CA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39" y="1585150"/>
            <a:ext cx="475932" cy="450549"/>
          </a:xfrm>
          <a:prstGeom prst="rect">
            <a:avLst/>
          </a:prstGeom>
          <a:noFill/>
          <a:extLst>
            <a:ext uri="{909E8E84-426E-40DD-AFC4-6F175D3DCCD1}">
              <a14:hiddenFill xmlns:a14="http://schemas.microsoft.com/office/drawing/2010/main">
                <a:solidFill>
                  <a:srgbClr val="FFFFFF"/>
                </a:solidFill>
              </a14:hiddenFill>
            </a:ext>
          </a:extLst>
        </p:spPr>
      </p:pic>
      <p:sp>
        <p:nvSpPr>
          <p:cNvPr id="2077" name="TextBox 2076">
            <a:extLst>
              <a:ext uri="{FF2B5EF4-FFF2-40B4-BE49-F238E27FC236}">
                <a16:creationId xmlns:a16="http://schemas.microsoft.com/office/drawing/2014/main" id="{37EBD06C-0597-5169-81C9-C3D95673BD63}"/>
              </a:ext>
            </a:extLst>
          </p:cNvPr>
          <p:cNvSpPr txBox="1"/>
          <p:nvPr/>
        </p:nvSpPr>
        <p:spPr>
          <a:xfrm>
            <a:off x="5064348" y="2089829"/>
            <a:ext cx="1037514" cy="415498"/>
          </a:xfrm>
          <a:prstGeom prst="rect">
            <a:avLst/>
          </a:prstGeom>
          <a:noFill/>
        </p:spPr>
        <p:txBody>
          <a:bodyPr wrap="square" lIns="0" tIns="0" rIns="0" bIns="0" rtlCol="0">
            <a:spAutoFit/>
          </a:bodyPr>
          <a:lstStyle/>
          <a:p>
            <a:r>
              <a:rPr lang="en-US" sz="900" dirty="0"/>
              <a:t>Meets with client to discuss financial needs</a:t>
            </a:r>
          </a:p>
        </p:txBody>
      </p:sp>
      <p:sp>
        <p:nvSpPr>
          <p:cNvPr id="2078" name="TextBox 2077">
            <a:extLst>
              <a:ext uri="{FF2B5EF4-FFF2-40B4-BE49-F238E27FC236}">
                <a16:creationId xmlns:a16="http://schemas.microsoft.com/office/drawing/2014/main" id="{D37D5FB2-6CC5-E3CE-7E07-3A8286A6DF4C}"/>
              </a:ext>
            </a:extLst>
          </p:cNvPr>
          <p:cNvSpPr txBox="1"/>
          <p:nvPr/>
        </p:nvSpPr>
        <p:spPr>
          <a:xfrm>
            <a:off x="5131460" y="1351654"/>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9:00</a:t>
            </a:r>
          </a:p>
        </p:txBody>
      </p:sp>
      <p:sp>
        <p:nvSpPr>
          <p:cNvPr id="41" name="TextBox 40">
            <a:extLst>
              <a:ext uri="{FF2B5EF4-FFF2-40B4-BE49-F238E27FC236}">
                <a16:creationId xmlns:a16="http://schemas.microsoft.com/office/drawing/2014/main" id="{3299C38A-9787-0206-4D3F-8E132CE4C1B4}"/>
              </a:ext>
            </a:extLst>
          </p:cNvPr>
          <p:cNvSpPr txBox="1"/>
          <p:nvPr/>
        </p:nvSpPr>
        <p:spPr>
          <a:xfrm>
            <a:off x="4504729" y="1959298"/>
            <a:ext cx="353567" cy="138499"/>
          </a:xfrm>
          <a:prstGeom prst="rect">
            <a:avLst/>
          </a:prstGeom>
          <a:noFill/>
        </p:spPr>
        <p:txBody>
          <a:bodyPr wrap="square" lIns="0" tIns="0" rIns="0" bIns="0" rtlCol="0">
            <a:spAutoFit/>
          </a:bodyPr>
          <a:lstStyle/>
          <a:p>
            <a:pPr>
              <a:spcBef>
                <a:spcPts val="500"/>
              </a:spcBef>
            </a:pPr>
            <a:r>
              <a:rPr lang="en-US" sz="900" dirty="0">
                <a:solidFill>
                  <a:schemeClr val="accent4"/>
                </a:solidFill>
              </a:rPr>
              <a:t>11:30</a:t>
            </a:r>
          </a:p>
        </p:txBody>
      </p:sp>
      <p:pic>
        <p:nvPicPr>
          <p:cNvPr id="3078" name="Picture 6">
            <a:extLst>
              <a:ext uri="{FF2B5EF4-FFF2-40B4-BE49-F238E27FC236}">
                <a16:creationId xmlns:a16="http://schemas.microsoft.com/office/drawing/2014/main" id="{A82E18C5-FC67-D716-E34A-3DCBB27669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299" y="1103866"/>
            <a:ext cx="425013" cy="42501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82661636-5331-722B-A41B-901C6E8D7403}"/>
              </a:ext>
            </a:extLst>
          </p:cNvPr>
          <p:cNvSpPr txBox="1"/>
          <p:nvPr/>
        </p:nvSpPr>
        <p:spPr>
          <a:xfrm>
            <a:off x="3682059" y="1565356"/>
            <a:ext cx="1199492" cy="276999"/>
          </a:xfrm>
          <a:prstGeom prst="rect">
            <a:avLst/>
          </a:prstGeom>
          <a:noFill/>
        </p:spPr>
        <p:txBody>
          <a:bodyPr wrap="square" lIns="0" tIns="0" rIns="0" bIns="0" rtlCol="0">
            <a:spAutoFit/>
          </a:bodyPr>
          <a:lstStyle/>
          <a:p>
            <a:r>
              <a:rPr lang="en-US" sz="900" dirty="0"/>
              <a:t>Reviews news for relevant information</a:t>
            </a:r>
          </a:p>
        </p:txBody>
      </p:sp>
      <p:sp>
        <p:nvSpPr>
          <p:cNvPr id="52" name="TextBox 51">
            <a:extLst>
              <a:ext uri="{FF2B5EF4-FFF2-40B4-BE49-F238E27FC236}">
                <a16:creationId xmlns:a16="http://schemas.microsoft.com/office/drawing/2014/main" id="{62384ED6-560F-92E8-6317-50978E54D153}"/>
              </a:ext>
            </a:extLst>
          </p:cNvPr>
          <p:cNvSpPr txBox="1"/>
          <p:nvPr/>
        </p:nvSpPr>
        <p:spPr>
          <a:xfrm>
            <a:off x="5064348" y="3615071"/>
            <a:ext cx="1037513" cy="415498"/>
          </a:xfrm>
          <a:prstGeom prst="rect">
            <a:avLst/>
          </a:prstGeom>
          <a:noFill/>
        </p:spPr>
        <p:txBody>
          <a:bodyPr wrap="square" lIns="0" tIns="0" rIns="0" bIns="0" rtlCol="0">
            <a:spAutoFit/>
          </a:bodyPr>
          <a:lstStyle/>
          <a:p>
            <a:r>
              <a:rPr lang="en-US" sz="900" dirty="0"/>
              <a:t>Develops takeaways from AI analysis</a:t>
            </a:r>
          </a:p>
        </p:txBody>
      </p:sp>
      <p:sp>
        <p:nvSpPr>
          <p:cNvPr id="54" name="TextBox 53">
            <a:extLst>
              <a:ext uri="{FF2B5EF4-FFF2-40B4-BE49-F238E27FC236}">
                <a16:creationId xmlns:a16="http://schemas.microsoft.com/office/drawing/2014/main" id="{B2AE72DC-2D01-9114-66D7-7A229ADA3DD2}"/>
              </a:ext>
            </a:extLst>
          </p:cNvPr>
          <p:cNvSpPr txBox="1"/>
          <p:nvPr/>
        </p:nvSpPr>
        <p:spPr>
          <a:xfrm>
            <a:off x="4552549" y="3554261"/>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3:00</a:t>
            </a:r>
          </a:p>
        </p:txBody>
      </p:sp>
      <p:sp>
        <p:nvSpPr>
          <p:cNvPr id="57" name="TextBox 56">
            <a:extLst>
              <a:ext uri="{FF2B5EF4-FFF2-40B4-BE49-F238E27FC236}">
                <a16:creationId xmlns:a16="http://schemas.microsoft.com/office/drawing/2014/main" id="{508809AA-92E8-275B-49DE-6AF4A3F4392D}"/>
              </a:ext>
            </a:extLst>
          </p:cNvPr>
          <p:cNvSpPr txBox="1"/>
          <p:nvPr/>
        </p:nvSpPr>
        <p:spPr>
          <a:xfrm>
            <a:off x="5131460" y="4184850"/>
            <a:ext cx="312879" cy="138499"/>
          </a:xfrm>
          <a:prstGeom prst="rect">
            <a:avLst/>
          </a:prstGeom>
          <a:noFill/>
        </p:spPr>
        <p:txBody>
          <a:bodyPr wrap="square" lIns="0" tIns="0" rIns="0" bIns="0" rtlCol="0">
            <a:spAutoFit/>
          </a:bodyPr>
          <a:lstStyle/>
          <a:p>
            <a:pPr>
              <a:spcBef>
                <a:spcPts val="500"/>
              </a:spcBef>
            </a:pPr>
            <a:r>
              <a:rPr lang="en-US" sz="900" dirty="0">
                <a:solidFill>
                  <a:schemeClr val="accent4"/>
                </a:solidFill>
              </a:rPr>
              <a:t>4:30</a:t>
            </a:r>
          </a:p>
        </p:txBody>
      </p:sp>
      <p:sp>
        <p:nvSpPr>
          <p:cNvPr id="3072" name="TextBox 3071">
            <a:extLst>
              <a:ext uri="{FF2B5EF4-FFF2-40B4-BE49-F238E27FC236}">
                <a16:creationId xmlns:a16="http://schemas.microsoft.com/office/drawing/2014/main" id="{1924BE9B-C516-A409-4449-789899A26402}"/>
              </a:ext>
            </a:extLst>
          </p:cNvPr>
          <p:cNvSpPr txBox="1"/>
          <p:nvPr/>
        </p:nvSpPr>
        <p:spPr>
          <a:xfrm>
            <a:off x="3682059" y="4251686"/>
            <a:ext cx="1250152" cy="276999"/>
          </a:xfrm>
          <a:prstGeom prst="rect">
            <a:avLst/>
          </a:prstGeom>
          <a:noFill/>
        </p:spPr>
        <p:txBody>
          <a:bodyPr wrap="square" lIns="0" tIns="0" rIns="0" bIns="0" rtlCol="0">
            <a:spAutoFit/>
          </a:bodyPr>
          <a:lstStyle/>
          <a:p>
            <a:r>
              <a:rPr lang="en-US" sz="900" dirty="0"/>
              <a:t>Presents findings to stakeholders</a:t>
            </a:r>
          </a:p>
        </p:txBody>
      </p:sp>
      <p:pic>
        <p:nvPicPr>
          <p:cNvPr id="3073" name="Picture 8">
            <a:extLst>
              <a:ext uri="{FF2B5EF4-FFF2-40B4-BE49-F238E27FC236}">
                <a16:creationId xmlns:a16="http://schemas.microsoft.com/office/drawing/2014/main" id="{E568D641-9C64-2871-5368-F9EFE03FCD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305" y="3777042"/>
            <a:ext cx="461661" cy="4647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6">
            <a:extLst>
              <a:ext uri="{FF2B5EF4-FFF2-40B4-BE49-F238E27FC236}">
                <a16:creationId xmlns:a16="http://schemas.microsoft.com/office/drawing/2014/main" id="{D2D9E026-BF18-C95F-EEA4-50515F3E16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1826" y="3107815"/>
            <a:ext cx="482556" cy="446446"/>
          </a:xfrm>
          <a:prstGeom prst="rect">
            <a:avLst/>
          </a:prstGeom>
          <a:noFill/>
          <a:extLst>
            <a:ext uri="{909E8E84-426E-40DD-AFC4-6F175D3DCCD1}">
              <a14:hiddenFill xmlns:a14="http://schemas.microsoft.com/office/drawing/2010/main">
                <a:solidFill>
                  <a:srgbClr val="FFFFFF"/>
                </a:solidFill>
              </a14:hiddenFill>
            </a:ext>
          </a:extLst>
        </p:spPr>
      </p:pic>
      <p:sp>
        <p:nvSpPr>
          <p:cNvPr id="3082" name="Oval 3081">
            <a:extLst>
              <a:ext uri="{FF2B5EF4-FFF2-40B4-BE49-F238E27FC236}">
                <a16:creationId xmlns:a16="http://schemas.microsoft.com/office/drawing/2014/main" id="{CADA3B9F-8A6B-9DCE-D252-F318FB983D18}"/>
              </a:ext>
            </a:extLst>
          </p:cNvPr>
          <p:cNvSpPr/>
          <p:nvPr/>
        </p:nvSpPr>
        <p:spPr bwMode="gray">
          <a:xfrm>
            <a:off x="1582923" y="4148234"/>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3" name="Oval 3082">
            <a:extLst>
              <a:ext uri="{FF2B5EF4-FFF2-40B4-BE49-F238E27FC236}">
                <a16:creationId xmlns:a16="http://schemas.microsoft.com/office/drawing/2014/main" id="{DDD48958-0573-7011-C196-BA3F80A4D501}"/>
              </a:ext>
            </a:extLst>
          </p:cNvPr>
          <p:cNvSpPr/>
          <p:nvPr/>
        </p:nvSpPr>
        <p:spPr bwMode="gray">
          <a:xfrm>
            <a:off x="4976247" y="2006745"/>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4" name="Oval 3083">
            <a:extLst>
              <a:ext uri="{FF2B5EF4-FFF2-40B4-BE49-F238E27FC236}">
                <a16:creationId xmlns:a16="http://schemas.microsoft.com/office/drawing/2014/main" id="{769CDE8D-71AB-7399-E060-EFD42024A2C0}"/>
              </a:ext>
            </a:extLst>
          </p:cNvPr>
          <p:cNvSpPr/>
          <p:nvPr/>
        </p:nvSpPr>
        <p:spPr bwMode="gray">
          <a:xfrm>
            <a:off x="4976247" y="1402275"/>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5" name="Oval 3084">
            <a:extLst>
              <a:ext uri="{FF2B5EF4-FFF2-40B4-BE49-F238E27FC236}">
                <a16:creationId xmlns:a16="http://schemas.microsoft.com/office/drawing/2014/main" id="{1AC93770-0E66-D51C-8CBB-BDE68C77EF17}"/>
              </a:ext>
            </a:extLst>
          </p:cNvPr>
          <p:cNvSpPr/>
          <p:nvPr/>
        </p:nvSpPr>
        <p:spPr bwMode="gray">
          <a:xfrm>
            <a:off x="4976247" y="2800980"/>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6" name="Oval 3085">
            <a:extLst>
              <a:ext uri="{FF2B5EF4-FFF2-40B4-BE49-F238E27FC236}">
                <a16:creationId xmlns:a16="http://schemas.microsoft.com/office/drawing/2014/main" id="{3DF0F4FF-A523-A378-B18F-EDDABCF3F103}"/>
              </a:ext>
            </a:extLst>
          </p:cNvPr>
          <p:cNvSpPr/>
          <p:nvPr/>
        </p:nvSpPr>
        <p:spPr bwMode="gray">
          <a:xfrm>
            <a:off x="4976247" y="3600650"/>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7" name="Oval 3086">
            <a:extLst>
              <a:ext uri="{FF2B5EF4-FFF2-40B4-BE49-F238E27FC236}">
                <a16:creationId xmlns:a16="http://schemas.microsoft.com/office/drawing/2014/main" id="{C0B9A7B0-84C7-404C-1FA2-D7971609D307}"/>
              </a:ext>
            </a:extLst>
          </p:cNvPr>
          <p:cNvSpPr/>
          <p:nvPr/>
        </p:nvSpPr>
        <p:spPr bwMode="gray">
          <a:xfrm>
            <a:off x="1581064" y="2738650"/>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8" name="Oval 3087">
            <a:extLst>
              <a:ext uri="{FF2B5EF4-FFF2-40B4-BE49-F238E27FC236}">
                <a16:creationId xmlns:a16="http://schemas.microsoft.com/office/drawing/2014/main" id="{CC532509-3A99-3790-22EF-92EEBD409FF5}"/>
              </a:ext>
            </a:extLst>
          </p:cNvPr>
          <p:cNvSpPr/>
          <p:nvPr/>
        </p:nvSpPr>
        <p:spPr bwMode="gray">
          <a:xfrm>
            <a:off x="4976247" y="4228944"/>
            <a:ext cx="45720" cy="4571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a:extLst>
              <a:ext uri="{FF2B5EF4-FFF2-40B4-BE49-F238E27FC236}">
                <a16:creationId xmlns:a16="http://schemas.microsoft.com/office/drawing/2014/main" id="{31D3A18D-47EF-479B-CA37-3D0A0ED8A509}"/>
              </a:ext>
            </a:extLst>
          </p:cNvPr>
          <p:cNvSpPr/>
          <p:nvPr/>
        </p:nvSpPr>
        <p:spPr bwMode="gray">
          <a:xfrm>
            <a:off x="216315" y="1052259"/>
            <a:ext cx="2984086" cy="3562347"/>
          </a:xfrm>
          <a:prstGeom prst="rect">
            <a:avLst/>
          </a:prstGeom>
          <a:no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 name="Straight Arrow Connector 4">
            <a:extLst>
              <a:ext uri="{FF2B5EF4-FFF2-40B4-BE49-F238E27FC236}">
                <a16:creationId xmlns:a16="http://schemas.microsoft.com/office/drawing/2014/main" id="{96E8393D-AA01-5E12-7D47-45163359C8A8}"/>
              </a:ext>
            </a:extLst>
          </p:cNvPr>
          <p:cNvCxnSpPr>
            <a:cxnSpLocks/>
          </p:cNvCxnSpPr>
          <p:nvPr/>
        </p:nvCxnSpPr>
        <p:spPr bwMode="gray">
          <a:xfrm>
            <a:off x="3288133" y="2876563"/>
            <a:ext cx="153336" cy="861"/>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0674B4E5-27B5-C91B-644C-0BD0FC3BB0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032" y="1149521"/>
            <a:ext cx="282096" cy="3695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599CCDE-2FEF-D7F7-B1B5-09E0E49695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480" y="2351663"/>
            <a:ext cx="537000" cy="465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286B0F1-F9DB-CBF5-1D4E-2C91C43875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677" y="3716186"/>
            <a:ext cx="608113" cy="5028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2A0CF5C6-033E-2C93-7C8C-E905D13A36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2045" y="3034298"/>
            <a:ext cx="443381" cy="4433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9A2ED82E-BE22-F704-6E74-19ECD278FEF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1379" y="1610171"/>
            <a:ext cx="533173" cy="46031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938ACC37-2838-EA02-0651-FFE4B7CC61BB}"/>
              </a:ext>
            </a:extLst>
          </p:cNvPr>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714979" y="3771493"/>
            <a:ext cx="463508" cy="28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74" grpId="0" animBg="1"/>
      <p:bldP spid="2076" grpId="0"/>
      <p:bldP spid="2077" grpId="0"/>
      <p:bldP spid="2078" grpId="0"/>
      <p:bldP spid="41" grpId="0"/>
      <p:bldP spid="50" grpId="0"/>
      <p:bldP spid="52" grpId="0"/>
      <p:bldP spid="54" grpId="0"/>
      <p:bldP spid="57" grpId="0"/>
      <p:bldP spid="3072" grpId="0"/>
      <p:bldP spid="3083" grpId="0" animBg="1"/>
      <p:bldP spid="3084" grpId="0" animBg="1"/>
      <p:bldP spid="3085" grpId="0" animBg="1"/>
      <p:bldP spid="3086" grpId="0" animBg="1"/>
      <p:bldP spid="3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B9DA3-68DD-9F3F-6E87-7E8871457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1A077-CAFA-F390-59EB-E6A1FF7043F0}"/>
              </a:ext>
            </a:extLst>
          </p:cNvPr>
          <p:cNvSpPr>
            <a:spLocks noGrp="1"/>
          </p:cNvSpPr>
          <p:nvPr>
            <p:ph type="title"/>
          </p:nvPr>
        </p:nvSpPr>
        <p:spPr/>
        <p:txBody>
          <a:bodyPr/>
          <a:lstStyle/>
          <a:p>
            <a:r>
              <a:rPr lang="en-US" dirty="0"/>
              <a:t>Critical Question</a:t>
            </a:r>
          </a:p>
        </p:txBody>
      </p:sp>
      <p:sp>
        <p:nvSpPr>
          <p:cNvPr id="3" name="Text Placeholder 2">
            <a:extLst>
              <a:ext uri="{FF2B5EF4-FFF2-40B4-BE49-F238E27FC236}">
                <a16:creationId xmlns:a16="http://schemas.microsoft.com/office/drawing/2014/main" id="{38AA1ADE-43DF-EEE8-4F13-D747FEDB9D82}"/>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80E606C7-447F-C65B-D06C-6A6386695A57}"/>
              </a:ext>
            </a:extLst>
          </p:cNvPr>
          <p:cNvSpPr>
            <a:spLocks noGrp="1"/>
          </p:cNvSpPr>
          <p:nvPr>
            <p:ph type="body" sz="quarter" idx="18"/>
          </p:nvPr>
        </p:nvSpPr>
        <p:spPr/>
        <p:txBody>
          <a:bodyPr/>
          <a:lstStyle/>
          <a:p>
            <a:endParaRPr lang="en-US"/>
          </a:p>
        </p:txBody>
      </p:sp>
      <p:sp>
        <p:nvSpPr>
          <p:cNvPr id="5" name="TextBox 4">
            <a:extLst>
              <a:ext uri="{FF2B5EF4-FFF2-40B4-BE49-F238E27FC236}">
                <a16:creationId xmlns:a16="http://schemas.microsoft.com/office/drawing/2014/main" id="{056F7EFA-20A2-9F34-7825-C4B22AF37EE9}"/>
              </a:ext>
            </a:extLst>
          </p:cNvPr>
          <p:cNvSpPr txBox="1"/>
          <p:nvPr/>
        </p:nvSpPr>
        <p:spPr>
          <a:xfrm>
            <a:off x="1448735" y="2069566"/>
            <a:ext cx="3809065" cy="830997"/>
          </a:xfrm>
          <a:prstGeom prst="rect">
            <a:avLst/>
          </a:prstGeom>
          <a:noFill/>
        </p:spPr>
        <p:txBody>
          <a:bodyPr wrap="square" lIns="0" tIns="0" rIns="0" bIns="0" rtlCol="0">
            <a:spAutoFit/>
          </a:bodyPr>
          <a:lstStyle/>
          <a:p>
            <a:pPr algn="ctr">
              <a:spcBef>
                <a:spcPts val="500"/>
              </a:spcBef>
            </a:pPr>
            <a:r>
              <a:rPr lang="en-US" b="1" dirty="0">
                <a:solidFill>
                  <a:schemeClr val="bg1"/>
                </a:solidFill>
              </a:rPr>
              <a:t>How will GenAI automation and augmentation impact the skills in my discipline?</a:t>
            </a:r>
          </a:p>
        </p:txBody>
      </p:sp>
    </p:spTree>
    <p:extLst>
      <p:ext uri="{BB962C8B-B14F-4D97-AF65-F5344CB8AC3E}">
        <p14:creationId xmlns:p14="http://schemas.microsoft.com/office/powerpoint/2010/main" val="2068490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AB63B2-98AD-73CC-630F-CE7E6C1280FC}"/>
              </a:ext>
              <a:ext uri="{C183D7F6-B498-43B3-948B-1728B52AA6E4}">
                <adec:decorative xmlns:adec="http://schemas.microsoft.com/office/drawing/2017/decorative" val="1"/>
              </a:ext>
            </a:extLst>
          </p:cNvPr>
          <p:cNvSpPr/>
          <p:nvPr/>
        </p:nvSpPr>
        <p:spPr bwMode="gray">
          <a:xfrm>
            <a:off x="0" y="3931346"/>
            <a:ext cx="6400800" cy="430887"/>
          </a:xfrm>
          <a:prstGeom prst="rect">
            <a:avLst/>
          </a:pr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GB" sz="1000" dirty="0">
              <a:solidFill>
                <a:schemeClr val="bg1"/>
              </a:solidFill>
            </a:endParaRPr>
          </a:p>
        </p:txBody>
      </p:sp>
      <p:graphicFrame>
        <p:nvGraphicFramePr>
          <p:cNvPr id="4" name="Chart 3">
            <a:extLst>
              <a:ext uri="{FF2B5EF4-FFF2-40B4-BE49-F238E27FC236}">
                <a16:creationId xmlns:a16="http://schemas.microsoft.com/office/drawing/2014/main" id="{027E62BD-466C-A850-2E16-D9185A754730}"/>
              </a:ext>
            </a:extLst>
          </p:cNvPr>
          <p:cNvGraphicFramePr>
            <a:graphicFrameLocks/>
          </p:cNvGraphicFramePr>
          <p:nvPr/>
        </p:nvGraphicFramePr>
        <p:xfrm>
          <a:off x="445481" y="793803"/>
          <a:ext cx="5677507" cy="31252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140D910E-4757-49CA-9BC5-092B5F8893B5}"/>
              </a:ext>
            </a:extLst>
          </p:cNvPr>
          <p:cNvSpPr>
            <a:spLocks noGrp="1"/>
          </p:cNvSpPr>
          <p:nvPr>
            <p:ph type="title"/>
          </p:nvPr>
        </p:nvSpPr>
        <p:spPr>
          <a:xfrm>
            <a:off x="280194" y="317005"/>
            <a:ext cx="5764346" cy="249299"/>
          </a:xfrm>
        </p:spPr>
        <p:txBody>
          <a:bodyPr/>
          <a:lstStyle/>
          <a:p>
            <a:r>
              <a:rPr lang="en-US" dirty="0"/>
              <a:t>Some Fields Need New Skills, Others New Tech</a:t>
            </a:r>
          </a:p>
        </p:txBody>
      </p:sp>
      <p:sp>
        <p:nvSpPr>
          <p:cNvPr id="6" name="Text Placeholder 5">
            <a:extLst>
              <a:ext uri="{FF2B5EF4-FFF2-40B4-BE49-F238E27FC236}">
                <a16:creationId xmlns:a16="http://schemas.microsoft.com/office/drawing/2014/main" id="{59CAAA2B-1FC0-429F-A2A3-ECF066EAEB90}"/>
              </a:ext>
            </a:extLst>
          </p:cNvPr>
          <p:cNvSpPr>
            <a:spLocks noGrp="1"/>
          </p:cNvSpPr>
          <p:nvPr>
            <p:ph type="body" sz="quarter" idx="18"/>
          </p:nvPr>
        </p:nvSpPr>
        <p:spPr>
          <a:xfrm>
            <a:off x="1608772" y="4445845"/>
            <a:ext cx="4527233" cy="353943"/>
          </a:xfrm>
        </p:spPr>
        <p:txBody>
          <a:bodyPr/>
          <a:lstStyle/>
          <a:p>
            <a:pPr algn="r"/>
            <a:r>
              <a:rPr lang="en-US" dirty="0"/>
              <a:t>Source: </a:t>
            </a:r>
            <a:r>
              <a:rPr lang="it-IT" dirty="0"/>
              <a:t>Pizzinelli, C., Panton, A., Tavares, M., Cazzaniga, M., &amp; Li, L.</a:t>
            </a:r>
            <a:r>
              <a:rPr lang="en-US" dirty="0"/>
              <a:t>, “</a:t>
            </a:r>
            <a:r>
              <a:rPr lang="en-US" dirty="0">
                <a:hlinkClick r:id="rId4"/>
              </a:rPr>
              <a:t>Labor Market Exposure to AI: Cross-Country Differences and Distributional Implications</a:t>
            </a:r>
            <a:r>
              <a:rPr lang="en-US" dirty="0"/>
              <a:t>,” IMF, October 26, 2023; </a:t>
            </a:r>
            <a:r>
              <a:rPr lang="en-US" dirty="0" err="1"/>
              <a:t>Felten</a:t>
            </a:r>
            <a:r>
              <a:rPr lang="en-US" dirty="0"/>
              <a:t>, E., Raj, M., &amp; Seamans, R., “</a:t>
            </a:r>
            <a:r>
              <a:rPr lang="en-US" dirty="0">
                <a:hlinkClick r:id="rId5"/>
              </a:rPr>
              <a:t>Occupational, industry, and geographic exposure to artificial intelligence: A novel dataset and its potential uses</a:t>
            </a:r>
            <a:r>
              <a:rPr lang="en-US" dirty="0"/>
              <a:t>,” Strategic Management Journal, April 28, 2021; </a:t>
            </a:r>
            <a:r>
              <a:rPr lang="en-US" dirty="0" err="1"/>
              <a:t>Eloundou</a:t>
            </a:r>
            <a:r>
              <a:rPr lang="en-US" dirty="0"/>
              <a:t> et al., “</a:t>
            </a:r>
            <a:r>
              <a:rPr lang="en-US" dirty="0">
                <a:hlinkClick r:id="rId6"/>
              </a:rPr>
              <a:t>GPTs are GPTs: An Early Look at the Labor Market Impact Potential of Large Language Models</a:t>
            </a:r>
            <a:r>
              <a:rPr lang="en-US" dirty="0"/>
              <a:t>,” </a:t>
            </a:r>
            <a:r>
              <a:rPr lang="en-US" dirty="0" err="1"/>
              <a:t>arXiv</a:t>
            </a:r>
            <a:r>
              <a:rPr lang="en-US" dirty="0"/>
              <a:t>, March 17, 2023; EAB interviews and analysis.</a:t>
            </a:r>
          </a:p>
        </p:txBody>
      </p:sp>
      <p:sp>
        <p:nvSpPr>
          <p:cNvPr id="19" name="TextBox 18">
            <a:extLst>
              <a:ext uri="{FF2B5EF4-FFF2-40B4-BE49-F238E27FC236}">
                <a16:creationId xmlns:a16="http://schemas.microsoft.com/office/drawing/2014/main" id="{2A922D66-ADAF-21A4-2E47-AC20CCE63D80}"/>
              </a:ext>
            </a:extLst>
          </p:cNvPr>
          <p:cNvSpPr txBox="1"/>
          <p:nvPr/>
        </p:nvSpPr>
        <p:spPr bwMode="gray">
          <a:xfrm>
            <a:off x="364209" y="661059"/>
            <a:ext cx="5059773" cy="123111"/>
          </a:xfrm>
          <a:prstGeom prst="rect">
            <a:avLst/>
          </a:prstGeom>
          <a:noFill/>
        </p:spPr>
        <p:txBody>
          <a:bodyPr wrap="square" lIns="0" tIns="0" rIns="0" bIns="0" rtlCol="0">
            <a:spAutoFit/>
          </a:bodyPr>
          <a:lstStyle/>
          <a:p>
            <a:r>
              <a:rPr lang="en-US" sz="800" i="1" dirty="0"/>
              <a:t>AI Exposure and AI Complementarity Scores for Select Fields</a:t>
            </a:r>
            <a:endParaRPr lang="en-US" sz="800" dirty="0"/>
          </a:p>
        </p:txBody>
      </p:sp>
      <p:sp>
        <p:nvSpPr>
          <p:cNvPr id="12" name="TextBox 25">
            <a:extLst>
              <a:ext uri="{FF2B5EF4-FFF2-40B4-BE49-F238E27FC236}">
                <a16:creationId xmlns:a16="http://schemas.microsoft.com/office/drawing/2014/main" id="{A0E26393-1472-BFC8-A77D-AC0AC577EF29}"/>
              </a:ext>
            </a:extLst>
          </p:cNvPr>
          <p:cNvSpPr txBox="1"/>
          <p:nvPr/>
        </p:nvSpPr>
        <p:spPr bwMode="gray">
          <a:xfrm>
            <a:off x="1295086" y="3506514"/>
            <a:ext cx="1467713" cy="1384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900" i="1" dirty="0"/>
              <a:t>No Automation Potential</a:t>
            </a:r>
          </a:p>
        </p:txBody>
      </p:sp>
      <p:sp>
        <p:nvSpPr>
          <p:cNvPr id="13" name="TextBox 25">
            <a:extLst>
              <a:ext uri="{FF2B5EF4-FFF2-40B4-BE49-F238E27FC236}">
                <a16:creationId xmlns:a16="http://schemas.microsoft.com/office/drawing/2014/main" id="{CB0CF5A9-6D65-A064-44D0-A29614BC50EF}"/>
              </a:ext>
            </a:extLst>
          </p:cNvPr>
          <p:cNvSpPr txBox="1"/>
          <p:nvPr/>
        </p:nvSpPr>
        <p:spPr bwMode="gray">
          <a:xfrm>
            <a:off x="1070830" y="927256"/>
            <a:ext cx="1781054" cy="1384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ts val="300"/>
              </a:spcBef>
            </a:pPr>
            <a:r>
              <a:rPr lang="en-US" sz="900" i="1" dirty="0">
                <a:solidFill>
                  <a:schemeClr val="tx1"/>
                </a:solidFill>
              </a:rPr>
              <a:t>Some Augmentation Potential</a:t>
            </a:r>
          </a:p>
        </p:txBody>
      </p:sp>
      <p:sp>
        <p:nvSpPr>
          <p:cNvPr id="14" name="TextBox 25">
            <a:extLst>
              <a:ext uri="{FF2B5EF4-FFF2-40B4-BE49-F238E27FC236}">
                <a16:creationId xmlns:a16="http://schemas.microsoft.com/office/drawing/2014/main" id="{50108964-7C1B-2C75-C632-9B1963F0C8EC}"/>
              </a:ext>
            </a:extLst>
          </p:cNvPr>
          <p:cNvSpPr txBox="1"/>
          <p:nvPr/>
        </p:nvSpPr>
        <p:spPr bwMode="gray">
          <a:xfrm>
            <a:off x="3580757" y="927256"/>
            <a:ext cx="2082845" cy="1384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900" i="1" dirty="0">
                <a:solidFill>
                  <a:schemeClr val="tx1"/>
                </a:solidFill>
              </a:rPr>
              <a:t>Changes from Augmentation Only</a:t>
            </a:r>
            <a:endParaRPr lang="en-US" sz="900" b="1" i="1" dirty="0">
              <a:solidFill>
                <a:schemeClr val="tx1"/>
              </a:solidFill>
            </a:endParaRPr>
          </a:p>
        </p:txBody>
      </p:sp>
      <p:sp>
        <p:nvSpPr>
          <p:cNvPr id="15" name="TextBox 14">
            <a:extLst>
              <a:ext uri="{FF2B5EF4-FFF2-40B4-BE49-F238E27FC236}">
                <a16:creationId xmlns:a16="http://schemas.microsoft.com/office/drawing/2014/main" id="{BB566B46-3055-8182-B06B-80F5448B9E94}"/>
              </a:ext>
            </a:extLst>
          </p:cNvPr>
          <p:cNvSpPr txBox="1"/>
          <p:nvPr/>
        </p:nvSpPr>
        <p:spPr bwMode="gray">
          <a:xfrm>
            <a:off x="3808795" y="3405110"/>
            <a:ext cx="1705071" cy="296349"/>
          </a:xfrm>
          <a:prstGeom prst="rect">
            <a:avLst/>
          </a:prstGeom>
          <a:noFill/>
        </p:spPr>
        <p:txBody>
          <a:bodyPr wrap="square" lIns="0" tIns="0" rIns="0" bIns="0" rtlCol="0">
            <a:noAutofit/>
          </a:bodyPr>
          <a:lstStyle>
            <a:defPPr>
              <a:defRPr lang="en-US"/>
            </a:defPPr>
            <a:lvl1pPr>
              <a:defRPr sz="700" i="1"/>
            </a:lvl1pPr>
          </a:lstStyle>
          <a:p>
            <a:pPr algn="ctr">
              <a:spcBef>
                <a:spcPts val="300"/>
              </a:spcBef>
            </a:pPr>
            <a:r>
              <a:rPr lang="en-US" sz="900" dirty="0"/>
              <a:t>Changes from Automation and Augmentation </a:t>
            </a:r>
          </a:p>
        </p:txBody>
      </p:sp>
      <p:sp>
        <p:nvSpPr>
          <p:cNvPr id="7" name="Text Placeholder 1">
            <a:extLst>
              <a:ext uri="{FF2B5EF4-FFF2-40B4-BE49-F238E27FC236}">
                <a16:creationId xmlns:a16="http://schemas.microsoft.com/office/drawing/2014/main" id="{3B92D5A6-3D2F-CD38-1EA2-4268198F975D}"/>
              </a:ext>
            </a:extLst>
          </p:cNvPr>
          <p:cNvSpPr>
            <a:spLocks noGrp="1"/>
          </p:cNvSpPr>
          <p:nvPr>
            <p:ph type="body" sz="quarter" idx="16"/>
          </p:nvPr>
        </p:nvSpPr>
        <p:spPr>
          <a:xfrm>
            <a:off x="280988" y="100013"/>
            <a:ext cx="2559050" cy="122237"/>
          </a:xfrm>
        </p:spPr>
        <p:txBody>
          <a:bodyPr/>
          <a:lstStyle/>
          <a:p>
            <a:endParaRPr lang="en-US" dirty="0"/>
          </a:p>
        </p:txBody>
      </p:sp>
      <p:sp>
        <p:nvSpPr>
          <p:cNvPr id="5" name="Text Placeholder 31">
            <a:extLst>
              <a:ext uri="{FF2B5EF4-FFF2-40B4-BE49-F238E27FC236}">
                <a16:creationId xmlns:a16="http://schemas.microsoft.com/office/drawing/2014/main" id="{C8A6B407-DA5A-0A11-F7EA-7BBF16F062A5}"/>
              </a:ext>
            </a:extLst>
          </p:cNvPr>
          <p:cNvSpPr txBox="1">
            <a:spLocks/>
          </p:cNvSpPr>
          <p:nvPr/>
        </p:nvSpPr>
        <p:spPr bwMode="gray">
          <a:xfrm>
            <a:off x="683370" y="3998447"/>
            <a:ext cx="2517030"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AI Exposure: </a:t>
            </a:r>
            <a:r>
              <a:rPr lang="en-US" sz="900" dirty="0"/>
              <a:t>How relevant GenAI will be to the work of a particular field</a:t>
            </a:r>
          </a:p>
        </p:txBody>
      </p:sp>
      <p:sp>
        <p:nvSpPr>
          <p:cNvPr id="8" name="Text Placeholder 31">
            <a:extLst>
              <a:ext uri="{FF2B5EF4-FFF2-40B4-BE49-F238E27FC236}">
                <a16:creationId xmlns:a16="http://schemas.microsoft.com/office/drawing/2014/main" id="{2CE4E287-F951-1D2A-C0D4-8E6F393F3A51}"/>
              </a:ext>
            </a:extLst>
          </p:cNvPr>
          <p:cNvSpPr txBox="1">
            <a:spLocks/>
          </p:cNvSpPr>
          <p:nvPr/>
        </p:nvSpPr>
        <p:spPr bwMode="gray">
          <a:xfrm>
            <a:off x="3401924" y="3986692"/>
            <a:ext cx="2558782" cy="47961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AI Complementarity: </a:t>
            </a:r>
            <a:r>
              <a:rPr lang="en-US" sz="900" dirty="0"/>
              <a:t>The degree to which AI will augment rather than automate tasks</a:t>
            </a:r>
          </a:p>
          <a:p>
            <a:pPr marL="0" indent="0">
              <a:buNone/>
            </a:pPr>
            <a:endParaRPr lang="en-US" sz="900" b="1" dirty="0"/>
          </a:p>
        </p:txBody>
      </p:sp>
    </p:spTree>
    <p:extLst>
      <p:ext uri="{BB962C8B-B14F-4D97-AF65-F5344CB8AC3E}">
        <p14:creationId xmlns:p14="http://schemas.microsoft.com/office/powerpoint/2010/main" val="248701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C494-80C2-6C9A-ECC4-CD3753D06C9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05235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0D910E-4757-49CA-9BC5-092B5F8893B5}"/>
              </a:ext>
            </a:extLst>
          </p:cNvPr>
          <p:cNvSpPr>
            <a:spLocks noGrp="1"/>
          </p:cNvSpPr>
          <p:nvPr>
            <p:ph type="title"/>
          </p:nvPr>
        </p:nvSpPr>
        <p:spPr>
          <a:xfrm>
            <a:off x="280194" y="317005"/>
            <a:ext cx="5764346" cy="249299"/>
          </a:xfrm>
        </p:spPr>
        <p:txBody>
          <a:bodyPr/>
          <a:lstStyle/>
          <a:p>
            <a:r>
              <a:rPr lang="en-US" dirty="0"/>
              <a:t>How to Prioritize GenAI Investments</a:t>
            </a:r>
          </a:p>
        </p:txBody>
      </p:sp>
      <p:sp>
        <p:nvSpPr>
          <p:cNvPr id="7" name="Text Placeholder 1">
            <a:extLst>
              <a:ext uri="{FF2B5EF4-FFF2-40B4-BE49-F238E27FC236}">
                <a16:creationId xmlns:a16="http://schemas.microsoft.com/office/drawing/2014/main" id="{3B92D5A6-3D2F-CD38-1EA2-4268198F975D}"/>
              </a:ext>
            </a:extLst>
          </p:cNvPr>
          <p:cNvSpPr>
            <a:spLocks noGrp="1"/>
          </p:cNvSpPr>
          <p:nvPr>
            <p:ph type="body" sz="quarter" idx="16"/>
          </p:nvPr>
        </p:nvSpPr>
        <p:spPr>
          <a:xfrm>
            <a:off x="280988" y="100013"/>
            <a:ext cx="2559050" cy="122237"/>
          </a:xfrm>
        </p:spPr>
        <p:txBody>
          <a:bodyPr/>
          <a:lstStyle/>
          <a:p>
            <a:endParaRPr lang="en-US" dirty="0"/>
          </a:p>
        </p:txBody>
      </p:sp>
      <p:cxnSp>
        <p:nvCxnSpPr>
          <p:cNvPr id="12" name="Straight Connector 11">
            <a:extLst>
              <a:ext uri="{FF2B5EF4-FFF2-40B4-BE49-F238E27FC236}">
                <a16:creationId xmlns:a16="http://schemas.microsoft.com/office/drawing/2014/main" id="{544B694F-9B28-9187-E32D-B973FFE01502}"/>
              </a:ext>
            </a:extLst>
          </p:cNvPr>
          <p:cNvCxnSpPr>
            <a:cxnSpLocks/>
            <a:stCxn id="5" idx="0"/>
            <a:endCxn id="5" idx="2"/>
          </p:cNvCxnSpPr>
          <p:nvPr/>
        </p:nvCxnSpPr>
        <p:spPr bwMode="gray">
          <a:xfrm>
            <a:off x="3239691" y="1019560"/>
            <a:ext cx="0" cy="2938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1DAE7EF-1803-0292-44E3-FE6897028203}"/>
              </a:ext>
            </a:extLst>
          </p:cNvPr>
          <p:cNvGrpSpPr/>
          <p:nvPr/>
        </p:nvGrpSpPr>
        <p:grpSpPr>
          <a:xfrm>
            <a:off x="219472" y="929866"/>
            <a:ext cx="5961856" cy="3219449"/>
            <a:chOff x="280194" y="1146175"/>
            <a:chExt cx="5961856" cy="3219449"/>
          </a:xfrm>
        </p:grpSpPr>
        <p:graphicFrame>
          <p:nvGraphicFramePr>
            <p:cNvPr id="4" name="Chart 3">
              <a:extLst>
                <a:ext uri="{FF2B5EF4-FFF2-40B4-BE49-F238E27FC236}">
                  <a16:creationId xmlns:a16="http://schemas.microsoft.com/office/drawing/2014/main" id="{027E62BD-466C-A850-2E16-D9185A754730}"/>
                </a:ext>
              </a:extLst>
            </p:cNvPr>
            <p:cNvGraphicFramePr>
              <a:graphicFrameLocks/>
            </p:cNvGraphicFramePr>
            <p:nvPr/>
          </p:nvGraphicFramePr>
          <p:xfrm>
            <a:off x="280194" y="1146175"/>
            <a:ext cx="5961856" cy="321944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95D6C454-0FE1-C1C7-E7E2-FF9BF1B728AE}"/>
                </a:ext>
              </a:extLst>
            </p:cNvPr>
            <p:cNvSpPr/>
            <p:nvPr/>
          </p:nvSpPr>
          <p:spPr bwMode="gray">
            <a:xfrm>
              <a:off x="609997" y="1235869"/>
              <a:ext cx="5380831" cy="2938787"/>
            </a:xfrm>
            <a:prstGeom prst="rect">
              <a:avLst/>
            </a:prstGeom>
            <a:solidFill>
              <a:schemeClr val="accent1">
                <a:lumMod val="40000"/>
                <a:lumOff val="6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2"/>
                </a:solidFill>
              </a:endParaRPr>
            </a:p>
          </p:txBody>
        </p:sp>
        <p:sp>
          <p:nvSpPr>
            <p:cNvPr id="9" name="TextBox 8">
              <a:extLst>
                <a:ext uri="{FF2B5EF4-FFF2-40B4-BE49-F238E27FC236}">
                  <a16:creationId xmlns:a16="http://schemas.microsoft.com/office/drawing/2014/main" id="{20F803BC-CD3B-A8B7-E231-8C1E4036EC38}"/>
                </a:ext>
              </a:extLst>
            </p:cNvPr>
            <p:cNvSpPr txBox="1"/>
            <p:nvPr/>
          </p:nvSpPr>
          <p:spPr>
            <a:xfrm>
              <a:off x="3616500" y="1435850"/>
              <a:ext cx="2220412" cy="209288"/>
            </a:xfrm>
            <a:prstGeom prst="rect">
              <a:avLst/>
            </a:prstGeom>
            <a:noFill/>
            <a:ln w="28575">
              <a:noFill/>
            </a:ln>
          </p:spPr>
          <p:txBody>
            <a:bodyPr wrap="square" lIns="27432" tIns="27432" rIns="27432" bIns="27432" rtlCol="0">
              <a:spAutoFit/>
            </a:bodyPr>
            <a:lstStyle/>
            <a:p>
              <a:pPr algn="l">
                <a:spcBef>
                  <a:spcPts val="500"/>
                </a:spcBef>
              </a:pPr>
              <a:r>
                <a:rPr lang="en-US" sz="1000" b="1" dirty="0"/>
                <a:t>Supporting Skills Exposed</a:t>
              </a:r>
            </a:p>
          </p:txBody>
        </p:sp>
        <p:sp>
          <p:nvSpPr>
            <p:cNvPr id="10" name="TextBox 9">
              <a:extLst>
                <a:ext uri="{FF2B5EF4-FFF2-40B4-BE49-F238E27FC236}">
                  <a16:creationId xmlns:a16="http://schemas.microsoft.com/office/drawing/2014/main" id="{74A53A5B-BFE3-E949-8BC8-521DDDBFAB29}"/>
                </a:ext>
              </a:extLst>
            </p:cNvPr>
            <p:cNvSpPr txBox="1"/>
            <p:nvPr/>
          </p:nvSpPr>
          <p:spPr>
            <a:xfrm>
              <a:off x="3918312" y="2997682"/>
              <a:ext cx="1458028" cy="209288"/>
            </a:xfrm>
            <a:prstGeom prst="rect">
              <a:avLst/>
            </a:prstGeom>
            <a:noFill/>
            <a:ln w="28575">
              <a:noFill/>
            </a:ln>
          </p:spPr>
          <p:txBody>
            <a:bodyPr wrap="none" lIns="27432" tIns="27432" rIns="27432" bIns="27432" rtlCol="0">
              <a:spAutoFit/>
            </a:bodyPr>
            <a:lstStyle/>
            <a:p>
              <a:pPr algn="l">
                <a:spcBef>
                  <a:spcPts val="500"/>
                </a:spcBef>
              </a:pPr>
              <a:r>
                <a:rPr lang="en-US" sz="1000" b="1" dirty="0"/>
                <a:t>Core Skills Exposed</a:t>
              </a:r>
            </a:p>
          </p:txBody>
        </p:sp>
        <p:sp>
          <p:nvSpPr>
            <p:cNvPr id="11" name="TextBox 10">
              <a:extLst>
                <a:ext uri="{FF2B5EF4-FFF2-40B4-BE49-F238E27FC236}">
                  <a16:creationId xmlns:a16="http://schemas.microsoft.com/office/drawing/2014/main" id="{9726D402-B71E-6B62-94D1-4FFCB60C9DAD}"/>
                </a:ext>
              </a:extLst>
            </p:cNvPr>
            <p:cNvSpPr txBox="1"/>
            <p:nvPr/>
          </p:nvSpPr>
          <p:spPr>
            <a:xfrm>
              <a:off x="819143" y="1429608"/>
              <a:ext cx="2256182" cy="209288"/>
            </a:xfrm>
            <a:prstGeom prst="rect">
              <a:avLst/>
            </a:prstGeom>
            <a:noFill/>
            <a:ln w="28575">
              <a:noFill/>
            </a:ln>
          </p:spPr>
          <p:txBody>
            <a:bodyPr wrap="square" lIns="27432" tIns="27432" rIns="27432" bIns="27432" rtlCol="0">
              <a:spAutoFit/>
            </a:bodyPr>
            <a:lstStyle/>
            <a:p>
              <a:pPr algn="l">
                <a:spcBef>
                  <a:spcPts val="500"/>
                </a:spcBef>
              </a:pPr>
              <a:r>
                <a:rPr lang="en-US" sz="1000" b="1" dirty="0"/>
                <a:t>Peripheral Opportunity for Use</a:t>
              </a:r>
            </a:p>
          </p:txBody>
        </p:sp>
        <p:sp>
          <p:nvSpPr>
            <p:cNvPr id="16" name="TextBox 15">
              <a:extLst>
                <a:ext uri="{FF2B5EF4-FFF2-40B4-BE49-F238E27FC236}">
                  <a16:creationId xmlns:a16="http://schemas.microsoft.com/office/drawing/2014/main" id="{ADE68F74-3B69-EBA7-6ECF-D3A127EA95E0}"/>
                </a:ext>
              </a:extLst>
            </p:cNvPr>
            <p:cNvSpPr txBox="1"/>
            <p:nvPr/>
          </p:nvSpPr>
          <p:spPr>
            <a:xfrm>
              <a:off x="837280" y="2997682"/>
              <a:ext cx="2343150" cy="209288"/>
            </a:xfrm>
            <a:prstGeom prst="rect">
              <a:avLst/>
            </a:prstGeom>
            <a:noFill/>
            <a:ln w="28575">
              <a:noFill/>
            </a:ln>
          </p:spPr>
          <p:txBody>
            <a:bodyPr wrap="square" lIns="27432" tIns="27432" rIns="27432" bIns="27432" rtlCol="0">
              <a:spAutoFit/>
            </a:bodyPr>
            <a:lstStyle/>
            <a:p>
              <a:pPr algn="l">
                <a:spcBef>
                  <a:spcPts val="500"/>
                </a:spcBef>
              </a:pPr>
              <a:r>
                <a:rPr lang="en-US" sz="1000" b="1" dirty="0"/>
                <a:t>Little to No Opportunity for Use</a:t>
              </a:r>
            </a:p>
          </p:txBody>
        </p:sp>
        <p:sp>
          <p:nvSpPr>
            <p:cNvPr id="17" name="TextBox 16">
              <a:extLst>
                <a:ext uri="{FF2B5EF4-FFF2-40B4-BE49-F238E27FC236}">
                  <a16:creationId xmlns:a16="http://schemas.microsoft.com/office/drawing/2014/main" id="{D3028C55-6EBE-C077-A28E-72AF63F3DA5D}"/>
                </a:ext>
              </a:extLst>
            </p:cNvPr>
            <p:cNvSpPr txBox="1"/>
            <p:nvPr/>
          </p:nvSpPr>
          <p:spPr>
            <a:xfrm>
              <a:off x="3510233" y="1632797"/>
              <a:ext cx="2430879" cy="812017"/>
            </a:xfrm>
            <a:prstGeom prst="rect">
              <a:avLst/>
            </a:prstGeom>
            <a:noFill/>
            <a:ln w="28575">
              <a:noFill/>
            </a:ln>
          </p:spPr>
          <p:txBody>
            <a:bodyPr wrap="square" lIns="27432" tIns="27432" rIns="27432" bIns="27432" rtlCol="0">
              <a:spAutoFit/>
            </a:bodyPr>
            <a:lstStyle/>
            <a:p>
              <a:pPr marL="171450" indent="-171450" algn="l">
                <a:spcBef>
                  <a:spcPts val="500"/>
                </a:spcBef>
                <a:buFont typeface="Arial" panose="020B0604020202020204" pitchFamily="34" charset="0"/>
                <a:buChar char="•"/>
              </a:pPr>
              <a:r>
                <a:rPr lang="en-US" sz="900" dirty="0"/>
                <a:t>Teach students how GenAI could support tangential responsibilities</a:t>
              </a:r>
            </a:p>
            <a:p>
              <a:pPr marL="171450" indent="-171450" algn="l">
                <a:spcBef>
                  <a:spcPts val="500"/>
                </a:spcBef>
                <a:buFont typeface="Arial" panose="020B0604020202020204" pitchFamily="34" charset="0"/>
                <a:buChar char="•"/>
              </a:pPr>
              <a:r>
                <a:rPr lang="en-US" sz="900" i="1" dirty="0"/>
                <a:t>E.g., for speech pathology, GenAI can help design treatment plans; key treatment methods won’t change</a:t>
              </a:r>
            </a:p>
          </p:txBody>
        </p:sp>
        <p:sp>
          <p:nvSpPr>
            <p:cNvPr id="18" name="TextBox 17">
              <a:extLst>
                <a:ext uri="{FF2B5EF4-FFF2-40B4-BE49-F238E27FC236}">
                  <a16:creationId xmlns:a16="http://schemas.microsoft.com/office/drawing/2014/main" id="{BAAF1444-97B3-3C1B-34E7-84AE3CCAF996}"/>
                </a:ext>
              </a:extLst>
            </p:cNvPr>
            <p:cNvSpPr txBox="1"/>
            <p:nvPr/>
          </p:nvSpPr>
          <p:spPr>
            <a:xfrm>
              <a:off x="3503245" y="3179166"/>
              <a:ext cx="2477207" cy="950517"/>
            </a:xfrm>
            <a:prstGeom prst="rect">
              <a:avLst/>
            </a:prstGeom>
            <a:noFill/>
            <a:ln w="28575">
              <a:noFill/>
            </a:ln>
          </p:spPr>
          <p:txBody>
            <a:bodyPr wrap="square" lIns="27432" tIns="27432" rIns="27432" bIns="27432" rtlCol="0">
              <a:spAutoFit/>
            </a:bodyPr>
            <a:lstStyle/>
            <a:p>
              <a:pPr marL="171450" indent="-171450" algn="l">
                <a:spcBef>
                  <a:spcPts val="500"/>
                </a:spcBef>
                <a:buFont typeface="Arial" panose="020B0604020202020204" pitchFamily="34" charset="0"/>
                <a:buChar char="•"/>
              </a:pPr>
              <a:r>
                <a:rPr lang="en-US" sz="900" dirty="0"/>
                <a:t>Teach students how to use field-specific GenAI tools while spending more time on human tasks</a:t>
              </a:r>
            </a:p>
            <a:p>
              <a:pPr marL="171450" indent="-171450" algn="l">
                <a:spcBef>
                  <a:spcPts val="500"/>
                </a:spcBef>
                <a:buFont typeface="Arial" panose="020B0604020202020204" pitchFamily="34" charset="0"/>
                <a:buChar char="•"/>
              </a:pPr>
              <a:r>
                <a:rPr lang="en-US" sz="900" i="1" dirty="0"/>
                <a:t>E.g., for finance, more time communicating briefings, engaging clients, etc. </a:t>
              </a:r>
            </a:p>
          </p:txBody>
        </p:sp>
        <p:sp>
          <p:nvSpPr>
            <p:cNvPr id="20" name="TextBox 19">
              <a:extLst>
                <a:ext uri="{FF2B5EF4-FFF2-40B4-BE49-F238E27FC236}">
                  <a16:creationId xmlns:a16="http://schemas.microsoft.com/office/drawing/2014/main" id="{2F8C6665-EDCC-B070-4764-6C28F3F0BB21}"/>
                </a:ext>
              </a:extLst>
            </p:cNvPr>
            <p:cNvSpPr txBox="1"/>
            <p:nvPr/>
          </p:nvSpPr>
          <p:spPr>
            <a:xfrm>
              <a:off x="793018" y="3196940"/>
              <a:ext cx="2497019" cy="673518"/>
            </a:xfrm>
            <a:prstGeom prst="rect">
              <a:avLst/>
            </a:prstGeom>
            <a:noFill/>
            <a:ln w="28575">
              <a:noFill/>
            </a:ln>
          </p:spPr>
          <p:txBody>
            <a:bodyPr wrap="square" lIns="27432" tIns="27432" rIns="27432" bIns="27432" rtlCol="0">
              <a:spAutoFit/>
            </a:bodyPr>
            <a:lstStyle/>
            <a:p>
              <a:pPr marL="171450" indent="-171450" algn="l">
                <a:spcBef>
                  <a:spcPts val="500"/>
                </a:spcBef>
                <a:buFont typeface="Arial" panose="020B0604020202020204" pitchFamily="34" charset="0"/>
                <a:buChar char="•"/>
              </a:pPr>
              <a:r>
                <a:rPr lang="en-US" sz="900" dirty="0"/>
                <a:t>Teach GenAI basics like email editing; few field-specific</a:t>
              </a:r>
              <a:r>
                <a:rPr lang="en-US" sz="900" baseline="30000" dirty="0"/>
                <a:t>1</a:t>
              </a:r>
              <a:r>
                <a:rPr lang="en-US" sz="900" dirty="0"/>
                <a:t> uses available</a:t>
              </a:r>
            </a:p>
            <a:p>
              <a:pPr marL="171450" indent="-171450" algn="l">
                <a:spcBef>
                  <a:spcPts val="500"/>
                </a:spcBef>
                <a:buFont typeface="Arial" panose="020B0604020202020204" pitchFamily="34" charset="0"/>
                <a:buChar char="•"/>
              </a:pPr>
              <a:r>
                <a:rPr lang="en-US" sz="900" i="1" dirty="0"/>
                <a:t>E.g., for acting, using GenAI to </a:t>
              </a:r>
              <a:br>
                <a:rPr lang="en-US" sz="900" i="1" dirty="0"/>
              </a:br>
              <a:r>
                <a:rPr lang="en-US" sz="900" i="1" dirty="0"/>
                <a:t>find auditions </a:t>
              </a:r>
            </a:p>
          </p:txBody>
        </p:sp>
        <p:sp>
          <p:nvSpPr>
            <p:cNvPr id="21" name="TextBox 20">
              <a:extLst>
                <a:ext uri="{FF2B5EF4-FFF2-40B4-BE49-F238E27FC236}">
                  <a16:creationId xmlns:a16="http://schemas.microsoft.com/office/drawing/2014/main" id="{E3FD82A3-1879-E6BB-85F1-99C05A5C740E}"/>
                </a:ext>
              </a:extLst>
            </p:cNvPr>
            <p:cNvSpPr txBox="1"/>
            <p:nvPr/>
          </p:nvSpPr>
          <p:spPr>
            <a:xfrm>
              <a:off x="771772" y="1632797"/>
              <a:ext cx="2408658" cy="812017"/>
            </a:xfrm>
            <a:prstGeom prst="rect">
              <a:avLst/>
            </a:prstGeom>
            <a:noFill/>
            <a:ln w="28575">
              <a:noFill/>
            </a:ln>
          </p:spPr>
          <p:txBody>
            <a:bodyPr wrap="square" lIns="27432" tIns="27432" rIns="27432" bIns="27432" rtlCol="0">
              <a:spAutoFit/>
            </a:bodyPr>
            <a:lstStyle/>
            <a:p>
              <a:pPr marL="171450" indent="-171450" algn="l">
                <a:spcBef>
                  <a:spcPts val="500"/>
                </a:spcBef>
                <a:buFont typeface="Arial" panose="020B0604020202020204" pitchFamily="34" charset="0"/>
                <a:buChar char="•"/>
              </a:pPr>
              <a:r>
                <a:rPr lang="en-US" sz="900" dirty="0"/>
                <a:t>Teach students how GenAI can support administrative tasks</a:t>
              </a:r>
            </a:p>
            <a:p>
              <a:pPr marL="171450" indent="-171450" algn="l">
                <a:spcBef>
                  <a:spcPts val="500"/>
                </a:spcBef>
                <a:buFont typeface="Arial" panose="020B0604020202020204" pitchFamily="34" charset="0"/>
                <a:buChar char="•"/>
              </a:pPr>
              <a:r>
                <a:rPr lang="en-US" sz="900" i="1" dirty="0"/>
                <a:t>E.g., for physical therapy, use GenAI to help with patient scheduling; key therapy practices won’t change</a:t>
              </a:r>
            </a:p>
          </p:txBody>
        </p:sp>
        <p:sp>
          <p:nvSpPr>
            <p:cNvPr id="39" name="TextBox 25">
              <a:extLst>
                <a:ext uri="{FF2B5EF4-FFF2-40B4-BE49-F238E27FC236}">
                  <a16:creationId xmlns:a16="http://schemas.microsoft.com/office/drawing/2014/main" id="{20E84B8E-4870-566C-81A1-0A0D18CE5231}"/>
                </a:ext>
              </a:extLst>
            </p:cNvPr>
            <p:cNvSpPr txBox="1"/>
            <p:nvPr/>
          </p:nvSpPr>
          <p:spPr bwMode="gray">
            <a:xfrm>
              <a:off x="1124507" y="2830493"/>
              <a:ext cx="1645454" cy="12311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800" i="1" dirty="0"/>
                <a:t>No Automation Potential</a:t>
              </a:r>
            </a:p>
          </p:txBody>
        </p:sp>
        <p:sp>
          <p:nvSpPr>
            <p:cNvPr id="40" name="TextBox 25">
              <a:extLst>
                <a:ext uri="{FF2B5EF4-FFF2-40B4-BE49-F238E27FC236}">
                  <a16:creationId xmlns:a16="http://schemas.microsoft.com/office/drawing/2014/main" id="{CA04E092-3831-2E63-BAB4-90CDBD02E517}"/>
                </a:ext>
              </a:extLst>
            </p:cNvPr>
            <p:cNvSpPr txBox="1"/>
            <p:nvPr/>
          </p:nvSpPr>
          <p:spPr bwMode="gray">
            <a:xfrm>
              <a:off x="1143707" y="1272718"/>
              <a:ext cx="1618543" cy="12311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Bef>
                  <a:spcPts val="300"/>
                </a:spcBef>
              </a:pPr>
              <a:r>
                <a:rPr lang="en-US" sz="800" i="1" dirty="0">
                  <a:solidFill>
                    <a:schemeClr val="tx1"/>
                  </a:solidFill>
                </a:rPr>
                <a:t>Some Augmentation Potential</a:t>
              </a:r>
            </a:p>
          </p:txBody>
        </p:sp>
        <p:sp>
          <p:nvSpPr>
            <p:cNvPr id="41" name="TextBox 40">
              <a:extLst>
                <a:ext uri="{FF2B5EF4-FFF2-40B4-BE49-F238E27FC236}">
                  <a16:creationId xmlns:a16="http://schemas.microsoft.com/office/drawing/2014/main" id="{92CFA170-D7A9-4A7C-C19D-6B68F7165052}"/>
                </a:ext>
              </a:extLst>
            </p:cNvPr>
            <p:cNvSpPr txBox="1"/>
            <p:nvPr/>
          </p:nvSpPr>
          <p:spPr bwMode="gray">
            <a:xfrm>
              <a:off x="3561255" y="1272719"/>
              <a:ext cx="2144430" cy="1231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800" i="1" dirty="0">
                  <a:solidFill>
                    <a:schemeClr val="tx1"/>
                  </a:solidFill>
                </a:rPr>
                <a:t>Changes from Augmentation Only</a:t>
              </a:r>
              <a:endParaRPr lang="en-US" sz="800" b="1" i="1" dirty="0">
                <a:solidFill>
                  <a:schemeClr val="tx1"/>
                </a:solidFill>
              </a:endParaRPr>
            </a:p>
          </p:txBody>
        </p:sp>
        <p:sp>
          <p:nvSpPr>
            <p:cNvPr id="42" name="TextBox 41">
              <a:extLst>
                <a:ext uri="{FF2B5EF4-FFF2-40B4-BE49-F238E27FC236}">
                  <a16:creationId xmlns:a16="http://schemas.microsoft.com/office/drawing/2014/main" id="{F1BF919E-9E10-97B1-B7D7-F8A6B80FD67D}"/>
                </a:ext>
              </a:extLst>
            </p:cNvPr>
            <p:cNvSpPr txBox="1"/>
            <p:nvPr/>
          </p:nvSpPr>
          <p:spPr bwMode="gray">
            <a:xfrm>
              <a:off x="3484838" y="2862166"/>
              <a:ext cx="2321565" cy="142737"/>
            </a:xfrm>
            <a:prstGeom prst="rect">
              <a:avLst/>
            </a:prstGeom>
            <a:noFill/>
          </p:spPr>
          <p:txBody>
            <a:bodyPr wrap="square" lIns="0" tIns="0" rIns="0" bIns="0" rtlCol="0">
              <a:noAutofit/>
            </a:bodyPr>
            <a:lstStyle>
              <a:defPPr>
                <a:defRPr lang="en-US"/>
              </a:defPPr>
              <a:lvl1pPr>
                <a:defRPr sz="700" i="1"/>
              </a:lvl1pPr>
            </a:lstStyle>
            <a:p>
              <a:pPr algn="ctr">
                <a:spcBef>
                  <a:spcPts val="300"/>
                </a:spcBef>
              </a:pPr>
              <a:r>
                <a:rPr lang="en-US" sz="800" dirty="0"/>
                <a:t>Changes from Automation and Augmentation </a:t>
              </a:r>
            </a:p>
          </p:txBody>
        </p:sp>
        <p:cxnSp>
          <p:nvCxnSpPr>
            <p:cNvPr id="14" name="Straight Connector 13">
              <a:extLst>
                <a:ext uri="{FF2B5EF4-FFF2-40B4-BE49-F238E27FC236}">
                  <a16:creationId xmlns:a16="http://schemas.microsoft.com/office/drawing/2014/main" id="{1E7B36E0-5D79-9238-5071-12705CE8B40B}"/>
                </a:ext>
              </a:extLst>
            </p:cNvPr>
            <p:cNvCxnSpPr>
              <a:cxnSpLocks/>
              <a:stCxn id="5" idx="1"/>
              <a:endCxn id="5" idx="3"/>
            </p:cNvCxnSpPr>
            <p:nvPr/>
          </p:nvCxnSpPr>
          <p:spPr bwMode="gray">
            <a:xfrm>
              <a:off x="609997" y="2705263"/>
              <a:ext cx="53808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18DD194-7B81-2C1A-CD77-95CD162F056B}"/>
                </a:ext>
              </a:extLst>
            </p:cNvPr>
            <p:cNvSpPr/>
            <p:nvPr/>
          </p:nvSpPr>
          <p:spPr bwMode="gray">
            <a:xfrm>
              <a:off x="3300413" y="2709280"/>
              <a:ext cx="2690415" cy="146537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Box 37">
              <a:extLst>
                <a:ext uri="{FF2B5EF4-FFF2-40B4-BE49-F238E27FC236}">
                  <a16:creationId xmlns:a16="http://schemas.microsoft.com/office/drawing/2014/main" id="{9C9C517B-046D-9D26-D0C4-DA1DBFC1F80C}"/>
                </a:ext>
              </a:extLst>
            </p:cNvPr>
            <p:cNvSpPr txBox="1"/>
            <p:nvPr/>
          </p:nvSpPr>
          <p:spPr>
            <a:xfrm>
              <a:off x="3842647" y="2579168"/>
              <a:ext cx="1600449" cy="246221"/>
            </a:xfrm>
            <a:prstGeom prst="rect">
              <a:avLst/>
            </a:prstGeom>
            <a:solidFill>
              <a:schemeClr val="accent1">
                <a:lumMod val="40000"/>
                <a:lumOff val="60000"/>
              </a:schemeClr>
            </a:solidFill>
            <a:ln w="28575">
              <a:solidFill>
                <a:schemeClr val="tx2"/>
              </a:solidFill>
              <a:prstDash val="solid"/>
            </a:ln>
          </p:spPr>
          <p:txBody>
            <a:bodyPr wrap="square" lIns="91440" tIns="45720" rIns="91440" bIns="45720" rtlCol="0">
              <a:spAutoFit/>
            </a:bodyPr>
            <a:lstStyle/>
            <a:p>
              <a:pPr algn="ctr">
                <a:spcBef>
                  <a:spcPts val="500"/>
                </a:spcBef>
              </a:pPr>
              <a:r>
                <a:rPr lang="en-US" sz="1000" b="1" i="1" dirty="0"/>
                <a:t>Investment Priority</a:t>
              </a:r>
            </a:p>
          </p:txBody>
        </p:sp>
      </p:grpSp>
      <p:sp>
        <p:nvSpPr>
          <p:cNvPr id="8" name="Text Placeholder 4">
            <a:extLst>
              <a:ext uri="{FF2B5EF4-FFF2-40B4-BE49-F238E27FC236}">
                <a16:creationId xmlns:a16="http://schemas.microsoft.com/office/drawing/2014/main" id="{92B34895-B5BF-B865-6386-A94884839FFB}"/>
              </a:ext>
            </a:extLst>
          </p:cNvPr>
          <p:cNvSpPr txBox="1">
            <a:spLocks/>
          </p:cNvSpPr>
          <p:nvPr/>
        </p:nvSpPr>
        <p:spPr bwMode="gray">
          <a:xfrm>
            <a:off x="0" y="4401267"/>
            <a:ext cx="2046204" cy="230832"/>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Uses for GenAI where the tech will be able to automate or augment a task that is, at least in some way, unique to the work of that field</a:t>
            </a:r>
          </a:p>
        </p:txBody>
      </p:sp>
      <p:sp>
        <p:nvSpPr>
          <p:cNvPr id="22" name="Text Placeholder 5">
            <a:extLst>
              <a:ext uri="{FF2B5EF4-FFF2-40B4-BE49-F238E27FC236}">
                <a16:creationId xmlns:a16="http://schemas.microsoft.com/office/drawing/2014/main" id="{6AB2D09E-7A49-7436-D81C-CEE2DDEFA84B}"/>
              </a:ext>
            </a:extLst>
          </p:cNvPr>
          <p:cNvSpPr txBox="1">
            <a:spLocks/>
          </p:cNvSpPr>
          <p:nvPr/>
        </p:nvSpPr>
        <p:spPr bwMode="gray">
          <a:xfrm>
            <a:off x="2488882" y="4368901"/>
            <a:ext cx="3680460" cy="430887"/>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a:t>
            </a:r>
            <a:r>
              <a:rPr lang="it-IT" dirty="0"/>
              <a:t>Pizzinelli, C., Panton, A., Tavares, M., Cazzaniga, M., &amp; Li, L.</a:t>
            </a:r>
            <a:r>
              <a:rPr lang="en-US" dirty="0"/>
              <a:t>, “</a:t>
            </a:r>
            <a:r>
              <a:rPr lang="en-US" dirty="0">
                <a:hlinkClick r:id="rId4"/>
              </a:rPr>
              <a:t>Labor Market Exposure to AI: Cross-Country Differences and Distributional Implications</a:t>
            </a:r>
            <a:r>
              <a:rPr lang="en-US" dirty="0"/>
              <a:t>,” IMF, October 26, 2023; </a:t>
            </a:r>
            <a:r>
              <a:rPr lang="en-US" dirty="0" err="1"/>
              <a:t>Felten</a:t>
            </a:r>
            <a:r>
              <a:rPr lang="en-US" dirty="0"/>
              <a:t>, E., Raj, M., &amp; Seamans, R., “</a:t>
            </a:r>
            <a:r>
              <a:rPr lang="en-US" dirty="0">
                <a:hlinkClick r:id="rId5"/>
              </a:rPr>
              <a:t>Occupational, industry, and geographic exposure to artificial intelligence: A novel dataset and its potential uses</a:t>
            </a:r>
            <a:r>
              <a:rPr lang="en-US" dirty="0"/>
              <a:t>,” Strategic Management Journal, April 28, 2021; </a:t>
            </a:r>
            <a:r>
              <a:rPr lang="en-US" dirty="0" err="1"/>
              <a:t>Eloundou</a:t>
            </a:r>
            <a:r>
              <a:rPr lang="en-US" dirty="0"/>
              <a:t> et al., “</a:t>
            </a:r>
            <a:r>
              <a:rPr lang="en-US" dirty="0">
                <a:hlinkClick r:id="rId6"/>
              </a:rPr>
              <a:t>GPTs are GPTs: An Early Look at the Labor Market Impact Potential of Large Language Models</a:t>
            </a:r>
            <a:r>
              <a:rPr lang="en-US" dirty="0"/>
              <a:t>,” </a:t>
            </a:r>
            <a:r>
              <a:rPr lang="en-US" dirty="0" err="1"/>
              <a:t>arXiv</a:t>
            </a:r>
            <a:r>
              <a:rPr lang="en-US" dirty="0"/>
              <a:t>, March 17, 2023; EAB interviews and analysis.</a:t>
            </a:r>
          </a:p>
        </p:txBody>
      </p:sp>
      <p:sp>
        <p:nvSpPr>
          <p:cNvPr id="6" name="Isosceles Triangle 5">
            <a:extLst>
              <a:ext uri="{FF2B5EF4-FFF2-40B4-BE49-F238E27FC236}">
                <a16:creationId xmlns:a16="http://schemas.microsoft.com/office/drawing/2014/main" id="{FD1DE03F-54E2-A84F-4638-4DE6CB8D0DA9}"/>
              </a:ext>
            </a:extLst>
          </p:cNvPr>
          <p:cNvSpPr/>
          <p:nvPr/>
        </p:nvSpPr>
        <p:spPr bwMode="gray">
          <a:xfrm rot="5400000" flipH="1">
            <a:off x="724427" y="1508084"/>
            <a:ext cx="109728" cy="6400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chemeClr val="tx1"/>
              </a:solidFill>
            </a:endParaRPr>
          </a:p>
        </p:txBody>
      </p:sp>
      <p:sp>
        <p:nvSpPr>
          <p:cNvPr id="13" name="Isosceles Triangle 12">
            <a:extLst>
              <a:ext uri="{FF2B5EF4-FFF2-40B4-BE49-F238E27FC236}">
                <a16:creationId xmlns:a16="http://schemas.microsoft.com/office/drawing/2014/main" id="{6EB0A37F-741A-0CAB-7041-DA08C6BA4655}"/>
              </a:ext>
            </a:extLst>
          </p:cNvPr>
          <p:cNvSpPr/>
          <p:nvPr/>
        </p:nvSpPr>
        <p:spPr bwMode="gray">
          <a:xfrm rot="5400000" flipH="1">
            <a:off x="735561" y="3054804"/>
            <a:ext cx="109728" cy="6400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chemeClr val="tx1"/>
              </a:solidFill>
            </a:endParaRPr>
          </a:p>
        </p:txBody>
      </p:sp>
      <p:sp>
        <p:nvSpPr>
          <p:cNvPr id="15" name="Isosceles Triangle 14">
            <a:extLst>
              <a:ext uri="{FF2B5EF4-FFF2-40B4-BE49-F238E27FC236}">
                <a16:creationId xmlns:a16="http://schemas.microsoft.com/office/drawing/2014/main" id="{614BD2C4-F2E0-65D5-63CB-D7C01DE23A90}"/>
              </a:ext>
            </a:extLst>
          </p:cNvPr>
          <p:cNvSpPr/>
          <p:nvPr/>
        </p:nvSpPr>
        <p:spPr bwMode="gray">
          <a:xfrm rot="5400000" flipH="1">
            <a:off x="3452920" y="1498964"/>
            <a:ext cx="109728" cy="6400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chemeClr val="tx1"/>
              </a:solidFill>
            </a:endParaRPr>
          </a:p>
        </p:txBody>
      </p:sp>
      <p:sp>
        <p:nvSpPr>
          <p:cNvPr id="19" name="Isosceles Triangle 18">
            <a:extLst>
              <a:ext uri="{FF2B5EF4-FFF2-40B4-BE49-F238E27FC236}">
                <a16:creationId xmlns:a16="http://schemas.microsoft.com/office/drawing/2014/main" id="{AA71863A-D024-5676-319D-06A8EA869F77}"/>
              </a:ext>
            </a:extLst>
          </p:cNvPr>
          <p:cNvSpPr/>
          <p:nvPr/>
        </p:nvSpPr>
        <p:spPr bwMode="gray">
          <a:xfrm rot="5400000" flipH="1">
            <a:off x="3445669" y="3041827"/>
            <a:ext cx="109728" cy="6400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50">
              <a:solidFill>
                <a:schemeClr val="tx1"/>
              </a:solidFill>
            </a:endParaRPr>
          </a:p>
        </p:txBody>
      </p:sp>
    </p:spTree>
    <p:extLst>
      <p:ext uri="{BB962C8B-B14F-4D97-AF65-F5344CB8AC3E}">
        <p14:creationId xmlns:p14="http://schemas.microsoft.com/office/powerpoint/2010/main" val="663144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364E053-485C-A6C7-5859-5FBB74828257}"/>
              </a:ext>
            </a:extLst>
          </p:cNvPr>
          <p:cNvSpPr/>
          <p:nvPr/>
        </p:nvSpPr>
        <p:spPr bwMode="gray">
          <a:xfrm>
            <a:off x="567671" y="1285786"/>
            <a:ext cx="5350823" cy="28962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5"/>
          <p:cNvSpPr>
            <a:spLocks noGrp="1"/>
          </p:cNvSpPr>
          <p:nvPr>
            <p:ph type="title"/>
          </p:nvPr>
        </p:nvSpPr>
        <p:spPr/>
        <p:txBody>
          <a:bodyPr/>
          <a:lstStyle/>
          <a:p>
            <a:r>
              <a:rPr lang="en-US" dirty="0"/>
              <a:t>A Different Story in Each Discipline</a:t>
            </a:r>
          </a:p>
        </p:txBody>
      </p:sp>
      <p:sp>
        <p:nvSpPr>
          <p:cNvPr id="55" name="Text Placeholder 54">
            <a:extLst>
              <a:ext uri="{FF2B5EF4-FFF2-40B4-BE49-F238E27FC236}">
                <a16:creationId xmlns:a16="http://schemas.microsoft.com/office/drawing/2014/main" id="{6EB3748E-C732-0917-DC1C-5F36CBE005C2}"/>
              </a:ext>
            </a:extLst>
          </p:cNvPr>
          <p:cNvSpPr>
            <a:spLocks noGrp="1"/>
          </p:cNvSpPr>
          <p:nvPr>
            <p:ph type="body" sz="quarter" idx="15"/>
          </p:nvPr>
        </p:nvSpPr>
        <p:spPr/>
        <p:txBody>
          <a:bodyPr/>
          <a:lstStyle/>
          <a:p>
            <a:r>
              <a:rPr lang="en-US" dirty="0"/>
              <a:t>Faculty Must Determine Where Their Discipline Lands on the Grid</a:t>
            </a:r>
          </a:p>
        </p:txBody>
      </p:sp>
      <p:sp>
        <p:nvSpPr>
          <p:cNvPr id="57" name="Text Placeholder 56">
            <a:extLst>
              <a:ext uri="{FF2B5EF4-FFF2-40B4-BE49-F238E27FC236}">
                <a16:creationId xmlns:a16="http://schemas.microsoft.com/office/drawing/2014/main" id="{906549AC-E94C-6A88-9DB7-3227C919775E}"/>
              </a:ext>
            </a:extLst>
          </p:cNvPr>
          <p:cNvSpPr>
            <a:spLocks noGrp="1"/>
          </p:cNvSpPr>
          <p:nvPr>
            <p:ph type="body" sz="quarter" idx="18"/>
          </p:nvPr>
        </p:nvSpPr>
        <p:spPr/>
        <p:txBody>
          <a:bodyPr/>
          <a:lstStyle/>
          <a:p>
            <a:pPr algn="r"/>
            <a:r>
              <a:rPr lang="en-US" dirty="0"/>
              <a:t>Source: EAB interviews and analysis.</a:t>
            </a:r>
          </a:p>
        </p:txBody>
      </p:sp>
      <p:sp>
        <p:nvSpPr>
          <p:cNvPr id="8" name="Text Placeholder 31">
            <a:extLst>
              <a:ext uri="{FF2B5EF4-FFF2-40B4-BE49-F238E27FC236}">
                <a16:creationId xmlns:a16="http://schemas.microsoft.com/office/drawing/2014/main" id="{CFE56D43-4637-69B3-2C67-2724B1312523}"/>
              </a:ext>
            </a:extLst>
          </p:cNvPr>
          <p:cNvSpPr txBox="1">
            <a:spLocks/>
          </p:cNvSpPr>
          <p:nvPr/>
        </p:nvSpPr>
        <p:spPr bwMode="gray">
          <a:xfrm>
            <a:off x="844022" y="3385514"/>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Forestry</a:t>
            </a:r>
          </a:p>
        </p:txBody>
      </p:sp>
      <p:sp>
        <p:nvSpPr>
          <p:cNvPr id="9" name="Text Placeholder 31">
            <a:extLst>
              <a:ext uri="{FF2B5EF4-FFF2-40B4-BE49-F238E27FC236}">
                <a16:creationId xmlns:a16="http://schemas.microsoft.com/office/drawing/2014/main" id="{552DAA18-F59C-0F29-6F24-435881012F3E}"/>
              </a:ext>
            </a:extLst>
          </p:cNvPr>
          <p:cNvSpPr txBox="1">
            <a:spLocks/>
          </p:cNvSpPr>
          <p:nvPr/>
        </p:nvSpPr>
        <p:spPr bwMode="gray">
          <a:xfrm>
            <a:off x="1232734" y="1464417"/>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Computer Science</a:t>
            </a:r>
          </a:p>
        </p:txBody>
      </p:sp>
      <p:sp>
        <p:nvSpPr>
          <p:cNvPr id="11" name="Text Placeholder 31">
            <a:extLst>
              <a:ext uri="{FF2B5EF4-FFF2-40B4-BE49-F238E27FC236}">
                <a16:creationId xmlns:a16="http://schemas.microsoft.com/office/drawing/2014/main" id="{3768549E-F0EC-37A8-0E91-CD2A2D016E21}"/>
              </a:ext>
            </a:extLst>
          </p:cNvPr>
          <p:cNvSpPr txBox="1">
            <a:spLocks/>
          </p:cNvSpPr>
          <p:nvPr/>
        </p:nvSpPr>
        <p:spPr bwMode="gray">
          <a:xfrm>
            <a:off x="4173661" y="3261888"/>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English Composition</a:t>
            </a:r>
          </a:p>
        </p:txBody>
      </p:sp>
      <p:sp>
        <p:nvSpPr>
          <p:cNvPr id="13" name="Text Placeholder 31">
            <a:extLst>
              <a:ext uri="{FF2B5EF4-FFF2-40B4-BE49-F238E27FC236}">
                <a16:creationId xmlns:a16="http://schemas.microsoft.com/office/drawing/2014/main" id="{4EB44607-BB39-8D86-BDFC-EC07DB1E5897}"/>
              </a:ext>
            </a:extLst>
          </p:cNvPr>
          <p:cNvSpPr txBox="1">
            <a:spLocks/>
          </p:cNvSpPr>
          <p:nvPr/>
        </p:nvSpPr>
        <p:spPr bwMode="gray">
          <a:xfrm>
            <a:off x="4073706" y="1412290"/>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Business</a:t>
            </a:r>
          </a:p>
        </p:txBody>
      </p:sp>
      <p:sp>
        <p:nvSpPr>
          <p:cNvPr id="15" name="Text Placeholder 31">
            <a:extLst>
              <a:ext uri="{FF2B5EF4-FFF2-40B4-BE49-F238E27FC236}">
                <a16:creationId xmlns:a16="http://schemas.microsoft.com/office/drawing/2014/main" id="{06BF69B0-9BA5-0332-B9CB-86156429014D}"/>
              </a:ext>
            </a:extLst>
          </p:cNvPr>
          <p:cNvSpPr txBox="1">
            <a:spLocks/>
          </p:cNvSpPr>
          <p:nvPr/>
        </p:nvSpPr>
        <p:spPr bwMode="gray">
          <a:xfrm>
            <a:off x="937379" y="2111050"/>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Medicine</a:t>
            </a:r>
          </a:p>
        </p:txBody>
      </p:sp>
      <p:sp>
        <p:nvSpPr>
          <p:cNvPr id="25" name="Text Placeholder 31">
            <a:extLst>
              <a:ext uri="{FF2B5EF4-FFF2-40B4-BE49-F238E27FC236}">
                <a16:creationId xmlns:a16="http://schemas.microsoft.com/office/drawing/2014/main" id="{EC5967B3-B838-F106-8F9C-0B5B01225637}"/>
              </a:ext>
            </a:extLst>
          </p:cNvPr>
          <p:cNvSpPr txBox="1">
            <a:spLocks/>
          </p:cNvSpPr>
          <p:nvPr/>
        </p:nvSpPr>
        <p:spPr bwMode="gray">
          <a:xfrm>
            <a:off x="2601190" y="2413998"/>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Philosophy</a:t>
            </a:r>
          </a:p>
        </p:txBody>
      </p:sp>
      <p:sp>
        <p:nvSpPr>
          <p:cNvPr id="26" name="Text Placeholder 31">
            <a:extLst>
              <a:ext uri="{FF2B5EF4-FFF2-40B4-BE49-F238E27FC236}">
                <a16:creationId xmlns:a16="http://schemas.microsoft.com/office/drawing/2014/main" id="{634EB530-EA68-0709-3B48-C3D51ED7F375}"/>
              </a:ext>
            </a:extLst>
          </p:cNvPr>
          <p:cNvSpPr txBox="1">
            <a:spLocks/>
          </p:cNvSpPr>
          <p:nvPr/>
        </p:nvSpPr>
        <p:spPr bwMode="gray">
          <a:xfrm>
            <a:off x="2685103" y="1692986"/>
            <a:ext cx="1259655"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Graphic Design</a:t>
            </a:r>
          </a:p>
        </p:txBody>
      </p:sp>
      <p:sp>
        <p:nvSpPr>
          <p:cNvPr id="27" name="Text Placeholder 31">
            <a:extLst>
              <a:ext uri="{FF2B5EF4-FFF2-40B4-BE49-F238E27FC236}">
                <a16:creationId xmlns:a16="http://schemas.microsoft.com/office/drawing/2014/main" id="{19FDCF58-E25E-364A-5ED6-73BCB457B04E}"/>
              </a:ext>
            </a:extLst>
          </p:cNvPr>
          <p:cNvSpPr txBox="1">
            <a:spLocks/>
          </p:cNvSpPr>
          <p:nvPr/>
        </p:nvSpPr>
        <p:spPr bwMode="gray">
          <a:xfrm>
            <a:off x="2494973" y="3369018"/>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History</a:t>
            </a:r>
          </a:p>
        </p:txBody>
      </p:sp>
      <p:sp>
        <p:nvSpPr>
          <p:cNvPr id="29" name="Oval 28">
            <a:extLst>
              <a:ext uri="{FF2B5EF4-FFF2-40B4-BE49-F238E27FC236}">
                <a16:creationId xmlns:a16="http://schemas.microsoft.com/office/drawing/2014/main" id="{FC2E793C-466C-3854-F1F4-03F3251F0973}"/>
              </a:ext>
            </a:extLst>
          </p:cNvPr>
          <p:cNvSpPr/>
          <p:nvPr/>
        </p:nvSpPr>
        <p:spPr bwMode="gray">
          <a:xfrm>
            <a:off x="822617" y="2140601"/>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9">
            <a:extLst>
              <a:ext uri="{FF2B5EF4-FFF2-40B4-BE49-F238E27FC236}">
                <a16:creationId xmlns:a16="http://schemas.microsoft.com/office/drawing/2014/main" id="{7BCF1A9D-9E64-EBAE-BFBB-C5C429A2BFFE}"/>
              </a:ext>
            </a:extLst>
          </p:cNvPr>
          <p:cNvSpPr/>
          <p:nvPr/>
        </p:nvSpPr>
        <p:spPr bwMode="gray">
          <a:xfrm>
            <a:off x="722822" y="3420292"/>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Oval 30">
            <a:extLst>
              <a:ext uri="{FF2B5EF4-FFF2-40B4-BE49-F238E27FC236}">
                <a16:creationId xmlns:a16="http://schemas.microsoft.com/office/drawing/2014/main" id="{2FCCD54B-8478-A999-EA0B-070A0A57E7A8}"/>
              </a:ext>
            </a:extLst>
          </p:cNvPr>
          <p:cNvSpPr/>
          <p:nvPr/>
        </p:nvSpPr>
        <p:spPr bwMode="gray">
          <a:xfrm>
            <a:off x="2570341" y="1726841"/>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Oval 31">
            <a:extLst>
              <a:ext uri="{FF2B5EF4-FFF2-40B4-BE49-F238E27FC236}">
                <a16:creationId xmlns:a16="http://schemas.microsoft.com/office/drawing/2014/main" id="{B7FF9429-B58F-1062-5633-99B9582C09E7}"/>
              </a:ext>
            </a:extLst>
          </p:cNvPr>
          <p:cNvSpPr/>
          <p:nvPr/>
        </p:nvSpPr>
        <p:spPr bwMode="gray">
          <a:xfrm>
            <a:off x="2494973" y="2443549"/>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Oval 32">
            <a:extLst>
              <a:ext uri="{FF2B5EF4-FFF2-40B4-BE49-F238E27FC236}">
                <a16:creationId xmlns:a16="http://schemas.microsoft.com/office/drawing/2014/main" id="{82C5209E-BC87-60D0-1209-790FF46C1294}"/>
              </a:ext>
            </a:extLst>
          </p:cNvPr>
          <p:cNvSpPr/>
          <p:nvPr/>
        </p:nvSpPr>
        <p:spPr bwMode="gray">
          <a:xfrm>
            <a:off x="2380989" y="3398569"/>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Oval 33">
            <a:extLst>
              <a:ext uri="{FF2B5EF4-FFF2-40B4-BE49-F238E27FC236}">
                <a16:creationId xmlns:a16="http://schemas.microsoft.com/office/drawing/2014/main" id="{AD2C785D-39DF-4EE6-4FF0-153C994285C7}"/>
              </a:ext>
            </a:extLst>
          </p:cNvPr>
          <p:cNvSpPr/>
          <p:nvPr/>
        </p:nvSpPr>
        <p:spPr bwMode="gray">
          <a:xfrm>
            <a:off x="4059677" y="3291439"/>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Oval 34">
            <a:extLst>
              <a:ext uri="{FF2B5EF4-FFF2-40B4-BE49-F238E27FC236}">
                <a16:creationId xmlns:a16="http://schemas.microsoft.com/office/drawing/2014/main" id="{602750A4-FE80-2885-DF3D-01EDFAF18F0B}"/>
              </a:ext>
            </a:extLst>
          </p:cNvPr>
          <p:cNvSpPr/>
          <p:nvPr/>
        </p:nvSpPr>
        <p:spPr bwMode="gray">
          <a:xfrm>
            <a:off x="3959722" y="1441841"/>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Text Placeholder 31">
            <a:extLst>
              <a:ext uri="{FF2B5EF4-FFF2-40B4-BE49-F238E27FC236}">
                <a16:creationId xmlns:a16="http://schemas.microsoft.com/office/drawing/2014/main" id="{A40381BB-1A39-D33C-C33B-4385314FD448}"/>
              </a:ext>
            </a:extLst>
          </p:cNvPr>
          <p:cNvSpPr txBox="1">
            <a:spLocks/>
          </p:cNvSpPr>
          <p:nvPr/>
        </p:nvSpPr>
        <p:spPr bwMode="gray">
          <a:xfrm>
            <a:off x="3540569" y="2783689"/>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Law</a:t>
            </a:r>
          </a:p>
        </p:txBody>
      </p:sp>
      <p:sp>
        <p:nvSpPr>
          <p:cNvPr id="37" name="Oval 36">
            <a:extLst>
              <a:ext uri="{FF2B5EF4-FFF2-40B4-BE49-F238E27FC236}">
                <a16:creationId xmlns:a16="http://schemas.microsoft.com/office/drawing/2014/main" id="{3D9807B1-9FA4-B6EE-2409-3545ADFAEA6F}"/>
              </a:ext>
            </a:extLst>
          </p:cNvPr>
          <p:cNvSpPr/>
          <p:nvPr/>
        </p:nvSpPr>
        <p:spPr bwMode="gray">
          <a:xfrm>
            <a:off x="3426585" y="2813240"/>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1">
            <a:extLst>
              <a:ext uri="{FF2B5EF4-FFF2-40B4-BE49-F238E27FC236}">
                <a16:creationId xmlns:a16="http://schemas.microsoft.com/office/drawing/2014/main" id="{797ADF08-2C24-45A6-F2ED-8B2905486A91}"/>
              </a:ext>
            </a:extLst>
          </p:cNvPr>
          <p:cNvSpPr txBox="1">
            <a:spLocks/>
          </p:cNvSpPr>
          <p:nvPr/>
        </p:nvSpPr>
        <p:spPr bwMode="gray">
          <a:xfrm>
            <a:off x="1008888" y="3183006"/>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Social Work</a:t>
            </a:r>
          </a:p>
        </p:txBody>
      </p:sp>
      <p:sp>
        <p:nvSpPr>
          <p:cNvPr id="39" name="Oval 38">
            <a:extLst>
              <a:ext uri="{FF2B5EF4-FFF2-40B4-BE49-F238E27FC236}">
                <a16:creationId xmlns:a16="http://schemas.microsoft.com/office/drawing/2014/main" id="{5DA88629-35E5-6BA8-804E-55158A561063}"/>
              </a:ext>
            </a:extLst>
          </p:cNvPr>
          <p:cNvSpPr/>
          <p:nvPr/>
        </p:nvSpPr>
        <p:spPr bwMode="gray">
          <a:xfrm>
            <a:off x="894904" y="3212557"/>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 Placeholder 31">
            <a:extLst>
              <a:ext uri="{FF2B5EF4-FFF2-40B4-BE49-F238E27FC236}">
                <a16:creationId xmlns:a16="http://schemas.microsoft.com/office/drawing/2014/main" id="{0E00B494-0F78-1347-18C7-98EEA37191DC}"/>
              </a:ext>
            </a:extLst>
          </p:cNvPr>
          <p:cNvSpPr txBox="1">
            <a:spLocks/>
          </p:cNvSpPr>
          <p:nvPr/>
        </p:nvSpPr>
        <p:spPr bwMode="gray">
          <a:xfrm>
            <a:off x="1095563" y="2386530"/>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Biology</a:t>
            </a:r>
          </a:p>
        </p:txBody>
      </p:sp>
      <p:sp>
        <p:nvSpPr>
          <p:cNvPr id="45" name="Oval 44">
            <a:extLst>
              <a:ext uri="{FF2B5EF4-FFF2-40B4-BE49-F238E27FC236}">
                <a16:creationId xmlns:a16="http://schemas.microsoft.com/office/drawing/2014/main" id="{00C2540E-0289-B76B-9BBE-BE4A960A42EA}"/>
              </a:ext>
            </a:extLst>
          </p:cNvPr>
          <p:cNvSpPr/>
          <p:nvPr/>
        </p:nvSpPr>
        <p:spPr bwMode="gray">
          <a:xfrm>
            <a:off x="980801" y="2414819"/>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Text Placeholder 31">
            <a:extLst>
              <a:ext uri="{FF2B5EF4-FFF2-40B4-BE49-F238E27FC236}">
                <a16:creationId xmlns:a16="http://schemas.microsoft.com/office/drawing/2014/main" id="{B10C9442-63E6-CF15-6FAF-58D6A2801F68}"/>
              </a:ext>
            </a:extLst>
          </p:cNvPr>
          <p:cNvSpPr txBox="1">
            <a:spLocks/>
          </p:cNvSpPr>
          <p:nvPr/>
        </p:nvSpPr>
        <p:spPr bwMode="gray">
          <a:xfrm>
            <a:off x="4902387" y="1485820"/>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Marketing</a:t>
            </a:r>
          </a:p>
        </p:txBody>
      </p:sp>
      <p:sp>
        <p:nvSpPr>
          <p:cNvPr id="49" name="Oval 48">
            <a:extLst>
              <a:ext uri="{FF2B5EF4-FFF2-40B4-BE49-F238E27FC236}">
                <a16:creationId xmlns:a16="http://schemas.microsoft.com/office/drawing/2014/main" id="{0E799794-0190-944F-877F-C2D489853181}"/>
              </a:ext>
            </a:extLst>
          </p:cNvPr>
          <p:cNvSpPr/>
          <p:nvPr/>
        </p:nvSpPr>
        <p:spPr bwMode="gray">
          <a:xfrm>
            <a:off x="4788403" y="1515371"/>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Text Placeholder 31">
            <a:extLst>
              <a:ext uri="{FF2B5EF4-FFF2-40B4-BE49-F238E27FC236}">
                <a16:creationId xmlns:a16="http://schemas.microsoft.com/office/drawing/2014/main" id="{E426BD37-D498-2147-D199-C049508D512C}"/>
              </a:ext>
            </a:extLst>
          </p:cNvPr>
          <p:cNvSpPr txBox="1">
            <a:spLocks/>
          </p:cNvSpPr>
          <p:nvPr/>
        </p:nvSpPr>
        <p:spPr bwMode="gray">
          <a:xfrm>
            <a:off x="3985840" y="3883527"/>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Foreign Languages</a:t>
            </a:r>
          </a:p>
        </p:txBody>
      </p:sp>
      <p:sp>
        <p:nvSpPr>
          <p:cNvPr id="51" name="Oval 50">
            <a:extLst>
              <a:ext uri="{FF2B5EF4-FFF2-40B4-BE49-F238E27FC236}">
                <a16:creationId xmlns:a16="http://schemas.microsoft.com/office/drawing/2014/main" id="{7EF18CDB-33AA-97BF-D816-0A558C4ACDC7}"/>
              </a:ext>
            </a:extLst>
          </p:cNvPr>
          <p:cNvSpPr/>
          <p:nvPr/>
        </p:nvSpPr>
        <p:spPr bwMode="gray">
          <a:xfrm>
            <a:off x="3871856" y="3913078"/>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Text Placeholder 31">
            <a:extLst>
              <a:ext uri="{FF2B5EF4-FFF2-40B4-BE49-F238E27FC236}">
                <a16:creationId xmlns:a16="http://schemas.microsoft.com/office/drawing/2014/main" id="{65B21A69-1FDB-9B35-0AFB-14BE4D5A43B9}"/>
              </a:ext>
            </a:extLst>
          </p:cNvPr>
          <p:cNvSpPr txBox="1">
            <a:spLocks/>
          </p:cNvSpPr>
          <p:nvPr/>
        </p:nvSpPr>
        <p:spPr bwMode="gray">
          <a:xfrm>
            <a:off x="3829727" y="3692047"/>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English Literature</a:t>
            </a:r>
          </a:p>
        </p:txBody>
      </p:sp>
      <p:sp>
        <p:nvSpPr>
          <p:cNvPr id="65" name="Text Placeholder 31">
            <a:extLst>
              <a:ext uri="{FF2B5EF4-FFF2-40B4-BE49-F238E27FC236}">
                <a16:creationId xmlns:a16="http://schemas.microsoft.com/office/drawing/2014/main" id="{6683401C-9575-4E4D-36ED-50C57326618A}"/>
              </a:ext>
            </a:extLst>
          </p:cNvPr>
          <p:cNvSpPr txBox="1">
            <a:spLocks/>
          </p:cNvSpPr>
          <p:nvPr/>
        </p:nvSpPr>
        <p:spPr bwMode="gray">
          <a:xfrm>
            <a:off x="4965907" y="1859738"/>
            <a:ext cx="119869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800" b="1" dirty="0"/>
              <a:t>Communication</a:t>
            </a:r>
          </a:p>
        </p:txBody>
      </p:sp>
      <p:cxnSp>
        <p:nvCxnSpPr>
          <p:cNvPr id="2" name="Straight Connector 1">
            <a:extLst>
              <a:ext uri="{FF2B5EF4-FFF2-40B4-BE49-F238E27FC236}">
                <a16:creationId xmlns:a16="http://schemas.microsoft.com/office/drawing/2014/main" id="{587C95A5-4DC2-892A-D9ED-FBBCBF585174}"/>
              </a:ext>
              <a:ext uri="{C183D7F6-B498-43B3-948B-1728B52AA6E4}">
                <adec:decorative xmlns:adec="http://schemas.microsoft.com/office/drawing/2017/decorative" val="1"/>
              </a:ext>
            </a:extLst>
          </p:cNvPr>
          <p:cNvCxnSpPr>
            <a:cxnSpLocks/>
          </p:cNvCxnSpPr>
          <p:nvPr/>
        </p:nvCxnSpPr>
        <p:spPr bwMode="gray">
          <a:xfrm flipV="1">
            <a:off x="564850" y="1210562"/>
            <a:ext cx="0" cy="2968202"/>
          </a:xfrm>
          <a:prstGeom prst="line">
            <a:avLst/>
          </a:prstGeom>
          <a:solidFill>
            <a:schemeClr val="accent1"/>
          </a:solidFill>
          <a:ln w="12700" cap="flat" cmpd="sng" algn="ctr">
            <a:solidFill>
              <a:schemeClr val="accent4"/>
            </a:solidFill>
            <a:prstDash val="solid"/>
            <a:miter lim="800000"/>
            <a:headEnd type="none" w="med" len="med"/>
            <a:tailEnd type="triangle"/>
          </a:ln>
          <a:effectLst/>
        </p:spPr>
      </p:cxnSp>
      <p:cxnSp>
        <p:nvCxnSpPr>
          <p:cNvPr id="3" name="Straight Connector 2">
            <a:extLst>
              <a:ext uri="{FF2B5EF4-FFF2-40B4-BE49-F238E27FC236}">
                <a16:creationId xmlns:a16="http://schemas.microsoft.com/office/drawing/2014/main" id="{05265D0D-ED4C-E494-961E-0C140486304D}"/>
              </a:ext>
              <a:ext uri="{C183D7F6-B498-43B3-948B-1728B52AA6E4}">
                <adec:decorative xmlns:adec="http://schemas.microsoft.com/office/drawing/2017/decorative" val="1"/>
              </a:ext>
            </a:extLst>
          </p:cNvPr>
          <p:cNvCxnSpPr>
            <a:cxnSpLocks/>
          </p:cNvCxnSpPr>
          <p:nvPr/>
        </p:nvCxnSpPr>
        <p:spPr bwMode="gray">
          <a:xfrm>
            <a:off x="561147" y="4178764"/>
            <a:ext cx="5425026" cy="0"/>
          </a:xfrm>
          <a:prstGeom prst="line">
            <a:avLst/>
          </a:prstGeom>
          <a:solidFill>
            <a:schemeClr val="accent1"/>
          </a:solidFill>
          <a:ln w="12700" cap="flat" cmpd="sng" algn="ctr">
            <a:solidFill>
              <a:schemeClr val="accent4"/>
            </a:solidFill>
            <a:prstDash val="solid"/>
            <a:miter lim="800000"/>
            <a:headEnd type="none" w="med" len="med"/>
            <a:tailEnd type="triangle"/>
          </a:ln>
          <a:effectLst/>
        </p:spPr>
      </p:cxnSp>
      <p:sp>
        <p:nvSpPr>
          <p:cNvPr id="4" name="Line Callout 1 38">
            <a:extLst>
              <a:ext uri="{FF2B5EF4-FFF2-40B4-BE49-F238E27FC236}">
                <a16:creationId xmlns:a16="http://schemas.microsoft.com/office/drawing/2014/main" id="{DCA8BB5F-7677-D806-C280-9973CAFEC439}"/>
              </a:ext>
            </a:extLst>
          </p:cNvPr>
          <p:cNvSpPr/>
          <p:nvPr/>
        </p:nvSpPr>
        <p:spPr bwMode="gray">
          <a:xfrm>
            <a:off x="1666156" y="1848797"/>
            <a:ext cx="1068909" cy="461665"/>
          </a:xfrm>
          <a:prstGeom prst="borderCallout1">
            <a:avLst>
              <a:gd name="adj1" fmla="val 21186"/>
              <a:gd name="adj2" fmla="val -125"/>
              <a:gd name="adj3" fmla="val -68563"/>
              <a:gd name="adj4" fmla="val -48976"/>
            </a:avLst>
          </a:prstGeom>
          <a:solidFill>
            <a:schemeClr val="bg1"/>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Machine learning rapidly becoming a core skill</a:t>
            </a:r>
          </a:p>
        </p:txBody>
      </p:sp>
      <p:sp>
        <p:nvSpPr>
          <p:cNvPr id="7" name="Line Callout 1 38">
            <a:extLst>
              <a:ext uri="{FF2B5EF4-FFF2-40B4-BE49-F238E27FC236}">
                <a16:creationId xmlns:a16="http://schemas.microsoft.com/office/drawing/2014/main" id="{3F7CA08E-820E-3498-CCF4-ABC5DBF0F2AC}"/>
              </a:ext>
            </a:extLst>
          </p:cNvPr>
          <p:cNvSpPr/>
          <p:nvPr/>
        </p:nvSpPr>
        <p:spPr bwMode="gray">
          <a:xfrm>
            <a:off x="4105430" y="2224437"/>
            <a:ext cx="1250858" cy="584775"/>
          </a:xfrm>
          <a:prstGeom prst="borderCallout1">
            <a:avLst>
              <a:gd name="adj1" fmla="val 211"/>
              <a:gd name="adj2" fmla="val 58475"/>
              <a:gd name="adj3" fmla="val -49858"/>
              <a:gd name="adj4" fmla="val 61695"/>
            </a:avLst>
          </a:prstGeom>
          <a:solidFill>
            <a:schemeClr val="bg1"/>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AI automation knowledge necessary for grads entering workforce</a:t>
            </a:r>
          </a:p>
        </p:txBody>
      </p:sp>
      <p:sp>
        <p:nvSpPr>
          <p:cNvPr id="10" name="Line Callout 1 38">
            <a:extLst>
              <a:ext uri="{FF2B5EF4-FFF2-40B4-BE49-F238E27FC236}">
                <a16:creationId xmlns:a16="http://schemas.microsoft.com/office/drawing/2014/main" id="{EA5F4407-21E4-E110-E233-DB7EB9698C01}"/>
              </a:ext>
            </a:extLst>
          </p:cNvPr>
          <p:cNvSpPr/>
          <p:nvPr/>
        </p:nvSpPr>
        <p:spPr bwMode="gray">
          <a:xfrm>
            <a:off x="1978245" y="2680581"/>
            <a:ext cx="1276076" cy="584775"/>
          </a:xfrm>
          <a:prstGeom prst="borderCallout1">
            <a:avLst>
              <a:gd name="adj1" fmla="val 99603"/>
              <a:gd name="adj2" fmla="val 78226"/>
              <a:gd name="adj3" fmla="val 181962"/>
              <a:gd name="adj4" fmla="val 137289"/>
            </a:avLst>
          </a:prstGeom>
          <a:solidFill>
            <a:schemeClr val="bg1"/>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New assignment design needed to address AI impact on academic integrity</a:t>
            </a:r>
          </a:p>
        </p:txBody>
      </p:sp>
      <p:sp>
        <p:nvSpPr>
          <p:cNvPr id="28" name="Oval 27">
            <a:extLst>
              <a:ext uri="{FF2B5EF4-FFF2-40B4-BE49-F238E27FC236}">
                <a16:creationId xmlns:a16="http://schemas.microsoft.com/office/drawing/2014/main" id="{9CB32A78-D76C-1260-A7CA-591F0A9E9290}"/>
              </a:ext>
            </a:extLst>
          </p:cNvPr>
          <p:cNvSpPr/>
          <p:nvPr/>
        </p:nvSpPr>
        <p:spPr bwMode="gray">
          <a:xfrm>
            <a:off x="1117972" y="1492706"/>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Oval 65">
            <a:extLst>
              <a:ext uri="{FF2B5EF4-FFF2-40B4-BE49-F238E27FC236}">
                <a16:creationId xmlns:a16="http://schemas.microsoft.com/office/drawing/2014/main" id="{7BC51EFB-9312-C6D2-0347-45332C8DF98A}"/>
              </a:ext>
            </a:extLst>
          </p:cNvPr>
          <p:cNvSpPr/>
          <p:nvPr/>
        </p:nvSpPr>
        <p:spPr bwMode="gray">
          <a:xfrm>
            <a:off x="4851923" y="1889289"/>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Oval 60">
            <a:extLst>
              <a:ext uri="{FF2B5EF4-FFF2-40B4-BE49-F238E27FC236}">
                <a16:creationId xmlns:a16="http://schemas.microsoft.com/office/drawing/2014/main" id="{41986738-8527-9308-6EBB-56AAAE45EBDA}"/>
              </a:ext>
            </a:extLst>
          </p:cNvPr>
          <p:cNvSpPr/>
          <p:nvPr/>
        </p:nvSpPr>
        <p:spPr bwMode="gray">
          <a:xfrm>
            <a:off x="3715743" y="3721598"/>
            <a:ext cx="64008" cy="6400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a:extLst>
              <a:ext uri="{FF2B5EF4-FFF2-40B4-BE49-F238E27FC236}">
                <a16:creationId xmlns:a16="http://schemas.microsoft.com/office/drawing/2014/main" id="{872E8A65-1AFF-7159-441E-D55DB448716D}"/>
              </a:ext>
            </a:extLst>
          </p:cNvPr>
          <p:cNvSpPr txBox="1"/>
          <p:nvPr/>
        </p:nvSpPr>
        <p:spPr>
          <a:xfrm>
            <a:off x="274990" y="961953"/>
            <a:ext cx="5758595" cy="159347"/>
          </a:xfrm>
          <a:prstGeom prst="rect">
            <a:avLst/>
          </a:prstGeom>
          <a:noFill/>
        </p:spPr>
        <p:txBody>
          <a:bodyPr wrap="square" lIns="0" tIns="0" rIns="0" bIns="0" rtlCol="0">
            <a:spAutoFit/>
          </a:bodyPr>
          <a:lstStyle/>
          <a:p>
            <a:pPr algn="l">
              <a:spcBef>
                <a:spcPts val="500"/>
              </a:spcBef>
            </a:pPr>
            <a:r>
              <a:rPr lang="en-US" sz="1000" b="1" dirty="0"/>
              <a:t>AI Impact on Disciplines vis-à-vis How Much Curricula vs. Pedagogy Must Evolve</a:t>
            </a:r>
          </a:p>
        </p:txBody>
      </p:sp>
      <p:sp>
        <p:nvSpPr>
          <p:cNvPr id="17" name="Text Placeholder 5">
            <a:extLst>
              <a:ext uri="{FF2B5EF4-FFF2-40B4-BE49-F238E27FC236}">
                <a16:creationId xmlns:a16="http://schemas.microsoft.com/office/drawing/2014/main" id="{CE29F6B2-02C9-9E08-439E-18E487D888EF}"/>
              </a:ext>
              <a:ext uri="{C183D7F6-B498-43B3-948B-1728B52AA6E4}">
                <adec:decorative xmlns:adec="http://schemas.microsoft.com/office/drawing/2017/decorative" val="1"/>
              </a:ext>
            </a:extLst>
          </p:cNvPr>
          <p:cNvSpPr>
            <a:spLocks noGrp="1"/>
          </p:cNvSpPr>
          <p:nvPr/>
        </p:nvSpPr>
        <p:spPr bwMode="gray">
          <a:xfrm>
            <a:off x="1533665" y="4287832"/>
            <a:ext cx="3418835" cy="153888"/>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000" i="0" dirty="0">
                <a:solidFill>
                  <a:schemeClr val="tx1"/>
                </a:solidFill>
                <a:latin typeface="+mn-lt"/>
              </a:rPr>
              <a:t>How much </a:t>
            </a:r>
            <a:r>
              <a:rPr lang="en-US" sz="1000" b="1" i="0" dirty="0">
                <a:solidFill>
                  <a:schemeClr val="tx1"/>
                </a:solidFill>
                <a:latin typeface="+mn-lt"/>
              </a:rPr>
              <a:t>how</a:t>
            </a:r>
            <a:r>
              <a:rPr lang="en-US" sz="1000" i="0" dirty="0">
                <a:solidFill>
                  <a:schemeClr val="tx1"/>
                </a:solidFill>
                <a:latin typeface="+mn-lt"/>
              </a:rPr>
              <a:t> we teach will change</a:t>
            </a:r>
          </a:p>
        </p:txBody>
      </p:sp>
      <p:sp>
        <p:nvSpPr>
          <p:cNvPr id="16" name="Text Placeholder 5">
            <a:extLst>
              <a:ext uri="{FF2B5EF4-FFF2-40B4-BE49-F238E27FC236}">
                <a16:creationId xmlns:a16="http://schemas.microsoft.com/office/drawing/2014/main" id="{A0F6A18B-3740-F937-797A-3D65DF40C50F}"/>
              </a:ext>
              <a:ext uri="{C183D7F6-B498-43B3-948B-1728B52AA6E4}">
                <adec:decorative xmlns:adec="http://schemas.microsoft.com/office/drawing/2017/decorative" val="1"/>
              </a:ext>
            </a:extLst>
          </p:cNvPr>
          <p:cNvSpPr>
            <a:spLocks noGrp="1"/>
          </p:cNvSpPr>
          <p:nvPr/>
        </p:nvSpPr>
        <p:spPr bwMode="gray">
          <a:xfrm rot="16200000">
            <a:off x="-1381578" y="2653131"/>
            <a:ext cx="3474720" cy="161583"/>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050" i="0" dirty="0">
                <a:solidFill>
                  <a:schemeClr val="tx1"/>
                </a:solidFill>
                <a:latin typeface="+mn-lt"/>
              </a:rPr>
              <a:t>How much </a:t>
            </a:r>
            <a:r>
              <a:rPr lang="en-US" sz="1050" b="1" i="0" dirty="0">
                <a:solidFill>
                  <a:schemeClr val="tx1"/>
                </a:solidFill>
                <a:latin typeface="+mn-lt"/>
              </a:rPr>
              <a:t>what</a:t>
            </a:r>
            <a:r>
              <a:rPr lang="en-US" sz="1050" i="0" dirty="0">
                <a:solidFill>
                  <a:schemeClr val="tx1"/>
                </a:solidFill>
                <a:latin typeface="+mn-lt"/>
              </a:rPr>
              <a:t> we teach will change</a:t>
            </a:r>
          </a:p>
        </p:txBody>
      </p:sp>
    </p:spTree>
    <p:custDataLst>
      <p:tags r:id="rId1"/>
    </p:custDataLst>
    <p:extLst>
      <p:ext uri="{BB962C8B-B14F-4D97-AF65-F5344CB8AC3E}">
        <p14:creationId xmlns:p14="http://schemas.microsoft.com/office/powerpoint/2010/main" val="29842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7DA1-4050-40E8-6006-88A183C63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CD110-6654-C5DA-A21F-3F130049A574}"/>
              </a:ext>
            </a:extLst>
          </p:cNvPr>
          <p:cNvSpPr>
            <a:spLocks noGrp="1"/>
          </p:cNvSpPr>
          <p:nvPr>
            <p:ph type="title"/>
          </p:nvPr>
        </p:nvSpPr>
        <p:spPr/>
        <p:txBody>
          <a:bodyPr/>
          <a:lstStyle/>
          <a:p>
            <a:r>
              <a:rPr lang="en-US" dirty="0"/>
              <a:t>Critical Question</a:t>
            </a:r>
          </a:p>
        </p:txBody>
      </p:sp>
      <p:sp>
        <p:nvSpPr>
          <p:cNvPr id="3" name="Text Placeholder 2">
            <a:extLst>
              <a:ext uri="{FF2B5EF4-FFF2-40B4-BE49-F238E27FC236}">
                <a16:creationId xmlns:a16="http://schemas.microsoft.com/office/drawing/2014/main" id="{5BF847BC-436F-DF67-287C-8081A2C397F0}"/>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9D2A136-6735-A1D0-25ED-EECB9004E99B}"/>
              </a:ext>
            </a:extLst>
          </p:cNvPr>
          <p:cNvSpPr>
            <a:spLocks noGrp="1"/>
          </p:cNvSpPr>
          <p:nvPr>
            <p:ph type="body" sz="quarter" idx="18"/>
          </p:nvPr>
        </p:nvSpPr>
        <p:spPr/>
        <p:txBody>
          <a:bodyPr/>
          <a:lstStyle/>
          <a:p>
            <a:endParaRPr lang="en-US"/>
          </a:p>
        </p:txBody>
      </p:sp>
      <p:sp>
        <p:nvSpPr>
          <p:cNvPr id="5" name="TextBox 4">
            <a:extLst>
              <a:ext uri="{FF2B5EF4-FFF2-40B4-BE49-F238E27FC236}">
                <a16:creationId xmlns:a16="http://schemas.microsoft.com/office/drawing/2014/main" id="{7AFE1086-0CD5-DA91-FC69-40BEBDFFBAC4}"/>
              </a:ext>
            </a:extLst>
          </p:cNvPr>
          <p:cNvSpPr txBox="1"/>
          <p:nvPr/>
        </p:nvSpPr>
        <p:spPr>
          <a:xfrm>
            <a:off x="1448735" y="2069566"/>
            <a:ext cx="3809065" cy="830997"/>
          </a:xfrm>
          <a:prstGeom prst="rect">
            <a:avLst/>
          </a:prstGeom>
          <a:noFill/>
        </p:spPr>
        <p:txBody>
          <a:bodyPr wrap="square" lIns="0" tIns="0" rIns="0" bIns="0" rtlCol="0">
            <a:spAutoFit/>
          </a:bodyPr>
          <a:lstStyle/>
          <a:p>
            <a:pPr algn="ctr">
              <a:spcBef>
                <a:spcPts val="500"/>
              </a:spcBef>
            </a:pPr>
            <a:r>
              <a:rPr lang="en-US" b="1" dirty="0">
                <a:solidFill>
                  <a:schemeClr val="bg1"/>
                </a:solidFill>
              </a:rPr>
              <a:t>In my discipline, do we need to change what we teach, how we teach, or both?</a:t>
            </a:r>
          </a:p>
        </p:txBody>
      </p:sp>
    </p:spTree>
    <p:extLst>
      <p:ext uri="{BB962C8B-B14F-4D97-AF65-F5344CB8AC3E}">
        <p14:creationId xmlns:p14="http://schemas.microsoft.com/office/powerpoint/2010/main" val="3983229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33EBB04A-E3BD-46A9-AABB-0C7ECAB8601D}"/>
              </a:ext>
            </a:extLst>
          </p:cNvPr>
          <p:cNvCxnSpPr>
            <a:cxnSpLocks/>
          </p:cNvCxnSpPr>
          <p:nvPr/>
        </p:nvCxnSpPr>
        <p:spPr bwMode="gray">
          <a:xfrm>
            <a:off x="923450" y="1016848"/>
            <a:ext cx="4553899" cy="0"/>
          </a:xfrm>
          <a:prstGeom prst="straightConnector1">
            <a:avLst/>
          </a:prstGeom>
          <a:solidFill>
            <a:schemeClr val="accent1"/>
          </a:solidFill>
          <a:ln w="57150" cap="flat" cmpd="sng" algn="ctr">
            <a:solidFill>
              <a:schemeClr val="accent4"/>
            </a:solidFill>
            <a:prstDash val="solid"/>
            <a:miter lim="800000"/>
            <a:headEnd type="triangle" w="med" len="med"/>
            <a:tailEnd type="triangle"/>
          </a:ln>
          <a:effectLst/>
        </p:spPr>
      </p:cxnSp>
      <p:sp>
        <p:nvSpPr>
          <p:cNvPr id="3" name="Title 2">
            <a:extLst>
              <a:ext uri="{FF2B5EF4-FFF2-40B4-BE49-F238E27FC236}">
                <a16:creationId xmlns:a16="http://schemas.microsoft.com/office/drawing/2014/main" id="{03DD8AA5-0D6D-4AB8-BC11-A0B624BA9F12}"/>
              </a:ext>
            </a:extLst>
          </p:cNvPr>
          <p:cNvSpPr>
            <a:spLocks noGrp="1"/>
          </p:cNvSpPr>
          <p:nvPr>
            <p:ph type="title"/>
          </p:nvPr>
        </p:nvSpPr>
        <p:spPr>
          <a:xfrm>
            <a:off x="280194" y="317005"/>
            <a:ext cx="5450572" cy="249299"/>
          </a:xfrm>
        </p:spPr>
        <p:txBody>
          <a:bodyPr/>
          <a:lstStyle/>
          <a:p>
            <a:r>
              <a:rPr lang="en-US" dirty="0"/>
              <a:t>Experts Through Experience</a:t>
            </a:r>
          </a:p>
        </p:txBody>
      </p:sp>
      <p:sp>
        <p:nvSpPr>
          <p:cNvPr id="24" name="TextBox 23">
            <a:extLst>
              <a:ext uri="{FF2B5EF4-FFF2-40B4-BE49-F238E27FC236}">
                <a16:creationId xmlns:a16="http://schemas.microsoft.com/office/drawing/2014/main" id="{AB2CD446-2095-429F-B353-A4D434F28C14}"/>
              </a:ext>
            </a:extLst>
          </p:cNvPr>
          <p:cNvSpPr txBox="1"/>
          <p:nvPr/>
        </p:nvSpPr>
        <p:spPr>
          <a:xfrm>
            <a:off x="328778" y="947761"/>
            <a:ext cx="621073" cy="138174"/>
          </a:xfrm>
          <a:prstGeom prst="rect">
            <a:avLst/>
          </a:prstGeom>
          <a:noFill/>
        </p:spPr>
        <p:txBody>
          <a:bodyPr wrap="square" lIns="0" tIns="0" rIns="0" bIns="0" rtlCol="0">
            <a:spAutoFit/>
          </a:bodyPr>
          <a:lstStyle/>
          <a:p>
            <a:pPr>
              <a:spcBef>
                <a:spcPts val="500"/>
              </a:spcBef>
            </a:pPr>
            <a:r>
              <a:rPr lang="en-US" sz="900" i="1" dirty="0"/>
              <a:t>Lower Lift</a:t>
            </a:r>
          </a:p>
        </p:txBody>
      </p:sp>
      <p:sp>
        <p:nvSpPr>
          <p:cNvPr id="35" name="TextBox 34">
            <a:extLst>
              <a:ext uri="{FF2B5EF4-FFF2-40B4-BE49-F238E27FC236}">
                <a16:creationId xmlns:a16="http://schemas.microsoft.com/office/drawing/2014/main" id="{B480E659-EAEC-47B0-9DFA-A0F5E42796B2}"/>
              </a:ext>
            </a:extLst>
          </p:cNvPr>
          <p:cNvSpPr txBox="1"/>
          <p:nvPr/>
        </p:nvSpPr>
        <p:spPr>
          <a:xfrm>
            <a:off x="5477349" y="949689"/>
            <a:ext cx="621074" cy="138174"/>
          </a:xfrm>
          <a:prstGeom prst="rect">
            <a:avLst/>
          </a:prstGeom>
          <a:noFill/>
        </p:spPr>
        <p:txBody>
          <a:bodyPr wrap="square" lIns="0" tIns="0" rIns="0" bIns="0" rtlCol="0">
            <a:spAutoFit/>
          </a:bodyPr>
          <a:lstStyle/>
          <a:p>
            <a:pPr algn="r">
              <a:spcBef>
                <a:spcPts val="500"/>
              </a:spcBef>
            </a:pPr>
            <a:r>
              <a:rPr lang="en-US" sz="900" i="1" dirty="0"/>
              <a:t>Higher Lift</a:t>
            </a:r>
          </a:p>
        </p:txBody>
      </p:sp>
      <p:sp>
        <p:nvSpPr>
          <p:cNvPr id="20" name="Text Placeholder 19">
            <a:extLst>
              <a:ext uri="{FF2B5EF4-FFF2-40B4-BE49-F238E27FC236}">
                <a16:creationId xmlns:a16="http://schemas.microsoft.com/office/drawing/2014/main" id="{F334726B-A294-B9E0-C48C-E3C514409D81}"/>
              </a:ext>
            </a:extLst>
          </p:cNvPr>
          <p:cNvSpPr>
            <a:spLocks noGrp="1"/>
          </p:cNvSpPr>
          <p:nvPr>
            <p:ph type="body" sz="quarter" idx="16"/>
          </p:nvPr>
        </p:nvSpPr>
        <p:spPr>
          <a:xfrm>
            <a:off x="280194" y="99782"/>
            <a:ext cx="2920206" cy="123111"/>
          </a:xfrm>
        </p:spPr>
        <p:txBody>
          <a:bodyPr/>
          <a:lstStyle/>
          <a:p>
            <a:endParaRPr lang="en-US" dirty="0"/>
          </a:p>
        </p:txBody>
      </p:sp>
      <p:sp>
        <p:nvSpPr>
          <p:cNvPr id="2" name="Text Placeholder 3">
            <a:extLst>
              <a:ext uri="{FF2B5EF4-FFF2-40B4-BE49-F238E27FC236}">
                <a16:creationId xmlns:a16="http://schemas.microsoft.com/office/drawing/2014/main" id="{1060504E-1764-E40E-7741-483951DD4088}"/>
              </a:ext>
            </a:extLst>
          </p:cNvPr>
          <p:cNvSpPr>
            <a:spLocks noGrp="1"/>
          </p:cNvSpPr>
          <p:nvPr>
            <p:ph type="body" sz="quarter" idx="15"/>
          </p:nvPr>
        </p:nvSpPr>
        <p:spPr>
          <a:xfrm>
            <a:off x="280194" y="657732"/>
            <a:ext cx="5870601" cy="369332"/>
          </a:xfrm>
        </p:spPr>
        <p:txBody>
          <a:bodyPr/>
          <a:lstStyle/>
          <a:p>
            <a:r>
              <a:rPr lang="en-US" dirty="0"/>
              <a:t>Experiential Learning Allows Students to Uncover New Applications of GenAI</a:t>
            </a:r>
          </a:p>
        </p:txBody>
      </p:sp>
      <p:sp>
        <p:nvSpPr>
          <p:cNvPr id="40" name="Rectangle 39">
            <a:extLst>
              <a:ext uri="{FF2B5EF4-FFF2-40B4-BE49-F238E27FC236}">
                <a16:creationId xmlns:a16="http://schemas.microsoft.com/office/drawing/2014/main" id="{922CEDFF-2928-46C5-8F19-D8E908DAAE67}"/>
              </a:ext>
            </a:extLst>
          </p:cNvPr>
          <p:cNvSpPr/>
          <p:nvPr/>
        </p:nvSpPr>
        <p:spPr>
          <a:xfrm>
            <a:off x="277813" y="1149911"/>
            <a:ext cx="2834615" cy="2130100"/>
          </a:xfrm>
          <a:prstGeom prst="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800" dirty="0"/>
          </a:p>
        </p:txBody>
      </p:sp>
      <p:sp>
        <p:nvSpPr>
          <p:cNvPr id="26" name="TextBox 25">
            <a:extLst>
              <a:ext uri="{FF2B5EF4-FFF2-40B4-BE49-F238E27FC236}">
                <a16:creationId xmlns:a16="http://schemas.microsoft.com/office/drawing/2014/main" id="{8BB050B8-4C81-4FB2-96F0-9089A10FACF9}"/>
              </a:ext>
            </a:extLst>
          </p:cNvPr>
          <p:cNvSpPr txBox="1"/>
          <p:nvPr/>
        </p:nvSpPr>
        <p:spPr>
          <a:xfrm>
            <a:off x="473552" y="1230918"/>
            <a:ext cx="2543858" cy="307777"/>
          </a:xfrm>
          <a:prstGeom prst="rect">
            <a:avLst/>
          </a:prstGeom>
          <a:noFill/>
        </p:spPr>
        <p:txBody>
          <a:bodyPr wrap="square" lIns="0" tIns="0" rIns="0" bIns="0" rtlCol="0">
            <a:spAutoFit/>
          </a:bodyPr>
          <a:lstStyle/>
          <a:p>
            <a:pPr marL="0" indent="0" algn="ctr">
              <a:buNone/>
            </a:pPr>
            <a:r>
              <a:rPr lang="en-US" sz="1000" b="1" dirty="0"/>
              <a:t>Explore New Use Cases Through Classroom Assignments</a:t>
            </a:r>
            <a:endParaRPr lang="en-US" sz="1000" b="1" dirty="0">
              <a:latin typeface="+mn-lt"/>
            </a:endParaRPr>
          </a:p>
        </p:txBody>
      </p:sp>
      <p:cxnSp>
        <p:nvCxnSpPr>
          <p:cNvPr id="6" name="Straight Connector 5">
            <a:extLst>
              <a:ext uri="{FF2B5EF4-FFF2-40B4-BE49-F238E27FC236}">
                <a16:creationId xmlns:a16="http://schemas.microsoft.com/office/drawing/2014/main" id="{9403FF05-5AC4-CDD8-9581-9448DA66DB6A}"/>
              </a:ext>
            </a:extLst>
          </p:cNvPr>
          <p:cNvCxnSpPr>
            <a:cxnSpLocks/>
          </p:cNvCxnSpPr>
          <p:nvPr/>
        </p:nvCxnSpPr>
        <p:spPr bwMode="gray">
          <a:xfrm>
            <a:off x="297656" y="1600455"/>
            <a:ext cx="2834615"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C377758-DAFF-406A-930F-087B8C8E1B65}"/>
              </a:ext>
            </a:extLst>
          </p:cNvPr>
          <p:cNvSpPr/>
          <p:nvPr/>
        </p:nvSpPr>
        <p:spPr>
          <a:xfrm>
            <a:off x="3225441" y="1148661"/>
            <a:ext cx="2872582" cy="2140397"/>
          </a:xfrm>
          <a:prstGeom prst="rect">
            <a:avLst/>
          </a:prstGeom>
          <a:solidFill>
            <a:schemeClr val="bg1"/>
          </a:solid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800" dirty="0"/>
          </a:p>
        </p:txBody>
      </p:sp>
      <p:sp>
        <p:nvSpPr>
          <p:cNvPr id="27" name="TextBox 26">
            <a:extLst>
              <a:ext uri="{FF2B5EF4-FFF2-40B4-BE49-F238E27FC236}">
                <a16:creationId xmlns:a16="http://schemas.microsoft.com/office/drawing/2014/main" id="{5DD4BE74-FD39-4CBA-B5FA-EE546DE9C1A2}"/>
              </a:ext>
            </a:extLst>
          </p:cNvPr>
          <p:cNvSpPr txBox="1"/>
          <p:nvPr/>
        </p:nvSpPr>
        <p:spPr>
          <a:xfrm>
            <a:off x="3459514" y="1223726"/>
            <a:ext cx="2275053" cy="297498"/>
          </a:xfrm>
          <a:prstGeom prst="rect">
            <a:avLst/>
          </a:prstGeom>
          <a:noFill/>
        </p:spPr>
        <p:txBody>
          <a:bodyPr wrap="square" lIns="0" tIns="0" rIns="0" bIns="0" rtlCol="0">
            <a:spAutoFit/>
          </a:bodyPr>
          <a:lstStyle/>
          <a:p>
            <a:pPr marL="0" indent="0" algn="ctr">
              <a:buNone/>
            </a:pPr>
            <a:r>
              <a:rPr lang="en-US" sz="1000" b="1" dirty="0">
                <a:latin typeface="+mn-lt"/>
              </a:rPr>
              <a:t>Encourage Innovation Through Extracurricular Competition</a:t>
            </a:r>
          </a:p>
        </p:txBody>
      </p:sp>
      <p:sp>
        <p:nvSpPr>
          <p:cNvPr id="36" name="TextBox 35">
            <a:extLst>
              <a:ext uri="{FF2B5EF4-FFF2-40B4-BE49-F238E27FC236}">
                <a16:creationId xmlns:a16="http://schemas.microsoft.com/office/drawing/2014/main" id="{20E6AE26-8C29-4127-8039-69995FA1A279}"/>
              </a:ext>
            </a:extLst>
          </p:cNvPr>
          <p:cNvSpPr txBox="1"/>
          <p:nvPr/>
        </p:nvSpPr>
        <p:spPr>
          <a:xfrm>
            <a:off x="3305069" y="1895963"/>
            <a:ext cx="2706658" cy="1374735"/>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t>Hosts challenges where students of all disciplines </a:t>
            </a:r>
            <a:r>
              <a:rPr lang="en-US" sz="900" b="1" dirty="0"/>
              <a:t>tackle core societal issues, utilizing GenAI within their solutions</a:t>
            </a:r>
          </a:p>
          <a:p>
            <a:pPr marL="118872" indent="-118872">
              <a:spcBef>
                <a:spcPts val="500"/>
              </a:spcBef>
              <a:buFont typeface="Arial" panose="020B0604020202020204" pitchFamily="34" charset="0"/>
              <a:buChar char="•"/>
            </a:pPr>
            <a:r>
              <a:rPr lang="en-US" sz="900" dirty="0"/>
              <a:t>Current challenges focus on autonomous wildfire detection, school safety, and mental health monitoring</a:t>
            </a:r>
          </a:p>
          <a:p>
            <a:pPr marL="118872" indent="-118872">
              <a:spcBef>
                <a:spcPts val="500"/>
              </a:spcBef>
              <a:buFont typeface="Arial" panose="020B0604020202020204" pitchFamily="34" charset="0"/>
              <a:buChar char="•"/>
            </a:pPr>
            <a:r>
              <a:rPr lang="en-US" sz="900" dirty="0"/>
              <a:t>Fortune 100 companies use </a:t>
            </a:r>
            <a:r>
              <a:rPr lang="en-US" sz="900" dirty="0" err="1"/>
              <a:t>xFoundry</a:t>
            </a:r>
            <a:r>
              <a:rPr lang="en-US" sz="900" dirty="0"/>
              <a:t> as a </a:t>
            </a:r>
            <a:r>
              <a:rPr lang="en-US" sz="900" b="1" dirty="0"/>
              <a:t>pipeline to hire graduates with GenAI experience</a:t>
            </a:r>
          </a:p>
        </p:txBody>
      </p:sp>
      <p:cxnSp>
        <p:nvCxnSpPr>
          <p:cNvPr id="7" name="Straight Connector 6">
            <a:extLst>
              <a:ext uri="{FF2B5EF4-FFF2-40B4-BE49-F238E27FC236}">
                <a16:creationId xmlns:a16="http://schemas.microsoft.com/office/drawing/2014/main" id="{DF735031-27DF-549F-2A2A-D6F48A3D9808}"/>
              </a:ext>
            </a:extLst>
          </p:cNvPr>
          <p:cNvCxnSpPr>
            <a:cxnSpLocks/>
          </p:cNvCxnSpPr>
          <p:nvPr/>
        </p:nvCxnSpPr>
        <p:spPr bwMode="gray">
          <a:xfrm>
            <a:off x="3250406" y="1585366"/>
            <a:ext cx="2872582"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3A95E7-EC77-2FF1-375A-F582A1B22A7E}"/>
              </a:ext>
            </a:extLst>
          </p:cNvPr>
          <p:cNvSpPr txBox="1"/>
          <p:nvPr/>
        </p:nvSpPr>
        <p:spPr>
          <a:xfrm>
            <a:off x="439362" y="1984600"/>
            <a:ext cx="2612239" cy="1300356"/>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b="1" dirty="0"/>
              <a:t>Identified specific projects </a:t>
            </a:r>
            <a:r>
              <a:rPr lang="en-US" sz="900" dirty="0"/>
              <a:t>where students would use GenAI</a:t>
            </a:r>
          </a:p>
          <a:p>
            <a:pPr marL="118872" indent="-118872">
              <a:spcBef>
                <a:spcPts val="500"/>
              </a:spcBef>
              <a:buFont typeface="Arial" panose="020B0604020202020204" pitchFamily="34" charset="0"/>
              <a:buChar char="•"/>
            </a:pPr>
            <a:r>
              <a:rPr lang="en-US" sz="900" dirty="0"/>
              <a:t>Required students to use GenAI to </a:t>
            </a:r>
            <a:r>
              <a:rPr lang="en-US" sz="900" b="1" dirty="0"/>
              <a:t>automate away part of their future job</a:t>
            </a:r>
          </a:p>
          <a:p>
            <a:pPr marL="118872" indent="-118872">
              <a:spcBef>
                <a:spcPts val="500"/>
              </a:spcBef>
              <a:buFont typeface="Arial" panose="020B0604020202020204" pitchFamily="34" charset="0"/>
              <a:buChar char="•"/>
            </a:pPr>
            <a:r>
              <a:rPr lang="en-US" sz="900" dirty="0"/>
              <a:t>Asked students to </a:t>
            </a:r>
            <a:r>
              <a:rPr lang="en-US" sz="900" b="1" dirty="0"/>
              <a:t>reflect on how GenAI would impact their field </a:t>
            </a:r>
            <a:r>
              <a:rPr lang="en-US" sz="900" dirty="0"/>
              <a:t>(examples include use in HR and marketing)</a:t>
            </a:r>
            <a:endParaRPr lang="en-US" sz="900" b="1" dirty="0"/>
          </a:p>
          <a:p>
            <a:pPr>
              <a:spcBef>
                <a:spcPts val="500"/>
              </a:spcBef>
            </a:pPr>
            <a:endParaRPr lang="en-US" sz="900" dirty="0"/>
          </a:p>
        </p:txBody>
      </p:sp>
      <p:pic>
        <p:nvPicPr>
          <p:cNvPr id="12" name="Picture 2" descr="Download Penn Logos | Penn Brand Standards">
            <a:extLst>
              <a:ext uri="{FF2B5EF4-FFF2-40B4-BE49-F238E27FC236}">
                <a16:creationId xmlns:a16="http://schemas.microsoft.com/office/drawing/2014/main" id="{3EEECD19-F09D-701F-5E67-2A3E1C09BE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07" b="17916"/>
          <a:stretch/>
        </p:blipFill>
        <p:spPr bwMode="auto">
          <a:xfrm>
            <a:off x="439361" y="1659474"/>
            <a:ext cx="782791" cy="32512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C589D3E-6161-A8B4-BE27-68E99C54BAB9}"/>
              </a:ext>
            </a:extLst>
          </p:cNvPr>
          <p:cNvSpPr txBox="1"/>
          <p:nvPr/>
        </p:nvSpPr>
        <p:spPr>
          <a:xfrm>
            <a:off x="389072" y="3461546"/>
            <a:ext cx="2662530" cy="733534"/>
          </a:xfrm>
          <a:prstGeom prst="rect">
            <a:avLst/>
          </a:prstGeom>
          <a:noFill/>
        </p:spPr>
        <p:txBody>
          <a:bodyPr wrap="square" lIns="0" tIns="0" rIns="0" bIns="0" rtlCol="0">
            <a:spAutoFit/>
          </a:bodyPr>
          <a:lstStyle/>
          <a:p>
            <a:pPr marL="0" indent="0">
              <a:spcBef>
                <a:spcPts val="200"/>
              </a:spcBef>
              <a:buNone/>
            </a:pPr>
            <a:r>
              <a:rPr lang="en-US" sz="900" dirty="0"/>
              <a:t>“[Students] became experts in using AI for their field…they also tended to think that the leaders of the organizations they were joining did not yet see the full significance of AI.”</a:t>
            </a:r>
          </a:p>
          <a:p>
            <a:pPr marL="0" indent="0">
              <a:spcBef>
                <a:spcPts val="200"/>
              </a:spcBef>
              <a:buNone/>
            </a:pPr>
            <a:endParaRPr lang="en-US" sz="1000" dirty="0">
              <a:solidFill>
                <a:schemeClr val="bg1"/>
              </a:solidFill>
            </a:endParaRPr>
          </a:p>
        </p:txBody>
      </p:sp>
      <p:sp>
        <p:nvSpPr>
          <p:cNvPr id="33" name="TextBox 32">
            <a:extLst>
              <a:ext uri="{FF2B5EF4-FFF2-40B4-BE49-F238E27FC236}">
                <a16:creationId xmlns:a16="http://schemas.microsoft.com/office/drawing/2014/main" id="{2492394F-0EE2-AD6D-8C8D-744B7BD8F423}"/>
              </a:ext>
            </a:extLst>
          </p:cNvPr>
          <p:cNvSpPr txBox="1"/>
          <p:nvPr/>
        </p:nvSpPr>
        <p:spPr>
          <a:xfrm>
            <a:off x="1098550" y="4064966"/>
            <a:ext cx="1865855" cy="276999"/>
          </a:xfrm>
          <a:prstGeom prst="rect">
            <a:avLst/>
          </a:prstGeom>
          <a:noFill/>
        </p:spPr>
        <p:txBody>
          <a:bodyPr wrap="square" lIns="0" tIns="0" rIns="0" bIns="0" rtlCol="0">
            <a:spAutoFit/>
          </a:bodyPr>
          <a:lstStyle/>
          <a:p>
            <a:pPr algn="r">
              <a:spcBef>
                <a:spcPts val="500"/>
              </a:spcBef>
            </a:pPr>
            <a:r>
              <a:rPr lang="en-US" sz="900" i="1" dirty="0"/>
              <a:t>—Ethan Mollick, Professor, Wharton School of Business</a:t>
            </a:r>
          </a:p>
        </p:txBody>
      </p:sp>
      <p:sp>
        <p:nvSpPr>
          <p:cNvPr id="43" name="Text Placeholder 14">
            <a:extLst>
              <a:ext uri="{FF2B5EF4-FFF2-40B4-BE49-F238E27FC236}">
                <a16:creationId xmlns:a16="http://schemas.microsoft.com/office/drawing/2014/main" id="{B6D9A7E0-BA6F-9777-F312-5E0C5F36F36B}"/>
              </a:ext>
            </a:extLst>
          </p:cNvPr>
          <p:cNvSpPr txBox="1">
            <a:spLocks/>
          </p:cNvSpPr>
          <p:nvPr/>
        </p:nvSpPr>
        <p:spPr bwMode="gray">
          <a:xfrm>
            <a:off x="1721485" y="4675691"/>
            <a:ext cx="4401048"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dirty="0"/>
              <a:t>Source: </a:t>
            </a:r>
            <a:r>
              <a:rPr lang="en-US" dirty="0" err="1"/>
              <a:t>xFoundry</a:t>
            </a:r>
            <a:r>
              <a:rPr lang="en-US" dirty="0"/>
              <a:t>; Mollick, E., “</a:t>
            </a:r>
            <a:r>
              <a:rPr lang="en-US" dirty="0">
                <a:hlinkClick r:id="rId4"/>
              </a:rPr>
              <a:t>Strategies for an Accelerating Future</a:t>
            </a:r>
            <a:r>
              <a:rPr lang="en-US" dirty="0"/>
              <a:t>,” </a:t>
            </a:r>
            <a:r>
              <a:rPr lang="en-US" i="1" dirty="0"/>
              <a:t>One Useful Thing, </a:t>
            </a:r>
            <a:r>
              <a:rPr lang="en-US" dirty="0"/>
              <a:t>February 2024; EAB interviews and analysis.</a:t>
            </a:r>
          </a:p>
        </p:txBody>
      </p:sp>
      <p:pic>
        <p:nvPicPr>
          <p:cNvPr id="9" name="Picture 8">
            <a:extLst>
              <a:ext uri="{FF2B5EF4-FFF2-40B4-BE49-F238E27FC236}">
                <a16:creationId xmlns:a16="http://schemas.microsoft.com/office/drawing/2014/main" id="{A8F41095-2C20-4E39-6BF2-870BBF909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451" y="1681740"/>
            <a:ext cx="1354437" cy="114221"/>
          </a:xfrm>
          <a:prstGeom prst="rect">
            <a:avLst/>
          </a:prstGeom>
        </p:spPr>
      </p:pic>
      <p:sp>
        <p:nvSpPr>
          <p:cNvPr id="15" name="Text Placeholder 9">
            <a:extLst>
              <a:ext uri="{FF2B5EF4-FFF2-40B4-BE49-F238E27FC236}">
                <a16:creationId xmlns:a16="http://schemas.microsoft.com/office/drawing/2014/main" id="{944338DE-0C56-5C71-E4AA-02162B0F9C37}"/>
              </a:ext>
            </a:extLst>
          </p:cNvPr>
          <p:cNvSpPr txBox="1">
            <a:spLocks/>
          </p:cNvSpPr>
          <p:nvPr/>
        </p:nvSpPr>
        <p:spPr bwMode="gray">
          <a:xfrm>
            <a:off x="3305069" y="3337454"/>
            <a:ext cx="607844" cy="3847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2500" dirty="0">
                <a:solidFill>
                  <a:schemeClr val="accent6"/>
                </a:solidFill>
                <a:latin typeface="+mj-lt"/>
              </a:rPr>
              <a:t>&gt;85</a:t>
            </a:r>
          </a:p>
        </p:txBody>
      </p:sp>
      <p:sp>
        <p:nvSpPr>
          <p:cNvPr id="16" name="TextBox 15">
            <a:extLst>
              <a:ext uri="{FF2B5EF4-FFF2-40B4-BE49-F238E27FC236}">
                <a16:creationId xmlns:a16="http://schemas.microsoft.com/office/drawing/2014/main" id="{D7CE09A4-DE89-D21E-BAFD-F4B1A3365D63}"/>
              </a:ext>
            </a:extLst>
          </p:cNvPr>
          <p:cNvSpPr txBox="1"/>
          <p:nvPr/>
        </p:nvSpPr>
        <p:spPr>
          <a:xfrm>
            <a:off x="3968258" y="3390873"/>
            <a:ext cx="2043469" cy="276999"/>
          </a:xfrm>
          <a:prstGeom prst="rect">
            <a:avLst/>
          </a:prstGeom>
          <a:noFill/>
        </p:spPr>
        <p:txBody>
          <a:bodyPr wrap="square" lIns="0" tIns="0" rIns="0" bIns="0" rtlCol="0">
            <a:spAutoFit/>
          </a:bodyPr>
          <a:lstStyle>
            <a:defPPr>
              <a:defRPr lang="en-US"/>
            </a:defPPr>
            <a:lvl1pPr algn="ctr">
              <a:spcBef>
                <a:spcPts val="500"/>
              </a:spcBef>
              <a:defRPr sz="900"/>
            </a:lvl1pPr>
          </a:lstStyle>
          <a:p>
            <a:pPr algn="l">
              <a:spcBef>
                <a:spcPts val="500"/>
              </a:spcBef>
            </a:pPr>
            <a:r>
              <a:rPr lang="en-US" dirty="0"/>
              <a:t>Students involved within the program’s first year</a:t>
            </a:r>
            <a:endParaRPr lang="en-US" sz="900" dirty="0"/>
          </a:p>
        </p:txBody>
      </p:sp>
      <p:sp>
        <p:nvSpPr>
          <p:cNvPr id="21" name="TextBox 20">
            <a:extLst>
              <a:ext uri="{FF2B5EF4-FFF2-40B4-BE49-F238E27FC236}">
                <a16:creationId xmlns:a16="http://schemas.microsoft.com/office/drawing/2014/main" id="{19245C8E-3347-DBD7-DAC5-6B5813CC0A22}"/>
              </a:ext>
            </a:extLst>
          </p:cNvPr>
          <p:cNvSpPr txBox="1"/>
          <p:nvPr/>
        </p:nvSpPr>
        <p:spPr>
          <a:xfrm>
            <a:off x="3316054" y="3891345"/>
            <a:ext cx="1319661" cy="415498"/>
          </a:xfrm>
          <a:prstGeom prst="rect">
            <a:avLst/>
          </a:prstGeom>
          <a:noFill/>
        </p:spPr>
        <p:txBody>
          <a:bodyPr wrap="square" lIns="0" tIns="0" rIns="0" bIns="0" rtlCol="0">
            <a:spAutoFit/>
          </a:bodyPr>
          <a:lstStyle>
            <a:defPPr>
              <a:defRPr lang="en-US"/>
            </a:defPPr>
            <a:lvl1pPr algn="ctr">
              <a:spcBef>
                <a:spcPts val="500"/>
              </a:spcBef>
              <a:defRPr sz="900"/>
            </a:lvl1pPr>
          </a:lstStyle>
          <a:p>
            <a:pPr algn="l">
              <a:spcBef>
                <a:spcPts val="500"/>
              </a:spcBef>
            </a:pPr>
            <a:r>
              <a:rPr lang="en-US" dirty="0"/>
              <a:t>Students learn from tech leaders at organizations such as:  </a:t>
            </a:r>
            <a:endParaRPr lang="en-US" sz="900" dirty="0"/>
          </a:p>
        </p:txBody>
      </p:sp>
      <p:pic>
        <p:nvPicPr>
          <p:cNvPr id="1026" name="Picture 2">
            <a:extLst>
              <a:ext uri="{FF2B5EF4-FFF2-40B4-BE49-F238E27FC236}">
                <a16:creationId xmlns:a16="http://schemas.microsoft.com/office/drawing/2014/main" id="{45E0C2F2-E6ED-1E38-3354-67C22615E0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124" y="3946819"/>
            <a:ext cx="419726" cy="276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Institute of Standards and Technology (NIST) Logo | U.S.  Department of Commerce">
            <a:extLst>
              <a:ext uri="{FF2B5EF4-FFF2-40B4-BE49-F238E27FC236}">
                <a16:creationId xmlns:a16="http://schemas.microsoft.com/office/drawing/2014/main" id="{361D3DBD-EE8A-5E1E-6693-21448B1E46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6258" y="3847362"/>
            <a:ext cx="1006729" cy="462273"/>
          </a:xfrm>
          <a:prstGeom prst="rect">
            <a:avLst/>
          </a:prstGeom>
          <a:noFill/>
          <a:extLst>
            <a:ext uri="{909E8E84-426E-40DD-AFC4-6F175D3DCCD1}">
              <a14:hiddenFill xmlns:a14="http://schemas.microsoft.com/office/drawing/2010/main">
                <a:solidFill>
                  <a:srgbClr val="FFFFFF"/>
                </a:solidFill>
              </a14:hiddenFill>
            </a:ext>
          </a:extLst>
        </p:spPr>
      </p:pic>
      <p:sp>
        <p:nvSpPr>
          <p:cNvPr id="46" name="Isosceles Triangle 45">
            <a:extLst>
              <a:ext uri="{FF2B5EF4-FFF2-40B4-BE49-F238E27FC236}">
                <a16:creationId xmlns:a16="http://schemas.microsoft.com/office/drawing/2014/main" id="{847D39AF-DDE1-BD68-A6CD-6A69DC18F058}"/>
              </a:ext>
            </a:extLst>
          </p:cNvPr>
          <p:cNvSpPr/>
          <p:nvPr/>
        </p:nvSpPr>
        <p:spPr bwMode="gray">
          <a:xfrm rot="10800000" flipH="1">
            <a:off x="1605968" y="3208150"/>
            <a:ext cx="216696" cy="197676"/>
          </a:xfrm>
          <a:prstGeom prst="triangl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
        <p:nvSpPr>
          <p:cNvPr id="47" name="Isosceles Triangle 46">
            <a:extLst>
              <a:ext uri="{FF2B5EF4-FFF2-40B4-BE49-F238E27FC236}">
                <a16:creationId xmlns:a16="http://schemas.microsoft.com/office/drawing/2014/main" id="{8B9496BF-BD9C-16A9-31C3-058D8E6C6028}"/>
              </a:ext>
            </a:extLst>
          </p:cNvPr>
          <p:cNvSpPr/>
          <p:nvPr/>
        </p:nvSpPr>
        <p:spPr bwMode="gray">
          <a:xfrm rot="10800000" flipH="1">
            <a:off x="4556540" y="3201156"/>
            <a:ext cx="216695" cy="201683"/>
          </a:xfrm>
          <a:prstGeom prst="triangle">
            <a:avLst/>
          </a:prstGeom>
          <a:solidFill>
            <a:schemeClr val="accent6"/>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4145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970AFC-5CA0-4C64-AC2E-1439E49804C5}"/>
              </a:ext>
            </a:extLst>
          </p:cNvPr>
          <p:cNvSpPr>
            <a:spLocks noGrp="1"/>
          </p:cNvSpPr>
          <p:nvPr>
            <p:ph type="body" sz="quarter" idx="16"/>
          </p:nvPr>
        </p:nvSpPr>
        <p:spPr>
          <a:xfrm>
            <a:off x="280194" y="99782"/>
            <a:ext cx="2920206" cy="123111"/>
          </a:xfrm>
        </p:spPr>
        <p:txBody>
          <a:bodyPr/>
          <a:lstStyle/>
          <a:p>
            <a:endParaRPr lang="en-US" dirty="0"/>
          </a:p>
        </p:txBody>
      </p:sp>
      <p:sp>
        <p:nvSpPr>
          <p:cNvPr id="3" name="Title 2">
            <a:extLst>
              <a:ext uri="{FF2B5EF4-FFF2-40B4-BE49-F238E27FC236}">
                <a16:creationId xmlns:a16="http://schemas.microsoft.com/office/drawing/2014/main" id="{8C292A98-0023-4F2A-BC63-0776E78291F8}"/>
              </a:ext>
            </a:extLst>
          </p:cNvPr>
          <p:cNvSpPr>
            <a:spLocks noGrp="1"/>
          </p:cNvSpPr>
          <p:nvPr>
            <p:ph type="title"/>
          </p:nvPr>
        </p:nvSpPr>
        <p:spPr>
          <a:xfrm>
            <a:off x="280193" y="317005"/>
            <a:ext cx="5842795" cy="249299"/>
          </a:xfrm>
        </p:spPr>
        <p:txBody>
          <a:bodyPr/>
          <a:lstStyle/>
          <a:p>
            <a:r>
              <a:rPr lang="en-US" dirty="0"/>
              <a:t>Invite Employers to Class </a:t>
            </a:r>
          </a:p>
        </p:txBody>
      </p:sp>
      <p:sp>
        <p:nvSpPr>
          <p:cNvPr id="6" name="Text Placeholder 5">
            <a:extLst>
              <a:ext uri="{FF2B5EF4-FFF2-40B4-BE49-F238E27FC236}">
                <a16:creationId xmlns:a16="http://schemas.microsoft.com/office/drawing/2014/main" id="{52F0637D-F0B7-4966-AE38-AABD46CECECE}"/>
              </a:ext>
            </a:extLst>
          </p:cNvPr>
          <p:cNvSpPr>
            <a:spLocks noGrp="1"/>
          </p:cNvSpPr>
          <p:nvPr>
            <p:ph type="body" sz="quarter" idx="18"/>
          </p:nvPr>
        </p:nvSpPr>
        <p:spPr>
          <a:xfrm>
            <a:off x="3101502" y="4509301"/>
            <a:ext cx="3047893" cy="276999"/>
          </a:xfrm>
        </p:spPr>
        <p:txBody>
          <a:bodyPr/>
          <a:lstStyle/>
          <a:p>
            <a:r>
              <a:rPr lang="en-US" dirty="0"/>
              <a:t>Source: Louisiana State University, Baton Rouge, LA; </a:t>
            </a:r>
            <a:r>
              <a:rPr lang="en-US" dirty="0">
                <a:hlinkClick r:id="rId3"/>
              </a:rPr>
              <a:t>2024: an AI Odyssey- LSU Integrates Artificial Intelligence Into 40 Spring Courses</a:t>
            </a:r>
            <a:r>
              <a:rPr lang="en-US" dirty="0"/>
              <a:t>, Nov 8, 2023; EAB interviews and analysis.</a:t>
            </a:r>
          </a:p>
        </p:txBody>
      </p:sp>
      <p:sp>
        <p:nvSpPr>
          <p:cNvPr id="9" name="TextBox 8">
            <a:extLst>
              <a:ext uri="{FF2B5EF4-FFF2-40B4-BE49-F238E27FC236}">
                <a16:creationId xmlns:a16="http://schemas.microsoft.com/office/drawing/2014/main" id="{31994D42-FF80-4A1A-8694-AC0D08C93293}"/>
              </a:ext>
            </a:extLst>
          </p:cNvPr>
          <p:cNvSpPr txBox="1"/>
          <p:nvPr/>
        </p:nvSpPr>
        <p:spPr bwMode="gray">
          <a:xfrm>
            <a:off x="280193" y="740137"/>
            <a:ext cx="2851955" cy="461665"/>
          </a:xfrm>
          <a:prstGeom prst="rect">
            <a:avLst/>
          </a:prstGeom>
          <a:noFill/>
        </p:spPr>
        <p:txBody>
          <a:bodyPr wrap="square" lIns="0" tIns="0" rIns="0" bIns="0" rtlCol="0">
            <a:spAutoFit/>
          </a:bodyPr>
          <a:lstStyle/>
          <a:p>
            <a:r>
              <a:rPr lang="en-US" sz="1000" b="1" dirty="0"/>
              <a:t>Honors 3035: Large Language Model Development and Deployment for Real-World Applications </a:t>
            </a:r>
          </a:p>
        </p:txBody>
      </p:sp>
      <p:sp>
        <p:nvSpPr>
          <p:cNvPr id="14" name="TextBox 13">
            <a:extLst>
              <a:ext uri="{FF2B5EF4-FFF2-40B4-BE49-F238E27FC236}">
                <a16:creationId xmlns:a16="http://schemas.microsoft.com/office/drawing/2014/main" id="{D2209693-ABED-45E4-9904-494555BFC067}"/>
              </a:ext>
            </a:extLst>
          </p:cNvPr>
          <p:cNvSpPr txBox="1"/>
          <p:nvPr/>
        </p:nvSpPr>
        <p:spPr bwMode="gray">
          <a:xfrm>
            <a:off x="3628866" y="755959"/>
            <a:ext cx="2495412" cy="307777"/>
          </a:xfrm>
          <a:prstGeom prst="rect">
            <a:avLst/>
          </a:prstGeom>
          <a:noFill/>
          <a:ln>
            <a:noFill/>
          </a:ln>
        </p:spPr>
        <p:txBody>
          <a:bodyPr wrap="square" lIns="0" tIns="0" rIns="0" bIns="0" rtlCol="0">
            <a:spAutoFit/>
          </a:bodyPr>
          <a:lstStyle/>
          <a:p>
            <a:r>
              <a:rPr lang="en-US" sz="1000" b="1" dirty="0">
                <a:cs typeface="Verdana" panose="020B0604030504040204" pitchFamily="34" charset="0"/>
              </a:rPr>
              <a:t>Course Teaches Students Key Skills for GenAI Future</a:t>
            </a:r>
          </a:p>
        </p:txBody>
      </p:sp>
      <p:sp>
        <p:nvSpPr>
          <p:cNvPr id="19" name="TextBox 18">
            <a:extLst>
              <a:ext uri="{FF2B5EF4-FFF2-40B4-BE49-F238E27FC236}">
                <a16:creationId xmlns:a16="http://schemas.microsoft.com/office/drawing/2014/main" id="{FF8322D6-79B4-4E8E-9A74-787A7228721A}"/>
              </a:ext>
            </a:extLst>
          </p:cNvPr>
          <p:cNvSpPr txBox="1"/>
          <p:nvPr/>
        </p:nvSpPr>
        <p:spPr>
          <a:xfrm>
            <a:off x="3990359" y="1151207"/>
            <a:ext cx="2049077" cy="415498"/>
          </a:xfrm>
          <a:prstGeom prst="rect">
            <a:avLst/>
          </a:prstGeom>
          <a:noFill/>
        </p:spPr>
        <p:txBody>
          <a:bodyPr wrap="square" lIns="0" tIns="0" rIns="0" bIns="0" rtlCol="0">
            <a:noAutofit/>
          </a:bodyPr>
          <a:lstStyle/>
          <a:p>
            <a:pPr>
              <a:spcBef>
                <a:spcPts val="500"/>
              </a:spcBef>
            </a:pPr>
            <a:r>
              <a:rPr lang="en-US" sz="900" b="1" dirty="0"/>
              <a:t>Project-Based</a:t>
            </a:r>
            <a:br>
              <a:rPr lang="en-US" sz="900" dirty="0"/>
            </a:br>
            <a:r>
              <a:rPr lang="en-US" sz="900" dirty="0"/>
              <a:t>Consists of multiple projects, some provided directly from companies</a:t>
            </a:r>
          </a:p>
        </p:txBody>
      </p:sp>
      <p:pic>
        <p:nvPicPr>
          <p:cNvPr id="32" name="Picture 31" descr="A close up of a sign&#10;&#10;Description automatically generated">
            <a:extLst>
              <a:ext uri="{FF2B5EF4-FFF2-40B4-BE49-F238E27FC236}">
                <a16:creationId xmlns:a16="http://schemas.microsoft.com/office/drawing/2014/main" id="{C16F979B-7BD8-4351-A989-F197AE388FA7}"/>
              </a:ext>
            </a:extLst>
          </p:cNvPr>
          <p:cNvPicPr>
            <a:picLocks noChangeAspect="1"/>
          </p:cNvPicPr>
          <p:nvPr/>
        </p:nvPicPr>
        <p:blipFill>
          <a:blip r:embed="rId4"/>
          <a:stretch>
            <a:fillRect/>
          </a:stretch>
        </p:blipFill>
        <p:spPr>
          <a:xfrm>
            <a:off x="3628866" y="1151207"/>
            <a:ext cx="274320" cy="240487"/>
          </a:xfrm>
          <a:prstGeom prst="rect">
            <a:avLst/>
          </a:prstGeom>
        </p:spPr>
      </p:pic>
      <p:sp>
        <p:nvSpPr>
          <p:cNvPr id="22" name="TextBox 21">
            <a:extLst>
              <a:ext uri="{FF2B5EF4-FFF2-40B4-BE49-F238E27FC236}">
                <a16:creationId xmlns:a16="http://schemas.microsoft.com/office/drawing/2014/main" id="{7C5C764F-6F2B-4A7F-8C2B-B57CFAC96CF3}"/>
              </a:ext>
            </a:extLst>
          </p:cNvPr>
          <p:cNvSpPr txBox="1"/>
          <p:nvPr/>
        </p:nvSpPr>
        <p:spPr>
          <a:xfrm>
            <a:off x="3990359" y="1650964"/>
            <a:ext cx="2230183" cy="582234"/>
          </a:xfrm>
          <a:prstGeom prst="rect">
            <a:avLst/>
          </a:prstGeom>
          <a:noFill/>
        </p:spPr>
        <p:txBody>
          <a:bodyPr wrap="square" lIns="0" tIns="0" rIns="0" bIns="0" rtlCol="0">
            <a:noAutofit/>
          </a:bodyPr>
          <a:lstStyle/>
          <a:p>
            <a:pPr>
              <a:spcBef>
                <a:spcPts val="500"/>
              </a:spcBef>
            </a:pPr>
            <a:r>
              <a:rPr lang="en-US" sz="900" b="1" dirty="0"/>
              <a:t>Team-Based </a:t>
            </a:r>
            <a:br>
              <a:rPr lang="en-US" sz="900" b="1" dirty="0"/>
            </a:br>
            <a:r>
              <a:rPr lang="en-US" sz="900" dirty="0"/>
              <a:t>Students are split into teams, reinforcing the communication skills needed in the GenAI economy</a:t>
            </a:r>
          </a:p>
        </p:txBody>
      </p:sp>
      <p:pic>
        <p:nvPicPr>
          <p:cNvPr id="33" name="Picture 32" descr="A close up of a sign&#10;&#10;Description automatically generated">
            <a:extLst>
              <a:ext uri="{FF2B5EF4-FFF2-40B4-BE49-F238E27FC236}">
                <a16:creationId xmlns:a16="http://schemas.microsoft.com/office/drawing/2014/main" id="{FC8386DB-85A8-42A0-85BF-5F3F6CBA1F99}"/>
              </a:ext>
            </a:extLst>
          </p:cNvPr>
          <p:cNvPicPr>
            <a:picLocks noChangeAspect="1"/>
          </p:cNvPicPr>
          <p:nvPr/>
        </p:nvPicPr>
        <p:blipFill>
          <a:blip r:embed="rId4"/>
          <a:stretch>
            <a:fillRect/>
          </a:stretch>
        </p:blipFill>
        <p:spPr>
          <a:xfrm>
            <a:off x="3628866" y="1650964"/>
            <a:ext cx="274320" cy="240487"/>
          </a:xfrm>
          <a:prstGeom prst="rect">
            <a:avLst/>
          </a:prstGeom>
        </p:spPr>
      </p:pic>
      <p:sp>
        <p:nvSpPr>
          <p:cNvPr id="25" name="TextBox 24">
            <a:extLst>
              <a:ext uri="{FF2B5EF4-FFF2-40B4-BE49-F238E27FC236}">
                <a16:creationId xmlns:a16="http://schemas.microsoft.com/office/drawing/2014/main" id="{D456FC4F-99BA-4CE9-8320-640389D9B855}"/>
              </a:ext>
            </a:extLst>
          </p:cNvPr>
          <p:cNvSpPr txBox="1"/>
          <p:nvPr/>
        </p:nvSpPr>
        <p:spPr>
          <a:xfrm>
            <a:off x="3990359" y="2317457"/>
            <a:ext cx="2049077" cy="415499"/>
          </a:xfrm>
          <a:prstGeom prst="rect">
            <a:avLst/>
          </a:prstGeom>
          <a:noFill/>
        </p:spPr>
        <p:txBody>
          <a:bodyPr wrap="square" lIns="0" tIns="0" rIns="0" bIns="0" rtlCol="0">
            <a:noAutofit/>
          </a:bodyPr>
          <a:lstStyle/>
          <a:p>
            <a:pPr>
              <a:spcBef>
                <a:spcPts val="500"/>
              </a:spcBef>
            </a:pPr>
            <a:r>
              <a:rPr lang="en-US" sz="900" b="1" dirty="0"/>
              <a:t>Local Economy Focus </a:t>
            </a:r>
            <a:r>
              <a:rPr lang="en-US" sz="900" dirty="0"/>
              <a:t>Projects tackle problems relevant to local employers</a:t>
            </a:r>
            <a:endParaRPr lang="en-US" sz="900" b="1" dirty="0"/>
          </a:p>
        </p:txBody>
      </p:sp>
      <p:pic>
        <p:nvPicPr>
          <p:cNvPr id="34" name="Picture 33" descr="A close up of a sign&#10;&#10;Description automatically generated">
            <a:extLst>
              <a:ext uri="{FF2B5EF4-FFF2-40B4-BE49-F238E27FC236}">
                <a16:creationId xmlns:a16="http://schemas.microsoft.com/office/drawing/2014/main" id="{BAB955B4-1398-4AFD-A95E-E80FCC845774}"/>
              </a:ext>
            </a:extLst>
          </p:cNvPr>
          <p:cNvPicPr>
            <a:picLocks noChangeAspect="1"/>
          </p:cNvPicPr>
          <p:nvPr/>
        </p:nvPicPr>
        <p:blipFill>
          <a:blip r:embed="rId4"/>
          <a:stretch>
            <a:fillRect/>
          </a:stretch>
        </p:blipFill>
        <p:spPr>
          <a:xfrm>
            <a:off x="3628866" y="2317457"/>
            <a:ext cx="274320" cy="240487"/>
          </a:xfrm>
          <a:prstGeom prst="rect">
            <a:avLst/>
          </a:prstGeom>
        </p:spPr>
      </p:pic>
      <p:sp>
        <p:nvSpPr>
          <p:cNvPr id="28" name="TextBox 27">
            <a:extLst>
              <a:ext uri="{FF2B5EF4-FFF2-40B4-BE49-F238E27FC236}">
                <a16:creationId xmlns:a16="http://schemas.microsoft.com/office/drawing/2014/main" id="{F149EE16-E002-4384-832B-385CBE61350A}"/>
              </a:ext>
            </a:extLst>
          </p:cNvPr>
          <p:cNvSpPr txBox="1"/>
          <p:nvPr/>
        </p:nvSpPr>
        <p:spPr>
          <a:xfrm>
            <a:off x="3990359" y="2814035"/>
            <a:ext cx="2159036" cy="579364"/>
          </a:xfrm>
          <a:prstGeom prst="rect">
            <a:avLst/>
          </a:prstGeom>
          <a:noFill/>
        </p:spPr>
        <p:txBody>
          <a:bodyPr wrap="square" lIns="0" tIns="0" rIns="0" bIns="0" rtlCol="0">
            <a:noAutofit/>
          </a:bodyPr>
          <a:lstStyle/>
          <a:p>
            <a:pPr>
              <a:spcBef>
                <a:spcPts val="500"/>
              </a:spcBef>
            </a:pPr>
            <a:r>
              <a:rPr lang="en-US" sz="900" b="1" dirty="0"/>
              <a:t>Deep GenAI Familiarity</a:t>
            </a:r>
            <a:br>
              <a:rPr lang="en-US" sz="900" b="1" dirty="0"/>
            </a:br>
            <a:r>
              <a:rPr lang="en-US" sz="900" dirty="0"/>
              <a:t>With little technical background, students learn how to manipulate LLMs to achieve desired goals</a:t>
            </a:r>
            <a:endParaRPr lang="en-US" sz="900" b="1" dirty="0"/>
          </a:p>
        </p:txBody>
      </p:sp>
      <p:pic>
        <p:nvPicPr>
          <p:cNvPr id="35" name="Picture 34" descr="A close up of a sign&#10;&#10;Description automatically generated">
            <a:extLst>
              <a:ext uri="{FF2B5EF4-FFF2-40B4-BE49-F238E27FC236}">
                <a16:creationId xmlns:a16="http://schemas.microsoft.com/office/drawing/2014/main" id="{F0BABFAC-513B-4234-98A0-F28AF427D8D4}"/>
              </a:ext>
            </a:extLst>
          </p:cNvPr>
          <p:cNvPicPr>
            <a:picLocks noChangeAspect="1"/>
          </p:cNvPicPr>
          <p:nvPr/>
        </p:nvPicPr>
        <p:blipFill>
          <a:blip r:embed="rId4"/>
          <a:stretch>
            <a:fillRect/>
          </a:stretch>
        </p:blipFill>
        <p:spPr>
          <a:xfrm>
            <a:off x="3628866" y="2814035"/>
            <a:ext cx="274320" cy="240487"/>
          </a:xfrm>
          <a:prstGeom prst="rect">
            <a:avLst/>
          </a:prstGeom>
        </p:spPr>
      </p:pic>
      <p:pic>
        <p:nvPicPr>
          <p:cNvPr id="1026" name="Picture 2" descr="Microsoft Unveils a New Look - The Official Microsoft Blog">
            <a:extLst>
              <a:ext uri="{FF2B5EF4-FFF2-40B4-BE49-F238E27FC236}">
                <a16:creationId xmlns:a16="http://schemas.microsoft.com/office/drawing/2014/main" id="{72707B2A-839A-74EE-A969-E6D13C0F9D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32" t="24924" r="10332" b="25213"/>
          <a:stretch/>
        </p:blipFill>
        <p:spPr bwMode="auto">
          <a:xfrm>
            <a:off x="3986621" y="4123124"/>
            <a:ext cx="979323" cy="226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123141D-73E2-08DA-9DEF-8875DAFCA3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9900" y="4180024"/>
            <a:ext cx="883088" cy="1103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73C71D1-24CD-381E-CD8B-F32FFBAE91F3}"/>
              </a:ext>
            </a:extLst>
          </p:cNvPr>
          <p:cNvSpPr txBox="1"/>
          <p:nvPr/>
        </p:nvSpPr>
        <p:spPr bwMode="gray">
          <a:xfrm>
            <a:off x="3986621" y="3482629"/>
            <a:ext cx="2025288" cy="553998"/>
          </a:xfrm>
          <a:prstGeom prst="rect">
            <a:avLst/>
          </a:prstGeom>
          <a:noFill/>
        </p:spPr>
        <p:txBody>
          <a:bodyPr wrap="square" lIns="0" tIns="0" rIns="0" bIns="0" rtlCol="0">
            <a:spAutoFit/>
          </a:bodyPr>
          <a:lstStyle/>
          <a:p>
            <a:r>
              <a:rPr lang="en-US" sz="900" b="1" dirty="0"/>
              <a:t>Graduates Prepared to Shape GenAI Uptake </a:t>
            </a:r>
          </a:p>
          <a:p>
            <a:r>
              <a:rPr lang="en-US" sz="900" dirty="0"/>
              <a:t>Course completers have gone on to work at companies such as:</a:t>
            </a:r>
            <a:endParaRPr lang="en-US" sz="900" b="1" dirty="0"/>
          </a:p>
        </p:txBody>
      </p:sp>
      <p:grpSp>
        <p:nvGrpSpPr>
          <p:cNvPr id="20" name="Group 19">
            <a:extLst>
              <a:ext uri="{FF2B5EF4-FFF2-40B4-BE49-F238E27FC236}">
                <a16:creationId xmlns:a16="http://schemas.microsoft.com/office/drawing/2014/main" id="{421F7F7A-1C1B-06D9-D9CD-1C39E17CDDB4}"/>
              </a:ext>
            </a:extLst>
          </p:cNvPr>
          <p:cNvGrpSpPr/>
          <p:nvPr/>
        </p:nvGrpSpPr>
        <p:grpSpPr>
          <a:xfrm>
            <a:off x="3631247" y="3494101"/>
            <a:ext cx="274321" cy="219456"/>
            <a:chOff x="477981" y="1600200"/>
            <a:chExt cx="247364" cy="170706"/>
          </a:xfrm>
        </p:grpSpPr>
        <p:sp>
          <p:nvSpPr>
            <p:cNvPr id="21" name="Rectangle 20">
              <a:extLst>
                <a:ext uri="{FF2B5EF4-FFF2-40B4-BE49-F238E27FC236}">
                  <a16:creationId xmlns:a16="http://schemas.microsoft.com/office/drawing/2014/main" id="{CE90CB24-947A-C180-D655-0DED25EA45FB}"/>
                </a:ext>
              </a:extLst>
            </p:cNvPr>
            <p:cNvSpPr/>
            <p:nvPr/>
          </p:nvSpPr>
          <p:spPr bwMode="gray">
            <a:xfrm>
              <a:off x="477981" y="1600200"/>
              <a:ext cx="197890" cy="17070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L-Shape 22">
              <a:extLst>
                <a:ext uri="{FF2B5EF4-FFF2-40B4-BE49-F238E27FC236}">
                  <a16:creationId xmlns:a16="http://schemas.microsoft.com/office/drawing/2014/main" id="{8398887B-AB75-BC66-2CFE-87CC0B53E3CE}"/>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26" name="TextBox 25">
            <a:extLst>
              <a:ext uri="{FF2B5EF4-FFF2-40B4-BE49-F238E27FC236}">
                <a16:creationId xmlns:a16="http://schemas.microsoft.com/office/drawing/2014/main" id="{AF32590D-E0CE-5E7A-212E-C303A798D097}"/>
              </a:ext>
            </a:extLst>
          </p:cNvPr>
          <p:cNvSpPr txBox="1"/>
          <p:nvPr/>
        </p:nvSpPr>
        <p:spPr>
          <a:xfrm rot="16200000">
            <a:off x="2827587" y="3235745"/>
            <a:ext cx="1122305" cy="76944"/>
          </a:xfrm>
          <a:prstGeom prst="rect">
            <a:avLst/>
          </a:prstGeom>
          <a:noFill/>
        </p:spPr>
        <p:txBody>
          <a:bodyPr wrap="square" lIns="0" tIns="0" rIns="0" bIns="0" rtlCol="0">
            <a:spAutoFit/>
          </a:bodyPr>
          <a:lstStyle/>
          <a:p>
            <a:pPr>
              <a:spcBef>
                <a:spcPts val="500"/>
              </a:spcBef>
            </a:pPr>
            <a:r>
              <a:rPr lang="en-US" sz="500" dirty="0"/>
              <a:t>Louisiana State University.</a:t>
            </a:r>
          </a:p>
        </p:txBody>
      </p:sp>
      <p:pic>
        <p:nvPicPr>
          <p:cNvPr id="27" name="Picture 26">
            <a:extLst>
              <a:ext uri="{FF2B5EF4-FFF2-40B4-BE49-F238E27FC236}">
                <a16:creationId xmlns:a16="http://schemas.microsoft.com/office/drawing/2014/main" id="{FE4D6635-FE44-E7A0-8047-69939E8429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467" y="1374638"/>
            <a:ext cx="1026162" cy="3385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49D18B8-31FD-2231-CE2C-259E1D6D4A3C}"/>
              </a:ext>
            </a:extLst>
          </p:cNvPr>
          <p:cNvPicPr>
            <a:picLocks noChangeAspect="1"/>
          </p:cNvPicPr>
          <p:nvPr/>
        </p:nvPicPr>
        <p:blipFill>
          <a:blip r:embed="rId8"/>
          <a:stretch>
            <a:fillRect/>
          </a:stretch>
        </p:blipFill>
        <p:spPr>
          <a:xfrm>
            <a:off x="280193" y="1832662"/>
            <a:ext cx="3047894" cy="2018255"/>
          </a:xfrm>
          <a:prstGeom prst="rect">
            <a:avLst/>
          </a:prstGeom>
        </p:spPr>
      </p:pic>
      <p:sp>
        <p:nvSpPr>
          <p:cNvPr id="30" name="Line Callout 1 46">
            <a:extLst>
              <a:ext uri="{FF2B5EF4-FFF2-40B4-BE49-F238E27FC236}">
                <a16:creationId xmlns:a16="http://schemas.microsoft.com/office/drawing/2014/main" id="{1F043503-6EB6-E332-E86E-21D2F5B3E93B}"/>
              </a:ext>
            </a:extLst>
          </p:cNvPr>
          <p:cNvSpPr/>
          <p:nvPr/>
        </p:nvSpPr>
        <p:spPr bwMode="gray">
          <a:xfrm>
            <a:off x="1826318" y="1374638"/>
            <a:ext cx="1430807" cy="338554"/>
          </a:xfrm>
          <a:prstGeom prst="borderCallout1">
            <a:avLst>
              <a:gd name="adj1" fmla="val 100573"/>
              <a:gd name="adj2" fmla="val 35496"/>
              <a:gd name="adj3" fmla="val 240428"/>
              <a:gd name="adj4" fmla="val 35564"/>
            </a:avLst>
          </a:prstGeom>
          <a:no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chemeClr val="bg2">
                    <a:lumMod val="10000"/>
                  </a:schemeClr>
                </a:solidFill>
              </a:rPr>
              <a:t>Taught by both practitioners and faculty</a:t>
            </a:r>
          </a:p>
        </p:txBody>
      </p:sp>
      <p:sp>
        <p:nvSpPr>
          <p:cNvPr id="31" name="Line Callout 1 46">
            <a:extLst>
              <a:ext uri="{FF2B5EF4-FFF2-40B4-BE49-F238E27FC236}">
                <a16:creationId xmlns:a16="http://schemas.microsoft.com/office/drawing/2014/main" id="{1D24A387-CE0C-9C3F-CEB6-A536F16F31F8}"/>
              </a:ext>
            </a:extLst>
          </p:cNvPr>
          <p:cNvSpPr/>
          <p:nvPr/>
        </p:nvSpPr>
        <p:spPr bwMode="gray">
          <a:xfrm>
            <a:off x="280193" y="3985576"/>
            <a:ext cx="2371567" cy="215444"/>
          </a:xfrm>
          <a:prstGeom prst="borderCallout1">
            <a:avLst>
              <a:gd name="adj1" fmla="val 463"/>
              <a:gd name="adj2" fmla="val 51440"/>
              <a:gd name="adj3" fmla="val -128138"/>
              <a:gd name="adj4" fmla="val 51468"/>
            </a:avLst>
          </a:prstGeom>
          <a:no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chemeClr val="bg2">
                    <a:lumMod val="10000"/>
                  </a:schemeClr>
                </a:solidFill>
              </a:rPr>
              <a:t>20-30 students from a range of disciplines</a:t>
            </a:r>
          </a:p>
        </p:txBody>
      </p:sp>
    </p:spTree>
    <p:extLst>
      <p:ext uri="{BB962C8B-B14F-4D97-AF65-F5344CB8AC3E}">
        <p14:creationId xmlns:p14="http://schemas.microsoft.com/office/powerpoint/2010/main" val="141347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3F7AD-9F9C-618A-DAE0-4C99BF2D80E6}"/>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DE76883-DF42-DE81-FB68-09F0EC60C801}"/>
              </a:ext>
            </a:extLst>
          </p:cNvPr>
          <p:cNvGraphicFramePr>
            <a:graphicFrameLocks/>
          </p:cNvGraphicFramePr>
          <p:nvPr/>
        </p:nvGraphicFramePr>
        <p:xfrm>
          <a:off x="1612917" y="1553610"/>
          <a:ext cx="3174967" cy="2061579"/>
        </p:xfrm>
        <a:graphic>
          <a:graphicData uri="http://schemas.openxmlformats.org/drawingml/2006/chart">
            <c:chart xmlns:c="http://schemas.openxmlformats.org/drawingml/2006/chart" xmlns:r="http://schemas.openxmlformats.org/officeDocument/2006/relationships" r:id="rId3"/>
          </a:graphicData>
        </a:graphic>
      </p:graphicFrame>
      <p:pic>
        <p:nvPicPr>
          <p:cNvPr id="43" name="Picture 42">
            <a:extLst>
              <a:ext uri="{FF2B5EF4-FFF2-40B4-BE49-F238E27FC236}">
                <a16:creationId xmlns:a16="http://schemas.microsoft.com/office/drawing/2014/main" id="{84B18184-9839-D4A2-D28D-25048FDADE31}"/>
              </a:ext>
            </a:extLst>
          </p:cNvPr>
          <p:cNvPicPr>
            <a:picLocks noChangeAspect="1"/>
          </p:cNvPicPr>
          <p:nvPr/>
        </p:nvPicPr>
        <p:blipFill>
          <a:blip r:embed="rId4">
            <a:lum bright="70000" contrast="-70000"/>
          </a:blip>
          <a:stretch>
            <a:fillRect/>
          </a:stretch>
        </p:blipFill>
        <p:spPr>
          <a:xfrm>
            <a:off x="3449651" y="1836184"/>
            <a:ext cx="263245" cy="257253"/>
          </a:xfrm>
          <a:prstGeom prst="rect">
            <a:avLst/>
          </a:prstGeom>
        </p:spPr>
      </p:pic>
      <p:pic>
        <p:nvPicPr>
          <p:cNvPr id="44" name="Picture 43">
            <a:extLst>
              <a:ext uri="{FF2B5EF4-FFF2-40B4-BE49-F238E27FC236}">
                <a16:creationId xmlns:a16="http://schemas.microsoft.com/office/drawing/2014/main" id="{E8956999-8545-542D-1C31-A0B848A8D985}"/>
              </a:ext>
            </a:extLst>
          </p:cNvPr>
          <p:cNvPicPr>
            <a:picLocks noChangeAspect="1"/>
          </p:cNvPicPr>
          <p:nvPr/>
        </p:nvPicPr>
        <p:blipFill>
          <a:blip r:embed="rId5">
            <a:lum bright="70000" contrast="-70000"/>
          </a:blip>
          <a:stretch>
            <a:fillRect/>
          </a:stretch>
        </p:blipFill>
        <p:spPr>
          <a:xfrm>
            <a:off x="2731156" y="3095989"/>
            <a:ext cx="279013" cy="191133"/>
          </a:xfrm>
          <a:prstGeom prst="rect">
            <a:avLst/>
          </a:prstGeom>
        </p:spPr>
      </p:pic>
      <p:pic>
        <p:nvPicPr>
          <p:cNvPr id="47" name="Picture 46">
            <a:extLst>
              <a:ext uri="{FF2B5EF4-FFF2-40B4-BE49-F238E27FC236}">
                <a16:creationId xmlns:a16="http://schemas.microsoft.com/office/drawing/2014/main" id="{8BF8286C-35C1-235B-A0F8-BF1C375DE7F2}"/>
              </a:ext>
            </a:extLst>
          </p:cNvPr>
          <p:cNvPicPr>
            <a:picLocks noChangeAspect="1"/>
          </p:cNvPicPr>
          <p:nvPr/>
        </p:nvPicPr>
        <p:blipFill>
          <a:blip r:embed="rId6">
            <a:lum bright="70000" contrast="-70000"/>
          </a:blip>
          <a:stretch>
            <a:fillRect/>
          </a:stretch>
        </p:blipFill>
        <p:spPr>
          <a:xfrm>
            <a:off x="3789747" y="2518163"/>
            <a:ext cx="256786" cy="192580"/>
          </a:xfrm>
          <a:prstGeom prst="rect">
            <a:avLst/>
          </a:prstGeom>
        </p:spPr>
      </p:pic>
      <p:pic>
        <p:nvPicPr>
          <p:cNvPr id="49" name="Picture 48" descr="A close up of a logo&#10;&#10;Description automatically generated">
            <a:extLst>
              <a:ext uri="{FF2B5EF4-FFF2-40B4-BE49-F238E27FC236}">
                <a16:creationId xmlns:a16="http://schemas.microsoft.com/office/drawing/2014/main" id="{388A7A32-BA9C-3E19-0969-C84827B9B58E}"/>
              </a:ext>
            </a:extLst>
          </p:cNvPr>
          <p:cNvPicPr>
            <a:picLocks noChangeAspect="1"/>
          </p:cNvPicPr>
          <p:nvPr/>
        </p:nvPicPr>
        <p:blipFill>
          <a:blip r:embed="rId7">
            <a:lum bright="70000" contrast="-70000"/>
          </a:blip>
          <a:stretch>
            <a:fillRect/>
          </a:stretch>
        </p:blipFill>
        <p:spPr>
          <a:xfrm>
            <a:off x="2732881" y="1838439"/>
            <a:ext cx="208774" cy="261441"/>
          </a:xfrm>
          <a:prstGeom prst="rect">
            <a:avLst/>
          </a:prstGeom>
        </p:spPr>
      </p:pic>
      <p:pic>
        <p:nvPicPr>
          <p:cNvPr id="50" name="Picture 49">
            <a:extLst>
              <a:ext uri="{FF2B5EF4-FFF2-40B4-BE49-F238E27FC236}">
                <a16:creationId xmlns:a16="http://schemas.microsoft.com/office/drawing/2014/main" id="{C3FFB89F-18C4-6181-2820-7BB6BD87B5CC}"/>
              </a:ext>
            </a:extLst>
          </p:cNvPr>
          <p:cNvPicPr>
            <a:picLocks noChangeAspect="1"/>
          </p:cNvPicPr>
          <p:nvPr/>
        </p:nvPicPr>
        <p:blipFill>
          <a:blip r:embed="rId8">
            <a:lum bright="70000" contrast="-70000"/>
          </a:blip>
          <a:stretch>
            <a:fillRect/>
          </a:stretch>
        </p:blipFill>
        <p:spPr>
          <a:xfrm>
            <a:off x="2366195" y="2469923"/>
            <a:ext cx="219903" cy="250018"/>
          </a:xfrm>
          <a:prstGeom prst="rect">
            <a:avLst/>
          </a:prstGeom>
        </p:spPr>
      </p:pic>
      <p:pic>
        <p:nvPicPr>
          <p:cNvPr id="51" name="Picture 50" descr="A picture containing drawing, plate, food&#10;&#10;Description automatically generated">
            <a:extLst>
              <a:ext uri="{FF2B5EF4-FFF2-40B4-BE49-F238E27FC236}">
                <a16:creationId xmlns:a16="http://schemas.microsoft.com/office/drawing/2014/main" id="{A6B8A4BF-469E-6462-0EDB-DD81EF56CD13}"/>
              </a:ext>
            </a:extLst>
          </p:cNvPr>
          <p:cNvPicPr>
            <a:picLocks noChangeAspect="1"/>
          </p:cNvPicPr>
          <p:nvPr/>
        </p:nvPicPr>
        <p:blipFill>
          <a:blip r:embed="rId9">
            <a:lum bright="70000" contrast="-70000"/>
          </a:blip>
          <a:stretch>
            <a:fillRect/>
          </a:stretch>
        </p:blipFill>
        <p:spPr>
          <a:xfrm>
            <a:off x="3453283" y="3064706"/>
            <a:ext cx="238680" cy="232470"/>
          </a:xfrm>
          <a:prstGeom prst="rect">
            <a:avLst/>
          </a:prstGeom>
        </p:spPr>
      </p:pic>
      <p:sp>
        <p:nvSpPr>
          <p:cNvPr id="4" name="Text Placeholder 3">
            <a:extLst>
              <a:ext uri="{FF2B5EF4-FFF2-40B4-BE49-F238E27FC236}">
                <a16:creationId xmlns:a16="http://schemas.microsoft.com/office/drawing/2014/main" id="{031ADD50-A4E3-8156-5136-BC6A77959C10}"/>
              </a:ext>
            </a:extLst>
          </p:cNvPr>
          <p:cNvSpPr>
            <a:spLocks noGrp="1"/>
          </p:cNvSpPr>
          <p:nvPr>
            <p:ph type="body" sz="quarter" idx="16"/>
          </p:nvPr>
        </p:nvSpPr>
        <p:spPr/>
        <p:txBody>
          <a:bodyPr/>
          <a:lstStyle/>
          <a:p>
            <a:endParaRPr lang="en-US"/>
          </a:p>
        </p:txBody>
      </p:sp>
      <p:sp>
        <p:nvSpPr>
          <p:cNvPr id="2" name="Title 1">
            <a:extLst>
              <a:ext uri="{FF2B5EF4-FFF2-40B4-BE49-F238E27FC236}">
                <a16:creationId xmlns:a16="http://schemas.microsoft.com/office/drawing/2014/main" id="{37FB9AF4-C2AD-754C-4D4F-3493F930F138}"/>
              </a:ext>
            </a:extLst>
          </p:cNvPr>
          <p:cNvSpPr>
            <a:spLocks noGrp="1"/>
          </p:cNvSpPr>
          <p:nvPr>
            <p:ph type="title"/>
          </p:nvPr>
        </p:nvSpPr>
        <p:spPr/>
        <p:txBody>
          <a:bodyPr/>
          <a:lstStyle/>
          <a:p>
            <a:r>
              <a:rPr lang="en-US" dirty="0"/>
              <a:t>Faculty as the Fulcrum</a:t>
            </a:r>
          </a:p>
        </p:txBody>
      </p:sp>
      <p:sp>
        <p:nvSpPr>
          <p:cNvPr id="5" name="Text Placeholder 4">
            <a:extLst>
              <a:ext uri="{FF2B5EF4-FFF2-40B4-BE49-F238E27FC236}">
                <a16:creationId xmlns:a16="http://schemas.microsoft.com/office/drawing/2014/main" id="{9872C2CA-9F51-77D0-3BAB-7A007DDF36FC}"/>
              </a:ext>
            </a:extLst>
          </p:cNvPr>
          <p:cNvSpPr>
            <a:spLocks noGrp="1"/>
          </p:cNvSpPr>
          <p:nvPr>
            <p:ph type="body" sz="quarter" idx="18"/>
          </p:nvPr>
        </p:nvSpPr>
        <p:spPr>
          <a:xfrm>
            <a:off x="5105352" y="4677489"/>
            <a:ext cx="1295448" cy="123111"/>
          </a:xfrm>
        </p:spPr>
        <p:txBody>
          <a:bodyPr/>
          <a:lstStyle/>
          <a:p>
            <a:r>
              <a:rPr lang="en-US" dirty="0"/>
              <a:t>Source: EAB interviews and analysis. </a:t>
            </a:r>
          </a:p>
        </p:txBody>
      </p:sp>
      <p:sp>
        <p:nvSpPr>
          <p:cNvPr id="21" name="TextBox 20">
            <a:extLst>
              <a:ext uri="{FF2B5EF4-FFF2-40B4-BE49-F238E27FC236}">
                <a16:creationId xmlns:a16="http://schemas.microsoft.com/office/drawing/2014/main" id="{5D8E314E-12FD-8EB4-ED83-813A2B350FE2}"/>
              </a:ext>
            </a:extLst>
          </p:cNvPr>
          <p:cNvSpPr txBox="1"/>
          <p:nvPr/>
        </p:nvSpPr>
        <p:spPr>
          <a:xfrm>
            <a:off x="351149" y="1031394"/>
            <a:ext cx="2377977" cy="743793"/>
          </a:xfrm>
          <a:prstGeom prst="rect">
            <a:avLst/>
          </a:prstGeom>
          <a:noFill/>
        </p:spPr>
        <p:txBody>
          <a:bodyPr wrap="square" lIns="0" tIns="0" rIns="0" bIns="0" rtlCol="0">
            <a:spAutoFit/>
          </a:bodyPr>
          <a:lstStyle/>
          <a:p>
            <a:pPr marL="171450" indent="-118872" algn="l">
              <a:spcBef>
                <a:spcPts val="500"/>
              </a:spcBef>
              <a:buFont typeface="Arial" panose="020B0604020202020204" pitchFamily="34" charset="0"/>
              <a:buChar char="•"/>
            </a:pPr>
            <a:r>
              <a:rPr lang="en-US" sz="800" dirty="0"/>
              <a:t>Embed AI fluency into disciplinary content</a:t>
            </a:r>
          </a:p>
          <a:p>
            <a:pPr marL="171450" indent="-118872" algn="l">
              <a:spcBef>
                <a:spcPts val="500"/>
              </a:spcBef>
              <a:buFont typeface="Arial" panose="020B0604020202020204" pitchFamily="34" charset="0"/>
              <a:buChar char="•"/>
            </a:pPr>
            <a:r>
              <a:rPr lang="en-US" sz="800" dirty="0"/>
              <a:t>Keep syllabi current with evolving tools, industries, and employer needs</a:t>
            </a:r>
          </a:p>
          <a:p>
            <a:pPr marL="171450" indent="-118872" algn="l">
              <a:spcBef>
                <a:spcPts val="500"/>
              </a:spcBef>
              <a:buFont typeface="Arial" panose="020B0604020202020204" pitchFamily="34" charset="0"/>
              <a:buChar char="•"/>
            </a:pPr>
            <a:r>
              <a:rPr lang="en-US" sz="800" dirty="0"/>
              <a:t>Balance AI/tech fluency with distinctly human differentiators in every course</a:t>
            </a:r>
          </a:p>
        </p:txBody>
      </p:sp>
      <p:cxnSp>
        <p:nvCxnSpPr>
          <p:cNvPr id="11" name="Straight Connector 10">
            <a:extLst>
              <a:ext uri="{FF2B5EF4-FFF2-40B4-BE49-F238E27FC236}">
                <a16:creationId xmlns:a16="http://schemas.microsoft.com/office/drawing/2014/main" id="{2C23BE14-B472-33D4-D4E8-93F04819D2F2}"/>
              </a:ext>
            </a:extLst>
          </p:cNvPr>
          <p:cNvCxnSpPr>
            <a:cxnSpLocks/>
          </p:cNvCxnSpPr>
          <p:nvPr/>
        </p:nvCxnSpPr>
        <p:spPr bwMode="gray">
          <a:xfrm>
            <a:off x="351149" y="952417"/>
            <a:ext cx="237744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FAFE336-4331-3917-241C-DE11F440DC06}"/>
              </a:ext>
            </a:extLst>
          </p:cNvPr>
          <p:cNvSpPr txBox="1"/>
          <p:nvPr/>
        </p:nvSpPr>
        <p:spPr>
          <a:xfrm>
            <a:off x="351149" y="763078"/>
            <a:ext cx="1197444" cy="138499"/>
          </a:xfrm>
          <a:prstGeom prst="rect">
            <a:avLst/>
          </a:prstGeom>
          <a:noFill/>
        </p:spPr>
        <p:txBody>
          <a:bodyPr wrap="none" lIns="0" tIns="0" rIns="0" bIns="0" rtlCol="0">
            <a:spAutoFit/>
          </a:bodyPr>
          <a:lstStyle/>
          <a:p>
            <a:pPr algn="l">
              <a:spcBef>
                <a:spcPts val="500"/>
              </a:spcBef>
            </a:pPr>
            <a:r>
              <a:rPr lang="en-US" sz="900" b="1" dirty="0"/>
              <a:t>Curriculum Design</a:t>
            </a:r>
            <a:endParaRPr lang="en-GB" sz="900" b="1" dirty="0"/>
          </a:p>
        </p:txBody>
      </p:sp>
      <p:sp>
        <p:nvSpPr>
          <p:cNvPr id="30" name="TextBox 29">
            <a:extLst>
              <a:ext uri="{FF2B5EF4-FFF2-40B4-BE49-F238E27FC236}">
                <a16:creationId xmlns:a16="http://schemas.microsoft.com/office/drawing/2014/main" id="{6F1A1BCD-E4CA-4C37-5B10-E2F92BF628FF}"/>
              </a:ext>
            </a:extLst>
          </p:cNvPr>
          <p:cNvSpPr txBox="1"/>
          <p:nvPr/>
        </p:nvSpPr>
        <p:spPr>
          <a:xfrm>
            <a:off x="4259241" y="2382434"/>
            <a:ext cx="1968573" cy="866904"/>
          </a:xfrm>
          <a:prstGeom prst="rect">
            <a:avLst/>
          </a:prstGeom>
          <a:noFill/>
        </p:spPr>
        <p:txBody>
          <a:bodyPr wrap="square" lIns="0" tIns="0" rIns="0" bIns="0" rtlCol="0">
            <a:spAutoFit/>
          </a:bodyPr>
          <a:lstStyle/>
          <a:p>
            <a:pPr marL="171450" indent="-118872" algn="l">
              <a:spcBef>
                <a:spcPts val="500"/>
              </a:spcBef>
              <a:buFont typeface="Arial" panose="020B0604020202020204" pitchFamily="34" charset="0"/>
              <a:buChar char="•"/>
            </a:pPr>
            <a:r>
              <a:rPr lang="en-US" sz="800" dirty="0"/>
              <a:t>Stay current on discipline-specific career pathways </a:t>
            </a:r>
          </a:p>
          <a:p>
            <a:pPr marL="171450" indent="-118872" algn="l">
              <a:spcBef>
                <a:spcPts val="500"/>
              </a:spcBef>
              <a:buFont typeface="Arial" panose="020B0604020202020204" pitchFamily="34" charset="0"/>
              <a:buChar char="•"/>
            </a:pPr>
            <a:r>
              <a:rPr lang="en-US" sz="800" dirty="0"/>
              <a:t>Build ongoing feedback loops with employers and alumni</a:t>
            </a:r>
          </a:p>
          <a:p>
            <a:pPr marL="171450" indent="-118872" algn="l">
              <a:spcBef>
                <a:spcPts val="500"/>
              </a:spcBef>
              <a:buFont typeface="Arial" panose="020B0604020202020204" pitchFamily="34" charset="0"/>
              <a:buChar char="•"/>
            </a:pPr>
            <a:r>
              <a:rPr lang="en-US" sz="800" dirty="0"/>
              <a:t>Ensure capstones and assignments include external validation</a:t>
            </a:r>
          </a:p>
        </p:txBody>
      </p:sp>
      <p:cxnSp>
        <p:nvCxnSpPr>
          <p:cNvPr id="9" name="Straight Connector 8">
            <a:extLst>
              <a:ext uri="{FF2B5EF4-FFF2-40B4-BE49-F238E27FC236}">
                <a16:creationId xmlns:a16="http://schemas.microsoft.com/office/drawing/2014/main" id="{B0D87E61-BAB9-50D0-93A6-5B9053B6DC56}"/>
              </a:ext>
            </a:extLst>
          </p:cNvPr>
          <p:cNvCxnSpPr>
            <a:cxnSpLocks/>
          </p:cNvCxnSpPr>
          <p:nvPr/>
        </p:nvCxnSpPr>
        <p:spPr bwMode="gray">
          <a:xfrm>
            <a:off x="4259243" y="2277778"/>
            <a:ext cx="1994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F19C3B-A37D-EB65-CA1F-DA35D0218F56}"/>
              </a:ext>
            </a:extLst>
          </p:cNvPr>
          <p:cNvSpPr txBox="1"/>
          <p:nvPr/>
        </p:nvSpPr>
        <p:spPr>
          <a:xfrm>
            <a:off x="4259243" y="2080534"/>
            <a:ext cx="1983403" cy="138499"/>
          </a:xfrm>
          <a:prstGeom prst="rect">
            <a:avLst/>
          </a:prstGeom>
          <a:noFill/>
        </p:spPr>
        <p:txBody>
          <a:bodyPr wrap="none" lIns="0" tIns="0" rIns="0" bIns="0" rtlCol="0">
            <a:spAutoFit/>
          </a:bodyPr>
          <a:lstStyle/>
          <a:p>
            <a:pPr algn="l">
              <a:spcBef>
                <a:spcPts val="500"/>
              </a:spcBef>
            </a:pPr>
            <a:r>
              <a:rPr lang="en-US" sz="900" b="1" dirty="0"/>
              <a:t>Employer &amp; Career Integration</a:t>
            </a:r>
            <a:endParaRPr lang="en-GB" sz="900" b="1" dirty="0"/>
          </a:p>
        </p:txBody>
      </p:sp>
      <p:sp>
        <p:nvSpPr>
          <p:cNvPr id="31" name="TextBox 30">
            <a:extLst>
              <a:ext uri="{FF2B5EF4-FFF2-40B4-BE49-F238E27FC236}">
                <a16:creationId xmlns:a16="http://schemas.microsoft.com/office/drawing/2014/main" id="{35745F68-6A2C-D711-2D16-ECD4D5B58151}"/>
              </a:ext>
            </a:extLst>
          </p:cNvPr>
          <p:cNvSpPr txBox="1"/>
          <p:nvPr/>
        </p:nvSpPr>
        <p:spPr>
          <a:xfrm>
            <a:off x="3660574" y="1031394"/>
            <a:ext cx="2369543" cy="743793"/>
          </a:xfrm>
          <a:prstGeom prst="rect">
            <a:avLst/>
          </a:prstGeom>
          <a:noFill/>
        </p:spPr>
        <p:txBody>
          <a:bodyPr wrap="square" lIns="0" tIns="0" rIns="0" bIns="0" rtlCol="0">
            <a:spAutoFit/>
          </a:bodyPr>
          <a:lstStyle/>
          <a:p>
            <a:pPr marL="171450" indent="-118872">
              <a:spcBef>
                <a:spcPts val="500"/>
              </a:spcBef>
              <a:buFont typeface="Arial" panose="020B0604020202020204" pitchFamily="34" charset="0"/>
              <a:buChar char="•"/>
            </a:pPr>
            <a:r>
              <a:rPr lang="en-US" sz="800" dirty="0"/>
              <a:t>Mirror workplace ambiguity in projects </a:t>
            </a:r>
          </a:p>
          <a:p>
            <a:pPr marL="171450" indent="-118872" algn="l">
              <a:spcBef>
                <a:spcPts val="500"/>
              </a:spcBef>
              <a:buFont typeface="Arial" panose="020B0604020202020204" pitchFamily="34" charset="0"/>
              <a:buChar char="•"/>
            </a:pPr>
            <a:r>
              <a:rPr lang="en-US" sz="800" dirty="0"/>
              <a:t>Design activities and assignments where AI is a co-worker</a:t>
            </a:r>
          </a:p>
          <a:p>
            <a:pPr marL="171450" indent="-118872" algn="l">
              <a:spcBef>
                <a:spcPts val="500"/>
              </a:spcBef>
              <a:buFont typeface="Arial" panose="020B0604020202020204" pitchFamily="34" charset="0"/>
              <a:buChar char="•"/>
            </a:pPr>
            <a:r>
              <a:rPr lang="en-US" sz="800" dirty="0"/>
              <a:t>Incorporate relational intelligence practices in the classroom</a:t>
            </a:r>
          </a:p>
        </p:txBody>
      </p:sp>
      <p:cxnSp>
        <p:nvCxnSpPr>
          <p:cNvPr id="6" name="Straight Connector 5">
            <a:extLst>
              <a:ext uri="{FF2B5EF4-FFF2-40B4-BE49-F238E27FC236}">
                <a16:creationId xmlns:a16="http://schemas.microsoft.com/office/drawing/2014/main" id="{4B9F35CE-D87F-D89C-0407-E045451B1B70}"/>
              </a:ext>
            </a:extLst>
          </p:cNvPr>
          <p:cNvCxnSpPr>
            <a:cxnSpLocks/>
          </p:cNvCxnSpPr>
          <p:nvPr/>
        </p:nvCxnSpPr>
        <p:spPr bwMode="gray">
          <a:xfrm>
            <a:off x="3660574" y="952417"/>
            <a:ext cx="2377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FA38786-FB5E-EAED-5E0B-8F8524D1F0A3}"/>
              </a:ext>
            </a:extLst>
          </p:cNvPr>
          <p:cNvSpPr txBox="1"/>
          <p:nvPr/>
        </p:nvSpPr>
        <p:spPr>
          <a:xfrm>
            <a:off x="3660574" y="763078"/>
            <a:ext cx="633187" cy="138499"/>
          </a:xfrm>
          <a:prstGeom prst="rect">
            <a:avLst/>
          </a:prstGeom>
          <a:noFill/>
        </p:spPr>
        <p:txBody>
          <a:bodyPr wrap="none" lIns="0" tIns="0" rIns="0" bIns="0" rtlCol="0">
            <a:spAutoFit/>
          </a:bodyPr>
          <a:lstStyle/>
          <a:p>
            <a:pPr algn="l">
              <a:spcBef>
                <a:spcPts val="500"/>
              </a:spcBef>
            </a:pPr>
            <a:r>
              <a:rPr lang="en-US" sz="900" b="1" dirty="0"/>
              <a:t>Pedagogy</a:t>
            </a:r>
            <a:endParaRPr lang="en-GB" sz="900" b="1" dirty="0"/>
          </a:p>
        </p:txBody>
      </p:sp>
      <p:sp>
        <p:nvSpPr>
          <p:cNvPr id="32" name="TextBox 31">
            <a:extLst>
              <a:ext uri="{FF2B5EF4-FFF2-40B4-BE49-F238E27FC236}">
                <a16:creationId xmlns:a16="http://schemas.microsoft.com/office/drawing/2014/main" id="{0387C01D-4A6C-CE79-57EE-4D5D317B28E5}"/>
              </a:ext>
            </a:extLst>
          </p:cNvPr>
          <p:cNvSpPr txBox="1"/>
          <p:nvPr/>
        </p:nvSpPr>
        <p:spPr>
          <a:xfrm>
            <a:off x="351149" y="3766964"/>
            <a:ext cx="2489365" cy="743793"/>
          </a:xfrm>
          <a:prstGeom prst="rect">
            <a:avLst/>
          </a:prstGeom>
          <a:noFill/>
        </p:spPr>
        <p:txBody>
          <a:bodyPr wrap="square" lIns="0" tIns="0" rIns="0" bIns="0" rtlCol="0">
            <a:spAutoFit/>
          </a:bodyPr>
          <a:lstStyle/>
          <a:p>
            <a:pPr marL="171450" indent="-118872" algn="l">
              <a:spcBef>
                <a:spcPts val="500"/>
              </a:spcBef>
              <a:buFont typeface="Arial" panose="020B0604020202020204" pitchFamily="34" charset="0"/>
              <a:buChar char="•"/>
            </a:pPr>
            <a:r>
              <a:rPr lang="en-US" sz="800" dirty="0"/>
              <a:t>Grade the process, not just the final product</a:t>
            </a:r>
          </a:p>
          <a:p>
            <a:pPr marL="171450" indent="-118872" algn="l">
              <a:spcBef>
                <a:spcPts val="500"/>
              </a:spcBef>
              <a:buFont typeface="Arial" panose="020B0604020202020204" pitchFamily="34" charset="0"/>
              <a:buChar char="•"/>
            </a:pPr>
            <a:r>
              <a:rPr lang="en-US" sz="800" dirty="0"/>
              <a:t>Equip students with verifiable evidence      of career readiness </a:t>
            </a:r>
          </a:p>
          <a:p>
            <a:pPr marL="171450" indent="-118872" algn="l">
              <a:spcBef>
                <a:spcPts val="500"/>
              </a:spcBef>
              <a:buFont typeface="Arial" panose="020B0604020202020204" pitchFamily="34" charset="0"/>
              <a:buChar char="•"/>
            </a:pPr>
            <a:r>
              <a:rPr lang="en-US" sz="800" dirty="0"/>
              <a:t>Assess relational and professional skills   with the same weight as technical ability</a:t>
            </a:r>
          </a:p>
        </p:txBody>
      </p:sp>
      <p:cxnSp>
        <p:nvCxnSpPr>
          <p:cNvPr id="20" name="Straight Connector 19">
            <a:extLst>
              <a:ext uri="{FF2B5EF4-FFF2-40B4-BE49-F238E27FC236}">
                <a16:creationId xmlns:a16="http://schemas.microsoft.com/office/drawing/2014/main" id="{C3499ABD-7992-408C-B3C1-08E1B2BA95A7}"/>
              </a:ext>
            </a:extLst>
          </p:cNvPr>
          <p:cNvCxnSpPr>
            <a:cxnSpLocks/>
          </p:cNvCxnSpPr>
          <p:nvPr/>
        </p:nvCxnSpPr>
        <p:spPr bwMode="gray">
          <a:xfrm>
            <a:off x="351149" y="3706666"/>
            <a:ext cx="23774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77413BC-B72F-16BE-B7B5-89FE1880EA1A}"/>
              </a:ext>
            </a:extLst>
          </p:cNvPr>
          <p:cNvSpPr txBox="1"/>
          <p:nvPr/>
        </p:nvSpPr>
        <p:spPr>
          <a:xfrm>
            <a:off x="351149" y="3512221"/>
            <a:ext cx="775853" cy="138499"/>
          </a:xfrm>
          <a:prstGeom prst="rect">
            <a:avLst/>
          </a:prstGeom>
          <a:noFill/>
        </p:spPr>
        <p:txBody>
          <a:bodyPr wrap="none" lIns="0" tIns="0" rIns="0" bIns="0" rtlCol="0">
            <a:spAutoFit/>
          </a:bodyPr>
          <a:lstStyle/>
          <a:p>
            <a:pPr algn="l">
              <a:spcBef>
                <a:spcPts val="500"/>
              </a:spcBef>
            </a:pPr>
            <a:r>
              <a:rPr lang="en-US" sz="900" b="1" dirty="0"/>
              <a:t>Assessment</a:t>
            </a:r>
            <a:endParaRPr lang="en-GB" sz="900" b="1" dirty="0"/>
          </a:p>
        </p:txBody>
      </p:sp>
      <p:sp>
        <p:nvSpPr>
          <p:cNvPr id="33" name="TextBox 32">
            <a:extLst>
              <a:ext uri="{FF2B5EF4-FFF2-40B4-BE49-F238E27FC236}">
                <a16:creationId xmlns:a16="http://schemas.microsoft.com/office/drawing/2014/main" id="{0E5FCD80-9F89-37FE-B7A7-87A2BC3EFB9F}"/>
              </a:ext>
            </a:extLst>
          </p:cNvPr>
          <p:cNvSpPr txBox="1"/>
          <p:nvPr/>
        </p:nvSpPr>
        <p:spPr>
          <a:xfrm>
            <a:off x="172986" y="2382434"/>
            <a:ext cx="1868585" cy="866904"/>
          </a:xfrm>
          <a:prstGeom prst="rect">
            <a:avLst/>
          </a:prstGeom>
          <a:noFill/>
        </p:spPr>
        <p:txBody>
          <a:bodyPr wrap="square" lIns="0" tIns="0" rIns="0" bIns="0" rtlCol="0">
            <a:spAutoFit/>
          </a:bodyPr>
          <a:lstStyle/>
          <a:p>
            <a:pPr marL="171450" indent="-118872" algn="l">
              <a:spcBef>
                <a:spcPts val="500"/>
              </a:spcBef>
              <a:buFont typeface="Arial" panose="020B0604020202020204" pitchFamily="34" charset="0"/>
              <a:buChar char="•"/>
            </a:pPr>
            <a:r>
              <a:rPr lang="en-US" sz="800" dirty="0"/>
              <a:t>Use AI transparently in teaching prep and grading </a:t>
            </a:r>
          </a:p>
          <a:p>
            <a:pPr marL="171450" indent="-118872" algn="l">
              <a:spcBef>
                <a:spcPts val="500"/>
              </a:spcBef>
              <a:buFont typeface="Arial" panose="020B0604020202020204" pitchFamily="34" charset="0"/>
              <a:buChar char="•"/>
            </a:pPr>
            <a:r>
              <a:rPr lang="en-US" sz="800" dirty="0"/>
              <a:t>Narrate AI-related judgement and risk management</a:t>
            </a:r>
          </a:p>
          <a:p>
            <a:pPr marL="171450" indent="-118872" algn="l">
              <a:spcBef>
                <a:spcPts val="500"/>
              </a:spcBef>
              <a:buFont typeface="Arial" panose="020B0604020202020204" pitchFamily="34" charset="0"/>
              <a:buChar char="•"/>
            </a:pPr>
            <a:r>
              <a:rPr lang="en-US" sz="800" dirty="0"/>
              <a:t>Demonstrate professional norms for responsible AI use</a:t>
            </a:r>
          </a:p>
        </p:txBody>
      </p:sp>
      <p:cxnSp>
        <p:nvCxnSpPr>
          <p:cNvPr id="22" name="Straight Connector 21">
            <a:extLst>
              <a:ext uri="{FF2B5EF4-FFF2-40B4-BE49-F238E27FC236}">
                <a16:creationId xmlns:a16="http://schemas.microsoft.com/office/drawing/2014/main" id="{FA4F05AF-04EB-DEE4-70B5-9858424DF1AD}"/>
              </a:ext>
            </a:extLst>
          </p:cNvPr>
          <p:cNvCxnSpPr>
            <a:cxnSpLocks/>
          </p:cNvCxnSpPr>
          <p:nvPr/>
        </p:nvCxnSpPr>
        <p:spPr bwMode="gray">
          <a:xfrm>
            <a:off x="172986" y="2277778"/>
            <a:ext cx="2011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E3EE056-54F9-021D-ED64-109C6F545CCB}"/>
              </a:ext>
            </a:extLst>
          </p:cNvPr>
          <p:cNvSpPr txBox="1"/>
          <p:nvPr/>
        </p:nvSpPr>
        <p:spPr>
          <a:xfrm>
            <a:off x="172986" y="2080534"/>
            <a:ext cx="1272784" cy="138499"/>
          </a:xfrm>
          <a:prstGeom prst="rect">
            <a:avLst/>
          </a:prstGeom>
          <a:noFill/>
        </p:spPr>
        <p:txBody>
          <a:bodyPr wrap="none" lIns="0" tIns="0" rIns="0" bIns="0" rtlCol="0">
            <a:spAutoFit/>
          </a:bodyPr>
          <a:lstStyle/>
          <a:p>
            <a:pPr algn="l">
              <a:spcBef>
                <a:spcPts val="500"/>
              </a:spcBef>
            </a:pPr>
            <a:r>
              <a:rPr lang="en-US" sz="900" b="1" dirty="0"/>
              <a:t>Professional AI Use</a:t>
            </a:r>
            <a:endParaRPr lang="en-GB" sz="900" b="1" dirty="0"/>
          </a:p>
        </p:txBody>
      </p:sp>
      <p:sp>
        <p:nvSpPr>
          <p:cNvPr id="34" name="TextBox 33">
            <a:extLst>
              <a:ext uri="{FF2B5EF4-FFF2-40B4-BE49-F238E27FC236}">
                <a16:creationId xmlns:a16="http://schemas.microsoft.com/office/drawing/2014/main" id="{0EBCE61D-0501-7F44-CE43-C5B9D61DBA7E}"/>
              </a:ext>
            </a:extLst>
          </p:cNvPr>
          <p:cNvSpPr txBox="1"/>
          <p:nvPr/>
        </p:nvSpPr>
        <p:spPr>
          <a:xfrm>
            <a:off x="3660574" y="3766964"/>
            <a:ext cx="2194561" cy="743793"/>
          </a:xfrm>
          <a:prstGeom prst="rect">
            <a:avLst/>
          </a:prstGeom>
          <a:noFill/>
        </p:spPr>
        <p:txBody>
          <a:bodyPr wrap="square" lIns="0" tIns="0" rIns="0" bIns="0" rtlCol="0">
            <a:spAutoFit/>
          </a:bodyPr>
          <a:lstStyle/>
          <a:p>
            <a:pPr marL="171450" indent="-118872" algn="l">
              <a:spcBef>
                <a:spcPts val="500"/>
              </a:spcBef>
              <a:buFont typeface="Arial" panose="020B0604020202020204" pitchFamily="34" charset="0"/>
              <a:buChar char="•"/>
            </a:pPr>
            <a:r>
              <a:rPr lang="en-US" sz="800" dirty="0"/>
              <a:t>Engage in continuous reskilling cycles</a:t>
            </a:r>
          </a:p>
          <a:p>
            <a:pPr marL="171450" indent="-118872" algn="l">
              <a:spcBef>
                <a:spcPts val="500"/>
              </a:spcBef>
              <a:buFont typeface="Arial" panose="020B0604020202020204" pitchFamily="34" charset="0"/>
              <a:buChar char="•"/>
            </a:pPr>
            <a:r>
              <a:rPr lang="en-US" sz="800" dirty="0"/>
              <a:t>Collaborate with colleagues across disciplines on innovative approaches </a:t>
            </a:r>
          </a:p>
          <a:p>
            <a:pPr marL="171450" indent="-118872" algn="l">
              <a:spcBef>
                <a:spcPts val="500"/>
              </a:spcBef>
              <a:buFont typeface="Arial" panose="020B0604020202020204" pitchFamily="34" charset="0"/>
              <a:buChar char="•"/>
            </a:pPr>
            <a:r>
              <a:rPr lang="en-US" sz="800" dirty="0"/>
              <a:t>Contribute to institution-wide efforts by sharing AI lessons and failures</a:t>
            </a:r>
          </a:p>
        </p:txBody>
      </p:sp>
      <p:cxnSp>
        <p:nvCxnSpPr>
          <p:cNvPr id="35" name="Straight Connector 34">
            <a:extLst>
              <a:ext uri="{FF2B5EF4-FFF2-40B4-BE49-F238E27FC236}">
                <a16:creationId xmlns:a16="http://schemas.microsoft.com/office/drawing/2014/main" id="{438E4E93-A5A9-C8DC-9587-09BBC187D5C4}"/>
              </a:ext>
            </a:extLst>
          </p:cNvPr>
          <p:cNvCxnSpPr>
            <a:cxnSpLocks/>
          </p:cNvCxnSpPr>
          <p:nvPr/>
        </p:nvCxnSpPr>
        <p:spPr bwMode="gray">
          <a:xfrm>
            <a:off x="3660574" y="3712776"/>
            <a:ext cx="23774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BFD3829-5E76-E2F1-4A0E-E834E3261836}"/>
              </a:ext>
            </a:extLst>
          </p:cNvPr>
          <p:cNvSpPr txBox="1"/>
          <p:nvPr/>
        </p:nvSpPr>
        <p:spPr>
          <a:xfrm>
            <a:off x="3660574" y="3512221"/>
            <a:ext cx="1338508" cy="138499"/>
          </a:xfrm>
          <a:prstGeom prst="rect">
            <a:avLst/>
          </a:prstGeom>
          <a:noFill/>
        </p:spPr>
        <p:txBody>
          <a:bodyPr wrap="none" lIns="0" tIns="0" rIns="0" bIns="0" rtlCol="0">
            <a:spAutoFit/>
          </a:bodyPr>
          <a:lstStyle/>
          <a:p>
            <a:pPr algn="l">
              <a:spcBef>
                <a:spcPts val="500"/>
              </a:spcBef>
            </a:pPr>
            <a:r>
              <a:rPr lang="en-US" sz="900" b="1" dirty="0"/>
              <a:t>Continuous Learning</a:t>
            </a:r>
            <a:endParaRPr lang="en-GB" sz="900" b="1" dirty="0"/>
          </a:p>
        </p:txBody>
      </p:sp>
      <p:sp>
        <p:nvSpPr>
          <p:cNvPr id="28" name="TextBox 27">
            <a:extLst>
              <a:ext uri="{FF2B5EF4-FFF2-40B4-BE49-F238E27FC236}">
                <a16:creationId xmlns:a16="http://schemas.microsoft.com/office/drawing/2014/main" id="{A404ECA6-3520-80B5-D255-8386A5B12E8C}"/>
              </a:ext>
            </a:extLst>
          </p:cNvPr>
          <p:cNvSpPr txBox="1"/>
          <p:nvPr/>
        </p:nvSpPr>
        <p:spPr>
          <a:xfrm>
            <a:off x="2610856" y="2288743"/>
            <a:ext cx="1179088" cy="612378"/>
          </a:xfrm>
          <a:prstGeom prst="rect">
            <a:avLst/>
          </a:prstGeom>
          <a:noFill/>
        </p:spPr>
        <p:txBody>
          <a:bodyPr wrap="square" lIns="0" tIns="0" rIns="0" bIns="0" rtlCol="0">
            <a:spAutoFit/>
          </a:bodyPr>
          <a:lstStyle/>
          <a:p>
            <a:pPr algn="ctr">
              <a:spcBef>
                <a:spcPts val="500"/>
              </a:spcBef>
            </a:pPr>
            <a:r>
              <a:rPr lang="en-US" sz="1000" b="1" dirty="0"/>
              <a:t>18 Future-Ready Faculty Success Behaviors</a:t>
            </a:r>
            <a:endParaRPr lang="en-GB" sz="1000" b="1" dirty="0"/>
          </a:p>
        </p:txBody>
      </p:sp>
    </p:spTree>
    <p:extLst>
      <p:ext uri="{BB962C8B-B14F-4D97-AF65-F5344CB8AC3E}">
        <p14:creationId xmlns:p14="http://schemas.microsoft.com/office/powerpoint/2010/main" val="335158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3DC049-272C-4EFD-BB1F-FFCDE266A1FD}"/>
              </a:ext>
            </a:extLst>
          </p:cNvPr>
          <p:cNvSpPr>
            <a:spLocks noGrp="1"/>
          </p:cNvSpPr>
          <p:nvPr>
            <p:ph type="title"/>
          </p:nvPr>
        </p:nvSpPr>
        <p:spPr>
          <a:xfrm>
            <a:off x="279056" y="291357"/>
            <a:ext cx="4277360" cy="249299"/>
          </a:xfrm>
        </p:spPr>
        <p:txBody>
          <a:bodyPr/>
          <a:lstStyle/>
          <a:p>
            <a:r>
              <a:rPr lang="en-US" dirty="0"/>
              <a:t>From Conversation to Change</a:t>
            </a:r>
          </a:p>
        </p:txBody>
      </p:sp>
      <p:sp>
        <p:nvSpPr>
          <p:cNvPr id="13" name="Text Placeholder 2">
            <a:extLst>
              <a:ext uri="{FF2B5EF4-FFF2-40B4-BE49-F238E27FC236}">
                <a16:creationId xmlns:a16="http://schemas.microsoft.com/office/drawing/2014/main" id="{35CE1A85-28B0-4D68-8B1B-5F12DDD556AE}"/>
              </a:ext>
            </a:extLst>
          </p:cNvPr>
          <p:cNvSpPr>
            <a:spLocks noGrp="1"/>
          </p:cNvSpPr>
          <p:nvPr>
            <p:ph type="body" sz="quarter" idx="16"/>
          </p:nvPr>
        </p:nvSpPr>
        <p:spPr>
          <a:xfrm>
            <a:off x="531293" y="604598"/>
            <a:ext cx="5288020" cy="221599"/>
          </a:xfrm>
        </p:spPr>
        <p:txBody>
          <a:bodyPr/>
          <a:lstStyle/>
          <a:p>
            <a:r>
              <a:rPr lang="en-US" sz="1600" dirty="0">
                <a:solidFill>
                  <a:schemeClr val="accent6"/>
                </a:solidFill>
              </a:rPr>
              <a:t>Questions to Answer on GenAI in the Curriculum</a:t>
            </a:r>
          </a:p>
        </p:txBody>
      </p:sp>
      <p:sp>
        <p:nvSpPr>
          <p:cNvPr id="5" name="Text Placeholder 4"/>
          <p:cNvSpPr>
            <a:spLocks noGrp="1"/>
          </p:cNvSpPr>
          <p:nvPr>
            <p:ph type="body" sz="quarter" idx="17"/>
          </p:nvPr>
        </p:nvSpPr>
        <p:spPr>
          <a:xfrm>
            <a:off x="448628" y="1266404"/>
            <a:ext cx="5769587" cy="3121945"/>
          </a:xfrm>
        </p:spPr>
        <p:txBody>
          <a:bodyPr/>
          <a:lstStyle/>
          <a:p>
            <a:pPr marL="342900" indent="-342900">
              <a:lnSpc>
                <a:spcPct val="110000"/>
              </a:lnSpc>
              <a:buAutoNum type="arabicPeriod"/>
            </a:pPr>
            <a:r>
              <a:rPr lang="en-US" sz="1600" dirty="0"/>
              <a:t>Are the skills taught in my discipline going to be automated or augmented by Gen AI?</a:t>
            </a:r>
          </a:p>
          <a:p>
            <a:pPr marL="342900" indent="-342900">
              <a:lnSpc>
                <a:spcPct val="110000"/>
              </a:lnSpc>
              <a:buAutoNum type="arabicPeriod"/>
            </a:pPr>
            <a:r>
              <a:rPr lang="en-US" sz="1600" dirty="0"/>
              <a:t>Do we need to change what we teach, how we teach, or both?</a:t>
            </a:r>
          </a:p>
          <a:p>
            <a:pPr marL="342900" indent="-342900">
              <a:lnSpc>
                <a:spcPct val="110000"/>
              </a:lnSpc>
              <a:buAutoNum type="arabicPeriod"/>
            </a:pPr>
            <a:r>
              <a:rPr lang="en-US" sz="1600" dirty="0"/>
              <a:t>What curricula or content might we need to update given that possible impact of GenAI?</a:t>
            </a:r>
          </a:p>
          <a:p>
            <a:pPr marL="342900" indent="-342900">
              <a:lnSpc>
                <a:spcPct val="110000"/>
              </a:lnSpc>
              <a:buAutoNum type="arabicPeriod"/>
            </a:pPr>
            <a:r>
              <a:rPr lang="en-US" sz="1600" dirty="0"/>
              <a:t>What can each of us do—regardless of our role—to help Texas State have continued success in an AI-transformed economy?</a:t>
            </a:r>
            <a:endParaRPr lang="en-US" dirty="0"/>
          </a:p>
          <a:p>
            <a:pPr algn="r">
              <a:lnSpc>
                <a:spcPct val="110000"/>
              </a:lnSpc>
              <a:spcBef>
                <a:spcPts val="300"/>
              </a:spcBef>
            </a:pPr>
            <a:endParaRPr lang="en-US" sz="1200" i="1" dirty="0">
              <a:solidFill>
                <a:schemeClr val="accent2"/>
              </a:solidFill>
            </a:endParaRPr>
          </a:p>
        </p:txBody>
      </p:sp>
      <p:sp>
        <p:nvSpPr>
          <p:cNvPr id="3" name="Text Placeholder 2">
            <a:extLst>
              <a:ext uri="{FF2B5EF4-FFF2-40B4-BE49-F238E27FC236}">
                <a16:creationId xmlns:a16="http://schemas.microsoft.com/office/drawing/2014/main" id="{E3EEF416-9FF1-424B-AD6E-6DD19AC76D4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435FBE2E-DAA0-305C-F635-2E5B800C8D41}"/>
              </a:ext>
            </a:extLst>
          </p:cNvPr>
          <p:cNvSpPr>
            <a:spLocks noGrp="1"/>
          </p:cNvSpPr>
          <p:nvPr>
            <p:ph type="body" sz="quarter" idx="18"/>
          </p:nvPr>
        </p:nvSpPr>
        <p:spPr/>
        <p:txBody>
          <a:bodyPr/>
          <a:lstStyle/>
          <a:p>
            <a:endParaRPr lang="en-US"/>
          </a:p>
        </p:txBody>
      </p:sp>
    </p:spTree>
    <p:custDataLst>
      <p:tags r:id="rId1"/>
    </p:custDataLst>
    <p:extLst>
      <p:ext uri="{BB962C8B-B14F-4D97-AF65-F5344CB8AC3E}">
        <p14:creationId xmlns:p14="http://schemas.microsoft.com/office/powerpoint/2010/main" val="708252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4767A-0960-87CB-1625-80F07EFCCEF0}"/>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10D22067-AB06-1860-5931-190C8BBD9ABC}"/>
              </a:ext>
            </a:extLst>
          </p:cNvPr>
          <p:cNvSpPr/>
          <p:nvPr/>
        </p:nvSpPr>
        <p:spPr bwMode="gray">
          <a:xfrm>
            <a:off x="3294162" y="748749"/>
            <a:ext cx="2829310" cy="37740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43963267-6362-5EDD-67C2-F4473BD8D5C2}"/>
              </a:ext>
            </a:extLst>
          </p:cNvPr>
          <p:cNvSpPr/>
          <p:nvPr/>
        </p:nvSpPr>
        <p:spPr bwMode="gray">
          <a:xfrm>
            <a:off x="139148" y="754899"/>
            <a:ext cx="2967974" cy="37678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 Placeholder 31">
            <a:extLst>
              <a:ext uri="{FF2B5EF4-FFF2-40B4-BE49-F238E27FC236}">
                <a16:creationId xmlns:a16="http://schemas.microsoft.com/office/drawing/2014/main" id="{7FACB181-ED20-D0D7-847D-491EFA6F09A4}"/>
              </a:ext>
            </a:extLst>
          </p:cNvPr>
          <p:cNvSpPr>
            <a:spLocks noGrp="1"/>
          </p:cNvSpPr>
          <p:nvPr>
            <p:ph type="body" sz="quarter" idx="16"/>
          </p:nvPr>
        </p:nvSpPr>
        <p:spPr>
          <a:xfrm>
            <a:off x="280194" y="99782"/>
            <a:ext cx="2560320" cy="123111"/>
          </a:xfrm>
        </p:spPr>
        <p:txBody>
          <a:bodyPr/>
          <a:lstStyle/>
          <a:p>
            <a:r>
              <a:rPr lang="en-US" sz="800" dirty="0"/>
              <a:t>Resources for Teaching with AI</a:t>
            </a:r>
          </a:p>
        </p:txBody>
      </p:sp>
      <p:sp>
        <p:nvSpPr>
          <p:cNvPr id="10" name="Title 9">
            <a:extLst>
              <a:ext uri="{FF2B5EF4-FFF2-40B4-BE49-F238E27FC236}">
                <a16:creationId xmlns:a16="http://schemas.microsoft.com/office/drawing/2014/main" id="{99E3D933-86E8-B9CF-7C5F-02703294A6B1}"/>
              </a:ext>
            </a:extLst>
          </p:cNvPr>
          <p:cNvSpPr>
            <a:spLocks noGrp="1"/>
          </p:cNvSpPr>
          <p:nvPr>
            <p:ph type="title"/>
          </p:nvPr>
        </p:nvSpPr>
        <p:spPr/>
        <p:txBody>
          <a:bodyPr/>
          <a:lstStyle/>
          <a:p>
            <a:r>
              <a:rPr lang="en-US" dirty="0"/>
              <a:t>Your GenAI Integration Cheat Sheets</a:t>
            </a:r>
          </a:p>
        </p:txBody>
      </p:sp>
      <p:sp>
        <p:nvSpPr>
          <p:cNvPr id="7" name="Text Placeholder 29">
            <a:extLst>
              <a:ext uri="{FF2B5EF4-FFF2-40B4-BE49-F238E27FC236}">
                <a16:creationId xmlns:a16="http://schemas.microsoft.com/office/drawing/2014/main" id="{7EDB52EC-DB3E-48D3-C9BE-5DC03B5638F8}"/>
              </a:ext>
            </a:extLst>
          </p:cNvPr>
          <p:cNvSpPr txBox="1">
            <a:spLocks/>
          </p:cNvSpPr>
          <p:nvPr/>
        </p:nvSpPr>
        <p:spPr bwMode="gray">
          <a:xfrm>
            <a:off x="695080" y="850790"/>
            <a:ext cx="180502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a:buFont typeface="Wingdings" pitchFamily="2" charset="2"/>
              <a:buNone/>
            </a:pPr>
            <a:r>
              <a:rPr lang="en-US" b="1" dirty="0"/>
              <a:t>Libraries of Ready-Made AI Assignments</a:t>
            </a:r>
          </a:p>
        </p:txBody>
      </p:sp>
      <p:sp>
        <p:nvSpPr>
          <p:cNvPr id="46" name="Text Placeholder 29">
            <a:extLst>
              <a:ext uri="{FF2B5EF4-FFF2-40B4-BE49-F238E27FC236}">
                <a16:creationId xmlns:a16="http://schemas.microsoft.com/office/drawing/2014/main" id="{B229FBC0-50CC-CCE6-8A6C-00EF6FDDFD8B}"/>
              </a:ext>
            </a:extLst>
          </p:cNvPr>
          <p:cNvSpPr txBox="1">
            <a:spLocks/>
          </p:cNvSpPr>
          <p:nvPr/>
        </p:nvSpPr>
        <p:spPr bwMode="gray">
          <a:xfrm>
            <a:off x="3765293" y="846409"/>
            <a:ext cx="2039455"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a:buNone/>
            </a:pPr>
            <a:r>
              <a:rPr lang="en-US" b="1" dirty="0"/>
              <a:t>Resources for Designing “AI-Resistant” Assignments</a:t>
            </a:r>
          </a:p>
        </p:txBody>
      </p:sp>
      <p:sp>
        <p:nvSpPr>
          <p:cNvPr id="3" name="Text Placeholder 5">
            <a:extLst>
              <a:ext uri="{FF2B5EF4-FFF2-40B4-BE49-F238E27FC236}">
                <a16:creationId xmlns:a16="http://schemas.microsoft.com/office/drawing/2014/main" id="{50EA9C3F-5DEC-4022-0166-93FD536C5FE1}"/>
              </a:ext>
            </a:extLst>
          </p:cNvPr>
          <p:cNvSpPr txBox="1">
            <a:spLocks/>
          </p:cNvSpPr>
          <p:nvPr/>
        </p:nvSpPr>
        <p:spPr bwMode="gray">
          <a:xfrm>
            <a:off x="1847088" y="4666883"/>
            <a:ext cx="4553711"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dirty="0"/>
              <a:t>Source: EAB interviews and analysis.</a:t>
            </a:r>
          </a:p>
        </p:txBody>
      </p:sp>
      <p:grpSp>
        <p:nvGrpSpPr>
          <p:cNvPr id="28" name="Group 27">
            <a:extLst>
              <a:ext uri="{FF2B5EF4-FFF2-40B4-BE49-F238E27FC236}">
                <a16:creationId xmlns:a16="http://schemas.microsoft.com/office/drawing/2014/main" id="{6BFBFB8A-C8F7-5A2D-1B6E-6A93C7C40804}"/>
              </a:ext>
            </a:extLst>
          </p:cNvPr>
          <p:cNvGrpSpPr/>
          <p:nvPr/>
        </p:nvGrpSpPr>
        <p:grpSpPr>
          <a:xfrm>
            <a:off x="418525" y="1237985"/>
            <a:ext cx="2590078" cy="545794"/>
            <a:chOff x="418525" y="1237985"/>
            <a:chExt cx="2590078" cy="545794"/>
          </a:xfrm>
        </p:grpSpPr>
        <p:sp>
          <p:nvSpPr>
            <p:cNvPr id="8" name="Text Placeholder 31">
              <a:extLst>
                <a:ext uri="{FF2B5EF4-FFF2-40B4-BE49-F238E27FC236}">
                  <a16:creationId xmlns:a16="http://schemas.microsoft.com/office/drawing/2014/main" id="{BE8CF1A9-B0FB-BC3F-7178-BB505E4E4880}"/>
                </a:ext>
              </a:extLst>
            </p:cNvPr>
            <p:cNvSpPr txBox="1">
              <a:spLocks/>
            </p:cNvSpPr>
            <p:nvPr/>
          </p:nvSpPr>
          <p:spPr bwMode="gray">
            <a:xfrm>
              <a:off x="685569" y="1252864"/>
              <a:ext cx="2323034" cy="53091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800" b="1" dirty="0">
                  <a:hlinkClick r:id="rId4"/>
                </a:rPr>
                <a:t>AI Pedagogy Project Assignments</a:t>
              </a:r>
              <a:r>
                <a:rPr lang="en-US" sz="800" b="1" dirty="0"/>
                <a:t> </a:t>
              </a:r>
              <a:r>
                <a:rPr lang="en-US" sz="800" i="1" dirty="0"/>
                <a:t>(</a:t>
              </a:r>
              <a:r>
                <a:rPr lang="en-US" sz="800" i="1" dirty="0" err="1"/>
                <a:t>MetaLAB</a:t>
              </a:r>
              <a:r>
                <a:rPr lang="en-US" sz="800" i="1" dirty="0"/>
                <a:t> (at) Harvard):</a:t>
              </a:r>
            </a:p>
            <a:p>
              <a:pPr marL="0" indent="0">
                <a:spcBef>
                  <a:spcPts val="300"/>
                </a:spcBef>
                <a:buNone/>
              </a:pPr>
              <a:r>
                <a:rPr lang="en-US" sz="800" dirty="0"/>
                <a:t>Growing collection of AI assignments from instructors around the world</a:t>
              </a:r>
            </a:p>
          </p:txBody>
        </p:sp>
        <p:sp>
          <p:nvSpPr>
            <p:cNvPr id="4" name="Isosceles Triangle 3">
              <a:extLst>
                <a:ext uri="{FF2B5EF4-FFF2-40B4-BE49-F238E27FC236}">
                  <a16:creationId xmlns:a16="http://schemas.microsoft.com/office/drawing/2014/main" id="{090128E7-BF43-FC04-0C90-EBD25E4C9338}"/>
                </a:ext>
              </a:extLst>
            </p:cNvPr>
            <p:cNvSpPr/>
            <p:nvPr/>
          </p:nvSpPr>
          <p:spPr bwMode="gray">
            <a:xfrm rot="5400000">
              <a:off x="398522" y="1257988"/>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27" name="Group 26">
            <a:extLst>
              <a:ext uri="{FF2B5EF4-FFF2-40B4-BE49-F238E27FC236}">
                <a16:creationId xmlns:a16="http://schemas.microsoft.com/office/drawing/2014/main" id="{0748CC36-8000-08EE-CAAC-4064208F46C7}"/>
              </a:ext>
            </a:extLst>
          </p:cNvPr>
          <p:cNvGrpSpPr/>
          <p:nvPr/>
        </p:nvGrpSpPr>
        <p:grpSpPr>
          <a:xfrm>
            <a:off x="418525" y="2038850"/>
            <a:ext cx="2590078" cy="545184"/>
            <a:chOff x="418525" y="1996788"/>
            <a:chExt cx="2590078" cy="545184"/>
          </a:xfrm>
        </p:grpSpPr>
        <p:sp>
          <p:nvSpPr>
            <p:cNvPr id="19" name="TextBox 18">
              <a:extLst>
                <a:ext uri="{FF2B5EF4-FFF2-40B4-BE49-F238E27FC236}">
                  <a16:creationId xmlns:a16="http://schemas.microsoft.com/office/drawing/2014/main" id="{A8FD43DA-D978-5ED7-F05A-AE0C7CF9FDEC}"/>
                </a:ext>
              </a:extLst>
            </p:cNvPr>
            <p:cNvSpPr txBox="1"/>
            <p:nvPr/>
          </p:nvSpPr>
          <p:spPr bwMode="gray">
            <a:xfrm>
              <a:off x="685568" y="2011057"/>
              <a:ext cx="2323035" cy="530915"/>
            </a:xfrm>
            <a:prstGeom prst="rect">
              <a:avLst/>
            </a:prstGeom>
            <a:noFill/>
          </p:spPr>
          <p:txBody>
            <a:bodyPr wrap="square" lIns="0" tIns="0" rIns="0" bIns="0" rtlCol="0">
              <a:spAutoFit/>
            </a:bodyPr>
            <a:lstStyle/>
            <a:p>
              <a:pPr>
                <a:spcBef>
                  <a:spcPts val="300"/>
                </a:spcBef>
              </a:pPr>
              <a:r>
                <a:rPr lang="en-US" sz="800" b="1" dirty="0">
                  <a:hlinkClick r:id="rId5"/>
                </a:rPr>
                <a:t>AI Assignment Library</a:t>
              </a:r>
              <a:r>
                <a:rPr lang="en-US" sz="800" b="1" dirty="0"/>
                <a:t> </a:t>
              </a:r>
              <a:br>
                <a:rPr lang="en-US" sz="800" b="1" dirty="0"/>
              </a:br>
              <a:r>
                <a:rPr lang="en-US" sz="800" i="1" dirty="0"/>
                <a:t>(University of North Dakota):</a:t>
              </a:r>
            </a:p>
            <a:p>
              <a:pPr>
                <a:spcBef>
                  <a:spcPts val="300"/>
                </a:spcBef>
              </a:pPr>
              <a:r>
                <a:rPr lang="en-US" sz="800" dirty="0"/>
                <a:t>Collection of AI assignments built by expert UND faculty</a:t>
              </a:r>
            </a:p>
          </p:txBody>
        </p:sp>
        <p:sp>
          <p:nvSpPr>
            <p:cNvPr id="5" name="Isosceles Triangle 4">
              <a:extLst>
                <a:ext uri="{FF2B5EF4-FFF2-40B4-BE49-F238E27FC236}">
                  <a16:creationId xmlns:a16="http://schemas.microsoft.com/office/drawing/2014/main" id="{F601C45C-A68A-1304-B853-22018F32C21D}"/>
                </a:ext>
              </a:extLst>
            </p:cNvPr>
            <p:cNvSpPr/>
            <p:nvPr/>
          </p:nvSpPr>
          <p:spPr bwMode="gray">
            <a:xfrm rot="5400000">
              <a:off x="398522" y="2016791"/>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26" name="Group 25">
            <a:extLst>
              <a:ext uri="{FF2B5EF4-FFF2-40B4-BE49-F238E27FC236}">
                <a16:creationId xmlns:a16="http://schemas.microsoft.com/office/drawing/2014/main" id="{F04F1258-2C80-4B87-A84A-CC215B970657}"/>
              </a:ext>
            </a:extLst>
          </p:cNvPr>
          <p:cNvGrpSpPr/>
          <p:nvPr/>
        </p:nvGrpSpPr>
        <p:grpSpPr>
          <a:xfrm>
            <a:off x="418525" y="2839105"/>
            <a:ext cx="2590080" cy="543838"/>
            <a:chOff x="418525" y="2879438"/>
            <a:chExt cx="2590080" cy="543838"/>
          </a:xfrm>
        </p:grpSpPr>
        <p:sp>
          <p:nvSpPr>
            <p:cNvPr id="18" name="TextBox 17">
              <a:extLst>
                <a:ext uri="{FF2B5EF4-FFF2-40B4-BE49-F238E27FC236}">
                  <a16:creationId xmlns:a16="http://schemas.microsoft.com/office/drawing/2014/main" id="{965F775F-9488-CE6E-866B-8DC3D17D8548}"/>
                </a:ext>
              </a:extLst>
            </p:cNvPr>
            <p:cNvSpPr txBox="1"/>
            <p:nvPr/>
          </p:nvSpPr>
          <p:spPr bwMode="gray">
            <a:xfrm>
              <a:off x="685570" y="2892361"/>
              <a:ext cx="2323035" cy="530915"/>
            </a:xfrm>
            <a:prstGeom prst="rect">
              <a:avLst/>
            </a:prstGeom>
            <a:noFill/>
          </p:spPr>
          <p:txBody>
            <a:bodyPr wrap="square" lIns="0" tIns="0" rIns="0" bIns="0" rtlCol="0">
              <a:spAutoFit/>
            </a:bodyPr>
            <a:lstStyle/>
            <a:p>
              <a:pPr>
                <a:spcBef>
                  <a:spcPts val="300"/>
                </a:spcBef>
              </a:pPr>
              <a:r>
                <a:rPr lang="en-US" sz="800" b="1" dirty="0" err="1">
                  <a:hlinkClick r:id="rId6"/>
                </a:rPr>
                <a:t>TextGenEd</a:t>
              </a:r>
              <a:br>
                <a:rPr lang="en-US" sz="800" b="1" dirty="0"/>
              </a:br>
              <a:r>
                <a:rPr lang="en-US" sz="800" i="1" dirty="0"/>
                <a:t>(WAC</a:t>
              </a:r>
              <a:r>
                <a:rPr lang="en-US" sz="800" i="1" baseline="30000" dirty="0"/>
                <a:t>1</a:t>
              </a:r>
              <a:r>
                <a:rPr lang="en-US" sz="800" i="1" dirty="0"/>
                <a:t> Clearinghouse):</a:t>
              </a:r>
            </a:p>
            <a:p>
              <a:pPr>
                <a:spcBef>
                  <a:spcPts val="300"/>
                </a:spcBef>
              </a:pPr>
              <a:r>
                <a:rPr lang="en-US" sz="800" dirty="0"/>
                <a:t>Peer-reviewed library of faculty-submitted assignments designed to promote AI literacy</a:t>
              </a:r>
            </a:p>
          </p:txBody>
        </p:sp>
        <p:sp>
          <p:nvSpPr>
            <p:cNvPr id="6" name="Isosceles Triangle 5">
              <a:extLst>
                <a:ext uri="{FF2B5EF4-FFF2-40B4-BE49-F238E27FC236}">
                  <a16:creationId xmlns:a16="http://schemas.microsoft.com/office/drawing/2014/main" id="{C9EE6829-B783-9619-CB12-D56AC6F415FA}"/>
                </a:ext>
              </a:extLst>
            </p:cNvPr>
            <p:cNvSpPr/>
            <p:nvPr/>
          </p:nvSpPr>
          <p:spPr bwMode="gray">
            <a:xfrm rot="5400000">
              <a:off x="398522" y="2899441"/>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25" name="Group 24">
            <a:extLst>
              <a:ext uri="{FF2B5EF4-FFF2-40B4-BE49-F238E27FC236}">
                <a16:creationId xmlns:a16="http://schemas.microsoft.com/office/drawing/2014/main" id="{199D078E-3A92-90C3-E66F-21A994067409}"/>
              </a:ext>
            </a:extLst>
          </p:cNvPr>
          <p:cNvGrpSpPr/>
          <p:nvPr/>
        </p:nvGrpSpPr>
        <p:grpSpPr>
          <a:xfrm>
            <a:off x="418525" y="3638015"/>
            <a:ext cx="2590080" cy="789739"/>
            <a:chOff x="418525" y="3748459"/>
            <a:chExt cx="2590080" cy="789739"/>
          </a:xfrm>
        </p:grpSpPr>
        <p:sp>
          <p:nvSpPr>
            <p:cNvPr id="33" name="Text Placeholder 31">
              <a:extLst>
                <a:ext uri="{FF2B5EF4-FFF2-40B4-BE49-F238E27FC236}">
                  <a16:creationId xmlns:a16="http://schemas.microsoft.com/office/drawing/2014/main" id="{D9A3DCE2-5BA6-F51C-F01D-DADC8C1EF5A3}"/>
                </a:ext>
              </a:extLst>
            </p:cNvPr>
            <p:cNvSpPr txBox="1">
              <a:spLocks/>
            </p:cNvSpPr>
            <p:nvPr/>
          </p:nvSpPr>
          <p:spPr bwMode="gray">
            <a:xfrm>
              <a:off x="685570" y="3761062"/>
              <a:ext cx="2323035" cy="777136"/>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a:spcBef>
                  <a:spcPts val="300"/>
                </a:spcBef>
                <a:buFont typeface="Wingdings" pitchFamily="2" charset="2"/>
                <a:buNone/>
              </a:pPr>
              <a:r>
                <a:rPr lang="en-US" sz="800" b="1" dirty="0">
                  <a:hlinkClick r:id="rId7"/>
                </a:rPr>
                <a:t>ChatGPT Assignments to Use in Your Classroom Today</a:t>
              </a:r>
              <a:br>
                <a:rPr lang="en-US" sz="800" b="1" dirty="0"/>
              </a:br>
              <a:r>
                <a:rPr lang="en-US" sz="800" i="1" dirty="0"/>
                <a:t>(University of Central Florida):</a:t>
              </a:r>
            </a:p>
            <a:p>
              <a:pPr marL="0" indent="0">
                <a:spcBef>
                  <a:spcPts val="300"/>
                </a:spcBef>
                <a:buNone/>
              </a:pPr>
              <a:r>
                <a:rPr lang="en-US" sz="800" dirty="0"/>
                <a:t>Book of 60 practical uses for AI in learning, with pre-written prompts to assist with each use case</a:t>
              </a:r>
            </a:p>
          </p:txBody>
        </p:sp>
        <p:sp>
          <p:nvSpPr>
            <p:cNvPr id="11" name="Isosceles Triangle 10">
              <a:extLst>
                <a:ext uri="{FF2B5EF4-FFF2-40B4-BE49-F238E27FC236}">
                  <a16:creationId xmlns:a16="http://schemas.microsoft.com/office/drawing/2014/main" id="{AC6235EF-D102-584E-D521-5E8B980B32FC}"/>
                </a:ext>
              </a:extLst>
            </p:cNvPr>
            <p:cNvSpPr/>
            <p:nvPr/>
          </p:nvSpPr>
          <p:spPr bwMode="gray">
            <a:xfrm rot="5400000">
              <a:off x="398522" y="3768462"/>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23" name="Group 22">
            <a:extLst>
              <a:ext uri="{FF2B5EF4-FFF2-40B4-BE49-F238E27FC236}">
                <a16:creationId xmlns:a16="http://schemas.microsoft.com/office/drawing/2014/main" id="{681BA875-D4B5-EFCB-342E-779DFA19940A}"/>
              </a:ext>
            </a:extLst>
          </p:cNvPr>
          <p:cNvGrpSpPr/>
          <p:nvPr/>
        </p:nvGrpSpPr>
        <p:grpSpPr>
          <a:xfrm>
            <a:off x="3434429" y="1240814"/>
            <a:ext cx="2652541" cy="542965"/>
            <a:chOff x="3434429" y="1240814"/>
            <a:chExt cx="2652541" cy="542965"/>
          </a:xfrm>
        </p:grpSpPr>
        <p:sp>
          <p:nvSpPr>
            <p:cNvPr id="17" name="TextBox 16">
              <a:extLst>
                <a:ext uri="{FF2B5EF4-FFF2-40B4-BE49-F238E27FC236}">
                  <a16:creationId xmlns:a16="http://schemas.microsoft.com/office/drawing/2014/main" id="{0FBA2296-1AF0-45B5-321C-15FB83E922E7}"/>
                </a:ext>
              </a:extLst>
            </p:cNvPr>
            <p:cNvSpPr txBox="1"/>
            <p:nvPr/>
          </p:nvSpPr>
          <p:spPr bwMode="gray">
            <a:xfrm>
              <a:off x="3700386" y="1252864"/>
              <a:ext cx="2386584" cy="530915"/>
            </a:xfrm>
            <a:prstGeom prst="rect">
              <a:avLst/>
            </a:prstGeom>
            <a:noFill/>
          </p:spPr>
          <p:txBody>
            <a:bodyPr wrap="square" lIns="0" tIns="0" rIns="0" bIns="0" rtlCol="0">
              <a:spAutoFit/>
            </a:bodyPr>
            <a:lstStyle/>
            <a:p>
              <a:pPr>
                <a:spcBef>
                  <a:spcPts val="300"/>
                </a:spcBef>
              </a:pPr>
              <a:r>
                <a:rPr lang="en-US" sz="800" b="1" dirty="0"/>
                <a:t> </a:t>
              </a:r>
              <a:r>
                <a:rPr lang="en-US" sz="800" b="1" dirty="0">
                  <a:hlinkClick r:id="rId8"/>
                </a:rPr>
                <a:t>Generative AI-Resistant Assignments</a:t>
              </a:r>
              <a:br>
                <a:rPr lang="en-US" sz="800" b="1" dirty="0"/>
              </a:br>
              <a:r>
                <a:rPr lang="en-US" sz="800" i="1" dirty="0"/>
                <a:t>(University of Central Florida):</a:t>
              </a:r>
            </a:p>
            <a:p>
              <a:pPr>
                <a:spcBef>
                  <a:spcPts val="300"/>
                </a:spcBef>
              </a:pPr>
              <a:r>
                <a:rPr lang="en-US" sz="800" dirty="0"/>
                <a:t>Instructions for how to design assignments that make cheating with GenAI more difficult</a:t>
              </a:r>
            </a:p>
          </p:txBody>
        </p:sp>
        <p:sp>
          <p:nvSpPr>
            <p:cNvPr id="12" name="Isosceles Triangle 11">
              <a:extLst>
                <a:ext uri="{FF2B5EF4-FFF2-40B4-BE49-F238E27FC236}">
                  <a16:creationId xmlns:a16="http://schemas.microsoft.com/office/drawing/2014/main" id="{B4FB65B4-7778-3FD0-30F9-56CDB46FD95A}"/>
                </a:ext>
              </a:extLst>
            </p:cNvPr>
            <p:cNvSpPr/>
            <p:nvPr/>
          </p:nvSpPr>
          <p:spPr bwMode="gray">
            <a:xfrm rot="5400000">
              <a:off x="3414426" y="1260817"/>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22" name="Group 21">
            <a:extLst>
              <a:ext uri="{FF2B5EF4-FFF2-40B4-BE49-F238E27FC236}">
                <a16:creationId xmlns:a16="http://schemas.microsoft.com/office/drawing/2014/main" id="{C28222D2-4381-11F7-9584-B18DF6B8013A}"/>
              </a:ext>
            </a:extLst>
          </p:cNvPr>
          <p:cNvGrpSpPr/>
          <p:nvPr/>
        </p:nvGrpSpPr>
        <p:grpSpPr>
          <a:xfrm>
            <a:off x="3434429" y="2037288"/>
            <a:ext cx="2655931" cy="551023"/>
            <a:chOff x="3434429" y="2057635"/>
            <a:chExt cx="2655931" cy="551023"/>
          </a:xfrm>
        </p:grpSpPr>
        <p:sp>
          <p:nvSpPr>
            <p:cNvPr id="20" name="TextBox 19">
              <a:extLst>
                <a:ext uri="{FF2B5EF4-FFF2-40B4-BE49-F238E27FC236}">
                  <a16:creationId xmlns:a16="http://schemas.microsoft.com/office/drawing/2014/main" id="{B9C7E30A-09E9-4973-B5AB-0464D486D2D4}"/>
                </a:ext>
              </a:extLst>
            </p:cNvPr>
            <p:cNvSpPr txBox="1"/>
            <p:nvPr/>
          </p:nvSpPr>
          <p:spPr bwMode="gray">
            <a:xfrm>
              <a:off x="3700387" y="2077743"/>
              <a:ext cx="2389973" cy="530915"/>
            </a:xfrm>
            <a:prstGeom prst="rect">
              <a:avLst/>
            </a:prstGeom>
            <a:noFill/>
          </p:spPr>
          <p:txBody>
            <a:bodyPr wrap="square" lIns="0" tIns="0" rIns="0" bIns="0" rtlCol="0">
              <a:spAutoFit/>
            </a:bodyPr>
            <a:lstStyle/>
            <a:p>
              <a:pPr>
                <a:spcBef>
                  <a:spcPts val="300"/>
                </a:spcBef>
              </a:pPr>
              <a:r>
                <a:rPr lang="en-US" sz="800" b="1" dirty="0">
                  <a:hlinkClick r:id="rId9"/>
                </a:rPr>
                <a:t>Designing Assignments to Limit AI Usage</a:t>
              </a:r>
              <a:br>
                <a:rPr lang="en-US" sz="800" b="1" dirty="0"/>
              </a:br>
              <a:r>
                <a:rPr lang="en-US" sz="800" i="1" dirty="0"/>
                <a:t>(North Carolina State University):</a:t>
              </a:r>
            </a:p>
            <a:p>
              <a:pPr>
                <a:spcBef>
                  <a:spcPts val="300"/>
                </a:spcBef>
              </a:pPr>
              <a:r>
                <a:rPr lang="en-US" sz="800" dirty="0"/>
                <a:t>Library of instructions and workshops for how to design projects with GenAI in mind</a:t>
              </a:r>
              <a:endParaRPr lang="en-US" sz="800" b="1" dirty="0"/>
            </a:p>
          </p:txBody>
        </p:sp>
        <p:sp>
          <p:nvSpPr>
            <p:cNvPr id="13" name="Isosceles Triangle 12">
              <a:extLst>
                <a:ext uri="{FF2B5EF4-FFF2-40B4-BE49-F238E27FC236}">
                  <a16:creationId xmlns:a16="http://schemas.microsoft.com/office/drawing/2014/main" id="{8CEACCBE-3312-D6A3-D635-62D4693A3C3A}"/>
                </a:ext>
              </a:extLst>
            </p:cNvPr>
            <p:cNvSpPr/>
            <p:nvPr/>
          </p:nvSpPr>
          <p:spPr bwMode="gray">
            <a:xfrm rot="5400000">
              <a:off x="3414426" y="2077638"/>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15" name="Group 14">
            <a:extLst>
              <a:ext uri="{FF2B5EF4-FFF2-40B4-BE49-F238E27FC236}">
                <a16:creationId xmlns:a16="http://schemas.microsoft.com/office/drawing/2014/main" id="{2A987761-998D-07DE-C72F-0F4F996B3CC1}"/>
              </a:ext>
            </a:extLst>
          </p:cNvPr>
          <p:cNvGrpSpPr/>
          <p:nvPr/>
        </p:nvGrpSpPr>
        <p:grpSpPr>
          <a:xfrm>
            <a:off x="3434429" y="2835152"/>
            <a:ext cx="2652545" cy="679070"/>
            <a:chOff x="3434429" y="2839105"/>
            <a:chExt cx="2652545" cy="679070"/>
          </a:xfrm>
        </p:grpSpPr>
        <p:sp>
          <p:nvSpPr>
            <p:cNvPr id="21" name="TextBox 20">
              <a:extLst>
                <a:ext uri="{FF2B5EF4-FFF2-40B4-BE49-F238E27FC236}">
                  <a16:creationId xmlns:a16="http://schemas.microsoft.com/office/drawing/2014/main" id="{86B5210B-50E0-CC30-E0FE-E564F54240E8}"/>
                </a:ext>
              </a:extLst>
            </p:cNvPr>
            <p:cNvSpPr txBox="1"/>
            <p:nvPr/>
          </p:nvSpPr>
          <p:spPr bwMode="gray">
            <a:xfrm>
              <a:off x="3700390" y="2864150"/>
              <a:ext cx="2386584" cy="654025"/>
            </a:xfrm>
            <a:prstGeom prst="rect">
              <a:avLst/>
            </a:prstGeom>
            <a:noFill/>
          </p:spPr>
          <p:txBody>
            <a:bodyPr wrap="square" lIns="0" tIns="0" rIns="0" bIns="0" rtlCol="0">
              <a:spAutoFit/>
            </a:bodyPr>
            <a:lstStyle/>
            <a:p>
              <a:pPr>
                <a:spcBef>
                  <a:spcPts val="300"/>
                </a:spcBef>
              </a:pPr>
              <a:r>
                <a:rPr lang="en-US" sz="800" b="1" dirty="0">
                  <a:hlinkClick r:id="rId10"/>
                </a:rPr>
                <a:t>AI Assessment Scale GPT (ChatGPT)</a:t>
              </a:r>
              <a:br>
                <a:rPr lang="en-US" sz="800" b="1" dirty="0"/>
              </a:br>
              <a:r>
                <a:rPr lang="en-US" sz="800" i="1" dirty="0"/>
                <a:t>(Furze Smith Consulting):</a:t>
              </a:r>
            </a:p>
            <a:p>
              <a:pPr>
                <a:spcBef>
                  <a:spcPts val="300"/>
                </a:spcBef>
              </a:pPr>
              <a:r>
                <a:rPr lang="en-US" sz="800" dirty="0"/>
                <a:t>Chatbot designed to help instructors </a:t>
              </a:r>
              <a:br>
                <a:rPr lang="en-US" sz="800" dirty="0"/>
              </a:br>
              <a:r>
                <a:rPr lang="en-US" sz="800" dirty="0"/>
                <a:t>build assignments with varying levels of </a:t>
              </a:r>
              <a:br>
                <a:rPr lang="en-US" sz="800" dirty="0"/>
              </a:br>
              <a:r>
                <a:rPr lang="en-US" sz="800" dirty="0"/>
                <a:t>AI integration</a:t>
              </a:r>
            </a:p>
          </p:txBody>
        </p:sp>
        <p:sp>
          <p:nvSpPr>
            <p:cNvPr id="14" name="Isosceles Triangle 13">
              <a:extLst>
                <a:ext uri="{FF2B5EF4-FFF2-40B4-BE49-F238E27FC236}">
                  <a16:creationId xmlns:a16="http://schemas.microsoft.com/office/drawing/2014/main" id="{6200586E-17D8-21FD-FC68-9E360BFED0F9}"/>
                </a:ext>
              </a:extLst>
            </p:cNvPr>
            <p:cNvSpPr/>
            <p:nvPr/>
          </p:nvSpPr>
          <p:spPr bwMode="gray">
            <a:xfrm rot="5400000">
              <a:off x="3414426" y="2859108"/>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9" name="Group 8">
            <a:extLst>
              <a:ext uri="{FF2B5EF4-FFF2-40B4-BE49-F238E27FC236}">
                <a16:creationId xmlns:a16="http://schemas.microsoft.com/office/drawing/2014/main" id="{54CC4327-F582-F81D-F44F-0C8C67A93217}"/>
              </a:ext>
            </a:extLst>
          </p:cNvPr>
          <p:cNvGrpSpPr/>
          <p:nvPr/>
        </p:nvGrpSpPr>
        <p:grpSpPr>
          <a:xfrm>
            <a:off x="3434429" y="3761063"/>
            <a:ext cx="2655930" cy="666628"/>
            <a:chOff x="3434429" y="3761063"/>
            <a:chExt cx="2655930" cy="666628"/>
          </a:xfrm>
        </p:grpSpPr>
        <p:sp>
          <p:nvSpPr>
            <p:cNvPr id="2" name="TextBox 1">
              <a:extLst>
                <a:ext uri="{FF2B5EF4-FFF2-40B4-BE49-F238E27FC236}">
                  <a16:creationId xmlns:a16="http://schemas.microsoft.com/office/drawing/2014/main" id="{2A3020AB-DBEC-4EE1-AC1C-FE5C4E6C767F}"/>
                </a:ext>
              </a:extLst>
            </p:cNvPr>
            <p:cNvSpPr txBox="1"/>
            <p:nvPr/>
          </p:nvSpPr>
          <p:spPr bwMode="gray">
            <a:xfrm>
              <a:off x="3700388" y="3773666"/>
              <a:ext cx="2389971" cy="654025"/>
            </a:xfrm>
            <a:prstGeom prst="rect">
              <a:avLst/>
            </a:prstGeom>
            <a:noFill/>
          </p:spPr>
          <p:txBody>
            <a:bodyPr wrap="square" lIns="0" tIns="0" rIns="0" bIns="0" rtlCol="0">
              <a:spAutoFit/>
            </a:bodyPr>
            <a:lstStyle/>
            <a:p>
              <a:pPr>
                <a:spcBef>
                  <a:spcPts val="300"/>
                </a:spcBef>
              </a:pPr>
              <a:r>
                <a:rPr lang="en-US" sz="800" b="1" dirty="0"/>
                <a:t> </a:t>
              </a:r>
              <a:r>
                <a:rPr lang="en-US" sz="800" b="1" dirty="0">
                  <a:hlinkClick r:id="rId11"/>
                </a:rPr>
                <a:t>AI Writing Instructional Designer (ChatGPT)</a:t>
              </a:r>
              <a:br>
                <a:rPr lang="en-US" sz="800" b="1" dirty="0"/>
              </a:br>
              <a:r>
                <a:rPr lang="en-US" sz="800" i="1" dirty="0"/>
                <a:t>(Abram Anders):</a:t>
              </a:r>
            </a:p>
            <a:p>
              <a:pPr>
                <a:spcBef>
                  <a:spcPts val="300"/>
                </a:spcBef>
              </a:pPr>
              <a:r>
                <a:rPr lang="en-US" sz="800" dirty="0"/>
                <a:t>Chatbot designed to help writing teachers integrate AI into their assignments</a:t>
              </a:r>
            </a:p>
          </p:txBody>
        </p:sp>
        <p:sp>
          <p:nvSpPr>
            <p:cNvPr id="16" name="Isosceles Triangle 15">
              <a:extLst>
                <a:ext uri="{FF2B5EF4-FFF2-40B4-BE49-F238E27FC236}">
                  <a16:creationId xmlns:a16="http://schemas.microsoft.com/office/drawing/2014/main" id="{CE0EE413-BA74-D04A-F961-1B87425CAAC9}"/>
                </a:ext>
              </a:extLst>
            </p:cNvPr>
            <p:cNvSpPr/>
            <p:nvPr/>
          </p:nvSpPr>
          <p:spPr bwMode="gray">
            <a:xfrm rot="5400000">
              <a:off x="3414426" y="3781066"/>
              <a:ext cx="165692" cy="12568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sp>
        <p:nvSpPr>
          <p:cNvPr id="30" name="Text Placeholder 21">
            <a:extLst>
              <a:ext uri="{FF2B5EF4-FFF2-40B4-BE49-F238E27FC236}">
                <a16:creationId xmlns:a16="http://schemas.microsoft.com/office/drawing/2014/main" id="{8875FF14-0157-50E5-A620-7881A5BE482D}"/>
              </a:ext>
            </a:extLst>
          </p:cNvPr>
          <p:cNvSpPr txBox="1">
            <a:spLocks/>
          </p:cNvSpPr>
          <p:nvPr/>
        </p:nvSpPr>
        <p:spPr bwMode="gray">
          <a:xfrm>
            <a:off x="0" y="4557713"/>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Writing Across the Curriculum.</a:t>
            </a:r>
          </a:p>
        </p:txBody>
      </p:sp>
    </p:spTree>
    <p:custDataLst>
      <p:tags r:id="rId1"/>
    </p:custDataLst>
    <p:extLst>
      <p:ext uri="{BB962C8B-B14F-4D97-AF65-F5344CB8AC3E}">
        <p14:creationId xmlns:p14="http://schemas.microsoft.com/office/powerpoint/2010/main" val="3067098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09E7-4BCF-9C90-BBBC-84937046862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2402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E8A5B08B-6407-4441-9AB7-5B59C2EAB7CB}"/>
              </a:ext>
            </a:extLst>
          </p:cNvPr>
          <p:cNvSpPr>
            <a:spLocks noGrp="1"/>
          </p:cNvSpPr>
          <p:nvPr>
            <p:ph type="body" sz="quarter" idx="16"/>
          </p:nvPr>
        </p:nvSpPr>
        <p:spPr>
          <a:xfrm>
            <a:off x="280194" y="99782"/>
            <a:ext cx="2560320" cy="123111"/>
          </a:xfrm>
        </p:spPr>
        <p:txBody>
          <a:bodyPr/>
          <a:lstStyle/>
          <a:p>
            <a:endParaRPr lang="en-US" dirty="0"/>
          </a:p>
        </p:txBody>
      </p:sp>
      <p:sp>
        <p:nvSpPr>
          <p:cNvPr id="8" name="Title 2">
            <a:extLst>
              <a:ext uri="{FF2B5EF4-FFF2-40B4-BE49-F238E27FC236}">
                <a16:creationId xmlns:a16="http://schemas.microsoft.com/office/drawing/2014/main" id="{092999A3-1EBF-4AEA-BDF5-D266674F6DAA}"/>
              </a:ext>
            </a:extLst>
          </p:cNvPr>
          <p:cNvSpPr>
            <a:spLocks noGrp="1"/>
          </p:cNvSpPr>
          <p:nvPr>
            <p:ph type="title"/>
          </p:nvPr>
        </p:nvSpPr>
        <p:spPr>
          <a:xfrm>
            <a:off x="280193" y="317005"/>
            <a:ext cx="6020245" cy="249299"/>
          </a:xfrm>
        </p:spPr>
        <p:txBody>
          <a:bodyPr/>
          <a:lstStyle/>
          <a:p>
            <a:r>
              <a:rPr lang="en-US" dirty="0"/>
              <a:t>Faculty &amp; Staff Have Vastly Different Takes on AI</a:t>
            </a:r>
          </a:p>
        </p:txBody>
      </p:sp>
      <p:sp>
        <p:nvSpPr>
          <p:cNvPr id="17" name="Text Placeholder 1">
            <a:extLst>
              <a:ext uri="{FF2B5EF4-FFF2-40B4-BE49-F238E27FC236}">
                <a16:creationId xmlns:a16="http://schemas.microsoft.com/office/drawing/2014/main" id="{D05A1502-BDA1-4EB3-9BE1-B3564AE04FDA}"/>
              </a:ext>
            </a:extLst>
          </p:cNvPr>
          <p:cNvSpPr txBox="1">
            <a:spLocks/>
          </p:cNvSpPr>
          <p:nvPr/>
        </p:nvSpPr>
        <p:spPr bwMode="gray">
          <a:xfrm>
            <a:off x="1835318" y="3120613"/>
            <a:ext cx="1316736" cy="830997"/>
          </a:xfrm>
          <a:prstGeom prst="rect">
            <a:avLst/>
          </a:prstGeom>
        </p:spPr>
        <p:txBody>
          <a:bodyPr vert="horz" wrap="square" lIns="0" tIns="0" rIns="0" bIns="0" rtlCol="0">
            <a:spAutoFit/>
          </a:bodyPr>
          <a:lstStyle>
            <a:defPPr>
              <a:defRPr lang="en-US"/>
            </a:defPPr>
            <a:lvl1pPr indent="0" defTabSz="640080">
              <a:spcBef>
                <a:spcPts val="500"/>
              </a:spcBef>
              <a:buSzPct val="100000"/>
              <a:buFont typeface="Arial" panose="020B0604020202020204" pitchFamily="34" charset="0"/>
              <a:buNone/>
              <a:defRPr sz="800" b="1"/>
            </a:lvl1pPr>
            <a:lvl2pPr marL="228600" indent="-114300" defTabSz="640080">
              <a:spcBef>
                <a:spcPts val="500"/>
              </a:spcBef>
              <a:buFont typeface="Verdana" panose="020B0604030504040204" pitchFamily="34" charset="0"/>
              <a:buChar char="–"/>
              <a:defRPr sz="900"/>
            </a:lvl2pPr>
            <a:lvl3pPr marL="342900" indent="-114300" defTabSz="640080">
              <a:spcBef>
                <a:spcPts val="500"/>
              </a:spcBef>
              <a:buSzPct val="100000"/>
              <a:buFont typeface="Arial" panose="020B0604020202020204" pitchFamily="34" charset="0"/>
              <a:buChar char="•"/>
              <a:defRPr sz="900"/>
            </a:lvl3pPr>
            <a:lvl4pPr marL="457200" indent="-114300" defTabSz="640080">
              <a:spcBef>
                <a:spcPts val="500"/>
              </a:spcBef>
              <a:buFont typeface="Verdana" panose="020B0604030504040204" pitchFamily="34" charset="0"/>
              <a:buChar char="–"/>
              <a:defRPr sz="900"/>
            </a:lvl4pPr>
            <a:lvl5pPr marL="571500" indent="-114300" defTabSz="640080">
              <a:spcBef>
                <a:spcPts val="500"/>
              </a:spcBef>
              <a:buSzPct val="100000"/>
              <a:buFont typeface="Arial" panose="020B0604020202020204" pitchFamily="34" charset="0"/>
              <a:buChar char="•"/>
              <a:defRPr sz="900" baseline="0"/>
            </a:lvl5pPr>
            <a:lvl6pPr marL="687388" indent="-117475" defTabSz="640080">
              <a:spcBef>
                <a:spcPts val="500"/>
              </a:spcBef>
              <a:buFont typeface="Verdana" panose="020B0604030504040204" pitchFamily="34" charset="0"/>
              <a:buChar char="–"/>
              <a:defRPr sz="900"/>
            </a:lvl6pPr>
            <a:lvl7pPr marL="801688" indent="-112713" defTabSz="640080">
              <a:spcBef>
                <a:spcPts val="500"/>
              </a:spcBef>
              <a:buSzPct val="100000"/>
              <a:buFont typeface="Arial" panose="020B0604020202020204" pitchFamily="34" charset="0"/>
              <a:buChar char="•"/>
              <a:defRPr sz="900" baseline="0"/>
            </a:lvl7pPr>
            <a:lvl8pPr marL="914400" indent="-112713" defTabSz="640080">
              <a:spcBef>
                <a:spcPts val="500"/>
              </a:spcBef>
              <a:buFont typeface="Verdana" panose="020B0604030504040204" pitchFamily="34" charset="0"/>
              <a:buChar char="–"/>
              <a:defRPr sz="900" baseline="0"/>
            </a:lvl8pPr>
            <a:lvl9pPr marL="1028700" indent="-114300" defTabSz="640080">
              <a:spcBef>
                <a:spcPts val="500"/>
              </a:spcBef>
              <a:buClr>
                <a:schemeClr val="tx1"/>
              </a:buClr>
              <a:buSzPct val="100000"/>
              <a:buFont typeface="Arial" panose="020B0604020202020204" pitchFamily="34" charset="0"/>
              <a:buChar char="•"/>
              <a:defRPr sz="900" baseline="0"/>
            </a:lvl9pPr>
          </a:lstStyle>
          <a:p>
            <a:r>
              <a:rPr lang="en-US" sz="900" b="0" dirty="0">
                <a:solidFill>
                  <a:schemeClr val="accent4"/>
                </a:solidFill>
              </a:rPr>
              <a:t>"AI is a pedagogical issue. Faculty and staff should play around with it but that doesn't make it a priority."</a:t>
            </a:r>
          </a:p>
        </p:txBody>
      </p:sp>
      <p:sp>
        <p:nvSpPr>
          <p:cNvPr id="30" name="Arrow: Down 29">
            <a:extLst>
              <a:ext uri="{FF2B5EF4-FFF2-40B4-BE49-F238E27FC236}">
                <a16:creationId xmlns:a16="http://schemas.microsoft.com/office/drawing/2014/main" id="{C7B21852-40BE-481F-9259-5C6E4B59716C}"/>
              </a:ext>
            </a:extLst>
          </p:cNvPr>
          <p:cNvSpPr/>
          <p:nvPr/>
        </p:nvSpPr>
        <p:spPr bwMode="gray">
          <a:xfrm rot="16200000">
            <a:off x="2809449" y="-501913"/>
            <a:ext cx="947447" cy="6020244"/>
          </a:xfrm>
          <a:prstGeom prst="down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 name="Text Placeholder 2">
            <a:extLst>
              <a:ext uri="{FF2B5EF4-FFF2-40B4-BE49-F238E27FC236}">
                <a16:creationId xmlns:a16="http://schemas.microsoft.com/office/drawing/2014/main" id="{C3AF3EE2-065C-4C79-9B7A-B8DD7B469E6B}"/>
              </a:ext>
            </a:extLst>
          </p:cNvPr>
          <p:cNvSpPr txBox="1">
            <a:spLocks/>
          </p:cNvSpPr>
          <p:nvPr/>
        </p:nvSpPr>
        <p:spPr bwMode="gray">
          <a:xfrm>
            <a:off x="273050" y="776859"/>
            <a:ext cx="5854700" cy="153888"/>
          </a:xfrm>
          <a:prstGeom prst="rect">
            <a:avLst/>
          </a:prstGeom>
        </p:spPr>
        <p:txBody>
          <a:bodyPr vert="horz" wrap="square" lIns="0" tIns="0" rIns="0" bIns="0" rtlCol="0">
            <a:spAutoFit/>
          </a:bodyPr>
          <a:lstStyle>
            <a:lvl1pPr marL="0" indent="0" algn="l" defTabSz="640080" rtl="0" eaLnBrk="1" latinLnBrk="0" hangingPunct="1">
              <a:spcBef>
                <a:spcPts val="0"/>
              </a:spcBef>
              <a:buSzPct val="100000"/>
              <a:buFont typeface="Arial" panose="020B0604020202020204" pitchFamily="34" charset="0"/>
              <a:buNone/>
              <a:defRPr sz="12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sz="1000" b="1" dirty="0"/>
              <a:t>Four AI Personas Found Across Campus – </a:t>
            </a:r>
            <a:r>
              <a:rPr lang="en-US" sz="1000" b="1" dirty="0">
                <a:solidFill>
                  <a:schemeClr val="tx2"/>
                </a:solidFill>
              </a:rPr>
              <a:t>Which do you identify with? </a:t>
            </a:r>
          </a:p>
        </p:txBody>
      </p:sp>
      <p:sp>
        <p:nvSpPr>
          <p:cNvPr id="3" name="Text Placeholder 1">
            <a:extLst>
              <a:ext uri="{FF2B5EF4-FFF2-40B4-BE49-F238E27FC236}">
                <a16:creationId xmlns:a16="http://schemas.microsoft.com/office/drawing/2014/main" id="{143F166B-26D0-2B2B-5ED4-6FD85D212994}"/>
              </a:ext>
            </a:extLst>
          </p:cNvPr>
          <p:cNvSpPr txBox="1">
            <a:spLocks/>
          </p:cNvSpPr>
          <p:nvPr/>
        </p:nvSpPr>
        <p:spPr bwMode="gray">
          <a:xfrm>
            <a:off x="3353659" y="2350239"/>
            <a:ext cx="705019"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22860" indent="0">
              <a:spcAft>
                <a:spcPts val="800"/>
              </a:spcAft>
              <a:buNone/>
            </a:pPr>
            <a:r>
              <a:rPr lang="en-US" sz="1000" b="1" dirty="0">
                <a:solidFill>
                  <a:schemeClr val="accent5"/>
                </a:solidFill>
              </a:rPr>
              <a:t>Curious Examiner</a:t>
            </a:r>
            <a:endParaRPr lang="en-US" sz="1000" dirty="0">
              <a:solidFill>
                <a:schemeClr val="accent5"/>
              </a:solidFill>
            </a:endParaRPr>
          </a:p>
        </p:txBody>
      </p:sp>
      <p:sp>
        <p:nvSpPr>
          <p:cNvPr id="4" name="Text Placeholder 1">
            <a:extLst>
              <a:ext uri="{FF2B5EF4-FFF2-40B4-BE49-F238E27FC236}">
                <a16:creationId xmlns:a16="http://schemas.microsoft.com/office/drawing/2014/main" id="{51E390ED-11F0-A565-CB69-13C25548B3DD}"/>
              </a:ext>
            </a:extLst>
          </p:cNvPr>
          <p:cNvSpPr txBox="1">
            <a:spLocks/>
          </p:cNvSpPr>
          <p:nvPr/>
        </p:nvSpPr>
        <p:spPr bwMode="gray">
          <a:xfrm>
            <a:off x="4872000" y="2350239"/>
            <a:ext cx="755810"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22860" indent="0">
              <a:spcAft>
                <a:spcPts val="800"/>
              </a:spcAft>
              <a:buNone/>
            </a:pPr>
            <a:r>
              <a:rPr lang="en-US" sz="1000" b="1" dirty="0">
                <a:solidFill>
                  <a:schemeClr val="accent5"/>
                </a:solidFill>
              </a:rPr>
              <a:t>AI Champion</a:t>
            </a:r>
            <a:endParaRPr lang="en-US" sz="1000" dirty="0">
              <a:solidFill>
                <a:schemeClr val="accent5"/>
              </a:solidFill>
            </a:endParaRPr>
          </a:p>
        </p:txBody>
      </p:sp>
      <p:pic>
        <p:nvPicPr>
          <p:cNvPr id="1036" name="Picture 12">
            <a:extLst>
              <a:ext uri="{FF2B5EF4-FFF2-40B4-BE49-F238E27FC236}">
                <a16:creationId xmlns:a16="http://schemas.microsoft.com/office/drawing/2014/main" id="{ADEC227A-BF01-DE39-11B9-5BEC63A8B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643" y="1496589"/>
            <a:ext cx="762112" cy="7621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D9369EA-5449-E640-5481-4F0A2ED06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707" y="1496230"/>
            <a:ext cx="762112" cy="7618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id="{052132F9-3BFD-7F08-E5E5-247D2C1C661C}"/>
              </a:ext>
            </a:extLst>
          </p:cNvPr>
          <p:cNvSpPr txBox="1">
            <a:spLocks/>
          </p:cNvSpPr>
          <p:nvPr/>
        </p:nvSpPr>
        <p:spPr bwMode="gray">
          <a:xfrm>
            <a:off x="4872000" y="3120613"/>
            <a:ext cx="1250988" cy="553998"/>
          </a:xfrm>
          <a:prstGeom prst="rect">
            <a:avLst/>
          </a:prstGeom>
        </p:spPr>
        <p:txBody>
          <a:bodyPr vert="horz" wrap="square" lIns="0" tIns="0" rIns="0" bIns="0" rtlCol="0">
            <a:spAutoFit/>
          </a:bodyPr>
          <a:lstStyle>
            <a:defPPr>
              <a:defRPr lang="en-US"/>
            </a:defPPr>
            <a:lvl1pPr indent="0" defTabSz="640080">
              <a:spcBef>
                <a:spcPts val="500"/>
              </a:spcBef>
              <a:buSzPct val="100000"/>
              <a:buFont typeface="Arial" panose="020B0604020202020204" pitchFamily="34" charset="0"/>
              <a:buNone/>
              <a:defRPr sz="800" b="1"/>
            </a:lvl1pPr>
            <a:lvl2pPr marL="228600" indent="-114300" defTabSz="640080">
              <a:spcBef>
                <a:spcPts val="500"/>
              </a:spcBef>
              <a:buFont typeface="Verdana" panose="020B0604030504040204" pitchFamily="34" charset="0"/>
              <a:buChar char="–"/>
              <a:defRPr sz="900"/>
            </a:lvl2pPr>
            <a:lvl3pPr marL="342900" indent="-114300" defTabSz="640080">
              <a:spcBef>
                <a:spcPts val="500"/>
              </a:spcBef>
              <a:buSzPct val="100000"/>
              <a:buFont typeface="Arial" panose="020B0604020202020204" pitchFamily="34" charset="0"/>
              <a:buChar char="•"/>
              <a:defRPr sz="900"/>
            </a:lvl3pPr>
            <a:lvl4pPr marL="457200" indent="-114300" defTabSz="640080">
              <a:spcBef>
                <a:spcPts val="500"/>
              </a:spcBef>
              <a:buFont typeface="Verdana" panose="020B0604030504040204" pitchFamily="34" charset="0"/>
              <a:buChar char="–"/>
              <a:defRPr sz="900"/>
            </a:lvl4pPr>
            <a:lvl5pPr marL="571500" indent="-114300" defTabSz="640080">
              <a:spcBef>
                <a:spcPts val="500"/>
              </a:spcBef>
              <a:buSzPct val="100000"/>
              <a:buFont typeface="Arial" panose="020B0604020202020204" pitchFamily="34" charset="0"/>
              <a:buChar char="•"/>
              <a:defRPr sz="900" baseline="0"/>
            </a:lvl5pPr>
            <a:lvl6pPr marL="687388" indent="-117475" defTabSz="640080">
              <a:spcBef>
                <a:spcPts val="500"/>
              </a:spcBef>
              <a:buFont typeface="Verdana" panose="020B0604030504040204" pitchFamily="34" charset="0"/>
              <a:buChar char="–"/>
              <a:defRPr sz="900"/>
            </a:lvl6pPr>
            <a:lvl7pPr marL="801688" indent="-112713" defTabSz="640080">
              <a:spcBef>
                <a:spcPts val="500"/>
              </a:spcBef>
              <a:buSzPct val="100000"/>
              <a:buFont typeface="Arial" panose="020B0604020202020204" pitchFamily="34" charset="0"/>
              <a:buChar char="•"/>
              <a:defRPr sz="900" baseline="0"/>
            </a:lvl7pPr>
            <a:lvl8pPr marL="914400" indent="-112713" defTabSz="640080">
              <a:spcBef>
                <a:spcPts val="500"/>
              </a:spcBef>
              <a:buFont typeface="Verdana" panose="020B0604030504040204" pitchFamily="34" charset="0"/>
              <a:buChar char="–"/>
              <a:defRPr sz="900" baseline="0"/>
            </a:lvl8pPr>
            <a:lvl9pPr marL="1028700" indent="-114300" defTabSz="640080">
              <a:spcBef>
                <a:spcPts val="500"/>
              </a:spcBef>
              <a:buClr>
                <a:schemeClr val="tx1"/>
              </a:buClr>
              <a:buSzPct val="100000"/>
              <a:buFont typeface="Arial" panose="020B0604020202020204" pitchFamily="34" charset="0"/>
              <a:buChar char="•"/>
              <a:defRPr sz="900" baseline="0"/>
            </a:lvl9pPr>
          </a:lstStyle>
          <a:p>
            <a:r>
              <a:rPr lang="en-US" sz="900" dirty="0">
                <a:solidFill>
                  <a:schemeClr val="accent4"/>
                </a:solidFill>
              </a:rPr>
              <a:t>”</a:t>
            </a:r>
            <a:r>
              <a:rPr lang="en-US" sz="900" b="0" dirty="0">
                <a:solidFill>
                  <a:schemeClr val="accent4"/>
                </a:solidFill>
              </a:rPr>
              <a:t>AI will transform every part of higher education and my work.”</a:t>
            </a:r>
            <a:endParaRPr lang="en-US" sz="900" dirty="0">
              <a:solidFill>
                <a:schemeClr val="accent4"/>
              </a:solidFill>
            </a:endParaRPr>
          </a:p>
        </p:txBody>
      </p:sp>
      <p:sp>
        <p:nvSpPr>
          <p:cNvPr id="31" name="Text Placeholder 1">
            <a:extLst>
              <a:ext uri="{FF2B5EF4-FFF2-40B4-BE49-F238E27FC236}">
                <a16:creationId xmlns:a16="http://schemas.microsoft.com/office/drawing/2014/main" id="{FB5C3EF1-5FAE-0791-D573-E5BF7B65238E}"/>
              </a:ext>
            </a:extLst>
          </p:cNvPr>
          <p:cNvSpPr txBox="1">
            <a:spLocks/>
          </p:cNvSpPr>
          <p:nvPr/>
        </p:nvSpPr>
        <p:spPr bwMode="gray">
          <a:xfrm>
            <a:off x="3353659" y="3120613"/>
            <a:ext cx="1316736"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solidFill>
                  <a:schemeClr val="accent4"/>
                </a:solidFill>
              </a:rPr>
              <a:t>“I am exploring AI applications, but I’m not sure what problems it helps me solve yet.”</a:t>
            </a:r>
          </a:p>
        </p:txBody>
      </p:sp>
      <p:sp>
        <p:nvSpPr>
          <p:cNvPr id="32" name="Text Placeholder 1">
            <a:extLst>
              <a:ext uri="{FF2B5EF4-FFF2-40B4-BE49-F238E27FC236}">
                <a16:creationId xmlns:a16="http://schemas.microsoft.com/office/drawing/2014/main" id="{2ABD66E6-F4A2-C7CE-11A0-76756201EF89}"/>
              </a:ext>
            </a:extLst>
          </p:cNvPr>
          <p:cNvSpPr txBox="1">
            <a:spLocks/>
          </p:cNvSpPr>
          <p:nvPr/>
        </p:nvSpPr>
        <p:spPr bwMode="gray">
          <a:xfrm>
            <a:off x="1835764" y="2350239"/>
            <a:ext cx="704572"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22860" indent="0">
              <a:spcAft>
                <a:spcPts val="800"/>
              </a:spcAft>
              <a:buNone/>
            </a:pPr>
            <a:r>
              <a:rPr lang="en-US" sz="1000" b="1" dirty="0">
                <a:solidFill>
                  <a:schemeClr val="accent5"/>
                </a:solidFill>
              </a:rPr>
              <a:t>Passive Observer</a:t>
            </a:r>
            <a:endParaRPr lang="en-US" sz="1000" dirty="0">
              <a:solidFill>
                <a:schemeClr val="accent5"/>
              </a:solidFill>
            </a:endParaRPr>
          </a:p>
        </p:txBody>
      </p:sp>
      <p:pic>
        <p:nvPicPr>
          <p:cNvPr id="34" name="Picture 16">
            <a:extLst>
              <a:ext uri="{FF2B5EF4-FFF2-40B4-BE49-F238E27FC236}">
                <a16:creationId xmlns:a16="http://schemas.microsoft.com/office/drawing/2014/main" id="{AA2531AF-1FAD-724B-D0DA-0E2561F16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082" y="1500024"/>
            <a:ext cx="762112" cy="762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272E087-99E9-7B7E-B783-05AFE01612CC}"/>
              </a:ext>
            </a:extLst>
          </p:cNvPr>
          <p:cNvSpPr txBox="1">
            <a:spLocks/>
          </p:cNvSpPr>
          <p:nvPr/>
        </p:nvSpPr>
        <p:spPr bwMode="gray">
          <a:xfrm>
            <a:off x="318339" y="3120613"/>
            <a:ext cx="1304553" cy="415498"/>
          </a:xfrm>
          <a:prstGeom prst="rect">
            <a:avLst/>
          </a:prstGeom>
        </p:spPr>
        <p:txBody>
          <a:bodyPr vert="horz" wrap="square" lIns="0" tIns="0" rIns="0" bIns="0" rtlCol="0">
            <a:spAutoFit/>
          </a:bodyPr>
          <a:lstStyle>
            <a:defPPr>
              <a:defRPr lang="en-US"/>
            </a:defPPr>
            <a:lvl1pPr indent="0" defTabSz="640080">
              <a:spcBef>
                <a:spcPts val="500"/>
              </a:spcBef>
              <a:buSzPct val="100000"/>
              <a:buFont typeface="Arial" panose="020B0604020202020204" pitchFamily="34" charset="0"/>
              <a:buNone/>
              <a:defRPr sz="800" b="1"/>
            </a:lvl1pPr>
            <a:lvl2pPr marL="228600" indent="-114300" defTabSz="640080">
              <a:spcBef>
                <a:spcPts val="500"/>
              </a:spcBef>
              <a:buFont typeface="Verdana" panose="020B0604030504040204" pitchFamily="34" charset="0"/>
              <a:buChar char="–"/>
              <a:defRPr sz="900"/>
            </a:lvl2pPr>
            <a:lvl3pPr marL="342900" indent="-114300" defTabSz="640080">
              <a:spcBef>
                <a:spcPts val="500"/>
              </a:spcBef>
              <a:buSzPct val="100000"/>
              <a:buFont typeface="Arial" panose="020B0604020202020204" pitchFamily="34" charset="0"/>
              <a:buChar char="•"/>
              <a:defRPr sz="900"/>
            </a:lvl3pPr>
            <a:lvl4pPr marL="457200" indent="-114300" defTabSz="640080">
              <a:spcBef>
                <a:spcPts val="500"/>
              </a:spcBef>
              <a:buFont typeface="Verdana" panose="020B0604030504040204" pitchFamily="34" charset="0"/>
              <a:buChar char="–"/>
              <a:defRPr sz="900"/>
            </a:lvl4pPr>
            <a:lvl5pPr marL="571500" indent="-114300" defTabSz="640080">
              <a:spcBef>
                <a:spcPts val="500"/>
              </a:spcBef>
              <a:buSzPct val="100000"/>
              <a:buFont typeface="Arial" panose="020B0604020202020204" pitchFamily="34" charset="0"/>
              <a:buChar char="•"/>
              <a:defRPr sz="900" baseline="0"/>
            </a:lvl5pPr>
            <a:lvl6pPr marL="687388" indent="-117475" defTabSz="640080">
              <a:spcBef>
                <a:spcPts val="500"/>
              </a:spcBef>
              <a:buFont typeface="Verdana" panose="020B0604030504040204" pitchFamily="34" charset="0"/>
              <a:buChar char="–"/>
              <a:defRPr sz="900"/>
            </a:lvl6pPr>
            <a:lvl7pPr marL="801688" indent="-112713" defTabSz="640080">
              <a:spcBef>
                <a:spcPts val="500"/>
              </a:spcBef>
              <a:buSzPct val="100000"/>
              <a:buFont typeface="Arial" panose="020B0604020202020204" pitchFamily="34" charset="0"/>
              <a:buChar char="•"/>
              <a:defRPr sz="900" baseline="0"/>
            </a:lvl7pPr>
            <a:lvl8pPr marL="914400" indent="-112713" defTabSz="640080">
              <a:spcBef>
                <a:spcPts val="500"/>
              </a:spcBef>
              <a:buFont typeface="Verdana" panose="020B0604030504040204" pitchFamily="34" charset="0"/>
              <a:buChar char="–"/>
              <a:defRPr sz="900" baseline="0"/>
            </a:lvl8pPr>
            <a:lvl9pPr marL="1028700" indent="-114300" defTabSz="640080">
              <a:spcBef>
                <a:spcPts val="500"/>
              </a:spcBef>
              <a:buClr>
                <a:schemeClr val="tx1"/>
              </a:buClr>
              <a:buSzPct val="100000"/>
              <a:buFont typeface="Arial" panose="020B0604020202020204" pitchFamily="34" charset="0"/>
              <a:buChar char="•"/>
              <a:defRPr sz="900" baseline="0"/>
            </a:lvl9pPr>
          </a:lstStyle>
          <a:p>
            <a:r>
              <a:rPr lang="en-US" sz="900" b="0" dirty="0">
                <a:solidFill>
                  <a:schemeClr val="accent4"/>
                </a:solidFill>
              </a:rPr>
              <a:t>“AI is just the latest overhyped piece of technology.”</a:t>
            </a:r>
          </a:p>
        </p:txBody>
      </p:sp>
      <p:sp>
        <p:nvSpPr>
          <p:cNvPr id="6" name="Text Placeholder 1">
            <a:extLst>
              <a:ext uri="{FF2B5EF4-FFF2-40B4-BE49-F238E27FC236}">
                <a16:creationId xmlns:a16="http://schemas.microsoft.com/office/drawing/2014/main" id="{E05D1C9D-9A81-9502-976A-0BF701E44599}"/>
              </a:ext>
            </a:extLst>
          </p:cNvPr>
          <p:cNvSpPr txBox="1">
            <a:spLocks/>
          </p:cNvSpPr>
          <p:nvPr/>
        </p:nvSpPr>
        <p:spPr bwMode="gray">
          <a:xfrm>
            <a:off x="318339" y="2350239"/>
            <a:ext cx="704102"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22860" indent="0">
              <a:spcAft>
                <a:spcPts val="800"/>
              </a:spcAft>
              <a:buNone/>
            </a:pPr>
            <a:r>
              <a:rPr lang="en-US" sz="1000" b="1" dirty="0">
                <a:solidFill>
                  <a:schemeClr val="accent5"/>
                </a:solidFill>
              </a:rPr>
              <a:t>Stubborn Skeptic</a:t>
            </a:r>
            <a:endParaRPr lang="en-US" sz="1000" dirty="0">
              <a:solidFill>
                <a:schemeClr val="accent5"/>
              </a:solidFill>
            </a:endParaRPr>
          </a:p>
        </p:txBody>
      </p:sp>
      <p:pic>
        <p:nvPicPr>
          <p:cNvPr id="13" name="Picture 18">
            <a:extLst>
              <a:ext uri="{FF2B5EF4-FFF2-40B4-BE49-F238E27FC236}">
                <a16:creationId xmlns:a16="http://schemas.microsoft.com/office/drawing/2014/main" id="{B01113FB-D846-91BB-9486-CCCD18B6DC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71" y="1507747"/>
            <a:ext cx="755810" cy="755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B6A28271-91E5-B62D-7BAD-31AD3EF25C66}"/>
              </a:ext>
            </a:extLst>
          </p:cNvPr>
          <p:cNvSpPr txBox="1">
            <a:spLocks/>
          </p:cNvSpPr>
          <p:nvPr/>
        </p:nvSpPr>
        <p:spPr bwMode="gray">
          <a:xfrm>
            <a:off x="4111256" y="4677489"/>
            <a:ext cx="2289544"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a:t>Source: EAB interviews and analysis.</a:t>
            </a:r>
            <a:endParaRPr lang="en-US" dirty="0"/>
          </a:p>
        </p:txBody>
      </p:sp>
    </p:spTree>
    <p:extLst>
      <p:ext uri="{BB962C8B-B14F-4D97-AF65-F5344CB8AC3E}">
        <p14:creationId xmlns:p14="http://schemas.microsoft.com/office/powerpoint/2010/main" val="72013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757F36-A235-E10F-9797-ADE2D5E124E9}"/>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FBAA70C9-EF3C-CE99-40E7-046000D76706}"/>
              </a:ext>
            </a:extLst>
          </p:cNvPr>
          <p:cNvSpPr>
            <a:spLocks noGrp="1"/>
          </p:cNvSpPr>
          <p:nvPr>
            <p:ph type="body" sz="quarter" idx="18"/>
          </p:nvPr>
        </p:nvSpPr>
        <p:spPr/>
        <p:txBody>
          <a:bodyPr/>
          <a:lstStyle/>
          <a:p>
            <a:endParaRPr lang="en-US"/>
          </a:p>
        </p:txBody>
      </p:sp>
      <p:sp>
        <p:nvSpPr>
          <p:cNvPr id="8" name="TextBox 7">
            <a:extLst>
              <a:ext uri="{FF2B5EF4-FFF2-40B4-BE49-F238E27FC236}">
                <a16:creationId xmlns:a16="http://schemas.microsoft.com/office/drawing/2014/main" id="{5959993F-DE45-C1C6-40DA-E6924FD6D0D7}"/>
              </a:ext>
            </a:extLst>
          </p:cNvPr>
          <p:cNvSpPr txBox="1"/>
          <p:nvPr/>
        </p:nvSpPr>
        <p:spPr>
          <a:xfrm>
            <a:off x="610569" y="660438"/>
            <a:ext cx="2350513" cy="323165"/>
          </a:xfrm>
          <a:prstGeom prst="rect">
            <a:avLst/>
          </a:prstGeom>
          <a:noFill/>
        </p:spPr>
        <p:txBody>
          <a:bodyPr wrap="square" lIns="0" tIns="0" rIns="0" bIns="0" rtlCol="0">
            <a:spAutoFit/>
          </a:bodyPr>
          <a:lstStyle/>
          <a:p>
            <a:pPr algn="ctr">
              <a:spcBef>
                <a:spcPts val="500"/>
              </a:spcBef>
            </a:pPr>
            <a:r>
              <a:rPr lang="en-US" sz="1050" b="1" dirty="0">
                <a:solidFill>
                  <a:schemeClr val="bg1"/>
                </a:solidFill>
              </a:rPr>
              <a:t>A Generation Shaped by Socially Disruptive Technology </a:t>
            </a:r>
          </a:p>
        </p:txBody>
      </p:sp>
      <p:cxnSp>
        <p:nvCxnSpPr>
          <p:cNvPr id="12" name="Straight Connector 11">
            <a:extLst>
              <a:ext uri="{FF2B5EF4-FFF2-40B4-BE49-F238E27FC236}">
                <a16:creationId xmlns:a16="http://schemas.microsoft.com/office/drawing/2014/main" id="{A2AB7A77-7618-00EB-30E6-030EFF2F246F}"/>
              </a:ext>
            </a:extLst>
          </p:cNvPr>
          <p:cNvCxnSpPr>
            <a:stCxn id="5" idx="6"/>
            <a:endCxn id="6" idx="2"/>
          </p:cNvCxnSpPr>
          <p:nvPr/>
        </p:nvCxnSpPr>
        <p:spPr bwMode="gray">
          <a:xfrm>
            <a:off x="2354323" y="1730071"/>
            <a:ext cx="169215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D0C6F0-A44C-3BAF-E96F-E1D021E531D3}"/>
              </a:ext>
            </a:extLst>
          </p:cNvPr>
          <p:cNvCxnSpPr>
            <a:cxnSpLocks/>
            <a:stCxn id="7" idx="7"/>
            <a:endCxn id="6" idx="3"/>
          </p:cNvCxnSpPr>
          <p:nvPr/>
        </p:nvCxnSpPr>
        <p:spPr bwMode="gray">
          <a:xfrm flipV="1">
            <a:off x="3602388"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0CC42B-529F-AC53-27C5-CC18127FD79E}"/>
              </a:ext>
            </a:extLst>
          </p:cNvPr>
          <p:cNvCxnSpPr>
            <a:cxnSpLocks/>
            <a:stCxn id="7" idx="1"/>
            <a:endCxn id="5" idx="5"/>
          </p:cNvCxnSpPr>
          <p:nvPr/>
        </p:nvCxnSpPr>
        <p:spPr bwMode="gray">
          <a:xfrm flipH="1" flipV="1">
            <a:off x="2187814"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340557C-900E-261F-09D0-6609C897AEB9}"/>
              </a:ext>
            </a:extLst>
          </p:cNvPr>
          <p:cNvSpPr>
            <a:spLocks noChangeAspect="1"/>
          </p:cNvSpPr>
          <p:nvPr/>
        </p:nvSpPr>
        <p:spPr bwMode="gray">
          <a:xfrm>
            <a:off x="2631903" y="3103474"/>
            <a:ext cx="1136994" cy="1137670"/>
          </a:xfrm>
          <a:prstGeom prst="ellipse">
            <a:avLst/>
          </a:prstGeom>
          <a:solidFill>
            <a:schemeClr val="accent5"/>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solidFill>
                <a:schemeClr val="bg1"/>
              </a:solidFill>
            </a:endParaRPr>
          </a:p>
        </p:txBody>
      </p:sp>
      <p:sp>
        <p:nvSpPr>
          <p:cNvPr id="6" name="Oval 5">
            <a:extLst>
              <a:ext uri="{FF2B5EF4-FFF2-40B4-BE49-F238E27FC236}">
                <a16:creationId xmlns:a16="http://schemas.microsoft.com/office/drawing/2014/main" id="{50A04F03-EEB5-0432-2C1C-3FA68A4D52EE}"/>
              </a:ext>
            </a:extLst>
          </p:cNvPr>
          <p:cNvSpPr>
            <a:spLocks noChangeAspect="1"/>
          </p:cNvSpPr>
          <p:nvPr/>
        </p:nvSpPr>
        <p:spPr bwMode="gray">
          <a:xfrm>
            <a:off x="4046477" y="1161236"/>
            <a:ext cx="1136994" cy="1137670"/>
          </a:xfrm>
          <a:prstGeom prst="ellipse">
            <a:avLst/>
          </a:prstGeom>
          <a:solidFill>
            <a:schemeClr val="accent5"/>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5" name="Oval 4">
            <a:extLst>
              <a:ext uri="{FF2B5EF4-FFF2-40B4-BE49-F238E27FC236}">
                <a16:creationId xmlns:a16="http://schemas.microsoft.com/office/drawing/2014/main" id="{D32DD643-C1C8-CA89-5BD4-72ED33B8E06A}"/>
              </a:ext>
            </a:extLst>
          </p:cNvPr>
          <p:cNvSpPr>
            <a:spLocks noChangeAspect="1"/>
          </p:cNvSpPr>
          <p:nvPr/>
        </p:nvSpPr>
        <p:spPr bwMode="gray">
          <a:xfrm>
            <a:off x="1217329" y="1161236"/>
            <a:ext cx="1136994" cy="113767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10" name="TextBox 9">
            <a:extLst>
              <a:ext uri="{FF2B5EF4-FFF2-40B4-BE49-F238E27FC236}">
                <a16:creationId xmlns:a16="http://schemas.microsoft.com/office/drawing/2014/main" id="{E9EDD9DF-C5D2-0F16-BA36-76C26E8AEC2D}"/>
              </a:ext>
            </a:extLst>
          </p:cNvPr>
          <p:cNvSpPr txBox="1"/>
          <p:nvPr/>
        </p:nvSpPr>
        <p:spPr>
          <a:xfrm>
            <a:off x="3779111" y="656710"/>
            <a:ext cx="1671726" cy="323165"/>
          </a:xfrm>
          <a:prstGeom prst="rect">
            <a:avLst/>
          </a:prstGeom>
          <a:noFill/>
        </p:spPr>
        <p:txBody>
          <a:bodyPr wrap="square" lIns="0" tIns="0" rIns="0" bIns="0" rtlCol="0">
            <a:spAutoFit/>
          </a:bodyPr>
          <a:lstStyle/>
          <a:p>
            <a:pPr algn="ctr">
              <a:spcBef>
                <a:spcPts val="500"/>
              </a:spcBef>
            </a:pPr>
            <a:r>
              <a:rPr lang="en-US" sz="1050" b="1" dirty="0">
                <a:solidFill>
                  <a:schemeClr val="bg1"/>
                </a:solidFill>
              </a:rPr>
              <a:t>A Contracting Labor Market for New Grads</a:t>
            </a:r>
          </a:p>
        </p:txBody>
      </p:sp>
      <p:sp>
        <p:nvSpPr>
          <p:cNvPr id="9" name="TextBox 8">
            <a:extLst>
              <a:ext uri="{FF2B5EF4-FFF2-40B4-BE49-F238E27FC236}">
                <a16:creationId xmlns:a16="http://schemas.microsoft.com/office/drawing/2014/main" id="{5BF62A7C-2EA3-971F-520A-228F50A1A1A8}"/>
              </a:ext>
            </a:extLst>
          </p:cNvPr>
          <p:cNvSpPr txBox="1"/>
          <p:nvPr/>
        </p:nvSpPr>
        <p:spPr>
          <a:xfrm>
            <a:off x="2025143" y="2640415"/>
            <a:ext cx="2350513" cy="323165"/>
          </a:xfrm>
          <a:prstGeom prst="rect">
            <a:avLst/>
          </a:prstGeom>
          <a:noFill/>
        </p:spPr>
        <p:txBody>
          <a:bodyPr wrap="square" lIns="0" tIns="0" rIns="0" bIns="0" rtlCol="0">
            <a:spAutoFit/>
          </a:bodyPr>
          <a:lstStyle/>
          <a:p>
            <a:pPr algn="ctr">
              <a:spcBef>
                <a:spcPts val="500"/>
              </a:spcBef>
            </a:pPr>
            <a:r>
              <a:rPr lang="en-US" sz="1050" b="1" dirty="0">
                <a:solidFill>
                  <a:schemeClr val="bg1"/>
                </a:solidFill>
              </a:rPr>
              <a:t>A </a:t>
            </a:r>
            <a:r>
              <a:rPr lang="en-US" sz="1050" dirty="0">
                <a:solidFill>
                  <a:schemeClr val="bg1"/>
                </a:solidFill>
              </a:rPr>
              <a:t>(</a:t>
            </a:r>
            <a:r>
              <a:rPr lang="en-US" sz="1050" b="1" dirty="0">
                <a:solidFill>
                  <a:schemeClr val="bg1"/>
                </a:solidFill>
              </a:rPr>
              <a:t>R</a:t>
            </a:r>
            <a:r>
              <a:rPr lang="en-US" sz="1050" dirty="0">
                <a:solidFill>
                  <a:schemeClr val="bg1"/>
                </a:solidFill>
              </a:rPr>
              <a:t>)</a:t>
            </a:r>
            <a:r>
              <a:rPr lang="en-US" sz="1050" b="1" dirty="0">
                <a:solidFill>
                  <a:schemeClr val="bg1"/>
                </a:solidFill>
              </a:rPr>
              <a:t>evolutionary Advance in Artificial Intelligence</a:t>
            </a:r>
          </a:p>
        </p:txBody>
      </p:sp>
      <p:pic>
        <p:nvPicPr>
          <p:cNvPr id="19" name="Picture 18">
            <a:extLst>
              <a:ext uri="{FF2B5EF4-FFF2-40B4-BE49-F238E27FC236}">
                <a16:creationId xmlns:a16="http://schemas.microsoft.com/office/drawing/2014/main" id="{4845B6A1-C905-8BF3-F4B4-78D014093525}"/>
              </a:ext>
            </a:extLst>
          </p:cNvPr>
          <p:cNvPicPr>
            <a:picLocks noChangeAspect="1"/>
          </p:cNvPicPr>
          <p:nvPr/>
        </p:nvPicPr>
        <p:blipFill>
          <a:blip r:embed="rId2">
            <a:lum bright="70000" contrast="-70000"/>
          </a:blip>
          <a:stretch>
            <a:fillRect/>
          </a:stretch>
        </p:blipFill>
        <p:spPr>
          <a:xfrm>
            <a:off x="1589991" y="1501471"/>
            <a:ext cx="391668" cy="457200"/>
          </a:xfrm>
          <a:prstGeom prst="rect">
            <a:avLst/>
          </a:prstGeom>
        </p:spPr>
      </p:pic>
      <p:pic>
        <p:nvPicPr>
          <p:cNvPr id="21" name="Picture 20">
            <a:extLst>
              <a:ext uri="{FF2B5EF4-FFF2-40B4-BE49-F238E27FC236}">
                <a16:creationId xmlns:a16="http://schemas.microsoft.com/office/drawing/2014/main" id="{F38B3AD9-C6B3-2F33-833A-A059922ECC2C}"/>
              </a:ext>
            </a:extLst>
          </p:cNvPr>
          <p:cNvPicPr>
            <a:picLocks noChangeAspect="1"/>
          </p:cNvPicPr>
          <p:nvPr/>
        </p:nvPicPr>
        <p:blipFill>
          <a:blip r:embed="rId3">
            <a:lum bright="70000" contrast="-70000"/>
          </a:blip>
          <a:stretch>
            <a:fillRect/>
          </a:stretch>
        </p:blipFill>
        <p:spPr>
          <a:xfrm>
            <a:off x="2971799" y="3428788"/>
            <a:ext cx="457200" cy="457200"/>
          </a:xfrm>
          <a:prstGeom prst="rect">
            <a:avLst/>
          </a:prstGeom>
        </p:spPr>
      </p:pic>
      <p:pic>
        <p:nvPicPr>
          <p:cNvPr id="24" name="Picture 23">
            <a:extLst>
              <a:ext uri="{FF2B5EF4-FFF2-40B4-BE49-F238E27FC236}">
                <a16:creationId xmlns:a16="http://schemas.microsoft.com/office/drawing/2014/main" id="{35532622-7230-9D39-3F0D-F46FDD1460F4}"/>
              </a:ext>
            </a:extLst>
          </p:cNvPr>
          <p:cNvPicPr>
            <a:picLocks noChangeAspect="1"/>
          </p:cNvPicPr>
          <p:nvPr/>
        </p:nvPicPr>
        <p:blipFill>
          <a:blip r:embed="rId4">
            <a:lum bright="70000" contrast="-70000"/>
          </a:blip>
          <a:stretch>
            <a:fillRect/>
          </a:stretch>
        </p:blipFill>
        <p:spPr>
          <a:xfrm>
            <a:off x="4328622" y="1460790"/>
            <a:ext cx="561484" cy="495978"/>
          </a:xfrm>
          <a:prstGeom prst="rect">
            <a:avLst/>
          </a:prstGeom>
        </p:spPr>
      </p:pic>
    </p:spTree>
    <p:extLst>
      <p:ext uri="{BB962C8B-B14F-4D97-AF65-F5344CB8AC3E}">
        <p14:creationId xmlns:p14="http://schemas.microsoft.com/office/powerpoint/2010/main" val="424236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10B43-2172-7E80-8BD9-27ECE42FF0E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C6E4DCD-EC7B-FADC-60E8-4F48C2E36BB8}"/>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1552DF7B-BEEB-273F-B1D0-051470D1E6A9}"/>
              </a:ext>
            </a:extLst>
          </p:cNvPr>
          <p:cNvSpPr>
            <a:spLocks noGrp="1"/>
          </p:cNvSpPr>
          <p:nvPr>
            <p:ph type="body" sz="quarter" idx="18"/>
          </p:nvPr>
        </p:nvSpPr>
        <p:spPr/>
        <p:txBody>
          <a:bodyPr/>
          <a:lstStyle/>
          <a:p>
            <a:endParaRPr lang="en-US"/>
          </a:p>
        </p:txBody>
      </p:sp>
      <p:sp>
        <p:nvSpPr>
          <p:cNvPr id="8" name="TextBox 7">
            <a:extLst>
              <a:ext uri="{FF2B5EF4-FFF2-40B4-BE49-F238E27FC236}">
                <a16:creationId xmlns:a16="http://schemas.microsoft.com/office/drawing/2014/main" id="{A534DC50-310A-4582-541C-D4D61963A622}"/>
              </a:ext>
            </a:extLst>
          </p:cNvPr>
          <p:cNvSpPr txBox="1"/>
          <p:nvPr/>
        </p:nvSpPr>
        <p:spPr>
          <a:xfrm>
            <a:off x="610569" y="660438"/>
            <a:ext cx="2350513" cy="323165"/>
          </a:xfrm>
          <a:prstGeom prst="rect">
            <a:avLst/>
          </a:prstGeom>
          <a:noFill/>
        </p:spPr>
        <p:txBody>
          <a:bodyPr wrap="square" lIns="0" tIns="0" rIns="0" bIns="0" rtlCol="0">
            <a:spAutoFit/>
          </a:bodyPr>
          <a:lstStyle/>
          <a:p>
            <a:pPr algn="ctr">
              <a:spcBef>
                <a:spcPts val="500"/>
              </a:spcBef>
            </a:pPr>
            <a:r>
              <a:rPr lang="en-US" sz="1050" b="1" dirty="0">
                <a:solidFill>
                  <a:schemeClr val="bg1"/>
                </a:solidFill>
              </a:rPr>
              <a:t>A Generation Shaped by Socially Disruptive Technology </a:t>
            </a:r>
          </a:p>
        </p:txBody>
      </p:sp>
      <p:cxnSp>
        <p:nvCxnSpPr>
          <p:cNvPr id="12" name="Straight Connector 11">
            <a:extLst>
              <a:ext uri="{FF2B5EF4-FFF2-40B4-BE49-F238E27FC236}">
                <a16:creationId xmlns:a16="http://schemas.microsoft.com/office/drawing/2014/main" id="{B1A70A43-97E1-58FE-4E01-9897D0F96D31}"/>
              </a:ext>
            </a:extLst>
          </p:cNvPr>
          <p:cNvCxnSpPr>
            <a:stCxn id="5" idx="6"/>
            <a:endCxn id="6" idx="2"/>
          </p:cNvCxnSpPr>
          <p:nvPr/>
        </p:nvCxnSpPr>
        <p:spPr bwMode="gray">
          <a:xfrm>
            <a:off x="2354323" y="1730071"/>
            <a:ext cx="169215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C11C8E-6B0F-C41E-F243-F3D3B6A39B45}"/>
              </a:ext>
            </a:extLst>
          </p:cNvPr>
          <p:cNvCxnSpPr>
            <a:cxnSpLocks/>
            <a:stCxn id="7" idx="7"/>
            <a:endCxn id="6" idx="3"/>
          </p:cNvCxnSpPr>
          <p:nvPr/>
        </p:nvCxnSpPr>
        <p:spPr bwMode="gray">
          <a:xfrm flipV="1">
            <a:off x="3602388"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6E47FD-B2E7-DC75-6495-26AD4AE84BAC}"/>
              </a:ext>
            </a:extLst>
          </p:cNvPr>
          <p:cNvCxnSpPr>
            <a:cxnSpLocks/>
            <a:stCxn id="7" idx="1"/>
            <a:endCxn id="5" idx="5"/>
          </p:cNvCxnSpPr>
          <p:nvPr/>
        </p:nvCxnSpPr>
        <p:spPr bwMode="gray">
          <a:xfrm flipH="1" flipV="1">
            <a:off x="2187814"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90C58EE-E621-CC73-4852-39E6AA189660}"/>
              </a:ext>
            </a:extLst>
          </p:cNvPr>
          <p:cNvSpPr>
            <a:spLocks noChangeAspect="1"/>
          </p:cNvSpPr>
          <p:nvPr/>
        </p:nvSpPr>
        <p:spPr bwMode="gray">
          <a:xfrm>
            <a:off x="2631903" y="3103474"/>
            <a:ext cx="1136994" cy="1137670"/>
          </a:xfrm>
          <a:prstGeom prst="ellipse">
            <a:avLst/>
          </a:prstGeom>
          <a:solidFill>
            <a:schemeClr val="accent5"/>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solidFill>
                <a:schemeClr val="accent3"/>
              </a:solidFill>
            </a:endParaRPr>
          </a:p>
        </p:txBody>
      </p:sp>
      <p:sp>
        <p:nvSpPr>
          <p:cNvPr id="6" name="Oval 5">
            <a:extLst>
              <a:ext uri="{FF2B5EF4-FFF2-40B4-BE49-F238E27FC236}">
                <a16:creationId xmlns:a16="http://schemas.microsoft.com/office/drawing/2014/main" id="{EF6081B5-CDE8-72AA-9EE3-B35440843491}"/>
              </a:ext>
            </a:extLst>
          </p:cNvPr>
          <p:cNvSpPr>
            <a:spLocks noChangeAspect="1"/>
          </p:cNvSpPr>
          <p:nvPr/>
        </p:nvSpPr>
        <p:spPr bwMode="gray">
          <a:xfrm>
            <a:off x="4046477" y="1161236"/>
            <a:ext cx="1136994" cy="1137670"/>
          </a:xfrm>
          <a:prstGeom prst="ellipse">
            <a:avLst/>
          </a:prstGeom>
          <a:solidFill>
            <a:schemeClr val="accent5"/>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solidFill>
                <a:schemeClr val="accent3"/>
              </a:solidFill>
            </a:endParaRPr>
          </a:p>
        </p:txBody>
      </p:sp>
      <p:sp>
        <p:nvSpPr>
          <p:cNvPr id="5" name="Oval 4">
            <a:extLst>
              <a:ext uri="{FF2B5EF4-FFF2-40B4-BE49-F238E27FC236}">
                <a16:creationId xmlns:a16="http://schemas.microsoft.com/office/drawing/2014/main" id="{EBE4C24C-58BE-9DC8-5EBF-AF28C383B966}"/>
              </a:ext>
            </a:extLst>
          </p:cNvPr>
          <p:cNvSpPr>
            <a:spLocks noChangeAspect="1"/>
          </p:cNvSpPr>
          <p:nvPr/>
        </p:nvSpPr>
        <p:spPr bwMode="gray">
          <a:xfrm>
            <a:off x="1217329" y="1161236"/>
            <a:ext cx="1136994" cy="113767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pic>
        <p:nvPicPr>
          <p:cNvPr id="19" name="Picture 18">
            <a:extLst>
              <a:ext uri="{FF2B5EF4-FFF2-40B4-BE49-F238E27FC236}">
                <a16:creationId xmlns:a16="http://schemas.microsoft.com/office/drawing/2014/main" id="{C34F7C9B-1837-9499-C6A6-F6E5E6D9E0A4}"/>
              </a:ext>
            </a:extLst>
          </p:cNvPr>
          <p:cNvPicPr>
            <a:picLocks noChangeAspect="1"/>
          </p:cNvPicPr>
          <p:nvPr/>
        </p:nvPicPr>
        <p:blipFill>
          <a:blip r:embed="rId3">
            <a:lum bright="70000" contrast="-70000"/>
          </a:blip>
          <a:stretch>
            <a:fillRect/>
          </a:stretch>
        </p:blipFill>
        <p:spPr>
          <a:xfrm>
            <a:off x="1589991" y="1501471"/>
            <a:ext cx="391668" cy="457200"/>
          </a:xfrm>
          <a:prstGeom prst="rect">
            <a:avLst/>
          </a:prstGeom>
        </p:spPr>
      </p:pic>
      <p:pic>
        <p:nvPicPr>
          <p:cNvPr id="21" name="Picture 20">
            <a:extLst>
              <a:ext uri="{FF2B5EF4-FFF2-40B4-BE49-F238E27FC236}">
                <a16:creationId xmlns:a16="http://schemas.microsoft.com/office/drawing/2014/main" id="{6194E054-5530-9C98-AAC4-BA7CAFC1AD48}"/>
              </a:ext>
            </a:extLst>
          </p:cNvPr>
          <p:cNvPicPr>
            <a:picLocks noChangeAspect="1"/>
          </p:cNvPicPr>
          <p:nvPr/>
        </p:nvPicPr>
        <p:blipFill>
          <a:blip r:embed="rId4">
            <a:duotone>
              <a:prstClr val="black"/>
              <a:schemeClr val="accent4">
                <a:tint val="45000"/>
                <a:satMod val="400000"/>
              </a:schemeClr>
            </a:duotone>
          </a:blip>
          <a:stretch>
            <a:fillRect/>
          </a:stretch>
        </p:blipFill>
        <p:spPr>
          <a:xfrm>
            <a:off x="2971799" y="3428788"/>
            <a:ext cx="457200" cy="457200"/>
          </a:xfrm>
          <a:prstGeom prst="rect">
            <a:avLst/>
          </a:prstGeom>
          <a:ln>
            <a:noFill/>
          </a:ln>
        </p:spPr>
      </p:pic>
      <p:pic>
        <p:nvPicPr>
          <p:cNvPr id="24" name="Picture 23">
            <a:extLst>
              <a:ext uri="{FF2B5EF4-FFF2-40B4-BE49-F238E27FC236}">
                <a16:creationId xmlns:a16="http://schemas.microsoft.com/office/drawing/2014/main" id="{66593FCE-7717-CDC4-24AA-AF784B2E4BF6}"/>
              </a:ext>
            </a:extLst>
          </p:cNvPr>
          <p:cNvPicPr>
            <a:picLocks noChangeAspect="1"/>
          </p:cNvPicPr>
          <p:nvPr/>
        </p:nvPicPr>
        <p:blipFill>
          <a:blip r:embed="rId5">
            <a:duotone>
              <a:prstClr val="black"/>
              <a:schemeClr val="accent4">
                <a:tint val="45000"/>
                <a:satMod val="400000"/>
              </a:schemeClr>
            </a:duotone>
          </a:blip>
          <a:stretch>
            <a:fillRect/>
          </a:stretch>
        </p:blipFill>
        <p:spPr>
          <a:xfrm>
            <a:off x="4328622" y="1460790"/>
            <a:ext cx="561484" cy="495978"/>
          </a:xfrm>
          <a:prstGeom prst="rect">
            <a:avLst/>
          </a:prstGeom>
          <a:ln>
            <a:noFill/>
          </a:ln>
        </p:spPr>
      </p:pic>
      <p:sp>
        <p:nvSpPr>
          <p:cNvPr id="11" name="TextBox 10">
            <a:extLst>
              <a:ext uri="{FF2B5EF4-FFF2-40B4-BE49-F238E27FC236}">
                <a16:creationId xmlns:a16="http://schemas.microsoft.com/office/drawing/2014/main" id="{C6CA8E80-51A7-6E45-1E92-CB4567BE2CF7}"/>
              </a:ext>
            </a:extLst>
          </p:cNvPr>
          <p:cNvSpPr txBox="1"/>
          <p:nvPr/>
        </p:nvSpPr>
        <p:spPr>
          <a:xfrm>
            <a:off x="217365" y="2440971"/>
            <a:ext cx="3211620" cy="710451"/>
          </a:xfrm>
          <a:prstGeom prst="rect">
            <a:avLst/>
          </a:prstGeom>
          <a:noFill/>
        </p:spPr>
        <p:txBody>
          <a:bodyPr wrap="square">
            <a:spAutoFit/>
          </a:bodyPr>
          <a:lstStyle/>
          <a:p>
            <a:pPr algn="ctr">
              <a:spcBef>
                <a:spcPts val="500"/>
              </a:spcBef>
            </a:pPr>
            <a:r>
              <a:rPr lang="en-US" sz="1200" b="1" dirty="0">
                <a:solidFill>
                  <a:schemeClr val="bg1"/>
                </a:solidFill>
              </a:rPr>
              <a:t>Gen Z:</a:t>
            </a:r>
          </a:p>
          <a:p>
            <a:pPr algn="ctr">
              <a:spcBef>
                <a:spcPts val="500"/>
              </a:spcBef>
            </a:pPr>
            <a:r>
              <a:rPr lang="en-US" sz="1200" dirty="0">
                <a:solidFill>
                  <a:schemeClr val="bg1"/>
                </a:solidFill>
              </a:rPr>
              <a:t>Born 1997-2012</a:t>
            </a:r>
            <a:br>
              <a:rPr lang="en-US" sz="1200" dirty="0">
                <a:solidFill>
                  <a:schemeClr val="bg1"/>
                </a:solidFill>
              </a:rPr>
            </a:br>
            <a:r>
              <a:rPr lang="en-US" sz="1200" dirty="0">
                <a:solidFill>
                  <a:schemeClr val="bg1"/>
                </a:solidFill>
              </a:rPr>
              <a:t>(13-29 years old in 2026)</a:t>
            </a:r>
          </a:p>
        </p:txBody>
      </p:sp>
    </p:spTree>
    <p:extLst>
      <p:ext uri="{BB962C8B-B14F-4D97-AF65-F5344CB8AC3E}">
        <p14:creationId xmlns:p14="http://schemas.microsoft.com/office/powerpoint/2010/main" val="155963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F130-E85D-D25F-3AEF-261A2D05ED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0036F5-29A0-D6D0-BAAC-0F8A414BD35D}"/>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2383A2AA-2290-D184-BF00-B0338BF25D9E}"/>
              </a:ext>
            </a:extLst>
          </p:cNvPr>
          <p:cNvSpPr>
            <a:spLocks noGrp="1"/>
          </p:cNvSpPr>
          <p:nvPr>
            <p:ph type="body" sz="quarter" idx="18"/>
          </p:nvPr>
        </p:nvSpPr>
        <p:spPr>
          <a:xfrm>
            <a:off x="4114800" y="4677489"/>
            <a:ext cx="2286000" cy="123111"/>
          </a:xfrm>
        </p:spPr>
        <p:txBody>
          <a:bodyPr/>
          <a:lstStyle/>
          <a:p>
            <a:pPr algn="r"/>
            <a:r>
              <a:rPr lang="en-US" dirty="0"/>
              <a:t>Source: EAB interviews and analysis.</a:t>
            </a:r>
          </a:p>
        </p:txBody>
      </p:sp>
      <p:sp>
        <p:nvSpPr>
          <p:cNvPr id="8" name="TextBox 7">
            <a:extLst>
              <a:ext uri="{FF2B5EF4-FFF2-40B4-BE49-F238E27FC236}">
                <a16:creationId xmlns:a16="http://schemas.microsoft.com/office/drawing/2014/main" id="{CEEF0CE1-296C-539D-C62B-9877BD174478}"/>
              </a:ext>
            </a:extLst>
          </p:cNvPr>
          <p:cNvSpPr txBox="1"/>
          <p:nvPr/>
        </p:nvSpPr>
        <p:spPr>
          <a:xfrm>
            <a:off x="610569" y="660438"/>
            <a:ext cx="2350513" cy="323165"/>
          </a:xfrm>
          <a:prstGeom prst="rect">
            <a:avLst/>
          </a:prstGeom>
          <a:noFill/>
        </p:spPr>
        <p:txBody>
          <a:bodyPr wrap="square" lIns="0" tIns="0" rIns="0" bIns="0" rtlCol="0">
            <a:spAutoFit/>
          </a:bodyPr>
          <a:lstStyle/>
          <a:p>
            <a:pPr algn="ctr">
              <a:spcBef>
                <a:spcPts val="500"/>
              </a:spcBef>
            </a:pPr>
            <a:r>
              <a:rPr lang="en-US" sz="1050" b="1" dirty="0">
                <a:solidFill>
                  <a:schemeClr val="bg1"/>
                </a:solidFill>
              </a:rPr>
              <a:t>A Generation Shaped by Socially Disruptive Technology </a:t>
            </a:r>
          </a:p>
        </p:txBody>
      </p:sp>
      <p:sp>
        <p:nvSpPr>
          <p:cNvPr id="5" name="Oval 4">
            <a:extLst>
              <a:ext uri="{FF2B5EF4-FFF2-40B4-BE49-F238E27FC236}">
                <a16:creationId xmlns:a16="http://schemas.microsoft.com/office/drawing/2014/main" id="{3533BA75-AF49-4C81-8C60-BAA7B2ABA686}"/>
              </a:ext>
            </a:extLst>
          </p:cNvPr>
          <p:cNvSpPr>
            <a:spLocks noChangeAspect="1"/>
          </p:cNvSpPr>
          <p:nvPr/>
        </p:nvSpPr>
        <p:spPr bwMode="gray">
          <a:xfrm>
            <a:off x="1217329" y="1161236"/>
            <a:ext cx="1136994" cy="113767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pic>
        <p:nvPicPr>
          <p:cNvPr id="19" name="Picture 18">
            <a:extLst>
              <a:ext uri="{FF2B5EF4-FFF2-40B4-BE49-F238E27FC236}">
                <a16:creationId xmlns:a16="http://schemas.microsoft.com/office/drawing/2014/main" id="{7CFB50AE-ED28-A89E-3974-22AAF83AC2CA}"/>
              </a:ext>
            </a:extLst>
          </p:cNvPr>
          <p:cNvPicPr>
            <a:picLocks noChangeAspect="1"/>
          </p:cNvPicPr>
          <p:nvPr/>
        </p:nvPicPr>
        <p:blipFill>
          <a:blip r:embed="rId3">
            <a:lum bright="70000" contrast="-70000"/>
          </a:blip>
          <a:stretch>
            <a:fillRect/>
          </a:stretch>
        </p:blipFill>
        <p:spPr>
          <a:xfrm>
            <a:off x="1589991" y="1501471"/>
            <a:ext cx="391668" cy="457200"/>
          </a:xfrm>
          <a:prstGeom prst="rect">
            <a:avLst/>
          </a:prstGeom>
        </p:spPr>
      </p:pic>
      <p:sp>
        <p:nvSpPr>
          <p:cNvPr id="11" name="TextBox 10">
            <a:extLst>
              <a:ext uri="{FF2B5EF4-FFF2-40B4-BE49-F238E27FC236}">
                <a16:creationId xmlns:a16="http://schemas.microsoft.com/office/drawing/2014/main" id="{16F3AA7B-CF13-1777-C61F-83175179D55E}"/>
              </a:ext>
            </a:extLst>
          </p:cNvPr>
          <p:cNvSpPr txBox="1"/>
          <p:nvPr/>
        </p:nvSpPr>
        <p:spPr>
          <a:xfrm>
            <a:off x="217365" y="2440971"/>
            <a:ext cx="3211620" cy="710451"/>
          </a:xfrm>
          <a:prstGeom prst="rect">
            <a:avLst/>
          </a:prstGeom>
          <a:noFill/>
        </p:spPr>
        <p:txBody>
          <a:bodyPr wrap="square">
            <a:spAutoFit/>
          </a:bodyPr>
          <a:lstStyle/>
          <a:p>
            <a:pPr algn="ctr">
              <a:spcBef>
                <a:spcPts val="500"/>
              </a:spcBef>
            </a:pPr>
            <a:r>
              <a:rPr lang="en-US" sz="1200" b="1" dirty="0">
                <a:solidFill>
                  <a:schemeClr val="bg1"/>
                </a:solidFill>
              </a:rPr>
              <a:t>Gen Z:</a:t>
            </a:r>
          </a:p>
          <a:p>
            <a:pPr algn="ctr">
              <a:spcBef>
                <a:spcPts val="500"/>
              </a:spcBef>
            </a:pPr>
            <a:r>
              <a:rPr lang="en-US" sz="1200" dirty="0">
                <a:solidFill>
                  <a:schemeClr val="bg1"/>
                </a:solidFill>
              </a:rPr>
              <a:t>Born 1997-2012</a:t>
            </a:r>
            <a:br>
              <a:rPr lang="en-US" sz="1200" dirty="0">
                <a:solidFill>
                  <a:schemeClr val="bg1"/>
                </a:solidFill>
              </a:rPr>
            </a:br>
            <a:r>
              <a:rPr lang="en-US" sz="1200" dirty="0">
                <a:solidFill>
                  <a:schemeClr val="bg1"/>
                </a:solidFill>
              </a:rPr>
              <a:t>(13-29 years old in 2026)</a:t>
            </a:r>
          </a:p>
        </p:txBody>
      </p:sp>
      <p:sp>
        <p:nvSpPr>
          <p:cNvPr id="2" name="Rectangle 1">
            <a:extLst>
              <a:ext uri="{FF2B5EF4-FFF2-40B4-BE49-F238E27FC236}">
                <a16:creationId xmlns:a16="http://schemas.microsoft.com/office/drawing/2014/main" id="{7A36E06D-FBEC-7DAE-964A-3BB95665FCC8}"/>
              </a:ext>
            </a:extLst>
          </p:cNvPr>
          <p:cNvSpPr/>
          <p:nvPr/>
        </p:nvSpPr>
        <p:spPr bwMode="gray">
          <a:xfrm>
            <a:off x="3352796" y="511626"/>
            <a:ext cx="2639786" cy="3815441"/>
          </a:xfrm>
          <a:prstGeom prst="rect">
            <a:avLst/>
          </a:prstGeom>
          <a:solidFill>
            <a:schemeClr val="accent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cxnSp>
        <p:nvCxnSpPr>
          <p:cNvPr id="10" name="Straight Arrow Connector 9">
            <a:extLst>
              <a:ext uri="{FF2B5EF4-FFF2-40B4-BE49-F238E27FC236}">
                <a16:creationId xmlns:a16="http://schemas.microsoft.com/office/drawing/2014/main" id="{A8F697EA-A320-8EF0-C88D-2BCE0C37E5B2}"/>
              </a:ext>
            </a:extLst>
          </p:cNvPr>
          <p:cNvCxnSpPr/>
          <p:nvPr/>
        </p:nvCxnSpPr>
        <p:spPr bwMode="gray">
          <a:xfrm>
            <a:off x="2465611" y="1714500"/>
            <a:ext cx="887185" cy="0"/>
          </a:xfrm>
          <a:prstGeom prst="straightConnector1">
            <a:avLst/>
          </a:prstGeom>
          <a:ln w="12700">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3ABE10-B667-B7C4-E491-772617E56FB7}"/>
              </a:ext>
            </a:extLst>
          </p:cNvPr>
          <p:cNvSpPr txBox="1"/>
          <p:nvPr/>
        </p:nvSpPr>
        <p:spPr>
          <a:xfrm>
            <a:off x="3489671" y="660438"/>
            <a:ext cx="2350513" cy="161583"/>
          </a:xfrm>
          <a:prstGeom prst="rect">
            <a:avLst/>
          </a:prstGeom>
          <a:noFill/>
        </p:spPr>
        <p:txBody>
          <a:bodyPr wrap="square" lIns="0" tIns="0" rIns="0" bIns="0" rtlCol="0">
            <a:spAutoFit/>
          </a:bodyPr>
          <a:lstStyle/>
          <a:p>
            <a:pPr algn="ctr">
              <a:spcBef>
                <a:spcPts val="500"/>
              </a:spcBef>
            </a:pPr>
            <a:r>
              <a:rPr lang="en-US" sz="1050" b="1" dirty="0">
                <a:solidFill>
                  <a:schemeClr val="bg1"/>
                </a:solidFill>
              </a:rPr>
              <a:t>Key Observations:</a:t>
            </a:r>
          </a:p>
        </p:txBody>
      </p:sp>
      <p:sp>
        <p:nvSpPr>
          <p:cNvPr id="15" name="TextBox 14">
            <a:extLst>
              <a:ext uri="{FF2B5EF4-FFF2-40B4-BE49-F238E27FC236}">
                <a16:creationId xmlns:a16="http://schemas.microsoft.com/office/drawing/2014/main" id="{98CCFB91-E3EA-172A-C788-A674764B2CF2}"/>
              </a:ext>
            </a:extLst>
          </p:cNvPr>
          <p:cNvSpPr txBox="1"/>
          <p:nvPr/>
        </p:nvSpPr>
        <p:spPr>
          <a:xfrm>
            <a:off x="3973282" y="1110809"/>
            <a:ext cx="1953971" cy="3046988"/>
          </a:xfrm>
          <a:prstGeom prst="rect">
            <a:avLst/>
          </a:prstGeom>
          <a:noFill/>
        </p:spPr>
        <p:txBody>
          <a:bodyPr wrap="square" lIns="0" tIns="0" rIns="0" bIns="0" rtlCol="0">
            <a:spAutoFit/>
          </a:bodyPr>
          <a:lstStyle/>
          <a:p>
            <a:pPr algn="l">
              <a:spcBef>
                <a:spcPts val="1800"/>
              </a:spcBef>
            </a:pPr>
            <a:r>
              <a:rPr lang="en-US" sz="900" dirty="0">
                <a:solidFill>
                  <a:schemeClr val="bg1"/>
                </a:solidFill>
              </a:rPr>
              <a:t>Delayed markers of adulthood</a:t>
            </a:r>
          </a:p>
          <a:p>
            <a:pPr algn="l">
              <a:spcBef>
                <a:spcPts val="1800"/>
              </a:spcBef>
            </a:pPr>
            <a:r>
              <a:rPr lang="en-US" sz="900" dirty="0">
                <a:solidFill>
                  <a:schemeClr val="bg1"/>
                </a:solidFill>
              </a:rPr>
              <a:t>Social isolation, particularly amongst young men</a:t>
            </a:r>
          </a:p>
          <a:p>
            <a:pPr algn="l">
              <a:spcBef>
                <a:spcPts val="1800"/>
              </a:spcBef>
            </a:pPr>
            <a:r>
              <a:rPr lang="en-US" sz="900" dirty="0">
                <a:solidFill>
                  <a:schemeClr val="bg1"/>
                </a:solidFill>
              </a:rPr>
              <a:t>Declining extroversion and conscientiousness</a:t>
            </a:r>
          </a:p>
          <a:p>
            <a:pPr algn="l">
              <a:spcBef>
                <a:spcPts val="1800"/>
              </a:spcBef>
            </a:pPr>
            <a:r>
              <a:rPr lang="en-US" sz="900" dirty="0">
                <a:solidFill>
                  <a:schemeClr val="bg1"/>
                </a:solidFill>
              </a:rPr>
              <a:t>Growing political polarization</a:t>
            </a:r>
          </a:p>
          <a:p>
            <a:pPr algn="l">
              <a:spcBef>
                <a:spcPts val="1800"/>
              </a:spcBef>
            </a:pPr>
            <a:r>
              <a:rPr lang="en-US" sz="900" dirty="0">
                <a:solidFill>
                  <a:schemeClr val="bg1"/>
                </a:solidFill>
              </a:rPr>
              <a:t>Growing reliance on parasocial substitutes (i.e. AI companions)</a:t>
            </a:r>
          </a:p>
          <a:p>
            <a:pPr algn="l">
              <a:spcBef>
                <a:spcPts val="1800"/>
              </a:spcBef>
            </a:pPr>
            <a:r>
              <a:rPr lang="en-US" sz="900" dirty="0">
                <a:solidFill>
                  <a:schemeClr val="bg1"/>
                </a:solidFill>
              </a:rPr>
              <a:t>Economic pessimism driven by rising costs of living</a:t>
            </a:r>
          </a:p>
          <a:p>
            <a:pPr algn="l">
              <a:spcBef>
                <a:spcPts val="1800"/>
              </a:spcBef>
            </a:pPr>
            <a:r>
              <a:rPr lang="en-US" sz="900" dirty="0">
                <a:solidFill>
                  <a:schemeClr val="bg1"/>
                </a:solidFill>
              </a:rPr>
              <a:t>A silver lining – Positive early results from school phone bans</a:t>
            </a:r>
          </a:p>
        </p:txBody>
      </p:sp>
      <p:pic>
        <p:nvPicPr>
          <p:cNvPr id="17" name="Picture 16">
            <a:extLst>
              <a:ext uri="{FF2B5EF4-FFF2-40B4-BE49-F238E27FC236}">
                <a16:creationId xmlns:a16="http://schemas.microsoft.com/office/drawing/2014/main" id="{479033A5-DBCE-503A-3957-66B7F75278AA}"/>
              </a:ext>
            </a:extLst>
          </p:cNvPr>
          <p:cNvPicPr>
            <a:picLocks noChangeAspect="1"/>
          </p:cNvPicPr>
          <p:nvPr/>
        </p:nvPicPr>
        <p:blipFill>
          <a:blip r:embed="rId4">
            <a:lum bright="70000" contrast="-70000"/>
          </a:blip>
          <a:stretch>
            <a:fillRect/>
          </a:stretch>
        </p:blipFill>
        <p:spPr>
          <a:xfrm>
            <a:off x="3505192" y="1072708"/>
            <a:ext cx="347619" cy="220159"/>
          </a:xfrm>
          <a:prstGeom prst="rect">
            <a:avLst/>
          </a:prstGeom>
        </p:spPr>
      </p:pic>
      <p:pic>
        <p:nvPicPr>
          <p:cNvPr id="18" name="Picture 17">
            <a:extLst>
              <a:ext uri="{FF2B5EF4-FFF2-40B4-BE49-F238E27FC236}">
                <a16:creationId xmlns:a16="http://schemas.microsoft.com/office/drawing/2014/main" id="{AD4CA695-8A78-1228-C343-E8BD9A8C0D27}"/>
              </a:ext>
            </a:extLst>
          </p:cNvPr>
          <p:cNvPicPr>
            <a:picLocks noChangeAspect="1"/>
          </p:cNvPicPr>
          <p:nvPr/>
        </p:nvPicPr>
        <p:blipFill>
          <a:blip r:embed="rId5">
            <a:lum bright="70000" contrast="-70000"/>
          </a:blip>
          <a:stretch>
            <a:fillRect/>
          </a:stretch>
        </p:blipFill>
        <p:spPr>
          <a:xfrm>
            <a:off x="3534404" y="2026879"/>
            <a:ext cx="278305" cy="203163"/>
          </a:xfrm>
          <a:prstGeom prst="rect">
            <a:avLst/>
          </a:prstGeom>
        </p:spPr>
      </p:pic>
      <p:pic>
        <p:nvPicPr>
          <p:cNvPr id="22" name="Picture 21" descr="A screen shot of a computer&#10;&#10;Description automatically generated">
            <a:extLst>
              <a:ext uri="{FF2B5EF4-FFF2-40B4-BE49-F238E27FC236}">
                <a16:creationId xmlns:a16="http://schemas.microsoft.com/office/drawing/2014/main" id="{E5C2A08A-BEBE-D9DC-A85F-778B35FF2DEA}"/>
              </a:ext>
            </a:extLst>
          </p:cNvPr>
          <p:cNvPicPr>
            <a:picLocks noChangeAspect="1"/>
          </p:cNvPicPr>
          <p:nvPr/>
        </p:nvPicPr>
        <p:blipFill>
          <a:blip r:embed="rId6">
            <a:duotone>
              <a:schemeClr val="accent5">
                <a:shade val="45000"/>
                <a:satMod val="135000"/>
              </a:schemeClr>
              <a:prstClr val="white"/>
            </a:duotone>
          </a:blip>
          <a:stretch>
            <a:fillRect/>
          </a:stretch>
        </p:blipFill>
        <p:spPr>
          <a:xfrm>
            <a:off x="3622429" y="3884995"/>
            <a:ext cx="128410" cy="220131"/>
          </a:xfrm>
          <a:prstGeom prst="rect">
            <a:avLst/>
          </a:prstGeom>
        </p:spPr>
      </p:pic>
      <p:pic>
        <p:nvPicPr>
          <p:cNvPr id="20" name="Picture 19">
            <a:extLst>
              <a:ext uri="{FF2B5EF4-FFF2-40B4-BE49-F238E27FC236}">
                <a16:creationId xmlns:a16="http://schemas.microsoft.com/office/drawing/2014/main" id="{AAB321F4-D015-2E76-84E1-747CEFB17808}"/>
              </a:ext>
            </a:extLst>
          </p:cNvPr>
          <p:cNvPicPr>
            <a:picLocks noChangeAspect="1"/>
          </p:cNvPicPr>
          <p:nvPr/>
        </p:nvPicPr>
        <p:blipFill>
          <a:blip r:embed="rId7">
            <a:lum bright="70000" contrast="-70000"/>
          </a:blip>
          <a:stretch>
            <a:fillRect/>
          </a:stretch>
        </p:blipFill>
        <p:spPr>
          <a:xfrm>
            <a:off x="3511443" y="3825769"/>
            <a:ext cx="347543" cy="347543"/>
          </a:xfrm>
          <a:prstGeom prst="rect">
            <a:avLst/>
          </a:prstGeom>
        </p:spPr>
      </p:pic>
      <p:pic>
        <p:nvPicPr>
          <p:cNvPr id="23" name="Picture 22">
            <a:extLst>
              <a:ext uri="{FF2B5EF4-FFF2-40B4-BE49-F238E27FC236}">
                <a16:creationId xmlns:a16="http://schemas.microsoft.com/office/drawing/2014/main" id="{152A521C-C95F-8C81-D40E-B626F237E763}"/>
              </a:ext>
            </a:extLst>
          </p:cNvPr>
          <p:cNvPicPr>
            <a:picLocks noChangeAspect="1"/>
          </p:cNvPicPr>
          <p:nvPr/>
        </p:nvPicPr>
        <p:blipFill>
          <a:blip r:embed="rId8">
            <a:lum bright="70000" contrast="-70000"/>
          </a:blip>
          <a:stretch>
            <a:fillRect/>
          </a:stretch>
        </p:blipFill>
        <p:spPr>
          <a:xfrm>
            <a:off x="3519159" y="1472226"/>
            <a:ext cx="308797" cy="310869"/>
          </a:xfrm>
          <a:prstGeom prst="rect">
            <a:avLst/>
          </a:prstGeom>
        </p:spPr>
      </p:pic>
      <p:pic>
        <p:nvPicPr>
          <p:cNvPr id="25" name="Picture 24" descr="A picture containing clock, drawing, plate&#10;&#10;Description automatically generated">
            <a:extLst>
              <a:ext uri="{FF2B5EF4-FFF2-40B4-BE49-F238E27FC236}">
                <a16:creationId xmlns:a16="http://schemas.microsoft.com/office/drawing/2014/main" id="{09A05157-4431-EB3E-5CF4-ACECFBF15BAF}"/>
              </a:ext>
            </a:extLst>
          </p:cNvPr>
          <p:cNvPicPr>
            <a:picLocks noChangeAspect="1"/>
          </p:cNvPicPr>
          <p:nvPr/>
        </p:nvPicPr>
        <p:blipFill>
          <a:blip r:embed="rId9">
            <a:lum bright="70000" contrast="-70000"/>
          </a:blip>
          <a:stretch>
            <a:fillRect/>
          </a:stretch>
        </p:blipFill>
        <p:spPr>
          <a:xfrm>
            <a:off x="3517861" y="2455052"/>
            <a:ext cx="311389" cy="224892"/>
          </a:xfrm>
          <a:prstGeom prst="rect">
            <a:avLst/>
          </a:prstGeom>
        </p:spPr>
      </p:pic>
      <p:pic>
        <p:nvPicPr>
          <p:cNvPr id="27" name="Picture 26">
            <a:extLst>
              <a:ext uri="{FF2B5EF4-FFF2-40B4-BE49-F238E27FC236}">
                <a16:creationId xmlns:a16="http://schemas.microsoft.com/office/drawing/2014/main" id="{4532A164-F266-C933-CDD3-C39FE264CA03}"/>
              </a:ext>
            </a:extLst>
          </p:cNvPr>
          <p:cNvPicPr>
            <a:picLocks noChangeAspect="1"/>
          </p:cNvPicPr>
          <p:nvPr/>
        </p:nvPicPr>
        <p:blipFill>
          <a:blip r:embed="rId10">
            <a:lum bright="70000" contrast="-70000"/>
          </a:blip>
          <a:stretch>
            <a:fillRect/>
          </a:stretch>
        </p:blipFill>
        <p:spPr>
          <a:xfrm>
            <a:off x="3573014" y="3375867"/>
            <a:ext cx="239954" cy="239154"/>
          </a:xfrm>
          <a:prstGeom prst="rect">
            <a:avLst/>
          </a:prstGeom>
        </p:spPr>
      </p:pic>
      <p:pic>
        <p:nvPicPr>
          <p:cNvPr id="28" name="Picture 27" descr="A picture containing cup&#10;&#10;Description automatically generated">
            <a:extLst>
              <a:ext uri="{FF2B5EF4-FFF2-40B4-BE49-F238E27FC236}">
                <a16:creationId xmlns:a16="http://schemas.microsoft.com/office/drawing/2014/main" id="{16F7FED5-608E-4617-808C-48BF634F2A87}"/>
              </a:ext>
            </a:extLst>
          </p:cNvPr>
          <p:cNvPicPr>
            <a:picLocks noChangeAspect="1"/>
          </p:cNvPicPr>
          <p:nvPr/>
        </p:nvPicPr>
        <p:blipFill>
          <a:blip r:embed="rId11">
            <a:lum bright="70000" contrast="-70000"/>
          </a:blip>
          <a:stretch>
            <a:fillRect/>
          </a:stretch>
        </p:blipFill>
        <p:spPr>
          <a:xfrm>
            <a:off x="3573014" y="2868103"/>
            <a:ext cx="216950" cy="251942"/>
          </a:xfrm>
          <a:prstGeom prst="rect">
            <a:avLst/>
          </a:prstGeom>
        </p:spPr>
      </p:pic>
    </p:spTree>
    <p:extLst>
      <p:ext uri="{BB962C8B-B14F-4D97-AF65-F5344CB8AC3E}">
        <p14:creationId xmlns:p14="http://schemas.microsoft.com/office/powerpoint/2010/main" val="79675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38E97-160D-CD81-832C-BA714CCDAF8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D29200F-128C-2A47-B9AE-0EDE3FB40E37}"/>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90D75B3-5E71-C9B5-F26A-80BAE0746DBD}"/>
              </a:ext>
            </a:extLst>
          </p:cNvPr>
          <p:cNvSpPr>
            <a:spLocks noGrp="1"/>
          </p:cNvSpPr>
          <p:nvPr>
            <p:ph type="body" sz="quarter" idx="18"/>
          </p:nvPr>
        </p:nvSpPr>
        <p:spPr/>
        <p:txBody>
          <a:bodyPr/>
          <a:lstStyle/>
          <a:p>
            <a:endParaRPr lang="en-US"/>
          </a:p>
        </p:txBody>
      </p:sp>
      <p:cxnSp>
        <p:nvCxnSpPr>
          <p:cNvPr id="12" name="Straight Connector 11">
            <a:extLst>
              <a:ext uri="{FF2B5EF4-FFF2-40B4-BE49-F238E27FC236}">
                <a16:creationId xmlns:a16="http://schemas.microsoft.com/office/drawing/2014/main" id="{9F71BCC0-877D-169C-95A9-6410E7C34395}"/>
              </a:ext>
            </a:extLst>
          </p:cNvPr>
          <p:cNvCxnSpPr>
            <a:stCxn id="5" idx="6"/>
            <a:endCxn id="6" idx="2"/>
          </p:cNvCxnSpPr>
          <p:nvPr/>
        </p:nvCxnSpPr>
        <p:spPr bwMode="gray">
          <a:xfrm>
            <a:off x="2354323" y="1730071"/>
            <a:ext cx="169215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513A8E-0985-EAD5-CBFC-28DB78C666CD}"/>
              </a:ext>
            </a:extLst>
          </p:cNvPr>
          <p:cNvCxnSpPr>
            <a:cxnSpLocks/>
            <a:stCxn id="7" idx="7"/>
            <a:endCxn id="6" idx="3"/>
          </p:cNvCxnSpPr>
          <p:nvPr/>
        </p:nvCxnSpPr>
        <p:spPr bwMode="gray">
          <a:xfrm flipV="1">
            <a:off x="3602388"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DD55AD-FCC9-B30A-C258-3AD467A4C91F}"/>
              </a:ext>
            </a:extLst>
          </p:cNvPr>
          <p:cNvCxnSpPr>
            <a:cxnSpLocks/>
            <a:stCxn id="7" idx="1"/>
            <a:endCxn id="5" idx="5"/>
          </p:cNvCxnSpPr>
          <p:nvPr/>
        </p:nvCxnSpPr>
        <p:spPr bwMode="gray">
          <a:xfrm flipH="1" flipV="1">
            <a:off x="2187814" y="2132298"/>
            <a:ext cx="610598" cy="11377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2BE644E-C079-032C-E3A3-4721BCF5E56F}"/>
              </a:ext>
            </a:extLst>
          </p:cNvPr>
          <p:cNvSpPr>
            <a:spLocks noChangeAspect="1"/>
          </p:cNvSpPr>
          <p:nvPr/>
        </p:nvSpPr>
        <p:spPr bwMode="gray">
          <a:xfrm>
            <a:off x="2631903" y="3103474"/>
            <a:ext cx="1136994" cy="1137670"/>
          </a:xfrm>
          <a:prstGeom prst="ellipse">
            <a:avLst/>
          </a:prstGeom>
          <a:solidFill>
            <a:schemeClr val="accent5"/>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solidFill>
                <a:schemeClr val="bg1"/>
              </a:solidFill>
            </a:endParaRPr>
          </a:p>
        </p:txBody>
      </p:sp>
      <p:sp>
        <p:nvSpPr>
          <p:cNvPr id="6" name="Oval 5">
            <a:extLst>
              <a:ext uri="{FF2B5EF4-FFF2-40B4-BE49-F238E27FC236}">
                <a16:creationId xmlns:a16="http://schemas.microsoft.com/office/drawing/2014/main" id="{70BA573D-EFB5-F349-9630-1C79209C33EB}"/>
              </a:ext>
            </a:extLst>
          </p:cNvPr>
          <p:cNvSpPr>
            <a:spLocks noChangeAspect="1"/>
          </p:cNvSpPr>
          <p:nvPr/>
        </p:nvSpPr>
        <p:spPr bwMode="gray">
          <a:xfrm>
            <a:off x="4046477" y="1161236"/>
            <a:ext cx="1136994" cy="1137670"/>
          </a:xfrm>
          <a:prstGeom prst="ellipse">
            <a:avLst/>
          </a:prstGeom>
          <a:solidFill>
            <a:schemeClr val="accent5"/>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5" name="Oval 4">
            <a:extLst>
              <a:ext uri="{FF2B5EF4-FFF2-40B4-BE49-F238E27FC236}">
                <a16:creationId xmlns:a16="http://schemas.microsoft.com/office/drawing/2014/main" id="{D43449CC-91D4-2F3D-F23F-9FB09CE64508}"/>
              </a:ext>
            </a:extLst>
          </p:cNvPr>
          <p:cNvSpPr>
            <a:spLocks noChangeAspect="1"/>
          </p:cNvSpPr>
          <p:nvPr/>
        </p:nvSpPr>
        <p:spPr bwMode="gray">
          <a:xfrm>
            <a:off x="1217329" y="1161236"/>
            <a:ext cx="1136994" cy="1137670"/>
          </a:xfrm>
          <a:prstGeom prst="ellipse">
            <a:avLst/>
          </a:prstGeom>
          <a:solidFill>
            <a:schemeClr val="accent5"/>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10" name="TextBox 9">
            <a:extLst>
              <a:ext uri="{FF2B5EF4-FFF2-40B4-BE49-F238E27FC236}">
                <a16:creationId xmlns:a16="http://schemas.microsoft.com/office/drawing/2014/main" id="{746F672B-086A-CB33-FA82-9B59F1C6AAAC}"/>
              </a:ext>
            </a:extLst>
          </p:cNvPr>
          <p:cNvSpPr txBox="1"/>
          <p:nvPr/>
        </p:nvSpPr>
        <p:spPr>
          <a:xfrm>
            <a:off x="3779111" y="656710"/>
            <a:ext cx="1671726" cy="323165"/>
          </a:xfrm>
          <a:prstGeom prst="rect">
            <a:avLst/>
          </a:prstGeom>
          <a:noFill/>
        </p:spPr>
        <p:txBody>
          <a:bodyPr wrap="square" lIns="0" tIns="0" rIns="0" bIns="0" rtlCol="0">
            <a:spAutoFit/>
          </a:bodyPr>
          <a:lstStyle/>
          <a:p>
            <a:pPr algn="ctr">
              <a:spcBef>
                <a:spcPts val="500"/>
              </a:spcBef>
            </a:pPr>
            <a:r>
              <a:rPr lang="en-US" sz="1050" b="1" dirty="0">
                <a:solidFill>
                  <a:schemeClr val="bg1"/>
                </a:solidFill>
              </a:rPr>
              <a:t>A Contracting Labor Market for New Grads</a:t>
            </a:r>
          </a:p>
        </p:txBody>
      </p:sp>
      <p:pic>
        <p:nvPicPr>
          <p:cNvPr id="19" name="Picture 18">
            <a:extLst>
              <a:ext uri="{FF2B5EF4-FFF2-40B4-BE49-F238E27FC236}">
                <a16:creationId xmlns:a16="http://schemas.microsoft.com/office/drawing/2014/main" id="{DFC6353B-6121-7011-1078-AE6FF8C41C5A}"/>
              </a:ext>
            </a:extLst>
          </p:cNvPr>
          <p:cNvPicPr>
            <a:picLocks noChangeAspect="1"/>
          </p:cNvPicPr>
          <p:nvPr/>
        </p:nvPicPr>
        <p:blipFill>
          <a:blip r:embed="rId2">
            <a:duotone>
              <a:prstClr val="black"/>
              <a:schemeClr val="accent4">
                <a:tint val="45000"/>
                <a:satMod val="400000"/>
              </a:schemeClr>
            </a:duotone>
          </a:blip>
          <a:stretch>
            <a:fillRect/>
          </a:stretch>
        </p:blipFill>
        <p:spPr>
          <a:xfrm>
            <a:off x="1589991" y="1501471"/>
            <a:ext cx="391668" cy="457200"/>
          </a:xfrm>
          <a:prstGeom prst="rect">
            <a:avLst/>
          </a:prstGeom>
        </p:spPr>
      </p:pic>
      <p:pic>
        <p:nvPicPr>
          <p:cNvPr id="21" name="Picture 20">
            <a:extLst>
              <a:ext uri="{FF2B5EF4-FFF2-40B4-BE49-F238E27FC236}">
                <a16:creationId xmlns:a16="http://schemas.microsoft.com/office/drawing/2014/main" id="{71E1F03B-2F19-F938-AC51-3706116CB7A6}"/>
              </a:ext>
            </a:extLst>
          </p:cNvPr>
          <p:cNvPicPr>
            <a:picLocks noChangeAspect="1"/>
          </p:cNvPicPr>
          <p:nvPr/>
        </p:nvPicPr>
        <p:blipFill>
          <a:blip r:embed="rId3">
            <a:duotone>
              <a:prstClr val="black"/>
              <a:schemeClr val="accent4">
                <a:tint val="45000"/>
                <a:satMod val="400000"/>
              </a:schemeClr>
            </a:duotone>
          </a:blip>
          <a:stretch>
            <a:fillRect/>
          </a:stretch>
        </p:blipFill>
        <p:spPr>
          <a:xfrm>
            <a:off x="2971799" y="3428788"/>
            <a:ext cx="457200" cy="457200"/>
          </a:xfrm>
          <a:prstGeom prst="rect">
            <a:avLst/>
          </a:prstGeom>
        </p:spPr>
      </p:pic>
      <p:pic>
        <p:nvPicPr>
          <p:cNvPr id="24" name="Picture 23">
            <a:extLst>
              <a:ext uri="{FF2B5EF4-FFF2-40B4-BE49-F238E27FC236}">
                <a16:creationId xmlns:a16="http://schemas.microsoft.com/office/drawing/2014/main" id="{B4A7DE44-4F81-4587-2337-2767AD0A88E6}"/>
              </a:ext>
            </a:extLst>
          </p:cNvPr>
          <p:cNvPicPr>
            <a:picLocks noChangeAspect="1"/>
          </p:cNvPicPr>
          <p:nvPr/>
        </p:nvPicPr>
        <p:blipFill>
          <a:blip r:embed="rId4">
            <a:lum bright="70000" contrast="-70000"/>
          </a:blip>
          <a:stretch>
            <a:fillRect/>
          </a:stretch>
        </p:blipFill>
        <p:spPr>
          <a:xfrm>
            <a:off x="4328622" y="1460790"/>
            <a:ext cx="561484" cy="495978"/>
          </a:xfrm>
          <a:prstGeom prst="rect">
            <a:avLst/>
          </a:prstGeom>
        </p:spPr>
      </p:pic>
    </p:spTree>
    <p:extLst>
      <p:ext uri="{BB962C8B-B14F-4D97-AF65-F5344CB8AC3E}">
        <p14:creationId xmlns:p14="http://schemas.microsoft.com/office/powerpoint/2010/main" val="14241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BF130-E85D-D25F-3AEF-261A2D05ED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0036F5-29A0-D6D0-BAAC-0F8A414BD35D}"/>
              </a:ext>
            </a:extLst>
          </p:cNvPr>
          <p:cNvSpPr>
            <a:spLocks noGrp="1"/>
          </p:cNvSpPr>
          <p:nvPr>
            <p:ph type="body" sz="quarter" idx="19"/>
          </p:nvPr>
        </p:nvSpPr>
        <p:spPr>
          <a:xfrm>
            <a:off x="0" y="4403825"/>
            <a:ext cx="1626622" cy="230832"/>
          </a:xfrm>
        </p:spPr>
        <p:txBody>
          <a:bodyPr/>
          <a:lstStyle/>
          <a:p>
            <a:r>
              <a:rPr lang="en-US" dirty="0"/>
              <a:t>In an occupation that does not require a bachelor’s degree or for which the majority of workers do not have a bachelor’s degree.</a:t>
            </a:r>
          </a:p>
        </p:txBody>
      </p:sp>
      <p:sp>
        <p:nvSpPr>
          <p:cNvPr id="4" name="Text Placeholder 3">
            <a:extLst>
              <a:ext uri="{FF2B5EF4-FFF2-40B4-BE49-F238E27FC236}">
                <a16:creationId xmlns:a16="http://schemas.microsoft.com/office/drawing/2014/main" id="{2383A2AA-2290-D184-BF00-B0338BF25D9E}"/>
              </a:ext>
            </a:extLst>
          </p:cNvPr>
          <p:cNvSpPr>
            <a:spLocks noGrp="1"/>
          </p:cNvSpPr>
          <p:nvPr>
            <p:ph type="body" sz="quarter" idx="18"/>
          </p:nvPr>
        </p:nvSpPr>
        <p:spPr>
          <a:xfrm>
            <a:off x="1892332" y="4523601"/>
            <a:ext cx="4508468" cy="276999"/>
          </a:xfrm>
        </p:spPr>
        <p:txBody>
          <a:bodyPr/>
          <a:lstStyle/>
          <a:p>
            <a:r>
              <a:rPr lang="en-US" dirty="0"/>
              <a:t>Source: Burning Glass Institute, </a:t>
            </a:r>
            <a:r>
              <a:rPr lang="en-US" dirty="0">
                <a:hlinkClick r:id="rId3"/>
              </a:rPr>
              <a:t>Talent Disrupted</a:t>
            </a:r>
            <a:r>
              <a:rPr lang="en-US" dirty="0"/>
              <a:t>; Federal Reserve Bank of New York, </a:t>
            </a:r>
            <a:r>
              <a:rPr lang="en-US" dirty="0">
                <a:hlinkClick r:id="rId4"/>
              </a:rPr>
              <a:t>Is College Still Worth It?</a:t>
            </a:r>
            <a:r>
              <a:rPr lang="en-US" dirty="0"/>
              <a:t>; Hosseini, Seyed M. and Lichtinger, Guy, </a:t>
            </a:r>
            <a:r>
              <a:rPr lang="en-US" dirty="0">
                <a:hlinkClick r:id="rId5"/>
              </a:rPr>
              <a:t>Generative AI as Seniority-Biased Technological Change</a:t>
            </a:r>
            <a:r>
              <a:rPr lang="en-US" dirty="0"/>
              <a:t>; New York Fed, </a:t>
            </a:r>
            <a:r>
              <a:rPr lang="en-US" dirty="0">
                <a:hlinkClick r:id="rId6"/>
              </a:rPr>
              <a:t>The Labor Market for Recent College Grads</a:t>
            </a:r>
            <a:r>
              <a:rPr lang="en-US" dirty="0"/>
              <a:t>; New York Times, </a:t>
            </a:r>
            <a:r>
              <a:rPr lang="en-US" dirty="0">
                <a:hlinkClick r:id="rId7"/>
              </a:rPr>
              <a:t>The Newest Face of Long-Term Unemployment?</a:t>
            </a:r>
            <a:r>
              <a:rPr lang="en-US" dirty="0"/>
              <a:t>; St. Louis Fed, </a:t>
            </a:r>
            <a:r>
              <a:rPr lang="en-US" dirty="0">
                <a:hlinkClick r:id="rId8"/>
              </a:rPr>
              <a:t>Job Openings</a:t>
            </a:r>
            <a:r>
              <a:rPr lang="en-US" dirty="0"/>
              <a:t> and </a:t>
            </a:r>
            <a:r>
              <a:rPr lang="en-US" dirty="0">
                <a:hlinkClick r:id="rId9"/>
              </a:rPr>
              <a:t>S&amp;P 500</a:t>
            </a:r>
            <a:r>
              <a:rPr lang="en-US" dirty="0"/>
              <a:t>; EAB interviews and analysis.</a:t>
            </a:r>
          </a:p>
        </p:txBody>
      </p:sp>
      <p:sp>
        <p:nvSpPr>
          <p:cNvPr id="5" name="Oval 4">
            <a:extLst>
              <a:ext uri="{FF2B5EF4-FFF2-40B4-BE49-F238E27FC236}">
                <a16:creationId xmlns:a16="http://schemas.microsoft.com/office/drawing/2014/main" id="{3533BA75-AF49-4C81-8C60-BAA7B2ABA686}"/>
              </a:ext>
            </a:extLst>
          </p:cNvPr>
          <p:cNvSpPr>
            <a:spLocks noChangeAspect="1"/>
          </p:cNvSpPr>
          <p:nvPr/>
        </p:nvSpPr>
        <p:spPr bwMode="gray">
          <a:xfrm>
            <a:off x="798621" y="1726156"/>
            <a:ext cx="1136994" cy="1137670"/>
          </a:xfrm>
          <a:prstGeom prst="ellipse">
            <a:avLst/>
          </a:prstGeom>
          <a:solidFill>
            <a:schemeClr val="accent5"/>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a:p>
        </p:txBody>
      </p:sp>
      <p:sp>
        <p:nvSpPr>
          <p:cNvPr id="11" name="TextBox 10">
            <a:extLst>
              <a:ext uri="{FF2B5EF4-FFF2-40B4-BE49-F238E27FC236}">
                <a16:creationId xmlns:a16="http://schemas.microsoft.com/office/drawing/2014/main" id="{16F3AA7B-CF13-1777-C61F-83175179D55E}"/>
              </a:ext>
            </a:extLst>
          </p:cNvPr>
          <p:cNvSpPr txBox="1"/>
          <p:nvPr/>
        </p:nvSpPr>
        <p:spPr>
          <a:xfrm>
            <a:off x="553807" y="986777"/>
            <a:ext cx="1626622" cy="461665"/>
          </a:xfrm>
          <a:prstGeom prst="rect">
            <a:avLst/>
          </a:prstGeom>
          <a:noFill/>
        </p:spPr>
        <p:txBody>
          <a:bodyPr wrap="square">
            <a:spAutoFit/>
          </a:bodyPr>
          <a:lstStyle/>
          <a:p>
            <a:pPr algn="ctr">
              <a:spcBef>
                <a:spcPts val="500"/>
              </a:spcBef>
            </a:pPr>
            <a:r>
              <a:rPr lang="en-US" sz="1200" b="1" dirty="0">
                <a:solidFill>
                  <a:schemeClr val="bg1"/>
                </a:solidFill>
              </a:rPr>
              <a:t>Gen Z Meets the Labor Market</a:t>
            </a:r>
            <a:endParaRPr lang="en-US" sz="1200" dirty="0">
              <a:solidFill>
                <a:schemeClr val="bg1"/>
              </a:solidFill>
            </a:endParaRPr>
          </a:p>
        </p:txBody>
      </p:sp>
      <p:sp>
        <p:nvSpPr>
          <p:cNvPr id="2" name="Rectangle 1">
            <a:extLst>
              <a:ext uri="{FF2B5EF4-FFF2-40B4-BE49-F238E27FC236}">
                <a16:creationId xmlns:a16="http://schemas.microsoft.com/office/drawing/2014/main" id="{7A36E06D-FBEC-7DAE-964A-3BB95665FCC8}"/>
              </a:ext>
            </a:extLst>
          </p:cNvPr>
          <p:cNvSpPr/>
          <p:nvPr/>
        </p:nvSpPr>
        <p:spPr bwMode="gray">
          <a:xfrm>
            <a:off x="2967950" y="468279"/>
            <a:ext cx="2907890" cy="3815441"/>
          </a:xfrm>
          <a:prstGeom prst="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a:p>
        </p:txBody>
      </p:sp>
      <p:cxnSp>
        <p:nvCxnSpPr>
          <p:cNvPr id="10" name="Straight Arrow Connector 9">
            <a:extLst>
              <a:ext uri="{FF2B5EF4-FFF2-40B4-BE49-F238E27FC236}">
                <a16:creationId xmlns:a16="http://schemas.microsoft.com/office/drawing/2014/main" id="{A8F697EA-A320-8EF0-C88D-2BCE0C37E5B2}"/>
              </a:ext>
            </a:extLst>
          </p:cNvPr>
          <p:cNvCxnSpPr>
            <a:cxnSpLocks/>
          </p:cNvCxnSpPr>
          <p:nvPr/>
        </p:nvCxnSpPr>
        <p:spPr bwMode="gray">
          <a:xfrm>
            <a:off x="3736095" y="735157"/>
            <a:ext cx="1371600" cy="0"/>
          </a:xfrm>
          <a:prstGeom prst="straightConnector1">
            <a:avLst/>
          </a:prstGeom>
          <a:ln w="1270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3ABE10-B667-B7C4-E491-772617E56FB7}"/>
              </a:ext>
            </a:extLst>
          </p:cNvPr>
          <p:cNvSpPr txBox="1"/>
          <p:nvPr/>
        </p:nvSpPr>
        <p:spPr>
          <a:xfrm>
            <a:off x="3246639" y="527534"/>
            <a:ext cx="2350513" cy="161583"/>
          </a:xfrm>
          <a:prstGeom prst="rect">
            <a:avLst/>
          </a:prstGeom>
          <a:noFill/>
        </p:spPr>
        <p:txBody>
          <a:bodyPr wrap="square" lIns="0" tIns="0" rIns="0" bIns="0" rtlCol="0">
            <a:spAutoFit/>
          </a:bodyPr>
          <a:lstStyle/>
          <a:p>
            <a:pPr algn="ctr">
              <a:spcBef>
                <a:spcPts val="500"/>
              </a:spcBef>
            </a:pPr>
            <a:r>
              <a:rPr lang="en-US" sz="1050" b="1" dirty="0"/>
              <a:t>Key Observations</a:t>
            </a:r>
          </a:p>
        </p:txBody>
      </p:sp>
      <p:sp>
        <p:nvSpPr>
          <p:cNvPr id="15" name="TextBox 14">
            <a:extLst>
              <a:ext uri="{FF2B5EF4-FFF2-40B4-BE49-F238E27FC236}">
                <a16:creationId xmlns:a16="http://schemas.microsoft.com/office/drawing/2014/main" id="{98CCFB91-E3EA-172A-C788-A674764B2CF2}"/>
              </a:ext>
            </a:extLst>
          </p:cNvPr>
          <p:cNvSpPr txBox="1"/>
          <p:nvPr/>
        </p:nvSpPr>
        <p:spPr>
          <a:xfrm>
            <a:off x="3657749" y="848618"/>
            <a:ext cx="2094957" cy="3370153"/>
          </a:xfrm>
          <a:prstGeom prst="rect">
            <a:avLst/>
          </a:prstGeom>
          <a:noFill/>
        </p:spPr>
        <p:txBody>
          <a:bodyPr wrap="square" lIns="0" tIns="0" rIns="0" bIns="0" rtlCol="0">
            <a:spAutoFit/>
          </a:bodyPr>
          <a:lstStyle/>
          <a:p>
            <a:pPr algn="l">
              <a:spcBef>
                <a:spcPts val="1800"/>
              </a:spcBef>
            </a:pPr>
            <a:r>
              <a:rPr lang="en-US" sz="900" dirty="0"/>
              <a:t>The college wage premium remains at a near all-time high</a:t>
            </a:r>
          </a:p>
          <a:p>
            <a:pPr algn="l">
              <a:spcBef>
                <a:spcPts val="1800"/>
              </a:spcBef>
            </a:pPr>
            <a:r>
              <a:rPr lang="en-US" sz="900" dirty="0"/>
              <a:t>Unemployment rates for recent grads now look similar to those of non-college workers</a:t>
            </a:r>
          </a:p>
          <a:p>
            <a:pPr algn="l">
              <a:spcBef>
                <a:spcPts val="1800"/>
              </a:spcBef>
            </a:pPr>
            <a:r>
              <a:rPr lang="en-US" sz="900" dirty="0"/>
              <a:t>College grads make up a growing share of long-term (6+ months) unemployed workers</a:t>
            </a:r>
          </a:p>
          <a:p>
            <a:pPr algn="l">
              <a:spcBef>
                <a:spcPts val="1800"/>
              </a:spcBef>
            </a:pPr>
            <a:r>
              <a:rPr lang="en-US" sz="900" dirty="0"/>
              <a:t>More than half of college grads start their career underemployed</a:t>
            </a:r>
            <a:r>
              <a:rPr lang="en-US" sz="900" baseline="30000" dirty="0"/>
              <a:t>1</a:t>
            </a:r>
            <a:r>
              <a:rPr lang="en-US" sz="900" dirty="0"/>
              <a:t>—and 73% remain so 10 years later</a:t>
            </a:r>
          </a:p>
          <a:p>
            <a:pPr algn="l">
              <a:spcBef>
                <a:spcPts val="1800"/>
              </a:spcBef>
            </a:pPr>
            <a:r>
              <a:rPr lang="en-US" sz="900" dirty="0"/>
              <a:t>Economic growth continues to climb but job openings are falling</a:t>
            </a:r>
          </a:p>
          <a:p>
            <a:pPr algn="l">
              <a:spcBef>
                <a:spcPts val="1800"/>
              </a:spcBef>
            </a:pPr>
            <a:r>
              <a:rPr lang="en-US" sz="900" dirty="0"/>
              <a:t>Early indicators suggest AI is disproportionately impacting entry-level jobs in the knowledge sector</a:t>
            </a:r>
          </a:p>
        </p:txBody>
      </p:sp>
      <p:sp>
        <p:nvSpPr>
          <p:cNvPr id="6" name="Text Placeholder 1">
            <a:extLst>
              <a:ext uri="{FF2B5EF4-FFF2-40B4-BE49-F238E27FC236}">
                <a16:creationId xmlns:a16="http://schemas.microsoft.com/office/drawing/2014/main" id="{D94C04CE-5A5A-5C23-AD13-5679BD4DCB8C}"/>
              </a:ext>
            </a:extLst>
          </p:cNvPr>
          <p:cNvSpPr txBox="1">
            <a:spLocks/>
          </p:cNvSpPr>
          <p:nvPr/>
        </p:nvSpPr>
        <p:spPr>
          <a:xfrm>
            <a:off x="280193" y="98425"/>
            <a:ext cx="3744579" cy="198156"/>
          </a:xfrm>
          <a:prstGeom prst="rect">
            <a:avLst/>
          </a:prstGeom>
        </p:spPr>
        <p:txBody>
          <a:bodyPr lIns="0" tIns="0" rIns="0" bIns="0"/>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2. A Contracting Labor Market for New Grads</a:t>
            </a:r>
          </a:p>
        </p:txBody>
      </p:sp>
      <p:sp>
        <p:nvSpPr>
          <p:cNvPr id="29" name="Rectangle 28">
            <a:extLst>
              <a:ext uri="{FF2B5EF4-FFF2-40B4-BE49-F238E27FC236}">
                <a16:creationId xmlns:a16="http://schemas.microsoft.com/office/drawing/2014/main" id="{C0904D05-A4F6-0380-D8EC-F0779B2DF3D6}"/>
              </a:ext>
            </a:extLst>
          </p:cNvPr>
          <p:cNvSpPr/>
          <p:nvPr/>
        </p:nvSpPr>
        <p:spPr bwMode="gray">
          <a:xfrm>
            <a:off x="2859601" y="355276"/>
            <a:ext cx="3113994" cy="4064145"/>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a:p>
        </p:txBody>
      </p:sp>
      <p:cxnSp>
        <p:nvCxnSpPr>
          <p:cNvPr id="32" name="Straight Arrow Connector 31">
            <a:extLst>
              <a:ext uri="{FF2B5EF4-FFF2-40B4-BE49-F238E27FC236}">
                <a16:creationId xmlns:a16="http://schemas.microsoft.com/office/drawing/2014/main" id="{68C3D5C3-B243-5243-D845-EE3D4914F021}"/>
              </a:ext>
            </a:extLst>
          </p:cNvPr>
          <p:cNvCxnSpPr>
            <a:cxnSpLocks/>
          </p:cNvCxnSpPr>
          <p:nvPr/>
        </p:nvCxnSpPr>
        <p:spPr bwMode="gray">
          <a:xfrm>
            <a:off x="1930637" y="2294991"/>
            <a:ext cx="914400" cy="0"/>
          </a:xfrm>
          <a:prstGeom prst="straightConnector1">
            <a:avLst/>
          </a:prstGeom>
          <a:ln w="12700">
            <a:solidFill>
              <a:schemeClr val="tx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F8E983F-DD4E-DE7E-A2C8-6D43A560BD78}"/>
              </a:ext>
            </a:extLst>
          </p:cNvPr>
          <p:cNvPicPr>
            <a:picLocks noChangeAspect="1"/>
          </p:cNvPicPr>
          <p:nvPr/>
        </p:nvPicPr>
        <p:blipFill>
          <a:blip r:embed="rId10">
            <a:lum bright="70000" contrast="-70000"/>
          </a:blip>
          <a:stretch>
            <a:fillRect/>
          </a:stretch>
        </p:blipFill>
        <p:spPr>
          <a:xfrm>
            <a:off x="1086376" y="2047002"/>
            <a:ext cx="561484" cy="495978"/>
          </a:xfrm>
          <a:prstGeom prst="rect">
            <a:avLst/>
          </a:prstGeom>
        </p:spPr>
      </p:pic>
      <p:pic>
        <p:nvPicPr>
          <p:cNvPr id="17" name="Picture 16" descr="Logo&#10;&#10;Description automatically generated with low confidence">
            <a:extLst>
              <a:ext uri="{FF2B5EF4-FFF2-40B4-BE49-F238E27FC236}">
                <a16:creationId xmlns:a16="http://schemas.microsoft.com/office/drawing/2014/main" id="{A2AAB77E-3F1A-111B-AC91-8B2917ADABBA}"/>
              </a:ext>
            </a:extLst>
          </p:cNvPr>
          <p:cNvPicPr>
            <a:picLocks noChangeAspect="1"/>
          </p:cNvPicPr>
          <p:nvPr/>
        </p:nvPicPr>
        <p:blipFill>
          <a:blip r:embed="rId11"/>
          <a:stretch>
            <a:fillRect/>
          </a:stretch>
        </p:blipFill>
        <p:spPr>
          <a:xfrm>
            <a:off x="3176162" y="2049936"/>
            <a:ext cx="286970" cy="325232"/>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E1242FAD-4005-2069-2C25-37CB9CD95F82}"/>
              </a:ext>
            </a:extLst>
          </p:cNvPr>
          <p:cNvPicPr>
            <a:picLocks noChangeAspect="1"/>
          </p:cNvPicPr>
          <p:nvPr/>
        </p:nvPicPr>
        <p:blipFill>
          <a:blip r:embed="rId12"/>
          <a:stretch>
            <a:fillRect/>
          </a:stretch>
        </p:blipFill>
        <p:spPr>
          <a:xfrm>
            <a:off x="3171242" y="3813832"/>
            <a:ext cx="296811" cy="356173"/>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0D6DE2ED-E980-0593-6421-5444E523FF11}"/>
              </a:ext>
            </a:extLst>
          </p:cNvPr>
          <p:cNvPicPr>
            <a:picLocks noChangeAspect="1"/>
          </p:cNvPicPr>
          <p:nvPr/>
        </p:nvPicPr>
        <p:blipFill>
          <a:blip r:embed="rId13"/>
          <a:stretch>
            <a:fillRect/>
          </a:stretch>
        </p:blipFill>
        <p:spPr>
          <a:xfrm>
            <a:off x="3228657" y="827763"/>
            <a:ext cx="181981" cy="329840"/>
          </a:xfrm>
          <a:prstGeom prst="rect">
            <a:avLst/>
          </a:prstGeom>
        </p:spPr>
      </p:pic>
      <p:pic>
        <p:nvPicPr>
          <p:cNvPr id="22" name="Picture 21" descr="Icon&#10;&#10;Description automatically generated">
            <a:extLst>
              <a:ext uri="{FF2B5EF4-FFF2-40B4-BE49-F238E27FC236}">
                <a16:creationId xmlns:a16="http://schemas.microsoft.com/office/drawing/2014/main" id="{B875CC14-FD66-9257-75CA-4E638F1BF25E}"/>
              </a:ext>
            </a:extLst>
          </p:cNvPr>
          <p:cNvPicPr>
            <a:picLocks noChangeAspect="1"/>
          </p:cNvPicPr>
          <p:nvPr/>
        </p:nvPicPr>
        <p:blipFill>
          <a:blip r:embed="rId14"/>
          <a:stretch>
            <a:fillRect/>
          </a:stretch>
        </p:blipFill>
        <p:spPr>
          <a:xfrm>
            <a:off x="3147816" y="1421688"/>
            <a:ext cx="343662" cy="295932"/>
          </a:xfrm>
          <a:prstGeom prst="rect">
            <a:avLst/>
          </a:prstGeom>
        </p:spPr>
      </p:pic>
      <p:pic>
        <p:nvPicPr>
          <p:cNvPr id="23" name="Picture 22" descr="A picture containing dark&#10;&#10;Description automatically generated">
            <a:extLst>
              <a:ext uri="{FF2B5EF4-FFF2-40B4-BE49-F238E27FC236}">
                <a16:creationId xmlns:a16="http://schemas.microsoft.com/office/drawing/2014/main" id="{7D3F0C99-44F6-F9FC-173D-C9D092403B09}"/>
              </a:ext>
            </a:extLst>
          </p:cNvPr>
          <p:cNvPicPr>
            <a:picLocks noChangeAspect="1"/>
          </p:cNvPicPr>
          <p:nvPr/>
        </p:nvPicPr>
        <p:blipFill>
          <a:blip r:embed="rId15"/>
          <a:stretch>
            <a:fillRect/>
          </a:stretch>
        </p:blipFill>
        <p:spPr>
          <a:xfrm>
            <a:off x="3137238" y="3289805"/>
            <a:ext cx="364818" cy="257518"/>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AD521D4E-DF2D-70F8-8C60-71B7B5F4153D}"/>
              </a:ext>
            </a:extLst>
          </p:cNvPr>
          <p:cNvPicPr>
            <a:picLocks noChangeAspect="1"/>
          </p:cNvPicPr>
          <p:nvPr/>
        </p:nvPicPr>
        <p:blipFill>
          <a:blip r:embed="rId16"/>
          <a:stretch>
            <a:fillRect/>
          </a:stretch>
        </p:blipFill>
        <p:spPr>
          <a:xfrm>
            <a:off x="3157274" y="2671327"/>
            <a:ext cx="324746" cy="356173"/>
          </a:xfrm>
          <a:prstGeom prst="rect">
            <a:avLst/>
          </a:prstGeom>
        </p:spPr>
      </p:pic>
    </p:spTree>
    <p:extLst>
      <p:ext uri="{BB962C8B-B14F-4D97-AF65-F5344CB8AC3E}">
        <p14:creationId xmlns:p14="http://schemas.microsoft.com/office/powerpoint/2010/main" val="3635755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1 Presentation Template 4x3-011326" id="{61883357-4013-4E2F-92F3-95241B1AB77E}" vid="{93A7F5D9-1C07-496A-84D7-3EB0035FA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4x3 On-screen</Template>
  <TotalTime>2053</TotalTime>
  <Words>13879</Words>
  <Application>Microsoft Macintosh PowerPoint</Application>
  <PresentationFormat>Custom</PresentationFormat>
  <Paragraphs>835</Paragraphs>
  <Slides>38</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ADLaM Display</vt:lpstr>
      <vt:lpstr>Aptos</vt:lpstr>
      <vt:lpstr>Arial</vt:lpstr>
      <vt:lpstr>Bahnschrift SemiBold</vt:lpstr>
      <vt:lpstr>Bernard MT Condensed</vt:lpstr>
      <vt:lpstr>Calibri</vt:lpstr>
      <vt:lpstr>Helvetica Neue</vt:lpstr>
      <vt:lpstr>Rockwell</vt:lpstr>
      <vt:lpstr>Slack-Lato</vt:lpstr>
      <vt:lpstr>Times New Roman</vt:lpstr>
      <vt:lpstr>Verdana</vt:lpstr>
      <vt:lpstr>Wingdings</vt:lpstr>
      <vt:lpstr>EAB1 4x3 On-screen</vt:lpstr>
      <vt:lpstr>Preparing Students for an AI-Transformed Economy</vt:lpstr>
      <vt:lpstr>Joining You Today…</vt:lpstr>
      <vt:lpstr>PowerPoint Presentation</vt:lpstr>
      <vt:lpstr>Faculty &amp; Staff Have Vastly Different Takes on AI</vt:lpstr>
      <vt:lpstr>PowerPoint Presentation</vt:lpstr>
      <vt:lpstr>PowerPoint Presentation</vt:lpstr>
      <vt:lpstr>PowerPoint Presentation</vt:lpstr>
      <vt:lpstr>PowerPoint Presentation</vt:lpstr>
      <vt:lpstr>PowerPoint Presentation</vt:lpstr>
      <vt:lpstr>No Time to Wait and See</vt:lpstr>
      <vt:lpstr>Not All Early Career Workers Equally Impacted</vt:lpstr>
      <vt:lpstr>PowerPoint Presentation</vt:lpstr>
      <vt:lpstr>AI Threatens to Exacerbate Labor Market Mismatch</vt:lpstr>
      <vt:lpstr>AI’s Transformative Opportunities in Higher Ed</vt:lpstr>
      <vt:lpstr>Know Your Enemy</vt:lpstr>
      <vt:lpstr>What A Difference 7 Years Makes</vt:lpstr>
      <vt:lpstr>Some Historically “Safe” Majors Under Pressure</vt:lpstr>
      <vt:lpstr>Some Historically “Safe” Majors Under Pressure</vt:lpstr>
      <vt:lpstr>The Old Career Ladder</vt:lpstr>
      <vt:lpstr>From Pyramid to Diamond</vt:lpstr>
      <vt:lpstr>PowerPoint Presentation</vt:lpstr>
      <vt:lpstr>Key Responsibility to Non-Expert GenAI Users</vt:lpstr>
      <vt:lpstr>More Than One Degree, One Technology </vt:lpstr>
      <vt:lpstr>Towards a “Robot-Proof” Graduate</vt:lpstr>
      <vt:lpstr>Multiple Ways to Get Started</vt:lpstr>
      <vt:lpstr>How to Know When to Delegate</vt:lpstr>
      <vt:lpstr>Automation and Augmentation in the Real World</vt:lpstr>
      <vt:lpstr>Critical Question</vt:lpstr>
      <vt:lpstr>Some Fields Need New Skills, Others New Tech</vt:lpstr>
      <vt:lpstr>How to Prioritize GenAI Investments</vt:lpstr>
      <vt:lpstr>A Different Story in Each Discipline</vt:lpstr>
      <vt:lpstr>Critical Question</vt:lpstr>
      <vt:lpstr>Experts Through Experience</vt:lpstr>
      <vt:lpstr>Invite Employers to Class </vt:lpstr>
      <vt:lpstr>Faculty as the Fulcrum</vt:lpstr>
      <vt:lpstr>From Conversation to Change</vt:lpstr>
      <vt:lpstr>Your GenAI Integration Cheat Sheets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Rice, Jon</dc:creator>
  <cp:keywords/>
  <dc:description/>
  <cp:lastModifiedBy>Rice, Jon</cp:lastModifiedBy>
  <cp:revision>29</cp:revision>
  <cp:lastPrinted>2026-02-20T22:13:25Z</cp:lastPrinted>
  <dcterms:created xsi:type="dcterms:W3CDTF">2026-02-19T23:24:09Z</dcterms:created>
  <dcterms:modified xsi:type="dcterms:W3CDTF">2026-03-03T20:10:20Z</dcterms:modified>
  <cp:category/>
</cp:coreProperties>
</file>