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648" r:id="rId5"/>
  </p:sldMasterIdLst>
  <p:notesMasterIdLst>
    <p:notesMasterId r:id="rId33"/>
  </p:notesMasterIdLst>
  <p:sldIdLst>
    <p:sldId id="283" r:id="rId6"/>
    <p:sldId id="258" r:id="rId7"/>
    <p:sldId id="259" r:id="rId8"/>
    <p:sldId id="260" r:id="rId9"/>
    <p:sldId id="265" r:id="rId10"/>
    <p:sldId id="262" r:id="rId11"/>
    <p:sldId id="263" r:id="rId12"/>
    <p:sldId id="264" r:id="rId13"/>
    <p:sldId id="266" r:id="rId14"/>
    <p:sldId id="267" r:id="rId15"/>
    <p:sldId id="268" r:id="rId16"/>
    <p:sldId id="269" r:id="rId17"/>
    <p:sldId id="270" r:id="rId18"/>
    <p:sldId id="271" r:id="rId19"/>
    <p:sldId id="272" r:id="rId20"/>
    <p:sldId id="273" r:id="rId21"/>
    <p:sldId id="274" r:id="rId22"/>
    <p:sldId id="261" r:id="rId23"/>
    <p:sldId id="275" r:id="rId24"/>
    <p:sldId id="276" r:id="rId25"/>
    <p:sldId id="277" r:id="rId26"/>
    <p:sldId id="278" r:id="rId27"/>
    <p:sldId id="279" r:id="rId28"/>
    <p:sldId id="280" r:id="rId29"/>
    <p:sldId id="281" r:id="rId30"/>
    <p:sldId id="282"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1214"/>
    <a:srgbClr val="D7BD8A"/>
    <a:srgbClr val="6EA095"/>
    <a:srgbClr val="266725"/>
    <a:srgbClr val="007096"/>
    <a:srgbClr val="419E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E9F65A-F90A-E0A8-E351-FD1C8892B90D}" v="14" dt="2026-02-24T21:52:13.824"/>
    <p1510:client id="{6FD2CBC2-2C41-A757-7C13-40298649C072}" v="173" dt="2026-02-24T22:25:25.860"/>
    <p1510:client id="{98CE1D00-B318-B5AB-5377-E302199BC045}" v="199" dt="2026-02-25T14:42:11.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p:restoredTop sz="94665"/>
  </p:normalViewPr>
  <p:slideViewPr>
    <p:cSldViewPr snapToGrid="0">
      <p:cViewPr varScale="1">
        <p:scale>
          <a:sx n="89" d="100"/>
          <a:sy n="89" d="100"/>
        </p:scale>
        <p:origin x="1168" y="168"/>
      </p:cViewPr>
      <p:guideLst/>
    </p:cSldViewPr>
  </p:slideViewPr>
  <p:outlineViewPr>
    <p:cViewPr>
      <p:scale>
        <a:sx n="33" d="100"/>
        <a:sy n="33" d="100"/>
      </p:scale>
      <p:origin x="0" y="-84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7.png"/><Relationship Id="rId7" Type="http://schemas.openxmlformats.org/officeDocument/2006/relationships/image" Target="../media/image46.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7.png"/><Relationship Id="rId7" Type="http://schemas.openxmlformats.org/officeDocument/2006/relationships/image" Target="../media/image46.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3AA6FD-9C9D-4751-9E7E-92E7AF01254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4B8267-31B7-4228-9781-53C2B6648774}">
      <dgm:prSet/>
      <dgm:spPr/>
      <dgm:t>
        <a:bodyPr/>
        <a:lstStyle/>
        <a:p>
          <a:pPr>
            <a:lnSpc>
              <a:spcPct val="100000"/>
            </a:lnSpc>
          </a:pPr>
          <a:r>
            <a:rPr lang="en-US" b="1"/>
            <a:t>Pre-trained Models:</a:t>
          </a:r>
          <a:r>
            <a:rPr lang="en-US"/>
            <a:t> Access over 1.6 million models (GPT, BERT, Llama, Whisper) without training from scratch.</a:t>
          </a:r>
        </a:p>
      </dgm:t>
    </dgm:pt>
    <dgm:pt modelId="{0EAE7D59-D630-4CCC-BA87-673C45C336A0}" type="parTrans" cxnId="{BB17E73D-A790-466A-B5C6-62DF9C5D074A}">
      <dgm:prSet/>
      <dgm:spPr/>
      <dgm:t>
        <a:bodyPr/>
        <a:lstStyle/>
        <a:p>
          <a:endParaRPr lang="en-US"/>
        </a:p>
      </dgm:t>
    </dgm:pt>
    <dgm:pt modelId="{6A2574CC-08CD-4F4F-9EE7-78578BD138B5}" type="sibTrans" cxnId="{BB17E73D-A790-466A-B5C6-62DF9C5D074A}">
      <dgm:prSet/>
      <dgm:spPr/>
      <dgm:t>
        <a:bodyPr/>
        <a:lstStyle/>
        <a:p>
          <a:endParaRPr lang="en-US"/>
        </a:p>
      </dgm:t>
    </dgm:pt>
    <dgm:pt modelId="{CC130DAF-D2C9-4014-B3D9-3FF555B89C9D}">
      <dgm:prSet/>
      <dgm:spPr/>
      <dgm:t>
        <a:bodyPr/>
        <a:lstStyle/>
        <a:p>
          <a:pPr>
            <a:lnSpc>
              <a:spcPct val="100000"/>
            </a:lnSpc>
          </a:pPr>
          <a:r>
            <a:rPr lang="en-US" b="1"/>
            <a:t>Open Source:</a:t>
          </a:r>
          <a:r>
            <a:rPr lang="en-US"/>
            <a:t> Free to use, allowing students to inspect, use, and modify models.</a:t>
          </a:r>
        </a:p>
      </dgm:t>
    </dgm:pt>
    <dgm:pt modelId="{C5195108-6D04-44F1-A092-90E54DEF2C6E}" type="parTrans" cxnId="{2A22B9FF-3508-46B7-B291-E94515125E21}">
      <dgm:prSet/>
      <dgm:spPr/>
      <dgm:t>
        <a:bodyPr/>
        <a:lstStyle/>
        <a:p>
          <a:endParaRPr lang="en-US"/>
        </a:p>
      </dgm:t>
    </dgm:pt>
    <dgm:pt modelId="{0C34896C-63BD-4DD6-BA45-144C81EAFBC7}" type="sibTrans" cxnId="{2A22B9FF-3508-46B7-B291-E94515125E21}">
      <dgm:prSet/>
      <dgm:spPr/>
      <dgm:t>
        <a:bodyPr/>
        <a:lstStyle/>
        <a:p>
          <a:endParaRPr lang="en-US"/>
        </a:p>
      </dgm:t>
    </dgm:pt>
    <dgm:pt modelId="{AC0F38CA-D347-466A-8EE3-01D95742CEAB}">
      <dgm:prSet/>
      <dgm:spPr/>
      <dgm:t>
        <a:bodyPr/>
        <a:lstStyle/>
        <a:p>
          <a:pPr>
            <a:lnSpc>
              <a:spcPct val="100000"/>
            </a:lnSpc>
          </a:pPr>
          <a:r>
            <a:rPr lang="en-US" b="1"/>
            <a:t>Accessible:</a:t>
          </a:r>
          <a:r>
            <a:rPr lang="en-US"/>
            <a:t> User-friendly Python libraries (transformers).</a:t>
          </a:r>
        </a:p>
      </dgm:t>
    </dgm:pt>
    <dgm:pt modelId="{FD051DE7-313A-40E3-A4EC-F90BFDD4E2BD}" type="parTrans" cxnId="{F424C5EE-0393-422A-ACED-D05E7E6AF745}">
      <dgm:prSet/>
      <dgm:spPr/>
      <dgm:t>
        <a:bodyPr/>
        <a:lstStyle/>
        <a:p>
          <a:endParaRPr lang="en-US"/>
        </a:p>
      </dgm:t>
    </dgm:pt>
    <dgm:pt modelId="{45616EC1-1258-4F61-9E87-26CF31BC72EA}" type="sibTrans" cxnId="{F424C5EE-0393-422A-ACED-D05E7E6AF745}">
      <dgm:prSet/>
      <dgm:spPr/>
      <dgm:t>
        <a:bodyPr/>
        <a:lstStyle/>
        <a:p>
          <a:endParaRPr lang="en-US"/>
        </a:p>
      </dgm:t>
    </dgm:pt>
    <dgm:pt modelId="{AAE6478C-D139-4A55-8D6F-C99DCED7EDF3}">
      <dgm:prSet/>
      <dgm:spPr/>
      <dgm:t>
        <a:bodyPr/>
        <a:lstStyle/>
        <a:p>
          <a:pPr>
            <a:lnSpc>
              <a:spcPct val="100000"/>
            </a:lnSpc>
          </a:pPr>
          <a:r>
            <a:rPr lang="en-US" b="1"/>
            <a:t>Community:</a:t>
          </a:r>
          <a:r>
            <a:rPr lang="en-US"/>
            <a:t> Collaboration hub with shared datasets and community-driven projects. </a:t>
          </a:r>
        </a:p>
      </dgm:t>
    </dgm:pt>
    <dgm:pt modelId="{66139D20-8250-44E8-95A9-C6874DFDD73D}" type="parTrans" cxnId="{72948CAE-3429-4F91-8165-4205C84EC69C}">
      <dgm:prSet/>
      <dgm:spPr/>
      <dgm:t>
        <a:bodyPr/>
        <a:lstStyle/>
        <a:p>
          <a:endParaRPr lang="en-US"/>
        </a:p>
      </dgm:t>
    </dgm:pt>
    <dgm:pt modelId="{7BE116EF-EFBC-4AED-98F9-4D17BC04E7DC}" type="sibTrans" cxnId="{72948CAE-3429-4F91-8165-4205C84EC69C}">
      <dgm:prSet/>
      <dgm:spPr/>
      <dgm:t>
        <a:bodyPr/>
        <a:lstStyle/>
        <a:p>
          <a:endParaRPr lang="en-US"/>
        </a:p>
      </dgm:t>
    </dgm:pt>
    <dgm:pt modelId="{587D91C1-3251-4499-B59A-2321B44EEA5F}" type="pres">
      <dgm:prSet presAssocID="{C33AA6FD-9C9D-4751-9E7E-92E7AF012548}" presName="root" presStyleCnt="0">
        <dgm:presLayoutVars>
          <dgm:dir/>
          <dgm:resizeHandles val="exact"/>
        </dgm:presLayoutVars>
      </dgm:prSet>
      <dgm:spPr/>
    </dgm:pt>
    <dgm:pt modelId="{434B090B-BA05-43E2-80D7-74ACFF516423}" type="pres">
      <dgm:prSet presAssocID="{9B4B8267-31B7-4228-9781-53C2B6648774}" presName="compNode" presStyleCnt="0"/>
      <dgm:spPr/>
    </dgm:pt>
    <dgm:pt modelId="{CC4E6141-62B0-44DB-B9D5-D5B5D5FD6950}" type="pres">
      <dgm:prSet presAssocID="{9B4B8267-31B7-4228-9781-53C2B6648774}" presName="bgRect" presStyleLbl="bgShp" presStyleIdx="0" presStyleCnt="4"/>
      <dgm:spPr/>
    </dgm:pt>
    <dgm:pt modelId="{A7CD5DDE-D039-4C50-BC84-B61C9F91862C}" type="pres">
      <dgm:prSet presAssocID="{9B4B8267-31B7-4228-9781-53C2B664877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xclamation Mark"/>
        </a:ext>
      </dgm:extLst>
    </dgm:pt>
    <dgm:pt modelId="{194C4D15-F7B3-4E6E-B7DF-50FE122D3A3F}" type="pres">
      <dgm:prSet presAssocID="{9B4B8267-31B7-4228-9781-53C2B6648774}" presName="spaceRect" presStyleCnt="0"/>
      <dgm:spPr/>
    </dgm:pt>
    <dgm:pt modelId="{A0976AF1-761C-49C7-B0BC-3AC1C7CE08DC}" type="pres">
      <dgm:prSet presAssocID="{9B4B8267-31B7-4228-9781-53C2B6648774}" presName="parTx" presStyleLbl="revTx" presStyleIdx="0" presStyleCnt="4">
        <dgm:presLayoutVars>
          <dgm:chMax val="0"/>
          <dgm:chPref val="0"/>
        </dgm:presLayoutVars>
      </dgm:prSet>
      <dgm:spPr/>
    </dgm:pt>
    <dgm:pt modelId="{DAF078B5-3714-4BC9-8797-31509292C1DB}" type="pres">
      <dgm:prSet presAssocID="{6A2574CC-08CD-4F4F-9EE7-78578BD138B5}" presName="sibTrans" presStyleCnt="0"/>
      <dgm:spPr/>
    </dgm:pt>
    <dgm:pt modelId="{354C3BB2-8A57-4AD1-8AFA-E7BFC17B3111}" type="pres">
      <dgm:prSet presAssocID="{CC130DAF-D2C9-4014-B3D9-3FF555B89C9D}" presName="compNode" presStyleCnt="0"/>
      <dgm:spPr/>
    </dgm:pt>
    <dgm:pt modelId="{9CF2A1D9-DBDB-429A-82DB-65B5ECAA3108}" type="pres">
      <dgm:prSet presAssocID="{CC130DAF-D2C9-4014-B3D9-3FF555B89C9D}" presName="bgRect" presStyleLbl="bgShp" presStyleIdx="1" presStyleCnt="4"/>
      <dgm:spPr/>
    </dgm:pt>
    <dgm:pt modelId="{ECBAE102-C044-4FC6-85D5-DA52EE537EF2}" type="pres">
      <dgm:prSet presAssocID="{CC130DAF-D2C9-4014-B3D9-3FF555B89C9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grammer"/>
        </a:ext>
      </dgm:extLst>
    </dgm:pt>
    <dgm:pt modelId="{FCB01519-25D0-4AB6-92D6-6EB8E275CA47}" type="pres">
      <dgm:prSet presAssocID="{CC130DAF-D2C9-4014-B3D9-3FF555B89C9D}" presName="spaceRect" presStyleCnt="0"/>
      <dgm:spPr/>
    </dgm:pt>
    <dgm:pt modelId="{3A0BA22D-A838-45D4-864A-29713FAAE37F}" type="pres">
      <dgm:prSet presAssocID="{CC130DAF-D2C9-4014-B3D9-3FF555B89C9D}" presName="parTx" presStyleLbl="revTx" presStyleIdx="1" presStyleCnt="4">
        <dgm:presLayoutVars>
          <dgm:chMax val="0"/>
          <dgm:chPref val="0"/>
        </dgm:presLayoutVars>
      </dgm:prSet>
      <dgm:spPr/>
    </dgm:pt>
    <dgm:pt modelId="{1CA20DF1-7B41-4673-BB54-09C49976FD26}" type="pres">
      <dgm:prSet presAssocID="{0C34896C-63BD-4DD6-BA45-144C81EAFBC7}" presName="sibTrans" presStyleCnt="0"/>
      <dgm:spPr/>
    </dgm:pt>
    <dgm:pt modelId="{F3D78D07-E751-459D-ADB8-495F57A9B961}" type="pres">
      <dgm:prSet presAssocID="{AC0F38CA-D347-466A-8EE3-01D95742CEAB}" presName="compNode" presStyleCnt="0"/>
      <dgm:spPr/>
    </dgm:pt>
    <dgm:pt modelId="{10D5A239-595F-4B31-A014-83B3B24912C7}" type="pres">
      <dgm:prSet presAssocID="{AC0F38CA-D347-466A-8EE3-01D95742CEAB}" presName="bgRect" presStyleLbl="bgShp" presStyleIdx="2" presStyleCnt="4"/>
      <dgm:spPr/>
    </dgm:pt>
    <dgm:pt modelId="{2F59BF33-43B8-4E61-A227-947FD80B14FB}" type="pres">
      <dgm:prSet presAssocID="{AC0F38CA-D347-466A-8EE3-01D95742CEA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lug"/>
        </a:ext>
      </dgm:extLst>
    </dgm:pt>
    <dgm:pt modelId="{104C1852-66B7-463C-AFC6-C0735D02EECF}" type="pres">
      <dgm:prSet presAssocID="{AC0F38CA-D347-466A-8EE3-01D95742CEAB}" presName="spaceRect" presStyleCnt="0"/>
      <dgm:spPr/>
    </dgm:pt>
    <dgm:pt modelId="{009400B7-0E25-4DC7-B80C-D62EE7516DFE}" type="pres">
      <dgm:prSet presAssocID="{AC0F38CA-D347-466A-8EE3-01D95742CEAB}" presName="parTx" presStyleLbl="revTx" presStyleIdx="2" presStyleCnt="4">
        <dgm:presLayoutVars>
          <dgm:chMax val="0"/>
          <dgm:chPref val="0"/>
        </dgm:presLayoutVars>
      </dgm:prSet>
      <dgm:spPr/>
    </dgm:pt>
    <dgm:pt modelId="{90A99DBB-4991-4198-9F7A-931342A20AD8}" type="pres">
      <dgm:prSet presAssocID="{45616EC1-1258-4F61-9E87-26CF31BC72EA}" presName="sibTrans" presStyleCnt="0"/>
      <dgm:spPr/>
    </dgm:pt>
    <dgm:pt modelId="{BB1537A4-5543-4C9E-BE9E-65772CF55FE7}" type="pres">
      <dgm:prSet presAssocID="{AAE6478C-D139-4A55-8D6F-C99DCED7EDF3}" presName="compNode" presStyleCnt="0"/>
      <dgm:spPr/>
    </dgm:pt>
    <dgm:pt modelId="{EDEC5969-8E3D-493E-8852-A975D08CB2D9}" type="pres">
      <dgm:prSet presAssocID="{AAE6478C-D139-4A55-8D6F-C99DCED7EDF3}" presName="bgRect" presStyleLbl="bgShp" presStyleIdx="3" presStyleCnt="4"/>
      <dgm:spPr/>
    </dgm:pt>
    <dgm:pt modelId="{0FD2FF34-F117-4053-AE7F-4C16C5709088}" type="pres">
      <dgm:prSet presAssocID="{AAE6478C-D139-4A55-8D6F-C99DCED7EDF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 Network"/>
        </a:ext>
      </dgm:extLst>
    </dgm:pt>
    <dgm:pt modelId="{673F5B48-5A1F-4523-8491-FF0ECA76D639}" type="pres">
      <dgm:prSet presAssocID="{AAE6478C-D139-4A55-8D6F-C99DCED7EDF3}" presName="spaceRect" presStyleCnt="0"/>
      <dgm:spPr/>
    </dgm:pt>
    <dgm:pt modelId="{19D2B884-1373-441A-8A40-F790BA4C8FFB}" type="pres">
      <dgm:prSet presAssocID="{AAE6478C-D139-4A55-8D6F-C99DCED7EDF3}" presName="parTx" presStyleLbl="revTx" presStyleIdx="3" presStyleCnt="4">
        <dgm:presLayoutVars>
          <dgm:chMax val="0"/>
          <dgm:chPref val="0"/>
        </dgm:presLayoutVars>
      </dgm:prSet>
      <dgm:spPr/>
    </dgm:pt>
  </dgm:ptLst>
  <dgm:cxnLst>
    <dgm:cxn modelId="{BB17E73D-A790-466A-B5C6-62DF9C5D074A}" srcId="{C33AA6FD-9C9D-4751-9E7E-92E7AF012548}" destId="{9B4B8267-31B7-4228-9781-53C2B6648774}" srcOrd="0" destOrd="0" parTransId="{0EAE7D59-D630-4CCC-BA87-673C45C336A0}" sibTransId="{6A2574CC-08CD-4F4F-9EE7-78578BD138B5}"/>
    <dgm:cxn modelId="{14658572-4F0A-48BB-B5F2-4FD65AE61DA0}" type="presOf" srcId="{C33AA6FD-9C9D-4751-9E7E-92E7AF012548}" destId="{587D91C1-3251-4499-B59A-2321B44EEA5F}" srcOrd="0" destOrd="0" presId="urn:microsoft.com/office/officeart/2018/2/layout/IconVerticalSolidList"/>
    <dgm:cxn modelId="{47438C7A-B18E-49BC-902B-6A4674E60B36}" type="presOf" srcId="{9B4B8267-31B7-4228-9781-53C2B6648774}" destId="{A0976AF1-761C-49C7-B0BC-3AC1C7CE08DC}" srcOrd="0" destOrd="0" presId="urn:microsoft.com/office/officeart/2018/2/layout/IconVerticalSolidList"/>
    <dgm:cxn modelId="{2F92F290-575B-4279-AC41-0A61209859AA}" type="presOf" srcId="{AAE6478C-D139-4A55-8D6F-C99DCED7EDF3}" destId="{19D2B884-1373-441A-8A40-F790BA4C8FFB}" srcOrd="0" destOrd="0" presId="urn:microsoft.com/office/officeart/2018/2/layout/IconVerticalSolidList"/>
    <dgm:cxn modelId="{72948CAE-3429-4F91-8165-4205C84EC69C}" srcId="{C33AA6FD-9C9D-4751-9E7E-92E7AF012548}" destId="{AAE6478C-D139-4A55-8D6F-C99DCED7EDF3}" srcOrd="3" destOrd="0" parTransId="{66139D20-8250-44E8-95A9-C6874DFDD73D}" sibTransId="{7BE116EF-EFBC-4AED-98F9-4D17BC04E7DC}"/>
    <dgm:cxn modelId="{CD8B9AD2-A405-4BC3-94C0-3042367F121F}" type="presOf" srcId="{CC130DAF-D2C9-4014-B3D9-3FF555B89C9D}" destId="{3A0BA22D-A838-45D4-864A-29713FAAE37F}" srcOrd="0" destOrd="0" presId="urn:microsoft.com/office/officeart/2018/2/layout/IconVerticalSolidList"/>
    <dgm:cxn modelId="{A869C0D5-CDCC-4F2A-AD2D-EFC24335F214}" type="presOf" srcId="{AC0F38CA-D347-466A-8EE3-01D95742CEAB}" destId="{009400B7-0E25-4DC7-B80C-D62EE7516DFE}" srcOrd="0" destOrd="0" presId="urn:microsoft.com/office/officeart/2018/2/layout/IconVerticalSolidList"/>
    <dgm:cxn modelId="{F424C5EE-0393-422A-ACED-D05E7E6AF745}" srcId="{C33AA6FD-9C9D-4751-9E7E-92E7AF012548}" destId="{AC0F38CA-D347-466A-8EE3-01D95742CEAB}" srcOrd="2" destOrd="0" parTransId="{FD051DE7-313A-40E3-A4EC-F90BFDD4E2BD}" sibTransId="{45616EC1-1258-4F61-9E87-26CF31BC72EA}"/>
    <dgm:cxn modelId="{2A22B9FF-3508-46B7-B291-E94515125E21}" srcId="{C33AA6FD-9C9D-4751-9E7E-92E7AF012548}" destId="{CC130DAF-D2C9-4014-B3D9-3FF555B89C9D}" srcOrd="1" destOrd="0" parTransId="{C5195108-6D04-44F1-A092-90E54DEF2C6E}" sibTransId="{0C34896C-63BD-4DD6-BA45-144C81EAFBC7}"/>
    <dgm:cxn modelId="{38039865-A4DE-4BBB-8993-C4703572E306}" type="presParOf" srcId="{587D91C1-3251-4499-B59A-2321B44EEA5F}" destId="{434B090B-BA05-43E2-80D7-74ACFF516423}" srcOrd="0" destOrd="0" presId="urn:microsoft.com/office/officeart/2018/2/layout/IconVerticalSolidList"/>
    <dgm:cxn modelId="{208B281D-FB64-4B2C-A60C-1DC2FE2AB3EB}" type="presParOf" srcId="{434B090B-BA05-43E2-80D7-74ACFF516423}" destId="{CC4E6141-62B0-44DB-B9D5-D5B5D5FD6950}" srcOrd="0" destOrd="0" presId="urn:microsoft.com/office/officeart/2018/2/layout/IconVerticalSolidList"/>
    <dgm:cxn modelId="{FE4ABBEA-6AEA-4FE1-AF3D-B870C9BFBBCA}" type="presParOf" srcId="{434B090B-BA05-43E2-80D7-74ACFF516423}" destId="{A7CD5DDE-D039-4C50-BC84-B61C9F91862C}" srcOrd="1" destOrd="0" presId="urn:microsoft.com/office/officeart/2018/2/layout/IconVerticalSolidList"/>
    <dgm:cxn modelId="{D79B22E7-794F-4D1B-BDA3-758ACB0766E6}" type="presParOf" srcId="{434B090B-BA05-43E2-80D7-74ACFF516423}" destId="{194C4D15-F7B3-4E6E-B7DF-50FE122D3A3F}" srcOrd="2" destOrd="0" presId="urn:microsoft.com/office/officeart/2018/2/layout/IconVerticalSolidList"/>
    <dgm:cxn modelId="{EC50C63E-9DFD-42BA-B35E-7D4280C0F309}" type="presParOf" srcId="{434B090B-BA05-43E2-80D7-74ACFF516423}" destId="{A0976AF1-761C-49C7-B0BC-3AC1C7CE08DC}" srcOrd="3" destOrd="0" presId="urn:microsoft.com/office/officeart/2018/2/layout/IconVerticalSolidList"/>
    <dgm:cxn modelId="{D289E8C8-5F46-47A9-9AEF-928A1E720B2F}" type="presParOf" srcId="{587D91C1-3251-4499-B59A-2321B44EEA5F}" destId="{DAF078B5-3714-4BC9-8797-31509292C1DB}" srcOrd="1" destOrd="0" presId="urn:microsoft.com/office/officeart/2018/2/layout/IconVerticalSolidList"/>
    <dgm:cxn modelId="{FD2F2897-AC8C-4BC0-8D89-F5C2E2ABE426}" type="presParOf" srcId="{587D91C1-3251-4499-B59A-2321B44EEA5F}" destId="{354C3BB2-8A57-4AD1-8AFA-E7BFC17B3111}" srcOrd="2" destOrd="0" presId="urn:microsoft.com/office/officeart/2018/2/layout/IconVerticalSolidList"/>
    <dgm:cxn modelId="{8613C915-F8E3-4EA9-8652-0DF93FECF28D}" type="presParOf" srcId="{354C3BB2-8A57-4AD1-8AFA-E7BFC17B3111}" destId="{9CF2A1D9-DBDB-429A-82DB-65B5ECAA3108}" srcOrd="0" destOrd="0" presId="urn:microsoft.com/office/officeart/2018/2/layout/IconVerticalSolidList"/>
    <dgm:cxn modelId="{790DD315-93D8-490A-BE57-238E85FABE52}" type="presParOf" srcId="{354C3BB2-8A57-4AD1-8AFA-E7BFC17B3111}" destId="{ECBAE102-C044-4FC6-85D5-DA52EE537EF2}" srcOrd="1" destOrd="0" presId="urn:microsoft.com/office/officeart/2018/2/layout/IconVerticalSolidList"/>
    <dgm:cxn modelId="{9190B1D9-7EB6-4D15-8F32-624D2C68DB20}" type="presParOf" srcId="{354C3BB2-8A57-4AD1-8AFA-E7BFC17B3111}" destId="{FCB01519-25D0-4AB6-92D6-6EB8E275CA47}" srcOrd="2" destOrd="0" presId="urn:microsoft.com/office/officeart/2018/2/layout/IconVerticalSolidList"/>
    <dgm:cxn modelId="{AFC22A57-0742-4F98-85F4-869945299676}" type="presParOf" srcId="{354C3BB2-8A57-4AD1-8AFA-E7BFC17B3111}" destId="{3A0BA22D-A838-45D4-864A-29713FAAE37F}" srcOrd="3" destOrd="0" presId="urn:microsoft.com/office/officeart/2018/2/layout/IconVerticalSolidList"/>
    <dgm:cxn modelId="{06E67375-E840-4083-91BE-EAF5A65C9FC2}" type="presParOf" srcId="{587D91C1-3251-4499-B59A-2321B44EEA5F}" destId="{1CA20DF1-7B41-4673-BB54-09C49976FD26}" srcOrd="3" destOrd="0" presId="urn:microsoft.com/office/officeart/2018/2/layout/IconVerticalSolidList"/>
    <dgm:cxn modelId="{4311A20E-FA85-4B5D-BF00-2D274E2FD72C}" type="presParOf" srcId="{587D91C1-3251-4499-B59A-2321B44EEA5F}" destId="{F3D78D07-E751-459D-ADB8-495F57A9B961}" srcOrd="4" destOrd="0" presId="urn:microsoft.com/office/officeart/2018/2/layout/IconVerticalSolidList"/>
    <dgm:cxn modelId="{0E6F0FEA-C4B3-43E4-80BB-C7AA005F6652}" type="presParOf" srcId="{F3D78D07-E751-459D-ADB8-495F57A9B961}" destId="{10D5A239-595F-4B31-A014-83B3B24912C7}" srcOrd="0" destOrd="0" presId="urn:microsoft.com/office/officeart/2018/2/layout/IconVerticalSolidList"/>
    <dgm:cxn modelId="{A5B4ECCA-3830-4AF3-8931-BBA2DE6BC9FB}" type="presParOf" srcId="{F3D78D07-E751-459D-ADB8-495F57A9B961}" destId="{2F59BF33-43B8-4E61-A227-947FD80B14FB}" srcOrd="1" destOrd="0" presId="urn:microsoft.com/office/officeart/2018/2/layout/IconVerticalSolidList"/>
    <dgm:cxn modelId="{8E8F504D-59B2-4ADF-9082-27179F284F85}" type="presParOf" srcId="{F3D78D07-E751-459D-ADB8-495F57A9B961}" destId="{104C1852-66B7-463C-AFC6-C0735D02EECF}" srcOrd="2" destOrd="0" presId="urn:microsoft.com/office/officeart/2018/2/layout/IconVerticalSolidList"/>
    <dgm:cxn modelId="{AB9D6D2F-9636-442F-9972-1092092B4CEF}" type="presParOf" srcId="{F3D78D07-E751-459D-ADB8-495F57A9B961}" destId="{009400B7-0E25-4DC7-B80C-D62EE7516DFE}" srcOrd="3" destOrd="0" presId="urn:microsoft.com/office/officeart/2018/2/layout/IconVerticalSolidList"/>
    <dgm:cxn modelId="{13A4CD8F-4773-431F-97D8-C57F41714C8C}" type="presParOf" srcId="{587D91C1-3251-4499-B59A-2321B44EEA5F}" destId="{90A99DBB-4991-4198-9F7A-931342A20AD8}" srcOrd="5" destOrd="0" presId="urn:microsoft.com/office/officeart/2018/2/layout/IconVerticalSolidList"/>
    <dgm:cxn modelId="{11FABFC2-FD38-4A9F-88E5-9FBC0C01D049}" type="presParOf" srcId="{587D91C1-3251-4499-B59A-2321B44EEA5F}" destId="{BB1537A4-5543-4C9E-BE9E-65772CF55FE7}" srcOrd="6" destOrd="0" presId="urn:microsoft.com/office/officeart/2018/2/layout/IconVerticalSolidList"/>
    <dgm:cxn modelId="{B709215E-DE50-4F0C-B82E-A363372BAE7F}" type="presParOf" srcId="{BB1537A4-5543-4C9E-BE9E-65772CF55FE7}" destId="{EDEC5969-8E3D-493E-8852-A975D08CB2D9}" srcOrd="0" destOrd="0" presId="urn:microsoft.com/office/officeart/2018/2/layout/IconVerticalSolidList"/>
    <dgm:cxn modelId="{9326F9E5-99DF-4069-AC89-A8693DDC3662}" type="presParOf" srcId="{BB1537A4-5543-4C9E-BE9E-65772CF55FE7}" destId="{0FD2FF34-F117-4053-AE7F-4C16C5709088}" srcOrd="1" destOrd="0" presId="urn:microsoft.com/office/officeart/2018/2/layout/IconVerticalSolidList"/>
    <dgm:cxn modelId="{0E183241-680D-4A74-8BDC-CB2B49B04FB2}" type="presParOf" srcId="{BB1537A4-5543-4C9E-BE9E-65772CF55FE7}" destId="{673F5B48-5A1F-4523-8491-FF0ECA76D639}" srcOrd="2" destOrd="0" presId="urn:microsoft.com/office/officeart/2018/2/layout/IconVerticalSolidList"/>
    <dgm:cxn modelId="{6D8AB787-A99A-49C0-A3A7-DDCB0152FC09}" type="presParOf" srcId="{BB1537A4-5543-4C9E-BE9E-65772CF55FE7}" destId="{19D2B884-1373-441A-8A40-F790BA4C8FF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58C541-FDC3-4ABC-A84E-047DDBC9966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C938A57-2C15-44BE-AF20-2D2D0D19D706}">
      <dgm:prSet/>
      <dgm:spPr/>
      <dgm:t>
        <a:bodyPr/>
        <a:lstStyle/>
        <a:p>
          <a:pPr>
            <a:lnSpc>
              <a:spcPct val="100000"/>
            </a:lnSpc>
          </a:pPr>
          <a:r>
            <a:rPr lang="en-US" b="1"/>
            <a:t>Model Hub:</a:t>
          </a:r>
          <a:r>
            <a:rPr lang="en-US"/>
            <a:t> Repository of thousands of pre-trained models.</a:t>
          </a:r>
        </a:p>
      </dgm:t>
    </dgm:pt>
    <dgm:pt modelId="{331B150E-6CD5-4D2C-A2DF-AD797B2A58DD}" type="parTrans" cxnId="{C629AD5A-7B3A-4C6B-A3DD-CC4F152BF17D}">
      <dgm:prSet/>
      <dgm:spPr/>
      <dgm:t>
        <a:bodyPr/>
        <a:lstStyle/>
        <a:p>
          <a:endParaRPr lang="en-US"/>
        </a:p>
      </dgm:t>
    </dgm:pt>
    <dgm:pt modelId="{BB166062-97E6-4AE0-80A3-7EFD10C6395A}" type="sibTrans" cxnId="{C629AD5A-7B3A-4C6B-A3DD-CC4F152BF17D}">
      <dgm:prSet/>
      <dgm:spPr/>
      <dgm:t>
        <a:bodyPr/>
        <a:lstStyle/>
        <a:p>
          <a:endParaRPr lang="en-US"/>
        </a:p>
      </dgm:t>
    </dgm:pt>
    <dgm:pt modelId="{48629D92-D08B-4968-AC75-38B7AE26A308}">
      <dgm:prSet/>
      <dgm:spPr/>
      <dgm:t>
        <a:bodyPr/>
        <a:lstStyle/>
        <a:p>
          <a:pPr>
            <a:lnSpc>
              <a:spcPct val="100000"/>
            </a:lnSpc>
          </a:pPr>
          <a:r>
            <a:rPr lang="en-US" b="1"/>
            <a:t>Datasets:</a:t>
          </a:r>
          <a:r>
            <a:rPr lang="en-US"/>
            <a:t> Over 370,000 datasets for training/testing.</a:t>
          </a:r>
        </a:p>
      </dgm:t>
    </dgm:pt>
    <dgm:pt modelId="{0C0634A6-E054-4A71-8194-A62FBFE6957E}" type="parTrans" cxnId="{9436F43C-7F6E-49EA-B2D6-B80DE3F2EC1B}">
      <dgm:prSet/>
      <dgm:spPr/>
      <dgm:t>
        <a:bodyPr/>
        <a:lstStyle/>
        <a:p>
          <a:endParaRPr lang="en-US"/>
        </a:p>
      </dgm:t>
    </dgm:pt>
    <dgm:pt modelId="{CF86C1E9-06D0-4189-B9D8-EAB45D3A0B61}" type="sibTrans" cxnId="{9436F43C-7F6E-49EA-B2D6-B80DE3F2EC1B}">
      <dgm:prSet/>
      <dgm:spPr/>
      <dgm:t>
        <a:bodyPr/>
        <a:lstStyle/>
        <a:p>
          <a:endParaRPr lang="en-US"/>
        </a:p>
      </dgm:t>
    </dgm:pt>
    <dgm:pt modelId="{75D28200-CEE6-47AA-8D1D-5E26FECD3528}">
      <dgm:prSet/>
      <dgm:spPr/>
      <dgm:t>
        <a:bodyPr/>
        <a:lstStyle/>
        <a:p>
          <a:pPr>
            <a:lnSpc>
              <a:spcPct val="100000"/>
            </a:lnSpc>
          </a:pPr>
          <a:r>
            <a:rPr lang="en-US" b="1"/>
            <a:t>Spaces:</a:t>
          </a:r>
          <a:r>
            <a:rPr lang="en-US"/>
            <a:t> A hosting service for interactive AI demos (using Gradio or Streamlit).</a:t>
          </a:r>
        </a:p>
      </dgm:t>
    </dgm:pt>
    <dgm:pt modelId="{5CA4958D-0EB2-40E9-9156-5EC4C92ECC21}" type="parTrans" cxnId="{2C60F3DF-740D-4C19-B0BB-9B371FCF88AA}">
      <dgm:prSet/>
      <dgm:spPr/>
      <dgm:t>
        <a:bodyPr/>
        <a:lstStyle/>
        <a:p>
          <a:endParaRPr lang="en-US"/>
        </a:p>
      </dgm:t>
    </dgm:pt>
    <dgm:pt modelId="{C0D228D2-40BA-4C1C-B14F-F01D353114FC}" type="sibTrans" cxnId="{2C60F3DF-740D-4C19-B0BB-9B371FCF88AA}">
      <dgm:prSet/>
      <dgm:spPr/>
      <dgm:t>
        <a:bodyPr/>
        <a:lstStyle/>
        <a:p>
          <a:endParaRPr lang="en-US"/>
        </a:p>
      </dgm:t>
    </dgm:pt>
    <dgm:pt modelId="{037F2DAA-5B72-43A9-A908-DAAD07C69BD5}">
      <dgm:prSet/>
      <dgm:spPr/>
      <dgm:t>
        <a:bodyPr/>
        <a:lstStyle/>
        <a:p>
          <a:pPr>
            <a:lnSpc>
              <a:spcPct val="100000"/>
            </a:lnSpc>
          </a:pPr>
          <a:r>
            <a:rPr lang="en-US" b="1"/>
            <a:t>Transformers Library:</a:t>
          </a:r>
          <a:r>
            <a:rPr lang="en-US"/>
            <a:t> The main tool for loading and using models in Python. </a:t>
          </a:r>
        </a:p>
      </dgm:t>
    </dgm:pt>
    <dgm:pt modelId="{DD63A2F1-A697-4A26-9F3A-63152AFE3B1B}" type="parTrans" cxnId="{0A3BE514-83A5-410D-B897-AC550AA81C73}">
      <dgm:prSet/>
      <dgm:spPr/>
      <dgm:t>
        <a:bodyPr/>
        <a:lstStyle/>
        <a:p>
          <a:endParaRPr lang="en-US"/>
        </a:p>
      </dgm:t>
    </dgm:pt>
    <dgm:pt modelId="{5899CA94-CB83-4A3D-AAC4-315C89078C1B}" type="sibTrans" cxnId="{0A3BE514-83A5-410D-B897-AC550AA81C73}">
      <dgm:prSet/>
      <dgm:spPr/>
      <dgm:t>
        <a:bodyPr/>
        <a:lstStyle/>
        <a:p>
          <a:endParaRPr lang="en-US"/>
        </a:p>
      </dgm:t>
    </dgm:pt>
    <dgm:pt modelId="{3EE6AE3B-F65C-41AB-9246-53E44897A820}" type="pres">
      <dgm:prSet presAssocID="{C858C541-FDC3-4ABC-A84E-047DDBC99668}" presName="root" presStyleCnt="0">
        <dgm:presLayoutVars>
          <dgm:dir/>
          <dgm:resizeHandles val="exact"/>
        </dgm:presLayoutVars>
      </dgm:prSet>
      <dgm:spPr/>
    </dgm:pt>
    <dgm:pt modelId="{BA999773-0104-40A3-883D-F751F00ABEC3}" type="pres">
      <dgm:prSet presAssocID="{EC938A57-2C15-44BE-AF20-2D2D0D19D706}" presName="compNode" presStyleCnt="0"/>
      <dgm:spPr/>
    </dgm:pt>
    <dgm:pt modelId="{A774D646-AF1C-4B65-B154-4A56CFEE5708}" type="pres">
      <dgm:prSet presAssocID="{EC938A57-2C15-44BE-AF20-2D2D0D19D706}" presName="bgRect" presStyleLbl="bgShp" presStyleIdx="0" presStyleCnt="4"/>
      <dgm:spPr/>
    </dgm:pt>
    <dgm:pt modelId="{3C2498F6-578C-4D7D-AC8C-CFBE28ADA025}" type="pres">
      <dgm:prSet presAssocID="{EC938A57-2C15-44BE-AF20-2D2D0D19D7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erver"/>
        </a:ext>
      </dgm:extLst>
    </dgm:pt>
    <dgm:pt modelId="{C6A97FDA-BEF9-4A24-9A05-BE192DCC329F}" type="pres">
      <dgm:prSet presAssocID="{EC938A57-2C15-44BE-AF20-2D2D0D19D706}" presName="spaceRect" presStyleCnt="0"/>
      <dgm:spPr/>
    </dgm:pt>
    <dgm:pt modelId="{F0C2DC6A-177F-4CEC-AB45-264918F4FDF3}" type="pres">
      <dgm:prSet presAssocID="{EC938A57-2C15-44BE-AF20-2D2D0D19D706}" presName="parTx" presStyleLbl="revTx" presStyleIdx="0" presStyleCnt="4">
        <dgm:presLayoutVars>
          <dgm:chMax val="0"/>
          <dgm:chPref val="0"/>
        </dgm:presLayoutVars>
      </dgm:prSet>
      <dgm:spPr/>
    </dgm:pt>
    <dgm:pt modelId="{D72DA708-A03E-4385-9318-29DE571A573E}" type="pres">
      <dgm:prSet presAssocID="{BB166062-97E6-4AE0-80A3-7EFD10C6395A}" presName="sibTrans" presStyleCnt="0"/>
      <dgm:spPr/>
    </dgm:pt>
    <dgm:pt modelId="{51C94128-03CE-4F50-BCCA-6645088933F8}" type="pres">
      <dgm:prSet presAssocID="{48629D92-D08B-4968-AC75-38B7AE26A308}" presName="compNode" presStyleCnt="0"/>
      <dgm:spPr/>
    </dgm:pt>
    <dgm:pt modelId="{7D7F69A1-1368-4E59-943A-474C7BEA9FB6}" type="pres">
      <dgm:prSet presAssocID="{48629D92-D08B-4968-AC75-38B7AE26A308}" presName="bgRect" presStyleLbl="bgShp" presStyleIdx="1" presStyleCnt="4"/>
      <dgm:spPr/>
    </dgm:pt>
    <dgm:pt modelId="{BC996032-D923-4A80-B16A-97C18B114F52}" type="pres">
      <dgm:prSet presAssocID="{48629D92-D08B-4968-AC75-38B7AE26A30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atistics"/>
        </a:ext>
      </dgm:extLst>
    </dgm:pt>
    <dgm:pt modelId="{2B210E52-371B-4B87-B0CD-F1AC8A7772CF}" type="pres">
      <dgm:prSet presAssocID="{48629D92-D08B-4968-AC75-38B7AE26A308}" presName="spaceRect" presStyleCnt="0"/>
      <dgm:spPr/>
    </dgm:pt>
    <dgm:pt modelId="{536AAFBC-CDB8-4969-B316-655EE90F87D7}" type="pres">
      <dgm:prSet presAssocID="{48629D92-D08B-4968-AC75-38B7AE26A308}" presName="parTx" presStyleLbl="revTx" presStyleIdx="1" presStyleCnt="4">
        <dgm:presLayoutVars>
          <dgm:chMax val="0"/>
          <dgm:chPref val="0"/>
        </dgm:presLayoutVars>
      </dgm:prSet>
      <dgm:spPr/>
    </dgm:pt>
    <dgm:pt modelId="{48E6F054-ED73-44D4-9498-F77392F99E15}" type="pres">
      <dgm:prSet presAssocID="{CF86C1E9-06D0-4189-B9D8-EAB45D3A0B61}" presName="sibTrans" presStyleCnt="0"/>
      <dgm:spPr/>
    </dgm:pt>
    <dgm:pt modelId="{DFE6568E-8BF9-4B18-8110-CEE18852C6EB}" type="pres">
      <dgm:prSet presAssocID="{75D28200-CEE6-47AA-8D1D-5E26FECD3528}" presName="compNode" presStyleCnt="0"/>
      <dgm:spPr/>
    </dgm:pt>
    <dgm:pt modelId="{FFCC041F-3C96-4899-B1FF-3C697CE29047}" type="pres">
      <dgm:prSet presAssocID="{75D28200-CEE6-47AA-8D1D-5E26FECD3528}" presName="bgRect" presStyleLbl="bgShp" presStyleIdx="2" presStyleCnt="4"/>
      <dgm:spPr/>
    </dgm:pt>
    <dgm:pt modelId="{BC623307-AB23-4DCE-8891-EB1392E9DB49}" type="pres">
      <dgm:prSet presAssocID="{75D28200-CEE6-47AA-8D1D-5E26FECD352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cessor"/>
        </a:ext>
      </dgm:extLst>
    </dgm:pt>
    <dgm:pt modelId="{EF28DC2C-ED8D-4474-B256-81D6218CC808}" type="pres">
      <dgm:prSet presAssocID="{75D28200-CEE6-47AA-8D1D-5E26FECD3528}" presName="spaceRect" presStyleCnt="0"/>
      <dgm:spPr/>
    </dgm:pt>
    <dgm:pt modelId="{810AA25B-69C7-4339-9476-502CF646942E}" type="pres">
      <dgm:prSet presAssocID="{75D28200-CEE6-47AA-8D1D-5E26FECD3528}" presName="parTx" presStyleLbl="revTx" presStyleIdx="2" presStyleCnt="4">
        <dgm:presLayoutVars>
          <dgm:chMax val="0"/>
          <dgm:chPref val="0"/>
        </dgm:presLayoutVars>
      </dgm:prSet>
      <dgm:spPr/>
    </dgm:pt>
    <dgm:pt modelId="{3CDC6B4C-B99F-4C11-AE6A-8753F31AFF3C}" type="pres">
      <dgm:prSet presAssocID="{C0D228D2-40BA-4C1C-B14F-F01D353114FC}" presName="sibTrans" presStyleCnt="0"/>
      <dgm:spPr/>
    </dgm:pt>
    <dgm:pt modelId="{A35874F9-EFE0-4ED8-8F3E-010ED236299A}" type="pres">
      <dgm:prSet presAssocID="{037F2DAA-5B72-43A9-A908-DAAD07C69BD5}" presName="compNode" presStyleCnt="0"/>
      <dgm:spPr/>
    </dgm:pt>
    <dgm:pt modelId="{FCA8B40E-979B-4A8F-AEF6-5A7D1FE22361}" type="pres">
      <dgm:prSet presAssocID="{037F2DAA-5B72-43A9-A908-DAAD07C69BD5}" presName="bgRect" presStyleLbl="bgShp" presStyleIdx="3" presStyleCnt="4"/>
      <dgm:spPr/>
    </dgm:pt>
    <dgm:pt modelId="{AF36C40B-7867-4825-96A5-098611C964C5}" type="pres">
      <dgm:prSet presAssocID="{037F2DAA-5B72-43A9-A908-DAAD07C69BD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lectrician"/>
        </a:ext>
      </dgm:extLst>
    </dgm:pt>
    <dgm:pt modelId="{20A46B43-5D33-41F7-88CC-39B297A68045}" type="pres">
      <dgm:prSet presAssocID="{037F2DAA-5B72-43A9-A908-DAAD07C69BD5}" presName="spaceRect" presStyleCnt="0"/>
      <dgm:spPr/>
    </dgm:pt>
    <dgm:pt modelId="{640F704A-C2BD-4E3D-9CCF-93702376631C}" type="pres">
      <dgm:prSet presAssocID="{037F2DAA-5B72-43A9-A908-DAAD07C69BD5}" presName="parTx" presStyleLbl="revTx" presStyleIdx="3" presStyleCnt="4">
        <dgm:presLayoutVars>
          <dgm:chMax val="0"/>
          <dgm:chPref val="0"/>
        </dgm:presLayoutVars>
      </dgm:prSet>
      <dgm:spPr/>
    </dgm:pt>
  </dgm:ptLst>
  <dgm:cxnLst>
    <dgm:cxn modelId="{0A3BE514-83A5-410D-B897-AC550AA81C73}" srcId="{C858C541-FDC3-4ABC-A84E-047DDBC99668}" destId="{037F2DAA-5B72-43A9-A908-DAAD07C69BD5}" srcOrd="3" destOrd="0" parTransId="{DD63A2F1-A697-4A26-9F3A-63152AFE3B1B}" sibTransId="{5899CA94-CB83-4A3D-AAC4-315C89078C1B}"/>
    <dgm:cxn modelId="{9436F43C-7F6E-49EA-B2D6-B80DE3F2EC1B}" srcId="{C858C541-FDC3-4ABC-A84E-047DDBC99668}" destId="{48629D92-D08B-4968-AC75-38B7AE26A308}" srcOrd="1" destOrd="0" parTransId="{0C0634A6-E054-4A71-8194-A62FBFE6957E}" sibTransId="{CF86C1E9-06D0-4189-B9D8-EAB45D3A0B61}"/>
    <dgm:cxn modelId="{4517A640-27DF-4EC1-9788-A581DD8B7FFD}" type="presOf" srcId="{EC938A57-2C15-44BE-AF20-2D2D0D19D706}" destId="{F0C2DC6A-177F-4CEC-AB45-264918F4FDF3}" srcOrd="0" destOrd="0" presId="urn:microsoft.com/office/officeart/2018/2/layout/IconVerticalSolidList"/>
    <dgm:cxn modelId="{4C8BE263-831A-4100-8A0F-F44CF0D9C6D1}" type="presOf" srcId="{48629D92-D08B-4968-AC75-38B7AE26A308}" destId="{536AAFBC-CDB8-4969-B316-655EE90F87D7}" srcOrd="0" destOrd="0" presId="urn:microsoft.com/office/officeart/2018/2/layout/IconVerticalSolidList"/>
    <dgm:cxn modelId="{10B70E72-99FC-4D3D-9A70-BA49B121418D}" type="presOf" srcId="{037F2DAA-5B72-43A9-A908-DAAD07C69BD5}" destId="{640F704A-C2BD-4E3D-9CCF-93702376631C}" srcOrd="0" destOrd="0" presId="urn:microsoft.com/office/officeart/2018/2/layout/IconVerticalSolidList"/>
    <dgm:cxn modelId="{C629AD5A-7B3A-4C6B-A3DD-CC4F152BF17D}" srcId="{C858C541-FDC3-4ABC-A84E-047DDBC99668}" destId="{EC938A57-2C15-44BE-AF20-2D2D0D19D706}" srcOrd="0" destOrd="0" parTransId="{331B150E-6CD5-4D2C-A2DF-AD797B2A58DD}" sibTransId="{BB166062-97E6-4AE0-80A3-7EFD10C6395A}"/>
    <dgm:cxn modelId="{9618F0B4-7114-4670-B5CF-3DFA4E5F3B40}" type="presOf" srcId="{C858C541-FDC3-4ABC-A84E-047DDBC99668}" destId="{3EE6AE3B-F65C-41AB-9246-53E44897A820}" srcOrd="0" destOrd="0" presId="urn:microsoft.com/office/officeart/2018/2/layout/IconVerticalSolidList"/>
    <dgm:cxn modelId="{2C60F3DF-740D-4C19-B0BB-9B371FCF88AA}" srcId="{C858C541-FDC3-4ABC-A84E-047DDBC99668}" destId="{75D28200-CEE6-47AA-8D1D-5E26FECD3528}" srcOrd="2" destOrd="0" parTransId="{5CA4958D-0EB2-40E9-9156-5EC4C92ECC21}" sibTransId="{C0D228D2-40BA-4C1C-B14F-F01D353114FC}"/>
    <dgm:cxn modelId="{A4CBF7F6-861F-4833-A8CB-2069A266AE0D}" type="presOf" srcId="{75D28200-CEE6-47AA-8D1D-5E26FECD3528}" destId="{810AA25B-69C7-4339-9476-502CF646942E}" srcOrd="0" destOrd="0" presId="urn:microsoft.com/office/officeart/2018/2/layout/IconVerticalSolidList"/>
    <dgm:cxn modelId="{8634642E-CDAC-4FC5-BD3B-0BA524556075}" type="presParOf" srcId="{3EE6AE3B-F65C-41AB-9246-53E44897A820}" destId="{BA999773-0104-40A3-883D-F751F00ABEC3}" srcOrd="0" destOrd="0" presId="urn:microsoft.com/office/officeart/2018/2/layout/IconVerticalSolidList"/>
    <dgm:cxn modelId="{2DC0C3A0-3CAF-48A1-B205-4B28CDDC50B8}" type="presParOf" srcId="{BA999773-0104-40A3-883D-F751F00ABEC3}" destId="{A774D646-AF1C-4B65-B154-4A56CFEE5708}" srcOrd="0" destOrd="0" presId="urn:microsoft.com/office/officeart/2018/2/layout/IconVerticalSolidList"/>
    <dgm:cxn modelId="{239E4C31-9090-4F64-B682-C9512A8467E3}" type="presParOf" srcId="{BA999773-0104-40A3-883D-F751F00ABEC3}" destId="{3C2498F6-578C-4D7D-AC8C-CFBE28ADA025}" srcOrd="1" destOrd="0" presId="urn:microsoft.com/office/officeart/2018/2/layout/IconVerticalSolidList"/>
    <dgm:cxn modelId="{7D5F4B25-79E3-44BE-932A-8B2640F33F6E}" type="presParOf" srcId="{BA999773-0104-40A3-883D-F751F00ABEC3}" destId="{C6A97FDA-BEF9-4A24-9A05-BE192DCC329F}" srcOrd="2" destOrd="0" presId="urn:microsoft.com/office/officeart/2018/2/layout/IconVerticalSolidList"/>
    <dgm:cxn modelId="{37C41832-03A3-4A37-A8F4-486C3A165E5B}" type="presParOf" srcId="{BA999773-0104-40A3-883D-F751F00ABEC3}" destId="{F0C2DC6A-177F-4CEC-AB45-264918F4FDF3}" srcOrd="3" destOrd="0" presId="urn:microsoft.com/office/officeart/2018/2/layout/IconVerticalSolidList"/>
    <dgm:cxn modelId="{6ADB8367-CADE-4FE8-BE28-05F8A9451CCC}" type="presParOf" srcId="{3EE6AE3B-F65C-41AB-9246-53E44897A820}" destId="{D72DA708-A03E-4385-9318-29DE571A573E}" srcOrd="1" destOrd="0" presId="urn:microsoft.com/office/officeart/2018/2/layout/IconVerticalSolidList"/>
    <dgm:cxn modelId="{66BB00D5-11A9-48D5-A11F-AA70AE9215AD}" type="presParOf" srcId="{3EE6AE3B-F65C-41AB-9246-53E44897A820}" destId="{51C94128-03CE-4F50-BCCA-6645088933F8}" srcOrd="2" destOrd="0" presId="urn:microsoft.com/office/officeart/2018/2/layout/IconVerticalSolidList"/>
    <dgm:cxn modelId="{B52CDC99-8B21-4F01-85B4-7A9AF1677FAA}" type="presParOf" srcId="{51C94128-03CE-4F50-BCCA-6645088933F8}" destId="{7D7F69A1-1368-4E59-943A-474C7BEA9FB6}" srcOrd="0" destOrd="0" presId="urn:microsoft.com/office/officeart/2018/2/layout/IconVerticalSolidList"/>
    <dgm:cxn modelId="{0CF536AE-5CC3-421F-830F-0FD6B0CF2A8E}" type="presParOf" srcId="{51C94128-03CE-4F50-BCCA-6645088933F8}" destId="{BC996032-D923-4A80-B16A-97C18B114F52}" srcOrd="1" destOrd="0" presId="urn:microsoft.com/office/officeart/2018/2/layout/IconVerticalSolidList"/>
    <dgm:cxn modelId="{8CC27481-CB92-45F4-B96D-0B59D09E2564}" type="presParOf" srcId="{51C94128-03CE-4F50-BCCA-6645088933F8}" destId="{2B210E52-371B-4B87-B0CD-F1AC8A7772CF}" srcOrd="2" destOrd="0" presId="urn:microsoft.com/office/officeart/2018/2/layout/IconVerticalSolidList"/>
    <dgm:cxn modelId="{20A62728-455A-49BC-BE05-97222804624E}" type="presParOf" srcId="{51C94128-03CE-4F50-BCCA-6645088933F8}" destId="{536AAFBC-CDB8-4969-B316-655EE90F87D7}" srcOrd="3" destOrd="0" presId="urn:microsoft.com/office/officeart/2018/2/layout/IconVerticalSolidList"/>
    <dgm:cxn modelId="{7ED2787A-F93F-4CA8-BBEA-E172887A3C85}" type="presParOf" srcId="{3EE6AE3B-F65C-41AB-9246-53E44897A820}" destId="{48E6F054-ED73-44D4-9498-F77392F99E15}" srcOrd="3" destOrd="0" presId="urn:microsoft.com/office/officeart/2018/2/layout/IconVerticalSolidList"/>
    <dgm:cxn modelId="{DA9BD24E-4B4F-4531-BD35-57F5816D14AC}" type="presParOf" srcId="{3EE6AE3B-F65C-41AB-9246-53E44897A820}" destId="{DFE6568E-8BF9-4B18-8110-CEE18852C6EB}" srcOrd="4" destOrd="0" presId="urn:microsoft.com/office/officeart/2018/2/layout/IconVerticalSolidList"/>
    <dgm:cxn modelId="{1BE783E7-52D0-4250-8A7B-09BACCCDF1DB}" type="presParOf" srcId="{DFE6568E-8BF9-4B18-8110-CEE18852C6EB}" destId="{FFCC041F-3C96-4899-B1FF-3C697CE29047}" srcOrd="0" destOrd="0" presId="urn:microsoft.com/office/officeart/2018/2/layout/IconVerticalSolidList"/>
    <dgm:cxn modelId="{A3880DF6-AE25-43C0-A092-6BA6379475F7}" type="presParOf" srcId="{DFE6568E-8BF9-4B18-8110-CEE18852C6EB}" destId="{BC623307-AB23-4DCE-8891-EB1392E9DB49}" srcOrd="1" destOrd="0" presId="urn:microsoft.com/office/officeart/2018/2/layout/IconVerticalSolidList"/>
    <dgm:cxn modelId="{25365FB4-B78A-4293-96A6-638ED8EB4A48}" type="presParOf" srcId="{DFE6568E-8BF9-4B18-8110-CEE18852C6EB}" destId="{EF28DC2C-ED8D-4474-B256-81D6218CC808}" srcOrd="2" destOrd="0" presId="urn:microsoft.com/office/officeart/2018/2/layout/IconVerticalSolidList"/>
    <dgm:cxn modelId="{22E833BD-691D-45B1-BD09-7AFDEB5A6163}" type="presParOf" srcId="{DFE6568E-8BF9-4B18-8110-CEE18852C6EB}" destId="{810AA25B-69C7-4339-9476-502CF646942E}" srcOrd="3" destOrd="0" presId="urn:microsoft.com/office/officeart/2018/2/layout/IconVerticalSolidList"/>
    <dgm:cxn modelId="{734FB8B3-318B-4F82-95D1-2C0EB3246381}" type="presParOf" srcId="{3EE6AE3B-F65C-41AB-9246-53E44897A820}" destId="{3CDC6B4C-B99F-4C11-AE6A-8753F31AFF3C}" srcOrd="5" destOrd="0" presId="urn:microsoft.com/office/officeart/2018/2/layout/IconVerticalSolidList"/>
    <dgm:cxn modelId="{44D3E77C-9429-4427-ACD1-269F202120D1}" type="presParOf" srcId="{3EE6AE3B-F65C-41AB-9246-53E44897A820}" destId="{A35874F9-EFE0-4ED8-8F3E-010ED236299A}" srcOrd="6" destOrd="0" presId="urn:microsoft.com/office/officeart/2018/2/layout/IconVerticalSolidList"/>
    <dgm:cxn modelId="{49BDA4E8-DAEC-4F59-AB68-46C4F6801753}" type="presParOf" srcId="{A35874F9-EFE0-4ED8-8F3E-010ED236299A}" destId="{FCA8B40E-979B-4A8F-AEF6-5A7D1FE22361}" srcOrd="0" destOrd="0" presId="urn:microsoft.com/office/officeart/2018/2/layout/IconVerticalSolidList"/>
    <dgm:cxn modelId="{B89B476E-7E64-4D15-A112-9A1A66BF315A}" type="presParOf" srcId="{A35874F9-EFE0-4ED8-8F3E-010ED236299A}" destId="{AF36C40B-7867-4825-96A5-098611C964C5}" srcOrd="1" destOrd="0" presId="urn:microsoft.com/office/officeart/2018/2/layout/IconVerticalSolidList"/>
    <dgm:cxn modelId="{36CA43E5-EFAF-4129-B23C-B81805F24295}" type="presParOf" srcId="{A35874F9-EFE0-4ED8-8F3E-010ED236299A}" destId="{20A46B43-5D33-41F7-88CC-39B297A68045}" srcOrd="2" destOrd="0" presId="urn:microsoft.com/office/officeart/2018/2/layout/IconVerticalSolidList"/>
    <dgm:cxn modelId="{83CEBA52-2095-4ECC-92CA-F52C287488EF}" type="presParOf" srcId="{A35874F9-EFE0-4ED8-8F3E-010ED236299A}" destId="{640F704A-C2BD-4E3D-9CCF-93702376631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C667E3-ECAF-4707-B8D3-2292D6660F92}"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502E483-3C44-4BD9-BE97-4BC9864BC259}">
      <dgm:prSet/>
      <dgm:spPr/>
      <dgm:t>
        <a:bodyPr/>
        <a:lstStyle/>
        <a:p>
          <a:pPr>
            <a:lnSpc>
              <a:spcPct val="100000"/>
            </a:lnSpc>
          </a:pPr>
          <a:r>
            <a:rPr lang="en-US" b="1"/>
            <a:t>Natural Language Processing (NLP):</a:t>
          </a:r>
          <a:r>
            <a:rPr lang="en-US"/>
            <a:t> Sentiment analysis, text summarization, translation.</a:t>
          </a:r>
        </a:p>
      </dgm:t>
    </dgm:pt>
    <dgm:pt modelId="{BC6911CE-A0F4-47C1-AA06-4A0EBAD60B85}" type="parTrans" cxnId="{0A7CB492-1453-4CE7-800F-249D0DB4A602}">
      <dgm:prSet/>
      <dgm:spPr/>
      <dgm:t>
        <a:bodyPr/>
        <a:lstStyle/>
        <a:p>
          <a:endParaRPr lang="en-US"/>
        </a:p>
      </dgm:t>
    </dgm:pt>
    <dgm:pt modelId="{65A1B0DA-24FC-4FB8-8246-C186B774B05B}" type="sibTrans" cxnId="{0A7CB492-1453-4CE7-800F-249D0DB4A602}">
      <dgm:prSet/>
      <dgm:spPr/>
      <dgm:t>
        <a:bodyPr/>
        <a:lstStyle/>
        <a:p>
          <a:pPr>
            <a:lnSpc>
              <a:spcPct val="100000"/>
            </a:lnSpc>
          </a:pPr>
          <a:endParaRPr lang="en-US"/>
        </a:p>
      </dgm:t>
    </dgm:pt>
    <dgm:pt modelId="{FFFA843C-014C-4F99-B02D-A1D9B9ED7EC1}">
      <dgm:prSet/>
      <dgm:spPr/>
      <dgm:t>
        <a:bodyPr/>
        <a:lstStyle/>
        <a:p>
          <a:pPr>
            <a:lnSpc>
              <a:spcPct val="100000"/>
            </a:lnSpc>
          </a:pPr>
          <a:r>
            <a:rPr lang="en-US" b="1"/>
            <a:t>Computer Vision:</a:t>
          </a:r>
          <a:r>
            <a:rPr lang="en-US"/>
            <a:t> Image classification, object detection, image generation.</a:t>
          </a:r>
        </a:p>
      </dgm:t>
    </dgm:pt>
    <dgm:pt modelId="{BDA55FD0-4008-4003-B76F-276E40036020}" type="parTrans" cxnId="{D1A06F5E-74DC-4068-9AD1-B51E4B7BC381}">
      <dgm:prSet/>
      <dgm:spPr/>
      <dgm:t>
        <a:bodyPr/>
        <a:lstStyle/>
        <a:p>
          <a:endParaRPr lang="en-US"/>
        </a:p>
      </dgm:t>
    </dgm:pt>
    <dgm:pt modelId="{E233E625-EAD9-4FCA-90B5-99E9ADEFEF72}" type="sibTrans" cxnId="{D1A06F5E-74DC-4068-9AD1-B51E4B7BC381}">
      <dgm:prSet/>
      <dgm:spPr/>
      <dgm:t>
        <a:bodyPr/>
        <a:lstStyle/>
        <a:p>
          <a:pPr>
            <a:lnSpc>
              <a:spcPct val="100000"/>
            </a:lnSpc>
          </a:pPr>
          <a:endParaRPr lang="en-US"/>
        </a:p>
      </dgm:t>
    </dgm:pt>
    <dgm:pt modelId="{ED4CC139-6F72-4090-ACC0-E4C6BAB149ED}">
      <dgm:prSet/>
      <dgm:spPr/>
      <dgm:t>
        <a:bodyPr/>
        <a:lstStyle/>
        <a:p>
          <a:pPr>
            <a:lnSpc>
              <a:spcPct val="100000"/>
            </a:lnSpc>
          </a:pPr>
          <a:r>
            <a:rPr lang="en-US" b="1"/>
            <a:t>Audio:</a:t>
          </a:r>
          <a:r>
            <a:rPr lang="en-US"/>
            <a:t> Speech recognition (transcription), text-to-speech.</a:t>
          </a:r>
        </a:p>
      </dgm:t>
    </dgm:pt>
    <dgm:pt modelId="{782FC85D-1F52-4B83-A839-5A6986ABEE04}" type="parTrans" cxnId="{F9E31457-D3F2-4EF5-AE36-D97DA02EDFED}">
      <dgm:prSet/>
      <dgm:spPr/>
      <dgm:t>
        <a:bodyPr/>
        <a:lstStyle/>
        <a:p>
          <a:endParaRPr lang="en-US"/>
        </a:p>
      </dgm:t>
    </dgm:pt>
    <dgm:pt modelId="{66C29124-14ED-4848-B496-70A72031BAD8}" type="sibTrans" cxnId="{F9E31457-D3F2-4EF5-AE36-D97DA02EDFED}">
      <dgm:prSet/>
      <dgm:spPr/>
      <dgm:t>
        <a:bodyPr/>
        <a:lstStyle/>
        <a:p>
          <a:pPr>
            <a:lnSpc>
              <a:spcPct val="100000"/>
            </a:lnSpc>
          </a:pPr>
          <a:endParaRPr lang="en-US"/>
        </a:p>
      </dgm:t>
    </dgm:pt>
    <dgm:pt modelId="{D91A48EF-58FA-4D75-B72A-9C7BBF48F476}">
      <dgm:prSet/>
      <dgm:spPr/>
      <dgm:t>
        <a:bodyPr/>
        <a:lstStyle/>
        <a:p>
          <a:pPr>
            <a:lnSpc>
              <a:spcPct val="100000"/>
            </a:lnSpc>
          </a:pPr>
          <a:r>
            <a:rPr lang="en-US" b="1"/>
            <a:t>Multimodal:</a:t>
          </a:r>
          <a:r>
            <a:rPr lang="en-US"/>
            <a:t> Models that understand both text and images (e.g., image captioning). </a:t>
          </a:r>
        </a:p>
      </dgm:t>
    </dgm:pt>
    <dgm:pt modelId="{4C2CC8AB-70F0-44B6-A739-D2CEFC0081EC}" type="parTrans" cxnId="{30D74DEE-DF84-41E0-8DBE-DFA9D083914C}">
      <dgm:prSet/>
      <dgm:spPr/>
      <dgm:t>
        <a:bodyPr/>
        <a:lstStyle/>
        <a:p>
          <a:endParaRPr lang="en-US"/>
        </a:p>
      </dgm:t>
    </dgm:pt>
    <dgm:pt modelId="{0F9E0647-2FCB-4CF6-87CC-9EBBF3DF69D8}" type="sibTrans" cxnId="{30D74DEE-DF84-41E0-8DBE-DFA9D083914C}">
      <dgm:prSet/>
      <dgm:spPr/>
      <dgm:t>
        <a:bodyPr/>
        <a:lstStyle/>
        <a:p>
          <a:endParaRPr lang="en-US"/>
        </a:p>
      </dgm:t>
    </dgm:pt>
    <dgm:pt modelId="{1C196A31-7134-49D0-B0B3-B2E375958EFB}" type="pres">
      <dgm:prSet presAssocID="{0BC667E3-ECAF-4707-B8D3-2292D6660F92}" presName="root" presStyleCnt="0">
        <dgm:presLayoutVars>
          <dgm:dir/>
          <dgm:resizeHandles val="exact"/>
        </dgm:presLayoutVars>
      </dgm:prSet>
      <dgm:spPr/>
    </dgm:pt>
    <dgm:pt modelId="{C3440FDB-D860-4531-92D0-53CF89FE726A}" type="pres">
      <dgm:prSet presAssocID="{0BC667E3-ECAF-4707-B8D3-2292D6660F92}" presName="container" presStyleCnt="0">
        <dgm:presLayoutVars>
          <dgm:dir/>
          <dgm:resizeHandles val="exact"/>
        </dgm:presLayoutVars>
      </dgm:prSet>
      <dgm:spPr/>
    </dgm:pt>
    <dgm:pt modelId="{D5A047DF-B5FE-4CB4-8FE4-3A3BC5896EA7}" type="pres">
      <dgm:prSet presAssocID="{6502E483-3C44-4BD9-BE97-4BC9864BC259}" presName="compNode" presStyleCnt="0"/>
      <dgm:spPr/>
    </dgm:pt>
    <dgm:pt modelId="{CB20700C-43EE-4D7C-84BB-DA22501B38B4}" type="pres">
      <dgm:prSet presAssocID="{6502E483-3C44-4BD9-BE97-4BC9864BC259}" presName="iconBgRect" presStyleLbl="bgShp" presStyleIdx="0" presStyleCnt="4"/>
      <dgm:spPr/>
    </dgm:pt>
    <dgm:pt modelId="{A0928D5E-39E4-4507-9404-C7151082663F}" type="pres">
      <dgm:prSet presAssocID="{6502E483-3C44-4BD9-BE97-4BC9864BC25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1276830A-F638-4B7D-A858-70B66CE14576}" type="pres">
      <dgm:prSet presAssocID="{6502E483-3C44-4BD9-BE97-4BC9864BC259}" presName="spaceRect" presStyleCnt="0"/>
      <dgm:spPr/>
    </dgm:pt>
    <dgm:pt modelId="{2E600026-2ACC-437E-B0FB-5DAE717DEA05}" type="pres">
      <dgm:prSet presAssocID="{6502E483-3C44-4BD9-BE97-4BC9864BC259}" presName="textRect" presStyleLbl="revTx" presStyleIdx="0" presStyleCnt="4">
        <dgm:presLayoutVars>
          <dgm:chMax val="1"/>
          <dgm:chPref val="1"/>
        </dgm:presLayoutVars>
      </dgm:prSet>
      <dgm:spPr/>
    </dgm:pt>
    <dgm:pt modelId="{6B740E50-9F84-4F6C-99E7-37E8B343FC23}" type="pres">
      <dgm:prSet presAssocID="{65A1B0DA-24FC-4FB8-8246-C186B774B05B}" presName="sibTrans" presStyleLbl="sibTrans2D1" presStyleIdx="0" presStyleCnt="0"/>
      <dgm:spPr/>
    </dgm:pt>
    <dgm:pt modelId="{E30D5282-9837-4631-ADFF-ADE3D41F50BF}" type="pres">
      <dgm:prSet presAssocID="{FFFA843C-014C-4F99-B02D-A1D9B9ED7EC1}" presName="compNode" presStyleCnt="0"/>
      <dgm:spPr/>
    </dgm:pt>
    <dgm:pt modelId="{556EAB9D-39E1-43E1-B398-248E36D58BFB}" type="pres">
      <dgm:prSet presAssocID="{FFFA843C-014C-4F99-B02D-A1D9B9ED7EC1}" presName="iconBgRect" presStyleLbl="bgShp" presStyleIdx="1" presStyleCnt="4"/>
      <dgm:spPr/>
    </dgm:pt>
    <dgm:pt modelId="{B50BF235-B6FF-4B5E-A1B4-6A881DC749A2}" type="pres">
      <dgm:prSet presAssocID="{FFFA843C-014C-4F99-B02D-A1D9B9ED7E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grammer"/>
        </a:ext>
      </dgm:extLst>
    </dgm:pt>
    <dgm:pt modelId="{8BFC29EA-70BF-449C-8CD4-19DA2DC9A1A2}" type="pres">
      <dgm:prSet presAssocID="{FFFA843C-014C-4F99-B02D-A1D9B9ED7EC1}" presName="spaceRect" presStyleCnt="0"/>
      <dgm:spPr/>
    </dgm:pt>
    <dgm:pt modelId="{FF50E88F-2E37-444F-A1E2-FDE8498BB503}" type="pres">
      <dgm:prSet presAssocID="{FFFA843C-014C-4F99-B02D-A1D9B9ED7EC1}" presName="textRect" presStyleLbl="revTx" presStyleIdx="1" presStyleCnt="4">
        <dgm:presLayoutVars>
          <dgm:chMax val="1"/>
          <dgm:chPref val="1"/>
        </dgm:presLayoutVars>
      </dgm:prSet>
      <dgm:spPr/>
    </dgm:pt>
    <dgm:pt modelId="{313A342A-D4AD-432B-84A4-32191E6FBC1A}" type="pres">
      <dgm:prSet presAssocID="{E233E625-EAD9-4FCA-90B5-99E9ADEFEF72}" presName="sibTrans" presStyleLbl="sibTrans2D1" presStyleIdx="0" presStyleCnt="0"/>
      <dgm:spPr/>
    </dgm:pt>
    <dgm:pt modelId="{1C276A23-CCAA-4352-8978-730E9AE2819B}" type="pres">
      <dgm:prSet presAssocID="{ED4CC139-6F72-4090-ACC0-E4C6BAB149ED}" presName="compNode" presStyleCnt="0"/>
      <dgm:spPr/>
    </dgm:pt>
    <dgm:pt modelId="{AA68CD35-048F-499B-AD7E-DBEBE8AF18FC}" type="pres">
      <dgm:prSet presAssocID="{ED4CC139-6F72-4090-ACC0-E4C6BAB149ED}" presName="iconBgRect" presStyleLbl="bgShp" presStyleIdx="2" presStyleCnt="4"/>
      <dgm:spPr/>
    </dgm:pt>
    <dgm:pt modelId="{187E9CFA-ED94-4CA6-90D6-1CF411498617}" type="pres">
      <dgm:prSet presAssocID="{ED4CC139-6F72-4090-ACC0-E4C6BAB149E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eaf"/>
        </a:ext>
      </dgm:extLst>
    </dgm:pt>
    <dgm:pt modelId="{AE849260-A955-48DE-80F9-A7B933C5618B}" type="pres">
      <dgm:prSet presAssocID="{ED4CC139-6F72-4090-ACC0-E4C6BAB149ED}" presName="spaceRect" presStyleCnt="0"/>
      <dgm:spPr/>
    </dgm:pt>
    <dgm:pt modelId="{2DF149AA-9027-4320-B811-93B117B35A83}" type="pres">
      <dgm:prSet presAssocID="{ED4CC139-6F72-4090-ACC0-E4C6BAB149ED}" presName="textRect" presStyleLbl="revTx" presStyleIdx="2" presStyleCnt="4">
        <dgm:presLayoutVars>
          <dgm:chMax val="1"/>
          <dgm:chPref val="1"/>
        </dgm:presLayoutVars>
      </dgm:prSet>
      <dgm:spPr/>
    </dgm:pt>
    <dgm:pt modelId="{6A02D303-0808-4E9A-8DC0-16D93A7C0C76}" type="pres">
      <dgm:prSet presAssocID="{66C29124-14ED-4848-B496-70A72031BAD8}" presName="sibTrans" presStyleLbl="sibTrans2D1" presStyleIdx="0" presStyleCnt="0"/>
      <dgm:spPr/>
    </dgm:pt>
    <dgm:pt modelId="{AD2EC5C8-DB49-4786-83AF-7699616BD936}" type="pres">
      <dgm:prSet presAssocID="{D91A48EF-58FA-4D75-B72A-9C7BBF48F476}" presName="compNode" presStyleCnt="0"/>
      <dgm:spPr/>
    </dgm:pt>
    <dgm:pt modelId="{ACD91220-8924-454C-8348-668BCB7312D1}" type="pres">
      <dgm:prSet presAssocID="{D91A48EF-58FA-4D75-B72A-9C7BBF48F476}" presName="iconBgRect" presStyleLbl="bgShp" presStyleIdx="3" presStyleCnt="4"/>
      <dgm:spPr/>
    </dgm:pt>
    <dgm:pt modelId="{39A03250-E286-4E29-85E6-A1CA6F1EFFF7}" type="pres">
      <dgm:prSet presAssocID="{D91A48EF-58FA-4D75-B72A-9C7BBF48F47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ubtitles"/>
        </a:ext>
      </dgm:extLst>
    </dgm:pt>
    <dgm:pt modelId="{338EBB15-839C-4EA5-8E9E-E9EAE670F074}" type="pres">
      <dgm:prSet presAssocID="{D91A48EF-58FA-4D75-B72A-9C7BBF48F476}" presName="spaceRect" presStyleCnt="0"/>
      <dgm:spPr/>
    </dgm:pt>
    <dgm:pt modelId="{5C32A76A-808C-4F67-BB1E-20DA02513318}" type="pres">
      <dgm:prSet presAssocID="{D91A48EF-58FA-4D75-B72A-9C7BBF48F476}" presName="textRect" presStyleLbl="revTx" presStyleIdx="3" presStyleCnt="4">
        <dgm:presLayoutVars>
          <dgm:chMax val="1"/>
          <dgm:chPref val="1"/>
        </dgm:presLayoutVars>
      </dgm:prSet>
      <dgm:spPr/>
    </dgm:pt>
  </dgm:ptLst>
  <dgm:cxnLst>
    <dgm:cxn modelId="{8E42B83A-81AD-4363-8FEA-4F4F0055617A}" type="presOf" srcId="{66C29124-14ED-4848-B496-70A72031BAD8}" destId="{6A02D303-0808-4E9A-8DC0-16D93A7C0C76}" srcOrd="0" destOrd="0" presId="urn:microsoft.com/office/officeart/2018/2/layout/IconCircleList"/>
    <dgm:cxn modelId="{D1A06F5E-74DC-4068-9AD1-B51E4B7BC381}" srcId="{0BC667E3-ECAF-4707-B8D3-2292D6660F92}" destId="{FFFA843C-014C-4F99-B02D-A1D9B9ED7EC1}" srcOrd="1" destOrd="0" parTransId="{BDA55FD0-4008-4003-B76F-276E40036020}" sibTransId="{E233E625-EAD9-4FCA-90B5-99E9ADEFEF72}"/>
    <dgm:cxn modelId="{6959AC44-0B7F-4F56-B2C5-661AE9EC4F47}" type="presOf" srcId="{E233E625-EAD9-4FCA-90B5-99E9ADEFEF72}" destId="{313A342A-D4AD-432B-84A4-32191E6FBC1A}" srcOrd="0" destOrd="0" presId="urn:microsoft.com/office/officeart/2018/2/layout/IconCircleList"/>
    <dgm:cxn modelId="{50AAB355-10F3-4002-9E2B-B6192E31D110}" type="presOf" srcId="{FFFA843C-014C-4F99-B02D-A1D9B9ED7EC1}" destId="{FF50E88F-2E37-444F-A1E2-FDE8498BB503}" srcOrd="0" destOrd="0" presId="urn:microsoft.com/office/officeart/2018/2/layout/IconCircleList"/>
    <dgm:cxn modelId="{F9E31457-D3F2-4EF5-AE36-D97DA02EDFED}" srcId="{0BC667E3-ECAF-4707-B8D3-2292D6660F92}" destId="{ED4CC139-6F72-4090-ACC0-E4C6BAB149ED}" srcOrd="2" destOrd="0" parTransId="{782FC85D-1F52-4B83-A839-5A6986ABEE04}" sibTransId="{66C29124-14ED-4848-B496-70A72031BAD8}"/>
    <dgm:cxn modelId="{1965257F-B948-4D26-B68B-3676BAD56D86}" type="presOf" srcId="{0BC667E3-ECAF-4707-B8D3-2292D6660F92}" destId="{1C196A31-7134-49D0-B0B3-B2E375958EFB}" srcOrd="0" destOrd="0" presId="urn:microsoft.com/office/officeart/2018/2/layout/IconCircleList"/>
    <dgm:cxn modelId="{0A7CB492-1453-4CE7-800F-249D0DB4A602}" srcId="{0BC667E3-ECAF-4707-B8D3-2292D6660F92}" destId="{6502E483-3C44-4BD9-BE97-4BC9864BC259}" srcOrd="0" destOrd="0" parTransId="{BC6911CE-A0F4-47C1-AA06-4A0EBAD60B85}" sibTransId="{65A1B0DA-24FC-4FB8-8246-C186B774B05B}"/>
    <dgm:cxn modelId="{3E45B9A2-1858-4342-9F8E-1D2D306581E0}" type="presOf" srcId="{D91A48EF-58FA-4D75-B72A-9C7BBF48F476}" destId="{5C32A76A-808C-4F67-BB1E-20DA02513318}" srcOrd="0" destOrd="0" presId="urn:microsoft.com/office/officeart/2018/2/layout/IconCircleList"/>
    <dgm:cxn modelId="{030C09B6-B362-4AD2-BF08-B959C9DD4686}" type="presOf" srcId="{6502E483-3C44-4BD9-BE97-4BC9864BC259}" destId="{2E600026-2ACC-437E-B0FB-5DAE717DEA05}" srcOrd="0" destOrd="0" presId="urn:microsoft.com/office/officeart/2018/2/layout/IconCircleList"/>
    <dgm:cxn modelId="{BDFE96C2-286D-470F-8BD8-8E46E54BB929}" type="presOf" srcId="{ED4CC139-6F72-4090-ACC0-E4C6BAB149ED}" destId="{2DF149AA-9027-4320-B811-93B117B35A83}" srcOrd="0" destOrd="0" presId="urn:microsoft.com/office/officeart/2018/2/layout/IconCircleList"/>
    <dgm:cxn modelId="{78A913DB-D6C1-4A90-B625-9DDAF15D790A}" type="presOf" srcId="{65A1B0DA-24FC-4FB8-8246-C186B774B05B}" destId="{6B740E50-9F84-4F6C-99E7-37E8B343FC23}" srcOrd="0" destOrd="0" presId="urn:microsoft.com/office/officeart/2018/2/layout/IconCircleList"/>
    <dgm:cxn modelId="{30D74DEE-DF84-41E0-8DBE-DFA9D083914C}" srcId="{0BC667E3-ECAF-4707-B8D3-2292D6660F92}" destId="{D91A48EF-58FA-4D75-B72A-9C7BBF48F476}" srcOrd="3" destOrd="0" parTransId="{4C2CC8AB-70F0-44B6-A739-D2CEFC0081EC}" sibTransId="{0F9E0647-2FCB-4CF6-87CC-9EBBF3DF69D8}"/>
    <dgm:cxn modelId="{2D363B47-D947-4D0A-BB11-84204762F600}" type="presParOf" srcId="{1C196A31-7134-49D0-B0B3-B2E375958EFB}" destId="{C3440FDB-D860-4531-92D0-53CF89FE726A}" srcOrd="0" destOrd="0" presId="urn:microsoft.com/office/officeart/2018/2/layout/IconCircleList"/>
    <dgm:cxn modelId="{4E72CB9C-280B-43FE-A793-44FA0E6F957A}" type="presParOf" srcId="{C3440FDB-D860-4531-92D0-53CF89FE726A}" destId="{D5A047DF-B5FE-4CB4-8FE4-3A3BC5896EA7}" srcOrd="0" destOrd="0" presId="urn:microsoft.com/office/officeart/2018/2/layout/IconCircleList"/>
    <dgm:cxn modelId="{6B30B9BD-5F6D-469B-B7C9-E885A5C77541}" type="presParOf" srcId="{D5A047DF-B5FE-4CB4-8FE4-3A3BC5896EA7}" destId="{CB20700C-43EE-4D7C-84BB-DA22501B38B4}" srcOrd="0" destOrd="0" presId="urn:microsoft.com/office/officeart/2018/2/layout/IconCircleList"/>
    <dgm:cxn modelId="{8CF20B20-21FC-49A8-B04C-B6722801B7F7}" type="presParOf" srcId="{D5A047DF-B5FE-4CB4-8FE4-3A3BC5896EA7}" destId="{A0928D5E-39E4-4507-9404-C7151082663F}" srcOrd="1" destOrd="0" presId="urn:microsoft.com/office/officeart/2018/2/layout/IconCircleList"/>
    <dgm:cxn modelId="{7DE13171-9FFB-4833-B027-B7255EFBFF60}" type="presParOf" srcId="{D5A047DF-B5FE-4CB4-8FE4-3A3BC5896EA7}" destId="{1276830A-F638-4B7D-A858-70B66CE14576}" srcOrd="2" destOrd="0" presId="urn:microsoft.com/office/officeart/2018/2/layout/IconCircleList"/>
    <dgm:cxn modelId="{7097FF7B-7D51-4DDC-A0DC-1911C3B096F9}" type="presParOf" srcId="{D5A047DF-B5FE-4CB4-8FE4-3A3BC5896EA7}" destId="{2E600026-2ACC-437E-B0FB-5DAE717DEA05}" srcOrd="3" destOrd="0" presId="urn:microsoft.com/office/officeart/2018/2/layout/IconCircleList"/>
    <dgm:cxn modelId="{73CC36AC-9E83-459A-963E-AC27C420485C}" type="presParOf" srcId="{C3440FDB-D860-4531-92D0-53CF89FE726A}" destId="{6B740E50-9F84-4F6C-99E7-37E8B343FC23}" srcOrd="1" destOrd="0" presId="urn:microsoft.com/office/officeart/2018/2/layout/IconCircleList"/>
    <dgm:cxn modelId="{E3D2A381-E6A9-49EC-8EAA-14F8A2A3FE12}" type="presParOf" srcId="{C3440FDB-D860-4531-92D0-53CF89FE726A}" destId="{E30D5282-9837-4631-ADFF-ADE3D41F50BF}" srcOrd="2" destOrd="0" presId="urn:microsoft.com/office/officeart/2018/2/layout/IconCircleList"/>
    <dgm:cxn modelId="{98344A32-9F96-47D3-A551-F53B94BEAA30}" type="presParOf" srcId="{E30D5282-9837-4631-ADFF-ADE3D41F50BF}" destId="{556EAB9D-39E1-43E1-B398-248E36D58BFB}" srcOrd="0" destOrd="0" presId="urn:microsoft.com/office/officeart/2018/2/layout/IconCircleList"/>
    <dgm:cxn modelId="{5EDFD682-9874-4E44-95D4-64ED29815C25}" type="presParOf" srcId="{E30D5282-9837-4631-ADFF-ADE3D41F50BF}" destId="{B50BF235-B6FF-4B5E-A1B4-6A881DC749A2}" srcOrd="1" destOrd="0" presId="urn:microsoft.com/office/officeart/2018/2/layout/IconCircleList"/>
    <dgm:cxn modelId="{44182934-201F-4D1B-913B-B6E887D1CDA8}" type="presParOf" srcId="{E30D5282-9837-4631-ADFF-ADE3D41F50BF}" destId="{8BFC29EA-70BF-449C-8CD4-19DA2DC9A1A2}" srcOrd="2" destOrd="0" presId="urn:microsoft.com/office/officeart/2018/2/layout/IconCircleList"/>
    <dgm:cxn modelId="{1D048F3E-84FF-428C-8C71-A632471D2FCC}" type="presParOf" srcId="{E30D5282-9837-4631-ADFF-ADE3D41F50BF}" destId="{FF50E88F-2E37-444F-A1E2-FDE8498BB503}" srcOrd="3" destOrd="0" presId="urn:microsoft.com/office/officeart/2018/2/layout/IconCircleList"/>
    <dgm:cxn modelId="{647C9656-EB22-427F-959C-AFD6B4BCC2D6}" type="presParOf" srcId="{C3440FDB-D860-4531-92D0-53CF89FE726A}" destId="{313A342A-D4AD-432B-84A4-32191E6FBC1A}" srcOrd="3" destOrd="0" presId="urn:microsoft.com/office/officeart/2018/2/layout/IconCircleList"/>
    <dgm:cxn modelId="{A61DACBA-498C-4459-8292-729B35F89249}" type="presParOf" srcId="{C3440FDB-D860-4531-92D0-53CF89FE726A}" destId="{1C276A23-CCAA-4352-8978-730E9AE2819B}" srcOrd="4" destOrd="0" presId="urn:microsoft.com/office/officeart/2018/2/layout/IconCircleList"/>
    <dgm:cxn modelId="{E1F5037A-D3D5-47FF-AEF5-F9D149DFD1D2}" type="presParOf" srcId="{1C276A23-CCAA-4352-8978-730E9AE2819B}" destId="{AA68CD35-048F-499B-AD7E-DBEBE8AF18FC}" srcOrd="0" destOrd="0" presId="urn:microsoft.com/office/officeart/2018/2/layout/IconCircleList"/>
    <dgm:cxn modelId="{9EF2F789-788F-4E66-9025-6BC23349D3C3}" type="presParOf" srcId="{1C276A23-CCAA-4352-8978-730E9AE2819B}" destId="{187E9CFA-ED94-4CA6-90D6-1CF411498617}" srcOrd="1" destOrd="0" presId="urn:microsoft.com/office/officeart/2018/2/layout/IconCircleList"/>
    <dgm:cxn modelId="{AE22EDA8-44DB-48AF-8E35-0D772B34D966}" type="presParOf" srcId="{1C276A23-CCAA-4352-8978-730E9AE2819B}" destId="{AE849260-A955-48DE-80F9-A7B933C5618B}" srcOrd="2" destOrd="0" presId="urn:microsoft.com/office/officeart/2018/2/layout/IconCircleList"/>
    <dgm:cxn modelId="{D7C938DD-CAE2-4A29-AD01-DC5046EF8EFA}" type="presParOf" srcId="{1C276A23-CCAA-4352-8978-730E9AE2819B}" destId="{2DF149AA-9027-4320-B811-93B117B35A83}" srcOrd="3" destOrd="0" presId="urn:microsoft.com/office/officeart/2018/2/layout/IconCircleList"/>
    <dgm:cxn modelId="{B472AAB9-4A27-4159-9474-12B8450C58B7}" type="presParOf" srcId="{C3440FDB-D860-4531-92D0-53CF89FE726A}" destId="{6A02D303-0808-4E9A-8DC0-16D93A7C0C76}" srcOrd="5" destOrd="0" presId="urn:microsoft.com/office/officeart/2018/2/layout/IconCircleList"/>
    <dgm:cxn modelId="{27A708E2-E455-43FC-A7EA-88E7826C889B}" type="presParOf" srcId="{C3440FDB-D860-4531-92D0-53CF89FE726A}" destId="{AD2EC5C8-DB49-4786-83AF-7699616BD936}" srcOrd="6" destOrd="0" presId="urn:microsoft.com/office/officeart/2018/2/layout/IconCircleList"/>
    <dgm:cxn modelId="{8D281B68-3039-47DF-8883-E888B290FF03}" type="presParOf" srcId="{AD2EC5C8-DB49-4786-83AF-7699616BD936}" destId="{ACD91220-8924-454C-8348-668BCB7312D1}" srcOrd="0" destOrd="0" presId="urn:microsoft.com/office/officeart/2018/2/layout/IconCircleList"/>
    <dgm:cxn modelId="{3FE51906-27BD-4D24-BF66-E2C46A143D98}" type="presParOf" srcId="{AD2EC5C8-DB49-4786-83AF-7699616BD936}" destId="{39A03250-E286-4E29-85E6-A1CA6F1EFFF7}" srcOrd="1" destOrd="0" presId="urn:microsoft.com/office/officeart/2018/2/layout/IconCircleList"/>
    <dgm:cxn modelId="{5B646570-8457-4D57-B149-45B3D9B4A66C}" type="presParOf" srcId="{AD2EC5C8-DB49-4786-83AF-7699616BD936}" destId="{338EBB15-839C-4EA5-8E9E-E9EAE670F074}" srcOrd="2" destOrd="0" presId="urn:microsoft.com/office/officeart/2018/2/layout/IconCircleList"/>
    <dgm:cxn modelId="{F99EE956-B48B-4111-9C08-D3DBC17270ED}" type="presParOf" srcId="{AD2EC5C8-DB49-4786-83AF-7699616BD936}" destId="{5C32A76A-808C-4F67-BB1E-20DA0251331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E6141-62B0-44DB-B9D5-D5B5D5FD6950}">
      <dsp:nvSpPr>
        <dsp:cNvPr id="0" name=""/>
        <dsp:cNvSpPr/>
      </dsp:nvSpPr>
      <dsp:spPr>
        <a:xfrm>
          <a:off x="0" y="1805"/>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CD5DDE-D039-4C50-BC84-B61C9F91862C}">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976AF1-761C-49C7-B0BC-3AC1C7CE08DC}">
      <dsp:nvSpPr>
        <dsp:cNvPr id="0" name=""/>
        <dsp:cNvSpPr/>
      </dsp:nvSpPr>
      <dsp:spPr>
        <a:xfrm>
          <a:off x="1057183" y="1805"/>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en-US" sz="2000" b="1" kern="1200"/>
            <a:t>Pre-trained Models:</a:t>
          </a:r>
          <a:r>
            <a:rPr lang="en-US" sz="2000" kern="1200"/>
            <a:t> Access over 1.6 million models (GPT, BERT, Llama, Whisper) without training from scratch.</a:t>
          </a:r>
        </a:p>
      </dsp:txBody>
      <dsp:txXfrm>
        <a:off x="1057183" y="1805"/>
        <a:ext cx="6829516" cy="915310"/>
      </dsp:txXfrm>
    </dsp:sp>
    <dsp:sp modelId="{9CF2A1D9-DBDB-429A-82DB-65B5ECAA3108}">
      <dsp:nvSpPr>
        <dsp:cNvPr id="0" name=""/>
        <dsp:cNvSpPr/>
      </dsp:nvSpPr>
      <dsp:spPr>
        <a:xfrm>
          <a:off x="0" y="1145944"/>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BAE102-C044-4FC6-85D5-DA52EE537EF2}">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0BA22D-A838-45D4-864A-29713FAAE37F}">
      <dsp:nvSpPr>
        <dsp:cNvPr id="0" name=""/>
        <dsp:cNvSpPr/>
      </dsp:nvSpPr>
      <dsp:spPr>
        <a:xfrm>
          <a:off x="1057183" y="1145944"/>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en-US" sz="2000" b="1" kern="1200"/>
            <a:t>Open Source:</a:t>
          </a:r>
          <a:r>
            <a:rPr lang="en-US" sz="2000" kern="1200"/>
            <a:t> Free to use, allowing students to inspect, use, and modify models.</a:t>
          </a:r>
        </a:p>
      </dsp:txBody>
      <dsp:txXfrm>
        <a:off x="1057183" y="1145944"/>
        <a:ext cx="6829516" cy="915310"/>
      </dsp:txXfrm>
    </dsp:sp>
    <dsp:sp modelId="{10D5A239-595F-4B31-A014-83B3B24912C7}">
      <dsp:nvSpPr>
        <dsp:cNvPr id="0" name=""/>
        <dsp:cNvSpPr/>
      </dsp:nvSpPr>
      <dsp:spPr>
        <a:xfrm>
          <a:off x="0" y="2290082"/>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59BF33-43B8-4E61-A227-947FD80B14F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9400B7-0E25-4DC7-B80C-D62EE7516DFE}">
      <dsp:nvSpPr>
        <dsp:cNvPr id="0" name=""/>
        <dsp:cNvSpPr/>
      </dsp:nvSpPr>
      <dsp:spPr>
        <a:xfrm>
          <a:off x="1057183" y="2290082"/>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en-US" sz="2000" b="1" kern="1200"/>
            <a:t>Accessible:</a:t>
          </a:r>
          <a:r>
            <a:rPr lang="en-US" sz="2000" kern="1200"/>
            <a:t> User-friendly Python libraries (transformers).</a:t>
          </a:r>
        </a:p>
      </dsp:txBody>
      <dsp:txXfrm>
        <a:off x="1057183" y="2290082"/>
        <a:ext cx="6829516" cy="915310"/>
      </dsp:txXfrm>
    </dsp:sp>
    <dsp:sp modelId="{EDEC5969-8E3D-493E-8852-A975D08CB2D9}">
      <dsp:nvSpPr>
        <dsp:cNvPr id="0" name=""/>
        <dsp:cNvSpPr/>
      </dsp:nvSpPr>
      <dsp:spPr>
        <a:xfrm>
          <a:off x="0" y="3434221"/>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2FF34-F117-4053-AE7F-4C16C5709088}">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2B884-1373-441A-8A40-F790BA4C8FFB}">
      <dsp:nvSpPr>
        <dsp:cNvPr id="0" name=""/>
        <dsp:cNvSpPr/>
      </dsp:nvSpPr>
      <dsp:spPr>
        <a:xfrm>
          <a:off x="1057183" y="3434221"/>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en-US" sz="2000" b="1" kern="1200"/>
            <a:t>Community:</a:t>
          </a:r>
          <a:r>
            <a:rPr lang="en-US" sz="2000" kern="1200"/>
            <a:t> Collaboration hub with shared datasets and community-driven projects. </a:t>
          </a:r>
        </a:p>
      </dsp:txBody>
      <dsp:txXfrm>
        <a:off x="1057183" y="3434221"/>
        <a:ext cx="68295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4D646-AF1C-4B65-B154-4A56CFEE5708}">
      <dsp:nvSpPr>
        <dsp:cNvPr id="0" name=""/>
        <dsp:cNvSpPr/>
      </dsp:nvSpPr>
      <dsp:spPr>
        <a:xfrm>
          <a:off x="0" y="1896"/>
          <a:ext cx="6210940" cy="9613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2498F6-578C-4D7D-AC8C-CFBE28ADA025}">
      <dsp:nvSpPr>
        <dsp:cNvPr id="0" name=""/>
        <dsp:cNvSpPr/>
      </dsp:nvSpPr>
      <dsp:spPr>
        <a:xfrm>
          <a:off x="290797" y="218192"/>
          <a:ext cx="528722" cy="5287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C2DC6A-177F-4CEC-AB45-264918F4FDF3}">
      <dsp:nvSpPr>
        <dsp:cNvPr id="0" name=""/>
        <dsp:cNvSpPr/>
      </dsp:nvSpPr>
      <dsp:spPr>
        <a:xfrm>
          <a:off x="1110317" y="1896"/>
          <a:ext cx="5100622" cy="961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39" tIns="101739" rIns="101739" bIns="101739" numCol="1" spcCol="1270" anchor="ctr" anchorCtr="0">
          <a:noAutofit/>
        </a:bodyPr>
        <a:lstStyle/>
        <a:p>
          <a:pPr marL="0" lvl="0" indent="0" algn="l" defTabSz="977900">
            <a:lnSpc>
              <a:spcPct val="100000"/>
            </a:lnSpc>
            <a:spcBef>
              <a:spcPct val="0"/>
            </a:spcBef>
            <a:spcAft>
              <a:spcPct val="35000"/>
            </a:spcAft>
            <a:buNone/>
          </a:pPr>
          <a:r>
            <a:rPr lang="en-US" sz="2200" b="1" kern="1200"/>
            <a:t>Model Hub:</a:t>
          </a:r>
          <a:r>
            <a:rPr lang="en-US" sz="2200" kern="1200"/>
            <a:t> Repository of thousands of pre-trained models.</a:t>
          </a:r>
        </a:p>
      </dsp:txBody>
      <dsp:txXfrm>
        <a:off x="1110317" y="1896"/>
        <a:ext cx="5100622" cy="961313"/>
      </dsp:txXfrm>
    </dsp:sp>
    <dsp:sp modelId="{7D7F69A1-1368-4E59-943A-474C7BEA9FB6}">
      <dsp:nvSpPr>
        <dsp:cNvPr id="0" name=""/>
        <dsp:cNvSpPr/>
      </dsp:nvSpPr>
      <dsp:spPr>
        <a:xfrm>
          <a:off x="0" y="1203538"/>
          <a:ext cx="6210940" cy="9613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996032-D923-4A80-B16A-97C18B114F52}">
      <dsp:nvSpPr>
        <dsp:cNvPr id="0" name=""/>
        <dsp:cNvSpPr/>
      </dsp:nvSpPr>
      <dsp:spPr>
        <a:xfrm>
          <a:off x="290797" y="1419834"/>
          <a:ext cx="528722" cy="5287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6AAFBC-CDB8-4969-B316-655EE90F87D7}">
      <dsp:nvSpPr>
        <dsp:cNvPr id="0" name=""/>
        <dsp:cNvSpPr/>
      </dsp:nvSpPr>
      <dsp:spPr>
        <a:xfrm>
          <a:off x="1110317" y="1203538"/>
          <a:ext cx="5100622" cy="961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39" tIns="101739" rIns="101739" bIns="101739" numCol="1" spcCol="1270" anchor="ctr" anchorCtr="0">
          <a:noAutofit/>
        </a:bodyPr>
        <a:lstStyle/>
        <a:p>
          <a:pPr marL="0" lvl="0" indent="0" algn="l" defTabSz="977900">
            <a:lnSpc>
              <a:spcPct val="100000"/>
            </a:lnSpc>
            <a:spcBef>
              <a:spcPct val="0"/>
            </a:spcBef>
            <a:spcAft>
              <a:spcPct val="35000"/>
            </a:spcAft>
            <a:buNone/>
          </a:pPr>
          <a:r>
            <a:rPr lang="en-US" sz="2200" b="1" kern="1200"/>
            <a:t>Datasets:</a:t>
          </a:r>
          <a:r>
            <a:rPr lang="en-US" sz="2200" kern="1200"/>
            <a:t> Over 370,000 datasets for training/testing.</a:t>
          </a:r>
        </a:p>
      </dsp:txBody>
      <dsp:txXfrm>
        <a:off x="1110317" y="1203538"/>
        <a:ext cx="5100622" cy="961313"/>
      </dsp:txXfrm>
    </dsp:sp>
    <dsp:sp modelId="{FFCC041F-3C96-4899-B1FF-3C697CE29047}">
      <dsp:nvSpPr>
        <dsp:cNvPr id="0" name=""/>
        <dsp:cNvSpPr/>
      </dsp:nvSpPr>
      <dsp:spPr>
        <a:xfrm>
          <a:off x="0" y="2405181"/>
          <a:ext cx="6210940" cy="9613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623307-AB23-4DCE-8891-EB1392E9DB49}">
      <dsp:nvSpPr>
        <dsp:cNvPr id="0" name=""/>
        <dsp:cNvSpPr/>
      </dsp:nvSpPr>
      <dsp:spPr>
        <a:xfrm>
          <a:off x="290797" y="2621476"/>
          <a:ext cx="528722" cy="5287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0AA25B-69C7-4339-9476-502CF646942E}">
      <dsp:nvSpPr>
        <dsp:cNvPr id="0" name=""/>
        <dsp:cNvSpPr/>
      </dsp:nvSpPr>
      <dsp:spPr>
        <a:xfrm>
          <a:off x="1110317" y="2405181"/>
          <a:ext cx="5100622" cy="961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39" tIns="101739" rIns="101739" bIns="101739" numCol="1" spcCol="1270" anchor="ctr" anchorCtr="0">
          <a:noAutofit/>
        </a:bodyPr>
        <a:lstStyle/>
        <a:p>
          <a:pPr marL="0" lvl="0" indent="0" algn="l" defTabSz="977900">
            <a:lnSpc>
              <a:spcPct val="100000"/>
            </a:lnSpc>
            <a:spcBef>
              <a:spcPct val="0"/>
            </a:spcBef>
            <a:spcAft>
              <a:spcPct val="35000"/>
            </a:spcAft>
            <a:buNone/>
          </a:pPr>
          <a:r>
            <a:rPr lang="en-US" sz="2200" b="1" kern="1200"/>
            <a:t>Spaces:</a:t>
          </a:r>
          <a:r>
            <a:rPr lang="en-US" sz="2200" kern="1200"/>
            <a:t> A hosting service for interactive AI demos (using Gradio or Streamlit).</a:t>
          </a:r>
        </a:p>
      </dsp:txBody>
      <dsp:txXfrm>
        <a:off x="1110317" y="2405181"/>
        <a:ext cx="5100622" cy="961313"/>
      </dsp:txXfrm>
    </dsp:sp>
    <dsp:sp modelId="{FCA8B40E-979B-4A8F-AEF6-5A7D1FE22361}">
      <dsp:nvSpPr>
        <dsp:cNvPr id="0" name=""/>
        <dsp:cNvSpPr/>
      </dsp:nvSpPr>
      <dsp:spPr>
        <a:xfrm>
          <a:off x="0" y="3606823"/>
          <a:ext cx="6210940" cy="9613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36C40B-7867-4825-96A5-098611C964C5}">
      <dsp:nvSpPr>
        <dsp:cNvPr id="0" name=""/>
        <dsp:cNvSpPr/>
      </dsp:nvSpPr>
      <dsp:spPr>
        <a:xfrm>
          <a:off x="290797" y="3823119"/>
          <a:ext cx="528722" cy="5287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F704A-C2BD-4E3D-9CCF-93702376631C}">
      <dsp:nvSpPr>
        <dsp:cNvPr id="0" name=""/>
        <dsp:cNvSpPr/>
      </dsp:nvSpPr>
      <dsp:spPr>
        <a:xfrm>
          <a:off x="1110317" y="3606823"/>
          <a:ext cx="5100622" cy="961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39" tIns="101739" rIns="101739" bIns="101739" numCol="1" spcCol="1270" anchor="ctr" anchorCtr="0">
          <a:noAutofit/>
        </a:bodyPr>
        <a:lstStyle/>
        <a:p>
          <a:pPr marL="0" lvl="0" indent="0" algn="l" defTabSz="977900">
            <a:lnSpc>
              <a:spcPct val="100000"/>
            </a:lnSpc>
            <a:spcBef>
              <a:spcPct val="0"/>
            </a:spcBef>
            <a:spcAft>
              <a:spcPct val="35000"/>
            </a:spcAft>
            <a:buNone/>
          </a:pPr>
          <a:r>
            <a:rPr lang="en-US" sz="2200" b="1" kern="1200"/>
            <a:t>Transformers Library:</a:t>
          </a:r>
          <a:r>
            <a:rPr lang="en-US" sz="2200" kern="1200"/>
            <a:t> The main tool for loading and using models in Python. </a:t>
          </a:r>
        </a:p>
      </dsp:txBody>
      <dsp:txXfrm>
        <a:off x="1110317" y="3606823"/>
        <a:ext cx="5100622" cy="9613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0700C-43EE-4D7C-84BB-DA22501B38B4}">
      <dsp:nvSpPr>
        <dsp:cNvPr id="0" name=""/>
        <dsp:cNvSpPr/>
      </dsp:nvSpPr>
      <dsp:spPr>
        <a:xfrm>
          <a:off x="70490" y="727023"/>
          <a:ext cx="1262704" cy="12627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928D5E-39E4-4507-9404-C7151082663F}">
      <dsp:nvSpPr>
        <dsp:cNvPr id="0" name=""/>
        <dsp:cNvSpPr/>
      </dsp:nvSpPr>
      <dsp:spPr>
        <a:xfrm>
          <a:off x="335658" y="992191"/>
          <a:ext cx="732368" cy="7323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600026-2ACC-437E-B0FB-5DAE717DEA05}">
      <dsp:nvSpPr>
        <dsp:cNvPr id="0" name=""/>
        <dsp:cNvSpPr/>
      </dsp:nvSpPr>
      <dsp:spPr>
        <a:xfrm>
          <a:off x="1603774" y="727023"/>
          <a:ext cx="2976375" cy="1262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a:t>Natural Language Processing (NLP):</a:t>
          </a:r>
          <a:r>
            <a:rPr lang="en-US" sz="1800" kern="1200"/>
            <a:t> Sentiment analysis, text summarization, translation.</a:t>
          </a:r>
        </a:p>
      </dsp:txBody>
      <dsp:txXfrm>
        <a:off x="1603774" y="727023"/>
        <a:ext cx="2976375" cy="1262704"/>
      </dsp:txXfrm>
    </dsp:sp>
    <dsp:sp modelId="{556EAB9D-39E1-43E1-B398-248E36D58BFB}">
      <dsp:nvSpPr>
        <dsp:cNvPr id="0" name=""/>
        <dsp:cNvSpPr/>
      </dsp:nvSpPr>
      <dsp:spPr>
        <a:xfrm>
          <a:off x="5098761" y="727023"/>
          <a:ext cx="1262704" cy="12627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0BF235-B6FF-4B5E-A1B4-6A881DC749A2}">
      <dsp:nvSpPr>
        <dsp:cNvPr id="0" name=""/>
        <dsp:cNvSpPr/>
      </dsp:nvSpPr>
      <dsp:spPr>
        <a:xfrm>
          <a:off x="5363929" y="992191"/>
          <a:ext cx="732368" cy="7323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50E88F-2E37-444F-A1E2-FDE8498BB503}">
      <dsp:nvSpPr>
        <dsp:cNvPr id="0" name=""/>
        <dsp:cNvSpPr/>
      </dsp:nvSpPr>
      <dsp:spPr>
        <a:xfrm>
          <a:off x="6632045" y="727023"/>
          <a:ext cx="2976375" cy="1262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a:t>Computer Vision:</a:t>
          </a:r>
          <a:r>
            <a:rPr lang="en-US" sz="1800" kern="1200"/>
            <a:t> Image classification, object detection, image generation.</a:t>
          </a:r>
        </a:p>
      </dsp:txBody>
      <dsp:txXfrm>
        <a:off x="6632045" y="727023"/>
        <a:ext cx="2976375" cy="1262704"/>
      </dsp:txXfrm>
    </dsp:sp>
    <dsp:sp modelId="{AA68CD35-048F-499B-AD7E-DBEBE8AF18FC}">
      <dsp:nvSpPr>
        <dsp:cNvPr id="0" name=""/>
        <dsp:cNvSpPr/>
      </dsp:nvSpPr>
      <dsp:spPr>
        <a:xfrm>
          <a:off x="70490" y="2804797"/>
          <a:ext cx="1262704" cy="12627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7E9CFA-ED94-4CA6-90D6-1CF411498617}">
      <dsp:nvSpPr>
        <dsp:cNvPr id="0" name=""/>
        <dsp:cNvSpPr/>
      </dsp:nvSpPr>
      <dsp:spPr>
        <a:xfrm>
          <a:off x="335658" y="3069965"/>
          <a:ext cx="732368" cy="7323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F149AA-9027-4320-B811-93B117B35A83}">
      <dsp:nvSpPr>
        <dsp:cNvPr id="0" name=""/>
        <dsp:cNvSpPr/>
      </dsp:nvSpPr>
      <dsp:spPr>
        <a:xfrm>
          <a:off x="1603774" y="2804797"/>
          <a:ext cx="2976375" cy="1262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a:t>Audio:</a:t>
          </a:r>
          <a:r>
            <a:rPr lang="en-US" sz="1800" kern="1200"/>
            <a:t> Speech recognition (transcription), text-to-speech.</a:t>
          </a:r>
        </a:p>
      </dsp:txBody>
      <dsp:txXfrm>
        <a:off x="1603774" y="2804797"/>
        <a:ext cx="2976375" cy="1262704"/>
      </dsp:txXfrm>
    </dsp:sp>
    <dsp:sp modelId="{ACD91220-8924-454C-8348-668BCB7312D1}">
      <dsp:nvSpPr>
        <dsp:cNvPr id="0" name=""/>
        <dsp:cNvSpPr/>
      </dsp:nvSpPr>
      <dsp:spPr>
        <a:xfrm>
          <a:off x="5098761" y="2804797"/>
          <a:ext cx="1262704" cy="12627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A03250-E286-4E29-85E6-A1CA6F1EFFF7}">
      <dsp:nvSpPr>
        <dsp:cNvPr id="0" name=""/>
        <dsp:cNvSpPr/>
      </dsp:nvSpPr>
      <dsp:spPr>
        <a:xfrm>
          <a:off x="5363929" y="3069965"/>
          <a:ext cx="732368" cy="7323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32A76A-808C-4F67-BB1E-20DA02513318}">
      <dsp:nvSpPr>
        <dsp:cNvPr id="0" name=""/>
        <dsp:cNvSpPr/>
      </dsp:nvSpPr>
      <dsp:spPr>
        <a:xfrm>
          <a:off x="6632045" y="2804797"/>
          <a:ext cx="2976375" cy="1262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a:t>Multimodal:</a:t>
          </a:r>
          <a:r>
            <a:rPr lang="en-US" sz="1800" kern="1200"/>
            <a:t> Models that understand both text and images (e.g., image captioning). </a:t>
          </a:r>
        </a:p>
      </dsp:txBody>
      <dsp:txXfrm>
        <a:off x="6632045" y="2804797"/>
        <a:ext cx="2976375" cy="126270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C332B-7BBC-F340-969A-CE9BBEF35095}" type="datetimeFigureOut">
              <a:rPr lang="en-US" smtClean="0"/>
              <a:t>2/25/2026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11742-AE36-EC4A-BC7A-F4F5A3B8117D}" type="slidenum">
              <a:rPr lang="en-US" smtClean="0"/>
              <a:t>‹#›</a:t>
            </a:fld>
            <a:endParaRPr lang="en-US"/>
          </a:p>
        </p:txBody>
      </p:sp>
    </p:spTree>
    <p:extLst>
      <p:ext uri="{BB962C8B-B14F-4D97-AF65-F5344CB8AC3E}">
        <p14:creationId xmlns:p14="http://schemas.microsoft.com/office/powerpoint/2010/main" val="62262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With hugging face you can use any transformers library with few lines of code</a:t>
            </a:r>
          </a:p>
        </p:txBody>
      </p:sp>
      <p:sp>
        <p:nvSpPr>
          <p:cNvPr id="4" name="Slide Number Placeholder 3"/>
          <p:cNvSpPr>
            <a:spLocks noGrp="1"/>
          </p:cNvSpPr>
          <p:nvPr>
            <p:ph type="sldNum" sz="quarter" idx="5"/>
          </p:nvPr>
        </p:nvSpPr>
        <p:spPr/>
        <p:txBody>
          <a:bodyPr/>
          <a:lstStyle/>
          <a:p>
            <a:fld id="{2CB16735-D80E-4BD9-A33C-E856DD8C88B0}" type="slidenum">
              <a:rPr lang="en-US" smtClean="0"/>
              <a:t>3</a:t>
            </a:fld>
            <a:endParaRPr lang="en-US"/>
          </a:p>
        </p:txBody>
      </p:sp>
    </p:spTree>
    <p:extLst>
      <p:ext uri="{BB962C8B-B14F-4D97-AF65-F5344CB8AC3E}">
        <p14:creationId xmlns:p14="http://schemas.microsoft.com/office/powerpoint/2010/main" val="2447652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19.jpg"/><Relationship Id="rId4" Type="http://schemas.openxmlformats.org/officeDocument/2006/relationships/image" Target="../media/image18.jp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userDrawn="1"/>
        </p:nvSpPr>
        <p:spPr>
          <a:xfrm>
            <a:off x="0" y="1"/>
            <a:ext cx="12192000" cy="17611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4050" spc="113"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150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text styles</a:t>
            </a:r>
          </a:p>
        </p:txBody>
      </p:sp>
      <p:pic>
        <p:nvPicPr>
          <p:cNvPr id="16" name="Picture 15">
            <a:extLst>
              <a:ext uri="{FF2B5EF4-FFF2-40B4-BE49-F238E27FC236}">
                <a16:creationId xmlns:a16="http://schemas.microsoft.com/office/drawing/2014/main" id="{D68AF5D7-2999-6FDB-596C-7BEB2626317C}"/>
              </a:ext>
            </a:extLst>
          </p:cNvPr>
          <p:cNvPicPr>
            <a:picLocks noChangeAspect="1"/>
          </p:cNvPicPr>
          <p:nvPr/>
        </p:nvPicPr>
        <p:blipFill>
          <a:blip r:embed="rId2"/>
          <a:srcRect/>
          <a:stretch/>
        </p:blipFill>
        <p:spPr>
          <a:xfrm>
            <a:off x="288099" y="352803"/>
            <a:ext cx="3657600" cy="821006"/>
          </a:xfrm>
          <a:prstGeom prst="rect">
            <a:avLst/>
          </a:prstGeom>
        </p:spPr>
      </p:pic>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a:blip r:embed="rId3"/>
          <a:srcRect l="17669" r="17669"/>
          <a:stretch/>
        </p:blipFill>
        <p:spPr>
          <a:xfrm>
            <a:off x="6887688" y="352803"/>
            <a:ext cx="5304312" cy="6152394"/>
          </a:xfrm>
          <a:prstGeom prst="rect">
            <a:avLst/>
          </a:prstGeom>
        </p:spPr>
      </p:pic>
      <p:sp>
        <p:nvSpPr>
          <p:cNvPr id="5" name="Picture Placeholder 8">
            <a:extLst>
              <a:ext uri="{FF2B5EF4-FFF2-40B4-BE49-F238E27FC236}">
                <a16:creationId xmlns:a16="http://schemas.microsoft.com/office/drawing/2014/main" id="{B6D426D2-F400-3DD1-192B-23A6A40F9F4D}"/>
              </a:ext>
            </a:extLst>
          </p:cNvPr>
          <p:cNvSpPr>
            <a:spLocks noGrp="1"/>
          </p:cNvSpPr>
          <p:nvPr>
            <p:ph type="pic" sz="quarter" idx="13" hasCustomPrompt="1"/>
          </p:nvPr>
        </p:nvSpPr>
        <p:spPr>
          <a:xfrm>
            <a:off x="6887688" y="352803"/>
            <a:ext cx="5304312"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4" name="Date Placeholder 3">
            <a:extLst>
              <a:ext uri="{FF2B5EF4-FFF2-40B4-BE49-F238E27FC236}">
                <a16:creationId xmlns:a16="http://schemas.microsoft.com/office/drawing/2014/main" id="{C6BD34BC-F97D-4FF5-24C8-5F11D66044BE}"/>
              </a:ext>
            </a:extLst>
          </p:cNvPr>
          <p:cNvSpPr>
            <a:spLocks noGrp="1"/>
          </p:cNvSpPr>
          <p:nvPr>
            <p:ph type="dt" sz="half" idx="14"/>
          </p:nvPr>
        </p:nvSpPr>
        <p:spPr>
          <a:xfrm>
            <a:off x="608142" y="6492883"/>
            <a:ext cx="2734503" cy="365125"/>
          </a:xfrm>
        </p:spPr>
        <p:txBody>
          <a:bodyPr/>
          <a:lstStyle/>
          <a:p>
            <a:fld id="{8A60A3F5-120A-A64C-8514-4F9CB3D10376}" type="datetimeFigureOut">
              <a:rPr lang="en-US" smtClean="0"/>
              <a:pPr/>
              <a:t>2/25/2026</a:t>
            </a:fld>
            <a:endParaRPr lang="en-US"/>
          </a:p>
        </p:txBody>
      </p:sp>
      <p:sp>
        <p:nvSpPr>
          <p:cNvPr id="6" name="Footer Placeholder 5">
            <a:extLst>
              <a:ext uri="{FF2B5EF4-FFF2-40B4-BE49-F238E27FC236}">
                <a16:creationId xmlns:a16="http://schemas.microsoft.com/office/drawing/2014/main" id="{779B827A-F436-38D8-7C92-B979B14587FB}"/>
              </a:ext>
            </a:extLst>
          </p:cNvPr>
          <p:cNvSpPr>
            <a:spLocks noGrp="1"/>
          </p:cNvSpPr>
          <p:nvPr>
            <p:ph type="ftr" sz="quarter" idx="15"/>
          </p:nvPr>
        </p:nvSpPr>
        <p:spPr>
          <a:xfrm>
            <a:off x="3499495" y="6492884"/>
            <a:ext cx="8081444" cy="365125"/>
          </a:xfrm>
        </p:spPr>
        <p:txBody>
          <a:bodyPr/>
          <a:lstStyle/>
          <a:p>
            <a:endParaRPr lang="en-US" dirty="0"/>
          </a:p>
        </p:txBody>
      </p:sp>
      <p:sp>
        <p:nvSpPr>
          <p:cNvPr id="8" name="Slide Number Placeholder 7">
            <a:extLst>
              <a:ext uri="{FF2B5EF4-FFF2-40B4-BE49-F238E27FC236}">
                <a16:creationId xmlns:a16="http://schemas.microsoft.com/office/drawing/2014/main" id="{FA269407-F89A-625D-EC35-284BD92EFCC7}"/>
              </a:ext>
            </a:extLst>
          </p:cNvPr>
          <p:cNvSpPr>
            <a:spLocks noGrp="1"/>
          </p:cNvSpPr>
          <p:nvPr>
            <p:ph type="sldNum" sz="quarter" idx="16"/>
          </p:nvPr>
        </p:nvSpPr>
        <p:spPr>
          <a:xfrm>
            <a:off x="11737792" y="6492883"/>
            <a:ext cx="454208" cy="365125"/>
          </a:xfrm>
        </p:spPr>
        <p:txBody>
          <a:bodyPr/>
          <a:lstStyle/>
          <a:p>
            <a:fld id="{8179B124-EE6F-DB4E-A403-682A40579A9A}" type="slidenum">
              <a:rPr lang="en-US" smtClean="0"/>
              <a:pPr/>
              <a:t>‹#›</a:t>
            </a:fld>
            <a:endParaRPr lang="en-US"/>
          </a:p>
        </p:txBody>
      </p:sp>
      <p:pic>
        <p:nvPicPr>
          <p:cNvPr id="9" name="Picture 8">
            <a:extLst>
              <a:ext uri="{FF2B5EF4-FFF2-40B4-BE49-F238E27FC236}">
                <a16:creationId xmlns:a16="http://schemas.microsoft.com/office/drawing/2014/main" id="{6E55E735-F2F7-6469-D2AD-DA66356FD8B5}"/>
              </a:ext>
              <a:ext uri="{C183D7F6-B498-43B3-948B-1728B52AA6E4}">
                <adec:decorative xmlns:adec="http://schemas.microsoft.com/office/drawing/2017/decorative" val="1"/>
              </a:ext>
            </a:extLst>
          </p:cNvPr>
          <p:cNvPicPr>
            <a:picLocks/>
          </p:cNvPicPr>
          <p:nvPr userDrawn="1"/>
        </p:nvPicPr>
        <p:blipFill>
          <a:blip r:embed="rId4"/>
          <a:stretch/>
        </p:blipFill>
        <p:spPr>
          <a:xfrm flipH="1">
            <a:off x="0" y="1740098"/>
            <a:ext cx="6888480" cy="173736"/>
          </a:xfrm>
          <a:prstGeom prst="rect">
            <a:avLst/>
          </a:prstGeom>
        </p:spPr>
      </p:pic>
    </p:spTree>
    <p:extLst>
      <p:ext uri="{BB962C8B-B14F-4D97-AF65-F5344CB8AC3E}">
        <p14:creationId xmlns:p14="http://schemas.microsoft.com/office/powerpoint/2010/main" val="3496432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ig 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54AA94-6C8E-83C9-2FBA-64F5EBC8F0CC}"/>
              </a:ext>
              <a:ext uri="{C183D7F6-B498-43B3-948B-1728B52AA6E4}">
                <adec:decorative xmlns:adec="http://schemas.microsoft.com/office/drawing/2017/decorative" val="1"/>
              </a:ext>
            </a:extLst>
          </p:cNvPr>
          <p:cNvPicPr>
            <a:picLocks noChangeAspect="1"/>
          </p:cNvPicPr>
          <p:nvPr/>
        </p:nvPicPr>
        <p:blipFill rotWithShape="1">
          <a:blip r:embed="rId2"/>
          <a:srcRect l="12391" t="872" r="13264"/>
          <a:stretch/>
        </p:blipFill>
        <p:spPr>
          <a:xfrm>
            <a:off x="5334000" y="-1"/>
            <a:ext cx="6858000" cy="6857999"/>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4063452 h 6858000"/>
              <a:gd name="connsiteX5" fmla="*/ 497840 w 6858000"/>
              <a:gd name="connsiteY5" fmla="*/ 3460690 h 6858000"/>
              <a:gd name="connsiteX6" fmla="*/ 0 w 6858000"/>
              <a:gd name="connsiteY6" fmla="*/ 28579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0" y="0"/>
                </a:moveTo>
                <a:lnTo>
                  <a:pt x="6858000" y="0"/>
                </a:lnTo>
                <a:lnTo>
                  <a:pt x="6858000" y="6858000"/>
                </a:lnTo>
                <a:lnTo>
                  <a:pt x="0" y="6858000"/>
                </a:lnTo>
                <a:lnTo>
                  <a:pt x="0" y="4063452"/>
                </a:lnTo>
                <a:lnTo>
                  <a:pt x="497840" y="3460690"/>
                </a:lnTo>
                <a:lnTo>
                  <a:pt x="0" y="2857926"/>
                </a:lnTo>
                <a:close/>
              </a:path>
            </a:pathLst>
          </a:custGeom>
        </p:spPr>
      </p:pic>
      <p:sp>
        <p:nvSpPr>
          <p:cNvPr id="6" name="Picture Placeholder 5">
            <a:extLst>
              <a:ext uri="{FF2B5EF4-FFF2-40B4-BE49-F238E27FC236}">
                <a16:creationId xmlns:a16="http://schemas.microsoft.com/office/drawing/2014/main" id="{E3049668-4A8F-8AF4-17B4-C74FDB40BB5D}"/>
              </a:ext>
            </a:extLst>
          </p:cNvPr>
          <p:cNvSpPr>
            <a:spLocks noGrp="1"/>
          </p:cNvSpPr>
          <p:nvPr>
            <p:ph type="pic" sz="quarter" idx="18" hasCustomPrompt="1"/>
          </p:nvPr>
        </p:nvSpPr>
        <p:spPr>
          <a:xfrm>
            <a:off x="5334005" y="2"/>
            <a:ext cx="6857995" cy="6857999"/>
          </a:xfrm>
          <a:custGeom>
            <a:avLst/>
            <a:gdLst>
              <a:gd name="connsiteX0" fmla="*/ 0 w 6858000"/>
              <a:gd name="connsiteY0" fmla="*/ 0 h 6857999"/>
              <a:gd name="connsiteX1" fmla="*/ 6858000 w 6858000"/>
              <a:gd name="connsiteY1" fmla="*/ 0 h 6857999"/>
              <a:gd name="connsiteX2" fmla="*/ 6858000 w 6858000"/>
              <a:gd name="connsiteY2" fmla="*/ 6857999 h 6857999"/>
              <a:gd name="connsiteX3" fmla="*/ 0 w 6858000"/>
              <a:gd name="connsiteY3" fmla="*/ 6857999 h 6857999"/>
              <a:gd name="connsiteX4" fmla="*/ 0 w 6858000"/>
              <a:gd name="connsiteY4" fmla="*/ 4063452 h 6857999"/>
              <a:gd name="connsiteX5" fmla="*/ 497840 w 6858000"/>
              <a:gd name="connsiteY5" fmla="*/ 3460690 h 6857999"/>
              <a:gd name="connsiteX6" fmla="*/ 0 w 6858000"/>
              <a:gd name="connsiteY6" fmla="*/ 28579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0" y="0"/>
                </a:moveTo>
                <a:lnTo>
                  <a:pt x="6858000" y="0"/>
                </a:lnTo>
                <a:lnTo>
                  <a:pt x="6858000" y="6857999"/>
                </a:lnTo>
                <a:lnTo>
                  <a:pt x="0" y="6857999"/>
                </a:lnTo>
                <a:lnTo>
                  <a:pt x="0" y="4063452"/>
                </a:lnTo>
                <a:lnTo>
                  <a:pt x="497840" y="3460690"/>
                </a:lnTo>
                <a:lnTo>
                  <a:pt x="0" y="2857926"/>
                </a:lnTo>
                <a:close/>
              </a:path>
            </a:pathLst>
          </a:custGeom>
          <a:gradFill>
            <a:gsLst>
              <a:gs pos="25000">
                <a:schemeClr val="tx2">
                  <a:alpha val="0"/>
                </a:schemeClr>
              </a:gs>
              <a:gs pos="100000">
                <a:schemeClr val="tx2">
                  <a:alpha val="40000"/>
                </a:schemeClr>
              </a:gs>
            </a:gsLst>
            <a:lin ang="5400000" scaled="1"/>
          </a:gradFill>
        </p:spPr>
        <p:txBody>
          <a:bodyPr wrap="square" lIns="457200" tIns="457200" rIns="457200" bIns="457200" anchor="b">
            <a:no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608142" y="3429001"/>
            <a:ext cx="4045143" cy="2556761"/>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dirty="0"/>
              <a:t>When adding a custom image, be careful not to move the frame, or the bottom image may peek through.</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2/25/2026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dirty="0"/>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608142" y="619759"/>
            <a:ext cx="4045143" cy="2506278"/>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765814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ext with 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hasCustomPrompt="1"/>
          </p:nvPr>
        </p:nvSpPr>
        <p:spPr>
          <a:xfrm>
            <a:off x="7879461" y="2263042"/>
            <a:ext cx="2526163" cy="553998"/>
          </a:xfrm>
          <a:solidFill>
            <a:schemeClr val="accent3"/>
          </a:solidFill>
        </p:spPr>
        <p:txBody>
          <a:bodyPr wrap="square" lIns="182880" tIns="91440" rIns="182880" anchor="ctr" anchorCtr="0">
            <a:spAutoFit/>
          </a:bodyPr>
          <a:lstStyle>
            <a:lvl1pPr marL="0" indent="0" algn="ctr">
              <a:lnSpc>
                <a:spcPct val="100000"/>
              </a:lnSpc>
              <a:buNone/>
              <a:defRPr sz="2700" b="1" spc="113" baseline="0">
                <a:solidFill>
                  <a:schemeClr val="tx2"/>
                </a:solidFill>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a:t>CALLOUT</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704137" y="3139440"/>
            <a:ext cx="4876803" cy="3050222"/>
          </a:xfrm>
        </p:spPr>
        <p:txBody>
          <a:bodyPr/>
          <a:lstStyle>
            <a:lvl1pPr marL="0" indent="0" algn="ctr">
              <a:buNone/>
              <a:defRPr>
                <a:solidFill>
                  <a:schemeClr val="tx2"/>
                </a:solidFill>
              </a:defRPr>
            </a:lvl1pPr>
            <a:lvl2pPr marL="342875"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2/25/2026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11" name="Text Placeholder 3">
            <a:extLst>
              <a:ext uri="{FF2B5EF4-FFF2-40B4-BE49-F238E27FC236}">
                <a16:creationId xmlns:a16="http://schemas.microsoft.com/office/drawing/2014/main" id="{CB6D8E76-7443-829D-3BDF-53D63BEA8469}"/>
              </a:ext>
            </a:extLst>
          </p:cNvPr>
          <p:cNvSpPr>
            <a:spLocks noGrp="1"/>
          </p:cNvSpPr>
          <p:nvPr>
            <p:ph type="body" sz="half" idx="2" hasCustomPrompt="1"/>
          </p:nvPr>
        </p:nvSpPr>
        <p:spPr>
          <a:xfrm>
            <a:off x="608139" y="3429001"/>
            <a:ext cx="4743580" cy="2556761"/>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dirty="0"/>
              <a:t>When adding a custom image, be careful not to move the frame, or the bottom image may peek through.</a:t>
            </a:r>
          </a:p>
        </p:txBody>
      </p:sp>
      <p:sp>
        <p:nvSpPr>
          <p:cNvPr id="12" name="Title 1">
            <a:extLst>
              <a:ext uri="{FF2B5EF4-FFF2-40B4-BE49-F238E27FC236}">
                <a16:creationId xmlns:a16="http://schemas.microsoft.com/office/drawing/2014/main" id="{229E924E-32C2-34F9-21F3-FE6656ED345D}"/>
              </a:ext>
            </a:extLst>
          </p:cNvPr>
          <p:cNvSpPr>
            <a:spLocks noGrp="1"/>
          </p:cNvSpPr>
          <p:nvPr>
            <p:ph type="title"/>
          </p:nvPr>
        </p:nvSpPr>
        <p:spPr>
          <a:xfrm>
            <a:off x="608139" y="619759"/>
            <a:ext cx="4743580" cy="2506278"/>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784850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BA99B2DC-ECD6-8854-2B5F-037D2BD1A8F4}"/>
              </a:ext>
              <a:ext uri="{C183D7F6-B498-43B3-948B-1728B52AA6E4}">
                <adec:decorative xmlns:adec="http://schemas.microsoft.com/office/drawing/2017/decorative" val="1"/>
              </a:ext>
            </a:extLst>
          </p:cNvPr>
          <p:cNvSpPr/>
          <p:nvPr/>
        </p:nvSpPr>
        <p:spPr>
          <a:xfrm>
            <a:off x="0" y="0"/>
            <a:ext cx="6096000" cy="6858000"/>
          </a:xfrm>
          <a:prstGeom prst="rect">
            <a:avLst/>
          </a:prstGeom>
          <a:solidFill>
            <a:srgbClr val="D7B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608142" y="3139440"/>
            <a:ext cx="4876801" cy="3050222"/>
          </a:xfrm>
        </p:spPr>
        <p:txBody>
          <a:bodyPr/>
          <a:lstStyle>
            <a:lvl1pPr marL="0" indent="0" algn="ctr">
              <a:buNone/>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704137" y="3139440"/>
            <a:ext cx="4876803" cy="3050222"/>
          </a:xfrm>
        </p:spPr>
        <p:txBody>
          <a:bodyPr/>
          <a:lstStyle>
            <a:lvl1pPr marL="0" indent="0" algn="ctr">
              <a:buNone/>
              <a:defRPr>
                <a:solidFill>
                  <a:schemeClr val="tx2"/>
                </a:solidFill>
              </a:defRPr>
            </a:lvl1pPr>
            <a:lvl2pPr marL="342875"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2/25/2026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ext Placeholder 4">
            <a:extLst>
              <a:ext uri="{FF2B5EF4-FFF2-40B4-BE49-F238E27FC236}">
                <a16:creationId xmlns:a16="http://schemas.microsoft.com/office/drawing/2014/main" id="{E70A7FC6-BD39-45E8-B9B0-E969004E0012}"/>
              </a:ext>
            </a:extLst>
          </p:cNvPr>
          <p:cNvSpPr>
            <a:spLocks noGrp="1"/>
          </p:cNvSpPr>
          <p:nvPr>
            <p:ph type="body" sz="quarter" idx="3" hasCustomPrompt="1"/>
          </p:nvPr>
        </p:nvSpPr>
        <p:spPr>
          <a:xfrm>
            <a:off x="7879461" y="2174870"/>
            <a:ext cx="2526163" cy="553998"/>
          </a:xfrm>
          <a:solidFill>
            <a:schemeClr val="bg1"/>
          </a:solidFill>
        </p:spPr>
        <p:txBody>
          <a:bodyPr wrap="square" lIns="182880" tIns="91440" rIns="182880" anchor="ctr" anchorCtr="0">
            <a:spAutoFit/>
          </a:bodyPr>
          <a:lstStyle>
            <a:lvl1pPr marL="0" indent="0" algn="ctr">
              <a:lnSpc>
                <a:spcPct val="100000"/>
              </a:lnSpc>
              <a:buNone/>
              <a:defRPr sz="2700" b="1" spc="113" baseline="0">
                <a:solidFill>
                  <a:schemeClr val="tx2"/>
                </a:solidFill>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a:t>CALLOUT</a:t>
            </a:r>
          </a:p>
        </p:txBody>
      </p:sp>
      <p:sp>
        <p:nvSpPr>
          <p:cNvPr id="11" name="Text Placeholder 4">
            <a:extLst>
              <a:ext uri="{FF2B5EF4-FFF2-40B4-BE49-F238E27FC236}">
                <a16:creationId xmlns:a16="http://schemas.microsoft.com/office/drawing/2014/main" id="{EEFD25E3-1387-8DCC-3CD1-5B72513806A7}"/>
              </a:ext>
            </a:extLst>
          </p:cNvPr>
          <p:cNvSpPr>
            <a:spLocks noGrp="1"/>
          </p:cNvSpPr>
          <p:nvPr>
            <p:ph type="body" sz="quarter" idx="13" hasCustomPrompt="1"/>
          </p:nvPr>
        </p:nvSpPr>
        <p:spPr>
          <a:xfrm>
            <a:off x="1721729" y="2174870"/>
            <a:ext cx="2526163" cy="553998"/>
          </a:xfrm>
          <a:solidFill>
            <a:schemeClr val="bg1"/>
          </a:solidFill>
        </p:spPr>
        <p:txBody>
          <a:bodyPr wrap="square" lIns="182880" tIns="91440" rIns="182880" anchor="ctr" anchorCtr="0">
            <a:spAutoFit/>
          </a:bodyPr>
          <a:lstStyle>
            <a:lvl1pPr marL="0" indent="0" algn="ctr">
              <a:lnSpc>
                <a:spcPct val="100000"/>
              </a:lnSpc>
              <a:buNone/>
              <a:defRPr sz="2700" b="1" spc="113" baseline="0">
                <a:solidFill>
                  <a:schemeClr val="tx2"/>
                </a:solidFill>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a:t>CALLOUT</a:t>
            </a:r>
          </a:p>
        </p:txBody>
      </p:sp>
    </p:spTree>
    <p:extLst>
      <p:ext uri="{BB962C8B-B14F-4D97-AF65-F5344CB8AC3E}">
        <p14:creationId xmlns:p14="http://schemas.microsoft.com/office/powerpoint/2010/main" val="1608778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DB370EF-D7D5-9287-4375-7CDD35E65F78}"/>
              </a:ext>
              <a:ext uri="{C183D7F6-B498-43B3-948B-1728B52AA6E4}">
                <adec:decorative xmlns:adec="http://schemas.microsoft.com/office/drawing/2017/decorative" val="1"/>
              </a:ext>
            </a:extLst>
          </p:cNvPr>
          <p:cNvSpPr/>
          <p:nvPr userDrawn="1"/>
        </p:nvSpPr>
        <p:spPr>
          <a:xfrm flipH="1">
            <a:off x="8351520" y="0"/>
            <a:ext cx="384048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A2058621-1B9D-377D-AABD-3FEBA3743600}"/>
              </a:ext>
              <a:ext uri="{C183D7F6-B498-43B3-948B-1728B52AA6E4}">
                <adec:decorative xmlns:adec="http://schemas.microsoft.com/office/drawing/2017/decorative" val="1"/>
              </a:ext>
            </a:extLst>
          </p:cNvPr>
          <p:cNvPicPr>
            <a:picLocks noChangeAspect="1"/>
          </p:cNvPicPr>
          <p:nvPr/>
        </p:nvPicPr>
        <p:blipFill rotWithShape="1">
          <a:blip r:embed="rId2"/>
          <a:srcRect l="19866" r="5142"/>
          <a:stretch/>
        </p:blipFill>
        <p:spPr>
          <a:xfrm>
            <a:off x="5963925" y="619759"/>
            <a:ext cx="5615879" cy="5616448"/>
          </a:xfrm>
          <a:prstGeom prst="rect">
            <a:avLst/>
          </a:prstGeom>
        </p:spPr>
      </p:pic>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608139" y="3429001"/>
            <a:ext cx="4743580" cy="2556761"/>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dirty="0"/>
              <a:t>When adding a custom image, be careful not to move the frame, or the bottom image may peek through.</a:t>
            </a:r>
          </a:p>
        </p:txBody>
      </p:sp>
      <p:sp>
        <p:nvSpPr>
          <p:cNvPr id="16" name="Picture Placeholder 15">
            <a:extLst>
              <a:ext uri="{FF2B5EF4-FFF2-40B4-BE49-F238E27FC236}">
                <a16:creationId xmlns:a16="http://schemas.microsoft.com/office/drawing/2014/main" id="{C770BF24-8D00-40A6-9C69-742A02DC93AB}"/>
              </a:ext>
            </a:extLst>
          </p:cNvPr>
          <p:cNvSpPr>
            <a:spLocks noGrp="1"/>
          </p:cNvSpPr>
          <p:nvPr>
            <p:ph type="pic" sz="quarter" idx="18" hasCustomPrompt="1"/>
          </p:nvPr>
        </p:nvSpPr>
        <p:spPr>
          <a:xfrm>
            <a:off x="5963920" y="621792"/>
            <a:ext cx="5615877" cy="5616449"/>
          </a:xfrm>
          <a:solidFill>
            <a:schemeClr val="tx2">
              <a:alpha val="23107"/>
            </a:schemeClr>
          </a:soli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2/25/2026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dirty="0"/>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608139" y="619759"/>
            <a:ext cx="4743580" cy="2506278"/>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1535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89AD27-4BBA-E657-8599-BF1D7A22837B}"/>
              </a:ext>
              <a:ext uri="{C183D7F6-B498-43B3-948B-1728B52AA6E4}">
                <adec:decorative xmlns:adec="http://schemas.microsoft.com/office/drawing/2017/decorative" val="1"/>
              </a:ext>
            </a:extLst>
          </p:cNvPr>
          <p:cNvSpPr/>
          <p:nvPr userDrawn="1"/>
        </p:nvSpPr>
        <p:spPr>
          <a:xfrm flipH="1">
            <a:off x="0" y="0"/>
            <a:ext cx="384048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3FA50C55-F058-6D66-6F50-2AAA73C4AF7D}"/>
              </a:ext>
            </a:extLst>
          </p:cNvPr>
          <p:cNvSpPr>
            <a:spLocks noGrp="1"/>
          </p:cNvSpPr>
          <p:nvPr>
            <p:ph idx="1"/>
          </p:nvPr>
        </p:nvSpPr>
        <p:spPr>
          <a:xfrm>
            <a:off x="608141" y="619760"/>
            <a:ext cx="5609783" cy="5614416"/>
          </a:xfrm>
          <a:solidFill>
            <a:schemeClr val="accent4"/>
          </a:solidFill>
        </p:spPr>
        <p:txBody>
          <a:bodyPr lIns="457200" tIns="457200" rIns="457200" bIns="457200" anchor="ctr">
            <a:normAutofit/>
          </a:bodyPr>
          <a:lstStyle>
            <a:lvl1pPr marL="0" indent="0" algn="ctr">
              <a:buNone/>
              <a:defRPr sz="1500">
                <a:solidFill>
                  <a:schemeClr val="bg1"/>
                </a:solidFill>
              </a:defRPr>
            </a:lvl1pPr>
            <a:lvl2pPr marL="342875" indent="0" algn="ctr">
              <a:buNone/>
              <a:defRPr sz="1800"/>
            </a:lvl2pPr>
            <a:lvl3pPr marL="685749" indent="0" algn="ctr">
              <a:buNone/>
              <a:defRPr sz="1500"/>
            </a:lvl3pPr>
            <a:lvl4pPr marL="1028624" indent="0" algn="ctr">
              <a:buNone/>
              <a:defRPr sz="1350"/>
            </a:lvl4pPr>
            <a:lvl5pPr marL="1371498" indent="0" algn="ctr">
              <a:buNone/>
              <a:defRPr sz="1350"/>
            </a:lvl5pPr>
            <a:lvl6pPr>
              <a:defRPr sz="1500"/>
            </a:lvl6pPr>
            <a:lvl7pPr>
              <a:defRPr sz="1500"/>
            </a:lvl7pPr>
            <a:lvl8pPr>
              <a:defRPr sz="1500"/>
            </a:lvl8pPr>
            <a:lvl9pPr>
              <a:defRPr sz="1500"/>
            </a:lvl9pPr>
          </a:lstStyle>
          <a:p>
            <a:pPr lvl="0"/>
            <a:r>
              <a:rPr lang="en-US"/>
              <a:t>Click to edit Master text styles</a:t>
            </a:r>
          </a:p>
        </p:txBody>
      </p:sp>
      <p:sp>
        <p:nvSpPr>
          <p:cNvPr id="4" name="Text Placeholder 3">
            <a:extLst>
              <a:ext uri="{FF2B5EF4-FFF2-40B4-BE49-F238E27FC236}">
                <a16:creationId xmlns:a16="http://schemas.microsoft.com/office/drawing/2014/main" id="{8C6F12D1-6CD4-46B3-D63F-0BBF0B149124}"/>
              </a:ext>
            </a:extLst>
          </p:cNvPr>
          <p:cNvSpPr>
            <a:spLocks noGrp="1"/>
          </p:cNvSpPr>
          <p:nvPr>
            <p:ph type="body" sz="half" idx="2"/>
          </p:nvPr>
        </p:nvSpPr>
        <p:spPr>
          <a:xfrm>
            <a:off x="6826063" y="3429002"/>
            <a:ext cx="4746180" cy="2589779"/>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
        <p:nvSpPr>
          <p:cNvPr id="16" name="Date Placeholder 15">
            <a:extLst>
              <a:ext uri="{FF2B5EF4-FFF2-40B4-BE49-F238E27FC236}">
                <a16:creationId xmlns:a16="http://schemas.microsoft.com/office/drawing/2014/main" id="{FB7B3AF6-1B63-613A-C005-E0E381D67E5C}"/>
              </a:ext>
            </a:extLst>
          </p:cNvPr>
          <p:cNvSpPr>
            <a:spLocks noGrp="1"/>
          </p:cNvSpPr>
          <p:nvPr>
            <p:ph type="dt" sz="half" idx="10"/>
          </p:nvPr>
        </p:nvSpPr>
        <p:spPr/>
        <p:txBody>
          <a:bodyPr/>
          <a:lstStyle/>
          <a:p>
            <a:fld id="{8A60A3F5-120A-A64C-8514-4F9CB3D10376}" type="datetimeFigureOut">
              <a:rPr lang="en-US" smtClean="0"/>
              <a:pPr/>
              <a:t>2/25/2026</a:t>
            </a:fld>
            <a:endParaRPr lang="en-US"/>
          </a:p>
        </p:txBody>
      </p:sp>
      <p:sp>
        <p:nvSpPr>
          <p:cNvPr id="17" name="Footer Placeholder 16">
            <a:extLst>
              <a:ext uri="{FF2B5EF4-FFF2-40B4-BE49-F238E27FC236}">
                <a16:creationId xmlns:a16="http://schemas.microsoft.com/office/drawing/2014/main" id="{BC69328F-ADA1-3630-6495-D1406C319055}"/>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4FD62046-E57A-9E3E-6472-4C1EA4F80EF5}"/>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3CCA670E-0A7A-94B9-CE55-7BFEC2AB597A}"/>
              </a:ext>
            </a:extLst>
          </p:cNvPr>
          <p:cNvSpPr>
            <a:spLocks noGrp="1"/>
          </p:cNvSpPr>
          <p:nvPr>
            <p:ph type="title"/>
          </p:nvPr>
        </p:nvSpPr>
        <p:spPr>
          <a:xfrm>
            <a:off x="6837683" y="619759"/>
            <a:ext cx="4746180" cy="260509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940879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allouts — Colum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F8AC05-EEDC-D36F-A868-39BAC7E5DD55}"/>
              </a:ext>
            </a:extLst>
          </p:cNvPr>
          <p:cNvSpPr>
            <a:spLocks noGrp="1"/>
          </p:cNvSpPr>
          <p:nvPr>
            <p:ph type="dt" sz="half" idx="10"/>
          </p:nvPr>
        </p:nvSpPr>
        <p:spPr/>
        <p:txBody>
          <a:bodyPr/>
          <a:lstStyle/>
          <a:p>
            <a:fld id="{8A60A3F5-120A-A64C-8514-4F9CB3D10376}" type="datetimeFigureOut">
              <a:rPr lang="en-US" smtClean="0"/>
              <a:pPr/>
              <a:t>2/25/2026</a:t>
            </a:fld>
            <a:endParaRPr lang="en-US"/>
          </a:p>
        </p:txBody>
      </p:sp>
      <p:sp>
        <p:nvSpPr>
          <p:cNvPr id="4" name="Footer Placeholder 3">
            <a:extLst>
              <a:ext uri="{FF2B5EF4-FFF2-40B4-BE49-F238E27FC236}">
                <a16:creationId xmlns:a16="http://schemas.microsoft.com/office/drawing/2014/main" id="{C9D7D032-AD64-B60E-1392-2E37B51C5F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93AD11A-887E-341B-FBED-6478545C4BBF}"/>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9" name="Content Placeholder 8">
            <a:extLst>
              <a:ext uri="{FF2B5EF4-FFF2-40B4-BE49-F238E27FC236}">
                <a16:creationId xmlns:a16="http://schemas.microsoft.com/office/drawing/2014/main" id="{B8919015-ED07-D3DC-8321-B72D84EA1C53}"/>
              </a:ext>
            </a:extLst>
          </p:cNvPr>
          <p:cNvSpPr>
            <a:spLocks noGrp="1"/>
          </p:cNvSpPr>
          <p:nvPr>
            <p:ph sz="quarter" idx="13" hasCustomPrompt="1"/>
          </p:nvPr>
        </p:nvSpPr>
        <p:spPr>
          <a:xfrm>
            <a:off x="732283" y="2689361"/>
            <a:ext cx="2353436" cy="1120647"/>
          </a:xfrm>
        </p:spPr>
        <p:txBody>
          <a:bodyPr lIns="91440" rIns="91440" bIns="0" anchor="t">
            <a:noAutofit/>
          </a:bodyPr>
          <a:lstStyle>
            <a:lvl1pPr marL="0" indent="0" algn="l">
              <a:lnSpc>
                <a:spcPct val="100000"/>
              </a:lnSpc>
              <a:buNone/>
              <a:defRPr sz="1500" b="1" spc="0" baseline="0">
                <a:solidFill>
                  <a:schemeClr val="accent1"/>
                </a:solidFill>
                <a:latin typeface="+mj-lt"/>
              </a:defRPr>
            </a:lvl1pPr>
          </a:lstStyle>
          <a:p>
            <a:pPr lvl="0"/>
            <a:r>
              <a:rPr lang="en-US" dirty="0"/>
              <a:t>Column 1</a:t>
            </a:r>
          </a:p>
        </p:txBody>
      </p:sp>
      <p:sp>
        <p:nvSpPr>
          <p:cNvPr id="15" name="Text Placeholder 14">
            <a:extLst>
              <a:ext uri="{FF2B5EF4-FFF2-40B4-BE49-F238E27FC236}">
                <a16:creationId xmlns:a16="http://schemas.microsoft.com/office/drawing/2014/main" id="{91FBE498-FDB6-5660-8BE1-4F4C01BEF7E5}"/>
              </a:ext>
            </a:extLst>
          </p:cNvPr>
          <p:cNvSpPr>
            <a:spLocks noGrp="1"/>
          </p:cNvSpPr>
          <p:nvPr>
            <p:ph type="body" sz="quarter" idx="18" hasCustomPrompt="1"/>
          </p:nvPr>
        </p:nvSpPr>
        <p:spPr>
          <a:xfrm>
            <a:off x="731520" y="3810008"/>
            <a:ext cx="2353435" cy="2163763"/>
          </a:xfrm>
        </p:spPr>
        <p:txBody>
          <a:bodyPr lIns="91440" tIns="0" rIns="91440">
            <a:normAutofit/>
          </a:bodyPr>
          <a:lstStyle>
            <a:lvl1pPr marL="0" indent="0" algn="l">
              <a:buNone/>
              <a:defRPr sz="1200">
                <a:solidFill>
                  <a:schemeClr val="tx2"/>
                </a:solidFill>
              </a:defRPr>
            </a:lvl1pPr>
          </a:lstStyle>
          <a:p>
            <a:pPr lvl="0"/>
            <a:r>
              <a:rPr lang="en-US" dirty="0"/>
              <a:t>Description of Column 1</a:t>
            </a:r>
          </a:p>
        </p:txBody>
      </p:sp>
      <p:sp>
        <p:nvSpPr>
          <p:cNvPr id="6" name="Title 5">
            <a:extLst>
              <a:ext uri="{FF2B5EF4-FFF2-40B4-BE49-F238E27FC236}">
                <a16:creationId xmlns:a16="http://schemas.microsoft.com/office/drawing/2014/main" id="{BAA57087-3E08-8033-B654-1FC00AC6A5FB}"/>
              </a:ext>
            </a:extLst>
          </p:cNvPr>
          <p:cNvSpPr>
            <a:spLocks noGrp="1"/>
          </p:cNvSpPr>
          <p:nvPr>
            <p:ph type="title"/>
          </p:nvPr>
        </p:nvSpPr>
        <p:spPr>
          <a:xfrm>
            <a:off x="608137" y="365125"/>
            <a:ext cx="10972800" cy="2130552"/>
          </a:xfrm>
        </p:spPr>
        <p:txBody>
          <a:bodyPr>
            <a:normAutofit/>
          </a:bodyPr>
          <a:lstStyle>
            <a:lvl1pPr>
              <a:defRPr sz="2700"/>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A718316F-FB2F-1083-E52D-F03C0A997CFC}"/>
              </a:ext>
            </a:extLst>
          </p:cNvPr>
          <p:cNvCxnSpPr/>
          <p:nvPr/>
        </p:nvCxnSpPr>
        <p:spPr>
          <a:xfrm>
            <a:off x="622753" y="2689359"/>
            <a:ext cx="0" cy="328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883942-E107-407A-9D30-A8C59369571B}"/>
              </a:ext>
            </a:extLst>
          </p:cNvPr>
          <p:cNvCxnSpPr/>
          <p:nvPr/>
        </p:nvCxnSpPr>
        <p:spPr>
          <a:xfrm>
            <a:off x="3457811" y="2689359"/>
            <a:ext cx="0" cy="3284411"/>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157E4A-8DA3-38B2-15DC-3D9C685270AE}"/>
              </a:ext>
            </a:extLst>
          </p:cNvPr>
          <p:cNvCxnSpPr/>
          <p:nvPr/>
        </p:nvCxnSpPr>
        <p:spPr>
          <a:xfrm>
            <a:off x="6293147" y="2689359"/>
            <a:ext cx="0" cy="328441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D43F744-AB0A-9075-7758-AFBCA8E7F5F6}"/>
              </a:ext>
            </a:extLst>
          </p:cNvPr>
          <p:cNvCxnSpPr/>
          <p:nvPr/>
        </p:nvCxnSpPr>
        <p:spPr>
          <a:xfrm>
            <a:off x="9129735" y="2689359"/>
            <a:ext cx="0" cy="328441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2" name="Content Placeholder 8">
            <a:extLst>
              <a:ext uri="{FF2B5EF4-FFF2-40B4-BE49-F238E27FC236}">
                <a16:creationId xmlns:a16="http://schemas.microsoft.com/office/drawing/2014/main" id="{C02DCADB-0892-7D58-923F-3ABC8EA85E0B}"/>
              </a:ext>
            </a:extLst>
          </p:cNvPr>
          <p:cNvSpPr>
            <a:spLocks noGrp="1"/>
          </p:cNvSpPr>
          <p:nvPr>
            <p:ph sz="quarter" idx="19" hasCustomPrompt="1"/>
          </p:nvPr>
        </p:nvSpPr>
        <p:spPr>
          <a:xfrm>
            <a:off x="3566575" y="2689361"/>
            <a:ext cx="2353436" cy="1120647"/>
          </a:xfrm>
        </p:spPr>
        <p:txBody>
          <a:bodyPr lIns="91440" rIns="91440" bIns="0" anchor="t">
            <a:noAutofit/>
          </a:bodyPr>
          <a:lstStyle>
            <a:lvl1pPr marL="0" indent="0" algn="l">
              <a:lnSpc>
                <a:spcPct val="100000"/>
              </a:lnSpc>
              <a:buNone/>
              <a:defRPr sz="1500" b="1" spc="0" baseline="0">
                <a:solidFill>
                  <a:schemeClr val="accent5"/>
                </a:solidFill>
                <a:latin typeface="+mj-lt"/>
              </a:defRPr>
            </a:lvl1pPr>
          </a:lstStyle>
          <a:p>
            <a:pPr lvl="0"/>
            <a:r>
              <a:rPr lang="en-US" dirty="0"/>
              <a:t>Column 2</a:t>
            </a:r>
          </a:p>
        </p:txBody>
      </p:sp>
      <p:sp>
        <p:nvSpPr>
          <p:cNvPr id="21" name="Text Placeholder 14">
            <a:extLst>
              <a:ext uri="{FF2B5EF4-FFF2-40B4-BE49-F238E27FC236}">
                <a16:creationId xmlns:a16="http://schemas.microsoft.com/office/drawing/2014/main" id="{AB21D54F-F36E-D4AF-C2DD-E22524360A14}"/>
              </a:ext>
            </a:extLst>
          </p:cNvPr>
          <p:cNvSpPr>
            <a:spLocks noGrp="1"/>
          </p:cNvSpPr>
          <p:nvPr>
            <p:ph type="body" sz="quarter" idx="20" hasCustomPrompt="1"/>
          </p:nvPr>
        </p:nvSpPr>
        <p:spPr>
          <a:xfrm>
            <a:off x="3573577" y="3810008"/>
            <a:ext cx="2353435" cy="2163763"/>
          </a:xfrm>
        </p:spPr>
        <p:txBody>
          <a:bodyPr lIns="91440" tIns="0" rIns="91440">
            <a:normAutofit/>
          </a:bodyPr>
          <a:lstStyle>
            <a:lvl1pPr marL="0" indent="0" algn="l">
              <a:buNone/>
              <a:defRPr sz="1200">
                <a:solidFill>
                  <a:schemeClr val="tx2"/>
                </a:solidFill>
              </a:defRPr>
            </a:lvl1pPr>
          </a:lstStyle>
          <a:p>
            <a:pPr lvl="0"/>
            <a:r>
              <a:rPr lang="en-US" dirty="0"/>
              <a:t>Description of Column 2</a:t>
            </a:r>
          </a:p>
        </p:txBody>
      </p:sp>
      <p:sp>
        <p:nvSpPr>
          <p:cNvPr id="22" name="Content Placeholder 8">
            <a:extLst>
              <a:ext uri="{FF2B5EF4-FFF2-40B4-BE49-F238E27FC236}">
                <a16:creationId xmlns:a16="http://schemas.microsoft.com/office/drawing/2014/main" id="{5A71DF1F-6F1B-0403-7331-3FEE327EEC72}"/>
              </a:ext>
            </a:extLst>
          </p:cNvPr>
          <p:cNvSpPr>
            <a:spLocks noGrp="1"/>
          </p:cNvSpPr>
          <p:nvPr>
            <p:ph sz="quarter" idx="21" hasCustomPrompt="1"/>
          </p:nvPr>
        </p:nvSpPr>
        <p:spPr>
          <a:xfrm>
            <a:off x="6422391" y="2689361"/>
            <a:ext cx="2353436" cy="1120647"/>
          </a:xfrm>
        </p:spPr>
        <p:txBody>
          <a:bodyPr lIns="91440" rIns="91440" bIns="0" anchor="t">
            <a:noAutofit/>
          </a:bodyPr>
          <a:lstStyle>
            <a:lvl1pPr marL="0" indent="0" algn="l">
              <a:lnSpc>
                <a:spcPct val="100000"/>
              </a:lnSpc>
              <a:buNone/>
              <a:defRPr sz="1500" b="1" spc="0" baseline="0">
                <a:solidFill>
                  <a:schemeClr val="accent4"/>
                </a:solidFill>
                <a:latin typeface="+mj-lt"/>
              </a:defRPr>
            </a:lvl1pPr>
          </a:lstStyle>
          <a:p>
            <a:pPr lvl="0"/>
            <a:r>
              <a:rPr lang="en-US" dirty="0"/>
              <a:t>Column 3</a:t>
            </a:r>
          </a:p>
        </p:txBody>
      </p:sp>
      <p:sp>
        <p:nvSpPr>
          <p:cNvPr id="23" name="Text Placeholder 14">
            <a:extLst>
              <a:ext uri="{FF2B5EF4-FFF2-40B4-BE49-F238E27FC236}">
                <a16:creationId xmlns:a16="http://schemas.microsoft.com/office/drawing/2014/main" id="{3B7BE6AB-85CB-6973-A1DA-BC5EECEC992D}"/>
              </a:ext>
            </a:extLst>
          </p:cNvPr>
          <p:cNvSpPr>
            <a:spLocks noGrp="1"/>
          </p:cNvSpPr>
          <p:nvPr>
            <p:ph type="body" sz="quarter" idx="22" hasCustomPrompt="1"/>
          </p:nvPr>
        </p:nvSpPr>
        <p:spPr>
          <a:xfrm>
            <a:off x="6415629" y="3810008"/>
            <a:ext cx="2353435" cy="2163763"/>
          </a:xfrm>
        </p:spPr>
        <p:txBody>
          <a:bodyPr lIns="91440" tIns="0" rIns="91440">
            <a:normAutofit/>
          </a:bodyPr>
          <a:lstStyle>
            <a:lvl1pPr marL="0" indent="0" algn="l">
              <a:buNone/>
              <a:defRPr sz="1200">
                <a:solidFill>
                  <a:schemeClr val="tx2"/>
                </a:solidFill>
              </a:defRPr>
            </a:lvl1pPr>
          </a:lstStyle>
          <a:p>
            <a:pPr lvl="0"/>
            <a:r>
              <a:rPr lang="en-US" dirty="0"/>
              <a:t>Description of Column 3</a:t>
            </a:r>
          </a:p>
        </p:txBody>
      </p:sp>
      <p:sp>
        <p:nvSpPr>
          <p:cNvPr id="24" name="Content Placeholder 8">
            <a:extLst>
              <a:ext uri="{FF2B5EF4-FFF2-40B4-BE49-F238E27FC236}">
                <a16:creationId xmlns:a16="http://schemas.microsoft.com/office/drawing/2014/main" id="{CE74D4BC-5E12-E0A7-58A1-9C3D90B9DB42}"/>
              </a:ext>
            </a:extLst>
          </p:cNvPr>
          <p:cNvSpPr>
            <a:spLocks noGrp="1"/>
          </p:cNvSpPr>
          <p:nvPr>
            <p:ph sz="quarter" idx="23" hasCustomPrompt="1"/>
          </p:nvPr>
        </p:nvSpPr>
        <p:spPr>
          <a:xfrm>
            <a:off x="9258979" y="2689361"/>
            <a:ext cx="2353436" cy="1120647"/>
          </a:xfrm>
        </p:spPr>
        <p:txBody>
          <a:bodyPr lIns="91440" rIns="91440" bIns="0" anchor="t">
            <a:noAutofit/>
          </a:bodyPr>
          <a:lstStyle>
            <a:lvl1pPr marL="0" indent="0" algn="l">
              <a:lnSpc>
                <a:spcPct val="100000"/>
              </a:lnSpc>
              <a:buNone/>
              <a:defRPr sz="1500" b="1" spc="0" baseline="0">
                <a:solidFill>
                  <a:schemeClr val="accent3"/>
                </a:solidFill>
                <a:latin typeface="+mj-lt"/>
              </a:defRPr>
            </a:lvl1pPr>
          </a:lstStyle>
          <a:p>
            <a:pPr lvl="0"/>
            <a:r>
              <a:rPr lang="en-US" dirty="0"/>
              <a:t>Column 4</a:t>
            </a:r>
          </a:p>
        </p:txBody>
      </p:sp>
      <p:sp>
        <p:nvSpPr>
          <p:cNvPr id="25" name="Text Placeholder 14">
            <a:extLst>
              <a:ext uri="{FF2B5EF4-FFF2-40B4-BE49-F238E27FC236}">
                <a16:creationId xmlns:a16="http://schemas.microsoft.com/office/drawing/2014/main" id="{B9C20913-CDDC-CF58-3085-A7B30F30F8A5}"/>
              </a:ext>
            </a:extLst>
          </p:cNvPr>
          <p:cNvSpPr>
            <a:spLocks noGrp="1"/>
          </p:cNvSpPr>
          <p:nvPr>
            <p:ph type="body" sz="quarter" idx="24" hasCustomPrompt="1"/>
          </p:nvPr>
        </p:nvSpPr>
        <p:spPr>
          <a:xfrm>
            <a:off x="9270041" y="3810008"/>
            <a:ext cx="2353435" cy="2163763"/>
          </a:xfrm>
        </p:spPr>
        <p:txBody>
          <a:bodyPr lIns="91440" tIns="0" rIns="91440">
            <a:normAutofit/>
          </a:bodyPr>
          <a:lstStyle>
            <a:lvl1pPr marL="0" indent="0" algn="l">
              <a:buNone/>
              <a:defRPr sz="1200">
                <a:solidFill>
                  <a:schemeClr val="tx2"/>
                </a:solidFill>
              </a:defRPr>
            </a:lvl1pPr>
          </a:lstStyle>
          <a:p>
            <a:pPr lvl="0"/>
            <a:r>
              <a:rPr lang="en-US" dirty="0"/>
              <a:t>Description of Column 4</a:t>
            </a:r>
          </a:p>
        </p:txBody>
      </p:sp>
    </p:spTree>
    <p:extLst>
      <p:ext uri="{BB962C8B-B14F-4D97-AF65-F5344CB8AC3E}">
        <p14:creationId xmlns:p14="http://schemas.microsoft.com/office/powerpoint/2010/main" val="3865873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outs —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D45A54-1295-772C-DB1D-E9E3496AA1B9}"/>
              </a:ext>
            </a:extLst>
          </p:cNvPr>
          <p:cNvSpPr>
            <a:spLocks noGrp="1"/>
          </p:cNvSpPr>
          <p:nvPr>
            <p:ph type="title"/>
          </p:nvPr>
        </p:nvSpPr>
        <p:spPr>
          <a:xfrm>
            <a:off x="608137" y="365125"/>
            <a:ext cx="10972800" cy="2130552"/>
          </a:xfrm>
        </p:spPr>
        <p:txBody>
          <a:bodyPr>
            <a:normAutofit/>
          </a:bodyPr>
          <a:lstStyle>
            <a:lvl1pPr>
              <a:defRPr sz="2700"/>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D159E887-E404-E9B8-7288-3A700F45908A}"/>
              </a:ext>
            </a:extLst>
          </p:cNvPr>
          <p:cNvSpPr>
            <a:spLocks noGrp="1"/>
          </p:cNvSpPr>
          <p:nvPr>
            <p:ph type="body" sz="quarter" idx="14" hasCustomPrompt="1"/>
          </p:nvPr>
        </p:nvSpPr>
        <p:spPr>
          <a:xfrm>
            <a:off x="608140" y="2743200"/>
            <a:ext cx="3373237" cy="411480"/>
          </a:xfrm>
        </p:spPr>
        <p:txBody>
          <a:bodyPr tIns="0" bIns="0" anchor="b">
            <a:noAutofit/>
          </a:bodyPr>
          <a:lstStyle>
            <a:lvl1pPr marL="0" indent="0" algn="l">
              <a:buNone/>
              <a:defRPr sz="1800" b="1" spc="113" baseline="0">
                <a:solidFill>
                  <a:schemeClr val="accent1"/>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1</a:t>
            </a:r>
          </a:p>
        </p:txBody>
      </p:sp>
      <p:sp>
        <p:nvSpPr>
          <p:cNvPr id="12" name="Text Placeholder 14">
            <a:extLst>
              <a:ext uri="{FF2B5EF4-FFF2-40B4-BE49-F238E27FC236}">
                <a16:creationId xmlns:a16="http://schemas.microsoft.com/office/drawing/2014/main" id="{B1AAA9B4-248D-79C6-3257-E8617EFB8A67}"/>
              </a:ext>
            </a:extLst>
          </p:cNvPr>
          <p:cNvSpPr>
            <a:spLocks noGrp="1"/>
          </p:cNvSpPr>
          <p:nvPr>
            <p:ph type="body" sz="quarter" idx="19" hasCustomPrompt="1"/>
          </p:nvPr>
        </p:nvSpPr>
        <p:spPr>
          <a:xfrm>
            <a:off x="608139" y="3200400"/>
            <a:ext cx="3373236" cy="914400"/>
          </a:xfrm>
        </p:spPr>
        <p:txBody>
          <a:bodyPr lIns="91440" rIns="91440">
            <a:normAutofit/>
          </a:bodyPr>
          <a:lstStyle>
            <a:lvl1pPr marL="0" indent="0" algn="l">
              <a:buNone/>
              <a:defRPr sz="1200">
                <a:solidFill>
                  <a:schemeClr val="bg1"/>
                </a:solidFill>
              </a:defRPr>
            </a:lvl1pPr>
          </a:lstStyle>
          <a:p>
            <a:pPr lvl="0"/>
            <a:r>
              <a:rPr lang="en-US" dirty="0"/>
              <a:t>Description of Item 1</a:t>
            </a:r>
          </a:p>
        </p:txBody>
      </p:sp>
      <p:sp>
        <p:nvSpPr>
          <p:cNvPr id="2" name="Date Placeholder 1">
            <a:extLst>
              <a:ext uri="{FF2B5EF4-FFF2-40B4-BE49-F238E27FC236}">
                <a16:creationId xmlns:a16="http://schemas.microsoft.com/office/drawing/2014/main" id="{74679153-F773-8FC8-A2F7-A327D2D17CF1}"/>
              </a:ext>
            </a:extLst>
          </p:cNvPr>
          <p:cNvSpPr>
            <a:spLocks noGrp="1"/>
          </p:cNvSpPr>
          <p:nvPr>
            <p:ph type="dt" sz="half" idx="28"/>
          </p:nvPr>
        </p:nvSpPr>
        <p:spPr/>
        <p:txBody>
          <a:bodyPr/>
          <a:lstStyle/>
          <a:p>
            <a:fld id="{8A60A3F5-120A-A64C-8514-4F9CB3D10376}" type="datetimeFigureOut">
              <a:rPr lang="en-US" smtClean="0"/>
              <a:pPr/>
              <a:t>2/25/2026</a:t>
            </a:fld>
            <a:endParaRPr lang="en-US"/>
          </a:p>
        </p:txBody>
      </p:sp>
      <p:sp>
        <p:nvSpPr>
          <p:cNvPr id="9" name="Footer Placeholder 8">
            <a:extLst>
              <a:ext uri="{FF2B5EF4-FFF2-40B4-BE49-F238E27FC236}">
                <a16:creationId xmlns:a16="http://schemas.microsoft.com/office/drawing/2014/main" id="{A0D750E0-8C2D-0016-1987-BDD9E6BB6345}"/>
              </a:ext>
            </a:extLst>
          </p:cNvPr>
          <p:cNvSpPr>
            <a:spLocks noGrp="1"/>
          </p:cNvSpPr>
          <p:nvPr>
            <p:ph type="ftr" sz="quarter" idx="29"/>
          </p:nvPr>
        </p:nvSpPr>
        <p:spPr/>
        <p:txBody>
          <a:bodyPr/>
          <a:lstStyle/>
          <a:p>
            <a:endParaRPr lang="en-US" dirty="0"/>
          </a:p>
        </p:txBody>
      </p:sp>
      <p:sp>
        <p:nvSpPr>
          <p:cNvPr id="10" name="Slide Number Placeholder 9">
            <a:extLst>
              <a:ext uri="{FF2B5EF4-FFF2-40B4-BE49-F238E27FC236}">
                <a16:creationId xmlns:a16="http://schemas.microsoft.com/office/drawing/2014/main" id="{7F1011E9-31E0-8BC0-7D76-6DD05F9DED47}"/>
              </a:ext>
            </a:extLst>
          </p:cNvPr>
          <p:cNvSpPr>
            <a:spLocks noGrp="1"/>
          </p:cNvSpPr>
          <p:nvPr>
            <p:ph type="sldNum" sz="quarter" idx="30"/>
          </p:nvPr>
        </p:nvSpPr>
        <p:spPr/>
        <p:txBody>
          <a:bodyPr/>
          <a:lstStyle/>
          <a:p>
            <a:fld id="{8179B124-EE6F-DB4E-A403-682A40579A9A}" type="slidenum">
              <a:rPr lang="en-US" smtClean="0"/>
              <a:pPr/>
              <a:t>‹#›</a:t>
            </a:fld>
            <a:endParaRPr lang="en-US"/>
          </a:p>
        </p:txBody>
      </p:sp>
      <p:sp>
        <p:nvSpPr>
          <p:cNvPr id="21" name="Text Placeholder 6">
            <a:extLst>
              <a:ext uri="{FF2B5EF4-FFF2-40B4-BE49-F238E27FC236}">
                <a16:creationId xmlns:a16="http://schemas.microsoft.com/office/drawing/2014/main" id="{B06351B6-FA17-3AAC-272D-7B50AD165F53}"/>
              </a:ext>
            </a:extLst>
          </p:cNvPr>
          <p:cNvSpPr>
            <a:spLocks noGrp="1"/>
          </p:cNvSpPr>
          <p:nvPr>
            <p:ph type="body" sz="quarter" idx="31" hasCustomPrompt="1"/>
          </p:nvPr>
        </p:nvSpPr>
        <p:spPr>
          <a:xfrm>
            <a:off x="4409384" y="2743200"/>
            <a:ext cx="3373237"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2</a:t>
            </a:r>
          </a:p>
        </p:txBody>
      </p:sp>
      <p:sp>
        <p:nvSpPr>
          <p:cNvPr id="22" name="Text Placeholder 14">
            <a:extLst>
              <a:ext uri="{FF2B5EF4-FFF2-40B4-BE49-F238E27FC236}">
                <a16:creationId xmlns:a16="http://schemas.microsoft.com/office/drawing/2014/main" id="{E44F5528-16F0-2830-BAF2-0A70C9015995}"/>
              </a:ext>
            </a:extLst>
          </p:cNvPr>
          <p:cNvSpPr>
            <a:spLocks noGrp="1"/>
          </p:cNvSpPr>
          <p:nvPr>
            <p:ph type="body" sz="quarter" idx="32" hasCustomPrompt="1"/>
          </p:nvPr>
        </p:nvSpPr>
        <p:spPr>
          <a:xfrm>
            <a:off x="4409383" y="3200400"/>
            <a:ext cx="3373236" cy="914400"/>
          </a:xfrm>
        </p:spPr>
        <p:txBody>
          <a:bodyPr lIns="91440" rIns="91440">
            <a:normAutofit/>
          </a:bodyPr>
          <a:lstStyle>
            <a:lvl1pPr marL="0" indent="0" algn="l">
              <a:buNone/>
              <a:defRPr sz="1200">
                <a:solidFill>
                  <a:schemeClr val="bg1"/>
                </a:solidFill>
              </a:defRPr>
            </a:lvl1pPr>
          </a:lstStyle>
          <a:p>
            <a:pPr lvl="0"/>
            <a:r>
              <a:rPr lang="en-US" dirty="0"/>
              <a:t>Description of Item 2</a:t>
            </a:r>
          </a:p>
        </p:txBody>
      </p:sp>
      <p:sp>
        <p:nvSpPr>
          <p:cNvPr id="23" name="Text Placeholder 6">
            <a:extLst>
              <a:ext uri="{FF2B5EF4-FFF2-40B4-BE49-F238E27FC236}">
                <a16:creationId xmlns:a16="http://schemas.microsoft.com/office/drawing/2014/main" id="{06D24FB9-B714-3649-86E0-6535BFD22F1E}"/>
              </a:ext>
            </a:extLst>
          </p:cNvPr>
          <p:cNvSpPr>
            <a:spLocks noGrp="1"/>
          </p:cNvSpPr>
          <p:nvPr>
            <p:ph type="body" sz="quarter" idx="33" hasCustomPrompt="1"/>
          </p:nvPr>
        </p:nvSpPr>
        <p:spPr>
          <a:xfrm>
            <a:off x="8210624" y="2743200"/>
            <a:ext cx="3373237" cy="411480"/>
          </a:xfrm>
        </p:spPr>
        <p:txBody>
          <a:bodyPr tIns="0" bIns="0" anchor="b">
            <a:noAutofit/>
          </a:bodyPr>
          <a:lstStyle>
            <a:lvl1pPr marL="0" indent="0" algn="l">
              <a:buNone/>
              <a:defRPr sz="1800" b="1" spc="113" baseline="0">
                <a:solidFill>
                  <a:schemeClr val="accent5"/>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3</a:t>
            </a:r>
          </a:p>
        </p:txBody>
      </p:sp>
      <p:sp>
        <p:nvSpPr>
          <p:cNvPr id="24" name="Text Placeholder 14">
            <a:extLst>
              <a:ext uri="{FF2B5EF4-FFF2-40B4-BE49-F238E27FC236}">
                <a16:creationId xmlns:a16="http://schemas.microsoft.com/office/drawing/2014/main" id="{DABB70C7-D74B-69D8-076E-27CFB4166F91}"/>
              </a:ext>
            </a:extLst>
          </p:cNvPr>
          <p:cNvSpPr>
            <a:spLocks noGrp="1"/>
          </p:cNvSpPr>
          <p:nvPr>
            <p:ph type="body" sz="quarter" idx="34" hasCustomPrompt="1"/>
          </p:nvPr>
        </p:nvSpPr>
        <p:spPr>
          <a:xfrm>
            <a:off x="8210627" y="3200400"/>
            <a:ext cx="3373236" cy="914400"/>
          </a:xfrm>
        </p:spPr>
        <p:txBody>
          <a:bodyPr lIns="91440" rIns="91440">
            <a:normAutofit/>
          </a:bodyPr>
          <a:lstStyle>
            <a:lvl1pPr marL="0" indent="0" algn="l">
              <a:buNone/>
              <a:defRPr sz="1200">
                <a:solidFill>
                  <a:schemeClr val="bg1"/>
                </a:solidFill>
              </a:defRPr>
            </a:lvl1pPr>
          </a:lstStyle>
          <a:p>
            <a:pPr lvl="0"/>
            <a:r>
              <a:rPr lang="en-US" dirty="0"/>
              <a:t>Description of Item 3</a:t>
            </a:r>
          </a:p>
        </p:txBody>
      </p:sp>
      <p:sp>
        <p:nvSpPr>
          <p:cNvPr id="29" name="Text Placeholder 6">
            <a:extLst>
              <a:ext uri="{FF2B5EF4-FFF2-40B4-BE49-F238E27FC236}">
                <a16:creationId xmlns:a16="http://schemas.microsoft.com/office/drawing/2014/main" id="{862B9702-658F-9339-AD06-5328FA0A8283}"/>
              </a:ext>
            </a:extLst>
          </p:cNvPr>
          <p:cNvSpPr>
            <a:spLocks noGrp="1"/>
          </p:cNvSpPr>
          <p:nvPr>
            <p:ph type="body" sz="quarter" idx="35" hasCustomPrompt="1"/>
          </p:nvPr>
        </p:nvSpPr>
        <p:spPr>
          <a:xfrm>
            <a:off x="613876" y="4414203"/>
            <a:ext cx="3373237" cy="411480"/>
          </a:xfrm>
        </p:spPr>
        <p:txBody>
          <a:bodyPr tIns="0" bIns="0" anchor="b">
            <a:noAutofit/>
          </a:bodyPr>
          <a:lstStyle>
            <a:lvl1pPr marL="0" indent="0" algn="l">
              <a:buNone/>
              <a:defRPr sz="1800" b="1" spc="113" baseline="0">
                <a:solidFill>
                  <a:schemeClr val="accent5"/>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4</a:t>
            </a:r>
          </a:p>
        </p:txBody>
      </p:sp>
      <p:sp>
        <p:nvSpPr>
          <p:cNvPr id="30" name="Text Placeholder 14">
            <a:extLst>
              <a:ext uri="{FF2B5EF4-FFF2-40B4-BE49-F238E27FC236}">
                <a16:creationId xmlns:a16="http://schemas.microsoft.com/office/drawing/2014/main" id="{57689516-C68F-3DFE-B990-20C6441C148C}"/>
              </a:ext>
            </a:extLst>
          </p:cNvPr>
          <p:cNvSpPr>
            <a:spLocks noGrp="1"/>
          </p:cNvSpPr>
          <p:nvPr>
            <p:ph type="body" sz="quarter" idx="36" hasCustomPrompt="1"/>
          </p:nvPr>
        </p:nvSpPr>
        <p:spPr>
          <a:xfrm>
            <a:off x="613879" y="4871403"/>
            <a:ext cx="3373236" cy="914400"/>
          </a:xfrm>
        </p:spPr>
        <p:txBody>
          <a:bodyPr lIns="91440" rIns="91440">
            <a:normAutofit/>
          </a:bodyPr>
          <a:lstStyle>
            <a:lvl1pPr marL="0" indent="0" algn="l">
              <a:buNone/>
              <a:defRPr sz="1200">
                <a:solidFill>
                  <a:schemeClr val="bg1"/>
                </a:solidFill>
              </a:defRPr>
            </a:lvl1pPr>
          </a:lstStyle>
          <a:p>
            <a:pPr lvl="0"/>
            <a:r>
              <a:rPr lang="en-US" dirty="0"/>
              <a:t>Description of Item 4</a:t>
            </a:r>
          </a:p>
        </p:txBody>
      </p:sp>
      <p:sp>
        <p:nvSpPr>
          <p:cNvPr id="31" name="Text Placeholder 6">
            <a:extLst>
              <a:ext uri="{FF2B5EF4-FFF2-40B4-BE49-F238E27FC236}">
                <a16:creationId xmlns:a16="http://schemas.microsoft.com/office/drawing/2014/main" id="{7B9C306D-FDBC-1839-1DB4-6E340D4D9BF7}"/>
              </a:ext>
            </a:extLst>
          </p:cNvPr>
          <p:cNvSpPr>
            <a:spLocks noGrp="1"/>
          </p:cNvSpPr>
          <p:nvPr>
            <p:ph type="body" sz="quarter" idx="37" hasCustomPrompt="1"/>
          </p:nvPr>
        </p:nvSpPr>
        <p:spPr>
          <a:xfrm>
            <a:off x="4407404" y="4414203"/>
            <a:ext cx="3373237" cy="411480"/>
          </a:xfrm>
        </p:spPr>
        <p:txBody>
          <a:bodyPr tIns="0" bIns="0" anchor="b">
            <a:noAutofit/>
          </a:bodyPr>
          <a:lstStyle>
            <a:lvl1pPr marL="0" indent="0" algn="l">
              <a:buNone/>
              <a:defRPr sz="1800" b="1" spc="113" baseline="0">
                <a:solidFill>
                  <a:schemeClr val="accent1"/>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5</a:t>
            </a:r>
          </a:p>
        </p:txBody>
      </p:sp>
      <p:sp>
        <p:nvSpPr>
          <p:cNvPr id="32" name="Text Placeholder 14">
            <a:extLst>
              <a:ext uri="{FF2B5EF4-FFF2-40B4-BE49-F238E27FC236}">
                <a16:creationId xmlns:a16="http://schemas.microsoft.com/office/drawing/2014/main" id="{BE010D1F-3F4B-0C73-4D98-88AA5C270ECF}"/>
              </a:ext>
            </a:extLst>
          </p:cNvPr>
          <p:cNvSpPr>
            <a:spLocks noGrp="1"/>
          </p:cNvSpPr>
          <p:nvPr>
            <p:ph type="body" sz="quarter" idx="38" hasCustomPrompt="1"/>
          </p:nvPr>
        </p:nvSpPr>
        <p:spPr>
          <a:xfrm>
            <a:off x="4407403" y="4871403"/>
            <a:ext cx="3373236" cy="914400"/>
          </a:xfrm>
        </p:spPr>
        <p:txBody>
          <a:bodyPr lIns="91440" rIns="91440">
            <a:normAutofit/>
          </a:bodyPr>
          <a:lstStyle>
            <a:lvl1pPr marL="0" indent="0" algn="l">
              <a:buNone/>
              <a:defRPr sz="1200">
                <a:solidFill>
                  <a:schemeClr val="bg1"/>
                </a:solidFill>
              </a:defRPr>
            </a:lvl1pPr>
          </a:lstStyle>
          <a:p>
            <a:pPr lvl="0"/>
            <a:r>
              <a:rPr lang="en-US" dirty="0"/>
              <a:t>Description of Item 5</a:t>
            </a:r>
          </a:p>
        </p:txBody>
      </p:sp>
      <p:sp>
        <p:nvSpPr>
          <p:cNvPr id="33" name="Text Placeholder 6">
            <a:extLst>
              <a:ext uri="{FF2B5EF4-FFF2-40B4-BE49-F238E27FC236}">
                <a16:creationId xmlns:a16="http://schemas.microsoft.com/office/drawing/2014/main" id="{BA83F576-0EE9-7331-835E-F9933A66E657}"/>
              </a:ext>
            </a:extLst>
          </p:cNvPr>
          <p:cNvSpPr>
            <a:spLocks noGrp="1"/>
          </p:cNvSpPr>
          <p:nvPr>
            <p:ph type="body" sz="quarter" idx="39" hasCustomPrompt="1"/>
          </p:nvPr>
        </p:nvSpPr>
        <p:spPr>
          <a:xfrm>
            <a:off x="8213284" y="4414203"/>
            <a:ext cx="3373237"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6</a:t>
            </a:r>
          </a:p>
        </p:txBody>
      </p:sp>
      <p:sp>
        <p:nvSpPr>
          <p:cNvPr id="34" name="Text Placeholder 14">
            <a:extLst>
              <a:ext uri="{FF2B5EF4-FFF2-40B4-BE49-F238E27FC236}">
                <a16:creationId xmlns:a16="http://schemas.microsoft.com/office/drawing/2014/main" id="{2B78A01E-6558-60F1-EC05-96774EBFCFB8}"/>
              </a:ext>
            </a:extLst>
          </p:cNvPr>
          <p:cNvSpPr>
            <a:spLocks noGrp="1"/>
          </p:cNvSpPr>
          <p:nvPr>
            <p:ph type="body" sz="quarter" idx="40" hasCustomPrompt="1"/>
          </p:nvPr>
        </p:nvSpPr>
        <p:spPr>
          <a:xfrm>
            <a:off x="8213283" y="4871403"/>
            <a:ext cx="3373236" cy="914400"/>
          </a:xfrm>
        </p:spPr>
        <p:txBody>
          <a:bodyPr lIns="91440" rIns="91440">
            <a:normAutofit/>
          </a:bodyPr>
          <a:lstStyle>
            <a:lvl1pPr marL="0" indent="0" algn="l">
              <a:buNone/>
              <a:defRPr sz="1200">
                <a:solidFill>
                  <a:schemeClr val="bg1"/>
                </a:solidFill>
              </a:defRPr>
            </a:lvl1pPr>
          </a:lstStyle>
          <a:p>
            <a:pPr lvl="0"/>
            <a:r>
              <a:rPr lang="en-US" dirty="0"/>
              <a:t>Description of Item 6</a:t>
            </a:r>
          </a:p>
        </p:txBody>
      </p:sp>
    </p:spTree>
    <p:extLst>
      <p:ext uri="{BB962C8B-B14F-4D97-AF65-F5344CB8AC3E}">
        <p14:creationId xmlns:p14="http://schemas.microsoft.com/office/powerpoint/2010/main" val="1815211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llouts — Text with Ima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4E8710-F613-296C-6D27-511D587D94D2}"/>
              </a:ext>
              <a:ext uri="{C183D7F6-B498-43B3-948B-1728B52AA6E4}">
                <adec:decorative xmlns:adec="http://schemas.microsoft.com/office/drawing/2017/decorative" val="1"/>
              </a:ext>
            </a:extLst>
          </p:cNvPr>
          <p:cNvSpPr/>
          <p:nvPr userDrawn="1"/>
        </p:nvSpPr>
        <p:spPr>
          <a:xfrm>
            <a:off x="0" y="1"/>
            <a:ext cx="457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D77B3C8E-6DA8-70F4-3F47-07475C9F1BD8}"/>
              </a:ext>
              <a:ext uri="{C183D7F6-B498-43B3-948B-1728B52AA6E4}">
                <adec:decorative xmlns:adec="http://schemas.microsoft.com/office/drawing/2017/decorative" val="1"/>
              </a:ext>
            </a:extLst>
          </p:cNvPr>
          <p:cNvPicPr>
            <a:picLocks noChangeAspect="1"/>
          </p:cNvPicPr>
          <p:nvPr/>
        </p:nvPicPr>
        <p:blipFill rotWithShape="1">
          <a:blip r:embed="rId2"/>
          <a:srcRect l="23856" r="8138"/>
          <a:stretch/>
        </p:blipFill>
        <p:spPr>
          <a:xfrm>
            <a:off x="591617" y="673781"/>
            <a:ext cx="4806051" cy="5300301"/>
          </a:xfrm>
          <a:prstGeom prst="round2SameRect">
            <a:avLst>
              <a:gd name="adj1" fmla="val 50000"/>
              <a:gd name="adj2" fmla="val 0"/>
            </a:avLst>
          </a:prstGeom>
        </p:spPr>
      </p:pic>
      <p:sp>
        <p:nvSpPr>
          <p:cNvPr id="20" name="Picture Placeholder 15">
            <a:extLst>
              <a:ext uri="{FF2B5EF4-FFF2-40B4-BE49-F238E27FC236}">
                <a16:creationId xmlns:a16="http://schemas.microsoft.com/office/drawing/2014/main" id="{E545DEA1-88F4-8868-CC72-516C33885F30}"/>
              </a:ext>
            </a:extLst>
          </p:cNvPr>
          <p:cNvSpPr>
            <a:spLocks noGrp="1"/>
          </p:cNvSpPr>
          <p:nvPr>
            <p:ph type="pic" sz="quarter" idx="24" hasCustomPrompt="1"/>
          </p:nvPr>
        </p:nvSpPr>
        <p:spPr>
          <a:xfrm>
            <a:off x="591616" y="673780"/>
            <a:ext cx="4803163" cy="5300301"/>
          </a:xfrm>
          <a:prstGeom prst="round2SameRect">
            <a:avLst>
              <a:gd name="adj1" fmla="val 50000"/>
              <a:gd name="adj2" fmla="val 0"/>
            </a:avLst>
          </a:prstGeom>
          <a:gradFill>
            <a:gsLst>
              <a:gs pos="25000">
                <a:schemeClr val="tx2">
                  <a:alpha val="0"/>
                </a:schemeClr>
              </a:gs>
              <a:gs pos="100000">
                <a:schemeClr val="tx2">
                  <a:alpha val="40000"/>
                </a:schemeClr>
              </a:gs>
            </a:gsLst>
            <a:lin ang="5400000" scaled="1"/>
          </a:gradFill>
        </p:spPr>
        <p:txBody>
          <a:bodyPr lIns="0" tIns="182880" rIns="0" bIns="182880" anchor="b">
            <a:normAutofit/>
          </a:bodyPr>
          <a:lstStyle>
            <a:lvl1pPr marL="0" indent="0" algn="l">
              <a:buNone/>
              <a:defRPr sz="120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3" name="Date Placeholder 2">
            <a:extLst>
              <a:ext uri="{FF2B5EF4-FFF2-40B4-BE49-F238E27FC236}">
                <a16:creationId xmlns:a16="http://schemas.microsoft.com/office/drawing/2014/main" id="{A933FE5E-E96E-9060-4FB2-8B3642B4E7B2}"/>
              </a:ext>
            </a:extLst>
          </p:cNvPr>
          <p:cNvSpPr>
            <a:spLocks noGrp="1"/>
          </p:cNvSpPr>
          <p:nvPr>
            <p:ph type="dt" sz="half" idx="10"/>
          </p:nvPr>
        </p:nvSpPr>
        <p:spPr/>
        <p:txBody>
          <a:bodyPr/>
          <a:lstStyle/>
          <a:p>
            <a:fld id="{8A60A3F5-120A-A64C-8514-4F9CB3D10376}" type="datetimeFigureOut">
              <a:rPr lang="en-US" smtClean="0"/>
              <a:pPr/>
              <a:t>2/25/2026</a:t>
            </a:fld>
            <a:endParaRPr lang="en-US"/>
          </a:p>
        </p:txBody>
      </p:sp>
      <p:sp>
        <p:nvSpPr>
          <p:cNvPr id="4" name="Footer Placeholder 3">
            <a:extLst>
              <a:ext uri="{FF2B5EF4-FFF2-40B4-BE49-F238E27FC236}">
                <a16:creationId xmlns:a16="http://schemas.microsoft.com/office/drawing/2014/main" id="{2078525A-8675-1C7C-6F8C-EF57D6A1EBF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B78EB6F-0262-FC9C-4F18-4B7B1008B9BD}"/>
              </a:ext>
            </a:extLst>
          </p:cNvPr>
          <p:cNvSpPr>
            <a:spLocks noGrp="1"/>
          </p:cNvSpPr>
          <p:nvPr>
            <p:ph type="sldNum" sz="quarter" idx="12"/>
          </p:nvPr>
        </p:nvSpPr>
        <p:spPr>
          <a:noFill/>
        </p:spPr>
        <p:txBody>
          <a:bodyPr/>
          <a:lstStyle/>
          <a:p>
            <a:fld id="{8179B124-EE6F-DB4E-A403-682A40579A9A}" type="slidenum">
              <a:rPr lang="en-US" smtClean="0"/>
              <a:pPr/>
              <a:t>‹#›</a:t>
            </a:fld>
            <a:endParaRPr lang="en-US"/>
          </a:p>
        </p:txBody>
      </p:sp>
      <p:sp>
        <p:nvSpPr>
          <p:cNvPr id="10" name="Title 5">
            <a:extLst>
              <a:ext uri="{FF2B5EF4-FFF2-40B4-BE49-F238E27FC236}">
                <a16:creationId xmlns:a16="http://schemas.microsoft.com/office/drawing/2014/main" id="{48291921-404F-259D-3802-9FDDC9EC8165}"/>
              </a:ext>
            </a:extLst>
          </p:cNvPr>
          <p:cNvSpPr>
            <a:spLocks noGrp="1"/>
          </p:cNvSpPr>
          <p:nvPr>
            <p:ph type="title"/>
          </p:nvPr>
        </p:nvSpPr>
        <p:spPr>
          <a:xfrm>
            <a:off x="5704993" y="365125"/>
            <a:ext cx="5875947" cy="2129472"/>
          </a:xfrm>
        </p:spPr>
        <p:txBody>
          <a:bodyPr>
            <a:normAutofit/>
          </a:bodyPr>
          <a:lstStyle>
            <a:lvl1pPr>
              <a:defRPr sz="2700"/>
            </a:lvl1pPr>
          </a:lstStyle>
          <a:p>
            <a:r>
              <a:rPr lang="en-US"/>
              <a:t>Click to edit Master title style</a:t>
            </a:r>
            <a:endParaRPr lang="en-US" dirty="0"/>
          </a:p>
        </p:txBody>
      </p:sp>
      <p:sp>
        <p:nvSpPr>
          <p:cNvPr id="2" name="Text Placeholder 6">
            <a:extLst>
              <a:ext uri="{FF2B5EF4-FFF2-40B4-BE49-F238E27FC236}">
                <a16:creationId xmlns:a16="http://schemas.microsoft.com/office/drawing/2014/main" id="{321D2900-2F9D-B1FF-6DDD-28F286B90C26}"/>
              </a:ext>
            </a:extLst>
          </p:cNvPr>
          <p:cNvSpPr>
            <a:spLocks noGrp="1"/>
          </p:cNvSpPr>
          <p:nvPr>
            <p:ph type="body" sz="quarter" idx="14" hasCustomPrompt="1"/>
          </p:nvPr>
        </p:nvSpPr>
        <p:spPr>
          <a:xfrm>
            <a:off x="5699252" y="2790706"/>
            <a:ext cx="2802197"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1</a:t>
            </a:r>
          </a:p>
        </p:txBody>
      </p:sp>
      <p:sp>
        <p:nvSpPr>
          <p:cNvPr id="6" name="Text Placeholder 14">
            <a:extLst>
              <a:ext uri="{FF2B5EF4-FFF2-40B4-BE49-F238E27FC236}">
                <a16:creationId xmlns:a16="http://schemas.microsoft.com/office/drawing/2014/main" id="{7F8A1967-8D20-4FA5-7400-1E98245464C0}"/>
              </a:ext>
            </a:extLst>
          </p:cNvPr>
          <p:cNvSpPr>
            <a:spLocks noGrp="1"/>
          </p:cNvSpPr>
          <p:nvPr>
            <p:ph type="body" sz="quarter" idx="19" hasCustomPrompt="1"/>
          </p:nvPr>
        </p:nvSpPr>
        <p:spPr>
          <a:xfrm>
            <a:off x="5699255" y="3247906"/>
            <a:ext cx="2802196" cy="914400"/>
          </a:xfrm>
        </p:spPr>
        <p:txBody>
          <a:bodyPr lIns="91440" rIns="91440">
            <a:normAutofit/>
          </a:bodyPr>
          <a:lstStyle>
            <a:lvl1pPr marL="0" indent="0" algn="l">
              <a:buNone/>
              <a:defRPr sz="1200">
                <a:solidFill>
                  <a:schemeClr val="bg1"/>
                </a:solidFill>
              </a:defRPr>
            </a:lvl1pPr>
          </a:lstStyle>
          <a:p>
            <a:pPr lvl="0"/>
            <a:r>
              <a:rPr lang="en-US" dirty="0"/>
              <a:t>Description of Item 1</a:t>
            </a:r>
          </a:p>
        </p:txBody>
      </p:sp>
      <p:sp>
        <p:nvSpPr>
          <p:cNvPr id="9" name="Text Placeholder 6">
            <a:extLst>
              <a:ext uri="{FF2B5EF4-FFF2-40B4-BE49-F238E27FC236}">
                <a16:creationId xmlns:a16="http://schemas.microsoft.com/office/drawing/2014/main" id="{22C4339A-0440-7DEA-8D13-5122BBD0B7A0}"/>
              </a:ext>
            </a:extLst>
          </p:cNvPr>
          <p:cNvSpPr>
            <a:spLocks noGrp="1"/>
          </p:cNvSpPr>
          <p:nvPr>
            <p:ph type="body" sz="quarter" idx="31" hasCustomPrompt="1"/>
          </p:nvPr>
        </p:nvSpPr>
        <p:spPr>
          <a:xfrm>
            <a:off x="8778740" y="2790706"/>
            <a:ext cx="2802197"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2</a:t>
            </a:r>
          </a:p>
        </p:txBody>
      </p:sp>
      <p:sp>
        <p:nvSpPr>
          <p:cNvPr id="18" name="Text Placeholder 14">
            <a:extLst>
              <a:ext uri="{FF2B5EF4-FFF2-40B4-BE49-F238E27FC236}">
                <a16:creationId xmlns:a16="http://schemas.microsoft.com/office/drawing/2014/main" id="{F5472223-70CA-88A0-FF46-7B9780D7AB99}"/>
              </a:ext>
            </a:extLst>
          </p:cNvPr>
          <p:cNvSpPr>
            <a:spLocks noGrp="1"/>
          </p:cNvSpPr>
          <p:nvPr>
            <p:ph type="body" sz="quarter" idx="32" hasCustomPrompt="1"/>
          </p:nvPr>
        </p:nvSpPr>
        <p:spPr>
          <a:xfrm>
            <a:off x="8778743" y="3247906"/>
            <a:ext cx="2802196" cy="914400"/>
          </a:xfrm>
        </p:spPr>
        <p:txBody>
          <a:bodyPr lIns="91440" rIns="91440">
            <a:normAutofit/>
          </a:bodyPr>
          <a:lstStyle>
            <a:lvl1pPr marL="0" indent="0" algn="l">
              <a:buNone/>
              <a:defRPr sz="1200">
                <a:solidFill>
                  <a:schemeClr val="bg1"/>
                </a:solidFill>
              </a:defRPr>
            </a:lvl1pPr>
          </a:lstStyle>
          <a:p>
            <a:pPr lvl="0"/>
            <a:r>
              <a:rPr lang="en-US" dirty="0"/>
              <a:t>Description of Item 2</a:t>
            </a:r>
          </a:p>
        </p:txBody>
      </p:sp>
      <p:sp>
        <p:nvSpPr>
          <p:cNvPr id="19" name="Text Placeholder 6">
            <a:extLst>
              <a:ext uri="{FF2B5EF4-FFF2-40B4-BE49-F238E27FC236}">
                <a16:creationId xmlns:a16="http://schemas.microsoft.com/office/drawing/2014/main" id="{13AFE10E-4F01-AC67-2424-A915D326AD64}"/>
              </a:ext>
            </a:extLst>
          </p:cNvPr>
          <p:cNvSpPr>
            <a:spLocks noGrp="1"/>
          </p:cNvSpPr>
          <p:nvPr>
            <p:ph type="body" sz="quarter" idx="35" hasCustomPrompt="1"/>
          </p:nvPr>
        </p:nvSpPr>
        <p:spPr>
          <a:xfrm>
            <a:off x="5704992" y="4461709"/>
            <a:ext cx="2802197"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3</a:t>
            </a:r>
          </a:p>
        </p:txBody>
      </p:sp>
      <p:sp>
        <p:nvSpPr>
          <p:cNvPr id="21" name="Text Placeholder 14">
            <a:extLst>
              <a:ext uri="{FF2B5EF4-FFF2-40B4-BE49-F238E27FC236}">
                <a16:creationId xmlns:a16="http://schemas.microsoft.com/office/drawing/2014/main" id="{45E7690B-DD1C-2818-D426-0460446D6FDC}"/>
              </a:ext>
            </a:extLst>
          </p:cNvPr>
          <p:cNvSpPr>
            <a:spLocks noGrp="1"/>
          </p:cNvSpPr>
          <p:nvPr>
            <p:ph type="body" sz="quarter" idx="36" hasCustomPrompt="1"/>
          </p:nvPr>
        </p:nvSpPr>
        <p:spPr>
          <a:xfrm>
            <a:off x="5704991" y="4918909"/>
            <a:ext cx="2802196" cy="914400"/>
          </a:xfrm>
        </p:spPr>
        <p:txBody>
          <a:bodyPr lIns="91440" rIns="91440">
            <a:normAutofit/>
          </a:bodyPr>
          <a:lstStyle>
            <a:lvl1pPr marL="0" indent="0" algn="l">
              <a:buNone/>
              <a:defRPr sz="1200">
                <a:solidFill>
                  <a:schemeClr val="bg1"/>
                </a:solidFill>
              </a:defRPr>
            </a:lvl1pPr>
          </a:lstStyle>
          <a:p>
            <a:pPr lvl="0"/>
            <a:r>
              <a:rPr lang="en-US" dirty="0"/>
              <a:t>Description of Item 3</a:t>
            </a:r>
          </a:p>
        </p:txBody>
      </p:sp>
      <p:sp>
        <p:nvSpPr>
          <p:cNvPr id="22" name="Text Placeholder 6">
            <a:extLst>
              <a:ext uri="{FF2B5EF4-FFF2-40B4-BE49-F238E27FC236}">
                <a16:creationId xmlns:a16="http://schemas.microsoft.com/office/drawing/2014/main" id="{9126DD50-619D-8AE6-A7CB-335A889E49E6}"/>
              </a:ext>
            </a:extLst>
          </p:cNvPr>
          <p:cNvSpPr>
            <a:spLocks noGrp="1"/>
          </p:cNvSpPr>
          <p:nvPr>
            <p:ph type="body" sz="quarter" idx="37" hasCustomPrompt="1"/>
          </p:nvPr>
        </p:nvSpPr>
        <p:spPr>
          <a:xfrm>
            <a:off x="8776760" y="4461709"/>
            <a:ext cx="2802197"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4</a:t>
            </a:r>
          </a:p>
        </p:txBody>
      </p:sp>
      <p:sp>
        <p:nvSpPr>
          <p:cNvPr id="23" name="Text Placeholder 14">
            <a:extLst>
              <a:ext uri="{FF2B5EF4-FFF2-40B4-BE49-F238E27FC236}">
                <a16:creationId xmlns:a16="http://schemas.microsoft.com/office/drawing/2014/main" id="{52867F76-2F6C-A0C7-C354-A3EEEAB8762E}"/>
              </a:ext>
            </a:extLst>
          </p:cNvPr>
          <p:cNvSpPr>
            <a:spLocks noGrp="1"/>
          </p:cNvSpPr>
          <p:nvPr>
            <p:ph type="body" sz="quarter" idx="38" hasCustomPrompt="1"/>
          </p:nvPr>
        </p:nvSpPr>
        <p:spPr>
          <a:xfrm>
            <a:off x="8776763" y="4918909"/>
            <a:ext cx="2802196" cy="914400"/>
          </a:xfrm>
        </p:spPr>
        <p:txBody>
          <a:bodyPr lIns="91440" rIns="91440">
            <a:normAutofit/>
          </a:bodyPr>
          <a:lstStyle>
            <a:lvl1pPr marL="0" indent="0" algn="l">
              <a:buNone/>
              <a:defRPr sz="1200">
                <a:solidFill>
                  <a:schemeClr val="bg1"/>
                </a:solidFill>
              </a:defRPr>
            </a:lvl1pPr>
          </a:lstStyle>
          <a:p>
            <a:pPr lvl="0"/>
            <a:r>
              <a:rPr lang="en-US" dirty="0"/>
              <a:t>Description of Item 4</a:t>
            </a:r>
          </a:p>
        </p:txBody>
      </p:sp>
    </p:spTree>
    <p:extLst>
      <p:ext uri="{BB962C8B-B14F-4D97-AF65-F5344CB8AC3E}">
        <p14:creationId xmlns:p14="http://schemas.microsoft.com/office/powerpoint/2010/main" val="108506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2/25/2026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dirty="0"/>
          </a:p>
        </p:txBody>
      </p:sp>
      <p:sp>
        <p:nvSpPr>
          <p:cNvPr id="25" name="Text Placeholder 24">
            <a:extLst>
              <a:ext uri="{FF2B5EF4-FFF2-40B4-BE49-F238E27FC236}">
                <a16:creationId xmlns:a16="http://schemas.microsoft.com/office/drawing/2014/main" id="{BFC2A16B-BB3E-61E5-1858-7CB04B77B04D}"/>
              </a:ext>
            </a:extLst>
          </p:cNvPr>
          <p:cNvSpPr>
            <a:spLocks noGrp="1"/>
          </p:cNvSpPr>
          <p:nvPr>
            <p:ph type="body" sz="quarter" idx="30"/>
          </p:nvPr>
        </p:nvSpPr>
        <p:spPr>
          <a:xfrm>
            <a:off x="608138" y="2495678"/>
            <a:ext cx="4110460" cy="3448946"/>
          </a:xfrm>
        </p:spPr>
        <p:txBody>
          <a:bodyPr>
            <a:normAutofit/>
          </a:bodyPr>
          <a:lstStyle>
            <a:lvl1pPr marL="0" indent="0" algn="l">
              <a:buNone/>
              <a:defRPr sz="1350"/>
            </a:lvl1pPr>
            <a:lvl2pPr marL="342875" indent="0" algn="r">
              <a:buNone/>
              <a:defRPr sz="1200"/>
            </a:lvl2pPr>
            <a:lvl3pPr marL="685749" indent="0" algn="r">
              <a:buNone/>
              <a:defRPr sz="1050"/>
            </a:lvl3pPr>
            <a:lvl4pPr marL="1028624" indent="0" algn="r">
              <a:buNone/>
              <a:defRPr sz="900"/>
            </a:lvl4pPr>
            <a:lvl5pPr marL="1371498" indent="0" algn="r">
              <a:buNone/>
              <a:defRPr sz="900"/>
            </a:lvl5pPr>
          </a:lstStyle>
          <a:p>
            <a:pPr lvl="0"/>
            <a:r>
              <a:rPr lang="en-US"/>
              <a:t>Click to edit Master text styles</a:t>
            </a:r>
          </a:p>
        </p:txBody>
      </p:sp>
      <p:sp>
        <p:nvSpPr>
          <p:cNvPr id="26" name="Content Placeholder 8">
            <a:extLst>
              <a:ext uri="{FF2B5EF4-FFF2-40B4-BE49-F238E27FC236}">
                <a16:creationId xmlns:a16="http://schemas.microsoft.com/office/drawing/2014/main" id="{776E8A64-112B-D8DD-A5C0-A31C0BBBC35B}"/>
              </a:ext>
            </a:extLst>
          </p:cNvPr>
          <p:cNvSpPr>
            <a:spLocks noGrp="1"/>
          </p:cNvSpPr>
          <p:nvPr>
            <p:ph sz="quarter" idx="31" hasCustomPrompt="1"/>
          </p:nvPr>
        </p:nvSpPr>
        <p:spPr>
          <a:xfrm>
            <a:off x="4943121" y="723019"/>
            <a:ext cx="1463040" cy="1097280"/>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3"/>
                </a:solidFill>
                <a:latin typeface="+mj-lt"/>
              </a:defRPr>
            </a:lvl1pPr>
          </a:lstStyle>
          <a:p>
            <a:pPr lvl="0"/>
            <a:r>
              <a:rPr lang="en-US" dirty="0"/>
              <a:t>#</a:t>
            </a:r>
          </a:p>
        </p:txBody>
      </p:sp>
      <p:sp>
        <p:nvSpPr>
          <p:cNvPr id="29" name="Text Placeholder 14">
            <a:extLst>
              <a:ext uri="{FF2B5EF4-FFF2-40B4-BE49-F238E27FC236}">
                <a16:creationId xmlns:a16="http://schemas.microsoft.com/office/drawing/2014/main" id="{9D4077A0-2BD0-AA57-4696-43A7AF71D85E}"/>
              </a:ext>
            </a:extLst>
          </p:cNvPr>
          <p:cNvSpPr>
            <a:spLocks noGrp="1"/>
          </p:cNvSpPr>
          <p:nvPr>
            <p:ph type="body" sz="quarter" idx="32" hasCustomPrompt="1"/>
          </p:nvPr>
        </p:nvSpPr>
        <p:spPr>
          <a:xfrm>
            <a:off x="6502400" y="694935"/>
            <a:ext cx="5081467" cy="1141625"/>
          </a:xfrm>
        </p:spPr>
        <p:txBody>
          <a:bodyPr lIns="91440" rIns="91440" anchor="ctr">
            <a:normAutofit/>
          </a:bodyPr>
          <a:lstStyle>
            <a:lvl1pPr marL="0" indent="0" algn="l">
              <a:lnSpc>
                <a:spcPct val="100000"/>
              </a:lnSpc>
              <a:buNone/>
              <a:defRPr sz="1200" b="0">
                <a:solidFill>
                  <a:schemeClr val="bg1"/>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dirty="0"/>
              <a:t>Click the circle and begin typing to add text. Alternatively, you can add other media by clicking on the icons.</a:t>
            </a:r>
          </a:p>
        </p:txBody>
      </p:sp>
      <p:sp>
        <p:nvSpPr>
          <p:cNvPr id="2" name="Title 5">
            <a:extLst>
              <a:ext uri="{FF2B5EF4-FFF2-40B4-BE49-F238E27FC236}">
                <a16:creationId xmlns:a16="http://schemas.microsoft.com/office/drawing/2014/main" id="{99E1E092-B52C-7CBD-DAD4-D168388CF3F1}"/>
              </a:ext>
            </a:extLst>
          </p:cNvPr>
          <p:cNvSpPr>
            <a:spLocks noGrp="1"/>
          </p:cNvSpPr>
          <p:nvPr>
            <p:ph type="title"/>
          </p:nvPr>
        </p:nvSpPr>
        <p:spPr>
          <a:xfrm>
            <a:off x="608138" y="365125"/>
            <a:ext cx="4110460" cy="2130552"/>
          </a:xfrm>
        </p:spPr>
        <p:txBody>
          <a:bodyPr>
            <a:normAutofit/>
          </a:bodyPr>
          <a:lstStyle>
            <a:lvl1pPr algn="l">
              <a:defRPr sz="2700">
                <a:solidFill>
                  <a:schemeClr val="bg1"/>
                </a:solidFill>
              </a:defRPr>
            </a:lvl1pPr>
          </a:lstStyle>
          <a:p>
            <a:r>
              <a:rPr lang="en-US"/>
              <a:t>Click to edit Master title style</a:t>
            </a:r>
            <a:endParaRPr lang="en-US" dirty="0"/>
          </a:p>
        </p:txBody>
      </p:sp>
      <p:sp>
        <p:nvSpPr>
          <p:cNvPr id="5" name="Content Placeholder 8">
            <a:extLst>
              <a:ext uri="{FF2B5EF4-FFF2-40B4-BE49-F238E27FC236}">
                <a16:creationId xmlns:a16="http://schemas.microsoft.com/office/drawing/2014/main" id="{70FC3DE9-304C-33B8-BFA3-9E1B5B828D24}"/>
              </a:ext>
            </a:extLst>
          </p:cNvPr>
          <p:cNvSpPr>
            <a:spLocks noGrp="1"/>
          </p:cNvSpPr>
          <p:nvPr>
            <p:ph sz="quarter" idx="33" hasCustomPrompt="1"/>
          </p:nvPr>
        </p:nvSpPr>
        <p:spPr>
          <a:xfrm>
            <a:off x="4943121" y="2106974"/>
            <a:ext cx="1463040" cy="1097280"/>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3"/>
                </a:solidFill>
                <a:latin typeface="+mj-lt"/>
              </a:defRPr>
            </a:lvl1pPr>
          </a:lstStyle>
          <a:p>
            <a:pPr lvl="0"/>
            <a:r>
              <a:rPr lang="en-US" dirty="0"/>
              <a:t>#</a:t>
            </a:r>
          </a:p>
        </p:txBody>
      </p:sp>
      <p:sp>
        <p:nvSpPr>
          <p:cNvPr id="6" name="Text Placeholder 14">
            <a:extLst>
              <a:ext uri="{FF2B5EF4-FFF2-40B4-BE49-F238E27FC236}">
                <a16:creationId xmlns:a16="http://schemas.microsoft.com/office/drawing/2014/main" id="{946CBC1D-E47F-9F40-1FE2-1ACEB0B6E0D4}"/>
              </a:ext>
            </a:extLst>
          </p:cNvPr>
          <p:cNvSpPr>
            <a:spLocks noGrp="1"/>
          </p:cNvSpPr>
          <p:nvPr>
            <p:ph type="body" sz="quarter" idx="34" hasCustomPrompt="1"/>
          </p:nvPr>
        </p:nvSpPr>
        <p:spPr>
          <a:xfrm>
            <a:off x="6502400" y="2077643"/>
            <a:ext cx="5081467" cy="1141625"/>
          </a:xfrm>
        </p:spPr>
        <p:txBody>
          <a:bodyPr lIns="91440" rIns="91440" anchor="ctr">
            <a:normAutofit/>
          </a:bodyPr>
          <a:lstStyle>
            <a:lvl1pPr marL="0" indent="0" algn="l">
              <a:lnSpc>
                <a:spcPct val="100000"/>
              </a:lnSpc>
              <a:buNone/>
              <a:defRPr sz="1200" b="0">
                <a:solidFill>
                  <a:schemeClr val="bg1"/>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dirty="0"/>
              <a:t>The first icon of a picture with a search icon will let you select an image from the internet.</a:t>
            </a:r>
          </a:p>
        </p:txBody>
      </p:sp>
      <p:sp>
        <p:nvSpPr>
          <p:cNvPr id="8" name="Content Placeholder 8">
            <a:extLst>
              <a:ext uri="{FF2B5EF4-FFF2-40B4-BE49-F238E27FC236}">
                <a16:creationId xmlns:a16="http://schemas.microsoft.com/office/drawing/2014/main" id="{1E5BE9F7-06C0-9DD5-3901-369EF86B8122}"/>
              </a:ext>
            </a:extLst>
          </p:cNvPr>
          <p:cNvSpPr>
            <a:spLocks noGrp="1"/>
          </p:cNvSpPr>
          <p:nvPr>
            <p:ph sz="quarter" idx="35" hasCustomPrompt="1"/>
          </p:nvPr>
        </p:nvSpPr>
        <p:spPr>
          <a:xfrm>
            <a:off x="4943121" y="3490930"/>
            <a:ext cx="1463040" cy="1097280"/>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3"/>
                </a:solidFill>
                <a:latin typeface="+mj-lt"/>
              </a:defRPr>
            </a:lvl1pPr>
          </a:lstStyle>
          <a:p>
            <a:pPr lvl="0"/>
            <a:r>
              <a:rPr lang="en-US" dirty="0"/>
              <a:t>#</a:t>
            </a:r>
          </a:p>
        </p:txBody>
      </p:sp>
      <p:sp>
        <p:nvSpPr>
          <p:cNvPr id="10" name="Text Placeholder 14">
            <a:extLst>
              <a:ext uri="{FF2B5EF4-FFF2-40B4-BE49-F238E27FC236}">
                <a16:creationId xmlns:a16="http://schemas.microsoft.com/office/drawing/2014/main" id="{A57817D6-E77D-7FDD-34CC-52CCF9ECD3E5}"/>
              </a:ext>
            </a:extLst>
          </p:cNvPr>
          <p:cNvSpPr>
            <a:spLocks noGrp="1"/>
          </p:cNvSpPr>
          <p:nvPr>
            <p:ph type="body" sz="quarter" idx="36" hasCustomPrompt="1"/>
          </p:nvPr>
        </p:nvSpPr>
        <p:spPr>
          <a:xfrm>
            <a:off x="6502400" y="3467556"/>
            <a:ext cx="5081467" cy="1141625"/>
          </a:xfrm>
        </p:spPr>
        <p:txBody>
          <a:bodyPr lIns="91440" rIns="91440" anchor="ctr">
            <a:normAutofit/>
          </a:bodyPr>
          <a:lstStyle>
            <a:lvl1pPr marL="0" indent="0" algn="l">
              <a:lnSpc>
                <a:spcPct val="100000"/>
              </a:lnSpc>
              <a:buNone/>
              <a:defRPr sz="1200" b="0">
                <a:solidFill>
                  <a:schemeClr val="bg1"/>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dirty="0"/>
              <a:t>The second icon of a picture with a computer in front of it will let you add an image from your computer.</a:t>
            </a:r>
          </a:p>
        </p:txBody>
      </p:sp>
      <p:sp>
        <p:nvSpPr>
          <p:cNvPr id="12" name="Content Placeholder 8">
            <a:extLst>
              <a:ext uri="{FF2B5EF4-FFF2-40B4-BE49-F238E27FC236}">
                <a16:creationId xmlns:a16="http://schemas.microsoft.com/office/drawing/2014/main" id="{B1D4D10A-FAE5-949F-6E01-C2F6DDF1FD22}"/>
              </a:ext>
            </a:extLst>
          </p:cNvPr>
          <p:cNvSpPr>
            <a:spLocks noGrp="1"/>
          </p:cNvSpPr>
          <p:nvPr>
            <p:ph sz="quarter" idx="37" hasCustomPrompt="1"/>
          </p:nvPr>
        </p:nvSpPr>
        <p:spPr>
          <a:xfrm>
            <a:off x="4943121" y="4874886"/>
            <a:ext cx="1463040" cy="1097280"/>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3"/>
                </a:solidFill>
                <a:latin typeface="+mj-lt"/>
              </a:defRPr>
            </a:lvl1pPr>
          </a:lstStyle>
          <a:p>
            <a:pPr lvl="0"/>
            <a:r>
              <a:rPr lang="en-US" dirty="0"/>
              <a:t>#</a:t>
            </a:r>
          </a:p>
        </p:txBody>
      </p:sp>
      <p:sp>
        <p:nvSpPr>
          <p:cNvPr id="15" name="Text Placeholder 14">
            <a:extLst>
              <a:ext uri="{FF2B5EF4-FFF2-40B4-BE49-F238E27FC236}">
                <a16:creationId xmlns:a16="http://schemas.microsoft.com/office/drawing/2014/main" id="{FF6BB0A5-E626-3815-C7C7-59E1ABC22284}"/>
              </a:ext>
            </a:extLst>
          </p:cNvPr>
          <p:cNvSpPr>
            <a:spLocks noGrp="1"/>
          </p:cNvSpPr>
          <p:nvPr>
            <p:ph type="body" sz="quarter" idx="38" hasCustomPrompt="1"/>
          </p:nvPr>
        </p:nvSpPr>
        <p:spPr>
          <a:xfrm>
            <a:off x="6502400" y="4846808"/>
            <a:ext cx="5081467" cy="1141625"/>
          </a:xfrm>
        </p:spPr>
        <p:txBody>
          <a:bodyPr lIns="91440" rIns="91440" anchor="ctr">
            <a:normAutofit/>
          </a:bodyPr>
          <a:lstStyle>
            <a:lvl1pPr marL="0" indent="0" algn="l">
              <a:lnSpc>
                <a:spcPct val="100000"/>
              </a:lnSpc>
              <a:buNone/>
              <a:defRPr sz="1200" b="0">
                <a:solidFill>
                  <a:schemeClr val="bg1"/>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dirty="0"/>
              <a:t>The third icon of a duck and a leaf will add an icon from PowerPoint’s library.</a:t>
            </a:r>
          </a:p>
        </p:txBody>
      </p:sp>
    </p:spTree>
    <p:extLst>
      <p:ext uri="{BB962C8B-B14F-4D97-AF65-F5344CB8AC3E}">
        <p14:creationId xmlns:p14="http://schemas.microsoft.com/office/powerpoint/2010/main" val="3906886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ampus Loc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2420E-2810-4073-D19A-7A2AF704437D}"/>
              </a:ext>
              <a:ext uri="{C183D7F6-B498-43B3-948B-1728B52AA6E4}">
                <adec:decorative xmlns:adec="http://schemas.microsoft.com/office/drawing/2017/decorative" val="1"/>
              </a:ext>
            </a:extLst>
          </p:cNvPr>
          <p:cNvSpPr/>
          <p:nvPr/>
        </p:nvSpPr>
        <p:spPr>
          <a:xfrm>
            <a:off x="-1" y="3"/>
            <a:ext cx="4446564" cy="6857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a:extLst>
              <a:ext uri="{FF2B5EF4-FFF2-40B4-BE49-F238E27FC236}">
                <a16:creationId xmlns:a16="http://schemas.microsoft.com/office/drawing/2014/main" id="{3C2F6108-4656-0F75-9FEC-A979150C32FC}"/>
              </a:ext>
            </a:extLst>
          </p:cNvPr>
          <p:cNvSpPr>
            <a:spLocks noGrp="1"/>
          </p:cNvSpPr>
          <p:nvPr>
            <p:ph type="dt" sz="half" idx="10"/>
          </p:nvPr>
        </p:nvSpPr>
        <p:spPr/>
        <p:txBody>
          <a:bodyPr/>
          <a:lstStyle/>
          <a:p>
            <a:fld id="{8A60A3F5-120A-A64C-8514-4F9CB3D10376}" type="datetimeFigureOut">
              <a:rPr lang="en-US" smtClean="0"/>
              <a:pPr/>
              <a:t>2/25/2026</a:t>
            </a:fld>
            <a:endParaRPr lang="en-US"/>
          </a:p>
        </p:txBody>
      </p:sp>
      <p:sp>
        <p:nvSpPr>
          <p:cNvPr id="4" name="Footer Placeholder 3">
            <a:extLst>
              <a:ext uri="{FF2B5EF4-FFF2-40B4-BE49-F238E27FC236}">
                <a16:creationId xmlns:a16="http://schemas.microsoft.com/office/drawing/2014/main" id="{C8C25101-EC9E-6982-1386-627325D6D91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50D8C62-EB9A-A16A-5AB4-11DD21B7B8F1}"/>
              </a:ext>
            </a:extLst>
          </p:cNvPr>
          <p:cNvSpPr>
            <a:spLocks noGrp="1"/>
          </p:cNvSpPr>
          <p:nvPr>
            <p:ph type="sldNum" sz="quarter" idx="12"/>
          </p:nvPr>
        </p:nvSpPr>
        <p:spPr/>
        <p:txBody>
          <a:bodyPr/>
          <a:lstStyle/>
          <a:p>
            <a:fld id="{8179B124-EE6F-DB4E-A403-682A40579A9A}" type="slidenum">
              <a:rPr lang="en-US" smtClean="0"/>
              <a:pPr/>
              <a:t>‹#›</a:t>
            </a:fld>
            <a:endParaRPr lang="en-US"/>
          </a:p>
        </p:txBody>
      </p:sp>
      <p:pic>
        <p:nvPicPr>
          <p:cNvPr id="6" name="Picture 5">
            <a:extLst>
              <a:ext uri="{FF2B5EF4-FFF2-40B4-BE49-F238E27FC236}">
                <a16:creationId xmlns:a16="http://schemas.microsoft.com/office/drawing/2014/main" id="{835C226B-455D-2D3B-B50D-607B1D453C50}"/>
              </a:ext>
            </a:extLst>
          </p:cNvPr>
          <p:cNvPicPr>
            <a:picLocks noChangeAspect="1"/>
          </p:cNvPicPr>
          <p:nvPr/>
        </p:nvPicPr>
        <p:blipFill>
          <a:blip r:embed="rId2"/>
          <a:srcRect/>
          <a:stretch/>
        </p:blipFill>
        <p:spPr>
          <a:xfrm>
            <a:off x="-669159" y="929141"/>
            <a:ext cx="6420803" cy="4793230"/>
          </a:xfrm>
          <a:prstGeom prst="rect">
            <a:avLst/>
          </a:prstGeom>
        </p:spPr>
      </p:pic>
      <p:sp>
        <p:nvSpPr>
          <p:cNvPr id="8" name="Text Placeholder 7">
            <a:extLst>
              <a:ext uri="{FF2B5EF4-FFF2-40B4-BE49-F238E27FC236}">
                <a16:creationId xmlns:a16="http://schemas.microsoft.com/office/drawing/2014/main" id="{74734072-30A8-044B-748E-3AA928F91044}"/>
              </a:ext>
            </a:extLst>
          </p:cNvPr>
          <p:cNvSpPr>
            <a:spLocks noGrp="1"/>
          </p:cNvSpPr>
          <p:nvPr>
            <p:ph type="body" sz="quarter" idx="13" hasCustomPrompt="1"/>
          </p:nvPr>
        </p:nvSpPr>
        <p:spPr>
          <a:xfrm>
            <a:off x="5323840" y="2987040"/>
            <a:ext cx="6257099" cy="1402212"/>
          </a:xfrm>
        </p:spPr>
        <p:txBody>
          <a:bodyPr>
            <a:normAutofit/>
          </a:bodyPr>
          <a:lstStyle>
            <a:lvl1pPr marL="0" indent="0">
              <a:buNone/>
              <a:defRPr sz="1350"/>
            </a:lvl1pPr>
            <a:lvl5pPr marL="1371498" indent="0">
              <a:buNone/>
              <a:defRPr/>
            </a:lvl5pPr>
          </a:lstStyle>
          <a:p>
            <a:pPr lvl="0"/>
            <a:r>
              <a:rPr lang="en-US" dirty="0"/>
              <a:t>We have two vibrant campuses in Texas — one in San Marcos, one in Round Rock — and a variety of ways for you to discover each through in-person or digital experiences. Both our campuses are filled with opportunities to engage in life-changing learning, creative energy and community spirit.</a:t>
            </a:r>
          </a:p>
        </p:txBody>
      </p:sp>
      <p:sp>
        <p:nvSpPr>
          <p:cNvPr id="15" name="Content Placeholder 14">
            <a:extLst>
              <a:ext uri="{FF2B5EF4-FFF2-40B4-BE49-F238E27FC236}">
                <a16:creationId xmlns:a16="http://schemas.microsoft.com/office/drawing/2014/main" id="{4B5777E2-21B7-81A4-F805-5FC6DC2EA7B4}"/>
              </a:ext>
            </a:extLst>
          </p:cNvPr>
          <p:cNvSpPr>
            <a:spLocks noGrp="1"/>
          </p:cNvSpPr>
          <p:nvPr>
            <p:ph sz="quarter" idx="14" hasCustomPrompt="1"/>
          </p:nvPr>
        </p:nvSpPr>
        <p:spPr>
          <a:xfrm>
            <a:off x="5865429" y="4717167"/>
            <a:ext cx="2634468" cy="852805"/>
          </a:xfrm>
        </p:spPr>
        <p:txBody>
          <a:bodyPr anchor="ctr">
            <a:noAutofit/>
          </a:bodyPr>
          <a:lstStyle>
            <a:lvl1pPr marL="0" indent="0">
              <a:lnSpc>
                <a:spcPct val="100000"/>
              </a:lnSpc>
              <a:spcBef>
                <a:spcPts val="0"/>
              </a:spcBef>
              <a:buNone/>
              <a:defRPr sz="1200">
                <a:solidFill>
                  <a:schemeClr val="bg1"/>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San Marcos Campus</a:t>
            </a:r>
          </a:p>
          <a:p>
            <a:pPr lvl="0"/>
            <a:r>
              <a:rPr lang="en-US" dirty="0"/>
              <a:t>601 University Drive</a:t>
            </a:r>
          </a:p>
          <a:p>
            <a:pPr lvl="0"/>
            <a:r>
              <a:rPr lang="en-US" dirty="0"/>
              <a:t>San Marcos, Texas 78666</a:t>
            </a:r>
          </a:p>
        </p:txBody>
      </p:sp>
      <p:sp>
        <p:nvSpPr>
          <p:cNvPr id="16" name="Content Placeholder 14">
            <a:extLst>
              <a:ext uri="{FF2B5EF4-FFF2-40B4-BE49-F238E27FC236}">
                <a16:creationId xmlns:a16="http://schemas.microsoft.com/office/drawing/2014/main" id="{4DBBC4B6-7A8A-E08B-43CF-13A71C009AFF}"/>
              </a:ext>
            </a:extLst>
          </p:cNvPr>
          <p:cNvSpPr>
            <a:spLocks noGrp="1"/>
          </p:cNvSpPr>
          <p:nvPr>
            <p:ph sz="quarter" idx="15" hasCustomPrompt="1"/>
          </p:nvPr>
        </p:nvSpPr>
        <p:spPr>
          <a:xfrm>
            <a:off x="9161823" y="4717167"/>
            <a:ext cx="2659287" cy="852805"/>
          </a:xfrm>
        </p:spPr>
        <p:txBody>
          <a:bodyPr anchor="ctr">
            <a:noAutofit/>
          </a:bodyPr>
          <a:lstStyle>
            <a:lvl1pPr marL="0" indent="0">
              <a:lnSpc>
                <a:spcPct val="100000"/>
              </a:lnSpc>
              <a:spcBef>
                <a:spcPts val="0"/>
              </a:spcBef>
              <a:buNone/>
              <a:defRPr sz="1200">
                <a:solidFill>
                  <a:schemeClr val="accent3"/>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Round Rock Campus</a:t>
            </a:r>
          </a:p>
          <a:p>
            <a:pPr lvl="0"/>
            <a:r>
              <a:rPr lang="en-US" dirty="0"/>
              <a:t>1555 University Blvd.</a:t>
            </a:r>
          </a:p>
          <a:p>
            <a:pPr lvl="0"/>
            <a:r>
              <a:rPr lang="en-US" dirty="0"/>
              <a:t>Round Rock, Texas 78665</a:t>
            </a:r>
          </a:p>
        </p:txBody>
      </p:sp>
      <p:sp>
        <p:nvSpPr>
          <p:cNvPr id="18" name="Content Placeholder 17">
            <a:extLst>
              <a:ext uri="{FF2B5EF4-FFF2-40B4-BE49-F238E27FC236}">
                <a16:creationId xmlns:a16="http://schemas.microsoft.com/office/drawing/2014/main" id="{B71807FD-9E90-7DEA-88D5-E4FDD1BC4221}"/>
              </a:ext>
              <a:ext uri="{C183D7F6-B498-43B3-948B-1728B52AA6E4}">
                <adec:decorative xmlns:adec="http://schemas.microsoft.com/office/drawing/2017/decorative" val="1"/>
              </a:ext>
            </a:extLst>
          </p:cNvPr>
          <p:cNvSpPr>
            <a:spLocks noGrp="1"/>
          </p:cNvSpPr>
          <p:nvPr>
            <p:ph sz="quarter" idx="16" hasCustomPrompt="1"/>
          </p:nvPr>
        </p:nvSpPr>
        <p:spPr>
          <a:xfrm rot="8100000">
            <a:off x="5321636" y="4786060"/>
            <a:ext cx="608203" cy="487363"/>
          </a:xfrm>
          <a:prstGeom prst="teardrop">
            <a:avLst/>
          </a:prstGeom>
          <a:solidFill>
            <a:schemeClr val="bg1"/>
          </a:solidFill>
        </p:spPr>
        <p:txBody>
          <a:bodyPr>
            <a:noAutofit/>
          </a:bodyPr>
          <a:lstStyle>
            <a:lvl1pPr marL="0" indent="0">
              <a:buNone/>
              <a:defRPr sz="1500">
                <a:solidFill>
                  <a:schemeClr val="bg1"/>
                </a:solidFill>
              </a:defRPr>
            </a:lvl1pPr>
          </a:lstStyle>
          <a:p>
            <a:pPr lvl="0"/>
            <a:r>
              <a:rPr lang="en-US" dirty="0"/>
              <a:t> </a:t>
            </a:r>
          </a:p>
        </p:txBody>
      </p:sp>
      <p:sp>
        <p:nvSpPr>
          <p:cNvPr id="19" name="Content Placeholder 17">
            <a:extLst>
              <a:ext uri="{FF2B5EF4-FFF2-40B4-BE49-F238E27FC236}">
                <a16:creationId xmlns:a16="http://schemas.microsoft.com/office/drawing/2014/main" id="{245F8FA9-F527-15E5-7F0A-5756954A4CF4}"/>
              </a:ext>
              <a:ext uri="{C183D7F6-B498-43B3-948B-1728B52AA6E4}">
                <adec:decorative xmlns:adec="http://schemas.microsoft.com/office/drawing/2017/decorative" val="1"/>
              </a:ext>
            </a:extLst>
          </p:cNvPr>
          <p:cNvSpPr>
            <a:spLocks noGrp="1"/>
          </p:cNvSpPr>
          <p:nvPr>
            <p:ph sz="quarter" idx="17" hasCustomPrompt="1"/>
          </p:nvPr>
        </p:nvSpPr>
        <p:spPr>
          <a:xfrm rot="8100000">
            <a:off x="8640102" y="4785206"/>
            <a:ext cx="611421" cy="487363"/>
          </a:xfrm>
          <a:prstGeom prst="teardrop">
            <a:avLst/>
          </a:prstGeom>
          <a:solidFill>
            <a:schemeClr val="accent3"/>
          </a:solidFill>
        </p:spPr>
        <p:txBody>
          <a:bodyPr>
            <a:noAutofit/>
          </a:bodyPr>
          <a:lstStyle>
            <a:lvl1pPr marL="0" indent="0">
              <a:buNone/>
              <a:defRPr sz="1500"/>
            </a:lvl1pPr>
          </a:lstStyle>
          <a:p>
            <a:pPr lvl="0"/>
            <a:r>
              <a:rPr lang="en-US" dirty="0"/>
              <a:t> </a:t>
            </a:r>
          </a:p>
        </p:txBody>
      </p:sp>
      <p:sp>
        <p:nvSpPr>
          <p:cNvPr id="2" name="Title 1">
            <a:extLst>
              <a:ext uri="{FF2B5EF4-FFF2-40B4-BE49-F238E27FC236}">
                <a16:creationId xmlns:a16="http://schemas.microsoft.com/office/drawing/2014/main" id="{095F04EF-44E5-EE75-0E99-0D74C6B23661}"/>
              </a:ext>
            </a:extLst>
          </p:cNvPr>
          <p:cNvSpPr>
            <a:spLocks noGrp="1"/>
          </p:cNvSpPr>
          <p:nvPr>
            <p:ph type="title"/>
          </p:nvPr>
        </p:nvSpPr>
        <p:spPr>
          <a:xfrm>
            <a:off x="5323845" y="365124"/>
            <a:ext cx="6257097" cy="2520316"/>
          </a:xfrm>
        </p:spPr>
        <p:txBody>
          <a:bodyPr>
            <a:normAutofit/>
          </a:bodyPr>
          <a:lstStyle>
            <a:lvl1pPr>
              <a:defRPr sz="2700"/>
            </a:lvl1pPr>
          </a:lstStyle>
          <a:p>
            <a:r>
              <a:rPr lang="en-US" dirty="0"/>
              <a:t>Click to edit Master title style</a:t>
            </a:r>
          </a:p>
        </p:txBody>
      </p:sp>
    </p:spTree>
    <p:extLst>
      <p:ext uri="{BB962C8B-B14F-4D97-AF65-F5344CB8AC3E}">
        <p14:creationId xmlns:p14="http://schemas.microsoft.com/office/powerpoint/2010/main" val="203361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Round R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AC7BEF-9F6A-BAD7-8D67-FF28F50BE1CC}"/>
              </a:ext>
              <a:ext uri="{C183D7F6-B498-43B3-948B-1728B52AA6E4}">
                <adec:decorative xmlns:adec="http://schemas.microsoft.com/office/drawing/2017/decorative" val="1"/>
              </a:ext>
            </a:extLst>
          </p:cNvPr>
          <p:cNvSpPr/>
          <p:nvPr/>
        </p:nvSpPr>
        <p:spPr>
          <a:xfrm>
            <a:off x="0" y="1"/>
            <a:ext cx="12192000" cy="17611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a:extLst>
              <a:ext uri="{FF2B5EF4-FFF2-40B4-BE49-F238E27FC236}">
                <a16:creationId xmlns:a16="http://schemas.microsoft.com/office/drawing/2014/main" id="{E1A52739-9823-BA64-6141-7B902BFA9BBE}"/>
              </a:ext>
              <a:ext uri="{C183D7F6-B498-43B3-948B-1728B52AA6E4}">
                <adec:decorative xmlns:adec="http://schemas.microsoft.com/office/drawing/2017/decorative" val="1"/>
              </a:ext>
            </a:extLst>
          </p:cNvPr>
          <p:cNvPicPr>
            <a:picLocks noChangeAspect="1"/>
          </p:cNvPicPr>
          <p:nvPr/>
        </p:nvPicPr>
        <p:blipFill rotWithShape="1">
          <a:blip r:embed="rId2"/>
          <a:srcRect l="13668" r="21670"/>
          <a:stretch/>
        </p:blipFill>
        <p:spPr>
          <a:xfrm>
            <a:off x="6887688" y="352803"/>
            <a:ext cx="5304312" cy="6152394"/>
          </a:xfrm>
          <a:prstGeom prst="rect">
            <a:avLst/>
          </a:prstGeom>
        </p:spPr>
      </p:pic>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4050" spc="113"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150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text styles</a:t>
            </a:r>
          </a:p>
        </p:txBody>
      </p:sp>
      <p:pic>
        <p:nvPicPr>
          <p:cNvPr id="5" name="Picture 4">
            <a:extLst>
              <a:ext uri="{FF2B5EF4-FFF2-40B4-BE49-F238E27FC236}">
                <a16:creationId xmlns:a16="http://schemas.microsoft.com/office/drawing/2014/main" id="{07643897-13BA-D4C3-C58E-FE25BCDD258A}"/>
              </a:ext>
            </a:extLst>
          </p:cNvPr>
          <p:cNvPicPr>
            <a:picLocks noChangeAspect="1"/>
          </p:cNvPicPr>
          <p:nvPr/>
        </p:nvPicPr>
        <p:blipFill>
          <a:blip r:embed="rId3"/>
          <a:srcRect/>
          <a:stretch/>
        </p:blipFill>
        <p:spPr>
          <a:xfrm>
            <a:off x="289817" y="502597"/>
            <a:ext cx="3779520" cy="734906"/>
          </a:xfrm>
          <a:prstGeom prst="rect">
            <a:avLst/>
          </a:prstGeom>
        </p:spPr>
      </p:pic>
      <p:sp>
        <p:nvSpPr>
          <p:cNvPr id="8" name="Picture Placeholder 8">
            <a:extLst>
              <a:ext uri="{FF2B5EF4-FFF2-40B4-BE49-F238E27FC236}">
                <a16:creationId xmlns:a16="http://schemas.microsoft.com/office/drawing/2014/main" id="{54B1C2B2-EEAB-7D3D-6A65-4A90FB4A6CBC}"/>
              </a:ext>
            </a:extLst>
          </p:cNvPr>
          <p:cNvSpPr>
            <a:spLocks noGrp="1"/>
          </p:cNvSpPr>
          <p:nvPr>
            <p:ph type="pic" sz="quarter" idx="13" hasCustomPrompt="1"/>
          </p:nvPr>
        </p:nvSpPr>
        <p:spPr>
          <a:xfrm>
            <a:off x="6897814" y="352803"/>
            <a:ext cx="5294185"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9" name="Date Placeholder 8">
            <a:extLst>
              <a:ext uri="{FF2B5EF4-FFF2-40B4-BE49-F238E27FC236}">
                <a16:creationId xmlns:a16="http://schemas.microsoft.com/office/drawing/2014/main" id="{42F367F5-BF14-328E-6ECE-9A15FA161D0E}"/>
              </a:ext>
            </a:extLst>
          </p:cNvPr>
          <p:cNvSpPr>
            <a:spLocks noGrp="1"/>
          </p:cNvSpPr>
          <p:nvPr>
            <p:ph type="dt" sz="half" idx="14"/>
          </p:nvPr>
        </p:nvSpPr>
        <p:spPr>
          <a:xfrm>
            <a:off x="608142" y="6501562"/>
            <a:ext cx="2734503" cy="365125"/>
          </a:xfrm>
        </p:spPr>
        <p:txBody>
          <a:bodyPr/>
          <a:lstStyle/>
          <a:p>
            <a:fld id="{8A60A3F5-120A-A64C-8514-4F9CB3D10376}" type="datetimeFigureOut">
              <a:rPr lang="en-US" smtClean="0"/>
              <a:pPr/>
              <a:t>2/25/2026</a:t>
            </a:fld>
            <a:endParaRPr lang="en-US"/>
          </a:p>
        </p:txBody>
      </p:sp>
      <p:sp>
        <p:nvSpPr>
          <p:cNvPr id="10" name="Footer Placeholder 9">
            <a:extLst>
              <a:ext uri="{FF2B5EF4-FFF2-40B4-BE49-F238E27FC236}">
                <a16:creationId xmlns:a16="http://schemas.microsoft.com/office/drawing/2014/main" id="{B32A1D37-F382-E28D-AE70-8E4DD87D98E6}"/>
              </a:ext>
            </a:extLst>
          </p:cNvPr>
          <p:cNvSpPr>
            <a:spLocks noGrp="1"/>
          </p:cNvSpPr>
          <p:nvPr>
            <p:ph type="ftr" sz="quarter" idx="15"/>
          </p:nvPr>
        </p:nvSpPr>
        <p:spPr>
          <a:xfrm>
            <a:off x="3499495" y="6501563"/>
            <a:ext cx="8081444" cy="365125"/>
          </a:xfrm>
        </p:spPr>
        <p:txBody>
          <a:bodyPr/>
          <a:lstStyle/>
          <a:p>
            <a:endParaRPr lang="en-US" dirty="0"/>
          </a:p>
        </p:txBody>
      </p:sp>
      <p:sp>
        <p:nvSpPr>
          <p:cNvPr id="12" name="Slide Number Placeholder 11">
            <a:extLst>
              <a:ext uri="{FF2B5EF4-FFF2-40B4-BE49-F238E27FC236}">
                <a16:creationId xmlns:a16="http://schemas.microsoft.com/office/drawing/2014/main" id="{9E036E75-B49B-1E46-42DB-8A775A86DA85}"/>
              </a:ext>
            </a:extLst>
          </p:cNvPr>
          <p:cNvSpPr>
            <a:spLocks noGrp="1"/>
          </p:cNvSpPr>
          <p:nvPr>
            <p:ph type="sldNum" sz="quarter" idx="16"/>
          </p:nvPr>
        </p:nvSpPr>
        <p:spPr>
          <a:xfrm>
            <a:off x="11737792" y="6501562"/>
            <a:ext cx="454208" cy="365125"/>
          </a:xfrm>
        </p:spPr>
        <p:txBody>
          <a:bodyPr/>
          <a:lstStyle/>
          <a:p>
            <a:fld id="{8179B124-EE6F-DB4E-A403-682A40579A9A}" type="slidenum">
              <a:rPr lang="en-US" smtClean="0"/>
              <a:pPr/>
              <a:t>‹#›</a:t>
            </a:fld>
            <a:endParaRPr lang="en-US"/>
          </a:p>
        </p:txBody>
      </p:sp>
      <p:pic>
        <p:nvPicPr>
          <p:cNvPr id="4" name="Picture 3">
            <a:extLst>
              <a:ext uri="{FF2B5EF4-FFF2-40B4-BE49-F238E27FC236}">
                <a16:creationId xmlns:a16="http://schemas.microsoft.com/office/drawing/2014/main" id="{10093744-B57A-E905-9FBC-3262A89BDC48}"/>
              </a:ext>
              <a:ext uri="{C183D7F6-B498-43B3-948B-1728B52AA6E4}">
                <adec:decorative xmlns:adec="http://schemas.microsoft.com/office/drawing/2017/decorative" val="1"/>
              </a:ext>
            </a:extLst>
          </p:cNvPr>
          <p:cNvPicPr>
            <a:picLocks/>
          </p:cNvPicPr>
          <p:nvPr userDrawn="1"/>
        </p:nvPicPr>
        <p:blipFill>
          <a:blip r:embed="rId4"/>
          <a:stretch/>
        </p:blipFill>
        <p:spPr>
          <a:xfrm flipH="1">
            <a:off x="0" y="1740098"/>
            <a:ext cx="6888480" cy="173736"/>
          </a:xfrm>
          <a:prstGeom prst="rect">
            <a:avLst/>
          </a:prstGeom>
        </p:spPr>
      </p:pic>
    </p:spTree>
    <p:extLst>
      <p:ext uri="{BB962C8B-B14F-4D97-AF65-F5344CB8AC3E}">
        <p14:creationId xmlns:p14="http://schemas.microsoft.com/office/powerpoint/2010/main" val="3742227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2540001" y="365124"/>
            <a:ext cx="9040939" cy="4878010"/>
          </a:xfrm>
        </p:spPr>
        <p:txBody>
          <a:bodyPr>
            <a:normAutofit/>
          </a:bodyPr>
          <a:lstStyle>
            <a:lvl1pPr marL="7144" indent="-7144">
              <a:tabLst/>
              <a:defRPr sz="5400">
                <a:solidFill>
                  <a:schemeClr val="tx2"/>
                </a:solidFill>
              </a:defRPr>
            </a:lvl1pPr>
          </a:lstStyle>
          <a:p>
            <a:r>
              <a:rPr lang="en-US" dirty="0"/>
              <a:t>“Big Quote”</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3499499" y="5243134"/>
            <a:ext cx="8081319" cy="731520"/>
          </a:xfrm>
        </p:spPr>
        <p:txBody>
          <a:bodyPr>
            <a:normAutofit/>
          </a:bodyPr>
          <a:lstStyle>
            <a:lvl1pPr marL="0" indent="0" algn="l">
              <a:buNone/>
              <a:defRPr sz="1350">
                <a:solidFill>
                  <a:schemeClr val="tx2"/>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 Quote Attribution</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p>
            <a:fld id="{8A60A3F5-120A-A64C-8514-4F9CB3D10376}" type="datetimeFigureOut">
              <a:rPr lang="en-US" smtClean="0"/>
              <a:pPr/>
              <a:t>2/25/2026</a:t>
            </a:fld>
            <a:endParaRPr lang="en-US"/>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578697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 - Singl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C8A60102-E0C3-2CAF-DD93-6F80DD998D16}"/>
              </a:ext>
            </a:extLst>
          </p:cNvPr>
          <p:cNvSpPr>
            <a:spLocks noGrp="1"/>
          </p:cNvSpPr>
          <p:nvPr>
            <p:ph type="pic" sz="quarter" idx="18" hasCustomPrompt="1"/>
          </p:nvPr>
        </p:nvSpPr>
        <p:spPr>
          <a:xfrm>
            <a:off x="609605" y="1966205"/>
            <a:ext cx="3901436" cy="2925590"/>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3" name="Date Placeholder 2">
            <a:extLst>
              <a:ext uri="{FF2B5EF4-FFF2-40B4-BE49-F238E27FC236}">
                <a16:creationId xmlns:a16="http://schemas.microsoft.com/office/drawing/2014/main" id="{4FD90CC9-350C-84B2-A08C-2020302FF0DB}"/>
              </a:ext>
            </a:extLst>
          </p:cNvPr>
          <p:cNvSpPr>
            <a:spLocks noGrp="1"/>
          </p:cNvSpPr>
          <p:nvPr>
            <p:ph type="dt" sz="half" idx="10"/>
          </p:nvPr>
        </p:nvSpPr>
        <p:spPr/>
        <p:txBody>
          <a:bodyPr/>
          <a:lstStyle/>
          <a:p>
            <a:fld id="{8A60A3F5-120A-A64C-8514-4F9CB3D10376}" type="datetimeFigureOut">
              <a:rPr lang="en-US" smtClean="0"/>
              <a:pPr/>
              <a:t>2/25/2026</a:t>
            </a:fld>
            <a:endParaRPr lang="en-US"/>
          </a:p>
        </p:txBody>
      </p:sp>
      <p:sp>
        <p:nvSpPr>
          <p:cNvPr id="4" name="Footer Placeholder 3">
            <a:extLst>
              <a:ext uri="{FF2B5EF4-FFF2-40B4-BE49-F238E27FC236}">
                <a16:creationId xmlns:a16="http://schemas.microsoft.com/office/drawing/2014/main" id="{66F21260-C2F4-2B08-87FA-87B177A18E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3C4FA84-76C0-7663-05F3-EF3F24CF8F9B}"/>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7" name="Text Placeholder 14">
            <a:extLst>
              <a:ext uri="{FF2B5EF4-FFF2-40B4-BE49-F238E27FC236}">
                <a16:creationId xmlns:a16="http://schemas.microsoft.com/office/drawing/2014/main" id="{7FA30A96-9126-F34E-5619-3746E24564EE}"/>
              </a:ext>
            </a:extLst>
          </p:cNvPr>
          <p:cNvSpPr>
            <a:spLocks noGrp="1"/>
          </p:cNvSpPr>
          <p:nvPr>
            <p:ph type="body" sz="quarter" idx="19"/>
          </p:nvPr>
        </p:nvSpPr>
        <p:spPr>
          <a:xfrm>
            <a:off x="4985174" y="4033528"/>
            <a:ext cx="6595765" cy="858275"/>
          </a:xfrm>
        </p:spPr>
        <p:txBody>
          <a:bodyPr lIns="91440" rIns="91440">
            <a:normAutofit/>
          </a:bodyPr>
          <a:lstStyle>
            <a:lvl1pPr marL="0" indent="0" algn="l">
              <a:buNone/>
              <a:defRPr sz="1350">
                <a:solidFill>
                  <a:schemeClr val="bg1"/>
                </a:solidFill>
              </a:defRPr>
            </a:lvl1pPr>
          </a:lstStyle>
          <a:p>
            <a:pPr lvl="0"/>
            <a:r>
              <a:rPr lang="en-US"/>
              <a:t>Click to edit Master text styles</a:t>
            </a:r>
          </a:p>
        </p:txBody>
      </p:sp>
      <p:sp>
        <p:nvSpPr>
          <p:cNvPr id="8" name="Title 7">
            <a:extLst>
              <a:ext uri="{FF2B5EF4-FFF2-40B4-BE49-F238E27FC236}">
                <a16:creationId xmlns:a16="http://schemas.microsoft.com/office/drawing/2014/main" id="{00792357-BD60-0E76-D69A-707F22148C9B}"/>
              </a:ext>
            </a:extLst>
          </p:cNvPr>
          <p:cNvSpPr>
            <a:spLocks noGrp="1"/>
          </p:cNvSpPr>
          <p:nvPr>
            <p:ph type="title"/>
          </p:nvPr>
        </p:nvSpPr>
        <p:spPr>
          <a:xfrm>
            <a:off x="4985174" y="365126"/>
            <a:ext cx="6595765" cy="3587115"/>
          </a:xfrm>
        </p:spPr>
        <p:txBody>
          <a:bodyPr/>
          <a:lstStyle/>
          <a:p>
            <a:r>
              <a:rPr lang="en-US" dirty="0"/>
              <a:t>Click to edit Master title style</a:t>
            </a:r>
          </a:p>
        </p:txBody>
      </p:sp>
    </p:spTree>
    <p:extLst>
      <p:ext uri="{BB962C8B-B14F-4D97-AF65-F5344CB8AC3E}">
        <p14:creationId xmlns:p14="http://schemas.microsoft.com/office/powerpoint/2010/main" val="137793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tro - Small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635229" y="1965960"/>
            <a:ext cx="1950720" cy="1463040"/>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2701925" y="1925872"/>
            <a:ext cx="3079115" cy="756369"/>
          </a:xfrm>
        </p:spPr>
        <p:txBody>
          <a:bodyPr anchor="b"/>
          <a:lstStyle>
            <a:lvl1pPr marL="0" indent="0">
              <a:buNone/>
              <a:defRPr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2701925" y="2687879"/>
            <a:ext cx="3079115" cy="756369"/>
          </a:xfrm>
        </p:spPr>
        <p:txBody>
          <a:bodyPr anchor="t">
            <a:normAutofit/>
          </a:bodyPr>
          <a:lstStyle>
            <a:lvl1pPr marL="0" indent="0">
              <a:buNone/>
              <a:defRPr sz="12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7" name="Title 6">
            <a:extLst>
              <a:ext uri="{FF2B5EF4-FFF2-40B4-BE49-F238E27FC236}">
                <a16:creationId xmlns:a16="http://schemas.microsoft.com/office/drawing/2014/main" id="{AF1AF096-8694-2FF9-6AF4-4A116C5C1628}"/>
              </a:ext>
            </a:extLst>
          </p:cNvPr>
          <p:cNvSpPr>
            <a:spLocks noGrp="1"/>
          </p:cNvSpPr>
          <p:nvPr>
            <p:ph type="title"/>
          </p:nvPr>
        </p:nvSpPr>
        <p:spPr/>
        <p:txBody>
          <a:bodyPr>
            <a:normAutofit/>
          </a:bodyPr>
          <a:lstStyle>
            <a:lvl1pPr>
              <a:defRPr sz="2700"/>
            </a:lvl1pPr>
          </a:lstStyle>
          <a:p>
            <a:r>
              <a:rPr lang="en-US"/>
              <a:t>Click to edit Master title style</a:t>
            </a:r>
          </a:p>
        </p:txBody>
      </p:sp>
      <p:sp>
        <p:nvSpPr>
          <p:cNvPr id="2" name="Picture Placeholder 15">
            <a:extLst>
              <a:ext uri="{FF2B5EF4-FFF2-40B4-BE49-F238E27FC236}">
                <a16:creationId xmlns:a16="http://schemas.microsoft.com/office/drawing/2014/main" id="{D627D8A6-7B04-B85E-A128-28D84515D4C4}"/>
              </a:ext>
            </a:extLst>
          </p:cNvPr>
          <p:cNvSpPr>
            <a:spLocks noGrp="1"/>
          </p:cNvSpPr>
          <p:nvPr>
            <p:ph type="pic" sz="quarter" idx="21" hasCustomPrompt="1"/>
          </p:nvPr>
        </p:nvSpPr>
        <p:spPr>
          <a:xfrm>
            <a:off x="6053432" y="1965960"/>
            <a:ext cx="1950720" cy="1463040"/>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19" name="Text Placeholder 7">
            <a:extLst>
              <a:ext uri="{FF2B5EF4-FFF2-40B4-BE49-F238E27FC236}">
                <a16:creationId xmlns:a16="http://schemas.microsoft.com/office/drawing/2014/main" id="{74CB46F3-5472-B0A3-6A0A-5ED604801BFC}"/>
              </a:ext>
            </a:extLst>
          </p:cNvPr>
          <p:cNvSpPr>
            <a:spLocks noGrp="1"/>
          </p:cNvSpPr>
          <p:nvPr>
            <p:ph type="body" sz="quarter" idx="22" hasCustomPrompt="1"/>
          </p:nvPr>
        </p:nvSpPr>
        <p:spPr>
          <a:xfrm>
            <a:off x="8114185" y="1925872"/>
            <a:ext cx="3079115" cy="756369"/>
          </a:xfrm>
        </p:spPr>
        <p:txBody>
          <a:bodyPr anchor="b"/>
          <a:lstStyle>
            <a:lvl1pPr marL="0" indent="0">
              <a:buNone/>
              <a:defRPr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20" name="Text Placeholder 7">
            <a:extLst>
              <a:ext uri="{FF2B5EF4-FFF2-40B4-BE49-F238E27FC236}">
                <a16:creationId xmlns:a16="http://schemas.microsoft.com/office/drawing/2014/main" id="{E5B1B96F-E065-523C-352D-55E4CF7D46DF}"/>
              </a:ext>
            </a:extLst>
          </p:cNvPr>
          <p:cNvSpPr>
            <a:spLocks noGrp="1"/>
          </p:cNvSpPr>
          <p:nvPr>
            <p:ph type="body" sz="quarter" idx="23" hasCustomPrompt="1"/>
          </p:nvPr>
        </p:nvSpPr>
        <p:spPr>
          <a:xfrm>
            <a:off x="8109388" y="2687879"/>
            <a:ext cx="3079115" cy="756369"/>
          </a:xfrm>
        </p:spPr>
        <p:txBody>
          <a:bodyPr anchor="t">
            <a:normAutofit/>
          </a:bodyPr>
          <a:lstStyle>
            <a:lvl1pPr marL="0" indent="0">
              <a:buNone/>
              <a:defRPr sz="12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21" name="Picture Placeholder 15">
            <a:extLst>
              <a:ext uri="{FF2B5EF4-FFF2-40B4-BE49-F238E27FC236}">
                <a16:creationId xmlns:a16="http://schemas.microsoft.com/office/drawing/2014/main" id="{7DC03777-7704-D178-37DC-3582A872D339}"/>
              </a:ext>
            </a:extLst>
          </p:cNvPr>
          <p:cNvSpPr>
            <a:spLocks noGrp="1"/>
          </p:cNvSpPr>
          <p:nvPr>
            <p:ph type="pic" sz="quarter" idx="24" hasCustomPrompt="1"/>
          </p:nvPr>
        </p:nvSpPr>
        <p:spPr>
          <a:xfrm>
            <a:off x="641173" y="4078968"/>
            <a:ext cx="1950720" cy="1463040"/>
          </a:xfrm>
          <a:prstGeom prst="ellipse">
            <a:avLst/>
          </a:prstGeom>
          <a:blipFill>
            <a:blip r:embed="rId4"/>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22" name="Text Placeholder 7">
            <a:extLst>
              <a:ext uri="{FF2B5EF4-FFF2-40B4-BE49-F238E27FC236}">
                <a16:creationId xmlns:a16="http://schemas.microsoft.com/office/drawing/2014/main" id="{D395548C-27A6-47D9-8AED-C6BDE863835C}"/>
              </a:ext>
            </a:extLst>
          </p:cNvPr>
          <p:cNvSpPr>
            <a:spLocks noGrp="1"/>
          </p:cNvSpPr>
          <p:nvPr>
            <p:ph type="body" sz="quarter" idx="25" hasCustomPrompt="1"/>
          </p:nvPr>
        </p:nvSpPr>
        <p:spPr>
          <a:xfrm>
            <a:off x="2701925" y="4038884"/>
            <a:ext cx="3079115" cy="756369"/>
          </a:xfrm>
        </p:spPr>
        <p:txBody>
          <a:bodyPr anchor="b"/>
          <a:lstStyle>
            <a:lvl1pPr marL="0" indent="0">
              <a:buNone/>
              <a:defRPr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23" name="Text Placeholder 7">
            <a:extLst>
              <a:ext uri="{FF2B5EF4-FFF2-40B4-BE49-F238E27FC236}">
                <a16:creationId xmlns:a16="http://schemas.microsoft.com/office/drawing/2014/main" id="{A949499E-6A82-B840-BD12-3C9DCE4C4387}"/>
              </a:ext>
            </a:extLst>
          </p:cNvPr>
          <p:cNvSpPr>
            <a:spLocks noGrp="1"/>
          </p:cNvSpPr>
          <p:nvPr>
            <p:ph type="body" sz="quarter" idx="26" hasCustomPrompt="1"/>
          </p:nvPr>
        </p:nvSpPr>
        <p:spPr>
          <a:xfrm>
            <a:off x="2701924" y="4813836"/>
            <a:ext cx="3079115" cy="756369"/>
          </a:xfrm>
        </p:spPr>
        <p:txBody>
          <a:bodyPr anchor="t">
            <a:normAutofit/>
          </a:bodyPr>
          <a:lstStyle>
            <a:lvl1pPr marL="0" indent="0">
              <a:buNone/>
              <a:defRPr sz="12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24" name="Picture Placeholder 15">
            <a:extLst>
              <a:ext uri="{FF2B5EF4-FFF2-40B4-BE49-F238E27FC236}">
                <a16:creationId xmlns:a16="http://schemas.microsoft.com/office/drawing/2014/main" id="{4383F6E8-8C37-2336-DF18-48E62D725189}"/>
              </a:ext>
            </a:extLst>
          </p:cNvPr>
          <p:cNvSpPr>
            <a:spLocks noGrp="1"/>
          </p:cNvSpPr>
          <p:nvPr>
            <p:ph type="pic" sz="quarter" idx="27" hasCustomPrompt="1"/>
          </p:nvPr>
        </p:nvSpPr>
        <p:spPr>
          <a:xfrm>
            <a:off x="6053432" y="4078968"/>
            <a:ext cx="1950720" cy="1463040"/>
          </a:xfrm>
          <a:prstGeom prst="ellipse">
            <a:avLst/>
          </a:prstGeom>
          <a:blipFill>
            <a:blip r:embed="rId5"/>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25" name="Text Placeholder 7">
            <a:extLst>
              <a:ext uri="{FF2B5EF4-FFF2-40B4-BE49-F238E27FC236}">
                <a16:creationId xmlns:a16="http://schemas.microsoft.com/office/drawing/2014/main" id="{4881F187-B4FF-43C2-5175-889A399B4D5D}"/>
              </a:ext>
            </a:extLst>
          </p:cNvPr>
          <p:cNvSpPr>
            <a:spLocks noGrp="1"/>
          </p:cNvSpPr>
          <p:nvPr>
            <p:ph type="body" sz="quarter" idx="28" hasCustomPrompt="1"/>
          </p:nvPr>
        </p:nvSpPr>
        <p:spPr>
          <a:xfrm>
            <a:off x="8114185" y="4038884"/>
            <a:ext cx="3079115" cy="756369"/>
          </a:xfrm>
        </p:spPr>
        <p:txBody>
          <a:bodyPr anchor="b"/>
          <a:lstStyle>
            <a:lvl1pPr marL="0" indent="0">
              <a:buNone/>
              <a:defRPr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26" name="Text Placeholder 7">
            <a:extLst>
              <a:ext uri="{FF2B5EF4-FFF2-40B4-BE49-F238E27FC236}">
                <a16:creationId xmlns:a16="http://schemas.microsoft.com/office/drawing/2014/main" id="{CF60C375-26A2-2324-242A-47183AE31DA6}"/>
              </a:ext>
            </a:extLst>
          </p:cNvPr>
          <p:cNvSpPr>
            <a:spLocks noGrp="1"/>
          </p:cNvSpPr>
          <p:nvPr>
            <p:ph type="body" sz="quarter" idx="29" hasCustomPrompt="1"/>
          </p:nvPr>
        </p:nvSpPr>
        <p:spPr>
          <a:xfrm>
            <a:off x="8114185" y="4813836"/>
            <a:ext cx="3079115" cy="756369"/>
          </a:xfrm>
        </p:spPr>
        <p:txBody>
          <a:bodyPr anchor="t">
            <a:normAutofit/>
          </a:bodyPr>
          <a:lstStyle>
            <a:lvl1pPr marL="0" indent="0">
              <a:buNone/>
              <a:defRPr sz="12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27" name="Date Placeholder 26">
            <a:extLst>
              <a:ext uri="{FF2B5EF4-FFF2-40B4-BE49-F238E27FC236}">
                <a16:creationId xmlns:a16="http://schemas.microsoft.com/office/drawing/2014/main" id="{E378FE8F-B75D-C1B9-3A83-4697F18FAF43}"/>
              </a:ext>
            </a:extLst>
          </p:cNvPr>
          <p:cNvSpPr>
            <a:spLocks noGrp="1"/>
          </p:cNvSpPr>
          <p:nvPr>
            <p:ph type="dt" sz="half" idx="30"/>
          </p:nvPr>
        </p:nvSpPr>
        <p:spPr/>
        <p:txBody>
          <a:bodyPr/>
          <a:lstStyle/>
          <a:p>
            <a:fld id="{8A60A3F5-120A-A64C-8514-4F9CB3D10376}" type="datetimeFigureOut">
              <a:rPr lang="en-US" smtClean="0"/>
              <a:pPr/>
              <a:t>2/25/2026</a:t>
            </a:fld>
            <a:endParaRPr lang="en-US"/>
          </a:p>
        </p:txBody>
      </p:sp>
      <p:sp>
        <p:nvSpPr>
          <p:cNvPr id="28" name="Footer Placeholder 27">
            <a:extLst>
              <a:ext uri="{FF2B5EF4-FFF2-40B4-BE49-F238E27FC236}">
                <a16:creationId xmlns:a16="http://schemas.microsoft.com/office/drawing/2014/main" id="{E7ECF536-05DB-561F-40E6-C7E00AD182B6}"/>
              </a:ext>
            </a:extLst>
          </p:cNvPr>
          <p:cNvSpPr>
            <a:spLocks noGrp="1"/>
          </p:cNvSpPr>
          <p:nvPr>
            <p:ph type="ftr" sz="quarter" idx="31"/>
          </p:nvPr>
        </p:nvSpPr>
        <p:spPr/>
        <p:txBody>
          <a:bodyPr/>
          <a:lstStyle/>
          <a:p>
            <a:endParaRPr lang="en-US" dirty="0"/>
          </a:p>
        </p:txBody>
      </p:sp>
      <p:sp>
        <p:nvSpPr>
          <p:cNvPr id="29" name="Slide Number Placeholder 28">
            <a:extLst>
              <a:ext uri="{FF2B5EF4-FFF2-40B4-BE49-F238E27FC236}">
                <a16:creationId xmlns:a16="http://schemas.microsoft.com/office/drawing/2014/main" id="{57563909-4C31-3487-7E06-17E39D3FE010}"/>
              </a:ext>
            </a:extLst>
          </p:cNvPr>
          <p:cNvSpPr>
            <a:spLocks noGrp="1"/>
          </p:cNvSpPr>
          <p:nvPr>
            <p:ph type="sldNum" sz="quarter" idx="3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3719289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tro - Large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956381" y="2145604"/>
            <a:ext cx="1143503"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669292" y="3030495"/>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669292" y="3589294"/>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10" name="Date Placeholder 9">
            <a:extLst>
              <a:ext uri="{FF2B5EF4-FFF2-40B4-BE49-F238E27FC236}">
                <a16:creationId xmlns:a16="http://schemas.microsoft.com/office/drawing/2014/main" id="{C63DAE3C-8C04-E590-C566-50FED320BBE5}"/>
              </a:ext>
            </a:extLst>
          </p:cNvPr>
          <p:cNvSpPr>
            <a:spLocks noGrp="1"/>
          </p:cNvSpPr>
          <p:nvPr>
            <p:ph type="dt" sz="half" idx="45"/>
          </p:nvPr>
        </p:nvSpPr>
        <p:spPr/>
        <p:txBody>
          <a:bodyPr/>
          <a:lstStyle/>
          <a:p>
            <a:fld id="{8A60A3F5-120A-A64C-8514-4F9CB3D10376}" type="datetimeFigureOut">
              <a:rPr lang="en-US" smtClean="0"/>
              <a:pPr/>
              <a:t>2/25/2026</a:t>
            </a:fld>
            <a:endParaRPr lang="en-US"/>
          </a:p>
        </p:txBody>
      </p:sp>
      <p:sp>
        <p:nvSpPr>
          <p:cNvPr id="11" name="Footer Placeholder 10">
            <a:extLst>
              <a:ext uri="{FF2B5EF4-FFF2-40B4-BE49-F238E27FC236}">
                <a16:creationId xmlns:a16="http://schemas.microsoft.com/office/drawing/2014/main" id="{6DDFF0B5-D313-01EB-95D7-1867B11C12F7}"/>
              </a:ext>
            </a:extLst>
          </p:cNvPr>
          <p:cNvSpPr>
            <a:spLocks noGrp="1"/>
          </p:cNvSpPr>
          <p:nvPr>
            <p:ph type="ftr" sz="quarter" idx="46"/>
          </p:nvPr>
        </p:nvSpPr>
        <p:spPr/>
        <p:txBody>
          <a:bodyPr/>
          <a:lstStyle/>
          <a:p>
            <a:endParaRPr lang="en-US" dirty="0"/>
          </a:p>
        </p:txBody>
      </p:sp>
      <p:sp>
        <p:nvSpPr>
          <p:cNvPr id="12" name="Slide Number Placeholder 11">
            <a:extLst>
              <a:ext uri="{FF2B5EF4-FFF2-40B4-BE49-F238E27FC236}">
                <a16:creationId xmlns:a16="http://schemas.microsoft.com/office/drawing/2014/main" id="{50756AA2-62C9-7F57-DA88-BBC0B39FA7A6}"/>
              </a:ext>
            </a:extLst>
          </p:cNvPr>
          <p:cNvSpPr>
            <a:spLocks noGrp="1"/>
          </p:cNvSpPr>
          <p:nvPr>
            <p:ph type="sldNum" sz="quarter" idx="47"/>
          </p:nvPr>
        </p:nvSpPr>
        <p:spPr/>
        <p:txBody>
          <a:bodyPr/>
          <a:lstStyle/>
          <a:p>
            <a:fld id="{8179B124-EE6F-DB4E-A403-682A40579A9A}" type="slidenum">
              <a:rPr lang="en-US" smtClean="0"/>
              <a:pPr/>
              <a:t>‹#›</a:t>
            </a:fld>
            <a:endParaRPr lang="en-US"/>
          </a:p>
        </p:txBody>
      </p:sp>
      <p:sp>
        <p:nvSpPr>
          <p:cNvPr id="3" name="Title 2">
            <a:extLst>
              <a:ext uri="{FF2B5EF4-FFF2-40B4-BE49-F238E27FC236}">
                <a16:creationId xmlns:a16="http://schemas.microsoft.com/office/drawing/2014/main" id="{22583B16-E77C-E3B5-C2C8-1C80468C3E07}"/>
              </a:ext>
            </a:extLst>
          </p:cNvPr>
          <p:cNvSpPr>
            <a:spLocks noGrp="1"/>
          </p:cNvSpPr>
          <p:nvPr>
            <p:ph type="title"/>
          </p:nvPr>
        </p:nvSpPr>
        <p:spPr/>
        <p:txBody>
          <a:bodyPr>
            <a:normAutofit/>
          </a:bodyPr>
          <a:lstStyle>
            <a:lvl1pPr>
              <a:defRPr sz="2700"/>
            </a:lvl1pPr>
          </a:lstStyle>
          <a:p>
            <a:r>
              <a:rPr lang="en-US"/>
              <a:t>Click to edit Master title style</a:t>
            </a:r>
          </a:p>
        </p:txBody>
      </p:sp>
      <p:sp>
        <p:nvSpPr>
          <p:cNvPr id="2" name="Picture Placeholder 15">
            <a:extLst>
              <a:ext uri="{FF2B5EF4-FFF2-40B4-BE49-F238E27FC236}">
                <a16:creationId xmlns:a16="http://schemas.microsoft.com/office/drawing/2014/main" id="{C256B669-B5E8-5178-13F9-EC0C31B23868}"/>
              </a:ext>
            </a:extLst>
          </p:cNvPr>
          <p:cNvSpPr>
            <a:spLocks noGrp="1"/>
          </p:cNvSpPr>
          <p:nvPr>
            <p:ph type="pic" sz="quarter" idx="48" hasCustomPrompt="1"/>
          </p:nvPr>
        </p:nvSpPr>
        <p:spPr>
          <a:xfrm>
            <a:off x="3165030" y="2145604"/>
            <a:ext cx="1143503"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4" name="Text Placeholder 7">
            <a:extLst>
              <a:ext uri="{FF2B5EF4-FFF2-40B4-BE49-F238E27FC236}">
                <a16:creationId xmlns:a16="http://schemas.microsoft.com/office/drawing/2014/main" id="{D5D214F9-EF00-022B-497B-827DEED25C40}"/>
              </a:ext>
            </a:extLst>
          </p:cNvPr>
          <p:cNvSpPr>
            <a:spLocks noGrp="1"/>
          </p:cNvSpPr>
          <p:nvPr>
            <p:ph type="body" sz="quarter" idx="49" hasCustomPrompt="1"/>
          </p:nvPr>
        </p:nvSpPr>
        <p:spPr>
          <a:xfrm>
            <a:off x="2881457" y="3030495"/>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5" name="Text Placeholder 7">
            <a:extLst>
              <a:ext uri="{FF2B5EF4-FFF2-40B4-BE49-F238E27FC236}">
                <a16:creationId xmlns:a16="http://schemas.microsoft.com/office/drawing/2014/main" id="{7A778E8C-AC17-3CB4-8993-D286841B8CD4}"/>
              </a:ext>
            </a:extLst>
          </p:cNvPr>
          <p:cNvSpPr>
            <a:spLocks noGrp="1"/>
          </p:cNvSpPr>
          <p:nvPr>
            <p:ph type="body" sz="quarter" idx="50" hasCustomPrompt="1"/>
          </p:nvPr>
        </p:nvSpPr>
        <p:spPr>
          <a:xfrm>
            <a:off x="2881457" y="3589294"/>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16" name="Picture Placeholder 15">
            <a:extLst>
              <a:ext uri="{FF2B5EF4-FFF2-40B4-BE49-F238E27FC236}">
                <a16:creationId xmlns:a16="http://schemas.microsoft.com/office/drawing/2014/main" id="{8A687A43-E4A4-BE96-0B21-52D6A3D651E1}"/>
              </a:ext>
            </a:extLst>
          </p:cNvPr>
          <p:cNvSpPr>
            <a:spLocks noGrp="1"/>
          </p:cNvSpPr>
          <p:nvPr>
            <p:ph type="pic" sz="quarter" idx="54" hasCustomPrompt="1"/>
          </p:nvPr>
        </p:nvSpPr>
        <p:spPr>
          <a:xfrm>
            <a:off x="5373681" y="2145604"/>
            <a:ext cx="1143503"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17" name="Text Placeholder 7">
            <a:extLst>
              <a:ext uri="{FF2B5EF4-FFF2-40B4-BE49-F238E27FC236}">
                <a16:creationId xmlns:a16="http://schemas.microsoft.com/office/drawing/2014/main" id="{AB008B4D-329C-4EE9-5597-FDA6C09075B4}"/>
              </a:ext>
            </a:extLst>
          </p:cNvPr>
          <p:cNvSpPr>
            <a:spLocks noGrp="1"/>
          </p:cNvSpPr>
          <p:nvPr>
            <p:ph type="body" sz="quarter" idx="55" hasCustomPrompt="1"/>
          </p:nvPr>
        </p:nvSpPr>
        <p:spPr>
          <a:xfrm>
            <a:off x="5093620" y="3030495"/>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18" name="Text Placeholder 7">
            <a:extLst>
              <a:ext uri="{FF2B5EF4-FFF2-40B4-BE49-F238E27FC236}">
                <a16:creationId xmlns:a16="http://schemas.microsoft.com/office/drawing/2014/main" id="{E0410AAA-6D3C-20B2-E079-3B180A00AA70}"/>
              </a:ext>
            </a:extLst>
          </p:cNvPr>
          <p:cNvSpPr>
            <a:spLocks noGrp="1"/>
          </p:cNvSpPr>
          <p:nvPr>
            <p:ph type="body" sz="quarter" idx="56" hasCustomPrompt="1"/>
          </p:nvPr>
        </p:nvSpPr>
        <p:spPr>
          <a:xfrm>
            <a:off x="5093620" y="3589294"/>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45" name="Picture Placeholder 15">
            <a:extLst>
              <a:ext uri="{FF2B5EF4-FFF2-40B4-BE49-F238E27FC236}">
                <a16:creationId xmlns:a16="http://schemas.microsoft.com/office/drawing/2014/main" id="{60B529B9-0FFD-A486-CADE-6D7CC15BDC4E}"/>
              </a:ext>
            </a:extLst>
          </p:cNvPr>
          <p:cNvSpPr>
            <a:spLocks noGrp="1"/>
          </p:cNvSpPr>
          <p:nvPr>
            <p:ph type="pic" sz="quarter" idx="60" hasCustomPrompt="1"/>
          </p:nvPr>
        </p:nvSpPr>
        <p:spPr>
          <a:xfrm>
            <a:off x="7582330" y="2145604"/>
            <a:ext cx="1143503"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46" name="Text Placeholder 7">
            <a:extLst>
              <a:ext uri="{FF2B5EF4-FFF2-40B4-BE49-F238E27FC236}">
                <a16:creationId xmlns:a16="http://schemas.microsoft.com/office/drawing/2014/main" id="{2E30E1C2-6935-DE8B-7501-BB142BC9BB57}"/>
              </a:ext>
            </a:extLst>
          </p:cNvPr>
          <p:cNvSpPr>
            <a:spLocks noGrp="1"/>
          </p:cNvSpPr>
          <p:nvPr>
            <p:ph type="body" sz="quarter" idx="61" hasCustomPrompt="1"/>
          </p:nvPr>
        </p:nvSpPr>
        <p:spPr>
          <a:xfrm>
            <a:off x="7305785" y="3030495"/>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47" name="Text Placeholder 7">
            <a:extLst>
              <a:ext uri="{FF2B5EF4-FFF2-40B4-BE49-F238E27FC236}">
                <a16:creationId xmlns:a16="http://schemas.microsoft.com/office/drawing/2014/main" id="{0937DD7B-69F0-326D-469B-778793254029}"/>
              </a:ext>
            </a:extLst>
          </p:cNvPr>
          <p:cNvSpPr>
            <a:spLocks noGrp="1"/>
          </p:cNvSpPr>
          <p:nvPr>
            <p:ph type="body" sz="quarter" idx="62" hasCustomPrompt="1"/>
          </p:nvPr>
        </p:nvSpPr>
        <p:spPr>
          <a:xfrm>
            <a:off x="7305785" y="3589294"/>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51" name="Picture Placeholder 15">
            <a:extLst>
              <a:ext uri="{FF2B5EF4-FFF2-40B4-BE49-F238E27FC236}">
                <a16:creationId xmlns:a16="http://schemas.microsoft.com/office/drawing/2014/main" id="{692240BA-D864-33C3-60EB-4AF507DC349B}"/>
              </a:ext>
            </a:extLst>
          </p:cNvPr>
          <p:cNvSpPr>
            <a:spLocks noGrp="1"/>
          </p:cNvSpPr>
          <p:nvPr>
            <p:ph type="pic" sz="quarter" idx="66" hasCustomPrompt="1"/>
          </p:nvPr>
        </p:nvSpPr>
        <p:spPr>
          <a:xfrm>
            <a:off x="9790981" y="2145604"/>
            <a:ext cx="1143503"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52" name="Text Placeholder 7">
            <a:extLst>
              <a:ext uri="{FF2B5EF4-FFF2-40B4-BE49-F238E27FC236}">
                <a16:creationId xmlns:a16="http://schemas.microsoft.com/office/drawing/2014/main" id="{689F8EC7-6902-6B75-1E02-29E83A2E86F1}"/>
              </a:ext>
            </a:extLst>
          </p:cNvPr>
          <p:cNvSpPr>
            <a:spLocks noGrp="1"/>
          </p:cNvSpPr>
          <p:nvPr>
            <p:ph type="body" sz="quarter" idx="67" hasCustomPrompt="1"/>
          </p:nvPr>
        </p:nvSpPr>
        <p:spPr>
          <a:xfrm>
            <a:off x="9517949" y="3030495"/>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53" name="Text Placeholder 7">
            <a:extLst>
              <a:ext uri="{FF2B5EF4-FFF2-40B4-BE49-F238E27FC236}">
                <a16:creationId xmlns:a16="http://schemas.microsoft.com/office/drawing/2014/main" id="{A0F00252-5861-93C1-B751-2B31D0C0FDFD}"/>
              </a:ext>
            </a:extLst>
          </p:cNvPr>
          <p:cNvSpPr>
            <a:spLocks noGrp="1"/>
          </p:cNvSpPr>
          <p:nvPr>
            <p:ph type="body" sz="quarter" idx="68" hasCustomPrompt="1"/>
          </p:nvPr>
        </p:nvSpPr>
        <p:spPr>
          <a:xfrm>
            <a:off x="9517949" y="3589294"/>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66" name="Picture Placeholder 15">
            <a:extLst>
              <a:ext uri="{FF2B5EF4-FFF2-40B4-BE49-F238E27FC236}">
                <a16:creationId xmlns:a16="http://schemas.microsoft.com/office/drawing/2014/main" id="{08D3EE5E-CDB5-1AD1-6AB3-B7A44FF27F6D}"/>
              </a:ext>
            </a:extLst>
          </p:cNvPr>
          <p:cNvSpPr>
            <a:spLocks noGrp="1"/>
          </p:cNvSpPr>
          <p:nvPr>
            <p:ph type="pic" sz="quarter" idx="69" hasCustomPrompt="1"/>
          </p:nvPr>
        </p:nvSpPr>
        <p:spPr>
          <a:xfrm>
            <a:off x="2060706" y="4104143"/>
            <a:ext cx="1143503"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67" name="Text Placeholder 7">
            <a:extLst>
              <a:ext uri="{FF2B5EF4-FFF2-40B4-BE49-F238E27FC236}">
                <a16:creationId xmlns:a16="http://schemas.microsoft.com/office/drawing/2014/main" id="{61A80C66-F281-4FD8-DE5F-4A4EF80366A7}"/>
              </a:ext>
            </a:extLst>
          </p:cNvPr>
          <p:cNvSpPr>
            <a:spLocks noGrp="1"/>
          </p:cNvSpPr>
          <p:nvPr>
            <p:ph type="body" sz="quarter" idx="70" hasCustomPrompt="1"/>
          </p:nvPr>
        </p:nvSpPr>
        <p:spPr>
          <a:xfrm>
            <a:off x="1775373" y="4989030"/>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68" name="Text Placeholder 7">
            <a:extLst>
              <a:ext uri="{FF2B5EF4-FFF2-40B4-BE49-F238E27FC236}">
                <a16:creationId xmlns:a16="http://schemas.microsoft.com/office/drawing/2014/main" id="{DE07A0A9-A9AC-6A48-3DEB-4F96DC55CE82}"/>
              </a:ext>
            </a:extLst>
          </p:cNvPr>
          <p:cNvSpPr>
            <a:spLocks noGrp="1"/>
          </p:cNvSpPr>
          <p:nvPr>
            <p:ph type="body" sz="quarter" idx="71" hasCustomPrompt="1"/>
          </p:nvPr>
        </p:nvSpPr>
        <p:spPr>
          <a:xfrm>
            <a:off x="1775373" y="5547837"/>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69" name="Picture Placeholder 15">
            <a:extLst>
              <a:ext uri="{FF2B5EF4-FFF2-40B4-BE49-F238E27FC236}">
                <a16:creationId xmlns:a16="http://schemas.microsoft.com/office/drawing/2014/main" id="{7C372095-3D44-2C00-08DF-06BC7B3D3DF7}"/>
              </a:ext>
            </a:extLst>
          </p:cNvPr>
          <p:cNvSpPr>
            <a:spLocks noGrp="1"/>
          </p:cNvSpPr>
          <p:nvPr>
            <p:ph type="pic" sz="quarter" idx="72" hasCustomPrompt="1"/>
          </p:nvPr>
        </p:nvSpPr>
        <p:spPr>
          <a:xfrm>
            <a:off x="4269355" y="4104142"/>
            <a:ext cx="1143503" cy="859537"/>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70" name="Text Placeholder 7">
            <a:extLst>
              <a:ext uri="{FF2B5EF4-FFF2-40B4-BE49-F238E27FC236}">
                <a16:creationId xmlns:a16="http://schemas.microsoft.com/office/drawing/2014/main" id="{6C60132D-0453-5102-FAB0-FF65EA01047C}"/>
              </a:ext>
            </a:extLst>
          </p:cNvPr>
          <p:cNvSpPr>
            <a:spLocks noGrp="1"/>
          </p:cNvSpPr>
          <p:nvPr>
            <p:ph type="body" sz="quarter" idx="73" hasCustomPrompt="1"/>
          </p:nvPr>
        </p:nvSpPr>
        <p:spPr>
          <a:xfrm>
            <a:off x="3987541" y="4989030"/>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71" name="Text Placeholder 7">
            <a:extLst>
              <a:ext uri="{FF2B5EF4-FFF2-40B4-BE49-F238E27FC236}">
                <a16:creationId xmlns:a16="http://schemas.microsoft.com/office/drawing/2014/main" id="{C43F2DB7-364E-0666-EE3E-84B1CE73E804}"/>
              </a:ext>
            </a:extLst>
          </p:cNvPr>
          <p:cNvSpPr>
            <a:spLocks noGrp="1"/>
          </p:cNvSpPr>
          <p:nvPr>
            <p:ph type="body" sz="quarter" idx="74" hasCustomPrompt="1"/>
          </p:nvPr>
        </p:nvSpPr>
        <p:spPr>
          <a:xfrm>
            <a:off x="3987541" y="5547837"/>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72" name="Picture Placeholder 15">
            <a:extLst>
              <a:ext uri="{FF2B5EF4-FFF2-40B4-BE49-F238E27FC236}">
                <a16:creationId xmlns:a16="http://schemas.microsoft.com/office/drawing/2014/main" id="{09249EDD-F81A-C769-B366-21C1A340A289}"/>
              </a:ext>
            </a:extLst>
          </p:cNvPr>
          <p:cNvSpPr>
            <a:spLocks noGrp="1"/>
          </p:cNvSpPr>
          <p:nvPr>
            <p:ph type="pic" sz="quarter" idx="75" hasCustomPrompt="1"/>
          </p:nvPr>
        </p:nvSpPr>
        <p:spPr>
          <a:xfrm>
            <a:off x="6478006" y="4104142"/>
            <a:ext cx="1143503" cy="859537"/>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73" name="Text Placeholder 7">
            <a:extLst>
              <a:ext uri="{FF2B5EF4-FFF2-40B4-BE49-F238E27FC236}">
                <a16:creationId xmlns:a16="http://schemas.microsoft.com/office/drawing/2014/main" id="{FC0A104F-CD92-AAA2-F994-B6F0109910D5}"/>
              </a:ext>
            </a:extLst>
          </p:cNvPr>
          <p:cNvSpPr>
            <a:spLocks noGrp="1"/>
          </p:cNvSpPr>
          <p:nvPr>
            <p:ph type="body" sz="quarter" idx="76" hasCustomPrompt="1"/>
          </p:nvPr>
        </p:nvSpPr>
        <p:spPr>
          <a:xfrm>
            <a:off x="6199705" y="4989030"/>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74" name="Text Placeholder 7">
            <a:extLst>
              <a:ext uri="{FF2B5EF4-FFF2-40B4-BE49-F238E27FC236}">
                <a16:creationId xmlns:a16="http://schemas.microsoft.com/office/drawing/2014/main" id="{E1D291D9-CB65-5AE3-5348-F45E73A41ABD}"/>
              </a:ext>
            </a:extLst>
          </p:cNvPr>
          <p:cNvSpPr>
            <a:spLocks noGrp="1"/>
          </p:cNvSpPr>
          <p:nvPr>
            <p:ph type="body" sz="quarter" idx="77" hasCustomPrompt="1"/>
          </p:nvPr>
        </p:nvSpPr>
        <p:spPr>
          <a:xfrm>
            <a:off x="6199705" y="5547837"/>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75" name="Picture Placeholder 15">
            <a:extLst>
              <a:ext uri="{FF2B5EF4-FFF2-40B4-BE49-F238E27FC236}">
                <a16:creationId xmlns:a16="http://schemas.microsoft.com/office/drawing/2014/main" id="{1B434753-B537-949C-9633-4C8DD11F057F}"/>
              </a:ext>
            </a:extLst>
          </p:cNvPr>
          <p:cNvSpPr>
            <a:spLocks noGrp="1"/>
          </p:cNvSpPr>
          <p:nvPr>
            <p:ph type="pic" sz="quarter" idx="78" hasCustomPrompt="1"/>
          </p:nvPr>
        </p:nvSpPr>
        <p:spPr>
          <a:xfrm>
            <a:off x="8686655" y="4104142"/>
            <a:ext cx="1143503" cy="859537"/>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76" name="Text Placeholder 7">
            <a:extLst>
              <a:ext uri="{FF2B5EF4-FFF2-40B4-BE49-F238E27FC236}">
                <a16:creationId xmlns:a16="http://schemas.microsoft.com/office/drawing/2014/main" id="{093F2645-E73D-C45E-D79D-6F765BDA92E2}"/>
              </a:ext>
            </a:extLst>
          </p:cNvPr>
          <p:cNvSpPr>
            <a:spLocks noGrp="1"/>
          </p:cNvSpPr>
          <p:nvPr>
            <p:ph type="body" sz="quarter" idx="79" hasCustomPrompt="1"/>
          </p:nvPr>
        </p:nvSpPr>
        <p:spPr>
          <a:xfrm>
            <a:off x="8411869" y="4989030"/>
            <a:ext cx="1717675"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77" name="Text Placeholder 7">
            <a:extLst>
              <a:ext uri="{FF2B5EF4-FFF2-40B4-BE49-F238E27FC236}">
                <a16:creationId xmlns:a16="http://schemas.microsoft.com/office/drawing/2014/main" id="{49EBD817-714C-50F4-0275-CA3C7FCCBEE1}"/>
              </a:ext>
            </a:extLst>
          </p:cNvPr>
          <p:cNvSpPr>
            <a:spLocks noGrp="1"/>
          </p:cNvSpPr>
          <p:nvPr>
            <p:ph type="body" sz="quarter" idx="80" hasCustomPrompt="1"/>
          </p:nvPr>
        </p:nvSpPr>
        <p:spPr>
          <a:xfrm>
            <a:off x="8411869" y="5547837"/>
            <a:ext cx="1717675"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Tree>
    <p:extLst>
      <p:ext uri="{BB962C8B-B14F-4D97-AF65-F5344CB8AC3E}">
        <p14:creationId xmlns:p14="http://schemas.microsoft.com/office/powerpoint/2010/main" val="2937818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08387-D003-3179-0811-8E81572D3925}"/>
              </a:ext>
              <a:ext uri="{C183D7F6-B498-43B3-948B-1728B52AA6E4}">
                <adec:decorative xmlns:adec="http://schemas.microsoft.com/office/drawing/2017/decorative" val="1"/>
              </a:ext>
            </a:extLst>
          </p:cNvPr>
          <p:cNvPicPr>
            <a:picLocks noChangeAspect="1"/>
          </p:cNvPicPr>
          <p:nvPr/>
        </p:nvPicPr>
        <p:blipFill rotWithShape="1">
          <a:blip r:embed="rId2"/>
          <a:srcRect l="25754" r="15728"/>
          <a:stretch/>
        </p:blipFill>
        <p:spPr>
          <a:xfrm>
            <a:off x="6841071" y="0"/>
            <a:ext cx="5350935" cy="6858000"/>
          </a:xfrm>
          <a:prstGeom prst="rect">
            <a:avLst/>
          </a:prstGeom>
        </p:spPr>
      </p:pic>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608431" y="719840"/>
            <a:ext cx="5566532" cy="1791054"/>
          </a:xfrm>
        </p:spPr>
        <p:txBody>
          <a:bodyPr>
            <a:normAutofit/>
          </a:bodyPr>
          <a:lstStyle>
            <a:lvl1pPr marL="7144" indent="-7144">
              <a:tabLst/>
              <a:defRPr sz="4500">
                <a:solidFill>
                  <a:schemeClr val="bg1"/>
                </a:solidFill>
              </a:defRPr>
            </a:lvl1pPr>
          </a:lstStyle>
          <a:p>
            <a:r>
              <a:rPr lang="en-US" dirty="0"/>
              <a:t>Closing Statements</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608307" y="2628300"/>
            <a:ext cx="5566532" cy="1114778"/>
          </a:xfrm>
        </p:spPr>
        <p:txBody>
          <a:bodyPr>
            <a:normAutofit/>
          </a:bodyPr>
          <a:lstStyle>
            <a:lvl1pPr marL="0" indent="0" algn="l">
              <a:buNone/>
              <a:defRPr sz="1350">
                <a:solidFill>
                  <a:schemeClr val="bg1"/>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Acknowledgements, thank you, CTA, whatever extra info you need to close out your presentation, if you need them.</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lvl1pPr>
              <a:defRPr>
                <a:solidFill>
                  <a:schemeClr val="tx2"/>
                </a:solidFill>
              </a:defRPr>
            </a:lvl1pPr>
          </a:lstStyle>
          <a:p>
            <a:fld id="{8A60A3F5-120A-A64C-8514-4F9CB3D10376}" type="datetimeFigureOut">
              <a:rPr lang="en-US" smtClean="0"/>
              <a:pPr/>
              <a:t>2/25/2026</a:t>
            </a:fld>
            <a:endParaRPr lang="en-US" dirty="0"/>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a:p>
        </p:txBody>
      </p:sp>
      <p:sp>
        <p:nvSpPr>
          <p:cNvPr id="6" name="Text Placeholder 11">
            <a:extLst>
              <a:ext uri="{FF2B5EF4-FFF2-40B4-BE49-F238E27FC236}">
                <a16:creationId xmlns:a16="http://schemas.microsoft.com/office/drawing/2014/main" id="{0919B41D-3796-FDE8-52FB-42A97225242F}"/>
              </a:ext>
            </a:extLst>
          </p:cNvPr>
          <p:cNvSpPr>
            <a:spLocks noGrp="1"/>
          </p:cNvSpPr>
          <p:nvPr>
            <p:ph type="body" sz="quarter" idx="14" hasCustomPrompt="1"/>
          </p:nvPr>
        </p:nvSpPr>
        <p:spPr>
          <a:xfrm>
            <a:off x="2221653" y="4701823"/>
            <a:ext cx="3975948" cy="1114778"/>
          </a:xfrm>
        </p:spPr>
        <p:txBody>
          <a:bodyPr anchor="ctr">
            <a:normAutofit/>
          </a:bodyPr>
          <a:lstStyle>
            <a:lvl1pPr marL="0" indent="0" algn="l">
              <a:buNone/>
              <a:defRPr sz="1350" b="1">
                <a:solidFill>
                  <a:schemeClr val="bg1"/>
                </a:solidFill>
                <a:latin typeface="+mj-lt"/>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Optional contact information (remember to delete the image if unnecessary)</a:t>
            </a:r>
          </a:p>
        </p:txBody>
      </p:sp>
      <p:sp>
        <p:nvSpPr>
          <p:cNvPr id="7" name="Picture Placeholder 15">
            <a:extLst>
              <a:ext uri="{FF2B5EF4-FFF2-40B4-BE49-F238E27FC236}">
                <a16:creationId xmlns:a16="http://schemas.microsoft.com/office/drawing/2014/main" id="{23BB6382-9652-CDCD-0A21-EA3D90C96EF3}"/>
              </a:ext>
            </a:extLst>
          </p:cNvPr>
          <p:cNvSpPr>
            <a:spLocks noGrp="1"/>
          </p:cNvSpPr>
          <p:nvPr>
            <p:ph type="pic" sz="quarter" idx="18" hasCustomPrompt="1"/>
          </p:nvPr>
        </p:nvSpPr>
        <p:spPr>
          <a:xfrm>
            <a:off x="608142" y="4701831"/>
            <a:ext cx="1478045" cy="1108709"/>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bg1"/>
                </a:solidFill>
              </a:defRPr>
            </a:lvl1pPr>
          </a:lstStyle>
          <a:p>
            <a:r>
              <a:rPr lang="en-US" dirty="0"/>
              <a:t>Click the icon in the center to add an image. </a:t>
            </a:r>
          </a:p>
        </p:txBody>
      </p:sp>
      <p:sp>
        <p:nvSpPr>
          <p:cNvPr id="11" name="Picture Placeholder 8">
            <a:extLst>
              <a:ext uri="{FF2B5EF4-FFF2-40B4-BE49-F238E27FC236}">
                <a16:creationId xmlns:a16="http://schemas.microsoft.com/office/drawing/2014/main" id="{CC590B82-ABFE-881A-3A53-DF48DE3B6443}"/>
              </a:ext>
            </a:extLst>
          </p:cNvPr>
          <p:cNvSpPr>
            <a:spLocks noGrp="1"/>
          </p:cNvSpPr>
          <p:nvPr>
            <p:ph type="pic" sz="quarter" idx="19" hasCustomPrompt="1"/>
          </p:nvPr>
        </p:nvSpPr>
        <p:spPr>
          <a:xfrm>
            <a:off x="6841069" y="0"/>
            <a:ext cx="5350932" cy="6858000"/>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Tree>
    <p:extLst>
      <p:ext uri="{BB962C8B-B14F-4D97-AF65-F5344CB8AC3E}">
        <p14:creationId xmlns:p14="http://schemas.microsoft.com/office/powerpoint/2010/main" val="961418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1345-7B20-75E3-B5BA-2F7A98AD5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9CAB22-4F01-A20F-60A0-CEEC3063783A}"/>
              </a:ext>
            </a:extLst>
          </p:cNvPr>
          <p:cNvSpPr>
            <a:spLocks noGrp="1"/>
          </p:cNvSpPr>
          <p:nvPr>
            <p:ph type="dt" sz="half" idx="10"/>
          </p:nvPr>
        </p:nvSpPr>
        <p:spPr/>
        <p:txBody>
          <a:bodyPr/>
          <a:lstStyle/>
          <a:p>
            <a:fld id="{8A60A3F5-120A-A64C-8514-4F9CB3D10376}" type="datetimeFigureOut">
              <a:rPr lang="en-US" smtClean="0"/>
              <a:t>2/25/2026</a:t>
            </a:fld>
            <a:endParaRPr lang="en-US"/>
          </a:p>
        </p:txBody>
      </p:sp>
      <p:sp>
        <p:nvSpPr>
          <p:cNvPr id="4" name="Footer Placeholder 3">
            <a:extLst>
              <a:ext uri="{FF2B5EF4-FFF2-40B4-BE49-F238E27FC236}">
                <a16:creationId xmlns:a16="http://schemas.microsoft.com/office/drawing/2014/main" id="{0F58AFC3-0F01-62B1-A0FE-1C7D958835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23E52-CA10-49E7-0D5A-C1A72A458BF8}"/>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2580671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65162C-9093-10F0-D9FA-12517A67F374}"/>
              </a:ext>
            </a:extLst>
          </p:cNvPr>
          <p:cNvSpPr>
            <a:spLocks noGrp="1"/>
          </p:cNvSpPr>
          <p:nvPr>
            <p:ph type="dt" sz="half" idx="10"/>
          </p:nvPr>
        </p:nvSpPr>
        <p:spPr/>
        <p:txBody>
          <a:bodyPr/>
          <a:lstStyle/>
          <a:p>
            <a:fld id="{8A60A3F5-120A-A64C-8514-4F9CB3D10376}" type="datetimeFigureOut">
              <a:rPr lang="en-US" smtClean="0"/>
              <a:t>2/25/2026</a:t>
            </a:fld>
            <a:endParaRPr lang="en-US"/>
          </a:p>
        </p:txBody>
      </p:sp>
      <p:sp>
        <p:nvSpPr>
          <p:cNvPr id="3" name="Footer Placeholder 2">
            <a:extLst>
              <a:ext uri="{FF2B5EF4-FFF2-40B4-BE49-F238E27FC236}">
                <a16:creationId xmlns:a16="http://schemas.microsoft.com/office/drawing/2014/main" id="{1359B841-CB21-E7FB-9FE8-F6B1CCFC48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4486BA-51A0-66A6-C503-C740CEAA51B5}"/>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2729783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2FC8-3519-CF98-CF14-BA3A6387908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48D6ADF-D866-EA64-3738-B4836C576D7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95FDD38-23BF-20BE-57DD-5ADFFE8CC31C}"/>
              </a:ext>
            </a:extLst>
          </p:cNvPr>
          <p:cNvSpPr>
            <a:spLocks noGrp="1"/>
          </p:cNvSpPr>
          <p:nvPr>
            <p:ph type="dt" sz="half" idx="10"/>
          </p:nvPr>
        </p:nvSpPr>
        <p:spPr/>
        <p:txBody>
          <a:bodyPr/>
          <a:lstStyle/>
          <a:p>
            <a:fld id="{73E59393-F1B0-40A5-A756-0068877E4C7F}" type="datetimeFigureOut">
              <a:rPr lang="en-US" smtClean="0"/>
              <a:t>2/25/2026</a:t>
            </a:fld>
            <a:endParaRPr lang="en-US"/>
          </a:p>
        </p:txBody>
      </p:sp>
      <p:sp>
        <p:nvSpPr>
          <p:cNvPr id="5" name="Footer Placeholder 4">
            <a:extLst>
              <a:ext uri="{FF2B5EF4-FFF2-40B4-BE49-F238E27FC236}">
                <a16:creationId xmlns:a16="http://schemas.microsoft.com/office/drawing/2014/main" id="{A506A670-B755-6D28-AE0B-4A9E259AC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BD122-DC78-4989-29AB-43A2AF8AAFC7}"/>
              </a:ext>
            </a:extLst>
          </p:cNvPr>
          <p:cNvSpPr>
            <a:spLocks noGrp="1"/>
          </p:cNvSpPr>
          <p:nvPr>
            <p:ph type="sldNum" sz="quarter" idx="12"/>
          </p:nvPr>
        </p:nvSpPr>
        <p:spPr/>
        <p:txBody>
          <a:bodyPr/>
          <a:lstStyle/>
          <a:p>
            <a:fld id="{7D269EFD-33FC-4B40-9E11-94908E36405C}" type="slidenum">
              <a:rPr lang="en-US" smtClean="0"/>
              <a:t>‹#›</a:t>
            </a:fld>
            <a:endParaRPr lang="en-US"/>
          </a:p>
        </p:txBody>
      </p:sp>
    </p:spTree>
    <p:extLst>
      <p:ext uri="{BB962C8B-B14F-4D97-AF65-F5344CB8AC3E}">
        <p14:creationId xmlns:p14="http://schemas.microsoft.com/office/powerpoint/2010/main" val="2290449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9241-5088-2FC5-D8E1-81F0D9BC69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8BC46-B804-5F79-1727-FA6CF40565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DD379E-86BC-DB30-6C69-BEAAA176CDAD}"/>
              </a:ext>
            </a:extLst>
          </p:cNvPr>
          <p:cNvSpPr>
            <a:spLocks noGrp="1"/>
          </p:cNvSpPr>
          <p:nvPr>
            <p:ph type="dt" sz="half" idx="10"/>
          </p:nvPr>
        </p:nvSpPr>
        <p:spPr/>
        <p:txBody>
          <a:bodyPr/>
          <a:lstStyle/>
          <a:p>
            <a:fld id="{73E59393-F1B0-40A5-A756-0068877E4C7F}" type="datetimeFigureOut">
              <a:rPr lang="en-US" smtClean="0"/>
              <a:t>2/25/2026</a:t>
            </a:fld>
            <a:endParaRPr lang="en-US"/>
          </a:p>
        </p:txBody>
      </p:sp>
      <p:sp>
        <p:nvSpPr>
          <p:cNvPr id="5" name="Footer Placeholder 4">
            <a:extLst>
              <a:ext uri="{FF2B5EF4-FFF2-40B4-BE49-F238E27FC236}">
                <a16:creationId xmlns:a16="http://schemas.microsoft.com/office/drawing/2014/main" id="{A59A51D4-2C67-CB77-0EAA-2427D1AA4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DEE21-37C4-97D2-E9C1-63DA546818E9}"/>
              </a:ext>
            </a:extLst>
          </p:cNvPr>
          <p:cNvSpPr>
            <a:spLocks noGrp="1"/>
          </p:cNvSpPr>
          <p:nvPr>
            <p:ph type="sldNum" sz="quarter" idx="12"/>
          </p:nvPr>
        </p:nvSpPr>
        <p:spPr/>
        <p:txBody>
          <a:bodyPr/>
          <a:lstStyle/>
          <a:p>
            <a:fld id="{7D269EFD-33FC-4B40-9E11-94908E36405C}" type="slidenum">
              <a:rPr lang="en-US" smtClean="0"/>
              <a:t>‹#›</a:t>
            </a:fld>
            <a:endParaRPr lang="en-US"/>
          </a:p>
        </p:txBody>
      </p:sp>
    </p:spTree>
    <p:extLst>
      <p:ext uri="{BB962C8B-B14F-4D97-AF65-F5344CB8AC3E}">
        <p14:creationId xmlns:p14="http://schemas.microsoft.com/office/powerpoint/2010/main" val="3879489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4DE1-B8D1-B02A-68A9-81CAF0BC9F4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09CF1DC-77B8-4627-19BB-45CDF56947D6}"/>
              </a:ext>
            </a:extLst>
          </p:cNvPr>
          <p:cNvSpPr>
            <a:spLocks noGrp="1"/>
          </p:cNvSpPr>
          <p:nvPr>
            <p:ph type="body" idx="1"/>
          </p:nvPr>
        </p:nvSpPr>
        <p:spPr>
          <a:xfrm>
            <a:off x="831851" y="4589465"/>
            <a:ext cx="105156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5E074-EB9C-6205-29D5-44D09B0B469C}"/>
              </a:ext>
            </a:extLst>
          </p:cNvPr>
          <p:cNvSpPr>
            <a:spLocks noGrp="1"/>
          </p:cNvSpPr>
          <p:nvPr>
            <p:ph type="dt" sz="half" idx="10"/>
          </p:nvPr>
        </p:nvSpPr>
        <p:spPr/>
        <p:txBody>
          <a:bodyPr/>
          <a:lstStyle/>
          <a:p>
            <a:fld id="{73E59393-F1B0-40A5-A756-0068877E4C7F}" type="datetimeFigureOut">
              <a:rPr lang="en-US" smtClean="0"/>
              <a:t>2/25/2026</a:t>
            </a:fld>
            <a:endParaRPr lang="en-US"/>
          </a:p>
        </p:txBody>
      </p:sp>
      <p:sp>
        <p:nvSpPr>
          <p:cNvPr id="5" name="Footer Placeholder 4">
            <a:extLst>
              <a:ext uri="{FF2B5EF4-FFF2-40B4-BE49-F238E27FC236}">
                <a16:creationId xmlns:a16="http://schemas.microsoft.com/office/drawing/2014/main" id="{BE8C2042-6125-7AF9-0BD4-93A8A17E5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E896C-1FD3-46B9-F2F9-ECFF7675D87D}"/>
              </a:ext>
            </a:extLst>
          </p:cNvPr>
          <p:cNvSpPr>
            <a:spLocks noGrp="1"/>
          </p:cNvSpPr>
          <p:nvPr>
            <p:ph type="sldNum" sz="quarter" idx="12"/>
          </p:nvPr>
        </p:nvSpPr>
        <p:spPr/>
        <p:txBody>
          <a:bodyPr/>
          <a:lstStyle/>
          <a:p>
            <a:fld id="{7D269EFD-33FC-4B40-9E11-94908E36405C}" type="slidenum">
              <a:rPr lang="en-US" smtClean="0"/>
              <a:t>‹#›</a:t>
            </a:fld>
            <a:endParaRPr lang="en-US"/>
          </a:p>
        </p:txBody>
      </p:sp>
    </p:spTree>
    <p:extLst>
      <p:ext uri="{BB962C8B-B14F-4D97-AF65-F5344CB8AC3E}">
        <p14:creationId xmlns:p14="http://schemas.microsoft.com/office/powerpoint/2010/main" val="159031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Custom Log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p:nvSpPr>
        <p:spPr>
          <a:xfrm>
            <a:off x="0" y="1"/>
            <a:ext cx="12192000" cy="17611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4050" spc="113"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150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text styles</a:t>
            </a:r>
          </a:p>
        </p:txBody>
      </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rotWithShape="1">
          <a:blip r:embed="rId2"/>
          <a:srcRect l="14962" r="20376"/>
          <a:stretch/>
        </p:blipFill>
        <p:spPr>
          <a:xfrm>
            <a:off x="6887688" y="352803"/>
            <a:ext cx="5304312" cy="6152394"/>
          </a:xfrm>
          <a:prstGeom prst="rect">
            <a:avLst/>
          </a:prstGeom>
        </p:spPr>
      </p:pic>
      <p:sp>
        <p:nvSpPr>
          <p:cNvPr id="5" name="Picture Placeholder 4">
            <a:extLst>
              <a:ext uri="{FF2B5EF4-FFF2-40B4-BE49-F238E27FC236}">
                <a16:creationId xmlns:a16="http://schemas.microsoft.com/office/drawing/2014/main" id="{C633AD40-62E8-0AE1-41A5-49B5C21E6059}"/>
              </a:ext>
            </a:extLst>
          </p:cNvPr>
          <p:cNvSpPr>
            <a:spLocks noGrp="1"/>
          </p:cNvSpPr>
          <p:nvPr>
            <p:ph type="pic" sz="quarter" idx="14" hasCustomPrompt="1"/>
          </p:nvPr>
        </p:nvSpPr>
        <p:spPr>
          <a:xfrm>
            <a:off x="406400" y="233681"/>
            <a:ext cx="4023360" cy="1239519"/>
          </a:xfrm>
        </p:spPr>
        <p:txBody>
          <a:bodyPr anchor="ctr">
            <a:normAutofit/>
          </a:bodyPr>
          <a:lstStyle>
            <a:lvl1pPr marL="0" indent="0" algn="ctr">
              <a:buNone/>
              <a:defRPr sz="1500">
                <a:solidFill>
                  <a:schemeClr val="bg1">
                    <a:lumMod val="65000"/>
                  </a:schemeClr>
                </a:solidFill>
              </a:defRPr>
            </a:lvl1pPr>
          </a:lstStyle>
          <a:p>
            <a:r>
              <a:rPr lang="en-US" dirty="0"/>
              <a:t>Add your unit logo here</a:t>
            </a:r>
          </a:p>
        </p:txBody>
      </p:sp>
      <p:sp>
        <p:nvSpPr>
          <p:cNvPr id="4" name="Picture Placeholder 8">
            <a:extLst>
              <a:ext uri="{FF2B5EF4-FFF2-40B4-BE49-F238E27FC236}">
                <a16:creationId xmlns:a16="http://schemas.microsoft.com/office/drawing/2014/main" id="{521B6FEC-7E16-C065-CF37-CC8CFDBAFBE6}"/>
              </a:ext>
            </a:extLst>
          </p:cNvPr>
          <p:cNvSpPr>
            <a:spLocks noGrp="1"/>
          </p:cNvSpPr>
          <p:nvPr>
            <p:ph type="pic" sz="quarter" idx="13" hasCustomPrompt="1"/>
          </p:nvPr>
        </p:nvSpPr>
        <p:spPr>
          <a:xfrm>
            <a:off x="6887688" y="352803"/>
            <a:ext cx="5304312"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6" name="Date Placeholder 5">
            <a:extLst>
              <a:ext uri="{FF2B5EF4-FFF2-40B4-BE49-F238E27FC236}">
                <a16:creationId xmlns:a16="http://schemas.microsoft.com/office/drawing/2014/main" id="{489DB17B-C337-E847-80A3-C530C0F6C34D}"/>
              </a:ext>
            </a:extLst>
          </p:cNvPr>
          <p:cNvSpPr>
            <a:spLocks noGrp="1"/>
          </p:cNvSpPr>
          <p:nvPr>
            <p:ph type="dt" sz="half" idx="15"/>
          </p:nvPr>
        </p:nvSpPr>
        <p:spPr>
          <a:xfrm>
            <a:off x="608142" y="6505205"/>
            <a:ext cx="2734503" cy="365125"/>
          </a:xfrm>
        </p:spPr>
        <p:txBody>
          <a:bodyPr/>
          <a:lstStyle/>
          <a:p>
            <a:fld id="{8A60A3F5-120A-A64C-8514-4F9CB3D10376}" type="datetimeFigureOut">
              <a:rPr lang="en-US" smtClean="0"/>
              <a:pPr/>
              <a:t>2/25/2026</a:t>
            </a:fld>
            <a:endParaRPr lang="en-US"/>
          </a:p>
        </p:txBody>
      </p:sp>
      <p:sp>
        <p:nvSpPr>
          <p:cNvPr id="8" name="Footer Placeholder 7">
            <a:extLst>
              <a:ext uri="{FF2B5EF4-FFF2-40B4-BE49-F238E27FC236}">
                <a16:creationId xmlns:a16="http://schemas.microsoft.com/office/drawing/2014/main" id="{F89350FA-8319-0602-822A-5E7C411C5E0D}"/>
              </a:ext>
            </a:extLst>
          </p:cNvPr>
          <p:cNvSpPr>
            <a:spLocks noGrp="1"/>
          </p:cNvSpPr>
          <p:nvPr>
            <p:ph type="ftr" sz="quarter" idx="16"/>
          </p:nvPr>
        </p:nvSpPr>
        <p:spPr>
          <a:xfrm>
            <a:off x="3499495" y="6505206"/>
            <a:ext cx="8081444" cy="365125"/>
          </a:xfrm>
        </p:spPr>
        <p:txBody>
          <a:bodyPr/>
          <a:lstStyle/>
          <a:p>
            <a:endParaRPr lang="en-US" dirty="0"/>
          </a:p>
        </p:txBody>
      </p:sp>
      <p:sp>
        <p:nvSpPr>
          <p:cNvPr id="9" name="Slide Number Placeholder 8">
            <a:extLst>
              <a:ext uri="{FF2B5EF4-FFF2-40B4-BE49-F238E27FC236}">
                <a16:creationId xmlns:a16="http://schemas.microsoft.com/office/drawing/2014/main" id="{0EED07B3-0013-1330-B33D-F86EA5923D2F}"/>
              </a:ext>
            </a:extLst>
          </p:cNvPr>
          <p:cNvSpPr>
            <a:spLocks noGrp="1"/>
          </p:cNvSpPr>
          <p:nvPr>
            <p:ph type="sldNum" sz="quarter" idx="17"/>
          </p:nvPr>
        </p:nvSpPr>
        <p:spPr>
          <a:xfrm>
            <a:off x="11737792" y="6505205"/>
            <a:ext cx="454208" cy="365125"/>
          </a:xfrm>
        </p:spPr>
        <p:txBody>
          <a:bodyPr/>
          <a:lstStyle/>
          <a:p>
            <a:fld id="{8179B124-EE6F-DB4E-A403-682A40579A9A}" type="slidenum">
              <a:rPr lang="en-US" smtClean="0"/>
              <a:pPr/>
              <a:t>‹#›</a:t>
            </a:fld>
            <a:endParaRPr lang="en-US"/>
          </a:p>
        </p:txBody>
      </p:sp>
      <p:pic>
        <p:nvPicPr>
          <p:cNvPr id="10" name="Picture 9">
            <a:extLst>
              <a:ext uri="{FF2B5EF4-FFF2-40B4-BE49-F238E27FC236}">
                <a16:creationId xmlns:a16="http://schemas.microsoft.com/office/drawing/2014/main" id="{85B274B5-A66F-8DE5-5001-EE2F40D18210}"/>
              </a:ext>
              <a:ext uri="{C183D7F6-B498-43B3-948B-1728B52AA6E4}">
                <adec:decorative xmlns:adec="http://schemas.microsoft.com/office/drawing/2017/decorative" val="1"/>
              </a:ext>
            </a:extLst>
          </p:cNvPr>
          <p:cNvPicPr>
            <a:picLocks/>
          </p:cNvPicPr>
          <p:nvPr userDrawn="1"/>
        </p:nvPicPr>
        <p:blipFill>
          <a:blip r:embed="rId3"/>
          <a:stretch/>
        </p:blipFill>
        <p:spPr>
          <a:xfrm flipH="1">
            <a:off x="0" y="1740098"/>
            <a:ext cx="6888480" cy="173736"/>
          </a:xfrm>
          <a:prstGeom prst="rect">
            <a:avLst/>
          </a:prstGeom>
        </p:spPr>
      </p:pic>
    </p:spTree>
    <p:extLst>
      <p:ext uri="{BB962C8B-B14F-4D97-AF65-F5344CB8AC3E}">
        <p14:creationId xmlns:p14="http://schemas.microsoft.com/office/powerpoint/2010/main" val="2994629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0A7FB-E80D-31F8-FC4F-35CD239079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13724-F6B3-BE42-6D71-81E179B1AA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FFE80B-0791-317D-D721-BAB636660C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F52EC3-2410-D664-38B4-DD953146D983}"/>
              </a:ext>
            </a:extLst>
          </p:cNvPr>
          <p:cNvSpPr>
            <a:spLocks noGrp="1"/>
          </p:cNvSpPr>
          <p:nvPr>
            <p:ph type="dt" sz="half" idx="10"/>
          </p:nvPr>
        </p:nvSpPr>
        <p:spPr/>
        <p:txBody>
          <a:bodyPr/>
          <a:lstStyle/>
          <a:p>
            <a:fld id="{73E59393-F1B0-40A5-A756-0068877E4C7F}" type="datetimeFigureOut">
              <a:rPr lang="en-US" smtClean="0"/>
              <a:t>2/25/2026</a:t>
            </a:fld>
            <a:endParaRPr lang="en-US"/>
          </a:p>
        </p:txBody>
      </p:sp>
      <p:sp>
        <p:nvSpPr>
          <p:cNvPr id="6" name="Footer Placeholder 5">
            <a:extLst>
              <a:ext uri="{FF2B5EF4-FFF2-40B4-BE49-F238E27FC236}">
                <a16:creationId xmlns:a16="http://schemas.microsoft.com/office/drawing/2014/main" id="{0C9FE9C8-F8E7-BC7D-A6E1-802C7F0FF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7E0EFA-5D26-0FB8-6BE6-5D7B7BF7EAC0}"/>
              </a:ext>
            </a:extLst>
          </p:cNvPr>
          <p:cNvSpPr>
            <a:spLocks noGrp="1"/>
          </p:cNvSpPr>
          <p:nvPr>
            <p:ph type="sldNum" sz="quarter" idx="12"/>
          </p:nvPr>
        </p:nvSpPr>
        <p:spPr/>
        <p:txBody>
          <a:bodyPr/>
          <a:lstStyle/>
          <a:p>
            <a:fld id="{7D269EFD-33FC-4B40-9E11-94908E36405C}" type="slidenum">
              <a:rPr lang="en-US" smtClean="0"/>
              <a:t>‹#›</a:t>
            </a:fld>
            <a:endParaRPr lang="en-US"/>
          </a:p>
        </p:txBody>
      </p:sp>
    </p:spTree>
    <p:extLst>
      <p:ext uri="{BB962C8B-B14F-4D97-AF65-F5344CB8AC3E}">
        <p14:creationId xmlns:p14="http://schemas.microsoft.com/office/powerpoint/2010/main" val="42031677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9BDCC-CA08-0630-1465-57798B484732}"/>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313AD1-18B2-E389-D397-3F93ACD21AD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3C1F93B-675B-275A-46BF-4CB232A94BE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71C97E-25D9-D7DC-DA2D-72AFD9ECF25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B22361E-07B4-584E-07E0-69CA66D71F9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C8BB28-83E4-33C7-C641-746236D6CD39}"/>
              </a:ext>
            </a:extLst>
          </p:cNvPr>
          <p:cNvSpPr>
            <a:spLocks noGrp="1"/>
          </p:cNvSpPr>
          <p:nvPr>
            <p:ph type="dt" sz="half" idx="10"/>
          </p:nvPr>
        </p:nvSpPr>
        <p:spPr/>
        <p:txBody>
          <a:bodyPr/>
          <a:lstStyle/>
          <a:p>
            <a:fld id="{73E59393-F1B0-40A5-A756-0068877E4C7F}" type="datetimeFigureOut">
              <a:rPr lang="en-US" smtClean="0"/>
              <a:t>2/25/2026</a:t>
            </a:fld>
            <a:endParaRPr lang="en-US"/>
          </a:p>
        </p:txBody>
      </p:sp>
      <p:sp>
        <p:nvSpPr>
          <p:cNvPr id="8" name="Footer Placeholder 7">
            <a:extLst>
              <a:ext uri="{FF2B5EF4-FFF2-40B4-BE49-F238E27FC236}">
                <a16:creationId xmlns:a16="http://schemas.microsoft.com/office/drawing/2014/main" id="{8130083F-ECE6-E78C-54E7-CA1091930E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535028-3CDE-2F22-BC9F-E1F6CEBEFCF6}"/>
              </a:ext>
            </a:extLst>
          </p:cNvPr>
          <p:cNvSpPr>
            <a:spLocks noGrp="1"/>
          </p:cNvSpPr>
          <p:nvPr>
            <p:ph type="sldNum" sz="quarter" idx="12"/>
          </p:nvPr>
        </p:nvSpPr>
        <p:spPr/>
        <p:txBody>
          <a:bodyPr/>
          <a:lstStyle/>
          <a:p>
            <a:fld id="{7D269EFD-33FC-4B40-9E11-94908E36405C}" type="slidenum">
              <a:rPr lang="en-US" smtClean="0"/>
              <a:t>‹#›</a:t>
            </a:fld>
            <a:endParaRPr lang="en-US"/>
          </a:p>
        </p:txBody>
      </p:sp>
    </p:spTree>
    <p:extLst>
      <p:ext uri="{BB962C8B-B14F-4D97-AF65-F5344CB8AC3E}">
        <p14:creationId xmlns:p14="http://schemas.microsoft.com/office/powerpoint/2010/main" val="3385932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1C3F-7AC3-95EB-349F-EC4D261152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F6F44D-5561-8C02-8806-DCB001C0209D}"/>
              </a:ext>
            </a:extLst>
          </p:cNvPr>
          <p:cNvSpPr>
            <a:spLocks noGrp="1"/>
          </p:cNvSpPr>
          <p:nvPr>
            <p:ph type="dt" sz="half" idx="10"/>
          </p:nvPr>
        </p:nvSpPr>
        <p:spPr/>
        <p:txBody>
          <a:bodyPr/>
          <a:lstStyle/>
          <a:p>
            <a:fld id="{73E59393-F1B0-40A5-A756-0068877E4C7F}" type="datetimeFigureOut">
              <a:rPr lang="en-US" smtClean="0"/>
              <a:t>2/25/2026</a:t>
            </a:fld>
            <a:endParaRPr lang="en-US"/>
          </a:p>
        </p:txBody>
      </p:sp>
      <p:sp>
        <p:nvSpPr>
          <p:cNvPr id="4" name="Footer Placeholder 3">
            <a:extLst>
              <a:ext uri="{FF2B5EF4-FFF2-40B4-BE49-F238E27FC236}">
                <a16:creationId xmlns:a16="http://schemas.microsoft.com/office/drawing/2014/main" id="{DDAEDB0C-41D9-39F9-EA31-BEB8013A9C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EC3015-973F-C612-649D-2FE0C23C5375}"/>
              </a:ext>
            </a:extLst>
          </p:cNvPr>
          <p:cNvSpPr>
            <a:spLocks noGrp="1"/>
          </p:cNvSpPr>
          <p:nvPr>
            <p:ph type="sldNum" sz="quarter" idx="12"/>
          </p:nvPr>
        </p:nvSpPr>
        <p:spPr/>
        <p:txBody>
          <a:bodyPr/>
          <a:lstStyle/>
          <a:p>
            <a:fld id="{7D269EFD-33FC-4B40-9E11-94908E36405C}" type="slidenum">
              <a:rPr lang="en-US" smtClean="0"/>
              <a:t>‹#›</a:t>
            </a:fld>
            <a:endParaRPr lang="en-US"/>
          </a:p>
        </p:txBody>
      </p:sp>
    </p:spTree>
    <p:extLst>
      <p:ext uri="{BB962C8B-B14F-4D97-AF65-F5344CB8AC3E}">
        <p14:creationId xmlns:p14="http://schemas.microsoft.com/office/powerpoint/2010/main" val="3136249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75E211-2487-12A3-7074-231998F19763}"/>
              </a:ext>
            </a:extLst>
          </p:cNvPr>
          <p:cNvSpPr>
            <a:spLocks noGrp="1"/>
          </p:cNvSpPr>
          <p:nvPr>
            <p:ph type="dt" sz="half" idx="10"/>
          </p:nvPr>
        </p:nvSpPr>
        <p:spPr/>
        <p:txBody>
          <a:bodyPr/>
          <a:lstStyle/>
          <a:p>
            <a:fld id="{73E59393-F1B0-40A5-A756-0068877E4C7F}" type="datetimeFigureOut">
              <a:rPr lang="en-US" smtClean="0"/>
              <a:t>2/25/2026</a:t>
            </a:fld>
            <a:endParaRPr lang="en-US"/>
          </a:p>
        </p:txBody>
      </p:sp>
      <p:sp>
        <p:nvSpPr>
          <p:cNvPr id="3" name="Footer Placeholder 2">
            <a:extLst>
              <a:ext uri="{FF2B5EF4-FFF2-40B4-BE49-F238E27FC236}">
                <a16:creationId xmlns:a16="http://schemas.microsoft.com/office/drawing/2014/main" id="{45845357-92C9-2832-16B3-1453F1E279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E94BF7-2769-EEA2-E172-2048CEF637A4}"/>
              </a:ext>
            </a:extLst>
          </p:cNvPr>
          <p:cNvSpPr>
            <a:spLocks noGrp="1"/>
          </p:cNvSpPr>
          <p:nvPr>
            <p:ph type="sldNum" sz="quarter" idx="12"/>
          </p:nvPr>
        </p:nvSpPr>
        <p:spPr/>
        <p:txBody>
          <a:bodyPr/>
          <a:lstStyle/>
          <a:p>
            <a:fld id="{7D269EFD-33FC-4B40-9E11-94908E36405C}" type="slidenum">
              <a:rPr lang="en-US" smtClean="0"/>
              <a:t>‹#›</a:t>
            </a:fld>
            <a:endParaRPr lang="en-US"/>
          </a:p>
        </p:txBody>
      </p:sp>
    </p:spTree>
    <p:extLst>
      <p:ext uri="{BB962C8B-B14F-4D97-AF65-F5344CB8AC3E}">
        <p14:creationId xmlns:p14="http://schemas.microsoft.com/office/powerpoint/2010/main" val="2998746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CC1F-15E1-E69F-F035-EBF34D77519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33914D1-E9EC-69CE-09DE-8630F3A546C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2953C5-A8D4-7D74-DDF6-91D6F1F9964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6E35C01-08B7-B98A-4FDC-D199DAB83141}"/>
              </a:ext>
            </a:extLst>
          </p:cNvPr>
          <p:cNvSpPr>
            <a:spLocks noGrp="1"/>
          </p:cNvSpPr>
          <p:nvPr>
            <p:ph type="dt" sz="half" idx="10"/>
          </p:nvPr>
        </p:nvSpPr>
        <p:spPr/>
        <p:txBody>
          <a:bodyPr/>
          <a:lstStyle/>
          <a:p>
            <a:fld id="{73E59393-F1B0-40A5-A756-0068877E4C7F}" type="datetimeFigureOut">
              <a:rPr lang="en-US" smtClean="0"/>
              <a:t>2/25/2026</a:t>
            </a:fld>
            <a:endParaRPr lang="en-US"/>
          </a:p>
        </p:txBody>
      </p:sp>
      <p:sp>
        <p:nvSpPr>
          <p:cNvPr id="6" name="Footer Placeholder 5">
            <a:extLst>
              <a:ext uri="{FF2B5EF4-FFF2-40B4-BE49-F238E27FC236}">
                <a16:creationId xmlns:a16="http://schemas.microsoft.com/office/drawing/2014/main" id="{ADC90165-EF81-D6A6-BD11-5310937F1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2277B4-DA4C-B248-452C-D24CEE0C1958}"/>
              </a:ext>
            </a:extLst>
          </p:cNvPr>
          <p:cNvSpPr>
            <a:spLocks noGrp="1"/>
          </p:cNvSpPr>
          <p:nvPr>
            <p:ph type="sldNum" sz="quarter" idx="12"/>
          </p:nvPr>
        </p:nvSpPr>
        <p:spPr/>
        <p:txBody>
          <a:bodyPr/>
          <a:lstStyle/>
          <a:p>
            <a:fld id="{7D269EFD-33FC-4B40-9E11-94908E36405C}" type="slidenum">
              <a:rPr lang="en-US" smtClean="0"/>
              <a:t>‹#›</a:t>
            </a:fld>
            <a:endParaRPr lang="en-US"/>
          </a:p>
        </p:txBody>
      </p:sp>
    </p:spTree>
    <p:extLst>
      <p:ext uri="{BB962C8B-B14F-4D97-AF65-F5344CB8AC3E}">
        <p14:creationId xmlns:p14="http://schemas.microsoft.com/office/powerpoint/2010/main" val="1211986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B429E-5A78-B466-A987-18EE69AAE01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9F70FBB-961B-20A4-6503-78C6E6EF1AB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2BDB00F-DD41-D9AD-D730-0644F7D5567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EF8E278-CD05-370F-D3A7-73F04C391722}"/>
              </a:ext>
            </a:extLst>
          </p:cNvPr>
          <p:cNvSpPr>
            <a:spLocks noGrp="1"/>
          </p:cNvSpPr>
          <p:nvPr>
            <p:ph type="dt" sz="half" idx="10"/>
          </p:nvPr>
        </p:nvSpPr>
        <p:spPr/>
        <p:txBody>
          <a:bodyPr/>
          <a:lstStyle/>
          <a:p>
            <a:fld id="{73E59393-F1B0-40A5-A756-0068877E4C7F}" type="datetimeFigureOut">
              <a:rPr lang="en-US" smtClean="0"/>
              <a:t>2/25/2026</a:t>
            </a:fld>
            <a:endParaRPr lang="en-US"/>
          </a:p>
        </p:txBody>
      </p:sp>
      <p:sp>
        <p:nvSpPr>
          <p:cNvPr id="6" name="Footer Placeholder 5">
            <a:extLst>
              <a:ext uri="{FF2B5EF4-FFF2-40B4-BE49-F238E27FC236}">
                <a16:creationId xmlns:a16="http://schemas.microsoft.com/office/drawing/2014/main" id="{3EFDB35C-655B-28F9-15F3-789F400CE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F8DA3B-4C27-2575-E39A-DECB271902C0}"/>
              </a:ext>
            </a:extLst>
          </p:cNvPr>
          <p:cNvSpPr>
            <a:spLocks noGrp="1"/>
          </p:cNvSpPr>
          <p:nvPr>
            <p:ph type="sldNum" sz="quarter" idx="12"/>
          </p:nvPr>
        </p:nvSpPr>
        <p:spPr/>
        <p:txBody>
          <a:bodyPr/>
          <a:lstStyle/>
          <a:p>
            <a:fld id="{7D269EFD-33FC-4B40-9E11-94908E36405C}" type="slidenum">
              <a:rPr lang="en-US" smtClean="0"/>
              <a:t>‹#›</a:t>
            </a:fld>
            <a:endParaRPr lang="en-US"/>
          </a:p>
        </p:txBody>
      </p:sp>
    </p:spTree>
    <p:extLst>
      <p:ext uri="{BB962C8B-B14F-4D97-AF65-F5344CB8AC3E}">
        <p14:creationId xmlns:p14="http://schemas.microsoft.com/office/powerpoint/2010/main" val="3859022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D2913-6DF4-86E4-3561-2EECA231DA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ED5363-1A5B-156A-3902-7FAC7EA1A2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8A5EA-F79C-C9BB-CA64-49C55D60AB7D}"/>
              </a:ext>
            </a:extLst>
          </p:cNvPr>
          <p:cNvSpPr>
            <a:spLocks noGrp="1"/>
          </p:cNvSpPr>
          <p:nvPr>
            <p:ph type="dt" sz="half" idx="10"/>
          </p:nvPr>
        </p:nvSpPr>
        <p:spPr/>
        <p:txBody>
          <a:bodyPr/>
          <a:lstStyle/>
          <a:p>
            <a:fld id="{73E59393-F1B0-40A5-A756-0068877E4C7F}" type="datetimeFigureOut">
              <a:rPr lang="en-US" smtClean="0"/>
              <a:t>2/25/2026</a:t>
            </a:fld>
            <a:endParaRPr lang="en-US"/>
          </a:p>
        </p:txBody>
      </p:sp>
      <p:sp>
        <p:nvSpPr>
          <p:cNvPr id="5" name="Footer Placeholder 4">
            <a:extLst>
              <a:ext uri="{FF2B5EF4-FFF2-40B4-BE49-F238E27FC236}">
                <a16:creationId xmlns:a16="http://schemas.microsoft.com/office/drawing/2014/main" id="{AC28F805-F47C-65D5-43DE-24C2C8C972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A9A0C-5675-C4E8-8B47-36E85C638DC1}"/>
              </a:ext>
            </a:extLst>
          </p:cNvPr>
          <p:cNvSpPr>
            <a:spLocks noGrp="1"/>
          </p:cNvSpPr>
          <p:nvPr>
            <p:ph type="sldNum" sz="quarter" idx="12"/>
          </p:nvPr>
        </p:nvSpPr>
        <p:spPr/>
        <p:txBody>
          <a:bodyPr/>
          <a:lstStyle/>
          <a:p>
            <a:fld id="{7D269EFD-33FC-4B40-9E11-94908E36405C}" type="slidenum">
              <a:rPr lang="en-US" smtClean="0"/>
              <a:t>‹#›</a:t>
            </a:fld>
            <a:endParaRPr lang="en-US"/>
          </a:p>
        </p:txBody>
      </p:sp>
    </p:spTree>
    <p:extLst>
      <p:ext uri="{BB962C8B-B14F-4D97-AF65-F5344CB8AC3E}">
        <p14:creationId xmlns:p14="http://schemas.microsoft.com/office/powerpoint/2010/main" val="1300436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987B8-3B65-E82E-0472-87AFBAD954D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61FE19-D5FF-CBAF-6879-D1C858CABAF1}"/>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CF996-67EC-2026-E5ED-07F7EE24EB3F}"/>
              </a:ext>
            </a:extLst>
          </p:cNvPr>
          <p:cNvSpPr>
            <a:spLocks noGrp="1"/>
          </p:cNvSpPr>
          <p:nvPr>
            <p:ph type="dt" sz="half" idx="10"/>
          </p:nvPr>
        </p:nvSpPr>
        <p:spPr/>
        <p:txBody>
          <a:bodyPr/>
          <a:lstStyle/>
          <a:p>
            <a:fld id="{73E59393-F1B0-40A5-A756-0068877E4C7F}" type="datetimeFigureOut">
              <a:rPr lang="en-US" smtClean="0"/>
              <a:t>2/25/2026</a:t>
            </a:fld>
            <a:endParaRPr lang="en-US"/>
          </a:p>
        </p:txBody>
      </p:sp>
      <p:sp>
        <p:nvSpPr>
          <p:cNvPr id="5" name="Footer Placeholder 4">
            <a:extLst>
              <a:ext uri="{FF2B5EF4-FFF2-40B4-BE49-F238E27FC236}">
                <a16:creationId xmlns:a16="http://schemas.microsoft.com/office/drawing/2014/main" id="{62C6454F-FE5F-DA57-CF7D-526C97C04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2F53B-D18C-6DF3-2304-8C9EEE18D6FA}"/>
              </a:ext>
            </a:extLst>
          </p:cNvPr>
          <p:cNvSpPr>
            <a:spLocks noGrp="1"/>
          </p:cNvSpPr>
          <p:nvPr>
            <p:ph type="sldNum" sz="quarter" idx="12"/>
          </p:nvPr>
        </p:nvSpPr>
        <p:spPr/>
        <p:txBody>
          <a:bodyPr/>
          <a:lstStyle/>
          <a:p>
            <a:fld id="{7D269EFD-33FC-4B40-9E11-94908E36405C}" type="slidenum">
              <a:rPr lang="en-US" smtClean="0"/>
              <a:t>‹#›</a:t>
            </a:fld>
            <a:endParaRPr lang="en-US"/>
          </a:p>
        </p:txBody>
      </p:sp>
    </p:spTree>
    <p:extLst>
      <p:ext uri="{BB962C8B-B14F-4D97-AF65-F5344CB8AC3E}">
        <p14:creationId xmlns:p14="http://schemas.microsoft.com/office/powerpoint/2010/main" val="3991471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19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4E54-57D9-3FFF-E1A6-57990168F611}"/>
              </a:ext>
            </a:extLst>
          </p:cNvPr>
          <p:cNvSpPr>
            <a:spLocks noGrp="1"/>
          </p:cNvSpPr>
          <p:nvPr>
            <p:ph type="title"/>
          </p:nvPr>
        </p:nvSpPr>
        <p:spPr/>
        <p:txBody>
          <a:bodyPr anchor="b"/>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3D92016-833C-05C0-641C-E8F0F3B9D7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B66AE7-F688-AD32-650C-88C6503AA514}"/>
              </a:ext>
            </a:extLst>
          </p:cNvPr>
          <p:cNvSpPr>
            <a:spLocks noGrp="1"/>
          </p:cNvSpPr>
          <p:nvPr>
            <p:ph type="dt" sz="half" idx="10"/>
          </p:nvPr>
        </p:nvSpPr>
        <p:spPr/>
        <p:txBody>
          <a:bodyPr/>
          <a:lstStyle/>
          <a:p>
            <a:fld id="{8A60A3F5-120A-A64C-8514-4F9CB3D10376}" type="datetimeFigureOut">
              <a:rPr lang="en-US" smtClean="0"/>
              <a:pPr/>
              <a:t>2/25/2026</a:t>
            </a:fld>
            <a:endParaRPr lang="en-US"/>
          </a:p>
        </p:txBody>
      </p:sp>
      <p:sp>
        <p:nvSpPr>
          <p:cNvPr id="8" name="Footer Placeholder 7">
            <a:extLst>
              <a:ext uri="{FF2B5EF4-FFF2-40B4-BE49-F238E27FC236}">
                <a16:creationId xmlns:a16="http://schemas.microsoft.com/office/drawing/2014/main" id="{EB9F2DD5-18FB-E837-07ED-877DF1F648C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5FC5B97-B400-5E25-AAF4-AF8D310E9F86}"/>
              </a:ext>
            </a:extLst>
          </p:cNvPr>
          <p:cNvSpPr>
            <a:spLocks noGrp="1"/>
          </p:cNvSpPr>
          <p:nvPr>
            <p:ph type="sldNum" sz="quarter" idx="1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420050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8DAE36-0AE6-44BF-42F8-FD484F5191ED}"/>
              </a:ext>
            </a:extLst>
          </p:cNvPr>
          <p:cNvSpPr>
            <a:spLocks noGrp="1"/>
          </p:cNvSpPr>
          <p:nvPr>
            <p:ph sz="half" idx="1"/>
          </p:nvPr>
        </p:nvSpPr>
        <p:spPr>
          <a:xfrm>
            <a:off x="608141" y="1802451"/>
            <a:ext cx="5411663" cy="4374512"/>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6D5932-A488-822F-DC7C-EA3AEA01F160}"/>
              </a:ext>
            </a:extLst>
          </p:cNvPr>
          <p:cNvSpPr>
            <a:spLocks noGrp="1"/>
          </p:cNvSpPr>
          <p:nvPr>
            <p:ph sz="half" idx="2"/>
          </p:nvPr>
        </p:nvSpPr>
        <p:spPr>
          <a:xfrm>
            <a:off x="6172203" y="1802455"/>
            <a:ext cx="5408736" cy="4374513"/>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C93C44-049A-5B42-59FA-33969F8AB3EF}"/>
              </a:ext>
            </a:extLst>
          </p:cNvPr>
          <p:cNvSpPr>
            <a:spLocks noGrp="1"/>
          </p:cNvSpPr>
          <p:nvPr>
            <p:ph type="dt" sz="half" idx="10"/>
          </p:nvPr>
        </p:nvSpPr>
        <p:spPr/>
        <p:txBody>
          <a:bodyPr/>
          <a:lstStyle/>
          <a:p>
            <a:fld id="{8A60A3F5-120A-A64C-8514-4F9CB3D10376}" type="datetimeFigureOut">
              <a:rPr lang="en-US" smtClean="0"/>
              <a:t>2/25/2026</a:t>
            </a:fld>
            <a:endParaRPr lang="en-US"/>
          </a:p>
        </p:txBody>
      </p:sp>
      <p:sp>
        <p:nvSpPr>
          <p:cNvPr id="6" name="Footer Placeholder 5">
            <a:extLst>
              <a:ext uri="{FF2B5EF4-FFF2-40B4-BE49-F238E27FC236}">
                <a16:creationId xmlns:a16="http://schemas.microsoft.com/office/drawing/2014/main" id="{ABE8DA5E-9F2D-F487-A873-9095FB559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45E57-C4AF-2C02-EC3C-CCB2ECE0A003}"/>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8" name="Title 7">
            <a:extLst>
              <a:ext uri="{FF2B5EF4-FFF2-40B4-BE49-F238E27FC236}">
                <a16:creationId xmlns:a16="http://schemas.microsoft.com/office/drawing/2014/main" id="{3A1F5F72-72EE-63C8-590B-A525912CD5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904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071ED2-2ADF-1922-C033-B529ED71C321}"/>
              </a:ext>
            </a:extLst>
          </p:cNvPr>
          <p:cNvSpPr>
            <a:spLocks noGrp="1"/>
          </p:cNvSpPr>
          <p:nvPr>
            <p:ph type="body" idx="1"/>
          </p:nvPr>
        </p:nvSpPr>
        <p:spPr>
          <a:xfrm>
            <a:off x="608142" y="2001520"/>
            <a:ext cx="5345623" cy="734057"/>
          </a:xfrm>
        </p:spPr>
        <p:txBody>
          <a:bodyPr anchor="b"/>
          <a:lstStyle>
            <a:lvl1pPr marL="0" indent="0">
              <a:buNone/>
              <a:defRPr sz="1800" b="1">
                <a:solidFill>
                  <a:schemeClr val="accent3"/>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608142" y="2834646"/>
            <a:ext cx="5345623"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p:nvPr>
        </p:nvSpPr>
        <p:spPr>
          <a:xfrm>
            <a:off x="6207415" y="2001520"/>
            <a:ext cx="5373524" cy="734057"/>
          </a:xfrm>
        </p:spPr>
        <p:txBody>
          <a:bodyPr anchor="b"/>
          <a:lstStyle>
            <a:lvl1pPr marL="0" indent="0">
              <a:buNone/>
              <a:defRPr sz="1800" b="1">
                <a:solidFill>
                  <a:schemeClr val="accent3"/>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207415" y="2834646"/>
            <a:ext cx="5373524"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2/25/2026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itle 1">
            <a:extLst>
              <a:ext uri="{FF2B5EF4-FFF2-40B4-BE49-F238E27FC236}">
                <a16:creationId xmlns:a16="http://schemas.microsoft.com/office/drawing/2014/main" id="{0A78EE8E-7980-E8BA-29BA-681AAEAF9E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2946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608137" y="1709933"/>
            <a:ext cx="10972800" cy="2973679"/>
          </a:xfrm>
        </p:spPr>
        <p:txBody>
          <a:bodyPr anchor="b">
            <a:normAutofit/>
          </a:bodyPr>
          <a:lstStyle>
            <a:lvl1pPr>
              <a:defRPr sz="3600" spc="113"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608137" y="4809074"/>
            <a:ext cx="10972800" cy="1183977"/>
          </a:xfrm>
        </p:spPr>
        <p:txBody>
          <a:bodyPr>
            <a:normAutofit/>
          </a:bodyPr>
          <a:lstStyle>
            <a:lvl1pPr marL="0" indent="0">
              <a:buNone/>
              <a:defRPr sz="1500">
                <a:solidFill>
                  <a:schemeClr val="bg1"/>
                </a:solidFill>
              </a:defRPr>
            </a:lvl1pPr>
            <a:lvl2pPr marL="342875" indent="0">
              <a:buNone/>
              <a:defRPr sz="1500">
                <a:solidFill>
                  <a:schemeClr val="tx1">
                    <a:tint val="82000"/>
                  </a:schemeClr>
                </a:solidFill>
              </a:defRPr>
            </a:lvl2pPr>
            <a:lvl3pPr marL="685749" indent="0">
              <a:buNone/>
              <a:defRPr sz="1350">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0" indent="0">
              <a:buNone/>
              <a:defRPr sz="1200">
                <a:solidFill>
                  <a:schemeClr val="tx1">
                    <a:tint val="82000"/>
                  </a:schemeClr>
                </a:solidFill>
              </a:defRPr>
            </a:lvl8pPr>
            <a:lvl9pPr marL="2742995" indent="0">
              <a:buNone/>
              <a:defRPr sz="1200">
                <a:solidFill>
                  <a:schemeClr val="tx1">
                    <a:tint val="82000"/>
                  </a:schemeClr>
                </a:solidFill>
              </a:defRPr>
            </a:lvl9pPr>
          </a:lstStyle>
          <a:p>
            <a:r>
              <a:rPr lang="en-US" dirty="0"/>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sp>
        <p:nvSpPr>
          <p:cNvPr id="6" name="Date Placeholder 5">
            <a:extLst>
              <a:ext uri="{FF2B5EF4-FFF2-40B4-BE49-F238E27FC236}">
                <a16:creationId xmlns:a16="http://schemas.microsoft.com/office/drawing/2014/main" id="{29F0CD21-0D3C-99F5-9759-C93D24895A06}"/>
              </a:ext>
            </a:extLst>
          </p:cNvPr>
          <p:cNvSpPr>
            <a:spLocks noGrp="1"/>
          </p:cNvSpPr>
          <p:nvPr>
            <p:ph type="dt" sz="half" idx="10"/>
          </p:nvPr>
        </p:nvSpPr>
        <p:spPr/>
        <p:txBody>
          <a:bodyPr/>
          <a:lstStyle>
            <a:lvl1pPr>
              <a:defRPr>
                <a:solidFill>
                  <a:schemeClr val="bg1"/>
                </a:solidFill>
              </a:defRPr>
            </a:lvl1pPr>
          </a:lstStyle>
          <a:p>
            <a:fld id="{8A60A3F5-120A-A64C-8514-4F9CB3D10376}" type="datetimeFigureOut">
              <a:rPr lang="en-US" smtClean="0"/>
              <a:pPr/>
              <a:t>2/25/2026</a:t>
            </a:fld>
            <a:endParaRPr lang="en-US"/>
          </a:p>
        </p:txBody>
      </p:sp>
      <p:sp>
        <p:nvSpPr>
          <p:cNvPr id="8" name="Footer Placeholder 7">
            <a:extLst>
              <a:ext uri="{FF2B5EF4-FFF2-40B4-BE49-F238E27FC236}">
                <a16:creationId xmlns:a16="http://schemas.microsoft.com/office/drawing/2014/main" id="{2C60AE30-DD32-365D-537D-D74683B14F3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5" name="Slide Number Placeholder 14">
            <a:extLst>
              <a:ext uri="{FF2B5EF4-FFF2-40B4-BE49-F238E27FC236}">
                <a16:creationId xmlns:a16="http://schemas.microsoft.com/office/drawing/2014/main" id="{009AB5ED-31DE-C9EC-87B2-8060BA73932C}"/>
              </a:ext>
            </a:extLst>
          </p:cNvPr>
          <p:cNvSpPr>
            <a:spLocks noGrp="1"/>
          </p:cNvSpPr>
          <p:nvPr>
            <p:ph type="sldNum" sz="quarter" idx="12"/>
          </p:nvPr>
        </p:nvSpPr>
        <p:spPr/>
        <p:txBody>
          <a:bodyPr/>
          <a:lstStyle>
            <a:lvl1pPr>
              <a:defRPr>
                <a:solidFill>
                  <a:schemeClr val="bg1"/>
                </a:solidFill>
              </a:defRPr>
            </a:lvl1pPr>
          </a:lstStyle>
          <a:p>
            <a:fld id="{8179B124-EE6F-DB4E-A403-682A40579A9A}" type="slidenum">
              <a:rPr lang="en-US" smtClean="0"/>
              <a:pPr/>
              <a:t>‹#›</a:t>
            </a:fld>
            <a:endParaRPr lang="en-US"/>
          </a:p>
        </p:txBody>
      </p:sp>
      <p:pic>
        <p:nvPicPr>
          <p:cNvPr id="4" name="Picture 3">
            <a:extLst>
              <a:ext uri="{FF2B5EF4-FFF2-40B4-BE49-F238E27FC236}">
                <a16:creationId xmlns:a16="http://schemas.microsoft.com/office/drawing/2014/main" id="{AD7FAB01-48FB-AC73-3FED-D8C669ED4E2C}"/>
              </a:ext>
              <a:ext uri="{C183D7F6-B498-43B3-948B-1728B52AA6E4}">
                <adec:decorative xmlns:adec="http://schemas.microsoft.com/office/drawing/2017/decorative" val="1"/>
              </a:ext>
            </a:extLst>
          </p:cNvPr>
          <p:cNvPicPr>
            <a:picLocks noChangeAspect="1"/>
          </p:cNvPicPr>
          <p:nvPr userDrawn="1"/>
        </p:nvPicPr>
        <p:blipFill>
          <a:blip r:embed="rId3"/>
          <a:srcRect l="2548" r="2548"/>
          <a:stretch/>
        </p:blipFill>
        <p:spPr>
          <a:xfrm flipH="1">
            <a:off x="0" y="0"/>
            <a:ext cx="12192000" cy="125457"/>
          </a:xfrm>
          <a:prstGeom prst="rect">
            <a:avLst/>
          </a:prstGeom>
          <a:ln>
            <a:noFill/>
          </a:ln>
        </p:spPr>
      </p:pic>
    </p:spTree>
    <p:extLst>
      <p:ext uri="{BB962C8B-B14F-4D97-AF65-F5344CB8AC3E}">
        <p14:creationId xmlns:p14="http://schemas.microsoft.com/office/powerpoint/2010/main" val="325629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bg1"/>
                </a:solidFill>
              </a:defRPr>
            </a:lvl1pPr>
          </a:lstStyle>
          <a:p>
            <a:fld id="{8A60A3F5-120A-A64C-8514-4F9CB3D10376}" type="datetimeFigureOut">
              <a:rPr lang="en-US" smtClean="0"/>
              <a:pPr/>
              <a:t>2/25/2026</a:t>
            </a:fld>
            <a:endParaRPr lang="en-US" dirty="0"/>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p:txBody>
          <a:bodyPr/>
          <a:lstStyle>
            <a:lvl1pPr>
              <a:defRPr>
                <a:solidFill>
                  <a:schemeClr val="bg1"/>
                </a:solidFill>
              </a:defRPr>
            </a:lvl1pPr>
          </a:lstStyle>
          <a:p>
            <a:fld id="{8179B124-EE6F-DB4E-A403-682A40579A9A}" type="slidenum">
              <a:rPr lang="en-US" smtClean="0"/>
              <a:pPr/>
              <a:t>‹#›</a:t>
            </a:fld>
            <a:endParaRPr lang="en-US" dirty="0"/>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608139" y="1709929"/>
            <a:ext cx="6858000" cy="2669032"/>
          </a:xfrm>
        </p:spPr>
        <p:txBody>
          <a:bodyPr anchor="b">
            <a:normAutofit/>
          </a:bodyPr>
          <a:lstStyle>
            <a:lvl1pPr>
              <a:defRPr sz="3600" spc="113"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608139" y="4424130"/>
            <a:ext cx="6858000" cy="1568914"/>
          </a:xfrm>
        </p:spPr>
        <p:txBody>
          <a:bodyPr>
            <a:normAutofit/>
          </a:bodyPr>
          <a:lstStyle>
            <a:lvl1pPr marL="0" indent="0">
              <a:buNone/>
              <a:defRPr sz="1500">
                <a:solidFill>
                  <a:schemeClr val="bg1"/>
                </a:solidFill>
              </a:defRPr>
            </a:lvl1pPr>
            <a:lvl2pPr marL="342875" indent="0">
              <a:buNone/>
              <a:defRPr sz="1500">
                <a:solidFill>
                  <a:schemeClr val="tx1">
                    <a:tint val="82000"/>
                  </a:schemeClr>
                </a:solidFill>
              </a:defRPr>
            </a:lvl2pPr>
            <a:lvl3pPr marL="685749" indent="0">
              <a:buNone/>
              <a:defRPr sz="1350">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0" indent="0">
              <a:buNone/>
              <a:defRPr sz="1200">
                <a:solidFill>
                  <a:schemeClr val="tx1">
                    <a:tint val="82000"/>
                  </a:schemeClr>
                </a:solidFill>
              </a:defRPr>
            </a:lvl8pPr>
            <a:lvl9pPr marL="2742995" indent="0">
              <a:buNone/>
              <a:defRPr sz="1200">
                <a:solidFill>
                  <a:schemeClr val="tx1">
                    <a:tint val="82000"/>
                  </a:schemeClr>
                </a:solidFill>
              </a:defRPr>
            </a:lvl9pPr>
          </a:lstStyle>
          <a:p>
            <a:r>
              <a:rPr lang="en-US" dirty="0"/>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pic>
        <p:nvPicPr>
          <p:cNvPr id="4" name="Picture 3">
            <a:extLst>
              <a:ext uri="{FF2B5EF4-FFF2-40B4-BE49-F238E27FC236}">
                <a16:creationId xmlns:a16="http://schemas.microsoft.com/office/drawing/2014/main" id="{7493CAB7-DCF5-CFB9-3436-1D82951436C1}"/>
              </a:ext>
              <a:ext uri="{C183D7F6-B498-43B3-948B-1728B52AA6E4}">
                <adec:decorative xmlns:adec="http://schemas.microsoft.com/office/drawing/2017/decorative" val="1"/>
              </a:ext>
            </a:extLst>
          </p:cNvPr>
          <p:cNvPicPr>
            <a:picLocks noChangeAspect="1"/>
          </p:cNvPicPr>
          <p:nvPr userDrawn="1"/>
        </p:nvPicPr>
        <p:blipFill>
          <a:blip r:embed="rId3"/>
          <a:srcRect l="2548" r="2548"/>
          <a:stretch/>
        </p:blipFill>
        <p:spPr>
          <a:xfrm flipH="1">
            <a:off x="0" y="0"/>
            <a:ext cx="12192000" cy="125457"/>
          </a:xfrm>
          <a:prstGeom prst="rect">
            <a:avLst/>
          </a:prstGeom>
          <a:ln>
            <a:noFill/>
          </a:ln>
        </p:spPr>
      </p:pic>
    </p:spTree>
    <p:extLst>
      <p:ext uri="{BB962C8B-B14F-4D97-AF65-F5344CB8AC3E}">
        <p14:creationId xmlns:p14="http://schemas.microsoft.com/office/powerpoint/2010/main" val="353275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accent4">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tx2"/>
                </a:solidFill>
              </a:defRPr>
            </a:lvl1pPr>
          </a:lstStyle>
          <a:p>
            <a:fld id="{8A60A3F5-120A-A64C-8514-4F9CB3D10376}" type="datetimeFigureOut">
              <a:rPr lang="en-US" smtClean="0"/>
              <a:pPr/>
              <a:t>2/25/2026</a:t>
            </a:fld>
            <a:endParaRPr lang="en-US"/>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dirty="0"/>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4718761" y="1709929"/>
            <a:ext cx="6862183" cy="2669032"/>
          </a:xfrm>
        </p:spPr>
        <p:txBody>
          <a:bodyPr anchor="b">
            <a:normAutofit/>
          </a:bodyPr>
          <a:lstStyle>
            <a:lvl1pPr>
              <a:defRPr sz="3600" spc="113" baseline="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4718761" y="4424130"/>
            <a:ext cx="6862183" cy="1568914"/>
          </a:xfrm>
        </p:spPr>
        <p:txBody>
          <a:bodyPr>
            <a:normAutofit/>
          </a:bodyPr>
          <a:lstStyle>
            <a:lvl1pPr marL="0" indent="0">
              <a:buNone/>
              <a:defRPr sz="1500">
                <a:solidFill>
                  <a:schemeClr val="tx2"/>
                </a:solidFill>
              </a:defRPr>
            </a:lvl1pPr>
            <a:lvl2pPr marL="342875" indent="0">
              <a:buNone/>
              <a:defRPr sz="1500">
                <a:solidFill>
                  <a:schemeClr val="tx1">
                    <a:tint val="82000"/>
                  </a:schemeClr>
                </a:solidFill>
              </a:defRPr>
            </a:lvl2pPr>
            <a:lvl3pPr marL="685749" indent="0">
              <a:buNone/>
              <a:defRPr sz="1350">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0" indent="0">
              <a:buNone/>
              <a:defRPr sz="1200">
                <a:solidFill>
                  <a:schemeClr val="tx1">
                    <a:tint val="82000"/>
                  </a:schemeClr>
                </a:solidFill>
              </a:defRPr>
            </a:lvl8pPr>
            <a:lvl9pPr marL="2742995" indent="0">
              <a:buNone/>
              <a:defRPr sz="1200">
                <a:solidFill>
                  <a:schemeClr val="tx1">
                    <a:tint val="82000"/>
                  </a:schemeClr>
                </a:solidFill>
              </a:defRPr>
            </a:lvl9pPr>
          </a:lstStyle>
          <a:p>
            <a:pPr lvl="0"/>
            <a:r>
              <a:rPr lang="en-US" dirty="0"/>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pic>
        <p:nvPicPr>
          <p:cNvPr id="4" name="Picture 3">
            <a:extLst>
              <a:ext uri="{FF2B5EF4-FFF2-40B4-BE49-F238E27FC236}">
                <a16:creationId xmlns:a16="http://schemas.microsoft.com/office/drawing/2014/main" id="{96CEAD45-8471-C153-AE11-300C306D028F}"/>
              </a:ext>
              <a:ext uri="{C183D7F6-B498-43B3-948B-1728B52AA6E4}">
                <adec:decorative xmlns:adec="http://schemas.microsoft.com/office/drawing/2017/decorative" val="1"/>
              </a:ext>
            </a:extLst>
          </p:cNvPr>
          <p:cNvPicPr>
            <a:picLocks noChangeAspect="1"/>
          </p:cNvPicPr>
          <p:nvPr userDrawn="1"/>
        </p:nvPicPr>
        <p:blipFill>
          <a:blip r:embed="rId3"/>
          <a:srcRect l="2548" r="2548"/>
          <a:stretch/>
        </p:blipFill>
        <p:spPr>
          <a:xfrm flipH="1">
            <a:off x="0" y="0"/>
            <a:ext cx="12192000" cy="125457"/>
          </a:xfrm>
          <a:prstGeom prst="rect">
            <a:avLst/>
          </a:prstGeom>
          <a:ln>
            <a:noFill/>
          </a:ln>
        </p:spPr>
      </p:pic>
    </p:spTree>
    <p:extLst>
      <p:ext uri="{BB962C8B-B14F-4D97-AF65-F5344CB8AC3E}">
        <p14:creationId xmlns:p14="http://schemas.microsoft.com/office/powerpoint/2010/main" val="1839926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736B-1DC4-6844-CC39-7953F6F5B62A}"/>
              </a:ext>
            </a:extLst>
          </p:cNvPr>
          <p:cNvSpPr>
            <a:spLocks noGrp="1"/>
          </p:cNvSpPr>
          <p:nvPr>
            <p:ph type="title"/>
          </p:nvPr>
        </p:nvSpPr>
        <p:spPr>
          <a:xfrm>
            <a:off x="608137" y="365127"/>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B408300-7DA2-3C94-2D53-431241D0FBD9}"/>
              </a:ext>
            </a:extLst>
          </p:cNvPr>
          <p:cNvSpPr>
            <a:spLocks noGrp="1"/>
          </p:cNvSpPr>
          <p:nvPr>
            <p:ph type="body" idx="1"/>
          </p:nvPr>
        </p:nvSpPr>
        <p:spPr>
          <a:xfrm>
            <a:off x="608137" y="1825628"/>
            <a:ext cx="10972800" cy="42297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C92772C-906D-1430-9923-C061127ADF39}"/>
              </a:ext>
            </a:extLst>
          </p:cNvPr>
          <p:cNvSpPr>
            <a:spLocks noGrp="1"/>
          </p:cNvSpPr>
          <p:nvPr>
            <p:ph type="dt" sz="half" idx="2"/>
          </p:nvPr>
        </p:nvSpPr>
        <p:spPr>
          <a:xfrm>
            <a:off x="608142" y="6288731"/>
            <a:ext cx="2734503"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A60A3F5-120A-A64C-8514-4F9CB3D10376}" type="datetimeFigureOut">
              <a:rPr lang="en-US" smtClean="0"/>
              <a:pPr/>
              <a:t>2/25/2026</a:t>
            </a:fld>
            <a:endParaRPr lang="en-US" dirty="0"/>
          </a:p>
        </p:txBody>
      </p:sp>
      <p:sp>
        <p:nvSpPr>
          <p:cNvPr id="5" name="Footer Placeholder 4">
            <a:extLst>
              <a:ext uri="{FF2B5EF4-FFF2-40B4-BE49-F238E27FC236}">
                <a16:creationId xmlns:a16="http://schemas.microsoft.com/office/drawing/2014/main" id="{493D683C-3CBA-82D6-F7F6-7AC29C2CED46}"/>
              </a:ext>
            </a:extLst>
          </p:cNvPr>
          <p:cNvSpPr>
            <a:spLocks noGrp="1"/>
          </p:cNvSpPr>
          <p:nvPr>
            <p:ph type="ftr" sz="quarter" idx="3"/>
          </p:nvPr>
        </p:nvSpPr>
        <p:spPr>
          <a:xfrm>
            <a:off x="3499495" y="6288732"/>
            <a:ext cx="8081444" cy="365125"/>
          </a:xfrm>
          <a:prstGeom prst="rect">
            <a:avLst/>
          </a:prstGeom>
        </p:spPr>
        <p:txBody>
          <a:bodyPr vert="horz" lIns="91440" tIns="45720" rIns="91440" bIns="45720" rtlCol="0" anchor="ctr"/>
          <a:lstStyle>
            <a:lvl1pPr algn="r">
              <a:defRPr sz="900" b="0">
                <a:solidFill>
                  <a:schemeClr val="tx1">
                    <a:lumMod val="50000"/>
                    <a:lumOff val="50000"/>
                  </a:schemeClr>
                </a:solidFill>
              </a:defRPr>
            </a:lvl1pPr>
          </a:lstStyle>
          <a:p>
            <a:endParaRPr lang="en-US" dirty="0"/>
          </a:p>
        </p:txBody>
      </p:sp>
      <p:sp>
        <p:nvSpPr>
          <p:cNvPr id="6" name="Slide Number Placeholder 5">
            <a:extLst>
              <a:ext uri="{FF2B5EF4-FFF2-40B4-BE49-F238E27FC236}">
                <a16:creationId xmlns:a16="http://schemas.microsoft.com/office/drawing/2014/main" id="{9627A4A6-1594-51B3-2B27-71503A3EA162}"/>
              </a:ext>
            </a:extLst>
          </p:cNvPr>
          <p:cNvSpPr>
            <a:spLocks noGrp="1"/>
          </p:cNvSpPr>
          <p:nvPr>
            <p:ph type="sldNum" sz="quarter" idx="4"/>
          </p:nvPr>
        </p:nvSpPr>
        <p:spPr>
          <a:xfrm>
            <a:off x="11737792" y="6288731"/>
            <a:ext cx="454208" cy="365125"/>
          </a:xfrm>
          <a:prstGeom prst="rect">
            <a:avLst/>
          </a:prstGeom>
          <a:noFill/>
        </p:spPr>
        <p:txBody>
          <a:bodyPr vert="horz" lIns="91440" tIns="45720" rIns="91440" bIns="45720" rtlCol="0" anchor="ctr"/>
          <a:lstStyle>
            <a:lvl1pPr algn="l">
              <a:defRPr sz="900" b="0">
                <a:solidFill>
                  <a:schemeClr val="tx1">
                    <a:lumMod val="50000"/>
                    <a:lumOff val="50000"/>
                  </a:schemeClr>
                </a:solidFill>
              </a:defRPr>
            </a:lvl1pPr>
          </a:lstStyle>
          <a:p>
            <a:fld id="{8179B124-EE6F-DB4E-A403-682A40579A9A}" type="slidenum">
              <a:rPr lang="en-US" smtClean="0"/>
              <a:pPr/>
              <a:t>‹#›</a:t>
            </a:fld>
            <a:endParaRPr lang="en-US"/>
          </a:p>
        </p:txBody>
      </p:sp>
      <p:pic>
        <p:nvPicPr>
          <p:cNvPr id="7" name="Picture 6">
            <a:extLst>
              <a:ext uri="{FF2B5EF4-FFF2-40B4-BE49-F238E27FC236}">
                <a16:creationId xmlns:a16="http://schemas.microsoft.com/office/drawing/2014/main" id="{696235D1-2BC9-75F7-C101-3EB37E70A8AE}"/>
              </a:ext>
              <a:ext uri="{C183D7F6-B498-43B3-948B-1728B52AA6E4}">
                <adec:decorative xmlns:adec="http://schemas.microsoft.com/office/drawing/2017/decorative" val="1"/>
              </a:ext>
            </a:extLst>
          </p:cNvPr>
          <p:cNvPicPr>
            <a:picLocks noChangeAspect="1"/>
          </p:cNvPicPr>
          <p:nvPr/>
        </p:nvPicPr>
        <p:blipFill>
          <a:blip r:embed="rId28"/>
          <a:srcRect l="2548" r="2548"/>
          <a:stretch/>
        </p:blipFill>
        <p:spPr>
          <a:xfrm>
            <a:off x="0" y="0"/>
            <a:ext cx="12192000" cy="125457"/>
          </a:xfrm>
          <a:prstGeom prst="rect">
            <a:avLst/>
          </a:prstGeom>
          <a:ln>
            <a:noFill/>
          </a:ln>
        </p:spPr>
      </p:pic>
      <p:sp>
        <p:nvSpPr>
          <p:cNvPr id="9" name="Rectangle 8">
            <a:extLst>
              <a:ext uri="{FF2B5EF4-FFF2-40B4-BE49-F238E27FC236}">
                <a16:creationId xmlns:a16="http://schemas.microsoft.com/office/drawing/2014/main" id="{9F63E526-6775-6BC5-8B3F-B3BA8B479B2C}"/>
              </a:ext>
              <a:ext uri="{C183D7F6-B498-43B3-948B-1728B52AA6E4}">
                <adec:decorative xmlns:adec="http://schemas.microsoft.com/office/drawing/2017/decorative" val="1"/>
              </a:ext>
            </a:extLst>
          </p:cNvPr>
          <p:cNvSpPr/>
          <p:nvPr/>
        </p:nvSpPr>
        <p:spPr>
          <a:xfrm>
            <a:off x="11084560" y="6065520"/>
            <a:ext cx="110744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1A47C665-F12B-CDFE-7D27-E75C66BEDEB0}"/>
              </a:ext>
              <a:ext uri="{C183D7F6-B498-43B3-948B-1728B52AA6E4}">
                <adec:decorative xmlns:adec="http://schemas.microsoft.com/office/drawing/2017/decorative" val="1"/>
              </a:ext>
            </a:extLst>
          </p:cNvPr>
          <p:cNvSpPr/>
          <p:nvPr userDrawn="1"/>
        </p:nvSpPr>
        <p:spPr>
          <a:xfrm>
            <a:off x="11084560" y="6065520"/>
            <a:ext cx="110744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4458038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txStyles>
    <p:titleStyle>
      <a:lvl1pPr algn="l" defTabSz="685749"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38" indent="-171438" algn="l" defTabSz="685749" rtl="0" eaLnBrk="1" latinLnBrk="0" hangingPunct="1">
        <a:lnSpc>
          <a:spcPct val="120000"/>
        </a:lnSpc>
        <a:spcBef>
          <a:spcPts val="750"/>
        </a:spcBef>
        <a:buClr>
          <a:schemeClr val="accent1"/>
        </a:buClr>
        <a:buFont typeface="Arial" panose="020B0604020202020204" pitchFamily="34" charset="0"/>
        <a:buChar char="•"/>
        <a:defRPr sz="1800" kern="1200">
          <a:solidFill>
            <a:schemeClr val="bg1"/>
          </a:solidFill>
          <a:latin typeface="+mn-lt"/>
          <a:ea typeface="+mn-ea"/>
          <a:cs typeface="+mn-cs"/>
        </a:defRPr>
      </a:lvl1pPr>
      <a:lvl2pPr marL="514313" indent="-171438" algn="l" defTabSz="685749" rtl="0" eaLnBrk="1" latinLnBrk="0" hangingPunct="1">
        <a:lnSpc>
          <a:spcPct val="120000"/>
        </a:lnSpc>
        <a:spcBef>
          <a:spcPts val="375"/>
        </a:spcBef>
        <a:buClr>
          <a:schemeClr val="accent1"/>
        </a:buClr>
        <a:buFont typeface="Arial" panose="020B0604020202020204" pitchFamily="34" charset="0"/>
        <a:buChar char="•"/>
        <a:defRPr sz="1500" kern="1200">
          <a:solidFill>
            <a:schemeClr val="bg1"/>
          </a:solidFill>
          <a:latin typeface="+mn-lt"/>
          <a:ea typeface="+mn-ea"/>
          <a:cs typeface="+mn-cs"/>
        </a:defRPr>
      </a:lvl2pPr>
      <a:lvl3pPr marL="857186" indent="-171438" algn="l" defTabSz="685749" rtl="0" eaLnBrk="1" latinLnBrk="0" hangingPunct="1">
        <a:lnSpc>
          <a:spcPct val="120000"/>
        </a:lnSpc>
        <a:spcBef>
          <a:spcPts val="375"/>
        </a:spcBef>
        <a:buClr>
          <a:schemeClr val="accent1"/>
        </a:buClr>
        <a:buFont typeface="Arial" panose="020B0604020202020204" pitchFamily="34" charset="0"/>
        <a:buChar char="•"/>
        <a:defRPr sz="1350" kern="1200">
          <a:solidFill>
            <a:schemeClr val="bg1"/>
          </a:solidFill>
          <a:latin typeface="+mn-lt"/>
          <a:ea typeface="+mn-ea"/>
          <a:cs typeface="+mn-cs"/>
        </a:defRPr>
      </a:lvl3pPr>
      <a:lvl4pPr marL="1200060"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bg1"/>
          </a:solidFill>
          <a:latin typeface="+mn-lt"/>
          <a:ea typeface="+mn-ea"/>
          <a:cs typeface="+mn-cs"/>
        </a:defRPr>
      </a:lvl4pPr>
      <a:lvl5pPr marL="1542935"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bg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89863-7745-7135-DD83-F04A6E3521F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1580DB-8514-5C18-8B8D-734A1F4686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02735-296E-AC1C-AB3B-9F8C6AA63CB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73E59393-F1B0-40A5-A756-0068877E4C7F}" type="datetimeFigureOut">
              <a:rPr lang="en-US" smtClean="0"/>
              <a:t>2/25/2026</a:t>
            </a:fld>
            <a:endParaRPr lang="en-US"/>
          </a:p>
        </p:txBody>
      </p:sp>
      <p:sp>
        <p:nvSpPr>
          <p:cNvPr id="5" name="Footer Placeholder 4">
            <a:extLst>
              <a:ext uri="{FF2B5EF4-FFF2-40B4-BE49-F238E27FC236}">
                <a16:creationId xmlns:a16="http://schemas.microsoft.com/office/drawing/2014/main" id="{93A70BD8-5D19-6F1B-548F-F11DBC639D0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F9128C-7E19-C8FF-8DCD-6CB31764767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7D269EFD-33FC-4B40-9E11-94908E36405C}" type="slidenum">
              <a:rPr lang="en-US" smtClean="0"/>
              <a:t>‹#›</a:t>
            </a:fld>
            <a:endParaRPr lang="en-US"/>
          </a:p>
        </p:txBody>
      </p:sp>
    </p:spTree>
    <p:extLst>
      <p:ext uri="{BB962C8B-B14F-4D97-AF65-F5344CB8AC3E}">
        <p14:creationId xmlns:p14="http://schemas.microsoft.com/office/powerpoint/2010/main" val="2220613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62.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1.png"/><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hyperlink" Target="https://huggingface.co/" TargetMode="Externa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hyperlink" Target="https://huggingface.co/spaces/dgangwani05/Demo_hugging_face" TargetMode="Externa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A group of people outside of a building&#10;&#10;AI-generated content may be incorrect.">
            <a:extLst>
              <a:ext uri="{FF2B5EF4-FFF2-40B4-BE49-F238E27FC236}">
                <a16:creationId xmlns:a16="http://schemas.microsoft.com/office/drawing/2014/main" id="{AD69A992-91F1-376F-BF23-3F1EB5D114C7}"/>
              </a:ext>
            </a:extLst>
          </p:cNvPr>
          <p:cNvPicPr>
            <a:picLocks noGrp="1" noChangeAspect="1"/>
          </p:cNvPicPr>
          <p:nvPr>
            <p:ph type="pic" sz="quarter" idx="13"/>
          </p:nvPr>
        </p:nvPicPr>
        <p:blipFill>
          <a:blip r:embed="rId2"/>
          <a:srcRect l="21268" r="21268"/>
          <a:stretch/>
        </p:blipFill>
        <p:spPr>
          <a:prstGeom prst="rect">
            <a:avLst/>
          </a:prstGeom>
          <a:gradFill>
            <a:gsLst>
              <a:gs pos="0">
                <a:srgbClr val="501214">
                  <a:alpha val="0"/>
                </a:srgbClr>
              </a:gs>
              <a:gs pos="100000">
                <a:srgbClr val="501214">
                  <a:alpha val="40000"/>
                </a:srgbClr>
              </a:gs>
            </a:gsLst>
            <a:lin ang="5400000" scaled="1"/>
          </a:gradFill>
        </p:spPr>
      </p:pic>
      <p:sp>
        <p:nvSpPr>
          <p:cNvPr id="6" name="Rectangle 5">
            <a:extLst>
              <a:ext uri="{FF2B5EF4-FFF2-40B4-BE49-F238E27FC236}">
                <a16:creationId xmlns:a16="http://schemas.microsoft.com/office/drawing/2014/main" id="{E3A8197F-505E-9781-AA15-DD574463391E}"/>
              </a:ext>
            </a:extLst>
          </p:cNvPr>
          <p:cNvSpPr/>
          <p:nvPr/>
        </p:nvSpPr>
        <p:spPr>
          <a:xfrm>
            <a:off x="492435" y="300453"/>
            <a:ext cx="3607139" cy="9310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 black background with red text&#10;&#10;AI-generated content may be incorrect.">
            <a:extLst>
              <a:ext uri="{FF2B5EF4-FFF2-40B4-BE49-F238E27FC236}">
                <a16:creationId xmlns:a16="http://schemas.microsoft.com/office/drawing/2014/main" id="{B48ADFCC-2591-4B6F-E755-D011B1967D95}"/>
              </a:ext>
            </a:extLst>
          </p:cNvPr>
          <p:cNvPicPr>
            <a:picLocks noChangeAspect="1"/>
          </p:cNvPicPr>
          <p:nvPr/>
        </p:nvPicPr>
        <p:blipFill>
          <a:blip r:embed="rId3"/>
          <a:stretch>
            <a:fillRect/>
          </a:stretch>
        </p:blipFill>
        <p:spPr>
          <a:xfrm>
            <a:off x="163147" y="303114"/>
            <a:ext cx="6524168" cy="1078213"/>
          </a:xfrm>
          <a:prstGeom prst="rect">
            <a:avLst/>
          </a:prstGeom>
        </p:spPr>
      </p:pic>
      <p:sp>
        <p:nvSpPr>
          <p:cNvPr id="15" name="Title 3">
            <a:extLst>
              <a:ext uri="{FF2B5EF4-FFF2-40B4-BE49-F238E27FC236}">
                <a16:creationId xmlns:a16="http://schemas.microsoft.com/office/drawing/2014/main" id="{21CAD5F3-B165-D2BE-5654-A5ABEDE330A3}"/>
              </a:ext>
            </a:extLst>
          </p:cNvPr>
          <p:cNvSpPr>
            <a:spLocks noGrp="1"/>
          </p:cNvSpPr>
          <p:nvPr>
            <p:ph type="ctrTitle"/>
          </p:nvPr>
        </p:nvSpPr>
        <p:spPr>
          <a:xfrm>
            <a:off x="484185" y="1602466"/>
            <a:ext cx="5594515" cy="2324043"/>
          </a:xfrm>
        </p:spPr>
        <p:txBody>
          <a:bodyPr/>
          <a:lstStyle/>
          <a:p>
            <a:r>
              <a:rPr lang="en-US" sz="4800" dirty="0"/>
              <a:t>Welcome, we will </a:t>
            </a:r>
            <a:r>
              <a:rPr lang="en-US" sz="4800"/>
              <a:t>begin shortly.</a:t>
            </a:r>
            <a:endParaRPr lang="en-US" sz="4800" dirty="0"/>
          </a:p>
        </p:txBody>
      </p:sp>
      <p:sp>
        <p:nvSpPr>
          <p:cNvPr id="17" name="Subtitle 4">
            <a:extLst>
              <a:ext uri="{FF2B5EF4-FFF2-40B4-BE49-F238E27FC236}">
                <a16:creationId xmlns:a16="http://schemas.microsoft.com/office/drawing/2014/main" id="{F5F12AD4-B240-B4F8-D33E-B5BFF3ADF52F}"/>
              </a:ext>
            </a:extLst>
          </p:cNvPr>
          <p:cNvSpPr>
            <a:spLocks noGrp="1"/>
          </p:cNvSpPr>
          <p:nvPr>
            <p:ph type="subTitle" idx="1"/>
          </p:nvPr>
        </p:nvSpPr>
        <p:spPr>
          <a:xfrm>
            <a:off x="498296" y="4311374"/>
            <a:ext cx="5947293" cy="671550"/>
          </a:xfrm>
        </p:spPr>
        <p:txBody>
          <a:bodyPr vert="horz" lIns="91440" tIns="45720" rIns="91440" bIns="45720" rtlCol="0" anchor="t">
            <a:noAutofit/>
          </a:bodyPr>
          <a:lstStyle/>
          <a:p>
            <a:r>
              <a:rPr lang="en-US" sz="1400" dirty="0">
                <a:latin typeface="Aptos Display"/>
              </a:rPr>
              <a:t>The Center for Analytics and Data Science is Texas State University's interdisciplinary hub for data-intensive research, education, and </a:t>
            </a:r>
            <a:r>
              <a:rPr lang="en-US" sz="1400">
                <a:latin typeface="Aptos Display"/>
              </a:rPr>
              <a:t>outreach.</a:t>
            </a:r>
            <a:endParaRPr lang="en-US" sz="1400" dirty="0">
              <a:latin typeface="Aptos Display"/>
            </a:endParaRPr>
          </a:p>
          <a:p>
            <a:endParaRPr lang="en-US" sz="1400" dirty="0">
              <a:latin typeface="Aptos Display"/>
            </a:endParaRPr>
          </a:p>
        </p:txBody>
      </p:sp>
      <p:sp>
        <p:nvSpPr>
          <p:cNvPr id="19" name="TextBox 18">
            <a:extLst>
              <a:ext uri="{FF2B5EF4-FFF2-40B4-BE49-F238E27FC236}">
                <a16:creationId xmlns:a16="http://schemas.microsoft.com/office/drawing/2014/main" id="{0ABEBEF7-A918-32F0-16F5-77D06A37B060}"/>
              </a:ext>
            </a:extLst>
          </p:cNvPr>
          <p:cNvSpPr txBox="1"/>
          <p:nvPr/>
        </p:nvSpPr>
        <p:spPr>
          <a:xfrm>
            <a:off x="487317" y="5340960"/>
            <a:ext cx="284967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spcBef>
                <a:spcPts val="300"/>
              </a:spcBef>
              <a:spcAft>
                <a:spcPts val="300"/>
              </a:spcAft>
            </a:pPr>
            <a:r>
              <a:rPr lang="en-US" sz="2000" b="1">
                <a:solidFill>
                  <a:schemeClr val="bg1"/>
                </a:solidFill>
              </a:rPr>
              <a:t>cads.txst.edu</a:t>
            </a:r>
            <a:endParaRPr lang="en-US" sz="1800"/>
          </a:p>
          <a:p>
            <a:pPr>
              <a:spcBef>
                <a:spcPts val="300"/>
              </a:spcBef>
              <a:spcAft>
                <a:spcPts val="300"/>
              </a:spcAft>
            </a:pPr>
            <a:r>
              <a:rPr lang="en-US" sz="2000" b="1">
                <a:solidFill>
                  <a:schemeClr val="bg1"/>
                </a:solidFill>
              </a:rPr>
              <a:t>Alkek 350 suite</a:t>
            </a:r>
          </a:p>
          <a:p>
            <a:pPr rtl="0">
              <a:spcBef>
                <a:spcPts val="300"/>
              </a:spcBef>
              <a:spcAft>
                <a:spcPts val="300"/>
              </a:spcAft>
            </a:pPr>
            <a:r>
              <a:rPr lang="en-US" sz="2000" b="1">
                <a:solidFill>
                  <a:schemeClr val="bg1"/>
                </a:solidFill>
              </a:rPr>
              <a:t>cads@txstate.edu</a:t>
            </a:r>
          </a:p>
        </p:txBody>
      </p:sp>
    </p:spTree>
    <p:extLst>
      <p:ext uri="{BB962C8B-B14F-4D97-AF65-F5344CB8AC3E}">
        <p14:creationId xmlns:p14="http://schemas.microsoft.com/office/powerpoint/2010/main" val="2031417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C29-4FE6-3C90-4295-2BA42264FE76}"/>
              </a:ext>
            </a:extLst>
          </p:cNvPr>
          <p:cNvSpPr>
            <a:spLocks noGrp="1"/>
          </p:cNvSpPr>
          <p:nvPr>
            <p:ph type="title"/>
          </p:nvPr>
        </p:nvSpPr>
        <p:spPr>
          <a:xfrm>
            <a:off x="5868557" y="1138036"/>
            <a:ext cx="5444382" cy="1402470"/>
          </a:xfrm>
        </p:spPr>
        <p:txBody>
          <a:bodyPr anchor="t">
            <a:normAutofit/>
          </a:bodyPr>
          <a:lstStyle/>
          <a:p>
            <a:r>
              <a:rPr lang="en-US" sz="3200"/>
              <a:t>Examples of Project Ideas for Students to try </a:t>
            </a:r>
          </a:p>
        </p:txBody>
      </p:sp>
      <p:pic>
        <p:nvPicPr>
          <p:cNvPr id="20" name="Picture 19" descr="Computer script on a screen">
            <a:extLst>
              <a:ext uri="{FF2B5EF4-FFF2-40B4-BE49-F238E27FC236}">
                <a16:creationId xmlns:a16="http://schemas.microsoft.com/office/drawing/2014/main" id="{0DB7F88F-2C84-76AD-907A-1F581952521D}"/>
              </a:ext>
            </a:extLst>
          </p:cNvPr>
          <p:cNvPicPr>
            <a:picLocks noChangeAspect="1"/>
          </p:cNvPicPr>
          <p:nvPr/>
        </p:nvPicPr>
        <p:blipFill>
          <a:blip r:embed="rId2"/>
          <a:srcRect l="6478" r="43458" b="-3"/>
          <a:stretch>
            <a:fillRect/>
          </a:stretch>
        </p:blipFill>
        <p:spPr>
          <a:xfrm>
            <a:off x="-1" y="10"/>
            <a:ext cx="5151179" cy="6857990"/>
          </a:xfrm>
          <a:prstGeom prst="rect">
            <a:avLst/>
          </a:prstGeom>
        </p:spPr>
      </p:pic>
      <p:cxnSp>
        <p:nvCxnSpPr>
          <p:cNvPr id="21" name="Straight Connector 2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0A2141-5356-C747-1E61-09DDBACB4D89}"/>
              </a:ext>
            </a:extLst>
          </p:cNvPr>
          <p:cNvSpPr>
            <a:spLocks noGrp="1"/>
          </p:cNvSpPr>
          <p:nvPr>
            <p:ph idx="1"/>
          </p:nvPr>
        </p:nvSpPr>
        <p:spPr>
          <a:xfrm>
            <a:off x="5868557" y="2551176"/>
            <a:ext cx="5444382" cy="3591207"/>
          </a:xfrm>
        </p:spPr>
        <p:txBody>
          <a:bodyPr vert="horz" lIns="91440" tIns="45720" rIns="91440" bIns="45720" rtlCol="0">
            <a:normAutofit/>
          </a:bodyPr>
          <a:lstStyle/>
          <a:p>
            <a:r>
              <a:rPr lang="en-US" sz="1700" b="1"/>
              <a:t>Tweet Sentiment Analyzer:</a:t>
            </a:r>
            <a:r>
              <a:rPr lang="en-US" sz="1700"/>
              <a:t> Classify public data (tweets/comments) as positive or negative.</a:t>
            </a:r>
          </a:p>
          <a:p>
            <a:pPr marL="0" indent="0">
              <a:buNone/>
            </a:pPr>
            <a:endParaRPr lang="en-US" sz="1700"/>
          </a:p>
          <a:p>
            <a:r>
              <a:rPr lang="en-US" sz="1700" b="1"/>
              <a:t>AI Story Writer:</a:t>
            </a:r>
            <a:r>
              <a:rPr lang="en-US" sz="1700"/>
              <a:t> Use GPT-2 or Llama to generate creative stories.</a:t>
            </a:r>
          </a:p>
          <a:p>
            <a:pPr marL="0" indent="0">
              <a:buNone/>
            </a:pPr>
            <a:endParaRPr lang="en-US" sz="1700"/>
          </a:p>
          <a:p>
            <a:r>
              <a:rPr lang="en-US" sz="1700" b="1"/>
              <a:t>Voice-to-Text Transcriber:</a:t>
            </a:r>
            <a:r>
              <a:rPr lang="en-US" sz="1700"/>
              <a:t> Use OpenAI Whisper to transcribe audio files.</a:t>
            </a:r>
          </a:p>
          <a:p>
            <a:pPr marL="0" indent="0">
              <a:buNone/>
            </a:pPr>
            <a:endParaRPr lang="en-US" sz="1700"/>
          </a:p>
          <a:p>
            <a:r>
              <a:rPr lang="en-US" sz="1700" b="1"/>
              <a:t>Image Captioner:</a:t>
            </a:r>
            <a:r>
              <a:rPr lang="en-US" sz="1700"/>
              <a:t> Create an app that describes images. </a:t>
            </a:r>
          </a:p>
          <a:p>
            <a:endParaRPr lang="en-US" sz="1700"/>
          </a:p>
        </p:txBody>
      </p:sp>
    </p:spTree>
    <p:extLst>
      <p:ext uri="{BB962C8B-B14F-4D97-AF65-F5344CB8AC3E}">
        <p14:creationId xmlns:p14="http://schemas.microsoft.com/office/powerpoint/2010/main" val="3659855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rgbClr val="D7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C96AB-6CD0-3BFC-2CC2-40931922E24B}"/>
              </a:ext>
            </a:extLst>
          </p:cNvPr>
          <p:cNvSpPr>
            <a:spLocks noGrp="1"/>
          </p:cNvSpPr>
          <p:nvPr>
            <p:ph type="title"/>
          </p:nvPr>
        </p:nvSpPr>
        <p:spPr>
          <a:xfrm>
            <a:off x="1123356" y="1188637"/>
            <a:ext cx="9984615" cy="1597228"/>
          </a:xfrm>
        </p:spPr>
        <p:txBody>
          <a:bodyPr>
            <a:normAutofit/>
          </a:bodyPr>
          <a:lstStyle/>
          <a:p>
            <a:r>
              <a:rPr lang="en-US" sz="6000"/>
              <a:t>Closing Thoughts</a:t>
            </a:r>
          </a:p>
        </p:txBody>
      </p:sp>
      <p:pic>
        <p:nvPicPr>
          <p:cNvPr id="4" name="Picture 3">
            <a:extLst>
              <a:ext uri="{FF2B5EF4-FFF2-40B4-BE49-F238E27FC236}">
                <a16:creationId xmlns:a16="http://schemas.microsoft.com/office/drawing/2014/main" id="{34E39E01-6138-8081-A4DB-4CE602AE1A77}"/>
              </a:ext>
            </a:extLst>
          </p:cNvPr>
          <p:cNvPicPr>
            <a:picLocks noChangeAspect="1"/>
          </p:cNvPicPr>
          <p:nvPr/>
        </p:nvPicPr>
        <p:blipFill>
          <a:blip r:embed="rId2"/>
          <a:srcRect l="8318" r="3640" b="3"/>
          <a:stretch>
            <a:fillRect/>
          </a:stretch>
        </p:blipFill>
        <p:spPr>
          <a:xfrm>
            <a:off x="1614464" y="2669615"/>
            <a:ext cx="2732584" cy="2728198"/>
          </a:xfrm>
          <a:prstGeom prst="rect">
            <a:avLst/>
          </a:prstGeom>
        </p:spPr>
      </p:pic>
      <p:sp>
        <p:nvSpPr>
          <p:cNvPr id="3" name="Content Placeholder 2">
            <a:extLst>
              <a:ext uri="{FF2B5EF4-FFF2-40B4-BE49-F238E27FC236}">
                <a16:creationId xmlns:a16="http://schemas.microsoft.com/office/drawing/2014/main" id="{E5D39920-E254-1EF6-DFB5-4A6B66477DD2}"/>
              </a:ext>
            </a:extLst>
          </p:cNvPr>
          <p:cNvSpPr>
            <a:spLocks noGrp="1"/>
          </p:cNvSpPr>
          <p:nvPr>
            <p:ph idx="1"/>
          </p:nvPr>
        </p:nvSpPr>
        <p:spPr>
          <a:xfrm>
            <a:off x="5009870" y="2675396"/>
            <a:ext cx="5219816" cy="2728198"/>
          </a:xfrm>
        </p:spPr>
        <p:txBody>
          <a:bodyPr anchor="t">
            <a:normAutofit/>
          </a:bodyPr>
          <a:lstStyle/>
          <a:p>
            <a:r>
              <a:rPr lang="en-US" sz="2000"/>
              <a:t>Hugging Face is lowering the barrier to AI.</a:t>
            </a:r>
          </a:p>
          <a:p>
            <a:r>
              <a:rPr lang="en-US" sz="2000" b="1"/>
              <a:t>Free Education Toolkit:</a:t>
            </a:r>
            <a:r>
              <a:rPr lang="en-US" sz="2000"/>
              <a:t> Specialized resources for students and teachers</a:t>
            </a:r>
          </a:p>
          <a:p>
            <a:r>
              <a:rPr lang="en-US" sz="2000" b="1"/>
              <a:t>Collaboration:</a:t>
            </a:r>
            <a:r>
              <a:rPr lang="en-US" sz="2000"/>
              <a:t> Work together on datasets and model training</a:t>
            </a:r>
          </a:p>
          <a:p>
            <a:r>
              <a:rPr lang="en-US" sz="2000" b="1"/>
              <a:t>Open to all</a:t>
            </a:r>
            <a:r>
              <a:rPr lang="en-US" sz="2000"/>
              <a:t>: Unlike ChatGPT (closed), Hugging Face lets you see the code, data, and models.</a:t>
            </a:r>
          </a:p>
        </p:txBody>
      </p:sp>
    </p:spTree>
    <p:extLst>
      <p:ext uri="{BB962C8B-B14F-4D97-AF65-F5344CB8AC3E}">
        <p14:creationId xmlns:p14="http://schemas.microsoft.com/office/powerpoint/2010/main" val="2771348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a:extLst>
              <a:ext uri="{FF2B5EF4-FFF2-40B4-BE49-F238E27FC236}">
                <a16:creationId xmlns:a16="http://schemas.microsoft.com/office/drawing/2014/main" id="{DA9DC983-9DFF-A854-8202-E7F918F0EDFB}"/>
              </a:ext>
            </a:extLst>
          </p:cNvPr>
          <p:cNvSpPr>
            <a:spLocks noGrp="1"/>
          </p:cNvSpPr>
          <p:nvPr>
            <p:ph type="title"/>
          </p:nvPr>
        </p:nvSpPr>
        <p:spPr>
          <a:xfrm>
            <a:off x="2152650" y="451381"/>
            <a:ext cx="7884414" cy="4066540"/>
          </a:xfrm>
        </p:spPr>
        <p:txBody>
          <a:bodyPr vert="horz" lIns="91440" tIns="45720" rIns="91440" bIns="45720" rtlCol="0" anchor="b">
            <a:normAutofit/>
          </a:bodyPr>
          <a:lstStyle/>
          <a:p>
            <a:r>
              <a:rPr lang="en-US" sz="5700" kern="1200">
                <a:solidFill>
                  <a:schemeClr val="tx1"/>
                </a:solidFill>
                <a:latin typeface="+mj-lt"/>
                <a:ea typeface="+mj-ea"/>
                <a:cs typeface="+mj-cs"/>
              </a:rPr>
              <a:t>Thank you for joining us </a:t>
            </a:r>
            <a:r>
              <a:rPr lang="en-US" sz="5700" kern="1200">
                <a:solidFill>
                  <a:schemeClr val="tx1"/>
                </a:solidFill>
                <a:latin typeface="+mj-lt"/>
                <a:ea typeface="+mj-ea"/>
                <a:cs typeface="+mj-cs"/>
                <a:sym typeface="Wingdings" panose="05000000000000000000" pitchFamily="2" charset="2"/>
              </a:rPr>
              <a:t></a:t>
            </a:r>
            <a:endParaRPr lang="en-US" sz="5700" kern="1200">
              <a:solidFill>
                <a:schemeClr val="tx1"/>
              </a:solidFill>
              <a:latin typeface="+mj-lt"/>
              <a:ea typeface="+mj-ea"/>
              <a:cs typeface="+mj-cs"/>
            </a:endParaRPr>
          </a:p>
        </p:txBody>
      </p:sp>
      <p:sp>
        <p:nvSpPr>
          <p:cNvPr id="5" name="Text Placeholder 4">
            <a:extLst>
              <a:ext uri="{FF2B5EF4-FFF2-40B4-BE49-F238E27FC236}">
                <a16:creationId xmlns:a16="http://schemas.microsoft.com/office/drawing/2014/main" id="{CA663A42-A29E-3ECD-F428-BCDEA866A347}"/>
              </a:ext>
            </a:extLst>
          </p:cNvPr>
          <p:cNvSpPr>
            <a:spLocks noGrp="1"/>
          </p:cNvSpPr>
          <p:nvPr>
            <p:ph type="body" idx="1"/>
          </p:nvPr>
        </p:nvSpPr>
        <p:spPr>
          <a:xfrm>
            <a:off x="2152649" y="4983276"/>
            <a:ext cx="7884414" cy="1126680"/>
          </a:xfrm>
        </p:spPr>
        <p:txBody>
          <a:bodyPr vert="horz" lIns="91440" tIns="45720" rIns="91440" bIns="45720" rtlCol="0">
            <a:normAutofit/>
          </a:bodyPr>
          <a:lstStyle/>
          <a:p>
            <a:r>
              <a:rPr lang="en-US" sz="2400" kern="1200">
                <a:solidFill>
                  <a:schemeClr val="tx1"/>
                </a:solidFill>
                <a:latin typeface="+mn-lt"/>
                <a:ea typeface="+mn-ea"/>
                <a:cs typeface="+mn-cs"/>
              </a:rPr>
              <a:t>-By Divya Gangwani</a:t>
            </a:r>
          </a:p>
        </p:txBody>
      </p:sp>
      <p:sp>
        <p:nvSpPr>
          <p:cNvPr id="12"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2650" y="4718595"/>
            <a:ext cx="4057650" cy="18288"/>
          </a:xfrm>
          <a:custGeom>
            <a:avLst/>
            <a:gdLst>
              <a:gd name="csX0" fmla="*/ 0 w 4057650"/>
              <a:gd name="csY0" fmla="*/ 0 h 18288"/>
              <a:gd name="csX1" fmla="*/ 757428 w 4057650"/>
              <a:gd name="csY1" fmla="*/ 0 h 18288"/>
              <a:gd name="csX2" fmla="*/ 1474279 w 4057650"/>
              <a:gd name="csY2" fmla="*/ 0 h 18288"/>
              <a:gd name="csX3" fmla="*/ 2191131 w 4057650"/>
              <a:gd name="csY3" fmla="*/ 0 h 18288"/>
              <a:gd name="csX4" fmla="*/ 2745676 w 4057650"/>
              <a:gd name="csY4" fmla="*/ 0 h 18288"/>
              <a:gd name="csX5" fmla="*/ 3340798 w 4057650"/>
              <a:gd name="csY5" fmla="*/ 0 h 18288"/>
              <a:gd name="csX6" fmla="*/ 4057650 w 4057650"/>
              <a:gd name="csY6" fmla="*/ 0 h 18288"/>
              <a:gd name="csX7" fmla="*/ 4057650 w 4057650"/>
              <a:gd name="csY7" fmla="*/ 18288 h 18288"/>
              <a:gd name="csX8" fmla="*/ 3381375 w 4057650"/>
              <a:gd name="csY8" fmla="*/ 18288 h 18288"/>
              <a:gd name="csX9" fmla="*/ 2826830 w 4057650"/>
              <a:gd name="csY9" fmla="*/ 18288 h 18288"/>
              <a:gd name="csX10" fmla="*/ 2272284 w 4057650"/>
              <a:gd name="csY10" fmla="*/ 18288 h 18288"/>
              <a:gd name="csX11" fmla="*/ 1555432 w 4057650"/>
              <a:gd name="csY11" fmla="*/ 18288 h 18288"/>
              <a:gd name="csX12" fmla="*/ 960310 w 4057650"/>
              <a:gd name="csY12" fmla="*/ 18288 h 18288"/>
              <a:gd name="csX13" fmla="*/ 0 w 4057650"/>
              <a:gd name="csY13" fmla="*/ 18288 h 18288"/>
              <a:gd name="csX14" fmla="*/ 0 w 4057650"/>
              <a:gd name="csY1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63412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
    <p:bg>
      <p:bgPr>
        <a:solidFill>
          <a:srgbClr val="501215"/>
        </a:solidFill>
        <a:effectLst/>
      </p:bgPr>
    </p:bg>
    <p:spTree>
      <p:nvGrpSpPr>
        <p:cNvPr id="1" name=""/>
        <p:cNvGrpSpPr/>
        <p:nvPr/>
      </p:nvGrpSpPr>
      <p:grpSpPr>
        <a:xfrm>
          <a:off x="0" y="0"/>
          <a:ext cx="0" cy="0"/>
          <a:chOff x="0" y="0"/>
          <a:chExt cx="0" cy="0"/>
        </a:xfrm>
      </p:grpSpPr>
      <p:sp>
        <p:nvSpPr>
          <p:cNvPr id="2" name="Shape 0"/>
          <p:cNvSpPr/>
          <p:nvPr/>
        </p:nvSpPr>
        <p:spPr>
          <a:xfrm>
            <a:off x="0" y="0"/>
            <a:ext cx="12192000" cy="21945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632448"/>
            <a:ext cx="12192000" cy="21945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1463040" y="1036320"/>
            <a:ext cx="9265920" cy="4693920"/>
          </a:xfrm>
          <a:prstGeom prst="rect">
            <a:avLst/>
          </a:prstGeom>
          <a:solidFill>
            <a:srgbClr val="FFFFFF"/>
          </a:solidFill>
          <a:ln w="25400">
            <a:solidFill>
              <a:srgbClr val="C49A22"/>
            </a:solidFill>
            <a:prstDash val="solid"/>
          </a:ln>
          <a:effectLst>
            <a:outerShdw blurRad="228600" dist="50800" dir="8100000" algn="bl" rotWithShape="0">
              <a:srgbClr val="000000">
                <a:alpha val="30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Text 3"/>
          <p:cNvSpPr/>
          <p:nvPr/>
        </p:nvSpPr>
        <p:spPr>
          <a:xfrm>
            <a:off x="0" y="268224"/>
            <a:ext cx="1219200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b="1" dirty="0">
                <a:solidFill>
                  <a:srgbClr val="C49A22"/>
                </a:solidFill>
                <a:latin typeface="Calibri" pitchFamily="34" charset="0"/>
                <a:ea typeface="Calibri" pitchFamily="34" charset="-122"/>
                <a:cs typeface="Calibri" pitchFamily="34" charset="-120"/>
              </a:rPr>
              <a:t>TEXAS STATE UNIVERSITY</a:t>
            </a:r>
            <a:endParaRPr lang="en-US" sz="1333" dirty="0"/>
          </a:p>
          <a:p>
            <a:pPr marL="0" indent="0" algn="ctr">
              <a:buNone/>
            </a:pPr>
            <a:r>
              <a:rPr lang="en-US" sz="1333" i="1" dirty="0">
                <a:solidFill>
                  <a:srgbClr val="C49A22"/>
                </a:solidFill>
                <a:latin typeface="Calibri" pitchFamily="34" charset="0"/>
                <a:ea typeface="Calibri" pitchFamily="34" charset="-122"/>
                <a:cs typeface="Calibri" pitchFamily="34" charset="-120"/>
              </a:rPr>
              <a:t>The Rising STAR of Texas</a:t>
            </a:r>
            <a:endParaRPr lang="en-US" sz="1333" dirty="0"/>
          </a:p>
        </p:txBody>
      </p:sp>
      <p:sp>
        <p:nvSpPr>
          <p:cNvPr id="6" name="Text 4"/>
          <p:cNvSpPr/>
          <p:nvPr/>
        </p:nvSpPr>
        <p:spPr>
          <a:xfrm>
            <a:off x="1706880" y="1219200"/>
            <a:ext cx="8778240" cy="2316480"/>
          </a:xfrm>
          <a:prstGeom prst="rect">
            <a:avLst/>
          </a:prstGeom>
          <a:noFill/>
          <a:ln/>
        </p:spPr>
        <p:txBody>
          <a:bodyPr wrap="square" lIns="135467" tIns="135467" rIns="135467" bIns="1354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5067" b="1" dirty="0">
                <a:solidFill>
                  <a:srgbClr val="501215"/>
                </a:solidFill>
                <a:latin typeface="Calibri" pitchFamily="34" charset="0"/>
                <a:ea typeface="Calibri" pitchFamily="34" charset="-122"/>
                <a:cs typeface="Calibri" pitchFamily="34" charset="-120"/>
              </a:rPr>
              <a:t>Public Health Research</a:t>
            </a:r>
            <a:endParaRPr lang="en-US" sz="5067" dirty="0"/>
          </a:p>
          <a:p>
            <a:pPr marL="0" indent="0" algn="ctr">
              <a:buNone/>
            </a:pPr>
            <a:r>
              <a:rPr lang="en-US" sz="5067" b="1" dirty="0">
                <a:solidFill>
                  <a:srgbClr val="501215"/>
                </a:solidFill>
                <a:latin typeface="Calibri" pitchFamily="34" charset="0"/>
                <a:ea typeface="Calibri" pitchFamily="34" charset="-122"/>
                <a:cs typeface="Calibri" pitchFamily="34" charset="-120"/>
              </a:rPr>
              <a:t>with AI</a:t>
            </a:r>
            <a:endParaRPr lang="en-US" sz="5067" dirty="0"/>
          </a:p>
        </p:txBody>
      </p:sp>
      <p:sp>
        <p:nvSpPr>
          <p:cNvPr id="7" name="Shape 5"/>
          <p:cNvSpPr/>
          <p:nvPr/>
        </p:nvSpPr>
        <p:spPr>
          <a:xfrm>
            <a:off x="4267200" y="3511296"/>
            <a:ext cx="3657600" cy="60960"/>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8" name="Text 6"/>
          <p:cNvSpPr/>
          <p:nvPr/>
        </p:nvSpPr>
        <p:spPr>
          <a:xfrm>
            <a:off x="1706880" y="3608832"/>
            <a:ext cx="877824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667" b="1" dirty="0">
                <a:solidFill>
                  <a:srgbClr val="2B1A1C"/>
                </a:solidFill>
                <a:latin typeface="Calibri" pitchFamily="34" charset="0"/>
                <a:ea typeface="Calibri" pitchFamily="34" charset="-122"/>
                <a:cs typeface="Calibri" pitchFamily="34" charset="-120"/>
              </a:rPr>
              <a:t>Dr. Barbara Hewitt</a:t>
            </a:r>
            <a:endParaRPr lang="en-US" sz="2667" dirty="0"/>
          </a:p>
        </p:txBody>
      </p:sp>
      <p:sp>
        <p:nvSpPr>
          <p:cNvPr id="9" name="Text 7"/>
          <p:cNvSpPr/>
          <p:nvPr/>
        </p:nvSpPr>
        <p:spPr>
          <a:xfrm>
            <a:off x="1706880" y="4194048"/>
            <a:ext cx="8778240" cy="82905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dirty="0">
                <a:solidFill>
                  <a:srgbClr val="7A6568"/>
                </a:solidFill>
                <a:latin typeface="Calibri" pitchFamily="34" charset="0"/>
                <a:ea typeface="Calibri" pitchFamily="34" charset="-122"/>
                <a:cs typeface="Calibri" pitchFamily="34" charset="-120"/>
              </a:rPr>
              <a:t>Department of Health Information Management</a:t>
            </a:r>
            <a:endParaRPr lang="en-US" sz="1733" dirty="0"/>
          </a:p>
          <a:p>
            <a:pPr marL="0" indent="0" algn="ctr">
              <a:buNone/>
            </a:pPr>
            <a:r>
              <a:rPr lang="en-US" sz="1733" dirty="0">
                <a:solidFill>
                  <a:srgbClr val="7A6568"/>
                </a:solidFill>
                <a:latin typeface="Calibri" pitchFamily="34" charset="0"/>
                <a:ea typeface="Calibri" pitchFamily="34" charset="-122"/>
                <a:cs typeface="Calibri" pitchFamily="34" charset="-120"/>
              </a:rPr>
              <a:t>Texas State University</a:t>
            </a:r>
            <a:endParaRPr lang="en-US" sz="1733" dirty="0"/>
          </a:p>
        </p:txBody>
      </p:sp>
      <p:sp>
        <p:nvSpPr>
          <p:cNvPr id="10" name="Text 8"/>
          <p:cNvSpPr/>
          <p:nvPr/>
        </p:nvSpPr>
        <p:spPr>
          <a:xfrm>
            <a:off x="0" y="5913120"/>
            <a:ext cx="1219200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i="1" dirty="0">
                <a:solidFill>
                  <a:srgbClr val="FFFFFF"/>
                </a:solidFill>
                <a:latin typeface="Calibri" pitchFamily="34" charset="0"/>
                <a:ea typeface="Calibri" pitchFamily="34" charset="-122"/>
                <a:cs typeface="Calibri" pitchFamily="34" charset="-120"/>
              </a:rPr>
              <a:t>15-Minute Overview  ·  February 2026</a:t>
            </a:r>
            <a:endParaRPr lang="en-US" sz="1333" dirty="0"/>
          </a:p>
        </p:txBody>
      </p:sp>
    </p:spTree>
    <p:extLst>
      <p:ext uri="{BB962C8B-B14F-4D97-AF65-F5344CB8AC3E}">
        <p14:creationId xmlns:p14="http://schemas.microsoft.com/office/powerpoint/2010/main" val="3641522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2">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0" y="0"/>
            <a:ext cx="2316480" cy="68580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400800"/>
            <a:ext cx="12192000" cy="4572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2316480" y="0"/>
            <a:ext cx="60960" cy="6858000"/>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Text 3"/>
          <p:cNvSpPr/>
          <p:nvPr/>
        </p:nvSpPr>
        <p:spPr>
          <a:xfrm>
            <a:off x="60960" y="426720"/>
            <a:ext cx="2194560" cy="10972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067" b="1" dirty="0">
                <a:solidFill>
                  <a:srgbClr val="FFFFFF"/>
                </a:solidFill>
                <a:latin typeface="Calibri" pitchFamily="34" charset="0"/>
                <a:ea typeface="Calibri" pitchFamily="34" charset="-122"/>
                <a:cs typeface="Calibri" pitchFamily="34" charset="-120"/>
              </a:rPr>
              <a:t>TEXAS</a:t>
            </a:r>
            <a:endParaRPr lang="en-US" sz="1067" dirty="0"/>
          </a:p>
          <a:p>
            <a:pPr marL="0" indent="0" algn="ctr">
              <a:buNone/>
            </a:pPr>
            <a:r>
              <a:rPr lang="en-US" sz="1067" b="1" dirty="0">
                <a:solidFill>
                  <a:srgbClr val="FFFFFF"/>
                </a:solidFill>
                <a:latin typeface="Calibri" pitchFamily="34" charset="0"/>
                <a:ea typeface="Calibri" pitchFamily="34" charset="-122"/>
                <a:cs typeface="Calibri" pitchFamily="34" charset="-120"/>
              </a:rPr>
              <a:t>STATE</a:t>
            </a:r>
            <a:endParaRPr lang="en-US" sz="1067" dirty="0"/>
          </a:p>
          <a:p>
            <a:pPr marL="0" indent="0" algn="ctr">
              <a:buNone/>
            </a:pPr>
            <a:r>
              <a:rPr lang="en-US" sz="1067" dirty="0">
                <a:solidFill>
                  <a:srgbClr val="FFFFFF"/>
                </a:solidFill>
                <a:latin typeface="Calibri" pitchFamily="34" charset="0"/>
                <a:ea typeface="Calibri" pitchFamily="34" charset="-122"/>
                <a:cs typeface="Calibri" pitchFamily="34" charset="-120"/>
              </a:rPr>
              <a:t>UNIVERSITY</a:t>
            </a:r>
            <a:endParaRPr lang="en-US" sz="1067" dirty="0"/>
          </a:p>
        </p:txBody>
      </p:sp>
      <p:sp>
        <p:nvSpPr>
          <p:cNvPr id="6" name="Text 4"/>
          <p:cNvSpPr/>
          <p:nvPr/>
        </p:nvSpPr>
        <p:spPr>
          <a:xfrm>
            <a:off x="60960" y="1524000"/>
            <a:ext cx="21945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C49A22"/>
                </a:solidFill>
              </a:rPr>
              <a:t>✦</a:t>
            </a:r>
            <a:endParaRPr lang="en-US" sz="1333" dirty="0"/>
          </a:p>
        </p:txBody>
      </p:sp>
      <p:sp>
        <p:nvSpPr>
          <p:cNvPr id="7" name="Text 5"/>
          <p:cNvSpPr/>
          <p:nvPr/>
        </p:nvSpPr>
        <p:spPr>
          <a:xfrm>
            <a:off x="60960" y="182880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867" i="1" dirty="0">
                <a:solidFill>
                  <a:srgbClr val="FFFFFF"/>
                </a:solidFill>
                <a:latin typeface="Calibri" pitchFamily="34" charset="0"/>
                <a:ea typeface="Calibri" pitchFamily="34" charset="-122"/>
                <a:cs typeface="Calibri" pitchFamily="34" charset="-120"/>
              </a:rPr>
              <a:t>The Rising STAR of Texas</a:t>
            </a:r>
            <a:endParaRPr lang="en-US" sz="867" dirty="0"/>
          </a:p>
        </p:txBody>
      </p:sp>
      <p:sp>
        <p:nvSpPr>
          <p:cNvPr id="8" name="Text 6"/>
          <p:cNvSpPr/>
          <p:nvPr/>
        </p:nvSpPr>
        <p:spPr>
          <a:xfrm>
            <a:off x="2438400" y="6425184"/>
            <a:ext cx="95097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067" dirty="0">
                <a:solidFill>
                  <a:srgbClr val="FFFFFF"/>
                </a:solidFill>
                <a:latin typeface="Calibri" pitchFamily="34" charset="0"/>
                <a:ea typeface="Calibri" pitchFamily="34" charset="-122"/>
                <a:cs typeface="Calibri" pitchFamily="34" charset="-120"/>
              </a:rPr>
              <a:t>Dr. Barbara Hewitt  ·  Public Health Research with AI</a:t>
            </a:r>
            <a:endParaRPr lang="en-US" sz="1067" dirty="0"/>
          </a:p>
        </p:txBody>
      </p:sp>
      <p:sp>
        <p:nvSpPr>
          <p:cNvPr id="9" name="Shape 7"/>
          <p:cNvSpPr/>
          <p:nvPr/>
        </p:nvSpPr>
        <p:spPr>
          <a:xfrm>
            <a:off x="2377440" y="0"/>
            <a:ext cx="9814560" cy="128016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8"/>
          <p:cNvSpPr/>
          <p:nvPr/>
        </p:nvSpPr>
        <p:spPr>
          <a:xfrm>
            <a:off x="2499360" y="60960"/>
            <a:ext cx="9509760" cy="1158240"/>
          </a:xfrm>
          <a:prstGeom prst="rect">
            <a:avLst/>
          </a:prstGeom>
          <a:noFill/>
          <a:ln/>
        </p:spPr>
        <p:txBody>
          <a:bodyPr wrap="square" lIns="101600" tIns="101600" rIns="101600" bIns="10160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Agenda</a:t>
            </a:r>
            <a:endParaRPr lang="en-US" sz="3467" dirty="0"/>
          </a:p>
        </p:txBody>
      </p:sp>
      <p:sp>
        <p:nvSpPr>
          <p:cNvPr id="11" name="Shape 9"/>
          <p:cNvSpPr/>
          <p:nvPr/>
        </p:nvSpPr>
        <p:spPr>
          <a:xfrm>
            <a:off x="2560320" y="1402080"/>
            <a:ext cx="609600" cy="6096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2" name="Text 10"/>
          <p:cNvSpPr/>
          <p:nvPr/>
        </p:nvSpPr>
        <p:spPr>
          <a:xfrm>
            <a:off x="2560320" y="1402080"/>
            <a:ext cx="609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FFFFFF"/>
                </a:solidFill>
              </a:rPr>
              <a:t>01</a:t>
            </a:r>
            <a:endParaRPr lang="en-US" sz="1733" dirty="0"/>
          </a:p>
        </p:txBody>
      </p:sp>
      <p:sp>
        <p:nvSpPr>
          <p:cNvPr id="13" name="Text 11"/>
          <p:cNvSpPr/>
          <p:nvPr/>
        </p:nvSpPr>
        <p:spPr>
          <a:xfrm>
            <a:off x="3291840" y="1426464"/>
            <a:ext cx="3962400" cy="56083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2B1A1C"/>
                </a:solidFill>
                <a:latin typeface="Calibri" pitchFamily="34" charset="0"/>
                <a:ea typeface="Calibri" pitchFamily="34" charset="-122"/>
                <a:cs typeface="Calibri" pitchFamily="34" charset="-120"/>
              </a:rPr>
              <a:t>Why AI Matters for Public Health</a:t>
            </a:r>
            <a:endParaRPr lang="en-US" sz="1600" dirty="0"/>
          </a:p>
        </p:txBody>
      </p:sp>
      <p:sp>
        <p:nvSpPr>
          <p:cNvPr id="14" name="Shape 12"/>
          <p:cNvSpPr/>
          <p:nvPr/>
        </p:nvSpPr>
        <p:spPr>
          <a:xfrm>
            <a:off x="3291840" y="2023872"/>
            <a:ext cx="3901440" cy="24384"/>
          </a:xfrm>
          <a:prstGeom prst="rect">
            <a:avLst/>
          </a:prstGeom>
          <a:solidFill>
            <a:srgbClr val="E8E4E0"/>
          </a:solidFill>
          <a:ln w="12700">
            <a:solidFill>
              <a:srgbClr val="E8E4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5" name="Shape 13"/>
          <p:cNvSpPr/>
          <p:nvPr/>
        </p:nvSpPr>
        <p:spPr>
          <a:xfrm>
            <a:off x="2560320" y="2426208"/>
            <a:ext cx="609600" cy="6096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6" name="Text 14"/>
          <p:cNvSpPr/>
          <p:nvPr/>
        </p:nvSpPr>
        <p:spPr>
          <a:xfrm>
            <a:off x="2560320" y="2426208"/>
            <a:ext cx="609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FFFFFF"/>
                </a:solidFill>
              </a:rPr>
              <a:t>02</a:t>
            </a:r>
            <a:endParaRPr lang="en-US" sz="1733" dirty="0"/>
          </a:p>
        </p:txBody>
      </p:sp>
      <p:sp>
        <p:nvSpPr>
          <p:cNvPr id="17" name="Text 15"/>
          <p:cNvSpPr/>
          <p:nvPr/>
        </p:nvSpPr>
        <p:spPr>
          <a:xfrm>
            <a:off x="3291840" y="2450592"/>
            <a:ext cx="3962400" cy="56083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2B1A1C"/>
                </a:solidFill>
                <a:latin typeface="Calibri" pitchFamily="34" charset="0"/>
                <a:ea typeface="Calibri" pitchFamily="34" charset="-122"/>
                <a:cs typeface="Calibri" pitchFamily="34" charset="-120"/>
              </a:rPr>
              <a:t>County Health Dashboard — Live View</a:t>
            </a:r>
            <a:endParaRPr lang="en-US" sz="1600" dirty="0"/>
          </a:p>
        </p:txBody>
      </p:sp>
      <p:sp>
        <p:nvSpPr>
          <p:cNvPr id="18" name="Shape 16"/>
          <p:cNvSpPr/>
          <p:nvPr/>
        </p:nvSpPr>
        <p:spPr>
          <a:xfrm>
            <a:off x="3291840" y="3048000"/>
            <a:ext cx="3901440" cy="24384"/>
          </a:xfrm>
          <a:prstGeom prst="rect">
            <a:avLst/>
          </a:prstGeom>
          <a:solidFill>
            <a:srgbClr val="E8E4E0"/>
          </a:solidFill>
          <a:ln w="12700">
            <a:solidFill>
              <a:srgbClr val="E8E4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9" name="Shape 17"/>
          <p:cNvSpPr/>
          <p:nvPr/>
        </p:nvSpPr>
        <p:spPr>
          <a:xfrm>
            <a:off x="2560320" y="3450336"/>
            <a:ext cx="609600" cy="6096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0" name="Text 18"/>
          <p:cNvSpPr/>
          <p:nvPr/>
        </p:nvSpPr>
        <p:spPr>
          <a:xfrm>
            <a:off x="2560320" y="3450336"/>
            <a:ext cx="609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FFFFFF"/>
                </a:solidFill>
              </a:rPr>
              <a:t>03</a:t>
            </a:r>
            <a:endParaRPr lang="en-US" sz="1733" dirty="0"/>
          </a:p>
        </p:txBody>
      </p:sp>
      <p:sp>
        <p:nvSpPr>
          <p:cNvPr id="21" name="Text 19"/>
          <p:cNvSpPr/>
          <p:nvPr/>
        </p:nvSpPr>
        <p:spPr>
          <a:xfrm>
            <a:off x="3291840" y="3474720"/>
            <a:ext cx="3962400" cy="56083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2B1A1C"/>
                </a:solidFill>
                <a:latin typeface="Calibri" pitchFamily="34" charset="0"/>
                <a:ea typeface="Calibri" pitchFamily="34" charset="-122"/>
                <a:cs typeface="Calibri" pitchFamily="34" charset="-120"/>
              </a:rPr>
              <a:t>Digital Dashboard Framework</a:t>
            </a:r>
            <a:endParaRPr lang="en-US" sz="1600" dirty="0"/>
          </a:p>
        </p:txBody>
      </p:sp>
      <p:sp>
        <p:nvSpPr>
          <p:cNvPr id="22" name="Shape 20"/>
          <p:cNvSpPr/>
          <p:nvPr/>
        </p:nvSpPr>
        <p:spPr>
          <a:xfrm>
            <a:off x="3291840" y="4072128"/>
            <a:ext cx="3901440" cy="24384"/>
          </a:xfrm>
          <a:prstGeom prst="rect">
            <a:avLst/>
          </a:prstGeom>
          <a:solidFill>
            <a:srgbClr val="E8E4E0"/>
          </a:solidFill>
          <a:ln w="12700">
            <a:solidFill>
              <a:srgbClr val="E8E4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3" name="Shape 21"/>
          <p:cNvSpPr/>
          <p:nvPr/>
        </p:nvSpPr>
        <p:spPr>
          <a:xfrm>
            <a:off x="2560320" y="4474464"/>
            <a:ext cx="609600" cy="6096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4" name="Text 22"/>
          <p:cNvSpPr/>
          <p:nvPr/>
        </p:nvSpPr>
        <p:spPr>
          <a:xfrm>
            <a:off x="2560320" y="4474464"/>
            <a:ext cx="609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FFFFFF"/>
                </a:solidFill>
              </a:rPr>
              <a:t>04</a:t>
            </a:r>
            <a:endParaRPr lang="en-US" sz="1733" dirty="0"/>
          </a:p>
        </p:txBody>
      </p:sp>
      <p:sp>
        <p:nvSpPr>
          <p:cNvPr id="25" name="Text 23"/>
          <p:cNvSpPr/>
          <p:nvPr/>
        </p:nvSpPr>
        <p:spPr>
          <a:xfrm>
            <a:off x="3291840" y="4498848"/>
            <a:ext cx="3962400" cy="56083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2B1A1C"/>
                </a:solidFill>
                <a:latin typeface="Calibri" pitchFamily="34" charset="0"/>
                <a:ea typeface="Calibri" pitchFamily="34" charset="-122"/>
                <a:cs typeface="Calibri" pitchFamily="34" charset="-120"/>
              </a:rPr>
              <a:t>Dementia, Public Health &amp; Spatial Analysis</a:t>
            </a:r>
            <a:endParaRPr lang="en-US" sz="1600" dirty="0"/>
          </a:p>
        </p:txBody>
      </p:sp>
      <p:sp>
        <p:nvSpPr>
          <p:cNvPr id="26" name="Shape 24"/>
          <p:cNvSpPr/>
          <p:nvPr/>
        </p:nvSpPr>
        <p:spPr>
          <a:xfrm>
            <a:off x="3291840" y="5096256"/>
            <a:ext cx="3901440" cy="24384"/>
          </a:xfrm>
          <a:prstGeom prst="rect">
            <a:avLst/>
          </a:prstGeom>
          <a:solidFill>
            <a:srgbClr val="E8E4E0"/>
          </a:solidFill>
          <a:ln w="12700">
            <a:solidFill>
              <a:srgbClr val="E8E4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7" name="Shape 25"/>
          <p:cNvSpPr/>
          <p:nvPr/>
        </p:nvSpPr>
        <p:spPr>
          <a:xfrm>
            <a:off x="2560320" y="5498592"/>
            <a:ext cx="609600" cy="6096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8" name="Text 26"/>
          <p:cNvSpPr/>
          <p:nvPr/>
        </p:nvSpPr>
        <p:spPr>
          <a:xfrm>
            <a:off x="2560320" y="5498592"/>
            <a:ext cx="609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FFFFFF"/>
                </a:solidFill>
              </a:rPr>
              <a:t>05</a:t>
            </a:r>
            <a:endParaRPr lang="en-US" sz="1733" dirty="0"/>
          </a:p>
        </p:txBody>
      </p:sp>
      <p:sp>
        <p:nvSpPr>
          <p:cNvPr id="29" name="Text 27"/>
          <p:cNvSpPr/>
          <p:nvPr/>
        </p:nvSpPr>
        <p:spPr>
          <a:xfrm>
            <a:off x="3291840" y="5522976"/>
            <a:ext cx="3962400" cy="56083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2B1A1C"/>
                </a:solidFill>
                <a:latin typeface="Calibri" pitchFamily="34" charset="0"/>
                <a:ea typeface="Calibri" pitchFamily="34" charset="-122"/>
                <a:cs typeface="Calibri" pitchFamily="34" charset="-120"/>
              </a:rPr>
              <a:t>Hays County Dashboard Grant</a:t>
            </a:r>
            <a:endParaRPr lang="en-US" sz="1600" dirty="0"/>
          </a:p>
        </p:txBody>
      </p:sp>
      <p:sp>
        <p:nvSpPr>
          <p:cNvPr id="30" name="Shape 28"/>
          <p:cNvSpPr/>
          <p:nvPr/>
        </p:nvSpPr>
        <p:spPr>
          <a:xfrm>
            <a:off x="3291840" y="6120384"/>
            <a:ext cx="3901440" cy="24384"/>
          </a:xfrm>
          <a:prstGeom prst="rect">
            <a:avLst/>
          </a:prstGeom>
          <a:solidFill>
            <a:srgbClr val="E8E4E0"/>
          </a:solidFill>
          <a:ln w="12700">
            <a:solidFill>
              <a:srgbClr val="E8E4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1" name="Shape 29"/>
          <p:cNvSpPr/>
          <p:nvPr/>
        </p:nvSpPr>
        <p:spPr>
          <a:xfrm>
            <a:off x="7376160" y="1402080"/>
            <a:ext cx="609600" cy="6096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2" name="Text 30"/>
          <p:cNvSpPr/>
          <p:nvPr/>
        </p:nvSpPr>
        <p:spPr>
          <a:xfrm>
            <a:off x="7376160" y="1402080"/>
            <a:ext cx="609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FFFFFF"/>
                </a:solidFill>
              </a:rPr>
              <a:t>06</a:t>
            </a:r>
            <a:endParaRPr lang="en-US" sz="1733" dirty="0"/>
          </a:p>
        </p:txBody>
      </p:sp>
      <p:sp>
        <p:nvSpPr>
          <p:cNvPr id="33" name="Text 31"/>
          <p:cNvSpPr/>
          <p:nvPr/>
        </p:nvSpPr>
        <p:spPr>
          <a:xfrm>
            <a:off x="8107680" y="1426464"/>
            <a:ext cx="3962400" cy="56083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2B1A1C"/>
                </a:solidFill>
                <a:latin typeface="Calibri" pitchFamily="34" charset="0"/>
                <a:ea typeface="Calibri" pitchFamily="34" charset="-122"/>
                <a:cs typeface="Calibri" pitchFamily="34" charset="-120"/>
              </a:rPr>
              <a:t>Digital Health Literacy &amp; Access</a:t>
            </a:r>
            <a:endParaRPr lang="en-US" sz="1600" dirty="0"/>
          </a:p>
        </p:txBody>
      </p:sp>
      <p:sp>
        <p:nvSpPr>
          <p:cNvPr id="34" name="Shape 32"/>
          <p:cNvSpPr/>
          <p:nvPr/>
        </p:nvSpPr>
        <p:spPr>
          <a:xfrm>
            <a:off x="8107680" y="2023872"/>
            <a:ext cx="3901440" cy="24384"/>
          </a:xfrm>
          <a:prstGeom prst="rect">
            <a:avLst/>
          </a:prstGeom>
          <a:solidFill>
            <a:srgbClr val="E8E4E0"/>
          </a:solidFill>
          <a:ln w="12700">
            <a:solidFill>
              <a:srgbClr val="E8E4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5" name="Shape 33"/>
          <p:cNvSpPr/>
          <p:nvPr/>
        </p:nvSpPr>
        <p:spPr>
          <a:xfrm>
            <a:off x="7376160" y="2426208"/>
            <a:ext cx="609600" cy="6096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6" name="Text 34"/>
          <p:cNvSpPr/>
          <p:nvPr/>
        </p:nvSpPr>
        <p:spPr>
          <a:xfrm>
            <a:off x="7376160" y="2426208"/>
            <a:ext cx="609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FFFFFF"/>
                </a:solidFill>
              </a:rPr>
              <a:t>07</a:t>
            </a:r>
            <a:endParaRPr lang="en-US" sz="1733" dirty="0"/>
          </a:p>
        </p:txBody>
      </p:sp>
      <p:sp>
        <p:nvSpPr>
          <p:cNvPr id="37" name="Text 35"/>
          <p:cNvSpPr/>
          <p:nvPr/>
        </p:nvSpPr>
        <p:spPr>
          <a:xfrm>
            <a:off x="8107680" y="2450592"/>
            <a:ext cx="3962400" cy="56083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2B1A1C"/>
                </a:solidFill>
                <a:latin typeface="Calibri" pitchFamily="34" charset="0"/>
                <a:ea typeface="Calibri" pitchFamily="34" charset="-122"/>
                <a:cs typeface="Calibri" pitchFamily="34" charset="-120"/>
              </a:rPr>
              <a:t>AI in Health Informatics Education</a:t>
            </a:r>
            <a:endParaRPr lang="en-US" sz="1600" dirty="0"/>
          </a:p>
        </p:txBody>
      </p:sp>
      <p:sp>
        <p:nvSpPr>
          <p:cNvPr id="38" name="Shape 36"/>
          <p:cNvSpPr/>
          <p:nvPr/>
        </p:nvSpPr>
        <p:spPr>
          <a:xfrm>
            <a:off x="8107680" y="3048000"/>
            <a:ext cx="3901440" cy="24384"/>
          </a:xfrm>
          <a:prstGeom prst="rect">
            <a:avLst/>
          </a:prstGeom>
          <a:solidFill>
            <a:srgbClr val="E8E4E0"/>
          </a:solidFill>
          <a:ln w="12700">
            <a:solidFill>
              <a:srgbClr val="E8E4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9" name="Shape 37"/>
          <p:cNvSpPr/>
          <p:nvPr/>
        </p:nvSpPr>
        <p:spPr>
          <a:xfrm>
            <a:off x="7376160" y="3450336"/>
            <a:ext cx="609600" cy="6096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0" name="Text 38"/>
          <p:cNvSpPr/>
          <p:nvPr/>
        </p:nvSpPr>
        <p:spPr>
          <a:xfrm>
            <a:off x="7376160" y="3450336"/>
            <a:ext cx="609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FFFFFF"/>
                </a:solidFill>
              </a:rPr>
              <a:t>08</a:t>
            </a:r>
            <a:endParaRPr lang="en-US" sz="1733" dirty="0"/>
          </a:p>
        </p:txBody>
      </p:sp>
      <p:sp>
        <p:nvSpPr>
          <p:cNvPr id="41" name="Text 39"/>
          <p:cNvSpPr/>
          <p:nvPr/>
        </p:nvSpPr>
        <p:spPr>
          <a:xfrm>
            <a:off x="8107680" y="3474720"/>
            <a:ext cx="3962400" cy="56083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2B1A1C"/>
                </a:solidFill>
                <a:latin typeface="Calibri" pitchFamily="34" charset="0"/>
                <a:ea typeface="Calibri" pitchFamily="34" charset="-122"/>
                <a:cs typeface="Calibri" pitchFamily="34" charset="-120"/>
              </a:rPr>
              <a:t>AI for Record Matching &amp; Interoperability</a:t>
            </a:r>
            <a:endParaRPr lang="en-US" sz="1600" dirty="0"/>
          </a:p>
        </p:txBody>
      </p:sp>
      <p:sp>
        <p:nvSpPr>
          <p:cNvPr id="42" name="Shape 40"/>
          <p:cNvSpPr/>
          <p:nvPr/>
        </p:nvSpPr>
        <p:spPr>
          <a:xfrm>
            <a:off x="8107680" y="4072128"/>
            <a:ext cx="3901440" cy="24384"/>
          </a:xfrm>
          <a:prstGeom prst="rect">
            <a:avLst/>
          </a:prstGeom>
          <a:solidFill>
            <a:srgbClr val="E8E4E0"/>
          </a:solidFill>
          <a:ln w="12700">
            <a:solidFill>
              <a:srgbClr val="E8E4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3" name="Shape 41"/>
          <p:cNvSpPr/>
          <p:nvPr/>
        </p:nvSpPr>
        <p:spPr>
          <a:xfrm>
            <a:off x="7376160" y="4474464"/>
            <a:ext cx="609600" cy="6096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4" name="Text 42"/>
          <p:cNvSpPr/>
          <p:nvPr/>
        </p:nvSpPr>
        <p:spPr>
          <a:xfrm>
            <a:off x="7376160" y="4474464"/>
            <a:ext cx="609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FFFFFF"/>
                </a:solidFill>
              </a:rPr>
              <a:t>09</a:t>
            </a:r>
            <a:endParaRPr lang="en-US" sz="1733" dirty="0"/>
          </a:p>
        </p:txBody>
      </p:sp>
      <p:sp>
        <p:nvSpPr>
          <p:cNvPr id="45" name="Text 43"/>
          <p:cNvSpPr/>
          <p:nvPr/>
        </p:nvSpPr>
        <p:spPr>
          <a:xfrm>
            <a:off x="8107680" y="4498848"/>
            <a:ext cx="3962400" cy="56083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2B1A1C"/>
                </a:solidFill>
                <a:latin typeface="Calibri" pitchFamily="34" charset="0"/>
                <a:ea typeface="Calibri" pitchFamily="34" charset="-122"/>
                <a:cs typeface="Calibri" pitchFamily="34" charset="-120"/>
              </a:rPr>
              <a:t>Future Directions</a:t>
            </a:r>
            <a:endParaRPr lang="en-US" sz="1600" dirty="0"/>
          </a:p>
        </p:txBody>
      </p:sp>
      <p:sp>
        <p:nvSpPr>
          <p:cNvPr id="46" name="Shape 44"/>
          <p:cNvSpPr/>
          <p:nvPr/>
        </p:nvSpPr>
        <p:spPr>
          <a:xfrm>
            <a:off x="8107680" y="5096256"/>
            <a:ext cx="3901440" cy="24384"/>
          </a:xfrm>
          <a:prstGeom prst="rect">
            <a:avLst/>
          </a:prstGeom>
          <a:solidFill>
            <a:srgbClr val="E8E4E0"/>
          </a:solidFill>
          <a:ln w="12700">
            <a:solidFill>
              <a:srgbClr val="E8E4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Tree>
    <p:extLst>
      <p:ext uri="{BB962C8B-B14F-4D97-AF65-F5344CB8AC3E}">
        <p14:creationId xmlns:p14="http://schemas.microsoft.com/office/powerpoint/2010/main" val="3080460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3">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0" y="0"/>
            <a:ext cx="2316480" cy="68580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400800"/>
            <a:ext cx="12192000" cy="4572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2316480" y="0"/>
            <a:ext cx="60960" cy="6858000"/>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Text 3"/>
          <p:cNvSpPr/>
          <p:nvPr/>
        </p:nvSpPr>
        <p:spPr>
          <a:xfrm>
            <a:off x="60960" y="426720"/>
            <a:ext cx="2194560" cy="10972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067" b="1" dirty="0">
                <a:solidFill>
                  <a:srgbClr val="FFFFFF"/>
                </a:solidFill>
                <a:latin typeface="Calibri" pitchFamily="34" charset="0"/>
                <a:ea typeface="Calibri" pitchFamily="34" charset="-122"/>
                <a:cs typeface="Calibri" pitchFamily="34" charset="-120"/>
              </a:rPr>
              <a:t>TEXAS</a:t>
            </a:r>
            <a:endParaRPr lang="en-US" sz="1067" dirty="0"/>
          </a:p>
          <a:p>
            <a:pPr marL="0" indent="0" algn="ctr">
              <a:buNone/>
            </a:pPr>
            <a:r>
              <a:rPr lang="en-US" sz="1067" b="1" dirty="0">
                <a:solidFill>
                  <a:srgbClr val="FFFFFF"/>
                </a:solidFill>
                <a:latin typeface="Calibri" pitchFamily="34" charset="0"/>
                <a:ea typeface="Calibri" pitchFamily="34" charset="-122"/>
                <a:cs typeface="Calibri" pitchFamily="34" charset="-120"/>
              </a:rPr>
              <a:t>STATE</a:t>
            </a:r>
            <a:endParaRPr lang="en-US" sz="1067" dirty="0"/>
          </a:p>
          <a:p>
            <a:pPr marL="0" indent="0" algn="ctr">
              <a:buNone/>
            </a:pPr>
            <a:r>
              <a:rPr lang="en-US" sz="1067" dirty="0">
                <a:solidFill>
                  <a:srgbClr val="FFFFFF"/>
                </a:solidFill>
                <a:latin typeface="Calibri" pitchFamily="34" charset="0"/>
                <a:ea typeface="Calibri" pitchFamily="34" charset="-122"/>
                <a:cs typeface="Calibri" pitchFamily="34" charset="-120"/>
              </a:rPr>
              <a:t>UNIVERSITY</a:t>
            </a:r>
            <a:endParaRPr lang="en-US" sz="1067" dirty="0"/>
          </a:p>
        </p:txBody>
      </p:sp>
      <p:sp>
        <p:nvSpPr>
          <p:cNvPr id="6" name="Text 4"/>
          <p:cNvSpPr/>
          <p:nvPr/>
        </p:nvSpPr>
        <p:spPr>
          <a:xfrm>
            <a:off x="60960" y="1524000"/>
            <a:ext cx="21945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C49A22"/>
                </a:solidFill>
              </a:rPr>
              <a:t>✦</a:t>
            </a:r>
            <a:endParaRPr lang="en-US" sz="1333" dirty="0"/>
          </a:p>
        </p:txBody>
      </p:sp>
      <p:sp>
        <p:nvSpPr>
          <p:cNvPr id="7" name="Text 5"/>
          <p:cNvSpPr/>
          <p:nvPr/>
        </p:nvSpPr>
        <p:spPr>
          <a:xfrm>
            <a:off x="60960" y="182880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867" i="1" dirty="0">
                <a:solidFill>
                  <a:srgbClr val="FFFFFF"/>
                </a:solidFill>
                <a:latin typeface="Calibri" pitchFamily="34" charset="0"/>
                <a:ea typeface="Calibri" pitchFamily="34" charset="-122"/>
                <a:cs typeface="Calibri" pitchFamily="34" charset="-120"/>
              </a:rPr>
              <a:t>The Rising STAR of Texas</a:t>
            </a:r>
            <a:endParaRPr lang="en-US" sz="867" dirty="0"/>
          </a:p>
        </p:txBody>
      </p:sp>
      <p:sp>
        <p:nvSpPr>
          <p:cNvPr id="8" name="Text 6"/>
          <p:cNvSpPr/>
          <p:nvPr/>
        </p:nvSpPr>
        <p:spPr>
          <a:xfrm>
            <a:off x="2438400" y="6425184"/>
            <a:ext cx="95097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067" dirty="0">
                <a:solidFill>
                  <a:srgbClr val="FFFFFF"/>
                </a:solidFill>
                <a:latin typeface="Calibri" pitchFamily="34" charset="0"/>
                <a:ea typeface="Calibri" pitchFamily="34" charset="-122"/>
                <a:cs typeface="Calibri" pitchFamily="34" charset="-120"/>
              </a:rPr>
              <a:t>Dr. Barbara Hewitt  ·  Public Health Research with AI</a:t>
            </a:r>
            <a:endParaRPr lang="en-US" sz="1067" dirty="0"/>
          </a:p>
        </p:txBody>
      </p:sp>
      <p:sp>
        <p:nvSpPr>
          <p:cNvPr id="9" name="Shape 7"/>
          <p:cNvSpPr/>
          <p:nvPr/>
        </p:nvSpPr>
        <p:spPr>
          <a:xfrm>
            <a:off x="2377440" y="0"/>
            <a:ext cx="9814560" cy="128016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8"/>
          <p:cNvSpPr/>
          <p:nvPr/>
        </p:nvSpPr>
        <p:spPr>
          <a:xfrm>
            <a:off x="2499360" y="60960"/>
            <a:ext cx="9509760" cy="1158240"/>
          </a:xfrm>
          <a:prstGeom prst="rect">
            <a:avLst/>
          </a:prstGeom>
          <a:noFill/>
          <a:ln/>
        </p:spPr>
        <p:txBody>
          <a:bodyPr wrap="square" lIns="101600" tIns="101600" rIns="101600" bIns="10160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Why AI Matters for Public Health</a:t>
            </a:r>
            <a:endParaRPr lang="en-US" sz="3467" dirty="0"/>
          </a:p>
        </p:txBody>
      </p:sp>
      <p:sp>
        <p:nvSpPr>
          <p:cNvPr id="11" name="Shape 9"/>
          <p:cNvSpPr/>
          <p:nvPr/>
        </p:nvSpPr>
        <p:spPr>
          <a:xfrm>
            <a:off x="2499360" y="1402080"/>
            <a:ext cx="97536" cy="1280160"/>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2" name="Text 10"/>
          <p:cNvSpPr/>
          <p:nvPr/>
        </p:nvSpPr>
        <p:spPr>
          <a:xfrm>
            <a:off x="2706624" y="1402080"/>
            <a:ext cx="9144000" cy="1280160"/>
          </a:xfrm>
          <a:prstGeom prst="rect">
            <a:avLst/>
          </a:prstGeom>
          <a:noFill/>
          <a:ln/>
        </p:spPr>
        <p:txBody>
          <a:bodyPr wrap="square" lIns="67733" tIns="67733" rIns="67733" bIns="67733"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133" b="1" dirty="0">
                <a:solidFill>
                  <a:srgbClr val="501215"/>
                </a:solidFill>
                <a:latin typeface="Calibri" pitchFamily="34" charset="0"/>
                <a:ea typeface="Calibri" pitchFamily="34" charset="-122"/>
                <a:cs typeface="Calibri" pitchFamily="34" charset="-120"/>
              </a:rPr>
              <a:t>AI can be used to enhance public health by providing the tools needed to address health issues at the individual, community, and population level.</a:t>
            </a:r>
            <a:endParaRPr lang="en-US" sz="2133" dirty="0"/>
          </a:p>
        </p:txBody>
      </p:sp>
      <p:sp>
        <p:nvSpPr>
          <p:cNvPr id="13" name="Shape 11"/>
          <p:cNvSpPr/>
          <p:nvPr/>
        </p:nvSpPr>
        <p:spPr>
          <a:xfrm>
            <a:off x="2560320" y="2901696"/>
            <a:ext cx="2987040" cy="3194304"/>
          </a:xfrm>
          <a:prstGeom prst="rect">
            <a:avLst/>
          </a:prstGeom>
          <a:solidFill>
            <a:srgbClr val="FFFFFF"/>
          </a:solidFill>
          <a:ln w="12700">
            <a:solidFill>
              <a:srgbClr val="E8E4E0"/>
            </a:solidFill>
            <a:prstDash val="solid"/>
          </a:ln>
          <a:effectLst>
            <a:outerShdw blurRad="63500" dist="25400" dir="8100000" algn="bl" rotWithShape="0">
              <a:srgbClr val="000000">
                <a:alpha val="10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4" name="Shape 12"/>
          <p:cNvSpPr/>
          <p:nvPr/>
        </p:nvSpPr>
        <p:spPr>
          <a:xfrm>
            <a:off x="3596640" y="3023616"/>
            <a:ext cx="914400" cy="914400"/>
          </a:xfrm>
          <a:prstGeom prst="ellipse">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5" name="Image 0" descr="preencoded.png"/>
          <p:cNvPicPr>
            <a:picLocks noChangeAspect="1"/>
          </p:cNvPicPr>
          <p:nvPr/>
        </p:nvPicPr>
        <p:blipFill>
          <a:blip r:embed="rId3"/>
          <a:stretch>
            <a:fillRect/>
          </a:stretch>
        </p:blipFill>
        <p:spPr>
          <a:xfrm>
            <a:off x="3742944" y="3169920"/>
            <a:ext cx="621792" cy="621792"/>
          </a:xfrm>
          <a:prstGeom prst="rect">
            <a:avLst/>
          </a:prstGeom>
        </p:spPr>
      </p:pic>
      <p:sp>
        <p:nvSpPr>
          <p:cNvPr id="16" name="Text 13"/>
          <p:cNvSpPr/>
          <p:nvPr/>
        </p:nvSpPr>
        <p:spPr>
          <a:xfrm>
            <a:off x="2560320" y="4023360"/>
            <a:ext cx="29870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501215"/>
                </a:solidFill>
                <a:latin typeface="Calibri" pitchFamily="34" charset="0"/>
                <a:ea typeface="Calibri" pitchFamily="34" charset="-122"/>
                <a:cs typeface="Calibri" pitchFamily="34" charset="-120"/>
              </a:rPr>
              <a:t>Digital Tools</a:t>
            </a:r>
            <a:endParaRPr lang="en-US" sz="1733" dirty="0"/>
          </a:p>
        </p:txBody>
      </p:sp>
      <p:sp>
        <p:nvSpPr>
          <p:cNvPr id="17" name="Text 14"/>
          <p:cNvSpPr/>
          <p:nvPr/>
        </p:nvSpPr>
        <p:spPr>
          <a:xfrm>
            <a:off x="2682240" y="4462272"/>
            <a:ext cx="2779776" cy="14630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2B1A1C"/>
                </a:solidFill>
                <a:latin typeface="Calibri" pitchFamily="34" charset="0"/>
                <a:ea typeface="Calibri" pitchFamily="34" charset="-122"/>
                <a:cs typeface="Calibri" pitchFamily="34" charset="-120"/>
              </a:rPr>
              <a:t>Patient portals, telehealth, mobile apps, and automated communication systems that expand access to care</a:t>
            </a:r>
            <a:endParaRPr lang="en-US" sz="1333" dirty="0"/>
          </a:p>
        </p:txBody>
      </p:sp>
      <p:sp>
        <p:nvSpPr>
          <p:cNvPr id="18" name="Shape 15"/>
          <p:cNvSpPr/>
          <p:nvPr/>
        </p:nvSpPr>
        <p:spPr>
          <a:xfrm>
            <a:off x="5730240" y="2901696"/>
            <a:ext cx="2987040" cy="3194304"/>
          </a:xfrm>
          <a:prstGeom prst="rect">
            <a:avLst/>
          </a:prstGeom>
          <a:solidFill>
            <a:srgbClr val="FFFFFF"/>
          </a:solidFill>
          <a:ln w="12700">
            <a:solidFill>
              <a:srgbClr val="E8E4E0"/>
            </a:solidFill>
            <a:prstDash val="solid"/>
          </a:ln>
          <a:effectLst>
            <a:outerShdw blurRad="63500" dist="25400" dir="8100000" algn="bl" rotWithShape="0">
              <a:srgbClr val="000000">
                <a:alpha val="10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9" name="Shape 16"/>
          <p:cNvSpPr/>
          <p:nvPr/>
        </p:nvSpPr>
        <p:spPr>
          <a:xfrm>
            <a:off x="6766560" y="3023616"/>
            <a:ext cx="914400" cy="914400"/>
          </a:xfrm>
          <a:prstGeom prst="ellipse">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20" name="Image 1" descr="preencoded.png"/>
          <p:cNvPicPr>
            <a:picLocks noChangeAspect="1"/>
          </p:cNvPicPr>
          <p:nvPr/>
        </p:nvPicPr>
        <p:blipFill>
          <a:blip r:embed="rId4"/>
          <a:stretch>
            <a:fillRect/>
          </a:stretch>
        </p:blipFill>
        <p:spPr>
          <a:xfrm>
            <a:off x="6912864" y="3169920"/>
            <a:ext cx="621792" cy="621792"/>
          </a:xfrm>
          <a:prstGeom prst="rect">
            <a:avLst/>
          </a:prstGeom>
        </p:spPr>
      </p:pic>
      <p:sp>
        <p:nvSpPr>
          <p:cNvPr id="21" name="Text 17"/>
          <p:cNvSpPr/>
          <p:nvPr/>
        </p:nvSpPr>
        <p:spPr>
          <a:xfrm>
            <a:off x="5730240" y="4023360"/>
            <a:ext cx="29870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501215"/>
                </a:solidFill>
                <a:latin typeface="Calibri" pitchFamily="34" charset="0"/>
                <a:ea typeface="Calibri" pitchFamily="34" charset="-122"/>
                <a:cs typeface="Calibri" pitchFamily="34" charset="-120"/>
              </a:rPr>
              <a:t>Equity &amp; Access</a:t>
            </a:r>
            <a:endParaRPr lang="en-US" sz="1733" dirty="0"/>
          </a:p>
        </p:txBody>
      </p:sp>
      <p:sp>
        <p:nvSpPr>
          <p:cNvPr id="22" name="Text 18"/>
          <p:cNvSpPr/>
          <p:nvPr/>
        </p:nvSpPr>
        <p:spPr>
          <a:xfrm>
            <a:off x="5852160" y="4462272"/>
            <a:ext cx="2779776" cy="14630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2B1A1C"/>
                </a:solidFill>
                <a:latin typeface="Calibri" pitchFamily="34" charset="0"/>
                <a:ea typeface="Calibri" pitchFamily="34" charset="-122"/>
                <a:cs typeface="Calibri" pitchFamily="34" charset="-120"/>
              </a:rPr>
              <a:t>Bridging gaps in digital literacy, trust, and usability — especially for older adults and underserved communities</a:t>
            </a:r>
            <a:endParaRPr lang="en-US" sz="1333" dirty="0"/>
          </a:p>
        </p:txBody>
      </p:sp>
      <p:sp>
        <p:nvSpPr>
          <p:cNvPr id="23" name="Shape 19"/>
          <p:cNvSpPr/>
          <p:nvPr/>
        </p:nvSpPr>
        <p:spPr>
          <a:xfrm>
            <a:off x="8900160" y="2901696"/>
            <a:ext cx="2987040" cy="3194304"/>
          </a:xfrm>
          <a:prstGeom prst="rect">
            <a:avLst/>
          </a:prstGeom>
          <a:solidFill>
            <a:srgbClr val="FFFFFF"/>
          </a:solidFill>
          <a:ln w="12700">
            <a:solidFill>
              <a:srgbClr val="E8E4E0"/>
            </a:solidFill>
            <a:prstDash val="solid"/>
          </a:ln>
          <a:effectLst>
            <a:outerShdw blurRad="63500" dist="25400" dir="8100000" algn="bl" rotWithShape="0">
              <a:srgbClr val="000000">
                <a:alpha val="10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4" name="Shape 20"/>
          <p:cNvSpPr/>
          <p:nvPr/>
        </p:nvSpPr>
        <p:spPr>
          <a:xfrm>
            <a:off x="9936480" y="3023616"/>
            <a:ext cx="914400" cy="914400"/>
          </a:xfrm>
          <a:prstGeom prst="ellipse">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25" name="Image 2" descr="preencoded.png"/>
          <p:cNvPicPr>
            <a:picLocks noChangeAspect="1"/>
          </p:cNvPicPr>
          <p:nvPr/>
        </p:nvPicPr>
        <p:blipFill>
          <a:blip r:embed="rId5"/>
          <a:stretch>
            <a:fillRect/>
          </a:stretch>
        </p:blipFill>
        <p:spPr>
          <a:xfrm>
            <a:off x="10082784" y="3169920"/>
            <a:ext cx="621792" cy="621792"/>
          </a:xfrm>
          <a:prstGeom prst="rect">
            <a:avLst/>
          </a:prstGeom>
        </p:spPr>
      </p:pic>
      <p:sp>
        <p:nvSpPr>
          <p:cNvPr id="26" name="Text 21"/>
          <p:cNvSpPr/>
          <p:nvPr/>
        </p:nvSpPr>
        <p:spPr>
          <a:xfrm>
            <a:off x="8900160" y="4023360"/>
            <a:ext cx="29870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501215"/>
                </a:solidFill>
                <a:latin typeface="Calibri" pitchFamily="34" charset="0"/>
                <a:ea typeface="Calibri" pitchFamily="34" charset="-122"/>
                <a:cs typeface="Calibri" pitchFamily="34" charset="-120"/>
              </a:rPr>
              <a:t>Data &amp; Prediction</a:t>
            </a:r>
            <a:endParaRPr lang="en-US" sz="1733" dirty="0"/>
          </a:p>
        </p:txBody>
      </p:sp>
      <p:sp>
        <p:nvSpPr>
          <p:cNvPr id="27" name="Text 22"/>
          <p:cNvSpPr/>
          <p:nvPr/>
        </p:nvSpPr>
        <p:spPr>
          <a:xfrm>
            <a:off x="9022080" y="4462272"/>
            <a:ext cx="2779776" cy="14630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2B1A1C"/>
                </a:solidFill>
                <a:latin typeface="Calibri" pitchFamily="34" charset="0"/>
                <a:ea typeface="Calibri" pitchFamily="34" charset="-122"/>
                <a:cs typeface="Calibri" pitchFamily="34" charset="-120"/>
              </a:rPr>
              <a:t>Real-time surveillance, pattern detection, and predictive analytics that empower faster, smarter public health decisions</a:t>
            </a:r>
            <a:endParaRPr lang="en-US" sz="1333" dirty="0"/>
          </a:p>
        </p:txBody>
      </p:sp>
    </p:spTree>
    <p:extLst>
      <p:ext uri="{BB962C8B-B14F-4D97-AF65-F5344CB8AC3E}">
        <p14:creationId xmlns:p14="http://schemas.microsoft.com/office/powerpoint/2010/main" val="2771109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4">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0" y="0"/>
            <a:ext cx="2316480" cy="68580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400800"/>
            <a:ext cx="12192000" cy="4572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2316480" y="0"/>
            <a:ext cx="60960" cy="6858000"/>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Text 3"/>
          <p:cNvSpPr/>
          <p:nvPr/>
        </p:nvSpPr>
        <p:spPr>
          <a:xfrm>
            <a:off x="60960" y="426720"/>
            <a:ext cx="2194560" cy="10972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067" b="1" dirty="0">
                <a:solidFill>
                  <a:srgbClr val="FFFFFF"/>
                </a:solidFill>
                <a:latin typeface="Calibri" pitchFamily="34" charset="0"/>
                <a:ea typeface="Calibri" pitchFamily="34" charset="-122"/>
                <a:cs typeface="Calibri" pitchFamily="34" charset="-120"/>
              </a:rPr>
              <a:t>TEXAS</a:t>
            </a:r>
            <a:endParaRPr lang="en-US" sz="1067" dirty="0"/>
          </a:p>
          <a:p>
            <a:pPr marL="0" indent="0" algn="ctr">
              <a:buNone/>
            </a:pPr>
            <a:r>
              <a:rPr lang="en-US" sz="1067" b="1" dirty="0">
                <a:solidFill>
                  <a:srgbClr val="FFFFFF"/>
                </a:solidFill>
                <a:latin typeface="Calibri" pitchFamily="34" charset="0"/>
                <a:ea typeface="Calibri" pitchFamily="34" charset="-122"/>
                <a:cs typeface="Calibri" pitchFamily="34" charset="-120"/>
              </a:rPr>
              <a:t>STATE</a:t>
            </a:r>
            <a:endParaRPr lang="en-US" sz="1067" dirty="0"/>
          </a:p>
          <a:p>
            <a:pPr marL="0" indent="0" algn="ctr">
              <a:buNone/>
            </a:pPr>
            <a:r>
              <a:rPr lang="en-US" sz="1067" dirty="0">
                <a:solidFill>
                  <a:srgbClr val="FFFFFF"/>
                </a:solidFill>
                <a:latin typeface="Calibri" pitchFamily="34" charset="0"/>
                <a:ea typeface="Calibri" pitchFamily="34" charset="-122"/>
                <a:cs typeface="Calibri" pitchFamily="34" charset="-120"/>
              </a:rPr>
              <a:t>UNIVERSITY</a:t>
            </a:r>
            <a:endParaRPr lang="en-US" sz="1067" dirty="0"/>
          </a:p>
        </p:txBody>
      </p:sp>
      <p:sp>
        <p:nvSpPr>
          <p:cNvPr id="6" name="Text 4"/>
          <p:cNvSpPr/>
          <p:nvPr/>
        </p:nvSpPr>
        <p:spPr>
          <a:xfrm>
            <a:off x="60960" y="1524000"/>
            <a:ext cx="21945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C49A22"/>
                </a:solidFill>
              </a:rPr>
              <a:t>✦</a:t>
            </a:r>
            <a:endParaRPr lang="en-US" sz="1333" dirty="0"/>
          </a:p>
        </p:txBody>
      </p:sp>
      <p:sp>
        <p:nvSpPr>
          <p:cNvPr id="7" name="Text 5"/>
          <p:cNvSpPr/>
          <p:nvPr/>
        </p:nvSpPr>
        <p:spPr>
          <a:xfrm>
            <a:off x="60960" y="182880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867" i="1" dirty="0">
                <a:solidFill>
                  <a:srgbClr val="FFFFFF"/>
                </a:solidFill>
                <a:latin typeface="Calibri" pitchFamily="34" charset="0"/>
                <a:ea typeface="Calibri" pitchFamily="34" charset="-122"/>
                <a:cs typeface="Calibri" pitchFamily="34" charset="-120"/>
              </a:rPr>
              <a:t>The Rising STAR of Texas</a:t>
            </a:r>
            <a:endParaRPr lang="en-US" sz="867" dirty="0"/>
          </a:p>
        </p:txBody>
      </p:sp>
      <p:sp>
        <p:nvSpPr>
          <p:cNvPr id="8" name="Text 6"/>
          <p:cNvSpPr/>
          <p:nvPr/>
        </p:nvSpPr>
        <p:spPr>
          <a:xfrm>
            <a:off x="2438400" y="6425184"/>
            <a:ext cx="95097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067" dirty="0">
                <a:solidFill>
                  <a:srgbClr val="FFFFFF"/>
                </a:solidFill>
                <a:latin typeface="Calibri" pitchFamily="34" charset="0"/>
                <a:ea typeface="Calibri" pitchFamily="34" charset="-122"/>
                <a:cs typeface="Calibri" pitchFamily="34" charset="-120"/>
              </a:rPr>
              <a:t>Dr. Barbara Hewitt  ·  Public Health Research with AI</a:t>
            </a:r>
            <a:endParaRPr lang="en-US" sz="1067" dirty="0"/>
          </a:p>
        </p:txBody>
      </p:sp>
      <p:sp>
        <p:nvSpPr>
          <p:cNvPr id="9" name="Shape 7"/>
          <p:cNvSpPr/>
          <p:nvPr/>
        </p:nvSpPr>
        <p:spPr>
          <a:xfrm>
            <a:off x="2377440" y="0"/>
            <a:ext cx="9814560" cy="128016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8"/>
          <p:cNvSpPr/>
          <p:nvPr/>
        </p:nvSpPr>
        <p:spPr>
          <a:xfrm>
            <a:off x="2499360" y="60960"/>
            <a:ext cx="9509760" cy="1158240"/>
          </a:xfrm>
          <a:prstGeom prst="rect">
            <a:avLst/>
          </a:prstGeom>
          <a:noFill/>
          <a:ln/>
        </p:spPr>
        <p:txBody>
          <a:bodyPr wrap="square" lIns="101600" tIns="101600" rIns="101600" bIns="10160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AI is Reshaping Public Health</a:t>
            </a:r>
            <a:endParaRPr lang="en-US" sz="3467" dirty="0"/>
          </a:p>
        </p:txBody>
      </p:sp>
      <p:sp>
        <p:nvSpPr>
          <p:cNvPr id="11" name="Text 9"/>
          <p:cNvSpPr/>
          <p:nvPr/>
        </p:nvSpPr>
        <p:spPr>
          <a:xfrm>
            <a:off x="2560320" y="1438656"/>
            <a:ext cx="9326880" cy="7924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267" b="1" dirty="0">
                <a:solidFill>
                  <a:srgbClr val="501215"/>
                </a:solidFill>
                <a:latin typeface="Calibri" pitchFamily="34" charset="0"/>
                <a:ea typeface="Calibri" pitchFamily="34" charset="-122"/>
                <a:cs typeface="Calibri" pitchFamily="34" charset="-120"/>
              </a:rPr>
              <a:t>AI is reshaping how people</a:t>
            </a:r>
            <a:endParaRPr lang="en-US" sz="4267" dirty="0"/>
          </a:p>
        </p:txBody>
      </p:sp>
      <p:sp>
        <p:nvSpPr>
          <p:cNvPr id="12" name="Shape 10"/>
          <p:cNvSpPr/>
          <p:nvPr/>
        </p:nvSpPr>
        <p:spPr>
          <a:xfrm>
            <a:off x="2560320" y="2377440"/>
            <a:ext cx="97536" cy="950976"/>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3" name="Text 11"/>
          <p:cNvSpPr/>
          <p:nvPr/>
        </p:nvSpPr>
        <p:spPr>
          <a:xfrm>
            <a:off x="2779776" y="2401824"/>
            <a:ext cx="195072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dirty="0">
                <a:solidFill>
                  <a:srgbClr val="501215"/>
                </a:solidFill>
                <a:latin typeface="Calibri" pitchFamily="34" charset="0"/>
                <a:ea typeface="Calibri" pitchFamily="34" charset="-122"/>
                <a:cs typeface="Calibri" pitchFamily="34" charset="-120"/>
              </a:rPr>
              <a:t>Access</a:t>
            </a:r>
            <a:endParaRPr lang="en-US" sz="2933" dirty="0"/>
          </a:p>
        </p:txBody>
      </p:sp>
      <p:sp>
        <p:nvSpPr>
          <p:cNvPr id="14" name="Text 12"/>
          <p:cNvSpPr/>
          <p:nvPr/>
        </p:nvSpPr>
        <p:spPr>
          <a:xfrm>
            <a:off x="2779776" y="2840736"/>
            <a:ext cx="902208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7A6568"/>
                </a:solidFill>
                <a:latin typeface="Calibri" pitchFamily="34" charset="0"/>
                <a:ea typeface="Calibri" pitchFamily="34" charset="-122"/>
                <a:cs typeface="Calibri" pitchFamily="34" charset="-120"/>
              </a:rPr>
              <a:t>health information — through patient portals, telehealth, and mobile health apps</a:t>
            </a:r>
            <a:endParaRPr lang="en-US" sz="1600" dirty="0"/>
          </a:p>
        </p:txBody>
      </p:sp>
      <p:sp>
        <p:nvSpPr>
          <p:cNvPr id="15" name="Shape 13"/>
          <p:cNvSpPr/>
          <p:nvPr/>
        </p:nvSpPr>
        <p:spPr>
          <a:xfrm>
            <a:off x="2560320" y="3657600"/>
            <a:ext cx="97536" cy="950976"/>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6" name="Text 14"/>
          <p:cNvSpPr/>
          <p:nvPr/>
        </p:nvSpPr>
        <p:spPr>
          <a:xfrm>
            <a:off x="2779776" y="3681984"/>
            <a:ext cx="195072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dirty="0">
                <a:solidFill>
                  <a:srgbClr val="501215"/>
                </a:solidFill>
                <a:latin typeface="Calibri" pitchFamily="34" charset="0"/>
                <a:ea typeface="Calibri" pitchFamily="34" charset="-122"/>
                <a:cs typeface="Calibri" pitchFamily="34" charset="-120"/>
              </a:rPr>
              <a:t>Understand</a:t>
            </a:r>
            <a:endParaRPr lang="en-US" sz="2933" dirty="0"/>
          </a:p>
        </p:txBody>
      </p:sp>
      <p:sp>
        <p:nvSpPr>
          <p:cNvPr id="17" name="Text 15"/>
          <p:cNvSpPr/>
          <p:nvPr/>
        </p:nvSpPr>
        <p:spPr>
          <a:xfrm>
            <a:off x="2779776" y="4120896"/>
            <a:ext cx="902208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7A6568"/>
                </a:solidFill>
                <a:latin typeface="Calibri" pitchFamily="34" charset="0"/>
                <a:ea typeface="Calibri" pitchFamily="34" charset="-122"/>
                <a:cs typeface="Calibri" pitchFamily="34" charset="-120"/>
              </a:rPr>
              <a:t>health content — via AI-driven plain language tools, chatbots, and personalized communication</a:t>
            </a:r>
            <a:endParaRPr lang="en-US" sz="1600" dirty="0"/>
          </a:p>
        </p:txBody>
      </p:sp>
      <p:sp>
        <p:nvSpPr>
          <p:cNvPr id="18" name="Shape 16"/>
          <p:cNvSpPr/>
          <p:nvPr/>
        </p:nvSpPr>
        <p:spPr>
          <a:xfrm>
            <a:off x="2560320" y="4937760"/>
            <a:ext cx="97536" cy="95097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9" name="Text 17"/>
          <p:cNvSpPr/>
          <p:nvPr/>
        </p:nvSpPr>
        <p:spPr>
          <a:xfrm>
            <a:off x="2779776" y="4962144"/>
            <a:ext cx="195072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dirty="0">
                <a:solidFill>
                  <a:srgbClr val="C49A22"/>
                </a:solidFill>
                <a:latin typeface="Calibri" pitchFamily="34" charset="0"/>
                <a:ea typeface="Calibri" pitchFamily="34" charset="-122"/>
                <a:cs typeface="Calibri" pitchFamily="34" charset="-120"/>
              </a:rPr>
              <a:t>Use</a:t>
            </a:r>
            <a:endParaRPr lang="en-US" sz="2933" dirty="0"/>
          </a:p>
        </p:txBody>
      </p:sp>
      <p:sp>
        <p:nvSpPr>
          <p:cNvPr id="20" name="Text 18"/>
          <p:cNvSpPr/>
          <p:nvPr/>
        </p:nvSpPr>
        <p:spPr>
          <a:xfrm>
            <a:off x="2779776" y="5401056"/>
            <a:ext cx="902208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7A6568"/>
                </a:solidFill>
                <a:latin typeface="Calibri" pitchFamily="34" charset="0"/>
                <a:ea typeface="Calibri" pitchFamily="34" charset="-122"/>
                <a:cs typeface="Calibri" pitchFamily="34" charset="-120"/>
              </a:rPr>
              <a:t>health tools — by lowering barriers, building trust, and meeting people where they are</a:t>
            </a:r>
            <a:endParaRPr lang="en-US" sz="1600" dirty="0"/>
          </a:p>
        </p:txBody>
      </p:sp>
      <p:sp>
        <p:nvSpPr>
          <p:cNvPr id="21" name="Shape 19"/>
          <p:cNvSpPr/>
          <p:nvPr/>
        </p:nvSpPr>
        <p:spPr>
          <a:xfrm>
            <a:off x="2560320" y="6193536"/>
            <a:ext cx="9326880" cy="170688"/>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Tree>
    <p:extLst>
      <p:ext uri="{BB962C8B-B14F-4D97-AF65-F5344CB8AC3E}">
        <p14:creationId xmlns:p14="http://schemas.microsoft.com/office/powerpoint/2010/main" val="3598140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5">
    <p:bg>
      <p:bgPr>
        <a:solidFill>
          <a:srgbClr val="0D1B2A"/>
        </a:solidFill>
        <a:effectLst/>
      </p:bgPr>
    </p:bg>
    <p:spTree>
      <p:nvGrpSpPr>
        <p:cNvPr id="1" name=""/>
        <p:cNvGrpSpPr/>
        <p:nvPr/>
      </p:nvGrpSpPr>
      <p:grpSpPr>
        <a:xfrm>
          <a:off x="0" y="0"/>
          <a:ext cx="0" cy="0"/>
          <a:chOff x="0" y="0"/>
          <a:chExt cx="0" cy="0"/>
        </a:xfrm>
      </p:grpSpPr>
      <p:sp>
        <p:nvSpPr>
          <p:cNvPr id="2" name="Shape 0"/>
          <p:cNvSpPr/>
          <p:nvPr/>
        </p:nvSpPr>
        <p:spPr>
          <a:xfrm>
            <a:off x="0" y="0"/>
            <a:ext cx="12192000" cy="755904"/>
          </a:xfrm>
          <a:prstGeom prst="rect">
            <a:avLst/>
          </a:prstGeom>
          <a:solidFill>
            <a:srgbClr val="1B3A5C"/>
          </a:solidFill>
          <a:ln w="12700">
            <a:solidFill>
              <a:srgbClr val="1B3A5C"/>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0"/>
            <a:ext cx="12192000" cy="73152"/>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Text 2"/>
          <p:cNvSpPr/>
          <p:nvPr/>
        </p:nvSpPr>
        <p:spPr>
          <a:xfrm>
            <a:off x="243840" y="73152"/>
            <a:ext cx="73152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000" b="1" dirty="0">
                <a:solidFill>
                  <a:srgbClr val="FFFFFF"/>
                </a:solidFill>
                <a:latin typeface="Calibri" pitchFamily="34" charset="0"/>
                <a:ea typeface="Calibri" pitchFamily="34" charset="-122"/>
                <a:cs typeface="Calibri" pitchFamily="34" charset="-120"/>
              </a:rPr>
              <a:t>🏥  Hays County Public Health Dashboard</a:t>
            </a:r>
            <a:endParaRPr lang="en-US" sz="2000" dirty="0"/>
          </a:p>
        </p:txBody>
      </p:sp>
      <p:sp>
        <p:nvSpPr>
          <p:cNvPr id="5" name="Text 3"/>
          <p:cNvSpPr/>
          <p:nvPr/>
        </p:nvSpPr>
        <p:spPr>
          <a:xfrm>
            <a:off x="7924800" y="97536"/>
            <a:ext cx="402336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r>
              <a:rPr lang="en-US" sz="1200" dirty="0">
                <a:solidFill>
                  <a:srgbClr val="1E90FF"/>
                </a:solidFill>
                <a:latin typeface="Calibri" pitchFamily="34" charset="0"/>
                <a:ea typeface="Calibri" pitchFamily="34" charset="-122"/>
                <a:cs typeface="Calibri" pitchFamily="34" charset="-120"/>
              </a:rPr>
              <a:t>LIVE  ●  Updated: Feb 24, 2026  12:34 PM</a:t>
            </a:r>
            <a:endParaRPr lang="en-US" sz="1200" dirty="0"/>
          </a:p>
        </p:txBody>
      </p:sp>
      <p:sp>
        <p:nvSpPr>
          <p:cNvPr id="6" name="Text 4"/>
          <p:cNvSpPr/>
          <p:nvPr/>
        </p:nvSpPr>
        <p:spPr>
          <a:xfrm>
            <a:off x="7924800" y="414528"/>
            <a:ext cx="402336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r>
              <a:rPr lang="en-US" sz="1067" i="1" dirty="0">
                <a:solidFill>
                  <a:srgbClr val="99BBDD"/>
                </a:solidFill>
                <a:latin typeface="Calibri" pitchFamily="34" charset="0"/>
                <a:ea typeface="Calibri" pitchFamily="34" charset="-122"/>
                <a:cs typeface="Calibri" pitchFamily="34" charset="-120"/>
              </a:rPr>
              <a:t>AI-Enhanced Surveillance &amp; Analytics</a:t>
            </a:r>
            <a:endParaRPr lang="en-US" sz="1067" dirty="0"/>
          </a:p>
        </p:txBody>
      </p:sp>
      <p:sp>
        <p:nvSpPr>
          <p:cNvPr id="7" name="Shape 5"/>
          <p:cNvSpPr/>
          <p:nvPr/>
        </p:nvSpPr>
        <p:spPr>
          <a:xfrm>
            <a:off x="146304" y="877824"/>
            <a:ext cx="2255520" cy="1158240"/>
          </a:xfrm>
          <a:prstGeom prst="rect">
            <a:avLst/>
          </a:prstGeom>
          <a:solidFill>
            <a:srgbClr val="1B3A5C"/>
          </a:solidFill>
          <a:ln w="1905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8" name="Shape 6"/>
          <p:cNvSpPr/>
          <p:nvPr/>
        </p:nvSpPr>
        <p:spPr>
          <a:xfrm>
            <a:off x="146304" y="877824"/>
            <a:ext cx="2255520" cy="73152"/>
          </a:xfrm>
          <a:prstGeom prst="rect">
            <a:avLst/>
          </a:prstGeom>
          <a:solidFill>
            <a:srgbClr val="E63946"/>
          </a:solidFill>
          <a:ln w="1270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9" name="Text 7"/>
          <p:cNvSpPr/>
          <p:nvPr/>
        </p:nvSpPr>
        <p:spPr>
          <a:xfrm>
            <a:off x="219456" y="950976"/>
            <a:ext cx="2109216"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67" dirty="0">
                <a:solidFill>
                  <a:srgbClr val="AACCEE"/>
                </a:solidFill>
                <a:latin typeface="Calibri" pitchFamily="34" charset="0"/>
                <a:ea typeface="Calibri" pitchFamily="34" charset="-122"/>
                <a:cs typeface="Calibri" pitchFamily="34" charset="-120"/>
              </a:rPr>
              <a:t>Active Disease Alerts</a:t>
            </a:r>
            <a:endParaRPr lang="en-US" sz="1067" dirty="0"/>
          </a:p>
        </p:txBody>
      </p:sp>
      <p:sp>
        <p:nvSpPr>
          <p:cNvPr id="10" name="Text 8"/>
          <p:cNvSpPr/>
          <p:nvPr/>
        </p:nvSpPr>
        <p:spPr>
          <a:xfrm>
            <a:off x="219456" y="1243584"/>
            <a:ext cx="210921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3</a:t>
            </a:r>
            <a:endParaRPr lang="en-US" sz="3467" dirty="0"/>
          </a:p>
        </p:txBody>
      </p:sp>
      <p:sp>
        <p:nvSpPr>
          <p:cNvPr id="11" name="Text 9"/>
          <p:cNvSpPr/>
          <p:nvPr/>
        </p:nvSpPr>
        <p:spPr>
          <a:xfrm>
            <a:off x="219456" y="1682496"/>
            <a:ext cx="2109216" cy="2926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00" dirty="0">
                <a:solidFill>
                  <a:srgbClr val="E63946"/>
                </a:solidFill>
                <a:latin typeface="Calibri" pitchFamily="34" charset="0"/>
                <a:ea typeface="Calibri" pitchFamily="34" charset="-122"/>
                <a:cs typeface="Calibri" pitchFamily="34" charset="-120"/>
              </a:rPr>
              <a:t>↑ 1 from last week</a:t>
            </a:r>
            <a:endParaRPr lang="en-US" sz="1000" dirty="0"/>
          </a:p>
        </p:txBody>
      </p:sp>
      <p:sp>
        <p:nvSpPr>
          <p:cNvPr id="12" name="Shape 10"/>
          <p:cNvSpPr/>
          <p:nvPr/>
        </p:nvSpPr>
        <p:spPr>
          <a:xfrm>
            <a:off x="2548128" y="877824"/>
            <a:ext cx="2255520" cy="1158240"/>
          </a:xfrm>
          <a:prstGeom prst="rect">
            <a:avLst/>
          </a:prstGeom>
          <a:solidFill>
            <a:srgbClr val="1B3A5C"/>
          </a:solidFill>
          <a:ln w="1905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3" name="Shape 11"/>
          <p:cNvSpPr/>
          <p:nvPr/>
        </p:nvSpPr>
        <p:spPr>
          <a:xfrm>
            <a:off x="2548128" y="877824"/>
            <a:ext cx="2255520" cy="73152"/>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4" name="Text 12"/>
          <p:cNvSpPr/>
          <p:nvPr/>
        </p:nvSpPr>
        <p:spPr>
          <a:xfrm>
            <a:off x="2621280" y="950976"/>
            <a:ext cx="2109216"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67" dirty="0">
                <a:solidFill>
                  <a:srgbClr val="AACCEE"/>
                </a:solidFill>
                <a:latin typeface="Calibri" pitchFamily="34" charset="0"/>
                <a:ea typeface="Calibri" pitchFamily="34" charset="-122"/>
                <a:cs typeface="Calibri" pitchFamily="34" charset="-120"/>
              </a:rPr>
              <a:t>COVID-19 Cases (7-day)</a:t>
            </a:r>
            <a:endParaRPr lang="en-US" sz="1067" dirty="0"/>
          </a:p>
        </p:txBody>
      </p:sp>
      <p:sp>
        <p:nvSpPr>
          <p:cNvPr id="15" name="Text 13"/>
          <p:cNvSpPr/>
          <p:nvPr/>
        </p:nvSpPr>
        <p:spPr>
          <a:xfrm>
            <a:off x="2621280" y="1243584"/>
            <a:ext cx="210921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142</a:t>
            </a:r>
            <a:endParaRPr lang="en-US" sz="3467" dirty="0"/>
          </a:p>
        </p:txBody>
      </p:sp>
      <p:sp>
        <p:nvSpPr>
          <p:cNvPr id="16" name="Text 14"/>
          <p:cNvSpPr/>
          <p:nvPr/>
        </p:nvSpPr>
        <p:spPr>
          <a:xfrm>
            <a:off x="2621280" y="1682496"/>
            <a:ext cx="2109216" cy="2926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00" dirty="0">
                <a:solidFill>
                  <a:srgbClr val="F4A261"/>
                </a:solidFill>
                <a:latin typeface="Calibri" pitchFamily="34" charset="0"/>
                <a:ea typeface="Calibri" pitchFamily="34" charset="-122"/>
                <a:cs typeface="Calibri" pitchFamily="34" charset="-120"/>
              </a:rPr>
              <a:t>↓ 18% vs prior week</a:t>
            </a:r>
            <a:endParaRPr lang="en-US" sz="1000" dirty="0"/>
          </a:p>
        </p:txBody>
      </p:sp>
      <p:sp>
        <p:nvSpPr>
          <p:cNvPr id="17" name="Shape 15"/>
          <p:cNvSpPr/>
          <p:nvPr/>
        </p:nvSpPr>
        <p:spPr>
          <a:xfrm>
            <a:off x="4949952" y="877824"/>
            <a:ext cx="2255520" cy="1158240"/>
          </a:xfrm>
          <a:prstGeom prst="rect">
            <a:avLst/>
          </a:prstGeom>
          <a:solidFill>
            <a:srgbClr val="1B3A5C"/>
          </a:solidFill>
          <a:ln w="1905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8" name="Shape 16"/>
          <p:cNvSpPr/>
          <p:nvPr/>
        </p:nvSpPr>
        <p:spPr>
          <a:xfrm>
            <a:off x="4949952" y="877824"/>
            <a:ext cx="2255520" cy="73152"/>
          </a:xfrm>
          <a:prstGeom prst="rect">
            <a:avLst/>
          </a:prstGeom>
          <a:solidFill>
            <a:srgbClr val="E63946"/>
          </a:solidFill>
          <a:ln w="1270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9" name="Text 17"/>
          <p:cNvSpPr/>
          <p:nvPr/>
        </p:nvSpPr>
        <p:spPr>
          <a:xfrm>
            <a:off x="5023104" y="950976"/>
            <a:ext cx="2109216"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67" dirty="0">
                <a:solidFill>
                  <a:srgbClr val="AACCEE"/>
                </a:solidFill>
                <a:latin typeface="Calibri" pitchFamily="34" charset="0"/>
                <a:ea typeface="Calibri" pitchFamily="34" charset="-122"/>
                <a:cs typeface="Calibri" pitchFamily="34" charset="-120"/>
              </a:rPr>
              <a:t>Measles Cases (Active)</a:t>
            </a:r>
            <a:endParaRPr lang="en-US" sz="1067" dirty="0"/>
          </a:p>
        </p:txBody>
      </p:sp>
      <p:sp>
        <p:nvSpPr>
          <p:cNvPr id="20" name="Text 18"/>
          <p:cNvSpPr/>
          <p:nvPr/>
        </p:nvSpPr>
        <p:spPr>
          <a:xfrm>
            <a:off x="5023104" y="1243584"/>
            <a:ext cx="210921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7</a:t>
            </a:r>
            <a:endParaRPr lang="en-US" sz="3467" dirty="0"/>
          </a:p>
        </p:txBody>
      </p:sp>
      <p:sp>
        <p:nvSpPr>
          <p:cNvPr id="21" name="Text 19"/>
          <p:cNvSpPr/>
          <p:nvPr/>
        </p:nvSpPr>
        <p:spPr>
          <a:xfrm>
            <a:off x="5023104" y="1682496"/>
            <a:ext cx="2109216" cy="2926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00" dirty="0">
                <a:solidFill>
                  <a:srgbClr val="E63946"/>
                </a:solidFill>
                <a:latin typeface="Calibri" pitchFamily="34" charset="0"/>
                <a:ea typeface="Calibri" pitchFamily="34" charset="-122"/>
                <a:cs typeface="Calibri" pitchFamily="34" charset="-120"/>
              </a:rPr>
              <a:t>⚠ Outbreak threshold: 5</a:t>
            </a:r>
            <a:endParaRPr lang="en-US" sz="1000" dirty="0"/>
          </a:p>
        </p:txBody>
      </p:sp>
      <p:sp>
        <p:nvSpPr>
          <p:cNvPr id="22" name="Shape 20"/>
          <p:cNvSpPr/>
          <p:nvPr/>
        </p:nvSpPr>
        <p:spPr>
          <a:xfrm>
            <a:off x="7351776" y="877824"/>
            <a:ext cx="2255520" cy="1158240"/>
          </a:xfrm>
          <a:prstGeom prst="rect">
            <a:avLst/>
          </a:prstGeom>
          <a:solidFill>
            <a:srgbClr val="1B3A5C"/>
          </a:solidFill>
          <a:ln w="1905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3" name="Shape 21"/>
          <p:cNvSpPr/>
          <p:nvPr/>
        </p:nvSpPr>
        <p:spPr>
          <a:xfrm>
            <a:off x="7351776" y="877824"/>
            <a:ext cx="2255520" cy="73152"/>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4" name="Text 22"/>
          <p:cNvSpPr/>
          <p:nvPr/>
        </p:nvSpPr>
        <p:spPr>
          <a:xfrm>
            <a:off x="7424928" y="950976"/>
            <a:ext cx="2109216"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67" dirty="0">
                <a:solidFill>
                  <a:srgbClr val="AACCEE"/>
                </a:solidFill>
                <a:latin typeface="Calibri" pitchFamily="34" charset="0"/>
                <a:ea typeface="Calibri" pitchFamily="34" charset="-122"/>
                <a:cs typeface="Calibri" pitchFamily="34" charset="-120"/>
              </a:rPr>
              <a:t>Opioid/Drug Reports</a:t>
            </a:r>
            <a:endParaRPr lang="en-US" sz="1067" dirty="0"/>
          </a:p>
        </p:txBody>
      </p:sp>
      <p:sp>
        <p:nvSpPr>
          <p:cNvPr id="25" name="Text 23"/>
          <p:cNvSpPr/>
          <p:nvPr/>
        </p:nvSpPr>
        <p:spPr>
          <a:xfrm>
            <a:off x="7424928" y="1243584"/>
            <a:ext cx="210921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89</a:t>
            </a:r>
            <a:endParaRPr lang="en-US" sz="3467" dirty="0"/>
          </a:p>
        </p:txBody>
      </p:sp>
      <p:sp>
        <p:nvSpPr>
          <p:cNvPr id="26" name="Text 24"/>
          <p:cNvSpPr/>
          <p:nvPr/>
        </p:nvSpPr>
        <p:spPr>
          <a:xfrm>
            <a:off x="7424928" y="1682496"/>
            <a:ext cx="2109216" cy="2926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00" dirty="0">
                <a:solidFill>
                  <a:srgbClr val="F4A261"/>
                </a:solidFill>
                <a:latin typeface="Calibri" pitchFamily="34" charset="0"/>
                <a:ea typeface="Calibri" pitchFamily="34" charset="-122"/>
                <a:cs typeface="Calibri" pitchFamily="34" charset="-120"/>
              </a:rPr>
              <a:t>↑ 12% this month</a:t>
            </a:r>
            <a:endParaRPr lang="en-US" sz="1000" dirty="0"/>
          </a:p>
        </p:txBody>
      </p:sp>
      <p:sp>
        <p:nvSpPr>
          <p:cNvPr id="27" name="Shape 25"/>
          <p:cNvSpPr/>
          <p:nvPr/>
        </p:nvSpPr>
        <p:spPr>
          <a:xfrm>
            <a:off x="9753600" y="877824"/>
            <a:ext cx="2255520" cy="1158240"/>
          </a:xfrm>
          <a:prstGeom prst="rect">
            <a:avLst/>
          </a:prstGeom>
          <a:solidFill>
            <a:srgbClr val="1B3A5C"/>
          </a:solidFill>
          <a:ln w="1905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8" name="Shape 26"/>
          <p:cNvSpPr/>
          <p:nvPr/>
        </p:nvSpPr>
        <p:spPr>
          <a:xfrm>
            <a:off x="9753600" y="877824"/>
            <a:ext cx="2255520" cy="73152"/>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9" name="Text 27"/>
          <p:cNvSpPr/>
          <p:nvPr/>
        </p:nvSpPr>
        <p:spPr>
          <a:xfrm>
            <a:off x="9826752" y="950976"/>
            <a:ext cx="2109216"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67" dirty="0">
                <a:solidFill>
                  <a:srgbClr val="AACCEE"/>
                </a:solidFill>
                <a:latin typeface="Calibri" pitchFamily="34" charset="0"/>
                <a:ea typeface="Calibri" pitchFamily="34" charset="-122"/>
                <a:cs typeface="Calibri" pitchFamily="34" charset="-120"/>
              </a:rPr>
              <a:t>Hospitalizations</a:t>
            </a:r>
            <a:endParaRPr lang="en-US" sz="1067" dirty="0"/>
          </a:p>
        </p:txBody>
      </p:sp>
      <p:sp>
        <p:nvSpPr>
          <p:cNvPr id="30" name="Text 28"/>
          <p:cNvSpPr/>
          <p:nvPr/>
        </p:nvSpPr>
        <p:spPr>
          <a:xfrm>
            <a:off x="9826752" y="1243584"/>
            <a:ext cx="210921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23</a:t>
            </a:r>
            <a:endParaRPr lang="en-US" sz="3467" dirty="0"/>
          </a:p>
        </p:txBody>
      </p:sp>
      <p:sp>
        <p:nvSpPr>
          <p:cNvPr id="31" name="Text 29"/>
          <p:cNvSpPr/>
          <p:nvPr/>
        </p:nvSpPr>
        <p:spPr>
          <a:xfrm>
            <a:off x="9826752" y="1682496"/>
            <a:ext cx="2109216" cy="2926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00" dirty="0">
                <a:solidFill>
                  <a:srgbClr val="2A9D8F"/>
                </a:solidFill>
                <a:latin typeface="Calibri" pitchFamily="34" charset="0"/>
                <a:ea typeface="Calibri" pitchFamily="34" charset="-122"/>
                <a:cs typeface="Calibri" pitchFamily="34" charset="-120"/>
              </a:rPr>
              <a:t>Stable trend</a:t>
            </a:r>
            <a:endParaRPr lang="en-US" sz="1000" dirty="0"/>
          </a:p>
        </p:txBody>
      </p:sp>
      <p:sp>
        <p:nvSpPr>
          <p:cNvPr id="32" name="Shape 30"/>
          <p:cNvSpPr/>
          <p:nvPr/>
        </p:nvSpPr>
        <p:spPr>
          <a:xfrm>
            <a:off x="146304" y="2170176"/>
            <a:ext cx="3718560" cy="3352800"/>
          </a:xfrm>
          <a:prstGeom prst="rect">
            <a:avLst/>
          </a:prstGeom>
          <a:solidFill>
            <a:srgbClr val="1B3A5C"/>
          </a:solidFill>
          <a:ln w="12700">
            <a:solidFill>
              <a:srgbClr val="33446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3" name="Text 31"/>
          <p:cNvSpPr/>
          <p:nvPr/>
        </p:nvSpPr>
        <p:spPr>
          <a:xfrm>
            <a:off x="243840" y="2231136"/>
            <a:ext cx="3511296"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dirty="0">
                <a:solidFill>
                  <a:srgbClr val="FFFFFF"/>
                </a:solidFill>
                <a:latin typeface="Calibri" pitchFamily="34" charset="0"/>
                <a:ea typeface="Calibri" pitchFamily="34" charset="-122"/>
                <a:cs typeface="Calibri" pitchFamily="34" charset="-120"/>
              </a:rPr>
              <a:t>🗺  Measles Outbreak — Hays County</a:t>
            </a:r>
            <a:endParaRPr lang="en-US" sz="1200" dirty="0"/>
          </a:p>
        </p:txBody>
      </p:sp>
      <p:sp>
        <p:nvSpPr>
          <p:cNvPr id="34" name="Shape 32"/>
          <p:cNvSpPr/>
          <p:nvPr/>
        </p:nvSpPr>
        <p:spPr>
          <a:xfrm>
            <a:off x="243840" y="2231136"/>
            <a:ext cx="3511296" cy="36576"/>
          </a:xfrm>
          <a:prstGeom prst="rect">
            <a:avLst/>
          </a:prstGeom>
          <a:solidFill>
            <a:srgbClr val="E63946"/>
          </a:solidFill>
          <a:ln w="1270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5" name="Shape 33"/>
          <p:cNvSpPr/>
          <p:nvPr/>
        </p:nvSpPr>
        <p:spPr>
          <a:xfrm>
            <a:off x="243840" y="2657856"/>
            <a:ext cx="3511296" cy="2316480"/>
          </a:xfrm>
          <a:prstGeom prst="rect">
            <a:avLst/>
          </a:prstGeom>
          <a:solidFill>
            <a:srgbClr val="0A1628"/>
          </a:solidFill>
          <a:ln w="12700">
            <a:solidFill>
              <a:srgbClr val="33446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6" name="Shape 34"/>
          <p:cNvSpPr/>
          <p:nvPr/>
        </p:nvSpPr>
        <p:spPr>
          <a:xfrm>
            <a:off x="609600" y="2718816"/>
            <a:ext cx="780288" cy="780288"/>
          </a:xfrm>
          <a:prstGeom prst="ellipse">
            <a:avLst/>
          </a:prstGeom>
          <a:solidFill>
            <a:srgbClr val="E63946">
              <a:alpha val="65000"/>
            </a:srgbClr>
          </a:solidFill>
          <a:ln w="1905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7" name="Text 35"/>
          <p:cNvSpPr/>
          <p:nvPr/>
        </p:nvSpPr>
        <p:spPr>
          <a:xfrm>
            <a:off x="573024" y="2962656"/>
            <a:ext cx="853440" cy="2926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933" dirty="0">
                <a:solidFill>
                  <a:srgbClr val="FFFFFF"/>
                </a:solidFill>
              </a:rPr>
              <a:t>3 cases</a:t>
            </a:r>
            <a:endParaRPr lang="en-US" sz="933" dirty="0"/>
          </a:p>
        </p:txBody>
      </p:sp>
      <p:sp>
        <p:nvSpPr>
          <p:cNvPr id="38" name="Shape 36"/>
          <p:cNvSpPr/>
          <p:nvPr/>
        </p:nvSpPr>
        <p:spPr>
          <a:xfrm>
            <a:off x="1828800" y="3206496"/>
            <a:ext cx="536448" cy="536448"/>
          </a:xfrm>
          <a:prstGeom prst="ellipse">
            <a:avLst/>
          </a:prstGeom>
          <a:solidFill>
            <a:srgbClr val="F4A261">
              <a:alpha val="65000"/>
            </a:srgbClr>
          </a:solidFill>
          <a:ln w="1905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9" name="Text 37"/>
          <p:cNvSpPr/>
          <p:nvPr/>
        </p:nvSpPr>
        <p:spPr>
          <a:xfrm>
            <a:off x="1670304" y="3328416"/>
            <a:ext cx="853440" cy="2926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933" dirty="0">
                <a:solidFill>
                  <a:srgbClr val="FFFFFF"/>
                </a:solidFill>
              </a:rPr>
              <a:t>2 cases</a:t>
            </a:r>
            <a:endParaRPr lang="en-US" sz="933" dirty="0"/>
          </a:p>
        </p:txBody>
      </p:sp>
      <p:sp>
        <p:nvSpPr>
          <p:cNvPr id="40" name="Shape 38"/>
          <p:cNvSpPr/>
          <p:nvPr/>
        </p:nvSpPr>
        <p:spPr>
          <a:xfrm>
            <a:off x="2487168" y="2706624"/>
            <a:ext cx="438912" cy="438912"/>
          </a:xfrm>
          <a:prstGeom prst="ellipse">
            <a:avLst/>
          </a:prstGeom>
          <a:solidFill>
            <a:srgbClr val="F4A261">
              <a:alpha val="65000"/>
            </a:srgbClr>
          </a:solidFill>
          <a:ln w="1905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1" name="Text 39"/>
          <p:cNvSpPr/>
          <p:nvPr/>
        </p:nvSpPr>
        <p:spPr>
          <a:xfrm>
            <a:off x="2279904" y="2779776"/>
            <a:ext cx="853440" cy="2926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933" dirty="0">
                <a:solidFill>
                  <a:srgbClr val="FFFFFF"/>
                </a:solidFill>
              </a:rPr>
              <a:t>2 cases</a:t>
            </a:r>
            <a:endParaRPr lang="en-US" sz="933" dirty="0"/>
          </a:p>
        </p:txBody>
      </p:sp>
      <p:sp>
        <p:nvSpPr>
          <p:cNvPr id="42" name="Shape 40"/>
          <p:cNvSpPr/>
          <p:nvPr/>
        </p:nvSpPr>
        <p:spPr>
          <a:xfrm>
            <a:off x="1341120" y="3633216"/>
            <a:ext cx="292608" cy="292608"/>
          </a:xfrm>
          <a:prstGeom prst="ellipse">
            <a:avLst/>
          </a:prstGeom>
          <a:solidFill>
            <a:srgbClr val="FFFF00">
              <a:alpha val="65000"/>
            </a:srgbClr>
          </a:solidFill>
          <a:ln w="19050">
            <a:solidFill>
              <a:srgbClr val="FFFF0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3" name="Text 41"/>
          <p:cNvSpPr/>
          <p:nvPr/>
        </p:nvSpPr>
        <p:spPr>
          <a:xfrm>
            <a:off x="1060704" y="3633216"/>
            <a:ext cx="853440" cy="2926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933" dirty="0">
                <a:solidFill>
                  <a:srgbClr val="FFFFFF"/>
                </a:solidFill>
              </a:rPr>
              <a:t>unconf.</a:t>
            </a:r>
            <a:endParaRPr lang="en-US" sz="933" dirty="0"/>
          </a:p>
        </p:txBody>
      </p:sp>
      <p:sp>
        <p:nvSpPr>
          <p:cNvPr id="44" name="Text 42"/>
          <p:cNvSpPr/>
          <p:nvPr/>
        </p:nvSpPr>
        <p:spPr>
          <a:xfrm>
            <a:off x="243840" y="4974336"/>
            <a:ext cx="3511296"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00" dirty="0">
                <a:solidFill>
                  <a:srgbClr val="AACCEE"/>
                </a:solidFill>
                <a:latin typeface="Calibri" pitchFamily="34" charset="0"/>
                <a:ea typeface="Calibri" pitchFamily="34" charset="-122"/>
                <a:cs typeface="Calibri" pitchFamily="34" charset="-120"/>
              </a:rPr>
              <a:t>■ High  ■ Moderate  ■ Unconfirmed</a:t>
            </a:r>
            <a:endParaRPr lang="en-US" sz="1000" dirty="0"/>
          </a:p>
        </p:txBody>
      </p:sp>
      <p:sp>
        <p:nvSpPr>
          <p:cNvPr id="45" name="Text 43"/>
          <p:cNvSpPr/>
          <p:nvPr/>
        </p:nvSpPr>
        <p:spPr>
          <a:xfrm>
            <a:off x="243840" y="5242560"/>
            <a:ext cx="3511296" cy="21945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00" i="1" dirty="0">
                <a:solidFill>
                  <a:srgbClr val="E63946"/>
                </a:solidFill>
                <a:latin typeface="Calibri" pitchFamily="34" charset="0"/>
                <a:ea typeface="Calibri" pitchFamily="34" charset="-122"/>
                <a:cs typeface="Calibri" pitchFamily="34" charset="-120"/>
              </a:rPr>
              <a:t>AI-detected cluster: Kyle/Buda corridor</a:t>
            </a:r>
            <a:endParaRPr lang="en-US" sz="1000" dirty="0"/>
          </a:p>
        </p:txBody>
      </p:sp>
      <p:sp>
        <p:nvSpPr>
          <p:cNvPr id="46" name="Shape 44"/>
          <p:cNvSpPr/>
          <p:nvPr/>
        </p:nvSpPr>
        <p:spPr>
          <a:xfrm>
            <a:off x="4047744" y="2170176"/>
            <a:ext cx="3718560" cy="3352800"/>
          </a:xfrm>
          <a:prstGeom prst="rect">
            <a:avLst/>
          </a:prstGeom>
          <a:solidFill>
            <a:srgbClr val="1B3A5C"/>
          </a:solidFill>
          <a:ln w="12700">
            <a:solidFill>
              <a:srgbClr val="33446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7" name="Text 45"/>
          <p:cNvSpPr/>
          <p:nvPr/>
        </p:nvSpPr>
        <p:spPr>
          <a:xfrm>
            <a:off x="4145280" y="2231136"/>
            <a:ext cx="3511296"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dirty="0">
                <a:solidFill>
                  <a:srgbClr val="FFFFFF"/>
                </a:solidFill>
                <a:latin typeface="Calibri" pitchFamily="34" charset="0"/>
                <a:ea typeface="Calibri" pitchFamily="34" charset="-122"/>
                <a:cs typeface="Calibri" pitchFamily="34" charset="-120"/>
              </a:rPr>
              <a:t>📈  COVID-19 — 30-Day Trend</a:t>
            </a:r>
            <a:endParaRPr lang="en-US" sz="1200" dirty="0"/>
          </a:p>
        </p:txBody>
      </p:sp>
      <p:sp>
        <p:nvSpPr>
          <p:cNvPr id="48" name="Shape 46"/>
          <p:cNvSpPr/>
          <p:nvPr/>
        </p:nvSpPr>
        <p:spPr>
          <a:xfrm>
            <a:off x="4145280" y="2231136"/>
            <a:ext cx="3511296" cy="36576"/>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9" name="Shape 47"/>
          <p:cNvSpPr/>
          <p:nvPr/>
        </p:nvSpPr>
        <p:spPr>
          <a:xfrm>
            <a:off x="4194049" y="4159912"/>
            <a:ext cx="90644" cy="790041"/>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0" name="Shape 48"/>
          <p:cNvSpPr/>
          <p:nvPr/>
        </p:nvSpPr>
        <p:spPr>
          <a:xfrm>
            <a:off x="4304590" y="3984346"/>
            <a:ext cx="90644" cy="965607"/>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1" name="Shape 49"/>
          <p:cNvSpPr/>
          <p:nvPr/>
        </p:nvSpPr>
        <p:spPr>
          <a:xfrm>
            <a:off x="4415130" y="3721000"/>
            <a:ext cx="90644" cy="1228953"/>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2" name="Shape 50"/>
          <p:cNvSpPr/>
          <p:nvPr/>
        </p:nvSpPr>
        <p:spPr>
          <a:xfrm>
            <a:off x="4525671" y="3545434"/>
            <a:ext cx="90644" cy="1404519"/>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3" name="Shape 51"/>
          <p:cNvSpPr/>
          <p:nvPr/>
        </p:nvSpPr>
        <p:spPr>
          <a:xfrm>
            <a:off x="4636211" y="3369869"/>
            <a:ext cx="90644" cy="1580083"/>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4" name="Shape 52"/>
          <p:cNvSpPr/>
          <p:nvPr/>
        </p:nvSpPr>
        <p:spPr>
          <a:xfrm>
            <a:off x="4746753" y="3106522"/>
            <a:ext cx="90644" cy="1843431"/>
          </a:xfrm>
          <a:prstGeom prst="rect">
            <a:avLst/>
          </a:prstGeom>
          <a:solidFill>
            <a:srgbClr val="E63946"/>
          </a:solidFill>
          <a:ln w="1270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5" name="Shape 53"/>
          <p:cNvSpPr/>
          <p:nvPr/>
        </p:nvSpPr>
        <p:spPr>
          <a:xfrm>
            <a:off x="4857294" y="2930957"/>
            <a:ext cx="90644" cy="2018995"/>
          </a:xfrm>
          <a:prstGeom prst="rect">
            <a:avLst/>
          </a:prstGeom>
          <a:solidFill>
            <a:srgbClr val="E63946"/>
          </a:solidFill>
          <a:ln w="1270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6" name="Shape 54"/>
          <p:cNvSpPr/>
          <p:nvPr/>
        </p:nvSpPr>
        <p:spPr>
          <a:xfrm>
            <a:off x="4967834" y="3194304"/>
            <a:ext cx="90644" cy="1755648"/>
          </a:xfrm>
          <a:prstGeom prst="rect">
            <a:avLst/>
          </a:prstGeom>
          <a:solidFill>
            <a:srgbClr val="E63946"/>
          </a:solidFill>
          <a:ln w="1270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7" name="Shape 55"/>
          <p:cNvSpPr/>
          <p:nvPr/>
        </p:nvSpPr>
        <p:spPr>
          <a:xfrm>
            <a:off x="5078375" y="3457651"/>
            <a:ext cx="90644" cy="1492301"/>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8" name="Shape 56"/>
          <p:cNvSpPr/>
          <p:nvPr/>
        </p:nvSpPr>
        <p:spPr>
          <a:xfrm>
            <a:off x="5188915" y="3633216"/>
            <a:ext cx="90644" cy="1316736"/>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9" name="Shape 57"/>
          <p:cNvSpPr/>
          <p:nvPr/>
        </p:nvSpPr>
        <p:spPr>
          <a:xfrm>
            <a:off x="5299457" y="3808781"/>
            <a:ext cx="90644" cy="1141171"/>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0" name="Shape 58"/>
          <p:cNvSpPr/>
          <p:nvPr/>
        </p:nvSpPr>
        <p:spPr>
          <a:xfrm>
            <a:off x="5409998" y="3545434"/>
            <a:ext cx="90644" cy="1404519"/>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1" name="Shape 59"/>
          <p:cNvSpPr/>
          <p:nvPr/>
        </p:nvSpPr>
        <p:spPr>
          <a:xfrm>
            <a:off x="5520538" y="3282088"/>
            <a:ext cx="90644" cy="1667865"/>
          </a:xfrm>
          <a:prstGeom prst="rect">
            <a:avLst/>
          </a:prstGeom>
          <a:solidFill>
            <a:srgbClr val="E63946"/>
          </a:solidFill>
          <a:ln w="1270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2" name="Shape 60"/>
          <p:cNvSpPr/>
          <p:nvPr/>
        </p:nvSpPr>
        <p:spPr>
          <a:xfrm>
            <a:off x="5631079" y="3018739"/>
            <a:ext cx="90644" cy="1931213"/>
          </a:xfrm>
          <a:prstGeom prst="rect">
            <a:avLst/>
          </a:prstGeom>
          <a:solidFill>
            <a:srgbClr val="E63946"/>
          </a:solidFill>
          <a:ln w="1270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3" name="Shape 61"/>
          <p:cNvSpPr/>
          <p:nvPr/>
        </p:nvSpPr>
        <p:spPr>
          <a:xfrm>
            <a:off x="5741619" y="2843176"/>
            <a:ext cx="90644" cy="2106777"/>
          </a:xfrm>
          <a:prstGeom prst="rect">
            <a:avLst/>
          </a:prstGeom>
          <a:solidFill>
            <a:srgbClr val="E63946"/>
          </a:solidFill>
          <a:ln w="1270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4" name="Shape 62"/>
          <p:cNvSpPr/>
          <p:nvPr/>
        </p:nvSpPr>
        <p:spPr>
          <a:xfrm>
            <a:off x="5852161" y="3106522"/>
            <a:ext cx="90644" cy="1843431"/>
          </a:xfrm>
          <a:prstGeom prst="rect">
            <a:avLst/>
          </a:prstGeom>
          <a:solidFill>
            <a:srgbClr val="E63946"/>
          </a:solidFill>
          <a:ln w="1270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5" name="Shape 63"/>
          <p:cNvSpPr/>
          <p:nvPr/>
        </p:nvSpPr>
        <p:spPr>
          <a:xfrm>
            <a:off x="5962702" y="3369869"/>
            <a:ext cx="90644" cy="1580083"/>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6" name="Shape 64"/>
          <p:cNvSpPr/>
          <p:nvPr/>
        </p:nvSpPr>
        <p:spPr>
          <a:xfrm>
            <a:off x="6073242" y="3633216"/>
            <a:ext cx="90644" cy="1316736"/>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7" name="Shape 65"/>
          <p:cNvSpPr/>
          <p:nvPr/>
        </p:nvSpPr>
        <p:spPr>
          <a:xfrm>
            <a:off x="6183783" y="3896563"/>
            <a:ext cx="90644" cy="1053389"/>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8" name="Shape 66"/>
          <p:cNvSpPr/>
          <p:nvPr/>
        </p:nvSpPr>
        <p:spPr>
          <a:xfrm>
            <a:off x="6294323" y="4072128"/>
            <a:ext cx="90644" cy="877824"/>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9" name="Shape 67"/>
          <p:cNvSpPr/>
          <p:nvPr/>
        </p:nvSpPr>
        <p:spPr>
          <a:xfrm>
            <a:off x="6404865" y="3984346"/>
            <a:ext cx="90644" cy="965607"/>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0" name="Shape 68"/>
          <p:cNvSpPr/>
          <p:nvPr/>
        </p:nvSpPr>
        <p:spPr>
          <a:xfrm>
            <a:off x="6515406" y="3808781"/>
            <a:ext cx="90644" cy="1141171"/>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1" name="Shape 69"/>
          <p:cNvSpPr/>
          <p:nvPr/>
        </p:nvSpPr>
        <p:spPr>
          <a:xfrm>
            <a:off x="6625946" y="3633216"/>
            <a:ext cx="90644" cy="1316736"/>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2" name="Shape 70"/>
          <p:cNvSpPr/>
          <p:nvPr/>
        </p:nvSpPr>
        <p:spPr>
          <a:xfrm>
            <a:off x="6736487" y="3721000"/>
            <a:ext cx="90644" cy="1228953"/>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3" name="Shape 71"/>
          <p:cNvSpPr/>
          <p:nvPr/>
        </p:nvSpPr>
        <p:spPr>
          <a:xfrm>
            <a:off x="6847027" y="3896563"/>
            <a:ext cx="90644" cy="1053389"/>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4" name="Shape 72"/>
          <p:cNvSpPr/>
          <p:nvPr/>
        </p:nvSpPr>
        <p:spPr>
          <a:xfrm>
            <a:off x="6957569" y="4072128"/>
            <a:ext cx="90644" cy="877824"/>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5" name="Shape 73"/>
          <p:cNvSpPr/>
          <p:nvPr/>
        </p:nvSpPr>
        <p:spPr>
          <a:xfrm>
            <a:off x="7068110" y="4159912"/>
            <a:ext cx="90644" cy="790041"/>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6" name="Shape 74"/>
          <p:cNvSpPr/>
          <p:nvPr/>
        </p:nvSpPr>
        <p:spPr>
          <a:xfrm>
            <a:off x="7178650" y="4072128"/>
            <a:ext cx="90644" cy="877824"/>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7" name="Shape 75"/>
          <p:cNvSpPr/>
          <p:nvPr/>
        </p:nvSpPr>
        <p:spPr>
          <a:xfrm>
            <a:off x="7289191" y="3984346"/>
            <a:ext cx="90644" cy="965607"/>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8" name="Shape 76"/>
          <p:cNvSpPr/>
          <p:nvPr/>
        </p:nvSpPr>
        <p:spPr>
          <a:xfrm>
            <a:off x="7399731" y="4072128"/>
            <a:ext cx="90644" cy="877824"/>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9" name="Shape 77"/>
          <p:cNvSpPr/>
          <p:nvPr/>
        </p:nvSpPr>
        <p:spPr>
          <a:xfrm>
            <a:off x="4194048" y="4949952"/>
            <a:ext cx="3316224" cy="36576"/>
          </a:xfrm>
          <a:prstGeom prst="rect">
            <a:avLst/>
          </a:prstGeom>
          <a:solidFill>
            <a:srgbClr val="334466"/>
          </a:solidFill>
          <a:ln w="12700">
            <a:solidFill>
              <a:srgbClr val="33446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80" name="Text 78"/>
          <p:cNvSpPr/>
          <p:nvPr/>
        </p:nvSpPr>
        <p:spPr>
          <a:xfrm>
            <a:off x="4169664" y="4986528"/>
            <a:ext cx="1219200" cy="2438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00" dirty="0">
                <a:solidFill>
                  <a:srgbClr val="AACCEE"/>
                </a:solidFill>
              </a:rPr>
              <a:t>Jan 25</a:t>
            </a:r>
            <a:endParaRPr lang="en-US" sz="1000" dirty="0"/>
          </a:p>
        </p:txBody>
      </p:sp>
      <p:sp>
        <p:nvSpPr>
          <p:cNvPr id="81" name="Text 79"/>
          <p:cNvSpPr/>
          <p:nvPr/>
        </p:nvSpPr>
        <p:spPr>
          <a:xfrm>
            <a:off x="6486144" y="4986528"/>
            <a:ext cx="1097280" cy="2438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00" dirty="0">
                <a:solidFill>
                  <a:srgbClr val="AACCEE"/>
                </a:solidFill>
              </a:rPr>
              <a:t>Feb 24</a:t>
            </a:r>
            <a:endParaRPr lang="en-US" sz="1000" dirty="0"/>
          </a:p>
        </p:txBody>
      </p:sp>
      <p:sp>
        <p:nvSpPr>
          <p:cNvPr id="82" name="Text 80"/>
          <p:cNvSpPr/>
          <p:nvPr/>
        </p:nvSpPr>
        <p:spPr>
          <a:xfrm>
            <a:off x="4145280" y="5242560"/>
            <a:ext cx="3511296" cy="21945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00" i="1" dirty="0">
                <a:solidFill>
                  <a:srgbClr val="2A9D8F"/>
                </a:solidFill>
                <a:latin typeface="Calibri" pitchFamily="34" charset="0"/>
                <a:ea typeface="Calibri" pitchFamily="34" charset="-122"/>
                <a:cs typeface="Calibri" pitchFamily="34" charset="-120"/>
              </a:rPr>
              <a:t>↓ 18% decline — AI projection: continued decrease</a:t>
            </a:r>
            <a:endParaRPr lang="en-US" sz="1000" dirty="0"/>
          </a:p>
        </p:txBody>
      </p:sp>
      <p:sp>
        <p:nvSpPr>
          <p:cNvPr id="83" name="Text 81"/>
          <p:cNvSpPr/>
          <p:nvPr/>
        </p:nvSpPr>
        <p:spPr>
          <a:xfrm>
            <a:off x="4145280" y="2657856"/>
            <a:ext cx="243840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dirty="0">
                <a:solidFill>
                  <a:srgbClr val="FFFFFF"/>
                </a:solidFill>
                <a:latin typeface="Calibri" pitchFamily="34" charset="0"/>
                <a:ea typeface="Calibri" pitchFamily="34" charset="-122"/>
                <a:cs typeface="Calibri" pitchFamily="34" charset="-120"/>
              </a:rPr>
              <a:t>Current: 142 cases/week</a:t>
            </a:r>
            <a:endParaRPr lang="en-US" sz="1200" dirty="0"/>
          </a:p>
        </p:txBody>
      </p:sp>
      <p:sp>
        <p:nvSpPr>
          <p:cNvPr id="84" name="Shape 82"/>
          <p:cNvSpPr/>
          <p:nvPr/>
        </p:nvSpPr>
        <p:spPr>
          <a:xfrm>
            <a:off x="7961376" y="2170176"/>
            <a:ext cx="4084320" cy="3352800"/>
          </a:xfrm>
          <a:prstGeom prst="rect">
            <a:avLst/>
          </a:prstGeom>
          <a:solidFill>
            <a:srgbClr val="1B3A5C"/>
          </a:solidFill>
          <a:ln w="12700">
            <a:solidFill>
              <a:srgbClr val="33446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85" name="Text 83"/>
          <p:cNvSpPr/>
          <p:nvPr/>
        </p:nvSpPr>
        <p:spPr>
          <a:xfrm>
            <a:off x="8058912" y="2231136"/>
            <a:ext cx="3877056"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dirty="0">
                <a:solidFill>
                  <a:srgbClr val="FFFFFF"/>
                </a:solidFill>
                <a:latin typeface="Calibri" pitchFamily="34" charset="0"/>
                <a:ea typeface="Calibri" pitchFamily="34" charset="-122"/>
                <a:cs typeface="Calibri" pitchFamily="34" charset="-120"/>
              </a:rPr>
              <a:t>💊  Drug Use &amp; Opioid Reports</a:t>
            </a:r>
            <a:endParaRPr lang="en-US" sz="1200" dirty="0"/>
          </a:p>
        </p:txBody>
      </p:sp>
      <p:sp>
        <p:nvSpPr>
          <p:cNvPr id="86" name="Shape 84"/>
          <p:cNvSpPr/>
          <p:nvPr/>
        </p:nvSpPr>
        <p:spPr>
          <a:xfrm>
            <a:off x="8058912" y="2231136"/>
            <a:ext cx="3877056" cy="36576"/>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87" name="Text 85"/>
          <p:cNvSpPr/>
          <p:nvPr/>
        </p:nvSpPr>
        <p:spPr>
          <a:xfrm>
            <a:off x="8083296" y="2706624"/>
            <a:ext cx="304800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dirty="0">
                <a:solidFill>
                  <a:srgbClr val="AACCEE"/>
                </a:solidFill>
                <a:latin typeface="Calibri" pitchFamily="34" charset="0"/>
                <a:ea typeface="Calibri" pitchFamily="34" charset="-122"/>
                <a:cs typeface="Calibri" pitchFamily="34" charset="-120"/>
              </a:rPr>
              <a:t>Opioid Overdose Reports</a:t>
            </a:r>
            <a:endParaRPr lang="en-US" sz="1200" dirty="0"/>
          </a:p>
        </p:txBody>
      </p:sp>
      <p:sp>
        <p:nvSpPr>
          <p:cNvPr id="88" name="Shape 86"/>
          <p:cNvSpPr/>
          <p:nvPr/>
        </p:nvSpPr>
        <p:spPr>
          <a:xfrm>
            <a:off x="8083296" y="2987040"/>
            <a:ext cx="3230880" cy="219456"/>
          </a:xfrm>
          <a:prstGeom prst="rect">
            <a:avLst/>
          </a:prstGeom>
          <a:solidFill>
            <a:srgbClr val="0A1628"/>
          </a:solidFill>
          <a:ln w="12700">
            <a:solidFill>
              <a:srgbClr val="33446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89" name="Shape 87"/>
          <p:cNvSpPr/>
          <p:nvPr/>
        </p:nvSpPr>
        <p:spPr>
          <a:xfrm>
            <a:off x="8083296" y="2987040"/>
            <a:ext cx="1486205" cy="219456"/>
          </a:xfrm>
          <a:prstGeom prst="rect">
            <a:avLst/>
          </a:prstGeom>
          <a:solidFill>
            <a:srgbClr val="E63946"/>
          </a:solidFill>
          <a:ln w="12700">
            <a:solidFill>
              <a:srgbClr val="E6394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90" name="Text 88"/>
          <p:cNvSpPr/>
          <p:nvPr/>
        </p:nvSpPr>
        <p:spPr>
          <a:xfrm>
            <a:off x="11399520" y="2974848"/>
            <a:ext cx="548640" cy="2438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67" dirty="0">
                <a:solidFill>
                  <a:srgbClr val="FFFFFF"/>
                </a:solidFill>
              </a:rPr>
              <a:t>41  (46%)</a:t>
            </a:r>
            <a:endParaRPr lang="en-US" sz="1067" dirty="0"/>
          </a:p>
        </p:txBody>
      </p:sp>
      <p:sp>
        <p:nvSpPr>
          <p:cNvPr id="91" name="Text 89"/>
          <p:cNvSpPr/>
          <p:nvPr/>
        </p:nvSpPr>
        <p:spPr>
          <a:xfrm>
            <a:off x="8083296" y="3389376"/>
            <a:ext cx="304800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dirty="0">
                <a:solidFill>
                  <a:srgbClr val="AACCEE"/>
                </a:solidFill>
                <a:latin typeface="Calibri" pitchFamily="34" charset="0"/>
                <a:ea typeface="Calibri" pitchFamily="34" charset="-122"/>
                <a:cs typeface="Calibri" pitchFamily="34" charset="-120"/>
              </a:rPr>
              <a:t>Stimulant-Related Reports</a:t>
            </a:r>
            <a:endParaRPr lang="en-US" sz="1200" dirty="0"/>
          </a:p>
        </p:txBody>
      </p:sp>
      <p:sp>
        <p:nvSpPr>
          <p:cNvPr id="92" name="Shape 90"/>
          <p:cNvSpPr/>
          <p:nvPr/>
        </p:nvSpPr>
        <p:spPr>
          <a:xfrm>
            <a:off x="8083296" y="3669792"/>
            <a:ext cx="3230880" cy="219456"/>
          </a:xfrm>
          <a:prstGeom prst="rect">
            <a:avLst/>
          </a:prstGeom>
          <a:solidFill>
            <a:srgbClr val="0A1628"/>
          </a:solidFill>
          <a:ln w="12700">
            <a:solidFill>
              <a:srgbClr val="33446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93" name="Shape 91"/>
          <p:cNvSpPr/>
          <p:nvPr/>
        </p:nvSpPr>
        <p:spPr>
          <a:xfrm>
            <a:off x="8083297" y="3669792"/>
            <a:ext cx="872337" cy="219456"/>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94" name="Text 92"/>
          <p:cNvSpPr/>
          <p:nvPr/>
        </p:nvSpPr>
        <p:spPr>
          <a:xfrm>
            <a:off x="11399520" y="3657600"/>
            <a:ext cx="548640" cy="2438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67" dirty="0">
                <a:solidFill>
                  <a:srgbClr val="FFFFFF"/>
                </a:solidFill>
              </a:rPr>
              <a:t>24  (27%)</a:t>
            </a:r>
            <a:endParaRPr lang="en-US" sz="1067" dirty="0"/>
          </a:p>
        </p:txBody>
      </p:sp>
      <p:sp>
        <p:nvSpPr>
          <p:cNvPr id="95" name="Text 93"/>
          <p:cNvSpPr/>
          <p:nvPr/>
        </p:nvSpPr>
        <p:spPr>
          <a:xfrm>
            <a:off x="8083296" y="4072128"/>
            <a:ext cx="304800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dirty="0">
                <a:solidFill>
                  <a:srgbClr val="AACCEE"/>
                </a:solidFill>
                <a:latin typeface="Calibri" pitchFamily="34" charset="0"/>
                <a:ea typeface="Calibri" pitchFamily="34" charset="-122"/>
                <a:cs typeface="Calibri" pitchFamily="34" charset="-120"/>
              </a:rPr>
              <a:t>Poly-substance Reports</a:t>
            </a:r>
            <a:endParaRPr lang="en-US" sz="1200" dirty="0"/>
          </a:p>
        </p:txBody>
      </p:sp>
      <p:sp>
        <p:nvSpPr>
          <p:cNvPr id="96" name="Shape 94"/>
          <p:cNvSpPr/>
          <p:nvPr/>
        </p:nvSpPr>
        <p:spPr>
          <a:xfrm>
            <a:off x="8083296" y="4352544"/>
            <a:ext cx="3230880" cy="219456"/>
          </a:xfrm>
          <a:prstGeom prst="rect">
            <a:avLst/>
          </a:prstGeom>
          <a:solidFill>
            <a:srgbClr val="0A1628"/>
          </a:solidFill>
          <a:ln w="12700">
            <a:solidFill>
              <a:srgbClr val="33446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97" name="Shape 95"/>
          <p:cNvSpPr/>
          <p:nvPr/>
        </p:nvSpPr>
        <p:spPr>
          <a:xfrm>
            <a:off x="8083297" y="4352544"/>
            <a:ext cx="581559" cy="219456"/>
          </a:xfrm>
          <a:prstGeom prst="rect">
            <a:avLst/>
          </a:prstGeom>
          <a:solidFill>
            <a:srgbClr val="5B9BD5"/>
          </a:solidFill>
          <a:ln w="12700">
            <a:solidFill>
              <a:srgbClr val="5B9BD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98" name="Text 96"/>
          <p:cNvSpPr/>
          <p:nvPr/>
        </p:nvSpPr>
        <p:spPr>
          <a:xfrm>
            <a:off x="11399520" y="4340352"/>
            <a:ext cx="548640" cy="2438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67" dirty="0">
                <a:solidFill>
                  <a:srgbClr val="FFFFFF"/>
                </a:solidFill>
              </a:rPr>
              <a:t>16  (18%)</a:t>
            </a:r>
            <a:endParaRPr lang="en-US" sz="1067" dirty="0"/>
          </a:p>
        </p:txBody>
      </p:sp>
      <p:sp>
        <p:nvSpPr>
          <p:cNvPr id="99" name="Text 97"/>
          <p:cNvSpPr/>
          <p:nvPr/>
        </p:nvSpPr>
        <p:spPr>
          <a:xfrm>
            <a:off x="8083296" y="4754880"/>
            <a:ext cx="304800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dirty="0">
                <a:solidFill>
                  <a:srgbClr val="AACCEE"/>
                </a:solidFill>
                <a:latin typeface="Calibri" pitchFamily="34" charset="0"/>
                <a:ea typeface="Calibri" pitchFamily="34" charset="-122"/>
                <a:cs typeface="Calibri" pitchFamily="34" charset="-120"/>
              </a:rPr>
              <a:t>Other Substances</a:t>
            </a:r>
            <a:endParaRPr lang="en-US" sz="1200" dirty="0"/>
          </a:p>
        </p:txBody>
      </p:sp>
      <p:sp>
        <p:nvSpPr>
          <p:cNvPr id="100" name="Shape 98"/>
          <p:cNvSpPr/>
          <p:nvPr/>
        </p:nvSpPr>
        <p:spPr>
          <a:xfrm>
            <a:off x="8083296" y="5035296"/>
            <a:ext cx="3230880" cy="219456"/>
          </a:xfrm>
          <a:prstGeom prst="rect">
            <a:avLst/>
          </a:prstGeom>
          <a:solidFill>
            <a:srgbClr val="0A1628"/>
          </a:solidFill>
          <a:ln w="12700">
            <a:solidFill>
              <a:srgbClr val="33446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1" name="Shape 99"/>
          <p:cNvSpPr/>
          <p:nvPr/>
        </p:nvSpPr>
        <p:spPr>
          <a:xfrm>
            <a:off x="8083296" y="5035296"/>
            <a:ext cx="290779" cy="219456"/>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2" name="Text 100"/>
          <p:cNvSpPr/>
          <p:nvPr/>
        </p:nvSpPr>
        <p:spPr>
          <a:xfrm>
            <a:off x="11399520" y="5023104"/>
            <a:ext cx="548640" cy="2438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67" dirty="0">
                <a:solidFill>
                  <a:srgbClr val="FFFFFF"/>
                </a:solidFill>
              </a:rPr>
              <a:t>8  (9%)</a:t>
            </a:r>
            <a:endParaRPr lang="en-US" sz="1067" dirty="0"/>
          </a:p>
        </p:txBody>
      </p:sp>
      <p:sp>
        <p:nvSpPr>
          <p:cNvPr id="103" name="Text 101"/>
          <p:cNvSpPr/>
          <p:nvPr/>
        </p:nvSpPr>
        <p:spPr>
          <a:xfrm>
            <a:off x="8058912" y="5242560"/>
            <a:ext cx="3877056" cy="21945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00" i="1" dirty="0">
                <a:solidFill>
                  <a:srgbClr val="F4A261"/>
                </a:solidFill>
                <a:latin typeface="Calibri" pitchFamily="34" charset="0"/>
                <a:ea typeface="Calibri" pitchFamily="34" charset="-122"/>
                <a:cs typeface="Calibri" pitchFamily="34" charset="-120"/>
              </a:rPr>
              <a:t>↑ 12% YoY  ·  AI alert: spike in Kyle zip 78640</a:t>
            </a:r>
            <a:endParaRPr lang="en-US" sz="1000" dirty="0"/>
          </a:p>
        </p:txBody>
      </p:sp>
      <p:sp>
        <p:nvSpPr>
          <p:cNvPr id="104" name="Shape 102"/>
          <p:cNvSpPr/>
          <p:nvPr/>
        </p:nvSpPr>
        <p:spPr>
          <a:xfrm>
            <a:off x="0" y="5559552"/>
            <a:ext cx="12192000" cy="512064"/>
          </a:xfrm>
          <a:prstGeom prst="rect">
            <a:avLst/>
          </a:prstGeom>
          <a:solidFill>
            <a:srgbClr val="0A1628"/>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5" name="Text 103"/>
          <p:cNvSpPr/>
          <p:nvPr/>
        </p:nvSpPr>
        <p:spPr>
          <a:xfrm>
            <a:off x="182880" y="5608320"/>
            <a:ext cx="11826240" cy="41452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dirty="0">
                <a:solidFill>
                  <a:srgbClr val="1E90FF"/>
                </a:solidFill>
                <a:latin typeface="Calibri" pitchFamily="34" charset="0"/>
                <a:ea typeface="Calibri" pitchFamily="34" charset="-122"/>
                <a:cs typeface="Calibri" pitchFamily="34" charset="-120"/>
              </a:rPr>
              <a:t>🤖  AI Insight:  Measles cluster correlates with low vaccination zip codes (78640, 78666).  Recommend targeted outreach &amp; vaccination drive within 72 hrs.</a:t>
            </a:r>
            <a:endParaRPr lang="en-US" sz="1200" dirty="0"/>
          </a:p>
        </p:txBody>
      </p:sp>
      <p:sp>
        <p:nvSpPr>
          <p:cNvPr id="106" name="Shape 104"/>
          <p:cNvSpPr/>
          <p:nvPr/>
        </p:nvSpPr>
        <p:spPr>
          <a:xfrm>
            <a:off x="0" y="6096000"/>
            <a:ext cx="12192000" cy="762000"/>
          </a:xfrm>
          <a:prstGeom prst="rect">
            <a:avLst/>
          </a:prstGeom>
          <a:solidFill>
            <a:srgbClr val="060D18"/>
          </a:solidFill>
          <a:ln w="12700">
            <a:solidFill>
              <a:srgbClr val="060D18"/>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7" name="Text 105"/>
          <p:cNvSpPr/>
          <p:nvPr/>
        </p:nvSpPr>
        <p:spPr>
          <a:xfrm>
            <a:off x="243840" y="6156960"/>
            <a:ext cx="117043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00" dirty="0">
                <a:solidFill>
                  <a:srgbClr val="7A6568"/>
                </a:solidFill>
                <a:latin typeface="Calibri" pitchFamily="34" charset="0"/>
                <a:ea typeface="Calibri" pitchFamily="34" charset="-122"/>
                <a:cs typeface="Calibri" pitchFamily="34" charset="-120"/>
              </a:rPr>
              <a:t>Powered by AI-enhanced public health surveillance  ·  Data sources: DSHS, CDC, County EMS  ·  Hays County Health Department</a:t>
            </a:r>
            <a:endParaRPr lang="en-US" sz="1000" dirty="0"/>
          </a:p>
        </p:txBody>
      </p:sp>
    </p:spTree>
    <p:extLst>
      <p:ext uri="{BB962C8B-B14F-4D97-AF65-F5344CB8AC3E}">
        <p14:creationId xmlns:p14="http://schemas.microsoft.com/office/powerpoint/2010/main" val="2144278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6">
    <p:bg>
      <p:bgPr>
        <a:solidFill>
          <a:srgbClr val="0D1B2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77824"/>
          </a:xfrm>
          <a:prstGeom prst="rect">
            <a:avLst/>
          </a:prstGeom>
          <a:solidFill>
            <a:srgbClr val="1B3A5C"/>
          </a:solidFill>
          <a:ln w="12700">
            <a:solidFill>
              <a:srgbClr val="1B3A5C"/>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0"/>
            <a:ext cx="12192000" cy="73152"/>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Text 2"/>
          <p:cNvSpPr/>
          <p:nvPr/>
        </p:nvSpPr>
        <p:spPr>
          <a:xfrm>
            <a:off x="365760" y="121920"/>
            <a:ext cx="8534400" cy="68275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dirty="0">
                <a:solidFill>
                  <a:srgbClr val="FFFFFF"/>
                </a:solidFill>
                <a:latin typeface="Calibri" pitchFamily="34" charset="0"/>
                <a:ea typeface="Calibri" pitchFamily="34" charset="-122"/>
                <a:cs typeface="Calibri" pitchFamily="34" charset="-120"/>
              </a:rPr>
              <a:t>Digital Public Health Dashboard — Framework</a:t>
            </a:r>
            <a:endParaRPr lang="en-US" sz="2933" dirty="0"/>
          </a:p>
        </p:txBody>
      </p:sp>
      <p:sp>
        <p:nvSpPr>
          <p:cNvPr id="5" name="Text 3"/>
          <p:cNvSpPr/>
          <p:nvPr/>
        </p:nvSpPr>
        <p:spPr>
          <a:xfrm>
            <a:off x="9144000" y="243840"/>
            <a:ext cx="280416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r>
              <a:rPr lang="en-US" sz="1333" i="1" dirty="0">
                <a:solidFill>
                  <a:srgbClr val="1E90FF"/>
                </a:solidFill>
                <a:latin typeface="Calibri" pitchFamily="34" charset="0"/>
                <a:ea typeface="Calibri" pitchFamily="34" charset="-122"/>
                <a:cs typeface="Calibri" pitchFamily="34" charset="-120"/>
              </a:rPr>
              <a:t>AI-Enhanced Infrastructure</a:t>
            </a:r>
            <a:endParaRPr lang="en-US" sz="1333" dirty="0"/>
          </a:p>
        </p:txBody>
      </p:sp>
      <p:sp>
        <p:nvSpPr>
          <p:cNvPr id="6" name="Text 4"/>
          <p:cNvSpPr/>
          <p:nvPr/>
        </p:nvSpPr>
        <p:spPr>
          <a:xfrm>
            <a:off x="365760" y="999744"/>
            <a:ext cx="1146048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i="1" dirty="0">
                <a:solidFill>
                  <a:srgbClr val="AACCEE"/>
                </a:solidFill>
                <a:latin typeface="Calibri" pitchFamily="34" charset="0"/>
                <a:ea typeface="Calibri" pitchFamily="34" charset="-122"/>
                <a:cs typeface="Calibri" pitchFamily="34" charset="-120"/>
              </a:rPr>
              <a:t>AI can be used to enhance public health by providing the tools needed to address health issues at every level.</a:t>
            </a:r>
            <a:endParaRPr lang="en-US" sz="1600" dirty="0"/>
          </a:p>
        </p:txBody>
      </p:sp>
      <p:sp>
        <p:nvSpPr>
          <p:cNvPr id="7" name="Shape 5"/>
          <p:cNvSpPr/>
          <p:nvPr/>
        </p:nvSpPr>
        <p:spPr>
          <a:xfrm>
            <a:off x="219456" y="1609344"/>
            <a:ext cx="2779776" cy="4754880"/>
          </a:xfrm>
          <a:prstGeom prst="rect">
            <a:avLst/>
          </a:prstGeom>
          <a:solidFill>
            <a:srgbClr val="1B3A5C"/>
          </a:solidFill>
          <a:ln w="1905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8" name="Shape 6"/>
          <p:cNvSpPr/>
          <p:nvPr/>
        </p:nvSpPr>
        <p:spPr>
          <a:xfrm>
            <a:off x="219456" y="1609344"/>
            <a:ext cx="2779776" cy="97536"/>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9" name="Shape 7"/>
          <p:cNvSpPr/>
          <p:nvPr/>
        </p:nvSpPr>
        <p:spPr>
          <a:xfrm>
            <a:off x="1158240" y="1731264"/>
            <a:ext cx="914400" cy="914400"/>
          </a:xfrm>
          <a:prstGeom prst="ellipse">
            <a:avLst/>
          </a:prstGeom>
          <a:solidFill>
            <a:srgbClr val="1E90FF">
              <a:alpha val="80000"/>
            </a:srgbClr>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0" name="Image 0" descr="preencoded.png"/>
          <p:cNvPicPr>
            <a:picLocks noChangeAspect="1"/>
          </p:cNvPicPr>
          <p:nvPr/>
        </p:nvPicPr>
        <p:blipFill>
          <a:blip r:embed="rId3"/>
          <a:stretch>
            <a:fillRect/>
          </a:stretch>
        </p:blipFill>
        <p:spPr>
          <a:xfrm>
            <a:off x="1304544" y="1877568"/>
            <a:ext cx="621792" cy="621792"/>
          </a:xfrm>
          <a:prstGeom prst="rect">
            <a:avLst/>
          </a:prstGeom>
        </p:spPr>
      </p:pic>
      <p:sp>
        <p:nvSpPr>
          <p:cNvPr id="11" name="Text 8"/>
          <p:cNvSpPr/>
          <p:nvPr/>
        </p:nvSpPr>
        <p:spPr>
          <a:xfrm>
            <a:off x="219456" y="2731008"/>
            <a:ext cx="2779776" cy="51206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600" b="1" dirty="0">
                <a:solidFill>
                  <a:srgbClr val="FFFFFF"/>
                </a:solidFill>
                <a:latin typeface="Calibri" pitchFamily="34" charset="0"/>
                <a:ea typeface="Calibri" pitchFamily="34" charset="-122"/>
                <a:cs typeface="Calibri" pitchFamily="34" charset="-120"/>
              </a:rPr>
              <a:t>Data Sources</a:t>
            </a:r>
            <a:endParaRPr lang="en-US" sz="1600" dirty="0"/>
          </a:p>
        </p:txBody>
      </p:sp>
      <p:sp>
        <p:nvSpPr>
          <p:cNvPr id="12" name="Shape 9"/>
          <p:cNvSpPr/>
          <p:nvPr/>
        </p:nvSpPr>
        <p:spPr>
          <a:xfrm>
            <a:off x="365760" y="3352800"/>
            <a:ext cx="73152" cy="463296"/>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3" name="Text 10"/>
          <p:cNvSpPr/>
          <p:nvPr/>
        </p:nvSpPr>
        <p:spPr>
          <a:xfrm>
            <a:off x="512064" y="3352800"/>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Local surveillance data</a:t>
            </a:r>
            <a:endParaRPr lang="en-US" sz="1333" dirty="0"/>
          </a:p>
        </p:txBody>
      </p:sp>
      <p:sp>
        <p:nvSpPr>
          <p:cNvPr id="14" name="Shape 11"/>
          <p:cNvSpPr/>
          <p:nvPr/>
        </p:nvSpPr>
        <p:spPr>
          <a:xfrm>
            <a:off x="365760" y="4035552"/>
            <a:ext cx="73152" cy="463296"/>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5" name="Text 12"/>
          <p:cNvSpPr/>
          <p:nvPr/>
        </p:nvSpPr>
        <p:spPr>
          <a:xfrm>
            <a:off x="512064" y="4035552"/>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Community health indicators</a:t>
            </a:r>
            <a:endParaRPr lang="en-US" sz="1333" dirty="0"/>
          </a:p>
        </p:txBody>
      </p:sp>
      <p:sp>
        <p:nvSpPr>
          <p:cNvPr id="16" name="Shape 13"/>
          <p:cNvSpPr/>
          <p:nvPr/>
        </p:nvSpPr>
        <p:spPr>
          <a:xfrm>
            <a:off x="365760" y="4718304"/>
            <a:ext cx="73152" cy="463296"/>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7" name="Text 14"/>
          <p:cNvSpPr/>
          <p:nvPr/>
        </p:nvSpPr>
        <p:spPr>
          <a:xfrm>
            <a:off x="512064" y="4718304"/>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Service utilization</a:t>
            </a:r>
            <a:endParaRPr lang="en-US" sz="1333" dirty="0"/>
          </a:p>
        </p:txBody>
      </p:sp>
      <p:sp>
        <p:nvSpPr>
          <p:cNvPr id="18" name="Shape 15"/>
          <p:cNvSpPr/>
          <p:nvPr/>
        </p:nvSpPr>
        <p:spPr>
          <a:xfrm>
            <a:off x="365760" y="5401056"/>
            <a:ext cx="73152" cy="463296"/>
          </a:xfrm>
          <a:prstGeom prst="rect">
            <a:avLst/>
          </a:prstGeom>
          <a:solidFill>
            <a:srgbClr val="1E90FF"/>
          </a:solidFill>
          <a:ln w="12700">
            <a:solidFill>
              <a:srgbClr val="1E90F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9" name="Text 16"/>
          <p:cNvSpPr/>
          <p:nvPr/>
        </p:nvSpPr>
        <p:spPr>
          <a:xfrm>
            <a:off x="512064" y="5401056"/>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Environmental &amp; spatial data</a:t>
            </a:r>
            <a:endParaRPr lang="en-US" sz="1333" dirty="0"/>
          </a:p>
        </p:txBody>
      </p:sp>
      <p:sp>
        <p:nvSpPr>
          <p:cNvPr id="20" name="Text 17"/>
          <p:cNvSpPr/>
          <p:nvPr/>
        </p:nvSpPr>
        <p:spPr>
          <a:xfrm>
            <a:off x="2999232" y="3535680"/>
            <a:ext cx="170688"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133" dirty="0">
                <a:solidFill>
                  <a:srgbClr val="1E90FF"/>
                </a:solidFill>
              </a:rPr>
              <a:t>▶</a:t>
            </a:r>
            <a:endParaRPr lang="en-US" sz="2133" dirty="0"/>
          </a:p>
        </p:txBody>
      </p:sp>
      <p:sp>
        <p:nvSpPr>
          <p:cNvPr id="21" name="Shape 18"/>
          <p:cNvSpPr/>
          <p:nvPr/>
        </p:nvSpPr>
        <p:spPr>
          <a:xfrm>
            <a:off x="3169920" y="1609344"/>
            <a:ext cx="2779776" cy="4754880"/>
          </a:xfrm>
          <a:prstGeom prst="rect">
            <a:avLst/>
          </a:prstGeom>
          <a:solidFill>
            <a:srgbClr val="1B3A5C"/>
          </a:solidFill>
          <a:ln w="19050">
            <a:solidFill>
              <a:srgbClr val="0D9488"/>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2" name="Shape 19"/>
          <p:cNvSpPr/>
          <p:nvPr/>
        </p:nvSpPr>
        <p:spPr>
          <a:xfrm>
            <a:off x="3169920" y="1609344"/>
            <a:ext cx="2779776" cy="97536"/>
          </a:xfrm>
          <a:prstGeom prst="rect">
            <a:avLst/>
          </a:prstGeom>
          <a:solidFill>
            <a:srgbClr val="0D9488"/>
          </a:solidFill>
          <a:ln w="12700">
            <a:solidFill>
              <a:srgbClr val="0D9488"/>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3" name="Shape 20"/>
          <p:cNvSpPr/>
          <p:nvPr/>
        </p:nvSpPr>
        <p:spPr>
          <a:xfrm>
            <a:off x="4108704" y="1731264"/>
            <a:ext cx="914400" cy="914400"/>
          </a:xfrm>
          <a:prstGeom prst="ellipse">
            <a:avLst/>
          </a:prstGeom>
          <a:solidFill>
            <a:srgbClr val="0D9488">
              <a:alpha val="80000"/>
            </a:srgbClr>
          </a:solidFill>
          <a:ln w="12700">
            <a:solidFill>
              <a:srgbClr val="0D9488"/>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24" name="Image 1" descr="preencoded.png"/>
          <p:cNvPicPr>
            <a:picLocks noChangeAspect="1"/>
          </p:cNvPicPr>
          <p:nvPr/>
        </p:nvPicPr>
        <p:blipFill>
          <a:blip r:embed="rId4"/>
          <a:stretch>
            <a:fillRect/>
          </a:stretch>
        </p:blipFill>
        <p:spPr>
          <a:xfrm>
            <a:off x="4255008" y="1877568"/>
            <a:ext cx="621792" cy="621792"/>
          </a:xfrm>
          <a:prstGeom prst="rect">
            <a:avLst/>
          </a:prstGeom>
        </p:spPr>
      </p:pic>
      <p:sp>
        <p:nvSpPr>
          <p:cNvPr id="25" name="Text 21"/>
          <p:cNvSpPr/>
          <p:nvPr/>
        </p:nvSpPr>
        <p:spPr>
          <a:xfrm>
            <a:off x="3169920" y="2731008"/>
            <a:ext cx="2779776" cy="51206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600" b="1" dirty="0">
                <a:solidFill>
                  <a:srgbClr val="FFFFFF"/>
                </a:solidFill>
                <a:latin typeface="Calibri" pitchFamily="34" charset="0"/>
                <a:ea typeface="Calibri" pitchFamily="34" charset="-122"/>
                <a:cs typeface="Calibri" pitchFamily="34" charset="-120"/>
              </a:rPr>
              <a:t>AI Processing</a:t>
            </a:r>
            <a:endParaRPr lang="en-US" sz="1600" dirty="0"/>
          </a:p>
        </p:txBody>
      </p:sp>
      <p:sp>
        <p:nvSpPr>
          <p:cNvPr id="26" name="Shape 22"/>
          <p:cNvSpPr/>
          <p:nvPr/>
        </p:nvSpPr>
        <p:spPr>
          <a:xfrm>
            <a:off x="3316224" y="3352800"/>
            <a:ext cx="73152" cy="463296"/>
          </a:xfrm>
          <a:prstGeom prst="rect">
            <a:avLst/>
          </a:prstGeom>
          <a:solidFill>
            <a:srgbClr val="0D9488"/>
          </a:solidFill>
          <a:ln w="12700">
            <a:solidFill>
              <a:srgbClr val="0D9488"/>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7" name="Text 23"/>
          <p:cNvSpPr/>
          <p:nvPr/>
        </p:nvSpPr>
        <p:spPr>
          <a:xfrm>
            <a:off x="3462528" y="3352800"/>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Data cleaning &amp; integration</a:t>
            </a:r>
            <a:endParaRPr lang="en-US" sz="1333" dirty="0"/>
          </a:p>
        </p:txBody>
      </p:sp>
      <p:sp>
        <p:nvSpPr>
          <p:cNvPr id="28" name="Shape 24"/>
          <p:cNvSpPr/>
          <p:nvPr/>
        </p:nvSpPr>
        <p:spPr>
          <a:xfrm>
            <a:off x="3316224" y="4035552"/>
            <a:ext cx="73152" cy="463296"/>
          </a:xfrm>
          <a:prstGeom prst="rect">
            <a:avLst/>
          </a:prstGeom>
          <a:solidFill>
            <a:srgbClr val="0D9488"/>
          </a:solidFill>
          <a:ln w="12700">
            <a:solidFill>
              <a:srgbClr val="0D9488"/>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9" name="Text 25"/>
          <p:cNvSpPr/>
          <p:nvPr/>
        </p:nvSpPr>
        <p:spPr>
          <a:xfrm>
            <a:off x="3462528" y="4035552"/>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Pattern detection</a:t>
            </a:r>
            <a:endParaRPr lang="en-US" sz="1333" dirty="0"/>
          </a:p>
        </p:txBody>
      </p:sp>
      <p:sp>
        <p:nvSpPr>
          <p:cNvPr id="30" name="Shape 26"/>
          <p:cNvSpPr/>
          <p:nvPr/>
        </p:nvSpPr>
        <p:spPr>
          <a:xfrm>
            <a:off x="3316224" y="4718304"/>
            <a:ext cx="73152" cy="463296"/>
          </a:xfrm>
          <a:prstGeom prst="rect">
            <a:avLst/>
          </a:prstGeom>
          <a:solidFill>
            <a:srgbClr val="0D9488"/>
          </a:solidFill>
          <a:ln w="12700">
            <a:solidFill>
              <a:srgbClr val="0D9488"/>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1" name="Text 27"/>
          <p:cNvSpPr/>
          <p:nvPr/>
        </p:nvSpPr>
        <p:spPr>
          <a:xfrm>
            <a:off x="3462528" y="4718304"/>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Trend extrapolation</a:t>
            </a:r>
            <a:endParaRPr lang="en-US" sz="1333" dirty="0"/>
          </a:p>
        </p:txBody>
      </p:sp>
      <p:sp>
        <p:nvSpPr>
          <p:cNvPr id="32" name="Shape 28"/>
          <p:cNvSpPr/>
          <p:nvPr/>
        </p:nvSpPr>
        <p:spPr>
          <a:xfrm>
            <a:off x="3316224" y="5401056"/>
            <a:ext cx="73152" cy="463296"/>
          </a:xfrm>
          <a:prstGeom prst="rect">
            <a:avLst/>
          </a:prstGeom>
          <a:solidFill>
            <a:srgbClr val="0D9488"/>
          </a:solidFill>
          <a:ln w="12700">
            <a:solidFill>
              <a:srgbClr val="0D9488"/>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3" name="Text 29"/>
          <p:cNvSpPr/>
          <p:nvPr/>
        </p:nvSpPr>
        <p:spPr>
          <a:xfrm>
            <a:off x="3462528" y="5401056"/>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Anomaly identification</a:t>
            </a:r>
            <a:endParaRPr lang="en-US" sz="1333" dirty="0"/>
          </a:p>
        </p:txBody>
      </p:sp>
      <p:sp>
        <p:nvSpPr>
          <p:cNvPr id="34" name="Text 30"/>
          <p:cNvSpPr/>
          <p:nvPr/>
        </p:nvSpPr>
        <p:spPr>
          <a:xfrm>
            <a:off x="5949696" y="3535680"/>
            <a:ext cx="170688"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133" dirty="0">
                <a:solidFill>
                  <a:srgbClr val="0D9488"/>
                </a:solidFill>
              </a:rPr>
              <a:t>▶</a:t>
            </a:r>
            <a:endParaRPr lang="en-US" sz="2133" dirty="0"/>
          </a:p>
        </p:txBody>
      </p:sp>
      <p:sp>
        <p:nvSpPr>
          <p:cNvPr id="35" name="Shape 31"/>
          <p:cNvSpPr/>
          <p:nvPr/>
        </p:nvSpPr>
        <p:spPr>
          <a:xfrm>
            <a:off x="6120384" y="1609344"/>
            <a:ext cx="2779776" cy="4754880"/>
          </a:xfrm>
          <a:prstGeom prst="rect">
            <a:avLst/>
          </a:prstGeom>
          <a:solidFill>
            <a:srgbClr val="1B3A5C"/>
          </a:solidFill>
          <a:ln w="19050">
            <a:solidFill>
              <a:srgbClr val="7C3AED"/>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6" name="Shape 32"/>
          <p:cNvSpPr/>
          <p:nvPr/>
        </p:nvSpPr>
        <p:spPr>
          <a:xfrm>
            <a:off x="6120384" y="1609344"/>
            <a:ext cx="2779776" cy="97536"/>
          </a:xfrm>
          <a:prstGeom prst="rect">
            <a:avLst/>
          </a:prstGeom>
          <a:solidFill>
            <a:srgbClr val="7C3AED"/>
          </a:solidFill>
          <a:ln w="12700">
            <a:solidFill>
              <a:srgbClr val="7C3AED"/>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7" name="Shape 33"/>
          <p:cNvSpPr/>
          <p:nvPr/>
        </p:nvSpPr>
        <p:spPr>
          <a:xfrm>
            <a:off x="7059168" y="1731264"/>
            <a:ext cx="914400" cy="914400"/>
          </a:xfrm>
          <a:prstGeom prst="ellipse">
            <a:avLst/>
          </a:prstGeom>
          <a:solidFill>
            <a:srgbClr val="7C3AED">
              <a:alpha val="80000"/>
            </a:srgbClr>
          </a:solidFill>
          <a:ln w="12700">
            <a:solidFill>
              <a:srgbClr val="7C3AED"/>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38" name="Image 2" descr="preencoded.png"/>
          <p:cNvPicPr>
            <a:picLocks noChangeAspect="1"/>
          </p:cNvPicPr>
          <p:nvPr/>
        </p:nvPicPr>
        <p:blipFill>
          <a:blip r:embed="rId5"/>
          <a:stretch>
            <a:fillRect/>
          </a:stretch>
        </p:blipFill>
        <p:spPr>
          <a:xfrm>
            <a:off x="7205472" y="1877568"/>
            <a:ext cx="621792" cy="621792"/>
          </a:xfrm>
          <a:prstGeom prst="rect">
            <a:avLst/>
          </a:prstGeom>
        </p:spPr>
      </p:pic>
      <p:sp>
        <p:nvSpPr>
          <p:cNvPr id="39" name="Text 34"/>
          <p:cNvSpPr/>
          <p:nvPr/>
        </p:nvSpPr>
        <p:spPr>
          <a:xfrm>
            <a:off x="6120384" y="2731008"/>
            <a:ext cx="2779776" cy="51206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600" b="1" dirty="0">
                <a:solidFill>
                  <a:srgbClr val="FFFFFF"/>
                </a:solidFill>
                <a:latin typeface="Calibri" pitchFamily="34" charset="0"/>
                <a:ea typeface="Calibri" pitchFamily="34" charset="-122"/>
                <a:cs typeface="Calibri" pitchFamily="34" charset="-120"/>
              </a:rPr>
              <a:t>Dashboard Outputs</a:t>
            </a:r>
            <a:endParaRPr lang="en-US" sz="1600" dirty="0"/>
          </a:p>
        </p:txBody>
      </p:sp>
      <p:sp>
        <p:nvSpPr>
          <p:cNvPr id="40" name="Shape 35"/>
          <p:cNvSpPr/>
          <p:nvPr/>
        </p:nvSpPr>
        <p:spPr>
          <a:xfrm>
            <a:off x="6266688" y="3352800"/>
            <a:ext cx="73152" cy="463296"/>
          </a:xfrm>
          <a:prstGeom prst="rect">
            <a:avLst/>
          </a:prstGeom>
          <a:solidFill>
            <a:srgbClr val="7C3AED"/>
          </a:solidFill>
          <a:ln w="12700">
            <a:solidFill>
              <a:srgbClr val="7C3AED"/>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1" name="Text 36"/>
          <p:cNvSpPr/>
          <p:nvPr/>
        </p:nvSpPr>
        <p:spPr>
          <a:xfrm>
            <a:off x="6412992" y="3352800"/>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Real-time visualizations</a:t>
            </a:r>
            <a:endParaRPr lang="en-US" sz="1333" dirty="0"/>
          </a:p>
        </p:txBody>
      </p:sp>
      <p:sp>
        <p:nvSpPr>
          <p:cNvPr id="42" name="Shape 37"/>
          <p:cNvSpPr/>
          <p:nvPr/>
        </p:nvSpPr>
        <p:spPr>
          <a:xfrm>
            <a:off x="6266688" y="4035552"/>
            <a:ext cx="73152" cy="463296"/>
          </a:xfrm>
          <a:prstGeom prst="rect">
            <a:avLst/>
          </a:prstGeom>
          <a:solidFill>
            <a:srgbClr val="7C3AED"/>
          </a:solidFill>
          <a:ln w="12700">
            <a:solidFill>
              <a:srgbClr val="7C3AED"/>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3" name="Text 38"/>
          <p:cNvSpPr/>
          <p:nvPr/>
        </p:nvSpPr>
        <p:spPr>
          <a:xfrm>
            <a:off x="6412992" y="4035552"/>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Hotspot maps</a:t>
            </a:r>
            <a:endParaRPr lang="en-US" sz="1333" dirty="0"/>
          </a:p>
        </p:txBody>
      </p:sp>
      <p:sp>
        <p:nvSpPr>
          <p:cNvPr id="44" name="Shape 39"/>
          <p:cNvSpPr/>
          <p:nvPr/>
        </p:nvSpPr>
        <p:spPr>
          <a:xfrm>
            <a:off x="6266688" y="4718304"/>
            <a:ext cx="73152" cy="463296"/>
          </a:xfrm>
          <a:prstGeom prst="rect">
            <a:avLst/>
          </a:prstGeom>
          <a:solidFill>
            <a:srgbClr val="7C3AED"/>
          </a:solidFill>
          <a:ln w="12700">
            <a:solidFill>
              <a:srgbClr val="7C3AED"/>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5" name="Text 40"/>
          <p:cNvSpPr/>
          <p:nvPr/>
        </p:nvSpPr>
        <p:spPr>
          <a:xfrm>
            <a:off x="6412992" y="4718304"/>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Predictive trends</a:t>
            </a:r>
            <a:endParaRPr lang="en-US" sz="1333" dirty="0"/>
          </a:p>
        </p:txBody>
      </p:sp>
      <p:sp>
        <p:nvSpPr>
          <p:cNvPr id="46" name="Shape 41"/>
          <p:cNvSpPr/>
          <p:nvPr/>
        </p:nvSpPr>
        <p:spPr>
          <a:xfrm>
            <a:off x="6266688" y="5401056"/>
            <a:ext cx="73152" cy="463296"/>
          </a:xfrm>
          <a:prstGeom prst="rect">
            <a:avLst/>
          </a:prstGeom>
          <a:solidFill>
            <a:srgbClr val="7C3AED"/>
          </a:solidFill>
          <a:ln w="12700">
            <a:solidFill>
              <a:srgbClr val="7C3AED"/>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7" name="Text 42"/>
          <p:cNvSpPr/>
          <p:nvPr/>
        </p:nvSpPr>
        <p:spPr>
          <a:xfrm>
            <a:off x="6412992" y="5401056"/>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Actionable alerts</a:t>
            </a:r>
            <a:endParaRPr lang="en-US" sz="1333" dirty="0"/>
          </a:p>
        </p:txBody>
      </p:sp>
      <p:sp>
        <p:nvSpPr>
          <p:cNvPr id="48" name="Text 43"/>
          <p:cNvSpPr/>
          <p:nvPr/>
        </p:nvSpPr>
        <p:spPr>
          <a:xfrm>
            <a:off x="8900160" y="3535680"/>
            <a:ext cx="170688"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133" dirty="0">
                <a:solidFill>
                  <a:srgbClr val="7C3AED"/>
                </a:solidFill>
              </a:rPr>
              <a:t>▶</a:t>
            </a:r>
            <a:endParaRPr lang="en-US" sz="2133" dirty="0"/>
          </a:p>
        </p:txBody>
      </p:sp>
      <p:sp>
        <p:nvSpPr>
          <p:cNvPr id="49" name="Shape 44"/>
          <p:cNvSpPr/>
          <p:nvPr/>
        </p:nvSpPr>
        <p:spPr>
          <a:xfrm>
            <a:off x="9070848" y="1609344"/>
            <a:ext cx="2779776" cy="4754880"/>
          </a:xfrm>
          <a:prstGeom prst="rect">
            <a:avLst/>
          </a:prstGeom>
          <a:solidFill>
            <a:srgbClr val="1B3A5C"/>
          </a:solidFill>
          <a:ln w="1905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0" name="Shape 45"/>
          <p:cNvSpPr/>
          <p:nvPr/>
        </p:nvSpPr>
        <p:spPr>
          <a:xfrm>
            <a:off x="9070848" y="1609344"/>
            <a:ext cx="2779776" cy="97536"/>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1" name="Shape 46"/>
          <p:cNvSpPr/>
          <p:nvPr/>
        </p:nvSpPr>
        <p:spPr>
          <a:xfrm>
            <a:off x="10009632" y="1731264"/>
            <a:ext cx="914400" cy="914400"/>
          </a:xfrm>
          <a:prstGeom prst="ellipse">
            <a:avLst/>
          </a:prstGeom>
          <a:solidFill>
            <a:srgbClr val="2A9D8F">
              <a:alpha val="80000"/>
            </a:srgbClr>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52" name="Image 3" descr="preencoded.png"/>
          <p:cNvPicPr>
            <a:picLocks noChangeAspect="1"/>
          </p:cNvPicPr>
          <p:nvPr/>
        </p:nvPicPr>
        <p:blipFill>
          <a:blip r:embed="rId6"/>
          <a:stretch>
            <a:fillRect/>
          </a:stretch>
        </p:blipFill>
        <p:spPr>
          <a:xfrm>
            <a:off x="10155936" y="1877568"/>
            <a:ext cx="621792" cy="621792"/>
          </a:xfrm>
          <a:prstGeom prst="rect">
            <a:avLst/>
          </a:prstGeom>
        </p:spPr>
      </p:pic>
      <p:sp>
        <p:nvSpPr>
          <p:cNvPr id="53" name="Text 47"/>
          <p:cNvSpPr/>
          <p:nvPr/>
        </p:nvSpPr>
        <p:spPr>
          <a:xfrm>
            <a:off x="9070848" y="2731008"/>
            <a:ext cx="2779776" cy="51206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600" b="1" dirty="0">
                <a:solidFill>
                  <a:srgbClr val="FFFFFF"/>
                </a:solidFill>
                <a:latin typeface="Calibri" pitchFamily="34" charset="0"/>
                <a:ea typeface="Calibri" pitchFamily="34" charset="-122"/>
                <a:cs typeface="Calibri" pitchFamily="34" charset="-120"/>
              </a:rPr>
              <a:t>Public Health Action</a:t>
            </a:r>
            <a:endParaRPr lang="en-US" sz="1600" dirty="0"/>
          </a:p>
        </p:txBody>
      </p:sp>
      <p:sp>
        <p:nvSpPr>
          <p:cNvPr id="54" name="Shape 48"/>
          <p:cNvSpPr/>
          <p:nvPr/>
        </p:nvSpPr>
        <p:spPr>
          <a:xfrm>
            <a:off x="9217152" y="3352800"/>
            <a:ext cx="73152" cy="463296"/>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5" name="Text 49"/>
          <p:cNvSpPr/>
          <p:nvPr/>
        </p:nvSpPr>
        <p:spPr>
          <a:xfrm>
            <a:off x="9363456" y="3352800"/>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Rapid decision-making</a:t>
            </a:r>
            <a:endParaRPr lang="en-US" sz="1333" dirty="0"/>
          </a:p>
        </p:txBody>
      </p:sp>
      <p:sp>
        <p:nvSpPr>
          <p:cNvPr id="56" name="Shape 50"/>
          <p:cNvSpPr/>
          <p:nvPr/>
        </p:nvSpPr>
        <p:spPr>
          <a:xfrm>
            <a:off x="9217152" y="4035552"/>
            <a:ext cx="73152" cy="463296"/>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7" name="Text 51"/>
          <p:cNvSpPr/>
          <p:nvPr/>
        </p:nvSpPr>
        <p:spPr>
          <a:xfrm>
            <a:off x="9363456" y="4035552"/>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Resource allocation</a:t>
            </a:r>
            <a:endParaRPr lang="en-US" sz="1333" dirty="0"/>
          </a:p>
        </p:txBody>
      </p:sp>
      <p:sp>
        <p:nvSpPr>
          <p:cNvPr id="58" name="Shape 52"/>
          <p:cNvSpPr/>
          <p:nvPr/>
        </p:nvSpPr>
        <p:spPr>
          <a:xfrm>
            <a:off x="9217152" y="4718304"/>
            <a:ext cx="73152" cy="463296"/>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9" name="Text 53"/>
          <p:cNvSpPr/>
          <p:nvPr/>
        </p:nvSpPr>
        <p:spPr>
          <a:xfrm>
            <a:off x="9363456" y="4718304"/>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Community risk communication</a:t>
            </a:r>
            <a:endParaRPr lang="en-US" sz="1333" dirty="0"/>
          </a:p>
        </p:txBody>
      </p:sp>
      <p:sp>
        <p:nvSpPr>
          <p:cNvPr id="60" name="Shape 54"/>
          <p:cNvSpPr/>
          <p:nvPr/>
        </p:nvSpPr>
        <p:spPr>
          <a:xfrm>
            <a:off x="9217152" y="5401056"/>
            <a:ext cx="73152" cy="463296"/>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1" name="Text 55"/>
          <p:cNvSpPr/>
          <p:nvPr/>
        </p:nvSpPr>
        <p:spPr>
          <a:xfrm>
            <a:off x="9363456" y="5401056"/>
            <a:ext cx="23774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DDEEFF"/>
                </a:solidFill>
                <a:latin typeface="Calibri" pitchFamily="34" charset="0"/>
                <a:ea typeface="Calibri" pitchFamily="34" charset="-122"/>
                <a:cs typeface="Calibri" pitchFamily="34" charset="-120"/>
              </a:rPr>
              <a:t>Early issue detection</a:t>
            </a:r>
            <a:endParaRPr lang="en-US" sz="1333" dirty="0"/>
          </a:p>
        </p:txBody>
      </p:sp>
      <p:sp>
        <p:nvSpPr>
          <p:cNvPr id="62" name="Shape 56"/>
          <p:cNvSpPr/>
          <p:nvPr/>
        </p:nvSpPr>
        <p:spPr>
          <a:xfrm>
            <a:off x="0" y="6364224"/>
            <a:ext cx="12192000" cy="487680"/>
          </a:xfrm>
          <a:prstGeom prst="rect">
            <a:avLst/>
          </a:prstGeom>
          <a:solidFill>
            <a:srgbClr val="060D18"/>
          </a:solidFill>
          <a:ln w="12700">
            <a:solidFill>
              <a:srgbClr val="060D18"/>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3" name="Text 57"/>
          <p:cNvSpPr/>
          <p:nvPr/>
        </p:nvSpPr>
        <p:spPr>
          <a:xfrm>
            <a:off x="243840" y="6425184"/>
            <a:ext cx="117043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dirty="0">
                <a:solidFill>
                  <a:srgbClr val="1E90FF"/>
                </a:solidFill>
                <a:latin typeface="Calibri" pitchFamily="34" charset="0"/>
                <a:ea typeface="Calibri" pitchFamily="34" charset="-122"/>
                <a:cs typeface="Calibri" pitchFamily="34" charset="-120"/>
              </a:rPr>
              <a:t>Data Sources → AI Processing → Dashboard Outputs → Public Health Action</a:t>
            </a:r>
            <a:endParaRPr 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7">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0" y="0"/>
            <a:ext cx="2316480" cy="68580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400800"/>
            <a:ext cx="12192000" cy="4572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2316480" y="0"/>
            <a:ext cx="60960" cy="6858000"/>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Text 3"/>
          <p:cNvSpPr/>
          <p:nvPr/>
        </p:nvSpPr>
        <p:spPr>
          <a:xfrm>
            <a:off x="60960" y="426720"/>
            <a:ext cx="2194560" cy="10972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067" b="1" dirty="0">
                <a:solidFill>
                  <a:srgbClr val="FFFFFF"/>
                </a:solidFill>
                <a:latin typeface="Calibri" pitchFamily="34" charset="0"/>
                <a:ea typeface="Calibri" pitchFamily="34" charset="-122"/>
                <a:cs typeface="Calibri" pitchFamily="34" charset="-120"/>
              </a:rPr>
              <a:t>TEXAS</a:t>
            </a:r>
            <a:endParaRPr lang="en-US" sz="1067" dirty="0"/>
          </a:p>
          <a:p>
            <a:pPr marL="0" indent="0" algn="ctr">
              <a:buNone/>
            </a:pPr>
            <a:r>
              <a:rPr lang="en-US" sz="1067" b="1" dirty="0">
                <a:solidFill>
                  <a:srgbClr val="FFFFFF"/>
                </a:solidFill>
                <a:latin typeface="Calibri" pitchFamily="34" charset="0"/>
                <a:ea typeface="Calibri" pitchFamily="34" charset="-122"/>
                <a:cs typeface="Calibri" pitchFamily="34" charset="-120"/>
              </a:rPr>
              <a:t>STATE</a:t>
            </a:r>
            <a:endParaRPr lang="en-US" sz="1067" dirty="0"/>
          </a:p>
          <a:p>
            <a:pPr marL="0" indent="0" algn="ctr">
              <a:buNone/>
            </a:pPr>
            <a:r>
              <a:rPr lang="en-US" sz="1067" dirty="0">
                <a:solidFill>
                  <a:srgbClr val="FFFFFF"/>
                </a:solidFill>
                <a:latin typeface="Calibri" pitchFamily="34" charset="0"/>
                <a:ea typeface="Calibri" pitchFamily="34" charset="-122"/>
                <a:cs typeface="Calibri" pitchFamily="34" charset="-120"/>
              </a:rPr>
              <a:t>UNIVERSITY</a:t>
            </a:r>
            <a:endParaRPr lang="en-US" sz="1067" dirty="0"/>
          </a:p>
        </p:txBody>
      </p:sp>
      <p:sp>
        <p:nvSpPr>
          <p:cNvPr id="6" name="Text 4"/>
          <p:cNvSpPr/>
          <p:nvPr/>
        </p:nvSpPr>
        <p:spPr>
          <a:xfrm>
            <a:off x="60960" y="1524000"/>
            <a:ext cx="21945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C49A22"/>
                </a:solidFill>
              </a:rPr>
              <a:t>✦</a:t>
            </a:r>
            <a:endParaRPr lang="en-US" sz="1333" dirty="0"/>
          </a:p>
        </p:txBody>
      </p:sp>
      <p:sp>
        <p:nvSpPr>
          <p:cNvPr id="7" name="Text 5"/>
          <p:cNvSpPr/>
          <p:nvPr/>
        </p:nvSpPr>
        <p:spPr>
          <a:xfrm>
            <a:off x="60960" y="182880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867" i="1" dirty="0">
                <a:solidFill>
                  <a:srgbClr val="FFFFFF"/>
                </a:solidFill>
                <a:latin typeface="Calibri" pitchFamily="34" charset="0"/>
                <a:ea typeface="Calibri" pitchFamily="34" charset="-122"/>
                <a:cs typeface="Calibri" pitchFamily="34" charset="-120"/>
              </a:rPr>
              <a:t>The Rising STAR of Texas</a:t>
            </a:r>
            <a:endParaRPr lang="en-US" sz="867" dirty="0"/>
          </a:p>
        </p:txBody>
      </p:sp>
      <p:sp>
        <p:nvSpPr>
          <p:cNvPr id="8" name="Text 6"/>
          <p:cNvSpPr/>
          <p:nvPr/>
        </p:nvSpPr>
        <p:spPr>
          <a:xfrm>
            <a:off x="2438400" y="6425184"/>
            <a:ext cx="95097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067" dirty="0">
                <a:solidFill>
                  <a:srgbClr val="FFFFFF"/>
                </a:solidFill>
                <a:latin typeface="Calibri" pitchFamily="34" charset="0"/>
                <a:ea typeface="Calibri" pitchFamily="34" charset="-122"/>
                <a:cs typeface="Calibri" pitchFamily="34" charset="-120"/>
              </a:rPr>
              <a:t>Dr. Barbara Hewitt  ·  Public Health Research with AI</a:t>
            </a:r>
            <a:endParaRPr lang="en-US" sz="1067" dirty="0"/>
          </a:p>
        </p:txBody>
      </p:sp>
      <p:sp>
        <p:nvSpPr>
          <p:cNvPr id="9" name="Shape 7"/>
          <p:cNvSpPr/>
          <p:nvPr/>
        </p:nvSpPr>
        <p:spPr>
          <a:xfrm>
            <a:off x="2377440" y="0"/>
            <a:ext cx="9814560" cy="128016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8"/>
          <p:cNvSpPr/>
          <p:nvPr/>
        </p:nvSpPr>
        <p:spPr>
          <a:xfrm>
            <a:off x="2499360" y="60960"/>
            <a:ext cx="9509760" cy="1158240"/>
          </a:xfrm>
          <a:prstGeom prst="rect">
            <a:avLst/>
          </a:prstGeom>
          <a:noFill/>
          <a:ln/>
        </p:spPr>
        <p:txBody>
          <a:bodyPr wrap="square" lIns="101600" tIns="101600" rIns="101600" bIns="10160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Dementia, Public Health &amp; Spatial Analysis</a:t>
            </a:r>
            <a:endParaRPr lang="en-US" sz="3467" dirty="0"/>
          </a:p>
        </p:txBody>
      </p:sp>
      <p:sp>
        <p:nvSpPr>
          <p:cNvPr id="11" name="Text 9"/>
          <p:cNvSpPr/>
          <p:nvPr/>
        </p:nvSpPr>
        <p:spPr>
          <a:xfrm>
            <a:off x="2499360" y="1341120"/>
            <a:ext cx="938784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i="1" dirty="0">
                <a:solidFill>
                  <a:srgbClr val="7A6568"/>
                </a:solidFill>
                <a:latin typeface="Calibri" pitchFamily="34" charset="0"/>
                <a:ea typeface="Calibri" pitchFamily="34" charset="-122"/>
                <a:cs typeface="Calibri" pitchFamily="34" charset="-120"/>
              </a:rPr>
              <a:t>Spatial Analysis of Digital Access &amp; Community-Level Barriers</a:t>
            </a:r>
            <a:endParaRPr lang="en-US" sz="1733" dirty="0"/>
          </a:p>
        </p:txBody>
      </p:sp>
      <p:sp>
        <p:nvSpPr>
          <p:cNvPr id="12" name="Shape 10"/>
          <p:cNvSpPr/>
          <p:nvPr/>
        </p:nvSpPr>
        <p:spPr>
          <a:xfrm>
            <a:off x="2535936" y="1889760"/>
            <a:ext cx="4572000" cy="1975104"/>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3" name="Shape 11"/>
          <p:cNvSpPr/>
          <p:nvPr/>
        </p:nvSpPr>
        <p:spPr>
          <a:xfrm>
            <a:off x="2535936" y="1889760"/>
            <a:ext cx="4572000" cy="85344"/>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4" name="Image 0" descr="preencoded.png"/>
          <p:cNvPicPr>
            <a:picLocks noChangeAspect="1"/>
          </p:cNvPicPr>
          <p:nvPr/>
        </p:nvPicPr>
        <p:blipFill>
          <a:blip r:embed="rId3"/>
          <a:stretch>
            <a:fillRect/>
          </a:stretch>
        </p:blipFill>
        <p:spPr>
          <a:xfrm>
            <a:off x="2682240" y="2060448"/>
            <a:ext cx="548640" cy="548640"/>
          </a:xfrm>
          <a:prstGeom prst="rect">
            <a:avLst/>
          </a:prstGeom>
        </p:spPr>
      </p:pic>
      <p:sp>
        <p:nvSpPr>
          <p:cNvPr id="15" name="Text 12"/>
          <p:cNvSpPr/>
          <p:nvPr/>
        </p:nvSpPr>
        <p:spPr>
          <a:xfrm>
            <a:off x="3328416" y="2036064"/>
            <a:ext cx="3657600" cy="43891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dirty="0">
                <a:solidFill>
                  <a:srgbClr val="501215"/>
                </a:solidFill>
                <a:latin typeface="Calibri" pitchFamily="34" charset="0"/>
                <a:ea typeface="Calibri" pitchFamily="34" charset="-122"/>
                <a:cs typeface="Calibri" pitchFamily="34" charset="-120"/>
              </a:rPr>
              <a:t>Geographic Mapping</a:t>
            </a:r>
            <a:endParaRPr lang="en-US" sz="1867" dirty="0"/>
          </a:p>
        </p:txBody>
      </p:sp>
      <p:sp>
        <p:nvSpPr>
          <p:cNvPr id="16" name="Text 13"/>
          <p:cNvSpPr/>
          <p:nvPr/>
        </p:nvSpPr>
        <p:spPr>
          <a:xfrm>
            <a:off x="2682240" y="2621280"/>
            <a:ext cx="4267200" cy="11582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2B1A1C"/>
                </a:solidFill>
                <a:latin typeface="Calibri" pitchFamily="34" charset="0"/>
                <a:ea typeface="Calibri" pitchFamily="34" charset="-122"/>
                <a:cs typeface="Calibri" pitchFamily="34" charset="-120"/>
              </a:rPr>
              <a:t>Mapping disparities in digital access and caregiver support using spatial/GIS methods across Texas communities</a:t>
            </a:r>
            <a:endParaRPr lang="en-US" sz="1333" dirty="0"/>
          </a:p>
        </p:txBody>
      </p:sp>
      <p:sp>
        <p:nvSpPr>
          <p:cNvPr id="17" name="Shape 14"/>
          <p:cNvSpPr/>
          <p:nvPr/>
        </p:nvSpPr>
        <p:spPr>
          <a:xfrm>
            <a:off x="7351776" y="1889760"/>
            <a:ext cx="4572000" cy="1975104"/>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8" name="Shape 15"/>
          <p:cNvSpPr/>
          <p:nvPr/>
        </p:nvSpPr>
        <p:spPr>
          <a:xfrm>
            <a:off x="7351776" y="1889760"/>
            <a:ext cx="4572000" cy="85344"/>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9" name="Image 1" descr="preencoded.png"/>
          <p:cNvPicPr>
            <a:picLocks noChangeAspect="1"/>
          </p:cNvPicPr>
          <p:nvPr/>
        </p:nvPicPr>
        <p:blipFill>
          <a:blip r:embed="rId4"/>
          <a:stretch>
            <a:fillRect/>
          </a:stretch>
        </p:blipFill>
        <p:spPr>
          <a:xfrm>
            <a:off x="7498080" y="2060448"/>
            <a:ext cx="548640" cy="548640"/>
          </a:xfrm>
          <a:prstGeom prst="rect">
            <a:avLst/>
          </a:prstGeom>
        </p:spPr>
      </p:pic>
      <p:sp>
        <p:nvSpPr>
          <p:cNvPr id="20" name="Text 16"/>
          <p:cNvSpPr/>
          <p:nvPr/>
        </p:nvSpPr>
        <p:spPr>
          <a:xfrm>
            <a:off x="8144256" y="2036064"/>
            <a:ext cx="3742944" cy="78028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dirty="0">
                <a:solidFill>
                  <a:srgbClr val="501215"/>
                </a:solidFill>
                <a:latin typeface="Calibri" pitchFamily="34" charset="0"/>
                <a:ea typeface="Calibri" pitchFamily="34" charset="-122"/>
                <a:cs typeface="Calibri" pitchFamily="34" charset="-120"/>
              </a:rPr>
              <a:t>Social and Digital Determinants of Health/ Community Barriers</a:t>
            </a:r>
            <a:endParaRPr lang="en-US" sz="1867" dirty="0"/>
          </a:p>
        </p:txBody>
      </p:sp>
      <p:sp>
        <p:nvSpPr>
          <p:cNvPr id="21" name="Text 17"/>
          <p:cNvSpPr/>
          <p:nvPr/>
        </p:nvSpPr>
        <p:spPr>
          <a:xfrm>
            <a:off x="7498080" y="2621280"/>
            <a:ext cx="4267200" cy="11582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2B1A1C"/>
                </a:solidFill>
                <a:latin typeface="Calibri" pitchFamily="34" charset="0"/>
                <a:ea typeface="Calibri" pitchFamily="34" charset="-122"/>
                <a:cs typeface="Calibri" pitchFamily="34" charset="-120"/>
              </a:rPr>
              <a:t>Identifying neighborhood-level factors — infrastructure, transportation, social support — shaping digital engagement</a:t>
            </a:r>
            <a:endParaRPr lang="en-US" sz="1333" dirty="0"/>
          </a:p>
        </p:txBody>
      </p:sp>
      <p:sp>
        <p:nvSpPr>
          <p:cNvPr id="22" name="Shape 18"/>
          <p:cNvSpPr/>
          <p:nvPr/>
        </p:nvSpPr>
        <p:spPr>
          <a:xfrm>
            <a:off x="2535936" y="4059936"/>
            <a:ext cx="4572000" cy="1975104"/>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3" name="Shape 19"/>
          <p:cNvSpPr/>
          <p:nvPr/>
        </p:nvSpPr>
        <p:spPr>
          <a:xfrm>
            <a:off x="2535936" y="4059936"/>
            <a:ext cx="4572000" cy="85344"/>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24" name="Image 2" descr="preencoded.png"/>
          <p:cNvPicPr>
            <a:picLocks noChangeAspect="1"/>
          </p:cNvPicPr>
          <p:nvPr/>
        </p:nvPicPr>
        <p:blipFill>
          <a:blip r:embed="rId5"/>
          <a:stretch>
            <a:fillRect/>
          </a:stretch>
        </p:blipFill>
        <p:spPr>
          <a:xfrm>
            <a:off x="2682240" y="4230624"/>
            <a:ext cx="548640" cy="548640"/>
          </a:xfrm>
          <a:prstGeom prst="rect">
            <a:avLst/>
          </a:prstGeom>
        </p:spPr>
      </p:pic>
      <p:sp>
        <p:nvSpPr>
          <p:cNvPr id="25" name="Text 20"/>
          <p:cNvSpPr/>
          <p:nvPr/>
        </p:nvSpPr>
        <p:spPr>
          <a:xfrm>
            <a:off x="3328416" y="4206240"/>
            <a:ext cx="3657600" cy="43891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dirty="0">
                <a:solidFill>
                  <a:srgbClr val="501215"/>
                </a:solidFill>
                <a:latin typeface="Calibri" pitchFamily="34" charset="0"/>
                <a:ea typeface="Calibri" pitchFamily="34" charset="-122"/>
                <a:cs typeface="Calibri" pitchFamily="34" charset="-120"/>
              </a:rPr>
              <a:t>Communication &amp; Trust</a:t>
            </a:r>
            <a:endParaRPr lang="en-US" sz="1867" dirty="0"/>
          </a:p>
        </p:txBody>
      </p:sp>
      <p:sp>
        <p:nvSpPr>
          <p:cNvPr id="26" name="Text 21"/>
          <p:cNvSpPr/>
          <p:nvPr/>
        </p:nvSpPr>
        <p:spPr>
          <a:xfrm>
            <a:off x="2682240" y="4791456"/>
            <a:ext cx="4267200" cy="11582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2B1A1C"/>
                </a:solidFill>
                <a:latin typeface="Calibri" pitchFamily="34" charset="0"/>
                <a:ea typeface="Calibri" pitchFamily="34" charset="-122"/>
                <a:cs typeface="Calibri" pitchFamily="34" charset="-120"/>
              </a:rPr>
              <a:t>Understanding how spatial context affects health information needs, communication patterns, and trust in digital tools</a:t>
            </a:r>
            <a:endParaRPr lang="en-US" sz="1333" dirty="0"/>
          </a:p>
        </p:txBody>
      </p:sp>
      <p:sp>
        <p:nvSpPr>
          <p:cNvPr id="27" name="Shape 22"/>
          <p:cNvSpPr/>
          <p:nvPr/>
        </p:nvSpPr>
        <p:spPr>
          <a:xfrm>
            <a:off x="7351776" y="4059936"/>
            <a:ext cx="4572000" cy="1975104"/>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8" name="Shape 23"/>
          <p:cNvSpPr/>
          <p:nvPr/>
        </p:nvSpPr>
        <p:spPr>
          <a:xfrm>
            <a:off x="7351776" y="4059936"/>
            <a:ext cx="4572000" cy="85344"/>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29" name="Image 3" descr="preencoded.png"/>
          <p:cNvPicPr>
            <a:picLocks noChangeAspect="1"/>
          </p:cNvPicPr>
          <p:nvPr/>
        </p:nvPicPr>
        <p:blipFill>
          <a:blip r:embed="rId6"/>
          <a:stretch>
            <a:fillRect/>
          </a:stretch>
        </p:blipFill>
        <p:spPr>
          <a:xfrm>
            <a:off x="7498080" y="4230624"/>
            <a:ext cx="548640" cy="548640"/>
          </a:xfrm>
          <a:prstGeom prst="rect">
            <a:avLst/>
          </a:prstGeom>
        </p:spPr>
      </p:pic>
      <p:sp>
        <p:nvSpPr>
          <p:cNvPr id="30" name="Text 24"/>
          <p:cNvSpPr/>
          <p:nvPr/>
        </p:nvSpPr>
        <p:spPr>
          <a:xfrm>
            <a:off x="8144256" y="4206240"/>
            <a:ext cx="3657600" cy="43891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dirty="0">
                <a:solidFill>
                  <a:srgbClr val="501215"/>
                </a:solidFill>
                <a:latin typeface="Calibri" pitchFamily="34" charset="0"/>
                <a:ea typeface="Calibri" pitchFamily="34" charset="-122"/>
                <a:cs typeface="Calibri" pitchFamily="34" charset="-120"/>
              </a:rPr>
              <a:t>AI-Supported Navigation</a:t>
            </a:r>
            <a:endParaRPr lang="en-US" sz="1867" dirty="0"/>
          </a:p>
        </p:txBody>
      </p:sp>
      <p:sp>
        <p:nvSpPr>
          <p:cNvPr id="31" name="Text 25"/>
          <p:cNvSpPr/>
          <p:nvPr/>
        </p:nvSpPr>
        <p:spPr>
          <a:xfrm>
            <a:off x="7498080" y="4791456"/>
            <a:ext cx="4267200" cy="11582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2B1A1C"/>
                </a:solidFill>
                <a:latin typeface="Calibri" pitchFamily="34" charset="0"/>
                <a:ea typeface="Calibri" pitchFamily="34" charset="-122"/>
                <a:cs typeface="Calibri" pitchFamily="34" charset="-120"/>
              </a:rPr>
              <a:t>Exploring how AI could support resource connection and caregiver-mediated communication for dementia patients</a:t>
            </a:r>
            <a:endParaRPr lang="en-US" sz="1333" dirty="0"/>
          </a:p>
        </p:txBody>
      </p:sp>
      <p:sp>
        <p:nvSpPr>
          <p:cNvPr id="32" name="Shape 26"/>
          <p:cNvSpPr/>
          <p:nvPr/>
        </p:nvSpPr>
        <p:spPr>
          <a:xfrm>
            <a:off x="2499360" y="6193536"/>
            <a:ext cx="9448800" cy="170688"/>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Tree>
    <p:extLst>
      <p:ext uri="{BB962C8B-B14F-4D97-AF65-F5344CB8AC3E}">
        <p14:creationId xmlns:p14="http://schemas.microsoft.com/office/powerpoint/2010/main" val="575818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solidFill>
            <a:schemeClr val="bg1"/>
          </a:solidFill>
          <a:ln w="19050">
            <a:solidFill>
              <a:srgbClr val="D7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1E825-5D1A-F5AD-5FF5-339CC68B7A67}"/>
              </a:ext>
            </a:extLst>
          </p:cNvPr>
          <p:cNvSpPr>
            <a:spLocks noGrp="1"/>
          </p:cNvSpPr>
          <p:nvPr>
            <p:ph type="ctrTitle"/>
          </p:nvPr>
        </p:nvSpPr>
        <p:spPr>
          <a:xfrm>
            <a:off x="965200" y="1383528"/>
            <a:ext cx="5925989" cy="3167510"/>
          </a:xfrm>
        </p:spPr>
        <p:txBody>
          <a:bodyPr anchor="b">
            <a:normAutofit/>
          </a:bodyPr>
          <a:lstStyle/>
          <a:p>
            <a:pPr algn="r"/>
            <a:r>
              <a:rPr lang="en-US" sz="9600"/>
              <a:t>Hugging Face</a:t>
            </a:r>
          </a:p>
        </p:txBody>
      </p:sp>
      <p:sp>
        <p:nvSpPr>
          <p:cNvPr id="3" name="Subtitle 2">
            <a:extLst>
              <a:ext uri="{FF2B5EF4-FFF2-40B4-BE49-F238E27FC236}">
                <a16:creationId xmlns:a16="http://schemas.microsoft.com/office/drawing/2014/main" id="{AD981C7A-99C2-CCBE-96CC-ADD5E7E3D7DE}"/>
              </a:ext>
            </a:extLst>
          </p:cNvPr>
          <p:cNvSpPr>
            <a:spLocks noGrp="1"/>
          </p:cNvSpPr>
          <p:nvPr>
            <p:ph type="subTitle" idx="1"/>
          </p:nvPr>
        </p:nvSpPr>
        <p:spPr>
          <a:xfrm>
            <a:off x="965201" y="4582814"/>
            <a:ext cx="5925987" cy="1312657"/>
          </a:xfrm>
        </p:spPr>
        <p:txBody>
          <a:bodyPr anchor="t">
            <a:normAutofit/>
          </a:bodyPr>
          <a:lstStyle/>
          <a:p>
            <a:pPr algn="r"/>
            <a:r>
              <a:rPr lang="en-US"/>
              <a:t>By Divya Gangwani (AI Engineer)</a:t>
            </a:r>
          </a:p>
          <a:p>
            <a:pPr algn="r"/>
            <a:r>
              <a:rPr lang="en-US"/>
              <a:t>Center for Analytics and Data Science (CADS) </a:t>
            </a:r>
          </a:p>
          <a:p>
            <a:pPr algn="r"/>
            <a:r>
              <a:rPr lang="en-US"/>
              <a:t>Texas State University</a:t>
            </a:r>
          </a:p>
        </p:txBody>
      </p:sp>
      <p:pic>
        <p:nvPicPr>
          <p:cNvPr id="4" name="Picture 3">
            <a:extLst>
              <a:ext uri="{FF2B5EF4-FFF2-40B4-BE49-F238E27FC236}">
                <a16:creationId xmlns:a16="http://schemas.microsoft.com/office/drawing/2014/main" id="{47D92665-04BA-15BA-BB92-4B970A6A719F}"/>
              </a:ext>
            </a:extLst>
          </p:cNvPr>
          <p:cNvPicPr>
            <a:picLocks noChangeAspect="1"/>
          </p:cNvPicPr>
          <p:nvPr/>
        </p:nvPicPr>
        <p:blipFill>
          <a:blip r:embed="rId2"/>
          <a:srcRect t="8427" r="-2095" b="513"/>
          <a:stretch>
            <a:fillRect/>
          </a:stretch>
        </p:blipFill>
        <p:spPr>
          <a:xfrm>
            <a:off x="7532962" y="2495599"/>
            <a:ext cx="2676698" cy="2098593"/>
          </a:xfrm>
          <a:prstGeom prst="rect">
            <a:avLst/>
          </a:prstGeom>
        </p:spPr>
      </p:pic>
    </p:spTree>
    <p:extLst>
      <p:ext uri="{BB962C8B-B14F-4D97-AF65-F5344CB8AC3E}">
        <p14:creationId xmlns:p14="http://schemas.microsoft.com/office/powerpoint/2010/main" val="235007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8">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0" y="0"/>
            <a:ext cx="2316480" cy="68580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400800"/>
            <a:ext cx="12192000" cy="4572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2316480" y="0"/>
            <a:ext cx="60960" cy="6858000"/>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Text 3"/>
          <p:cNvSpPr/>
          <p:nvPr/>
        </p:nvSpPr>
        <p:spPr>
          <a:xfrm>
            <a:off x="60960" y="426720"/>
            <a:ext cx="2194560" cy="10972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067" b="1" dirty="0">
                <a:solidFill>
                  <a:srgbClr val="FFFFFF"/>
                </a:solidFill>
                <a:latin typeface="Calibri" pitchFamily="34" charset="0"/>
                <a:ea typeface="Calibri" pitchFamily="34" charset="-122"/>
                <a:cs typeface="Calibri" pitchFamily="34" charset="-120"/>
              </a:rPr>
              <a:t>TEXAS</a:t>
            </a:r>
            <a:endParaRPr lang="en-US" sz="1067" dirty="0"/>
          </a:p>
          <a:p>
            <a:pPr marL="0" indent="0" algn="ctr">
              <a:buNone/>
            </a:pPr>
            <a:r>
              <a:rPr lang="en-US" sz="1067" b="1" dirty="0">
                <a:solidFill>
                  <a:srgbClr val="FFFFFF"/>
                </a:solidFill>
                <a:latin typeface="Calibri" pitchFamily="34" charset="0"/>
                <a:ea typeface="Calibri" pitchFamily="34" charset="-122"/>
                <a:cs typeface="Calibri" pitchFamily="34" charset="-120"/>
              </a:rPr>
              <a:t>STATE</a:t>
            </a:r>
            <a:endParaRPr lang="en-US" sz="1067" dirty="0"/>
          </a:p>
          <a:p>
            <a:pPr marL="0" indent="0" algn="ctr">
              <a:buNone/>
            </a:pPr>
            <a:r>
              <a:rPr lang="en-US" sz="1067" dirty="0">
                <a:solidFill>
                  <a:srgbClr val="FFFFFF"/>
                </a:solidFill>
                <a:latin typeface="Calibri" pitchFamily="34" charset="0"/>
                <a:ea typeface="Calibri" pitchFamily="34" charset="-122"/>
                <a:cs typeface="Calibri" pitchFamily="34" charset="-120"/>
              </a:rPr>
              <a:t>UNIVERSITY</a:t>
            </a:r>
            <a:endParaRPr lang="en-US" sz="1067" dirty="0"/>
          </a:p>
        </p:txBody>
      </p:sp>
      <p:sp>
        <p:nvSpPr>
          <p:cNvPr id="6" name="Text 4"/>
          <p:cNvSpPr/>
          <p:nvPr/>
        </p:nvSpPr>
        <p:spPr>
          <a:xfrm>
            <a:off x="60960" y="1524000"/>
            <a:ext cx="21945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C49A22"/>
                </a:solidFill>
              </a:rPr>
              <a:t>✦</a:t>
            </a:r>
            <a:endParaRPr lang="en-US" sz="1333" dirty="0"/>
          </a:p>
        </p:txBody>
      </p:sp>
      <p:sp>
        <p:nvSpPr>
          <p:cNvPr id="7" name="Text 5"/>
          <p:cNvSpPr/>
          <p:nvPr/>
        </p:nvSpPr>
        <p:spPr>
          <a:xfrm>
            <a:off x="60960" y="182880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867" i="1" dirty="0">
                <a:solidFill>
                  <a:srgbClr val="FFFFFF"/>
                </a:solidFill>
                <a:latin typeface="Calibri" pitchFamily="34" charset="0"/>
                <a:ea typeface="Calibri" pitchFamily="34" charset="-122"/>
                <a:cs typeface="Calibri" pitchFamily="34" charset="-120"/>
              </a:rPr>
              <a:t>The Rising STAR of Texas</a:t>
            </a:r>
            <a:endParaRPr lang="en-US" sz="867" dirty="0"/>
          </a:p>
        </p:txBody>
      </p:sp>
      <p:sp>
        <p:nvSpPr>
          <p:cNvPr id="8" name="Text 6"/>
          <p:cNvSpPr/>
          <p:nvPr/>
        </p:nvSpPr>
        <p:spPr>
          <a:xfrm>
            <a:off x="2438400" y="6425184"/>
            <a:ext cx="95097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067" dirty="0">
                <a:solidFill>
                  <a:srgbClr val="FFFFFF"/>
                </a:solidFill>
                <a:latin typeface="Calibri" pitchFamily="34" charset="0"/>
                <a:ea typeface="Calibri" pitchFamily="34" charset="-122"/>
                <a:cs typeface="Calibri" pitchFamily="34" charset="-120"/>
              </a:rPr>
              <a:t>Dr. Barbara Hewitt  ·  Public Health Research with AI</a:t>
            </a:r>
            <a:endParaRPr lang="en-US" sz="1067" dirty="0"/>
          </a:p>
        </p:txBody>
      </p:sp>
      <p:sp>
        <p:nvSpPr>
          <p:cNvPr id="9" name="Shape 7"/>
          <p:cNvSpPr/>
          <p:nvPr/>
        </p:nvSpPr>
        <p:spPr>
          <a:xfrm>
            <a:off x="2377440" y="0"/>
            <a:ext cx="9814560" cy="128016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8"/>
          <p:cNvSpPr/>
          <p:nvPr/>
        </p:nvSpPr>
        <p:spPr>
          <a:xfrm>
            <a:off x="2499360" y="60960"/>
            <a:ext cx="9509760" cy="1158240"/>
          </a:xfrm>
          <a:prstGeom prst="rect">
            <a:avLst/>
          </a:prstGeom>
          <a:noFill/>
          <a:ln/>
        </p:spPr>
        <p:txBody>
          <a:bodyPr wrap="square" lIns="101600" tIns="101600" rIns="101600" bIns="10160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Hays County Dashboard Grant</a:t>
            </a:r>
            <a:endParaRPr lang="en-US" sz="3467" dirty="0"/>
          </a:p>
        </p:txBody>
      </p:sp>
      <p:sp>
        <p:nvSpPr>
          <p:cNvPr id="11" name="Text 9"/>
          <p:cNvSpPr/>
          <p:nvPr/>
        </p:nvSpPr>
        <p:spPr>
          <a:xfrm>
            <a:off x="2535936" y="1365504"/>
            <a:ext cx="932688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i="1" dirty="0">
                <a:solidFill>
                  <a:srgbClr val="7A6568"/>
                </a:solidFill>
                <a:latin typeface="Calibri" pitchFamily="34" charset="0"/>
                <a:ea typeface="Calibri" pitchFamily="34" charset="-122"/>
                <a:cs typeface="Calibri" pitchFamily="34" charset="-120"/>
              </a:rPr>
              <a:t>Building AI-supported infrastructure for local public health decision-making — submitted February 2026</a:t>
            </a:r>
            <a:endParaRPr lang="en-US" sz="1467" dirty="0"/>
          </a:p>
        </p:txBody>
      </p:sp>
      <p:sp>
        <p:nvSpPr>
          <p:cNvPr id="12" name="Shape 10"/>
          <p:cNvSpPr/>
          <p:nvPr/>
        </p:nvSpPr>
        <p:spPr>
          <a:xfrm>
            <a:off x="2535936" y="2011680"/>
            <a:ext cx="85344" cy="82905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3" name="Text 11"/>
          <p:cNvSpPr/>
          <p:nvPr/>
        </p:nvSpPr>
        <p:spPr>
          <a:xfrm>
            <a:off x="2743200" y="2011680"/>
            <a:ext cx="53035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dirty="0">
                <a:solidFill>
                  <a:srgbClr val="501215"/>
                </a:solidFill>
                <a:latin typeface="Calibri" pitchFamily="34" charset="0"/>
                <a:ea typeface="Calibri" pitchFamily="34" charset="-122"/>
                <a:cs typeface="Calibri" pitchFamily="34" charset="-120"/>
              </a:rPr>
              <a:t>Dashboard Integration</a:t>
            </a:r>
            <a:endParaRPr lang="en-US" sz="1733" dirty="0"/>
          </a:p>
        </p:txBody>
      </p:sp>
      <p:sp>
        <p:nvSpPr>
          <p:cNvPr id="14" name="Text 12"/>
          <p:cNvSpPr/>
          <p:nvPr/>
        </p:nvSpPr>
        <p:spPr>
          <a:xfrm>
            <a:off x="2743200" y="2353056"/>
            <a:ext cx="530352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Developing a dashboard to integrate local public health data streams from multiple county sources</a:t>
            </a:r>
            <a:endParaRPr lang="en-US" sz="1467" dirty="0"/>
          </a:p>
        </p:txBody>
      </p:sp>
      <p:sp>
        <p:nvSpPr>
          <p:cNvPr id="15" name="Shape 13"/>
          <p:cNvSpPr/>
          <p:nvPr/>
        </p:nvSpPr>
        <p:spPr>
          <a:xfrm>
            <a:off x="2535936" y="3084576"/>
            <a:ext cx="85344" cy="82905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6" name="Text 14"/>
          <p:cNvSpPr/>
          <p:nvPr/>
        </p:nvSpPr>
        <p:spPr>
          <a:xfrm>
            <a:off x="2743200" y="3084576"/>
            <a:ext cx="53035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dirty="0">
                <a:solidFill>
                  <a:srgbClr val="501215"/>
                </a:solidFill>
                <a:latin typeface="Calibri" pitchFamily="34" charset="0"/>
                <a:ea typeface="Calibri" pitchFamily="34" charset="-122"/>
                <a:cs typeface="Calibri" pitchFamily="34" charset="-120"/>
              </a:rPr>
              <a:t>AI-Assisted Analytics</a:t>
            </a:r>
            <a:endParaRPr lang="en-US" sz="1733" dirty="0"/>
          </a:p>
        </p:txBody>
      </p:sp>
      <p:sp>
        <p:nvSpPr>
          <p:cNvPr id="17" name="Text 15"/>
          <p:cNvSpPr/>
          <p:nvPr/>
        </p:nvSpPr>
        <p:spPr>
          <a:xfrm>
            <a:off x="2743200" y="3425952"/>
            <a:ext cx="530352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Using AI to assist with data extrapolation, trend identification, and anomaly detection in real time</a:t>
            </a:r>
            <a:endParaRPr lang="en-US" sz="1467" dirty="0"/>
          </a:p>
        </p:txBody>
      </p:sp>
      <p:sp>
        <p:nvSpPr>
          <p:cNvPr id="18" name="Shape 16"/>
          <p:cNvSpPr/>
          <p:nvPr/>
        </p:nvSpPr>
        <p:spPr>
          <a:xfrm>
            <a:off x="2535936" y="4157472"/>
            <a:ext cx="85344" cy="82905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9" name="Text 17"/>
          <p:cNvSpPr/>
          <p:nvPr/>
        </p:nvSpPr>
        <p:spPr>
          <a:xfrm>
            <a:off x="2743200" y="4157472"/>
            <a:ext cx="53035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dirty="0">
                <a:solidFill>
                  <a:srgbClr val="501215"/>
                </a:solidFill>
                <a:latin typeface="Calibri" pitchFamily="34" charset="0"/>
                <a:ea typeface="Calibri" pitchFamily="34" charset="-122"/>
                <a:cs typeface="Calibri" pitchFamily="34" charset="-120"/>
              </a:rPr>
              <a:t>Situational Awareness</a:t>
            </a:r>
            <a:endParaRPr lang="en-US" sz="1733" dirty="0"/>
          </a:p>
        </p:txBody>
      </p:sp>
      <p:sp>
        <p:nvSpPr>
          <p:cNvPr id="20" name="Text 18"/>
          <p:cNvSpPr/>
          <p:nvPr/>
        </p:nvSpPr>
        <p:spPr>
          <a:xfrm>
            <a:off x="2743200" y="4498848"/>
            <a:ext cx="530352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Supporting real-time situational awareness for Hays County health leadership and emergency response</a:t>
            </a:r>
            <a:endParaRPr lang="en-US" sz="1467" dirty="0"/>
          </a:p>
        </p:txBody>
      </p:sp>
      <p:sp>
        <p:nvSpPr>
          <p:cNvPr id="21" name="Shape 19"/>
          <p:cNvSpPr/>
          <p:nvPr/>
        </p:nvSpPr>
        <p:spPr>
          <a:xfrm>
            <a:off x="2535936" y="5230368"/>
            <a:ext cx="85344" cy="82905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2" name="Text 20"/>
          <p:cNvSpPr/>
          <p:nvPr/>
        </p:nvSpPr>
        <p:spPr>
          <a:xfrm>
            <a:off x="2743200" y="5230368"/>
            <a:ext cx="53035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dirty="0">
                <a:solidFill>
                  <a:srgbClr val="501215"/>
                </a:solidFill>
                <a:latin typeface="Calibri" pitchFamily="34" charset="0"/>
                <a:ea typeface="Calibri" pitchFamily="34" charset="-122"/>
                <a:cs typeface="Calibri" pitchFamily="34" charset="-120"/>
              </a:rPr>
              <a:t>Data-Driven Planning</a:t>
            </a:r>
            <a:endParaRPr lang="en-US" sz="1733" dirty="0"/>
          </a:p>
        </p:txBody>
      </p:sp>
      <p:sp>
        <p:nvSpPr>
          <p:cNvPr id="23" name="Text 21"/>
          <p:cNvSpPr/>
          <p:nvPr/>
        </p:nvSpPr>
        <p:spPr>
          <a:xfrm>
            <a:off x="2743200" y="5571744"/>
            <a:ext cx="530352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Enhancing community communication and planning through clearer, AI-interpreted health insights</a:t>
            </a:r>
            <a:endParaRPr lang="en-US" sz="1467" dirty="0"/>
          </a:p>
        </p:txBody>
      </p:sp>
      <p:sp>
        <p:nvSpPr>
          <p:cNvPr id="24" name="Shape 22"/>
          <p:cNvSpPr/>
          <p:nvPr/>
        </p:nvSpPr>
        <p:spPr>
          <a:xfrm>
            <a:off x="8388096" y="2011680"/>
            <a:ext cx="3560064" cy="4145280"/>
          </a:xfrm>
          <a:prstGeom prst="rect">
            <a:avLst/>
          </a:prstGeom>
          <a:solidFill>
            <a:srgbClr val="501215"/>
          </a:solidFill>
          <a:ln w="12700">
            <a:solidFill>
              <a:srgbClr val="501215"/>
            </a:solidFill>
            <a:prstDash val="solid"/>
          </a:ln>
          <a:effectLst>
            <a:outerShdw blurRad="101600" dist="38100" dir="8100000" algn="bl" rotWithShape="0">
              <a:srgbClr val="000000">
                <a:alpha val="20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5" name="Text 23"/>
          <p:cNvSpPr/>
          <p:nvPr/>
        </p:nvSpPr>
        <p:spPr>
          <a:xfrm>
            <a:off x="8388096" y="2133600"/>
            <a:ext cx="3560064"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000" b="1" dirty="0">
                <a:solidFill>
                  <a:srgbClr val="C49A22"/>
                </a:solidFill>
                <a:latin typeface="Calibri" pitchFamily="34" charset="0"/>
                <a:ea typeface="Calibri" pitchFamily="34" charset="-122"/>
                <a:cs typeface="Calibri" pitchFamily="34" charset="-120"/>
              </a:rPr>
              <a:t>Public Health</a:t>
            </a:r>
            <a:endParaRPr lang="en-US" sz="2000" dirty="0"/>
          </a:p>
          <a:p>
            <a:pPr marL="0" indent="0" algn="ctr">
              <a:buNone/>
            </a:pPr>
            <a:r>
              <a:rPr lang="en-US" sz="2000" b="1" dirty="0">
                <a:solidFill>
                  <a:srgbClr val="C49A22"/>
                </a:solidFill>
                <a:latin typeface="Calibri" pitchFamily="34" charset="0"/>
                <a:ea typeface="Calibri" pitchFamily="34" charset="-122"/>
                <a:cs typeface="Calibri" pitchFamily="34" charset="-120"/>
              </a:rPr>
              <a:t>Impact</a:t>
            </a:r>
            <a:endParaRPr lang="en-US" sz="2000" dirty="0"/>
          </a:p>
        </p:txBody>
      </p:sp>
      <p:sp>
        <p:nvSpPr>
          <p:cNvPr id="26" name="Shape 24"/>
          <p:cNvSpPr/>
          <p:nvPr/>
        </p:nvSpPr>
        <p:spPr>
          <a:xfrm>
            <a:off x="8717280" y="2840736"/>
            <a:ext cx="2901696" cy="48768"/>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7" name="Shape 25"/>
          <p:cNvSpPr/>
          <p:nvPr/>
        </p:nvSpPr>
        <p:spPr>
          <a:xfrm>
            <a:off x="8558784" y="2987040"/>
            <a:ext cx="73152" cy="58521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8" name="Text 26"/>
          <p:cNvSpPr/>
          <p:nvPr/>
        </p:nvSpPr>
        <p:spPr>
          <a:xfrm>
            <a:off x="8705088" y="2987040"/>
            <a:ext cx="3145536"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FFFFFF"/>
                </a:solidFill>
                <a:latin typeface="Calibri" pitchFamily="34" charset="0"/>
                <a:ea typeface="Calibri" pitchFamily="34" charset="-122"/>
                <a:cs typeface="Calibri" pitchFamily="34" charset="-120"/>
              </a:rPr>
              <a:t>Monitor community health trends in real time</a:t>
            </a:r>
            <a:endParaRPr lang="en-US" sz="1333" dirty="0"/>
          </a:p>
        </p:txBody>
      </p:sp>
      <p:sp>
        <p:nvSpPr>
          <p:cNvPr id="29" name="Shape 27"/>
          <p:cNvSpPr/>
          <p:nvPr/>
        </p:nvSpPr>
        <p:spPr>
          <a:xfrm>
            <a:off x="8558784" y="3791712"/>
            <a:ext cx="73152" cy="58521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0" name="Text 28"/>
          <p:cNvSpPr/>
          <p:nvPr/>
        </p:nvSpPr>
        <p:spPr>
          <a:xfrm>
            <a:off x="8705088" y="3791712"/>
            <a:ext cx="3145536"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FFFFFF"/>
                </a:solidFill>
                <a:latin typeface="Calibri" pitchFamily="34" charset="0"/>
                <a:ea typeface="Calibri" pitchFamily="34" charset="-122"/>
                <a:cs typeface="Calibri" pitchFamily="34" charset="-120"/>
              </a:rPr>
              <a:t>Anticipate needs before they become crises</a:t>
            </a:r>
            <a:endParaRPr lang="en-US" sz="1333" dirty="0"/>
          </a:p>
        </p:txBody>
      </p:sp>
      <p:sp>
        <p:nvSpPr>
          <p:cNvPr id="31" name="Shape 29"/>
          <p:cNvSpPr/>
          <p:nvPr/>
        </p:nvSpPr>
        <p:spPr>
          <a:xfrm>
            <a:off x="8558784" y="4596384"/>
            <a:ext cx="73152" cy="58521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2" name="Text 30"/>
          <p:cNvSpPr/>
          <p:nvPr/>
        </p:nvSpPr>
        <p:spPr>
          <a:xfrm>
            <a:off x="8705088" y="4596384"/>
            <a:ext cx="3145536"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FFFFFF"/>
                </a:solidFill>
                <a:latin typeface="Calibri" pitchFamily="34" charset="0"/>
                <a:ea typeface="Calibri" pitchFamily="34" charset="-122"/>
                <a:cs typeface="Calibri" pitchFamily="34" charset="-120"/>
              </a:rPr>
              <a:t>Respond faster using AI-supported analytics</a:t>
            </a:r>
            <a:endParaRPr lang="en-US" sz="1333" dirty="0"/>
          </a:p>
        </p:txBody>
      </p:sp>
      <p:sp>
        <p:nvSpPr>
          <p:cNvPr id="33" name="Shape 31"/>
          <p:cNvSpPr/>
          <p:nvPr/>
        </p:nvSpPr>
        <p:spPr>
          <a:xfrm>
            <a:off x="8558784" y="5401056"/>
            <a:ext cx="73152" cy="58521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4" name="Text 32"/>
          <p:cNvSpPr/>
          <p:nvPr/>
        </p:nvSpPr>
        <p:spPr>
          <a:xfrm>
            <a:off x="8705088" y="5401056"/>
            <a:ext cx="3145536"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FFFFFF"/>
                </a:solidFill>
                <a:latin typeface="Calibri" pitchFamily="34" charset="0"/>
                <a:ea typeface="Calibri" pitchFamily="34" charset="-122"/>
                <a:cs typeface="Calibri" pitchFamily="34" charset="-120"/>
              </a:rPr>
              <a:t>Reduce disparities with targeted data insights</a:t>
            </a:r>
            <a:endParaRPr lang="en-US" sz="1333" dirty="0"/>
          </a:p>
        </p:txBody>
      </p:sp>
    </p:spTree>
    <p:extLst>
      <p:ext uri="{BB962C8B-B14F-4D97-AF65-F5344CB8AC3E}">
        <p14:creationId xmlns:p14="http://schemas.microsoft.com/office/powerpoint/2010/main" val="125009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9">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0" y="0"/>
            <a:ext cx="2316480" cy="68580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400800"/>
            <a:ext cx="12192000" cy="4572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2316480" y="0"/>
            <a:ext cx="60960" cy="6858000"/>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Text 3"/>
          <p:cNvSpPr/>
          <p:nvPr/>
        </p:nvSpPr>
        <p:spPr>
          <a:xfrm>
            <a:off x="60960" y="426720"/>
            <a:ext cx="2194560" cy="10972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067" b="1" dirty="0">
                <a:solidFill>
                  <a:srgbClr val="FFFFFF"/>
                </a:solidFill>
                <a:latin typeface="Calibri" pitchFamily="34" charset="0"/>
                <a:ea typeface="Calibri" pitchFamily="34" charset="-122"/>
                <a:cs typeface="Calibri" pitchFamily="34" charset="-120"/>
              </a:rPr>
              <a:t>TEXAS</a:t>
            </a:r>
            <a:endParaRPr lang="en-US" sz="1067" dirty="0"/>
          </a:p>
          <a:p>
            <a:pPr marL="0" indent="0" algn="ctr">
              <a:buNone/>
            </a:pPr>
            <a:r>
              <a:rPr lang="en-US" sz="1067" b="1" dirty="0">
                <a:solidFill>
                  <a:srgbClr val="FFFFFF"/>
                </a:solidFill>
                <a:latin typeface="Calibri" pitchFamily="34" charset="0"/>
                <a:ea typeface="Calibri" pitchFamily="34" charset="-122"/>
                <a:cs typeface="Calibri" pitchFamily="34" charset="-120"/>
              </a:rPr>
              <a:t>STATE</a:t>
            </a:r>
            <a:endParaRPr lang="en-US" sz="1067" dirty="0"/>
          </a:p>
          <a:p>
            <a:pPr marL="0" indent="0" algn="ctr">
              <a:buNone/>
            </a:pPr>
            <a:r>
              <a:rPr lang="en-US" sz="1067" dirty="0">
                <a:solidFill>
                  <a:srgbClr val="FFFFFF"/>
                </a:solidFill>
                <a:latin typeface="Calibri" pitchFamily="34" charset="0"/>
                <a:ea typeface="Calibri" pitchFamily="34" charset="-122"/>
                <a:cs typeface="Calibri" pitchFamily="34" charset="-120"/>
              </a:rPr>
              <a:t>UNIVERSITY</a:t>
            </a:r>
            <a:endParaRPr lang="en-US" sz="1067" dirty="0"/>
          </a:p>
        </p:txBody>
      </p:sp>
      <p:sp>
        <p:nvSpPr>
          <p:cNvPr id="6" name="Text 4"/>
          <p:cNvSpPr/>
          <p:nvPr/>
        </p:nvSpPr>
        <p:spPr>
          <a:xfrm>
            <a:off x="60960" y="1524000"/>
            <a:ext cx="21945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C49A22"/>
                </a:solidFill>
              </a:rPr>
              <a:t>✦</a:t>
            </a:r>
            <a:endParaRPr lang="en-US" sz="1333" dirty="0"/>
          </a:p>
        </p:txBody>
      </p:sp>
      <p:sp>
        <p:nvSpPr>
          <p:cNvPr id="7" name="Text 5"/>
          <p:cNvSpPr/>
          <p:nvPr/>
        </p:nvSpPr>
        <p:spPr>
          <a:xfrm>
            <a:off x="60960" y="182880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867" i="1" dirty="0">
                <a:solidFill>
                  <a:srgbClr val="FFFFFF"/>
                </a:solidFill>
                <a:latin typeface="Calibri" pitchFamily="34" charset="0"/>
                <a:ea typeface="Calibri" pitchFamily="34" charset="-122"/>
                <a:cs typeface="Calibri" pitchFamily="34" charset="-120"/>
              </a:rPr>
              <a:t>The Rising STAR of Texas</a:t>
            </a:r>
            <a:endParaRPr lang="en-US" sz="867" dirty="0"/>
          </a:p>
        </p:txBody>
      </p:sp>
      <p:sp>
        <p:nvSpPr>
          <p:cNvPr id="8" name="Text 6"/>
          <p:cNvSpPr/>
          <p:nvPr/>
        </p:nvSpPr>
        <p:spPr>
          <a:xfrm>
            <a:off x="2438400" y="6425184"/>
            <a:ext cx="95097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067" dirty="0">
                <a:solidFill>
                  <a:srgbClr val="FFFFFF"/>
                </a:solidFill>
                <a:latin typeface="Calibri" pitchFamily="34" charset="0"/>
                <a:ea typeface="Calibri" pitchFamily="34" charset="-122"/>
                <a:cs typeface="Calibri" pitchFamily="34" charset="-120"/>
              </a:rPr>
              <a:t>Dr. Barbara Hewitt  ·  Public Health Research with AI</a:t>
            </a:r>
            <a:endParaRPr lang="en-US" sz="1067" dirty="0"/>
          </a:p>
        </p:txBody>
      </p:sp>
      <p:sp>
        <p:nvSpPr>
          <p:cNvPr id="9" name="Shape 7"/>
          <p:cNvSpPr/>
          <p:nvPr/>
        </p:nvSpPr>
        <p:spPr>
          <a:xfrm>
            <a:off x="2377440" y="0"/>
            <a:ext cx="9814560" cy="128016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8"/>
          <p:cNvSpPr/>
          <p:nvPr/>
        </p:nvSpPr>
        <p:spPr>
          <a:xfrm>
            <a:off x="2499360" y="60960"/>
            <a:ext cx="9509760" cy="1158240"/>
          </a:xfrm>
          <a:prstGeom prst="rect">
            <a:avLst/>
          </a:prstGeom>
          <a:noFill/>
          <a:ln/>
        </p:spPr>
        <p:txBody>
          <a:bodyPr wrap="square" lIns="101600" tIns="101600" rIns="101600" bIns="10160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Digital Health Literacy &amp; Access</a:t>
            </a:r>
            <a:endParaRPr lang="en-US" sz="3467" dirty="0"/>
          </a:p>
        </p:txBody>
      </p:sp>
      <p:sp>
        <p:nvSpPr>
          <p:cNvPr id="11" name="Shape 9"/>
          <p:cNvSpPr/>
          <p:nvPr/>
        </p:nvSpPr>
        <p:spPr>
          <a:xfrm>
            <a:off x="2499360" y="1487424"/>
            <a:ext cx="85344" cy="877824"/>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2" name="Text 10"/>
          <p:cNvSpPr/>
          <p:nvPr/>
        </p:nvSpPr>
        <p:spPr>
          <a:xfrm>
            <a:off x="2706624" y="1487424"/>
            <a:ext cx="54864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dirty="0">
                <a:solidFill>
                  <a:srgbClr val="501215"/>
                </a:solidFill>
                <a:latin typeface="Calibri" pitchFamily="34" charset="0"/>
                <a:ea typeface="Calibri" pitchFamily="34" charset="-122"/>
                <a:cs typeface="Calibri" pitchFamily="34" charset="-120"/>
              </a:rPr>
              <a:t>Health Literacy</a:t>
            </a:r>
            <a:endParaRPr lang="en-US" sz="1733" dirty="0"/>
          </a:p>
        </p:txBody>
      </p:sp>
      <p:sp>
        <p:nvSpPr>
          <p:cNvPr id="13" name="Text 11"/>
          <p:cNvSpPr/>
          <p:nvPr/>
        </p:nvSpPr>
        <p:spPr>
          <a:xfrm>
            <a:off x="2706624" y="1853184"/>
            <a:ext cx="548640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Ability to find, understand, appraise, and use health information effectively</a:t>
            </a:r>
            <a:endParaRPr lang="en-US" sz="1467" dirty="0"/>
          </a:p>
        </p:txBody>
      </p:sp>
      <p:sp>
        <p:nvSpPr>
          <p:cNvPr id="14" name="Shape 12"/>
          <p:cNvSpPr/>
          <p:nvPr/>
        </p:nvSpPr>
        <p:spPr>
          <a:xfrm>
            <a:off x="2499360" y="2657856"/>
            <a:ext cx="85344" cy="877824"/>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5" name="Text 13"/>
          <p:cNvSpPr/>
          <p:nvPr/>
        </p:nvSpPr>
        <p:spPr>
          <a:xfrm>
            <a:off x="2706624" y="2657856"/>
            <a:ext cx="54864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dirty="0">
                <a:solidFill>
                  <a:srgbClr val="501215"/>
                </a:solidFill>
                <a:latin typeface="Calibri" pitchFamily="34" charset="0"/>
                <a:ea typeface="Calibri" pitchFamily="34" charset="-122"/>
                <a:cs typeface="Calibri" pitchFamily="34" charset="-120"/>
              </a:rPr>
              <a:t>Digital Literacy</a:t>
            </a:r>
            <a:endParaRPr lang="en-US" sz="1733" dirty="0"/>
          </a:p>
        </p:txBody>
      </p:sp>
      <p:sp>
        <p:nvSpPr>
          <p:cNvPr id="16" name="Text 14"/>
          <p:cNvSpPr/>
          <p:nvPr/>
        </p:nvSpPr>
        <p:spPr>
          <a:xfrm>
            <a:off x="2706624" y="3023616"/>
            <a:ext cx="548640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Skills to navigate devices, portals, apps, and online health services</a:t>
            </a:r>
            <a:endParaRPr lang="en-US" sz="1467" dirty="0"/>
          </a:p>
        </p:txBody>
      </p:sp>
      <p:sp>
        <p:nvSpPr>
          <p:cNvPr id="17" name="Shape 15"/>
          <p:cNvSpPr/>
          <p:nvPr/>
        </p:nvSpPr>
        <p:spPr>
          <a:xfrm>
            <a:off x="2499360" y="3828288"/>
            <a:ext cx="85344" cy="877824"/>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8" name="Text 16"/>
          <p:cNvSpPr/>
          <p:nvPr/>
        </p:nvSpPr>
        <p:spPr>
          <a:xfrm>
            <a:off x="2706624" y="3828288"/>
            <a:ext cx="54864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dirty="0">
                <a:solidFill>
                  <a:srgbClr val="501215"/>
                </a:solidFill>
                <a:latin typeface="Calibri" pitchFamily="34" charset="0"/>
                <a:ea typeface="Calibri" pitchFamily="34" charset="-122"/>
                <a:cs typeface="Calibri" pitchFamily="34" charset="-120"/>
              </a:rPr>
              <a:t>Access Barriers</a:t>
            </a:r>
            <a:endParaRPr lang="en-US" sz="1733" dirty="0"/>
          </a:p>
        </p:txBody>
      </p:sp>
      <p:sp>
        <p:nvSpPr>
          <p:cNvPr id="19" name="Text 17"/>
          <p:cNvSpPr/>
          <p:nvPr/>
        </p:nvSpPr>
        <p:spPr>
          <a:xfrm>
            <a:off x="2706624" y="4194048"/>
            <a:ext cx="548640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Broadband gaps, device costs, language, disability, and low digital confidence limit engagement</a:t>
            </a:r>
            <a:endParaRPr lang="en-US" sz="1467" dirty="0"/>
          </a:p>
        </p:txBody>
      </p:sp>
      <p:sp>
        <p:nvSpPr>
          <p:cNvPr id="20" name="Shape 18"/>
          <p:cNvSpPr/>
          <p:nvPr/>
        </p:nvSpPr>
        <p:spPr>
          <a:xfrm>
            <a:off x="2499360" y="4998720"/>
            <a:ext cx="85344" cy="877824"/>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1" name="Text 19"/>
          <p:cNvSpPr/>
          <p:nvPr/>
        </p:nvSpPr>
        <p:spPr>
          <a:xfrm>
            <a:off x="2706624" y="4998720"/>
            <a:ext cx="54864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dirty="0">
                <a:solidFill>
                  <a:srgbClr val="501215"/>
                </a:solidFill>
                <a:latin typeface="Calibri" pitchFamily="34" charset="0"/>
                <a:ea typeface="Calibri" pitchFamily="34" charset="-122"/>
                <a:cs typeface="Calibri" pitchFamily="34" charset="-120"/>
              </a:rPr>
              <a:t>AI Opportunity</a:t>
            </a:r>
            <a:endParaRPr lang="en-US" sz="1733" dirty="0"/>
          </a:p>
        </p:txBody>
      </p:sp>
      <p:sp>
        <p:nvSpPr>
          <p:cNvPr id="22" name="Text 20"/>
          <p:cNvSpPr/>
          <p:nvPr/>
        </p:nvSpPr>
        <p:spPr>
          <a:xfrm>
            <a:off x="2706624" y="5364480"/>
            <a:ext cx="548640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Intelligent interfaces can reduce complexity, personalize content, and meet users where they are</a:t>
            </a:r>
            <a:endParaRPr lang="en-US" sz="1467" dirty="0"/>
          </a:p>
        </p:txBody>
      </p:sp>
      <p:sp>
        <p:nvSpPr>
          <p:cNvPr id="23" name="Shape 21"/>
          <p:cNvSpPr/>
          <p:nvPr/>
        </p:nvSpPr>
        <p:spPr>
          <a:xfrm>
            <a:off x="8473440" y="1487424"/>
            <a:ext cx="3474720" cy="4657344"/>
          </a:xfrm>
          <a:prstGeom prst="rect">
            <a:avLst/>
          </a:prstGeom>
          <a:solidFill>
            <a:srgbClr val="501215"/>
          </a:solidFill>
          <a:ln w="12700">
            <a:solidFill>
              <a:srgbClr val="501215"/>
            </a:solidFill>
            <a:prstDash val="solid"/>
          </a:ln>
          <a:effectLst>
            <a:outerShdw blurRad="101600" dist="38100" dir="8100000" algn="bl" rotWithShape="0">
              <a:srgbClr val="000000">
                <a:alpha val="20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4" name="Text 22"/>
          <p:cNvSpPr/>
          <p:nvPr/>
        </p:nvSpPr>
        <p:spPr>
          <a:xfrm>
            <a:off x="8473440" y="1609344"/>
            <a:ext cx="347472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000" b="1" dirty="0">
                <a:solidFill>
                  <a:srgbClr val="C49A22"/>
                </a:solidFill>
                <a:latin typeface="Calibri" pitchFamily="34" charset="0"/>
                <a:ea typeface="Calibri" pitchFamily="34" charset="-122"/>
                <a:cs typeface="Calibri" pitchFamily="34" charset="-120"/>
              </a:rPr>
              <a:t>Why It</a:t>
            </a:r>
            <a:endParaRPr lang="en-US" sz="2000" dirty="0"/>
          </a:p>
          <a:p>
            <a:pPr marL="0" indent="0" algn="ctr">
              <a:buNone/>
            </a:pPr>
            <a:r>
              <a:rPr lang="en-US" sz="2000" b="1" dirty="0">
                <a:solidFill>
                  <a:srgbClr val="C49A22"/>
                </a:solidFill>
                <a:latin typeface="Calibri" pitchFamily="34" charset="0"/>
                <a:ea typeface="Calibri" pitchFamily="34" charset="-122"/>
                <a:cs typeface="Calibri" pitchFamily="34" charset="-120"/>
              </a:rPr>
              <a:t>Matters</a:t>
            </a:r>
            <a:endParaRPr lang="en-US" sz="2000" dirty="0"/>
          </a:p>
        </p:txBody>
      </p:sp>
      <p:sp>
        <p:nvSpPr>
          <p:cNvPr id="25" name="Shape 23"/>
          <p:cNvSpPr/>
          <p:nvPr/>
        </p:nvSpPr>
        <p:spPr>
          <a:xfrm>
            <a:off x="8875776" y="2316480"/>
            <a:ext cx="2682240" cy="48768"/>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6" name="Text 24"/>
          <p:cNvSpPr/>
          <p:nvPr/>
        </p:nvSpPr>
        <p:spPr>
          <a:xfrm>
            <a:off x="8473440" y="2499360"/>
            <a:ext cx="3474720"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3200" b="1" dirty="0">
                <a:solidFill>
                  <a:srgbClr val="FFFFFF"/>
                </a:solidFill>
                <a:latin typeface="Calibri" pitchFamily="34" charset="0"/>
                <a:ea typeface="Calibri" pitchFamily="34" charset="-122"/>
                <a:cs typeface="Calibri" pitchFamily="34" charset="-120"/>
              </a:rPr>
              <a:t>1 in 3</a:t>
            </a:r>
            <a:endParaRPr lang="en-US" sz="3200" dirty="0"/>
          </a:p>
        </p:txBody>
      </p:sp>
      <p:sp>
        <p:nvSpPr>
          <p:cNvPr id="27" name="Text 25"/>
          <p:cNvSpPr/>
          <p:nvPr/>
        </p:nvSpPr>
        <p:spPr>
          <a:xfrm>
            <a:off x="8473440" y="3011424"/>
            <a:ext cx="347472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i="1" dirty="0">
                <a:solidFill>
                  <a:srgbClr val="E8E4E0"/>
                </a:solidFill>
                <a:latin typeface="Calibri" pitchFamily="34" charset="0"/>
                <a:ea typeface="Calibri" pitchFamily="34" charset="-122"/>
                <a:cs typeface="Calibri" pitchFamily="34" charset="-120"/>
              </a:rPr>
              <a:t>adults have low</a:t>
            </a:r>
            <a:endParaRPr lang="en-US" sz="1333" dirty="0"/>
          </a:p>
          <a:p>
            <a:pPr marL="0" indent="0" algn="ctr">
              <a:buNone/>
            </a:pPr>
            <a:r>
              <a:rPr lang="en-US" sz="1333" i="1" dirty="0">
                <a:solidFill>
                  <a:srgbClr val="E8E4E0"/>
                </a:solidFill>
                <a:latin typeface="Calibri" pitchFamily="34" charset="0"/>
                <a:ea typeface="Calibri" pitchFamily="34" charset="-122"/>
                <a:cs typeface="Calibri" pitchFamily="34" charset="-120"/>
              </a:rPr>
              <a:t>health literacy</a:t>
            </a:r>
            <a:endParaRPr lang="en-US" sz="1333" dirty="0"/>
          </a:p>
        </p:txBody>
      </p:sp>
      <p:sp>
        <p:nvSpPr>
          <p:cNvPr id="28" name="Text 26"/>
          <p:cNvSpPr/>
          <p:nvPr/>
        </p:nvSpPr>
        <p:spPr>
          <a:xfrm>
            <a:off x="8473440" y="3718560"/>
            <a:ext cx="3474720"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3200" b="1" dirty="0">
                <a:solidFill>
                  <a:srgbClr val="FFFFFF"/>
                </a:solidFill>
                <a:latin typeface="Calibri" pitchFamily="34" charset="0"/>
                <a:ea typeface="Calibri" pitchFamily="34" charset="-122"/>
                <a:cs typeface="Calibri" pitchFamily="34" charset="-120"/>
              </a:rPr>
              <a:t>21M+</a:t>
            </a:r>
            <a:endParaRPr lang="en-US" sz="3200" dirty="0"/>
          </a:p>
        </p:txBody>
      </p:sp>
      <p:sp>
        <p:nvSpPr>
          <p:cNvPr id="29" name="Text 27"/>
          <p:cNvSpPr/>
          <p:nvPr/>
        </p:nvSpPr>
        <p:spPr>
          <a:xfrm>
            <a:off x="8473440" y="4230624"/>
            <a:ext cx="347472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i="1" dirty="0">
                <a:solidFill>
                  <a:srgbClr val="E8E4E0"/>
                </a:solidFill>
                <a:latin typeface="Calibri" pitchFamily="34" charset="0"/>
                <a:ea typeface="Calibri" pitchFamily="34" charset="-122"/>
                <a:cs typeface="Calibri" pitchFamily="34" charset="-120"/>
              </a:rPr>
              <a:t>lack reliable</a:t>
            </a:r>
            <a:endParaRPr lang="en-US" sz="1333" dirty="0"/>
          </a:p>
          <a:p>
            <a:pPr marL="0" indent="0" algn="ctr">
              <a:buNone/>
            </a:pPr>
            <a:r>
              <a:rPr lang="en-US" sz="1333" i="1" dirty="0">
                <a:solidFill>
                  <a:srgbClr val="E8E4E0"/>
                </a:solidFill>
                <a:latin typeface="Calibri" pitchFamily="34" charset="0"/>
                <a:ea typeface="Calibri" pitchFamily="34" charset="-122"/>
                <a:cs typeface="Calibri" pitchFamily="34" charset="-120"/>
              </a:rPr>
              <a:t>broadband access</a:t>
            </a:r>
            <a:endParaRPr lang="en-US" sz="1333" dirty="0"/>
          </a:p>
        </p:txBody>
      </p:sp>
      <p:sp>
        <p:nvSpPr>
          <p:cNvPr id="30" name="Text 28"/>
          <p:cNvSpPr/>
          <p:nvPr/>
        </p:nvSpPr>
        <p:spPr>
          <a:xfrm>
            <a:off x="8473440" y="4937760"/>
            <a:ext cx="3474720"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3200" b="1" dirty="0">
                <a:solidFill>
                  <a:srgbClr val="FFFFFF"/>
                </a:solidFill>
                <a:latin typeface="Calibri" pitchFamily="34" charset="0"/>
                <a:ea typeface="Calibri" pitchFamily="34" charset="-122"/>
                <a:cs typeface="Calibri" pitchFamily="34" charset="-120"/>
              </a:rPr>
              <a:t>65+</a:t>
            </a:r>
            <a:endParaRPr lang="en-US" sz="3200" dirty="0"/>
          </a:p>
        </p:txBody>
      </p:sp>
      <p:sp>
        <p:nvSpPr>
          <p:cNvPr id="31" name="Text 29"/>
          <p:cNvSpPr/>
          <p:nvPr/>
        </p:nvSpPr>
        <p:spPr>
          <a:xfrm>
            <a:off x="8473440" y="5449824"/>
            <a:ext cx="347472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i="1" dirty="0">
                <a:solidFill>
                  <a:srgbClr val="E8E4E0"/>
                </a:solidFill>
                <a:latin typeface="Calibri" pitchFamily="34" charset="0"/>
                <a:ea typeface="Calibri" pitchFamily="34" charset="-122"/>
                <a:cs typeface="Calibri" pitchFamily="34" charset="-120"/>
              </a:rPr>
              <a:t>face highest</a:t>
            </a:r>
            <a:endParaRPr lang="en-US" sz="1333" dirty="0"/>
          </a:p>
          <a:p>
            <a:pPr marL="0" indent="0" algn="ctr">
              <a:buNone/>
            </a:pPr>
            <a:r>
              <a:rPr lang="en-US" sz="1333" i="1" dirty="0">
                <a:solidFill>
                  <a:srgbClr val="E8E4E0"/>
                </a:solidFill>
                <a:latin typeface="Calibri" pitchFamily="34" charset="0"/>
                <a:ea typeface="Calibri" pitchFamily="34" charset="-122"/>
                <a:cs typeface="Calibri" pitchFamily="34" charset="-120"/>
              </a:rPr>
              <a:t>digital barriers</a:t>
            </a:r>
            <a:endParaRPr lang="en-US" sz="1333" dirty="0"/>
          </a:p>
        </p:txBody>
      </p:sp>
    </p:spTree>
    <p:extLst>
      <p:ext uri="{BB962C8B-B14F-4D97-AF65-F5344CB8AC3E}">
        <p14:creationId xmlns:p14="http://schemas.microsoft.com/office/powerpoint/2010/main" val="3503044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2316480" cy="68580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400800"/>
            <a:ext cx="12192000" cy="4572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2316480" y="0"/>
            <a:ext cx="60960" cy="6858000"/>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Text 3"/>
          <p:cNvSpPr/>
          <p:nvPr/>
        </p:nvSpPr>
        <p:spPr>
          <a:xfrm>
            <a:off x="60960" y="426720"/>
            <a:ext cx="2194560" cy="10972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067" b="1" dirty="0">
                <a:solidFill>
                  <a:srgbClr val="FFFFFF"/>
                </a:solidFill>
                <a:latin typeface="Calibri" pitchFamily="34" charset="0"/>
                <a:ea typeface="Calibri" pitchFamily="34" charset="-122"/>
                <a:cs typeface="Calibri" pitchFamily="34" charset="-120"/>
              </a:rPr>
              <a:t>TEXAS</a:t>
            </a:r>
            <a:endParaRPr lang="en-US" sz="1067" dirty="0"/>
          </a:p>
          <a:p>
            <a:pPr marL="0" indent="0" algn="ctr">
              <a:buNone/>
            </a:pPr>
            <a:r>
              <a:rPr lang="en-US" sz="1067" b="1" dirty="0">
                <a:solidFill>
                  <a:srgbClr val="FFFFFF"/>
                </a:solidFill>
                <a:latin typeface="Calibri" pitchFamily="34" charset="0"/>
                <a:ea typeface="Calibri" pitchFamily="34" charset="-122"/>
                <a:cs typeface="Calibri" pitchFamily="34" charset="-120"/>
              </a:rPr>
              <a:t>STATE</a:t>
            </a:r>
            <a:endParaRPr lang="en-US" sz="1067" dirty="0"/>
          </a:p>
          <a:p>
            <a:pPr marL="0" indent="0" algn="ctr">
              <a:buNone/>
            </a:pPr>
            <a:r>
              <a:rPr lang="en-US" sz="1067" dirty="0">
                <a:solidFill>
                  <a:srgbClr val="FFFFFF"/>
                </a:solidFill>
                <a:latin typeface="Calibri" pitchFamily="34" charset="0"/>
                <a:ea typeface="Calibri" pitchFamily="34" charset="-122"/>
                <a:cs typeface="Calibri" pitchFamily="34" charset="-120"/>
              </a:rPr>
              <a:t>UNIVERSITY</a:t>
            </a:r>
            <a:endParaRPr lang="en-US" sz="1067" dirty="0"/>
          </a:p>
        </p:txBody>
      </p:sp>
      <p:sp>
        <p:nvSpPr>
          <p:cNvPr id="6" name="Text 4"/>
          <p:cNvSpPr/>
          <p:nvPr/>
        </p:nvSpPr>
        <p:spPr>
          <a:xfrm>
            <a:off x="60960" y="1524000"/>
            <a:ext cx="21945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C49A22"/>
                </a:solidFill>
              </a:rPr>
              <a:t>✦</a:t>
            </a:r>
            <a:endParaRPr lang="en-US" sz="1333" dirty="0"/>
          </a:p>
        </p:txBody>
      </p:sp>
      <p:sp>
        <p:nvSpPr>
          <p:cNvPr id="7" name="Text 5"/>
          <p:cNvSpPr/>
          <p:nvPr/>
        </p:nvSpPr>
        <p:spPr>
          <a:xfrm>
            <a:off x="60960" y="182880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867" i="1" dirty="0">
                <a:solidFill>
                  <a:srgbClr val="FFFFFF"/>
                </a:solidFill>
                <a:latin typeface="Calibri" pitchFamily="34" charset="0"/>
                <a:ea typeface="Calibri" pitchFamily="34" charset="-122"/>
                <a:cs typeface="Calibri" pitchFamily="34" charset="-120"/>
              </a:rPr>
              <a:t>The Rising STAR of Texas</a:t>
            </a:r>
            <a:endParaRPr lang="en-US" sz="867" dirty="0"/>
          </a:p>
        </p:txBody>
      </p:sp>
      <p:sp>
        <p:nvSpPr>
          <p:cNvPr id="8" name="Text 6"/>
          <p:cNvSpPr/>
          <p:nvPr/>
        </p:nvSpPr>
        <p:spPr>
          <a:xfrm>
            <a:off x="2438400" y="6425184"/>
            <a:ext cx="95097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067" dirty="0">
                <a:solidFill>
                  <a:srgbClr val="FFFFFF"/>
                </a:solidFill>
                <a:latin typeface="Calibri" pitchFamily="34" charset="0"/>
                <a:ea typeface="Calibri" pitchFamily="34" charset="-122"/>
                <a:cs typeface="Calibri" pitchFamily="34" charset="-120"/>
              </a:rPr>
              <a:t>Dr. Barbara Hewitt  ·  Public Health Research with AI</a:t>
            </a:r>
            <a:endParaRPr lang="en-US" sz="1067" dirty="0"/>
          </a:p>
        </p:txBody>
      </p:sp>
      <p:sp>
        <p:nvSpPr>
          <p:cNvPr id="9" name="Shape 7"/>
          <p:cNvSpPr/>
          <p:nvPr/>
        </p:nvSpPr>
        <p:spPr>
          <a:xfrm>
            <a:off x="2377440" y="0"/>
            <a:ext cx="9814560" cy="128016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8"/>
          <p:cNvSpPr/>
          <p:nvPr/>
        </p:nvSpPr>
        <p:spPr>
          <a:xfrm>
            <a:off x="2499360" y="60960"/>
            <a:ext cx="9509760" cy="1158240"/>
          </a:xfrm>
          <a:prstGeom prst="rect">
            <a:avLst/>
          </a:prstGeom>
          <a:noFill/>
          <a:ln/>
        </p:spPr>
        <p:txBody>
          <a:bodyPr wrap="square" lIns="101600" tIns="101600" rIns="101600" bIns="10160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dirty="0">
                <a:solidFill>
                  <a:srgbClr val="FFFFFF"/>
                </a:solidFill>
                <a:latin typeface="Calibri" pitchFamily="34" charset="0"/>
                <a:ea typeface="Calibri" pitchFamily="34" charset="-122"/>
                <a:cs typeface="Calibri" pitchFamily="34" charset="-120"/>
              </a:rPr>
              <a:t>NLP-Assisted Literature Synthesis: Digital Health Tool Adoption</a:t>
            </a:r>
            <a:endParaRPr lang="en-US" sz="3200" dirty="0"/>
          </a:p>
        </p:txBody>
      </p:sp>
      <p:sp>
        <p:nvSpPr>
          <p:cNvPr id="11" name="Text 9"/>
          <p:cNvSpPr/>
          <p:nvPr/>
        </p:nvSpPr>
        <p:spPr>
          <a:xfrm>
            <a:off x="2535936" y="1341120"/>
            <a:ext cx="9326880" cy="560832"/>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i="1" dirty="0">
                <a:solidFill>
                  <a:srgbClr val="7A6568"/>
                </a:solidFill>
                <a:latin typeface="Calibri" pitchFamily="34" charset="0"/>
                <a:ea typeface="Calibri" pitchFamily="34" charset="-122"/>
                <a:cs typeface="Calibri" pitchFamily="34" charset="-120"/>
              </a:rPr>
              <a:t>Using natural language processing for a systematic first sweep of the prior literature — scalable, reproducible, and generalizable across research domains.</a:t>
            </a:r>
            <a:endParaRPr lang="en-US" sz="1467" dirty="0"/>
          </a:p>
        </p:txBody>
      </p:sp>
      <p:sp>
        <p:nvSpPr>
          <p:cNvPr id="12" name="Shape 10"/>
          <p:cNvSpPr/>
          <p:nvPr/>
        </p:nvSpPr>
        <p:spPr>
          <a:xfrm>
            <a:off x="2535936" y="2048256"/>
            <a:ext cx="3023616" cy="2535936"/>
          </a:xfrm>
          <a:prstGeom prst="rect">
            <a:avLst/>
          </a:prstGeom>
          <a:solidFill>
            <a:srgbClr val="FFFFFF"/>
          </a:solidFill>
          <a:ln w="12700">
            <a:solidFill>
              <a:srgbClr val="E8E4E0"/>
            </a:solidFill>
            <a:prstDash val="solid"/>
          </a:ln>
          <a:effectLst>
            <a:outerShdw blurRad="63500" dist="25400" dir="8100000" algn="bl" rotWithShape="0">
              <a:srgbClr val="000000">
                <a:alpha val="9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3" name="Shape 11"/>
          <p:cNvSpPr/>
          <p:nvPr/>
        </p:nvSpPr>
        <p:spPr>
          <a:xfrm>
            <a:off x="2535936" y="2048256"/>
            <a:ext cx="3023616" cy="85344"/>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4" name="Shape 12"/>
          <p:cNvSpPr/>
          <p:nvPr/>
        </p:nvSpPr>
        <p:spPr>
          <a:xfrm>
            <a:off x="2682240" y="2170176"/>
            <a:ext cx="670560" cy="670560"/>
          </a:xfrm>
          <a:prstGeom prst="ellipse">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5" name="Image 0" descr="preencoded.png"/>
          <p:cNvPicPr>
            <a:picLocks noChangeAspect="1"/>
          </p:cNvPicPr>
          <p:nvPr/>
        </p:nvPicPr>
        <p:blipFill>
          <a:blip r:embed="rId3"/>
          <a:stretch>
            <a:fillRect/>
          </a:stretch>
        </p:blipFill>
        <p:spPr>
          <a:xfrm>
            <a:off x="2743200" y="2231136"/>
            <a:ext cx="548640" cy="548640"/>
          </a:xfrm>
          <a:prstGeom prst="rect">
            <a:avLst/>
          </a:prstGeom>
        </p:spPr>
      </p:pic>
      <p:sp>
        <p:nvSpPr>
          <p:cNvPr id="16" name="Text 13"/>
          <p:cNvSpPr/>
          <p:nvPr/>
        </p:nvSpPr>
        <p:spPr>
          <a:xfrm>
            <a:off x="3450336" y="2218944"/>
            <a:ext cx="201168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dirty="0">
                <a:solidFill>
                  <a:srgbClr val="501215"/>
                </a:solidFill>
                <a:latin typeface="Calibri" pitchFamily="34" charset="0"/>
                <a:ea typeface="Calibri" pitchFamily="34" charset="-122"/>
                <a:cs typeface="Calibri" pitchFamily="34" charset="-120"/>
              </a:rPr>
              <a:t>1. Corpus Assembly</a:t>
            </a:r>
            <a:endParaRPr lang="en-US" sz="1600" dirty="0"/>
          </a:p>
        </p:txBody>
      </p:sp>
      <p:sp>
        <p:nvSpPr>
          <p:cNvPr id="17" name="Text 14"/>
          <p:cNvSpPr/>
          <p:nvPr/>
        </p:nvSpPr>
        <p:spPr>
          <a:xfrm>
            <a:off x="2657856" y="2865120"/>
            <a:ext cx="2804160" cy="1633728"/>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2B1A1C"/>
                </a:solidFill>
                <a:latin typeface="Calibri" pitchFamily="34" charset="0"/>
                <a:ea typeface="Calibri" pitchFamily="34" charset="-122"/>
                <a:cs typeface="Calibri" pitchFamily="34" charset="-120"/>
              </a:rPr>
              <a:t>Systematic search across PubMed, CINAHL, Scopus &amp; Google Scholar using structured keyword sets on DHT adoption, SDOH, digital literacy &amp; AI trust</a:t>
            </a:r>
            <a:endParaRPr lang="en-US" sz="1333" dirty="0"/>
          </a:p>
        </p:txBody>
      </p:sp>
      <p:sp>
        <p:nvSpPr>
          <p:cNvPr id="18" name="Text 15"/>
          <p:cNvSpPr/>
          <p:nvPr/>
        </p:nvSpPr>
        <p:spPr>
          <a:xfrm>
            <a:off x="5559552" y="3048000"/>
            <a:ext cx="170688"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dirty="0">
                <a:solidFill>
                  <a:srgbClr val="7A6568"/>
                </a:solidFill>
              </a:rPr>
              <a:t>▶</a:t>
            </a:r>
            <a:endParaRPr lang="en-US" sz="1867" dirty="0"/>
          </a:p>
        </p:txBody>
      </p:sp>
      <p:sp>
        <p:nvSpPr>
          <p:cNvPr id="19" name="Shape 16"/>
          <p:cNvSpPr/>
          <p:nvPr/>
        </p:nvSpPr>
        <p:spPr>
          <a:xfrm>
            <a:off x="5730240" y="2048256"/>
            <a:ext cx="3023616" cy="2535936"/>
          </a:xfrm>
          <a:prstGeom prst="rect">
            <a:avLst/>
          </a:prstGeom>
          <a:solidFill>
            <a:srgbClr val="FFFFFF"/>
          </a:solidFill>
          <a:ln w="12700">
            <a:solidFill>
              <a:srgbClr val="E8E4E0"/>
            </a:solidFill>
            <a:prstDash val="solid"/>
          </a:ln>
          <a:effectLst>
            <a:outerShdw blurRad="63500" dist="25400" dir="8100000" algn="bl" rotWithShape="0">
              <a:srgbClr val="000000">
                <a:alpha val="9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0" name="Shape 17"/>
          <p:cNvSpPr/>
          <p:nvPr/>
        </p:nvSpPr>
        <p:spPr>
          <a:xfrm>
            <a:off x="5730240" y="2048256"/>
            <a:ext cx="3023616" cy="85344"/>
          </a:xfrm>
          <a:prstGeom prst="rect">
            <a:avLst/>
          </a:prstGeom>
          <a:solidFill>
            <a:srgbClr val="1B5E8A"/>
          </a:solidFill>
          <a:ln w="12700">
            <a:solidFill>
              <a:srgbClr val="1B5E8A"/>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1" name="Shape 18"/>
          <p:cNvSpPr/>
          <p:nvPr/>
        </p:nvSpPr>
        <p:spPr>
          <a:xfrm>
            <a:off x="5876544" y="2170176"/>
            <a:ext cx="670560" cy="670560"/>
          </a:xfrm>
          <a:prstGeom prst="ellipse">
            <a:avLst/>
          </a:prstGeom>
          <a:solidFill>
            <a:srgbClr val="1B5E8A"/>
          </a:solidFill>
          <a:ln w="12700">
            <a:solidFill>
              <a:srgbClr val="1B5E8A"/>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22" name="Image 1" descr="preencoded.png"/>
          <p:cNvPicPr>
            <a:picLocks noChangeAspect="1"/>
          </p:cNvPicPr>
          <p:nvPr/>
        </p:nvPicPr>
        <p:blipFill>
          <a:blip r:embed="rId4"/>
          <a:stretch>
            <a:fillRect/>
          </a:stretch>
        </p:blipFill>
        <p:spPr>
          <a:xfrm>
            <a:off x="5937504" y="2231136"/>
            <a:ext cx="548640" cy="548640"/>
          </a:xfrm>
          <a:prstGeom prst="rect">
            <a:avLst/>
          </a:prstGeom>
        </p:spPr>
      </p:pic>
      <p:sp>
        <p:nvSpPr>
          <p:cNvPr id="23" name="Text 19"/>
          <p:cNvSpPr/>
          <p:nvPr/>
        </p:nvSpPr>
        <p:spPr>
          <a:xfrm>
            <a:off x="6644640" y="2218944"/>
            <a:ext cx="201168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dirty="0">
                <a:solidFill>
                  <a:srgbClr val="1B5E8A"/>
                </a:solidFill>
                <a:latin typeface="Calibri" pitchFamily="34" charset="0"/>
                <a:ea typeface="Calibri" pitchFamily="34" charset="-122"/>
                <a:cs typeface="Calibri" pitchFamily="34" charset="-120"/>
              </a:rPr>
              <a:t>2. NLP First Sweep</a:t>
            </a:r>
            <a:endParaRPr lang="en-US" sz="1600" dirty="0"/>
          </a:p>
        </p:txBody>
      </p:sp>
      <p:sp>
        <p:nvSpPr>
          <p:cNvPr id="24" name="Text 20"/>
          <p:cNvSpPr/>
          <p:nvPr/>
        </p:nvSpPr>
        <p:spPr>
          <a:xfrm>
            <a:off x="5852160" y="2865120"/>
            <a:ext cx="2804160" cy="1633728"/>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2B1A1C"/>
                </a:solidFill>
                <a:latin typeface="Calibri" pitchFamily="34" charset="0"/>
                <a:ea typeface="Calibri" pitchFamily="34" charset="-122"/>
                <a:cs typeface="Calibri" pitchFamily="34" charset="-120"/>
              </a:rPr>
              <a:t>Automated title/abstract screening using NLP (topic modeling, keyword extraction, semantic similarity) to triage thousands of records in hours vs. weeks</a:t>
            </a:r>
            <a:endParaRPr lang="en-US" sz="1333" dirty="0"/>
          </a:p>
        </p:txBody>
      </p:sp>
      <p:sp>
        <p:nvSpPr>
          <p:cNvPr id="25" name="Text 21"/>
          <p:cNvSpPr/>
          <p:nvPr/>
        </p:nvSpPr>
        <p:spPr>
          <a:xfrm>
            <a:off x="8753856" y="3048000"/>
            <a:ext cx="170688"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dirty="0">
                <a:solidFill>
                  <a:srgbClr val="7A6568"/>
                </a:solidFill>
              </a:rPr>
              <a:t>▶</a:t>
            </a:r>
            <a:endParaRPr lang="en-US" sz="1867" dirty="0"/>
          </a:p>
        </p:txBody>
      </p:sp>
      <p:sp>
        <p:nvSpPr>
          <p:cNvPr id="26" name="Shape 22"/>
          <p:cNvSpPr/>
          <p:nvPr/>
        </p:nvSpPr>
        <p:spPr>
          <a:xfrm>
            <a:off x="8924544" y="2048256"/>
            <a:ext cx="3023616" cy="2535936"/>
          </a:xfrm>
          <a:prstGeom prst="rect">
            <a:avLst/>
          </a:prstGeom>
          <a:solidFill>
            <a:srgbClr val="FFFFFF"/>
          </a:solidFill>
          <a:ln w="12700">
            <a:solidFill>
              <a:srgbClr val="E8E4E0"/>
            </a:solidFill>
            <a:prstDash val="solid"/>
          </a:ln>
          <a:effectLst>
            <a:outerShdw blurRad="63500" dist="25400" dir="8100000" algn="bl" rotWithShape="0">
              <a:srgbClr val="000000">
                <a:alpha val="9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7" name="Shape 23"/>
          <p:cNvSpPr/>
          <p:nvPr/>
        </p:nvSpPr>
        <p:spPr>
          <a:xfrm>
            <a:off x="8924544" y="2048256"/>
            <a:ext cx="3023616" cy="85344"/>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8" name="Shape 24"/>
          <p:cNvSpPr/>
          <p:nvPr/>
        </p:nvSpPr>
        <p:spPr>
          <a:xfrm>
            <a:off x="9070848" y="2170176"/>
            <a:ext cx="670560" cy="670560"/>
          </a:xfrm>
          <a:prstGeom prst="ellipse">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29" name="Image 2" descr="preencoded.png"/>
          <p:cNvPicPr>
            <a:picLocks noChangeAspect="1"/>
          </p:cNvPicPr>
          <p:nvPr/>
        </p:nvPicPr>
        <p:blipFill>
          <a:blip r:embed="rId5"/>
          <a:stretch>
            <a:fillRect/>
          </a:stretch>
        </p:blipFill>
        <p:spPr>
          <a:xfrm>
            <a:off x="9131808" y="2231136"/>
            <a:ext cx="548640" cy="548640"/>
          </a:xfrm>
          <a:prstGeom prst="rect">
            <a:avLst/>
          </a:prstGeom>
        </p:spPr>
      </p:pic>
      <p:sp>
        <p:nvSpPr>
          <p:cNvPr id="30" name="Text 25"/>
          <p:cNvSpPr/>
          <p:nvPr/>
        </p:nvSpPr>
        <p:spPr>
          <a:xfrm>
            <a:off x="9838944" y="2218944"/>
            <a:ext cx="201168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dirty="0">
                <a:solidFill>
                  <a:srgbClr val="2A9D8F"/>
                </a:solidFill>
                <a:latin typeface="Calibri" pitchFamily="34" charset="0"/>
                <a:ea typeface="Calibri" pitchFamily="34" charset="-122"/>
                <a:cs typeface="Calibri" pitchFamily="34" charset="-120"/>
              </a:rPr>
              <a:t>3. Synthesis &amp; Gaps</a:t>
            </a:r>
            <a:endParaRPr lang="en-US" sz="1600" dirty="0"/>
          </a:p>
        </p:txBody>
      </p:sp>
      <p:sp>
        <p:nvSpPr>
          <p:cNvPr id="31" name="Text 26"/>
          <p:cNvSpPr/>
          <p:nvPr/>
        </p:nvSpPr>
        <p:spPr>
          <a:xfrm>
            <a:off x="9046464" y="2865120"/>
            <a:ext cx="2804160" cy="1633728"/>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2B1A1C"/>
                </a:solidFill>
                <a:latin typeface="Calibri" pitchFamily="34" charset="0"/>
                <a:ea typeface="Calibri" pitchFamily="34" charset="-122"/>
                <a:cs typeface="Calibri" pitchFamily="34" charset="-120"/>
              </a:rPr>
              <a:t>Human review of NLP-flagged articles; thematic mapping of what is known, what is contested, and where validated instruments or frameworks are absent</a:t>
            </a:r>
            <a:endParaRPr lang="en-US" sz="1333" dirty="0"/>
          </a:p>
        </p:txBody>
      </p:sp>
      <p:sp>
        <p:nvSpPr>
          <p:cNvPr id="32" name="Shape 27"/>
          <p:cNvSpPr/>
          <p:nvPr/>
        </p:nvSpPr>
        <p:spPr>
          <a:xfrm>
            <a:off x="2535936" y="4730496"/>
            <a:ext cx="4572000" cy="1365504"/>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3" name="Text 28"/>
          <p:cNvSpPr/>
          <p:nvPr/>
        </p:nvSpPr>
        <p:spPr>
          <a:xfrm>
            <a:off x="2535936" y="4791456"/>
            <a:ext cx="45720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600" b="1" dirty="0">
                <a:solidFill>
                  <a:srgbClr val="C49A22"/>
                </a:solidFill>
                <a:latin typeface="Calibri" pitchFamily="34" charset="0"/>
                <a:ea typeface="Calibri" pitchFamily="34" charset="-122"/>
                <a:cs typeface="Calibri" pitchFamily="34" charset="-120"/>
              </a:rPr>
              <a:t>Why NLP for Literature Review?</a:t>
            </a:r>
            <a:endParaRPr lang="en-US" sz="1600" dirty="0"/>
          </a:p>
        </p:txBody>
      </p:sp>
      <p:sp>
        <p:nvSpPr>
          <p:cNvPr id="34" name="Shape 29"/>
          <p:cNvSpPr/>
          <p:nvPr/>
        </p:nvSpPr>
        <p:spPr>
          <a:xfrm>
            <a:off x="2609088" y="5218176"/>
            <a:ext cx="60960" cy="195072"/>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5" name="Text 30"/>
          <p:cNvSpPr/>
          <p:nvPr/>
        </p:nvSpPr>
        <p:spPr>
          <a:xfrm>
            <a:off x="2731008" y="5193792"/>
            <a:ext cx="4267200" cy="2438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dirty="0">
                <a:solidFill>
                  <a:srgbClr val="FFFFFF"/>
                </a:solidFill>
                <a:latin typeface="Calibri" pitchFamily="34" charset="0"/>
                <a:ea typeface="Calibri" pitchFamily="34" charset="-122"/>
                <a:cs typeface="Calibri" pitchFamily="34" charset="-120"/>
              </a:rPr>
              <a:t>Handles thousands of abstracts in minutes vs. months of manual screening</a:t>
            </a:r>
            <a:endParaRPr lang="en-US" sz="1200" dirty="0"/>
          </a:p>
        </p:txBody>
      </p:sp>
      <p:sp>
        <p:nvSpPr>
          <p:cNvPr id="36" name="Shape 31"/>
          <p:cNvSpPr/>
          <p:nvPr/>
        </p:nvSpPr>
        <p:spPr>
          <a:xfrm>
            <a:off x="2609088" y="5486400"/>
            <a:ext cx="60960" cy="195072"/>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7" name="Text 32"/>
          <p:cNvSpPr/>
          <p:nvPr/>
        </p:nvSpPr>
        <p:spPr>
          <a:xfrm>
            <a:off x="2731008" y="5462016"/>
            <a:ext cx="4267200" cy="2438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dirty="0">
                <a:solidFill>
                  <a:srgbClr val="FFFFFF"/>
                </a:solidFill>
                <a:latin typeface="Calibri" pitchFamily="34" charset="0"/>
                <a:ea typeface="Calibri" pitchFamily="34" charset="-122"/>
                <a:cs typeface="Calibri" pitchFamily="34" charset="-120"/>
              </a:rPr>
              <a:t>Reduces human bias in inclusion/exclusion decisions</a:t>
            </a:r>
            <a:endParaRPr lang="en-US" sz="1200" dirty="0"/>
          </a:p>
        </p:txBody>
      </p:sp>
      <p:sp>
        <p:nvSpPr>
          <p:cNvPr id="38" name="Shape 33"/>
          <p:cNvSpPr/>
          <p:nvPr/>
        </p:nvSpPr>
        <p:spPr>
          <a:xfrm>
            <a:off x="2609088" y="5754624"/>
            <a:ext cx="60960" cy="195072"/>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9" name="Text 34"/>
          <p:cNvSpPr/>
          <p:nvPr/>
        </p:nvSpPr>
        <p:spPr>
          <a:xfrm>
            <a:off x="2731008" y="5730240"/>
            <a:ext cx="4267200" cy="2438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dirty="0">
                <a:solidFill>
                  <a:srgbClr val="FFFFFF"/>
                </a:solidFill>
                <a:latin typeface="Calibri" pitchFamily="34" charset="0"/>
                <a:ea typeface="Calibri" pitchFamily="34" charset="-122"/>
                <a:cs typeface="Calibri" pitchFamily="34" charset="-120"/>
              </a:rPr>
              <a:t>Identifies latent themes and conceptual clusters not visible by hand</a:t>
            </a:r>
            <a:endParaRPr lang="en-US" sz="1200" dirty="0"/>
          </a:p>
        </p:txBody>
      </p:sp>
      <p:sp>
        <p:nvSpPr>
          <p:cNvPr id="40" name="Shape 35"/>
          <p:cNvSpPr/>
          <p:nvPr/>
        </p:nvSpPr>
        <p:spPr>
          <a:xfrm>
            <a:off x="7412736" y="4730496"/>
            <a:ext cx="4535424" cy="1365504"/>
          </a:xfrm>
          <a:prstGeom prst="rect">
            <a:avLst/>
          </a:prstGeom>
          <a:solidFill>
            <a:srgbClr val="FFFFFF"/>
          </a:solidFill>
          <a:ln w="12700">
            <a:solidFill>
              <a:srgbClr val="E8E4E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1" name="Shape 36"/>
          <p:cNvSpPr/>
          <p:nvPr/>
        </p:nvSpPr>
        <p:spPr>
          <a:xfrm>
            <a:off x="7412736" y="4730496"/>
            <a:ext cx="4535424" cy="85344"/>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2" name="Text 37"/>
          <p:cNvSpPr/>
          <p:nvPr/>
        </p:nvSpPr>
        <p:spPr>
          <a:xfrm>
            <a:off x="7412736" y="4791456"/>
            <a:ext cx="4535424"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600" b="1" dirty="0">
                <a:solidFill>
                  <a:srgbClr val="501215"/>
                </a:solidFill>
                <a:latin typeface="Calibri" pitchFamily="34" charset="0"/>
                <a:ea typeface="Calibri" pitchFamily="34" charset="-122"/>
                <a:cs typeface="Calibri" pitchFamily="34" charset="-120"/>
              </a:rPr>
              <a:t>Generalizable Across Domains</a:t>
            </a:r>
            <a:endParaRPr lang="en-US" sz="1600" dirty="0"/>
          </a:p>
        </p:txBody>
      </p:sp>
      <p:sp>
        <p:nvSpPr>
          <p:cNvPr id="43" name="Text 38"/>
          <p:cNvSpPr/>
          <p:nvPr/>
        </p:nvSpPr>
        <p:spPr>
          <a:xfrm>
            <a:off x="7461504" y="5218176"/>
            <a:ext cx="4413504"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i="1" dirty="0">
                <a:solidFill>
                  <a:srgbClr val="2B1A1C"/>
                </a:solidFill>
                <a:latin typeface="Calibri" pitchFamily="34" charset="0"/>
                <a:ea typeface="Calibri" pitchFamily="34" charset="-122"/>
                <a:cs typeface="Calibri" pitchFamily="34" charset="-120"/>
              </a:rPr>
              <a:t>Health policy  ·  Patient engagement  ·  Telehealth adoption</a:t>
            </a:r>
            <a:endParaRPr lang="en-US" sz="1333" dirty="0"/>
          </a:p>
        </p:txBody>
      </p:sp>
      <p:sp>
        <p:nvSpPr>
          <p:cNvPr id="44" name="Text 39"/>
          <p:cNvSpPr/>
          <p:nvPr/>
        </p:nvSpPr>
        <p:spPr>
          <a:xfrm>
            <a:off x="7461504" y="5583936"/>
            <a:ext cx="4413504"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i="1" dirty="0">
                <a:solidFill>
                  <a:srgbClr val="2B1A1C"/>
                </a:solidFill>
                <a:latin typeface="Calibri" pitchFamily="34" charset="0"/>
                <a:ea typeface="Calibri" pitchFamily="34" charset="-122"/>
                <a:cs typeface="Calibri" pitchFamily="34" charset="-120"/>
              </a:rPr>
              <a:t>Health disparities  ·  Caregiver support  ·  AI in clinical care</a:t>
            </a:r>
            <a:endParaRPr lang="en-US" sz="1333" dirty="0"/>
          </a:p>
        </p:txBody>
      </p:sp>
    </p:spTree>
    <p:extLst>
      <p:ext uri="{BB962C8B-B14F-4D97-AF65-F5344CB8AC3E}">
        <p14:creationId xmlns:p14="http://schemas.microsoft.com/office/powerpoint/2010/main" val="2776263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0">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0" y="0"/>
            <a:ext cx="2316480" cy="68580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400800"/>
            <a:ext cx="12192000" cy="4572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2316480" y="0"/>
            <a:ext cx="60960" cy="6858000"/>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Text 3"/>
          <p:cNvSpPr/>
          <p:nvPr/>
        </p:nvSpPr>
        <p:spPr>
          <a:xfrm>
            <a:off x="60960" y="426720"/>
            <a:ext cx="2194560" cy="10972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067" b="1" dirty="0">
                <a:solidFill>
                  <a:srgbClr val="FFFFFF"/>
                </a:solidFill>
                <a:latin typeface="Calibri" pitchFamily="34" charset="0"/>
                <a:ea typeface="Calibri" pitchFamily="34" charset="-122"/>
                <a:cs typeface="Calibri" pitchFamily="34" charset="-120"/>
              </a:rPr>
              <a:t>TEXAS</a:t>
            </a:r>
            <a:endParaRPr lang="en-US" sz="1067" dirty="0"/>
          </a:p>
          <a:p>
            <a:pPr marL="0" indent="0" algn="ctr">
              <a:buNone/>
            </a:pPr>
            <a:r>
              <a:rPr lang="en-US" sz="1067" b="1" dirty="0">
                <a:solidFill>
                  <a:srgbClr val="FFFFFF"/>
                </a:solidFill>
                <a:latin typeface="Calibri" pitchFamily="34" charset="0"/>
                <a:ea typeface="Calibri" pitchFamily="34" charset="-122"/>
                <a:cs typeface="Calibri" pitchFamily="34" charset="-120"/>
              </a:rPr>
              <a:t>STATE</a:t>
            </a:r>
            <a:endParaRPr lang="en-US" sz="1067" dirty="0"/>
          </a:p>
          <a:p>
            <a:pPr marL="0" indent="0" algn="ctr">
              <a:buNone/>
            </a:pPr>
            <a:r>
              <a:rPr lang="en-US" sz="1067" dirty="0">
                <a:solidFill>
                  <a:srgbClr val="FFFFFF"/>
                </a:solidFill>
                <a:latin typeface="Calibri" pitchFamily="34" charset="0"/>
                <a:ea typeface="Calibri" pitchFamily="34" charset="-122"/>
                <a:cs typeface="Calibri" pitchFamily="34" charset="-120"/>
              </a:rPr>
              <a:t>UNIVERSITY</a:t>
            </a:r>
            <a:endParaRPr lang="en-US" sz="1067" dirty="0"/>
          </a:p>
        </p:txBody>
      </p:sp>
      <p:sp>
        <p:nvSpPr>
          <p:cNvPr id="6" name="Text 4"/>
          <p:cNvSpPr/>
          <p:nvPr/>
        </p:nvSpPr>
        <p:spPr>
          <a:xfrm>
            <a:off x="60960" y="1524000"/>
            <a:ext cx="21945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C49A22"/>
                </a:solidFill>
              </a:rPr>
              <a:t>✦</a:t>
            </a:r>
            <a:endParaRPr lang="en-US" sz="1333" dirty="0"/>
          </a:p>
        </p:txBody>
      </p:sp>
      <p:sp>
        <p:nvSpPr>
          <p:cNvPr id="7" name="Text 5"/>
          <p:cNvSpPr/>
          <p:nvPr/>
        </p:nvSpPr>
        <p:spPr>
          <a:xfrm>
            <a:off x="60960" y="182880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867" i="1" dirty="0">
                <a:solidFill>
                  <a:srgbClr val="FFFFFF"/>
                </a:solidFill>
                <a:latin typeface="Calibri" pitchFamily="34" charset="0"/>
                <a:ea typeface="Calibri" pitchFamily="34" charset="-122"/>
                <a:cs typeface="Calibri" pitchFamily="34" charset="-120"/>
              </a:rPr>
              <a:t>The Rising STAR of Texas</a:t>
            </a:r>
            <a:endParaRPr lang="en-US" sz="867" dirty="0"/>
          </a:p>
        </p:txBody>
      </p:sp>
      <p:sp>
        <p:nvSpPr>
          <p:cNvPr id="8" name="Text 6"/>
          <p:cNvSpPr/>
          <p:nvPr/>
        </p:nvSpPr>
        <p:spPr>
          <a:xfrm>
            <a:off x="2438400" y="6425184"/>
            <a:ext cx="95097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067" dirty="0">
                <a:solidFill>
                  <a:srgbClr val="FFFFFF"/>
                </a:solidFill>
                <a:latin typeface="Calibri" pitchFamily="34" charset="0"/>
                <a:ea typeface="Calibri" pitchFamily="34" charset="-122"/>
                <a:cs typeface="Calibri" pitchFamily="34" charset="-120"/>
              </a:rPr>
              <a:t>Dr. Barbara Hewitt  ·  Public Health Research with AI</a:t>
            </a:r>
            <a:endParaRPr lang="en-US" sz="1067" dirty="0"/>
          </a:p>
        </p:txBody>
      </p:sp>
      <p:sp>
        <p:nvSpPr>
          <p:cNvPr id="9" name="Shape 7"/>
          <p:cNvSpPr/>
          <p:nvPr/>
        </p:nvSpPr>
        <p:spPr>
          <a:xfrm>
            <a:off x="2377440" y="0"/>
            <a:ext cx="9814560" cy="128016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8"/>
          <p:cNvSpPr/>
          <p:nvPr/>
        </p:nvSpPr>
        <p:spPr>
          <a:xfrm>
            <a:off x="2499360" y="60960"/>
            <a:ext cx="9509760" cy="1158240"/>
          </a:xfrm>
          <a:prstGeom prst="rect">
            <a:avLst/>
          </a:prstGeom>
          <a:noFill/>
          <a:ln/>
        </p:spPr>
        <p:txBody>
          <a:bodyPr wrap="square" lIns="101600" tIns="101600" rIns="101600" bIns="10160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AI in Health Informatics Education</a:t>
            </a:r>
            <a:endParaRPr lang="en-US" sz="3467" dirty="0"/>
          </a:p>
        </p:txBody>
      </p:sp>
      <p:sp>
        <p:nvSpPr>
          <p:cNvPr id="11" name="Text 9"/>
          <p:cNvSpPr/>
          <p:nvPr/>
        </p:nvSpPr>
        <p:spPr>
          <a:xfrm>
            <a:off x="2535936" y="1365504"/>
            <a:ext cx="932688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i="1" dirty="0">
                <a:solidFill>
                  <a:srgbClr val="7A6568"/>
                </a:solidFill>
                <a:latin typeface="Calibri" pitchFamily="34" charset="0"/>
                <a:ea typeface="Calibri" pitchFamily="34" charset="-122"/>
                <a:cs typeface="Calibri" pitchFamily="34" charset="-120"/>
              </a:rPr>
              <a:t>Preparing the next generation of health informatics professionals to work with AI responsibly and effectively.</a:t>
            </a:r>
            <a:endParaRPr lang="en-US" sz="1600" dirty="0"/>
          </a:p>
        </p:txBody>
      </p:sp>
      <p:sp>
        <p:nvSpPr>
          <p:cNvPr id="12" name="Shape 10"/>
          <p:cNvSpPr/>
          <p:nvPr/>
        </p:nvSpPr>
        <p:spPr>
          <a:xfrm>
            <a:off x="2535936" y="2023872"/>
            <a:ext cx="3023616" cy="4120896"/>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3" name="Shape 11"/>
          <p:cNvSpPr/>
          <p:nvPr/>
        </p:nvSpPr>
        <p:spPr>
          <a:xfrm>
            <a:off x="2535936" y="2023872"/>
            <a:ext cx="3023616" cy="877824"/>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4" name="Image 0" descr="preencoded.png"/>
          <p:cNvPicPr>
            <a:picLocks noChangeAspect="1"/>
          </p:cNvPicPr>
          <p:nvPr/>
        </p:nvPicPr>
        <p:blipFill>
          <a:blip r:embed="rId3"/>
          <a:stretch>
            <a:fillRect/>
          </a:stretch>
        </p:blipFill>
        <p:spPr>
          <a:xfrm>
            <a:off x="2755392" y="2182368"/>
            <a:ext cx="536448" cy="536448"/>
          </a:xfrm>
          <a:prstGeom prst="rect">
            <a:avLst/>
          </a:prstGeom>
        </p:spPr>
      </p:pic>
      <p:sp>
        <p:nvSpPr>
          <p:cNvPr id="15" name="Text 12"/>
          <p:cNvSpPr/>
          <p:nvPr/>
        </p:nvSpPr>
        <p:spPr>
          <a:xfrm>
            <a:off x="3389376" y="2182368"/>
            <a:ext cx="2072640"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dirty="0">
                <a:solidFill>
                  <a:srgbClr val="FFFFFF"/>
                </a:solidFill>
                <a:latin typeface="Calibri" pitchFamily="34" charset="0"/>
                <a:ea typeface="Calibri" pitchFamily="34" charset="-122"/>
                <a:cs typeface="Calibri" pitchFamily="34" charset="-120"/>
              </a:rPr>
              <a:t>Curriculum Integration</a:t>
            </a:r>
            <a:endParaRPr lang="en-US" sz="1600" dirty="0"/>
          </a:p>
        </p:txBody>
      </p:sp>
      <p:sp>
        <p:nvSpPr>
          <p:cNvPr id="16" name="Text 13"/>
          <p:cNvSpPr/>
          <p:nvPr/>
        </p:nvSpPr>
        <p:spPr>
          <a:xfrm>
            <a:off x="2682240" y="2999232"/>
            <a:ext cx="2779776" cy="63398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2B1A1C"/>
                </a:solidFill>
                <a:latin typeface="Calibri" pitchFamily="34" charset="0"/>
                <a:ea typeface="Calibri" pitchFamily="34" charset="-122"/>
                <a:cs typeface="Calibri" pitchFamily="34" charset="-120"/>
              </a:rPr>
              <a:t>AI literacy in HI programs</a:t>
            </a:r>
            <a:endParaRPr lang="en-US" sz="1467" dirty="0"/>
          </a:p>
        </p:txBody>
      </p:sp>
      <p:sp>
        <p:nvSpPr>
          <p:cNvPr id="17" name="Text 14"/>
          <p:cNvSpPr/>
          <p:nvPr/>
        </p:nvSpPr>
        <p:spPr>
          <a:xfrm>
            <a:off x="2682240" y="3730752"/>
            <a:ext cx="2779776" cy="63398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2B1A1C"/>
                </a:solidFill>
                <a:latin typeface="Calibri" pitchFamily="34" charset="0"/>
                <a:ea typeface="Calibri" pitchFamily="34" charset="-122"/>
                <a:cs typeface="Calibri" pitchFamily="34" charset="-120"/>
              </a:rPr>
              <a:t>Ethical AI use in healthcare</a:t>
            </a:r>
            <a:endParaRPr lang="en-US" sz="1467" dirty="0"/>
          </a:p>
        </p:txBody>
      </p:sp>
      <p:sp>
        <p:nvSpPr>
          <p:cNvPr id="18" name="Text 15"/>
          <p:cNvSpPr/>
          <p:nvPr/>
        </p:nvSpPr>
        <p:spPr>
          <a:xfrm>
            <a:off x="2682240" y="4462272"/>
            <a:ext cx="2779776" cy="63398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2B1A1C"/>
                </a:solidFill>
                <a:latin typeface="Calibri" pitchFamily="34" charset="0"/>
                <a:ea typeface="Calibri" pitchFamily="34" charset="-122"/>
                <a:cs typeface="Calibri" pitchFamily="34" charset="-120"/>
              </a:rPr>
              <a:t>NLP tools for clinical data</a:t>
            </a:r>
            <a:endParaRPr lang="en-US" sz="1467" dirty="0"/>
          </a:p>
        </p:txBody>
      </p:sp>
      <p:sp>
        <p:nvSpPr>
          <p:cNvPr id="19" name="Text 16"/>
          <p:cNvSpPr/>
          <p:nvPr/>
        </p:nvSpPr>
        <p:spPr>
          <a:xfrm>
            <a:off x="2682240" y="5193792"/>
            <a:ext cx="2779776" cy="63398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2B1A1C"/>
                </a:solidFill>
                <a:latin typeface="Calibri" pitchFamily="34" charset="0"/>
                <a:ea typeface="Calibri" pitchFamily="34" charset="-122"/>
                <a:cs typeface="Calibri" pitchFamily="34" charset="-120"/>
              </a:rPr>
              <a:t>Machine learning fundamentals</a:t>
            </a:r>
            <a:endParaRPr lang="en-US" sz="1467" dirty="0"/>
          </a:p>
        </p:txBody>
      </p:sp>
      <p:sp>
        <p:nvSpPr>
          <p:cNvPr id="20" name="Shape 17"/>
          <p:cNvSpPr/>
          <p:nvPr/>
        </p:nvSpPr>
        <p:spPr>
          <a:xfrm>
            <a:off x="5730240" y="2023872"/>
            <a:ext cx="3023616" cy="4120896"/>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1" name="Shape 18"/>
          <p:cNvSpPr/>
          <p:nvPr/>
        </p:nvSpPr>
        <p:spPr>
          <a:xfrm>
            <a:off x="5730240" y="2023872"/>
            <a:ext cx="3023616" cy="877824"/>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22" name="Image 1" descr="preencoded.png"/>
          <p:cNvPicPr>
            <a:picLocks noChangeAspect="1"/>
          </p:cNvPicPr>
          <p:nvPr/>
        </p:nvPicPr>
        <p:blipFill>
          <a:blip r:embed="rId4"/>
          <a:stretch>
            <a:fillRect/>
          </a:stretch>
        </p:blipFill>
        <p:spPr>
          <a:xfrm>
            <a:off x="5949696" y="2182368"/>
            <a:ext cx="536448" cy="536448"/>
          </a:xfrm>
          <a:prstGeom prst="rect">
            <a:avLst/>
          </a:prstGeom>
        </p:spPr>
      </p:pic>
      <p:sp>
        <p:nvSpPr>
          <p:cNvPr id="23" name="Text 19"/>
          <p:cNvSpPr/>
          <p:nvPr/>
        </p:nvSpPr>
        <p:spPr>
          <a:xfrm>
            <a:off x="6583680" y="2182368"/>
            <a:ext cx="2072640"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dirty="0">
                <a:solidFill>
                  <a:srgbClr val="FFFFFF"/>
                </a:solidFill>
                <a:latin typeface="Calibri" pitchFamily="34" charset="0"/>
                <a:ea typeface="Calibri" pitchFamily="34" charset="-122"/>
                <a:cs typeface="Calibri" pitchFamily="34" charset="-120"/>
              </a:rPr>
              <a:t>Student Research</a:t>
            </a:r>
            <a:endParaRPr lang="en-US" sz="1600" dirty="0"/>
          </a:p>
        </p:txBody>
      </p:sp>
      <p:sp>
        <p:nvSpPr>
          <p:cNvPr id="24" name="Text 20"/>
          <p:cNvSpPr/>
          <p:nvPr/>
        </p:nvSpPr>
        <p:spPr>
          <a:xfrm>
            <a:off x="5876544" y="2999232"/>
            <a:ext cx="2779776" cy="63398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2B1A1C"/>
                </a:solidFill>
                <a:latin typeface="Calibri" pitchFamily="34" charset="0"/>
                <a:ea typeface="Calibri" pitchFamily="34" charset="-122"/>
                <a:cs typeface="Calibri" pitchFamily="34" charset="-120"/>
              </a:rPr>
              <a:t>GRAs &amp; DRAs on ATLAS project</a:t>
            </a:r>
            <a:endParaRPr lang="en-US" sz="1467" dirty="0"/>
          </a:p>
        </p:txBody>
      </p:sp>
      <p:sp>
        <p:nvSpPr>
          <p:cNvPr id="25" name="Text 21"/>
          <p:cNvSpPr/>
          <p:nvPr/>
        </p:nvSpPr>
        <p:spPr>
          <a:xfrm>
            <a:off x="5876544" y="3730752"/>
            <a:ext cx="2779776" cy="63398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2B1A1C"/>
                </a:solidFill>
                <a:latin typeface="Calibri" pitchFamily="34" charset="0"/>
                <a:ea typeface="Calibri" pitchFamily="34" charset="-122"/>
                <a:cs typeface="Calibri" pitchFamily="34" charset="-120"/>
              </a:rPr>
              <a:t>GIS &amp; spatial analysis training</a:t>
            </a:r>
            <a:endParaRPr lang="en-US" sz="1467" dirty="0"/>
          </a:p>
        </p:txBody>
      </p:sp>
      <p:sp>
        <p:nvSpPr>
          <p:cNvPr id="26" name="Text 22"/>
          <p:cNvSpPr/>
          <p:nvPr/>
        </p:nvSpPr>
        <p:spPr>
          <a:xfrm>
            <a:off x="5876544" y="4462272"/>
            <a:ext cx="2779776" cy="63398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2B1A1C"/>
                </a:solidFill>
                <a:latin typeface="Calibri" pitchFamily="34" charset="0"/>
                <a:ea typeface="Calibri" pitchFamily="34" charset="-122"/>
                <a:cs typeface="Calibri" pitchFamily="34" charset="-120"/>
              </a:rPr>
              <a:t>Qualitative + quantitative methods</a:t>
            </a:r>
            <a:endParaRPr lang="en-US" sz="1467" dirty="0"/>
          </a:p>
        </p:txBody>
      </p:sp>
      <p:sp>
        <p:nvSpPr>
          <p:cNvPr id="27" name="Text 23"/>
          <p:cNvSpPr/>
          <p:nvPr/>
        </p:nvSpPr>
        <p:spPr>
          <a:xfrm>
            <a:off x="5876544" y="5193792"/>
            <a:ext cx="2779776" cy="63398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2B1A1C"/>
                </a:solidFill>
                <a:latin typeface="Calibri" pitchFamily="34" charset="0"/>
                <a:ea typeface="Calibri" pitchFamily="34" charset="-122"/>
                <a:cs typeface="Calibri" pitchFamily="34" charset="-120"/>
              </a:rPr>
              <a:t>Peer-reviewed publication pathway</a:t>
            </a:r>
            <a:endParaRPr lang="en-US" sz="1467" dirty="0"/>
          </a:p>
        </p:txBody>
      </p:sp>
      <p:sp>
        <p:nvSpPr>
          <p:cNvPr id="28" name="Shape 24"/>
          <p:cNvSpPr/>
          <p:nvPr/>
        </p:nvSpPr>
        <p:spPr>
          <a:xfrm>
            <a:off x="8924544" y="2023872"/>
            <a:ext cx="3023616" cy="4120896"/>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9" name="Shape 25"/>
          <p:cNvSpPr/>
          <p:nvPr/>
        </p:nvSpPr>
        <p:spPr>
          <a:xfrm>
            <a:off x="8924544" y="2023872"/>
            <a:ext cx="3023616" cy="877824"/>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30" name="Image 2" descr="preencoded.png"/>
          <p:cNvPicPr>
            <a:picLocks noChangeAspect="1"/>
          </p:cNvPicPr>
          <p:nvPr/>
        </p:nvPicPr>
        <p:blipFill>
          <a:blip r:embed="rId5"/>
          <a:stretch>
            <a:fillRect/>
          </a:stretch>
        </p:blipFill>
        <p:spPr>
          <a:xfrm>
            <a:off x="9144000" y="2182368"/>
            <a:ext cx="536448" cy="536448"/>
          </a:xfrm>
          <a:prstGeom prst="rect">
            <a:avLst/>
          </a:prstGeom>
        </p:spPr>
      </p:pic>
      <p:sp>
        <p:nvSpPr>
          <p:cNvPr id="31" name="Text 26"/>
          <p:cNvSpPr/>
          <p:nvPr/>
        </p:nvSpPr>
        <p:spPr>
          <a:xfrm>
            <a:off x="9777984" y="2182368"/>
            <a:ext cx="2072640"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dirty="0">
                <a:solidFill>
                  <a:srgbClr val="FFFFFF"/>
                </a:solidFill>
                <a:latin typeface="Calibri" pitchFamily="34" charset="0"/>
                <a:ea typeface="Calibri" pitchFamily="34" charset="-122"/>
                <a:cs typeface="Calibri" pitchFamily="34" charset="-120"/>
              </a:rPr>
              <a:t>Workforce Readiness</a:t>
            </a:r>
            <a:endParaRPr lang="en-US" sz="1600" dirty="0"/>
          </a:p>
        </p:txBody>
      </p:sp>
      <p:sp>
        <p:nvSpPr>
          <p:cNvPr id="32" name="Text 27"/>
          <p:cNvSpPr/>
          <p:nvPr/>
        </p:nvSpPr>
        <p:spPr>
          <a:xfrm>
            <a:off x="9070848" y="2999232"/>
            <a:ext cx="2779776" cy="63398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2B1A1C"/>
                </a:solidFill>
                <a:latin typeface="Calibri" pitchFamily="34" charset="0"/>
                <a:ea typeface="Calibri" pitchFamily="34" charset="-122"/>
                <a:cs typeface="Calibri" pitchFamily="34" charset="-120"/>
              </a:rPr>
              <a:t>Hands-on AI tool experience</a:t>
            </a:r>
            <a:endParaRPr lang="en-US" sz="1467" dirty="0"/>
          </a:p>
        </p:txBody>
      </p:sp>
      <p:sp>
        <p:nvSpPr>
          <p:cNvPr id="33" name="Text 28"/>
          <p:cNvSpPr/>
          <p:nvPr/>
        </p:nvSpPr>
        <p:spPr>
          <a:xfrm>
            <a:off x="9070848" y="3730752"/>
            <a:ext cx="2779776" cy="63398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2B1A1C"/>
                </a:solidFill>
                <a:latin typeface="Calibri" pitchFamily="34" charset="0"/>
                <a:ea typeface="Calibri" pitchFamily="34" charset="-122"/>
                <a:cs typeface="Calibri" pitchFamily="34" charset="-120"/>
              </a:rPr>
              <a:t>Interdisciplinary collaboration</a:t>
            </a:r>
            <a:endParaRPr lang="en-US" sz="1467" dirty="0"/>
          </a:p>
        </p:txBody>
      </p:sp>
      <p:sp>
        <p:nvSpPr>
          <p:cNvPr id="34" name="Text 29"/>
          <p:cNvSpPr/>
          <p:nvPr/>
        </p:nvSpPr>
        <p:spPr>
          <a:xfrm>
            <a:off x="9070848" y="4462272"/>
            <a:ext cx="2779776" cy="63398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2B1A1C"/>
                </a:solidFill>
                <a:latin typeface="Calibri" pitchFamily="34" charset="0"/>
                <a:ea typeface="Calibri" pitchFamily="34" charset="-122"/>
                <a:cs typeface="Calibri" pitchFamily="34" charset="-120"/>
              </a:rPr>
              <a:t>Community-engaged research</a:t>
            </a:r>
            <a:endParaRPr lang="en-US" sz="1467" dirty="0"/>
          </a:p>
        </p:txBody>
      </p:sp>
      <p:sp>
        <p:nvSpPr>
          <p:cNvPr id="35" name="Text 30"/>
          <p:cNvSpPr/>
          <p:nvPr/>
        </p:nvSpPr>
        <p:spPr>
          <a:xfrm>
            <a:off x="9070848" y="5193792"/>
            <a:ext cx="2779776" cy="633984"/>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buSzPct val="100000"/>
              <a:buChar char="•"/>
            </a:pPr>
            <a:r>
              <a:rPr lang="en-US" sz="1467" dirty="0">
                <a:solidFill>
                  <a:srgbClr val="2B1A1C"/>
                </a:solidFill>
                <a:latin typeface="Calibri" pitchFamily="34" charset="0"/>
                <a:ea typeface="Calibri" pitchFamily="34" charset="-122"/>
                <a:cs typeface="Calibri" pitchFamily="34" charset="-120"/>
              </a:rPr>
              <a:t>Capacity building at TXST</a:t>
            </a:r>
            <a:endParaRPr lang="en-US" sz="1467" dirty="0"/>
          </a:p>
        </p:txBody>
      </p:sp>
    </p:spTree>
    <p:extLst>
      <p:ext uri="{BB962C8B-B14F-4D97-AF65-F5344CB8AC3E}">
        <p14:creationId xmlns:p14="http://schemas.microsoft.com/office/powerpoint/2010/main" val="2211499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11">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0" y="0"/>
            <a:ext cx="2316480" cy="68580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400800"/>
            <a:ext cx="12192000" cy="4572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2316480" y="0"/>
            <a:ext cx="60960" cy="6858000"/>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Text 3"/>
          <p:cNvSpPr/>
          <p:nvPr/>
        </p:nvSpPr>
        <p:spPr>
          <a:xfrm>
            <a:off x="60960" y="426720"/>
            <a:ext cx="2194560" cy="10972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067" b="1" dirty="0">
                <a:solidFill>
                  <a:srgbClr val="FFFFFF"/>
                </a:solidFill>
                <a:latin typeface="Calibri" pitchFamily="34" charset="0"/>
                <a:ea typeface="Calibri" pitchFamily="34" charset="-122"/>
                <a:cs typeface="Calibri" pitchFamily="34" charset="-120"/>
              </a:rPr>
              <a:t>TEXAS</a:t>
            </a:r>
            <a:endParaRPr lang="en-US" sz="1067" dirty="0"/>
          </a:p>
          <a:p>
            <a:pPr marL="0" indent="0" algn="ctr">
              <a:buNone/>
            </a:pPr>
            <a:r>
              <a:rPr lang="en-US" sz="1067" b="1" dirty="0">
                <a:solidFill>
                  <a:srgbClr val="FFFFFF"/>
                </a:solidFill>
                <a:latin typeface="Calibri" pitchFamily="34" charset="0"/>
                <a:ea typeface="Calibri" pitchFamily="34" charset="-122"/>
                <a:cs typeface="Calibri" pitchFamily="34" charset="-120"/>
              </a:rPr>
              <a:t>STATE</a:t>
            </a:r>
            <a:endParaRPr lang="en-US" sz="1067" dirty="0"/>
          </a:p>
          <a:p>
            <a:pPr marL="0" indent="0" algn="ctr">
              <a:buNone/>
            </a:pPr>
            <a:r>
              <a:rPr lang="en-US" sz="1067" dirty="0">
                <a:solidFill>
                  <a:srgbClr val="FFFFFF"/>
                </a:solidFill>
                <a:latin typeface="Calibri" pitchFamily="34" charset="0"/>
                <a:ea typeface="Calibri" pitchFamily="34" charset="-122"/>
                <a:cs typeface="Calibri" pitchFamily="34" charset="-120"/>
              </a:rPr>
              <a:t>UNIVERSITY</a:t>
            </a:r>
            <a:endParaRPr lang="en-US" sz="1067" dirty="0"/>
          </a:p>
        </p:txBody>
      </p:sp>
      <p:sp>
        <p:nvSpPr>
          <p:cNvPr id="6" name="Text 4"/>
          <p:cNvSpPr/>
          <p:nvPr/>
        </p:nvSpPr>
        <p:spPr>
          <a:xfrm>
            <a:off x="60960" y="1524000"/>
            <a:ext cx="21945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C49A22"/>
                </a:solidFill>
              </a:rPr>
              <a:t>✦</a:t>
            </a:r>
            <a:endParaRPr lang="en-US" sz="1333" dirty="0"/>
          </a:p>
        </p:txBody>
      </p:sp>
      <p:sp>
        <p:nvSpPr>
          <p:cNvPr id="7" name="Text 5"/>
          <p:cNvSpPr/>
          <p:nvPr/>
        </p:nvSpPr>
        <p:spPr>
          <a:xfrm>
            <a:off x="60960" y="182880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867" i="1" dirty="0">
                <a:solidFill>
                  <a:srgbClr val="FFFFFF"/>
                </a:solidFill>
                <a:latin typeface="Calibri" pitchFamily="34" charset="0"/>
                <a:ea typeface="Calibri" pitchFamily="34" charset="-122"/>
                <a:cs typeface="Calibri" pitchFamily="34" charset="-120"/>
              </a:rPr>
              <a:t>The Rising STAR of Texas</a:t>
            </a:r>
            <a:endParaRPr lang="en-US" sz="867" dirty="0"/>
          </a:p>
        </p:txBody>
      </p:sp>
      <p:sp>
        <p:nvSpPr>
          <p:cNvPr id="8" name="Text 6"/>
          <p:cNvSpPr/>
          <p:nvPr/>
        </p:nvSpPr>
        <p:spPr>
          <a:xfrm>
            <a:off x="2438400" y="6425184"/>
            <a:ext cx="95097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067" dirty="0">
                <a:solidFill>
                  <a:srgbClr val="FFFFFF"/>
                </a:solidFill>
                <a:latin typeface="Calibri" pitchFamily="34" charset="0"/>
                <a:ea typeface="Calibri" pitchFamily="34" charset="-122"/>
                <a:cs typeface="Calibri" pitchFamily="34" charset="-120"/>
              </a:rPr>
              <a:t>Dr. Barbara Hewitt  ·  Public Health Research with AI</a:t>
            </a:r>
            <a:endParaRPr lang="en-US" sz="1067" dirty="0"/>
          </a:p>
        </p:txBody>
      </p:sp>
      <p:sp>
        <p:nvSpPr>
          <p:cNvPr id="9" name="Shape 7"/>
          <p:cNvSpPr/>
          <p:nvPr/>
        </p:nvSpPr>
        <p:spPr>
          <a:xfrm>
            <a:off x="2377440" y="0"/>
            <a:ext cx="9814560" cy="128016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8"/>
          <p:cNvSpPr/>
          <p:nvPr/>
        </p:nvSpPr>
        <p:spPr>
          <a:xfrm>
            <a:off x="2499360" y="60960"/>
            <a:ext cx="9509760" cy="1158240"/>
          </a:xfrm>
          <a:prstGeom prst="rect">
            <a:avLst/>
          </a:prstGeom>
          <a:noFill/>
          <a:ln/>
        </p:spPr>
        <p:txBody>
          <a:bodyPr wrap="square" lIns="101600" tIns="101600" rIns="101600" bIns="10160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AI for Record Matching &amp; Interoperability</a:t>
            </a:r>
            <a:endParaRPr lang="en-US" sz="3467" dirty="0"/>
          </a:p>
        </p:txBody>
      </p:sp>
      <p:sp>
        <p:nvSpPr>
          <p:cNvPr id="11" name="Text 9"/>
          <p:cNvSpPr/>
          <p:nvPr/>
        </p:nvSpPr>
        <p:spPr>
          <a:xfrm>
            <a:off x="2535936" y="1341120"/>
            <a:ext cx="932688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i="1" dirty="0">
                <a:solidFill>
                  <a:srgbClr val="7A6568"/>
                </a:solidFill>
                <a:latin typeface="Calibri" pitchFamily="34" charset="0"/>
                <a:ea typeface="Calibri" pitchFamily="34" charset="-122"/>
                <a:cs typeface="Calibri" pitchFamily="34" charset="-120"/>
              </a:rPr>
              <a:t>Health information exchange has long struggled with fragmented records, inconsistent standards, and mismatched patient data. AI offers a path forward.</a:t>
            </a:r>
            <a:endParaRPr lang="en-US" sz="1467" dirty="0"/>
          </a:p>
        </p:txBody>
      </p:sp>
      <p:sp>
        <p:nvSpPr>
          <p:cNvPr id="12" name="Shape 10"/>
          <p:cNvSpPr/>
          <p:nvPr/>
        </p:nvSpPr>
        <p:spPr>
          <a:xfrm>
            <a:off x="2535936" y="2097024"/>
            <a:ext cx="4328160" cy="414528"/>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3" name="Text 11"/>
          <p:cNvSpPr/>
          <p:nvPr/>
        </p:nvSpPr>
        <p:spPr>
          <a:xfrm>
            <a:off x="2535936" y="2097024"/>
            <a:ext cx="4328160" cy="41452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FFFFFF"/>
                </a:solidFill>
                <a:latin typeface="Calibri" pitchFamily="34" charset="0"/>
                <a:ea typeface="Calibri" pitchFamily="34" charset="-122"/>
                <a:cs typeface="Calibri" pitchFamily="34" charset="-120"/>
              </a:rPr>
              <a:t>Current Challenges</a:t>
            </a:r>
            <a:endParaRPr lang="en-US" sz="1733" dirty="0"/>
          </a:p>
        </p:txBody>
      </p:sp>
      <p:sp>
        <p:nvSpPr>
          <p:cNvPr id="14" name="Shape 12"/>
          <p:cNvSpPr/>
          <p:nvPr/>
        </p:nvSpPr>
        <p:spPr>
          <a:xfrm>
            <a:off x="2535936" y="2609088"/>
            <a:ext cx="73152" cy="463296"/>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5" name="Text 13"/>
          <p:cNvSpPr/>
          <p:nvPr/>
        </p:nvSpPr>
        <p:spPr>
          <a:xfrm>
            <a:off x="2706624" y="2609088"/>
            <a:ext cx="402336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Duplicate patient records across EHR systems</a:t>
            </a:r>
            <a:endParaRPr lang="en-US" sz="1467" dirty="0"/>
          </a:p>
        </p:txBody>
      </p:sp>
      <p:sp>
        <p:nvSpPr>
          <p:cNvPr id="16" name="Shape 14"/>
          <p:cNvSpPr/>
          <p:nvPr/>
        </p:nvSpPr>
        <p:spPr>
          <a:xfrm>
            <a:off x="2535936" y="3267456"/>
            <a:ext cx="73152" cy="463296"/>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7" name="Text 15"/>
          <p:cNvSpPr/>
          <p:nvPr/>
        </p:nvSpPr>
        <p:spPr>
          <a:xfrm>
            <a:off x="2706624" y="3267456"/>
            <a:ext cx="402336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Inconsistent data formats (HL7, FHIR, proprietary)</a:t>
            </a:r>
            <a:endParaRPr lang="en-US" sz="1467" dirty="0"/>
          </a:p>
        </p:txBody>
      </p:sp>
      <p:sp>
        <p:nvSpPr>
          <p:cNvPr id="18" name="Shape 16"/>
          <p:cNvSpPr/>
          <p:nvPr/>
        </p:nvSpPr>
        <p:spPr>
          <a:xfrm>
            <a:off x="2535936" y="3925824"/>
            <a:ext cx="73152" cy="463296"/>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9" name="Text 17"/>
          <p:cNvSpPr/>
          <p:nvPr/>
        </p:nvSpPr>
        <p:spPr>
          <a:xfrm>
            <a:off x="2706624" y="3925824"/>
            <a:ext cx="402336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Manual matching errors causing patient safety risks</a:t>
            </a:r>
            <a:endParaRPr lang="en-US" sz="1467" dirty="0"/>
          </a:p>
        </p:txBody>
      </p:sp>
      <p:sp>
        <p:nvSpPr>
          <p:cNvPr id="20" name="Shape 18"/>
          <p:cNvSpPr/>
          <p:nvPr/>
        </p:nvSpPr>
        <p:spPr>
          <a:xfrm>
            <a:off x="2535936" y="4584192"/>
            <a:ext cx="73152" cy="463296"/>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1" name="Text 19"/>
          <p:cNvSpPr/>
          <p:nvPr/>
        </p:nvSpPr>
        <p:spPr>
          <a:xfrm>
            <a:off x="2706624" y="4584192"/>
            <a:ext cx="402336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Standards gaps — ICD, SNOMED, LOINC conflicts</a:t>
            </a:r>
            <a:endParaRPr lang="en-US" sz="1467" dirty="0"/>
          </a:p>
        </p:txBody>
      </p:sp>
      <p:sp>
        <p:nvSpPr>
          <p:cNvPr id="22" name="Shape 20"/>
          <p:cNvSpPr/>
          <p:nvPr/>
        </p:nvSpPr>
        <p:spPr>
          <a:xfrm>
            <a:off x="2535936" y="5242560"/>
            <a:ext cx="73152" cy="463296"/>
          </a:xfrm>
          <a:prstGeom prst="rect">
            <a:avLst/>
          </a:prstGeom>
          <a:solidFill>
            <a:srgbClr val="F4A261"/>
          </a:solidFill>
          <a:ln w="12700">
            <a:solidFill>
              <a:srgbClr val="F4A26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3" name="Text 21"/>
          <p:cNvSpPr/>
          <p:nvPr/>
        </p:nvSpPr>
        <p:spPr>
          <a:xfrm>
            <a:off x="2706624" y="5242560"/>
            <a:ext cx="402336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Siloed systems impede care coordination</a:t>
            </a:r>
            <a:endParaRPr lang="en-US" sz="1467" dirty="0"/>
          </a:p>
        </p:txBody>
      </p:sp>
      <p:sp>
        <p:nvSpPr>
          <p:cNvPr id="24" name="Text 22"/>
          <p:cNvSpPr/>
          <p:nvPr/>
        </p:nvSpPr>
        <p:spPr>
          <a:xfrm>
            <a:off x="6973824" y="3413760"/>
            <a:ext cx="682752" cy="9753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133" b="1" dirty="0">
                <a:solidFill>
                  <a:srgbClr val="501215"/>
                </a:solidFill>
              </a:rPr>
              <a:t>AI</a:t>
            </a:r>
            <a:endParaRPr lang="en-US" sz="2133" dirty="0"/>
          </a:p>
          <a:p>
            <a:pPr marL="0" indent="0" algn="ctr">
              <a:buNone/>
            </a:pPr>
            <a:r>
              <a:rPr lang="en-US" sz="2133" b="1" dirty="0">
                <a:solidFill>
                  <a:srgbClr val="501215"/>
                </a:solidFill>
              </a:rPr>
              <a:t>→</a:t>
            </a:r>
            <a:endParaRPr lang="en-US" sz="2133" dirty="0"/>
          </a:p>
        </p:txBody>
      </p:sp>
      <p:sp>
        <p:nvSpPr>
          <p:cNvPr id="25" name="Shape 23"/>
          <p:cNvSpPr/>
          <p:nvPr/>
        </p:nvSpPr>
        <p:spPr>
          <a:xfrm>
            <a:off x="7680960" y="2097024"/>
            <a:ext cx="4267200" cy="414528"/>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6" name="Text 24"/>
          <p:cNvSpPr/>
          <p:nvPr/>
        </p:nvSpPr>
        <p:spPr>
          <a:xfrm>
            <a:off x="7680960" y="2097024"/>
            <a:ext cx="4267200" cy="41452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dirty="0">
                <a:solidFill>
                  <a:srgbClr val="FFFFFF"/>
                </a:solidFill>
                <a:latin typeface="Calibri" pitchFamily="34" charset="0"/>
                <a:ea typeface="Calibri" pitchFamily="34" charset="-122"/>
                <a:cs typeface="Calibri" pitchFamily="34" charset="-120"/>
              </a:rPr>
              <a:t>AI-Enabled Solutions</a:t>
            </a:r>
            <a:endParaRPr lang="en-US" sz="1733" dirty="0"/>
          </a:p>
        </p:txBody>
      </p:sp>
      <p:sp>
        <p:nvSpPr>
          <p:cNvPr id="27" name="Shape 25"/>
          <p:cNvSpPr/>
          <p:nvPr/>
        </p:nvSpPr>
        <p:spPr>
          <a:xfrm>
            <a:off x="7680960" y="2609088"/>
            <a:ext cx="73152" cy="463296"/>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8" name="Text 26"/>
          <p:cNvSpPr/>
          <p:nvPr/>
        </p:nvSpPr>
        <p:spPr>
          <a:xfrm>
            <a:off x="7851648" y="2609088"/>
            <a:ext cx="399897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Probabilistic record linkage across disparate systems</a:t>
            </a:r>
            <a:endParaRPr lang="en-US" sz="1467" dirty="0"/>
          </a:p>
        </p:txBody>
      </p:sp>
      <p:sp>
        <p:nvSpPr>
          <p:cNvPr id="29" name="Shape 27"/>
          <p:cNvSpPr/>
          <p:nvPr/>
        </p:nvSpPr>
        <p:spPr>
          <a:xfrm>
            <a:off x="7680960" y="3267456"/>
            <a:ext cx="73152" cy="463296"/>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0" name="Text 28"/>
          <p:cNvSpPr/>
          <p:nvPr/>
        </p:nvSpPr>
        <p:spPr>
          <a:xfrm>
            <a:off x="7851648" y="3267456"/>
            <a:ext cx="399897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NLP to normalize inconsistent terminology &amp; coding</a:t>
            </a:r>
            <a:endParaRPr lang="en-US" sz="1467" dirty="0"/>
          </a:p>
        </p:txBody>
      </p:sp>
      <p:sp>
        <p:nvSpPr>
          <p:cNvPr id="31" name="Shape 29"/>
          <p:cNvSpPr/>
          <p:nvPr/>
        </p:nvSpPr>
        <p:spPr>
          <a:xfrm>
            <a:off x="7680960" y="3925824"/>
            <a:ext cx="73152" cy="463296"/>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2" name="Text 30"/>
          <p:cNvSpPr/>
          <p:nvPr/>
        </p:nvSpPr>
        <p:spPr>
          <a:xfrm>
            <a:off x="7851648" y="3925824"/>
            <a:ext cx="399897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ML models to resolve standard conflicts automatically</a:t>
            </a:r>
            <a:endParaRPr lang="en-US" sz="1467" dirty="0"/>
          </a:p>
        </p:txBody>
      </p:sp>
      <p:sp>
        <p:nvSpPr>
          <p:cNvPr id="33" name="Shape 31"/>
          <p:cNvSpPr/>
          <p:nvPr/>
        </p:nvSpPr>
        <p:spPr>
          <a:xfrm>
            <a:off x="7680960" y="4584192"/>
            <a:ext cx="73152" cy="463296"/>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4" name="Text 32"/>
          <p:cNvSpPr/>
          <p:nvPr/>
        </p:nvSpPr>
        <p:spPr>
          <a:xfrm>
            <a:off x="7851648" y="4584192"/>
            <a:ext cx="399897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Semantic matching bridging HL7 FHIR &amp; legacy formats</a:t>
            </a:r>
            <a:endParaRPr lang="en-US" sz="1467" dirty="0"/>
          </a:p>
        </p:txBody>
      </p:sp>
      <p:sp>
        <p:nvSpPr>
          <p:cNvPr id="35" name="Shape 33"/>
          <p:cNvSpPr/>
          <p:nvPr/>
        </p:nvSpPr>
        <p:spPr>
          <a:xfrm>
            <a:off x="7680960" y="5242560"/>
            <a:ext cx="73152" cy="463296"/>
          </a:xfrm>
          <a:prstGeom prst="rect">
            <a:avLst/>
          </a:prstGeom>
          <a:solidFill>
            <a:srgbClr val="2A9D8F"/>
          </a:solidFill>
          <a:ln w="12700">
            <a:solidFill>
              <a:srgbClr val="2A9D8F"/>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6" name="Text 34"/>
          <p:cNvSpPr/>
          <p:nvPr/>
        </p:nvSpPr>
        <p:spPr>
          <a:xfrm>
            <a:off x="7851648" y="5242560"/>
            <a:ext cx="399897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2B1A1C"/>
                </a:solidFill>
                <a:latin typeface="Calibri" pitchFamily="34" charset="0"/>
                <a:ea typeface="Calibri" pitchFamily="34" charset="-122"/>
                <a:cs typeface="Calibri" pitchFamily="34" charset="-120"/>
              </a:rPr>
              <a:t>Federated learning preserving privacy during exchange</a:t>
            </a:r>
            <a:endParaRPr lang="en-US" sz="1467" dirty="0"/>
          </a:p>
        </p:txBody>
      </p:sp>
      <p:sp>
        <p:nvSpPr>
          <p:cNvPr id="37" name="Shape 35"/>
          <p:cNvSpPr/>
          <p:nvPr/>
        </p:nvSpPr>
        <p:spPr>
          <a:xfrm>
            <a:off x="2535936" y="5974080"/>
            <a:ext cx="9412224" cy="390144"/>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8" name="Text 36"/>
          <p:cNvSpPr/>
          <p:nvPr/>
        </p:nvSpPr>
        <p:spPr>
          <a:xfrm>
            <a:off x="2584704" y="5998464"/>
            <a:ext cx="9314688" cy="341376"/>
          </a:xfrm>
          <a:prstGeom prst="rect">
            <a:avLst/>
          </a:prstGeom>
          <a:noFill/>
          <a:ln/>
        </p:spPr>
        <p:txBody>
          <a:bodyPr wrap="square" lIns="33867" tIns="33867" rIns="33867" bIns="33867"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dirty="0">
                <a:solidFill>
                  <a:srgbClr val="FFFFFF"/>
                </a:solidFill>
                <a:latin typeface="Calibri" pitchFamily="34" charset="0"/>
                <a:ea typeface="Calibri" pitchFamily="34" charset="-122"/>
                <a:cs typeface="Calibri" pitchFamily="34" charset="-120"/>
              </a:rPr>
              <a:t>Future Vision: AI-resolved standards could enable seamless, real-time nationwide health data exchange — reducing errors, improving care, and eliminating silos.</a:t>
            </a:r>
            <a:endParaRPr lang="en-US" sz="1200" dirty="0"/>
          </a:p>
        </p:txBody>
      </p:sp>
    </p:spTree>
    <p:extLst>
      <p:ext uri="{BB962C8B-B14F-4D97-AF65-F5344CB8AC3E}">
        <p14:creationId xmlns:p14="http://schemas.microsoft.com/office/powerpoint/2010/main" val="3835219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12">
    <p:bg>
      <p:bgPr>
        <a:solidFill>
          <a:srgbClr val="F8F5F0"/>
        </a:solidFill>
        <a:effectLst/>
      </p:bgPr>
    </p:bg>
    <p:spTree>
      <p:nvGrpSpPr>
        <p:cNvPr id="1" name=""/>
        <p:cNvGrpSpPr/>
        <p:nvPr/>
      </p:nvGrpSpPr>
      <p:grpSpPr>
        <a:xfrm>
          <a:off x="0" y="0"/>
          <a:ext cx="0" cy="0"/>
          <a:chOff x="0" y="0"/>
          <a:chExt cx="0" cy="0"/>
        </a:xfrm>
      </p:grpSpPr>
      <p:sp>
        <p:nvSpPr>
          <p:cNvPr id="2" name="Shape 0"/>
          <p:cNvSpPr/>
          <p:nvPr/>
        </p:nvSpPr>
        <p:spPr>
          <a:xfrm>
            <a:off x="0" y="0"/>
            <a:ext cx="2316480" cy="68580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400800"/>
            <a:ext cx="12192000" cy="45720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2316480" y="0"/>
            <a:ext cx="60960" cy="6858000"/>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Text 3"/>
          <p:cNvSpPr/>
          <p:nvPr/>
        </p:nvSpPr>
        <p:spPr>
          <a:xfrm>
            <a:off x="60960" y="426720"/>
            <a:ext cx="2194560" cy="10972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067" b="1" dirty="0">
                <a:solidFill>
                  <a:srgbClr val="FFFFFF"/>
                </a:solidFill>
                <a:latin typeface="Calibri" pitchFamily="34" charset="0"/>
                <a:ea typeface="Calibri" pitchFamily="34" charset="-122"/>
                <a:cs typeface="Calibri" pitchFamily="34" charset="-120"/>
              </a:rPr>
              <a:t>TEXAS</a:t>
            </a:r>
            <a:endParaRPr lang="en-US" sz="1067" dirty="0"/>
          </a:p>
          <a:p>
            <a:pPr marL="0" indent="0" algn="ctr">
              <a:buNone/>
            </a:pPr>
            <a:r>
              <a:rPr lang="en-US" sz="1067" b="1" dirty="0">
                <a:solidFill>
                  <a:srgbClr val="FFFFFF"/>
                </a:solidFill>
                <a:latin typeface="Calibri" pitchFamily="34" charset="0"/>
                <a:ea typeface="Calibri" pitchFamily="34" charset="-122"/>
                <a:cs typeface="Calibri" pitchFamily="34" charset="-120"/>
              </a:rPr>
              <a:t>STATE</a:t>
            </a:r>
            <a:endParaRPr lang="en-US" sz="1067" dirty="0"/>
          </a:p>
          <a:p>
            <a:pPr marL="0" indent="0" algn="ctr">
              <a:buNone/>
            </a:pPr>
            <a:r>
              <a:rPr lang="en-US" sz="1067" dirty="0">
                <a:solidFill>
                  <a:srgbClr val="FFFFFF"/>
                </a:solidFill>
                <a:latin typeface="Calibri" pitchFamily="34" charset="0"/>
                <a:ea typeface="Calibri" pitchFamily="34" charset="-122"/>
                <a:cs typeface="Calibri" pitchFamily="34" charset="-120"/>
              </a:rPr>
              <a:t>UNIVERSITY</a:t>
            </a:r>
            <a:endParaRPr lang="en-US" sz="1067" dirty="0"/>
          </a:p>
        </p:txBody>
      </p:sp>
      <p:sp>
        <p:nvSpPr>
          <p:cNvPr id="6" name="Text 4"/>
          <p:cNvSpPr/>
          <p:nvPr/>
        </p:nvSpPr>
        <p:spPr>
          <a:xfrm>
            <a:off x="60960" y="1524000"/>
            <a:ext cx="21945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dirty="0">
                <a:solidFill>
                  <a:srgbClr val="C49A22"/>
                </a:solidFill>
              </a:rPr>
              <a:t>✦</a:t>
            </a:r>
            <a:endParaRPr lang="en-US" sz="1333" dirty="0"/>
          </a:p>
        </p:txBody>
      </p:sp>
      <p:sp>
        <p:nvSpPr>
          <p:cNvPr id="7" name="Text 5"/>
          <p:cNvSpPr/>
          <p:nvPr/>
        </p:nvSpPr>
        <p:spPr>
          <a:xfrm>
            <a:off x="60960" y="182880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867" i="1" dirty="0">
                <a:solidFill>
                  <a:srgbClr val="FFFFFF"/>
                </a:solidFill>
                <a:latin typeface="Calibri" pitchFamily="34" charset="0"/>
                <a:ea typeface="Calibri" pitchFamily="34" charset="-122"/>
                <a:cs typeface="Calibri" pitchFamily="34" charset="-120"/>
              </a:rPr>
              <a:t>The Rising STAR of Texas</a:t>
            </a:r>
            <a:endParaRPr lang="en-US" sz="867" dirty="0"/>
          </a:p>
        </p:txBody>
      </p:sp>
      <p:sp>
        <p:nvSpPr>
          <p:cNvPr id="8" name="Text 6"/>
          <p:cNvSpPr/>
          <p:nvPr/>
        </p:nvSpPr>
        <p:spPr>
          <a:xfrm>
            <a:off x="2438400" y="6425184"/>
            <a:ext cx="95097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067" dirty="0">
                <a:solidFill>
                  <a:srgbClr val="FFFFFF"/>
                </a:solidFill>
                <a:latin typeface="Calibri" pitchFamily="34" charset="0"/>
                <a:ea typeface="Calibri" pitchFamily="34" charset="-122"/>
                <a:cs typeface="Calibri" pitchFamily="34" charset="-120"/>
              </a:rPr>
              <a:t>Dr. Barbara Hewitt  ·  Public Health Research with AI</a:t>
            </a:r>
            <a:endParaRPr lang="en-US" sz="1067" dirty="0"/>
          </a:p>
        </p:txBody>
      </p:sp>
      <p:sp>
        <p:nvSpPr>
          <p:cNvPr id="9" name="Shape 7"/>
          <p:cNvSpPr/>
          <p:nvPr/>
        </p:nvSpPr>
        <p:spPr>
          <a:xfrm>
            <a:off x="2377440" y="0"/>
            <a:ext cx="9814560" cy="1280160"/>
          </a:xfrm>
          <a:prstGeom prst="rect">
            <a:avLst/>
          </a:prstGeom>
          <a:solidFill>
            <a:srgbClr val="501215"/>
          </a:solidFill>
          <a:ln w="12700">
            <a:solidFill>
              <a:srgbClr val="50121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8"/>
          <p:cNvSpPr/>
          <p:nvPr/>
        </p:nvSpPr>
        <p:spPr>
          <a:xfrm>
            <a:off x="2499360" y="60960"/>
            <a:ext cx="9509760" cy="1158240"/>
          </a:xfrm>
          <a:prstGeom prst="rect">
            <a:avLst/>
          </a:prstGeom>
          <a:noFill/>
          <a:ln/>
        </p:spPr>
        <p:txBody>
          <a:bodyPr wrap="square" lIns="101600" tIns="101600" rIns="101600" bIns="10160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FFFFFF"/>
                </a:solidFill>
                <a:latin typeface="Calibri" pitchFamily="34" charset="0"/>
                <a:ea typeface="Calibri" pitchFamily="34" charset="-122"/>
                <a:cs typeface="Calibri" pitchFamily="34" charset="-120"/>
              </a:rPr>
              <a:t>Future Directions</a:t>
            </a:r>
            <a:endParaRPr lang="en-US" sz="3467" dirty="0"/>
          </a:p>
        </p:txBody>
      </p:sp>
      <p:sp>
        <p:nvSpPr>
          <p:cNvPr id="11" name="Shape 9"/>
          <p:cNvSpPr/>
          <p:nvPr/>
        </p:nvSpPr>
        <p:spPr>
          <a:xfrm>
            <a:off x="2535936" y="1438656"/>
            <a:ext cx="3023616" cy="2218944"/>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12" name="Shape 10"/>
          <p:cNvSpPr/>
          <p:nvPr/>
        </p:nvSpPr>
        <p:spPr>
          <a:xfrm>
            <a:off x="2535936" y="1438656"/>
            <a:ext cx="3023616" cy="73152"/>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3" name="Image 0" descr="preencoded.png"/>
          <p:cNvPicPr>
            <a:picLocks noChangeAspect="1"/>
          </p:cNvPicPr>
          <p:nvPr/>
        </p:nvPicPr>
        <p:blipFill>
          <a:blip r:embed="rId3"/>
          <a:stretch>
            <a:fillRect/>
          </a:stretch>
        </p:blipFill>
        <p:spPr>
          <a:xfrm>
            <a:off x="2657856" y="1609344"/>
            <a:ext cx="512064" cy="512064"/>
          </a:xfrm>
          <a:prstGeom prst="rect">
            <a:avLst/>
          </a:prstGeom>
        </p:spPr>
      </p:pic>
      <p:sp>
        <p:nvSpPr>
          <p:cNvPr id="14" name="Text 11"/>
          <p:cNvSpPr/>
          <p:nvPr/>
        </p:nvSpPr>
        <p:spPr>
          <a:xfrm>
            <a:off x="3267456" y="1584960"/>
            <a:ext cx="2218944"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dirty="0">
                <a:solidFill>
                  <a:srgbClr val="501215"/>
                </a:solidFill>
                <a:latin typeface="Calibri" pitchFamily="34" charset="0"/>
                <a:ea typeface="Calibri" pitchFamily="34" charset="-122"/>
                <a:cs typeface="Calibri" pitchFamily="34" charset="-120"/>
              </a:rPr>
              <a:t>Grant Submissions</a:t>
            </a:r>
            <a:endParaRPr lang="en-US" sz="1600" dirty="0"/>
          </a:p>
        </p:txBody>
      </p:sp>
      <p:sp>
        <p:nvSpPr>
          <p:cNvPr id="15" name="Text 12"/>
          <p:cNvSpPr/>
          <p:nvPr/>
        </p:nvSpPr>
        <p:spPr>
          <a:xfrm>
            <a:off x="2657856" y="2231136"/>
            <a:ext cx="2804160" cy="13411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28594" indent="-228594">
              <a:buFont typeface="Arial" panose="020B0604020202020204" pitchFamily="34" charset="0"/>
              <a:buChar char="•"/>
            </a:pPr>
            <a:r>
              <a:rPr lang="en-US" sz="1333" dirty="0">
                <a:solidFill>
                  <a:srgbClr val="2B1A1C"/>
                </a:solidFill>
                <a:latin typeface="Calibri" pitchFamily="34" charset="0"/>
                <a:ea typeface="Calibri" pitchFamily="34" charset="-122"/>
                <a:cs typeface="Calibri" pitchFamily="34" charset="-120"/>
              </a:rPr>
              <a:t>Public Health Dashboards</a:t>
            </a:r>
          </a:p>
          <a:p>
            <a:pPr marL="228594" indent="-228594">
              <a:buFont typeface="Arial" panose="020B0604020202020204" pitchFamily="34" charset="0"/>
              <a:buChar char="•"/>
            </a:pPr>
            <a:r>
              <a:rPr lang="en-US" sz="1333" dirty="0">
                <a:solidFill>
                  <a:srgbClr val="2B1A1C"/>
                </a:solidFill>
                <a:latin typeface="Calibri" pitchFamily="34" charset="0"/>
                <a:ea typeface="Calibri" pitchFamily="34" charset="-122"/>
                <a:cs typeface="Calibri" pitchFamily="34" charset="-120"/>
              </a:rPr>
              <a:t>Patient matching</a:t>
            </a:r>
          </a:p>
          <a:p>
            <a:pPr marL="228594" indent="-228594">
              <a:buFont typeface="Arial" panose="020B0604020202020204" pitchFamily="34" charset="0"/>
              <a:buChar char="•"/>
            </a:pPr>
            <a:r>
              <a:rPr lang="en-US" sz="1333" dirty="0">
                <a:solidFill>
                  <a:srgbClr val="2B1A1C"/>
                </a:solidFill>
                <a:latin typeface="Calibri" pitchFamily="34" charset="0"/>
                <a:ea typeface="Calibri" pitchFamily="34" charset="-122"/>
                <a:cs typeface="Calibri" pitchFamily="34" charset="-120"/>
              </a:rPr>
              <a:t>Mechanisms to address dementia </a:t>
            </a:r>
            <a:endParaRPr lang="en-US" sz="1333" dirty="0"/>
          </a:p>
        </p:txBody>
      </p:sp>
      <p:sp>
        <p:nvSpPr>
          <p:cNvPr id="16" name="Shape 13"/>
          <p:cNvSpPr/>
          <p:nvPr/>
        </p:nvSpPr>
        <p:spPr>
          <a:xfrm>
            <a:off x="5730240" y="1438656"/>
            <a:ext cx="3023616" cy="2218944"/>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7" name="Shape 14"/>
          <p:cNvSpPr/>
          <p:nvPr/>
        </p:nvSpPr>
        <p:spPr>
          <a:xfrm>
            <a:off x="5730240" y="1438656"/>
            <a:ext cx="3023616" cy="73152"/>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8" name="Image 1" descr="preencoded.png"/>
          <p:cNvPicPr>
            <a:picLocks noChangeAspect="1"/>
          </p:cNvPicPr>
          <p:nvPr/>
        </p:nvPicPr>
        <p:blipFill>
          <a:blip r:embed="rId4"/>
          <a:stretch>
            <a:fillRect/>
          </a:stretch>
        </p:blipFill>
        <p:spPr>
          <a:xfrm>
            <a:off x="5852160" y="1609344"/>
            <a:ext cx="512064" cy="512064"/>
          </a:xfrm>
          <a:prstGeom prst="rect">
            <a:avLst/>
          </a:prstGeom>
        </p:spPr>
      </p:pic>
      <p:sp>
        <p:nvSpPr>
          <p:cNvPr id="19" name="Text 15"/>
          <p:cNvSpPr/>
          <p:nvPr/>
        </p:nvSpPr>
        <p:spPr>
          <a:xfrm>
            <a:off x="6461760" y="1584960"/>
            <a:ext cx="2218944"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dirty="0">
                <a:solidFill>
                  <a:srgbClr val="501215"/>
                </a:solidFill>
                <a:latin typeface="Calibri" pitchFamily="34" charset="0"/>
                <a:ea typeface="Calibri" pitchFamily="34" charset="-122"/>
                <a:cs typeface="Calibri" pitchFamily="34" charset="-120"/>
              </a:rPr>
              <a:t>Expanded Spatial Work</a:t>
            </a:r>
            <a:endParaRPr lang="en-US" sz="1600" dirty="0"/>
          </a:p>
        </p:txBody>
      </p:sp>
      <p:sp>
        <p:nvSpPr>
          <p:cNvPr id="20" name="Text 16"/>
          <p:cNvSpPr/>
          <p:nvPr/>
        </p:nvSpPr>
        <p:spPr>
          <a:xfrm>
            <a:off x="5852160" y="2231136"/>
            <a:ext cx="2804160" cy="13411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2B1A1C"/>
                </a:solidFill>
                <a:latin typeface="Calibri" pitchFamily="34" charset="0"/>
                <a:ea typeface="Calibri" pitchFamily="34" charset="-122"/>
                <a:cs typeface="Calibri" pitchFamily="34" charset="-120"/>
              </a:rPr>
              <a:t>Scaling dementia &amp; caregiver spatial analysis to multi-county and state-level datasets with enhanced GIS modeling</a:t>
            </a:r>
            <a:endParaRPr lang="en-US" sz="1333" dirty="0"/>
          </a:p>
        </p:txBody>
      </p:sp>
      <p:sp>
        <p:nvSpPr>
          <p:cNvPr id="21" name="Shape 17"/>
          <p:cNvSpPr/>
          <p:nvPr/>
        </p:nvSpPr>
        <p:spPr>
          <a:xfrm>
            <a:off x="8924544" y="1438656"/>
            <a:ext cx="3023616" cy="2218944"/>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2" name="Shape 18"/>
          <p:cNvSpPr/>
          <p:nvPr/>
        </p:nvSpPr>
        <p:spPr>
          <a:xfrm>
            <a:off x="8924544" y="1438656"/>
            <a:ext cx="3023616" cy="73152"/>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23" name="Image 2" descr="preencoded.png"/>
          <p:cNvPicPr>
            <a:picLocks noChangeAspect="1"/>
          </p:cNvPicPr>
          <p:nvPr/>
        </p:nvPicPr>
        <p:blipFill>
          <a:blip r:embed="rId5"/>
          <a:stretch>
            <a:fillRect/>
          </a:stretch>
        </p:blipFill>
        <p:spPr>
          <a:xfrm>
            <a:off x="9046464" y="1609344"/>
            <a:ext cx="512064" cy="512064"/>
          </a:xfrm>
          <a:prstGeom prst="rect">
            <a:avLst/>
          </a:prstGeom>
        </p:spPr>
      </p:pic>
      <p:sp>
        <p:nvSpPr>
          <p:cNvPr id="24" name="Text 19"/>
          <p:cNvSpPr/>
          <p:nvPr/>
        </p:nvSpPr>
        <p:spPr>
          <a:xfrm>
            <a:off x="9656064" y="1584960"/>
            <a:ext cx="2218944"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dirty="0">
                <a:solidFill>
                  <a:srgbClr val="501215"/>
                </a:solidFill>
                <a:latin typeface="Calibri" pitchFamily="34" charset="0"/>
                <a:ea typeface="Calibri" pitchFamily="34" charset="-122"/>
                <a:cs typeface="Calibri" pitchFamily="34" charset="-120"/>
              </a:rPr>
              <a:t>Dashboard Scaling</a:t>
            </a:r>
            <a:endParaRPr lang="en-US" sz="1600" dirty="0"/>
          </a:p>
        </p:txBody>
      </p:sp>
      <p:sp>
        <p:nvSpPr>
          <p:cNvPr id="25" name="Text 20"/>
          <p:cNvSpPr/>
          <p:nvPr/>
        </p:nvSpPr>
        <p:spPr>
          <a:xfrm>
            <a:off x="9046464" y="2231136"/>
            <a:ext cx="2804160" cy="13411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2B1A1C"/>
                </a:solidFill>
                <a:latin typeface="Calibri" pitchFamily="34" charset="0"/>
                <a:ea typeface="Calibri" pitchFamily="34" charset="-122"/>
                <a:cs typeface="Calibri" pitchFamily="34" charset="-120"/>
              </a:rPr>
              <a:t>Expanding the Hays County AI dashboard model to additional Texas counties and state public health agencies</a:t>
            </a:r>
            <a:endParaRPr lang="en-US" sz="1333" dirty="0"/>
          </a:p>
        </p:txBody>
      </p:sp>
      <p:sp>
        <p:nvSpPr>
          <p:cNvPr id="26" name="Shape 21"/>
          <p:cNvSpPr/>
          <p:nvPr/>
        </p:nvSpPr>
        <p:spPr>
          <a:xfrm>
            <a:off x="2535936" y="3852672"/>
            <a:ext cx="3023616" cy="2218944"/>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7" name="Shape 22"/>
          <p:cNvSpPr/>
          <p:nvPr/>
        </p:nvSpPr>
        <p:spPr>
          <a:xfrm>
            <a:off x="2535936" y="3852672"/>
            <a:ext cx="3023616" cy="73152"/>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28" name="Image 3" descr="preencoded.png"/>
          <p:cNvPicPr>
            <a:picLocks noChangeAspect="1"/>
          </p:cNvPicPr>
          <p:nvPr/>
        </p:nvPicPr>
        <p:blipFill>
          <a:blip r:embed="rId6"/>
          <a:stretch>
            <a:fillRect/>
          </a:stretch>
        </p:blipFill>
        <p:spPr>
          <a:xfrm>
            <a:off x="2657856" y="4023360"/>
            <a:ext cx="512064" cy="512064"/>
          </a:xfrm>
          <a:prstGeom prst="rect">
            <a:avLst/>
          </a:prstGeom>
        </p:spPr>
      </p:pic>
      <p:sp>
        <p:nvSpPr>
          <p:cNvPr id="29" name="Text 23"/>
          <p:cNvSpPr/>
          <p:nvPr/>
        </p:nvSpPr>
        <p:spPr>
          <a:xfrm>
            <a:off x="3267456" y="3998976"/>
            <a:ext cx="2218944"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dirty="0">
                <a:solidFill>
                  <a:srgbClr val="501215"/>
                </a:solidFill>
                <a:latin typeface="Calibri" pitchFamily="34" charset="0"/>
                <a:ea typeface="Calibri" pitchFamily="34" charset="-122"/>
                <a:cs typeface="Calibri" pitchFamily="34" charset="-120"/>
              </a:rPr>
              <a:t>Curriculum Development</a:t>
            </a:r>
            <a:endParaRPr lang="en-US" sz="1600" dirty="0"/>
          </a:p>
        </p:txBody>
      </p:sp>
      <p:sp>
        <p:nvSpPr>
          <p:cNvPr id="30" name="Text 24"/>
          <p:cNvSpPr/>
          <p:nvPr/>
        </p:nvSpPr>
        <p:spPr>
          <a:xfrm>
            <a:off x="2657856" y="4645152"/>
            <a:ext cx="2804160" cy="13411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2B1A1C"/>
                </a:solidFill>
                <a:latin typeface="Calibri" pitchFamily="34" charset="0"/>
                <a:ea typeface="Calibri" pitchFamily="34" charset="-122"/>
                <a:cs typeface="Calibri" pitchFamily="34" charset="-120"/>
              </a:rPr>
              <a:t>Formalizing AI &amp; public health modules across TXST HI programs with student research as a pipeline</a:t>
            </a:r>
            <a:endParaRPr lang="en-US" sz="1333" dirty="0"/>
          </a:p>
        </p:txBody>
      </p:sp>
      <p:sp>
        <p:nvSpPr>
          <p:cNvPr id="31" name="Shape 25"/>
          <p:cNvSpPr/>
          <p:nvPr/>
        </p:nvSpPr>
        <p:spPr>
          <a:xfrm>
            <a:off x="5730240" y="3852672"/>
            <a:ext cx="3023616" cy="2218944"/>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2" name="Shape 26"/>
          <p:cNvSpPr/>
          <p:nvPr/>
        </p:nvSpPr>
        <p:spPr>
          <a:xfrm>
            <a:off x="5730240" y="3852672"/>
            <a:ext cx="3023616" cy="73152"/>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33" name="Image 4" descr="preencoded.png"/>
          <p:cNvPicPr>
            <a:picLocks noChangeAspect="1"/>
          </p:cNvPicPr>
          <p:nvPr/>
        </p:nvPicPr>
        <p:blipFill>
          <a:blip r:embed="rId7"/>
          <a:stretch>
            <a:fillRect/>
          </a:stretch>
        </p:blipFill>
        <p:spPr>
          <a:xfrm>
            <a:off x="5852160" y="4023360"/>
            <a:ext cx="512064" cy="512064"/>
          </a:xfrm>
          <a:prstGeom prst="rect">
            <a:avLst/>
          </a:prstGeom>
        </p:spPr>
      </p:pic>
      <p:sp>
        <p:nvSpPr>
          <p:cNvPr id="34" name="Text 27"/>
          <p:cNvSpPr/>
          <p:nvPr/>
        </p:nvSpPr>
        <p:spPr>
          <a:xfrm>
            <a:off x="6461760" y="3998976"/>
            <a:ext cx="2218944"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dirty="0">
                <a:solidFill>
                  <a:srgbClr val="501215"/>
                </a:solidFill>
                <a:latin typeface="Calibri" pitchFamily="34" charset="0"/>
                <a:ea typeface="Calibri" pitchFamily="34" charset="-122"/>
                <a:cs typeface="Calibri" pitchFamily="34" charset="-120"/>
              </a:rPr>
              <a:t>Community Partnerships</a:t>
            </a:r>
            <a:endParaRPr lang="en-US" sz="1600" dirty="0"/>
          </a:p>
        </p:txBody>
      </p:sp>
      <p:sp>
        <p:nvSpPr>
          <p:cNvPr id="35" name="Text 28"/>
          <p:cNvSpPr/>
          <p:nvPr/>
        </p:nvSpPr>
        <p:spPr>
          <a:xfrm>
            <a:off x="5852160" y="4645152"/>
            <a:ext cx="2804160" cy="13411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2B1A1C"/>
                </a:solidFill>
                <a:latin typeface="Calibri" pitchFamily="34" charset="0"/>
                <a:ea typeface="Calibri" pitchFamily="34" charset="-122"/>
                <a:cs typeface="Calibri" pitchFamily="34" charset="-120"/>
              </a:rPr>
              <a:t>Deepening ties with ARIA, local health departments, and community organizations for co-produced research</a:t>
            </a:r>
            <a:endParaRPr lang="en-US" sz="1333" dirty="0"/>
          </a:p>
        </p:txBody>
      </p:sp>
      <p:sp>
        <p:nvSpPr>
          <p:cNvPr id="36" name="Shape 29"/>
          <p:cNvSpPr/>
          <p:nvPr/>
        </p:nvSpPr>
        <p:spPr>
          <a:xfrm>
            <a:off x="8924544" y="3852672"/>
            <a:ext cx="3023616" cy="2218944"/>
          </a:xfrm>
          <a:prstGeom prst="rect">
            <a:avLst/>
          </a:prstGeom>
          <a:solidFill>
            <a:srgbClr val="FFFFFF"/>
          </a:solidFill>
          <a:ln w="12700">
            <a:solidFill>
              <a:srgbClr val="E8E4E0"/>
            </a:solidFill>
            <a:prstDash val="solid"/>
          </a:ln>
          <a:effectLst>
            <a:outerShdw blurRad="635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7" name="Shape 30"/>
          <p:cNvSpPr/>
          <p:nvPr/>
        </p:nvSpPr>
        <p:spPr>
          <a:xfrm>
            <a:off x="8924544" y="3852672"/>
            <a:ext cx="3023616" cy="73152"/>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38" name="Image 5" descr="preencoded.png"/>
          <p:cNvPicPr>
            <a:picLocks noChangeAspect="1"/>
          </p:cNvPicPr>
          <p:nvPr/>
        </p:nvPicPr>
        <p:blipFill>
          <a:blip r:embed="rId8"/>
          <a:stretch>
            <a:fillRect/>
          </a:stretch>
        </p:blipFill>
        <p:spPr>
          <a:xfrm>
            <a:off x="9046464" y="4023360"/>
            <a:ext cx="512064" cy="512064"/>
          </a:xfrm>
          <a:prstGeom prst="rect">
            <a:avLst/>
          </a:prstGeom>
        </p:spPr>
      </p:pic>
      <p:sp>
        <p:nvSpPr>
          <p:cNvPr id="39" name="Text 31"/>
          <p:cNvSpPr/>
          <p:nvPr/>
        </p:nvSpPr>
        <p:spPr>
          <a:xfrm>
            <a:off x="9656064" y="3998976"/>
            <a:ext cx="2218944"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b="1" dirty="0">
                <a:solidFill>
                  <a:srgbClr val="501215"/>
                </a:solidFill>
                <a:latin typeface="Calibri" pitchFamily="34" charset="0"/>
                <a:ea typeface="Calibri" pitchFamily="34" charset="-122"/>
                <a:cs typeface="Calibri" pitchFamily="34" charset="-120"/>
              </a:rPr>
              <a:t>Interoperability Research</a:t>
            </a:r>
            <a:endParaRPr lang="en-US" sz="1600" dirty="0"/>
          </a:p>
        </p:txBody>
      </p:sp>
      <p:sp>
        <p:nvSpPr>
          <p:cNvPr id="40" name="Text 32"/>
          <p:cNvSpPr/>
          <p:nvPr/>
        </p:nvSpPr>
        <p:spPr>
          <a:xfrm>
            <a:off x="9046464" y="4645152"/>
            <a:ext cx="2804160" cy="13411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2B1A1C"/>
                </a:solidFill>
                <a:latin typeface="Calibri" pitchFamily="34" charset="0"/>
                <a:ea typeface="Calibri" pitchFamily="34" charset="-122"/>
                <a:cs typeface="Calibri" pitchFamily="34" charset="-120"/>
              </a:rPr>
              <a:t>Advancing AI-driven record matching and standards resolution to enable seamless health information exchange</a:t>
            </a:r>
            <a:endParaRPr lang="en-US" sz="1333" dirty="0"/>
          </a:p>
        </p:txBody>
      </p:sp>
    </p:spTree>
    <p:extLst>
      <p:ext uri="{BB962C8B-B14F-4D97-AF65-F5344CB8AC3E}">
        <p14:creationId xmlns:p14="http://schemas.microsoft.com/office/powerpoint/2010/main" val="1590951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13">
    <p:bg>
      <p:bgPr>
        <a:solidFill>
          <a:srgbClr val="501215"/>
        </a:solidFill>
        <a:effectLst/>
      </p:bgPr>
    </p:bg>
    <p:spTree>
      <p:nvGrpSpPr>
        <p:cNvPr id="1" name=""/>
        <p:cNvGrpSpPr/>
        <p:nvPr/>
      </p:nvGrpSpPr>
      <p:grpSpPr>
        <a:xfrm>
          <a:off x="0" y="0"/>
          <a:ext cx="0" cy="0"/>
          <a:chOff x="0" y="0"/>
          <a:chExt cx="0" cy="0"/>
        </a:xfrm>
      </p:grpSpPr>
      <p:sp>
        <p:nvSpPr>
          <p:cNvPr id="2" name="Shape 0"/>
          <p:cNvSpPr/>
          <p:nvPr/>
        </p:nvSpPr>
        <p:spPr>
          <a:xfrm>
            <a:off x="0" y="0"/>
            <a:ext cx="12192000" cy="21945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632448"/>
            <a:ext cx="12192000" cy="219456"/>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Text 2"/>
          <p:cNvSpPr/>
          <p:nvPr/>
        </p:nvSpPr>
        <p:spPr>
          <a:xfrm>
            <a:off x="1219200" y="999744"/>
            <a:ext cx="9753600" cy="12801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6400" b="1" dirty="0">
                <a:solidFill>
                  <a:srgbClr val="FFFFFF"/>
                </a:solidFill>
                <a:latin typeface="Calibri" pitchFamily="34" charset="0"/>
                <a:ea typeface="Calibri" pitchFamily="34" charset="-122"/>
                <a:cs typeface="Calibri" pitchFamily="34" charset="-120"/>
              </a:rPr>
              <a:t>Thank You</a:t>
            </a:r>
            <a:endParaRPr lang="en-US" sz="6400" dirty="0"/>
          </a:p>
        </p:txBody>
      </p:sp>
      <p:sp>
        <p:nvSpPr>
          <p:cNvPr id="5" name="Shape 3"/>
          <p:cNvSpPr/>
          <p:nvPr/>
        </p:nvSpPr>
        <p:spPr>
          <a:xfrm>
            <a:off x="4267200" y="2255520"/>
            <a:ext cx="3657600" cy="73152"/>
          </a:xfrm>
          <a:prstGeom prst="rect">
            <a:avLst/>
          </a:prstGeom>
          <a:solidFill>
            <a:srgbClr val="C49A22"/>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Text 4"/>
          <p:cNvSpPr/>
          <p:nvPr/>
        </p:nvSpPr>
        <p:spPr>
          <a:xfrm>
            <a:off x="1219200" y="2377440"/>
            <a:ext cx="9753600" cy="9144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000" dirty="0">
                <a:solidFill>
                  <a:srgbClr val="FFFFFF"/>
                </a:solidFill>
                <a:latin typeface="Calibri" pitchFamily="34" charset="0"/>
                <a:ea typeface="Calibri" pitchFamily="34" charset="-122"/>
                <a:cs typeface="Calibri" pitchFamily="34" charset="-120"/>
              </a:rPr>
              <a:t>Dr. Barbara Hewitt</a:t>
            </a:r>
            <a:endParaRPr lang="en-US" sz="2000" dirty="0"/>
          </a:p>
          <a:p>
            <a:pPr marL="0" indent="0" algn="ctr">
              <a:buNone/>
            </a:pPr>
            <a:r>
              <a:rPr lang="en-US" sz="2000" dirty="0">
                <a:solidFill>
                  <a:srgbClr val="FFFFFF"/>
                </a:solidFill>
                <a:latin typeface="Calibri" pitchFamily="34" charset="0"/>
                <a:ea typeface="Calibri" pitchFamily="34" charset="-122"/>
                <a:cs typeface="Calibri" pitchFamily="34" charset="-120"/>
              </a:rPr>
              <a:t>Department of Health Informatics and Information Management  ·  Texas State University</a:t>
            </a:r>
            <a:endParaRPr lang="en-US" sz="2000" dirty="0"/>
          </a:p>
        </p:txBody>
      </p:sp>
      <p:sp>
        <p:nvSpPr>
          <p:cNvPr id="7" name="Shape 5"/>
          <p:cNvSpPr/>
          <p:nvPr/>
        </p:nvSpPr>
        <p:spPr>
          <a:xfrm>
            <a:off x="1828800" y="3474720"/>
            <a:ext cx="8534400" cy="2316480"/>
          </a:xfrm>
          <a:prstGeom prst="rect">
            <a:avLst/>
          </a:prstGeom>
          <a:solidFill>
            <a:srgbClr val="300000"/>
          </a:solidFill>
          <a:ln w="12700">
            <a:solidFill>
              <a:srgbClr val="C49A2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8" name="Text 6"/>
          <p:cNvSpPr/>
          <p:nvPr/>
        </p:nvSpPr>
        <p:spPr>
          <a:xfrm>
            <a:off x="1828800" y="3572256"/>
            <a:ext cx="8534400" cy="41452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600" b="1" dirty="0">
                <a:solidFill>
                  <a:srgbClr val="C49A22"/>
                </a:solidFill>
                <a:latin typeface="Calibri" pitchFamily="34" charset="0"/>
                <a:ea typeface="Calibri" pitchFamily="34" charset="-122"/>
                <a:cs typeface="Calibri" pitchFamily="34" charset="-120"/>
              </a:rPr>
              <a:t>Research Portfolio</a:t>
            </a:r>
            <a:endParaRPr lang="en-US" sz="1600" dirty="0"/>
          </a:p>
        </p:txBody>
      </p:sp>
      <p:sp>
        <p:nvSpPr>
          <p:cNvPr id="9" name="Text 7"/>
          <p:cNvSpPr/>
          <p:nvPr/>
        </p:nvSpPr>
        <p:spPr>
          <a:xfrm>
            <a:off x="1950720" y="4023360"/>
            <a:ext cx="8290560" cy="15849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467" dirty="0">
                <a:solidFill>
                  <a:srgbClr val="FFFFFF"/>
                </a:solidFill>
                <a:latin typeface="Calibri" pitchFamily="34" charset="0"/>
                <a:ea typeface="Calibri" pitchFamily="34" charset="-122"/>
                <a:cs typeface="Calibri" pitchFamily="34" charset="-120"/>
              </a:rPr>
              <a:t>AI &amp; Public Health  ·  County Health Dashboard  ·  Digital Dashboard Framework</a:t>
            </a:r>
            <a:endParaRPr lang="en-US" sz="1467" dirty="0"/>
          </a:p>
          <a:p>
            <a:pPr marL="0" indent="0" algn="ctr">
              <a:buNone/>
            </a:pPr>
            <a:r>
              <a:rPr lang="en-US" sz="1467" dirty="0">
                <a:solidFill>
                  <a:srgbClr val="FFFFFF"/>
                </a:solidFill>
                <a:latin typeface="Calibri" pitchFamily="34" charset="0"/>
                <a:ea typeface="Calibri" pitchFamily="34" charset="-122"/>
                <a:cs typeface="Calibri" pitchFamily="34" charset="-120"/>
              </a:rPr>
              <a:t>Dementia &amp; Spatial Analysis  ·  Hays County Grant  ·  Digital Health Literacy</a:t>
            </a:r>
            <a:endParaRPr lang="en-US" sz="1467" dirty="0"/>
          </a:p>
          <a:p>
            <a:pPr marL="0" indent="0" algn="ctr">
              <a:buNone/>
            </a:pPr>
            <a:r>
              <a:rPr lang="en-US" sz="1467" dirty="0">
                <a:solidFill>
                  <a:srgbClr val="FFFFFF"/>
                </a:solidFill>
                <a:latin typeface="Calibri" pitchFamily="34" charset="0"/>
                <a:ea typeface="Calibri" pitchFamily="34" charset="-122"/>
                <a:cs typeface="Calibri" pitchFamily="34" charset="-120"/>
              </a:rPr>
              <a:t>AI in HI Education  ·  Record Matching &amp; Interoperability  ·  Future Directions</a:t>
            </a:r>
            <a:endParaRPr lang="en-US" sz="1467" dirty="0"/>
          </a:p>
        </p:txBody>
      </p:sp>
      <p:sp>
        <p:nvSpPr>
          <p:cNvPr id="10" name="Text 8"/>
          <p:cNvSpPr/>
          <p:nvPr/>
        </p:nvSpPr>
        <p:spPr>
          <a:xfrm>
            <a:off x="1219200" y="5876544"/>
            <a:ext cx="975360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i="1" dirty="0">
                <a:solidFill>
                  <a:srgbClr val="C49A22"/>
                </a:solidFill>
                <a:latin typeface="Calibri" pitchFamily="34" charset="0"/>
                <a:ea typeface="Calibri" pitchFamily="34" charset="-122"/>
                <a:cs typeface="Calibri" pitchFamily="34" charset="-120"/>
              </a:rPr>
              <a:t>Questions &amp; Discussion</a:t>
            </a:r>
            <a:endParaRPr lang="en-US" sz="1733" dirty="0"/>
          </a:p>
        </p:txBody>
      </p:sp>
    </p:spTree>
    <p:extLst>
      <p:ext uri="{BB962C8B-B14F-4D97-AF65-F5344CB8AC3E}">
        <p14:creationId xmlns:p14="http://schemas.microsoft.com/office/powerpoint/2010/main" val="1468396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4F9B9-0FFC-C228-81E7-D2FB7D8D9FF4}"/>
            </a:ext>
          </a:extLst>
        </p:cNvPr>
        <p:cNvGrpSpPr/>
        <p:nvPr/>
      </p:nvGrpSpPr>
      <p:grpSpPr>
        <a:xfrm>
          <a:off x="0" y="0"/>
          <a:ext cx="0" cy="0"/>
          <a:chOff x="0" y="0"/>
          <a:chExt cx="0" cy="0"/>
        </a:xfrm>
      </p:grpSpPr>
      <p:pic>
        <p:nvPicPr>
          <p:cNvPr id="2" name="Picture Placeholder 1" descr="A group of people outside of a building&#10;&#10;AI-generated content may be incorrect.">
            <a:extLst>
              <a:ext uri="{FF2B5EF4-FFF2-40B4-BE49-F238E27FC236}">
                <a16:creationId xmlns:a16="http://schemas.microsoft.com/office/drawing/2014/main" id="{8DB0696D-A6AE-F916-DAF4-C9056311FCC6}"/>
              </a:ext>
            </a:extLst>
          </p:cNvPr>
          <p:cNvPicPr>
            <a:picLocks noGrp="1" noChangeAspect="1"/>
          </p:cNvPicPr>
          <p:nvPr>
            <p:ph type="pic" sz="quarter" idx="13"/>
          </p:nvPr>
        </p:nvPicPr>
        <p:blipFill>
          <a:blip r:embed="rId2"/>
          <a:srcRect l="21268" r="21268"/>
          <a:stretch/>
        </p:blipFill>
        <p:spPr>
          <a:prstGeom prst="rect">
            <a:avLst/>
          </a:prstGeom>
          <a:gradFill>
            <a:gsLst>
              <a:gs pos="0">
                <a:srgbClr val="501214">
                  <a:alpha val="0"/>
                </a:srgbClr>
              </a:gs>
              <a:gs pos="100000">
                <a:srgbClr val="501214">
                  <a:alpha val="40000"/>
                </a:srgbClr>
              </a:gs>
            </a:gsLst>
            <a:lin ang="5400000" scaled="1"/>
          </a:gradFill>
        </p:spPr>
      </p:pic>
      <p:sp>
        <p:nvSpPr>
          <p:cNvPr id="6" name="Rectangle 5">
            <a:extLst>
              <a:ext uri="{FF2B5EF4-FFF2-40B4-BE49-F238E27FC236}">
                <a16:creationId xmlns:a16="http://schemas.microsoft.com/office/drawing/2014/main" id="{35164E62-4F30-AE5B-85B0-F908760C961F}"/>
              </a:ext>
            </a:extLst>
          </p:cNvPr>
          <p:cNvSpPr/>
          <p:nvPr/>
        </p:nvSpPr>
        <p:spPr>
          <a:xfrm>
            <a:off x="492435" y="300453"/>
            <a:ext cx="3607139" cy="9310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 black background with red text&#10;&#10;AI-generated content may be incorrect.">
            <a:extLst>
              <a:ext uri="{FF2B5EF4-FFF2-40B4-BE49-F238E27FC236}">
                <a16:creationId xmlns:a16="http://schemas.microsoft.com/office/drawing/2014/main" id="{86823A33-459F-AEC6-DCC0-74899E889925}"/>
              </a:ext>
            </a:extLst>
          </p:cNvPr>
          <p:cNvPicPr>
            <a:picLocks noChangeAspect="1"/>
          </p:cNvPicPr>
          <p:nvPr/>
        </p:nvPicPr>
        <p:blipFill>
          <a:blip r:embed="rId3"/>
          <a:stretch>
            <a:fillRect/>
          </a:stretch>
        </p:blipFill>
        <p:spPr>
          <a:xfrm>
            <a:off x="163147" y="303114"/>
            <a:ext cx="6524168" cy="1078213"/>
          </a:xfrm>
          <a:prstGeom prst="rect">
            <a:avLst/>
          </a:prstGeom>
        </p:spPr>
      </p:pic>
      <p:sp>
        <p:nvSpPr>
          <p:cNvPr id="15" name="Title 3">
            <a:extLst>
              <a:ext uri="{FF2B5EF4-FFF2-40B4-BE49-F238E27FC236}">
                <a16:creationId xmlns:a16="http://schemas.microsoft.com/office/drawing/2014/main" id="{5EC292C0-C35A-CD95-8B31-A3722D6A1F3D}"/>
              </a:ext>
            </a:extLst>
          </p:cNvPr>
          <p:cNvSpPr>
            <a:spLocks noGrp="1"/>
          </p:cNvSpPr>
          <p:nvPr>
            <p:ph type="ctrTitle"/>
          </p:nvPr>
        </p:nvSpPr>
        <p:spPr>
          <a:xfrm>
            <a:off x="484185" y="2068133"/>
            <a:ext cx="5594515" cy="2324043"/>
          </a:xfrm>
        </p:spPr>
        <p:txBody>
          <a:bodyPr/>
          <a:lstStyle/>
          <a:p>
            <a:r>
              <a:rPr lang="en-US" sz="6000"/>
              <a:t>Thank you!</a:t>
            </a:r>
            <a:endParaRPr lang="en-US" sz="6000" b="0">
              <a:solidFill>
                <a:srgbClr val="000000"/>
              </a:solidFill>
            </a:endParaRPr>
          </a:p>
        </p:txBody>
      </p:sp>
      <p:sp>
        <p:nvSpPr>
          <p:cNvPr id="19" name="TextBox 18">
            <a:extLst>
              <a:ext uri="{FF2B5EF4-FFF2-40B4-BE49-F238E27FC236}">
                <a16:creationId xmlns:a16="http://schemas.microsoft.com/office/drawing/2014/main" id="{28BF8247-720E-21CD-A19F-74C8EF5C775F}"/>
              </a:ext>
            </a:extLst>
          </p:cNvPr>
          <p:cNvSpPr txBox="1"/>
          <p:nvPr/>
        </p:nvSpPr>
        <p:spPr>
          <a:xfrm>
            <a:off x="487317" y="5340960"/>
            <a:ext cx="284967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spcBef>
                <a:spcPts val="300"/>
              </a:spcBef>
              <a:spcAft>
                <a:spcPts val="300"/>
              </a:spcAft>
            </a:pPr>
            <a:r>
              <a:rPr lang="en-US" sz="2000" b="1">
                <a:solidFill>
                  <a:schemeClr val="bg1"/>
                </a:solidFill>
              </a:rPr>
              <a:t>cads.txst.edu</a:t>
            </a:r>
            <a:endParaRPr lang="en-US" sz="1800"/>
          </a:p>
          <a:p>
            <a:pPr>
              <a:spcBef>
                <a:spcPts val="300"/>
              </a:spcBef>
              <a:spcAft>
                <a:spcPts val="300"/>
              </a:spcAft>
            </a:pPr>
            <a:r>
              <a:rPr lang="en-US" sz="2000" b="1">
                <a:solidFill>
                  <a:schemeClr val="bg1"/>
                </a:solidFill>
              </a:rPr>
              <a:t>Alkek 350 suite</a:t>
            </a:r>
          </a:p>
          <a:p>
            <a:pPr rtl="0">
              <a:spcBef>
                <a:spcPts val="300"/>
              </a:spcBef>
              <a:spcAft>
                <a:spcPts val="300"/>
              </a:spcAft>
            </a:pPr>
            <a:r>
              <a:rPr lang="en-US" sz="2000" b="1">
                <a:solidFill>
                  <a:schemeClr val="bg1"/>
                </a:solidFill>
              </a:rPr>
              <a:t>cads@txstate.edu</a:t>
            </a:r>
          </a:p>
        </p:txBody>
      </p:sp>
    </p:spTree>
    <p:extLst>
      <p:ext uri="{BB962C8B-B14F-4D97-AF65-F5344CB8AC3E}">
        <p14:creationId xmlns:p14="http://schemas.microsoft.com/office/powerpoint/2010/main" val="2842092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34100BD-773A-4822-A05B-AEB7D41E9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8C2B8-8F61-E62C-6EA6-58B0E6DC8AAF}"/>
              </a:ext>
            </a:extLst>
          </p:cNvPr>
          <p:cNvSpPr>
            <a:spLocks noGrp="1"/>
          </p:cNvSpPr>
          <p:nvPr>
            <p:ph type="title"/>
          </p:nvPr>
        </p:nvSpPr>
        <p:spPr>
          <a:xfrm>
            <a:off x="838200" y="365125"/>
            <a:ext cx="10515600" cy="1325563"/>
          </a:xfrm>
        </p:spPr>
        <p:txBody>
          <a:bodyPr>
            <a:normAutofit/>
          </a:bodyPr>
          <a:lstStyle/>
          <a:p>
            <a:r>
              <a:rPr lang="en-US"/>
              <a:t>What is Hugging Face?</a:t>
            </a:r>
          </a:p>
        </p:txBody>
      </p:sp>
      <p:sp>
        <p:nvSpPr>
          <p:cNvPr id="3" name="Content Placeholder 2">
            <a:extLst>
              <a:ext uri="{FF2B5EF4-FFF2-40B4-BE49-F238E27FC236}">
                <a16:creationId xmlns:a16="http://schemas.microsoft.com/office/drawing/2014/main" id="{634D2EF8-1582-AC57-BA10-E9913402F318}"/>
              </a:ext>
            </a:extLst>
          </p:cNvPr>
          <p:cNvSpPr>
            <a:spLocks noGrp="1"/>
          </p:cNvSpPr>
          <p:nvPr>
            <p:ph idx="1"/>
          </p:nvPr>
        </p:nvSpPr>
        <p:spPr>
          <a:xfrm>
            <a:off x="838201" y="2013625"/>
            <a:ext cx="4614759" cy="4163337"/>
          </a:xfrm>
        </p:spPr>
        <p:txBody>
          <a:bodyPr>
            <a:normAutofit/>
          </a:bodyPr>
          <a:lstStyle/>
          <a:p>
            <a:r>
              <a:rPr lang="en-US" sz="2000"/>
              <a:t>Hugging Face is an open-source platform for AI that offers lots of tools, including datasets, models, libraries and a platform to build, train and deploy ML models (NLP, Computer vision, Audio)</a:t>
            </a:r>
          </a:p>
          <a:p>
            <a:endParaRPr lang="en-US" sz="2000"/>
          </a:p>
          <a:p>
            <a:r>
              <a:rPr lang="en-US" sz="2000" b="1"/>
              <a:t>The Git hub of AI </a:t>
            </a:r>
            <a:r>
              <a:rPr lang="en-US" sz="2000"/>
              <a:t>:  Just as GitHub hosts code, Hugging Face hosts AI models, datasets, and demos.</a:t>
            </a:r>
          </a:p>
        </p:txBody>
      </p:sp>
      <p:sp>
        <p:nvSpPr>
          <p:cNvPr id="19" name="Freeform: Shape 18">
            <a:extLst>
              <a:ext uri="{FF2B5EF4-FFF2-40B4-BE49-F238E27FC236}">
                <a16:creationId xmlns:a16="http://schemas.microsoft.com/office/drawing/2014/main" id="{EA2AEA56-4902-4CC1-A43B-1AC27C88C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338" y="2015168"/>
            <a:ext cx="5283866" cy="4210442"/>
          </a:xfrm>
          <a:custGeom>
            <a:avLst/>
            <a:gdLst>
              <a:gd name="connsiteX0" fmla="*/ 839883 w 5283866"/>
              <a:gd name="connsiteY0" fmla="*/ 18 h 4210442"/>
              <a:gd name="connsiteX1" fmla="*/ 875727 w 5283866"/>
              <a:gd name="connsiteY1" fmla="*/ 6050 h 4210442"/>
              <a:gd name="connsiteX2" fmla="*/ 1624617 w 5283866"/>
              <a:gd name="connsiteY2" fmla="*/ 99799 h 4210442"/>
              <a:gd name="connsiteX3" fmla="*/ 2328012 w 5283866"/>
              <a:gd name="connsiteY3" fmla="*/ 148051 h 4210442"/>
              <a:gd name="connsiteX4" fmla="*/ 3177820 w 5283866"/>
              <a:gd name="connsiteY4" fmla="*/ 228566 h 4210442"/>
              <a:gd name="connsiteX5" fmla="*/ 3770646 w 5283866"/>
              <a:gd name="connsiteY5" fmla="*/ 252831 h 4210442"/>
              <a:gd name="connsiteX6" fmla="*/ 3800149 w 5283866"/>
              <a:gd name="connsiteY6" fmla="*/ 251727 h 4210442"/>
              <a:gd name="connsiteX7" fmla="*/ 4102076 w 5283866"/>
              <a:gd name="connsiteY7" fmla="*/ 288400 h 4210442"/>
              <a:gd name="connsiteX8" fmla="*/ 3904377 w 5283866"/>
              <a:gd name="connsiteY8" fmla="*/ 446120 h 4210442"/>
              <a:gd name="connsiteX9" fmla="*/ 4188933 w 5283866"/>
              <a:gd name="connsiteY9" fmla="*/ 520843 h 4210442"/>
              <a:gd name="connsiteX10" fmla="*/ 4465492 w 5283866"/>
              <a:gd name="connsiteY10" fmla="*/ 626449 h 4210442"/>
              <a:gd name="connsiteX11" fmla="*/ 4517606 w 5283866"/>
              <a:gd name="connsiteY11" fmla="*/ 670015 h 4210442"/>
              <a:gd name="connsiteX12" fmla="*/ 4948576 w 5283866"/>
              <a:gd name="connsiteY12" fmla="*/ 954847 h 4210442"/>
              <a:gd name="connsiteX13" fmla="*/ 4866132 w 5283866"/>
              <a:gd name="connsiteY13" fmla="*/ 1015233 h 4210442"/>
              <a:gd name="connsiteX14" fmla="*/ 5019164 w 5283866"/>
              <a:gd name="connsiteY14" fmla="*/ 1087474 h 4210442"/>
              <a:gd name="connsiteX15" fmla="*/ 5053630 w 5283866"/>
              <a:gd name="connsiteY15" fmla="*/ 1117806 h 4210442"/>
              <a:gd name="connsiteX16" fmla="*/ 5024404 w 5283866"/>
              <a:gd name="connsiteY16" fmla="*/ 1154202 h 4210442"/>
              <a:gd name="connsiteX17" fmla="*/ 4960984 w 5283866"/>
              <a:gd name="connsiteY17" fmla="*/ 1179569 h 4210442"/>
              <a:gd name="connsiteX18" fmla="*/ 4876887 w 5283866"/>
              <a:gd name="connsiteY18" fmla="*/ 1243814 h 4210442"/>
              <a:gd name="connsiteX19" fmla="*/ 4880195 w 5283866"/>
              <a:gd name="connsiteY19" fmla="*/ 1293998 h 4210442"/>
              <a:gd name="connsiteX20" fmla="*/ 4930104 w 5283866"/>
              <a:gd name="connsiteY20" fmla="*/ 1384991 h 4210442"/>
              <a:gd name="connsiteX21" fmla="*/ 4855103 w 5283866"/>
              <a:gd name="connsiteY21" fmla="*/ 1480119 h 4210442"/>
              <a:gd name="connsiteX22" fmla="*/ 4816500 w 5283866"/>
              <a:gd name="connsiteY22" fmla="*/ 1508242 h 4210442"/>
              <a:gd name="connsiteX23" fmla="*/ 4890949 w 5283866"/>
              <a:gd name="connsiteY23" fmla="*/ 1517893 h 4210442"/>
              <a:gd name="connsiteX24" fmla="*/ 4916868 w 5283866"/>
              <a:gd name="connsiteY24" fmla="*/ 1557599 h 4210442"/>
              <a:gd name="connsiteX25" fmla="*/ 4928448 w 5283866"/>
              <a:gd name="connsiteY25" fmla="*/ 1577453 h 4210442"/>
              <a:gd name="connsiteX26" fmla="*/ 4998760 w 5283866"/>
              <a:gd name="connsiteY26" fmla="*/ 1701809 h 4210442"/>
              <a:gd name="connsiteX27" fmla="*/ 4986903 w 5283866"/>
              <a:gd name="connsiteY27" fmla="*/ 1736550 h 4210442"/>
              <a:gd name="connsiteX28" fmla="*/ 4869716 w 5283866"/>
              <a:gd name="connsiteY28" fmla="*/ 1904472 h 4210442"/>
              <a:gd name="connsiteX29" fmla="*/ 4994348 w 5283866"/>
              <a:gd name="connsiteY29" fmla="*/ 1951346 h 4210442"/>
              <a:gd name="connsiteX30" fmla="*/ 5001792 w 5283866"/>
              <a:gd name="connsiteY30" fmla="*/ 2030756 h 4210442"/>
              <a:gd name="connsiteX31" fmla="*/ 5065212 w 5283866"/>
              <a:gd name="connsiteY31" fmla="*/ 2119543 h 4210442"/>
              <a:gd name="connsiteX32" fmla="*/ 5204732 w 5283866"/>
              <a:gd name="connsiteY32" fmla="*/ 2244450 h 4210442"/>
              <a:gd name="connsiteX33" fmla="*/ 5283866 w 5283866"/>
              <a:gd name="connsiteY33" fmla="*/ 2328272 h 4210442"/>
              <a:gd name="connsiteX34" fmla="*/ 5147380 w 5283866"/>
              <a:gd name="connsiteY34" fmla="*/ 2350606 h 4210442"/>
              <a:gd name="connsiteX35" fmla="*/ 5126148 w 5283866"/>
              <a:gd name="connsiteY35" fmla="*/ 2363566 h 4210442"/>
              <a:gd name="connsiteX36" fmla="*/ 5142417 w 5283866"/>
              <a:gd name="connsiteY36" fmla="*/ 2407682 h 4210442"/>
              <a:gd name="connsiteX37" fmla="*/ 5164200 w 5283866"/>
              <a:gd name="connsiteY37" fmla="*/ 2451526 h 4210442"/>
              <a:gd name="connsiteX38" fmla="*/ 5149034 w 5283866"/>
              <a:gd name="connsiteY38" fmla="*/ 2485992 h 4210442"/>
              <a:gd name="connsiteX39" fmla="*/ 5042601 w 5283866"/>
              <a:gd name="connsiteY39" fmla="*/ 2635164 h 4210442"/>
              <a:gd name="connsiteX40" fmla="*/ 4955194 w 5283866"/>
              <a:gd name="connsiteY40" fmla="*/ 2694445 h 4210442"/>
              <a:gd name="connsiteX41" fmla="*/ 4756116 w 5283866"/>
              <a:gd name="connsiteY41" fmla="*/ 2963836 h 4210442"/>
              <a:gd name="connsiteX42" fmla="*/ 4693523 w 5283866"/>
              <a:gd name="connsiteY42" fmla="*/ 3051244 h 4210442"/>
              <a:gd name="connsiteX43" fmla="*/ 4739848 w 5283866"/>
              <a:gd name="connsiteY43" fmla="*/ 3082125 h 4210442"/>
              <a:gd name="connsiteX44" fmla="*/ 4651060 w 5283866"/>
              <a:gd name="connsiteY44" fmla="*/ 3173670 h 4210442"/>
              <a:gd name="connsiteX45" fmla="*/ 4546556 w 5283866"/>
              <a:gd name="connsiteY45" fmla="*/ 3275413 h 4210442"/>
              <a:gd name="connsiteX46" fmla="*/ 4519261 w 5283866"/>
              <a:gd name="connsiteY46" fmla="*/ 3302437 h 4210442"/>
              <a:gd name="connsiteX47" fmla="*/ 2364961 w 5283866"/>
              <a:gd name="connsiteY47" fmla="*/ 4209597 h 4210442"/>
              <a:gd name="connsiteX48" fmla="*/ 1796951 w 5283866"/>
              <a:gd name="connsiteY48" fmla="*/ 4075867 h 4210442"/>
              <a:gd name="connsiteX49" fmla="*/ 1572227 w 5283866"/>
              <a:gd name="connsiteY49" fmla="*/ 3971917 h 4210442"/>
              <a:gd name="connsiteX50" fmla="*/ 1284364 w 5283866"/>
              <a:gd name="connsiteY50" fmla="*/ 3805097 h 4210442"/>
              <a:gd name="connsiteX51" fmla="*/ 976645 w 5283866"/>
              <a:gd name="connsiteY51" fmla="*/ 3670815 h 4210442"/>
              <a:gd name="connsiteX52" fmla="*/ 871866 w 5283866"/>
              <a:gd name="connsiteY52" fmla="*/ 3547839 h 4210442"/>
              <a:gd name="connsiteX53" fmla="*/ 835195 w 5283866"/>
              <a:gd name="connsiteY53" fmla="*/ 3513373 h 4210442"/>
              <a:gd name="connsiteX54" fmla="*/ 743375 w 5283866"/>
              <a:gd name="connsiteY54" fmla="*/ 3468427 h 4210442"/>
              <a:gd name="connsiteX55" fmla="*/ 583175 w 5283866"/>
              <a:gd name="connsiteY55" fmla="*/ 3371370 h 4210442"/>
              <a:gd name="connsiteX56" fmla="*/ 641906 w 5283866"/>
              <a:gd name="connsiteY56" fmla="*/ 3349311 h 4210442"/>
              <a:gd name="connsiteX57" fmla="*/ 810930 w 5283866"/>
              <a:gd name="connsiteY57" fmla="*/ 3408042 h 4210442"/>
              <a:gd name="connsiteX58" fmla="*/ 933908 w 5283866"/>
              <a:gd name="connsiteY58" fmla="*/ 3423758 h 4210442"/>
              <a:gd name="connsiteX59" fmla="*/ 760747 w 5283866"/>
              <a:gd name="connsiteY59" fmla="*/ 3321187 h 4210442"/>
              <a:gd name="connsiteX60" fmla="*/ 593101 w 5283866"/>
              <a:gd name="connsiteY60" fmla="*/ 3187731 h 4210442"/>
              <a:gd name="connsiteX61" fmla="*/ 722419 w 5283866"/>
              <a:gd name="connsiteY61" fmla="*/ 3213374 h 4210442"/>
              <a:gd name="connsiteX62" fmla="*/ 727934 w 5283866"/>
              <a:gd name="connsiteY62" fmla="*/ 3195451 h 4210442"/>
              <a:gd name="connsiteX63" fmla="*/ 615987 w 5283866"/>
              <a:gd name="connsiteY63" fmla="*/ 3036630 h 4210442"/>
              <a:gd name="connsiteX64" fmla="*/ 560564 w 5283866"/>
              <a:gd name="connsiteY64" fmla="*/ 2972660 h 4210442"/>
              <a:gd name="connsiteX65" fmla="*/ 311302 w 5283866"/>
              <a:gd name="connsiteY65" fmla="*/ 2779924 h 4210442"/>
              <a:gd name="connsiteX66" fmla="*/ 547882 w 5283866"/>
              <a:gd name="connsiteY66" fmla="*/ 2865952 h 4210442"/>
              <a:gd name="connsiteX67" fmla="*/ 303582 w 5283866"/>
              <a:gd name="connsiteY67" fmla="*/ 2678453 h 4210442"/>
              <a:gd name="connsiteX68" fmla="*/ 185016 w 5283866"/>
              <a:gd name="connsiteY68" fmla="*/ 2609244 h 4210442"/>
              <a:gd name="connsiteX69" fmla="*/ 154963 w 5283866"/>
              <a:gd name="connsiteY69" fmla="*/ 2568435 h 4210442"/>
              <a:gd name="connsiteX70" fmla="*/ 207627 w 5283866"/>
              <a:gd name="connsiteY70" fmla="*/ 2559612 h 4210442"/>
              <a:gd name="connsiteX71" fmla="*/ 369207 w 5283866"/>
              <a:gd name="connsiteY71" fmla="*/ 2575330 h 4210442"/>
              <a:gd name="connsiteX72" fmla="*/ 169852 w 5283866"/>
              <a:gd name="connsiteY72" fmla="*/ 2449319 h 4210442"/>
              <a:gd name="connsiteX73" fmla="*/ 319299 w 5283866"/>
              <a:gd name="connsiteY73" fmla="*/ 2468619 h 4210442"/>
              <a:gd name="connsiteX74" fmla="*/ 362313 w 5283866"/>
              <a:gd name="connsiteY74" fmla="*/ 2418988 h 4210442"/>
              <a:gd name="connsiteX75" fmla="*/ 431798 w 5283866"/>
              <a:gd name="connsiteY75" fmla="*/ 2338750 h 4210442"/>
              <a:gd name="connsiteX76" fmla="*/ 479775 w 5283866"/>
              <a:gd name="connsiteY76" fmla="*/ 2294082 h 4210442"/>
              <a:gd name="connsiteX77" fmla="*/ 499903 w 5283866"/>
              <a:gd name="connsiteY77" fmla="*/ 2153458 h 4210442"/>
              <a:gd name="connsiteX78" fmla="*/ 458544 w 5283866"/>
              <a:gd name="connsiteY78" fmla="*/ 1999599 h 4210442"/>
              <a:gd name="connsiteX79" fmla="*/ 346596 w 5283866"/>
              <a:gd name="connsiteY79" fmla="*/ 1921843 h 4210442"/>
              <a:gd name="connsiteX80" fmla="*/ 378857 w 5283866"/>
              <a:gd name="connsiteY80" fmla="*/ 1834435 h 4210442"/>
              <a:gd name="connsiteX81" fmla="*/ 617091 w 5283866"/>
              <a:gd name="connsiteY81" fmla="*/ 1887376 h 4210442"/>
              <a:gd name="connsiteX82" fmla="*/ 260568 w 5283866"/>
              <a:gd name="connsiteY82" fmla="*/ 1679198 h 4210442"/>
              <a:gd name="connsiteX83" fmla="*/ 320402 w 5283866"/>
              <a:gd name="connsiteY83" fmla="*/ 1668720 h 4210442"/>
              <a:gd name="connsiteX84" fmla="*/ 317920 w 5283866"/>
              <a:gd name="connsiteY84" fmla="*/ 1652452 h 4210442"/>
              <a:gd name="connsiteX85" fmla="*/ 321779 w 5283866"/>
              <a:gd name="connsiteY85" fmla="*/ 1552359 h 4210442"/>
              <a:gd name="connsiteX86" fmla="*/ 331707 w 5283866"/>
              <a:gd name="connsiteY86" fmla="*/ 1506313 h 4210442"/>
              <a:gd name="connsiteX87" fmla="*/ 315990 w 5283866"/>
              <a:gd name="connsiteY87" fmla="*/ 1453371 h 4210442"/>
              <a:gd name="connsiteX88" fmla="*/ 583450 w 5283866"/>
              <a:gd name="connsiteY88" fmla="*/ 1474052 h 4210442"/>
              <a:gd name="connsiteX89" fmla="*/ 699809 w 5283866"/>
              <a:gd name="connsiteY89" fmla="*/ 1461919 h 4210442"/>
              <a:gd name="connsiteX90" fmla="*/ 902750 w 5283866"/>
              <a:gd name="connsiteY90" fmla="*/ 1458612 h 4210442"/>
              <a:gd name="connsiteX91" fmla="*/ 996774 w 5283866"/>
              <a:gd name="connsiteY91" fmla="*/ 1468814 h 4210442"/>
              <a:gd name="connsiteX92" fmla="*/ 1077012 w 5283866"/>
              <a:gd name="connsiteY92" fmla="*/ 1455578 h 4210442"/>
              <a:gd name="connsiteX93" fmla="*/ 1000083 w 5283866"/>
              <a:gd name="connsiteY93" fmla="*/ 1393262 h 4210442"/>
              <a:gd name="connsiteX94" fmla="*/ 891720 w 5283866"/>
              <a:gd name="connsiteY94" fmla="*/ 1394089 h 4210442"/>
              <a:gd name="connsiteX95" fmla="*/ 814515 w 5283866"/>
              <a:gd name="connsiteY95" fmla="*/ 1353557 h 4210442"/>
              <a:gd name="connsiteX96" fmla="*/ 740895 w 5283866"/>
              <a:gd name="connsiteY96" fmla="*/ 1280211 h 4210442"/>
              <a:gd name="connsiteX97" fmla="*/ 481154 w 5283866"/>
              <a:gd name="connsiteY97" fmla="*/ 1163301 h 4210442"/>
              <a:gd name="connsiteX98" fmla="*/ 433728 w 5283866"/>
              <a:gd name="connsiteY98" fmla="*/ 1118909 h 4210442"/>
              <a:gd name="connsiteX99" fmla="*/ 1176276 w 5283866"/>
              <a:gd name="connsiteY99" fmla="*/ 1288484 h 4210442"/>
              <a:gd name="connsiteX100" fmla="*/ 946867 w 5283866"/>
              <a:gd name="connsiteY100" fmla="*/ 1217344 h 4210442"/>
              <a:gd name="connsiteX101" fmla="*/ 1102104 w 5283866"/>
              <a:gd name="connsiteY101" fmla="*/ 1230304 h 4210442"/>
              <a:gd name="connsiteX102" fmla="*/ 1188133 w 5283866"/>
              <a:gd name="connsiteY102" fmla="*/ 1182603 h 4210442"/>
              <a:gd name="connsiteX103" fmla="*/ 1187030 w 5283866"/>
              <a:gd name="connsiteY103" fmla="*/ 1169092 h 4210442"/>
              <a:gd name="connsiteX104" fmla="*/ 1123887 w 5283866"/>
              <a:gd name="connsiteY104" fmla="*/ 1124698 h 4210442"/>
              <a:gd name="connsiteX105" fmla="*/ 1086938 w 5283866"/>
              <a:gd name="connsiteY105" fmla="*/ 1096023 h 4210442"/>
              <a:gd name="connsiteX106" fmla="*/ 985744 w 5283866"/>
              <a:gd name="connsiteY106" fmla="*/ 992622 h 4210442"/>
              <a:gd name="connsiteX107" fmla="*/ 1057987 w 5283866"/>
              <a:gd name="connsiteY107" fmla="*/ 981594 h 4210442"/>
              <a:gd name="connsiteX108" fmla="*/ 1084733 w 5283866"/>
              <a:gd name="connsiteY108" fmla="*/ 960086 h 4210442"/>
              <a:gd name="connsiteX109" fmla="*/ 1064605 w 5283866"/>
              <a:gd name="connsiteY109" fmla="*/ 929756 h 4210442"/>
              <a:gd name="connsiteX110" fmla="*/ 840985 w 5283866"/>
              <a:gd name="connsiteY110" fmla="*/ 836558 h 4210442"/>
              <a:gd name="connsiteX111" fmla="*/ 823615 w 5283866"/>
              <a:gd name="connsiteY111" fmla="*/ 764315 h 4210442"/>
              <a:gd name="connsiteX112" fmla="*/ 865526 w 5283866"/>
              <a:gd name="connsiteY112" fmla="*/ 753562 h 4210442"/>
              <a:gd name="connsiteX113" fmla="*/ 914331 w 5283866"/>
              <a:gd name="connsiteY113" fmla="*/ 758525 h 4210442"/>
              <a:gd name="connsiteX114" fmla="*/ 875452 w 5283866"/>
              <a:gd name="connsiteY114" fmla="*/ 701724 h 4210442"/>
              <a:gd name="connsiteX115" fmla="*/ 717181 w 5283866"/>
              <a:gd name="connsiteY115" fmla="*/ 644371 h 4210442"/>
              <a:gd name="connsiteX116" fmla="*/ 755783 w 5283866"/>
              <a:gd name="connsiteY116" fmla="*/ 591707 h 4210442"/>
              <a:gd name="connsiteX117" fmla="*/ 0 w 5283866"/>
              <a:gd name="connsiteY117" fmla="*/ 352370 h 4210442"/>
              <a:gd name="connsiteX118" fmla="*/ 135937 w 5283866"/>
              <a:gd name="connsiteY118" fmla="*/ 349889 h 4210442"/>
              <a:gd name="connsiteX119" fmla="*/ 421595 w 5283866"/>
              <a:gd name="connsiteY119" fmla="*/ 385458 h 4210442"/>
              <a:gd name="connsiteX120" fmla="*/ 564424 w 5283866"/>
              <a:gd name="connsiteY120" fmla="*/ 379393 h 4210442"/>
              <a:gd name="connsiteX121" fmla="*/ 698432 w 5283866"/>
              <a:gd name="connsiteY121" fmla="*/ 398694 h 4210442"/>
              <a:gd name="connsiteX122" fmla="*/ 815067 w 5283866"/>
              <a:gd name="connsiteY122" fmla="*/ 398694 h 4210442"/>
              <a:gd name="connsiteX123" fmla="*/ 705876 w 5283866"/>
              <a:gd name="connsiteY123" fmla="*/ 370568 h 4210442"/>
              <a:gd name="connsiteX124" fmla="*/ 775360 w 5283866"/>
              <a:gd name="connsiteY124" fmla="*/ 345477 h 4210442"/>
              <a:gd name="connsiteX125" fmla="*/ 787493 w 5283866"/>
              <a:gd name="connsiteY125" fmla="*/ 315146 h 4210442"/>
              <a:gd name="connsiteX126" fmla="*/ 819202 w 5283866"/>
              <a:gd name="connsiteY126" fmla="*/ 291709 h 4210442"/>
              <a:gd name="connsiteX127" fmla="*/ 998705 w 5283866"/>
              <a:gd name="connsiteY127" fmla="*/ 303291 h 4210442"/>
              <a:gd name="connsiteX128" fmla="*/ 880139 w 5283866"/>
              <a:gd name="connsiteY128" fmla="*/ 206783 h 4210442"/>
              <a:gd name="connsiteX129" fmla="*/ 804037 w 5283866"/>
              <a:gd name="connsiteY129" fmla="*/ 190790 h 4210442"/>
              <a:gd name="connsiteX130" fmla="*/ 786666 w 5283866"/>
              <a:gd name="connsiteY130" fmla="*/ 149707 h 4210442"/>
              <a:gd name="connsiteX131" fmla="*/ 821960 w 5283866"/>
              <a:gd name="connsiteY131" fmla="*/ 140884 h 4210442"/>
              <a:gd name="connsiteX132" fmla="*/ 997325 w 5283866"/>
              <a:gd name="connsiteY132" fmla="*/ 174800 h 4210442"/>
              <a:gd name="connsiteX133" fmla="*/ 1026829 w 5283866"/>
              <a:gd name="connsiteY133" fmla="*/ 161287 h 4210442"/>
              <a:gd name="connsiteX134" fmla="*/ 696777 w 5283866"/>
              <a:gd name="connsiteY134" fmla="*/ 73604 h 4210442"/>
              <a:gd name="connsiteX135" fmla="*/ 701741 w 5283866"/>
              <a:gd name="connsiteY135" fmla="*/ 50444 h 4210442"/>
              <a:gd name="connsiteX136" fmla="*/ 992362 w 5283866"/>
              <a:gd name="connsiteY136" fmla="*/ 86289 h 4210442"/>
              <a:gd name="connsiteX137" fmla="*/ 806519 w 5283866"/>
              <a:gd name="connsiteY137" fmla="*/ 18183 h 4210442"/>
              <a:gd name="connsiteX138" fmla="*/ 839883 w 5283866"/>
              <a:gd name="connsiteY138" fmla="*/ 18 h 42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pic>
        <p:nvPicPr>
          <p:cNvPr id="5" name="Picture 4">
            <a:extLst>
              <a:ext uri="{FF2B5EF4-FFF2-40B4-BE49-F238E27FC236}">
                <a16:creationId xmlns:a16="http://schemas.microsoft.com/office/drawing/2014/main" id="{FDCC8B86-F00E-926A-6C53-8586EEF48C34}"/>
              </a:ext>
            </a:extLst>
          </p:cNvPr>
          <p:cNvPicPr>
            <a:picLocks noChangeAspect="1"/>
          </p:cNvPicPr>
          <p:nvPr/>
        </p:nvPicPr>
        <p:blipFill>
          <a:blip r:embed="rId3"/>
          <a:stretch>
            <a:fillRect/>
          </a:stretch>
        </p:blipFill>
        <p:spPr>
          <a:xfrm>
            <a:off x="7443538" y="2922867"/>
            <a:ext cx="2775284" cy="2439567"/>
          </a:xfrm>
          <a:prstGeom prst="rect">
            <a:avLst/>
          </a:prstGeom>
        </p:spPr>
      </p:pic>
    </p:spTree>
    <p:extLst>
      <p:ext uri="{BB962C8B-B14F-4D97-AF65-F5344CB8AC3E}">
        <p14:creationId xmlns:p14="http://schemas.microsoft.com/office/powerpoint/2010/main" val="3829112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C1D0-2D14-A95F-3261-191170AD68B6}"/>
              </a:ext>
            </a:extLst>
          </p:cNvPr>
          <p:cNvSpPr>
            <a:spLocks noGrp="1"/>
          </p:cNvSpPr>
          <p:nvPr>
            <p:ph type="title"/>
          </p:nvPr>
        </p:nvSpPr>
        <p:spPr/>
        <p:txBody>
          <a:bodyPr/>
          <a:lstStyle/>
          <a:p>
            <a:r>
              <a:rPr lang="en-US" dirty="0"/>
              <a:t>Why Use Hugging Face?</a:t>
            </a:r>
          </a:p>
        </p:txBody>
      </p:sp>
      <p:graphicFrame>
        <p:nvGraphicFramePr>
          <p:cNvPr id="7" name="Content Placeholder 2">
            <a:extLst>
              <a:ext uri="{FF2B5EF4-FFF2-40B4-BE49-F238E27FC236}">
                <a16:creationId xmlns:a16="http://schemas.microsoft.com/office/drawing/2014/main" id="{3B22B93A-1CC8-8695-12E4-4CA399AB98F5}"/>
              </a:ext>
            </a:extLst>
          </p:cNvPr>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7842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A3FCD-B891-3951-F9F8-C8E30DAAC42A}"/>
              </a:ext>
            </a:extLst>
          </p:cNvPr>
          <p:cNvSpPr>
            <a:spLocks noGrp="1"/>
          </p:cNvSpPr>
          <p:nvPr>
            <p:ph type="title"/>
          </p:nvPr>
        </p:nvSpPr>
        <p:spPr/>
        <p:txBody>
          <a:bodyPr/>
          <a:lstStyle/>
          <a:p>
            <a:r>
              <a:rPr lang="en-US" dirty="0"/>
              <a:t>Key Components</a:t>
            </a:r>
          </a:p>
        </p:txBody>
      </p:sp>
      <p:graphicFrame>
        <p:nvGraphicFramePr>
          <p:cNvPr id="8" name="Content Placeholder 2">
            <a:extLst>
              <a:ext uri="{FF2B5EF4-FFF2-40B4-BE49-F238E27FC236}">
                <a16:creationId xmlns:a16="http://schemas.microsoft.com/office/drawing/2014/main" id="{50568F50-0AE1-4F1A-090A-2BB104F9CF00}"/>
              </a:ext>
            </a:extLst>
          </p:cNvPr>
          <p:cNvGraphicFramePr>
            <a:graphicFrameLocks noGrp="1"/>
          </p:cNvGraphicFramePr>
          <p:nvPr>
            <p:ph idx="1"/>
            <p:extLst>
              <p:ext uri="{D42A27DB-BD31-4B8C-83A1-F6EECF244321}">
                <p14:modId xmlns:p14="http://schemas.microsoft.com/office/powerpoint/2010/main" val="300417817"/>
              </p:ext>
            </p:extLst>
          </p:nvPr>
        </p:nvGraphicFramePr>
        <p:xfrm>
          <a:off x="1159858" y="1698964"/>
          <a:ext cx="6210940" cy="4570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4A5E12B-85B1-083D-9371-80A2F64C2D15}"/>
              </a:ext>
            </a:extLst>
          </p:cNvPr>
          <p:cNvPicPr>
            <a:picLocks noChangeAspect="1"/>
          </p:cNvPicPr>
          <p:nvPr/>
        </p:nvPicPr>
        <p:blipFill>
          <a:blip r:embed="rId7"/>
          <a:stretch>
            <a:fillRect/>
          </a:stretch>
        </p:blipFill>
        <p:spPr>
          <a:xfrm>
            <a:off x="7758110" y="1699064"/>
            <a:ext cx="3709568" cy="3736358"/>
          </a:xfrm>
          <a:prstGeom prst="rect">
            <a:avLst/>
          </a:prstGeom>
        </p:spPr>
      </p:pic>
      <p:sp>
        <p:nvSpPr>
          <p:cNvPr id="6" name="TextBox 5">
            <a:extLst>
              <a:ext uri="{FF2B5EF4-FFF2-40B4-BE49-F238E27FC236}">
                <a16:creationId xmlns:a16="http://schemas.microsoft.com/office/drawing/2014/main" id="{DB6F9DAF-0FEF-7D7F-47BE-F7FD1D060101}"/>
              </a:ext>
            </a:extLst>
          </p:cNvPr>
          <p:cNvSpPr txBox="1"/>
          <p:nvPr/>
        </p:nvSpPr>
        <p:spPr>
          <a:xfrm>
            <a:off x="7641774" y="5737109"/>
            <a:ext cx="4287775" cy="338554"/>
          </a:xfrm>
          <a:prstGeom prst="rect">
            <a:avLst/>
          </a:prstGeom>
          <a:noFill/>
        </p:spPr>
        <p:txBody>
          <a:bodyPr wrap="square" lIns="91440" tIns="45720" rIns="91440" bIns="45720" rtlCol="0" anchor="t">
            <a:spAutoFit/>
          </a:bodyPr>
          <a:lstStyle/>
          <a:p>
            <a:r>
              <a:rPr lang="en-US" sz="1600" dirty="0"/>
              <a:t>https://botpenguin.com/glossary/hugging-face</a:t>
            </a:r>
          </a:p>
        </p:txBody>
      </p:sp>
    </p:spTree>
    <p:extLst>
      <p:ext uri="{BB962C8B-B14F-4D97-AF65-F5344CB8AC3E}">
        <p14:creationId xmlns:p14="http://schemas.microsoft.com/office/powerpoint/2010/main" val="4114875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C457-ADEF-D4B8-93B0-3AB6958D3564}"/>
              </a:ext>
            </a:extLst>
          </p:cNvPr>
          <p:cNvSpPr>
            <a:spLocks noGrp="1"/>
          </p:cNvSpPr>
          <p:nvPr>
            <p:ph type="title"/>
          </p:nvPr>
        </p:nvSpPr>
        <p:spPr/>
        <p:txBody>
          <a:bodyPr/>
          <a:lstStyle/>
          <a:p>
            <a:r>
              <a:rPr lang="en-US" dirty="0"/>
              <a:t>What can you build</a:t>
            </a:r>
          </a:p>
        </p:txBody>
      </p:sp>
      <p:graphicFrame>
        <p:nvGraphicFramePr>
          <p:cNvPr id="5" name="Content Placeholder 2">
            <a:extLst>
              <a:ext uri="{FF2B5EF4-FFF2-40B4-BE49-F238E27FC236}">
                <a16:creationId xmlns:a16="http://schemas.microsoft.com/office/drawing/2014/main" id="{5D358D31-6865-739A-02C7-3DF9C9604882}"/>
              </a:ext>
            </a:extLst>
          </p:cNvPr>
          <p:cNvGraphicFramePr>
            <a:graphicFrameLocks noGrp="1"/>
          </p:cNvGraphicFramePr>
          <p:nvPr>
            <p:ph idx="1"/>
            <p:extLst>
              <p:ext uri="{D42A27DB-BD31-4B8C-83A1-F6EECF244321}">
                <p14:modId xmlns:p14="http://schemas.microsoft.com/office/powerpoint/2010/main" val="475457355"/>
              </p:ext>
            </p:extLst>
          </p:nvPr>
        </p:nvGraphicFramePr>
        <p:xfrm>
          <a:off x="1253890" y="1356607"/>
          <a:ext cx="9678912" cy="4794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4632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D6D698-889B-BD99-932F-8A199CA4E71F}"/>
              </a:ext>
            </a:extLst>
          </p:cNvPr>
          <p:cNvSpPr>
            <a:spLocks noGrp="1"/>
          </p:cNvSpPr>
          <p:nvPr>
            <p:ph type="title"/>
          </p:nvPr>
        </p:nvSpPr>
        <p:spPr>
          <a:xfrm>
            <a:off x="1137034" y="609597"/>
            <a:ext cx="9392421" cy="1330841"/>
          </a:xfrm>
        </p:spPr>
        <p:txBody>
          <a:bodyPr>
            <a:normAutofit/>
          </a:bodyPr>
          <a:lstStyle/>
          <a:p>
            <a:r>
              <a:rPr lang="en-US" dirty="0"/>
              <a:t>Why is Hugging Face Important</a:t>
            </a:r>
          </a:p>
        </p:txBody>
      </p:sp>
      <p:sp>
        <p:nvSpPr>
          <p:cNvPr id="3" name="Content Placeholder 2">
            <a:extLst>
              <a:ext uri="{FF2B5EF4-FFF2-40B4-BE49-F238E27FC236}">
                <a16:creationId xmlns:a16="http://schemas.microsoft.com/office/drawing/2014/main" id="{2EB983B7-8CC2-DBEC-735C-2ABBB76BD3A6}"/>
              </a:ext>
            </a:extLst>
          </p:cNvPr>
          <p:cNvSpPr>
            <a:spLocks noGrp="1"/>
          </p:cNvSpPr>
          <p:nvPr>
            <p:ph idx="1"/>
          </p:nvPr>
        </p:nvSpPr>
        <p:spPr>
          <a:xfrm>
            <a:off x="1137034" y="2198362"/>
            <a:ext cx="4958966" cy="3917773"/>
          </a:xfrm>
        </p:spPr>
        <p:txBody>
          <a:bodyPr>
            <a:normAutofit/>
          </a:bodyPr>
          <a:lstStyle/>
          <a:p>
            <a:r>
              <a:rPr lang="en-US" sz="1700"/>
              <a:t>Democratizes access to large AI models</a:t>
            </a:r>
          </a:p>
          <a:p>
            <a:r>
              <a:rPr lang="en-US" sz="1700"/>
              <a:t>Reduces infrastructure overhead</a:t>
            </a:r>
          </a:p>
          <a:p>
            <a:r>
              <a:rPr lang="en-US" sz="1700"/>
              <a:t>Enables reproducible research</a:t>
            </a:r>
          </a:p>
          <a:p>
            <a:r>
              <a:rPr lang="en-US" sz="1700"/>
              <a:t>Provides standardized APIs for transformer models</a:t>
            </a:r>
          </a:p>
          <a:p>
            <a:r>
              <a:rPr lang="en-US" sz="1700"/>
              <a:t>Strong community ecosystem</a:t>
            </a:r>
          </a:p>
          <a:p>
            <a:pPr marL="0" indent="0">
              <a:buNone/>
            </a:pPr>
            <a:r>
              <a:rPr lang="en-US" sz="1700" b="1"/>
              <a:t>For research purposes :</a:t>
            </a:r>
          </a:p>
          <a:p>
            <a:r>
              <a:rPr lang="en-US" sz="1700"/>
              <a:t>Fine-tuning large models</a:t>
            </a:r>
          </a:p>
          <a:p>
            <a:r>
              <a:rPr lang="en-US" sz="1700"/>
              <a:t>Benchmarking experiments</a:t>
            </a:r>
          </a:p>
          <a:p>
            <a:r>
              <a:rPr lang="en-US" sz="1700"/>
              <a:t>Rapid prototyping</a:t>
            </a:r>
          </a:p>
          <a:p>
            <a:r>
              <a:rPr lang="en-US" sz="1700"/>
              <a:t>Model sharing with DOI citation</a:t>
            </a:r>
            <a:endParaRPr lang="en-US" sz="1700" b="1"/>
          </a:p>
        </p:txBody>
      </p:sp>
      <p:pic>
        <p:nvPicPr>
          <p:cNvPr id="5" name="Picture 4">
            <a:extLst>
              <a:ext uri="{FF2B5EF4-FFF2-40B4-BE49-F238E27FC236}">
                <a16:creationId xmlns:a16="http://schemas.microsoft.com/office/drawing/2014/main" id="{A578C1C3-67A8-92EC-D10D-B406AF31096D}"/>
              </a:ext>
            </a:extLst>
          </p:cNvPr>
          <p:cNvPicPr>
            <a:picLocks noChangeAspect="1"/>
          </p:cNvPicPr>
          <p:nvPr/>
        </p:nvPicPr>
        <p:blipFill>
          <a:blip r:embed="rId2"/>
          <a:stretch>
            <a:fillRect/>
          </a:stretch>
        </p:blipFill>
        <p:spPr>
          <a:xfrm>
            <a:off x="6254418" y="2315473"/>
            <a:ext cx="5485928" cy="1557508"/>
          </a:xfrm>
          <a:prstGeom prst="rect">
            <a:avLst/>
          </a:prstGeom>
        </p:spPr>
      </p:pic>
      <p:sp>
        <p:nvSpPr>
          <p:cNvPr id="24" name="Freeform: Shape 2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C560CF39-95FF-2984-2F86-39F2D7CBE11E}"/>
              </a:ext>
            </a:extLst>
          </p:cNvPr>
          <p:cNvSpPr txBox="1"/>
          <p:nvPr/>
        </p:nvSpPr>
        <p:spPr>
          <a:xfrm>
            <a:off x="6736378" y="4158483"/>
            <a:ext cx="4540031" cy="511763"/>
          </a:xfrm>
          <a:prstGeom prst="rect">
            <a:avLst/>
          </a:prstGeom>
          <a:solidFill>
            <a:schemeClr val="bg1">
              <a:lumMod val="95000"/>
            </a:schemeClr>
          </a:solidFill>
          <a:ln>
            <a:noFill/>
          </a:ln>
        </p:spPr>
        <p:txBody>
          <a:bodyPr wrap="square" lIns="91440" tIns="45720" rIns="91440" bIns="45720" rtlCol="0" anchor="t">
            <a:noAutofit/>
          </a:bodyPr>
          <a:lstStyle/>
          <a:p>
            <a:pPr algn="ctr">
              <a:spcAft>
                <a:spcPts val="600"/>
              </a:spcAft>
            </a:pPr>
            <a:r>
              <a:rPr lang="en-US" sz="1200"/>
              <a:t>Diagram of Code snippet</a:t>
            </a:r>
          </a:p>
          <a:p>
            <a:pPr algn="ctr">
              <a:spcAft>
                <a:spcPts val="600"/>
              </a:spcAft>
            </a:pPr>
            <a:r>
              <a:rPr lang="en-US" sz="1200"/>
              <a:t>Google.com</a:t>
            </a:r>
          </a:p>
        </p:txBody>
      </p:sp>
    </p:spTree>
    <p:extLst>
      <p:ext uri="{BB962C8B-B14F-4D97-AF65-F5344CB8AC3E}">
        <p14:creationId xmlns:p14="http://schemas.microsoft.com/office/powerpoint/2010/main" val="606902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82E4C-242A-4C4D-9FA5-EC9FC65F483C}"/>
              </a:ext>
            </a:extLst>
          </p:cNvPr>
          <p:cNvSpPr>
            <a:spLocks noGrp="1"/>
          </p:cNvSpPr>
          <p:nvPr>
            <p:ph type="title"/>
          </p:nvPr>
        </p:nvSpPr>
        <p:spPr>
          <a:xfrm>
            <a:off x="2152651" y="365127"/>
            <a:ext cx="8398179" cy="1336001"/>
          </a:xfrm>
        </p:spPr>
        <p:txBody>
          <a:bodyPr/>
          <a:lstStyle/>
          <a:p>
            <a:r>
              <a:rPr lang="en-US" dirty="0"/>
              <a:t>Live Demo (Hugging Face Platform)</a:t>
            </a:r>
          </a:p>
        </p:txBody>
      </p:sp>
      <p:sp>
        <p:nvSpPr>
          <p:cNvPr id="3" name="Content Placeholder 2">
            <a:extLst>
              <a:ext uri="{FF2B5EF4-FFF2-40B4-BE49-F238E27FC236}">
                <a16:creationId xmlns:a16="http://schemas.microsoft.com/office/drawing/2014/main" id="{32315926-B8B1-B3CE-B863-7E2C03947E3E}"/>
              </a:ext>
            </a:extLst>
          </p:cNvPr>
          <p:cNvSpPr>
            <a:spLocks noGrp="1"/>
          </p:cNvSpPr>
          <p:nvPr>
            <p:ph idx="1"/>
          </p:nvPr>
        </p:nvSpPr>
        <p:spPr/>
        <p:txBody>
          <a:bodyPr/>
          <a:lstStyle/>
          <a:p>
            <a:r>
              <a:rPr lang="en-US" b="1" dirty="0"/>
              <a:t>No-Code Option:</a:t>
            </a:r>
            <a:r>
              <a:rPr lang="en-US" dirty="0"/>
              <a:t> Use </a:t>
            </a:r>
            <a:r>
              <a:rPr lang="en-US" b="1" dirty="0"/>
              <a:t>Spaces</a:t>
            </a:r>
            <a:r>
              <a:rPr lang="en-US" dirty="0"/>
              <a:t> to try out demo apps immediately in the browser.</a:t>
            </a:r>
          </a:p>
          <a:p>
            <a:pPr marL="0" indent="0">
              <a:buNone/>
            </a:pPr>
            <a:endParaRPr lang="en-US" dirty="0"/>
          </a:p>
          <a:p>
            <a:r>
              <a:rPr lang="en-US" b="1" dirty="0"/>
              <a:t>Low-Code Option:</a:t>
            </a:r>
            <a:r>
              <a:rPr lang="en-US" dirty="0"/>
              <a:t> Use the pipeline() function to run models with 3 lines of code.</a:t>
            </a:r>
          </a:p>
          <a:p>
            <a:pPr marL="0" indent="0">
              <a:buNone/>
            </a:pPr>
            <a:endParaRPr lang="en-US" dirty="0"/>
          </a:p>
          <a:p>
            <a:r>
              <a:rPr lang="en-US" b="1" dirty="0"/>
              <a:t>Prerequisites:</a:t>
            </a:r>
            <a:r>
              <a:rPr lang="en-US" dirty="0"/>
              <a:t> Python and basic knowledge of AI concepts. </a:t>
            </a:r>
          </a:p>
          <a:p>
            <a:pPr marL="0" indent="0">
              <a:buNone/>
            </a:pPr>
            <a:endParaRPr lang="en-US" dirty="0"/>
          </a:p>
          <a:p>
            <a:r>
              <a:rPr lang="en-US" b="1" dirty="0"/>
              <a:t>Website:  </a:t>
            </a:r>
            <a:r>
              <a:rPr lang="en-US" dirty="0">
                <a:hlinkClick r:id="rId2"/>
              </a:rPr>
              <a:t>https://huggingface.co/ </a:t>
            </a:r>
            <a:endParaRPr lang="en-US" dirty="0"/>
          </a:p>
        </p:txBody>
      </p:sp>
    </p:spTree>
    <p:extLst>
      <p:ext uri="{BB962C8B-B14F-4D97-AF65-F5344CB8AC3E}">
        <p14:creationId xmlns:p14="http://schemas.microsoft.com/office/powerpoint/2010/main" val="3524188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619E8-70D2-C958-33B8-9022AEF90A7A}"/>
              </a:ext>
            </a:extLst>
          </p:cNvPr>
          <p:cNvSpPr>
            <a:spLocks noGrp="1"/>
          </p:cNvSpPr>
          <p:nvPr>
            <p:ph type="title"/>
          </p:nvPr>
        </p:nvSpPr>
        <p:spPr/>
        <p:txBody>
          <a:bodyPr/>
          <a:lstStyle/>
          <a:p>
            <a:r>
              <a:rPr lang="en-US" dirty="0"/>
              <a:t>Live Demo (Hugging Face)</a:t>
            </a:r>
          </a:p>
        </p:txBody>
      </p:sp>
      <p:sp>
        <p:nvSpPr>
          <p:cNvPr id="3" name="Content Placeholder 2">
            <a:extLst>
              <a:ext uri="{FF2B5EF4-FFF2-40B4-BE49-F238E27FC236}">
                <a16:creationId xmlns:a16="http://schemas.microsoft.com/office/drawing/2014/main" id="{743E4EB5-87CC-EBA4-B390-C97BAA73BF62}"/>
              </a:ext>
            </a:extLst>
          </p:cNvPr>
          <p:cNvSpPr>
            <a:spLocks noGrp="1"/>
          </p:cNvSpPr>
          <p:nvPr>
            <p:ph idx="1"/>
          </p:nvPr>
        </p:nvSpPr>
        <p:spPr/>
        <p:txBody>
          <a:bodyPr vert="horz" lIns="91440" tIns="45720" rIns="91440" bIns="45720" rtlCol="0" anchor="t">
            <a:normAutofit/>
          </a:bodyPr>
          <a:lstStyle/>
          <a:p>
            <a:pPr marL="0" indent="0">
              <a:buNone/>
            </a:pPr>
            <a:r>
              <a:rPr lang="en-US" dirty="0"/>
              <a:t>Examples to cover in Demo session –</a:t>
            </a:r>
          </a:p>
          <a:p>
            <a:pPr>
              <a:lnSpc>
                <a:spcPct val="150000"/>
              </a:lnSpc>
            </a:pPr>
            <a:r>
              <a:rPr lang="en-US" dirty="0"/>
              <a:t>Sentiment Analysis</a:t>
            </a:r>
          </a:p>
          <a:p>
            <a:pPr>
              <a:lnSpc>
                <a:spcPct val="150000"/>
              </a:lnSpc>
            </a:pPr>
            <a:r>
              <a:rPr lang="en-US" dirty="0"/>
              <a:t>Text Summarization</a:t>
            </a:r>
          </a:p>
          <a:p>
            <a:pPr>
              <a:lnSpc>
                <a:spcPct val="150000"/>
              </a:lnSpc>
            </a:pPr>
            <a:r>
              <a:rPr lang="en-US" dirty="0"/>
              <a:t>Question Answering</a:t>
            </a:r>
          </a:p>
          <a:p>
            <a:pPr>
              <a:lnSpc>
                <a:spcPct val="150000"/>
              </a:lnSpc>
            </a:pPr>
            <a:r>
              <a:rPr lang="en-US" dirty="0"/>
              <a:t>Link: </a:t>
            </a:r>
            <a:r>
              <a:rPr lang="en-US" dirty="0">
                <a:hlinkClick r:id="rId2"/>
              </a:rPr>
              <a:t>https://huggingface.co/spaces/dgangwani05/Demo_hugging_face</a:t>
            </a:r>
            <a:endParaRPr lang="en-US" dirty="0"/>
          </a:p>
        </p:txBody>
      </p:sp>
    </p:spTree>
    <p:extLst>
      <p:ext uri="{BB962C8B-B14F-4D97-AF65-F5344CB8AC3E}">
        <p14:creationId xmlns:p14="http://schemas.microsoft.com/office/powerpoint/2010/main" val="3683036595"/>
      </p:ext>
    </p:extLst>
  </p:cSld>
  <p:clrMapOvr>
    <a:masterClrMapping/>
  </p:clrMapOvr>
</p:sld>
</file>

<file path=ppt/theme/theme1.xml><?xml version="1.0" encoding="utf-8"?>
<a:theme xmlns:a="http://schemas.openxmlformats.org/drawingml/2006/main" name="TXST Dark">
  <a:themeElements>
    <a:clrScheme name="TXST">
      <a:dk1>
        <a:srgbClr val="363434"/>
      </a:dk1>
      <a:lt1>
        <a:srgbClr val="FFFFFF"/>
      </a:lt1>
      <a:dk2>
        <a:srgbClr val="501214"/>
      </a:dk2>
      <a:lt2>
        <a:srgbClr val="F5F1EE"/>
      </a:lt2>
      <a:accent1>
        <a:srgbClr val="AC9155"/>
      </a:accent1>
      <a:accent2>
        <a:srgbClr val="EB2E47"/>
      </a:accent2>
      <a:accent3>
        <a:srgbClr val="EBBA45"/>
      </a:accent3>
      <a:accent4>
        <a:srgbClr val="6EA095"/>
      </a:accent4>
      <a:accent5>
        <a:srgbClr val="EA664D"/>
      </a:accent5>
      <a:accent6>
        <a:srgbClr val="007096"/>
      </a:accent6>
      <a:hlink>
        <a:srgbClr val="007096"/>
      </a:hlink>
      <a:folHlink>
        <a:srgbClr val="26672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XSTATE-PPT-dark-4_3" id="{C8D85075-5F60-D842-8191-CCB7DB592C87}" vid="{34835140-64CE-EC42-AD3C-27605B5A4E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2D85DD5F7CD842A1E14CC18C1DB8B4" ma:contentTypeVersion="10" ma:contentTypeDescription="Create a new document." ma:contentTypeScope="" ma:versionID="baf1b701c13c3375b9a9ec548aa6c268">
  <xsd:schema xmlns:xsd="http://www.w3.org/2001/XMLSchema" xmlns:xs="http://www.w3.org/2001/XMLSchema" xmlns:p="http://schemas.microsoft.com/office/2006/metadata/properties" xmlns:ns2="a3e5f3b7-5310-4f1f-9e1e-fac2a6625f20" xmlns:ns3="99aaa27b-58fe-427b-b6b4-e690cbafcf3f" targetNamespace="http://schemas.microsoft.com/office/2006/metadata/properties" ma:root="true" ma:fieldsID="5ce3737b70ce2f68605ec7fbe6852cf0" ns2:_="" ns3:_="">
    <xsd:import namespace="a3e5f3b7-5310-4f1f-9e1e-fac2a6625f20"/>
    <xsd:import namespace="99aaa27b-58fe-427b-b6b4-e690cbafcf3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5f3b7-5310-4f1f-9e1e-fac2a6625f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3a692e8-e48a-48e7-a779-d106e04dcfd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aaa27b-58fe-427b-b6b4-e690cbafcf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d54a41c-f24f-4bf5-a40b-21b922d7ec21}" ma:internalName="TaxCatchAll" ma:showField="CatchAllData" ma:web="99aaa27b-58fe-427b-b6b4-e690cbafcf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3e5f3b7-5310-4f1f-9e1e-fac2a6625f20">
      <Terms xmlns="http://schemas.microsoft.com/office/infopath/2007/PartnerControls"/>
    </lcf76f155ced4ddcb4097134ff3c332f>
    <TaxCatchAll xmlns="99aaa27b-58fe-427b-b6b4-e690cbafcf3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6E2F57-B24B-4418-B21D-A3053E5557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e5f3b7-5310-4f1f-9e1e-fac2a6625f20"/>
    <ds:schemaRef ds:uri="99aaa27b-58fe-427b-b6b4-e690cbafcf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A2772D-6AB4-4303-A60A-4872810885EA}">
  <ds:schemaRefs>
    <ds:schemaRef ds:uri="366bb94d-ed52-48c4-977f-e7160257263f"/>
    <ds:schemaRef ds:uri="http://purl.org/dc/terms/"/>
    <ds:schemaRef ds:uri="http://purl.org/dc/dcmitype/"/>
    <ds:schemaRef ds:uri="http://schemas.microsoft.com/office/2006/documentManagement/types"/>
    <ds:schemaRef ds:uri="http://www.w3.org/XML/1998/namespace"/>
    <ds:schemaRef ds:uri="http://schemas.openxmlformats.org/package/2006/metadata/core-properties"/>
    <ds:schemaRef ds:uri="http://purl.org/dc/elements/1.1/"/>
    <ds:schemaRef ds:uri="http://schemas.microsoft.com/office/infopath/2007/PartnerControls"/>
    <ds:schemaRef ds:uri="5f9efd60-91f6-4699-b517-a26acc9da5ac"/>
    <ds:schemaRef ds:uri="http://schemas.microsoft.com/office/2006/metadata/properties"/>
    <ds:schemaRef ds:uri="a3e5f3b7-5310-4f1f-9e1e-fac2a6625f20"/>
    <ds:schemaRef ds:uri="99aaa27b-58fe-427b-b6b4-e690cbafcf3f"/>
  </ds:schemaRefs>
</ds:datastoreItem>
</file>

<file path=customXml/itemProps3.xml><?xml version="1.0" encoding="utf-8"?>
<ds:datastoreItem xmlns:ds="http://schemas.openxmlformats.org/officeDocument/2006/customXml" ds:itemID="{FF113E3F-0FBA-4077-AF2F-9563E8FA16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439</Words>
  <Application>Microsoft Office PowerPoint</Application>
  <PresentationFormat>Widescreen</PresentationFormat>
  <Paragraphs>48</Paragraphs>
  <Slides>27</Slides>
  <Notes>15</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TXST Dark</vt:lpstr>
      <vt:lpstr>Office Theme</vt:lpstr>
      <vt:lpstr>Welcome, we will begin shortly.</vt:lpstr>
      <vt:lpstr>Hugging Face</vt:lpstr>
      <vt:lpstr>What is Hugging Face?</vt:lpstr>
      <vt:lpstr>Why Use Hugging Face?</vt:lpstr>
      <vt:lpstr>Key Components</vt:lpstr>
      <vt:lpstr>What can you build</vt:lpstr>
      <vt:lpstr>Why is Hugging Face Important</vt:lpstr>
      <vt:lpstr>Live Demo (Hugging Face Platform)</vt:lpstr>
      <vt:lpstr>Live Demo (Hugging Face)</vt:lpstr>
      <vt:lpstr>Examples of Project Ideas for Students to try </vt:lpstr>
      <vt:lpstr>Closing Thoughts</vt:lpstr>
      <vt:lpstr>Thank you for joining 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235</cp:revision>
  <dcterms:created xsi:type="dcterms:W3CDTF">2026-02-24T21:48:34Z</dcterms:created>
  <dcterms:modified xsi:type="dcterms:W3CDTF">2026-02-25T14:42:26Z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0x010100D02D85DD5F7CD842A1E14CC18C1DB8B4</vt:lpwstr>
  </property>
  <property fmtid="{D5CDD505-2E9C-101B-9397-08002B2CF9AE}" pid="3" name="MediaServiceImageTags">
    <vt:lpwstr/>
  </property>
</Properties>
</file>