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12192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4"/>
    <p:restoredTop sz="94521"/>
  </p:normalViewPr>
  <p:slideViewPr>
    <p:cSldViewPr snapToGrid="0" snapToObjects="1">
      <p:cViewPr varScale="1">
        <p:scale>
          <a:sx n="107" d="100"/>
          <a:sy n="107" d="100"/>
        </p:scale>
        <p:origin x="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438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16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Internal: “AI in Teaching and Learning Symposium Proposal #06-235-910” (uploaded PDF), pages 2–5.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Internal proposal PDF, pp. 2, 4–5 (accessibility + equity strategies).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Internal proposal PDF, pp. 2, 4–5 (analytics indicators + reported impact).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Internal proposal PDF, pp. 3–4 (session outcomes: draft a one-unit pilot plan).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Internal proposal PDF, pp. 2–5 (takeaways and session outcomes).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XXXXXX
[Sources]
- Internal proposal PDF, pp. 3–5 (problem framing and session rationale).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9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Internal proposal PDF, pp. 2–4 (four-step model + AI micro-tutor scope).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Internal proposal PDF, pp. 2–4 (Before step and outcomes).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Internal proposal PDF, pp. 2–4 (During step: pause-and-check + one-question gate).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Internal proposal PDF, pp. 2–4 (After step + transferability examples).
- Italian Conversations (audio + transcript): OnlineItalianClub page.
  URL: https://onlineitalianclub.com/italian-conversations/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Internal proposal PDF, pp. 2–4 (Wrap-up step + “Ask for a clue, not a solution” framing).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Internal proposal PDF, pp. 2–4 (AI micro-tutor scope + allowed/not allowed framing).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821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488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AD347D-5ACD-4C99-B74B-A9C85AD731AF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46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AD347D-5ACD-4C99-B74B-A9C85AD731AF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98154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AD347D-5ACD-4C99-B74B-A9C85AD731AF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275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335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886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5628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AD347D-5ACD-4C99-B74B-A9C85AD731AF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0004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52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894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796027F-7875-4030-9381-8BD8C4F21935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784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0937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423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653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083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6150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45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65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  <p:sldLayoutId id="2147483996" r:id="rId18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12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554480"/>
            <a:ext cx="10972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Short Videos, Smart Support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658368" y="2423159"/>
            <a:ext cx="10972800" cy="76794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F3E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AI-Guided OER Lessons for Fully Online Courses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731520" y="3657600"/>
            <a:ext cx="3520440" cy="1005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960120" y="3886200"/>
            <a:ext cx="548640" cy="548640"/>
          </a:xfrm>
          <a:prstGeom prst="roundRect">
            <a:avLst/>
          </a:prstGeom>
          <a:solidFill>
            <a:srgbClr val="F4B400"/>
          </a:solidFill>
          <a:ln w="12700">
            <a:solidFill>
              <a:srgbClr val="F4B4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600200" y="3913632"/>
            <a:ext cx="2514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OER Micro-Video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4526280" y="3657600"/>
            <a:ext cx="3520440" cy="1005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4754880" y="3886200"/>
            <a:ext cx="548640" cy="548640"/>
          </a:xfrm>
          <a:prstGeom prst="round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394960" y="3913632"/>
            <a:ext cx="2514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4-Step Lesson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8321040" y="3657600"/>
            <a:ext cx="3520440" cy="1005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549640" y="3886200"/>
            <a:ext cx="548640" cy="548640"/>
          </a:xfrm>
          <a:prstGeom prst="round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189720" y="3913632"/>
            <a:ext cx="2514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AI “Micro-Tutor”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658368" y="5129939"/>
            <a:ext cx="10972800" cy="15451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F3E8FF"/>
                </a:solidFill>
                <a:latin typeface="Seaford" panose="00000500000000000000" pitchFamily="2" charset="0"/>
                <a:ea typeface="Aptos" pitchFamily="34" charset="-122"/>
                <a:cs typeface="Aptos" pitchFamily="34" charset="-120"/>
              </a:rPr>
              <a:t>Dr. Moira Di Mauro-Jackson • Texas State University</a:t>
            </a:r>
            <a:endParaRPr lang="en-US" sz="2000" dirty="0">
              <a:latin typeface="Seaford" panose="00000500000000000000" pitchFamily="2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3E8FF"/>
                </a:solidFill>
                <a:latin typeface="Seaford" panose="00000500000000000000" pitchFamily="2" charset="0"/>
                <a:ea typeface="Aptos" pitchFamily="34" charset="-122"/>
                <a:cs typeface="Aptos" pitchFamily="34" charset="-120"/>
              </a:rPr>
              <a:t>AI in Teaching &amp; Learning Symposium • Wed, March 4, 2026 • 2:30–3:15 PM • LBJSC 316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3E8FF"/>
                </a:solidFill>
                <a:latin typeface="Seaford" panose="00000500000000000000" pitchFamily="2" charset="0"/>
              </a:rPr>
              <a:t>World Languages &amp; Literatures (College of Liberal Arts)</a:t>
            </a:r>
            <a:endParaRPr lang="en-US" sz="2000" dirty="0">
              <a:latin typeface="Seaford" panose="000005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0"/>
          </a:xfrm>
          <a:prstGeom prst="rect">
            <a:avLst/>
          </a:prstGeom>
          <a:solidFill>
            <a:srgbClr val="512D6D"/>
          </a:solidFill>
          <a:ln w="12700">
            <a:solidFill>
              <a:srgbClr val="512D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28016"/>
            <a:ext cx="8458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Equity &amp; access (built in, not bolted on)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9098280" y="18288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Design checklist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685800" y="1097280"/>
            <a:ext cx="5669280" cy="53949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05840" y="1325880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Low-bandwidth friendly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005840" y="1737360"/>
            <a:ext cx="5029200" cy="452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short videos (or audio + transcript)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captions + transcript always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printable page version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screen-reader-friendly structure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flexible windows (when possible)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6492240" y="1097280"/>
            <a:ext cx="5029200" cy="53949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812280" y="1325880"/>
            <a:ext cx="4389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it matters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812280" y="1737360"/>
            <a:ext cx="4389120" cy="452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Students differ in: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time, work schedules, caregiving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bandwidth/device access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disability accommodations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confidence asking for help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model supports all of the above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without increasing cost.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0"/>
          </a:xfrm>
          <a:prstGeom prst="rect">
            <a:avLst/>
          </a:prstGeom>
          <a:solidFill>
            <a:srgbClr val="512D6D"/>
          </a:solidFill>
          <a:ln w="12700">
            <a:solidFill>
              <a:srgbClr val="512D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28016"/>
            <a:ext cx="8458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Evaluate impact (without new tools)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9098280" y="18288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Iterate quickly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685800" y="1097280"/>
            <a:ext cx="5669280" cy="53949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05840" y="1325880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Look at 3 simple indicators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005840" y="1737360"/>
            <a:ext cx="5029200" cy="452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1) Video/page views (who started?)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2) Checkpoint results (where they stall)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3) Late/missing patterns (when they drift)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Then make 2 small tweaks: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tighten the warm-up prompt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shorten the practice task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move the checkpoint earlier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6492240" y="1097280"/>
            <a:ext cx="5029200" cy="53949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812280" y="1325880"/>
            <a:ext cx="4389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I saw in my courses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812280" y="1737360"/>
            <a:ext cx="4389120" cy="452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more on-time starts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clearer student questions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fewer “I’m lost” emails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while grades stayed aligned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with authentic performance.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0"/>
          </a:xfrm>
          <a:prstGeom prst="rect">
            <a:avLst/>
          </a:prstGeom>
          <a:solidFill>
            <a:srgbClr val="512D6D"/>
          </a:solidFill>
          <a:ln w="12700">
            <a:solidFill>
              <a:srgbClr val="512D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28016"/>
            <a:ext cx="8458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Try it now ( 5 - 10 minutes ): build one micro-lesson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9098280" y="18288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Interactive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2564780" y="1005840"/>
            <a:ext cx="9139539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 solo or in pairs: pick ANY short video you already use (or want to use).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685800" y="1554480"/>
            <a:ext cx="5669280" cy="4480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005840" y="1783080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Your micro-lesson checklist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005840" y="2194560"/>
            <a:ext cx="5029200" cy="3611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BEFORE: write 1 warm-up question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solidFill>
                <a:srgbClr val="4B5563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DURING: add 1 pause-and-check note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DURING: add 1 checkpoint question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solidFill>
                <a:srgbClr val="4B5563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AFTER: design 1 short practice task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solidFill>
                <a:srgbClr val="4B5563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WRAP: choose 1 reflection prompt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solidFill>
                <a:srgbClr val="4B5563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Optional: AI hint box + guardrails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6492240" y="1554480"/>
            <a:ext cx="5029200" cy="4480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812280" y="1783080"/>
            <a:ext cx="4389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Prompt starters (steal these)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6812280" y="2194560"/>
            <a:ext cx="4389120" cy="3611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Warm-up: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“In one sentence, what is ___?”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Checkpoint: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“Which option matches ___?”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Practice: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“Create 2 examples of ___.”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Reflection: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“One thing I can do now is…”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hint: “Give me a clue about step 3.”</a:t>
            </a:r>
            <a:endParaRPr lang="en-US" sz="2000" dirty="0"/>
          </a:p>
        </p:txBody>
      </p:sp>
      <p:sp>
        <p:nvSpPr>
          <p:cNvPr id="12" name="Shape 10"/>
          <p:cNvSpPr/>
          <p:nvPr/>
        </p:nvSpPr>
        <p:spPr>
          <a:xfrm>
            <a:off x="685800" y="6263640"/>
            <a:ext cx="8412480" cy="384048"/>
          </a:xfrm>
          <a:prstGeom prst="roundRect">
            <a:avLst/>
          </a:prstGeom>
          <a:solidFill>
            <a:srgbClr val="512D6D"/>
          </a:solidFill>
          <a:ln w="12700">
            <a:solidFill>
              <a:srgbClr val="512D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822960" y="6336792"/>
            <a:ext cx="8138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After 10 minutes: you’ll have a one-unit pilot plan ready to deploy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512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82296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Takeaways (you can use tomorrow)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731520" y="1691640"/>
            <a:ext cx="3291840" cy="29260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60120" y="1920240"/>
            <a:ext cx="594360" cy="594360"/>
          </a:xfrm>
          <a:prstGeom prst="round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645920" y="1892808"/>
            <a:ext cx="21945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Copy/paste Canvas module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960120" y="2514600"/>
            <a:ext cx="2834640" cy="192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2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Before → During → After → Wrap-up</a:t>
            </a:r>
            <a:endParaRPr lang="en-US" dirty="0"/>
          </a:p>
          <a:p>
            <a:pPr marL="0" indent="0">
              <a:lnSpc>
                <a:spcPct val="112000"/>
              </a:lnSpc>
              <a:buNone/>
            </a:pPr>
            <a:endParaRPr lang="en-US" dirty="0"/>
          </a:p>
          <a:p>
            <a:pPr marL="0" indent="0">
              <a:lnSpc>
                <a:spcPct val="112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Works in any LMS.</a:t>
            </a:r>
            <a:endParaRPr lang="en-US" dirty="0"/>
          </a:p>
        </p:txBody>
      </p:sp>
      <p:sp>
        <p:nvSpPr>
          <p:cNvPr id="7" name="Shape 5"/>
          <p:cNvSpPr/>
          <p:nvPr/>
        </p:nvSpPr>
        <p:spPr>
          <a:xfrm>
            <a:off x="4434840" y="1691640"/>
            <a:ext cx="3291840" cy="29260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4663440" y="1920240"/>
            <a:ext cx="594360" cy="594360"/>
          </a:xfrm>
          <a:prstGeom prst="round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349240" y="1892808"/>
            <a:ext cx="21945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AI micro-tutor prompt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4663440" y="2514600"/>
            <a:ext cx="2834640" cy="192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2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Hints + rephrasing only</a:t>
            </a:r>
            <a:endParaRPr lang="en-US" dirty="0"/>
          </a:p>
          <a:p>
            <a:pPr marL="0" indent="0">
              <a:lnSpc>
                <a:spcPct val="112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(“Ask for a clue, not a solution”).</a:t>
            </a:r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8138160" y="1691640"/>
            <a:ext cx="3291840" cy="29260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8366760" y="1920240"/>
            <a:ext cx="594360" cy="594360"/>
          </a:xfrm>
          <a:prstGeom prst="roundRect">
            <a:avLst/>
          </a:prstGeom>
          <a:solidFill>
            <a:srgbClr val="F4B400"/>
          </a:solidFill>
          <a:ln w="12700">
            <a:solidFill>
              <a:srgbClr val="F4B4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9052560" y="1892808"/>
            <a:ext cx="219456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Equity + access checklist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8366760" y="2514600"/>
            <a:ext cx="2834640" cy="192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2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Captions, transcripts, printable pages,</a:t>
            </a:r>
            <a:endParaRPr lang="en-US" dirty="0"/>
          </a:p>
          <a:p>
            <a:pPr marL="0" indent="0">
              <a:lnSpc>
                <a:spcPct val="112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low-bandwidth options</a:t>
            </a:r>
            <a:r>
              <a:rPr lang="en-US" sz="13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731520" y="489204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3E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Q&amp;A • If you’d like the template, I can share it after the session.</a:t>
            </a:r>
            <a:endParaRPr lang="en-US" sz="2400" b="1" dirty="0"/>
          </a:p>
        </p:txBody>
      </p:sp>
      <p:sp>
        <p:nvSpPr>
          <p:cNvPr id="16" name="Text 14"/>
          <p:cNvSpPr/>
          <p:nvPr/>
        </p:nvSpPr>
        <p:spPr>
          <a:xfrm>
            <a:off x="731520" y="603504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3E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Dr. Moira Di Mauro-Jackson • md11@txstate.edu									Grazie Mille/Merci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0"/>
          </a:xfrm>
          <a:prstGeom prst="rect">
            <a:avLst/>
          </a:prstGeom>
          <a:solidFill>
            <a:srgbClr val="512D6D"/>
          </a:solidFill>
          <a:ln w="12700">
            <a:solidFill>
              <a:srgbClr val="512D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28016"/>
            <a:ext cx="8458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asynchronous students stall (even after a video)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9098280" y="18288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Context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640080" y="1097280"/>
            <a:ext cx="5532120" cy="4434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60120" y="1325880"/>
            <a:ext cx="4892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common pattern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960120" y="1737360"/>
            <a:ext cx="4892040" cy="3566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Students watch a clip… then pause.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Confusion turns into avoidance.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Questions arrive late (“I’m lost”).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Practice happens too late (or not at all).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Result: the video is “content,” not a learning path.</a:t>
            </a: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6446520" y="1097280"/>
            <a:ext cx="5102352" cy="4434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766560" y="1325880"/>
            <a:ext cx="446227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they need instead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766560" y="1737360"/>
            <a:ext cx="4462272" cy="3566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predictable, low-friction rhythm: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1) a 1-minute warm-up,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2) a tiny checkpoint,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3) a short practice task,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4) a quick reflection…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…plus optional “micro-tutor” support that gives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*clues*, not answers.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640080" y="5669280"/>
            <a:ext cx="5486400" cy="384048"/>
          </a:xfrm>
          <a:prstGeom prst="roundRect">
            <a:avLst/>
          </a:prstGeom>
          <a:solidFill>
            <a:srgbClr val="512D6D"/>
          </a:solidFill>
          <a:ln w="12700">
            <a:solidFill>
              <a:srgbClr val="512D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640080" y="5623560"/>
            <a:ext cx="5806440" cy="4297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Goal: structure + support (without adding cost)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5F160F-2E04-1120-2829-F7D45C6E27F6}"/>
              </a:ext>
            </a:extLst>
          </p:cNvPr>
          <p:cNvSpPr txBox="1"/>
          <p:nvPr/>
        </p:nvSpPr>
        <p:spPr>
          <a:xfrm>
            <a:off x="6172200" y="5669279"/>
            <a:ext cx="6019495" cy="400110"/>
          </a:xfrm>
          <a:prstGeom prst="rect">
            <a:avLst/>
          </a:prstGeom>
          <a:solidFill>
            <a:srgbClr val="F7F7FB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End Result: </a:t>
            </a:r>
            <a:r>
              <a:rPr lang="en-US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Turn OER video into a guided micro-lesson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413590B-CB36-47BC-B705-69813F7B5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6F4B9-1E76-49E4-8A47-FBDCE00D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93C091-DE31-4FF1-5585-E79781A0FF14}"/>
              </a:ext>
            </a:extLst>
          </p:cNvPr>
          <p:cNvSpPr txBox="1"/>
          <p:nvPr/>
        </p:nvSpPr>
        <p:spPr>
          <a:xfrm>
            <a:off x="8217725" y="488844"/>
            <a:ext cx="3500307" cy="363076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cap="all" dirty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What are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OER (Open Educational Resources)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 and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how do they differ from Open Access,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Library-Licensed and Affordable Course Content?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8A0554-081B-4FCD-B8AC-1F826E38F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6FFEE2-58A0-44A3-9892-24602A688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12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CA411D-D82A-4BF1-878C-4C25F8C77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097" y="488844"/>
            <a:ext cx="3731895" cy="3526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7BE2016A-C61B-4445-4D43-17080EF78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71" y="1483378"/>
            <a:ext cx="3589775" cy="1671153"/>
          </a:xfrm>
          <a:prstGeom prst="rect">
            <a:avLst/>
          </a:prstGeom>
        </p:spPr>
      </p:pic>
      <p:sp>
        <p:nvSpPr>
          <p:cNvPr id="21" name="Round Single Corner Rectangle 15">
            <a:extLst>
              <a:ext uri="{FF2B5EF4-FFF2-40B4-BE49-F238E27FC236}">
                <a16:creationId xmlns:a16="http://schemas.microsoft.com/office/drawing/2014/main" id="{C9BB7D94-2C4A-4F0F-8933-E3276A899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8650" y="604977"/>
            <a:ext cx="1998359" cy="2223847"/>
          </a:xfrm>
          <a:prstGeom prst="round1Rect">
            <a:avLst>
              <a:gd name="adj" fmla="val 11295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ingle Corner Rectangle 14">
            <a:extLst>
              <a:ext uri="{FF2B5EF4-FFF2-40B4-BE49-F238E27FC236}">
                <a16:creationId xmlns:a16="http://schemas.microsoft.com/office/drawing/2014/main" id="{2C166329-A912-4CA1-A632-89563D660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769673" y="4118455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B54679-12EF-4E3F-B1F8-3750B8BD1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7795" y="2989690"/>
            <a:ext cx="3023953" cy="33889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82DF247-155A-0841-F1FD-2C69C7C3E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408" y="3292137"/>
            <a:ext cx="2726725" cy="2667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333219-CE6E-58F0-1CF3-1D7B0E4731F3}"/>
              </a:ext>
            </a:extLst>
          </p:cNvPr>
          <p:cNvSpPr txBox="1"/>
          <p:nvPr/>
        </p:nvSpPr>
        <p:spPr>
          <a:xfrm>
            <a:off x="629393" y="6088232"/>
            <a:ext cx="2636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Definition               </a:t>
            </a:r>
          </a:p>
          <a:p>
            <a:r>
              <a:rPr lang="en-US" dirty="0"/>
              <a:t>                           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319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0"/>
          </a:xfrm>
          <a:prstGeom prst="rect">
            <a:avLst/>
          </a:prstGeom>
          <a:solidFill>
            <a:srgbClr val="512D6D"/>
          </a:solidFill>
          <a:ln w="12700">
            <a:solidFill>
              <a:srgbClr val="512D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28016"/>
            <a:ext cx="8458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simple, repeatable model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9098280" y="18288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Overview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084162" y="960120"/>
            <a:ext cx="8574437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Turn any short OER video into a guided micro-lesson:</a:t>
            </a:r>
            <a:endParaRPr lang="en-US" sz="2400" b="1" dirty="0"/>
          </a:p>
        </p:txBody>
      </p:sp>
      <p:sp>
        <p:nvSpPr>
          <p:cNvPr id="6" name="Shape 4"/>
          <p:cNvSpPr/>
          <p:nvPr/>
        </p:nvSpPr>
        <p:spPr>
          <a:xfrm>
            <a:off x="685800" y="1554480"/>
            <a:ext cx="5440680" cy="1143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914400" y="1783080"/>
            <a:ext cx="822960" cy="548640"/>
          </a:xfrm>
          <a:prstGeom prst="round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14400" y="1810512"/>
            <a:ext cx="8229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1828800" y="1783080"/>
            <a:ext cx="4069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BEFORE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828800" y="2148840"/>
            <a:ext cx="406908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3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1-minute warm-up tied to the week’s goal</a:t>
            </a:r>
            <a:endParaRPr lang="en-US" sz="1300" dirty="0"/>
          </a:p>
          <a:p>
            <a:pPr marL="0" indent="0">
              <a:lnSpc>
                <a:spcPct val="108000"/>
              </a:lnSpc>
              <a:buNone/>
            </a:pPr>
            <a:r>
              <a:rPr lang="en-US" sz="13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(activate prior knowledge; set purpose)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6355080" y="1554480"/>
            <a:ext cx="5166360" cy="1143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6583680" y="1783080"/>
            <a:ext cx="822960" cy="548640"/>
          </a:xfrm>
          <a:prstGeom prst="roundRect">
            <a:avLst/>
          </a:prstGeom>
          <a:solidFill>
            <a:srgbClr val="F4B400"/>
          </a:solidFill>
          <a:ln w="12700">
            <a:solidFill>
              <a:srgbClr val="F4B4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583680" y="1810512"/>
            <a:ext cx="8229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498080" y="1783080"/>
            <a:ext cx="3794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DURING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7498080" y="2148840"/>
            <a:ext cx="379476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3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Pause-and-check note + one-question gate</a:t>
            </a:r>
            <a:endParaRPr lang="en-US" sz="1300" dirty="0"/>
          </a:p>
          <a:p>
            <a:pPr marL="0" indent="0">
              <a:lnSpc>
                <a:spcPct val="108000"/>
              </a:lnSpc>
              <a:buNone/>
            </a:pPr>
            <a:r>
              <a:rPr lang="en-US" sz="13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(confirm understanding; keep momentum)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685800" y="2880360"/>
            <a:ext cx="5440680" cy="1143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914400" y="3108960"/>
            <a:ext cx="822960" cy="548640"/>
          </a:xfrm>
          <a:prstGeom prst="round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914400" y="3136392"/>
            <a:ext cx="8229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1828800" y="3108960"/>
            <a:ext cx="4069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AFTER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1828800" y="3474720"/>
            <a:ext cx="406908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3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Short practice with an open resource or model</a:t>
            </a:r>
            <a:endParaRPr lang="en-US" sz="1300" dirty="0"/>
          </a:p>
          <a:p>
            <a:pPr marL="0" indent="0">
              <a:lnSpc>
                <a:spcPct val="108000"/>
              </a:lnSpc>
              <a:buNone/>
            </a:pPr>
            <a:r>
              <a:rPr lang="en-US" sz="13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(listen/read → model → create)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6355080" y="2880360"/>
            <a:ext cx="5166360" cy="1143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6583680" y="3108960"/>
            <a:ext cx="822960" cy="548640"/>
          </a:xfrm>
          <a:prstGeom prst="roundRect">
            <a:avLst/>
          </a:prstGeom>
          <a:solidFill>
            <a:srgbClr val="512D6D"/>
          </a:solidFill>
          <a:ln w="12700">
            <a:solidFill>
              <a:srgbClr val="512D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6583680" y="3136392"/>
            <a:ext cx="8229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</a:t>
            </a:r>
            <a:endParaRPr lang="en-US" sz="2200" dirty="0"/>
          </a:p>
        </p:txBody>
      </p:sp>
      <p:sp>
        <p:nvSpPr>
          <p:cNvPr id="24" name="Text 22"/>
          <p:cNvSpPr/>
          <p:nvPr/>
        </p:nvSpPr>
        <p:spPr>
          <a:xfrm>
            <a:off x="7498080" y="3108960"/>
            <a:ext cx="3794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WRAP-UP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7498080" y="3474720"/>
            <a:ext cx="379476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3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One-sentence reflection + optional AI hint box</a:t>
            </a:r>
            <a:endParaRPr lang="en-US" sz="1300" dirty="0"/>
          </a:p>
          <a:p>
            <a:pPr marL="0" indent="0">
              <a:lnSpc>
                <a:spcPct val="108000"/>
              </a:lnSpc>
              <a:buNone/>
            </a:pPr>
            <a:r>
              <a:rPr lang="en-US" sz="13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(“Ask for a clue, not a solution”)</a:t>
            </a:r>
            <a:endParaRPr lang="en-US" sz="1300" dirty="0"/>
          </a:p>
        </p:txBody>
      </p:sp>
      <p:sp>
        <p:nvSpPr>
          <p:cNvPr id="26" name="Shape 24"/>
          <p:cNvSpPr/>
          <p:nvPr/>
        </p:nvSpPr>
        <p:spPr>
          <a:xfrm>
            <a:off x="685800" y="4297680"/>
            <a:ext cx="10835640" cy="17830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960120" y="4480560"/>
            <a:ext cx="10241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AI “micro-tutor” (optional) — scoped support</a:t>
            </a:r>
            <a:endParaRPr lang="en-US" sz="2400" dirty="0"/>
          </a:p>
        </p:txBody>
      </p:sp>
      <p:sp>
        <p:nvSpPr>
          <p:cNvPr id="28" name="Text 26"/>
          <p:cNvSpPr/>
          <p:nvPr/>
        </p:nvSpPr>
        <p:spPr>
          <a:xfrm>
            <a:off x="960120" y="4800600"/>
            <a:ext cx="102412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Allowed: hints, rephrasing, quick checks • Not allowed: doing the task for the student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0"/>
          </a:xfrm>
          <a:prstGeom prst="rect">
            <a:avLst/>
          </a:prstGeom>
          <a:solidFill>
            <a:srgbClr val="512D6D"/>
          </a:solidFill>
          <a:ln w="12700">
            <a:solidFill>
              <a:srgbClr val="512D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28016"/>
            <a:ext cx="8458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Step 1 — BEFORE (1 minute)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9098280" y="18288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20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 momentum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685800" y="1097280"/>
            <a:ext cx="5669280" cy="4434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05840" y="1325880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Warm-up question (tiny, targeted)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005840" y="1737360"/>
            <a:ext cx="5029200" cy="3566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Purpose: connect the video to the week’s learning goal.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Keep it quick: one prompt, one response.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Examples: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“What do you already know about ___?”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“Pick the best definition of ___.”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“Predict: what will the video explain?”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6492240" y="1097280"/>
            <a:ext cx="5029200" cy="4434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812280" y="1325880"/>
            <a:ext cx="4389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Make it feel collaborative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812280" y="1737360"/>
            <a:ext cx="4389120" cy="3566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Optional add-ons that work even online: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quick poll (1 click)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“post one sentence” discussion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pair-share in comments (2 replies)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Design principle: *start is easy.*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685800" y="5669280"/>
            <a:ext cx="5852160" cy="384048"/>
          </a:xfrm>
          <a:prstGeom prst="round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822960" y="5742432"/>
            <a:ext cx="5577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Instructor time: ~2 minutes to build, big payoff</a:t>
            </a:r>
            <a:endParaRPr lang="en-US" sz="2000" dirty="0"/>
          </a:p>
        </p:txBody>
      </p:sp>
      <p:pic>
        <p:nvPicPr>
          <p:cNvPr id="14" name="Picture 13" descr="A person holding a phone&#10;&#10;AI-generated content may be incorrect.">
            <a:extLst>
              <a:ext uri="{FF2B5EF4-FFF2-40B4-BE49-F238E27FC236}">
                <a16:creationId xmlns:a16="http://schemas.microsoft.com/office/drawing/2014/main" id="{67A8D827-BFE3-158D-E62B-17914A69D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439" y="4393184"/>
            <a:ext cx="2146300" cy="233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0"/>
          </a:xfrm>
          <a:prstGeom prst="rect">
            <a:avLst/>
          </a:prstGeom>
          <a:solidFill>
            <a:srgbClr val="512D6D"/>
          </a:solidFill>
          <a:ln w="12700">
            <a:solidFill>
              <a:srgbClr val="512D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28016"/>
            <a:ext cx="8458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Step 2 — DURING (pause + check)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9098280" y="18288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Keep students engaged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685800" y="1097280"/>
            <a:ext cx="5669280" cy="4434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05840" y="1325881"/>
            <a:ext cx="5029200" cy="58655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Pause-and-check note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005840" y="2141034"/>
            <a:ext cx="5029200" cy="31624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Add one instruction right under the video: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“Pause at 1:45 and write one example.”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it works: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forces active listening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lowers cognitive load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creates a micro-success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6492240" y="1097280"/>
            <a:ext cx="5029200" cy="4434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590371" y="1325880"/>
            <a:ext cx="525110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One-question gate (LMS checkpoint)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812280" y="2141034"/>
            <a:ext cx="4389120" cy="31624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Immediately after the video: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 multiple choice OR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1 short answer (one sentence)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it to detect “stuck points” early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(without grading a whole quiz).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685800" y="5669280"/>
            <a:ext cx="10835640" cy="5943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60120" y="5788152"/>
            <a:ext cx="10241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Tip: </a:t>
            </a: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keep the gate low-stakes (completion or 1 – 5 points). It’s a signal, not a punishment.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28016"/>
            <a:ext cx="12191695" cy="731520"/>
          </a:xfrm>
          <a:prstGeom prst="rect">
            <a:avLst/>
          </a:prstGeom>
          <a:solidFill>
            <a:srgbClr val="512D6D"/>
          </a:solidFill>
          <a:ln w="12700">
            <a:solidFill>
              <a:srgbClr val="512D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28016"/>
            <a:ext cx="8458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Step 3 — AFTER (practice)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098280" y="18288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From input to output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685800" y="1097280"/>
            <a:ext cx="5669280" cy="4434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05840" y="1325880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practice recipe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005840" y="2230244"/>
            <a:ext cx="5029200" cy="3073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an open resource or model: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1) Listen / read (with transcript)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2) Notice a feature (highlight, match, sort)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3) Create a short output (2–5 minutes)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Keep it bite-sized so students actually do it.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6492240" y="1097280"/>
            <a:ext cx="5029200" cy="4434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812280" y="1325880"/>
            <a:ext cx="4389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Examples across disciplines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812280" y="1737360"/>
            <a:ext cx="4389120" cy="3566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Biology: lab demo → 3-step practice questions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History: artifact clip → sourcing grid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Math: worked example → parallel problem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Nursing: procedure video → SBAR note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Same structure, different content.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685800" y="5669280"/>
            <a:ext cx="6583680" cy="384048"/>
          </a:xfrm>
          <a:prstGeom prst="round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822960" y="5742432"/>
            <a:ext cx="6583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OER example: “Professor Dave” grammar clips + Italian Conversations (audio+transcript)</a:t>
            </a:r>
            <a:endParaRPr lang="en-US" sz="1400" dirty="0"/>
          </a:p>
        </p:txBody>
      </p:sp>
      <p:pic>
        <p:nvPicPr>
          <p:cNvPr id="14" name="Picture 13" descr="A person with long hair and beard smiling&#10;&#10;AI-generated content may be incorrect.">
            <a:extLst>
              <a:ext uri="{FF2B5EF4-FFF2-40B4-BE49-F238E27FC236}">
                <a16:creationId xmlns:a16="http://schemas.microsoft.com/office/drawing/2014/main" id="{6F79A4DD-0BCD-636D-76FE-61C648F7E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630" y="5072507"/>
            <a:ext cx="1406312" cy="15775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0"/>
          </a:xfrm>
          <a:prstGeom prst="rect">
            <a:avLst/>
          </a:prstGeom>
          <a:solidFill>
            <a:srgbClr val="512D6D"/>
          </a:solidFill>
          <a:ln w="12700">
            <a:solidFill>
              <a:srgbClr val="512D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28016"/>
            <a:ext cx="8458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Step 4 — WRAP-UP (reflection + optional AI)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9098280" y="18288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Close the loop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685800" y="1097280"/>
            <a:ext cx="5669280" cy="53949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9050" dir="27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05840" y="1325880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One-sentence reflection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005840" y="1737360"/>
            <a:ext cx="5029200" cy="452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B5563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B5563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Purpose: metacognition + accountability.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Prompts (choose one):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“One thing I can do now is…”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“The hardest part was… because…”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“My next step is…”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Grading: completion or very small rubric.</a:t>
            </a: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6492240" y="1097280"/>
            <a:ext cx="5029200" cy="53949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812280" y="1325880"/>
            <a:ext cx="4480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93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Optional AI “micro-tutor” box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812280" y="1691640"/>
            <a:ext cx="44805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12D6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Ask for a clue, not a solution.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812280" y="2057400"/>
            <a:ext cx="4480560" cy="3246120"/>
          </a:xfrm>
          <a:prstGeom prst="roundRect">
            <a:avLst/>
          </a:prstGeom>
          <a:solidFill>
            <a:srgbClr val="F7F7F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6995160" y="2194560"/>
            <a:ext cx="4114800" cy="3017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12000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Try prompts like:</a:t>
            </a:r>
            <a:endParaRPr lang="en-US" sz="1600" dirty="0"/>
          </a:p>
          <a:p>
            <a:pPr marL="0" indent="0">
              <a:lnSpc>
                <a:spcPct val="112000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“Give an additional hint about step 2.”</a:t>
            </a:r>
            <a:endParaRPr lang="en-US" sz="1600" dirty="0"/>
          </a:p>
          <a:p>
            <a:pPr marL="0" indent="0">
              <a:lnSpc>
                <a:spcPct val="112000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“Rephrase the question in simpler words.”</a:t>
            </a:r>
            <a:endParaRPr lang="en-US" sz="1600" dirty="0"/>
          </a:p>
          <a:p>
            <a:pPr marL="0" indent="0">
              <a:lnSpc>
                <a:spcPct val="112000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“Check sentences for errors.”</a:t>
            </a:r>
            <a:endParaRPr lang="en-US" sz="1600" dirty="0"/>
          </a:p>
          <a:p>
            <a:pPr marL="0" indent="0">
              <a:lnSpc>
                <a:spcPct val="112000"/>
              </a:lnSpc>
              <a:buNone/>
            </a:pPr>
            <a:endParaRPr lang="en-US" sz="1600" dirty="0"/>
          </a:p>
          <a:p>
            <a:pPr marL="0" indent="0">
              <a:lnSpc>
                <a:spcPct val="112000"/>
              </a:lnSpc>
              <a:buNone/>
            </a:pPr>
            <a:endParaRPr lang="en-US" sz="1600" dirty="0">
              <a:solidFill>
                <a:srgbClr val="4B5563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0" indent="0">
              <a:lnSpc>
                <a:spcPct val="112000"/>
              </a:lnSpc>
              <a:buNone/>
            </a:pPr>
            <a:endParaRPr lang="en-US" sz="1600" dirty="0">
              <a:solidFill>
                <a:srgbClr val="4B5563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0" indent="0">
              <a:lnSpc>
                <a:spcPct val="112000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Avoid:</a:t>
            </a:r>
            <a:endParaRPr lang="en-US" sz="1600" dirty="0"/>
          </a:p>
          <a:p>
            <a:pPr marL="0" indent="0">
              <a:lnSpc>
                <a:spcPct val="112000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“Do this for me.”</a:t>
            </a:r>
            <a:endParaRPr lang="en-US" sz="1600" dirty="0"/>
          </a:p>
          <a:p>
            <a:pPr marL="0" indent="0">
              <a:lnSpc>
                <a:spcPct val="112000"/>
              </a:lnSpc>
              <a:buNone/>
            </a:pPr>
            <a:r>
              <a:rPr lang="en-US" sz="16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“Write my answer.”</a:t>
            </a:r>
            <a:endParaRPr lang="en-US" sz="1600" dirty="0"/>
          </a:p>
        </p:txBody>
      </p:sp>
      <p:pic>
        <p:nvPicPr>
          <p:cNvPr id="14" name="Picture 13" descr="A person flying a kite&#10;&#10;AI-generated content may be incorrect.">
            <a:extLst>
              <a:ext uri="{FF2B5EF4-FFF2-40B4-BE49-F238E27FC236}">
                <a16:creationId xmlns:a16="http://schemas.microsoft.com/office/drawing/2014/main" id="{523CF21E-0385-E972-F6A2-C020E3D75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908" y="3515422"/>
            <a:ext cx="3341300" cy="4850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0"/>
          </a:xfrm>
          <a:prstGeom prst="rect">
            <a:avLst/>
          </a:prstGeom>
          <a:solidFill>
            <a:srgbClr val="512D6D"/>
          </a:solidFill>
          <a:ln w="12700">
            <a:solidFill>
              <a:srgbClr val="512D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28016"/>
            <a:ext cx="8458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AI guardrails that protect learning (and integrity)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9098280" y="18288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Practical policy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685800" y="1097280"/>
            <a:ext cx="5440680" cy="49834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6309360" y="1097280"/>
            <a:ext cx="5212080" cy="49834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868680" y="1280160"/>
            <a:ext cx="2926080" cy="384048"/>
          </a:xfrm>
          <a:prstGeom prst="round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005840" y="1353312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ALLOWED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6492240" y="1280160"/>
            <a:ext cx="3291840" cy="384048"/>
          </a:xfrm>
          <a:prstGeom prst="round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629400" y="1353312"/>
            <a:ext cx="3017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 ALLOWED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960120" y="1874520"/>
            <a:ext cx="4937760" cy="3977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Rephrase instructions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Give a hint (1 step)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Provide vocabulary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Check for one error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Offer an example *format*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 (not the student’s answer)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Explain “why” something is wrong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6583680" y="1874520"/>
            <a:ext cx="4800600" cy="3977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Generate the full answer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Translate/solve the whole task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Write the student’s paragraph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Complete graded work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Create citations/sources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 the student didn’t consult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1F29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Anything that replaces learning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685800" y="6263640"/>
            <a:ext cx="10835640" cy="4572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68680" y="6355080"/>
            <a:ext cx="10469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Copy/paste: </a:t>
            </a:r>
            <a:r>
              <a:rPr lang="en-US" sz="1600" i="1" dirty="0">
                <a:solidFill>
                  <a:srgbClr val="4B55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“AI may be used for hints and rephrasing only. Full solutions are not permitted.”</a:t>
            </a:r>
            <a:endParaRPr lang="en-US" sz="16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4008</TotalTime>
  <Words>1695</Words>
  <Application>Microsoft Macintosh PowerPoint</Application>
  <PresentationFormat>Widescreen</PresentationFormat>
  <Paragraphs>258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Century Gothic</vt:lpstr>
      <vt:lpstr>Seaford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Dr. Moira Di Mauro-Jackson</dc:creator>
  <cp:lastModifiedBy>DiMauro-Jackson, Moira M</cp:lastModifiedBy>
  <cp:revision>26</cp:revision>
  <dcterms:created xsi:type="dcterms:W3CDTF">2026-02-27T16:51:24Z</dcterms:created>
  <dcterms:modified xsi:type="dcterms:W3CDTF">2026-03-11T11:30:00Z</dcterms:modified>
</cp:coreProperties>
</file>