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Rounded M+" panose="020B0604020202020204" charset="-128"/>
      <p:regular r:id="rId23"/>
    </p:embeddedFont>
    <p:embeddedFont>
      <p:font typeface="Rounded M+ Bold" panose="020B0604020202020204" charset="-128"/>
      <p:regular r:id="rId24"/>
    </p:embeddedFont>
    <p:embeddedFont>
      <p:font typeface="Achshelo" panose="020B0604020202020204" charset="-79"/>
      <p:regular r:id="rId25"/>
    </p:embeddedFont>
    <p:embeddedFont>
      <p:font typeface="Canva Sans" panose="020B0604020202020204" charset="0"/>
      <p:regular r:id="rId26"/>
    </p:embeddedFont>
    <p:embeddedFont>
      <p:font typeface="Canva Sans Bold" panose="020B0604020202020204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Times New Roman MT Bold" panose="020B0604020202020204" charset="0"/>
      <p:regular r:id="rId32"/>
    </p:embeddedFont>
    <p:embeddedFont>
      <p:font typeface="Times New Roman MT Bold Italic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466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05719" y="6664548"/>
            <a:ext cx="7676561" cy="1442966"/>
            <a:chOff x="0" y="0"/>
            <a:chExt cx="2021810" cy="3800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1811" cy="380041"/>
            </a:xfrm>
            <a:custGeom>
              <a:avLst/>
              <a:gdLst/>
              <a:ahLst/>
              <a:cxnLst/>
              <a:rect l="l" t="t" r="r" b="b"/>
              <a:pathLst>
                <a:path w="2021811" h="380041">
                  <a:moveTo>
                    <a:pt x="51434" y="0"/>
                  </a:moveTo>
                  <a:lnTo>
                    <a:pt x="1970376" y="0"/>
                  </a:lnTo>
                  <a:cubicBezTo>
                    <a:pt x="1984017" y="0"/>
                    <a:pt x="1997100" y="5419"/>
                    <a:pt x="2006746" y="15065"/>
                  </a:cubicBezTo>
                  <a:cubicBezTo>
                    <a:pt x="2016392" y="24711"/>
                    <a:pt x="2021811" y="37793"/>
                    <a:pt x="2021811" y="51434"/>
                  </a:cubicBezTo>
                  <a:lnTo>
                    <a:pt x="2021811" y="328606"/>
                  </a:lnTo>
                  <a:cubicBezTo>
                    <a:pt x="2021811" y="342247"/>
                    <a:pt x="2016392" y="355330"/>
                    <a:pt x="2006746" y="364976"/>
                  </a:cubicBezTo>
                  <a:cubicBezTo>
                    <a:pt x="1997100" y="374622"/>
                    <a:pt x="1984017" y="380041"/>
                    <a:pt x="1970376" y="380041"/>
                  </a:cubicBezTo>
                  <a:lnTo>
                    <a:pt x="51434" y="380041"/>
                  </a:lnTo>
                  <a:cubicBezTo>
                    <a:pt x="37793" y="380041"/>
                    <a:pt x="24711" y="374622"/>
                    <a:pt x="15065" y="364976"/>
                  </a:cubicBezTo>
                  <a:cubicBezTo>
                    <a:pt x="5419" y="355330"/>
                    <a:pt x="0" y="342247"/>
                    <a:pt x="0" y="328606"/>
                  </a:cubicBezTo>
                  <a:lnTo>
                    <a:pt x="0" y="51434"/>
                  </a:lnTo>
                  <a:cubicBezTo>
                    <a:pt x="0" y="37793"/>
                    <a:pt x="5419" y="24711"/>
                    <a:pt x="15065" y="15065"/>
                  </a:cubicBezTo>
                  <a:cubicBezTo>
                    <a:pt x="24711" y="5419"/>
                    <a:pt x="37793" y="0"/>
                    <a:pt x="51434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021810" cy="437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328249" y="83568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0" y="0"/>
                </a:moveTo>
                <a:lnTo>
                  <a:pt x="3959751" y="0"/>
                </a:lnTo>
                <a:lnTo>
                  <a:pt x="3959751" y="3506180"/>
                </a:lnTo>
                <a:lnTo>
                  <a:pt x="0" y="35061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0" y="6780820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3959751" y="3506180"/>
                </a:moveTo>
                <a:lnTo>
                  <a:pt x="0" y="3506180"/>
                </a:lnTo>
                <a:lnTo>
                  <a:pt x="0" y="0"/>
                </a:lnTo>
                <a:lnTo>
                  <a:pt x="3959751" y="0"/>
                </a:lnTo>
                <a:lnTo>
                  <a:pt x="3959751" y="350618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70836" y="6162436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4157413" y="-204261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612310" y="-1274776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0" y="0"/>
                </a:moveTo>
                <a:lnTo>
                  <a:pt x="3799105" y="0"/>
                </a:lnTo>
                <a:lnTo>
                  <a:pt x="3799105" y="3239600"/>
                </a:lnTo>
                <a:lnTo>
                  <a:pt x="0" y="323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 flipV="1">
            <a:off x="16618429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1" y="0"/>
                </a:lnTo>
                <a:lnTo>
                  <a:pt x="640871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 flipV="1">
            <a:off x="16019560" y="8317065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3799105" y="3239600"/>
                </a:moveTo>
                <a:lnTo>
                  <a:pt x="0" y="3239600"/>
                </a:lnTo>
                <a:lnTo>
                  <a:pt x="0" y="0"/>
                </a:lnTo>
                <a:lnTo>
                  <a:pt x="3799105" y="0"/>
                </a:lnTo>
                <a:lnTo>
                  <a:pt x="3799105" y="323960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186795" y="1235002"/>
            <a:ext cx="13981237" cy="442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1"/>
              </a:lnSpc>
            </a:pPr>
            <a:r>
              <a:rPr lang="en-US" sz="737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From Prompt Engineering to Prompt Literacy:</a:t>
            </a:r>
          </a:p>
          <a:p>
            <a:pPr algn="ctr">
              <a:lnSpc>
                <a:spcPts val="6401"/>
              </a:lnSpc>
            </a:pPr>
            <a:r>
              <a:rPr lang="en-US" sz="457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Practical Strategies for Teaching Ethical and Effective AI Use</a:t>
            </a:r>
          </a:p>
          <a:p>
            <a:pPr algn="ctr">
              <a:lnSpc>
                <a:spcPts val="1258"/>
              </a:lnSpc>
            </a:pPr>
            <a:endParaRPr lang="en-US" sz="4572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17303" y="6796738"/>
            <a:ext cx="6653394" cy="101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April Joy Miles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59751" y="8506460"/>
            <a:ext cx="1007506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Texas State University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AI in Teaching &amp; Learning Symposium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386737" y="-2885040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373314" y="8769532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028700" y="7732636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1723029" y="1525664"/>
                </a:moveTo>
                <a:lnTo>
                  <a:pt x="0" y="1525664"/>
                </a:lnTo>
                <a:lnTo>
                  <a:pt x="0" y="0"/>
                </a:lnTo>
                <a:lnTo>
                  <a:pt x="1723029" y="0"/>
                </a:lnTo>
                <a:lnTo>
                  <a:pt x="1723029" y="152566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36271" y="1028700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0" y="0"/>
                </a:moveTo>
                <a:lnTo>
                  <a:pt x="1723029" y="0"/>
                </a:lnTo>
                <a:lnTo>
                  <a:pt x="1723029" y="1525664"/>
                </a:lnTo>
                <a:lnTo>
                  <a:pt x="0" y="1525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19776" y="2948020"/>
            <a:ext cx="5280333" cy="7040443"/>
          </a:xfrm>
          <a:custGeom>
            <a:avLst/>
            <a:gdLst/>
            <a:ahLst/>
            <a:cxnLst/>
            <a:rect l="l" t="t" r="r" b="b"/>
            <a:pathLst>
              <a:path w="5280333" h="7040443">
                <a:moveTo>
                  <a:pt x="0" y="0"/>
                </a:moveTo>
                <a:lnTo>
                  <a:pt x="5280332" y="0"/>
                </a:lnTo>
                <a:lnTo>
                  <a:pt x="5280332" y="7040443"/>
                </a:lnTo>
                <a:lnTo>
                  <a:pt x="0" y="704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771519" y="3728188"/>
            <a:ext cx="7187894" cy="553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6034" lvl="1" indent="-563017" algn="l">
              <a:lnSpc>
                <a:spcPts val="7301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Clarify Purpose</a:t>
            </a:r>
          </a:p>
          <a:p>
            <a:pPr marL="1126034" lvl="1" indent="-563017" algn="l">
              <a:lnSpc>
                <a:spcPts val="7301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Craft</a:t>
            </a:r>
          </a:p>
          <a:p>
            <a:pPr marL="1126034" lvl="1" indent="-563017" algn="l">
              <a:lnSpc>
                <a:spcPts val="7301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Engage</a:t>
            </a:r>
          </a:p>
          <a:p>
            <a:pPr marL="1126034" lvl="1" indent="-563017" algn="l">
              <a:lnSpc>
                <a:spcPts val="7301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Refine</a:t>
            </a:r>
          </a:p>
          <a:p>
            <a:pPr marL="1126034" lvl="1" indent="-563017" algn="l">
              <a:lnSpc>
                <a:spcPts val="7301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Reflect</a:t>
            </a:r>
          </a:p>
          <a:p>
            <a:pPr algn="l">
              <a:lnSpc>
                <a:spcPts val="7301"/>
              </a:lnSpc>
            </a:pPr>
            <a:endParaRPr lang="en-US" sz="5215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38964" y="867611"/>
            <a:ext cx="12010072" cy="160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Phase 2: Prompt Literacy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71375" y="3412482"/>
            <a:ext cx="12945251" cy="5625298"/>
            <a:chOff x="0" y="0"/>
            <a:chExt cx="3409449" cy="1481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9449" cy="1481560"/>
            </a:xfrm>
            <a:custGeom>
              <a:avLst/>
              <a:gdLst/>
              <a:ahLst/>
              <a:cxnLst/>
              <a:rect l="l" t="t" r="r" b="b"/>
              <a:pathLst>
                <a:path w="3409449" h="1481560">
                  <a:moveTo>
                    <a:pt x="30501" y="0"/>
                  </a:moveTo>
                  <a:lnTo>
                    <a:pt x="3378948" y="0"/>
                  </a:lnTo>
                  <a:cubicBezTo>
                    <a:pt x="3387037" y="0"/>
                    <a:pt x="3394795" y="3213"/>
                    <a:pt x="3400515" y="8933"/>
                  </a:cubicBezTo>
                  <a:cubicBezTo>
                    <a:pt x="3406235" y="14653"/>
                    <a:pt x="3409449" y="22411"/>
                    <a:pt x="3409449" y="30501"/>
                  </a:cubicBezTo>
                  <a:lnTo>
                    <a:pt x="3409449" y="1451059"/>
                  </a:lnTo>
                  <a:cubicBezTo>
                    <a:pt x="3409449" y="1459149"/>
                    <a:pt x="3406235" y="1466906"/>
                    <a:pt x="3400515" y="1472626"/>
                  </a:cubicBezTo>
                  <a:cubicBezTo>
                    <a:pt x="3394795" y="1478346"/>
                    <a:pt x="3387037" y="1481560"/>
                    <a:pt x="3378948" y="1481560"/>
                  </a:cubicBezTo>
                  <a:lnTo>
                    <a:pt x="30501" y="1481560"/>
                  </a:lnTo>
                  <a:cubicBezTo>
                    <a:pt x="22411" y="1481560"/>
                    <a:pt x="14653" y="1478346"/>
                    <a:pt x="8933" y="1472626"/>
                  </a:cubicBezTo>
                  <a:cubicBezTo>
                    <a:pt x="3213" y="1466906"/>
                    <a:pt x="0" y="1459149"/>
                    <a:pt x="0" y="1451059"/>
                  </a:cubicBezTo>
                  <a:lnTo>
                    <a:pt x="0" y="30501"/>
                  </a:lnTo>
                  <a:cubicBezTo>
                    <a:pt x="0" y="22411"/>
                    <a:pt x="3213" y="14653"/>
                    <a:pt x="8933" y="8933"/>
                  </a:cubicBezTo>
                  <a:cubicBezTo>
                    <a:pt x="14653" y="3213"/>
                    <a:pt x="22411" y="0"/>
                    <a:pt x="30501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409449" cy="1538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41291" y="2184496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0" y="2524319"/>
                </a:moveTo>
                <a:lnTo>
                  <a:pt x="2850874" y="2524319"/>
                </a:lnTo>
                <a:lnTo>
                  <a:pt x="2850874" y="0"/>
                </a:lnTo>
                <a:lnTo>
                  <a:pt x="0" y="0"/>
                </a:lnTo>
                <a:lnTo>
                  <a:pt x="0" y="25243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437126" y="7335777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2850874" y="0"/>
                </a:moveTo>
                <a:lnTo>
                  <a:pt x="0" y="0"/>
                </a:lnTo>
                <a:lnTo>
                  <a:pt x="0" y="2524319"/>
                </a:lnTo>
                <a:lnTo>
                  <a:pt x="2850874" y="2524319"/>
                </a:lnTo>
                <a:lnTo>
                  <a:pt x="2850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15291" y="1028700"/>
            <a:ext cx="967707" cy="1574672"/>
          </a:xfrm>
          <a:custGeom>
            <a:avLst/>
            <a:gdLst/>
            <a:ahLst/>
            <a:cxnLst/>
            <a:rect l="l" t="t" r="r" b="b"/>
            <a:pathLst>
              <a:path w="967707" h="1574672">
                <a:moveTo>
                  <a:pt x="0" y="0"/>
                </a:moveTo>
                <a:lnTo>
                  <a:pt x="967708" y="0"/>
                </a:lnTo>
                <a:lnTo>
                  <a:pt x="967708" y="1574672"/>
                </a:lnTo>
                <a:lnTo>
                  <a:pt x="0" y="1574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58869" y="8215463"/>
            <a:ext cx="1010702" cy="1644634"/>
          </a:xfrm>
          <a:custGeom>
            <a:avLst/>
            <a:gdLst/>
            <a:ahLst/>
            <a:cxnLst/>
            <a:rect l="l" t="t" r="r" b="b"/>
            <a:pathLst>
              <a:path w="1010702" h="1644634">
                <a:moveTo>
                  <a:pt x="0" y="0"/>
                </a:moveTo>
                <a:lnTo>
                  <a:pt x="1010702" y="0"/>
                </a:lnTo>
                <a:lnTo>
                  <a:pt x="1010702" y="1644633"/>
                </a:lnTo>
                <a:lnTo>
                  <a:pt x="0" y="16446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518363" y="3769818"/>
            <a:ext cx="11251275" cy="476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86"/>
              </a:lnSpc>
            </a:pPr>
            <a:r>
              <a:rPr lang="en-US" sz="5419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Faculty should:</a:t>
            </a:r>
          </a:p>
          <a:p>
            <a:pPr marL="1169974" lvl="1" indent="-584987" algn="l">
              <a:lnSpc>
                <a:spcPts val="7586"/>
              </a:lnSpc>
              <a:buFont typeface="Arial"/>
              <a:buChar char="•"/>
            </a:pPr>
            <a:r>
              <a:rPr lang="en-US" sz="5419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Think aloud while prompting</a:t>
            </a:r>
          </a:p>
          <a:p>
            <a:pPr marL="1169974" lvl="1" indent="-584987" algn="l">
              <a:lnSpc>
                <a:spcPts val="7586"/>
              </a:lnSpc>
              <a:buFont typeface="Arial"/>
              <a:buChar char="•"/>
            </a:pPr>
            <a:r>
              <a:rPr lang="en-US" sz="5419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Show draft comparison</a:t>
            </a:r>
          </a:p>
          <a:p>
            <a:pPr marL="1169974" lvl="1" indent="-584987" algn="l">
              <a:lnSpc>
                <a:spcPts val="7586"/>
              </a:lnSpc>
              <a:buFont typeface="Arial"/>
              <a:buChar char="•"/>
            </a:pPr>
            <a:r>
              <a:rPr lang="en-US" sz="5419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Revise publicly</a:t>
            </a:r>
          </a:p>
          <a:p>
            <a:pPr marL="1169974" lvl="1" indent="-584987" algn="l">
              <a:lnSpc>
                <a:spcPts val="7586"/>
              </a:lnSpc>
              <a:buFont typeface="Arial"/>
              <a:buChar char="•"/>
            </a:pPr>
            <a:r>
              <a:rPr lang="en-US" sz="5419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Normalize uncertainty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63510" y="1169766"/>
            <a:ext cx="12160980" cy="178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Modeling Matters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022" y="3822517"/>
            <a:ext cx="7454583" cy="4914364"/>
            <a:chOff x="0" y="0"/>
            <a:chExt cx="1963347" cy="129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8902" y="3822517"/>
            <a:ext cx="7454583" cy="4914364"/>
            <a:chOff x="0" y="0"/>
            <a:chExt cx="1963347" cy="1294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511702" y="-1929034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2696926" y="8404999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7315200" y="3764002"/>
                </a:moveTo>
                <a:lnTo>
                  <a:pt x="0" y="3764002"/>
                </a:lnTo>
                <a:lnTo>
                  <a:pt x="0" y="0"/>
                </a:lnTo>
                <a:lnTo>
                  <a:pt x="7315200" y="0"/>
                </a:lnTo>
                <a:lnTo>
                  <a:pt x="7315200" y="37640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617286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624400" y="2716028"/>
            <a:ext cx="5303586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Not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7721" y="2716028"/>
            <a:ext cx="7819184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Use AI to: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157" y="4103505"/>
            <a:ext cx="7108321" cy="487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Brainstorm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Outline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Generate alternative perspectives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Critique drafts</a:t>
            </a:r>
          </a:p>
          <a:p>
            <a:pPr algn="l">
              <a:lnSpc>
                <a:spcPts val="6440"/>
              </a:lnSpc>
            </a:pPr>
            <a:endParaRPr lang="en-US" sz="4600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548902" y="4103505"/>
            <a:ext cx="7710398" cy="165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7040" lvl="1" indent="-498520" algn="l">
              <a:lnSpc>
                <a:spcPts val="6465"/>
              </a:lnSpc>
              <a:buFont typeface="Arial"/>
              <a:buChar char="•"/>
            </a:pPr>
            <a:r>
              <a:rPr lang="en-US" sz="46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Replace original thinking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819150"/>
            <a:ext cx="18206000" cy="1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Phase 3: AI-Supported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386737" y="-2885040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373314" y="8769532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497265" y="8124886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1723029" y="1525663"/>
                </a:moveTo>
                <a:lnTo>
                  <a:pt x="0" y="1525663"/>
                </a:lnTo>
                <a:lnTo>
                  <a:pt x="0" y="0"/>
                </a:lnTo>
                <a:lnTo>
                  <a:pt x="1723029" y="0"/>
                </a:lnTo>
                <a:lnTo>
                  <a:pt x="1723029" y="152566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36271" y="1028700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0" y="0"/>
                </a:moveTo>
                <a:lnTo>
                  <a:pt x="1723029" y="0"/>
                </a:lnTo>
                <a:lnTo>
                  <a:pt x="1723029" y="1525664"/>
                </a:lnTo>
                <a:lnTo>
                  <a:pt x="0" y="1525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34728" y="4203303"/>
            <a:ext cx="12842173" cy="5300315"/>
          </a:xfrm>
          <a:custGeom>
            <a:avLst/>
            <a:gdLst/>
            <a:ahLst/>
            <a:cxnLst/>
            <a:rect l="l" t="t" r="r" b="b"/>
            <a:pathLst>
              <a:path w="12842173" h="5300315">
                <a:moveTo>
                  <a:pt x="0" y="0"/>
                </a:moveTo>
                <a:lnTo>
                  <a:pt x="12842173" y="0"/>
                </a:lnTo>
                <a:lnTo>
                  <a:pt x="12842173" y="5300315"/>
                </a:lnTo>
                <a:lnTo>
                  <a:pt x="0" y="53003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32103" y="4476776"/>
            <a:ext cx="12223793" cy="461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2"/>
              </a:lnSpc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Students analyze: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What did AI contribute?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What did I change?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Where did I disagree?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How did my thinking evolve?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3975" y="541150"/>
            <a:ext cx="13983680" cy="320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Phase 4:  Reflection &amp; Revision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386737" y="-2885040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373314" y="8769532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497265" y="8124886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1723029" y="1525663"/>
                </a:moveTo>
                <a:lnTo>
                  <a:pt x="0" y="1525663"/>
                </a:lnTo>
                <a:lnTo>
                  <a:pt x="0" y="0"/>
                </a:lnTo>
                <a:lnTo>
                  <a:pt x="1723029" y="0"/>
                </a:lnTo>
                <a:lnTo>
                  <a:pt x="1723029" y="152566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36271" y="1028700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0" y="0"/>
                </a:moveTo>
                <a:lnTo>
                  <a:pt x="1723029" y="0"/>
                </a:lnTo>
                <a:lnTo>
                  <a:pt x="1723029" y="1525664"/>
                </a:lnTo>
                <a:lnTo>
                  <a:pt x="0" y="1525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34728" y="4203303"/>
            <a:ext cx="12842173" cy="5300315"/>
          </a:xfrm>
          <a:custGeom>
            <a:avLst/>
            <a:gdLst/>
            <a:ahLst/>
            <a:cxnLst/>
            <a:rect l="l" t="t" r="r" b="b"/>
            <a:pathLst>
              <a:path w="12842173" h="5300315">
                <a:moveTo>
                  <a:pt x="0" y="0"/>
                </a:moveTo>
                <a:lnTo>
                  <a:pt x="12842173" y="0"/>
                </a:lnTo>
                <a:lnTo>
                  <a:pt x="12842173" y="5300315"/>
                </a:lnTo>
                <a:lnTo>
                  <a:pt x="0" y="53003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32103" y="4542935"/>
            <a:ext cx="10199280" cy="463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2"/>
              </a:lnSpc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Students develop:</a:t>
            </a:r>
          </a:p>
          <a:p>
            <a:pPr marL="1126119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Personal AI use policies</a:t>
            </a:r>
          </a:p>
          <a:p>
            <a:pPr marL="1126119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Field-specific case studies</a:t>
            </a:r>
          </a:p>
          <a:p>
            <a:pPr marL="1126119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Professional judgment</a:t>
            </a:r>
          </a:p>
          <a:p>
            <a:pPr algn="l">
              <a:lnSpc>
                <a:spcPts val="7302"/>
              </a:lnSpc>
            </a:pPr>
            <a:endParaRPr lang="en-US" sz="5215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63975" y="541150"/>
            <a:ext cx="13983680" cy="320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Phase 5:  Independent Ethical Application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022" y="3822517"/>
            <a:ext cx="7454583" cy="4914364"/>
            <a:chOff x="0" y="0"/>
            <a:chExt cx="1963347" cy="129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8902" y="3822517"/>
            <a:ext cx="7454583" cy="4914364"/>
            <a:chOff x="0" y="0"/>
            <a:chExt cx="1963347" cy="1294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511702" y="-1929034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2696926" y="8404999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7315200" y="3764002"/>
                </a:moveTo>
                <a:lnTo>
                  <a:pt x="0" y="3764002"/>
                </a:lnTo>
                <a:lnTo>
                  <a:pt x="0" y="0"/>
                </a:lnTo>
                <a:lnTo>
                  <a:pt x="7315200" y="0"/>
                </a:lnTo>
                <a:lnTo>
                  <a:pt x="7315200" y="37640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617286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624400" y="2716028"/>
            <a:ext cx="5303586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Consider including: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7721" y="2716028"/>
            <a:ext cx="7819184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Instead of: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157" y="4103505"/>
            <a:ext cx="7108321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AI use prohibited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78686" y="4122555"/>
            <a:ext cx="7383877" cy="392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4817" lvl="1" indent="-477409" algn="l">
              <a:lnSpc>
                <a:spcPts val="6191"/>
              </a:lnSpc>
              <a:buFont typeface="Arial"/>
              <a:buChar char="•"/>
            </a:pPr>
            <a:r>
              <a:rPr lang="en-US" sz="4422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When AI is appropriate</a:t>
            </a:r>
          </a:p>
          <a:p>
            <a:pPr marL="954817" lvl="1" indent="-477409" algn="l">
              <a:lnSpc>
                <a:spcPts val="6191"/>
              </a:lnSpc>
              <a:buFont typeface="Arial"/>
              <a:buChar char="•"/>
            </a:pPr>
            <a:r>
              <a:rPr lang="en-US" sz="4422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When it is not</a:t>
            </a:r>
          </a:p>
          <a:p>
            <a:pPr marL="954817" lvl="1" indent="-477409" algn="l">
              <a:lnSpc>
                <a:spcPts val="6191"/>
              </a:lnSpc>
              <a:buFont typeface="Arial"/>
              <a:buChar char="•"/>
            </a:pPr>
            <a:r>
              <a:rPr lang="en-US" sz="4422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Disclosure expectations</a:t>
            </a:r>
          </a:p>
          <a:p>
            <a:pPr marL="954817" lvl="1" indent="-477409" algn="l">
              <a:lnSpc>
                <a:spcPts val="6191"/>
              </a:lnSpc>
              <a:buFont typeface="Arial"/>
              <a:buChar char="•"/>
            </a:pPr>
            <a:r>
              <a:rPr lang="en-US" sz="4422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Alignment with learning goals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819150"/>
            <a:ext cx="18206000" cy="1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Syllabus Design Matters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1880" y="3738807"/>
            <a:ext cx="10435814" cy="5006280"/>
            <a:chOff x="0" y="0"/>
            <a:chExt cx="2748527" cy="13185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48527" cy="1318526"/>
            </a:xfrm>
            <a:custGeom>
              <a:avLst/>
              <a:gdLst/>
              <a:ahLst/>
              <a:cxnLst/>
              <a:rect l="l" t="t" r="r" b="b"/>
              <a:pathLst>
                <a:path w="2748527" h="1318526">
                  <a:moveTo>
                    <a:pt x="37835" y="0"/>
                  </a:moveTo>
                  <a:lnTo>
                    <a:pt x="2710692" y="0"/>
                  </a:lnTo>
                  <a:cubicBezTo>
                    <a:pt x="2720727" y="0"/>
                    <a:pt x="2730350" y="3986"/>
                    <a:pt x="2737446" y="11082"/>
                  </a:cubicBezTo>
                  <a:cubicBezTo>
                    <a:pt x="2744541" y="18177"/>
                    <a:pt x="2748527" y="27800"/>
                    <a:pt x="2748527" y="37835"/>
                  </a:cubicBezTo>
                  <a:lnTo>
                    <a:pt x="2748527" y="1280691"/>
                  </a:lnTo>
                  <a:cubicBezTo>
                    <a:pt x="2748527" y="1290726"/>
                    <a:pt x="2744541" y="1300349"/>
                    <a:pt x="2737446" y="1307445"/>
                  </a:cubicBezTo>
                  <a:cubicBezTo>
                    <a:pt x="2730350" y="1314540"/>
                    <a:pt x="2720727" y="1318526"/>
                    <a:pt x="2710692" y="1318526"/>
                  </a:cubicBezTo>
                  <a:lnTo>
                    <a:pt x="37835" y="1318526"/>
                  </a:lnTo>
                  <a:cubicBezTo>
                    <a:pt x="27800" y="1318526"/>
                    <a:pt x="18177" y="1314540"/>
                    <a:pt x="11082" y="1307445"/>
                  </a:cubicBezTo>
                  <a:cubicBezTo>
                    <a:pt x="3986" y="1300349"/>
                    <a:pt x="0" y="1290726"/>
                    <a:pt x="0" y="1280691"/>
                  </a:cubicBezTo>
                  <a:lnTo>
                    <a:pt x="0" y="37835"/>
                  </a:lnTo>
                  <a:cubicBezTo>
                    <a:pt x="0" y="27800"/>
                    <a:pt x="3986" y="18177"/>
                    <a:pt x="11082" y="11082"/>
                  </a:cubicBezTo>
                  <a:cubicBezTo>
                    <a:pt x="18177" y="3986"/>
                    <a:pt x="27800" y="0"/>
                    <a:pt x="37835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48527" cy="1375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5596" y="7103671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16791095" y="-701288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0" y="0"/>
            <a:ext cx="1641350" cy="1453341"/>
          </a:xfrm>
          <a:custGeom>
            <a:avLst/>
            <a:gdLst/>
            <a:ahLst/>
            <a:cxnLst/>
            <a:rect l="l" t="t" r="r" b="b"/>
            <a:pathLst>
              <a:path w="1641350" h="1453341">
                <a:moveTo>
                  <a:pt x="0" y="1453341"/>
                </a:moveTo>
                <a:lnTo>
                  <a:pt x="1641350" y="1453341"/>
                </a:lnTo>
                <a:lnTo>
                  <a:pt x="1641350" y="0"/>
                </a:lnTo>
                <a:lnTo>
                  <a:pt x="0" y="0"/>
                </a:lnTo>
                <a:lnTo>
                  <a:pt x="0" y="14533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V="1">
            <a:off x="16646650" y="8833659"/>
            <a:ext cx="1641350" cy="1453341"/>
          </a:xfrm>
          <a:custGeom>
            <a:avLst/>
            <a:gdLst/>
            <a:ahLst/>
            <a:cxnLst/>
            <a:rect l="l" t="t" r="r" b="b"/>
            <a:pathLst>
              <a:path w="1641350" h="1453341">
                <a:moveTo>
                  <a:pt x="0" y="1453341"/>
                </a:moveTo>
                <a:lnTo>
                  <a:pt x="1641350" y="1453341"/>
                </a:lnTo>
                <a:lnTo>
                  <a:pt x="1641350" y="0"/>
                </a:lnTo>
                <a:lnTo>
                  <a:pt x="0" y="0"/>
                </a:lnTo>
                <a:lnTo>
                  <a:pt x="0" y="14533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2137617" y="2336938"/>
            <a:ext cx="5003700" cy="6004325"/>
            <a:chOff x="0" y="0"/>
            <a:chExt cx="11062970" cy="13275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62970" cy="13275311"/>
            </a:xfrm>
            <a:custGeom>
              <a:avLst/>
              <a:gdLst/>
              <a:ahLst/>
              <a:cxnLst/>
              <a:rect l="l" t="t" r="r" b="b"/>
              <a:pathLst>
                <a:path w="11062970" h="13275311">
                  <a:moveTo>
                    <a:pt x="6649720" y="0"/>
                  </a:moveTo>
                  <a:lnTo>
                    <a:pt x="11062970" y="0"/>
                  </a:lnTo>
                  <a:lnTo>
                    <a:pt x="11062970" y="13275311"/>
                  </a:lnTo>
                  <a:lnTo>
                    <a:pt x="0" y="13275311"/>
                  </a:lnTo>
                  <a:lnTo>
                    <a:pt x="0" y="6649720"/>
                  </a:lnTo>
                  <a:cubicBezTo>
                    <a:pt x="0" y="2976880"/>
                    <a:pt x="2976880" y="0"/>
                    <a:pt x="6649720" y="0"/>
                  </a:cubicBezTo>
                  <a:close/>
                </a:path>
              </a:pathLst>
            </a:custGeom>
            <a:blipFill>
              <a:blip r:embed="rId5"/>
              <a:stretch>
                <a:fillRect l="-40813" r="-3929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41350" y="781050"/>
            <a:ext cx="13041520" cy="178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Sample Language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9926" y="3869331"/>
            <a:ext cx="10579724" cy="462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"In this course, generative AI may be used for brainstorming and revision support. Students must disclose AI assistance and remain responsible for accuracy, originality, and intellectual ownership."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82876" y="3544430"/>
            <a:ext cx="13122248" cy="4627754"/>
            <a:chOff x="0" y="0"/>
            <a:chExt cx="3456065" cy="1218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56065" cy="1218832"/>
            </a:xfrm>
            <a:custGeom>
              <a:avLst/>
              <a:gdLst/>
              <a:ahLst/>
              <a:cxnLst/>
              <a:rect l="l" t="t" r="r" b="b"/>
              <a:pathLst>
                <a:path w="3456065" h="1218832">
                  <a:moveTo>
                    <a:pt x="30089" y="0"/>
                  </a:moveTo>
                  <a:lnTo>
                    <a:pt x="3425976" y="0"/>
                  </a:lnTo>
                  <a:cubicBezTo>
                    <a:pt x="3442594" y="0"/>
                    <a:pt x="3456065" y="13471"/>
                    <a:pt x="3456065" y="30089"/>
                  </a:cubicBezTo>
                  <a:lnTo>
                    <a:pt x="3456065" y="1188743"/>
                  </a:lnTo>
                  <a:cubicBezTo>
                    <a:pt x="3456065" y="1196723"/>
                    <a:pt x="3452895" y="1204377"/>
                    <a:pt x="3447252" y="1210019"/>
                  </a:cubicBezTo>
                  <a:cubicBezTo>
                    <a:pt x="3441610" y="1215662"/>
                    <a:pt x="3433956" y="1218832"/>
                    <a:pt x="3425976" y="1218832"/>
                  </a:cubicBezTo>
                  <a:lnTo>
                    <a:pt x="30089" y="1218832"/>
                  </a:lnTo>
                  <a:cubicBezTo>
                    <a:pt x="22109" y="1218832"/>
                    <a:pt x="14456" y="1215662"/>
                    <a:pt x="8813" y="1210019"/>
                  </a:cubicBezTo>
                  <a:cubicBezTo>
                    <a:pt x="3170" y="1204377"/>
                    <a:pt x="0" y="1196723"/>
                    <a:pt x="0" y="1188743"/>
                  </a:cubicBezTo>
                  <a:lnTo>
                    <a:pt x="0" y="30089"/>
                  </a:lnTo>
                  <a:cubicBezTo>
                    <a:pt x="0" y="22109"/>
                    <a:pt x="3170" y="14456"/>
                    <a:pt x="8813" y="8813"/>
                  </a:cubicBezTo>
                  <a:cubicBezTo>
                    <a:pt x="14456" y="3170"/>
                    <a:pt x="22109" y="0"/>
                    <a:pt x="30089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56065" cy="1266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41291" y="2184496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0" y="2524319"/>
                </a:moveTo>
                <a:lnTo>
                  <a:pt x="2850874" y="2524319"/>
                </a:lnTo>
                <a:lnTo>
                  <a:pt x="2850874" y="0"/>
                </a:lnTo>
                <a:lnTo>
                  <a:pt x="0" y="0"/>
                </a:lnTo>
                <a:lnTo>
                  <a:pt x="0" y="25243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437126" y="7335777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2850874" y="0"/>
                </a:moveTo>
                <a:lnTo>
                  <a:pt x="0" y="0"/>
                </a:lnTo>
                <a:lnTo>
                  <a:pt x="0" y="2524319"/>
                </a:lnTo>
                <a:lnTo>
                  <a:pt x="2850874" y="2524319"/>
                </a:lnTo>
                <a:lnTo>
                  <a:pt x="2850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58362" y="1028700"/>
            <a:ext cx="1224636" cy="1992751"/>
          </a:xfrm>
          <a:custGeom>
            <a:avLst/>
            <a:gdLst/>
            <a:ahLst/>
            <a:cxnLst/>
            <a:rect l="l" t="t" r="r" b="b"/>
            <a:pathLst>
              <a:path w="1224636" h="1992751">
                <a:moveTo>
                  <a:pt x="0" y="0"/>
                </a:moveTo>
                <a:lnTo>
                  <a:pt x="1224637" y="0"/>
                </a:lnTo>
                <a:lnTo>
                  <a:pt x="1224637" y="1992751"/>
                </a:lnTo>
                <a:lnTo>
                  <a:pt x="0" y="19927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829258" y="3798023"/>
            <a:ext cx="10629484" cy="399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Reduced policing</a:t>
            </a:r>
          </a:p>
          <a:p>
            <a:pPr algn="ctr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Clear expectations</a:t>
            </a:r>
          </a:p>
          <a:p>
            <a:pPr algn="ctr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Deeper student reflection</a:t>
            </a:r>
          </a:p>
          <a:p>
            <a:pPr algn="ctr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Ethical transparency</a:t>
            </a:r>
          </a:p>
          <a:p>
            <a:pPr algn="ctr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Stronger academic integrity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5130" y="1169803"/>
            <a:ext cx="11077740" cy="178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What Faculty Gain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157544" y="3582390"/>
            <a:ext cx="11831620" cy="5348987"/>
            <a:chOff x="0" y="0"/>
            <a:chExt cx="3116147" cy="14087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16147" cy="1408787"/>
            </a:xfrm>
            <a:custGeom>
              <a:avLst/>
              <a:gdLst/>
              <a:ahLst/>
              <a:cxnLst/>
              <a:rect l="l" t="t" r="r" b="b"/>
              <a:pathLst>
                <a:path w="3116147" h="1408787">
                  <a:moveTo>
                    <a:pt x="33371" y="0"/>
                  </a:moveTo>
                  <a:lnTo>
                    <a:pt x="3082776" y="0"/>
                  </a:lnTo>
                  <a:cubicBezTo>
                    <a:pt x="3101206" y="0"/>
                    <a:pt x="3116147" y="14941"/>
                    <a:pt x="3116147" y="33371"/>
                  </a:cubicBezTo>
                  <a:lnTo>
                    <a:pt x="3116147" y="1375415"/>
                  </a:lnTo>
                  <a:cubicBezTo>
                    <a:pt x="3116147" y="1384266"/>
                    <a:pt x="3112631" y="1392754"/>
                    <a:pt x="3106373" y="1399013"/>
                  </a:cubicBezTo>
                  <a:cubicBezTo>
                    <a:pt x="3100114" y="1405271"/>
                    <a:pt x="3091626" y="1408787"/>
                    <a:pt x="3082776" y="1408787"/>
                  </a:cubicBezTo>
                  <a:lnTo>
                    <a:pt x="33371" y="1408787"/>
                  </a:lnTo>
                  <a:cubicBezTo>
                    <a:pt x="14941" y="1408787"/>
                    <a:pt x="0" y="1393846"/>
                    <a:pt x="0" y="1375415"/>
                  </a:cubicBezTo>
                  <a:lnTo>
                    <a:pt x="0" y="33371"/>
                  </a:lnTo>
                  <a:cubicBezTo>
                    <a:pt x="0" y="24521"/>
                    <a:pt x="3516" y="16033"/>
                    <a:pt x="9774" y="9774"/>
                  </a:cubicBezTo>
                  <a:cubicBezTo>
                    <a:pt x="16033" y="3516"/>
                    <a:pt x="24521" y="0"/>
                    <a:pt x="33371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116147" cy="1456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41291" y="2184496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0" y="2524319"/>
                </a:moveTo>
                <a:lnTo>
                  <a:pt x="2850874" y="2524319"/>
                </a:lnTo>
                <a:lnTo>
                  <a:pt x="2850874" y="0"/>
                </a:lnTo>
                <a:lnTo>
                  <a:pt x="0" y="0"/>
                </a:lnTo>
                <a:lnTo>
                  <a:pt x="0" y="25243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437126" y="7335777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2850874" y="0"/>
                </a:moveTo>
                <a:lnTo>
                  <a:pt x="0" y="0"/>
                </a:lnTo>
                <a:lnTo>
                  <a:pt x="0" y="2524319"/>
                </a:lnTo>
                <a:lnTo>
                  <a:pt x="2850874" y="2524319"/>
                </a:lnTo>
                <a:lnTo>
                  <a:pt x="2850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58362" y="1028700"/>
            <a:ext cx="1224636" cy="1992751"/>
          </a:xfrm>
          <a:custGeom>
            <a:avLst/>
            <a:gdLst/>
            <a:ahLst/>
            <a:cxnLst/>
            <a:rect l="l" t="t" r="r" b="b"/>
            <a:pathLst>
              <a:path w="1224636" h="1992751">
                <a:moveTo>
                  <a:pt x="0" y="0"/>
                </a:moveTo>
                <a:lnTo>
                  <a:pt x="1224637" y="0"/>
                </a:lnTo>
                <a:lnTo>
                  <a:pt x="1224637" y="1992751"/>
                </a:lnTo>
                <a:lnTo>
                  <a:pt x="0" y="19927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829258" y="3979981"/>
            <a:ext cx="10629484" cy="400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Students will:</a:t>
            </a:r>
          </a:p>
          <a:p>
            <a:pPr marL="976217" lvl="1" indent="-488108" algn="l">
              <a:lnSpc>
                <a:spcPts val="6330"/>
              </a:lnSpc>
              <a:buFont typeface="Arial"/>
              <a:buChar char="•"/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Optimize for efficiency</a:t>
            </a:r>
          </a:p>
          <a:p>
            <a:pPr marL="976217" lvl="1" indent="-488108" algn="l">
              <a:lnSpc>
                <a:spcPts val="6330"/>
              </a:lnSpc>
              <a:buFont typeface="Arial"/>
              <a:buChar char="•"/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Hide use</a:t>
            </a:r>
          </a:p>
          <a:p>
            <a:pPr marL="976217" lvl="1" indent="-488108" algn="l">
              <a:lnSpc>
                <a:spcPts val="6330"/>
              </a:lnSpc>
              <a:buFont typeface="Arial"/>
              <a:buChar char="•"/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Develop shallow dependency</a:t>
            </a:r>
          </a:p>
          <a:p>
            <a:pPr marL="976217" lvl="1" indent="-488108" algn="l">
              <a:lnSpc>
                <a:spcPts val="6330"/>
              </a:lnSpc>
              <a:buFont typeface="Arial"/>
              <a:buChar char="•"/>
            </a:pPr>
            <a:r>
              <a:rPr lang="en-US" sz="452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Experience inconsistent standards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02877" y="1169766"/>
            <a:ext cx="12482246" cy="178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If We Don’t Teach This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97933" y="2725587"/>
            <a:ext cx="13092135" cy="5909549"/>
            <a:chOff x="0" y="0"/>
            <a:chExt cx="3448134" cy="1556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8134" cy="1556424"/>
            </a:xfrm>
            <a:custGeom>
              <a:avLst/>
              <a:gdLst/>
              <a:ahLst/>
              <a:cxnLst/>
              <a:rect l="l" t="t" r="r" b="b"/>
              <a:pathLst>
                <a:path w="3448134" h="1556424">
                  <a:moveTo>
                    <a:pt x="30158" y="0"/>
                  </a:moveTo>
                  <a:lnTo>
                    <a:pt x="3417976" y="0"/>
                  </a:lnTo>
                  <a:cubicBezTo>
                    <a:pt x="3425975" y="0"/>
                    <a:pt x="3433645" y="3177"/>
                    <a:pt x="3439301" y="8833"/>
                  </a:cubicBezTo>
                  <a:cubicBezTo>
                    <a:pt x="3444957" y="14489"/>
                    <a:pt x="3448134" y="22160"/>
                    <a:pt x="3448134" y="30158"/>
                  </a:cubicBezTo>
                  <a:lnTo>
                    <a:pt x="3448134" y="1526266"/>
                  </a:lnTo>
                  <a:cubicBezTo>
                    <a:pt x="3448134" y="1534265"/>
                    <a:pt x="3444957" y="1541936"/>
                    <a:pt x="3439301" y="1547591"/>
                  </a:cubicBezTo>
                  <a:cubicBezTo>
                    <a:pt x="3433645" y="1553247"/>
                    <a:pt x="3425975" y="1556424"/>
                    <a:pt x="3417976" y="1556424"/>
                  </a:cubicBezTo>
                  <a:lnTo>
                    <a:pt x="30158" y="1556424"/>
                  </a:lnTo>
                  <a:cubicBezTo>
                    <a:pt x="22160" y="1556424"/>
                    <a:pt x="14489" y="1553247"/>
                    <a:pt x="8833" y="1547591"/>
                  </a:cubicBezTo>
                  <a:cubicBezTo>
                    <a:pt x="3177" y="1541936"/>
                    <a:pt x="0" y="1534265"/>
                    <a:pt x="0" y="1526266"/>
                  </a:cubicBezTo>
                  <a:lnTo>
                    <a:pt x="0" y="30158"/>
                  </a:lnTo>
                  <a:cubicBezTo>
                    <a:pt x="0" y="22160"/>
                    <a:pt x="3177" y="14489"/>
                    <a:pt x="8833" y="8833"/>
                  </a:cubicBezTo>
                  <a:cubicBezTo>
                    <a:pt x="14489" y="3177"/>
                    <a:pt x="22160" y="0"/>
                    <a:pt x="30158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448134" cy="1613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328249" y="83568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0" y="0"/>
                </a:moveTo>
                <a:lnTo>
                  <a:pt x="3959751" y="0"/>
                </a:lnTo>
                <a:lnTo>
                  <a:pt x="3959751" y="3506180"/>
                </a:lnTo>
                <a:lnTo>
                  <a:pt x="0" y="35061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0" y="6780820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3959751" y="3506180"/>
                </a:moveTo>
                <a:lnTo>
                  <a:pt x="0" y="3506180"/>
                </a:lnTo>
                <a:lnTo>
                  <a:pt x="0" y="0"/>
                </a:lnTo>
                <a:lnTo>
                  <a:pt x="3959751" y="0"/>
                </a:lnTo>
                <a:lnTo>
                  <a:pt x="3959751" y="350618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70836" y="6162436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4157413" y="-204261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612310" y="-1274776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0" y="0"/>
                </a:moveTo>
                <a:lnTo>
                  <a:pt x="3799105" y="0"/>
                </a:lnTo>
                <a:lnTo>
                  <a:pt x="3799105" y="3239600"/>
                </a:lnTo>
                <a:lnTo>
                  <a:pt x="0" y="323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 flipV="1">
            <a:off x="16618429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1" y="0"/>
                </a:lnTo>
                <a:lnTo>
                  <a:pt x="640871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 flipV="1">
            <a:off x="16019560" y="8317065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3799105" y="3239600"/>
                </a:moveTo>
                <a:lnTo>
                  <a:pt x="0" y="3239600"/>
                </a:lnTo>
                <a:lnTo>
                  <a:pt x="0" y="0"/>
                </a:lnTo>
                <a:lnTo>
                  <a:pt x="3799105" y="0"/>
                </a:lnTo>
                <a:lnTo>
                  <a:pt x="3799105" y="323960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597933" y="2879376"/>
            <a:ext cx="13092135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 we preparing students to: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Avoid AI?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Lead responsibly in AI-mediated environments?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81761" y="440935"/>
            <a:ext cx="10124478" cy="139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sz="810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Larger Question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2979" y="2996960"/>
            <a:ext cx="13207383" cy="6520399"/>
            <a:chOff x="0" y="0"/>
            <a:chExt cx="3478488" cy="171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8488" cy="1717307"/>
            </a:xfrm>
            <a:custGeom>
              <a:avLst/>
              <a:gdLst/>
              <a:ahLst/>
              <a:cxnLst/>
              <a:rect l="l" t="t" r="r" b="b"/>
              <a:pathLst>
                <a:path w="3478488" h="1717307">
                  <a:moveTo>
                    <a:pt x="29895" y="0"/>
                  </a:moveTo>
                  <a:lnTo>
                    <a:pt x="3448593" y="0"/>
                  </a:lnTo>
                  <a:cubicBezTo>
                    <a:pt x="3456521" y="0"/>
                    <a:pt x="3464125" y="3150"/>
                    <a:pt x="3469732" y="8756"/>
                  </a:cubicBezTo>
                  <a:cubicBezTo>
                    <a:pt x="3475338" y="14363"/>
                    <a:pt x="3478488" y="21967"/>
                    <a:pt x="3478488" y="29895"/>
                  </a:cubicBezTo>
                  <a:lnTo>
                    <a:pt x="3478488" y="1687412"/>
                  </a:lnTo>
                  <a:cubicBezTo>
                    <a:pt x="3478488" y="1695340"/>
                    <a:pt x="3475338" y="1702944"/>
                    <a:pt x="3469732" y="1708551"/>
                  </a:cubicBezTo>
                  <a:cubicBezTo>
                    <a:pt x="3464125" y="1714157"/>
                    <a:pt x="3456521" y="1717307"/>
                    <a:pt x="3448593" y="1717307"/>
                  </a:cubicBezTo>
                  <a:lnTo>
                    <a:pt x="29895" y="1717307"/>
                  </a:lnTo>
                  <a:cubicBezTo>
                    <a:pt x="21967" y="1717307"/>
                    <a:pt x="14363" y="1714157"/>
                    <a:pt x="8756" y="1708551"/>
                  </a:cubicBezTo>
                  <a:cubicBezTo>
                    <a:pt x="3150" y="1702944"/>
                    <a:pt x="0" y="1695340"/>
                    <a:pt x="0" y="1687412"/>
                  </a:cubicBezTo>
                  <a:lnTo>
                    <a:pt x="0" y="29895"/>
                  </a:lnTo>
                  <a:cubicBezTo>
                    <a:pt x="0" y="21967"/>
                    <a:pt x="3150" y="14363"/>
                    <a:pt x="8756" y="8756"/>
                  </a:cubicBezTo>
                  <a:cubicBezTo>
                    <a:pt x="14363" y="3150"/>
                    <a:pt x="21967" y="0"/>
                    <a:pt x="29895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478488" cy="177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 flipH="1" flipV="1">
            <a:off x="16791095" y="-701288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0" y="0"/>
            <a:ext cx="1641350" cy="1453341"/>
          </a:xfrm>
          <a:custGeom>
            <a:avLst/>
            <a:gdLst/>
            <a:ahLst/>
            <a:cxnLst/>
            <a:rect l="l" t="t" r="r" b="b"/>
            <a:pathLst>
              <a:path w="1641350" h="1453341">
                <a:moveTo>
                  <a:pt x="0" y="1453341"/>
                </a:moveTo>
                <a:lnTo>
                  <a:pt x="1641350" y="1453341"/>
                </a:lnTo>
                <a:lnTo>
                  <a:pt x="1641350" y="0"/>
                </a:lnTo>
                <a:lnTo>
                  <a:pt x="0" y="0"/>
                </a:lnTo>
                <a:lnTo>
                  <a:pt x="0" y="14533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646650" y="8833659"/>
            <a:ext cx="1641350" cy="1453341"/>
          </a:xfrm>
          <a:custGeom>
            <a:avLst/>
            <a:gdLst/>
            <a:ahLst/>
            <a:cxnLst/>
            <a:rect l="l" t="t" r="r" b="b"/>
            <a:pathLst>
              <a:path w="1641350" h="1453341">
                <a:moveTo>
                  <a:pt x="0" y="1453341"/>
                </a:moveTo>
                <a:lnTo>
                  <a:pt x="1641350" y="1453341"/>
                </a:lnTo>
                <a:lnTo>
                  <a:pt x="1641350" y="0"/>
                </a:lnTo>
                <a:lnTo>
                  <a:pt x="0" y="0"/>
                </a:lnTo>
                <a:lnTo>
                  <a:pt x="0" y="145334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093229" y="2485982"/>
            <a:ext cx="5003700" cy="6004325"/>
            <a:chOff x="0" y="0"/>
            <a:chExt cx="11062970" cy="13275310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11062970" cy="13275311"/>
            </a:xfrm>
            <a:custGeom>
              <a:avLst/>
              <a:gdLst/>
              <a:ahLst/>
              <a:cxnLst/>
              <a:rect l="l" t="t" r="r" b="b"/>
              <a:pathLst>
                <a:path w="11062970" h="13275311">
                  <a:moveTo>
                    <a:pt x="4413250" y="0"/>
                  </a:moveTo>
                  <a:lnTo>
                    <a:pt x="0" y="0"/>
                  </a:lnTo>
                  <a:lnTo>
                    <a:pt x="0" y="13275311"/>
                  </a:lnTo>
                  <a:lnTo>
                    <a:pt x="11062970" y="13275311"/>
                  </a:lnTo>
                  <a:lnTo>
                    <a:pt x="11062970" y="6649720"/>
                  </a:lnTo>
                  <a:cubicBezTo>
                    <a:pt x="11062970" y="2976880"/>
                    <a:pt x="8086090" y="0"/>
                    <a:pt x="4413250" y="0"/>
                  </a:cubicBezTo>
                  <a:close/>
                </a:path>
              </a:pathLst>
            </a:custGeom>
            <a:blipFill>
              <a:blip r:embed="rId5"/>
              <a:stretch>
                <a:fillRect l="-39916" r="-399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2836" y="544977"/>
            <a:ext cx="15037977" cy="159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40"/>
              </a:lnSpc>
            </a:pPr>
            <a:r>
              <a:rPr lang="en-US" sz="9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Why this Conversation Matters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181350"/>
            <a:ext cx="11320414" cy="6018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350" lvl="1" indent="-525175" algn="l">
              <a:lnSpc>
                <a:spcPts val="6810"/>
              </a:lnSpc>
              <a:buFont typeface="Arial"/>
              <a:buChar char="•"/>
            </a:pPr>
            <a:r>
              <a:rPr lang="en-US" sz="486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AI is already embedded in student workflows</a:t>
            </a:r>
          </a:p>
          <a:p>
            <a:pPr marL="1050350" lvl="1" indent="-525175" algn="l">
              <a:lnSpc>
                <a:spcPts val="6810"/>
              </a:lnSpc>
              <a:buFont typeface="Arial"/>
              <a:buChar char="•"/>
            </a:pPr>
            <a:r>
              <a:rPr lang="en-US" sz="486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Policies vary widely across courses</a:t>
            </a:r>
          </a:p>
          <a:p>
            <a:pPr marL="1050350" lvl="1" indent="-525175" algn="l">
              <a:lnSpc>
                <a:spcPts val="6810"/>
              </a:lnSpc>
              <a:buFont typeface="Arial"/>
              <a:buChar char="•"/>
            </a:pPr>
            <a:r>
              <a:rPr lang="en-US" sz="486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Faculty uncertainty is high</a:t>
            </a:r>
          </a:p>
          <a:p>
            <a:pPr marL="1050350" lvl="1" indent="-525175" algn="l">
              <a:lnSpc>
                <a:spcPts val="6810"/>
              </a:lnSpc>
              <a:buFont typeface="Arial"/>
              <a:buChar char="•"/>
            </a:pPr>
            <a:r>
              <a:rPr lang="en-US" sz="486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Students are navigating inconsistent expectations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414461" y="1964824"/>
            <a:ext cx="13459078" cy="6440984"/>
            <a:chOff x="0" y="0"/>
            <a:chExt cx="3544778" cy="16963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44778" cy="1696391"/>
            </a:xfrm>
            <a:custGeom>
              <a:avLst/>
              <a:gdLst/>
              <a:ahLst/>
              <a:cxnLst/>
              <a:rect l="l" t="t" r="r" b="b"/>
              <a:pathLst>
                <a:path w="3544778" h="1696391">
                  <a:moveTo>
                    <a:pt x="29336" y="0"/>
                  </a:moveTo>
                  <a:lnTo>
                    <a:pt x="3515442" y="0"/>
                  </a:lnTo>
                  <a:cubicBezTo>
                    <a:pt x="3523222" y="0"/>
                    <a:pt x="3530684" y="3091"/>
                    <a:pt x="3536185" y="8592"/>
                  </a:cubicBezTo>
                  <a:cubicBezTo>
                    <a:pt x="3541687" y="14094"/>
                    <a:pt x="3544778" y="21556"/>
                    <a:pt x="3544778" y="29336"/>
                  </a:cubicBezTo>
                  <a:lnTo>
                    <a:pt x="3544778" y="1667055"/>
                  </a:lnTo>
                  <a:cubicBezTo>
                    <a:pt x="3544778" y="1683257"/>
                    <a:pt x="3531644" y="1696391"/>
                    <a:pt x="3515442" y="1696391"/>
                  </a:cubicBezTo>
                  <a:lnTo>
                    <a:pt x="29336" y="1696391"/>
                  </a:lnTo>
                  <a:cubicBezTo>
                    <a:pt x="13134" y="1696391"/>
                    <a:pt x="0" y="1683257"/>
                    <a:pt x="0" y="1667055"/>
                  </a:cubicBezTo>
                  <a:lnTo>
                    <a:pt x="0" y="29336"/>
                  </a:lnTo>
                  <a:cubicBezTo>
                    <a:pt x="0" y="13134"/>
                    <a:pt x="13134" y="0"/>
                    <a:pt x="2933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44778" cy="1753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328249" y="83568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0" y="0"/>
                </a:moveTo>
                <a:lnTo>
                  <a:pt x="3959751" y="0"/>
                </a:lnTo>
                <a:lnTo>
                  <a:pt x="3959751" y="3506180"/>
                </a:lnTo>
                <a:lnTo>
                  <a:pt x="0" y="35061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0" y="6780820"/>
            <a:ext cx="3959751" cy="3506180"/>
          </a:xfrm>
          <a:custGeom>
            <a:avLst/>
            <a:gdLst/>
            <a:ahLst/>
            <a:cxnLst/>
            <a:rect l="l" t="t" r="r" b="b"/>
            <a:pathLst>
              <a:path w="3959751" h="3506180">
                <a:moveTo>
                  <a:pt x="3959751" y="3506180"/>
                </a:moveTo>
                <a:lnTo>
                  <a:pt x="0" y="3506180"/>
                </a:lnTo>
                <a:lnTo>
                  <a:pt x="0" y="0"/>
                </a:lnTo>
                <a:lnTo>
                  <a:pt x="3959751" y="0"/>
                </a:lnTo>
                <a:lnTo>
                  <a:pt x="3959751" y="350618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70836" y="6162436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4157413" y="-204261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612310" y="-1274776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0" y="0"/>
                </a:moveTo>
                <a:lnTo>
                  <a:pt x="3799105" y="0"/>
                </a:lnTo>
                <a:lnTo>
                  <a:pt x="3799105" y="3239600"/>
                </a:lnTo>
                <a:lnTo>
                  <a:pt x="0" y="323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 flipV="1">
            <a:off x="16618429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1" y="0"/>
                </a:lnTo>
                <a:lnTo>
                  <a:pt x="640871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 flipV="1">
            <a:off x="16019560" y="8317065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3799105" y="3239600"/>
                </a:moveTo>
                <a:lnTo>
                  <a:pt x="0" y="3239600"/>
                </a:lnTo>
                <a:lnTo>
                  <a:pt x="0" y="0"/>
                </a:lnTo>
                <a:lnTo>
                  <a:pt x="3799105" y="0"/>
                </a:lnTo>
                <a:lnTo>
                  <a:pt x="3799105" y="323960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916752" y="2535270"/>
            <a:ext cx="12454495" cy="511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67"/>
              </a:lnSpc>
            </a:pPr>
            <a:r>
              <a:rPr lang="en-US" sz="719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AI cannot think. Yet it can shape how students think. What we do with that is the work.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836" y="6162436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4157413" y="-204261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612310" y="-1274776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0" y="0"/>
                </a:moveTo>
                <a:lnTo>
                  <a:pt x="3799105" y="0"/>
                </a:lnTo>
                <a:lnTo>
                  <a:pt x="3799105" y="3239600"/>
                </a:lnTo>
                <a:lnTo>
                  <a:pt x="0" y="323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6019560" y="8317065"/>
            <a:ext cx="3799105" cy="3239600"/>
          </a:xfrm>
          <a:custGeom>
            <a:avLst/>
            <a:gdLst/>
            <a:ahLst/>
            <a:cxnLst/>
            <a:rect l="l" t="t" r="r" b="b"/>
            <a:pathLst>
              <a:path w="3799105" h="3239600">
                <a:moveTo>
                  <a:pt x="3799105" y="3239600"/>
                </a:moveTo>
                <a:lnTo>
                  <a:pt x="0" y="3239600"/>
                </a:lnTo>
                <a:lnTo>
                  <a:pt x="0" y="0"/>
                </a:lnTo>
                <a:lnTo>
                  <a:pt x="3799105" y="0"/>
                </a:lnTo>
                <a:lnTo>
                  <a:pt x="3799105" y="323960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02491" y="2219431"/>
            <a:ext cx="13452589" cy="228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8"/>
              </a:lnSpc>
            </a:pPr>
            <a:r>
              <a:rPr lang="en-US" sz="1297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2088" y="5630367"/>
            <a:ext cx="6653394" cy="17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022" y="3822517"/>
            <a:ext cx="7454583" cy="4914364"/>
            <a:chOff x="0" y="0"/>
            <a:chExt cx="1963347" cy="129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8902" y="3822517"/>
            <a:ext cx="7454583" cy="4914364"/>
            <a:chOff x="0" y="0"/>
            <a:chExt cx="1963347" cy="1294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511702" y="-1929034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2696926" y="8404999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7315200" y="3764002"/>
                </a:moveTo>
                <a:lnTo>
                  <a:pt x="0" y="3764002"/>
                </a:lnTo>
                <a:lnTo>
                  <a:pt x="0" y="0"/>
                </a:lnTo>
                <a:lnTo>
                  <a:pt x="7315200" y="0"/>
                </a:lnTo>
                <a:lnTo>
                  <a:pt x="7315200" y="37640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617286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624400" y="2716028"/>
            <a:ext cx="5303586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Very few focus on: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7721" y="2716028"/>
            <a:ext cx="7819184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Many conversations focus on: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0022" y="4199073"/>
            <a:ext cx="7086035" cy="354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Detection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Prohibition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Productivity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Efficiency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48902" y="3980331"/>
            <a:ext cx="7454583" cy="445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Cognitive development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Metacognition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Ethical reasoning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Student agency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69571" y="790575"/>
            <a:ext cx="15005391" cy="160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 The Current Framing Problem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022" y="3822517"/>
            <a:ext cx="7454583" cy="4914364"/>
            <a:chOff x="0" y="0"/>
            <a:chExt cx="1963347" cy="129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8902" y="3822517"/>
            <a:ext cx="7454583" cy="4914364"/>
            <a:chOff x="0" y="0"/>
            <a:chExt cx="1963347" cy="1294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3347" cy="1294318"/>
            </a:xfrm>
            <a:custGeom>
              <a:avLst/>
              <a:gdLst/>
              <a:ahLst/>
              <a:cxnLst/>
              <a:rect l="l" t="t" r="r" b="b"/>
              <a:pathLst>
                <a:path w="1963347" h="1294318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241352"/>
                  </a:lnTo>
                  <a:cubicBezTo>
                    <a:pt x="1963347" y="1255400"/>
                    <a:pt x="1957767" y="1268872"/>
                    <a:pt x="1947833" y="1278805"/>
                  </a:cubicBezTo>
                  <a:cubicBezTo>
                    <a:pt x="1937901" y="1288738"/>
                    <a:pt x="1924428" y="1294318"/>
                    <a:pt x="1910381" y="1294318"/>
                  </a:cubicBezTo>
                  <a:lnTo>
                    <a:pt x="52966" y="1294318"/>
                  </a:lnTo>
                  <a:cubicBezTo>
                    <a:pt x="38918" y="1294318"/>
                    <a:pt x="25446" y="1288738"/>
                    <a:pt x="15513" y="1278805"/>
                  </a:cubicBezTo>
                  <a:cubicBezTo>
                    <a:pt x="5580" y="1268872"/>
                    <a:pt x="0" y="1255400"/>
                    <a:pt x="0" y="1241352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63347" cy="1351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511702" y="-1929034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2696926" y="8404999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7315200" y="3764002"/>
                </a:moveTo>
                <a:lnTo>
                  <a:pt x="0" y="3764002"/>
                </a:lnTo>
                <a:lnTo>
                  <a:pt x="0" y="0"/>
                </a:lnTo>
                <a:lnTo>
                  <a:pt x="7315200" y="0"/>
                </a:lnTo>
                <a:lnTo>
                  <a:pt x="7315200" y="37640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617286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193408" y="2332974"/>
            <a:ext cx="7819184" cy="132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i="1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Prompt Engineering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6528" y="3937459"/>
            <a:ext cx="7086035" cy="354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Optimize output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Task completion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Efficiency-driven</a:t>
            </a:r>
          </a:p>
          <a:p>
            <a:pPr marL="1085365" lvl="1" indent="-542683" algn="l">
              <a:lnSpc>
                <a:spcPts val="7038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Technical precision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0483" y="3927934"/>
            <a:ext cx="7313661" cy="5330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“Write a 500-word essay about the causes of the French Revolution with citations.”</a:t>
            </a:r>
          </a:p>
          <a:p>
            <a:pPr algn="l">
              <a:lnSpc>
                <a:spcPts val="7025"/>
              </a:lnSpc>
            </a:pPr>
            <a:endParaRPr lang="en-US" sz="5018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790575"/>
            <a:ext cx="18206000" cy="160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 Prompting as Technical Skill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0022" y="3822517"/>
            <a:ext cx="7454583" cy="5268654"/>
            <a:chOff x="0" y="0"/>
            <a:chExt cx="1963347" cy="13876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347" cy="1387629"/>
            </a:xfrm>
            <a:custGeom>
              <a:avLst/>
              <a:gdLst/>
              <a:ahLst/>
              <a:cxnLst/>
              <a:rect l="l" t="t" r="r" b="b"/>
              <a:pathLst>
                <a:path w="1963347" h="1387629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334663"/>
                  </a:lnTo>
                  <a:cubicBezTo>
                    <a:pt x="1963347" y="1348711"/>
                    <a:pt x="1957767" y="1362183"/>
                    <a:pt x="1947833" y="1372116"/>
                  </a:cubicBezTo>
                  <a:cubicBezTo>
                    <a:pt x="1937901" y="1382049"/>
                    <a:pt x="1924428" y="1387629"/>
                    <a:pt x="1910381" y="1387629"/>
                  </a:cubicBezTo>
                  <a:lnTo>
                    <a:pt x="52966" y="1387629"/>
                  </a:lnTo>
                  <a:cubicBezTo>
                    <a:pt x="38918" y="1387629"/>
                    <a:pt x="25446" y="1382049"/>
                    <a:pt x="15513" y="1372116"/>
                  </a:cubicBezTo>
                  <a:cubicBezTo>
                    <a:pt x="5580" y="1362183"/>
                    <a:pt x="0" y="1348711"/>
                    <a:pt x="0" y="1334663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63347" cy="1444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8902" y="3822517"/>
            <a:ext cx="7454583" cy="5268654"/>
            <a:chOff x="0" y="0"/>
            <a:chExt cx="1963347" cy="13876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3347" cy="1387629"/>
            </a:xfrm>
            <a:custGeom>
              <a:avLst/>
              <a:gdLst/>
              <a:ahLst/>
              <a:cxnLst/>
              <a:rect l="l" t="t" r="r" b="b"/>
              <a:pathLst>
                <a:path w="1963347" h="1387629">
                  <a:moveTo>
                    <a:pt x="52966" y="0"/>
                  </a:moveTo>
                  <a:lnTo>
                    <a:pt x="1910381" y="0"/>
                  </a:lnTo>
                  <a:cubicBezTo>
                    <a:pt x="1924428" y="0"/>
                    <a:pt x="1937901" y="5580"/>
                    <a:pt x="1947833" y="15513"/>
                  </a:cubicBezTo>
                  <a:cubicBezTo>
                    <a:pt x="1957767" y="25446"/>
                    <a:pt x="1963347" y="38918"/>
                    <a:pt x="1963347" y="52966"/>
                  </a:cubicBezTo>
                  <a:lnTo>
                    <a:pt x="1963347" y="1334663"/>
                  </a:lnTo>
                  <a:cubicBezTo>
                    <a:pt x="1963347" y="1348711"/>
                    <a:pt x="1957767" y="1362183"/>
                    <a:pt x="1947833" y="1372116"/>
                  </a:cubicBezTo>
                  <a:cubicBezTo>
                    <a:pt x="1937901" y="1382049"/>
                    <a:pt x="1924428" y="1387629"/>
                    <a:pt x="1910381" y="1387629"/>
                  </a:cubicBezTo>
                  <a:lnTo>
                    <a:pt x="52966" y="1387629"/>
                  </a:lnTo>
                  <a:cubicBezTo>
                    <a:pt x="38918" y="1387629"/>
                    <a:pt x="25446" y="1382049"/>
                    <a:pt x="15513" y="1372116"/>
                  </a:cubicBezTo>
                  <a:cubicBezTo>
                    <a:pt x="5580" y="1362183"/>
                    <a:pt x="0" y="1348711"/>
                    <a:pt x="0" y="1334663"/>
                  </a:cubicBezTo>
                  <a:lnTo>
                    <a:pt x="0" y="52966"/>
                  </a:lnTo>
                  <a:cubicBezTo>
                    <a:pt x="0" y="38918"/>
                    <a:pt x="5580" y="25446"/>
                    <a:pt x="15513" y="15513"/>
                  </a:cubicBezTo>
                  <a:cubicBezTo>
                    <a:pt x="25446" y="5580"/>
                    <a:pt x="38918" y="0"/>
                    <a:pt x="5296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63347" cy="1444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511702" y="-1929034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2696926" y="8404999"/>
            <a:ext cx="7315200" cy="3764003"/>
          </a:xfrm>
          <a:custGeom>
            <a:avLst/>
            <a:gdLst/>
            <a:ahLst/>
            <a:cxnLst/>
            <a:rect l="l" t="t" r="r" b="b"/>
            <a:pathLst>
              <a:path w="7315200" h="3764003">
                <a:moveTo>
                  <a:pt x="7315200" y="3764002"/>
                </a:moveTo>
                <a:lnTo>
                  <a:pt x="0" y="3764002"/>
                </a:lnTo>
                <a:lnTo>
                  <a:pt x="0" y="0"/>
                </a:lnTo>
                <a:lnTo>
                  <a:pt x="7315200" y="0"/>
                </a:lnTo>
                <a:lnTo>
                  <a:pt x="7315200" y="37640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617286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640871" y="1042837"/>
                </a:moveTo>
                <a:lnTo>
                  <a:pt x="0" y="1042837"/>
                </a:lnTo>
                <a:lnTo>
                  <a:pt x="0" y="0"/>
                </a:lnTo>
                <a:lnTo>
                  <a:pt x="640871" y="0"/>
                </a:lnTo>
                <a:lnTo>
                  <a:pt x="640871" y="104283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960772" y="2314478"/>
            <a:ext cx="6366456" cy="132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Prompt Literacy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8157" y="3927447"/>
            <a:ext cx="7086035" cy="480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527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“Help me understand the main causes of the French Revolution. Explain it like I’m preparing for a class discussion.”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48902" y="3980331"/>
            <a:ext cx="7710398" cy="445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Clarify purpose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Reflective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Rhetorical</a:t>
            </a:r>
          </a:p>
          <a:p>
            <a:pPr marL="1083398" lvl="1" indent="-541699" algn="l">
              <a:lnSpc>
                <a:spcPts val="7025"/>
              </a:lnSpc>
              <a:buFont typeface="Arial"/>
              <a:buChar char="•"/>
            </a:pPr>
            <a:r>
              <a:rPr lang="en-US" sz="5018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Ethical  </a:t>
            </a:r>
          </a:p>
          <a:p>
            <a:pPr algn="l">
              <a:lnSpc>
                <a:spcPts val="7025"/>
              </a:lnSpc>
            </a:pPr>
            <a:endParaRPr lang="en-US" sz="5018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790575"/>
            <a:ext cx="18206000" cy="160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Prompting as Critical Practice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74222" y="3633002"/>
            <a:ext cx="14539555" cy="4627754"/>
            <a:chOff x="0" y="0"/>
            <a:chExt cx="3829348" cy="1218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29348" cy="1218832"/>
            </a:xfrm>
            <a:custGeom>
              <a:avLst/>
              <a:gdLst/>
              <a:ahLst/>
              <a:cxnLst/>
              <a:rect l="l" t="t" r="r" b="b"/>
              <a:pathLst>
                <a:path w="3829348" h="1218832">
                  <a:moveTo>
                    <a:pt x="27156" y="0"/>
                  </a:moveTo>
                  <a:lnTo>
                    <a:pt x="3802192" y="0"/>
                  </a:lnTo>
                  <a:cubicBezTo>
                    <a:pt x="3809394" y="0"/>
                    <a:pt x="3816302" y="2861"/>
                    <a:pt x="3821394" y="7954"/>
                  </a:cubicBezTo>
                  <a:cubicBezTo>
                    <a:pt x="3826487" y="13047"/>
                    <a:pt x="3829348" y="19954"/>
                    <a:pt x="3829348" y="27156"/>
                  </a:cubicBezTo>
                  <a:lnTo>
                    <a:pt x="3829348" y="1191676"/>
                  </a:lnTo>
                  <a:cubicBezTo>
                    <a:pt x="3829348" y="1198879"/>
                    <a:pt x="3826487" y="1205786"/>
                    <a:pt x="3821394" y="1210879"/>
                  </a:cubicBezTo>
                  <a:cubicBezTo>
                    <a:pt x="3816302" y="1215971"/>
                    <a:pt x="3809394" y="1218832"/>
                    <a:pt x="3802192" y="1218832"/>
                  </a:cubicBezTo>
                  <a:lnTo>
                    <a:pt x="27156" y="1218832"/>
                  </a:lnTo>
                  <a:cubicBezTo>
                    <a:pt x="19954" y="1218832"/>
                    <a:pt x="13047" y="1215971"/>
                    <a:pt x="7954" y="1210879"/>
                  </a:cubicBezTo>
                  <a:cubicBezTo>
                    <a:pt x="2861" y="1205786"/>
                    <a:pt x="0" y="1198879"/>
                    <a:pt x="0" y="1191676"/>
                  </a:cubicBezTo>
                  <a:lnTo>
                    <a:pt x="0" y="27156"/>
                  </a:lnTo>
                  <a:cubicBezTo>
                    <a:pt x="0" y="19954"/>
                    <a:pt x="2861" y="13047"/>
                    <a:pt x="7954" y="7954"/>
                  </a:cubicBezTo>
                  <a:cubicBezTo>
                    <a:pt x="13047" y="2861"/>
                    <a:pt x="19954" y="0"/>
                    <a:pt x="27156" y="0"/>
                  </a:cubicBez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  <a:ln w="9525" cap="rnd">
              <a:solidFill>
                <a:srgbClr val="000000">
                  <a:alpha val="3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829348" cy="1275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41291" y="2184496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0" y="2524319"/>
                </a:moveTo>
                <a:lnTo>
                  <a:pt x="2850874" y="2524319"/>
                </a:lnTo>
                <a:lnTo>
                  <a:pt x="2850874" y="0"/>
                </a:lnTo>
                <a:lnTo>
                  <a:pt x="0" y="0"/>
                </a:lnTo>
                <a:lnTo>
                  <a:pt x="0" y="25243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5437126" y="7335777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2850874" y="0"/>
                </a:moveTo>
                <a:lnTo>
                  <a:pt x="0" y="0"/>
                </a:lnTo>
                <a:lnTo>
                  <a:pt x="0" y="2524319"/>
                </a:lnTo>
                <a:lnTo>
                  <a:pt x="2850874" y="2524319"/>
                </a:lnTo>
                <a:lnTo>
                  <a:pt x="2850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8215463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1" y="0"/>
                </a:lnTo>
                <a:lnTo>
                  <a:pt x="640871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20093" y="5523313"/>
            <a:ext cx="11209120" cy="252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3576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Prompt Literacy asks:</a:t>
            </a:r>
          </a:p>
          <a:p>
            <a:pPr algn="ctr">
              <a:lnSpc>
                <a:spcPts val="5007"/>
              </a:lnSpc>
            </a:pPr>
            <a:r>
              <a:rPr lang="en-US" sz="3576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“What am I trying to learn?”</a:t>
            </a:r>
          </a:p>
          <a:p>
            <a:pPr algn="ctr">
              <a:lnSpc>
                <a:spcPts val="5007"/>
              </a:lnSpc>
            </a:pPr>
            <a:r>
              <a:rPr lang="en-US" sz="3576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“How does this influence my thinking?”</a:t>
            </a:r>
          </a:p>
          <a:p>
            <a:pPr algn="ctr">
              <a:lnSpc>
                <a:spcPts val="5007"/>
              </a:lnSpc>
            </a:pPr>
            <a:r>
              <a:rPr lang="en-US" sz="3576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“What responsibility do I hold in this exchange?”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63510" y="1169766"/>
            <a:ext cx="12160980" cy="178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The Pedagogical Shift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57040" y="4011585"/>
            <a:ext cx="7399155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Prompt Engineering asks: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 “How do I get the best answer?”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386737" y="-2885040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373314" y="8769532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028700" y="7732636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1723029" y="1525664"/>
                </a:moveTo>
                <a:lnTo>
                  <a:pt x="0" y="1525664"/>
                </a:lnTo>
                <a:lnTo>
                  <a:pt x="0" y="0"/>
                </a:lnTo>
                <a:lnTo>
                  <a:pt x="1723029" y="0"/>
                </a:lnTo>
                <a:lnTo>
                  <a:pt x="1723029" y="152566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36271" y="1028700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0" y="0"/>
                </a:moveTo>
                <a:lnTo>
                  <a:pt x="1723029" y="0"/>
                </a:lnTo>
                <a:lnTo>
                  <a:pt x="1723029" y="1525664"/>
                </a:lnTo>
                <a:lnTo>
                  <a:pt x="0" y="1525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132119" y="3893797"/>
            <a:ext cx="12023761" cy="4376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0"/>
              </a:lnSpc>
            </a:pPr>
            <a:r>
              <a:rPr lang="en-US" sz="491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This framework is grounded in:</a:t>
            </a:r>
          </a:p>
          <a:p>
            <a:pPr marL="1061062" lvl="1" indent="-530531" algn="l">
              <a:lnSpc>
                <a:spcPts val="6880"/>
              </a:lnSpc>
              <a:buFont typeface="Arial"/>
              <a:buChar char="•"/>
            </a:pPr>
            <a:r>
              <a:rPr lang="en-US" sz="491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Constructionism (Papert)</a:t>
            </a:r>
          </a:p>
          <a:p>
            <a:pPr marL="1061062" lvl="1" indent="-530531" algn="l">
              <a:lnSpc>
                <a:spcPts val="6880"/>
              </a:lnSpc>
              <a:buFont typeface="Arial"/>
              <a:buChar char="•"/>
            </a:pPr>
            <a:r>
              <a:rPr lang="en-US" sz="491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Critical Pedagogy (Freire)</a:t>
            </a:r>
          </a:p>
          <a:p>
            <a:pPr marL="1061062" lvl="1" indent="-530531" algn="l">
              <a:lnSpc>
                <a:spcPts val="6880"/>
              </a:lnSpc>
              <a:buFont typeface="Arial"/>
              <a:buChar char="•"/>
            </a:pPr>
            <a:r>
              <a:rPr lang="en-US" sz="491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Ethics of Care (Noddings)</a:t>
            </a:r>
          </a:p>
          <a:p>
            <a:pPr marL="1061062" lvl="1" indent="-530531" algn="l">
              <a:lnSpc>
                <a:spcPts val="6880"/>
              </a:lnSpc>
              <a:buFont typeface="Arial"/>
              <a:buChar char="•"/>
            </a:pPr>
            <a:r>
              <a:rPr lang="en-US" sz="4914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Emerging scholarship on AI literacy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70746" y="1553407"/>
            <a:ext cx="12708131" cy="160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Theoretical Grounding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13918" flipH="1">
            <a:off x="15833863" y="8324162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2850874" y="0"/>
                </a:moveTo>
                <a:lnTo>
                  <a:pt x="0" y="0"/>
                </a:lnTo>
                <a:lnTo>
                  <a:pt x="0" y="2524320"/>
                </a:lnTo>
                <a:lnTo>
                  <a:pt x="2850874" y="2524320"/>
                </a:lnTo>
                <a:lnTo>
                  <a:pt x="2850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42127" y="1028700"/>
            <a:ext cx="640871" cy="1042837"/>
          </a:xfrm>
          <a:custGeom>
            <a:avLst/>
            <a:gdLst/>
            <a:ahLst/>
            <a:cxnLst/>
            <a:rect l="l" t="t" r="r" b="b"/>
            <a:pathLst>
              <a:path w="640871" h="1042837">
                <a:moveTo>
                  <a:pt x="0" y="0"/>
                </a:moveTo>
                <a:lnTo>
                  <a:pt x="640872" y="0"/>
                </a:lnTo>
                <a:lnTo>
                  <a:pt x="640872" y="1042837"/>
                </a:lnTo>
                <a:lnTo>
                  <a:pt x="0" y="1042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25604" y="1414285"/>
            <a:ext cx="11036792" cy="8872715"/>
          </a:xfrm>
          <a:custGeom>
            <a:avLst/>
            <a:gdLst/>
            <a:ahLst/>
            <a:cxnLst/>
            <a:rect l="l" t="t" r="r" b="b"/>
            <a:pathLst>
              <a:path w="11036792" h="8872715">
                <a:moveTo>
                  <a:pt x="0" y="0"/>
                </a:moveTo>
                <a:lnTo>
                  <a:pt x="11036792" y="0"/>
                </a:lnTo>
                <a:lnTo>
                  <a:pt x="11036792" y="8872715"/>
                </a:lnTo>
                <a:lnTo>
                  <a:pt x="0" y="8872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66" t="-8066" r="-12068" b="-45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6612805">
            <a:off x="16381847" y="8173285"/>
            <a:ext cx="2850874" cy="2524319"/>
          </a:xfrm>
          <a:custGeom>
            <a:avLst/>
            <a:gdLst/>
            <a:ahLst/>
            <a:cxnLst/>
            <a:rect l="l" t="t" r="r" b="b"/>
            <a:pathLst>
              <a:path w="2850874" h="2524319">
                <a:moveTo>
                  <a:pt x="0" y="0"/>
                </a:moveTo>
                <a:lnTo>
                  <a:pt x="2850874" y="0"/>
                </a:lnTo>
                <a:lnTo>
                  <a:pt x="2850874" y="2524320"/>
                </a:lnTo>
                <a:lnTo>
                  <a:pt x="0" y="2524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48443"/>
            <a:ext cx="16287880" cy="99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The Instructional Model for LLM-Supported Learning</a:t>
            </a:r>
          </a:p>
        </p:txBody>
      </p:sp>
      <p:sp>
        <p:nvSpPr>
          <p:cNvPr id="8" name="Freeform 8"/>
          <p:cNvSpPr/>
          <p:nvPr/>
        </p:nvSpPr>
        <p:spPr>
          <a:xfrm>
            <a:off x="283316" y="5635030"/>
            <a:ext cx="2428249" cy="3951293"/>
          </a:xfrm>
          <a:custGeom>
            <a:avLst/>
            <a:gdLst/>
            <a:ahLst/>
            <a:cxnLst/>
            <a:rect l="l" t="t" r="r" b="b"/>
            <a:pathLst>
              <a:path w="2428249" h="3951293">
                <a:moveTo>
                  <a:pt x="0" y="0"/>
                </a:moveTo>
                <a:lnTo>
                  <a:pt x="2428249" y="0"/>
                </a:lnTo>
                <a:lnTo>
                  <a:pt x="2428249" y="3951292"/>
                </a:lnTo>
                <a:lnTo>
                  <a:pt x="0" y="39512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386737" y="-2885040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0" y="0"/>
                </a:moveTo>
                <a:lnTo>
                  <a:pt x="4301423" y="0"/>
                </a:lnTo>
                <a:lnTo>
                  <a:pt x="4301423" y="4309258"/>
                </a:lnTo>
                <a:lnTo>
                  <a:pt x="0" y="43092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373314" y="8769532"/>
            <a:ext cx="4301423" cy="4309258"/>
          </a:xfrm>
          <a:custGeom>
            <a:avLst/>
            <a:gdLst/>
            <a:ahLst/>
            <a:cxnLst/>
            <a:rect l="l" t="t" r="r" b="b"/>
            <a:pathLst>
              <a:path w="4301423" h="4309258">
                <a:moveTo>
                  <a:pt x="4301423" y="4309258"/>
                </a:moveTo>
                <a:lnTo>
                  <a:pt x="0" y="4309258"/>
                </a:lnTo>
                <a:lnTo>
                  <a:pt x="0" y="0"/>
                </a:lnTo>
                <a:lnTo>
                  <a:pt x="4301423" y="0"/>
                </a:lnTo>
                <a:lnTo>
                  <a:pt x="4301423" y="430925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497265" y="8124886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1723029" y="1525663"/>
                </a:moveTo>
                <a:lnTo>
                  <a:pt x="0" y="1525663"/>
                </a:lnTo>
                <a:lnTo>
                  <a:pt x="0" y="0"/>
                </a:lnTo>
                <a:lnTo>
                  <a:pt x="1723029" y="0"/>
                </a:lnTo>
                <a:lnTo>
                  <a:pt x="1723029" y="152566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36271" y="1028700"/>
            <a:ext cx="1723029" cy="1525664"/>
          </a:xfrm>
          <a:custGeom>
            <a:avLst/>
            <a:gdLst/>
            <a:ahLst/>
            <a:cxnLst/>
            <a:rect l="l" t="t" r="r" b="b"/>
            <a:pathLst>
              <a:path w="1723029" h="1525664">
                <a:moveTo>
                  <a:pt x="0" y="0"/>
                </a:moveTo>
                <a:lnTo>
                  <a:pt x="1723029" y="0"/>
                </a:lnTo>
                <a:lnTo>
                  <a:pt x="1723029" y="1525664"/>
                </a:lnTo>
                <a:lnTo>
                  <a:pt x="0" y="1525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34728" y="4203303"/>
            <a:ext cx="12842173" cy="5300315"/>
          </a:xfrm>
          <a:custGeom>
            <a:avLst/>
            <a:gdLst/>
            <a:ahLst/>
            <a:cxnLst/>
            <a:rect l="l" t="t" r="r" b="b"/>
            <a:pathLst>
              <a:path w="12842173" h="5300315">
                <a:moveTo>
                  <a:pt x="0" y="0"/>
                </a:moveTo>
                <a:lnTo>
                  <a:pt x="12842173" y="0"/>
                </a:lnTo>
                <a:lnTo>
                  <a:pt x="12842173" y="5300315"/>
                </a:lnTo>
                <a:lnTo>
                  <a:pt x="0" y="53003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32103" y="4476776"/>
            <a:ext cx="12223793" cy="461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What are LLMs?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Where do biases exist?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What are the risks?</a:t>
            </a:r>
          </a:p>
          <a:p>
            <a:pPr marL="1126118" lvl="1" indent="-563059" algn="l">
              <a:lnSpc>
                <a:spcPts val="7302"/>
              </a:lnSpc>
              <a:buFont typeface="Arial"/>
              <a:buChar char="•"/>
            </a:pPr>
            <a:r>
              <a:rPr lang="en-US" sz="5215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What responsibilities do students hold?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3975" y="541150"/>
            <a:ext cx="13983680" cy="320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chshelo"/>
                <a:ea typeface="Achshelo"/>
                <a:cs typeface="Achshelo"/>
                <a:sym typeface="Achshelo"/>
              </a:rPr>
              <a:t>Phase 1: Critical &amp; Ethical Awareness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504</Words>
  <Application>Microsoft Office PowerPoint</Application>
  <PresentationFormat>Custom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Prompt Engineering to Prompt Literacy Practical Strategies for Teaching Ethical and Effective AI Use Texas State University AI in Teaching &amp; Learning Symposium</dc:title>
  <cp:lastModifiedBy>April Miles</cp:lastModifiedBy>
  <cp:revision>2</cp:revision>
  <dcterms:created xsi:type="dcterms:W3CDTF">2006-08-16T00:00:00Z</dcterms:created>
  <dcterms:modified xsi:type="dcterms:W3CDTF">2026-03-12T16:31:54Z</dcterms:modified>
  <dc:identifier>DAHCFY8QSgU</dc:identifier>
</cp:coreProperties>
</file>