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7" r:id="rId4"/>
  </p:sldMasterIdLst>
  <p:notesMasterIdLst>
    <p:notesMasterId r:id="rId24"/>
  </p:notesMasterIdLst>
  <p:sldIdLst>
    <p:sldId id="272" r:id="rId5"/>
    <p:sldId id="294" r:id="rId6"/>
    <p:sldId id="279" r:id="rId7"/>
    <p:sldId id="295" r:id="rId8"/>
    <p:sldId id="296" r:id="rId9"/>
    <p:sldId id="297" r:id="rId10"/>
    <p:sldId id="287" r:id="rId11"/>
    <p:sldId id="288" r:id="rId12"/>
    <p:sldId id="289" r:id="rId13"/>
    <p:sldId id="281" r:id="rId14"/>
    <p:sldId id="282" r:id="rId15"/>
    <p:sldId id="283" r:id="rId16"/>
    <p:sldId id="284" r:id="rId17"/>
    <p:sldId id="299" r:id="rId18"/>
    <p:sldId id="290" r:id="rId19"/>
    <p:sldId id="292" r:id="rId20"/>
    <p:sldId id="293" r:id="rId21"/>
    <p:sldId id="298"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C1"/>
    <a:srgbClr val="0432FF"/>
    <a:srgbClr val="FFFFFF"/>
    <a:srgbClr val="56191A"/>
    <a:srgbClr val="491616"/>
    <a:srgbClr val="6EA095"/>
    <a:srgbClr val="266725"/>
    <a:srgbClr val="007096"/>
    <a:srgbClr val="419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1B44BE-A2A4-39F2-9FEF-478A1D65C754}" v="2" dt="2026-03-27T17:13:34.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0"/>
    <p:restoredTop sz="94658"/>
  </p:normalViewPr>
  <p:slideViewPr>
    <p:cSldViewPr snapToGrid="0">
      <p:cViewPr varScale="1">
        <p:scale>
          <a:sx n="106" d="100"/>
          <a:sy n="106" d="100"/>
        </p:scale>
        <p:origin x="79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svg"/></Relationships>
</file>

<file path=ppt/diagrams/_rels/data2.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svg"/><Relationship Id="rId1" Type="http://schemas.openxmlformats.org/officeDocument/2006/relationships/image" Target="../media/image6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svg"/><Relationship Id="rId1" Type="http://schemas.openxmlformats.org/officeDocument/2006/relationships/image" Target="../media/image6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68533-85BA-4C27-A949-8224EC983DC8}"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BC32AB4B-ECCA-4804-8D8A-4B4C8E669755}">
      <dgm:prSet/>
      <dgm:spPr/>
      <dgm:t>
        <a:bodyPr/>
        <a:lstStyle/>
        <a:p>
          <a:pPr>
            <a:defRPr cap="all"/>
          </a:pPr>
          <a:r>
            <a:rPr lang="en-US" dirty="0">
              <a:latin typeface="Calibri" panose="020F0502020204030204" pitchFamily="34" charset="0"/>
              <a:cs typeface="Calibri" panose="020F0502020204030204" pitchFamily="34" charset="0"/>
            </a:rPr>
            <a:t>Both leverage LLMs as foundation</a:t>
          </a:r>
        </a:p>
      </dgm:t>
    </dgm:pt>
    <dgm:pt modelId="{AF15FC1C-36B1-434C-826B-E22A607241C8}" type="parTrans" cxnId="{4BE6A2FD-095F-4761-8B6E-E90DDB5BE197}">
      <dgm:prSet/>
      <dgm:spPr/>
      <dgm:t>
        <a:bodyPr/>
        <a:lstStyle/>
        <a:p>
          <a:endParaRPr lang="en-US"/>
        </a:p>
      </dgm:t>
    </dgm:pt>
    <dgm:pt modelId="{05011E69-CB37-4B21-BC37-288DD0ED03F1}" type="sibTrans" cxnId="{4BE6A2FD-095F-4761-8B6E-E90DDB5BE197}">
      <dgm:prSet/>
      <dgm:spPr/>
      <dgm:t>
        <a:bodyPr/>
        <a:lstStyle/>
        <a:p>
          <a:endParaRPr lang="en-US"/>
        </a:p>
      </dgm:t>
    </dgm:pt>
    <dgm:pt modelId="{9CB81B44-D2A9-4E85-BFC7-410F75D11CD3}">
      <dgm:prSet/>
      <dgm:spPr/>
      <dgm:t>
        <a:bodyPr/>
        <a:lstStyle/>
        <a:p>
          <a:pPr>
            <a:defRPr cap="all"/>
          </a:pPr>
          <a:r>
            <a:rPr lang="en-US" dirty="0">
              <a:latin typeface="Calibri" panose="020F0502020204030204" pitchFamily="34" charset="0"/>
              <a:cs typeface="Calibri" panose="020F0502020204030204" pitchFamily="34" charset="0"/>
            </a:rPr>
            <a:t>Enable AI systems to work with current, external data</a:t>
          </a:r>
        </a:p>
      </dgm:t>
    </dgm:pt>
    <dgm:pt modelId="{C6A697D5-8253-42A6-86E6-9D6874A0DDE1}" type="parTrans" cxnId="{25D7ADF6-8D25-4698-B7C4-BBB39BAE9A7F}">
      <dgm:prSet/>
      <dgm:spPr/>
      <dgm:t>
        <a:bodyPr/>
        <a:lstStyle/>
        <a:p>
          <a:endParaRPr lang="en-US"/>
        </a:p>
      </dgm:t>
    </dgm:pt>
    <dgm:pt modelId="{DF612B98-B143-4B6D-AB7A-65E897E0907F}" type="sibTrans" cxnId="{25D7ADF6-8D25-4698-B7C4-BBB39BAE9A7F}">
      <dgm:prSet/>
      <dgm:spPr/>
      <dgm:t>
        <a:bodyPr/>
        <a:lstStyle/>
        <a:p>
          <a:endParaRPr lang="en-US"/>
        </a:p>
      </dgm:t>
    </dgm:pt>
    <dgm:pt modelId="{E7EA4E09-4CAF-4792-A232-244B2F8DB362}">
      <dgm:prSet/>
      <dgm:spPr/>
      <dgm:t>
        <a:bodyPr/>
        <a:lstStyle/>
        <a:p>
          <a:pPr>
            <a:defRPr cap="all"/>
          </a:pPr>
          <a:r>
            <a:rPr lang="en-US" dirty="0">
              <a:latin typeface="Calibri" panose="020F0502020204030204" pitchFamily="34" charset="0"/>
              <a:cs typeface="Calibri" panose="020F0502020204030204" pitchFamily="34" charset="0"/>
            </a:rPr>
            <a:t>Reduce hallucinations</a:t>
          </a:r>
        </a:p>
      </dgm:t>
    </dgm:pt>
    <dgm:pt modelId="{103288DA-3A5F-42D3-805F-98BBCFFDE967}" type="sibTrans" cxnId="{527E9E59-2484-434E-9D6F-F3DDDBAA7B6D}">
      <dgm:prSet/>
      <dgm:spPr/>
      <dgm:t>
        <a:bodyPr/>
        <a:lstStyle/>
        <a:p>
          <a:endParaRPr lang="en-US"/>
        </a:p>
      </dgm:t>
    </dgm:pt>
    <dgm:pt modelId="{56BFB2FF-B4E4-4150-8052-60DCADD87CB6}" type="parTrans" cxnId="{527E9E59-2484-434E-9D6F-F3DDDBAA7B6D}">
      <dgm:prSet/>
      <dgm:spPr/>
      <dgm:t>
        <a:bodyPr/>
        <a:lstStyle/>
        <a:p>
          <a:endParaRPr lang="en-US"/>
        </a:p>
      </dgm:t>
    </dgm:pt>
    <dgm:pt modelId="{473F302A-1155-4A67-9BB7-9AB4C805D4D8}" type="pres">
      <dgm:prSet presAssocID="{9B268533-85BA-4C27-A949-8224EC983DC8}" presName="root" presStyleCnt="0">
        <dgm:presLayoutVars>
          <dgm:dir/>
          <dgm:resizeHandles val="exact"/>
        </dgm:presLayoutVars>
      </dgm:prSet>
      <dgm:spPr/>
    </dgm:pt>
    <dgm:pt modelId="{F4D84CEE-EF15-4DB1-8833-1F2484A5BC4A}" type="pres">
      <dgm:prSet presAssocID="{BC32AB4B-ECCA-4804-8D8A-4B4C8E669755}" presName="compNode" presStyleCnt="0"/>
      <dgm:spPr/>
    </dgm:pt>
    <dgm:pt modelId="{24011436-FAD8-45DE-87AD-CFEE09D0AB2E}" type="pres">
      <dgm:prSet presAssocID="{BC32AB4B-ECCA-4804-8D8A-4B4C8E669755}" presName="iconBgRect" presStyleLbl="bgShp" presStyleIdx="0" presStyleCnt="3"/>
      <dgm:spPr>
        <a:noFill/>
      </dgm:spPr>
    </dgm:pt>
    <dgm:pt modelId="{7015387F-9B4E-436E-AAD2-7715601BD40B}" type="pres">
      <dgm:prSet presAssocID="{BC32AB4B-ECCA-4804-8D8A-4B4C8E669755}" presName="iconRect" presStyleLbl="node1" presStyleIdx="0" presStyleCnt="3" custScaleX="162967" custScaleY="16296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DE1FC434-A749-40D1-8FF7-10E60B8D6706}" type="pres">
      <dgm:prSet presAssocID="{BC32AB4B-ECCA-4804-8D8A-4B4C8E669755}" presName="spaceRect" presStyleCnt="0"/>
      <dgm:spPr/>
    </dgm:pt>
    <dgm:pt modelId="{6A274FA3-E162-4773-B2B5-B1EC3881F089}" type="pres">
      <dgm:prSet presAssocID="{BC32AB4B-ECCA-4804-8D8A-4B4C8E669755}" presName="textRect" presStyleLbl="revTx" presStyleIdx="0" presStyleCnt="3">
        <dgm:presLayoutVars>
          <dgm:chMax val="1"/>
          <dgm:chPref val="1"/>
        </dgm:presLayoutVars>
      </dgm:prSet>
      <dgm:spPr/>
    </dgm:pt>
    <dgm:pt modelId="{948F35E1-7CC4-42F9-9B80-C602DF5887A7}" type="pres">
      <dgm:prSet presAssocID="{05011E69-CB37-4B21-BC37-288DD0ED03F1}" presName="sibTrans" presStyleCnt="0"/>
      <dgm:spPr/>
    </dgm:pt>
    <dgm:pt modelId="{A1DA507A-7A6B-46C0-B121-93BA9028E921}" type="pres">
      <dgm:prSet presAssocID="{9CB81B44-D2A9-4E85-BFC7-410F75D11CD3}" presName="compNode" presStyleCnt="0"/>
      <dgm:spPr/>
    </dgm:pt>
    <dgm:pt modelId="{B22D1EF8-02D1-4DB4-97F2-F2212D6D84F4}" type="pres">
      <dgm:prSet presAssocID="{9CB81B44-D2A9-4E85-BFC7-410F75D11CD3}" presName="iconBgRect" presStyleLbl="bgShp" presStyleIdx="1" presStyleCnt="3"/>
      <dgm:spPr>
        <a:noFill/>
      </dgm:spPr>
    </dgm:pt>
    <dgm:pt modelId="{7EAE6391-C5FE-45ED-BC21-EE665F7947B6}" type="pres">
      <dgm:prSet presAssocID="{9CB81B44-D2A9-4E85-BFC7-410F75D11CD3}" presName="iconRect" presStyleLbl="node1" presStyleIdx="1" presStyleCnt="3" custScaleX="162967" custScaleY="16296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ud Computing"/>
        </a:ext>
      </dgm:extLst>
    </dgm:pt>
    <dgm:pt modelId="{85416707-3970-4D0F-8CA3-8D1C4C20E0CD}" type="pres">
      <dgm:prSet presAssocID="{9CB81B44-D2A9-4E85-BFC7-410F75D11CD3}" presName="spaceRect" presStyleCnt="0"/>
      <dgm:spPr/>
    </dgm:pt>
    <dgm:pt modelId="{F729F669-1A65-4FDA-99AF-22ADDE7288BD}" type="pres">
      <dgm:prSet presAssocID="{9CB81B44-D2A9-4E85-BFC7-410F75D11CD3}" presName="textRect" presStyleLbl="revTx" presStyleIdx="1" presStyleCnt="3">
        <dgm:presLayoutVars>
          <dgm:chMax val="1"/>
          <dgm:chPref val="1"/>
        </dgm:presLayoutVars>
      </dgm:prSet>
      <dgm:spPr/>
    </dgm:pt>
    <dgm:pt modelId="{AD3861FC-674D-45D0-A2AC-B6EFA1556BDE}" type="pres">
      <dgm:prSet presAssocID="{DF612B98-B143-4B6D-AB7A-65E897E0907F}" presName="sibTrans" presStyleCnt="0"/>
      <dgm:spPr/>
    </dgm:pt>
    <dgm:pt modelId="{7456DF4F-6C4C-47DE-9D96-2B1F62963045}" type="pres">
      <dgm:prSet presAssocID="{E7EA4E09-4CAF-4792-A232-244B2F8DB362}" presName="compNode" presStyleCnt="0"/>
      <dgm:spPr/>
    </dgm:pt>
    <dgm:pt modelId="{F2980BFF-8342-4F2F-BCBD-B2EAB3422DB2}" type="pres">
      <dgm:prSet presAssocID="{E7EA4E09-4CAF-4792-A232-244B2F8DB362}" presName="iconBgRect" presStyleLbl="bgShp" presStyleIdx="2" presStyleCnt="3"/>
      <dgm:spPr>
        <a:noFill/>
      </dgm:spPr>
    </dgm:pt>
    <dgm:pt modelId="{6D94DEB2-FDC6-4D9C-9960-BFFC4365C7D7}" type="pres">
      <dgm:prSet presAssocID="{E7EA4E09-4CAF-4792-A232-244B2F8DB362}" presName="iconRect" presStyleLbl="node1" presStyleIdx="2" presStyleCnt="3" custScaleX="162967" custScaleY="162967"/>
      <dgm:spPr>
        <a:blipFill>
          <a:blip xmlns:r="http://schemas.openxmlformats.org/officeDocument/2006/relationships" r:embed="rId3"/>
          <a:srcRect/>
          <a:stretch>
            <a:fillRect l="-17000" r="-17000"/>
          </a:stretch>
        </a:blipFill>
        <a:ln>
          <a:noFill/>
        </a:ln>
      </dgm:spPr>
    </dgm:pt>
    <dgm:pt modelId="{EABB6A9A-799F-4178-9C1D-709304C0570B}" type="pres">
      <dgm:prSet presAssocID="{E7EA4E09-4CAF-4792-A232-244B2F8DB362}" presName="spaceRect" presStyleCnt="0"/>
      <dgm:spPr/>
    </dgm:pt>
    <dgm:pt modelId="{66B87252-F5A9-4E2E-9CBF-8E4564DB9E6F}" type="pres">
      <dgm:prSet presAssocID="{E7EA4E09-4CAF-4792-A232-244B2F8DB362}" presName="textRect" presStyleLbl="revTx" presStyleIdx="2" presStyleCnt="3">
        <dgm:presLayoutVars>
          <dgm:chMax val="1"/>
          <dgm:chPref val="1"/>
        </dgm:presLayoutVars>
      </dgm:prSet>
      <dgm:spPr/>
    </dgm:pt>
  </dgm:ptLst>
  <dgm:cxnLst>
    <dgm:cxn modelId="{46534C1F-2E75-449B-B9D1-2F6F9722DEFA}" type="presOf" srcId="{9CB81B44-D2A9-4E85-BFC7-410F75D11CD3}" destId="{F729F669-1A65-4FDA-99AF-22ADDE7288BD}" srcOrd="0" destOrd="0" presId="urn:microsoft.com/office/officeart/2018/5/layout/IconCircleLabelList"/>
    <dgm:cxn modelId="{DAF46F41-CDE4-4622-B475-C7D4444E5FB4}" type="presOf" srcId="{9B268533-85BA-4C27-A949-8224EC983DC8}" destId="{473F302A-1155-4A67-9BB7-9AB4C805D4D8}" srcOrd="0" destOrd="0" presId="urn:microsoft.com/office/officeart/2018/5/layout/IconCircleLabelList"/>
    <dgm:cxn modelId="{8194E357-7BAB-4FB7-973F-D44FC4856360}" type="presOf" srcId="{BC32AB4B-ECCA-4804-8D8A-4B4C8E669755}" destId="{6A274FA3-E162-4773-B2B5-B1EC3881F089}" srcOrd="0" destOrd="0" presId="urn:microsoft.com/office/officeart/2018/5/layout/IconCircleLabelList"/>
    <dgm:cxn modelId="{527E9E59-2484-434E-9D6F-F3DDDBAA7B6D}" srcId="{9B268533-85BA-4C27-A949-8224EC983DC8}" destId="{E7EA4E09-4CAF-4792-A232-244B2F8DB362}" srcOrd="2" destOrd="0" parTransId="{56BFB2FF-B4E4-4150-8052-60DCADD87CB6}" sibTransId="{103288DA-3A5F-42D3-805F-98BBCFFDE967}"/>
    <dgm:cxn modelId="{0A2EC3E2-D2EF-4BDF-A406-42ED60BDA9B1}" type="presOf" srcId="{E7EA4E09-4CAF-4792-A232-244B2F8DB362}" destId="{66B87252-F5A9-4E2E-9CBF-8E4564DB9E6F}" srcOrd="0" destOrd="0" presId="urn:microsoft.com/office/officeart/2018/5/layout/IconCircleLabelList"/>
    <dgm:cxn modelId="{25D7ADF6-8D25-4698-B7C4-BBB39BAE9A7F}" srcId="{9B268533-85BA-4C27-A949-8224EC983DC8}" destId="{9CB81B44-D2A9-4E85-BFC7-410F75D11CD3}" srcOrd="1" destOrd="0" parTransId="{C6A697D5-8253-42A6-86E6-9D6874A0DDE1}" sibTransId="{DF612B98-B143-4B6D-AB7A-65E897E0907F}"/>
    <dgm:cxn modelId="{4BE6A2FD-095F-4761-8B6E-E90DDB5BE197}" srcId="{9B268533-85BA-4C27-A949-8224EC983DC8}" destId="{BC32AB4B-ECCA-4804-8D8A-4B4C8E669755}" srcOrd="0" destOrd="0" parTransId="{AF15FC1C-36B1-434C-826B-E22A607241C8}" sibTransId="{05011E69-CB37-4B21-BC37-288DD0ED03F1}"/>
    <dgm:cxn modelId="{8A2ED21C-D4E1-4516-BE9D-D4644F54D0AE}" type="presParOf" srcId="{473F302A-1155-4A67-9BB7-9AB4C805D4D8}" destId="{F4D84CEE-EF15-4DB1-8833-1F2484A5BC4A}" srcOrd="0" destOrd="0" presId="urn:microsoft.com/office/officeart/2018/5/layout/IconCircleLabelList"/>
    <dgm:cxn modelId="{08331745-3695-4191-89DE-3D8708625078}" type="presParOf" srcId="{F4D84CEE-EF15-4DB1-8833-1F2484A5BC4A}" destId="{24011436-FAD8-45DE-87AD-CFEE09D0AB2E}" srcOrd="0" destOrd="0" presId="urn:microsoft.com/office/officeart/2018/5/layout/IconCircleLabelList"/>
    <dgm:cxn modelId="{F4AD2830-1FC2-428A-BE03-8DE1230D331B}" type="presParOf" srcId="{F4D84CEE-EF15-4DB1-8833-1F2484A5BC4A}" destId="{7015387F-9B4E-436E-AAD2-7715601BD40B}" srcOrd="1" destOrd="0" presId="urn:microsoft.com/office/officeart/2018/5/layout/IconCircleLabelList"/>
    <dgm:cxn modelId="{005AE32A-5D2B-47DD-9163-C16B99B44045}" type="presParOf" srcId="{F4D84CEE-EF15-4DB1-8833-1F2484A5BC4A}" destId="{DE1FC434-A749-40D1-8FF7-10E60B8D6706}" srcOrd="2" destOrd="0" presId="urn:microsoft.com/office/officeart/2018/5/layout/IconCircleLabelList"/>
    <dgm:cxn modelId="{D8C50461-4E13-44F2-9A91-25976D8EEE2C}" type="presParOf" srcId="{F4D84CEE-EF15-4DB1-8833-1F2484A5BC4A}" destId="{6A274FA3-E162-4773-B2B5-B1EC3881F089}" srcOrd="3" destOrd="0" presId="urn:microsoft.com/office/officeart/2018/5/layout/IconCircleLabelList"/>
    <dgm:cxn modelId="{88F1F3F7-829A-4D84-BCD0-3AB4F93700B1}" type="presParOf" srcId="{473F302A-1155-4A67-9BB7-9AB4C805D4D8}" destId="{948F35E1-7CC4-42F9-9B80-C602DF5887A7}" srcOrd="1" destOrd="0" presId="urn:microsoft.com/office/officeart/2018/5/layout/IconCircleLabelList"/>
    <dgm:cxn modelId="{F7517269-DDE9-4CB3-B44F-44AF781D47AB}" type="presParOf" srcId="{473F302A-1155-4A67-9BB7-9AB4C805D4D8}" destId="{A1DA507A-7A6B-46C0-B121-93BA9028E921}" srcOrd="2" destOrd="0" presId="urn:microsoft.com/office/officeart/2018/5/layout/IconCircleLabelList"/>
    <dgm:cxn modelId="{62388B8F-1D2C-43B7-BCDE-18D1E828508E}" type="presParOf" srcId="{A1DA507A-7A6B-46C0-B121-93BA9028E921}" destId="{B22D1EF8-02D1-4DB4-97F2-F2212D6D84F4}" srcOrd="0" destOrd="0" presId="urn:microsoft.com/office/officeart/2018/5/layout/IconCircleLabelList"/>
    <dgm:cxn modelId="{F622D928-208D-4EA3-BB3F-386063C99682}" type="presParOf" srcId="{A1DA507A-7A6B-46C0-B121-93BA9028E921}" destId="{7EAE6391-C5FE-45ED-BC21-EE665F7947B6}" srcOrd="1" destOrd="0" presId="urn:microsoft.com/office/officeart/2018/5/layout/IconCircleLabelList"/>
    <dgm:cxn modelId="{08220012-F0C8-4585-B578-9511BB01917C}" type="presParOf" srcId="{A1DA507A-7A6B-46C0-B121-93BA9028E921}" destId="{85416707-3970-4D0F-8CA3-8D1C4C20E0CD}" srcOrd="2" destOrd="0" presId="urn:microsoft.com/office/officeart/2018/5/layout/IconCircleLabelList"/>
    <dgm:cxn modelId="{B4C9C76F-86A1-4FB7-8D63-C1BF2A414A9A}" type="presParOf" srcId="{A1DA507A-7A6B-46C0-B121-93BA9028E921}" destId="{F729F669-1A65-4FDA-99AF-22ADDE7288BD}" srcOrd="3" destOrd="0" presId="urn:microsoft.com/office/officeart/2018/5/layout/IconCircleLabelList"/>
    <dgm:cxn modelId="{FAC3AF1D-B070-4C7E-BE15-A0CF402BFEB9}" type="presParOf" srcId="{473F302A-1155-4A67-9BB7-9AB4C805D4D8}" destId="{AD3861FC-674D-45D0-A2AC-B6EFA1556BDE}" srcOrd="3" destOrd="0" presId="urn:microsoft.com/office/officeart/2018/5/layout/IconCircleLabelList"/>
    <dgm:cxn modelId="{48DAD33D-D770-42B2-94F7-CAFAD479A1FD}" type="presParOf" srcId="{473F302A-1155-4A67-9BB7-9AB4C805D4D8}" destId="{7456DF4F-6C4C-47DE-9D96-2B1F62963045}" srcOrd="4" destOrd="0" presId="urn:microsoft.com/office/officeart/2018/5/layout/IconCircleLabelList"/>
    <dgm:cxn modelId="{05A850F4-C865-498B-A6CB-47969F4A4AE6}" type="presParOf" srcId="{7456DF4F-6C4C-47DE-9D96-2B1F62963045}" destId="{F2980BFF-8342-4F2F-BCBD-B2EAB3422DB2}" srcOrd="0" destOrd="0" presId="urn:microsoft.com/office/officeart/2018/5/layout/IconCircleLabelList"/>
    <dgm:cxn modelId="{248924AF-E4E2-4795-A206-713A365B39FB}" type="presParOf" srcId="{7456DF4F-6C4C-47DE-9D96-2B1F62963045}" destId="{6D94DEB2-FDC6-4D9C-9960-BFFC4365C7D7}" srcOrd="1" destOrd="0" presId="urn:microsoft.com/office/officeart/2018/5/layout/IconCircleLabelList"/>
    <dgm:cxn modelId="{667E5660-A198-4E8E-BED5-2872D00EABAD}" type="presParOf" srcId="{7456DF4F-6C4C-47DE-9D96-2B1F62963045}" destId="{EABB6A9A-799F-4178-9C1D-709304C0570B}" srcOrd="2" destOrd="0" presId="urn:microsoft.com/office/officeart/2018/5/layout/IconCircleLabelList"/>
    <dgm:cxn modelId="{E179B0AE-31BE-4791-95B5-6118324BBA99}" type="presParOf" srcId="{7456DF4F-6C4C-47DE-9D96-2B1F62963045}" destId="{66B87252-F5A9-4E2E-9CBF-8E4564DB9E6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2B8BCB-37AB-41EA-B2CD-FA8E450A546C}"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44D4C7C6-3F7D-46E8-84D6-3C3C5D504E3D}">
      <dgm:prSet/>
      <dgm:spPr/>
      <dgm:t>
        <a:bodyPr/>
        <a:lstStyle/>
        <a:p>
          <a:pPr>
            <a:defRPr cap="all"/>
          </a:pPr>
          <a:r>
            <a:rPr lang="en-US" dirty="0">
              <a:latin typeface="Calibri" panose="020F0502020204030204" pitchFamily="34" charset="0"/>
              <a:cs typeface="Calibri" panose="020F0502020204030204" pitchFamily="34" charset="0"/>
            </a:rPr>
            <a:t>Data Preparation </a:t>
          </a:r>
        </a:p>
      </dgm:t>
    </dgm:pt>
    <dgm:pt modelId="{FC2346F5-C6B1-4259-90C8-78AC20D272D5}" type="parTrans" cxnId="{A8468608-6F57-4C35-ADAF-A857016B6279}">
      <dgm:prSet/>
      <dgm:spPr/>
      <dgm:t>
        <a:bodyPr/>
        <a:lstStyle/>
        <a:p>
          <a:endParaRPr lang="en-US"/>
        </a:p>
      </dgm:t>
    </dgm:pt>
    <dgm:pt modelId="{8F388D85-D510-4630-8F3B-505034A4C709}" type="sibTrans" cxnId="{A8468608-6F57-4C35-ADAF-A857016B6279}">
      <dgm:prSet/>
      <dgm:spPr/>
      <dgm:t>
        <a:bodyPr/>
        <a:lstStyle/>
        <a:p>
          <a:endParaRPr lang="en-US"/>
        </a:p>
      </dgm:t>
    </dgm:pt>
    <dgm:pt modelId="{8B900117-DBBF-4D03-8306-3624F11E7C0B}">
      <dgm:prSet/>
      <dgm:spPr/>
      <dgm:t>
        <a:bodyPr/>
        <a:lstStyle/>
        <a:p>
          <a:pPr>
            <a:defRPr cap="all"/>
          </a:pPr>
          <a:r>
            <a:rPr lang="en-US" dirty="0">
              <a:latin typeface="Calibri" panose="020F0502020204030204" pitchFamily="34" charset="0"/>
              <a:cs typeface="Calibri" panose="020F0502020204030204" pitchFamily="34" charset="0"/>
            </a:rPr>
            <a:t>Ingestion </a:t>
          </a:r>
        </a:p>
      </dgm:t>
    </dgm:pt>
    <dgm:pt modelId="{A55A8C39-5121-4F89-ABC3-8C7DFE10FF7E}" type="parTrans" cxnId="{1E7933E8-54C2-4D6E-A2B4-9C1A4B3854A1}">
      <dgm:prSet/>
      <dgm:spPr/>
      <dgm:t>
        <a:bodyPr/>
        <a:lstStyle/>
        <a:p>
          <a:endParaRPr lang="en-US"/>
        </a:p>
      </dgm:t>
    </dgm:pt>
    <dgm:pt modelId="{03110EA3-0505-4E52-BA8E-F2120C271943}" type="sibTrans" cxnId="{1E7933E8-54C2-4D6E-A2B4-9C1A4B3854A1}">
      <dgm:prSet/>
      <dgm:spPr/>
      <dgm:t>
        <a:bodyPr/>
        <a:lstStyle/>
        <a:p>
          <a:endParaRPr lang="en-US"/>
        </a:p>
      </dgm:t>
    </dgm:pt>
    <dgm:pt modelId="{3FD075FE-1DF9-4871-902A-2767952F56BF}">
      <dgm:prSet/>
      <dgm:spPr/>
      <dgm:t>
        <a:bodyPr/>
        <a:lstStyle/>
        <a:p>
          <a:pPr>
            <a:defRPr cap="all"/>
          </a:pPr>
          <a:r>
            <a:rPr lang="en-US" dirty="0">
              <a:latin typeface="Calibri" panose="020F0502020204030204" pitchFamily="34" charset="0"/>
              <a:cs typeface="Calibri" panose="020F0502020204030204" pitchFamily="34" charset="0"/>
            </a:rPr>
            <a:t>Deployment </a:t>
          </a:r>
        </a:p>
      </dgm:t>
    </dgm:pt>
    <dgm:pt modelId="{374C6166-5C02-4FA3-B624-84061EC55959}" type="parTrans" cxnId="{3B8B7359-333E-4B42-A34C-8CD20D502FC8}">
      <dgm:prSet/>
      <dgm:spPr/>
      <dgm:t>
        <a:bodyPr/>
        <a:lstStyle/>
        <a:p>
          <a:endParaRPr lang="en-US"/>
        </a:p>
      </dgm:t>
    </dgm:pt>
    <dgm:pt modelId="{1910DCA8-BA3F-4C10-B919-4AA6C6401986}" type="sibTrans" cxnId="{3B8B7359-333E-4B42-A34C-8CD20D502FC8}">
      <dgm:prSet/>
      <dgm:spPr/>
      <dgm:t>
        <a:bodyPr/>
        <a:lstStyle/>
        <a:p>
          <a:endParaRPr lang="en-US"/>
        </a:p>
      </dgm:t>
    </dgm:pt>
    <dgm:pt modelId="{C5982E66-1A67-4FBC-9CCB-97F147A18E6B}" type="pres">
      <dgm:prSet presAssocID="{782B8BCB-37AB-41EA-B2CD-FA8E450A546C}" presName="root" presStyleCnt="0">
        <dgm:presLayoutVars>
          <dgm:dir/>
          <dgm:resizeHandles val="exact"/>
        </dgm:presLayoutVars>
      </dgm:prSet>
      <dgm:spPr/>
    </dgm:pt>
    <dgm:pt modelId="{78C4A4DE-8229-406C-A6C1-A216DD7ABFE8}" type="pres">
      <dgm:prSet presAssocID="{44D4C7C6-3F7D-46E8-84D6-3C3C5D504E3D}" presName="compNode" presStyleCnt="0"/>
      <dgm:spPr/>
    </dgm:pt>
    <dgm:pt modelId="{86EA8C18-9698-4094-8301-48E793D7E3C1}" type="pres">
      <dgm:prSet presAssocID="{44D4C7C6-3F7D-46E8-84D6-3C3C5D504E3D}" presName="iconBgRect" presStyleLbl="bgShp" presStyleIdx="0" presStyleCnt="3"/>
      <dgm:spPr/>
    </dgm:pt>
    <dgm:pt modelId="{B8BE0587-7F7D-4486-A512-3806681BAD84}" type="pres">
      <dgm:prSet presAssocID="{44D4C7C6-3F7D-46E8-84D6-3C3C5D504E3D}"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ar chart"/>
        </a:ext>
      </dgm:extLst>
    </dgm:pt>
    <dgm:pt modelId="{A11E2AEF-C808-499B-B67C-60EF3B0CBCF8}" type="pres">
      <dgm:prSet presAssocID="{44D4C7C6-3F7D-46E8-84D6-3C3C5D504E3D}" presName="spaceRect" presStyleCnt="0"/>
      <dgm:spPr/>
    </dgm:pt>
    <dgm:pt modelId="{17F9122E-C024-47EE-9D12-58C0EEA1A3DF}" type="pres">
      <dgm:prSet presAssocID="{44D4C7C6-3F7D-46E8-84D6-3C3C5D504E3D}" presName="textRect" presStyleLbl="revTx" presStyleIdx="0" presStyleCnt="3">
        <dgm:presLayoutVars>
          <dgm:chMax val="1"/>
          <dgm:chPref val="1"/>
        </dgm:presLayoutVars>
      </dgm:prSet>
      <dgm:spPr/>
    </dgm:pt>
    <dgm:pt modelId="{EF5699EB-BD25-42C1-B790-5B5D0E2B67FC}" type="pres">
      <dgm:prSet presAssocID="{8F388D85-D510-4630-8F3B-505034A4C709}" presName="sibTrans" presStyleCnt="0"/>
      <dgm:spPr/>
    </dgm:pt>
    <dgm:pt modelId="{9CBB1FB4-709C-4D9D-8AB1-3E5DEC38B36F}" type="pres">
      <dgm:prSet presAssocID="{8B900117-DBBF-4D03-8306-3624F11E7C0B}" presName="compNode" presStyleCnt="0"/>
      <dgm:spPr/>
    </dgm:pt>
    <dgm:pt modelId="{800BD6F0-0FB1-4C34-820F-E883024DB6D0}" type="pres">
      <dgm:prSet presAssocID="{8B900117-DBBF-4D03-8306-3624F11E7C0B}" presName="iconBgRect" presStyleLbl="bgShp" presStyleIdx="1" presStyleCnt="3"/>
      <dgm:spPr/>
    </dgm:pt>
    <dgm:pt modelId="{150716C1-6B82-4C83-92BD-21CF6DFF4687}" type="pres">
      <dgm:prSet presAssocID="{8B900117-DBBF-4D03-8306-3624F11E7C0B}"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ne Arrow: Straight"/>
        </a:ext>
      </dgm:extLst>
    </dgm:pt>
    <dgm:pt modelId="{A7722BB5-CDEF-4F66-B6C4-774554A240C2}" type="pres">
      <dgm:prSet presAssocID="{8B900117-DBBF-4D03-8306-3624F11E7C0B}" presName="spaceRect" presStyleCnt="0"/>
      <dgm:spPr/>
    </dgm:pt>
    <dgm:pt modelId="{77ADB8B6-E9A0-49A0-8D9F-9CFF9E70CE17}" type="pres">
      <dgm:prSet presAssocID="{8B900117-DBBF-4D03-8306-3624F11E7C0B}" presName="textRect" presStyleLbl="revTx" presStyleIdx="1" presStyleCnt="3">
        <dgm:presLayoutVars>
          <dgm:chMax val="1"/>
          <dgm:chPref val="1"/>
        </dgm:presLayoutVars>
      </dgm:prSet>
      <dgm:spPr/>
    </dgm:pt>
    <dgm:pt modelId="{9977B254-A83A-4492-B8F7-D05091616191}" type="pres">
      <dgm:prSet presAssocID="{03110EA3-0505-4E52-BA8E-F2120C271943}" presName="sibTrans" presStyleCnt="0"/>
      <dgm:spPr/>
    </dgm:pt>
    <dgm:pt modelId="{7A5B1E35-30B3-4186-8B03-B8854391485A}" type="pres">
      <dgm:prSet presAssocID="{3FD075FE-1DF9-4871-902A-2767952F56BF}" presName="compNode" presStyleCnt="0"/>
      <dgm:spPr/>
    </dgm:pt>
    <dgm:pt modelId="{F3F32468-94CB-42B0-BF2F-F14F4B060AE6}" type="pres">
      <dgm:prSet presAssocID="{3FD075FE-1DF9-4871-902A-2767952F56BF}" presName="iconBgRect" presStyleLbl="bgShp" presStyleIdx="2" presStyleCnt="3"/>
      <dgm:spPr/>
    </dgm:pt>
    <dgm:pt modelId="{8B0B4754-4FDD-494F-B0AB-1209E41B54E8}" type="pres">
      <dgm:prSet presAssocID="{3FD075FE-1DF9-4871-902A-2767952F56BF}"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B1B379CF-54E9-49AD-8F80-C8439EFBA905}" type="pres">
      <dgm:prSet presAssocID="{3FD075FE-1DF9-4871-902A-2767952F56BF}" presName="spaceRect" presStyleCnt="0"/>
      <dgm:spPr/>
    </dgm:pt>
    <dgm:pt modelId="{F001874A-E5D0-42CF-AAD3-414E1001B871}" type="pres">
      <dgm:prSet presAssocID="{3FD075FE-1DF9-4871-902A-2767952F56BF}" presName="textRect" presStyleLbl="revTx" presStyleIdx="2" presStyleCnt="3">
        <dgm:presLayoutVars>
          <dgm:chMax val="1"/>
          <dgm:chPref val="1"/>
        </dgm:presLayoutVars>
      </dgm:prSet>
      <dgm:spPr/>
    </dgm:pt>
  </dgm:ptLst>
  <dgm:cxnLst>
    <dgm:cxn modelId="{A8468608-6F57-4C35-ADAF-A857016B6279}" srcId="{782B8BCB-37AB-41EA-B2CD-FA8E450A546C}" destId="{44D4C7C6-3F7D-46E8-84D6-3C3C5D504E3D}" srcOrd="0" destOrd="0" parTransId="{FC2346F5-C6B1-4259-90C8-78AC20D272D5}" sibTransId="{8F388D85-D510-4630-8F3B-505034A4C709}"/>
    <dgm:cxn modelId="{0600EB55-26D1-4277-8192-CD1C49234606}" type="presOf" srcId="{8B900117-DBBF-4D03-8306-3624F11E7C0B}" destId="{77ADB8B6-E9A0-49A0-8D9F-9CFF9E70CE17}" srcOrd="0" destOrd="0" presId="urn:microsoft.com/office/officeart/2018/5/layout/IconCircleLabelList"/>
    <dgm:cxn modelId="{3B8B7359-333E-4B42-A34C-8CD20D502FC8}" srcId="{782B8BCB-37AB-41EA-B2CD-FA8E450A546C}" destId="{3FD075FE-1DF9-4871-902A-2767952F56BF}" srcOrd="2" destOrd="0" parTransId="{374C6166-5C02-4FA3-B624-84061EC55959}" sibTransId="{1910DCA8-BA3F-4C10-B919-4AA6C6401986}"/>
    <dgm:cxn modelId="{EF4FFA81-6B0E-4F49-8439-1BC634C05334}" type="presOf" srcId="{3FD075FE-1DF9-4871-902A-2767952F56BF}" destId="{F001874A-E5D0-42CF-AAD3-414E1001B871}" srcOrd="0" destOrd="0" presId="urn:microsoft.com/office/officeart/2018/5/layout/IconCircleLabelList"/>
    <dgm:cxn modelId="{040394C6-D9C7-49EB-BF83-B31F6A5C6B62}" type="presOf" srcId="{44D4C7C6-3F7D-46E8-84D6-3C3C5D504E3D}" destId="{17F9122E-C024-47EE-9D12-58C0EEA1A3DF}" srcOrd="0" destOrd="0" presId="urn:microsoft.com/office/officeart/2018/5/layout/IconCircleLabelList"/>
    <dgm:cxn modelId="{1E7933E8-54C2-4D6E-A2B4-9C1A4B3854A1}" srcId="{782B8BCB-37AB-41EA-B2CD-FA8E450A546C}" destId="{8B900117-DBBF-4D03-8306-3624F11E7C0B}" srcOrd="1" destOrd="0" parTransId="{A55A8C39-5121-4F89-ABC3-8C7DFE10FF7E}" sibTransId="{03110EA3-0505-4E52-BA8E-F2120C271943}"/>
    <dgm:cxn modelId="{AAB1A5F9-574B-4FBC-A791-30D700854717}" type="presOf" srcId="{782B8BCB-37AB-41EA-B2CD-FA8E450A546C}" destId="{C5982E66-1A67-4FBC-9CCB-97F147A18E6B}" srcOrd="0" destOrd="0" presId="urn:microsoft.com/office/officeart/2018/5/layout/IconCircleLabelList"/>
    <dgm:cxn modelId="{84C352BE-2FF8-4BAB-8157-7C59D6DE10B6}" type="presParOf" srcId="{C5982E66-1A67-4FBC-9CCB-97F147A18E6B}" destId="{78C4A4DE-8229-406C-A6C1-A216DD7ABFE8}" srcOrd="0" destOrd="0" presId="urn:microsoft.com/office/officeart/2018/5/layout/IconCircleLabelList"/>
    <dgm:cxn modelId="{6135DF0F-C87E-43D8-A35E-425B13E516E5}" type="presParOf" srcId="{78C4A4DE-8229-406C-A6C1-A216DD7ABFE8}" destId="{86EA8C18-9698-4094-8301-48E793D7E3C1}" srcOrd="0" destOrd="0" presId="urn:microsoft.com/office/officeart/2018/5/layout/IconCircleLabelList"/>
    <dgm:cxn modelId="{BB5DD6B1-5B8B-47E9-BA93-CF57F421E4B2}" type="presParOf" srcId="{78C4A4DE-8229-406C-A6C1-A216DD7ABFE8}" destId="{B8BE0587-7F7D-4486-A512-3806681BAD84}" srcOrd="1" destOrd="0" presId="urn:microsoft.com/office/officeart/2018/5/layout/IconCircleLabelList"/>
    <dgm:cxn modelId="{37DB8653-4A92-4790-A24B-B322308441B1}" type="presParOf" srcId="{78C4A4DE-8229-406C-A6C1-A216DD7ABFE8}" destId="{A11E2AEF-C808-499B-B67C-60EF3B0CBCF8}" srcOrd="2" destOrd="0" presId="urn:microsoft.com/office/officeart/2018/5/layout/IconCircleLabelList"/>
    <dgm:cxn modelId="{A29818DD-BFBA-406B-9E4E-DC01F252848F}" type="presParOf" srcId="{78C4A4DE-8229-406C-A6C1-A216DD7ABFE8}" destId="{17F9122E-C024-47EE-9D12-58C0EEA1A3DF}" srcOrd="3" destOrd="0" presId="urn:microsoft.com/office/officeart/2018/5/layout/IconCircleLabelList"/>
    <dgm:cxn modelId="{9F331889-2982-4BEE-BFBF-98671D9CE6CA}" type="presParOf" srcId="{C5982E66-1A67-4FBC-9CCB-97F147A18E6B}" destId="{EF5699EB-BD25-42C1-B790-5B5D0E2B67FC}" srcOrd="1" destOrd="0" presId="urn:microsoft.com/office/officeart/2018/5/layout/IconCircleLabelList"/>
    <dgm:cxn modelId="{F90F4C4B-B2BF-4053-A238-5CCE231DBBD2}" type="presParOf" srcId="{C5982E66-1A67-4FBC-9CCB-97F147A18E6B}" destId="{9CBB1FB4-709C-4D9D-8AB1-3E5DEC38B36F}" srcOrd="2" destOrd="0" presId="urn:microsoft.com/office/officeart/2018/5/layout/IconCircleLabelList"/>
    <dgm:cxn modelId="{1E3E81AD-9932-4BD2-98CB-C14825437A97}" type="presParOf" srcId="{9CBB1FB4-709C-4D9D-8AB1-3E5DEC38B36F}" destId="{800BD6F0-0FB1-4C34-820F-E883024DB6D0}" srcOrd="0" destOrd="0" presId="urn:microsoft.com/office/officeart/2018/5/layout/IconCircleLabelList"/>
    <dgm:cxn modelId="{B565B153-B279-441E-8D50-7BC7F8B64173}" type="presParOf" srcId="{9CBB1FB4-709C-4D9D-8AB1-3E5DEC38B36F}" destId="{150716C1-6B82-4C83-92BD-21CF6DFF4687}" srcOrd="1" destOrd="0" presId="urn:microsoft.com/office/officeart/2018/5/layout/IconCircleLabelList"/>
    <dgm:cxn modelId="{3345EF8E-0720-4528-A85D-03B93B9918EC}" type="presParOf" srcId="{9CBB1FB4-709C-4D9D-8AB1-3E5DEC38B36F}" destId="{A7722BB5-CDEF-4F66-B6C4-774554A240C2}" srcOrd="2" destOrd="0" presId="urn:microsoft.com/office/officeart/2018/5/layout/IconCircleLabelList"/>
    <dgm:cxn modelId="{E73CEE52-2C47-48A0-96BD-20FAA0289513}" type="presParOf" srcId="{9CBB1FB4-709C-4D9D-8AB1-3E5DEC38B36F}" destId="{77ADB8B6-E9A0-49A0-8D9F-9CFF9E70CE17}" srcOrd="3" destOrd="0" presId="urn:microsoft.com/office/officeart/2018/5/layout/IconCircleLabelList"/>
    <dgm:cxn modelId="{34551295-9D25-4417-990E-923CDF22B1DB}" type="presParOf" srcId="{C5982E66-1A67-4FBC-9CCB-97F147A18E6B}" destId="{9977B254-A83A-4492-B8F7-D05091616191}" srcOrd="3" destOrd="0" presId="urn:microsoft.com/office/officeart/2018/5/layout/IconCircleLabelList"/>
    <dgm:cxn modelId="{435545FF-0760-417F-8FA1-077495C4A05A}" type="presParOf" srcId="{C5982E66-1A67-4FBC-9CCB-97F147A18E6B}" destId="{7A5B1E35-30B3-4186-8B03-B8854391485A}" srcOrd="4" destOrd="0" presId="urn:microsoft.com/office/officeart/2018/5/layout/IconCircleLabelList"/>
    <dgm:cxn modelId="{2F23CC61-501C-4866-9134-90844499CBD0}" type="presParOf" srcId="{7A5B1E35-30B3-4186-8B03-B8854391485A}" destId="{F3F32468-94CB-42B0-BF2F-F14F4B060AE6}" srcOrd="0" destOrd="0" presId="urn:microsoft.com/office/officeart/2018/5/layout/IconCircleLabelList"/>
    <dgm:cxn modelId="{7484717F-1A8C-4696-B96C-766753575438}" type="presParOf" srcId="{7A5B1E35-30B3-4186-8B03-B8854391485A}" destId="{8B0B4754-4FDD-494F-B0AB-1209E41B54E8}" srcOrd="1" destOrd="0" presId="urn:microsoft.com/office/officeart/2018/5/layout/IconCircleLabelList"/>
    <dgm:cxn modelId="{71D8C222-A9F8-40F6-9C07-724713F2CAF6}" type="presParOf" srcId="{7A5B1E35-30B3-4186-8B03-B8854391485A}" destId="{B1B379CF-54E9-49AD-8F80-C8439EFBA905}" srcOrd="2" destOrd="0" presId="urn:microsoft.com/office/officeart/2018/5/layout/IconCircleLabelList"/>
    <dgm:cxn modelId="{7BE354F8-50A2-43B7-9279-BDF80AC27F4F}" type="presParOf" srcId="{7A5B1E35-30B3-4186-8B03-B8854391485A}" destId="{F001874A-E5D0-42CF-AAD3-414E1001B87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11436-FAD8-45DE-87AD-CFEE09D0AB2E}">
      <dsp:nvSpPr>
        <dsp:cNvPr id="0" name=""/>
        <dsp:cNvSpPr/>
      </dsp:nvSpPr>
      <dsp:spPr>
        <a:xfrm>
          <a:off x="683269" y="612720"/>
          <a:ext cx="1955812" cy="1955812"/>
        </a:xfrm>
        <a:prstGeom prst="ellipse">
          <a:avLst/>
        </a:prstGeom>
        <a:noFill/>
        <a:ln>
          <a:noFill/>
        </a:ln>
        <a:effectLst/>
      </dsp:spPr>
      <dsp:style>
        <a:lnRef idx="0">
          <a:scrgbClr r="0" g="0" b="0"/>
        </a:lnRef>
        <a:fillRef idx="1">
          <a:scrgbClr r="0" g="0" b="0"/>
        </a:fillRef>
        <a:effectRef idx="0">
          <a:scrgbClr r="0" g="0" b="0"/>
        </a:effectRef>
        <a:fontRef idx="minor"/>
      </dsp:style>
    </dsp:sp>
    <dsp:sp modelId="{7015387F-9B4E-436E-AAD2-7715601BD40B}">
      <dsp:nvSpPr>
        <dsp:cNvPr id="0" name=""/>
        <dsp:cNvSpPr/>
      </dsp:nvSpPr>
      <dsp:spPr>
        <a:xfrm>
          <a:off x="746777" y="676229"/>
          <a:ext cx="1828795" cy="182879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274FA3-E162-4773-B2B5-B1EC3881F089}">
      <dsp:nvSpPr>
        <dsp:cNvPr id="0" name=""/>
        <dsp:cNvSpPr/>
      </dsp:nvSpPr>
      <dsp:spPr>
        <a:xfrm>
          <a:off x="58050" y="317772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latin typeface="Calibri" panose="020F0502020204030204" pitchFamily="34" charset="0"/>
              <a:cs typeface="Calibri" panose="020F0502020204030204" pitchFamily="34" charset="0"/>
            </a:rPr>
            <a:t>Both leverage LLMs as foundation</a:t>
          </a:r>
        </a:p>
      </dsp:txBody>
      <dsp:txXfrm>
        <a:off x="58050" y="3177721"/>
        <a:ext cx="3206250" cy="720000"/>
      </dsp:txXfrm>
    </dsp:sp>
    <dsp:sp modelId="{B22D1EF8-02D1-4DB4-97F2-F2212D6D84F4}">
      <dsp:nvSpPr>
        <dsp:cNvPr id="0" name=""/>
        <dsp:cNvSpPr/>
      </dsp:nvSpPr>
      <dsp:spPr>
        <a:xfrm>
          <a:off x="4450612" y="612720"/>
          <a:ext cx="1955812" cy="1955812"/>
        </a:xfrm>
        <a:prstGeom prst="ellipse">
          <a:avLst/>
        </a:prstGeom>
        <a:noFill/>
        <a:ln>
          <a:noFill/>
        </a:ln>
        <a:effectLst/>
      </dsp:spPr>
      <dsp:style>
        <a:lnRef idx="0">
          <a:scrgbClr r="0" g="0" b="0"/>
        </a:lnRef>
        <a:fillRef idx="1">
          <a:scrgbClr r="0" g="0" b="0"/>
        </a:fillRef>
        <a:effectRef idx="0">
          <a:scrgbClr r="0" g="0" b="0"/>
        </a:effectRef>
        <a:fontRef idx="minor"/>
      </dsp:style>
    </dsp:sp>
    <dsp:sp modelId="{7EAE6391-C5FE-45ED-BC21-EE665F7947B6}">
      <dsp:nvSpPr>
        <dsp:cNvPr id="0" name=""/>
        <dsp:cNvSpPr/>
      </dsp:nvSpPr>
      <dsp:spPr>
        <a:xfrm>
          <a:off x="4514121" y="676229"/>
          <a:ext cx="1828795" cy="182879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29F669-1A65-4FDA-99AF-22ADDE7288BD}">
      <dsp:nvSpPr>
        <dsp:cNvPr id="0" name=""/>
        <dsp:cNvSpPr/>
      </dsp:nvSpPr>
      <dsp:spPr>
        <a:xfrm>
          <a:off x="3825394" y="317772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latin typeface="Calibri" panose="020F0502020204030204" pitchFamily="34" charset="0"/>
              <a:cs typeface="Calibri" panose="020F0502020204030204" pitchFamily="34" charset="0"/>
            </a:rPr>
            <a:t>Enable AI systems to work with current, external data</a:t>
          </a:r>
        </a:p>
      </dsp:txBody>
      <dsp:txXfrm>
        <a:off x="3825394" y="3177721"/>
        <a:ext cx="3206250" cy="720000"/>
      </dsp:txXfrm>
    </dsp:sp>
    <dsp:sp modelId="{F2980BFF-8342-4F2F-BCBD-B2EAB3422DB2}">
      <dsp:nvSpPr>
        <dsp:cNvPr id="0" name=""/>
        <dsp:cNvSpPr/>
      </dsp:nvSpPr>
      <dsp:spPr>
        <a:xfrm>
          <a:off x="8217956" y="612720"/>
          <a:ext cx="1955812" cy="1955812"/>
        </a:xfrm>
        <a:prstGeom prst="ellipse">
          <a:avLst/>
        </a:prstGeom>
        <a:noFill/>
        <a:ln>
          <a:noFill/>
        </a:ln>
        <a:effectLst/>
      </dsp:spPr>
      <dsp:style>
        <a:lnRef idx="0">
          <a:scrgbClr r="0" g="0" b="0"/>
        </a:lnRef>
        <a:fillRef idx="1">
          <a:scrgbClr r="0" g="0" b="0"/>
        </a:fillRef>
        <a:effectRef idx="0">
          <a:scrgbClr r="0" g="0" b="0"/>
        </a:effectRef>
        <a:fontRef idx="minor"/>
      </dsp:style>
    </dsp:sp>
    <dsp:sp modelId="{6D94DEB2-FDC6-4D9C-9960-BFFC4365C7D7}">
      <dsp:nvSpPr>
        <dsp:cNvPr id="0" name=""/>
        <dsp:cNvSpPr/>
      </dsp:nvSpPr>
      <dsp:spPr>
        <a:xfrm>
          <a:off x="8281465" y="676229"/>
          <a:ext cx="1828795" cy="1828795"/>
        </a:xfrm>
        <a:prstGeom prst="rect">
          <a:avLst/>
        </a:prstGeom>
        <a:blipFill>
          <a:blip xmlns:r="http://schemas.openxmlformats.org/officeDocument/2006/relationships" r:embed="rId3"/>
          <a:srcRect/>
          <a:stretch>
            <a:fillRect l="-17000" r="-17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B87252-F5A9-4E2E-9CBF-8E4564DB9E6F}">
      <dsp:nvSpPr>
        <dsp:cNvPr id="0" name=""/>
        <dsp:cNvSpPr/>
      </dsp:nvSpPr>
      <dsp:spPr>
        <a:xfrm>
          <a:off x="7592737" y="317772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latin typeface="Calibri" panose="020F0502020204030204" pitchFamily="34" charset="0"/>
              <a:cs typeface="Calibri" panose="020F0502020204030204" pitchFamily="34" charset="0"/>
            </a:rPr>
            <a:t>Reduce hallucinations</a:t>
          </a:r>
        </a:p>
      </dsp:txBody>
      <dsp:txXfrm>
        <a:off x="7592737" y="3177721"/>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A8C18-9698-4094-8301-48E793D7E3C1}">
      <dsp:nvSpPr>
        <dsp:cNvPr id="0" name=""/>
        <dsp:cNvSpPr/>
      </dsp:nvSpPr>
      <dsp:spPr>
        <a:xfrm>
          <a:off x="683269" y="612720"/>
          <a:ext cx="1955812" cy="19558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BE0587-7F7D-4486-A512-3806681BAD84}">
      <dsp:nvSpPr>
        <dsp:cNvPr id="0" name=""/>
        <dsp:cNvSpPr/>
      </dsp:nvSpPr>
      <dsp:spPr>
        <a:xfrm>
          <a:off x="1100081" y="1029533"/>
          <a:ext cx="1122187" cy="1122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F9122E-C024-47EE-9D12-58C0EEA1A3DF}">
      <dsp:nvSpPr>
        <dsp:cNvPr id="0" name=""/>
        <dsp:cNvSpPr/>
      </dsp:nvSpPr>
      <dsp:spPr>
        <a:xfrm>
          <a:off x="58050" y="317772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US" sz="3100" kern="1200" dirty="0">
              <a:latin typeface="Calibri" panose="020F0502020204030204" pitchFamily="34" charset="0"/>
              <a:cs typeface="Calibri" panose="020F0502020204030204" pitchFamily="34" charset="0"/>
            </a:rPr>
            <a:t>Data Preparation </a:t>
          </a:r>
        </a:p>
      </dsp:txBody>
      <dsp:txXfrm>
        <a:off x="58050" y="3177721"/>
        <a:ext cx="3206250" cy="720000"/>
      </dsp:txXfrm>
    </dsp:sp>
    <dsp:sp modelId="{800BD6F0-0FB1-4C34-820F-E883024DB6D0}">
      <dsp:nvSpPr>
        <dsp:cNvPr id="0" name=""/>
        <dsp:cNvSpPr/>
      </dsp:nvSpPr>
      <dsp:spPr>
        <a:xfrm>
          <a:off x="4450612" y="612720"/>
          <a:ext cx="1955812" cy="19558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0716C1-6B82-4C83-92BD-21CF6DFF4687}">
      <dsp:nvSpPr>
        <dsp:cNvPr id="0" name=""/>
        <dsp:cNvSpPr/>
      </dsp:nvSpPr>
      <dsp:spPr>
        <a:xfrm>
          <a:off x="4867425" y="1029533"/>
          <a:ext cx="1122187" cy="1122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ADB8B6-E9A0-49A0-8D9F-9CFF9E70CE17}">
      <dsp:nvSpPr>
        <dsp:cNvPr id="0" name=""/>
        <dsp:cNvSpPr/>
      </dsp:nvSpPr>
      <dsp:spPr>
        <a:xfrm>
          <a:off x="3825394" y="317772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US" sz="3100" kern="1200" dirty="0">
              <a:latin typeface="Calibri" panose="020F0502020204030204" pitchFamily="34" charset="0"/>
              <a:cs typeface="Calibri" panose="020F0502020204030204" pitchFamily="34" charset="0"/>
            </a:rPr>
            <a:t>Ingestion </a:t>
          </a:r>
        </a:p>
      </dsp:txBody>
      <dsp:txXfrm>
        <a:off x="3825394" y="3177721"/>
        <a:ext cx="3206250" cy="720000"/>
      </dsp:txXfrm>
    </dsp:sp>
    <dsp:sp modelId="{F3F32468-94CB-42B0-BF2F-F14F4B060AE6}">
      <dsp:nvSpPr>
        <dsp:cNvPr id="0" name=""/>
        <dsp:cNvSpPr/>
      </dsp:nvSpPr>
      <dsp:spPr>
        <a:xfrm>
          <a:off x="8217956" y="612720"/>
          <a:ext cx="1955812" cy="19558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0B4754-4FDD-494F-B0AB-1209E41B54E8}">
      <dsp:nvSpPr>
        <dsp:cNvPr id="0" name=""/>
        <dsp:cNvSpPr/>
      </dsp:nvSpPr>
      <dsp:spPr>
        <a:xfrm>
          <a:off x="8634769" y="1029533"/>
          <a:ext cx="1122187" cy="1122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01874A-E5D0-42CF-AAD3-414E1001B871}">
      <dsp:nvSpPr>
        <dsp:cNvPr id="0" name=""/>
        <dsp:cNvSpPr/>
      </dsp:nvSpPr>
      <dsp:spPr>
        <a:xfrm>
          <a:off x="7592737" y="317772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US" sz="3100" kern="1200" dirty="0">
              <a:latin typeface="Calibri" panose="020F0502020204030204" pitchFamily="34" charset="0"/>
              <a:cs typeface="Calibri" panose="020F0502020204030204" pitchFamily="34" charset="0"/>
            </a:rPr>
            <a:t>Deployment </a:t>
          </a:r>
        </a:p>
      </dsp:txBody>
      <dsp:txXfrm>
        <a:off x="7592737" y="3177721"/>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332B-7BBC-F340-969A-CE9BBEF35095}" type="datetimeFigureOut">
              <a:rPr lang="en-US" smtClean="0"/>
              <a:t>4/6/2026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11742-AE36-EC4A-BC7A-F4F5A3B8117D}" type="slidenum">
              <a:rPr lang="en-US" smtClean="0"/>
              <a:t>‹#›</a:t>
            </a:fld>
            <a:endParaRPr lang="en-US"/>
          </a:p>
        </p:txBody>
      </p:sp>
    </p:spTree>
    <p:extLst>
      <p:ext uri="{BB962C8B-B14F-4D97-AF65-F5344CB8AC3E}">
        <p14:creationId xmlns:p14="http://schemas.microsoft.com/office/powerpoint/2010/main" val="6226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17DD4-BBE3-A9E1-54CB-7D66CA579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6ABEA-7D5E-618C-42BD-929321DA7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41F88-DA82-FD2F-02ED-8B3BCFB36D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F92781-A27D-E9D2-7889-23ADE132A940}"/>
              </a:ext>
            </a:extLst>
          </p:cNvPr>
          <p:cNvSpPr>
            <a:spLocks noGrp="1"/>
          </p:cNvSpPr>
          <p:nvPr>
            <p:ph type="sldNum" sz="quarter" idx="5"/>
          </p:nvPr>
        </p:nvSpPr>
        <p:spPr/>
        <p:txBody>
          <a:bodyPr/>
          <a:lstStyle/>
          <a:p>
            <a:fld id="{2BE11742-AE36-EC4A-BC7A-F4F5A3B8117D}" type="slidenum">
              <a:rPr lang="en-US" smtClean="0"/>
              <a:t>7</a:t>
            </a:fld>
            <a:endParaRPr lang="en-US"/>
          </a:p>
        </p:txBody>
      </p:sp>
    </p:spTree>
    <p:extLst>
      <p:ext uri="{BB962C8B-B14F-4D97-AF65-F5344CB8AC3E}">
        <p14:creationId xmlns:p14="http://schemas.microsoft.com/office/powerpoint/2010/main" val="137560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C426A-46AF-5212-D615-5D958D82D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E3121-7513-C540-8149-F3C79293E3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D7B4C-D7D7-E83C-36F9-40AA025969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DC8AD1-C351-885B-97E8-0A54D20E0A4D}"/>
              </a:ext>
            </a:extLst>
          </p:cNvPr>
          <p:cNvSpPr>
            <a:spLocks noGrp="1"/>
          </p:cNvSpPr>
          <p:nvPr>
            <p:ph type="sldNum" sz="quarter" idx="5"/>
          </p:nvPr>
        </p:nvSpPr>
        <p:spPr/>
        <p:txBody>
          <a:bodyPr/>
          <a:lstStyle/>
          <a:p>
            <a:fld id="{2BE11742-AE36-EC4A-BC7A-F4F5A3B8117D}" type="slidenum">
              <a:rPr lang="en-US" smtClean="0"/>
              <a:t>8</a:t>
            </a:fld>
            <a:endParaRPr lang="en-US"/>
          </a:p>
        </p:txBody>
      </p:sp>
    </p:spTree>
    <p:extLst>
      <p:ext uri="{BB962C8B-B14F-4D97-AF65-F5344CB8AC3E}">
        <p14:creationId xmlns:p14="http://schemas.microsoft.com/office/powerpoint/2010/main" val="125916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F3BD3-E2BC-E1C9-BDE7-3A3D1FC26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522596-3A80-E8AB-9523-B27759E9FC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2AF36B-08B3-B13A-E0AA-E3978C2519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B98CC4-499E-4C2C-DE83-E0A43109E30C}"/>
              </a:ext>
            </a:extLst>
          </p:cNvPr>
          <p:cNvSpPr>
            <a:spLocks noGrp="1"/>
          </p:cNvSpPr>
          <p:nvPr>
            <p:ph type="sldNum" sz="quarter" idx="5"/>
          </p:nvPr>
        </p:nvSpPr>
        <p:spPr/>
        <p:txBody>
          <a:bodyPr/>
          <a:lstStyle/>
          <a:p>
            <a:fld id="{2BE11742-AE36-EC4A-BC7A-F4F5A3B8117D}" type="slidenum">
              <a:rPr lang="en-US" smtClean="0"/>
              <a:t>9</a:t>
            </a:fld>
            <a:endParaRPr lang="en-US"/>
          </a:p>
        </p:txBody>
      </p:sp>
    </p:spTree>
    <p:extLst>
      <p:ext uri="{BB962C8B-B14F-4D97-AF65-F5344CB8AC3E}">
        <p14:creationId xmlns:p14="http://schemas.microsoft.com/office/powerpoint/2010/main" val="2651671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 Logo">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937" t="20913" r="8465"/>
          <a:stretch/>
        </p:blipFill>
        <p:spPr>
          <a:xfrm flipV="1">
            <a:off x="0" y="1740098"/>
            <a:ext cx="6887688" cy="176265"/>
          </a:xfrm>
          <a:prstGeom prst="rect">
            <a:avLst/>
          </a:prstGeom>
          <a:ln>
            <a:noFill/>
          </a:ln>
        </p:spPr>
      </p:pic>
      <p:sp>
        <p:nvSpPr>
          <p:cNvPr id="4" name="Picture Placeholder 8">
            <a:extLst>
              <a:ext uri="{FF2B5EF4-FFF2-40B4-BE49-F238E27FC236}">
                <a16:creationId xmlns:a16="http://schemas.microsoft.com/office/drawing/2014/main" id="{521B6FEC-7E16-C065-CF37-CC8CFDBAFBE6}"/>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pic>
        <p:nvPicPr>
          <p:cNvPr id="11" name="Picture 10" descr="A close-up of a sign&#10;&#10;Description automatically generated">
            <a:extLst>
              <a:ext uri="{FF2B5EF4-FFF2-40B4-BE49-F238E27FC236}">
                <a16:creationId xmlns:a16="http://schemas.microsoft.com/office/drawing/2014/main" id="{F390DA5D-6737-ED1F-1E5F-01A3425A10CB}"/>
              </a:ext>
            </a:extLst>
          </p:cNvPr>
          <p:cNvPicPr>
            <a:picLocks noChangeAspect="1"/>
          </p:cNvPicPr>
          <p:nvPr userDrawn="1"/>
        </p:nvPicPr>
        <p:blipFill>
          <a:blip r:embed="rId4"/>
          <a:stretch>
            <a:fillRect/>
          </a:stretch>
        </p:blipFill>
        <p:spPr>
          <a:xfrm>
            <a:off x="387626" y="42870"/>
            <a:ext cx="4552122" cy="1654359"/>
          </a:xfrm>
          <a:prstGeom prst="rect">
            <a:avLst/>
          </a:prstGeom>
        </p:spPr>
      </p:pic>
    </p:spTree>
    <p:extLst>
      <p:ext uri="{BB962C8B-B14F-4D97-AF65-F5344CB8AC3E}">
        <p14:creationId xmlns:p14="http://schemas.microsoft.com/office/powerpoint/2010/main" val="254039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userDrawn="1"/>
        </p:nvSpPr>
        <p:spPr>
          <a:xfrm>
            <a:off x="0" y="0"/>
            <a:ext cx="12192000" cy="68580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a:xfrm>
            <a:off x="153930" y="6476330"/>
            <a:ext cx="2734502" cy="365125"/>
          </a:xfrm>
        </p:spPr>
        <p:txBody>
          <a:bodyPr/>
          <a:lstStyle>
            <a:lvl1pPr>
              <a:defRPr>
                <a:solidFill>
                  <a:srgbClr val="FFFFFF"/>
                </a:solidFill>
                <a:latin typeface="Calibri" panose="020F0502020204030204" pitchFamily="34" charset="0"/>
                <a:cs typeface="Calibri" panose="020F0502020204030204" pitchFamily="34" charset="0"/>
              </a:defRPr>
            </a:lvl1pPr>
          </a:lstStyle>
          <a:p>
            <a:r>
              <a:rPr lang="en-US"/>
              <a:t>CADS Office Hours, 3/25/26</a:t>
            </a:r>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a:xfrm>
            <a:off x="3231870" y="6476330"/>
            <a:ext cx="5728259" cy="365125"/>
          </a:xfrm>
        </p:spPr>
        <p:txBody>
          <a:bodyPr/>
          <a:lstStyle>
            <a:lvl1pPr algn="ctr">
              <a:defRPr>
                <a:solidFill>
                  <a:srgbClr val="FFFFFF"/>
                </a:solidFill>
                <a:latin typeface="Calibri" panose="020F0502020204030204" pitchFamily="34" charset="0"/>
                <a:cs typeface="Calibri" panose="020F0502020204030204" pitchFamily="34" charset="0"/>
              </a:defRPr>
            </a:lvl1pPr>
          </a:lstStyle>
          <a:p>
            <a:r>
              <a:rPr lang="en-US"/>
              <a:t>STEM-CLEAR</a:t>
            </a:r>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a:xfrm>
            <a:off x="11583862" y="6476330"/>
            <a:ext cx="454208" cy="365125"/>
          </a:xfrm>
        </p:spPr>
        <p:txBody>
          <a:bodyPr/>
          <a:lstStyle>
            <a:lvl1pPr algn="r">
              <a:defRPr>
                <a:solidFill>
                  <a:srgbClr val="FFFFFF"/>
                </a:solidFill>
                <a:latin typeface="Calibri" panose="020F0502020204030204" pitchFamily="34" charset="0"/>
                <a:cs typeface="Calibri" panose="020F0502020204030204" pitchFamily="34" charset="0"/>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9"/>
            <a:ext cx="6858000" cy="2669032"/>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424130"/>
            <a:ext cx="6858000" cy="156891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383422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tx2"/>
                </a:solidFill>
              </a:defRPr>
            </a:lvl1pPr>
          </a:lstStyle>
          <a:p>
            <a:r>
              <a:rPr lang="en-US"/>
              <a:t>CADS Office Hours, 3/25/26</a:t>
            </a:r>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tx2"/>
                </a:solidFill>
              </a:defRPr>
            </a:lvl1pPr>
          </a:lstStyle>
          <a:p>
            <a:r>
              <a:rPr lang="en-US"/>
              <a:t>STEM-CLEAR</a:t>
            </a:r>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718756" y="1709929"/>
            <a:ext cx="6862182" cy="2669032"/>
          </a:xfrm>
        </p:spPr>
        <p:txBody>
          <a:bodyPr anchor="b">
            <a:normAutofit/>
          </a:bodyPr>
          <a:lstStyle>
            <a:lvl1pPr>
              <a:defRPr sz="4800" spc="150" baseline="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718756" y="4424130"/>
            <a:ext cx="6862182" cy="1568914"/>
          </a:xfrm>
        </p:spPr>
        <p:txBody>
          <a:bodyPr>
            <a:normAutofit/>
          </a:bodyPr>
          <a:lstStyle>
            <a:lvl1pPr marL="0" indent="0">
              <a:buNone/>
              <a:defRPr sz="20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2432216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ig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54AA94-6C8E-83C9-2FBA-64F5EBC8F0C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4063452 h 6858000"/>
              <a:gd name="connsiteX5" fmla="*/ 497840 w 6858000"/>
              <a:gd name="connsiteY5" fmla="*/ 3460690 h 6858000"/>
              <a:gd name="connsiteX6" fmla="*/ 0 w 6858000"/>
              <a:gd name="connsiteY6" fmla="*/ 28579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8000">
                <a:moveTo>
                  <a:pt x="0" y="0"/>
                </a:moveTo>
                <a:lnTo>
                  <a:pt x="6858000" y="0"/>
                </a:lnTo>
                <a:lnTo>
                  <a:pt x="6858000" y="6858000"/>
                </a:lnTo>
                <a:lnTo>
                  <a:pt x="0" y="6858000"/>
                </a:lnTo>
                <a:lnTo>
                  <a:pt x="0" y="4063452"/>
                </a:lnTo>
                <a:lnTo>
                  <a:pt x="497840" y="3460690"/>
                </a:lnTo>
                <a:lnTo>
                  <a:pt x="0" y="2857926"/>
                </a:lnTo>
                <a:close/>
              </a:path>
            </a:pathLst>
          </a:custGeom>
        </p:spPr>
      </p:pic>
      <p:sp>
        <p:nvSpPr>
          <p:cNvPr id="6" name="Picture Placeholder 5">
            <a:extLst>
              <a:ext uri="{FF2B5EF4-FFF2-40B4-BE49-F238E27FC236}">
                <a16:creationId xmlns:a16="http://schemas.microsoft.com/office/drawing/2014/main" id="{E3049668-4A8F-8AF4-17B4-C74FDB40BB5D}"/>
              </a:ext>
            </a:extLst>
          </p:cNvPr>
          <p:cNvSpPr>
            <a:spLocks noGrp="1"/>
          </p:cNvSpPr>
          <p:nvPr>
            <p:ph type="pic" sz="quarter" idx="18" hasCustomPrompt="1"/>
          </p:nvPr>
        </p:nvSpPr>
        <p:spPr>
          <a:xfrm>
            <a:off x="5333999" y="1"/>
            <a:ext cx="6857999" cy="6857999"/>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chemeClr val="tx2">
                  <a:alpha val="0"/>
                </a:schemeClr>
              </a:gs>
              <a:gs pos="100000">
                <a:schemeClr val="tx2">
                  <a:alpha val="40000"/>
                </a:schemeClr>
              </a:gs>
            </a:gsLst>
            <a:lin ang="5400000" scaled="1"/>
          </a:gradFill>
        </p:spPr>
        <p:txBody>
          <a:bodyPr wrap="square" lIns="457200" tIns="457200" rIns="457200" bIns="457200" anchor="b">
            <a:no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045142"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When adding a custom image, be careful not to move the frame, or the bottom image may peek through.</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a:xfrm>
            <a:off x="153930" y="6408543"/>
            <a:ext cx="2734502" cy="365125"/>
          </a:xfrm>
        </p:spPr>
        <p:txBody>
          <a:bodyPr/>
          <a:lstStyle/>
          <a:p>
            <a:r>
              <a:rPr lang="en-US"/>
              <a:t>CADS Office Hours, 3/25/26</a:t>
            </a:r>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a:xfrm>
            <a:off x="3042361" y="6408543"/>
            <a:ext cx="8081444" cy="365125"/>
          </a:xfrm>
        </p:spPr>
        <p:txBody>
          <a:bodyPr/>
          <a:lstStyle/>
          <a:p>
            <a:r>
              <a:rPr lang="en-US"/>
              <a:t>STEM-CLEAR</a:t>
            </a:r>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a:xfrm>
            <a:off x="11662841" y="6408543"/>
            <a:ext cx="454208" cy="365125"/>
          </a:xfrm>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045142"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718520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ext with 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hasCustomPrompt="1"/>
          </p:nvPr>
        </p:nvSpPr>
        <p:spPr>
          <a:xfrm>
            <a:off x="7940766" y="2193789"/>
            <a:ext cx="2403543" cy="692497"/>
          </a:xfrm>
          <a:solidFill>
            <a:schemeClr val="bg1"/>
          </a:solidFill>
        </p:spPr>
        <p:txBody>
          <a:bodyPr wrap="none" lIns="182880" tIns="91440" rIns="182880" anchor="ctr" anchorCtr="0">
            <a:spAutoFit/>
          </a:bodyPr>
          <a:lstStyle>
            <a:lvl1pPr marL="0" indent="0" algn="ctr">
              <a:lnSpc>
                <a:spcPct val="100000"/>
              </a:lnSpc>
              <a:buNone/>
              <a:defRPr sz="3600" b="1" spc="15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CALLOUT</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tx2"/>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r>
              <a:rPr lang="en-US"/>
              <a:t>CADS Office Hours, 3/25/26</a:t>
            </a:r>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r>
              <a:rPr lang="en-US"/>
              <a:t>STEM-CLEAR</a:t>
            </a:r>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11" name="Text Placeholder 3">
            <a:extLst>
              <a:ext uri="{FF2B5EF4-FFF2-40B4-BE49-F238E27FC236}">
                <a16:creationId xmlns:a16="http://schemas.microsoft.com/office/drawing/2014/main" id="{CB6D8E76-7443-829D-3BDF-53D63BEA8469}"/>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When adding a custom image, be careful not to move the frame, or the bottom image may peek through.</a:t>
            </a:r>
          </a:p>
        </p:txBody>
      </p:sp>
      <p:sp>
        <p:nvSpPr>
          <p:cNvPr id="12" name="Title 1">
            <a:extLst>
              <a:ext uri="{FF2B5EF4-FFF2-40B4-BE49-F238E27FC236}">
                <a16:creationId xmlns:a16="http://schemas.microsoft.com/office/drawing/2014/main" id="{229E924E-32C2-34F9-21F3-FE6656ED345D}"/>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2349533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99B2DC-ECD6-8854-2B5F-037D2BD1A8F4}"/>
              </a:ext>
              <a:ext uri="{C183D7F6-B498-43B3-948B-1728B52AA6E4}">
                <adec:decorative xmlns:adec="http://schemas.microsoft.com/office/drawing/2017/decorative" val="1"/>
              </a:ext>
            </a:extLst>
          </p:cNvPr>
          <p:cNvSpPr/>
          <p:nvPr/>
        </p:nvSpPr>
        <p:spPr>
          <a:xfrm>
            <a:off x="0" y="0"/>
            <a:ext cx="6096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3139440"/>
            <a:ext cx="4876801" cy="3050222"/>
          </a:xfr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bg1"/>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r>
              <a:rPr lang="en-US"/>
              <a:t>CADS Office Hours, 3/25/26</a:t>
            </a:r>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r>
              <a:rPr lang="en-US"/>
              <a:t>STEM-CLEAR</a:t>
            </a:r>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ext Placeholder 4">
            <a:extLst>
              <a:ext uri="{FF2B5EF4-FFF2-40B4-BE49-F238E27FC236}">
                <a16:creationId xmlns:a16="http://schemas.microsoft.com/office/drawing/2014/main" id="{E70A7FC6-BD39-45E8-B9B0-E969004E0012}"/>
              </a:ext>
            </a:extLst>
          </p:cNvPr>
          <p:cNvSpPr>
            <a:spLocks noGrp="1"/>
          </p:cNvSpPr>
          <p:nvPr>
            <p:ph type="body" sz="quarter" idx="3" hasCustomPrompt="1"/>
          </p:nvPr>
        </p:nvSpPr>
        <p:spPr>
          <a:xfrm>
            <a:off x="7940766"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CALLOUT</a:t>
            </a:r>
          </a:p>
        </p:txBody>
      </p:sp>
      <p:sp>
        <p:nvSpPr>
          <p:cNvPr id="11" name="Text Placeholder 4">
            <a:extLst>
              <a:ext uri="{FF2B5EF4-FFF2-40B4-BE49-F238E27FC236}">
                <a16:creationId xmlns:a16="http://schemas.microsoft.com/office/drawing/2014/main" id="{EEFD25E3-1387-8DCC-3CD1-5B72513806A7}"/>
              </a:ext>
            </a:extLst>
          </p:cNvPr>
          <p:cNvSpPr>
            <a:spLocks noGrp="1"/>
          </p:cNvSpPr>
          <p:nvPr>
            <p:ph type="body" sz="quarter" idx="13" hasCustomPrompt="1"/>
          </p:nvPr>
        </p:nvSpPr>
        <p:spPr>
          <a:xfrm>
            <a:off x="1783034"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CALLOUT</a:t>
            </a:r>
          </a:p>
        </p:txBody>
      </p:sp>
    </p:spTree>
    <p:extLst>
      <p:ext uri="{BB962C8B-B14F-4D97-AF65-F5344CB8AC3E}">
        <p14:creationId xmlns:p14="http://schemas.microsoft.com/office/powerpoint/2010/main" val="1172390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B370EF-D7D5-9287-4375-7CDD35E65F78}"/>
              </a:ext>
              <a:ext uri="{C183D7F6-B498-43B3-948B-1728B52AA6E4}">
                <adec:decorative xmlns:adec="http://schemas.microsoft.com/office/drawing/2017/decorative" val="1"/>
              </a:ext>
            </a:extLst>
          </p:cNvPr>
          <p:cNvSpPr/>
          <p:nvPr/>
        </p:nvSpPr>
        <p:spPr>
          <a:xfrm flipH="1">
            <a:off x="835152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058621-1B9D-377D-AABD-3FEBA3743600}"/>
              </a:ext>
              <a:ext uri="{C183D7F6-B498-43B3-948B-1728B52AA6E4}">
                <adec:decorative xmlns:adec="http://schemas.microsoft.com/office/drawing/2017/decorative" val="1"/>
              </a:ext>
            </a:extLst>
          </p:cNvPr>
          <p:cNvPicPr>
            <a:picLocks noChangeAspect="1"/>
          </p:cNvPicPr>
          <p:nvPr/>
        </p:nvPicPr>
        <p:blipFill rotWithShape="1">
          <a:blip r:embed="rId2"/>
          <a:srcRect l="12852" t="3214" r="17" b="9647"/>
          <a:stretch/>
        </p:blipFill>
        <p:spPr>
          <a:xfrm>
            <a:off x="5963920" y="619759"/>
            <a:ext cx="5615878" cy="5616448"/>
          </a:xfrm>
          <a:prstGeom prst="rect">
            <a:avLst/>
          </a:prstGeom>
        </p:spPr>
      </p:pic>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When adding a custom image, be careful not to move the frame, or the bottom image may peek through.</a:t>
            </a:r>
          </a:p>
        </p:txBody>
      </p:sp>
      <p:sp>
        <p:nvSpPr>
          <p:cNvPr id="16" name="Picture Placeholder 15">
            <a:extLst>
              <a:ext uri="{FF2B5EF4-FFF2-40B4-BE49-F238E27FC236}">
                <a16:creationId xmlns:a16="http://schemas.microsoft.com/office/drawing/2014/main" id="{C770BF24-8D00-40A6-9C69-742A02DC93AB}"/>
              </a:ext>
            </a:extLst>
          </p:cNvPr>
          <p:cNvSpPr>
            <a:spLocks noGrp="1"/>
          </p:cNvSpPr>
          <p:nvPr>
            <p:ph type="pic" sz="quarter" idx="18" hasCustomPrompt="1"/>
          </p:nvPr>
        </p:nvSpPr>
        <p:spPr>
          <a:xfrm>
            <a:off x="5963919" y="621791"/>
            <a:ext cx="5615877" cy="5616449"/>
          </a:xfrm>
          <a:solidFill>
            <a:schemeClr val="tx2">
              <a:alpha val="23107"/>
            </a:schemeClr>
          </a:soli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r>
              <a:rPr lang="en-US"/>
              <a:t>CADS Office Hours, 3/25/26</a:t>
            </a:r>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r>
              <a:rPr lang="en-US"/>
              <a:t>STEM-CLEAR</a:t>
            </a:r>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765011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9AD27-4BBA-E657-8599-BF1D7A22837B}"/>
              </a:ext>
              <a:ext uri="{C183D7F6-B498-43B3-948B-1728B52AA6E4}">
                <adec:decorative xmlns:adec="http://schemas.microsoft.com/office/drawing/2017/decorative" val="1"/>
              </a:ext>
            </a:extLst>
          </p:cNvPr>
          <p:cNvSpPr/>
          <p:nvPr/>
        </p:nvSpPr>
        <p:spPr>
          <a:xfrm flipH="1">
            <a:off x="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A50C55-F058-6D66-6F50-2AAA73C4AF7D}"/>
              </a:ext>
            </a:extLst>
          </p:cNvPr>
          <p:cNvSpPr>
            <a:spLocks noGrp="1"/>
          </p:cNvSpPr>
          <p:nvPr>
            <p:ph idx="1"/>
          </p:nvPr>
        </p:nvSpPr>
        <p:spPr>
          <a:xfrm>
            <a:off x="608139" y="619760"/>
            <a:ext cx="5609782" cy="5614416"/>
          </a:xfrm>
          <a:solidFill>
            <a:schemeClr val="accent2"/>
          </a:solidFill>
        </p:spPr>
        <p:txBody>
          <a:bodyPr lIns="457200" tIns="457200" rIns="457200" bIns="457200" anchor="ctr">
            <a:normAutofit/>
          </a:bodyPr>
          <a:lstStyle>
            <a:lvl1pPr marL="0" indent="0" algn="ctr">
              <a:buNone/>
              <a:defRPr sz="2000">
                <a:solidFill>
                  <a:schemeClr val="bg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8C6F12D1-6CD4-46B3-D63F-0BBF0B149124}"/>
              </a:ext>
            </a:extLst>
          </p:cNvPr>
          <p:cNvSpPr>
            <a:spLocks noGrp="1"/>
          </p:cNvSpPr>
          <p:nvPr>
            <p:ph type="body" sz="half" idx="2"/>
          </p:nvPr>
        </p:nvSpPr>
        <p:spPr>
          <a:xfrm>
            <a:off x="6826060" y="3429000"/>
            <a:ext cx="4746180" cy="258977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15">
            <a:extLst>
              <a:ext uri="{FF2B5EF4-FFF2-40B4-BE49-F238E27FC236}">
                <a16:creationId xmlns:a16="http://schemas.microsoft.com/office/drawing/2014/main" id="{FB7B3AF6-1B63-613A-C005-E0E381D67E5C}"/>
              </a:ext>
            </a:extLst>
          </p:cNvPr>
          <p:cNvSpPr>
            <a:spLocks noGrp="1"/>
          </p:cNvSpPr>
          <p:nvPr>
            <p:ph type="dt" sz="half" idx="10"/>
          </p:nvPr>
        </p:nvSpPr>
        <p:spPr/>
        <p:txBody>
          <a:bodyPr/>
          <a:lstStyle/>
          <a:p>
            <a:r>
              <a:rPr lang="en-US"/>
              <a:t>CADS Office Hours, 3/25/26</a:t>
            </a:r>
          </a:p>
        </p:txBody>
      </p:sp>
      <p:sp>
        <p:nvSpPr>
          <p:cNvPr id="17" name="Footer Placeholder 16">
            <a:extLst>
              <a:ext uri="{FF2B5EF4-FFF2-40B4-BE49-F238E27FC236}">
                <a16:creationId xmlns:a16="http://schemas.microsoft.com/office/drawing/2014/main" id="{BC69328F-ADA1-3630-6495-D1406C319055}"/>
              </a:ext>
            </a:extLst>
          </p:cNvPr>
          <p:cNvSpPr>
            <a:spLocks noGrp="1"/>
          </p:cNvSpPr>
          <p:nvPr>
            <p:ph type="ftr" sz="quarter" idx="11"/>
          </p:nvPr>
        </p:nvSpPr>
        <p:spPr/>
        <p:txBody>
          <a:bodyPr/>
          <a:lstStyle/>
          <a:p>
            <a:r>
              <a:rPr lang="en-US"/>
              <a:t>STEM-CLEAR</a:t>
            </a:r>
          </a:p>
        </p:txBody>
      </p:sp>
      <p:sp>
        <p:nvSpPr>
          <p:cNvPr id="18" name="Slide Number Placeholder 17">
            <a:extLst>
              <a:ext uri="{FF2B5EF4-FFF2-40B4-BE49-F238E27FC236}">
                <a16:creationId xmlns:a16="http://schemas.microsoft.com/office/drawing/2014/main" id="{4FD62046-E57A-9E3E-6472-4C1EA4F80EF5}"/>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3CCA670E-0A7A-94B9-CE55-7BFEC2AB597A}"/>
              </a:ext>
            </a:extLst>
          </p:cNvPr>
          <p:cNvSpPr>
            <a:spLocks noGrp="1"/>
          </p:cNvSpPr>
          <p:nvPr>
            <p:ph type="title"/>
          </p:nvPr>
        </p:nvSpPr>
        <p:spPr>
          <a:xfrm>
            <a:off x="6837682" y="619759"/>
            <a:ext cx="4746180" cy="2605090"/>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886454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allouts —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F8AC05-EEDC-D36F-A868-39BAC7E5DD55}"/>
              </a:ext>
            </a:extLst>
          </p:cNvPr>
          <p:cNvSpPr>
            <a:spLocks noGrp="1"/>
          </p:cNvSpPr>
          <p:nvPr>
            <p:ph type="dt" sz="half" idx="10"/>
          </p:nvPr>
        </p:nvSpPr>
        <p:spPr/>
        <p:txBody>
          <a:bodyPr/>
          <a:lstStyle/>
          <a:p>
            <a:r>
              <a:rPr lang="en-US"/>
              <a:t>CADS Office Hours, 3/25/26</a:t>
            </a:r>
          </a:p>
        </p:txBody>
      </p:sp>
      <p:sp>
        <p:nvSpPr>
          <p:cNvPr id="4" name="Footer Placeholder 3">
            <a:extLst>
              <a:ext uri="{FF2B5EF4-FFF2-40B4-BE49-F238E27FC236}">
                <a16:creationId xmlns:a16="http://schemas.microsoft.com/office/drawing/2014/main" id="{C9D7D032-AD64-B60E-1392-2E37B51C5FC1}"/>
              </a:ext>
            </a:extLst>
          </p:cNvPr>
          <p:cNvSpPr>
            <a:spLocks noGrp="1"/>
          </p:cNvSpPr>
          <p:nvPr>
            <p:ph type="ftr" sz="quarter" idx="11"/>
          </p:nvPr>
        </p:nvSpPr>
        <p:spPr/>
        <p:txBody>
          <a:bodyPr/>
          <a:lstStyle/>
          <a:p>
            <a:r>
              <a:rPr lang="en-US"/>
              <a:t>STEM-CLEAR</a:t>
            </a:r>
          </a:p>
        </p:txBody>
      </p:sp>
      <p:sp>
        <p:nvSpPr>
          <p:cNvPr id="5" name="Slide Number Placeholder 4">
            <a:extLst>
              <a:ext uri="{FF2B5EF4-FFF2-40B4-BE49-F238E27FC236}">
                <a16:creationId xmlns:a16="http://schemas.microsoft.com/office/drawing/2014/main" id="{F93AD11A-887E-341B-FBED-6478545C4BBF}"/>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9" name="Content Placeholder 8">
            <a:extLst>
              <a:ext uri="{FF2B5EF4-FFF2-40B4-BE49-F238E27FC236}">
                <a16:creationId xmlns:a16="http://schemas.microsoft.com/office/drawing/2014/main" id="{B8919015-ED07-D3DC-8321-B72D84EA1C53}"/>
              </a:ext>
            </a:extLst>
          </p:cNvPr>
          <p:cNvSpPr>
            <a:spLocks noGrp="1"/>
          </p:cNvSpPr>
          <p:nvPr>
            <p:ph sz="quarter" idx="13" hasCustomPrompt="1"/>
          </p:nvPr>
        </p:nvSpPr>
        <p:spPr>
          <a:xfrm>
            <a:off x="732281" y="2689353"/>
            <a:ext cx="2353436" cy="1120647"/>
          </a:xfrm>
        </p:spPr>
        <p:txBody>
          <a:bodyPr lIns="91440" rIns="91440" bIns="0" anchor="t">
            <a:noAutofit/>
          </a:bodyPr>
          <a:lstStyle>
            <a:lvl1pPr marL="0" indent="0" algn="l">
              <a:lnSpc>
                <a:spcPct val="100000"/>
              </a:lnSpc>
              <a:buNone/>
              <a:defRPr sz="2000" b="1" spc="0" baseline="0">
                <a:solidFill>
                  <a:schemeClr val="accent1">
                    <a:lumMod val="75000"/>
                  </a:schemeClr>
                </a:solidFill>
                <a:latin typeface="+mj-lt"/>
              </a:defRPr>
            </a:lvl1pPr>
          </a:lstStyle>
          <a:p>
            <a:pPr lvl="0"/>
            <a:r>
              <a:rPr lang="en-US"/>
              <a:t>Column 1</a:t>
            </a:r>
          </a:p>
        </p:txBody>
      </p:sp>
      <p:sp>
        <p:nvSpPr>
          <p:cNvPr id="15" name="Text Placeholder 14">
            <a:extLst>
              <a:ext uri="{FF2B5EF4-FFF2-40B4-BE49-F238E27FC236}">
                <a16:creationId xmlns:a16="http://schemas.microsoft.com/office/drawing/2014/main" id="{91FBE498-FDB6-5660-8BE1-4F4C01BEF7E5}"/>
              </a:ext>
            </a:extLst>
          </p:cNvPr>
          <p:cNvSpPr>
            <a:spLocks noGrp="1"/>
          </p:cNvSpPr>
          <p:nvPr>
            <p:ph type="body" sz="quarter" idx="18" hasCustomPrompt="1"/>
          </p:nvPr>
        </p:nvSpPr>
        <p:spPr>
          <a:xfrm>
            <a:off x="731521"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1</a:t>
            </a:r>
          </a:p>
        </p:txBody>
      </p:sp>
      <p:sp>
        <p:nvSpPr>
          <p:cNvPr id="6" name="Title 5">
            <a:extLst>
              <a:ext uri="{FF2B5EF4-FFF2-40B4-BE49-F238E27FC236}">
                <a16:creationId xmlns:a16="http://schemas.microsoft.com/office/drawing/2014/main" id="{BAA57087-3E08-8033-B654-1FC00AC6A5FB}"/>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cxnSp>
        <p:nvCxnSpPr>
          <p:cNvPr id="8" name="Straight Connector 7">
            <a:extLst>
              <a:ext uri="{FF2B5EF4-FFF2-40B4-BE49-F238E27FC236}">
                <a16:creationId xmlns:a16="http://schemas.microsoft.com/office/drawing/2014/main" id="{A718316F-FB2F-1083-E52D-F03C0A997CFC}"/>
              </a:ext>
            </a:extLst>
          </p:cNvPr>
          <p:cNvCxnSpPr/>
          <p:nvPr/>
        </p:nvCxnSpPr>
        <p:spPr>
          <a:xfrm>
            <a:off x="622753" y="2689352"/>
            <a:ext cx="0" cy="328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883942-E107-407A-9D30-A8C59369571B}"/>
              </a:ext>
            </a:extLst>
          </p:cNvPr>
          <p:cNvCxnSpPr/>
          <p:nvPr/>
        </p:nvCxnSpPr>
        <p:spPr>
          <a:xfrm>
            <a:off x="3457810" y="2689352"/>
            <a:ext cx="0" cy="328441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57E4A-8DA3-38B2-15DC-3D9C685270AE}"/>
              </a:ext>
            </a:extLst>
          </p:cNvPr>
          <p:cNvCxnSpPr/>
          <p:nvPr/>
        </p:nvCxnSpPr>
        <p:spPr>
          <a:xfrm>
            <a:off x="6293147" y="2689352"/>
            <a:ext cx="0" cy="32844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43F744-AB0A-9075-7758-AFBCA8E7F5F6}"/>
              </a:ext>
            </a:extLst>
          </p:cNvPr>
          <p:cNvCxnSpPr/>
          <p:nvPr/>
        </p:nvCxnSpPr>
        <p:spPr>
          <a:xfrm>
            <a:off x="9129734" y="2689352"/>
            <a:ext cx="0" cy="328441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2" name="Content Placeholder 8">
            <a:extLst>
              <a:ext uri="{FF2B5EF4-FFF2-40B4-BE49-F238E27FC236}">
                <a16:creationId xmlns:a16="http://schemas.microsoft.com/office/drawing/2014/main" id="{C02DCADB-0892-7D58-923F-3ABC8EA85E0B}"/>
              </a:ext>
            </a:extLst>
          </p:cNvPr>
          <p:cNvSpPr>
            <a:spLocks noGrp="1"/>
          </p:cNvSpPr>
          <p:nvPr>
            <p:ph sz="quarter" idx="19" hasCustomPrompt="1"/>
          </p:nvPr>
        </p:nvSpPr>
        <p:spPr>
          <a:xfrm>
            <a:off x="3566575" y="2689353"/>
            <a:ext cx="2353436" cy="1120647"/>
          </a:xfrm>
        </p:spPr>
        <p:txBody>
          <a:bodyPr lIns="91440" rIns="91440" bIns="0" anchor="t">
            <a:noAutofit/>
          </a:bodyPr>
          <a:lstStyle>
            <a:lvl1pPr marL="0" indent="0" algn="l">
              <a:lnSpc>
                <a:spcPct val="100000"/>
              </a:lnSpc>
              <a:buNone/>
              <a:defRPr sz="2000" b="1" spc="0" baseline="0">
                <a:solidFill>
                  <a:schemeClr val="accent5"/>
                </a:solidFill>
                <a:latin typeface="+mj-lt"/>
              </a:defRPr>
            </a:lvl1pPr>
          </a:lstStyle>
          <a:p>
            <a:pPr lvl="0"/>
            <a:r>
              <a:rPr lang="en-US"/>
              <a:t>Column 2</a:t>
            </a:r>
          </a:p>
        </p:txBody>
      </p:sp>
      <p:sp>
        <p:nvSpPr>
          <p:cNvPr id="21" name="Text Placeholder 14">
            <a:extLst>
              <a:ext uri="{FF2B5EF4-FFF2-40B4-BE49-F238E27FC236}">
                <a16:creationId xmlns:a16="http://schemas.microsoft.com/office/drawing/2014/main" id="{AB21D54F-F36E-D4AF-C2DD-E22524360A14}"/>
              </a:ext>
            </a:extLst>
          </p:cNvPr>
          <p:cNvSpPr>
            <a:spLocks noGrp="1"/>
          </p:cNvSpPr>
          <p:nvPr>
            <p:ph type="body" sz="quarter" idx="20" hasCustomPrompt="1"/>
          </p:nvPr>
        </p:nvSpPr>
        <p:spPr>
          <a:xfrm>
            <a:off x="3573575"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2</a:t>
            </a:r>
          </a:p>
        </p:txBody>
      </p:sp>
      <p:sp>
        <p:nvSpPr>
          <p:cNvPr id="22" name="Content Placeholder 8">
            <a:extLst>
              <a:ext uri="{FF2B5EF4-FFF2-40B4-BE49-F238E27FC236}">
                <a16:creationId xmlns:a16="http://schemas.microsoft.com/office/drawing/2014/main" id="{5A71DF1F-6F1B-0403-7331-3FEE327EEC72}"/>
              </a:ext>
            </a:extLst>
          </p:cNvPr>
          <p:cNvSpPr>
            <a:spLocks noGrp="1"/>
          </p:cNvSpPr>
          <p:nvPr>
            <p:ph sz="quarter" idx="21" hasCustomPrompt="1"/>
          </p:nvPr>
        </p:nvSpPr>
        <p:spPr>
          <a:xfrm>
            <a:off x="6422391" y="2689353"/>
            <a:ext cx="2353436" cy="1120647"/>
          </a:xfrm>
        </p:spPr>
        <p:txBody>
          <a:bodyPr lIns="91440" rIns="91440" bIns="0" anchor="t">
            <a:noAutofit/>
          </a:bodyPr>
          <a:lstStyle>
            <a:lvl1pPr marL="0" indent="0" algn="l">
              <a:lnSpc>
                <a:spcPct val="100000"/>
              </a:lnSpc>
              <a:buNone/>
              <a:defRPr sz="2000" b="1" spc="0" baseline="0">
                <a:solidFill>
                  <a:schemeClr val="accent4"/>
                </a:solidFill>
                <a:latin typeface="+mj-lt"/>
              </a:defRPr>
            </a:lvl1pPr>
          </a:lstStyle>
          <a:p>
            <a:pPr lvl="0"/>
            <a:r>
              <a:rPr lang="en-US"/>
              <a:t>Column 3</a:t>
            </a:r>
          </a:p>
        </p:txBody>
      </p:sp>
      <p:sp>
        <p:nvSpPr>
          <p:cNvPr id="23" name="Text Placeholder 14">
            <a:extLst>
              <a:ext uri="{FF2B5EF4-FFF2-40B4-BE49-F238E27FC236}">
                <a16:creationId xmlns:a16="http://schemas.microsoft.com/office/drawing/2014/main" id="{3B7BE6AB-85CB-6973-A1DA-BC5EECEC992D}"/>
              </a:ext>
            </a:extLst>
          </p:cNvPr>
          <p:cNvSpPr>
            <a:spLocks noGrp="1"/>
          </p:cNvSpPr>
          <p:nvPr>
            <p:ph type="body" sz="quarter" idx="22" hasCustomPrompt="1"/>
          </p:nvPr>
        </p:nvSpPr>
        <p:spPr>
          <a:xfrm>
            <a:off x="6415629"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3</a:t>
            </a:r>
          </a:p>
        </p:txBody>
      </p:sp>
      <p:sp>
        <p:nvSpPr>
          <p:cNvPr id="24" name="Content Placeholder 8">
            <a:extLst>
              <a:ext uri="{FF2B5EF4-FFF2-40B4-BE49-F238E27FC236}">
                <a16:creationId xmlns:a16="http://schemas.microsoft.com/office/drawing/2014/main" id="{CE74D4BC-5E12-E0A7-58A1-9C3D90B9DB42}"/>
              </a:ext>
            </a:extLst>
          </p:cNvPr>
          <p:cNvSpPr>
            <a:spLocks noGrp="1"/>
          </p:cNvSpPr>
          <p:nvPr>
            <p:ph sz="quarter" idx="23" hasCustomPrompt="1"/>
          </p:nvPr>
        </p:nvSpPr>
        <p:spPr>
          <a:xfrm>
            <a:off x="9258977" y="2689353"/>
            <a:ext cx="2353436" cy="1120647"/>
          </a:xfrm>
        </p:spPr>
        <p:txBody>
          <a:bodyPr lIns="91440" rIns="91440" bIns="0" anchor="t">
            <a:noAutofit/>
          </a:bodyPr>
          <a:lstStyle>
            <a:lvl1pPr marL="0" indent="0" algn="l">
              <a:lnSpc>
                <a:spcPct val="100000"/>
              </a:lnSpc>
              <a:buNone/>
              <a:defRPr sz="2000" b="1" spc="0" baseline="0">
                <a:solidFill>
                  <a:schemeClr val="accent6"/>
                </a:solidFill>
                <a:latin typeface="+mj-lt"/>
              </a:defRPr>
            </a:lvl1pPr>
          </a:lstStyle>
          <a:p>
            <a:pPr lvl="0"/>
            <a:r>
              <a:rPr lang="en-US"/>
              <a:t>Column 4</a:t>
            </a:r>
          </a:p>
        </p:txBody>
      </p:sp>
      <p:sp>
        <p:nvSpPr>
          <p:cNvPr id="25" name="Text Placeholder 14">
            <a:extLst>
              <a:ext uri="{FF2B5EF4-FFF2-40B4-BE49-F238E27FC236}">
                <a16:creationId xmlns:a16="http://schemas.microsoft.com/office/drawing/2014/main" id="{B9C20913-CDDC-CF58-3085-A7B30F30F8A5}"/>
              </a:ext>
            </a:extLst>
          </p:cNvPr>
          <p:cNvSpPr>
            <a:spLocks noGrp="1"/>
          </p:cNvSpPr>
          <p:nvPr>
            <p:ph type="body" sz="quarter" idx="24" hasCustomPrompt="1"/>
          </p:nvPr>
        </p:nvSpPr>
        <p:spPr>
          <a:xfrm>
            <a:off x="9270040"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4</a:t>
            </a:r>
          </a:p>
        </p:txBody>
      </p:sp>
    </p:spTree>
    <p:extLst>
      <p:ext uri="{BB962C8B-B14F-4D97-AF65-F5344CB8AC3E}">
        <p14:creationId xmlns:p14="http://schemas.microsoft.com/office/powerpoint/2010/main" val="5157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llouts —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D45A54-1295-772C-DB1D-E9E3496AA1B9}"/>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sp>
        <p:nvSpPr>
          <p:cNvPr id="8" name="Text Placeholder 6">
            <a:extLst>
              <a:ext uri="{FF2B5EF4-FFF2-40B4-BE49-F238E27FC236}">
                <a16:creationId xmlns:a16="http://schemas.microsoft.com/office/drawing/2014/main" id="{D159E887-E404-E9B8-7288-3A700F45908A}"/>
              </a:ext>
            </a:extLst>
          </p:cNvPr>
          <p:cNvSpPr>
            <a:spLocks noGrp="1"/>
          </p:cNvSpPr>
          <p:nvPr>
            <p:ph type="body" sz="quarter" idx="14" hasCustomPrompt="1"/>
          </p:nvPr>
        </p:nvSpPr>
        <p:spPr>
          <a:xfrm>
            <a:off x="608138" y="2743200"/>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12" name="Text Placeholder 14">
            <a:extLst>
              <a:ext uri="{FF2B5EF4-FFF2-40B4-BE49-F238E27FC236}">
                <a16:creationId xmlns:a16="http://schemas.microsoft.com/office/drawing/2014/main" id="{B1AAA9B4-248D-79C6-3257-E8617EFB8A67}"/>
              </a:ext>
            </a:extLst>
          </p:cNvPr>
          <p:cNvSpPr>
            <a:spLocks noGrp="1"/>
          </p:cNvSpPr>
          <p:nvPr>
            <p:ph type="body" sz="quarter" idx="19" hasCustomPrompt="1"/>
          </p:nvPr>
        </p:nvSpPr>
        <p:spPr>
          <a:xfrm>
            <a:off x="608139"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2" name="Date Placeholder 1">
            <a:extLst>
              <a:ext uri="{FF2B5EF4-FFF2-40B4-BE49-F238E27FC236}">
                <a16:creationId xmlns:a16="http://schemas.microsoft.com/office/drawing/2014/main" id="{74679153-F773-8FC8-A2F7-A327D2D17CF1}"/>
              </a:ext>
            </a:extLst>
          </p:cNvPr>
          <p:cNvSpPr>
            <a:spLocks noGrp="1"/>
          </p:cNvSpPr>
          <p:nvPr>
            <p:ph type="dt" sz="half" idx="28"/>
          </p:nvPr>
        </p:nvSpPr>
        <p:spPr/>
        <p:txBody>
          <a:bodyPr/>
          <a:lstStyle/>
          <a:p>
            <a:r>
              <a:rPr lang="en-US"/>
              <a:t>CADS Office Hours, 3/25/26</a:t>
            </a:r>
          </a:p>
        </p:txBody>
      </p:sp>
      <p:sp>
        <p:nvSpPr>
          <p:cNvPr id="9" name="Footer Placeholder 8">
            <a:extLst>
              <a:ext uri="{FF2B5EF4-FFF2-40B4-BE49-F238E27FC236}">
                <a16:creationId xmlns:a16="http://schemas.microsoft.com/office/drawing/2014/main" id="{A0D750E0-8C2D-0016-1987-BDD9E6BB6345}"/>
              </a:ext>
            </a:extLst>
          </p:cNvPr>
          <p:cNvSpPr>
            <a:spLocks noGrp="1"/>
          </p:cNvSpPr>
          <p:nvPr>
            <p:ph type="ftr" sz="quarter" idx="29"/>
          </p:nvPr>
        </p:nvSpPr>
        <p:spPr/>
        <p:txBody>
          <a:bodyPr/>
          <a:lstStyle/>
          <a:p>
            <a:r>
              <a:rPr lang="en-US"/>
              <a:t>STEM-CLEAR</a:t>
            </a:r>
          </a:p>
        </p:txBody>
      </p:sp>
      <p:sp>
        <p:nvSpPr>
          <p:cNvPr id="10" name="Slide Number Placeholder 9">
            <a:extLst>
              <a:ext uri="{FF2B5EF4-FFF2-40B4-BE49-F238E27FC236}">
                <a16:creationId xmlns:a16="http://schemas.microsoft.com/office/drawing/2014/main" id="{7F1011E9-31E0-8BC0-7D76-6DD05F9DED47}"/>
              </a:ext>
            </a:extLst>
          </p:cNvPr>
          <p:cNvSpPr>
            <a:spLocks noGrp="1"/>
          </p:cNvSpPr>
          <p:nvPr>
            <p:ph type="sldNum" sz="quarter" idx="30"/>
          </p:nvPr>
        </p:nvSpPr>
        <p:spPr/>
        <p:txBody>
          <a:bodyPr/>
          <a:lstStyle/>
          <a:p>
            <a:fld id="{8179B124-EE6F-DB4E-A403-682A40579A9A}" type="slidenum">
              <a:rPr lang="en-US" smtClean="0"/>
              <a:pPr/>
              <a:t>‹#›</a:t>
            </a:fld>
            <a:endParaRPr lang="en-US"/>
          </a:p>
        </p:txBody>
      </p:sp>
      <p:sp>
        <p:nvSpPr>
          <p:cNvPr id="21" name="Text Placeholder 6">
            <a:extLst>
              <a:ext uri="{FF2B5EF4-FFF2-40B4-BE49-F238E27FC236}">
                <a16:creationId xmlns:a16="http://schemas.microsoft.com/office/drawing/2014/main" id="{B06351B6-FA17-3AAC-272D-7B50AD165F53}"/>
              </a:ext>
            </a:extLst>
          </p:cNvPr>
          <p:cNvSpPr>
            <a:spLocks noGrp="1"/>
          </p:cNvSpPr>
          <p:nvPr>
            <p:ph type="body" sz="quarter" idx="31" hasCustomPrompt="1"/>
          </p:nvPr>
        </p:nvSpPr>
        <p:spPr>
          <a:xfrm>
            <a:off x="4409381" y="2743200"/>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22" name="Text Placeholder 14">
            <a:extLst>
              <a:ext uri="{FF2B5EF4-FFF2-40B4-BE49-F238E27FC236}">
                <a16:creationId xmlns:a16="http://schemas.microsoft.com/office/drawing/2014/main" id="{E44F5528-16F0-2830-BAF2-0A70C9015995}"/>
              </a:ext>
            </a:extLst>
          </p:cNvPr>
          <p:cNvSpPr>
            <a:spLocks noGrp="1"/>
          </p:cNvSpPr>
          <p:nvPr>
            <p:ph type="body" sz="quarter" idx="32" hasCustomPrompt="1"/>
          </p:nvPr>
        </p:nvSpPr>
        <p:spPr>
          <a:xfrm>
            <a:off x="4409382"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23" name="Text Placeholder 6">
            <a:extLst>
              <a:ext uri="{FF2B5EF4-FFF2-40B4-BE49-F238E27FC236}">
                <a16:creationId xmlns:a16="http://schemas.microsoft.com/office/drawing/2014/main" id="{06D24FB9-B714-3649-86E0-6535BFD22F1E}"/>
              </a:ext>
            </a:extLst>
          </p:cNvPr>
          <p:cNvSpPr>
            <a:spLocks noGrp="1"/>
          </p:cNvSpPr>
          <p:nvPr>
            <p:ph type="body" sz="quarter" idx="33" hasCustomPrompt="1"/>
          </p:nvPr>
        </p:nvSpPr>
        <p:spPr>
          <a:xfrm>
            <a:off x="8210624" y="2743200"/>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4" name="Text Placeholder 14">
            <a:extLst>
              <a:ext uri="{FF2B5EF4-FFF2-40B4-BE49-F238E27FC236}">
                <a16:creationId xmlns:a16="http://schemas.microsoft.com/office/drawing/2014/main" id="{DABB70C7-D74B-69D8-076E-27CFB4166F91}"/>
              </a:ext>
            </a:extLst>
          </p:cNvPr>
          <p:cNvSpPr>
            <a:spLocks noGrp="1"/>
          </p:cNvSpPr>
          <p:nvPr>
            <p:ph type="body" sz="quarter" idx="34" hasCustomPrompt="1"/>
          </p:nvPr>
        </p:nvSpPr>
        <p:spPr>
          <a:xfrm>
            <a:off x="8210625"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9" name="Text Placeholder 6">
            <a:extLst>
              <a:ext uri="{FF2B5EF4-FFF2-40B4-BE49-F238E27FC236}">
                <a16:creationId xmlns:a16="http://schemas.microsoft.com/office/drawing/2014/main" id="{862B9702-658F-9339-AD06-5328FA0A8283}"/>
              </a:ext>
            </a:extLst>
          </p:cNvPr>
          <p:cNvSpPr>
            <a:spLocks noGrp="1"/>
          </p:cNvSpPr>
          <p:nvPr>
            <p:ph type="body" sz="quarter" idx="35" hasCustomPrompt="1"/>
          </p:nvPr>
        </p:nvSpPr>
        <p:spPr>
          <a:xfrm>
            <a:off x="613876" y="4414203"/>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30" name="Text Placeholder 14">
            <a:extLst>
              <a:ext uri="{FF2B5EF4-FFF2-40B4-BE49-F238E27FC236}">
                <a16:creationId xmlns:a16="http://schemas.microsoft.com/office/drawing/2014/main" id="{57689516-C68F-3DFE-B990-20C6441C148C}"/>
              </a:ext>
            </a:extLst>
          </p:cNvPr>
          <p:cNvSpPr>
            <a:spLocks noGrp="1"/>
          </p:cNvSpPr>
          <p:nvPr>
            <p:ph type="body" sz="quarter" idx="36" hasCustomPrompt="1"/>
          </p:nvPr>
        </p:nvSpPr>
        <p:spPr>
          <a:xfrm>
            <a:off x="613877"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
        <p:nvSpPr>
          <p:cNvPr id="31" name="Text Placeholder 6">
            <a:extLst>
              <a:ext uri="{FF2B5EF4-FFF2-40B4-BE49-F238E27FC236}">
                <a16:creationId xmlns:a16="http://schemas.microsoft.com/office/drawing/2014/main" id="{7B9C306D-FDBC-1839-1DB4-6E340D4D9BF7}"/>
              </a:ext>
            </a:extLst>
          </p:cNvPr>
          <p:cNvSpPr>
            <a:spLocks noGrp="1"/>
          </p:cNvSpPr>
          <p:nvPr>
            <p:ph type="body" sz="quarter" idx="37" hasCustomPrompt="1"/>
          </p:nvPr>
        </p:nvSpPr>
        <p:spPr>
          <a:xfrm>
            <a:off x="4407401" y="4414203"/>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5</a:t>
            </a:r>
          </a:p>
        </p:txBody>
      </p:sp>
      <p:sp>
        <p:nvSpPr>
          <p:cNvPr id="32" name="Text Placeholder 14">
            <a:extLst>
              <a:ext uri="{FF2B5EF4-FFF2-40B4-BE49-F238E27FC236}">
                <a16:creationId xmlns:a16="http://schemas.microsoft.com/office/drawing/2014/main" id="{BE010D1F-3F4B-0C73-4D98-88AA5C270ECF}"/>
              </a:ext>
            </a:extLst>
          </p:cNvPr>
          <p:cNvSpPr>
            <a:spLocks noGrp="1"/>
          </p:cNvSpPr>
          <p:nvPr>
            <p:ph type="body" sz="quarter" idx="38" hasCustomPrompt="1"/>
          </p:nvPr>
        </p:nvSpPr>
        <p:spPr>
          <a:xfrm>
            <a:off x="440740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5</a:t>
            </a:r>
          </a:p>
        </p:txBody>
      </p:sp>
      <p:sp>
        <p:nvSpPr>
          <p:cNvPr id="33" name="Text Placeholder 6">
            <a:extLst>
              <a:ext uri="{FF2B5EF4-FFF2-40B4-BE49-F238E27FC236}">
                <a16:creationId xmlns:a16="http://schemas.microsoft.com/office/drawing/2014/main" id="{BA83F576-0EE9-7331-835E-F9933A66E657}"/>
              </a:ext>
            </a:extLst>
          </p:cNvPr>
          <p:cNvSpPr>
            <a:spLocks noGrp="1"/>
          </p:cNvSpPr>
          <p:nvPr>
            <p:ph type="body" sz="quarter" idx="39" hasCustomPrompt="1"/>
          </p:nvPr>
        </p:nvSpPr>
        <p:spPr>
          <a:xfrm>
            <a:off x="8213281" y="4414203"/>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6</a:t>
            </a:r>
          </a:p>
        </p:txBody>
      </p:sp>
      <p:sp>
        <p:nvSpPr>
          <p:cNvPr id="34" name="Text Placeholder 14">
            <a:extLst>
              <a:ext uri="{FF2B5EF4-FFF2-40B4-BE49-F238E27FC236}">
                <a16:creationId xmlns:a16="http://schemas.microsoft.com/office/drawing/2014/main" id="{2B78A01E-6558-60F1-EC05-96774EBFCFB8}"/>
              </a:ext>
            </a:extLst>
          </p:cNvPr>
          <p:cNvSpPr>
            <a:spLocks noGrp="1"/>
          </p:cNvSpPr>
          <p:nvPr>
            <p:ph type="body" sz="quarter" idx="40" hasCustomPrompt="1"/>
          </p:nvPr>
        </p:nvSpPr>
        <p:spPr>
          <a:xfrm>
            <a:off x="821328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6</a:t>
            </a:r>
          </a:p>
        </p:txBody>
      </p:sp>
    </p:spTree>
    <p:extLst>
      <p:ext uri="{BB962C8B-B14F-4D97-AF65-F5344CB8AC3E}">
        <p14:creationId xmlns:p14="http://schemas.microsoft.com/office/powerpoint/2010/main" val="3306077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allouts — Text with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4E8710-F613-296C-6D27-511D587D94D2}"/>
              </a:ext>
              <a:ext uri="{C183D7F6-B498-43B3-948B-1728B52AA6E4}">
                <adec:decorative xmlns:adec="http://schemas.microsoft.com/office/drawing/2017/decorative" val="1"/>
              </a:ext>
            </a:extLst>
          </p:cNvPr>
          <p:cNvSpPr/>
          <p:nvPr/>
        </p:nvSpPr>
        <p:spPr>
          <a:xfrm>
            <a:off x="0" y="1"/>
            <a:ext cx="457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77B3C8E-6DA8-70F4-3F47-07475C9F1BD8}"/>
              </a:ext>
              <a:ext uri="{C183D7F6-B498-43B3-948B-1728B52AA6E4}">
                <adec:decorative xmlns:adec="http://schemas.microsoft.com/office/drawing/2017/decorative" val="1"/>
              </a:ext>
            </a:extLst>
          </p:cNvPr>
          <p:cNvPicPr>
            <a:picLocks noChangeAspect="1"/>
          </p:cNvPicPr>
          <p:nvPr/>
        </p:nvPicPr>
        <p:blipFill>
          <a:blip r:embed="rId2"/>
          <a:srcRect l="4662" r="4662"/>
          <a:stretch/>
        </p:blipFill>
        <p:spPr>
          <a:xfrm>
            <a:off x="591616" y="673779"/>
            <a:ext cx="4806050" cy="5300301"/>
          </a:xfrm>
          <a:prstGeom prst="round2SameRect">
            <a:avLst>
              <a:gd name="adj1" fmla="val 50000"/>
              <a:gd name="adj2" fmla="val 0"/>
            </a:avLst>
          </a:prstGeom>
        </p:spPr>
      </p:pic>
      <p:sp>
        <p:nvSpPr>
          <p:cNvPr id="20" name="Picture Placeholder 15">
            <a:extLst>
              <a:ext uri="{FF2B5EF4-FFF2-40B4-BE49-F238E27FC236}">
                <a16:creationId xmlns:a16="http://schemas.microsoft.com/office/drawing/2014/main" id="{E545DEA1-88F4-8868-CC72-516C33885F30}"/>
              </a:ext>
            </a:extLst>
          </p:cNvPr>
          <p:cNvSpPr>
            <a:spLocks noGrp="1"/>
          </p:cNvSpPr>
          <p:nvPr>
            <p:ph type="pic" sz="quarter" idx="24" hasCustomPrompt="1"/>
          </p:nvPr>
        </p:nvSpPr>
        <p:spPr>
          <a:xfrm>
            <a:off x="591616" y="673780"/>
            <a:ext cx="4803163" cy="5300300"/>
          </a:xfrm>
          <a:prstGeom prst="round2SameRect">
            <a:avLst>
              <a:gd name="adj1" fmla="val 50000"/>
              <a:gd name="adj2" fmla="val 0"/>
            </a:avLst>
          </a:prstGeom>
          <a:gradFill>
            <a:gsLst>
              <a:gs pos="25000">
                <a:schemeClr val="tx2">
                  <a:alpha val="0"/>
                </a:schemeClr>
              </a:gs>
              <a:gs pos="100000">
                <a:schemeClr val="tx2">
                  <a:alpha val="40000"/>
                </a:schemeClr>
              </a:gs>
            </a:gsLst>
            <a:lin ang="5400000" scaled="1"/>
          </a:gradFill>
        </p:spPr>
        <p:txBody>
          <a:bodyPr lIns="0" tIns="182880" rIns="0" bIns="182880" anchor="b">
            <a:normAutofit/>
          </a:bodyPr>
          <a:lstStyle>
            <a:lvl1pPr marL="0" indent="0" algn="l">
              <a:buNone/>
              <a:defRPr sz="160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3" name="Date Placeholder 2">
            <a:extLst>
              <a:ext uri="{FF2B5EF4-FFF2-40B4-BE49-F238E27FC236}">
                <a16:creationId xmlns:a16="http://schemas.microsoft.com/office/drawing/2014/main" id="{A933FE5E-E96E-9060-4FB2-8B3642B4E7B2}"/>
              </a:ext>
            </a:extLst>
          </p:cNvPr>
          <p:cNvSpPr>
            <a:spLocks noGrp="1"/>
          </p:cNvSpPr>
          <p:nvPr>
            <p:ph type="dt" sz="half" idx="10"/>
          </p:nvPr>
        </p:nvSpPr>
        <p:spPr/>
        <p:txBody>
          <a:bodyPr/>
          <a:lstStyle/>
          <a:p>
            <a:r>
              <a:rPr lang="en-US"/>
              <a:t>CADS Office Hours, 3/25/26</a:t>
            </a:r>
          </a:p>
        </p:txBody>
      </p:sp>
      <p:sp>
        <p:nvSpPr>
          <p:cNvPr id="4" name="Footer Placeholder 3">
            <a:extLst>
              <a:ext uri="{FF2B5EF4-FFF2-40B4-BE49-F238E27FC236}">
                <a16:creationId xmlns:a16="http://schemas.microsoft.com/office/drawing/2014/main" id="{2078525A-8675-1C7C-6F8C-EF57D6A1EBF8}"/>
              </a:ext>
            </a:extLst>
          </p:cNvPr>
          <p:cNvSpPr>
            <a:spLocks noGrp="1"/>
          </p:cNvSpPr>
          <p:nvPr>
            <p:ph type="ftr" sz="quarter" idx="11"/>
          </p:nvPr>
        </p:nvSpPr>
        <p:spPr/>
        <p:txBody>
          <a:bodyPr/>
          <a:lstStyle/>
          <a:p>
            <a:r>
              <a:rPr lang="en-US"/>
              <a:t>STEM-CLEAR</a:t>
            </a:r>
          </a:p>
        </p:txBody>
      </p:sp>
      <p:sp>
        <p:nvSpPr>
          <p:cNvPr id="5" name="Slide Number Placeholder 4">
            <a:extLst>
              <a:ext uri="{FF2B5EF4-FFF2-40B4-BE49-F238E27FC236}">
                <a16:creationId xmlns:a16="http://schemas.microsoft.com/office/drawing/2014/main" id="{8B78EB6F-0262-FC9C-4F18-4B7B1008B9BD}"/>
              </a:ext>
            </a:extLst>
          </p:cNvPr>
          <p:cNvSpPr>
            <a:spLocks noGrp="1"/>
          </p:cNvSpPr>
          <p:nvPr>
            <p:ph type="sldNum" sz="quarter" idx="12"/>
          </p:nvPr>
        </p:nvSpPr>
        <p:spPr>
          <a:noFill/>
        </p:spPr>
        <p:txBody>
          <a:bodyPr/>
          <a:lstStyle/>
          <a:p>
            <a:fld id="{8179B124-EE6F-DB4E-A403-682A40579A9A}" type="slidenum">
              <a:rPr lang="en-US" smtClean="0"/>
              <a:pPr/>
              <a:t>‹#›</a:t>
            </a:fld>
            <a:endParaRPr lang="en-US"/>
          </a:p>
        </p:txBody>
      </p:sp>
      <p:sp>
        <p:nvSpPr>
          <p:cNvPr id="10" name="Title 5">
            <a:extLst>
              <a:ext uri="{FF2B5EF4-FFF2-40B4-BE49-F238E27FC236}">
                <a16:creationId xmlns:a16="http://schemas.microsoft.com/office/drawing/2014/main" id="{48291921-404F-259D-3802-9FDDC9EC8165}"/>
              </a:ext>
            </a:extLst>
          </p:cNvPr>
          <p:cNvSpPr>
            <a:spLocks noGrp="1"/>
          </p:cNvSpPr>
          <p:nvPr>
            <p:ph type="title"/>
          </p:nvPr>
        </p:nvSpPr>
        <p:spPr>
          <a:xfrm>
            <a:off x="5704990" y="365125"/>
            <a:ext cx="5875947" cy="2129472"/>
          </a:xfrm>
        </p:spPr>
        <p:txBody>
          <a:bodyPr>
            <a:normAutofit/>
          </a:bodyPr>
          <a:lstStyle>
            <a:lvl1pPr>
              <a:defRPr sz="3600"/>
            </a:lvl1pPr>
          </a:lstStyle>
          <a:p>
            <a:r>
              <a:rPr lang="en-US"/>
              <a:t>Click to edit Master title style</a:t>
            </a:r>
          </a:p>
        </p:txBody>
      </p:sp>
      <p:sp>
        <p:nvSpPr>
          <p:cNvPr id="2" name="Text Placeholder 6">
            <a:extLst>
              <a:ext uri="{FF2B5EF4-FFF2-40B4-BE49-F238E27FC236}">
                <a16:creationId xmlns:a16="http://schemas.microsoft.com/office/drawing/2014/main" id="{321D2900-2F9D-B1FF-6DDD-28F286B90C26}"/>
              </a:ext>
            </a:extLst>
          </p:cNvPr>
          <p:cNvSpPr>
            <a:spLocks noGrp="1"/>
          </p:cNvSpPr>
          <p:nvPr>
            <p:ph type="body" sz="quarter" idx="14" hasCustomPrompt="1"/>
          </p:nvPr>
        </p:nvSpPr>
        <p:spPr>
          <a:xfrm>
            <a:off x="5699252"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6" name="Text Placeholder 14">
            <a:extLst>
              <a:ext uri="{FF2B5EF4-FFF2-40B4-BE49-F238E27FC236}">
                <a16:creationId xmlns:a16="http://schemas.microsoft.com/office/drawing/2014/main" id="{7F8A1967-8D20-4FA5-7400-1E98245464C0}"/>
              </a:ext>
            </a:extLst>
          </p:cNvPr>
          <p:cNvSpPr>
            <a:spLocks noGrp="1"/>
          </p:cNvSpPr>
          <p:nvPr>
            <p:ph type="body" sz="quarter" idx="19" hasCustomPrompt="1"/>
          </p:nvPr>
        </p:nvSpPr>
        <p:spPr>
          <a:xfrm>
            <a:off x="5699253"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9" name="Text Placeholder 6">
            <a:extLst>
              <a:ext uri="{FF2B5EF4-FFF2-40B4-BE49-F238E27FC236}">
                <a16:creationId xmlns:a16="http://schemas.microsoft.com/office/drawing/2014/main" id="{22C4339A-0440-7DEA-8D13-5122BBD0B7A0}"/>
              </a:ext>
            </a:extLst>
          </p:cNvPr>
          <p:cNvSpPr>
            <a:spLocks noGrp="1"/>
          </p:cNvSpPr>
          <p:nvPr>
            <p:ph type="body" sz="quarter" idx="31" hasCustomPrompt="1"/>
          </p:nvPr>
        </p:nvSpPr>
        <p:spPr>
          <a:xfrm>
            <a:off x="8778740"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18" name="Text Placeholder 14">
            <a:extLst>
              <a:ext uri="{FF2B5EF4-FFF2-40B4-BE49-F238E27FC236}">
                <a16:creationId xmlns:a16="http://schemas.microsoft.com/office/drawing/2014/main" id="{F5472223-70CA-88A0-FF46-7B9780D7AB99}"/>
              </a:ext>
            </a:extLst>
          </p:cNvPr>
          <p:cNvSpPr>
            <a:spLocks noGrp="1"/>
          </p:cNvSpPr>
          <p:nvPr>
            <p:ph type="body" sz="quarter" idx="32" hasCustomPrompt="1"/>
          </p:nvPr>
        </p:nvSpPr>
        <p:spPr>
          <a:xfrm>
            <a:off x="8778741"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19" name="Text Placeholder 6">
            <a:extLst>
              <a:ext uri="{FF2B5EF4-FFF2-40B4-BE49-F238E27FC236}">
                <a16:creationId xmlns:a16="http://schemas.microsoft.com/office/drawing/2014/main" id="{13AFE10E-4F01-AC67-2424-A915D326AD64}"/>
              </a:ext>
            </a:extLst>
          </p:cNvPr>
          <p:cNvSpPr>
            <a:spLocks noGrp="1"/>
          </p:cNvSpPr>
          <p:nvPr>
            <p:ph type="body" sz="quarter" idx="35" hasCustomPrompt="1"/>
          </p:nvPr>
        </p:nvSpPr>
        <p:spPr>
          <a:xfrm>
            <a:off x="570499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1" name="Text Placeholder 14">
            <a:extLst>
              <a:ext uri="{FF2B5EF4-FFF2-40B4-BE49-F238E27FC236}">
                <a16:creationId xmlns:a16="http://schemas.microsoft.com/office/drawing/2014/main" id="{45E7690B-DD1C-2818-D426-0460446D6FDC}"/>
              </a:ext>
            </a:extLst>
          </p:cNvPr>
          <p:cNvSpPr>
            <a:spLocks noGrp="1"/>
          </p:cNvSpPr>
          <p:nvPr>
            <p:ph type="body" sz="quarter" idx="36" hasCustomPrompt="1"/>
          </p:nvPr>
        </p:nvSpPr>
        <p:spPr>
          <a:xfrm>
            <a:off x="570499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2" name="Text Placeholder 6">
            <a:extLst>
              <a:ext uri="{FF2B5EF4-FFF2-40B4-BE49-F238E27FC236}">
                <a16:creationId xmlns:a16="http://schemas.microsoft.com/office/drawing/2014/main" id="{9126DD50-619D-8AE6-A7CB-335A889E49E6}"/>
              </a:ext>
            </a:extLst>
          </p:cNvPr>
          <p:cNvSpPr>
            <a:spLocks noGrp="1"/>
          </p:cNvSpPr>
          <p:nvPr>
            <p:ph type="body" sz="quarter" idx="37" hasCustomPrompt="1"/>
          </p:nvPr>
        </p:nvSpPr>
        <p:spPr>
          <a:xfrm>
            <a:off x="877676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23" name="Text Placeholder 14">
            <a:extLst>
              <a:ext uri="{FF2B5EF4-FFF2-40B4-BE49-F238E27FC236}">
                <a16:creationId xmlns:a16="http://schemas.microsoft.com/office/drawing/2014/main" id="{52867F76-2F6C-A0C7-C354-A3EEEAB8762E}"/>
              </a:ext>
            </a:extLst>
          </p:cNvPr>
          <p:cNvSpPr>
            <a:spLocks noGrp="1"/>
          </p:cNvSpPr>
          <p:nvPr>
            <p:ph type="body" sz="quarter" idx="38" hasCustomPrompt="1"/>
          </p:nvPr>
        </p:nvSpPr>
        <p:spPr>
          <a:xfrm>
            <a:off x="877676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Tree>
    <p:extLst>
      <p:ext uri="{BB962C8B-B14F-4D97-AF65-F5344CB8AC3E}">
        <p14:creationId xmlns:p14="http://schemas.microsoft.com/office/powerpoint/2010/main" val="50760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 Singl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C8A60102-E0C3-2CAF-DD93-6F80DD998D16}"/>
              </a:ext>
            </a:extLst>
          </p:cNvPr>
          <p:cNvSpPr>
            <a:spLocks noGrp="1" noChangeAspect="1"/>
          </p:cNvSpPr>
          <p:nvPr>
            <p:ph type="pic" sz="quarter" idx="18" hasCustomPrompt="1"/>
          </p:nvPr>
        </p:nvSpPr>
        <p:spPr>
          <a:xfrm>
            <a:off x="418544" y="1874275"/>
            <a:ext cx="3022113" cy="301752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dirty="0"/>
              <a:t>. </a:t>
            </a:r>
          </a:p>
        </p:txBody>
      </p:sp>
      <p:sp>
        <p:nvSpPr>
          <p:cNvPr id="7" name="Text Placeholder 14">
            <a:extLst>
              <a:ext uri="{FF2B5EF4-FFF2-40B4-BE49-F238E27FC236}">
                <a16:creationId xmlns:a16="http://schemas.microsoft.com/office/drawing/2014/main" id="{7FA30A96-9126-F34E-5619-3746E24564EE}"/>
              </a:ext>
            </a:extLst>
          </p:cNvPr>
          <p:cNvSpPr>
            <a:spLocks noGrp="1"/>
          </p:cNvSpPr>
          <p:nvPr>
            <p:ph type="body" sz="quarter" idx="19"/>
          </p:nvPr>
        </p:nvSpPr>
        <p:spPr>
          <a:xfrm>
            <a:off x="3779520" y="4033520"/>
            <a:ext cx="7801418" cy="858275"/>
          </a:xfrm>
        </p:spPr>
        <p:txBody>
          <a:bodyPr lIns="91440" rIns="91440">
            <a:normAutofit/>
          </a:bodyPr>
          <a:lstStyle>
            <a:lvl1pPr marL="0" indent="0" algn="l">
              <a:buNone/>
              <a:defRPr sz="1800">
                <a:solidFill>
                  <a:schemeClr val="tx2"/>
                </a:solidFill>
              </a:defRPr>
            </a:lvl1pPr>
          </a:lstStyle>
          <a:p>
            <a:pPr lvl="0"/>
            <a:r>
              <a:rPr lang="en-US"/>
              <a:t>Click to edit Master text styles</a:t>
            </a:r>
          </a:p>
        </p:txBody>
      </p:sp>
      <p:sp>
        <p:nvSpPr>
          <p:cNvPr id="8" name="Title 7">
            <a:extLst>
              <a:ext uri="{FF2B5EF4-FFF2-40B4-BE49-F238E27FC236}">
                <a16:creationId xmlns:a16="http://schemas.microsoft.com/office/drawing/2014/main" id="{00792357-BD60-0E76-D69A-707F22148C9B}"/>
              </a:ext>
            </a:extLst>
          </p:cNvPr>
          <p:cNvSpPr>
            <a:spLocks noGrp="1"/>
          </p:cNvSpPr>
          <p:nvPr>
            <p:ph type="title"/>
          </p:nvPr>
        </p:nvSpPr>
        <p:spPr>
          <a:xfrm>
            <a:off x="3779520" y="365125"/>
            <a:ext cx="7801418" cy="3587115"/>
          </a:xfrm>
        </p:spPr>
        <p:txBody>
          <a:bodyPr/>
          <a:lstStyle/>
          <a:p>
            <a:r>
              <a:rPr lang="en-US"/>
              <a:t>Click to edit Master title style</a:t>
            </a:r>
          </a:p>
        </p:txBody>
      </p:sp>
    </p:spTree>
    <p:extLst>
      <p:ext uri="{BB962C8B-B14F-4D97-AF65-F5344CB8AC3E}">
        <p14:creationId xmlns:p14="http://schemas.microsoft.com/office/powerpoint/2010/main" val="1008797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r>
              <a:rPr lang="en-US"/>
              <a:t>CADS Office Hours, 3/25/26</a:t>
            </a:r>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r>
              <a:rPr lang="en-US"/>
              <a:t>STEM-CLEAR</a:t>
            </a:r>
          </a:p>
        </p:txBody>
      </p:sp>
      <p:sp>
        <p:nvSpPr>
          <p:cNvPr id="25" name="Text Placeholder 24">
            <a:extLst>
              <a:ext uri="{FF2B5EF4-FFF2-40B4-BE49-F238E27FC236}">
                <a16:creationId xmlns:a16="http://schemas.microsoft.com/office/drawing/2014/main" id="{BFC2A16B-BB3E-61E5-1858-7CB04B77B04D}"/>
              </a:ext>
            </a:extLst>
          </p:cNvPr>
          <p:cNvSpPr>
            <a:spLocks noGrp="1"/>
          </p:cNvSpPr>
          <p:nvPr>
            <p:ph type="body" sz="quarter" idx="30"/>
          </p:nvPr>
        </p:nvSpPr>
        <p:spPr>
          <a:xfrm>
            <a:off x="608138" y="2495678"/>
            <a:ext cx="4110460" cy="3448946"/>
          </a:xfrm>
        </p:spPr>
        <p:txBody>
          <a:bodyPr>
            <a:normAutofit/>
          </a:bodyPr>
          <a:lstStyle>
            <a:lvl1pPr marL="0" indent="0" algn="l">
              <a:buNone/>
              <a:defRPr sz="1800"/>
            </a:lvl1pPr>
            <a:lvl2pPr marL="457200" indent="0" algn="r">
              <a:buNone/>
              <a:defRPr sz="1600"/>
            </a:lvl2pPr>
            <a:lvl3pPr marL="914400" indent="0" algn="r">
              <a:buNone/>
              <a:defRPr sz="1400"/>
            </a:lvl3pPr>
            <a:lvl4pPr marL="1371600" indent="0" algn="r">
              <a:buNone/>
              <a:defRPr sz="1200"/>
            </a:lvl4pPr>
            <a:lvl5pPr marL="1828800" indent="0" algn="r">
              <a:buNone/>
              <a:defRPr sz="1200"/>
            </a:lvl5pPr>
          </a:lstStyle>
          <a:p>
            <a:pPr lvl="0"/>
            <a:r>
              <a:rPr lang="en-US"/>
              <a:t>Click to edit Master text styles</a:t>
            </a:r>
          </a:p>
        </p:txBody>
      </p:sp>
      <p:sp>
        <p:nvSpPr>
          <p:cNvPr id="26" name="Content Placeholder 8">
            <a:extLst>
              <a:ext uri="{FF2B5EF4-FFF2-40B4-BE49-F238E27FC236}">
                <a16:creationId xmlns:a16="http://schemas.microsoft.com/office/drawing/2014/main" id="{776E8A64-112B-D8DD-A5C0-A31C0BBBC35B}"/>
              </a:ext>
            </a:extLst>
          </p:cNvPr>
          <p:cNvSpPr>
            <a:spLocks noGrp="1"/>
          </p:cNvSpPr>
          <p:nvPr>
            <p:ph sz="quarter" idx="31" hasCustomPrompt="1"/>
          </p:nvPr>
        </p:nvSpPr>
        <p:spPr>
          <a:xfrm>
            <a:off x="5004485" y="598234"/>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29" name="Text Placeholder 14">
            <a:extLst>
              <a:ext uri="{FF2B5EF4-FFF2-40B4-BE49-F238E27FC236}">
                <a16:creationId xmlns:a16="http://schemas.microsoft.com/office/drawing/2014/main" id="{9D4077A0-2BD0-AA57-4696-43A7AF71D85E}"/>
              </a:ext>
            </a:extLst>
          </p:cNvPr>
          <p:cNvSpPr>
            <a:spLocks noGrp="1"/>
          </p:cNvSpPr>
          <p:nvPr>
            <p:ph type="body" sz="quarter" idx="32" hasCustomPrompt="1"/>
          </p:nvPr>
        </p:nvSpPr>
        <p:spPr>
          <a:xfrm>
            <a:off x="6406157" y="694933"/>
            <a:ext cx="5177705" cy="1141625"/>
          </a:xfrm>
        </p:spPr>
        <p:txBody>
          <a:bodyPr lIns="91440" rIns="91440" anchor="ctr">
            <a:normAutofit/>
          </a:bodyPr>
          <a:lstStyle>
            <a:lvl1pPr marL="0" indent="0" algn="l">
              <a:lnSpc>
                <a:spcPct val="100000"/>
              </a:lnSpc>
              <a:buNone/>
              <a:defRPr sz="1600" b="0">
                <a:solidFill>
                  <a:schemeClr val="tx2"/>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Click the circle and begin typing to add text. Alternatively, you can add other media by clicking on the icons.</a:t>
            </a:r>
          </a:p>
        </p:txBody>
      </p:sp>
      <p:sp>
        <p:nvSpPr>
          <p:cNvPr id="2" name="Title 5">
            <a:extLst>
              <a:ext uri="{FF2B5EF4-FFF2-40B4-BE49-F238E27FC236}">
                <a16:creationId xmlns:a16="http://schemas.microsoft.com/office/drawing/2014/main" id="{99E1E092-B52C-7CBD-DAD4-D168388CF3F1}"/>
              </a:ext>
            </a:extLst>
          </p:cNvPr>
          <p:cNvSpPr>
            <a:spLocks noGrp="1"/>
          </p:cNvSpPr>
          <p:nvPr>
            <p:ph type="title"/>
          </p:nvPr>
        </p:nvSpPr>
        <p:spPr>
          <a:xfrm>
            <a:off x="608138" y="365125"/>
            <a:ext cx="4110460" cy="2130552"/>
          </a:xfrm>
        </p:spPr>
        <p:txBody>
          <a:bodyPr>
            <a:normAutofit/>
          </a:bodyPr>
          <a:lstStyle>
            <a:lvl1pPr algn="l">
              <a:defRPr sz="3600">
                <a:solidFill>
                  <a:schemeClr val="tx2"/>
                </a:solidFill>
              </a:defRPr>
            </a:lvl1pPr>
          </a:lstStyle>
          <a:p>
            <a:r>
              <a:rPr lang="en-US"/>
              <a:t>Click to edit Master title style</a:t>
            </a:r>
            <a:endParaRPr lang="en-US" dirty="0"/>
          </a:p>
        </p:txBody>
      </p:sp>
      <p:sp>
        <p:nvSpPr>
          <p:cNvPr id="5" name="Content Placeholder 8">
            <a:extLst>
              <a:ext uri="{FF2B5EF4-FFF2-40B4-BE49-F238E27FC236}">
                <a16:creationId xmlns:a16="http://schemas.microsoft.com/office/drawing/2014/main" id="{70FC3DE9-304C-33B8-BFA3-9E1B5B828D24}"/>
              </a:ext>
            </a:extLst>
          </p:cNvPr>
          <p:cNvSpPr>
            <a:spLocks noGrp="1"/>
          </p:cNvSpPr>
          <p:nvPr>
            <p:ph sz="quarter" idx="33" hasCustomPrompt="1"/>
          </p:nvPr>
        </p:nvSpPr>
        <p:spPr>
          <a:xfrm>
            <a:off x="5004485" y="1982189"/>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6" name="Text Placeholder 14">
            <a:extLst>
              <a:ext uri="{FF2B5EF4-FFF2-40B4-BE49-F238E27FC236}">
                <a16:creationId xmlns:a16="http://schemas.microsoft.com/office/drawing/2014/main" id="{946CBC1D-E47F-9F40-1FE2-1ACEB0B6E0D4}"/>
              </a:ext>
            </a:extLst>
          </p:cNvPr>
          <p:cNvSpPr>
            <a:spLocks noGrp="1"/>
          </p:cNvSpPr>
          <p:nvPr>
            <p:ph type="body" sz="quarter" idx="34" hasCustomPrompt="1"/>
          </p:nvPr>
        </p:nvSpPr>
        <p:spPr>
          <a:xfrm>
            <a:off x="6406157" y="2077638"/>
            <a:ext cx="5177705" cy="1141625"/>
          </a:xfrm>
        </p:spPr>
        <p:txBody>
          <a:bodyPr lIns="91440" rIns="91440" anchor="ctr">
            <a:normAutofit/>
          </a:bodyPr>
          <a:lstStyle>
            <a:lvl1pPr marL="0" indent="0" algn="l">
              <a:lnSpc>
                <a:spcPct val="100000"/>
              </a:lnSpc>
              <a:buNone/>
              <a:defRPr sz="1600" b="0">
                <a:solidFill>
                  <a:schemeClr val="tx2"/>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first icon of a picture with a search icon will let you select an image from the internet.</a:t>
            </a:r>
          </a:p>
        </p:txBody>
      </p:sp>
      <p:sp>
        <p:nvSpPr>
          <p:cNvPr id="8" name="Content Placeholder 8">
            <a:extLst>
              <a:ext uri="{FF2B5EF4-FFF2-40B4-BE49-F238E27FC236}">
                <a16:creationId xmlns:a16="http://schemas.microsoft.com/office/drawing/2014/main" id="{1E5BE9F7-06C0-9DD5-3901-369EF86B8122}"/>
              </a:ext>
            </a:extLst>
          </p:cNvPr>
          <p:cNvSpPr>
            <a:spLocks noGrp="1"/>
          </p:cNvSpPr>
          <p:nvPr>
            <p:ph sz="quarter" idx="35" hasCustomPrompt="1"/>
          </p:nvPr>
        </p:nvSpPr>
        <p:spPr>
          <a:xfrm>
            <a:off x="5004485" y="3366145"/>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0" name="Text Placeholder 14">
            <a:extLst>
              <a:ext uri="{FF2B5EF4-FFF2-40B4-BE49-F238E27FC236}">
                <a16:creationId xmlns:a16="http://schemas.microsoft.com/office/drawing/2014/main" id="{A57817D6-E77D-7FDD-34CC-52CCF9ECD3E5}"/>
              </a:ext>
            </a:extLst>
          </p:cNvPr>
          <p:cNvSpPr>
            <a:spLocks noGrp="1"/>
          </p:cNvSpPr>
          <p:nvPr>
            <p:ph type="body" sz="quarter" idx="36" hasCustomPrompt="1"/>
          </p:nvPr>
        </p:nvSpPr>
        <p:spPr>
          <a:xfrm>
            <a:off x="6406157" y="3467550"/>
            <a:ext cx="5177705" cy="1141625"/>
          </a:xfrm>
        </p:spPr>
        <p:txBody>
          <a:bodyPr lIns="91440" rIns="91440" anchor="ctr">
            <a:normAutofit/>
          </a:bodyPr>
          <a:lstStyle>
            <a:lvl1pPr marL="0" indent="0" algn="l">
              <a:lnSpc>
                <a:spcPct val="100000"/>
              </a:lnSpc>
              <a:buNone/>
              <a:defRPr sz="1600" b="0">
                <a:solidFill>
                  <a:schemeClr val="tx2"/>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second icon of a picture with a computer in front of it will let you add an image from your computer.</a:t>
            </a:r>
          </a:p>
        </p:txBody>
      </p:sp>
      <p:sp>
        <p:nvSpPr>
          <p:cNvPr id="12" name="Content Placeholder 8">
            <a:extLst>
              <a:ext uri="{FF2B5EF4-FFF2-40B4-BE49-F238E27FC236}">
                <a16:creationId xmlns:a16="http://schemas.microsoft.com/office/drawing/2014/main" id="{B1D4D10A-FAE5-949F-6E01-C2F6DDF1FD22}"/>
              </a:ext>
            </a:extLst>
          </p:cNvPr>
          <p:cNvSpPr>
            <a:spLocks noGrp="1"/>
          </p:cNvSpPr>
          <p:nvPr>
            <p:ph sz="quarter" idx="37" hasCustomPrompt="1"/>
          </p:nvPr>
        </p:nvSpPr>
        <p:spPr>
          <a:xfrm>
            <a:off x="5004485" y="4750101"/>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5" name="Text Placeholder 14">
            <a:extLst>
              <a:ext uri="{FF2B5EF4-FFF2-40B4-BE49-F238E27FC236}">
                <a16:creationId xmlns:a16="http://schemas.microsoft.com/office/drawing/2014/main" id="{FF6BB0A5-E626-3815-C7C7-59E1ABC22284}"/>
              </a:ext>
            </a:extLst>
          </p:cNvPr>
          <p:cNvSpPr>
            <a:spLocks noGrp="1"/>
          </p:cNvSpPr>
          <p:nvPr>
            <p:ph type="body" sz="quarter" idx="38" hasCustomPrompt="1"/>
          </p:nvPr>
        </p:nvSpPr>
        <p:spPr>
          <a:xfrm>
            <a:off x="6406157" y="4846800"/>
            <a:ext cx="5177705" cy="1141625"/>
          </a:xfrm>
        </p:spPr>
        <p:txBody>
          <a:bodyPr lIns="91440" rIns="91440" anchor="ctr">
            <a:normAutofit/>
          </a:bodyPr>
          <a:lstStyle>
            <a:lvl1pPr marL="0" indent="0" algn="l">
              <a:lnSpc>
                <a:spcPct val="100000"/>
              </a:lnSpc>
              <a:buNone/>
              <a:defRPr sz="1600" b="0">
                <a:solidFill>
                  <a:schemeClr val="tx2"/>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third icon of a duck and a leaf will add an icon from PowerPoint’s library.</a:t>
            </a:r>
          </a:p>
        </p:txBody>
      </p:sp>
    </p:spTree>
    <p:extLst>
      <p:ext uri="{BB962C8B-B14F-4D97-AF65-F5344CB8AC3E}">
        <p14:creationId xmlns:p14="http://schemas.microsoft.com/office/powerpoint/2010/main" val="396048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ampus Loc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2420E-2810-4073-D19A-7A2AF704437D}"/>
              </a:ext>
              <a:ext uri="{C183D7F6-B498-43B3-948B-1728B52AA6E4}">
                <adec:decorative xmlns:adec="http://schemas.microsoft.com/office/drawing/2017/decorative" val="1"/>
              </a:ext>
            </a:extLst>
          </p:cNvPr>
          <p:cNvSpPr/>
          <p:nvPr/>
        </p:nvSpPr>
        <p:spPr>
          <a:xfrm>
            <a:off x="-1" y="0"/>
            <a:ext cx="4446564" cy="6857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C2F6108-4656-0F75-9FEC-A979150C32FC}"/>
              </a:ext>
            </a:extLst>
          </p:cNvPr>
          <p:cNvSpPr>
            <a:spLocks noGrp="1"/>
          </p:cNvSpPr>
          <p:nvPr>
            <p:ph type="dt" sz="half" idx="10"/>
          </p:nvPr>
        </p:nvSpPr>
        <p:spPr/>
        <p:txBody>
          <a:bodyPr/>
          <a:lstStyle/>
          <a:p>
            <a:r>
              <a:rPr lang="en-US"/>
              <a:t>CADS Office Hours, 3/25/26</a:t>
            </a:r>
          </a:p>
        </p:txBody>
      </p:sp>
      <p:sp>
        <p:nvSpPr>
          <p:cNvPr id="4" name="Footer Placeholder 3">
            <a:extLst>
              <a:ext uri="{FF2B5EF4-FFF2-40B4-BE49-F238E27FC236}">
                <a16:creationId xmlns:a16="http://schemas.microsoft.com/office/drawing/2014/main" id="{C8C25101-EC9E-6982-1386-627325D6D91F}"/>
              </a:ext>
            </a:extLst>
          </p:cNvPr>
          <p:cNvSpPr>
            <a:spLocks noGrp="1"/>
          </p:cNvSpPr>
          <p:nvPr>
            <p:ph type="ftr" sz="quarter" idx="11"/>
          </p:nvPr>
        </p:nvSpPr>
        <p:spPr/>
        <p:txBody>
          <a:bodyPr/>
          <a:lstStyle/>
          <a:p>
            <a:r>
              <a:rPr lang="en-US"/>
              <a:t>STEM-CLEAR</a:t>
            </a:r>
          </a:p>
        </p:txBody>
      </p:sp>
      <p:sp>
        <p:nvSpPr>
          <p:cNvPr id="5" name="Slide Number Placeholder 4">
            <a:extLst>
              <a:ext uri="{FF2B5EF4-FFF2-40B4-BE49-F238E27FC236}">
                <a16:creationId xmlns:a16="http://schemas.microsoft.com/office/drawing/2014/main" id="{950D8C62-EB9A-A16A-5AB4-11DD21B7B8F1}"/>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835C226B-455D-2D3B-B50D-607B1D453C50}"/>
              </a:ext>
            </a:extLst>
          </p:cNvPr>
          <p:cNvPicPr>
            <a:picLocks noChangeAspect="1"/>
          </p:cNvPicPr>
          <p:nvPr/>
        </p:nvPicPr>
        <p:blipFill>
          <a:blip r:embed="rId2"/>
          <a:srcRect/>
          <a:stretch/>
        </p:blipFill>
        <p:spPr>
          <a:xfrm>
            <a:off x="0" y="776741"/>
            <a:ext cx="5460970" cy="5435599"/>
          </a:xfrm>
          <a:prstGeom prst="rect">
            <a:avLst/>
          </a:prstGeom>
        </p:spPr>
      </p:pic>
      <p:sp>
        <p:nvSpPr>
          <p:cNvPr id="8" name="Text Placeholder 7">
            <a:extLst>
              <a:ext uri="{FF2B5EF4-FFF2-40B4-BE49-F238E27FC236}">
                <a16:creationId xmlns:a16="http://schemas.microsoft.com/office/drawing/2014/main" id="{74734072-30A8-044B-748E-3AA928F91044}"/>
              </a:ext>
            </a:extLst>
          </p:cNvPr>
          <p:cNvSpPr>
            <a:spLocks noGrp="1"/>
          </p:cNvSpPr>
          <p:nvPr>
            <p:ph type="body" sz="quarter" idx="13" hasCustomPrompt="1"/>
          </p:nvPr>
        </p:nvSpPr>
        <p:spPr>
          <a:xfrm>
            <a:off x="5323840" y="2636464"/>
            <a:ext cx="6257098" cy="1752788"/>
          </a:xfrm>
        </p:spPr>
        <p:txBody>
          <a:bodyPr>
            <a:normAutofit/>
          </a:bodyPr>
          <a:lstStyle>
            <a:lvl1pPr marL="0" indent="0">
              <a:buNone/>
              <a:defRPr sz="1800"/>
            </a:lvl1pPr>
            <a:lvl5pPr marL="1828800" indent="0">
              <a:buNone/>
              <a:defRPr/>
            </a:lvl5pPr>
          </a:lstStyle>
          <a:p>
            <a:r>
              <a:rPr lang="en-US" dirty="0"/>
              <a:t>We have two vibrant campuses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15" name="Content Placeholder 14">
            <a:extLst>
              <a:ext uri="{FF2B5EF4-FFF2-40B4-BE49-F238E27FC236}">
                <a16:creationId xmlns:a16="http://schemas.microsoft.com/office/drawing/2014/main" id="{4B5777E2-21B7-81A4-F805-5FC6DC2EA7B4}"/>
              </a:ext>
            </a:extLst>
          </p:cNvPr>
          <p:cNvSpPr>
            <a:spLocks noGrp="1"/>
          </p:cNvSpPr>
          <p:nvPr>
            <p:ph sz="quarter" idx="14" hasCustomPrompt="1"/>
          </p:nvPr>
        </p:nvSpPr>
        <p:spPr>
          <a:xfrm>
            <a:off x="5865424" y="4717159"/>
            <a:ext cx="2419118" cy="852805"/>
          </a:xfrm>
        </p:spPr>
        <p:txBody>
          <a:bodyPr anchor="ctr">
            <a:noAutofit/>
          </a:bodyPr>
          <a:lstStyle>
            <a:lvl1pPr marL="0" indent="0">
              <a:lnSpc>
                <a:spcPct val="100000"/>
              </a:lnSpc>
              <a:spcBef>
                <a:spcPts val="0"/>
              </a:spcBef>
              <a:buNone/>
              <a:defRPr sz="16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San Marcos Campus</a:t>
            </a:r>
          </a:p>
          <a:p>
            <a:pPr lvl="0"/>
            <a:r>
              <a:rPr lang="en-US"/>
              <a:t>601 University Drive</a:t>
            </a:r>
          </a:p>
          <a:p>
            <a:pPr lvl="0"/>
            <a:r>
              <a:rPr lang="en-US"/>
              <a:t>San Marcos, Texas 78666</a:t>
            </a:r>
          </a:p>
        </p:txBody>
      </p:sp>
      <p:sp>
        <p:nvSpPr>
          <p:cNvPr id="16" name="Content Placeholder 14">
            <a:extLst>
              <a:ext uri="{FF2B5EF4-FFF2-40B4-BE49-F238E27FC236}">
                <a16:creationId xmlns:a16="http://schemas.microsoft.com/office/drawing/2014/main" id="{4DBBC4B6-7A8A-E08B-43CF-13A71C009AFF}"/>
              </a:ext>
            </a:extLst>
          </p:cNvPr>
          <p:cNvSpPr>
            <a:spLocks noGrp="1"/>
          </p:cNvSpPr>
          <p:nvPr>
            <p:ph sz="quarter" idx="15" hasCustomPrompt="1"/>
          </p:nvPr>
        </p:nvSpPr>
        <p:spPr>
          <a:xfrm>
            <a:off x="9161819" y="4717159"/>
            <a:ext cx="2419118" cy="852805"/>
          </a:xfrm>
        </p:spPr>
        <p:txBody>
          <a:bodyPr anchor="ctr">
            <a:noAutofit/>
          </a:bodyPr>
          <a:lstStyle>
            <a:lvl1pPr marL="0" indent="0">
              <a:lnSpc>
                <a:spcPct val="100000"/>
              </a:lnSpc>
              <a:spcBef>
                <a:spcPts val="0"/>
              </a:spcBef>
              <a:buNone/>
              <a:defRPr sz="1600">
                <a:solidFill>
                  <a:schemeClr val="accent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Round Rock Campus</a:t>
            </a:r>
          </a:p>
          <a:p>
            <a:pPr lvl="0"/>
            <a:r>
              <a:rPr lang="en-US"/>
              <a:t>1555 University Blvd.</a:t>
            </a:r>
          </a:p>
          <a:p>
            <a:pPr lvl="0"/>
            <a:r>
              <a:rPr lang="en-US"/>
              <a:t>Round Rock, Texas 78665</a:t>
            </a:r>
          </a:p>
        </p:txBody>
      </p:sp>
      <p:sp>
        <p:nvSpPr>
          <p:cNvPr id="18" name="Content Placeholder 17">
            <a:extLst>
              <a:ext uri="{FF2B5EF4-FFF2-40B4-BE49-F238E27FC236}">
                <a16:creationId xmlns:a16="http://schemas.microsoft.com/office/drawing/2014/main" id="{B71807FD-9E90-7DEA-88D5-E4FDD1BC4221}"/>
              </a:ext>
              <a:ext uri="{C183D7F6-B498-43B3-948B-1728B52AA6E4}">
                <adec:decorative xmlns:adec="http://schemas.microsoft.com/office/drawing/2017/decorative" val="1"/>
              </a:ext>
            </a:extLst>
          </p:cNvPr>
          <p:cNvSpPr>
            <a:spLocks noGrp="1"/>
          </p:cNvSpPr>
          <p:nvPr>
            <p:ph sz="quarter" idx="16" hasCustomPrompt="1"/>
          </p:nvPr>
        </p:nvSpPr>
        <p:spPr>
          <a:xfrm rot="8100000">
            <a:off x="5339334" y="4818095"/>
            <a:ext cx="487362" cy="487363"/>
          </a:xfrm>
          <a:prstGeom prst="teardrop">
            <a:avLst/>
          </a:prstGeom>
          <a:solidFill>
            <a:schemeClr val="tx2"/>
          </a:solidFill>
        </p:spPr>
        <p:txBody>
          <a:bodyPr>
            <a:noAutofit/>
          </a:bodyPr>
          <a:lstStyle>
            <a:lvl1pPr marL="0" indent="0">
              <a:buNone/>
              <a:defRPr sz="2000"/>
            </a:lvl1pPr>
          </a:lstStyle>
          <a:p>
            <a:pPr lvl="0"/>
            <a:r>
              <a:rPr lang="en-US"/>
              <a:t> </a:t>
            </a:r>
          </a:p>
        </p:txBody>
      </p:sp>
      <p:sp>
        <p:nvSpPr>
          <p:cNvPr id="19" name="Content Placeholder 17">
            <a:extLst>
              <a:ext uri="{FF2B5EF4-FFF2-40B4-BE49-F238E27FC236}">
                <a16:creationId xmlns:a16="http://schemas.microsoft.com/office/drawing/2014/main" id="{245F8FA9-F527-15E5-7F0A-5756954A4CF4}"/>
              </a:ext>
              <a:ext uri="{C183D7F6-B498-43B3-948B-1728B52AA6E4}">
                <adec:decorative xmlns:adec="http://schemas.microsoft.com/office/drawing/2017/decorative" val="1"/>
              </a:ext>
            </a:extLst>
          </p:cNvPr>
          <p:cNvSpPr>
            <a:spLocks noGrp="1"/>
          </p:cNvSpPr>
          <p:nvPr>
            <p:ph sz="quarter" idx="17" hasCustomPrompt="1"/>
          </p:nvPr>
        </p:nvSpPr>
        <p:spPr>
          <a:xfrm rot="8100000">
            <a:off x="8658270" y="4818095"/>
            <a:ext cx="487362" cy="487363"/>
          </a:xfrm>
          <a:prstGeom prst="teardrop">
            <a:avLst/>
          </a:prstGeom>
          <a:solidFill>
            <a:schemeClr val="accent2"/>
          </a:solidFill>
        </p:spPr>
        <p:txBody>
          <a:bodyPr>
            <a:noAutofit/>
          </a:bodyPr>
          <a:lstStyle>
            <a:lvl1pPr marL="0" indent="0">
              <a:buNone/>
              <a:defRPr sz="2000"/>
            </a:lvl1pPr>
          </a:lstStyle>
          <a:p>
            <a:pPr lvl="0"/>
            <a:r>
              <a:rPr lang="en-US"/>
              <a:t> </a:t>
            </a:r>
          </a:p>
        </p:txBody>
      </p:sp>
      <p:sp>
        <p:nvSpPr>
          <p:cNvPr id="2" name="Title 1">
            <a:extLst>
              <a:ext uri="{FF2B5EF4-FFF2-40B4-BE49-F238E27FC236}">
                <a16:creationId xmlns:a16="http://schemas.microsoft.com/office/drawing/2014/main" id="{095F04EF-44E5-EE75-0E99-0D74C6B23661}"/>
              </a:ext>
            </a:extLst>
          </p:cNvPr>
          <p:cNvSpPr>
            <a:spLocks noGrp="1"/>
          </p:cNvSpPr>
          <p:nvPr>
            <p:ph type="title"/>
          </p:nvPr>
        </p:nvSpPr>
        <p:spPr>
          <a:xfrm>
            <a:off x="5323840" y="365124"/>
            <a:ext cx="6257097" cy="2130552"/>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39258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D74978-3746-587D-DAE3-A2ED8AFCDE35}"/>
              </a:ext>
              <a:ext uri="{C183D7F6-B498-43B3-948B-1728B52AA6E4}">
                <adec:decorative xmlns:adec="http://schemas.microsoft.com/office/drawing/2017/decorative" val="1"/>
              </a:ext>
            </a:extLst>
          </p:cNvPr>
          <p:cNvPicPr>
            <a:picLocks noChangeAspect="1"/>
          </p:cNvPicPr>
          <p:nvPr/>
        </p:nvPicPr>
        <p:blipFill rotWithShape="1">
          <a:blip r:embed="rId2"/>
          <a:srcRect l="31842" t="11075" r="8996" b="11075"/>
          <a:stretch/>
        </p:blipFill>
        <p:spPr>
          <a:xfrm>
            <a:off x="-1" y="0"/>
            <a:ext cx="5211653"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2540000" y="365124"/>
            <a:ext cx="9040938" cy="4878010"/>
          </a:xfrm>
        </p:spPr>
        <p:txBody>
          <a:bodyPr>
            <a:normAutofit/>
          </a:bodyPr>
          <a:lstStyle>
            <a:lvl1pPr marL="9525" indent="-9525">
              <a:tabLst/>
              <a:defRPr sz="7200">
                <a:solidFill>
                  <a:schemeClr val="tx2"/>
                </a:solidFill>
              </a:defRPr>
            </a:lvl1pPr>
          </a:lstStyle>
          <a:p>
            <a:r>
              <a:rPr lang="en-US"/>
              <a:t>“Big Quote”</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3499494" y="5243134"/>
            <a:ext cx="8081319" cy="731520"/>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 Quote Attribution</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p>
            <a:r>
              <a:rPr lang="en-US"/>
              <a:t>CADS Office Hours, 3/25/26</a:t>
            </a:r>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p>
            <a:r>
              <a:rPr lang="en-US"/>
              <a:t>STEM-CLEAR</a:t>
            </a:r>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1915886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 - Small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92756" y="1925871"/>
            <a:ext cx="1550300" cy="150312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270192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2701925"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 name="Title 6">
            <a:extLst>
              <a:ext uri="{FF2B5EF4-FFF2-40B4-BE49-F238E27FC236}">
                <a16:creationId xmlns:a16="http://schemas.microsoft.com/office/drawing/2014/main" id="{AF1AF096-8694-2FF9-6AF4-4A116C5C1628}"/>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D627D8A6-7B04-B85E-A128-28D84515D4C4}"/>
              </a:ext>
            </a:extLst>
          </p:cNvPr>
          <p:cNvSpPr>
            <a:spLocks noGrp="1"/>
          </p:cNvSpPr>
          <p:nvPr>
            <p:ph type="pic" sz="quarter" idx="21" hasCustomPrompt="1"/>
          </p:nvPr>
        </p:nvSpPr>
        <p:spPr>
          <a:xfrm>
            <a:off x="6410962" y="1925871"/>
            <a:ext cx="1550300" cy="150312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19" name="Text Placeholder 7">
            <a:extLst>
              <a:ext uri="{FF2B5EF4-FFF2-40B4-BE49-F238E27FC236}">
                <a16:creationId xmlns:a16="http://schemas.microsoft.com/office/drawing/2014/main" id="{74CB46F3-5472-B0A3-6A0A-5ED604801BFC}"/>
              </a:ext>
            </a:extLst>
          </p:cNvPr>
          <p:cNvSpPr>
            <a:spLocks noGrp="1"/>
          </p:cNvSpPr>
          <p:nvPr>
            <p:ph type="body" sz="quarter" idx="22" hasCustomPrompt="1"/>
          </p:nvPr>
        </p:nvSpPr>
        <p:spPr>
          <a:xfrm>
            <a:off x="811418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0" name="Text Placeholder 7">
            <a:extLst>
              <a:ext uri="{FF2B5EF4-FFF2-40B4-BE49-F238E27FC236}">
                <a16:creationId xmlns:a16="http://schemas.microsoft.com/office/drawing/2014/main" id="{E5B1B96F-E065-523C-352D-55E4CF7D46DF}"/>
              </a:ext>
            </a:extLst>
          </p:cNvPr>
          <p:cNvSpPr>
            <a:spLocks noGrp="1"/>
          </p:cNvSpPr>
          <p:nvPr>
            <p:ph type="body" sz="quarter" idx="23" hasCustomPrompt="1"/>
          </p:nvPr>
        </p:nvSpPr>
        <p:spPr>
          <a:xfrm>
            <a:off x="8109388"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1" name="Picture Placeholder 15">
            <a:extLst>
              <a:ext uri="{FF2B5EF4-FFF2-40B4-BE49-F238E27FC236}">
                <a16:creationId xmlns:a16="http://schemas.microsoft.com/office/drawing/2014/main" id="{7DC03777-7704-D178-37DC-3582A872D339}"/>
              </a:ext>
            </a:extLst>
          </p:cNvPr>
          <p:cNvSpPr>
            <a:spLocks noGrp="1"/>
          </p:cNvSpPr>
          <p:nvPr>
            <p:ph type="pic" sz="quarter" idx="24" hasCustomPrompt="1"/>
          </p:nvPr>
        </p:nvSpPr>
        <p:spPr>
          <a:xfrm>
            <a:off x="998703" y="4038876"/>
            <a:ext cx="1550300" cy="1503129"/>
          </a:xfrm>
          <a:prstGeom prst="ellipse">
            <a:avLst/>
          </a:prstGeom>
          <a:blipFill>
            <a:blip r:embed="rId4"/>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2" name="Text Placeholder 7">
            <a:extLst>
              <a:ext uri="{FF2B5EF4-FFF2-40B4-BE49-F238E27FC236}">
                <a16:creationId xmlns:a16="http://schemas.microsoft.com/office/drawing/2014/main" id="{D395548C-27A6-47D9-8AED-C6BDE863835C}"/>
              </a:ext>
            </a:extLst>
          </p:cNvPr>
          <p:cNvSpPr>
            <a:spLocks noGrp="1"/>
          </p:cNvSpPr>
          <p:nvPr>
            <p:ph type="body" sz="quarter" idx="25" hasCustomPrompt="1"/>
          </p:nvPr>
        </p:nvSpPr>
        <p:spPr>
          <a:xfrm>
            <a:off x="2701925"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3" name="Text Placeholder 7">
            <a:extLst>
              <a:ext uri="{FF2B5EF4-FFF2-40B4-BE49-F238E27FC236}">
                <a16:creationId xmlns:a16="http://schemas.microsoft.com/office/drawing/2014/main" id="{A949499E-6A82-B840-BD12-3C9DCE4C4387}"/>
              </a:ext>
            </a:extLst>
          </p:cNvPr>
          <p:cNvSpPr>
            <a:spLocks noGrp="1"/>
          </p:cNvSpPr>
          <p:nvPr>
            <p:ph type="body" sz="quarter" idx="26" hasCustomPrompt="1"/>
          </p:nvPr>
        </p:nvSpPr>
        <p:spPr>
          <a:xfrm>
            <a:off x="2701924"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4" name="Picture Placeholder 15">
            <a:extLst>
              <a:ext uri="{FF2B5EF4-FFF2-40B4-BE49-F238E27FC236}">
                <a16:creationId xmlns:a16="http://schemas.microsoft.com/office/drawing/2014/main" id="{4383F6E8-8C37-2336-DF18-48E62D725189}"/>
              </a:ext>
            </a:extLst>
          </p:cNvPr>
          <p:cNvSpPr>
            <a:spLocks noGrp="1"/>
          </p:cNvSpPr>
          <p:nvPr>
            <p:ph type="pic" sz="quarter" idx="27" hasCustomPrompt="1"/>
          </p:nvPr>
        </p:nvSpPr>
        <p:spPr>
          <a:xfrm>
            <a:off x="6410962" y="4038876"/>
            <a:ext cx="1550300" cy="1503129"/>
          </a:xfrm>
          <a:prstGeom prst="ellipse">
            <a:avLst/>
          </a:prstGeom>
          <a:blipFill>
            <a:blip r:embed="rId5"/>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5" name="Text Placeholder 7">
            <a:extLst>
              <a:ext uri="{FF2B5EF4-FFF2-40B4-BE49-F238E27FC236}">
                <a16:creationId xmlns:a16="http://schemas.microsoft.com/office/drawing/2014/main" id="{4881F187-B4FF-43C2-5175-889A399B4D5D}"/>
              </a:ext>
            </a:extLst>
          </p:cNvPr>
          <p:cNvSpPr>
            <a:spLocks noGrp="1"/>
          </p:cNvSpPr>
          <p:nvPr>
            <p:ph type="body" sz="quarter" idx="28" hasCustomPrompt="1"/>
          </p:nvPr>
        </p:nvSpPr>
        <p:spPr>
          <a:xfrm>
            <a:off x="8114184"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6" name="Text Placeholder 7">
            <a:extLst>
              <a:ext uri="{FF2B5EF4-FFF2-40B4-BE49-F238E27FC236}">
                <a16:creationId xmlns:a16="http://schemas.microsoft.com/office/drawing/2014/main" id="{CF60C375-26A2-2324-242A-47183AE31DA6}"/>
              </a:ext>
            </a:extLst>
          </p:cNvPr>
          <p:cNvSpPr>
            <a:spLocks noGrp="1"/>
          </p:cNvSpPr>
          <p:nvPr>
            <p:ph type="body" sz="quarter" idx="29" hasCustomPrompt="1"/>
          </p:nvPr>
        </p:nvSpPr>
        <p:spPr>
          <a:xfrm>
            <a:off x="8114183"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7" name="Date Placeholder 26">
            <a:extLst>
              <a:ext uri="{FF2B5EF4-FFF2-40B4-BE49-F238E27FC236}">
                <a16:creationId xmlns:a16="http://schemas.microsoft.com/office/drawing/2014/main" id="{E378FE8F-B75D-C1B9-3A83-4697F18FAF43}"/>
              </a:ext>
            </a:extLst>
          </p:cNvPr>
          <p:cNvSpPr>
            <a:spLocks noGrp="1"/>
          </p:cNvSpPr>
          <p:nvPr>
            <p:ph type="dt" sz="half" idx="30"/>
          </p:nvPr>
        </p:nvSpPr>
        <p:spPr/>
        <p:txBody>
          <a:bodyPr/>
          <a:lstStyle/>
          <a:p>
            <a:r>
              <a:rPr lang="en-US"/>
              <a:t>CADS Office Hours, 3/25/26</a:t>
            </a:r>
          </a:p>
        </p:txBody>
      </p:sp>
      <p:sp>
        <p:nvSpPr>
          <p:cNvPr id="28" name="Footer Placeholder 27">
            <a:extLst>
              <a:ext uri="{FF2B5EF4-FFF2-40B4-BE49-F238E27FC236}">
                <a16:creationId xmlns:a16="http://schemas.microsoft.com/office/drawing/2014/main" id="{E7ECF536-05DB-561F-40E6-C7E00AD182B6}"/>
              </a:ext>
            </a:extLst>
          </p:cNvPr>
          <p:cNvSpPr>
            <a:spLocks noGrp="1"/>
          </p:cNvSpPr>
          <p:nvPr>
            <p:ph type="ftr" sz="quarter" idx="31"/>
          </p:nvPr>
        </p:nvSpPr>
        <p:spPr/>
        <p:txBody>
          <a:bodyPr/>
          <a:lstStyle/>
          <a:p>
            <a:r>
              <a:rPr lang="en-US"/>
              <a:t>STEM-CLEAR</a:t>
            </a:r>
          </a:p>
        </p:txBody>
      </p:sp>
      <p:sp>
        <p:nvSpPr>
          <p:cNvPr id="29" name="Slide Number Placeholder 28">
            <a:extLst>
              <a:ext uri="{FF2B5EF4-FFF2-40B4-BE49-F238E27FC236}">
                <a16:creationId xmlns:a16="http://schemas.microsoft.com/office/drawing/2014/main" id="{57563909-4C31-3487-7E06-17E39D3FE010}"/>
              </a:ext>
            </a:extLst>
          </p:cNvPr>
          <p:cNvSpPr>
            <a:spLocks noGrp="1"/>
          </p:cNvSpPr>
          <p:nvPr>
            <p:ph type="sldNum" sz="quarter" idx="3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480899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ro - Large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563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66929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66929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0" name="Date Placeholder 9">
            <a:extLst>
              <a:ext uri="{FF2B5EF4-FFF2-40B4-BE49-F238E27FC236}">
                <a16:creationId xmlns:a16="http://schemas.microsoft.com/office/drawing/2014/main" id="{C63DAE3C-8C04-E590-C566-50FED320BBE5}"/>
              </a:ext>
            </a:extLst>
          </p:cNvPr>
          <p:cNvSpPr>
            <a:spLocks noGrp="1"/>
          </p:cNvSpPr>
          <p:nvPr>
            <p:ph type="dt" sz="half" idx="45"/>
          </p:nvPr>
        </p:nvSpPr>
        <p:spPr/>
        <p:txBody>
          <a:bodyPr/>
          <a:lstStyle/>
          <a:p>
            <a:r>
              <a:rPr lang="en-US"/>
              <a:t>CADS Office Hours, 3/25/26</a:t>
            </a:r>
          </a:p>
        </p:txBody>
      </p:sp>
      <p:sp>
        <p:nvSpPr>
          <p:cNvPr id="11" name="Footer Placeholder 10">
            <a:extLst>
              <a:ext uri="{FF2B5EF4-FFF2-40B4-BE49-F238E27FC236}">
                <a16:creationId xmlns:a16="http://schemas.microsoft.com/office/drawing/2014/main" id="{6DDFF0B5-D313-01EB-95D7-1867B11C12F7}"/>
              </a:ext>
            </a:extLst>
          </p:cNvPr>
          <p:cNvSpPr>
            <a:spLocks noGrp="1"/>
          </p:cNvSpPr>
          <p:nvPr>
            <p:ph type="ftr" sz="quarter" idx="46"/>
          </p:nvPr>
        </p:nvSpPr>
        <p:spPr/>
        <p:txBody>
          <a:bodyPr/>
          <a:lstStyle/>
          <a:p>
            <a:r>
              <a:rPr lang="en-US"/>
              <a:t>STEM-CLEAR</a:t>
            </a:r>
          </a:p>
        </p:txBody>
      </p:sp>
      <p:sp>
        <p:nvSpPr>
          <p:cNvPr id="12" name="Slide Number Placeholder 11">
            <a:extLst>
              <a:ext uri="{FF2B5EF4-FFF2-40B4-BE49-F238E27FC236}">
                <a16:creationId xmlns:a16="http://schemas.microsoft.com/office/drawing/2014/main" id="{50756AA2-62C9-7F57-DA88-BBC0B39FA7A6}"/>
              </a:ext>
            </a:extLst>
          </p:cNvPr>
          <p:cNvSpPr>
            <a:spLocks noGrp="1"/>
          </p:cNvSpPr>
          <p:nvPr>
            <p:ph type="sldNum" sz="quarter" idx="47"/>
          </p:nvPr>
        </p:nvSpPr>
        <p:spPr/>
        <p:txBody>
          <a:bodyPr/>
          <a:lstStyle/>
          <a:p>
            <a:fld id="{8179B124-EE6F-DB4E-A403-682A40579A9A}" type="slidenum">
              <a:rPr lang="en-US" smtClean="0"/>
              <a:pPr/>
              <a:t>‹#›</a:t>
            </a:fld>
            <a:endParaRPr lang="en-US"/>
          </a:p>
        </p:txBody>
      </p:sp>
      <p:sp>
        <p:nvSpPr>
          <p:cNvPr id="3" name="Title 2">
            <a:extLst>
              <a:ext uri="{FF2B5EF4-FFF2-40B4-BE49-F238E27FC236}">
                <a16:creationId xmlns:a16="http://schemas.microsoft.com/office/drawing/2014/main" id="{22583B16-E77C-E3B5-C2C8-1C80468C3E07}"/>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C256B669-B5E8-5178-13F9-EC0C31B23868}"/>
              </a:ext>
            </a:extLst>
          </p:cNvPr>
          <p:cNvSpPr>
            <a:spLocks noGrp="1"/>
          </p:cNvSpPr>
          <p:nvPr>
            <p:ph type="pic" sz="quarter" idx="48" hasCustomPrompt="1"/>
          </p:nvPr>
        </p:nvSpPr>
        <p:spPr>
          <a:xfrm>
            <a:off x="31650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 name="Text Placeholder 7">
            <a:extLst>
              <a:ext uri="{FF2B5EF4-FFF2-40B4-BE49-F238E27FC236}">
                <a16:creationId xmlns:a16="http://schemas.microsoft.com/office/drawing/2014/main" id="{D5D214F9-EF00-022B-497B-827DEED25C40}"/>
              </a:ext>
            </a:extLst>
          </p:cNvPr>
          <p:cNvSpPr>
            <a:spLocks noGrp="1"/>
          </p:cNvSpPr>
          <p:nvPr>
            <p:ph type="body" sz="quarter" idx="49" hasCustomPrompt="1"/>
          </p:nvPr>
        </p:nvSpPr>
        <p:spPr>
          <a:xfrm>
            <a:off x="288145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 name="Text Placeholder 7">
            <a:extLst>
              <a:ext uri="{FF2B5EF4-FFF2-40B4-BE49-F238E27FC236}">
                <a16:creationId xmlns:a16="http://schemas.microsoft.com/office/drawing/2014/main" id="{7A778E8C-AC17-3CB4-8993-D286841B8CD4}"/>
              </a:ext>
            </a:extLst>
          </p:cNvPr>
          <p:cNvSpPr>
            <a:spLocks noGrp="1"/>
          </p:cNvSpPr>
          <p:nvPr>
            <p:ph type="body" sz="quarter" idx="50" hasCustomPrompt="1"/>
          </p:nvPr>
        </p:nvSpPr>
        <p:spPr>
          <a:xfrm>
            <a:off x="288145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6" name="Picture Placeholder 15">
            <a:extLst>
              <a:ext uri="{FF2B5EF4-FFF2-40B4-BE49-F238E27FC236}">
                <a16:creationId xmlns:a16="http://schemas.microsoft.com/office/drawing/2014/main" id="{8A687A43-E4A4-BE96-0B21-52D6A3D651E1}"/>
              </a:ext>
            </a:extLst>
          </p:cNvPr>
          <p:cNvSpPr>
            <a:spLocks noGrp="1"/>
          </p:cNvSpPr>
          <p:nvPr>
            <p:ph type="pic" sz="quarter" idx="54" hasCustomPrompt="1"/>
          </p:nvPr>
        </p:nvSpPr>
        <p:spPr>
          <a:xfrm>
            <a:off x="53736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17" name="Text Placeholder 7">
            <a:extLst>
              <a:ext uri="{FF2B5EF4-FFF2-40B4-BE49-F238E27FC236}">
                <a16:creationId xmlns:a16="http://schemas.microsoft.com/office/drawing/2014/main" id="{AB008B4D-329C-4EE9-5597-FDA6C09075B4}"/>
              </a:ext>
            </a:extLst>
          </p:cNvPr>
          <p:cNvSpPr>
            <a:spLocks noGrp="1"/>
          </p:cNvSpPr>
          <p:nvPr>
            <p:ph type="body" sz="quarter" idx="55" hasCustomPrompt="1"/>
          </p:nvPr>
        </p:nvSpPr>
        <p:spPr>
          <a:xfrm>
            <a:off x="509362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18" name="Text Placeholder 7">
            <a:extLst>
              <a:ext uri="{FF2B5EF4-FFF2-40B4-BE49-F238E27FC236}">
                <a16:creationId xmlns:a16="http://schemas.microsoft.com/office/drawing/2014/main" id="{E0410AAA-6D3C-20B2-E079-3B180A00AA70}"/>
              </a:ext>
            </a:extLst>
          </p:cNvPr>
          <p:cNvSpPr>
            <a:spLocks noGrp="1"/>
          </p:cNvSpPr>
          <p:nvPr>
            <p:ph type="body" sz="quarter" idx="56" hasCustomPrompt="1"/>
          </p:nvPr>
        </p:nvSpPr>
        <p:spPr>
          <a:xfrm>
            <a:off x="509362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45" name="Picture Placeholder 15">
            <a:extLst>
              <a:ext uri="{FF2B5EF4-FFF2-40B4-BE49-F238E27FC236}">
                <a16:creationId xmlns:a16="http://schemas.microsoft.com/office/drawing/2014/main" id="{60B529B9-0FFD-A486-CADE-6D7CC15BDC4E}"/>
              </a:ext>
            </a:extLst>
          </p:cNvPr>
          <p:cNvSpPr>
            <a:spLocks noGrp="1"/>
          </p:cNvSpPr>
          <p:nvPr>
            <p:ph type="pic" sz="quarter" idx="60" hasCustomPrompt="1"/>
          </p:nvPr>
        </p:nvSpPr>
        <p:spPr>
          <a:xfrm>
            <a:off x="75823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6" name="Text Placeholder 7">
            <a:extLst>
              <a:ext uri="{FF2B5EF4-FFF2-40B4-BE49-F238E27FC236}">
                <a16:creationId xmlns:a16="http://schemas.microsoft.com/office/drawing/2014/main" id="{2E30E1C2-6935-DE8B-7501-BB142BC9BB57}"/>
              </a:ext>
            </a:extLst>
          </p:cNvPr>
          <p:cNvSpPr>
            <a:spLocks noGrp="1"/>
          </p:cNvSpPr>
          <p:nvPr>
            <p:ph type="body" sz="quarter" idx="61" hasCustomPrompt="1"/>
          </p:nvPr>
        </p:nvSpPr>
        <p:spPr>
          <a:xfrm>
            <a:off x="730578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47" name="Text Placeholder 7">
            <a:extLst>
              <a:ext uri="{FF2B5EF4-FFF2-40B4-BE49-F238E27FC236}">
                <a16:creationId xmlns:a16="http://schemas.microsoft.com/office/drawing/2014/main" id="{0937DD7B-69F0-326D-469B-778793254029}"/>
              </a:ext>
            </a:extLst>
          </p:cNvPr>
          <p:cNvSpPr>
            <a:spLocks noGrp="1"/>
          </p:cNvSpPr>
          <p:nvPr>
            <p:ph type="body" sz="quarter" idx="62" hasCustomPrompt="1"/>
          </p:nvPr>
        </p:nvSpPr>
        <p:spPr>
          <a:xfrm>
            <a:off x="730578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51" name="Picture Placeholder 15">
            <a:extLst>
              <a:ext uri="{FF2B5EF4-FFF2-40B4-BE49-F238E27FC236}">
                <a16:creationId xmlns:a16="http://schemas.microsoft.com/office/drawing/2014/main" id="{692240BA-D864-33C3-60EB-4AF507DC349B}"/>
              </a:ext>
            </a:extLst>
          </p:cNvPr>
          <p:cNvSpPr>
            <a:spLocks noGrp="1"/>
          </p:cNvSpPr>
          <p:nvPr>
            <p:ph type="pic" sz="quarter" idx="66" hasCustomPrompt="1"/>
          </p:nvPr>
        </p:nvSpPr>
        <p:spPr>
          <a:xfrm>
            <a:off x="97909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52" name="Text Placeholder 7">
            <a:extLst>
              <a:ext uri="{FF2B5EF4-FFF2-40B4-BE49-F238E27FC236}">
                <a16:creationId xmlns:a16="http://schemas.microsoft.com/office/drawing/2014/main" id="{689F8EC7-6902-6B75-1E02-29E83A2E86F1}"/>
              </a:ext>
            </a:extLst>
          </p:cNvPr>
          <p:cNvSpPr>
            <a:spLocks noGrp="1"/>
          </p:cNvSpPr>
          <p:nvPr>
            <p:ph type="body" sz="quarter" idx="67" hasCustomPrompt="1"/>
          </p:nvPr>
        </p:nvSpPr>
        <p:spPr>
          <a:xfrm>
            <a:off x="9517949"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3" name="Text Placeholder 7">
            <a:extLst>
              <a:ext uri="{FF2B5EF4-FFF2-40B4-BE49-F238E27FC236}">
                <a16:creationId xmlns:a16="http://schemas.microsoft.com/office/drawing/2014/main" id="{A0F00252-5861-93C1-B751-2B31D0C0FDFD}"/>
              </a:ext>
            </a:extLst>
          </p:cNvPr>
          <p:cNvSpPr>
            <a:spLocks noGrp="1"/>
          </p:cNvSpPr>
          <p:nvPr>
            <p:ph type="body" sz="quarter" idx="68" hasCustomPrompt="1"/>
          </p:nvPr>
        </p:nvSpPr>
        <p:spPr>
          <a:xfrm>
            <a:off x="9517949"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6" name="Picture Placeholder 15">
            <a:extLst>
              <a:ext uri="{FF2B5EF4-FFF2-40B4-BE49-F238E27FC236}">
                <a16:creationId xmlns:a16="http://schemas.microsoft.com/office/drawing/2014/main" id="{08D3EE5E-CDB5-1AD1-6AB3-B7A44FF27F6D}"/>
              </a:ext>
            </a:extLst>
          </p:cNvPr>
          <p:cNvSpPr>
            <a:spLocks noGrp="1"/>
          </p:cNvSpPr>
          <p:nvPr>
            <p:ph type="pic" sz="quarter" idx="69" hasCustomPrompt="1"/>
          </p:nvPr>
        </p:nvSpPr>
        <p:spPr>
          <a:xfrm>
            <a:off x="20607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67" name="Text Placeholder 7">
            <a:extLst>
              <a:ext uri="{FF2B5EF4-FFF2-40B4-BE49-F238E27FC236}">
                <a16:creationId xmlns:a16="http://schemas.microsoft.com/office/drawing/2014/main" id="{61A80C66-F281-4FD8-DE5F-4A4EF80366A7}"/>
              </a:ext>
            </a:extLst>
          </p:cNvPr>
          <p:cNvSpPr>
            <a:spLocks noGrp="1"/>
          </p:cNvSpPr>
          <p:nvPr>
            <p:ph type="body" sz="quarter" idx="70" hasCustomPrompt="1"/>
          </p:nvPr>
        </p:nvSpPr>
        <p:spPr>
          <a:xfrm>
            <a:off x="177537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68" name="Text Placeholder 7">
            <a:extLst>
              <a:ext uri="{FF2B5EF4-FFF2-40B4-BE49-F238E27FC236}">
                <a16:creationId xmlns:a16="http://schemas.microsoft.com/office/drawing/2014/main" id="{DE07A0A9-A9AC-6A48-3DEB-4F96DC55CE82}"/>
              </a:ext>
            </a:extLst>
          </p:cNvPr>
          <p:cNvSpPr>
            <a:spLocks noGrp="1"/>
          </p:cNvSpPr>
          <p:nvPr>
            <p:ph type="body" sz="quarter" idx="71" hasCustomPrompt="1"/>
          </p:nvPr>
        </p:nvSpPr>
        <p:spPr>
          <a:xfrm>
            <a:off x="177537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9" name="Picture Placeholder 15">
            <a:extLst>
              <a:ext uri="{FF2B5EF4-FFF2-40B4-BE49-F238E27FC236}">
                <a16:creationId xmlns:a16="http://schemas.microsoft.com/office/drawing/2014/main" id="{7C372095-3D44-2C00-08DF-06BC7B3D3DF7}"/>
              </a:ext>
            </a:extLst>
          </p:cNvPr>
          <p:cNvSpPr>
            <a:spLocks noGrp="1"/>
          </p:cNvSpPr>
          <p:nvPr>
            <p:ph type="pic" sz="quarter" idx="72" hasCustomPrompt="1"/>
          </p:nvPr>
        </p:nvSpPr>
        <p:spPr>
          <a:xfrm>
            <a:off x="42693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0" name="Text Placeholder 7">
            <a:extLst>
              <a:ext uri="{FF2B5EF4-FFF2-40B4-BE49-F238E27FC236}">
                <a16:creationId xmlns:a16="http://schemas.microsoft.com/office/drawing/2014/main" id="{6C60132D-0453-5102-FAB0-FF65EA01047C}"/>
              </a:ext>
            </a:extLst>
          </p:cNvPr>
          <p:cNvSpPr>
            <a:spLocks noGrp="1"/>
          </p:cNvSpPr>
          <p:nvPr>
            <p:ph type="body" sz="quarter" idx="73" hasCustomPrompt="1"/>
          </p:nvPr>
        </p:nvSpPr>
        <p:spPr>
          <a:xfrm>
            <a:off x="3987538"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1" name="Text Placeholder 7">
            <a:extLst>
              <a:ext uri="{FF2B5EF4-FFF2-40B4-BE49-F238E27FC236}">
                <a16:creationId xmlns:a16="http://schemas.microsoft.com/office/drawing/2014/main" id="{C43F2DB7-364E-0666-EE3E-84B1CE73E804}"/>
              </a:ext>
            </a:extLst>
          </p:cNvPr>
          <p:cNvSpPr>
            <a:spLocks noGrp="1"/>
          </p:cNvSpPr>
          <p:nvPr>
            <p:ph type="body" sz="quarter" idx="74" hasCustomPrompt="1"/>
          </p:nvPr>
        </p:nvSpPr>
        <p:spPr>
          <a:xfrm>
            <a:off x="3987538"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2" name="Picture Placeholder 15">
            <a:extLst>
              <a:ext uri="{FF2B5EF4-FFF2-40B4-BE49-F238E27FC236}">
                <a16:creationId xmlns:a16="http://schemas.microsoft.com/office/drawing/2014/main" id="{09249EDD-F81A-C769-B366-21C1A340A289}"/>
              </a:ext>
            </a:extLst>
          </p:cNvPr>
          <p:cNvSpPr>
            <a:spLocks noGrp="1"/>
          </p:cNvSpPr>
          <p:nvPr>
            <p:ph type="pic" sz="quarter" idx="75" hasCustomPrompt="1"/>
          </p:nvPr>
        </p:nvSpPr>
        <p:spPr>
          <a:xfrm>
            <a:off x="64780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3" name="Text Placeholder 7">
            <a:extLst>
              <a:ext uri="{FF2B5EF4-FFF2-40B4-BE49-F238E27FC236}">
                <a16:creationId xmlns:a16="http://schemas.microsoft.com/office/drawing/2014/main" id="{FC0A104F-CD92-AAA2-F994-B6F0109910D5}"/>
              </a:ext>
            </a:extLst>
          </p:cNvPr>
          <p:cNvSpPr>
            <a:spLocks noGrp="1"/>
          </p:cNvSpPr>
          <p:nvPr>
            <p:ph type="body" sz="quarter" idx="76" hasCustomPrompt="1"/>
          </p:nvPr>
        </p:nvSpPr>
        <p:spPr>
          <a:xfrm>
            <a:off x="619970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4" name="Text Placeholder 7">
            <a:extLst>
              <a:ext uri="{FF2B5EF4-FFF2-40B4-BE49-F238E27FC236}">
                <a16:creationId xmlns:a16="http://schemas.microsoft.com/office/drawing/2014/main" id="{E1D291D9-CB65-5AE3-5348-F45E73A41ABD}"/>
              </a:ext>
            </a:extLst>
          </p:cNvPr>
          <p:cNvSpPr>
            <a:spLocks noGrp="1"/>
          </p:cNvSpPr>
          <p:nvPr>
            <p:ph type="body" sz="quarter" idx="77" hasCustomPrompt="1"/>
          </p:nvPr>
        </p:nvSpPr>
        <p:spPr>
          <a:xfrm>
            <a:off x="619970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5" name="Picture Placeholder 15">
            <a:extLst>
              <a:ext uri="{FF2B5EF4-FFF2-40B4-BE49-F238E27FC236}">
                <a16:creationId xmlns:a16="http://schemas.microsoft.com/office/drawing/2014/main" id="{1B434753-B537-949C-9633-4C8DD11F057F}"/>
              </a:ext>
            </a:extLst>
          </p:cNvPr>
          <p:cNvSpPr>
            <a:spLocks noGrp="1"/>
          </p:cNvSpPr>
          <p:nvPr>
            <p:ph type="pic" sz="quarter" idx="78" hasCustomPrompt="1"/>
          </p:nvPr>
        </p:nvSpPr>
        <p:spPr>
          <a:xfrm>
            <a:off x="86866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6" name="Text Placeholder 7">
            <a:extLst>
              <a:ext uri="{FF2B5EF4-FFF2-40B4-BE49-F238E27FC236}">
                <a16:creationId xmlns:a16="http://schemas.microsoft.com/office/drawing/2014/main" id="{093F2645-E73D-C45E-D79D-6F765BDA92E2}"/>
              </a:ext>
            </a:extLst>
          </p:cNvPr>
          <p:cNvSpPr>
            <a:spLocks noGrp="1"/>
          </p:cNvSpPr>
          <p:nvPr>
            <p:ph type="body" sz="quarter" idx="79" hasCustomPrompt="1"/>
          </p:nvPr>
        </p:nvSpPr>
        <p:spPr>
          <a:xfrm>
            <a:off x="8411867"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7" name="Text Placeholder 7">
            <a:extLst>
              <a:ext uri="{FF2B5EF4-FFF2-40B4-BE49-F238E27FC236}">
                <a16:creationId xmlns:a16="http://schemas.microsoft.com/office/drawing/2014/main" id="{49EBD817-714C-50F4-0275-CA3C7FCCBEE1}"/>
              </a:ext>
            </a:extLst>
          </p:cNvPr>
          <p:cNvSpPr>
            <a:spLocks noGrp="1"/>
          </p:cNvSpPr>
          <p:nvPr>
            <p:ph type="body" sz="quarter" idx="80" hasCustomPrompt="1"/>
          </p:nvPr>
        </p:nvSpPr>
        <p:spPr>
          <a:xfrm>
            <a:off x="8411867"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Tree>
    <p:extLst>
      <p:ext uri="{BB962C8B-B14F-4D97-AF65-F5344CB8AC3E}">
        <p14:creationId xmlns:p14="http://schemas.microsoft.com/office/powerpoint/2010/main" val="3130484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F08387-D003-3179-0811-8E81572D3925}"/>
              </a:ext>
              <a:ext uri="{C183D7F6-B498-43B3-948B-1728B52AA6E4}">
                <adec:decorative xmlns:adec="http://schemas.microsoft.com/office/drawing/2017/decorative" val="1"/>
              </a:ext>
            </a:extLst>
          </p:cNvPr>
          <p:cNvPicPr>
            <a:picLocks noChangeAspect="1"/>
          </p:cNvPicPr>
          <p:nvPr/>
        </p:nvPicPr>
        <p:blipFill rotWithShape="1">
          <a:blip r:embed="rId2"/>
          <a:srcRect l="18991" r="2985"/>
          <a:stretch/>
        </p:blipFill>
        <p:spPr>
          <a:xfrm>
            <a:off x="6841067" y="0"/>
            <a:ext cx="5350934"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608430" y="719840"/>
            <a:ext cx="5566532" cy="1791054"/>
          </a:xfrm>
        </p:spPr>
        <p:txBody>
          <a:bodyPr>
            <a:normAutofit/>
          </a:bodyPr>
          <a:lstStyle>
            <a:lvl1pPr marL="9525" indent="-9525">
              <a:tabLst/>
              <a:defRPr sz="6000">
                <a:solidFill>
                  <a:schemeClr val="tx2"/>
                </a:solidFill>
              </a:defRPr>
            </a:lvl1pPr>
          </a:lstStyle>
          <a:p>
            <a:r>
              <a:rPr lang="en-US"/>
              <a:t>Closing Statements</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608306" y="2628300"/>
            <a:ext cx="5566532" cy="1114778"/>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Acknowledgements, thank you, CTA, whatever extra info you need to close out your presentation, if you need them.</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lvl1pPr>
              <a:defRPr>
                <a:solidFill>
                  <a:schemeClr val="tx2"/>
                </a:solidFill>
              </a:defRPr>
            </a:lvl1pPr>
          </a:lstStyle>
          <a:p>
            <a:r>
              <a:rPr lang="en-US"/>
              <a:t>CADS Office Hours, 3/25/26</a:t>
            </a:r>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lvl1pPr>
              <a:defRPr>
                <a:solidFill>
                  <a:schemeClr val="tx2"/>
                </a:solidFill>
              </a:defRPr>
            </a:lvl1pPr>
          </a:lstStyle>
          <a:p>
            <a:r>
              <a:rPr lang="en-US"/>
              <a:t>STEM-CLEAR</a:t>
            </a:r>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6" name="Text Placeholder 11">
            <a:extLst>
              <a:ext uri="{FF2B5EF4-FFF2-40B4-BE49-F238E27FC236}">
                <a16:creationId xmlns:a16="http://schemas.microsoft.com/office/drawing/2014/main" id="{0919B41D-3796-FDE8-52FB-42A97225242F}"/>
              </a:ext>
            </a:extLst>
          </p:cNvPr>
          <p:cNvSpPr>
            <a:spLocks noGrp="1"/>
          </p:cNvSpPr>
          <p:nvPr>
            <p:ph type="body" sz="quarter" idx="14" hasCustomPrompt="1"/>
          </p:nvPr>
        </p:nvSpPr>
        <p:spPr>
          <a:xfrm>
            <a:off x="1751641" y="4701823"/>
            <a:ext cx="4445960" cy="1114778"/>
          </a:xfrm>
        </p:spPr>
        <p:txBody>
          <a:bodyPr anchor="ctr">
            <a:normAutofit/>
          </a:bodyPr>
          <a:lstStyle>
            <a:lvl1pPr marL="0" indent="0" algn="l">
              <a:buNone/>
              <a:defRPr sz="1800" b="1">
                <a:solidFill>
                  <a:schemeClr val="tx2"/>
                </a:solidFill>
                <a:latin typeface="+mj-lt"/>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Optional contact information (remember to delete the image if unnecessary)</a:t>
            </a:r>
          </a:p>
        </p:txBody>
      </p:sp>
      <p:sp>
        <p:nvSpPr>
          <p:cNvPr id="7" name="Picture Placeholder 15">
            <a:extLst>
              <a:ext uri="{FF2B5EF4-FFF2-40B4-BE49-F238E27FC236}">
                <a16:creationId xmlns:a16="http://schemas.microsoft.com/office/drawing/2014/main" id="{23BB6382-9652-CDCD-0A21-EA3D90C96EF3}"/>
              </a:ext>
            </a:extLst>
          </p:cNvPr>
          <p:cNvSpPr>
            <a:spLocks noGrp="1"/>
          </p:cNvSpPr>
          <p:nvPr>
            <p:ph type="pic" sz="quarter" idx="18" hasCustomPrompt="1"/>
          </p:nvPr>
        </p:nvSpPr>
        <p:spPr>
          <a:xfrm>
            <a:off x="608138" y="4701823"/>
            <a:ext cx="1143502" cy="110870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a:t>Click the icon in the center to add an image. </a:t>
            </a:r>
          </a:p>
        </p:txBody>
      </p:sp>
      <p:sp>
        <p:nvSpPr>
          <p:cNvPr id="11" name="Picture Placeholder 8">
            <a:extLst>
              <a:ext uri="{FF2B5EF4-FFF2-40B4-BE49-F238E27FC236}">
                <a16:creationId xmlns:a16="http://schemas.microsoft.com/office/drawing/2014/main" id="{CC590B82-ABFE-881A-3A53-DF48DE3B6443}"/>
              </a:ext>
            </a:extLst>
          </p:cNvPr>
          <p:cNvSpPr>
            <a:spLocks noGrp="1"/>
          </p:cNvSpPr>
          <p:nvPr>
            <p:ph type="pic" sz="quarter" idx="19" hasCustomPrompt="1"/>
          </p:nvPr>
        </p:nvSpPr>
        <p:spPr>
          <a:xfrm>
            <a:off x="6841067" y="0"/>
            <a:ext cx="5350933" cy="6858000"/>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Tree>
    <p:extLst>
      <p:ext uri="{BB962C8B-B14F-4D97-AF65-F5344CB8AC3E}">
        <p14:creationId xmlns:p14="http://schemas.microsoft.com/office/powerpoint/2010/main" val="1328668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45-7B20-75E3-B5BA-2F7A98AD5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CAB22-4F01-A20F-60A0-CEEC3063783A}"/>
              </a:ext>
            </a:extLst>
          </p:cNvPr>
          <p:cNvSpPr>
            <a:spLocks noGrp="1"/>
          </p:cNvSpPr>
          <p:nvPr>
            <p:ph type="dt" sz="half" idx="10"/>
          </p:nvPr>
        </p:nvSpPr>
        <p:spPr/>
        <p:txBody>
          <a:bodyPr/>
          <a:lstStyle/>
          <a:p>
            <a:r>
              <a:rPr lang="en-US"/>
              <a:t>CADS Office Hours, 3/25/26</a:t>
            </a:r>
            <a:endParaRPr lang="en-US" dirty="0"/>
          </a:p>
        </p:txBody>
      </p:sp>
      <p:sp>
        <p:nvSpPr>
          <p:cNvPr id="4" name="Footer Placeholder 3">
            <a:extLst>
              <a:ext uri="{FF2B5EF4-FFF2-40B4-BE49-F238E27FC236}">
                <a16:creationId xmlns:a16="http://schemas.microsoft.com/office/drawing/2014/main" id="{0F58AFC3-0F01-62B1-A0FE-1C7D958835BD}"/>
              </a:ext>
            </a:extLst>
          </p:cNvPr>
          <p:cNvSpPr>
            <a:spLocks noGrp="1"/>
          </p:cNvSpPr>
          <p:nvPr>
            <p:ph type="ftr" sz="quarter" idx="11"/>
          </p:nvPr>
        </p:nvSpPr>
        <p:spPr/>
        <p:txBody>
          <a:bodyPr/>
          <a:lstStyle/>
          <a:p>
            <a:r>
              <a:rPr lang="en-US" dirty="0"/>
              <a:t>STEM-CLEAR</a:t>
            </a:r>
          </a:p>
        </p:txBody>
      </p:sp>
      <p:sp>
        <p:nvSpPr>
          <p:cNvPr id="5" name="Slide Number Placeholder 4">
            <a:extLst>
              <a:ext uri="{FF2B5EF4-FFF2-40B4-BE49-F238E27FC236}">
                <a16:creationId xmlns:a16="http://schemas.microsoft.com/office/drawing/2014/main" id="{38623E52-CA10-49E7-0D5A-C1A72A458BF8}"/>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1267479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5162C-9093-10F0-D9FA-12517A67F374}"/>
              </a:ext>
            </a:extLst>
          </p:cNvPr>
          <p:cNvSpPr>
            <a:spLocks noGrp="1"/>
          </p:cNvSpPr>
          <p:nvPr>
            <p:ph type="dt" sz="half" idx="10"/>
          </p:nvPr>
        </p:nvSpPr>
        <p:spPr/>
        <p:txBody>
          <a:bodyPr/>
          <a:lstStyle/>
          <a:p>
            <a:r>
              <a:rPr lang="en-US"/>
              <a:t>CADS Office Hours, 3/25/26</a:t>
            </a:r>
          </a:p>
        </p:txBody>
      </p:sp>
      <p:sp>
        <p:nvSpPr>
          <p:cNvPr id="3" name="Footer Placeholder 2">
            <a:extLst>
              <a:ext uri="{FF2B5EF4-FFF2-40B4-BE49-F238E27FC236}">
                <a16:creationId xmlns:a16="http://schemas.microsoft.com/office/drawing/2014/main" id="{1359B841-CB21-E7FB-9FE8-F6B1CCFC4822}"/>
              </a:ext>
            </a:extLst>
          </p:cNvPr>
          <p:cNvSpPr>
            <a:spLocks noGrp="1"/>
          </p:cNvSpPr>
          <p:nvPr>
            <p:ph type="ftr" sz="quarter" idx="11"/>
          </p:nvPr>
        </p:nvSpPr>
        <p:spPr/>
        <p:txBody>
          <a:bodyPr/>
          <a:lstStyle/>
          <a:p>
            <a:r>
              <a:rPr lang="en-US"/>
              <a:t>STEM-CLEAR</a:t>
            </a:r>
          </a:p>
        </p:txBody>
      </p:sp>
      <p:sp>
        <p:nvSpPr>
          <p:cNvPr id="4" name="Slide Number Placeholder 3">
            <a:extLst>
              <a:ext uri="{FF2B5EF4-FFF2-40B4-BE49-F238E27FC236}">
                <a16:creationId xmlns:a16="http://schemas.microsoft.com/office/drawing/2014/main" id="{4D4486BA-51A0-66A6-C503-C740CEAA51B5}"/>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63873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E54-57D9-3FFF-E1A6-57990168F611}"/>
              </a:ext>
            </a:extLst>
          </p:cNvPr>
          <p:cNvSpPr>
            <a:spLocks noGrp="1"/>
          </p:cNvSpPr>
          <p:nvPr>
            <p:ph type="title"/>
          </p:nvPr>
        </p:nvSpPr>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D92016-833C-05C0-641C-E8F0F3B9D7D6}"/>
              </a:ext>
            </a:extLst>
          </p:cNvPr>
          <p:cNvSpPr>
            <a:spLocks noGrp="1"/>
          </p:cNvSpPr>
          <p:nvPr>
            <p:ph idx="1"/>
          </p:nvPr>
        </p:nvSpPr>
        <p:spPr>
          <a:xfrm>
            <a:off x="723900" y="1544919"/>
            <a:ext cx="10857038" cy="45104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B66AE7-F688-AD32-650C-88C6503AA514}"/>
              </a:ext>
            </a:extLst>
          </p:cNvPr>
          <p:cNvSpPr>
            <a:spLocks noGrp="1"/>
          </p:cNvSpPr>
          <p:nvPr>
            <p:ph type="dt" sz="half" idx="10"/>
          </p:nvPr>
        </p:nvSpPr>
        <p:spPr>
          <a:xfrm>
            <a:off x="223126" y="6444102"/>
            <a:ext cx="1962737" cy="397353"/>
          </a:xfrm>
        </p:spPr>
        <p:txBody>
          <a:bodyPr/>
          <a:lstStyle>
            <a:lvl1pPr>
              <a:defRPr b="0">
                <a:solidFill>
                  <a:srgbClr val="FFFFFF"/>
                </a:solidFill>
                <a:latin typeface="Calibri" panose="020F0502020204030204" pitchFamily="34" charset="0"/>
                <a:cs typeface="Calibri" panose="020F0502020204030204" pitchFamily="34" charset="0"/>
              </a:defRPr>
            </a:lvl1pPr>
          </a:lstStyle>
          <a:p>
            <a:r>
              <a:rPr lang="en-US"/>
              <a:t>CADS Office Hours, 3/25/26</a:t>
            </a:r>
            <a:endParaRPr lang="en-US" dirty="0"/>
          </a:p>
        </p:txBody>
      </p:sp>
      <p:sp>
        <p:nvSpPr>
          <p:cNvPr id="8" name="Footer Placeholder 7">
            <a:extLst>
              <a:ext uri="{FF2B5EF4-FFF2-40B4-BE49-F238E27FC236}">
                <a16:creationId xmlns:a16="http://schemas.microsoft.com/office/drawing/2014/main" id="{EB9F2DD5-18FB-E837-07ED-877DF1F648C4}"/>
              </a:ext>
            </a:extLst>
          </p:cNvPr>
          <p:cNvSpPr>
            <a:spLocks noGrp="1"/>
          </p:cNvSpPr>
          <p:nvPr>
            <p:ph type="ftr" sz="quarter" idx="11"/>
          </p:nvPr>
        </p:nvSpPr>
        <p:spPr>
          <a:xfrm>
            <a:off x="3113612" y="6443623"/>
            <a:ext cx="5964777" cy="397832"/>
          </a:xfrm>
        </p:spPr>
        <p:txBody>
          <a:bodyPr/>
          <a:lstStyle>
            <a:lvl1pPr algn="ctr">
              <a:defRPr>
                <a:solidFill>
                  <a:srgbClr val="FFFFFF"/>
                </a:solidFill>
                <a:latin typeface="Calibri" panose="020F0502020204030204" pitchFamily="34" charset="0"/>
                <a:cs typeface="Calibri" panose="020F0502020204030204" pitchFamily="34" charset="0"/>
              </a:defRPr>
            </a:lvl1pPr>
          </a:lstStyle>
          <a:p>
            <a:r>
              <a:rPr lang="en-US" dirty="0"/>
              <a:t>STEM-CLEAR</a:t>
            </a:r>
          </a:p>
        </p:txBody>
      </p:sp>
      <p:sp>
        <p:nvSpPr>
          <p:cNvPr id="9" name="Slide Number Placeholder 8">
            <a:extLst>
              <a:ext uri="{FF2B5EF4-FFF2-40B4-BE49-F238E27FC236}">
                <a16:creationId xmlns:a16="http://schemas.microsoft.com/office/drawing/2014/main" id="{55FC5B97-B400-5E25-AAF4-AF8D310E9F86}"/>
              </a:ext>
            </a:extLst>
          </p:cNvPr>
          <p:cNvSpPr>
            <a:spLocks noGrp="1"/>
          </p:cNvSpPr>
          <p:nvPr>
            <p:ph type="sldNum" sz="quarter" idx="12"/>
          </p:nvPr>
        </p:nvSpPr>
        <p:spPr>
          <a:xfrm>
            <a:off x="11527760" y="6476330"/>
            <a:ext cx="454208" cy="365125"/>
          </a:xfrm>
        </p:spPr>
        <p:txBody>
          <a:bodyPr/>
          <a:lstStyle>
            <a:lvl1pPr algn="r">
              <a:defRPr>
                <a:solidFill>
                  <a:srgbClr val="FFFFFF"/>
                </a:solidFill>
                <a:latin typeface="Calibri" panose="020F0502020204030204" pitchFamily="34" charset="0"/>
                <a:cs typeface="Calibri" panose="020F0502020204030204" pitchFamily="34" charset="0"/>
              </a:defRPr>
            </a:lvl1pPr>
          </a:lstStyle>
          <a:p>
            <a:fld id="{8179B124-EE6F-DB4E-A403-682A40579A9A}" type="slidenum">
              <a:rPr lang="en-US" smtClean="0"/>
              <a:pPr/>
              <a:t>‹#›</a:t>
            </a:fld>
            <a:endParaRPr lang="en-US" dirty="0"/>
          </a:p>
        </p:txBody>
      </p:sp>
    </p:spTree>
    <p:extLst>
      <p:ext uri="{BB962C8B-B14F-4D97-AF65-F5344CB8AC3E}">
        <p14:creationId xmlns:p14="http://schemas.microsoft.com/office/powerpoint/2010/main" val="3502936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AE36-0AE6-44BF-42F8-FD484F5191ED}"/>
              </a:ext>
            </a:extLst>
          </p:cNvPr>
          <p:cNvSpPr>
            <a:spLocks noGrp="1"/>
          </p:cNvSpPr>
          <p:nvPr>
            <p:ph sz="half" idx="1"/>
          </p:nvPr>
        </p:nvSpPr>
        <p:spPr>
          <a:xfrm>
            <a:off x="708660" y="1802451"/>
            <a:ext cx="5311140" cy="437451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06D5932-A488-822F-DC7C-EA3AEA01F160}"/>
              </a:ext>
            </a:extLst>
          </p:cNvPr>
          <p:cNvSpPr>
            <a:spLocks noGrp="1"/>
          </p:cNvSpPr>
          <p:nvPr>
            <p:ph sz="half" idx="2"/>
          </p:nvPr>
        </p:nvSpPr>
        <p:spPr>
          <a:xfrm>
            <a:off x="6172203" y="1802449"/>
            <a:ext cx="5311137" cy="437451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3C44-049A-5B42-59FA-33969F8AB3EF}"/>
              </a:ext>
            </a:extLst>
          </p:cNvPr>
          <p:cNvSpPr>
            <a:spLocks noGrp="1"/>
          </p:cNvSpPr>
          <p:nvPr>
            <p:ph type="dt" sz="half" idx="10"/>
          </p:nvPr>
        </p:nvSpPr>
        <p:spPr>
          <a:xfrm>
            <a:off x="234758" y="6467557"/>
            <a:ext cx="2337810" cy="365125"/>
          </a:xfrm>
        </p:spPr>
        <p:txBody>
          <a:bodyPr/>
          <a:lstStyle>
            <a:lvl1pPr>
              <a:defRPr>
                <a:solidFill>
                  <a:srgbClr val="FFFFFF"/>
                </a:solidFill>
                <a:latin typeface="Calibri" panose="020F0502020204030204" pitchFamily="34" charset="0"/>
                <a:cs typeface="Calibri" panose="020F0502020204030204" pitchFamily="34" charset="0"/>
              </a:defRPr>
            </a:lvl1pPr>
          </a:lstStyle>
          <a:p>
            <a:r>
              <a:rPr lang="en-US"/>
              <a:t>CADS Office Hours, 3/25/26</a:t>
            </a:r>
            <a:endParaRPr lang="en-US" dirty="0"/>
          </a:p>
        </p:txBody>
      </p:sp>
      <p:sp>
        <p:nvSpPr>
          <p:cNvPr id="6" name="Footer Placeholder 5">
            <a:extLst>
              <a:ext uri="{FF2B5EF4-FFF2-40B4-BE49-F238E27FC236}">
                <a16:creationId xmlns:a16="http://schemas.microsoft.com/office/drawing/2014/main" id="{ABE8DA5E-9F2D-F487-A873-9095FB55957C}"/>
              </a:ext>
            </a:extLst>
          </p:cNvPr>
          <p:cNvSpPr>
            <a:spLocks noGrp="1"/>
          </p:cNvSpPr>
          <p:nvPr>
            <p:ph type="ftr" sz="quarter" idx="11"/>
          </p:nvPr>
        </p:nvSpPr>
        <p:spPr>
          <a:xfrm>
            <a:off x="3101838" y="6467557"/>
            <a:ext cx="6140730" cy="365125"/>
          </a:xfrm>
        </p:spPr>
        <p:txBody>
          <a:bodyPr/>
          <a:lstStyle>
            <a:lvl1pPr algn="ctr">
              <a:defRPr>
                <a:solidFill>
                  <a:srgbClr val="FFFFFF"/>
                </a:solidFill>
                <a:latin typeface="Calibri" panose="020F0502020204030204" pitchFamily="34" charset="0"/>
                <a:cs typeface="Calibri" panose="020F0502020204030204" pitchFamily="34" charset="0"/>
              </a:defRPr>
            </a:lvl1pPr>
          </a:lstStyle>
          <a:p>
            <a:r>
              <a:rPr lang="en-US" dirty="0"/>
              <a:t>STEM-CLEAR</a:t>
            </a:r>
          </a:p>
        </p:txBody>
      </p:sp>
      <p:sp>
        <p:nvSpPr>
          <p:cNvPr id="7" name="Slide Number Placeholder 6">
            <a:extLst>
              <a:ext uri="{FF2B5EF4-FFF2-40B4-BE49-F238E27FC236}">
                <a16:creationId xmlns:a16="http://schemas.microsoft.com/office/drawing/2014/main" id="{29F45E57-C4AF-2C02-EC3C-CCB2ECE0A003}"/>
              </a:ext>
            </a:extLst>
          </p:cNvPr>
          <p:cNvSpPr>
            <a:spLocks noGrp="1"/>
          </p:cNvSpPr>
          <p:nvPr>
            <p:ph type="sldNum" sz="quarter" idx="12"/>
          </p:nvPr>
        </p:nvSpPr>
        <p:spPr>
          <a:xfrm>
            <a:off x="11503034" y="6467557"/>
            <a:ext cx="454208" cy="365125"/>
          </a:xfrm>
        </p:spPr>
        <p:txBody>
          <a:bodyPr/>
          <a:lstStyle>
            <a:lvl1pPr algn="r">
              <a:defRPr>
                <a:solidFill>
                  <a:srgbClr val="FFFFFF"/>
                </a:solidFill>
                <a:latin typeface="Calibri" panose="020F0502020204030204" pitchFamily="34" charset="0"/>
                <a:cs typeface="Calibri" panose="020F0502020204030204" pitchFamily="34" charset="0"/>
              </a:defRPr>
            </a:lvl1pPr>
          </a:lstStyle>
          <a:p>
            <a:fld id="{8179B124-EE6F-DB4E-A403-682A40579A9A}" type="slidenum">
              <a:rPr lang="en-US" smtClean="0"/>
              <a:pPr/>
              <a:t>‹#›</a:t>
            </a:fld>
            <a:endParaRPr lang="en-US" dirty="0"/>
          </a:p>
        </p:txBody>
      </p:sp>
      <p:sp>
        <p:nvSpPr>
          <p:cNvPr id="8" name="Title 7">
            <a:extLst>
              <a:ext uri="{FF2B5EF4-FFF2-40B4-BE49-F238E27FC236}">
                <a16:creationId xmlns:a16="http://schemas.microsoft.com/office/drawing/2014/main" id="{3A1F5F72-72EE-63C8-590B-A525912CD5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38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71ED2-2ADF-1922-C033-B529ED71C321}"/>
              </a:ext>
            </a:extLst>
          </p:cNvPr>
          <p:cNvSpPr>
            <a:spLocks noGrp="1"/>
          </p:cNvSpPr>
          <p:nvPr>
            <p:ph type="body" idx="1"/>
          </p:nvPr>
        </p:nvSpPr>
        <p:spPr>
          <a:xfrm>
            <a:off x="678180" y="2001519"/>
            <a:ext cx="5275580"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78180" y="2834639"/>
            <a:ext cx="5275580"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p:nvPr>
        </p:nvSpPr>
        <p:spPr>
          <a:xfrm>
            <a:off x="6207414" y="2001519"/>
            <a:ext cx="5306406"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207414" y="2834639"/>
            <a:ext cx="5306406"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a:xfrm>
            <a:off x="249040" y="6468416"/>
            <a:ext cx="2567940" cy="365125"/>
          </a:xfrm>
        </p:spPr>
        <p:txBody>
          <a:bodyPr/>
          <a:lstStyle>
            <a:lvl1pPr>
              <a:defRPr>
                <a:solidFill>
                  <a:srgbClr val="FFFFFF"/>
                </a:solidFill>
                <a:latin typeface="Calibri" panose="020F0502020204030204" pitchFamily="34" charset="0"/>
                <a:cs typeface="Calibri" panose="020F0502020204030204" pitchFamily="34" charset="0"/>
              </a:defRPr>
            </a:lvl1pPr>
          </a:lstStyle>
          <a:p>
            <a:r>
              <a:rPr lang="en-US"/>
              <a:t>CADS Office Hours, 3/25/26</a:t>
            </a:r>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a:xfrm>
            <a:off x="3047236" y="6468416"/>
            <a:ext cx="6094604" cy="365125"/>
          </a:xfrm>
        </p:spPr>
        <p:txBody>
          <a:bodyPr/>
          <a:lstStyle>
            <a:lvl1pPr algn="ctr">
              <a:defRPr>
                <a:solidFill>
                  <a:srgbClr val="FFFFFF"/>
                </a:solidFill>
                <a:latin typeface="Calibri" panose="020F0502020204030204" pitchFamily="34" charset="0"/>
                <a:cs typeface="Calibri" panose="020F0502020204030204" pitchFamily="34" charset="0"/>
              </a:defRPr>
            </a:lvl1pPr>
          </a:lstStyle>
          <a:p>
            <a:r>
              <a:rPr lang="en-US"/>
              <a:t>STEM-CLEAR</a:t>
            </a:r>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a:xfrm>
            <a:off x="11574567" y="6468416"/>
            <a:ext cx="454208" cy="365125"/>
          </a:xfrm>
        </p:spPr>
        <p:txBody>
          <a:bodyPr/>
          <a:lstStyle>
            <a:lvl1pPr algn="r">
              <a:defRPr>
                <a:solidFill>
                  <a:srgbClr val="FFFFFF"/>
                </a:solidFill>
                <a:latin typeface="Calibri" panose="020F0502020204030204" pitchFamily="34" charset="0"/>
                <a:cs typeface="Calibri" panose="020F0502020204030204" pitchFamily="34" charset="0"/>
              </a:defRPr>
            </a:lvl1pPr>
          </a:lstStyle>
          <a:p>
            <a:fld id="{8179B124-EE6F-DB4E-A403-682A40579A9A}" type="slidenum">
              <a:rPr lang="en-US" smtClean="0"/>
              <a:pPr/>
              <a:t>‹#›</a:t>
            </a:fld>
            <a:endParaRPr lang="en-US" dirty="0"/>
          </a:p>
        </p:txBody>
      </p:sp>
      <p:sp>
        <p:nvSpPr>
          <p:cNvPr id="2" name="Title 1">
            <a:extLst>
              <a:ext uri="{FF2B5EF4-FFF2-40B4-BE49-F238E27FC236}">
                <a16:creationId xmlns:a16="http://schemas.microsoft.com/office/drawing/2014/main" id="{0A78EE8E-7980-E8BA-29BA-681AAEAF9E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31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gradFill flip="none" rotWithShape="1">
          <a:gsLst>
            <a:gs pos="57000">
              <a:srgbClr val="491616"/>
            </a:gs>
            <a:gs pos="93000">
              <a:schemeClr val="tx2">
                <a:lumMod val="90000"/>
                <a:lumOff val="10000"/>
              </a:schemeClr>
            </a:gs>
          </a:gsLst>
          <a:lin ang="5400000" scaled="1"/>
          <a:tileRect/>
        </a:gradFill>
        <a:effectLst/>
      </p:bgPr>
    </p:bg>
    <p:spTree>
      <p:nvGrpSpPr>
        <p:cNvPr id="1" name=""/>
        <p:cNvGrpSpPr/>
        <p:nvPr/>
      </p:nvGrpSpPr>
      <p:grpSpPr>
        <a:xfrm>
          <a:off x="0" y="0"/>
          <a:ext cx="0" cy="0"/>
          <a:chOff x="0" y="0"/>
          <a:chExt cx="0" cy="0"/>
        </a:xfrm>
      </p:grpSpPr>
      <p:pic>
        <p:nvPicPr>
          <p:cNvPr id="4" name="Picture 3" descr="A close-up of a sign&#10;&#10;Description automatically generated">
            <a:extLst>
              <a:ext uri="{FF2B5EF4-FFF2-40B4-BE49-F238E27FC236}">
                <a16:creationId xmlns:a16="http://schemas.microsoft.com/office/drawing/2014/main" id="{CAD47E45-3E0F-918C-32F1-CA22FE519040}"/>
              </a:ext>
            </a:extLst>
          </p:cNvPr>
          <p:cNvPicPr>
            <a:picLocks noChangeAspect="1"/>
          </p:cNvPicPr>
          <p:nvPr userDrawn="1"/>
        </p:nvPicPr>
        <p:blipFill>
          <a:blip r:embed="rId2"/>
          <a:stretch>
            <a:fillRect/>
          </a:stretch>
        </p:blipFill>
        <p:spPr>
          <a:xfrm>
            <a:off x="7996375" y="250916"/>
            <a:ext cx="3890094" cy="1413761"/>
          </a:xfrm>
          <a:prstGeom prst="rect">
            <a:avLst/>
          </a:prstGeom>
        </p:spPr>
      </p:pic>
    </p:spTree>
    <p:extLst>
      <p:ext uri="{BB962C8B-B14F-4D97-AF65-F5344CB8AC3E}">
        <p14:creationId xmlns:p14="http://schemas.microsoft.com/office/powerpoint/2010/main" val="309050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grpSp>
        <p:nvGrpSpPr>
          <p:cNvPr id="15" name="Group 14">
            <a:extLst>
              <a:ext uri="{FF2B5EF4-FFF2-40B4-BE49-F238E27FC236}">
                <a16:creationId xmlns:a16="http://schemas.microsoft.com/office/drawing/2014/main" id="{C299F184-673F-B5F3-811B-60FEF8201C4A}"/>
              </a:ext>
            </a:extLst>
          </p:cNvPr>
          <p:cNvGrpSpPr/>
          <p:nvPr/>
        </p:nvGrpSpPr>
        <p:grpSpPr>
          <a:xfrm>
            <a:off x="288097" y="208686"/>
            <a:ext cx="2728123" cy="1322726"/>
            <a:chOff x="12957311" y="10007108"/>
            <a:chExt cx="5029200" cy="2438400"/>
          </a:xfrm>
        </p:grpSpPr>
        <p:pic>
          <p:nvPicPr>
            <p:cNvPr id="16" name="Picture 15" descr="Texas State University">
              <a:extLst>
                <a:ext uri="{FF2B5EF4-FFF2-40B4-BE49-F238E27FC236}">
                  <a16:creationId xmlns:a16="http://schemas.microsoft.com/office/drawing/2014/main" id="{D68AF5D7-2999-6FDB-596C-7BEB26263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7311" y="10007108"/>
              <a:ext cx="5029200" cy="2438400"/>
            </a:xfrm>
            <a:prstGeom prst="rect">
              <a:avLst/>
            </a:prstGeom>
          </p:spPr>
        </p:pic>
        <p:pic>
          <p:nvPicPr>
            <p:cNvPr id="18" name="Picture 17" descr="Member the Texas State University System">
              <a:extLst>
                <a:ext uri="{FF2B5EF4-FFF2-40B4-BE49-F238E27FC236}">
                  <a16:creationId xmlns:a16="http://schemas.microsoft.com/office/drawing/2014/main" id="{307BFAAA-B3FC-DF89-72E6-854DF8F8C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7548" y="12008857"/>
              <a:ext cx="4408726" cy="274321"/>
            </a:xfrm>
            <a:prstGeom prst="rect">
              <a:avLst/>
            </a:prstGeom>
          </p:spPr>
        </p:pic>
      </p:gr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4"/>
          <a:srcRect l="6892" r="6892"/>
          <a:stretch/>
        </p:blipFill>
        <p:spPr>
          <a:xfrm>
            <a:off x="6887688" y="352803"/>
            <a:ext cx="5304312"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3937" t="20913" r="8465"/>
          <a:stretch/>
        </p:blipFill>
        <p:spPr>
          <a:xfrm flipV="1">
            <a:off x="0" y="1740098"/>
            <a:ext cx="6887688" cy="176265"/>
          </a:xfrm>
          <a:prstGeom prst="rect">
            <a:avLst/>
          </a:prstGeom>
          <a:ln>
            <a:noFill/>
          </a:ln>
        </p:spPr>
      </p:pic>
      <p:sp>
        <p:nvSpPr>
          <p:cNvPr id="5" name="Picture Placeholder 8">
            <a:extLst>
              <a:ext uri="{FF2B5EF4-FFF2-40B4-BE49-F238E27FC236}">
                <a16:creationId xmlns:a16="http://schemas.microsoft.com/office/drawing/2014/main" id="{B6D426D2-F400-3DD1-192B-23A6A40F9F4D}"/>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Date Placeholder 3">
            <a:extLst>
              <a:ext uri="{FF2B5EF4-FFF2-40B4-BE49-F238E27FC236}">
                <a16:creationId xmlns:a16="http://schemas.microsoft.com/office/drawing/2014/main" id="{C6BD34BC-F97D-4FF5-24C8-5F11D66044BE}"/>
              </a:ext>
            </a:extLst>
          </p:cNvPr>
          <p:cNvSpPr>
            <a:spLocks noGrp="1"/>
          </p:cNvSpPr>
          <p:nvPr>
            <p:ph type="dt" sz="half" idx="14"/>
          </p:nvPr>
        </p:nvSpPr>
        <p:spPr>
          <a:xfrm>
            <a:off x="257618" y="6492876"/>
            <a:ext cx="2734502" cy="365125"/>
          </a:xfrm>
        </p:spPr>
        <p:txBody>
          <a:bodyPr/>
          <a:lstStyle>
            <a:lvl1pPr>
              <a:defRPr>
                <a:solidFill>
                  <a:schemeClr val="accent1"/>
                </a:solidFill>
                <a:latin typeface="Calibri" panose="020F0502020204030204" pitchFamily="34" charset="0"/>
                <a:cs typeface="Calibri" panose="020F0502020204030204" pitchFamily="34" charset="0"/>
              </a:defRPr>
            </a:lvl1pPr>
          </a:lstStyle>
          <a:p>
            <a:r>
              <a:rPr lang="en-US"/>
              <a:t>CADS Office Hours, 3/25/26</a:t>
            </a:r>
          </a:p>
        </p:txBody>
      </p:sp>
      <p:sp>
        <p:nvSpPr>
          <p:cNvPr id="6" name="Footer Placeholder 5">
            <a:extLst>
              <a:ext uri="{FF2B5EF4-FFF2-40B4-BE49-F238E27FC236}">
                <a16:creationId xmlns:a16="http://schemas.microsoft.com/office/drawing/2014/main" id="{779B827A-F436-38D8-7C92-B979B14587FB}"/>
              </a:ext>
            </a:extLst>
          </p:cNvPr>
          <p:cNvSpPr>
            <a:spLocks noGrp="1"/>
          </p:cNvSpPr>
          <p:nvPr>
            <p:ph type="ftr" sz="quarter" idx="15"/>
          </p:nvPr>
        </p:nvSpPr>
        <p:spPr>
          <a:xfrm>
            <a:off x="3278514" y="6492876"/>
            <a:ext cx="8081444" cy="365125"/>
          </a:xfrm>
        </p:spPr>
        <p:txBody>
          <a:bodyPr/>
          <a:lstStyle>
            <a:lvl1pPr algn="ctr">
              <a:defRPr>
                <a:solidFill>
                  <a:schemeClr val="accent1"/>
                </a:solidFill>
                <a:latin typeface="Calibri" panose="020F0502020204030204" pitchFamily="34" charset="0"/>
                <a:cs typeface="Calibri" panose="020F0502020204030204" pitchFamily="34" charset="0"/>
              </a:defRPr>
            </a:lvl1pPr>
          </a:lstStyle>
          <a:p>
            <a:r>
              <a:rPr lang="en-US"/>
              <a:t>STEM-CLEAR</a:t>
            </a:r>
          </a:p>
        </p:txBody>
      </p:sp>
      <p:sp>
        <p:nvSpPr>
          <p:cNvPr id="8" name="Slide Number Placeholder 7">
            <a:extLst>
              <a:ext uri="{FF2B5EF4-FFF2-40B4-BE49-F238E27FC236}">
                <a16:creationId xmlns:a16="http://schemas.microsoft.com/office/drawing/2014/main" id="{FA269407-F89A-625D-EC35-284BD92EFCC7}"/>
              </a:ext>
            </a:extLst>
          </p:cNvPr>
          <p:cNvSpPr>
            <a:spLocks noGrp="1"/>
          </p:cNvSpPr>
          <p:nvPr>
            <p:ph type="sldNum" sz="quarter" idx="16"/>
          </p:nvPr>
        </p:nvSpPr>
        <p:spPr>
          <a:xfrm>
            <a:off x="11539672" y="6492876"/>
            <a:ext cx="454208" cy="365125"/>
          </a:xfrm>
        </p:spPr>
        <p:txBody>
          <a:bodyPr/>
          <a:lstStyle>
            <a:lvl1pPr algn="r">
              <a:defRPr>
                <a:solidFill>
                  <a:schemeClr val="accent1"/>
                </a:solidFill>
                <a:latin typeface="Calibri" panose="020F0502020204030204" pitchFamily="34" charset="0"/>
                <a:cs typeface="Calibri" panose="020F0502020204030204" pitchFamily="34" charset="0"/>
              </a:defRPr>
            </a:lvl1pPr>
          </a:lstStyle>
          <a:p>
            <a:fld id="{8179B124-EE6F-DB4E-A403-682A40579A9A}" type="slidenum">
              <a:rPr lang="en-US" smtClean="0"/>
              <a:pPr/>
              <a:t>‹#›</a:t>
            </a:fld>
            <a:endParaRPr lang="en-US"/>
          </a:p>
        </p:txBody>
      </p:sp>
      <p:pic>
        <p:nvPicPr>
          <p:cNvPr id="13" name="Picture 12">
            <a:extLst>
              <a:ext uri="{FF2B5EF4-FFF2-40B4-BE49-F238E27FC236}">
                <a16:creationId xmlns:a16="http://schemas.microsoft.com/office/drawing/2014/main" id="{BF0244C0-E69C-2409-2732-BEC7F9B194F9}"/>
              </a:ext>
              <a:ext uri="{C183D7F6-B498-43B3-948B-1728B52AA6E4}">
                <adec:decorative xmlns:adec="http://schemas.microsoft.com/office/drawing/2017/decorative" val="1"/>
              </a:ext>
            </a:extLst>
          </p:cNvPr>
          <p:cNvPicPr>
            <a:picLocks noChangeAspect="1"/>
          </p:cNvPicPr>
          <p:nvPr userDrawn="1"/>
        </p:nvPicPr>
        <p:blipFill>
          <a:blip r:embed="rId4"/>
          <a:srcRect l="6892" r="6892"/>
          <a:stretch/>
        </p:blipFill>
        <p:spPr>
          <a:xfrm>
            <a:off x="6887688" y="352803"/>
            <a:ext cx="5304312" cy="6152394"/>
          </a:xfrm>
          <a:prstGeom prst="rect">
            <a:avLst/>
          </a:prstGeom>
        </p:spPr>
      </p:pic>
    </p:spTree>
    <p:extLst>
      <p:ext uri="{BB962C8B-B14F-4D97-AF65-F5344CB8AC3E}">
        <p14:creationId xmlns:p14="http://schemas.microsoft.com/office/powerpoint/2010/main" val="131601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 Round Roc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C7BEF-9F6A-BAD7-8D67-FF28F50BE1CC}"/>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1A52739-9823-BA64-6141-7B902BFA9BBE}"/>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pic>
        <p:nvPicPr>
          <p:cNvPr id="14" name="Picture 13">
            <a:extLst>
              <a:ext uri="{FF2B5EF4-FFF2-40B4-BE49-F238E27FC236}">
                <a16:creationId xmlns:a16="http://schemas.microsoft.com/office/drawing/2014/main" id="{317E5A2C-3673-B78E-8195-755A3FDF6DF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flipV="1">
            <a:off x="0" y="1740098"/>
            <a:ext cx="6887688" cy="176265"/>
          </a:xfrm>
          <a:prstGeom prst="rect">
            <a:avLst/>
          </a:prstGeom>
          <a:ln>
            <a:noFill/>
          </a:ln>
        </p:spPr>
      </p:pic>
      <p:grpSp>
        <p:nvGrpSpPr>
          <p:cNvPr id="4" name="Group 3">
            <a:extLst>
              <a:ext uri="{FF2B5EF4-FFF2-40B4-BE49-F238E27FC236}">
                <a16:creationId xmlns:a16="http://schemas.microsoft.com/office/drawing/2014/main" id="{C9336362-6AE8-102D-3BFB-172AC0EBDFEA}"/>
              </a:ext>
            </a:extLst>
          </p:cNvPr>
          <p:cNvGrpSpPr/>
          <p:nvPr userDrawn="1"/>
        </p:nvGrpSpPr>
        <p:grpSpPr>
          <a:xfrm>
            <a:off x="354506" y="163035"/>
            <a:ext cx="2493425" cy="1496055"/>
            <a:chOff x="354506" y="285432"/>
            <a:chExt cx="2493425" cy="1496055"/>
          </a:xfrm>
        </p:grpSpPr>
        <p:pic>
          <p:nvPicPr>
            <p:cNvPr id="5" name="Picture 4" descr="Texas State University Round Rock">
              <a:extLst>
                <a:ext uri="{FF2B5EF4-FFF2-40B4-BE49-F238E27FC236}">
                  <a16:creationId xmlns:a16="http://schemas.microsoft.com/office/drawing/2014/main" id="{07643897-13BA-D4C3-C58E-FE25BCDD25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4506" y="285432"/>
              <a:ext cx="2493425" cy="1496055"/>
            </a:xfrm>
            <a:prstGeom prst="rect">
              <a:avLst/>
            </a:prstGeom>
          </p:spPr>
        </p:pic>
        <p:pic>
          <p:nvPicPr>
            <p:cNvPr id="6" name="Picture 5" descr="Member the Texas State University System">
              <a:extLst>
                <a:ext uri="{FF2B5EF4-FFF2-40B4-BE49-F238E27FC236}">
                  <a16:creationId xmlns:a16="http://schemas.microsoft.com/office/drawing/2014/main" id="{FAE210B5-B2A5-D427-5003-BC96C9C25B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388" y="1411908"/>
              <a:ext cx="2391543" cy="148807"/>
            </a:xfrm>
            <a:prstGeom prst="rect">
              <a:avLst/>
            </a:prstGeom>
          </p:spPr>
        </p:pic>
      </p:grpSp>
      <p:sp>
        <p:nvSpPr>
          <p:cNvPr id="8" name="Picture Placeholder 8">
            <a:extLst>
              <a:ext uri="{FF2B5EF4-FFF2-40B4-BE49-F238E27FC236}">
                <a16:creationId xmlns:a16="http://schemas.microsoft.com/office/drawing/2014/main" id="{54B1C2B2-EEAB-7D3D-6A65-4A90FB4A6CBC}"/>
              </a:ext>
            </a:extLst>
          </p:cNvPr>
          <p:cNvSpPr>
            <a:spLocks noGrp="1"/>
          </p:cNvSpPr>
          <p:nvPr>
            <p:ph type="pic" sz="quarter" idx="13" hasCustomPrompt="1"/>
          </p:nvPr>
        </p:nvSpPr>
        <p:spPr>
          <a:xfrm>
            <a:off x="6897810" y="352803"/>
            <a:ext cx="5294190"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9" name="Date Placeholder 8">
            <a:extLst>
              <a:ext uri="{FF2B5EF4-FFF2-40B4-BE49-F238E27FC236}">
                <a16:creationId xmlns:a16="http://schemas.microsoft.com/office/drawing/2014/main" id="{42F367F5-BF14-328E-6ECE-9A15FA161D0E}"/>
              </a:ext>
            </a:extLst>
          </p:cNvPr>
          <p:cNvSpPr>
            <a:spLocks noGrp="1"/>
          </p:cNvSpPr>
          <p:nvPr>
            <p:ph type="dt" sz="half" idx="14"/>
          </p:nvPr>
        </p:nvSpPr>
        <p:spPr>
          <a:xfrm>
            <a:off x="608138" y="6501554"/>
            <a:ext cx="2734502" cy="365125"/>
          </a:xfrm>
        </p:spPr>
        <p:txBody>
          <a:bodyPr/>
          <a:lstStyle/>
          <a:p>
            <a:r>
              <a:rPr lang="en-US"/>
              <a:t>CADS Office Hours, 3/25/26</a:t>
            </a:r>
          </a:p>
        </p:txBody>
      </p:sp>
      <p:sp>
        <p:nvSpPr>
          <p:cNvPr id="10" name="Footer Placeholder 9">
            <a:extLst>
              <a:ext uri="{FF2B5EF4-FFF2-40B4-BE49-F238E27FC236}">
                <a16:creationId xmlns:a16="http://schemas.microsoft.com/office/drawing/2014/main" id="{B32A1D37-F382-E28D-AE70-8E4DD87D98E6}"/>
              </a:ext>
            </a:extLst>
          </p:cNvPr>
          <p:cNvSpPr>
            <a:spLocks noGrp="1"/>
          </p:cNvSpPr>
          <p:nvPr>
            <p:ph type="ftr" sz="quarter" idx="15"/>
          </p:nvPr>
        </p:nvSpPr>
        <p:spPr>
          <a:xfrm>
            <a:off x="3499494" y="6501555"/>
            <a:ext cx="8081444" cy="365125"/>
          </a:xfrm>
        </p:spPr>
        <p:txBody>
          <a:bodyPr/>
          <a:lstStyle/>
          <a:p>
            <a:r>
              <a:rPr lang="en-US"/>
              <a:t>STEM-CLEAR</a:t>
            </a:r>
          </a:p>
        </p:txBody>
      </p:sp>
      <p:sp>
        <p:nvSpPr>
          <p:cNvPr id="12" name="Slide Number Placeholder 11">
            <a:extLst>
              <a:ext uri="{FF2B5EF4-FFF2-40B4-BE49-F238E27FC236}">
                <a16:creationId xmlns:a16="http://schemas.microsoft.com/office/drawing/2014/main" id="{9E036E75-B49B-1E46-42DB-8A775A86DA85}"/>
              </a:ext>
            </a:extLst>
          </p:cNvPr>
          <p:cNvSpPr>
            <a:spLocks noGrp="1"/>
          </p:cNvSpPr>
          <p:nvPr>
            <p:ph type="sldNum" sz="quarter" idx="16"/>
          </p:nvPr>
        </p:nvSpPr>
        <p:spPr>
          <a:xfrm>
            <a:off x="11737792" y="6501554"/>
            <a:ext cx="454208" cy="365125"/>
          </a:xfrm>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17540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tx2">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8"/>
            <a:ext cx="10972800" cy="2973679"/>
          </a:xfrm>
        </p:spPr>
        <p:txBody>
          <a:bodyPr anchor="b">
            <a:normAutofit/>
          </a:bodyPr>
          <a:lstStyle>
            <a:lvl1pPr>
              <a:defRPr sz="4800" spc="150"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809066"/>
            <a:ext cx="10972800" cy="1183977"/>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dirty="0"/>
              <a:t>Want to add your own background image to a section header? Right-click the slide (careful to avoid the text boxes) and select ‘Format Background…’ to open the Format Pane on the right. Then hit the ‘Insert’ button and add any image from your computer.</a:t>
            </a:r>
          </a:p>
        </p:txBody>
      </p:sp>
      <p:pic>
        <p:nvPicPr>
          <p:cNvPr id="14" name="Picture 13">
            <a:extLst>
              <a:ext uri="{FF2B5EF4-FFF2-40B4-BE49-F238E27FC236}">
                <a16:creationId xmlns:a16="http://schemas.microsoft.com/office/drawing/2014/main" id="{3EECD6C0-B461-F1CE-26E8-AD76728E0D5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6" name="Date Placeholder 5">
            <a:extLst>
              <a:ext uri="{FF2B5EF4-FFF2-40B4-BE49-F238E27FC236}">
                <a16:creationId xmlns:a16="http://schemas.microsoft.com/office/drawing/2014/main" id="{29F0CD21-0D3C-99F5-9759-C93D24895A06}"/>
              </a:ext>
            </a:extLst>
          </p:cNvPr>
          <p:cNvSpPr>
            <a:spLocks noGrp="1"/>
          </p:cNvSpPr>
          <p:nvPr>
            <p:ph type="dt" sz="half" idx="10"/>
          </p:nvPr>
        </p:nvSpPr>
        <p:spPr>
          <a:xfrm>
            <a:off x="153930" y="6426302"/>
            <a:ext cx="2734502" cy="365125"/>
          </a:xfrm>
        </p:spPr>
        <p:txBody>
          <a:bodyPr/>
          <a:lstStyle>
            <a:lvl1pPr>
              <a:defRPr>
                <a:solidFill>
                  <a:schemeClr val="bg1"/>
                </a:solidFill>
              </a:defRPr>
            </a:lvl1pPr>
          </a:lstStyle>
          <a:p>
            <a:r>
              <a:rPr lang="en-US"/>
              <a:t>CADS Office Hours, 3/25/26</a:t>
            </a:r>
          </a:p>
        </p:txBody>
      </p:sp>
      <p:sp>
        <p:nvSpPr>
          <p:cNvPr id="8" name="Footer Placeholder 7">
            <a:extLst>
              <a:ext uri="{FF2B5EF4-FFF2-40B4-BE49-F238E27FC236}">
                <a16:creationId xmlns:a16="http://schemas.microsoft.com/office/drawing/2014/main" id="{2C60AE30-DD32-365D-537D-D74683B14F38}"/>
              </a:ext>
            </a:extLst>
          </p:cNvPr>
          <p:cNvSpPr>
            <a:spLocks noGrp="1"/>
          </p:cNvSpPr>
          <p:nvPr>
            <p:ph type="ftr" sz="quarter" idx="11"/>
          </p:nvPr>
        </p:nvSpPr>
        <p:spPr>
          <a:xfrm>
            <a:off x="3445569" y="6426302"/>
            <a:ext cx="5744084" cy="365125"/>
          </a:xfrm>
        </p:spPr>
        <p:txBody>
          <a:bodyPr/>
          <a:lstStyle>
            <a:lvl1pPr algn="ctr">
              <a:defRPr>
                <a:solidFill>
                  <a:schemeClr val="bg1"/>
                </a:solidFill>
              </a:defRPr>
            </a:lvl1pPr>
          </a:lstStyle>
          <a:p>
            <a:r>
              <a:rPr lang="en-US"/>
              <a:t>STEM-CLEAR</a:t>
            </a:r>
          </a:p>
        </p:txBody>
      </p:sp>
      <p:sp>
        <p:nvSpPr>
          <p:cNvPr id="15" name="Slide Number Placeholder 14">
            <a:extLst>
              <a:ext uri="{FF2B5EF4-FFF2-40B4-BE49-F238E27FC236}">
                <a16:creationId xmlns:a16="http://schemas.microsoft.com/office/drawing/2014/main" id="{009AB5ED-31DE-C9EC-87B2-8060BA73932C}"/>
              </a:ext>
            </a:extLst>
          </p:cNvPr>
          <p:cNvSpPr>
            <a:spLocks noGrp="1"/>
          </p:cNvSpPr>
          <p:nvPr>
            <p:ph type="sldNum" sz="quarter" idx="12"/>
          </p:nvPr>
        </p:nvSpPr>
        <p:spPr>
          <a:xfrm>
            <a:off x="11583862" y="6426302"/>
            <a:ext cx="454208" cy="365125"/>
          </a:xfrm>
        </p:spPr>
        <p:txBody>
          <a:bodyPr/>
          <a:lstStyle>
            <a:lvl1pPr algn="r">
              <a:defRPr>
                <a:solidFill>
                  <a:schemeClr val="bg1"/>
                </a:solidFill>
              </a:defRPr>
            </a:lvl1pPr>
          </a:lstStyle>
          <a:p>
            <a:fld id="{8179B124-EE6F-DB4E-A403-682A40579A9A}" type="slidenum">
              <a:rPr lang="en-US" smtClean="0"/>
              <a:pPr/>
              <a:t>‹#›</a:t>
            </a:fld>
            <a:endParaRPr lang="en-US" dirty="0"/>
          </a:p>
        </p:txBody>
      </p:sp>
    </p:spTree>
    <p:extLst>
      <p:ext uri="{BB962C8B-B14F-4D97-AF65-F5344CB8AC3E}">
        <p14:creationId xmlns:p14="http://schemas.microsoft.com/office/powerpoint/2010/main" val="408224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736B-1DC4-6844-CC39-7953F6F5B62A}"/>
              </a:ext>
            </a:extLst>
          </p:cNvPr>
          <p:cNvSpPr>
            <a:spLocks noGrp="1"/>
          </p:cNvSpPr>
          <p:nvPr>
            <p:ph type="title"/>
          </p:nvPr>
        </p:nvSpPr>
        <p:spPr>
          <a:xfrm>
            <a:off x="608138" y="398698"/>
            <a:ext cx="10972800" cy="104722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B408300-7DA2-3C94-2D53-431241D0FBD9}"/>
              </a:ext>
            </a:extLst>
          </p:cNvPr>
          <p:cNvSpPr>
            <a:spLocks noGrp="1"/>
          </p:cNvSpPr>
          <p:nvPr>
            <p:ph type="body" idx="1"/>
          </p:nvPr>
        </p:nvSpPr>
        <p:spPr>
          <a:xfrm>
            <a:off x="608138" y="1544919"/>
            <a:ext cx="10972800" cy="45104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92772C-906D-1430-9923-C061127ADF39}"/>
              </a:ext>
            </a:extLst>
          </p:cNvPr>
          <p:cNvSpPr>
            <a:spLocks noGrp="1"/>
          </p:cNvSpPr>
          <p:nvPr>
            <p:ph type="dt" sz="half" idx="2"/>
          </p:nvPr>
        </p:nvSpPr>
        <p:spPr>
          <a:xfrm>
            <a:off x="153930" y="6393303"/>
            <a:ext cx="273450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en-US"/>
              <a:t>CADS Office Hours, 3/25/26</a:t>
            </a:r>
          </a:p>
        </p:txBody>
      </p:sp>
      <p:sp>
        <p:nvSpPr>
          <p:cNvPr id="5" name="Footer Placeholder 4">
            <a:extLst>
              <a:ext uri="{FF2B5EF4-FFF2-40B4-BE49-F238E27FC236}">
                <a16:creationId xmlns:a16="http://schemas.microsoft.com/office/drawing/2014/main" id="{493D683C-3CBA-82D6-F7F6-7AC29C2CED46}"/>
              </a:ext>
            </a:extLst>
          </p:cNvPr>
          <p:cNvSpPr>
            <a:spLocks noGrp="1"/>
          </p:cNvSpPr>
          <p:nvPr>
            <p:ph type="ftr" sz="quarter" idx="3"/>
          </p:nvPr>
        </p:nvSpPr>
        <p:spPr>
          <a:xfrm>
            <a:off x="3042361" y="6426302"/>
            <a:ext cx="8081444" cy="365125"/>
          </a:xfrm>
          <a:prstGeom prst="rect">
            <a:avLst/>
          </a:prstGeom>
        </p:spPr>
        <p:txBody>
          <a:bodyPr vert="horz" lIns="91440" tIns="45720" rIns="91440" bIns="45720" rtlCol="0" anchor="ctr"/>
          <a:lstStyle>
            <a:lvl1pPr algn="r">
              <a:defRPr sz="1200" b="0">
                <a:solidFill>
                  <a:schemeClr val="tx1">
                    <a:lumMod val="50000"/>
                    <a:lumOff val="50000"/>
                  </a:schemeClr>
                </a:solidFill>
              </a:defRPr>
            </a:lvl1pPr>
          </a:lstStyle>
          <a:p>
            <a:r>
              <a:rPr lang="en-US"/>
              <a:t>STEM-CLEAR</a:t>
            </a:r>
          </a:p>
        </p:txBody>
      </p:sp>
      <p:sp>
        <p:nvSpPr>
          <p:cNvPr id="6" name="Slide Number Placeholder 5">
            <a:extLst>
              <a:ext uri="{FF2B5EF4-FFF2-40B4-BE49-F238E27FC236}">
                <a16:creationId xmlns:a16="http://schemas.microsoft.com/office/drawing/2014/main" id="{9627A4A6-1594-51B3-2B27-71503A3EA162}"/>
              </a:ext>
            </a:extLst>
          </p:cNvPr>
          <p:cNvSpPr>
            <a:spLocks noGrp="1"/>
          </p:cNvSpPr>
          <p:nvPr>
            <p:ph type="sldNum" sz="quarter" idx="4"/>
          </p:nvPr>
        </p:nvSpPr>
        <p:spPr>
          <a:xfrm>
            <a:off x="11662841" y="6476330"/>
            <a:ext cx="454208" cy="365125"/>
          </a:xfrm>
          <a:prstGeom prst="rect">
            <a:avLst/>
          </a:prstGeom>
          <a:noFill/>
        </p:spPr>
        <p:txBody>
          <a:bodyPr vert="horz" lIns="91440" tIns="45720" rIns="91440" bIns="45720" rtlCol="0" anchor="ctr"/>
          <a:lstStyle>
            <a:lvl1pPr algn="l">
              <a:defRPr sz="1200" b="0">
                <a:solidFill>
                  <a:schemeClr val="tx1">
                    <a:lumMod val="50000"/>
                    <a:lumOff val="50000"/>
                  </a:schemeClr>
                </a:solidFill>
              </a:defRPr>
            </a:lvl1pPr>
          </a:lstStyle>
          <a:p>
            <a:fld id="{8179B124-EE6F-DB4E-A403-682A40579A9A}" type="slidenum">
              <a:rPr lang="en-US" smtClean="0"/>
              <a:pPr/>
              <a:t>‹#›</a:t>
            </a:fld>
            <a:endParaRPr lang="en-US"/>
          </a:p>
        </p:txBody>
      </p:sp>
      <p:sp>
        <p:nvSpPr>
          <p:cNvPr id="9" name="Rectangle 8">
            <a:extLst>
              <a:ext uri="{FF2B5EF4-FFF2-40B4-BE49-F238E27FC236}">
                <a16:creationId xmlns:a16="http://schemas.microsoft.com/office/drawing/2014/main" id="{9F63E526-6775-6BC5-8B3F-B3BA8B479B2C}"/>
              </a:ext>
              <a:ext uri="{C183D7F6-B498-43B3-948B-1728B52AA6E4}">
                <adec:decorative xmlns:adec="http://schemas.microsoft.com/office/drawing/2017/decorative" val="1"/>
              </a:ext>
            </a:extLst>
          </p:cNvPr>
          <p:cNvSpPr/>
          <p:nvPr/>
        </p:nvSpPr>
        <p:spPr>
          <a:xfrm>
            <a:off x="9623508" y="4604468"/>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1F2A86-DF7A-A404-D87F-9594D62BE3AA}"/>
              </a:ext>
              <a:ext uri="{C183D7F6-B498-43B3-948B-1728B52AA6E4}">
                <adec:decorative xmlns:adec="http://schemas.microsoft.com/office/drawing/2017/decorative" val="1"/>
              </a:ext>
            </a:extLst>
          </p:cNvPr>
          <p:cNvSpPr/>
          <p:nvPr userDrawn="1"/>
        </p:nvSpPr>
        <p:spPr>
          <a:xfrm>
            <a:off x="9494783" y="5221083"/>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40E31D39-3D11-5432-CF22-EF543E1A9A16}"/>
              </a:ext>
            </a:extLst>
          </p:cNvPr>
          <p:cNvSpPr/>
          <p:nvPr userDrawn="1"/>
        </p:nvSpPr>
        <p:spPr>
          <a:xfrm>
            <a:off x="1" y="6459786"/>
            <a:ext cx="12192001" cy="398214"/>
          </a:xfrm>
          <a:prstGeom prst="rect">
            <a:avLst/>
          </a:prstGeom>
          <a:solidFill>
            <a:srgbClr val="691D2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B66B86E-2B01-A21E-F9A3-B7F19786C82D}"/>
              </a:ext>
            </a:extLst>
          </p:cNvPr>
          <p:cNvSpPr/>
          <p:nvPr userDrawn="1"/>
        </p:nvSpPr>
        <p:spPr>
          <a:xfrm>
            <a:off x="1" y="6393303"/>
            <a:ext cx="12192001" cy="65999"/>
          </a:xfrm>
          <a:prstGeom prst="rect">
            <a:avLst/>
          </a:prstGeom>
          <a:solidFill>
            <a:srgbClr val="B1915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07555873"/>
      </p:ext>
    </p:extLst>
  </p:cSld>
  <p:clrMap bg1="lt1" tx1="dk1" bg2="lt2" tx2="dk2" accent1="accent1" accent2="accent2" accent3="accent3" accent4="accent4" accent5="accent5" accent6="accent6" hlink="hlink" folHlink="folHlink"/>
  <p:sldLayoutIdLst>
    <p:sldLayoutId id="2147483680" r:id="rId1"/>
    <p:sldLayoutId id="2147483698" r:id="rId2"/>
    <p:sldLayoutId id="2147483681" r:id="rId3"/>
    <p:sldLayoutId id="2147483682" r:id="rId4"/>
    <p:sldLayoutId id="2147483683" r:id="rId5"/>
    <p:sldLayoutId id="2147483704" r:id="rId6"/>
    <p:sldLayoutId id="2147483678" r:id="rId7"/>
    <p:sldLayoutId id="2147483679"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9" r:id="rId23"/>
    <p:sldLayoutId id="2147483700" r:id="rId24"/>
    <p:sldLayoutId id="2147483701" r:id="rId25"/>
    <p:sldLayoutId id="2147483702" r:id="rId26"/>
    <p:sldLayoutId id="2147483703" r:id="rId27"/>
  </p:sldLayoutIdLst>
  <p:hf hdr="0"/>
  <p:txStyles>
    <p:titleStyle>
      <a:lvl1pPr algn="l" defTabSz="914400" rtl="0" eaLnBrk="1" latinLnBrk="0" hangingPunct="1">
        <a:lnSpc>
          <a:spcPct val="90000"/>
        </a:lnSpc>
        <a:spcBef>
          <a:spcPct val="0"/>
        </a:spcBef>
        <a:buNone/>
        <a:defRPr sz="4400" b="1" kern="120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pan@txstate.edu"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svg"/><Relationship Id="rId1" Type="http://schemas.openxmlformats.org/officeDocument/2006/relationships/slideLayout" Target="../slideLayouts/slideLayout4.xml"/><Relationship Id="rId6" Type="http://schemas.openxmlformats.org/officeDocument/2006/relationships/image" Target="../media/image60.svg"/><Relationship Id="rId5" Type="http://schemas.openxmlformats.org/officeDocument/2006/relationships/image" Target="../media/image59.svg"/><Relationship Id="rId4" Type="http://schemas.openxmlformats.org/officeDocument/2006/relationships/image" Target="../media/image58.svg"/></Relationships>
</file>

<file path=ppt/slides/_rels/slide1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gif"/><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diagramLayout" Target="../diagrams/layout1.xml"/><Relationship Id="rId7" Type="http://schemas.openxmlformats.org/officeDocument/2006/relationships/image" Target="../media/image33.jp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6.png"/><Relationship Id="rId4" Type="http://schemas.openxmlformats.org/officeDocument/2006/relationships/diagramQuickStyle" Target="../diagrams/quickStyle1.xml"/><Relationship Id="rId9" Type="http://schemas.openxmlformats.org/officeDocument/2006/relationships/image" Target="../media/image35.svg"/></Relationships>
</file>

<file path=ppt/slides/_rels/slide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jpg"/><Relationship Id="rId1" Type="http://schemas.openxmlformats.org/officeDocument/2006/relationships/slideLayout" Target="../slideLayouts/slideLayout5.xml"/><Relationship Id="rId4" Type="http://schemas.openxmlformats.org/officeDocument/2006/relationships/image" Target="../media/image35.svg"/></Relationships>
</file>

<file path=ppt/slides/_rels/slide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jpg"/><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0.sv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sv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svg"/></Relationships>
</file>

<file path=ppt/slides/_rels/slide8.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8.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svg"/><Relationship Id="rId9" Type="http://schemas.openxmlformats.org/officeDocument/2006/relationships/image" Target="../media/image45.svg"/><Relationship Id="rId14"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svg"/><Relationship Id="rId18" Type="http://schemas.openxmlformats.org/officeDocument/2006/relationships/image" Target="../media/image54.pn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8.svg"/><Relationship Id="rId17" Type="http://schemas.openxmlformats.org/officeDocument/2006/relationships/image" Target="../media/image53.svg"/><Relationship Id="rId2" Type="http://schemas.openxmlformats.org/officeDocument/2006/relationships/notesSlide" Target="../notesSlides/notesSlide3.xml"/><Relationship Id="rId16"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image" Target="../media/image40.svg"/><Relationship Id="rId9" Type="http://schemas.openxmlformats.org/officeDocument/2006/relationships/image" Target="../media/image45.svg"/><Relationship Id="rId1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logo of a computer system&#10;&#10;AI-generated content may be incorrect.">
            <a:extLst>
              <a:ext uri="{FF2B5EF4-FFF2-40B4-BE49-F238E27FC236}">
                <a16:creationId xmlns:a16="http://schemas.microsoft.com/office/drawing/2014/main" id="{B179F84B-CA69-7F5D-922B-930C4E9D033B}"/>
              </a:ext>
            </a:extLst>
          </p:cNvPr>
          <p:cNvPicPr>
            <a:picLocks noGrp="1" noChangeAspect="1"/>
          </p:cNvPicPr>
          <p:nvPr>
            <p:ph type="pic" sz="quarter" idx="18"/>
          </p:nvPr>
        </p:nvPicPr>
        <p:blipFill>
          <a:blip r:embed="rId2"/>
          <a:srcRect t="179" b="179"/>
          <a:stretch>
            <a:fillRect/>
          </a:stretch>
        </p:blipFill>
        <p:spPr>
          <a:xfrm>
            <a:off x="764498" y="2219703"/>
            <a:ext cx="2676159" cy="2672092"/>
          </a:xfrm>
          <a:prstGeom prst="ellipse">
            <a:avLst/>
          </a:prstGeom>
          <a:blipFill>
            <a:blip r:embed="rId2"/>
            <a:stretch>
              <a:fillRect/>
            </a:stretch>
          </a:blipFill>
          <a:ln w="38100" cap="flat" cmpd="sng" algn="ctr">
            <a:noFill/>
            <a:prstDash val="solid"/>
            <a:miter lim="800000"/>
          </a:ln>
          <a:effectLst/>
        </p:spPr>
      </p:pic>
      <p:sp>
        <p:nvSpPr>
          <p:cNvPr id="3" name="Text Placeholder 2">
            <a:extLst>
              <a:ext uri="{FF2B5EF4-FFF2-40B4-BE49-F238E27FC236}">
                <a16:creationId xmlns:a16="http://schemas.microsoft.com/office/drawing/2014/main" id="{01410D63-2341-49FE-6E3A-1CF1B7FB30B3}"/>
              </a:ext>
            </a:extLst>
          </p:cNvPr>
          <p:cNvSpPr>
            <a:spLocks noGrp="1"/>
          </p:cNvSpPr>
          <p:nvPr>
            <p:ph type="body" sz="quarter" idx="19"/>
          </p:nvPr>
        </p:nvSpPr>
        <p:spPr>
          <a:xfrm>
            <a:off x="3779520" y="4033520"/>
            <a:ext cx="7801418" cy="858275"/>
          </a:xfrm>
        </p:spPr>
        <p:txBody>
          <a:bodyPr>
            <a:noAutofit/>
          </a:bodyPr>
          <a:lstStyle/>
          <a:p>
            <a:r>
              <a:rPr lang="en-US" dirty="0"/>
              <a:t>Apan Qasem </a:t>
            </a:r>
            <a:br>
              <a:rPr lang="en-US" dirty="0"/>
            </a:br>
            <a:r>
              <a:rPr lang="en-US" dirty="0">
                <a:hlinkClick r:id="rId3"/>
              </a:rPr>
              <a:t>apan@txstate.edu</a:t>
            </a:r>
            <a:br>
              <a:rPr lang="en-US" dirty="0"/>
            </a:br>
            <a:r>
              <a:rPr lang="en-US" dirty="0"/>
              <a:t>Department of Computer Science </a:t>
            </a:r>
            <a:br>
              <a:rPr lang="en-US" dirty="0"/>
            </a:br>
            <a:r>
              <a:rPr lang="en-US" dirty="0"/>
              <a:t>Texas State University</a:t>
            </a:r>
          </a:p>
          <a:p>
            <a:endParaRPr lang="en-US" dirty="0"/>
          </a:p>
          <a:p>
            <a:endParaRPr lang="en-US" dirty="0"/>
          </a:p>
        </p:txBody>
      </p:sp>
      <p:sp>
        <p:nvSpPr>
          <p:cNvPr id="4" name="Title 3">
            <a:extLst>
              <a:ext uri="{FF2B5EF4-FFF2-40B4-BE49-F238E27FC236}">
                <a16:creationId xmlns:a16="http://schemas.microsoft.com/office/drawing/2014/main" id="{978736A0-B0AC-17DC-A040-F1D9DC1D43A7}"/>
              </a:ext>
            </a:extLst>
          </p:cNvPr>
          <p:cNvSpPr>
            <a:spLocks noGrp="1"/>
          </p:cNvSpPr>
          <p:nvPr>
            <p:ph type="title"/>
          </p:nvPr>
        </p:nvSpPr>
        <p:spPr/>
        <p:txBody>
          <a:bodyPr/>
          <a:lstStyle/>
          <a:p>
            <a:r>
              <a:rPr lang="en-US" sz="6600" dirty="0"/>
              <a:t>Intro to Agentic AI </a:t>
            </a:r>
            <a:r>
              <a:rPr lang="en-US" dirty="0"/>
              <a:t>Building a RAG in Three Easy Steps</a:t>
            </a:r>
          </a:p>
        </p:txBody>
      </p:sp>
      <p:sp>
        <p:nvSpPr>
          <p:cNvPr id="6" name="TextBox 5">
            <a:extLst>
              <a:ext uri="{FF2B5EF4-FFF2-40B4-BE49-F238E27FC236}">
                <a16:creationId xmlns:a16="http://schemas.microsoft.com/office/drawing/2014/main" id="{F75973B4-2B7C-4BB5-EC03-135883CC979E}"/>
              </a:ext>
            </a:extLst>
          </p:cNvPr>
          <p:cNvSpPr txBox="1"/>
          <p:nvPr/>
        </p:nvSpPr>
        <p:spPr>
          <a:xfrm>
            <a:off x="-97436" y="5940670"/>
            <a:ext cx="6313716" cy="338554"/>
          </a:xfrm>
          <a:prstGeom prst="rect">
            <a:avLst/>
          </a:prstGeom>
          <a:noFill/>
        </p:spPr>
        <p:txBody>
          <a:bodyPr wrap="square">
            <a:spAutoFit/>
          </a:bodyPr>
          <a:lstStyle/>
          <a:p>
            <a:pPr algn="ctr"/>
            <a:r>
              <a:rPr lang="en-US" sz="1600" dirty="0">
                <a:latin typeface="Calibri" panose="020F0502020204030204" pitchFamily="34" charset="0"/>
                <a:cs typeface="Calibri" panose="020F0502020204030204" pitchFamily="34" charset="0"/>
              </a:rPr>
              <a:t>CADS TXST AI Ready Office Hours, March 25, San Marcos, TX</a:t>
            </a:r>
          </a:p>
        </p:txBody>
      </p:sp>
      <p:sp>
        <p:nvSpPr>
          <p:cNvPr id="9" name="TextBox 8">
            <a:extLst>
              <a:ext uri="{FF2B5EF4-FFF2-40B4-BE49-F238E27FC236}">
                <a16:creationId xmlns:a16="http://schemas.microsoft.com/office/drawing/2014/main" id="{0713BA9A-7A5E-DDEA-D572-ECB0FD0CC2D9}"/>
              </a:ext>
            </a:extLst>
          </p:cNvPr>
          <p:cNvSpPr txBox="1"/>
          <p:nvPr/>
        </p:nvSpPr>
        <p:spPr>
          <a:xfrm>
            <a:off x="1717469" y="6560765"/>
            <a:ext cx="8757062" cy="261610"/>
          </a:xfrm>
          <a:prstGeom prst="rect">
            <a:avLst/>
          </a:prstGeom>
          <a:noFill/>
        </p:spPr>
        <p:txBody>
          <a:bodyPr wrap="square">
            <a:spAutoFit/>
          </a:bodyPr>
          <a:lstStyle/>
          <a:p>
            <a:pPr algn="ctr"/>
            <a:r>
              <a:rPr lang="en-US" sz="1100" b="1" i="0" dirty="0">
                <a:solidFill>
                  <a:srgbClr val="FFFFFF"/>
                </a:solidFill>
                <a:effectLst/>
                <a:latin typeface="Lato Extended"/>
              </a:rPr>
              <a:t>Work supported by the National Science Foundation under Award No. 2345305</a:t>
            </a:r>
            <a:endParaRPr lang="en-US" sz="1100" b="1" dirty="0"/>
          </a:p>
        </p:txBody>
      </p:sp>
      <p:pic>
        <p:nvPicPr>
          <p:cNvPr id="2" name="Picture 1">
            <a:extLst>
              <a:ext uri="{FF2B5EF4-FFF2-40B4-BE49-F238E27FC236}">
                <a16:creationId xmlns:a16="http://schemas.microsoft.com/office/drawing/2014/main" id="{C1E5858D-61DD-8D19-BB9D-824D1E35C43B}"/>
              </a:ext>
            </a:extLst>
          </p:cNvPr>
          <p:cNvPicPr>
            <a:picLocks noChangeAspect="1"/>
          </p:cNvPicPr>
          <p:nvPr/>
        </p:nvPicPr>
        <p:blipFill>
          <a:blip r:embed="rId4"/>
          <a:stretch>
            <a:fillRect/>
          </a:stretch>
        </p:blipFill>
        <p:spPr>
          <a:xfrm>
            <a:off x="10542665" y="283845"/>
            <a:ext cx="1270000" cy="1270000"/>
          </a:xfrm>
          <a:prstGeom prst="rect">
            <a:avLst/>
          </a:prstGeom>
        </p:spPr>
      </p:pic>
    </p:spTree>
    <p:extLst>
      <p:ext uri="{BB962C8B-B14F-4D97-AF65-F5344CB8AC3E}">
        <p14:creationId xmlns:p14="http://schemas.microsoft.com/office/powerpoint/2010/main" val="450889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4FAF-2B21-F7FC-05DD-BD7FF57CC825}"/>
              </a:ext>
            </a:extLst>
          </p:cNvPr>
          <p:cNvSpPr>
            <a:spLocks noGrp="1"/>
          </p:cNvSpPr>
          <p:nvPr>
            <p:ph type="title"/>
          </p:nvPr>
        </p:nvSpPr>
        <p:spPr>
          <a:xfrm>
            <a:off x="1009168" y="337777"/>
            <a:ext cx="10972800" cy="672865"/>
          </a:xfrm>
        </p:spPr>
        <p:txBody>
          <a:bodyPr anchor="b">
            <a:normAutofit fontScale="90000"/>
          </a:bodyPr>
          <a:lstStyle/>
          <a:p>
            <a:r>
              <a:rPr lang="en-US" dirty="0"/>
              <a:t>Custom GPT vs Building Your Own RAG </a:t>
            </a:r>
          </a:p>
        </p:txBody>
      </p:sp>
      <p:pic>
        <p:nvPicPr>
          <p:cNvPr id="8" name="Picture 7" descr="Screens screenshot of a computer&#10;&#10;AI-generated content may be incorrect.">
            <a:extLst>
              <a:ext uri="{FF2B5EF4-FFF2-40B4-BE49-F238E27FC236}">
                <a16:creationId xmlns:a16="http://schemas.microsoft.com/office/drawing/2014/main" id="{DCC4E3D5-0840-2B92-21A7-27055387934F}"/>
              </a:ext>
            </a:extLst>
          </p:cNvPr>
          <p:cNvPicPr>
            <a:picLocks noChangeAspect="1"/>
          </p:cNvPicPr>
          <p:nvPr/>
        </p:nvPicPr>
        <p:blipFill>
          <a:blip r:embed="rId2"/>
          <a:stretch>
            <a:fillRect/>
          </a:stretch>
        </p:blipFill>
        <p:spPr>
          <a:xfrm>
            <a:off x="2759676" y="1010642"/>
            <a:ext cx="7381750" cy="5259496"/>
          </a:xfrm>
          <a:prstGeom prst="rect">
            <a:avLst/>
          </a:prstGeom>
          <a:noFill/>
        </p:spPr>
      </p:pic>
      <p:sp>
        <p:nvSpPr>
          <p:cNvPr id="4" name="Date Placeholder 3">
            <a:extLst>
              <a:ext uri="{FF2B5EF4-FFF2-40B4-BE49-F238E27FC236}">
                <a16:creationId xmlns:a16="http://schemas.microsoft.com/office/drawing/2014/main" id="{1C71231C-2332-1CED-DCCE-E1C0269ACE5A}"/>
              </a:ext>
            </a:extLst>
          </p:cNvPr>
          <p:cNvSpPr>
            <a:spLocks noGrp="1"/>
          </p:cNvSpPr>
          <p:nvPr>
            <p:ph type="dt" sz="half" idx="10"/>
          </p:nvPr>
        </p:nvSpPr>
        <p:spPr>
          <a:xfrm>
            <a:off x="223126" y="6444102"/>
            <a:ext cx="1962737" cy="397353"/>
          </a:xfrm>
        </p:spPr>
        <p:txBody>
          <a:bodyPr anchor="ctr">
            <a:normAutofit/>
          </a:bodyPr>
          <a:lstStyle/>
          <a:p>
            <a:pPr>
              <a:spcAft>
                <a:spcPts val="600"/>
              </a:spcAft>
            </a:pPr>
            <a:r>
              <a:rPr lang="en-US"/>
              <a:t>CADS Office Hours, 3/25/26</a:t>
            </a:r>
          </a:p>
        </p:txBody>
      </p:sp>
      <p:sp>
        <p:nvSpPr>
          <p:cNvPr id="5" name="Footer Placeholder 4">
            <a:extLst>
              <a:ext uri="{FF2B5EF4-FFF2-40B4-BE49-F238E27FC236}">
                <a16:creationId xmlns:a16="http://schemas.microsoft.com/office/drawing/2014/main" id="{C550316E-F7A6-3CFF-51CA-5A81BDFB6330}"/>
              </a:ext>
            </a:extLst>
          </p:cNvPr>
          <p:cNvSpPr>
            <a:spLocks noGrp="1"/>
          </p:cNvSpPr>
          <p:nvPr>
            <p:ph type="ftr" sz="quarter" idx="11"/>
          </p:nvPr>
        </p:nvSpPr>
        <p:spPr>
          <a:xfrm>
            <a:off x="3113612" y="6443623"/>
            <a:ext cx="5964777" cy="397832"/>
          </a:xfrm>
        </p:spPr>
        <p:txBody>
          <a:bodyPr anchor="ctr">
            <a:normAutofit/>
          </a:bodyPr>
          <a:lstStyle/>
          <a:p>
            <a:pPr>
              <a:spcAft>
                <a:spcPts val="600"/>
              </a:spcAft>
            </a:pPr>
            <a:r>
              <a:rPr lang="en-US"/>
              <a:t>STEM-CLEAR</a:t>
            </a:r>
          </a:p>
        </p:txBody>
      </p:sp>
      <p:sp>
        <p:nvSpPr>
          <p:cNvPr id="6" name="Slide Number Placeholder 5">
            <a:extLst>
              <a:ext uri="{FF2B5EF4-FFF2-40B4-BE49-F238E27FC236}">
                <a16:creationId xmlns:a16="http://schemas.microsoft.com/office/drawing/2014/main" id="{D9FB4866-1F45-76B4-F26A-7C600501105F}"/>
              </a:ext>
            </a:extLst>
          </p:cNvPr>
          <p:cNvSpPr>
            <a:spLocks noGrp="1"/>
          </p:cNvSpPr>
          <p:nvPr>
            <p:ph type="sldNum" sz="quarter" idx="12"/>
          </p:nvPr>
        </p:nvSpPr>
        <p:spPr>
          <a:xfrm>
            <a:off x="11527760" y="6476330"/>
            <a:ext cx="454208" cy="365125"/>
          </a:xfrm>
        </p:spPr>
        <p:txBody>
          <a:bodyPr anchor="ctr">
            <a:normAutofit/>
          </a:bodyPr>
          <a:lstStyle/>
          <a:p>
            <a:pPr>
              <a:spcAft>
                <a:spcPts val="600"/>
              </a:spcAft>
            </a:pPr>
            <a:fld id="{8179B124-EE6F-DB4E-A403-682A40579A9A}" type="slidenum">
              <a:rPr lang="en-US" smtClean="0"/>
              <a:pPr>
                <a:spcAft>
                  <a:spcPts val="600"/>
                </a:spcAft>
              </a:pPr>
              <a:t>10</a:t>
            </a:fld>
            <a:endParaRPr lang="en-US"/>
          </a:p>
        </p:txBody>
      </p:sp>
    </p:spTree>
    <p:extLst>
      <p:ext uri="{BB962C8B-B14F-4D97-AF65-F5344CB8AC3E}">
        <p14:creationId xmlns:p14="http://schemas.microsoft.com/office/powerpoint/2010/main" val="18617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86D815-2906-8E5F-DE96-C79B1BCA45D2}"/>
              </a:ext>
            </a:extLst>
          </p:cNvPr>
          <p:cNvSpPr>
            <a:spLocks noGrp="1"/>
          </p:cNvSpPr>
          <p:nvPr>
            <p:ph type="dt" sz="half" idx="10"/>
          </p:nvPr>
        </p:nvSpPr>
        <p:spPr>
          <a:xfrm>
            <a:off x="234758" y="6467557"/>
            <a:ext cx="2337810" cy="365125"/>
          </a:xfrm>
        </p:spPr>
        <p:txBody>
          <a:bodyPr anchor="ctr">
            <a:normAutofit/>
          </a:bodyPr>
          <a:lstStyle/>
          <a:p>
            <a:pPr>
              <a:spcAft>
                <a:spcPts val="600"/>
              </a:spcAft>
            </a:pPr>
            <a:r>
              <a:rPr lang="en-US"/>
              <a:t>CADS Office Hours, 3/25/26</a:t>
            </a:r>
          </a:p>
        </p:txBody>
      </p:sp>
      <p:sp>
        <p:nvSpPr>
          <p:cNvPr id="5" name="Footer Placeholder 4">
            <a:extLst>
              <a:ext uri="{FF2B5EF4-FFF2-40B4-BE49-F238E27FC236}">
                <a16:creationId xmlns:a16="http://schemas.microsoft.com/office/drawing/2014/main" id="{6AACC09A-6F2E-A468-2F76-098CB3BC9946}"/>
              </a:ext>
            </a:extLst>
          </p:cNvPr>
          <p:cNvSpPr>
            <a:spLocks noGrp="1"/>
          </p:cNvSpPr>
          <p:nvPr>
            <p:ph type="ftr" sz="quarter" idx="11"/>
          </p:nvPr>
        </p:nvSpPr>
        <p:spPr>
          <a:xfrm>
            <a:off x="3101838" y="6467557"/>
            <a:ext cx="6140730" cy="365125"/>
          </a:xfrm>
        </p:spPr>
        <p:txBody>
          <a:bodyPr anchor="ctr">
            <a:normAutofit/>
          </a:bodyPr>
          <a:lstStyle/>
          <a:p>
            <a:pPr>
              <a:spcAft>
                <a:spcPts val="600"/>
              </a:spcAft>
            </a:pPr>
            <a:r>
              <a:rPr lang="en-US"/>
              <a:t>STEM-CLEAR</a:t>
            </a:r>
          </a:p>
        </p:txBody>
      </p:sp>
      <p:sp>
        <p:nvSpPr>
          <p:cNvPr id="6" name="Slide Number Placeholder 5">
            <a:extLst>
              <a:ext uri="{FF2B5EF4-FFF2-40B4-BE49-F238E27FC236}">
                <a16:creationId xmlns:a16="http://schemas.microsoft.com/office/drawing/2014/main" id="{EEEBF085-6EEE-DF16-EF45-8066D6B4282B}"/>
              </a:ext>
            </a:extLst>
          </p:cNvPr>
          <p:cNvSpPr>
            <a:spLocks noGrp="1"/>
          </p:cNvSpPr>
          <p:nvPr>
            <p:ph type="sldNum" sz="quarter" idx="12"/>
          </p:nvPr>
        </p:nvSpPr>
        <p:spPr>
          <a:xfrm>
            <a:off x="11503034" y="6467557"/>
            <a:ext cx="454208" cy="365125"/>
          </a:xfrm>
        </p:spPr>
        <p:txBody>
          <a:bodyPr anchor="ctr">
            <a:normAutofit/>
          </a:bodyPr>
          <a:lstStyle/>
          <a:p>
            <a:pPr>
              <a:spcAft>
                <a:spcPts val="600"/>
              </a:spcAft>
            </a:pPr>
            <a:fld id="{8179B124-EE6F-DB4E-A403-682A40579A9A}" type="slidenum">
              <a:rPr lang="en-US" smtClean="0"/>
              <a:pPr>
                <a:spcAft>
                  <a:spcPts val="600"/>
                </a:spcAft>
              </a:pPr>
              <a:t>11</a:t>
            </a:fld>
            <a:endParaRPr lang="en-US"/>
          </a:p>
        </p:txBody>
      </p:sp>
      <p:sp>
        <p:nvSpPr>
          <p:cNvPr id="2" name="Title 1">
            <a:extLst>
              <a:ext uri="{FF2B5EF4-FFF2-40B4-BE49-F238E27FC236}">
                <a16:creationId xmlns:a16="http://schemas.microsoft.com/office/drawing/2014/main" id="{ADEBC853-A68F-DD99-B42E-E195E1D24B51}"/>
              </a:ext>
            </a:extLst>
          </p:cNvPr>
          <p:cNvSpPr>
            <a:spLocks noGrp="1"/>
          </p:cNvSpPr>
          <p:nvPr>
            <p:ph type="title"/>
          </p:nvPr>
        </p:nvSpPr>
        <p:spPr>
          <a:xfrm>
            <a:off x="609600" y="439520"/>
            <a:ext cx="10972800" cy="798914"/>
          </a:xfrm>
        </p:spPr>
        <p:txBody>
          <a:bodyPr anchor="b">
            <a:normAutofit/>
          </a:bodyPr>
          <a:lstStyle/>
          <a:p>
            <a:r>
              <a:rPr lang="en-US" dirty="0"/>
              <a:t>Custom GPT vs Building your own RAG</a:t>
            </a:r>
          </a:p>
        </p:txBody>
      </p:sp>
      <p:graphicFrame>
        <p:nvGraphicFramePr>
          <p:cNvPr id="7" name="Table 6">
            <a:extLst>
              <a:ext uri="{FF2B5EF4-FFF2-40B4-BE49-F238E27FC236}">
                <a16:creationId xmlns:a16="http://schemas.microsoft.com/office/drawing/2014/main" id="{5493A91C-8329-F273-BD1F-5755BE77D830}"/>
              </a:ext>
            </a:extLst>
          </p:cNvPr>
          <p:cNvGraphicFramePr>
            <a:graphicFrameLocks noGrp="1"/>
          </p:cNvGraphicFramePr>
          <p:nvPr>
            <p:extLst>
              <p:ext uri="{D42A27DB-BD31-4B8C-83A1-F6EECF244321}">
                <p14:modId xmlns:p14="http://schemas.microsoft.com/office/powerpoint/2010/main" val="1443385478"/>
              </p:ext>
            </p:extLst>
          </p:nvPr>
        </p:nvGraphicFramePr>
        <p:xfrm>
          <a:off x="2101366" y="1445919"/>
          <a:ext cx="8616458" cy="4733215"/>
        </p:xfrm>
        <a:graphic>
          <a:graphicData uri="http://schemas.openxmlformats.org/drawingml/2006/table">
            <a:tbl>
              <a:tblPr>
                <a:tableStyleId>{2D5ABB26-0587-4C30-8999-92F81FD0307C}</a:tableStyleId>
              </a:tblPr>
              <a:tblGrid>
                <a:gridCol w="2022226">
                  <a:extLst>
                    <a:ext uri="{9D8B030D-6E8A-4147-A177-3AD203B41FA5}">
                      <a16:colId xmlns:a16="http://schemas.microsoft.com/office/drawing/2014/main" val="1173963273"/>
                    </a:ext>
                  </a:extLst>
                </a:gridCol>
                <a:gridCol w="3094892">
                  <a:extLst>
                    <a:ext uri="{9D8B030D-6E8A-4147-A177-3AD203B41FA5}">
                      <a16:colId xmlns:a16="http://schemas.microsoft.com/office/drawing/2014/main" val="522934038"/>
                    </a:ext>
                  </a:extLst>
                </a:gridCol>
                <a:gridCol w="3499340">
                  <a:extLst>
                    <a:ext uri="{9D8B030D-6E8A-4147-A177-3AD203B41FA5}">
                      <a16:colId xmlns:a16="http://schemas.microsoft.com/office/drawing/2014/main" val="188125931"/>
                    </a:ext>
                  </a:extLst>
                </a:gridCol>
              </a:tblGrid>
              <a:tr h="389981">
                <a:tc>
                  <a:txBody>
                    <a:bodyPr/>
                    <a:lstStyle/>
                    <a:p>
                      <a:pPr rtl="0">
                        <a:buNone/>
                      </a:pPr>
                      <a:r>
                        <a:rPr lang="en-US" sz="1400" b="1" dirty="0">
                          <a:solidFill>
                            <a:schemeClr val="tx1">
                              <a:lumMod val="85000"/>
                              <a:lumOff val="15000"/>
                            </a:schemeClr>
                          </a:solidFill>
                          <a:effectLst/>
                          <a:latin typeface="Calibri" panose="020F0502020204030204" pitchFamily="34" charset="0"/>
                          <a:cs typeface="Calibri" panose="020F0502020204030204" pitchFamily="34" charset="0"/>
                        </a:rPr>
                        <a:t>Feature</a:t>
                      </a:r>
                      <a:endParaRPr lang="en-US" sz="1400"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69174" marR="101505" marT="101505" marB="10150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0">
                        <a:buNone/>
                      </a:pPr>
                      <a:r>
                        <a:rPr lang="en-US" sz="1400" b="1" dirty="0">
                          <a:solidFill>
                            <a:schemeClr val="tx1">
                              <a:lumMod val="85000"/>
                              <a:lumOff val="15000"/>
                            </a:schemeClr>
                          </a:solidFill>
                          <a:effectLst/>
                          <a:latin typeface="Calibri" panose="020F0502020204030204" pitchFamily="34" charset="0"/>
                          <a:cs typeface="Calibri" panose="020F0502020204030204" pitchFamily="34" charset="0"/>
                        </a:rPr>
                        <a:t>Custom GPT (OpenAI)</a:t>
                      </a:r>
                      <a:endParaRPr lang="en-US" sz="1400"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69174" marR="101505" marT="101505" marB="1015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0">
                        <a:buNone/>
                      </a:pPr>
                      <a:r>
                        <a:rPr lang="en-US" sz="1400" b="1" dirty="0">
                          <a:solidFill>
                            <a:schemeClr val="tx1">
                              <a:lumMod val="85000"/>
                              <a:lumOff val="15000"/>
                            </a:schemeClr>
                          </a:solidFill>
                          <a:effectLst/>
                          <a:latin typeface="Calibri" panose="020F0502020204030204" pitchFamily="34" charset="0"/>
                          <a:cs typeface="Calibri" panose="020F0502020204030204" pitchFamily="34" charset="0"/>
                        </a:rPr>
                        <a:t>Our RAG </a:t>
                      </a:r>
                      <a:endParaRPr lang="en-US" sz="1400"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69174" marR="101505" marT="101505" marB="10150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91827187"/>
                  </a:ext>
                </a:extLst>
              </a:tr>
              <a:tr h="652730">
                <a:tc>
                  <a:txBody>
                    <a:bodyPr/>
                    <a:lstStyle/>
                    <a:p>
                      <a:pPr rtl="0">
                        <a:buNone/>
                      </a:pPr>
                      <a:r>
                        <a:rPr lang="en-US" sz="1400" b="1" dirty="0">
                          <a:solidFill>
                            <a:schemeClr val="tx1">
                              <a:lumMod val="85000"/>
                              <a:lumOff val="15000"/>
                            </a:schemeClr>
                          </a:solidFill>
                          <a:effectLst/>
                          <a:latin typeface="Calibri" panose="020F0502020204030204" pitchFamily="34" charset="0"/>
                          <a:cs typeface="Calibri" panose="020F0502020204030204" pitchFamily="34" charset="0"/>
                        </a:rPr>
                        <a:t>Setup Time</a:t>
                      </a:r>
                    </a:p>
                  </a:txBody>
                  <a:tcPr marL="169174" marR="101505" marT="101505" marB="10150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buNone/>
                      </a:pPr>
                      <a:r>
                        <a:rPr lang="en-US" sz="1400" dirty="0">
                          <a:solidFill>
                            <a:schemeClr val="tx1">
                              <a:lumMod val="85000"/>
                              <a:lumOff val="15000"/>
                            </a:schemeClr>
                          </a:solidFill>
                          <a:effectLst/>
                          <a:latin typeface="Calibri" panose="020F0502020204030204" pitchFamily="34" charset="0"/>
                          <a:cs typeface="Calibri" panose="020F0502020204030204" pitchFamily="34" charset="0"/>
                        </a:rPr>
                        <a:t>5 minutes (No-code)</a:t>
                      </a:r>
                    </a:p>
                  </a:txBody>
                  <a:tcPr marL="169174" marR="101505" marT="101505" marB="1015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buNone/>
                      </a:pPr>
                      <a:r>
                        <a:rPr lang="en-US" sz="1400">
                          <a:solidFill>
                            <a:schemeClr val="tx1">
                              <a:lumMod val="85000"/>
                              <a:lumOff val="15000"/>
                            </a:schemeClr>
                          </a:solidFill>
                          <a:effectLst/>
                          <a:latin typeface="Calibri" panose="020F0502020204030204" pitchFamily="34" charset="0"/>
                          <a:cs typeface="Calibri" panose="020F0502020204030204" pitchFamily="34" charset="0"/>
                        </a:rPr>
                        <a:t>1-2 hours (a little bit of Python)</a:t>
                      </a:r>
                      <a:endParaRPr lang="en-US" sz="1400"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69174" marR="101505" marT="101505" marB="10150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471259"/>
                  </a:ext>
                </a:extLst>
              </a:tr>
              <a:tr h="732823">
                <a:tc>
                  <a:txBody>
                    <a:bodyPr/>
                    <a:lstStyle/>
                    <a:p>
                      <a:pPr rtl="0">
                        <a:buNone/>
                      </a:pPr>
                      <a:r>
                        <a:rPr lang="en-US" sz="1400" b="1" dirty="0">
                          <a:solidFill>
                            <a:schemeClr val="tx1">
                              <a:lumMod val="85000"/>
                              <a:lumOff val="15000"/>
                            </a:schemeClr>
                          </a:solidFill>
                          <a:effectLst/>
                          <a:latin typeface="Calibri" panose="020F0502020204030204" pitchFamily="34" charset="0"/>
                          <a:cs typeface="Calibri" panose="020F0502020204030204" pitchFamily="34" charset="0"/>
                        </a:rPr>
                        <a:t>Customization</a:t>
                      </a:r>
                    </a:p>
                  </a:txBody>
                  <a:tcPr marL="169174" marR="101505" marT="101505" marB="10150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buNone/>
                      </a:pPr>
                      <a:r>
                        <a:rPr lang="en-US" sz="1400" b="0" dirty="0">
                          <a:solidFill>
                            <a:schemeClr val="tx1">
                              <a:lumMod val="85000"/>
                              <a:lumOff val="15000"/>
                            </a:schemeClr>
                          </a:solidFill>
                          <a:effectLst/>
                          <a:latin typeface="Calibri" panose="020F0502020204030204" pitchFamily="34" charset="0"/>
                          <a:cs typeface="Calibri" panose="020F0502020204030204" pitchFamily="34" charset="0"/>
                        </a:rPr>
                        <a:t>Low.</a:t>
                      </a:r>
                      <a:r>
                        <a:rPr lang="en-US" sz="1400" b="1" dirty="0">
                          <a:solidFill>
                            <a:schemeClr val="tx1">
                              <a:lumMod val="85000"/>
                              <a:lumOff val="15000"/>
                            </a:schemeClr>
                          </a:solidFill>
                          <a:effectLst/>
                          <a:latin typeface="Calibri" panose="020F0502020204030204" pitchFamily="34" charset="0"/>
                          <a:cs typeface="Calibri" panose="020F0502020204030204" pitchFamily="34" charset="0"/>
                        </a:rPr>
                        <a:t> </a:t>
                      </a:r>
                      <a:r>
                        <a:rPr lang="en-US" sz="1400" dirty="0">
                          <a:solidFill>
                            <a:schemeClr val="tx1">
                              <a:lumMod val="85000"/>
                              <a:lumOff val="15000"/>
                            </a:schemeClr>
                          </a:solidFill>
                          <a:effectLst/>
                          <a:latin typeface="Calibri" panose="020F0502020204030204" pitchFamily="34" charset="0"/>
                          <a:cs typeface="Calibri" panose="020F0502020204030204" pitchFamily="34" charset="0"/>
                        </a:rPr>
                        <a:t>Treats all PDFs as one big pile of text.</a:t>
                      </a:r>
                    </a:p>
                  </a:txBody>
                  <a:tcPr marL="169174" marR="101505" marT="101505" marB="1015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buNone/>
                      </a:pPr>
                      <a:r>
                        <a:rPr lang="en-US" sz="1400" b="1" dirty="0">
                          <a:solidFill>
                            <a:schemeClr val="tx1">
                              <a:lumMod val="85000"/>
                              <a:lumOff val="15000"/>
                            </a:schemeClr>
                          </a:solidFill>
                          <a:effectLst/>
                          <a:latin typeface="Calibri" panose="020F0502020204030204" pitchFamily="34" charset="0"/>
                          <a:cs typeface="Calibri" panose="020F0502020204030204" pitchFamily="34" charset="0"/>
                        </a:rPr>
                        <a:t>High.</a:t>
                      </a:r>
                      <a:r>
                        <a:rPr lang="en-US" sz="1400" dirty="0">
                          <a:solidFill>
                            <a:schemeClr val="tx1">
                              <a:lumMod val="85000"/>
                              <a:lumOff val="15000"/>
                            </a:schemeClr>
                          </a:solidFill>
                          <a:effectLst/>
                          <a:latin typeface="Calibri" panose="020F0502020204030204" pitchFamily="34" charset="0"/>
                          <a:cs typeface="Calibri" panose="020F0502020204030204" pitchFamily="34" charset="0"/>
                        </a:rPr>
                        <a:t> Can "staple" dates and lecture IDs to every chunk. Set additional guardrails </a:t>
                      </a:r>
                    </a:p>
                  </a:txBody>
                  <a:tcPr marL="169174" marR="101505" marT="101505" marB="10150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3857095"/>
                  </a:ext>
                </a:extLst>
              </a:tr>
              <a:tr h="732823">
                <a:tc>
                  <a:txBody>
                    <a:bodyPr/>
                    <a:lstStyle/>
                    <a:p>
                      <a:pPr rtl="0">
                        <a:buNone/>
                      </a:pPr>
                      <a:r>
                        <a:rPr lang="en-US" sz="1400" b="1" dirty="0">
                          <a:solidFill>
                            <a:schemeClr val="tx1">
                              <a:lumMod val="85000"/>
                              <a:lumOff val="15000"/>
                            </a:schemeClr>
                          </a:solidFill>
                          <a:effectLst/>
                          <a:latin typeface="Calibri" panose="020F0502020204030204" pitchFamily="34" charset="0"/>
                          <a:cs typeface="Calibri" panose="020F0502020204030204" pitchFamily="34" charset="0"/>
                        </a:rPr>
                        <a:t>Reasoning</a:t>
                      </a:r>
                    </a:p>
                  </a:txBody>
                  <a:tcPr marL="169174" marR="101505" marT="101505" marB="10150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buNone/>
                      </a:pPr>
                      <a:r>
                        <a:rPr lang="en-US" sz="1400" dirty="0">
                          <a:solidFill>
                            <a:schemeClr val="tx1">
                              <a:lumMod val="85000"/>
                              <a:lumOff val="15000"/>
                            </a:schemeClr>
                          </a:solidFill>
                          <a:effectLst/>
                          <a:latin typeface="Calibri" panose="020F0502020204030204" pitchFamily="34" charset="0"/>
                          <a:cs typeface="Calibri" panose="020F0502020204030204" pitchFamily="34" charset="0"/>
                        </a:rPr>
                        <a:t>Essentially “Black box” retrieval. </a:t>
                      </a:r>
                    </a:p>
                  </a:txBody>
                  <a:tcPr marL="169174" marR="101505" marT="101505" marB="1015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buNone/>
                      </a:pPr>
                      <a:r>
                        <a:rPr lang="en-US" sz="1400" b="0" dirty="0">
                          <a:solidFill>
                            <a:schemeClr val="tx1">
                              <a:lumMod val="85000"/>
                              <a:lumOff val="15000"/>
                            </a:schemeClr>
                          </a:solidFill>
                          <a:effectLst/>
                          <a:latin typeface="Calibri" panose="020F0502020204030204" pitchFamily="34" charset="0"/>
                          <a:cs typeface="Calibri" panose="020F0502020204030204" pitchFamily="34" charset="0"/>
                        </a:rPr>
                        <a:t>Can control logic behind retrievals</a:t>
                      </a:r>
                      <a:r>
                        <a:rPr lang="en-US" sz="1400" dirty="0">
                          <a:solidFill>
                            <a:schemeClr val="tx1">
                              <a:lumMod val="85000"/>
                              <a:lumOff val="15000"/>
                            </a:schemeClr>
                          </a:solidFill>
                          <a:effectLst/>
                          <a:latin typeface="Calibri" panose="020F0502020204030204" pitchFamily="34" charset="0"/>
                          <a:cs typeface="Calibri" panose="020F0502020204030204" pitchFamily="34" charset="0"/>
                        </a:rPr>
                        <a:t>. </a:t>
                      </a:r>
                      <a:r>
                        <a:rPr lang="en-US" sz="1400" b="1" dirty="0">
                          <a:solidFill>
                            <a:schemeClr val="tx1">
                              <a:lumMod val="85000"/>
                              <a:lumOff val="15000"/>
                            </a:schemeClr>
                          </a:solidFill>
                          <a:effectLst/>
                          <a:latin typeface="Calibri" panose="020F0502020204030204" pitchFamily="34" charset="0"/>
                          <a:cs typeface="Calibri" panose="020F0502020204030204" pitchFamily="34" charset="0"/>
                        </a:rPr>
                        <a:t>Eliminate hallucinations.</a:t>
                      </a:r>
                      <a:r>
                        <a:rPr lang="en-US" sz="1400" dirty="0">
                          <a:solidFill>
                            <a:schemeClr val="tx1">
                              <a:lumMod val="85000"/>
                              <a:lumOff val="15000"/>
                            </a:schemeClr>
                          </a:solidFill>
                          <a:effectLst/>
                          <a:latin typeface="Calibri" panose="020F0502020204030204" pitchFamily="34" charset="0"/>
                          <a:cs typeface="Calibri" panose="020F0502020204030204" pitchFamily="34" charset="0"/>
                        </a:rPr>
                        <a:t> </a:t>
                      </a:r>
                    </a:p>
                  </a:txBody>
                  <a:tcPr marL="169174" marR="101505" marT="101505" marB="10150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1103524"/>
                  </a:ext>
                </a:extLst>
              </a:tr>
              <a:tr h="732823">
                <a:tc>
                  <a:txBody>
                    <a:bodyPr/>
                    <a:lstStyle/>
                    <a:p>
                      <a:pPr rtl="0">
                        <a:buNone/>
                      </a:pPr>
                      <a:r>
                        <a:rPr lang="en-US" sz="1400" b="1" dirty="0">
                          <a:solidFill>
                            <a:schemeClr val="tx1">
                              <a:lumMod val="85000"/>
                              <a:lumOff val="15000"/>
                            </a:schemeClr>
                          </a:solidFill>
                          <a:effectLst/>
                          <a:latin typeface="Calibri" panose="020F0502020204030204" pitchFamily="34" charset="0"/>
                          <a:cs typeface="Calibri" panose="020F0502020204030204" pitchFamily="34" charset="0"/>
                        </a:rPr>
                        <a:t>Cost </a:t>
                      </a:r>
                    </a:p>
                  </a:txBody>
                  <a:tcPr marL="169174" marR="101505" marT="101505" marB="10150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buNone/>
                      </a:pPr>
                      <a:r>
                        <a:rPr lang="en-US" sz="1400" dirty="0">
                          <a:solidFill>
                            <a:schemeClr val="tx1">
                              <a:lumMod val="85000"/>
                              <a:lumOff val="15000"/>
                            </a:schemeClr>
                          </a:solidFill>
                          <a:effectLst/>
                          <a:latin typeface="Calibri" panose="020F0502020204030204" pitchFamily="34" charset="0"/>
                          <a:cs typeface="Calibri" panose="020F0502020204030204" pitchFamily="34" charset="0"/>
                        </a:rPr>
                        <a:t>Requires students and instructors to subscribed to </a:t>
                      </a:r>
                      <a:r>
                        <a:rPr lang="en-US" sz="1400" b="0" dirty="0">
                          <a:solidFill>
                            <a:schemeClr val="tx1">
                              <a:lumMod val="85000"/>
                              <a:lumOff val="15000"/>
                            </a:schemeClr>
                          </a:solidFill>
                          <a:effectLst/>
                          <a:latin typeface="Calibri" panose="020F0502020204030204" pitchFamily="34" charset="0"/>
                          <a:cs typeface="Calibri" panose="020F0502020204030204" pitchFamily="34" charset="0"/>
                        </a:rPr>
                        <a:t>ChatGPT Plus</a:t>
                      </a:r>
                    </a:p>
                  </a:txBody>
                  <a:tcPr marL="169174" marR="101505" marT="101505" marB="1015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buNone/>
                      </a:pPr>
                      <a:r>
                        <a:rPr lang="en-US" sz="1400" b="1" dirty="0">
                          <a:solidFill>
                            <a:schemeClr val="tx1">
                              <a:lumMod val="85000"/>
                              <a:lumOff val="15000"/>
                            </a:schemeClr>
                          </a:solidFill>
                          <a:effectLst/>
                          <a:latin typeface="Calibri" panose="020F0502020204030204" pitchFamily="34" charset="0"/>
                          <a:cs typeface="Calibri" panose="020F0502020204030204" pitchFamily="34" charset="0"/>
                        </a:rPr>
                        <a:t>Free. </a:t>
                      </a:r>
                      <a:r>
                        <a:rPr lang="en-US" sz="1400" dirty="0">
                          <a:solidFill>
                            <a:schemeClr val="tx1">
                              <a:lumMod val="85000"/>
                              <a:lumOff val="15000"/>
                            </a:schemeClr>
                          </a:solidFill>
                          <a:effectLst/>
                          <a:latin typeface="Calibri" panose="020F0502020204030204" pitchFamily="34" charset="0"/>
                          <a:cs typeface="Calibri" panose="020F0502020204030204" pitchFamily="34" charset="0"/>
                        </a:rPr>
                        <a:t>You can embed it in Canvas for free for all students.</a:t>
                      </a:r>
                    </a:p>
                  </a:txBody>
                  <a:tcPr marL="169174" marR="101505" marT="101505" marB="10150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818234"/>
                  </a:ext>
                </a:extLst>
              </a:tr>
              <a:tr h="732823">
                <a:tc>
                  <a:txBody>
                    <a:bodyPr/>
                    <a:lstStyle/>
                    <a:p>
                      <a:pPr rtl="0">
                        <a:buNone/>
                      </a:pPr>
                      <a:r>
                        <a:rPr lang="en-US" sz="1400" b="1" dirty="0">
                          <a:solidFill>
                            <a:schemeClr val="tx1">
                              <a:lumMod val="85000"/>
                              <a:lumOff val="15000"/>
                            </a:schemeClr>
                          </a:solidFill>
                          <a:effectLst/>
                          <a:latin typeface="Calibri" panose="020F0502020204030204" pitchFamily="34" charset="0"/>
                          <a:cs typeface="Calibri" panose="020F0502020204030204" pitchFamily="34" charset="0"/>
                        </a:rPr>
                        <a:t>File Limits</a:t>
                      </a:r>
                    </a:p>
                  </a:txBody>
                  <a:tcPr marL="169174" marR="101505" marT="101505" marB="10150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buNone/>
                      </a:pPr>
                      <a:r>
                        <a:rPr lang="en-US" sz="1400" dirty="0">
                          <a:solidFill>
                            <a:schemeClr val="tx1">
                              <a:lumMod val="85000"/>
                              <a:lumOff val="15000"/>
                            </a:schemeClr>
                          </a:solidFill>
                          <a:effectLst/>
                          <a:latin typeface="Calibri" panose="020F0502020204030204" pitchFamily="34" charset="0"/>
                          <a:cs typeface="Calibri" panose="020F0502020204030204" pitchFamily="34" charset="0"/>
                        </a:rPr>
                        <a:t>Strict. Currently ~20 files or 512MB total</a:t>
                      </a:r>
                    </a:p>
                  </a:txBody>
                  <a:tcPr marL="169174" marR="101505" marT="101505" marB="1015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buNone/>
                      </a:pPr>
                      <a:r>
                        <a:rPr lang="en-US" sz="1400" b="1" dirty="0">
                          <a:solidFill>
                            <a:schemeClr val="tx1">
                              <a:lumMod val="85000"/>
                              <a:lumOff val="15000"/>
                            </a:schemeClr>
                          </a:solidFill>
                          <a:effectLst/>
                          <a:latin typeface="Calibri" panose="020F0502020204030204" pitchFamily="34" charset="0"/>
                          <a:cs typeface="Calibri" panose="020F0502020204030204" pitchFamily="34" charset="0"/>
                        </a:rPr>
                        <a:t>Unlimited. </a:t>
                      </a:r>
                    </a:p>
                  </a:txBody>
                  <a:tcPr marL="169174" marR="101505" marT="101505" marB="10150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9240687"/>
                  </a:ext>
                </a:extLst>
              </a:tr>
              <a:tr h="732823">
                <a:tc>
                  <a:txBody>
                    <a:bodyPr/>
                    <a:lstStyle/>
                    <a:p>
                      <a:pPr rtl="0">
                        <a:buNone/>
                      </a:pPr>
                      <a:r>
                        <a:rPr lang="en-US" sz="1400" b="1" dirty="0">
                          <a:solidFill>
                            <a:schemeClr val="tx1">
                              <a:lumMod val="85000"/>
                              <a:lumOff val="15000"/>
                            </a:schemeClr>
                          </a:solidFill>
                          <a:effectLst/>
                          <a:latin typeface="Calibri" panose="020F0502020204030204" pitchFamily="34" charset="0"/>
                          <a:cs typeface="Calibri" panose="020F0502020204030204" pitchFamily="34" charset="0"/>
                        </a:rPr>
                        <a:t>Privacy </a:t>
                      </a:r>
                    </a:p>
                  </a:txBody>
                  <a:tcPr marL="169174" marR="101505" marT="101505" marB="10150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buNone/>
                      </a:pPr>
                      <a:r>
                        <a:rPr lang="en-US" sz="1400" b="0" dirty="0">
                          <a:solidFill>
                            <a:schemeClr val="tx1">
                              <a:lumMod val="85000"/>
                              <a:lumOff val="15000"/>
                            </a:schemeClr>
                          </a:solidFill>
                          <a:effectLst/>
                          <a:latin typeface="Calibri" panose="020F0502020204030204" pitchFamily="34" charset="0"/>
                          <a:cs typeface="Calibri" panose="020F0502020204030204" pitchFamily="34" charset="0"/>
                        </a:rPr>
                        <a:t>Low. Data may used for improving LLMs </a:t>
                      </a:r>
                    </a:p>
                  </a:txBody>
                  <a:tcPr marL="169174" marR="101505" marT="101505" marB="1015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buNone/>
                      </a:pPr>
                      <a:r>
                        <a:rPr lang="en-US" sz="1400" b="1" dirty="0">
                          <a:solidFill>
                            <a:schemeClr val="tx1">
                              <a:lumMod val="85000"/>
                              <a:lumOff val="15000"/>
                            </a:schemeClr>
                          </a:solidFill>
                          <a:effectLst/>
                          <a:latin typeface="Calibri" panose="020F0502020204030204" pitchFamily="34" charset="0"/>
                          <a:cs typeface="Calibri" panose="020F0502020204030204" pitchFamily="34" charset="0"/>
                        </a:rPr>
                        <a:t>High. </a:t>
                      </a:r>
                      <a:r>
                        <a:rPr lang="en-US" sz="1400" dirty="0">
                          <a:solidFill>
                            <a:schemeClr val="tx1">
                              <a:lumMod val="85000"/>
                              <a:lumOff val="15000"/>
                            </a:schemeClr>
                          </a:solidFill>
                          <a:effectLst/>
                          <a:latin typeface="Calibri" panose="020F0502020204030204" pitchFamily="34" charset="0"/>
                          <a:cs typeface="Calibri" panose="020F0502020204030204" pitchFamily="34" charset="0"/>
                        </a:rPr>
                        <a:t>All data can be stored securely on TXST servers </a:t>
                      </a:r>
                    </a:p>
                  </a:txBody>
                  <a:tcPr marL="169174" marR="101505" marT="101505" marB="10150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178902"/>
                  </a:ext>
                </a:extLst>
              </a:tr>
            </a:tbl>
          </a:graphicData>
        </a:graphic>
      </p:graphicFrame>
      <p:sp>
        <p:nvSpPr>
          <p:cNvPr id="9" name="Rectangle 8" descr="Stopwatch">
            <a:extLst>
              <a:ext uri="{FF2B5EF4-FFF2-40B4-BE49-F238E27FC236}">
                <a16:creationId xmlns:a16="http://schemas.microsoft.com/office/drawing/2014/main" id="{9CAC3D79-4156-9DBC-6F23-FAB5244E2FAA}"/>
              </a:ext>
            </a:extLst>
          </p:cNvPr>
          <p:cNvSpPr/>
          <p:nvPr/>
        </p:nvSpPr>
        <p:spPr>
          <a:xfrm>
            <a:off x="3329273" y="1860890"/>
            <a:ext cx="595546" cy="595546"/>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0" name="Rectangle 9" descr="Gears">
            <a:extLst>
              <a:ext uri="{FF2B5EF4-FFF2-40B4-BE49-F238E27FC236}">
                <a16:creationId xmlns:a16="http://schemas.microsoft.com/office/drawing/2014/main" id="{8AF37453-2DC8-F26F-5046-525330547C18}"/>
              </a:ext>
            </a:extLst>
          </p:cNvPr>
          <p:cNvSpPr/>
          <p:nvPr/>
        </p:nvSpPr>
        <p:spPr>
          <a:xfrm>
            <a:off x="3329273" y="2624130"/>
            <a:ext cx="595546" cy="595546"/>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1" name="Rectangle 10" descr="Head with Gears">
            <a:extLst>
              <a:ext uri="{FF2B5EF4-FFF2-40B4-BE49-F238E27FC236}">
                <a16:creationId xmlns:a16="http://schemas.microsoft.com/office/drawing/2014/main" id="{A7010FC2-C9D1-9FFA-6A3C-C9CEF49264FE}"/>
              </a:ext>
            </a:extLst>
          </p:cNvPr>
          <p:cNvSpPr/>
          <p:nvPr/>
        </p:nvSpPr>
        <p:spPr>
          <a:xfrm>
            <a:off x="3329273" y="3331412"/>
            <a:ext cx="595546" cy="595546"/>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2" name="Rectangle 11" descr="Dollar">
            <a:extLst>
              <a:ext uri="{FF2B5EF4-FFF2-40B4-BE49-F238E27FC236}">
                <a16:creationId xmlns:a16="http://schemas.microsoft.com/office/drawing/2014/main" id="{A7961D44-9060-0605-D5B6-67BDBBB948FD}"/>
              </a:ext>
            </a:extLst>
          </p:cNvPr>
          <p:cNvSpPr/>
          <p:nvPr/>
        </p:nvSpPr>
        <p:spPr>
          <a:xfrm>
            <a:off x="3329273" y="4071169"/>
            <a:ext cx="595546" cy="595546"/>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3" name="Rectangle 12" descr="Open Folder">
            <a:extLst>
              <a:ext uri="{FF2B5EF4-FFF2-40B4-BE49-F238E27FC236}">
                <a16:creationId xmlns:a16="http://schemas.microsoft.com/office/drawing/2014/main" id="{441854A0-3475-C7CD-EA77-55640409CCC6}"/>
              </a:ext>
            </a:extLst>
          </p:cNvPr>
          <p:cNvSpPr/>
          <p:nvPr/>
        </p:nvSpPr>
        <p:spPr>
          <a:xfrm>
            <a:off x="3329273" y="4834409"/>
            <a:ext cx="595546" cy="595546"/>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4" name="Rectangle 13" descr="Security Camera Sign">
            <a:extLst>
              <a:ext uri="{FF2B5EF4-FFF2-40B4-BE49-F238E27FC236}">
                <a16:creationId xmlns:a16="http://schemas.microsoft.com/office/drawing/2014/main" id="{67C0E075-DA55-15BF-12CB-D3840EC43EE7}"/>
              </a:ext>
            </a:extLst>
          </p:cNvPr>
          <p:cNvSpPr/>
          <p:nvPr/>
        </p:nvSpPr>
        <p:spPr>
          <a:xfrm>
            <a:off x="3329273" y="5533697"/>
            <a:ext cx="595546" cy="595546"/>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307758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94180-2F3C-77F3-D3DF-29BD42EC741B}"/>
              </a:ext>
            </a:extLst>
          </p:cNvPr>
          <p:cNvSpPr>
            <a:spLocks noGrp="1"/>
          </p:cNvSpPr>
          <p:nvPr>
            <p:ph type="title"/>
          </p:nvPr>
        </p:nvSpPr>
        <p:spPr/>
        <p:txBody>
          <a:bodyPr/>
          <a:lstStyle/>
          <a:p>
            <a:r>
              <a:rPr lang="en-US" dirty="0"/>
              <a:t>Demo</a:t>
            </a:r>
          </a:p>
        </p:txBody>
      </p:sp>
      <p:sp>
        <p:nvSpPr>
          <p:cNvPr id="3" name="Content Placeholder 2">
            <a:extLst>
              <a:ext uri="{FF2B5EF4-FFF2-40B4-BE49-F238E27FC236}">
                <a16:creationId xmlns:a16="http://schemas.microsoft.com/office/drawing/2014/main" id="{F5BFD885-E0BE-E128-A3AC-33FAA41E7B24}"/>
              </a:ext>
            </a:extLst>
          </p:cNvPr>
          <p:cNvSpPr>
            <a:spLocks noGrp="1"/>
          </p:cNvSpPr>
          <p:nvPr>
            <p:ph idx="1"/>
          </p:nvPr>
        </p:nvSpPr>
        <p:spPr/>
        <p:txBody>
          <a:bodyPr/>
          <a:lstStyle/>
          <a:p>
            <a:endParaRPr lang="en-US" dirty="0"/>
          </a:p>
          <a:p>
            <a:endParaRPr lang="en-US" dirty="0"/>
          </a:p>
        </p:txBody>
      </p:sp>
      <p:sp>
        <p:nvSpPr>
          <p:cNvPr id="4" name="Date Placeholder 3">
            <a:extLst>
              <a:ext uri="{FF2B5EF4-FFF2-40B4-BE49-F238E27FC236}">
                <a16:creationId xmlns:a16="http://schemas.microsoft.com/office/drawing/2014/main" id="{ED9E4D58-A039-04AB-4329-B51DC6680C9B}"/>
              </a:ext>
            </a:extLst>
          </p:cNvPr>
          <p:cNvSpPr>
            <a:spLocks noGrp="1"/>
          </p:cNvSpPr>
          <p:nvPr>
            <p:ph type="dt" sz="half" idx="10"/>
          </p:nvPr>
        </p:nvSpPr>
        <p:spPr/>
        <p:txBody>
          <a:bodyPr/>
          <a:lstStyle/>
          <a:p>
            <a:r>
              <a:rPr lang="en-US"/>
              <a:t>CADS Office Hours, 3/25/26</a:t>
            </a:r>
            <a:endParaRPr lang="en-US" dirty="0"/>
          </a:p>
        </p:txBody>
      </p:sp>
      <p:sp>
        <p:nvSpPr>
          <p:cNvPr id="5" name="Footer Placeholder 4">
            <a:extLst>
              <a:ext uri="{FF2B5EF4-FFF2-40B4-BE49-F238E27FC236}">
                <a16:creationId xmlns:a16="http://schemas.microsoft.com/office/drawing/2014/main" id="{F2AE899C-2346-CCB5-0EE3-33A4DAC303B2}"/>
              </a:ext>
            </a:extLst>
          </p:cNvPr>
          <p:cNvSpPr>
            <a:spLocks noGrp="1"/>
          </p:cNvSpPr>
          <p:nvPr>
            <p:ph type="ftr" sz="quarter" idx="11"/>
          </p:nvPr>
        </p:nvSpPr>
        <p:spPr/>
        <p:txBody>
          <a:bodyPr/>
          <a:lstStyle/>
          <a:p>
            <a:r>
              <a:rPr lang="en-US"/>
              <a:t>STEM-CLEAR</a:t>
            </a:r>
            <a:endParaRPr lang="en-US" dirty="0"/>
          </a:p>
        </p:txBody>
      </p:sp>
      <p:sp>
        <p:nvSpPr>
          <p:cNvPr id="6" name="Slide Number Placeholder 5">
            <a:extLst>
              <a:ext uri="{FF2B5EF4-FFF2-40B4-BE49-F238E27FC236}">
                <a16:creationId xmlns:a16="http://schemas.microsoft.com/office/drawing/2014/main" id="{D880124F-0CF1-B21C-7C08-7E8B10F74A84}"/>
              </a:ext>
            </a:extLst>
          </p:cNvPr>
          <p:cNvSpPr>
            <a:spLocks noGrp="1"/>
          </p:cNvSpPr>
          <p:nvPr>
            <p:ph type="sldNum" sz="quarter" idx="12"/>
          </p:nvPr>
        </p:nvSpPr>
        <p:spPr/>
        <p:txBody>
          <a:bodyPr/>
          <a:lstStyle/>
          <a:p>
            <a:fld id="{8179B124-EE6F-DB4E-A403-682A40579A9A}" type="slidenum">
              <a:rPr lang="en-US" smtClean="0"/>
              <a:pPr/>
              <a:t>12</a:t>
            </a:fld>
            <a:endParaRPr lang="en-US" dirty="0"/>
          </a:p>
        </p:txBody>
      </p:sp>
      <p:pic>
        <p:nvPicPr>
          <p:cNvPr id="8" name="Picture 7" descr="A screenshot of a video game&#10;&#10;AI-generated content may be incorrect.">
            <a:extLst>
              <a:ext uri="{FF2B5EF4-FFF2-40B4-BE49-F238E27FC236}">
                <a16:creationId xmlns:a16="http://schemas.microsoft.com/office/drawing/2014/main" id="{05460941-F6BF-0A4C-8CBD-C691D9625C19}"/>
              </a:ext>
            </a:extLst>
          </p:cNvPr>
          <p:cNvPicPr>
            <a:picLocks noChangeAspect="1"/>
          </p:cNvPicPr>
          <p:nvPr/>
        </p:nvPicPr>
        <p:blipFill>
          <a:blip r:embed="rId2"/>
          <a:stretch>
            <a:fillRect/>
          </a:stretch>
        </p:blipFill>
        <p:spPr>
          <a:xfrm>
            <a:off x="835675" y="1686297"/>
            <a:ext cx="10517726" cy="3485406"/>
          </a:xfrm>
          <a:prstGeom prst="rect">
            <a:avLst/>
          </a:prstGeom>
          <a:ln>
            <a:solidFill>
              <a:schemeClr val="tx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37660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F745-7A98-5362-E6B4-27FAD253609F}"/>
              </a:ext>
            </a:extLst>
          </p:cNvPr>
          <p:cNvSpPr>
            <a:spLocks noGrp="1"/>
          </p:cNvSpPr>
          <p:nvPr>
            <p:ph type="title"/>
          </p:nvPr>
        </p:nvSpPr>
        <p:spPr>
          <a:xfrm>
            <a:off x="608138" y="398698"/>
            <a:ext cx="10972800" cy="1047221"/>
          </a:xfrm>
        </p:spPr>
        <p:txBody>
          <a:bodyPr anchor="b">
            <a:normAutofit/>
          </a:bodyPr>
          <a:lstStyle/>
          <a:p>
            <a:r>
              <a:rPr lang="en-US" dirty="0"/>
              <a:t>Building your own RAG</a:t>
            </a:r>
          </a:p>
        </p:txBody>
      </p:sp>
      <p:sp>
        <p:nvSpPr>
          <p:cNvPr id="4" name="Date Placeholder 3">
            <a:extLst>
              <a:ext uri="{FF2B5EF4-FFF2-40B4-BE49-F238E27FC236}">
                <a16:creationId xmlns:a16="http://schemas.microsoft.com/office/drawing/2014/main" id="{F3630581-CF2D-C506-10A4-CB8CB21837DD}"/>
              </a:ext>
            </a:extLst>
          </p:cNvPr>
          <p:cNvSpPr>
            <a:spLocks noGrp="1"/>
          </p:cNvSpPr>
          <p:nvPr>
            <p:ph type="dt" sz="half" idx="10"/>
          </p:nvPr>
        </p:nvSpPr>
        <p:spPr>
          <a:xfrm>
            <a:off x="223126" y="6444102"/>
            <a:ext cx="1962737" cy="397353"/>
          </a:xfrm>
        </p:spPr>
        <p:txBody>
          <a:bodyPr anchor="ctr">
            <a:normAutofit/>
          </a:bodyPr>
          <a:lstStyle/>
          <a:p>
            <a:pPr>
              <a:spcAft>
                <a:spcPts val="600"/>
              </a:spcAft>
            </a:pPr>
            <a:r>
              <a:rPr lang="en-US"/>
              <a:t>CADS Office Hours, 3/25/26</a:t>
            </a:r>
          </a:p>
        </p:txBody>
      </p:sp>
      <p:sp>
        <p:nvSpPr>
          <p:cNvPr id="5" name="Footer Placeholder 4">
            <a:extLst>
              <a:ext uri="{FF2B5EF4-FFF2-40B4-BE49-F238E27FC236}">
                <a16:creationId xmlns:a16="http://schemas.microsoft.com/office/drawing/2014/main" id="{2904F72C-AC70-E842-ED02-8F554D689F15}"/>
              </a:ext>
            </a:extLst>
          </p:cNvPr>
          <p:cNvSpPr>
            <a:spLocks noGrp="1"/>
          </p:cNvSpPr>
          <p:nvPr>
            <p:ph type="ftr" sz="quarter" idx="11"/>
          </p:nvPr>
        </p:nvSpPr>
        <p:spPr>
          <a:xfrm>
            <a:off x="3113612" y="6443623"/>
            <a:ext cx="5964777" cy="397832"/>
          </a:xfrm>
        </p:spPr>
        <p:txBody>
          <a:bodyPr anchor="ctr">
            <a:normAutofit/>
          </a:bodyPr>
          <a:lstStyle/>
          <a:p>
            <a:pPr>
              <a:spcAft>
                <a:spcPts val="600"/>
              </a:spcAft>
            </a:pPr>
            <a:r>
              <a:rPr lang="en-US"/>
              <a:t>STEM-CLEAR</a:t>
            </a:r>
          </a:p>
        </p:txBody>
      </p:sp>
      <p:sp>
        <p:nvSpPr>
          <p:cNvPr id="6" name="Slide Number Placeholder 5">
            <a:extLst>
              <a:ext uri="{FF2B5EF4-FFF2-40B4-BE49-F238E27FC236}">
                <a16:creationId xmlns:a16="http://schemas.microsoft.com/office/drawing/2014/main" id="{38D36F61-CAAE-21A5-2AEA-2ACD4F26C5B9}"/>
              </a:ext>
            </a:extLst>
          </p:cNvPr>
          <p:cNvSpPr>
            <a:spLocks noGrp="1"/>
          </p:cNvSpPr>
          <p:nvPr>
            <p:ph type="sldNum" sz="quarter" idx="12"/>
          </p:nvPr>
        </p:nvSpPr>
        <p:spPr>
          <a:xfrm>
            <a:off x="11527760" y="6476330"/>
            <a:ext cx="454208" cy="365125"/>
          </a:xfrm>
        </p:spPr>
        <p:txBody>
          <a:bodyPr anchor="ctr">
            <a:normAutofit/>
          </a:bodyPr>
          <a:lstStyle/>
          <a:p>
            <a:pPr>
              <a:spcAft>
                <a:spcPts val="600"/>
              </a:spcAft>
            </a:pPr>
            <a:fld id="{8179B124-EE6F-DB4E-A403-682A40579A9A}" type="slidenum">
              <a:rPr lang="en-US" smtClean="0"/>
              <a:pPr>
                <a:spcAft>
                  <a:spcPts val="600"/>
                </a:spcAft>
              </a:pPr>
              <a:t>13</a:t>
            </a:fld>
            <a:endParaRPr lang="en-US"/>
          </a:p>
        </p:txBody>
      </p:sp>
      <p:graphicFrame>
        <p:nvGraphicFramePr>
          <p:cNvPr id="8" name="Content Placeholder 2">
            <a:extLst>
              <a:ext uri="{FF2B5EF4-FFF2-40B4-BE49-F238E27FC236}">
                <a16:creationId xmlns:a16="http://schemas.microsoft.com/office/drawing/2014/main" id="{3FFEB66A-1CD8-4D83-F581-A724202F9E64}"/>
              </a:ext>
            </a:extLst>
          </p:cNvPr>
          <p:cNvGraphicFramePr>
            <a:graphicFrameLocks noGrp="1"/>
          </p:cNvGraphicFramePr>
          <p:nvPr>
            <p:ph idx="1"/>
            <p:extLst>
              <p:ext uri="{D42A27DB-BD31-4B8C-83A1-F6EECF244321}">
                <p14:modId xmlns:p14="http://schemas.microsoft.com/office/powerpoint/2010/main" val="777761404"/>
              </p:ext>
            </p:extLst>
          </p:nvPr>
        </p:nvGraphicFramePr>
        <p:xfrm>
          <a:off x="723900" y="1544919"/>
          <a:ext cx="10857038" cy="4510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600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227A4C6-EB14-34BA-CA7C-4F0F84C4B687}"/>
              </a:ext>
            </a:extLst>
          </p:cNvPr>
          <p:cNvSpPr>
            <a:spLocks noGrp="1"/>
          </p:cNvSpPr>
          <p:nvPr>
            <p:ph type="title"/>
          </p:nvPr>
        </p:nvSpPr>
        <p:spPr/>
        <p:txBody>
          <a:bodyPr/>
          <a:lstStyle/>
          <a:p>
            <a:r>
              <a:rPr lang="en-US" dirty="0"/>
              <a:t>Supporting Code </a:t>
            </a:r>
          </a:p>
        </p:txBody>
      </p:sp>
      <p:sp>
        <p:nvSpPr>
          <p:cNvPr id="4" name="Date Placeholder 3">
            <a:extLst>
              <a:ext uri="{FF2B5EF4-FFF2-40B4-BE49-F238E27FC236}">
                <a16:creationId xmlns:a16="http://schemas.microsoft.com/office/drawing/2014/main" id="{23D0CBE3-7393-8FFE-DF8C-8546FC536F0A}"/>
              </a:ext>
            </a:extLst>
          </p:cNvPr>
          <p:cNvSpPr>
            <a:spLocks noGrp="1"/>
          </p:cNvSpPr>
          <p:nvPr>
            <p:ph type="dt" sz="half" idx="10"/>
          </p:nvPr>
        </p:nvSpPr>
        <p:spPr/>
        <p:txBody>
          <a:bodyPr/>
          <a:lstStyle/>
          <a:p>
            <a:r>
              <a:rPr lang="en-US"/>
              <a:t>CADS Office Hours, 3/25/26</a:t>
            </a:r>
            <a:endParaRPr lang="en-US" dirty="0"/>
          </a:p>
        </p:txBody>
      </p:sp>
      <p:sp>
        <p:nvSpPr>
          <p:cNvPr id="5" name="Footer Placeholder 4">
            <a:extLst>
              <a:ext uri="{FF2B5EF4-FFF2-40B4-BE49-F238E27FC236}">
                <a16:creationId xmlns:a16="http://schemas.microsoft.com/office/drawing/2014/main" id="{B4FB011D-DAB1-1EBB-107A-EE6DCC5C734B}"/>
              </a:ext>
            </a:extLst>
          </p:cNvPr>
          <p:cNvSpPr>
            <a:spLocks noGrp="1"/>
          </p:cNvSpPr>
          <p:nvPr>
            <p:ph type="ftr" sz="quarter" idx="11"/>
          </p:nvPr>
        </p:nvSpPr>
        <p:spPr/>
        <p:txBody>
          <a:bodyPr/>
          <a:lstStyle/>
          <a:p>
            <a:r>
              <a:rPr lang="en-US"/>
              <a:t>STEM-CLEAR</a:t>
            </a:r>
            <a:endParaRPr lang="en-US" dirty="0"/>
          </a:p>
        </p:txBody>
      </p:sp>
      <p:sp>
        <p:nvSpPr>
          <p:cNvPr id="6" name="Slide Number Placeholder 5">
            <a:extLst>
              <a:ext uri="{FF2B5EF4-FFF2-40B4-BE49-F238E27FC236}">
                <a16:creationId xmlns:a16="http://schemas.microsoft.com/office/drawing/2014/main" id="{B692CA4A-E8A5-C936-60E8-160D79F440BE}"/>
              </a:ext>
            </a:extLst>
          </p:cNvPr>
          <p:cNvSpPr>
            <a:spLocks noGrp="1"/>
          </p:cNvSpPr>
          <p:nvPr>
            <p:ph type="sldNum" sz="quarter" idx="12"/>
          </p:nvPr>
        </p:nvSpPr>
        <p:spPr/>
        <p:txBody>
          <a:bodyPr/>
          <a:lstStyle/>
          <a:p>
            <a:fld id="{8179B124-EE6F-DB4E-A403-682A40579A9A}" type="slidenum">
              <a:rPr lang="en-US" smtClean="0"/>
              <a:pPr/>
              <a:t>14</a:t>
            </a:fld>
            <a:endParaRPr lang="en-US" dirty="0"/>
          </a:p>
        </p:txBody>
      </p:sp>
      <p:pic>
        <p:nvPicPr>
          <p:cNvPr id="8" name="Picture 7" descr="A qr code with a dinosaur&#10;&#10;AI-generated content may be incorrect.">
            <a:extLst>
              <a:ext uri="{FF2B5EF4-FFF2-40B4-BE49-F238E27FC236}">
                <a16:creationId xmlns:a16="http://schemas.microsoft.com/office/drawing/2014/main" id="{F8AC0D14-3289-E7E5-95B0-72DA3C3E7AD8}"/>
              </a:ext>
            </a:extLst>
          </p:cNvPr>
          <p:cNvPicPr>
            <a:picLocks noChangeAspect="1"/>
          </p:cNvPicPr>
          <p:nvPr/>
        </p:nvPicPr>
        <p:blipFill>
          <a:blip r:embed="rId2"/>
          <a:stretch>
            <a:fillRect/>
          </a:stretch>
        </p:blipFill>
        <p:spPr>
          <a:xfrm>
            <a:off x="4383722" y="1488122"/>
            <a:ext cx="3881756" cy="3881756"/>
          </a:xfrm>
          <a:prstGeom prst="rect">
            <a:avLst/>
          </a:prstGeom>
        </p:spPr>
      </p:pic>
    </p:spTree>
    <p:extLst>
      <p:ext uri="{BB962C8B-B14F-4D97-AF65-F5344CB8AC3E}">
        <p14:creationId xmlns:p14="http://schemas.microsoft.com/office/powerpoint/2010/main" val="2419076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B375-B4E2-1561-B60B-4A355D809F1D}"/>
              </a:ext>
            </a:extLst>
          </p:cNvPr>
          <p:cNvSpPr>
            <a:spLocks noGrp="1"/>
          </p:cNvSpPr>
          <p:nvPr>
            <p:ph type="title"/>
          </p:nvPr>
        </p:nvSpPr>
        <p:spPr/>
        <p:txBody>
          <a:bodyPr/>
          <a:lstStyle/>
          <a:p>
            <a:r>
              <a:rPr lang="en-US" dirty="0"/>
              <a:t>Data Preparation </a:t>
            </a:r>
          </a:p>
        </p:txBody>
      </p:sp>
      <p:sp>
        <p:nvSpPr>
          <p:cNvPr id="3" name="Content Placeholder 2">
            <a:extLst>
              <a:ext uri="{FF2B5EF4-FFF2-40B4-BE49-F238E27FC236}">
                <a16:creationId xmlns:a16="http://schemas.microsoft.com/office/drawing/2014/main" id="{EC33E27B-66F6-D7C7-B7C0-639D7F7F5FD4}"/>
              </a:ext>
            </a:extLst>
          </p:cNvPr>
          <p:cNvSpPr>
            <a:spLocks noGrp="1"/>
          </p:cNvSpPr>
          <p:nvPr>
            <p:ph idx="1"/>
          </p:nvPr>
        </p:nvSpPr>
        <p:spPr/>
        <p:txBody>
          <a:bodyPr>
            <a:normAutofit/>
          </a:bodyPr>
          <a:lstStyle/>
          <a:p>
            <a:pPr marL="457200" indent="-457200" algn="l" rtl="0" eaLnBrk="1" latinLnBrk="0" hangingPunct="1">
              <a:lnSpc>
                <a:spcPct val="120000"/>
              </a:lnSpc>
              <a:spcBef>
                <a:spcPts val="1000"/>
              </a:spcBef>
              <a:buFont typeface="+mj-lt"/>
              <a:buAutoNum type="arabicPeriod"/>
            </a:pPr>
            <a:r>
              <a:rPr lang="en-US" sz="2400" dirty="0">
                <a:solidFill>
                  <a:srgbClr val="363434"/>
                </a:solidFill>
                <a:effectLst/>
                <a:latin typeface="Calibri" panose="020F0502020204030204" pitchFamily="34" charset="0"/>
              </a:rPr>
              <a:t>Accessing Data from Canvas</a:t>
            </a:r>
          </a:p>
          <a:p>
            <a:pPr marL="914400" lvl="1" indent="-274320">
              <a:lnSpc>
                <a:spcPts val="1600"/>
              </a:lnSpc>
              <a:spcBef>
                <a:spcPts val="1000"/>
              </a:spcBef>
            </a:pPr>
            <a:r>
              <a:rPr lang="en-US" dirty="0">
                <a:solidFill>
                  <a:srgbClr val="363434"/>
                </a:solidFill>
                <a:effectLst/>
                <a:latin typeface="Calibri" panose="020F0502020204030204" pitchFamily="34" charset="0"/>
              </a:rPr>
              <a:t>Creating and utilizing your Canvas API Token</a:t>
            </a:r>
          </a:p>
          <a:p>
            <a:pPr marL="914400" lvl="1" indent="-274320">
              <a:lnSpc>
                <a:spcPts val="1600"/>
              </a:lnSpc>
              <a:spcBef>
                <a:spcPts val="1000"/>
              </a:spcBef>
            </a:pPr>
            <a:r>
              <a:rPr lang="en-US" dirty="0">
                <a:solidFill>
                  <a:srgbClr val="363434"/>
                </a:solidFill>
                <a:effectLst/>
                <a:latin typeface="Calibri" panose="020F0502020204030204" pitchFamily="34" charset="0"/>
              </a:rPr>
              <a:t>Downloading all course content</a:t>
            </a:r>
          </a:p>
          <a:p>
            <a:pPr marL="457200" indent="-457200" algn="l" rtl="0" eaLnBrk="1" latinLnBrk="0" hangingPunct="1">
              <a:lnSpc>
                <a:spcPct val="120000"/>
              </a:lnSpc>
              <a:spcBef>
                <a:spcPts val="1000"/>
              </a:spcBef>
              <a:buFont typeface="+mj-lt"/>
              <a:buAutoNum type="arabicPeriod" startAt="2"/>
            </a:pPr>
            <a:r>
              <a:rPr lang="en-US" sz="2400" dirty="0">
                <a:solidFill>
                  <a:srgbClr val="363434"/>
                </a:solidFill>
                <a:effectLst/>
                <a:latin typeface="Calibri" panose="020F0502020204030204" pitchFamily="34" charset="0"/>
              </a:rPr>
              <a:t>Structuring Course Materials for the LLM</a:t>
            </a:r>
          </a:p>
          <a:p>
            <a:pPr marL="914400" lvl="1" indent="-274320">
              <a:lnSpc>
                <a:spcPts val="1800"/>
              </a:lnSpc>
              <a:spcBef>
                <a:spcPts val="1000"/>
              </a:spcBef>
            </a:pPr>
            <a:r>
              <a:rPr lang="en-US" dirty="0">
                <a:solidFill>
                  <a:srgbClr val="363434"/>
                </a:solidFill>
                <a:effectLst/>
                <a:latin typeface="Calibri" panose="020F0502020204030204" pitchFamily="34" charset="0"/>
              </a:rPr>
              <a:t>The master schedule</a:t>
            </a:r>
          </a:p>
          <a:p>
            <a:pPr marL="914400" indent="-274320" algn="l" rtl="0" eaLnBrk="1" latinLnBrk="0" hangingPunct="1">
              <a:lnSpc>
                <a:spcPts val="1800"/>
              </a:lnSpc>
              <a:spcBef>
                <a:spcPts val="500"/>
              </a:spcBef>
              <a:buFont typeface="Arial" panose="020B0604020202020204" pitchFamily="34" charset="0"/>
              <a:buChar char="•"/>
            </a:pPr>
            <a:r>
              <a:rPr lang="en-US" sz="2000" dirty="0">
                <a:solidFill>
                  <a:srgbClr val="363434"/>
                </a:solidFill>
                <a:effectLst/>
                <a:latin typeface="Calibri" panose="020F0502020204030204" pitchFamily="34" charset="0"/>
              </a:rPr>
              <a:t>Various categories of course materials and resources</a:t>
            </a:r>
          </a:p>
          <a:p>
            <a:pPr marL="1143000" lvl="1">
              <a:lnSpc>
                <a:spcPct val="100000"/>
              </a:lnSpc>
            </a:pPr>
            <a:r>
              <a:rPr lang="en-US" sz="1600" dirty="0">
                <a:solidFill>
                  <a:srgbClr val="363434"/>
                </a:solidFill>
                <a:effectLst/>
                <a:latin typeface="Calibri" panose="020F0502020204030204" pitchFamily="34" charset="0"/>
              </a:rPr>
              <a:t>Lecture Slides (PPTX, PDF)</a:t>
            </a:r>
          </a:p>
          <a:p>
            <a:pPr marL="1143000" lvl="1">
              <a:lnSpc>
                <a:spcPct val="100000"/>
              </a:lnSpc>
            </a:pPr>
            <a:r>
              <a:rPr lang="en-US" sz="1600" dirty="0">
                <a:solidFill>
                  <a:srgbClr val="363434"/>
                </a:solidFill>
                <a:effectLst/>
                <a:latin typeface="Calibri" panose="020F0502020204030204" pitchFamily="34" charset="0"/>
              </a:rPr>
              <a:t>Labs and Homework (PDF, Text)</a:t>
            </a:r>
          </a:p>
          <a:p>
            <a:pPr marL="1143000" lvl="1">
              <a:lnSpc>
                <a:spcPct val="100000"/>
              </a:lnSpc>
            </a:pPr>
            <a:r>
              <a:rPr lang="en-US" sz="1600" dirty="0">
                <a:solidFill>
                  <a:srgbClr val="363434"/>
                </a:solidFill>
                <a:effectLst/>
                <a:latin typeface="Calibri" panose="020F0502020204030204" pitchFamily="34" charset="0"/>
              </a:rPr>
              <a:t>Tutorials (Markdown, Text)</a:t>
            </a:r>
          </a:p>
          <a:p>
            <a:pPr marL="1143000" lvl="1">
              <a:lnSpc>
                <a:spcPct val="100000"/>
              </a:lnSpc>
            </a:pPr>
            <a:r>
              <a:rPr lang="en-US" sz="1600" dirty="0">
                <a:solidFill>
                  <a:srgbClr val="363434"/>
                </a:solidFill>
                <a:effectLst/>
                <a:latin typeface="Calibri" panose="020F0502020204030204" pitchFamily="34" charset="0"/>
              </a:rPr>
              <a:t>Textbook</a:t>
            </a:r>
          </a:p>
          <a:p>
            <a:pPr marL="1143000" lvl="1">
              <a:lnSpc>
                <a:spcPct val="100000"/>
              </a:lnSpc>
            </a:pPr>
            <a:r>
              <a:rPr lang="en-US" sz="1600" dirty="0">
                <a:solidFill>
                  <a:srgbClr val="363434"/>
                </a:solidFill>
                <a:effectLst/>
                <a:latin typeface="Calibri" panose="020F0502020204030204" pitchFamily="34" charset="0"/>
              </a:rPr>
              <a:t>Additional resources</a:t>
            </a:r>
            <a:endParaRPr lang="en-US" sz="1600" dirty="0"/>
          </a:p>
        </p:txBody>
      </p:sp>
      <p:sp>
        <p:nvSpPr>
          <p:cNvPr id="4" name="Date Placeholder 3">
            <a:extLst>
              <a:ext uri="{FF2B5EF4-FFF2-40B4-BE49-F238E27FC236}">
                <a16:creationId xmlns:a16="http://schemas.microsoft.com/office/drawing/2014/main" id="{C84A8ABF-C626-53D9-DFBB-EB03B4A47F62}"/>
              </a:ext>
            </a:extLst>
          </p:cNvPr>
          <p:cNvSpPr>
            <a:spLocks noGrp="1"/>
          </p:cNvSpPr>
          <p:nvPr>
            <p:ph type="dt" sz="half" idx="10"/>
          </p:nvPr>
        </p:nvSpPr>
        <p:spPr/>
        <p:txBody>
          <a:bodyPr/>
          <a:lstStyle/>
          <a:p>
            <a:r>
              <a:rPr lang="en-US"/>
              <a:t>CADS Office Hours, 3/25/26</a:t>
            </a:r>
            <a:endParaRPr lang="en-US" dirty="0"/>
          </a:p>
        </p:txBody>
      </p:sp>
      <p:sp>
        <p:nvSpPr>
          <p:cNvPr id="5" name="Footer Placeholder 4">
            <a:extLst>
              <a:ext uri="{FF2B5EF4-FFF2-40B4-BE49-F238E27FC236}">
                <a16:creationId xmlns:a16="http://schemas.microsoft.com/office/drawing/2014/main" id="{6464E5EA-2CDC-0EDC-4E8D-970BF05207E2}"/>
              </a:ext>
            </a:extLst>
          </p:cNvPr>
          <p:cNvSpPr>
            <a:spLocks noGrp="1"/>
          </p:cNvSpPr>
          <p:nvPr>
            <p:ph type="ftr" sz="quarter" idx="11"/>
          </p:nvPr>
        </p:nvSpPr>
        <p:spPr/>
        <p:txBody>
          <a:bodyPr/>
          <a:lstStyle/>
          <a:p>
            <a:r>
              <a:rPr lang="en-US" dirty="0"/>
              <a:t>STEM-CLEAR</a:t>
            </a:r>
          </a:p>
        </p:txBody>
      </p:sp>
      <p:sp>
        <p:nvSpPr>
          <p:cNvPr id="6" name="Slide Number Placeholder 5">
            <a:extLst>
              <a:ext uri="{FF2B5EF4-FFF2-40B4-BE49-F238E27FC236}">
                <a16:creationId xmlns:a16="http://schemas.microsoft.com/office/drawing/2014/main" id="{D5B899FB-F244-5109-D04E-57EAFC1E896F}"/>
              </a:ext>
            </a:extLst>
          </p:cNvPr>
          <p:cNvSpPr>
            <a:spLocks noGrp="1"/>
          </p:cNvSpPr>
          <p:nvPr>
            <p:ph type="sldNum" sz="quarter" idx="12"/>
          </p:nvPr>
        </p:nvSpPr>
        <p:spPr/>
        <p:txBody>
          <a:bodyPr/>
          <a:lstStyle/>
          <a:p>
            <a:fld id="{8179B124-EE6F-DB4E-A403-682A40579A9A}" type="slidenum">
              <a:rPr lang="en-US" smtClean="0"/>
              <a:pPr/>
              <a:t>15</a:t>
            </a:fld>
            <a:endParaRPr lang="en-US" dirty="0"/>
          </a:p>
        </p:txBody>
      </p:sp>
      <p:pic>
        <p:nvPicPr>
          <p:cNvPr id="8" name="Picture 7" descr="A qr code with a dinosaur&#10;&#10;AI-generated content may be incorrect.">
            <a:extLst>
              <a:ext uri="{FF2B5EF4-FFF2-40B4-BE49-F238E27FC236}">
                <a16:creationId xmlns:a16="http://schemas.microsoft.com/office/drawing/2014/main" id="{D93F7F44-1C2F-24F1-80D7-5E091066F2FE}"/>
              </a:ext>
            </a:extLst>
          </p:cNvPr>
          <p:cNvPicPr>
            <a:picLocks noChangeAspect="1"/>
          </p:cNvPicPr>
          <p:nvPr/>
        </p:nvPicPr>
        <p:blipFill>
          <a:blip r:embed="rId2"/>
          <a:stretch>
            <a:fillRect/>
          </a:stretch>
        </p:blipFill>
        <p:spPr>
          <a:xfrm>
            <a:off x="10342427" y="329641"/>
            <a:ext cx="1185333" cy="1185333"/>
          </a:xfrm>
          <a:prstGeom prst="rect">
            <a:avLst/>
          </a:prstGeom>
        </p:spPr>
      </p:pic>
    </p:spTree>
    <p:extLst>
      <p:ext uri="{BB962C8B-B14F-4D97-AF65-F5344CB8AC3E}">
        <p14:creationId xmlns:p14="http://schemas.microsoft.com/office/powerpoint/2010/main" val="1141806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44CA6-43CD-1C94-7F29-28AA35B08973}"/>
              </a:ext>
            </a:extLst>
          </p:cNvPr>
          <p:cNvSpPr>
            <a:spLocks noGrp="1"/>
          </p:cNvSpPr>
          <p:nvPr>
            <p:ph type="title"/>
          </p:nvPr>
        </p:nvSpPr>
        <p:spPr/>
        <p:txBody>
          <a:bodyPr/>
          <a:lstStyle/>
          <a:p>
            <a:r>
              <a:rPr lang="en-US" dirty="0"/>
              <a:t>Ingestion </a:t>
            </a:r>
          </a:p>
        </p:txBody>
      </p:sp>
      <p:sp>
        <p:nvSpPr>
          <p:cNvPr id="3" name="Content Placeholder 2">
            <a:extLst>
              <a:ext uri="{FF2B5EF4-FFF2-40B4-BE49-F238E27FC236}">
                <a16:creationId xmlns:a16="http://schemas.microsoft.com/office/drawing/2014/main" id="{55DA7891-AF39-12DA-AE23-DF3F3C0896EC}"/>
              </a:ext>
            </a:extLst>
          </p:cNvPr>
          <p:cNvSpPr>
            <a:spLocks noGrp="1"/>
          </p:cNvSpPr>
          <p:nvPr>
            <p:ph idx="1"/>
          </p:nvPr>
        </p:nvSpPr>
        <p:spPr/>
        <p:txBody>
          <a:bodyPr/>
          <a:lstStyle/>
          <a:p>
            <a:r>
              <a:rPr lang="en-US" dirty="0"/>
              <a:t>Read all course content as text </a:t>
            </a:r>
          </a:p>
          <a:p>
            <a:pPr lvl="1">
              <a:lnSpc>
                <a:spcPts val="2200"/>
              </a:lnSpc>
              <a:buFont typeface="System Font Regular"/>
              <a:buChar char="💡"/>
            </a:pPr>
            <a:r>
              <a:rPr lang="en-US" dirty="0"/>
              <a:t>Add description of figures in PowerPoint notes</a:t>
            </a:r>
          </a:p>
          <a:p>
            <a:pPr lvl="1">
              <a:lnSpc>
                <a:spcPts val="2200"/>
              </a:lnSpc>
              <a:buFont typeface="System Font Regular"/>
              <a:buChar char="💡"/>
            </a:pPr>
            <a:r>
              <a:rPr lang="en-US" dirty="0"/>
              <a:t>Add an outline, list of topics towards the beginning </a:t>
            </a:r>
          </a:p>
          <a:p>
            <a:pPr lvl="1">
              <a:lnSpc>
                <a:spcPts val="2200"/>
              </a:lnSpc>
              <a:buFont typeface="System Font Regular"/>
              <a:buChar char="💡"/>
            </a:pPr>
            <a:r>
              <a:rPr lang="en-US" dirty="0"/>
              <a:t>Add metadata to slide deck: slide number, lecture ID, date, topic </a:t>
            </a:r>
          </a:p>
          <a:p>
            <a:pPr lvl="1">
              <a:lnSpc>
                <a:spcPts val="2200"/>
              </a:lnSpc>
              <a:buFont typeface="System Font Regular"/>
              <a:buChar char="💡"/>
            </a:pPr>
            <a:r>
              <a:rPr lang="en-US" dirty="0"/>
              <a:t>Sanitize PDFs</a:t>
            </a:r>
          </a:p>
          <a:p>
            <a:r>
              <a:rPr lang="en-US" dirty="0"/>
              <a:t>Chunk the data for LLM consumption</a:t>
            </a:r>
          </a:p>
          <a:p>
            <a:pPr lvl="1">
              <a:buFont typeface="System Font Regular"/>
              <a:buChar char="💡"/>
            </a:pPr>
            <a:r>
              <a:rPr lang="en-US" dirty="0"/>
              <a:t>Use adaptive chunking </a:t>
            </a:r>
            <a:endParaRPr lang="en-US" dirty="0">
              <a:latin typeface="Arial" panose="020B0604020202020204" pitchFamily="34" charset="0"/>
            </a:endParaRPr>
          </a:p>
          <a:p>
            <a:pPr lvl="2" indent="-320040">
              <a:lnSpc>
                <a:spcPts val="1600"/>
              </a:lnSpc>
              <a:buFont typeface="System Font Regular"/>
              <a:buChar char="💡"/>
            </a:pPr>
            <a:r>
              <a:rPr lang="en-US" dirty="0"/>
              <a:t>One slide per chunk for PowerPoint slide decks </a:t>
            </a:r>
          </a:p>
          <a:p>
            <a:pPr lvl="2" indent="-320040">
              <a:lnSpc>
                <a:spcPts val="1600"/>
              </a:lnSpc>
              <a:buFont typeface="System Font Regular"/>
              <a:buChar char="💡"/>
            </a:pPr>
            <a:r>
              <a:rPr lang="en-US" altLang="en-US" dirty="0"/>
              <a:t>Large chunks for  Textbook</a:t>
            </a:r>
          </a:p>
          <a:p>
            <a:pPr lvl="2" indent="-320040">
              <a:lnSpc>
                <a:spcPts val="1600"/>
              </a:lnSpc>
              <a:buFont typeface="System Font Regular"/>
              <a:buChar char="💡"/>
            </a:pPr>
            <a:r>
              <a:rPr lang="en-US" dirty="0"/>
              <a:t>Smaller chunks for Tutorials, Labs, and other content</a:t>
            </a:r>
          </a:p>
        </p:txBody>
      </p:sp>
      <p:sp>
        <p:nvSpPr>
          <p:cNvPr id="4" name="Date Placeholder 3">
            <a:extLst>
              <a:ext uri="{FF2B5EF4-FFF2-40B4-BE49-F238E27FC236}">
                <a16:creationId xmlns:a16="http://schemas.microsoft.com/office/drawing/2014/main" id="{58EBF741-8EFF-F11C-25CD-D70B68A80718}"/>
              </a:ext>
            </a:extLst>
          </p:cNvPr>
          <p:cNvSpPr>
            <a:spLocks noGrp="1"/>
          </p:cNvSpPr>
          <p:nvPr>
            <p:ph type="dt" sz="half" idx="10"/>
          </p:nvPr>
        </p:nvSpPr>
        <p:spPr/>
        <p:txBody>
          <a:bodyPr/>
          <a:lstStyle/>
          <a:p>
            <a:r>
              <a:rPr lang="en-US"/>
              <a:t>CADS Office Hours, 3/25/26</a:t>
            </a:r>
            <a:endParaRPr lang="en-US" dirty="0"/>
          </a:p>
        </p:txBody>
      </p:sp>
      <p:sp>
        <p:nvSpPr>
          <p:cNvPr id="5" name="Footer Placeholder 4">
            <a:extLst>
              <a:ext uri="{FF2B5EF4-FFF2-40B4-BE49-F238E27FC236}">
                <a16:creationId xmlns:a16="http://schemas.microsoft.com/office/drawing/2014/main" id="{EEAF5AF3-3D79-E061-CDB7-704DF5585FBF}"/>
              </a:ext>
            </a:extLst>
          </p:cNvPr>
          <p:cNvSpPr>
            <a:spLocks noGrp="1"/>
          </p:cNvSpPr>
          <p:nvPr>
            <p:ph type="ftr" sz="quarter" idx="11"/>
          </p:nvPr>
        </p:nvSpPr>
        <p:spPr/>
        <p:txBody>
          <a:bodyPr/>
          <a:lstStyle/>
          <a:p>
            <a:r>
              <a:rPr lang="en-US"/>
              <a:t>STEM-CLEAR</a:t>
            </a:r>
            <a:endParaRPr lang="en-US" dirty="0"/>
          </a:p>
        </p:txBody>
      </p:sp>
      <p:sp>
        <p:nvSpPr>
          <p:cNvPr id="6" name="Slide Number Placeholder 5">
            <a:extLst>
              <a:ext uri="{FF2B5EF4-FFF2-40B4-BE49-F238E27FC236}">
                <a16:creationId xmlns:a16="http://schemas.microsoft.com/office/drawing/2014/main" id="{6DBA24AC-6359-F61B-D770-6E72605AEF24}"/>
              </a:ext>
            </a:extLst>
          </p:cNvPr>
          <p:cNvSpPr>
            <a:spLocks noGrp="1"/>
          </p:cNvSpPr>
          <p:nvPr>
            <p:ph type="sldNum" sz="quarter" idx="12"/>
          </p:nvPr>
        </p:nvSpPr>
        <p:spPr/>
        <p:txBody>
          <a:bodyPr/>
          <a:lstStyle/>
          <a:p>
            <a:fld id="{8179B124-EE6F-DB4E-A403-682A40579A9A}" type="slidenum">
              <a:rPr lang="en-US" smtClean="0"/>
              <a:pPr/>
              <a:t>16</a:t>
            </a:fld>
            <a:endParaRPr lang="en-US" dirty="0"/>
          </a:p>
        </p:txBody>
      </p:sp>
      <p:pic>
        <p:nvPicPr>
          <p:cNvPr id="7" name="Picture 6" descr="A qr code with a dinosaur&#10;&#10;AI-generated content may be incorrect.">
            <a:extLst>
              <a:ext uri="{FF2B5EF4-FFF2-40B4-BE49-F238E27FC236}">
                <a16:creationId xmlns:a16="http://schemas.microsoft.com/office/drawing/2014/main" id="{6709E9D2-0D75-4406-2A84-67DB7ADA107B}"/>
              </a:ext>
            </a:extLst>
          </p:cNvPr>
          <p:cNvPicPr>
            <a:picLocks noChangeAspect="1"/>
          </p:cNvPicPr>
          <p:nvPr/>
        </p:nvPicPr>
        <p:blipFill>
          <a:blip r:embed="rId2"/>
          <a:stretch>
            <a:fillRect/>
          </a:stretch>
        </p:blipFill>
        <p:spPr>
          <a:xfrm>
            <a:off x="10485844" y="450215"/>
            <a:ext cx="1169522" cy="1169522"/>
          </a:xfrm>
          <a:prstGeom prst="rect">
            <a:avLst/>
          </a:prstGeom>
        </p:spPr>
      </p:pic>
    </p:spTree>
    <p:extLst>
      <p:ext uri="{BB962C8B-B14F-4D97-AF65-F5344CB8AC3E}">
        <p14:creationId xmlns:p14="http://schemas.microsoft.com/office/powerpoint/2010/main" val="764704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B08C-0696-501A-D395-73E3A683DCFF}"/>
              </a:ext>
            </a:extLst>
          </p:cNvPr>
          <p:cNvSpPr>
            <a:spLocks noGrp="1"/>
          </p:cNvSpPr>
          <p:nvPr>
            <p:ph type="title"/>
          </p:nvPr>
        </p:nvSpPr>
        <p:spPr/>
        <p:txBody>
          <a:bodyPr/>
          <a:lstStyle/>
          <a:p>
            <a:r>
              <a:rPr lang="en-US" dirty="0"/>
              <a:t>Deployment</a:t>
            </a:r>
          </a:p>
        </p:txBody>
      </p:sp>
      <p:sp>
        <p:nvSpPr>
          <p:cNvPr id="3" name="Content Placeholder 2">
            <a:extLst>
              <a:ext uri="{FF2B5EF4-FFF2-40B4-BE49-F238E27FC236}">
                <a16:creationId xmlns:a16="http://schemas.microsoft.com/office/drawing/2014/main" id="{B81B5C4C-2134-6CFA-7599-5534D35D6821}"/>
              </a:ext>
            </a:extLst>
          </p:cNvPr>
          <p:cNvSpPr>
            <a:spLocks noGrp="1"/>
          </p:cNvSpPr>
          <p:nvPr>
            <p:ph idx="1"/>
          </p:nvPr>
        </p:nvSpPr>
        <p:spPr/>
        <p:txBody>
          <a:bodyPr/>
          <a:lstStyle/>
          <a:p>
            <a:pPr marL="457200" indent="-457200">
              <a:buFont typeface="+mj-lt"/>
              <a:buAutoNum type="arabicPeriod"/>
            </a:pPr>
            <a:r>
              <a:rPr lang="en-US" dirty="0"/>
              <a:t>Customization and Testing on local machine </a:t>
            </a:r>
          </a:p>
          <a:p>
            <a:pPr marL="457200" indent="-457200">
              <a:buFont typeface="+mj-lt"/>
              <a:buAutoNum type="arabicPeriod"/>
            </a:pPr>
            <a:r>
              <a:rPr lang="en-US" dirty="0"/>
              <a:t>Hosting options</a:t>
            </a:r>
          </a:p>
          <a:p>
            <a:pPr lvl="1">
              <a:lnSpc>
                <a:spcPts val="2000"/>
              </a:lnSpc>
            </a:pPr>
            <a:r>
              <a:rPr lang="en-US" dirty="0"/>
              <a:t>TXST Server </a:t>
            </a:r>
          </a:p>
          <a:p>
            <a:pPr lvl="1">
              <a:lnSpc>
                <a:spcPts val="2000"/>
              </a:lnSpc>
            </a:pPr>
            <a:r>
              <a:rPr lang="en-US" dirty="0"/>
              <a:t>Hugging Face </a:t>
            </a:r>
          </a:p>
          <a:p>
            <a:pPr marL="457200" indent="-457200">
              <a:buFont typeface="+mj-lt"/>
              <a:buAutoNum type="arabicPeriod"/>
            </a:pPr>
            <a:r>
              <a:rPr lang="en-US" dirty="0"/>
              <a:t>Link on Canvas site </a:t>
            </a:r>
          </a:p>
          <a:p>
            <a:endParaRPr lang="en-US" dirty="0"/>
          </a:p>
        </p:txBody>
      </p:sp>
      <p:sp>
        <p:nvSpPr>
          <p:cNvPr id="4" name="Date Placeholder 3">
            <a:extLst>
              <a:ext uri="{FF2B5EF4-FFF2-40B4-BE49-F238E27FC236}">
                <a16:creationId xmlns:a16="http://schemas.microsoft.com/office/drawing/2014/main" id="{8EAED0AF-F67C-C5E2-F0E0-E87A30462C3B}"/>
              </a:ext>
            </a:extLst>
          </p:cNvPr>
          <p:cNvSpPr>
            <a:spLocks noGrp="1"/>
          </p:cNvSpPr>
          <p:nvPr>
            <p:ph type="dt" sz="half" idx="10"/>
          </p:nvPr>
        </p:nvSpPr>
        <p:spPr/>
        <p:txBody>
          <a:bodyPr/>
          <a:lstStyle/>
          <a:p>
            <a:r>
              <a:rPr lang="en-US"/>
              <a:t>CADS Office Hours, 3/25/26</a:t>
            </a:r>
            <a:endParaRPr lang="en-US" dirty="0"/>
          </a:p>
        </p:txBody>
      </p:sp>
      <p:sp>
        <p:nvSpPr>
          <p:cNvPr id="5" name="Footer Placeholder 4">
            <a:extLst>
              <a:ext uri="{FF2B5EF4-FFF2-40B4-BE49-F238E27FC236}">
                <a16:creationId xmlns:a16="http://schemas.microsoft.com/office/drawing/2014/main" id="{1D5AB2EA-9A46-7BB9-D394-31328BDF81ED}"/>
              </a:ext>
            </a:extLst>
          </p:cNvPr>
          <p:cNvSpPr>
            <a:spLocks noGrp="1"/>
          </p:cNvSpPr>
          <p:nvPr>
            <p:ph type="ftr" sz="quarter" idx="11"/>
          </p:nvPr>
        </p:nvSpPr>
        <p:spPr/>
        <p:txBody>
          <a:bodyPr/>
          <a:lstStyle/>
          <a:p>
            <a:r>
              <a:rPr lang="en-US"/>
              <a:t>STEM-CLEAR</a:t>
            </a:r>
            <a:endParaRPr lang="en-US" dirty="0"/>
          </a:p>
        </p:txBody>
      </p:sp>
      <p:sp>
        <p:nvSpPr>
          <p:cNvPr id="6" name="Slide Number Placeholder 5">
            <a:extLst>
              <a:ext uri="{FF2B5EF4-FFF2-40B4-BE49-F238E27FC236}">
                <a16:creationId xmlns:a16="http://schemas.microsoft.com/office/drawing/2014/main" id="{C27E99B0-887E-04F1-6359-498150240089}"/>
              </a:ext>
            </a:extLst>
          </p:cNvPr>
          <p:cNvSpPr>
            <a:spLocks noGrp="1"/>
          </p:cNvSpPr>
          <p:nvPr>
            <p:ph type="sldNum" sz="quarter" idx="12"/>
          </p:nvPr>
        </p:nvSpPr>
        <p:spPr/>
        <p:txBody>
          <a:bodyPr/>
          <a:lstStyle/>
          <a:p>
            <a:fld id="{8179B124-EE6F-DB4E-A403-682A40579A9A}" type="slidenum">
              <a:rPr lang="en-US" smtClean="0"/>
              <a:pPr/>
              <a:t>17</a:t>
            </a:fld>
            <a:endParaRPr lang="en-US" dirty="0"/>
          </a:p>
        </p:txBody>
      </p:sp>
      <p:pic>
        <p:nvPicPr>
          <p:cNvPr id="7" name="Picture 6" descr="A qr code with a dinosaur&#10;&#10;AI-generated content may be incorrect.">
            <a:extLst>
              <a:ext uri="{FF2B5EF4-FFF2-40B4-BE49-F238E27FC236}">
                <a16:creationId xmlns:a16="http://schemas.microsoft.com/office/drawing/2014/main" id="{1A8D53AE-A444-6AD3-1720-C42A6465A0A2}"/>
              </a:ext>
            </a:extLst>
          </p:cNvPr>
          <p:cNvPicPr>
            <a:picLocks noChangeAspect="1"/>
          </p:cNvPicPr>
          <p:nvPr/>
        </p:nvPicPr>
        <p:blipFill>
          <a:blip r:embed="rId2"/>
          <a:stretch>
            <a:fillRect/>
          </a:stretch>
        </p:blipFill>
        <p:spPr>
          <a:xfrm>
            <a:off x="10485844" y="450215"/>
            <a:ext cx="1169522" cy="1169522"/>
          </a:xfrm>
          <a:prstGeom prst="rect">
            <a:avLst/>
          </a:prstGeom>
        </p:spPr>
      </p:pic>
    </p:spTree>
    <p:extLst>
      <p:ext uri="{BB962C8B-B14F-4D97-AF65-F5344CB8AC3E}">
        <p14:creationId xmlns:p14="http://schemas.microsoft.com/office/powerpoint/2010/main" val="3509901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71200EE-F0B7-C783-ED53-FF57999CCF01}"/>
              </a:ext>
            </a:extLst>
          </p:cNvPr>
          <p:cNvSpPr>
            <a:spLocks noGrp="1"/>
          </p:cNvSpPr>
          <p:nvPr>
            <p:ph type="dt" sz="half" idx="10"/>
          </p:nvPr>
        </p:nvSpPr>
        <p:spPr/>
        <p:txBody>
          <a:bodyPr/>
          <a:lstStyle/>
          <a:p>
            <a:r>
              <a:rPr lang="en-US"/>
              <a:t>CADS Office Hours, 3/25/26</a:t>
            </a:r>
            <a:endParaRPr lang="en-US" dirty="0"/>
          </a:p>
        </p:txBody>
      </p:sp>
      <p:sp>
        <p:nvSpPr>
          <p:cNvPr id="5" name="Footer Placeholder 4">
            <a:extLst>
              <a:ext uri="{FF2B5EF4-FFF2-40B4-BE49-F238E27FC236}">
                <a16:creationId xmlns:a16="http://schemas.microsoft.com/office/drawing/2014/main" id="{FCA1DA5B-7453-922D-30DC-A049E5DEA63D}"/>
              </a:ext>
            </a:extLst>
          </p:cNvPr>
          <p:cNvSpPr>
            <a:spLocks noGrp="1"/>
          </p:cNvSpPr>
          <p:nvPr>
            <p:ph type="ftr" sz="quarter" idx="11"/>
          </p:nvPr>
        </p:nvSpPr>
        <p:spPr/>
        <p:txBody>
          <a:bodyPr/>
          <a:lstStyle/>
          <a:p>
            <a:r>
              <a:rPr lang="en-US"/>
              <a:t>STEM-CLEAR</a:t>
            </a:r>
            <a:endParaRPr lang="en-US" dirty="0"/>
          </a:p>
        </p:txBody>
      </p:sp>
      <p:sp>
        <p:nvSpPr>
          <p:cNvPr id="6" name="Slide Number Placeholder 5">
            <a:extLst>
              <a:ext uri="{FF2B5EF4-FFF2-40B4-BE49-F238E27FC236}">
                <a16:creationId xmlns:a16="http://schemas.microsoft.com/office/drawing/2014/main" id="{07D86A5E-4352-4785-1C83-DCE038B41F09}"/>
              </a:ext>
            </a:extLst>
          </p:cNvPr>
          <p:cNvSpPr>
            <a:spLocks noGrp="1"/>
          </p:cNvSpPr>
          <p:nvPr>
            <p:ph type="sldNum" sz="quarter" idx="12"/>
          </p:nvPr>
        </p:nvSpPr>
        <p:spPr/>
        <p:txBody>
          <a:bodyPr/>
          <a:lstStyle/>
          <a:p>
            <a:fld id="{8179B124-EE6F-DB4E-A403-682A40579A9A}" type="slidenum">
              <a:rPr lang="en-US" smtClean="0"/>
              <a:pPr/>
              <a:t>18</a:t>
            </a:fld>
            <a:endParaRPr lang="en-US" dirty="0"/>
          </a:p>
        </p:txBody>
      </p:sp>
      <p:sp>
        <p:nvSpPr>
          <p:cNvPr id="10" name="TextBox 9">
            <a:extLst>
              <a:ext uri="{FF2B5EF4-FFF2-40B4-BE49-F238E27FC236}">
                <a16:creationId xmlns:a16="http://schemas.microsoft.com/office/drawing/2014/main" id="{C45E63AD-977C-FF72-034C-52475C1C211E}"/>
              </a:ext>
            </a:extLst>
          </p:cNvPr>
          <p:cNvSpPr txBox="1"/>
          <p:nvPr/>
        </p:nvSpPr>
        <p:spPr>
          <a:xfrm>
            <a:off x="3046640" y="2875002"/>
            <a:ext cx="6098720" cy="1107996"/>
          </a:xfrm>
          <a:prstGeom prst="rect">
            <a:avLst/>
          </a:prstGeom>
          <a:noFill/>
        </p:spPr>
        <p:txBody>
          <a:bodyPr wrap="square">
            <a:spAutoFit/>
          </a:bodyPr>
          <a:lstStyle/>
          <a:p>
            <a:pPr marL="0" indent="0" algn="ctr">
              <a:buNone/>
            </a:pPr>
            <a:r>
              <a:rPr lang="en-US" sz="6600" dirty="0">
                <a:solidFill>
                  <a:srgbClr val="C00000"/>
                </a:solidFill>
                <a:latin typeface="Chalkduster" panose="03050602040202020205" pitchFamily="66" charset="77"/>
              </a:rPr>
              <a:t>Extra Slides </a:t>
            </a:r>
          </a:p>
        </p:txBody>
      </p:sp>
    </p:spTree>
    <p:extLst>
      <p:ext uri="{BB962C8B-B14F-4D97-AF65-F5344CB8AC3E}">
        <p14:creationId xmlns:p14="http://schemas.microsoft.com/office/powerpoint/2010/main" val="3444259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7B25EC5-BD66-EE4E-7617-CB59D144E501}"/>
              </a:ext>
            </a:extLst>
          </p:cNvPr>
          <p:cNvSpPr txBox="1"/>
          <p:nvPr/>
        </p:nvSpPr>
        <p:spPr>
          <a:xfrm>
            <a:off x="7721357" y="941730"/>
            <a:ext cx="4144958" cy="4847481"/>
          </a:xfrm>
          <a:prstGeom prst="rect">
            <a:avLst/>
          </a:prstGeom>
          <a:noFill/>
          <a:effectLst/>
        </p:spPr>
        <p:txBody>
          <a:bodyPr wrap="square">
            <a:spAutoFit/>
          </a:bodyPr>
          <a:lstStyle/>
          <a:p>
            <a:endParaRPr lang="en-US" sz="3400" b="1" dirty="0">
              <a:latin typeface="Calibri"/>
              <a:ea typeface="Calibri"/>
              <a:cs typeface="Calibri"/>
            </a:endParaRPr>
          </a:p>
          <a:p>
            <a:r>
              <a:rPr lang="en-US" b="1" dirty="0">
                <a:latin typeface="Calibri"/>
                <a:ea typeface="Calibri"/>
                <a:cs typeface="Calibri"/>
              </a:rPr>
              <a:t>CS50 Duck </a:t>
            </a:r>
            <a:r>
              <a:rPr lang="en-US" dirty="0">
                <a:latin typeface="Calibri"/>
                <a:ea typeface="Calibri"/>
                <a:cs typeface="Calibri"/>
              </a:rPr>
              <a:t>(Harvard, David Malan): course-specific Q&amp;A, debugging hints, exam prep</a:t>
            </a:r>
          </a:p>
          <a:p>
            <a:endParaRPr lang="en-US" b="1" dirty="0">
              <a:latin typeface="Calibri"/>
              <a:ea typeface="Calibri"/>
              <a:cs typeface="Calibri"/>
            </a:endParaRPr>
          </a:p>
          <a:p>
            <a:r>
              <a:rPr lang="en-US" b="1" dirty="0" err="1">
                <a:latin typeface="Calibri"/>
                <a:ea typeface="Calibri"/>
                <a:cs typeface="Calibri"/>
              </a:rPr>
              <a:t>Khanmigo</a:t>
            </a:r>
            <a:r>
              <a:rPr lang="en-US" b="1" dirty="0">
                <a:latin typeface="Calibri"/>
                <a:ea typeface="Calibri"/>
                <a:cs typeface="Calibri"/>
              </a:rPr>
              <a:t> </a:t>
            </a:r>
            <a:r>
              <a:rPr lang="en-US" dirty="0">
                <a:latin typeface="Calibri"/>
                <a:ea typeface="Calibri"/>
                <a:cs typeface="Calibri"/>
              </a:rPr>
              <a:t>(Khan Academy): guided practice, Socratic tutoring, concept mastery</a:t>
            </a:r>
          </a:p>
          <a:p>
            <a:endParaRPr lang="en-US" b="1" dirty="0">
              <a:latin typeface="Calibri"/>
              <a:ea typeface="Calibri"/>
              <a:cs typeface="Calibri"/>
            </a:endParaRPr>
          </a:p>
          <a:p>
            <a:r>
              <a:rPr lang="en-US" b="1" dirty="0">
                <a:latin typeface="Calibri"/>
                <a:ea typeface="Calibri"/>
                <a:cs typeface="Calibri"/>
              </a:rPr>
              <a:t>Jill Watson </a:t>
            </a:r>
            <a:r>
              <a:rPr lang="en-US" dirty="0">
                <a:latin typeface="Calibri"/>
                <a:ea typeface="Calibri"/>
                <a:cs typeface="Calibri"/>
              </a:rPr>
              <a:t>(Georgia Tech): forum support, FAQ automation</a:t>
            </a:r>
            <a:endParaRPr lang="en-US" b="1" dirty="0">
              <a:latin typeface="Calibri"/>
              <a:ea typeface="Calibri"/>
              <a:cs typeface="Calibri"/>
            </a:endParaRPr>
          </a:p>
          <a:p>
            <a:endParaRPr lang="en-US" b="1" dirty="0">
              <a:latin typeface="Calibri"/>
              <a:ea typeface="Calibri"/>
              <a:cs typeface="Calibri"/>
            </a:endParaRPr>
          </a:p>
          <a:p>
            <a:r>
              <a:rPr lang="en-US" b="1" dirty="0">
                <a:latin typeface="Calibri"/>
                <a:ea typeface="Calibri"/>
                <a:cs typeface="Calibri"/>
              </a:rPr>
              <a:t>ChatGPT-powered tutors</a:t>
            </a:r>
            <a:r>
              <a:rPr lang="en-US" dirty="0">
                <a:latin typeface="Calibri"/>
                <a:ea typeface="Calibri"/>
                <a:cs typeface="Calibri"/>
              </a:rPr>
              <a:t>: </a:t>
            </a:r>
          </a:p>
          <a:p>
            <a:r>
              <a:rPr lang="en-US" dirty="0">
                <a:latin typeface="Calibri"/>
                <a:ea typeface="Calibri"/>
                <a:cs typeface="Calibri"/>
              </a:rPr>
              <a:t>Accounting, Engineering, …</a:t>
            </a:r>
          </a:p>
          <a:p>
            <a:r>
              <a:rPr lang="en-US" dirty="0">
                <a:latin typeface="Calibri"/>
                <a:ea typeface="Calibri"/>
                <a:cs typeface="Calibri"/>
              </a:rPr>
              <a:t>AI Symposium 2025 and 2026 </a:t>
            </a:r>
            <a:endParaRPr lang="en-US" dirty="0">
              <a:ea typeface="Calibri"/>
            </a:endParaRPr>
          </a:p>
          <a:p>
            <a:pPr lvl="1"/>
            <a:endParaRPr lang="en-US" sz="2300" dirty="0">
              <a:ea typeface="Calibri" panose="020F0502020204030204" pitchFamily="34" charset="0"/>
            </a:endParaRPr>
          </a:p>
        </p:txBody>
      </p:sp>
      <p:sp>
        <p:nvSpPr>
          <p:cNvPr id="3" name="Content Placeholder 2">
            <a:extLst>
              <a:ext uri="{FF2B5EF4-FFF2-40B4-BE49-F238E27FC236}">
                <a16:creationId xmlns:a16="http://schemas.microsoft.com/office/drawing/2014/main" id="{5D0881CA-31DA-E788-DFEB-2E83E9F0788D}"/>
              </a:ext>
            </a:extLst>
          </p:cNvPr>
          <p:cNvSpPr>
            <a:spLocks noGrp="1"/>
          </p:cNvSpPr>
          <p:nvPr>
            <p:ph sz="half" idx="1"/>
          </p:nvPr>
        </p:nvSpPr>
        <p:spPr>
          <a:xfrm>
            <a:off x="757002" y="1802451"/>
            <a:ext cx="5808690" cy="4374512"/>
          </a:xfrm>
        </p:spPr>
        <p:txBody>
          <a:bodyPr vert="horz" lIns="91440" tIns="45720" rIns="91440" bIns="45720" rtlCol="0" anchor="t">
            <a:normAutofit/>
          </a:bodyPr>
          <a:lstStyle/>
          <a:p>
            <a:pPr>
              <a:lnSpc>
                <a:spcPts val="2400"/>
              </a:lnSpc>
            </a:pPr>
            <a:r>
              <a:rPr lang="en-US" sz="2800" dirty="0">
                <a:latin typeface="Calibri"/>
                <a:ea typeface="Calibri"/>
                <a:cs typeface="Calibri"/>
              </a:rPr>
              <a:t>Mostly synonymous</a:t>
            </a:r>
          </a:p>
          <a:p>
            <a:pPr lvl="1">
              <a:lnSpc>
                <a:spcPts val="2400"/>
              </a:lnSpc>
            </a:pPr>
            <a:r>
              <a:rPr lang="en-US" sz="1800" dirty="0">
                <a:latin typeface="Calibri"/>
                <a:ea typeface="Calibri"/>
                <a:cs typeface="Calibri"/>
              </a:rPr>
              <a:t>… bu</a:t>
            </a:r>
            <a:r>
              <a:rPr lang="en-US" dirty="0">
                <a:latin typeface="Calibri"/>
                <a:ea typeface="Calibri"/>
                <a:cs typeface="Calibri"/>
              </a:rPr>
              <a:t>t “TAs” will likely take a more prominent role in course operations than “Tutors”</a:t>
            </a:r>
            <a:endParaRPr lang="en-US" sz="2800" dirty="0">
              <a:latin typeface="Calibri"/>
              <a:ea typeface="Calibri"/>
              <a:cs typeface="Calibri"/>
            </a:endParaRPr>
          </a:p>
          <a:p>
            <a:r>
              <a:rPr lang="en-US" sz="2800" dirty="0">
                <a:latin typeface="Calibri"/>
                <a:ea typeface="Calibri"/>
                <a:cs typeface="Calibri"/>
              </a:rPr>
              <a:t>Roles AI TA's play</a:t>
            </a:r>
            <a:endParaRPr lang="en-US" sz="2800" dirty="0">
              <a:ea typeface="Calibri" panose="020F0502020204030204" pitchFamily="34" charset="0"/>
            </a:endParaRPr>
          </a:p>
          <a:p>
            <a:pPr lvl="1">
              <a:lnSpc>
                <a:spcPts val="2000"/>
              </a:lnSpc>
            </a:pPr>
            <a:r>
              <a:rPr lang="en-US" dirty="0">
                <a:latin typeface="Calibri"/>
                <a:ea typeface="Calibri"/>
                <a:cs typeface="Calibri"/>
              </a:rPr>
              <a:t>24/7 Q&amp;A support         </a:t>
            </a:r>
            <a:endParaRPr lang="en-US" b="1" dirty="0">
              <a:ea typeface="Calibri" panose="020F0502020204030204" pitchFamily="34" charset="0"/>
            </a:endParaRPr>
          </a:p>
          <a:p>
            <a:pPr lvl="1">
              <a:lnSpc>
                <a:spcPts val="2000"/>
              </a:lnSpc>
            </a:pPr>
            <a:r>
              <a:rPr lang="en-US" dirty="0">
                <a:latin typeface="Calibri"/>
                <a:ea typeface="Calibri"/>
                <a:cs typeface="Calibri"/>
              </a:rPr>
              <a:t>Grading and rubric-based feedback</a:t>
            </a:r>
            <a:endParaRPr lang="en-US" dirty="0">
              <a:ea typeface="Calibri"/>
            </a:endParaRPr>
          </a:p>
          <a:p>
            <a:pPr lvl="1">
              <a:lnSpc>
                <a:spcPts val="2000"/>
              </a:lnSpc>
            </a:pPr>
            <a:r>
              <a:rPr lang="en-US" dirty="0">
                <a:latin typeface="Calibri"/>
                <a:ea typeface="Calibri"/>
                <a:cs typeface="Calibri"/>
              </a:rPr>
              <a:t>Exam preparation &amp; practice quizzes</a:t>
            </a:r>
          </a:p>
          <a:p>
            <a:pPr lvl="1">
              <a:lnSpc>
                <a:spcPts val="2000"/>
              </a:lnSpc>
            </a:pPr>
            <a:r>
              <a:rPr lang="en-US" dirty="0">
                <a:latin typeface="Calibri"/>
                <a:ea typeface="Calibri"/>
                <a:cs typeface="Calibri"/>
              </a:rPr>
              <a:t>Personalized concept explanation</a:t>
            </a:r>
          </a:p>
          <a:p>
            <a:pPr lvl="1">
              <a:lnSpc>
                <a:spcPts val="2000"/>
              </a:lnSpc>
            </a:pPr>
            <a:r>
              <a:rPr lang="en-US" dirty="0">
                <a:latin typeface="Calibri"/>
                <a:ea typeface="Calibri"/>
                <a:cs typeface="Calibri"/>
              </a:rPr>
              <a:t>Code debugging guidance</a:t>
            </a:r>
            <a:endParaRPr lang="en-US" dirty="0">
              <a:latin typeface="Calibri"/>
              <a:ea typeface="Calibri"/>
            </a:endParaRPr>
          </a:p>
          <a:p>
            <a:pPr lvl="1">
              <a:lnSpc>
                <a:spcPts val="2000"/>
              </a:lnSpc>
            </a:pPr>
            <a:r>
              <a:rPr lang="en-US" dirty="0">
                <a:latin typeface="Calibri"/>
                <a:ea typeface="Calibri"/>
                <a:cs typeface="Calibri"/>
              </a:rPr>
              <a:t>Discussion facilitation </a:t>
            </a:r>
            <a:endParaRPr lang="en-US" dirty="0">
              <a:ea typeface="Calibri"/>
            </a:endParaRPr>
          </a:p>
          <a:p>
            <a:endParaRPr lang="en-US" dirty="0">
              <a:ea typeface="Calibri"/>
            </a:endParaRPr>
          </a:p>
          <a:p>
            <a:endParaRPr lang="en-US" dirty="0">
              <a:ea typeface="Calibri"/>
            </a:endParaRPr>
          </a:p>
          <a:p>
            <a:endParaRPr lang="en-US" dirty="0">
              <a:ea typeface="Calibri"/>
            </a:endParaRPr>
          </a:p>
        </p:txBody>
      </p:sp>
      <p:sp>
        <p:nvSpPr>
          <p:cNvPr id="4" name="Date Placeholder 3">
            <a:extLst>
              <a:ext uri="{FF2B5EF4-FFF2-40B4-BE49-F238E27FC236}">
                <a16:creationId xmlns:a16="http://schemas.microsoft.com/office/drawing/2014/main" id="{A925D4E9-B2E1-1777-5E83-E9261FC032F9}"/>
              </a:ext>
            </a:extLst>
          </p:cNvPr>
          <p:cNvSpPr>
            <a:spLocks noGrp="1"/>
          </p:cNvSpPr>
          <p:nvPr>
            <p:ph type="dt" sz="half" idx="10"/>
          </p:nvPr>
        </p:nvSpPr>
        <p:spPr/>
        <p:txBody>
          <a:bodyPr/>
          <a:lstStyle/>
          <a:p>
            <a:r>
              <a:rPr lang="en-US"/>
              <a:t>CADS Office Hours, 3/25/26</a:t>
            </a:r>
            <a:endParaRPr lang="en-US" dirty="0"/>
          </a:p>
        </p:txBody>
      </p:sp>
      <p:sp>
        <p:nvSpPr>
          <p:cNvPr id="5" name="Footer Placeholder 4">
            <a:extLst>
              <a:ext uri="{FF2B5EF4-FFF2-40B4-BE49-F238E27FC236}">
                <a16:creationId xmlns:a16="http://schemas.microsoft.com/office/drawing/2014/main" id="{B43C944E-313B-C532-CFE6-B906B68BEEBF}"/>
              </a:ext>
            </a:extLst>
          </p:cNvPr>
          <p:cNvSpPr>
            <a:spLocks noGrp="1"/>
          </p:cNvSpPr>
          <p:nvPr>
            <p:ph type="ftr" sz="quarter" idx="11"/>
          </p:nvPr>
        </p:nvSpPr>
        <p:spPr/>
        <p:txBody>
          <a:bodyPr/>
          <a:lstStyle/>
          <a:p>
            <a:r>
              <a:rPr lang="en-US"/>
              <a:t>STEM-CLEAR</a:t>
            </a:r>
            <a:endParaRPr lang="en-US" dirty="0"/>
          </a:p>
        </p:txBody>
      </p:sp>
      <p:sp>
        <p:nvSpPr>
          <p:cNvPr id="6" name="Slide Number Placeholder 5">
            <a:extLst>
              <a:ext uri="{FF2B5EF4-FFF2-40B4-BE49-F238E27FC236}">
                <a16:creationId xmlns:a16="http://schemas.microsoft.com/office/drawing/2014/main" id="{AC609926-E768-39D8-1434-803B7732A699}"/>
              </a:ext>
            </a:extLst>
          </p:cNvPr>
          <p:cNvSpPr>
            <a:spLocks noGrp="1"/>
          </p:cNvSpPr>
          <p:nvPr>
            <p:ph type="sldNum" sz="quarter" idx="12"/>
          </p:nvPr>
        </p:nvSpPr>
        <p:spPr/>
        <p:txBody>
          <a:bodyPr/>
          <a:lstStyle/>
          <a:p>
            <a:fld id="{8179B124-EE6F-DB4E-A403-682A40579A9A}" type="slidenum">
              <a:rPr lang="en-US" smtClean="0"/>
              <a:pPr/>
              <a:t>19</a:t>
            </a:fld>
            <a:endParaRPr lang="en-US" dirty="0"/>
          </a:p>
        </p:txBody>
      </p:sp>
      <p:sp>
        <p:nvSpPr>
          <p:cNvPr id="2" name="Title 1">
            <a:extLst>
              <a:ext uri="{FF2B5EF4-FFF2-40B4-BE49-F238E27FC236}">
                <a16:creationId xmlns:a16="http://schemas.microsoft.com/office/drawing/2014/main" id="{A8F6B516-3617-CCB4-2F4E-2D8692B8F432}"/>
              </a:ext>
            </a:extLst>
          </p:cNvPr>
          <p:cNvSpPr>
            <a:spLocks noGrp="1"/>
          </p:cNvSpPr>
          <p:nvPr>
            <p:ph type="title"/>
          </p:nvPr>
        </p:nvSpPr>
        <p:spPr>
          <a:xfrm>
            <a:off x="609600" y="303454"/>
            <a:ext cx="10972800" cy="1047221"/>
          </a:xfrm>
        </p:spPr>
        <p:txBody>
          <a:bodyPr/>
          <a:lstStyle/>
          <a:p>
            <a:r>
              <a:rPr lang="en-US" dirty="0"/>
              <a:t>AI Tutors and Virtual TAs </a:t>
            </a:r>
          </a:p>
        </p:txBody>
      </p:sp>
      <p:sp>
        <p:nvSpPr>
          <p:cNvPr id="9" name="Content Placeholder 6">
            <a:extLst>
              <a:ext uri="{FF2B5EF4-FFF2-40B4-BE49-F238E27FC236}">
                <a16:creationId xmlns:a16="http://schemas.microsoft.com/office/drawing/2014/main" id="{25620AC4-3673-F5BE-AC23-96AD437A1D12}"/>
              </a:ext>
            </a:extLst>
          </p:cNvPr>
          <p:cNvSpPr txBox="1">
            <a:spLocks/>
          </p:cNvSpPr>
          <p:nvPr/>
        </p:nvSpPr>
        <p:spPr>
          <a:xfrm>
            <a:off x="3101838" y="3473086"/>
            <a:ext cx="4572949" cy="933608"/>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endParaRPr lang="en-US" sz="1800" dirty="0">
              <a:ea typeface="Calibri"/>
            </a:endParaRPr>
          </a:p>
        </p:txBody>
      </p:sp>
      <p:sp>
        <p:nvSpPr>
          <p:cNvPr id="11" name="Content Placeholder 6">
            <a:extLst>
              <a:ext uri="{FF2B5EF4-FFF2-40B4-BE49-F238E27FC236}">
                <a16:creationId xmlns:a16="http://schemas.microsoft.com/office/drawing/2014/main" id="{1BCDF536-5A67-B923-CA46-0363BD2A9E1F}"/>
              </a:ext>
            </a:extLst>
          </p:cNvPr>
          <p:cNvSpPr txBox="1">
            <a:spLocks/>
          </p:cNvSpPr>
          <p:nvPr/>
        </p:nvSpPr>
        <p:spPr>
          <a:xfrm>
            <a:off x="6896920" y="4653301"/>
            <a:ext cx="4023416" cy="140399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1600" dirty="0">
              <a:latin typeface="Aptos"/>
              <a:ea typeface="Calibri"/>
            </a:endParaRPr>
          </a:p>
        </p:txBody>
      </p:sp>
      <p:pic>
        <p:nvPicPr>
          <p:cNvPr id="8" name="Picture 7" descr="CS50 duck debugger">
            <a:extLst>
              <a:ext uri="{FF2B5EF4-FFF2-40B4-BE49-F238E27FC236}">
                <a16:creationId xmlns:a16="http://schemas.microsoft.com/office/drawing/2014/main" id="{407CECDC-6D85-DFC8-FEB1-7E13F1324F20}"/>
              </a:ext>
            </a:extLst>
          </p:cNvPr>
          <p:cNvPicPr>
            <a:picLocks noChangeAspect="1"/>
          </p:cNvPicPr>
          <p:nvPr/>
        </p:nvPicPr>
        <p:blipFill>
          <a:blip r:embed="rId2"/>
          <a:stretch>
            <a:fillRect/>
          </a:stretch>
        </p:blipFill>
        <p:spPr>
          <a:xfrm>
            <a:off x="6798039" y="1534090"/>
            <a:ext cx="744578" cy="686037"/>
          </a:xfrm>
          <a:prstGeom prst="rect">
            <a:avLst/>
          </a:prstGeom>
        </p:spPr>
      </p:pic>
      <p:pic>
        <p:nvPicPr>
          <p:cNvPr id="10" name="Graphic 9">
            <a:extLst>
              <a:ext uri="{FF2B5EF4-FFF2-40B4-BE49-F238E27FC236}">
                <a16:creationId xmlns:a16="http://schemas.microsoft.com/office/drawing/2014/main" id="{CDE61C44-3FBE-B784-995F-5EE9B8316D3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46882" y="2677248"/>
            <a:ext cx="1007382" cy="506922"/>
          </a:xfrm>
          <a:prstGeom prst="rect">
            <a:avLst/>
          </a:prstGeom>
        </p:spPr>
      </p:pic>
      <p:pic>
        <p:nvPicPr>
          <p:cNvPr id="13" name="Picture 12" descr="A black and white cartoon of a robot&#10;&#10;AI-generated content may be incorrect.">
            <a:extLst>
              <a:ext uri="{FF2B5EF4-FFF2-40B4-BE49-F238E27FC236}">
                <a16:creationId xmlns:a16="http://schemas.microsoft.com/office/drawing/2014/main" id="{9397FF11-ED16-EA47-210A-26006DC21F2B}"/>
              </a:ext>
            </a:extLst>
          </p:cNvPr>
          <p:cNvPicPr>
            <a:picLocks noChangeAspect="1"/>
          </p:cNvPicPr>
          <p:nvPr/>
        </p:nvPicPr>
        <p:blipFill>
          <a:blip r:embed="rId4"/>
          <a:stretch>
            <a:fillRect/>
          </a:stretch>
        </p:blipFill>
        <p:spPr>
          <a:xfrm>
            <a:off x="6887082" y="3428696"/>
            <a:ext cx="703660" cy="814348"/>
          </a:xfrm>
          <a:prstGeom prst="rect">
            <a:avLst/>
          </a:prstGeom>
        </p:spPr>
      </p:pic>
      <p:pic>
        <p:nvPicPr>
          <p:cNvPr id="16" name="Picture 15">
            <a:extLst>
              <a:ext uri="{FF2B5EF4-FFF2-40B4-BE49-F238E27FC236}">
                <a16:creationId xmlns:a16="http://schemas.microsoft.com/office/drawing/2014/main" id="{D297B1AC-FC19-F722-7D38-82ADFF0306E6}"/>
              </a:ext>
            </a:extLst>
          </p:cNvPr>
          <p:cNvPicPr>
            <a:picLocks noChangeAspect="1"/>
          </p:cNvPicPr>
          <p:nvPr/>
        </p:nvPicPr>
        <p:blipFill>
          <a:blip r:embed="rId5"/>
          <a:srcRect l="34328" t="19781" r="34302" b="21430"/>
          <a:stretch>
            <a:fillRect/>
          </a:stretch>
        </p:blipFill>
        <p:spPr>
          <a:xfrm>
            <a:off x="6867162" y="4489045"/>
            <a:ext cx="743500" cy="731520"/>
          </a:xfrm>
          <a:prstGeom prst="rect">
            <a:avLst/>
          </a:prstGeom>
        </p:spPr>
      </p:pic>
    </p:spTree>
    <p:extLst>
      <p:ext uri="{BB962C8B-B14F-4D97-AF65-F5344CB8AC3E}">
        <p14:creationId xmlns:p14="http://schemas.microsoft.com/office/powerpoint/2010/main" val="60945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ECC6-AA6F-B269-412E-A6CB6CE6C185}"/>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773D11D6-0012-9730-3096-F702C35F9998}"/>
              </a:ext>
            </a:extLst>
          </p:cNvPr>
          <p:cNvSpPr>
            <a:spLocks noGrp="1"/>
          </p:cNvSpPr>
          <p:nvPr>
            <p:ph idx="1"/>
          </p:nvPr>
        </p:nvSpPr>
        <p:spPr/>
        <p:txBody>
          <a:bodyPr/>
          <a:lstStyle/>
          <a:p>
            <a:r>
              <a:rPr lang="en-US" dirty="0"/>
              <a:t>AI Agents vs Retrieval Augmented Generation (RAG)</a:t>
            </a:r>
          </a:p>
          <a:p>
            <a:r>
              <a:rPr lang="en-US" dirty="0"/>
              <a:t>Background on LLM and RAG </a:t>
            </a:r>
          </a:p>
          <a:p>
            <a:r>
              <a:rPr lang="en-US" dirty="0"/>
              <a:t>Custom GPT Tool vs Building your own RAG </a:t>
            </a:r>
          </a:p>
          <a:p>
            <a:r>
              <a:rPr lang="en-US" dirty="0"/>
              <a:t>Demo of Boko Buddy </a:t>
            </a:r>
          </a:p>
          <a:p>
            <a:endParaRPr lang="en-US" dirty="0"/>
          </a:p>
          <a:p>
            <a:r>
              <a:rPr lang="en-US" dirty="0"/>
              <a:t>Building your own RAG-based virtual TA </a:t>
            </a:r>
          </a:p>
          <a:p>
            <a:endParaRPr lang="en-US" dirty="0"/>
          </a:p>
          <a:p>
            <a:endParaRPr lang="en-US" dirty="0"/>
          </a:p>
        </p:txBody>
      </p:sp>
      <p:sp>
        <p:nvSpPr>
          <p:cNvPr id="4" name="Date Placeholder 3">
            <a:extLst>
              <a:ext uri="{FF2B5EF4-FFF2-40B4-BE49-F238E27FC236}">
                <a16:creationId xmlns:a16="http://schemas.microsoft.com/office/drawing/2014/main" id="{FA5610D6-DD84-0E5A-93A6-857029C39F0E}"/>
              </a:ext>
            </a:extLst>
          </p:cNvPr>
          <p:cNvSpPr>
            <a:spLocks noGrp="1"/>
          </p:cNvSpPr>
          <p:nvPr>
            <p:ph type="dt" sz="half" idx="10"/>
          </p:nvPr>
        </p:nvSpPr>
        <p:spPr/>
        <p:txBody>
          <a:bodyPr/>
          <a:lstStyle/>
          <a:p>
            <a:r>
              <a:rPr lang="en-US"/>
              <a:t>CADS Office Hours, 3/25/26</a:t>
            </a:r>
            <a:endParaRPr lang="en-US" dirty="0"/>
          </a:p>
        </p:txBody>
      </p:sp>
      <p:sp>
        <p:nvSpPr>
          <p:cNvPr id="5" name="Footer Placeholder 4">
            <a:extLst>
              <a:ext uri="{FF2B5EF4-FFF2-40B4-BE49-F238E27FC236}">
                <a16:creationId xmlns:a16="http://schemas.microsoft.com/office/drawing/2014/main" id="{1B504771-7368-C21C-48AF-B0D579F91B7F}"/>
              </a:ext>
            </a:extLst>
          </p:cNvPr>
          <p:cNvSpPr>
            <a:spLocks noGrp="1"/>
          </p:cNvSpPr>
          <p:nvPr>
            <p:ph type="ftr" sz="quarter" idx="11"/>
          </p:nvPr>
        </p:nvSpPr>
        <p:spPr/>
        <p:txBody>
          <a:bodyPr/>
          <a:lstStyle/>
          <a:p>
            <a:r>
              <a:rPr lang="en-US"/>
              <a:t>STEM-CLEAR</a:t>
            </a:r>
            <a:endParaRPr lang="en-US" dirty="0"/>
          </a:p>
        </p:txBody>
      </p:sp>
      <p:sp>
        <p:nvSpPr>
          <p:cNvPr id="6" name="Slide Number Placeholder 5">
            <a:extLst>
              <a:ext uri="{FF2B5EF4-FFF2-40B4-BE49-F238E27FC236}">
                <a16:creationId xmlns:a16="http://schemas.microsoft.com/office/drawing/2014/main" id="{B6DBF644-5AF4-50C9-0D03-7DE2CC4BED18}"/>
              </a:ext>
            </a:extLst>
          </p:cNvPr>
          <p:cNvSpPr>
            <a:spLocks noGrp="1"/>
          </p:cNvSpPr>
          <p:nvPr>
            <p:ph type="sldNum" sz="quarter" idx="12"/>
          </p:nvPr>
        </p:nvSpPr>
        <p:spPr/>
        <p:txBody>
          <a:bodyPr/>
          <a:lstStyle/>
          <a:p>
            <a:fld id="{8179B124-EE6F-DB4E-A403-682A40579A9A}" type="slidenum">
              <a:rPr lang="en-US" smtClean="0"/>
              <a:pPr/>
              <a:t>2</a:t>
            </a:fld>
            <a:endParaRPr lang="en-US" dirty="0"/>
          </a:p>
        </p:txBody>
      </p:sp>
    </p:spTree>
    <p:extLst>
      <p:ext uri="{BB962C8B-B14F-4D97-AF65-F5344CB8AC3E}">
        <p14:creationId xmlns:p14="http://schemas.microsoft.com/office/powerpoint/2010/main" val="293304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A781-69FB-2E59-6CA7-1A0AFF4A767C}"/>
              </a:ext>
            </a:extLst>
          </p:cNvPr>
          <p:cNvSpPr>
            <a:spLocks noGrp="1"/>
          </p:cNvSpPr>
          <p:nvPr>
            <p:ph type="title"/>
          </p:nvPr>
        </p:nvSpPr>
        <p:spPr/>
        <p:txBody>
          <a:bodyPr/>
          <a:lstStyle/>
          <a:p>
            <a:r>
              <a:rPr lang="en-US" dirty="0"/>
              <a:t>STEM-CLEAR</a:t>
            </a:r>
          </a:p>
        </p:txBody>
      </p:sp>
      <p:sp>
        <p:nvSpPr>
          <p:cNvPr id="3" name="Content Placeholder 2">
            <a:extLst>
              <a:ext uri="{FF2B5EF4-FFF2-40B4-BE49-F238E27FC236}">
                <a16:creationId xmlns:a16="http://schemas.microsoft.com/office/drawing/2014/main" id="{E888822A-D59F-9F65-1348-366E5EC60696}"/>
              </a:ext>
            </a:extLst>
          </p:cNvPr>
          <p:cNvSpPr>
            <a:spLocks noGrp="1"/>
          </p:cNvSpPr>
          <p:nvPr>
            <p:ph idx="1"/>
          </p:nvPr>
        </p:nvSpPr>
        <p:spPr>
          <a:xfrm>
            <a:off x="702880" y="1544919"/>
            <a:ext cx="8945617" cy="4510442"/>
          </a:xfrm>
        </p:spPr>
        <p:txBody>
          <a:bodyPr>
            <a:noAutofit/>
          </a:bodyPr>
          <a:lstStyle/>
          <a:p>
            <a:r>
              <a:rPr lang="en-US" sz="2000" dirty="0"/>
              <a:t>Creating AI pathways in STEM-X disciplines at TXST</a:t>
            </a:r>
          </a:p>
          <a:p>
            <a:pPr lvl="1">
              <a:lnSpc>
                <a:spcPct val="100000"/>
              </a:lnSpc>
            </a:pPr>
            <a:r>
              <a:rPr lang="en-US" dirty="0"/>
              <a:t>Contextualized modules and mini-courses in AI, data, and coding </a:t>
            </a:r>
          </a:p>
          <a:p>
            <a:pPr lvl="1">
              <a:lnSpc>
                <a:spcPct val="100000"/>
              </a:lnSpc>
            </a:pPr>
            <a:r>
              <a:rPr lang="en-US" dirty="0"/>
              <a:t>AI-powered pedagogical tools </a:t>
            </a:r>
          </a:p>
          <a:p>
            <a:pPr lvl="1">
              <a:lnSpc>
                <a:spcPct val="100000"/>
              </a:lnSpc>
            </a:pPr>
            <a:r>
              <a:rPr lang="en-US" dirty="0"/>
              <a:t>RQ1: STEM-identity in the age of AI </a:t>
            </a:r>
            <a:br>
              <a:rPr lang="en-US" dirty="0"/>
            </a:br>
            <a:r>
              <a:rPr lang="en-US" sz="1700" dirty="0">
                <a:solidFill>
                  <a:srgbClr val="0432FF"/>
                </a:solidFill>
              </a:rPr>
              <a:t>[Drs. Forsythe and </a:t>
            </a:r>
            <a:r>
              <a:rPr lang="en-US" sz="1700" dirty="0" err="1">
                <a:solidFill>
                  <a:srgbClr val="0432FF"/>
                </a:solidFill>
              </a:rPr>
              <a:t>Vontsteen</a:t>
            </a:r>
            <a:r>
              <a:rPr lang="en-US" sz="1700" dirty="0">
                <a:solidFill>
                  <a:srgbClr val="0432FF"/>
                </a:solidFill>
              </a:rPr>
              <a:t>, March 5, 2:30 PM, LBJSC 314]</a:t>
            </a:r>
            <a:endParaRPr lang="en-US" sz="2200" dirty="0">
              <a:solidFill>
                <a:srgbClr val="0432FF"/>
              </a:solidFill>
            </a:endParaRPr>
          </a:p>
          <a:p>
            <a:pPr lvl="1">
              <a:lnSpc>
                <a:spcPct val="100000"/>
              </a:lnSpc>
            </a:pPr>
            <a:r>
              <a:rPr lang="en-US" dirty="0"/>
              <a:t>RQ2: AI-augment competencies for workforce development </a:t>
            </a:r>
            <a:br>
              <a:rPr lang="en-US" dirty="0"/>
            </a:br>
            <a:r>
              <a:rPr lang="en-US" sz="1700" dirty="0">
                <a:solidFill>
                  <a:srgbClr val="0432FF"/>
                </a:solidFill>
              </a:rPr>
              <a:t>[Dr. Lopez, March 4, 3:30 PM, LBJSC 303]</a:t>
            </a:r>
          </a:p>
          <a:p>
            <a:pPr lvl="1">
              <a:lnSpc>
                <a:spcPct val="100000"/>
              </a:lnSpc>
            </a:pPr>
            <a:r>
              <a:rPr lang="en-US" sz="1800" dirty="0"/>
              <a:t>RQ3, RQ4, … </a:t>
            </a:r>
            <a:endParaRPr lang="en-US" dirty="0"/>
          </a:p>
          <a:p>
            <a:pPr>
              <a:lnSpc>
                <a:spcPts val="2000"/>
              </a:lnSpc>
            </a:pPr>
            <a:r>
              <a:rPr lang="en-US" sz="2000" dirty="0"/>
              <a:t>Five-year project funded in 2024 by NSF at $2.3 million </a:t>
            </a:r>
          </a:p>
          <a:p>
            <a:pPr>
              <a:lnSpc>
                <a:spcPts val="1600"/>
              </a:lnSpc>
            </a:pPr>
            <a:r>
              <a:rPr lang="en-US" sz="2000" dirty="0"/>
              <a:t>Project team includes SP all eight academic colleges</a:t>
            </a:r>
          </a:p>
          <a:p>
            <a:pPr>
              <a:lnSpc>
                <a:spcPts val="1600"/>
              </a:lnSpc>
            </a:pPr>
            <a:endParaRPr lang="en-US" sz="2000" dirty="0"/>
          </a:p>
          <a:p>
            <a:pPr>
              <a:lnSpc>
                <a:spcPts val="1600"/>
              </a:lnSpc>
            </a:pPr>
            <a:endParaRPr lang="en-US" sz="2000" dirty="0"/>
          </a:p>
          <a:p>
            <a:pPr>
              <a:lnSpc>
                <a:spcPts val="1600"/>
              </a:lnSpc>
            </a:pPr>
            <a:r>
              <a:rPr lang="en-US" sz="2000" dirty="0"/>
              <a:t>Looking for collaborators! </a:t>
            </a:r>
          </a:p>
          <a:p>
            <a:endParaRPr lang="en-US" dirty="0"/>
          </a:p>
        </p:txBody>
      </p:sp>
      <p:sp>
        <p:nvSpPr>
          <p:cNvPr id="4" name="Date Placeholder 3">
            <a:extLst>
              <a:ext uri="{FF2B5EF4-FFF2-40B4-BE49-F238E27FC236}">
                <a16:creationId xmlns:a16="http://schemas.microsoft.com/office/drawing/2014/main" id="{3D7C800C-3F02-8568-8D3E-052658A71171}"/>
              </a:ext>
            </a:extLst>
          </p:cNvPr>
          <p:cNvSpPr>
            <a:spLocks noGrp="1"/>
          </p:cNvSpPr>
          <p:nvPr>
            <p:ph type="dt" sz="half" idx="10"/>
          </p:nvPr>
        </p:nvSpPr>
        <p:spPr/>
        <p:txBody>
          <a:bodyPr/>
          <a:lstStyle/>
          <a:p>
            <a:r>
              <a:rPr lang="en-US"/>
              <a:t>CADS Office Hours, 3/25/26</a:t>
            </a:r>
            <a:endParaRPr lang="en-US" dirty="0"/>
          </a:p>
        </p:txBody>
      </p:sp>
      <p:sp>
        <p:nvSpPr>
          <p:cNvPr id="5" name="Footer Placeholder 4">
            <a:extLst>
              <a:ext uri="{FF2B5EF4-FFF2-40B4-BE49-F238E27FC236}">
                <a16:creationId xmlns:a16="http://schemas.microsoft.com/office/drawing/2014/main" id="{5F8B0796-85F3-5C86-F686-C8B6BB9AAE24}"/>
              </a:ext>
            </a:extLst>
          </p:cNvPr>
          <p:cNvSpPr>
            <a:spLocks noGrp="1"/>
          </p:cNvSpPr>
          <p:nvPr>
            <p:ph type="ftr" sz="quarter" idx="11"/>
          </p:nvPr>
        </p:nvSpPr>
        <p:spPr/>
        <p:txBody>
          <a:bodyPr/>
          <a:lstStyle/>
          <a:p>
            <a:r>
              <a:rPr lang="en-US" dirty="0"/>
              <a:t>STEM-CLEAR</a:t>
            </a:r>
          </a:p>
        </p:txBody>
      </p:sp>
      <p:sp>
        <p:nvSpPr>
          <p:cNvPr id="6" name="Slide Number Placeholder 5">
            <a:extLst>
              <a:ext uri="{FF2B5EF4-FFF2-40B4-BE49-F238E27FC236}">
                <a16:creationId xmlns:a16="http://schemas.microsoft.com/office/drawing/2014/main" id="{F88A887F-973F-CB65-6DB5-435497F14247}"/>
              </a:ext>
            </a:extLst>
          </p:cNvPr>
          <p:cNvSpPr>
            <a:spLocks noGrp="1"/>
          </p:cNvSpPr>
          <p:nvPr>
            <p:ph type="sldNum" sz="quarter" idx="12"/>
          </p:nvPr>
        </p:nvSpPr>
        <p:spPr/>
        <p:txBody>
          <a:bodyPr/>
          <a:lstStyle/>
          <a:p>
            <a:fld id="{8179B124-EE6F-DB4E-A403-682A40579A9A}" type="slidenum">
              <a:rPr lang="en-US" smtClean="0"/>
              <a:pPr/>
              <a:t>3</a:t>
            </a:fld>
            <a:endParaRPr lang="en-US" dirty="0"/>
          </a:p>
        </p:txBody>
      </p:sp>
      <p:pic>
        <p:nvPicPr>
          <p:cNvPr id="9" name="Picture 8">
            <a:extLst>
              <a:ext uri="{FF2B5EF4-FFF2-40B4-BE49-F238E27FC236}">
                <a16:creationId xmlns:a16="http://schemas.microsoft.com/office/drawing/2014/main" id="{CF5E4DFB-A870-A944-AB40-EA43931C0B1B}"/>
              </a:ext>
            </a:extLst>
          </p:cNvPr>
          <p:cNvPicPr>
            <a:picLocks noChangeAspect="1"/>
          </p:cNvPicPr>
          <p:nvPr/>
        </p:nvPicPr>
        <p:blipFill>
          <a:blip r:embed="rId2"/>
          <a:stretch>
            <a:fillRect/>
          </a:stretch>
        </p:blipFill>
        <p:spPr>
          <a:xfrm>
            <a:off x="9554342" y="278475"/>
            <a:ext cx="914400" cy="914400"/>
          </a:xfrm>
          <a:prstGeom prst="rect">
            <a:avLst/>
          </a:prstGeom>
        </p:spPr>
      </p:pic>
      <p:pic>
        <p:nvPicPr>
          <p:cNvPr id="11" name="Picture 10" descr="A qr code with a dinosaur&#10;&#10;AI-generated content may be incorrect.">
            <a:extLst>
              <a:ext uri="{FF2B5EF4-FFF2-40B4-BE49-F238E27FC236}">
                <a16:creationId xmlns:a16="http://schemas.microsoft.com/office/drawing/2014/main" id="{DFE2F2E6-DC3E-3BD4-4F05-18756F46E585}"/>
              </a:ext>
            </a:extLst>
          </p:cNvPr>
          <p:cNvPicPr>
            <a:picLocks noChangeAspect="1"/>
          </p:cNvPicPr>
          <p:nvPr/>
        </p:nvPicPr>
        <p:blipFill>
          <a:blip r:embed="rId3"/>
          <a:stretch>
            <a:fillRect/>
          </a:stretch>
        </p:blipFill>
        <p:spPr>
          <a:xfrm>
            <a:off x="10575098" y="187035"/>
            <a:ext cx="1005840" cy="1005840"/>
          </a:xfrm>
          <a:prstGeom prst="rect">
            <a:avLst/>
          </a:prstGeom>
        </p:spPr>
      </p:pic>
      <p:pic>
        <p:nvPicPr>
          <p:cNvPr id="13" name="Picture 12" descr="A screenshot of a computer screen&#10;&#10;AI-generated content may be incorrect.">
            <a:extLst>
              <a:ext uri="{FF2B5EF4-FFF2-40B4-BE49-F238E27FC236}">
                <a16:creationId xmlns:a16="http://schemas.microsoft.com/office/drawing/2014/main" id="{F41B8ED8-F032-A628-0507-344521706832}"/>
              </a:ext>
            </a:extLst>
          </p:cNvPr>
          <p:cNvPicPr>
            <a:picLocks noChangeAspect="1"/>
          </p:cNvPicPr>
          <p:nvPr/>
        </p:nvPicPr>
        <p:blipFill>
          <a:blip r:embed="rId4"/>
          <a:stretch>
            <a:fillRect/>
          </a:stretch>
        </p:blipFill>
        <p:spPr>
          <a:xfrm>
            <a:off x="8226921" y="1581137"/>
            <a:ext cx="3569241" cy="3991555"/>
          </a:xfrm>
          <a:prstGeom prst="rect">
            <a:avLst/>
          </a:prstGeom>
        </p:spPr>
      </p:pic>
      <p:pic>
        <p:nvPicPr>
          <p:cNvPr id="20" name="Graphic 19" descr="Rating 3 Star with solid fill">
            <a:extLst>
              <a:ext uri="{FF2B5EF4-FFF2-40B4-BE49-F238E27FC236}">
                <a16:creationId xmlns:a16="http://schemas.microsoft.com/office/drawing/2014/main" id="{11026342-E055-2F3A-4667-68950E2F10B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16597" y="5357853"/>
            <a:ext cx="914400" cy="914400"/>
          </a:xfrm>
          <a:prstGeom prst="rect">
            <a:avLst/>
          </a:prstGeom>
        </p:spPr>
      </p:pic>
      <p:sp>
        <p:nvSpPr>
          <p:cNvPr id="12" name="TextBox 11">
            <a:extLst>
              <a:ext uri="{FF2B5EF4-FFF2-40B4-BE49-F238E27FC236}">
                <a16:creationId xmlns:a16="http://schemas.microsoft.com/office/drawing/2014/main" id="{0FF05F70-96FE-C75C-1992-3C8D8D604595}"/>
              </a:ext>
            </a:extLst>
          </p:cNvPr>
          <p:cNvSpPr txBox="1"/>
          <p:nvPr/>
        </p:nvSpPr>
        <p:spPr>
          <a:xfrm>
            <a:off x="1032490" y="5092059"/>
            <a:ext cx="7194431" cy="442044"/>
          </a:xfrm>
          <a:prstGeom prst="rect">
            <a:avLst/>
          </a:prstGeom>
          <a:noFill/>
        </p:spPr>
        <p:txBody>
          <a:bodyPr wrap="square">
            <a:spAutoFit/>
          </a:bodyPr>
          <a:lstStyle/>
          <a:p>
            <a:pPr algn="ctr">
              <a:lnSpc>
                <a:spcPts val="1400"/>
              </a:lnSpc>
            </a:pPr>
            <a:r>
              <a:rPr lang="en-US" sz="1000" dirty="0"/>
              <a:t>Apan Qasem, </a:t>
            </a:r>
            <a:r>
              <a:rPr lang="en-US" sz="1000" dirty="0" err="1"/>
              <a:t>Vedaraman</a:t>
            </a:r>
            <a:r>
              <a:rPr lang="en-US" sz="1000" dirty="0"/>
              <a:t> Sriraman, Chad Booth, Michelle (Shelly) Forsythe, </a:t>
            </a:r>
            <a:r>
              <a:rPr lang="en-US" sz="1000" dirty="0" err="1"/>
              <a:t>Shetay</a:t>
            </a:r>
            <a:r>
              <a:rPr lang="en-US" sz="1000" dirty="0"/>
              <a:t> Ashford-Hanserd,  Cindy Royal, Barbara Hewitt, Tahir Ekin, Aimee Roundtree, Pratheesh Sudhakaran, Francis Mendez, Omar Lopez,  Jonathan </a:t>
            </a:r>
            <a:r>
              <a:rPr lang="en-US" sz="1000" dirty="0" err="1"/>
              <a:t>Vontsteen</a:t>
            </a:r>
            <a:r>
              <a:rPr lang="en-US" sz="1000" dirty="0"/>
              <a:t>, Rafael Cordero</a:t>
            </a:r>
            <a:endParaRPr lang="en-US" sz="800" dirty="0"/>
          </a:p>
        </p:txBody>
      </p:sp>
      <p:sp>
        <p:nvSpPr>
          <p:cNvPr id="14" name="TextBox 13">
            <a:extLst>
              <a:ext uri="{FF2B5EF4-FFF2-40B4-BE49-F238E27FC236}">
                <a16:creationId xmlns:a16="http://schemas.microsoft.com/office/drawing/2014/main" id="{58D4766D-679C-59E7-A066-9205866094FB}"/>
              </a:ext>
            </a:extLst>
          </p:cNvPr>
          <p:cNvSpPr txBox="1"/>
          <p:nvPr/>
        </p:nvSpPr>
        <p:spPr>
          <a:xfrm>
            <a:off x="8809128" y="5636018"/>
            <a:ext cx="2404826" cy="261610"/>
          </a:xfrm>
          <a:prstGeom prst="rect">
            <a:avLst/>
          </a:prstGeom>
          <a:noFill/>
        </p:spPr>
        <p:txBody>
          <a:bodyPr wrap="none" rtlCol="0">
            <a:spAutoFit/>
          </a:bodyPr>
          <a:lstStyle/>
          <a:p>
            <a:pPr algn="ctr"/>
            <a:r>
              <a:rPr lang="en-US" sz="1100" dirty="0">
                <a:latin typeface="Calibri" panose="020F0502020204030204" pitchFamily="34" charset="0"/>
                <a:cs typeface="Calibri" panose="020F0502020204030204" pitchFamily="34" charset="0"/>
              </a:rPr>
              <a:t>module developed by Dr. Hewitt, CHP</a:t>
            </a:r>
          </a:p>
        </p:txBody>
      </p:sp>
    </p:spTree>
    <p:extLst>
      <p:ext uri="{BB962C8B-B14F-4D97-AF65-F5344CB8AC3E}">
        <p14:creationId xmlns:p14="http://schemas.microsoft.com/office/powerpoint/2010/main" val="365442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F87A-E43C-446E-4D72-D987B7469100}"/>
              </a:ext>
            </a:extLst>
          </p:cNvPr>
          <p:cNvSpPr>
            <a:spLocks noGrp="1"/>
          </p:cNvSpPr>
          <p:nvPr>
            <p:ph type="title"/>
          </p:nvPr>
        </p:nvSpPr>
        <p:spPr>
          <a:xfrm>
            <a:off x="608138" y="398698"/>
            <a:ext cx="10972800" cy="1047221"/>
          </a:xfrm>
        </p:spPr>
        <p:txBody>
          <a:bodyPr anchor="b">
            <a:normAutofit/>
          </a:bodyPr>
          <a:lstStyle/>
          <a:p>
            <a:r>
              <a:rPr lang="en-US" dirty="0"/>
              <a:t>AI Agents vs RAG </a:t>
            </a:r>
          </a:p>
        </p:txBody>
      </p:sp>
      <p:sp>
        <p:nvSpPr>
          <p:cNvPr id="4" name="Date Placeholder 3">
            <a:extLst>
              <a:ext uri="{FF2B5EF4-FFF2-40B4-BE49-F238E27FC236}">
                <a16:creationId xmlns:a16="http://schemas.microsoft.com/office/drawing/2014/main" id="{25A24D54-103B-EE63-6519-52F41E23D03C}"/>
              </a:ext>
            </a:extLst>
          </p:cNvPr>
          <p:cNvSpPr>
            <a:spLocks noGrp="1"/>
          </p:cNvSpPr>
          <p:nvPr>
            <p:ph type="dt" sz="half" idx="10"/>
          </p:nvPr>
        </p:nvSpPr>
        <p:spPr>
          <a:xfrm>
            <a:off x="223126" y="6444102"/>
            <a:ext cx="1962737" cy="397353"/>
          </a:xfrm>
        </p:spPr>
        <p:txBody>
          <a:bodyPr anchor="ctr">
            <a:normAutofit/>
          </a:bodyPr>
          <a:lstStyle/>
          <a:p>
            <a:pPr>
              <a:spcAft>
                <a:spcPts val="600"/>
              </a:spcAft>
            </a:pPr>
            <a:r>
              <a:rPr lang="en-US"/>
              <a:t>CADS Office Hours, 3/25/26</a:t>
            </a:r>
          </a:p>
        </p:txBody>
      </p:sp>
      <p:sp>
        <p:nvSpPr>
          <p:cNvPr id="5" name="Footer Placeholder 4">
            <a:extLst>
              <a:ext uri="{FF2B5EF4-FFF2-40B4-BE49-F238E27FC236}">
                <a16:creationId xmlns:a16="http://schemas.microsoft.com/office/drawing/2014/main" id="{33B5368A-F458-3425-F962-49D2A00BEB09}"/>
              </a:ext>
            </a:extLst>
          </p:cNvPr>
          <p:cNvSpPr>
            <a:spLocks noGrp="1"/>
          </p:cNvSpPr>
          <p:nvPr>
            <p:ph type="ftr" sz="quarter" idx="11"/>
          </p:nvPr>
        </p:nvSpPr>
        <p:spPr>
          <a:xfrm>
            <a:off x="3113612" y="6443623"/>
            <a:ext cx="5964777" cy="397832"/>
          </a:xfrm>
        </p:spPr>
        <p:txBody>
          <a:bodyPr anchor="ctr">
            <a:normAutofit/>
          </a:bodyPr>
          <a:lstStyle/>
          <a:p>
            <a:pPr>
              <a:spcAft>
                <a:spcPts val="600"/>
              </a:spcAft>
            </a:pPr>
            <a:r>
              <a:rPr lang="en-US"/>
              <a:t>STEM-CLEAR</a:t>
            </a:r>
          </a:p>
        </p:txBody>
      </p:sp>
      <p:sp>
        <p:nvSpPr>
          <p:cNvPr id="6" name="Slide Number Placeholder 5">
            <a:extLst>
              <a:ext uri="{FF2B5EF4-FFF2-40B4-BE49-F238E27FC236}">
                <a16:creationId xmlns:a16="http://schemas.microsoft.com/office/drawing/2014/main" id="{D914A608-F617-440D-0DDD-5819EB4A7333}"/>
              </a:ext>
            </a:extLst>
          </p:cNvPr>
          <p:cNvSpPr>
            <a:spLocks noGrp="1"/>
          </p:cNvSpPr>
          <p:nvPr>
            <p:ph type="sldNum" sz="quarter" idx="12"/>
          </p:nvPr>
        </p:nvSpPr>
        <p:spPr>
          <a:xfrm>
            <a:off x="11527760" y="6476330"/>
            <a:ext cx="454208" cy="365125"/>
          </a:xfrm>
        </p:spPr>
        <p:txBody>
          <a:bodyPr anchor="ctr">
            <a:normAutofit/>
          </a:bodyPr>
          <a:lstStyle/>
          <a:p>
            <a:pPr>
              <a:spcAft>
                <a:spcPts val="600"/>
              </a:spcAft>
            </a:pPr>
            <a:fld id="{8179B124-EE6F-DB4E-A403-682A40579A9A}" type="slidenum">
              <a:rPr lang="en-US" smtClean="0"/>
              <a:pPr>
                <a:spcAft>
                  <a:spcPts val="600"/>
                </a:spcAft>
              </a:pPr>
              <a:t>4</a:t>
            </a:fld>
            <a:endParaRPr lang="en-US"/>
          </a:p>
        </p:txBody>
      </p:sp>
      <p:graphicFrame>
        <p:nvGraphicFramePr>
          <p:cNvPr id="8" name="Content Placeholder 2">
            <a:extLst>
              <a:ext uri="{FF2B5EF4-FFF2-40B4-BE49-F238E27FC236}">
                <a16:creationId xmlns:a16="http://schemas.microsoft.com/office/drawing/2014/main" id="{66F0C313-1A5F-26D4-2B6D-94EBEB8DDFAB}"/>
              </a:ext>
            </a:extLst>
          </p:cNvPr>
          <p:cNvGraphicFramePr>
            <a:graphicFrameLocks noGrp="1" noChangeAspect="1"/>
          </p:cNvGraphicFramePr>
          <p:nvPr>
            <p:ph idx="1"/>
            <p:extLst>
              <p:ext uri="{D42A27DB-BD31-4B8C-83A1-F6EECF244321}">
                <p14:modId xmlns:p14="http://schemas.microsoft.com/office/powerpoint/2010/main" val="4212416209"/>
              </p:ext>
            </p:extLst>
          </p:nvPr>
        </p:nvGraphicFramePr>
        <p:xfrm>
          <a:off x="723900" y="1544919"/>
          <a:ext cx="10857038" cy="4510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 0" descr="https://pplx-res.cloudinary.com/image/upload/pplx_search_images/feacdcbc27228f5dfe9608aa9a2744191f0a6749.jpg">
            <a:extLst>
              <a:ext uri="{FF2B5EF4-FFF2-40B4-BE49-F238E27FC236}">
                <a16:creationId xmlns:a16="http://schemas.microsoft.com/office/drawing/2014/main" id="{32C3A433-B8AF-5AD1-6C38-CC165BE4B79B}"/>
              </a:ext>
            </a:extLst>
          </p:cNvPr>
          <p:cNvPicPr>
            <a:picLocks noChangeAspect="1"/>
          </p:cNvPicPr>
          <p:nvPr/>
        </p:nvPicPr>
        <p:blipFill>
          <a:blip r:embed="rId7"/>
          <a:stretch>
            <a:fillRect/>
          </a:stretch>
        </p:blipFill>
        <p:spPr>
          <a:xfrm>
            <a:off x="8893592" y="241778"/>
            <a:ext cx="914400" cy="914400"/>
          </a:xfrm>
          <a:prstGeom prst="rect">
            <a:avLst/>
          </a:prstGeom>
        </p:spPr>
      </p:pic>
      <p:grpSp>
        <p:nvGrpSpPr>
          <p:cNvPr id="15" name="Group 14">
            <a:extLst>
              <a:ext uri="{FF2B5EF4-FFF2-40B4-BE49-F238E27FC236}">
                <a16:creationId xmlns:a16="http://schemas.microsoft.com/office/drawing/2014/main" id="{9A03FE33-DF23-CB60-63CD-DBCC8132D966}"/>
              </a:ext>
            </a:extLst>
          </p:cNvPr>
          <p:cNvGrpSpPr>
            <a:grpSpLocks noChangeAspect="1"/>
          </p:cNvGrpSpPr>
          <p:nvPr/>
        </p:nvGrpSpPr>
        <p:grpSpPr>
          <a:xfrm>
            <a:off x="9951528" y="231139"/>
            <a:ext cx="1162118" cy="914400"/>
            <a:chOff x="4543092" y="4731247"/>
            <a:chExt cx="1557545" cy="1225537"/>
          </a:xfrm>
        </p:grpSpPr>
        <p:pic>
          <p:nvPicPr>
            <p:cNvPr id="16" name="Graphic 15" descr="Database with solid fill">
              <a:extLst>
                <a:ext uri="{FF2B5EF4-FFF2-40B4-BE49-F238E27FC236}">
                  <a16:creationId xmlns:a16="http://schemas.microsoft.com/office/drawing/2014/main" id="{8A500E36-502B-E908-CC48-6ACF5E1CC06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543092" y="4731247"/>
              <a:ext cx="1225537" cy="1225537"/>
            </a:xfrm>
            <a:prstGeom prst="rect">
              <a:avLst/>
            </a:prstGeom>
          </p:spPr>
        </p:pic>
        <p:pic>
          <p:nvPicPr>
            <p:cNvPr id="17" name="Graphic 16" descr="Magnifying glass with solid fill">
              <a:extLst>
                <a:ext uri="{FF2B5EF4-FFF2-40B4-BE49-F238E27FC236}">
                  <a16:creationId xmlns:a16="http://schemas.microsoft.com/office/drawing/2014/main" id="{39EF6C68-BA2E-6EC7-3204-C2BD6BF2726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rot="333550">
              <a:off x="4977011" y="4783030"/>
              <a:ext cx="1123626" cy="1123626"/>
            </a:xfrm>
            <a:prstGeom prst="rect">
              <a:avLst/>
            </a:prstGeom>
          </p:spPr>
        </p:pic>
      </p:grpSp>
      <p:pic>
        <p:nvPicPr>
          <p:cNvPr id="20" name="Picture 19">
            <a:extLst>
              <a:ext uri="{FF2B5EF4-FFF2-40B4-BE49-F238E27FC236}">
                <a16:creationId xmlns:a16="http://schemas.microsoft.com/office/drawing/2014/main" id="{8E9B993D-3941-8585-2276-FF5B9584ACA6}"/>
              </a:ext>
            </a:extLst>
          </p:cNvPr>
          <p:cNvPicPr>
            <a:picLocks noChangeAspect="1"/>
          </p:cNvPicPr>
          <p:nvPr/>
        </p:nvPicPr>
        <p:blipFill>
          <a:blip r:embed="rId10"/>
          <a:stretch>
            <a:fillRect/>
          </a:stretch>
        </p:blipFill>
        <p:spPr>
          <a:xfrm>
            <a:off x="8608206" y="2174679"/>
            <a:ext cx="2685720" cy="2007854"/>
          </a:xfrm>
          <a:prstGeom prst="rect">
            <a:avLst/>
          </a:prstGeom>
        </p:spPr>
      </p:pic>
    </p:spTree>
    <p:extLst>
      <p:ext uri="{BB962C8B-B14F-4D97-AF65-F5344CB8AC3E}">
        <p14:creationId xmlns:p14="http://schemas.microsoft.com/office/powerpoint/2010/main" val="116473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4A3D77-7A96-561C-94F3-3AB3D6C1CC85}"/>
              </a:ext>
            </a:extLst>
          </p:cNvPr>
          <p:cNvSpPr>
            <a:spLocks noGrp="1"/>
          </p:cNvSpPr>
          <p:nvPr>
            <p:ph type="body" idx="1"/>
          </p:nvPr>
        </p:nvSpPr>
        <p:spPr>
          <a:xfrm>
            <a:off x="709007" y="1683490"/>
            <a:ext cx="5275580" cy="734057"/>
          </a:xfrm>
        </p:spPr>
        <p:txBody>
          <a:bodyPr/>
          <a:lstStyle/>
          <a:p>
            <a:r>
              <a:rPr lang="en-US" dirty="0"/>
              <a:t>AI Agents are good at … </a:t>
            </a:r>
          </a:p>
        </p:txBody>
      </p:sp>
      <p:sp>
        <p:nvSpPr>
          <p:cNvPr id="3" name="Content Placeholder 2">
            <a:extLst>
              <a:ext uri="{FF2B5EF4-FFF2-40B4-BE49-F238E27FC236}">
                <a16:creationId xmlns:a16="http://schemas.microsoft.com/office/drawing/2014/main" id="{3E113D17-5266-7980-CBAB-AE293BD2F72C}"/>
              </a:ext>
            </a:extLst>
          </p:cNvPr>
          <p:cNvSpPr>
            <a:spLocks noGrp="1"/>
          </p:cNvSpPr>
          <p:nvPr>
            <p:ph sz="half" idx="2"/>
          </p:nvPr>
        </p:nvSpPr>
        <p:spPr>
          <a:xfrm>
            <a:off x="709007" y="2516610"/>
            <a:ext cx="5275580" cy="3355023"/>
          </a:xfrm>
        </p:spPr>
        <p:txBody>
          <a:bodyPr/>
          <a:lstStyle/>
          <a:p>
            <a:r>
              <a:rPr lang="en-US" dirty="0"/>
              <a:t>Proactive behavior and anticipation</a:t>
            </a:r>
          </a:p>
          <a:p>
            <a:r>
              <a:rPr lang="en-US" dirty="0"/>
              <a:t>Complex task orchestration</a:t>
            </a:r>
          </a:p>
          <a:p>
            <a:r>
              <a:rPr lang="en-US" dirty="0"/>
              <a:t>Customer support automation</a:t>
            </a:r>
          </a:p>
          <a:p>
            <a:r>
              <a:rPr lang="en-US" dirty="0"/>
              <a:t>Research and content creation</a:t>
            </a:r>
          </a:p>
          <a:p>
            <a:endParaRPr lang="en-US" dirty="0"/>
          </a:p>
          <a:p>
            <a:endParaRPr lang="en-US" dirty="0"/>
          </a:p>
        </p:txBody>
      </p:sp>
      <p:sp>
        <p:nvSpPr>
          <p:cNvPr id="9" name="Text Placeholder 8">
            <a:extLst>
              <a:ext uri="{FF2B5EF4-FFF2-40B4-BE49-F238E27FC236}">
                <a16:creationId xmlns:a16="http://schemas.microsoft.com/office/drawing/2014/main" id="{B77FEED9-FAB9-A2BF-7477-6AF5CC1CAE1B}"/>
              </a:ext>
            </a:extLst>
          </p:cNvPr>
          <p:cNvSpPr>
            <a:spLocks noGrp="1"/>
          </p:cNvSpPr>
          <p:nvPr>
            <p:ph type="body" sz="quarter" idx="3"/>
          </p:nvPr>
        </p:nvSpPr>
        <p:spPr>
          <a:xfrm>
            <a:off x="6207414" y="1727627"/>
            <a:ext cx="5306406" cy="734057"/>
          </a:xfrm>
        </p:spPr>
        <p:txBody>
          <a:bodyPr/>
          <a:lstStyle/>
          <a:p>
            <a:r>
              <a:rPr lang="en-US" dirty="0"/>
              <a:t>RAGs are good at … </a:t>
            </a:r>
          </a:p>
        </p:txBody>
      </p:sp>
      <p:sp>
        <p:nvSpPr>
          <p:cNvPr id="10" name="Content Placeholder 9">
            <a:extLst>
              <a:ext uri="{FF2B5EF4-FFF2-40B4-BE49-F238E27FC236}">
                <a16:creationId xmlns:a16="http://schemas.microsoft.com/office/drawing/2014/main" id="{ADB89654-D049-31A0-865E-C67C24317A9F}"/>
              </a:ext>
            </a:extLst>
          </p:cNvPr>
          <p:cNvSpPr>
            <a:spLocks noGrp="1"/>
          </p:cNvSpPr>
          <p:nvPr>
            <p:ph sz="quarter" idx="4"/>
          </p:nvPr>
        </p:nvSpPr>
        <p:spPr>
          <a:xfrm>
            <a:off x="6207414" y="2560747"/>
            <a:ext cx="5306406" cy="3355023"/>
          </a:xfrm>
        </p:spPr>
        <p:txBody>
          <a:bodyPr/>
          <a:lstStyle/>
          <a:p>
            <a:r>
              <a:rPr lang="en-US" dirty="0"/>
              <a:t>Contextually relevant responses</a:t>
            </a:r>
          </a:p>
          <a:p>
            <a:r>
              <a:rPr lang="en-US" dirty="0"/>
              <a:t>Cost-effective knowledge updates</a:t>
            </a:r>
          </a:p>
          <a:p>
            <a:r>
              <a:rPr lang="en-US" dirty="0"/>
              <a:t>Q&amp;A and information retrieval</a:t>
            </a:r>
          </a:p>
          <a:p>
            <a:r>
              <a:rPr lang="en-US" dirty="0"/>
              <a:t>Enterprise knowledge search</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C36EBC6C-BC8E-1DB9-D6CB-E5AA4DB396DE}"/>
              </a:ext>
            </a:extLst>
          </p:cNvPr>
          <p:cNvSpPr>
            <a:spLocks noGrp="1"/>
          </p:cNvSpPr>
          <p:nvPr>
            <p:ph type="dt" sz="half" idx="10"/>
          </p:nvPr>
        </p:nvSpPr>
        <p:spPr/>
        <p:txBody>
          <a:bodyPr/>
          <a:lstStyle/>
          <a:p>
            <a:r>
              <a:rPr lang="en-US"/>
              <a:t>CADS Office Hours, 3/25/26</a:t>
            </a:r>
            <a:endParaRPr lang="en-US" dirty="0"/>
          </a:p>
        </p:txBody>
      </p:sp>
      <p:sp>
        <p:nvSpPr>
          <p:cNvPr id="5" name="Footer Placeholder 4">
            <a:extLst>
              <a:ext uri="{FF2B5EF4-FFF2-40B4-BE49-F238E27FC236}">
                <a16:creationId xmlns:a16="http://schemas.microsoft.com/office/drawing/2014/main" id="{493E80C5-6C30-A620-0ABE-3C69041E26BF}"/>
              </a:ext>
            </a:extLst>
          </p:cNvPr>
          <p:cNvSpPr>
            <a:spLocks noGrp="1"/>
          </p:cNvSpPr>
          <p:nvPr>
            <p:ph type="ftr" sz="quarter" idx="11"/>
          </p:nvPr>
        </p:nvSpPr>
        <p:spPr/>
        <p:txBody>
          <a:bodyPr/>
          <a:lstStyle/>
          <a:p>
            <a:r>
              <a:rPr lang="en-US"/>
              <a:t>STEM-CLEAR</a:t>
            </a:r>
            <a:endParaRPr lang="en-US" dirty="0"/>
          </a:p>
        </p:txBody>
      </p:sp>
      <p:sp>
        <p:nvSpPr>
          <p:cNvPr id="6" name="Slide Number Placeholder 5">
            <a:extLst>
              <a:ext uri="{FF2B5EF4-FFF2-40B4-BE49-F238E27FC236}">
                <a16:creationId xmlns:a16="http://schemas.microsoft.com/office/drawing/2014/main" id="{2E8C7EE2-CE88-6C66-8BF3-4926106080E0}"/>
              </a:ext>
            </a:extLst>
          </p:cNvPr>
          <p:cNvSpPr>
            <a:spLocks noGrp="1"/>
          </p:cNvSpPr>
          <p:nvPr>
            <p:ph type="sldNum" sz="quarter" idx="12"/>
          </p:nvPr>
        </p:nvSpPr>
        <p:spPr/>
        <p:txBody>
          <a:bodyPr/>
          <a:lstStyle/>
          <a:p>
            <a:fld id="{8179B124-EE6F-DB4E-A403-682A40579A9A}" type="slidenum">
              <a:rPr lang="en-US" smtClean="0"/>
              <a:pPr/>
              <a:t>5</a:t>
            </a:fld>
            <a:endParaRPr lang="en-US" dirty="0"/>
          </a:p>
        </p:txBody>
      </p:sp>
      <p:sp>
        <p:nvSpPr>
          <p:cNvPr id="2" name="Title 1">
            <a:extLst>
              <a:ext uri="{FF2B5EF4-FFF2-40B4-BE49-F238E27FC236}">
                <a16:creationId xmlns:a16="http://schemas.microsoft.com/office/drawing/2014/main" id="{32FCE625-5C7A-20ED-2009-AE1DD58B7271}"/>
              </a:ext>
            </a:extLst>
          </p:cNvPr>
          <p:cNvSpPr>
            <a:spLocks noGrp="1"/>
          </p:cNvSpPr>
          <p:nvPr>
            <p:ph type="title"/>
          </p:nvPr>
        </p:nvSpPr>
        <p:spPr/>
        <p:txBody>
          <a:bodyPr/>
          <a:lstStyle/>
          <a:p>
            <a:r>
              <a:rPr lang="en-US" dirty="0"/>
              <a:t>AI Agents vs RAG</a:t>
            </a:r>
          </a:p>
        </p:txBody>
      </p:sp>
      <p:pic>
        <p:nvPicPr>
          <p:cNvPr id="11" name="Image 0" descr="https://pplx-res.cloudinary.com/image/upload/pplx_search_images/feacdcbc27228f5dfe9608aa9a2744191f0a6749.jpg">
            <a:extLst>
              <a:ext uri="{FF2B5EF4-FFF2-40B4-BE49-F238E27FC236}">
                <a16:creationId xmlns:a16="http://schemas.microsoft.com/office/drawing/2014/main" id="{F2DAF2B3-C65B-9225-BEEC-509A2B8676A6}"/>
              </a:ext>
            </a:extLst>
          </p:cNvPr>
          <p:cNvPicPr>
            <a:picLocks noChangeAspect="1"/>
          </p:cNvPicPr>
          <p:nvPr/>
        </p:nvPicPr>
        <p:blipFill>
          <a:blip r:embed="rId2"/>
          <a:stretch>
            <a:fillRect/>
          </a:stretch>
        </p:blipFill>
        <p:spPr>
          <a:xfrm>
            <a:off x="4059767" y="1596268"/>
            <a:ext cx="893233" cy="893233"/>
          </a:xfrm>
          <a:prstGeom prst="rect">
            <a:avLst/>
          </a:prstGeom>
        </p:spPr>
      </p:pic>
      <p:grpSp>
        <p:nvGrpSpPr>
          <p:cNvPr id="12" name="Group 11">
            <a:extLst>
              <a:ext uri="{FF2B5EF4-FFF2-40B4-BE49-F238E27FC236}">
                <a16:creationId xmlns:a16="http://schemas.microsoft.com/office/drawing/2014/main" id="{E11CB976-A086-9824-1431-5D531F3B5874}"/>
              </a:ext>
            </a:extLst>
          </p:cNvPr>
          <p:cNvGrpSpPr>
            <a:grpSpLocks noChangeAspect="1"/>
          </p:cNvGrpSpPr>
          <p:nvPr/>
        </p:nvGrpSpPr>
        <p:grpSpPr>
          <a:xfrm>
            <a:off x="8994794" y="1466000"/>
            <a:ext cx="1452648" cy="1143000"/>
            <a:chOff x="4543092" y="4731247"/>
            <a:chExt cx="1557545" cy="1225537"/>
          </a:xfrm>
        </p:grpSpPr>
        <p:pic>
          <p:nvPicPr>
            <p:cNvPr id="13" name="Graphic 12" descr="Database with solid fill">
              <a:extLst>
                <a:ext uri="{FF2B5EF4-FFF2-40B4-BE49-F238E27FC236}">
                  <a16:creationId xmlns:a16="http://schemas.microsoft.com/office/drawing/2014/main" id="{586AC08F-6F73-2560-7890-B67D6FEF845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43092" y="4731247"/>
              <a:ext cx="1225537" cy="1225537"/>
            </a:xfrm>
            <a:prstGeom prst="rect">
              <a:avLst/>
            </a:prstGeom>
          </p:spPr>
        </p:pic>
        <p:pic>
          <p:nvPicPr>
            <p:cNvPr id="14" name="Graphic 13" descr="Magnifying glass with solid fill">
              <a:extLst>
                <a:ext uri="{FF2B5EF4-FFF2-40B4-BE49-F238E27FC236}">
                  <a16:creationId xmlns:a16="http://schemas.microsoft.com/office/drawing/2014/main" id="{0DFBCFF2-39E5-5CD5-EB88-2C33F7083F8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33550">
              <a:off x="4977011" y="4783030"/>
              <a:ext cx="1123626" cy="1123626"/>
            </a:xfrm>
            <a:prstGeom prst="rect">
              <a:avLst/>
            </a:prstGeom>
          </p:spPr>
        </p:pic>
      </p:grpSp>
    </p:spTree>
    <p:extLst>
      <p:ext uri="{BB962C8B-B14F-4D97-AF65-F5344CB8AC3E}">
        <p14:creationId xmlns:p14="http://schemas.microsoft.com/office/powerpoint/2010/main" val="249869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8D7E-2839-62B6-AF16-736311AFE395}"/>
              </a:ext>
            </a:extLst>
          </p:cNvPr>
          <p:cNvSpPr>
            <a:spLocks noGrp="1"/>
          </p:cNvSpPr>
          <p:nvPr>
            <p:ph type="title"/>
          </p:nvPr>
        </p:nvSpPr>
        <p:spPr/>
        <p:txBody>
          <a:bodyPr>
            <a:normAutofit/>
          </a:bodyPr>
          <a:lstStyle/>
          <a:p>
            <a:r>
              <a:rPr lang="en-US" dirty="0"/>
              <a:t>The Future: Agentic RAG</a:t>
            </a:r>
          </a:p>
        </p:txBody>
      </p:sp>
      <p:sp>
        <p:nvSpPr>
          <p:cNvPr id="4" name="Date Placeholder 3">
            <a:extLst>
              <a:ext uri="{FF2B5EF4-FFF2-40B4-BE49-F238E27FC236}">
                <a16:creationId xmlns:a16="http://schemas.microsoft.com/office/drawing/2014/main" id="{82A74CA5-EDA1-E417-5D73-8BB7E1AE069C}"/>
              </a:ext>
            </a:extLst>
          </p:cNvPr>
          <p:cNvSpPr>
            <a:spLocks noGrp="1"/>
          </p:cNvSpPr>
          <p:nvPr>
            <p:ph type="dt" sz="half" idx="10"/>
          </p:nvPr>
        </p:nvSpPr>
        <p:spPr/>
        <p:txBody>
          <a:bodyPr/>
          <a:lstStyle/>
          <a:p>
            <a:r>
              <a:rPr lang="en-US"/>
              <a:t>CADS Office Hours, 3/25/26</a:t>
            </a:r>
            <a:endParaRPr lang="en-US" dirty="0"/>
          </a:p>
        </p:txBody>
      </p:sp>
      <p:sp>
        <p:nvSpPr>
          <p:cNvPr id="5" name="Footer Placeholder 4">
            <a:extLst>
              <a:ext uri="{FF2B5EF4-FFF2-40B4-BE49-F238E27FC236}">
                <a16:creationId xmlns:a16="http://schemas.microsoft.com/office/drawing/2014/main" id="{3F30E6DE-86AC-3761-2320-657004E52708}"/>
              </a:ext>
            </a:extLst>
          </p:cNvPr>
          <p:cNvSpPr>
            <a:spLocks noGrp="1"/>
          </p:cNvSpPr>
          <p:nvPr>
            <p:ph type="ftr" sz="quarter" idx="11"/>
          </p:nvPr>
        </p:nvSpPr>
        <p:spPr/>
        <p:txBody>
          <a:bodyPr/>
          <a:lstStyle/>
          <a:p>
            <a:r>
              <a:rPr lang="en-US"/>
              <a:t>STEM-CLEAR</a:t>
            </a:r>
            <a:endParaRPr lang="en-US" dirty="0"/>
          </a:p>
        </p:txBody>
      </p:sp>
      <p:sp>
        <p:nvSpPr>
          <p:cNvPr id="6" name="Slide Number Placeholder 5">
            <a:extLst>
              <a:ext uri="{FF2B5EF4-FFF2-40B4-BE49-F238E27FC236}">
                <a16:creationId xmlns:a16="http://schemas.microsoft.com/office/drawing/2014/main" id="{ED515BE2-E20A-0A07-D9B1-E611BD80195E}"/>
              </a:ext>
            </a:extLst>
          </p:cNvPr>
          <p:cNvSpPr>
            <a:spLocks noGrp="1"/>
          </p:cNvSpPr>
          <p:nvPr>
            <p:ph type="sldNum" sz="quarter" idx="12"/>
          </p:nvPr>
        </p:nvSpPr>
        <p:spPr/>
        <p:txBody>
          <a:bodyPr/>
          <a:lstStyle/>
          <a:p>
            <a:fld id="{8179B124-EE6F-DB4E-A403-682A40579A9A}" type="slidenum">
              <a:rPr lang="en-US" smtClean="0"/>
              <a:pPr/>
              <a:t>6</a:t>
            </a:fld>
            <a:endParaRPr lang="en-US" dirty="0"/>
          </a:p>
        </p:txBody>
      </p:sp>
      <p:sp>
        <p:nvSpPr>
          <p:cNvPr id="13" name="Text 0">
            <a:extLst>
              <a:ext uri="{FF2B5EF4-FFF2-40B4-BE49-F238E27FC236}">
                <a16:creationId xmlns:a16="http://schemas.microsoft.com/office/drawing/2014/main" id="{16058EC4-5078-2464-ABC0-AB04F558D64C}"/>
              </a:ext>
            </a:extLst>
          </p:cNvPr>
          <p:cNvSpPr/>
          <p:nvPr/>
        </p:nvSpPr>
        <p:spPr>
          <a:xfrm>
            <a:off x="2489620" y="1794495"/>
            <a:ext cx="4164686" cy="411435"/>
          </a:xfrm>
          <a:prstGeom prst="rect">
            <a:avLst/>
          </a:prstGeom>
          <a:noFill/>
          <a:ln/>
        </p:spPr>
        <p:txBody>
          <a:bodyPr wrap="square" lIns="0" tIns="0" rIns="0" bIns="0" rtlCol="0" anchor="t"/>
          <a:lstStyle/>
          <a:p>
            <a:pPr marL="0" indent="0" algn="ctr">
              <a:lnSpc>
                <a:spcPts val="3240"/>
              </a:lnSpc>
              <a:buNone/>
            </a:pPr>
            <a:endParaRPr lang="en-US" sz="2700" dirty="0"/>
          </a:p>
        </p:txBody>
      </p:sp>
      <p:sp>
        <p:nvSpPr>
          <p:cNvPr id="14" name="Text 1">
            <a:extLst>
              <a:ext uri="{FF2B5EF4-FFF2-40B4-BE49-F238E27FC236}">
                <a16:creationId xmlns:a16="http://schemas.microsoft.com/office/drawing/2014/main" id="{2197BB1C-B0B5-B5F8-057C-8BEB988840EA}"/>
              </a:ext>
            </a:extLst>
          </p:cNvPr>
          <p:cNvSpPr/>
          <p:nvPr/>
        </p:nvSpPr>
        <p:spPr>
          <a:xfrm>
            <a:off x="2058436" y="2400726"/>
            <a:ext cx="8072204" cy="2191458"/>
          </a:xfrm>
          <a:prstGeom prst="rect">
            <a:avLst/>
          </a:prstGeom>
          <a:noFill/>
          <a:ln/>
        </p:spPr>
        <p:txBody>
          <a:bodyPr wrap="square" lIns="0" tIns="0" rIns="0" bIns="0" rtlCol="0" anchor="t"/>
          <a:lstStyle/>
          <a:p>
            <a:pPr marL="0" indent="0" algn="ctr">
              <a:lnSpc>
                <a:spcPts val="2400"/>
              </a:lnSpc>
              <a:buNone/>
            </a:pPr>
            <a:endParaRPr lang="en-US" sz="2800" dirty="0">
              <a:latin typeface="Calibri" panose="020F0502020204030204" pitchFamily="34" charset="0"/>
              <a:ea typeface="Arial" pitchFamily="34" charset="-122"/>
              <a:cs typeface="Calibri" panose="020F0502020204030204" pitchFamily="34" charset="0"/>
            </a:endParaRPr>
          </a:p>
          <a:p>
            <a:pPr marL="0" indent="0" algn="ctr">
              <a:lnSpc>
                <a:spcPts val="2400"/>
              </a:lnSpc>
              <a:buNone/>
            </a:pPr>
            <a:endParaRPr lang="en-US" sz="2800" dirty="0">
              <a:latin typeface="Calibri" panose="020F0502020204030204" pitchFamily="34" charset="0"/>
              <a:ea typeface="Arial" pitchFamily="34" charset="-122"/>
              <a:cs typeface="Calibri" panose="020F0502020204030204" pitchFamily="34" charset="0"/>
            </a:endParaRPr>
          </a:p>
          <a:p>
            <a:pPr marL="0" indent="0" algn="ctr">
              <a:lnSpc>
                <a:spcPts val="2400"/>
              </a:lnSpc>
              <a:buNone/>
            </a:pPr>
            <a:r>
              <a:rPr lang="en-US" sz="2800" dirty="0">
                <a:latin typeface="Calibri" panose="020F0502020204030204" pitchFamily="34" charset="0"/>
                <a:ea typeface="Arial" pitchFamily="34" charset="-122"/>
                <a:cs typeface="Calibri" panose="020F0502020204030204" pitchFamily="34" charset="0"/>
              </a:rPr>
              <a:t>Convergence of these approaches</a:t>
            </a:r>
          </a:p>
          <a:p>
            <a:pPr marL="0" indent="0" algn="ctr">
              <a:lnSpc>
                <a:spcPts val="2400"/>
              </a:lnSpc>
              <a:buNone/>
            </a:pPr>
            <a:br>
              <a:rPr lang="en-US" sz="2800" dirty="0">
                <a:latin typeface="Calibri" panose="020F0502020204030204" pitchFamily="34" charset="0"/>
                <a:ea typeface="Arial" pitchFamily="34" charset="-122"/>
                <a:cs typeface="Calibri" panose="020F0502020204030204" pitchFamily="34" charset="0"/>
              </a:rPr>
            </a:br>
            <a:r>
              <a:rPr lang="en-US" sz="2800" dirty="0">
                <a:latin typeface="Calibri" panose="020F0502020204030204" pitchFamily="34" charset="0"/>
                <a:ea typeface="Arial" pitchFamily="34" charset="-122"/>
                <a:cs typeface="Calibri" panose="020F0502020204030204" pitchFamily="34" charset="0"/>
              </a:rPr>
              <a:t>Best of both worlds!</a:t>
            </a:r>
            <a:br>
              <a:rPr lang="en-US" sz="2800" dirty="0">
                <a:latin typeface="Calibri" panose="020F0502020204030204" pitchFamily="34" charset="0"/>
                <a:ea typeface="Arial" pitchFamily="34" charset="-122"/>
                <a:cs typeface="Calibri" panose="020F0502020204030204" pitchFamily="34" charset="0"/>
              </a:rPr>
            </a:br>
            <a:endParaRPr lang="en-US" sz="2800" dirty="0">
              <a:latin typeface="Calibri" panose="020F0502020204030204" pitchFamily="34" charset="0"/>
              <a:ea typeface="Arial" pitchFamily="34" charset="-122"/>
              <a:cs typeface="Calibri" panose="020F0502020204030204" pitchFamily="34" charset="0"/>
            </a:endParaRPr>
          </a:p>
          <a:p>
            <a:pPr marL="0" indent="0" algn="ctr">
              <a:lnSpc>
                <a:spcPts val="2400"/>
              </a:lnSpc>
              <a:buNone/>
            </a:pPr>
            <a:r>
              <a:rPr lang="en-US" sz="2800" dirty="0">
                <a:latin typeface="Calibri" panose="020F0502020204030204" pitchFamily="34" charset="0"/>
                <a:ea typeface="Arial" pitchFamily="34" charset="-122"/>
                <a:cs typeface="Calibri" panose="020F0502020204030204" pitchFamily="34" charset="0"/>
              </a:rPr>
              <a:t>autonomous decision-making with factual grounding for more intelligent, </a:t>
            </a:r>
            <a:r>
              <a:rPr lang="en-US" sz="2800" dirty="0">
                <a:solidFill>
                  <a:srgbClr val="C00000"/>
                </a:solidFill>
                <a:latin typeface="Calibri" panose="020F0502020204030204" pitchFamily="34" charset="0"/>
                <a:ea typeface="Arial" pitchFamily="34" charset="-122"/>
                <a:cs typeface="Calibri" panose="020F0502020204030204" pitchFamily="34" charset="0"/>
              </a:rPr>
              <a:t>reliable, </a:t>
            </a:r>
            <a:r>
              <a:rPr lang="en-US" sz="2800" dirty="0">
                <a:latin typeface="Calibri" panose="020F0502020204030204" pitchFamily="34" charset="0"/>
                <a:ea typeface="Arial" pitchFamily="34" charset="-122"/>
                <a:cs typeface="Calibri" panose="020F0502020204030204" pitchFamily="34" charset="0"/>
              </a:rPr>
              <a:t>and adaptable systems</a:t>
            </a:r>
            <a:endParaRPr lang="en-US" sz="2800" dirty="0">
              <a:latin typeface="Calibri" panose="020F0502020204030204" pitchFamily="34" charset="0"/>
              <a:cs typeface="Calibri" panose="020F0502020204030204" pitchFamily="34" charset="0"/>
            </a:endParaRPr>
          </a:p>
        </p:txBody>
      </p:sp>
      <p:pic>
        <p:nvPicPr>
          <p:cNvPr id="15" name="Image 0" descr="https://pplx-res.cloudinary.com/image/upload/pplx_search_images/feacdcbc27228f5dfe9608aa9a2744191f0a6749.jpg">
            <a:extLst>
              <a:ext uri="{FF2B5EF4-FFF2-40B4-BE49-F238E27FC236}">
                <a16:creationId xmlns:a16="http://schemas.microsoft.com/office/drawing/2014/main" id="{18127642-23FA-E766-D63D-05EEBA23BBBB}"/>
              </a:ext>
            </a:extLst>
          </p:cNvPr>
          <p:cNvPicPr>
            <a:picLocks noChangeAspect="1"/>
          </p:cNvPicPr>
          <p:nvPr/>
        </p:nvPicPr>
        <p:blipFill>
          <a:blip r:embed="rId2"/>
          <a:stretch>
            <a:fillRect/>
          </a:stretch>
        </p:blipFill>
        <p:spPr>
          <a:xfrm>
            <a:off x="4974167" y="1856712"/>
            <a:ext cx="893233" cy="893233"/>
          </a:xfrm>
          <a:prstGeom prst="rect">
            <a:avLst/>
          </a:prstGeom>
        </p:spPr>
      </p:pic>
      <p:grpSp>
        <p:nvGrpSpPr>
          <p:cNvPr id="16" name="Group 15">
            <a:extLst>
              <a:ext uri="{FF2B5EF4-FFF2-40B4-BE49-F238E27FC236}">
                <a16:creationId xmlns:a16="http://schemas.microsoft.com/office/drawing/2014/main" id="{D4DA996E-16A4-24BF-D738-4AD72F047CDF}"/>
              </a:ext>
            </a:extLst>
          </p:cNvPr>
          <p:cNvGrpSpPr>
            <a:grpSpLocks noChangeAspect="1"/>
          </p:cNvGrpSpPr>
          <p:nvPr/>
        </p:nvGrpSpPr>
        <p:grpSpPr>
          <a:xfrm>
            <a:off x="5760528" y="1731828"/>
            <a:ext cx="1452648" cy="1143000"/>
            <a:chOff x="4543092" y="4731247"/>
            <a:chExt cx="1557545" cy="1225537"/>
          </a:xfrm>
        </p:grpSpPr>
        <p:pic>
          <p:nvPicPr>
            <p:cNvPr id="17" name="Graphic 16" descr="Database with solid fill">
              <a:extLst>
                <a:ext uri="{FF2B5EF4-FFF2-40B4-BE49-F238E27FC236}">
                  <a16:creationId xmlns:a16="http://schemas.microsoft.com/office/drawing/2014/main" id="{242D3590-E479-B73F-0068-BDB7B68FFAA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43092" y="4731247"/>
              <a:ext cx="1225537" cy="1225537"/>
            </a:xfrm>
            <a:prstGeom prst="rect">
              <a:avLst/>
            </a:prstGeom>
          </p:spPr>
        </p:pic>
        <p:pic>
          <p:nvPicPr>
            <p:cNvPr id="18" name="Graphic 17" descr="Magnifying glass with solid fill">
              <a:extLst>
                <a:ext uri="{FF2B5EF4-FFF2-40B4-BE49-F238E27FC236}">
                  <a16:creationId xmlns:a16="http://schemas.microsoft.com/office/drawing/2014/main" id="{680AEA6E-1D11-32D7-6265-BFE9634C2EB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33550">
              <a:off x="4977011" y="4783030"/>
              <a:ext cx="1123626" cy="1123626"/>
            </a:xfrm>
            <a:prstGeom prst="rect">
              <a:avLst/>
            </a:prstGeom>
          </p:spPr>
        </p:pic>
      </p:grpSp>
    </p:spTree>
    <p:extLst>
      <p:ext uri="{BB962C8B-B14F-4D97-AF65-F5344CB8AC3E}">
        <p14:creationId xmlns:p14="http://schemas.microsoft.com/office/powerpoint/2010/main" val="2071944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564B2-9FC8-456C-A152-6BE514F09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5CD71-C454-22FD-E262-E1EC6A4A8A9E}"/>
              </a:ext>
            </a:extLst>
          </p:cNvPr>
          <p:cNvSpPr>
            <a:spLocks noGrp="1"/>
          </p:cNvSpPr>
          <p:nvPr>
            <p:ph type="title"/>
          </p:nvPr>
        </p:nvSpPr>
        <p:spPr>
          <a:xfrm>
            <a:off x="824155" y="603875"/>
            <a:ext cx="5599298" cy="1118330"/>
          </a:xfrm>
        </p:spPr>
        <p:txBody>
          <a:bodyPr>
            <a:normAutofit fontScale="90000"/>
          </a:bodyPr>
          <a:lstStyle/>
          <a:p>
            <a:r>
              <a:rPr lang="en-US" dirty="0"/>
              <a:t>LLM Response Generation</a:t>
            </a:r>
          </a:p>
        </p:txBody>
      </p:sp>
      <p:sp>
        <p:nvSpPr>
          <p:cNvPr id="4" name="Date Placeholder 3">
            <a:extLst>
              <a:ext uri="{FF2B5EF4-FFF2-40B4-BE49-F238E27FC236}">
                <a16:creationId xmlns:a16="http://schemas.microsoft.com/office/drawing/2014/main" id="{46891836-4D1A-F5AA-4A8D-BCBF478B35D7}"/>
              </a:ext>
            </a:extLst>
          </p:cNvPr>
          <p:cNvSpPr>
            <a:spLocks noGrp="1"/>
          </p:cNvSpPr>
          <p:nvPr>
            <p:ph type="dt" sz="half" idx="10"/>
          </p:nvPr>
        </p:nvSpPr>
        <p:spPr/>
        <p:txBody>
          <a:bodyPr/>
          <a:lstStyle/>
          <a:p>
            <a:r>
              <a:rPr lang="en-US"/>
              <a:t>CADS Office Hours, 3/25/26</a:t>
            </a:r>
            <a:endParaRPr lang="en-US" dirty="0"/>
          </a:p>
        </p:txBody>
      </p:sp>
      <p:sp>
        <p:nvSpPr>
          <p:cNvPr id="5" name="Footer Placeholder 4">
            <a:extLst>
              <a:ext uri="{FF2B5EF4-FFF2-40B4-BE49-F238E27FC236}">
                <a16:creationId xmlns:a16="http://schemas.microsoft.com/office/drawing/2014/main" id="{90F2F338-605C-D741-8ED0-6BE41D63E978}"/>
              </a:ext>
            </a:extLst>
          </p:cNvPr>
          <p:cNvSpPr>
            <a:spLocks noGrp="1"/>
          </p:cNvSpPr>
          <p:nvPr>
            <p:ph type="ftr" sz="quarter" idx="11"/>
          </p:nvPr>
        </p:nvSpPr>
        <p:spPr/>
        <p:txBody>
          <a:bodyPr/>
          <a:lstStyle/>
          <a:p>
            <a:r>
              <a:rPr lang="en-US"/>
              <a:t>STEM-CLEAR</a:t>
            </a:r>
            <a:endParaRPr lang="en-US" dirty="0"/>
          </a:p>
        </p:txBody>
      </p:sp>
      <p:sp>
        <p:nvSpPr>
          <p:cNvPr id="6" name="Slide Number Placeholder 5">
            <a:extLst>
              <a:ext uri="{FF2B5EF4-FFF2-40B4-BE49-F238E27FC236}">
                <a16:creationId xmlns:a16="http://schemas.microsoft.com/office/drawing/2014/main" id="{94413E39-9548-2A3F-F419-F272347865E0}"/>
              </a:ext>
            </a:extLst>
          </p:cNvPr>
          <p:cNvSpPr>
            <a:spLocks noGrp="1"/>
          </p:cNvSpPr>
          <p:nvPr>
            <p:ph type="sldNum" sz="quarter" idx="12"/>
          </p:nvPr>
        </p:nvSpPr>
        <p:spPr/>
        <p:txBody>
          <a:bodyPr/>
          <a:lstStyle/>
          <a:p>
            <a:fld id="{8179B124-EE6F-DB4E-A403-682A40579A9A}" type="slidenum">
              <a:rPr lang="en-US" smtClean="0"/>
              <a:pPr/>
              <a:t>7</a:t>
            </a:fld>
            <a:endParaRPr lang="en-US" dirty="0"/>
          </a:p>
        </p:txBody>
      </p:sp>
      <p:pic>
        <p:nvPicPr>
          <p:cNvPr id="62" name="Picture 61" descr="A black rectangle with white text&#10;&#10;AI-generated content may be incorrect.">
            <a:extLst>
              <a:ext uri="{FF2B5EF4-FFF2-40B4-BE49-F238E27FC236}">
                <a16:creationId xmlns:a16="http://schemas.microsoft.com/office/drawing/2014/main" id="{A046FEDD-7128-3CC7-3374-D1AEE3FC2928}"/>
              </a:ext>
            </a:extLst>
          </p:cNvPr>
          <p:cNvPicPr>
            <a:picLocks noChangeAspect="1"/>
          </p:cNvPicPr>
          <p:nvPr/>
        </p:nvPicPr>
        <p:blipFill>
          <a:blip r:embed="rId3"/>
          <a:srcRect t="16709" r="1791"/>
          <a:stretch>
            <a:fillRect/>
          </a:stretch>
        </p:blipFill>
        <p:spPr>
          <a:xfrm>
            <a:off x="1657893" y="3178261"/>
            <a:ext cx="3507916" cy="628010"/>
          </a:xfrm>
          <a:prstGeom prst="rect">
            <a:avLst/>
          </a:prstGeom>
        </p:spPr>
      </p:pic>
      <p:pic>
        <p:nvPicPr>
          <p:cNvPr id="65" name="Picture 64" descr="A screenshot of a chat&#10;&#10;AI-generated content may be incorrect.">
            <a:extLst>
              <a:ext uri="{FF2B5EF4-FFF2-40B4-BE49-F238E27FC236}">
                <a16:creationId xmlns:a16="http://schemas.microsoft.com/office/drawing/2014/main" id="{FB0A888B-89DD-0CBF-7BEB-0831F8F16F23}"/>
              </a:ext>
            </a:extLst>
          </p:cNvPr>
          <p:cNvPicPr>
            <a:picLocks noChangeAspect="1"/>
          </p:cNvPicPr>
          <p:nvPr/>
        </p:nvPicPr>
        <p:blipFill>
          <a:blip r:embed="rId4"/>
          <a:stretch>
            <a:fillRect/>
          </a:stretch>
        </p:blipFill>
        <p:spPr>
          <a:xfrm>
            <a:off x="9131146" y="2527537"/>
            <a:ext cx="2744877" cy="2316723"/>
          </a:xfrm>
          <a:prstGeom prst="rect">
            <a:avLst/>
          </a:prstGeom>
        </p:spPr>
      </p:pic>
      <p:sp>
        <p:nvSpPr>
          <p:cNvPr id="88" name="TextBox 87">
            <a:extLst>
              <a:ext uri="{FF2B5EF4-FFF2-40B4-BE49-F238E27FC236}">
                <a16:creationId xmlns:a16="http://schemas.microsoft.com/office/drawing/2014/main" id="{D3746E76-D093-513C-384D-A6D30D2C3C8F}"/>
              </a:ext>
            </a:extLst>
          </p:cNvPr>
          <p:cNvSpPr txBox="1"/>
          <p:nvPr/>
        </p:nvSpPr>
        <p:spPr>
          <a:xfrm>
            <a:off x="5627385" y="594183"/>
            <a:ext cx="1630692" cy="584775"/>
          </a:xfrm>
          <a:prstGeom prst="rect">
            <a:avLst/>
          </a:prstGeom>
          <a:noFill/>
        </p:spPr>
        <p:txBody>
          <a:bodyPr wrap="square">
            <a:spAutoFit/>
          </a:bodyPr>
          <a:lstStyle/>
          <a:p>
            <a:pPr algn="ctr"/>
            <a:r>
              <a:rPr lang="en-US" sz="1600" dirty="0">
                <a:latin typeface="Calibri" panose="020F0502020204030204" pitchFamily="34" charset="0"/>
                <a:cs typeface="Calibri" panose="020F0502020204030204" pitchFamily="34" charset="0"/>
              </a:rPr>
              <a:t>General Knowledge</a:t>
            </a:r>
          </a:p>
        </p:txBody>
      </p:sp>
      <p:sp>
        <p:nvSpPr>
          <p:cNvPr id="90" name="TextBox 89">
            <a:extLst>
              <a:ext uri="{FF2B5EF4-FFF2-40B4-BE49-F238E27FC236}">
                <a16:creationId xmlns:a16="http://schemas.microsoft.com/office/drawing/2014/main" id="{CA36E0E0-C741-63ED-DD7E-B5A44051EC41}"/>
              </a:ext>
            </a:extLst>
          </p:cNvPr>
          <p:cNvSpPr txBox="1"/>
          <p:nvPr/>
        </p:nvSpPr>
        <p:spPr>
          <a:xfrm>
            <a:off x="5414794" y="1111025"/>
            <a:ext cx="2027203" cy="276999"/>
          </a:xfrm>
          <a:prstGeom prst="rect">
            <a:avLst/>
          </a:prstGeom>
          <a:noFill/>
        </p:spPr>
        <p:txBody>
          <a:bodyPr wrap="square">
            <a:spAutoFit/>
          </a:bodyPr>
          <a:lstStyle/>
          <a:p>
            <a:pPr algn="ctr"/>
            <a:r>
              <a:rPr lang="en-US" sz="1200" dirty="0">
                <a:latin typeface="Calibri" panose="020F0502020204030204" pitchFamily="34" charset="0"/>
                <a:cs typeface="Calibri" panose="020F0502020204030204" pitchFamily="34" charset="0"/>
              </a:rPr>
              <a:t>Internet Data 2023</a:t>
            </a:r>
          </a:p>
        </p:txBody>
      </p:sp>
      <p:grpSp>
        <p:nvGrpSpPr>
          <p:cNvPr id="9" name="Group 8">
            <a:extLst>
              <a:ext uri="{FF2B5EF4-FFF2-40B4-BE49-F238E27FC236}">
                <a16:creationId xmlns:a16="http://schemas.microsoft.com/office/drawing/2014/main" id="{26999869-A4CB-7F54-787D-E35330A2B19A}"/>
              </a:ext>
            </a:extLst>
          </p:cNvPr>
          <p:cNvGrpSpPr/>
          <p:nvPr/>
        </p:nvGrpSpPr>
        <p:grpSpPr>
          <a:xfrm>
            <a:off x="7380737" y="555151"/>
            <a:ext cx="2207913" cy="1797559"/>
            <a:chOff x="7380737" y="555151"/>
            <a:chExt cx="2207913" cy="1797559"/>
          </a:xfrm>
        </p:grpSpPr>
        <p:grpSp>
          <p:nvGrpSpPr>
            <p:cNvPr id="13" name="Group 12">
              <a:extLst>
                <a:ext uri="{FF2B5EF4-FFF2-40B4-BE49-F238E27FC236}">
                  <a16:creationId xmlns:a16="http://schemas.microsoft.com/office/drawing/2014/main" id="{490041E0-FDCC-E04A-072F-6F6B4ED14098}"/>
                </a:ext>
              </a:extLst>
            </p:cNvPr>
            <p:cNvGrpSpPr>
              <a:grpSpLocks noChangeAspect="1"/>
            </p:cNvGrpSpPr>
            <p:nvPr/>
          </p:nvGrpSpPr>
          <p:grpSpPr>
            <a:xfrm>
              <a:off x="7380737" y="555151"/>
              <a:ext cx="2207913" cy="1797559"/>
              <a:chOff x="513729" y="1877290"/>
              <a:chExt cx="3422823" cy="2786673"/>
            </a:xfrm>
          </p:grpSpPr>
          <p:sp>
            <p:nvSpPr>
              <p:cNvPr id="14" name="Cloud 13">
                <a:extLst>
                  <a:ext uri="{FF2B5EF4-FFF2-40B4-BE49-F238E27FC236}">
                    <a16:creationId xmlns:a16="http://schemas.microsoft.com/office/drawing/2014/main" id="{A9873D46-D6AE-0650-A6C8-D445B6F252A3}"/>
                  </a:ext>
                </a:extLst>
              </p:cNvPr>
              <p:cNvSpPr/>
              <p:nvPr/>
            </p:nvSpPr>
            <p:spPr>
              <a:xfrm>
                <a:off x="513729" y="1877290"/>
                <a:ext cx="3422823" cy="2786673"/>
              </a:xfrm>
              <a:prstGeom prst="cloud">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6F8FFD6-0C45-856B-3E12-9E2A4F721301}"/>
                  </a:ext>
                </a:extLst>
              </p:cNvPr>
              <p:cNvGrpSpPr/>
              <p:nvPr/>
            </p:nvGrpSpPr>
            <p:grpSpPr>
              <a:xfrm>
                <a:off x="1041364" y="2153575"/>
                <a:ext cx="2425219" cy="2002209"/>
                <a:chOff x="1435444" y="2195382"/>
                <a:chExt cx="2425219" cy="2002209"/>
              </a:xfrm>
            </p:grpSpPr>
            <p:pic>
              <p:nvPicPr>
                <p:cNvPr id="18" name="Graphic 17" descr="Music note with solid fill">
                  <a:extLst>
                    <a:ext uri="{FF2B5EF4-FFF2-40B4-BE49-F238E27FC236}">
                      <a16:creationId xmlns:a16="http://schemas.microsoft.com/office/drawing/2014/main" id="{A7204D9E-C359-96B0-8B96-C3A323C0761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070581" y="3019579"/>
                  <a:ext cx="548640" cy="548640"/>
                </a:xfrm>
                <a:prstGeom prst="rect">
                  <a:avLst/>
                </a:prstGeom>
              </p:spPr>
            </p:pic>
            <p:pic>
              <p:nvPicPr>
                <p:cNvPr id="20" name="Graphic 19" descr="Document with solid fill">
                  <a:extLst>
                    <a:ext uri="{FF2B5EF4-FFF2-40B4-BE49-F238E27FC236}">
                      <a16:creationId xmlns:a16="http://schemas.microsoft.com/office/drawing/2014/main" id="{3CB20345-7ED4-B1E6-B62A-CF1B683D95A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691302" y="2763794"/>
                  <a:ext cx="548640" cy="548640"/>
                </a:xfrm>
                <a:prstGeom prst="rect">
                  <a:avLst/>
                </a:prstGeom>
              </p:spPr>
            </p:pic>
            <p:pic>
              <p:nvPicPr>
                <p:cNvPr id="22" name="Graphic 21" descr="Map with pin with solid fill">
                  <a:extLst>
                    <a:ext uri="{FF2B5EF4-FFF2-40B4-BE49-F238E27FC236}">
                      <a16:creationId xmlns:a16="http://schemas.microsoft.com/office/drawing/2014/main" id="{5C948D8A-5E99-BF61-7B80-2513CF57443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312023" y="2880360"/>
                  <a:ext cx="548640" cy="548640"/>
                </a:xfrm>
                <a:prstGeom prst="rect">
                  <a:avLst/>
                </a:prstGeom>
              </p:spPr>
            </p:pic>
            <p:pic>
              <p:nvPicPr>
                <p:cNvPr id="24" name="Graphic 23" descr="World with solid fill">
                  <a:extLst>
                    <a:ext uri="{FF2B5EF4-FFF2-40B4-BE49-F238E27FC236}">
                      <a16:creationId xmlns:a16="http://schemas.microsoft.com/office/drawing/2014/main" id="{85FB21F5-732C-7C75-3868-21504FF1CE7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585784" y="2436340"/>
                  <a:ext cx="548640" cy="548640"/>
                </a:xfrm>
                <a:prstGeom prst="rect">
                  <a:avLst/>
                </a:prstGeom>
              </p:spPr>
            </p:pic>
            <p:pic>
              <p:nvPicPr>
                <p:cNvPr id="26" name="Graphic 25" descr="Presentation with media with solid fill">
                  <a:extLst>
                    <a:ext uri="{FF2B5EF4-FFF2-40B4-BE49-F238E27FC236}">
                      <a16:creationId xmlns:a16="http://schemas.microsoft.com/office/drawing/2014/main" id="{2854FB8E-302E-F897-D363-2AA3CB90F1E9}"/>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964798" y="3583460"/>
                  <a:ext cx="548640" cy="548640"/>
                </a:xfrm>
                <a:prstGeom prst="rect">
                  <a:avLst/>
                </a:prstGeom>
              </p:spPr>
            </p:pic>
            <p:pic>
              <p:nvPicPr>
                <p:cNvPr id="28" name="Graphic 27" descr="Images with solid fill">
                  <a:extLst>
                    <a:ext uri="{FF2B5EF4-FFF2-40B4-BE49-F238E27FC236}">
                      <a16:creationId xmlns:a16="http://schemas.microsoft.com/office/drawing/2014/main" id="{B76DEDF7-C154-7B39-41FA-3E03BDD41E2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147193" y="3648951"/>
                  <a:ext cx="548640" cy="548640"/>
                </a:xfrm>
                <a:prstGeom prst="rect">
                  <a:avLst/>
                </a:prstGeom>
              </p:spPr>
            </p:pic>
            <p:pic>
              <p:nvPicPr>
                <p:cNvPr id="30" name="Graphic 29" descr="Chat bubble with solid fill">
                  <a:extLst>
                    <a:ext uri="{FF2B5EF4-FFF2-40B4-BE49-F238E27FC236}">
                      <a16:creationId xmlns:a16="http://schemas.microsoft.com/office/drawing/2014/main" id="{4C664793-F10F-C0FA-65DF-77596ED51FE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2344901" y="2195382"/>
                  <a:ext cx="548640" cy="548640"/>
                </a:xfrm>
                <a:prstGeom prst="rect">
                  <a:avLst/>
                </a:prstGeom>
              </p:spPr>
            </p:pic>
            <p:pic>
              <p:nvPicPr>
                <p:cNvPr id="32" name="Picture 31" descr="A black cat in a circle&#10;&#10;AI-generated content may be incorrect.">
                  <a:extLst>
                    <a:ext uri="{FF2B5EF4-FFF2-40B4-BE49-F238E27FC236}">
                      <a16:creationId xmlns:a16="http://schemas.microsoft.com/office/drawing/2014/main" id="{109048D6-4DDF-72B8-FC15-CA8F6CCD9066}"/>
                    </a:ext>
                  </a:extLst>
                </p:cNvPr>
                <p:cNvPicPr>
                  <a:picLocks noChangeAspect="1"/>
                </p:cNvPicPr>
                <p:nvPr/>
              </p:nvPicPr>
              <p:blipFill>
                <a:blip r:embed="rId12"/>
                <a:stretch>
                  <a:fillRect/>
                </a:stretch>
              </p:blipFill>
              <p:spPr>
                <a:xfrm>
                  <a:off x="1435444" y="3154680"/>
                  <a:ext cx="548640" cy="548640"/>
                </a:xfrm>
                <a:prstGeom prst="rect">
                  <a:avLst/>
                </a:prstGeom>
              </p:spPr>
            </p:pic>
          </p:grpSp>
        </p:grpSp>
        <p:pic>
          <p:nvPicPr>
            <p:cNvPr id="91" name="Picture 90">
              <a:extLst>
                <a:ext uri="{FF2B5EF4-FFF2-40B4-BE49-F238E27FC236}">
                  <a16:creationId xmlns:a16="http://schemas.microsoft.com/office/drawing/2014/main" id="{B09F7208-3822-B797-3B80-CB938B317F16}"/>
                </a:ext>
              </a:extLst>
            </p:cNvPr>
            <p:cNvPicPr>
              <a:picLocks noChangeAspect="1"/>
            </p:cNvPicPr>
            <p:nvPr/>
          </p:nvPicPr>
          <p:blipFill>
            <a:blip r:embed="rId13"/>
            <a:stretch>
              <a:fillRect/>
            </a:stretch>
          </p:blipFill>
          <p:spPr>
            <a:xfrm>
              <a:off x="8976137" y="860755"/>
              <a:ext cx="386978" cy="353903"/>
            </a:xfrm>
            <a:prstGeom prst="rect">
              <a:avLst/>
            </a:prstGeom>
          </p:spPr>
        </p:pic>
      </p:grpSp>
      <p:sp>
        <p:nvSpPr>
          <p:cNvPr id="92" name="TextBox 91">
            <a:extLst>
              <a:ext uri="{FF2B5EF4-FFF2-40B4-BE49-F238E27FC236}">
                <a16:creationId xmlns:a16="http://schemas.microsoft.com/office/drawing/2014/main" id="{22FDD36A-BEEE-97E3-767C-718BDE27F597}"/>
              </a:ext>
            </a:extLst>
          </p:cNvPr>
          <p:cNvSpPr txBox="1"/>
          <p:nvPr/>
        </p:nvSpPr>
        <p:spPr>
          <a:xfrm>
            <a:off x="9588650" y="1065752"/>
            <a:ext cx="1009104" cy="523220"/>
          </a:xfrm>
          <a:prstGeom prst="rect">
            <a:avLst/>
          </a:prstGeom>
          <a:noFill/>
        </p:spPr>
        <p:txBody>
          <a:bodyPr wrap="square" rtlCol="0">
            <a:spAutoFit/>
          </a:bodyPr>
          <a:lstStyle/>
          <a:p>
            <a:pPr algn="ctr"/>
            <a:r>
              <a:rPr lang="en-US" sz="1400" dirty="0"/>
              <a:t>trillions of tokens</a:t>
            </a:r>
          </a:p>
        </p:txBody>
      </p:sp>
      <p:grpSp>
        <p:nvGrpSpPr>
          <p:cNvPr id="45" name="Group 44">
            <a:extLst>
              <a:ext uri="{FF2B5EF4-FFF2-40B4-BE49-F238E27FC236}">
                <a16:creationId xmlns:a16="http://schemas.microsoft.com/office/drawing/2014/main" id="{B2277C1B-8BCA-BC71-C20A-797E45D37F5C}"/>
              </a:ext>
            </a:extLst>
          </p:cNvPr>
          <p:cNvGrpSpPr/>
          <p:nvPr/>
        </p:nvGrpSpPr>
        <p:grpSpPr>
          <a:xfrm>
            <a:off x="7401806" y="3420709"/>
            <a:ext cx="1594079" cy="285501"/>
            <a:chOff x="7689542" y="3436579"/>
            <a:chExt cx="1972157" cy="285501"/>
          </a:xfrm>
        </p:grpSpPr>
        <p:cxnSp>
          <p:nvCxnSpPr>
            <p:cNvPr id="78" name="Straight Arrow Connector 77">
              <a:extLst>
                <a:ext uri="{FF2B5EF4-FFF2-40B4-BE49-F238E27FC236}">
                  <a16:creationId xmlns:a16="http://schemas.microsoft.com/office/drawing/2014/main" id="{C0710670-FC7D-2FB5-D625-F82EF844DF6B}"/>
                </a:ext>
              </a:extLst>
            </p:cNvPr>
            <p:cNvCxnSpPr>
              <a:cxnSpLocks/>
            </p:cNvCxnSpPr>
            <p:nvPr/>
          </p:nvCxnSpPr>
          <p:spPr>
            <a:xfrm>
              <a:off x="7689542" y="3436579"/>
              <a:ext cx="1972157" cy="0"/>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1BA9C7E3-6A75-8DC3-77A6-921EFCA2FD2A}"/>
                </a:ext>
              </a:extLst>
            </p:cNvPr>
            <p:cNvSpPr txBox="1"/>
            <p:nvPr/>
          </p:nvSpPr>
          <p:spPr>
            <a:xfrm>
              <a:off x="7939105" y="3445081"/>
              <a:ext cx="1473031" cy="276999"/>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Formatted Response</a:t>
              </a:r>
            </a:p>
          </p:txBody>
        </p:sp>
      </p:grpSp>
      <p:grpSp>
        <p:nvGrpSpPr>
          <p:cNvPr id="3" name="Group 2">
            <a:extLst>
              <a:ext uri="{FF2B5EF4-FFF2-40B4-BE49-F238E27FC236}">
                <a16:creationId xmlns:a16="http://schemas.microsoft.com/office/drawing/2014/main" id="{4D08CF0F-D79B-6469-BE79-DD0475A67B2B}"/>
              </a:ext>
            </a:extLst>
          </p:cNvPr>
          <p:cNvGrpSpPr/>
          <p:nvPr/>
        </p:nvGrpSpPr>
        <p:grpSpPr>
          <a:xfrm>
            <a:off x="913744" y="3506005"/>
            <a:ext cx="651140" cy="300266"/>
            <a:chOff x="913744" y="3506005"/>
            <a:chExt cx="651140" cy="300266"/>
          </a:xfrm>
        </p:grpSpPr>
        <p:cxnSp>
          <p:nvCxnSpPr>
            <p:cNvPr id="67" name="Straight Arrow Connector 66">
              <a:extLst>
                <a:ext uri="{FF2B5EF4-FFF2-40B4-BE49-F238E27FC236}">
                  <a16:creationId xmlns:a16="http://schemas.microsoft.com/office/drawing/2014/main" id="{1014AC7A-D25E-CDB6-2936-5C5502DCCAB2}"/>
                </a:ext>
              </a:extLst>
            </p:cNvPr>
            <p:cNvCxnSpPr>
              <a:cxnSpLocks/>
            </p:cNvCxnSpPr>
            <p:nvPr/>
          </p:nvCxnSpPr>
          <p:spPr>
            <a:xfrm>
              <a:off x="979047" y="3506005"/>
              <a:ext cx="533330" cy="0"/>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83C4389-AC11-16B5-F165-71913A0A4473}"/>
                </a:ext>
              </a:extLst>
            </p:cNvPr>
            <p:cNvSpPr txBox="1"/>
            <p:nvPr/>
          </p:nvSpPr>
          <p:spPr>
            <a:xfrm>
              <a:off x="913744" y="3529272"/>
              <a:ext cx="651140" cy="276999"/>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Prompt</a:t>
              </a:r>
            </a:p>
          </p:txBody>
        </p:sp>
      </p:grpSp>
      <p:grpSp>
        <p:nvGrpSpPr>
          <p:cNvPr id="21" name="Group 20">
            <a:extLst>
              <a:ext uri="{FF2B5EF4-FFF2-40B4-BE49-F238E27FC236}">
                <a16:creationId xmlns:a16="http://schemas.microsoft.com/office/drawing/2014/main" id="{5C394CED-4C6E-0F1C-055A-B62B484517B7}"/>
              </a:ext>
            </a:extLst>
          </p:cNvPr>
          <p:cNvGrpSpPr/>
          <p:nvPr/>
        </p:nvGrpSpPr>
        <p:grpSpPr>
          <a:xfrm>
            <a:off x="5248068" y="3478495"/>
            <a:ext cx="632012" cy="281518"/>
            <a:chOff x="5515757" y="3483486"/>
            <a:chExt cx="632012" cy="281518"/>
          </a:xfrm>
        </p:grpSpPr>
        <p:cxnSp>
          <p:nvCxnSpPr>
            <p:cNvPr id="72" name="Straight Arrow Connector 71">
              <a:extLst>
                <a:ext uri="{FF2B5EF4-FFF2-40B4-BE49-F238E27FC236}">
                  <a16:creationId xmlns:a16="http://schemas.microsoft.com/office/drawing/2014/main" id="{B0A60E30-235E-2A3B-0BF0-80DBBAB61E6D}"/>
                </a:ext>
              </a:extLst>
            </p:cNvPr>
            <p:cNvCxnSpPr>
              <a:cxnSpLocks/>
            </p:cNvCxnSpPr>
            <p:nvPr/>
          </p:nvCxnSpPr>
          <p:spPr>
            <a:xfrm>
              <a:off x="5515757" y="3483486"/>
              <a:ext cx="632012" cy="0"/>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6AC57C1-BF24-7693-47EE-82E7A99F29E7}"/>
                </a:ext>
              </a:extLst>
            </p:cNvPr>
            <p:cNvSpPr txBox="1"/>
            <p:nvPr/>
          </p:nvSpPr>
          <p:spPr>
            <a:xfrm>
              <a:off x="5574320" y="3488005"/>
              <a:ext cx="514886" cy="276999"/>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Input</a:t>
              </a:r>
            </a:p>
          </p:txBody>
        </p:sp>
      </p:grpSp>
      <p:grpSp>
        <p:nvGrpSpPr>
          <p:cNvPr id="17" name="Group 16">
            <a:extLst>
              <a:ext uri="{FF2B5EF4-FFF2-40B4-BE49-F238E27FC236}">
                <a16:creationId xmlns:a16="http://schemas.microsoft.com/office/drawing/2014/main" id="{8E810C18-8C6F-4131-AB79-3278CB0D9E90}"/>
              </a:ext>
            </a:extLst>
          </p:cNvPr>
          <p:cNvGrpSpPr/>
          <p:nvPr/>
        </p:nvGrpSpPr>
        <p:grpSpPr>
          <a:xfrm>
            <a:off x="5678372" y="2450592"/>
            <a:ext cx="1922040" cy="2048497"/>
            <a:chOff x="6157011" y="2543462"/>
            <a:chExt cx="1922040" cy="2048497"/>
          </a:xfrm>
        </p:grpSpPr>
        <p:pic>
          <p:nvPicPr>
            <p:cNvPr id="36" name="Graphic 35" descr="Head with gears with solid fill">
              <a:extLst>
                <a:ext uri="{FF2B5EF4-FFF2-40B4-BE49-F238E27FC236}">
                  <a16:creationId xmlns:a16="http://schemas.microsoft.com/office/drawing/2014/main" id="{5B7AC97C-3274-8633-8029-6A3E8945EEDC}"/>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flipH="1">
              <a:off x="6157011" y="2543462"/>
              <a:ext cx="1922040" cy="1922040"/>
            </a:xfrm>
            <a:prstGeom prst="rect">
              <a:avLst/>
            </a:prstGeom>
          </p:spPr>
        </p:pic>
        <p:sp>
          <p:nvSpPr>
            <p:cNvPr id="11" name="TextBox 10">
              <a:extLst>
                <a:ext uri="{FF2B5EF4-FFF2-40B4-BE49-F238E27FC236}">
                  <a16:creationId xmlns:a16="http://schemas.microsoft.com/office/drawing/2014/main" id="{8ED3EE31-157B-F855-1282-292BB5BDCA6B}"/>
                </a:ext>
              </a:extLst>
            </p:cNvPr>
            <p:cNvSpPr txBox="1"/>
            <p:nvPr/>
          </p:nvSpPr>
          <p:spPr>
            <a:xfrm>
              <a:off x="6996135" y="4284182"/>
              <a:ext cx="489236"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LLM</a:t>
              </a:r>
            </a:p>
          </p:txBody>
        </p:sp>
      </p:grpSp>
      <p:grpSp>
        <p:nvGrpSpPr>
          <p:cNvPr id="19" name="Group 18">
            <a:extLst>
              <a:ext uri="{FF2B5EF4-FFF2-40B4-BE49-F238E27FC236}">
                <a16:creationId xmlns:a16="http://schemas.microsoft.com/office/drawing/2014/main" id="{95EB6D4C-C3F5-057A-D13F-51BFA78D90A4}"/>
              </a:ext>
            </a:extLst>
          </p:cNvPr>
          <p:cNvGrpSpPr/>
          <p:nvPr/>
        </p:nvGrpSpPr>
        <p:grpSpPr>
          <a:xfrm>
            <a:off x="140467" y="3047282"/>
            <a:ext cx="914400" cy="1134997"/>
            <a:chOff x="140467" y="3047282"/>
            <a:chExt cx="914400" cy="1134997"/>
          </a:xfrm>
        </p:grpSpPr>
        <p:pic>
          <p:nvPicPr>
            <p:cNvPr id="44" name="Graphic 43" descr="Female Profile with solid fill">
              <a:extLst>
                <a:ext uri="{FF2B5EF4-FFF2-40B4-BE49-F238E27FC236}">
                  <a16:creationId xmlns:a16="http://schemas.microsoft.com/office/drawing/2014/main" id="{68ED5296-D831-C4AA-1919-E0271FE88BCC}"/>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40467" y="3047282"/>
              <a:ext cx="914400" cy="914400"/>
            </a:xfrm>
            <a:prstGeom prst="rect">
              <a:avLst/>
            </a:prstGeom>
          </p:spPr>
        </p:pic>
        <p:sp>
          <p:nvSpPr>
            <p:cNvPr id="15" name="TextBox 14">
              <a:extLst>
                <a:ext uri="{FF2B5EF4-FFF2-40B4-BE49-F238E27FC236}">
                  <a16:creationId xmlns:a16="http://schemas.microsoft.com/office/drawing/2014/main" id="{0912C968-13AD-3098-EA19-EE2F6ED2E161}"/>
                </a:ext>
              </a:extLst>
            </p:cNvPr>
            <p:cNvSpPr txBox="1"/>
            <p:nvPr/>
          </p:nvSpPr>
          <p:spPr>
            <a:xfrm>
              <a:off x="336217" y="3874502"/>
              <a:ext cx="52290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User</a:t>
              </a:r>
            </a:p>
          </p:txBody>
        </p:sp>
      </p:grpSp>
      <p:cxnSp>
        <p:nvCxnSpPr>
          <p:cNvPr id="75" name="Straight Arrow Connector 74">
            <a:extLst>
              <a:ext uri="{FF2B5EF4-FFF2-40B4-BE49-F238E27FC236}">
                <a16:creationId xmlns:a16="http://schemas.microsoft.com/office/drawing/2014/main" id="{D7E3A75D-BB65-AEA5-3754-A2B5DECF71E2}"/>
              </a:ext>
            </a:extLst>
          </p:cNvPr>
          <p:cNvCxnSpPr>
            <a:cxnSpLocks/>
          </p:cNvCxnSpPr>
          <p:nvPr/>
        </p:nvCxnSpPr>
        <p:spPr>
          <a:xfrm rot="18762451">
            <a:off x="6991863" y="2382041"/>
            <a:ext cx="731520" cy="0"/>
          </a:xfrm>
          <a:prstGeom prst="straightConnector1">
            <a:avLst/>
          </a:prstGeom>
          <a:ln>
            <a:solidFill>
              <a:schemeClr val="tx1">
                <a:lumMod val="50000"/>
              </a:schemeClr>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4E4C12FC-88C6-0485-E4AD-7A46253F1C7B}"/>
              </a:ext>
            </a:extLst>
          </p:cNvPr>
          <p:cNvCxnSpPr>
            <a:cxnSpLocks/>
          </p:cNvCxnSpPr>
          <p:nvPr/>
        </p:nvCxnSpPr>
        <p:spPr>
          <a:xfrm rot="18762451" flipV="1">
            <a:off x="7126247" y="2506081"/>
            <a:ext cx="731520" cy="0"/>
          </a:xfrm>
          <a:prstGeom prst="straightConnector1">
            <a:avLst/>
          </a:prstGeom>
          <a:ln>
            <a:solidFill>
              <a:schemeClr val="tx1">
                <a:lumMod val="50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9EE4B870-69A4-C6B8-8676-397F6A5BD995}"/>
              </a:ext>
            </a:extLst>
          </p:cNvPr>
          <p:cNvSpPr txBox="1"/>
          <p:nvPr/>
        </p:nvSpPr>
        <p:spPr>
          <a:xfrm rot="18762451">
            <a:off x="7182195" y="2461943"/>
            <a:ext cx="977391"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Semantic</a:t>
            </a:r>
          </a:p>
          <a:p>
            <a:pPr algn="ctr"/>
            <a:r>
              <a:rPr lang="en-US" sz="1200" dirty="0">
                <a:latin typeface="Calibri" panose="020F0502020204030204" pitchFamily="34" charset="0"/>
                <a:cs typeface="Calibri" panose="020F0502020204030204" pitchFamily="34" charset="0"/>
              </a:rPr>
              <a:t>Search</a:t>
            </a:r>
          </a:p>
        </p:txBody>
      </p:sp>
      <p:sp>
        <p:nvSpPr>
          <p:cNvPr id="47" name="TextBox 46">
            <a:extLst>
              <a:ext uri="{FF2B5EF4-FFF2-40B4-BE49-F238E27FC236}">
                <a16:creationId xmlns:a16="http://schemas.microsoft.com/office/drawing/2014/main" id="{3EB4F5AF-201F-4947-E4E5-0D371DE07789}"/>
              </a:ext>
            </a:extLst>
          </p:cNvPr>
          <p:cNvSpPr txBox="1"/>
          <p:nvPr/>
        </p:nvSpPr>
        <p:spPr>
          <a:xfrm rot="18762451">
            <a:off x="6715729" y="1981507"/>
            <a:ext cx="951799"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Contextual Data</a:t>
            </a:r>
          </a:p>
        </p:txBody>
      </p:sp>
    </p:spTree>
    <p:extLst>
      <p:ext uri="{BB962C8B-B14F-4D97-AF65-F5344CB8AC3E}">
        <p14:creationId xmlns:p14="http://schemas.microsoft.com/office/powerpoint/2010/main" val="246003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left)">
                                      <p:cBhvr>
                                        <p:cTn id="14" dur="1000"/>
                                        <p:tgtEl>
                                          <p:spTgt spid="62"/>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88"/>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childTnLst>
                          </p:cTn>
                        </p:par>
                        <p:par>
                          <p:cTn id="29" fill="hold">
                            <p:stCondLst>
                              <p:cond delay="0"/>
                            </p:stCondLst>
                            <p:childTnLst>
                              <p:par>
                                <p:cTn id="30" presetID="9" presetClass="entr" presetSubtype="0" fill="hold" grpId="0" nodeType="after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dissolve">
                                      <p:cBhvr>
                                        <p:cTn id="32" dur="500"/>
                                        <p:tgtEl>
                                          <p:spTgt spid="9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down)">
                                      <p:cBhvr>
                                        <p:cTn id="37" dur="500"/>
                                        <p:tgtEl>
                                          <p:spTgt spid="7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0" grpId="0"/>
      <p:bldP spid="92"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FC0C9-00CF-B593-4572-CCC7267C1C5F}"/>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72258B25-11F0-34C2-1C18-2D248C04B921}"/>
              </a:ext>
            </a:extLst>
          </p:cNvPr>
          <p:cNvSpPr>
            <a:spLocks noGrp="1"/>
          </p:cNvSpPr>
          <p:nvPr>
            <p:ph type="dt" sz="half" idx="10"/>
          </p:nvPr>
        </p:nvSpPr>
        <p:spPr/>
        <p:txBody>
          <a:bodyPr/>
          <a:lstStyle/>
          <a:p>
            <a:r>
              <a:rPr lang="en-US"/>
              <a:t>CADS Office Hours, 3/25/26</a:t>
            </a:r>
            <a:endParaRPr lang="en-US" dirty="0"/>
          </a:p>
        </p:txBody>
      </p:sp>
      <p:sp>
        <p:nvSpPr>
          <p:cNvPr id="5" name="Footer Placeholder 4">
            <a:extLst>
              <a:ext uri="{FF2B5EF4-FFF2-40B4-BE49-F238E27FC236}">
                <a16:creationId xmlns:a16="http://schemas.microsoft.com/office/drawing/2014/main" id="{A69826B2-461D-74D0-1204-73C81F795C7A}"/>
              </a:ext>
            </a:extLst>
          </p:cNvPr>
          <p:cNvSpPr>
            <a:spLocks noGrp="1"/>
          </p:cNvSpPr>
          <p:nvPr>
            <p:ph type="ftr" sz="quarter" idx="11"/>
          </p:nvPr>
        </p:nvSpPr>
        <p:spPr/>
        <p:txBody>
          <a:bodyPr/>
          <a:lstStyle/>
          <a:p>
            <a:r>
              <a:rPr lang="en-US"/>
              <a:t>STEM-CLEAR</a:t>
            </a:r>
            <a:endParaRPr lang="en-US" dirty="0"/>
          </a:p>
        </p:txBody>
      </p:sp>
      <p:sp>
        <p:nvSpPr>
          <p:cNvPr id="6" name="Slide Number Placeholder 5">
            <a:extLst>
              <a:ext uri="{FF2B5EF4-FFF2-40B4-BE49-F238E27FC236}">
                <a16:creationId xmlns:a16="http://schemas.microsoft.com/office/drawing/2014/main" id="{4F1213B5-3005-DC8F-F319-D5BD7E87CFEC}"/>
              </a:ext>
            </a:extLst>
          </p:cNvPr>
          <p:cNvSpPr>
            <a:spLocks noGrp="1"/>
          </p:cNvSpPr>
          <p:nvPr>
            <p:ph type="sldNum" sz="quarter" idx="12"/>
          </p:nvPr>
        </p:nvSpPr>
        <p:spPr/>
        <p:txBody>
          <a:bodyPr/>
          <a:lstStyle/>
          <a:p>
            <a:fld id="{8179B124-EE6F-DB4E-A403-682A40579A9A}" type="slidenum">
              <a:rPr lang="en-US" smtClean="0"/>
              <a:pPr/>
              <a:t>8</a:t>
            </a:fld>
            <a:endParaRPr lang="en-US" dirty="0"/>
          </a:p>
        </p:txBody>
      </p:sp>
      <p:grpSp>
        <p:nvGrpSpPr>
          <p:cNvPr id="13" name="Group 12">
            <a:extLst>
              <a:ext uri="{FF2B5EF4-FFF2-40B4-BE49-F238E27FC236}">
                <a16:creationId xmlns:a16="http://schemas.microsoft.com/office/drawing/2014/main" id="{988F9600-D762-78D8-91F5-1DDECD57223F}"/>
              </a:ext>
            </a:extLst>
          </p:cNvPr>
          <p:cNvGrpSpPr>
            <a:grpSpLocks noChangeAspect="1"/>
          </p:cNvGrpSpPr>
          <p:nvPr/>
        </p:nvGrpSpPr>
        <p:grpSpPr>
          <a:xfrm>
            <a:off x="7630773" y="619446"/>
            <a:ext cx="2207913" cy="1797559"/>
            <a:chOff x="513729" y="1877290"/>
            <a:chExt cx="3422823" cy="2786673"/>
          </a:xfrm>
        </p:grpSpPr>
        <p:sp>
          <p:nvSpPr>
            <p:cNvPr id="14" name="Cloud 13">
              <a:extLst>
                <a:ext uri="{FF2B5EF4-FFF2-40B4-BE49-F238E27FC236}">
                  <a16:creationId xmlns:a16="http://schemas.microsoft.com/office/drawing/2014/main" id="{60D45436-325D-0F56-A6AB-4708B2DC83C4}"/>
                </a:ext>
              </a:extLst>
            </p:cNvPr>
            <p:cNvSpPr/>
            <p:nvPr/>
          </p:nvSpPr>
          <p:spPr>
            <a:xfrm>
              <a:off x="513729" y="1877290"/>
              <a:ext cx="3422823" cy="2786673"/>
            </a:xfrm>
            <a:prstGeom prst="cloud">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3BC44EA-BCFF-97F8-5C6C-552333D5AC59}"/>
                </a:ext>
              </a:extLst>
            </p:cNvPr>
            <p:cNvGrpSpPr/>
            <p:nvPr/>
          </p:nvGrpSpPr>
          <p:grpSpPr>
            <a:xfrm>
              <a:off x="1041364" y="2153575"/>
              <a:ext cx="2425219" cy="2002209"/>
              <a:chOff x="1435444" y="2195382"/>
              <a:chExt cx="2425219" cy="2002209"/>
            </a:xfrm>
          </p:grpSpPr>
          <p:pic>
            <p:nvPicPr>
              <p:cNvPr id="18" name="Graphic 17" descr="Music note with solid fill">
                <a:extLst>
                  <a:ext uri="{FF2B5EF4-FFF2-40B4-BE49-F238E27FC236}">
                    <a16:creationId xmlns:a16="http://schemas.microsoft.com/office/drawing/2014/main" id="{D2274233-D9C3-265C-772C-0EAA1955C33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70581" y="3019579"/>
                <a:ext cx="548640" cy="548640"/>
              </a:xfrm>
              <a:prstGeom prst="rect">
                <a:avLst/>
              </a:prstGeom>
            </p:spPr>
          </p:pic>
          <p:pic>
            <p:nvPicPr>
              <p:cNvPr id="20" name="Graphic 19" descr="Document with solid fill">
                <a:extLst>
                  <a:ext uri="{FF2B5EF4-FFF2-40B4-BE49-F238E27FC236}">
                    <a16:creationId xmlns:a16="http://schemas.microsoft.com/office/drawing/2014/main" id="{E2B37559-BCB9-5F8B-142C-5B6FAE7E0F7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691302" y="2763794"/>
                <a:ext cx="548640" cy="548640"/>
              </a:xfrm>
              <a:prstGeom prst="rect">
                <a:avLst/>
              </a:prstGeom>
            </p:spPr>
          </p:pic>
          <p:pic>
            <p:nvPicPr>
              <p:cNvPr id="22" name="Graphic 21" descr="Map with pin with solid fill">
                <a:extLst>
                  <a:ext uri="{FF2B5EF4-FFF2-40B4-BE49-F238E27FC236}">
                    <a16:creationId xmlns:a16="http://schemas.microsoft.com/office/drawing/2014/main" id="{E949043D-1D15-BCD7-6A4B-DBEBEB830A5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312023" y="2880360"/>
                <a:ext cx="548640" cy="548640"/>
              </a:xfrm>
              <a:prstGeom prst="rect">
                <a:avLst/>
              </a:prstGeom>
            </p:spPr>
          </p:pic>
          <p:pic>
            <p:nvPicPr>
              <p:cNvPr id="24" name="Graphic 23" descr="World with solid fill">
                <a:extLst>
                  <a:ext uri="{FF2B5EF4-FFF2-40B4-BE49-F238E27FC236}">
                    <a16:creationId xmlns:a16="http://schemas.microsoft.com/office/drawing/2014/main" id="{564CDAD0-DA22-FDF4-BAD1-E7780B85BF2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585784" y="2436340"/>
                <a:ext cx="548640" cy="548640"/>
              </a:xfrm>
              <a:prstGeom prst="rect">
                <a:avLst/>
              </a:prstGeom>
            </p:spPr>
          </p:pic>
          <p:pic>
            <p:nvPicPr>
              <p:cNvPr id="26" name="Graphic 25" descr="Presentation with media with solid fill">
                <a:extLst>
                  <a:ext uri="{FF2B5EF4-FFF2-40B4-BE49-F238E27FC236}">
                    <a16:creationId xmlns:a16="http://schemas.microsoft.com/office/drawing/2014/main" id="{FF6596B7-383A-3880-1DE1-6EF404C2086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964798" y="3583460"/>
                <a:ext cx="548640" cy="548640"/>
              </a:xfrm>
              <a:prstGeom prst="rect">
                <a:avLst/>
              </a:prstGeom>
            </p:spPr>
          </p:pic>
          <p:pic>
            <p:nvPicPr>
              <p:cNvPr id="28" name="Graphic 27" descr="Images with solid fill">
                <a:extLst>
                  <a:ext uri="{FF2B5EF4-FFF2-40B4-BE49-F238E27FC236}">
                    <a16:creationId xmlns:a16="http://schemas.microsoft.com/office/drawing/2014/main" id="{7E05584D-C7FA-57DD-11BD-492A75D7D01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147193" y="3648951"/>
                <a:ext cx="548640" cy="548640"/>
              </a:xfrm>
              <a:prstGeom prst="rect">
                <a:avLst/>
              </a:prstGeom>
            </p:spPr>
          </p:pic>
          <p:pic>
            <p:nvPicPr>
              <p:cNvPr id="30" name="Graphic 29" descr="Chat bubble with solid fill">
                <a:extLst>
                  <a:ext uri="{FF2B5EF4-FFF2-40B4-BE49-F238E27FC236}">
                    <a16:creationId xmlns:a16="http://schemas.microsoft.com/office/drawing/2014/main" id="{FAA1D9E9-453C-58BB-BC3D-FBB2267ACE6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344901" y="2195382"/>
                <a:ext cx="548640" cy="548640"/>
              </a:xfrm>
              <a:prstGeom prst="rect">
                <a:avLst/>
              </a:prstGeom>
            </p:spPr>
          </p:pic>
          <p:pic>
            <p:nvPicPr>
              <p:cNvPr id="32" name="Picture 31" descr="A black cat in a circle&#10;&#10;AI-generated content may be incorrect.">
                <a:extLst>
                  <a:ext uri="{FF2B5EF4-FFF2-40B4-BE49-F238E27FC236}">
                    <a16:creationId xmlns:a16="http://schemas.microsoft.com/office/drawing/2014/main" id="{0F4F9A22-4E5F-6C0D-7573-D52505CBA34B}"/>
                  </a:ext>
                </a:extLst>
              </p:cNvPr>
              <p:cNvPicPr>
                <a:picLocks noChangeAspect="1"/>
              </p:cNvPicPr>
              <p:nvPr/>
            </p:nvPicPr>
            <p:blipFill>
              <a:blip r:embed="rId10"/>
              <a:stretch>
                <a:fillRect/>
              </a:stretch>
            </p:blipFill>
            <p:spPr>
              <a:xfrm>
                <a:off x="1435444" y="3154680"/>
                <a:ext cx="548640" cy="548640"/>
              </a:xfrm>
              <a:prstGeom prst="rect">
                <a:avLst/>
              </a:prstGeom>
            </p:spPr>
          </p:pic>
        </p:grpSp>
      </p:grpSp>
      <p:sp>
        <p:nvSpPr>
          <p:cNvPr id="88" name="TextBox 87">
            <a:extLst>
              <a:ext uri="{FF2B5EF4-FFF2-40B4-BE49-F238E27FC236}">
                <a16:creationId xmlns:a16="http://schemas.microsoft.com/office/drawing/2014/main" id="{24A26215-8335-20AF-C792-EF647092DF8A}"/>
              </a:ext>
            </a:extLst>
          </p:cNvPr>
          <p:cNvSpPr txBox="1"/>
          <p:nvPr/>
        </p:nvSpPr>
        <p:spPr>
          <a:xfrm>
            <a:off x="6191913" y="637102"/>
            <a:ext cx="1630692" cy="584775"/>
          </a:xfrm>
          <a:prstGeom prst="rect">
            <a:avLst/>
          </a:prstGeom>
          <a:noFill/>
        </p:spPr>
        <p:txBody>
          <a:bodyPr wrap="square">
            <a:spAutoFit/>
          </a:bodyPr>
          <a:lstStyle/>
          <a:p>
            <a:pPr algn="ctr"/>
            <a:r>
              <a:rPr lang="en-US" sz="1600" dirty="0">
                <a:latin typeface="Calibri" panose="020F0502020204030204" pitchFamily="34" charset="0"/>
                <a:cs typeface="Calibri" panose="020F0502020204030204" pitchFamily="34" charset="0"/>
              </a:rPr>
              <a:t>General Knowledge</a:t>
            </a:r>
          </a:p>
        </p:txBody>
      </p:sp>
      <p:sp>
        <p:nvSpPr>
          <p:cNvPr id="90" name="TextBox 89">
            <a:extLst>
              <a:ext uri="{FF2B5EF4-FFF2-40B4-BE49-F238E27FC236}">
                <a16:creationId xmlns:a16="http://schemas.microsoft.com/office/drawing/2014/main" id="{F329C805-D0E5-65C0-FCF2-C7D4DFDDD797}"/>
              </a:ext>
            </a:extLst>
          </p:cNvPr>
          <p:cNvSpPr txBox="1"/>
          <p:nvPr/>
        </p:nvSpPr>
        <p:spPr>
          <a:xfrm>
            <a:off x="5979322" y="1153944"/>
            <a:ext cx="2027203" cy="276999"/>
          </a:xfrm>
          <a:prstGeom prst="rect">
            <a:avLst/>
          </a:prstGeom>
          <a:noFill/>
        </p:spPr>
        <p:txBody>
          <a:bodyPr wrap="square">
            <a:spAutoFit/>
          </a:bodyPr>
          <a:lstStyle/>
          <a:p>
            <a:pPr algn="ctr"/>
            <a:r>
              <a:rPr lang="en-US" sz="1200" dirty="0">
                <a:latin typeface="Calibri" panose="020F0502020204030204" pitchFamily="34" charset="0"/>
                <a:cs typeface="Calibri" panose="020F0502020204030204" pitchFamily="34" charset="0"/>
              </a:rPr>
              <a:t>Internet Data 2023</a:t>
            </a:r>
          </a:p>
        </p:txBody>
      </p:sp>
      <p:pic>
        <p:nvPicPr>
          <p:cNvPr id="91" name="Picture 90">
            <a:extLst>
              <a:ext uri="{FF2B5EF4-FFF2-40B4-BE49-F238E27FC236}">
                <a16:creationId xmlns:a16="http://schemas.microsoft.com/office/drawing/2014/main" id="{71E38911-3E95-A646-FF19-A6003E3155E0}"/>
              </a:ext>
            </a:extLst>
          </p:cNvPr>
          <p:cNvPicPr>
            <a:picLocks noChangeAspect="1"/>
          </p:cNvPicPr>
          <p:nvPr/>
        </p:nvPicPr>
        <p:blipFill>
          <a:blip r:embed="rId11"/>
          <a:stretch>
            <a:fillRect/>
          </a:stretch>
        </p:blipFill>
        <p:spPr>
          <a:xfrm>
            <a:off x="9115477" y="869464"/>
            <a:ext cx="386978" cy="353903"/>
          </a:xfrm>
          <a:prstGeom prst="rect">
            <a:avLst/>
          </a:prstGeom>
        </p:spPr>
      </p:pic>
      <p:sp>
        <p:nvSpPr>
          <p:cNvPr id="92" name="TextBox 91">
            <a:extLst>
              <a:ext uri="{FF2B5EF4-FFF2-40B4-BE49-F238E27FC236}">
                <a16:creationId xmlns:a16="http://schemas.microsoft.com/office/drawing/2014/main" id="{E4D4594A-6573-AE22-95CB-46CBA7AA65EE}"/>
              </a:ext>
            </a:extLst>
          </p:cNvPr>
          <p:cNvSpPr txBox="1"/>
          <p:nvPr/>
        </p:nvSpPr>
        <p:spPr>
          <a:xfrm>
            <a:off x="9781029" y="1310451"/>
            <a:ext cx="1009104" cy="523220"/>
          </a:xfrm>
          <a:prstGeom prst="rect">
            <a:avLst/>
          </a:prstGeom>
          <a:noFill/>
        </p:spPr>
        <p:txBody>
          <a:bodyPr wrap="square" rtlCol="0">
            <a:spAutoFit/>
          </a:bodyPr>
          <a:lstStyle/>
          <a:p>
            <a:pPr algn="ctr"/>
            <a:r>
              <a:rPr lang="en-US" sz="1400" dirty="0"/>
              <a:t>trillions of tokens</a:t>
            </a:r>
          </a:p>
        </p:txBody>
      </p:sp>
      <p:cxnSp>
        <p:nvCxnSpPr>
          <p:cNvPr id="78" name="Straight Arrow Connector 77">
            <a:extLst>
              <a:ext uri="{FF2B5EF4-FFF2-40B4-BE49-F238E27FC236}">
                <a16:creationId xmlns:a16="http://schemas.microsoft.com/office/drawing/2014/main" id="{34AF2AA8-7CC7-4C40-5163-D8E93586E17B}"/>
              </a:ext>
            </a:extLst>
          </p:cNvPr>
          <p:cNvCxnSpPr>
            <a:cxnSpLocks/>
          </p:cNvCxnSpPr>
          <p:nvPr/>
        </p:nvCxnSpPr>
        <p:spPr>
          <a:xfrm>
            <a:off x="7638741" y="3436579"/>
            <a:ext cx="555514" cy="0"/>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A2A3D60A-2FA9-5F84-8872-5021D5424785}"/>
              </a:ext>
            </a:extLst>
          </p:cNvPr>
          <p:cNvGrpSpPr/>
          <p:nvPr/>
        </p:nvGrpSpPr>
        <p:grpSpPr>
          <a:xfrm>
            <a:off x="5367219" y="3519716"/>
            <a:ext cx="632012" cy="281518"/>
            <a:chOff x="5515757" y="3483486"/>
            <a:chExt cx="632012" cy="281518"/>
          </a:xfrm>
        </p:grpSpPr>
        <p:cxnSp>
          <p:nvCxnSpPr>
            <p:cNvPr id="72" name="Straight Arrow Connector 71">
              <a:extLst>
                <a:ext uri="{FF2B5EF4-FFF2-40B4-BE49-F238E27FC236}">
                  <a16:creationId xmlns:a16="http://schemas.microsoft.com/office/drawing/2014/main" id="{CDF838B4-4D58-8205-BF21-BC9DEF4FD8B9}"/>
                </a:ext>
              </a:extLst>
            </p:cNvPr>
            <p:cNvCxnSpPr>
              <a:cxnSpLocks/>
            </p:cNvCxnSpPr>
            <p:nvPr/>
          </p:nvCxnSpPr>
          <p:spPr>
            <a:xfrm>
              <a:off x="5515757" y="3483486"/>
              <a:ext cx="632012" cy="0"/>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E847E6D-E433-245C-EC02-F2B047F2C55A}"/>
                </a:ext>
              </a:extLst>
            </p:cNvPr>
            <p:cNvSpPr txBox="1"/>
            <p:nvPr/>
          </p:nvSpPr>
          <p:spPr>
            <a:xfrm>
              <a:off x="5574320" y="3488005"/>
              <a:ext cx="514886" cy="276999"/>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Input</a:t>
              </a:r>
            </a:p>
          </p:txBody>
        </p:sp>
      </p:grpSp>
      <p:grpSp>
        <p:nvGrpSpPr>
          <p:cNvPr id="17" name="Group 16">
            <a:extLst>
              <a:ext uri="{FF2B5EF4-FFF2-40B4-BE49-F238E27FC236}">
                <a16:creationId xmlns:a16="http://schemas.microsoft.com/office/drawing/2014/main" id="{838059FC-1FEF-2373-E146-EABF2D5C1971}"/>
              </a:ext>
            </a:extLst>
          </p:cNvPr>
          <p:cNvGrpSpPr/>
          <p:nvPr/>
        </p:nvGrpSpPr>
        <p:grpSpPr>
          <a:xfrm>
            <a:off x="5942695" y="2543462"/>
            <a:ext cx="1922040" cy="2048497"/>
            <a:chOff x="6157011" y="2543462"/>
            <a:chExt cx="1922040" cy="2048497"/>
          </a:xfrm>
        </p:grpSpPr>
        <p:pic>
          <p:nvPicPr>
            <p:cNvPr id="36" name="Graphic 35" descr="Head with gears with solid fill">
              <a:extLst>
                <a:ext uri="{FF2B5EF4-FFF2-40B4-BE49-F238E27FC236}">
                  <a16:creationId xmlns:a16="http://schemas.microsoft.com/office/drawing/2014/main" id="{0F63092F-448B-5F55-12D7-F963741660D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flipH="1">
              <a:off x="6157011" y="2543462"/>
              <a:ext cx="1922040" cy="1922040"/>
            </a:xfrm>
            <a:prstGeom prst="rect">
              <a:avLst/>
            </a:prstGeom>
          </p:spPr>
        </p:pic>
        <p:sp>
          <p:nvSpPr>
            <p:cNvPr id="11" name="TextBox 10">
              <a:extLst>
                <a:ext uri="{FF2B5EF4-FFF2-40B4-BE49-F238E27FC236}">
                  <a16:creationId xmlns:a16="http://schemas.microsoft.com/office/drawing/2014/main" id="{8CF5231D-A120-8702-0B00-45BC66D740C2}"/>
                </a:ext>
              </a:extLst>
            </p:cNvPr>
            <p:cNvSpPr txBox="1"/>
            <p:nvPr/>
          </p:nvSpPr>
          <p:spPr>
            <a:xfrm>
              <a:off x="6996135" y="4284182"/>
              <a:ext cx="489236"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LLM</a:t>
              </a:r>
            </a:p>
          </p:txBody>
        </p:sp>
      </p:grpSp>
      <p:grpSp>
        <p:nvGrpSpPr>
          <p:cNvPr id="19" name="Group 18">
            <a:extLst>
              <a:ext uri="{FF2B5EF4-FFF2-40B4-BE49-F238E27FC236}">
                <a16:creationId xmlns:a16="http://schemas.microsoft.com/office/drawing/2014/main" id="{3231974D-54B9-1166-E5C5-53AFF031D688}"/>
              </a:ext>
            </a:extLst>
          </p:cNvPr>
          <p:cNvGrpSpPr/>
          <p:nvPr/>
        </p:nvGrpSpPr>
        <p:grpSpPr>
          <a:xfrm>
            <a:off x="140467" y="3047282"/>
            <a:ext cx="914400" cy="1134997"/>
            <a:chOff x="140467" y="3047282"/>
            <a:chExt cx="914400" cy="1134997"/>
          </a:xfrm>
        </p:grpSpPr>
        <p:pic>
          <p:nvPicPr>
            <p:cNvPr id="44" name="Graphic 43" descr="Female Profile with solid fill">
              <a:extLst>
                <a:ext uri="{FF2B5EF4-FFF2-40B4-BE49-F238E27FC236}">
                  <a16:creationId xmlns:a16="http://schemas.microsoft.com/office/drawing/2014/main" id="{AEAFC06E-DF92-F6E9-3113-DACD99F65852}"/>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40467" y="3047282"/>
              <a:ext cx="914400" cy="914400"/>
            </a:xfrm>
            <a:prstGeom prst="rect">
              <a:avLst/>
            </a:prstGeom>
          </p:spPr>
        </p:pic>
        <p:sp>
          <p:nvSpPr>
            <p:cNvPr id="15" name="TextBox 14">
              <a:extLst>
                <a:ext uri="{FF2B5EF4-FFF2-40B4-BE49-F238E27FC236}">
                  <a16:creationId xmlns:a16="http://schemas.microsoft.com/office/drawing/2014/main" id="{8A6197DA-D6EC-75DA-150E-821633CF5525}"/>
                </a:ext>
              </a:extLst>
            </p:cNvPr>
            <p:cNvSpPr txBox="1"/>
            <p:nvPr/>
          </p:nvSpPr>
          <p:spPr>
            <a:xfrm>
              <a:off x="336217" y="3874502"/>
              <a:ext cx="52290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User</a:t>
              </a:r>
            </a:p>
          </p:txBody>
        </p:sp>
      </p:grpSp>
      <p:grpSp>
        <p:nvGrpSpPr>
          <p:cNvPr id="48" name="Group 47">
            <a:extLst>
              <a:ext uri="{FF2B5EF4-FFF2-40B4-BE49-F238E27FC236}">
                <a16:creationId xmlns:a16="http://schemas.microsoft.com/office/drawing/2014/main" id="{7EB91E04-EC89-119A-FA90-232440F8B8EF}"/>
              </a:ext>
            </a:extLst>
          </p:cNvPr>
          <p:cNvGrpSpPr/>
          <p:nvPr/>
        </p:nvGrpSpPr>
        <p:grpSpPr>
          <a:xfrm rot="18762451">
            <a:off x="7186155" y="1920125"/>
            <a:ext cx="977391" cy="1176462"/>
            <a:chOff x="7113270" y="1944042"/>
            <a:chExt cx="977391" cy="1176462"/>
          </a:xfrm>
        </p:grpSpPr>
        <p:grpSp>
          <p:nvGrpSpPr>
            <p:cNvPr id="43" name="Group 42">
              <a:extLst>
                <a:ext uri="{FF2B5EF4-FFF2-40B4-BE49-F238E27FC236}">
                  <a16:creationId xmlns:a16="http://schemas.microsoft.com/office/drawing/2014/main" id="{2264E272-1F84-5983-9FB3-ED3121B10696}"/>
                </a:ext>
              </a:extLst>
            </p:cNvPr>
            <p:cNvGrpSpPr/>
            <p:nvPr/>
          </p:nvGrpSpPr>
          <p:grpSpPr>
            <a:xfrm>
              <a:off x="7236205" y="2440833"/>
              <a:ext cx="731520" cy="182880"/>
              <a:chOff x="7472363" y="2634031"/>
              <a:chExt cx="822960" cy="193440"/>
            </a:xfrm>
          </p:grpSpPr>
          <p:cxnSp>
            <p:nvCxnSpPr>
              <p:cNvPr id="75" name="Straight Arrow Connector 74">
                <a:extLst>
                  <a:ext uri="{FF2B5EF4-FFF2-40B4-BE49-F238E27FC236}">
                    <a16:creationId xmlns:a16="http://schemas.microsoft.com/office/drawing/2014/main" id="{49C6DE84-1C3B-4BAB-82DE-8D014E2DEF41}"/>
                  </a:ext>
                </a:extLst>
              </p:cNvPr>
              <p:cNvCxnSpPr>
                <a:cxnSpLocks/>
              </p:cNvCxnSpPr>
              <p:nvPr/>
            </p:nvCxnSpPr>
            <p:spPr>
              <a:xfrm>
                <a:off x="7472363" y="2634031"/>
                <a:ext cx="822960" cy="0"/>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AFA0028A-0B4F-5BE7-E184-912C474D415A}"/>
                  </a:ext>
                </a:extLst>
              </p:cNvPr>
              <p:cNvCxnSpPr>
                <a:cxnSpLocks/>
              </p:cNvCxnSpPr>
              <p:nvPr/>
            </p:nvCxnSpPr>
            <p:spPr>
              <a:xfrm flipV="1">
                <a:off x="7472363" y="2827471"/>
                <a:ext cx="822960" cy="0"/>
              </a:xfrm>
              <a:prstGeom prst="straightConnector1">
                <a:avLst/>
              </a:prstGeom>
              <a:ln>
                <a:solidFill>
                  <a:schemeClr val="tx1">
                    <a:lumMod val="50000"/>
                  </a:schemeClr>
                </a:solidFill>
                <a:headEnd type="arrow"/>
                <a:tailEnd type="none"/>
              </a:ln>
            </p:spPr>
            <p:style>
              <a:lnRef idx="2">
                <a:schemeClr val="accent1"/>
              </a:lnRef>
              <a:fillRef idx="0">
                <a:schemeClr val="accent1"/>
              </a:fillRef>
              <a:effectRef idx="1">
                <a:schemeClr val="accent1"/>
              </a:effectRef>
              <a:fontRef idx="minor">
                <a:schemeClr val="tx1"/>
              </a:fontRef>
            </p:style>
          </p:cxnSp>
        </p:grpSp>
        <p:sp>
          <p:nvSpPr>
            <p:cNvPr id="46" name="TextBox 45">
              <a:extLst>
                <a:ext uri="{FF2B5EF4-FFF2-40B4-BE49-F238E27FC236}">
                  <a16:creationId xmlns:a16="http://schemas.microsoft.com/office/drawing/2014/main" id="{C8DB57EB-46FC-9514-FF56-003DBB7FA06D}"/>
                </a:ext>
              </a:extLst>
            </p:cNvPr>
            <p:cNvSpPr txBox="1"/>
            <p:nvPr/>
          </p:nvSpPr>
          <p:spPr>
            <a:xfrm>
              <a:off x="7113270" y="2658839"/>
              <a:ext cx="977391"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Semantic search</a:t>
              </a:r>
            </a:p>
          </p:txBody>
        </p:sp>
        <p:sp>
          <p:nvSpPr>
            <p:cNvPr id="47" name="TextBox 46">
              <a:extLst>
                <a:ext uri="{FF2B5EF4-FFF2-40B4-BE49-F238E27FC236}">
                  <a16:creationId xmlns:a16="http://schemas.microsoft.com/office/drawing/2014/main" id="{4764D14A-DFA1-0522-A6FC-5F0A62AABE99}"/>
                </a:ext>
              </a:extLst>
            </p:cNvPr>
            <p:cNvSpPr txBox="1"/>
            <p:nvPr/>
          </p:nvSpPr>
          <p:spPr>
            <a:xfrm>
              <a:off x="7126066" y="1944042"/>
              <a:ext cx="951799"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Contextual data</a:t>
              </a:r>
            </a:p>
          </p:txBody>
        </p:sp>
      </p:grpSp>
      <p:sp>
        <p:nvSpPr>
          <p:cNvPr id="8" name="Title 1">
            <a:extLst>
              <a:ext uri="{FF2B5EF4-FFF2-40B4-BE49-F238E27FC236}">
                <a16:creationId xmlns:a16="http://schemas.microsoft.com/office/drawing/2014/main" id="{A2072AB5-E2C3-BA50-45BA-6FB5941B02FF}"/>
              </a:ext>
            </a:extLst>
          </p:cNvPr>
          <p:cNvSpPr txBox="1">
            <a:spLocks/>
          </p:cNvSpPr>
          <p:nvPr/>
        </p:nvSpPr>
        <p:spPr>
          <a:xfrm>
            <a:off x="824155" y="603875"/>
            <a:ext cx="5599298" cy="1118330"/>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400" b="1" kern="1200">
                <a:solidFill>
                  <a:schemeClr val="tx2"/>
                </a:solidFill>
                <a:latin typeface="Calibri" panose="020F0502020204030204" pitchFamily="34" charset="0"/>
                <a:ea typeface="+mj-ea"/>
                <a:cs typeface="Calibri" panose="020F0502020204030204" pitchFamily="34" charset="0"/>
              </a:defRPr>
            </a:lvl1pPr>
          </a:lstStyle>
          <a:p>
            <a:r>
              <a:rPr lang="en-US"/>
              <a:t>LLM Response Generation</a:t>
            </a:r>
            <a:endParaRPr lang="en-US" dirty="0"/>
          </a:p>
        </p:txBody>
      </p:sp>
      <p:sp>
        <p:nvSpPr>
          <p:cNvPr id="29" name="TextBox 28">
            <a:extLst>
              <a:ext uri="{FF2B5EF4-FFF2-40B4-BE49-F238E27FC236}">
                <a16:creationId xmlns:a16="http://schemas.microsoft.com/office/drawing/2014/main" id="{A3D469BF-632C-7BE1-0D7A-B6C4F453592D}"/>
              </a:ext>
            </a:extLst>
          </p:cNvPr>
          <p:cNvSpPr txBox="1"/>
          <p:nvPr/>
        </p:nvSpPr>
        <p:spPr>
          <a:xfrm>
            <a:off x="1812033" y="3293017"/>
            <a:ext cx="3373495" cy="523220"/>
          </a:xfrm>
          <a:prstGeom prst="rect">
            <a:avLst/>
          </a:prstGeom>
          <a:solidFill>
            <a:schemeClr val="tx1"/>
          </a:solidFill>
        </p:spPr>
        <p:txBody>
          <a:bodyPr wrap="square" rtlCol="0">
            <a:spAutoFit/>
          </a:bodyPr>
          <a:lstStyle/>
          <a:p>
            <a:r>
              <a:rPr lang="en-US" sz="1400" dirty="0">
                <a:solidFill>
                  <a:schemeClr val="bg1"/>
                </a:solidFill>
                <a:latin typeface="Calibri" panose="020F0502020204030204" pitchFamily="34" charset="0"/>
                <a:cs typeface="Calibri" panose="020F0502020204030204" pitchFamily="34" charset="0"/>
              </a:rPr>
              <a:t>What topics are being covered in TXST AI ready office hours on March 25?</a:t>
            </a:r>
          </a:p>
        </p:txBody>
      </p:sp>
      <p:cxnSp>
        <p:nvCxnSpPr>
          <p:cNvPr id="31" name="Straight Arrow Connector 30">
            <a:extLst>
              <a:ext uri="{FF2B5EF4-FFF2-40B4-BE49-F238E27FC236}">
                <a16:creationId xmlns:a16="http://schemas.microsoft.com/office/drawing/2014/main" id="{62845E33-6C6F-1480-E466-3D8A32216978}"/>
              </a:ext>
            </a:extLst>
          </p:cNvPr>
          <p:cNvCxnSpPr>
            <a:cxnSpLocks/>
          </p:cNvCxnSpPr>
          <p:nvPr/>
        </p:nvCxnSpPr>
        <p:spPr>
          <a:xfrm>
            <a:off x="971406" y="3531360"/>
            <a:ext cx="692294" cy="0"/>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EB62BAB6-4F4C-94B2-55AA-E2329EEB85B3}"/>
              </a:ext>
            </a:extLst>
          </p:cNvPr>
          <p:cNvSpPr txBox="1"/>
          <p:nvPr/>
        </p:nvSpPr>
        <p:spPr>
          <a:xfrm>
            <a:off x="979202" y="3554627"/>
            <a:ext cx="651140" cy="276999"/>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Prompt</a:t>
            </a:r>
          </a:p>
        </p:txBody>
      </p:sp>
      <p:pic>
        <p:nvPicPr>
          <p:cNvPr id="3" name="Picture 2">
            <a:extLst>
              <a:ext uri="{FF2B5EF4-FFF2-40B4-BE49-F238E27FC236}">
                <a16:creationId xmlns:a16="http://schemas.microsoft.com/office/drawing/2014/main" id="{AB2B7946-BEA2-E449-A6D2-933ED8D1B295}"/>
              </a:ext>
            </a:extLst>
          </p:cNvPr>
          <p:cNvPicPr>
            <a:picLocks noChangeAspect="1"/>
          </p:cNvPicPr>
          <p:nvPr/>
        </p:nvPicPr>
        <p:blipFill>
          <a:blip r:embed="rId14"/>
          <a:stretch>
            <a:fillRect/>
          </a:stretch>
        </p:blipFill>
        <p:spPr>
          <a:xfrm>
            <a:off x="8380825" y="2696368"/>
            <a:ext cx="3704883" cy="3292163"/>
          </a:xfrm>
          <a:prstGeom prst="rect">
            <a:avLst/>
          </a:prstGeom>
        </p:spPr>
      </p:pic>
    </p:spTree>
    <p:extLst>
      <p:ext uri="{BB962C8B-B14F-4D97-AF65-F5344CB8AC3E}">
        <p14:creationId xmlns:p14="http://schemas.microsoft.com/office/powerpoint/2010/main" val="2968743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bg/>
                                          </p:spTgt>
                                        </p:tgtEl>
                                        <p:attrNameLst>
                                          <p:attrName>style.visibility</p:attrName>
                                        </p:attrNameLst>
                                      </p:cBhvr>
                                      <p:to>
                                        <p:strVal val="visible"/>
                                      </p:to>
                                    </p:set>
                                  </p:childTnLst>
                                </p:cTn>
                              </p:par>
                              <p:par>
                                <p:cTn id="7" presetID="10" presetClass="entr" presetSubtype="0" fill="hold" grpId="0" nodeType="withEffect">
                                  <p:stCondLst>
                                    <p:cond delay="0"/>
                                  </p:stCondLst>
                                  <p:iterate type="lt">
                                    <p:tmPct val="10000"/>
                                  </p:iterate>
                                  <p:childTnLst>
                                    <p:set>
                                      <p:cBhvr>
                                        <p:cTn id="8" dur="1" fill="hold">
                                          <p:stCondLst>
                                            <p:cond delay="0"/>
                                          </p:stCondLst>
                                        </p:cTn>
                                        <p:tgtEl>
                                          <p:spTgt spid="29">
                                            <p:txEl>
                                              <p:pRg st="0" end="0"/>
                                            </p:txEl>
                                          </p:spTgt>
                                        </p:tgtEl>
                                        <p:attrNameLst>
                                          <p:attrName>style.visibility</p:attrName>
                                        </p:attrNameLst>
                                      </p:cBhvr>
                                      <p:to>
                                        <p:strVal val="visible"/>
                                      </p:to>
                                    </p:set>
                                    <p:animEffect transition="in" filter="fade">
                                      <p:cBhvr>
                                        <p:cTn id="9" dur="500"/>
                                        <p:tgtEl>
                                          <p:spTgt spid="2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E0DE6-B8ED-9F9D-E4C0-794E383BAF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CA570-ED5F-2D0E-EB7B-A60A67A56875}"/>
              </a:ext>
            </a:extLst>
          </p:cNvPr>
          <p:cNvSpPr>
            <a:spLocks noGrp="1"/>
          </p:cNvSpPr>
          <p:nvPr>
            <p:ph type="title"/>
          </p:nvPr>
        </p:nvSpPr>
        <p:spPr>
          <a:xfrm>
            <a:off x="564883" y="515213"/>
            <a:ext cx="5384304" cy="1047221"/>
          </a:xfrm>
        </p:spPr>
        <p:txBody>
          <a:bodyPr>
            <a:normAutofit fontScale="90000"/>
          </a:bodyPr>
          <a:lstStyle/>
          <a:p>
            <a:r>
              <a:rPr lang="en-US" dirty="0"/>
              <a:t>Retrieval Augmented Generation (RAG)</a:t>
            </a:r>
          </a:p>
        </p:txBody>
      </p:sp>
      <p:sp>
        <p:nvSpPr>
          <p:cNvPr id="4" name="Date Placeholder 3">
            <a:extLst>
              <a:ext uri="{FF2B5EF4-FFF2-40B4-BE49-F238E27FC236}">
                <a16:creationId xmlns:a16="http://schemas.microsoft.com/office/drawing/2014/main" id="{203878F4-0770-ACC3-E8FC-98508AE72F32}"/>
              </a:ext>
            </a:extLst>
          </p:cNvPr>
          <p:cNvSpPr>
            <a:spLocks noGrp="1"/>
          </p:cNvSpPr>
          <p:nvPr>
            <p:ph type="dt" sz="half" idx="10"/>
          </p:nvPr>
        </p:nvSpPr>
        <p:spPr>
          <a:xfrm>
            <a:off x="223126" y="6429815"/>
            <a:ext cx="1962737" cy="397353"/>
          </a:xfrm>
        </p:spPr>
        <p:txBody>
          <a:bodyPr/>
          <a:lstStyle/>
          <a:p>
            <a:r>
              <a:rPr lang="en-US"/>
              <a:t>CADS Office Hours, 3/25/26</a:t>
            </a:r>
            <a:endParaRPr lang="en-US" dirty="0"/>
          </a:p>
        </p:txBody>
      </p:sp>
      <p:sp>
        <p:nvSpPr>
          <p:cNvPr id="5" name="Footer Placeholder 4">
            <a:extLst>
              <a:ext uri="{FF2B5EF4-FFF2-40B4-BE49-F238E27FC236}">
                <a16:creationId xmlns:a16="http://schemas.microsoft.com/office/drawing/2014/main" id="{B0D1B5B2-9515-D870-63B0-8BB610454E47}"/>
              </a:ext>
            </a:extLst>
          </p:cNvPr>
          <p:cNvSpPr>
            <a:spLocks noGrp="1"/>
          </p:cNvSpPr>
          <p:nvPr>
            <p:ph type="ftr" sz="quarter" idx="11"/>
          </p:nvPr>
        </p:nvSpPr>
        <p:spPr>
          <a:xfrm>
            <a:off x="3113611" y="6457911"/>
            <a:ext cx="5964777" cy="397832"/>
          </a:xfrm>
        </p:spPr>
        <p:txBody>
          <a:bodyPr/>
          <a:lstStyle/>
          <a:p>
            <a:r>
              <a:rPr lang="en-US" dirty="0"/>
              <a:t>STEM-CLEAR</a:t>
            </a:r>
          </a:p>
        </p:txBody>
      </p:sp>
      <p:sp>
        <p:nvSpPr>
          <p:cNvPr id="6" name="Slide Number Placeholder 5">
            <a:extLst>
              <a:ext uri="{FF2B5EF4-FFF2-40B4-BE49-F238E27FC236}">
                <a16:creationId xmlns:a16="http://schemas.microsoft.com/office/drawing/2014/main" id="{A1C11D7F-AD8B-7540-2C52-8B4D1F588A72}"/>
              </a:ext>
            </a:extLst>
          </p:cNvPr>
          <p:cNvSpPr>
            <a:spLocks noGrp="1"/>
          </p:cNvSpPr>
          <p:nvPr>
            <p:ph type="sldNum" sz="quarter" idx="12"/>
          </p:nvPr>
        </p:nvSpPr>
        <p:spPr>
          <a:xfrm>
            <a:off x="11527760" y="6462043"/>
            <a:ext cx="454208" cy="365125"/>
          </a:xfrm>
        </p:spPr>
        <p:txBody>
          <a:bodyPr/>
          <a:lstStyle/>
          <a:p>
            <a:fld id="{8179B124-EE6F-DB4E-A403-682A40579A9A}" type="slidenum">
              <a:rPr lang="en-US" smtClean="0"/>
              <a:pPr/>
              <a:t>9</a:t>
            </a:fld>
            <a:endParaRPr lang="en-US" dirty="0"/>
          </a:p>
        </p:txBody>
      </p:sp>
      <p:grpSp>
        <p:nvGrpSpPr>
          <p:cNvPr id="13" name="Group 12">
            <a:extLst>
              <a:ext uri="{FF2B5EF4-FFF2-40B4-BE49-F238E27FC236}">
                <a16:creationId xmlns:a16="http://schemas.microsoft.com/office/drawing/2014/main" id="{B0950212-3761-D08C-7CEF-A4FE62EEF749}"/>
              </a:ext>
            </a:extLst>
          </p:cNvPr>
          <p:cNvGrpSpPr>
            <a:grpSpLocks noChangeAspect="1"/>
          </p:cNvGrpSpPr>
          <p:nvPr/>
        </p:nvGrpSpPr>
        <p:grpSpPr>
          <a:xfrm>
            <a:off x="7630773" y="705174"/>
            <a:ext cx="2207913" cy="1797559"/>
            <a:chOff x="513729" y="1877290"/>
            <a:chExt cx="3422823" cy="2786673"/>
          </a:xfrm>
        </p:grpSpPr>
        <p:sp>
          <p:nvSpPr>
            <p:cNvPr id="14" name="Cloud 13">
              <a:extLst>
                <a:ext uri="{FF2B5EF4-FFF2-40B4-BE49-F238E27FC236}">
                  <a16:creationId xmlns:a16="http://schemas.microsoft.com/office/drawing/2014/main" id="{B2295004-0258-6050-5405-817D4D5C5975}"/>
                </a:ext>
              </a:extLst>
            </p:cNvPr>
            <p:cNvSpPr/>
            <p:nvPr/>
          </p:nvSpPr>
          <p:spPr>
            <a:xfrm>
              <a:off x="513729" y="1877290"/>
              <a:ext cx="3422823" cy="2786673"/>
            </a:xfrm>
            <a:prstGeom prst="cloud">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39B6C24E-A633-DCC1-128B-06C3A5FB8672}"/>
                </a:ext>
              </a:extLst>
            </p:cNvPr>
            <p:cNvGrpSpPr/>
            <p:nvPr/>
          </p:nvGrpSpPr>
          <p:grpSpPr>
            <a:xfrm>
              <a:off x="1041364" y="2153575"/>
              <a:ext cx="2425219" cy="2002209"/>
              <a:chOff x="1435444" y="2195382"/>
              <a:chExt cx="2425219" cy="2002209"/>
            </a:xfrm>
          </p:grpSpPr>
          <p:pic>
            <p:nvPicPr>
              <p:cNvPr id="18" name="Graphic 17" descr="Music note with solid fill">
                <a:extLst>
                  <a:ext uri="{FF2B5EF4-FFF2-40B4-BE49-F238E27FC236}">
                    <a16:creationId xmlns:a16="http://schemas.microsoft.com/office/drawing/2014/main" id="{12747533-6980-B216-F55A-7092A58D920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70581" y="3019579"/>
                <a:ext cx="548640" cy="548640"/>
              </a:xfrm>
              <a:prstGeom prst="rect">
                <a:avLst/>
              </a:prstGeom>
            </p:spPr>
          </p:pic>
          <p:pic>
            <p:nvPicPr>
              <p:cNvPr id="20" name="Graphic 19" descr="Document with solid fill">
                <a:extLst>
                  <a:ext uri="{FF2B5EF4-FFF2-40B4-BE49-F238E27FC236}">
                    <a16:creationId xmlns:a16="http://schemas.microsoft.com/office/drawing/2014/main" id="{425210C1-A40F-8DD2-F516-C79A89F7800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691302" y="2763794"/>
                <a:ext cx="548640" cy="548640"/>
              </a:xfrm>
              <a:prstGeom prst="rect">
                <a:avLst/>
              </a:prstGeom>
            </p:spPr>
          </p:pic>
          <p:pic>
            <p:nvPicPr>
              <p:cNvPr id="22" name="Graphic 21" descr="Map with pin with solid fill">
                <a:extLst>
                  <a:ext uri="{FF2B5EF4-FFF2-40B4-BE49-F238E27FC236}">
                    <a16:creationId xmlns:a16="http://schemas.microsoft.com/office/drawing/2014/main" id="{8919AD42-A75F-9CA3-11E6-ABA4FA2D9EB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312023" y="2880360"/>
                <a:ext cx="548640" cy="548640"/>
              </a:xfrm>
              <a:prstGeom prst="rect">
                <a:avLst/>
              </a:prstGeom>
            </p:spPr>
          </p:pic>
          <p:pic>
            <p:nvPicPr>
              <p:cNvPr id="24" name="Graphic 23" descr="World with solid fill">
                <a:extLst>
                  <a:ext uri="{FF2B5EF4-FFF2-40B4-BE49-F238E27FC236}">
                    <a16:creationId xmlns:a16="http://schemas.microsoft.com/office/drawing/2014/main" id="{C073A9AD-98F5-6B8D-574A-F73119E6700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585784" y="2436340"/>
                <a:ext cx="548640" cy="548640"/>
              </a:xfrm>
              <a:prstGeom prst="rect">
                <a:avLst/>
              </a:prstGeom>
            </p:spPr>
          </p:pic>
          <p:pic>
            <p:nvPicPr>
              <p:cNvPr id="26" name="Graphic 25" descr="Presentation with media with solid fill">
                <a:extLst>
                  <a:ext uri="{FF2B5EF4-FFF2-40B4-BE49-F238E27FC236}">
                    <a16:creationId xmlns:a16="http://schemas.microsoft.com/office/drawing/2014/main" id="{99B8F727-1145-7000-00B0-0732427D377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964798" y="3583460"/>
                <a:ext cx="548640" cy="548640"/>
              </a:xfrm>
              <a:prstGeom prst="rect">
                <a:avLst/>
              </a:prstGeom>
            </p:spPr>
          </p:pic>
          <p:pic>
            <p:nvPicPr>
              <p:cNvPr id="28" name="Graphic 27" descr="Images with solid fill">
                <a:extLst>
                  <a:ext uri="{FF2B5EF4-FFF2-40B4-BE49-F238E27FC236}">
                    <a16:creationId xmlns:a16="http://schemas.microsoft.com/office/drawing/2014/main" id="{B18F6434-FCA7-BDB6-13C5-139287291F1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147193" y="3648951"/>
                <a:ext cx="548640" cy="548640"/>
              </a:xfrm>
              <a:prstGeom prst="rect">
                <a:avLst/>
              </a:prstGeom>
            </p:spPr>
          </p:pic>
          <p:pic>
            <p:nvPicPr>
              <p:cNvPr id="30" name="Graphic 29" descr="Chat bubble with solid fill">
                <a:extLst>
                  <a:ext uri="{FF2B5EF4-FFF2-40B4-BE49-F238E27FC236}">
                    <a16:creationId xmlns:a16="http://schemas.microsoft.com/office/drawing/2014/main" id="{773201AB-3395-7B65-1EDC-4B24F16AD94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344901" y="2195382"/>
                <a:ext cx="548640" cy="548640"/>
              </a:xfrm>
              <a:prstGeom prst="rect">
                <a:avLst/>
              </a:prstGeom>
            </p:spPr>
          </p:pic>
          <p:pic>
            <p:nvPicPr>
              <p:cNvPr id="32" name="Picture 31" descr="A black cat in a circle&#10;&#10;AI-generated content may be incorrect.">
                <a:extLst>
                  <a:ext uri="{FF2B5EF4-FFF2-40B4-BE49-F238E27FC236}">
                    <a16:creationId xmlns:a16="http://schemas.microsoft.com/office/drawing/2014/main" id="{2A4DF4E6-1B04-333F-0CD3-68F19504B852}"/>
                  </a:ext>
                </a:extLst>
              </p:cNvPr>
              <p:cNvPicPr>
                <a:picLocks noChangeAspect="1"/>
              </p:cNvPicPr>
              <p:nvPr/>
            </p:nvPicPr>
            <p:blipFill>
              <a:blip r:embed="rId10"/>
              <a:stretch>
                <a:fillRect/>
              </a:stretch>
            </p:blipFill>
            <p:spPr>
              <a:xfrm>
                <a:off x="1435444" y="3154680"/>
                <a:ext cx="548640" cy="548640"/>
              </a:xfrm>
              <a:prstGeom prst="rect">
                <a:avLst/>
              </a:prstGeom>
            </p:spPr>
          </p:pic>
        </p:grpSp>
      </p:grpSp>
      <p:cxnSp>
        <p:nvCxnSpPr>
          <p:cNvPr id="67" name="Straight Arrow Connector 66">
            <a:extLst>
              <a:ext uri="{FF2B5EF4-FFF2-40B4-BE49-F238E27FC236}">
                <a16:creationId xmlns:a16="http://schemas.microsoft.com/office/drawing/2014/main" id="{A015B84A-F1D4-E58A-D554-AFE5CFB364E1}"/>
              </a:ext>
            </a:extLst>
          </p:cNvPr>
          <p:cNvCxnSpPr>
            <a:cxnSpLocks/>
          </p:cNvCxnSpPr>
          <p:nvPr/>
        </p:nvCxnSpPr>
        <p:spPr>
          <a:xfrm>
            <a:off x="971406" y="3531360"/>
            <a:ext cx="533330" cy="0"/>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3852C36C-6D83-41A6-3CC3-4E68A2F5D277}"/>
              </a:ext>
            </a:extLst>
          </p:cNvPr>
          <p:cNvCxnSpPr>
            <a:cxnSpLocks/>
          </p:cNvCxnSpPr>
          <p:nvPr/>
        </p:nvCxnSpPr>
        <p:spPr>
          <a:xfrm>
            <a:off x="4070764" y="3590210"/>
            <a:ext cx="686493" cy="0"/>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B71E97C9-16B8-8983-80A5-EF4D9DBDDF81}"/>
              </a:ext>
            </a:extLst>
          </p:cNvPr>
          <p:cNvSpPr txBox="1"/>
          <p:nvPr/>
        </p:nvSpPr>
        <p:spPr>
          <a:xfrm>
            <a:off x="6191913" y="722830"/>
            <a:ext cx="1630692" cy="584775"/>
          </a:xfrm>
          <a:prstGeom prst="rect">
            <a:avLst/>
          </a:prstGeom>
          <a:noFill/>
        </p:spPr>
        <p:txBody>
          <a:bodyPr wrap="square">
            <a:spAutoFit/>
          </a:bodyPr>
          <a:lstStyle/>
          <a:p>
            <a:pPr algn="ctr"/>
            <a:r>
              <a:rPr lang="en-US" sz="1600" dirty="0">
                <a:latin typeface="Calibri" panose="020F0502020204030204" pitchFamily="34" charset="0"/>
                <a:cs typeface="Calibri" panose="020F0502020204030204" pitchFamily="34" charset="0"/>
              </a:rPr>
              <a:t>General Knowledge</a:t>
            </a:r>
          </a:p>
        </p:txBody>
      </p:sp>
      <p:sp>
        <p:nvSpPr>
          <p:cNvPr id="90" name="TextBox 89">
            <a:extLst>
              <a:ext uri="{FF2B5EF4-FFF2-40B4-BE49-F238E27FC236}">
                <a16:creationId xmlns:a16="http://schemas.microsoft.com/office/drawing/2014/main" id="{E87747A1-0B32-DD81-1AA0-D781333231B8}"/>
              </a:ext>
            </a:extLst>
          </p:cNvPr>
          <p:cNvSpPr txBox="1"/>
          <p:nvPr/>
        </p:nvSpPr>
        <p:spPr>
          <a:xfrm>
            <a:off x="5979322" y="1239672"/>
            <a:ext cx="2027203" cy="276999"/>
          </a:xfrm>
          <a:prstGeom prst="rect">
            <a:avLst/>
          </a:prstGeom>
          <a:noFill/>
        </p:spPr>
        <p:txBody>
          <a:bodyPr wrap="square">
            <a:spAutoFit/>
          </a:bodyPr>
          <a:lstStyle/>
          <a:p>
            <a:pPr algn="ctr"/>
            <a:r>
              <a:rPr lang="en-US" sz="1200" dirty="0">
                <a:latin typeface="Calibri" panose="020F0502020204030204" pitchFamily="34" charset="0"/>
                <a:cs typeface="Calibri" panose="020F0502020204030204" pitchFamily="34" charset="0"/>
              </a:rPr>
              <a:t>Internet Data 2023</a:t>
            </a:r>
          </a:p>
        </p:txBody>
      </p:sp>
      <p:pic>
        <p:nvPicPr>
          <p:cNvPr id="91" name="Picture 90">
            <a:extLst>
              <a:ext uri="{FF2B5EF4-FFF2-40B4-BE49-F238E27FC236}">
                <a16:creationId xmlns:a16="http://schemas.microsoft.com/office/drawing/2014/main" id="{0070C7D6-BC2A-FCA9-3389-C930A221F4B5}"/>
              </a:ext>
            </a:extLst>
          </p:cNvPr>
          <p:cNvPicPr>
            <a:picLocks noChangeAspect="1"/>
          </p:cNvPicPr>
          <p:nvPr/>
        </p:nvPicPr>
        <p:blipFill>
          <a:blip r:embed="rId11"/>
          <a:stretch>
            <a:fillRect/>
          </a:stretch>
        </p:blipFill>
        <p:spPr>
          <a:xfrm>
            <a:off x="9115477" y="955192"/>
            <a:ext cx="386978" cy="353903"/>
          </a:xfrm>
          <a:prstGeom prst="rect">
            <a:avLst/>
          </a:prstGeom>
        </p:spPr>
      </p:pic>
      <p:sp>
        <p:nvSpPr>
          <p:cNvPr id="92" name="TextBox 91">
            <a:extLst>
              <a:ext uri="{FF2B5EF4-FFF2-40B4-BE49-F238E27FC236}">
                <a16:creationId xmlns:a16="http://schemas.microsoft.com/office/drawing/2014/main" id="{7FA940E5-FF8E-BDEE-CAD8-E4F0446D8893}"/>
              </a:ext>
            </a:extLst>
          </p:cNvPr>
          <p:cNvSpPr txBox="1"/>
          <p:nvPr/>
        </p:nvSpPr>
        <p:spPr>
          <a:xfrm>
            <a:off x="9781029" y="1396179"/>
            <a:ext cx="1009104" cy="523220"/>
          </a:xfrm>
          <a:prstGeom prst="rect">
            <a:avLst/>
          </a:prstGeom>
          <a:noFill/>
        </p:spPr>
        <p:txBody>
          <a:bodyPr wrap="square" rtlCol="0">
            <a:spAutoFit/>
          </a:bodyPr>
          <a:lstStyle/>
          <a:p>
            <a:pPr algn="ctr"/>
            <a:r>
              <a:rPr lang="en-US" sz="1400" dirty="0"/>
              <a:t>trillions of tokens</a:t>
            </a:r>
          </a:p>
        </p:txBody>
      </p:sp>
      <p:grpSp>
        <p:nvGrpSpPr>
          <p:cNvPr id="45" name="Group 44">
            <a:extLst>
              <a:ext uri="{FF2B5EF4-FFF2-40B4-BE49-F238E27FC236}">
                <a16:creationId xmlns:a16="http://schemas.microsoft.com/office/drawing/2014/main" id="{76409E9E-E4C5-EC3F-C90A-FF499A884379}"/>
              </a:ext>
            </a:extLst>
          </p:cNvPr>
          <p:cNvGrpSpPr/>
          <p:nvPr/>
        </p:nvGrpSpPr>
        <p:grpSpPr>
          <a:xfrm>
            <a:off x="7689544" y="3519198"/>
            <a:ext cx="1268103" cy="300923"/>
            <a:chOff x="7689542" y="3433470"/>
            <a:chExt cx="1541853" cy="300923"/>
          </a:xfrm>
        </p:grpSpPr>
        <p:cxnSp>
          <p:nvCxnSpPr>
            <p:cNvPr id="78" name="Straight Arrow Connector 77">
              <a:extLst>
                <a:ext uri="{FF2B5EF4-FFF2-40B4-BE49-F238E27FC236}">
                  <a16:creationId xmlns:a16="http://schemas.microsoft.com/office/drawing/2014/main" id="{F0198504-DA2F-36A0-47B1-638EC7F47F45}"/>
                </a:ext>
              </a:extLst>
            </p:cNvPr>
            <p:cNvCxnSpPr>
              <a:cxnSpLocks/>
            </p:cNvCxnSpPr>
            <p:nvPr/>
          </p:nvCxnSpPr>
          <p:spPr>
            <a:xfrm flipV="1">
              <a:off x="7689542" y="3433470"/>
              <a:ext cx="1541853" cy="3109"/>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3C5DA886-391D-2CBB-E22B-63715C83A4F7}"/>
                </a:ext>
              </a:extLst>
            </p:cNvPr>
            <p:cNvSpPr txBox="1"/>
            <p:nvPr/>
          </p:nvSpPr>
          <p:spPr>
            <a:xfrm>
              <a:off x="7753374" y="3457394"/>
              <a:ext cx="1473031" cy="276999"/>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Formatted Response</a:t>
              </a:r>
            </a:p>
          </p:txBody>
        </p:sp>
      </p:grpSp>
      <p:sp>
        <p:nvSpPr>
          <p:cNvPr id="8" name="TextBox 7">
            <a:extLst>
              <a:ext uri="{FF2B5EF4-FFF2-40B4-BE49-F238E27FC236}">
                <a16:creationId xmlns:a16="http://schemas.microsoft.com/office/drawing/2014/main" id="{9486D7EB-54B6-1F2A-FB6A-7B68AE120F25}"/>
              </a:ext>
            </a:extLst>
          </p:cNvPr>
          <p:cNvSpPr txBox="1"/>
          <p:nvPr/>
        </p:nvSpPr>
        <p:spPr>
          <a:xfrm>
            <a:off x="906103" y="3554627"/>
            <a:ext cx="651140" cy="276999"/>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Prompt</a:t>
            </a:r>
          </a:p>
        </p:txBody>
      </p:sp>
      <p:grpSp>
        <p:nvGrpSpPr>
          <p:cNvPr id="21" name="Group 20">
            <a:extLst>
              <a:ext uri="{FF2B5EF4-FFF2-40B4-BE49-F238E27FC236}">
                <a16:creationId xmlns:a16="http://schemas.microsoft.com/office/drawing/2014/main" id="{42CC87B5-DC2A-BE4A-E2C4-28A768095003}"/>
              </a:ext>
            </a:extLst>
          </p:cNvPr>
          <p:cNvGrpSpPr/>
          <p:nvPr/>
        </p:nvGrpSpPr>
        <p:grpSpPr>
          <a:xfrm>
            <a:off x="5515757" y="3569214"/>
            <a:ext cx="632012" cy="281518"/>
            <a:chOff x="5515757" y="3483486"/>
            <a:chExt cx="632012" cy="281518"/>
          </a:xfrm>
        </p:grpSpPr>
        <p:cxnSp>
          <p:nvCxnSpPr>
            <p:cNvPr id="72" name="Straight Arrow Connector 71">
              <a:extLst>
                <a:ext uri="{FF2B5EF4-FFF2-40B4-BE49-F238E27FC236}">
                  <a16:creationId xmlns:a16="http://schemas.microsoft.com/office/drawing/2014/main" id="{1623E499-6682-4AED-F0E5-7A7B59C2F507}"/>
                </a:ext>
              </a:extLst>
            </p:cNvPr>
            <p:cNvCxnSpPr>
              <a:cxnSpLocks/>
            </p:cNvCxnSpPr>
            <p:nvPr/>
          </p:nvCxnSpPr>
          <p:spPr>
            <a:xfrm>
              <a:off x="5515757" y="3483486"/>
              <a:ext cx="632012" cy="0"/>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B4ED06A-F503-7A7B-90F2-8F98F45DC09E}"/>
                </a:ext>
              </a:extLst>
            </p:cNvPr>
            <p:cNvSpPr txBox="1"/>
            <p:nvPr/>
          </p:nvSpPr>
          <p:spPr>
            <a:xfrm>
              <a:off x="5574320" y="3488005"/>
              <a:ext cx="514886" cy="276999"/>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Input</a:t>
              </a:r>
            </a:p>
          </p:txBody>
        </p:sp>
      </p:grpSp>
      <p:grpSp>
        <p:nvGrpSpPr>
          <p:cNvPr id="17" name="Group 16">
            <a:extLst>
              <a:ext uri="{FF2B5EF4-FFF2-40B4-BE49-F238E27FC236}">
                <a16:creationId xmlns:a16="http://schemas.microsoft.com/office/drawing/2014/main" id="{5F204965-C629-1960-30CD-A5615F583D4D}"/>
              </a:ext>
            </a:extLst>
          </p:cNvPr>
          <p:cNvGrpSpPr/>
          <p:nvPr/>
        </p:nvGrpSpPr>
        <p:grpSpPr>
          <a:xfrm>
            <a:off x="5942695" y="2629190"/>
            <a:ext cx="1922040" cy="2048497"/>
            <a:chOff x="6157011" y="2543462"/>
            <a:chExt cx="1922040" cy="2048497"/>
          </a:xfrm>
        </p:grpSpPr>
        <p:pic>
          <p:nvPicPr>
            <p:cNvPr id="36" name="Graphic 35" descr="Head with gears with solid fill">
              <a:extLst>
                <a:ext uri="{FF2B5EF4-FFF2-40B4-BE49-F238E27FC236}">
                  <a16:creationId xmlns:a16="http://schemas.microsoft.com/office/drawing/2014/main" id="{600EB330-EA13-BF25-0DE0-BADFE21ABAB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flipH="1">
              <a:off x="6157011" y="2543462"/>
              <a:ext cx="1922040" cy="1922040"/>
            </a:xfrm>
            <a:prstGeom prst="rect">
              <a:avLst/>
            </a:prstGeom>
          </p:spPr>
        </p:pic>
        <p:sp>
          <p:nvSpPr>
            <p:cNvPr id="11" name="TextBox 10">
              <a:extLst>
                <a:ext uri="{FF2B5EF4-FFF2-40B4-BE49-F238E27FC236}">
                  <a16:creationId xmlns:a16="http://schemas.microsoft.com/office/drawing/2014/main" id="{8A2B84A6-D73B-DE7D-EA5B-70E75FAB8537}"/>
                </a:ext>
              </a:extLst>
            </p:cNvPr>
            <p:cNvSpPr txBox="1"/>
            <p:nvPr/>
          </p:nvSpPr>
          <p:spPr>
            <a:xfrm>
              <a:off x="6996135" y="4284182"/>
              <a:ext cx="489236"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LLM</a:t>
              </a:r>
            </a:p>
          </p:txBody>
        </p:sp>
      </p:grpSp>
      <p:grpSp>
        <p:nvGrpSpPr>
          <p:cNvPr id="19" name="Group 18">
            <a:extLst>
              <a:ext uri="{FF2B5EF4-FFF2-40B4-BE49-F238E27FC236}">
                <a16:creationId xmlns:a16="http://schemas.microsoft.com/office/drawing/2014/main" id="{9DF15A6C-4574-4350-D99A-98119F71DCA8}"/>
              </a:ext>
            </a:extLst>
          </p:cNvPr>
          <p:cNvGrpSpPr/>
          <p:nvPr/>
        </p:nvGrpSpPr>
        <p:grpSpPr>
          <a:xfrm>
            <a:off x="140467" y="3133010"/>
            <a:ext cx="914400" cy="1134997"/>
            <a:chOff x="140467" y="3047282"/>
            <a:chExt cx="914400" cy="1134997"/>
          </a:xfrm>
        </p:grpSpPr>
        <p:pic>
          <p:nvPicPr>
            <p:cNvPr id="44" name="Graphic 43" descr="Female Profile with solid fill">
              <a:extLst>
                <a:ext uri="{FF2B5EF4-FFF2-40B4-BE49-F238E27FC236}">
                  <a16:creationId xmlns:a16="http://schemas.microsoft.com/office/drawing/2014/main" id="{A8773E8F-38A8-145C-56F0-DEA9080AF26F}"/>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40467" y="3047282"/>
              <a:ext cx="914400" cy="914400"/>
            </a:xfrm>
            <a:prstGeom prst="rect">
              <a:avLst/>
            </a:prstGeom>
          </p:spPr>
        </p:pic>
        <p:sp>
          <p:nvSpPr>
            <p:cNvPr id="15" name="TextBox 14">
              <a:extLst>
                <a:ext uri="{FF2B5EF4-FFF2-40B4-BE49-F238E27FC236}">
                  <a16:creationId xmlns:a16="http://schemas.microsoft.com/office/drawing/2014/main" id="{CE1BAEC8-DE69-B710-3606-0A5344BD2CE4}"/>
                </a:ext>
              </a:extLst>
            </p:cNvPr>
            <p:cNvSpPr txBox="1"/>
            <p:nvPr/>
          </p:nvSpPr>
          <p:spPr>
            <a:xfrm>
              <a:off x="336217" y="3874502"/>
              <a:ext cx="52290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User</a:t>
              </a:r>
            </a:p>
          </p:txBody>
        </p:sp>
      </p:grpSp>
      <p:grpSp>
        <p:nvGrpSpPr>
          <p:cNvPr id="48" name="Group 47">
            <a:extLst>
              <a:ext uri="{FF2B5EF4-FFF2-40B4-BE49-F238E27FC236}">
                <a16:creationId xmlns:a16="http://schemas.microsoft.com/office/drawing/2014/main" id="{3FF1088F-9169-71B4-6A8D-CE90773F1E38}"/>
              </a:ext>
            </a:extLst>
          </p:cNvPr>
          <p:cNvGrpSpPr/>
          <p:nvPr/>
        </p:nvGrpSpPr>
        <p:grpSpPr>
          <a:xfrm rot="18762451">
            <a:off x="7186155" y="2005853"/>
            <a:ext cx="977391" cy="1176462"/>
            <a:chOff x="7113270" y="1944042"/>
            <a:chExt cx="977391" cy="1176462"/>
          </a:xfrm>
        </p:grpSpPr>
        <p:grpSp>
          <p:nvGrpSpPr>
            <p:cNvPr id="43" name="Group 42">
              <a:extLst>
                <a:ext uri="{FF2B5EF4-FFF2-40B4-BE49-F238E27FC236}">
                  <a16:creationId xmlns:a16="http://schemas.microsoft.com/office/drawing/2014/main" id="{B3701AD4-9723-DC71-5008-6A4A67394570}"/>
                </a:ext>
              </a:extLst>
            </p:cNvPr>
            <p:cNvGrpSpPr/>
            <p:nvPr/>
          </p:nvGrpSpPr>
          <p:grpSpPr>
            <a:xfrm>
              <a:off x="7236205" y="2440833"/>
              <a:ext cx="731520" cy="182880"/>
              <a:chOff x="7472363" y="2634031"/>
              <a:chExt cx="822960" cy="193440"/>
            </a:xfrm>
          </p:grpSpPr>
          <p:cxnSp>
            <p:nvCxnSpPr>
              <p:cNvPr id="75" name="Straight Arrow Connector 74">
                <a:extLst>
                  <a:ext uri="{FF2B5EF4-FFF2-40B4-BE49-F238E27FC236}">
                    <a16:creationId xmlns:a16="http://schemas.microsoft.com/office/drawing/2014/main" id="{E7554EA5-239D-A4D1-F34B-52408FAE7E50}"/>
                  </a:ext>
                </a:extLst>
              </p:cNvPr>
              <p:cNvCxnSpPr>
                <a:cxnSpLocks/>
              </p:cNvCxnSpPr>
              <p:nvPr/>
            </p:nvCxnSpPr>
            <p:spPr>
              <a:xfrm>
                <a:off x="7472363" y="2634031"/>
                <a:ext cx="822960" cy="0"/>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84D10BA8-9BFE-C762-CC2E-D980287F2247}"/>
                  </a:ext>
                </a:extLst>
              </p:cNvPr>
              <p:cNvCxnSpPr>
                <a:cxnSpLocks/>
              </p:cNvCxnSpPr>
              <p:nvPr/>
            </p:nvCxnSpPr>
            <p:spPr>
              <a:xfrm flipV="1">
                <a:off x="7472363" y="2827471"/>
                <a:ext cx="822960" cy="0"/>
              </a:xfrm>
              <a:prstGeom prst="straightConnector1">
                <a:avLst/>
              </a:prstGeom>
              <a:ln>
                <a:solidFill>
                  <a:schemeClr val="tx1">
                    <a:lumMod val="50000"/>
                  </a:schemeClr>
                </a:solidFill>
                <a:headEnd type="arrow"/>
                <a:tailEnd type="none"/>
              </a:ln>
            </p:spPr>
            <p:style>
              <a:lnRef idx="2">
                <a:schemeClr val="accent1"/>
              </a:lnRef>
              <a:fillRef idx="0">
                <a:schemeClr val="accent1"/>
              </a:fillRef>
              <a:effectRef idx="1">
                <a:schemeClr val="accent1"/>
              </a:effectRef>
              <a:fontRef idx="minor">
                <a:schemeClr val="tx1"/>
              </a:fontRef>
            </p:style>
          </p:cxnSp>
        </p:grpSp>
        <p:sp>
          <p:nvSpPr>
            <p:cNvPr id="46" name="TextBox 45">
              <a:extLst>
                <a:ext uri="{FF2B5EF4-FFF2-40B4-BE49-F238E27FC236}">
                  <a16:creationId xmlns:a16="http://schemas.microsoft.com/office/drawing/2014/main" id="{5647A296-B8FF-1636-D0BB-35CB6CD8181D}"/>
                </a:ext>
              </a:extLst>
            </p:cNvPr>
            <p:cNvSpPr txBox="1"/>
            <p:nvPr/>
          </p:nvSpPr>
          <p:spPr>
            <a:xfrm>
              <a:off x="7113270" y="2658839"/>
              <a:ext cx="977391"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Semantic search</a:t>
              </a:r>
            </a:p>
          </p:txBody>
        </p:sp>
        <p:sp>
          <p:nvSpPr>
            <p:cNvPr id="47" name="TextBox 46">
              <a:extLst>
                <a:ext uri="{FF2B5EF4-FFF2-40B4-BE49-F238E27FC236}">
                  <a16:creationId xmlns:a16="http://schemas.microsoft.com/office/drawing/2014/main" id="{0F1DCEE7-0893-66DB-CB95-CEFEBD39B296}"/>
                </a:ext>
              </a:extLst>
            </p:cNvPr>
            <p:cNvSpPr txBox="1"/>
            <p:nvPr/>
          </p:nvSpPr>
          <p:spPr>
            <a:xfrm>
              <a:off x="7126066" y="1944042"/>
              <a:ext cx="951799"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Contextual data</a:t>
              </a:r>
            </a:p>
          </p:txBody>
        </p:sp>
      </p:grpSp>
      <p:pic>
        <p:nvPicPr>
          <p:cNvPr id="27" name="Graphic 26" descr="Database with solid fill">
            <a:extLst>
              <a:ext uri="{FF2B5EF4-FFF2-40B4-BE49-F238E27FC236}">
                <a16:creationId xmlns:a16="http://schemas.microsoft.com/office/drawing/2014/main" id="{9176577E-4615-227E-BF1F-7BAFB650EDFB}"/>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543092" y="4731247"/>
            <a:ext cx="1225537" cy="1225537"/>
          </a:xfrm>
          <a:prstGeom prst="rect">
            <a:avLst/>
          </a:prstGeom>
        </p:spPr>
      </p:pic>
      <p:sp>
        <p:nvSpPr>
          <p:cNvPr id="29" name="TextBox 28">
            <a:extLst>
              <a:ext uri="{FF2B5EF4-FFF2-40B4-BE49-F238E27FC236}">
                <a16:creationId xmlns:a16="http://schemas.microsoft.com/office/drawing/2014/main" id="{2903C5F1-CAB9-C36F-DC63-B94DB3385D45}"/>
              </a:ext>
            </a:extLst>
          </p:cNvPr>
          <p:cNvSpPr txBox="1"/>
          <p:nvPr/>
        </p:nvSpPr>
        <p:spPr>
          <a:xfrm>
            <a:off x="4241023" y="5932129"/>
            <a:ext cx="1789796" cy="461665"/>
          </a:xfrm>
          <a:prstGeom prst="rect">
            <a:avLst/>
          </a:prstGeom>
          <a:noFill/>
        </p:spPr>
        <p:txBody>
          <a:bodyPr wrap="square" rtlCol="0">
            <a:spAutoFit/>
          </a:bodyPr>
          <a:lstStyle/>
          <a:p>
            <a:pPr algn="ctr"/>
            <a:r>
              <a:rPr lang="en-US" sz="1200" dirty="0"/>
              <a:t>Vector DB of custom content</a:t>
            </a:r>
          </a:p>
        </p:txBody>
      </p:sp>
      <p:grpSp>
        <p:nvGrpSpPr>
          <p:cNvPr id="31" name="Group 30">
            <a:extLst>
              <a:ext uri="{FF2B5EF4-FFF2-40B4-BE49-F238E27FC236}">
                <a16:creationId xmlns:a16="http://schemas.microsoft.com/office/drawing/2014/main" id="{7A0A2CF7-07EA-1AFD-7585-151BCD605E8B}"/>
              </a:ext>
            </a:extLst>
          </p:cNvPr>
          <p:cNvGrpSpPr/>
          <p:nvPr/>
        </p:nvGrpSpPr>
        <p:grpSpPr>
          <a:xfrm rot="16200000">
            <a:off x="4638656" y="3747482"/>
            <a:ext cx="977391" cy="1145682"/>
            <a:chOff x="7113270" y="1959434"/>
            <a:chExt cx="977391" cy="1145682"/>
          </a:xfrm>
        </p:grpSpPr>
        <p:grpSp>
          <p:nvGrpSpPr>
            <p:cNvPr id="33" name="Group 32">
              <a:extLst>
                <a:ext uri="{FF2B5EF4-FFF2-40B4-BE49-F238E27FC236}">
                  <a16:creationId xmlns:a16="http://schemas.microsoft.com/office/drawing/2014/main" id="{181FF534-74BF-9DB7-A90D-478709187540}"/>
                </a:ext>
              </a:extLst>
            </p:cNvPr>
            <p:cNvGrpSpPr/>
            <p:nvPr/>
          </p:nvGrpSpPr>
          <p:grpSpPr>
            <a:xfrm>
              <a:off x="7236205" y="2440833"/>
              <a:ext cx="731520" cy="182880"/>
              <a:chOff x="7472363" y="2634031"/>
              <a:chExt cx="822960" cy="193440"/>
            </a:xfrm>
          </p:grpSpPr>
          <p:cxnSp>
            <p:nvCxnSpPr>
              <p:cNvPr id="37" name="Straight Arrow Connector 36">
                <a:extLst>
                  <a:ext uri="{FF2B5EF4-FFF2-40B4-BE49-F238E27FC236}">
                    <a16:creationId xmlns:a16="http://schemas.microsoft.com/office/drawing/2014/main" id="{B932DDE4-A46C-0B85-6AE9-F3AE8702CED9}"/>
                  </a:ext>
                </a:extLst>
              </p:cNvPr>
              <p:cNvCxnSpPr>
                <a:cxnSpLocks/>
              </p:cNvCxnSpPr>
              <p:nvPr/>
            </p:nvCxnSpPr>
            <p:spPr>
              <a:xfrm>
                <a:off x="7472363" y="2634031"/>
                <a:ext cx="822960" cy="0"/>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6F1AC2BB-D9EE-7E8B-0D5C-1BF9479E1DC2}"/>
                  </a:ext>
                </a:extLst>
              </p:cNvPr>
              <p:cNvCxnSpPr>
                <a:cxnSpLocks/>
              </p:cNvCxnSpPr>
              <p:nvPr/>
            </p:nvCxnSpPr>
            <p:spPr>
              <a:xfrm flipV="1">
                <a:off x="7472363" y="2827471"/>
                <a:ext cx="822960" cy="0"/>
              </a:xfrm>
              <a:prstGeom prst="straightConnector1">
                <a:avLst/>
              </a:prstGeom>
              <a:ln>
                <a:solidFill>
                  <a:schemeClr val="tx1">
                    <a:lumMod val="50000"/>
                  </a:schemeClr>
                </a:solidFill>
                <a:headEnd type="arrow"/>
                <a:tailEnd type="none"/>
              </a:ln>
            </p:spPr>
            <p:style>
              <a:lnRef idx="2">
                <a:schemeClr val="accent1"/>
              </a:lnRef>
              <a:fillRef idx="0">
                <a:schemeClr val="accent1"/>
              </a:fillRef>
              <a:effectRef idx="1">
                <a:schemeClr val="accent1"/>
              </a:effectRef>
              <a:fontRef idx="minor">
                <a:schemeClr val="tx1"/>
              </a:fontRef>
            </p:style>
          </p:cxnSp>
        </p:grpSp>
        <p:sp>
          <p:nvSpPr>
            <p:cNvPr id="34" name="TextBox 33">
              <a:extLst>
                <a:ext uri="{FF2B5EF4-FFF2-40B4-BE49-F238E27FC236}">
                  <a16:creationId xmlns:a16="http://schemas.microsoft.com/office/drawing/2014/main" id="{98D0429A-B41E-BFDD-9B54-51240ED07A47}"/>
                </a:ext>
              </a:extLst>
            </p:cNvPr>
            <p:cNvSpPr txBox="1"/>
            <p:nvPr/>
          </p:nvSpPr>
          <p:spPr>
            <a:xfrm>
              <a:off x="7113270" y="2674229"/>
              <a:ext cx="977391" cy="430887"/>
            </a:xfrm>
            <a:prstGeom prst="rect">
              <a:avLst/>
            </a:prstGeom>
            <a:noFill/>
          </p:spPr>
          <p:txBody>
            <a:bodyPr wrap="square" rtlCol="0">
              <a:spAutoFit/>
            </a:bodyPr>
            <a:lstStyle/>
            <a:p>
              <a:pPr algn="ctr"/>
              <a:r>
                <a:rPr lang="en-US" sz="1100" dirty="0">
                  <a:latin typeface="Calibri" panose="020F0502020204030204" pitchFamily="34" charset="0"/>
                  <a:cs typeface="Calibri" panose="020F0502020204030204" pitchFamily="34" charset="0"/>
                </a:rPr>
                <a:t>Semantic search</a:t>
              </a:r>
            </a:p>
          </p:txBody>
        </p:sp>
        <p:sp>
          <p:nvSpPr>
            <p:cNvPr id="35" name="TextBox 34">
              <a:extLst>
                <a:ext uri="{FF2B5EF4-FFF2-40B4-BE49-F238E27FC236}">
                  <a16:creationId xmlns:a16="http://schemas.microsoft.com/office/drawing/2014/main" id="{863D49AE-F0B7-92B0-BDDE-BDDCC60A175B}"/>
                </a:ext>
              </a:extLst>
            </p:cNvPr>
            <p:cNvSpPr txBox="1"/>
            <p:nvPr/>
          </p:nvSpPr>
          <p:spPr>
            <a:xfrm>
              <a:off x="7126063" y="1959434"/>
              <a:ext cx="951799" cy="430887"/>
            </a:xfrm>
            <a:prstGeom prst="rect">
              <a:avLst/>
            </a:prstGeom>
            <a:noFill/>
          </p:spPr>
          <p:txBody>
            <a:bodyPr wrap="square" rtlCol="0">
              <a:spAutoFit/>
            </a:bodyPr>
            <a:lstStyle/>
            <a:p>
              <a:pPr algn="ctr"/>
              <a:r>
                <a:rPr lang="en-US" sz="1100" dirty="0">
                  <a:latin typeface="Calibri" panose="020F0502020204030204" pitchFamily="34" charset="0"/>
                  <a:cs typeface="Calibri" panose="020F0502020204030204" pitchFamily="34" charset="0"/>
                </a:rPr>
                <a:t>Semantic Chunk</a:t>
              </a:r>
            </a:p>
          </p:txBody>
        </p:sp>
      </p:grpSp>
      <p:pic>
        <p:nvPicPr>
          <p:cNvPr id="40" name="Graphic 39" descr="Magnifying glass with solid fill">
            <a:extLst>
              <a:ext uri="{FF2B5EF4-FFF2-40B4-BE49-F238E27FC236}">
                <a16:creationId xmlns:a16="http://schemas.microsoft.com/office/drawing/2014/main" id="{D1198FBB-0C20-FAE2-B505-32990C6A63BA}"/>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rot="333550">
            <a:off x="5152137" y="4453597"/>
            <a:ext cx="1668326" cy="1668326"/>
          </a:xfrm>
          <a:prstGeom prst="rect">
            <a:avLst/>
          </a:prstGeom>
        </p:spPr>
      </p:pic>
      <p:sp>
        <p:nvSpPr>
          <p:cNvPr id="42" name="TextBox 41">
            <a:extLst>
              <a:ext uri="{FF2B5EF4-FFF2-40B4-BE49-F238E27FC236}">
                <a16:creationId xmlns:a16="http://schemas.microsoft.com/office/drawing/2014/main" id="{11F9F8B5-5E9B-FE5C-56DE-FE7A7179266C}"/>
              </a:ext>
            </a:extLst>
          </p:cNvPr>
          <p:cNvSpPr txBox="1"/>
          <p:nvPr/>
        </p:nvSpPr>
        <p:spPr>
          <a:xfrm>
            <a:off x="5452296" y="4785073"/>
            <a:ext cx="758934" cy="553998"/>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Agentic AI, Mar 25,</a:t>
            </a:r>
          </a:p>
          <a:p>
            <a:pPr algn="ctr"/>
            <a:r>
              <a:rPr lang="en-US" sz="1000" dirty="0">
                <a:latin typeface="Calibri" panose="020F0502020204030204" pitchFamily="34" charset="0"/>
                <a:cs typeface="Calibri" panose="020F0502020204030204" pitchFamily="34" charset="0"/>
              </a:rPr>
              <a:t>Qasem</a:t>
            </a:r>
          </a:p>
        </p:txBody>
      </p:sp>
      <p:grpSp>
        <p:nvGrpSpPr>
          <p:cNvPr id="54" name="Group 53">
            <a:extLst>
              <a:ext uri="{FF2B5EF4-FFF2-40B4-BE49-F238E27FC236}">
                <a16:creationId xmlns:a16="http://schemas.microsoft.com/office/drawing/2014/main" id="{D4F67D82-8CED-08C5-8751-D01A72CB4B9B}"/>
              </a:ext>
            </a:extLst>
          </p:cNvPr>
          <p:cNvGrpSpPr/>
          <p:nvPr/>
        </p:nvGrpSpPr>
        <p:grpSpPr>
          <a:xfrm>
            <a:off x="2957793" y="4788300"/>
            <a:ext cx="969843" cy="1111430"/>
            <a:chOff x="2767155" y="4651893"/>
            <a:chExt cx="969843" cy="1111430"/>
          </a:xfrm>
        </p:grpSpPr>
        <p:pic>
          <p:nvPicPr>
            <p:cNvPr id="51" name="Picture 50">
              <a:extLst>
                <a:ext uri="{FF2B5EF4-FFF2-40B4-BE49-F238E27FC236}">
                  <a16:creationId xmlns:a16="http://schemas.microsoft.com/office/drawing/2014/main" id="{37CC1F30-E000-6FD3-1AE5-3DD03FBE51CD}"/>
                </a:ext>
              </a:extLst>
            </p:cNvPr>
            <p:cNvPicPr>
              <a:picLocks noChangeAspect="1"/>
            </p:cNvPicPr>
            <p:nvPr/>
          </p:nvPicPr>
          <p:blipFill>
            <a:blip r:embed="rId16"/>
            <a:stretch>
              <a:fillRect/>
            </a:stretch>
          </p:blipFill>
          <p:spPr>
            <a:xfrm>
              <a:off x="2767155" y="4651893"/>
              <a:ext cx="629724" cy="774364"/>
            </a:xfrm>
            <a:prstGeom prst="rect">
              <a:avLst/>
            </a:prstGeom>
          </p:spPr>
        </p:pic>
        <p:pic>
          <p:nvPicPr>
            <p:cNvPr id="52" name="Picture 51">
              <a:extLst>
                <a:ext uri="{FF2B5EF4-FFF2-40B4-BE49-F238E27FC236}">
                  <a16:creationId xmlns:a16="http://schemas.microsoft.com/office/drawing/2014/main" id="{19A47E20-C7AC-0866-4DC6-4D52A1861538}"/>
                </a:ext>
              </a:extLst>
            </p:cNvPr>
            <p:cNvPicPr>
              <a:picLocks noChangeAspect="1"/>
            </p:cNvPicPr>
            <p:nvPr/>
          </p:nvPicPr>
          <p:blipFill>
            <a:blip r:embed="rId16"/>
            <a:stretch>
              <a:fillRect/>
            </a:stretch>
          </p:blipFill>
          <p:spPr>
            <a:xfrm>
              <a:off x="2923507" y="4809018"/>
              <a:ext cx="629724" cy="774364"/>
            </a:xfrm>
            <a:prstGeom prst="rect">
              <a:avLst/>
            </a:prstGeom>
            <a:effectLst>
              <a:outerShdw blurRad="50800" dist="38100" dir="2700000" algn="tl" rotWithShape="0">
                <a:prstClr val="black">
                  <a:alpha val="40000"/>
                </a:prstClr>
              </a:outerShdw>
            </a:effectLst>
          </p:spPr>
        </p:pic>
        <p:pic>
          <p:nvPicPr>
            <p:cNvPr id="53" name="Picture 52">
              <a:extLst>
                <a:ext uri="{FF2B5EF4-FFF2-40B4-BE49-F238E27FC236}">
                  <a16:creationId xmlns:a16="http://schemas.microsoft.com/office/drawing/2014/main" id="{763F2CA0-3F94-0B9B-7DAE-385E94191462}"/>
                </a:ext>
              </a:extLst>
            </p:cNvPr>
            <p:cNvPicPr>
              <a:picLocks noChangeAspect="1"/>
            </p:cNvPicPr>
            <p:nvPr/>
          </p:nvPicPr>
          <p:blipFill>
            <a:blip r:embed="rId16"/>
            <a:stretch>
              <a:fillRect/>
            </a:stretch>
          </p:blipFill>
          <p:spPr>
            <a:xfrm>
              <a:off x="3107274" y="4988959"/>
              <a:ext cx="629724" cy="774364"/>
            </a:xfrm>
            <a:prstGeom prst="rect">
              <a:avLst/>
            </a:prstGeom>
            <a:effectLst>
              <a:outerShdw blurRad="50800" dist="38100" dir="2700000" algn="tl" rotWithShape="0">
                <a:prstClr val="black">
                  <a:alpha val="40000"/>
                </a:prstClr>
              </a:outerShdw>
            </a:effectLst>
          </p:spPr>
        </p:pic>
      </p:grpSp>
      <p:cxnSp>
        <p:nvCxnSpPr>
          <p:cNvPr id="57" name="Straight Arrow Connector 56">
            <a:extLst>
              <a:ext uri="{FF2B5EF4-FFF2-40B4-BE49-F238E27FC236}">
                <a16:creationId xmlns:a16="http://schemas.microsoft.com/office/drawing/2014/main" id="{A7A235B3-BA23-7543-00A4-C1ABDCBCDBA9}"/>
              </a:ext>
            </a:extLst>
          </p:cNvPr>
          <p:cNvCxnSpPr>
            <a:cxnSpLocks/>
          </p:cNvCxnSpPr>
          <p:nvPr/>
        </p:nvCxnSpPr>
        <p:spPr>
          <a:xfrm>
            <a:off x="4070764" y="5396857"/>
            <a:ext cx="457662" cy="0"/>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57850E4A-2FF2-6F5D-E955-CF6203731DEB}"/>
              </a:ext>
            </a:extLst>
          </p:cNvPr>
          <p:cNvSpPr txBox="1"/>
          <p:nvPr/>
        </p:nvSpPr>
        <p:spPr>
          <a:xfrm>
            <a:off x="4299595" y="2823986"/>
            <a:ext cx="1630692" cy="338554"/>
          </a:xfrm>
          <a:prstGeom prst="rect">
            <a:avLst/>
          </a:prstGeom>
          <a:noFill/>
        </p:spPr>
        <p:txBody>
          <a:bodyPr wrap="square">
            <a:spAutoFit/>
          </a:bodyPr>
          <a:lstStyle/>
          <a:p>
            <a:pPr algn="ctr"/>
            <a:r>
              <a:rPr lang="en-US" sz="1600" b="1" dirty="0">
                <a:latin typeface="Calibri" panose="020F0502020204030204" pitchFamily="34" charset="0"/>
                <a:cs typeface="Calibri" panose="020F0502020204030204" pitchFamily="34" charset="0"/>
              </a:rPr>
              <a:t>RAG Layer</a:t>
            </a:r>
          </a:p>
        </p:txBody>
      </p:sp>
      <p:pic>
        <p:nvPicPr>
          <p:cNvPr id="12" name="Graphic 11" descr="Network with solid fill">
            <a:extLst>
              <a:ext uri="{FF2B5EF4-FFF2-40B4-BE49-F238E27FC236}">
                <a16:creationId xmlns:a16="http://schemas.microsoft.com/office/drawing/2014/main" id="{A6A0A5DB-4B33-6021-66FF-A92966DBDB9D}"/>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4695481" y="3094420"/>
            <a:ext cx="849557" cy="849557"/>
          </a:xfrm>
          <a:prstGeom prst="rect">
            <a:avLst/>
          </a:prstGeom>
        </p:spPr>
      </p:pic>
      <p:sp>
        <p:nvSpPr>
          <p:cNvPr id="9" name="TextBox 8">
            <a:extLst>
              <a:ext uri="{FF2B5EF4-FFF2-40B4-BE49-F238E27FC236}">
                <a16:creationId xmlns:a16="http://schemas.microsoft.com/office/drawing/2014/main" id="{82501BA7-C5DB-BC2E-1EB4-41BF00E199CF}"/>
              </a:ext>
            </a:extLst>
          </p:cNvPr>
          <p:cNvSpPr txBox="1"/>
          <p:nvPr/>
        </p:nvSpPr>
        <p:spPr>
          <a:xfrm>
            <a:off x="9197469" y="2531840"/>
            <a:ext cx="2516735" cy="2631490"/>
          </a:xfrm>
          <a:prstGeom prst="rect">
            <a:avLst/>
          </a:prstGeom>
          <a:solidFill>
            <a:schemeClr val="tx1">
              <a:lumMod val="50000"/>
            </a:schemeClr>
          </a:solidFill>
        </p:spPr>
        <p:txBody>
          <a:bodyPr wrap="square" rtlCol="0">
            <a:spAutoFit/>
          </a:bodyPr>
          <a:lstStyle/>
          <a:p>
            <a:endParaRPr lang="en-US" sz="1100" dirty="0">
              <a:solidFill>
                <a:schemeClr val="bg1"/>
              </a:solidFill>
              <a:latin typeface="Calibri" panose="020F0502020204030204" pitchFamily="34" charset="0"/>
              <a:cs typeface="Calibri" panose="020F0502020204030204" pitchFamily="34" charset="0"/>
            </a:endParaRPr>
          </a:p>
          <a:p>
            <a:endParaRPr lang="en-US" sz="1100" dirty="0">
              <a:solidFill>
                <a:schemeClr val="bg1"/>
              </a:solidFill>
              <a:latin typeface="Calibri" panose="020F0502020204030204" pitchFamily="34" charset="0"/>
              <a:cs typeface="Calibri" panose="020F0502020204030204" pitchFamily="34" charset="0"/>
            </a:endParaRPr>
          </a:p>
          <a:p>
            <a:r>
              <a:rPr lang="en-US" sz="1100" dirty="0">
                <a:solidFill>
                  <a:schemeClr val="bg1"/>
                </a:solidFill>
                <a:latin typeface="Calibri" panose="020F0502020204030204" pitchFamily="34" charset="0"/>
                <a:cs typeface="Calibri" panose="020F0502020204030204" pitchFamily="34" charset="0"/>
              </a:rPr>
              <a:t>TXST AI ready office hours on Agentic AI will cover the following topics</a:t>
            </a:r>
          </a:p>
          <a:p>
            <a:endParaRPr lang="en-US" sz="1100" dirty="0">
              <a:solidFill>
                <a:schemeClr val="bg1"/>
              </a:solidFill>
              <a:latin typeface="Calibri" panose="020F0502020204030204" pitchFamily="34" charset="0"/>
              <a:cs typeface="Calibri" panose="020F0502020204030204" pitchFamily="34" charset="0"/>
            </a:endParaRPr>
          </a:p>
          <a:p>
            <a:pPr marL="228600" indent="-228600">
              <a:buFont typeface="+mj-lt"/>
              <a:buAutoNum type="arabicPeriod"/>
            </a:pPr>
            <a:r>
              <a:rPr lang="en-US" sz="1100" dirty="0">
                <a:solidFill>
                  <a:schemeClr val="bg1"/>
                </a:solidFill>
                <a:latin typeface="Calibri" panose="020F0502020204030204" pitchFamily="34" charset="0"/>
                <a:cs typeface="Calibri" panose="020F0502020204030204" pitchFamily="34" charset="0"/>
              </a:rPr>
              <a:t>AI Agents vs Retrieval Augmented Generation (RAG)</a:t>
            </a:r>
          </a:p>
          <a:p>
            <a:pPr marL="228600" indent="-228600">
              <a:buFont typeface="+mj-lt"/>
              <a:buAutoNum type="arabicPeriod"/>
            </a:pPr>
            <a:r>
              <a:rPr lang="en-US" sz="1100" dirty="0">
                <a:solidFill>
                  <a:schemeClr val="bg1"/>
                </a:solidFill>
                <a:latin typeface="Calibri" panose="020F0502020204030204" pitchFamily="34" charset="0"/>
                <a:cs typeface="Calibri" panose="020F0502020204030204" pitchFamily="34" charset="0"/>
              </a:rPr>
              <a:t>Background on LLM and RAG </a:t>
            </a:r>
          </a:p>
          <a:p>
            <a:pPr marL="228600" indent="-228600">
              <a:buFont typeface="+mj-lt"/>
              <a:buAutoNum type="arabicPeriod"/>
            </a:pPr>
            <a:r>
              <a:rPr lang="en-US" sz="1100" dirty="0">
                <a:solidFill>
                  <a:schemeClr val="bg1"/>
                </a:solidFill>
                <a:latin typeface="Calibri" panose="020F0502020204030204" pitchFamily="34" charset="0"/>
                <a:cs typeface="Calibri" panose="020F0502020204030204" pitchFamily="34" charset="0"/>
              </a:rPr>
              <a:t>Custom GPT Tool vs Building your own RAG </a:t>
            </a:r>
          </a:p>
          <a:p>
            <a:pPr marL="228600" indent="-228600">
              <a:buFont typeface="+mj-lt"/>
              <a:buAutoNum type="arabicPeriod"/>
            </a:pPr>
            <a:r>
              <a:rPr lang="en-US" sz="1100" dirty="0">
                <a:solidFill>
                  <a:schemeClr val="bg1"/>
                </a:solidFill>
                <a:latin typeface="Calibri" panose="020F0502020204030204" pitchFamily="34" charset="0"/>
                <a:cs typeface="Calibri" panose="020F0502020204030204" pitchFamily="34" charset="0"/>
              </a:rPr>
              <a:t>Demo of Boko Buddy </a:t>
            </a:r>
          </a:p>
          <a:p>
            <a:pPr marL="228600" indent="-228600">
              <a:buFont typeface="+mj-lt"/>
              <a:buAutoNum type="arabicPeriod"/>
            </a:pPr>
            <a:endParaRPr lang="en-US" sz="1100" dirty="0">
              <a:solidFill>
                <a:schemeClr val="bg1"/>
              </a:solidFill>
              <a:latin typeface="Calibri" panose="020F0502020204030204" pitchFamily="34" charset="0"/>
              <a:cs typeface="Calibri" panose="020F0502020204030204" pitchFamily="34" charset="0"/>
            </a:endParaRPr>
          </a:p>
          <a:p>
            <a:pPr marL="228600" indent="-228600">
              <a:buFont typeface="+mj-lt"/>
              <a:buAutoNum type="arabicPeriod"/>
            </a:pPr>
            <a:r>
              <a:rPr lang="en-US" sz="1100" dirty="0">
                <a:solidFill>
                  <a:schemeClr val="bg1"/>
                </a:solidFill>
                <a:latin typeface="Calibri" panose="020F0502020204030204" pitchFamily="34" charset="0"/>
                <a:cs typeface="Calibri" panose="020F0502020204030204" pitchFamily="34" charset="0"/>
              </a:rPr>
              <a:t>Building your own RAG-based virtual TA </a:t>
            </a:r>
          </a:p>
          <a:p>
            <a:r>
              <a:rPr lang="en-US" sz="1100" dirty="0">
                <a:solidFill>
                  <a:schemeClr val="bg1"/>
                </a:solidFill>
                <a:latin typeface="Calibri" panose="020F0502020204030204" pitchFamily="34" charset="0"/>
                <a:cs typeface="Calibri" panose="020F0502020204030204" pitchFamily="34" charset="0"/>
              </a:rPr>
              <a:t> </a:t>
            </a:r>
          </a:p>
        </p:txBody>
      </p:sp>
      <p:sp>
        <p:nvSpPr>
          <p:cNvPr id="39" name="TextBox 38">
            <a:extLst>
              <a:ext uri="{FF2B5EF4-FFF2-40B4-BE49-F238E27FC236}">
                <a16:creationId xmlns:a16="http://schemas.microsoft.com/office/drawing/2014/main" id="{4FEB4A69-862D-F448-B3BF-FE8104F75430}"/>
              </a:ext>
            </a:extLst>
          </p:cNvPr>
          <p:cNvSpPr txBox="1"/>
          <p:nvPr/>
        </p:nvSpPr>
        <p:spPr>
          <a:xfrm>
            <a:off x="1609982" y="3287832"/>
            <a:ext cx="2436065" cy="646331"/>
          </a:xfrm>
          <a:prstGeom prst="rect">
            <a:avLst/>
          </a:prstGeom>
          <a:solidFill>
            <a:schemeClr val="tx1"/>
          </a:solidFill>
        </p:spPr>
        <p:txBody>
          <a:bodyPr wrap="square" rtlCol="0">
            <a:spAutoFit/>
          </a:bodyPr>
          <a:lstStyle/>
          <a:p>
            <a:r>
              <a:rPr lang="en-US" sz="1200" dirty="0">
                <a:solidFill>
                  <a:schemeClr val="bg1"/>
                </a:solidFill>
                <a:latin typeface="Calibri" panose="020F0502020204030204" pitchFamily="34" charset="0"/>
                <a:cs typeface="Calibri" panose="020F0502020204030204" pitchFamily="34" charset="0"/>
              </a:rPr>
              <a:t>What topics are being covered in TXST AI ready office hours on March 25?</a:t>
            </a:r>
          </a:p>
        </p:txBody>
      </p:sp>
      <p:pic>
        <p:nvPicPr>
          <p:cNvPr id="41" name="Picture 40">
            <a:extLst>
              <a:ext uri="{FF2B5EF4-FFF2-40B4-BE49-F238E27FC236}">
                <a16:creationId xmlns:a16="http://schemas.microsoft.com/office/drawing/2014/main" id="{8E4693BD-F925-A16A-4165-A04DB27943FA}"/>
              </a:ext>
            </a:extLst>
          </p:cNvPr>
          <p:cNvPicPr>
            <a:picLocks noChangeAspect="1"/>
          </p:cNvPicPr>
          <p:nvPr/>
        </p:nvPicPr>
        <p:blipFill>
          <a:blip r:embed="rId18"/>
          <a:srcRect l="25379" t="21797" r="23952" b="19634"/>
          <a:stretch>
            <a:fillRect/>
          </a:stretch>
        </p:blipFill>
        <p:spPr>
          <a:xfrm>
            <a:off x="11294536" y="2545620"/>
            <a:ext cx="365760" cy="365760"/>
          </a:xfrm>
          <a:prstGeom prst="rect">
            <a:avLst/>
          </a:prstGeom>
        </p:spPr>
      </p:pic>
    </p:spTree>
    <p:extLst>
      <p:ext uri="{BB962C8B-B14F-4D97-AF65-F5344CB8AC3E}">
        <p14:creationId xmlns:p14="http://schemas.microsoft.com/office/powerpoint/2010/main" val="2379064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dissolve">
                                      <p:cBhvr>
                                        <p:cTn id="24" dur="500"/>
                                        <p:tgtEl>
                                          <p:spTgt spid="27"/>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childTnLst>
                                </p:cTn>
                              </p:par>
                            </p:childTnLst>
                          </p:cTn>
                        </p:par>
                        <p:par>
                          <p:cTn id="32" fill="hold">
                            <p:stCondLst>
                              <p:cond delay="0"/>
                            </p:stCondLst>
                            <p:childTnLst>
                              <p:par>
                                <p:cTn id="33" presetID="22" presetClass="entr" presetSubtype="8"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dissolve">
                                      <p:cBhvr>
                                        <p:cTn id="40" dur="500"/>
                                        <p:tgtEl>
                                          <p:spTgt spid="40"/>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iterate type="wd">
                                    <p:tmPct val="10000"/>
                                  </p:iterate>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2" grpId="0"/>
      <p:bldP spid="3" grpId="0"/>
      <p:bldP spid="9" grpId="0" animBg="1"/>
    </p:bldLst>
  </p:timing>
</p:sld>
</file>

<file path=ppt/theme/theme1.xml><?xml version="1.0" encoding="utf-8"?>
<a:theme xmlns:a="http://schemas.openxmlformats.org/drawingml/2006/main" name="TXST Light">
  <a:themeElements>
    <a:clrScheme name="TXST">
      <a:dk1>
        <a:srgbClr val="363434"/>
      </a:dk1>
      <a:lt1>
        <a:srgbClr val="FFFFFF"/>
      </a:lt1>
      <a:dk2>
        <a:srgbClr val="501214"/>
      </a:dk2>
      <a:lt2>
        <a:srgbClr val="F5F1EE"/>
      </a:lt2>
      <a:accent1>
        <a:srgbClr val="AC9155"/>
      </a:accent1>
      <a:accent2>
        <a:srgbClr val="EB2E47"/>
      </a:accent2>
      <a:accent3>
        <a:srgbClr val="EBBA45"/>
      </a:accent3>
      <a:accent4>
        <a:srgbClr val="6EA095"/>
      </a:accent4>
      <a:accent5>
        <a:srgbClr val="EA664D"/>
      </a:accent5>
      <a:accent6>
        <a:srgbClr val="007096"/>
      </a:accent6>
      <a:hlink>
        <a:srgbClr val="007096"/>
      </a:hlink>
      <a:folHlink>
        <a:srgbClr val="26672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6DDE942-A8B2-AA4C-AFD5-B6EA516BB99B}" vid="{574680A8-D76E-ED46-8A3F-634BFBFC34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3FE46A33B30747B9A930F5321D4687" ma:contentTypeVersion="13" ma:contentTypeDescription="Create a new document." ma:contentTypeScope="" ma:versionID="cf02fe36f305b03f2a5fcf8daa60f6b9">
  <xsd:schema xmlns:xsd="http://www.w3.org/2001/XMLSchema" xmlns:xs="http://www.w3.org/2001/XMLSchema" xmlns:p="http://schemas.microsoft.com/office/2006/metadata/properties" xmlns:ns2="366bb94d-ed52-48c4-977f-e7160257263f" xmlns:ns3="5f9efd60-91f6-4699-b517-a26acc9da5ac" targetNamespace="http://schemas.microsoft.com/office/2006/metadata/properties" ma:root="true" ma:fieldsID="700c9a3bd80c991f52a34e66a9c43e0f" ns2:_="" ns3:_="">
    <xsd:import namespace="366bb94d-ed52-48c4-977f-e7160257263f"/>
    <xsd:import namespace="5f9efd60-91f6-4699-b517-a26acc9da5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6bb94d-ed52-48c4-977f-e716025726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efd60-91f6-4699-b517-a26acc9da5a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8e29d0-17b1-4d33-addc-b55b3218264a}" ma:internalName="TaxCatchAll" ma:showField="CatchAllData" ma:web="5f9efd60-91f6-4699-b517-a26acc9da5a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6bb94d-ed52-48c4-977f-e7160257263f">
      <Terms xmlns="http://schemas.microsoft.com/office/infopath/2007/PartnerControls"/>
    </lcf76f155ced4ddcb4097134ff3c332f>
    <TaxCatchAll xmlns="5f9efd60-91f6-4699-b517-a26acc9da5ac" xsi:nil="true"/>
  </documentManagement>
</p:properties>
</file>

<file path=customXml/itemProps1.xml><?xml version="1.0" encoding="utf-8"?>
<ds:datastoreItem xmlns:ds="http://schemas.openxmlformats.org/officeDocument/2006/customXml" ds:itemID="{DE9DF2FB-3578-4BA0-8396-BFCC67C05102}">
  <ds:schemaRefs>
    <ds:schemaRef ds:uri="366bb94d-ed52-48c4-977f-e7160257263f"/>
    <ds:schemaRef ds:uri="5f9efd60-91f6-4699-b517-a26acc9da5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F113E3F-0FBA-4077-AF2F-9563E8FA16D3}">
  <ds:schemaRefs>
    <ds:schemaRef ds:uri="http://schemas.microsoft.com/sharepoint/v3/contenttype/forms"/>
  </ds:schemaRefs>
</ds:datastoreItem>
</file>

<file path=customXml/itemProps3.xml><?xml version="1.0" encoding="utf-8"?>
<ds:datastoreItem xmlns:ds="http://schemas.openxmlformats.org/officeDocument/2006/customXml" ds:itemID="{6CA2772D-6AB4-4303-A60A-4872810885EA}">
  <ds:schemaRefs>
    <ds:schemaRef ds:uri="http://purl.org/dc/terms/"/>
    <ds:schemaRef ds:uri="http://www.w3.org/XML/1998/namespace"/>
    <ds:schemaRef ds:uri="5f9efd60-91f6-4699-b517-a26acc9da5ac"/>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366bb94d-ed52-48c4-977f-e7160257263f"/>
  </ds:schemaRefs>
</ds:datastoreItem>
</file>

<file path=docMetadata/LabelInfo.xml><?xml version="1.0" encoding="utf-8"?>
<clbl:labelList xmlns:clbl="http://schemas.microsoft.com/office/2020/mipLabelMetadata">
  <clbl:label id="{b19c134a-14c9-4d4c-af65-c420f94c8cbb}" enabled="0" method="" siteId="{b19c134a-14c9-4d4c-af65-c420f94c8cbb}" removed="1"/>
</clbl:labelList>
</file>

<file path=docProps/app.xml><?xml version="1.0" encoding="utf-8"?>
<Properties xmlns="http://schemas.openxmlformats.org/officeDocument/2006/extended-properties" xmlns:vt="http://schemas.openxmlformats.org/officeDocument/2006/docPropsVTypes">
  <Template>TXST Light</Template>
  <TotalTime>1292</TotalTime>
  <Words>1027</Words>
  <Application>Microsoft Office PowerPoint</Application>
  <PresentationFormat>Widescreen</PresentationFormat>
  <Paragraphs>236</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TXST Light</vt:lpstr>
      <vt:lpstr>Intro to Agentic AI Building a RAG in Three Easy Steps</vt:lpstr>
      <vt:lpstr>Outline </vt:lpstr>
      <vt:lpstr>STEM-CLEAR</vt:lpstr>
      <vt:lpstr>AI Agents vs RAG </vt:lpstr>
      <vt:lpstr>AI Agents vs RAG</vt:lpstr>
      <vt:lpstr>The Future: Agentic RAG</vt:lpstr>
      <vt:lpstr>LLM Response Generation</vt:lpstr>
      <vt:lpstr>PowerPoint Presentation</vt:lpstr>
      <vt:lpstr>Retrieval Augmented Generation (RAG)</vt:lpstr>
      <vt:lpstr>Custom GPT vs Building Your Own RAG </vt:lpstr>
      <vt:lpstr>Custom GPT vs Building your own RAG</vt:lpstr>
      <vt:lpstr>Demo</vt:lpstr>
      <vt:lpstr>Building your own RAG</vt:lpstr>
      <vt:lpstr>Supporting Code </vt:lpstr>
      <vt:lpstr>Data Preparation </vt:lpstr>
      <vt:lpstr>Ingestion </vt:lpstr>
      <vt:lpstr>Deployment</vt:lpstr>
      <vt:lpstr>PowerPoint Presentation</vt:lpstr>
      <vt:lpstr>AI Tutors and Virtual TAs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Qasem, Apan M</dc:creator>
  <cp:lastModifiedBy>Qasem, Apan M</cp:lastModifiedBy>
  <cp:revision>54</cp:revision>
  <dcterms:created xsi:type="dcterms:W3CDTF">2024-11-11T23:29:29Z</dcterms:created>
  <dcterms:modified xsi:type="dcterms:W3CDTF">2026-04-06T13:37:25Z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0x0101001B3FE46A33B30747B9A930F5321D4687</vt:lpwstr>
  </property>
  <property fmtid="{D5CDD505-2E9C-101B-9397-08002B2CF9AE}" pid="3" name="MediaServiceImageTags">
    <vt:lpwstr/>
  </property>
</Properties>
</file>