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27"/>
  </p:notesMasterIdLst>
  <p:sldIdLst>
    <p:sldId id="256" r:id="rId5"/>
    <p:sldId id="257" r:id="rId6"/>
    <p:sldId id="269" r:id="rId7"/>
    <p:sldId id="278" r:id="rId8"/>
    <p:sldId id="270" r:id="rId9"/>
    <p:sldId id="271" r:id="rId10"/>
    <p:sldId id="277" r:id="rId11"/>
    <p:sldId id="276" r:id="rId12"/>
    <p:sldId id="275" r:id="rId13"/>
    <p:sldId id="274" r:id="rId14"/>
    <p:sldId id="285" r:id="rId15"/>
    <p:sldId id="273" r:id="rId16"/>
    <p:sldId id="283" r:id="rId17"/>
    <p:sldId id="282" r:id="rId18"/>
    <p:sldId id="281" r:id="rId19"/>
    <p:sldId id="286" r:id="rId20"/>
    <p:sldId id="272" r:id="rId21"/>
    <p:sldId id="287" r:id="rId22"/>
    <p:sldId id="290" r:id="rId23"/>
    <p:sldId id="289" r:id="rId24"/>
    <p:sldId id="288"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D8A"/>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autoAdjust="0"/>
    <p:restoredTop sz="94614"/>
  </p:normalViewPr>
  <p:slideViewPr>
    <p:cSldViewPr snapToGrid="0">
      <p:cViewPr varScale="1">
        <p:scale>
          <a:sx n="105" d="100"/>
          <a:sy n="105" d="100"/>
        </p:scale>
        <p:origin x="606"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B92DD-E88C-45AC-BD2E-5081E3D118C5}"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262804C2-E76E-4D83-AC6E-28F56C905159}">
      <dgm:prSet phldrT="[Text]" phldr="0"/>
      <dgm:spPr/>
      <dgm:t>
        <a:bodyPr/>
        <a:lstStyle/>
        <a:p>
          <a:r>
            <a:rPr lang="en-US" dirty="0"/>
            <a:t>Emergency Role</a:t>
          </a:r>
        </a:p>
      </dgm:t>
    </dgm:pt>
    <dgm:pt modelId="{88228637-E2A6-4F69-B5E7-F063F5BABDD2}" type="parTrans" cxnId="{FB31D85F-E84F-4F43-A492-9ADDA999C54E}">
      <dgm:prSet/>
      <dgm:spPr/>
      <dgm:t>
        <a:bodyPr/>
        <a:lstStyle/>
        <a:p>
          <a:endParaRPr lang="en-US"/>
        </a:p>
      </dgm:t>
    </dgm:pt>
    <dgm:pt modelId="{E6BE0956-D288-4F62-8D5E-E50F0F03B15F}" type="sibTrans" cxnId="{FB31D85F-E84F-4F43-A492-9ADDA999C54E}">
      <dgm:prSet/>
      <dgm:spPr/>
      <dgm:t>
        <a:bodyPr/>
        <a:lstStyle/>
        <a:p>
          <a:endParaRPr lang="en-US"/>
        </a:p>
      </dgm:t>
    </dgm:pt>
    <dgm:pt modelId="{7534F717-6207-4CDA-B9A0-DA0FD02B63C8}">
      <dgm:prSet phldrT="[Text]" phldr="0"/>
      <dgm:spPr/>
      <dgm:t>
        <a:bodyPr/>
        <a:lstStyle/>
        <a:p>
          <a:r>
            <a:rPr lang="en-US" dirty="0"/>
            <a:t>Liaison Role</a:t>
          </a:r>
        </a:p>
      </dgm:t>
    </dgm:pt>
    <dgm:pt modelId="{B7327698-54E1-4E7F-9488-9894D44CB211}" type="parTrans" cxnId="{1FDF36D7-2873-49FC-BFE0-2EBEBF128F42}">
      <dgm:prSet/>
      <dgm:spPr/>
      <dgm:t>
        <a:bodyPr/>
        <a:lstStyle/>
        <a:p>
          <a:endParaRPr lang="en-US"/>
        </a:p>
      </dgm:t>
    </dgm:pt>
    <dgm:pt modelId="{7BF8B4D2-0636-447C-A496-8C5C6F47106E}" type="sibTrans" cxnId="{1FDF36D7-2873-49FC-BFE0-2EBEBF128F42}">
      <dgm:prSet/>
      <dgm:spPr/>
      <dgm:t>
        <a:bodyPr/>
        <a:lstStyle/>
        <a:p>
          <a:endParaRPr lang="en-US"/>
        </a:p>
      </dgm:t>
    </dgm:pt>
    <dgm:pt modelId="{A36FDCBF-D010-4B4B-BF83-E427C19EF383}">
      <dgm:prSet phldrT="[Text]" phldr="0"/>
      <dgm:spPr/>
      <dgm:t>
        <a:bodyPr/>
        <a:lstStyle/>
        <a:p>
          <a:r>
            <a:rPr lang="en-US" dirty="0"/>
            <a:t>Planning Role</a:t>
          </a:r>
        </a:p>
      </dgm:t>
    </dgm:pt>
    <dgm:pt modelId="{E2B4869F-0F33-4677-A3BB-C6D801E528BA}" type="parTrans" cxnId="{D6DEAC5B-84DD-4CBB-AD75-B5D4AAFC8414}">
      <dgm:prSet/>
      <dgm:spPr/>
      <dgm:t>
        <a:bodyPr/>
        <a:lstStyle/>
        <a:p>
          <a:endParaRPr lang="en-US"/>
        </a:p>
      </dgm:t>
    </dgm:pt>
    <dgm:pt modelId="{F4C95990-D974-46F2-951F-8783C5A21AB0}" type="sibTrans" cxnId="{D6DEAC5B-84DD-4CBB-AD75-B5D4AAFC8414}">
      <dgm:prSet/>
      <dgm:spPr/>
      <dgm:t>
        <a:bodyPr/>
        <a:lstStyle/>
        <a:p>
          <a:endParaRPr lang="en-US"/>
        </a:p>
      </dgm:t>
    </dgm:pt>
    <dgm:pt modelId="{9643234E-C454-4DE4-A76D-FCF58E00588C}" type="pres">
      <dgm:prSet presAssocID="{B86B92DD-E88C-45AC-BD2E-5081E3D118C5}" presName="composite" presStyleCnt="0">
        <dgm:presLayoutVars>
          <dgm:chMax val="3"/>
          <dgm:animLvl val="lvl"/>
          <dgm:resizeHandles val="exact"/>
        </dgm:presLayoutVars>
      </dgm:prSet>
      <dgm:spPr/>
    </dgm:pt>
    <dgm:pt modelId="{1A518CC0-F101-4859-993D-BA3A02F9F75B}" type="pres">
      <dgm:prSet presAssocID="{262804C2-E76E-4D83-AC6E-28F56C905159}" presName="gear1" presStyleLbl="node1" presStyleIdx="0" presStyleCnt="3">
        <dgm:presLayoutVars>
          <dgm:chMax val="1"/>
          <dgm:bulletEnabled val="1"/>
        </dgm:presLayoutVars>
      </dgm:prSet>
      <dgm:spPr/>
    </dgm:pt>
    <dgm:pt modelId="{0FE84E9A-5C65-44AD-9C58-12E7FCB02A5D}" type="pres">
      <dgm:prSet presAssocID="{262804C2-E76E-4D83-AC6E-28F56C905159}" presName="gear1srcNode" presStyleLbl="node1" presStyleIdx="0" presStyleCnt="3"/>
      <dgm:spPr/>
    </dgm:pt>
    <dgm:pt modelId="{9B6AEF8D-4D04-4B44-AA27-D01D34E3736E}" type="pres">
      <dgm:prSet presAssocID="{262804C2-E76E-4D83-AC6E-28F56C905159}" presName="gear1dstNode" presStyleLbl="node1" presStyleIdx="0" presStyleCnt="3"/>
      <dgm:spPr/>
    </dgm:pt>
    <dgm:pt modelId="{87FF65D3-6DEB-4011-BA30-66837846C31D}" type="pres">
      <dgm:prSet presAssocID="{7534F717-6207-4CDA-B9A0-DA0FD02B63C8}" presName="gear2" presStyleLbl="node1" presStyleIdx="1" presStyleCnt="3">
        <dgm:presLayoutVars>
          <dgm:chMax val="1"/>
          <dgm:bulletEnabled val="1"/>
        </dgm:presLayoutVars>
      </dgm:prSet>
      <dgm:spPr/>
    </dgm:pt>
    <dgm:pt modelId="{F6E847D4-2638-4ED5-9D78-9810651A3B58}" type="pres">
      <dgm:prSet presAssocID="{7534F717-6207-4CDA-B9A0-DA0FD02B63C8}" presName="gear2srcNode" presStyleLbl="node1" presStyleIdx="1" presStyleCnt="3"/>
      <dgm:spPr/>
    </dgm:pt>
    <dgm:pt modelId="{91F41EB6-BB6A-4C5A-A279-4B512C75F87B}" type="pres">
      <dgm:prSet presAssocID="{7534F717-6207-4CDA-B9A0-DA0FD02B63C8}" presName="gear2dstNode" presStyleLbl="node1" presStyleIdx="1" presStyleCnt="3"/>
      <dgm:spPr/>
    </dgm:pt>
    <dgm:pt modelId="{DF985C1F-9094-4061-96CC-0EB57CE4A578}" type="pres">
      <dgm:prSet presAssocID="{A36FDCBF-D010-4B4B-BF83-E427C19EF383}" presName="gear3" presStyleLbl="node1" presStyleIdx="2" presStyleCnt="3"/>
      <dgm:spPr/>
    </dgm:pt>
    <dgm:pt modelId="{7C2DE2C9-027B-4E02-A807-B7CCE2BF79A8}" type="pres">
      <dgm:prSet presAssocID="{A36FDCBF-D010-4B4B-BF83-E427C19EF383}" presName="gear3tx" presStyleLbl="node1" presStyleIdx="2" presStyleCnt="3">
        <dgm:presLayoutVars>
          <dgm:chMax val="1"/>
          <dgm:bulletEnabled val="1"/>
        </dgm:presLayoutVars>
      </dgm:prSet>
      <dgm:spPr/>
    </dgm:pt>
    <dgm:pt modelId="{9461EBF0-5B2B-41F6-8AFB-C5F3134656CF}" type="pres">
      <dgm:prSet presAssocID="{A36FDCBF-D010-4B4B-BF83-E427C19EF383}" presName="gear3srcNode" presStyleLbl="node1" presStyleIdx="2" presStyleCnt="3"/>
      <dgm:spPr/>
    </dgm:pt>
    <dgm:pt modelId="{35527BC1-515C-492A-89EF-98360F2DF492}" type="pres">
      <dgm:prSet presAssocID="{A36FDCBF-D010-4B4B-BF83-E427C19EF383}" presName="gear3dstNode" presStyleLbl="node1" presStyleIdx="2" presStyleCnt="3"/>
      <dgm:spPr/>
    </dgm:pt>
    <dgm:pt modelId="{53777119-915A-4ECA-897F-91B5DDD3CF58}" type="pres">
      <dgm:prSet presAssocID="{E6BE0956-D288-4F62-8D5E-E50F0F03B15F}" presName="connector1" presStyleLbl="sibTrans2D1" presStyleIdx="0" presStyleCnt="3"/>
      <dgm:spPr/>
    </dgm:pt>
    <dgm:pt modelId="{94725AF7-A16B-496E-8769-36E30045EC8B}" type="pres">
      <dgm:prSet presAssocID="{7BF8B4D2-0636-447C-A496-8C5C6F47106E}" presName="connector2" presStyleLbl="sibTrans2D1" presStyleIdx="1" presStyleCnt="3"/>
      <dgm:spPr/>
    </dgm:pt>
    <dgm:pt modelId="{96381907-03E2-4F28-B2CF-3DB086C24D3D}" type="pres">
      <dgm:prSet presAssocID="{F4C95990-D974-46F2-951F-8783C5A21AB0}" presName="connector3" presStyleLbl="sibTrans2D1" presStyleIdx="2" presStyleCnt="3"/>
      <dgm:spPr/>
    </dgm:pt>
  </dgm:ptLst>
  <dgm:cxnLst>
    <dgm:cxn modelId="{995B750F-A691-4ED9-ACA1-51893225E4D7}" type="presOf" srcId="{F4C95990-D974-46F2-951F-8783C5A21AB0}" destId="{96381907-03E2-4F28-B2CF-3DB086C24D3D}" srcOrd="0" destOrd="0" presId="urn:microsoft.com/office/officeart/2005/8/layout/gear1"/>
    <dgm:cxn modelId="{D633412F-527A-4D52-8708-E34C820E6590}" type="presOf" srcId="{7534F717-6207-4CDA-B9A0-DA0FD02B63C8}" destId="{91F41EB6-BB6A-4C5A-A279-4B512C75F87B}" srcOrd="2" destOrd="0" presId="urn:microsoft.com/office/officeart/2005/8/layout/gear1"/>
    <dgm:cxn modelId="{D6DEAC5B-84DD-4CBB-AD75-B5D4AAFC8414}" srcId="{B86B92DD-E88C-45AC-BD2E-5081E3D118C5}" destId="{A36FDCBF-D010-4B4B-BF83-E427C19EF383}" srcOrd="2" destOrd="0" parTransId="{E2B4869F-0F33-4677-A3BB-C6D801E528BA}" sibTransId="{F4C95990-D974-46F2-951F-8783C5A21AB0}"/>
    <dgm:cxn modelId="{FB31D85F-E84F-4F43-A492-9ADDA999C54E}" srcId="{B86B92DD-E88C-45AC-BD2E-5081E3D118C5}" destId="{262804C2-E76E-4D83-AC6E-28F56C905159}" srcOrd="0" destOrd="0" parTransId="{88228637-E2A6-4F69-B5E7-F063F5BABDD2}" sibTransId="{E6BE0956-D288-4F62-8D5E-E50F0F03B15F}"/>
    <dgm:cxn modelId="{232D9468-6B88-4DEA-98EC-888D5186DCD0}" type="presOf" srcId="{262804C2-E76E-4D83-AC6E-28F56C905159}" destId="{0FE84E9A-5C65-44AD-9C58-12E7FCB02A5D}" srcOrd="1" destOrd="0" presId="urn:microsoft.com/office/officeart/2005/8/layout/gear1"/>
    <dgm:cxn modelId="{C96EFA52-DB8F-4850-AC8C-23621111F4E7}" type="presOf" srcId="{262804C2-E76E-4D83-AC6E-28F56C905159}" destId="{9B6AEF8D-4D04-4B44-AA27-D01D34E3736E}" srcOrd="2" destOrd="0" presId="urn:microsoft.com/office/officeart/2005/8/layout/gear1"/>
    <dgm:cxn modelId="{688F9074-C326-477D-8E8B-707A6F73CC55}" type="presOf" srcId="{7534F717-6207-4CDA-B9A0-DA0FD02B63C8}" destId="{87FF65D3-6DEB-4011-BA30-66837846C31D}" srcOrd="0" destOrd="0" presId="urn:microsoft.com/office/officeart/2005/8/layout/gear1"/>
    <dgm:cxn modelId="{EBC6A494-F166-4AB7-9943-C7D89860ED29}" type="presOf" srcId="{7BF8B4D2-0636-447C-A496-8C5C6F47106E}" destId="{94725AF7-A16B-496E-8769-36E30045EC8B}" srcOrd="0" destOrd="0" presId="urn:microsoft.com/office/officeart/2005/8/layout/gear1"/>
    <dgm:cxn modelId="{56209FB2-86E1-42F5-B2B4-1175AE487BF9}" type="presOf" srcId="{7534F717-6207-4CDA-B9A0-DA0FD02B63C8}" destId="{F6E847D4-2638-4ED5-9D78-9810651A3B58}" srcOrd="1" destOrd="0" presId="urn:microsoft.com/office/officeart/2005/8/layout/gear1"/>
    <dgm:cxn modelId="{3565CAD1-2B38-4819-AFB6-58C34706A4C1}" type="presOf" srcId="{A36FDCBF-D010-4B4B-BF83-E427C19EF383}" destId="{DF985C1F-9094-4061-96CC-0EB57CE4A578}" srcOrd="0" destOrd="0" presId="urn:microsoft.com/office/officeart/2005/8/layout/gear1"/>
    <dgm:cxn modelId="{1FDF36D7-2873-49FC-BFE0-2EBEBF128F42}" srcId="{B86B92DD-E88C-45AC-BD2E-5081E3D118C5}" destId="{7534F717-6207-4CDA-B9A0-DA0FD02B63C8}" srcOrd="1" destOrd="0" parTransId="{B7327698-54E1-4E7F-9488-9894D44CB211}" sibTransId="{7BF8B4D2-0636-447C-A496-8C5C6F47106E}"/>
    <dgm:cxn modelId="{AEA1AAD7-3961-4859-AFF2-4CDEADB90184}" type="presOf" srcId="{A36FDCBF-D010-4B4B-BF83-E427C19EF383}" destId="{9461EBF0-5B2B-41F6-8AFB-C5F3134656CF}" srcOrd="2" destOrd="0" presId="urn:microsoft.com/office/officeart/2005/8/layout/gear1"/>
    <dgm:cxn modelId="{7F9E6CE2-9894-4B89-B9E0-ED79CFADEC66}" type="presOf" srcId="{B86B92DD-E88C-45AC-BD2E-5081E3D118C5}" destId="{9643234E-C454-4DE4-A76D-FCF58E00588C}" srcOrd="0" destOrd="0" presId="urn:microsoft.com/office/officeart/2005/8/layout/gear1"/>
    <dgm:cxn modelId="{34D78AE9-3926-493F-BC61-A8CB2675E629}" type="presOf" srcId="{A36FDCBF-D010-4B4B-BF83-E427C19EF383}" destId="{7C2DE2C9-027B-4E02-A807-B7CCE2BF79A8}" srcOrd="1" destOrd="0" presId="urn:microsoft.com/office/officeart/2005/8/layout/gear1"/>
    <dgm:cxn modelId="{758664EB-2546-473C-A85D-FF2F149B2FC6}" type="presOf" srcId="{E6BE0956-D288-4F62-8D5E-E50F0F03B15F}" destId="{53777119-915A-4ECA-897F-91B5DDD3CF58}" srcOrd="0" destOrd="0" presId="urn:microsoft.com/office/officeart/2005/8/layout/gear1"/>
    <dgm:cxn modelId="{38A089EF-F2DC-4B6C-8DB1-41A69507DDF5}" type="presOf" srcId="{262804C2-E76E-4D83-AC6E-28F56C905159}" destId="{1A518CC0-F101-4859-993D-BA3A02F9F75B}" srcOrd="0" destOrd="0" presId="urn:microsoft.com/office/officeart/2005/8/layout/gear1"/>
    <dgm:cxn modelId="{3D774EF5-2E67-436E-B9A8-AF284D9CE79D}" type="presOf" srcId="{A36FDCBF-D010-4B4B-BF83-E427C19EF383}" destId="{35527BC1-515C-492A-89EF-98360F2DF492}" srcOrd="3" destOrd="0" presId="urn:microsoft.com/office/officeart/2005/8/layout/gear1"/>
    <dgm:cxn modelId="{846FED20-EC28-44F2-B828-3B66FCC3ACF2}" type="presParOf" srcId="{9643234E-C454-4DE4-A76D-FCF58E00588C}" destId="{1A518CC0-F101-4859-993D-BA3A02F9F75B}" srcOrd="0" destOrd="0" presId="urn:microsoft.com/office/officeart/2005/8/layout/gear1"/>
    <dgm:cxn modelId="{344B55E8-2A72-426C-98A5-59C17DA6D76E}" type="presParOf" srcId="{9643234E-C454-4DE4-A76D-FCF58E00588C}" destId="{0FE84E9A-5C65-44AD-9C58-12E7FCB02A5D}" srcOrd="1" destOrd="0" presId="urn:microsoft.com/office/officeart/2005/8/layout/gear1"/>
    <dgm:cxn modelId="{88E061EB-02DD-495B-8A18-70EC6440D4FE}" type="presParOf" srcId="{9643234E-C454-4DE4-A76D-FCF58E00588C}" destId="{9B6AEF8D-4D04-4B44-AA27-D01D34E3736E}" srcOrd="2" destOrd="0" presId="urn:microsoft.com/office/officeart/2005/8/layout/gear1"/>
    <dgm:cxn modelId="{15341501-9E83-4560-9CA6-AC003EC34120}" type="presParOf" srcId="{9643234E-C454-4DE4-A76D-FCF58E00588C}" destId="{87FF65D3-6DEB-4011-BA30-66837846C31D}" srcOrd="3" destOrd="0" presId="urn:microsoft.com/office/officeart/2005/8/layout/gear1"/>
    <dgm:cxn modelId="{247AF40F-2D8B-4E1D-8FC7-DECA86324918}" type="presParOf" srcId="{9643234E-C454-4DE4-A76D-FCF58E00588C}" destId="{F6E847D4-2638-4ED5-9D78-9810651A3B58}" srcOrd="4" destOrd="0" presId="urn:microsoft.com/office/officeart/2005/8/layout/gear1"/>
    <dgm:cxn modelId="{64F5C419-B4FF-4EF2-BAC2-152AEA64F8CA}" type="presParOf" srcId="{9643234E-C454-4DE4-A76D-FCF58E00588C}" destId="{91F41EB6-BB6A-4C5A-A279-4B512C75F87B}" srcOrd="5" destOrd="0" presId="urn:microsoft.com/office/officeart/2005/8/layout/gear1"/>
    <dgm:cxn modelId="{1764C5ED-DEEC-4458-BC06-11B5E773C330}" type="presParOf" srcId="{9643234E-C454-4DE4-A76D-FCF58E00588C}" destId="{DF985C1F-9094-4061-96CC-0EB57CE4A578}" srcOrd="6" destOrd="0" presId="urn:microsoft.com/office/officeart/2005/8/layout/gear1"/>
    <dgm:cxn modelId="{462BD1DE-926C-42C7-A0BE-1CEC854007C9}" type="presParOf" srcId="{9643234E-C454-4DE4-A76D-FCF58E00588C}" destId="{7C2DE2C9-027B-4E02-A807-B7CCE2BF79A8}" srcOrd="7" destOrd="0" presId="urn:microsoft.com/office/officeart/2005/8/layout/gear1"/>
    <dgm:cxn modelId="{F95272ED-5F6C-4294-A96B-E03FB12ACB18}" type="presParOf" srcId="{9643234E-C454-4DE4-A76D-FCF58E00588C}" destId="{9461EBF0-5B2B-41F6-8AFB-C5F3134656CF}" srcOrd="8" destOrd="0" presId="urn:microsoft.com/office/officeart/2005/8/layout/gear1"/>
    <dgm:cxn modelId="{04B98A96-E0C3-47A1-B85C-D5873EBB15A7}" type="presParOf" srcId="{9643234E-C454-4DE4-A76D-FCF58E00588C}" destId="{35527BC1-515C-492A-89EF-98360F2DF492}" srcOrd="9" destOrd="0" presId="urn:microsoft.com/office/officeart/2005/8/layout/gear1"/>
    <dgm:cxn modelId="{A8B0C3E9-37F0-46AA-B91A-A6608FD313B6}" type="presParOf" srcId="{9643234E-C454-4DE4-A76D-FCF58E00588C}" destId="{53777119-915A-4ECA-897F-91B5DDD3CF58}" srcOrd="10" destOrd="0" presId="urn:microsoft.com/office/officeart/2005/8/layout/gear1"/>
    <dgm:cxn modelId="{649E48C7-972E-42DD-AE40-92F8F89F36C1}" type="presParOf" srcId="{9643234E-C454-4DE4-A76D-FCF58E00588C}" destId="{94725AF7-A16B-496E-8769-36E30045EC8B}" srcOrd="11" destOrd="0" presId="urn:microsoft.com/office/officeart/2005/8/layout/gear1"/>
    <dgm:cxn modelId="{9A37183B-0832-49BB-8254-CD44D3654FED}" type="presParOf" srcId="{9643234E-C454-4DE4-A76D-FCF58E00588C}" destId="{96381907-03E2-4F28-B2CF-3DB086C24D3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E64CC-CA25-4E89-A7C3-07C4EBC23F95}"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282C1AA9-4EAE-442B-A5EA-EE4C8C9D99DB}">
      <dgm:prSet/>
      <dgm:spPr/>
      <dgm:t>
        <a:bodyPr/>
        <a:lstStyle/>
        <a:p>
          <a:pPr>
            <a:defRPr b="1"/>
          </a:pPr>
          <a:r>
            <a:rPr lang="en-US" b="1" u="sng">
              <a:latin typeface="Times New Roman" panose="02020603050405020304" pitchFamily="18" charset="0"/>
              <a:cs typeface="Times New Roman" panose="02020603050405020304" pitchFamily="18" charset="0"/>
            </a:rPr>
            <a:t>Occupants of the building:</a:t>
          </a:r>
          <a:endParaRPr lang="en-US">
            <a:latin typeface="Times New Roman" panose="02020603050405020304" pitchFamily="18" charset="0"/>
            <a:cs typeface="Times New Roman" panose="02020603050405020304" pitchFamily="18" charset="0"/>
          </a:endParaRPr>
        </a:p>
      </dgm:t>
    </dgm:pt>
    <dgm:pt modelId="{C194B82E-DA54-4D8B-9806-23C68650151E}" type="parTrans" cxnId="{90F084FE-7853-4DD4-80FA-A0269542D62E}">
      <dgm:prSet/>
      <dgm:spPr/>
      <dgm:t>
        <a:bodyPr/>
        <a:lstStyle/>
        <a:p>
          <a:endParaRPr lang="en-US"/>
        </a:p>
      </dgm:t>
    </dgm:pt>
    <dgm:pt modelId="{F1840F85-2FE4-44F4-AB14-1452D93CDCDB}" type="sibTrans" cxnId="{90F084FE-7853-4DD4-80FA-A0269542D62E}">
      <dgm:prSet/>
      <dgm:spPr/>
      <dgm:t>
        <a:bodyPr/>
        <a:lstStyle/>
        <a:p>
          <a:endParaRPr lang="en-US"/>
        </a:p>
      </dgm:t>
    </dgm:pt>
    <dgm:pt modelId="{0456CC7A-AAF2-4C07-8711-2BB053993284}">
      <dgm:prSet/>
      <dgm:spPr/>
      <dgm:t>
        <a:bodyPr/>
        <a:lstStyle/>
        <a:p>
          <a:pPr>
            <a:buFont typeface="Arial" panose="020B0604020202020204" pitchFamily="34" charset="0"/>
            <a:buNone/>
          </a:pPr>
          <a:r>
            <a:rPr lang="en-US" dirty="0">
              <a:latin typeface="Times New Roman" panose="02020603050405020304" pitchFamily="18" charset="0"/>
              <a:cs typeface="Times New Roman" panose="02020603050405020304" pitchFamily="18" charset="0"/>
            </a:rPr>
            <a:t>Provide clear instructions during emergencies</a:t>
          </a:r>
        </a:p>
        <a:p>
          <a:pPr>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dgm:t>
    </dgm:pt>
    <dgm:pt modelId="{C1C97B24-054D-4A32-91DA-80451D83E347}" type="parTrans" cxnId="{AAFF9D97-64CF-4B13-9CE6-8D0F2A238819}">
      <dgm:prSet/>
      <dgm:spPr/>
      <dgm:t>
        <a:bodyPr/>
        <a:lstStyle/>
        <a:p>
          <a:endParaRPr lang="en-US"/>
        </a:p>
      </dgm:t>
    </dgm:pt>
    <dgm:pt modelId="{58B9BACA-B917-4915-B7F1-DD8E4C57E9E4}" type="sibTrans" cxnId="{AAFF9D97-64CF-4B13-9CE6-8D0F2A238819}">
      <dgm:prSet/>
      <dgm:spPr/>
      <dgm:t>
        <a:bodyPr/>
        <a:lstStyle/>
        <a:p>
          <a:endParaRPr lang="en-US"/>
        </a:p>
      </dgm:t>
    </dgm:pt>
    <dgm:pt modelId="{5011D337-46DD-48F6-97E4-B26CF6350F68}">
      <dgm:prSet/>
      <dgm:spPr/>
      <dgm:t>
        <a:bodyPr/>
        <a:lstStyle/>
        <a:p>
          <a:pPr>
            <a:buNone/>
          </a:pPr>
          <a:r>
            <a:rPr lang="en-US" dirty="0">
              <a:latin typeface="Times New Roman" panose="02020603050405020304" pitchFamily="18" charset="0"/>
              <a:cs typeface="Times New Roman" panose="02020603050405020304" pitchFamily="18" charset="0"/>
            </a:rPr>
            <a:t>Share status updates when possible</a:t>
          </a:r>
        </a:p>
        <a:p>
          <a:pPr>
            <a:buNone/>
          </a:pPr>
          <a:endParaRPr lang="en-US" dirty="0">
            <a:latin typeface="Times New Roman" panose="02020603050405020304" pitchFamily="18" charset="0"/>
            <a:cs typeface="Times New Roman" panose="02020603050405020304" pitchFamily="18" charset="0"/>
          </a:endParaRPr>
        </a:p>
      </dgm:t>
    </dgm:pt>
    <dgm:pt modelId="{BCF6A406-1A18-4EBB-9B6E-644732A4401F}" type="parTrans" cxnId="{57247B0D-4087-468F-A0FA-FDD27B70CCBD}">
      <dgm:prSet/>
      <dgm:spPr/>
      <dgm:t>
        <a:bodyPr/>
        <a:lstStyle/>
        <a:p>
          <a:endParaRPr lang="en-US"/>
        </a:p>
      </dgm:t>
    </dgm:pt>
    <dgm:pt modelId="{AC569926-73FC-461E-B315-AD9EE2887341}" type="sibTrans" cxnId="{57247B0D-4087-468F-A0FA-FDD27B70CCBD}">
      <dgm:prSet/>
      <dgm:spPr/>
      <dgm:t>
        <a:bodyPr/>
        <a:lstStyle/>
        <a:p>
          <a:endParaRPr lang="en-US"/>
        </a:p>
      </dgm:t>
    </dgm:pt>
    <dgm:pt modelId="{3E371963-18E4-49E7-A067-3D5B0977BE07}">
      <dgm:prSet/>
      <dgm:spPr/>
      <dgm:t>
        <a:bodyPr/>
        <a:lstStyle/>
        <a:p>
          <a:pPr>
            <a:buNone/>
          </a:pPr>
          <a:r>
            <a:rPr lang="en-US">
              <a:latin typeface="Times New Roman" panose="02020603050405020304" pitchFamily="18" charset="0"/>
              <a:cs typeface="Times New Roman" panose="02020603050405020304" pitchFamily="18" charset="0"/>
            </a:rPr>
            <a:t>Reassure and keep people calm to reduce panic</a:t>
          </a:r>
        </a:p>
      </dgm:t>
    </dgm:pt>
    <dgm:pt modelId="{2CE06A89-53CA-4B16-BD07-6FABFDD26DA7}" type="parTrans" cxnId="{E1D07D55-7811-4A20-84DE-EF96489D09DC}">
      <dgm:prSet/>
      <dgm:spPr/>
      <dgm:t>
        <a:bodyPr/>
        <a:lstStyle/>
        <a:p>
          <a:endParaRPr lang="en-US"/>
        </a:p>
      </dgm:t>
    </dgm:pt>
    <dgm:pt modelId="{3AA705A2-A3D2-42D4-878C-46F387D15DBB}" type="sibTrans" cxnId="{E1D07D55-7811-4A20-84DE-EF96489D09DC}">
      <dgm:prSet/>
      <dgm:spPr/>
      <dgm:t>
        <a:bodyPr/>
        <a:lstStyle/>
        <a:p>
          <a:endParaRPr lang="en-US"/>
        </a:p>
      </dgm:t>
    </dgm:pt>
    <dgm:pt modelId="{EA1B36BA-89BB-461E-A20E-E28724B3438C}">
      <dgm:prSet/>
      <dgm:spPr/>
      <dgm:t>
        <a:bodyPr/>
        <a:lstStyle/>
        <a:p>
          <a:pPr>
            <a:defRPr b="1"/>
          </a:pPr>
          <a:r>
            <a:rPr lang="en-US" b="1" u="sng">
              <a:latin typeface="Times New Roman" panose="02020603050405020304" pitchFamily="18" charset="0"/>
              <a:cs typeface="Times New Roman" panose="02020603050405020304" pitchFamily="18" charset="0"/>
            </a:rPr>
            <a:t>Emergency Responders:</a:t>
          </a:r>
          <a:endParaRPr lang="en-US">
            <a:latin typeface="Times New Roman" panose="02020603050405020304" pitchFamily="18" charset="0"/>
            <a:cs typeface="Times New Roman" panose="02020603050405020304" pitchFamily="18" charset="0"/>
          </a:endParaRPr>
        </a:p>
      </dgm:t>
    </dgm:pt>
    <dgm:pt modelId="{DD511B5A-4400-436F-A5AA-57B384BA6914}" type="parTrans" cxnId="{76EDDE05-A04F-4958-B497-E3C759BC12B6}">
      <dgm:prSet/>
      <dgm:spPr/>
      <dgm:t>
        <a:bodyPr/>
        <a:lstStyle/>
        <a:p>
          <a:endParaRPr lang="en-US"/>
        </a:p>
      </dgm:t>
    </dgm:pt>
    <dgm:pt modelId="{7A710769-82A1-47E9-AB32-E39AB4E83529}" type="sibTrans" cxnId="{76EDDE05-A04F-4958-B497-E3C759BC12B6}">
      <dgm:prSet/>
      <dgm:spPr/>
      <dgm:t>
        <a:bodyPr/>
        <a:lstStyle/>
        <a:p>
          <a:endParaRPr lang="en-US"/>
        </a:p>
      </dgm:t>
    </dgm:pt>
    <dgm:pt modelId="{802FDAB9-1DD9-429E-A421-16471017E267}">
      <dgm:prSet/>
      <dgm:spPr/>
      <dgm:t>
        <a:bodyPr/>
        <a:lstStyle/>
        <a:p>
          <a:r>
            <a:rPr lang="en-US" dirty="0">
              <a:latin typeface="Times New Roman" panose="02020603050405020304" pitchFamily="18" charset="0"/>
              <a:cs typeface="Times New Roman" panose="02020603050405020304" pitchFamily="18" charset="0"/>
            </a:rPr>
            <a:t>Identify yourself as BEC</a:t>
          </a:r>
        </a:p>
        <a:p>
          <a:endParaRPr lang="en-US" dirty="0">
            <a:latin typeface="Times New Roman" panose="02020603050405020304" pitchFamily="18" charset="0"/>
            <a:cs typeface="Times New Roman" panose="02020603050405020304" pitchFamily="18" charset="0"/>
          </a:endParaRPr>
        </a:p>
      </dgm:t>
    </dgm:pt>
    <dgm:pt modelId="{AE41C4B7-20C2-4911-B479-1509E9BBA798}" type="parTrans" cxnId="{5D0A1671-EE35-4ECB-8D5A-FD99826EB050}">
      <dgm:prSet/>
      <dgm:spPr/>
      <dgm:t>
        <a:bodyPr/>
        <a:lstStyle/>
        <a:p>
          <a:endParaRPr lang="en-US"/>
        </a:p>
      </dgm:t>
    </dgm:pt>
    <dgm:pt modelId="{D81B6278-3DAB-449D-849B-82DD29A2464A}" type="sibTrans" cxnId="{5D0A1671-EE35-4ECB-8D5A-FD99826EB050}">
      <dgm:prSet/>
      <dgm:spPr/>
      <dgm:t>
        <a:bodyPr/>
        <a:lstStyle/>
        <a:p>
          <a:endParaRPr lang="en-US"/>
        </a:p>
      </dgm:t>
    </dgm:pt>
    <dgm:pt modelId="{189BB353-99C1-4E37-8679-C00FBDDA220C}">
      <dgm:prSet/>
      <dgm:spPr/>
      <dgm:t>
        <a:bodyPr/>
        <a:lstStyle/>
        <a:p>
          <a:r>
            <a:rPr lang="en-US" dirty="0">
              <a:latin typeface="Times New Roman" panose="02020603050405020304" pitchFamily="18" charset="0"/>
              <a:cs typeface="Times New Roman" panose="02020603050405020304" pitchFamily="18" charset="0"/>
            </a:rPr>
            <a:t>Provide a quick briefing </a:t>
          </a:r>
        </a:p>
        <a:p>
          <a:endParaRPr lang="en-US" dirty="0">
            <a:latin typeface="Times New Roman" panose="02020603050405020304" pitchFamily="18" charset="0"/>
            <a:cs typeface="Times New Roman" panose="02020603050405020304" pitchFamily="18" charset="0"/>
          </a:endParaRPr>
        </a:p>
      </dgm:t>
    </dgm:pt>
    <dgm:pt modelId="{53D95224-FA8D-4D1D-AC4F-0E34625B2CDF}" type="parTrans" cxnId="{4777B2DC-518B-4B8A-B6EA-C0D78E7394DF}">
      <dgm:prSet/>
      <dgm:spPr/>
      <dgm:t>
        <a:bodyPr/>
        <a:lstStyle/>
        <a:p>
          <a:endParaRPr lang="en-US"/>
        </a:p>
      </dgm:t>
    </dgm:pt>
    <dgm:pt modelId="{8ADE19AD-01C4-4A68-8A72-86098BEFA67F}" type="sibTrans" cxnId="{4777B2DC-518B-4B8A-B6EA-C0D78E7394DF}">
      <dgm:prSet/>
      <dgm:spPr/>
      <dgm:t>
        <a:bodyPr/>
        <a:lstStyle/>
        <a:p>
          <a:endParaRPr lang="en-US"/>
        </a:p>
      </dgm:t>
    </dgm:pt>
    <dgm:pt modelId="{74C8BCF6-B60A-4A12-92EE-50B495DEDC07}">
      <dgm:prSet/>
      <dgm:spPr/>
      <dgm:t>
        <a:bodyPr/>
        <a:lstStyle/>
        <a:p>
          <a:r>
            <a:rPr lang="en-US">
              <a:latin typeface="Times New Roman" panose="02020603050405020304" pitchFamily="18" charset="0"/>
              <a:cs typeface="Times New Roman" panose="02020603050405020304" pitchFamily="18" charset="0"/>
            </a:rPr>
            <a:t>Share building information </a:t>
          </a:r>
        </a:p>
      </dgm:t>
    </dgm:pt>
    <dgm:pt modelId="{3028D810-731C-4097-AD2A-0E6504CB145F}" type="parTrans" cxnId="{C15E813C-B47E-40BB-B258-B2113FA8E029}">
      <dgm:prSet/>
      <dgm:spPr/>
      <dgm:t>
        <a:bodyPr/>
        <a:lstStyle/>
        <a:p>
          <a:endParaRPr lang="en-US"/>
        </a:p>
      </dgm:t>
    </dgm:pt>
    <dgm:pt modelId="{D825ABC5-F1C7-44FA-824E-B8FB10163BAC}" type="sibTrans" cxnId="{C15E813C-B47E-40BB-B258-B2113FA8E029}">
      <dgm:prSet/>
      <dgm:spPr/>
      <dgm:t>
        <a:bodyPr/>
        <a:lstStyle/>
        <a:p>
          <a:endParaRPr lang="en-US"/>
        </a:p>
      </dgm:t>
    </dgm:pt>
    <dgm:pt modelId="{AF790663-1E08-4BF3-8CAC-0D5EE7052E50}">
      <dgm:prSet/>
      <dgm:spPr/>
      <dgm:t>
        <a:bodyPr/>
        <a:lstStyle/>
        <a:p>
          <a:pPr>
            <a:defRPr b="1"/>
          </a:pPr>
          <a:r>
            <a:rPr lang="en-US" b="1" u="sng">
              <a:latin typeface="Times New Roman" panose="02020603050405020304" pitchFamily="18" charset="0"/>
              <a:cs typeface="Times New Roman" panose="02020603050405020304" pitchFamily="18" charset="0"/>
            </a:rPr>
            <a:t>Emergency Management:</a:t>
          </a:r>
          <a:endParaRPr lang="en-US">
            <a:latin typeface="Times New Roman" panose="02020603050405020304" pitchFamily="18" charset="0"/>
            <a:cs typeface="Times New Roman" panose="02020603050405020304" pitchFamily="18" charset="0"/>
          </a:endParaRPr>
        </a:p>
      </dgm:t>
    </dgm:pt>
    <dgm:pt modelId="{F5DF0FB5-F925-42AA-85E6-911104F59E0F}" type="parTrans" cxnId="{22558C72-56D1-4DC0-B0E1-A07091A7C6C2}">
      <dgm:prSet/>
      <dgm:spPr/>
      <dgm:t>
        <a:bodyPr/>
        <a:lstStyle/>
        <a:p>
          <a:endParaRPr lang="en-US"/>
        </a:p>
      </dgm:t>
    </dgm:pt>
    <dgm:pt modelId="{9CD641DF-ACB1-4C5A-9C24-2BEBCBF5A241}" type="sibTrans" cxnId="{22558C72-56D1-4DC0-B0E1-A07091A7C6C2}">
      <dgm:prSet/>
      <dgm:spPr/>
      <dgm:t>
        <a:bodyPr/>
        <a:lstStyle/>
        <a:p>
          <a:endParaRPr lang="en-US"/>
        </a:p>
      </dgm:t>
    </dgm:pt>
    <dgm:pt modelId="{13AF8381-6ED8-42C8-B080-85B3272DD671}">
      <dgm:prSet/>
      <dgm:spPr/>
      <dgm:t>
        <a:bodyPr/>
        <a:lstStyle/>
        <a:p>
          <a:r>
            <a:rPr lang="en-US" dirty="0">
              <a:latin typeface="Times New Roman" panose="02020603050405020304" pitchFamily="18" charset="0"/>
              <a:cs typeface="Times New Roman" panose="02020603050405020304" pitchFamily="18" charset="0"/>
            </a:rPr>
            <a:t>Communicate building status updates as they happen</a:t>
          </a:r>
        </a:p>
        <a:p>
          <a:endParaRPr lang="en-US" dirty="0">
            <a:latin typeface="Times New Roman" panose="02020603050405020304" pitchFamily="18" charset="0"/>
            <a:cs typeface="Times New Roman" panose="02020603050405020304" pitchFamily="18" charset="0"/>
          </a:endParaRPr>
        </a:p>
      </dgm:t>
    </dgm:pt>
    <dgm:pt modelId="{0C968D23-22AE-4F9B-BE28-6AF794B1AD3A}" type="parTrans" cxnId="{C7E9442A-C8C7-4420-A36D-28E50A3E5336}">
      <dgm:prSet/>
      <dgm:spPr/>
      <dgm:t>
        <a:bodyPr/>
        <a:lstStyle/>
        <a:p>
          <a:endParaRPr lang="en-US"/>
        </a:p>
      </dgm:t>
    </dgm:pt>
    <dgm:pt modelId="{2D367EC0-62AB-41F1-8853-5F1B61E0090D}" type="sibTrans" cxnId="{C7E9442A-C8C7-4420-A36D-28E50A3E5336}">
      <dgm:prSet/>
      <dgm:spPr/>
      <dgm:t>
        <a:bodyPr/>
        <a:lstStyle/>
        <a:p>
          <a:endParaRPr lang="en-US"/>
        </a:p>
      </dgm:t>
    </dgm:pt>
    <dgm:pt modelId="{8FE54C0A-C188-4DF1-9FAD-A1D2E78DF9A0}">
      <dgm:prSet/>
      <dgm:spPr/>
      <dgm:t>
        <a:bodyPr/>
        <a:lstStyle/>
        <a:p>
          <a:r>
            <a:rPr lang="en-US" dirty="0">
              <a:latin typeface="Times New Roman" panose="02020603050405020304" pitchFamily="18" charset="0"/>
              <a:cs typeface="Times New Roman" panose="02020603050405020304" pitchFamily="18" charset="0"/>
            </a:rPr>
            <a:t>Pass along occupant needs</a:t>
          </a:r>
        </a:p>
        <a:p>
          <a:endParaRPr lang="en-US" dirty="0">
            <a:latin typeface="Times New Roman" panose="02020603050405020304" pitchFamily="18" charset="0"/>
            <a:cs typeface="Times New Roman" panose="02020603050405020304" pitchFamily="18" charset="0"/>
          </a:endParaRPr>
        </a:p>
      </dgm:t>
    </dgm:pt>
    <dgm:pt modelId="{FA758D09-52B5-4A2B-BC5D-6D82191A3E72}" type="parTrans" cxnId="{2F237A32-C557-4F99-A4E4-6307F7CA83D6}">
      <dgm:prSet/>
      <dgm:spPr/>
      <dgm:t>
        <a:bodyPr/>
        <a:lstStyle/>
        <a:p>
          <a:endParaRPr lang="en-US"/>
        </a:p>
      </dgm:t>
    </dgm:pt>
    <dgm:pt modelId="{2BE772B6-063D-4316-BA9B-163F3C9FBF98}" type="sibTrans" cxnId="{2F237A32-C557-4F99-A4E4-6307F7CA83D6}">
      <dgm:prSet/>
      <dgm:spPr/>
      <dgm:t>
        <a:bodyPr/>
        <a:lstStyle/>
        <a:p>
          <a:endParaRPr lang="en-US"/>
        </a:p>
      </dgm:t>
    </dgm:pt>
    <dgm:pt modelId="{B0AD4B59-FEA0-4317-A64E-ADF20795371C}">
      <dgm:prSet/>
      <dgm:spPr/>
      <dgm:t>
        <a:bodyPr/>
        <a:lstStyle/>
        <a:p>
          <a:r>
            <a:rPr lang="en-US">
              <a:latin typeface="Times New Roman" panose="02020603050405020304" pitchFamily="18" charset="0"/>
              <a:cs typeface="Times New Roman" panose="02020603050405020304" pitchFamily="18" charset="0"/>
            </a:rPr>
            <a:t>Serve as the single POC to reduce confusion</a:t>
          </a:r>
        </a:p>
      </dgm:t>
    </dgm:pt>
    <dgm:pt modelId="{D0113E4A-0E33-45E5-AC95-74BB8881D41B}" type="parTrans" cxnId="{88AAA71C-8637-4E00-9846-A5D674F398F3}">
      <dgm:prSet/>
      <dgm:spPr/>
      <dgm:t>
        <a:bodyPr/>
        <a:lstStyle/>
        <a:p>
          <a:endParaRPr lang="en-US"/>
        </a:p>
      </dgm:t>
    </dgm:pt>
    <dgm:pt modelId="{FAA15A05-83AB-4CCC-91DA-ABA5CB310BBC}" type="sibTrans" cxnId="{88AAA71C-8637-4E00-9846-A5D674F398F3}">
      <dgm:prSet/>
      <dgm:spPr/>
      <dgm:t>
        <a:bodyPr/>
        <a:lstStyle/>
        <a:p>
          <a:endParaRPr lang="en-US"/>
        </a:p>
      </dgm:t>
    </dgm:pt>
    <dgm:pt modelId="{B263E72B-EE18-42BD-9ED1-8CAA1D733E2A}" type="pres">
      <dgm:prSet presAssocID="{E1BE64CC-CA25-4E89-A7C3-07C4EBC23F95}" presName="root" presStyleCnt="0">
        <dgm:presLayoutVars>
          <dgm:dir/>
          <dgm:resizeHandles val="exact"/>
        </dgm:presLayoutVars>
      </dgm:prSet>
      <dgm:spPr/>
    </dgm:pt>
    <dgm:pt modelId="{768F744B-300B-4DB0-8543-334CF9E44BBD}" type="pres">
      <dgm:prSet presAssocID="{282C1AA9-4EAE-442B-A5EA-EE4C8C9D99DB}" presName="compNode" presStyleCnt="0"/>
      <dgm:spPr/>
    </dgm:pt>
    <dgm:pt modelId="{41BEED68-3B1C-462A-A2A9-AF481C02C858}" type="pres">
      <dgm:prSet presAssocID="{282C1AA9-4EAE-442B-A5EA-EE4C8C9D99DB}"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Group of people with solid fill"/>
        </a:ext>
      </dgm:extLst>
    </dgm:pt>
    <dgm:pt modelId="{4684B5D1-A4BE-4A2B-AFA0-24DA13A244D5}" type="pres">
      <dgm:prSet presAssocID="{282C1AA9-4EAE-442B-A5EA-EE4C8C9D99DB}" presName="iconSpace" presStyleCnt="0"/>
      <dgm:spPr/>
    </dgm:pt>
    <dgm:pt modelId="{2DCD75B5-87E7-458D-A657-1A68B283B1C2}" type="pres">
      <dgm:prSet presAssocID="{282C1AA9-4EAE-442B-A5EA-EE4C8C9D99DB}" presName="parTx" presStyleLbl="revTx" presStyleIdx="0" presStyleCnt="6">
        <dgm:presLayoutVars>
          <dgm:chMax val="0"/>
          <dgm:chPref val="0"/>
        </dgm:presLayoutVars>
      </dgm:prSet>
      <dgm:spPr/>
    </dgm:pt>
    <dgm:pt modelId="{058B06CE-292F-4F14-A367-D57EEE72D990}" type="pres">
      <dgm:prSet presAssocID="{282C1AA9-4EAE-442B-A5EA-EE4C8C9D99DB}" presName="txSpace" presStyleCnt="0"/>
      <dgm:spPr/>
    </dgm:pt>
    <dgm:pt modelId="{357CD8EF-96B6-4C79-ADA1-EBC0102D3393}" type="pres">
      <dgm:prSet presAssocID="{282C1AA9-4EAE-442B-A5EA-EE4C8C9D99DB}" presName="desTx" presStyleLbl="revTx" presStyleIdx="1" presStyleCnt="6">
        <dgm:presLayoutVars/>
      </dgm:prSet>
      <dgm:spPr/>
    </dgm:pt>
    <dgm:pt modelId="{48C9E1BF-45CD-4CEA-831A-246F87C3BBC3}" type="pres">
      <dgm:prSet presAssocID="{F1840F85-2FE4-44F4-AB14-1452D93CDCDB}" presName="sibTrans" presStyleCnt="0"/>
      <dgm:spPr/>
    </dgm:pt>
    <dgm:pt modelId="{58EE5BCA-0414-40A2-BC29-DDD49C471075}" type="pres">
      <dgm:prSet presAssocID="{EA1B36BA-89BB-461E-A20E-E28724B3438C}" presName="compNode" presStyleCnt="0"/>
      <dgm:spPr/>
    </dgm:pt>
    <dgm:pt modelId="{40DDA7EF-D674-4D2A-BE68-5AB836CFF856}" type="pres">
      <dgm:prSet presAssocID="{EA1B36BA-89BB-461E-A20E-E28724B3438C}"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iren with solid fill"/>
        </a:ext>
      </dgm:extLst>
    </dgm:pt>
    <dgm:pt modelId="{F008FBF3-89C8-4A95-8E53-7E8CFFF98AA9}" type="pres">
      <dgm:prSet presAssocID="{EA1B36BA-89BB-461E-A20E-E28724B3438C}" presName="iconSpace" presStyleCnt="0"/>
      <dgm:spPr/>
    </dgm:pt>
    <dgm:pt modelId="{1128C237-4E87-4B75-A42E-A4344D49D8D3}" type="pres">
      <dgm:prSet presAssocID="{EA1B36BA-89BB-461E-A20E-E28724B3438C}" presName="parTx" presStyleLbl="revTx" presStyleIdx="2" presStyleCnt="6">
        <dgm:presLayoutVars>
          <dgm:chMax val="0"/>
          <dgm:chPref val="0"/>
        </dgm:presLayoutVars>
      </dgm:prSet>
      <dgm:spPr/>
    </dgm:pt>
    <dgm:pt modelId="{23668496-E6D6-4E75-A69E-1F75590446D6}" type="pres">
      <dgm:prSet presAssocID="{EA1B36BA-89BB-461E-A20E-E28724B3438C}" presName="txSpace" presStyleCnt="0"/>
      <dgm:spPr/>
    </dgm:pt>
    <dgm:pt modelId="{AF1BF910-F6E3-4A97-8FB9-AB09BA9ABD90}" type="pres">
      <dgm:prSet presAssocID="{EA1B36BA-89BB-461E-A20E-E28724B3438C}" presName="desTx" presStyleLbl="revTx" presStyleIdx="3" presStyleCnt="6">
        <dgm:presLayoutVars/>
      </dgm:prSet>
      <dgm:spPr/>
    </dgm:pt>
    <dgm:pt modelId="{5CB0AF1F-6DBF-456A-BDE7-51F442A5FB3C}" type="pres">
      <dgm:prSet presAssocID="{7A710769-82A1-47E9-AB32-E39AB4E83529}" presName="sibTrans" presStyleCnt="0"/>
      <dgm:spPr/>
    </dgm:pt>
    <dgm:pt modelId="{4BFA89B8-33A6-458C-9E65-23B3BC1BAFD0}" type="pres">
      <dgm:prSet presAssocID="{AF790663-1E08-4BF3-8CAC-0D5EE7052E50}" presName="compNode" presStyleCnt="0"/>
      <dgm:spPr/>
    </dgm:pt>
    <dgm:pt modelId="{94D9696A-A39B-4380-8B8D-84DD3600D89F}" type="pres">
      <dgm:prSet presAssocID="{AF790663-1E08-4BF3-8CAC-0D5EE7052E50}"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Management outline"/>
        </a:ext>
      </dgm:extLst>
    </dgm:pt>
    <dgm:pt modelId="{D0AD8D75-CD36-4F92-BFDD-3CA158965378}" type="pres">
      <dgm:prSet presAssocID="{AF790663-1E08-4BF3-8CAC-0D5EE7052E50}" presName="iconSpace" presStyleCnt="0"/>
      <dgm:spPr/>
    </dgm:pt>
    <dgm:pt modelId="{0A241873-CEE8-465F-881A-F54100F90DEF}" type="pres">
      <dgm:prSet presAssocID="{AF790663-1E08-4BF3-8CAC-0D5EE7052E50}" presName="parTx" presStyleLbl="revTx" presStyleIdx="4" presStyleCnt="6">
        <dgm:presLayoutVars>
          <dgm:chMax val="0"/>
          <dgm:chPref val="0"/>
        </dgm:presLayoutVars>
      </dgm:prSet>
      <dgm:spPr/>
    </dgm:pt>
    <dgm:pt modelId="{78568C35-4528-49C0-89A0-0A640D0EA625}" type="pres">
      <dgm:prSet presAssocID="{AF790663-1E08-4BF3-8CAC-0D5EE7052E50}" presName="txSpace" presStyleCnt="0"/>
      <dgm:spPr/>
    </dgm:pt>
    <dgm:pt modelId="{BD073221-4A4D-4D8C-B9C3-F281CA24FE80}" type="pres">
      <dgm:prSet presAssocID="{AF790663-1E08-4BF3-8CAC-0D5EE7052E50}" presName="desTx" presStyleLbl="revTx" presStyleIdx="5" presStyleCnt="6">
        <dgm:presLayoutVars/>
      </dgm:prSet>
      <dgm:spPr/>
    </dgm:pt>
  </dgm:ptLst>
  <dgm:cxnLst>
    <dgm:cxn modelId="{3343AA00-88D8-4697-87B2-5B16804DC371}" type="presOf" srcId="{0456CC7A-AAF2-4C07-8711-2BB053993284}" destId="{357CD8EF-96B6-4C79-ADA1-EBC0102D3393}" srcOrd="0" destOrd="0" presId="urn:microsoft.com/office/officeart/2018/5/layout/CenteredIconLabelDescriptionList"/>
    <dgm:cxn modelId="{76EDDE05-A04F-4958-B497-E3C759BC12B6}" srcId="{E1BE64CC-CA25-4E89-A7C3-07C4EBC23F95}" destId="{EA1B36BA-89BB-461E-A20E-E28724B3438C}" srcOrd="1" destOrd="0" parTransId="{DD511B5A-4400-436F-A5AA-57B384BA6914}" sibTransId="{7A710769-82A1-47E9-AB32-E39AB4E83529}"/>
    <dgm:cxn modelId="{57247B0D-4087-468F-A0FA-FDD27B70CCBD}" srcId="{282C1AA9-4EAE-442B-A5EA-EE4C8C9D99DB}" destId="{5011D337-46DD-48F6-97E4-B26CF6350F68}" srcOrd="1" destOrd="0" parTransId="{BCF6A406-1A18-4EBB-9B6E-644732A4401F}" sibTransId="{AC569926-73FC-461E-B315-AD9EE2887341}"/>
    <dgm:cxn modelId="{88AAA71C-8637-4E00-9846-A5D674F398F3}" srcId="{AF790663-1E08-4BF3-8CAC-0D5EE7052E50}" destId="{B0AD4B59-FEA0-4317-A64E-ADF20795371C}" srcOrd="2" destOrd="0" parTransId="{D0113E4A-0E33-45E5-AC95-74BB8881D41B}" sibTransId="{FAA15A05-83AB-4CCC-91DA-ABA5CB310BBC}"/>
    <dgm:cxn modelId="{A9B6F025-8C66-45B0-AADB-B87C67564792}" type="presOf" srcId="{AF790663-1E08-4BF3-8CAC-0D5EE7052E50}" destId="{0A241873-CEE8-465F-881A-F54100F90DEF}" srcOrd="0" destOrd="0" presId="urn:microsoft.com/office/officeart/2018/5/layout/CenteredIconLabelDescriptionList"/>
    <dgm:cxn modelId="{C7E9442A-C8C7-4420-A36D-28E50A3E5336}" srcId="{AF790663-1E08-4BF3-8CAC-0D5EE7052E50}" destId="{13AF8381-6ED8-42C8-B080-85B3272DD671}" srcOrd="0" destOrd="0" parTransId="{0C968D23-22AE-4F9B-BE28-6AF794B1AD3A}" sibTransId="{2D367EC0-62AB-41F1-8853-5F1B61E0090D}"/>
    <dgm:cxn modelId="{04611231-B755-435B-AAED-A909E3D671E5}" type="presOf" srcId="{E1BE64CC-CA25-4E89-A7C3-07C4EBC23F95}" destId="{B263E72B-EE18-42BD-9ED1-8CAA1D733E2A}" srcOrd="0" destOrd="0" presId="urn:microsoft.com/office/officeart/2018/5/layout/CenteredIconLabelDescriptionList"/>
    <dgm:cxn modelId="{2F237A32-C557-4F99-A4E4-6307F7CA83D6}" srcId="{AF790663-1E08-4BF3-8CAC-0D5EE7052E50}" destId="{8FE54C0A-C188-4DF1-9FAD-A1D2E78DF9A0}" srcOrd="1" destOrd="0" parTransId="{FA758D09-52B5-4A2B-BC5D-6D82191A3E72}" sibTransId="{2BE772B6-063D-4316-BA9B-163F3C9FBF98}"/>
    <dgm:cxn modelId="{C15E813C-B47E-40BB-B258-B2113FA8E029}" srcId="{EA1B36BA-89BB-461E-A20E-E28724B3438C}" destId="{74C8BCF6-B60A-4A12-92EE-50B495DEDC07}" srcOrd="2" destOrd="0" parTransId="{3028D810-731C-4097-AD2A-0E6504CB145F}" sibTransId="{D825ABC5-F1C7-44FA-824E-B8FB10163BAC}"/>
    <dgm:cxn modelId="{59474964-4D61-42BB-AF0D-FDCDAFA00DA5}" type="presOf" srcId="{74C8BCF6-B60A-4A12-92EE-50B495DEDC07}" destId="{AF1BF910-F6E3-4A97-8FB9-AB09BA9ABD90}" srcOrd="0" destOrd="2" presId="urn:microsoft.com/office/officeart/2018/5/layout/CenteredIconLabelDescriptionList"/>
    <dgm:cxn modelId="{5D0A1671-EE35-4ECB-8D5A-FD99826EB050}" srcId="{EA1B36BA-89BB-461E-A20E-E28724B3438C}" destId="{802FDAB9-1DD9-429E-A421-16471017E267}" srcOrd="0" destOrd="0" parTransId="{AE41C4B7-20C2-4911-B479-1509E9BBA798}" sibTransId="{D81B6278-3DAB-449D-849B-82DD29A2464A}"/>
    <dgm:cxn modelId="{22558C72-56D1-4DC0-B0E1-A07091A7C6C2}" srcId="{E1BE64CC-CA25-4E89-A7C3-07C4EBC23F95}" destId="{AF790663-1E08-4BF3-8CAC-0D5EE7052E50}" srcOrd="2" destOrd="0" parTransId="{F5DF0FB5-F925-42AA-85E6-911104F59E0F}" sibTransId="{9CD641DF-ACB1-4C5A-9C24-2BEBCBF5A241}"/>
    <dgm:cxn modelId="{6FD8D753-1284-46C3-A34A-CA483EF97BCA}" type="presOf" srcId="{3E371963-18E4-49E7-A067-3D5B0977BE07}" destId="{357CD8EF-96B6-4C79-ADA1-EBC0102D3393}" srcOrd="0" destOrd="2" presId="urn:microsoft.com/office/officeart/2018/5/layout/CenteredIconLabelDescriptionList"/>
    <dgm:cxn modelId="{E1D07D55-7811-4A20-84DE-EF96489D09DC}" srcId="{282C1AA9-4EAE-442B-A5EA-EE4C8C9D99DB}" destId="{3E371963-18E4-49E7-A067-3D5B0977BE07}" srcOrd="2" destOrd="0" parTransId="{2CE06A89-53CA-4B16-BD07-6FABFDD26DA7}" sibTransId="{3AA705A2-A3D2-42D4-878C-46F387D15DBB}"/>
    <dgm:cxn modelId="{9A454386-69DC-460B-8C70-23ADD95D8273}" type="presOf" srcId="{B0AD4B59-FEA0-4317-A64E-ADF20795371C}" destId="{BD073221-4A4D-4D8C-B9C3-F281CA24FE80}" srcOrd="0" destOrd="2" presId="urn:microsoft.com/office/officeart/2018/5/layout/CenteredIconLabelDescriptionList"/>
    <dgm:cxn modelId="{DAA0B194-AFB0-428D-A4FB-ACEF8D4041CE}" type="presOf" srcId="{802FDAB9-1DD9-429E-A421-16471017E267}" destId="{AF1BF910-F6E3-4A97-8FB9-AB09BA9ABD90}" srcOrd="0" destOrd="0" presId="urn:microsoft.com/office/officeart/2018/5/layout/CenteredIconLabelDescriptionList"/>
    <dgm:cxn modelId="{AAFF9D97-64CF-4B13-9CE6-8D0F2A238819}" srcId="{282C1AA9-4EAE-442B-A5EA-EE4C8C9D99DB}" destId="{0456CC7A-AAF2-4C07-8711-2BB053993284}" srcOrd="0" destOrd="0" parTransId="{C1C97B24-054D-4A32-91DA-80451D83E347}" sibTransId="{58B9BACA-B917-4915-B7F1-DD8E4C57E9E4}"/>
    <dgm:cxn modelId="{1A1B889C-4470-49C1-BBA4-9ED20C5B5AB6}" type="presOf" srcId="{EA1B36BA-89BB-461E-A20E-E28724B3438C}" destId="{1128C237-4E87-4B75-A42E-A4344D49D8D3}" srcOrd="0" destOrd="0" presId="urn:microsoft.com/office/officeart/2018/5/layout/CenteredIconLabelDescriptionList"/>
    <dgm:cxn modelId="{5A79889D-77C7-4F97-BC03-ED028CA57F92}" type="presOf" srcId="{8FE54C0A-C188-4DF1-9FAD-A1D2E78DF9A0}" destId="{BD073221-4A4D-4D8C-B9C3-F281CA24FE80}" srcOrd="0" destOrd="1" presId="urn:microsoft.com/office/officeart/2018/5/layout/CenteredIconLabelDescriptionList"/>
    <dgm:cxn modelId="{44FFFFA0-22FA-4C4C-8407-4020ED32634A}" type="presOf" srcId="{189BB353-99C1-4E37-8679-C00FBDDA220C}" destId="{AF1BF910-F6E3-4A97-8FB9-AB09BA9ABD90}" srcOrd="0" destOrd="1" presId="urn:microsoft.com/office/officeart/2018/5/layout/CenteredIconLabelDescriptionList"/>
    <dgm:cxn modelId="{4777B2DC-518B-4B8A-B6EA-C0D78E7394DF}" srcId="{EA1B36BA-89BB-461E-A20E-E28724B3438C}" destId="{189BB353-99C1-4E37-8679-C00FBDDA220C}" srcOrd="1" destOrd="0" parTransId="{53D95224-FA8D-4D1D-AC4F-0E34625B2CDF}" sibTransId="{8ADE19AD-01C4-4A68-8A72-86098BEFA67F}"/>
    <dgm:cxn modelId="{B5BEEEEA-AE6B-416D-8330-812D6956AD2E}" type="presOf" srcId="{5011D337-46DD-48F6-97E4-B26CF6350F68}" destId="{357CD8EF-96B6-4C79-ADA1-EBC0102D3393}" srcOrd="0" destOrd="1" presId="urn:microsoft.com/office/officeart/2018/5/layout/CenteredIconLabelDescriptionList"/>
    <dgm:cxn modelId="{0CE2C8FC-AE26-45E8-ACAF-8F3F771B6AA4}" type="presOf" srcId="{282C1AA9-4EAE-442B-A5EA-EE4C8C9D99DB}" destId="{2DCD75B5-87E7-458D-A657-1A68B283B1C2}" srcOrd="0" destOrd="0" presId="urn:microsoft.com/office/officeart/2018/5/layout/CenteredIconLabelDescriptionList"/>
    <dgm:cxn modelId="{AFDDFAFD-9E7C-4862-805E-F5868B81D90E}" type="presOf" srcId="{13AF8381-6ED8-42C8-B080-85B3272DD671}" destId="{BD073221-4A4D-4D8C-B9C3-F281CA24FE80}" srcOrd="0" destOrd="0" presId="urn:microsoft.com/office/officeart/2018/5/layout/CenteredIconLabelDescriptionList"/>
    <dgm:cxn modelId="{90F084FE-7853-4DD4-80FA-A0269542D62E}" srcId="{E1BE64CC-CA25-4E89-A7C3-07C4EBC23F95}" destId="{282C1AA9-4EAE-442B-A5EA-EE4C8C9D99DB}" srcOrd="0" destOrd="0" parTransId="{C194B82E-DA54-4D8B-9806-23C68650151E}" sibTransId="{F1840F85-2FE4-44F4-AB14-1452D93CDCDB}"/>
    <dgm:cxn modelId="{01BE4510-4B44-4822-9543-5E3048D8CD15}" type="presParOf" srcId="{B263E72B-EE18-42BD-9ED1-8CAA1D733E2A}" destId="{768F744B-300B-4DB0-8543-334CF9E44BBD}" srcOrd="0" destOrd="0" presId="urn:microsoft.com/office/officeart/2018/5/layout/CenteredIconLabelDescriptionList"/>
    <dgm:cxn modelId="{7DE4D6DA-F21E-44B4-9A14-C3394F4470D5}" type="presParOf" srcId="{768F744B-300B-4DB0-8543-334CF9E44BBD}" destId="{41BEED68-3B1C-462A-A2A9-AF481C02C858}" srcOrd="0" destOrd="0" presId="urn:microsoft.com/office/officeart/2018/5/layout/CenteredIconLabelDescriptionList"/>
    <dgm:cxn modelId="{7C47E34F-04CE-4A84-9FF9-9545781F28F5}" type="presParOf" srcId="{768F744B-300B-4DB0-8543-334CF9E44BBD}" destId="{4684B5D1-A4BE-4A2B-AFA0-24DA13A244D5}" srcOrd="1" destOrd="0" presId="urn:microsoft.com/office/officeart/2018/5/layout/CenteredIconLabelDescriptionList"/>
    <dgm:cxn modelId="{9A8EC023-FB3E-4165-9C2F-0841EB7FC018}" type="presParOf" srcId="{768F744B-300B-4DB0-8543-334CF9E44BBD}" destId="{2DCD75B5-87E7-458D-A657-1A68B283B1C2}" srcOrd="2" destOrd="0" presId="urn:microsoft.com/office/officeart/2018/5/layout/CenteredIconLabelDescriptionList"/>
    <dgm:cxn modelId="{A3E79BBF-E3E4-4EB9-805C-4E40B656E07F}" type="presParOf" srcId="{768F744B-300B-4DB0-8543-334CF9E44BBD}" destId="{058B06CE-292F-4F14-A367-D57EEE72D990}" srcOrd="3" destOrd="0" presId="urn:microsoft.com/office/officeart/2018/5/layout/CenteredIconLabelDescriptionList"/>
    <dgm:cxn modelId="{969520EE-8550-4F70-9EB7-F05B5C0C51A9}" type="presParOf" srcId="{768F744B-300B-4DB0-8543-334CF9E44BBD}" destId="{357CD8EF-96B6-4C79-ADA1-EBC0102D3393}" srcOrd="4" destOrd="0" presId="urn:microsoft.com/office/officeart/2018/5/layout/CenteredIconLabelDescriptionList"/>
    <dgm:cxn modelId="{2EDC472D-3D70-40FA-9F41-2A6E0512AB6C}" type="presParOf" srcId="{B263E72B-EE18-42BD-9ED1-8CAA1D733E2A}" destId="{48C9E1BF-45CD-4CEA-831A-246F87C3BBC3}" srcOrd="1" destOrd="0" presId="urn:microsoft.com/office/officeart/2018/5/layout/CenteredIconLabelDescriptionList"/>
    <dgm:cxn modelId="{84CB7994-4FFC-45CD-A06E-7E0F20D309C8}" type="presParOf" srcId="{B263E72B-EE18-42BD-9ED1-8CAA1D733E2A}" destId="{58EE5BCA-0414-40A2-BC29-DDD49C471075}" srcOrd="2" destOrd="0" presId="urn:microsoft.com/office/officeart/2018/5/layout/CenteredIconLabelDescriptionList"/>
    <dgm:cxn modelId="{B00A7499-94FB-4E90-8AB8-7AF5BE3AE052}" type="presParOf" srcId="{58EE5BCA-0414-40A2-BC29-DDD49C471075}" destId="{40DDA7EF-D674-4D2A-BE68-5AB836CFF856}" srcOrd="0" destOrd="0" presId="urn:microsoft.com/office/officeart/2018/5/layout/CenteredIconLabelDescriptionList"/>
    <dgm:cxn modelId="{F4B03857-C90D-46CF-9584-57CD19040375}" type="presParOf" srcId="{58EE5BCA-0414-40A2-BC29-DDD49C471075}" destId="{F008FBF3-89C8-4A95-8E53-7E8CFFF98AA9}" srcOrd="1" destOrd="0" presId="urn:microsoft.com/office/officeart/2018/5/layout/CenteredIconLabelDescriptionList"/>
    <dgm:cxn modelId="{B26232F4-0017-4D05-B810-B409723C9746}" type="presParOf" srcId="{58EE5BCA-0414-40A2-BC29-DDD49C471075}" destId="{1128C237-4E87-4B75-A42E-A4344D49D8D3}" srcOrd="2" destOrd="0" presId="urn:microsoft.com/office/officeart/2018/5/layout/CenteredIconLabelDescriptionList"/>
    <dgm:cxn modelId="{83F0F04C-7F78-4A1E-94D3-A53CDCE7474D}" type="presParOf" srcId="{58EE5BCA-0414-40A2-BC29-DDD49C471075}" destId="{23668496-E6D6-4E75-A69E-1F75590446D6}" srcOrd="3" destOrd="0" presId="urn:microsoft.com/office/officeart/2018/5/layout/CenteredIconLabelDescriptionList"/>
    <dgm:cxn modelId="{E2730DC6-0104-4DC1-A7CC-876EC8C618DC}" type="presParOf" srcId="{58EE5BCA-0414-40A2-BC29-DDD49C471075}" destId="{AF1BF910-F6E3-4A97-8FB9-AB09BA9ABD90}" srcOrd="4" destOrd="0" presId="urn:microsoft.com/office/officeart/2018/5/layout/CenteredIconLabelDescriptionList"/>
    <dgm:cxn modelId="{5D5A1EA4-98B0-4EA4-A71E-D96E5FF0C79E}" type="presParOf" srcId="{B263E72B-EE18-42BD-9ED1-8CAA1D733E2A}" destId="{5CB0AF1F-6DBF-456A-BDE7-51F442A5FB3C}" srcOrd="3" destOrd="0" presId="urn:microsoft.com/office/officeart/2018/5/layout/CenteredIconLabelDescriptionList"/>
    <dgm:cxn modelId="{EB3EAA77-ED78-42D2-90D9-0CF55F08D26B}" type="presParOf" srcId="{B263E72B-EE18-42BD-9ED1-8CAA1D733E2A}" destId="{4BFA89B8-33A6-458C-9E65-23B3BC1BAFD0}" srcOrd="4" destOrd="0" presId="urn:microsoft.com/office/officeart/2018/5/layout/CenteredIconLabelDescriptionList"/>
    <dgm:cxn modelId="{19D18835-52B9-4330-8DD6-9902F85833E4}" type="presParOf" srcId="{4BFA89B8-33A6-458C-9E65-23B3BC1BAFD0}" destId="{94D9696A-A39B-4380-8B8D-84DD3600D89F}" srcOrd="0" destOrd="0" presId="urn:microsoft.com/office/officeart/2018/5/layout/CenteredIconLabelDescriptionList"/>
    <dgm:cxn modelId="{6F53D67B-895A-4CE6-B151-F44A364641E6}" type="presParOf" srcId="{4BFA89B8-33A6-458C-9E65-23B3BC1BAFD0}" destId="{D0AD8D75-CD36-4F92-BFDD-3CA158965378}" srcOrd="1" destOrd="0" presId="urn:microsoft.com/office/officeart/2018/5/layout/CenteredIconLabelDescriptionList"/>
    <dgm:cxn modelId="{60B215A8-4132-457C-A723-38432AB9AC39}" type="presParOf" srcId="{4BFA89B8-33A6-458C-9E65-23B3BC1BAFD0}" destId="{0A241873-CEE8-465F-881A-F54100F90DEF}" srcOrd="2" destOrd="0" presId="urn:microsoft.com/office/officeart/2018/5/layout/CenteredIconLabelDescriptionList"/>
    <dgm:cxn modelId="{3F9AE76B-90A3-45D5-9B68-5D3B09B9E9AE}" type="presParOf" srcId="{4BFA89B8-33A6-458C-9E65-23B3BC1BAFD0}" destId="{78568C35-4528-49C0-89A0-0A640D0EA625}" srcOrd="3" destOrd="0" presId="urn:microsoft.com/office/officeart/2018/5/layout/CenteredIconLabelDescriptionList"/>
    <dgm:cxn modelId="{51D72AEF-F73C-4563-8217-88A4B70FBC78}" type="presParOf" srcId="{4BFA89B8-33A6-458C-9E65-23B3BC1BAFD0}" destId="{BD073221-4A4D-4D8C-B9C3-F281CA24FE8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18CC0-F101-4859-993D-BA3A02F9F75B}">
      <dsp:nvSpPr>
        <dsp:cNvPr id="0" name=""/>
        <dsp:cNvSpPr/>
      </dsp:nvSpPr>
      <dsp:spPr>
        <a:xfrm>
          <a:off x="4641691" y="1903095"/>
          <a:ext cx="2326005" cy="2326005"/>
        </a:xfrm>
        <a:prstGeom prst="gear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Emergency Role</a:t>
          </a:r>
        </a:p>
      </dsp:txBody>
      <dsp:txXfrm>
        <a:off x="5109321" y="2447951"/>
        <a:ext cx="1390745" cy="1195614"/>
      </dsp:txXfrm>
    </dsp:sp>
    <dsp:sp modelId="{87FF65D3-6DEB-4011-BA30-66837846C31D}">
      <dsp:nvSpPr>
        <dsp:cNvPr id="0" name=""/>
        <dsp:cNvSpPr/>
      </dsp:nvSpPr>
      <dsp:spPr>
        <a:xfrm>
          <a:off x="3288379" y="1353312"/>
          <a:ext cx="1691640" cy="1691640"/>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Liaison Role</a:t>
          </a:r>
        </a:p>
      </dsp:txBody>
      <dsp:txXfrm>
        <a:off x="3714254" y="1781761"/>
        <a:ext cx="839890" cy="834742"/>
      </dsp:txXfrm>
    </dsp:sp>
    <dsp:sp modelId="{DF985C1F-9094-4061-96CC-0EB57CE4A578}">
      <dsp:nvSpPr>
        <dsp:cNvPr id="0" name=""/>
        <dsp:cNvSpPr/>
      </dsp:nvSpPr>
      <dsp:spPr>
        <a:xfrm rot="20700000">
          <a:off x="4235870" y="186253"/>
          <a:ext cx="1657461" cy="1657461"/>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Planning Role</a:t>
          </a:r>
        </a:p>
      </dsp:txBody>
      <dsp:txXfrm rot="-20700000">
        <a:off x="4599400" y="549783"/>
        <a:ext cx="930402" cy="930402"/>
      </dsp:txXfrm>
    </dsp:sp>
    <dsp:sp modelId="{53777119-915A-4ECA-897F-91B5DDD3CF58}">
      <dsp:nvSpPr>
        <dsp:cNvPr id="0" name=""/>
        <dsp:cNvSpPr/>
      </dsp:nvSpPr>
      <dsp:spPr>
        <a:xfrm>
          <a:off x="4463218" y="1551888"/>
          <a:ext cx="2977286" cy="2977286"/>
        </a:xfrm>
        <a:prstGeom prst="circularArrow">
          <a:avLst>
            <a:gd name="adj1" fmla="val 4687"/>
            <a:gd name="adj2" fmla="val 299029"/>
            <a:gd name="adj3" fmla="val 2517061"/>
            <a:gd name="adj4" fmla="val 1585934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725AF7-A16B-496E-8769-36E30045EC8B}">
      <dsp:nvSpPr>
        <dsp:cNvPr id="0" name=""/>
        <dsp:cNvSpPr/>
      </dsp:nvSpPr>
      <dsp:spPr>
        <a:xfrm>
          <a:off x="2988793" y="978866"/>
          <a:ext cx="2163184" cy="216318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381907-03E2-4F28-B2CF-3DB086C24D3D}">
      <dsp:nvSpPr>
        <dsp:cNvPr id="0" name=""/>
        <dsp:cNvSpPr/>
      </dsp:nvSpPr>
      <dsp:spPr>
        <a:xfrm>
          <a:off x="3852482" y="-176942"/>
          <a:ext cx="2332348" cy="233234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EED68-3B1C-462A-A2A9-AF481C02C858}">
      <dsp:nvSpPr>
        <dsp:cNvPr id="0" name=""/>
        <dsp:cNvSpPr/>
      </dsp:nvSpPr>
      <dsp:spPr>
        <a:xfrm>
          <a:off x="1066837" y="263532"/>
          <a:ext cx="1145812" cy="1145812"/>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CD75B5-87E7-458D-A657-1A68B283B1C2}">
      <dsp:nvSpPr>
        <dsp:cNvPr id="0" name=""/>
        <dsp:cNvSpPr/>
      </dsp:nvSpPr>
      <dsp:spPr>
        <a:xfrm>
          <a:off x="2868" y="1568559"/>
          <a:ext cx="3273749"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b="1" u="sng" kern="1200">
              <a:latin typeface="Times New Roman" panose="02020603050405020304" pitchFamily="18" charset="0"/>
              <a:cs typeface="Times New Roman" panose="02020603050405020304" pitchFamily="18" charset="0"/>
            </a:rPr>
            <a:t>Occupants of the building:</a:t>
          </a:r>
          <a:endParaRPr lang="en-US" sz="2200" kern="1200">
            <a:latin typeface="Times New Roman" panose="02020603050405020304" pitchFamily="18" charset="0"/>
            <a:cs typeface="Times New Roman" panose="02020603050405020304" pitchFamily="18" charset="0"/>
          </a:endParaRPr>
        </a:p>
      </dsp:txBody>
      <dsp:txXfrm>
        <a:off x="2868" y="1568559"/>
        <a:ext cx="3273749" cy="491062"/>
      </dsp:txXfrm>
    </dsp:sp>
    <dsp:sp modelId="{357CD8EF-96B6-4C79-ADA1-EBC0102D3393}">
      <dsp:nvSpPr>
        <dsp:cNvPr id="0" name=""/>
        <dsp:cNvSpPr/>
      </dsp:nvSpPr>
      <dsp:spPr>
        <a:xfrm>
          <a:off x="2868" y="2133675"/>
          <a:ext cx="3273749" cy="183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latin typeface="Times New Roman" panose="02020603050405020304" pitchFamily="18" charset="0"/>
              <a:cs typeface="Times New Roman" panose="02020603050405020304" pitchFamily="18" charset="0"/>
            </a:rPr>
            <a:t>Provide clear instructions during emergencies</a:t>
          </a:r>
        </a:p>
        <a:p>
          <a:pPr marL="0" lvl="0" indent="0" algn="ctr" defTabSz="711200">
            <a:lnSpc>
              <a:spcPct val="90000"/>
            </a:lnSpc>
            <a:spcBef>
              <a:spcPct val="0"/>
            </a:spcBef>
            <a:spcAft>
              <a:spcPct val="35000"/>
            </a:spcAft>
            <a:buFont typeface="Arial" panose="020B0604020202020204" pitchFamily="34" charset="0"/>
            <a:buNone/>
          </a:pPr>
          <a:endParaRPr lang="en-US" sz="1600" kern="1200" dirty="0">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Share status updates when possible</a:t>
          </a:r>
        </a:p>
        <a:p>
          <a:pPr marL="0" lvl="0" indent="0" algn="ctr" defTabSz="711200">
            <a:lnSpc>
              <a:spcPct val="90000"/>
            </a:lnSpc>
            <a:spcBef>
              <a:spcPct val="0"/>
            </a:spcBef>
            <a:spcAft>
              <a:spcPct val="35000"/>
            </a:spcAft>
            <a:buNone/>
          </a:pPr>
          <a:endParaRPr lang="en-US" sz="1600" kern="1200" dirty="0">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Reassure and keep people calm to reduce panic</a:t>
          </a:r>
        </a:p>
      </dsp:txBody>
      <dsp:txXfrm>
        <a:off x="2868" y="2133675"/>
        <a:ext cx="3273749" cy="1832527"/>
      </dsp:txXfrm>
    </dsp:sp>
    <dsp:sp modelId="{40DDA7EF-D674-4D2A-BE68-5AB836CFF856}">
      <dsp:nvSpPr>
        <dsp:cNvPr id="0" name=""/>
        <dsp:cNvSpPr/>
      </dsp:nvSpPr>
      <dsp:spPr>
        <a:xfrm>
          <a:off x="4913493" y="263532"/>
          <a:ext cx="1145812" cy="1145812"/>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28C237-4E87-4B75-A42E-A4344D49D8D3}">
      <dsp:nvSpPr>
        <dsp:cNvPr id="0" name=""/>
        <dsp:cNvSpPr/>
      </dsp:nvSpPr>
      <dsp:spPr>
        <a:xfrm>
          <a:off x="3849525" y="1568559"/>
          <a:ext cx="3273749"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b="1" u="sng" kern="1200">
              <a:latin typeface="Times New Roman" panose="02020603050405020304" pitchFamily="18" charset="0"/>
              <a:cs typeface="Times New Roman" panose="02020603050405020304" pitchFamily="18" charset="0"/>
            </a:rPr>
            <a:t>Emergency Responders:</a:t>
          </a:r>
          <a:endParaRPr lang="en-US" sz="2200" kern="1200">
            <a:latin typeface="Times New Roman" panose="02020603050405020304" pitchFamily="18" charset="0"/>
            <a:cs typeface="Times New Roman" panose="02020603050405020304" pitchFamily="18" charset="0"/>
          </a:endParaRPr>
        </a:p>
      </dsp:txBody>
      <dsp:txXfrm>
        <a:off x="3849525" y="1568559"/>
        <a:ext cx="3273749" cy="491062"/>
      </dsp:txXfrm>
    </dsp:sp>
    <dsp:sp modelId="{AF1BF910-F6E3-4A97-8FB9-AB09BA9ABD90}">
      <dsp:nvSpPr>
        <dsp:cNvPr id="0" name=""/>
        <dsp:cNvSpPr/>
      </dsp:nvSpPr>
      <dsp:spPr>
        <a:xfrm>
          <a:off x="3849525" y="2133675"/>
          <a:ext cx="3273749" cy="183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Identify yourself as BEC</a:t>
          </a:r>
        </a:p>
        <a:p>
          <a:pPr marL="0" lvl="0" indent="0" algn="ctr" defTabSz="711200">
            <a:lnSpc>
              <a:spcPct val="90000"/>
            </a:lnSpc>
            <a:spcBef>
              <a:spcPct val="0"/>
            </a:spcBef>
            <a:spcAft>
              <a:spcPct val="35000"/>
            </a:spcAft>
            <a:buNone/>
          </a:pPr>
          <a:endParaRPr lang="en-US" sz="1600" kern="1200" dirty="0">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Provide a quick briefing </a:t>
          </a:r>
        </a:p>
        <a:p>
          <a:pPr marL="0" lvl="0" indent="0" algn="ctr" defTabSz="711200">
            <a:lnSpc>
              <a:spcPct val="90000"/>
            </a:lnSpc>
            <a:spcBef>
              <a:spcPct val="0"/>
            </a:spcBef>
            <a:spcAft>
              <a:spcPct val="35000"/>
            </a:spcAft>
            <a:buNone/>
          </a:pPr>
          <a:endParaRPr lang="en-US" sz="1600" kern="1200" dirty="0">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Share building information </a:t>
          </a:r>
        </a:p>
      </dsp:txBody>
      <dsp:txXfrm>
        <a:off x="3849525" y="2133675"/>
        <a:ext cx="3273749" cy="1832527"/>
      </dsp:txXfrm>
    </dsp:sp>
    <dsp:sp modelId="{94D9696A-A39B-4380-8B8D-84DD3600D89F}">
      <dsp:nvSpPr>
        <dsp:cNvPr id="0" name=""/>
        <dsp:cNvSpPr/>
      </dsp:nvSpPr>
      <dsp:spPr>
        <a:xfrm>
          <a:off x="8760150" y="263532"/>
          <a:ext cx="1145812" cy="1145812"/>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241873-CEE8-465F-881A-F54100F90DEF}">
      <dsp:nvSpPr>
        <dsp:cNvPr id="0" name=""/>
        <dsp:cNvSpPr/>
      </dsp:nvSpPr>
      <dsp:spPr>
        <a:xfrm>
          <a:off x="7696181" y="1568559"/>
          <a:ext cx="3273749"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b="1" u="sng" kern="1200">
              <a:latin typeface="Times New Roman" panose="02020603050405020304" pitchFamily="18" charset="0"/>
              <a:cs typeface="Times New Roman" panose="02020603050405020304" pitchFamily="18" charset="0"/>
            </a:rPr>
            <a:t>Emergency Management:</a:t>
          </a:r>
          <a:endParaRPr lang="en-US" sz="2200" kern="1200">
            <a:latin typeface="Times New Roman" panose="02020603050405020304" pitchFamily="18" charset="0"/>
            <a:cs typeface="Times New Roman" panose="02020603050405020304" pitchFamily="18" charset="0"/>
          </a:endParaRPr>
        </a:p>
      </dsp:txBody>
      <dsp:txXfrm>
        <a:off x="7696181" y="1568559"/>
        <a:ext cx="3273749" cy="491062"/>
      </dsp:txXfrm>
    </dsp:sp>
    <dsp:sp modelId="{BD073221-4A4D-4D8C-B9C3-F281CA24FE80}">
      <dsp:nvSpPr>
        <dsp:cNvPr id="0" name=""/>
        <dsp:cNvSpPr/>
      </dsp:nvSpPr>
      <dsp:spPr>
        <a:xfrm>
          <a:off x="7696181" y="2133675"/>
          <a:ext cx="3273749" cy="183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Communicate building status updates as they happen</a:t>
          </a:r>
        </a:p>
        <a:p>
          <a:pPr marL="0" lvl="0" indent="0" algn="ctr" defTabSz="711200">
            <a:lnSpc>
              <a:spcPct val="90000"/>
            </a:lnSpc>
            <a:spcBef>
              <a:spcPct val="0"/>
            </a:spcBef>
            <a:spcAft>
              <a:spcPct val="35000"/>
            </a:spcAft>
            <a:buNone/>
          </a:pPr>
          <a:endParaRPr lang="en-US" sz="1600" kern="1200" dirty="0">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Pass along occupant needs</a:t>
          </a:r>
        </a:p>
        <a:p>
          <a:pPr marL="0" lvl="0" indent="0" algn="ctr" defTabSz="711200">
            <a:lnSpc>
              <a:spcPct val="90000"/>
            </a:lnSpc>
            <a:spcBef>
              <a:spcPct val="0"/>
            </a:spcBef>
            <a:spcAft>
              <a:spcPct val="35000"/>
            </a:spcAft>
            <a:buNone/>
          </a:pPr>
          <a:endParaRPr lang="en-US" sz="1600" kern="1200" dirty="0">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Serve as the single POC to reduce confusion</a:t>
          </a:r>
        </a:p>
      </dsp:txBody>
      <dsp:txXfrm>
        <a:off x="7696181" y="2133675"/>
        <a:ext cx="3273749" cy="183252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2</a:t>
            </a:fld>
            <a:endParaRPr lang="en-US"/>
          </a:p>
        </p:txBody>
      </p:sp>
    </p:spTree>
    <p:extLst>
      <p:ext uri="{BB962C8B-B14F-4D97-AF65-F5344CB8AC3E}">
        <p14:creationId xmlns:p14="http://schemas.microsoft.com/office/powerpoint/2010/main" val="29785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11742-AE36-EC4A-BC7A-F4F5A3B8117D}" type="slidenum">
              <a:rPr lang="en-US" smtClean="0"/>
              <a:t>6</a:t>
            </a:fld>
            <a:endParaRPr lang="en-US"/>
          </a:p>
        </p:txBody>
      </p:sp>
    </p:spTree>
    <p:extLst>
      <p:ext uri="{BB962C8B-B14F-4D97-AF65-F5344CB8AC3E}">
        <p14:creationId xmlns:p14="http://schemas.microsoft.com/office/powerpoint/2010/main" val="3516496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11742-AE36-EC4A-BC7A-F4F5A3B8117D}" type="slidenum">
              <a:rPr lang="en-US" smtClean="0"/>
              <a:t>22</a:t>
            </a:fld>
            <a:endParaRPr lang="en-US"/>
          </a:p>
        </p:txBody>
      </p:sp>
    </p:spTree>
    <p:extLst>
      <p:ext uri="{BB962C8B-B14F-4D97-AF65-F5344CB8AC3E}">
        <p14:creationId xmlns:p14="http://schemas.microsoft.com/office/powerpoint/2010/main" val="4233799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9" name="Group 8">
            <a:extLst>
              <a:ext uri="{FF2B5EF4-FFF2-40B4-BE49-F238E27FC236}">
                <a16:creationId xmlns:a16="http://schemas.microsoft.com/office/drawing/2014/main" id="{1AD5A712-F269-5A7F-53A1-D01577225773}"/>
              </a:ext>
            </a:extLst>
          </p:cNvPr>
          <p:cNvGrpSpPr/>
          <p:nvPr userDrawn="1"/>
        </p:nvGrpSpPr>
        <p:grpSpPr>
          <a:xfrm>
            <a:off x="288097" y="336678"/>
            <a:ext cx="2728123" cy="1106677"/>
            <a:chOff x="288097" y="336678"/>
            <a:chExt cx="2728123" cy="1106677"/>
          </a:xfrm>
        </p:grpSpPr>
        <p:pic>
          <p:nvPicPr>
            <p:cNvPr id="16" name="Picture 15">
              <a:extLst>
                <a:ext uri="{FF2B5EF4-FFF2-40B4-BE49-F238E27FC236}">
                  <a16:creationId xmlns:a16="http://schemas.microsoft.com/office/drawing/2014/main" id="{D68AF5D7-2999-6FDB-596C-7BEB2626317C}"/>
                </a:ext>
              </a:extLst>
            </p:cNvPr>
            <p:cNvPicPr>
              <a:picLocks noChangeAspect="1"/>
            </p:cNvPicPr>
            <p:nvPr/>
          </p:nvPicPr>
          <p:blipFill>
            <a:blip r:embed="rId2"/>
            <a:srcRect/>
            <a:stretch/>
          </p:blipFill>
          <p:spPr>
            <a:xfrm>
              <a:off x="288097" y="336678"/>
              <a:ext cx="2728123" cy="816492"/>
            </a:xfrm>
            <a:prstGeom prst="rect">
              <a:avLst/>
            </a:prstGeom>
          </p:spPr>
        </p:pic>
        <p:pic>
          <p:nvPicPr>
            <p:cNvPr id="18" name="Picture 17" descr="Member the Texas State University System">
              <a:extLst>
                <a:ext uri="{FF2B5EF4-FFF2-40B4-BE49-F238E27FC236}">
                  <a16:creationId xmlns:a16="http://schemas.microsoft.com/office/drawing/2014/main" id="{307BFAAA-B3FC-DF89-72E6-854DF8F8C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87" y="1294548"/>
              <a:ext cx="2391543" cy="148807"/>
            </a:xfrm>
            <a:prstGeom prst="rect">
              <a:avLst/>
            </a:prstGeom>
          </p:spPr>
        </p:pic>
      </p:gr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p:cNvPicPr>
          <p:nvPr/>
        </p:nvPicPr>
        <p:blipFill>
          <a:blip r:embed="rId5"/>
          <a:stretch/>
        </p:blipFill>
        <p:spPr>
          <a:xfrm flipH="1">
            <a:off x="0" y="1740098"/>
            <a:ext cx="6885432" cy="182880"/>
          </a:xfrm>
          <a:prstGeom prst="rect">
            <a:avLst/>
          </a:prstGeom>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608138" y="6492875"/>
            <a:ext cx="2734502" cy="365125"/>
          </a:xfrm>
        </p:spPr>
        <p:txBody>
          <a:bodyPr/>
          <a:lstStyle/>
          <a:p>
            <a:fld id="{8A60A3F5-120A-A64C-8514-4F9CB3D10376}" type="datetimeFigureOut">
              <a:rPr lang="en-US" smtClean="0"/>
              <a:pPr/>
              <a:t>3/30/2026</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3499494" y="6492876"/>
            <a:ext cx="8081444" cy="365125"/>
          </a:xfrm>
        </p:spPr>
        <p:txBody>
          <a:bodyPr/>
          <a:lstStyle/>
          <a:p>
            <a:endParaRPr lang="en-US"/>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11737792" y="6492875"/>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BF0244C0-E69C-2409-2732-BEC7F9B194F9}"/>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spTree>
    <p:extLst>
      <p:ext uri="{BB962C8B-B14F-4D97-AF65-F5344CB8AC3E}">
        <p14:creationId xmlns:p14="http://schemas.microsoft.com/office/powerpoint/2010/main" val="131601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5333999" y="1"/>
            <a:ext cx="6857999"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045142"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3/30/2026</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045142"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71852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7940766" y="2193789"/>
            <a:ext cx="2403543" cy="692497"/>
          </a:xfrm>
          <a:solidFill>
            <a:schemeClr val="bg1"/>
          </a:solidFill>
        </p:spPr>
        <p:txBody>
          <a:bodyPr wrap="none" lIns="182880" tIns="91440" rIns="182880" anchor="ctr" anchorCtr="0">
            <a:spAutoFit/>
          </a:bodyPr>
          <a:lstStyle>
            <a:lvl1pPr marL="0" indent="0" algn="ctr">
              <a:lnSpc>
                <a:spcPct val="100000"/>
              </a:lnSpc>
              <a:buNone/>
              <a:defRPr sz="3600" b="1" spc="15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tx2"/>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3/30/2026</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3495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6096000" cy="6858000"/>
          </a:xfrm>
          <a:prstGeom prst="rect">
            <a:avLst/>
          </a:prstGeom>
          <a:solidFill>
            <a:srgbClr val="D7B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3139440"/>
            <a:ext cx="4876801" cy="3050222"/>
          </a:xfrm>
        </p:spPr>
        <p:txBody>
          <a:bodyPr/>
          <a:lstStyle>
            <a:lvl1pPr marL="0" indent="0" algn="ctr">
              <a:buNone/>
              <a:defRPr>
                <a:solidFill>
                  <a:schemeClr val="tx2"/>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bg1"/>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3/30/2026</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7940766"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783034"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Tree>
    <p:extLst>
      <p:ext uri="{BB962C8B-B14F-4D97-AF65-F5344CB8AC3E}">
        <p14:creationId xmlns:p14="http://schemas.microsoft.com/office/powerpoint/2010/main" val="117239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p:nvSpPr>
        <p:spPr>
          <a:xfrm flipH="1">
            <a:off x="835152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2852" t="3214" r="17" b="9647"/>
          <a:stretch/>
        </p:blipFill>
        <p:spPr>
          <a:xfrm>
            <a:off x="5963920" y="619759"/>
            <a:ext cx="5615878"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5963919" y="621791"/>
            <a:ext cx="5615877" cy="5616449"/>
          </a:xfrm>
          <a:solidFill>
            <a:schemeClr val="tx2">
              <a:alpha val="23107"/>
            </a:schemeClr>
          </a:soli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3/30/2026</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76501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p:nvSpPr>
        <p:spPr>
          <a:xfrm flipH="1">
            <a:off x="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608139" y="619760"/>
            <a:ext cx="5609782" cy="5614416"/>
          </a:xfrm>
          <a:solidFill>
            <a:schemeClr val="accent2"/>
          </a:solidFill>
        </p:spPr>
        <p:txBody>
          <a:bodyPr lIns="457200" tIns="457200" rIns="457200" bIns="457200" anchor="ctr">
            <a:normAutofit/>
          </a:bodyPr>
          <a:lstStyle>
            <a:lvl1pPr marL="0" indent="0" algn="ctr">
              <a:buNone/>
              <a:defRPr sz="2000">
                <a:solidFill>
                  <a:schemeClr val="bg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6826060" y="3429000"/>
            <a:ext cx="4746180" cy="258977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3/30/2026</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6837682" y="619759"/>
            <a:ext cx="4746180" cy="2605090"/>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88645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3/30/2026</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732281" y="2689353"/>
            <a:ext cx="2353436" cy="1120647"/>
          </a:xfrm>
        </p:spPr>
        <p:txBody>
          <a:bodyPr lIns="91440" rIns="91440" bIns="0" anchor="t">
            <a:noAutofit/>
          </a:bodyPr>
          <a:lstStyle>
            <a:lvl1pPr marL="0" indent="0" algn="l">
              <a:lnSpc>
                <a:spcPct val="100000"/>
              </a:lnSpc>
              <a:buNone/>
              <a:defRPr sz="2000" b="1" spc="0" baseline="0">
                <a:solidFill>
                  <a:schemeClr val="accent1">
                    <a:lumMod val="75000"/>
                  </a:schemeClr>
                </a:solidFill>
                <a:latin typeface="+mj-lt"/>
              </a:defRPr>
            </a:lvl1pPr>
          </a:lstStyle>
          <a:p>
            <a:pPr lvl="0"/>
            <a:r>
              <a:rPr lang="en-US"/>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731521"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622753" y="2689352"/>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3457810" y="2689352"/>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6293147" y="2689352"/>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9129734" y="2689352"/>
            <a:ext cx="0" cy="328441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3566575" y="2689353"/>
            <a:ext cx="2353436" cy="1120647"/>
          </a:xfrm>
        </p:spPr>
        <p:txBody>
          <a:bodyPr lIns="91440" rIns="91440" bIns="0" anchor="t">
            <a:noAutofit/>
          </a:bodyPr>
          <a:lstStyle>
            <a:lvl1pPr marL="0" indent="0" algn="l">
              <a:lnSpc>
                <a:spcPct val="100000"/>
              </a:lnSpc>
              <a:buNone/>
              <a:defRPr sz="2000" b="1" spc="0" baseline="0">
                <a:solidFill>
                  <a:schemeClr val="accent5"/>
                </a:solidFill>
                <a:latin typeface="+mj-lt"/>
              </a:defRPr>
            </a:lvl1pPr>
          </a:lstStyle>
          <a:p>
            <a:pPr lvl="0"/>
            <a:r>
              <a:rPr lang="en-US"/>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3573575"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6422391" y="2689353"/>
            <a:ext cx="2353436" cy="1120647"/>
          </a:xfrm>
        </p:spPr>
        <p:txBody>
          <a:bodyPr lIns="91440" rIns="91440" bIns="0" anchor="t">
            <a:noAutofit/>
          </a:bodyPr>
          <a:lstStyle>
            <a:lvl1pPr marL="0" indent="0" algn="l">
              <a:lnSpc>
                <a:spcPct val="100000"/>
              </a:lnSpc>
              <a:buNone/>
              <a:defRPr sz="2000" b="1" spc="0" baseline="0">
                <a:solidFill>
                  <a:schemeClr val="accent4"/>
                </a:solidFill>
                <a:latin typeface="+mj-lt"/>
              </a:defRPr>
            </a:lvl1pPr>
          </a:lstStyle>
          <a:p>
            <a:pPr lvl="0"/>
            <a:r>
              <a:rPr lang="en-US"/>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6415629"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9258977" y="2689353"/>
            <a:ext cx="2353436" cy="1120647"/>
          </a:xfrm>
        </p:spPr>
        <p:txBody>
          <a:bodyPr lIns="91440" rIns="91440" bIns="0" anchor="t">
            <a:noAutofit/>
          </a:bodyPr>
          <a:lstStyle>
            <a:lvl1pPr marL="0" indent="0" algn="l">
              <a:lnSpc>
                <a:spcPct val="100000"/>
              </a:lnSpc>
              <a:buNone/>
              <a:defRPr sz="2000" b="1" spc="0" baseline="0">
                <a:solidFill>
                  <a:schemeClr val="accent6"/>
                </a:solidFill>
                <a:latin typeface="+mj-lt"/>
              </a:defRPr>
            </a:lvl1pPr>
          </a:lstStyle>
          <a:p>
            <a:pPr lvl="0"/>
            <a:r>
              <a:rPr lang="en-US"/>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9270040"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4</a:t>
            </a:r>
          </a:p>
        </p:txBody>
      </p:sp>
    </p:spTree>
    <p:extLst>
      <p:ext uri="{BB962C8B-B14F-4D97-AF65-F5344CB8AC3E}">
        <p14:creationId xmlns:p14="http://schemas.microsoft.com/office/powerpoint/2010/main" val="51570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608138" y="2743200"/>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608139"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3/30/2026</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4409381" y="2743200"/>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4409382"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8210624" y="2743200"/>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8210625"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613876" y="4414203"/>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613877"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4407401" y="4414203"/>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440740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8213281" y="4414203"/>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821328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6</a:t>
            </a:r>
          </a:p>
        </p:txBody>
      </p:sp>
    </p:spTree>
    <p:extLst>
      <p:ext uri="{BB962C8B-B14F-4D97-AF65-F5344CB8AC3E}">
        <p14:creationId xmlns:p14="http://schemas.microsoft.com/office/powerpoint/2010/main" val="330607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p:nvSpPr>
        <p:spPr>
          <a:xfrm>
            <a:off x="0" y="1"/>
            <a:ext cx="457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a:blip r:embed="rId2"/>
          <a:srcRect l="4662" r="4662"/>
          <a:stretch/>
        </p:blipFill>
        <p:spPr>
          <a:xfrm>
            <a:off x="591616" y="673779"/>
            <a:ext cx="4806050"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591616" y="673780"/>
            <a:ext cx="4803163" cy="5300300"/>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6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3/30/2026</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5704990" y="365125"/>
            <a:ext cx="5875947" cy="2129472"/>
          </a:xfrm>
        </p:spPr>
        <p:txBody>
          <a:bodyPr>
            <a:normAutofit/>
          </a:bodyPr>
          <a:lstStyle>
            <a:lvl1pPr>
              <a:defRPr sz="3600"/>
            </a:lvl1pPr>
          </a:lstStyle>
          <a:p>
            <a:r>
              <a:rPr lang="en-US"/>
              <a:t>Click to edit Master title style</a:t>
            </a:r>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5699252"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5699253"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8778740"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8778741"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570499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570499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877676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877676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Tree>
    <p:extLst>
      <p:ext uri="{BB962C8B-B14F-4D97-AF65-F5344CB8AC3E}">
        <p14:creationId xmlns:p14="http://schemas.microsoft.com/office/powerpoint/2010/main" val="50760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3/30/2026</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608138" y="2495678"/>
            <a:ext cx="4110460" cy="3448946"/>
          </a:xfrm>
        </p:spPr>
        <p:txBody>
          <a:bodyPr>
            <a:normAutofit/>
          </a:bodyPr>
          <a:lstStyle>
            <a:lvl1pPr marL="0" indent="0" algn="l">
              <a:buNone/>
              <a:defRPr sz="1800"/>
            </a:lvl1pPr>
            <a:lvl2pPr marL="457200" indent="0" algn="r">
              <a:buNone/>
              <a:defRPr sz="1600"/>
            </a:lvl2pPr>
            <a:lvl3pPr marL="914400" indent="0" algn="r">
              <a:buNone/>
              <a:defRPr sz="1400"/>
            </a:lvl3pPr>
            <a:lvl4pPr marL="1371600" indent="0" algn="r">
              <a:buNone/>
              <a:defRPr sz="1200"/>
            </a:lvl4pPr>
            <a:lvl5pPr marL="1828800" indent="0" algn="r">
              <a:buNone/>
              <a:defRPr sz="12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5004485" y="598234"/>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6406157" y="694933"/>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608138" y="365125"/>
            <a:ext cx="4110460" cy="2130552"/>
          </a:xfrm>
        </p:spPr>
        <p:txBody>
          <a:bodyPr>
            <a:normAutofit/>
          </a:bodyPr>
          <a:lstStyle>
            <a:lvl1pPr algn="l">
              <a:defRPr sz="3600">
                <a:solidFill>
                  <a:schemeClr val="tx2"/>
                </a:solidFill>
              </a:defRPr>
            </a:lvl1pPr>
          </a:lstStyle>
          <a:p>
            <a:r>
              <a:rPr lang="en-US"/>
              <a:t>Click to edit Master title style</a:t>
            </a:r>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5004485" y="1982189"/>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6406157" y="2077638"/>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5004485" y="3366145"/>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6406157" y="346755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5004485" y="4750101"/>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6406157" y="484680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third icon of a duck and a leaf will add an icon from PowerPoint’s library.</a:t>
            </a:r>
          </a:p>
        </p:txBody>
      </p:sp>
    </p:spTree>
    <p:extLst>
      <p:ext uri="{BB962C8B-B14F-4D97-AF65-F5344CB8AC3E}">
        <p14:creationId xmlns:p14="http://schemas.microsoft.com/office/powerpoint/2010/main" val="39604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0"/>
            <a:ext cx="4446564" cy="6857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3/30/2026</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0" y="776741"/>
            <a:ext cx="5460970" cy="5435599"/>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5323840" y="2636464"/>
            <a:ext cx="6257098" cy="1752788"/>
          </a:xfrm>
        </p:spPr>
        <p:txBody>
          <a:bodyPr>
            <a:normAutofit/>
          </a:bodyPr>
          <a:lstStyle>
            <a:lvl1pPr marL="0" indent="0">
              <a:buNone/>
              <a:defRPr sz="1800"/>
            </a:lvl1pPr>
            <a:lvl5pPr marL="1828800" indent="0">
              <a:buNone/>
              <a:defRPr/>
            </a:lvl5pPr>
          </a:lstStyle>
          <a:p>
            <a:r>
              <a:rPr lang="en-US" dirty="0"/>
              <a:t>We have two vibrant campuses in Texas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5865424" y="4717159"/>
            <a:ext cx="2419118" cy="852805"/>
          </a:xfrm>
        </p:spPr>
        <p:txBody>
          <a:bodyPr anchor="ctr">
            <a:noAutofit/>
          </a:bodyPr>
          <a:lstStyle>
            <a:lvl1pPr marL="0" indent="0">
              <a:lnSpc>
                <a:spcPct val="100000"/>
              </a:lnSpc>
              <a:spcBef>
                <a:spcPts val="0"/>
              </a:spcBef>
              <a:buNone/>
              <a:defRPr sz="16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San Marcos Campus</a:t>
            </a:r>
          </a:p>
          <a:p>
            <a:pPr lvl="0"/>
            <a:r>
              <a:rPr lang="en-US"/>
              <a:t>601 University Drive</a:t>
            </a:r>
          </a:p>
          <a:p>
            <a:pPr lvl="0"/>
            <a:r>
              <a:rPr lang="en-US"/>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9161819" y="4717159"/>
            <a:ext cx="2419118" cy="852805"/>
          </a:xfrm>
        </p:spPr>
        <p:txBody>
          <a:bodyPr anchor="ctr">
            <a:noAutofit/>
          </a:bodyPr>
          <a:lstStyle>
            <a:lvl1pPr marL="0" indent="0">
              <a:lnSpc>
                <a:spcPct val="100000"/>
              </a:lnSpc>
              <a:spcBef>
                <a:spcPts val="0"/>
              </a:spcBef>
              <a:buNone/>
              <a:defRPr sz="16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Round Rock Campus</a:t>
            </a:r>
          </a:p>
          <a:p>
            <a:pPr lvl="0"/>
            <a:r>
              <a:rPr lang="en-US"/>
              <a:t>1555 University Blvd.</a:t>
            </a:r>
          </a:p>
          <a:p>
            <a:pPr lvl="0"/>
            <a:r>
              <a:rPr lang="en-US"/>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5339334" y="4818095"/>
            <a:ext cx="487362" cy="487363"/>
          </a:xfrm>
          <a:prstGeom prst="teardrop">
            <a:avLst/>
          </a:prstGeom>
          <a:solidFill>
            <a:schemeClr val="tx2"/>
          </a:solidFill>
        </p:spPr>
        <p:txBody>
          <a:bodyPr>
            <a:noAutofit/>
          </a:bodyPr>
          <a:lstStyle>
            <a:lvl1pPr marL="0" indent="0">
              <a:buNone/>
              <a:defRPr sz="2000"/>
            </a:lvl1pPr>
          </a:lstStyle>
          <a:p>
            <a:pPr lvl="0"/>
            <a:r>
              <a:rPr lang="en-US"/>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8658270" y="4818095"/>
            <a:ext cx="487362" cy="487363"/>
          </a:xfrm>
          <a:prstGeom prst="teardrop">
            <a:avLst/>
          </a:prstGeom>
          <a:solidFill>
            <a:schemeClr val="accent2"/>
          </a:solidFill>
        </p:spPr>
        <p:txBody>
          <a:bodyPr>
            <a:noAutofit/>
          </a:bodyPr>
          <a:lstStyle>
            <a:lvl1pPr marL="0" indent="0">
              <a:buNone/>
              <a:defRPr sz="2000"/>
            </a:lvl1pPr>
          </a:lstStyle>
          <a:p>
            <a:pPr lvl="0"/>
            <a:r>
              <a:rPr lang="en-US"/>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5323840" y="365124"/>
            <a:ext cx="6257097" cy="2130552"/>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3925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15" name="Group 14">
            <a:extLst>
              <a:ext uri="{FF2B5EF4-FFF2-40B4-BE49-F238E27FC236}">
                <a16:creationId xmlns:a16="http://schemas.microsoft.com/office/drawing/2014/main" id="{3AD4FEBE-FFB3-9D2B-4C01-B33BF9A2AE24}"/>
              </a:ext>
            </a:extLst>
          </p:cNvPr>
          <p:cNvGrpSpPr/>
          <p:nvPr userDrawn="1"/>
        </p:nvGrpSpPr>
        <p:grpSpPr>
          <a:xfrm>
            <a:off x="288099" y="452424"/>
            <a:ext cx="2743200" cy="985894"/>
            <a:chOff x="288099" y="452424"/>
            <a:chExt cx="2743200" cy="985894"/>
          </a:xfrm>
        </p:grpSpPr>
        <p:pic>
          <p:nvPicPr>
            <p:cNvPr id="5" name="Picture 4">
              <a:extLst>
                <a:ext uri="{FF2B5EF4-FFF2-40B4-BE49-F238E27FC236}">
                  <a16:creationId xmlns:a16="http://schemas.microsoft.com/office/drawing/2014/main" id="{07643897-13BA-D4C3-C58E-FE25BCDD258A}"/>
                </a:ext>
              </a:extLst>
            </p:cNvPr>
            <p:cNvPicPr>
              <a:picLocks noChangeAspect="1"/>
            </p:cNvPicPr>
            <p:nvPr/>
          </p:nvPicPr>
          <p:blipFill>
            <a:blip r:embed="rId3"/>
            <a:srcRect/>
            <a:stretch/>
          </p:blipFill>
          <p:spPr>
            <a:xfrm>
              <a:off x="288099" y="452424"/>
              <a:ext cx="2743200" cy="711200"/>
            </a:xfrm>
            <a:prstGeom prst="rect">
              <a:avLst/>
            </a:prstGeom>
          </p:spPr>
        </p:pic>
        <p:pic>
          <p:nvPicPr>
            <p:cNvPr id="6" name="Picture 5" descr="Member the Texas State University System">
              <a:extLst>
                <a:ext uri="{FF2B5EF4-FFF2-40B4-BE49-F238E27FC236}">
                  <a16:creationId xmlns:a16="http://schemas.microsoft.com/office/drawing/2014/main" id="{FAE210B5-B2A5-D427-5003-BC96C9C25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88" y="1289511"/>
              <a:ext cx="2391543" cy="148807"/>
            </a:xfrm>
            <a:prstGeom prst="rect">
              <a:avLst/>
            </a:prstGeom>
          </p:spPr>
        </p:pic>
      </p:grpSp>
      <p:sp>
        <p:nvSpPr>
          <p:cNvPr id="8" name="Picture Placeholder 8">
            <a:extLst>
              <a:ext uri="{FF2B5EF4-FFF2-40B4-BE49-F238E27FC236}">
                <a16:creationId xmlns:a16="http://schemas.microsoft.com/office/drawing/2014/main" id="{54B1C2B2-EEAB-7D3D-6A65-4A90FB4A6CBC}"/>
              </a:ext>
            </a:extLst>
          </p:cNvPr>
          <p:cNvSpPr>
            <a:spLocks noGrp="1"/>
          </p:cNvSpPr>
          <p:nvPr userDrawn="1">
            <p:ph type="pic" sz="quarter" idx="13" hasCustomPrompt="1"/>
          </p:nvPr>
        </p:nvSpPr>
        <p:spPr>
          <a:xfrm>
            <a:off x="6897810" y="352803"/>
            <a:ext cx="5294190"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userDrawn="1">
            <p:ph type="dt" sz="half" idx="14"/>
          </p:nvPr>
        </p:nvSpPr>
        <p:spPr>
          <a:xfrm>
            <a:off x="608138" y="6501554"/>
            <a:ext cx="2734502" cy="365125"/>
          </a:xfrm>
        </p:spPr>
        <p:txBody>
          <a:bodyPr/>
          <a:lstStyle/>
          <a:p>
            <a:fld id="{8A60A3F5-120A-A64C-8514-4F9CB3D10376}" type="datetimeFigureOut">
              <a:rPr lang="en-US" smtClean="0"/>
              <a:pPr/>
              <a:t>3/30/2026</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userDrawn="1">
            <p:ph type="ftr" sz="quarter" idx="15"/>
          </p:nvPr>
        </p:nvSpPr>
        <p:spPr>
          <a:xfrm>
            <a:off x="3499494" y="6501555"/>
            <a:ext cx="8081444" cy="365125"/>
          </a:xfrm>
        </p:spPr>
        <p:txBody>
          <a:bodyPr/>
          <a:lstStyle/>
          <a:p>
            <a:endParaRPr lang="en-US"/>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userDrawn="1">
            <p:ph type="sldNum" sz="quarter" idx="16"/>
          </p:nvPr>
        </p:nvSpPr>
        <p:spPr>
          <a:xfrm>
            <a:off x="11737792" y="6501554"/>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582F86F1-370A-4009-2733-A19B0ED6780F}"/>
              </a:ext>
              <a:ext uri="{C183D7F6-B498-43B3-948B-1728B52AA6E4}">
                <adec:decorative xmlns:adec="http://schemas.microsoft.com/office/drawing/2017/decorative" val="1"/>
              </a:ext>
            </a:extLst>
          </p:cNvPr>
          <p:cNvPicPr>
            <a:picLocks/>
          </p:cNvPicPr>
          <p:nvPr userDrawn="1"/>
        </p:nvPicPr>
        <p:blipFill>
          <a:blip r:embed="rId5"/>
          <a:stretch/>
        </p:blipFill>
        <p:spPr>
          <a:xfrm flipH="1">
            <a:off x="0" y="1740098"/>
            <a:ext cx="6885432" cy="182880"/>
          </a:xfrm>
          <a:prstGeom prst="rect">
            <a:avLst/>
          </a:prstGeom>
        </p:spPr>
      </p:pic>
    </p:spTree>
    <p:extLst>
      <p:ext uri="{BB962C8B-B14F-4D97-AF65-F5344CB8AC3E}">
        <p14:creationId xmlns:p14="http://schemas.microsoft.com/office/powerpoint/2010/main" val="175404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D1D6F0-CDC4-F7FF-C374-27DD1536361F}"/>
              </a:ext>
            </a:extLst>
          </p:cNvPr>
          <p:cNvSpPr/>
          <p:nvPr userDrawn="1"/>
        </p:nvSpPr>
        <p:spPr>
          <a:xfrm>
            <a:off x="1524" y="124743"/>
            <a:ext cx="12188952"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2540000" y="365124"/>
            <a:ext cx="9040938" cy="4878010"/>
          </a:xfrm>
        </p:spPr>
        <p:txBody>
          <a:bodyPr>
            <a:normAutofit/>
          </a:bodyPr>
          <a:lstStyle>
            <a:lvl1pPr marL="9525" indent="-9525">
              <a:tabLst/>
              <a:defRPr sz="7200">
                <a:solidFill>
                  <a:schemeClr val="tx2"/>
                </a:solidFill>
              </a:defRPr>
            </a:lvl1pPr>
          </a:lstStyle>
          <a:p>
            <a:r>
              <a:rPr lang="en-US"/>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3499494" y="5243134"/>
            <a:ext cx="8081319" cy="731520"/>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3/30/2026</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394E85DC-DBE5-E58F-F932-981773177768}"/>
              </a:ext>
              <a:ext uri="{C183D7F6-B498-43B3-948B-1728B52AA6E4}">
                <adec:decorative xmlns:adec="http://schemas.microsoft.com/office/drawing/2017/decorative" val="1"/>
              </a:ext>
            </a:extLst>
          </p:cNvPr>
          <p:cNvPicPr>
            <a:picLocks noChangeAspect="1"/>
          </p:cNvPicPr>
          <p:nvPr userDrawn="1"/>
        </p:nvPicPr>
        <p:blipFill>
          <a:blip r:embed="rId2"/>
          <a:srcRect t="10486" b="10486"/>
          <a:stretch/>
        </p:blipFill>
        <p:spPr>
          <a:xfrm>
            <a:off x="0" y="0"/>
            <a:ext cx="12192000" cy="125457"/>
          </a:xfrm>
          <a:prstGeom prst="rect">
            <a:avLst/>
          </a:prstGeom>
          <a:ln>
            <a:noFill/>
          </a:ln>
        </p:spPr>
      </p:pic>
    </p:spTree>
    <p:extLst>
      <p:ext uri="{BB962C8B-B14F-4D97-AF65-F5344CB8AC3E}">
        <p14:creationId xmlns:p14="http://schemas.microsoft.com/office/powerpoint/2010/main" val="191588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609600" y="1966205"/>
            <a:ext cx="2930534"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3/30/2026</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79520" y="4033520"/>
            <a:ext cx="7801418" cy="858275"/>
          </a:xfrm>
        </p:spPr>
        <p:txBody>
          <a:bodyPr lIns="91440" rIns="91440">
            <a:normAutofit/>
          </a:bodyPr>
          <a:lstStyle>
            <a:lvl1pPr marL="0" indent="0" algn="l">
              <a:buNone/>
              <a:defRPr sz="1800">
                <a:solidFill>
                  <a:schemeClr val="tx2"/>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79520" y="365125"/>
            <a:ext cx="7801418" cy="3587115"/>
          </a:xfrm>
        </p:spPr>
        <p:txBody>
          <a:bodyPr/>
          <a:lstStyle/>
          <a:p>
            <a:r>
              <a:rPr lang="en-US"/>
              <a:t>Click to edit Master title style</a:t>
            </a:r>
          </a:p>
        </p:txBody>
      </p:sp>
    </p:spTree>
    <p:extLst>
      <p:ext uri="{BB962C8B-B14F-4D97-AF65-F5344CB8AC3E}">
        <p14:creationId xmlns:p14="http://schemas.microsoft.com/office/powerpoint/2010/main" val="1008797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92756" y="1925871"/>
            <a:ext cx="1550300" cy="150312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70192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701925"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6410962" y="1925871"/>
            <a:ext cx="1550300" cy="150312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811418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8109388"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998703" y="4038876"/>
            <a:ext cx="1550300" cy="1503129"/>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701925"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701924"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6410962" y="4038876"/>
            <a:ext cx="1550300" cy="1503129"/>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8114184"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8114183"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3/30/2026</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480899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563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66929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66929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3/30/2026</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31650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88145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88145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53736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509362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509362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75823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730578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730578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97909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9517949"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9517949"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20607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77537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77537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42693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3987538"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3987538"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64780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619970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619970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86866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8411867"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8411867"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Tree>
    <p:extLst>
      <p:ext uri="{BB962C8B-B14F-4D97-AF65-F5344CB8AC3E}">
        <p14:creationId xmlns:p14="http://schemas.microsoft.com/office/powerpoint/2010/main" val="3130484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18991" r="2985"/>
          <a:stretch/>
        </p:blipFill>
        <p:spPr>
          <a:xfrm>
            <a:off x="6841067" y="0"/>
            <a:ext cx="5350934"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608430" y="719840"/>
            <a:ext cx="5566532" cy="1791054"/>
          </a:xfrm>
        </p:spPr>
        <p:txBody>
          <a:bodyPr>
            <a:normAutofit/>
          </a:bodyPr>
          <a:lstStyle>
            <a:lvl1pPr marL="9525" indent="-9525">
              <a:tabLst/>
              <a:defRPr sz="6000">
                <a:solidFill>
                  <a:schemeClr val="tx2"/>
                </a:solidFill>
              </a:defRPr>
            </a:lvl1pPr>
          </a:lstStyle>
          <a:p>
            <a:r>
              <a:rPr lang="en-US"/>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608306" y="2628300"/>
            <a:ext cx="5566532" cy="1114778"/>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3/30/2026</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751641" y="4701823"/>
            <a:ext cx="4445960" cy="1114778"/>
          </a:xfrm>
        </p:spPr>
        <p:txBody>
          <a:bodyPr anchor="ctr">
            <a:normAutofit/>
          </a:bodyPr>
          <a:lstStyle>
            <a:lvl1pPr marL="0" indent="0" algn="l">
              <a:buNone/>
              <a:defRPr sz="1800" b="1">
                <a:solidFill>
                  <a:schemeClr val="tx2"/>
                </a:solidFill>
                <a:latin typeface="+mj-lt"/>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608138" y="4701823"/>
            <a:ext cx="1143502"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6841067" y="0"/>
            <a:ext cx="5350933"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Tree>
    <p:extLst>
      <p:ext uri="{BB962C8B-B14F-4D97-AF65-F5344CB8AC3E}">
        <p14:creationId xmlns:p14="http://schemas.microsoft.com/office/powerpoint/2010/main" val="132866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3/30/2026</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126747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3/30/2026</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63873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406399" y="233680"/>
            <a:ext cx="3138311" cy="1239519"/>
          </a:xfrm>
        </p:spPr>
        <p:txBody>
          <a:bodyPr anchor="ctr">
            <a:normAutofit/>
          </a:bodyPr>
          <a:lstStyle>
            <a:lvl1pPr marL="0" indent="0" algn="ctr">
              <a:buNone/>
              <a:defRPr sz="2000">
                <a:solidFill>
                  <a:schemeClr val="bg1"/>
                </a:solidFill>
              </a:defRPr>
            </a:lvl1pPr>
          </a:lstStyle>
          <a:p>
            <a:r>
              <a:rPr lang="en-US" dirty="0"/>
              <a:t>Add your unit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608138" y="6505197"/>
            <a:ext cx="2734502" cy="365125"/>
          </a:xfrm>
        </p:spPr>
        <p:txBody>
          <a:bodyPr/>
          <a:lstStyle/>
          <a:p>
            <a:fld id="{8A60A3F5-120A-A64C-8514-4F9CB3D10376}" type="datetimeFigureOut">
              <a:rPr lang="en-US" smtClean="0"/>
              <a:pPr/>
              <a:t>3/30/2026</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3499494" y="6505198"/>
            <a:ext cx="8081444" cy="365125"/>
          </a:xfrm>
        </p:spPr>
        <p:txBody>
          <a:bodyPr/>
          <a:lstStyle/>
          <a:p>
            <a:endParaRPr lang="en-US"/>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11737792" y="6505197"/>
            <a:ext cx="454208" cy="365125"/>
          </a:xfrm>
        </p:spPr>
        <p:txBody>
          <a:bodyPr/>
          <a:lstStyle/>
          <a:p>
            <a:fld id="{8179B124-EE6F-DB4E-A403-682A40579A9A}" type="slidenum">
              <a:rPr lang="en-US" smtClean="0"/>
              <a:pPr/>
              <a:t>‹#›</a:t>
            </a:fld>
            <a:endParaRPr lang="en-US"/>
          </a:p>
        </p:txBody>
      </p:sp>
      <p:pic>
        <p:nvPicPr>
          <p:cNvPr id="10" name="Picture 9">
            <a:extLst>
              <a:ext uri="{FF2B5EF4-FFF2-40B4-BE49-F238E27FC236}">
                <a16:creationId xmlns:a16="http://schemas.microsoft.com/office/drawing/2014/main" id="{C11F09D7-34DC-F2AD-764F-7A25986E1823}"/>
              </a:ext>
              <a:ext uri="{C183D7F6-B498-43B3-948B-1728B52AA6E4}">
                <adec:decorative xmlns:adec="http://schemas.microsoft.com/office/drawing/2017/decorative" val="1"/>
              </a:ext>
            </a:extLst>
          </p:cNvPr>
          <p:cNvPicPr>
            <a:picLocks/>
          </p:cNvPicPr>
          <p:nvPr userDrawn="1"/>
        </p:nvPicPr>
        <p:blipFill>
          <a:blip r:embed="rId3"/>
          <a:stretch/>
        </p:blipFill>
        <p:spPr>
          <a:xfrm flipH="1">
            <a:off x="0" y="1740098"/>
            <a:ext cx="6885432" cy="182880"/>
          </a:xfrm>
          <a:prstGeom prst="rect">
            <a:avLst/>
          </a:prstGeom>
        </p:spPr>
      </p:pic>
    </p:spTree>
    <p:extLst>
      <p:ext uri="{BB962C8B-B14F-4D97-AF65-F5344CB8AC3E}">
        <p14:creationId xmlns:p14="http://schemas.microsoft.com/office/powerpoint/2010/main" val="254039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3/30/2026</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5029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608138" y="1802451"/>
            <a:ext cx="5411662" cy="437451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6172203" y="1802449"/>
            <a:ext cx="5408736" cy="437451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3/30/2026</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3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608137" y="2001519"/>
            <a:ext cx="5345623"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2834639"/>
            <a:ext cx="534562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6207414" y="2001519"/>
            <a:ext cx="5373524"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207414" y="2834639"/>
            <a:ext cx="5373524"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3/30/2026</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31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tx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8"/>
            <a:ext cx="10972800" cy="2973679"/>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809066"/>
            <a:ext cx="10972800" cy="1183977"/>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(careful to avoid the text boxes) and select ‘Format Background…’ to open the Format Pane on the right. Then hit the ‘Insert’ button and add any image from your computer.</a:t>
            </a:r>
          </a:p>
        </p:txBody>
      </p:sp>
      <p:pic>
        <p:nvPicPr>
          <p:cNvPr id="14" name="Picture 13">
            <a:extLst>
              <a:ext uri="{FF2B5EF4-FFF2-40B4-BE49-F238E27FC236}">
                <a16:creationId xmlns:a16="http://schemas.microsoft.com/office/drawing/2014/main" id="{3EECD6C0-B461-F1CE-26E8-AD76728E0D5A}"/>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3/30/2026</a:t>
            </a:fld>
            <a:endParaRPr lang="en-US"/>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Tree>
    <p:extLst>
      <p:ext uri="{BB962C8B-B14F-4D97-AF65-F5344CB8AC3E}">
        <p14:creationId xmlns:p14="http://schemas.microsoft.com/office/powerpoint/2010/main" val="408224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userDrawn="1"/>
        </p:nvSpPr>
        <p:spPr>
          <a:xfrm>
            <a:off x="0" y="0"/>
            <a:ext cx="12192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3/30/2026</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9"/>
            <a:ext cx="6858000" cy="2669032"/>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424130"/>
            <a:ext cx="6858000" cy="156891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383422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3/30/2026</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718756" y="1709929"/>
            <a:ext cx="6862182" cy="2669032"/>
          </a:xfrm>
        </p:spPr>
        <p:txBody>
          <a:bodyPr anchor="b">
            <a:normAutofit/>
          </a:bodyPr>
          <a:lstStyle>
            <a:lvl1pPr>
              <a:defRPr sz="4800" spc="150" baseline="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718756" y="4424130"/>
            <a:ext cx="6862182" cy="1568914"/>
          </a:xfrm>
        </p:spPr>
        <p:txBody>
          <a:bodyPr>
            <a:normAutofit/>
          </a:bodyPr>
          <a:lstStyle>
            <a:lvl1pPr marL="0" indent="0">
              <a:buNone/>
              <a:defRPr sz="20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24322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608138" y="365125"/>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608138" y="1825625"/>
            <a:ext cx="109728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608138" y="6288723"/>
            <a:ext cx="273450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8A60A3F5-120A-A64C-8514-4F9CB3D10376}" type="datetimeFigureOut">
              <a:rPr lang="en-US" smtClean="0"/>
              <a:pPr/>
              <a:t>3/30/2026</a:t>
            </a:fld>
            <a:endParaRPr lang="en-US"/>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3499494" y="6288724"/>
            <a:ext cx="8081444" cy="365125"/>
          </a:xfrm>
          <a:prstGeom prst="rect">
            <a:avLst/>
          </a:prstGeom>
        </p:spPr>
        <p:txBody>
          <a:bodyPr vert="horz" lIns="91440" tIns="45720" rIns="91440" bIns="45720" rtlCol="0" anchor="ctr"/>
          <a:lstStyle>
            <a:lvl1pPr algn="r">
              <a:defRPr sz="1200" b="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11737792" y="6288723"/>
            <a:ext cx="454208" cy="365125"/>
          </a:xfrm>
          <a:prstGeom prst="rect">
            <a:avLst/>
          </a:prstGeom>
          <a:noFill/>
        </p:spPr>
        <p:txBody>
          <a:bodyPr vert="horz" lIns="91440" tIns="45720" rIns="91440" bIns="45720" rtlCol="0" anchor="ctr"/>
          <a:lstStyle>
            <a:lvl1pPr algn="l">
              <a:defRPr sz="1200" b="0">
                <a:solidFill>
                  <a:schemeClr val="tx1">
                    <a:lumMod val="50000"/>
                    <a:lumOff val="50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rotWithShape="1">
          <a:blip r:embed="rId28">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6F9A3E-E378-7717-0B3B-9B77201B4D5F}"/>
              </a:ext>
              <a:ext uri="{C183D7F6-B498-43B3-948B-1728B52AA6E4}">
                <adec:decorative xmlns:adec="http://schemas.microsoft.com/office/drawing/2017/decorative" val="1"/>
              </a:ext>
            </a:extLst>
          </p:cNvPr>
          <p:cNvPicPr>
            <a:picLocks noChangeAspect="1"/>
          </p:cNvPicPr>
          <p:nvPr userDrawn="1"/>
        </p:nvPicPr>
        <p:blipFill>
          <a:blip r:embed="rId29"/>
          <a:srcRect t="10486" b="10486"/>
          <a:stretch/>
        </p:blipFill>
        <p:spPr>
          <a:xfrm>
            <a:off x="0" y="0"/>
            <a:ext cx="12192000" cy="125457"/>
          </a:xfrm>
          <a:prstGeom prst="rect">
            <a:avLst/>
          </a:prstGeom>
          <a:ln>
            <a:noFill/>
          </a:ln>
        </p:spPr>
      </p:pic>
      <p:sp>
        <p:nvSpPr>
          <p:cNvPr id="10" name="Rectangle 9">
            <a:extLst>
              <a:ext uri="{FF2B5EF4-FFF2-40B4-BE49-F238E27FC236}">
                <a16:creationId xmlns:a16="http://schemas.microsoft.com/office/drawing/2014/main" id="{881F2A86-DF7A-A404-D87F-9594D62BE3AA}"/>
              </a:ext>
              <a:ext uri="{C183D7F6-B498-43B3-948B-1728B52AA6E4}">
                <adec:decorative xmlns:adec="http://schemas.microsoft.com/office/drawing/2017/decorative" val="1"/>
              </a:ext>
            </a:extLst>
          </p:cNvPr>
          <p:cNvSpPr/>
          <p:nvPr userDrawn="1"/>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075558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slideLayout" Target="../slideLayouts/slideLayout18.xml"/><Relationship Id="rId5" Type="http://schemas.openxmlformats.org/officeDocument/2006/relationships/image" Target="../media/image34.svg"/><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studentinvolvement.txst.edu/freedomofexpression.html"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9.svg"/><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p:txBody>
          <a:bodyPr/>
          <a:lstStyle/>
          <a:p>
            <a:r>
              <a:rPr lang="en-US" dirty="0"/>
              <a:t>Building Emergency Coordinator Program </a:t>
            </a:r>
          </a:p>
        </p:txBody>
      </p:sp>
    </p:spTree>
    <p:extLst>
      <p:ext uri="{BB962C8B-B14F-4D97-AF65-F5344CB8AC3E}">
        <p14:creationId xmlns:p14="http://schemas.microsoft.com/office/powerpoint/2010/main" val="212206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98B2F-112A-D37A-FDD8-11D6713D7DAD}"/>
              </a:ext>
            </a:extLst>
          </p:cNvPr>
          <p:cNvSpPr>
            <a:spLocks noGrp="1"/>
          </p:cNvSpPr>
          <p:nvPr>
            <p:ph sz="half" idx="1"/>
          </p:nvPr>
        </p:nvSpPr>
        <p:spPr>
          <a:xfrm>
            <a:off x="608137" y="1802451"/>
            <a:ext cx="5812759" cy="4374512"/>
          </a:xfrm>
        </p:spPr>
        <p:txBody>
          <a:bodyPr>
            <a:normAutofit/>
          </a:bodyPr>
          <a:lstStyle/>
          <a:p>
            <a:pPr>
              <a:lnSpc>
                <a:spcPct val="110000"/>
              </a:lnSpc>
            </a:pPr>
            <a:r>
              <a:rPr lang="en-US" sz="1500" dirty="0"/>
              <a:t>The Emergency Management staff will facilitate training opportunities for all BEC members. BEC members are strongly encouraged to register for these training sessions and may request specific courses through the Emergency Management staff to further enhance their skills and knowledge. These trainings are not mandatory however, we encourage all members to participate when possible.</a:t>
            </a:r>
          </a:p>
          <a:p>
            <a:pPr>
              <a:lnSpc>
                <a:spcPct val="110000"/>
              </a:lnSpc>
            </a:pPr>
            <a:r>
              <a:rPr lang="en-US" sz="1500" b="1" u="sng" dirty="0"/>
              <a:t>Initial Training</a:t>
            </a:r>
            <a:r>
              <a:rPr lang="en-US" sz="1500" dirty="0"/>
              <a:t>:</a:t>
            </a:r>
          </a:p>
          <a:p>
            <a:pPr lvl="1">
              <a:lnSpc>
                <a:spcPct val="110000"/>
              </a:lnSpc>
            </a:pPr>
            <a:r>
              <a:rPr lang="en-US" sz="1500" dirty="0"/>
              <a:t>Review the BEC program PowerPoint and fact sheet</a:t>
            </a:r>
          </a:p>
          <a:p>
            <a:pPr>
              <a:lnSpc>
                <a:spcPct val="110000"/>
              </a:lnSpc>
            </a:pPr>
            <a:r>
              <a:rPr lang="en-US" sz="1500" b="1" u="sng" dirty="0"/>
              <a:t>Formal Training</a:t>
            </a:r>
            <a:r>
              <a:rPr lang="en-US" sz="1500" dirty="0"/>
              <a:t>:</a:t>
            </a:r>
          </a:p>
          <a:p>
            <a:pPr lvl="1">
              <a:lnSpc>
                <a:spcPct val="110000"/>
              </a:lnSpc>
            </a:pPr>
            <a:r>
              <a:rPr lang="en-US" sz="1500" dirty="0"/>
              <a:t>First Aid CPR &amp; AED, Stop the Bleed, </a:t>
            </a:r>
            <a:r>
              <a:rPr lang="en-US" sz="1500" dirty="0" err="1"/>
              <a:t>Skywarn</a:t>
            </a:r>
            <a:r>
              <a:rPr lang="en-US" sz="1500" dirty="0"/>
              <a:t>, CRASE, and Active Shooter</a:t>
            </a:r>
          </a:p>
          <a:p>
            <a:pPr lvl="1">
              <a:lnSpc>
                <a:spcPct val="110000"/>
              </a:lnSpc>
            </a:pPr>
            <a:endParaRPr lang="en-US" sz="1500" dirty="0"/>
          </a:p>
          <a:p>
            <a:pPr lvl="1">
              <a:lnSpc>
                <a:spcPct val="110000"/>
              </a:lnSpc>
            </a:pPr>
            <a:endParaRPr lang="en-US" sz="1500" dirty="0"/>
          </a:p>
        </p:txBody>
      </p:sp>
      <p:pic>
        <p:nvPicPr>
          <p:cNvPr id="5" name="Picture 4">
            <a:extLst>
              <a:ext uri="{FF2B5EF4-FFF2-40B4-BE49-F238E27FC236}">
                <a16:creationId xmlns:a16="http://schemas.microsoft.com/office/drawing/2014/main" id="{AD961BFC-82B7-DF4B-06B2-519F64D01FA5}"/>
              </a:ext>
            </a:extLst>
          </p:cNvPr>
          <p:cNvPicPr>
            <a:picLocks noChangeAspect="1"/>
          </p:cNvPicPr>
          <p:nvPr/>
        </p:nvPicPr>
        <p:blipFill>
          <a:blip r:embed="rId2"/>
          <a:stretch>
            <a:fillRect/>
          </a:stretch>
        </p:blipFill>
        <p:spPr>
          <a:xfrm>
            <a:off x="7085499" y="1690688"/>
            <a:ext cx="4144851" cy="4374513"/>
          </a:xfrm>
          <a:prstGeom prst="rect">
            <a:avLst/>
          </a:prstGeom>
          <a:noFill/>
        </p:spPr>
      </p:pic>
      <p:sp>
        <p:nvSpPr>
          <p:cNvPr id="2" name="Title 1">
            <a:extLst>
              <a:ext uri="{FF2B5EF4-FFF2-40B4-BE49-F238E27FC236}">
                <a16:creationId xmlns:a16="http://schemas.microsoft.com/office/drawing/2014/main" id="{5DB05CEA-C03A-9BE7-5145-6D7EAF96B8FE}"/>
              </a:ext>
            </a:extLst>
          </p:cNvPr>
          <p:cNvSpPr>
            <a:spLocks noGrp="1"/>
          </p:cNvSpPr>
          <p:nvPr>
            <p:ph type="title"/>
          </p:nvPr>
        </p:nvSpPr>
        <p:spPr>
          <a:xfrm>
            <a:off x="608138" y="365125"/>
            <a:ext cx="10972800" cy="1325563"/>
          </a:xfrm>
        </p:spPr>
        <p:txBody>
          <a:bodyPr anchor="b">
            <a:normAutofit/>
          </a:bodyPr>
          <a:lstStyle/>
          <a:p>
            <a:r>
              <a:rPr lang="en-US" dirty="0"/>
              <a:t>Training </a:t>
            </a:r>
          </a:p>
        </p:txBody>
      </p:sp>
    </p:spTree>
    <p:extLst>
      <p:ext uri="{BB962C8B-B14F-4D97-AF65-F5344CB8AC3E}">
        <p14:creationId xmlns:p14="http://schemas.microsoft.com/office/powerpoint/2010/main" val="104252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C7839-0884-AD2E-7F4F-C7E0AA5CC5CD}"/>
              </a:ext>
            </a:extLst>
          </p:cNvPr>
          <p:cNvSpPr>
            <a:spLocks noGrp="1"/>
          </p:cNvSpPr>
          <p:nvPr>
            <p:ph type="title"/>
          </p:nvPr>
        </p:nvSpPr>
        <p:spPr/>
        <p:txBody>
          <a:bodyPr/>
          <a:lstStyle/>
          <a:p>
            <a:r>
              <a:rPr lang="en-US" dirty="0"/>
              <a:t>Emergency Procedures</a:t>
            </a:r>
          </a:p>
        </p:txBody>
      </p:sp>
    </p:spTree>
    <p:extLst>
      <p:ext uri="{BB962C8B-B14F-4D97-AF65-F5344CB8AC3E}">
        <p14:creationId xmlns:p14="http://schemas.microsoft.com/office/powerpoint/2010/main" val="70871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DF040B9-8738-0BBA-04A3-C25F27F677F3}"/>
              </a:ext>
            </a:extLst>
          </p:cNvPr>
          <p:cNvPicPr>
            <a:picLocks noGrp="1" noChangeAspect="1"/>
          </p:cNvPicPr>
          <p:nvPr>
            <p:ph sz="half" idx="2"/>
          </p:nvPr>
        </p:nvPicPr>
        <p:blipFill>
          <a:blip r:embed="rId2"/>
          <a:stretch>
            <a:fillRect/>
          </a:stretch>
        </p:blipFill>
        <p:spPr>
          <a:xfrm>
            <a:off x="5241740" y="1690688"/>
            <a:ext cx="6950260" cy="3562008"/>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noFill/>
        </p:spPr>
      </p:pic>
      <p:sp>
        <p:nvSpPr>
          <p:cNvPr id="3" name="Content Placeholder 2">
            <a:extLst>
              <a:ext uri="{FF2B5EF4-FFF2-40B4-BE49-F238E27FC236}">
                <a16:creationId xmlns:a16="http://schemas.microsoft.com/office/drawing/2014/main" id="{704F3576-6C90-D7EA-A4D7-0F26D0D95F42}"/>
              </a:ext>
            </a:extLst>
          </p:cNvPr>
          <p:cNvSpPr>
            <a:spLocks noGrp="1"/>
          </p:cNvSpPr>
          <p:nvPr>
            <p:ph sz="half" idx="1"/>
          </p:nvPr>
        </p:nvSpPr>
        <p:spPr>
          <a:xfrm>
            <a:off x="608138" y="1802451"/>
            <a:ext cx="5411662" cy="4374512"/>
          </a:xfrm>
        </p:spPr>
        <p:txBody>
          <a:bodyPr>
            <a:normAutofit/>
          </a:bodyPr>
          <a:lstStyle/>
          <a:p>
            <a:pPr>
              <a:lnSpc>
                <a:spcPct val="110000"/>
              </a:lnSpc>
            </a:pPr>
            <a:r>
              <a:rPr lang="en-US" sz="2000"/>
              <a:t>Activate the fire alarm using the manual pull station if the alarm is not already active. </a:t>
            </a:r>
          </a:p>
          <a:p>
            <a:pPr>
              <a:lnSpc>
                <a:spcPct val="110000"/>
              </a:lnSpc>
            </a:pPr>
            <a:r>
              <a:rPr lang="en-US" sz="2000"/>
              <a:t>Evacuate the building and notify all building occupants. </a:t>
            </a:r>
          </a:p>
          <a:p>
            <a:pPr>
              <a:lnSpc>
                <a:spcPct val="110000"/>
              </a:lnSpc>
            </a:pPr>
            <a:r>
              <a:rPr lang="en-US" sz="2000"/>
              <a:t>Do not use the elevators. </a:t>
            </a:r>
          </a:p>
          <a:p>
            <a:pPr>
              <a:lnSpc>
                <a:spcPct val="110000"/>
              </a:lnSpc>
            </a:pPr>
            <a:r>
              <a:rPr lang="en-US" sz="2000"/>
              <a:t>Have a plan to evacuate persons with disabilities. </a:t>
            </a:r>
          </a:p>
          <a:p>
            <a:pPr>
              <a:lnSpc>
                <a:spcPct val="110000"/>
              </a:lnSpc>
            </a:pPr>
            <a:r>
              <a:rPr lang="en-US" sz="2000"/>
              <a:t>Move to the rally point, PLEASE do not reenter the building until notified by emergency personnel.</a:t>
            </a:r>
          </a:p>
          <a:p>
            <a:pPr>
              <a:lnSpc>
                <a:spcPct val="110000"/>
              </a:lnSpc>
            </a:pPr>
            <a:endParaRPr lang="en-US" sz="2000"/>
          </a:p>
        </p:txBody>
      </p:sp>
      <p:sp>
        <p:nvSpPr>
          <p:cNvPr id="2" name="Title 1">
            <a:extLst>
              <a:ext uri="{FF2B5EF4-FFF2-40B4-BE49-F238E27FC236}">
                <a16:creationId xmlns:a16="http://schemas.microsoft.com/office/drawing/2014/main" id="{297AD3CB-BC89-A37C-B19A-6C66A5AC8CDE}"/>
              </a:ext>
            </a:extLst>
          </p:cNvPr>
          <p:cNvSpPr>
            <a:spLocks noGrp="1"/>
          </p:cNvSpPr>
          <p:nvPr>
            <p:ph type="title"/>
          </p:nvPr>
        </p:nvSpPr>
        <p:spPr>
          <a:xfrm>
            <a:off x="608138" y="365125"/>
            <a:ext cx="10972800" cy="1325563"/>
          </a:xfrm>
        </p:spPr>
        <p:txBody>
          <a:bodyPr anchor="b">
            <a:normAutofit/>
          </a:bodyPr>
          <a:lstStyle/>
          <a:p>
            <a:r>
              <a:rPr lang="en-US" dirty="0"/>
              <a:t>Fire</a:t>
            </a:r>
          </a:p>
        </p:txBody>
      </p:sp>
    </p:spTree>
    <p:extLst>
      <p:ext uri="{BB962C8B-B14F-4D97-AF65-F5344CB8AC3E}">
        <p14:creationId xmlns:p14="http://schemas.microsoft.com/office/powerpoint/2010/main" val="246472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D3566A-0624-63B9-0391-CD8C0117D2E4}"/>
              </a:ext>
            </a:extLst>
          </p:cNvPr>
          <p:cNvSpPr>
            <a:spLocks noGrp="1"/>
          </p:cNvSpPr>
          <p:nvPr>
            <p:ph sz="half" idx="1"/>
          </p:nvPr>
        </p:nvSpPr>
        <p:spPr>
          <a:xfrm>
            <a:off x="608138" y="1802451"/>
            <a:ext cx="6013726" cy="4374512"/>
          </a:xfrm>
        </p:spPr>
        <p:txBody>
          <a:bodyPr>
            <a:normAutofit/>
          </a:bodyPr>
          <a:lstStyle/>
          <a:p>
            <a:pPr>
              <a:lnSpc>
                <a:spcPct val="110000"/>
              </a:lnSpc>
            </a:pPr>
            <a:r>
              <a:rPr lang="en-US" sz="1700" dirty="0"/>
              <a:t>During an active shooter situation BECs role is to guide, coordinate, and communicate</a:t>
            </a:r>
          </a:p>
          <a:p>
            <a:pPr>
              <a:lnSpc>
                <a:spcPct val="110000"/>
              </a:lnSpc>
            </a:pPr>
            <a:r>
              <a:rPr lang="en-US" sz="1700" b="1" dirty="0"/>
              <a:t>Do not </a:t>
            </a:r>
            <a:r>
              <a:rPr lang="en-US" sz="1700" dirty="0"/>
              <a:t>put yourself at unnecessary risk you are to follow </a:t>
            </a:r>
            <a:r>
              <a:rPr lang="en-US" sz="1700" b="1" i="1" dirty="0"/>
              <a:t>Avoid, Deny, Defend </a:t>
            </a:r>
            <a:r>
              <a:rPr lang="en-US" sz="1700" dirty="0"/>
              <a:t>protocols like everyone else.</a:t>
            </a:r>
          </a:p>
          <a:p>
            <a:pPr>
              <a:lnSpc>
                <a:spcPct val="110000"/>
              </a:lnSpc>
            </a:pPr>
            <a:r>
              <a:rPr lang="en-US" sz="1700" dirty="0"/>
              <a:t>If you must remain inside of the building attempt to remain calm and account for the people you have in the room with you if possible.</a:t>
            </a:r>
          </a:p>
          <a:p>
            <a:pPr>
              <a:lnSpc>
                <a:spcPct val="110000"/>
              </a:lnSpc>
            </a:pPr>
            <a:r>
              <a:rPr lang="en-US" sz="1700" dirty="0"/>
              <a:t>If it is safe to do so call 911 or dispatch at (512)245-2805 and alert them of any information you have (what room you are hiding in, how many people are there, if you have any information on the shooter)</a:t>
            </a:r>
          </a:p>
          <a:p>
            <a:pPr>
              <a:lnSpc>
                <a:spcPct val="110000"/>
              </a:lnSpc>
            </a:pPr>
            <a:endParaRPr lang="en-US" sz="1700" dirty="0"/>
          </a:p>
        </p:txBody>
      </p:sp>
      <p:pic>
        <p:nvPicPr>
          <p:cNvPr id="5" name="Picture 4">
            <a:extLst>
              <a:ext uri="{FF2B5EF4-FFF2-40B4-BE49-F238E27FC236}">
                <a16:creationId xmlns:a16="http://schemas.microsoft.com/office/drawing/2014/main" id="{A95AC07C-820A-ECE0-8E54-83BCBBC22315}"/>
              </a:ext>
            </a:extLst>
          </p:cNvPr>
          <p:cNvPicPr>
            <a:picLocks noChangeAspect="1"/>
          </p:cNvPicPr>
          <p:nvPr/>
        </p:nvPicPr>
        <p:blipFill>
          <a:blip r:embed="rId2"/>
          <a:stretch>
            <a:fillRect/>
          </a:stretch>
        </p:blipFill>
        <p:spPr>
          <a:xfrm>
            <a:off x="7013749" y="195479"/>
            <a:ext cx="5084465" cy="6577110"/>
          </a:xfrm>
          <a:prstGeom prst="rect">
            <a:avLst/>
          </a:prstGeom>
          <a:noFill/>
        </p:spPr>
      </p:pic>
      <p:sp>
        <p:nvSpPr>
          <p:cNvPr id="2" name="Title 1">
            <a:extLst>
              <a:ext uri="{FF2B5EF4-FFF2-40B4-BE49-F238E27FC236}">
                <a16:creationId xmlns:a16="http://schemas.microsoft.com/office/drawing/2014/main" id="{717D39B7-AC94-C2FF-9665-266D67A5DE23}"/>
              </a:ext>
            </a:extLst>
          </p:cNvPr>
          <p:cNvSpPr>
            <a:spLocks noGrp="1"/>
          </p:cNvSpPr>
          <p:nvPr>
            <p:ph type="title"/>
          </p:nvPr>
        </p:nvSpPr>
        <p:spPr>
          <a:xfrm>
            <a:off x="608138" y="365125"/>
            <a:ext cx="10972800" cy="1325563"/>
          </a:xfrm>
        </p:spPr>
        <p:txBody>
          <a:bodyPr anchor="b">
            <a:normAutofit/>
          </a:bodyPr>
          <a:lstStyle/>
          <a:p>
            <a:r>
              <a:rPr lang="en-US" dirty="0"/>
              <a:t>Active Shooter</a:t>
            </a:r>
          </a:p>
        </p:txBody>
      </p:sp>
    </p:spTree>
    <p:extLst>
      <p:ext uri="{BB962C8B-B14F-4D97-AF65-F5344CB8AC3E}">
        <p14:creationId xmlns:p14="http://schemas.microsoft.com/office/powerpoint/2010/main" val="2944586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3CD4-4617-C1EB-46B5-EF9CFD960327}"/>
              </a:ext>
            </a:extLst>
          </p:cNvPr>
          <p:cNvSpPr>
            <a:spLocks noGrp="1"/>
          </p:cNvSpPr>
          <p:nvPr>
            <p:ph type="title"/>
          </p:nvPr>
        </p:nvSpPr>
        <p:spPr/>
        <p:txBody>
          <a:bodyPr/>
          <a:lstStyle/>
          <a:p>
            <a:r>
              <a:rPr lang="en-US" dirty="0"/>
              <a:t>Medical Emergencies </a:t>
            </a:r>
          </a:p>
        </p:txBody>
      </p:sp>
      <p:sp>
        <p:nvSpPr>
          <p:cNvPr id="3" name="Content Placeholder 2">
            <a:extLst>
              <a:ext uri="{FF2B5EF4-FFF2-40B4-BE49-F238E27FC236}">
                <a16:creationId xmlns:a16="http://schemas.microsoft.com/office/drawing/2014/main" id="{319CD481-9800-1C70-F553-DE7B7503826D}"/>
              </a:ext>
            </a:extLst>
          </p:cNvPr>
          <p:cNvSpPr>
            <a:spLocks noGrp="1"/>
          </p:cNvSpPr>
          <p:nvPr>
            <p:ph idx="1"/>
          </p:nvPr>
        </p:nvSpPr>
        <p:spPr/>
        <p:txBody>
          <a:bodyPr>
            <a:normAutofit fontScale="92500" lnSpcReduction="10000"/>
          </a:bodyPr>
          <a:lstStyle/>
          <a:p>
            <a:r>
              <a:rPr lang="en-US" sz="2600" b="1" dirty="0">
                <a:latin typeface="Times New Roman" panose="02020603050405020304" pitchFamily="18" charset="0"/>
                <a:cs typeface="Times New Roman" panose="02020603050405020304" pitchFamily="18" charset="0"/>
              </a:rPr>
              <a:t>Immediately dial 911 </a:t>
            </a:r>
          </a:p>
          <a:p>
            <a:pPr lvl="1"/>
            <a:r>
              <a:rPr lang="en-US" sz="2600" dirty="0">
                <a:latin typeface="Times New Roman" panose="02020603050405020304" pitchFamily="18" charset="0"/>
                <a:cs typeface="Times New Roman" panose="02020603050405020304" pitchFamily="18" charset="0"/>
              </a:rPr>
              <a:t>Provide type of injury or medical condition </a:t>
            </a:r>
          </a:p>
          <a:p>
            <a:pPr lvl="1"/>
            <a:r>
              <a:rPr lang="en-US" sz="2600" dirty="0">
                <a:latin typeface="Times New Roman" panose="02020603050405020304" pitchFamily="18" charset="0"/>
                <a:cs typeface="Times New Roman" panose="02020603050405020304" pitchFamily="18" charset="0"/>
              </a:rPr>
              <a:t>Give the exact location of the injured person. You may be asked to stay on the line until medical services arrives </a:t>
            </a:r>
          </a:p>
          <a:p>
            <a:r>
              <a:rPr lang="en-US" sz="2800" b="1" dirty="0">
                <a:latin typeface="Times New Roman" panose="02020603050405020304" pitchFamily="18" charset="0"/>
                <a:cs typeface="Times New Roman" panose="02020603050405020304" pitchFamily="18" charset="0"/>
              </a:rPr>
              <a:t>Provide first aid or medical assistance </a:t>
            </a:r>
            <a:r>
              <a:rPr lang="en-US" sz="2800" dirty="0">
                <a:latin typeface="Times New Roman" panose="02020603050405020304" pitchFamily="18" charset="0"/>
                <a:cs typeface="Times New Roman" panose="02020603050405020304" pitchFamily="18" charset="0"/>
              </a:rPr>
              <a:t>if required and within your capability.</a:t>
            </a:r>
          </a:p>
          <a:p>
            <a:r>
              <a:rPr lang="en-US" sz="2800" dirty="0">
                <a:latin typeface="Times New Roman" panose="02020603050405020304" pitchFamily="18" charset="0"/>
                <a:cs typeface="Times New Roman" panose="02020603050405020304" pitchFamily="18" charset="0"/>
              </a:rPr>
              <a:t>If the person is unconscious and not breathing </a:t>
            </a:r>
            <a:r>
              <a:rPr lang="en-US" sz="2800" b="1" dirty="0">
                <a:latin typeface="Times New Roman" panose="02020603050405020304" pitchFamily="18" charset="0"/>
                <a:cs typeface="Times New Roman" panose="02020603050405020304" pitchFamily="18" charset="0"/>
              </a:rPr>
              <a:t>begin CPR</a:t>
            </a:r>
            <a:r>
              <a:rPr lang="en-US" sz="2800" dirty="0">
                <a:latin typeface="Times New Roman" panose="02020603050405020304" pitchFamily="18" charset="0"/>
                <a:cs typeface="Times New Roman" panose="02020603050405020304" pitchFamily="18" charset="0"/>
              </a:rPr>
              <a:t>, if trained to do so. </a:t>
            </a:r>
          </a:p>
          <a:p>
            <a:r>
              <a:rPr lang="en-US" sz="2800" b="1" dirty="0">
                <a:latin typeface="Times New Roman" panose="02020603050405020304" pitchFamily="18" charset="0"/>
                <a:cs typeface="Times New Roman" panose="02020603050405020304" pitchFamily="18" charset="0"/>
              </a:rPr>
              <a:t>Remain with the injured person</a:t>
            </a:r>
            <a:r>
              <a:rPr lang="en-US" sz="2800" dirty="0">
                <a:latin typeface="Times New Roman" panose="02020603050405020304" pitchFamily="18" charset="0"/>
                <a:cs typeface="Times New Roman" panose="02020603050405020304" pitchFamily="18" charset="0"/>
              </a:rPr>
              <a:t> until Emergency Medical Service (EMS) arrives</a:t>
            </a:r>
          </a:p>
          <a:p>
            <a:endParaRPr lang="en-US" dirty="0"/>
          </a:p>
        </p:txBody>
      </p:sp>
    </p:spTree>
    <p:extLst>
      <p:ext uri="{BB962C8B-B14F-4D97-AF65-F5344CB8AC3E}">
        <p14:creationId xmlns:p14="http://schemas.microsoft.com/office/powerpoint/2010/main" val="243648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CC98-A368-D4B4-038C-8EE1C69B0337}"/>
              </a:ext>
            </a:extLst>
          </p:cNvPr>
          <p:cNvSpPr>
            <a:spLocks noGrp="1"/>
          </p:cNvSpPr>
          <p:nvPr>
            <p:ph type="title"/>
          </p:nvPr>
        </p:nvSpPr>
        <p:spPr/>
        <p:txBody>
          <a:bodyPr/>
          <a:lstStyle/>
          <a:p>
            <a:r>
              <a:rPr lang="en-US" dirty="0"/>
              <a:t>Threats</a:t>
            </a:r>
          </a:p>
        </p:txBody>
      </p:sp>
      <p:sp>
        <p:nvSpPr>
          <p:cNvPr id="3" name="Content Placeholder 2">
            <a:extLst>
              <a:ext uri="{FF2B5EF4-FFF2-40B4-BE49-F238E27FC236}">
                <a16:creationId xmlns:a16="http://schemas.microsoft.com/office/drawing/2014/main" id="{80177A1D-815F-0E78-253B-95120846F7D8}"/>
              </a:ext>
            </a:extLst>
          </p:cNvPr>
          <p:cNvSpPr>
            <a:spLocks noGrp="1"/>
          </p:cNvSpPr>
          <p:nvPr>
            <p:ph idx="1"/>
          </p:nvPr>
        </p:nvSpPr>
        <p:spPr/>
        <p:txBody>
          <a:bodyPr>
            <a:normAutofit fontScale="77500" lnSpcReduction="20000"/>
          </a:bodyPr>
          <a:lstStyle/>
          <a:p>
            <a:pPr marL="0" indent="0">
              <a:lnSpc>
                <a:spcPct val="110000"/>
              </a:lnSpc>
              <a:buNone/>
            </a:pPr>
            <a:r>
              <a:rPr lang="en-US" sz="2100" dirty="0"/>
              <a:t>In the event of a </a:t>
            </a:r>
            <a:r>
              <a:rPr lang="en-US" sz="2100" b="1" dirty="0"/>
              <a:t>Bomb Threat </a:t>
            </a:r>
          </a:p>
          <a:p>
            <a:pPr lvl="1">
              <a:lnSpc>
                <a:spcPct val="110000"/>
              </a:lnSpc>
            </a:pPr>
            <a:r>
              <a:rPr lang="en-US" sz="2100" b="1" i="1" dirty="0"/>
              <a:t>Do not handle the items. </a:t>
            </a:r>
          </a:p>
          <a:p>
            <a:pPr lvl="1">
              <a:lnSpc>
                <a:spcPct val="110000"/>
              </a:lnSpc>
            </a:pPr>
            <a:r>
              <a:rPr lang="en-US" sz="2100" dirty="0"/>
              <a:t>Gather as much information as possible from the caller. </a:t>
            </a:r>
          </a:p>
          <a:p>
            <a:pPr lvl="2">
              <a:lnSpc>
                <a:spcPct val="110000"/>
              </a:lnSpc>
            </a:pPr>
            <a:r>
              <a:rPr lang="en-US" sz="2100" dirty="0"/>
              <a:t>If possible, location, type, description</a:t>
            </a:r>
          </a:p>
          <a:p>
            <a:pPr lvl="1">
              <a:lnSpc>
                <a:spcPct val="110000"/>
              </a:lnSpc>
            </a:pPr>
            <a:r>
              <a:rPr lang="en-US" sz="2100" dirty="0"/>
              <a:t>Dial 911 </a:t>
            </a:r>
          </a:p>
          <a:p>
            <a:pPr lvl="1">
              <a:lnSpc>
                <a:spcPct val="110000"/>
              </a:lnSpc>
            </a:pPr>
            <a:r>
              <a:rPr lang="en-US" sz="2100" dirty="0"/>
              <a:t>Follow the direction of law enforcement. </a:t>
            </a:r>
          </a:p>
          <a:p>
            <a:pPr marL="0" indent="0">
              <a:lnSpc>
                <a:spcPct val="110000"/>
              </a:lnSpc>
              <a:buNone/>
            </a:pPr>
            <a:r>
              <a:rPr lang="en-US" sz="2100" dirty="0"/>
              <a:t>In the event of a </a:t>
            </a:r>
            <a:r>
              <a:rPr lang="en-US" sz="2100" b="1" dirty="0"/>
              <a:t>Suspicious Package </a:t>
            </a:r>
          </a:p>
          <a:p>
            <a:pPr lvl="1">
              <a:lnSpc>
                <a:spcPct val="110000"/>
              </a:lnSpc>
            </a:pPr>
            <a:r>
              <a:rPr lang="en-US" sz="2100" b="1" i="1" dirty="0"/>
              <a:t>Do not handle the items. </a:t>
            </a:r>
          </a:p>
          <a:p>
            <a:pPr lvl="1">
              <a:lnSpc>
                <a:spcPct val="110000"/>
              </a:lnSpc>
            </a:pPr>
            <a:r>
              <a:rPr lang="en-US" sz="2100" dirty="0"/>
              <a:t>Get as much information as possible from the caller about the package. </a:t>
            </a:r>
          </a:p>
          <a:p>
            <a:pPr lvl="2">
              <a:lnSpc>
                <a:spcPct val="110000"/>
              </a:lnSpc>
            </a:pPr>
            <a:r>
              <a:rPr lang="en-US" sz="2100" dirty="0"/>
              <a:t>If possible, location, type, description</a:t>
            </a:r>
          </a:p>
          <a:p>
            <a:pPr lvl="1">
              <a:lnSpc>
                <a:spcPct val="110000"/>
              </a:lnSpc>
            </a:pPr>
            <a:r>
              <a:rPr lang="en-US" sz="2100" dirty="0"/>
              <a:t>Dial 911</a:t>
            </a:r>
          </a:p>
          <a:p>
            <a:pPr lvl="2">
              <a:lnSpc>
                <a:spcPct val="110000"/>
              </a:lnSpc>
            </a:pPr>
            <a:r>
              <a:rPr lang="en-US" sz="2100" dirty="0"/>
              <a:t>Do not use any electronic device near the package.  </a:t>
            </a:r>
          </a:p>
          <a:p>
            <a:pPr lvl="1">
              <a:lnSpc>
                <a:spcPct val="110000"/>
              </a:lnSpc>
            </a:pPr>
            <a:r>
              <a:rPr lang="en-US" sz="2100" dirty="0"/>
              <a:t>Follow the direction of law enforcement. </a:t>
            </a:r>
          </a:p>
          <a:p>
            <a:pPr lvl="1">
              <a:lnSpc>
                <a:spcPct val="110000"/>
              </a:lnSpc>
            </a:pPr>
            <a:r>
              <a:rPr lang="en-US" sz="2100" dirty="0"/>
              <a:t>Evacuate the area surrounding the package and await instructions from UPD.</a:t>
            </a:r>
          </a:p>
          <a:p>
            <a:endParaRPr lang="en-US" dirty="0"/>
          </a:p>
        </p:txBody>
      </p:sp>
    </p:spTree>
    <p:extLst>
      <p:ext uri="{BB962C8B-B14F-4D97-AF65-F5344CB8AC3E}">
        <p14:creationId xmlns:p14="http://schemas.microsoft.com/office/powerpoint/2010/main" val="30179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A29AE0-4A78-C8B5-D06D-D40E758CAE80}"/>
              </a:ext>
            </a:extLst>
          </p:cNvPr>
          <p:cNvSpPr>
            <a:spLocks noGrp="1"/>
          </p:cNvSpPr>
          <p:nvPr>
            <p:ph type="body" sz="quarter" idx="30"/>
          </p:nvPr>
        </p:nvSpPr>
        <p:spPr>
          <a:xfrm>
            <a:off x="608138" y="2495678"/>
            <a:ext cx="4110460" cy="3448946"/>
          </a:xfrm>
        </p:spPr>
        <p:txBody>
          <a:bodyPr>
            <a:normAutofit/>
          </a:bodyPr>
          <a:lstStyle/>
          <a:p>
            <a:pPr marL="0" indent="0">
              <a:lnSpc>
                <a:spcPct val="110000"/>
              </a:lnSpc>
              <a:buNone/>
            </a:pPr>
            <a:r>
              <a:rPr lang="en-US" sz="1500" b="1" i="1"/>
              <a:t>Swatting</a:t>
            </a:r>
            <a:r>
              <a:rPr lang="en-US" sz="1500"/>
              <a:t> is a malicious act that can involve placing false emergency calls to emergency responders, often reporting a (false) severe, ongoing crisis at a specific location. The goal of swatting is to provoke a significant law enforcement response, creating chaos and potentially resulting in violence.</a:t>
            </a:r>
          </a:p>
          <a:p>
            <a:pPr marL="0" indent="0">
              <a:lnSpc>
                <a:spcPct val="110000"/>
              </a:lnSpc>
              <a:buNone/>
            </a:pPr>
            <a:endParaRPr lang="en-US" sz="1500"/>
          </a:p>
          <a:p>
            <a:pPr marL="0" indent="0">
              <a:lnSpc>
                <a:spcPct val="110000"/>
              </a:lnSpc>
              <a:buNone/>
            </a:pPr>
            <a:r>
              <a:rPr lang="en-US" sz="1500" b="1" u="sng"/>
              <a:t>Remember even if you suspect that a call is false always treat the incident as a genuine threat </a:t>
            </a:r>
          </a:p>
          <a:p>
            <a:pPr marL="0" indent="0">
              <a:lnSpc>
                <a:spcPct val="110000"/>
              </a:lnSpc>
              <a:buNone/>
            </a:pPr>
            <a:endParaRPr lang="en-US" sz="1500"/>
          </a:p>
        </p:txBody>
      </p:sp>
      <p:pic>
        <p:nvPicPr>
          <p:cNvPr id="8" name="Content Placeholder 7" descr="Call center with solid fill">
            <a:extLst>
              <a:ext uri="{FF2B5EF4-FFF2-40B4-BE49-F238E27FC236}">
                <a16:creationId xmlns:a16="http://schemas.microsoft.com/office/drawing/2014/main" id="{36753569-12A5-FF9D-86E8-580299144895}"/>
              </a:ext>
            </a:extLst>
          </p:cNvPr>
          <p:cNvPicPr>
            <a:picLocks noGrp="1" noChangeAspect="1"/>
          </p:cNvPicPr>
          <p:nvPr>
            <p:ph sz="quarter" idx="31"/>
          </p:nvPr>
        </p:nvPicPr>
        <p:blipFill>
          <a:blip>
            <a:extLst>
              <a:ext uri="{96DAC541-7B7A-43D3-8B79-37D633B846F1}">
                <asvg:svgBlip xmlns:asvg="http://schemas.microsoft.com/office/drawing/2016/SVG/main" r:embed="rId2"/>
              </a:ext>
            </a:extLst>
          </a:blip>
          <a:stretch>
            <a:fillRect/>
          </a:stretch>
        </p:blipFill>
        <p:spPr>
          <a:xfrm>
            <a:off x="4998058" y="640620"/>
            <a:ext cx="1143000" cy="1143000"/>
          </a:xfrm>
          <a:ln>
            <a:solidFill>
              <a:schemeClr val="tx2"/>
            </a:solidFill>
          </a:ln>
        </p:spPr>
      </p:pic>
      <p:sp>
        <p:nvSpPr>
          <p:cNvPr id="11" name="Text Placeholder 3">
            <a:extLst>
              <a:ext uri="{FF2B5EF4-FFF2-40B4-BE49-F238E27FC236}">
                <a16:creationId xmlns:a16="http://schemas.microsoft.com/office/drawing/2014/main" id="{37FF8AB2-6704-16D4-0AA2-0742AF2A1017}"/>
              </a:ext>
            </a:extLst>
          </p:cNvPr>
          <p:cNvSpPr>
            <a:spLocks noGrp="1"/>
          </p:cNvSpPr>
          <p:nvPr>
            <p:ph type="body" sz="quarter" idx="32"/>
          </p:nvPr>
        </p:nvSpPr>
        <p:spPr>
          <a:xfrm>
            <a:off x="6406157" y="640620"/>
            <a:ext cx="5177705" cy="1141625"/>
          </a:xfrm>
        </p:spPr>
        <p:txBody>
          <a:bodyPr/>
          <a:lstStyle/>
          <a:p>
            <a:r>
              <a:rPr lang="en-US" dirty="0"/>
              <a:t>If you receive a threat immediately notify law enforcement they will assess the situation and provide guidance regarding facility lockdown, search, and/or evacuation.</a:t>
            </a:r>
          </a:p>
        </p:txBody>
      </p:sp>
      <p:sp>
        <p:nvSpPr>
          <p:cNvPr id="4" name="Title 3">
            <a:extLst>
              <a:ext uri="{FF2B5EF4-FFF2-40B4-BE49-F238E27FC236}">
                <a16:creationId xmlns:a16="http://schemas.microsoft.com/office/drawing/2014/main" id="{B14E3B6F-DD13-AAF7-86EA-9707BE4D3E2E}"/>
              </a:ext>
            </a:extLst>
          </p:cNvPr>
          <p:cNvSpPr>
            <a:spLocks noGrp="1"/>
          </p:cNvSpPr>
          <p:nvPr>
            <p:ph type="title"/>
          </p:nvPr>
        </p:nvSpPr>
        <p:spPr>
          <a:xfrm>
            <a:off x="608138" y="365125"/>
            <a:ext cx="4110460" cy="2130552"/>
          </a:xfrm>
        </p:spPr>
        <p:txBody>
          <a:bodyPr anchor="b">
            <a:normAutofit/>
          </a:bodyPr>
          <a:lstStyle/>
          <a:p>
            <a:r>
              <a:rPr lang="en-US" dirty="0"/>
              <a:t>Swatting</a:t>
            </a:r>
          </a:p>
        </p:txBody>
      </p:sp>
      <p:pic>
        <p:nvPicPr>
          <p:cNvPr id="12" name="Content Placeholder 11" descr="Checkmark with solid fill">
            <a:extLst>
              <a:ext uri="{FF2B5EF4-FFF2-40B4-BE49-F238E27FC236}">
                <a16:creationId xmlns:a16="http://schemas.microsoft.com/office/drawing/2014/main" id="{8F1043CC-D2A0-A3C9-3696-F6635FC3B849}"/>
              </a:ext>
            </a:extLst>
          </p:cNvPr>
          <p:cNvPicPr>
            <a:picLocks noGrp="1" noChangeAspect="1"/>
          </p:cNvPicPr>
          <p:nvPr>
            <p:ph sz="quarter" idx="33"/>
          </p:nvPr>
        </p:nvPicPr>
        <p:blipFill>
          <a:blip>
            <a:extLst>
              <a:ext uri="{96DAC541-7B7A-43D3-8B79-37D633B846F1}">
                <asvg:svgBlip xmlns:asvg="http://schemas.microsoft.com/office/drawing/2016/SVG/main" r:embed="rId3"/>
              </a:ext>
            </a:extLst>
          </a:blip>
          <a:stretch>
            <a:fillRect/>
          </a:stretch>
        </p:blipFill>
        <p:spPr>
          <a:xfrm>
            <a:off x="5004485" y="2031121"/>
            <a:ext cx="1143000" cy="1143000"/>
          </a:xfrm>
          <a:ln>
            <a:solidFill>
              <a:schemeClr val="accent1"/>
            </a:solidFill>
          </a:ln>
        </p:spPr>
      </p:pic>
      <p:sp>
        <p:nvSpPr>
          <p:cNvPr id="3" name="Content Placeholder 2">
            <a:extLst>
              <a:ext uri="{FF2B5EF4-FFF2-40B4-BE49-F238E27FC236}">
                <a16:creationId xmlns:a16="http://schemas.microsoft.com/office/drawing/2014/main" id="{C361491E-68A8-235E-1229-569F439E9BBE}"/>
              </a:ext>
            </a:extLst>
          </p:cNvPr>
          <p:cNvSpPr>
            <a:spLocks noGrp="1"/>
          </p:cNvSpPr>
          <p:nvPr>
            <p:ph type="body" sz="quarter" idx="34"/>
          </p:nvPr>
        </p:nvSpPr>
        <p:spPr>
          <a:xfrm>
            <a:off x="6406157" y="2170809"/>
            <a:ext cx="5177705" cy="1141625"/>
          </a:xfrm>
        </p:spPr>
        <p:txBody>
          <a:bodyPr anchor="ctr">
            <a:normAutofit/>
          </a:bodyPr>
          <a:lstStyle/>
          <a:p>
            <a:r>
              <a:rPr lang="en-US" dirty="0"/>
              <a:t>Only relay verified instructions/information given by emergency personnel and encourage calm behavior to prevent panic.</a:t>
            </a:r>
          </a:p>
        </p:txBody>
      </p:sp>
      <p:pic>
        <p:nvPicPr>
          <p:cNvPr id="16" name="Content Placeholder 15" descr="Exit outline">
            <a:extLst>
              <a:ext uri="{FF2B5EF4-FFF2-40B4-BE49-F238E27FC236}">
                <a16:creationId xmlns:a16="http://schemas.microsoft.com/office/drawing/2014/main" id="{E078D694-904B-3CF9-2AD5-8C166D3CCCFF}"/>
              </a:ext>
            </a:extLst>
          </p:cNvPr>
          <p:cNvPicPr>
            <a:picLocks noGrp="1" noChangeAspect="1"/>
          </p:cNvPicPr>
          <p:nvPr>
            <p:ph sz="quarter" idx="35"/>
          </p:nvPr>
        </p:nvPicPr>
        <p:blipFill>
          <a:blip>
            <a:extLst>
              <a:ext uri="{96DAC541-7B7A-43D3-8B79-37D633B846F1}">
                <asvg:svgBlip xmlns:asvg="http://schemas.microsoft.com/office/drawing/2016/SVG/main" r:embed="rId4"/>
              </a:ext>
            </a:extLst>
          </a:blip>
          <a:stretch>
            <a:fillRect/>
          </a:stretch>
        </p:blipFill>
        <p:spPr>
          <a:xfrm>
            <a:off x="5004485" y="3467550"/>
            <a:ext cx="1143000" cy="1143000"/>
          </a:xfrm>
          <a:ln>
            <a:solidFill>
              <a:schemeClr val="tx2"/>
            </a:solidFill>
          </a:ln>
        </p:spPr>
      </p:pic>
      <p:sp>
        <p:nvSpPr>
          <p:cNvPr id="17" name="Text Placeholder 8">
            <a:extLst>
              <a:ext uri="{FF2B5EF4-FFF2-40B4-BE49-F238E27FC236}">
                <a16:creationId xmlns:a16="http://schemas.microsoft.com/office/drawing/2014/main" id="{73F88F04-D354-024F-89D2-582D479BC2FD}"/>
              </a:ext>
            </a:extLst>
          </p:cNvPr>
          <p:cNvSpPr>
            <a:spLocks noGrp="1"/>
          </p:cNvSpPr>
          <p:nvPr>
            <p:ph type="body" sz="quarter" idx="36"/>
          </p:nvPr>
        </p:nvSpPr>
        <p:spPr>
          <a:xfrm>
            <a:off x="6406156" y="3508804"/>
            <a:ext cx="5177705" cy="1141625"/>
          </a:xfrm>
        </p:spPr>
        <p:txBody>
          <a:bodyPr/>
          <a:lstStyle/>
          <a:p>
            <a:r>
              <a:rPr lang="en-US" dirty="0"/>
              <a:t>If an evacuation is ordered guide occupants to safety assembly areas. If lockdown is ordered lock doors, turn off lights, move away from doors and remain calm. </a:t>
            </a:r>
          </a:p>
        </p:txBody>
      </p:sp>
      <p:pic>
        <p:nvPicPr>
          <p:cNvPr id="20" name="Content Placeholder 19" descr="Chat bubble with solid fill">
            <a:extLst>
              <a:ext uri="{FF2B5EF4-FFF2-40B4-BE49-F238E27FC236}">
                <a16:creationId xmlns:a16="http://schemas.microsoft.com/office/drawing/2014/main" id="{89EA99AB-847C-85BD-5B70-BA9FB7AFEA39}"/>
              </a:ext>
            </a:extLst>
          </p:cNvPr>
          <p:cNvPicPr>
            <a:picLocks noGrp="1" noChangeAspect="1"/>
          </p:cNvPicPr>
          <p:nvPr>
            <p:ph sz="quarter" idx="37"/>
          </p:nvPr>
        </p:nvPicPr>
        <p:blipFill>
          <a:blip>
            <a:extLst>
              <a:ext uri="{96DAC541-7B7A-43D3-8B79-37D633B846F1}">
                <asvg:svgBlip xmlns:asvg="http://schemas.microsoft.com/office/drawing/2016/SVG/main" r:embed="rId5"/>
              </a:ext>
            </a:extLst>
          </a:blip>
          <a:stretch>
            <a:fillRect/>
          </a:stretch>
        </p:blipFill>
        <p:spPr>
          <a:xfrm>
            <a:off x="5010581" y="4903979"/>
            <a:ext cx="1143000" cy="1143000"/>
          </a:xfrm>
          <a:ln>
            <a:solidFill>
              <a:schemeClr val="accent1"/>
            </a:solidFill>
          </a:ln>
        </p:spPr>
      </p:pic>
      <p:sp>
        <p:nvSpPr>
          <p:cNvPr id="21" name="Text Placeholder 10">
            <a:extLst>
              <a:ext uri="{FF2B5EF4-FFF2-40B4-BE49-F238E27FC236}">
                <a16:creationId xmlns:a16="http://schemas.microsoft.com/office/drawing/2014/main" id="{C481882E-69B9-F242-7C53-2D79E63A9C11}"/>
              </a:ext>
            </a:extLst>
          </p:cNvPr>
          <p:cNvSpPr>
            <a:spLocks noGrp="1"/>
          </p:cNvSpPr>
          <p:nvPr>
            <p:ph type="body" sz="quarter" idx="38"/>
          </p:nvPr>
        </p:nvSpPr>
        <p:spPr>
          <a:xfrm>
            <a:off x="6406156" y="5003441"/>
            <a:ext cx="5177705" cy="1141625"/>
          </a:xfrm>
        </p:spPr>
        <p:txBody>
          <a:bodyPr/>
          <a:lstStyle/>
          <a:p>
            <a:r>
              <a:rPr lang="en-US" dirty="0"/>
              <a:t>If possible, stay in contact with emergency management or law enforcement to provide situational updates from your building. </a:t>
            </a:r>
          </a:p>
        </p:txBody>
      </p:sp>
    </p:spTree>
    <p:extLst>
      <p:ext uri="{BB962C8B-B14F-4D97-AF65-F5344CB8AC3E}">
        <p14:creationId xmlns:p14="http://schemas.microsoft.com/office/powerpoint/2010/main" val="2095415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F347-7E15-7933-57C9-3283D03DFEE5}"/>
              </a:ext>
            </a:extLst>
          </p:cNvPr>
          <p:cNvSpPr>
            <a:spLocks noGrp="1"/>
          </p:cNvSpPr>
          <p:nvPr>
            <p:ph type="title"/>
          </p:nvPr>
        </p:nvSpPr>
        <p:spPr/>
        <p:txBody>
          <a:bodyPr/>
          <a:lstStyle/>
          <a:p>
            <a:r>
              <a:rPr lang="en-US" dirty="0"/>
              <a:t>Power Outage or Utility Failure</a:t>
            </a:r>
          </a:p>
        </p:txBody>
      </p:sp>
      <p:sp>
        <p:nvSpPr>
          <p:cNvPr id="3" name="Content Placeholder 2">
            <a:extLst>
              <a:ext uri="{FF2B5EF4-FFF2-40B4-BE49-F238E27FC236}">
                <a16:creationId xmlns:a16="http://schemas.microsoft.com/office/drawing/2014/main" id="{3AE95B86-EEED-B978-D106-35A87756F75A}"/>
              </a:ext>
            </a:extLst>
          </p:cNvPr>
          <p:cNvSpPr>
            <a:spLocks noGrp="1"/>
          </p:cNvSpPr>
          <p:nvPr>
            <p:ph idx="1"/>
          </p:nvPr>
        </p:nvSpPr>
        <p:spPr>
          <a:xfrm>
            <a:off x="608138" y="1825625"/>
            <a:ext cx="10309798" cy="4229735"/>
          </a:xfrm>
        </p:spPr>
        <p:txBody>
          <a:bodyPr>
            <a:normAutofit lnSpcReduction="10000"/>
          </a:bodyPr>
          <a:lstStyle/>
          <a:p>
            <a:pPr>
              <a:spcBef>
                <a:spcPts val="600"/>
              </a:spcBef>
            </a:pPr>
            <a:r>
              <a:rPr lang="en-US" dirty="0"/>
              <a:t>Report and power outage or utility failure the university police department (512-245-2805) </a:t>
            </a:r>
          </a:p>
          <a:p>
            <a:pPr>
              <a:spcBef>
                <a:spcPts val="600"/>
              </a:spcBef>
            </a:pPr>
            <a:r>
              <a:rPr lang="en-US" dirty="0"/>
              <a:t>If there is a possible danger to building occupants, exit the building and 911.</a:t>
            </a:r>
          </a:p>
          <a:p>
            <a:pPr>
              <a:spcBef>
                <a:spcPts val="600"/>
              </a:spcBef>
            </a:pPr>
            <a:r>
              <a:rPr lang="en-US" dirty="0"/>
              <a:t>Notify emergency personnel of persons with disabilities, who are in the building. </a:t>
            </a:r>
          </a:p>
          <a:p>
            <a:pPr>
              <a:spcBef>
                <a:spcPts val="600"/>
              </a:spcBef>
            </a:pPr>
            <a:r>
              <a:rPr lang="en-US" dirty="0"/>
              <a:t>If there are any individuals trapped in an elevator.</a:t>
            </a:r>
          </a:p>
          <a:p>
            <a:pPr>
              <a:spcBef>
                <a:spcPts val="600"/>
              </a:spcBef>
            </a:pPr>
            <a:r>
              <a:rPr lang="en-US" dirty="0"/>
              <a:t>The TXST administration will decide on the status of classes based on the situation.</a:t>
            </a:r>
          </a:p>
          <a:p>
            <a:endParaRPr lang="en-US" dirty="0"/>
          </a:p>
        </p:txBody>
      </p:sp>
    </p:spTree>
    <p:extLst>
      <p:ext uri="{BB962C8B-B14F-4D97-AF65-F5344CB8AC3E}">
        <p14:creationId xmlns:p14="http://schemas.microsoft.com/office/powerpoint/2010/main" val="587471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BE8AC14E-5285-8BFF-CB75-2CFD82065218}"/>
              </a:ext>
            </a:extLst>
          </p:cNvPr>
          <p:cNvSpPr>
            <a:spLocks noGrp="1"/>
          </p:cNvSpPr>
          <p:nvPr>
            <p:ph type="body" sz="half" idx="2"/>
          </p:nvPr>
        </p:nvSpPr>
        <p:spPr>
          <a:xfrm>
            <a:off x="366977" y="1847089"/>
            <a:ext cx="4743580" cy="4626864"/>
          </a:xfrm>
        </p:spPr>
        <p:txBody>
          <a:bodyPr>
            <a:normAutofit fontScale="77500" lnSpcReduction="20000"/>
          </a:bodyPr>
          <a:lstStyle/>
          <a:p>
            <a:r>
              <a:rPr lang="en-US" b="1" u="sng" dirty="0">
                <a:latin typeface="Times New Roman" panose="02020603050405020304" pitchFamily="18" charset="0"/>
                <a:cs typeface="Times New Roman" panose="02020603050405020304" pitchFamily="18" charset="0"/>
              </a:rPr>
              <a:t>Who may assemble</a:t>
            </a:r>
            <a:r>
              <a:rPr lang="en-US" dirty="0">
                <a:latin typeface="Times New Roman" panose="02020603050405020304" pitchFamily="18" charset="0"/>
                <a:cs typeface="Times New Roman" panose="02020603050405020304" pitchFamily="18" charset="0"/>
              </a:rPr>
              <a:t>: Only students enrolled at, and employees of, Texas State have the right to peacefully assemble in the common outdoor areas of Texas State campuses for expressive activities. </a:t>
            </a:r>
          </a:p>
          <a:p>
            <a:r>
              <a:rPr lang="en-US" b="1" u="sng" dirty="0">
                <a:latin typeface="Times New Roman" panose="02020603050405020304" pitchFamily="18" charset="0"/>
                <a:cs typeface="Times New Roman" panose="02020603050405020304" pitchFamily="18" charset="0"/>
              </a:rPr>
              <a:t>Non-affiliated individuals</a:t>
            </a:r>
            <a:r>
              <a:rPr lang="en-US" dirty="0">
                <a:latin typeface="Times New Roman" panose="02020603050405020304" pitchFamily="18" charset="0"/>
                <a:cs typeface="Times New Roman" panose="02020603050405020304" pitchFamily="18" charset="0"/>
              </a:rPr>
              <a:t>: Individuals not affiliated with Texas State may only assemble peacefully in area designated as a traditional public forum by Texas State unless invited, sponsored, and approved by the university.</a:t>
            </a:r>
          </a:p>
          <a:p>
            <a:r>
              <a:rPr lang="en-US" b="1" u="sng" dirty="0">
                <a:latin typeface="Times New Roman" panose="02020603050405020304" pitchFamily="18" charset="0"/>
                <a:cs typeface="Times New Roman" panose="02020603050405020304" pitchFamily="18" charset="0"/>
              </a:rPr>
              <a:t>Time Parameters</a:t>
            </a:r>
            <a:r>
              <a:rPr lang="en-US" dirty="0">
                <a:latin typeface="Times New Roman" panose="02020603050405020304" pitchFamily="18" charset="0"/>
                <a:cs typeface="Times New Roman" panose="02020603050405020304" pitchFamily="18" charset="0"/>
              </a:rPr>
              <a:t>: Only permitted between 8:00 AM and 10:00 PM. </a:t>
            </a:r>
          </a:p>
          <a:p>
            <a:r>
              <a:rPr lang="en-US" b="1" u="sng" dirty="0">
                <a:latin typeface="Times New Roman" panose="02020603050405020304" pitchFamily="18" charset="0"/>
                <a:cs typeface="Times New Roman" panose="02020603050405020304" pitchFamily="18" charset="0"/>
              </a:rPr>
              <a:t>Date Parameters</a:t>
            </a:r>
            <a:r>
              <a:rPr lang="en-US" dirty="0">
                <a:latin typeface="Times New Roman" panose="02020603050405020304" pitchFamily="18" charset="0"/>
                <a:cs typeface="Times New Roman" panose="02020603050405020304" pitchFamily="18" charset="0"/>
              </a:rPr>
              <a:t>: During the last two weeks of a semester or term anyone engaging in expressive activity is not permitted to materially and substantially disrupt the functioning of the institution</a:t>
            </a:r>
          </a:p>
          <a:p>
            <a:r>
              <a:rPr lang="en-US" b="1" u="sng" dirty="0">
                <a:latin typeface="Times New Roman" panose="02020603050405020304" pitchFamily="18" charset="0"/>
                <a:cs typeface="Times New Roman" panose="02020603050405020304" pitchFamily="18" charset="0"/>
              </a:rPr>
              <a:t>Identification Requirements</a:t>
            </a:r>
            <a:r>
              <a:rPr lang="en-US" dirty="0">
                <a:latin typeface="Times New Roman" panose="02020603050405020304" pitchFamily="18" charset="0"/>
                <a:cs typeface="Times New Roman" panose="02020603050405020304" pitchFamily="18" charset="0"/>
              </a:rPr>
              <a:t>: Individuals must present valid ID and proof of status at the university upon request by law enforcement or university official</a:t>
            </a:r>
          </a:p>
          <a:p>
            <a:r>
              <a:rPr lang="en-US" dirty="0">
                <a:latin typeface="Times New Roman" panose="02020603050405020304" pitchFamily="18" charset="0"/>
                <a:cs typeface="Times New Roman" panose="02020603050405020304" pitchFamily="18" charset="0"/>
                <a:hlinkClick r:id="rId2"/>
              </a:rPr>
              <a:t>https://studentinvolvement.txst.edu/freedomofexpression.html</a:t>
            </a:r>
            <a:endParaRPr lang="en-US" dirty="0">
              <a:latin typeface="Times New Roman" panose="02020603050405020304" pitchFamily="18" charset="0"/>
              <a:cs typeface="Times New Roman" panose="02020603050405020304" pitchFamily="18" charset="0"/>
            </a:endParaRPr>
          </a:p>
          <a:p>
            <a:endParaRPr lang="en-US" dirty="0"/>
          </a:p>
        </p:txBody>
      </p:sp>
      <p:pic>
        <p:nvPicPr>
          <p:cNvPr id="6" name="Content Placeholder 5">
            <a:extLst>
              <a:ext uri="{FF2B5EF4-FFF2-40B4-BE49-F238E27FC236}">
                <a16:creationId xmlns:a16="http://schemas.microsoft.com/office/drawing/2014/main" id="{7593913E-C5BE-F5C4-194C-457E1A42D2D7}"/>
              </a:ext>
            </a:extLst>
          </p:cNvPr>
          <p:cNvPicPr>
            <a:picLocks noGrp="1" noChangeAspect="1"/>
          </p:cNvPicPr>
          <p:nvPr>
            <p:ph type="pic" sz="quarter" idx="18"/>
          </p:nvPr>
        </p:nvPicPr>
        <p:blipFill>
          <a:blip r:embed="rId3"/>
          <a:srcRect l="8869" r="16137" b="-3"/>
          <a:stretch>
            <a:fillRect/>
          </a:stretch>
        </p:blipFill>
        <p:spPr>
          <a:xfrm>
            <a:off x="5963919" y="621791"/>
            <a:ext cx="5615877" cy="5616449"/>
          </a:xfrm>
          <a:prstGeom prst="rect">
            <a:avLst/>
          </a:prstGeom>
          <a:noFill/>
        </p:spPr>
      </p:pic>
      <p:sp>
        <p:nvSpPr>
          <p:cNvPr id="4" name="Title 3">
            <a:extLst>
              <a:ext uri="{FF2B5EF4-FFF2-40B4-BE49-F238E27FC236}">
                <a16:creationId xmlns:a16="http://schemas.microsoft.com/office/drawing/2014/main" id="{5122F651-4CE4-F6ED-38D3-0952EAEDCBB6}"/>
              </a:ext>
            </a:extLst>
          </p:cNvPr>
          <p:cNvSpPr>
            <a:spLocks noGrp="1"/>
          </p:cNvSpPr>
          <p:nvPr>
            <p:ph type="title"/>
          </p:nvPr>
        </p:nvSpPr>
        <p:spPr>
          <a:xfrm>
            <a:off x="366977" y="753626"/>
            <a:ext cx="4743580" cy="835013"/>
          </a:xfrm>
        </p:spPr>
        <p:txBody>
          <a:bodyPr anchor="b">
            <a:normAutofit/>
          </a:bodyPr>
          <a:lstStyle/>
          <a:p>
            <a:r>
              <a:rPr lang="en-US" dirty="0"/>
              <a:t>Expressive Activities </a:t>
            </a:r>
          </a:p>
        </p:txBody>
      </p:sp>
    </p:spTree>
    <p:extLst>
      <p:ext uri="{BB962C8B-B14F-4D97-AF65-F5344CB8AC3E}">
        <p14:creationId xmlns:p14="http://schemas.microsoft.com/office/powerpoint/2010/main" val="1086641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3327BF-125D-1599-07EF-F32B44D7CD19}"/>
              </a:ext>
            </a:extLst>
          </p:cNvPr>
          <p:cNvSpPr>
            <a:spLocks noGrp="1"/>
          </p:cNvSpPr>
          <p:nvPr>
            <p:ph sz="half" idx="1"/>
          </p:nvPr>
        </p:nvSpPr>
        <p:spPr>
          <a:xfrm>
            <a:off x="608138" y="1802451"/>
            <a:ext cx="5411662" cy="4374512"/>
          </a:xfrm>
        </p:spPr>
        <p:txBody>
          <a:bodyPr>
            <a:normAutofit/>
          </a:bodyPr>
          <a:lstStyle/>
          <a:p>
            <a:r>
              <a:rPr lang="en-US" sz="2200" dirty="0"/>
              <a:t>This poster should be placed in visible locations throughout your building,  classrooms, hallways, and high foot traffic areas. </a:t>
            </a:r>
          </a:p>
          <a:p>
            <a:r>
              <a:rPr lang="en-US" sz="2200" dirty="0"/>
              <a:t>If you do not have this poster, please contact the Emergency Management staff and we will bring you a posture to place in your departments and buildings.</a:t>
            </a:r>
          </a:p>
          <a:p>
            <a:endParaRPr lang="en-US" sz="2200" dirty="0"/>
          </a:p>
        </p:txBody>
      </p:sp>
      <p:pic>
        <p:nvPicPr>
          <p:cNvPr id="5" name="Picture 4">
            <a:extLst>
              <a:ext uri="{FF2B5EF4-FFF2-40B4-BE49-F238E27FC236}">
                <a16:creationId xmlns:a16="http://schemas.microsoft.com/office/drawing/2014/main" id="{675FF454-DBFB-FCC0-8A81-0D36272CBEE8}"/>
              </a:ext>
            </a:extLst>
          </p:cNvPr>
          <p:cNvPicPr>
            <a:picLocks noChangeAspect="1"/>
          </p:cNvPicPr>
          <p:nvPr/>
        </p:nvPicPr>
        <p:blipFill>
          <a:blip r:embed="rId2"/>
          <a:stretch>
            <a:fillRect/>
          </a:stretch>
        </p:blipFill>
        <p:spPr>
          <a:xfrm>
            <a:off x="6925056" y="190982"/>
            <a:ext cx="5190744" cy="6593866"/>
          </a:xfrm>
          <a:prstGeom prst="rect">
            <a:avLst/>
          </a:prstGeom>
          <a:noFill/>
        </p:spPr>
      </p:pic>
      <p:sp>
        <p:nvSpPr>
          <p:cNvPr id="2" name="Title 1">
            <a:extLst>
              <a:ext uri="{FF2B5EF4-FFF2-40B4-BE49-F238E27FC236}">
                <a16:creationId xmlns:a16="http://schemas.microsoft.com/office/drawing/2014/main" id="{8B289276-6FB7-FD74-D009-6DA4166DBE82}"/>
              </a:ext>
            </a:extLst>
          </p:cNvPr>
          <p:cNvSpPr>
            <a:spLocks noGrp="1"/>
          </p:cNvSpPr>
          <p:nvPr>
            <p:ph type="title"/>
          </p:nvPr>
        </p:nvSpPr>
        <p:spPr>
          <a:xfrm>
            <a:off x="537800" y="294787"/>
            <a:ext cx="8294702" cy="1325563"/>
          </a:xfrm>
        </p:spPr>
        <p:txBody>
          <a:bodyPr anchor="b">
            <a:normAutofit/>
          </a:bodyPr>
          <a:lstStyle/>
          <a:p>
            <a:r>
              <a:rPr lang="en-US" sz="3200" dirty="0"/>
              <a:t>TXST Emergency Procedures Poster </a:t>
            </a:r>
          </a:p>
        </p:txBody>
      </p:sp>
    </p:spTree>
    <p:extLst>
      <p:ext uri="{BB962C8B-B14F-4D97-AF65-F5344CB8AC3E}">
        <p14:creationId xmlns:p14="http://schemas.microsoft.com/office/powerpoint/2010/main" val="315453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p:txBody>
          <a:bodyPr vert="horz" lIns="91440" tIns="45720" rIns="91440" bIns="45720" rtlCol="0" anchor="t">
            <a:normAutofit/>
          </a:bodyPr>
          <a:lstStyle/>
          <a:p>
            <a:r>
              <a:rPr lang="en-US" dirty="0"/>
              <a:t>The Building Emergency Coordinator (BEC) Program</a:t>
            </a:r>
          </a:p>
          <a:p>
            <a:r>
              <a:rPr lang="en-US" dirty="0"/>
              <a:t>BEC Roles and Responsibilities</a:t>
            </a:r>
          </a:p>
          <a:p>
            <a:r>
              <a:rPr lang="en-US" dirty="0"/>
              <a:t>BEC Activities, Information and Resources</a:t>
            </a:r>
          </a:p>
          <a:p>
            <a:r>
              <a:rPr lang="en-US" dirty="0"/>
              <a:t>Texas State University (TXST) Emergency Notification </a:t>
            </a:r>
          </a:p>
          <a:p>
            <a:endParaRPr lang="en-US" dirty="0"/>
          </a:p>
        </p:txBody>
      </p:sp>
    </p:spTree>
    <p:extLst>
      <p:ext uri="{BB962C8B-B14F-4D97-AF65-F5344CB8AC3E}">
        <p14:creationId xmlns:p14="http://schemas.microsoft.com/office/powerpoint/2010/main" val="2136948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87E1-D2AA-F9F1-C703-BC3A82A83541}"/>
              </a:ext>
            </a:extLst>
          </p:cNvPr>
          <p:cNvSpPr>
            <a:spLocks noGrp="1"/>
          </p:cNvSpPr>
          <p:nvPr>
            <p:ph type="title"/>
          </p:nvPr>
        </p:nvSpPr>
        <p:spPr/>
        <p:txBody>
          <a:bodyPr/>
          <a:lstStyle/>
          <a:p>
            <a:r>
              <a:rPr lang="en-US" dirty="0"/>
              <a:t>Severe Weather Notification </a:t>
            </a:r>
          </a:p>
        </p:txBody>
      </p:sp>
      <p:sp>
        <p:nvSpPr>
          <p:cNvPr id="3" name="Content Placeholder 2">
            <a:extLst>
              <a:ext uri="{FF2B5EF4-FFF2-40B4-BE49-F238E27FC236}">
                <a16:creationId xmlns:a16="http://schemas.microsoft.com/office/drawing/2014/main" id="{DEFAFAC1-6AAA-8C2B-1EC0-B0675861B89F}"/>
              </a:ext>
            </a:extLst>
          </p:cNvPr>
          <p:cNvSpPr>
            <a:spLocks noGrp="1"/>
          </p:cNvSpPr>
          <p:nvPr>
            <p:ph idx="1"/>
          </p:nvPr>
        </p:nvSpPr>
        <p:spPr/>
        <p:txBody>
          <a:bodyPr>
            <a:normAutofit/>
          </a:bodyPr>
          <a:lstStyle/>
          <a:p>
            <a:pPr marL="0" indent="0">
              <a:buNone/>
            </a:pPr>
            <a:r>
              <a:rPr lang="en-US" dirty="0"/>
              <a:t>Monitor Severe Weather:</a:t>
            </a:r>
          </a:p>
          <a:p>
            <a:pPr lvl="1"/>
            <a:r>
              <a:rPr lang="en-US" dirty="0"/>
              <a:t>Use the National Weather Service (NWS) for updates.</a:t>
            </a:r>
          </a:p>
          <a:p>
            <a:pPr lvl="1"/>
            <a:r>
              <a:rPr lang="en-US" dirty="0"/>
              <a:t>For local forecast by enter: 78666 (Austin/San Antonio, TX)</a:t>
            </a:r>
          </a:p>
          <a:p>
            <a:pPr lvl="1"/>
            <a:r>
              <a:rPr lang="en-US" dirty="0"/>
              <a:t>Forecasters can be reached 24/7 at 800-292-5508 if you have any questions. </a:t>
            </a:r>
          </a:p>
          <a:p>
            <a:pPr lvl="1"/>
            <a:r>
              <a:rPr lang="en-US" dirty="0"/>
              <a:t>https://www.weather.gov/ewx</a:t>
            </a:r>
          </a:p>
          <a:p>
            <a:pPr marL="0" indent="0">
              <a:buNone/>
            </a:pPr>
            <a:r>
              <a:rPr lang="en-US" dirty="0"/>
              <a:t>Difference between Weather Watches and Warnings: </a:t>
            </a:r>
          </a:p>
          <a:p>
            <a:pPr lvl="1"/>
            <a:r>
              <a:rPr lang="en-US" b="1" i="1" u="sng" dirty="0"/>
              <a:t>Watch</a:t>
            </a:r>
            <a:r>
              <a:rPr lang="en-US" dirty="0"/>
              <a:t> means hazardous weather is </a:t>
            </a:r>
            <a:r>
              <a:rPr lang="en-US" b="1" i="1" dirty="0"/>
              <a:t>possible </a:t>
            </a:r>
          </a:p>
          <a:p>
            <a:pPr lvl="1"/>
            <a:r>
              <a:rPr lang="en-US" b="1" i="1" u="sng" dirty="0"/>
              <a:t>Warning</a:t>
            </a:r>
            <a:r>
              <a:rPr lang="en-US" dirty="0"/>
              <a:t> means hazardous weather is </a:t>
            </a:r>
            <a:r>
              <a:rPr lang="en-US" b="1" i="1" dirty="0"/>
              <a:t>occurring</a:t>
            </a:r>
            <a:r>
              <a:rPr lang="en-US" dirty="0"/>
              <a:t>, and posses a risk to life and property</a:t>
            </a:r>
          </a:p>
          <a:p>
            <a:endParaRPr lang="en-US" dirty="0"/>
          </a:p>
        </p:txBody>
      </p:sp>
    </p:spTree>
    <p:extLst>
      <p:ext uri="{BB962C8B-B14F-4D97-AF65-F5344CB8AC3E}">
        <p14:creationId xmlns:p14="http://schemas.microsoft.com/office/powerpoint/2010/main" val="86249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3301-E5F2-C80D-9164-49D2E31B43BB}"/>
              </a:ext>
            </a:extLst>
          </p:cNvPr>
          <p:cNvSpPr>
            <a:spLocks noGrp="1"/>
          </p:cNvSpPr>
          <p:nvPr>
            <p:ph type="title"/>
          </p:nvPr>
        </p:nvSpPr>
        <p:spPr/>
        <p:txBody>
          <a:bodyPr/>
          <a:lstStyle/>
          <a:p>
            <a:r>
              <a:rPr lang="en-US" dirty="0"/>
              <a:t>TXST Emergency Notification </a:t>
            </a:r>
          </a:p>
        </p:txBody>
      </p:sp>
      <p:sp>
        <p:nvSpPr>
          <p:cNvPr id="3" name="Content Placeholder 2">
            <a:extLst>
              <a:ext uri="{FF2B5EF4-FFF2-40B4-BE49-F238E27FC236}">
                <a16:creationId xmlns:a16="http://schemas.microsoft.com/office/drawing/2014/main" id="{15F96D06-6315-F200-D988-F6D10BCCFC89}"/>
              </a:ext>
            </a:extLst>
          </p:cNvPr>
          <p:cNvSpPr>
            <a:spLocks noGrp="1"/>
          </p:cNvSpPr>
          <p:nvPr>
            <p:ph idx="1"/>
          </p:nvPr>
        </p:nvSpPr>
        <p:spPr/>
        <p:txBody>
          <a:bodyPr>
            <a:normAutofit lnSpcReduction="10000"/>
          </a:bodyPr>
          <a:lstStyle/>
          <a:p>
            <a:pPr marL="0" indent="0">
              <a:buNone/>
            </a:pPr>
            <a:r>
              <a:rPr lang="en-US" b="1" u="sng" dirty="0" err="1"/>
              <a:t>TXState</a:t>
            </a:r>
            <a:r>
              <a:rPr lang="en-US" b="1" u="sng" dirty="0"/>
              <a:t> Alerts:</a:t>
            </a:r>
          </a:p>
          <a:p>
            <a:pPr lvl="1"/>
            <a:r>
              <a:rPr lang="en-US" dirty="0"/>
              <a:t>The </a:t>
            </a:r>
            <a:r>
              <a:rPr lang="en-US" dirty="0" err="1"/>
              <a:t>TXState</a:t>
            </a:r>
            <a:r>
              <a:rPr lang="en-US" dirty="0"/>
              <a:t> Alert system is an emergency notification system that uses email and text messages to notify the university community about potentially dangerous situations:</a:t>
            </a:r>
          </a:p>
          <a:p>
            <a:pPr lvl="2"/>
            <a:r>
              <a:rPr lang="en-US" dirty="0"/>
              <a:t>To get text message alerts, you must opt in to the system. The service is free, but note that depending on your texting plan you may be responsible for additional charges from your provider.</a:t>
            </a:r>
          </a:p>
          <a:p>
            <a:pPr lvl="2"/>
            <a:r>
              <a:rPr lang="en-US" dirty="0"/>
              <a:t>All users with a @txstate.edu email address are automatically registered to receive email alerts. </a:t>
            </a:r>
          </a:p>
          <a:p>
            <a:pPr marL="0" indent="0">
              <a:buNone/>
            </a:pPr>
            <a:r>
              <a:rPr lang="en-US" b="1" u="sng" dirty="0"/>
              <a:t>TXST Closures</a:t>
            </a:r>
            <a:r>
              <a:rPr lang="en-US" dirty="0"/>
              <a:t>:</a:t>
            </a:r>
          </a:p>
          <a:p>
            <a:pPr lvl="1"/>
            <a:r>
              <a:rPr lang="en-US" dirty="0"/>
              <a:t>Weather related TXST closure decisions are made by the TXST President or their designee.</a:t>
            </a:r>
          </a:p>
          <a:p>
            <a:pPr lvl="1"/>
            <a:r>
              <a:rPr lang="en-US" dirty="0"/>
              <a:t>TXST closure means the suspension of normal activities however, essential services such as EHSREM, UPD, Facilities, and others may continue to operate </a:t>
            </a:r>
          </a:p>
          <a:p>
            <a:endParaRPr lang="en-US" dirty="0"/>
          </a:p>
        </p:txBody>
      </p:sp>
    </p:spTree>
    <p:extLst>
      <p:ext uri="{BB962C8B-B14F-4D97-AF65-F5344CB8AC3E}">
        <p14:creationId xmlns:p14="http://schemas.microsoft.com/office/powerpoint/2010/main" val="1567913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Marker with solid fill">
            <a:extLst>
              <a:ext uri="{FF2B5EF4-FFF2-40B4-BE49-F238E27FC236}">
                <a16:creationId xmlns:a16="http://schemas.microsoft.com/office/drawing/2014/main" id="{44E6E15B-B5B3-1EE8-BD8E-309B5986213A}"/>
              </a:ext>
            </a:extLst>
          </p:cNvPr>
          <p:cNvPicPr>
            <a:picLocks noGrp="1" noChangeAspect="1"/>
          </p:cNvPicPr>
          <p:nvPr>
            <p:ph sz="half" idx="1"/>
          </p:nvPr>
        </p:nvPicPr>
        <p:blipFill>
          <a:blip>
            <a:extLst>
              <a:ext uri="{96DAC541-7B7A-43D3-8B79-37D633B846F1}">
                <asvg:svgBlip xmlns:asvg="http://schemas.microsoft.com/office/drawing/2016/SVG/main" r:embed="rId3"/>
              </a:ext>
            </a:extLst>
          </a:blip>
          <a:stretch>
            <a:fillRect/>
          </a:stretch>
        </p:blipFill>
        <p:spPr>
          <a:xfrm>
            <a:off x="745500" y="4664870"/>
            <a:ext cx="914400" cy="914400"/>
          </a:xfrm>
        </p:spPr>
      </p:pic>
      <p:sp>
        <p:nvSpPr>
          <p:cNvPr id="3" name="Content Placeholder 2">
            <a:extLst>
              <a:ext uri="{FF2B5EF4-FFF2-40B4-BE49-F238E27FC236}">
                <a16:creationId xmlns:a16="http://schemas.microsoft.com/office/drawing/2014/main" id="{EAFD7337-E45D-8966-4D8F-A2D8A3AD2D65}"/>
              </a:ext>
            </a:extLst>
          </p:cNvPr>
          <p:cNvSpPr>
            <a:spLocks noGrp="1"/>
          </p:cNvSpPr>
          <p:nvPr>
            <p:ph sz="half" idx="2"/>
          </p:nvPr>
        </p:nvSpPr>
        <p:spPr>
          <a:xfrm>
            <a:off x="7715751" y="1875600"/>
            <a:ext cx="3730749" cy="4374513"/>
          </a:xfrm>
        </p:spPr>
        <p:txBody>
          <a:bodyPr>
            <a:normAutofit/>
          </a:bodyPr>
          <a:lstStyle/>
          <a:p>
            <a:pPr marL="0" indent="0">
              <a:lnSpc>
                <a:spcPct val="100000"/>
              </a:lnSpc>
              <a:spcBef>
                <a:spcPts val="0"/>
              </a:spcBef>
              <a:buNone/>
            </a:pPr>
            <a:r>
              <a:rPr lang="en-US" sz="1800" b="1" dirty="0"/>
              <a:t>Dr. Wendy McCoy </a:t>
            </a:r>
          </a:p>
          <a:p>
            <a:pPr marL="0" indent="0">
              <a:lnSpc>
                <a:spcPct val="100000"/>
              </a:lnSpc>
              <a:spcBef>
                <a:spcPts val="0"/>
              </a:spcBef>
              <a:buNone/>
            </a:pPr>
            <a:r>
              <a:rPr lang="en-US" sz="1800" dirty="0"/>
              <a:t>Director, EHSREM </a:t>
            </a:r>
          </a:p>
          <a:p>
            <a:pPr marL="0" indent="0">
              <a:lnSpc>
                <a:spcPct val="100000"/>
              </a:lnSpc>
              <a:spcBef>
                <a:spcPts val="0"/>
              </a:spcBef>
              <a:buNone/>
            </a:pPr>
            <a:r>
              <a:rPr lang="en-US" sz="1800" dirty="0"/>
              <a:t>email: wendy.mccoy@txstate.edu </a:t>
            </a:r>
          </a:p>
          <a:p>
            <a:pPr marL="0" indent="0">
              <a:lnSpc>
                <a:spcPct val="100000"/>
              </a:lnSpc>
              <a:spcBef>
                <a:spcPts val="0"/>
              </a:spcBef>
              <a:buNone/>
            </a:pPr>
            <a:r>
              <a:rPr lang="en-US" sz="1800" dirty="0"/>
              <a:t>phone: 512.245.3616</a:t>
            </a:r>
          </a:p>
          <a:p>
            <a:pPr marL="0" indent="0">
              <a:lnSpc>
                <a:spcPct val="100000"/>
              </a:lnSpc>
              <a:spcBef>
                <a:spcPts val="0"/>
              </a:spcBef>
              <a:buNone/>
            </a:pPr>
            <a:endParaRPr lang="en-US" sz="1800" dirty="0"/>
          </a:p>
          <a:p>
            <a:pPr marL="0" indent="0">
              <a:lnSpc>
                <a:spcPct val="100000"/>
              </a:lnSpc>
              <a:spcBef>
                <a:spcPts val="0"/>
              </a:spcBef>
              <a:buNone/>
            </a:pPr>
            <a:r>
              <a:rPr lang="en-US" sz="1800" b="1" dirty="0"/>
              <a:t>Karla Munoz-Rivera </a:t>
            </a:r>
          </a:p>
          <a:p>
            <a:pPr marL="0" indent="0">
              <a:lnSpc>
                <a:spcPct val="100000"/>
              </a:lnSpc>
              <a:spcBef>
                <a:spcPts val="0"/>
              </a:spcBef>
              <a:buNone/>
            </a:pPr>
            <a:r>
              <a:rPr lang="en-US" sz="1800" dirty="0"/>
              <a:t>Emergency Manager </a:t>
            </a:r>
          </a:p>
          <a:p>
            <a:pPr marL="0" indent="0">
              <a:lnSpc>
                <a:spcPct val="100000"/>
              </a:lnSpc>
              <a:spcBef>
                <a:spcPts val="0"/>
              </a:spcBef>
              <a:buNone/>
            </a:pPr>
            <a:r>
              <a:rPr lang="en-US" sz="1800" dirty="0"/>
              <a:t>email: mwn25@txstate.edu </a:t>
            </a:r>
          </a:p>
          <a:p>
            <a:pPr marL="0" indent="0">
              <a:lnSpc>
                <a:spcPct val="100000"/>
              </a:lnSpc>
              <a:spcBef>
                <a:spcPts val="0"/>
              </a:spcBef>
              <a:buNone/>
            </a:pPr>
            <a:r>
              <a:rPr lang="en-US" sz="1800" dirty="0"/>
              <a:t>phone: 512.245.6804</a:t>
            </a:r>
          </a:p>
          <a:p>
            <a:pPr marL="0" indent="0">
              <a:lnSpc>
                <a:spcPct val="100000"/>
              </a:lnSpc>
              <a:spcBef>
                <a:spcPts val="0"/>
              </a:spcBef>
              <a:buNone/>
            </a:pPr>
            <a:endParaRPr lang="en-US" sz="1800" dirty="0"/>
          </a:p>
          <a:p>
            <a:pPr marL="0" indent="0">
              <a:lnSpc>
                <a:spcPct val="100000"/>
              </a:lnSpc>
              <a:spcBef>
                <a:spcPts val="0"/>
              </a:spcBef>
              <a:buNone/>
            </a:pPr>
            <a:r>
              <a:rPr lang="en-US" sz="1800" b="1" dirty="0"/>
              <a:t>Madison Covington</a:t>
            </a:r>
          </a:p>
          <a:p>
            <a:pPr marL="0" indent="0">
              <a:lnSpc>
                <a:spcPct val="100000"/>
              </a:lnSpc>
              <a:spcBef>
                <a:spcPts val="0"/>
              </a:spcBef>
              <a:buNone/>
            </a:pPr>
            <a:r>
              <a:rPr lang="en-US" sz="1800" dirty="0"/>
              <a:t>Emergency Management Specialist</a:t>
            </a:r>
          </a:p>
          <a:p>
            <a:pPr marL="0" indent="0">
              <a:lnSpc>
                <a:spcPct val="100000"/>
              </a:lnSpc>
              <a:spcBef>
                <a:spcPts val="0"/>
              </a:spcBef>
              <a:buNone/>
            </a:pPr>
            <a:r>
              <a:rPr lang="en-US" sz="1800" dirty="0"/>
              <a:t>email: madison.covington@txstate.edu</a:t>
            </a:r>
          </a:p>
          <a:p>
            <a:pPr marL="0" indent="0">
              <a:lnSpc>
                <a:spcPct val="100000"/>
              </a:lnSpc>
              <a:spcBef>
                <a:spcPts val="0"/>
              </a:spcBef>
              <a:buNone/>
            </a:pPr>
            <a:r>
              <a:rPr lang="en-US" sz="1800" dirty="0"/>
              <a:t>phone: 512.408.8405</a:t>
            </a:r>
          </a:p>
          <a:p>
            <a:pPr marL="0" indent="0">
              <a:lnSpc>
                <a:spcPct val="100000"/>
              </a:lnSpc>
              <a:spcBef>
                <a:spcPts val="0"/>
              </a:spcBef>
              <a:buNone/>
            </a:pPr>
            <a:endParaRPr lang="en-US" dirty="0"/>
          </a:p>
          <a:p>
            <a:pPr marL="0" indent="0">
              <a:buNone/>
            </a:pPr>
            <a:endParaRPr lang="en-US" dirty="0"/>
          </a:p>
        </p:txBody>
      </p:sp>
      <p:sp>
        <p:nvSpPr>
          <p:cNvPr id="4" name="Title 3">
            <a:extLst>
              <a:ext uri="{FF2B5EF4-FFF2-40B4-BE49-F238E27FC236}">
                <a16:creationId xmlns:a16="http://schemas.microsoft.com/office/drawing/2014/main" id="{F382C634-30B6-31D1-66BC-5A7AD19A364C}"/>
              </a:ext>
            </a:extLst>
          </p:cNvPr>
          <p:cNvSpPr>
            <a:spLocks noGrp="1"/>
          </p:cNvSpPr>
          <p:nvPr>
            <p:ph type="title"/>
          </p:nvPr>
        </p:nvSpPr>
        <p:spPr/>
        <p:txBody>
          <a:bodyPr/>
          <a:lstStyle/>
          <a:p>
            <a:r>
              <a:rPr lang="en-US" dirty="0"/>
              <a:t>EHSREM Contact Information</a:t>
            </a:r>
          </a:p>
        </p:txBody>
      </p:sp>
      <p:pic>
        <p:nvPicPr>
          <p:cNvPr id="15" name="Graphic 14" descr="Envelope with solid fill">
            <a:extLst>
              <a:ext uri="{FF2B5EF4-FFF2-40B4-BE49-F238E27FC236}">
                <a16:creationId xmlns:a16="http://schemas.microsoft.com/office/drawing/2014/main" id="{C286FC66-82EC-5F20-1992-E0C528C6F98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5500" y="3378011"/>
            <a:ext cx="914400" cy="914400"/>
          </a:xfrm>
          <a:prstGeom prst="rect">
            <a:avLst/>
          </a:prstGeom>
        </p:spPr>
      </p:pic>
      <p:pic>
        <p:nvPicPr>
          <p:cNvPr id="17" name="Graphic 16" descr="Receiver with solid fill">
            <a:extLst>
              <a:ext uri="{FF2B5EF4-FFF2-40B4-BE49-F238E27FC236}">
                <a16:creationId xmlns:a16="http://schemas.microsoft.com/office/drawing/2014/main" id="{414439DA-C25A-4B0A-2746-58D5DA3AF54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45500" y="2102644"/>
            <a:ext cx="914400" cy="914400"/>
          </a:xfrm>
          <a:prstGeom prst="rect">
            <a:avLst/>
          </a:prstGeom>
        </p:spPr>
      </p:pic>
      <p:sp>
        <p:nvSpPr>
          <p:cNvPr id="19" name="TextBox 18">
            <a:extLst>
              <a:ext uri="{FF2B5EF4-FFF2-40B4-BE49-F238E27FC236}">
                <a16:creationId xmlns:a16="http://schemas.microsoft.com/office/drawing/2014/main" id="{3A1B63EC-20EA-9D98-0152-B9B78151331C}"/>
              </a:ext>
            </a:extLst>
          </p:cNvPr>
          <p:cNvSpPr txBox="1"/>
          <p:nvPr/>
        </p:nvSpPr>
        <p:spPr>
          <a:xfrm>
            <a:off x="2029968" y="2386561"/>
            <a:ext cx="2807208" cy="461665"/>
          </a:xfrm>
          <a:prstGeom prst="rect">
            <a:avLst/>
          </a:prstGeom>
          <a:noFill/>
        </p:spPr>
        <p:txBody>
          <a:bodyPr wrap="square" rtlCol="0">
            <a:spAutoFit/>
          </a:bodyPr>
          <a:lstStyle/>
          <a:p>
            <a:r>
              <a:rPr lang="en-US" sz="2400" b="1" dirty="0"/>
              <a:t>512.245.3616</a:t>
            </a:r>
            <a:endParaRPr lang="en-US" sz="2800" b="1" dirty="0"/>
          </a:p>
        </p:txBody>
      </p:sp>
      <p:sp>
        <p:nvSpPr>
          <p:cNvPr id="20" name="TextBox 19">
            <a:extLst>
              <a:ext uri="{FF2B5EF4-FFF2-40B4-BE49-F238E27FC236}">
                <a16:creationId xmlns:a16="http://schemas.microsoft.com/office/drawing/2014/main" id="{9BEF7A7D-56CF-265F-DE49-E9248DAB21EB}"/>
              </a:ext>
            </a:extLst>
          </p:cNvPr>
          <p:cNvSpPr txBox="1"/>
          <p:nvPr/>
        </p:nvSpPr>
        <p:spPr>
          <a:xfrm>
            <a:off x="1917987" y="3662747"/>
            <a:ext cx="4572000" cy="400110"/>
          </a:xfrm>
          <a:prstGeom prst="rect">
            <a:avLst/>
          </a:prstGeom>
          <a:noFill/>
        </p:spPr>
        <p:txBody>
          <a:bodyPr wrap="square" rtlCol="0">
            <a:spAutoFit/>
          </a:bodyPr>
          <a:lstStyle/>
          <a:p>
            <a:r>
              <a:rPr lang="en-US" sz="2000" b="1" dirty="0"/>
              <a:t>EmergencyManagement@txstate.edu</a:t>
            </a:r>
          </a:p>
        </p:txBody>
      </p:sp>
      <p:sp>
        <p:nvSpPr>
          <p:cNvPr id="21" name="TextBox 20">
            <a:extLst>
              <a:ext uri="{FF2B5EF4-FFF2-40B4-BE49-F238E27FC236}">
                <a16:creationId xmlns:a16="http://schemas.microsoft.com/office/drawing/2014/main" id="{9B560EDD-40DC-D44A-E5C8-994927AA9D45}"/>
              </a:ext>
            </a:extLst>
          </p:cNvPr>
          <p:cNvSpPr txBox="1"/>
          <p:nvPr/>
        </p:nvSpPr>
        <p:spPr>
          <a:xfrm>
            <a:off x="1917987" y="4573113"/>
            <a:ext cx="4471416" cy="1200329"/>
          </a:xfrm>
          <a:prstGeom prst="rect">
            <a:avLst/>
          </a:prstGeom>
          <a:noFill/>
        </p:spPr>
        <p:txBody>
          <a:bodyPr wrap="square" rtlCol="0">
            <a:spAutoFit/>
          </a:bodyPr>
          <a:lstStyle/>
          <a:p>
            <a:r>
              <a:rPr lang="en-US" b="1" dirty="0"/>
              <a:t>Emergency Management Staff </a:t>
            </a:r>
          </a:p>
          <a:p>
            <a:r>
              <a:rPr lang="en-US" b="1" dirty="0"/>
              <a:t>Co-located at UPD</a:t>
            </a:r>
          </a:p>
          <a:p>
            <a:r>
              <a:rPr lang="en-US" b="1" dirty="0"/>
              <a:t>1321Academy St, Pecan Building</a:t>
            </a:r>
          </a:p>
          <a:p>
            <a:r>
              <a:rPr lang="en-US" b="1" dirty="0"/>
              <a:t>San Marcos, Texas 78666</a:t>
            </a:r>
          </a:p>
        </p:txBody>
      </p:sp>
    </p:spTree>
    <p:extLst>
      <p:ext uri="{BB962C8B-B14F-4D97-AF65-F5344CB8AC3E}">
        <p14:creationId xmlns:p14="http://schemas.microsoft.com/office/powerpoint/2010/main" val="282245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A5CB60-F452-37E7-8819-9260ED58F850}"/>
              </a:ext>
            </a:extLst>
          </p:cNvPr>
          <p:cNvSpPr>
            <a:spLocks noGrp="1"/>
          </p:cNvSpPr>
          <p:nvPr>
            <p:ph sz="half" idx="1"/>
          </p:nvPr>
        </p:nvSpPr>
        <p:spPr>
          <a:xfrm>
            <a:off x="608138" y="1802451"/>
            <a:ext cx="10972800" cy="4374512"/>
          </a:xfrm>
        </p:spPr>
        <p:txBody>
          <a:bodyPr>
            <a:normAutofit fontScale="92500"/>
          </a:bodyPr>
          <a:lstStyle/>
          <a:p>
            <a:r>
              <a:rPr lang="en-US" dirty="0"/>
              <a:t>The BEC Program’s purpose is to create and maintain safeguards, security, and emergency management which are essential to ensure that Texas State University to mitigates risk, continue to perform its mission in the event of a natural or man-made disaster or extraordinary events that could disrupt normal operations.</a:t>
            </a:r>
          </a:p>
          <a:p>
            <a:r>
              <a:rPr lang="en-US" dirty="0"/>
              <a:t>This readiness program is vital to protecting the lives and health of Texas State University’s faculty, staff, students, and associates; minimizing damage to and loss of university property and assets; and restoring normal operations as rapidly as possible.</a:t>
            </a:r>
          </a:p>
          <a:p>
            <a:r>
              <a:rPr lang="en-US" dirty="0"/>
              <a:t>BECs Serve as an extension of Emergency Management in the prevention, protection, mitigation, response, and recovery phases of an emergency.</a:t>
            </a:r>
          </a:p>
        </p:txBody>
      </p:sp>
      <p:sp>
        <p:nvSpPr>
          <p:cNvPr id="37" name="Title 36">
            <a:extLst>
              <a:ext uri="{FF2B5EF4-FFF2-40B4-BE49-F238E27FC236}">
                <a16:creationId xmlns:a16="http://schemas.microsoft.com/office/drawing/2014/main" id="{83E6A6DF-221A-CB75-675D-240E7E681FD6}"/>
              </a:ext>
            </a:extLst>
          </p:cNvPr>
          <p:cNvSpPr>
            <a:spLocks noGrp="1"/>
          </p:cNvSpPr>
          <p:nvPr>
            <p:ph type="title"/>
          </p:nvPr>
        </p:nvSpPr>
        <p:spPr>
          <a:xfrm>
            <a:off x="608138" y="365125"/>
            <a:ext cx="10972800" cy="1325563"/>
          </a:xfrm>
        </p:spPr>
        <p:txBody>
          <a:bodyPr anchor="b">
            <a:normAutofit/>
          </a:bodyPr>
          <a:lstStyle/>
          <a:p>
            <a:r>
              <a:rPr lang="en-US" dirty="0"/>
              <a:t>What is the BEC Program?</a:t>
            </a:r>
          </a:p>
        </p:txBody>
      </p:sp>
    </p:spTree>
    <p:extLst>
      <p:ext uri="{BB962C8B-B14F-4D97-AF65-F5344CB8AC3E}">
        <p14:creationId xmlns:p14="http://schemas.microsoft.com/office/powerpoint/2010/main" val="387519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9962DA-EF6F-E863-F1EE-BCE0D37B924B}"/>
              </a:ext>
            </a:extLst>
          </p:cNvPr>
          <p:cNvSpPr>
            <a:spLocks noGrp="1"/>
          </p:cNvSpPr>
          <p:nvPr>
            <p:ph sz="half" idx="1"/>
          </p:nvPr>
        </p:nvSpPr>
        <p:spPr>
          <a:xfrm>
            <a:off x="608138" y="1802451"/>
            <a:ext cx="10972800" cy="4374512"/>
          </a:xfrm>
        </p:spPr>
        <p:txBody>
          <a:bodyPr/>
          <a:lstStyle/>
          <a:p>
            <a:r>
              <a:rPr lang="en-US" dirty="0"/>
              <a:t>Meet with and inform employees of your role and provide them with preparedness and safety information.</a:t>
            </a:r>
          </a:p>
          <a:p>
            <a:r>
              <a:rPr lang="en-US" dirty="0"/>
              <a:t>Inform the emergency management team should you need to be removed or replaced as BEC for your department or building. </a:t>
            </a:r>
          </a:p>
          <a:p>
            <a:r>
              <a:rPr lang="en-US" dirty="0"/>
              <a:t>Create and maintain a building emergency plan for your building and share it with your department members. </a:t>
            </a:r>
          </a:p>
          <a:p>
            <a:r>
              <a:rPr lang="en-US" dirty="0"/>
              <a:t>Establish designated check-in methods for during emergencies </a:t>
            </a:r>
          </a:p>
          <a:p>
            <a:endParaRPr lang="en-US" dirty="0"/>
          </a:p>
        </p:txBody>
      </p:sp>
      <p:sp>
        <p:nvSpPr>
          <p:cNvPr id="4" name="Title 3">
            <a:extLst>
              <a:ext uri="{FF2B5EF4-FFF2-40B4-BE49-F238E27FC236}">
                <a16:creationId xmlns:a16="http://schemas.microsoft.com/office/drawing/2014/main" id="{6788511C-1B1E-DB38-DDD6-E1BB7971E7B6}"/>
              </a:ext>
            </a:extLst>
          </p:cNvPr>
          <p:cNvSpPr>
            <a:spLocks noGrp="1"/>
          </p:cNvSpPr>
          <p:nvPr>
            <p:ph type="title"/>
          </p:nvPr>
        </p:nvSpPr>
        <p:spPr/>
        <p:txBody>
          <a:bodyPr/>
          <a:lstStyle/>
          <a:p>
            <a:r>
              <a:rPr lang="en-US" dirty="0"/>
              <a:t>Duties </a:t>
            </a:r>
          </a:p>
        </p:txBody>
      </p:sp>
    </p:spTree>
    <p:extLst>
      <p:ext uri="{BB962C8B-B14F-4D97-AF65-F5344CB8AC3E}">
        <p14:creationId xmlns:p14="http://schemas.microsoft.com/office/powerpoint/2010/main" val="42977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5E21-3981-89A1-33DB-CB02B6662204}"/>
              </a:ext>
            </a:extLst>
          </p:cNvPr>
          <p:cNvSpPr>
            <a:spLocks noGrp="1"/>
          </p:cNvSpPr>
          <p:nvPr>
            <p:ph type="title"/>
          </p:nvPr>
        </p:nvSpPr>
        <p:spPr/>
        <p:txBody>
          <a:bodyPr/>
          <a:lstStyle/>
          <a:p>
            <a:r>
              <a:rPr lang="en-US" dirty="0"/>
              <a:t>Roles &amp; Responsibilities </a:t>
            </a:r>
          </a:p>
        </p:txBody>
      </p:sp>
      <p:graphicFrame>
        <p:nvGraphicFramePr>
          <p:cNvPr id="5" name="Content Placeholder 4">
            <a:extLst>
              <a:ext uri="{FF2B5EF4-FFF2-40B4-BE49-F238E27FC236}">
                <a16:creationId xmlns:a16="http://schemas.microsoft.com/office/drawing/2014/main" id="{CB466B53-48C2-7003-5796-ADBCBEF4BE11}"/>
              </a:ext>
            </a:extLst>
          </p:cNvPr>
          <p:cNvGraphicFramePr>
            <a:graphicFrameLocks noGrp="1"/>
          </p:cNvGraphicFramePr>
          <p:nvPr>
            <p:ph idx="1"/>
            <p:extLst>
              <p:ext uri="{D42A27DB-BD31-4B8C-83A1-F6EECF244321}">
                <p14:modId xmlns:p14="http://schemas.microsoft.com/office/powerpoint/2010/main" val="2594984045"/>
              </p:ext>
            </p:extLst>
          </p:nvPr>
        </p:nvGraphicFramePr>
        <p:xfrm>
          <a:off x="1241391" y="1862201"/>
          <a:ext cx="9706293"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95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5D5A-CE90-E115-C78E-9D57692C2157}"/>
              </a:ext>
            </a:extLst>
          </p:cNvPr>
          <p:cNvSpPr>
            <a:spLocks noGrp="1"/>
          </p:cNvSpPr>
          <p:nvPr>
            <p:ph type="title"/>
          </p:nvPr>
        </p:nvSpPr>
        <p:spPr/>
        <p:txBody>
          <a:bodyPr/>
          <a:lstStyle/>
          <a:p>
            <a:r>
              <a:rPr lang="en-US" dirty="0"/>
              <a:t>Planning Role</a:t>
            </a:r>
          </a:p>
        </p:txBody>
      </p:sp>
      <p:sp>
        <p:nvSpPr>
          <p:cNvPr id="3" name="Content Placeholder 2">
            <a:extLst>
              <a:ext uri="{FF2B5EF4-FFF2-40B4-BE49-F238E27FC236}">
                <a16:creationId xmlns:a16="http://schemas.microsoft.com/office/drawing/2014/main" id="{E01F20BC-FF45-5DDB-3456-9FBBF86EC108}"/>
              </a:ext>
            </a:extLst>
          </p:cNvPr>
          <p:cNvSpPr>
            <a:spLocks noGrp="1"/>
          </p:cNvSpPr>
          <p:nvPr>
            <p:ph idx="1"/>
          </p:nvPr>
        </p:nvSpPr>
        <p:spPr/>
        <p:txBody>
          <a:bodyPr/>
          <a:lstStyle/>
          <a:p>
            <a:r>
              <a:rPr lang="en-US" u="sng" dirty="0"/>
              <a:t>Risk Assessment</a:t>
            </a:r>
            <a:r>
              <a:rPr lang="en-US" dirty="0"/>
              <a:t>:</a:t>
            </a:r>
          </a:p>
          <a:p>
            <a:pPr lvl="1"/>
            <a:r>
              <a:rPr lang="en-US" dirty="0"/>
              <a:t>Identify building-specific risks (fire hazards, chemical storage, labs, high-traffic areas, etc.)</a:t>
            </a:r>
          </a:p>
          <a:p>
            <a:pPr lvl="1"/>
            <a:r>
              <a:rPr lang="en-US" dirty="0"/>
              <a:t>If unsure about what in the office may be a risk BECs can request a risk assessment walkthrough with the emergency management team.</a:t>
            </a:r>
          </a:p>
          <a:p>
            <a:r>
              <a:rPr lang="en-US" u="sng" dirty="0"/>
              <a:t>Communication and Coordination</a:t>
            </a:r>
            <a:r>
              <a:rPr lang="en-US" dirty="0"/>
              <a:t>:</a:t>
            </a:r>
          </a:p>
          <a:p>
            <a:pPr lvl="1"/>
            <a:r>
              <a:rPr lang="en-US" dirty="0"/>
              <a:t>Serve as information disseminators for the building in their purview as a means to assist in the distribution of safety information to the occupants of their building and ensure safety procedures are posted throughout the building. </a:t>
            </a:r>
          </a:p>
          <a:p>
            <a:pPr lvl="1"/>
            <a:r>
              <a:rPr lang="en-US" dirty="0"/>
              <a:t>Educate your buildings occupants on safety procedures and evacuation routes.</a:t>
            </a:r>
          </a:p>
          <a:p>
            <a:pPr lvl="1"/>
            <a:endParaRPr lang="en-US" dirty="0"/>
          </a:p>
          <a:p>
            <a:endParaRPr lang="en-US" dirty="0"/>
          </a:p>
          <a:p>
            <a:pPr lvl="1"/>
            <a:endParaRPr lang="en-US" dirty="0"/>
          </a:p>
        </p:txBody>
      </p:sp>
    </p:spTree>
    <p:extLst>
      <p:ext uri="{BB962C8B-B14F-4D97-AF65-F5344CB8AC3E}">
        <p14:creationId xmlns:p14="http://schemas.microsoft.com/office/powerpoint/2010/main" val="120044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13C42-AB47-A735-B0CD-3789BB39BACD}"/>
              </a:ext>
            </a:extLst>
          </p:cNvPr>
          <p:cNvSpPr>
            <a:spLocks noGrp="1"/>
          </p:cNvSpPr>
          <p:nvPr>
            <p:ph type="title"/>
          </p:nvPr>
        </p:nvSpPr>
        <p:spPr>
          <a:xfrm>
            <a:off x="608138" y="365125"/>
            <a:ext cx="10972800" cy="1325563"/>
          </a:xfrm>
        </p:spPr>
        <p:txBody>
          <a:bodyPr anchor="b">
            <a:normAutofit/>
          </a:bodyPr>
          <a:lstStyle/>
          <a:p>
            <a:r>
              <a:rPr lang="en-US" dirty="0"/>
              <a:t>Liaison Responsibilities</a:t>
            </a:r>
          </a:p>
        </p:txBody>
      </p:sp>
      <p:graphicFrame>
        <p:nvGraphicFramePr>
          <p:cNvPr id="5" name="Content Placeholder 2">
            <a:extLst>
              <a:ext uri="{FF2B5EF4-FFF2-40B4-BE49-F238E27FC236}">
                <a16:creationId xmlns:a16="http://schemas.microsoft.com/office/drawing/2014/main" id="{68ADB9BD-1C8B-0035-DC51-2E0FBF35F280}"/>
              </a:ext>
            </a:extLst>
          </p:cNvPr>
          <p:cNvGraphicFramePr>
            <a:graphicFrameLocks noGrp="1"/>
          </p:cNvGraphicFramePr>
          <p:nvPr>
            <p:ph idx="1"/>
            <p:extLst>
              <p:ext uri="{D42A27DB-BD31-4B8C-83A1-F6EECF244321}">
                <p14:modId xmlns:p14="http://schemas.microsoft.com/office/powerpoint/2010/main" val="550155884"/>
              </p:ext>
            </p:extLst>
          </p:nvPr>
        </p:nvGraphicFramePr>
        <p:xfrm>
          <a:off x="608138" y="1825625"/>
          <a:ext cx="10972800" cy="4229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785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88D2-004E-E4E2-D83C-C96A0DAC5AD1}"/>
              </a:ext>
            </a:extLst>
          </p:cNvPr>
          <p:cNvSpPr>
            <a:spLocks noGrp="1"/>
          </p:cNvSpPr>
          <p:nvPr>
            <p:ph type="title"/>
          </p:nvPr>
        </p:nvSpPr>
        <p:spPr/>
        <p:txBody>
          <a:bodyPr/>
          <a:lstStyle/>
          <a:p>
            <a:r>
              <a:rPr lang="en-US" dirty="0"/>
              <a:t>Emergency Role</a:t>
            </a:r>
          </a:p>
        </p:txBody>
      </p:sp>
      <p:sp>
        <p:nvSpPr>
          <p:cNvPr id="3" name="Content Placeholder 2">
            <a:extLst>
              <a:ext uri="{FF2B5EF4-FFF2-40B4-BE49-F238E27FC236}">
                <a16:creationId xmlns:a16="http://schemas.microsoft.com/office/drawing/2014/main" id="{E9FA5BE1-D6E8-8A51-5C9B-1FD34CE41552}"/>
              </a:ext>
            </a:extLst>
          </p:cNvPr>
          <p:cNvSpPr>
            <a:spLocks noGrp="1"/>
          </p:cNvSpPr>
          <p:nvPr>
            <p:ph idx="1"/>
          </p:nvPr>
        </p:nvSpPr>
        <p:spPr/>
        <p:txBody>
          <a:bodyPr>
            <a:normAutofit fontScale="92500" lnSpcReduction="10000"/>
          </a:bodyPr>
          <a:lstStyle/>
          <a:p>
            <a:r>
              <a:rPr lang="en-US" sz="2000" dirty="0">
                <a:latin typeface="Times New Roman" panose="02020603050405020304" pitchFamily="18" charset="0"/>
                <a:cs typeface="Times New Roman" panose="02020603050405020304" pitchFamily="18" charset="0"/>
              </a:rPr>
              <a:t>During an emergency BECs serve as a bridge between building occupants and first responders. While the BEC serves as the primary POC for building-related emergencies for buildings with multiple BECs you may not be the POC. </a:t>
            </a:r>
          </a:p>
          <a:p>
            <a:r>
              <a:rPr lang="en-US" sz="2000" dirty="0">
                <a:latin typeface="Times New Roman" panose="02020603050405020304" pitchFamily="18" charset="0"/>
                <a:cs typeface="Times New Roman" panose="02020603050405020304" pitchFamily="18" charset="0"/>
              </a:rPr>
              <a:t>After calling 911 or during an alarm activation begin to direct occupants to follow the correct procedure:</a:t>
            </a:r>
          </a:p>
          <a:p>
            <a:pPr lvl="1">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Evacuate</a:t>
            </a:r>
          </a:p>
          <a:p>
            <a:pPr lvl="1">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Shelter-in-place</a:t>
            </a:r>
          </a:p>
          <a:p>
            <a:pPr lvl="1">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Lockdown</a:t>
            </a:r>
          </a:p>
          <a:p>
            <a:r>
              <a:rPr lang="en-US" sz="2000" dirty="0">
                <a:latin typeface="Times New Roman" panose="02020603050405020304" pitchFamily="18" charset="0"/>
                <a:cs typeface="Times New Roman" panose="02020603050405020304" pitchFamily="18" charset="0"/>
              </a:rPr>
              <a:t>Direct occupants to towards safe exits or shelter areas</a:t>
            </a:r>
          </a:p>
          <a:p>
            <a:r>
              <a:rPr lang="en-US" sz="2000" dirty="0">
                <a:latin typeface="Times New Roman" panose="02020603050405020304" pitchFamily="18" charset="0"/>
                <a:cs typeface="Times New Roman" panose="02020603050405020304" pitchFamily="18" charset="0"/>
              </a:rPr>
              <a:t>When emergency responders arrive be available as the POC but do not prevent them from doing their job </a:t>
            </a:r>
          </a:p>
          <a:p>
            <a:r>
              <a:rPr lang="en-US" sz="2000" b="1" dirty="0">
                <a:latin typeface="Times New Roman" panose="02020603050405020304" pitchFamily="18" charset="0"/>
                <a:cs typeface="Times New Roman" panose="02020603050405020304" pitchFamily="18" charset="0"/>
              </a:rPr>
              <a:t>Remember you are not a first responder never put yourself in harms way </a:t>
            </a:r>
          </a:p>
          <a:p>
            <a:endParaRPr lang="en-US" dirty="0"/>
          </a:p>
        </p:txBody>
      </p:sp>
    </p:spTree>
    <p:extLst>
      <p:ext uri="{BB962C8B-B14F-4D97-AF65-F5344CB8AC3E}">
        <p14:creationId xmlns:p14="http://schemas.microsoft.com/office/powerpoint/2010/main" val="145311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F7F2-08EA-E4F9-29EC-8239FCF57D78}"/>
              </a:ext>
            </a:extLst>
          </p:cNvPr>
          <p:cNvSpPr>
            <a:spLocks noGrp="1"/>
          </p:cNvSpPr>
          <p:nvPr>
            <p:ph type="title"/>
          </p:nvPr>
        </p:nvSpPr>
        <p:spPr/>
        <p:txBody>
          <a:bodyPr/>
          <a:lstStyle/>
          <a:p>
            <a:r>
              <a:rPr lang="en-US" dirty="0"/>
              <a:t>Building Emergency Action Plan</a:t>
            </a:r>
          </a:p>
        </p:txBody>
      </p:sp>
      <p:sp>
        <p:nvSpPr>
          <p:cNvPr id="3" name="Content Placeholder 2">
            <a:extLst>
              <a:ext uri="{FF2B5EF4-FFF2-40B4-BE49-F238E27FC236}">
                <a16:creationId xmlns:a16="http://schemas.microsoft.com/office/drawing/2014/main" id="{5F2C6B08-95EE-DCD2-4579-6BB6BD85D789}"/>
              </a:ext>
            </a:extLst>
          </p:cNvPr>
          <p:cNvSpPr>
            <a:spLocks noGrp="1"/>
          </p:cNvSpPr>
          <p:nvPr>
            <p:ph idx="1"/>
          </p:nvPr>
        </p:nvSpPr>
        <p:spPr>
          <a:xfrm>
            <a:off x="608138" y="1825625"/>
            <a:ext cx="10972800" cy="4374007"/>
          </a:xfrm>
        </p:spPr>
        <p:txBody>
          <a:bodyPr>
            <a:normAutofit fontScale="92500" lnSpcReduction="10000"/>
          </a:bodyPr>
          <a:lstStyle/>
          <a:p>
            <a:r>
              <a:rPr lang="en-US" dirty="0"/>
              <a:t>What is a BEAP?</a:t>
            </a:r>
          </a:p>
          <a:p>
            <a:pPr lvl="1"/>
            <a:r>
              <a:rPr lang="en-US" dirty="0"/>
              <a:t>A document that prepares the building occupants for possible emergency situations. </a:t>
            </a:r>
          </a:p>
          <a:p>
            <a:r>
              <a:rPr lang="en-US" dirty="0"/>
              <a:t>Who creates the plan?</a:t>
            </a:r>
          </a:p>
          <a:p>
            <a:pPr lvl="1"/>
            <a:r>
              <a:rPr lang="en-US" dirty="0"/>
              <a:t>The Building Emergency Coordinator (BEC) should coordinate the completion of the checklist and development of the BEAP with their department leadership.</a:t>
            </a:r>
          </a:p>
          <a:p>
            <a:r>
              <a:rPr lang="en-US" dirty="0"/>
              <a:t>Reviews of the plan:</a:t>
            </a:r>
          </a:p>
          <a:p>
            <a:pPr lvl="1"/>
            <a:r>
              <a:rPr lang="en-US" dirty="0"/>
              <a:t>The emergency manager will review the BEAP and provide comments for plan improvement </a:t>
            </a:r>
          </a:p>
          <a:p>
            <a:pPr lvl="1"/>
            <a:r>
              <a:rPr lang="en-US" dirty="0"/>
              <a:t>All BEAPs should be reviewed and revised, if needed, on an annual basis. </a:t>
            </a:r>
          </a:p>
          <a:p>
            <a:pPr lvl="1"/>
            <a:r>
              <a:rPr lang="en-US" dirty="0"/>
              <a:t>Once a plan is created and reviewed the BEC representatives should then educate their personnel on the BEAP, focusing on specific building evacuation routes, sheltering areas inside the building, access and functional needs provisions, and outside evacuation assembly areas.</a:t>
            </a:r>
          </a:p>
          <a:p>
            <a:endParaRPr lang="en-US" dirty="0"/>
          </a:p>
        </p:txBody>
      </p:sp>
    </p:spTree>
    <p:extLst>
      <p:ext uri="{BB962C8B-B14F-4D97-AF65-F5344CB8AC3E}">
        <p14:creationId xmlns:p14="http://schemas.microsoft.com/office/powerpoint/2010/main" val="4291025651"/>
      </p:ext>
    </p:extLst>
  </p:cSld>
  <p:clrMapOvr>
    <a:masterClrMapping/>
  </p:clrMapOvr>
</p:sld>
</file>

<file path=ppt/theme/theme1.xml><?xml version="1.0" encoding="utf-8"?>
<a:theme xmlns:a="http://schemas.openxmlformats.org/drawingml/2006/main" name="TXST Light">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ATE-PPT-light-16_9" id="{66D7798D-4F9B-1B4B-9E3E-B357EF34E604}" vid="{CD089254-87B8-BF4B-9FF0-265C448D92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3e5f3b7-5310-4f1f-9e1e-fac2a6625f20">
      <Terms xmlns="http://schemas.microsoft.com/office/infopath/2007/PartnerControls"/>
    </lcf76f155ced4ddcb4097134ff3c332f>
    <TaxCatchAll xmlns="99aaa27b-58fe-427b-b6b4-e690cbafcf3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2D85DD5F7CD842A1E14CC18C1DB8B4" ma:contentTypeVersion="10" ma:contentTypeDescription="Create a new document." ma:contentTypeScope="" ma:versionID="baf1b701c13c3375b9a9ec548aa6c268">
  <xsd:schema xmlns:xsd="http://www.w3.org/2001/XMLSchema" xmlns:xs="http://www.w3.org/2001/XMLSchema" xmlns:p="http://schemas.microsoft.com/office/2006/metadata/properties" xmlns:ns2="a3e5f3b7-5310-4f1f-9e1e-fac2a6625f20" xmlns:ns3="99aaa27b-58fe-427b-b6b4-e690cbafcf3f" targetNamespace="http://schemas.microsoft.com/office/2006/metadata/properties" ma:root="true" ma:fieldsID="5ce3737b70ce2f68605ec7fbe6852cf0" ns2:_="" ns3:_="">
    <xsd:import namespace="a3e5f3b7-5310-4f1f-9e1e-fac2a6625f20"/>
    <xsd:import namespace="99aaa27b-58fe-427b-b6b4-e690cbafcf3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e5f3b7-5310-4f1f-9e1e-fac2a6625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aaa27b-58fe-427b-b6b4-e690cbafcf3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d54a41c-f24f-4bf5-a40b-21b922d7ec21}" ma:internalName="TaxCatchAll" ma:showField="CatchAllData" ma:web="99aaa27b-58fe-427b-b6b4-e690cbafcf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A2772D-6AB4-4303-A60A-4872810885EA}">
  <ds:schemaRefs>
    <ds:schemaRef ds:uri="5f9efd60-91f6-4699-b517-a26acc9da5ac"/>
    <ds:schemaRef ds:uri="http://purl.org/dc/elements/1.1/"/>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366bb94d-ed52-48c4-977f-e7160257263f"/>
    <ds:schemaRef ds:uri="a3e5f3b7-5310-4f1f-9e1e-fac2a6625f20"/>
    <ds:schemaRef ds:uri="99aaa27b-58fe-427b-b6b4-e690cbafcf3f"/>
  </ds:schemaRefs>
</ds:datastoreItem>
</file>

<file path=customXml/itemProps2.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3.xml><?xml version="1.0" encoding="utf-8"?>
<ds:datastoreItem xmlns:ds="http://schemas.openxmlformats.org/officeDocument/2006/customXml" ds:itemID="{76DDD247-AF51-4224-A8FE-2FB23EDB82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e5f3b7-5310-4f1f-9e1e-fac2a6625f20"/>
    <ds:schemaRef ds:uri="99aaa27b-58fe-427b-b6b4-e690cbafcf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TXSTATE_Widescreen_Light</Template>
  <TotalTime>108</TotalTime>
  <Words>1801</Words>
  <Application>Microsoft Office PowerPoint</Application>
  <PresentationFormat>Widescreen</PresentationFormat>
  <Paragraphs>163</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Times New Roman</vt:lpstr>
      <vt:lpstr>Wingdings</vt:lpstr>
      <vt:lpstr>TXST Light</vt:lpstr>
      <vt:lpstr>Building Emergency Coordinator Program </vt:lpstr>
      <vt:lpstr>Agenda</vt:lpstr>
      <vt:lpstr>What is the BEC Program?</vt:lpstr>
      <vt:lpstr>Duties </vt:lpstr>
      <vt:lpstr>Roles &amp; Responsibilities </vt:lpstr>
      <vt:lpstr>Planning Role</vt:lpstr>
      <vt:lpstr>Liaison Responsibilities</vt:lpstr>
      <vt:lpstr>Emergency Role</vt:lpstr>
      <vt:lpstr>Building Emergency Action Plan</vt:lpstr>
      <vt:lpstr>Training </vt:lpstr>
      <vt:lpstr>Emergency Procedures</vt:lpstr>
      <vt:lpstr>Fire</vt:lpstr>
      <vt:lpstr>Active Shooter</vt:lpstr>
      <vt:lpstr>Medical Emergencies </vt:lpstr>
      <vt:lpstr>Threats</vt:lpstr>
      <vt:lpstr>Swatting</vt:lpstr>
      <vt:lpstr>Power Outage or Utility Failure</vt:lpstr>
      <vt:lpstr>Expressive Activities </vt:lpstr>
      <vt:lpstr>TXST Emergency Procedures Poster </vt:lpstr>
      <vt:lpstr>Severe Weather Notification </vt:lpstr>
      <vt:lpstr>TXST Emergency Notification </vt:lpstr>
      <vt:lpstr>EHSREM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Covington, Madison H</dc:creator>
  <cp:lastModifiedBy>Covington, Madison H</cp:lastModifiedBy>
  <cp:revision>7</cp:revision>
  <dcterms:created xsi:type="dcterms:W3CDTF">2026-03-30T18:14:18Z</dcterms:created>
  <dcterms:modified xsi:type="dcterms:W3CDTF">2026-03-30T20:02:38Z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0x010100D02D85DD5F7CD842A1E14CC18C1DB8B4</vt:lpwstr>
  </property>
  <property fmtid="{D5CDD505-2E9C-101B-9397-08002B2CF9AE}" pid="3" name="MediaServiceImageTags">
    <vt:lpwstr/>
  </property>
</Properties>
</file>