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001F5A-D173-BD5D-7654-60F72F112682}" v="1637" dt="2026-04-22T21:12:53.646"/>
    <p1510:client id="{80D2887B-069E-CAF9-92BC-93446B67B860}" v="164" dt="2026-04-22T19:59:56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921D70-5369-5E7A-89E7-86240E17F768}"/>
              </a:ext>
            </a:extLst>
          </p:cNvPr>
          <p:cNvSpPr txBox="1"/>
          <p:nvPr/>
        </p:nvSpPr>
        <p:spPr>
          <a:xfrm>
            <a:off x="4322893" y="393511"/>
            <a:ext cx="353531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School of Health Administration</a:t>
            </a:r>
          </a:p>
          <a:p>
            <a:pPr algn="ctr"/>
            <a:r>
              <a:rPr lang="en-US"/>
              <a:t>(SOHA Team)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B8C39F24-D022-A854-B9FE-3E173481CEA9}"/>
              </a:ext>
            </a:extLst>
          </p:cNvPr>
          <p:cNvSpPr txBox="1"/>
          <p:nvPr/>
        </p:nvSpPr>
        <p:spPr>
          <a:xfrm>
            <a:off x="5272072" y="1120982"/>
            <a:ext cx="1653866" cy="323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/>
              <a:t>Administration</a:t>
            </a:r>
            <a:endParaRPr lang="en-US"/>
          </a:p>
        </p:txBody>
      </p:sp>
      <p:cxnSp>
        <p:nvCxnSpPr>
          <p:cNvPr id="236" name="Straight Arrow Connector 235">
            <a:extLst>
              <a:ext uri="{FF2B5EF4-FFF2-40B4-BE49-F238E27FC236}">
                <a16:creationId xmlns:a16="http://schemas.microsoft.com/office/drawing/2014/main" id="{3300FE1B-89D8-92C4-E322-F2175F7BF26A}"/>
              </a:ext>
            </a:extLst>
          </p:cNvPr>
          <p:cNvCxnSpPr>
            <a:cxnSpLocks/>
          </p:cNvCxnSpPr>
          <p:nvPr/>
        </p:nvCxnSpPr>
        <p:spPr>
          <a:xfrm>
            <a:off x="6926077" y="1274193"/>
            <a:ext cx="4262782" cy="22086"/>
          </a:xfrm>
          <a:prstGeom prst="straightConnector1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2C72DF9-B89D-E99C-A1ED-ADEC41E59BB6}"/>
              </a:ext>
            </a:extLst>
          </p:cNvPr>
          <p:cNvCxnSpPr/>
          <p:nvPr/>
        </p:nvCxnSpPr>
        <p:spPr>
          <a:xfrm>
            <a:off x="1047801" y="2787834"/>
            <a:ext cx="792" cy="167807"/>
          </a:xfrm>
          <a:prstGeom prst="straightConnector1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92AA762-9398-AE6B-68F7-B186830D141C}"/>
              </a:ext>
            </a:extLst>
          </p:cNvPr>
          <p:cNvGrpSpPr/>
          <p:nvPr/>
        </p:nvGrpSpPr>
        <p:grpSpPr>
          <a:xfrm>
            <a:off x="2656" y="1469062"/>
            <a:ext cx="2342274" cy="2595393"/>
            <a:chOff x="2655" y="1343670"/>
            <a:chExt cx="2342274" cy="2595393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166A8F61-0E5E-A2AD-D1AD-B804BBDFB1A8}"/>
                </a:ext>
              </a:extLst>
            </p:cNvPr>
            <p:cNvSpPr txBox="1"/>
            <p:nvPr/>
          </p:nvSpPr>
          <p:spPr>
            <a:xfrm>
              <a:off x="2655" y="1343670"/>
              <a:ext cx="2337581" cy="156966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50"/>
                <a:t>On-Campus Center</a:t>
              </a:r>
            </a:p>
            <a:p>
              <a:pPr algn="ctr"/>
              <a:r>
                <a:rPr lang="en-US" sz="1150" b="1"/>
                <a:t>BHA Program Director</a:t>
              </a:r>
            </a:p>
            <a:p>
              <a:pPr algn="ctr"/>
              <a:r>
                <a:rPr lang="en-US" sz="1150"/>
                <a:t>Jose Betancourt</a:t>
              </a:r>
              <a:endParaRPr lang="en-US" sz="1150" dirty="0"/>
            </a:p>
            <a:p>
              <a:pPr algn="ctr"/>
              <a:endParaRPr lang="en-US" sz="1150" dirty="0"/>
            </a:p>
            <a:p>
              <a:pPr algn="ctr"/>
              <a:r>
                <a:rPr lang="en-US" sz="1150" b="1"/>
                <a:t>MHA Program Director</a:t>
              </a:r>
            </a:p>
            <a:p>
              <a:pPr algn="ctr"/>
              <a:r>
                <a:rPr lang="en-US" sz="1150" dirty="0"/>
                <a:t>Zo </a:t>
              </a:r>
              <a:r>
                <a:rPr lang="en-US" sz="1150" dirty="0" err="1"/>
                <a:t>Ramamonjiarivelo</a:t>
              </a:r>
              <a:endParaRPr lang="en-US" sz="115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0358D68-BA02-50A9-8FAF-552AB0F880B9}"/>
                </a:ext>
              </a:extLst>
            </p:cNvPr>
            <p:cNvSpPr txBox="1"/>
            <p:nvPr/>
          </p:nvSpPr>
          <p:spPr>
            <a:xfrm>
              <a:off x="3700" y="2923400"/>
              <a:ext cx="2341229" cy="1015663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150" b="1" i="1"/>
                <a:t>Additional Graduate Programs</a:t>
              </a:r>
            </a:p>
            <a:p>
              <a:pPr algn="ctr"/>
              <a:r>
                <a:rPr lang="en-US" sz="1150" b="1"/>
                <a:t>MHA-MBA Dual Degree</a:t>
              </a:r>
            </a:p>
            <a:p>
              <a:pPr algn="ctr"/>
              <a:r>
                <a:rPr lang="en-US" sz="1150" b="1"/>
                <a:t>MBA-Healthcare Administration Concentration</a:t>
              </a:r>
            </a:p>
            <a:p>
              <a:pPr algn="ctr"/>
              <a:r>
                <a:rPr lang="en-US" sz="1150" dirty="0"/>
                <a:t>Zo </a:t>
              </a:r>
              <a:r>
                <a:rPr lang="en-US" sz="1150" dirty="0" err="1"/>
                <a:t>Ramamonjiarivelo</a:t>
              </a:r>
              <a:endParaRPr lang="en-US" sz="115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A481FD-E111-EA67-3936-65C33D5FE819}"/>
              </a:ext>
            </a:extLst>
          </p:cNvPr>
          <p:cNvGrpSpPr/>
          <p:nvPr/>
        </p:nvGrpSpPr>
        <p:grpSpPr>
          <a:xfrm>
            <a:off x="999572" y="1263833"/>
            <a:ext cx="4266908" cy="167807"/>
            <a:chOff x="999572" y="1263833"/>
            <a:chExt cx="4266908" cy="167807"/>
          </a:xfrm>
        </p:grpSpPr>
        <p:cxnSp>
          <p:nvCxnSpPr>
            <p:cNvPr id="235" name="Straight Arrow Connector 234">
              <a:extLst>
                <a:ext uri="{FF2B5EF4-FFF2-40B4-BE49-F238E27FC236}">
                  <a16:creationId xmlns:a16="http://schemas.microsoft.com/office/drawing/2014/main" id="{7EE1C452-AAB1-4AD0-65BC-0B4BF5A76263}"/>
                </a:ext>
              </a:extLst>
            </p:cNvPr>
            <p:cNvCxnSpPr/>
            <p:nvPr/>
          </p:nvCxnSpPr>
          <p:spPr>
            <a:xfrm>
              <a:off x="1003698" y="1274193"/>
              <a:ext cx="4262782" cy="22086"/>
            </a:xfrm>
            <a:prstGeom prst="straightConnector1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F728E51-74D6-97FC-22DF-49726663DA79}"/>
                </a:ext>
              </a:extLst>
            </p:cNvPr>
            <p:cNvCxnSpPr>
              <a:cxnSpLocks/>
            </p:cNvCxnSpPr>
            <p:nvPr/>
          </p:nvCxnSpPr>
          <p:spPr>
            <a:xfrm>
              <a:off x="999572" y="1263833"/>
              <a:ext cx="792" cy="167807"/>
            </a:xfrm>
            <a:prstGeom prst="straightConnector1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B7F8E8-CB3F-8698-7804-31408884C815}"/>
              </a:ext>
            </a:extLst>
          </p:cNvPr>
          <p:cNvCxnSpPr>
            <a:cxnSpLocks/>
          </p:cNvCxnSpPr>
          <p:nvPr/>
        </p:nvCxnSpPr>
        <p:spPr>
          <a:xfrm>
            <a:off x="3603877" y="1302415"/>
            <a:ext cx="792" cy="167807"/>
          </a:xfrm>
          <a:prstGeom prst="straightConnector1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A9BB326-7DF8-869D-7DA5-95B91C650C2C}"/>
              </a:ext>
            </a:extLst>
          </p:cNvPr>
          <p:cNvCxnSpPr>
            <a:cxnSpLocks/>
          </p:cNvCxnSpPr>
          <p:nvPr/>
        </p:nvCxnSpPr>
        <p:spPr>
          <a:xfrm>
            <a:off x="8571345" y="1302416"/>
            <a:ext cx="792" cy="167807"/>
          </a:xfrm>
          <a:prstGeom prst="straightConnector1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50D8903-5305-0514-F5D9-A8A5F5064C04}"/>
              </a:ext>
            </a:extLst>
          </p:cNvPr>
          <p:cNvCxnSpPr>
            <a:cxnSpLocks/>
          </p:cNvCxnSpPr>
          <p:nvPr/>
        </p:nvCxnSpPr>
        <p:spPr>
          <a:xfrm>
            <a:off x="11185294" y="1283124"/>
            <a:ext cx="792" cy="167807"/>
          </a:xfrm>
          <a:prstGeom prst="straightConnector1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FCBF12-E4FC-0471-E376-2AF336B4FEDF}"/>
              </a:ext>
            </a:extLst>
          </p:cNvPr>
          <p:cNvGrpSpPr/>
          <p:nvPr/>
        </p:nvGrpSpPr>
        <p:grpSpPr>
          <a:xfrm>
            <a:off x="2520149" y="1469061"/>
            <a:ext cx="2482264" cy="2169825"/>
            <a:chOff x="2655" y="1343670"/>
            <a:chExt cx="2482264" cy="216982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FA78B5A-9568-161D-6E96-29A2E8D01AD5}"/>
                </a:ext>
              </a:extLst>
            </p:cNvPr>
            <p:cNvSpPr txBox="1"/>
            <p:nvPr/>
          </p:nvSpPr>
          <p:spPr>
            <a:xfrm>
              <a:off x="2655" y="1343670"/>
              <a:ext cx="2482264" cy="216982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50"/>
                <a:t>Online Center</a:t>
              </a:r>
            </a:p>
            <a:p>
              <a:pPr algn="ctr"/>
              <a:r>
                <a:rPr lang="en-US" sz="1150" b="1"/>
                <a:t>Executive MHA Program Director</a:t>
              </a:r>
            </a:p>
            <a:p>
              <a:pPr algn="ctr"/>
              <a:r>
                <a:rPr lang="en-US" sz="1150"/>
                <a:t>Kim Lee</a:t>
              </a:r>
              <a:endParaRPr lang="en-US" sz="1150" dirty="0"/>
            </a:p>
            <a:p>
              <a:pPr algn="ctr"/>
              <a:endParaRPr lang="en-US" sz="1150" dirty="0"/>
            </a:p>
            <a:p>
              <a:pPr algn="ctr"/>
              <a:r>
                <a:rPr lang="en-US" sz="1150" b="1"/>
                <a:t>MLTCA Program Director</a:t>
              </a:r>
            </a:p>
            <a:p>
              <a:pPr algn="ctr"/>
              <a:r>
                <a:rPr lang="en-US" sz="1150"/>
                <a:t>Todd Mackenzie</a:t>
              </a:r>
              <a:endParaRPr lang="en-US" sz="1150" dirty="0"/>
            </a:p>
            <a:p>
              <a:pPr algn="ctr"/>
              <a:endParaRPr lang="en-US" sz="1150" dirty="0"/>
            </a:p>
            <a:p>
              <a:pPr algn="ctr"/>
              <a:r>
                <a:rPr lang="en-US" sz="1150" b="1" i="1"/>
                <a:t>Health Administration Graduate Elective Courses</a:t>
              </a:r>
              <a:endParaRPr lang="en-US" sz="1150" dirty="0"/>
            </a:p>
            <a:p>
              <a:pPr algn="ctr"/>
              <a:r>
                <a:rPr lang="en-US" sz="1150" dirty="0"/>
                <a:t>Cristian </a:t>
              </a:r>
              <a:r>
                <a:rPr lang="en-US" sz="1150" dirty="0" err="1"/>
                <a:t>Lieneck</a:t>
              </a:r>
              <a:endParaRPr lang="en-US" sz="1150" dirty="0"/>
            </a:p>
            <a:p>
              <a:pPr algn="ctr"/>
              <a:endParaRPr lang="en-US" sz="120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D6630CB-F4EC-1A22-D735-CD1907DA614C}"/>
                </a:ext>
              </a:extLst>
            </p:cNvPr>
            <p:cNvSpPr txBox="1"/>
            <p:nvPr/>
          </p:nvSpPr>
          <p:spPr>
            <a:xfrm>
              <a:off x="3700" y="2923400"/>
              <a:ext cx="2341229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200" b="1" i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E593F7E-8182-8931-F525-29B7CDB6E1FB}"/>
              </a:ext>
            </a:extLst>
          </p:cNvPr>
          <p:cNvSpPr txBox="1"/>
          <p:nvPr/>
        </p:nvSpPr>
        <p:spPr>
          <a:xfrm>
            <a:off x="4921895" y="1469060"/>
            <a:ext cx="2337581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50" b="1"/>
              <a:t>School Director</a:t>
            </a:r>
            <a:endParaRPr lang="en-US" sz="1150" dirty="0"/>
          </a:p>
          <a:p>
            <a:pPr algn="ctr"/>
            <a:r>
              <a:rPr lang="en-US" sz="1150" dirty="0"/>
              <a:t>Cristian </a:t>
            </a:r>
            <a:r>
              <a:rPr lang="en-US" sz="1150" dirty="0" err="1"/>
              <a:t>Lieneck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Administrative Assistant III</a:t>
            </a:r>
          </a:p>
          <a:p>
            <a:pPr algn="ctr"/>
            <a:r>
              <a:rPr lang="en-US" sz="1150"/>
              <a:t>Melinda Good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Administrative Assistant II</a:t>
            </a:r>
          </a:p>
          <a:p>
            <a:pPr algn="ctr"/>
            <a:r>
              <a:rPr lang="en-US" sz="1150"/>
              <a:t>Robin Ramos</a:t>
            </a:r>
          </a:p>
          <a:p>
            <a:pPr algn="ctr"/>
            <a:endParaRPr lang="en-US" sz="1200"/>
          </a:p>
          <a:p>
            <a:pPr algn="ctr"/>
            <a:endParaRPr lang="en-US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E94F66-6F62-B5A2-A515-D19C0533CC58}"/>
              </a:ext>
            </a:extLst>
          </p:cNvPr>
          <p:cNvSpPr txBox="1"/>
          <p:nvPr/>
        </p:nvSpPr>
        <p:spPr>
          <a:xfrm>
            <a:off x="7613009" y="1469061"/>
            <a:ext cx="2009632" cy="27930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50"/>
              <a:t>Governance</a:t>
            </a:r>
          </a:p>
          <a:p>
            <a:pPr algn="ctr"/>
            <a:r>
              <a:rPr lang="en-US" sz="1150" b="1"/>
              <a:t>Budget Committee</a:t>
            </a:r>
            <a:endParaRPr lang="en-US" sz="1150" b="1" dirty="0"/>
          </a:p>
          <a:p>
            <a:pPr algn="ctr"/>
            <a:r>
              <a:rPr lang="en-US" sz="1150"/>
              <a:t>All faculty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Curriculum Committee</a:t>
            </a:r>
            <a:endParaRPr lang="en-US" sz="1150" b="1" dirty="0"/>
          </a:p>
          <a:p>
            <a:pPr algn="ctr"/>
            <a:r>
              <a:rPr lang="en-US" sz="1150"/>
              <a:t>All faculty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Admissions Committee</a:t>
            </a:r>
            <a:endParaRPr lang="en-US" sz="1150" b="1" dirty="0"/>
          </a:p>
          <a:p>
            <a:pPr algn="ctr"/>
            <a:r>
              <a:rPr lang="en-US" sz="1150"/>
              <a:t>Select faculty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 dirty="0"/>
              <a:t>Personnel </a:t>
            </a:r>
            <a:r>
              <a:rPr lang="en-US" sz="1150" b="1" dirty="0" err="1"/>
              <a:t>Committe</a:t>
            </a:r>
            <a:r>
              <a:rPr lang="en-US" sz="1150" b="1" dirty="0"/>
              <a:t>e</a:t>
            </a:r>
          </a:p>
          <a:p>
            <a:pPr algn="ctr"/>
            <a:r>
              <a:rPr lang="en-US" sz="1150"/>
              <a:t>Tenured faculty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Standards Committee</a:t>
            </a:r>
            <a:endParaRPr lang="en-US" sz="1150" b="1" dirty="0"/>
          </a:p>
          <a:p>
            <a:pPr algn="ctr"/>
            <a:r>
              <a:rPr lang="en-US" sz="1150"/>
              <a:t>Program Directors</a:t>
            </a:r>
            <a:endParaRPr lang="en-US" sz="115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7943E8B-C250-34BA-73C3-E522C2913881}"/>
              </a:ext>
            </a:extLst>
          </p:cNvPr>
          <p:cNvSpPr txBox="1"/>
          <p:nvPr/>
        </p:nvSpPr>
        <p:spPr>
          <a:xfrm>
            <a:off x="7178074" y="4339369"/>
            <a:ext cx="27849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/>
              <a:t>Advisory Board</a:t>
            </a:r>
          </a:p>
          <a:p>
            <a:pPr algn="ctr"/>
            <a:r>
              <a:rPr lang="en-US" sz="1150"/>
              <a:t>James Perez, BS ('89) MS ('94), Co-Chair</a:t>
            </a:r>
          </a:p>
          <a:p>
            <a:pPr algn="ctr"/>
            <a:r>
              <a:rPr lang="en-US" sz="1150"/>
              <a:t>Andrae Turner, BHA ('07), Co-Chair</a:t>
            </a:r>
            <a:endParaRPr lang="en-US" sz="1150" dirty="0"/>
          </a:p>
        </p:txBody>
      </p:sp>
      <p:pic>
        <p:nvPicPr>
          <p:cNvPr id="3" name="Picture 2" descr="A logo of a college of health professions&#10;&#10;AI-generated content may be incorrect.">
            <a:extLst>
              <a:ext uri="{FF2B5EF4-FFF2-40B4-BE49-F238E27FC236}">
                <a16:creationId xmlns:a16="http://schemas.microsoft.com/office/drawing/2014/main" id="{E5F8D320-8698-A640-8528-D9B5DF491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401" y="4635420"/>
            <a:ext cx="1630462" cy="1782983"/>
          </a:xfrm>
          <a:prstGeom prst="rect">
            <a:avLst/>
          </a:prstGeom>
        </p:spPr>
      </p:pic>
      <p:pic>
        <p:nvPicPr>
          <p:cNvPr id="13" name="Picture 12" descr="A close-up of a logo&#10;&#10;AI-generated content may be incorrect.">
            <a:extLst>
              <a:ext uri="{FF2B5EF4-FFF2-40B4-BE49-F238E27FC236}">
                <a16:creationId xmlns:a16="http://schemas.microsoft.com/office/drawing/2014/main" id="{EE0599A6-0C5A-D14C-B0D4-FDB39AC3F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9001" y="4891810"/>
            <a:ext cx="3720176" cy="151134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FC41722-1FCA-BD60-FBAA-8CC648F26030}"/>
              </a:ext>
            </a:extLst>
          </p:cNvPr>
          <p:cNvSpPr txBox="1"/>
          <p:nvPr/>
        </p:nvSpPr>
        <p:spPr>
          <a:xfrm>
            <a:off x="9686808" y="1469062"/>
            <a:ext cx="2501226" cy="31624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50"/>
              <a:t>Coordinators/Team Advisors</a:t>
            </a:r>
          </a:p>
          <a:p>
            <a:pPr algn="ctr"/>
            <a:r>
              <a:rPr lang="en-US" sz="1150" b="1" dirty="0"/>
              <a:t>Alumni Coordi</a:t>
            </a:r>
            <a:r>
              <a:rPr lang="en-US" sz="1150" b="1"/>
              <a:t>nator</a:t>
            </a:r>
            <a:endParaRPr lang="en-US" sz="1150" b="1" dirty="0"/>
          </a:p>
          <a:p>
            <a:pPr algn="ctr"/>
            <a:r>
              <a:rPr lang="en-US" sz="1150"/>
              <a:t>Kim Lee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 dirty="0"/>
              <a:t>Healthcare Leadership </a:t>
            </a:r>
            <a:r>
              <a:rPr lang="en-US" sz="1150" b="1"/>
              <a:t>Coalition Advisor</a:t>
            </a:r>
            <a:endParaRPr lang="en-US" sz="1150" b="1" dirty="0"/>
          </a:p>
          <a:p>
            <a:pPr algn="ctr"/>
            <a:r>
              <a:rPr lang="en-US" sz="1150"/>
              <a:t>Roland Shapley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Honors Society Coordinator</a:t>
            </a:r>
            <a:endParaRPr lang="en-US" sz="1150" b="1" dirty="0"/>
          </a:p>
          <a:p>
            <a:pPr algn="ctr"/>
            <a:r>
              <a:rPr lang="en-US" sz="1150" b="1" i="1"/>
              <a:t>Upsilon Phi Delta, Alpha Eta</a:t>
            </a:r>
            <a:endParaRPr lang="en-US" sz="1150" b="1" i="1" dirty="0"/>
          </a:p>
          <a:p>
            <a:pPr algn="ctr"/>
            <a:r>
              <a:rPr lang="en-US" sz="1150" dirty="0"/>
              <a:t>Jose </a:t>
            </a:r>
            <a:r>
              <a:rPr lang="en-US" sz="1150"/>
              <a:t>Betancourt</a:t>
            </a:r>
            <a:endParaRPr lang="en-US" sz="1150" dirty="0"/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Administrative Residency Coordinator</a:t>
            </a:r>
            <a:endParaRPr lang="en-US" sz="1150" b="1" dirty="0"/>
          </a:p>
          <a:p>
            <a:pPr algn="ctr"/>
            <a:r>
              <a:rPr lang="en-US" sz="1150" dirty="0"/>
              <a:t>Cristian </a:t>
            </a:r>
            <a:r>
              <a:rPr lang="en-US" sz="1150" dirty="0" err="1"/>
              <a:t>Lieneck</a:t>
            </a:r>
          </a:p>
          <a:p>
            <a:pPr algn="ctr"/>
            <a:endParaRPr lang="en-US" sz="1200"/>
          </a:p>
          <a:p>
            <a:pPr algn="ctr"/>
            <a:endParaRPr lang="en-US" sz="12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1EDECD-90A1-124D-08FD-30E09509B2CE}"/>
              </a:ext>
            </a:extLst>
          </p:cNvPr>
          <p:cNvSpPr txBox="1"/>
          <p:nvPr/>
        </p:nvSpPr>
        <p:spPr>
          <a:xfrm>
            <a:off x="9682832" y="4232951"/>
            <a:ext cx="2367919" cy="15081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50" b="1"/>
              <a:t>Library Acquisitions Coordinator</a:t>
            </a:r>
            <a:endParaRPr lang="en-US"/>
          </a:p>
          <a:p>
            <a:pPr algn="ctr"/>
            <a:r>
              <a:rPr lang="en-US" sz="1150"/>
              <a:t>Ram Shanmugam</a:t>
            </a:r>
          </a:p>
          <a:p>
            <a:pPr algn="ctr"/>
            <a:endParaRPr lang="en-US" sz="1150" dirty="0"/>
          </a:p>
          <a:p>
            <a:pPr algn="ctr"/>
            <a:r>
              <a:rPr lang="en-US" sz="1150" b="1" dirty="0"/>
              <a:t>Research Coordi</a:t>
            </a:r>
            <a:r>
              <a:rPr lang="en-US" sz="1150" b="1"/>
              <a:t>nator</a:t>
            </a:r>
            <a:endParaRPr lang="en-US" sz="1150" b="1" dirty="0"/>
          </a:p>
          <a:p>
            <a:pPr algn="ctr"/>
            <a:r>
              <a:rPr lang="en-US" sz="1150"/>
              <a:t>Brad Beauvais</a:t>
            </a:r>
          </a:p>
          <a:p>
            <a:pPr algn="ctr"/>
            <a:endParaRPr lang="en-US" sz="1150" dirty="0"/>
          </a:p>
          <a:p>
            <a:pPr algn="ctr"/>
            <a:r>
              <a:rPr lang="en-US" sz="1150" b="1"/>
              <a:t>Social Media Coordinator</a:t>
            </a:r>
          </a:p>
          <a:p>
            <a:pPr algn="ctr"/>
            <a:r>
              <a:rPr lang="en-US" sz="1150"/>
              <a:t>Mike Mileski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142</cp:revision>
  <dcterms:created xsi:type="dcterms:W3CDTF">2026-04-22T19:53:54Z</dcterms:created>
  <dcterms:modified xsi:type="dcterms:W3CDTF">2026-04-22T21:13:34Z</dcterms:modified>
</cp:coreProperties>
</file>