
<file path=[Content_Types].xml><?xml version="1.0" encoding="utf-8"?>
<Types xmlns="http://schemas.openxmlformats.org/package/2006/content-types">
  <Default ContentType="application/x-fontdata" Extension="fntdata"/>
  <Default ContentType="image/gif" Extension="gif"/>
  <Default ContentType="image/jpeg" Extension="jpeg"/>
  <Default ContentType="image/png" Extension="png"/>
  <Default ContentType="application/vnd.openxmlformats-package.relationships+xml" Extension="rels"/>
  <Default ContentType="image/svg+xml" Extension="svg"/>
  <Default ContentType="application/xml" Extension="xml"/>
  <Override ContentType="application/vnd.openxmlformats-officedocument.extended-properties+xml" PartName="/docProps/app.xml"/>
  <Override ContentType="application/vnd.openxmlformats-package.core-properties+xml" PartName="/docProps/core.xml"/>
  <Override ContentType="application/vnd.openxmlformats-officedocument.presentationml.notesMaster+xml" PartName="/ppt/notesMasters/notesMaster1.xml"/>
  <Override ContentType="application/vnd.openxmlformats-officedocument.presentationml.notesSlide+xml" PartName="/ppt/notesSlides/notesSlide1.xml"/>
  <Override ContentType="application/vnd.openxmlformats-officedocument.presentationml.notesSlide+xml" PartName="/ppt/notesSlides/notesSlide2.xml"/>
  <Override ContentType="application/vnd.openxmlformats-officedocument.presentationml.notesSlide+xml" PartName="/ppt/notesSlides/notesSlide3.xml"/>
  <Override ContentType="application/vnd.openxmlformats-officedocument.presentationml.notesSlide+xml" PartName="/ppt/notesSlides/notesSlide4.xml"/>
  <Override ContentType="application/vnd.openxmlformats-officedocument.presentationml.notesSlide+xml" PartName="/ppt/notesSlides/notesSlide5.xml"/>
  <Override ContentType="application/vnd.openxmlformats-officedocument.presentationml.notesSlide+xml" PartName="/ppt/notesSlides/notesSlide6.xml"/>
  <Override ContentType="application/vnd.openxmlformats-officedocument.presentationml.notesSlide+xml" PartName="/ppt/notesSlides/notesSlide7.xml"/>
  <Override ContentType="application/vnd.openxmlformats-officedocument.presentationml.notesSlide+xml" PartName="/ppt/notesSlides/notesSlide8.xml"/>
  <Override ContentType="application/vnd.openxmlformats-officedocument.presentationml.notesSlide+xml" PartName="/ppt/notesSlides/notesSlide9.xml"/>
  <Override ContentType="application/vnd.openxmlformats-officedocument.presentationml.notesSlide+xml" PartName="/ppt/notesSlides/notesSlide10.xml"/>
  <Override ContentType="application/vnd.openxmlformats-officedocument.presentationml.notesSlide+xml" PartName="/ppt/notesSlides/notesSlide11.xml"/>
  <Override ContentType="application/vnd.openxmlformats-officedocument.presentationml.notesSlide+xml" PartName="/ppt/notesSlides/notesSlide12.xml"/>
  <Override ContentType="application/vnd.openxmlformats-officedocument.presentationml.notesSlide+xml" PartName="/ppt/notesSlides/notesSlide13.xml"/>
  <Override ContentType="application/vnd.openxmlformats-officedocument.presentationml.notesSlide+xml" PartName="/ppt/notesSlides/notesSlide14.xml"/>
  <Override ContentType="application/vnd.openxmlformats-officedocument.presentationml.notesSlide+xml" PartName="/ppt/notesSlides/notesSlide15.xml"/>
  <Override ContentType="application/vnd.openxmlformats-officedocument.presentationml.notesSlide+xml" PartName="/ppt/notesSlides/notesSlide16.xml"/>
  <Override ContentType="application/vnd.openxmlformats-officedocument.presentationml.notesSlide+xml" PartName="/ppt/notesSlides/notesSlide17.xml"/>
  <Override ContentType="application/vnd.openxmlformats-officedocument.presentationml.notesSlide+xml" PartName="/ppt/notesSlides/notesSlide18.xml"/>
  <Override ContentType="application/vnd.openxmlformats-officedocument.presentationml.notesSlide+xml" PartName="/ppt/notesSlides/notesSlide19.xml"/>
  <Override ContentType="application/vnd.openxmlformats-officedocument.presentationml.notesSlide+xml" PartName="/ppt/notesSlides/notesSlide20.xml"/>
  <Override ContentType="application/vnd.openxmlformats-officedocument.presentationml.notesSlide+xml" PartName="/ppt/notesSlides/notesSlide21.xml"/>
  <Override ContentType="application/vnd.openxmlformats-officedocument.presentationml.notesSlide+xml" PartName="/ppt/notesSlides/notesSlide22.xml"/>
  <Override ContentType="application/vnd.openxmlformats-officedocument.presentationml.notesSlide+xml" PartName="/ppt/notesSlides/notesSlide23.xml"/>
  <Override ContentType="application/vnd.openxmlformats-officedocument.presentationml.notesSlide+xml" PartName="/ppt/notesSlides/notesSlide24.xml"/>
  <Override ContentType="application/vnd.openxmlformats-officedocument.presentationml.notesSlide+xml" PartName="/ppt/notesSlides/notesSlide25.xml"/>
  <Override ContentType="application/vnd.openxmlformats-officedocument.presentationml.notesSlide+xml" PartName="/ppt/notesSlides/notesSlide26.xml"/>
  <Override ContentType="application/vnd.openxmlformats-officedocument.presentationml.notesSlide+xml" PartName="/ppt/notesSlides/notesSlide27.xml"/>
  <Override ContentType="application/vnd.openxmlformats-officedocument.presentationml.notesSlide+xml" PartName="/ppt/notesSlides/notesSlide28.xml"/>
  <Override ContentType="application/vnd.openxmlformats-officedocument.presentationml.notesSlide+xml" PartName="/ppt/notesSlides/notesSlide29.xml"/>
  <Override ContentType="application/vnd.openxmlformats-officedocument.presentationml.notesSlide+xml" PartName="/ppt/notesSlides/notesSlide30.xml"/>
  <Override ContentType="application/vnd.openxmlformats-officedocument.presentationml.notesSlide+xml" PartName="/ppt/notesSlides/notesSlide31.xml"/>
  <Override ContentType="application/vnd.openxmlformats-officedocument.presentationml.notesSlide+xml" PartName="/ppt/notesSlides/notesSlide32.xml"/>
  <Override ContentType="application/vnd.openxmlformats-officedocument.presentationml.notesSlide+xml" PartName="/ppt/notesSlides/notesSlide33.xml"/>
  <Override ContentType="application/vnd.openxmlformats-officedocument.presentationml.notesSlide+xml" PartName="/ppt/notesSlides/notesSlide34.xml"/>
  <Override ContentType="application/vnd.openxmlformats-officedocument.presentationml.notesSlide+xml" PartName="/ppt/notesSlides/notesSlide35.xml"/>
  <Override ContentType="application/vnd.openxmlformats-officedocument.presentationml.notesSlide+xml" PartName="/ppt/notesSlides/notesSlide36.xml"/>
  <Override ContentType="application/vnd.openxmlformats-officedocument.presentationml.notesSlide+xml" PartName="/ppt/notesSlides/notesSlide37.xml"/>
  <Override ContentType="application/vnd.openxmlformats-officedocument.presentationml.notesSlide+xml" PartName="/ppt/notesSlides/notesSlide38.xml"/>
  <Override ContentType="application/vnd.openxmlformats-officedocument.presentationml.notesSlide+xml" PartName="/ppt/notesSlides/notesSlide39.xml"/>
  <Override ContentType="application/vnd.openxmlformats-officedocument.presentationml.notesSlide+xml" PartName="/ppt/notesSlides/notesSlide40.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presentationml.slideLayout+xml" PartName="/ppt/slideLayouts/slideLayout1.xml"/>
  <Override ContentType="application/vnd.openxmlformats-officedocument.presentationml.slideLayout+xml" PartName="/ppt/slideLayouts/slideLayout2.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6.xml"/>
  <Override ContentType="application/vnd.openxmlformats-officedocument.presentationml.slideLayout+xml" PartName="/ppt/slideLayouts/slideLayout7.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Layout+xml" PartName="/ppt/slideLayouts/slideLayout10.xml"/>
  <Override ContentType="application/vnd.openxmlformats-officedocument.presentationml.slideLayout+xml" PartName="/ppt/slideLayouts/slideLayout11.xml"/>
  <Override ContentType="application/vnd.openxmlformats-officedocument.presentationml.slideMaster+xml" PartName="/ppt/slideMasters/slideMaster1.xml"/>
  <Override ContentType="application/vnd.openxmlformats-officedocument.presentationml.slide+xml" PartName="/ppt/slides/slide1.xml"/>
  <Override ContentType="application/vnd.openxmlformats-officedocument.presentationml.slide+xml" PartName="/ppt/slides/slide2.xml"/>
  <Override ContentType="application/vnd.openxmlformats-officedocument.presentationml.slide+xml" PartName="/ppt/slides/slide3.xml"/>
  <Override ContentType="application/vnd.openxmlformats-officedocument.presentationml.slide+xml" PartName="/ppt/slides/slide4.xml"/>
  <Override ContentType="application/vnd.openxmlformats-officedocument.presentationml.slide+xml" PartName="/ppt/slides/slide5.xml"/>
  <Override ContentType="application/vnd.openxmlformats-officedocument.presentationml.slide+xml" PartName="/ppt/slides/slide6.xml"/>
  <Override ContentType="application/vnd.openxmlformats-officedocument.presentationml.slide+xml" PartName="/ppt/slides/slide7.xml"/>
  <Override ContentType="application/vnd.openxmlformats-officedocument.presentationml.slide+xml" PartName="/ppt/slides/slide8.xml"/>
  <Override ContentType="application/vnd.openxmlformats-officedocument.presentationml.slide+xml" PartName="/ppt/slides/slide9.xml"/>
  <Override ContentType="application/vnd.openxmlformats-officedocument.presentationml.slide+xml" PartName="/ppt/slides/slide10.xml"/>
  <Override ContentType="application/vnd.openxmlformats-officedocument.presentationml.slide+xml" PartName="/ppt/slides/slide11.xml"/>
  <Override ContentType="application/vnd.openxmlformats-officedocument.presentationml.slide+xml" PartName="/ppt/slides/slide12.xml"/>
  <Override ContentType="application/vnd.openxmlformats-officedocument.presentationml.slide+xml" PartName="/ppt/slides/slide13.xml"/>
  <Override ContentType="application/vnd.openxmlformats-officedocument.presentationml.slide+xml" PartName="/ppt/slides/slide14.xml"/>
  <Override ContentType="application/vnd.openxmlformats-officedocument.presentationml.slide+xml" PartName="/ppt/slides/slide15.xml"/>
  <Override ContentType="application/vnd.openxmlformats-officedocument.presentationml.slide+xml" PartName="/ppt/slides/slide16.xml"/>
  <Override ContentType="application/vnd.openxmlformats-officedocument.presentationml.slide+xml" PartName="/ppt/slides/slide17.xml"/>
  <Override ContentType="application/vnd.openxmlformats-officedocument.presentationml.slide+xml" PartName="/ppt/slides/slide18.xml"/>
  <Override ContentType="application/vnd.openxmlformats-officedocument.presentationml.slide+xml" PartName="/ppt/slides/slide19.xml"/>
  <Override ContentType="application/vnd.openxmlformats-officedocument.presentationml.slide+xml" PartName="/ppt/slides/slide20.xml"/>
  <Override ContentType="application/vnd.openxmlformats-officedocument.presentationml.slide+xml" PartName="/ppt/slides/slide21.xml"/>
  <Override ContentType="application/vnd.openxmlformats-officedocument.presentationml.slide+xml" PartName="/ppt/slides/slide22.xml"/>
  <Override ContentType="application/vnd.openxmlformats-officedocument.presentationml.slide+xml" PartName="/ppt/slides/slide23.xml"/>
  <Override ContentType="application/vnd.openxmlformats-officedocument.presentationml.slide+xml" PartName="/ppt/slides/slide24.xml"/>
  <Override ContentType="application/vnd.openxmlformats-officedocument.presentationml.slide+xml" PartName="/ppt/slides/slide25.xml"/>
  <Override ContentType="application/vnd.openxmlformats-officedocument.presentationml.slide+xml" PartName="/ppt/slides/slide26.xml"/>
  <Override ContentType="application/vnd.openxmlformats-officedocument.presentationml.slide+xml" PartName="/ppt/slides/slide27.xml"/>
  <Override ContentType="application/vnd.openxmlformats-officedocument.presentationml.slide+xml" PartName="/ppt/slides/slide28.xml"/>
  <Override ContentType="application/vnd.openxmlformats-officedocument.presentationml.slide+xml" PartName="/ppt/slides/slide29.xml"/>
  <Override ContentType="application/vnd.openxmlformats-officedocument.presentationml.slide+xml" PartName="/ppt/slides/slide30.xml"/>
  <Override ContentType="application/vnd.openxmlformats-officedocument.presentationml.slide+xml" PartName="/ppt/slides/slide31.xml"/>
  <Override ContentType="application/vnd.openxmlformats-officedocument.presentationml.slide+xml" PartName="/ppt/slides/slide32.xml"/>
  <Override ContentType="application/vnd.openxmlformats-officedocument.presentationml.slide+xml" PartName="/ppt/slides/slide33.xml"/>
  <Override ContentType="application/vnd.openxmlformats-officedocument.presentationml.slide+xml" PartName="/ppt/slides/slide34.xml"/>
  <Override ContentType="application/vnd.openxmlformats-officedocument.presentationml.slide+xml" PartName="/ppt/slides/slide35.xml"/>
  <Override ContentType="application/vnd.openxmlformats-officedocument.presentationml.slide+xml" PartName="/ppt/slides/slide36.xml"/>
  <Override ContentType="application/vnd.openxmlformats-officedocument.presentationml.slide+xml" PartName="/ppt/slides/slide37.xml"/>
  <Override ContentType="application/vnd.openxmlformats-officedocument.presentationml.slide+xml" PartName="/ppt/slides/slide38.xml"/>
  <Override ContentType="application/vnd.openxmlformats-officedocument.presentationml.slide+xml" PartName="/ppt/slides/slide39.xml"/>
  <Override ContentType="application/vnd.openxmlformats-officedocument.presentationml.slide+xml" PartName="/ppt/slides/slide40.xml"/>
  <Override ContentType="application/vnd.openxmlformats-officedocument.presentationml.tableStyles+xml" PartName="/ppt/tableStyles.xml"/>
  <Override ContentType="application/vnd.openxmlformats-officedocument.theme+xml" PartName="/ppt/theme/theme1.xml"/>
  <Override ContentType="application/vnd.openxmlformats-officedocument.theme+xml" PartName="/ppt/theme/theme2.xml"/>
  <Override ContentType="application/vnd.openxmlformats-officedocument.presentationml.viewProps+xml" PartName="/ppt/viewProps.xml"/>
</Types>
</file>

<file path=_rels/.rels><?xml version="1.0" encoding="UTF-8" standalone="yes"?><Relationships xmlns="http://schemas.openxmlformats.org/package/2006/relationships"><Relationship Id="rId1" Target="ppt/presentation.xml" Type="http://schemas.openxmlformats.org/officeDocument/2006/relationships/officeDocument"/><Relationship Id="rId2" Target="docProps/thumbnail.jpeg" Type="http://schemas.openxmlformats.org/package/2006/relationships/metadata/thumbnail"/><Relationship Id="rId3" Target="docProps/core.xml" Type="http://schemas.openxmlformats.org/package/2006/relationships/metadata/core-properties"/><Relationship Id="rId4" Target="docProps/app.xml" Type="http://schemas.openxmlformats.org/officeDocument/2006/relationships/extended-properties"/></Relationships>
</file>

<file path=ppt/presentation.xml><?xml version="1.0" encoding="utf-8"?>
<p:presentation xmlns:a="http://schemas.openxmlformats.org/drawingml/2006/main" xmlns:r="http://schemas.openxmlformats.org/officeDocument/2006/relationships" xmlns:p="http://schemas.openxmlformats.org/presentationml/2006/main" saveSubsetFonts="1" embedTrueTypeFonts="true">
  <p:sldMasterIdLst>
    <p:sldMasterId id="2147483648" r:id="rId1"/>
  </p:sldMasterIdLst>
  <p:notesMasterIdLst>
    <p:notesMasterId r:id="rId46"/>
  </p:notesMasterIdLst>
  <p:sldIdLst>
    <p:sldId id="256" r:id="rId6"/>
    <p:sldId id="257" r:id="rId7"/>
    <p:sldId id="258" r:id="rId8"/>
    <p:sldId id="259" r:id="rId9"/>
    <p:sldId id="260" r:id="rId10"/>
    <p:sldId id="261" r:id="rId11"/>
    <p:sldId id="262" r:id="rId12"/>
    <p:sldId id="263" r:id="rId13"/>
    <p:sldId id="264" r:id="rId14"/>
    <p:sldId id="265" r:id="rId15"/>
    <p:sldId id="266" r:id="rId16"/>
    <p:sldId id="267" r:id="rId17"/>
    <p:sldId id="268" r:id="rId18"/>
    <p:sldId id="269" r:id="rId19"/>
    <p:sldId id="270" r:id="rId20"/>
    <p:sldId id="271" r:id="rId21"/>
    <p:sldId id="272" r:id="rId22"/>
    <p:sldId id="273" r:id="rId23"/>
    <p:sldId id="274" r:id="rId24"/>
    <p:sldId id="275" r:id="rId25"/>
    <p:sldId id="276" r:id="rId26"/>
    <p:sldId id="277" r:id="rId27"/>
    <p:sldId id="278" r:id="rId28"/>
    <p:sldId id="279" r:id="rId29"/>
    <p:sldId id="280" r:id="rId30"/>
    <p:sldId id="281" r:id="rId31"/>
    <p:sldId id="282" r:id="rId32"/>
    <p:sldId id="283" r:id="rId33"/>
    <p:sldId id="284" r:id="rId34"/>
    <p:sldId id="285" r:id="rId35"/>
    <p:sldId id="286" r:id="rId36"/>
    <p:sldId id="287" r:id="rId37"/>
    <p:sldId id="288" r:id="rId38"/>
    <p:sldId id="289" r:id="rId39"/>
    <p:sldId id="290" r:id="rId40"/>
    <p:sldId id="291" r:id="rId41"/>
    <p:sldId id="292" r:id="rId42"/>
    <p:sldId id="293" r:id="rId43"/>
    <p:sldId id="294" r:id="rId44"/>
    <p:sldId id="295" r:id="rId45"/>
  </p:sldIdLst>
  <p:sldSz cx="18288000" cy="10287000"/>
  <p:notesSz cx="6858000" cy="9144000"/>
  <p:embeddedFontLst>
    <p:embeddedFont>
      <p:font typeface="Noto Serif Display Bold" charset="1" panose="02020802080505020204"/>
      <p:regular r:id="rId49"/>
    </p:embeddedFont>
    <p:embeddedFont>
      <p:font typeface="Poppins Bold" charset="1" panose="00000800000000000000"/>
      <p:regular r:id="rId51"/>
    </p:embeddedFont>
    <p:embeddedFont>
      <p:font typeface="Poppins" charset="1" panose="00000500000000000000"/>
      <p:regular r:id="rId52"/>
    </p:embeddedFont>
    <p:embeddedFont>
      <p:font typeface="Noto Serif Display" charset="1" panose="02020502080505020204"/>
      <p:regular r:id="rId54"/>
    </p:embeddedFont>
    <p:embeddedFont>
      <p:font typeface="Noto Serif Display Light" charset="1" panose="02020402080505020204"/>
      <p:regular r:id="rId56"/>
    </p:embeddedFont>
    <p:embeddedFont>
      <p:font typeface="Open Sans" charset="1" panose="00000000000000000000"/>
      <p:regular r:id="rId61"/>
    </p:embeddedFont>
    <p:embeddedFont>
      <p:font typeface="Open Sans Bold" charset="1" panose="00000000000000000000"/>
      <p:regular r:id="rId62"/>
    </p:embeddedFont>
    <p:embeddedFont>
      <p:font typeface="Calibri (MS) Bold" charset="1" panose="020F0702030404030204"/>
      <p:regular r:id="rId67"/>
    </p:embeddedFont>
    <p:embeddedFont>
      <p:font typeface="Calibri (MS)" charset="1" panose="020F0502020204030204"/>
      <p:regular r:id="rId70"/>
    </p:embeddedFont>
    <p:embeddedFont>
      <p:font typeface="Noto Serif Display Italics" charset="1" panose="02020502080505090204"/>
      <p:regular r:id="rId78"/>
    </p:embeddedFont>
    <p:embeddedFont>
      <p:font typeface="Lato Bold" charset="1" panose="020F0502020204030203"/>
      <p:regular r:id="rId80"/>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autoAdjust="0"/>
    <p:restoredTop sz="94622" autoAdjust="0"/>
  </p:normalViewPr>
  <p:slideViewPr>
    <p:cSldViewPr>
      <p:cViewPr varScale="1">
        <p:scale>
          <a:sx n="74" d="100"/>
          <a:sy n="74" d="100"/>
        </p:scale>
        <p:origin x="-1092" y="-90"/>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6200" cy="76200"/>
</p:viewPr>
</file>

<file path=ppt/_rels/presentation.xml.rels><?xml version="1.0" encoding="UTF-8" standalone="yes"?><Relationships xmlns="http://schemas.openxmlformats.org/package/2006/relationships"><Relationship Id="rId1" Target="slideMasters/slideMaster1.xml" Type="http://schemas.openxmlformats.org/officeDocument/2006/relationships/slideMaster"/><Relationship Id="rId10" Target="slides/slide5.xml" Type="http://schemas.openxmlformats.org/officeDocument/2006/relationships/slide"/><Relationship Id="rId11" Target="slides/slide6.xml" Type="http://schemas.openxmlformats.org/officeDocument/2006/relationships/slide"/><Relationship Id="rId12" Target="slides/slide7.xml" Type="http://schemas.openxmlformats.org/officeDocument/2006/relationships/slide"/><Relationship Id="rId13" Target="slides/slide8.xml" Type="http://schemas.openxmlformats.org/officeDocument/2006/relationships/slide"/><Relationship Id="rId14" Target="slides/slide9.xml" Type="http://schemas.openxmlformats.org/officeDocument/2006/relationships/slide"/><Relationship Id="rId15" Target="slides/slide10.xml" Type="http://schemas.openxmlformats.org/officeDocument/2006/relationships/slide"/><Relationship Id="rId16" Target="slides/slide11.xml" Type="http://schemas.openxmlformats.org/officeDocument/2006/relationships/slide"/><Relationship Id="rId17" Target="slides/slide12.xml" Type="http://schemas.openxmlformats.org/officeDocument/2006/relationships/slide"/><Relationship Id="rId18" Target="slides/slide13.xml" Type="http://schemas.openxmlformats.org/officeDocument/2006/relationships/slide"/><Relationship Id="rId19" Target="slides/slide14.xml" Type="http://schemas.openxmlformats.org/officeDocument/2006/relationships/slide"/><Relationship Id="rId2" Target="presProps.xml" Type="http://schemas.openxmlformats.org/officeDocument/2006/relationships/presProps"/><Relationship Id="rId20" Target="slides/slide15.xml" Type="http://schemas.openxmlformats.org/officeDocument/2006/relationships/slide"/><Relationship Id="rId21" Target="slides/slide16.xml" Type="http://schemas.openxmlformats.org/officeDocument/2006/relationships/slide"/><Relationship Id="rId22" Target="slides/slide17.xml" Type="http://schemas.openxmlformats.org/officeDocument/2006/relationships/slide"/><Relationship Id="rId23" Target="slides/slide18.xml" Type="http://schemas.openxmlformats.org/officeDocument/2006/relationships/slide"/><Relationship Id="rId24" Target="slides/slide19.xml" Type="http://schemas.openxmlformats.org/officeDocument/2006/relationships/slide"/><Relationship Id="rId25" Target="slides/slide20.xml" Type="http://schemas.openxmlformats.org/officeDocument/2006/relationships/slide"/><Relationship Id="rId26" Target="slides/slide21.xml" Type="http://schemas.openxmlformats.org/officeDocument/2006/relationships/slide"/><Relationship Id="rId27" Target="slides/slide22.xml" Type="http://schemas.openxmlformats.org/officeDocument/2006/relationships/slide"/><Relationship Id="rId28" Target="slides/slide23.xml" Type="http://schemas.openxmlformats.org/officeDocument/2006/relationships/slide"/><Relationship Id="rId29" Target="slides/slide24.xml" Type="http://schemas.openxmlformats.org/officeDocument/2006/relationships/slide"/><Relationship Id="rId3" Target="viewProps.xml" Type="http://schemas.openxmlformats.org/officeDocument/2006/relationships/viewProps"/><Relationship Id="rId30" Target="slides/slide25.xml" Type="http://schemas.openxmlformats.org/officeDocument/2006/relationships/slide"/><Relationship Id="rId31" Target="slides/slide26.xml" Type="http://schemas.openxmlformats.org/officeDocument/2006/relationships/slide"/><Relationship Id="rId32" Target="slides/slide27.xml" Type="http://schemas.openxmlformats.org/officeDocument/2006/relationships/slide"/><Relationship Id="rId33" Target="slides/slide28.xml" Type="http://schemas.openxmlformats.org/officeDocument/2006/relationships/slide"/><Relationship Id="rId34" Target="slides/slide29.xml" Type="http://schemas.openxmlformats.org/officeDocument/2006/relationships/slide"/><Relationship Id="rId35" Target="slides/slide30.xml" Type="http://schemas.openxmlformats.org/officeDocument/2006/relationships/slide"/><Relationship Id="rId36" Target="slides/slide31.xml" Type="http://schemas.openxmlformats.org/officeDocument/2006/relationships/slide"/><Relationship Id="rId37" Target="slides/slide32.xml" Type="http://schemas.openxmlformats.org/officeDocument/2006/relationships/slide"/><Relationship Id="rId38" Target="slides/slide33.xml" Type="http://schemas.openxmlformats.org/officeDocument/2006/relationships/slide"/><Relationship Id="rId39" Target="slides/slide34.xml" Type="http://schemas.openxmlformats.org/officeDocument/2006/relationships/slide"/><Relationship Id="rId4" Target="theme/theme1.xml" Type="http://schemas.openxmlformats.org/officeDocument/2006/relationships/theme"/><Relationship Id="rId40" Target="slides/slide35.xml" Type="http://schemas.openxmlformats.org/officeDocument/2006/relationships/slide"/><Relationship Id="rId41" Target="slides/slide36.xml" Type="http://schemas.openxmlformats.org/officeDocument/2006/relationships/slide"/><Relationship Id="rId42" Target="slides/slide37.xml" Type="http://schemas.openxmlformats.org/officeDocument/2006/relationships/slide"/><Relationship Id="rId43" Target="slides/slide38.xml" Type="http://schemas.openxmlformats.org/officeDocument/2006/relationships/slide"/><Relationship Id="rId44" Target="slides/slide39.xml" Type="http://schemas.openxmlformats.org/officeDocument/2006/relationships/slide"/><Relationship Id="rId45" Target="slides/slide40.xml" Type="http://schemas.openxmlformats.org/officeDocument/2006/relationships/slide"/><Relationship Id="rId46" Target="notesMasters/notesMaster1.xml" Type="http://schemas.openxmlformats.org/officeDocument/2006/relationships/notesMaster"/><Relationship Id="rId47" Target="theme/theme2.xml" Type="http://schemas.openxmlformats.org/officeDocument/2006/relationships/theme"/><Relationship Id="rId48" Target="notesSlides/notesSlide1.xml" Type="http://schemas.openxmlformats.org/officeDocument/2006/relationships/notesSlide"/><Relationship Id="rId49" Target="fonts/font49.fntdata" Type="http://schemas.openxmlformats.org/officeDocument/2006/relationships/font"/><Relationship Id="rId5" Target="tableStyles.xml" Type="http://schemas.openxmlformats.org/officeDocument/2006/relationships/tableStyles"/><Relationship Id="rId50" Target="notesSlides/notesSlide2.xml" Type="http://schemas.openxmlformats.org/officeDocument/2006/relationships/notesSlide"/><Relationship Id="rId51" Target="fonts/font51.fntdata" Type="http://schemas.openxmlformats.org/officeDocument/2006/relationships/font"/><Relationship Id="rId52" Target="fonts/font52.fntdata" Type="http://schemas.openxmlformats.org/officeDocument/2006/relationships/font"/><Relationship Id="rId53" Target="notesSlides/notesSlide3.xml" Type="http://schemas.openxmlformats.org/officeDocument/2006/relationships/notesSlide"/><Relationship Id="rId54" Target="fonts/font54.fntdata" Type="http://schemas.openxmlformats.org/officeDocument/2006/relationships/font"/><Relationship Id="rId55" Target="notesSlides/notesSlide4.xml" Type="http://schemas.openxmlformats.org/officeDocument/2006/relationships/notesSlide"/><Relationship Id="rId56" Target="fonts/font56.fntdata" Type="http://schemas.openxmlformats.org/officeDocument/2006/relationships/font"/><Relationship Id="rId57" Target="notesSlides/notesSlide5.xml" Type="http://schemas.openxmlformats.org/officeDocument/2006/relationships/notesSlide"/><Relationship Id="rId58" Target="notesSlides/notesSlide6.xml" Type="http://schemas.openxmlformats.org/officeDocument/2006/relationships/notesSlide"/><Relationship Id="rId59" Target="notesSlides/notesSlide7.xml" Type="http://schemas.openxmlformats.org/officeDocument/2006/relationships/notesSlide"/><Relationship Id="rId6" Target="slides/slide1.xml" Type="http://schemas.openxmlformats.org/officeDocument/2006/relationships/slide"/><Relationship Id="rId60" Target="notesSlides/notesSlide8.xml" Type="http://schemas.openxmlformats.org/officeDocument/2006/relationships/notesSlide"/><Relationship Id="rId61" Target="fonts/font61.fntdata" Type="http://schemas.openxmlformats.org/officeDocument/2006/relationships/font"/><Relationship Id="rId62" Target="fonts/font62.fntdata" Type="http://schemas.openxmlformats.org/officeDocument/2006/relationships/font"/><Relationship Id="rId63" Target="notesSlides/notesSlide9.xml" Type="http://schemas.openxmlformats.org/officeDocument/2006/relationships/notesSlide"/><Relationship Id="rId64" Target="notesSlides/notesSlide10.xml" Type="http://schemas.openxmlformats.org/officeDocument/2006/relationships/notesSlide"/><Relationship Id="rId65" Target="notesSlides/notesSlide11.xml" Type="http://schemas.openxmlformats.org/officeDocument/2006/relationships/notesSlide"/><Relationship Id="rId66" Target="notesSlides/notesSlide12.xml" Type="http://schemas.openxmlformats.org/officeDocument/2006/relationships/notesSlide"/><Relationship Id="rId67" Target="fonts/font67.fntdata" Type="http://schemas.openxmlformats.org/officeDocument/2006/relationships/font"/><Relationship Id="rId68" Target="notesSlides/notesSlide13.xml" Type="http://schemas.openxmlformats.org/officeDocument/2006/relationships/notesSlide"/><Relationship Id="rId69" Target="notesSlides/notesSlide14.xml" Type="http://schemas.openxmlformats.org/officeDocument/2006/relationships/notesSlide"/><Relationship Id="rId7" Target="slides/slide2.xml" Type="http://schemas.openxmlformats.org/officeDocument/2006/relationships/slide"/><Relationship Id="rId70" Target="fonts/font70.fntdata" Type="http://schemas.openxmlformats.org/officeDocument/2006/relationships/font"/><Relationship Id="rId71" Target="notesSlides/notesSlide15.xml" Type="http://schemas.openxmlformats.org/officeDocument/2006/relationships/notesSlide"/><Relationship Id="rId72" Target="notesSlides/notesSlide16.xml" Type="http://schemas.openxmlformats.org/officeDocument/2006/relationships/notesSlide"/><Relationship Id="rId73" Target="notesSlides/notesSlide17.xml" Type="http://schemas.openxmlformats.org/officeDocument/2006/relationships/notesSlide"/><Relationship Id="rId74" Target="notesSlides/notesSlide18.xml" Type="http://schemas.openxmlformats.org/officeDocument/2006/relationships/notesSlide"/><Relationship Id="rId75" Target="notesSlides/notesSlide19.xml" Type="http://schemas.openxmlformats.org/officeDocument/2006/relationships/notesSlide"/><Relationship Id="rId76" Target="notesSlides/notesSlide20.xml" Type="http://schemas.openxmlformats.org/officeDocument/2006/relationships/notesSlide"/><Relationship Id="rId77" Target="notesSlides/notesSlide21.xml" Type="http://schemas.openxmlformats.org/officeDocument/2006/relationships/notesSlide"/><Relationship Id="rId78" Target="fonts/font78.fntdata" Type="http://schemas.openxmlformats.org/officeDocument/2006/relationships/font"/><Relationship Id="rId79" Target="notesSlides/notesSlide22.xml" Type="http://schemas.openxmlformats.org/officeDocument/2006/relationships/notesSlide"/><Relationship Id="rId8" Target="slides/slide3.xml" Type="http://schemas.openxmlformats.org/officeDocument/2006/relationships/slide"/><Relationship Id="rId80" Target="fonts/font80.fntdata" Type="http://schemas.openxmlformats.org/officeDocument/2006/relationships/font"/><Relationship Id="rId81" Target="notesSlides/notesSlide23.xml" Type="http://schemas.openxmlformats.org/officeDocument/2006/relationships/notesSlide"/><Relationship Id="rId82" Target="notesSlides/notesSlide24.xml" Type="http://schemas.openxmlformats.org/officeDocument/2006/relationships/notesSlide"/><Relationship Id="rId83" Target="notesSlides/notesSlide25.xml" Type="http://schemas.openxmlformats.org/officeDocument/2006/relationships/notesSlide"/><Relationship Id="rId84" Target="notesSlides/notesSlide26.xml" Type="http://schemas.openxmlformats.org/officeDocument/2006/relationships/notesSlide"/><Relationship Id="rId85" Target="notesSlides/notesSlide27.xml" Type="http://schemas.openxmlformats.org/officeDocument/2006/relationships/notesSlide"/><Relationship Id="rId86" Target="notesSlides/notesSlide28.xml" Type="http://schemas.openxmlformats.org/officeDocument/2006/relationships/notesSlide"/><Relationship Id="rId87" Target="notesSlides/notesSlide29.xml" Type="http://schemas.openxmlformats.org/officeDocument/2006/relationships/notesSlide"/><Relationship Id="rId88" Target="notesSlides/notesSlide30.xml" Type="http://schemas.openxmlformats.org/officeDocument/2006/relationships/notesSlide"/><Relationship Id="rId89" Target="notesSlides/notesSlide31.xml" Type="http://schemas.openxmlformats.org/officeDocument/2006/relationships/notesSlide"/><Relationship Id="rId9" Target="slides/slide4.xml" Type="http://schemas.openxmlformats.org/officeDocument/2006/relationships/slide"/><Relationship Id="rId90" Target="notesSlides/notesSlide32.xml" Type="http://schemas.openxmlformats.org/officeDocument/2006/relationships/notesSlide"/><Relationship Id="rId91" Target="notesSlides/notesSlide33.xml" Type="http://schemas.openxmlformats.org/officeDocument/2006/relationships/notesSlide"/><Relationship Id="rId92" Target="notesSlides/notesSlide34.xml" Type="http://schemas.openxmlformats.org/officeDocument/2006/relationships/notesSlide"/><Relationship Id="rId93" Target="notesSlides/notesSlide35.xml" Type="http://schemas.openxmlformats.org/officeDocument/2006/relationships/notesSlide"/><Relationship Id="rId94" Target="notesSlides/notesSlide36.xml" Type="http://schemas.openxmlformats.org/officeDocument/2006/relationships/notesSlide"/><Relationship Id="rId95" Target="notesSlides/notesSlide37.xml" Type="http://schemas.openxmlformats.org/officeDocument/2006/relationships/notesSlide"/><Relationship Id="rId96" Target="notesSlides/notesSlide38.xml" Type="http://schemas.openxmlformats.org/officeDocument/2006/relationships/notesSlide"/><Relationship Id="rId97" Target="notesSlides/notesSlide39.xml" Type="http://schemas.openxmlformats.org/officeDocument/2006/relationships/notesSlide"/><Relationship Id="rId98" Target="notesSlides/notesSlide40.xml" Type="http://schemas.openxmlformats.org/officeDocument/2006/relationships/notesSlide"/></Relationships>
</file>

<file path=ppt/notesMasters/_rels/notesMaster1.xml.rels><?xml version="1.0" encoding="UTF-8" standalone="yes"?><Relationships xmlns="http://schemas.openxmlformats.org/package/2006/relationships"><Relationship Id="rId1" Target="../theme/theme2.xml" Type="http://schemas.openxmlformats.org/officeDocument/2006/relationships/theme"/></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lang="cs-CZ"/>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fld id="{B7268E1E-0E44-426D-905E-8AD9B19D2182}" type="datetimeFigureOut">
              <a:rPr lang="cs-CZ" smtClean="0"/>
              <a:t>1.7.2013</a:t>
            </a:fld>
            <a:endParaRPr lang="cs-CZ"/>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a:endParaRPr lang="cs-CZ"/>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cs-CZ"/>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lang="cs-CZ"/>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fld id="{871B2431-D351-4C6E-A3CF-9DFAC0E3E050}" type="slidenum">
              <a:rPr lang="cs-CZ" smtClean="0"/>
              <a:t>‹#›</a:t>
            </a:fld>
            <a:endParaRPr lang="cs-CZ"/>
          </a:p>
        </p:txBody>
      </p:sp>
    </p:spTree>
    <p:extLst>
      <p:ext uri="{BB962C8B-B14F-4D97-AF65-F5344CB8AC3E}">
        <p14:creationId xmlns:p14="http://schemas.microsoft.com/office/powerpoint/2010/main" val="179888911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Relationships xmlns="http://schemas.openxmlformats.org/package/2006/relationships"><Relationship Id="rId1" Target="../notesMasters/notesMaster1.xml" Type="http://schemas.openxmlformats.org/officeDocument/2006/relationships/notesMaster"/><Relationship Id="rId2" Target="../slides/slide1.xml" Type="http://schemas.openxmlformats.org/officeDocument/2006/relationships/slide"/></Relationships>
</file>

<file path=ppt/notesSlides/_rels/notesSlide2.xml.rels><?xml version="1.0" encoding="UTF-8" standalone="yes"?><Relationships xmlns="http://schemas.openxmlformats.org/package/2006/relationships"><Relationship Id="rId1" Target="../notesMasters/notesMaster1.xml" Type="http://schemas.openxmlformats.org/officeDocument/2006/relationships/notesMaster"/><Relationship Id="rId2" Target="../slides/slide2.xml" Type="http://schemas.openxmlformats.org/officeDocument/2006/relationships/slide"/></Relationships>
</file>

<file path=ppt/notesSlides/_rels/notesSlide3.xml.rels><?xml version="1.0" encoding="UTF-8" standalone="yes"?><Relationships xmlns="http://schemas.openxmlformats.org/package/2006/relationships"><Relationship Id="rId1" Target="../notesMasters/notesMaster1.xml" Type="http://schemas.openxmlformats.org/officeDocument/2006/relationships/notesMaster"/><Relationship Id="rId2" Target="../slides/slide3.xml" Type="http://schemas.openxmlformats.org/officeDocument/2006/relationships/slide"/></Relationships>
</file>

<file path=ppt/notesSlides/_rels/notesSlide4.xml.rels><?xml version="1.0" encoding="UTF-8" standalone="yes"?><Relationships xmlns="http://schemas.openxmlformats.org/package/2006/relationships"><Relationship Id="rId1" Target="../notesMasters/notesMaster1.xml" Type="http://schemas.openxmlformats.org/officeDocument/2006/relationships/notesMaster"/><Relationship Id="rId2" Target="../slides/slide4.xml" Type="http://schemas.openxmlformats.org/officeDocument/2006/relationships/slide"/></Relationships>
</file>

<file path=ppt/notesSlides/_rels/notesSlide5.xml.rels><?xml version="1.0" encoding="UTF-8" standalone="yes"?><Relationships xmlns="http://schemas.openxmlformats.org/package/2006/relationships"><Relationship Id="rId1" Target="../notesMasters/notesMaster1.xml" Type="http://schemas.openxmlformats.org/officeDocument/2006/relationships/notesMaster"/><Relationship Id="rId2" Target="../slides/slide5.xml" Type="http://schemas.openxmlformats.org/officeDocument/2006/relationships/slide"/></Relationships>
</file>

<file path=ppt/notesSlides/_rels/notesSlide6.xml.rels><?xml version="1.0" encoding="UTF-8" standalone="yes"?><Relationships xmlns="http://schemas.openxmlformats.org/package/2006/relationships"><Relationship Id="rId1" Target="../notesMasters/notesMaster1.xml" Type="http://schemas.openxmlformats.org/officeDocument/2006/relationships/notesMaster"/><Relationship Id="rId2" Target="../slides/slide6.xml" Type="http://schemas.openxmlformats.org/officeDocument/2006/relationships/slide"/></Relationships>
</file>

<file path=ppt/notesSlides/_rels/notesSlide7.xml.rels><?xml version="1.0" encoding="UTF-8" standalone="yes"?><Relationships xmlns="http://schemas.openxmlformats.org/package/2006/relationships"><Relationship Id="rId1" Target="../notesMasters/notesMaster1.xml" Type="http://schemas.openxmlformats.org/officeDocument/2006/relationships/notesMaster"/><Relationship Id="rId2" Target="../slides/slide7.xml" Type="http://schemas.openxmlformats.org/officeDocument/2006/relationships/slide"/></Relationships>
</file>

<file path=ppt/notesSlides/_rels/notesSlide8.xml.rels><?xml version="1.0" encoding="UTF-8" standalone="yes"?><Relationships xmlns="http://schemas.openxmlformats.org/package/2006/relationships"><Relationship Id="rId1" Target="../notesMasters/notesMaster1.xml" Type="http://schemas.openxmlformats.org/officeDocument/2006/relationships/notesMaster"/><Relationship Id="rId2" Target="../slides/slide8.xml" Type="http://schemas.openxmlformats.org/officeDocument/2006/relationships/slide"/></Relationships>
</file>

<file path=ppt/notesSlides/_rels/notesSlide9.xml.rels><?xml version="1.0" encoding="UTF-8" standalone="yes"?><Relationships xmlns="http://schemas.openxmlformats.org/package/2006/relationships"><Relationship Id="rId1" Target="../notesMasters/notesMaster1.xml" Type="http://schemas.openxmlformats.org/officeDocument/2006/relationships/notesMaster"/><Relationship Id="rId2" Target="../slides/slide9.xml" Type="http://schemas.openxmlformats.org/officeDocument/2006/relationships/slide"/></Relationships>
</file>

<file path=ppt/notesSlides/_rels/notesSlide10.xml.rels><?xml version="1.0" encoding="UTF-8" standalone="yes"?><Relationships xmlns="http://schemas.openxmlformats.org/package/2006/relationships"><Relationship Id="rId1" Target="../notesMasters/notesMaster1.xml" Type="http://schemas.openxmlformats.org/officeDocument/2006/relationships/notesMaster"/><Relationship Id="rId2" Target="../slides/slide10.xml" Type="http://schemas.openxmlformats.org/officeDocument/2006/relationships/slide"/></Relationships>
</file>

<file path=ppt/notesSlides/_rels/notesSlide11.xml.rels><?xml version="1.0" encoding="UTF-8" standalone="yes"?><Relationships xmlns="http://schemas.openxmlformats.org/package/2006/relationships"><Relationship Id="rId1" Target="../notesMasters/notesMaster1.xml" Type="http://schemas.openxmlformats.org/officeDocument/2006/relationships/notesMaster"/><Relationship Id="rId2" Target="../slides/slide11.xml" Type="http://schemas.openxmlformats.org/officeDocument/2006/relationships/slide"/></Relationships>
</file>

<file path=ppt/notesSlides/_rels/notesSlide12.xml.rels><?xml version="1.0" encoding="UTF-8" standalone="yes"?><Relationships xmlns="http://schemas.openxmlformats.org/package/2006/relationships"><Relationship Id="rId1" Target="../notesMasters/notesMaster1.xml" Type="http://schemas.openxmlformats.org/officeDocument/2006/relationships/notesMaster"/><Relationship Id="rId2" Target="../slides/slide12.xml" Type="http://schemas.openxmlformats.org/officeDocument/2006/relationships/slide"/></Relationships>
</file>

<file path=ppt/notesSlides/_rels/notesSlide13.xml.rels><?xml version="1.0" encoding="UTF-8" standalone="yes"?><Relationships xmlns="http://schemas.openxmlformats.org/package/2006/relationships"><Relationship Id="rId1" Target="../notesMasters/notesMaster1.xml" Type="http://schemas.openxmlformats.org/officeDocument/2006/relationships/notesMaster"/><Relationship Id="rId2" Target="../slides/slide13.xml" Type="http://schemas.openxmlformats.org/officeDocument/2006/relationships/slide"/></Relationships>
</file>

<file path=ppt/notesSlides/_rels/notesSlide14.xml.rels><?xml version="1.0" encoding="UTF-8" standalone="yes"?><Relationships xmlns="http://schemas.openxmlformats.org/package/2006/relationships"><Relationship Id="rId1" Target="../notesMasters/notesMaster1.xml" Type="http://schemas.openxmlformats.org/officeDocument/2006/relationships/notesMaster"/><Relationship Id="rId2" Target="../slides/slide14.xml" Type="http://schemas.openxmlformats.org/officeDocument/2006/relationships/slide"/></Relationships>
</file>

<file path=ppt/notesSlides/_rels/notesSlide15.xml.rels><?xml version="1.0" encoding="UTF-8" standalone="yes"?><Relationships xmlns="http://schemas.openxmlformats.org/package/2006/relationships"><Relationship Id="rId1" Target="../notesMasters/notesMaster1.xml" Type="http://schemas.openxmlformats.org/officeDocument/2006/relationships/notesMaster"/><Relationship Id="rId2" Target="../slides/slide15.xml" Type="http://schemas.openxmlformats.org/officeDocument/2006/relationships/slide"/></Relationships>
</file>

<file path=ppt/notesSlides/_rels/notesSlide16.xml.rels><?xml version="1.0" encoding="UTF-8" standalone="yes"?><Relationships xmlns="http://schemas.openxmlformats.org/package/2006/relationships"><Relationship Id="rId1" Target="../notesMasters/notesMaster1.xml" Type="http://schemas.openxmlformats.org/officeDocument/2006/relationships/notesMaster"/><Relationship Id="rId2" Target="../slides/slide16.xml" Type="http://schemas.openxmlformats.org/officeDocument/2006/relationships/slide"/></Relationships>
</file>

<file path=ppt/notesSlides/_rels/notesSlide17.xml.rels><?xml version="1.0" encoding="UTF-8" standalone="yes"?><Relationships xmlns="http://schemas.openxmlformats.org/package/2006/relationships"><Relationship Id="rId1" Target="../notesMasters/notesMaster1.xml" Type="http://schemas.openxmlformats.org/officeDocument/2006/relationships/notesMaster"/><Relationship Id="rId2" Target="../slides/slide17.xml" Type="http://schemas.openxmlformats.org/officeDocument/2006/relationships/slide"/></Relationships>
</file>

<file path=ppt/notesSlides/_rels/notesSlide18.xml.rels><?xml version="1.0" encoding="UTF-8" standalone="yes"?><Relationships xmlns="http://schemas.openxmlformats.org/package/2006/relationships"><Relationship Id="rId1" Target="../notesMasters/notesMaster1.xml" Type="http://schemas.openxmlformats.org/officeDocument/2006/relationships/notesMaster"/><Relationship Id="rId2" Target="../slides/slide18.xml" Type="http://schemas.openxmlformats.org/officeDocument/2006/relationships/slide"/></Relationships>
</file>

<file path=ppt/notesSlides/_rels/notesSlide19.xml.rels><?xml version="1.0" encoding="UTF-8" standalone="yes"?><Relationships xmlns="http://schemas.openxmlformats.org/package/2006/relationships"><Relationship Id="rId1" Target="../notesMasters/notesMaster1.xml" Type="http://schemas.openxmlformats.org/officeDocument/2006/relationships/notesMaster"/><Relationship Id="rId2" Target="../slides/slide19.xml" Type="http://schemas.openxmlformats.org/officeDocument/2006/relationships/slide"/></Relationships>
</file>

<file path=ppt/notesSlides/_rels/notesSlide20.xml.rels><?xml version="1.0" encoding="UTF-8" standalone="yes"?><Relationships xmlns="http://schemas.openxmlformats.org/package/2006/relationships"><Relationship Id="rId1" Target="../notesMasters/notesMaster1.xml" Type="http://schemas.openxmlformats.org/officeDocument/2006/relationships/notesMaster"/><Relationship Id="rId2" Target="../slides/slide20.xml" Type="http://schemas.openxmlformats.org/officeDocument/2006/relationships/slide"/></Relationships>
</file>

<file path=ppt/notesSlides/_rels/notesSlide21.xml.rels><?xml version="1.0" encoding="UTF-8" standalone="yes"?><Relationships xmlns="http://schemas.openxmlformats.org/package/2006/relationships"><Relationship Id="rId1" Target="../notesMasters/notesMaster1.xml" Type="http://schemas.openxmlformats.org/officeDocument/2006/relationships/notesMaster"/><Relationship Id="rId2" Target="../slides/slide21.xml" Type="http://schemas.openxmlformats.org/officeDocument/2006/relationships/slide"/></Relationships>
</file>

<file path=ppt/notesSlides/_rels/notesSlide22.xml.rels><?xml version="1.0" encoding="UTF-8" standalone="yes"?><Relationships xmlns="http://schemas.openxmlformats.org/package/2006/relationships"><Relationship Id="rId1" Target="../notesMasters/notesMaster1.xml" Type="http://schemas.openxmlformats.org/officeDocument/2006/relationships/notesMaster"/><Relationship Id="rId2" Target="../slides/slide22.xml" Type="http://schemas.openxmlformats.org/officeDocument/2006/relationships/slide"/></Relationships>
</file>

<file path=ppt/notesSlides/_rels/notesSlide23.xml.rels><?xml version="1.0" encoding="UTF-8" standalone="yes"?><Relationships xmlns="http://schemas.openxmlformats.org/package/2006/relationships"><Relationship Id="rId1" Target="../notesMasters/notesMaster1.xml" Type="http://schemas.openxmlformats.org/officeDocument/2006/relationships/notesMaster"/><Relationship Id="rId2" Target="../slides/slide23.xml" Type="http://schemas.openxmlformats.org/officeDocument/2006/relationships/slide"/></Relationships>
</file>

<file path=ppt/notesSlides/_rels/notesSlide24.xml.rels><?xml version="1.0" encoding="UTF-8" standalone="yes"?><Relationships xmlns="http://schemas.openxmlformats.org/package/2006/relationships"><Relationship Id="rId1" Target="../notesMasters/notesMaster1.xml" Type="http://schemas.openxmlformats.org/officeDocument/2006/relationships/notesMaster"/><Relationship Id="rId2" Target="../slides/slide24.xml" Type="http://schemas.openxmlformats.org/officeDocument/2006/relationships/slide"/></Relationships>
</file>

<file path=ppt/notesSlides/_rels/notesSlide25.xml.rels><?xml version="1.0" encoding="UTF-8" standalone="yes"?><Relationships xmlns="http://schemas.openxmlformats.org/package/2006/relationships"><Relationship Id="rId1" Target="../notesMasters/notesMaster1.xml" Type="http://schemas.openxmlformats.org/officeDocument/2006/relationships/notesMaster"/><Relationship Id="rId2" Target="../slides/slide25.xml" Type="http://schemas.openxmlformats.org/officeDocument/2006/relationships/slide"/></Relationships>
</file>

<file path=ppt/notesSlides/_rels/notesSlide26.xml.rels><?xml version="1.0" encoding="UTF-8" standalone="yes"?><Relationships xmlns="http://schemas.openxmlformats.org/package/2006/relationships"><Relationship Id="rId1" Target="../notesMasters/notesMaster1.xml" Type="http://schemas.openxmlformats.org/officeDocument/2006/relationships/notesMaster"/><Relationship Id="rId2" Target="../slides/slide26.xml" Type="http://schemas.openxmlformats.org/officeDocument/2006/relationships/slide"/></Relationships>
</file>

<file path=ppt/notesSlides/_rels/notesSlide27.xml.rels><?xml version="1.0" encoding="UTF-8" standalone="yes"?><Relationships xmlns="http://schemas.openxmlformats.org/package/2006/relationships"><Relationship Id="rId1" Target="../notesMasters/notesMaster1.xml" Type="http://schemas.openxmlformats.org/officeDocument/2006/relationships/notesMaster"/><Relationship Id="rId2" Target="../slides/slide27.xml" Type="http://schemas.openxmlformats.org/officeDocument/2006/relationships/slide"/></Relationships>
</file>

<file path=ppt/notesSlides/_rels/notesSlide28.xml.rels><?xml version="1.0" encoding="UTF-8" standalone="yes"?><Relationships xmlns="http://schemas.openxmlformats.org/package/2006/relationships"><Relationship Id="rId1" Target="../notesMasters/notesMaster1.xml" Type="http://schemas.openxmlformats.org/officeDocument/2006/relationships/notesMaster"/><Relationship Id="rId2" Target="../slides/slide28.xml" Type="http://schemas.openxmlformats.org/officeDocument/2006/relationships/slide"/></Relationships>
</file>

<file path=ppt/notesSlides/_rels/notesSlide29.xml.rels><?xml version="1.0" encoding="UTF-8" standalone="yes"?><Relationships xmlns="http://schemas.openxmlformats.org/package/2006/relationships"><Relationship Id="rId1" Target="../notesMasters/notesMaster1.xml" Type="http://schemas.openxmlformats.org/officeDocument/2006/relationships/notesMaster"/><Relationship Id="rId2" Target="../slides/slide29.xml" Type="http://schemas.openxmlformats.org/officeDocument/2006/relationships/slide"/></Relationships>
</file>

<file path=ppt/notesSlides/_rels/notesSlide30.xml.rels><?xml version="1.0" encoding="UTF-8" standalone="yes"?><Relationships xmlns="http://schemas.openxmlformats.org/package/2006/relationships"><Relationship Id="rId1" Target="../notesMasters/notesMaster1.xml" Type="http://schemas.openxmlformats.org/officeDocument/2006/relationships/notesMaster"/><Relationship Id="rId2" Target="../slides/slide30.xml" Type="http://schemas.openxmlformats.org/officeDocument/2006/relationships/slide"/></Relationships>
</file>

<file path=ppt/notesSlides/_rels/notesSlide31.xml.rels><?xml version="1.0" encoding="UTF-8" standalone="yes"?><Relationships xmlns="http://schemas.openxmlformats.org/package/2006/relationships"><Relationship Id="rId1" Target="../notesMasters/notesMaster1.xml" Type="http://schemas.openxmlformats.org/officeDocument/2006/relationships/notesMaster"/><Relationship Id="rId2" Target="../slides/slide31.xml" Type="http://schemas.openxmlformats.org/officeDocument/2006/relationships/slide"/></Relationships>
</file>

<file path=ppt/notesSlides/_rels/notesSlide32.xml.rels><?xml version="1.0" encoding="UTF-8" standalone="yes"?><Relationships xmlns="http://schemas.openxmlformats.org/package/2006/relationships"><Relationship Id="rId1" Target="../notesMasters/notesMaster1.xml" Type="http://schemas.openxmlformats.org/officeDocument/2006/relationships/notesMaster"/><Relationship Id="rId2" Target="../slides/slide32.xml" Type="http://schemas.openxmlformats.org/officeDocument/2006/relationships/slide"/></Relationships>
</file>

<file path=ppt/notesSlides/_rels/notesSlide33.xml.rels><?xml version="1.0" encoding="UTF-8" standalone="yes"?><Relationships xmlns="http://schemas.openxmlformats.org/package/2006/relationships"><Relationship Id="rId1" Target="../notesMasters/notesMaster1.xml" Type="http://schemas.openxmlformats.org/officeDocument/2006/relationships/notesMaster"/><Relationship Id="rId2" Target="../slides/slide33.xml" Type="http://schemas.openxmlformats.org/officeDocument/2006/relationships/slide"/></Relationships>
</file>

<file path=ppt/notesSlides/_rels/notesSlide34.xml.rels><?xml version="1.0" encoding="UTF-8" standalone="yes"?><Relationships xmlns="http://schemas.openxmlformats.org/package/2006/relationships"><Relationship Id="rId1" Target="../notesMasters/notesMaster1.xml" Type="http://schemas.openxmlformats.org/officeDocument/2006/relationships/notesMaster"/><Relationship Id="rId2" Target="../slides/slide34.xml" Type="http://schemas.openxmlformats.org/officeDocument/2006/relationships/slide"/></Relationships>
</file>

<file path=ppt/notesSlides/_rels/notesSlide35.xml.rels><?xml version="1.0" encoding="UTF-8" standalone="yes"?><Relationships xmlns="http://schemas.openxmlformats.org/package/2006/relationships"><Relationship Id="rId1" Target="../notesMasters/notesMaster1.xml" Type="http://schemas.openxmlformats.org/officeDocument/2006/relationships/notesMaster"/><Relationship Id="rId2" Target="../slides/slide35.xml" Type="http://schemas.openxmlformats.org/officeDocument/2006/relationships/slide"/></Relationships>
</file>

<file path=ppt/notesSlides/_rels/notesSlide36.xml.rels><?xml version="1.0" encoding="UTF-8" standalone="yes"?><Relationships xmlns="http://schemas.openxmlformats.org/package/2006/relationships"><Relationship Id="rId1" Target="../notesMasters/notesMaster1.xml" Type="http://schemas.openxmlformats.org/officeDocument/2006/relationships/notesMaster"/><Relationship Id="rId2" Target="../slides/slide36.xml" Type="http://schemas.openxmlformats.org/officeDocument/2006/relationships/slide"/></Relationships>
</file>

<file path=ppt/notesSlides/_rels/notesSlide37.xml.rels><?xml version="1.0" encoding="UTF-8" standalone="yes"?><Relationships xmlns="http://schemas.openxmlformats.org/package/2006/relationships"><Relationship Id="rId1" Target="../notesMasters/notesMaster1.xml" Type="http://schemas.openxmlformats.org/officeDocument/2006/relationships/notesMaster"/><Relationship Id="rId2" Target="../slides/slide37.xml" Type="http://schemas.openxmlformats.org/officeDocument/2006/relationships/slide"/></Relationships>
</file>

<file path=ppt/notesSlides/_rels/notesSlide38.xml.rels><?xml version="1.0" encoding="UTF-8" standalone="yes"?><Relationships xmlns="http://schemas.openxmlformats.org/package/2006/relationships"><Relationship Id="rId1" Target="../notesMasters/notesMaster1.xml" Type="http://schemas.openxmlformats.org/officeDocument/2006/relationships/notesMaster"/><Relationship Id="rId2" Target="../slides/slide38.xml" Type="http://schemas.openxmlformats.org/officeDocument/2006/relationships/slide"/></Relationships>
</file>

<file path=ppt/notesSlides/_rels/notesSlide39.xml.rels><?xml version="1.0" encoding="UTF-8" standalone="yes"?><Relationships xmlns="http://schemas.openxmlformats.org/package/2006/relationships"><Relationship Id="rId1" Target="../notesMasters/notesMaster1.xml" Type="http://schemas.openxmlformats.org/officeDocument/2006/relationships/notesMaster"/><Relationship Id="rId2" Target="../slides/slide39.xml" Type="http://schemas.openxmlformats.org/officeDocument/2006/relationships/slide"/></Relationships>
</file>

<file path=ppt/notesSlides/_rels/notesSlide40.xml.rels><?xml version="1.0" encoding="UTF-8" standalone="yes"?><Relationships xmlns="http://schemas.openxmlformats.org/package/2006/relationships"><Relationship Id="rId1" Target="../notesMasters/notesMaster1.xml" Type="http://schemas.openxmlformats.org/officeDocument/2006/relationships/notesMaster"/><Relationship Id="rId2" Target="../slides/slide40.xml" Type="http://schemas.openxmlformats.org/officeDocument/2006/relationships/slide"/></Relationships>
</file>

<file path=ppt/notesSlides/notesSlide1.xml><?xml version="1.0" encoding="utf-8"?>
<p:notes xmlns:p="http://schemas.openxmlformats.org/presentationml/2006/main" xmlns:a="http://schemas.openxmlformats.org/drawingml/2006/main">
  <p:cSld>
    <p:spTree xmlns:r="http://schemas.openxmlformats.org/officeDocument/2006/relationships">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id="{B7268E1E-0E44-426D-905E-8AD9B19D2182}" type="datetimeFigureOut">
              <a:rPr lang="cs-CZ" smtClean="0"/>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1</a:t>
            </a:r>
            <a:endParaRPr lang="en-US" smtClean="0"/>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id="{871B2431-D351-4C6E-A3CF-9DFAC0E3E050}" type="slidenum">
              <a:rPr lang="cs-CZ" smtClean="0"/>
              <a:t>‹#›</a:t>
            </a:r>
          </a:p>
        </p:txBody>
      </p:sp>
    </p:spTree>
  </p:cSld>
  <p:clrMapOvr>
    <a:masterClrMapping/>
  </p:clrMapOvr>
</p:notes>
</file>

<file path=ppt/notesSlides/notesSlide2.xml><?xml version="1.0" encoding="utf-8"?>
<p:notes xmlns:p="http://schemas.openxmlformats.org/presentationml/2006/main" xmlns:a="http://schemas.openxmlformats.org/drawingml/2006/main">
  <p:cSld>
    <p:spTree xmlns:r="http://schemas.openxmlformats.org/officeDocument/2006/relationships">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id="{B7268E1E-0E44-426D-905E-8AD9B19D2182}" type="datetimeFigureOut">
              <a:rPr lang="cs-CZ" smtClean="0"/>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2</a:t>
            </a:r>
            <a:endParaRPr lang="en-US" smtClean="0"/>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id="{871B2431-D351-4C6E-A3CF-9DFAC0E3E050}" type="slidenum">
              <a:rPr lang="cs-CZ" smtClean="0"/>
              <a:t>‹#›</a:t>
            </a:r>
          </a:p>
        </p:txBody>
      </p:sp>
    </p:spTree>
  </p:cSld>
  <p:clrMapOvr>
    <a:masterClrMapping/>
  </p:clrMapOvr>
</p:notes>
</file>

<file path=ppt/notesSlides/notesSlide3.xml><?xml version="1.0" encoding="utf-8"?>
<p:notes xmlns:p="http://schemas.openxmlformats.org/presentationml/2006/main" xmlns:a="http://schemas.openxmlformats.org/drawingml/2006/main">
  <p:cSld>
    <p:spTree xmlns:r="http://schemas.openxmlformats.org/officeDocument/2006/relationships">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id="{B7268E1E-0E44-426D-905E-8AD9B19D2182}" type="datetimeFigureOut">
              <a:rPr lang="cs-CZ" smtClean="0"/>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Research is a process of scientific inquiry or investigation that involves the Scientific Method</a:t>
            </a:r>
          </a:p>
          <a:p>
            <a:r>
              <a:rPr lang="en-US"/>
              <a:t>Conducting research includes four key things:</a:t>
            </a:r>
          </a:p>
          <a:p>
            <a:r>
              <a:rPr lang="en-US"/>
              <a:t>Research questions. Youre trying to understand the way something works, or why something is happening, or possible solutions to problems you care about.</a:t>
            </a:r>
          </a:p>
          <a:p>
            <a:r>
              <a:rPr lang="en-US"/>
              <a:t>Data collection. Collecting information from experiments, previous research, surveys, these are all necessary for research</a:t>
            </a:r>
          </a:p>
          <a:p>
            <a:r>
              <a:rPr lang="en-US"/>
              <a:t>Documentation. To report your findings, you have to compile all your work into a project, paper, a poster, or some kind of documentation that explains your research.</a:t>
            </a:r>
          </a:p>
          <a:p>
            <a:r>
              <a:rPr lang="en-US"/>
              <a:t>Analysis of data. This is where you look at your results and determine what they mean, Are they good or bad? Give an example</a:t>
            </a:r>
          </a:p>
          <a:p>
            <a:r>
              <a:rPr lang="en-US"/>
              <a:t/>
            </a:r>
          </a:p>
          <a:p>
            <a:r>
              <a:rPr lang="en-US"/>
              <a:t>3</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id="{871B2431-D351-4C6E-A3CF-9DFAC0E3E050}" type="slidenum">
              <a:rPr lang="cs-CZ" smtClean="0"/>
              <a:t>‹#›</a:t>
            </a:r>
          </a:p>
        </p:txBody>
      </p:sp>
    </p:spTree>
  </p:cSld>
  <p:clrMapOvr>
    <a:masterClrMapping/>
  </p:clrMapOvr>
</p:notes>
</file>

<file path=ppt/notesSlides/notesSlide4.xml><?xml version="1.0" encoding="utf-8"?>
<p:notes xmlns:p="http://schemas.openxmlformats.org/presentationml/2006/main" xmlns:a="http://schemas.openxmlformats.org/drawingml/2006/main">
  <p:cSld>
    <p:spTree xmlns:r="http://schemas.openxmlformats.org/officeDocument/2006/relationships">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id="{B7268E1E-0E44-426D-905E-8AD9B19D2182}" type="datetimeFigureOut">
              <a:rPr lang="cs-CZ" smtClean="0"/>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4</a:t>
            </a:r>
            <a:endParaRPr lang="en-US" smtClean="0"/>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id="{871B2431-D351-4C6E-A3CF-9DFAC0E3E050}" type="slidenum">
              <a:rPr lang="cs-CZ" smtClean="0"/>
              <a:t>‹#›</a:t>
            </a:r>
          </a:p>
        </p:txBody>
      </p:sp>
    </p:spTree>
  </p:cSld>
  <p:clrMapOvr>
    <a:masterClrMapping/>
  </p:clrMapOvr>
</p:notes>
</file>

<file path=ppt/notesSlides/notesSlide5.xml><?xml version="1.0" encoding="utf-8"?>
<p:notes xmlns:p="http://schemas.openxmlformats.org/presentationml/2006/main" xmlns:a="http://schemas.openxmlformats.org/drawingml/2006/main">
  <p:cSld>
    <p:spTree xmlns:r="http://schemas.openxmlformats.org/officeDocument/2006/relationships">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id="{B7268E1E-0E44-426D-905E-8AD9B19D2182}" type="datetimeFigureOut">
              <a:rPr lang="cs-CZ" smtClean="0"/>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Start by asking the question to your students: what is the purpose of research? Then click the icons</a:t>
            </a:r>
          </a:p>
          <a:p>
            <a:r>
              <a:rPr lang="en-US"/>
              <a:t/>
            </a:r>
          </a:p>
          <a:p>
            <a:r>
              <a:rPr lang="en-US"/>
              <a:t>Remember, a hypothesis is a prediction that we create based on something we see or learn or experience,  and our logic.</a:t>
            </a:r>
          </a:p>
          <a:p>
            <a:r>
              <a:rPr lang="en-US"/>
              <a:t>Explain the word valid, validity can be similar to reliability, logic, soundness, etc. </a:t>
            </a:r>
          </a:p>
          <a:p>
            <a:r>
              <a:rPr lang="en-US"/>
              <a:t/>
            </a:r>
          </a:p>
          <a:p>
            <a:r>
              <a:rPr lang="en-US"/>
              <a:t>5</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id="{871B2431-D351-4C6E-A3CF-9DFAC0E3E050}" type="slidenum">
              <a:rPr lang="cs-CZ" smtClean="0"/>
              <a:t>‹#›</a:t>
            </a:r>
          </a:p>
        </p:txBody>
      </p:sp>
    </p:spTree>
  </p:cSld>
  <p:clrMapOvr>
    <a:masterClrMapping/>
  </p:clrMapOvr>
</p:notes>
</file>

<file path=ppt/notesSlides/notesSlide6.xml><?xml version="1.0" encoding="utf-8"?>
<p:notes xmlns:p="http://schemas.openxmlformats.org/presentationml/2006/main" xmlns:a="http://schemas.openxmlformats.org/drawingml/2006/main">
  <p:cSld>
    <p:spTree xmlns:r="http://schemas.openxmlformats.org/officeDocument/2006/relationships">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id="{B7268E1E-0E44-426D-905E-8AD9B19D2182}" type="datetimeFigureOut">
              <a:rPr lang="cs-CZ" smtClean="0"/>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Ask them to give you examples of what may not really be research</a:t>
            </a:r>
          </a:p>
          <a:p>
            <a:r>
              <a:rPr lang="en-US"/>
              <a:t/>
            </a:r>
          </a:p>
          <a:p>
            <a:r>
              <a:rPr lang="en-US"/>
              <a:t>For example:</a:t>
            </a:r>
          </a:p>
          <a:p>
            <a:r>
              <a:rPr lang="en-US"/>
              <a:t>If you go to the library and read about black holes, you did not conduct research. “Information discovery” and “reference skills” are not the same as research.</a:t>
            </a:r>
          </a:p>
          <a:p>
            <a:r>
              <a:rPr lang="en-US"/>
              <a:t>If you read a book and write an essay about it, you did not conduct research. Though you collected information, organized it, included supporting statements and references, this is not true research. What is lacking is the interpretation of data. You must draw conclusions from the facts</a:t>
            </a:r>
          </a:p>
          <a:p>
            <a:r>
              <a:rPr lang="en-US"/>
              <a:t>6</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id="{871B2431-D351-4C6E-A3CF-9DFAC0E3E050}" type="slidenum">
              <a:rPr lang="cs-CZ" smtClean="0"/>
              <a:t>‹#›</a:t>
            </a:r>
          </a:p>
        </p:txBody>
      </p:sp>
    </p:spTree>
  </p:cSld>
  <p:clrMapOvr>
    <a:masterClrMapping/>
  </p:clrMapOvr>
</p:notes>
</file>

<file path=ppt/notesSlides/notesSlide7.xml><?xml version="1.0" encoding="utf-8"?>
<p:notes xmlns:p="http://schemas.openxmlformats.org/presentationml/2006/main" xmlns:a="http://schemas.openxmlformats.org/drawingml/2006/main">
  <p:cSld>
    <p:spTree xmlns:r="http://schemas.openxmlformats.org/officeDocument/2006/relationships">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id="{B7268E1E-0E44-426D-905E-8AD9B19D2182}" type="datetimeFigureOut">
              <a:rPr lang="cs-CZ" smtClean="0"/>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7</a:t>
            </a:r>
            <a:endParaRPr lang="en-US" smtClean="0"/>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id="{871B2431-D351-4C6E-A3CF-9DFAC0E3E050}" type="slidenum">
              <a:rPr lang="cs-CZ" smtClean="0"/>
              <a:t>‹#›</a:t>
            </a:r>
          </a:p>
        </p:txBody>
      </p:sp>
    </p:spTree>
  </p:cSld>
  <p:clrMapOvr>
    <a:masterClrMapping/>
  </p:clrMapOvr>
</p:notes>
</file>

<file path=ppt/notesSlides/notesSlide8.xml><?xml version="1.0" encoding="utf-8"?>
<p:notes xmlns:p="http://schemas.openxmlformats.org/presentationml/2006/main" xmlns:a="http://schemas.openxmlformats.org/drawingml/2006/main">
  <p:cSld>
    <p:spTree xmlns:r="http://schemas.openxmlformats.org/officeDocument/2006/relationships">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id="{B7268E1E-0E44-426D-905E-8AD9B19D2182}" type="datetimeFigureOut">
              <a:rPr lang="cs-CZ" smtClean="0"/>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The scientific method is one of the most popular research methods. Explain the definition, then go through the steps of the scientific method. Important to mention that inductive and deductive logic is needed to come up with research designs and conclusions.</a:t>
            </a:r>
          </a:p>
          <a:p>
            <a:r>
              <a:rPr lang="en-US"/>
              <a:t>8</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id="{871B2431-D351-4C6E-A3CF-9DFAC0E3E050}" type="slidenum">
              <a:rPr lang="cs-CZ" smtClean="0"/>
              <a:t>‹#›</a:t>
            </a:r>
          </a:p>
        </p:txBody>
      </p:sp>
    </p:spTree>
  </p:cSld>
  <p:clrMapOvr>
    <a:masterClrMapping/>
  </p:clrMapOvr>
</p:notes>
</file>

<file path=ppt/notesSlides/notesSlide9.xml><?xml version="1.0" encoding="utf-8"?>
<p:notes xmlns:p="http://schemas.openxmlformats.org/presentationml/2006/main" xmlns:a="http://schemas.openxmlformats.org/drawingml/2006/main">
  <p:cSld>
    <p:spTree xmlns:r="http://schemas.openxmlformats.org/officeDocument/2006/relationships">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id="{B7268E1E-0E44-426D-905E-8AD9B19D2182}" type="datetimeFigureOut">
              <a:rPr lang="cs-CZ" smtClean="0"/>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This is just an illustration that may be helpful in understanding the process of the scientific method</a:t>
            </a:r>
          </a:p>
          <a:p>
            <a:r>
              <a:rPr lang="en-US"/>
              <a:t>9</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id="{871B2431-D351-4C6E-A3CF-9DFAC0E3E050}" type="slidenum">
              <a:rPr lang="cs-CZ" smtClean="0"/>
              <a:t>‹#›</a:t>
            </a:r>
          </a:p>
        </p:txBody>
      </p:sp>
    </p:spTree>
  </p:cSld>
  <p:clrMapOvr>
    <a:masterClrMapping/>
  </p:clrMapOvr>
</p:notes>
</file>

<file path=ppt/notesSlides/notesSlide10.xml><?xml version="1.0" encoding="utf-8"?>
<p:notes xmlns:p="http://schemas.openxmlformats.org/presentationml/2006/main" xmlns:a="http://schemas.openxmlformats.org/drawingml/2006/main">
  <p:cSld>
    <p:spTree xmlns:r="http://schemas.openxmlformats.org/officeDocument/2006/relationships">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id="{B7268E1E-0E44-426D-905E-8AD9B19D2182}" type="datetimeFigureOut">
              <a:rPr lang="cs-CZ" smtClean="0"/>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End of Day 1</a:t>
            </a:r>
          </a:p>
          <a:p>
            <a:r>
              <a:rPr lang="en-US"/>
              <a:t/>
            </a:r>
          </a:p>
          <a:p>
            <a:r>
              <a:rPr lang="en-US"/>
              <a:t>Ask them if they remember the four basic steps of the Scientific method. </a:t>
            </a:r>
          </a:p>
          <a:p>
            <a:r>
              <a:rPr lang="en-US"/>
              <a:t>Ask them if they can name some tools for doing research</a:t>
            </a:r>
          </a:p>
          <a:p>
            <a:r>
              <a:rPr lang="en-US"/>
              <a:t>Ask them to name a type of research.</a:t>
            </a:r>
          </a:p>
          <a:p>
            <a:r>
              <a:rPr lang="en-US"/>
              <a:t>21</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id="{871B2431-D351-4C6E-A3CF-9DFAC0E3E050}" type="slidenum">
              <a:rPr lang="cs-CZ" smtClean="0"/>
              <a:t>‹#›</a:t>
            </a:r>
          </a:p>
        </p:txBody>
      </p:sp>
    </p:spTree>
  </p:cSld>
  <p:clrMapOvr>
    <a:masterClrMapping/>
  </p:clrMapOvr>
</p:notes>
</file>

<file path=ppt/notesSlides/notesSlide11.xml><?xml version="1.0" encoding="utf-8"?>
<p:notes xmlns:p="http://schemas.openxmlformats.org/presentationml/2006/main" xmlns:a="http://schemas.openxmlformats.org/drawingml/2006/main">
  <p:cSld>
    <p:spTree xmlns:r="http://schemas.openxmlformats.org/officeDocument/2006/relationships">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id="{B7268E1E-0E44-426D-905E-8AD9B19D2182}" type="datetimeFigureOut">
              <a:rPr lang="cs-CZ" smtClean="0"/>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10</a:t>
            </a:r>
            <a:endParaRPr lang="en-US" smtClean="0"/>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id="{871B2431-D351-4C6E-A3CF-9DFAC0E3E050}" type="slidenum">
              <a:rPr lang="cs-CZ" smtClean="0"/>
              <a:t>‹#›</a:t>
            </a:r>
          </a:p>
        </p:txBody>
      </p:sp>
    </p:spTree>
  </p:cSld>
  <p:clrMapOvr>
    <a:masterClrMapping/>
  </p:clrMapOvr>
</p:notes>
</file>

<file path=ppt/notesSlides/notesSlide12.xml><?xml version="1.0" encoding="utf-8"?>
<p:notes xmlns:p="http://schemas.openxmlformats.org/presentationml/2006/main" xmlns:a="http://schemas.openxmlformats.org/drawingml/2006/main">
  <p:cSld>
    <p:spTree xmlns:r="http://schemas.openxmlformats.org/officeDocument/2006/relationships">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id="{B7268E1E-0E44-426D-905E-8AD9B19D2182}" type="datetimeFigureOut">
              <a:rPr lang="cs-CZ" smtClean="0"/>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Ask the class to think of some tools that researchers may use. </a:t>
            </a:r>
          </a:p>
          <a:p>
            <a:r>
              <a:rPr lang="en-US"/>
              <a:t>The next few slides will provide examples so don’t spend too long, maybe 2-5 minutes talking with them.</a:t>
            </a:r>
          </a:p>
          <a:p>
            <a:r>
              <a:rPr lang="en-US"/>
              <a:t/>
            </a:r>
          </a:p>
          <a:p>
            <a:r>
              <a:rPr lang="en-US"/>
              <a:t>11</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id="{871B2431-D351-4C6E-A3CF-9DFAC0E3E050}" type="slidenum">
              <a:rPr lang="cs-CZ" smtClean="0"/>
              <a:t>‹#›</a:t>
            </a:r>
          </a:p>
        </p:txBody>
      </p:sp>
    </p:spTree>
  </p:cSld>
  <p:clrMapOvr>
    <a:masterClrMapping/>
  </p:clrMapOvr>
</p:notes>
</file>

<file path=ppt/notesSlides/notesSlide13.xml><?xml version="1.0" encoding="utf-8"?>
<p:notes xmlns:p="http://schemas.openxmlformats.org/presentationml/2006/main" xmlns:a="http://schemas.openxmlformats.org/drawingml/2006/main">
  <p:cSld>
    <p:spTree xmlns:r="http://schemas.openxmlformats.org/officeDocument/2006/relationships">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id="{B7268E1E-0E44-426D-905E-8AD9B19D2182}" type="datetimeFigureOut">
              <a:rPr lang="cs-CZ" smtClean="0"/>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Librarians are great resources as they often have knowledge that we may not! Librarians can also help you find credible sources</a:t>
            </a:r>
          </a:p>
          <a:p>
            <a:r>
              <a:rPr lang="en-US"/>
              <a:t>You won’t usually be looking at archival documents, but you will most certainly be looking at scientific journals and using the internet.</a:t>
            </a:r>
          </a:p>
          <a:p>
            <a:r>
              <a:rPr lang="en-US"/>
              <a:t/>
            </a:r>
          </a:p>
          <a:p>
            <a:r>
              <a:rPr lang="en-US"/>
              <a:t>12</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id="{871B2431-D351-4C6E-A3CF-9DFAC0E3E050}" type="slidenum">
              <a:rPr lang="cs-CZ" smtClean="0"/>
              <a:t>‹#›</a:t>
            </a:r>
          </a:p>
        </p:txBody>
      </p:sp>
    </p:spTree>
  </p:cSld>
  <p:clrMapOvr>
    <a:masterClrMapping/>
  </p:clrMapOvr>
</p:notes>
</file>

<file path=ppt/notesSlides/notesSlide14.xml><?xml version="1.0" encoding="utf-8"?>
<p:notes xmlns:p="http://schemas.openxmlformats.org/presentationml/2006/main" xmlns:a="http://schemas.openxmlformats.org/drawingml/2006/main">
  <p:cSld>
    <p:spTree xmlns:r="http://schemas.openxmlformats.org/officeDocument/2006/relationships">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id="{B7268E1E-0E44-426D-905E-8AD9B19D2182}" type="datetimeFigureOut">
              <a:rPr lang="cs-CZ" smtClean="0"/>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There are many ways that the internet can be a tool for researchers.</a:t>
            </a:r>
          </a:p>
          <a:p>
            <a:r>
              <a:rPr lang="en-US"/>
              <a:t>This is where we publish and find our scientific journals and articles. These are going to be your most credible sources because they are almost always peer-reviewed. Explain peer-reviewed. </a:t>
            </a:r>
          </a:p>
          <a:p>
            <a:r>
              <a:rPr lang="en-US"/>
              <a:t>It’s important that researchers only use and create credible information, that way no false information is spread or leads to the harm of others.</a:t>
            </a:r>
          </a:p>
          <a:p>
            <a:r>
              <a:rPr lang="en-US"/>
              <a:t/>
            </a:r>
          </a:p>
          <a:p>
            <a:r>
              <a:rPr lang="en-US"/>
              <a:t>13</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id="{871B2431-D351-4C6E-A3CF-9DFAC0E3E050}" type="slidenum">
              <a:rPr lang="cs-CZ" smtClean="0"/>
              <a:t>‹#›</a:t>
            </a:r>
          </a:p>
        </p:txBody>
      </p:sp>
    </p:spTree>
  </p:cSld>
  <p:clrMapOvr>
    <a:masterClrMapping/>
  </p:clrMapOvr>
</p:notes>
</file>

<file path=ppt/notesSlides/notesSlide15.xml><?xml version="1.0" encoding="utf-8"?>
<p:notes xmlns:p="http://schemas.openxmlformats.org/presentationml/2006/main" xmlns:a="http://schemas.openxmlformats.org/drawingml/2006/main">
  <p:cSld>
    <p:spTree xmlns:r="http://schemas.openxmlformats.org/officeDocument/2006/relationships">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id="{B7268E1E-0E44-426D-905E-8AD9B19D2182}" type="datetimeFigureOut">
              <a:rPr lang="cs-CZ" smtClean="0"/>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All researchers conduct measurements or calculations of some sorts. When you google Italian restaurants near you, you may look at the Yelp reviews and compare who has the higher rating. This is a calculation and measurement !</a:t>
            </a:r>
          </a:p>
          <a:p>
            <a:r>
              <a:rPr lang="en-US"/>
              <a:t>14</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id="{871B2431-D351-4C6E-A3CF-9DFAC0E3E050}" type="slidenum">
              <a:rPr lang="cs-CZ" smtClean="0"/>
              <a:t>‹#›</a:t>
            </a:r>
          </a:p>
        </p:txBody>
      </p:sp>
    </p:spTree>
  </p:cSld>
  <p:clrMapOvr>
    <a:masterClrMapping/>
  </p:clrMapOvr>
</p:notes>
</file>

<file path=ppt/notesSlides/notesSlide16.xml><?xml version="1.0" encoding="utf-8"?>
<p:notes xmlns:p="http://schemas.openxmlformats.org/presentationml/2006/main" xmlns:a="http://schemas.openxmlformats.org/drawingml/2006/main">
  <p:cSld>
    <p:spTree xmlns:r="http://schemas.openxmlformats.org/officeDocument/2006/relationships">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id="{B7268E1E-0E44-426D-905E-8AD9B19D2182}" type="datetimeFigureOut">
              <a:rPr lang="cs-CZ" smtClean="0"/>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So we know where to find information, now lets talk about the different types of research. These are all common in agriculture, but can be used for different disciplines and study areas as well!</a:t>
            </a:r>
          </a:p>
          <a:p>
            <a:r>
              <a:rPr lang="en-US"/>
              <a:t>15</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id="{871B2431-D351-4C6E-A3CF-9DFAC0E3E050}" type="slidenum">
              <a:rPr lang="cs-CZ" smtClean="0"/>
              <a:t>‹#›</a:t>
            </a:r>
          </a:p>
        </p:txBody>
      </p:sp>
    </p:spTree>
  </p:cSld>
  <p:clrMapOvr>
    <a:masterClrMapping/>
  </p:clrMapOvr>
</p:notes>
</file>

<file path=ppt/notesSlides/notesSlide17.xml><?xml version="1.0" encoding="utf-8"?>
<p:notes xmlns:p="http://schemas.openxmlformats.org/presentationml/2006/main" xmlns:a="http://schemas.openxmlformats.org/drawingml/2006/main">
  <p:cSld>
    <p:spTree xmlns:r="http://schemas.openxmlformats.org/officeDocument/2006/relationships">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id="{B7268E1E-0E44-426D-905E-8AD9B19D2182}" type="datetimeFigureOut">
              <a:rPr lang="cs-CZ" smtClean="0"/>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Lab research is also popular in ag. It is used to develop new forms of feed, medicines, and plant or animal-derived products for humans</a:t>
            </a:r>
          </a:p>
          <a:p>
            <a:r>
              <a:rPr lang="en-US"/>
              <a:t>16</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id="{871B2431-D351-4C6E-A3CF-9DFAC0E3E050}" type="slidenum">
              <a:rPr lang="cs-CZ" smtClean="0"/>
              <a:t>‹#›</a:t>
            </a:r>
          </a:p>
        </p:txBody>
      </p:sp>
    </p:spTree>
  </p:cSld>
  <p:clrMapOvr>
    <a:masterClrMapping/>
  </p:clrMapOvr>
</p:notes>
</file>

<file path=ppt/notesSlides/notesSlide18.xml><?xml version="1.0" encoding="utf-8"?>
<p:notes xmlns:p="http://schemas.openxmlformats.org/presentationml/2006/main" xmlns:a="http://schemas.openxmlformats.org/drawingml/2006/main">
  <p:cSld>
    <p:spTree xmlns:r="http://schemas.openxmlformats.org/officeDocument/2006/relationships">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id="{B7268E1E-0E44-426D-905E-8AD9B19D2182}" type="datetimeFigureOut">
              <a:rPr lang="cs-CZ" smtClean="0"/>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Field research is very hands on and time consuming. It is very common in agriculture and biology, especially wildlife biology</a:t>
            </a:r>
          </a:p>
          <a:p>
            <a:r>
              <a:rPr lang="en-US"/>
              <a:t>17</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id="{871B2431-D351-4C6E-A3CF-9DFAC0E3E050}" type="slidenum">
              <a:rPr lang="cs-CZ" smtClean="0"/>
              <a:t>‹#›</a:t>
            </a:r>
          </a:p>
        </p:txBody>
      </p:sp>
    </p:spTree>
  </p:cSld>
  <p:clrMapOvr>
    <a:masterClrMapping/>
  </p:clrMapOvr>
</p:notes>
</file>

<file path=ppt/notesSlides/notesSlide19.xml><?xml version="1.0" encoding="utf-8"?>
<p:notes xmlns:p="http://schemas.openxmlformats.org/presentationml/2006/main" xmlns:a="http://schemas.openxmlformats.org/drawingml/2006/main">
  <p:cSld>
    <p:spTree xmlns:r="http://schemas.openxmlformats.org/officeDocument/2006/relationships">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id="{B7268E1E-0E44-426D-905E-8AD9B19D2182}" type="datetimeFigureOut">
              <a:rPr lang="cs-CZ" smtClean="0"/>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18</a:t>
            </a:r>
            <a:endParaRPr lang="en-US" smtClean="0"/>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id="{871B2431-D351-4C6E-A3CF-9DFAC0E3E050}" type="slidenum">
              <a:rPr lang="cs-CZ" smtClean="0"/>
              <a:t>‹#›</a:t>
            </a:r>
          </a:p>
        </p:txBody>
      </p:sp>
    </p:spTree>
  </p:cSld>
  <p:clrMapOvr>
    <a:masterClrMapping/>
  </p:clrMapOvr>
</p:notes>
</file>

<file path=ppt/notesSlides/notesSlide20.xml><?xml version="1.0" encoding="utf-8"?>
<p:notes xmlns:p="http://schemas.openxmlformats.org/presentationml/2006/main" xmlns:a="http://schemas.openxmlformats.org/drawingml/2006/main">
  <p:cSld>
    <p:spTree xmlns:r="http://schemas.openxmlformats.org/officeDocument/2006/relationships">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id="{B7268E1E-0E44-426D-905E-8AD9B19D2182}" type="datetimeFigureOut">
              <a:rPr lang="cs-CZ" smtClean="0"/>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Survey research is often used in all kinds of research. Whenever you rate an app on your iPhone, youre participating in survey research.</a:t>
            </a:r>
          </a:p>
          <a:p>
            <a:r>
              <a:rPr lang="en-US"/>
              <a:t>19</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id="{871B2431-D351-4C6E-A3CF-9DFAC0E3E050}" type="slidenum">
              <a:rPr lang="cs-CZ" smtClean="0"/>
              <a:t>‹#›</a:t>
            </a:r>
          </a:p>
        </p:txBody>
      </p:sp>
    </p:spTree>
  </p:cSld>
  <p:clrMapOvr>
    <a:masterClrMapping/>
  </p:clrMapOvr>
</p:notes>
</file>

<file path=ppt/notesSlides/notesSlide21.xml><?xml version="1.0" encoding="utf-8"?>
<p:notes xmlns:p="http://schemas.openxmlformats.org/presentationml/2006/main" xmlns:a="http://schemas.openxmlformats.org/drawingml/2006/main">
  <p:cSld>
    <p:spTree xmlns:r="http://schemas.openxmlformats.org/officeDocument/2006/relationships">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id="{B7268E1E-0E44-426D-905E-8AD9B19D2182}" type="datetimeFigureOut">
              <a:rPr lang="cs-CZ" smtClean="0"/>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Policy research is really common in agriculture. </a:t>
            </a:r>
          </a:p>
          <a:p>
            <a:r>
              <a:rPr lang="en-US"/>
              <a:t>For instance, water rights policies are developed after researchers gather all of the current information. </a:t>
            </a:r>
          </a:p>
          <a:p>
            <a:r>
              <a:rPr lang="en-US"/>
              <a:t>Around the world, hunger and food insecurity are researched to influence policies and programs that can help with these issues.</a:t>
            </a:r>
          </a:p>
          <a:p>
            <a:r>
              <a:rPr lang="en-US"/>
              <a:t>Advocacy  LDE</a:t>
            </a:r>
          </a:p>
          <a:p>
            <a:r>
              <a:rPr lang="en-US"/>
              <a:t>20</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id="{871B2431-D351-4C6E-A3CF-9DFAC0E3E050}" type="slidenum">
              <a:rPr lang="cs-CZ" smtClean="0"/>
              <a:t>‹#›</a:t>
            </a:r>
          </a:p>
        </p:txBody>
      </p:sp>
    </p:spTree>
  </p:cSld>
  <p:clrMapOvr>
    <a:masterClrMapping/>
  </p:clrMapOvr>
</p:notes>
</file>

<file path=ppt/notesSlides/notesSlide22.xml><?xml version="1.0" encoding="utf-8"?>
<p:notes xmlns:p="http://schemas.openxmlformats.org/presentationml/2006/main" xmlns:a="http://schemas.openxmlformats.org/drawingml/2006/main">
  <p:cSld>
    <p:spTree xmlns:r="http://schemas.openxmlformats.org/officeDocument/2006/relationships">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id="{B7268E1E-0E44-426D-905E-8AD9B19D2182}" type="datetimeFigureOut">
              <a:rPr lang="cs-CZ" smtClean="0"/>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22</a:t>
            </a:r>
            <a:endParaRPr lang="en-US" smtClean="0"/>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id="{871B2431-D351-4C6E-A3CF-9DFAC0E3E050}" type="slidenum">
              <a:rPr lang="cs-CZ" smtClean="0"/>
              <a:t>‹#›</a:t>
            </a:r>
          </a:p>
        </p:txBody>
      </p:sp>
    </p:spTree>
  </p:cSld>
  <p:clrMapOvr>
    <a:masterClrMapping/>
  </p:clrMapOvr>
</p:notes>
</file>

<file path=ppt/notesSlides/notesSlide23.xml><?xml version="1.0" encoding="utf-8"?>
<p:notes xmlns:p="http://schemas.openxmlformats.org/presentationml/2006/main" xmlns:a="http://schemas.openxmlformats.org/drawingml/2006/main">
  <p:cSld>
    <p:spTree xmlns:r="http://schemas.openxmlformats.org/officeDocument/2006/relationships">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id="{B7268E1E-0E44-426D-905E-8AD9B19D2182}" type="datetimeFigureOut">
              <a:rPr lang="cs-CZ" smtClean="0"/>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Now that we know about the different research methods, lets look at the two different types of research. We’ll talk about each one individually and then go through some examples to make sure we all understand.</a:t>
            </a:r>
          </a:p>
          <a:p>
            <a:r>
              <a:rPr lang="en-US"/>
              <a:t>23</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id="{871B2431-D351-4C6E-A3CF-9DFAC0E3E050}" type="slidenum">
              <a:rPr lang="cs-CZ" smtClean="0"/>
              <a:t>‹#›</a:t>
            </a:r>
          </a:p>
        </p:txBody>
      </p:sp>
    </p:spTree>
  </p:cSld>
  <p:clrMapOvr>
    <a:masterClrMapping/>
  </p:clrMapOvr>
</p:notes>
</file>

<file path=ppt/notesSlides/notesSlide24.xml><?xml version="1.0" encoding="utf-8"?>
<p:notes xmlns:p="http://schemas.openxmlformats.org/presentationml/2006/main" xmlns:a="http://schemas.openxmlformats.org/drawingml/2006/main">
  <p:cSld>
    <p:spTree xmlns:r="http://schemas.openxmlformats.org/officeDocument/2006/relationships">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id="{B7268E1E-0E44-426D-905E-8AD9B19D2182}" type="datetimeFigureOut">
              <a:rPr lang="cs-CZ" smtClean="0"/>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Self explanatory</a:t>
            </a:r>
          </a:p>
          <a:p>
            <a:r>
              <a:rPr lang="en-US"/>
              <a:t>24</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id="{871B2431-D351-4C6E-A3CF-9DFAC0E3E050}" type="slidenum">
              <a:rPr lang="cs-CZ" smtClean="0"/>
              <a:t>‹#›</a:t>
            </a:r>
          </a:p>
        </p:txBody>
      </p:sp>
    </p:spTree>
  </p:cSld>
  <p:clrMapOvr>
    <a:masterClrMapping/>
  </p:clrMapOvr>
</p:notes>
</file>

<file path=ppt/notesSlides/notesSlide25.xml><?xml version="1.0" encoding="utf-8"?>
<p:notes xmlns:p="http://schemas.openxmlformats.org/presentationml/2006/main" xmlns:a="http://schemas.openxmlformats.org/drawingml/2006/main">
  <p:cSld>
    <p:spTree xmlns:r="http://schemas.openxmlformats.org/officeDocument/2006/relationships">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id="{B7268E1E-0E44-426D-905E-8AD9B19D2182}" type="datetimeFigureOut">
              <a:rPr lang="cs-CZ" smtClean="0"/>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26</a:t>
            </a:r>
            <a:endParaRPr lang="en-US" smtClean="0"/>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id="{871B2431-D351-4C6E-A3CF-9DFAC0E3E050}" type="slidenum">
              <a:rPr lang="cs-CZ" smtClean="0"/>
              <a:t>‹#›</a:t>
            </a:r>
          </a:p>
        </p:txBody>
      </p:sp>
    </p:spTree>
  </p:cSld>
  <p:clrMapOvr>
    <a:masterClrMapping/>
  </p:clrMapOvr>
</p:notes>
</file>

<file path=ppt/notesSlides/notesSlide26.xml><?xml version="1.0" encoding="utf-8"?>
<p:notes xmlns:p="http://schemas.openxmlformats.org/presentationml/2006/main" xmlns:a="http://schemas.openxmlformats.org/drawingml/2006/main">
  <p:cSld>
    <p:spTree xmlns:r="http://schemas.openxmlformats.org/officeDocument/2006/relationships">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id="{B7268E1E-0E44-426D-905E-8AD9B19D2182}" type="datetimeFigureOut">
              <a:rPr lang="cs-CZ" smtClean="0"/>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Let the students guess</a:t>
            </a:r>
          </a:p>
          <a:p>
            <a:r>
              <a:rPr lang="en-US"/>
              <a:t>Have them raise their hands for which one they think it is. </a:t>
            </a:r>
          </a:p>
          <a:p>
            <a:r>
              <a:rPr lang="en-US"/>
              <a:t>If any of them disagree, ask them why they believe it is one or the other.</a:t>
            </a:r>
          </a:p>
          <a:p>
            <a:r>
              <a:rPr lang="en-US"/>
              <a:t>28</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id="{871B2431-D351-4C6E-A3CF-9DFAC0E3E050}" type="slidenum">
              <a:rPr lang="cs-CZ" smtClean="0"/>
              <a:t>‹#›</a:t>
            </a:r>
          </a:p>
        </p:txBody>
      </p:sp>
    </p:spTree>
  </p:cSld>
  <p:clrMapOvr>
    <a:masterClrMapping/>
  </p:clrMapOvr>
</p:notes>
</file>

<file path=ppt/notesSlides/notesSlide27.xml><?xml version="1.0" encoding="utf-8"?>
<p:notes xmlns:p="http://schemas.openxmlformats.org/presentationml/2006/main" xmlns:a="http://schemas.openxmlformats.org/drawingml/2006/main">
  <p:cSld>
    <p:spTree xmlns:r="http://schemas.openxmlformats.org/officeDocument/2006/relationships">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id="{B7268E1E-0E44-426D-905E-8AD9B19D2182}" type="datetimeFigureOut">
              <a:rPr lang="cs-CZ" smtClean="0"/>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Qualitative</a:t>
            </a:r>
          </a:p>
          <a:p>
            <a:r>
              <a:rPr lang="en-US"/>
              <a:t>30</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id="{871B2431-D351-4C6E-A3CF-9DFAC0E3E050}" type="slidenum">
              <a:rPr lang="cs-CZ" smtClean="0"/>
              <a:t>‹#›</a:t>
            </a:r>
          </a:p>
        </p:txBody>
      </p:sp>
    </p:spTree>
  </p:cSld>
  <p:clrMapOvr>
    <a:masterClrMapping/>
  </p:clrMapOvr>
</p:notes>
</file>

<file path=ppt/notesSlides/notesSlide28.xml><?xml version="1.0" encoding="utf-8"?>
<p:notes xmlns:p="http://schemas.openxmlformats.org/presentationml/2006/main" xmlns:a="http://schemas.openxmlformats.org/drawingml/2006/main">
  <p:cSld>
    <p:spTree xmlns:r="http://schemas.openxmlformats.org/officeDocument/2006/relationships">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id="{B7268E1E-0E44-426D-905E-8AD9B19D2182}" type="datetimeFigureOut">
              <a:rPr lang="cs-CZ" smtClean="0"/>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quantitative</a:t>
            </a:r>
          </a:p>
          <a:p>
            <a:r>
              <a:rPr lang="en-US"/>
              <a:t>32</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id="{871B2431-D351-4C6E-A3CF-9DFAC0E3E050}" type="slidenum">
              <a:rPr lang="cs-CZ" smtClean="0"/>
              <a:t>‹#›</a:t>
            </a:r>
          </a:p>
        </p:txBody>
      </p:sp>
    </p:spTree>
  </p:cSld>
  <p:clrMapOvr>
    <a:masterClrMapping/>
  </p:clrMapOvr>
</p:notes>
</file>

<file path=ppt/notesSlides/notesSlide29.xml><?xml version="1.0" encoding="utf-8"?>
<p:notes xmlns:p="http://schemas.openxmlformats.org/presentationml/2006/main" xmlns:a="http://schemas.openxmlformats.org/drawingml/2006/main">
  <p:cSld>
    <p:spTree xmlns:r="http://schemas.openxmlformats.org/officeDocument/2006/relationships">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id="{B7268E1E-0E44-426D-905E-8AD9B19D2182}" type="datetimeFigureOut">
              <a:rPr lang="cs-CZ" smtClean="0"/>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qualitative</a:t>
            </a:r>
          </a:p>
          <a:p>
            <a:r>
              <a:rPr lang="en-US"/>
              <a:t>31</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id="{871B2431-D351-4C6E-A3CF-9DFAC0E3E050}" type="slidenum">
              <a:rPr lang="cs-CZ" smtClean="0"/>
              <a:t>‹#›</a:t>
            </a:r>
          </a:p>
        </p:txBody>
      </p:sp>
    </p:spTree>
  </p:cSld>
  <p:clrMapOvr>
    <a:masterClrMapping/>
  </p:clrMapOvr>
</p:notes>
</file>

<file path=ppt/notesSlides/notesSlide30.xml><?xml version="1.0" encoding="utf-8"?>
<p:notes xmlns:p="http://schemas.openxmlformats.org/presentationml/2006/main" xmlns:a="http://schemas.openxmlformats.org/drawingml/2006/main">
  <p:cSld>
    <p:spTree xmlns:r="http://schemas.openxmlformats.org/officeDocument/2006/relationships">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id="{B7268E1E-0E44-426D-905E-8AD9B19D2182}" type="datetimeFigureOut">
              <a:rPr lang="cs-CZ" smtClean="0"/>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quantitative</a:t>
            </a:r>
          </a:p>
          <a:p>
            <a:r>
              <a:rPr lang="en-US"/>
              <a:t>29</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id="{871B2431-D351-4C6E-A3CF-9DFAC0E3E050}" type="slidenum">
              <a:rPr lang="cs-CZ" smtClean="0"/>
              <a:t>‹#›</a:t>
            </a:r>
          </a:p>
        </p:txBody>
      </p:sp>
    </p:spTree>
  </p:cSld>
  <p:clrMapOvr>
    <a:masterClrMapping/>
  </p:clrMapOvr>
</p:notes>
</file>

<file path=ppt/notesSlides/notesSlide31.xml><?xml version="1.0" encoding="utf-8"?>
<p:notes xmlns:p="http://schemas.openxmlformats.org/presentationml/2006/main" xmlns:a="http://schemas.openxmlformats.org/drawingml/2006/main">
  <p:cSld>
    <p:spTree xmlns:r="http://schemas.openxmlformats.org/officeDocument/2006/relationships">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id="{B7268E1E-0E44-426D-905E-8AD9B19D2182}" type="datetimeFigureOut">
              <a:rPr lang="cs-CZ" smtClean="0"/>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33</a:t>
            </a:r>
            <a:endParaRPr lang="en-US" smtClean="0"/>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id="{871B2431-D351-4C6E-A3CF-9DFAC0E3E050}" type="slidenum">
              <a:rPr lang="cs-CZ" smtClean="0"/>
              <a:t>‹#›</a:t>
            </a:r>
          </a:p>
        </p:txBody>
      </p:sp>
    </p:spTree>
  </p:cSld>
  <p:clrMapOvr>
    <a:masterClrMapping/>
  </p:clrMapOvr>
</p:notes>
</file>

<file path=ppt/notesSlides/notesSlide32.xml><?xml version="1.0" encoding="utf-8"?>
<p:notes xmlns:p="http://schemas.openxmlformats.org/presentationml/2006/main" xmlns:a="http://schemas.openxmlformats.org/drawingml/2006/main">
  <p:cSld>
    <p:spTree xmlns:r="http://schemas.openxmlformats.org/officeDocument/2006/relationships">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id="{B7268E1E-0E44-426D-905E-8AD9B19D2182}" type="datetimeFigureOut">
              <a:rPr lang="cs-CZ" smtClean="0"/>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Ask the students and discuss what they say. Then pull up the bullet points.</a:t>
            </a:r>
          </a:p>
          <a:p>
            <a:r>
              <a:rPr lang="en-US"/>
              <a:t>34</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id="{871B2431-D351-4C6E-A3CF-9DFAC0E3E050}" type="slidenum">
              <a:rPr lang="cs-CZ" smtClean="0"/>
              <a:t>‹#›</a:t>
            </a:r>
          </a:p>
        </p:txBody>
      </p:sp>
    </p:spTree>
  </p:cSld>
  <p:clrMapOvr>
    <a:masterClrMapping/>
  </p:clrMapOvr>
</p:notes>
</file>

<file path=ppt/notesSlides/notesSlide33.xml><?xml version="1.0" encoding="utf-8"?>
<p:notes xmlns:p="http://schemas.openxmlformats.org/presentationml/2006/main" xmlns:a="http://schemas.openxmlformats.org/drawingml/2006/main">
  <p:cSld>
    <p:spTree xmlns:r="http://schemas.openxmlformats.org/officeDocument/2006/relationships">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id="{B7268E1E-0E44-426D-905E-8AD9B19D2182}" type="datetimeFigureOut">
              <a:rPr lang="cs-CZ" smtClean="0"/>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Again, Ask the students and discuss what they say. Then pull up the bullet points.</a:t>
            </a:r>
          </a:p>
          <a:p>
            <a:r>
              <a:rPr lang="en-US"/>
              <a:t>35</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id="{871B2431-D351-4C6E-A3CF-9DFAC0E3E050}" type="slidenum">
              <a:rPr lang="cs-CZ" smtClean="0"/>
              <a:t>‹#›</a:t>
            </a:r>
          </a:p>
        </p:txBody>
      </p:sp>
    </p:spTree>
  </p:cSld>
  <p:clrMapOvr>
    <a:masterClrMapping/>
  </p:clrMapOvr>
</p:notes>
</file>

<file path=ppt/notesSlides/notesSlide34.xml><?xml version="1.0" encoding="utf-8"?>
<p:notes xmlns:p="http://schemas.openxmlformats.org/presentationml/2006/main" xmlns:a="http://schemas.openxmlformats.org/drawingml/2006/main">
  <p:cSld>
    <p:spTree xmlns:r="http://schemas.openxmlformats.org/officeDocument/2006/relationships">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id="{B7268E1E-0E44-426D-905E-8AD9B19D2182}" type="datetimeFigureOut">
              <a:rPr lang="cs-CZ" smtClean="0"/>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36</a:t>
            </a:r>
            <a:endParaRPr lang="en-US" smtClean="0"/>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id="{871B2431-D351-4C6E-A3CF-9DFAC0E3E050}" type="slidenum">
              <a:rPr lang="cs-CZ" smtClean="0"/>
              <a:t>‹#›</a:t>
            </a:r>
          </a:p>
        </p:txBody>
      </p:sp>
    </p:spTree>
  </p:cSld>
  <p:clrMapOvr>
    <a:masterClrMapping/>
  </p:clrMapOvr>
</p:notes>
</file>

<file path=ppt/notesSlides/notesSlide35.xml><?xml version="1.0" encoding="utf-8"?>
<p:notes xmlns:p="http://schemas.openxmlformats.org/presentationml/2006/main" xmlns:a="http://schemas.openxmlformats.org/drawingml/2006/main">
  <p:cSld>
    <p:spTree xmlns:r="http://schemas.openxmlformats.org/officeDocument/2006/relationships">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id="{B7268E1E-0E44-426D-905E-8AD9B19D2182}" type="datetimeFigureOut">
              <a:rPr lang="cs-CZ" smtClean="0"/>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37</a:t>
            </a:r>
            <a:endParaRPr lang="en-US" smtClean="0"/>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id="{871B2431-D351-4C6E-A3CF-9DFAC0E3E050}" type="slidenum">
              <a:rPr lang="cs-CZ" smtClean="0"/>
              <a:t>‹#›</a:t>
            </a:r>
          </a:p>
        </p:txBody>
      </p:sp>
    </p:spTree>
  </p:cSld>
  <p:clrMapOvr>
    <a:masterClrMapping/>
  </p:clrMapOvr>
</p:notes>
</file>

<file path=ppt/notesSlides/notesSlide36.xml><?xml version="1.0" encoding="utf-8"?>
<p:notes xmlns:p="http://schemas.openxmlformats.org/presentationml/2006/main" xmlns:a="http://schemas.openxmlformats.org/drawingml/2006/main">
  <p:cSld>
    <p:spTree xmlns:r="http://schemas.openxmlformats.org/officeDocument/2006/relationships">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id="{B7268E1E-0E44-426D-905E-8AD9B19D2182}" type="datetimeFigureOut">
              <a:rPr lang="cs-CZ" smtClean="0"/>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38</a:t>
            </a:r>
            <a:endParaRPr lang="en-US" smtClean="0"/>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id="{871B2431-D351-4C6E-A3CF-9DFAC0E3E050}" type="slidenum">
              <a:rPr lang="cs-CZ" smtClean="0"/>
              <a:t>‹#›</a:t>
            </a:r>
          </a:p>
        </p:txBody>
      </p:sp>
    </p:spTree>
  </p:cSld>
  <p:clrMapOvr>
    <a:masterClrMapping/>
  </p:clrMapOvr>
</p:notes>
</file>

<file path=ppt/notesSlides/notesSlide37.xml><?xml version="1.0" encoding="utf-8"?>
<p:notes xmlns:p="http://schemas.openxmlformats.org/presentationml/2006/main" xmlns:a="http://schemas.openxmlformats.org/drawingml/2006/main">
  <p:cSld>
    <p:spTree xmlns:r="http://schemas.openxmlformats.org/officeDocument/2006/relationships">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id="{B7268E1E-0E44-426D-905E-8AD9B19D2182}" type="datetimeFigureOut">
              <a:rPr lang="cs-CZ" smtClean="0"/>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Kayra is feeding Black Soldier Fly Larvae. This is high in protein and can be used as chicken and cattle feed.</a:t>
            </a:r>
          </a:p>
          <a:p>
            <a:r>
              <a:rPr lang="en-US"/>
              <a:t/>
            </a:r>
          </a:p>
          <a:p>
            <a:r>
              <a:rPr lang="en-US"/>
              <a:t/>
            </a:r>
          </a:p>
          <a:p>
            <a:r>
              <a:rPr lang="en-US"/>
              <a:t>39</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id="{871B2431-D351-4C6E-A3CF-9DFAC0E3E050}" type="slidenum">
              <a:rPr lang="cs-CZ" smtClean="0"/>
              <a:t>‹#›</a:t>
            </a:r>
          </a:p>
        </p:txBody>
      </p:sp>
    </p:spTree>
  </p:cSld>
  <p:clrMapOvr>
    <a:masterClrMapping/>
  </p:clrMapOvr>
</p:notes>
</file>

<file path=ppt/notesSlides/notesSlide38.xml><?xml version="1.0" encoding="utf-8"?>
<p:notes xmlns:p="http://schemas.openxmlformats.org/presentationml/2006/main" xmlns:a="http://schemas.openxmlformats.org/drawingml/2006/main">
  <p:cSld>
    <p:spTree xmlns:r="http://schemas.openxmlformats.org/officeDocument/2006/relationships">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id="{B7268E1E-0E44-426D-905E-8AD9B19D2182}" type="datetimeFigureOut">
              <a:rPr lang="cs-CZ" smtClean="0"/>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Rhett is making the students self-grade their welds, then having the CWI and instructor come grade them. He found that on average, females are a lot harder on themselves than the males are. The males usually score themselves higher. Maybe this is because females are less confident when welding.</a:t>
            </a:r>
          </a:p>
          <a:p>
            <a:r>
              <a:rPr lang="en-US"/>
              <a:t/>
            </a:r>
          </a:p>
          <a:p>
            <a:r>
              <a:rPr lang="en-US"/>
              <a:t>Annalisa sent out surveys to residents in san marcos, asking them all about how much water they use every month, what they use the water for, and how people wash their laundry to determine how efficient and sustainable people really are.</a:t>
            </a:r>
          </a:p>
          <a:p>
            <a:r>
              <a:rPr lang="en-US"/>
              <a:t>40</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id="{871B2431-D351-4C6E-A3CF-9DFAC0E3E050}" type="slidenum">
              <a:rPr lang="cs-CZ" smtClean="0"/>
              <a:t>‹#›</a:t>
            </a:r>
          </a:p>
        </p:txBody>
      </p:sp>
    </p:spTree>
  </p:cSld>
  <p:clrMapOvr>
    <a:masterClrMapping/>
  </p:clrMapOvr>
</p:notes>
</file>

<file path=ppt/notesSlides/notesSlide39.xml><?xml version="1.0" encoding="utf-8"?>
<p:notes xmlns:p="http://schemas.openxmlformats.org/presentationml/2006/main" xmlns:a="http://schemas.openxmlformats.org/drawingml/2006/main">
  <p:cSld>
    <p:spTree xmlns:r="http://schemas.openxmlformats.org/officeDocument/2006/relationships">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id="{B7268E1E-0E44-426D-905E-8AD9B19D2182}" type="datetimeFigureOut">
              <a:rPr lang="cs-CZ" smtClean="0"/>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Worksheet: Create a qualitative and quantitative study. Why is is qual vs quantitative.</a:t>
            </a:r>
          </a:p>
          <a:p>
            <a:r>
              <a:rPr lang="en-US"/>
              <a:t>42</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id="{871B2431-D351-4C6E-A3CF-9DFAC0E3E050}" type="slidenum">
              <a:rPr lang="cs-CZ" smtClean="0"/>
              <a:t>‹#›</a:t>
            </a:r>
          </a:p>
        </p:txBody>
      </p:sp>
    </p:spTree>
  </p:cSld>
  <p:clrMapOvr>
    <a:masterClrMapping/>
  </p:clrMapOvr>
</p:notes>
</file>

<file path=ppt/notesSlides/notesSlide40.xml><?xml version="1.0" encoding="utf-8"?>
<p:notes xmlns:p="http://schemas.openxmlformats.org/presentationml/2006/main" xmlns:a="http://schemas.openxmlformats.org/drawingml/2006/main">
  <p:cSld>
    <p:spTree xmlns:r="http://schemas.openxmlformats.org/officeDocument/2006/relationships">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id="{B7268E1E-0E44-426D-905E-8AD9B19D2182}" type="datetimeFigureOut">
              <a:rPr lang="cs-CZ" smtClean="0"/>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43</a:t>
            </a:r>
            <a:endParaRPr lang="en-US" smtClean="0"/>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id="{871B2431-D351-4C6E-A3CF-9DFAC0E3E050}" type="slidenum">
              <a:rPr lang="cs-CZ" smtClean="0"/>
              <a:t>‹#›</a:t>
            </a:r>
          </a:p>
        </p:txBody>
      </p:sp>
    </p:spTree>
  </p:cSld>
  <p:clrMapOvr>
    <a:masterClrMapping/>
  </p:clrMapOvr>
</p:notes>
</file>

<file path=ppt/slideLayouts/_rels/slideLayout1.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2.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3.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4.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5.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6.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7.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8.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9.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10.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11.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1D8BD707-D9CF-40AE-B4C6-C98DA3205C09}" type="datetimeFigureOut">
              <a:rPr lang="en-US" smtClean="0"/>
              <a:pPr/>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1D8BD707-D9CF-40AE-B4C6-C98DA3205C09}" type="datetimeFigureOut">
              <a:rPr lang="en-US" smtClean="0"/>
              <a:pPr/>
              <a:t>8/1/2011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1D8BD707-D9CF-40AE-B4C6-C98DA3205C09}" type="datetimeFigureOut">
              <a:rPr lang="en-US" smtClean="0"/>
              <a:pPr/>
              <a:t>8/1/2011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8/1/2011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Masters/_rels/slideMaster1.xml.rels><?xml version="1.0" encoding="UTF-8" standalone="yes"?><Relationships xmlns="http://schemas.openxmlformats.org/package/2006/relationships"><Relationship Id="rId1" Target="../slideLayouts/slideLayout1.xml" Type="http://schemas.openxmlformats.org/officeDocument/2006/relationships/slideLayout"/><Relationship Id="rId10" Target="../slideLayouts/slideLayout10.xml" Type="http://schemas.openxmlformats.org/officeDocument/2006/relationships/slideLayout"/><Relationship Id="rId11" Target="../slideLayouts/slideLayout11.xml" Type="http://schemas.openxmlformats.org/officeDocument/2006/relationships/slideLayout"/><Relationship Id="rId12" Target="../theme/theme1.xml" Type="http://schemas.openxmlformats.org/officeDocument/2006/relationships/theme"/><Relationship Id="rId2" Target="../slideLayouts/slideLayout2.xml" Type="http://schemas.openxmlformats.org/officeDocument/2006/relationships/slideLayout"/><Relationship Id="rId3" Target="../slideLayouts/slideLayout3.xml" Type="http://schemas.openxmlformats.org/officeDocument/2006/relationships/slideLayout"/><Relationship Id="rId4" Target="../slideLayouts/slideLayout4.xml" Type="http://schemas.openxmlformats.org/officeDocument/2006/relationships/slideLayout"/><Relationship Id="rId5" Target="../slideLayouts/slideLayout5.xml" Type="http://schemas.openxmlformats.org/officeDocument/2006/relationships/slideLayout"/><Relationship Id="rId6" Target="../slideLayouts/slideLayout6.xml" Type="http://schemas.openxmlformats.org/officeDocument/2006/relationships/slideLayout"/><Relationship Id="rId7" Target="../slideLayouts/slideLayout7.xml" Type="http://schemas.openxmlformats.org/officeDocument/2006/relationships/slideLayout"/><Relationship Id="rId8" Target="../slideLayouts/slideLayout8.xml" Type="http://schemas.openxmlformats.org/officeDocument/2006/relationships/slideLayout"/><Relationship Id="rId9" Target="../slideLayouts/slideLayout9.xml" Type="http://schemas.openxmlformats.org/officeDocument/2006/relationships/slideLayout"/></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8/1/2011</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Relationships xmlns="http://schemas.openxmlformats.org/package/2006/relationships"><Relationship Id="rId1" Target="../slideLayouts/slideLayout7.xml" Type="http://schemas.openxmlformats.org/officeDocument/2006/relationships/slideLayout"/><Relationship Id="rId2" Target="../notesSlides/notesSlide1.xml" Type="http://schemas.openxmlformats.org/officeDocument/2006/relationships/notesSlide"/><Relationship Id="rId3" Target="../media/image1.png" Type="http://schemas.openxmlformats.org/officeDocument/2006/relationships/image"/><Relationship Id="rId4" Target="../media/image2.png" Type="http://schemas.openxmlformats.org/officeDocument/2006/relationships/image"/><Relationship Id="rId5" Target="../media/image3.png" Type="http://schemas.openxmlformats.org/officeDocument/2006/relationships/image"/><Relationship Id="rId6" Target="../media/image4.png" Type="http://schemas.openxmlformats.org/officeDocument/2006/relationships/image"/></Relationships>
</file>

<file path=ppt/slides/_rels/slide2.xml.rels><?xml version="1.0" encoding="UTF-8" standalone="yes"?><Relationships xmlns="http://schemas.openxmlformats.org/package/2006/relationships"><Relationship Id="rId1" Target="../slideLayouts/slideLayout7.xml" Type="http://schemas.openxmlformats.org/officeDocument/2006/relationships/slideLayout"/><Relationship Id="rId2" Target="../notesSlides/notesSlide2.xml" Type="http://schemas.openxmlformats.org/officeDocument/2006/relationships/notesSlide"/><Relationship Id="rId3" Target="../media/image1.png" Type="http://schemas.openxmlformats.org/officeDocument/2006/relationships/image"/><Relationship Id="rId4" Target="../media/image5.png" Type="http://schemas.openxmlformats.org/officeDocument/2006/relationships/image"/></Relationships>
</file>

<file path=ppt/slides/_rels/slide3.xml.rels><?xml version="1.0" encoding="UTF-8" standalone="yes"?><Relationships xmlns="http://schemas.openxmlformats.org/package/2006/relationships"><Relationship Id="rId1" Target="../slideLayouts/slideLayout7.xml" Type="http://schemas.openxmlformats.org/officeDocument/2006/relationships/slideLayout"/><Relationship Id="rId2" Target="../notesSlides/notesSlide3.xml" Type="http://schemas.openxmlformats.org/officeDocument/2006/relationships/notesSlide"/><Relationship Id="rId3" Target="../media/image1.png" Type="http://schemas.openxmlformats.org/officeDocument/2006/relationships/image"/><Relationship Id="rId4" Target="../media/image6.png" Type="http://schemas.openxmlformats.org/officeDocument/2006/relationships/image"/><Relationship Id="rId5" Target="../media/image7.svg" Type="http://schemas.openxmlformats.org/officeDocument/2006/relationships/image"/></Relationships>
</file>

<file path=ppt/slides/_rels/slide4.xml.rels><?xml version="1.0" encoding="UTF-8" standalone="yes"?><Relationships xmlns="http://schemas.openxmlformats.org/package/2006/relationships"><Relationship Id="rId1" Target="../slideLayouts/slideLayout7.xml" Type="http://schemas.openxmlformats.org/officeDocument/2006/relationships/slideLayout"/><Relationship Id="rId2" Target="../notesSlides/notesSlide4.xml" Type="http://schemas.openxmlformats.org/officeDocument/2006/relationships/notesSlide"/><Relationship Id="rId3" Target="https://youtu.be/2pJ5f3FhD3w" TargetMode="External" Type="http://schemas.openxmlformats.org/officeDocument/2006/relationships/hyperlink"/><Relationship Id="rId4" Target="../media/image1.png" Type="http://schemas.openxmlformats.org/officeDocument/2006/relationships/image"/><Relationship Id="rId5" Target="../media/image8.png" Type="http://schemas.openxmlformats.org/officeDocument/2006/relationships/image"/><Relationship Id="rId6" Target="https://youtu.be/2pJ5f3FhD3w" TargetMode="External" Type="http://schemas.openxmlformats.org/officeDocument/2006/relationships/hyperlink"/><Relationship Id="rId7" Target="../media/image9.gif" Type="http://schemas.openxmlformats.org/officeDocument/2006/relationships/image"/></Relationships>
</file>

<file path=ppt/slides/_rels/slide5.xml.rels><?xml version="1.0" encoding="UTF-8" standalone="yes"?><Relationships xmlns="http://schemas.openxmlformats.org/package/2006/relationships"><Relationship Id="rId1" Target="../slideLayouts/slideLayout7.xml" Type="http://schemas.openxmlformats.org/officeDocument/2006/relationships/slideLayout"/><Relationship Id="rId2" Target="../notesSlides/notesSlide5.xml" Type="http://schemas.openxmlformats.org/officeDocument/2006/relationships/notesSlide"/><Relationship Id="rId3" Target="../media/image1.png" Type="http://schemas.openxmlformats.org/officeDocument/2006/relationships/image"/><Relationship Id="rId4" Target="../media/image10.png" Type="http://schemas.openxmlformats.org/officeDocument/2006/relationships/image"/><Relationship Id="rId5" Target="../media/image11.svg" Type="http://schemas.openxmlformats.org/officeDocument/2006/relationships/image"/><Relationship Id="rId6" Target="../media/image12.png" Type="http://schemas.openxmlformats.org/officeDocument/2006/relationships/image"/><Relationship Id="rId7" Target="../media/image13.svg" Type="http://schemas.openxmlformats.org/officeDocument/2006/relationships/image"/></Relationships>
</file>

<file path=ppt/slides/_rels/slide6.xml.rels><?xml version="1.0" encoding="UTF-8" standalone="yes"?><Relationships xmlns="http://schemas.openxmlformats.org/package/2006/relationships"><Relationship Id="rId1" Target="../slideLayouts/slideLayout7.xml" Type="http://schemas.openxmlformats.org/officeDocument/2006/relationships/slideLayout"/><Relationship Id="rId10" Target="../media/image20.png" Type="http://schemas.openxmlformats.org/officeDocument/2006/relationships/image"/><Relationship Id="rId2" Target="../notesSlides/notesSlide6.xml" Type="http://schemas.openxmlformats.org/officeDocument/2006/relationships/notesSlide"/><Relationship Id="rId3" Target="../media/image1.png" Type="http://schemas.openxmlformats.org/officeDocument/2006/relationships/image"/><Relationship Id="rId4" Target="../media/image14.png" Type="http://schemas.openxmlformats.org/officeDocument/2006/relationships/image"/><Relationship Id="rId5" Target="../media/image15.svg" Type="http://schemas.openxmlformats.org/officeDocument/2006/relationships/image"/><Relationship Id="rId6" Target="../media/image16.png" Type="http://schemas.openxmlformats.org/officeDocument/2006/relationships/image"/><Relationship Id="rId7" Target="../media/image17.svg" Type="http://schemas.openxmlformats.org/officeDocument/2006/relationships/image"/><Relationship Id="rId8" Target="../media/image18.png" Type="http://schemas.openxmlformats.org/officeDocument/2006/relationships/image"/><Relationship Id="rId9" Target="../media/image19.svg" Type="http://schemas.openxmlformats.org/officeDocument/2006/relationships/image"/></Relationships>
</file>

<file path=ppt/slides/_rels/slide7.xml.rels><?xml version="1.0" encoding="UTF-8" standalone="yes"?><Relationships xmlns="http://schemas.openxmlformats.org/package/2006/relationships"><Relationship Id="rId1" Target="../slideLayouts/slideLayout7.xml" Type="http://schemas.openxmlformats.org/officeDocument/2006/relationships/slideLayout"/><Relationship Id="rId2" Target="../notesSlides/notesSlide7.xml" Type="http://schemas.openxmlformats.org/officeDocument/2006/relationships/notesSlide"/><Relationship Id="rId3" Target="../media/image1.png" Type="http://schemas.openxmlformats.org/officeDocument/2006/relationships/image"/><Relationship Id="rId4" Target="../media/image21.png" Type="http://schemas.openxmlformats.org/officeDocument/2006/relationships/image"/><Relationship Id="rId5" Target="../media/image22.svg" Type="http://schemas.openxmlformats.org/officeDocument/2006/relationships/image"/></Relationships>
</file>

<file path=ppt/slides/_rels/slide8.xml.rels><?xml version="1.0" encoding="UTF-8" standalone="yes"?><Relationships xmlns="http://schemas.openxmlformats.org/package/2006/relationships"><Relationship Id="rId1" Target="../slideLayouts/slideLayout7.xml" Type="http://schemas.openxmlformats.org/officeDocument/2006/relationships/slideLayout"/><Relationship Id="rId10" Target="../media/image29.png" Type="http://schemas.openxmlformats.org/officeDocument/2006/relationships/image"/><Relationship Id="rId11" Target="../media/image30.svg" Type="http://schemas.openxmlformats.org/officeDocument/2006/relationships/image"/><Relationship Id="rId2" Target="../notesSlides/notesSlide8.xml" Type="http://schemas.openxmlformats.org/officeDocument/2006/relationships/notesSlide"/><Relationship Id="rId3" Target="../media/image1.png" Type="http://schemas.openxmlformats.org/officeDocument/2006/relationships/image"/><Relationship Id="rId4" Target="../media/image23.png" Type="http://schemas.openxmlformats.org/officeDocument/2006/relationships/image"/><Relationship Id="rId5" Target="../media/image24.svg" Type="http://schemas.openxmlformats.org/officeDocument/2006/relationships/image"/><Relationship Id="rId6" Target="../media/image25.png" Type="http://schemas.openxmlformats.org/officeDocument/2006/relationships/image"/><Relationship Id="rId7" Target="../media/image26.svg" Type="http://schemas.openxmlformats.org/officeDocument/2006/relationships/image"/><Relationship Id="rId8" Target="../media/image27.png" Type="http://schemas.openxmlformats.org/officeDocument/2006/relationships/image"/><Relationship Id="rId9" Target="../media/image28.svg" Type="http://schemas.openxmlformats.org/officeDocument/2006/relationships/image"/></Relationships>
</file>

<file path=ppt/slides/_rels/slide9.xml.rels><?xml version="1.0" encoding="UTF-8" standalone="yes"?><Relationships xmlns="http://schemas.openxmlformats.org/package/2006/relationships"><Relationship Id="rId1" Target="../slideLayouts/slideLayout7.xml" Type="http://schemas.openxmlformats.org/officeDocument/2006/relationships/slideLayout"/><Relationship Id="rId10" Target="../media/image37.png" Type="http://schemas.openxmlformats.org/officeDocument/2006/relationships/image"/><Relationship Id="rId11" Target="../media/image38.svg" Type="http://schemas.openxmlformats.org/officeDocument/2006/relationships/image"/><Relationship Id="rId12" Target="../media/image39.png" Type="http://schemas.openxmlformats.org/officeDocument/2006/relationships/image"/><Relationship Id="rId13" Target="../media/image40.svg" Type="http://schemas.openxmlformats.org/officeDocument/2006/relationships/image"/><Relationship Id="rId14" Target="../media/image41.png" Type="http://schemas.openxmlformats.org/officeDocument/2006/relationships/image"/><Relationship Id="rId15" Target="../media/image42.png" Type="http://schemas.openxmlformats.org/officeDocument/2006/relationships/image"/><Relationship Id="rId16" Target="../media/image43.svg" Type="http://schemas.openxmlformats.org/officeDocument/2006/relationships/image"/><Relationship Id="rId17" Target="../media/image44.png" Type="http://schemas.openxmlformats.org/officeDocument/2006/relationships/image"/><Relationship Id="rId18" Target="../media/image45.svg" Type="http://schemas.openxmlformats.org/officeDocument/2006/relationships/image"/><Relationship Id="rId2" Target="../notesSlides/notesSlide9.xml" Type="http://schemas.openxmlformats.org/officeDocument/2006/relationships/notesSlide"/><Relationship Id="rId3" Target="../media/image1.png" Type="http://schemas.openxmlformats.org/officeDocument/2006/relationships/image"/><Relationship Id="rId4" Target="../media/image31.png" Type="http://schemas.openxmlformats.org/officeDocument/2006/relationships/image"/><Relationship Id="rId5" Target="../media/image32.svg" Type="http://schemas.openxmlformats.org/officeDocument/2006/relationships/image"/><Relationship Id="rId6" Target="../media/image33.png" Type="http://schemas.openxmlformats.org/officeDocument/2006/relationships/image"/><Relationship Id="rId7" Target="../media/image34.svg" Type="http://schemas.openxmlformats.org/officeDocument/2006/relationships/image"/><Relationship Id="rId8" Target="../media/image35.png" Type="http://schemas.openxmlformats.org/officeDocument/2006/relationships/image"/><Relationship Id="rId9" Target="../media/image36.svg" Type="http://schemas.openxmlformats.org/officeDocument/2006/relationships/image"/></Relationships>
</file>

<file path=ppt/slides/_rels/slide10.xml.rels><?xml version="1.0" encoding="UTF-8" standalone="yes"?><Relationships xmlns="http://schemas.openxmlformats.org/package/2006/relationships"><Relationship Id="rId1" Target="../slideLayouts/slideLayout7.xml" Type="http://schemas.openxmlformats.org/officeDocument/2006/relationships/slideLayout"/><Relationship Id="rId2" Target="../notesSlides/notesSlide10.xml" Type="http://schemas.openxmlformats.org/officeDocument/2006/relationships/notesSlide"/><Relationship Id="rId3" Target="../media/image1.png" Type="http://schemas.openxmlformats.org/officeDocument/2006/relationships/image"/></Relationships>
</file>

<file path=ppt/slides/_rels/slide11.xml.rels><?xml version="1.0" encoding="UTF-8" standalone="yes"?><Relationships xmlns="http://schemas.openxmlformats.org/package/2006/relationships"><Relationship Id="rId1" Target="../slideLayouts/slideLayout7.xml" Type="http://schemas.openxmlformats.org/officeDocument/2006/relationships/slideLayout"/><Relationship Id="rId2" Target="../notesSlides/notesSlide11.xml" Type="http://schemas.openxmlformats.org/officeDocument/2006/relationships/notesSlide"/><Relationship Id="rId3" Target="../media/image1.png" Type="http://schemas.openxmlformats.org/officeDocument/2006/relationships/image"/><Relationship Id="rId4" Target="../media/image46.png" Type="http://schemas.openxmlformats.org/officeDocument/2006/relationships/image"/></Relationships>
</file>

<file path=ppt/slides/_rels/slide12.xml.rels><?xml version="1.0" encoding="UTF-8" standalone="yes"?><Relationships xmlns="http://schemas.openxmlformats.org/package/2006/relationships"><Relationship Id="rId1" Target="../slideLayouts/slideLayout7.xml" Type="http://schemas.openxmlformats.org/officeDocument/2006/relationships/slideLayout"/><Relationship Id="rId2" Target="../notesSlides/notesSlide12.xml" Type="http://schemas.openxmlformats.org/officeDocument/2006/relationships/notesSlide"/><Relationship Id="rId3" Target="../media/image1.png" Type="http://schemas.openxmlformats.org/officeDocument/2006/relationships/image"/><Relationship Id="rId4" Target="../media/image47.png" Type="http://schemas.openxmlformats.org/officeDocument/2006/relationships/image"/><Relationship Id="rId5" Target="../media/image48.svg" Type="http://schemas.openxmlformats.org/officeDocument/2006/relationships/image"/></Relationships>
</file>

<file path=ppt/slides/_rels/slide13.xml.rels><?xml version="1.0" encoding="UTF-8" standalone="yes"?><Relationships xmlns="http://schemas.openxmlformats.org/package/2006/relationships"><Relationship Id="rId1" Target="../slideLayouts/slideLayout7.xml" Type="http://schemas.openxmlformats.org/officeDocument/2006/relationships/slideLayout"/><Relationship Id="rId2" Target="../notesSlides/notesSlide13.xml" Type="http://schemas.openxmlformats.org/officeDocument/2006/relationships/notesSlide"/><Relationship Id="rId3" Target="../media/image1.png" Type="http://schemas.openxmlformats.org/officeDocument/2006/relationships/image"/><Relationship Id="rId4" Target="../media/image49.png" Type="http://schemas.openxmlformats.org/officeDocument/2006/relationships/image"/></Relationships>
</file>

<file path=ppt/slides/_rels/slide14.xml.rels><?xml version="1.0" encoding="UTF-8" standalone="yes"?><Relationships xmlns="http://schemas.openxmlformats.org/package/2006/relationships"><Relationship Id="rId1" Target="../slideLayouts/slideLayout7.xml" Type="http://schemas.openxmlformats.org/officeDocument/2006/relationships/slideLayout"/><Relationship Id="rId2" Target="../notesSlides/notesSlide14.xml" Type="http://schemas.openxmlformats.org/officeDocument/2006/relationships/notesSlide"/><Relationship Id="rId3" Target="../media/image1.png" Type="http://schemas.openxmlformats.org/officeDocument/2006/relationships/image"/><Relationship Id="rId4" Target="../media/image50.png" Type="http://schemas.openxmlformats.org/officeDocument/2006/relationships/image"/><Relationship Id="rId5" Target="../media/image51.svg" Type="http://schemas.openxmlformats.org/officeDocument/2006/relationships/image"/></Relationships>
</file>

<file path=ppt/slides/_rels/slide15.xml.rels><?xml version="1.0" encoding="UTF-8" standalone="yes"?><Relationships xmlns="http://schemas.openxmlformats.org/package/2006/relationships"><Relationship Id="rId1" Target="../slideLayouts/slideLayout7.xml" Type="http://schemas.openxmlformats.org/officeDocument/2006/relationships/slideLayout"/><Relationship Id="rId2" Target="../notesSlides/notesSlide15.xml" Type="http://schemas.openxmlformats.org/officeDocument/2006/relationships/notesSlide"/><Relationship Id="rId3" Target="../media/image1.png" Type="http://schemas.openxmlformats.org/officeDocument/2006/relationships/image"/><Relationship Id="rId4" Target="../media/image52.png" Type="http://schemas.openxmlformats.org/officeDocument/2006/relationships/image"/><Relationship Id="rId5" Target="../media/image53.png" Type="http://schemas.openxmlformats.org/officeDocument/2006/relationships/image"/><Relationship Id="rId6" Target="../media/image54.svg" Type="http://schemas.openxmlformats.org/officeDocument/2006/relationships/image"/></Relationships>
</file>

<file path=ppt/slides/_rels/slide16.xml.rels><?xml version="1.0" encoding="UTF-8" standalone="yes"?><Relationships xmlns="http://schemas.openxmlformats.org/package/2006/relationships"><Relationship Id="rId1" Target="../slideLayouts/slideLayout7.xml" Type="http://schemas.openxmlformats.org/officeDocument/2006/relationships/slideLayout"/><Relationship Id="rId10" Target="../media/image61.png" Type="http://schemas.openxmlformats.org/officeDocument/2006/relationships/image"/><Relationship Id="rId11" Target="../media/image62.svg" Type="http://schemas.openxmlformats.org/officeDocument/2006/relationships/image"/><Relationship Id="rId12" Target="../media/image63.png" Type="http://schemas.openxmlformats.org/officeDocument/2006/relationships/image"/><Relationship Id="rId13" Target="../media/image64.svg" Type="http://schemas.openxmlformats.org/officeDocument/2006/relationships/image"/><Relationship Id="rId2" Target="../notesSlides/notesSlide16.xml" Type="http://schemas.openxmlformats.org/officeDocument/2006/relationships/notesSlide"/><Relationship Id="rId3" Target="../media/image1.png" Type="http://schemas.openxmlformats.org/officeDocument/2006/relationships/image"/><Relationship Id="rId4" Target="../media/image55.png" Type="http://schemas.openxmlformats.org/officeDocument/2006/relationships/image"/><Relationship Id="rId5" Target="../media/image56.svg" Type="http://schemas.openxmlformats.org/officeDocument/2006/relationships/image"/><Relationship Id="rId6" Target="../media/image57.png" Type="http://schemas.openxmlformats.org/officeDocument/2006/relationships/image"/><Relationship Id="rId7" Target="../media/image58.svg" Type="http://schemas.openxmlformats.org/officeDocument/2006/relationships/image"/><Relationship Id="rId8" Target="../media/image59.png" Type="http://schemas.openxmlformats.org/officeDocument/2006/relationships/image"/><Relationship Id="rId9" Target="../media/image60.svg" Type="http://schemas.openxmlformats.org/officeDocument/2006/relationships/image"/></Relationships>
</file>

<file path=ppt/slides/_rels/slide17.xml.rels><?xml version="1.0" encoding="UTF-8" standalone="yes"?><Relationships xmlns="http://schemas.openxmlformats.org/package/2006/relationships"><Relationship Id="rId1" Target="../slideLayouts/slideLayout7.xml" Type="http://schemas.openxmlformats.org/officeDocument/2006/relationships/slideLayout"/><Relationship Id="rId2" Target="../notesSlides/notesSlide17.xml" Type="http://schemas.openxmlformats.org/officeDocument/2006/relationships/notesSlide"/><Relationship Id="rId3" Target="../media/image1.png" Type="http://schemas.openxmlformats.org/officeDocument/2006/relationships/image"/><Relationship Id="rId4" Target="../media/image65.jpeg" Type="http://schemas.openxmlformats.org/officeDocument/2006/relationships/image"/></Relationships>
</file>

<file path=ppt/slides/_rels/slide18.xml.rels><?xml version="1.0" encoding="UTF-8" standalone="yes"?><Relationships xmlns="http://schemas.openxmlformats.org/package/2006/relationships"><Relationship Id="rId1" Target="../slideLayouts/slideLayout7.xml" Type="http://schemas.openxmlformats.org/officeDocument/2006/relationships/slideLayout"/><Relationship Id="rId2" Target="../notesSlides/notesSlide18.xml" Type="http://schemas.openxmlformats.org/officeDocument/2006/relationships/notesSlide"/><Relationship Id="rId3" Target="../media/image1.png" Type="http://schemas.openxmlformats.org/officeDocument/2006/relationships/image"/><Relationship Id="rId4" Target="../media/image66.jpeg" Type="http://schemas.openxmlformats.org/officeDocument/2006/relationships/image"/></Relationships>
</file>

<file path=ppt/slides/_rels/slide19.xml.rels><?xml version="1.0" encoding="UTF-8" standalone="yes"?><Relationships xmlns="http://schemas.openxmlformats.org/package/2006/relationships"><Relationship Id="rId1" Target="../slideLayouts/slideLayout7.xml" Type="http://schemas.openxmlformats.org/officeDocument/2006/relationships/slideLayout"/><Relationship Id="rId2" Target="../notesSlides/notesSlide19.xml" Type="http://schemas.openxmlformats.org/officeDocument/2006/relationships/notesSlide"/><Relationship Id="rId3" Target="../media/image1.png" Type="http://schemas.openxmlformats.org/officeDocument/2006/relationships/image"/><Relationship Id="rId4" Target="../media/image67.jpeg" Type="http://schemas.openxmlformats.org/officeDocument/2006/relationships/image"/></Relationships>
</file>

<file path=ppt/slides/_rels/slide20.xml.rels><?xml version="1.0" encoding="UTF-8" standalone="yes"?><Relationships xmlns="http://schemas.openxmlformats.org/package/2006/relationships"><Relationship Id="rId1" Target="../slideLayouts/slideLayout7.xml" Type="http://schemas.openxmlformats.org/officeDocument/2006/relationships/slideLayout"/><Relationship Id="rId2" Target="../notesSlides/notesSlide20.xml" Type="http://schemas.openxmlformats.org/officeDocument/2006/relationships/notesSlide"/><Relationship Id="rId3" Target="../media/image1.png" Type="http://schemas.openxmlformats.org/officeDocument/2006/relationships/image"/><Relationship Id="rId4" Target="../media/image68.jpeg" Type="http://schemas.openxmlformats.org/officeDocument/2006/relationships/image"/></Relationships>
</file>

<file path=ppt/slides/_rels/slide21.xml.rels><?xml version="1.0" encoding="UTF-8" standalone="yes"?><Relationships xmlns="http://schemas.openxmlformats.org/package/2006/relationships"><Relationship Id="rId1" Target="../slideLayouts/slideLayout7.xml" Type="http://schemas.openxmlformats.org/officeDocument/2006/relationships/slideLayout"/><Relationship Id="rId2" Target="../notesSlides/notesSlide21.xml" Type="http://schemas.openxmlformats.org/officeDocument/2006/relationships/notesSlide"/><Relationship Id="rId3" Target="../media/image1.png" Type="http://schemas.openxmlformats.org/officeDocument/2006/relationships/image"/><Relationship Id="rId4" Target="../media/image69.jpeg" Type="http://schemas.openxmlformats.org/officeDocument/2006/relationships/image"/></Relationships>
</file>

<file path=ppt/slides/_rels/slide22.xml.rels><?xml version="1.0" encoding="UTF-8" standalone="yes"?><Relationships xmlns="http://schemas.openxmlformats.org/package/2006/relationships"><Relationship Id="rId1" Target="../slideLayouts/slideLayout7.xml" Type="http://schemas.openxmlformats.org/officeDocument/2006/relationships/slideLayout"/><Relationship Id="rId2" Target="../notesSlides/notesSlide22.xml" Type="http://schemas.openxmlformats.org/officeDocument/2006/relationships/notesSlide"/><Relationship Id="rId3" Target="../media/image1.png" Type="http://schemas.openxmlformats.org/officeDocument/2006/relationships/image"/><Relationship Id="rId4" Target="../media/image70.png" Type="http://schemas.openxmlformats.org/officeDocument/2006/relationships/image"/><Relationship Id="rId5" Target="../media/image71.svg" Type="http://schemas.openxmlformats.org/officeDocument/2006/relationships/image"/></Relationships>
</file>

<file path=ppt/slides/_rels/slide23.xml.rels><?xml version="1.0" encoding="UTF-8" standalone="yes"?><Relationships xmlns="http://schemas.openxmlformats.org/package/2006/relationships"><Relationship Id="rId1" Target="../slideLayouts/slideLayout7.xml" Type="http://schemas.openxmlformats.org/officeDocument/2006/relationships/slideLayout"/><Relationship Id="rId2" Target="../notesSlides/notesSlide23.xml" Type="http://schemas.openxmlformats.org/officeDocument/2006/relationships/notesSlide"/><Relationship Id="rId3" Target="../media/image1.png" Type="http://schemas.openxmlformats.org/officeDocument/2006/relationships/image"/></Relationships>
</file>

<file path=ppt/slides/_rels/slide24.xml.rels><?xml version="1.0" encoding="UTF-8" standalone="yes"?><Relationships xmlns="http://schemas.openxmlformats.org/package/2006/relationships"><Relationship Id="rId1" Target="../slideLayouts/slideLayout7.xml" Type="http://schemas.openxmlformats.org/officeDocument/2006/relationships/slideLayout"/><Relationship Id="rId2" Target="../notesSlides/notesSlide24.xml" Type="http://schemas.openxmlformats.org/officeDocument/2006/relationships/notesSlide"/><Relationship Id="rId3" Target="../media/image1.png" Type="http://schemas.openxmlformats.org/officeDocument/2006/relationships/image"/><Relationship Id="rId4" Target="../media/image72.png" Type="http://schemas.openxmlformats.org/officeDocument/2006/relationships/image"/><Relationship Id="rId5" Target="../media/image73.png" Type="http://schemas.openxmlformats.org/officeDocument/2006/relationships/image"/><Relationship Id="rId6" Target="../media/image74.svg" Type="http://schemas.openxmlformats.org/officeDocument/2006/relationships/image"/></Relationships>
</file>

<file path=ppt/slides/_rels/slide25.xml.rels><?xml version="1.0" encoding="UTF-8" standalone="yes"?><Relationships xmlns="http://schemas.openxmlformats.org/package/2006/relationships"><Relationship Id="rId1" Target="../slideLayouts/slideLayout7.xml" Type="http://schemas.openxmlformats.org/officeDocument/2006/relationships/slideLayout"/><Relationship Id="rId2" Target="../notesSlides/notesSlide25.xml" Type="http://schemas.openxmlformats.org/officeDocument/2006/relationships/notesSlide"/><Relationship Id="rId3" Target="../media/image1.png" Type="http://schemas.openxmlformats.org/officeDocument/2006/relationships/image"/><Relationship Id="rId4" Target="../media/image75.png" Type="http://schemas.openxmlformats.org/officeDocument/2006/relationships/image"/><Relationship Id="rId5" Target="../media/image76.png" Type="http://schemas.openxmlformats.org/officeDocument/2006/relationships/image"/><Relationship Id="rId6" Target="../media/image77.svg" Type="http://schemas.openxmlformats.org/officeDocument/2006/relationships/image"/><Relationship Id="rId7" Target="../media/image78.png" Type="http://schemas.openxmlformats.org/officeDocument/2006/relationships/image"/><Relationship Id="rId8" Target="../media/image79.svg" Type="http://schemas.openxmlformats.org/officeDocument/2006/relationships/image"/></Relationships>
</file>

<file path=ppt/slides/_rels/slide26.xml.rels><?xml version="1.0" encoding="UTF-8" standalone="yes"?><Relationships xmlns="http://schemas.openxmlformats.org/package/2006/relationships"><Relationship Id="rId1" Target="../slideLayouts/slideLayout7.xml" Type="http://schemas.openxmlformats.org/officeDocument/2006/relationships/slideLayout"/><Relationship Id="rId2" Target="../notesSlides/notesSlide26.xml" Type="http://schemas.openxmlformats.org/officeDocument/2006/relationships/notesSlide"/><Relationship Id="rId3" Target="../media/image1.png" Type="http://schemas.openxmlformats.org/officeDocument/2006/relationships/image"/><Relationship Id="rId4" Target="../media/image80.png" Type="http://schemas.openxmlformats.org/officeDocument/2006/relationships/image"/><Relationship Id="rId5" Target="../media/image81.svg" Type="http://schemas.openxmlformats.org/officeDocument/2006/relationships/image"/><Relationship Id="rId6" Target="../media/image82.png" Type="http://schemas.openxmlformats.org/officeDocument/2006/relationships/image"/><Relationship Id="rId7" Target="../media/image83.svg" Type="http://schemas.openxmlformats.org/officeDocument/2006/relationships/image"/></Relationships>
</file>

<file path=ppt/slides/_rels/slide27.xml.rels><?xml version="1.0" encoding="UTF-8" standalone="yes"?><Relationships xmlns="http://schemas.openxmlformats.org/package/2006/relationships"><Relationship Id="rId1" Target="../slideLayouts/slideLayout7.xml" Type="http://schemas.openxmlformats.org/officeDocument/2006/relationships/slideLayout"/><Relationship Id="rId2" Target="../notesSlides/notesSlide27.xml" Type="http://schemas.openxmlformats.org/officeDocument/2006/relationships/notesSlide"/><Relationship Id="rId3" Target="../media/image1.png" Type="http://schemas.openxmlformats.org/officeDocument/2006/relationships/image"/><Relationship Id="rId4" Target="../media/image84.png" Type="http://schemas.openxmlformats.org/officeDocument/2006/relationships/image"/><Relationship Id="rId5" Target="../media/image85.svg" Type="http://schemas.openxmlformats.org/officeDocument/2006/relationships/image"/><Relationship Id="rId6" Target="../media/image86.png" Type="http://schemas.openxmlformats.org/officeDocument/2006/relationships/image"/><Relationship Id="rId7" Target="../media/image87.svg" Type="http://schemas.openxmlformats.org/officeDocument/2006/relationships/image"/></Relationships>
</file>

<file path=ppt/slides/_rels/slide28.xml.rels><?xml version="1.0" encoding="UTF-8" standalone="yes"?><Relationships xmlns="http://schemas.openxmlformats.org/package/2006/relationships"><Relationship Id="rId1" Target="../slideLayouts/slideLayout7.xml" Type="http://schemas.openxmlformats.org/officeDocument/2006/relationships/slideLayout"/><Relationship Id="rId2" Target="../notesSlides/notesSlide28.xml" Type="http://schemas.openxmlformats.org/officeDocument/2006/relationships/notesSlide"/><Relationship Id="rId3" Target="../media/image1.png" Type="http://schemas.openxmlformats.org/officeDocument/2006/relationships/image"/><Relationship Id="rId4" Target="../media/image88.png" Type="http://schemas.openxmlformats.org/officeDocument/2006/relationships/image"/><Relationship Id="rId5" Target="../media/image89.svg" Type="http://schemas.openxmlformats.org/officeDocument/2006/relationships/image"/><Relationship Id="rId6" Target="../media/image90.png" Type="http://schemas.openxmlformats.org/officeDocument/2006/relationships/image"/><Relationship Id="rId7" Target="../media/image91.svg" Type="http://schemas.openxmlformats.org/officeDocument/2006/relationships/image"/></Relationships>
</file>

<file path=ppt/slides/_rels/slide29.xml.rels><?xml version="1.0" encoding="UTF-8" standalone="yes"?><Relationships xmlns="http://schemas.openxmlformats.org/package/2006/relationships"><Relationship Id="rId1" Target="../slideLayouts/slideLayout7.xml" Type="http://schemas.openxmlformats.org/officeDocument/2006/relationships/slideLayout"/><Relationship Id="rId10" Target="../media/image98.png" Type="http://schemas.openxmlformats.org/officeDocument/2006/relationships/image"/><Relationship Id="rId11" Target="../media/image99.svg" Type="http://schemas.openxmlformats.org/officeDocument/2006/relationships/image"/><Relationship Id="rId2" Target="../notesSlides/notesSlide29.xml" Type="http://schemas.openxmlformats.org/officeDocument/2006/relationships/notesSlide"/><Relationship Id="rId3" Target="../media/image1.png" Type="http://schemas.openxmlformats.org/officeDocument/2006/relationships/image"/><Relationship Id="rId4" Target="../media/image92.png" Type="http://schemas.openxmlformats.org/officeDocument/2006/relationships/image"/><Relationship Id="rId5" Target="../media/image93.svg" Type="http://schemas.openxmlformats.org/officeDocument/2006/relationships/image"/><Relationship Id="rId6" Target="../media/image94.png" Type="http://schemas.openxmlformats.org/officeDocument/2006/relationships/image"/><Relationship Id="rId7" Target="../media/image95.svg" Type="http://schemas.openxmlformats.org/officeDocument/2006/relationships/image"/><Relationship Id="rId8" Target="../media/image96.png" Type="http://schemas.openxmlformats.org/officeDocument/2006/relationships/image"/><Relationship Id="rId9" Target="../media/image97.svg" Type="http://schemas.openxmlformats.org/officeDocument/2006/relationships/image"/></Relationships>
</file>

<file path=ppt/slides/_rels/slide30.xml.rels><?xml version="1.0" encoding="UTF-8" standalone="yes"?><Relationships xmlns="http://schemas.openxmlformats.org/package/2006/relationships"><Relationship Id="rId1" Target="../slideLayouts/slideLayout7.xml" Type="http://schemas.openxmlformats.org/officeDocument/2006/relationships/slideLayout"/><Relationship Id="rId2" Target="../notesSlides/notesSlide30.xml" Type="http://schemas.openxmlformats.org/officeDocument/2006/relationships/notesSlide"/><Relationship Id="rId3" Target="../media/image1.png" Type="http://schemas.openxmlformats.org/officeDocument/2006/relationships/image"/><Relationship Id="rId4" Target="../media/image100.png" Type="http://schemas.openxmlformats.org/officeDocument/2006/relationships/image"/><Relationship Id="rId5" Target="../media/image101.svg" Type="http://schemas.openxmlformats.org/officeDocument/2006/relationships/image"/><Relationship Id="rId6" Target="../media/image102.png" Type="http://schemas.openxmlformats.org/officeDocument/2006/relationships/image"/><Relationship Id="rId7" Target="../media/image103.svg" Type="http://schemas.openxmlformats.org/officeDocument/2006/relationships/image"/></Relationships>
</file>

<file path=ppt/slides/_rels/slide31.xml.rels><?xml version="1.0" encoding="UTF-8" standalone="yes"?><Relationships xmlns="http://schemas.openxmlformats.org/package/2006/relationships"><Relationship Id="rId1" Target="../slideLayouts/slideLayout7.xml" Type="http://schemas.openxmlformats.org/officeDocument/2006/relationships/slideLayout"/><Relationship Id="rId2" Target="../notesSlides/notesSlide31.xml" Type="http://schemas.openxmlformats.org/officeDocument/2006/relationships/notesSlide"/><Relationship Id="rId3" Target="../media/image1.png" Type="http://schemas.openxmlformats.org/officeDocument/2006/relationships/image"/></Relationships>
</file>

<file path=ppt/slides/_rels/slide32.xml.rels><?xml version="1.0" encoding="UTF-8" standalone="yes"?><Relationships xmlns="http://schemas.openxmlformats.org/package/2006/relationships"><Relationship Id="rId1" Target="../slideLayouts/slideLayout7.xml" Type="http://schemas.openxmlformats.org/officeDocument/2006/relationships/slideLayout"/><Relationship Id="rId2" Target="../notesSlides/notesSlide32.xml" Type="http://schemas.openxmlformats.org/officeDocument/2006/relationships/notesSlide"/><Relationship Id="rId3" Target="../media/image1.png" Type="http://schemas.openxmlformats.org/officeDocument/2006/relationships/image"/><Relationship Id="rId4" Target="../media/image104.png" Type="http://schemas.openxmlformats.org/officeDocument/2006/relationships/image"/></Relationships>
</file>

<file path=ppt/slides/_rels/slide33.xml.rels><?xml version="1.0" encoding="UTF-8" standalone="yes"?><Relationships xmlns="http://schemas.openxmlformats.org/package/2006/relationships"><Relationship Id="rId1" Target="../slideLayouts/slideLayout7.xml" Type="http://schemas.openxmlformats.org/officeDocument/2006/relationships/slideLayout"/><Relationship Id="rId2" Target="../notesSlides/notesSlide33.xml" Type="http://schemas.openxmlformats.org/officeDocument/2006/relationships/notesSlide"/><Relationship Id="rId3" Target="../media/image1.png" Type="http://schemas.openxmlformats.org/officeDocument/2006/relationships/image"/><Relationship Id="rId4" Target="../media/image105.png" Type="http://schemas.openxmlformats.org/officeDocument/2006/relationships/image"/></Relationships>
</file>

<file path=ppt/slides/_rels/slide34.xml.rels><?xml version="1.0" encoding="UTF-8" standalone="yes"?><Relationships xmlns="http://schemas.openxmlformats.org/package/2006/relationships"><Relationship Id="rId1" Target="../slideLayouts/slideLayout7.xml" Type="http://schemas.openxmlformats.org/officeDocument/2006/relationships/slideLayout"/><Relationship Id="rId2" Target="../notesSlides/notesSlide34.xml" Type="http://schemas.openxmlformats.org/officeDocument/2006/relationships/notesSlide"/><Relationship Id="rId3" Target="../media/image1.png" Type="http://schemas.openxmlformats.org/officeDocument/2006/relationships/image"/><Relationship Id="rId4" Target="../media/image106.png" Type="http://schemas.openxmlformats.org/officeDocument/2006/relationships/image"/><Relationship Id="rId5" Target="../media/image107.svg" Type="http://schemas.openxmlformats.org/officeDocument/2006/relationships/image"/></Relationships>
</file>

<file path=ppt/slides/_rels/slide35.xml.rels><?xml version="1.0" encoding="UTF-8" standalone="yes"?><Relationships xmlns="http://schemas.openxmlformats.org/package/2006/relationships"><Relationship Id="rId1" Target="../slideLayouts/slideLayout7.xml" Type="http://schemas.openxmlformats.org/officeDocument/2006/relationships/slideLayout"/><Relationship Id="rId2" Target="../notesSlides/notesSlide35.xml" Type="http://schemas.openxmlformats.org/officeDocument/2006/relationships/notesSlide"/><Relationship Id="rId3" Target="../media/image1.png" Type="http://schemas.openxmlformats.org/officeDocument/2006/relationships/image"/><Relationship Id="rId4" Target="../media/image108.jpeg" Type="http://schemas.openxmlformats.org/officeDocument/2006/relationships/image"/><Relationship Id="rId5" Target="../media/image109.png" Type="http://schemas.openxmlformats.org/officeDocument/2006/relationships/image"/><Relationship Id="rId6" Target="../media/image110.png" Type="http://schemas.openxmlformats.org/officeDocument/2006/relationships/image"/><Relationship Id="rId7" Target="../media/image111.svg" Type="http://schemas.openxmlformats.org/officeDocument/2006/relationships/image"/></Relationships>
</file>

<file path=ppt/slides/_rels/slide36.xml.rels><?xml version="1.0" encoding="UTF-8" standalone="yes"?><Relationships xmlns="http://schemas.openxmlformats.org/package/2006/relationships"><Relationship Id="rId1" Target="../slideLayouts/slideLayout7.xml" Type="http://schemas.openxmlformats.org/officeDocument/2006/relationships/slideLayout"/><Relationship Id="rId2" Target="../notesSlides/notesSlide36.xml" Type="http://schemas.openxmlformats.org/officeDocument/2006/relationships/notesSlide"/><Relationship Id="rId3" Target="../media/image112.jpeg" Type="http://schemas.openxmlformats.org/officeDocument/2006/relationships/image"/><Relationship Id="rId4" Target="../media/image113.jpeg" Type="http://schemas.openxmlformats.org/officeDocument/2006/relationships/image"/><Relationship Id="rId5" Target="../media/image114.png" Type="http://schemas.openxmlformats.org/officeDocument/2006/relationships/image"/></Relationships>
</file>

<file path=ppt/slides/_rels/slide37.xml.rels><?xml version="1.0" encoding="UTF-8" standalone="yes"?><Relationships xmlns="http://schemas.openxmlformats.org/package/2006/relationships"><Relationship Id="rId1" Target="../slideLayouts/slideLayout7.xml" Type="http://schemas.openxmlformats.org/officeDocument/2006/relationships/slideLayout"/><Relationship Id="rId2" Target="../notesSlides/notesSlide37.xml" Type="http://schemas.openxmlformats.org/officeDocument/2006/relationships/notesSlide"/><Relationship Id="rId3" Target="../media/image1.png" Type="http://schemas.openxmlformats.org/officeDocument/2006/relationships/image"/><Relationship Id="rId4" Target="../media/image115.png" Type="http://schemas.openxmlformats.org/officeDocument/2006/relationships/image"/><Relationship Id="rId5" Target="../media/image116.svg" Type="http://schemas.openxmlformats.org/officeDocument/2006/relationships/image"/></Relationships>
</file>

<file path=ppt/slides/_rels/slide38.xml.rels><?xml version="1.0" encoding="UTF-8" standalone="yes"?><Relationships xmlns="http://schemas.openxmlformats.org/package/2006/relationships"><Relationship Id="rId1" Target="../slideLayouts/slideLayout7.xml" Type="http://schemas.openxmlformats.org/officeDocument/2006/relationships/slideLayout"/><Relationship Id="rId2" Target="../notesSlides/notesSlide38.xml" Type="http://schemas.openxmlformats.org/officeDocument/2006/relationships/notesSlide"/><Relationship Id="rId3" Target="../media/image1.png" Type="http://schemas.openxmlformats.org/officeDocument/2006/relationships/image"/><Relationship Id="rId4" Target="../media/image115.png" Type="http://schemas.openxmlformats.org/officeDocument/2006/relationships/image"/><Relationship Id="rId5" Target="../media/image116.svg" Type="http://schemas.openxmlformats.org/officeDocument/2006/relationships/image"/></Relationships>
</file>

<file path=ppt/slides/_rels/slide39.xml.rels><?xml version="1.0" encoding="UTF-8" standalone="yes"?><Relationships xmlns="http://schemas.openxmlformats.org/package/2006/relationships"><Relationship Id="rId1" Target="../slideLayouts/slideLayout7.xml" Type="http://schemas.openxmlformats.org/officeDocument/2006/relationships/slideLayout"/><Relationship Id="rId2" Target="../notesSlides/notesSlide39.xml" Type="http://schemas.openxmlformats.org/officeDocument/2006/relationships/notesSlide"/><Relationship Id="rId3" Target="../media/image1.png" Type="http://schemas.openxmlformats.org/officeDocument/2006/relationships/image"/></Relationships>
</file>

<file path=ppt/slides/_rels/slide40.xml.rels><?xml version="1.0" encoding="UTF-8" standalone="yes"?><Relationships xmlns="http://schemas.openxmlformats.org/package/2006/relationships"><Relationship Id="rId1" Target="../slideLayouts/slideLayout7.xml" Type="http://schemas.openxmlformats.org/officeDocument/2006/relationships/slideLayout"/><Relationship Id="rId2" Target="../notesSlides/notesSlide40.xml" Type="http://schemas.openxmlformats.org/officeDocument/2006/relationships/notesSlide"/><Relationship Id="rId3" Target="../media/image1.png" Type="http://schemas.openxmlformats.org/officeDocument/2006/relationships/image"/><Relationship Id="rId4" Target="../media/image117.png" Type="http://schemas.openxmlformats.org/officeDocument/2006/relationships/image"/><Relationship Id="rId5" Target="../media/image118.svg" Type="http://schemas.openxmlformats.org/officeDocument/2006/relationships/image"/><Relationship Id="rId6" Target="../media/image119.png" Type="http://schemas.openxmlformats.org/officeDocument/2006/relationships/image"/><Relationship Id="rId7" Target="../media/image120.svg" Type="http://schemas.openxmlformats.org/officeDocument/2006/relationships/image"/></Relationships>
</file>

<file path=ppt/slides/slide1.xml><?xml version="1.0" encoding="utf-8"?>
<p:sld xmlns:p="http://schemas.openxmlformats.org/presentationml/2006/main" xmlns:a="http://schemas.openxmlformats.org/drawingml/2006/main" xmlns:r="http://schemas.openxmlformats.org/officeDocument/2006/relationships">
  <p:cSld>
    <p:bg>
      <p:bgPr>
        <a:solidFill>
          <a:srgbClr val="FCF7F6"/>
        </a:solidFill>
      </p:bgPr>
    </p:bg>
    <p:spTree>
      <p:nvGrpSpPr>
        <p:cNvPr id="1" name=""/>
        <p:cNvGrpSpPr/>
        <p:nvPr/>
      </p:nvGrpSpPr>
      <p:grpSpPr>
        <a:xfrm>
          <a:off x="0" y="0"/>
          <a:ext cx="0" cy="0"/>
          <a:chOff x="0" y="0"/>
          <a:chExt cx="0" cy="0"/>
        </a:xfrm>
      </p:grpSpPr>
      <p:grpSp>
        <p:nvGrpSpPr>
          <p:cNvPr name="Group 2" id="2"/>
          <p:cNvGrpSpPr/>
          <p:nvPr/>
        </p:nvGrpSpPr>
        <p:grpSpPr>
          <a:xfrm rot="0">
            <a:off x="0" y="-9525"/>
            <a:ext cx="18288000" cy="8985739"/>
            <a:chOff x="0" y="0"/>
            <a:chExt cx="24384000" cy="11980985"/>
          </a:xfrm>
        </p:grpSpPr>
        <p:sp>
          <p:nvSpPr>
            <p:cNvPr name="Freeform 3" id="3"/>
            <p:cNvSpPr/>
            <p:nvPr/>
          </p:nvSpPr>
          <p:spPr>
            <a:xfrm flipH="false" flipV="false" rot="0">
              <a:off x="0" y="0"/>
              <a:ext cx="24384000" cy="11980926"/>
            </a:xfrm>
            <a:custGeom>
              <a:avLst/>
              <a:gdLst/>
              <a:ahLst/>
              <a:cxnLst/>
              <a:rect r="r" b="b" t="t" l="l"/>
              <a:pathLst>
                <a:path h="11980926" w="24384000">
                  <a:moveTo>
                    <a:pt x="0" y="0"/>
                  </a:moveTo>
                  <a:lnTo>
                    <a:pt x="24384000" y="0"/>
                  </a:lnTo>
                  <a:lnTo>
                    <a:pt x="24384000" y="11980926"/>
                  </a:lnTo>
                  <a:lnTo>
                    <a:pt x="0" y="11980926"/>
                  </a:lnTo>
                  <a:close/>
                </a:path>
              </a:pathLst>
            </a:custGeom>
            <a:solidFill>
              <a:srgbClr val="D9B98B"/>
            </a:solidFill>
          </p:spPr>
        </p:sp>
      </p:grpSp>
      <p:grpSp>
        <p:nvGrpSpPr>
          <p:cNvPr name="Group 4" id="4"/>
          <p:cNvGrpSpPr>
            <a:grpSpLocks noChangeAspect="true"/>
          </p:cNvGrpSpPr>
          <p:nvPr/>
        </p:nvGrpSpPr>
        <p:grpSpPr>
          <a:xfrm rot="0">
            <a:off x="0" y="8575743"/>
            <a:ext cx="18288000" cy="184639"/>
            <a:chOff x="0" y="0"/>
            <a:chExt cx="24384000" cy="246185"/>
          </a:xfrm>
        </p:grpSpPr>
        <p:sp>
          <p:nvSpPr>
            <p:cNvPr name="Freeform 5" id="5"/>
            <p:cNvSpPr/>
            <p:nvPr/>
          </p:nvSpPr>
          <p:spPr>
            <a:xfrm flipH="false" flipV="false" rot="0">
              <a:off x="0" y="0"/>
              <a:ext cx="24384000" cy="246126"/>
            </a:xfrm>
            <a:custGeom>
              <a:avLst/>
              <a:gdLst/>
              <a:ahLst/>
              <a:cxnLst/>
              <a:rect r="r" b="b" t="t" l="l"/>
              <a:pathLst>
                <a:path h="246126" w="24384000">
                  <a:moveTo>
                    <a:pt x="0" y="0"/>
                  </a:moveTo>
                  <a:lnTo>
                    <a:pt x="24384000" y="0"/>
                  </a:lnTo>
                  <a:lnTo>
                    <a:pt x="24384000" y="246126"/>
                  </a:lnTo>
                  <a:lnTo>
                    <a:pt x="0" y="246126"/>
                  </a:lnTo>
                  <a:lnTo>
                    <a:pt x="0" y="0"/>
                  </a:lnTo>
                  <a:close/>
                </a:path>
              </a:pathLst>
            </a:custGeom>
            <a:blipFill>
              <a:blip r:embed="rId3"/>
              <a:stretch>
                <a:fillRect l="0" t="-10146" r="0" b="-10170"/>
              </a:stretch>
            </a:blipFill>
          </p:spPr>
        </p:sp>
      </p:grpSp>
      <p:grpSp>
        <p:nvGrpSpPr>
          <p:cNvPr name="Group 6" id="6"/>
          <p:cNvGrpSpPr>
            <a:grpSpLocks noChangeAspect="true"/>
          </p:cNvGrpSpPr>
          <p:nvPr/>
        </p:nvGrpSpPr>
        <p:grpSpPr>
          <a:xfrm rot="0">
            <a:off x="14782160" y="8985739"/>
            <a:ext cx="3411230" cy="1662544"/>
            <a:chOff x="0" y="0"/>
            <a:chExt cx="4548306" cy="2216725"/>
          </a:xfrm>
        </p:grpSpPr>
        <p:sp>
          <p:nvSpPr>
            <p:cNvPr name="Freeform 7" id="7"/>
            <p:cNvSpPr/>
            <p:nvPr/>
          </p:nvSpPr>
          <p:spPr>
            <a:xfrm flipH="false" flipV="false" rot="0">
              <a:off x="0" y="0"/>
              <a:ext cx="4548251" cy="2216785"/>
            </a:xfrm>
            <a:custGeom>
              <a:avLst/>
              <a:gdLst/>
              <a:ahLst/>
              <a:cxnLst/>
              <a:rect r="r" b="b" t="t" l="l"/>
              <a:pathLst>
                <a:path h="2216785" w="4548251">
                  <a:moveTo>
                    <a:pt x="0" y="0"/>
                  </a:moveTo>
                  <a:lnTo>
                    <a:pt x="4548251" y="0"/>
                  </a:lnTo>
                  <a:lnTo>
                    <a:pt x="4548251" y="2216785"/>
                  </a:lnTo>
                  <a:lnTo>
                    <a:pt x="0" y="2216785"/>
                  </a:lnTo>
                  <a:lnTo>
                    <a:pt x="0" y="0"/>
                  </a:lnTo>
                  <a:close/>
                </a:path>
              </a:pathLst>
            </a:custGeom>
          </p:spPr>
        </p:sp>
      </p:grpSp>
      <p:grpSp>
        <p:nvGrpSpPr>
          <p:cNvPr name="Group 8" id="8"/>
          <p:cNvGrpSpPr/>
          <p:nvPr/>
        </p:nvGrpSpPr>
        <p:grpSpPr>
          <a:xfrm rot="0">
            <a:off x="0" y="-70339"/>
            <a:ext cx="18288000" cy="10357339"/>
            <a:chOff x="0" y="0"/>
            <a:chExt cx="24384000" cy="13809785"/>
          </a:xfrm>
        </p:grpSpPr>
        <p:sp>
          <p:nvSpPr>
            <p:cNvPr name="Freeform 9" id="9"/>
            <p:cNvSpPr/>
            <p:nvPr/>
          </p:nvSpPr>
          <p:spPr>
            <a:xfrm flipH="false" flipV="false" rot="0">
              <a:off x="0" y="0"/>
              <a:ext cx="24384000" cy="13809726"/>
            </a:xfrm>
            <a:custGeom>
              <a:avLst/>
              <a:gdLst/>
              <a:ahLst/>
              <a:cxnLst/>
              <a:rect r="r" b="b" t="t" l="l"/>
              <a:pathLst>
                <a:path h="13809726" w="24384000">
                  <a:moveTo>
                    <a:pt x="0" y="0"/>
                  </a:moveTo>
                  <a:lnTo>
                    <a:pt x="24384000" y="0"/>
                  </a:lnTo>
                  <a:lnTo>
                    <a:pt x="24384000" y="13809726"/>
                  </a:lnTo>
                  <a:lnTo>
                    <a:pt x="0" y="13809726"/>
                  </a:lnTo>
                  <a:close/>
                </a:path>
              </a:pathLst>
            </a:custGeom>
            <a:solidFill>
              <a:srgbClr val="717092"/>
            </a:solidFill>
          </p:spPr>
        </p:sp>
      </p:grpSp>
      <p:grpSp>
        <p:nvGrpSpPr>
          <p:cNvPr name="Group 10" id="10"/>
          <p:cNvGrpSpPr>
            <a:grpSpLocks noChangeAspect="true"/>
          </p:cNvGrpSpPr>
          <p:nvPr/>
        </p:nvGrpSpPr>
        <p:grpSpPr>
          <a:xfrm rot="0">
            <a:off x="0" y="10102361"/>
            <a:ext cx="18288000" cy="184639"/>
            <a:chOff x="0" y="0"/>
            <a:chExt cx="24384000" cy="246185"/>
          </a:xfrm>
        </p:grpSpPr>
        <p:sp>
          <p:nvSpPr>
            <p:cNvPr name="Freeform 11" id="11"/>
            <p:cNvSpPr/>
            <p:nvPr/>
          </p:nvSpPr>
          <p:spPr>
            <a:xfrm flipH="false" flipV="false" rot="0">
              <a:off x="0" y="0"/>
              <a:ext cx="24384000" cy="246126"/>
            </a:xfrm>
            <a:custGeom>
              <a:avLst/>
              <a:gdLst/>
              <a:ahLst/>
              <a:cxnLst/>
              <a:rect r="r" b="b" t="t" l="l"/>
              <a:pathLst>
                <a:path h="246126" w="24384000">
                  <a:moveTo>
                    <a:pt x="0" y="0"/>
                  </a:moveTo>
                  <a:lnTo>
                    <a:pt x="24384000" y="0"/>
                  </a:lnTo>
                  <a:lnTo>
                    <a:pt x="24384000" y="246126"/>
                  </a:lnTo>
                  <a:lnTo>
                    <a:pt x="0" y="246126"/>
                  </a:lnTo>
                  <a:lnTo>
                    <a:pt x="0" y="0"/>
                  </a:lnTo>
                  <a:close/>
                </a:path>
              </a:pathLst>
            </a:custGeom>
            <a:blipFill>
              <a:blip r:embed="rId3"/>
              <a:stretch>
                <a:fillRect l="0" t="-10146" r="0" b="-10170"/>
              </a:stretch>
            </a:blipFill>
          </p:spPr>
        </p:sp>
      </p:grpSp>
      <p:grpSp>
        <p:nvGrpSpPr>
          <p:cNvPr name="Group 12" id="12"/>
          <p:cNvGrpSpPr>
            <a:grpSpLocks noChangeAspect="true"/>
          </p:cNvGrpSpPr>
          <p:nvPr/>
        </p:nvGrpSpPr>
        <p:grpSpPr>
          <a:xfrm rot="0">
            <a:off x="13973332" y="7326630"/>
            <a:ext cx="3771900" cy="1828800"/>
            <a:chOff x="0" y="0"/>
            <a:chExt cx="5029200" cy="2438400"/>
          </a:xfrm>
        </p:grpSpPr>
        <p:sp>
          <p:nvSpPr>
            <p:cNvPr name="Freeform 13" id="13" descr="Texas State University"/>
            <p:cNvSpPr/>
            <p:nvPr/>
          </p:nvSpPr>
          <p:spPr>
            <a:xfrm flipH="false" flipV="false" rot="0">
              <a:off x="0" y="0"/>
              <a:ext cx="5029200" cy="2438400"/>
            </a:xfrm>
            <a:custGeom>
              <a:avLst/>
              <a:gdLst/>
              <a:ahLst/>
              <a:cxnLst/>
              <a:rect r="r" b="b" t="t" l="l"/>
              <a:pathLst>
                <a:path h="2438400" w="5029200">
                  <a:moveTo>
                    <a:pt x="0" y="0"/>
                  </a:moveTo>
                  <a:lnTo>
                    <a:pt x="5029200" y="0"/>
                  </a:lnTo>
                  <a:lnTo>
                    <a:pt x="5029200" y="2438400"/>
                  </a:lnTo>
                  <a:lnTo>
                    <a:pt x="0" y="2438400"/>
                  </a:lnTo>
                  <a:lnTo>
                    <a:pt x="0" y="0"/>
                  </a:lnTo>
                  <a:close/>
                </a:path>
              </a:pathLst>
            </a:custGeom>
            <a:blipFill>
              <a:blip r:embed="rId4"/>
              <a:stretch>
                <a:fillRect l="0" t="-32" r="0" b="-32"/>
              </a:stretch>
            </a:blipFill>
          </p:spPr>
        </p:sp>
      </p:grpSp>
      <p:grpSp>
        <p:nvGrpSpPr>
          <p:cNvPr name="Group 14" id="14"/>
          <p:cNvGrpSpPr>
            <a:grpSpLocks noChangeAspect="true"/>
          </p:cNvGrpSpPr>
          <p:nvPr/>
        </p:nvGrpSpPr>
        <p:grpSpPr>
          <a:xfrm rot="0">
            <a:off x="14206010" y="8668062"/>
            <a:ext cx="3306545" cy="205740"/>
            <a:chOff x="0" y="0"/>
            <a:chExt cx="4408727" cy="274320"/>
          </a:xfrm>
        </p:grpSpPr>
        <p:sp>
          <p:nvSpPr>
            <p:cNvPr name="Freeform 15" id="15" descr="Member the Texas State University System"/>
            <p:cNvSpPr/>
            <p:nvPr/>
          </p:nvSpPr>
          <p:spPr>
            <a:xfrm flipH="false" flipV="false" rot="0">
              <a:off x="0" y="0"/>
              <a:ext cx="4408678" cy="274320"/>
            </a:xfrm>
            <a:custGeom>
              <a:avLst/>
              <a:gdLst/>
              <a:ahLst/>
              <a:cxnLst/>
              <a:rect r="r" b="b" t="t" l="l"/>
              <a:pathLst>
                <a:path h="274320" w="4408678">
                  <a:moveTo>
                    <a:pt x="0" y="0"/>
                  </a:moveTo>
                  <a:lnTo>
                    <a:pt x="4408678" y="0"/>
                  </a:lnTo>
                  <a:lnTo>
                    <a:pt x="4408678" y="274320"/>
                  </a:lnTo>
                  <a:lnTo>
                    <a:pt x="0" y="274320"/>
                  </a:lnTo>
                  <a:lnTo>
                    <a:pt x="0" y="0"/>
                  </a:lnTo>
                  <a:close/>
                </a:path>
              </a:pathLst>
            </a:custGeom>
            <a:blipFill>
              <a:blip r:embed="rId5"/>
              <a:stretch>
                <a:fillRect l="0" t="-2945" r="-1" b="-2945"/>
              </a:stretch>
            </a:blipFill>
          </p:spPr>
        </p:sp>
      </p:grpSp>
      <p:sp>
        <p:nvSpPr>
          <p:cNvPr name="Freeform 16" id="16"/>
          <p:cNvSpPr/>
          <p:nvPr/>
        </p:nvSpPr>
        <p:spPr>
          <a:xfrm flipH="false" flipV="false" rot="0">
            <a:off x="-1882323" y="1872761"/>
            <a:ext cx="14067692" cy="8229600"/>
          </a:xfrm>
          <a:custGeom>
            <a:avLst/>
            <a:gdLst/>
            <a:ahLst/>
            <a:cxnLst/>
            <a:rect r="r" b="b" t="t" l="l"/>
            <a:pathLst>
              <a:path h="8229600" w="14067692">
                <a:moveTo>
                  <a:pt x="0" y="0"/>
                </a:moveTo>
                <a:lnTo>
                  <a:pt x="14067692" y="0"/>
                </a:lnTo>
                <a:lnTo>
                  <a:pt x="14067692" y="8229600"/>
                </a:lnTo>
                <a:lnTo>
                  <a:pt x="0" y="8229600"/>
                </a:lnTo>
                <a:lnTo>
                  <a:pt x="0" y="0"/>
                </a:lnTo>
                <a:close/>
              </a:path>
            </a:pathLst>
          </a:custGeom>
          <a:blipFill>
            <a:blip r:embed="rId6">
              <a:alphaModFix amt="70000"/>
            </a:blip>
            <a:stretch>
              <a:fillRect l="0" t="0" r="0" b="0"/>
            </a:stretch>
          </a:blipFill>
        </p:spPr>
      </p:sp>
      <p:sp>
        <p:nvSpPr>
          <p:cNvPr name="TextBox 17" id="17"/>
          <p:cNvSpPr txBox="true"/>
          <p:nvPr/>
        </p:nvSpPr>
        <p:spPr>
          <a:xfrm rot="0">
            <a:off x="6291272" y="1028700"/>
            <a:ext cx="11453960" cy="1895475"/>
          </a:xfrm>
          <a:prstGeom prst="rect">
            <a:avLst/>
          </a:prstGeom>
        </p:spPr>
        <p:txBody>
          <a:bodyPr anchor="t" rtlCol="false" tIns="0" lIns="0" bIns="0" rIns="0">
            <a:spAutoFit/>
          </a:bodyPr>
          <a:lstStyle/>
          <a:p>
            <a:pPr algn="ctr">
              <a:lnSpc>
                <a:spcPts val="14940"/>
              </a:lnSpc>
            </a:pPr>
            <a:r>
              <a:rPr lang="en-US" b="true" sz="12450">
                <a:solidFill>
                  <a:srgbClr val="FFFFFF"/>
                </a:solidFill>
                <a:latin typeface="Noto Serif Display Bold"/>
                <a:ea typeface="Noto Serif Display Bold"/>
                <a:cs typeface="Noto Serif Display Bold"/>
                <a:sym typeface="Noto Serif Display Bold"/>
              </a:rPr>
              <a:t>Research 101</a:t>
            </a:r>
          </a:p>
        </p:txBody>
      </p:sp>
    </p:spTree>
  </p:cSld>
  <p:clrMapOvr>
    <a:masterClrMapping/>
  </p:clrMapOvr>
</p:sld>
</file>

<file path=ppt/slides/slide2.xml><?xml version="1.0" encoding="utf-8"?>
<p:sld xmlns:p="http://schemas.openxmlformats.org/presentationml/2006/main" xmlns:a="http://schemas.openxmlformats.org/drawingml/2006/main" xmlns:r="http://schemas.openxmlformats.org/officeDocument/2006/relationships">
  <p:cSld>
    <p:bg>
      <p:bgPr>
        <a:solidFill>
          <a:srgbClr val="FCF7F6"/>
        </a:solidFill>
      </p:bgPr>
    </p:bg>
    <p:spTree>
      <p:nvGrpSpPr>
        <p:cNvPr id="1" name=""/>
        <p:cNvGrpSpPr/>
        <p:nvPr/>
      </p:nvGrpSpPr>
      <p:grpSpPr>
        <a:xfrm>
          <a:off x="0" y="0"/>
          <a:ext cx="0" cy="0"/>
          <a:chOff x="0" y="0"/>
          <a:chExt cx="0" cy="0"/>
        </a:xfrm>
      </p:grpSpPr>
      <p:grpSp>
        <p:nvGrpSpPr>
          <p:cNvPr name="Group 2" id="2"/>
          <p:cNvGrpSpPr/>
          <p:nvPr/>
        </p:nvGrpSpPr>
        <p:grpSpPr>
          <a:xfrm rot="0">
            <a:off x="0" y="-225357"/>
            <a:ext cx="18288000" cy="8985739"/>
            <a:chOff x="0" y="0"/>
            <a:chExt cx="24384000" cy="11980985"/>
          </a:xfrm>
        </p:grpSpPr>
        <p:sp>
          <p:nvSpPr>
            <p:cNvPr name="Freeform 3" id="3"/>
            <p:cNvSpPr/>
            <p:nvPr/>
          </p:nvSpPr>
          <p:spPr>
            <a:xfrm flipH="false" flipV="false" rot="0">
              <a:off x="0" y="0"/>
              <a:ext cx="24384000" cy="11980926"/>
            </a:xfrm>
            <a:custGeom>
              <a:avLst/>
              <a:gdLst/>
              <a:ahLst/>
              <a:cxnLst/>
              <a:rect r="r" b="b" t="t" l="l"/>
              <a:pathLst>
                <a:path h="11980926" w="24384000">
                  <a:moveTo>
                    <a:pt x="0" y="0"/>
                  </a:moveTo>
                  <a:lnTo>
                    <a:pt x="24384000" y="0"/>
                  </a:lnTo>
                  <a:lnTo>
                    <a:pt x="24384000" y="11980926"/>
                  </a:lnTo>
                  <a:lnTo>
                    <a:pt x="0" y="11980926"/>
                  </a:lnTo>
                  <a:close/>
                </a:path>
              </a:pathLst>
            </a:custGeom>
            <a:solidFill>
              <a:srgbClr val="FCF7F6"/>
            </a:solidFill>
          </p:spPr>
        </p:sp>
      </p:grpSp>
      <p:grpSp>
        <p:nvGrpSpPr>
          <p:cNvPr name="Group 4" id="4"/>
          <p:cNvGrpSpPr>
            <a:grpSpLocks noChangeAspect="true"/>
          </p:cNvGrpSpPr>
          <p:nvPr/>
        </p:nvGrpSpPr>
        <p:grpSpPr>
          <a:xfrm rot="0">
            <a:off x="0" y="8808007"/>
            <a:ext cx="18288000" cy="184639"/>
            <a:chOff x="0" y="0"/>
            <a:chExt cx="24384000" cy="246185"/>
          </a:xfrm>
        </p:grpSpPr>
        <p:sp>
          <p:nvSpPr>
            <p:cNvPr name="Freeform 5" id="5"/>
            <p:cNvSpPr/>
            <p:nvPr/>
          </p:nvSpPr>
          <p:spPr>
            <a:xfrm flipH="false" flipV="false" rot="0">
              <a:off x="0" y="0"/>
              <a:ext cx="24384000" cy="246126"/>
            </a:xfrm>
            <a:custGeom>
              <a:avLst/>
              <a:gdLst/>
              <a:ahLst/>
              <a:cxnLst/>
              <a:rect r="r" b="b" t="t" l="l"/>
              <a:pathLst>
                <a:path h="246126" w="24384000">
                  <a:moveTo>
                    <a:pt x="0" y="0"/>
                  </a:moveTo>
                  <a:lnTo>
                    <a:pt x="24384000" y="0"/>
                  </a:lnTo>
                  <a:lnTo>
                    <a:pt x="24384000" y="246126"/>
                  </a:lnTo>
                  <a:lnTo>
                    <a:pt x="0" y="246126"/>
                  </a:lnTo>
                  <a:lnTo>
                    <a:pt x="0" y="0"/>
                  </a:lnTo>
                  <a:close/>
                </a:path>
              </a:pathLst>
            </a:custGeom>
            <a:blipFill>
              <a:blip r:embed="rId3"/>
              <a:stretch>
                <a:fillRect l="0" t="-10146" r="0" b="-10170"/>
              </a:stretch>
            </a:blipFill>
          </p:spPr>
        </p:sp>
      </p:grpSp>
      <p:grpSp>
        <p:nvGrpSpPr>
          <p:cNvPr name="Group 6" id="6"/>
          <p:cNvGrpSpPr>
            <a:grpSpLocks noChangeAspect="true"/>
          </p:cNvGrpSpPr>
          <p:nvPr/>
        </p:nvGrpSpPr>
        <p:grpSpPr>
          <a:xfrm rot="0">
            <a:off x="14782160" y="8985739"/>
            <a:ext cx="3411230" cy="1662544"/>
            <a:chOff x="0" y="0"/>
            <a:chExt cx="4548306" cy="2216725"/>
          </a:xfrm>
        </p:grpSpPr>
        <p:sp>
          <p:nvSpPr>
            <p:cNvPr name="Freeform 7" id="7"/>
            <p:cNvSpPr/>
            <p:nvPr/>
          </p:nvSpPr>
          <p:spPr>
            <a:xfrm flipH="false" flipV="false" rot="0">
              <a:off x="0" y="0"/>
              <a:ext cx="4548251" cy="2216785"/>
            </a:xfrm>
            <a:custGeom>
              <a:avLst/>
              <a:gdLst/>
              <a:ahLst/>
              <a:cxnLst/>
              <a:rect r="r" b="b" t="t" l="l"/>
              <a:pathLst>
                <a:path h="2216785" w="4548251">
                  <a:moveTo>
                    <a:pt x="0" y="0"/>
                  </a:moveTo>
                  <a:lnTo>
                    <a:pt x="4548251" y="0"/>
                  </a:lnTo>
                  <a:lnTo>
                    <a:pt x="4548251" y="2216785"/>
                  </a:lnTo>
                  <a:lnTo>
                    <a:pt x="0" y="2216785"/>
                  </a:lnTo>
                  <a:lnTo>
                    <a:pt x="0" y="0"/>
                  </a:lnTo>
                  <a:close/>
                </a:path>
              </a:pathLst>
            </a:custGeom>
          </p:spPr>
        </p:sp>
      </p:grpSp>
      <p:grpSp>
        <p:nvGrpSpPr>
          <p:cNvPr name="Group 8" id="8"/>
          <p:cNvGrpSpPr/>
          <p:nvPr/>
        </p:nvGrpSpPr>
        <p:grpSpPr>
          <a:xfrm rot="0">
            <a:off x="1678719" y="2842578"/>
            <a:ext cx="7449345" cy="2849868"/>
            <a:chOff x="0" y="0"/>
            <a:chExt cx="9932460" cy="3799824"/>
          </a:xfrm>
        </p:grpSpPr>
        <p:sp>
          <p:nvSpPr>
            <p:cNvPr name="Freeform 9" id="9"/>
            <p:cNvSpPr/>
            <p:nvPr/>
          </p:nvSpPr>
          <p:spPr>
            <a:xfrm flipH="false" flipV="false" rot="0">
              <a:off x="0" y="0"/>
              <a:ext cx="9932460" cy="3799824"/>
            </a:xfrm>
            <a:custGeom>
              <a:avLst/>
              <a:gdLst/>
              <a:ahLst/>
              <a:cxnLst/>
              <a:rect r="r" b="b" t="t" l="l"/>
              <a:pathLst>
                <a:path h="3799824" w="9932460">
                  <a:moveTo>
                    <a:pt x="0" y="0"/>
                  </a:moveTo>
                  <a:lnTo>
                    <a:pt x="9932460" y="0"/>
                  </a:lnTo>
                  <a:lnTo>
                    <a:pt x="9932460" y="3799824"/>
                  </a:lnTo>
                  <a:lnTo>
                    <a:pt x="0" y="3799824"/>
                  </a:lnTo>
                  <a:close/>
                </a:path>
              </a:pathLst>
            </a:custGeom>
          </p:spPr>
        </p:sp>
        <p:sp>
          <p:nvSpPr>
            <p:cNvPr name="TextBox 10" id="10"/>
            <p:cNvSpPr txBox="true"/>
            <p:nvPr/>
          </p:nvSpPr>
          <p:spPr>
            <a:xfrm>
              <a:off x="0" y="19050"/>
              <a:ext cx="9932460" cy="3780774"/>
            </a:xfrm>
            <a:prstGeom prst="rect">
              <a:avLst/>
            </a:prstGeom>
          </p:spPr>
          <p:txBody>
            <a:bodyPr anchor="ctr" rtlCol="false" tIns="0" lIns="0" bIns="0" rIns="0"/>
            <a:lstStyle/>
            <a:p>
              <a:pPr algn="l">
                <a:lnSpc>
                  <a:spcPts val="7883"/>
                </a:lnSpc>
              </a:pPr>
              <a:r>
                <a:rPr lang="en-US" b="true" sz="7299">
                  <a:solidFill>
                    <a:srgbClr val="3C3C50"/>
                  </a:solidFill>
                  <a:latin typeface="Poppins Bold"/>
                  <a:ea typeface="Poppins Bold"/>
                  <a:cs typeface="Poppins Bold"/>
                  <a:sym typeface="Poppins Bold"/>
                </a:rPr>
                <a:t>OVERVIEW OF  LESSON 1</a:t>
              </a:r>
            </a:p>
          </p:txBody>
        </p:sp>
      </p:grpSp>
      <p:grpSp>
        <p:nvGrpSpPr>
          <p:cNvPr name="Group 11" id="11"/>
          <p:cNvGrpSpPr/>
          <p:nvPr/>
        </p:nvGrpSpPr>
        <p:grpSpPr>
          <a:xfrm rot="0">
            <a:off x="10258060" y="1603737"/>
            <a:ext cx="5631969" cy="660292"/>
            <a:chOff x="0" y="0"/>
            <a:chExt cx="6419832" cy="752661"/>
          </a:xfrm>
        </p:grpSpPr>
        <p:sp>
          <p:nvSpPr>
            <p:cNvPr name="Freeform 12" id="12"/>
            <p:cNvSpPr/>
            <p:nvPr/>
          </p:nvSpPr>
          <p:spPr>
            <a:xfrm flipH="false" flipV="false" rot="0">
              <a:off x="9525" y="9956"/>
              <a:ext cx="6400800" cy="732751"/>
            </a:xfrm>
            <a:custGeom>
              <a:avLst/>
              <a:gdLst/>
              <a:ahLst/>
              <a:cxnLst/>
              <a:rect r="r" b="b" t="t" l="l"/>
              <a:pathLst>
                <a:path h="732751" w="6400800">
                  <a:moveTo>
                    <a:pt x="0" y="122125"/>
                  </a:moveTo>
                  <a:cubicBezTo>
                    <a:pt x="0" y="54691"/>
                    <a:pt x="53594" y="0"/>
                    <a:pt x="119634" y="0"/>
                  </a:cubicBezTo>
                  <a:lnTo>
                    <a:pt x="6281166" y="0"/>
                  </a:lnTo>
                  <a:cubicBezTo>
                    <a:pt x="6347206" y="0"/>
                    <a:pt x="6400800" y="54691"/>
                    <a:pt x="6400800" y="122125"/>
                  </a:cubicBezTo>
                  <a:lnTo>
                    <a:pt x="6400800" y="610625"/>
                  </a:lnTo>
                  <a:cubicBezTo>
                    <a:pt x="6400800" y="678060"/>
                    <a:pt x="6347206" y="732751"/>
                    <a:pt x="6281166" y="732751"/>
                  </a:cubicBezTo>
                  <a:lnTo>
                    <a:pt x="119634" y="732751"/>
                  </a:lnTo>
                  <a:cubicBezTo>
                    <a:pt x="53594" y="732751"/>
                    <a:pt x="0" y="678060"/>
                    <a:pt x="0" y="610625"/>
                  </a:cubicBezTo>
                  <a:close/>
                </a:path>
              </a:pathLst>
            </a:custGeom>
            <a:solidFill>
              <a:srgbClr val="D9B98B"/>
            </a:solidFill>
          </p:spPr>
        </p:sp>
        <p:sp>
          <p:nvSpPr>
            <p:cNvPr name="Freeform 13" id="13"/>
            <p:cNvSpPr/>
            <p:nvPr/>
          </p:nvSpPr>
          <p:spPr>
            <a:xfrm flipH="false" flipV="false" rot="0">
              <a:off x="0" y="0"/>
              <a:ext cx="6419850" cy="752662"/>
            </a:xfrm>
            <a:custGeom>
              <a:avLst/>
              <a:gdLst/>
              <a:ahLst/>
              <a:cxnLst/>
              <a:rect r="r" b="b" t="t" l="l"/>
              <a:pathLst>
                <a:path h="752662" w="6419850">
                  <a:moveTo>
                    <a:pt x="0" y="132081"/>
                  </a:moveTo>
                  <a:cubicBezTo>
                    <a:pt x="0" y="58939"/>
                    <a:pt x="58039" y="0"/>
                    <a:pt x="129159" y="0"/>
                  </a:cubicBezTo>
                  <a:lnTo>
                    <a:pt x="6290691" y="0"/>
                  </a:lnTo>
                  <a:lnTo>
                    <a:pt x="6290691" y="9956"/>
                  </a:lnTo>
                  <a:lnTo>
                    <a:pt x="6290691" y="0"/>
                  </a:lnTo>
                  <a:cubicBezTo>
                    <a:pt x="6361811" y="0"/>
                    <a:pt x="6419850" y="58939"/>
                    <a:pt x="6419850" y="132081"/>
                  </a:cubicBezTo>
                  <a:lnTo>
                    <a:pt x="6410325" y="132081"/>
                  </a:lnTo>
                  <a:lnTo>
                    <a:pt x="6419850" y="132081"/>
                  </a:lnTo>
                  <a:lnTo>
                    <a:pt x="6419850" y="620581"/>
                  </a:lnTo>
                  <a:lnTo>
                    <a:pt x="6410325" y="620581"/>
                  </a:lnTo>
                  <a:lnTo>
                    <a:pt x="6419850" y="620581"/>
                  </a:lnTo>
                  <a:cubicBezTo>
                    <a:pt x="6419850" y="693724"/>
                    <a:pt x="6361811" y="752662"/>
                    <a:pt x="6290691" y="752662"/>
                  </a:cubicBezTo>
                  <a:lnTo>
                    <a:pt x="6290691" y="742707"/>
                  </a:lnTo>
                  <a:lnTo>
                    <a:pt x="6290691" y="752662"/>
                  </a:lnTo>
                  <a:lnTo>
                    <a:pt x="129159" y="752662"/>
                  </a:lnTo>
                  <a:lnTo>
                    <a:pt x="129159" y="742707"/>
                  </a:lnTo>
                  <a:lnTo>
                    <a:pt x="129159" y="752662"/>
                  </a:lnTo>
                  <a:cubicBezTo>
                    <a:pt x="58039" y="752662"/>
                    <a:pt x="0" y="693724"/>
                    <a:pt x="0" y="620581"/>
                  </a:cubicBezTo>
                  <a:lnTo>
                    <a:pt x="0" y="132081"/>
                  </a:lnTo>
                  <a:lnTo>
                    <a:pt x="9525" y="132081"/>
                  </a:lnTo>
                  <a:lnTo>
                    <a:pt x="0" y="132081"/>
                  </a:lnTo>
                  <a:moveTo>
                    <a:pt x="19050" y="132081"/>
                  </a:moveTo>
                  <a:lnTo>
                    <a:pt x="19050" y="620581"/>
                  </a:lnTo>
                  <a:lnTo>
                    <a:pt x="9525" y="620581"/>
                  </a:lnTo>
                  <a:lnTo>
                    <a:pt x="19050" y="620581"/>
                  </a:lnTo>
                  <a:cubicBezTo>
                    <a:pt x="19050" y="682308"/>
                    <a:pt x="68199" y="732751"/>
                    <a:pt x="129159" y="732751"/>
                  </a:cubicBezTo>
                  <a:lnTo>
                    <a:pt x="6290691" y="732751"/>
                  </a:lnTo>
                  <a:cubicBezTo>
                    <a:pt x="6351778" y="732751"/>
                    <a:pt x="6400800" y="682308"/>
                    <a:pt x="6400800" y="620581"/>
                  </a:cubicBezTo>
                  <a:lnTo>
                    <a:pt x="6400800" y="132081"/>
                  </a:lnTo>
                  <a:cubicBezTo>
                    <a:pt x="6400800" y="70355"/>
                    <a:pt x="6351651" y="19912"/>
                    <a:pt x="6290691" y="19912"/>
                  </a:cubicBezTo>
                  <a:lnTo>
                    <a:pt x="129159" y="19912"/>
                  </a:lnTo>
                  <a:lnTo>
                    <a:pt x="129159" y="9956"/>
                  </a:lnTo>
                  <a:lnTo>
                    <a:pt x="129159" y="19912"/>
                  </a:lnTo>
                  <a:cubicBezTo>
                    <a:pt x="68199" y="19912"/>
                    <a:pt x="19050" y="70355"/>
                    <a:pt x="19050" y="132081"/>
                  </a:cubicBezTo>
                  <a:close/>
                </a:path>
              </a:pathLst>
            </a:custGeom>
            <a:solidFill>
              <a:srgbClr val="FCF7F6"/>
            </a:solidFill>
          </p:spPr>
        </p:sp>
      </p:grpSp>
      <p:grpSp>
        <p:nvGrpSpPr>
          <p:cNvPr name="Group 14" id="14"/>
          <p:cNvGrpSpPr/>
          <p:nvPr/>
        </p:nvGrpSpPr>
        <p:grpSpPr>
          <a:xfrm rot="0">
            <a:off x="10692274" y="1689516"/>
            <a:ext cx="4763541" cy="488734"/>
            <a:chOff x="0" y="0"/>
            <a:chExt cx="6351388" cy="651645"/>
          </a:xfrm>
        </p:grpSpPr>
        <p:sp>
          <p:nvSpPr>
            <p:cNvPr name="Freeform 15" id="15"/>
            <p:cNvSpPr/>
            <p:nvPr/>
          </p:nvSpPr>
          <p:spPr>
            <a:xfrm flipH="false" flipV="false" rot="0">
              <a:off x="0" y="0"/>
              <a:ext cx="6351388" cy="651645"/>
            </a:xfrm>
            <a:custGeom>
              <a:avLst/>
              <a:gdLst/>
              <a:ahLst/>
              <a:cxnLst/>
              <a:rect r="r" b="b" t="t" l="l"/>
              <a:pathLst>
                <a:path h="651645" w="6351388">
                  <a:moveTo>
                    <a:pt x="0" y="0"/>
                  </a:moveTo>
                  <a:lnTo>
                    <a:pt x="6351388" y="0"/>
                  </a:lnTo>
                  <a:lnTo>
                    <a:pt x="6351388" y="651645"/>
                  </a:lnTo>
                  <a:lnTo>
                    <a:pt x="0" y="651645"/>
                  </a:lnTo>
                  <a:close/>
                </a:path>
              </a:pathLst>
            </a:custGeom>
          </p:spPr>
        </p:sp>
        <p:sp>
          <p:nvSpPr>
            <p:cNvPr name="TextBox 16" id="16"/>
            <p:cNvSpPr txBox="true"/>
            <p:nvPr/>
          </p:nvSpPr>
          <p:spPr>
            <a:xfrm>
              <a:off x="0" y="0"/>
              <a:ext cx="6351388" cy="651645"/>
            </a:xfrm>
            <a:prstGeom prst="rect">
              <a:avLst/>
            </a:prstGeom>
          </p:spPr>
          <p:txBody>
            <a:bodyPr anchor="ctr" rtlCol="false" tIns="0" lIns="0" bIns="0" rIns="0"/>
            <a:lstStyle/>
            <a:p>
              <a:pPr algn="l">
                <a:lnSpc>
                  <a:spcPts val="1944"/>
                </a:lnSpc>
              </a:pPr>
              <a:r>
                <a:rPr lang="en-US" sz="1800">
                  <a:solidFill>
                    <a:srgbClr val="3C3C50"/>
                  </a:solidFill>
                  <a:latin typeface="Poppins"/>
                  <a:ea typeface="Poppins"/>
                  <a:cs typeface="Poppins"/>
                  <a:sym typeface="Poppins"/>
                </a:rPr>
                <a:t>Research and the Scientific Method</a:t>
              </a:r>
            </a:p>
          </p:txBody>
        </p:sp>
      </p:grpSp>
      <p:sp>
        <p:nvSpPr>
          <p:cNvPr name="Freeform 17" id="17"/>
          <p:cNvSpPr/>
          <p:nvPr/>
        </p:nvSpPr>
        <p:spPr>
          <a:xfrm flipH="false" flipV="false" rot="0">
            <a:off x="90635" y="8853154"/>
            <a:ext cx="3176168" cy="1334190"/>
          </a:xfrm>
          <a:custGeom>
            <a:avLst/>
            <a:gdLst/>
            <a:ahLst/>
            <a:cxnLst/>
            <a:rect r="r" b="b" t="t" l="l"/>
            <a:pathLst>
              <a:path h="1334190" w="3176168">
                <a:moveTo>
                  <a:pt x="0" y="0"/>
                </a:moveTo>
                <a:lnTo>
                  <a:pt x="3176168" y="0"/>
                </a:lnTo>
                <a:lnTo>
                  <a:pt x="3176168" y="1334189"/>
                </a:lnTo>
                <a:lnTo>
                  <a:pt x="0" y="1334189"/>
                </a:lnTo>
                <a:lnTo>
                  <a:pt x="0" y="0"/>
                </a:lnTo>
                <a:close/>
              </a:path>
            </a:pathLst>
          </a:custGeom>
          <a:blipFill>
            <a:blip r:embed="rId4"/>
            <a:stretch>
              <a:fillRect l="0" t="0" r="0" b="0"/>
            </a:stretch>
          </a:blipFill>
        </p:spPr>
      </p:sp>
      <p:grpSp>
        <p:nvGrpSpPr>
          <p:cNvPr name="Group 18" id="18"/>
          <p:cNvGrpSpPr/>
          <p:nvPr/>
        </p:nvGrpSpPr>
        <p:grpSpPr>
          <a:xfrm rot="0">
            <a:off x="10258060" y="2561678"/>
            <a:ext cx="5631969" cy="660292"/>
            <a:chOff x="0" y="0"/>
            <a:chExt cx="6419832" cy="752661"/>
          </a:xfrm>
        </p:grpSpPr>
        <p:sp>
          <p:nvSpPr>
            <p:cNvPr name="Freeform 19" id="19"/>
            <p:cNvSpPr/>
            <p:nvPr/>
          </p:nvSpPr>
          <p:spPr>
            <a:xfrm flipH="false" flipV="false" rot="0">
              <a:off x="9525" y="9956"/>
              <a:ext cx="6400800" cy="732751"/>
            </a:xfrm>
            <a:custGeom>
              <a:avLst/>
              <a:gdLst/>
              <a:ahLst/>
              <a:cxnLst/>
              <a:rect r="r" b="b" t="t" l="l"/>
              <a:pathLst>
                <a:path h="732751" w="6400800">
                  <a:moveTo>
                    <a:pt x="0" y="122125"/>
                  </a:moveTo>
                  <a:cubicBezTo>
                    <a:pt x="0" y="54691"/>
                    <a:pt x="53594" y="0"/>
                    <a:pt x="119634" y="0"/>
                  </a:cubicBezTo>
                  <a:lnTo>
                    <a:pt x="6281166" y="0"/>
                  </a:lnTo>
                  <a:cubicBezTo>
                    <a:pt x="6347206" y="0"/>
                    <a:pt x="6400800" y="54691"/>
                    <a:pt x="6400800" y="122125"/>
                  </a:cubicBezTo>
                  <a:lnTo>
                    <a:pt x="6400800" y="610625"/>
                  </a:lnTo>
                  <a:cubicBezTo>
                    <a:pt x="6400800" y="678060"/>
                    <a:pt x="6347206" y="732751"/>
                    <a:pt x="6281166" y="732751"/>
                  </a:cubicBezTo>
                  <a:lnTo>
                    <a:pt x="119634" y="732751"/>
                  </a:lnTo>
                  <a:cubicBezTo>
                    <a:pt x="53594" y="732751"/>
                    <a:pt x="0" y="678060"/>
                    <a:pt x="0" y="610625"/>
                  </a:cubicBezTo>
                  <a:close/>
                </a:path>
              </a:pathLst>
            </a:custGeom>
            <a:solidFill>
              <a:srgbClr val="D9B98B"/>
            </a:solidFill>
          </p:spPr>
        </p:sp>
        <p:sp>
          <p:nvSpPr>
            <p:cNvPr name="Freeform 20" id="20"/>
            <p:cNvSpPr/>
            <p:nvPr/>
          </p:nvSpPr>
          <p:spPr>
            <a:xfrm flipH="false" flipV="false" rot="0">
              <a:off x="0" y="0"/>
              <a:ext cx="6419850" cy="752662"/>
            </a:xfrm>
            <a:custGeom>
              <a:avLst/>
              <a:gdLst/>
              <a:ahLst/>
              <a:cxnLst/>
              <a:rect r="r" b="b" t="t" l="l"/>
              <a:pathLst>
                <a:path h="752662" w="6419850">
                  <a:moveTo>
                    <a:pt x="0" y="132081"/>
                  </a:moveTo>
                  <a:cubicBezTo>
                    <a:pt x="0" y="58939"/>
                    <a:pt x="58039" y="0"/>
                    <a:pt x="129159" y="0"/>
                  </a:cubicBezTo>
                  <a:lnTo>
                    <a:pt x="6290691" y="0"/>
                  </a:lnTo>
                  <a:lnTo>
                    <a:pt x="6290691" y="9956"/>
                  </a:lnTo>
                  <a:lnTo>
                    <a:pt x="6290691" y="0"/>
                  </a:lnTo>
                  <a:cubicBezTo>
                    <a:pt x="6361811" y="0"/>
                    <a:pt x="6419850" y="58939"/>
                    <a:pt x="6419850" y="132081"/>
                  </a:cubicBezTo>
                  <a:lnTo>
                    <a:pt x="6410325" y="132081"/>
                  </a:lnTo>
                  <a:lnTo>
                    <a:pt x="6419850" y="132081"/>
                  </a:lnTo>
                  <a:lnTo>
                    <a:pt x="6419850" y="620581"/>
                  </a:lnTo>
                  <a:lnTo>
                    <a:pt x="6410325" y="620581"/>
                  </a:lnTo>
                  <a:lnTo>
                    <a:pt x="6419850" y="620581"/>
                  </a:lnTo>
                  <a:cubicBezTo>
                    <a:pt x="6419850" y="693724"/>
                    <a:pt x="6361811" y="752662"/>
                    <a:pt x="6290691" y="752662"/>
                  </a:cubicBezTo>
                  <a:lnTo>
                    <a:pt x="6290691" y="742707"/>
                  </a:lnTo>
                  <a:lnTo>
                    <a:pt x="6290691" y="752662"/>
                  </a:lnTo>
                  <a:lnTo>
                    <a:pt x="129159" y="752662"/>
                  </a:lnTo>
                  <a:lnTo>
                    <a:pt x="129159" y="742707"/>
                  </a:lnTo>
                  <a:lnTo>
                    <a:pt x="129159" y="752662"/>
                  </a:lnTo>
                  <a:cubicBezTo>
                    <a:pt x="58039" y="752662"/>
                    <a:pt x="0" y="693724"/>
                    <a:pt x="0" y="620581"/>
                  </a:cubicBezTo>
                  <a:lnTo>
                    <a:pt x="0" y="132081"/>
                  </a:lnTo>
                  <a:lnTo>
                    <a:pt x="9525" y="132081"/>
                  </a:lnTo>
                  <a:lnTo>
                    <a:pt x="0" y="132081"/>
                  </a:lnTo>
                  <a:moveTo>
                    <a:pt x="19050" y="132081"/>
                  </a:moveTo>
                  <a:lnTo>
                    <a:pt x="19050" y="620581"/>
                  </a:lnTo>
                  <a:lnTo>
                    <a:pt x="9525" y="620581"/>
                  </a:lnTo>
                  <a:lnTo>
                    <a:pt x="19050" y="620581"/>
                  </a:lnTo>
                  <a:cubicBezTo>
                    <a:pt x="19050" y="682308"/>
                    <a:pt x="68199" y="732751"/>
                    <a:pt x="129159" y="732751"/>
                  </a:cubicBezTo>
                  <a:lnTo>
                    <a:pt x="6290691" y="732751"/>
                  </a:lnTo>
                  <a:cubicBezTo>
                    <a:pt x="6351778" y="732751"/>
                    <a:pt x="6400800" y="682308"/>
                    <a:pt x="6400800" y="620581"/>
                  </a:cubicBezTo>
                  <a:lnTo>
                    <a:pt x="6400800" y="132081"/>
                  </a:lnTo>
                  <a:cubicBezTo>
                    <a:pt x="6400800" y="70355"/>
                    <a:pt x="6351651" y="19912"/>
                    <a:pt x="6290691" y="19912"/>
                  </a:cubicBezTo>
                  <a:lnTo>
                    <a:pt x="129159" y="19912"/>
                  </a:lnTo>
                  <a:lnTo>
                    <a:pt x="129159" y="9956"/>
                  </a:lnTo>
                  <a:lnTo>
                    <a:pt x="129159" y="19912"/>
                  </a:lnTo>
                  <a:cubicBezTo>
                    <a:pt x="68199" y="19912"/>
                    <a:pt x="19050" y="70355"/>
                    <a:pt x="19050" y="132081"/>
                  </a:cubicBezTo>
                  <a:close/>
                </a:path>
              </a:pathLst>
            </a:custGeom>
            <a:solidFill>
              <a:srgbClr val="FCF7F6"/>
            </a:solidFill>
          </p:spPr>
        </p:sp>
      </p:grpSp>
      <p:grpSp>
        <p:nvGrpSpPr>
          <p:cNvPr name="Group 21" id="21"/>
          <p:cNvGrpSpPr/>
          <p:nvPr/>
        </p:nvGrpSpPr>
        <p:grpSpPr>
          <a:xfrm rot="0">
            <a:off x="10692274" y="2671949"/>
            <a:ext cx="4763541" cy="439750"/>
            <a:chOff x="0" y="0"/>
            <a:chExt cx="6351388" cy="586334"/>
          </a:xfrm>
        </p:grpSpPr>
        <p:sp>
          <p:nvSpPr>
            <p:cNvPr name="Freeform 22" id="22"/>
            <p:cNvSpPr/>
            <p:nvPr/>
          </p:nvSpPr>
          <p:spPr>
            <a:xfrm flipH="false" flipV="false" rot="0">
              <a:off x="0" y="0"/>
              <a:ext cx="6351388" cy="586334"/>
            </a:xfrm>
            <a:custGeom>
              <a:avLst/>
              <a:gdLst/>
              <a:ahLst/>
              <a:cxnLst/>
              <a:rect r="r" b="b" t="t" l="l"/>
              <a:pathLst>
                <a:path h="586334" w="6351388">
                  <a:moveTo>
                    <a:pt x="0" y="0"/>
                  </a:moveTo>
                  <a:lnTo>
                    <a:pt x="6351388" y="0"/>
                  </a:lnTo>
                  <a:lnTo>
                    <a:pt x="6351388" y="586334"/>
                  </a:lnTo>
                  <a:lnTo>
                    <a:pt x="0" y="586334"/>
                  </a:lnTo>
                  <a:close/>
                </a:path>
              </a:pathLst>
            </a:custGeom>
          </p:spPr>
        </p:sp>
        <p:sp>
          <p:nvSpPr>
            <p:cNvPr name="TextBox 23" id="23"/>
            <p:cNvSpPr txBox="true"/>
            <p:nvPr/>
          </p:nvSpPr>
          <p:spPr>
            <a:xfrm>
              <a:off x="0" y="0"/>
              <a:ext cx="6351388" cy="586334"/>
            </a:xfrm>
            <a:prstGeom prst="rect">
              <a:avLst/>
            </a:prstGeom>
          </p:spPr>
          <p:txBody>
            <a:bodyPr anchor="ctr" rtlCol="false" tIns="0" lIns="0" bIns="0" rIns="0"/>
            <a:lstStyle/>
            <a:p>
              <a:pPr algn="l">
                <a:lnSpc>
                  <a:spcPts val="1944"/>
                </a:lnSpc>
              </a:pPr>
              <a:r>
                <a:rPr lang="en-US" sz="1800">
                  <a:solidFill>
                    <a:srgbClr val="3C3C50"/>
                  </a:solidFill>
                  <a:latin typeface="Poppins"/>
                  <a:ea typeface="Poppins"/>
                  <a:cs typeface="Poppins"/>
                  <a:sym typeface="Poppins"/>
                </a:rPr>
                <a:t>Credible Tools of Research</a:t>
              </a:r>
            </a:p>
          </p:txBody>
        </p:sp>
      </p:grpSp>
      <p:grpSp>
        <p:nvGrpSpPr>
          <p:cNvPr name="Group 24" id="24"/>
          <p:cNvGrpSpPr/>
          <p:nvPr/>
        </p:nvGrpSpPr>
        <p:grpSpPr>
          <a:xfrm rot="0">
            <a:off x="10258060" y="3517246"/>
            <a:ext cx="5631969" cy="660292"/>
            <a:chOff x="0" y="0"/>
            <a:chExt cx="6419832" cy="752661"/>
          </a:xfrm>
        </p:grpSpPr>
        <p:sp>
          <p:nvSpPr>
            <p:cNvPr name="Freeform 25" id="25"/>
            <p:cNvSpPr/>
            <p:nvPr/>
          </p:nvSpPr>
          <p:spPr>
            <a:xfrm flipH="false" flipV="false" rot="0">
              <a:off x="9525" y="9956"/>
              <a:ext cx="6400800" cy="732751"/>
            </a:xfrm>
            <a:custGeom>
              <a:avLst/>
              <a:gdLst/>
              <a:ahLst/>
              <a:cxnLst/>
              <a:rect r="r" b="b" t="t" l="l"/>
              <a:pathLst>
                <a:path h="732751" w="6400800">
                  <a:moveTo>
                    <a:pt x="0" y="122125"/>
                  </a:moveTo>
                  <a:cubicBezTo>
                    <a:pt x="0" y="54691"/>
                    <a:pt x="53594" y="0"/>
                    <a:pt x="119634" y="0"/>
                  </a:cubicBezTo>
                  <a:lnTo>
                    <a:pt x="6281166" y="0"/>
                  </a:lnTo>
                  <a:cubicBezTo>
                    <a:pt x="6347206" y="0"/>
                    <a:pt x="6400800" y="54691"/>
                    <a:pt x="6400800" y="122125"/>
                  </a:cubicBezTo>
                  <a:lnTo>
                    <a:pt x="6400800" y="610625"/>
                  </a:lnTo>
                  <a:cubicBezTo>
                    <a:pt x="6400800" y="678060"/>
                    <a:pt x="6347206" y="732751"/>
                    <a:pt x="6281166" y="732751"/>
                  </a:cubicBezTo>
                  <a:lnTo>
                    <a:pt x="119634" y="732751"/>
                  </a:lnTo>
                  <a:cubicBezTo>
                    <a:pt x="53594" y="732751"/>
                    <a:pt x="0" y="678060"/>
                    <a:pt x="0" y="610625"/>
                  </a:cubicBezTo>
                  <a:close/>
                </a:path>
              </a:pathLst>
            </a:custGeom>
            <a:solidFill>
              <a:srgbClr val="D9B98B"/>
            </a:solidFill>
          </p:spPr>
        </p:sp>
        <p:sp>
          <p:nvSpPr>
            <p:cNvPr name="Freeform 26" id="26"/>
            <p:cNvSpPr/>
            <p:nvPr/>
          </p:nvSpPr>
          <p:spPr>
            <a:xfrm flipH="false" flipV="false" rot="0">
              <a:off x="0" y="0"/>
              <a:ext cx="6419850" cy="752662"/>
            </a:xfrm>
            <a:custGeom>
              <a:avLst/>
              <a:gdLst/>
              <a:ahLst/>
              <a:cxnLst/>
              <a:rect r="r" b="b" t="t" l="l"/>
              <a:pathLst>
                <a:path h="752662" w="6419850">
                  <a:moveTo>
                    <a:pt x="0" y="132081"/>
                  </a:moveTo>
                  <a:cubicBezTo>
                    <a:pt x="0" y="58939"/>
                    <a:pt x="58039" y="0"/>
                    <a:pt x="129159" y="0"/>
                  </a:cubicBezTo>
                  <a:lnTo>
                    <a:pt x="6290691" y="0"/>
                  </a:lnTo>
                  <a:lnTo>
                    <a:pt x="6290691" y="9956"/>
                  </a:lnTo>
                  <a:lnTo>
                    <a:pt x="6290691" y="0"/>
                  </a:lnTo>
                  <a:cubicBezTo>
                    <a:pt x="6361811" y="0"/>
                    <a:pt x="6419850" y="58939"/>
                    <a:pt x="6419850" y="132081"/>
                  </a:cubicBezTo>
                  <a:lnTo>
                    <a:pt x="6410325" y="132081"/>
                  </a:lnTo>
                  <a:lnTo>
                    <a:pt x="6419850" y="132081"/>
                  </a:lnTo>
                  <a:lnTo>
                    <a:pt x="6419850" y="620581"/>
                  </a:lnTo>
                  <a:lnTo>
                    <a:pt x="6410325" y="620581"/>
                  </a:lnTo>
                  <a:lnTo>
                    <a:pt x="6419850" y="620581"/>
                  </a:lnTo>
                  <a:cubicBezTo>
                    <a:pt x="6419850" y="693724"/>
                    <a:pt x="6361811" y="752662"/>
                    <a:pt x="6290691" y="752662"/>
                  </a:cubicBezTo>
                  <a:lnTo>
                    <a:pt x="6290691" y="742707"/>
                  </a:lnTo>
                  <a:lnTo>
                    <a:pt x="6290691" y="752662"/>
                  </a:lnTo>
                  <a:lnTo>
                    <a:pt x="129159" y="752662"/>
                  </a:lnTo>
                  <a:lnTo>
                    <a:pt x="129159" y="742707"/>
                  </a:lnTo>
                  <a:lnTo>
                    <a:pt x="129159" y="752662"/>
                  </a:lnTo>
                  <a:cubicBezTo>
                    <a:pt x="58039" y="752662"/>
                    <a:pt x="0" y="693724"/>
                    <a:pt x="0" y="620581"/>
                  </a:cubicBezTo>
                  <a:lnTo>
                    <a:pt x="0" y="132081"/>
                  </a:lnTo>
                  <a:lnTo>
                    <a:pt x="9525" y="132081"/>
                  </a:lnTo>
                  <a:lnTo>
                    <a:pt x="0" y="132081"/>
                  </a:lnTo>
                  <a:moveTo>
                    <a:pt x="19050" y="132081"/>
                  </a:moveTo>
                  <a:lnTo>
                    <a:pt x="19050" y="620581"/>
                  </a:lnTo>
                  <a:lnTo>
                    <a:pt x="9525" y="620581"/>
                  </a:lnTo>
                  <a:lnTo>
                    <a:pt x="19050" y="620581"/>
                  </a:lnTo>
                  <a:cubicBezTo>
                    <a:pt x="19050" y="682308"/>
                    <a:pt x="68199" y="732751"/>
                    <a:pt x="129159" y="732751"/>
                  </a:cubicBezTo>
                  <a:lnTo>
                    <a:pt x="6290691" y="732751"/>
                  </a:lnTo>
                  <a:cubicBezTo>
                    <a:pt x="6351778" y="732751"/>
                    <a:pt x="6400800" y="682308"/>
                    <a:pt x="6400800" y="620581"/>
                  </a:cubicBezTo>
                  <a:lnTo>
                    <a:pt x="6400800" y="132081"/>
                  </a:lnTo>
                  <a:cubicBezTo>
                    <a:pt x="6400800" y="70355"/>
                    <a:pt x="6351651" y="19912"/>
                    <a:pt x="6290691" y="19912"/>
                  </a:cubicBezTo>
                  <a:lnTo>
                    <a:pt x="129159" y="19912"/>
                  </a:lnTo>
                  <a:lnTo>
                    <a:pt x="129159" y="9956"/>
                  </a:lnTo>
                  <a:lnTo>
                    <a:pt x="129159" y="19912"/>
                  </a:lnTo>
                  <a:cubicBezTo>
                    <a:pt x="68199" y="19912"/>
                    <a:pt x="19050" y="70355"/>
                    <a:pt x="19050" y="132081"/>
                  </a:cubicBezTo>
                  <a:close/>
                </a:path>
              </a:pathLst>
            </a:custGeom>
            <a:solidFill>
              <a:srgbClr val="FCF7F6"/>
            </a:solidFill>
          </p:spPr>
        </p:sp>
      </p:grpSp>
      <p:grpSp>
        <p:nvGrpSpPr>
          <p:cNvPr name="Group 27" id="27"/>
          <p:cNvGrpSpPr/>
          <p:nvPr/>
        </p:nvGrpSpPr>
        <p:grpSpPr>
          <a:xfrm rot="0">
            <a:off x="10444770" y="3548260"/>
            <a:ext cx="4763541" cy="488734"/>
            <a:chOff x="0" y="0"/>
            <a:chExt cx="6351388" cy="651645"/>
          </a:xfrm>
        </p:grpSpPr>
        <p:sp>
          <p:nvSpPr>
            <p:cNvPr name="Freeform 28" id="28"/>
            <p:cNvSpPr/>
            <p:nvPr/>
          </p:nvSpPr>
          <p:spPr>
            <a:xfrm flipH="false" flipV="false" rot="0">
              <a:off x="0" y="0"/>
              <a:ext cx="6351388" cy="651645"/>
            </a:xfrm>
            <a:custGeom>
              <a:avLst/>
              <a:gdLst/>
              <a:ahLst/>
              <a:cxnLst/>
              <a:rect r="r" b="b" t="t" l="l"/>
              <a:pathLst>
                <a:path h="651645" w="6351388">
                  <a:moveTo>
                    <a:pt x="0" y="0"/>
                  </a:moveTo>
                  <a:lnTo>
                    <a:pt x="6351388" y="0"/>
                  </a:lnTo>
                  <a:lnTo>
                    <a:pt x="6351388" y="651645"/>
                  </a:lnTo>
                  <a:lnTo>
                    <a:pt x="0" y="651645"/>
                  </a:lnTo>
                  <a:close/>
                </a:path>
              </a:pathLst>
            </a:custGeom>
          </p:spPr>
        </p:sp>
        <p:sp>
          <p:nvSpPr>
            <p:cNvPr name="TextBox 29" id="29"/>
            <p:cNvSpPr txBox="true"/>
            <p:nvPr/>
          </p:nvSpPr>
          <p:spPr>
            <a:xfrm>
              <a:off x="0" y="0"/>
              <a:ext cx="6351388" cy="651645"/>
            </a:xfrm>
            <a:prstGeom prst="rect">
              <a:avLst/>
            </a:prstGeom>
          </p:spPr>
          <p:txBody>
            <a:bodyPr anchor="ctr" rtlCol="false" tIns="0" lIns="0" bIns="0" rIns="0"/>
            <a:lstStyle/>
            <a:p>
              <a:pPr algn="l">
                <a:lnSpc>
                  <a:spcPts val="1944"/>
                </a:lnSpc>
              </a:pPr>
              <a:r>
                <a:rPr lang="en-US" sz="1800">
                  <a:solidFill>
                    <a:srgbClr val="3C3C50"/>
                  </a:solidFill>
                  <a:latin typeface="Poppins"/>
                  <a:ea typeface="Poppins"/>
                  <a:cs typeface="Poppins"/>
                  <a:sym typeface="Poppins"/>
                </a:rPr>
                <a:t>	Different Types of Research</a:t>
              </a:r>
            </a:p>
          </p:txBody>
        </p:sp>
      </p:grpSp>
      <p:grpSp>
        <p:nvGrpSpPr>
          <p:cNvPr name="Group 30" id="30"/>
          <p:cNvGrpSpPr/>
          <p:nvPr/>
        </p:nvGrpSpPr>
        <p:grpSpPr>
          <a:xfrm rot="0">
            <a:off x="10258060" y="4472813"/>
            <a:ext cx="5631969" cy="660292"/>
            <a:chOff x="0" y="0"/>
            <a:chExt cx="6419832" cy="752661"/>
          </a:xfrm>
        </p:grpSpPr>
        <p:sp>
          <p:nvSpPr>
            <p:cNvPr name="Freeform 31" id="31"/>
            <p:cNvSpPr/>
            <p:nvPr/>
          </p:nvSpPr>
          <p:spPr>
            <a:xfrm flipH="false" flipV="false" rot="0">
              <a:off x="9525" y="9956"/>
              <a:ext cx="6400800" cy="732751"/>
            </a:xfrm>
            <a:custGeom>
              <a:avLst/>
              <a:gdLst/>
              <a:ahLst/>
              <a:cxnLst/>
              <a:rect r="r" b="b" t="t" l="l"/>
              <a:pathLst>
                <a:path h="732751" w="6400800">
                  <a:moveTo>
                    <a:pt x="0" y="122125"/>
                  </a:moveTo>
                  <a:cubicBezTo>
                    <a:pt x="0" y="54691"/>
                    <a:pt x="53594" y="0"/>
                    <a:pt x="119634" y="0"/>
                  </a:cubicBezTo>
                  <a:lnTo>
                    <a:pt x="6281166" y="0"/>
                  </a:lnTo>
                  <a:cubicBezTo>
                    <a:pt x="6347206" y="0"/>
                    <a:pt x="6400800" y="54691"/>
                    <a:pt x="6400800" y="122125"/>
                  </a:cubicBezTo>
                  <a:lnTo>
                    <a:pt x="6400800" y="610625"/>
                  </a:lnTo>
                  <a:cubicBezTo>
                    <a:pt x="6400800" y="678060"/>
                    <a:pt x="6347206" y="732751"/>
                    <a:pt x="6281166" y="732751"/>
                  </a:cubicBezTo>
                  <a:lnTo>
                    <a:pt x="119634" y="732751"/>
                  </a:lnTo>
                  <a:cubicBezTo>
                    <a:pt x="53594" y="732751"/>
                    <a:pt x="0" y="678060"/>
                    <a:pt x="0" y="610625"/>
                  </a:cubicBezTo>
                  <a:close/>
                </a:path>
              </a:pathLst>
            </a:custGeom>
            <a:solidFill>
              <a:srgbClr val="D9B98B"/>
            </a:solidFill>
          </p:spPr>
        </p:sp>
        <p:sp>
          <p:nvSpPr>
            <p:cNvPr name="Freeform 32" id="32"/>
            <p:cNvSpPr/>
            <p:nvPr/>
          </p:nvSpPr>
          <p:spPr>
            <a:xfrm flipH="false" flipV="false" rot="0">
              <a:off x="0" y="0"/>
              <a:ext cx="6419850" cy="752662"/>
            </a:xfrm>
            <a:custGeom>
              <a:avLst/>
              <a:gdLst/>
              <a:ahLst/>
              <a:cxnLst/>
              <a:rect r="r" b="b" t="t" l="l"/>
              <a:pathLst>
                <a:path h="752662" w="6419850">
                  <a:moveTo>
                    <a:pt x="0" y="132081"/>
                  </a:moveTo>
                  <a:cubicBezTo>
                    <a:pt x="0" y="58939"/>
                    <a:pt x="58039" y="0"/>
                    <a:pt x="129159" y="0"/>
                  </a:cubicBezTo>
                  <a:lnTo>
                    <a:pt x="6290691" y="0"/>
                  </a:lnTo>
                  <a:lnTo>
                    <a:pt x="6290691" y="9956"/>
                  </a:lnTo>
                  <a:lnTo>
                    <a:pt x="6290691" y="0"/>
                  </a:lnTo>
                  <a:cubicBezTo>
                    <a:pt x="6361811" y="0"/>
                    <a:pt x="6419850" y="58939"/>
                    <a:pt x="6419850" y="132081"/>
                  </a:cubicBezTo>
                  <a:lnTo>
                    <a:pt x="6410325" y="132081"/>
                  </a:lnTo>
                  <a:lnTo>
                    <a:pt x="6419850" y="132081"/>
                  </a:lnTo>
                  <a:lnTo>
                    <a:pt x="6419850" y="620581"/>
                  </a:lnTo>
                  <a:lnTo>
                    <a:pt x="6410325" y="620581"/>
                  </a:lnTo>
                  <a:lnTo>
                    <a:pt x="6419850" y="620581"/>
                  </a:lnTo>
                  <a:cubicBezTo>
                    <a:pt x="6419850" y="693724"/>
                    <a:pt x="6361811" y="752662"/>
                    <a:pt x="6290691" y="752662"/>
                  </a:cubicBezTo>
                  <a:lnTo>
                    <a:pt x="6290691" y="742707"/>
                  </a:lnTo>
                  <a:lnTo>
                    <a:pt x="6290691" y="752662"/>
                  </a:lnTo>
                  <a:lnTo>
                    <a:pt x="129159" y="752662"/>
                  </a:lnTo>
                  <a:lnTo>
                    <a:pt x="129159" y="742707"/>
                  </a:lnTo>
                  <a:lnTo>
                    <a:pt x="129159" y="752662"/>
                  </a:lnTo>
                  <a:cubicBezTo>
                    <a:pt x="58039" y="752662"/>
                    <a:pt x="0" y="693724"/>
                    <a:pt x="0" y="620581"/>
                  </a:cubicBezTo>
                  <a:lnTo>
                    <a:pt x="0" y="132081"/>
                  </a:lnTo>
                  <a:lnTo>
                    <a:pt x="9525" y="132081"/>
                  </a:lnTo>
                  <a:lnTo>
                    <a:pt x="0" y="132081"/>
                  </a:lnTo>
                  <a:moveTo>
                    <a:pt x="19050" y="132081"/>
                  </a:moveTo>
                  <a:lnTo>
                    <a:pt x="19050" y="620581"/>
                  </a:lnTo>
                  <a:lnTo>
                    <a:pt x="9525" y="620581"/>
                  </a:lnTo>
                  <a:lnTo>
                    <a:pt x="19050" y="620581"/>
                  </a:lnTo>
                  <a:cubicBezTo>
                    <a:pt x="19050" y="682308"/>
                    <a:pt x="68199" y="732751"/>
                    <a:pt x="129159" y="732751"/>
                  </a:cubicBezTo>
                  <a:lnTo>
                    <a:pt x="6290691" y="732751"/>
                  </a:lnTo>
                  <a:cubicBezTo>
                    <a:pt x="6351778" y="732751"/>
                    <a:pt x="6400800" y="682308"/>
                    <a:pt x="6400800" y="620581"/>
                  </a:cubicBezTo>
                  <a:lnTo>
                    <a:pt x="6400800" y="132081"/>
                  </a:lnTo>
                  <a:cubicBezTo>
                    <a:pt x="6400800" y="70355"/>
                    <a:pt x="6351651" y="19912"/>
                    <a:pt x="6290691" y="19912"/>
                  </a:cubicBezTo>
                  <a:lnTo>
                    <a:pt x="129159" y="19912"/>
                  </a:lnTo>
                  <a:lnTo>
                    <a:pt x="129159" y="9956"/>
                  </a:lnTo>
                  <a:lnTo>
                    <a:pt x="129159" y="19912"/>
                  </a:lnTo>
                  <a:cubicBezTo>
                    <a:pt x="68199" y="19912"/>
                    <a:pt x="19050" y="70355"/>
                    <a:pt x="19050" y="132081"/>
                  </a:cubicBezTo>
                  <a:close/>
                </a:path>
              </a:pathLst>
            </a:custGeom>
            <a:solidFill>
              <a:srgbClr val="FCF7F6"/>
            </a:solidFill>
          </p:spPr>
        </p:sp>
      </p:grpSp>
      <p:grpSp>
        <p:nvGrpSpPr>
          <p:cNvPr name="Group 33" id="33"/>
          <p:cNvGrpSpPr/>
          <p:nvPr/>
        </p:nvGrpSpPr>
        <p:grpSpPr>
          <a:xfrm rot="0">
            <a:off x="10447360" y="4558538"/>
            <a:ext cx="4763284" cy="491105"/>
            <a:chOff x="0" y="0"/>
            <a:chExt cx="6351046" cy="654807"/>
          </a:xfrm>
        </p:grpSpPr>
        <p:sp>
          <p:nvSpPr>
            <p:cNvPr name="Freeform 34" id="34"/>
            <p:cNvSpPr/>
            <p:nvPr/>
          </p:nvSpPr>
          <p:spPr>
            <a:xfrm flipH="false" flipV="false" rot="0">
              <a:off x="0" y="0"/>
              <a:ext cx="6351046" cy="654807"/>
            </a:xfrm>
            <a:custGeom>
              <a:avLst/>
              <a:gdLst/>
              <a:ahLst/>
              <a:cxnLst/>
              <a:rect r="r" b="b" t="t" l="l"/>
              <a:pathLst>
                <a:path h="654807" w="6351046">
                  <a:moveTo>
                    <a:pt x="0" y="0"/>
                  </a:moveTo>
                  <a:lnTo>
                    <a:pt x="6351046" y="0"/>
                  </a:lnTo>
                  <a:lnTo>
                    <a:pt x="6351046" y="654807"/>
                  </a:lnTo>
                  <a:lnTo>
                    <a:pt x="0" y="654807"/>
                  </a:lnTo>
                  <a:close/>
                </a:path>
              </a:pathLst>
            </a:custGeom>
          </p:spPr>
        </p:sp>
        <p:sp>
          <p:nvSpPr>
            <p:cNvPr name="TextBox 35" id="35"/>
            <p:cNvSpPr txBox="true"/>
            <p:nvPr/>
          </p:nvSpPr>
          <p:spPr>
            <a:xfrm>
              <a:off x="0" y="0"/>
              <a:ext cx="6351046" cy="654807"/>
            </a:xfrm>
            <a:prstGeom prst="rect">
              <a:avLst/>
            </a:prstGeom>
          </p:spPr>
          <p:txBody>
            <a:bodyPr anchor="ctr" rtlCol="false" tIns="0" lIns="0" bIns="0" rIns="0"/>
            <a:lstStyle/>
            <a:p>
              <a:pPr algn="l">
                <a:lnSpc>
                  <a:spcPts val="1944"/>
                </a:lnSpc>
              </a:pPr>
              <a:r>
                <a:rPr lang="en-US" sz="1800">
                  <a:solidFill>
                    <a:srgbClr val="3C3C50"/>
                  </a:solidFill>
                  <a:latin typeface="Poppins"/>
                  <a:ea typeface="Poppins"/>
                  <a:cs typeface="Poppins"/>
                  <a:sym typeface="Poppins"/>
                </a:rPr>
                <a:t>	Recap of Types of Research</a:t>
              </a:r>
            </a:p>
          </p:txBody>
        </p:sp>
      </p:grpSp>
      <p:grpSp>
        <p:nvGrpSpPr>
          <p:cNvPr name="Group 36" id="36"/>
          <p:cNvGrpSpPr/>
          <p:nvPr/>
        </p:nvGrpSpPr>
        <p:grpSpPr>
          <a:xfrm rot="0">
            <a:off x="10258060" y="5428380"/>
            <a:ext cx="5631969" cy="660292"/>
            <a:chOff x="0" y="0"/>
            <a:chExt cx="6419832" cy="752661"/>
          </a:xfrm>
        </p:grpSpPr>
        <p:sp>
          <p:nvSpPr>
            <p:cNvPr name="Freeform 37" id="37"/>
            <p:cNvSpPr/>
            <p:nvPr/>
          </p:nvSpPr>
          <p:spPr>
            <a:xfrm flipH="false" flipV="false" rot="0">
              <a:off x="9525" y="9956"/>
              <a:ext cx="6400800" cy="732751"/>
            </a:xfrm>
            <a:custGeom>
              <a:avLst/>
              <a:gdLst/>
              <a:ahLst/>
              <a:cxnLst/>
              <a:rect r="r" b="b" t="t" l="l"/>
              <a:pathLst>
                <a:path h="732751" w="6400800">
                  <a:moveTo>
                    <a:pt x="0" y="122125"/>
                  </a:moveTo>
                  <a:cubicBezTo>
                    <a:pt x="0" y="54691"/>
                    <a:pt x="53594" y="0"/>
                    <a:pt x="119634" y="0"/>
                  </a:cubicBezTo>
                  <a:lnTo>
                    <a:pt x="6281166" y="0"/>
                  </a:lnTo>
                  <a:cubicBezTo>
                    <a:pt x="6347206" y="0"/>
                    <a:pt x="6400800" y="54691"/>
                    <a:pt x="6400800" y="122125"/>
                  </a:cubicBezTo>
                  <a:lnTo>
                    <a:pt x="6400800" y="610625"/>
                  </a:lnTo>
                  <a:cubicBezTo>
                    <a:pt x="6400800" y="678060"/>
                    <a:pt x="6347206" y="732751"/>
                    <a:pt x="6281166" y="732751"/>
                  </a:cubicBezTo>
                  <a:lnTo>
                    <a:pt x="119634" y="732751"/>
                  </a:lnTo>
                  <a:cubicBezTo>
                    <a:pt x="53594" y="732751"/>
                    <a:pt x="0" y="678060"/>
                    <a:pt x="0" y="610625"/>
                  </a:cubicBezTo>
                  <a:close/>
                </a:path>
              </a:pathLst>
            </a:custGeom>
            <a:solidFill>
              <a:srgbClr val="D9B98B"/>
            </a:solidFill>
          </p:spPr>
        </p:sp>
        <p:sp>
          <p:nvSpPr>
            <p:cNvPr name="Freeform 38" id="38"/>
            <p:cNvSpPr/>
            <p:nvPr/>
          </p:nvSpPr>
          <p:spPr>
            <a:xfrm flipH="false" flipV="false" rot="0">
              <a:off x="0" y="0"/>
              <a:ext cx="6419850" cy="752662"/>
            </a:xfrm>
            <a:custGeom>
              <a:avLst/>
              <a:gdLst/>
              <a:ahLst/>
              <a:cxnLst/>
              <a:rect r="r" b="b" t="t" l="l"/>
              <a:pathLst>
                <a:path h="752662" w="6419850">
                  <a:moveTo>
                    <a:pt x="0" y="132081"/>
                  </a:moveTo>
                  <a:cubicBezTo>
                    <a:pt x="0" y="58939"/>
                    <a:pt x="58039" y="0"/>
                    <a:pt x="129159" y="0"/>
                  </a:cubicBezTo>
                  <a:lnTo>
                    <a:pt x="6290691" y="0"/>
                  </a:lnTo>
                  <a:lnTo>
                    <a:pt x="6290691" y="9956"/>
                  </a:lnTo>
                  <a:lnTo>
                    <a:pt x="6290691" y="0"/>
                  </a:lnTo>
                  <a:cubicBezTo>
                    <a:pt x="6361811" y="0"/>
                    <a:pt x="6419850" y="58939"/>
                    <a:pt x="6419850" y="132081"/>
                  </a:cubicBezTo>
                  <a:lnTo>
                    <a:pt x="6410325" y="132081"/>
                  </a:lnTo>
                  <a:lnTo>
                    <a:pt x="6419850" y="132081"/>
                  </a:lnTo>
                  <a:lnTo>
                    <a:pt x="6419850" y="620581"/>
                  </a:lnTo>
                  <a:lnTo>
                    <a:pt x="6410325" y="620581"/>
                  </a:lnTo>
                  <a:lnTo>
                    <a:pt x="6419850" y="620581"/>
                  </a:lnTo>
                  <a:cubicBezTo>
                    <a:pt x="6419850" y="693724"/>
                    <a:pt x="6361811" y="752662"/>
                    <a:pt x="6290691" y="752662"/>
                  </a:cubicBezTo>
                  <a:lnTo>
                    <a:pt x="6290691" y="742707"/>
                  </a:lnTo>
                  <a:lnTo>
                    <a:pt x="6290691" y="752662"/>
                  </a:lnTo>
                  <a:lnTo>
                    <a:pt x="129159" y="752662"/>
                  </a:lnTo>
                  <a:lnTo>
                    <a:pt x="129159" y="742707"/>
                  </a:lnTo>
                  <a:lnTo>
                    <a:pt x="129159" y="752662"/>
                  </a:lnTo>
                  <a:cubicBezTo>
                    <a:pt x="58039" y="752662"/>
                    <a:pt x="0" y="693724"/>
                    <a:pt x="0" y="620581"/>
                  </a:cubicBezTo>
                  <a:lnTo>
                    <a:pt x="0" y="132081"/>
                  </a:lnTo>
                  <a:lnTo>
                    <a:pt x="9525" y="132081"/>
                  </a:lnTo>
                  <a:lnTo>
                    <a:pt x="0" y="132081"/>
                  </a:lnTo>
                  <a:moveTo>
                    <a:pt x="19050" y="132081"/>
                  </a:moveTo>
                  <a:lnTo>
                    <a:pt x="19050" y="620581"/>
                  </a:lnTo>
                  <a:lnTo>
                    <a:pt x="9525" y="620581"/>
                  </a:lnTo>
                  <a:lnTo>
                    <a:pt x="19050" y="620581"/>
                  </a:lnTo>
                  <a:cubicBezTo>
                    <a:pt x="19050" y="682308"/>
                    <a:pt x="68199" y="732751"/>
                    <a:pt x="129159" y="732751"/>
                  </a:cubicBezTo>
                  <a:lnTo>
                    <a:pt x="6290691" y="732751"/>
                  </a:lnTo>
                  <a:cubicBezTo>
                    <a:pt x="6351778" y="732751"/>
                    <a:pt x="6400800" y="682308"/>
                    <a:pt x="6400800" y="620581"/>
                  </a:cubicBezTo>
                  <a:lnTo>
                    <a:pt x="6400800" y="132081"/>
                  </a:lnTo>
                  <a:cubicBezTo>
                    <a:pt x="6400800" y="70355"/>
                    <a:pt x="6351651" y="19912"/>
                    <a:pt x="6290691" y="19912"/>
                  </a:cubicBezTo>
                  <a:lnTo>
                    <a:pt x="129159" y="19912"/>
                  </a:lnTo>
                  <a:lnTo>
                    <a:pt x="129159" y="9956"/>
                  </a:lnTo>
                  <a:lnTo>
                    <a:pt x="129159" y="19912"/>
                  </a:lnTo>
                  <a:cubicBezTo>
                    <a:pt x="68199" y="19912"/>
                    <a:pt x="19050" y="70355"/>
                    <a:pt x="19050" y="132081"/>
                  </a:cubicBezTo>
                  <a:close/>
                </a:path>
              </a:pathLst>
            </a:custGeom>
            <a:solidFill>
              <a:srgbClr val="FCF7F6"/>
            </a:solidFill>
          </p:spPr>
        </p:sp>
      </p:grpSp>
      <p:grpSp>
        <p:nvGrpSpPr>
          <p:cNvPr name="Group 39" id="39"/>
          <p:cNvGrpSpPr/>
          <p:nvPr/>
        </p:nvGrpSpPr>
        <p:grpSpPr>
          <a:xfrm rot="0">
            <a:off x="10442314" y="5542680"/>
            <a:ext cx="4765996" cy="466044"/>
            <a:chOff x="0" y="0"/>
            <a:chExt cx="6354662" cy="621392"/>
          </a:xfrm>
        </p:grpSpPr>
        <p:sp>
          <p:nvSpPr>
            <p:cNvPr name="Freeform 40" id="40"/>
            <p:cNvSpPr/>
            <p:nvPr/>
          </p:nvSpPr>
          <p:spPr>
            <a:xfrm flipH="false" flipV="false" rot="0">
              <a:off x="0" y="0"/>
              <a:ext cx="6354662" cy="621392"/>
            </a:xfrm>
            <a:custGeom>
              <a:avLst/>
              <a:gdLst/>
              <a:ahLst/>
              <a:cxnLst/>
              <a:rect r="r" b="b" t="t" l="l"/>
              <a:pathLst>
                <a:path h="621392" w="6354662">
                  <a:moveTo>
                    <a:pt x="0" y="0"/>
                  </a:moveTo>
                  <a:lnTo>
                    <a:pt x="6354662" y="0"/>
                  </a:lnTo>
                  <a:lnTo>
                    <a:pt x="6354662" y="621392"/>
                  </a:lnTo>
                  <a:lnTo>
                    <a:pt x="0" y="621392"/>
                  </a:lnTo>
                  <a:close/>
                </a:path>
              </a:pathLst>
            </a:custGeom>
          </p:spPr>
        </p:sp>
        <p:sp>
          <p:nvSpPr>
            <p:cNvPr name="TextBox 41" id="41"/>
            <p:cNvSpPr txBox="true"/>
            <p:nvPr/>
          </p:nvSpPr>
          <p:spPr>
            <a:xfrm>
              <a:off x="0" y="0"/>
              <a:ext cx="6354662" cy="621392"/>
            </a:xfrm>
            <a:prstGeom prst="rect">
              <a:avLst/>
            </a:prstGeom>
          </p:spPr>
          <p:txBody>
            <a:bodyPr anchor="ctr" rtlCol="false" tIns="0" lIns="0" bIns="0" rIns="0"/>
            <a:lstStyle/>
            <a:p>
              <a:pPr algn="l">
                <a:lnSpc>
                  <a:spcPts val="1944"/>
                </a:lnSpc>
              </a:pPr>
              <a:r>
                <a:rPr lang="en-US" sz="1800">
                  <a:solidFill>
                    <a:srgbClr val="3C3C50"/>
                  </a:solidFill>
                  <a:latin typeface="Poppins"/>
                  <a:ea typeface="Poppins"/>
                  <a:cs typeface="Poppins"/>
                  <a:sym typeface="Poppins"/>
                </a:rPr>
                <a:t>	Quantitative vs. Qualitative Research</a:t>
              </a:r>
            </a:p>
          </p:txBody>
        </p:sp>
      </p:grpSp>
      <p:grpSp>
        <p:nvGrpSpPr>
          <p:cNvPr name="Group 42" id="42"/>
          <p:cNvGrpSpPr/>
          <p:nvPr/>
        </p:nvGrpSpPr>
        <p:grpSpPr>
          <a:xfrm rot="0">
            <a:off x="10258060" y="6383948"/>
            <a:ext cx="5631969" cy="660292"/>
            <a:chOff x="0" y="0"/>
            <a:chExt cx="6419832" cy="752661"/>
          </a:xfrm>
        </p:grpSpPr>
        <p:sp>
          <p:nvSpPr>
            <p:cNvPr name="Freeform 43" id="43"/>
            <p:cNvSpPr/>
            <p:nvPr/>
          </p:nvSpPr>
          <p:spPr>
            <a:xfrm flipH="false" flipV="false" rot="0">
              <a:off x="9525" y="9956"/>
              <a:ext cx="6400800" cy="732751"/>
            </a:xfrm>
            <a:custGeom>
              <a:avLst/>
              <a:gdLst/>
              <a:ahLst/>
              <a:cxnLst/>
              <a:rect r="r" b="b" t="t" l="l"/>
              <a:pathLst>
                <a:path h="732751" w="6400800">
                  <a:moveTo>
                    <a:pt x="0" y="122125"/>
                  </a:moveTo>
                  <a:cubicBezTo>
                    <a:pt x="0" y="54691"/>
                    <a:pt x="53594" y="0"/>
                    <a:pt x="119634" y="0"/>
                  </a:cubicBezTo>
                  <a:lnTo>
                    <a:pt x="6281166" y="0"/>
                  </a:lnTo>
                  <a:cubicBezTo>
                    <a:pt x="6347206" y="0"/>
                    <a:pt x="6400800" y="54691"/>
                    <a:pt x="6400800" y="122125"/>
                  </a:cubicBezTo>
                  <a:lnTo>
                    <a:pt x="6400800" y="610625"/>
                  </a:lnTo>
                  <a:cubicBezTo>
                    <a:pt x="6400800" y="678060"/>
                    <a:pt x="6347206" y="732751"/>
                    <a:pt x="6281166" y="732751"/>
                  </a:cubicBezTo>
                  <a:lnTo>
                    <a:pt x="119634" y="732751"/>
                  </a:lnTo>
                  <a:cubicBezTo>
                    <a:pt x="53594" y="732751"/>
                    <a:pt x="0" y="678060"/>
                    <a:pt x="0" y="610625"/>
                  </a:cubicBezTo>
                  <a:close/>
                </a:path>
              </a:pathLst>
            </a:custGeom>
            <a:solidFill>
              <a:srgbClr val="D9B98B"/>
            </a:solidFill>
          </p:spPr>
        </p:sp>
        <p:sp>
          <p:nvSpPr>
            <p:cNvPr name="Freeform 44" id="44"/>
            <p:cNvSpPr/>
            <p:nvPr/>
          </p:nvSpPr>
          <p:spPr>
            <a:xfrm flipH="false" flipV="false" rot="0">
              <a:off x="0" y="0"/>
              <a:ext cx="6419850" cy="752662"/>
            </a:xfrm>
            <a:custGeom>
              <a:avLst/>
              <a:gdLst/>
              <a:ahLst/>
              <a:cxnLst/>
              <a:rect r="r" b="b" t="t" l="l"/>
              <a:pathLst>
                <a:path h="752662" w="6419850">
                  <a:moveTo>
                    <a:pt x="0" y="132081"/>
                  </a:moveTo>
                  <a:cubicBezTo>
                    <a:pt x="0" y="58939"/>
                    <a:pt x="58039" y="0"/>
                    <a:pt x="129159" y="0"/>
                  </a:cubicBezTo>
                  <a:lnTo>
                    <a:pt x="6290691" y="0"/>
                  </a:lnTo>
                  <a:lnTo>
                    <a:pt x="6290691" y="9956"/>
                  </a:lnTo>
                  <a:lnTo>
                    <a:pt x="6290691" y="0"/>
                  </a:lnTo>
                  <a:cubicBezTo>
                    <a:pt x="6361811" y="0"/>
                    <a:pt x="6419850" y="58939"/>
                    <a:pt x="6419850" y="132081"/>
                  </a:cubicBezTo>
                  <a:lnTo>
                    <a:pt x="6410325" y="132081"/>
                  </a:lnTo>
                  <a:lnTo>
                    <a:pt x="6419850" y="132081"/>
                  </a:lnTo>
                  <a:lnTo>
                    <a:pt x="6419850" y="620581"/>
                  </a:lnTo>
                  <a:lnTo>
                    <a:pt x="6410325" y="620581"/>
                  </a:lnTo>
                  <a:lnTo>
                    <a:pt x="6419850" y="620581"/>
                  </a:lnTo>
                  <a:cubicBezTo>
                    <a:pt x="6419850" y="693724"/>
                    <a:pt x="6361811" y="752662"/>
                    <a:pt x="6290691" y="752662"/>
                  </a:cubicBezTo>
                  <a:lnTo>
                    <a:pt x="6290691" y="742707"/>
                  </a:lnTo>
                  <a:lnTo>
                    <a:pt x="6290691" y="752662"/>
                  </a:lnTo>
                  <a:lnTo>
                    <a:pt x="129159" y="752662"/>
                  </a:lnTo>
                  <a:lnTo>
                    <a:pt x="129159" y="742707"/>
                  </a:lnTo>
                  <a:lnTo>
                    <a:pt x="129159" y="752662"/>
                  </a:lnTo>
                  <a:cubicBezTo>
                    <a:pt x="58039" y="752662"/>
                    <a:pt x="0" y="693724"/>
                    <a:pt x="0" y="620581"/>
                  </a:cubicBezTo>
                  <a:lnTo>
                    <a:pt x="0" y="132081"/>
                  </a:lnTo>
                  <a:lnTo>
                    <a:pt x="9525" y="132081"/>
                  </a:lnTo>
                  <a:lnTo>
                    <a:pt x="0" y="132081"/>
                  </a:lnTo>
                  <a:moveTo>
                    <a:pt x="19050" y="132081"/>
                  </a:moveTo>
                  <a:lnTo>
                    <a:pt x="19050" y="620581"/>
                  </a:lnTo>
                  <a:lnTo>
                    <a:pt x="9525" y="620581"/>
                  </a:lnTo>
                  <a:lnTo>
                    <a:pt x="19050" y="620581"/>
                  </a:lnTo>
                  <a:cubicBezTo>
                    <a:pt x="19050" y="682308"/>
                    <a:pt x="68199" y="732751"/>
                    <a:pt x="129159" y="732751"/>
                  </a:cubicBezTo>
                  <a:lnTo>
                    <a:pt x="6290691" y="732751"/>
                  </a:lnTo>
                  <a:cubicBezTo>
                    <a:pt x="6351778" y="732751"/>
                    <a:pt x="6400800" y="682308"/>
                    <a:pt x="6400800" y="620581"/>
                  </a:cubicBezTo>
                  <a:lnTo>
                    <a:pt x="6400800" y="132081"/>
                  </a:lnTo>
                  <a:cubicBezTo>
                    <a:pt x="6400800" y="70355"/>
                    <a:pt x="6351651" y="19912"/>
                    <a:pt x="6290691" y="19912"/>
                  </a:cubicBezTo>
                  <a:lnTo>
                    <a:pt x="129159" y="19912"/>
                  </a:lnTo>
                  <a:lnTo>
                    <a:pt x="129159" y="9956"/>
                  </a:lnTo>
                  <a:lnTo>
                    <a:pt x="129159" y="19912"/>
                  </a:lnTo>
                  <a:cubicBezTo>
                    <a:pt x="68199" y="19912"/>
                    <a:pt x="19050" y="70355"/>
                    <a:pt x="19050" y="132081"/>
                  </a:cubicBezTo>
                  <a:close/>
                </a:path>
              </a:pathLst>
            </a:custGeom>
            <a:solidFill>
              <a:srgbClr val="FCF7F6"/>
            </a:solidFill>
          </p:spPr>
        </p:sp>
      </p:grpSp>
      <p:grpSp>
        <p:nvGrpSpPr>
          <p:cNvPr name="Group 45" id="45"/>
          <p:cNvGrpSpPr/>
          <p:nvPr/>
        </p:nvGrpSpPr>
        <p:grpSpPr>
          <a:xfrm rot="0">
            <a:off x="10447360" y="6498248"/>
            <a:ext cx="4765875" cy="467170"/>
            <a:chOff x="0" y="0"/>
            <a:chExt cx="6354500" cy="622894"/>
          </a:xfrm>
        </p:grpSpPr>
        <p:sp>
          <p:nvSpPr>
            <p:cNvPr name="Freeform 46" id="46"/>
            <p:cNvSpPr/>
            <p:nvPr/>
          </p:nvSpPr>
          <p:spPr>
            <a:xfrm flipH="false" flipV="false" rot="0">
              <a:off x="0" y="0"/>
              <a:ext cx="6354500" cy="622894"/>
            </a:xfrm>
            <a:custGeom>
              <a:avLst/>
              <a:gdLst/>
              <a:ahLst/>
              <a:cxnLst/>
              <a:rect r="r" b="b" t="t" l="l"/>
              <a:pathLst>
                <a:path h="622894" w="6354500">
                  <a:moveTo>
                    <a:pt x="0" y="0"/>
                  </a:moveTo>
                  <a:lnTo>
                    <a:pt x="6354500" y="0"/>
                  </a:lnTo>
                  <a:lnTo>
                    <a:pt x="6354500" y="622894"/>
                  </a:lnTo>
                  <a:lnTo>
                    <a:pt x="0" y="622894"/>
                  </a:lnTo>
                  <a:close/>
                </a:path>
              </a:pathLst>
            </a:custGeom>
          </p:spPr>
        </p:sp>
        <p:sp>
          <p:nvSpPr>
            <p:cNvPr name="TextBox 47" id="47"/>
            <p:cNvSpPr txBox="true"/>
            <p:nvPr/>
          </p:nvSpPr>
          <p:spPr>
            <a:xfrm>
              <a:off x="0" y="0"/>
              <a:ext cx="6354500" cy="622894"/>
            </a:xfrm>
            <a:prstGeom prst="rect">
              <a:avLst/>
            </a:prstGeom>
          </p:spPr>
          <p:txBody>
            <a:bodyPr anchor="ctr" rtlCol="false" tIns="0" lIns="0" bIns="0" rIns="0"/>
            <a:lstStyle/>
            <a:p>
              <a:pPr algn="l">
                <a:lnSpc>
                  <a:spcPts val="1944"/>
                </a:lnSpc>
              </a:pPr>
              <a:r>
                <a:rPr lang="en-US" sz="1800">
                  <a:solidFill>
                    <a:srgbClr val="3C3C50"/>
                  </a:solidFill>
                  <a:latin typeface="Poppins"/>
                  <a:ea typeface="Poppins"/>
                  <a:cs typeface="Poppins"/>
                  <a:sym typeface="Poppins"/>
                </a:rPr>
                <a:t>	Importance of Research</a:t>
              </a:r>
            </a:p>
          </p:txBody>
        </p:sp>
      </p:grpSp>
    </p:spTree>
  </p:cSld>
  <p:clrMapOvr>
    <a:masterClrMapping/>
  </p:clrMapOvr>
  <p:transition spd="fast">
    <p:fade/>
  </p:transition>
</p:sld>
</file>

<file path=ppt/slides/slide3.xml><?xml version="1.0" encoding="utf-8"?>
<p:sld xmlns:p="http://schemas.openxmlformats.org/presentationml/2006/main" xmlns:a="http://schemas.openxmlformats.org/drawingml/2006/main" xmlns:r="http://schemas.openxmlformats.org/officeDocument/2006/relationships">
  <p:cSld>
    <p:bg>
      <p:bgPr>
        <a:solidFill>
          <a:srgbClr val="FCF7F6"/>
        </a:solidFill>
      </p:bgPr>
    </p:bg>
    <p:spTree>
      <p:nvGrpSpPr>
        <p:cNvPr id="1" name=""/>
        <p:cNvGrpSpPr/>
        <p:nvPr/>
      </p:nvGrpSpPr>
      <p:grpSpPr>
        <a:xfrm>
          <a:off x="0" y="0"/>
          <a:ext cx="0" cy="0"/>
          <a:chOff x="0" y="0"/>
          <a:chExt cx="0" cy="0"/>
        </a:xfrm>
      </p:grpSpPr>
      <p:grpSp>
        <p:nvGrpSpPr>
          <p:cNvPr name="Group 2" id="2"/>
          <p:cNvGrpSpPr/>
          <p:nvPr/>
        </p:nvGrpSpPr>
        <p:grpSpPr>
          <a:xfrm rot="0">
            <a:off x="0" y="-9525"/>
            <a:ext cx="18288000" cy="8985739"/>
            <a:chOff x="0" y="0"/>
            <a:chExt cx="24384000" cy="11980985"/>
          </a:xfrm>
        </p:grpSpPr>
        <p:sp>
          <p:nvSpPr>
            <p:cNvPr name="Freeform 3" id="3"/>
            <p:cNvSpPr/>
            <p:nvPr/>
          </p:nvSpPr>
          <p:spPr>
            <a:xfrm flipH="false" flipV="false" rot="0">
              <a:off x="0" y="0"/>
              <a:ext cx="24384000" cy="11980926"/>
            </a:xfrm>
            <a:custGeom>
              <a:avLst/>
              <a:gdLst/>
              <a:ahLst/>
              <a:cxnLst/>
              <a:rect r="r" b="b" t="t" l="l"/>
              <a:pathLst>
                <a:path h="11980926" w="24384000">
                  <a:moveTo>
                    <a:pt x="0" y="0"/>
                  </a:moveTo>
                  <a:lnTo>
                    <a:pt x="24384000" y="0"/>
                  </a:lnTo>
                  <a:lnTo>
                    <a:pt x="24384000" y="11980926"/>
                  </a:lnTo>
                  <a:lnTo>
                    <a:pt x="0" y="11980926"/>
                  </a:lnTo>
                  <a:close/>
                </a:path>
              </a:pathLst>
            </a:custGeom>
            <a:solidFill>
              <a:srgbClr val="585878"/>
            </a:solidFill>
          </p:spPr>
        </p:sp>
      </p:grpSp>
      <p:grpSp>
        <p:nvGrpSpPr>
          <p:cNvPr name="Group 4" id="4"/>
          <p:cNvGrpSpPr>
            <a:grpSpLocks noChangeAspect="true"/>
          </p:cNvGrpSpPr>
          <p:nvPr/>
        </p:nvGrpSpPr>
        <p:grpSpPr>
          <a:xfrm rot="0">
            <a:off x="0" y="8575743"/>
            <a:ext cx="18288000" cy="184639"/>
            <a:chOff x="0" y="0"/>
            <a:chExt cx="24384000" cy="246185"/>
          </a:xfrm>
        </p:grpSpPr>
        <p:sp>
          <p:nvSpPr>
            <p:cNvPr name="Freeform 5" id="5"/>
            <p:cNvSpPr/>
            <p:nvPr/>
          </p:nvSpPr>
          <p:spPr>
            <a:xfrm flipH="false" flipV="false" rot="0">
              <a:off x="0" y="0"/>
              <a:ext cx="24384000" cy="246126"/>
            </a:xfrm>
            <a:custGeom>
              <a:avLst/>
              <a:gdLst/>
              <a:ahLst/>
              <a:cxnLst/>
              <a:rect r="r" b="b" t="t" l="l"/>
              <a:pathLst>
                <a:path h="246126" w="24384000">
                  <a:moveTo>
                    <a:pt x="0" y="0"/>
                  </a:moveTo>
                  <a:lnTo>
                    <a:pt x="24384000" y="0"/>
                  </a:lnTo>
                  <a:lnTo>
                    <a:pt x="24384000" y="246126"/>
                  </a:lnTo>
                  <a:lnTo>
                    <a:pt x="0" y="246126"/>
                  </a:lnTo>
                  <a:lnTo>
                    <a:pt x="0" y="0"/>
                  </a:lnTo>
                  <a:close/>
                </a:path>
              </a:pathLst>
            </a:custGeom>
            <a:blipFill>
              <a:blip r:embed="rId3"/>
              <a:stretch>
                <a:fillRect l="0" t="-10146" r="0" b="-10170"/>
              </a:stretch>
            </a:blipFill>
          </p:spPr>
        </p:sp>
      </p:grpSp>
      <p:grpSp>
        <p:nvGrpSpPr>
          <p:cNvPr name="Group 6" id="6"/>
          <p:cNvGrpSpPr>
            <a:grpSpLocks noChangeAspect="true"/>
          </p:cNvGrpSpPr>
          <p:nvPr/>
        </p:nvGrpSpPr>
        <p:grpSpPr>
          <a:xfrm rot="0">
            <a:off x="14782160" y="8985739"/>
            <a:ext cx="3411230" cy="1662544"/>
            <a:chOff x="0" y="0"/>
            <a:chExt cx="4548306" cy="2216725"/>
          </a:xfrm>
        </p:grpSpPr>
        <p:sp>
          <p:nvSpPr>
            <p:cNvPr name="Freeform 7" id="7"/>
            <p:cNvSpPr/>
            <p:nvPr/>
          </p:nvSpPr>
          <p:spPr>
            <a:xfrm flipH="false" flipV="false" rot="0">
              <a:off x="0" y="0"/>
              <a:ext cx="4548251" cy="2216785"/>
            </a:xfrm>
            <a:custGeom>
              <a:avLst/>
              <a:gdLst/>
              <a:ahLst/>
              <a:cxnLst/>
              <a:rect r="r" b="b" t="t" l="l"/>
              <a:pathLst>
                <a:path h="2216785" w="4548251">
                  <a:moveTo>
                    <a:pt x="0" y="0"/>
                  </a:moveTo>
                  <a:lnTo>
                    <a:pt x="4548251" y="0"/>
                  </a:lnTo>
                  <a:lnTo>
                    <a:pt x="4548251" y="2216785"/>
                  </a:lnTo>
                  <a:lnTo>
                    <a:pt x="0" y="2216785"/>
                  </a:lnTo>
                  <a:lnTo>
                    <a:pt x="0" y="0"/>
                  </a:lnTo>
                  <a:close/>
                </a:path>
              </a:pathLst>
            </a:custGeom>
          </p:spPr>
        </p:sp>
      </p:grpSp>
      <p:grpSp>
        <p:nvGrpSpPr>
          <p:cNvPr name="Group 8" id="8"/>
          <p:cNvGrpSpPr/>
          <p:nvPr/>
        </p:nvGrpSpPr>
        <p:grpSpPr>
          <a:xfrm rot="0">
            <a:off x="-408820" y="-9525"/>
            <a:ext cx="9601200" cy="8572500"/>
            <a:chOff x="0" y="0"/>
            <a:chExt cx="12801600" cy="11430000"/>
          </a:xfrm>
        </p:grpSpPr>
        <p:sp>
          <p:nvSpPr>
            <p:cNvPr name="Freeform 9" id="9"/>
            <p:cNvSpPr/>
            <p:nvPr/>
          </p:nvSpPr>
          <p:spPr>
            <a:xfrm flipH="false" flipV="false" rot="0">
              <a:off x="0" y="0"/>
              <a:ext cx="12801600" cy="11430000"/>
            </a:xfrm>
            <a:custGeom>
              <a:avLst/>
              <a:gdLst/>
              <a:ahLst/>
              <a:cxnLst/>
              <a:rect r="r" b="b" t="t" l="l"/>
              <a:pathLst>
                <a:path h="11430000" w="12801600">
                  <a:moveTo>
                    <a:pt x="0" y="0"/>
                  </a:moveTo>
                  <a:lnTo>
                    <a:pt x="12801600" y="0"/>
                  </a:lnTo>
                  <a:lnTo>
                    <a:pt x="12801600" y="11430000"/>
                  </a:lnTo>
                  <a:lnTo>
                    <a:pt x="0" y="11430000"/>
                  </a:lnTo>
                  <a:close/>
                </a:path>
              </a:pathLst>
            </a:custGeom>
            <a:solidFill>
              <a:srgbClr val="FCF7F6"/>
            </a:solidFill>
          </p:spPr>
        </p:sp>
      </p:grpSp>
      <p:grpSp>
        <p:nvGrpSpPr>
          <p:cNvPr name="Group 10" id="10"/>
          <p:cNvGrpSpPr/>
          <p:nvPr/>
        </p:nvGrpSpPr>
        <p:grpSpPr>
          <a:xfrm rot="0">
            <a:off x="8686800" y="-9525"/>
            <a:ext cx="9601200" cy="8572500"/>
            <a:chOff x="0" y="0"/>
            <a:chExt cx="12801600" cy="11430000"/>
          </a:xfrm>
        </p:grpSpPr>
        <p:sp>
          <p:nvSpPr>
            <p:cNvPr name="Freeform 11" id="11"/>
            <p:cNvSpPr/>
            <p:nvPr/>
          </p:nvSpPr>
          <p:spPr>
            <a:xfrm flipH="false" flipV="false" rot="0">
              <a:off x="0" y="0"/>
              <a:ext cx="12801600" cy="11430000"/>
            </a:xfrm>
            <a:custGeom>
              <a:avLst/>
              <a:gdLst/>
              <a:ahLst/>
              <a:cxnLst/>
              <a:rect r="r" b="b" t="t" l="l"/>
              <a:pathLst>
                <a:path h="11430000" w="12801600">
                  <a:moveTo>
                    <a:pt x="0" y="0"/>
                  </a:moveTo>
                  <a:lnTo>
                    <a:pt x="12801600" y="0"/>
                  </a:lnTo>
                  <a:lnTo>
                    <a:pt x="12801600" y="11430000"/>
                  </a:lnTo>
                  <a:lnTo>
                    <a:pt x="0" y="11430000"/>
                  </a:lnTo>
                  <a:close/>
                </a:path>
              </a:pathLst>
            </a:custGeom>
            <a:solidFill>
              <a:srgbClr val="A1B4A2"/>
            </a:solidFill>
          </p:spPr>
        </p:sp>
      </p:grpSp>
      <p:grpSp>
        <p:nvGrpSpPr>
          <p:cNvPr name="Group 12" id="12"/>
          <p:cNvGrpSpPr/>
          <p:nvPr/>
        </p:nvGrpSpPr>
        <p:grpSpPr>
          <a:xfrm rot="0">
            <a:off x="548767" y="0"/>
            <a:ext cx="8009875" cy="2849868"/>
            <a:chOff x="0" y="0"/>
            <a:chExt cx="10679834" cy="3799824"/>
          </a:xfrm>
        </p:grpSpPr>
        <p:sp>
          <p:nvSpPr>
            <p:cNvPr name="Freeform 13" id="13"/>
            <p:cNvSpPr/>
            <p:nvPr/>
          </p:nvSpPr>
          <p:spPr>
            <a:xfrm flipH="false" flipV="false" rot="0">
              <a:off x="0" y="0"/>
              <a:ext cx="10679833" cy="3799824"/>
            </a:xfrm>
            <a:custGeom>
              <a:avLst/>
              <a:gdLst/>
              <a:ahLst/>
              <a:cxnLst/>
              <a:rect r="r" b="b" t="t" l="l"/>
              <a:pathLst>
                <a:path h="3799824" w="10679833">
                  <a:moveTo>
                    <a:pt x="0" y="0"/>
                  </a:moveTo>
                  <a:lnTo>
                    <a:pt x="10679833" y="0"/>
                  </a:lnTo>
                  <a:lnTo>
                    <a:pt x="10679833" y="3799824"/>
                  </a:lnTo>
                  <a:lnTo>
                    <a:pt x="0" y="3799824"/>
                  </a:lnTo>
                  <a:close/>
                </a:path>
              </a:pathLst>
            </a:custGeom>
          </p:spPr>
        </p:sp>
        <p:sp>
          <p:nvSpPr>
            <p:cNvPr name="TextBox 14" id="14"/>
            <p:cNvSpPr txBox="true"/>
            <p:nvPr/>
          </p:nvSpPr>
          <p:spPr>
            <a:xfrm>
              <a:off x="0" y="76200"/>
              <a:ext cx="10679834" cy="3723624"/>
            </a:xfrm>
            <a:prstGeom prst="rect">
              <a:avLst/>
            </a:prstGeom>
          </p:spPr>
          <p:txBody>
            <a:bodyPr anchor="ctr" rtlCol="false" tIns="0" lIns="0" bIns="0" rIns="0"/>
            <a:lstStyle/>
            <a:p>
              <a:pPr algn="ctr">
                <a:lnSpc>
                  <a:spcPts val="6480"/>
                </a:lnSpc>
              </a:pPr>
              <a:r>
                <a:rPr lang="en-US" sz="6000">
                  <a:solidFill>
                    <a:srgbClr val="3C3C50"/>
                  </a:solidFill>
                  <a:latin typeface="Noto Serif Display"/>
                  <a:ea typeface="Noto Serif Display"/>
                  <a:cs typeface="Noto Serif Display"/>
                  <a:sym typeface="Noto Serif Display"/>
                </a:rPr>
                <a:t>What is Research?</a:t>
              </a:r>
            </a:p>
          </p:txBody>
        </p:sp>
      </p:grpSp>
      <p:sp>
        <p:nvSpPr>
          <p:cNvPr name="Freeform 15" id="15"/>
          <p:cNvSpPr/>
          <p:nvPr/>
        </p:nvSpPr>
        <p:spPr>
          <a:xfrm flipH="false" flipV="false" rot="0">
            <a:off x="10478570" y="1267895"/>
            <a:ext cx="6017660" cy="6017660"/>
          </a:xfrm>
          <a:custGeom>
            <a:avLst/>
            <a:gdLst/>
            <a:ahLst/>
            <a:cxnLst/>
            <a:rect r="r" b="b" t="t" l="l"/>
            <a:pathLst>
              <a:path h="6017660" w="6017660">
                <a:moveTo>
                  <a:pt x="0" y="0"/>
                </a:moveTo>
                <a:lnTo>
                  <a:pt x="6017660" y="0"/>
                </a:lnTo>
                <a:lnTo>
                  <a:pt x="6017660" y="6017660"/>
                </a:lnTo>
                <a:lnTo>
                  <a:pt x="0" y="6017660"/>
                </a:lnTo>
                <a:lnTo>
                  <a:pt x="0" y="0"/>
                </a:lnTo>
                <a:close/>
              </a:path>
            </a:pathLst>
          </a:custGeom>
          <a:blipFill>
            <a:blip r:embed="rId4">
              <a:extLst>
                <a:ext uri="{96DAC541-7B7A-43D3-8B79-37D633B846F1}">
                  <asvg:svgBlip xmlns:asvg="http://schemas.microsoft.com/office/drawing/2016/SVG/main" r:embed="rId5"/>
                </a:ext>
              </a:extLst>
            </a:blip>
            <a:stretch>
              <a:fillRect l="0" t="0" r="0" b="0"/>
            </a:stretch>
          </a:blipFill>
        </p:spPr>
      </p:sp>
      <p:sp>
        <p:nvSpPr>
          <p:cNvPr name="TextBox 16" id="16"/>
          <p:cNvSpPr txBox="true"/>
          <p:nvPr/>
        </p:nvSpPr>
        <p:spPr>
          <a:xfrm rot="0">
            <a:off x="693476" y="2957512"/>
            <a:ext cx="7210368" cy="4371975"/>
          </a:xfrm>
          <a:prstGeom prst="rect">
            <a:avLst/>
          </a:prstGeom>
        </p:spPr>
        <p:txBody>
          <a:bodyPr anchor="t" rtlCol="false" tIns="0" lIns="0" bIns="0" rIns="0">
            <a:spAutoFit/>
          </a:bodyPr>
          <a:lstStyle/>
          <a:p>
            <a:pPr algn="ctr">
              <a:lnSpc>
                <a:spcPts val="3839"/>
              </a:lnSpc>
              <a:spcBef>
                <a:spcPct val="0"/>
              </a:spcBef>
            </a:pPr>
            <a:r>
              <a:rPr lang="en-US" b="true" sz="3199">
                <a:solidFill>
                  <a:srgbClr val="3C3C50"/>
                </a:solidFill>
                <a:latin typeface="Noto Serif Display Bold"/>
                <a:ea typeface="Noto Serif Display Bold"/>
                <a:cs typeface="Noto Serif Display Bold"/>
                <a:sym typeface="Noto Serif Display Bold"/>
              </a:rPr>
              <a:t>1. Research question(s)</a:t>
            </a:r>
          </a:p>
          <a:p>
            <a:pPr algn="ctr">
              <a:lnSpc>
                <a:spcPts val="3839"/>
              </a:lnSpc>
              <a:spcBef>
                <a:spcPct val="0"/>
              </a:spcBef>
            </a:pPr>
          </a:p>
          <a:p>
            <a:pPr algn="ctr">
              <a:lnSpc>
                <a:spcPts val="3839"/>
              </a:lnSpc>
              <a:spcBef>
                <a:spcPct val="0"/>
              </a:spcBef>
            </a:pPr>
            <a:r>
              <a:rPr lang="en-US" b="true" sz="3199">
                <a:solidFill>
                  <a:srgbClr val="3C3C50"/>
                </a:solidFill>
                <a:latin typeface="Noto Serif Display Bold"/>
                <a:ea typeface="Noto Serif Display Bold"/>
                <a:cs typeface="Noto Serif Display Bold"/>
                <a:sym typeface="Noto Serif Display Bold"/>
              </a:rPr>
              <a:t>2. Data collection</a:t>
            </a:r>
          </a:p>
          <a:p>
            <a:pPr algn="ctr">
              <a:lnSpc>
                <a:spcPts val="3839"/>
              </a:lnSpc>
              <a:spcBef>
                <a:spcPct val="0"/>
              </a:spcBef>
            </a:pPr>
          </a:p>
          <a:p>
            <a:pPr algn="ctr">
              <a:lnSpc>
                <a:spcPts val="3839"/>
              </a:lnSpc>
              <a:spcBef>
                <a:spcPct val="0"/>
              </a:spcBef>
            </a:pPr>
            <a:r>
              <a:rPr lang="en-US" b="true" sz="3199">
                <a:solidFill>
                  <a:srgbClr val="3C3C50"/>
                </a:solidFill>
                <a:latin typeface="Noto Serif Display Bold"/>
                <a:ea typeface="Noto Serif Display Bold"/>
                <a:cs typeface="Noto Serif Display Bold"/>
                <a:sym typeface="Noto Serif Display Bold"/>
              </a:rPr>
              <a:t>3. Documentation of the information/data</a:t>
            </a:r>
          </a:p>
          <a:p>
            <a:pPr algn="ctr">
              <a:lnSpc>
                <a:spcPts val="3839"/>
              </a:lnSpc>
              <a:spcBef>
                <a:spcPct val="0"/>
              </a:spcBef>
            </a:pPr>
          </a:p>
          <a:p>
            <a:pPr algn="ctr">
              <a:lnSpc>
                <a:spcPts val="3839"/>
              </a:lnSpc>
              <a:spcBef>
                <a:spcPct val="0"/>
              </a:spcBef>
            </a:pPr>
            <a:r>
              <a:rPr lang="en-US" b="true" sz="3199">
                <a:solidFill>
                  <a:srgbClr val="3C3C50"/>
                </a:solidFill>
                <a:latin typeface="Noto Serif Display Bold"/>
                <a:ea typeface="Noto Serif Display Bold"/>
                <a:cs typeface="Noto Serif Display Bold"/>
                <a:sym typeface="Noto Serif Display Bold"/>
              </a:rPr>
              <a:t>4. Analysis of that information/data</a:t>
            </a:r>
          </a:p>
        </p:txBody>
      </p:sp>
    </p:spTree>
  </p:cSld>
  <p:clrMapOvr>
    <a:masterClrMapping/>
  </p:clrMapOvr>
  <p:transition spd="fast">
    <p:fade/>
  </p:transition>
</p:sld>
</file>

<file path=ppt/slides/slide4.xml><?xml version="1.0" encoding="utf-8"?>
<p:sld xmlns:p="http://schemas.openxmlformats.org/presentationml/2006/main" xmlns:a="http://schemas.openxmlformats.org/drawingml/2006/main" xmlns:r="http://schemas.openxmlformats.org/officeDocument/2006/relationships">
  <p:cSld>
    <p:bg>
      <p:bgPr>
        <a:solidFill>
          <a:srgbClr val="FCF7F6"/>
        </a:solidFill>
      </p:bgPr>
    </p:bg>
    <p:spTree>
      <p:nvGrpSpPr>
        <p:cNvPr id="1" name=""/>
        <p:cNvGrpSpPr/>
        <p:nvPr/>
      </p:nvGrpSpPr>
      <p:grpSpPr>
        <a:xfrm>
          <a:off x="0" y="0"/>
          <a:ext cx="0" cy="0"/>
          <a:chOff x="0" y="0"/>
          <a:chExt cx="0" cy="0"/>
        </a:xfrm>
      </p:grpSpPr>
      <p:grpSp>
        <p:nvGrpSpPr>
          <p:cNvPr name="Group 2" id="2"/>
          <p:cNvGrpSpPr/>
          <p:nvPr/>
        </p:nvGrpSpPr>
        <p:grpSpPr>
          <a:xfrm rot="0">
            <a:off x="0" y="0"/>
            <a:ext cx="18288000" cy="8760382"/>
            <a:chOff x="0" y="0"/>
            <a:chExt cx="24384000" cy="11680509"/>
          </a:xfrm>
        </p:grpSpPr>
        <p:sp>
          <p:nvSpPr>
            <p:cNvPr name="Freeform 3" id="3">
              <a:hlinkClick r:id="rId3" tooltip="https://youtu.be/2pJ5f3FhD3w"/>
            </p:cNvPr>
            <p:cNvSpPr/>
            <p:nvPr/>
          </p:nvSpPr>
          <p:spPr>
            <a:xfrm flipH="false" flipV="false" rot="0">
              <a:off x="0" y="0"/>
              <a:ext cx="24384000" cy="11680451"/>
            </a:xfrm>
            <a:custGeom>
              <a:avLst/>
              <a:gdLst/>
              <a:ahLst/>
              <a:cxnLst/>
              <a:rect r="r" b="b" t="t" l="l"/>
              <a:pathLst>
                <a:path h="11680451" w="24384000">
                  <a:moveTo>
                    <a:pt x="0" y="0"/>
                  </a:moveTo>
                  <a:lnTo>
                    <a:pt x="24384000" y="0"/>
                  </a:lnTo>
                  <a:lnTo>
                    <a:pt x="24384000" y="11680451"/>
                  </a:lnTo>
                  <a:lnTo>
                    <a:pt x="0" y="11680451"/>
                  </a:lnTo>
                  <a:close/>
                </a:path>
              </a:pathLst>
            </a:custGeom>
            <a:solidFill>
              <a:srgbClr val="717092"/>
            </a:solidFill>
          </p:spPr>
        </p:sp>
      </p:grpSp>
      <p:grpSp>
        <p:nvGrpSpPr>
          <p:cNvPr name="Group 4" id="4"/>
          <p:cNvGrpSpPr>
            <a:grpSpLocks noChangeAspect="true"/>
          </p:cNvGrpSpPr>
          <p:nvPr/>
        </p:nvGrpSpPr>
        <p:grpSpPr>
          <a:xfrm rot="0">
            <a:off x="0" y="8575743"/>
            <a:ext cx="18288000" cy="184639"/>
            <a:chOff x="0" y="0"/>
            <a:chExt cx="24384000" cy="246185"/>
          </a:xfrm>
        </p:grpSpPr>
        <p:sp>
          <p:nvSpPr>
            <p:cNvPr name="Freeform 5" id="5"/>
            <p:cNvSpPr/>
            <p:nvPr/>
          </p:nvSpPr>
          <p:spPr>
            <a:xfrm flipH="false" flipV="false" rot="0">
              <a:off x="0" y="0"/>
              <a:ext cx="24384000" cy="246126"/>
            </a:xfrm>
            <a:custGeom>
              <a:avLst/>
              <a:gdLst/>
              <a:ahLst/>
              <a:cxnLst/>
              <a:rect r="r" b="b" t="t" l="l"/>
              <a:pathLst>
                <a:path h="246126" w="24384000">
                  <a:moveTo>
                    <a:pt x="0" y="0"/>
                  </a:moveTo>
                  <a:lnTo>
                    <a:pt x="24384000" y="0"/>
                  </a:lnTo>
                  <a:lnTo>
                    <a:pt x="24384000" y="246126"/>
                  </a:lnTo>
                  <a:lnTo>
                    <a:pt x="0" y="246126"/>
                  </a:lnTo>
                  <a:lnTo>
                    <a:pt x="0" y="0"/>
                  </a:lnTo>
                  <a:close/>
                </a:path>
              </a:pathLst>
            </a:custGeom>
            <a:blipFill>
              <a:blip r:embed="rId4"/>
              <a:stretch>
                <a:fillRect l="0" t="-10146" r="0" b="-10170"/>
              </a:stretch>
            </a:blipFill>
          </p:spPr>
        </p:sp>
      </p:grpSp>
      <p:grpSp>
        <p:nvGrpSpPr>
          <p:cNvPr name="Group 6" id="6"/>
          <p:cNvGrpSpPr>
            <a:grpSpLocks noChangeAspect="true"/>
          </p:cNvGrpSpPr>
          <p:nvPr/>
        </p:nvGrpSpPr>
        <p:grpSpPr>
          <a:xfrm rot="0">
            <a:off x="14782160" y="8985739"/>
            <a:ext cx="3411230" cy="1662544"/>
            <a:chOff x="0" y="0"/>
            <a:chExt cx="4548306" cy="2216725"/>
          </a:xfrm>
        </p:grpSpPr>
        <p:sp>
          <p:nvSpPr>
            <p:cNvPr name="Freeform 7" id="7"/>
            <p:cNvSpPr/>
            <p:nvPr/>
          </p:nvSpPr>
          <p:spPr>
            <a:xfrm flipH="false" flipV="false" rot="0">
              <a:off x="0" y="0"/>
              <a:ext cx="4548251" cy="2216785"/>
            </a:xfrm>
            <a:custGeom>
              <a:avLst/>
              <a:gdLst/>
              <a:ahLst/>
              <a:cxnLst/>
              <a:rect r="r" b="b" t="t" l="l"/>
              <a:pathLst>
                <a:path h="2216785" w="4548251">
                  <a:moveTo>
                    <a:pt x="0" y="0"/>
                  </a:moveTo>
                  <a:lnTo>
                    <a:pt x="4548251" y="0"/>
                  </a:lnTo>
                  <a:lnTo>
                    <a:pt x="4548251" y="2216785"/>
                  </a:lnTo>
                  <a:lnTo>
                    <a:pt x="0" y="2216785"/>
                  </a:lnTo>
                  <a:lnTo>
                    <a:pt x="0" y="0"/>
                  </a:lnTo>
                  <a:close/>
                </a:path>
              </a:pathLst>
            </a:custGeom>
          </p:spPr>
        </p:sp>
      </p:grpSp>
      <p:grpSp>
        <p:nvGrpSpPr>
          <p:cNvPr name="Group 8" id="8"/>
          <p:cNvGrpSpPr/>
          <p:nvPr/>
        </p:nvGrpSpPr>
        <p:grpSpPr>
          <a:xfrm rot="0">
            <a:off x="1129576" y="436885"/>
            <a:ext cx="15973053" cy="2631564"/>
            <a:chOff x="0" y="0"/>
            <a:chExt cx="21297404" cy="3508752"/>
          </a:xfrm>
        </p:grpSpPr>
        <p:sp>
          <p:nvSpPr>
            <p:cNvPr name="Freeform 9" id="9"/>
            <p:cNvSpPr/>
            <p:nvPr/>
          </p:nvSpPr>
          <p:spPr>
            <a:xfrm flipH="false" flipV="false" rot="0">
              <a:off x="0" y="0"/>
              <a:ext cx="21297404" cy="3508752"/>
            </a:xfrm>
            <a:custGeom>
              <a:avLst/>
              <a:gdLst/>
              <a:ahLst/>
              <a:cxnLst/>
              <a:rect r="r" b="b" t="t" l="l"/>
              <a:pathLst>
                <a:path h="3508752" w="21297404">
                  <a:moveTo>
                    <a:pt x="0" y="0"/>
                  </a:moveTo>
                  <a:lnTo>
                    <a:pt x="21297404" y="0"/>
                  </a:lnTo>
                  <a:lnTo>
                    <a:pt x="21297404" y="3508752"/>
                  </a:lnTo>
                  <a:lnTo>
                    <a:pt x="0" y="3508752"/>
                  </a:lnTo>
                  <a:close/>
                </a:path>
              </a:pathLst>
            </a:custGeom>
          </p:spPr>
        </p:sp>
        <p:sp>
          <p:nvSpPr>
            <p:cNvPr name="TextBox 10" id="10"/>
            <p:cNvSpPr txBox="true"/>
            <p:nvPr/>
          </p:nvSpPr>
          <p:spPr>
            <a:xfrm>
              <a:off x="0" y="66675"/>
              <a:ext cx="21297404" cy="3442077"/>
            </a:xfrm>
            <a:prstGeom prst="rect">
              <a:avLst/>
            </a:prstGeom>
          </p:spPr>
          <p:txBody>
            <a:bodyPr anchor="b" rtlCol="false" tIns="0" lIns="0" bIns="0" rIns="0"/>
            <a:lstStyle/>
            <a:p>
              <a:pPr algn="l">
                <a:lnSpc>
                  <a:spcPts val="6561"/>
                </a:lnSpc>
              </a:pPr>
              <a:r>
                <a:rPr lang="en-US" sz="6075" spc="862">
                  <a:solidFill>
                    <a:srgbClr val="FFFFFF"/>
                  </a:solidFill>
                  <a:latin typeface="Noto Serif Display Light"/>
                  <a:ea typeface="Noto Serif Display Light"/>
                  <a:cs typeface="Noto Serif Display Light"/>
                  <a:sym typeface="Noto Serif Display Light"/>
                </a:rPr>
                <a:t>What does research in agriculture look like?</a:t>
              </a:r>
            </a:p>
          </p:txBody>
        </p:sp>
      </p:grpSp>
      <p:sp>
        <p:nvSpPr>
          <p:cNvPr name="Freeform 11" id="11">
            <a:hlinkClick r:id="rId6" tooltip="https://youtu.be/2pJ5f3FhD3w"/>
          </p:cNvPr>
          <p:cNvSpPr/>
          <p:nvPr/>
        </p:nvSpPr>
        <p:spPr>
          <a:xfrm flipH="false" flipV="false" rot="0">
            <a:off x="6754603" y="3561341"/>
            <a:ext cx="9733172" cy="2640123"/>
          </a:xfrm>
          <a:custGeom>
            <a:avLst/>
            <a:gdLst/>
            <a:ahLst/>
            <a:cxnLst/>
            <a:rect r="r" b="b" t="t" l="l"/>
            <a:pathLst>
              <a:path h="2640123" w="9733172">
                <a:moveTo>
                  <a:pt x="0" y="0"/>
                </a:moveTo>
                <a:lnTo>
                  <a:pt x="9733172" y="0"/>
                </a:lnTo>
                <a:lnTo>
                  <a:pt x="9733172" y="2640123"/>
                </a:lnTo>
                <a:lnTo>
                  <a:pt x="0" y="2640123"/>
                </a:lnTo>
                <a:lnTo>
                  <a:pt x="0" y="0"/>
                </a:lnTo>
                <a:close/>
              </a:path>
            </a:pathLst>
          </a:custGeom>
          <a:blipFill>
            <a:blip r:embed="rId5"/>
            <a:stretch>
              <a:fillRect l="0" t="0" r="0" b="0"/>
            </a:stretch>
          </a:blipFill>
        </p:spPr>
      </p:sp>
      <p:pic>
        <p:nvPicPr>
          <p:cNvPr name="Picture 12" id="12"/>
          <p:cNvPicPr>
            <a:picLocks noChangeAspect="true"/>
          </p:cNvPicPr>
          <p:nvPr/>
        </p:nvPicPr>
        <p:blipFill>
          <a:blip r:embed="rId7"/>
          <a:srcRect l="0" t="0" r="0" b="0"/>
          <a:stretch>
            <a:fillRect/>
          </a:stretch>
        </p:blipFill>
        <p:spPr>
          <a:xfrm flipH="true" flipV="false" rot="0">
            <a:off x="4128330" y="5143500"/>
            <a:ext cx="3491333" cy="3142200"/>
          </a:xfrm>
          <a:prstGeom prst="rect">
            <a:avLst/>
          </a:prstGeom>
        </p:spPr>
      </p:pic>
    </p:spTree>
  </p:cSld>
  <p:clrMapOvr>
    <a:masterClrMapping/>
  </p:clrMapOvr>
  <p:transition spd="fast">
    <p:fade/>
  </p:transition>
</p:sld>
</file>

<file path=ppt/slides/slide5.xml><?xml version="1.0" encoding="utf-8"?>
<p:sld xmlns:p="http://schemas.openxmlformats.org/presentationml/2006/main" xmlns:a="http://schemas.openxmlformats.org/drawingml/2006/main" xmlns:r="http://schemas.openxmlformats.org/officeDocument/2006/relationships">
  <p:cSld>
    <p:bg>
      <p:bgPr>
        <a:solidFill>
          <a:srgbClr val="FCF7F6"/>
        </a:solidFill>
      </p:bgPr>
    </p:bg>
    <p:spTree>
      <p:nvGrpSpPr>
        <p:cNvPr id="1" name=""/>
        <p:cNvGrpSpPr/>
        <p:nvPr/>
      </p:nvGrpSpPr>
      <p:grpSpPr>
        <a:xfrm>
          <a:off x="0" y="0"/>
          <a:ext cx="0" cy="0"/>
          <a:chOff x="0" y="0"/>
          <a:chExt cx="0" cy="0"/>
        </a:xfrm>
      </p:grpSpPr>
      <p:grpSp>
        <p:nvGrpSpPr>
          <p:cNvPr name="Group 2" id="2"/>
          <p:cNvGrpSpPr/>
          <p:nvPr/>
        </p:nvGrpSpPr>
        <p:grpSpPr>
          <a:xfrm rot="0">
            <a:off x="0" y="-9525"/>
            <a:ext cx="18288000" cy="8985739"/>
            <a:chOff x="0" y="0"/>
            <a:chExt cx="24384000" cy="11980985"/>
          </a:xfrm>
        </p:grpSpPr>
        <p:sp>
          <p:nvSpPr>
            <p:cNvPr name="Freeform 3" id="3"/>
            <p:cNvSpPr/>
            <p:nvPr/>
          </p:nvSpPr>
          <p:spPr>
            <a:xfrm flipH="false" flipV="false" rot="0">
              <a:off x="0" y="0"/>
              <a:ext cx="24384000" cy="11980926"/>
            </a:xfrm>
            <a:custGeom>
              <a:avLst/>
              <a:gdLst/>
              <a:ahLst/>
              <a:cxnLst/>
              <a:rect r="r" b="b" t="t" l="l"/>
              <a:pathLst>
                <a:path h="11980926" w="24384000">
                  <a:moveTo>
                    <a:pt x="0" y="0"/>
                  </a:moveTo>
                  <a:lnTo>
                    <a:pt x="24384000" y="0"/>
                  </a:lnTo>
                  <a:lnTo>
                    <a:pt x="24384000" y="11980926"/>
                  </a:lnTo>
                  <a:lnTo>
                    <a:pt x="0" y="11980926"/>
                  </a:lnTo>
                  <a:close/>
                </a:path>
              </a:pathLst>
            </a:custGeom>
            <a:solidFill>
              <a:srgbClr val="A1B4A2"/>
            </a:solidFill>
          </p:spPr>
        </p:sp>
      </p:grpSp>
      <p:grpSp>
        <p:nvGrpSpPr>
          <p:cNvPr name="Group 4" id="4"/>
          <p:cNvGrpSpPr>
            <a:grpSpLocks noChangeAspect="true"/>
          </p:cNvGrpSpPr>
          <p:nvPr/>
        </p:nvGrpSpPr>
        <p:grpSpPr>
          <a:xfrm rot="0">
            <a:off x="0" y="8791575"/>
            <a:ext cx="18288000" cy="184639"/>
            <a:chOff x="0" y="0"/>
            <a:chExt cx="24384000" cy="246185"/>
          </a:xfrm>
        </p:grpSpPr>
        <p:sp>
          <p:nvSpPr>
            <p:cNvPr name="Freeform 5" id="5"/>
            <p:cNvSpPr/>
            <p:nvPr/>
          </p:nvSpPr>
          <p:spPr>
            <a:xfrm flipH="false" flipV="false" rot="0">
              <a:off x="0" y="0"/>
              <a:ext cx="24384000" cy="246126"/>
            </a:xfrm>
            <a:custGeom>
              <a:avLst/>
              <a:gdLst/>
              <a:ahLst/>
              <a:cxnLst/>
              <a:rect r="r" b="b" t="t" l="l"/>
              <a:pathLst>
                <a:path h="246126" w="24384000">
                  <a:moveTo>
                    <a:pt x="0" y="0"/>
                  </a:moveTo>
                  <a:lnTo>
                    <a:pt x="24384000" y="0"/>
                  </a:lnTo>
                  <a:lnTo>
                    <a:pt x="24384000" y="246126"/>
                  </a:lnTo>
                  <a:lnTo>
                    <a:pt x="0" y="246126"/>
                  </a:lnTo>
                  <a:lnTo>
                    <a:pt x="0" y="0"/>
                  </a:lnTo>
                  <a:close/>
                </a:path>
              </a:pathLst>
            </a:custGeom>
            <a:blipFill>
              <a:blip r:embed="rId3"/>
              <a:stretch>
                <a:fillRect l="0" t="-10146" r="0" b="-10170"/>
              </a:stretch>
            </a:blipFill>
          </p:spPr>
        </p:sp>
      </p:grpSp>
      <p:grpSp>
        <p:nvGrpSpPr>
          <p:cNvPr name="Group 6" id="6"/>
          <p:cNvGrpSpPr>
            <a:grpSpLocks noChangeAspect="true"/>
          </p:cNvGrpSpPr>
          <p:nvPr/>
        </p:nvGrpSpPr>
        <p:grpSpPr>
          <a:xfrm rot="0">
            <a:off x="14782160" y="8985739"/>
            <a:ext cx="3411230" cy="1662544"/>
            <a:chOff x="0" y="0"/>
            <a:chExt cx="4548306" cy="2216725"/>
          </a:xfrm>
        </p:grpSpPr>
        <p:sp>
          <p:nvSpPr>
            <p:cNvPr name="Freeform 7" id="7"/>
            <p:cNvSpPr/>
            <p:nvPr/>
          </p:nvSpPr>
          <p:spPr>
            <a:xfrm flipH="false" flipV="false" rot="0">
              <a:off x="0" y="0"/>
              <a:ext cx="4548251" cy="2216785"/>
            </a:xfrm>
            <a:custGeom>
              <a:avLst/>
              <a:gdLst/>
              <a:ahLst/>
              <a:cxnLst/>
              <a:rect r="r" b="b" t="t" l="l"/>
              <a:pathLst>
                <a:path h="2216785" w="4548251">
                  <a:moveTo>
                    <a:pt x="0" y="0"/>
                  </a:moveTo>
                  <a:lnTo>
                    <a:pt x="4548251" y="0"/>
                  </a:lnTo>
                  <a:lnTo>
                    <a:pt x="4548251" y="2216785"/>
                  </a:lnTo>
                  <a:lnTo>
                    <a:pt x="0" y="2216785"/>
                  </a:lnTo>
                  <a:lnTo>
                    <a:pt x="0" y="0"/>
                  </a:lnTo>
                  <a:close/>
                </a:path>
              </a:pathLst>
            </a:custGeom>
          </p:spPr>
        </p:sp>
      </p:grpSp>
      <p:sp>
        <p:nvSpPr>
          <p:cNvPr name="Freeform 8" id="8"/>
          <p:cNvSpPr/>
          <p:nvPr/>
        </p:nvSpPr>
        <p:spPr>
          <a:xfrm flipH="false" flipV="false" rot="0">
            <a:off x="-1" y="1824896"/>
            <a:ext cx="1097278" cy="1010190"/>
          </a:xfrm>
          <a:custGeom>
            <a:avLst/>
            <a:gdLst/>
            <a:ahLst/>
            <a:cxnLst/>
            <a:rect r="r" b="b" t="t" l="l"/>
            <a:pathLst>
              <a:path h="1010190" w="1097278">
                <a:moveTo>
                  <a:pt x="0" y="0"/>
                </a:moveTo>
                <a:lnTo>
                  <a:pt x="1097277" y="0"/>
                </a:lnTo>
                <a:lnTo>
                  <a:pt x="1097277" y="1010190"/>
                </a:lnTo>
                <a:lnTo>
                  <a:pt x="0" y="1010190"/>
                </a:lnTo>
                <a:lnTo>
                  <a:pt x="0" y="0"/>
                </a:lnTo>
                <a:close/>
              </a:path>
            </a:pathLst>
          </a:custGeom>
          <a:blipFill>
            <a:blip r:embed="rId4">
              <a:extLst>
                <a:ext uri="{96DAC541-7B7A-43D3-8B79-37D633B846F1}">
                  <asvg:svgBlip xmlns:asvg="http://schemas.microsoft.com/office/drawing/2016/SVG/main" r:embed="rId5"/>
                </a:ext>
              </a:extLst>
            </a:blip>
            <a:stretch>
              <a:fillRect l="0" t="0" r="0" b="0"/>
            </a:stretch>
          </a:blipFill>
        </p:spPr>
      </p:sp>
      <p:grpSp>
        <p:nvGrpSpPr>
          <p:cNvPr name="Group 9" id="9"/>
          <p:cNvGrpSpPr/>
          <p:nvPr/>
        </p:nvGrpSpPr>
        <p:grpSpPr>
          <a:xfrm rot="0">
            <a:off x="960118" y="920931"/>
            <a:ext cx="16361231" cy="2841174"/>
            <a:chOff x="0" y="0"/>
            <a:chExt cx="21814974" cy="3788232"/>
          </a:xfrm>
        </p:grpSpPr>
        <p:sp>
          <p:nvSpPr>
            <p:cNvPr name="Freeform 10" id="10"/>
            <p:cNvSpPr/>
            <p:nvPr/>
          </p:nvSpPr>
          <p:spPr>
            <a:xfrm flipH="false" flipV="false" rot="0">
              <a:off x="0" y="0"/>
              <a:ext cx="21814917" cy="3788283"/>
            </a:xfrm>
            <a:custGeom>
              <a:avLst/>
              <a:gdLst/>
              <a:ahLst/>
              <a:cxnLst/>
              <a:rect r="r" b="b" t="t" l="l"/>
              <a:pathLst>
                <a:path h="3788283" w="21814917">
                  <a:moveTo>
                    <a:pt x="0" y="0"/>
                  </a:moveTo>
                  <a:lnTo>
                    <a:pt x="21814917" y="0"/>
                  </a:lnTo>
                  <a:lnTo>
                    <a:pt x="21814917" y="3788283"/>
                  </a:lnTo>
                  <a:lnTo>
                    <a:pt x="0" y="3788283"/>
                  </a:lnTo>
                  <a:close/>
                </a:path>
              </a:pathLst>
            </a:custGeom>
            <a:solidFill>
              <a:srgbClr val="FCF7F6"/>
            </a:solidFill>
          </p:spPr>
        </p:sp>
      </p:grpSp>
      <p:grpSp>
        <p:nvGrpSpPr>
          <p:cNvPr name="Group 11" id="11"/>
          <p:cNvGrpSpPr/>
          <p:nvPr/>
        </p:nvGrpSpPr>
        <p:grpSpPr>
          <a:xfrm rot="0">
            <a:off x="843380" y="1260084"/>
            <a:ext cx="15259515" cy="2331720"/>
            <a:chOff x="0" y="0"/>
            <a:chExt cx="20346020" cy="3108960"/>
          </a:xfrm>
        </p:grpSpPr>
        <p:sp>
          <p:nvSpPr>
            <p:cNvPr name="Freeform 12" id="12"/>
            <p:cNvSpPr/>
            <p:nvPr/>
          </p:nvSpPr>
          <p:spPr>
            <a:xfrm flipH="false" flipV="false" rot="0">
              <a:off x="0" y="0"/>
              <a:ext cx="20346020" cy="3108960"/>
            </a:xfrm>
            <a:custGeom>
              <a:avLst/>
              <a:gdLst/>
              <a:ahLst/>
              <a:cxnLst/>
              <a:rect r="r" b="b" t="t" l="l"/>
              <a:pathLst>
                <a:path h="3108960" w="20346020">
                  <a:moveTo>
                    <a:pt x="0" y="0"/>
                  </a:moveTo>
                  <a:lnTo>
                    <a:pt x="20346020" y="0"/>
                  </a:lnTo>
                  <a:lnTo>
                    <a:pt x="20346020" y="3108960"/>
                  </a:lnTo>
                  <a:lnTo>
                    <a:pt x="0" y="3108960"/>
                  </a:lnTo>
                  <a:close/>
                </a:path>
              </a:pathLst>
            </a:custGeom>
          </p:spPr>
        </p:sp>
        <p:sp>
          <p:nvSpPr>
            <p:cNvPr name="TextBox 13" id="13"/>
            <p:cNvSpPr txBox="true"/>
            <p:nvPr/>
          </p:nvSpPr>
          <p:spPr>
            <a:xfrm>
              <a:off x="0" y="76200"/>
              <a:ext cx="20346020" cy="3032760"/>
            </a:xfrm>
            <a:prstGeom prst="rect">
              <a:avLst/>
            </a:prstGeom>
          </p:spPr>
          <p:txBody>
            <a:bodyPr anchor="ctr" rtlCol="false" tIns="0" lIns="0" bIns="0" rIns="0"/>
            <a:lstStyle/>
            <a:p>
              <a:pPr algn="ctr">
                <a:lnSpc>
                  <a:spcPts val="6480"/>
                </a:lnSpc>
              </a:pPr>
              <a:r>
                <a:rPr lang="en-US" sz="6000" spc="900">
                  <a:solidFill>
                    <a:srgbClr val="3C3C50"/>
                  </a:solidFill>
                  <a:latin typeface="Noto Serif Display"/>
                  <a:ea typeface="Noto Serif Display"/>
                  <a:cs typeface="Noto Serif Display"/>
                  <a:sym typeface="Noto Serif Display"/>
                </a:rPr>
                <a:t>What is the </a:t>
              </a:r>
              <a:r>
                <a:rPr lang="en-US" b="true" sz="6000" spc="900">
                  <a:solidFill>
                    <a:srgbClr val="3C3C50"/>
                  </a:solidFill>
                  <a:latin typeface="Noto Serif Display Bold"/>
                  <a:ea typeface="Noto Serif Display Bold"/>
                  <a:cs typeface="Noto Serif Display Bold"/>
                  <a:sym typeface="Noto Serif Display Bold"/>
                </a:rPr>
                <a:t>purpose</a:t>
              </a:r>
              <a:r>
                <a:rPr lang="en-US" sz="6000" spc="900">
                  <a:solidFill>
                    <a:srgbClr val="3C3C50"/>
                  </a:solidFill>
                  <a:latin typeface="Noto Serif Display"/>
                  <a:ea typeface="Noto Serif Display"/>
                  <a:cs typeface="Noto Serif Display"/>
                  <a:sym typeface="Noto Serif Display"/>
                </a:rPr>
                <a:t> </a:t>
              </a:r>
            </a:p>
            <a:p>
              <a:pPr algn="ctr">
                <a:lnSpc>
                  <a:spcPts val="6480"/>
                </a:lnSpc>
              </a:pPr>
              <a:r>
                <a:rPr lang="en-US" sz="6000" spc="900">
                  <a:solidFill>
                    <a:srgbClr val="3C3C50"/>
                  </a:solidFill>
                  <a:latin typeface="Noto Serif Display"/>
                  <a:ea typeface="Noto Serif Display"/>
                  <a:cs typeface="Noto Serif Display"/>
                  <a:sym typeface="Noto Serif Display"/>
                </a:rPr>
                <a:t>of research?</a:t>
              </a:r>
            </a:p>
          </p:txBody>
        </p:sp>
      </p:grpSp>
      <p:sp>
        <p:nvSpPr>
          <p:cNvPr name="AutoShape 14" id="14"/>
          <p:cNvSpPr/>
          <p:nvPr/>
        </p:nvSpPr>
        <p:spPr>
          <a:xfrm rot="10790683">
            <a:off x="1235840" y="9708920"/>
            <a:ext cx="15816321" cy="0"/>
          </a:xfrm>
          <a:prstGeom prst="line">
            <a:avLst/>
          </a:prstGeom>
          <a:ln cap="rnd" w="47625">
            <a:solidFill>
              <a:srgbClr val="717092"/>
            </a:solidFill>
            <a:prstDash val="solid"/>
            <a:headEnd type="none" len="sm" w="sm"/>
            <a:tailEnd type="none" len="sm" w="sm"/>
          </a:ln>
        </p:spPr>
      </p:sp>
      <p:grpSp>
        <p:nvGrpSpPr>
          <p:cNvPr name="Group 15" id="15"/>
          <p:cNvGrpSpPr/>
          <p:nvPr/>
        </p:nvGrpSpPr>
        <p:grpSpPr>
          <a:xfrm rot="0">
            <a:off x="1097590" y="4483344"/>
            <a:ext cx="4435554" cy="2837437"/>
            <a:chOff x="0" y="0"/>
            <a:chExt cx="5914072" cy="3783249"/>
          </a:xfrm>
        </p:grpSpPr>
        <p:sp>
          <p:nvSpPr>
            <p:cNvPr name="Freeform 16" id="16"/>
            <p:cNvSpPr/>
            <p:nvPr/>
          </p:nvSpPr>
          <p:spPr>
            <a:xfrm flipH="false" flipV="false" rot="0">
              <a:off x="38100" y="38100"/>
              <a:ext cx="5837936" cy="3707003"/>
            </a:xfrm>
            <a:custGeom>
              <a:avLst/>
              <a:gdLst/>
              <a:ahLst/>
              <a:cxnLst/>
              <a:rect r="r" b="b" t="t" l="l"/>
              <a:pathLst>
                <a:path h="3707003" w="5837936">
                  <a:moveTo>
                    <a:pt x="0" y="370713"/>
                  </a:moveTo>
                  <a:cubicBezTo>
                    <a:pt x="0" y="165989"/>
                    <a:pt x="165989" y="0"/>
                    <a:pt x="370713" y="0"/>
                  </a:cubicBezTo>
                  <a:lnTo>
                    <a:pt x="5467223" y="0"/>
                  </a:lnTo>
                  <a:cubicBezTo>
                    <a:pt x="5671947" y="0"/>
                    <a:pt x="5837936" y="165989"/>
                    <a:pt x="5837936" y="370713"/>
                  </a:cubicBezTo>
                  <a:lnTo>
                    <a:pt x="5837936" y="3336290"/>
                  </a:lnTo>
                  <a:cubicBezTo>
                    <a:pt x="5837936" y="3541014"/>
                    <a:pt x="5671947" y="3707003"/>
                    <a:pt x="5467223" y="3707003"/>
                  </a:cubicBezTo>
                  <a:lnTo>
                    <a:pt x="370713" y="3707003"/>
                  </a:lnTo>
                  <a:cubicBezTo>
                    <a:pt x="165989" y="3707003"/>
                    <a:pt x="0" y="3541141"/>
                    <a:pt x="0" y="3336290"/>
                  </a:cubicBezTo>
                  <a:lnTo>
                    <a:pt x="0" y="370713"/>
                  </a:lnTo>
                  <a:close/>
                </a:path>
              </a:pathLst>
            </a:custGeom>
            <a:solidFill>
              <a:srgbClr val="FCF7F6">
                <a:alpha val="80784"/>
              </a:srgbClr>
            </a:solidFill>
          </p:spPr>
        </p:sp>
        <p:sp>
          <p:nvSpPr>
            <p:cNvPr name="Freeform 17" id="17"/>
            <p:cNvSpPr/>
            <p:nvPr/>
          </p:nvSpPr>
          <p:spPr>
            <a:xfrm flipH="false" flipV="false" rot="0">
              <a:off x="0" y="0"/>
              <a:ext cx="5914136" cy="3783203"/>
            </a:xfrm>
            <a:custGeom>
              <a:avLst/>
              <a:gdLst/>
              <a:ahLst/>
              <a:cxnLst/>
              <a:rect r="r" b="b" t="t" l="l"/>
              <a:pathLst>
                <a:path h="3783203" w="5914136">
                  <a:moveTo>
                    <a:pt x="0" y="408813"/>
                  </a:moveTo>
                  <a:cubicBezTo>
                    <a:pt x="0" y="183007"/>
                    <a:pt x="183007" y="0"/>
                    <a:pt x="408813" y="0"/>
                  </a:cubicBezTo>
                  <a:lnTo>
                    <a:pt x="408813" y="38100"/>
                  </a:lnTo>
                  <a:lnTo>
                    <a:pt x="408813" y="0"/>
                  </a:lnTo>
                  <a:lnTo>
                    <a:pt x="5505323" y="0"/>
                  </a:lnTo>
                  <a:lnTo>
                    <a:pt x="5505323" y="38100"/>
                  </a:lnTo>
                  <a:lnTo>
                    <a:pt x="5505323" y="0"/>
                  </a:lnTo>
                  <a:cubicBezTo>
                    <a:pt x="5731129" y="0"/>
                    <a:pt x="5914136" y="183007"/>
                    <a:pt x="5914136" y="408813"/>
                  </a:cubicBezTo>
                  <a:lnTo>
                    <a:pt x="5876036" y="408813"/>
                  </a:lnTo>
                  <a:lnTo>
                    <a:pt x="5914136" y="408813"/>
                  </a:lnTo>
                  <a:lnTo>
                    <a:pt x="5914136" y="3374390"/>
                  </a:lnTo>
                  <a:lnTo>
                    <a:pt x="5876036" y="3374390"/>
                  </a:lnTo>
                  <a:lnTo>
                    <a:pt x="5914136" y="3374390"/>
                  </a:lnTo>
                  <a:cubicBezTo>
                    <a:pt x="5914136" y="3600196"/>
                    <a:pt x="5731129" y="3783203"/>
                    <a:pt x="5505323" y="3783203"/>
                  </a:cubicBezTo>
                  <a:lnTo>
                    <a:pt x="5505323" y="3745103"/>
                  </a:lnTo>
                  <a:lnTo>
                    <a:pt x="5505323" y="3783203"/>
                  </a:lnTo>
                  <a:lnTo>
                    <a:pt x="408813" y="3783203"/>
                  </a:lnTo>
                  <a:lnTo>
                    <a:pt x="408813" y="3745103"/>
                  </a:lnTo>
                  <a:lnTo>
                    <a:pt x="408813" y="3783203"/>
                  </a:lnTo>
                  <a:cubicBezTo>
                    <a:pt x="183007" y="3783203"/>
                    <a:pt x="0" y="3600196"/>
                    <a:pt x="0" y="3374390"/>
                  </a:cubicBezTo>
                  <a:lnTo>
                    <a:pt x="38100" y="3374390"/>
                  </a:lnTo>
                  <a:lnTo>
                    <a:pt x="0" y="3374390"/>
                  </a:lnTo>
                  <a:lnTo>
                    <a:pt x="0" y="408813"/>
                  </a:lnTo>
                  <a:lnTo>
                    <a:pt x="38100" y="408813"/>
                  </a:lnTo>
                  <a:lnTo>
                    <a:pt x="0" y="408813"/>
                  </a:lnTo>
                  <a:moveTo>
                    <a:pt x="76200" y="408813"/>
                  </a:moveTo>
                  <a:lnTo>
                    <a:pt x="76200" y="3374390"/>
                  </a:lnTo>
                  <a:cubicBezTo>
                    <a:pt x="76200" y="3558032"/>
                    <a:pt x="225171" y="3707003"/>
                    <a:pt x="408813" y="3707003"/>
                  </a:cubicBezTo>
                  <a:lnTo>
                    <a:pt x="5505323" y="3707003"/>
                  </a:lnTo>
                  <a:cubicBezTo>
                    <a:pt x="5688965" y="3707003"/>
                    <a:pt x="5837936" y="3558032"/>
                    <a:pt x="5837936" y="3374390"/>
                  </a:cubicBezTo>
                  <a:lnTo>
                    <a:pt x="5837936" y="408813"/>
                  </a:lnTo>
                  <a:cubicBezTo>
                    <a:pt x="5837809" y="225171"/>
                    <a:pt x="5688965" y="76200"/>
                    <a:pt x="5505323" y="76200"/>
                  </a:cubicBezTo>
                  <a:lnTo>
                    <a:pt x="408813" y="76200"/>
                  </a:lnTo>
                  <a:cubicBezTo>
                    <a:pt x="225171" y="76200"/>
                    <a:pt x="76200" y="225171"/>
                    <a:pt x="76200" y="408813"/>
                  </a:cubicBezTo>
                  <a:close/>
                </a:path>
              </a:pathLst>
            </a:custGeom>
            <a:solidFill>
              <a:srgbClr val="D9B98B"/>
            </a:solidFill>
          </p:spPr>
        </p:sp>
        <p:sp>
          <p:nvSpPr>
            <p:cNvPr name="TextBox 18" id="18"/>
            <p:cNvSpPr txBox="true"/>
            <p:nvPr/>
          </p:nvSpPr>
          <p:spPr>
            <a:xfrm>
              <a:off x="0" y="38100"/>
              <a:ext cx="5914072" cy="3745149"/>
            </a:xfrm>
            <a:prstGeom prst="rect">
              <a:avLst/>
            </a:prstGeom>
          </p:spPr>
          <p:txBody>
            <a:bodyPr anchor="ctr" rtlCol="false" tIns="50800" lIns="50800" bIns="50800" rIns="50800"/>
            <a:lstStyle/>
            <a:p>
              <a:pPr algn="ctr">
                <a:lnSpc>
                  <a:spcPts val="3564"/>
                </a:lnSpc>
              </a:pPr>
              <a:r>
                <a:rPr lang="en-US" sz="3300">
                  <a:solidFill>
                    <a:srgbClr val="3C3C50"/>
                  </a:solidFill>
                  <a:latin typeface="Noto Serif Display"/>
                  <a:ea typeface="Noto Serif Display"/>
                  <a:cs typeface="Noto Serif Display"/>
                  <a:sym typeface="Noto Serif Display"/>
                </a:rPr>
                <a:t>Test how true/valid a hypothesis is </a:t>
              </a:r>
            </a:p>
          </p:txBody>
        </p:sp>
      </p:grpSp>
      <p:grpSp>
        <p:nvGrpSpPr>
          <p:cNvPr name="Group 19" id="19"/>
          <p:cNvGrpSpPr/>
          <p:nvPr/>
        </p:nvGrpSpPr>
        <p:grpSpPr>
          <a:xfrm rot="0">
            <a:off x="6676144" y="4570455"/>
            <a:ext cx="4435554" cy="2837437"/>
            <a:chOff x="0" y="0"/>
            <a:chExt cx="5914072" cy="3783249"/>
          </a:xfrm>
        </p:grpSpPr>
        <p:sp>
          <p:nvSpPr>
            <p:cNvPr name="Freeform 20" id="20"/>
            <p:cNvSpPr/>
            <p:nvPr/>
          </p:nvSpPr>
          <p:spPr>
            <a:xfrm flipH="false" flipV="false" rot="0">
              <a:off x="38100" y="38100"/>
              <a:ext cx="5837936" cy="3707003"/>
            </a:xfrm>
            <a:custGeom>
              <a:avLst/>
              <a:gdLst/>
              <a:ahLst/>
              <a:cxnLst/>
              <a:rect r="r" b="b" t="t" l="l"/>
              <a:pathLst>
                <a:path h="3707003" w="5837936">
                  <a:moveTo>
                    <a:pt x="0" y="370713"/>
                  </a:moveTo>
                  <a:cubicBezTo>
                    <a:pt x="0" y="165989"/>
                    <a:pt x="165989" y="0"/>
                    <a:pt x="370713" y="0"/>
                  </a:cubicBezTo>
                  <a:lnTo>
                    <a:pt x="5467223" y="0"/>
                  </a:lnTo>
                  <a:cubicBezTo>
                    <a:pt x="5671947" y="0"/>
                    <a:pt x="5837936" y="165989"/>
                    <a:pt x="5837936" y="370713"/>
                  </a:cubicBezTo>
                  <a:lnTo>
                    <a:pt x="5837936" y="3336290"/>
                  </a:lnTo>
                  <a:cubicBezTo>
                    <a:pt x="5837936" y="3541014"/>
                    <a:pt x="5671947" y="3707003"/>
                    <a:pt x="5467223" y="3707003"/>
                  </a:cubicBezTo>
                  <a:lnTo>
                    <a:pt x="370713" y="3707003"/>
                  </a:lnTo>
                  <a:cubicBezTo>
                    <a:pt x="165989" y="3707003"/>
                    <a:pt x="0" y="3541141"/>
                    <a:pt x="0" y="3336290"/>
                  </a:cubicBezTo>
                  <a:lnTo>
                    <a:pt x="0" y="370713"/>
                  </a:lnTo>
                  <a:close/>
                </a:path>
              </a:pathLst>
            </a:custGeom>
            <a:solidFill>
              <a:srgbClr val="FCF7F6">
                <a:alpha val="80784"/>
              </a:srgbClr>
            </a:solidFill>
          </p:spPr>
        </p:sp>
        <p:sp>
          <p:nvSpPr>
            <p:cNvPr name="Freeform 21" id="21"/>
            <p:cNvSpPr/>
            <p:nvPr/>
          </p:nvSpPr>
          <p:spPr>
            <a:xfrm flipH="false" flipV="false" rot="0">
              <a:off x="0" y="0"/>
              <a:ext cx="5914136" cy="3783203"/>
            </a:xfrm>
            <a:custGeom>
              <a:avLst/>
              <a:gdLst/>
              <a:ahLst/>
              <a:cxnLst/>
              <a:rect r="r" b="b" t="t" l="l"/>
              <a:pathLst>
                <a:path h="3783203" w="5914136">
                  <a:moveTo>
                    <a:pt x="0" y="408813"/>
                  </a:moveTo>
                  <a:cubicBezTo>
                    <a:pt x="0" y="183007"/>
                    <a:pt x="183007" y="0"/>
                    <a:pt x="408813" y="0"/>
                  </a:cubicBezTo>
                  <a:lnTo>
                    <a:pt x="408813" y="38100"/>
                  </a:lnTo>
                  <a:lnTo>
                    <a:pt x="408813" y="0"/>
                  </a:lnTo>
                  <a:lnTo>
                    <a:pt x="5505323" y="0"/>
                  </a:lnTo>
                  <a:lnTo>
                    <a:pt x="5505323" y="38100"/>
                  </a:lnTo>
                  <a:lnTo>
                    <a:pt x="5505323" y="0"/>
                  </a:lnTo>
                  <a:cubicBezTo>
                    <a:pt x="5731129" y="0"/>
                    <a:pt x="5914136" y="183007"/>
                    <a:pt x="5914136" y="408813"/>
                  </a:cubicBezTo>
                  <a:lnTo>
                    <a:pt x="5876036" y="408813"/>
                  </a:lnTo>
                  <a:lnTo>
                    <a:pt x="5914136" y="408813"/>
                  </a:lnTo>
                  <a:lnTo>
                    <a:pt x="5914136" y="3374390"/>
                  </a:lnTo>
                  <a:lnTo>
                    <a:pt x="5876036" y="3374390"/>
                  </a:lnTo>
                  <a:lnTo>
                    <a:pt x="5914136" y="3374390"/>
                  </a:lnTo>
                  <a:cubicBezTo>
                    <a:pt x="5914136" y="3600196"/>
                    <a:pt x="5731129" y="3783203"/>
                    <a:pt x="5505323" y="3783203"/>
                  </a:cubicBezTo>
                  <a:lnTo>
                    <a:pt x="5505323" y="3745103"/>
                  </a:lnTo>
                  <a:lnTo>
                    <a:pt x="5505323" y="3783203"/>
                  </a:lnTo>
                  <a:lnTo>
                    <a:pt x="408813" y="3783203"/>
                  </a:lnTo>
                  <a:lnTo>
                    <a:pt x="408813" y="3745103"/>
                  </a:lnTo>
                  <a:lnTo>
                    <a:pt x="408813" y="3783203"/>
                  </a:lnTo>
                  <a:cubicBezTo>
                    <a:pt x="183007" y="3783203"/>
                    <a:pt x="0" y="3600196"/>
                    <a:pt x="0" y="3374390"/>
                  </a:cubicBezTo>
                  <a:lnTo>
                    <a:pt x="38100" y="3374390"/>
                  </a:lnTo>
                  <a:lnTo>
                    <a:pt x="0" y="3374390"/>
                  </a:lnTo>
                  <a:lnTo>
                    <a:pt x="0" y="408813"/>
                  </a:lnTo>
                  <a:lnTo>
                    <a:pt x="38100" y="408813"/>
                  </a:lnTo>
                  <a:lnTo>
                    <a:pt x="0" y="408813"/>
                  </a:lnTo>
                  <a:moveTo>
                    <a:pt x="76200" y="408813"/>
                  </a:moveTo>
                  <a:lnTo>
                    <a:pt x="76200" y="3374390"/>
                  </a:lnTo>
                  <a:cubicBezTo>
                    <a:pt x="76200" y="3558032"/>
                    <a:pt x="225171" y="3707003"/>
                    <a:pt x="408813" y="3707003"/>
                  </a:cubicBezTo>
                  <a:lnTo>
                    <a:pt x="5505323" y="3707003"/>
                  </a:lnTo>
                  <a:cubicBezTo>
                    <a:pt x="5688965" y="3707003"/>
                    <a:pt x="5837936" y="3558032"/>
                    <a:pt x="5837936" y="3374390"/>
                  </a:cubicBezTo>
                  <a:lnTo>
                    <a:pt x="5837936" y="408813"/>
                  </a:lnTo>
                  <a:cubicBezTo>
                    <a:pt x="5837809" y="225171"/>
                    <a:pt x="5688965" y="76200"/>
                    <a:pt x="5505323" y="76200"/>
                  </a:cubicBezTo>
                  <a:lnTo>
                    <a:pt x="408813" y="76200"/>
                  </a:lnTo>
                  <a:cubicBezTo>
                    <a:pt x="225171" y="76200"/>
                    <a:pt x="76200" y="225171"/>
                    <a:pt x="76200" y="408813"/>
                  </a:cubicBezTo>
                  <a:close/>
                </a:path>
              </a:pathLst>
            </a:custGeom>
            <a:solidFill>
              <a:srgbClr val="D9B98B"/>
            </a:solidFill>
          </p:spPr>
        </p:sp>
        <p:sp>
          <p:nvSpPr>
            <p:cNvPr name="TextBox 22" id="22"/>
            <p:cNvSpPr txBox="true"/>
            <p:nvPr/>
          </p:nvSpPr>
          <p:spPr>
            <a:xfrm>
              <a:off x="0" y="38100"/>
              <a:ext cx="5914072" cy="3745149"/>
            </a:xfrm>
            <a:prstGeom prst="rect">
              <a:avLst/>
            </a:prstGeom>
          </p:spPr>
          <p:txBody>
            <a:bodyPr anchor="ctr" rtlCol="false" tIns="50800" lIns="50800" bIns="50800" rIns="50800"/>
            <a:lstStyle/>
            <a:p>
              <a:pPr algn="ctr">
                <a:lnSpc>
                  <a:spcPts val="3564"/>
                </a:lnSpc>
              </a:pPr>
              <a:r>
                <a:rPr lang="en-US" sz="3300">
                  <a:solidFill>
                    <a:srgbClr val="3C3C50"/>
                  </a:solidFill>
                  <a:latin typeface="Noto Serif Display"/>
                  <a:ea typeface="Noto Serif Display"/>
                  <a:cs typeface="Noto Serif Display"/>
                  <a:sym typeface="Noto Serif Display"/>
                </a:rPr>
                <a:t>Assemble data</a:t>
              </a:r>
            </a:p>
            <a:p>
              <a:pPr algn="ctr">
                <a:lnSpc>
                  <a:spcPts val="3564"/>
                </a:lnSpc>
              </a:pPr>
              <a:r>
                <a:rPr lang="en-US" sz="3300">
                  <a:solidFill>
                    <a:srgbClr val="3C3C50"/>
                  </a:solidFill>
                  <a:latin typeface="Noto Serif Display"/>
                  <a:ea typeface="Noto Serif Display"/>
                  <a:cs typeface="Noto Serif Display"/>
                  <a:sym typeface="Noto Serif Display"/>
                </a:rPr>
                <a:t>&amp; findings</a:t>
              </a:r>
            </a:p>
          </p:txBody>
        </p:sp>
      </p:grpSp>
      <p:grpSp>
        <p:nvGrpSpPr>
          <p:cNvPr name="Group 23" id="23"/>
          <p:cNvGrpSpPr/>
          <p:nvPr/>
        </p:nvGrpSpPr>
        <p:grpSpPr>
          <a:xfrm rot="0">
            <a:off x="12255011" y="4570455"/>
            <a:ext cx="4435554" cy="2837437"/>
            <a:chOff x="0" y="0"/>
            <a:chExt cx="5914072" cy="3783249"/>
          </a:xfrm>
        </p:grpSpPr>
        <p:sp>
          <p:nvSpPr>
            <p:cNvPr name="Freeform 24" id="24"/>
            <p:cNvSpPr/>
            <p:nvPr/>
          </p:nvSpPr>
          <p:spPr>
            <a:xfrm flipH="false" flipV="false" rot="0">
              <a:off x="38100" y="38100"/>
              <a:ext cx="5837936" cy="3707003"/>
            </a:xfrm>
            <a:custGeom>
              <a:avLst/>
              <a:gdLst/>
              <a:ahLst/>
              <a:cxnLst/>
              <a:rect r="r" b="b" t="t" l="l"/>
              <a:pathLst>
                <a:path h="3707003" w="5837936">
                  <a:moveTo>
                    <a:pt x="0" y="370713"/>
                  </a:moveTo>
                  <a:cubicBezTo>
                    <a:pt x="0" y="165989"/>
                    <a:pt x="165989" y="0"/>
                    <a:pt x="370713" y="0"/>
                  </a:cubicBezTo>
                  <a:lnTo>
                    <a:pt x="5467223" y="0"/>
                  </a:lnTo>
                  <a:cubicBezTo>
                    <a:pt x="5671947" y="0"/>
                    <a:pt x="5837936" y="165989"/>
                    <a:pt x="5837936" y="370713"/>
                  </a:cubicBezTo>
                  <a:lnTo>
                    <a:pt x="5837936" y="3336290"/>
                  </a:lnTo>
                  <a:cubicBezTo>
                    <a:pt x="5837936" y="3541014"/>
                    <a:pt x="5671947" y="3707003"/>
                    <a:pt x="5467223" y="3707003"/>
                  </a:cubicBezTo>
                  <a:lnTo>
                    <a:pt x="370713" y="3707003"/>
                  </a:lnTo>
                  <a:cubicBezTo>
                    <a:pt x="165989" y="3707003"/>
                    <a:pt x="0" y="3541141"/>
                    <a:pt x="0" y="3336290"/>
                  </a:cubicBezTo>
                  <a:lnTo>
                    <a:pt x="0" y="370713"/>
                  </a:lnTo>
                  <a:close/>
                </a:path>
              </a:pathLst>
            </a:custGeom>
            <a:solidFill>
              <a:srgbClr val="FCF7F6">
                <a:alpha val="80784"/>
              </a:srgbClr>
            </a:solidFill>
          </p:spPr>
        </p:sp>
        <p:sp>
          <p:nvSpPr>
            <p:cNvPr name="Freeform 25" id="25"/>
            <p:cNvSpPr/>
            <p:nvPr/>
          </p:nvSpPr>
          <p:spPr>
            <a:xfrm flipH="false" flipV="false" rot="0">
              <a:off x="0" y="0"/>
              <a:ext cx="5914136" cy="3783203"/>
            </a:xfrm>
            <a:custGeom>
              <a:avLst/>
              <a:gdLst/>
              <a:ahLst/>
              <a:cxnLst/>
              <a:rect r="r" b="b" t="t" l="l"/>
              <a:pathLst>
                <a:path h="3783203" w="5914136">
                  <a:moveTo>
                    <a:pt x="0" y="408813"/>
                  </a:moveTo>
                  <a:cubicBezTo>
                    <a:pt x="0" y="183007"/>
                    <a:pt x="183007" y="0"/>
                    <a:pt x="408813" y="0"/>
                  </a:cubicBezTo>
                  <a:lnTo>
                    <a:pt x="408813" y="38100"/>
                  </a:lnTo>
                  <a:lnTo>
                    <a:pt x="408813" y="0"/>
                  </a:lnTo>
                  <a:lnTo>
                    <a:pt x="5505323" y="0"/>
                  </a:lnTo>
                  <a:lnTo>
                    <a:pt x="5505323" y="38100"/>
                  </a:lnTo>
                  <a:lnTo>
                    <a:pt x="5505323" y="0"/>
                  </a:lnTo>
                  <a:cubicBezTo>
                    <a:pt x="5731129" y="0"/>
                    <a:pt x="5914136" y="183007"/>
                    <a:pt x="5914136" y="408813"/>
                  </a:cubicBezTo>
                  <a:lnTo>
                    <a:pt x="5876036" y="408813"/>
                  </a:lnTo>
                  <a:lnTo>
                    <a:pt x="5914136" y="408813"/>
                  </a:lnTo>
                  <a:lnTo>
                    <a:pt x="5914136" y="3374390"/>
                  </a:lnTo>
                  <a:lnTo>
                    <a:pt x="5876036" y="3374390"/>
                  </a:lnTo>
                  <a:lnTo>
                    <a:pt x="5914136" y="3374390"/>
                  </a:lnTo>
                  <a:cubicBezTo>
                    <a:pt x="5914136" y="3600196"/>
                    <a:pt x="5731129" y="3783203"/>
                    <a:pt x="5505323" y="3783203"/>
                  </a:cubicBezTo>
                  <a:lnTo>
                    <a:pt x="5505323" y="3745103"/>
                  </a:lnTo>
                  <a:lnTo>
                    <a:pt x="5505323" y="3783203"/>
                  </a:lnTo>
                  <a:lnTo>
                    <a:pt x="408813" y="3783203"/>
                  </a:lnTo>
                  <a:lnTo>
                    <a:pt x="408813" y="3745103"/>
                  </a:lnTo>
                  <a:lnTo>
                    <a:pt x="408813" y="3783203"/>
                  </a:lnTo>
                  <a:cubicBezTo>
                    <a:pt x="183007" y="3783203"/>
                    <a:pt x="0" y="3600196"/>
                    <a:pt x="0" y="3374390"/>
                  </a:cubicBezTo>
                  <a:lnTo>
                    <a:pt x="38100" y="3374390"/>
                  </a:lnTo>
                  <a:lnTo>
                    <a:pt x="0" y="3374390"/>
                  </a:lnTo>
                  <a:lnTo>
                    <a:pt x="0" y="408813"/>
                  </a:lnTo>
                  <a:lnTo>
                    <a:pt x="38100" y="408813"/>
                  </a:lnTo>
                  <a:lnTo>
                    <a:pt x="0" y="408813"/>
                  </a:lnTo>
                  <a:moveTo>
                    <a:pt x="76200" y="408813"/>
                  </a:moveTo>
                  <a:lnTo>
                    <a:pt x="76200" y="3374390"/>
                  </a:lnTo>
                  <a:cubicBezTo>
                    <a:pt x="76200" y="3558032"/>
                    <a:pt x="225171" y="3707003"/>
                    <a:pt x="408813" y="3707003"/>
                  </a:cubicBezTo>
                  <a:lnTo>
                    <a:pt x="5505323" y="3707003"/>
                  </a:lnTo>
                  <a:cubicBezTo>
                    <a:pt x="5688965" y="3707003"/>
                    <a:pt x="5837936" y="3558032"/>
                    <a:pt x="5837936" y="3374390"/>
                  </a:cubicBezTo>
                  <a:lnTo>
                    <a:pt x="5837936" y="408813"/>
                  </a:lnTo>
                  <a:cubicBezTo>
                    <a:pt x="5837809" y="225171"/>
                    <a:pt x="5688965" y="76200"/>
                    <a:pt x="5505323" y="76200"/>
                  </a:cubicBezTo>
                  <a:lnTo>
                    <a:pt x="408813" y="76200"/>
                  </a:lnTo>
                  <a:cubicBezTo>
                    <a:pt x="225171" y="76200"/>
                    <a:pt x="76200" y="225171"/>
                    <a:pt x="76200" y="408813"/>
                  </a:cubicBezTo>
                  <a:close/>
                </a:path>
              </a:pathLst>
            </a:custGeom>
            <a:solidFill>
              <a:srgbClr val="D9B98B"/>
            </a:solidFill>
          </p:spPr>
        </p:sp>
        <p:sp>
          <p:nvSpPr>
            <p:cNvPr name="TextBox 26" id="26"/>
            <p:cNvSpPr txBox="true"/>
            <p:nvPr/>
          </p:nvSpPr>
          <p:spPr>
            <a:xfrm>
              <a:off x="0" y="38100"/>
              <a:ext cx="5914072" cy="3745149"/>
            </a:xfrm>
            <a:prstGeom prst="rect">
              <a:avLst/>
            </a:prstGeom>
          </p:spPr>
          <p:txBody>
            <a:bodyPr anchor="ctr" rtlCol="false" tIns="50800" lIns="50800" bIns="50800" rIns="50800"/>
            <a:lstStyle/>
            <a:p>
              <a:pPr algn="ctr">
                <a:lnSpc>
                  <a:spcPts val="3564"/>
                </a:lnSpc>
              </a:pPr>
              <a:r>
                <a:rPr lang="en-US" sz="3300">
                  <a:solidFill>
                    <a:srgbClr val="3C3C50"/>
                  </a:solidFill>
                  <a:latin typeface="Noto Serif Display"/>
                  <a:ea typeface="Noto Serif Display"/>
                  <a:cs typeface="Noto Serif Display"/>
                  <a:sym typeface="Noto Serif Display"/>
                </a:rPr>
                <a:t>Generate questions for future research</a:t>
              </a:r>
            </a:p>
          </p:txBody>
        </p:sp>
      </p:grpSp>
      <p:sp>
        <p:nvSpPr>
          <p:cNvPr name="Freeform 27" id="27"/>
          <p:cNvSpPr/>
          <p:nvPr/>
        </p:nvSpPr>
        <p:spPr>
          <a:xfrm flipH="false" flipV="false" rot="0">
            <a:off x="14204538" y="909403"/>
            <a:ext cx="2486027" cy="2841174"/>
          </a:xfrm>
          <a:custGeom>
            <a:avLst/>
            <a:gdLst/>
            <a:ahLst/>
            <a:cxnLst/>
            <a:rect r="r" b="b" t="t" l="l"/>
            <a:pathLst>
              <a:path h="2841174" w="2486027">
                <a:moveTo>
                  <a:pt x="0" y="0"/>
                </a:moveTo>
                <a:lnTo>
                  <a:pt x="2486027" y="0"/>
                </a:lnTo>
                <a:lnTo>
                  <a:pt x="2486027" y="2841174"/>
                </a:lnTo>
                <a:lnTo>
                  <a:pt x="0" y="2841174"/>
                </a:lnTo>
                <a:lnTo>
                  <a:pt x="0" y="0"/>
                </a:lnTo>
                <a:close/>
              </a:path>
            </a:pathLst>
          </a:custGeom>
          <a:blipFill>
            <a:blip r:embed="rId6">
              <a:extLst>
                <a:ext uri="{96DAC541-7B7A-43D3-8B79-37D633B846F1}">
                  <asvg:svgBlip xmlns:asvg="http://schemas.microsoft.com/office/drawing/2016/SVG/main" r:embed="rId7"/>
                </a:ext>
              </a:extLst>
            </a:blip>
            <a:stretch>
              <a:fillRect l="0" t="0" r="0" b="0"/>
            </a:stretch>
          </a:blipFill>
        </p:spPr>
      </p:sp>
    </p:spTree>
  </p:cSld>
  <p:clrMapOvr>
    <a:masterClrMapping/>
  </p:clrMapOvr>
  <p:transition spd="fast">
    <p:fade/>
  </p:transition>
</p:sld>
</file>

<file path=ppt/slides/slide6.xml><?xml version="1.0" encoding="utf-8"?>
<p:sld xmlns:p="http://schemas.openxmlformats.org/presentationml/2006/main" xmlns:a="http://schemas.openxmlformats.org/drawingml/2006/main" xmlns:r="http://schemas.openxmlformats.org/officeDocument/2006/relationships">
  <p:cSld>
    <p:bg>
      <p:bgPr>
        <a:solidFill>
          <a:srgbClr val="FCF7F6"/>
        </a:solidFill>
      </p:bgPr>
    </p:bg>
    <p:spTree>
      <p:nvGrpSpPr>
        <p:cNvPr id="1" name=""/>
        <p:cNvGrpSpPr/>
        <p:nvPr/>
      </p:nvGrpSpPr>
      <p:grpSpPr>
        <a:xfrm>
          <a:off x="0" y="0"/>
          <a:ext cx="0" cy="0"/>
          <a:chOff x="0" y="0"/>
          <a:chExt cx="0" cy="0"/>
        </a:xfrm>
      </p:grpSpPr>
      <p:grpSp>
        <p:nvGrpSpPr>
          <p:cNvPr name="Group 2" id="2"/>
          <p:cNvGrpSpPr/>
          <p:nvPr/>
        </p:nvGrpSpPr>
        <p:grpSpPr>
          <a:xfrm rot="0">
            <a:off x="-94610" y="-225357"/>
            <a:ext cx="18288000" cy="8985739"/>
            <a:chOff x="0" y="0"/>
            <a:chExt cx="24384000" cy="11980985"/>
          </a:xfrm>
        </p:grpSpPr>
        <p:sp>
          <p:nvSpPr>
            <p:cNvPr name="Freeform 3" id="3"/>
            <p:cNvSpPr/>
            <p:nvPr/>
          </p:nvSpPr>
          <p:spPr>
            <a:xfrm flipH="false" flipV="false" rot="0">
              <a:off x="0" y="0"/>
              <a:ext cx="24384000" cy="11980926"/>
            </a:xfrm>
            <a:custGeom>
              <a:avLst/>
              <a:gdLst/>
              <a:ahLst/>
              <a:cxnLst/>
              <a:rect r="r" b="b" t="t" l="l"/>
              <a:pathLst>
                <a:path h="11980926" w="24384000">
                  <a:moveTo>
                    <a:pt x="0" y="0"/>
                  </a:moveTo>
                  <a:lnTo>
                    <a:pt x="24384000" y="0"/>
                  </a:lnTo>
                  <a:lnTo>
                    <a:pt x="24384000" y="11980926"/>
                  </a:lnTo>
                  <a:lnTo>
                    <a:pt x="0" y="11980926"/>
                  </a:lnTo>
                  <a:close/>
                </a:path>
              </a:pathLst>
            </a:custGeom>
            <a:solidFill>
              <a:srgbClr val="D9B98B"/>
            </a:solidFill>
          </p:spPr>
        </p:sp>
      </p:grpSp>
      <p:grpSp>
        <p:nvGrpSpPr>
          <p:cNvPr name="Group 4" id="4"/>
          <p:cNvGrpSpPr>
            <a:grpSpLocks noChangeAspect="true"/>
          </p:cNvGrpSpPr>
          <p:nvPr/>
        </p:nvGrpSpPr>
        <p:grpSpPr>
          <a:xfrm rot="0">
            <a:off x="0" y="8575743"/>
            <a:ext cx="18288000" cy="184639"/>
            <a:chOff x="0" y="0"/>
            <a:chExt cx="24384000" cy="246185"/>
          </a:xfrm>
        </p:grpSpPr>
        <p:sp>
          <p:nvSpPr>
            <p:cNvPr name="Freeform 5" id="5"/>
            <p:cNvSpPr/>
            <p:nvPr/>
          </p:nvSpPr>
          <p:spPr>
            <a:xfrm flipH="false" flipV="false" rot="0">
              <a:off x="0" y="0"/>
              <a:ext cx="24384000" cy="246126"/>
            </a:xfrm>
            <a:custGeom>
              <a:avLst/>
              <a:gdLst/>
              <a:ahLst/>
              <a:cxnLst/>
              <a:rect r="r" b="b" t="t" l="l"/>
              <a:pathLst>
                <a:path h="246126" w="24384000">
                  <a:moveTo>
                    <a:pt x="0" y="0"/>
                  </a:moveTo>
                  <a:lnTo>
                    <a:pt x="24384000" y="0"/>
                  </a:lnTo>
                  <a:lnTo>
                    <a:pt x="24384000" y="246126"/>
                  </a:lnTo>
                  <a:lnTo>
                    <a:pt x="0" y="246126"/>
                  </a:lnTo>
                  <a:lnTo>
                    <a:pt x="0" y="0"/>
                  </a:lnTo>
                  <a:close/>
                </a:path>
              </a:pathLst>
            </a:custGeom>
            <a:blipFill>
              <a:blip r:embed="rId3"/>
              <a:stretch>
                <a:fillRect l="0" t="-10146" r="0" b="-10170"/>
              </a:stretch>
            </a:blipFill>
          </p:spPr>
        </p:sp>
      </p:grpSp>
      <p:grpSp>
        <p:nvGrpSpPr>
          <p:cNvPr name="Group 6" id="6"/>
          <p:cNvGrpSpPr>
            <a:grpSpLocks noChangeAspect="true"/>
          </p:cNvGrpSpPr>
          <p:nvPr/>
        </p:nvGrpSpPr>
        <p:grpSpPr>
          <a:xfrm rot="0">
            <a:off x="14782160" y="8985739"/>
            <a:ext cx="3411230" cy="1662544"/>
            <a:chOff x="0" y="0"/>
            <a:chExt cx="4548306" cy="2216725"/>
          </a:xfrm>
        </p:grpSpPr>
        <p:sp>
          <p:nvSpPr>
            <p:cNvPr name="Freeform 7" id="7"/>
            <p:cNvSpPr/>
            <p:nvPr/>
          </p:nvSpPr>
          <p:spPr>
            <a:xfrm flipH="false" flipV="false" rot="0">
              <a:off x="0" y="0"/>
              <a:ext cx="4548251" cy="2216785"/>
            </a:xfrm>
            <a:custGeom>
              <a:avLst/>
              <a:gdLst/>
              <a:ahLst/>
              <a:cxnLst/>
              <a:rect r="r" b="b" t="t" l="l"/>
              <a:pathLst>
                <a:path h="2216785" w="4548251">
                  <a:moveTo>
                    <a:pt x="0" y="0"/>
                  </a:moveTo>
                  <a:lnTo>
                    <a:pt x="4548251" y="0"/>
                  </a:lnTo>
                  <a:lnTo>
                    <a:pt x="4548251" y="2216785"/>
                  </a:lnTo>
                  <a:lnTo>
                    <a:pt x="0" y="2216785"/>
                  </a:lnTo>
                  <a:lnTo>
                    <a:pt x="0" y="0"/>
                  </a:lnTo>
                  <a:close/>
                </a:path>
              </a:pathLst>
            </a:custGeom>
          </p:spPr>
        </p:sp>
      </p:grpSp>
      <p:grpSp>
        <p:nvGrpSpPr>
          <p:cNvPr name="Group 8" id="8"/>
          <p:cNvGrpSpPr/>
          <p:nvPr/>
        </p:nvGrpSpPr>
        <p:grpSpPr>
          <a:xfrm rot="0">
            <a:off x="0" y="-172479"/>
            <a:ext cx="9527805" cy="2710958"/>
            <a:chOff x="0" y="0"/>
            <a:chExt cx="12703739" cy="3614610"/>
          </a:xfrm>
        </p:grpSpPr>
        <p:sp>
          <p:nvSpPr>
            <p:cNvPr name="Freeform 9" id="9"/>
            <p:cNvSpPr/>
            <p:nvPr/>
          </p:nvSpPr>
          <p:spPr>
            <a:xfrm flipH="false" flipV="false" rot="0">
              <a:off x="0" y="0"/>
              <a:ext cx="12703739" cy="3614610"/>
            </a:xfrm>
            <a:custGeom>
              <a:avLst/>
              <a:gdLst/>
              <a:ahLst/>
              <a:cxnLst/>
              <a:rect r="r" b="b" t="t" l="l"/>
              <a:pathLst>
                <a:path h="3614610" w="12703739">
                  <a:moveTo>
                    <a:pt x="0" y="0"/>
                  </a:moveTo>
                  <a:lnTo>
                    <a:pt x="12703739" y="0"/>
                  </a:lnTo>
                  <a:lnTo>
                    <a:pt x="12703739" y="3614610"/>
                  </a:lnTo>
                  <a:lnTo>
                    <a:pt x="0" y="3614610"/>
                  </a:lnTo>
                  <a:close/>
                </a:path>
              </a:pathLst>
            </a:custGeom>
          </p:spPr>
        </p:sp>
        <p:sp>
          <p:nvSpPr>
            <p:cNvPr name="TextBox 10" id="10"/>
            <p:cNvSpPr txBox="true"/>
            <p:nvPr/>
          </p:nvSpPr>
          <p:spPr>
            <a:xfrm>
              <a:off x="0" y="57150"/>
              <a:ext cx="12703739" cy="3557460"/>
            </a:xfrm>
            <a:prstGeom prst="rect">
              <a:avLst/>
            </a:prstGeom>
          </p:spPr>
          <p:txBody>
            <a:bodyPr anchor="ctr" rtlCol="false" tIns="0" lIns="0" bIns="0" rIns="0"/>
            <a:lstStyle/>
            <a:p>
              <a:pPr algn="ctr">
                <a:lnSpc>
                  <a:spcPts val="5832"/>
                </a:lnSpc>
              </a:pPr>
              <a:r>
                <a:rPr lang="en-US" sz="5400">
                  <a:solidFill>
                    <a:srgbClr val="3C3C50"/>
                  </a:solidFill>
                  <a:latin typeface="Noto Serif Display"/>
                  <a:ea typeface="Noto Serif Display"/>
                  <a:cs typeface="Noto Serif Display"/>
                  <a:sym typeface="Noto Serif Display"/>
                </a:rPr>
                <a:t>What research is </a:t>
              </a:r>
              <a:r>
                <a:rPr lang="en-US" b="true" sz="5400">
                  <a:solidFill>
                    <a:srgbClr val="3C3C50"/>
                  </a:solidFill>
                  <a:latin typeface="Noto Serif Display Bold"/>
                  <a:ea typeface="Noto Serif Display Bold"/>
                  <a:cs typeface="Noto Serif Display Bold"/>
                  <a:sym typeface="Noto Serif Display Bold"/>
                </a:rPr>
                <a:t>NOT:</a:t>
              </a:r>
            </a:p>
          </p:txBody>
        </p:sp>
      </p:grpSp>
      <p:grpSp>
        <p:nvGrpSpPr>
          <p:cNvPr name="Group 11" id="11"/>
          <p:cNvGrpSpPr/>
          <p:nvPr/>
        </p:nvGrpSpPr>
        <p:grpSpPr>
          <a:xfrm rot="0">
            <a:off x="3867615" y="5439145"/>
            <a:ext cx="9201010" cy="2840953"/>
            <a:chOff x="0" y="0"/>
            <a:chExt cx="2423311" cy="748235"/>
          </a:xfrm>
        </p:grpSpPr>
        <p:sp>
          <p:nvSpPr>
            <p:cNvPr name="Freeform 12" id="12"/>
            <p:cNvSpPr/>
            <p:nvPr/>
          </p:nvSpPr>
          <p:spPr>
            <a:xfrm flipH="false" flipV="false" rot="0">
              <a:off x="0" y="0"/>
              <a:ext cx="2423311" cy="748235"/>
            </a:xfrm>
            <a:custGeom>
              <a:avLst/>
              <a:gdLst/>
              <a:ahLst/>
              <a:cxnLst/>
              <a:rect r="r" b="b" t="t" l="l"/>
              <a:pathLst>
                <a:path h="748235" w="2423311">
                  <a:moveTo>
                    <a:pt x="42912" y="0"/>
                  </a:moveTo>
                  <a:lnTo>
                    <a:pt x="2380399" y="0"/>
                  </a:lnTo>
                  <a:cubicBezTo>
                    <a:pt x="2391780" y="0"/>
                    <a:pt x="2402695" y="4521"/>
                    <a:pt x="2410743" y="12569"/>
                  </a:cubicBezTo>
                  <a:cubicBezTo>
                    <a:pt x="2418790" y="20616"/>
                    <a:pt x="2423311" y="31531"/>
                    <a:pt x="2423311" y="42912"/>
                  </a:cubicBezTo>
                  <a:lnTo>
                    <a:pt x="2423311" y="705322"/>
                  </a:lnTo>
                  <a:cubicBezTo>
                    <a:pt x="2423311" y="716703"/>
                    <a:pt x="2418790" y="727618"/>
                    <a:pt x="2410743" y="735666"/>
                  </a:cubicBezTo>
                  <a:cubicBezTo>
                    <a:pt x="2402695" y="743713"/>
                    <a:pt x="2391780" y="748235"/>
                    <a:pt x="2380399" y="748235"/>
                  </a:cubicBezTo>
                  <a:lnTo>
                    <a:pt x="42912" y="748235"/>
                  </a:lnTo>
                  <a:cubicBezTo>
                    <a:pt x="31531" y="748235"/>
                    <a:pt x="20616" y="743713"/>
                    <a:pt x="12569" y="735666"/>
                  </a:cubicBezTo>
                  <a:cubicBezTo>
                    <a:pt x="4521" y="727618"/>
                    <a:pt x="0" y="716703"/>
                    <a:pt x="0" y="705322"/>
                  </a:cubicBezTo>
                  <a:lnTo>
                    <a:pt x="0" y="42912"/>
                  </a:lnTo>
                  <a:cubicBezTo>
                    <a:pt x="0" y="31531"/>
                    <a:pt x="4521" y="20616"/>
                    <a:pt x="12569" y="12569"/>
                  </a:cubicBezTo>
                  <a:cubicBezTo>
                    <a:pt x="20616" y="4521"/>
                    <a:pt x="31531" y="0"/>
                    <a:pt x="42912" y="0"/>
                  </a:cubicBezTo>
                  <a:close/>
                </a:path>
              </a:pathLst>
            </a:custGeom>
            <a:solidFill>
              <a:srgbClr val="FCF7F6"/>
            </a:solidFill>
          </p:spPr>
        </p:sp>
        <p:sp>
          <p:nvSpPr>
            <p:cNvPr name="TextBox 13" id="13"/>
            <p:cNvSpPr txBox="true"/>
            <p:nvPr/>
          </p:nvSpPr>
          <p:spPr>
            <a:xfrm>
              <a:off x="0" y="9525"/>
              <a:ext cx="2423311" cy="738710"/>
            </a:xfrm>
            <a:prstGeom prst="rect">
              <a:avLst/>
            </a:prstGeom>
          </p:spPr>
          <p:txBody>
            <a:bodyPr anchor="ctr" rtlCol="false" tIns="50800" lIns="50800" bIns="50800" rIns="50800"/>
            <a:lstStyle/>
            <a:p>
              <a:pPr algn="ctr">
                <a:lnSpc>
                  <a:spcPts val="2160"/>
                </a:lnSpc>
              </a:pPr>
            </a:p>
          </p:txBody>
        </p:sp>
      </p:grpSp>
      <p:sp>
        <p:nvSpPr>
          <p:cNvPr name="Freeform 14" id="14"/>
          <p:cNvSpPr/>
          <p:nvPr/>
        </p:nvSpPr>
        <p:spPr>
          <a:xfrm flipH="false" flipV="false" rot="0">
            <a:off x="10831970" y="6239172"/>
            <a:ext cx="2085238" cy="2040926"/>
          </a:xfrm>
          <a:custGeom>
            <a:avLst/>
            <a:gdLst/>
            <a:ahLst/>
            <a:cxnLst/>
            <a:rect r="r" b="b" t="t" l="l"/>
            <a:pathLst>
              <a:path h="2040926" w="2085238">
                <a:moveTo>
                  <a:pt x="0" y="0"/>
                </a:moveTo>
                <a:lnTo>
                  <a:pt x="2085238" y="0"/>
                </a:lnTo>
                <a:lnTo>
                  <a:pt x="2085238" y="2040926"/>
                </a:lnTo>
                <a:lnTo>
                  <a:pt x="0" y="2040926"/>
                </a:lnTo>
                <a:lnTo>
                  <a:pt x="0" y="0"/>
                </a:lnTo>
                <a:close/>
              </a:path>
            </a:pathLst>
          </a:custGeom>
          <a:blipFill>
            <a:blip r:embed="rId4">
              <a:extLst>
                <a:ext uri="{96DAC541-7B7A-43D3-8B79-37D633B846F1}">
                  <asvg:svgBlip xmlns:asvg="http://schemas.microsoft.com/office/drawing/2016/SVG/main" r:embed="rId5"/>
                </a:ext>
              </a:extLst>
            </a:blip>
            <a:stretch>
              <a:fillRect l="0" t="0" r="0" b="0"/>
            </a:stretch>
          </a:blipFill>
        </p:spPr>
      </p:sp>
      <p:grpSp>
        <p:nvGrpSpPr>
          <p:cNvPr name="Group 15" id="15"/>
          <p:cNvGrpSpPr/>
          <p:nvPr/>
        </p:nvGrpSpPr>
        <p:grpSpPr>
          <a:xfrm rot="0">
            <a:off x="10270696" y="766899"/>
            <a:ext cx="7568496" cy="4376601"/>
            <a:chOff x="0" y="0"/>
            <a:chExt cx="1993349" cy="1152685"/>
          </a:xfrm>
        </p:grpSpPr>
        <p:sp>
          <p:nvSpPr>
            <p:cNvPr name="Freeform 16" id="16"/>
            <p:cNvSpPr/>
            <p:nvPr/>
          </p:nvSpPr>
          <p:spPr>
            <a:xfrm flipH="false" flipV="false" rot="0">
              <a:off x="0" y="0"/>
              <a:ext cx="1993349" cy="1152685"/>
            </a:xfrm>
            <a:custGeom>
              <a:avLst/>
              <a:gdLst/>
              <a:ahLst/>
              <a:cxnLst/>
              <a:rect r="r" b="b" t="t" l="l"/>
              <a:pathLst>
                <a:path h="1152685" w="1993349">
                  <a:moveTo>
                    <a:pt x="52169" y="0"/>
                  </a:moveTo>
                  <a:lnTo>
                    <a:pt x="1941180" y="0"/>
                  </a:lnTo>
                  <a:cubicBezTo>
                    <a:pt x="1955016" y="0"/>
                    <a:pt x="1968285" y="5496"/>
                    <a:pt x="1978069" y="15280"/>
                  </a:cubicBezTo>
                  <a:cubicBezTo>
                    <a:pt x="1987852" y="25063"/>
                    <a:pt x="1993349" y="38333"/>
                    <a:pt x="1993349" y="52169"/>
                  </a:cubicBezTo>
                  <a:lnTo>
                    <a:pt x="1993349" y="1100517"/>
                  </a:lnTo>
                  <a:cubicBezTo>
                    <a:pt x="1993349" y="1114353"/>
                    <a:pt x="1987852" y="1127622"/>
                    <a:pt x="1978069" y="1137405"/>
                  </a:cubicBezTo>
                  <a:cubicBezTo>
                    <a:pt x="1968285" y="1147189"/>
                    <a:pt x="1955016" y="1152685"/>
                    <a:pt x="1941180" y="1152685"/>
                  </a:cubicBezTo>
                  <a:lnTo>
                    <a:pt x="52169" y="1152685"/>
                  </a:lnTo>
                  <a:cubicBezTo>
                    <a:pt x="38333" y="1152685"/>
                    <a:pt x="25063" y="1147189"/>
                    <a:pt x="15280" y="1137405"/>
                  </a:cubicBezTo>
                  <a:cubicBezTo>
                    <a:pt x="5496" y="1127622"/>
                    <a:pt x="0" y="1114353"/>
                    <a:pt x="0" y="1100517"/>
                  </a:cubicBezTo>
                  <a:lnTo>
                    <a:pt x="0" y="52169"/>
                  </a:lnTo>
                  <a:cubicBezTo>
                    <a:pt x="0" y="38333"/>
                    <a:pt x="5496" y="25063"/>
                    <a:pt x="15280" y="15280"/>
                  </a:cubicBezTo>
                  <a:cubicBezTo>
                    <a:pt x="25063" y="5496"/>
                    <a:pt x="38333" y="0"/>
                    <a:pt x="52169" y="0"/>
                  </a:cubicBezTo>
                  <a:close/>
                </a:path>
              </a:pathLst>
            </a:custGeom>
            <a:solidFill>
              <a:srgbClr val="FCF7F6"/>
            </a:solidFill>
          </p:spPr>
        </p:sp>
        <p:sp>
          <p:nvSpPr>
            <p:cNvPr name="TextBox 17" id="17"/>
            <p:cNvSpPr txBox="true"/>
            <p:nvPr/>
          </p:nvSpPr>
          <p:spPr>
            <a:xfrm>
              <a:off x="0" y="9525"/>
              <a:ext cx="1993349" cy="1143160"/>
            </a:xfrm>
            <a:prstGeom prst="rect">
              <a:avLst/>
            </a:prstGeom>
          </p:spPr>
          <p:txBody>
            <a:bodyPr anchor="ctr" rtlCol="false" tIns="50800" lIns="50800" bIns="50800" rIns="50800"/>
            <a:lstStyle/>
            <a:p>
              <a:pPr algn="ctr">
                <a:lnSpc>
                  <a:spcPts val="2160"/>
                </a:lnSpc>
              </a:pPr>
            </a:p>
          </p:txBody>
        </p:sp>
      </p:grpSp>
      <p:sp>
        <p:nvSpPr>
          <p:cNvPr name="Freeform 18" id="18"/>
          <p:cNvSpPr/>
          <p:nvPr/>
        </p:nvSpPr>
        <p:spPr>
          <a:xfrm flipH="false" flipV="false" rot="0">
            <a:off x="15137209" y="3428463"/>
            <a:ext cx="1350566" cy="1308821"/>
          </a:xfrm>
          <a:custGeom>
            <a:avLst/>
            <a:gdLst/>
            <a:ahLst/>
            <a:cxnLst/>
            <a:rect r="r" b="b" t="t" l="l"/>
            <a:pathLst>
              <a:path h="1308821" w="1350566">
                <a:moveTo>
                  <a:pt x="0" y="0"/>
                </a:moveTo>
                <a:lnTo>
                  <a:pt x="1350566" y="0"/>
                </a:lnTo>
                <a:lnTo>
                  <a:pt x="1350566" y="1308821"/>
                </a:lnTo>
                <a:lnTo>
                  <a:pt x="0" y="1308821"/>
                </a:lnTo>
                <a:lnTo>
                  <a:pt x="0" y="0"/>
                </a:lnTo>
                <a:close/>
              </a:path>
            </a:pathLst>
          </a:custGeom>
          <a:blipFill>
            <a:blip r:embed="rId6">
              <a:extLst>
                <a:ext uri="{96DAC541-7B7A-43D3-8B79-37D633B846F1}">
                  <asvg:svgBlip xmlns:asvg="http://schemas.microsoft.com/office/drawing/2016/SVG/main" r:embed="rId7"/>
                </a:ext>
              </a:extLst>
            </a:blip>
            <a:stretch>
              <a:fillRect l="0" t="0" r="0" b="0"/>
            </a:stretch>
          </a:blipFill>
        </p:spPr>
      </p:sp>
      <p:sp>
        <p:nvSpPr>
          <p:cNvPr name="Freeform 19" id="19"/>
          <p:cNvSpPr/>
          <p:nvPr/>
        </p:nvSpPr>
        <p:spPr>
          <a:xfrm flipH="false" flipV="false" rot="0">
            <a:off x="14782160" y="2978007"/>
            <a:ext cx="2209734" cy="2209734"/>
          </a:xfrm>
          <a:custGeom>
            <a:avLst/>
            <a:gdLst/>
            <a:ahLst/>
            <a:cxnLst/>
            <a:rect r="r" b="b" t="t" l="l"/>
            <a:pathLst>
              <a:path h="2209734" w="2209734">
                <a:moveTo>
                  <a:pt x="0" y="0"/>
                </a:moveTo>
                <a:lnTo>
                  <a:pt x="2209734" y="0"/>
                </a:lnTo>
                <a:lnTo>
                  <a:pt x="2209734" y="2209733"/>
                </a:lnTo>
                <a:lnTo>
                  <a:pt x="0" y="2209733"/>
                </a:lnTo>
                <a:lnTo>
                  <a:pt x="0" y="0"/>
                </a:lnTo>
                <a:close/>
              </a:path>
            </a:pathLst>
          </a:custGeom>
          <a:blipFill>
            <a:blip r:embed="rId8">
              <a:extLst>
                <a:ext uri="{96DAC541-7B7A-43D3-8B79-37D633B846F1}">
                  <asvg:svgBlip xmlns:asvg="http://schemas.microsoft.com/office/drawing/2016/SVG/main" r:embed="rId9"/>
                </a:ext>
              </a:extLst>
            </a:blip>
            <a:stretch>
              <a:fillRect l="0" t="0" r="0" b="0"/>
            </a:stretch>
          </a:blipFill>
        </p:spPr>
      </p:sp>
      <p:grpSp>
        <p:nvGrpSpPr>
          <p:cNvPr name="Group 20" id="20"/>
          <p:cNvGrpSpPr/>
          <p:nvPr/>
        </p:nvGrpSpPr>
        <p:grpSpPr>
          <a:xfrm rot="0">
            <a:off x="652796" y="2302547"/>
            <a:ext cx="9201010" cy="2840953"/>
            <a:chOff x="0" y="0"/>
            <a:chExt cx="2423311" cy="748235"/>
          </a:xfrm>
        </p:grpSpPr>
        <p:sp>
          <p:nvSpPr>
            <p:cNvPr name="Freeform 21" id="21"/>
            <p:cNvSpPr/>
            <p:nvPr/>
          </p:nvSpPr>
          <p:spPr>
            <a:xfrm flipH="false" flipV="false" rot="0">
              <a:off x="0" y="0"/>
              <a:ext cx="2423311" cy="748235"/>
            </a:xfrm>
            <a:custGeom>
              <a:avLst/>
              <a:gdLst/>
              <a:ahLst/>
              <a:cxnLst/>
              <a:rect r="r" b="b" t="t" l="l"/>
              <a:pathLst>
                <a:path h="748235" w="2423311">
                  <a:moveTo>
                    <a:pt x="42912" y="0"/>
                  </a:moveTo>
                  <a:lnTo>
                    <a:pt x="2380399" y="0"/>
                  </a:lnTo>
                  <a:cubicBezTo>
                    <a:pt x="2391780" y="0"/>
                    <a:pt x="2402695" y="4521"/>
                    <a:pt x="2410743" y="12569"/>
                  </a:cubicBezTo>
                  <a:cubicBezTo>
                    <a:pt x="2418790" y="20616"/>
                    <a:pt x="2423311" y="31531"/>
                    <a:pt x="2423311" y="42912"/>
                  </a:cubicBezTo>
                  <a:lnTo>
                    <a:pt x="2423311" y="705322"/>
                  </a:lnTo>
                  <a:cubicBezTo>
                    <a:pt x="2423311" y="716703"/>
                    <a:pt x="2418790" y="727618"/>
                    <a:pt x="2410743" y="735666"/>
                  </a:cubicBezTo>
                  <a:cubicBezTo>
                    <a:pt x="2402695" y="743713"/>
                    <a:pt x="2391780" y="748235"/>
                    <a:pt x="2380399" y="748235"/>
                  </a:cubicBezTo>
                  <a:lnTo>
                    <a:pt x="42912" y="748235"/>
                  </a:lnTo>
                  <a:cubicBezTo>
                    <a:pt x="31531" y="748235"/>
                    <a:pt x="20616" y="743713"/>
                    <a:pt x="12569" y="735666"/>
                  </a:cubicBezTo>
                  <a:cubicBezTo>
                    <a:pt x="4521" y="727618"/>
                    <a:pt x="0" y="716703"/>
                    <a:pt x="0" y="705322"/>
                  </a:cubicBezTo>
                  <a:lnTo>
                    <a:pt x="0" y="42912"/>
                  </a:lnTo>
                  <a:cubicBezTo>
                    <a:pt x="0" y="31531"/>
                    <a:pt x="4521" y="20616"/>
                    <a:pt x="12569" y="12569"/>
                  </a:cubicBezTo>
                  <a:cubicBezTo>
                    <a:pt x="20616" y="4521"/>
                    <a:pt x="31531" y="0"/>
                    <a:pt x="42912" y="0"/>
                  </a:cubicBezTo>
                  <a:close/>
                </a:path>
              </a:pathLst>
            </a:custGeom>
            <a:solidFill>
              <a:srgbClr val="FCF7F6"/>
            </a:solidFill>
          </p:spPr>
        </p:sp>
        <p:sp>
          <p:nvSpPr>
            <p:cNvPr name="TextBox 22" id="22"/>
            <p:cNvSpPr txBox="true"/>
            <p:nvPr/>
          </p:nvSpPr>
          <p:spPr>
            <a:xfrm>
              <a:off x="0" y="9525"/>
              <a:ext cx="2423311" cy="738710"/>
            </a:xfrm>
            <a:prstGeom prst="rect">
              <a:avLst/>
            </a:prstGeom>
          </p:spPr>
          <p:txBody>
            <a:bodyPr anchor="ctr" rtlCol="false" tIns="50800" lIns="50800" bIns="50800" rIns="50800"/>
            <a:lstStyle/>
            <a:p>
              <a:pPr algn="ctr">
                <a:lnSpc>
                  <a:spcPts val="2160"/>
                </a:lnSpc>
              </a:pPr>
            </a:p>
          </p:txBody>
        </p:sp>
      </p:grpSp>
      <p:sp>
        <p:nvSpPr>
          <p:cNvPr name="TextBox 23" id="23"/>
          <p:cNvSpPr txBox="true"/>
          <p:nvPr/>
        </p:nvSpPr>
        <p:spPr>
          <a:xfrm rot="0">
            <a:off x="827457" y="2595629"/>
            <a:ext cx="7400341" cy="1721831"/>
          </a:xfrm>
          <a:prstGeom prst="rect">
            <a:avLst/>
          </a:prstGeom>
        </p:spPr>
        <p:txBody>
          <a:bodyPr anchor="t" rtlCol="false" tIns="0" lIns="0" bIns="0" rIns="0">
            <a:spAutoFit/>
          </a:bodyPr>
          <a:lstStyle/>
          <a:p>
            <a:pPr algn="l" marL="382588" indent="-191294" lvl="1">
              <a:lnSpc>
                <a:spcPts val="4569"/>
              </a:lnSpc>
              <a:buFont typeface="Arial"/>
              <a:buChar char="•"/>
            </a:pPr>
            <a:r>
              <a:rPr lang="en-US" b="true" sz="4231">
                <a:solidFill>
                  <a:srgbClr val="3C3C50"/>
                </a:solidFill>
                <a:latin typeface="Noto Serif Display Bold"/>
                <a:ea typeface="Noto Serif Display Bold"/>
                <a:cs typeface="Noto Serif Display Bold"/>
                <a:sym typeface="Noto Serif Display Bold"/>
              </a:rPr>
              <a:t>Finding a book at the library about raising pigs</a:t>
            </a:r>
          </a:p>
          <a:p>
            <a:pPr algn="l">
              <a:lnSpc>
                <a:spcPts val="4569"/>
              </a:lnSpc>
            </a:pPr>
          </a:p>
        </p:txBody>
      </p:sp>
      <p:sp>
        <p:nvSpPr>
          <p:cNvPr name="TextBox 24" id="24"/>
          <p:cNvSpPr txBox="true"/>
          <p:nvPr/>
        </p:nvSpPr>
        <p:spPr>
          <a:xfrm rot="0">
            <a:off x="4092070" y="5200650"/>
            <a:ext cx="7400341" cy="2864831"/>
          </a:xfrm>
          <a:prstGeom prst="rect">
            <a:avLst/>
          </a:prstGeom>
        </p:spPr>
        <p:txBody>
          <a:bodyPr anchor="t" rtlCol="false" tIns="0" lIns="0" bIns="0" rIns="0">
            <a:spAutoFit/>
          </a:bodyPr>
          <a:lstStyle/>
          <a:p>
            <a:pPr algn="l">
              <a:lnSpc>
                <a:spcPts val="4569"/>
              </a:lnSpc>
            </a:pPr>
          </a:p>
          <a:p>
            <a:pPr algn="l" marL="382856" indent="-191428" lvl="1">
              <a:lnSpc>
                <a:spcPts val="4569"/>
              </a:lnSpc>
              <a:buFont typeface="Arial"/>
              <a:buChar char="•"/>
            </a:pPr>
            <a:r>
              <a:rPr lang="en-US" b="true" sz="4231">
                <a:solidFill>
                  <a:srgbClr val="3C3C50"/>
                </a:solidFill>
                <a:latin typeface="Noto Serif Display Bold"/>
                <a:ea typeface="Noto Serif Display Bold"/>
                <a:cs typeface="Noto Serif Display Bold"/>
                <a:sym typeface="Noto Serif Display Bold"/>
              </a:rPr>
              <a:t>Reading a book about the moon then writing an essay about it</a:t>
            </a:r>
          </a:p>
          <a:p>
            <a:pPr algn="l">
              <a:lnSpc>
                <a:spcPts val="4569"/>
              </a:lnSpc>
            </a:pPr>
          </a:p>
        </p:txBody>
      </p:sp>
      <p:sp>
        <p:nvSpPr>
          <p:cNvPr name="Freeform 25" id="25"/>
          <p:cNvSpPr/>
          <p:nvPr/>
        </p:nvSpPr>
        <p:spPr>
          <a:xfrm flipH="false" flipV="false" rot="0">
            <a:off x="8227798" y="2813036"/>
            <a:ext cx="1351759" cy="2055907"/>
          </a:xfrm>
          <a:custGeom>
            <a:avLst/>
            <a:gdLst/>
            <a:ahLst/>
            <a:cxnLst/>
            <a:rect r="r" b="b" t="t" l="l"/>
            <a:pathLst>
              <a:path h="2055907" w="1351759">
                <a:moveTo>
                  <a:pt x="0" y="0"/>
                </a:moveTo>
                <a:lnTo>
                  <a:pt x="1351759" y="0"/>
                </a:lnTo>
                <a:lnTo>
                  <a:pt x="1351759" y="2055907"/>
                </a:lnTo>
                <a:lnTo>
                  <a:pt x="0" y="2055907"/>
                </a:lnTo>
                <a:lnTo>
                  <a:pt x="0" y="0"/>
                </a:lnTo>
                <a:close/>
              </a:path>
            </a:pathLst>
          </a:custGeom>
          <a:blipFill>
            <a:blip r:embed="rId10"/>
            <a:stretch>
              <a:fillRect l="0" t="0" r="0" b="0"/>
            </a:stretch>
          </a:blipFill>
        </p:spPr>
      </p:sp>
      <p:sp>
        <p:nvSpPr>
          <p:cNvPr name="TextBox 26" id="26"/>
          <p:cNvSpPr txBox="true"/>
          <p:nvPr/>
        </p:nvSpPr>
        <p:spPr>
          <a:xfrm rot="0">
            <a:off x="10438851" y="824049"/>
            <a:ext cx="7400341" cy="2864831"/>
          </a:xfrm>
          <a:prstGeom prst="rect">
            <a:avLst/>
          </a:prstGeom>
        </p:spPr>
        <p:txBody>
          <a:bodyPr anchor="t" rtlCol="false" tIns="0" lIns="0" bIns="0" rIns="0">
            <a:spAutoFit/>
          </a:bodyPr>
          <a:lstStyle/>
          <a:p>
            <a:pPr algn="l">
              <a:lnSpc>
                <a:spcPts val="4569"/>
              </a:lnSpc>
            </a:pPr>
          </a:p>
          <a:p>
            <a:pPr algn="l" marL="382856" indent="-191428" lvl="1">
              <a:lnSpc>
                <a:spcPts val="4569"/>
              </a:lnSpc>
              <a:buFont typeface="Arial"/>
              <a:buChar char="•"/>
            </a:pPr>
            <a:r>
              <a:rPr lang="en-US" b="true" sz="4231">
                <a:solidFill>
                  <a:srgbClr val="3C3C50"/>
                </a:solidFill>
                <a:latin typeface="Noto Serif Display Bold"/>
                <a:ea typeface="Noto Serif Display Bold"/>
                <a:cs typeface="Noto Serif Display Bold"/>
                <a:sym typeface="Noto Serif Display Bold"/>
              </a:rPr>
              <a:t>Watching TikTok about wood carving, then making an informational video about it</a:t>
            </a:r>
          </a:p>
        </p:txBody>
      </p:sp>
    </p:spTree>
  </p:cSld>
  <p:clrMapOvr>
    <a:masterClrMapping/>
  </p:clrMapOvr>
  <p:transition spd="fast">
    <p:fade/>
  </p:transition>
</p:sld>
</file>

<file path=ppt/slides/slide7.xml><?xml version="1.0" encoding="utf-8"?>
<p:sld xmlns:p="http://schemas.openxmlformats.org/presentationml/2006/main" xmlns:a="http://schemas.openxmlformats.org/drawingml/2006/main" xmlns:r="http://schemas.openxmlformats.org/officeDocument/2006/relationships">
  <p:cSld>
    <p:bg>
      <p:bgPr>
        <a:solidFill>
          <a:srgbClr val="FCF7F6"/>
        </a:solidFill>
      </p:bgPr>
    </p:bg>
    <p:spTree>
      <p:nvGrpSpPr>
        <p:cNvPr id="1" name=""/>
        <p:cNvGrpSpPr/>
        <p:nvPr/>
      </p:nvGrpSpPr>
      <p:grpSpPr>
        <a:xfrm>
          <a:off x="0" y="0"/>
          <a:ext cx="0" cy="0"/>
          <a:chOff x="0" y="0"/>
          <a:chExt cx="0" cy="0"/>
        </a:xfrm>
      </p:grpSpPr>
      <p:grpSp>
        <p:nvGrpSpPr>
          <p:cNvPr name="Group 2" id="2"/>
          <p:cNvGrpSpPr/>
          <p:nvPr/>
        </p:nvGrpSpPr>
        <p:grpSpPr>
          <a:xfrm rot="0">
            <a:off x="0" y="0"/>
            <a:ext cx="18288000" cy="9258300"/>
            <a:chOff x="0" y="0"/>
            <a:chExt cx="24384000" cy="12344400"/>
          </a:xfrm>
        </p:grpSpPr>
        <p:sp>
          <p:nvSpPr>
            <p:cNvPr name="Freeform 3" id="3"/>
            <p:cNvSpPr/>
            <p:nvPr/>
          </p:nvSpPr>
          <p:spPr>
            <a:xfrm flipH="false" flipV="false" rot="0">
              <a:off x="0" y="0"/>
              <a:ext cx="24384000" cy="12344340"/>
            </a:xfrm>
            <a:custGeom>
              <a:avLst/>
              <a:gdLst/>
              <a:ahLst/>
              <a:cxnLst/>
              <a:rect r="r" b="b" t="t" l="l"/>
              <a:pathLst>
                <a:path h="12344340" w="24384000">
                  <a:moveTo>
                    <a:pt x="0" y="0"/>
                  </a:moveTo>
                  <a:lnTo>
                    <a:pt x="24384000" y="0"/>
                  </a:lnTo>
                  <a:lnTo>
                    <a:pt x="24384000" y="12344340"/>
                  </a:lnTo>
                  <a:lnTo>
                    <a:pt x="0" y="12344340"/>
                  </a:lnTo>
                  <a:close/>
                </a:path>
              </a:pathLst>
            </a:custGeom>
            <a:solidFill>
              <a:srgbClr val="717092"/>
            </a:solidFill>
          </p:spPr>
        </p:sp>
      </p:grpSp>
      <p:grpSp>
        <p:nvGrpSpPr>
          <p:cNvPr name="Group 4" id="4"/>
          <p:cNvGrpSpPr>
            <a:grpSpLocks noChangeAspect="true"/>
          </p:cNvGrpSpPr>
          <p:nvPr/>
        </p:nvGrpSpPr>
        <p:grpSpPr>
          <a:xfrm rot="0">
            <a:off x="0" y="9165981"/>
            <a:ext cx="18288000" cy="184639"/>
            <a:chOff x="0" y="0"/>
            <a:chExt cx="24384000" cy="246185"/>
          </a:xfrm>
        </p:grpSpPr>
        <p:sp>
          <p:nvSpPr>
            <p:cNvPr name="Freeform 5" id="5"/>
            <p:cNvSpPr/>
            <p:nvPr/>
          </p:nvSpPr>
          <p:spPr>
            <a:xfrm flipH="false" flipV="false" rot="0">
              <a:off x="0" y="0"/>
              <a:ext cx="24384000" cy="246126"/>
            </a:xfrm>
            <a:custGeom>
              <a:avLst/>
              <a:gdLst/>
              <a:ahLst/>
              <a:cxnLst/>
              <a:rect r="r" b="b" t="t" l="l"/>
              <a:pathLst>
                <a:path h="246126" w="24384000">
                  <a:moveTo>
                    <a:pt x="0" y="0"/>
                  </a:moveTo>
                  <a:lnTo>
                    <a:pt x="24384000" y="0"/>
                  </a:lnTo>
                  <a:lnTo>
                    <a:pt x="24384000" y="246126"/>
                  </a:lnTo>
                  <a:lnTo>
                    <a:pt x="0" y="246126"/>
                  </a:lnTo>
                  <a:lnTo>
                    <a:pt x="0" y="0"/>
                  </a:lnTo>
                  <a:close/>
                </a:path>
              </a:pathLst>
            </a:custGeom>
            <a:blipFill>
              <a:blip r:embed="rId3"/>
              <a:stretch>
                <a:fillRect l="0" t="-10146" r="0" b="-10170"/>
              </a:stretch>
            </a:blipFill>
          </p:spPr>
        </p:sp>
      </p:grpSp>
      <p:sp>
        <p:nvSpPr>
          <p:cNvPr name="Freeform 6" id="6"/>
          <p:cNvSpPr/>
          <p:nvPr/>
        </p:nvSpPr>
        <p:spPr>
          <a:xfrm flipH="false" flipV="false" rot="0">
            <a:off x="7067143" y="4739695"/>
            <a:ext cx="3558234" cy="3760353"/>
          </a:xfrm>
          <a:custGeom>
            <a:avLst/>
            <a:gdLst/>
            <a:ahLst/>
            <a:cxnLst/>
            <a:rect r="r" b="b" t="t" l="l"/>
            <a:pathLst>
              <a:path h="3760353" w="3558234">
                <a:moveTo>
                  <a:pt x="0" y="0"/>
                </a:moveTo>
                <a:lnTo>
                  <a:pt x="3558234" y="0"/>
                </a:lnTo>
                <a:lnTo>
                  <a:pt x="3558234" y="3760353"/>
                </a:lnTo>
                <a:lnTo>
                  <a:pt x="0" y="3760353"/>
                </a:lnTo>
                <a:lnTo>
                  <a:pt x="0" y="0"/>
                </a:lnTo>
                <a:close/>
              </a:path>
            </a:pathLst>
          </a:custGeom>
          <a:blipFill>
            <a:blip r:embed="rId4">
              <a:extLst>
                <a:ext uri="{96DAC541-7B7A-43D3-8B79-37D633B846F1}">
                  <asvg:svgBlip xmlns:asvg="http://schemas.microsoft.com/office/drawing/2016/SVG/main" r:embed="rId5"/>
                </a:ext>
              </a:extLst>
            </a:blip>
            <a:stretch>
              <a:fillRect l="0" t="0" r="0" b="0"/>
            </a:stretch>
          </a:blipFill>
        </p:spPr>
      </p:sp>
      <p:sp>
        <p:nvSpPr>
          <p:cNvPr name="TextBox 7" id="7"/>
          <p:cNvSpPr txBox="true"/>
          <p:nvPr/>
        </p:nvSpPr>
        <p:spPr>
          <a:xfrm rot="0">
            <a:off x="1326440" y="1616863"/>
            <a:ext cx="15635120" cy="762381"/>
          </a:xfrm>
          <a:prstGeom prst="rect">
            <a:avLst/>
          </a:prstGeom>
        </p:spPr>
        <p:txBody>
          <a:bodyPr anchor="t" rtlCol="false" tIns="0" lIns="0" bIns="0" rIns="0">
            <a:spAutoFit/>
          </a:bodyPr>
          <a:lstStyle/>
          <a:p>
            <a:pPr algn="ctr">
              <a:lnSpc>
                <a:spcPts val="5112"/>
              </a:lnSpc>
            </a:pPr>
            <a:r>
              <a:rPr lang="en-US" sz="7200">
                <a:solidFill>
                  <a:srgbClr val="FFFFFF"/>
                </a:solidFill>
                <a:latin typeface="Noto Serif Display"/>
                <a:ea typeface="Noto Serif Display"/>
                <a:cs typeface="Noto Serif Display"/>
                <a:sym typeface="Noto Serif Display"/>
              </a:rPr>
              <a:t>How to conduct research using…</a:t>
            </a:r>
          </a:p>
        </p:txBody>
      </p:sp>
      <p:sp>
        <p:nvSpPr>
          <p:cNvPr name="TextBox 8" id="8"/>
          <p:cNvSpPr txBox="true"/>
          <p:nvPr/>
        </p:nvSpPr>
        <p:spPr>
          <a:xfrm rot="0">
            <a:off x="1028700" y="3826034"/>
            <a:ext cx="15635120" cy="762381"/>
          </a:xfrm>
          <a:prstGeom prst="rect">
            <a:avLst/>
          </a:prstGeom>
        </p:spPr>
        <p:txBody>
          <a:bodyPr anchor="t" rtlCol="false" tIns="0" lIns="0" bIns="0" rIns="0">
            <a:spAutoFit/>
          </a:bodyPr>
          <a:lstStyle/>
          <a:p>
            <a:pPr algn="ctr">
              <a:lnSpc>
                <a:spcPts val="5112"/>
              </a:lnSpc>
            </a:pPr>
            <a:r>
              <a:rPr lang="en-US" b="true" sz="7200">
                <a:solidFill>
                  <a:srgbClr val="FFFFFF"/>
                </a:solidFill>
                <a:latin typeface="Noto Serif Display Bold"/>
                <a:ea typeface="Noto Serif Display Bold"/>
                <a:cs typeface="Noto Serif Display Bold"/>
                <a:sym typeface="Noto Serif Display Bold"/>
              </a:rPr>
              <a:t>The Scientific Method</a:t>
            </a:r>
          </a:p>
        </p:txBody>
      </p:sp>
    </p:spTree>
  </p:cSld>
  <p:clrMapOvr>
    <a:masterClrMapping/>
  </p:clrMapOvr>
  <p:transition spd="fast">
    <p:fade/>
  </p:transition>
</p:sld>
</file>

<file path=ppt/slides/slide8.xml><?xml version="1.0" encoding="utf-8"?>
<p:sld xmlns:p="http://schemas.openxmlformats.org/presentationml/2006/main" xmlns:a="http://schemas.openxmlformats.org/drawingml/2006/main" xmlns:r="http://schemas.openxmlformats.org/officeDocument/2006/relationships">
  <p:cSld>
    <p:bg>
      <p:bgPr>
        <a:solidFill>
          <a:srgbClr val="FCF7F6"/>
        </a:solidFill>
      </p:bgPr>
    </p:bg>
    <p:spTree>
      <p:nvGrpSpPr>
        <p:cNvPr id="1" name=""/>
        <p:cNvGrpSpPr/>
        <p:nvPr/>
      </p:nvGrpSpPr>
      <p:grpSpPr>
        <a:xfrm>
          <a:off x="0" y="0"/>
          <a:ext cx="0" cy="0"/>
          <a:chOff x="0" y="0"/>
          <a:chExt cx="0" cy="0"/>
        </a:xfrm>
      </p:grpSpPr>
      <p:grpSp>
        <p:nvGrpSpPr>
          <p:cNvPr name="Group 2" id="2"/>
          <p:cNvGrpSpPr/>
          <p:nvPr/>
        </p:nvGrpSpPr>
        <p:grpSpPr>
          <a:xfrm rot="0">
            <a:off x="0" y="0"/>
            <a:ext cx="18288000" cy="9130145"/>
            <a:chOff x="0" y="0"/>
            <a:chExt cx="24384000" cy="12173527"/>
          </a:xfrm>
        </p:grpSpPr>
        <p:sp>
          <p:nvSpPr>
            <p:cNvPr name="Freeform 3" id="3"/>
            <p:cNvSpPr/>
            <p:nvPr/>
          </p:nvSpPr>
          <p:spPr>
            <a:xfrm flipH="false" flipV="false" rot="0">
              <a:off x="0" y="0"/>
              <a:ext cx="24384000" cy="12173467"/>
            </a:xfrm>
            <a:custGeom>
              <a:avLst/>
              <a:gdLst/>
              <a:ahLst/>
              <a:cxnLst/>
              <a:rect r="r" b="b" t="t" l="l"/>
              <a:pathLst>
                <a:path h="12173467" w="24384000">
                  <a:moveTo>
                    <a:pt x="0" y="0"/>
                  </a:moveTo>
                  <a:lnTo>
                    <a:pt x="24384000" y="0"/>
                  </a:lnTo>
                  <a:lnTo>
                    <a:pt x="24384000" y="12173467"/>
                  </a:lnTo>
                  <a:lnTo>
                    <a:pt x="0" y="12173467"/>
                  </a:lnTo>
                  <a:close/>
                </a:path>
              </a:pathLst>
            </a:custGeom>
            <a:solidFill>
              <a:srgbClr val="585878"/>
            </a:solidFill>
          </p:spPr>
        </p:sp>
      </p:grpSp>
      <p:grpSp>
        <p:nvGrpSpPr>
          <p:cNvPr name="Group 4" id="4"/>
          <p:cNvGrpSpPr/>
          <p:nvPr/>
        </p:nvGrpSpPr>
        <p:grpSpPr>
          <a:xfrm rot="0">
            <a:off x="620485" y="2297004"/>
            <a:ext cx="17047029" cy="6531062"/>
            <a:chOff x="0" y="0"/>
            <a:chExt cx="22729372" cy="8708082"/>
          </a:xfrm>
        </p:grpSpPr>
        <p:sp>
          <p:nvSpPr>
            <p:cNvPr name="Freeform 5" id="5"/>
            <p:cNvSpPr/>
            <p:nvPr/>
          </p:nvSpPr>
          <p:spPr>
            <a:xfrm flipH="false" flipV="false" rot="0">
              <a:off x="0" y="0"/>
              <a:ext cx="22729317" cy="8708079"/>
            </a:xfrm>
            <a:custGeom>
              <a:avLst/>
              <a:gdLst/>
              <a:ahLst/>
              <a:cxnLst/>
              <a:rect r="r" b="b" t="t" l="l"/>
              <a:pathLst>
                <a:path h="8708079" w="22729317">
                  <a:moveTo>
                    <a:pt x="0" y="0"/>
                  </a:moveTo>
                  <a:lnTo>
                    <a:pt x="22729317" y="0"/>
                  </a:lnTo>
                  <a:lnTo>
                    <a:pt x="22729317" y="8708079"/>
                  </a:lnTo>
                  <a:lnTo>
                    <a:pt x="0" y="8708079"/>
                  </a:lnTo>
                  <a:close/>
                </a:path>
              </a:pathLst>
            </a:custGeom>
            <a:solidFill>
              <a:srgbClr val="FCF7F6">
                <a:alpha val="70196"/>
              </a:srgbClr>
            </a:solidFill>
          </p:spPr>
        </p:sp>
        <p:sp>
          <p:nvSpPr>
            <p:cNvPr name="TextBox 6" id="6"/>
            <p:cNvSpPr txBox="true"/>
            <p:nvPr/>
          </p:nvSpPr>
          <p:spPr>
            <a:xfrm>
              <a:off x="0" y="0"/>
              <a:ext cx="22729372" cy="8708082"/>
            </a:xfrm>
            <a:prstGeom prst="rect">
              <a:avLst/>
            </a:prstGeom>
          </p:spPr>
          <p:txBody>
            <a:bodyPr anchor="t" rtlCol="false" tIns="50800" lIns="50800" bIns="50800" rIns="50800"/>
            <a:lstStyle/>
            <a:p>
              <a:pPr algn="l">
                <a:lnSpc>
                  <a:spcPts val="3600"/>
                </a:lnSpc>
              </a:pPr>
              <a:r>
                <a:rPr lang="en-US" sz="3000">
                  <a:solidFill>
                    <a:srgbClr val="3C3C50"/>
                  </a:solidFill>
                  <a:latin typeface="Open Sans"/>
                  <a:ea typeface="Open Sans"/>
                  <a:cs typeface="Open Sans"/>
                  <a:sym typeface="Open Sans"/>
                </a:rPr>
                <a:t>A method of discovering knowledge/information based on making predictions (hypotheses), testing them, and developing theories that best explain the data.</a:t>
              </a:r>
            </a:p>
            <a:p>
              <a:pPr algn="l">
                <a:lnSpc>
                  <a:spcPts val="5400"/>
                </a:lnSpc>
              </a:pPr>
              <a:r>
                <a:rPr lang="en-US" sz="3000">
                  <a:solidFill>
                    <a:srgbClr val="3C3C50"/>
                  </a:solidFill>
                  <a:latin typeface="Open Sans"/>
                  <a:ea typeface="Open Sans"/>
                  <a:cs typeface="Open Sans"/>
                  <a:sym typeface="Open Sans"/>
                </a:rPr>
                <a:t>Steps of the scientific method are: </a:t>
              </a:r>
            </a:p>
            <a:p>
              <a:pPr algn="l">
                <a:lnSpc>
                  <a:spcPts val="5400"/>
                </a:lnSpc>
              </a:pPr>
              <a:r>
                <a:rPr lang="en-US" sz="3000">
                  <a:solidFill>
                    <a:srgbClr val="3C3C50"/>
                  </a:solidFill>
                  <a:latin typeface="Open Sans"/>
                  <a:ea typeface="Open Sans"/>
                  <a:cs typeface="Open Sans"/>
                  <a:sym typeface="Open Sans"/>
                </a:rPr>
                <a:t>	</a:t>
              </a:r>
              <a:r>
                <a:rPr lang="en-US" b="true" sz="3000">
                  <a:solidFill>
                    <a:srgbClr val="3C3C50"/>
                  </a:solidFill>
                  <a:latin typeface="Open Sans Bold"/>
                  <a:ea typeface="Open Sans Bold"/>
                  <a:cs typeface="Open Sans Bold"/>
                  <a:sym typeface="Open Sans Bold"/>
                </a:rPr>
                <a:t>1. Make an observation that describes a problem!</a:t>
              </a:r>
            </a:p>
            <a:p>
              <a:pPr algn="l">
                <a:lnSpc>
                  <a:spcPts val="5400"/>
                </a:lnSpc>
              </a:pPr>
              <a:r>
                <a:rPr lang="en-US" b="true" sz="3000">
                  <a:solidFill>
                    <a:srgbClr val="3C3C50"/>
                  </a:solidFill>
                  <a:latin typeface="Open Sans Bold"/>
                  <a:ea typeface="Open Sans Bold"/>
                  <a:cs typeface="Open Sans Bold"/>
                  <a:sym typeface="Open Sans Bold"/>
                </a:rPr>
                <a:t>	2. Create a hypothesis about it</a:t>
              </a:r>
            </a:p>
            <a:p>
              <a:pPr algn="l">
                <a:lnSpc>
                  <a:spcPts val="5400"/>
                </a:lnSpc>
              </a:pPr>
              <a:r>
                <a:rPr lang="en-US" sz="3000">
                  <a:solidFill>
                    <a:srgbClr val="3C3C50"/>
                  </a:solidFill>
                  <a:latin typeface="Open Sans"/>
                  <a:ea typeface="Open Sans"/>
                  <a:cs typeface="Open Sans"/>
                  <a:sym typeface="Open Sans"/>
                </a:rPr>
                <a:t>	</a:t>
              </a:r>
              <a:r>
                <a:rPr lang="en-US" b="true" sz="3000">
                  <a:solidFill>
                    <a:srgbClr val="3C3C50"/>
                  </a:solidFill>
                  <a:latin typeface="Open Sans Bold"/>
                  <a:ea typeface="Open Sans Bold"/>
                  <a:cs typeface="Open Sans Bold"/>
                  <a:sym typeface="Open Sans Bold"/>
                </a:rPr>
                <a:t>3. Test the hypothesis</a:t>
              </a:r>
            </a:p>
            <a:p>
              <a:pPr algn="l">
                <a:lnSpc>
                  <a:spcPts val="5400"/>
                </a:lnSpc>
              </a:pPr>
              <a:r>
                <a:rPr lang="en-US" sz="3000">
                  <a:solidFill>
                    <a:srgbClr val="3C3C50"/>
                  </a:solidFill>
                  <a:latin typeface="Open Sans"/>
                  <a:ea typeface="Open Sans"/>
                  <a:cs typeface="Open Sans"/>
                  <a:sym typeface="Open Sans"/>
                </a:rPr>
                <a:t>	</a:t>
              </a:r>
              <a:r>
                <a:rPr lang="en-US" b="true" sz="3000">
                  <a:solidFill>
                    <a:srgbClr val="3C3C50"/>
                  </a:solidFill>
                  <a:latin typeface="Open Sans Bold"/>
                  <a:ea typeface="Open Sans Bold"/>
                  <a:cs typeface="Open Sans Bold"/>
                  <a:sym typeface="Open Sans Bold"/>
                </a:rPr>
                <a:t>4. Make conclusions and refine your hypothesis</a:t>
              </a:r>
            </a:p>
            <a:p>
              <a:pPr algn="l">
                <a:lnSpc>
                  <a:spcPts val="5400"/>
                </a:lnSpc>
              </a:pPr>
            </a:p>
            <a:p>
              <a:pPr algn="l">
                <a:lnSpc>
                  <a:spcPts val="5400"/>
                </a:lnSpc>
              </a:pPr>
            </a:p>
            <a:p>
              <a:pPr algn="l">
                <a:lnSpc>
                  <a:spcPts val="5400"/>
                </a:lnSpc>
              </a:pPr>
            </a:p>
          </p:txBody>
        </p:sp>
      </p:grpSp>
      <p:grpSp>
        <p:nvGrpSpPr>
          <p:cNvPr name="Group 7" id="7"/>
          <p:cNvGrpSpPr>
            <a:grpSpLocks noChangeAspect="true"/>
          </p:cNvGrpSpPr>
          <p:nvPr/>
        </p:nvGrpSpPr>
        <p:grpSpPr>
          <a:xfrm rot="0">
            <a:off x="0" y="8651328"/>
            <a:ext cx="18288000" cy="184639"/>
            <a:chOff x="0" y="0"/>
            <a:chExt cx="24384000" cy="246185"/>
          </a:xfrm>
        </p:grpSpPr>
        <p:sp>
          <p:nvSpPr>
            <p:cNvPr name="Freeform 8" id="8"/>
            <p:cNvSpPr/>
            <p:nvPr/>
          </p:nvSpPr>
          <p:spPr>
            <a:xfrm flipH="false" flipV="false" rot="0">
              <a:off x="0" y="0"/>
              <a:ext cx="24384000" cy="246126"/>
            </a:xfrm>
            <a:custGeom>
              <a:avLst/>
              <a:gdLst/>
              <a:ahLst/>
              <a:cxnLst/>
              <a:rect r="r" b="b" t="t" l="l"/>
              <a:pathLst>
                <a:path h="246126" w="24384000">
                  <a:moveTo>
                    <a:pt x="0" y="0"/>
                  </a:moveTo>
                  <a:lnTo>
                    <a:pt x="24384000" y="0"/>
                  </a:lnTo>
                  <a:lnTo>
                    <a:pt x="24384000" y="246126"/>
                  </a:lnTo>
                  <a:lnTo>
                    <a:pt x="0" y="246126"/>
                  </a:lnTo>
                  <a:lnTo>
                    <a:pt x="0" y="0"/>
                  </a:lnTo>
                  <a:close/>
                </a:path>
              </a:pathLst>
            </a:custGeom>
            <a:blipFill>
              <a:blip r:embed="rId3"/>
              <a:stretch>
                <a:fillRect l="0" t="-10146" r="0" b="-10170"/>
              </a:stretch>
            </a:blipFill>
          </p:spPr>
        </p:sp>
      </p:grpSp>
      <p:sp>
        <p:nvSpPr>
          <p:cNvPr name="Freeform 9" id="9"/>
          <p:cNvSpPr/>
          <p:nvPr/>
        </p:nvSpPr>
        <p:spPr>
          <a:xfrm flipH="false" flipV="false" rot="0">
            <a:off x="10701298" y="3837604"/>
            <a:ext cx="1012253" cy="1010988"/>
          </a:xfrm>
          <a:custGeom>
            <a:avLst/>
            <a:gdLst/>
            <a:ahLst/>
            <a:cxnLst/>
            <a:rect r="r" b="b" t="t" l="l"/>
            <a:pathLst>
              <a:path h="1010988" w="1012253">
                <a:moveTo>
                  <a:pt x="0" y="0"/>
                </a:moveTo>
                <a:lnTo>
                  <a:pt x="1012253" y="0"/>
                </a:lnTo>
                <a:lnTo>
                  <a:pt x="1012253" y="1010987"/>
                </a:lnTo>
                <a:lnTo>
                  <a:pt x="0" y="1010987"/>
                </a:lnTo>
                <a:lnTo>
                  <a:pt x="0" y="0"/>
                </a:lnTo>
                <a:close/>
              </a:path>
            </a:pathLst>
          </a:custGeom>
          <a:blipFill>
            <a:blip r:embed="rId4">
              <a:extLst>
                <a:ext uri="{96DAC541-7B7A-43D3-8B79-37D633B846F1}">
                  <asvg:svgBlip xmlns:asvg="http://schemas.microsoft.com/office/drawing/2016/SVG/main" r:embed="rId5"/>
                </a:ext>
              </a:extLst>
            </a:blip>
            <a:stretch>
              <a:fillRect l="0" t="0" r="0" b="0"/>
            </a:stretch>
          </a:blipFill>
        </p:spPr>
      </p:sp>
      <p:sp>
        <p:nvSpPr>
          <p:cNvPr name="Freeform 10" id="10"/>
          <p:cNvSpPr/>
          <p:nvPr/>
        </p:nvSpPr>
        <p:spPr>
          <a:xfrm flipH="false" flipV="false" rot="0">
            <a:off x="7113120" y="4637276"/>
            <a:ext cx="813071" cy="925259"/>
          </a:xfrm>
          <a:custGeom>
            <a:avLst/>
            <a:gdLst/>
            <a:ahLst/>
            <a:cxnLst/>
            <a:rect r="r" b="b" t="t" l="l"/>
            <a:pathLst>
              <a:path h="925259" w="813071">
                <a:moveTo>
                  <a:pt x="0" y="0"/>
                </a:moveTo>
                <a:lnTo>
                  <a:pt x="813072" y="0"/>
                </a:lnTo>
                <a:lnTo>
                  <a:pt x="813072" y="925259"/>
                </a:lnTo>
                <a:lnTo>
                  <a:pt x="0" y="925259"/>
                </a:lnTo>
                <a:lnTo>
                  <a:pt x="0" y="0"/>
                </a:lnTo>
                <a:close/>
              </a:path>
            </a:pathLst>
          </a:custGeom>
          <a:blipFill>
            <a:blip r:embed="rId6">
              <a:extLst>
                <a:ext uri="{96DAC541-7B7A-43D3-8B79-37D633B846F1}">
                  <asvg:svgBlip xmlns:asvg="http://schemas.microsoft.com/office/drawing/2016/SVG/main" r:embed="rId7"/>
                </a:ext>
              </a:extLst>
            </a:blip>
            <a:stretch>
              <a:fillRect l="0" t="0" r="0" b="0"/>
            </a:stretch>
          </a:blipFill>
        </p:spPr>
      </p:sp>
      <p:sp>
        <p:nvSpPr>
          <p:cNvPr name="Freeform 11" id="11"/>
          <p:cNvSpPr/>
          <p:nvPr/>
        </p:nvSpPr>
        <p:spPr>
          <a:xfrm flipH="false" flipV="false" rot="0">
            <a:off x="5571674" y="5301362"/>
            <a:ext cx="1000956" cy="928159"/>
          </a:xfrm>
          <a:custGeom>
            <a:avLst/>
            <a:gdLst/>
            <a:ahLst/>
            <a:cxnLst/>
            <a:rect r="r" b="b" t="t" l="l"/>
            <a:pathLst>
              <a:path h="928159" w="1000956">
                <a:moveTo>
                  <a:pt x="0" y="0"/>
                </a:moveTo>
                <a:lnTo>
                  <a:pt x="1000957" y="0"/>
                </a:lnTo>
                <a:lnTo>
                  <a:pt x="1000957" y="928159"/>
                </a:lnTo>
                <a:lnTo>
                  <a:pt x="0" y="928159"/>
                </a:lnTo>
                <a:lnTo>
                  <a:pt x="0" y="0"/>
                </a:lnTo>
                <a:close/>
              </a:path>
            </a:pathLst>
          </a:custGeom>
          <a:blipFill>
            <a:blip r:embed="rId8">
              <a:extLst>
                <a:ext uri="{96DAC541-7B7A-43D3-8B79-37D633B846F1}">
                  <asvg:svgBlip xmlns:asvg="http://schemas.microsoft.com/office/drawing/2016/SVG/main" r:embed="rId9"/>
                </a:ext>
              </a:extLst>
            </a:blip>
            <a:stretch>
              <a:fillRect l="0" t="0" r="0" b="0"/>
            </a:stretch>
          </a:blipFill>
        </p:spPr>
      </p:sp>
      <p:sp>
        <p:nvSpPr>
          <p:cNvPr name="Freeform 12" id="12"/>
          <p:cNvSpPr/>
          <p:nvPr/>
        </p:nvSpPr>
        <p:spPr>
          <a:xfrm flipH="false" flipV="false" rot="0">
            <a:off x="10215608" y="5942885"/>
            <a:ext cx="971379" cy="971379"/>
          </a:xfrm>
          <a:custGeom>
            <a:avLst/>
            <a:gdLst/>
            <a:ahLst/>
            <a:cxnLst/>
            <a:rect r="r" b="b" t="t" l="l"/>
            <a:pathLst>
              <a:path h="971379" w="971379">
                <a:moveTo>
                  <a:pt x="0" y="0"/>
                </a:moveTo>
                <a:lnTo>
                  <a:pt x="971379" y="0"/>
                </a:lnTo>
                <a:lnTo>
                  <a:pt x="971379" y="971379"/>
                </a:lnTo>
                <a:lnTo>
                  <a:pt x="0" y="971379"/>
                </a:lnTo>
                <a:lnTo>
                  <a:pt x="0" y="0"/>
                </a:lnTo>
                <a:close/>
              </a:path>
            </a:pathLst>
          </a:custGeom>
          <a:blipFill>
            <a:blip r:embed="rId10">
              <a:extLst>
                <a:ext uri="{96DAC541-7B7A-43D3-8B79-37D633B846F1}">
                  <asvg:svgBlip xmlns:asvg="http://schemas.microsoft.com/office/drawing/2016/SVG/main" r:embed="rId11"/>
                </a:ext>
              </a:extLst>
            </a:blip>
            <a:stretch>
              <a:fillRect l="0" t="0" r="0" b="0"/>
            </a:stretch>
          </a:blipFill>
        </p:spPr>
      </p:sp>
      <p:sp>
        <p:nvSpPr>
          <p:cNvPr name="TextBox 13" id="13"/>
          <p:cNvSpPr txBox="true"/>
          <p:nvPr/>
        </p:nvSpPr>
        <p:spPr>
          <a:xfrm rot="0">
            <a:off x="2426426" y="885704"/>
            <a:ext cx="13533120" cy="834390"/>
          </a:xfrm>
          <a:prstGeom prst="rect">
            <a:avLst/>
          </a:prstGeom>
        </p:spPr>
        <p:txBody>
          <a:bodyPr anchor="t" rtlCol="false" tIns="0" lIns="0" bIns="0" rIns="0">
            <a:spAutoFit/>
          </a:bodyPr>
          <a:lstStyle/>
          <a:p>
            <a:pPr algn="ctr">
              <a:lnSpc>
                <a:spcPts val="6480"/>
              </a:lnSpc>
            </a:pPr>
            <a:r>
              <a:rPr lang="en-US" b="true" sz="6000" spc="900">
                <a:solidFill>
                  <a:srgbClr val="FFFFFF"/>
                </a:solidFill>
                <a:latin typeface="Noto Serif Display Bold"/>
                <a:ea typeface="Noto Serif Display Bold"/>
                <a:cs typeface="Noto Serif Display Bold"/>
                <a:sym typeface="Noto Serif Display Bold"/>
              </a:rPr>
              <a:t>The Scientific Method</a:t>
            </a:r>
          </a:p>
        </p:txBody>
      </p:sp>
    </p:spTree>
  </p:cSld>
  <p:clrMapOvr>
    <a:masterClrMapping/>
  </p:clrMapOvr>
  <p:transition spd="fast">
    <p:fade/>
  </p:transition>
</p:sld>
</file>

<file path=ppt/slides/slide9.xml><?xml version="1.0" encoding="utf-8"?>
<p:sld xmlns:p="http://schemas.openxmlformats.org/presentationml/2006/main" xmlns:a="http://schemas.openxmlformats.org/drawingml/2006/main" xmlns:r="http://schemas.openxmlformats.org/officeDocument/2006/relationships">
  <p:cSld>
    <p:bg>
      <p:bgPr>
        <a:solidFill>
          <a:srgbClr val="FCF7F6"/>
        </a:solidFill>
      </p:bgPr>
    </p:bg>
    <p:spTree>
      <p:nvGrpSpPr>
        <p:cNvPr id="1" name=""/>
        <p:cNvGrpSpPr/>
        <p:nvPr/>
      </p:nvGrpSpPr>
      <p:grpSpPr>
        <a:xfrm>
          <a:off x="0" y="0"/>
          <a:ext cx="0" cy="0"/>
          <a:chOff x="0" y="0"/>
          <a:chExt cx="0" cy="0"/>
        </a:xfrm>
      </p:grpSpPr>
      <p:grpSp>
        <p:nvGrpSpPr>
          <p:cNvPr name="Group 2" id="2"/>
          <p:cNvGrpSpPr/>
          <p:nvPr/>
        </p:nvGrpSpPr>
        <p:grpSpPr>
          <a:xfrm rot="0">
            <a:off x="7224582" y="433276"/>
            <a:ext cx="10968808" cy="8142467"/>
            <a:chOff x="0" y="0"/>
            <a:chExt cx="2888904" cy="2144518"/>
          </a:xfrm>
        </p:grpSpPr>
        <p:sp>
          <p:nvSpPr>
            <p:cNvPr name="Freeform 3" id="3"/>
            <p:cNvSpPr/>
            <p:nvPr/>
          </p:nvSpPr>
          <p:spPr>
            <a:xfrm flipH="false" flipV="false" rot="0">
              <a:off x="0" y="0"/>
              <a:ext cx="2888904" cy="2144518"/>
            </a:xfrm>
            <a:custGeom>
              <a:avLst/>
              <a:gdLst/>
              <a:ahLst/>
              <a:cxnLst/>
              <a:rect r="r" b="b" t="t" l="l"/>
              <a:pathLst>
                <a:path h="2144518" w="2888904">
                  <a:moveTo>
                    <a:pt x="35996" y="0"/>
                  </a:moveTo>
                  <a:lnTo>
                    <a:pt x="2852908" y="0"/>
                  </a:lnTo>
                  <a:cubicBezTo>
                    <a:pt x="2862455" y="0"/>
                    <a:pt x="2871610" y="3792"/>
                    <a:pt x="2878361" y="10543"/>
                  </a:cubicBezTo>
                  <a:cubicBezTo>
                    <a:pt x="2885112" y="17294"/>
                    <a:pt x="2888904" y="26450"/>
                    <a:pt x="2888904" y="35996"/>
                  </a:cubicBezTo>
                  <a:lnTo>
                    <a:pt x="2888904" y="2108522"/>
                  </a:lnTo>
                  <a:cubicBezTo>
                    <a:pt x="2888904" y="2118069"/>
                    <a:pt x="2885112" y="2127224"/>
                    <a:pt x="2878361" y="2133975"/>
                  </a:cubicBezTo>
                  <a:cubicBezTo>
                    <a:pt x="2871610" y="2140726"/>
                    <a:pt x="2862455" y="2144518"/>
                    <a:pt x="2852908" y="2144518"/>
                  </a:cubicBezTo>
                  <a:lnTo>
                    <a:pt x="35996" y="2144518"/>
                  </a:lnTo>
                  <a:cubicBezTo>
                    <a:pt x="26450" y="2144518"/>
                    <a:pt x="17294" y="2140726"/>
                    <a:pt x="10543" y="2133975"/>
                  </a:cubicBezTo>
                  <a:cubicBezTo>
                    <a:pt x="3792" y="2127224"/>
                    <a:pt x="0" y="2118069"/>
                    <a:pt x="0" y="2108522"/>
                  </a:cubicBezTo>
                  <a:lnTo>
                    <a:pt x="0" y="35996"/>
                  </a:lnTo>
                  <a:cubicBezTo>
                    <a:pt x="0" y="26450"/>
                    <a:pt x="3792" y="17294"/>
                    <a:pt x="10543" y="10543"/>
                  </a:cubicBezTo>
                  <a:cubicBezTo>
                    <a:pt x="17294" y="3792"/>
                    <a:pt x="26450" y="0"/>
                    <a:pt x="35996" y="0"/>
                  </a:cubicBezTo>
                  <a:close/>
                </a:path>
              </a:pathLst>
            </a:custGeom>
            <a:solidFill>
              <a:srgbClr val="585878"/>
            </a:solidFill>
          </p:spPr>
        </p:sp>
        <p:sp>
          <p:nvSpPr>
            <p:cNvPr name="TextBox 4" id="4"/>
            <p:cNvSpPr txBox="true"/>
            <p:nvPr/>
          </p:nvSpPr>
          <p:spPr>
            <a:xfrm>
              <a:off x="0" y="0"/>
              <a:ext cx="2888904" cy="2144518"/>
            </a:xfrm>
            <a:prstGeom prst="rect">
              <a:avLst/>
            </a:prstGeom>
          </p:spPr>
          <p:txBody>
            <a:bodyPr anchor="ctr" rtlCol="false" tIns="50800" lIns="50800" bIns="50800" rIns="50800"/>
            <a:lstStyle/>
            <a:p>
              <a:pPr algn="ctr">
                <a:lnSpc>
                  <a:spcPts val="2808"/>
                </a:lnSpc>
              </a:pPr>
            </a:p>
          </p:txBody>
        </p:sp>
      </p:grpSp>
      <p:grpSp>
        <p:nvGrpSpPr>
          <p:cNvPr name="Group 5" id="5"/>
          <p:cNvGrpSpPr>
            <a:grpSpLocks noChangeAspect="true"/>
          </p:cNvGrpSpPr>
          <p:nvPr/>
        </p:nvGrpSpPr>
        <p:grpSpPr>
          <a:xfrm rot="0">
            <a:off x="0" y="8575743"/>
            <a:ext cx="18288000" cy="184639"/>
            <a:chOff x="0" y="0"/>
            <a:chExt cx="24384000" cy="246185"/>
          </a:xfrm>
        </p:grpSpPr>
        <p:sp>
          <p:nvSpPr>
            <p:cNvPr name="Freeform 6" id="6"/>
            <p:cNvSpPr/>
            <p:nvPr/>
          </p:nvSpPr>
          <p:spPr>
            <a:xfrm flipH="false" flipV="false" rot="0">
              <a:off x="0" y="0"/>
              <a:ext cx="24384000" cy="246126"/>
            </a:xfrm>
            <a:custGeom>
              <a:avLst/>
              <a:gdLst/>
              <a:ahLst/>
              <a:cxnLst/>
              <a:rect r="r" b="b" t="t" l="l"/>
              <a:pathLst>
                <a:path h="246126" w="24384000">
                  <a:moveTo>
                    <a:pt x="0" y="0"/>
                  </a:moveTo>
                  <a:lnTo>
                    <a:pt x="24384000" y="0"/>
                  </a:lnTo>
                  <a:lnTo>
                    <a:pt x="24384000" y="246126"/>
                  </a:lnTo>
                  <a:lnTo>
                    <a:pt x="0" y="246126"/>
                  </a:lnTo>
                  <a:lnTo>
                    <a:pt x="0" y="0"/>
                  </a:lnTo>
                  <a:close/>
                </a:path>
              </a:pathLst>
            </a:custGeom>
            <a:blipFill>
              <a:blip r:embed="rId3"/>
              <a:stretch>
                <a:fillRect l="0" t="-10146" r="0" b="-10170"/>
              </a:stretch>
            </a:blipFill>
          </p:spPr>
        </p:sp>
      </p:grpSp>
      <p:grpSp>
        <p:nvGrpSpPr>
          <p:cNvPr name="Group 7" id="7"/>
          <p:cNvGrpSpPr>
            <a:grpSpLocks noChangeAspect="true"/>
          </p:cNvGrpSpPr>
          <p:nvPr/>
        </p:nvGrpSpPr>
        <p:grpSpPr>
          <a:xfrm rot="0">
            <a:off x="14782160" y="8985739"/>
            <a:ext cx="3411230" cy="1662544"/>
            <a:chOff x="0" y="0"/>
            <a:chExt cx="4548306" cy="2216725"/>
          </a:xfrm>
        </p:grpSpPr>
        <p:sp>
          <p:nvSpPr>
            <p:cNvPr name="Freeform 8" id="8"/>
            <p:cNvSpPr/>
            <p:nvPr/>
          </p:nvSpPr>
          <p:spPr>
            <a:xfrm flipH="false" flipV="false" rot="0">
              <a:off x="0" y="0"/>
              <a:ext cx="4548251" cy="2216785"/>
            </a:xfrm>
            <a:custGeom>
              <a:avLst/>
              <a:gdLst/>
              <a:ahLst/>
              <a:cxnLst/>
              <a:rect r="r" b="b" t="t" l="l"/>
              <a:pathLst>
                <a:path h="2216785" w="4548251">
                  <a:moveTo>
                    <a:pt x="0" y="0"/>
                  </a:moveTo>
                  <a:lnTo>
                    <a:pt x="4548251" y="0"/>
                  </a:lnTo>
                  <a:lnTo>
                    <a:pt x="4548251" y="2216785"/>
                  </a:lnTo>
                  <a:lnTo>
                    <a:pt x="0" y="2216785"/>
                  </a:lnTo>
                  <a:lnTo>
                    <a:pt x="0" y="0"/>
                  </a:lnTo>
                  <a:close/>
                </a:path>
              </a:pathLst>
            </a:custGeom>
          </p:spPr>
        </p:sp>
      </p:grpSp>
      <p:grpSp>
        <p:nvGrpSpPr>
          <p:cNvPr name="Group 9" id="9"/>
          <p:cNvGrpSpPr/>
          <p:nvPr/>
        </p:nvGrpSpPr>
        <p:grpSpPr>
          <a:xfrm rot="0">
            <a:off x="368530" y="565646"/>
            <a:ext cx="6278434" cy="3086100"/>
            <a:chOff x="0" y="0"/>
            <a:chExt cx="1653579" cy="812800"/>
          </a:xfrm>
        </p:grpSpPr>
        <p:sp>
          <p:nvSpPr>
            <p:cNvPr name="Freeform 10" id="10"/>
            <p:cNvSpPr/>
            <p:nvPr/>
          </p:nvSpPr>
          <p:spPr>
            <a:xfrm flipH="false" flipV="false" rot="0">
              <a:off x="0" y="0"/>
              <a:ext cx="1653579" cy="812800"/>
            </a:xfrm>
            <a:custGeom>
              <a:avLst/>
              <a:gdLst/>
              <a:ahLst/>
              <a:cxnLst/>
              <a:rect r="r" b="b" t="t" l="l"/>
              <a:pathLst>
                <a:path h="812800" w="1653579">
                  <a:moveTo>
                    <a:pt x="62888" y="0"/>
                  </a:moveTo>
                  <a:lnTo>
                    <a:pt x="1590691" y="0"/>
                  </a:lnTo>
                  <a:cubicBezTo>
                    <a:pt x="1625423" y="0"/>
                    <a:pt x="1653579" y="28156"/>
                    <a:pt x="1653579" y="62888"/>
                  </a:cubicBezTo>
                  <a:lnTo>
                    <a:pt x="1653579" y="749912"/>
                  </a:lnTo>
                  <a:cubicBezTo>
                    <a:pt x="1653579" y="766591"/>
                    <a:pt x="1646954" y="782587"/>
                    <a:pt x="1635160" y="794381"/>
                  </a:cubicBezTo>
                  <a:cubicBezTo>
                    <a:pt x="1623366" y="806174"/>
                    <a:pt x="1607370" y="812800"/>
                    <a:pt x="1590691" y="812800"/>
                  </a:cubicBezTo>
                  <a:lnTo>
                    <a:pt x="62888" y="812800"/>
                  </a:lnTo>
                  <a:cubicBezTo>
                    <a:pt x="28156" y="812800"/>
                    <a:pt x="0" y="784644"/>
                    <a:pt x="0" y="749912"/>
                  </a:cubicBezTo>
                  <a:lnTo>
                    <a:pt x="0" y="62888"/>
                  </a:lnTo>
                  <a:cubicBezTo>
                    <a:pt x="0" y="28156"/>
                    <a:pt x="28156" y="0"/>
                    <a:pt x="62888" y="0"/>
                  </a:cubicBezTo>
                  <a:close/>
                </a:path>
              </a:pathLst>
            </a:custGeom>
            <a:solidFill>
              <a:srgbClr val="A1B4A2"/>
            </a:solidFill>
          </p:spPr>
        </p:sp>
        <p:sp>
          <p:nvSpPr>
            <p:cNvPr name="TextBox 11" id="11"/>
            <p:cNvSpPr txBox="true"/>
            <p:nvPr/>
          </p:nvSpPr>
          <p:spPr>
            <a:xfrm>
              <a:off x="0" y="9525"/>
              <a:ext cx="1653579" cy="803275"/>
            </a:xfrm>
            <a:prstGeom prst="rect">
              <a:avLst/>
            </a:prstGeom>
          </p:spPr>
          <p:txBody>
            <a:bodyPr anchor="ctr" rtlCol="false" tIns="50800" lIns="50800" bIns="50800" rIns="50800"/>
            <a:lstStyle/>
            <a:p>
              <a:pPr algn="ctr">
                <a:lnSpc>
                  <a:spcPts val="2160"/>
                </a:lnSpc>
              </a:pPr>
            </a:p>
          </p:txBody>
        </p:sp>
      </p:grpSp>
      <p:grpSp>
        <p:nvGrpSpPr>
          <p:cNvPr name="Group 12" id="12"/>
          <p:cNvGrpSpPr/>
          <p:nvPr/>
        </p:nvGrpSpPr>
        <p:grpSpPr>
          <a:xfrm rot="0">
            <a:off x="134215" y="433276"/>
            <a:ext cx="6640830" cy="3350841"/>
            <a:chOff x="0" y="0"/>
            <a:chExt cx="8854440" cy="4467788"/>
          </a:xfrm>
        </p:grpSpPr>
        <p:sp>
          <p:nvSpPr>
            <p:cNvPr name="Freeform 13" id="13"/>
            <p:cNvSpPr/>
            <p:nvPr/>
          </p:nvSpPr>
          <p:spPr>
            <a:xfrm flipH="false" flipV="false" rot="0">
              <a:off x="0" y="0"/>
              <a:ext cx="8854440" cy="4467788"/>
            </a:xfrm>
            <a:custGeom>
              <a:avLst/>
              <a:gdLst/>
              <a:ahLst/>
              <a:cxnLst/>
              <a:rect r="r" b="b" t="t" l="l"/>
              <a:pathLst>
                <a:path h="4467788" w="8854440">
                  <a:moveTo>
                    <a:pt x="0" y="0"/>
                  </a:moveTo>
                  <a:lnTo>
                    <a:pt x="8854440" y="0"/>
                  </a:lnTo>
                  <a:lnTo>
                    <a:pt x="8854440" y="4467788"/>
                  </a:lnTo>
                  <a:lnTo>
                    <a:pt x="0" y="4467788"/>
                  </a:lnTo>
                  <a:close/>
                </a:path>
              </a:pathLst>
            </a:custGeom>
            <a:solidFill>
              <a:srgbClr val="63888F">
                <a:alpha val="0"/>
              </a:srgbClr>
            </a:solidFill>
          </p:spPr>
        </p:sp>
        <p:sp>
          <p:nvSpPr>
            <p:cNvPr name="TextBox 14" id="14"/>
            <p:cNvSpPr txBox="true"/>
            <p:nvPr/>
          </p:nvSpPr>
          <p:spPr>
            <a:xfrm>
              <a:off x="0" y="47625"/>
              <a:ext cx="8854440" cy="4420163"/>
            </a:xfrm>
            <a:prstGeom prst="rect">
              <a:avLst/>
            </a:prstGeom>
          </p:spPr>
          <p:txBody>
            <a:bodyPr anchor="ctr" rtlCol="false" tIns="0" lIns="0" bIns="0" rIns="0"/>
            <a:lstStyle/>
            <a:p>
              <a:pPr algn="ctr">
                <a:lnSpc>
                  <a:spcPts val="4374"/>
                </a:lnSpc>
              </a:pPr>
              <a:r>
                <a:rPr lang="en-US" b="true" sz="4050" spc="900">
                  <a:solidFill>
                    <a:srgbClr val="FFFFFF"/>
                  </a:solidFill>
                  <a:latin typeface="Noto Serif Display Bold"/>
                  <a:ea typeface="Noto Serif Display Bold"/>
                  <a:cs typeface="Noto Serif Display Bold"/>
                  <a:sym typeface="Noto Serif Display Bold"/>
                </a:rPr>
                <a:t>An Example of The Scientific Method</a:t>
              </a:r>
            </a:p>
          </p:txBody>
        </p:sp>
      </p:grpSp>
      <p:sp>
        <p:nvSpPr>
          <p:cNvPr name="Freeform 15" id="15"/>
          <p:cNvSpPr/>
          <p:nvPr/>
        </p:nvSpPr>
        <p:spPr>
          <a:xfrm flipH="false" flipV="false" rot="0">
            <a:off x="14044270" y="460888"/>
            <a:ext cx="1475780" cy="1119171"/>
          </a:xfrm>
          <a:custGeom>
            <a:avLst/>
            <a:gdLst/>
            <a:ahLst/>
            <a:cxnLst/>
            <a:rect r="r" b="b" t="t" l="l"/>
            <a:pathLst>
              <a:path h="1119171" w="1475780">
                <a:moveTo>
                  <a:pt x="0" y="0"/>
                </a:moveTo>
                <a:lnTo>
                  <a:pt x="1475780" y="0"/>
                </a:lnTo>
                <a:lnTo>
                  <a:pt x="1475780" y="1119171"/>
                </a:lnTo>
                <a:lnTo>
                  <a:pt x="0" y="1119171"/>
                </a:lnTo>
                <a:lnTo>
                  <a:pt x="0" y="0"/>
                </a:lnTo>
                <a:close/>
              </a:path>
            </a:pathLst>
          </a:custGeom>
          <a:blipFill>
            <a:blip r:embed="rId4">
              <a:extLst>
                <a:ext uri="{96DAC541-7B7A-43D3-8B79-37D633B846F1}">
                  <asvg:svgBlip xmlns:asvg="http://schemas.microsoft.com/office/drawing/2016/SVG/main" r:embed="rId5"/>
                </a:ext>
              </a:extLst>
            </a:blip>
            <a:stretch>
              <a:fillRect l="0" t="0" r="0" b="0"/>
            </a:stretch>
          </a:blipFill>
        </p:spPr>
      </p:sp>
      <p:sp>
        <p:nvSpPr>
          <p:cNvPr name="Freeform 16" id="16"/>
          <p:cNvSpPr/>
          <p:nvPr/>
        </p:nvSpPr>
        <p:spPr>
          <a:xfrm flipH="false" flipV="false" rot="0">
            <a:off x="15723987" y="1601490"/>
            <a:ext cx="622596" cy="1014413"/>
          </a:xfrm>
          <a:custGeom>
            <a:avLst/>
            <a:gdLst/>
            <a:ahLst/>
            <a:cxnLst/>
            <a:rect r="r" b="b" t="t" l="l"/>
            <a:pathLst>
              <a:path h="1014413" w="622596">
                <a:moveTo>
                  <a:pt x="0" y="0"/>
                </a:moveTo>
                <a:lnTo>
                  <a:pt x="622595" y="0"/>
                </a:lnTo>
                <a:lnTo>
                  <a:pt x="622595" y="1014413"/>
                </a:lnTo>
                <a:lnTo>
                  <a:pt x="0" y="1014413"/>
                </a:lnTo>
                <a:lnTo>
                  <a:pt x="0" y="0"/>
                </a:lnTo>
                <a:close/>
              </a:path>
            </a:pathLst>
          </a:custGeom>
          <a:blipFill>
            <a:blip r:embed="rId6">
              <a:extLst>
                <a:ext uri="{96DAC541-7B7A-43D3-8B79-37D633B846F1}">
                  <asvg:svgBlip xmlns:asvg="http://schemas.microsoft.com/office/drawing/2016/SVG/main" r:embed="rId7"/>
                </a:ext>
              </a:extLst>
            </a:blip>
            <a:stretch>
              <a:fillRect l="0" t="0" r="0" b="0"/>
            </a:stretch>
          </a:blipFill>
        </p:spPr>
      </p:sp>
      <p:sp>
        <p:nvSpPr>
          <p:cNvPr name="Freeform 17" id="17"/>
          <p:cNvSpPr/>
          <p:nvPr/>
        </p:nvSpPr>
        <p:spPr>
          <a:xfrm flipH="false" flipV="false" rot="0">
            <a:off x="14172819" y="226484"/>
            <a:ext cx="1353575" cy="1353575"/>
          </a:xfrm>
          <a:custGeom>
            <a:avLst/>
            <a:gdLst/>
            <a:ahLst/>
            <a:cxnLst/>
            <a:rect r="r" b="b" t="t" l="l"/>
            <a:pathLst>
              <a:path h="1353575" w="1353575">
                <a:moveTo>
                  <a:pt x="0" y="0"/>
                </a:moveTo>
                <a:lnTo>
                  <a:pt x="1353575" y="0"/>
                </a:lnTo>
                <a:lnTo>
                  <a:pt x="1353575" y="1353575"/>
                </a:lnTo>
                <a:lnTo>
                  <a:pt x="0" y="1353575"/>
                </a:lnTo>
                <a:lnTo>
                  <a:pt x="0" y="0"/>
                </a:lnTo>
                <a:close/>
              </a:path>
            </a:pathLst>
          </a:custGeom>
          <a:blipFill>
            <a:blip r:embed="rId8">
              <a:extLst>
                <a:ext uri="{96DAC541-7B7A-43D3-8B79-37D633B846F1}">
                  <asvg:svgBlip xmlns:asvg="http://schemas.microsoft.com/office/drawing/2016/SVG/main" r:embed="rId9"/>
                </a:ext>
              </a:extLst>
            </a:blip>
            <a:stretch>
              <a:fillRect l="0" t="0" r="0" b="0"/>
            </a:stretch>
          </a:blipFill>
        </p:spPr>
      </p:sp>
      <p:sp>
        <p:nvSpPr>
          <p:cNvPr name="Freeform 18" id="18"/>
          <p:cNvSpPr/>
          <p:nvPr/>
        </p:nvSpPr>
        <p:spPr>
          <a:xfrm flipH="false" flipV="false" rot="0">
            <a:off x="16487775" y="1593857"/>
            <a:ext cx="643550" cy="1029679"/>
          </a:xfrm>
          <a:custGeom>
            <a:avLst/>
            <a:gdLst/>
            <a:ahLst/>
            <a:cxnLst/>
            <a:rect r="r" b="b" t="t" l="l"/>
            <a:pathLst>
              <a:path h="1029679" w="643550">
                <a:moveTo>
                  <a:pt x="0" y="0"/>
                </a:moveTo>
                <a:lnTo>
                  <a:pt x="643550" y="0"/>
                </a:lnTo>
                <a:lnTo>
                  <a:pt x="643550" y="1029679"/>
                </a:lnTo>
                <a:lnTo>
                  <a:pt x="0" y="1029679"/>
                </a:lnTo>
                <a:lnTo>
                  <a:pt x="0" y="0"/>
                </a:lnTo>
                <a:close/>
              </a:path>
            </a:pathLst>
          </a:custGeom>
          <a:blipFill>
            <a:blip r:embed="rId10">
              <a:extLst>
                <a:ext uri="{96DAC541-7B7A-43D3-8B79-37D633B846F1}">
                  <asvg:svgBlip xmlns:asvg="http://schemas.microsoft.com/office/drawing/2016/SVG/main" r:embed="rId11"/>
                </a:ext>
              </a:extLst>
            </a:blip>
            <a:stretch>
              <a:fillRect l="0" t="0" r="0" b="0"/>
            </a:stretch>
          </a:blipFill>
        </p:spPr>
      </p:sp>
      <p:sp>
        <p:nvSpPr>
          <p:cNvPr name="Freeform 19" id="19"/>
          <p:cNvSpPr/>
          <p:nvPr/>
        </p:nvSpPr>
        <p:spPr>
          <a:xfrm flipH="false" flipV="false" rot="0">
            <a:off x="15050201" y="2720516"/>
            <a:ext cx="939699" cy="1094263"/>
          </a:xfrm>
          <a:custGeom>
            <a:avLst/>
            <a:gdLst/>
            <a:ahLst/>
            <a:cxnLst/>
            <a:rect r="r" b="b" t="t" l="l"/>
            <a:pathLst>
              <a:path h="1094263" w="939699">
                <a:moveTo>
                  <a:pt x="0" y="0"/>
                </a:moveTo>
                <a:lnTo>
                  <a:pt x="939699" y="0"/>
                </a:lnTo>
                <a:lnTo>
                  <a:pt x="939699" y="1094263"/>
                </a:lnTo>
                <a:lnTo>
                  <a:pt x="0" y="1094263"/>
                </a:lnTo>
                <a:lnTo>
                  <a:pt x="0" y="0"/>
                </a:lnTo>
                <a:close/>
              </a:path>
            </a:pathLst>
          </a:custGeom>
          <a:blipFill>
            <a:blip r:embed="rId12">
              <a:extLst>
                <a:ext uri="{96DAC541-7B7A-43D3-8B79-37D633B846F1}">
                  <asvg:svgBlip xmlns:asvg="http://schemas.microsoft.com/office/drawing/2016/SVG/main" r:embed="rId13"/>
                </a:ext>
              </a:extLst>
            </a:blip>
            <a:stretch>
              <a:fillRect l="0" t="0" r="0" b="0"/>
            </a:stretch>
          </a:blipFill>
        </p:spPr>
      </p:sp>
      <p:sp>
        <p:nvSpPr>
          <p:cNvPr name="Freeform 20" id="20"/>
          <p:cNvSpPr/>
          <p:nvPr/>
        </p:nvSpPr>
        <p:spPr>
          <a:xfrm flipH="false" flipV="false" rot="0">
            <a:off x="15985067" y="3961649"/>
            <a:ext cx="1274233" cy="1181851"/>
          </a:xfrm>
          <a:custGeom>
            <a:avLst/>
            <a:gdLst/>
            <a:ahLst/>
            <a:cxnLst/>
            <a:rect r="r" b="b" t="t" l="l"/>
            <a:pathLst>
              <a:path h="1181851" w="1274233">
                <a:moveTo>
                  <a:pt x="0" y="0"/>
                </a:moveTo>
                <a:lnTo>
                  <a:pt x="1274233" y="0"/>
                </a:lnTo>
                <a:lnTo>
                  <a:pt x="1274233" y="1181851"/>
                </a:lnTo>
                <a:lnTo>
                  <a:pt x="0" y="1181851"/>
                </a:lnTo>
                <a:lnTo>
                  <a:pt x="0" y="0"/>
                </a:lnTo>
                <a:close/>
              </a:path>
            </a:pathLst>
          </a:custGeom>
          <a:blipFill>
            <a:blip r:embed="rId14"/>
            <a:stretch>
              <a:fillRect l="0" t="0" r="0" b="0"/>
            </a:stretch>
          </a:blipFill>
        </p:spPr>
      </p:sp>
      <p:sp>
        <p:nvSpPr>
          <p:cNvPr name="Freeform 21" id="21"/>
          <p:cNvSpPr/>
          <p:nvPr/>
        </p:nvSpPr>
        <p:spPr>
          <a:xfrm flipH="false" flipV="false" rot="0">
            <a:off x="15723987" y="5248275"/>
            <a:ext cx="1191302" cy="1758380"/>
          </a:xfrm>
          <a:custGeom>
            <a:avLst/>
            <a:gdLst/>
            <a:ahLst/>
            <a:cxnLst/>
            <a:rect r="r" b="b" t="t" l="l"/>
            <a:pathLst>
              <a:path h="1758380" w="1191302">
                <a:moveTo>
                  <a:pt x="0" y="0"/>
                </a:moveTo>
                <a:lnTo>
                  <a:pt x="1191302" y="0"/>
                </a:lnTo>
                <a:lnTo>
                  <a:pt x="1191302" y="1758380"/>
                </a:lnTo>
                <a:lnTo>
                  <a:pt x="0" y="1758380"/>
                </a:lnTo>
                <a:lnTo>
                  <a:pt x="0" y="0"/>
                </a:lnTo>
                <a:close/>
              </a:path>
            </a:pathLst>
          </a:custGeom>
          <a:blipFill>
            <a:blip r:embed="rId15">
              <a:extLst>
                <a:ext uri="{96DAC541-7B7A-43D3-8B79-37D633B846F1}">
                  <asvg:svgBlip xmlns:asvg="http://schemas.microsoft.com/office/drawing/2016/SVG/main" r:embed="rId16"/>
                </a:ext>
              </a:extLst>
            </a:blip>
            <a:stretch>
              <a:fillRect l="0" t="0" r="0" b="0"/>
            </a:stretch>
          </a:blipFill>
        </p:spPr>
      </p:sp>
      <p:sp>
        <p:nvSpPr>
          <p:cNvPr name="Freeform 22" id="22"/>
          <p:cNvSpPr/>
          <p:nvPr/>
        </p:nvSpPr>
        <p:spPr>
          <a:xfrm flipH="false" flipV="false" rot="0">
            <a:off x="16622183" y="5342434"/>
            <a:ext cx="1420410" cy="1654044"/>
          </a:xfrm>
          <a:custGeom>
            <a:avLst/>
            <a:gdLst/>
            <a:ahLst/>
            <a:cxnLst/>
            <a:rect r="r" b="b" t="t" l="l"/>
            <a:pathLst>
              <a:path h="1654044" w="1420410">
                <a:moveTo>
                  <a:pt x="0" y="0"/>
                </a:moveTo>
                <a:lnTo>
                  <a:pt x="1420411" y="0"/>
                </a:lnTo>
                <a:lnTo>
                  <a:pt x="1420411" y="1654044"/>
                </a:lnTo>
                <a:lnTo>
                  <a:pt x="0" y="1654044"/>
                </a:lnTo>
                <a:lnTo>
                  <a:pt x="0" y="0"/>
                </a:lnTo>
                <a:close/>
              </a:path>
            </a:pathLst>
          </a:custGeom>
          <a:blipFill>
            <a:blip r:embed="rId12">
              <a:extLst>
                <a:ext uri="{96DAC541-7B7A-43D3-8B79-37D633B846F1}">
                  <asvg:svgBlip xmlns:asvg="http://schemas.microsoft.com/office/drawing/2016/SVG/main" r:embed="rId13"/>
                </a:ext>
              </a:extLst>
            </a:blip>
            <a:stretch>
              <a:fillRect l="0" t="0" r="0" b="0"/>
            </a:stretch>
          </a:blipFill>
        </p:spPr>
      </p:sp>
      <p:sp>
        <p:nvSpPr>
          <p:cNvPr name="Freeform 23" id="23"/>
          <p:cNvSpPr/>
          <p:nvPr/>
        </p:nvSpPr>
        <p:spPr>
          <a:xfrm flipH="false" flipV="false" rot="0">
            <a:off x="13824872" y="7459710"/>
            <a:ext cx="1024734" cy="1063129"/>
          </a:xfrm>
          <a:custGeom>
            <a:avLst/>
            <a:gdLst/>
            <a:ahLst/>
            <a:cxnLst/>
            <a:rect r="r" b="b" t="t" l="l"/>
            <a:pathLst>
              <a:path h="1063129" w="1024734">
                <a:moveTo>
                  <a:pt x="0" y="0"/>
                </a:moveTo>
                <a:lnTo>
                  <a:pt x="1024735" y="0"/>
                </a:lnTo>
                <a:lnTo>
                  <a:pt x="1024735" y="1063129"/>
                </a:lnTo>
                <a:lnTo>
                  <a:pt x="0" y="1063129"/>
                </a:lnTo>
                <a:lnTo>
                  <a:pt x="0" y="0"/>
                </a:lnTo>
                <a:close/>
              </a:path>
            </a:pathLst>
          </a:custGeom>
          <a:blipFill>
            <a:blip r:embed="rId17">
              <a:extLst>
                <a:ext uri="{96DAC541-7B7A-43D3-8B79-37D633B846F1}">
                  <asvg:svgBlip xmlns:asvg="http://schemas.microsoft.com/office/drawing/2016/SVG/main" r:embed="rId18"/>
                </a:ext>
              </a:extLst>
            </a:blip>
            <a:stretch>
              <a:fillRect l="0" t="0" r="0" b="0"/>
            </a:stretch>
          </a:blipFill>
        </p:spPr>
      </p:sp>
      <p:sp>
        <p:nvSpPr>
          <p:cNvPr name="TextBox 24" id="24"/>
          <p:cNvSpPr txBox="true"/>
          <p:nvPr/>
        </p:nvSpPr>
        <p:spPr>
          <a:xfrm rot="0">
            <a:off x="7470745" y="7724024"/>
            <a:ext cx="7378861" cy="704850"/>
          </a:xfrm>
          <a:prstGeom prst="rect">
            <a:avLst/>
          </a:prstGeom>
        </p:spPr>
        <p:txBody>
          <a:bodyPr anchor="t" rtlCol="false" tIns="0" lIns="0" bIns="0" rIns="0">
            <a:spAutoFit/>
          </a:bodyPr>
          <a:lstStyle/>
          <a:p>
            <a:pPr algn="l">
              <a:lnSpc>
                <a:spcPts val="2808"/>
              </a:lnSpc>
            </a:pPr>
            <a:r>
              <a:rPr lang="en-US" sz="2340">
                <a:solidFill>
                  <a:srgbClr val="FFFFFF"/>
                </a:solidFill>
                <a:latin typeface="Open Sans"/>
                <a:ea typeface="Open Sans"/>
                <a:cs typeface="Open Sans"/>
                <a:sym typeface="Open Sans"/>
              </a:rPr>
              <a:t>Step 7- </a:t>
            </a:r>
          </a:p>
          <a:p>
            <a:pPr algn="l">
              <a:lnSpc>
                <a:spcPts val="2808"/>
              </a:lnSpc>
            </a:pPr>
            <a:r>
              <a:rPr lang="en-US" b="true" sz="2340">
                <a:solidFill>
                  <a:srgbClr val="FFFFFF"/>
                </a:solidFill>
                <a:latin typeface="Open Sans Bold"/>
                <a:ea typeface="Open Sans Bold"/>
                <a:cs typeface="Open Sans Bold"/>
                <a:sym typeface="Open Sans Bold"/>
              </a:rPr>
              <a:t>Refine the results</a:t>
            </a:r>
            <a:r>
              <a:rPr lang="en-US" sz="2340">
                <a:solidFill>
                  <a:srgbClr val="FFFFFF"/>
                </a:solidFill>
                <a:latin typeface="Open Sans"/>
                <a:ea typeface="Open Sans"/>
                <a:cs typeface="Open Sans"/>
                <a:sym typeface="Open Sans"/>
              </a:rPr>
              <a:t>: My toaster is broken.</a:t>
            </a:r>
          </a:p>
        </p:txBody>
      </p:sp>
      <p:sp>
        <p:nvSpPr>
          <p:cNvPr name="Freeform 25" id="25"/>
          <p:cNvSpPr/>
          <p:nvPr/>
        </p:nvSpPr>
        <p:spPr>
          <a:xfrm flipH="false" flipV="false" rot="0">
            <a:off x="13660452" y="7314487"/>
            <a:ext cx="1353575" cy="1353575"/>
          </a:xfrm>
          <a:custGeom>
            <a:avLst/>
            <a:gdLst/>
            <a:ahLst/>
            <a:cxnLst/>
            <a:rect r="r" b="b" t="t" l="l"/>
            <a:pathLst>
              <a:path h="1353575" w="1353575">
                <a:moveTo>
                  <a:pt x="0" y="0"/>
                </a:moveTo>
                <a:lnTo>
                  <a:pt x="1353575" y="0"/>
                </a:lnTo>
                <a:lnTo>
                  <a:pt x="1353575" y="1353575"/>
                </a:lnTo>
                <a:lnTo>
                  <a:pt x="0" y="1353575"/>
                </a:lnTo>
                <a:lnTo>
                  <a:pt x="0" y="0"/>
                </a:lnTo>
                <a:close/>
              </a:path>
            </a:pathLst>
          </a:custGeom>
          <a:blipFill>
            <a:blip r:embed="rId8">
              <a:extLst>
                <a:ext uri="{96DAC541-7B7A-43D3-8B79-37D633B846F1}">
                  <asvg:svgBlip xmlns:asvg="http://schemas.microsoft.com/office/drawing/2016/SVG/main" r:embed="rId9"/>
                </a:ext>
              </a:extLst>
            </a:blip>
            <a:stretch>
              <a:fillRect l="0" t="0" r="0" b="0"/>
            </a:stretch>
          </a:blipFill>
        </p:spPr>
      </p:sp>
      <p:sp>
        <p:nvSpPr>
          <p:cNvPr name="TextBox 26" id="26"/>
          <p:cNvSpPr txBox="true"/>
          <p:nvPr/>
        </p:nvSpPr>
        <p:spPr>
          <a:xfrm rot="0">
            <a:off x="7470745" y="4813796"/>
            <a:ext cx="8605125" cy="1057275"/>
          </a:xfrm>
          <a:prstGeom prst="rect">
            <a:avLst/>
          </a:prstGeom>
        </p:spPr>
        <p:txBody>
          <a:bodyPr anchor="t" rtlCol="false" tIns="0" lIns="0" bIns="0" rIns="0">
            <a:spAutoFit/>
          </a:bodyPr>
          <a:lstStyle/>
          <a:p>
            <a:pPr algn="l">
              <a:lnSpc>
                <a:spcPts val="2808"/>
              </a:lnSpc>
            </a:pPr>
          </a:p>
          <a:p>
            <a:pPr algn="l">
              <a:lnSpc>
                <a:spcPts val="2808"/>
              </a:lnSpc>
            </a:pPr>
            <a:r>
              <a:rPr lang="en-US" sz="2340">
                <a:solidFill>
                  <a:srgbClr val="FFFFFF"/>
                </a:solidFill>
                <a:latin typeface="Open Sans"/>
                <a:ea typeface="Open Sans"/>
                <a:cs typeface="Open Sans"/>
                <a:sym typeface="Open Sans"/>
              </a:rPr>
              <a:t>Step 5-</a:t>
            </a:r>
          </a:p>
          <a:p>
            <a:pPr algn="l">
              <a:lnSpc>
                <a:spcPts val="2808"/>
              </a:lnSpc>
            </a:pPr>
            <a:r>
              <a:rPr lang="en-US" b="true" sz="2340">
                <a:solidFill>
                  <a:srgbClr val="FFFFFF"/>
                </a:solidFill>
                <a:latin typeface="Open Sans Bold"/>
                <a:ea typeface="Open Sans Bold"/>
                <a:cs typeface="Open Sans Bold"/>
                <a:sym typeface="Open Sans Bold"/>
              </a:rPr>
              <a:t>Experiment:</a:t>
            </a:r>
            <a:r>
              <a:rPr lang="en-US" sz="2340">
                <a:solidFill>
                  <a:srgbClr val="FFFFFF"/>
                </a:solidFill>
                <a:latin typeface="Open Sans"/>
                <a:ea typeface="Open Sans"/>
                <a:cs typeface="Open Sans"/>
                <a:sym typeface="Open Sans"/>
              </a:rPr>
              <a:t> I plug my coffeemaker into the outlet.</a:t>
            </a:r>
          </a:p>
        </p:txBody>
      </p:sp>
      <p:sp>
        <p:nvSpPr>
          <p:cNvPr name="TextBox 27" id="27"/>
          <p:cNvSpPr txBox="true"/>
          <p:nvPr/>
        </p:nvSpPr>
        <p:spPr>
          <a:xfrm rot="0">
            <a:off x="7470745" y="628650"/>
            <a:ext cx="7164385" cy="704850"/>
          </a:xfrm>
          <a:prstGeom prst="rect">
            <a:avLst/>
          </a:prstGeom>
        </p:spPr>
        <p:txBody>
          <a:bodyPr anchor="t" rtlCol="false" tIns="0" lIns="0" bIns="0" rIns="0">
            <a:spAutoFit/>
          </a:bodyPr>
          <a:lstStyle/>
          <a:p>
            <a:pPr algn="l">
              <a:lnSpc>
                <a:spcPts val="2808"/>
              </a:lnSpc>
            </a:pPr>
            <a:r>
              <a:rPr lang="en-US" sz="2340">
                <a:solidFill>
                  <a:srgbClr val="FFFFFF"/>
                </a:solidFill>
                <a:latin typeface="Open Sans"/>
                <a:ea typeface="Open Sans"/>
                <a:cs typeface="Open Sans"/>
                <a:sym typeface="Open Sans"/>
              </a:rPr>
              <a:t>Step 1- </a:t>
            </a:r>
          </a:p>
          <a:p>
            <a:pPr algn="l">
              <a:lnSpc>
                <a:spcPts val="2808"/>
              </a:lnSpc>
            </a:pPr>
            <a:r>
              <a:rPr lang="en-US" b="true" sz="2340">
                <a:solidFill>
                  <a:srgbClr val="FFFFFF"/>
                </a:solidFill>
                <a:latin typeface="Open Sans Bold"/>
                <a:ea typeface="Open Sans Bold"/>
                <a:cs typeface="Open Sans Bold"/>
                <a:sym typeface="Open Sans Bold"/>
              </a:rPr>
              <a:t>Observation: </a:t>
            </a:r>
            <a:r>
              <a:rPr lang="en-US" sz="2340">
                <a:solidFill>
                  <a:srgbClr val="FFFFFF"/>
                </a:solidFill>
                <a:latin typeface="Open Sans"/>
                <a:ea typeface="Open Sans"/>
                <a:cs typeface="Open Sans"/>
                <a:sym typeface="Open Sans"/>
              </a:rPr>
              <a:t>my toaster doesn’t work.</a:t>
            </a:r>
          </a:p>
        </p:txBody>
      </p:sp>
      <p:sp>
        <p:nvSpPr>
          <p:cNvPr name="TextBox 28" id="28"/>
          <p:cNvSpPr txBox="true"/>
          <p:nvPr/>
        </p:nvSpPr>
        <p:spPr>
          <a:xfrm rot="0">
            <a:off x="7470745" y="1580059"/>
            <a:ext cx="8305569" cy="704850"/>
          </a:xfrm>
          <a:prstGeom prst="rect">
            <a:avLst/>
          </a:prstGeom>
        </p:spPr>
        <p:txBody>
          <a:bodyPr anchor="t" rtlCol="false" tIns="0" lIns="0" bIns="0" rIns="0">
            <a:spAutoFit/>
          </a:bodyPr>
          <a:lstStyle/>
          <a:p>
            <a:pPr algn="l">
              <a:lnSpc>
                <a:spcPts val="2813"/>
              </a:lnSpc>
            </a:pPr>
            <a:r>
              <a:rPr lang="en-US" sz="2344">
                <a:solidFill>
                  <a:srgbClr val="FFFFFF"/>
                </a:solidFill>
                <a:latin typeface="Open Sans"/>
                <a:ea typeface="Open Sans"/>
                <a:cs typeface="Open Sans"/>
                <a:sym typeface="Open Sans"/>
              </a:rPr>
              <a:t>Step 2-</a:t>
            </a:r>
          </a:p>
          <a:p>
            <a:pPr algn="l">
              <a:lnSpc>
                <a:spcPts val="2813"/>
              </a:lnSpc>
            </a:pPr>
            <a:r>
              <a:rPr lang="en-US" b="true" sz="2344">
                <a:solidFill>
                  <a:srgbClr val="FFFFFF"/>
                </a:solidFill>
                <a:latin typeface="Open Sans Bold"/>
                <a:ea typeface="Open Sans Bold"/>
                <a:cs typeface="Open Sans Bold"/>
                <a:sym typeface="Open Sans Bold"/>
              </a:rPr>
              <a:t>Qu</a:t>
            </a:r>
            <a:r>
              <a:rPr lang="en-US" b="true" sz="2344">
                <a:solidFill>
                  <a:srgbClr val="FFFFFF"/>
                </a:solidFill>
                <a:latin typeface="Open Sans Bold"/>
                <a:ea typeface="Open Sans Bold"/>
                <a:cs typeface="Open Sans Bold"/>
                <a:sym typeface="Open Sans Bold"/>
              </a:rPr>
              <a:t>estion:</a:t>
            </a:r>
            <a:r>
              <a:rPr lang="en-US" sz="2344">
                <a:solidFill>
                  <a:srgbClr val="FFFFFF"/>
                </a:solidFill>
                <a:latin typeface="Open Sans"/>
                <a:ea typeface="Open Sans"/>
                <a:cs typeface="Open Sans"/>
                <a:sym typeface="Open Sans"/>
              </a:rPr>
              <a:t> Is something wrong with my electrical outlet?</a:t>
            </a:r>
          </a:p>
        </p:txBody>
      </p:sp>
      <p:sp>
        <p:nvSpPr>
          <p:cNvPr name="TextBox 29" id="29"/>
          <p:cNvSpPr txBox="true"/>
          <p:nvPr/>
        </p:nvSpPr>
        <p:spPr>
          <a:xfrm rot="0">
            <a:off x="7470745" y="2528904"/>
            <a:ext cx="8716594" cy="1057275"/>
          </a:xfrm>
          <a:prstGeom prst="rect">
            <a:avLst/>
          </a:prstGeom>
        </p:spPr>
        <p:txBody>
          <a:bodyPr anchor="t" rtlCol="false" tIns="0" lIns="0" bIns="0" rIns="0">
            <a:spAutoFit/>
          </a:bodyPr>
          <a:lstStyle/>
          <a:p>
            <a:pPr algn="l">
              <a:lnSpc>
                <a:spcPts val="2808"/>
              </a:lnSpc>
            </a:pPr>
            <a:r>
              <a:rPr lang="en-US" sz="2340">
                <a:solidFill>
                  <a:srgbClr val="FFFFFF"/>
                </a:solidFill>
                <a:latin typeface="Open Sans"/>
                <a:ea typeface="Open Sans"/>
                <a:cs typeface="Open Sans"/>
                <a:sym typeface="Open Sans"/>
              </a:rPr>
              <a:t>Step 3- </a:t>
            </a:r>
          </a:p>
          <a:p>
            <a:pPr algn="l">
              <a:lnSpc>
                <a:spcPts val="2808"/>
              </a:lnSpc>
            </a:pPr>
            <a:r>
              <a:rPr lang="en-US" b="true" sz="2340">
                <a:solidFill>
                  <a:srgbClr val="FFFFFF"/>
                </a:solidFill>
                <a:latin typeface="Open Sans Bold"/>
                <a:ea typeface="Open Sans Bold"/>
                <a:cs typeface="Open Sans Bold"/>
                <a:sym typeface="Open Sans Bold"/>
              </a:rPr>
              <a:t>Hypothesis</a:t>
            </a:r>
            <a:r>
              <a:rPr lang="en-US" sz="2340">
                <a:solidFill>
                  <a:srgbClr val="FFFFFF"/>
                </a:solidFill>
                <a:latin typeface="Open Sans"/>
                <a:ea typeface="Open Sans"/>
                <a:cs typeface="Open Sans"/>
                <a:sym typeface="Open Sans"/>
              </a:rPr>
              <a:t>: If something is wrong with the outlet, my coffeemaker also won’t work when plugged into it.</a:t>
            </a:r>
          </a:p>
        </p:txBody>
      </p:sp>
      <p:sp>
        <p:nvSpPr>
          <p:cNvPr name="TextBox 30" id="30"/>
          <p:cNvSpPr txBox="true"/>
          <p:nvPr/>
        </p:nvSpPr>
        <p:spPr>
          <a:xfrm rot="0">
            <a:off x="7470745" y="6138879"/>
            <a:ext cx="8875837" cy="1409700"/>
          </a:xfrm>
          <a:prstGeom prst="rect">
            <a:avLst/>
          </a:prstGeom>
        </p:spPr>
        <p:txBody>
          <a:bodyPr anchor="t" rtlCol="false" tIns="0" lIns="0" bIns="0" rIns="0">
            <a:spAutoFit/>
          </a:bodyPr>
          <a:lstStyle/>
          <a:p>
            <a:pPr algn="l">
              <a:lnSpc>
                <a:spcPts val="2808"/>
              </a:lnSpc>
            </a:pPr>
            <a:r>
              <a:rPr lang="en-US" sz="2340">
                <a:solidFill>
                  <a:srgbClr val="FFFFFF"/>
                </a:solidFill>
                <a:latin typeface="Open Sans"/>
                <a:ea typeface="Open Sans"/>
                <a:cs typeface="Open Sans"/>
                <a:sym typeface="Open Sans"/>
              </a:rPr>
              <a:t>Step 6- </a:t>
            </a:r>
          </a:p>
          <a:p>
            <a:pPr algn="l">
              <a:lnSpc>
                <a:spcPts val="2808"/>
              </a:lnSpc>
            </a:pPr>
            <a:r>
              <a:rPr lang="en-US" sz="2340" b="true">
                <a:solidFill>
                  <a:srgbClr val="FFFFFF"/>
                </a:solidFill>
                <a:latin typeface="Open Sans Bold"/>
                <a:ea typeface="Open Sans Bold"/>
                <a:cs typeface="Open Sans Bold"/>
                <a:sym typeface="Open Sans Bold"/>
              </a:rPr>
              <a:t>Result:</a:t>
            </a:r>
            <a:r>
              <a:rPr lang="en-US" sz="2340">
                <a:solidFill>
                  <a:srgbClr val="FFFFFF"/>
                </a:solidFill>
                <a:latin typeface="Open Sans"/>
                <a:ea typeface="Open Sans"/>
                <a:cs typeface="Open Sans"/>
                <a:sym typeface="Open Sans"/>
              </a:rPr>
              <a:t> My coffeemaker works!</a:t>
            </a:r>
          </a:p>
          <a:p>
            <a:pPr algn="l">
              <a:lnSpc>
                <a:spcPts val="2808"/>
              </a:lnSpc>
            </a:pPr>
            <a:r>
              <a:rPr lang="en-US" b="true" sz="2340">
                <a:solidFill>
                  <a:srgbClr val="FFFFFF"/>
                </a:solidFill>
                <a:latin typeface="Open Sans Bold"/>
                <a:ea typeface="Open Sans Bold"/>
                <a:cs typeface="Open Sans Bold"/>
                <a:sym typeface="Open Sans Bold"/>
              </a:rPr>
              <a:t>Conclusion:</a:t>
            </a:r>
            <a:r>
              <a:rPr lang="en-US" sz="2340">
                <a:solidFill>
                  <a:srgbClr val="FFFFFF"/>
                </a:solidFill>
                <a:latin typeface="Open Sans"/>
                <a:ea typeface="Open Sans"/>
                <a:cs typeface="Open Sans"/>
                <a:sym typeface="Open Sans"/>
              </a:rPr>
              <a:t> My electrical outlet works, but my toaster still doesn’t work.</a:t>
            </a:r>
          </a:p>
        </p:txBody>
      </p:sp>
      <p:sp>
        <p:nvSpPr>
          <p:cNvPr name="TextBox 31" id="31"/>
          <p:cNvSpPr txBox="true"/>
          <p:nvPr/>
        </p:nvSpPr>
        <p:spPr>
          <a:xfrm rot="0">
            <a:off x="7470745" y="3814779"/>
            <a:ext cx="8875837" cy="1057275"/>
          </a:xfrm>
          <a:prstGeom prst="rect">
            <a:avLst/>
          </a:prstGeom>
        </p:spPr>
        <p:txBody>
          <a:bodyPr anchor="t" rtlCol="false" tIns="0" lIns="0" bIns="0" rIns="0">
            <a:spAutoFit/>
          </a:bodyPr>
          <a:lstStyle/>
          <a:p>
            <a:pPr algn="l">
              <a:lnSpc>
                <a:spcPts val="2808"/>
              </a:lnSpc>
            </a:pPr>
            <a:r>
              <a:rPr lang="en-US" sz="2340">
                <a:solidFill>
                  <a:srgbClr val="FFFFFF"/>
                </a:solidFill>
                <a:latin typeface="Open Sans"/>
                <a:ea typeface="Open Sans"/>
                <a:cs typeface="Open Sans"/>
                <a:sym typeface="Open Sans"/>
              </a:rPr>
              <a:t>Step 4- </a:t>
            </a:r>
          </a:p>
          <a:p>
            <a:pPr algn="l">
              <a:lnSpc>
                <a:spcPts val="2808"/>
              </a:lnSpc>
            </a:pPr>
            <a:r>
              <a:rPr lang="en-US" b="true" sz="2340">
                <a:solidFill>
                  <a:srgbClr val="FFFFFF"/>
                </a:solidFill>
                <a:latin typeface="Open Sans Bold"/>
                <a:ea typeface="Open Sans Bold"/>
                <a:cs typeface="Open Sans Bold"/>
                <a:sym typeface="Open Sans Bold"/>
              </a:rPr>
              <a:t>P</a:t>
            </a:r>
            <a:r>
              <a:rPr lang="en-US" b="true" sz="2340">
                <a:solidFill>
                  <a:srgbClr val="FFFFFF"/>
                </a:solidFill>
                <a:latin typeface="Open Sans Bold"/>
                <a:ea typeface="Open Sans Bold"/>
                <a:cs typeface="Open Sans Bold"/>
                <a:sym typeface="Open Sans Bold"/>
              </a:rPr>
              <a:t>rediction:</a:t>
            </a:r>
            <a:r>
              <a:rPr lang="en-US" sz="2340">
                <a:solidFill>
                  <a:srgbClr val="FFFFFF"/>
                </a:solidFill>
                <a:latin typeface="Open Sans"/>
                <a:ea typeface="Open Sans"/>
                <a:cs typeface="Open Sans"/>
                <a:sym typeface="Open Sans"/>
              </a:rPr>
              <a:t> If my coffeemaker doesn’t work, then my outlet must be broken.</a:t>
            </a:r>
          </a:p>
        </p:txBody>
      </p:sp>
    </p:spTree>
  </p:cSld>
  <p:clrMapOvr>
    <a:masterClrMapping/>
  </p:clrMapOvr>
  <p:transition spd="fast">
    <p:fade/>
  </p:transition>
</p:sld>
</file>

<file path=ppt/slides/slide10.xml><?xml version="1.0" encoding="utf-8"?>
<p:sld xmlns:p="http://schemas.openxmlformats.org/presentationml/2006/main" xmlns:a="http://schemas.openxmlformats.org/drawingml/2006/main" xmlns:r="http://schemas.openxmlformats.org/officeDocument/2006/relationships">
  <p:cSld>
    <p:bg>
      <p:bgPr>
        <a:solidFill>
          <a:srgbClr val="FCF7F6"/>
        </a:solidFill>
      </p:bgPr>
    </p:bg>
    <p:spTree>
      <p:nvGrpSpPr>
        <p:cNvPr id="1" name=""/>
        <p:cNvGrpSpPr/>
        <p:nvPr/>
      </p:nvGrpSpPr>
      <p:grpSpPr>
        <a:xfrm>
          <a:off x="0" y="0"/>
          <a:ext cx="0" cy="0"/>
          <a:chOff x="0" y="0"/>
          <a:chExt cx="0" cy="0"/>
        </a:xfrm>
      </p:grpSpPr>
      <p:grpSp>
        <p:nvGrpSpPr>
          <p:cNvPr name="Group 2" id="2"/>
          <p:cNvGrpSpPr/>
          <p:nvPr/>
        </p:nvGrpSpPr>
        <p:grpSpPr>
          <a:xfrm rot="0">
            <a:off x="0" y="-9525"/>
            <a:ext cx="18288000" cy="8985739"/>
            <a:chOff x="0" y="0"/>
            <a:chExt cx="24384000" cy="11980985"/>
          </a:xfrm>
        </p:grpSpPr>
        <p:sp>
          <p:nvSpPr>
            <p:cNvPr name="Freeform 3" id="3"/>
            <p:cNvSpPr/>
            <p:nvPr/>
          </p:nvSpPr>
          <p:spPr>
            <a:xfrm flipH="false" flipV="false" rot="0">
              <a:off x="0" y="0"/>
              <a:ext cx="24384000" cy="11980926"/>
            </a:xfrm>
            <a:custGeom>
              <a:avLst/>
              <a:gdLst/>
              <a:ahLst/>
              <a:cxnLst/>
              <a:rect r="r" b="b" t="t" l="l"/>
              <a:pathLst>
                <a:path h="11980926" w="24384000">
                  <a:moveTo>
                    <a:pt x="0" y="0"/>
                  </a:moveTo>
                  <a:lnTo>
                    <a:pt x="24384000" y="0"/>
                  </a:lnTo>
                  <a:lnTo>
                    <a:pt x="24384000" y="11980926"/>
                  </a:lnTo>
                  <a:lnTo>
                    <a:pt x="0" y="11980926"/>
                  </a:lnTo>
                  <a:close/>
                </a:path>
              </a:pathLst>
            </a:custGeom>
            <a:solidFill>
              <a:srgbClr val="717092"/>
            </a:solidFill>
          </p:spPr>
        </p:sp>
      </p:grpSp>
      <p:grpSp>
        <p:nvGrpSpPr>
          <p:cNvPr name="Group 4" id="4"/>
          <p:cNvGrpSpPr>
            <a:grpSpLocks noChangeAspect="true"/>
          </p:cNvGrpSpPr>
          <p:nvPr/>
        </p:nvGrpSpPr>
        <p:grpSpPr>
          <a:xfrm rot="0">
            <a:off x="0" y="8791575"/>
            <a:ext cx="18288000" cy="184639"/>
            <a:chOff x="0" y="0"/>
            <a:chExt cx="24384000" cy="246185"/>
          </a:xfrm>
        </p:grpSpPr>
        <p:sp>
          <p:nvSpPr>
            <p:cNvPr name="Freeform 5" id="5"/>
            <p:cNvSpPr/>
            <p:nvPr/>
          </p:nvSpPr>
          <p:spPr>
            <a:xfrm flipH="false" flipV="false" rot="0">
              <a:off x="0" y="0"/>
              <a:ext cx="24384000" cy="246126"/>
            </a:xfrm>
            <a:custGeom>
              <a:avLst/>
              <a:gdLst/>
              <a:ahLst/>
              <a:cxnLst/>
              <a:rect r="r" b="b" t="t" l="l"/>
              <a:pathLst>
                <a:path h="246126" w="24384000">
                  <a:moveTo>
                    <a:pt x="0" y="0"/>
                  </a:moveTo>
                  <a:lnTo>
                    <a:pt x="24384000" y="0"/>
                  </a:lnTo>
                  <a:lnTo>
                    <a:pt x="24384000" y="246126"/>
                  </a:lnTo>
                  <a:lnTo>
                    <a:pt x="0" y="246126"/>
                  </a:lnTo>
                  <a:lnTo>
                    <a:pt x="0" y="0"/>
                  </a:lnTo>
                  <a:close/>
                </a:path>
              </a:pathLst>
            </a:custGeom>
            <a:blipFill>
              <a:blip r:embed="rId3"/>
              <a:stretch>
                <a:fillRect l="0" t="-10146" r="0" b="-10170"/>
              </a:stretch>
            </a:blipFill>
          </p:spPr>
        </p:sp>
      </p:grpSp>
      <p:grpSp>
        <p:nvGrpSpPr>
          <p:cNvPr name="Group 6" id="6"/>
          <p:cNvGrpSpPr>
            <a:grpSpLocks noChangeAspect="true"/>
          </p:cNvGrpSpPr>
          <p:nvPr/>
        </p:nvGrpSpPr>
        <p:grpSpPr>
          <a:xfrm rot="0">
            <a:off x="14782160" y="8985739"/>
            <a:ext cx="3411230" cy="1662544"/>
            <a:chOff x="0" y="0"/>
            <a:chExt cx="4548306" cy="2216725"/>
          </a:xfrm>
        </p:grpSpPr>
        <p:sp>
          <p:nvSpPr>
            <p:cNvPr name="Freeform 7" id="7"/>
            <p:cNvSpPr/>
            <p:nvPr/>
          </p:nvSpPr>
          <p:spPr>
            <a:xfrm flipH="false" flipV="false" rot="0">
              <a:off x="0" y="0"/>
              <a:ext cx="4548251" cy="2216785"/>
            </a:xfrm>
            <a:custGeom>
              <a:avLst/>
              <a:gdLst/>
              <a:ahLst/>
              <a:cxnLst/>
              <a:rect r="r" b="b" t="t" l="l"/>
              <a:pathLst>
                <a:path h="2216785" w="4548251">
                  <a:moveTo>
                    <a:pt x="0" y="0"/>
                  </a:moveTo>
                  <a:lnTo>
                    <a:pt x="4548251" y="0"/>
                  </a:lnTo>
                  <a:lnTo>
                    <a:pt x="4548251" y="2216785"/>
                  </a:lnTo>
                  <a:lnTo>
                    <a:pt x="0" y="2216785"/>
                  </a:lnTo>
                  <a:lnTo>
                    <a:pt x="0" y="0"/>
                  </a:lnTo>
                  <a:close/>
                </a:path>
              </a:pathLst>
            </a:custGeom>
          </p:spPr>
        </p:sp>
      </p:grpSp>
      <p:grpSp>
        <p:nvGrpSpPr>
          <p:cNvPr name="Group 8" id="8"/>
          <p:cNvGrpSpPr/>
          <p:nvPr/>
        </p:nvGrpSpPr>
        <p:grpSpPr>
          <a:xfrm rot="0">
            <a:off x="955517" y="927769"/>
            <a:ext cx="16371867" cy="8426110"/>
            <a:chOff x="0" y="0"/>
            <a:chExt cx="21829156" cy="11234814"/>
          </a:xfrm>
        </p:grpSpPr>
        <p:sp>
          <p:nvSpPr>
            <p:cNvPr name="Freeform 9" id="9"/>
            <p:cNvSpPr/>
            <p:nvPr/>
          </p:nvSpPr>
          <p:spPr>
            <a:xfrm flipH="false" flipV="false" rot="0">
              <a:off x="0" y="0"/>
              <a:ext cx="21829140" cy="11234801"/>
            </a:xfrm>
            <a:custGeom>
              <a:avLst/>
              <a:gdLst/>
              <a:ahLst/>
              <a:cxnLst/>
              <a:rect r="r" b="b" t="t" l="l"/>
              <a:pathLst>
                <a:path h="11234801" w="21829140">
                  <a:moveTo>
                    <a:pt x="9525" y="0"/>
                  </a:moveTo>
                  <a:lnTo>
                    <a:pt x="21819615" y="0"/>
                  </a:lnTo>
                  <a:cubicBezTo>
                    <a:pt x="21824823" y="0"/>
                    <a:pt x="21829140" y="4318"/>
                    <a:pt x="21829140" y="9525"/>
                  </a:cubicBezTo>
                  <a:lnTo>
                    <a:pt x="21829140" y="11225276"/>
                  </a:lnTo>
                  <a:cubicBezTo>
                    <a:pt x="21829140" y="11230483"/>
                    <a:pt x="21824823" y="11234801"/>
                    <a:pt x="21819615" y="11234801"/>
                  </a:cubicBezTo>
                  <a:lnTo>
                    <a:pt x="9525" y="11234801"/>
                  </a:lnTo>
                  <a:cubicBezTo>
                    <a:pt x="4318" y="11234801"/>
                    <a:pt x="0" y="11230483"/>
                    <a:pt x="0" y="11225276"/>
                  </a:cubicBezTo>
                  <a:lnTo>
                    <a:pt x="0" y="9525"/>
                  </a:lnTo>
                  <a:cubicBezTo>
                    <a:pt x="0" y="4318"/>
                    <a:pt x="4318" y="0"/>
                    <a:pt x="9525" y="0"/>
                  </a:cubicBezTo>
                  <a:moveTo>
                    <a:pt x="9525" y="19050"/>
                  </a:moveTo>
                  <a:lnTo>
                    <a:pt x="9525" y="9525"/>
                  </a:lnTo>
                  <a:lnTo>
                    <a:pt x="19050" y="9525"/>
                  </a:lnTo>
                  <a:lnTo>
                    <a:pt x="19050" y="11225276"/>
                  </a:lnTo>
                  <a:lnTo>
                    <a:pt x="9525" y="11225276"/>
                  </a:lnTo>
                  <a:lnTo>
                    <a:pt x="9525" y="11215751"/>
                  </a:lnTo>
                  <a:lnTo>
                    <a:pt x="21819615" y="11215751"/>
                  </a:lnTo>
                  <a:lnTo>
                    <a:pt x="21819615" y="11225276"/>
                  </a:lnTo>
                  <a:lnTo>
                    <a:pt x="21810090" y="11225276"/>
                  </a:lnTo>
                  <a:lnTo>
                    <a:pt x="21810090" y="9525"/>
                  </a:lnTo>
                  <a:lnTo>
                    <a:pt x="21819615" y="9525"/>
                  </a:lnTo>
                  <a:lnTo>
                    <a:pt x="21819615" y="19050"/>
                  </a:lnTo>
                  <a:lnTo>
                    <a:pt x="9525" y="19050"/>
                  </a:lnTo>
                  <a:close/>
                </a:path>
              </a:pathLst>
            </a:custGeom>
            <a:solidFill>
              <a:srgbClr val="9E8C95"/>
            </a:solidFill>
          </p:spPr>
        </p:sp>
      </p:grpSp>
      <p:grpSp>
        <p:nvGrpSpPr>
          <p:cNvPr name="Group 10" id="10"/>
          <p:cNvGrpSpPr/>
          <p:nvPr/>
        </p:nvGrpSpPr>
        <p:grpSpPr>
          <a:xfrm rot="0">
            <a:off x="1719854" y="1677420"/>
            <a:ext cx="12465549" cy="1618330"/>
            <a:chOff x="0" y="0"/>
            <a:chExt cx="16620731" cy="2157774"/>
          </a:xfrm>
        </p:grpSpPr>
        <p:sp>
          <p:nvSpPr>
            <p:cNvPr name="Freeform 11" id="11"/>
            <p:cNvSpPr/>
            <p:nvPr/>
          </p:nvSpPr>
          <p:spPr>
            <a:xfrm flipH="false" flipV="false" rot="0">
              <a:off x="0" y="0"/>
              <a:ext cx="16620731" cy="2157774"/>
            </a:xfrm>
            <a:custGeom>
              <a:avLst/>
              <a:gdLst/>
              <a:ahLst/>
              <a:cxnLst/>
              <a:rect r="r" b="b" t="t" l="l"/>
              <a:pathLst>
                <a:path h="2157774" w="16620731">
                  <a:moveTo>
                    <a:pt x="0" y="0"/>
                  </a:moveTo>
                  <a:lnTo>
                    <a:pt x="16620731" y="0"/>
                  </a:lnTo>
                  <a:lnTo>
                    <a:pt x="16620731" y="2157774"/>
                  </a:lnTo>
                  <a:lnTo>
                    <a:pt x="0" y="2157774"/>
                  </a:lnTo>
                  <a:close/>
                </a:path>
              </a:pathLst>
            </a:custGeom>
          </p:spPr>
        </p:sp>
        <p:sp>
          <p:nvSpPr>
            <p:cNvPr name="TextBox 12" id="12"/>
            <p:cNvSpPr txBox="true"/>
            <p:nvPr/>
          </p:nvSpPr>
          <p:spPr>
            <a:xfrm>
              <a:off x="0" y="76200"/>
              <a:ext cx="16620731" cy="2081574"/>
            </a:xfrm>
            <a:prstGeom prst="rect">
              <a:avLst/>
            </a:prstGeom>
          </p:spPr>
          <p:txBody>
            <a:bodyPr anchor="b" rtlCol="false" tIns="0" lIns="0" bIns="0" rIns="0"/>
            <a:lstStyle/>
            <a:p>
              <a:pPr algn="l">
                <a:lnSpc>
                  <a:spcPts val="7128"/>
                </a:lnSpc>
              </a:pPr>
              <a:r>
                <a:rPr lang="en-US" b="true" sz="6600" spc="900">
                  <a:solidFill>
                    <a:srgbClr val="FFFFFF"/>
                  </a:solidFill>
                  <a:latin typeface="Noto Serif Display Bold"/>
                  <a:ea typeface="Noto Serif Display Bold"/>
                  <a:cs typeface="Noto Serif Display Bold"/>
                  <a:sym typeface="Noto Serif Display Bold"/>
                </a:rPr>
                <a:t>Summary of Part 1:</a:t>
              </a:r>
            </a:p>
          </p:txBody>
        </p:sp>
      </p:grpSp>
      <p:sp>
        <p:nvSpPr>
          <p:cNvPr name="TextBox 13" id="13"/>
          <p:cNvSpPr txBox="true"/>
          <p:nvPr/>
        </p:nvSpPr>
        <p:spPr>
          <a:xfrm rot="0">
            <a:off x="4858523" y="3712743"/>
            <a:ext cx="9326880" cy="2691765"/>
          </a:xfrm>
          <a:prstGeom prst="rect">
            <a:avLst/>
          </a:prstGeom>
        </p:spPr>
        <p:txBody>
          <a:bodyPr anchor="t" rtlCol="false" tIns="0" lIns="0" bIns="0" rIns="0">
            <a:spAutoFit/>
          </a:bodyPr>
          <a:lstStyle/>
          <a:p>
            <a:pPr algn="just" marL="366474" indent="-183237" lvl="1">
              <a:lnSpc>
                <a:spcPts val="7290"/>
              </a:lnSpc>
              <a:buFont typeface="Arial"/>
              <a:buChar char="•"/>
            </a:pPr>
            <a:r>
              <a:rPr lang="en-US" sz="4050">
                <a:solidFill>
                  <a:srgbClr val="FFFFFF"/>
                </a:solidFill>
                <a:latin typeface="Open Sans"/>
                <a:ea typeface="Open Sans"/>
                <a:cs typeface="Open Sans"/>
                <a:sym typeface="Open Sans"/>
              </a:rPr>
              <a:t>What research is and isn’t</a:t>
            </a:r>
          </a:p>
          <a:p>
            <a:pPr algn="just" marL="366474" indent="-183237" lvl="1">
              <a:lnSpc>
                <a:spcPts val="7290"/>
              </a:lnSpc>
              <a:buFont typeface="Arial"/>
              <a:buChar char="•"/>
            </a:pPr>
            <a:r>
              <a:rPr lang="en-US" sz="4050">
                <a:solidFill>
                  <a:srgbClr val="FFFFFF"/>
                </a:solidFill>
                <a:latin typeface="Open Sans"/>
                <a:ea typeface="Open Sans"/>
                <a:cs typeface="Open Sans"/>
                <a:sym typeface="Open Sans"/>
              </a:rPr>
              <a:t>The Scientific Method</a:t>
            </a:r>
          </a:p>
          <a:p>
            <a:pPr algn="just">
              <a:lnSpc>
                <a:spcPts val="7290"/>
              </a:lnSpc>
            </a:pPr>
            <a:r>
              <a:rPr lang="en-US" sz="4050">
                <a:solidFill>
                  <a:srgbClr val="FFFFFF"/>
                </a:solidFill>
                <a:latin typeface="Open Sans"/>
                <a:ea typeface="Open Sans"/>
                <a:cs typeface="Open Sans"/>
                <a:sym typeface="Open Sans"/>
              </a:rPr>
              <a:t>See you in part 2!</a:t>
            </a:r>
          </a:p>
        </p:txBody>
      </p:sp>
    </p:spTree>
  </p:cSld>
  <p:clrMapOvr>
    <a:masterClrMapping/>
  </p:clrMapOvr>
  <p:transition spd="fast">
    <p:fade/>
  </p:transition>
</p:sld>
</file>

<file path=ppt/slides/slide11.xml><?xml version="1.0" encoding="utf-8"?>
<p:sld xmlns:p="http://schemas.openxmlformats.org/presentationml/2006/main" xmlns:a="http://schemas.openxmlformats.org/drawingml/2006/main" xmlns:r="http://schemas.openxmlformats.org/officeDocument/2006/relationships">
  <p:cSld>
    <p:bg>
      <p:bgPr>
        <a:solidFill>
          <a:srgbClr val="FCF7F6"/>
        </a:solidFill>
      </p:bgPr>
    </p:bg>
    <p:spTree>
      <p:nvGrpSpPr>
        <p:cNvPr id="1" name=""/>
        <p:cNvGrpSpPr/>
        <p:nvPr/>
      </p:nvGrpSpPr>
      <p:grpSpPr>
        <a:xfrm>
          <a:off x="0" y="0"/>
          <a:ext cx="0" cy="0"/>
          <a:chOff x="0" y="0"/>
          <a:chExt cx="0" cy="0"/>
        </a:xfrm>
      </p:grpSpPr>
      <p:grpSp>
        <p:nvGrpSpPr>
          <p:cNvPr name="Group 2" id="2"/>
          <p:cNvGrpSpPr/>
          <p:nvPr/>
        </p:nvGrpSpPr>
        <p:grpSpPr>
          <a:xfrm rot="0">
            <a:off x="0" y="-317676"/>
            <a:ext cx="18288000" cy="8985739"/>
            <a:chOff x="0" y="0"/>
            <a:chExt cx="24384000" cy="11980985"/>
          </a:xfrm>
        </p:grpSpPr>
        <p:sp>
          <p:nvSpPr>
            <p:cNvPr name="Freeform 3" id="3"/>
            <p:cNvSpPr/>
            <p:nvPr/>
          </p:nvSpPr>
          <p:spPr>
            <a:xfrm flipH="false" flipV="false" rot="0">
              <a:off x="0" y="0"/>
              <a:ext cx="24384000" cy="11980926"/>
            </a:xfrm>
            <a:custGeom>
              <a:avLst/>
              <a:gdLst/>
              <a:ahLst/>
              <a:cxnLst/>
              <a:rect r="r" b="b" t="t" l="l"/>
              <a:pathLst>
                <a:path h="11980926" w="24384000">
                  <a:moveTo>
                    <a:pt x="0" y="0"/>
                  </a:moveTo>
                  <a:lnTo>
                    <a:pt x="24384000" y="0"/>
                  </a:lnTo>
                  <a:lnTo>
                    <a:pt x="24384000" y="11980926"/>
                  </a:lnTo>
                  <a:lnTo>
                    <a:pt x="0" y="11980926"/>
                  </a:lnTo>
                  <a:close/>
                </a:path>
              </a:pathLst>
            </a:custGeom>
            <a:solidFill>
              <a:srgbClr val="431C1D"/>
            </a:solidFill>
          </p:spPr>
        </p:sp>
      </p:grpSp>
      <p:grpSp>
        <p:nvGrpSpPr>
          <p:cNvPr name="Group 4" id="4"/>
          <p:cNvGrpSpPr>
            <a:grpSpLocks noChangeAspect="true"/>
          </p:cNvGrpSpPr>
          <p:nvPr/>
        </p:nvGrpSpPr>
        <p:grpSpPr>
          <a:xfrm rot="0">
            <a:off x="0" y="8575743"/>
            <a:ext cx="18288000" cy="184639"/>
            <a:chOff x="0" y="0"/>
            <a:chExt cx="24384000" cy="246185"/>
          </a:xfrm>
        </p:grpSpPr>
        <p:sp>
          <p:nvSpPr>
            <p:cNvPr name="Freeform 5" id="5"/>
            <p:cNvSpPr/>
            <p:nvPr/>
          </p:nvSpPr>
          <p:spPr>
            <a:xfrm flipH="false" flipV="false" rot="0">
              <a:off x="0" y="0"/>
              <a:ext cx="24384000" cy="246126"/>
            </a:xfrm>
            <a:custGeom>
              <a:avLst/>
              <a:gdLst/>
              <a:ahLst/>
              <a:cxnLst/>
              <a:rect r="r" b="b" t="t" l="l"/>
              <a:pathLst>
                <a:path h="246126" w="24384000">
                  <a:moveTo>
                    <a:pt x="0" y="0"/>
                  </a:moveTo>
                  <a:lnTo>
                    <a:pt x="24384000" y="0"/>
                  </a:lnTo>
                  <a:lnTo>
                    <a:pt x="24384000" y="246126"/>
                  </a:lnTo>
                  <a:lnTo>
                    <a:pt x="0" y="246126"/>
                  </a:lnTo>
                  <a:lnTo>
                    <a:pt x="0" y="0"/>
                  </a:lnTo>
                  <a:close/>
                </a:path>
              </a:pathLst>
            </a:custGeom>
            <a:blipFill>
              <a:blip r:embed="rId3"/>
              <a:stretch>
                <a:fillRect l="0" t="-10146" r="0" b="-10170"/>
              </a:stretch>
            </a:blipFill>
          </p:spPr>
        </p:sp>
      </p:grpSp>
      <p:grpSp>
        <p:nvGrpSpPr>
          <p:cNvPr name="Group 6" id="6"/>
          <p:cNvGrpSpPr>
            <a:grpSpLocks noChangeAspect="true"/>
          </p:cNvGrpSpPr>
          <p:nvPr/>
        </p:nvGrpSpPr>
        <p:grpSpPr>
          <a:xfrm rot="0">
            <a:off x="14782160" y="8985739"/>
            <a:ext cx="3411230" cy="1662544"/>
            <a:chOff x="0" y="0"/>
            <a:chExt cx="4548306" cy="2216725"/>
          </a:xfrm>
        </p:grpSpPr>
        <p:sp>
          <p:nvSpPr>
            <p:cNvPr name="Freeform 7" id="7"/>
            <p:cNvSpPr/>
            <p:nvPr/>
          </p:nvSpPr>
          <p:spPr>
            <a:xfrm flipH="false" flipV="false" rot="0">
              <a:off x="0" y="0"/>
              <a:ext cx="4548251" cy="2216785"/>
            </a:xfrm>
            <a:custGeom>
              <a:avLst/>
              <a:gdLst/>
              <a:ahLst/>
              <a:cxnLst/>
              <a:rect r="r" b="b" t="t" l="l"/>
              <a:pathLst>
                <a:path h="2216785" w="4548251">
                  <a:moveTo>
                    <a:pt x="0" y="0"/>
                  </a:moveTo>
                  <a:lnTo>
                    <a:pt x="4548251" y="0"/>
                  </a:lnTo>
                  <a:lnTo>
                    <a:pt x="4548251" y="2216785"/>
                  </a:lnTo>
                  <a:lnTo>
                    <a:pt x="0" y="2216785"/>
                  </a:lnTo>
                  <a:lnTo>
                    <a:pt x="0" y="0"/>
                  </a:lnTo>
                  <a:close/>
                </a:path>
              </a:pathLst>
            </a:custGeom>
          </p:spPr>
        </p:sp>
      </p:grpSp>
      <p:grpSp>
        <p:nvGrpSpPr>
          <p:cNvPr name="Group 8" id="8"/>
          <p:cNvGrpSpPr/>
          <p:nvPr/>
        </p:nvGrpSpPr>
        <p:grpSpPr>
          <a:xfrm rot="0">
            <a:off x="1382584" y="523960"/>
            <a:ext cx="15522833" cy="1683956"/>
            <a:chOff x="0" y="0"/>
            <a:chExt cx="20697111" cy="2245275"/>
          </a:xfrm>
        </p:grpSpPr>
        <p:sp>
          <p:nvSpPr>
            <p:cNvPr name="Freeform 9" id="9"/>
            <p:cNvSpPr/>
            <p:nvPr/>
          </p:nvSpPr>
          <p:spPr>
            <a:xfrm flipH="false" flipV="false" rot="0">
              <a:off x="0" y="0"/>
              <a:ext cx="20697110" cy="2245275"/>
            </a:xfrm>
            <a:custGeom>
              <a:avLst/>
              <a:gdLst/>
              <a:ahLst/>
              <a:cxnLst/>
              <a:rect r="r" b="b" t="t" l="l"/>
              <a:pathLst>
                <a:path h="2245275" w="20697110">
                  <a:moveTo>
                    <a:pt x="0" y="0"/>
                  </a:moveTo>
                  <a:lnTo>
                    <a:pt x="20697110" y="0"/>
                  </a:lnTo>
                  <a:lnTo>
                    <a:pt x="20697110" y="2245275"/>
                  </a:lnTo>
                  <a:lnTo>
                    <a:pt x="0" y="2245275"/>
                  </a:lnTo>
                  <a:close/>
                </a:path>
              </a:pathLst>
            </a:custGeom>
          </p:spPr>
        </p:sp>
        <p:sp>
          <p:nvSpPr>
            <p:cNvPr name="TextBox 10" id="10"/>
            <p:cNvSpPr txBox="true"/>
            <p:nvPr/>
          </p:nvSpPr>
          <p:spPr>
            <a:xfrm>
              <a:off x="0" y="76200"/>
              <a:ext cx="20697111" cy="2169075"/>
            </a:xfrm>
            <a:prstGeom prst="rect">
              <a:avLst/>
            </a:prstGeom>
          </p:spPr>
          <p:txBody>
            <a:bodyPr anchor="b" rtlCol="false" tIns="0" lIns="0" bIns="0" rIns="0"/>
            <a:lstStyle/>
            <a:p>
              <a:pPr algn="ctr">
                <a:lnSpc>
                  <a:spcPts val="7128"/>
                </a:lnSpc>
              </a:pPr>
              <a:r>
                <a:rPr lang="en-US" b="true" sz="6600">
                  <a:solidFill>
                    <a:srgbClr val="FFFFFF"/>
                  </a:solidFill>
                  <a:latin typeface="Noto Serif Display Bold"/>
                  <a:ea typeface="Noto Serif Display Bold"/>
                  <a:cs typeface="Noto Serif Display Bold"/>
                  <a:sym typeface="Noto Serif Display Bold"/>
                </a:rPr>
                <a:t>Tools for research</a:t>
              </a:r>
            </a:p>
          </p:txBody>
        </p:sp>
      </p:grpSp>
      <p:grpSp>
        <p:nvGrpSpPr>
          <p:cNvPr name="Group 11" id="11"/>
          <p:cNvGrpSpPr/>
          <p:nvPr/>
        </p:nvGrpSpPr>
        <p:grpSpPr>
          <a:xfrm rot="0">
            <a:off x="1028700" y="2544406"/>
            <a:ext cx="7172091" cy="5008919"/>
            <a:chOff x="0" y="0"/>
            <a:chExt cx="1888946" cy="1319221"/>
          </a:xfrm>
        </p:grpSpPr>
        <p:sp>
          <p:nvSpPr>
            <p:cNvPr name="Freeform 12" id="12"/>
            <p:cNvSpPr/>
            <p:nvPr/>
          </p:nvSpPr>
          <p:spPr>
            <a:xfrm flipH="false" flipV="false" rot="0">
              <a:off x="0" y="0"/>
              <a:ext cx="1888946" cy="1319222"/>
            </a:xfrm>
            <a:custGeom>
              <a:avLst/>
              <a:gdLst/>
              <a:ahLst/>
              <a:cxnLst/>
              <a:rect r="r" b="b" t="t" l="l"/>
              <a:pathLst>
                <a:path h="1319222" w="1888946">
                  <a:moveTo>
                    <a:pt x="0" y="0"/>
                  </a:moveTo>
                  <a:lnTo>
                    <a:pt x="1888946" y="0"/>
                  </a:lnTo>
                  <a:lnTo>
                    <a:pt x="1888946" y="1319222"/>
                  </a:lnTo>
                  <a:lnTo>
                    <a:pt x="0" y="1319222"/>
                  </a:lnTo>
                  <a:close/>
                </a:path>
              </a:pathLst>
            </a:custGeom>
            <a:solidFill>
              <a:srgbClr val="D9B98B"/>
            </a:solidFill>
          </p:spPr>
        </p:sp>
        <p:sp>
          <p:nvSpPr>
            <p:cNvPr name="TextBox 13" id="13"/>
            <p:cNvSpPr txBox="true"/>
            <p:nvPr/>
          </p:nvSpPr>
          <p:spPr>
            <a:xfrm>
              <a:off x="0" y="0"/>
              <a:ext cx="1888946" cy="1319221"/>
            </a:xfrm>
            <a:prstGeom prst="rect">
              <a:avLst/>
            </a:prstGeom>
          </p:spPr>
          <p:txBody>
            <a:bodyPr anchor="ctr" rtlCol="false" tIns="50800" lIns="50800" bIns="50800" rIns="50800"/>
            <a:lstStyle/>
            <a:p>
              <a:pPr algn="ctr">
                <a:lnSpc>
                  <a:spcPts val="2808"/>
                </a:lnSpc>
              </a:pPr>
            </a:p>
          </p:txBody>
        </p:sp>
      </p:grpSp>
      <p:grpSp>
        <p:nvGrpSpPr>
          <p:cNvPr name="Group 14" id="14"/>
          <p:cNvGrpSpPr/>
          <p:nvPr/>
        </p:nvGrpSpPr>
        <p:grpSpPr>
          <a:xfrm rot="0">
            <a:off x="1832493" y="3857625"/>
            <a:ext cx="5633835" cy="1285875"/>
            <a:chOff x="0" y="0"/>
            <a:chExt cx="1483808" cy="338667"/>
          </a:xfrm>
        </p:grpSpPr>
        <p:sp>
          <p:nvSpPr>
            <p:cNvPr name="Freeform 15" id="15"/>
            <p:cNvSpPr/>
            <p:nvPr/>
          </p:nvSpPr>
          <p:spPr>
            <a:xfrm flipH="false" flipV="false" rot="0">
              <a:off x="0" y="0"/>
              <a:ext cx="1483808" cy="338667"/>
            </a:xfrm>
            <a:custGeom>
              <a:avLst/>
              <a:gdLst/>
              <a:ahLst/>
              <a:cxnLst/>
              <a:rect r="r" b="b" t="t" l="l"/>
              <a:pathLst>
                <a:path h="338667" w="1483808">
                  <a:moveTo>
                    <a:pt x="1280608" y="0"/>
                  </a:moveTo>
                  <a:cubicBezTo>
                    <a:pt x="1392833" y="0"/>
                    <a:pt x="1483808" y="75813"/>
                    <a:pt x="1483808" y="169333"/>
                  </a:cubicBezTo>
                  <a:cubicBezTo>
                    <a:pt x="1483808" y="262854"/>
                    <a:pt x="1392833" y="338667"/>
                    <a:pt x="1280608" y="338667"/>
                  </a:cubicBezTo>
                  <a:lnTo>
                    <a:pt x="203200" y="338667"/>
                  </a:lnTo>
                  <a:cubicBezTo>
                    <a:pt x="90976" y="338667"/>
                    <a:pt x="0" y="262854"/>
                    <a:pt x="0" y="169333"/>
                  </a:cubicBezTo>
                  <a:cubicBezTo>
                    <a:pt x="0" y="75813"/>
                    <a:pt x="90976" y="0"/>
                    <a:pt x="203200" y="0"/>
                  </a:cubicBezTo>
                  <a:close/>
                </a:path>
              </a:pathLst>
            </a:custGeom>
            <a:solidFill>
              <a:srgbClr val="FCF7F6"/>
            </a:solidFill>
          </p:spPr>
        </p:sp>
        <p:sp>
          <p:nvSpPr>
            <p:cNvPr name="TextBox 16" id="16"/>
            <p:cNvSpPr txBox="true"/>
            <p:nvPr/>
          </p:nvSpPr>
          <p:spPr>
            <a:xfrm>
              <a:off x="0" y="0"/>
              <a:ext cx="1483808" cy="338667"/>
            </a:xfrm>
            <a:prstGeom prst="rect">
              <a:avLst/>
            </a:prstGeom>
          </p:spPr>
          <p:txBody>
            <a:bodyPr anchor="ctr" rtlCol="false" tIns="50800" lIns="50800" bIns="50800" rIns="50800"/>
            <a:lstStyle/>
            <a:p>
              <a:pPr algn="ctr">
                <a:lnSpc>
                  <a:spcPts val="2808"/>
                </a:lnSpc>
              </a:pPr>
            </a:p>
          </p:txBody>
        </p:sp>
      </p:grpSp>
      <p:grpSp>
        <p:nvGrpSpPr>
          <p:cNvPr name="Group 17" id="17"/>
          <p:cNvGrpSpPr/>
          <p:nvPr/>
        </p:nvGrpSpPr>
        <p:grpSpPr>
          <a:xfrm rot="0">
            <a:off x="1832493" y="5505450"/>
            <a:ext cx="5633835" cy="1285875"/>
            <a:chOff x="0" y="0"/>
            <a:chExt cx="1483808" cy="338667"/>
          </a:xfrm>
        </p:grpSpPr>
        <p:sp>
          <p:nvSpPr>
            <p:cNvPr name="Freeform 18" id="18"/>
            <p:cNvSpPr/>
            <p:nvPr/>
          </p:nvSpPr>
          <p:spPr>
            <a:xfrm flipH="false" flipV="false" rot="0">
              <a:off x="0" y="0"/>
              <a:ext cx="1483808" cy="338667"/>
            </a:xfrm>
            <a:custGeom>
              <a:avLst/>
              <a:gdLst/>
              <a:ahLst/>
              <a:cxnLst/>
              <a:rect r="r" b="b" t="t" l="l"/>
              <a:pathLst>
                <a:path h="338667" w="1483808">
                  <a:moveTo>
                    <a:pt x="1280608" y="0"/>
                  </a:moveTo>
                  <a:cubicBezTo>
                    <a:pt x="1392833" y="0"/>
                    <a:pt x="1483808" y="75813"/>
                    <a:pt x="1483808" y="169333"/>
                  </a:cubicBezTo>
                  <a:cubicBezTo>
                    <a:pt x="1483808" y="262854"/>
                    <a:pt x="1392833" y="338667"/>
                    <a:pt x="1280608" y="338667"/>
                  </a:cubicBezTo>
                  <a:lnTo>
                    <a:pt x="203200" y="338667"/>
                  </a:lnTo>
                  <a:cubicBezTo>
                    <a:pt x="90976" y="338667"/>
                    <a:pt x="0" y="262854"/>
                    <a:pt x="0" y="169333"/>
                  </a:cubicBezTo>
                  <a:cubicBezTo>
                    <a:pt x="0" y="75813"/>
                    <a:pt x="90976" y="0"/>
                    <a:pt x="203200" y="0"/>
                  </a:cubicBezTo>
                  <a:close/>
                </a:path>
              </a:pathLst>
            </a:custGeom>
            <a:solidFill>
              <a:srgbClr val="FCF7F6"/>
            </a:solidFill>
          </p:spPr>
        </p:sp>
        <p:sp>
          <p:nvSpPr>
            <p:cNvPr name="TextBox 19" id="19"/>
            <p:cNvSpPr txBox="true"/>
            <p:nvPr/>
          </p:nvSpPr>
          <p:spPr>
            <a:xfrm>
              <a:off x="0" y="0"/>
              <a:ext cx="1483808" cy="338667"/>
            </a:xfrm>
            <a:prstGeom prst="rect">
              <a:avLst/>
            </a:prstGeom>
          </p:spPr>
          <p:txBody>
            <a:bodyPr anchor="ctr" rtlCol="false" tIns="50800" lIns="50800" bIns="50800" rIns="50800"/>
            <a:lstStyle/>
            <a:p>
              <a:pPr algn="ctr">
                <a:lnSpc>
                  <a:spcPts val="2808"/>
                </a:lnSpc>
              </a:pPr>
            </a:p>
          </p:txBody>
        </p:sp>
      </p:grpSp>
      <p:sp>
        <p:nvSpPr>
          <p:cNvPr name="Freeform 20" id="20"/>
          <p:cNvSpPr/>
          <p:nvPr/>
        </p:nvSpPr>
        <p:spPr>
          <a:xfrm flipH="false" flipV="false" rot="0">
            <a:off x="8617646" y="2005169"/>
            <a:ext cx="4915926" cy="4990788"/>
          </a:xfrm>
          <a:custGeom>
            <a:avLst/>
            <a:gdLst/>
            <a:ahLst/>
            <a:cxnLst/>
            <a:rect r="r" b="b" t="t" l="l"/>
            <a:pathLst>
              <a:path h="4990788" w="4915926">
                <a:moveTo>
                  <a:pt x="0" y="0"/>
                </a:moveTo>
                <a:lnTo>
                  <a:pt x="4915925" y="0"/>
                </a:lnTo>
                <a:lnTo>
                  <a:pt x="4915925" y="4990787"/>
                </a:lnTo>
                <a:lnTo>
                  <a:pt x="0" y="4990787"/>
                </a:lnTo>
                <a:lnTo>
                  <a:pt x="0" y="0"/>
                </a:lnTo>
                <a:close/>
              </a:path>
            </a:pathLst>
          </a:custGeom>
          <a:blipFill>
            <a:blip r:embed="rId4"/>
            <a:stretch>
              <a:fillRect l="0" t="0" r="0" b="0"/>
            </a:stretch>
          </a:blipFill>
        </p:spPr>
      </p:sp>
      <p:grpSp>
        <p:nvGrpSpPr>
          <p:cNvPr name="Group 21" id="21"/>
          <p:cNvGrpSpPr/>
          <p:nvPr/>
        </p:nvGrpSpPr>
        <p:grpSpPr>
          <a:xfrm rot="0">
            <a:off x="11733565" y="6084178"/>
            <a:ext cx="6459824" cy="1474400"/>
            <a:chOff x="0" y="0"/>
            <a:chExt cx="1483808" cy="338667"/>
          </a:xfrm>
        </p:grpSpPr>
        <p:sp>
          <p:nvSpPr>
            <p:cNvPr name="Freeform 22" id="22"/>
            <p:cNvSpPr/>
            <p:nvPr/>
          </p:nvSpPr>
          <p:spPr>
            <a:xfrm flipH="false" flipV="false" rot="0">
              <a:off x="0" y="0"/>
              <a:ext cx="1483808" cy="338667"/>
            </a:xfrm>
            <a:custGeom>
              <a:avLst/>
              <a:gdLst/>
              <a:ahLst/>
              <a:cxnLst/>
              <a:rect r="r" b="b" t="t" l="l"/>
              <a:pathLst>
                <a:path h="338667" w="1483808">
                  <a:moveTo>
                    <a:pt x="1280608" y="0"/>
                  </a:moveTo>
                  <a:cubicBezTo>
                    <a:pt x="1392833" y="0"/>
                    <a:pt x="1483808" y="75813"/>
                    <a:pt x="1483808" y="169333"/>
                  </a:cubicBezTo>
                  <a:cubicBezTo>
                    <a:pt x="1483808" y="262854"/>
                    <a:pt x="1392833" y="338667"/>
                    <a:pt x="1280608" y="338667"/>
                  </a:cubicBezTo>
                  <a:lnTo>
                    <a:pt x="203200" y="338667"/>
                  </a:lnTo>
                  <a:cubicBezTo>
                    <a:pt x="90976" y="338667"/>
                    <a:pt x="0" y="262854"/>
                    <a:pt x="0" y="169333"/>
                  </a:cubicBezTo>
                  <a:cubicBezTo>
                    <a:pt x="0" y="75813"/>
                    <a:pt x="90976" y="0"/>
                    <a:pt x="203200" y="0"/>
                  </a:cubicBezTo>
                  <a:close/>
                </a:path>
              </a:pathLst>
            </a:custGeom>
            <a:solidFill>
              <a:srgbClr val="FCF7F6"/>
            </a:solidFill>
          </p:spPr>
        </p:sp>
        <p:sp>
          <p:nvSpPr>
            <p:cNvPr name="TextBox 23" id="23"/>
            <p:cNvSpPr txBox="true"/>
            <p:nvPr/>
          </p:nvSpPr>
          <p:spPr>
            <a:xfrm>
              <a:off x="0" y="0"/>
              <a:ext cx="1483808" cy="338667"/>
            </a:xfrm>
            <a:prstGeom prst="rect">
              <a:avLst/>
            </a:prstGeom>
          </p:spPr>
          <p:txBody>
            <a:bodyPr anchor="ctr" rtlCol="false" tIns="50800" lIns="50800" bIns="50800" rIns="50800"/>
            <a:lstStyle/>
            <a:p>
              <a:pPr algn="ctr">
                <a:lnSpc>
                  <a:spcPts val="2808"/>
                </a:lnSpc>
              </a:pPr>
            </a:p>
          </p:txBody>
        </p:sp>
      </p:grpSp>
      <p:sp>
        <p:nvSpPr>
          <p:cNvPr name="TextBox 24" id="24"/>
          <p:cNvSpPr txBox="true"/>
          <p:nvPr/>
        </p:nvSpPr>
        <p:spPr>
          <a:xfrm rot="0">
            <a:off x="1480078" y="2924175"/>
            <a:ext cx="9595531" cy="571500"/>
          </a:xfrm>
          <a:prstGeom prst="rect">
            <a:avLst/>
          </a:prstGeom>
        </p:spPr>
        <p:txBody>
          <a:bodyPr anchor="t" rtlCol="false" tIns="0" lIns="0" bIns="0" rIns="0">
            <a:spAutoFit/>
          </a:bodyPr>
          <a:lstStyle/>
          <a:p>
            <a:pPr algn="l">
              <a:lnSpc>
                <a:spcPts val="4559"/>
              </a:lnSpc>
            </a:pPr>
            <a:r>
              <a:rPr lang="en-US" b="true" sz="3799">
                <a:solidFill>
                  <a:srgbClr val="3C3C50"/>
                </a:solidFill>
                <a:latin typeface="Noto Serif Display Bold"/>
                <a:ea typeface="Noto Serif Display Bold"/>
                <a:cs typeface="Noto Serif Display Bold"/>
                <a:sym typeface="Noto Serif Display Bold"/>
              </a:rPr>
              <a:t>Research tools help us to :</a:t>
            </a:r>
          </a:p>
        </p:txBody>
      </p:sp>
      <p:sp>
        <p:nvSpPr>
          <p:cNvPr name="TextBox 25" id="25"/>
          <p:cNvSpPr txBox="true"/>
          <p:nvPr/>
        </p:nvSpPr>
        <p:spPr>
          <a:xfrm rot="0">
            <a:off x="12081438" y="5429250"/>
            <a:ext cx="6206562" cy="2009775"/>
          </a:xfrm>
          <a:prstGeom prst="rect">
            <a:avLst/>
          </a:prstGeom>
        </p:spPr>
        <p:txBody>
          <a:bodyPr anchor="t" rtlCol="false" tIns="0" lIns="0" bIns="0" rIns="0">
            <a:spAutoFit/>
          </a:bodyPr>
          <a:lstStyle/>
          <a:p>
            <a:pPr algn="l">
              <a:lnSpc>
                <a:spcPts val="5279"/>
              </a:lnSpc>
            </a:pPr>
          </a:p>
          <a:p>
            <a:pPr algn="l">
              <a:lnSpc>
                <a:spcPts val="5279"/>
              </a:lnSpc>
            </a:pPr>
            <a:r>
              <a:rPr lang="en-US" b="true" sz="4399">
                <a:solidFill>
                  <a:srgbClr val="3C3C50"/>
                </a:solidFill>
                <a:latin typeface="Noto Serif Display Bold"/>
                <a:ea typeface="Noto Serif Display Bold"/>
                <a:cs typeface="Noto Serif Display Bold"/>
                <a:sym typeface="Noto Serif Display Bold"/>
              </a:rPr>
              <a:t>Always use </a:t>
            </a:r>
            <a:r>
              <a:rPr lang="en-US" b="true" sz="4399">
                <a:solidFill>
                  <a:srgbClr val="3C3C50"/>
                </a:solidFill>
                <a:latin typeface="Noto Serif Display Bold"/>
                <a:ea typeface="Noto Serif Display Bold"/>
                <a:cs typeface="Noto Serif Display Bold"/>
                <a:sym typeface="Noto Serif Display Bold"/>
              </a:rPr>
              <a:t>credible and </a:t>
            </a:r>
            <a:r>
              <a:rPr lang="en-US" b="true" sz="4399">
                <a:solidFill>
                  <a:srgbClr val="3C3C50"/>
                </a:solidFill>
                <a:latin typeface="Noto Serif Display Bold"/>
                <a:ea typeface="Noto Serif Display Bold"/>
                <a:cs typeface="Noto Serif Display Bold"/>
                <a:sym typeface="Noto Serif Display Bold"/>
              </a:rPr>
              <a:t>reliable sources</a:t>
            </a:r>
          </a:p>
        </p:txBody>
      </p:sp>
      <p:sp>
        <p:nvSpPr>
          <p:cNvPr name="TextBox 26" id="26"/>
          <p:cNvSpPr txBox="true"/>
          <p:nvPr/>
        </p:nvSpPr>
        <p:spPr>
          <a:xfrm rot="0">
            <a:off x="1832493" y="3790950"/>
            <a:ext cx="4881528" cy="1352550"/>
          </a:xfrm>
          <a:prstGeom prst="rect">
            <a:avLst/>
          </a:prstGeom>
        </p:spPr>
        <p:txBody>
          <a:bodyPr anchor="t" rtlCol="false" tIns="0" lIns="0" bIns="0" rIns="0">
            <a:spAutoFit/>
          </a:bodyPr>
          <a:lstStyle/>
          <a:p>
            <a:pPr algn="l">
              <a:lnSpc>
                <a:spcPts val="3279"/>
              </a:lnSpc>
            </a:pPr>
          </a:p>
          <a:p>
            <a:pPr algn="l" marL="762707" indent="-381354" lvl="1">
              <a:lnSpc>
                <a:spcPts val="4239"/>
              </a:lnSpc>
              <a:buFont typeface="Arial"/>
              <a:buChar char="•"/>
            </a:pPr>
            <a:r>
              <a:rPr lang="en-US" sz="3532">
                <a:solidFill>
                  <a:srgbClr val="C59200"/>
                </a:solidFill>
                <a:latin typeface="Noto Serif Display"/>
                <a:ea typeface="Noto Serif Display"/>
                <a:cs typeface="Noto Serif Display"/>
                <a:sym typeface="Noto Serif Display"/>
              </a:rPr>
              <a:t>f</a:t>
            </a:r>
            <a:r>
              <a:rPr lang="en-US" sz="3532">
                <a:solidFill>
                  <a:srgbClr val="C59200"/>
                </a:solidFill>
                <a:latin typeface="Noto Serif Display"/>
                <a:ea typeface="Noto Serif Display"/>
                <a:cs typeface="Noto Serif Display"/>
                <a:sym typeface="Noto Serif Display"/>
              </a:rPr>
              <a:t>ind information</a:t>
            </a:r>
          </a:p>
          <a:p>
            <a:pPr algn="l">
              <a:lnSpc>
                <a:spcPts val="3279"/>
              </a:lnSpc>
            </a:pPr>
          </a:p>
        </p:txBody>
      </p:sp>
      <p:sp>
        <p:nvSpPr>
          <p:cNvPr name="TextBox 27" id="27"/>
          <p:cNvSpPr txBox="true"/>
          <p:nvPr/>
        </p:nvSpPr>
        <p:spPr>
          <a:xfrm rot="0">
            <a:off x="1832493" y="5438775"/>
            <a:ext cx="4881528" cy="1352550"/>
          </a:xfrm>
          <a:prstGeom prst="rect">
            <a:avLst/>
          </a:prstGeom>
        </p:spPr>
        <p:txBody>
          <a:bodyPr anchor="t" rtlCol="false" tIns="0" lIns="0" bIns="0" rIns="0">
            <a:spAutoFit/>
          </a:bodyPr>
          <a:lstStyle/>
          <a:p>
            <a:pPr algn="l">
              <a:lnSpc>
                <a:spcPts val="3279"/>
              </a:lnSpc>
            </a:pPr>
          </a:p>
          <a:p>
            <a:pPr algn="l" marL="762707" indent="-381354" lvl="1">
              <a:lnSpc>
                <a:spcPts val="4239"/>
              </a:lnSpc>
              <a:buFont typeface="Arial"/>
              <a:buChar char="•"/>
            </a:pPr>
            <a:r>
              <a:rPr lang="en-US" sz="3532">
                <a:solidFill>
                  <a:srgbClr val="C59200"/>
                </a:solidFill>
                <a:latin typeface="Noto Serif Display"/>
                <a:ea typeface="Noto Serif Display"/>
                <a:cs typeface="Noto Serif Display"/>
                <a:sym typeface="Noto Serif Display"/>
              </a:rPr>
              <a:t>collect data</a:t>
            </a:r>
          </a:p>
          <a:p>
            <a:pPr algn="l">
              <a:lnSpc>
                <a:spcPts val="3279"/>
              </a:lnSpc>
            </a:pPr>
          </a:p>
        </p:txBody>
      </p:sp>
    </p:spTree>
  </p:cSld>
  <p:clrMapOvr>
    <a:masterClrMapping/>
  </p:clrMapOvr>
  <p:transition spd="fast">
    <p:fade/>
  </p:transition>
</p:sld>
</file>

<file path=ppt/slides/slide12.xml><?xml version="1.0" encoding="utf-8"?>
<p:sld xmlns:p="http://schemas.openxmlformats.org/presentationml/2006/main" xmlns:a="http://schemas.openxmlformats.org/drawingml/2006/main" xmlns:r="http://schemas.openxmlformats.org/officeDocument/2006/relationships">
  <p:cSld>
    <p:bg>
      <p:bgPr>
        <a:solidFill>
          <a:srgbClr val="FCF7F6"/>
        </a:solidFill>
      </p:bgPr>
    </p:bg>
    <p:spTree>
      <p:nvGrpSpPr>
        <p:cNvPr id="1" name=""/>
        <p:cNvGrpSpPr/>
        <p:nvPr/>
      </p:nvGrpSpPr>
      <p:grpSpPr>
        <a:xfrm>
          <a:off x="0" y="0"/>
          <a:ext cx="0" cy="0"/>
          <a:chOff x="0" y="0"/>
          <a:chExt cx="0" cy="0"/>
        </a:xfrm>
      </p:grpSpPr>
      <p:grpSp>
        <p:nvGrpSpPr>
          <p:cNvPr name="Group 2" id="2"/>
          <p:cNvGrpSpPr/>
          <p:nvPr/>
        </p:nvGrpSpPr>
        <p:grpSpPr>
          <a:xfrm rot="0">
            <a:off x="0" y="-225357"/>
            <a:ext cx="18288000" cy="8985739"/>
            <a:chOff x="0" y="0"/>
            <a:chExt cx="24384000" cy="11980985"/>
          </a:xfrm>
        </p:grpSpPr>
        <p:sp>
          <p:nvSpPr>
            <p:cNvPr name="Freeform 3" id="3"/>
            <p:cNvSpPr/>
            <p:nvPr/>
          </p:nvSpPr>
          <p:spPr>
            <a:xfrm flipH="false" flipV="false" rot="0">
              <a:off x="0" y="0"/>
              <a:ext cx="24384000" cy="11980926"/>
            </a:xfrm>
            <a:custGeom>
              <a:avLst/>
              <a:gdLst/>
              <a:ahLst/>
              <a:cxnLst/>
              <a:rect r="r" b="b" t="t" l="l"/>
              <a:pathLst>
                <a:path h="11980926" w="24384000">
                  <a:moveTo>
                    <a:pt x="0" y="0"/>
                  </a:moveTo>
                  <a:lnTo>
                    <a:pt x="24384000" y="0"/>
                  </a:lnTo>
                  <a:lnTo>
                    <a:pt x="24384000" y="11980926"/>
                  </a:lnTo>
                  <a:lnTo>
                    <a:pt x="0" y="11980926"/>
                  </a:lnTo>
                  <a:close/>
                </a:path>
              </a:pathLst>
            </a:custGeom>
            <a:solidFill>
              <a:srgbClr val="F6D5A6"/>
            </a:solidFill>
          </p:spPr>
        </p:sp>
      </p:grpSp>
      <p:grpSp>
        <p:nvGrpSpPr>
          <p:cNvPr name="Group 4" id="4"/>
          <p:cNvGrpSpPr>
            <a:grpSpLocks noChangeAspect="true"/>
          </p:cNvGrpSpPr>
          <p:nvPr/>
        </p:nvGrpSpPr>
        <p:grpSpPr>
          <a:xfrm rot="0">
            <a:off x="0" y="8575743"/>
            <a:ext cx="18288000" cy="184639"/>
            <a:chOff x="0" y="0"/>
            <a:chExt cx="24384000" cy="246185"/>
          </a:xfrm>
        </p:grpSpPr>
        <p:sp>
          <p:nvSpPr>
            <p:cNvPr name="Freeform 5" id="5"/>
            <p:cNvSpPr/>
            <p:nvPr/>
          </p:nvSpPr>
          <p:spPr>
            <a:xfrm flipH="false" flipV="false" rot="0">
              <a:off x="0" y="0"/>
              <a:ext cx="24384000" cy="246126"/>
            </a:xfrm>
            <a:custGeom>
              <a:avLst/>
              <a:gdLst/>
              <a:ahLst/>
              <a:cxnLst/>
              <a:rect r="r" b="b" t="t" l="l"/>
              <a:pathLst>
                <a:path h="246126" w="24384000">
                  <a:moveTo>
                    <a:pt x="0" y="0"/>
                  </a:moveTo>
                  <a:lnTo>
                    <a:pt x="24384000" y="0"/>
                  </a:lnTo>
                  <a:lnTo>
                    <a:pt x="24384000" y="246126"/>
                  </a:lnTo>
                  <a:lnTo>
                    <a:pt x="0" y="246126"/>
                  </a:lnTo>
                  <a:lnTo>
                    <a:pt x="0" y="0"/>
                  </a:lnTo>
                  <a:close/>
                </a:path>
              </a:pathLst>
            </a:custGeom>
            <a:blipFill>
              <a:blip r:embed="rId3"/>
              <a:stretch>
                <a:fillRect l="0" t="-10146" r="0" b="-10170"/>
              </a:stretch>
            </a:blipFill>
          </p:spPr>
        </p:sp>
      </p:grpSp>
      <p:grpSp>
        <p:nvGrpSpPr>
          <p:cNvPr name="Group 6" id="6"/>
          <p:cNvGrpSpPr>
            <a:grpSpLocks noChangeAspect="true"/>
          </p:cNvGrpSpPr>
          <p:nvPr/>
        </p:nvGrpSpPr>
        <p:grpSpPr>
          <a:xfrm rot="0">
            <a:off x="14782160" y="8985739"/>
            <a:ext cx="3411230" cy="1662544"/>
            <a:chOff x="0" y="0"/>
            <a:chExt cx="4548306" cy="2216725"/>
          </a:xfrm>
        </p:grpSpPr>
        <p:sp>
          <p:nvSpPr>
            <p:cNvPr name="Freeform 7" id="7"/>
            <p:cNvSpPr/>
            <p:nvPr/>
          </p:nvSpPr>
          <p:spPr>
            <a:xfrm flipH="false" flipV="false" rot="0">
              <a:off x="0" y="0"/>
              <a:ext cx="4548251" cy="2216785"/>
            </a:xfrm>
            <a:custGeom>
              <a:avLst/>
              <a:gdLst/>
              <a:ahLst/>
              <a:cxnLst/>
              <a:rect r="r" b="b" t="t" l="l"/>
              <a:pathLst>
                <a:path h="2216785" w="4548251">
                  <a:moveTo>
                    <a:pt x="0" y="0"/>
                  </a:moveTo>
                  <a:lnTo>
                    <a:pt x="4548251" y="0"/>
                  </a:lnTo>
                  <a:lnTo>
                    <a:pt x="4548251" y="2216785"/>
                  </a:lnTo>
                  <a:lnTo>
                    <a:pt x="0" y="2216785"/>
                  </a:lnTo>
                  <a:lnTo>
                    <a:pt x="0" y="0"/>
                  </a:lnTo>
                  <a:close/>
                </a:path>
              </a:pathLst>
            </a:custGeom>
          </p:spPr>
        </p:sp>
      </p:grpSp>
      <p:sp>
        <p:nvSpPr>
          <p:cNvPr name="Freeform 8" id="8"/>
          <p:cNvSpPr/>
          <p:nvPr/>
        </p:nvSpPr>
        <p:spPr>
          <a:xfrm flipH="false" flipV="false" rot="0">
            <a:off x="-1" y="1824896"/>
            <a:ext cx="1097278" cy="1010190"/>
          </a:xfrm>
          <a:custGeom>
            <a:avLst/>
            <a:gdLst/>
            <a:ahLst/>
            <a:cxnLst/>
            <a:rect r="r" b="b" t="t" l="l"/>
            <a:pathLst>
              <a:path h="1010190" w="1097278">
                <a:moveTo>
                  <a:pt x="0" y="0"/>
                </a:moveTo>
                <a:lnTo>
                  <a:pt x="1097277" y="0"/>
                </a:lnTo>
                <a:lnTo>
                  <a:pt x="1097277" y="1010190"/>
                </a:lnTo>
                <a:lnTo>
                  <a:pt x="0" y="1010190"/>
                </a:lnTo>
                <a:lnTo>
                  <a:pt x="0" y="0"/>
                </a:lnTo>
                <a:close/>
              </a:path>
            </a:pathLst>
          </a:custGeom>
          <a:blipFill>
            <a:blip r:embed="rId4">
              <a:extLst>
                <a:ext uri="{96DAC541-7B7A-43D3-8B79-37D633B846F1}">
                  <asvg:svgBlip xmlns:asvg="http://schemas.microsoft.com/office/drawing/2016/SVG/main" r:embed="rId5"/>
                </a:ext>
              </a:extLst>
            </a:blip>
            <a:stretch>
              <a:fillRect l="0" t="0" r="0" b="0"/>
            </a:stretch>
          </a:blipFill>
        </p:spPr>
      </p:sp>
      <p:sp>
        <p:nvSpPr>
          <p:cNvPr name="AutoShape 9" id="9"/>
          <p:cNvSpPr/>
          <p:nvPr/>
        </p:nvSpPr>
        <p:spPr>
          <a:xfrm rot="10790683">
            <a:off x="1235840" y="9708920"/>
            <a:ext cx="15816321" cy="0"/>
          </a:xfrm>
          <a:prstGeom prst="line">
            <a:avLst/>
          </a:prstGeom>
          <a:ln cap="rnd" w="47625">
            <a:solidFill>
              <a:srgbClr val="A1B4A2"/>
            </a:solidFill>
            <a:prstDash val="solid"/>
            <a:headEnd type="none" len="sm" w="sm"/>
            <a:tailEnd type="none" len="sm" w="sm"/>
          </a:ln>
        </p:spPr>
      </p:sp>
      <p:grpSp>
        <p:nvGrpSpPr>
          <p:cNvPr name="Group 10" id="10"/>
          <p:cNvGrpSpPr/>
          <p:nvPr/>
        </p:nvGrpSpPr>
        <p:grpSpPr>
          <a:xfrm rot="0">
            <a:off x="2644584" y="3266503"/>
            <a:ext cx="13431466" cy="4541330"/>
            <a:chOff x="0" y="0"/>
            <a:chExt cx="17908622" cy="6055106"/>
          </a:xfrm>
        </p:grpSpPr>
        <p:sp>
          <p:nvSpPr>
            <p:cNvPr name="Freeform 11" id="11"/>
            <p:cNvSpPr/>
            <p:nvPr/>
          </p:nvSpPr>
          <p:spPr>
            <a:xfrm flipH="false" flipV="false" rot="0">
              <a:off x="6350" y="6811"/>
              <a:ext cx="17895951" cy="6041496"/>
            </a:xfrm>
            <a:custGeom>
              <a:avLst/>
              <a:gdLst/>
              <a:ahLst/>
              <a:cxnLst/>
              <a:rect r="r" b="b" t="t" l="l"/>
              <a:pathLst>
                <a:path h="6041496" w="17895951">
                  <a:moveTo>
                    <a:pt x="0" y="0"/>
                  </a:moveTo>
                  <a:lnTo>
                    <a:pt x="17895951" y="0"/>
                  </a:lnTo>
                  <a:lnTo>
                    <a:pt x="17895951" y="6041497"/>
                  </a:lnTo>
                  <a:lnTo>
                    <a:pt x="0" y="6041497"/>
                  </a:lnTo>
                  <a:close/>
                </a:path>
              </a:pathLst>
            </a:custGeom>
            <a:solidFill>
              <a:srgbClr val="FCF7F6"/>
            </a:solidFill>
          </p:spPr>
        </p:sp>
        <p:sp>
          <p:nvSpPr>
            <p:cNvPr name="Freeform 12" id="12"/>
            <p:cNvSpPr/>
            <p:nvPr/>
          </p:nvSpPr>
          <p:spPr>
            <a:xfrm flipH="false" flipV="false" rot="0">
              <a:off x="0" y="0"/>
              <a:ext cx="17908651" cy="6055118"/>
            </a:xfrm>
            <a:custGeom>
              <a:avLst/>
              <a:gdLst/>
              <a:ahLst/>
              <a:cxnLst/>
              <a:rect r="r" b="b" t="t" l="l"/>
              <a:pathLst>
                <a:path h="6055118" w="17908651">
                  <a:moveTo>
                    <a:pt x="6350" y="0"/>
                  </a:moveTo>
                  <a:lnTo>
                    <a:pt x="17902301" y="0"/>
                  </a:lnTo>
                  <a:cubicBezTo>
                    <a:pt x="17905857" y="0"/>
                    <a:pt x="17908651" y="2997"/>
                    <a:pt x="17908651" y="6811"/>
                  </a:cubicBezTo>
                  <a:lnTo>
                    <a:pt x="17908651" y="6048308"/>
                  </a:lnTo>
                  <a:cubicBezTo>
                    <a:pt x="17908651" y="6052122"/>
                    <a:pt x="17905857" y="6055118"/>
                    <a:pt x="17902301" y="6055118"/>
                  </a:cubicBezTo>
                  <a:lnTo>
                    <a:pt x="6350" y="6055118"/>
                  </a:lnTo>
                  <a:cubicBezTo>
                    <a:pt x="2794" y="6055118"/>
                    <a:pt x="0" y="6052122"/>
                    <a:pt x="0" y="6048308"/>
                  </a:cubicBezTo>
                  <a:lnTo>
                    <a:pt x="0" y="6811"/>
                  </a:lnTo>
                  <a:cubicBezTo>
                    <a:pt x="0" y="2997"/>
                    <a:pt x="2794" y="0"/>
                    <a:pt x="6350" y="0"/>
                  </a:cubicBezTo>
                  <a:moveTo>
                    <a:pt x="6350" y="13623"/>
                  </a:moveTo>
                  <a:lnTo>
                    <a:pt x="6350" y="6811"/>
                  </a:lnTo>
                  <a:lnTo>
                    <a:pt x="12700" y="6811"/>
                  </a:lnTo>
                  <a:lnTo>
                    <a:pt x="12700" y="6048308"/>
                  </a:lnTo>
                  <a:lnTo>
                    <a:pt x="6350" y="6048308"/>
                  </a:lnTo>
                  <a:lnTo>
                    <a:pt x="6350" y="6041496"/>
                  </a:lnTo>
                  <a:lnTo>
                    <a:pt x="17902301" y="6041496"/>
                  </a:lnTo>
                  <a:lnTo>
                    <a:pt x="17902301" y="6048308"/>
                  </a:lnTo>
                  <a:lnTo>
                    <a:pt x="17895951" y="6048308"/>
                  </a:lnTo>
                  <a:lnTo>
                    <a:pt x="17895951" y="6811"/>
                  </a:lnTo>
                  <a:lnTo>
                    <a:pt x="17902301" y="6811"/>
                  </a:lnTo>
                  <a:lnTo>
                    <a:pt x="17902301" y="13623"/>
                  </a:lnTo>
                  <a:lnTo>
                    <a:pt x="6350" y="13623"/>
                  </a:lnTo>
                  <a:close/>
                </a:path>
              </a:pathLst>
            </a:custGeom>
            <a:solidFill>
              <a:srgbClr val="A1B4A2"/>
            </a:solidFill>
          </p:spPr>
        </p:sp>
        <p:sp>
          <p:nvSpPr>
            <p:cNvPr name="TextBox 13" id="13"/>
            <p:cNvSpPr txBox="true"/>
            <p:nvPr/>
          </p:nvSpPr>
          <p:spPr>
            <a:xfrm>
              <a:off x="0" y="0"/>
              <a:ext cx="17908622" cy="6055106"/>
            </a:xfrm>
            <a:prstGeom prst="rect">
              <a:avLst/>
            </a:prstGeom>
          </p:spPr>
          <p:txBody>
            <a:bodyPr anchor="t" rtlCol="false" tIns="50800" lIns="50800" bIns="50800" rIns="50800"/>
            <a:lstStyle/>
            <a:p>
              <a:pPr algn="ctr">
                <a:lnSpc>
                  <a:spcPts val="5400"/>
                </a:lnSpc>
              </a:pPr>
            </a:p>
            <a:p>
              <a:pPr algn="ctr">
                <a:lnSpc>
                  <a:spcPts val="5400"/>
                </a:lnSpc>
              </a:pPr>
            </a:p>
            <a:p>
              <a:pPr algn="ctr">
                <a:lnSpc>
                  <a:spcPts val="5400"/>
                </a:lnSpc>
              </a:pPr>
              <a:r>
                <a:rPr lang="en-US" sz="4500">
                  <a:solidFill>
                    <a:srgbClr val="3C3C50"/>
                  </a:solidFill>
                  <a:latin typeface="Noto Serif Display"/>
                  <a:ea typeface="Noto Serif Display"/>
                  <a:cs typeface="Noto Serif Display"/>
                  <a:sym typeface="Noto Serif Display"/>
                </a:rPr>
                <a:t>Can you think of any tools that you could use to find information for scientific research?</a:t>
              </a:r>
            </a:p>
            <a:p>
              <a:pPr algn="ctr">
                <a:lnSpc>
                  <a:spcPts val="5400"/>
                </a:lnSpc>
              </a:pPr>
            </a:p>
            <a:p>
              <a:pPr algn="ctr">
                <a:lnSpc>
                  <a:spcPts val="5400"/>
                </a:lnSpc>
              </a:pPr>
            </a:p>
          </p:txBody>
        </p:sp>
      </p:grpSp>
      <p:sp>
        <p:nvSpPr>
          <p:cNvPr name="TextBox 14" id="14"/>
          <p:cNvSpPr txBox="true"/>
          <p:nvPr/>
        </p:nvSpPr>
        <p:spPr>
          <a:xfrm rot="0">
            <a:off x="3038386" y="684192"/>
            <a:ext cx="12211229" cy="2150893"/>
          </a:xfrm>
          <a:prstGeom prst="rect">
            <a:avLst/>
          </a:prstGeom>
        </p:spPr>
        <p:txBody>
          <a:bodyPr anchor="t" rtlCol="false" tIns="0" lIns="0" bIns="0" rIns="0">
            <a:spAutoFit/>
          </a:bodyPr>
          <a:lstStyle/>
          <a:p>
            <a:pPr algn="ctr">
              <a:lnSpc>
                <a:spcPts val="14940"/>
              </a:lnSpc>
            </a:pPr>
            <a:r>
              <a:rPr lang="en-US" b="true" sz="12450">
                <a:solidFill>
                  <a:srgbClr val="3C3C50"/>
                </a:solidFill>
                <a:latin typeface="Calibri (MS) Bold"/>
                <a:ea typeface="Calibri (MS) Bold"/>
                <a:cs typeface="Calibri (MS) Bold"/>
                <a:sym typeface="Calibri (MS) Bold"/>
              </a:rPr>
              <a:t>Class Discussion:</a:t>
            </a:r>
          </a:p>
        </p:txBody>
      </p:sp>
    </p:spTree>
  </p:cSld>
  <p:clrMapOvr>
    <a:masterClrMapping/>
  </p:clrMapOvr>
  <p:transition spd="fast">
    <p:fade/>
  </p:transition>
</p:sld>
</file>

<file path=ppt/slides/slide13.xml><?xml version="1.0" encoding="utf-8"?>
<p:sld xmlns:p="http://schemas.openxmlformats.org/presentationml/2006/main" xmlns:a="http://schemas.openxmlformats.org/drawingml/2006/main" xmlns:r="http://schemas.openxmlformats.org/officeDocument/2006/relationships">
  <p:cSld>
    <p:bg>
      <p:bgPr>
        <a:solidFill>
          <a:srgbClr val="FCF7F6"/>
        </a:solidFill>
      </p:bgPr>
    </p:bg>
    <p:spTree>
      <p:nvGrpSpPr>
        <p:cNvPr id="1" name=""/>
        <p:cNvGrpSpPr/>
        <p:nvPr/>
      </p:nvGrpSpPr>
      <p:grpSpPr>
        <a:xfrm>
          <a:off x="0" y="0"/>
          <a:ext cx="0" cy="0"/>
          <a:chOff x="0" y="0"/>
          <a:chExt cx="0" cy="0"/>
        </a:xfrm>
      </p:grpSpPr>
      <p:grpSp>
        <p:nvGrpSpPr>
          <p:cNvPr name="Group 2" id="2"/>
          <p:cNvGrpSpPr/>
          <p:nvPr/>
        </p:nvGrpSpPr>
        <p:grpSpPr>
          <a:xfrm rot="0">
            <a:off x="0" y="-225357"/>
            <a:ext cx="18288000" cy="8985739"/>
            <a:chOff x="0" y="0"/>
            <a:chExt cx="24384000" cy="11980985"/>
          </a:xfrm>
        </p:grpSpPr>
        <p:sp>
          <p:nvSpPr>
            <p:cNvPr name="Freeform 3" id="3"/>
            <p:cNvSpPr/>
            <p:nvPr/>
          </p:nvSpPr>
          <p:spPr>
            <a:xfrm flipH="false" flipV="false" rot="0">
              <a:off x="0" y="0"/>
              <a:ext cx="24384000" cy="11980926"/>
            </a:xfrm>
            <a:custGeom>
              <a:avLst/>
              <a:gdLst/>
              <a:ahLst/>
              <a:cxnLst/>
              <a:rect r="r" b="b" t="t" l="l"/>
              <a:pathLst>
                <a:path h="11980926" w="24384000">
                  <a:moveTo>
                    <a:pt x="0" y="0"/>
                  </a:moveTo>
                  <a:lnTo>
                    <a:pt x="24384000" y="0"/>
                  </a:lnTo>
                  <a:lnTo>
                    <a:pt x="24384000" y="11980926"/>
                  </a:lnTo>
                  <a:lnTo>
                    <a:pt x="0" y="11980926"/>
                  </a:lnTo>
                  <a:close/>
                </a:path>
              </a:pathLst>
            </a:custGeom>
            <a:solidFill>
              <a:srgbClr val="717092"/>
            </a:solidFill>
          </p:spPr>
        </p:sp>
      </p:grpSp>
      <p:grpSp>
        <p:nvGrpSpPr>
          <p:cNvPr name="Group 4" id="4"/>
          <p:cNvGrpSpPr>
            <a:grpSpLocks noChangeAspect="true"/>
          </p:cNvGrpSpPr>
          <p:nvPr/>
        </p:nvGrpSpPr>
        <p:grpSpPr>
          <a:xfrm rot="0">
            <a:off x="0" y="8575743"/>
            <a:ext cx="18288000" cy="184639"/>
            <a:chOff x="0" y="0"/>
            <a:chExt cx="24384000" cy="246185"/>
          </a:xfrm>
        </p:grpSpPr>
        <p:sp>
          <p:nvSpPr>
            <p:cNvPr name="Freeform 5" id="5"/>
            <p:cNvSpPr/>
            <p:nvPr/>
          </p:nvSpPr>
          <p:spPr>
            <a:xfrm flipH="false" flipV="false" rot="0">
              <a:off x="0" y="0"/>
              <a:ext cx="24384000" cy="246126"/>
            </a:xfrm>
            <a:custGeom>
              <a:avLst/>
              <a:gdLst/>
              <a:ahLst/>
              <a:cxnLst/>
              <a:rect r="r" b="b" t="t" l="l"/>
              <a:pathLst>
                <a:path h="246126" w="24384000">
                  <a:moveTo>
                    <a:pt x="0" y="0"/>
                  </a:moveTo>
                  <a:lnTo>
                    <a:pt x="24384000" y="0"/>
                  </a:lnTo>
                  <a:lnTo>
                    <a:pt x="24384000" y="246126"/>
                  </a:lnTo>
                  <a:lnTo>
                    <a:pt x="0" y="246126"/>
                  </a:lnTo>
                  <a:lnTo>
                    <a:pt x="0" y="0"/>
                  </a:lnTo>
                  <a:close/>
                </a:path>
              </a:pathLst>
            </a:custGeom>
            <a:blipFill>
              <a:blip r:embed="rId3"/>
              <a:stretch>
                <a:fillRect l="0" t="-10146" r="0" b="-10170"/>
              </a:stretch>
            </a:blipFill>
          </p:spPr>
        </p:sp>
      </p:grpSp>
      <p:grpSp>
        <p:nvGrpSpPr>
          <p:cNvPr name="Group 6" id="6"/>
          <p:cNvGrpSpPr>
            <a:grpSpLocks noChangeAspect="true"/>
          </p:cNvGrpSpPr>
          <p:nvPr/>
        </p:nvGrpSpPr>
        <p:grpSpPr>
          <a:xfrm rot="0">
            <a:off x="14782160" y="8985739"/>
            <a:ext cx="3411230" cy="1662544"/>
            <a:chOff x="0" y="0"/>
            <a:chExt cx="4548306" cy="2216725"/>
          </a:xfrm>
        </p:grpSpPr>
        <p:sp>
          <p:nvSpPr>
            <p:cNvPr name="Freeform 7" id="7"/>
            <p:cNvSpPr/>
            <p:nvPr/>
          </p:nvSpPr>
          <p:spPr>
            <a:xfrm flipH="false" flipV="false" rot="0">
              <a:off x="0" y="0"/>
              <a:ext cx="4548251" cy="2216785"/>
            </a:xfrm>
            <a:custGeom>
              <a:avLst/>
              <a:gdLst/>
              <a:ahLst/>
              <a:cxnLst/>
              <a:rect r="r" b="b" t="t" l="l"/>
              <a:pathLst>
                <a:path h="2216785" w="4548251">
                  <a:moveTo>
                    <a:pt x="0" y="0"/>
                  </a:moveTo>
                  <a:lnTo>
                    <a:pt x="4548251" y="0"/>
                  </a:lnTo>
                  <a:lnTo>
                    <a:pt x="4548251" y="2216785"/>
                  </a:lnTo>
                  <a:lnTo>
                    <a:pt x="0" y="2216785"/>
                  </a:lnTo>
                  <a:lnTo>
                    <a:pt x="0" y="0"/>
                  </a:lnTo>
                  <a:close/>
                </a:path>
              </a:pathLst>
            </a:custGeom>
          </p:spPr>
        </p:sp>
      </p:grpSp>
      <p:grpSp>
        <p:nvGrpSpPr>
          <p:cNvPr name="Group 8" id="8"/>
          <p:cNvGrpSpPr/>
          <p:nvPr/>
        </p:nvGrpSpPr>
        <p:grpSpPr>
          <a:xfrm rot="0">
            <a:off x="1028700" y="660154"/>
            <a:ext cx="6547754" cy="1530785"/>
            <a:chOff x="0" y="0"/>
            <a:chExt cx="8730339" cy="2041047"/>
          </a:xfrm>
        </p:grpSpPr>
        <p:sp>
          <p:nvSpPr>
            <p:cNvPr name="Freeform 9" id="9"/>
            <p:cNvSpPr/>
            <p:nvPr/>
          </p:nvSpPr>
          <p:spPr>
            <a:xfrm flipH="false" flipV="false" rot="0">
              <a:off x="0" y="0"/>
              <a:ext cx="8730339" cy="2041047"/>
            </a:xfrm>
            <a:custGeom>
              <a:avLst/>
              <a:gdLst/>
              <a:ahLst/>
              <a:cxnLst/>
              <a:rect r="r" b="b" t="t" l="l"/>
              <a:pathLst>
                <a:path h="2041047" w="8730339">
                  <a:moveTo>
                    <a:pt x="0" y="0"/>
                  </a:moveTo>
                  <a:lnTo>
                    <a:pt x="8730339" y="0"/>
                  </a:lnTo>
                  <a:lnTo>
                    <a:pt x="8730339" y="2041047"/>
                  </a:lnTo>
                  <a:lnTo>
                    <a:pt x="0" y="2041047"/>
                  </a:lnTo>
                  <a:close/>
                </a:path>
              </a:pathLst>
            </a:custGeom>
          </p:spPr>
        </p:sp>
        <p:sp>
          <p:nvSpPr>
            <p:cNvPr name="TextBox 10" id="10"/>
            <p:cNvSpPr txBox="true"/>
            <p:nvPr/>
          </p:nvSpPr>
          <p:spPr>
            <a:xfrm>
              <a:off x="0" y="57150"/>
              <a:ext cx="8730339" cy="1983897"/>
            </a:xfrm>
            <a:prstGeom prst="rect">
              <a:avLst/>
            </a:prstGeom>
          </p:spPr>
          <p:txBody>
            <a:bodyPr anchor="ctr" rtlCol="false" tIns="0" lIns="0" bIns="0" rIns="0"/>
            <a:lstStyle/>
            <a:p>
              <a:pPr algn="l">
                <a:lnSpc>
                  <a:spcPts val="5346"/>
                </a:lnSpc>
              </a:pPr>
              <a:r>
                <a:rPr lang="en-US" b="true" sz="4950" spc="225">
                  <a:solidFill>
                    <a:srgbClr val="FFFFFF"/>
                  </a:solidFill>
                  <a:latin typeface="Noto Serif Display Bold"/>
                  <a:ea typeface="Noto Serif Display Bold"/>
                  <a:cs typeface="Noto Serif Display Bold"/>
                  <a:sym typeface="Noto Serif Display Bold"/>
                </a:rPr>
                <a:t>The Library</a:t>
              </a:r>
            </a:p>
          </p:txBody>
        </p:sp>
      </p:grpSp>
      <p:grpSp>
        <p:nvGrpSpPr>
          <p:cNvPr name="Group 11" id="11"/>
          <p:cNvGrpSpPr/>
          <p:nvPr/>
        </p:nvGrpSpPr>
        <p:grpSpPr>
          <a:xfrm rot="0">
            <a:off x="1637224" y="2948725"/>
            <a:ext cx="14747292" cy="4587050"/>
            <a:chOff x="0" y="0"/>
            <a:chExt cx="19663056" cy="6116066"/>
          </a:xfrm>
        </p:grpSpPr>
        <p:sp>
          <p:nvSpPr>
            <p:cNvPr name="Freeform 12" id="12"/>
            <p:cNvSpPr/>
            <p:nvPr/>
          </p:nvSpPr>
          <p:spPr>
            <a:xfrm flipH="false" flipV="false" rot="0">
              <a:off x="0" y="0"/>
              <a:ext cx="19663017" cy="6116096"/>
            </a:xfrm>
            <a:custGeom>
              <a:avLst/>
              <a:gdLst/>
              <a:ahLst/>
              <a:cxnLst/>
              <a:rect r="r" b="b" t="t" l="l"/>
              <a:pathLst>
                <a:path h="6116096" w="19663017">
                  <a:moveTo>
                    <a:pt x="0" y="0"/>
                  </a:moveTo>
                  <a:lnTo>
                    <a:pt x="19663017" y="0"/>
                  </a:lnTo>
                  <a:lnTo>
                    <a:pt x="19663017" y="6116096"/>
                  </a:lnTo>
                  <a:lnTo>
                    <a:pt x="0" y="6116096"/>
                  </a:lnTo>
                  <a:close/>
                </a:path>
              </a:pathLst>
            </a:custGeom>
            <a:solidFill>
              <a:srgbClr val="FCF7F6"/>
            </a:solidFill>
          </p:spPr>
        </p:sp>
        <p:sp>
          <p:nvSpPr>
            <p:cNvPr name="TextBox 13" id="13"/>
            <p:cNvSpPr txBox="true"/>
            <p:nvPr/>
          </p:nvSpPr>
          <p:spPr>
            <a:xfrm>
              <a:off x="0" y="0"/>
              <a:ext cx="19663056" cy="6116066"/>
            </a:xfrm>
            <a:prstGeom prst="rect">
              <a:avLst/>
            </a:prstGeom>
          </p:spPr>
          <p:txBody>
            <a:bodyPr anchor="t" rtlCol="false" tIns="50800" lIns="50800" bIns="50800" rIns="50800"/>
            <a:lstStyle/>
            <a:p>
              <a:pPr algn="l">
                <a:lnSpc>
                  <a:spcPts val="5490"/>
                </a:lnSpc>
              </a:pPr>
              <a:r>
                <a:rPr lang="en-US" sz="4500">
                  <a:solidFill>
                    <a:srgbClr val="3C3C50"/>
                  </a:solidFill>
                  <a:latin typeface="Noto Serif Display"/>
                  <a:ea typeface="Noto Serif Display"/>
                  <a:cs typeface="Noto Serif Display"/>
                  <a:sym typeface="Noto Serif Display"/>
                </a:rPr>
                <a:t>The library has many research resources such as:</a:t>
              </a:r>
            </a:p>
            <a:p>
              <a:pPr algn="l" marL="407194" indent="-203597" lvl="1">
                <a:lnSpc>
                  <a:spcPts val="5490"/>
                </a:lnSpc>
                <a:buFont typeface="Arial"/>
                <a:buChar char="•"/>
              </a:pPr>
              <a:r>
                <a:rPr lang="en-US" sz="4500">
                  <a:solidFill>
                    <a:srgbClr val="3C3C50"/>
                  </a:solidFill>
                  <a:latin typeface="Noto Serif Display"/>
                  <a:ea typeface="Noto Serif Display"/>
                  <a:cs typeface="Noto Serif Display"/>
                  <a:sym typeface="Noto Serif Display"/>
                </a:rPr>
                <a:t>archival documents</a:t>
              </a:r>
            </a:p>
            <a:p>
              <a:pPr algn="l" marL="407194" indent="-203597" lvl="1">
                <a:lnSpc>
                  <a:spcPts val="5490"/>
                </a:lnSpc>
                <a:buFont typeface="Arial"/>
                <a:buChar char="•"/>
              </a:pPr>
              <a:r>
                <a:rPr lang="en-US" sz="4500">
                  <a:solidFill>
                    <a:srgbClr val="3C3C50"/>
                  </a:solidFill>
                  <a:latin typeface="Noto Serif Display"/>
                  <a:ea typeface="Noto Serif Display"/>
                  <a:cs typeface="Noto Serif Display"/>
                  <a:sym typeface="Noto Serif Display"/>
                </a:rPr>
                <a:t>books</a:t>
              </a:r>
            </a:p>
            <a:p>
              <a:pPr algn="l" marL="407194" indent="-203597" lvl="1">
                <a:lnSpc>
                  <a:spcPts val="5490"/>
                </a:lnSpc>
                <a:buFont typeface="Arial"/>
                <a:buChar char="•"/>
              </a:pPr>
              <a:r>
                <a:rPr lang="en-US" sz="4500">
                  <a:solidFill>
                    <a:srgbClr val="3C3C50"/>
                  </a:solidFill>
                  <a:latin typeface="Noto Serif Display"/>
                  <a:ea typeface="Noto Serif Display"/>
                  <a:cs typeface="Noto Serif Display"/>
                  <a:sym typeface="Noto Serif Display"/>
                </a:rPr>
                <a:t>Librarians</a:t>
              </a:r>
            </a:p>
            <a:p>
              <a:pPr algn="l" marL="407194" indent="-203597" lvl="1">
                <a:lnSpc>
                  <a:spcPts val="5490"/>
                </a:lnSpc>
                <a:buFont typeface="Arial"/>
                <a:buChar char="•"/>
              </a:pPr>
              <a:r>
                <a:rPr lang="en-US" sz="4500">
                  <a:solidFill>
                    <a:srgbClr val="3C3C50"/>
                  </a:solidFill>
                  <a:latin typeface="Noto Serif Display"/>
                  <a:ea typeface="Noto Serif Display"/>
                  <a:cs typeface="Noto Serif Display"/>
                  <a:sym typeface="Noto Serif Display"/>
                </a:rPr>
                <a:t>scientific journals</a:t>
              </a:r>
            </a:p>
            <a:p>
              <a:pPr algn="l" marL="407194" indent="-203597" lvl="1">
                <a:lnSpc>
                  <a:spcPts val="5490"/>
                </a:lnSpc>
                <a:buFont typeface="Arial"/>
                <a:buChar char="•"/>
              </a:pPr>
              <a:r>
                <a:rPr lang="en-US" sz="4500">
                  <a:solidFill>
                    <a:srgbClr val="3C3C50"/>
                  </a:solidFill>
                  <a:latin typeface="Noto Serif Display"/>
                  <a:ea typeface="Noto Serif Display"/>
                  <a:cs typeface="Noto Serif Display"/>
                  <a:sym typeface="Noto Serif Display"/>
                </a:rPr>
                <a:t>internet access</a:t>
              </a:r>
            </a:p>
          </p:txBody>
        </p:sp>
      </p:grpSp>
      <p:sp>
        <p:nvSpPr>
          <p:cNvPr name="Freeform 14" id="14"/>
          <p:cNvSpPr/>
          <p:nvPr/>
        </p:nvSpPr>
        <p:spPr>
          <a:xfrm flipH="false" flipV="false" rot="0">
            <a:off x="11605411" y="4833771"/>
            <a:ext cx="3176749" cy="2886871"/>
          </a:xfrm>
          <a:custGeom>
            <a:avLst/>
            <a:gdLst/>
            <a:ahLst/>
            <a:cxnLst/>
            <a:rect r="r" b="b" t="t" l="l"/>
            <a:pathLst>
              <a:path h="2886871" w="3176749">
                <a:moveTo>
                  <a:pt x="0" y="0"/>
                </a:moveTo>
                <a:lnTo>
                  <a:pt x="3176749" y="0"/>
                </a:lnTo>
                <a:lnTo>
                  <a:pt x="3176749" y="2886871"/>
                </a:lnTo>
                <a:lnTo>
                  <a:pt x="0" y="2886871"/>
                </a:lnTo>
                <a:lnTo>
                  <a:pt x="0" y="0"/>
                </a:lnTo>
                <a:close/>
              </a:path>
            </a:pathLst>
          </a:custGeom>
          <a:blipFill>
            <a:blip r:embed="rId4"/>
            <a:stretch>
              <a:fillRect l="0" t="0" r="0" b="0"/>
            </a:stretch>
          </a:blipFill>
        </p:spPr>
      </p:sp>
    </p:spTree>
  </p:cSld>
  <p:clrMapOvr>
    <a:masterClrMapping/>
  </p:clrMapOvr>
  <p:transition spd="fast">
    <p:fade/>
  </p:transition>
</p:sld>
</file>

<file path=ppt/slides/slide14.xml><?xml version="1.0" encoding="utf-8"?>
<p:sld xmlns:p="http://schemas.openxmlformats.org/presentationml/2006/main" xmlns:a="http://schemas.openxmlformats.org/drawingml/2006/main" xmlns:r="http://schemas.openxmlformats.org/officeDocument/2006/relationships">
  <p:cSld>
    <p:bg>
      <p:bgPr>
        <a:solidFill>
          <a:srgbClr val="FCF7F6"/>
        </a:solidFill>
      </p:bgPr>
    </p:bg>
    <p:spTree>
      <p:nvGrpSpPr>
        <p:cNvPr id="1" name=""/>
        <p:cNvGrpSpPr/>
        <p:nvPr/>
      </p:nvGrpSpPr>
      <p:grpSpPr>
        <a:xfrm>
          <a:off x="0" y="0"/>
          <a:ext cx="0" cy="0"/>
          <a:chOff x="0" y="0"/>
          <a:chExt cx="0" cy="0"/>
        </a:xfrm>
      </p:grpSpPr>
      <p:grpSp>
        <p:nvGrpSpPr>
          <p:cNvPr name="Group 2" id="2"/>
          <p:cNvGrpSpPr/>
          <p:nvPr/>
        </p:nvGrpSpPr>
        <p:grpSpPr>
          <a:xfrm rot="0">
            <a:off x="0" y="-9525"/>
            <a:ext cx="18288000" cy="8985739"/>
            <a:chOff x="0" y="0"/>
            <a:chExt cx="24384000" cy="11980985"/>
          </a:xfrm>
        </p:grpSpPr>
        <p:sp>
          <p:nvSpPr>
            <p:cNvPr name="Freeform 3" id="3"/>
            <p:cNvSpPr/>
            <p:nvPr/>
          </p:nvSpPr>
          <p:spPr>
            <a:xfrm flipH="false" flipV="false" rot="0">
              <a:off x="0" y="0"/>
              <a:ext cx="24384000" cy="11980926"/>
            </a:xfrm>
            <a:custGeom>
              <a:avLst/>
              <a:gdLst/>
              <a:ahLst/>
              <a:cxnLst/>
              <a:rect r="r" b="b" t="t" l="l"/>
              <a:pathLst>
                <a:path h="11980926" w="24384000">
                  <a:moveTo>
                    <a:pt x="0" y="0"/>
                  </a:moveTo>
                  <a:lnTo>
                    <a:pt x="24384000" y="0"/>
                  </a:lnTo>
                  <a:lnTo>
                    <a:pt x="24384000" y="11980926"/>
                  </a:lnTo>
                  <a:lnTo>
                    <a:pt x="0" y="11980926"/>
                  </a:lnTo>
                  <a:close/>
                </a:path>
              </a:pathLst>
            </a:custGeom>
            <a:solidFill>
              <a:srgbClr val="585878"/>
            </a:solidFill>
          </p:spPr>
        </p:sp>
      </p:grpSp>
      <p:grpSp>
        <p:nvGrpSpPr>
          <p:cNvPr name="Group 4" id="4"/>
          <p:cNvGrpSpPr>
            <a:grpSpLocks noChangeAspect="true"/>
          </p:cNvGrpSpPr>
          <p:nvPr/>
        </p:nvGrpSpPr>
        <p:grpSpPr>
          <a:xfrm rot="0">
            <a:off x="0" y="8575743"/>
            <a:ext cx="18288000" cy="184639"/>
            <a:chOff x="0" y="0"/>
            <a:chExt cx="24384000" cy="246185"/>
          </a:xfrm>
        </p:grpSpPr>
        <p:sp>
          <p:nvSpPr>
            <p:cNvPr name="Freeform 5" id="5"/>
            <p:cNvSpPr/>
            <p:nvPr/>
          </p:nvSpPr>
          <p:spPr>
            <a:xfrm flipH="false" flipV="false" rot="0">
              <a:off x="0" y="0"/>
              <a:ext cx="24384000" cy="246126"/>
            </a:xfrm>
            <a:custGeom>
              <a:avLst/>
              <a:gdLst/>
              <a:ahLst/>
              <a:cxnLst/>
              <a:rect r="r" b="b" t="t" l="l"/>
              <a:pathLst>
                <a:path h="246126" w="24384000">
                  <a:moveTo>
                    <a:pt x="0" y="0"/>
                  </a:moveTo>
                  <a:lnTo>
                    <a:pt x="24384000" y="0"/>
                  </a:lnTo>
                  <a:lnTo>
                    <a:pt x="24384000" y="246126"/>
                  </a:lnTo>
                  <a:lnTo>
                    <a:pt x="0" y="246126"/>
                  </a:lnTo>
                  <a:lnTo>
                    <a:pt x="0" y="0"/>
                  </a:lnTo>
                  <a:close/>
                </a:path>
              </a:pathLst>
            </a:custGeom>
            <a:blipFill>
              <a:blip r:embed="rId3"/>
              <a:stretch>
                <a:fillRect l="0" t="-10146" r="0" b="-10170"/>
              </a:stretch>
            </a:blipFill>
          </p:spPr>
        </p:sp>
      </p:grpSp>
      <p:grpSp>
        <p:nvGrpSpPr>
          <p:cNvPr name="Group 6" id="6"/>
          <p:cNvGrpSpPr>
            <a:grpSpLocks noChangeAspect="true"/>
          </p:cNvGrpSpPr>
          <p:nvPr/>
        </p:nvGrpSpPr>
        <p:grpSpPr>
          <a:xfrm rot="0">
            <a:off x="14782160" y="8985739"/>
            <a:ext cx="3411230" cy="1662544"/>
            <a:chOff x="0" y="0"/>
            <a:chExt cx="4548306" cy="2216725"/>
          </a:xfrm>
        </p:grpSpPr>
        <p:sp>
          <p:nvSpPr>
            <p:cNvPr name="Freeform 7" id="7"/>
            <p:cNvSpPr/>
            <p:nvPr/>
          </p:nvSpPr>
          <p:spPr>
            <a:xfrm flipH="false" flipV="false" rot="0">
              <a:off x="0" y="0"/>
              <a:ext cx="4548251" cy="2216785"/>
            </a:xfrm>
            <a:custGeom>
              <a:avLst/>
              <a:gdLst/>
              <a:ahLst/>
              <a:cxnLst/>
              <a:rect r="r" b="b" t="t" l="l"/>
              <a:pathLst>
                <a:path h="2216785" w="4548251">
                  <a:moveTo>
                    <a:pt x="0" y="0"/>
                  </a:moveTo>
                  <a:lnTo>
                    <a:pt x="4548251" y="0"/>
                  </a:lnTo>
                  <a:lnTo>
                    <a:pt x="4548251" y="2216785"/>
                  </a:lnTo>
                  <a:lnTo>
                    <a:pt x="0" y="2216785"/>
                  </a:lnTo>
                  <a:lnTo>
                    <a:pt x="0" y="0"/>
                  </a:lnTo>
                  <a:close/>
                </a:path>
              </a:pathLst>
            </a:custGeom>
          </p:spPr>
        </p:sp>
      </p:grpSp>
      <p:grpSp>
        <p:nvGrpSpPr>
          <p:cNvPr name="Group 8" id="8"/>
          <p:cNvGrpSpPr/>
          <p:nvPr/>
        </p:nvGrpSpPr>
        <p:grpSpPr>
          <a:xfrm rot="0">
            <a:off x="1341899" y="792846"/>
            <a:ext cx="8072514" cy="1282888"/>
            <a:chOff x="0" y="0"/>
            <a:chExt cx="10763352" cy="1710517"/>
          </a:xfrm>
        </p:grpSpPr>
        <p:sp>
          <p:nvSpPr>
            <p:cNvPr name="Freeform 9" id="9"/>
            <p:cNvSpPr/>
            <p:nvPr/>
          </p:nvSpPr>
          <p:spPr>
            <a:xfrm flipH="false" flipV="false" rot="0">
              <a:off x="0" y="0"/>
              <a:ext cx="10763352" cy="1710517"/>
            </a:xfrm>
            <a:custGeom>
              <a:avLst/>
              <a:gdLst/>
              <a:ahLst/>
              <a:cxnLst/>
              <a:rect r="r" b="b" t="t" l="l"/>
              <a:pathLst>
                <a:path h="1710517" w="10763352">
                  <a:moveTo>
                    <a:pt x="0" y="0"/>
                  </a:moveTo>
                  <a:lnTo>
                    <a:pt x="10763352" y="0"/>
                  </a:lnTo>
                  <a:lnTo>
                    <a:pt x="10763352" y="1710517"/>
                  </a:lnTo>
                  <a:lnTo>
                    <a:pt x="0" y="1710517"/>
                  </a:lnTo>
                  <a:close/>
                </a:path>
              </a:pathLst>
            </a:custGeom>
          </p:spPr>
        </p:sp>
        <p:sp>
          <p:nvSpPr>
            <p:cNvPr name="TextBox 10" id="10"/>
            <p:cNvSpPr txBox="true"/>
            <p:nvPr/>
          </p:nvSpPr>
          <p:spPr>
            <a:xfrm>
              <a:off x="0" y="57150"/>
              <a:ext cx="10763352" cy="1653367"/>
            </a:xfrm>
            <a:prstGeom prst="rect">
              <a:avLst/>
            </a:prstGeom>
          </p:spPr>
          <p:txBody>
            <a:bodyPr anchor="ctr" rtlCol="false" tIns="0" lIns="0" bIns="0" rIns="0"/>
            <a:lstStyle/>
            <a:p>
              <a:pPr algn="l">
                <a:lnSpc>
                  <a:spcPts val="5346"/>
                </a:lnSpc>
              </a:pPr>
              <a:r>
                <a:rPr lang="en-US" b="true" sz="4950" spc="225">
                  <a:solidFill>
                    <a:srgbClr val="FFFFFF"/>
                  </a:solidFill>
                  <a:latin typeface="Noto Serif Display Bold"/>
                  <a:ea typeface="Noto Serif Display Bold"/>
                  <a:cs typeface="Noto Serif Display Bold"/>
                  <a:sym typeface="Noto Serif Display Bold"/>
                </a:rPr>
                <a:t>Internet Sources</a:t>
              </a:r>
            </a:p>
          </p:txBody>
        </p:sp>
      </p:grpSp>
      <p:grpSp>
        <p:nvGrpSpPr>
          <p:cNvPr name="Group 11" id="11"/>
          <p:cNvGrpSpPr/>
          <p:nvPr/>
        </p:nvGrpSpPr>
        <p:grpSpPr>
          <a:xfrm rot="0">
            <a:off x="2374657" y="2532403"/>
            <a:ext cx="13195208" cy="5043524"/>
            <a:chOff x="0" y="0"/>
            <a:chExt cx="12759198" cy="4876870"/>
          </a:xfrm>
        </p:grpSpPr>
        <p:sp>
          <p:nvSpPr>
            <p:cNvPr name="Freeform 12" id="12"/>
            <p:cNvSpPr/>
            <p:nvPr/>
          </p:nvSpPr>
          <p:spPr>
            <a:xfrm flipH="false" flipV="false" rot="0">
              <a:off x="0" y="0"/>
              <a:ext cx="12759183" cy="4876926"/>
            </a:xfrm>
            <a:custGeom>
              <a:avLst/>
              <a:gdLst/>
              <a:ahLst/>
              <a:cxnLst/>
              <a:rect r="r" b="b" t="t" l="l"/>
              <a:pathLst>
                <a:path h="4876926" w="12759183">
                  <a:moveTo>
                    <a:pt x="0" y="0"/>
                  </a:moveTo>
                  <a:lnTo>
                    <a:pt x="12759183" y="0"/>
                  </a:lnTo>
                  <a:lnTo>
                    <a:pt x="12759183" y="4876926"/>
                  </a:lnTo>
                  <a:lnTo>
                    <a:pt x="0" y="4876926"/>
                  </a:lnTo>
                  <a:close/>
                </a:path>
              </a:pathLst>
            </a:custGeom>
            <a:solidFill>
              <a:srgbClr val="FCF7F6"/>
            </a:solidFill>
          </p:spPr>
        </p:sp>
        <p:sp>
          <p:nvSpPr>
            <p:cNvPr name="TextBox 13" id="13"/>
            <p:cNvSpPr txBox="true"/>
            <p:nvPr/>
          </p:nvSpPr>
          <p:spPr>
            <a:xfrm>
              <a:off x="0" y="-266700"/>
              <a:ext cx="12759198" cy="5143570"/>
            </a:xfrm>
            <a:prstGeom prst="rect">
              <a:avLst/>
            </a:prstGeom>
          </p:spPr>
          <p:txBody>
            <a:bodyPr anchor="t" rtlCol="false" tIns="70048" lIns="70048" bIns="70048" rIns="70048"/>
            <a:lstStyle/>
            <a:p>
              <a:pPr algn="l" marL="734174" indent="-367087" lvl="1">
                <a:lnSpc>
                  <a:spcPts val="8076"/>
                </a:lnSpc>
                <a:buFont typeface="Arial"/>
                <a:buChar char="•"/>
              </a:pPr>
              <a:r>
                <a:rPr lang="en-US" sz="5384">
                  <a:solidFill>
                    <a:srgbClr val="3C3C50"/>
                  </a:solidFill>
                  <a:latin typeface="Calibri (MS)"/>
                  <a:ea typeface="Calibri (MS)"/>
                  <a:cs typeface="Calibri (MS)"/>
                  <a:sym typeface="Calibri (MS)"/>
                </a:rPr>
                <a:t>Scientific articles &amp; journals</a:t>
              </a:r>
            </a:p>
            <a:p>
              <a:pPr algn="l" marL="734174" indent="-367087" lvl="1">
                <a:lnSpc>
                  <a:spcPts val="8076"/>
                </a:lnSpc>
                <a:buFont typeface="Arial"/>
                <a:buChar char="•"/>
              </a:pPr>
              <a:r>
                <a:rPr lang="en-US" sz="5384">
                  <a:solidFill>
                    <a:srgbClr val="3C3C50"/>
                  </a:solidFill>
                  <a:latin typeface="Calibri (MS)"/>
                  <a:ea typeface="Calibri (MS)"/>
                  <a:cs typeface="Calibri (MS)"/>
                  <a:sym typeface="Calibri (MS)"/>
                </a:rPr>
                <a:t>.gov, .org, .edu are credible sites</a:t>
              </a:r>
            </a:p>
            <a:p>
              <a:pPr algn="l" marL="734174" indent="-367087" lvl="1">
                <a:lnSpc>
                  <a:spcPts val="8076"/>
                </a:lnSpc>
                <a:buFont typeface="Arial"/>
                <a:buChar char="•"/>
              </a:pPr>
              <a:r>
                <a:rPr lang="en-US" sz="5384">
                  <a:solidFill>
                    <a:srgbClr val="3C3C50"/>
                  </a:solidFill>
                  <a:latin typeface="Calibri (MS)"/>
                  <a:ea typeface="Calibri (MS)"/>
                  <a:cs typeface="Calibri (MS)"/>
                  <a:sym typeface="Calibri (MS)"/>
                </a:rPr>
                <a:t>Videos and interviews</a:t>
              </a:r>
            </a:p>
            <a:p>
              <a:pPr algn="l" marL="734174" indent="-367087" lvl="1">
                <a:lnSpc>
                  <a:spcPts val="8076"/>
                </a:lnSpc>
                <a:buFont typeface="Arial"/>
                <a:buChar char="•"/>
              </a:pPr>
              <a:r>
                <a:rPr lang="en-US" sz="5384">
                  <a:solidFill>
                    <a:srgbClr val="3C3C50"/>
                  </a:solidFill>
                  <a:latin typeface="Calibri (MS)"/>
                  <a:ea typeface="Calibri (MS)"/>
                  <a:cs typeface="Calibri (MS)"/>
                  <a:sym typeface="Calibri (MS)"/>
                </a:rPr>
                <a:t>Connect with other researchers</a:t>
              </a:r>
            </a:p>
          </p:txBody>
        </p:sp>
      </p:grpSp>
      <p:sp>
        <p:nvSpPr>
          <p:cNvPr name="Freeform 14" id="14"/>
          <p:cNvSpPr/>
          <p:nvPr/>
        </p:nvSpPr>
        <p:spPr>
          <a:xfrm flipH="false" flipV="false" rot="0">
            <a:off x="13121593" y="5143500"/>
            <a:ext cx="3366182" cy="3328312"/>
          </a:xfrm>
          <a:custGeom>
            <a:avLst/>
            <a:gdLst/>
            <a:ahLst/>
            <a:cxnLst/>
            <a:rect r="r" b="b" t="t" l="l"/>
            <a:pathLst>
              <a:path h="3328312" w="3366182">
                <a:moveTo>
                  <a:pt x="0" y="0"/>
                </a:moveTo>
                <a:lnTo>
                  <a:pt x="3366182" y="0"/>
                </a:lnTo>
                <a:lnTo>
                  <a:pt x="3366182" y="3328312"/>
                </a:lnTo>
                <a:lnTo>
                  <a:pt x="0" y="3328312"/>
                </a:lnTo>
                <a:lnTo>
                  <a:pt x="0" y="0"/>
                </a:lnTo>
                <a:close/>
              </a:path>
            </a:pathLst>
          </a:custGeom>
          <a:blipFill>
            <a:blip r:embed="rId4">
              <a:extLst>
                <a:ext uri="{96DAC541-7B7A-43D3-8B79-37D633B846F1}">
                  <asvg:svgBlip xmlns:asvg="http://schemas.microsoft.com/office/drawing/2016/SVG/main" r:embed="rId5"/>
                </a:ext>
              </a:extLst>
            </a:blip>
            <a:stretch>
              <a:fillRect l="0" t="0" r="0" b="0"/>
            </a:stretch>
          </a:blipFill>
        </p:spPr>
      </p:sp>
    </p:spTree>
  </p:cSld>
  <p:clrMapOvr>
    <a:masterClrMapping/>
  </p:clrMapOvr>
  <p:transition spd="fast">
    <p:fade/>
  </p:transition>
</p:sld>
</file>

<file path=ppt/slides/slide15.xml><?xml version="1.0" encoding="utf-8"?>
<p:sld xmlns:p="http://schemas.openxmlformats.org/presentationml/2006/main" xmlns:a="http://schemas.openxmlformats.org/drawingml/2006/main" xmlns:r="http://schemas.openxmlformats.org/officeDocument/2006/relationships">
  <p:cSld>
    <p:bg>
      <p:bgPr>
        <a:solidFill>
          <a:srgbClr val="FCF7F6"/>
        </a:solidFill>
      </p:bgPr>
    </p:bg>
    <p:spTree>
      <p:nvGrpSpPr>
        <p:cNvPr id="1" name=""/>
        <p:cNvGrpSpPr/>
        <p:nvPr/>
      </p:nvGrpSpPr>
      <p:grpSpPr>
        <a:xfrm>
          <a:off x="0" y="0"/>
          <a:ext cx="0" cy="0"/>
          <a:chOff x="0" y="0"/>
          <a:chExt cx="0" cy="0"/>
        </a:xfrm>
      </p:grpSpPr>
      <p:grpSp>
        <p:nvGrpSpPr>
          <p:cNvPr name="Group 2" id="2"/>
          <p:cNvGrpSpPr/>
          <p:nvPr/>
        </p:nvGrpSpPr>
        <p:grpSpPr>
          <a:xfrm rot="0">
            <a:off x="0" y="-9525"/>
            <a:ext cx="18288000" cy="8985739"/>
            <a:chOff x="0" y="0"/>
            <a:chExt cx="24384000" cy="11980985"/>
          </a:xfrm>
        </p:grpSpPr>
        <p:sp>
          <p:nvSpPr>
            <p:cNvPr name="Freeform 3" id="3"/>
            <p:cNvSpPr/>
            <p:nvPr/>
          </p:nvSpPr>
          <p:spPr>
            <a:xfrm flipH="false" flipV="false" rot="0">
              <a:off x="0" y="0"/>
              <a:ext cx="24384000" cy="11980926"/>
            </a:xfrm>
            <a:custGeom>
              <a:avLst/>
              <a:gdLst/>
              <a:ahLst/>
              <a:cxnLst/>
              <a:rect r="r" b="b" t="t" l="l"/>
              <a:pathLst>
                <a:path h="11980926" w="24384000">
                  <a:moveTo>
                    <a:pt x="0" y="0"/>
                  </a:moveTo>
                  <a:lnTo>
                    <a:pt x="24384000" y="0"/>
                  </a:lnTo>
                  <a:lnTo>
                    <a:pt x="24384000" y="11980926"/>
                  </a:lnTo>
                  <a:lnTo>
                    <a:pt x="0" y="11980926"/>
                  </a:lnTo>
                  <a:close/>
                </a:path>
              </a:pathLst>
            </a:custGeom>
            <a:solidFill>
              <a:srgbClr val="D9B98B"/>
            </a:solidFill>
          </p:spPr>
        </p:sp>
      </p:grpSp>
      <p:grpSp>
        <p:nvGrpSpPr>
          <p:cNvPr name="Group 4" id="4"/>
          <p:cNvGrpSpPr>
            <a:grpSpLocks noChangeAspect="true"/>
          </p:cNvGrpSpPr>
          <p:nvPr/>
        </p:nvGrpSpPr>
        <p:grpSpPr>
          <a:xfrm rot="0">
            <a:off x="0" y="8575743"/>
            <a:ext cx="18288000" cy="184639"/>
            <a:chOff x="0" y="0"/>
            <a:chExt cx="24384000" cy="246185"/>
          </a:xfrm>
        </p:grpSpPr>
        <p:sp>
          <p:nvSpPr>
            <p:cNvPr name="Freeform 5" id="5"/>
            <p:cNvSpPr/>
            <p:nvPr/>
          </p:nvSpPr>
          <p:spPr>
            <a:xfrm flipH="false" flipV="false" rot="0">
              <a:off x="0" y="0"/>
              <a:ext cx="24384000" cy="246126"/>
            </a:xfrm>
            <a:custGeom>
              <a:avLst/>
              <a:gdLst/>
              <a:ahLst/>
              <a:cxnLst/>
              <a:rect r="r" b="b" t="t" l="l"/>
              <a:pathLst>
                <a:path h="246126" w="24384000">
                  <a:moveTo>
                    <a:pt x="0" y="0"/>
                  </a:moveTo>
                  <a:lnTo>
                    <a:pt x="24384000" y="0"/>
                  </a:lnTo>
                  <a:lnTo>
                    <a:pt x="24384000" y="246126"/>
                  </a:lnTo>
                  <a:lnTo>
                    <a:pt x="0" y="246126"/>
                  </a:lnTo>
                  <a:lnTo>
                    <a:pt x="0" y="0"/>
                  </a:lnTo>
                  <a:close/>
                </a:path>
              </a:pathLst>
            </a:custGeom>
            <a:blipFill>
              <a:blip r:embed="rId3"/>
              <a:stretch>
                <a:fillRect l="0" t="-10146" r="0" b="-10170"/>
              </a:stretch>
            </a:blipFill>
          </p:spPr>
        </p:sp>
      </p:grpSp>
      <p:grpSp>
        <p:nvGrpSpPr>
          <p:cNvPr name="Group 6" id="6"/>
          <p:cNvGrpSpPr>
            <a:grpSpLocks noChangeAspect="true"/>
          </p:cNvGrpSpPr>
          <p:nvPr/>
        </p:nvGrpSpPr>
        <p:grpSpPr>
          <a:xfrm rot="0">
            <a:off x="14782160" y="8985739"/>
            <a:ext cx="3411230" cy="1662544"/>
            <a:chOff x="0" y="0"/>
            <a:chExt cx="4548306" cy="2216725"/>
          </a:xfrm>
        </p:grpSpPr>
        <p:sp>
          <p:nvSpPr>
            <p:cNvPr name="Freeform 7" id="7"/>
            <p:cNvSpPr/>
            <p:nvPr/>
          </p:nvSpPr>
          <p:spPr>
            <a:xfrm flipH="false" flipV="false" rot="0">
              <a:off x="0" y="0"/>
              <a:ext cx="4548251" cy="2216785"/>
            </a:xfrm>
            <a:custGeom>
              <a:avLst/>
              <a:gdLst/>
              <a:ahLst/>
              <a:cxnLst/>
              <a:rect r="r" b="b" t="t" l="l"/>
              <a:pathLst>
                <a:path h="2216785" w="4548251">
                  <a:moveTo>
                    <a:pt x="0" y="0"/>
                  </a:moveTo>
                  <a:lnTo>
                    <a:pt x="4548251" y="0"/>
                  </a:lnTo>
                  <a:lnTo>
                    <a:pt x="4548251" y="2216785"/>
                  </a:lnTo>
                  <a:lnTo>
                    <a:pt x="0" y="2216785"/>
                  </a:lnTo>
                  <a:lnTo>
                    <a:pt x="0" y="0"/>
                  </a:lnTo>
                  <a:close/>
                </a:path>
              </a:pathLst>
            </a:custGeom>
          </p:spPr>
        </p:sp>
      </p:grpSp>
      <p:grpSp>
        <p:nvGrpSpPr>
          <p:cNvPr name="Group 8" id="8"/>
          <p:cNvGrpSpPr/>
          <p:nvPr/>
        </p:nvGrpSpPr>
        <p:grpSpPr>
          <a:xfrm rot="0">
            <a:off x="1650358" y="487096"/>
            <a:ext cx="9676482" cy="2710958"/>
            <a:chOff x="0" y="0"/>
            <a:chExt cx="12901976" cy="3614610"/>
          </a:xfrm>
        </p:grpSpPr>
        <p:sp>
          <p:nvSpPr>
            <p:cNvPr name="Freeform 9" id="9"/>
            <p:cNvSpPr/>
            <p:nvPr/>
          </p:nvSpPr>
          <p:spPr>
            <a:xfrm flipH="false" flipV="false" rot="0">
              <a:off x="0" y="0"/>
              <a:ext cx="12901976" cy="3614610"/>
            </a:xfrm>
            <a:custGeom>
              <a:avLst/>
              <a:gdLst/>
              <a:ahLst/>
              <a:cxnLst/>
              <a:rect r="r" b="b" t="t" l="l"/>
              <a:pathLst>
                <a:path h="3614610" w="12901976">
                  <a:moveTo>
                    <a:pt x="0" y="0"/>
                  </a:moveTo>
                  <a:lnTo>
                    <a:pt x="12901976" y="0"/>
                  </a:lnTo>
                  <a:lnTo>
                    <a:pt x="12901976" y="3614610"/>
                  </a:lnTo>
                  <a:lnTo>
                    <a:pt x="0" y="3614610"/>
                  </a:lnTo>
                  <a:close/>
                </a:path>
              </a:pathLst>
            </a:custGeom>
          </p:spPr>
        </p:sp>
        <p:sp>
          <p:nvSpPr>
            <p:cNvPr name="TextBox 10" id="10"/>
            <p:cNvSpPr txBox="true"/>
            <p:nvPr/>
          </p:nvSpPr>
          <p:spPr>
            <a:xfrm>
              <a:off x="0" y="66675"/>
              <a:ext cx="12901976" cy="3547935"/>
            </a:xfrm>
            <a:prstGeom prst="rect">
              <a:avLst/>
            </a:prstGeom>
          </p:spPr>
          <p:txBody>
            <a:bodyPr anchor="ctr" rtlCol="false" tIns="0" lIns="0" bIns="0" rIns="0"/>
            <a:lstStyle/>
            <a:p>
              <a:pPr algn="l">
                <a:lnSpc>
                  <a:spcPts val="5399"/>
                </a:lnSpc>
              </a:pPr>
              <a:r>
                <a:rPr lang="en-US" b="true" sz="4999" spc="249">
                  <a:solidFill>
                    <a:srgbClr val="3C3C50"/>
                  </a:solidFill>
                  <a:latin typeface="Noto Serif Display Bold"/>
                  <a:ea typeface="Noto Serif Display Bold"/>
                  <a:cs typeface="Noto Serif Display Bold"/>
                  <a:sym typeface="Noto Serif Display Bold"/>
                </a:rPr>
                <a:t>Measurements and Calculations</a:t>
              </a:r>
            </a:p>
          </p:txBody>
        </p:sp>
      </p:grpSp>
      <p:grpSp>
        <p:nvGrpSpPr>
          <p:cNvPr name="Group 11" id="11"/>
          <p:cNvGrpSpPr/>
          <p:nvPr/>
        </p:nvGrpSpPr>
        <p:grpSpPr>
          <a:xfrm rot="0">
            <a:off x="3672542" y="3475378"/>
            <a:ext cx="11660620" cy="3370160"/>
            <a:chOff x="0" y="0"/>
            <a:chExt cx="12901976" cy="3728938"/>
          </a:xfrm>
        </p:grpSpPr>
        <p:sp>
          <p:nvSpPr>
            <p:cNvPr name="Freeform 12" id="12"/>
            <p:cNvSpPr/>
            <p:nvPr/>
          </p:nvSpPr>
          <p:spPr>
            <a:xfrm flipH="false" flipV="false" rot="0">
              <a:off x="0" y="0"/>
              <a:ext cx="12901930" cy="3729001"/>
            </a:xfrm>
            <a:custGeom>
              <a:avLst/>
              <a:gdLst/>
              <a:ahLst/>
              <a:cxnLst/>
              <a:rect r="r" b="b" t="t" l="l"/>
              <a:pathLst>
                <a:path h="3729001" w="12901930">
                  <a:moveTo>
                    <a:pt x="0" y="0"/>
                  </a:moveTo>
                  <a:lnTo>
                    <a:pt x="12901930" y="0"/>
                  </a:lnTo>
                  <a:lnTo>
                    <a:pt x="12901930" y="3729001"/>
                  </a:lnTo>
                  <a:lnTo>
                    <a:pt x="0" y="3729001"/>
                  </a:lnTo>
                  <a:close/>
                </a:path>
              </a:pathLst>
            </a:custGeom>
            <a:solidFill>
              <a:srgbClr val="FCF7F6"/>
            </a:solidFill>
          </p:spPr>
        </p:sp>
        <p:sp>
          <p:nvSpPr>
            <p:cNvPr name="TextBox 13" id="13"/>
            <p:cNvSpPr txBox="true"/>
            <p:nvPr/>
          </p:nvSpPr>
          <p:spPr>
            <a:xfrm>
              <a:off x="0" y="104775"/>
              <a:ext cx="12901976" cy="3624163"/>
            </a:xfrm>
            <a:prstGeom prst="rect">
              <a:avLst/>
            </a:prstGeom>
          </p:spPr>
          <p:txBody>
            <a:bodyPr anchor="t" rtlCol="false" tIns="61216" lIns="61216" bIns="61216" rIns="61216"/>
            <a:lstStyle/>
            <a:p>
              <a:pPr algn="l">
                <a:lnSpc>
                  <a:spcPts val="4485"/>
                </a:lnSpc>
              </a:pPr>
            </a:p>
            <a:p>
              <a:pPr algn="l">
                <a:lnSpc>
                  <a:spcPts val="4485"/>
                </a:lnSpc>
              </a:pPr>
              <a:r>
                <a:rPr lang="en-US" sz="4614">
                  <a:solidFill>
                    <a:srgbClr val="3C3C50"/>
                  </a:solidFill>
                  <a:latin typeface="Noto Serif Display"/>
                  <a:ea typeface="Noto Serif Display"/>
                  <a:cs typeface="Noto Serif Display"/>
                  <a:sym typeface="Noto Serif Display"/>
                </a:rPr>
                <a:t>M</a:t>
              </a:r>
              <a:r>
                <a:rPr lang="en-US" sz="4614">
                  <a:solidFill>
                    <a:srgbClr val="3C3C50"/>
                  </a:solidFill>
                  <a:latin typeface="Noto Serif Display"/>
                  <a:ea typeface="Noto Serif Display"/>
                  <a:cs typeface="Noto Serif Display"/>
                  <a:sym typeface="Noto Serif Display"/>
                </a:rPr>
                <a:t>easuring directly will give you accurate results.</a:t>
              </a:r>
            </a:p>
            <a:p>
              <a:pPr algn="l">
                <a:lnSpc>
                  <a:spcPts val="4388"/>
                </a:lnSpc>
              </a:pPr>
            </a:p>
            <a:p>
              <a:pPr algn="l">
                <a:lnSpc>
                  <a:spcPts val="4388"/>
                </a:lnSpc>
              </a:pPr>
            </a:p>
          </p:txBody>
        </p:sp>
      </p:grpSp>
      <p:sp>
        <p:nvSpPr>
          <p:cNvPr name="Freeform 14" id="14"/>
          <p:cNvSpPr/>
          <p:nvPr/>
        </p:nvSpPr>
        <p:spPr>
          <a:xfrm flipH="false" flipV="false" rot="0">
            <a:off x="0" y="5517517"/>
            <a:ext cx="3672542" cy="3058226"/>
          </a:xfrm>
          <a:custGeom>
            <a:avLst/>
            <a:gdLst/>
            <a:ahLst/>
            <a:cxnLst/>
            <a:rect r="r" b="b" t="t" l="l"/>
            <a:pathLst>
              <a:path h="3058226" w="3672542">
                <a:moveTo>
                  <a:pt x="0" y="0"/>
                </a:moveTo>
                <a:lnTo>
                  <a:pt x="3672542" y="0"/>
                </a:lnTo>
                <a:lnTo>
                  <a:pt x="3672542" y="3058226"/>
                </a:lnTo>
                <a:lnTo>
                  <a:pt x="0" y="3058226"/>
                </a:lnTo>
                <a:lnTo>
                  <a:pt x="0" y="0"/>
                </a:lnTo>
                <a:close/>
              </a:path>
            </a:pathLst>
          </a:custGeom>
          <a:blipFill>
            <a:blip r:embed="rId4"/>
            <a:stretch>
              <a:fillRect l="0" t="0" r="0" b="0"/>
            </a:stretch>
          </a:blipFill>
        </p:spPr>
      </p:sp>
      <p:sp>
        <p:nvSpPr>
          <p:cNvPr name="Freeform 15" id="15"/>
          <p:cNvSpPr/>
          <p:nvPr/>
        </p:nvSpPr>
        <p:spPr>
          <a:xfrm flipH="false" flipV="false" rot="-894136">
            <a:off x="14540404" y="867599"/>
            <a:ext cx="2663406" cy="3329258"/>
          </a:xfrm>
          <a:custGeom>
            <a:avLst/>
            <a:gdLst/>
            <a:ahLst/>
            <a:cxnLst/>
            <a:rect r="r" b="b" t="t" l="l"/>
            <a:pathLst>
              <a:path h="3329258" w="2663406">
                <a:moveTo>
                  <a:pt x="0" y="0"/>
                </a:moveTo>
                <a:lnTo>
                  <a:pt x="2663407" y="0"/>
                </a:lnTo>
                <a:lnTo>
                  <a:pt x="2663407" y="3329258"/>
                </a:lnTo>
                <a:lnTo>
                  <a:pt x="0" y="3329258"/>
                </a:lnTo>
                <a:lnTo>
                  <a:pt x="0" y="0"/>
                </a:lnTo>
                <a:close/>
              </a:path>
            </a:pathLst>
          </a:custGeom>
          <a:blipFill>
            <a:blip r:embed="rId5">
              <a:extLst>
                <a:ext uri="{96DAC541-7B7A-43D3-8B79-37D633B846F1}">
                  <asvg:svgBlip xmlns:asvg="http://schemas.microsoft.com/office/drawing/2016/SVG/main" r:embed="rId6"/>
                </a:ext>
              </a:extLst>
            </a:blip>
            <a:stretch>
              <a:fillRect l="0" t="0" r="0" b="0"/>
            </a:stretch>
          </a:blipFill>
        </p:spPr>
      </p:sp>
    </p:spTree>
  </p:cSld>
  <p:clrMapOvr>
    <a:masterClrMapping/>
  </p:clrMapOvr>
  <p:transition spd="fast">
    <p:fade/>
  </p:transition>
</p:sld>
</file>

<file path=ppt/slides/slide16.xml><?xml version="1.0" encoding="utf-8"?>
<p:sld xmlns:p="http://schemas.openxmlformats.org/presentationml/2006/main" xmlns:a="http://schemas.openxmlformats.org/drawingml/2006/main" xmlns:r="http://schemas.openxmlformats.org/officeDocument/2006/relationships">
  <p:cSld>
    <p:bg>
      <p:bgPr>
        <a:solidFill>
          <a:srgbClr val="FCF7F6"/>
        </a:solidFill>
      </p:bgPr>
    </p:bg>
    <p:spTree>
      <p:nvGrpSpPr>
        <p:cNvPr id="1" name=""/>
        <p:cNvGrpSpPr/>
        <p:nvPr/>
      </p:nvGrpSpPr>
      <p:grpSpPr>
        <a:xfrm>
          <a:off x="0" y="0"/>
          <a:ext cx="0" cy="0"/>
          <a:chOff x="0" y="0"/>
          <a:chExt cx="0" cy="0"/>
        </a:xfrm>
      </p:grpSpPr>
      <p:grpSp>
        <p:nvGrpSpPr>
          <p:cNvPr name="Group 2" id="2"/>
          <p:cNvGrpSpPr/>
          <p:nvPr/>
        </p:nvGrpSpPr>
        <p:grpSpPr>
          <a:xfrm rot="0">
            <a:off x="0" y="-225357"/>
            <a:ext cx="18288000" cy="8985739"/>
            <a:chOff x="0" y="0"/>
            <a:chExt cx="24384000" cy="11980985"/>
          </a:xfrm>
        </p:grpSpPr>
        <p:sp>
          <p:nvSpPr>
            <p:cNvPr name="Freeform 3" id="3"/>
            <p:cNvSpPr/>
            <p:nvPr/>
          </p:nvSpPr>
          <p:spPr>
            <a:xfrm flipH="false" flipV="false" rot="0">
              <a:off x="0" y="0"/>
              <a:ext cx="24384000" cy="11980926"/>
            </a:xfrm>
            <a:custGeom>
              <a:avLst/>
              <a:gdLst/>
              <a:ahLst/>
              <a:cxnLst/>
              <a:rect r="r" b="b" t="t" l="l"/>
              <a:pathLst>
                <a:path h="11980926" w="24384000">
                  <a:moveTo>
                    <a:pt x="0" y="0"/>
                  </a:moveTo>
                  <a:lnTo>
                    <a:pt x="24384000" y="0"/>
                  </a:lnTo>
                  <a:lnTo>
                    <a:pt x="24384000" y="11980926"/>
                  </a:lnTo>
                  <a:lnTo>
                    <a:pt x="0" y="11980926"/>
                  </a:lnTo>
                  <a:close/>
                </a:path>
              </a:pathLst>
            </a:custGeom>
            <a:solidFill>
              <a:srgbClr val="717092"/>
            </a:solidFill>
          </p:spPr>
        </p:sp>
      </p:grpSp>
      <p:grpSp>
        <p:nvGrpSpPr>
          <p:cNvPr name="Group 4" id="4"/>
          <p:cNvGrpSpPr>
            <a:grpSpLocks noChangeAspect="true"/>
          </p:cNvGrpSpPr>
          <p:nvPr/>
        </p:nvGrpSpPr>
        <p:grpSpPr>
          <a:xfrm rot="0">
            <a:off x="0" y="8575743"/>
            <a:ext cx="18288000" cy="184639"/>
            <a:chOff x="0" y="0"/>
            <a:chExt cx="24384000" cy="246185"/>
          </a:xfrm>
        </p:grpSpPr>
        <p:sp>
          <p:nvSpPr>
            <p:cNvPr name="Freeform 5" id="5"/>
            <p:cNvSpPr/>
            <p:nvPr/>
          </p:nvSpPr>
          <p:spPr>
            <a:xfrm flipH="false" flipV="false" rot="0">
              <a:off x="0" y="0"/>
              <a:ext cx="24384000" cy="246126"/>
            </a:xfrm>
            <a:custGeom>
              <a:avLst/>
              <a:gdLst/>
              <a:ahLst/>
              <a:cxnLst/>
              <a:rect r="r" b="b" t="t" l="l"/>
              <a:pathLst>
                <a:path h="246126" w="24384000">
                  <a:moveTo>
                    <a:pt x="0" y="0"/>
                  </a:moveTo>
                  <a:lnTo>
                    <a:pt x="24384000" y="0"/>
                  </a:lnTo>
                  <a:lnTo>
                    <a:pt x="24384000" y="246126"/>
                  </a:lnTo>
                  <a:lnTo>
                    <a:pt x="0" y="246126"/>
                  </a:lnTo>
                  <a:lnTo>
                    <a:pt x="0" y="0"/>
                  </a:lnTo>
                  <a:close/>
                </a:path>
              </a:pathLst>
            </a:custGeom>
            <a:blipFill>
              <a:blip r:embed="rId3"/>
              <a:stretch>
                <a:fillRect l="0" t="-10146" r="0" b="-10170"/>
              </a:stretch>
            </a:blipFill>
          </p:spPr>
        </p:sp>
      </p:grpSp>
      <p:grpSp>
        <p:nvGrpSpPr>
          <p:cNvPr name="Group 6" id="6"/>
          <p:cNvGrpSpPr>
            <a:grpSpLocks noChangeAspect="true"/>
          </p:cNvGrpSpPr>
          <p:nvPr/>
        </p:nvGrpSpPr>
        <p:grpSpPr>
          <a:xfrm rot="0">
            <a:off x="14782160" y="8985739"/>
            <a:ext cx="3411230" cy="1662544"/>
            <a:chOff x="0" y="0"/>
            <a:chExt cx="4548306" cy="2216725"/>
          </a:xfrm>
        </p:grpSpPr>
        <p:sp>
          <p:nvSpPr>
            <p:cNvPr name="Freeform 7" id="7"/>
            <p:cNvSpPr/>
            <p:nvPr/>
          </p:nvSpPr>
          <p:spPr>
            <a:xfrm flipH="false" flipV="false" rot="0">
              <a:off x="0" y="0"/>
              <a:ext cx="4548251" cy="2216785"/>
            </a:xfrm>
            <a:custGeom>
              <a:avLst/>
              <a:gdLst/>
              <a:ahLst/>
              <a:cxnLst/>
              <a:rect r="r" b="b" t="t" l="l"/>
              <a:pathLst>
                <a:path h="2216785" w="4548251">
                  <a:moveTo>
                    <a:pt x="0" y="0"/>
                  </a:moveTo>
                  <a:lnTo>
                    <a:pt x="4548251" y="0"/>
                  </a:lnTo>
                  <a:lnTo>
                    <a:pt x="4548251" y="2216785"/>
                  </a:lnTo>
                  <a:lnTo>
                    <a:pt x="0" y="2216785"/>
                  </a:lnTo>
                  <a:lnTo>
                    <a:pt x="0" y="0"/>
                  </a:lnTo>
                  <a:close/>
                </a:path>
              </a:pathLst>
            </a:custGeom>
          </p:spPr>
        </p:sp>
      </p:grpSp>
      <p:grpSp>
        <p:nvGrpSpPr>
          <p:cNvPr name="Group 8" id="8"/>
          <p:cNvGrpSpPr/>
          <p:nvPr/>
        </p:nvGrpSpPr>
        <p:grpSpPr>
          <a:xfrm rot="0">
            <a:off x="955517" y="927769"/>
            <a:ext cx="16371867" cy="8426110"/>
            <a:chOff x="0" y="0"/>
            <a:chExt cx="21829156" cy="11234814"/>
          </a:xfrm>
        </p:grpSpPr>
        <p:sp>
          <p:nvSpPr>
            <p:cNvPr name="Freeform 9" id="9"/>
            <p:cNvSpPr/>
            <p:nvPr/>
          </p:nvSpPr>
          <p:spPr>
            <a:xfrm flipH="false" flipV="false" rot="0">
              <a:off x="0" y="0"/>
              <a:ext cx="21829140" cy="11234801"/>
            </a:xfrm>
            <a:custGeom>
              <a:avLst/>
              <a:gdLst/>
              <a:ahLst/>
              <a:cxnLst/>
              <a:rect r="r" b="b" t="t" l="l"/>
              <a:pathLst>
                <a:path h="11234801" w="21829140">
                  <a:moveTo>
                    <a:pt x="9525" y="0"/>
                  </a:moveTo>
                  <a:lnTo>
                    <a:pt x="21819615" y="0"/>
                  </a:lnTo>
                  <a:cubicBezTo>
                    <a:pt x="21824823" y="0"/>
                    <a:pt x="21829140" y="4318"/>
                    <a:pt x="21829140" y="9525"/>
                  </a:cubicBezTo>
                  <a:lnTo>
                    <a:pt x="21829140" y="11225276"/>
                  </a:lnTo>
                  <a:cubicBezTo>
                    <a:pt x="21829140" y="11230483"/>
                    <a:pt x="21824823" y="11234801"/>
                    <a:pt x="21819615" y="11234801"/>
                  </a:cubicBezTo>
                  <a:lnTo>
                    <a:pt x="9525" y="11234801"/>
                  </a:lnTo>
                  <a:cubicBezTo>
                    <a:pt x="4318" y="11234801"/>
                    <a:pt x="0" y="11230483"/>
                    <a:pt x="0" y="11225276"/>
                  </a:cubicBezTo>
                  <a:lnTo>
                    <a:pt x="0" y="9525"/>
                  </a:lnTo>
                  <a:cubicBezTo>
                    <a:pt x="0" y="4318"/>
                    <a:pt x="4318" y="0"/>
                    <a:pt x="9525" y="0"/>
                  </a:cubicBezTo>
                  <a:moveTo>
                    <a:pt x="9525" y="19050"/>
                  </a:moveTo>
                  <a:lnTo>
                    <a:pt x="9525" y="9525"/>
                  </a:lnTo>
                  <a:lnTo>
                    <a:pt x="19050" y="9525"/>
                  </a:lnTo>
                  <a:lnTo>
                    <a:pt x="19050" y="11225276"/>
                  </a:lnTo>
                  <a:lnTo>
                    <a:pt x="9525" y="11225276"/>
                  </a:lnTo>
                  <a:lnTo>
                    <a:pt x="9525" y="11215751"/>
                  </a:lnTo>
                  <a:lnTo>
                    <a:pt x="21819615" y="11215751"/>
                  </a:lnTo>
                  <a:lnTo>
                    <a:pt x="21819615" y="11225276"/>
                  </a:lnTo>
                  <a:lnTo>
                    <a:pt x="21810090" y="11225276"/>
                  </a:lnTo>
                  <a:lnTo>
                    <a:pt x="21810090" y="9525"/>
                  </a:lnTo>
                  <a:lnTo>
                    <a:pt x="21819615" y="9525"/>
                  </a:lnTo>
                  <a:lnTo>
                    <a:pt x="21819615" y="19050"/>
                  </a:lnTo>
                  <a:lnTo>
                    <a:pt x="9525" y="19050"/>
                  </a:lnTo>
                  <a:close/>
                </a:path>
              </a:pathLst>
            </a:custGeom>
            <a:solidFill>
              <a:srgbClr val="9E8C95"/>
            </a:solidFill>
          </p:spPr>
        </p:sp>
      </p:grpSp>
      <p:grpSp>
        <p:nvGrpSpPr>
          <p:cNvPr name="Group 10" id="10"/>
          <p:cNvGrpSpPr/>
          <p:nvPr/>
        </p:nvGrpSpPr>
        <p:grpSpPr>
          <a:xfrm rot="0">
            <a:off x="1028700" y="5087409"/>
            <a:ext cx="16362678" cy="2528277"/>
            <a:chOff x="0" y="0"/>
            <a:chExt cx="21816904" cy="3371036"/>
          </a:xfrm>
        </p:grpSpPr>
        <p:sp>
          <p:nvSpPr>
            <p:cNvPr name="Freeform 11" id="11"/>
            <p:cNvSpPr/>
            <p:nvPr/>
          </p:nvSpPr>
          <p:spPr>
            <a:xfrm flipH="false" flipV="false" rot="0">
              <a:off x="0" y="0"/>
              <a:ext cx="21816904" cy="3371036"/>
            </a:xfrm>
            <a:custGeom>
              <a:avLst/>
              <a:gdLst/>
              <a:ahLst/>
              <a:cxnLst/>
              <a:rect r="r" b="b" t="t" l="l"/>
              <a:pathLst>
                <a:path h="3371036" w="21816904">
                  <a:moveTo>
                    <a:pt x="0" y="0"/>
                  </a:moveTo>
                  <a:lnTo>
                    <a:pt x="21816904" y="0"/>
                  </a:lnTo>
                  <a:lnTo>
                    <a:pt x="21816904" y="3371036"/>
                  </a:lnTo>
                  <a:lnTo>
                    <a:pt x="0" y="3371036"/>
                  </a:lnTo>
                  <a:close/>
                </a:path>
              </a:pathLst>
            </a:custGeom>
          </p:spPr>
        </p:sp>
        <p:sp>
          <p:nvSpPr>
            <p:cNvPr name="TextBox 12" id="12"/>
            <p:cNvSpPr txBox="true"/>
            <p:nvPr/>
          </p:nvSpPr>
          <p:spPr>
            <a:xfrm>
              <a:off x="0" y="76200"/>
              <a:ext cx="21816904" cy="3294836"/>
            </a:xfrm>
            <a:prstGeom prst="rect">
              <a:avLst/>
            </a:prstGeom>
          </p:spPr>
          <p:txBody>
            <a:bodyPr anchor="b" rtlCol="false" tIns="0" lIns="0" bIns="0" rIns="0"/>
            <a:lstStyle/>
            <a:p>
              <a:pPr algn="ctr">
                <a:lnSpc>
                  <a:spcPts val="7451"/>
                </a:lnSpc>
              </a:pPr>
              <a:r>
                <a:rPr lang="en-US" b="true" sz="6899" spc="940">
                  <a:solidFill>
                    <a:srgbClr val="FFFFFF"/>
                  </a:solidFill>
                  <a:latin typeface="Noto Serif Display Bold"/>
                  <a:ea typeface="Noto Serif Display Bold"/>
                  <a:cs typeface="Noto Serif Display Bold"/>
                  <a:sym typeface="Noto Serif Display Bold"/>
                </a:rPr>
                <a:t>The </a:t>
              </a:r>
              <a:r>
                <a:rPr lang="en-US" b="true" sz="6899" spc="940">
                  <a:solidFill>
                    <a:srgbClr val="FFFFFF"/>
                  </a:solidFill>
                  <a:latin typeface="Noto Serif Display Bold"/>
                  <a:ea typeface="Noto Serif Display Bold"/>
                  <a:cs typeface="Noto Serif Display Bold"/>
                  <a:sym typeface="Noto Serif Display Bold"/>
                </a:rPr>
                <a:t>Different Areas of Research</a:t>
              </a:r>
            </a:p>
          </p:txBody>
        </p:sp>
      </p:grpSp>
      <p:sp>
        <p:nvSpPr>
          <p:cNvPr name="Freeform 13" id="13" descr="Hike outline"/>
          <p:cNvSpPr/>
          <p:nvPr/>
        </p:nvSpPr>
        <p:spPr>
          <a:xfrm flipH="false" flipV="false" rot="0">
            <a:off x="1153166" y="1523536"/>
            <a:ext cx="2282529" cy="2603816"/>
          </a:xfrm>
          <a:custGeom>
            <a:avLst/>
            <a:gdLst/>
            <a:ahLst/>
            <a:cxnLst/>
            <a:rect r="r" b="b" t="t" l="l"/>
            <a:pathLst>
              <a:path h="2603816" w="2282529">
                <a:moveTo>
                  <a:pt x="0" y="0"/>
                </a:moveTo>
                <a:lnTo>
                  <a:pt x="2282529" y="0"/>
                </a:lnTo>
                <a:lnTo>
                  <a:pt x="2282529" y="2603816"/>
                </a:lnTo>
                <a:lnTo>
                  <a:pt x="0" y="2603816"/>
                </a:lnTo>
                <a:lnTo>
                  <a:pt x="0" y="0"/>
                </a:lnTo>
                <a:close/>
              </a:path>
            </a:pathLst>
          </a:custGeom>
          <a:blipFill>
            <a:blip r:embed="rId4">
              <a:extLst>
                <a:ext uri="{96DAC541-7B7A-43D3-8B79-37D633B846F1}">
                  <asvg:svgBlip xmlns:asvg="http://schemas.microsoft.com/office/drawing/2016/SVG/main" r:embed="rId5"/>
                </a:ext>
              </a:extLst>
            </a:blip>
            <a:stretch>
              <a:fillRect l="-7037" t="0" r="-7037" b="0"/>
            </a:stretch>
          </a:blipFill>
        </p:spPr>
      </p:sp>
      <p:sp>
        <p:nvSpPr>
          <p:cNvPr name="Freeform 14" id="14" descr="Beaker outline"/>
          <p:cNvSpPr/>
          <p:nvPr/>
        </p:nvSpPr>
        <p:spPr>
          <a:xfrm flipH="false" flipV="false" rot="0">
            <a:off x="4576676" y="1523536"/>
            <a:ext cx="2282529" cy="2603816"/>
          </a:xfrm>
          <a:custGeom>
            <a:avLst/>
            <a:gdLst/>
            <a:ahLst/>
            <a:cxnLst/>
            <a:rect r="r" b="b" t="t" l="l"/>
            <a:pathLst>
              <a:path h="2603816" w="2282529">
                <a:moveTo>
                  <a:pt x="0" y="0"/>
                </a:moveTo>
                <a:lnTo>
                  <a:pt x="2282529" y="0"/>
                </a:lnTo>
                <a:lnTo>
                  <a:pt x="2282529" y="2603816"/>
                </a:lnTo>
                <a:lnTo>
                  <a:pt x="0" y="2603816"/>
                </a:lnTo>
                <a:lnTo>
                  <a:pt x="0" y="0"/>
                </a:lnTo>
                <a:close/>
              </a:path>
            </a:pathLst>
          </a:custGeom>
          <a:blipFill>
            <a:blip r:embed="rId6">
              <a:extLst>
                <a:ext uri="{96DAC541-7B7A-43D3-8B79-37D633B846F1}">
                  <asvg:svgBlip xmlns:asvg="http://schemas.microsoft.com/office/drawing/2016/SVG/main" r:embed="rId7"/>
                </a:ext>
              </a:extLst>
            </a:blip>
            <a:stretch>
              <a:fillRect l="-7037" t="0" r="-7037" b="0"/>
            </a:stretch>
          </a:blipFill>
        </p:spPr>
      </p:sp>
      <p:sp>
        <p:nvSpPr>
          <p:cNvPr name="Freeform 15" id="15" descr="Checklist outline"/>
          <p:cNvSpPr/>
          <p:nvPr/>
        </p:nvSpPr>
        <p:spPr>
          <a:xfrm flipH="false" flipV="false" rot="0">
            <a:off x="8000186" y="1523536"/>
            <a:ext cx="2282529" cy="2603816"/>
          </a:xfrm>
          <a:custGeom>
            <a:avLst/>
            <a:gdLst/>
            <a:ahLst/>
            <a:cxnLst/>
            <a:rect r="r" b="b" t="t" l="l"/>
            <a:pathLst>
              <a:path h="2603816" w="2282529">
                <a:moveTo>
                  <a:pt x="0" y="0"/>
                </a:moveTo>
                <a:lnTo>
                  <a:pt x="2282529" y="0"/>
                </a:lnTo>
                <a:lnTo>
                  <a:pt x="2282529" y="2603816"/>
                </a:lnTo>
                <a:lnTo>
                  <a:pt x="0" y="2603816"/>
                </a:lnTo>
                <a:lnTo>
                  <a:pt x="0" y="0"/>
                </a:lnTo>
                <a:close/>
              </a:path>
            </a:pathLst>
          </a:custGeom>
          <a:blipFill>
            <a:blip r:embed="rId8">
              <a:extLst>
                <a:ext uri="{96DAC541-7B7A-43D3-8B79-37D633B846F1}">
                  <asvg:svgBlip xmlns:asvg="http://schemas.microsoft.com/office/drawing/2016/SVG/main" r:embed="rId9"/>
                </a:ext>
              </a:extLst>
            </a:blip>
            <a:stretch>
              <a:fillRect l="-7037" t="0" r="-7037" b="0"/>
            </a:stretch>
          </a:blipFill>
        </p:spPr>
      </p:sp>
      <p:sp>
        <p:nvSpPr>
          <p:cNvPr name="Freeform 16" id="16" descr="Scientist male outline"/>
          <p:cNvSpPr/>
          <p:nvPr/>
        </p:nvSpPr>
        <p:spPr>
          <a:xfrm flipH="false" flipV="false" rot="0">
            <a:off x="11423696" y="1523536"/>
            <a:ext cx="2282529" cy="2603816"/>
          </a:xfrm>
          <a:custGeom>
            <a:avLst/>
            <a:gdLst/>
            <a:ahLst/>
            <a:cxnLst/>
            <a:rect r="r" b="b" t="t" l="l"/>
            <a:pathLst>
              <a:path h="2603816" w="2282529">
                <a:moveTo>
                  <a:pt x="0" y="0"/>
                </a:moveTo>
                <a:lnTo>
                  <a:pt x="2282529" y="0"/>
                </a:lnTo>
                <a:lnTo>
                  <a:pt x="2282529" y="2603816"/>
                </a:lnTo>
                <a:lnTo>
                  <a:pt x="0" y="2603816"/>
                </a:lnTo>
                <a:lnTo>
                  <a:pt x="0" y="0"/>
                </a:lnTo>
                <a:close/>
              </a:path>
            </a:pathLst>
          </a:custGeom>
          <a:blipFill>
            <a:blip r:embed="rId10">
              <a:extLst>
                <a:ext uri="{96DAC541-7B7A-43D3-8B79-37D633B846F1}">
                  <asvg:svgBlip xmlns:asvg="http://schemas.microsoft.com/office/drawing/2016/SVG/main" r:embed="rId11"/>
                </a:ext>
              </a:extLst>
            </a:blip>
            <a:stretch>
              <a:fillRect l="-7037" t="0" r="-7037" b="0"/>
            </a:stretch>
          </a:blipFill>
        </p:spPr>
      </p:sp>
      <p:sp>
        <p:nvSpPr>
          <p:cNvPr name="Freeform 17" id="17" descr="Court outline"/>
          <p:cNvSpPr/>
          <p:nvPr/>
        </p:nvSpPr>
        <p:spPr>
          <a:xfrm flipH="false" flipV="false" rot="0">
            <a:off x="14847206" y="1523536"/>
            <a:ext cx="2282529" cy="2603816"/>
          </a:xfrm>
          <a:custGeom>
            <a:avLst/>
            <a:gdLst/>
            <a:ahLst/>
            <a:cxnLst/>
            <a:rect r="r" b="b" t="t" l="l"/>
            <a:pathLst>
              <a:path h="2603816" w="2282529">
                <a:moveTo>
                  <a:pt x="0" y="0"/>
                </a:moveTo>
                <a:lnTo>
                  <a:pt x="2282529" y="0"/>
                </a:lnTo>
                <a:lnTo>
                  <a:pt x="2282529" y="2603816"/>
                </a:lnTo>
                <a:lnTo>
                  <a:pt x="0" y="2603816"/>
                </a:lnTo>
                <a:lnTo>
                  <a:pt x="0" y="0"/>
                </a:lnTo>
                <a:close/>
              </a:path>
            </a:pathLst>
          </a:custGeom>
          <a:blipFill>
            <a:blip r:embed="rId12">
              <a:extLst>
                <a:ext uri="{96DAC541-7B7A-43D3-8B79-37D633B846F1}">
                  <asvg:svgBlip xmlns:asvg="http://schemas.microsoft.com/office/drawing/2016/SVG/main" r:embed="rId13"/>
                </a:ext>
              </a:extLst>
            </a:blip>
            <a:stretch>
              <a:fillRect l="-7037" t="0" r="-7037" b="0"/>
            </a:stretch>
          </a:blipFill>
        </p:spPr>
      </p:sp>
    </p:spTree>
  </p:cSld>
  <p:clrMapOvr>
    <a:masterClrMapping/>
  </p:clrMapOvr>
  <p:transition spd="fast">
    <p:fade/>
  </p:transition>
</p:sld>
</file>

<file path=ppt/slides/slide17.xml><?xml version="1.0" encoding="utf-8"?>
<p:sld xmlns:p="http://schemas.openxmlformats.org/presentationml/2006/main" xmlns:a="http://schemas.openxmlformats.org/drawingml/2006/main" xmlns:r="http://schemas.openxmlformats.org/officeDocument/2006/relationships">
  <p:cSld>
    <p:bg>
      <p:bgPr>
        <a:solidFill>
          <a:srgbClr val="FCF7F6"/>
        </a:solidFill>
      </p:bgPr>
    </p:bg>
    <p:spTree>
      <p:nvGrpSpPr>
        <p:cNvPr id="1" name=""/>
        <p:cNvGrpSpPr/>
        <p:nvPr/>
      </p:nvGrpSpPr>
      <p:grpSpPr>
        <a:xfrm>
          <a:off x="0" y="0"/>
          <a:ext cx="0" cy="0"/>
          <a:chOff x="0" y="0"/>
          <a:chExt cx="0" cy="0"/>
        </a:xfrm>
      </p:grpSpPr>
      <p:grpSp>
        <p:nvGrpSpPr>
          <p:cNvPr name="Group 2" id="2"/>
          <p:cNvGrpSpPr>
            <a:grpSpLocks noChangeAspect="true"/>
          </p:cNvGrpSpPr>
          <p:nvPr/>
        </p:nvGrpSpPr>
        <p:grpSpPr>
          <a:xfrm rot="0">
            <a:off x="0" y="9258300"/>
            <a:ext cx="18288000" cy="184639"/>
            <a:chOff x="0" y="0"/>
            <a:chExt cx="24384000" cy="246185"/>
          </a:xfrm>
        </p:grpSpPr>
        <p:sp>
          <p:nvSpPr>
            <p:cNvPr name="Freeform 3" id="3"/>
            <p:cNvSpPr/>
            <p:nvPr/>
          </p:nvSpPr>
          <p:spPr>
            <a:xfrm flipH="false" flipV="false" rot="0">
              <a:off x="0" y="0"/>
              <a:ext cx="24384000" cy="246126"/>
            </a:xfrm>
            <a:custGeom>
              <a:avLst/>
              <a:gdLst/>
              <a:ahLst/>
              <a:cxnLst/>
              <a:rect r="r" b="b" t="t" l="l"/>
              <a:pathLst>
                <a:path h="246126" w="24384000">
                  <a:moveTo>
                    <a:pt x="0" y="0"/>
                  </a:moveTo>
                  <a:lnTo>
                    <a:pt x="24384000" y="0"/>
                  </a:lnTo>
                  <a:lnTo>
                    <a:pt x="24384000" y="246126"/>
                  </a:lnTo>
                  <a:lnTo>
                    <a:pt x="0" y="246126"/>
                  </a:lnTo>
                  <a:lnTo>
                    <a:pt x="0" y="0"/>
                  </a:lnTo>
                  <a:close/>
                </a:path>
              </a:pathLst>
            </a:custGeom>
            <a:blipFill>
              <a:blip r:embed="rId3"/>
              <a:stretch>
                <a:fillRect l="0" t="-10146" r="0" b="-10170"/>
              </a:stretch>
            </a:blipFill>
          </p:spPr>
        </p:sp>
      </p:grpSp>
      <p:grpSp>
        <p:nvGrpSpPr>
          <p:cNvPr name="Group 4" id="4"/>
          <p:cNvGrpSpPr>
            <a:grpSpLocks noChangeAspect="true"/>
          </p:cNvGrpSpPr>
          <p:nvPr/>
        </p:nvGrpSpPr>
        <p:grpSpPr>
          <a:xfrm rot="0">
            <a:off x="14782160" y="8985739"/>
            <a:ext cx="3411230" cy="1662544"/>
            <a:chOff x="0" y="0"/>
            <a:chExt cx="4548306" cy="2216725"/>
          </a:xfrm>
        </p:grpSpPr>
        <p:sp>
          <p:nvSpPr>
            <p:cNvPr name="Freeform 5" id="5"/>
            <p:cNvSpPr/>
            <p:nvPr/>
          </p:nvSpPr>
          <p:spPr>
            <a:xfrm flipH="false" flipV="false" rot="0">
              <a:off x="0" y="0"/>
              <a:ext cx="4548251" cy="2216785"/>
            </a:xfrm>
            <a:custGeom>
              <a:avLst/>
              <a:gdLst/>
              <a:ahLst/>
              <a:cxnLst/>
              <a:rect r="r" b="b" t="t" l="l"/>
              <a:pathLst>
                <a:path h="2216785" w="4548251">
                  <a:moveTo>
                    <a:pt x="0" y="0"/>
                  </a:moveTo>
                  <a:lnTo>
                    <a:pt x="4548251" y="0"/>
                  </a:lnTo>
                  <a:lnTo>
                    <a:pt x="4548251" y="2216785"/>
                  </a:lnTo>
                  <a:lnTo>
                    <a:pt x="0" y="2216785"/>
                  </a:lnTo>
                  <a:lnTo>
                    <a:pt x="0" y="0"/>
                  </a:lnTo>
                  <a:close/>
                </a:path>
              </a:pathLst>
            </a:custGeom>
          </p:spPr>
        </p:sp>
      </p:grpSp>
      <p:grpSp>
        <p:nvGrpSpPr>
          <p:cNvPr name="Group 6" id="6"/>
          <p:cNvGrpSpPr/>
          <p:nvPr/>
        </p:nvGrpSpPr>
        <p:grpSpPr>
          <a:xfrm rot="0">
            <a:off x="3382730" y="443127"/>
            <a:ext cx="11992476" cy="1988345"/>
            <a:chOff x="0" y="0"/>
            <a:chExt cx="15989968" cy="2651126"/>
          </a:xfrm>
        </p:grpSpPr>
        <p:sp>
          <p:nvSpPr>
            <p:cNvPr name="Freeform 7" id="7"/>
            <p:cNvSpPr/>
            <p:nvPr/>
          </p:nvSpPr>
          <p:spPr>
            <a:xfrm flipH="false" flipV="false" rot="0">
              <a:off x="0" y="0"/>
              <a:ext cx="15989968" cy="2651126"/>
            </a:xfrm>
            <a:custGeom>
              <a:avLst/>
              <a:gdLst/>
              <a:ahLst/>
              <a:cxnLst/>
              <a:rect r="r" b="b" t="t" l="l"/>
              <a:pathLst>
                <a:path h="2651126" w="15989968">
                  <a:moveTo>
                    <a:pt x="0" y="0"/>
                  </a:moveTo>
                  <a:lnTo>
                    <a:pt x="15989968" y="0"/>
                  </a:lnTo>
                  <a:lnTo>
                    <a:pt x="15989968" y="2651126"/>
                  </a:lnTo>
                  <a:lnTo>
                    <a:pt x="0" y="2651126"/>
                  </a:lnTo>
                  <a:close/>
                </a:path>
              </a:pathLst>
            </a:custGeom>
          </p:spPr>
        </p:sp>
        <p:sp>
          <p:nvSpPr>
            <p:cNvPr name="TextBox 8" id="8"/>
            <p:cNvSpPr txBox="true"/>
            <p:nvPr/>
          </p:nvSpPr>
          <p:spPr>
            <a:xfrm>
              <a:off x="0" y="57150"/>
              <a:ext cx="15989968" cy="2593976"/>
            </a:xfrm>
            <a:prstGeom prst="rect">
              <a:avLst/>
            </a:prstGeom>
          </p:spPr>
          <p:txBody>
            <a:bodyPr anchor="ctr" rtlCol="false" tIns="0" lIns="0" bIns="0" rIns="0"/>
            <a:lstStyle/>
            <a:p>
              <a:pPr algn="ctr">
                <a:lnSpc>
                  <a:spcPts val="5346"/>
                </a:lnSpc>
              </a:pPr>
              <a:r>
                <a:rPr lang="en-US" b="true" sz="4950" spc="866">
                  <a:solidFill>
                    <a:srgbClr val="3C3C50"/>
                  </a:solidFill>
                  <a:latin typeface="Noto Serif Display Bold"/>
                  <a:ea typeface="Noto Serif Display Bold"/>
                  <a:cs typeface="Noto Serif Display Bold"/>
                  <a:sym typeface="Noto Serif Display Bold"/>
                </a:rPr>
                <a:t>Type 1: </a:t>
              </a:r>
            </a:p>
            <a:p>
              <a:pPr algn="ctr">
                <a:lnSpc>
                  <a:spcPts val="5346"/>
                </a:lnSpc>
              </a:pPr>
              <a:r>
                <a:rPr lang="en-US" b="true" sz="4950" spc="869">
                  <a:solidFill>
                    <a:srgbClr val="3C3C50"/>
                  </a:solidFill>
                  <a:latin typeface="Noto Serif Display Bold"/>
                  <a:ea typeface="Noto Serif Display Bold"/>
                  <a:cs typeface="Noto Serif Display Bold"/>
                  <a:sym typeface="Noto Serif Display Bold"/>
                </a:rPr>
                <a:t>Laboratory Research</a:t>
              </a:r>
            </a:p>
          </p:txBody>
        </p:sp>
      </p:grpSp>
      <p:sp>
        <p:nvSpPr>
          <p:cNvPr name="Freeform 9" id="9"/>
          <p:cNvSpPr/>
          <p:nvPr/>
        </p:nvSpPr>
        <p:spPr>
          <a:xfrm flipH="false" flipV="false" rot="0">
            <a:off x="8759436" y="2643509"/>
            <a:ext cx="9201040" cy="6130193"/>
          </a:xfrm>
          <a:custGeom>
            <a:avLst/>
            <a:gdLst/>
            <a:ahLst/>
            <a:cxnLst/>
            <a:rect r="r" b="b" t="t" l="l"/>
            <a:pathLst>
              <a:path h="6130193" w="9201040">
                <a:moveTo>
                  <a:pt x="0" y="0"/>
                </a:moveTo>
                <a:lnTo>
                  <a:pt x="9201040" y="0"/>
                </a:lnTo>
                <a:lnTo>
                  <a:pt x="9201040" y="6130192"/>
                </a:lnTo>
                <a:lnTo>
                  <a:pt x="0" y="6130192"/>
                </a:lnTo>
                <a:lnTo>
                  <a:pt x="0" y="0"/>
                </a:lnTo>
                <a:close/>
              </a:path>
            </a:pathLst>
          </a:custGeom>
          <a:blipFill>
            <a:blip r:embed="rId4"/>
            <a:stretch>
              <a:fillRect l="0" t="0" r="0" b="0"/>
            </a:stretch>
          </a:blipFill>
        </p:spPr>
      </p:sp>
      <p:sp>
        <p:nvSpPr>
          <p:cNvPr name="TextBox 10" id="10"/>
          <p:cNvSpPr txBox="true"/>
          <p:nvPr/>
        </p:nvSpPr>
        <p:spPr>
          <a:xfrm rot="0">
            <a:off x="675302" y="3370942"/>
            <a:ext cx="8084134" cy="6719697"/>
          </a:xfrm>
          <a:prstGeom prst="rect">
            <a:avLst/>
          </a:prstGeom>
        </p:spPr>
        <p:txBody>
          <a:bodyPr anchor="t" rtlCol="false" tIns="0" lIns="0" bIns="0" rIns="0">
            <a:spAutoFit/>
          </a:bodyPr>
          <a:lstStyle/>
          <a:p>
            <a:pPr algn="l" marL="709289" indent="-354644" lvl="1">
              <a:lnSpc>
                <a:spcPts val="4374"/>
              </a:lnSpc>
              <a:buFont typeface="Arial"/>
              <a:buChar char="•"/>
            </a:pPr>
            <a:r>
              <a:rPr lang="en-US" sz="4050">
                <a:solidFill>
                  <a:srgbClr val="3C3C50"/>
                </a:solidFill>
                <a:latin typeface="Calibri (MS)"/>
                <a:ea typeface="Calibri (MS)"/>
                <a:cs typeface="Calibri (MS)"/>
                <a:sym typeface="Calibri (MS)"/>
              </a:rPr>
              <a:t>R</a:t>
            </a:r>
            <a:r>
              <a:rPr lang="en-US" sz="4050">
                <a:solidFill>
                  <a:srgbClr val="3C3C50"/>
                </a:solidFill>
                <a:latin typeface="Calibri (MS)"/>
                <a:ea typeface="Calibri (MS)"/>
                <a:cs typeface="Calibri (MS)"/>
                <a:sym typeface="Calibri (MS)"/>
              </a:rPr>
              <a:t>esearch carried out in a controlled indoor setting (like a lab) where variables can be carefully manipulated and measured.</a:t>
            </a:r>
          </a:p>
          <a:p>
            <a:pPr algn="l">
              <a:lnSpc>
                <a:spcPts val="4374"/>
              </a:lnSpc>
            </a:pPr>
          </a:p>
          <a:p>
            <a:pPr algn="l" marL="709289" indent="-354644" lvl="1">
              <a:lnSpc>
                <a:spcPts val="4374"/>
              </a:lnSpc>
              <a:buFont typeface="Arial"/>
              <a:buChar char="•"/>
            </a:pPr>
            <a:r>
              <a:rPr lang="en-US" sz="4050">
                <a:solidFill>
                  <a:srgbClr val="3C3C50"/>
                </a:solidFill>
                <a:latin typeface="Calibri (MS)"/>
                <a:ea typeface="Calibri (MS)"/>
                <a:cs typeface="Calibri (MS)"/>
                <a:sym typeface="Calibri (MS)"/>
              </a:rPr>
              <a:t>Example: Testing the effect of different pH levels on plant seed germination in a lab.</a:t>
            </a:r>
          </a:p>
          <a:p>
            <a:pPr algn="l">
              <a:lnSpc>
                <a:spcPts val="4374"/>
              </a:lnSpc>
            </a:pPr>
          </a:p>
          <a:p>
            <a:pPr algn="l" marL="709374" indent="-354687" lvl="1">
              <a:lnSpc>
                <a:spcPts val="4374"/>
              </a:lnSpc>
            </a:pPr>
          </a:p>
          <a:p>
            <a:pPr algn="l">
              <a:lnSpc>
                <a:spcPts val="4374"/>
              </a:lnSpc>
            </a:pPr>
          </a:p>
        </p:txBody>
      </p:sp>
    </p:spTree>
  </p:cSld>
  <p:clrMapOvr>
    <a:masterClrMapping/>
  </p:clrMapOvr>
  <p:transition spd="fast">
    <p:fade/>
  </p:transition>
</p:sld>
</file>

<file path=ppt/slides/slide18.xml><?xml version="1.0" encoding="utf-8"?>
<p:sld xmlns:p="http://schemas.openxmlformats.org/presentationml/2006/main" xmlns:a="http://schemas.openxmlformats.org/drawingml/2006/main" xmlns:r="http://schemas.openxmlformats.org/officeDocument/2006/relationships">
  <p:cSld>
    <p:bg>
      <p:bgPr>
        <a:solidFill>
          <a:srgbClr val="FCF7F6"/>
        </a:solidFill>
      </p:bgPr>
    </p:bg>
    <p:spTree>
      <p:nvGrpSpPr>
        <p:cNvPr id="1" name=""/>
        <p:cNvGrpSpPr/>
        <p:nvPr/>
      </p:nvGrpSpPr>
      <p:grpSpPr>
        <a:xfrm>
          <a:off x="0" y="0"/>
          <a:ext cx="0" cy="0"/>
          <a:chOff x="0" y="0"/>
          <a:chExt cx="0" cy="0"/>
        </a:xfrm>
      </p:grpSpPr>
      <p:grpSp>
        <p:nvGrpSpPr>
          <p:cNvPr name="Group 2" id="2"/>
          <p:cNvGrpSpPr>
            <a:grpSpLocks noChangeAspect="true"/>
          </p:cNvGrpSpPr>
          <p:nvPr/>
        </p:nvGrpSpPr>
        <p:grpSpPr>
          <a:xfrm rot="0">
            <a:off x="-94610" y="9508147"/>
            <a:ext cx="18288000" cy="184639"/>
            <a:chOff x="0" y="0"/>
            <a:chExt cx="24384000" cy="246185"/>
          </a:xfrm>
        </p:grpSpPr>
        <p:sp>
          <p:nvSpPr>
            <p:cNvPr name="Freeform 3" id="3"/>
            <p:cNvSpPr/>
            <p:nvPr/>
          </p:nvSpPr>
          <p:spPr>
            <a:xfrm flipH="false" flipV="false" rot="0">
              <a:off x="0" y="0"/>
              <a:ext cx="24384000" cy="246126"/>
            </a:xfrm>
            <a:custGeom>
              <a:avLst/>
              <a:gdLst/>
              <a:ahLst/>
              <a:cxnLst/>
              <a:rect r="r" b="b" t="t" l="l"/>
              <a:pathLst>
                <a:path h="246126" w="24384000">
                  <a:moveTo>
                    <a:pt x="0" y="0"/>
                  </a:moveTo>
                  <a:lnTo>
                    <a:pt x="24384000" y="0"/>
                  </a:lnTo>
                  <a:lnTo>
                    <a:pt x="24384000" y="246126"/>
                  </a:lnTo>
                  <a:lnTo>
                    <a:pt x="0" y="246126"/>
                  </a:lnTo>
                  <a:lnTo>
                    <a:pt x="0" y="0"/>
                  </a:lnTo>
                  <a:close/>
                </a:path>
              </a:pathLst>
            </a:custGeom>
            <a:blipFill>
              <a:blip r:embed="rId3"/>
              <a:stretch>
                <a:fillRect l="0" t="-10146" r="0" b="-10170"/>
              </a:stretch>
            </a:blipFill>
          </p:spPr>
        </p:sp>
      </p:grpSp>
      <p:grpSp>
        <p:nvGrpSpPr>
          <p:cNvPr name="Group 4" id="4"/>
          <p:cNvGrpSpPr>
            <a:grpSpLocks noChangeAspect="true"/>
          </p:cNvGrpSpPr>
          <p:nvPr/>
        </p:nvGrpSpPr>
        <p:grpSpPr>
          <a:xfrm rot="0">
            <a:off x="14782160" y="8985739"/>
            <a:ext cx="3411230" cy="1662544"/>
            <a:chOff x="0" y="0"/>
            <a:chExt cx="4548306" cy="2216725"/>
          </a:xfrm>
        </p:grpSpPr>
        <p:sp>
          <p:nvSpPr>
            <p:cNvPr name="Freeform 5" id="5"/>
            <p:cNvSpPr/>
            <p:nvPr/>
          </p:nvSpPr>
          <p:spPr>
            <a:xfrm flipH="false" flipV="false" rot="0">
              <a:off x="0" y="0"/>
              <a:ext cx="4548251" cy="2216785"/>
            </a:xfrm>
            <a:custGeom>
              <a:avLst/>
              <a:gdLst/>
              <a:ahLst/>
              <a:cxnLst/>
              <a:rect r="r" b="b" t="t" l="l"/>
              <a:pathLst>
                <a:path h="2216785" w="4548251">
                  <a:moveTo>
                    <a:pt x="0" y="0"/>
                  </a:moveTo>
                  <a:lnTo>
                    <a:pt x="4548251" y="0"/>
                  </a:lnTo>
                  <a:lnTo>
                    <a:pt x="4548251" y="2216785"/>
                  </a:lnTo>
                  <a:lnTo>
                    <a:pt x="0" y="2216785"/>
                  </a:lnTo>
                  <a:lnTo>
                    <a:pt x="0" y="0"/>
                  </a:lnTo>
                  <a:close/>
                </a:path>
              </a:pathLst>
            </a:custGeom>
          </p:spPr>
        </p:sp>
      </p:grpSp>
      <p:grpSp>
        <p:nvGrpSpPr>
          <p:cNvPr name="Group 6" id="6"/>
          <p:cNvGrpSpPr/>
          <p:nvPr/>
        </p:nvGrpSpPr>
        <p:grpSpPr>
          <a:xfrm rot="0">
            <a:off x="5583643" y="34528"/>
            <a:ext cx="8081253" cy="1988345"/>
            <a:chOff x="0" y="0"/>
            <a:chExt cx="10775004" cy="2651126"/>
          </a:xfrm>
        </p:grpSpPr>
        <p:sp>
          <p:nvSpPr>
            <p:cNvPr name="Freeform 7" id="7"/>
            <p:cNvSpPr/>
            <p:nvPr/>
          </p:nvSpPr>
          <p:spPr>
            <a:xfrm flipH="false" flipV="false" rot="0">
              <a:off x="0" y="0"/>
              <a:ext cx="10775004" cy="2651126"/>
            </a:xfrm>
            <a:custGeom>
              <a:avLst/>
              <a:gdLst/>
              <a:ahLst/>
              <a:cxnLst/>
              <a:rect r="r" b="b" t="t" l="l"/>
              <a:pathLst>
                <a:path h="2651126" w="10775004">
                  <a:moveTo>
                    <a:pt x="0" y="0"/>
                  </a:moveTo>
                  <a:lnTo>
                    <a:pt x="10775004" y="0"/>
                  </a:lnTo>
                  <a:lnTo>
                    <a:pt x="10775004" y="2651126"/>
                  </a:lnTo>
                  <a:lnTo>
                    <a:pt x="0" y="2651126"/>
                  </a:lnTo>
                  <a:close/>
                </a:path>
              </a:pathLst>
            </a:custGeom>
          </p:spPr>
        </p:sp>
        <p:sp>
          <p:nvSpPr>
            <p:cNvPr name="TextBox 8" id="8"/>
            <p:cNvSpPr txBox="true"/>
            <p:nvPr/>
          </p:nvSpPr>
          <p:spPr>
            <a:xfrm>
              <a:off x="0" y="57150"/>
              <a:ext cx="10775004" cy="2593976"/>
            </a:xfrm>
            <a:prstGeom prst="rect">
              <a:avLst/>
            </a:prstGeom>
          </p:spPr>
          <p:txBody>
            <a:bodyPr anchor="ctr" rtlCol="false" tIns="0" lIns="0" bIns="0" rIns="0"/>
            <a:lstStyle/>
            <a:p>
              <a:pPr algn="ctr">
                <a:lnSpc>
                  <a:spcPts val="5832"/>
                </a:lnSpc>
              </a:pPr>
              <a:r>
                <a:rPr lang="en-US" b="true" sz="5400" spc="864">
                  <a:solidFill>
                    <a:srgbClr val="3C3C50"/>
                  </a:solidFill>
                  <a:latin typeface="Noto Serif Display Bold"/>
                  <a:ea typeface="Noto Serif Display Bold"/>
                  <a:cs typeface="Noto Serif Display Bold"/>
                  <a:sym typeface="Noto Serif Display Bold"/>
                </a:rPr>
                <a:t>Type 2:</a:t>
              </a:r>
            </a:p>
            <a:p>
              <a:pPr algn="ctr">
                <a:lnSpc>
                  <a:spcPts val="5832"/>
                </a:lnSpc>
              </a:pPr>
              <a:r>
                <a:rPr lang="en-US" b="true" sz="5400" spc="867">
                  <a:solidFill>
                    <a:srgbClr val="3C3C50"/>
                  </a:solidFill>
                  <a:latin typeface="Noto Serif Display Bold"/>
                  <a:ea typeface="Noto Serif Display Bold"/>
                  <a:cs typeface="Noto Serif Display Bold"/>
                  <a:sym typeface="Noto Serif Display Bold"/>
                </a:rPr>
                <a:t>Field Research</a:t>
              </a:r>
            </a:p>
          </p:txBody>
        </p:sp>
      </p:grpSp>
      <p:sp>
        <p:nvSpPr>
          <p:cNvPr name="TextBox 9" id="9"/>
          <p:cNvSpPr txBox="true"/>
          <p:nvPr/>
        </p:nvSpPr>
        <p:spPr>
          <a:xfrm rot="0">
            <a:off x="9144000" y="2794158"/>
            <a:ext cx="8538453" cy="5614797"/>
          </a:xfrm>
          <a:prstGeom prst="rect">
            <a:avLst/>
          </a:prstGeom>
        </p:spPr>
        <p:txBody>
          <a:bodyPr anchor="t" rtlCol="false" tIns="0" lIns="0" bIns="0" rIns="0">
            <a:spAutoFit/>
          </a:bodyPr>
          <a:lstStyle/>
          <a:p>
            <a:pPr algn="l" marL="388849" indent="-194424" lvl="1">
              <a:lnSpc>
                <a:spcPts val="4374"/>
              </a:lnSpc>
              <a:buFont typeface="Arial"/>
              <a:buChar char="•"/>
            </a:pPr>
            <a:r>
              <a:rPr lang="en-US" sz="4050">
                <a:solidFill>
                  <a:srgbClr val="3C3C50"/>
                </a:solidFill>
                <a:latin typeface="Calibri (MS)"/>
                <a:ea typeface="Calibri (MS)"/>
                <a:cs typeface="Calibri (MS)"/>
                <a:sym typeface="Calibri (MS)"/>
              </a:rPr>
              <a:t>Research conducted in a natural or real-world environment where conditions are not controlled by the researcher.</a:t>
            </a:r>
          </a:p>
          <a:p>
            <a:pPr algn="l">
              <a:lnSpc>
                <a:spcPts val="4374"/>
              </a:lnSpc>
            </a:pPr>
          </a:p>
          <a:p>
            <a:pPr algn="l" marL="388849" indent="-194424" lvl="1">
              <a:lnSpc>
                <a:spcPts val="4374"/>
              </a:lnSpc>
              <a:buFont typeface="Arial"/>
              <a:buChar char="•"/>
            </a:pPr>
            <a:r>
              <a:rPr lang="en-US" sz="4050">
                <a:solidFill>
                  <a:srgbClr val="3C3C50"/>
                </a:solidFill>
                <a:latin typeface="Calibri (MS)"/>
                <a:ea typeface="Calibri (MS)"/>
                <a:cs typeface="Calibri (MS)"/>
                <a:sym typeface="Calibri (MS)"/>
              </a:rPr>
              <a:t>Example: Observing crop growth patterns directly in farmers’ fields.</a:t>
            </a:r>
          </a:p>
          <a:p>
            <a:pPr algn="l">
              <a:lnSpc>
                <a:spcPts val="4374"/>
              </a:lnSpc>
            </a:pPr>
          </a:p>
          <a:p>
            <a:pPr algn="l" marL="389097" indent="-194548" lvl="1">
              <a:lnSpc>
                <a:spcPts val="4374"/>
              </a:lnSpc>
            </a:pPr>
          </a:p>
          <a:p>
            <a:pPr algn="l">
              <a:lnSpc>
                <a:spcPts val="4374"/>
              </a:lnSpc>
            </a:pPr>
          </a:p>
        </p:txBody>
      </p:sp>
      <p:grpSp>
        <p:nvGrpSpPr>
          <p:cNvPr name="Group 10" id="10"/>
          <p:cNvGrpSpPr>
            <a:grpSpLocks noChangeAspect="true"/>
          </p:cNvGrpSpPr>
          <p:nvPr/>
        </p:nvGrpSpPr>
        <p:grpSpPr>
          <a:xfrm rot="0">
            <a:off x="1028700" y="2022872"/>
            <a:ext cx="7245992" cy="7235428"/>
            <a:chOff x="0" y="0"/>
            <a:chExt cx="11141412" cy="11125168"/>
          </a:xfrm>
        </p:grpSpPr>
        <p:sp>
          <p:nvSpPr>
            <p:cNvPr name="Freeform 11" id="11" descr="Field research - Wikipedia"/>
            <p:cNvSpPr/>
            <p:nvPr/>
          </p:nvSpPr>
          <p:spPr>
            <a:xfrm flipH="false" flipV="false" rot="0">
              <a:off x="0" y="0"/>
              <a:ext cx="11141456" cy="11125200"/>
            </a:xfrm>
            <a:custGeom>
              <a:avLst/>
              <a:gdLst/>
              <a:ahLst/>
              <a:cxnLst/>
              <a:rect r="r" b="b" t="t" l="l"/>
              <a:pathLst>
                <a:path h="11125200" w="11141456">
                  <a:moveTo>
                    <a:pt x="0" y="0"/>
                  </a:moveTo>
                  <a:lnTo>
                    <a:pt x="11141456" y="0"/>
                  </a:lnTo>
                  <a:lnTo>
                    <a:pt x="11141456" y="11125200"/>
                  </a:lnTo>
                  <a:lnTo>
                    <a:pt x="0" y="11125200"/>
                  </a:lnTo>
                  <a:lnTo>
                    <a:pt x="0" y="0"/>
                  </a:lnTo>
                  <a:close/>
                </a:path>
              </a:pathLst>
            </a:custGeom>
            <a:blipFill>
              <a:blip r:embed="rId4"/>
              <a:stretch>
                <a:fillRect l="-24681" t="0" r="-10713" b="-29"/>
              </a:stretch>
            </a:blipFill>
          </p:spPr>
        </p:sp>
      </p:grpSp>
    </p:spTree>
  </p:cSld>
  <p:clrMapOvr>
    <a:masterClrMapping/>
  </p:clrMapOvr>
  <p:transition spd="fast">
    <p:fade/>
  </p:transition>
</p:sld>
</file>

<file path=ppt/slides/slide19.xml><?xml version="1.0" encoding="utf-8"?>
<p:sld xmlns:p="http://schemas.openxmlformats.org/presentationml/2006/main" xmlns:a="http://schemas.openxmlformats.org/drawingml/2006/main" xmlns:r="http://schemas.openxmlformats.org/officeDocument/2006/relationships">
  <p:cSld>
    <p:bg>
      <p:bgPr>
        <a:solidFill>
          <a:srgbClr val="FCF7F6"/>
        </a:solidFill>
      </p:bgPr>
    </p:bg>
    <p:spTree>
      <p:nvGrpSpPr>
        <p:cNvPr id="1" name=""/>
        <p:cNvGrpSpPr/>
        <p:nvPr/>
      </p:nvGrpSpPr>
      <p:grpSpPr>
        <a:xfrm>
          <a:off x="0" y="0"/>
          <a:ext cx="0" cy="0"/>
          <a:chOff x="0" y="0"/>
          <a:chExt cx="0" cy="0"/>
        </a:xfrm>
      </p:grpSpPr>
      <p:grpSp>
        <p:nvGrpSpPr>
          <p:cNvPr name="Group 2" id="2"/>
          <p:cNvGrpSpPr>
            <a:grpSpLocks noChangeAspect="true"/>
          </p:cNvGrpSpPr>
          <p:nvPr/>
        </p:nvGrpSpPr>
        <p:grpSpPr>
          <a:xfrm rot="0">
            <a:off x="-94610" y="9625190"/>
            <a:ext cx="18288000" cy="184639"/>
            <a:chOff x="0" y="0"/>
            <a:chExt cx="24384000" cy="246185"/>
          </a:xfrm>
        </p:grpSpPr>
        <p:sp>
          <p:nvSpPr>
            <p:cNvPr name="Freeform 3" id="3"/>
            <p:cNvSpPr/>
            <p:nvPr/>
          </p:nvSpPr>
          <p:spPr>
            <a:xfrm flipH="false" flipV="false" rot="0">
              <a:off x="0" y="0"/>
              <a:ext cx="24384000" cy="246126"/>
            </a:xfrm>
            <a:custGeom>
              <a:avLst/>
              <a:gdLst/>
              <a:ahLst/>
              <a:cxnLst/>
              <a:rect r="r" b="b" t="t" l="l"/>
              <a:pathLst>
                <a:path h="246126" w="24384000">
                  <a:moveTo>
                    <a:pt x="0" y="0"/>
                  </a:moveTo>
                  <a:lnTo>
                    <a:pt x="24384000" y="0"/>
                  </a:lnTo>
                  <a:lnTo>
                    <a:pt x="24384000" y="246126"/>
                  </a:lnTo>
                  <a:lnTo>
                    <a:pt x="0" y="246126"/>
                  </a:lnTo>
                  <a:lnTo>
                    <a:pt x="0" y="0"/>
                  </a:lnTo>
                  <a:close/>
                </a:path>
              </a:pathLst>
            </a:custGeom>
            <a:blipFill>
              <a:blip r:embed="rId3"/>
              <a:stretch>
                <a:fillRect l="0" t="-10146" r="0" b="-10170"/>
              </a:stretch>
            </a:blipFill>
          </p:spPr>
        </p:sp>
      </p:grpSp>
      <p:grpSp>
        <p:nvGrpSpPr>
          <p:cNvPr name="Group 4" id="4"/>
          <p:cNvGrpSpPr>
            <a:grpSpLocks noChangeAspect="true"/>
          </p:cNvGrpSpPr>
          <p:nvPr/>
        </p:nvGrpSpPr>
        <p:grpSpPr>
          <a:xfrm rot="0">
            <a:off x="14782160" y="8985739"/>
            <a:ext cx="3411230" cy="1662544"/>
            <a:chOff x="0" y="0"/>
            <a:chExt cx="4548306" cy="2216725"/>
          </a:xfrm>
        </p:grpSpPr>
        <p:sp>
          <p:nvSpPr>
            <p:cNvPr name="Freeform 5" id="5"/>
            <p:cNvSpPr/>
            <p:nvPr/>
          </p:nvSpPr>
          <p:spPr>
            <a:xfrm flipH="false" flipV="false" rot="0">
              <a:off x="0" y="0"/>
              <a:ext cx="4548251" cy="2216785"/>
            </a:xfrm>
            <a:custGeom>
              <a:avLst/>
              <a:gdLst/>
              <a:ahLst/>
              <a:cxnLst/>
              <a:rect r="r" b="b" t="t" l="l"/>
              <a:pathLst>
                <a:path h="2216785" w="4548251">
                  <a:moveTo>
                    <a:pt x="0" y="0"/>
                  </a:moveTo>
                  <a:lnTo>
                    <a:pt x="4548251" y="0"/>
                  </a:lnTo>
                  <a:lnTo>
                    <a:pt x="4548251" y="2216785"/>
                  </a:lnTo>
                  <a:lnTo>
                    <a:pt x="0" y="2216785"/>
                  </a:lnTo>
                  <a:lnTo>
                    <a:pt x="0" y="0"/>
                  </a:lnTo>
                  <a:close/>
                </a:path>
              </a:pathLst>
            </a:custGeom>
          </p:spPr>
        </p:sp>
      </p:grpSp>
      <p:grpSp>
        <p:nvGrpSpPr>
          <p:cNvPr name="Group 6" id="6"/>
          <p:cNvGrpSpPr/>
          <p:nvPr/>
        </p:nvGrpSpPr>
        <p:grpSpPr>
          <a:xfrm rot="0">
            <a:off x="1548719" y="597940"/>
            <a:ext cx="13892513" cy="1988344"/>
            <a:chOff x="0" y="0"/>
            <a:chExt cx="18523351" cy="2651126"/>
          </a:xfrm>
        </p:grpSpPr>
        <p:sp>
          <p:nvSpPr>
            <p:cNvPr name="Freeform 7" id="7"/>
            <p:cNvSpPr/>
            <p:nvPr/>
          </p:nvSpPr>
          <p:spPr>
            <a:xfrm flipH="false" flipV="false" rot="0">
              <a:off x="0" y="0"/>
              <a:ext cx="18523350" cy="2651126"/>
            </a:xfrm>
            <a:custGeom>
              <a:avLst/>
              <a:gdLst/>
              <a:ahLst/>
              <a:cxnLst/>
              <a:rect r="r" b="b" t="t" l="l"/>
              <a:pathLst>
                <a:path h="2651126" w="18523350">
                  <a:moveTo>
                    <a:pt x="0" y="0"/>
                  </a:moveTo>
                  <a:lnTo>
                    <a:pt x="18523350" y="0"/>
                  </a:lnTo>
                  <a:lnTo>
                    <a:pt x="18523350" y="2651126"/>
                  </a:lnTo>
                  <a:lnTo>
                    <a:pt x="0" y="2651126"/>
                  </a:lnTo>
                  <a:close/>
                </a:path>
              </a:pathLst>
            </a:custGeom>
          </p:spPr>
        </p:sp>
        <p:sp>
          <p:nvSpPr>
            <p:cNvPr name="TextBox 8" id="8"/>
            <p:cNvSpPr txBox="true"/>
            <p:nvPr/>
          </p:nvSpPr>
          <p:spPr>
            <a:xfrm>
              <a:off x="0" y="57150"/>
              <a:ext cx="18523351" cy="2593976"/>
            </a:xfrm>
            <a:prstGeom prst="rect">
              <a:avLst/>
            </a:prstGeom>
          </p:spPr>
          <p:txBody>
            <a:bodyPr anchor="ctr" rtlCol="false" tIns="0" lIns="0" bIns="0" rIns="0"/>
            <a:lstStyle/>
            <a:p>
              <a:pPr algn="ctr">
                <a:lnSpc>
                  <a:spcPts val="5723"/>
                </a:lnSpc>
              </a:pPr>
              <a:r>
                <a:rPr lang="en-US" b="true" sz="5299" spc="1022">
                  <a:solidFill>
                    <a:srgbClr val="3C3C50"/>
                  </a:solidFill>
                  <a:latin typeface="Noto Serif Display Bold"/>
                  <a:ea typeface="Noto Serif Display Bold"/>
                  <a:cs typeface="Noto Serif Display Bold"/>
                  <a:sym typeface="Noto Serif Display Bold"/>
                </a:rPr>
                <a:t>Type 3: </a:t>
              </a:r>
            </a:p>
            <a:p>
              <a:pPr algn="ctr">
                <a:lnSpc>
                  <a:spcPts val="5723"/>
                </a:lnSpc>
              </a:pPr>
              <a:r>
                <a:rPr lang="en-US" b="true" sz="5299" spc="1027">
                  <a:solidFill>
                    <a:srgbClr val="3C3C50"/>
                  </a:solidFill>
                  <a:latin typeface="Noto Serif Display Bold"/>
                  <a:ea typeface="Noto Serif Display Bold"/>
                  <a:cs typeface="Noto Serif Display Bold"/>
                  <a:sym typeface="Noto Serif Display Bold"/>
                </a:rPr>
                <a:t>Experimental Research</a:t>
              </a:r>
            </a:p>
          </p:txBody>
        </p:sp>
      </p:grpSp>
      <p:sp>
        <p:nvSpPr>
          <p:cNvPr name="Freeform 9" id="9"/>
          <p:cNvSpPr/>
          <p:nvPr/>
        </p:nvSpPr>
        <p:spPr>
          <a:xfrm flipH="false" flipV="false" rot="0">
            <a:off x="9049390" y="3236246"/>
            <a:ext cx="8597728" cy="5738983"/>
          </a:xfrm>
          <a:custGeom>
            <a:avLst/>
            <a:gdLst/>
            <a:ahLst/>
            <a:cxnLst/>
            <a:rect r="r" b="b" t="t" l="l"/>
            <a:pathLst>
              <a:path h="5738983" w="8597728">
                <a:moveTo>
                  <a:pt x="0" y="0"/>
                </a:moveTo>
                <a:lnTo>
                  <a:pt x="8597727" y="0"/>
                </a:lnTo>
                <a:lnTo>
                  <a:pt x="8597727" y="5738983"/>
                </a:lnTo>
                <a:lnTo>
                  <a:pt x="0" y="5738983"/>
                </a:lnTo>
                <a:lnTo>
                  <a:pt x="0" y="0"/>
                </a:lnTo>
                <a:close/>
              </a:path>
            </a:pathLst>
          </a:custGeom>
          <a:blipFill>
            <a:blip r:embed="rId4"/>
            <a:stretch>
              <a:fillRect l="0" t="0" r="0" b="0"/>
            </a:stretch>
          </a:blipFill>
        </p:spPr>
      </p:sp>
      <p:sp>
        <p:nvSpPr>
          <p:cNvPr name="TextBox 10" id="10"/>
          <p:cNvSpPr txBox="true"/>
          <p:nvPr/>
        </p:nvSpPr>
        <p:spPr>
          <a:xfrm rot="0">
            <a:off x="636911" y="2865916"/>
            <a:ext cx="8412478" cy="6775393"/>
          </a:xfrm>
          <a:prstGeom prst="rect">
            <a:avLst/>
          </a:prstGeom>
        </p:spPr>
        <p:txBody>
          <a:bodyPr anchor="t" rtlCol="false" tIns="0" lIns="0" bIns="0" rIns="0">
            <a:spAutoFit/>
          </a:bodyPr>
          <a:lstStyle/>
          <a:p>
            <a:pPr algn="l" marL="510117" indent="-255058" lvl="1">
              <a:lnSpc>
                <a:spcPts val="4096"/>
              </a:lnSpc>
              <a:buFont typeface="Arial"/>
              <a:buChar char="•"/>
            </a:pPr>
            <a:r>
              <a:rPr lang="en-US" sz="3792">
                <a:solidFill>
                  <a:srgbClr val="3C3C50"/>
                </a:solidFill>
                <a:latin typeface="Calibri (MS)"/>
                <a:ea typeface="Calibri (MS)"/>
                <a:cs typeface="Calibri (MS)"/>
                <a:sym typeface="Calibri (MS)"/>
              </a:rPr>
              <a:t>I</a:t>
            </a:r>
            <a:r>
              <a:rPr lang="en-US" sz="3792">
                <a:solidFill>
                  <a:srgbClr val="3C3C50"/>
                </a:solidFill>
                <a:latin typeface="Calibri (MS)"/>
                <a:ea typeface="Calibri (MS)"/>
                <a:cs typeface="Calibri (MS)"/>
                <a:sym typeface="Calibri (MS)"/>
              </a:rPr>
              <a:t>nvolves a hypothesis, a variable manipulated by the researcher, and a variable that they can measure and compare.</a:t>
            </a:r>
          </a:p>
          <a:p>
            <a:pPr algn="l">
              <a:lnSpc>
                <a:spcPts val="4096"/>
              </a:lnSpc>
            </a:pPr>
          </a:p>
          <a:p>
            <a:pPr algn="l" marL="510160" indent="-255080" lvl="1">
              <a:lnSpc>
                <a:spcPts val="4096"/>
              </a:lnSpc>
              <a:buFont typeface="Arial"/>
              <a:buChar char="•"/>
            </a:pPr>
            <a:r>
              <a:rPr lang="en-US" sz="3792">
                <a:solidFill>
                  <a:srgbClr val="3C3C50"/>
                </a:solidFill>
                <a:latin typeface="Calibri (MS)"/>
                <a:ea typeface="Calibri (MS)"/>
                <a:cs typeface="Calibri (MS)"/>
                <a:sym typeface="Calibri (MS)"/>
              </a:rPr>
              <a:t>Usually conducted </a:t>
            </a:r>
            <a:r>
              <a:rPr lang="en-US" sz="3792">
                <a:solidFill>
                  <a:srgbClr val="3C3C50"/>
                </a:solidFill>
                <a:latin typeface="Calibri (MS)"/>
                <a:ea typeface="Calibri (MS)"/>
                <a:cs typeface="Calibri (MS)"/>
                <a:sym typeface="Calibri (MS)"/>
              </a:rPr>
              <a:t>in a controlled environment.</a:t>
            </a:r>
          </a:p>
          <a:p>
            <a:pPr algn="l" marL="510160" indent="-255080" lvl="1">
              <a:lnSpc>
                <a:spcPts val="4096"/>
              </a:lnSpc>
            </a:pPr>
          </a:p>
          <a:p>
            <a:pPr algn="l" marL="510160" indent="-255080" lvl="1">
              <a:lnSpc>
                <a:spcPts val="4096"/>
              </a:lnSpc>
              <a:buFont typeface="Arial"/>
              <a:buChar char="•"/>
            </a:pPr>
            <a:r>
              <a:rPr lang="en-US" sz="3792">
                <a:solidFill>
                  <a:srgbClr val="3C3C50"/>
                </a:solidFill>
                <a:latin typeface="Calibri (MS)"/>
                <a:ea typeface="Calibri (MS)"/>
                <a:cs typeface="Calibri (MS)"/>
                <a:sym typeface="Calibri (MS)"/>
              </a:rPr>
              <a:t>Ex: Giving one group of students extra tutoring to see how it affects test performance compared to a “control”  or baseline group that does not receive extra tutoring.</a:t>
            </a:r>
          </a:p>
        </p:txBody>
      </p:sp>
    </p:spTree>
  </p:cSld>
  <p:clrMapOvr>
    <a:masterClrMapping/>
  </p:clrMapOvr>
  <p:transition spd="fast">
    <p:fade/>
  </p:transition>
</p:sld>
</file>

<file path=ppt/slides/slide20.xml><?xml version="1.0" encoding="utf-8"?>
<p:sld xmlns:p="http://schemas.openxmlformats.org/presentationml/2006/main" xmlns:a="http://schemas.openxmlformats.org/drawingml/2006/main" xmlns:r="http://schemas.openxmlformats.org/officeDocument/2006/relationships">
  <p:cSld>
    <p:bg>
      <p:bgPr>
        <a:solidFill>
          <a:srgbClr val="FCF7F6"/>
        </a:solidFill>
      </p:bgPr>
    </p:bg>
    <p:spTree>
      <p:nvGrpSpPr>
        <p:cNvPr id="1" name=""/>
        <p:cNvGrpSpPr/>
        <p:nvPr/>
      </p:nvGrpSpPr>
      <p:grpSpPr>
        <a:xfrm>
          <a:off x="0" y="0"/>
          <a:ext cx="0" cy="0"/>
          <a:chOff x="0" y="0"/>
          <a:chExt cx="0" cy="0"/>
        </a:xfrm>
      </p:grpSpPr>
      <p:grpSp>
        <p:nvGrpSpPr>
          <p:cNvPr name="Group 2" id="2"/>
          <p:cNvGrpSpPr>
            <a:grpSpLocks noChangeAspect="true"/>
          </p:cNvGrpSpPr>
          <p:nvPr/>
        </p:nvGrpSpPr>
        <p:grpSpPr>
          <a:xfrm rot="0">
            <a:off x="0" y="9258300"/>
            <a:ext cx="18288000" cy="184639"/>
            <a:chOff x="0" y="0"/>
            <a:chExt cx="24384000" cy="246185"/>
          </a:xfrm>
        </p:grpSpPr>
        <p:sp>
          <p:nvSpPr>
            <p:cNvPr name="Freeform 3" id="3"/>
            <p:cNvSpPr/>
            <p:nvPr/>
          </p:nvSpPr>
          <p:spPr>
            <a:xfrm flipH="false" flipV="false" rot="0">
              <a:off x="0" y="0"/>
              <a:ext cx="24384000" cy="246126"/>
            </a:xfrm>
            <a:custGeom>
              <a:avLst/>
              <a:gdLst/>
              <a:ahLst/>
              <a:cxnLst/>
              <a:rect r="r" b="b" t="t" l="l"/>
              <a:pathLst>
                <a:path h="246126" w="24384000">
                  <a:moveTo>
                    <a:pt x="0" y="0"/>
                  </a:moveTo>
                  <a:lnTo>
                    <a:pt x="24384000" y="0"/>
                  </a:lnTo>
                  <a:lnTo>
                    <a:pt x="24384000" y="246126"/>
                  </a:lnTo>
                  <a:lnTo>
                    <a:pt x="0" y="246126"/>
                  </a:lnTo>
                  <a:lnTo>
                    <a:pt x="0" y="0"/>
                  </a:lnTo>
                  <a:close/>
                </a:path>
              </a:pathLst>
            </a:custGeom>
            <a:blipFill>
              <a:blip r:embed="rId3"/>
              <a:stretch>
                <a:fillRect l="0" t="-10146" r="0" b="-10170"/>
              </a:stretch>
            </a:blipFill>
          </p:spPr>
        </p:sp>
      </p:grpSp>
      <p:grpSp>
        <p:nvGrpSpPr>
          <p:cNvPr name="Group 4" id="4"/>
          <p:cNvGrpSpPr>
            <a:grpSpLocks noChangeAspect="true"/>
          </p:cNvGrpSpPr>
          <p:nvPr/>
        </p:nvGrpSpPr>
        <p:grpSpPr>
          <a:xfrm rot="0">
            <a:off x="14782160" y="8985739"/>
            <a:ext cx="3411230" cy="1662544"/>
            <a:chOff x="0" y="0"/>
            <a:chExt cx="4548306" cy="2216725"/>
          </a:xfrm>
        </p:grpSpPr>
        <p:sp>
          <p:nvSpPr>
            <p:cNvPr name="Freeform 5" id="5"/>
            <p:cNvSpPr/>
            <p:nvPr/>
          </p:nvSpPr>
          <p:spPr>
            <a:xfrm flipH="false" flipV="false" rot="0">
              <a:off x="0" y="0"/>
              <a:ext cx="4548251" cy="2216785"/>
            </a:xfrm>
            <a:custGeom>
              <a:avLst/>
              <a:gdLst/>
              <a:ahLst/>
              <a:cxnLst/>
              <a:rect r="r" b="b" t="t" l="l"/>
              <a:pathLst>
                <a:path h="2216785" w="4548251">
                  <a:moveTo>
                    <a:pt x="0" y="0"/>
                  </a:moveTo>
                  <a:lnTo>
                    <a:pt x="4548251" y="0"/>
                  </a:lnTo>
                  <a:lnTo>
                    <a:pt x="4548251" y="2216785"/>
                  </a:lnTo>
                  <a:lnTo>
                    <a:pt x="0" y="2216785"/>
                  </a:lnTo>
                  <a:lnTo>
                    <a:pt x="0" y="0"/>
                  </a:lnTo>
                  <a:close/>
                </a:path>
              </a:pathLst>
            </a:custGeom>
          </p:spPr>
        </p:sp>
      </p:grpSp>
      <p:grpSp>
        <p:nvGrpSpPr>
          <p:cNvPr name="Group 6" id="6"/>
          <p:cNvGrpSpPr/>
          <p:nvPr/>
        </p:nvGrpSpPr>
        <p:grpSpPr>
          <a:xfrm rot="0">
            <a:off x="4008432" y="291311"/>
            <a:ext cx="11133728" cy="1988345"/>
            <a:chOff x="0" y="0"/>
            <a:chExt cx="14844971" cy="2651126"/>
          </a:xfrm>
        </p:grpSpPr>
        <p:sp>
          <p:nvSpPr>
            <p:cNvPr name="Freeform 7" id="7"/>
            <p:cNvSpPr/>
            <p:nvPr/>
          </p:nvSpPr>
          <p:spPr>
            <a:xfrm flipH="false" flipV="false" rot="0">
              <a:off x="0" y="0"/>
              <a:ext cx="14844971" cy="2651126"/>
            </a:xfrm>
            <a:custGeom>
              <a:avLst/>
              <a:gdLst/>
              <a:ahLst/>
              <a:cxnLst/>
              <a:rect r="r" b="b" t="t" l="l"/>
              <a:pathLst>
                <a:path h="2651126" w="14844971">
                  <a:moveTo>
                    <a:pt x="0" y="0"/>
                  </a:moveTo>
                  <a:lnTo>
                    <a:pt x="14844971" y="0"/>
                  </a:lnTo>
                  <a:lnTo>
                    <a:pt x="14844971" y="2651126"/>
                  </a:lnTo>
                  <a:lnTo>
                    <a:pt x="0" y="2651126"/>
                  </a:lnTo>
                  <a:close/>
                </a:path>
              </a:pathLst>
            </a:custGeom>
          </p:spPr>
        </p:sp>
        <p:sp>
          <p:nvSpPr>
            <p:cNvPr name="TextBox 8" id="8"/>
            <p:cNvSpPr txBox="true"/>
            <p:nvPr/>
          </p:nvSpPr>
          <p:spPr>
            <a:xfrm>
              <a:off x="0" y="66675"/>
              <a:ext cx="14844971" cy="2584451"/>
            </a:xfrm>
            <a:prstGeom prst="rect">
              <a:avLst/>
            </a:prstGeom>
          </p:spPr>
          <p:txBody>
            <a:bodyPr anchor="ctr" rtlCol="false" tIns="0" lIns="0" bIns="0" rIns="0"/>
            <a:lstStyle/>
            <a:p>
              <a:pPr algn="ctr">
                <a:lnSpc>
                  <a:spcPts val="5777"/>
                </a:lnSpc>
              </a:pPr>
              <a:r>
                <a:rPr lang="en-US" b="true" sz="5349" spc="936">
                  <a:solidFill>
                    <a:srgbClr val="3C3C50"/>
                  </a:solidFill>
                  <a:latin typeface="Noto Serif Display Bold"/>
                  <a:ea typeface="Noto Serif Display Bold"/>
                  <a:cs typeface="Noto Serif Display Bold"/>
                  <a:sym typeface="Noto Serif Display Bold"/>
                </a:rPr>
                <a:t>Type 4:</a:t>
              </a:r>
            </a:p>
            <a:p>
              <a:pPr algn="ctr">
                <a:lnSpc>
                  <a:spcPts val="5777"/>
                </a:lnSpc>
              </a:pPr>
              <a:r>
                <a:rPr lang="en-US" b="true" sz="5349" spc="940">
                  <a:solidFill>
                    <a:srgbClr val="3C3C50"/>
                  </a:solidFill>
                  <a:latin typeface="Noto Serif Display Bold"/>
                  <a:ea typeface="Noto Serif Display Bold"/>
                  <a:cs typeface="Noto Serif Display Bold"/>
                  <a:sym typeface="Noto Serif Display Bold"/>
                </a:rPr>
                <a:t>Survey Research</a:t>
              </a:r>
            </a:p>
          </p:txBody>
        </p:sp>
      </p:grpSp>
      <p:grpSp>
        <p:nvGrpSpPr>
          <p:cNvPr name="Group 9" id="9"/>
          <p:cNvGrpSpPr>
            <a:grpSpLocks noChangeAspect="true"/>
          </p:cNvGrpSpPr>
          <p:nvPr/>
        </p:nvGrpSpPr>
        <p:grpSpPr>
          <a:xfrm rot="0">
            <a:off x="1184706" y="2692645"/>
            <a:ext cx="6302282" cy="6293093"/>
            <a:chOff x="0" y="0"/>
            <a:chExt cx="11141412" cy="11125168"/>
          </a:xfrm>
        </p:grpSpPr>
        <p:sp>
          <p:nvSpPr>
            <p:cNvPr name="Freeform 10" id="10"/>
            <p:cNvSpPr/>
            <p:nvPr/>
          </p:nvSpPr>
          <p:spPr>
            <a:xfrm flipH="false" flipV="false" rot="0">
              <a:off x="0" y="0"/>
              <a:ext cx="11141456" cy="11125200"/>
            </a:xfrm>
            <a:custGeom>
              <a:avLst/>
              <a:gdLst/>
              <a:ahLst/>
              <a:cxnLst/>
              <a:rect r="r" b="b" t="t" l="l"/>
              <a:pathLst>
                <a:path h="11125200" w="11141456">
                  <a:moveTo>
                    <a:pt x="0" y="0"/>
                  </a:moveTo>
                  <a:lnTo>
                    <a:pt x="11141456" y="0"/>
                  </a:lnTo>
                  <a:lnTo>
                    <a:pt x="11141456" y="11125200"/>
                  </a:lnTo>
                  <a:lnTo>
                    <a:pt x="0" y="11125200"/>
                  </a:lnTo>
                  <a:lnTo>
                    <a:pt x="0" y="0"/>
                  </a:lnTo>
                  <a:close/>
                </a:path>
              </a:pathLst>
            </a:custGeom>
            <a:blipFill>
              <a:blip r:embed="rId4"/>
              <a:stretch>
                <a:fillRect l="-24937" t="0" r="-24937" b="0"/>
              </a:stretch>
            </a:blipFill>
          </p:spPr>
        </p:sp>
      </p:grpSp>
      <p:sp>
        <p:nvSpPr>
          <p:cNvPr name="TextBox 11" id="11"/>
          <p:cNvSpPr txBox="true"/>
          <p:nvPr/>
        </p:nvSpPr>
        <p:spPr>
          <a:xfrm rot="0">
            <a:off x="8458200" y="3090625"/>
            <a:ext cx="8801100" cy="5537835"/>
          </a:xfrm>
          <a:prstGeom prst="rect">
            <a:avLst/>
          </a:prstGeom>
        </p:spPr>
        <p:txBody>
          <a:bodyPr anchor="t" rtlCol="false" tIns="0" lIns="0" bIns="0" rIns="0">
            <a:spAutoFit/>
          </a:bodyPr>
          <a:lstStyle/>
          <a:p>
            <a:pPr algn="l" marL="411987" indent="-205993" lvl="1">
              <a:lnSpc>
                <a:spcPts val="4319"/>
              </a:lnSpc>
              <a:buFont typeface="Arial"/>
              <a:buChar char="•"/>
            </a:pPr>
            <a:r>
              <a:rPr lang="en-US" sz="3999">
                <a:solidFill>
                  <a:srgbClr val="3C3C50"/>
                </a:solidFill>
                <a:latin typeface="Calibri (MS)"/>
                <a:ea typeface="Calibri (MS)"/>
                <a:cs typeface="Calibri (MS)"/>
                <a:sym typeface="Calibri (MS)"/>
              </a:rPr>
              <a:t>A study that uses surveys to determine things about a specific population.</a:t>
            </a:r>
          </a:p>
          <a:p>
            <a:pPr algn="l">
              <a:lnSpc>
                <a:spcPts val="4319"/>
              </a:lnSpc>
            </a:pPr>
            <a:r>
              <a:rPr lang="en-US" sz="3999">
                <a:solidFill>
                  <a:srgbClr val="3C3C50"/>
                </a:solidFill>
                <a:latin typeface="Calibri (MS)"/>
                <a:ea typeface="Calibri (MS)"/>
                <a:cs typeface="Calibri (MS)"/>
                <a:sym typeface="Calibri (MS)"/>
              </a:rPr>
              <a:t> </a:t>
            </a:r>
          </a:p>
          <a:p>
            <a:pPr algn="l" marL="412220" indent="-206110" lvl="1">
              <a:lnSpc>
                <a:spcPts val="4319"/>
              </a:lnSpc>
              <a:buFont typeface="Arial"/>
              <a:buChar char="•"/>
            </a:pPr>
            <a:r>
              <a:rPr lang="en-US" sz="3999">
                <a:solidFill>
                  <a:srgbClr val="3C3C50"/>
                </a:solidFill>
                <a:latin typeface="Calibri (MS)"/>
                <a:ea typeface="Calibri (MS)"/>
                <a:cs typeface="Calibri (MS)"/>
                <a:sym typeface="Calibri (MS)"/>
              </a:rPr>
              <a:t>People answer the survey questions and responses are collected for data analysis and interpretation.</a:t>
            </a:r>
          </a:p>
          <a:p>
            <a:pPr algn="l" marL="412220" indent="-206110" lvl="1">
              <a:lnSpc>
                <a:spcPts val="4319"/>
              </a:lnSpc>
            </a:pPr>
          </a:p>
          <a:p>
            <a:pPr algn="l" marL="412220" indent="-206110" lvl="1">
              <a:lnSpc>
                <a:spcPts val="4319"/>
              </a:lnSpc>
              <a:buFont typeface="Arial"/>
              <a:buChar char="•"/>
            </a:pPr>
            <a:r>
              <a:rPr lang="en-US" sz="3999">
                <a:solidFill>
                  <a:srgbClr val="3C3C50"/>
                </a:solidFill>
                <a:latin typeface="Calibri (MS)"/>
                <a:ea typeface="Calibri (MS)"/>
                <a:cs typeface="Calibri (MS)"/>
                <a:sym typeface="Calibri (MS)"/>
              </a:rPr>
              <a:t>Ex: Surveying AG teachers to ask about the biggest challenges they face to educate the new generation.</a:t>
            </a:r>
          </a:p>
        </p:txBody>
      </p:sp>
    </p:spTree>
  </p:cSld>
  <p:clrMapOvr>
    <a:masterClrMapping/>
  </p:clrMapOvr>
  <p:transition spd="fast">
    <p:fade/>
  </p:transition>
</p:sld>
</file>

<file path=ppt/slides/slide21.xml><?xml version="1.0" encoding="utf-8"?>
<p:sld xmlns:p="http://schemas.openxmlformats.org/presentationml/2006/main" xmlns:a="http://schemas.openxmlformats.org/drawingml/2006/main" xmlns:r="http://schemas.openxmlformats.org/officeDocument/2006/relationships">
  <p:cSld>
    <p:bg>
      <p:bgPr>
        <a:solidFill>
          <a:srgbClr val="FCF7F6"/>
        </a:solidFill>
      </p:bgPr>
    </p:bg>
    <p:spTree>
      <p:nvGrpSpPr>
        <p:cNvPr id="1" name=""/>
        <p:cNvGrpSpPr/>
        <p:nvPr/>
      </p:nvGrpSpPr>
      <p:grpSpPr>
        <a:xfrm>
          <a:off x="0" y="0"/>
          <a:ext cx="0" cy="0"/>
          <a:chOff x="0" y="0"/>
          <a:chExt cx="0" cy="0"/>
        </a:xfrm>
      </p:grpSpPr>
      <p:grpSp>
        <p:nvGrpSpPr>
          <p:cNvPr name="Group 2" id="2"/>
          <p:cNvGrpSpPr>
            <a:grpSpLocks noChangeAspect="true"/>
          </p:cNvGrpSpPr>
          <p:nvPr/>
        </p:nvGrpSpPr>
        <p:grpSpPr>
          <a:xfrm rot="0">
            <a:off x="0" y="9258300"/>
            <a:ext cx="18288000" cy="184639"/>
            <a:chOff x="0" y="0"/>
            <a:chExt cx="24384000" cy="246185"/>
          </a:xfrm>
        </p:grpSpPr>
        <p:sp>
          <p:nvSpPr>
            <p:cNvPr name="Freeform 3" id="3"/>
            <p:cNvSpPr/>
            <p:nvPr/>
          </p:nvSpPr>
          <p:spPr>
            <a:xfrm flipH="false" flipV="false" rot="0">
              <a:off x="0" y="0"/>
              <a:ext cx="24384000" cy="246126"/>
            </a:xfrm>
            <a:custGeom>
              <a:avLst/>
              <a:gdLst/>
              <a:ahLst/>
              <a:cxnLst/>
              <a:rect r="r" b="b" t="t" l="l"/>
              <a:pathLst>
                <a:path h="246126" w="24384000">
                  <a:moveTo>
                    <a:pt x="0" y="0"/>
                  </a:moveTo>
                  <a:lnTo>
                    <a:pt x="24384000" y="0"/>
                  </a:lnTo>
                  <a:lnTo>
                    <a:pt x="24384000" y="246126"/>
                  </a:lnTo>
                  <a:lnTo>
                    <a:pt x="0" y="246126"/>
                  </a:lnTo>
                  <a:lnTo>
                    <a:pt x="0" y="0"/>
                  </a:lnTo>
                  <a:close/>
                </a:path>
              </a:pathLst>
            </a:custGeom>
            <a:blipFill>
              <a:blip r:embed="rId3"/>
              <a:stretch>
                <a:fillRect l="0" t="-10146" r="0" b="-10170"/>
              </a:stretch>
            </a:blipFill>
          </p:spPr>
        </p:sp>
      </p:grpSp>
      <p:grpSp>
        <p:nvGrpSpPr>
          <p:cNvPr name="Group 4" id="4"/>
          <p:cNvGrpSpPr>
            <a:grpSpLocks noChangeAspect="true"/>
          </p:cNvGrpSpPr>
          <p:nvPr/>
        </p:nvGrpSpPr>
        <p:grpSpPr>
          <a:xfrm rot="0">
            <a:off x="14782160" y="8985739"/>
            <a:ext cx="3411230" cy="1662544"/>
            <a:chOff x="0" y="0"/>
            <a:chExt cx="4548306" cy="2216725"/>
          </a:xfrm>
        </p:grpSpPr>
        <p:sp>
          <p:nvSpPr>
            <p:cNvPr name="Freeform 5" id="5"/>
            <p:cNvSpPr/>
            <p:nvPr/>
          </p:nvSpPr>
          <p:spPr>
            <a:xfrm flipH="false" flipV="false" rot="0">
              <a:off x="0" y="0"/>
              <a:ext cx="4548251" cy="2216785"/>
            </a:xfrm>
            <a:custGeom>
              <a:avLst/>
              <a:gdLst/>
              <a:ahLst/>
              <a:cxnLst/>
              <a:rect r="r" b="b" t="t" l="l"/>
              <a:pathLst>
                <a:path h="2216785" w="4548251">
                  <a:moveTo>
                    <a:pt x="0" y="0"/>
                  </a:moveTo>
                  <a:lnTo>
                    <a:pt x="4548251" y="0"/>
                  </a:lnTo>
                  <a:lnTo>
                    <a:pt x="4548251" y="2216785"/>
                  </a:lnTo>
                  <a:lnTo>
                    <a:pt x="0" y="2216785"/>
                  </a:lnTo>
                  <a:lnTo>
                    <a:pt x="0" y="0"/>
                  </a:lnTo>
                  <a:close/>
                </a:path>
              </a:pathLst>
            </a:custGeom>
          </p:spPr>
        </p:sp>
      </p:grpSp>
      <p:grpSp>
        <p:nvGrpSpPr>
          <p:cNvPr name="Group 6" id="6"/>
          <p:cNvGrpSpPr/>
          <p:nvPr/>
        </p:nvGrpSpPr>
        <p:grpSpPr>
          <a:xfrm rot="0">
            <a:off x="4313081" y="449460"/>
            <a:ext cx="8081253" cy="2021604"/>
            <a:chOff x="0" y="0"/>
            <a:chExt cx="10775004" cy="2695472"/>
          </a:xfrm>
        </p:grpSpPr>
        <p:sp>
          <p:nvSpPr>
            <p:cNvPr name="Freeform 7" id="7"/>
            <p:cNvSpPr/>
            <p:nvPr/>
          </p:nvSpPr>
          <p:spPr>
            <a:xfrm flipH="false" flipV="false" rot="0">
              <a:off x="0" y="0"/>
              <a:ext cx="10775004" cy="2695472"/>
            </a:xfrm>
            <a:custGeom>
              <a:avLst/>
              <a:gdLst/>
              <a:ahLst/>
              <a:cxnLst/>
              <a:rect r="r" b="b" t="t" l="l"/>
              <a:pathLst>
                <a:path h="2695472" w="10775004">
                  <a:moveTo>
                    <a:pt x="0" y="0"/>
                  </a:moveTo>
                  <a:lnTo>
                    <a:pt x="10775004" y="0"/>
                  </a:lnTo>
                  <a:lnTo>
                    <a:pt x="10775004" y="2695472"/>
                  </a:lnTo>
                  <a:lnTo>
                    <a:pt x="0" y="2695472"/>
                  </a:lnTo>
                  <a:close/>
                </a:path>
              </a:pathLst>
            </a:custGeom>
          </p:spPr>
        </p:sp>
        <p:sp>
          <p:nvSpPr>
            <p:cNvPr name="TextBox 8" id="8"/>
            <p:cNvSpPr txBox="true"/>
            <p:nvPr/>
          </p:nvSpPr>
          <p:spPr>
            <a:xfrm>
              <a:off x="0" y="76200"/>
              <a:ext cx="10775004" cy="2619272"/>
            </a:xfrm>
            <a:prstGeom prst="rect">
              <a:avLst/>
            </a:prstGeom>
          </p:spPr>
          <p:txBody>
            <a:bodyPr anchor="ctr" rtlCol="false" tIns="0" lIns="0" bIns="0" rIns="0"/>
            <a:lstStyle/>
            <a:p>
              <a:pPr algn="ctr">
                <a:lnSpc>
                  <a:spcPts val="5993"/>
                </a:lnSpc>
              </a:pPr>
              <a:r>
                <a:rPr lang="en-US" b="true" sz="5549" spc="971">
                  <a:solidFill>
                    <a:srgbClr val="3C3C50"/>
                  </a:solidFill>
                  <a:latin typeface="Noto Serif Display Bold"/>
                  <a:ea typeface="Noto Serif Display Bold"/>
                  <a:cs typeface="Noto Serif Display Bold"/>
                  <a:sym typeface="Noto Serif Display Bold"/>
                </a:rPr>
                <a:t>Type 5:</a:t>
              </a:r>
            </a:p>
            <a:p>
              <a:pPr algn="ctr">
                <a:lnSpc>
                  <a:spcPts val="5993"/>
                </a:lnSpc>
              </a:pPr>
              <a:r>
                <a:rPr lang="en-US" b="true" sz="5549" spc="975">
                  <a:solidFill>
                    <a:srgbClr val="3C3C50"/>
                  </a:solidFill>
                  <a:latin typeface="Noto Serif Display Bold"/>
                  <a:ea typeface="Noto Serif Display Bold"/>
                  <a:cs typeface="Noto Serif Display Bold"/>
                  <a:sym typeface="Noto Serif Display Bold"/>
                </a:rPr>
                <a:t>Policy Research</a:t>
              </a:r>
            </a:p>
          </p:txBody>
        </p:sp>
      </p:grpSp>
      <p:sp>
        <p:nvSpPr>
          <p:cNvPr name="TextBox 9" id="9"/>
          <p:cNvSpPr txBox="true"/>
          <p:nvPr/>
        </p:nvSpPr>
        <p:spPr>
          <a:xfrm rot="0">
            <a:off x="599037" y="2613609"/>
            <a:ext cx="8801100" cy="6584061"/>
          </a:xfrm>
          <a:prstGeom prst="rect">
            <a:avLst/>
          </a:prstGeom>
        </p:spPr>
        <p:txBody>
          <a:bodyPr anchor="t" rtlCol="false" tIns="0" lIns="0" bIns="0" rIns="0">
            <a:spAutoFit/>
          </a:bodyPr>
          <a:lstStyle/>
          <a:p>
            <a:pPr algn="l" marL="325526" indent="-162763" lvl="1">
              <a:lnSpc>
                <a:spcPts val="4752"/>
              </a:lnSpc>
              <a:buFont typeface="Arial"/>
              <a:buChar char="•"/>
            </a:pPr>
            <a:r>
              <a:rPr lang="en-US" sz="3600">
                <a:solidFill>
                  <a:srgbClr val="3C3C50"/>
                </a:solidFill>
                <a:latin typeface="Noto Serif Display"/>
                <a:ea typeface="Noto Serif Display"/>
                <a:cs typeface="Noto Serif Display"/>
                <a:sym typeface="Noto Serif Display"/>
              </a:rPr>
              <a:t>Investigates the effects of current government or social policies or predict </a:t>
            </a:r>
            <a:r>
              <a:rPr lang="en-US" sz="3600" i="true">
                <a:solidFill>
                  <a:srgbClr val="3C3C50"/>
                </a:solidFill>
                <a:latin typeface="Noto Serif Display Italics"/>
                <a:ea typeface="Noto Serif Display Italics"/>
                <a:cs typeface="Noto Serif Display Italics"/>
                <a:sym typeface="Noto Serif Display Italics"/>
              </a:rPr>
              <a:t>potential </a:t>
            </a:r>
            <a:r>
              <a:rPr lang="en-US" sz="3600">
                <a:solidFill>
                  <a:srgbClr val="3C3C50"/>
                </a:solidFill>
                <a:latin typeface="Noto Serif Display"/>
                <a:ea typeface="Noto Serif Display"/>
                <a:cs typeface="Noto Serif Display"/>
                <a:sym typeface="Noto Serif Display"/>
              </a:rPr>
              <a:t>effects of proposed policies</a:t>
            </a:r>
          </a:p>
          <a:p>
            <a:pPr algn="l">
              <a:lnSpc>
                <a:spcPts val="4752"/>
              </a:lnSpc>
            </a:pPr>
          </a:p>
          <a:p>
            <a:pPr algn="l" marL="325755" indent="-162878" lvl="1">
              <a:lnSpc>
                <a:spcPts val="4752"/>
              </a:lnSpc>
              <a:buFont typeface="Arial"/>
              <a:buChar char="•"/>
            </a:pPr>
            <a:r>
              <a:rPr lang="en-US" sz="3600">
                <a:solidFill>
                  <a:srgbClr val="3C3C50"/>
                </a:solidFill>
                <a:latin typeface="Noto Serif Display"/>
                <a:ea typeface="Noto Serif Display"/>
                <a:cs typeface="Noto Serif Display"/>
                <a:sym typeface="Noto Serif Display"/>
              </a:rPr>
              <a:t>Policy researchers often work within government agencies </a:t>
            </a:r>
          </a:p>
          <a:p>
            <a:pPr algn="l" marL="325755" indent="-162878" lvl="1">
              <a:lnSpc>
                <a:spcPts val="4752"/>
              </a:lnSpc>
            </a:pPr>
          </a:p>
          <a:p>
            <a:pPr algn="l" marL="325755" indent="-162878" lvl="1">
              <a:lnSpc>
                <a:spcPts val="4752"/>
              </a:lnSpc>
              <a:buFont typeface="Arial"/>
              <a:buChar char="•"/>
            </a:pPr>
            <a:r>
              <a:rPr lang="en-US" sz="3600">
                <a:solidFill>
                  <a:srgbClr val="3C3C50"/>
                </a:solidFill>
                <a:latin typeface="Noto Serif Display"/>
                <a:ea typeface="Noto Serif Display"/>
                <a:cs typeface="Noto Serif Display"/>
                <a:sym typeface="Noto Serif Display"/>
              </a:rPr>
              <a:t>Ex: A researcher investigating farmers’ water rights will research previous water laws and policies.</a:t>
            </a:r>
          </a:p>
        </p:txBody>
      </p:sp>
      <p:grpSp>
        <p:nvGrpSpPr>
          <p:cNvPr name="Group 10" id="10"/>
          <p:cNvGrpSpPr>
            <a:grpSpLocks noChangeAspect="true"/>
          </p:cNvGrpSpPr>
          <p:nvPr/>
        </p:nvGrpSpPr>
        <p:grpSpPr>
          <a:xfrm rot="0">
            <a:off x="9649111" y="2651709"/>
            <a:ext cx="8170872" cy="6185916"/>
            <a:chOff x="0" y="0"/>
            <a:chExt cx="10894496" cy="8247888"/>
          </a:xfrm>
        </p:grpSpPr>
        <p:sp>
          <p:nvSpPr>
            <p:cNvPr name="Freeform 11" id="11" descr="Policy Research Working Paper series publication roundup for the weeks of  June 7 and 14"/>
            <p:cNvSpPr/>
            <p:nvPr/>
          </p:nvSpPr>
          <p:spPr>
            <a:xfrm flipH="false" flipV="false" rot="0">
              <a:off x="0" y="0"/>
              <a:ext cx="10894441" cy="8247888"/>
            </a:xfrm>
            <a:custGeom>
              <a:avLst/>
              <a:gdLst/>
              <a:ahLst/>
              <a:cxnLst/>
              <a:rect r="r" b="b" t="t" l="l"/>
              <a:pathLst>
                <a:path h="8247888" w="10894441">
                  <a:moveTo>
                    <a:pt x="0" y="0"/>
                  </a:moveTo>
                  <a:lnTo>
                    <a:pt x="10894441" y="0"/>
                  </a:lnTo>
                  <a:lnTo>
                    <a:pt x="10894441" y="8247888"/>
                  </a:lnTo>
                  <a:lnTo>
                    <a:pt x="0" y="8247888"/>
                  </a:lnTo>
                  <a:lnTo>
                    <a:pt x="0" y="0"/>
                  </a:lnTo>
                  <a:close/>
                </a:path>
              </a:pathLst>
            </a:custGeom>
            <a:blipFill>
              <a:blip r:embed="rId4"/>
              <a:stretch>
                <a:fillRect l="0" t="0" r="-72612" b="0"/>
              </a:stretch>
            </a:blipFill>
          </p:spPr>
        </p:sp>
      </p:grpSp>
    </p:spTree>
  </p:cSld>
  <p:clrMapOvr>
    <a:masterClrMapping/>
  </p:clrMapOvr>
  <p:transition spd="fast">
    <p:fade/>
  </p:transition>
</p:sld>
</file>

<file path=ppt/slides/slide22.xml><?xml version="1.0" encoding="utf-8"?>
<p:sld xmlns:p="http://schemas.openxmlformats.org/presentationml/2006/main" xmlns:a="http://schemas.openxmlformats.org/drawingml/2006/main" xmlns:r="http://schemas.openxmlformats.org/officeDocument/2006/relationships">
  <p:cSld>
    <p:bg>
      <p:bgPr>
        <a:solidFill>
          <a:srgbClr val="A1B4A2"/>
        </a:solidFill>
      </p:bgPr>
    </p:bg>
    <p:spTree>
      <p:nvGrpSpPr>
        <p:cNvPr id="1" name=""/>
        <p:cNvGrpSpPr/>
        <p:nvPr/>
      </p:nvGrpSpPr>
      <p:grpSpPr>
        <a:xfrm>
          <a:off x="0" y="0"/>
          <a:ext cx="0" cy="0"/>
          <a:chOff x="0" y="0"/>
          <a:chExt cx="0" cy="0"/>
        </a:xfrm>
      </p:grpSpPr>
      <p:grpSp>
        <p:nvGrpSpPr>
          <p:cNvPr name="Group 2" id="2"/>
          <p:cNvGrpSpPr/>
          <p:nvPr/>
        </p:nvGrpSpPr>
        <p:grpSpPr>
          <a:xfrm rot="0">
            <a:off x="0" y="-9525"/>
            <a:ext cx="18288000" cy="8985739"/>
            <a:chOff x="0" y="0"/>
            <a:chExt cx="24384000" cy="11980985"/>
          </a:xfrm>
        </p:grpSpPr>
        <p:sp>
          <p:nvSpPr>
            <p:cNvPr name="Freeform 3" id="3"/>
            <p:cNvSpPr/>
            <p:nvPr/>
          </p:nvSpPr>
          <p:spPr>
            <a:xfrm flipH="false" flipV="false" rot="0">
              <a:off x="0" y="0"/>
              <a:ext cx="24384000" cy="11980926"/>
            </a:xfrm>
            <a:custGeom>
              <a:avLst/>
              <a:gdLst/>
              <a:ahLst/>
              <a:cxnLst/>
              <a:rect r="r" b="b" t="t" l="l"/>
              <a:pathLst>
                <a:path h="11980926" w="24384000">
                  <a:moveTo>
                    <a:pt x="0" y="0"/>
                  </a:moveTo>
                  <a:lnTo>
                    <a:pt x="24384000" y="0"/>
                  </a:lnTo>
                  <a:lnTo>
                    <a:pt x="24384000" y="11980926"/>
                  </a:lnTo>
                  <a:lnTo>
                    <a:pt x="0" y="11980926"/>
                  </a:lnTo>
                  <a:close/>
                </a:path>
              </a:pathLst>
            </a:custGeom>
            <a:solidFill>
              <a:srgbClr val="FCF7F6"/>
            </a:solidFill>
          </p:spPr>
        </p:sp>
      </p:grpSp>
      <p:grpSp>
        <p:nvGrpSpPr>
          <p:cNvPr name="Group 4" id="4"/>
          <p:cNvGrpSpPr>
            <a:grpSpLocks noChangeAspect="true"/>
          </p:cNvGrpSpPr>
          <p:nvPr/>
        </p:nvGrpSpPr>
        <p:grpSpPr>
          <a:xfrm rot="0">
            <a:off x="0" y="8791575"/>
            <a:ext cx="18288000" cy="184639"/>
            <a:chOff x="0" y="0"/>
            <a:chExt cx="24384000" cy="246185"/>
          </a:xfrm>
        </p:grpSpPr>
        <p:sp>
          <p:nvSpPr>
            <p:cNvPr name="Freeform 5" id="5"/>
            <p:cNvSpPr/>
            <p:nvPr/>
          </p:nvSpPr>
          <p:spPr>
            <a:xfrm flipH="false" flipV="false" rot="0">
              <a:off x="0" y="0"/>
              <a:ext cx="24384000" cy="246126"/>
            </a:xfrm>
            <a:custGeom>
              <a:avLst/>
              <a:gdLst/>
              <a:ahLst/>
              <a:cxnLst/>
              <a:rect r="r" b="b" t="t" l="l"/>
              <a:pathLst>
                <a:path h="246126" w="24384000">
                  <a:moveTo>
                    <a:pt x="0" y="0"/>
                  </a:moveTo>
                  <a:lnTo>
                    <a:pt x="24384000" y="0"/>
                  </a:lnTo>
                  <a:lnTo>
                    <a:pt x="24384000" y="246126"/>
                  </a:lnTo>
                  <a:lnTo>
                    <a:pt x="0" y="246126"/>
                  </a:lnTo>
                  <a:lnTo>
                    <a:pt x="0" y="0"/>
                  </a:lnTo>
                  <a:close/>
                </a:path>
              </a:pathLst>
            </a:custGeom>
            <a:blipFill>
              <a:blip r:embed="rId3"/>
              <a:stretch>
                <a:fillRect l="0" t="-10146" r="0" b="-10170"/>
              </a:stretch>
            </a:blipFill>
          </p:spPr>
        </p:sp>
      </p:grpSp>
      <p:grpSp>
        <p:nvGrpSpPr>
          <p:cNvPr name="Group 6" id="6"/>
          <p:cNvGrpSpPr>
            <a:grpSpLocks noChangeAspect="true"/>
          </p:cNvGrpSpPr>
          <p:nvPr/>
        </p:nvGrpSpPr>
        <p:grpSpPr>
          <a:xfrm rot="0">
            <a:off x="14782160" y="8985739"/>
            <a:ext cx="3411230" cy="1662544"/>
            <a:chOff x="0" y="0"/>
            <a:chExt cx="4548306" cy="2216725"/>
          </a:xfrm>
        </p:grpSpPr>
        <p:sp>
          <p:nvSpPr>
            <p:cNvPr name="Freeform 7" id="7"/>
            <p:cNvSpPr/>
            <p:nvPr/>
          </p:nvSpPr>
          <p:spPr>
            <a:xfrm flipH="false" flipV="false" rot="0">
              <a:off x="0" y="0"/>
              <a:ext cx="4548251" cy="2216785"/>
            </a:xfrm>
            <a:custGeom>
              <a:avLst/>
              <a:gdLst/>
              <a:ahLst/>
              <a:cxnLst/>
              <a:rect r="r" b="b" t="t" l="l"/>
              <a:pathLst>
                <a:path h="2216785" w="4548251">
                  <a:moveTo>
                    <a:pt x="0" y="0"/>
                  </a:moveTo>
                  <a:lnTo>
                    <a:pt x="4548251" y="0"/>
                  </a:lnTo>
                  <a:lnTo>
                    <a:pt x="4548251" y="2216785"/>
                  </a:lnTo>
                  <a:lnTo>
                    <a:pt x="0" y="2216785"/>
                  </a:lnTo>
                  <a:lnTo>
                    <a:pt x="0" y="0"/>
                  </a:lnTo>
                  <a:close/>
                </a:path>
              </a:pathLst>
            </a:custGeom>
          </p:spPr>
        </p:sp>
      </p:grpSp>
      <p:grpSp>
        <p:nvGrpSpPr>
          <p:cNvPr name="Group 8" id="8"/>
          <p:cNvGrpSpPr/>
          <p:nvPr/>
        </p:nvGrpSpPr>
        <p:grpSpPr>
          <a:xfrm rot="0">
            <a:off x="4295467" y="1236707"/>
            <a:ext cx="9469939" cy="1856892"/>
            <a:chOff x="0" y="0"/>
            <a:chExt cx="12626586" cy="2475855"/>
          </a:xfrm>
        </p:grpSpPr>
        <p:sp>
          <p:nvSpPr>
            <p:cNvPr name="Freeform 9" id="9"/>
            <p:cNvSpPr/>
            <p:nvPr/>
          </p:nvSpPr>
          <p:spPr>
            <a:xfrm flipH="false" flipV="false" rot="0">
              <a:off x="0" y="0"/>
              <a:ext cx="12626586" cy="2475855"/>
            </a:xfrm>
            <a:custGeom>
              <a:avLst/>
              <a:gdLst/>
              <a:ahLst/>
              <a:cxnLst/>
              <a:rect r="r" b="b" t="t" l="l"/>
              <a:pathLst>
                <a:path h="2475855" w="12626586">
                  <a:moveTo>
                    <a:pt x="0" y="0"/>
                  </a:moveTo>
                  <a:lnTo>
                    <a:pt x="12626586" y="0"/>
                  </a:lnTo>
                  <a:lnTo>
                    <a:pt x="12626586" y="2475855"/>
                  </a:lnTo>
                  <a:lnTo>
                    <a:pt x="0" y="2475855"/>
                  </a:lnTo>
                  <a:close/>
                </a:path>
              </a:pathLst>
            </a:custGeom>
          </p:spPr>
        </p:sp>
        <p:sp>
          <p:nvSpPr>
            <p:cNvPr name="TextBox 10" id="10"/>
            <p:cNvSpPr txBox="true"/>
            <p:nvPr/>
          </p:nvSpPr>
          <p:spPr>
            <a:xfrm>
              <a:off x="0" y="57150"/>
              <a:ext cx="12626586" cy="2418705"/>
            </a:xfrm>
            <a:prstGeom prst="rect">
              <a:avLst/>
            </a:prstGeom>
          </p:spPr>
          <p:txBody>
            <a:bodyPr anchor="b" rtlCol="false" tIns="0" lIns="0" bIns="0" rIns="0"/>
            <a:lstStyle/>
            <a:p>
              <a:pPr algn="ctr">
                <a:lnSpc>
                  <a:spcPts val="5885"/>
                </a:lnSpc>
              </a:pPr>
              <a:r>
                <a:rPr lang="en-US" b="true" sz="5449">
                  <a:solidFill>
                    <a:srgbClr val="3C3C50"/>
                  </a:solidFill>
                  <a:latin typeface="Lato Bold"/>
                  <a:ea typeface="Lato Bold"/>
                  <a:cs typeface="Lato Bold"/>
                  <a:sym typeface="Lato Bold"/>
                </a:rPr>
                <a:t>What’s next?</a:t>
              </a:r>
            </a:p>
            <a:p>
              <a:pPr algn="ctr">
                <a:lnSpc>
                  <a:spcPts val="5885"/>
                </a:lnSpc>
              </a:pPr>
            </a:p>
          </p:txBody>
        </p:sp>
      </p:grpSp>
      <p:sp>
        <p:nvSpPr>
          <p:cNvPr name="Freeform 11" id="11"/>
          <p:cNvSpPr/>
          <p:nvPr/>
        </p:nvSpPr>
        <p:spPr>
          <a:xfrm flipH="false" flipV="false" rot="0">
            <a:off x="13144500" y="2818476"/>
            <a:ext cx="4114800" cy="4114800"/>
          </a:xfrm>
          <a:custGeom>
            <a:avLst/>
            <a:gdLst/>
            <a:ahLst/>
            <a:cxnLst/>
            <a:rect r="r" b="b" t="t" l="l"/>
            <a:pathLst>
              <a:path h="4114800" w="4114800">
                <a:moveTo>
                  <a:pt x="0" y="0"/>
                </a:moveTo>
                <a:lnTo>
                  <a:pt x="4114800" y="0"/>
                </a:lnTo>
                <a:lnTo>
                  <a:pt x="4114800" y="4114800"/>
                </a:lnTo>
                <a:lnTo>
                  <a:pt x="0" y="4114800"/>
                </a:lnTo>
                <a:lnTo>
                  <a:pt x="0" y="0"/>
                </a:lnTo>
                <a:close/>
              </a:path>
            </a:pathLst>
          </a:custGeom>
          <a:blipFill>
            <a:blip r:embed="rId4">
              <a:extLst>
                <a:ext uri="{96DAC541-7B7A-43D3-8B79-37D633B846F1}">
                  <asvg:svgBlip xmlns:asvg="http://schemas.microsoft.com/office/drawing/2016/SVG/main" r:embed="rId5"/>
                </a:ext>
              </a:extLst>
            </a:blip>
            <a:stretch>
              <a:fillRect l="0" t="0" r="0" b="0"/>
            </a:stretch>
          </a:blipFill>
        </p:spPr>
      </p:sp>
      <p:grpSp>
        <p:nvGrpSpPr>
          <p:cNvPr name="Group 12" id="12"/>
          <p:cNvGrpSpPr/>
          <p:nvPr/>
        </p:nvGrpSpPr>
        <p:grpSpPr>
          <a:xfrm rot="0">
            <a:off x="482680" y="3767174"/>
            <a:ext cx="11235203" cy="3868904"/>
            <a:chOff x="0" y="0"/>
            <a:chExt cx="2959066" cy="1018971"/>
          </a:xfrm>
        </p:grpSpPr>
        <p:sp>
          <p:nvSpPr>
            <p:cNvPr name="Freeform 13" id="13"/>
            <p:cNvSpPr/>
            <p:nvPr/>
          </p:nvSpPr>
          <p:spPr>
            <a:xfrm flipH="false" flipV="false" rot="0">
              <a:off x="0" y="0"/>
              <a:ext cx="2959066" cy="1018971"/>
            </a:xfrm>
            <a:custGeom>
              <a:avLst/>
              <a:gdLst/>
              <a:ahLst/>
              <a:cxnLst/>
              <a:rect r="r" b="b" t="t" l="l"/>
              <a:pathLst>
                <a:path h="1018971" w="2959066">
                  <a:moveTo>
                    <a:pt x="35143" y="0"/>
                  </a:moveTo>
                  <a:lnTo>
                    <a:pt x="2923923" y="0"/>
                  </a:lnTo>
                  <a:cubicBezTo>
                    <a:pt x="2943332" y="0"/>
                    <a:pt x="2959066" y="15734"/>
                    <a:pt x="2959066" y="35143"/>
                  </a:cubicBezTo>
                  <a:lnTo>
                    <a:pt x="2959066" y="983828"/>
                  </a:lnTo>
                  <a:cubicBezTo>
                    <a:pt x="2959066" y="993148"/>
                    <a:pt x="2955363" y="1002087"/>
                    <a:pt x="2948773" y="1008678"/>
                  </a:cubicBezTo>
                  <a:cubicBezTo>
                    <a:pt x="2942182" y="1015268"/>
                    <a:pt x="2933243" y="1018971"/>
                    <a:pt x="2923923" y="1018971"/>
                  </a:cubicBezTo>
                  <a:lnTo>
                    <a:pt x="35143" y="1018971"/>
                  </a:lnTo>
                  <a:cubicBezTo>
                    <a:pt x="15734" y="1018971"/>
                    <a:pt x="0" y="1003237"/>
                    <a:pt x="0" y="983828"/>
                  </a:cubicBezTo>
                  <a:lnTo>
                    <a:pt x="0" y="35143"/>
                  </a:lnTo>
                  <a:cubicBezTo>
                    <a:pt x="0" y="15734"/>
                    <a:pt x="15734" y="0"/>
                    <a:pt x="35143" y="0"/>
                  </a:cubicBezTo>
                  <a:close/>
                </a:path>
              </a:pathLst>
            </a:custGeom>
            <a:solidFill>
              <a:srgbClr val="8B89AD"/>
            </a:solidFill>
          </p:spPr>
        </p:sp>
        <p:sp>
          <p:nvSpPr>
            <p:cNvPr name="TextBox 14" id="14"/>
            <p:cNvSpPr txBox="true"/>
            <p:nvPr/>
          </p:nvSpPr>
          <p:spPr>
            <a:xfrm>
              <a:off x="0" y="0"/>
              <a:ext cx="2959066" cy="1018971"/>
            </a:xfrm>
            <a:prstGeom prst="rect">
              <a:avLst/>
            </a:prstGeom>
          </p:spPr>
          <p:txBody>
            <a:bodyPr anchor="ctr" rtlCol="false" tIns="50800" lIns="50800" bIns="50800" rIns="50800"/>
            <a:lstStyle/>
            <a:p>
              <a:pPr algn="ctr">
                <a:lnSpc>
                  <a:spcPts val="1944"/>
                </a:lnSpc>
              </a:pPr>
            </a:p>
          </p:txBody>
        </p:sp>
      </p:grpSp>
      <p:grpSp>
        <p:nvGrpSpPr>
          <p:cNvPr name="Group 15" id="15"/>
          <p:cNvGrpSpPr/>
          <p:nvPr/>
        </p:nvGrpSpPr>
        <p:grpSpPr>
          <a:xfrm rot="0">
            <a:off x="482680" y="3609258"/>
            <a:ext cx="10873990" cy="4399559"/>
            <a:chOff x="0" y="0"/>
            <a:chExt cx="14498653" cy="5866079"/>
          </a:xfrm>
        </p:grpSpPr>
        <p:sp>
          <p:nvSpPr>
            <p:cNvPr name="Freeform 16" id="16"/>
            <p:cNvSpPr/>
            <p:nvPr/>
          </p:nvSpPr>
          <p:spPr>
            <a:xfrm flipH="false" flipV="false" rot="0">
              <a:off x="0" y="0"/>
              <a:ext cx="14498653" cy="5866079"/>
            </a:xfrm>
            <a:custGeom>
              <a:avLst/>
              <a:gdLst/>
              <a:ahLst/>
              <a:cxnLst/>
              <a:rect r="r" b="b" t="t" l="l"/>
              <a:pathLst>
                <a:path h="5866079" w="14498653">
                  <a:moveTo>
                    <a:pt x="0" y="0"/>
                  </a:moveTo>
                  <a:lnTo>
                    <a:pt x="14498653" y="0"/>
                  </a:lnTo>
                  <a:lnTo>
                    <a:pt x="14498653" y="5866079"/>
                  </a:lnTo>
                  <a:lnTo>
                    <a:pt x="0" y="5866079"/>
                  </a:lnTo>
                  <a:close/>
                </a:path>
              </a:pathLst>
            </a:custGeom>
          </p:spPr>
        </p:sp>
        <p:sp>
          <p:nvSpPr>
            <p:cNvPr name="TextBox 17" id="17"/>
            <p:cNvSpPr txBox="true"/>
            <p:nvPr/>
          </p:nvSpPr>
          <p:spPr>
            <a:xfrm>
              <a:off x="0" y="-85725"/>
              <a:ext cx="14498653" cy="5951804"/>
            </a:xfrm>
            <a:prstGeom prst="rect">
              <a:avLst/>
            </a:prstGeom>
          </p:spPr>
          <p:txBody>
            <a:bodyPr anchor="b" rtlCol="false" tIns="0" lIns="0" bIns="0" rIns="0"/>
            <a:lstStyle/>
            <a:p>
              <a:pPr algn="ctr">
                <a:lnSpc>
                  <a:spcPts val="6732"/>
                </a:lnSpc>
              </a:pPr>
              <a:r>
                <a:rPr lang="en-US" sz="4950" b="true">
                  <a:solidFill>
                    <a:srgbClr val="3C3C50"/>
                  </a:solidFill>
                  <a:latin typeface="Lato Bold"/>
                  <a:ea typeface="Lato Bold"/>
                  <a:cs typeface="Lato Bold"/>
                  <a:sym typeface="Lato Bold"/>
                </a:rPr>
                <a:t> we will: </a:t>
              </a:r>
            </a:p>
            <a:p>
              <a:pPr algn="l" marL="1068705" indent="-534352" lvl="1">
                <a:lnSpc>
                  <a:spcPts val="6732"/>
                </a:lnSpc>
                <a:buFont typeface="Arial"/>
                <a:buChar char="•"/>
              </a:pPr>
              <a:r>
                <a:rPr lang="en-US" b="true" sz="4950">
                  <a:solidFill>
                    <a:srgbClr val="3C3C50"/>
                  </a:solidFill>
                  <a:latin typeface="Lato Bold"/>
                  <a:ea typeface="Lato Bold"/>
                  <a:cs typeface="Lato Bold"/>
                  <a:sym typeface="Lato Bold"/>
                </a:rPr>
                <a:t>Recap the types of research </a:t>
              </a:r>
            </a:p>
            <a:p>
              <a:pPr algn="l" marL="1068705" indent="-534352" lvl="1">
                <a:lnSpc>
                  <a:spcPts val="6732"/>
                </a:lnSpc>
                <a:buFont typeface="Arial"/>
                <a:buChar char="•"/>
              </a:pPr>
              <a:r>
                <a:rPr lang="en-US" b="true" sz="4950">
                  <a:solidFill>
                    <a:srgbClr val="3C3C50"/>
                  </a:solidFill>
                  <a:latin typeface="Lato Bold"/>
                  <a:ea typeface="Lato Bold"/>
                  <a:cs typeface="Lato Bold"/>
                  <a:sym typeface="Lato Bold"/>
                </a:rPr>
                <a:t>Study Qualitative vs Quantitative</a:t>
              </a:r>
            </a:p>
            <a:p>
              <a:pPr algn="l" marL="1068705" indent="-534352" lvl="1">
                <a:lnSpc>
                  <a:spcPts val="6732"/>
                </a:lnSpc>
                <a:buFont typeface="Arial"/>
                <a:buChar char="•"/>
              </a:pPr>
              <a:r>
                <a:rPr lang="en-US" b="true" sz="4950">
                  <a:solidFill>
                    <a:srgbClr val="3C3C50"/>
                  </a:solidFill>
                  <a:latin typeface="Lato Bold"/>
                  <a:ea typeface="Lato Bold"/>
                  <a:cs typeface="Lato Bold"/>
                  <a:sym typeface="Lato Bold"/>
                </a:rPr>
                <a:t>Find out why research is important </a:t>
              </a:r>
            </a:p>
            <a:p>
              <a:pPr algn="ctr">
                <a:lnSpc>
                  <a:spcPts val="6732"/>
                </a:lnSpc>
              </a:pPr>
            </a:p>
          </p:txBody>
        </p:sp>
      </p:grpSp>
    </p:spTree>
  </p:cSld>
  <p:clrMapOvr>
    <a:masterClrMapping/>
  </p:clrMapOvr>
  <p:transition spd="fast">
    <p:fade/>
  </p:transition>
</p:sld>
</file>

<file path=ppt/slides/slide23.xml><?xml version="1.0" encoding="utf-8"?>
<p:sld xmlns:p="http://schemas.openxmlformats.org/presentationml/2006/main" xmlns:a="http://schemas.openxmlformats.org/drawingml/2006/main" xmlns:r="http://schemas.openxmlformats.org/officeDocument/2006/relationships">
  <p:cSld>
    <p:bg>
      <p:bgPr>
        <a:solidFill>
          <a:srgbClr val="FCF7F6"/>
        </a:solidFill>
      </p:bgPr>
    </p:bg>
    <p:spTree>
      <p:nvGrpSpPr>
        <p:cNvPr id="1" name=""/>
        <p:cNvGrpSpPr/>
        <p:nvPr/>
      </p:nvGrpSpPr>
      <p:grpSpPr>
        <a:xfrm>
          <a:off x="0" y="0"/>
          <a:ext cx="0" cy="0"/>
          <a:chOff x="0" y="0"/>
          <a:chExt cx="0" cy="0"/>
        </a:xfrm>
      </p:grpSpPr>
      <p:grpSp>
        <p:nvGrpSpPr>
          <p:cNvPr name="Group 2" id="2"/>
          <p:cNvGrpSpPr/>
          <p:nvPr/>
        </p:nvGrpSpPr>
        <p:grpSpPr>
          <a:xfrm rot="0">
            <a:off x="0" y="-9525"/>
            <a:ext cx="18288000" cy="8985739"/>
            <a:chOff x="0" y="0"/>
            <a:chExt cx="24384000" cy="11980985"/>
          </a:xfrm>
        </p:grpSpPr>
        <p:sp>
          <p:nvSpPr>
            <p:cNvPr name="Freeform 3" id="3"/>
            <p:cNvSpPr/>
            <p:nvPr/>
          </p:nvSpPr>
          <p:spPr>
            <a:xfrm flipH="false" flipV="false" rot="0">
              <a:off x="0" y="0"/>
              <a:ext cx="24384000" cy="11980926"/>
            </a:xfrm>
            <a:custGeom>
              <a:avLst/>
              <a:gdLst/>
              <a:ahLst/>
              <a:cxnLst/>
              <a:rect r="r" b="b" t="t" l="l"/>
              <a:pathLst>
                <a:path h="11980926" w="24384000">
                  <a:moveTo>
                    <a:pt x="0" y="0"/>
                  </a:moveTo>
                  <a:lnTo>
                    <a:pt x="24384000" y="0"/>
                  </a:lnTo>
                  <a:lnTo>
                    <a:pt x="24384000" y="11980926"/>
                  </a:lnTo>
                  <a:lnTo>
                    <a:pt x="0" y="11980926"/>
                  </a:lnTo>
                  <a:close/>
                </a:path>
              </a:pathLst>
            </a:custGeom>
            <a:solidFill>
              <a:srgbClr val="717092"/>
            </a:solidFill>
          </p:spPr>
        </p:sp>
      </p:grpSp>
      <p:grpSp>
        <p:nvGrpSpPr>
          <p:cNvPr name="Group 4" id="4"/>
          <p:cNvGrpSpPr>
            <a:grpSpLocks noChangeAspect="true"/>
          </p:cNvGrpSpPr>
          <p:nvPr/>
        </p:nvGrpSpPr>
        <p:grpSpPr>
          <a:xfrm rot="0">
            <a:off x="0" y="8575743"/>
            <a:ext cx="18288000" cy="184639"/>
            <a:chOff x="0" y="0"/>
            <a:chExt cx="24384000" cy="246185"/>
          </a:xfrm>
        </p:grpSpPr>
        <p:sp>
          <p:nvSpPr>
            <p:cNvPr name="Freeform 5" id="5"/>
            <p:cNvSpPr/>
            <p:nvPr/>
          </p:nvSpPr>
          <p:spPr>
            <a:xfrm flipH="false" flipV="false" rot="0">
              <a:off x="0" y="0"/>
              <a:ext cx="24384000" cy="246126"/>
            </a:xfrm>
            <a:custGeom>
              <a:avLst/>
              <a:gdLst/>
              <a:ahLst/>
              <a:cxnLst/>
              <a:rect r="r" b="b" t="t" l="l"/>
              <a:pathLst>
                <a:path h="246126" w="24384000">
                  <a:moveTo>
                    <a:pt x="0" y="0"/>
                  </a:moveTo>
                  <a:lnTo>
                    <a:pt x="24384000" y="0"/>
                  </a:lnTo>
                  <a:lnTo>
                    <a:pt x="24384000" y="246126"/>
                  </a:lnTo>
                  <a:lnTo>
                    <a:pt x="0" y="246126"/>
                  </a:lnTo>
                  <a:lnTo>
                    <a:pt x="0" y="0"/>
                  </a:lnTo>
                  <a:close/>
                </a:path>
              </a:pathLst>
            </a:custGeom>
            <a:blipFill>
              <a:blip r:embed="rId3"/>
              <a:stretch>
                <a:fillRect l="0" t="-10146" r="0" b="-10170"/>
              </a:stretch>
            </a:blipFill>
          </p:spPr>
        </p:sp>
      </p:grpSp>
      <p:grpSp>
        <p:nvGrpSpPr>
          <p:cNvPr name="Group 6" id="6"/>
          <p:cNvGrpSpPr>
            <a:grpSpLocks noChangeAspect="true"/>
          </p:cNvGrpSpPr>
          <p:nvPr/>
        </p:nvGrpSpPr>
        <p:grpSpPr>
          <a:xfrm rot="0">
            <a:off x="14782160" y="8985739"/>
            <a:ext cx="3411230" cy="1662544"/>
            <a:chOff x="0" y="0"/>
            <a:chExt cx="4548306" cy="2216725"/>
          </a:xfrm>
        </p:grpSpPr>
        <p:sp>
          <p:nvSpPr>
            <p:cNvPr name="Freeform 7" id="7"/>
            <p:cNvSpPr/>
            <p:nvPr/>
          </p:nvSpPr>
          <p:spPr>
            <a:xfrm flipH="false" flipV="false" rot="0">
              <a:off x="0" y="0"/>
              <a:ext cx="4548251" cy="2216785"/>
            </a:xfrm>
            <a:custGeom>
              <a:avLst/>
              <a:gdLst/>
              <a:ahLst/>
              <a:cxnLst/>
              <a:rect r="r" b="b" t="t" l="l"/>
              <a:pathLst>
                <a:path h="2216785" w="4548251">
                  <a:moveTo>
                    <a:pt x="0" y="0"/>
                  </a:moveTo>
                  <a:lnTo>
                    <a:pt x="4548251" y="0"/>
                  </a:lnTo>
                  <a:lnTo>
                    <a:pt x="4548251" y="2216785"/>
                  </a:lnTo>
                  <a:lnTo>
                    <a:pt x="0" y="2216785"/>
                  </a:lnTo>
                  <a:lnTo>
                    <a:pt x="0" y="0"/>
                  </a:lnTo>
                  <a:close/>
                </a:path>
              </a:pathLst>
            </a:custGeom>
          </p:spPr>
        </p:sp>
      </p:grpSp>
      <p:grpSp>
        <p:nvGrpSpPr>
          <p:cNvPr name="Group 8" id="8"/>
          <p:cNvGrpSpPr/>
          <p:nvPr/>
        </p:nvGrpSpPr>
        <p:grpSpPr>
          <a:xfrm rot="0">
            <a:off x="12865080" y="5003800"/>
            <a:ext cx="4937760" cy="4800600"/>
            <a:chOff x="0" y="0"/>
            <a:chExt cx="6583680" cy="6400800"/>
          </a:xfrm>
        </p:grpSpPr>
        <p:sp>
          <p:nvSpPr>
            <p:cNvPr name="Freeform 9" id="9"/>
            <p:cNvSpPr/>
            <p:nvPr/>
          </p:nvSpPr>
          <p:spPr>
            <a:xfrm flipH="false" flipV="false" rot="0">
              <a:off x="0" y="0"/>
              <a:ext cx="6583680" cy="6400800"/>
            </a:xfrm>
            <a:custGeom>
              <a:avLst/>
              <a:gdLst/>
              <a:ahLst/>
              <a:cxnLst/>
              <a:rect r="r" b="b" t="t" l="l"/>
              <a:pathLst>
                <a:path h="6400800" w="6583680">
                  <a:moveTo>
                    <a:pt x="6583680" y="6400800"/>
                  </a:moveTo>
                  <a:lnTo>
                    <a:pt x="6583680" y="0"/>
                  </a:lnTo>
                  <a:lnTo>
                    <a:pt x="0" y="6400800"/>
                  </a:lnTo>
                  <a:close/>
                </a:path>
              </a:pathLst>
            </a:custGeom>
            <a:solidFill>
              <a:srgbClr val="D9B98B"/>
            </a:solidFill>
          </p:spPr>
        </p:sp>
      </p:grpSp>
      <p:grpSp>
        <p:nvGrpSpPr>
          <p:cNvPr name="Group 10" id="10"/>
          <p:cNvGrpSpPr/>
          <p:nvPr/>
        </p:nvGrpSpPr>
        <p:grpSpPr>
          <a:xfrm rot="0">
            <a:off x="955517" y="927769"/>
            <a:ext cx="16371867" cy="8426110"/>
            <a:chOff x="0" y="0"/>
            <a:chExt cx="21829156" cy="11234814"/>
          </a:xfrm>
        </p:grpSpPr>
        <p:sp>
          <p:nvSpPr>
            <p:cNvPr name="Freeform 11" id="11"/>
            <p:cNvSpPr/>
            <p:nvPr/>
          </p:nvSpPr>
          <p:spPr>
            <a:xfrm flipH="false" flipV="false" rot="0">
              <a:off x="0" y="0"/>
              <a:ext cx="21829140" cy="11234801"/>
            </a:xfrm>
            <a:custGeom>
              <a:avLst/>
              <a:gdLst/>
              <a:ahLst/>
              <a:cxnLst/>
              <a:rect r="r" b="b" t="t" l="l"/>
              <a:pathLst>
                <a:path h="11234801" w="21829140">
                  <a:moveTo>
                    <a:pt x="9525" y="0"/>
                  </a:moveTo>
                  <a:lnTo>
                    <a:pt x="21819615" y="0"/>
                  </a:lnTo>
                  <a:cubicBezTo>
                    <a:pt x="21824823" y="0"/>
                    <a:pt x="21829140" y="4318"/>
                    <a:pt x="21829140" y="9525"/>
                  </a:cubicBezTo>
                  <a:lnTo>
                    <a:pt x="21829140" y="11225276"/>
                  </a:lnTo>
                  <a:cubicBezTo>
                    <a:pt x="21829140" y="11230483"/>
                    <a:pt x="21824823" y="11234801"/>
                    <a:pt x="21819615" y="11234801"/>
                  </a:cubicBezTo>
                  <a:lnTo>
                    <a:pt x="9525" y="11234801"/>
                  </a:lnTo>
                  <a:cubicBezTo>
                    <a:pt x="4318" y="11234801"/>
                    <a:pt x="0" y="11230483"/>
                    <a:pt x="0" y="11225276"/>
                  </a:cubicBezTo>
                  <a:lnTo>
                    <a:pt x="0" y="9525"/>
                  </a:lnTo>
                  <a:cubicBezTo>
                    <a:pt x="0" y="4318"/>
                    <a:pt x="4318" y="0"/>
                    <a:pt x="9525" y="0"/>
                  </a:cubicBezTo>
                  <a:moveTo>
                    <a:pt x="9525" y="19050"/>
                  </a:moveTo>
                  <a:lnTo>
                    <a:pt x="9525" y="9525"/>
                  </a:lnTo>
                  <a:lnTo>
                    <a:pt x="19050" y="9525"/>
                  </a:lnTo>
                  <a:lnTo>
                    <a:pt x="19050" y="11225276"/>
                  </a:lnTo>
                  <a:lnTo>
                    <a:pt x="9525" y="11225276"/>
                  </a:lnTo>
                  <a:lnTo>
                    <a:pt x="9525" y="11215751"/>
                  </a:lnTo>
                  <a:lnTo>
                    <a:pt x="21819615" y="11215751"/>
                  </a:lnTo>
                  <a:lnTo>
                    <a:pt x="21819615" y="11225276"/>
                  </a:lnTo>
                  <a:lnTo>
                    <a:pt x="21810090" y="11225276"/>
                  </a:lnTo>
                  <a:lnTo>
                    <a:pt x="21810090" y="9525"/>
                  </a:lnTo>
                  <a:lnTo>
                    <a:pt x="21819615" y="9525"/>
                  </a:lnTo>
                  <a:lnTo>
                    <a:pt x="21819615" y="19050"/>
                  </a:lnTo>
                  <a:lnTo>
                    <a:pt x="9525" y="19050"/>
                  </a:lnTo>
                  <a:close/>
                </a:path>
              </a:pathLst>
            </a:custGeom>
            <a:solidFill>
              <a:srgbClr val="9E8C95"/>
            </a:solidFill>
          </p:spPr>
        </p:sp>
      </p:grpSp>
      <p:grpSp>
        <p:nvGrpSpPr>
          <p:cNvPr name="Group 12" id="12"/>
          <p:cNvGrpSpPr/>
          <p:nvPr/>
        </p:nvGrpSpPr>
        <p:grpSpPr>
          <a:xfrm rot="0">
            <a:off x="1745855" y="1435487"/>
            <a:ext cx="15065642" cy="2634971"/>
            <a:chOff x="0" y="0"/>
            <a:chExt cx="20087522" cy="3513295"/>
          </a:xfrm>
        </p:grpSpPr>
        <p:sp>
          <p:nvSpPr>
            <p:cNvPr name="Freeform 13" id="13"/>
            <p:cNvSpPr/>
            <p:nvPr/>
          </p:nvSpPr>
          <p:spPr>
            <a:xfrm flipH="false" flipV="false" rot="0">
              <a:off x="0" y="0"/>
              <a:ext cx="20087523" cy="3513295"/>
            </a:xfrm>
            <a:custGeom>
              <a:avLst/>
              <a:gdLst/>
              <a:ahLst/>
              <a:cxnLst/>
              <a:rect r="r" b="b" t="t" l="l"/>
              <a:pathLst>
                <a:path h="3513295" w="20087523">
                  <a:moveTo>
                    <a:pt x="0" y="0"/>
                  </a:moveTo>
                  <a:lnTo>
                    <a:pt x="20087523" y="0"/>
                  </a:lnTo>
                  <a:lnTo>
                    <a:pt x="20087523" y="3513295"/>
                  </a:lnTo>
                  <a:lnTo>
                    <a:pt x="0" y="3513295"/>
                  </a:lnTo>
                  <a:close/>
                </a:path>
              </a:pathLst>
            </a:custGeom>
          </p:spPr>
        </p:sp>
        <p:sp>
          <p:nvSpPr>
            <p:cNvPr name="TextBox 14" id="14"/>
            <p:cNvSpPr txBox="true"/>
            <p:nvPr/>
          </p:nvSpPr>
          <p:spPr>
            <a:xfrm>
              <a:off x="0" y="76200"/>
              <a:ext cx="20087522" cy="3437095"/>
            </a:xfrm>
            <a:prstGeom prst="rect">
              <a:avLst/>
            </a:prstGeom>
          </p:spPr>
          <p:txBody>
            <a:bodyPr anchor="b" rtlCol="false" tIns="0" lIns="0" bIns="0" rIns="0"/>
            <a:lstStyle/>
            <a:p>
              <a:pPr algn="ctr">
                <a:lnSpc>
                  <a:spcPts val="7128"/>
                </a:lnSpc>
              </a:pPr>
              <a:r>
                <a:rPr lang="en-US" b="true" sz="6600" spc="900">
                  <a:solidFill>
                    <a:srgbClr val="FFFFFF"/>
                  </a:solidFill>
                  <a:latin typeface="Noto Serif Display Bold"/>
                  <a:ea typeface="Noto Serif Display Bold"/>
                  <a:cs typeface="Noto Serif Display Bold"/>
                  <a:sym typeface="Noto Serif Display Bold"/>
                </a:rPr>
                <a:t>Research can be categorized as:</a:t>
              </a:r>
            </a:p>
          </p:txBody>
        </p:sp>
      </p:grpSp>
      <p:grpSp>
        <p:nvGrpSpPr>
          <p:cNvPr name="Group 15" id="15"/>
          <p:cNvGrpSpPr/>
          <p:nvPr/>
        </p:nvGrpSpPr>
        <p:grpSpPr>
          <a:xfrm rot="0">
            <a:off x="1745855" y="4070458"/>
            <a:ext cx="15065642" cy="2634971"/>
            <a:chOff x="0" y="0"/>
            <a:chExt cx="20087522" cy="3513295"/>
          </a:xfrm>
        </p:grpSpPr>
        <p:sp>
          <p:nvSpPr>
            <p:cNvPr name="Freeform 16" id="16"/>
            <p:cNvSpPr/>
            <p:nvPr/>
          </p:nvSpPr>
          <p:spPr>
            <a:xfrm flipH="false" flipV="false" rot="0">
              <a:off x="0" y="0"/>
              <a:ext cx="20087523" cy="3513295"/>
            </a:xfrm>
            <a:custGeom>
              <a:avLst/>
              <a:gdLst/>
              <a:ahLst/>
              <a:cxnLst/>
              <a:rect r="r" b="b" t="t" l="l"/>
              <a:pathLst>
                <a:path h="3513295" w="20087523">
                  <a:moveTo>
                    <a:pt x="0" y="0"/>
                  </a:moveTo>
                  <a:lnTo>
                    <a:pt x="20087523" y="0"/>
                  </a:lnTo>
                  <a:lnTo>
                    <a:pt x="20087523" y="3513295"/>
                  </a:lnTo>
                  <a:lnTo>
                    <a:pt x="0" y="3513295"/>
                  </a:lnTo>
                  <a:close/>
                </a:path>
              </a:pathLst>
            </a:custGeom>
          </p:spPr>
        </p:sp>
        <p:sp>
          <p:nvSpPr>
            <p:cNvPr name="TextBox 17" id="17"/>
            <p:cNvSpPr txBox="true"/>
            <p:nvPr/>
          </p:nvSpPr>
          <p:spPr>
            <a:xfrm>
              <a:off x="0" y="76200"/>
              <a:ext cx="20087522" cy="3437095"/>
            </a:xfrm>
            <a:prstGeom prst="rect">
              <a:avLst/>
            </a:prstGeom>
          </p:spPr>
          <p:txBody>
            <a:bodyPr anchor="b" rtlCol="false" tIns="0" lIns="0" bIns="0" rIns="0"/>
            <a:lstStyle/>
            <a:p>
              <a:pPr algn="ctr">
                <a:lnSpc>
                  <a:spcPts val="7128"/>
                </a:lnSpc>
              </a:pPr>
              <a:r>
                <a:rPr lang="en-US" b="true" sz="6600" spc="900">
                  <a:solidFill>
                    <a:srgbClr val="452920"/>
                  </a:solidFill>
                  <a:latin typeface="Noto Serif Display Bold"/>
                  <a:ea typeface="Noto Serif Display Bold"/>
                  <a:cs typeface="Noto Serif Display Bold"/>
                  <a:sym typeface="Noto Serif Display Bold"/>
                </a:rPr>
                <a:t>Qualitative  or  Quantitative</a:t>
              </a:r>
            </a:p>
          </p:txBody>
        </p:sp>
      </p:grpSp>
    </p:spTree>
  </p:cSld>
  <p:clrMapOvr>
    <a:masterClrMapping/>
  </p:clrMapOvr>
  <p:transition spd="fast">
    <p:fade/>
  </p:transition>
</p:sld>
</file>

<file path=ppt/slides/slide24.xml><?xml version="1.0" encoding="utf-8"?>
<p:sld xmlns:p="http://schemas.openxmlformats.org/presentationml/2006/main" xmlns:a="http://schemas.openxmlformats.org/drawingml/2006/main" xmlns:r="http://schemas.openxmlformats.org/officeDocument/2006/relationships">
  <p:cSld>
    <p:bg>
      <p:bgPr>
        <a:solidFill>
          <a:srgbClr val="FCF7F6"/>
        </a:solidFill>
      </p:bgPr>
    </p:bg>
    <p:spTree>
      <p:nvGrpSpPr>
        <p:cNvPr id="1" name=""/>
        <p:cNvGrpSpPr/>
        <p:nvPr/>
      </p:nvGrpSpPr>
      <p:grpSpPr>
        <a:xfrm>
          <a:off x="0" y="0"/>
          <a:ext cx="0" cy="0"/>
          <a:chOff x="0" y="0"/>
          <a:chExt cx="0" cy="0"/>
        </a:xfrm>
      </p:grpSpPr>
      <p:grpSp>
        <p:nvGrpSpPr>
          <p:cNvPr name="Group 2" id="2"/>
          <p:cNvGrpSpPr/>
          <p:nvPr/>
        </p:nvGrpSpPr>
        <p:grpSpPr>
          <a:xfrm rot="0">
            <a:off x="0" y="-9525"/>
            <a:ext cx="18288000" cy="8985739"/>
            <a:chOff x="0" y="0"/>
            <a:chExt cx="24384000" cy="11980985"/>
          </a:xfrm>
        </p:grpSpPr>
        <p:sp>
          <p:nvSpPr>
            <p:cNvPr name="Freeform 3" id="3"/>
            <p:cNvSpPr/>
            <p:nvPr/>
          </p:nvSpPr>
          <p:spPr>
            <a:xfrm flipH="false" flipV="false" rot="0">
              <a:off x="0" y="0"/>
              <a:ext cx="24384000" cy="11980926"/>
            </a:xfrm>
            <a:custGeom>
              <a:avLst/>
              <a:gdLst/>
              <a:ahLst/>
              <a:cxnLst/>
              <a:rect r="r" b="b" t="t" l="l"/>
              <a:pathLst>
                <a:path h="11980926" w="24384000">
                  <a:moveTo>
                    <a:pt x="0" y="0"/>
                  </a:moveTo>
                  <a:lnTo>
                    <a:pt x="24384000" y="0"/>
                  </a:lnTo>
                  <a:lnTo>
                    <a:pt x="24384000" y="11980926"/>
                  </a:lnTo>
                  <a:lnTo>
                    <a:pt x="0" y="11980926"/>
                  </a:lnTo>
                  <a:close/>
                </a:path>
              </a:pathLst>
            </a:custGeom>
            <a:solidFill>
              <a:srgbClr val="585878"/>
            </a:solidFill>
          </p:spPr>
        </p:sp>
      </p:grpSp>
      <p:grpSp>
        <p:nvGrpSpPr>
          <p:cNvPr name="Group 4" id="4"/>
          <p:cNvGrpSpPr>
            <a:grpSpLocks noChangeAspect="true"/>
          </p:cNvGrpSpPr>
          <p:nvPr/>
        </p:nvGrpSpPr>
        <p:grpSpPr>
          <a:xfrm rot="0">
            <a:off x="0" y="8575743"/>
            <a:ext cx="18288000" cy="184639"/>
            <a:chOff x="0" y="0"/>
            <a:chExt cx="24384000" cy="246185"/>
          </a:xfrm>
        </p:grpSpPr>
        <p:sp>
          <p:nvSpPr>
            <p:cNvPr name="Freeform 5" id="5"/>
            <p:cNvSpPr/>
            <p:nvPr/>
          </p:nvSpPr>
          <p:spPr>
            <a:xfrm flipH="false" flipV="false" rot="0">
              <a:off x="0" y="0"/>
              <a:ext cx="24384000" cy="246126"/>
            </a:xfrm>
            <a:custGeom>
              <a:avLst/>
              <a:gdLst/>
              <a:ahLst/>
              <a:cxnLst/>
              <a:rect r="r" b="b" t="t" l="l"/>
              <a:pathLst>
                <a:path h="246126" w="24384000">
                  <a:moveTo>
                    <a:pt x="0" y="0"/>
                  </a:moveTo>
                  <a:lnTo>
                    <a:pt x="24384000" y="0"/>
                  </a:lnTo>
                  <a:lnTo>
                    <a:pt x="24384000" y="246126"/>
                  </a:lnTo>
                  <a:lnTo>
                    <a:pt x="0" y="246126"/>
                  </a:lnTo>
                  <a:lnTo>
                    <a:pt x="0" y="0"/>
                  </a:lnTo>
                  <a:close/>
                </a:path>
              </a:pathLst>
            </a:custGeom>
            <a:blipFill>
              <a:blip r:embed="rId3"/>
              <a:stretch>
                <a:fillRect l="0" t="-10146" r="0" b="-10170"/>
              </a:stretch>
            </a:blipFill>
          </p:spPr>
        </p:sp>
      </p:grpSp>
      <p:grpSp>
        <p:nvGrpSpPr>
          <p:cNvPr name="Group 6" id="6"/>
          <p:cNvGrpSpPr>
            <a:grpSpLocks noChangeAspect="true"/>
          </p:cNvGrpSpPr>
          <p:nvPr/>
        </p:nvGrpSpPr>
        <p:grpSpPr>
          <a:xfrm rot="0">
            <a:off x="14782160" y="8985739"/>
            <a:ext cx="3411230" cy="1662544"/>
            <a:chOff x="0" y="0"/>
            <a:chExt cx="4548306" cy="2216725"/>
          </a:xfrm>
        </p:grpSpPr>
        <p:sp>
          <p:nvSpPr>
            <p:cNvPr name="Freeform 7" id="7"/>
            <p:cNvSpPr/>
            <p:nvPr/>
          </p:nvSpPr>
          <p:spPr>
            <a:xfrm flipH="false" flipV="false" rot="0">
              <a:off x="0" y="0"/>
              <a:ext cx="4548251" cy="2216785"/>
            </a:xfrm>
            <a:custGeom>
              <a:avLst/>
              <a:gdLst/>
              <a:ahLst/>
              <a:cxnLst/>
              <a:rect r="r" b="b" t="t" l="l"/>
              <a:pathLst>
                <a:path h="2216785" w="4548251">
                  <a:moveTo>
                    <a:pt x="0" y="0"/>
                  </a:moveTo>
                  <a:lnTo>
                    <a:pt x="4548251" y="0"/>
                  </a:lnTo>
                  <a:lnTo>
                    <a:pt x="4548251" y="2216785"/>
                  </a:lnTo>
                  <a:lnTo>
                    <a:pt x="0" y="2216785"/>
                  </a:lnTo>
                  <a:lnTo>
                    <a:pt x="0" y="0"/>
                  </a:lnTo>
                  <a:close/>
                </a:path>
              </a:pathLst>
            </a:custGeom>
          </p:spPr>
        </p:sp>
      </p:grpSp>
      <p:grpSp>
        <p:nvGrpSpPr>
          <p:cNvPr name="Group 8" id="8"/>
          <p:cNvGrpSpPr/>
          <p:nvPr/>
        </p:nvGrpSpPr>
        <p:grpSpPr>
          <a:xfrm rot="0">
            <a:off x="0" y="0"/>
            <a:ext cx="18288000" cy="10287000"/>
            <a:chOff x="0" y="0"/>
            <a:chExt cx="24384000" cy="13716000"/>
          </a:xfrm>
        </p:grpSpPr>
        <p:sp>
          <p:nvSpPr>
            <p:cNvPr name="Freeform 9" id="9"/>
            <p:cNvSpPr/>
            <p:nvPr/>
          </p:nvSpPr>
          <p:spPr>
            <a:xfrm flipH="false" flipV="false" rot="0">
              <a:off x="0" y="0"/>
              <a:ext cx="24384000" cy="13716000"/>
            </a:xfrm>
            <a:custGeom>
              <a:avLst/>
              <a:gdLst/>
              <a:ahLst/>
              <a:cxnLst/>
              <a:rect r="r" b="b" t="t" l="l"/>
              <a:pathLst>
                <a:path h="13716000" w="24384000">
                  <a:moveTo>
                    <a:pt x="0" y="0"/>
                  </a:moveTo>
                  <a:lnTo>
                    <a:pt x="24384000" y="0"/>
                  </a:lnTo>
                  <a:lnTo>
                    <a:pt x="24384000" y="13716000"/>
                  </a:lnTo>
                  <a:lnTo>
                    <a:pt x="0" y="13716000"/>
                  </a:lnTo>
                  <a:close/>
                </a:path>
              </a:pathLst>
            </a:custGeom>
            <a:solidFill>
              <a:srgbClr val="FCF7F6"/>
            </a:solidFill>
          </p:spPr>
        </p:sp>
      </p:grpSp>
      <p:grpSp>
        <p:nvGrpSpPr>
          <p:cNvPr name="Group 10" id="10"/>
          <p:cNvGrpSpPr/>
          <p:nvPr/>
        </p:nvGrpSpPr>
        <p:grpSpPr>
          <a:xfrm rot="0">
            <a:off x="1138666" y="599966"/>
            <a:ext cx="15546032" cy="1703606"/>
            <a:chOff x="0" y="0"/>
            <a:chExt cx="20728043" cy="2271474"/>
          </a:xfrm>
        </p:grpSpPr>
        <p:sp>
          <p:nvSpPr>
            <p:cNvPr name="Freeform 11" id="11"/>
            <p:cNvSpPr/>
            <p:nvPr/>
          </p:nvSpPr>
          <p:spPr>
            <a:xfrm flipH="false" flipV="false" rot="0">
              <a:off x="0" y="0"/>
              <a:ext cx="20728043" cy="2271474"/>
            </a:xfrm>
            <a:custGeom>
              <a:avLst/>
              <a:gdLst/>
              <a:ahLst/>
              <a:cxnLst/>
              <a:rect r="r" b="b" t="t" l="l"/>
              <a:pathLst>
                <a:path h="2271474" w="20728043">
                  <a:moveTo>
                    <a:pt x="0" y="0"/>
                  </a:moveTo>
                  <a:lnTo>
                    <a:pt x="20728043" y="0"/>
                  </a:lnTo>
                  <a:lnTo>
                    <a:pt x="20728043" y="2271474"/>
                  </a:lnTo>
                  <a:lnTo>
                    <a:pt x="0" y="2271474"/>
                  </a:lnTo>
                  <a:close/>
                </a:path>
              </a:pathLst>
            </a:custGeom>
          </p:spPr>
        </p:sp>
        <p:sp>
          <p:nvSpPr>
            <p:cNvPr name="TextBox 12" id="12"/>
            <p:cNvSpPr txBox="true"/>
            <p:nvPr/>
          </p:nvSpPr>
          <p:spPr>
            <a:xfrm>
              <a:off x="0" y="57150"/>
              <a:ext cx="20728043" cy="2214324"/>
            </a:xfrm>
            <a:prstGeom prst="rect">
              <a:avLst/>
            </a:prstGeom>
          </p:spPr>
          <p:txBody>
            <a:bodyPr anchor="ctr" rtlCol="false" tIns="0" lIns="0" bIns="0" rIns="0"/>
            <a:lstStyle/>
            <a:p>
              <a:pPr algn="ctr">
                <a:lnSpc>
                  <a:spcPts val="5832"/>
                </a:lnSpc>
              </a:pPr>
              <a:r>
                <a:rPr lang="en-US" b="true" sz="5400" spc="900">
                  <a:solidFill>
                    <a:srgbClr val="3C3C50"/>
                  </a:solidFill>
                  <a:latin typeface="Noto Serif Display Bold"/>
                  <a:ea typeface="Noto Serif Display Bold"/>
                  <a:cs typeface="Noto Serif Display Bold"/>
                  <a:sym typeface="Noto Serif Display Bold"/>
                </a:rPr>
                <a:t>Quantitative Research</a:t>
              </a:r>
            </a:p>
          </p:txBody>
        </p:sp>
      </p:grpSp>
      <p:sp>
        <p:nvSpPr>
          <p:cNvPr name="TextBox 13" id="13"/>
          <p:cNvSpPr txBox="true"/>
          <p:nvPr/>
        </p:nvSpPr>
        <p:spPr>
          <a:xfrm rot="0">
            <a:off x="1006057" y="3659700"/>
            <a:ext cx="9955150" cy="4916043"/>
          </a:xfrm>
          <a:prstGeom prst="rect">
            <a:avLst/>
          </a:prstGeom>
        </p:spPr>
        <p:txBody>
          <a:bodyPr anchor="t" rtlCol="false" tIns="0" lIns="0" bIns="0" rIns="0">
            <a:spAutoFit/>
          </a:bodyPr>
          <a:lstStyle/>
          <a:p>
            <a:pPr algn="l" marL="623649" indent="-311825" lvl="1">
              <a:lnSpc>
                <a:spcPts val="4374"/>
              </a:lnSpc>
              <a:buFont typeface="Arial"/>
              <a:buChar char="•"/>
            </a:pPr>
            <a:r>
              <a:rPr lang="en-US" sz="4050">
                <a:solidFill>
                  <a:srgbClr val="3C3C50"/>
                </a:solidFill>
                <a:latin typeface="Noto Serif Display"/>
                <a:ea typeface="Noto Serif Display"/>
                <a:cs typeface="Noto Serif Display"/>
                <a:sym typeface="Noto Serif Display"/>
              </a:rPr>
              <a:t>Doing qualitativ</a:t>
            </a:r>
            <a:r>
              <a:rPr lang="en-US" sz="4050">
                <a:solidFill>
                  <a:srgbClr val="3C3C50"/>
                </a:solidFill>
                <a:latin typeface="Noto Serif Display"/>
                <a:ea typeface="Noto Serif Display"/>
                <a:cs typeface="Noto Serif Display"/>
                <a:sym typeface="Noto Serif Display"/>
              </a:rPr>
              <a:t>e research is also called interpretive research</a:t>
            </a:r>
          </a:p>
          <a:p>
            <a:pPr algn="l">
              <a:lnSpc>
                <a:spcPts val="4374"/>
              </a:lnSpc>
            </a:pPr>
          </a:p>
          <a:p>
            <a:pPr algn="l" marL="623392" indent="-311696" lvl="1">
              <a:lnSpc>
                <a:spcPts val="4374"/>
              </a:lnSpc>
              <a:buFont typeface="Arial"/>
              <a:buChar char="•"/>
            </a:pPr>
            <a:r>
              <a:rPr lang="en-US" sz="4050">
                <a:solidFill>
                  <a:srgbClr val="3C3C50"/>
                </a:solidFill>
                <a:latin typeface="Noto Serif Display"/>
                <a:ea typeface="Noto Serif Display"/>
                <a:cs typeface="Noto Serif Display"/>
                <a:sym typeface="Noto Serif Display"/>
              </a:rPr>
              <a:t>Not only about “what” people think but also “why” they think so</a:t>
            </a:r>
          </a:p>
          <a:p>
            <a:pPr algn="l">
              <a:lnSpc>
                <a:spcPts val="4374"/>
              </a:lnSpc>
            </a:pPr>
          </a:p>
          <a:p>
            <a:pPr algn="l" marL="623392" indent="-311696" lvl="1">
              <a:lnSpc>
                <a:spcPts val="4374"/>
              </a:lnSpc>
              <a:buFont typeface="Arial"/>
              <a:buChar char="•"/>
            </a:pPr>
            <a:r>
              <a:rPr lang="en-US" sz="4050">
                <a:solidFill>
                  <a:srgbClr val="3C3C50"/>
                </a:solidFill>
                <a:latin typeface="Noto Serif Display"/>
                <a:ea typeface="Noto Serif Display"/>
                <a:cs typeface="Noto Serif Display"/>
                <a:sym typeface="Noto Serif Display"/>
              </a:rPr>
              <a:t>Qualitative research uses open-end</a:t>
            </a:r>
            <a:r>
              <a:rPr lang="en-US" sz="4050">
                <a:solidFill>
                  <a:srgbClr val="3C3C50"/>
                </a:solidFill>
                <a:latin typeface="Noto Serif Display"/>
                <a:ea typeface="Noto Serif Display"/>
                <a:cs typeface="Noto Serif Display"/>
                <a:sym typeface="Noto Serif Display"/>
              </a:rPr>
              <a:t>ed responses from participants</a:t>
            </a:r>
          </a:p>
          <a:p>
            <a:pPr algn="l">
              <a:lnSpc>
                <a:spcPts val="3888"/>
              </a:lnSpc>
            </a:pPr>
          </a:p>
        </p:txBody>
      </p:sp>
      <p:grpSp>
        <p:nvGrpSpPr>
          <p:cNvPr name="Group 14" id="14"/>
          <p:cNvGrpSpPr>
            <a:grpSpLocks noChangeAspect="true"/>
          </p:cNvGrpSpPr>
          <p:nvPr/>
        </p:nvGrpSpPr>
        <p:grpSpPr>
          <a:xfrm rot="0">
            <a:off x="11337351" y="2673249"/>
            <a:ext cx="5708985" cy="6053708"/>
            <a:chOff x="0" y="0"/>
            <a:chExt cx="7611980" cy="8071611"/>
          </a:xfrm>
        </p:grpSpPr>
        <p:sp>
          <p:nvSpPr>
            <p:cNvPr name="Freeform 15" id="15" descr="A beginner&amp;#39;s guide to qualitative and quantitative research - Optimal  Workshop"/>
            <p:cNvSpPr/>
            <p:nvPr/>
          </p:nvSpPr>
          <p:spPr>
            <a:xfrm flipH="false" flipV="false" rot="0">
              <a:off x="0" y="0"/>
              <a:ext cx="7611999" cy="8071612"/>
            </a:xfrm>
            <a:custGeom>
              <a:avLst/>
              <a:gdLst/>
              <a:ahLst/>
              <a:cxnLst/>
              <a:rect r="r" b="b" t="t" l="l"/>
              <a:pathLst>
                <a:path h="8071612" w="7611999">
                  <a:moveTo>
                    <a:pt x="0" y="0"/>
                  </a:moveTo>
                  <a:lnTo>
                    <a:pt x="7611999" y="0"/>
                  </a:lnTo>
                  <a:lnTo>
                    <a:pt x="7611999" y="8071612"/>
                  </a:lnTo>
                  <a:lnTo>
                    <a:pt x="0" y="8071612"/>
                  </a:lnTo>
                  <a:lnTo>
                    <a:pt x="0" y="0"/>
                  </a:lnTo>
                  <a:close/>
                </a:path>
              </a:pathLst>
            </a:custGeom>
            <a:blipFill>
              <a:blip r:embed="rId4"/>
              <a:stretch>
                <a:fillRect l="-78737" t="-5349" r="-3" b="-2"/>
              </a:stretch>
            </a:blipFill>
          </p:spPr>
        </p:sp>
      </p:grpSp>
      <p:sp>
        <p:nvSpPr>
          <p:cNvPr name="Freeform 16" id="16"/>
          <p:cNvSpPr/>
          <p:nvPr/>
        </p:nvSpPr>
        <p:spPr>
          <a:xfrm flipH="false" flipV="false" rot="0">
            <a:off x="16684704" y="1069691"/>
            <a:ext cx="1603301" cy="3189937"/>
          </a:xfrm>
          <a:custGeom>
            <a:avLst/>
            <a:gdLst/>
            <a:ahLst/>
            <a:cxnLst/>
            <a:rect r="r" b="b" t="t" l="l"/>
            <a:pathLst>
              <a:path h="3189937" w="1603301">
                <a:moveTo>
                  <a:pt x="0" y="0"/>
                </a:moveTo>
                <a:lnTo>
                  <a:pt x="1603301" y="0"/>
                </a:lnTo>
                <a:lnTo>
                  <a:pt x="1603301" y="3189936"/>
                </a:lnTo>
                <a:lnTo>
                  <a:pt x="0" y="3189936"/>
                </a:lnTo>
                <a:lnTo>
                  <a:pt x="0" y="0"/>
                </a:lnTo>
                <a:close/>
              </a:path>
            </a:pathLst>
          </a:custGeom>
          <a:blipFill>
            <a:blip r:embed="rId5">
              <a:extLst>
                <a:ext uri="{96DAC541-7B7A-43D3-8B79-37D633B846F1}">
                  <asvg:svgBlip xmlns:asvg="http://schemas.microsoft.com/office/drawing/2016/SVG/main" r:embed="rId6"/>
                </a:ext>
              </a:extLst>
            </a:blip>
            <a:stretch>
              <a:fillRect l="0" t="0" r="0" b="0"/>
            </a:stretch>
          </a:blipFill>
        </p:spPr>
      </p:sp>
      <p:grpSp>
        <p:nvGrpSpPr>
          <p:cNvPr name="Group 17" id="17"/>
          <p:cNvGrpSpPr/>
          <p:nvPr/>
        </p:nvGrpSpPr>
        <p:grpSpPr>
          <a:xfrm rot="5400000">
            <a:off x="-752640" y="7654885"/>
            <a:ext cx="3026370" cy="1521090"/>
            <a:chOff x="0" y="0"/>
            <a:chExt cx="4035160" cy="2028120"/>
          </a:xfrm>
        </p:grpSpPr>
        <p:sp>
          <p:nvSpPr>
            <p:cNvPr name="Freeform 18" id="18"/>
            <p:cNvSpPr/>
            <p:nvPr/>
          </p:nvSpPr>
          <p:spPr>
            <a:xfrm flipH="false" flipV="false" rot="0">
              <a:off x="0" y="0"/>
              <a:ext cx="4035171" cy="2028063"/>
            </a:xfrm>
            <a:custGeom>
              <a:avLst/>
              <a:gdLst/>
              <a:ahLst/>
              <a:cxnLst/>
              <a:rect r="r" b="b" t="t" l="l"/>
              <a:pathLst>
                <a:path h="2028063" w="4035171">
                  <a:moveTo>
                    <a:pt x="0" y="2028063"/>
                  </a:moveTo>
                  <a:lnTo>
                    <a:pt x="2017522" y="0"/>
                  </a:lnTo>
                  <a:lnTo>
                    <a:pt x="4035171" y="2028063"/>
                  </a:lnTo>
                  <a:close/>
                </a:path>
              </a:pathLst>
            </a:custGeom>
            <a:solidFill>
              <a:srgbClr val="717092">
                <a:alpha val="8627"/>
              </a:srgbClr>
            </a:solidFill>
          </p:spPr>
        </p:sp>
      </p:grpSp>
      <p:grpSp>
        <p:nvGrpSpPr>
          <p:cNvPr name="Group 19" id="19"/>
          <p:cNvGrpSpPr/>
          <p:nvPr/>
        </p:nvGrpSpPr>
        <p:grpSpPr>
          <a:xfrm rot="2700000">
            <a:off x="641874" y="8593062"/>
            <a:ext cx="728367" cy="728367"/>
            <a:chOff x="0" y="0"/>
            <a:chExt cx="971156" cy="971156"/>
          </a:xfrm>
        </p:grpSpPr>
        <p:sp>
          <p:nvSpPr>
            <p:cNvPr name="Freeform 20" id="20"/>
            <p:cNvSpPr/>
            <p:nvPr/>
          </p:nvSpPr>
          <p:spPr>
            <a:xfrm flipH="false" flipV="false" rot="0">
              <a:off x="0" y="0"/>
              <a:ext cx="971169" cy="971169"/>
            </a:xfrm>
            <a:custGeom>
              <a:avLst/>
              <a:gdLst/>
              <a:ahLst/>
              <a:cxnLst/>
              <a:rect r="r" b="b" t="t" l="l"/>
              <a:pathLst>
                <a:path h="971169" w="971169">
                  <a:moveTo>
                    <a:pt x="0" y="0"/>
                  </a:moveTo>
                  <a:lnTo>
                    <a:pt x="971169" y="0"/>
                  </a:lnTo>
                  <a:lnTo>
                    <a:pt x="971169" y="971169"/>
                  </a:lnTo>
                  <a:lnTo>
                    <a:pt x="0" y="971169"/>
                  </a:lnTo>
                  <a:close/>
                </a:path>
              </a:pathLst>
            </a:custGeom>
            <a:solidFill>
              <a:srgbClr val="717092">
                <a:alpha val="8627"/>
              </a:srgbClr>
            </a:solidFill>
          </p:spPr>
        </p:sp>
      </p:grpSp>
    </p:spTree>
  </p:cSld>
  <p:clrMapOvr>
    <a:masterClrMapping/>
  </p:clrMapOvr>
  <p:transition spd="fast">
    <p:fade/>
  </p:transition>
</p:sld>
</file>

<file path=ppt/slides/slide25.xml><?xml version="1.0" encoding="utf-8"?>
<p:sld xmlns:p="http://schemas.openxmlformats.org/presentationml/2006/main" xmlns:a="http://schemas.openxmlformats.org/drawingml/2006/main" xmlns:r="http://schemas.openxmlformats.org/officeDocument/2006/relationships">
  <p:cSld>
    <p:bg>
      <p:bgPr>
        <a:solidFill>
          <a:srgbClr val="FCF7F6"/>
        </a:solidFill>
      </p:bgPr>
    </p:bg>
    <p:spTree>
      <p:nvGrpSpPr>
        <p:cNvPr id="1" name=""/>
        <p:cNvGrpSpPr/>
        <p:nvPr/>
      </p:nvGrpSpPr>
      <p:grpSpPr>
        <a:xfrm>
          <a:off x="0" y="0"/>
          <a:ext cx="0" cy="0"/>
          <a:chOff x="0" y="0"/>
          <a:chExt cx="0" cy="0"/>
        </a:xfrm>
      </p:grpSpPr>
      <p:grpSp>
        <p:nvGrpSpPr>
          <p:cNvPr name="Group 2" id="2"/>
          <p:cNvGrpSpPr/>
          <p:nvPr/>
        </p:nvGrpSpPr>
        <p:grpSpPr>
          <a:xfrm rot="0">
            <a:off x="0" y="-9525"/>
            <a:ext cx="18288000" cy="8985739"/>
            <a:chOff x="0" y="0"/>
            <a:chExt cx="24384000" cy="11980985"/>
          </a:xfrm>
        </p:grpSpPr>
        <p:sp>
          <p:nvSpPr>
            <p:cNvPr name="Freeform 3" id="3"/>
            <p:cNvSpPr/>
            <p:nvPr/>
          </p:nvSpPr>
          <p:spPr>
            <a:xfrm flipH="false" flipV="false" rot="0">
              <a:off x="0" y="0"/>
              <a:ext cx="24384000" cy="11980926"/>
            </a:xfrm>
            <a:custGeom>
              <a:avLst/>
              <a:gdLst/>
              <a:ahLst/>
              <a:cxnLst/>
              <a:rect r="r" b="b" t="t" l="l"/>
              <a:pathLst>
                <a:path h="11980926" w="24384000">
                  <a:moveTo>
                    <a:pt x="0" y="0"/>
                  </a:moveTo>
                  <a:lnTo>
                    <a:pt x="24384000" y="0"/>
                  </a:lnTo>
                  <a:lnTo>
                    <a:pt x="24384000" y="11980926"/>
                  </a:lnTo>
                  <a:lnTo>
                    <a:pt x="0" y="11980926"/>
                  </a:lnTo>
                  <a:close/>
                </a:path>
              </a:pathLst>
            </a:custGeom>
            <a:solidFill>
              <a:srgbClr val="717092"/>
            </a:solidFill>
          </p:spPr>
        </p:sp>
      </p:grpSp>
      <p:grpSp>
        <p:nvGrpSpPr>
          <p:cNvPr name="Group 4" id="4"/>
          <p:cNvGrpSpPr>
            <a:grpSpLocks noChangeAspect="true"/>
          </p:cNvGrpSpPr>
          <p:nvPr/>
        </p:nvGrpSpPr>
        <p:grpSpPr>
          <a:xfrm rot="0">
            <a:off x="0" y="8575743"/>
            <a:ext cx="18288000" cy="184639"/>
            <a:chOff x="0" y="0"/>
            <a:chExt cx="24384000" cy="246185"/>
          </a:xfrm>
        </p:grpSpPr>
        <p:sp>
          <p:nvSpPr>
            <p:cNvPr name="Freeform 5" id="5"/>
            <p:cNvSpPr/>
            <p:nvPr/>
          </p:nvSpPr>
          <p:spPr>
            <a:xfrm flipH="false" flipV="false" rot="0">
              <a:off x="0" y="0"/>
              <a:ext cx="24384000" cy="246126"/>
            </a:xfrm>
            <a:custGeom>
              <a:avLst/>
              <a:gdLst/>
              <a:ahLst/>
              <a:cxnLst/>
              <a:rect r="r" b="b" t="t" l="l"/>
              <a:pathLst>
                <a:path h="246126" w="24384000">
                  <a:moveTo>
                    <a:pt x="0" y="0"/>
                  </a:moveTo>
                  <a:lnTo>
                    <a:pt x="24384000" y="0"/>
                  </a:lnTo>
                  <a:lnTo>
                    <a:pt x="24384000" y="246126"/>
                  </a:lnTo>
                  <a:lnTo>
                    <a:pt x="0" y="246126"/>
                  </a:lnTo>
                  <a:lnTo>
                    <a:pt x="0" y="0"/>
                  </a:lnTo>
                  <a:close/>
                </a:path>
              </a:pathLst>
            </a:custGeom>
            <a:blipFill>
              <a:blip r:embed="rId3"/>
              <a:stretch>
                <a:fillRect l="0" t="-10146" r="0" b="-10170"/>
              </a:stretch>
            </a:blipFill>
          </p:spPr>
        </p:sp>
      </p:grpSp>
      <p:grpSp>
        <p:nvGrpSpPr>
          <p:cNvPr name="Group 6" id="6"/>
          <p:cNvGrpSpPr>
            <a:grpSpLocks noChangeAspect="true"/>
          </p:cNvGrpSpPr>
          <p:nvPr/>
        </p:nvGrpSpPr>
        <p:grpSpPr>
          <a:xfrm rot="0">
            <a:off x="14782160" y="8985739"/>
            <a:ext cx="3411230" cy="1662544"/>
            <a:chOff x="0" y="0"/>
            <a:chExt cx="4548306" cy="2216725"/>
          </a:xfrm>
        </p:grpSpPr>
        <p:sp>
          <p:nvSpPr>
            <p:cNvPr name="Freeform 7" id="7"/>
            <p:cNvSpPr/>
            <p:nvPr/>
          </p:nvSpPr>
          <p:spPr>
            <a:xfrm flipH="false" flipV="false" rot="0">
              <a:off x="0" y="0"/>
              <a:ext cx="4548251" cy="2216785"/>
            </a:xfrm>
            <a:custGeom>
              <a:avLst/>
              <a:gdLst/>
              <a:ahLst/>
              <a:cxnLst/>
              <a:rect r="r" b="b" t="t" l="l"/>
              <a:pathLst>
                <a:path h="2216785" w="4548251">
                  <a:moveTo>
                    <a:pt x="0" y="0"/>
                  </a:moveTo>
                  <a:lnTo>
                    <a:pt x="4548251" y="0"/>
                  </a:lnTo>
                  <a:lnTo>
                    <a:pt x="4548251" y="2216785"/>
                  </a:lnTo>
                  <a:lnTo>
                    <a:pt x="0" y="2216785"/>
                  </a:lnTo>
                  <a:lnTo>
                    <a:pt x="0" y="0"/>
                  </a:lnTo>
                  <a:close/>
                </a:path>
              </a:pathLst>
            </a:custGeom>
          </p:spPr>
        </p:sp>
      </p:grpSp>
      <p:grpSp>
        <p:nvGrpSpPr>
          <p:cNvPr name="Group 8" id="8"/>
          <p:cNvGrpSpPr/>
          <p:nvPr/>
        </p:nvGrpSpPr>
        <p:grpSpPr>
          <a:xfrm rot="0">
            <a:off x="-49919" y="0"/>
            <a:ext cx="18288000" cy="10287000"/>
            <a:chOff x="0" y="0"/>
            <a:chExt cx="24384000" cy="13716000"/>
          </a:xfrm>
        </p:grpSpPr>
        <p:sp>
          <p:nvSpPr>
            <p:cNvPr name="Freeform 9" id="9"/>
            <p:cNvSpPr/>
            <p:nvPr/>
          </p:nvSpPr>
          <p:spPr>
            <a:xfrm flipH="false" flipV="false" rot="0">
              <a:off x="0" y="0"/>
              <a:ext cx="24384000" cy="13716000"/>
            </a:xfrm>
            <a:custGeom>
              <a:avLst/>
              <a:gdLst/>
              <a:ahLst/>
              <a:cxnLst/>
              <a:rect r="r" b="b" t="t" l="l"/>
              <a:pathLst>
                <a:path h="13716000" w="24384000">
                  <a:moveTo>
                    <a:pt x="0" y="0"/>
                  </a:moveTo>
                  <a:lnTo>
                    <a:pt x="24384000" y="0"/>
                  </a:lnTo>
                  <a:lnTo>
                    <a:pt x="24384000" y="13716000"/>
                  </a:lnTo>
                  <a:lnTo>
                    <a:pt x="0" y="13716000"/>
                  </a:lnTo>
                  <a:close/>
                </a:path>
              </a:pathLst>
            </a:custGeom>
            <a:solidFill>
              <a:srgbClr val="FCF7F6"/>
            </a:solidFill>
          </p:spPr>
        </p:sp>
      </p:grpSp>
      <p:grpSp>
        <p:nvGrpSpPr>
          <p:cNvPr name="Group 10" id="10"/>
          <p:cNvGrpSpPr/>
          <p:nvPr/>
        </p:nvGrpSpPr>
        <p:grpSpPr>
          <a:xfrm rot="0">
            <a:off x="674581" y="327334"/>
            <a:ext cx="16938837" cy="1703606"/>
            <a:chOff x="0" y="0"/>
            <a:chExt cx="22585116" cy="2271474"/>
          </a:xfrm>
        </p:grpSpPr>
        <p:sp>
          <p:nvSpPr>
            <p:cNvPr name="Freeform 11" id="11"/>
            <p:cNvSpPr/>
            <p:nvPr/>
          </p:nvSpPr>
          <p:spPr>
            <a:xfrm flipH="false" flipV="false" rot="0">
              <a:off x="0" y="0"/>
              <a:ext cx="22585116" cy="2271474"/>
            </a:xfrm>
            <a:custGeom>
              <a:avLst/>
              <a:gdLst/>
              <a:ahLst/>
              <a:cxnLst/>
              <a:rect r="r" b="b" t="t" l="l"/>
              <a:pathLst>
                <a:path h="2271474" w="22585116">
                  <a:moveTo>
                    <a:pt x="0" y="0"/>
                  </a:moveTo>
                  <a:lnTo>
                    <a:pt x="22585116" y="0"/>
                  </a:lnTo>
                  <a:lnTo>
                    <a:pt x="22585116" y="2271474"/>
                  </a:lnTo>
                  <a:lnTo>
                    <a:pt x="0" y="2271474"/>
                  </a:lnTo>
                  <a:close/>
                </a:path>
              </a:pathLst>
            </a:custGeom>
          </p:spPr>
        </p:sp>
        <p:sp>
          <p:nvSpPr>
            <p:cNvPr name="TextBox 12" id="12"/>
            <p:cNvSpPr txBox="true"/>
            <p:nvPr/>
          </p:nvSpPr>
          <p:spPr>
            <a:xfrm>
              <a:off x="0" y="57150"/>
              <a:ext cx="22585116" cy="2214324"/>
            </a:xfrm>
            <a:prstGeom prst="rect">
              <a:avLst/>
            </a:prstGeom>
          </p:spPr>
          <p:txBody>
            <a:bodyPr anchor="ctr" rtlCol="false" tIns="0" lIns="0" bIns="0" rIns="0"/>
            <a:lstStyle/>
            <a:p>
              <a:pPr algn="ctr">
                <a:lnSpc>
                  <a:spcPts val="5832"/>
                </a:lnSpc>
              </a:pPr>
              <a:r>
                <a:rPr lang="en-US" b="true" sz="5400" spc="900">
                  <a:solidFill>
                    <a:srgbClr val="3C3C50"/>
                  </a:solidFill>
                  <a:latin typeface="Noto Serif Display Bold"/>
                  <a:ea typeface="Noto Serif Display Bold"/>
                  <a:cs typeface="Noto Serif Display Bold"/>
                  <a:sym typeface="Noto Serif Display Bold"/>
                </a:rPr>
                <a:t>Qualitative Research</a:t>
              </a:r>
            </a:p>
          </p:txBody>
        </p:sp>
      </p:grpSp>
      <p:grpSp>
        <p:nvGrpSpPr>
          <p:cNvPr name="Group 13" id="13"/>
          <p:cNvGrpSpPr>
            <a:grpSpLocks noChangeAspect="true"/>
          </p:cNvGrpSpPr>
          <p:nvPr/>
        </p:nvGrpSpPr>
        <p:grpSpPr>
          <a:xfrm rot="0">
            <a:off x="524099" y="2358272"/>
            <a:ext cx="8569982" cy="6590973"/>
            <a:chOff x="0" y="0"/>
            <a:chExt cx="11426643" cy="8787964"/>
          </a:xfrm>
        </p:grpSpPr>
        <p:sp>
          <p:nvSpPr>
            <p:cNvPr name="Freeform 14" id="14" descr="Qualitative research methods - Optimal Workshop"/>
            <p:cNvSpPr/>
            <p:nvPr/>
          </p:nvSpPr>
          <p:spPr>
            <a:xfrm flipH="false" flipV="false" rot="0">
              <a:off x="0" y="0"/>
              <a:ext cx="11426698" cy="8788019"/>
            </a:xfrm>
            <a:custGeom>
              <a:avLst/>
              <a:gdLst/>
              <a:ahLst/>
              <a:cxnLst/>
              <a:rect r="r" b="b" t="t" l="l"/>
              <a:pathLst>
                <a:path h="8788019" w="11426698">
                  <a:moveTo>
                    <a:pt x="0" y="0"/>
                  </a:moveTo>
                  <a:lnTo>
                    <a:pt x="11426698" y="0"/>
                  </a:lnTo>
                  <a:lnTo>
                    <a:pt x="11426698" y="8788019"/>
                  </a:lnTo>
                  <a:lnTo>
                    <a:pt x="0" y="8788019"/>
                  </a:lnTo>
                  <a:lnTo>
                    <a:pt x="0" y="0"/>
                  </a:lnTo>
                  <a:close/>
                </a:path>
              </a:pathLst>
            </a:custGeom>
            <a:blipFill>
              <a:blip r:embed="rId4"/>
              <a:stretch>
                <a:fillRect l="-18618" t="-6048" r="-19520" b="-6211"/>
              </a:stretch>
            </a:blipFill>
          </p:spPr>
        </p:sp>
      </p:grpSp>
      <p:sp>
        <p:nvSpPr>
          <p:cNvPr name="Freeform 15" id="15"/>
          <p:cNvSpPr/>
          <p:nvPr/>
        </p:nvSpPr>
        <p:spPr>
          <a:xfrm flipH="false" flipV="false" rot="0">
            <a:off x="0" y="0"/>
            <a:ext cx="1645921" cy="1645920"/>
          </a:xfrm>
          <a:custGeom>
            <a:avLst/>
            <a:gdLst/>
            <a:ahLst/>
            <a:cxnLst/>
            <a:rect r="r" b="b" t="t" l="l"/>
            <a:pathLst>
              <a:path h="1645920" w="1645921">
                <a:moveTo>
                  <a:pt x="0" y="0"/>
                </a:moveTo>
                <a:lnTo>
                  <a:pt x="1645921" y="0"/>
                </a:lnTo>
                <a:lnTo>
                  <a:pt x="1645921" y="1645920"/>
                </a:lnTo>
                <a:lnTo>
                  <a:pt x="0" y="1645920"/>
                </a:lnTo>
                <a:lnTo>
                  <a:pt x="0" y="0"/>
                </a:lnTo>
                <a:close/>
              </a:path>
            </a:pathLst>
          </a:custGeom>
          <a:blipFill>
            <a:blip r:embed="rId5">
              <a:extLst>
                <a:ext uri="{96DAC541-7B7A-43D3-8B79-37D633B846F1}">
                  <asvg:svgBlip xmlns:asvg="http://schemas.microsoft.com/office/drawing/2016/SVG/main" r:embed="rId6"/>
                </a:ext>
              </a:extLst>
            </a:blip>
            <a:stretch>
              <a:fillRect l="0" t="0" r="0" b="0"/>
            </a:stretch>
          </a:blipFill>
        </p:spPr>
      </p:sp>
      <p:sp>
        <p:nvSpPr>
          <p:cNvPr name="TextBox 16" id="16"/>
          <p:cNvSpPr txBox="true"/>
          <p:nvPr/>
        </p:nvSpPr>
        <p:spPr>
          <a:xfrm rot="0">
            <a:off x="9709620" y="2728261"/>
            <a:ext cx="8158327" cy="6310122"/>
          </a:xfrm>
          <a:prstGeom prst="rect">
            <a:avLst/>
          </a:prstGeom>
        </p:spPr>
        <p:txBody>
          <a:bodyPr anchor="t" rtlCol="false" tIns="0" lIns="0" bIns="0" rIns="0">
            <a:spAutoFit/>
          </a:bodyPr>
          <a:lstStyle/>
          <a:p>
            <a:pPr algn="l" marL="456962" indent="-228481" lvl="1">
              <a:lnSpc>
                <a:spcPts val="4374"/>
              </a:lnSpc>
              <a:buFont typeface="Arial"/>
              <a:buChar char="•"/>
            </a:pPr>
            <a:r>
              <a:rPr lang="en-US" sz="4050">
                <a:solidFill>
                  <a:srgbClr val="3C3C50"/>
                </a:solidFill>
                <a:latin typeface="Noto Serif Display"/>
                <a:ea typeface="Noto Serif Display"/>
                <a:cs typeface="Noto Serif Display"/>
                <a:sym typeface="Noto Serif Display"/>
              </a:rPr>
              <a:t>Involves collecting and analyzing non-numerical data</a:t>
            </a:r>
          </a:p>
          <a:p>
            <a:pPr algn="l" marL="1102042" indent="-367347" lvl="2">
              <a:lnSpc>
                <a:spcPts val="3888"/>
              </a:lnSpc>
              <a:buFont typeface="Arial"/>
              <a:buChar char="⚬"/>
            </a:pPr>
            <a:r>
              <a:rPr lang="en-US" sz="3600">
                <a:solidFill>
                  <a:srgbClr val="3C3C50"/>
                </a:solidFill>
                <a:latin typeface="Noto Serif Display"/>
                <a:ea typeface="Noto Serif Display"/>
                <a:cs typeface="Noto Serif Display"/>
                <a:sym typeface="Noto Serif Display"/>
              </a:rPr>
              <a:t>Verbal responses, text, video, or audio</a:t>
            </a:r>
          </a:p>
          <a:p>
            <a:pPr algn="l" marL="456962" indent="-228481" lvl="1">
              <a:lnSpc>
                <a:spcPts val="4374"/>
              </a:lnSpc>
              <a:buFont typeface="Arial"/>
              <a:buChar char="•"/>
            </a:pPr>
            <a:r>
              <a:rPr lang="en-US" sz="4050">
                <a:solidFill>
                  <a:srgbClr val="3C3C50"/>
                </a:solidFill>
                <a:latin typeface="Noto Serif Display"/>
                <a:ea typeface="Noto Serif Display"/>
                <a:cs typeface="Noto Serif Display"/>
                <a:sym typeface="Noto Serif Display"/>
              </a:rPr>
              <a:t>Meant to understand concepts, opinions, or experiences</a:t>
            </a:r>
          </a:p>
          <a:p>
            <a:pPr algn="l" marL="456962" indent="-228481" lvl="1">
              <a:lnSpc>
                <a:spcPts val="4374"/>
              </a:lnSpc>
              <a:buFont typeface="Arial"/>
              <a:buChar char="•"/>
            </a:pPr>
            <a:r>
              <a:rPr lang="en-US" sz="4050">
                <a:solidFill>
                  <a:srgbClr val="3C3C50"/>
                </a:solidFill>
                <a:latin typeface="Noto Serif Display"/>
                <a:ea typeface="Noto Serif Display"/>
                <a:cs typeface="Noto Serif Display"/>
                <a:sym typeface="Noto Serif Display"/>
              </a:rPr>
              <a:t>Can also be used with nearly any type of research including:</a:t>
            </a:r>
          </a:p>
          <a:p>
            <a:pPr algn="l" marL="1102042" indent="-367347" lvl="2">
              <a:lnSpc>
                <a:spcPts val="3888"/>
              </a:lnSpc>
              <a:buFont typeface="Arial"/>
              <a:buChar char="⚬"/>
            </a:pPr>
            <a:r>
              <a:rPr lang="en-US" sz="3600">
                <a:solidFill>
                  <a:srgbClr val="3C3C50"/>
                </a:solidFill>
                <a:latin typeface="Noto Serif Display"/>
                <a:ea typeface="Noto Serif Display"/>
                <a:cs typeface="Noto Serif Display"/>
                <a:sym typeface="Noto Serif Display"/>
              </a:rPr>
              <a:t>Survey research</a:t>
            </a:r>
          </a:p>
          <a:p>
            <a:pPr algn="l" marL="1102042" indent="-367347" lvl="2">
              <a:lnSpc>
                <a:spcPts val="3888"/>
              </a:lnSpc>
              <a:buFont typeface="Arial"/>
              <a:buChar char="⚬"/>
            </a:pPr>
            <a:r>
              <a:rPr lang="en-US" sz="3600">
                <a:solidFill>
                  <a:srgbClr val="3C3C50"/>
                </a:solidFill>
                <a:latin typeface="Noto Serif Display"/>
                <a:ea typeface="Noto Serif Display"/>
                <a:cs typeface="Noto Serif Display"/>
                <a:sym typeface="Noto Serif Display"/>
              </a:rPr>
              <a:t>Policy research</a:t>
            </a:r>
          </a:p>
          <a:p>
            <a:pPr algn="l" marL="1102042" indent="-367347" lvl="2">
              <a:lnSpc>
                <a:spcPts val="3888"/>
              </a:lnSpc>
              <a:buFont typeface="Arial"/>
              <a:buChar char="⚬"/>
            </a:pPr>
            <a:r>
              <a:rPr lang="en-US" sz="3600">
                <a:solidFill>
                  <a:srgbClr val="3C3C50"/>
                </a:solidFill>
                <a:latin typeface="Noto Serif Display"/>
                <a:ea typeface="Noto Serif Display"/>
                <a:cs typeface="Noto Serif Display"/>
                <a:sym typeface="Noto Serif Display"/>
              </a:rPr>
              <a:t>Field research</a:t>
            </a:r>
          </a:p>
          <a:p>
            <a:pPr algn="l" marL="1239798" indent="-413266" lvl="2">
              <a:lnSpc>
                <a:spcPts val="4374"/>
              </a:lnSpc>
            </a:pPr>
          </a:p>
        </p:txBody>
      </p:sp>
      <p:sp>
        <p:nvSpPr>
          <p:cNvPr name="Freeform 17" id="17"/>
          <p:cNvSpPr/>
          <p:nvPr/>
        </p:nvSpPr>
        <p:spPr>
          <a:xfrm flipH="false" flipV="false" rot="0">
            <a:off x="16766909" y="6902246"/>
            <a:ext cx="1521091" cy="3026370"/>
          </a:xfrm>
          <a:custGeom>
            <a:avLst/>
            <a:gdLst/>
            <a:ahLst/>
            <a:cxnLst/>
            <a:rect r="r" b="b" t="t" l="l"/>
            <a:pathLst>
              <a:path h="3026370" w="1521091">
                <a:moveTo>
                  <a:pt x="0" y="0"/>
                </a:moveTo>
                <a:lnTo>
                  <a:pt x="1521091" y="0"/>
                </a:lnTo>
                <a:lnTo>
                  <a:pt x="1521091" y="3026370"/>
                </a:lnTo>
                <a:lnTo>
                  <a:pt x="0" y="3026370"/>
                </a:lnTo>
                <a:lnTo>
                  <a:pt x="0" y="0"/>
                </a:lnTo>
                <a:close/>
              </a:path>
            </a:pathLst>
          </a:custGeom>
          <a:blipFill>
            <a:blip r:embed="rId7">
              <a:extLst>
                <a:ext uri="{96DAC541-7B7A-43D3-8B79-37D633B846F1}">
                  <asvg:svgBlip xmlns:asvg="http://schemas.microsoft.com/office/drawing/2016/SVG/main" r:embed="rId8"/>
                </a:ext>
              </a:extLst>
            </a:blip>
            <a:stretch>
              <a:fillRect l="0" t="0" r="0" b="0"/>
            </a:stretch>
          </a:blipFill>
        </p:spPr>
      </p:sp>
    </p:spTree>
  </p:cSld>
  <p:clrMapOvr>
    <a:masterClrMapping/>
  </p:clrMapOvr>
  <p:transition spd="fast">
    <p:fade/>
  </p:transition>
</p:sld>
</file>

<file path=ppt/slides/slide26.xml><?xml version="1.0" encoding="utf-8"?>
<p:sld xmlns:p="http://schemas.openxmlformats.org/presentationml/2006/main" xmlns:a="http://schemas.openxmlformats.org/drawingml/2006/main" xmlns:r="http://schemas.openxmlformats.org/officeDocument/2006/relationships">
  <p:cSld>
    <p:bg>
      <p:bgPr>
        <a:solidFill>
          <a:srgbClr val="FCF7F6"/>
        </a:solidFill>
      </p:bgPr>
    </p:bg>
    <p:spTree>
      <p:nvGrpSpPr>
        <p:cNvPr id="1" name=""/>
        <p:cNvGrpSpPr/>
        <p:nvPr/>
      </p:nvGrpSpPr>
      <p:grpSpPr>
        <a:xfrm>
          <a:off x="0" y="0"/>
          <a:ext cx="0" cy="0"/>
          <a:chOff x="0" y="0"/>
          <a:chExt cx="0" cy="0"/>
        </a:xfrm>
      </p:grpSpPr>
      <p:grpSp>
        <p:nvGrpSpPr>
          <p:cNvPr name="Group 2" id="2"/>
          <p:cNvGrpSpPr/>
          <p:nvPr/>
        </p:nvGrpSpPr>
        <p:grpSpPr>
          <a:xfrm rot="0">
            <a:off x="0" y="-137801"/>
            <a:ext cx="18288000" cy="8985739"/>
            <a:chOff x="0" y="0"/>
            <a:chExt cx="24384000" cy="11980985"/>
          </a:xfrm>
        </p:grpSpPr>
        <p:sp>
          <p:nvSpPr>
            <p:cNvPr name="Freeform 3" id="3"/>
            <p:cNvSpPr/>
            <p:nvPr/>
          </p:nvSpPr>
          <p:spPr>
            <a:xfrm flipH="false" flipV="false" rot="0">
              <a:off x="0" y="0"/>
              <a:ext cx="24384000" cy="11980926"/>
            </a:xfrm>
            <a:custGeom>
              <a:avLst/>
              <a:gdLst/>
              <a:ahLst/>
              <a:cxnLst/>
              <a:rect r="r" b="b" t="t" l="l"/>
              <a:pathLst>
                <a:path h="11980926" w="24384000">
                  <a:moveTo>
                    <a:pt x="0" y="0"/>
                  </a:moveTo>
                  <a:lnTo>
                    <a:pt x="24384000" y="0"/>
                  </a:lnTo>
                  <a:lnTo>
                    <a:pt x="24384000" y="11980926"/>
                  </a:lnTo>
                  <a:lnTo>
                    <a:pt x="0" y="11980926"/>
                  </a:lnTo>
                  <a:close/>
                </a:path>
              </a:pathLst>
            </a:custGeom>
            <a:solidFill>
              <a:srgbClr val="717092"/>
            </a:solidFill>
          </p:spPr>
        </p:sp>
      </p:grpSp>
      <p:grpSp>
        <p:nvGrpSpPr>
          <p:cNvPr name="Group 4" id="4"/>
          <p:cNvGrpSpPr>
            <a:grpSpLocks noChangeAspect="true"/>
          </p:cNvGrpSpPr>
          <p:nvPr/>
        </p:nvGrpSpPr>
        <p:grpSpPr>
          <a:xfrm rot="0">
            <a:off x="0" y="8575743"/>
            <a:ext cx="18288000" cy="184639"/>
            <a:chOff x="0" y="0"/>
            <a:chExt cx="24384000" cy="246185"/>
          </a:xfrm>
        </p:grpSpPr>
        <p:sp>
          <p:nvSpPr>
            <p:cNvPr name="Freeform 5" id="5"/>
            <p:cNvSpPr/>
            <p:nvPr/>
          </p:nvSpPr>
          <p:spPr>
            <a:xfrm flipH="false" flipV="false" rot="0">
              <a:off x="0" y="0"/>
              <a:ext cx="24384000" cy="246126"/>
            </a:xfrm>
            <a:custGeom>
              <a:avLst/>
              <a:gdLst/>
              <a:ahLst/>
              <a:cxnLst/>
              <a:rect r="r" b="b" t="t" l="l"/>
              <a:pathLst>
                <a:path h="246126" w="24384000">
                  <a:moveTo>
                    <a:pt x="0" y="0"/>
                  </a:moveTo>
                  <a:lnTo>
                    <a:pt x="24384000" y="0"/>
                  </a:lnTo>
                  <a:lnTo>
                    <a:pt x="24384000" y="246126"/>
                  </a:lnTo>
                  <a:lnTo>
                    <a:pt x="0" y="246126"/>
                  </a:lnTo>
                  <a:lnTo>
                    <a:pt x="0" y="0"/>
                  </a:lnTo>
                  <a:close/>
                </a:path>
              </a:pathLst>
            </a:custGeom>
            <a:blipFill>
              <a:blip r:embed="rId3"/>
              <a:stretch>
                <a:fillRect l="0" t="-10146" r="0" b="-10170"/>
              </a:stretch>
            </a:blipFill>
          </p:spPr>
        </p:sp>
      </p:grpSp>
      <p:grpSp>
        <p:nvGrpSpPr>
          <p:cNvPr name="Group 6" id="6"/>
          <p:cNvGrpSpPr>
            <a:grpSpLocks noChangeAspect="true"/>
          </p:cNvGrpSpPr>
          <p:nvPr/>
        </p:nvGrpSpPr>
        <p:grpSpPr>
          <a:xfrm rot="0">
            <a:off x="14782160" y="8985739"/>
            <a:ext cx="3411230" cy="1662544"/>
            <a:chOff x="0" y="0"/>
            <a:chExt cx="4548306" cy="2216725"/>
          </a:xfrm>
        </p:grpSpPr>
        <p:sp>
          <p:nvSpPr>
            <p:cNvPr name="Freeform 7" id="7"/>
            <p:cNvSpPr/>
            <p:nvPr/>
          </p:nvSpPr>
          <p:spPr>
            <a:xfrm flipH="false" flipV="false" rot="0">
              <a:off x="0" y="0"/>
              <a:ext cx="4548251" cy="2216785"/>
            </a:xfrm>
            <a:custGeom>
              <a:avLst/>
              <a:gdLst/>
              <a:ahLst/>
              <a:cxnLst/>
              <a:rect r="r" b="b" t="t" l="l"/>
              <a:pathLst>
                <a:path h="2216785" w="4548251">
                  <a:moveTo>
                    <a:pt x="0" y="0"/>
                  </a:moveTo>
                  <a:lnTo>
                    <a:pt x="4548251" y="0"/>
                  </a:lnTo>
                  <a:lnTo>
                    <a:pt x="4548251" y="2216785"/>
                  </a:lnTo>
                  <a:lnTo>
                    <a:pt x="0" y="2216785"/>
                  </a:lnTo>
                  <a:lnTo>
                    <a:pt x="0" y="0"/>
                  </a:lnTo>
                  <a:close/>
                </a:path>
              </a:pathLst>
            </a:custGeom>
          </p:spPr>
        </p:sp>
      </p:grpSp>
      <p:grpSp>
        <p:nvGrpSpPr>
          <p:cNvPr name="Group 8" id="8"/>
          <p:cNvGrpSpPr/>
          <p:nvPr/>
        </p:nvGrpSpPr>
        <p:grpSpPr>
          <a:xfrm rot="0">
            <a:off x="2134409" y="643254"/>
            <a:ext cx="5212080" cy="2935262"/>
            <a:chOff x="0" y="0"/>
            <a:chExt cx="6949440" cy="3913682"/>
          </a:xfrm>
        </p:grpSpPr>
        <p:sp>
          <p:nvSpPr>
            <p:cNvPr name="Freeform 9" id="9"/>
            <p:cNvSpPr/>
            <p:nvPr/>
          </p:nvSpPr>
          <p:spPr>
            <a:xfrm flipH="false" flipV="false" rot="0">
              <a:off x="0" y="0"/>
              <a:ext cx="6949440" cy="3913682"/>
            </a:xfrm>
            <a:custGeom>
              <a:avLst/>
              <a:gdLst/>
              <a:ahLst/>
              <a:cxnLst/>
              <a:rect r="r" b="b" t="t" l="l"/>
              <a:pathLst>
                <a:path h="3913682" w="6949440">
                  <a:moveTo>
                    <a:pt x="0" y="0"/>
                  </a:moveTo>
                  <a:lnTo>
                    <a:pt x="6949440" y="0"/>
                  </a:lnTo>
                  <a:lnTo>
                    <a:pt x="6949440" y="3913682"/>
                  </a:lnTo>
                  <a:lnTo>
                    <a:pt x="0" y="3913682"/>
                  </a:lnTo>
                  <a:close/>
                </a:path>
              </a:pathLst>
            </a:custGeom>
          </p:spPr>
        </p:sp>
        <p:sp>
          <p:nvSpPr>
            <p:cNvPr name="TextBox 10" id="10"/>
            <p:cNvSpPr txBox="true"/>
            <p:nvPr/>
          </p:nvSpPr>
          <p:spPr>
            <a:xfrm>
              <a:off x="0" y="76200"/>
              <a:ext cx="6949440" cy="3837482"/>
            </a:xfrm>
            <a:prstGeom prst="rect">
              <a:avLst/>
            </a:prstGeom>
          </p:spPr>
          <p:txBody>
            <a:bodyPr anchor="b" rtlCol="false" tIns="0" lIns="0" bIns="0" rIns="0"/>
            <a:lstStyle/>
            <a:p>
              <a:pPr algn="ctr">
                <a:lnSpc>
                  <a:spcPts val="7128"/>
                </a:lnSpc>
              </a:pPr>
              <a:r>
                <a:rPr lang="en-US" sz="6600">
                  <a:solidFill>
                    <a:srgbClr val="FFFFFF"/>
                  </a:solidFill>
                  <a:latin typeface="Noto Serif Display"/>
                  <a:ea typeface="Noto Serif Display"/>
                  <a:cs typeface="Noto Serif Display"/>
                  <a:sym typeface="Noto Serif Display"/>
                </a:rPr>
                <a:t>STUDENT ACTIVITY</a:t>
              </a:r>
            </a:p>
          </p:txBody>
        </p:sp>
      </p:grpSp>
      <p:sp>
        <p:nvSpPr>
          <p:cNvPr name="Freeform 11" id="11"/>
          <p:cNvSpPr/>
          <p:nvPr/>
        </p:nvSpPr>
        <p:spPr>
          <a:xfrm flipH="false" flipV="false" rot="0">
            <a:off x="2363146" y="3981575"/>
            <a:ext cx="5245418" cy="60770"/>
          </a:xfrm>
          <a:custGeom>
            <a:avLst/>
            <a:gdLst/>
            <a:ahLst/>
            <a:cxnLst/>
            <a:rect r="r" b="b" t="t" l="l"/>
            <a:pathLst>
              <a:path h="60770" w="5245418">
                <a:moveTo>
                  <a:pt x="0" y="0"/>
                </a:moveTo>
                <a:lnTo>
                  <a:pt x="5245417" y="0"/>
                </a:lnTo>
                <a:lnTo>
                  <a:pt x="5245417" y="60769"/>
                </a:lnTo>
                <a:lnTo>
                  <a:pt x="0" y="60769"/>
                </a:lnTo>
                <a:lnTo>
                  <a:pt x="0" y="0"/>
                </a:lnTo>
                <a:close/>
              </a:path>
            </a:pathLst>
          </a:custGeom>
          <a:blipFill>
            <a:blip r:embed="rId4">
              <a:extLst>
                <a:ext uri="{96DAC541-7B7A-43D3-8B79-37D633B846F1}">
                  <asvg:svgBlip xmlns:asvg="http://schemas.microsoft.com/office/drawing/2016/SVG/main" r:embed="rId5"/>
                </a:ext>
              </a:extLst>
            </a:blip>
            <a:stretch>
              <a:fillRect l="0" t="0" r="0" b="0"/>
            </a:stretch>
          </a:blipFill>
        </p:spPr>
      </p:sp>
      <p:sp>
        <p:nvSpPr>
          <p:cNvPr name="Freeform 12" id="12"/>
          <p:cNvSpPr/>
          <p:nvPr/>
        </p:nvSpPr>
        <p:spPr>
          <a:xfrm flipH="false" flipV="false" rot="0">
            <a:off x="9730025" y="1738402"/>
            <a:ext cx="5233334" cy="5233334"/>
          </a:xfrm>
          <a:custGeom>
            <a:avLst/>
            <a:gdLst/>
            <a:ahLst/>
            <a:cxnLst/>
            <a:rect r="r" b="b" t="t" l="l"/>
            <a:pathLst>
              <a:path h="5233334" w="5233334">
                <a:moveTo>
                  <a:pt x="0" y="0"/>
                </a:moveTo>
                <a:lnTo>
                  <a:pt x="5233333" y="0"/>
                </a:lnTo>
                <a:lnTo>
                  <a:pt x="5233333" y="5233333"/>
                </a:lnTo>
                <a:lnTo>
                  <a:pt x="0" y="5233333"/>
                </a:lnTo>
                <a:lnTo>
                  <a:pt x="0" y="0"/>
                </a:lnTo>
                <a:close/>
              </a:path>
            </a:pathLst>
          </a:custGeom>
          <a:blipFill>
            <a:blip r:embed="rId6">
              <a:extLst>
                <a:ext uri="{96DAC541-7B7A-43D3-8B79-37D633B846F1}">
                  <asvg:svgBlip xmlns:asvg="http://schemas.microsoft.com/office/drawing/2016/SVG/main" r:embed="rId7"/>
                </a:ext>
              </a:extLst>
            </a:blip>
            <a:stretch>
              <a:fillRect l="0" t="0" r="0" b="0"/>
            </a:stretch>
          </a:blipFill>
        </p:spPr>
      </p:sp>
      <p:sp>
        <p:nvSpPr>
          <p:cNvPr name="TextBox 13" id="13"/>
          <p:cNvSpPr txBox="true"/>
          <p:nvPr/>
        </p:nvSpPr>
        <p:spPr>
          <a:xfrm rot="0">
            <a:off x="2229954" y="4388697"/>
            <a:ext cx="5511801" cy="3852672"/>
          </a:xfrm>
          <a:prstGeom prst="rect">
            <a:avLst/>
          </a:prstGeom>
        </p:spPr>
        <p:txBody>
          <a:bodyPr anchor="t" rtlCol="false" tIns="0" lIns="0" bIns="0" rIns="0">
            <a:spAutoFit/>
          </a:bodyPr>
          <a:lstStyle/>
          <a:p>
            <a:pPr algn="ctr">
              <a:lnSpc>
                <a:spcPts val="6480"/>
              </a:lnSpc>
            </a:pPr>
            <a:r>
              <a:rPr lang="en-US" sz="3600" spc="-112">
                <a:solidFill>
                  <a:srgbClr val="FFFFFF"/>
                </a:solidFill>
                <a:latin typeface="Noto Serif Display"/>
                <a:ea typeface="Noto Serif Display"/>
                <a:cs typeface="Noto Serif Display"/>
                <a:sym typeface="Noto Serif Display"/>
              </a:rPr>
              <a:t>Identify whether these 4 following research studies are qualitative or quantitative!</a:t>
            </a:r>
          </a:p>
          <a:p>
            <a:pPr algn="l">
              <a:lnSpc>
                <a:spcPts val="3888"/>
              </a:lnSpc>
            </a:pPr>
          </a:p>
        </p:txBody>
      </p:sp>
    </p:spTree>
  </p:cSld>
  <p:clrMapOvr>
    <a:masterClrMapping/>
  </p:clrMapOvr>
  <p:transition spd="fast">
    <p:fade/>
  </p:transition>
</p:sld>
</file>

<file path=ppt/slides/slide27.xml><?xml version="1.0" encoding="utf-8"?>
<p:sld xmlns:p="http://schemas.openxmlformats.org/presentationml/2006/main" xmlns:a="http://schemas.openxmlformats.org/drawingml/2006/main" xmlns:r="http://schemas.openxmlformats.org/officeDocument/2006/relationships">
  <p:cSld>
    <p:bg>
      <p:bgPr>
        <a:solidFill>
          <a:srgbClr val="FCF7F6"/>
        </a:solidFill>
      </p:bgPr>
    </p:bg>
    <p:spTree>
      <p:nvGrpSpPr>
        <p:cNvPr id="1" name=""/>
        <p:cNvGrpSpPr/>
        <p:nvPr/>
      </p:nvGrpSpPr>
      <p:grpSpPr>
        <a:xfrm>
          <a:off x="0" y="0"/>
          <a:ext cx="0" cy="0"/>
          <a:chOff x="0" y="0"/>
          <a:chExt cx="0" cy="0"/>
        </a:xfrm>
      </p:grpSpPr>
      <p:grpSp>
        <p:nvGrpSpPr>
          <p:cNvPr name="Group 2" id="2"/>
          <p:cNvGrpSpPr/>
          <p:nvPr/>
        </p:nvGrpSpPr>
        <p:grpSpPr>
          <a:xfrm rot="0">
            <a:off x="0" y="-9525"/>
            <a:ext cx="18288000" cy="8985739"/>
            <a:chOff x="0" y="0"/>
            <a:chExt cx="24384000" cy="11980985"/>
          </a:xfrm>
        </p:grpSpPr>
        <p:sp>
          <p:nvSpPr>
            <p:cNvPr name="Freeform 3" id="3"/>
            <p:cNvSpPr/>
            <p:nvPr/>
          </p:nvSpPr>
          <p:spPr>
            <a:xfrm flipH="false" flipV="false" rot="0">
              <a:off x="0" y="0"/>
              <a:ext cx="24384000" cy="11980926"/>
            </a:xfrm>
            <a:custGeom>
              <a:avLst/>
              <a:gdLst/>
              <a:ahLst/>
              <a:cxnLst/>
              <a:rect r="r" b="b" t="t" l="l"/>
              <a:pathLst>
                <a:path h="11980926" w="24384000">
                  <a:moveTo>
                    <a:pt x="0" y="0"/>
                  </a:moveTo>
                  <a:lnTo>
                    <a:pt x="24384000" y="0"/>
                  </a:lnTo>
                  <a:lnTo>
                    <a:pt x="24384000" y="11980926"/>
                  </a:lnTo>
                  <a:lnTo>
                    <a:pt x="0" y="11980926"/>
                  </a:lnTo>
                  <a:close/>
                </a:path>
              </a:pathLst>
            </a:custGeom>
            <a:solidFill>
              <a:srgbClr val="717092"/>
            </a:solidFill>
          </p:spPr>
        </p:sp>
      </p:grpSp>
      <p:grpSp>
        <p:nvGrpSpPr>
          <p:cNvPr name="Group 4" id="4"/>
          <p:cNvGrpSpPr>
            <a:grpSpLocks noChangeAspect="true"/>
          </p:cNvGrpSpPr>
          <p:nvPr/>
        </p:nvGrpSpPr>
        <p:grpSpPr>
          <a:xfrm rot="0">
            <a:off x="0" y="8575743"/>
            <a:ext cx="18288000" cy="184639"/>
            <a:chOff x="0" y="0"/>
            <a:chExt cx="24384000" cy="246185"/>
          </a:xfrm>
        </p:grpSpPr>
        <p:sp>
          <p:nvSpPr>
            <p:cNvPr name="Freeform 5" id="5"/>
            <p:cNvSpPr/>
            <p:nvPr/>
          </p:nvSpPr>
          <p:spPr>
            <a:xfrm flipH="false" flipV="false" rot="0">
              <a:off x="0" y="0"/>
              <a:ext cx="24384000" cy="246126"/>
            </a:xfrm>
            <a:custGeom>
              <a:avLst/>
              <a:gdLst/>
              <a:ahLst/>
              <a:cxnLst/>
              <a:rect r="r" b="b" t="t" l="l"/>
              <a:pathLst>
                <a:path h="246126" w="24384000">
                  <a:moveTo>
                    <a:pt x="0" y="0"/>
                  </a:moveTo>
                  <a:lnTo>
                    <a:pt x="24384000" y="0"/>
                  </a:lnTo>
                  <a:lnTo>
                    <a:pt x="24384000" y="246126"/>
                  </a:lnTo>
                  <a:lnTo>
                    <a:pt x="0" y="246126"/>
                  </a:lnTo>
                  <a:lnTo>
                    <a:pt x="0" y="0"/>
                  </a:lnTo>
                  <a:close/>
                </a:path>
              </a:pathLst>
            </a:custGeom>
            <a:blipFill>
              <a:blip r:embed="rId3"/>
              <a:stretch>
                <a:fillRect l="0" t="-10146" r="0" b="-10170"/>
              </a:stretch>
            </a:blipFill>
          </p:spPr>
        </p:sp>
      </p:grpSp>
      <p:grpSp>
        <p:nvGrpSpPr>
          <p:cNvPr name="Group 6" id="6"/>
          <p:cNvGrpSpPr>
            <a:grpSpLocks noChangeAspect="true"/>
          </p:cNvGrpSpPr>
          <p:nvPr/>
        </p:nvGrpSpPr>
        <p:grpSpPr>
          <a:xfrm rot="0">
            <a:off x="14782160" y="8985739"/>
            <a:ext cx="3411230" cy="1662544"/>
            <a:chOff x="0" y="0"/>
            <a:chExt cx="4548306" cy="2216725"/>
          </a:xfrm>
        </p:grpSpPr>
        <p:sp>
          <p:nvSpPr>
            <p:cNvPr name="Freeform 7" id="7"/>
            <p:cNvSpPr/>
            <p:nvPr/>
          </p:nvSpPr>
          <p:spPr>
            <a:xfrm flipH="false" flipV="false" rot="0">
              <a:off x="0" y="0"/>
              <a:ext cx="4548251" cy="2216785"/>
            </a:xfrm>
            <a:custGeom>
              <a:avLst/>
              <a:gdLst/>
              <a:ahLst/>
              <a:cxnLst/>
              <a:rect r="r" b="b" t="t" l="l"/>
              <a:pathLst>
                <a:path h="2216785" w="4548251">
                  <a:moveTo>
                    <a:pt x="0" y="0"/>
                  </a:moveTo>
                  <a:lnTo>
                    <a:pt x="4548251" y="0"/>
                  </a:lnTo>
                  <a:lnTo>
                    <a:pt x="4548251" y="2216785"/>
                  </a:lnTo>
                  <a:lnTo>
                    <a:pt x="0" y="2216785"/>
                  </a:lnTo>
                  <a:lnTo>
                    <a:pt x="0" y="0"/>
                  </a:lnTo>
                  <a:close/>
                </a:path>
              </a:pathLst>
            </a:custGeom>
          </p:spPr>
        </p:sp>
      </p:grpSp>
      <p:grpSp>
        <p:nvGrpSpPr>
          <p:cNvPr name="Group 8" id="8"/>
          <p:cNvGrpSpPr/>
          <p:nvPr/>
        </p:nvGrpSpPr>
        <p:grpSpPr>
          <a:xfrm rot="0">
            <a:off x="693087" y="675331"/>
            <a:ext cx="13496544" cy="5877184"/>
            <a:chOff x="0" y="0"/>
            <a:chExt cx="17995392" cy="7836246"/>
          </a:xfrm>
        </p:grpSpPr>
        <p:sp>
          <p:nvSpPr>
            <p:cNvPr name="Freeform 9" id="9"/>
            <p:cNvSpPr/>
            <p:nvPr/>
          </p:nvSpPr>
          <p:spPr>
            <a:xfrm flipH="false" flipV="false" rot="0">
              <a:off x="0" y="0"/>
              <a:ext cx="17995392" cy="7836281"/>
            </a:xfrm>
            <a:custGeom>
              <a:avLst/>
              <a:gdLst/>
              <a:ahLst/>
              <a:cxnLst/>
              <a:rect r="r" b="b" t="t" l="l"/>
              <a:pathLst>
                <a:path h="7836281" w="17995392">
                  <a:moveTo>
                    <a:pt x="0" y="0"/>
                  </a:moveTo>
                  <a:lnTo>
                    <a:pt x="17995392" y="0"/>
                  </a:lnTo>
                  <a:lnTo>
                    <a:pt x="17995392" y="7836281"/>
                  </a:lnTo>
                  <a:lnTo>
                    <a:pt x="0" y="7836281"/>
                  </a:lnTo>
                  <a:close/>
                </a:path>
              </a:pathLst>
            </a:custGeom>
            <a:solidFill>
              <a:srgbClr val="FCF7F6"/>
            </a:solidFill>
          </p:spPr>
        </p:sp>
      </p:grpSp>
      <p:grpSp>
        <p:nvGrpSpPr>
          <p:cNvPr name="Group 10" id="10"/>
          <p:cNvGrpSpPr/>
          <p:nvPr/>
        </p:nvGrpSpPr>
        <p:grpSpPr>
          <a:xfrm rot="0">
            <a:off x="14429018" y="3735798"/>
            <a:ext cx="3165896" cy="2816716"/>
            <a:chOff x="0" y="0"/>
            <a:chExt cx="4221194" cy="3755622"/>
          </a:xfrm>
        </p:grpSpPr>
        <p:sp>
          <p:nvSpPr>
            <p:cNvPr name="Freeform 11" id="11"/>
            <p:cNvSpPr/>
            <p:nvPr/>
          </p:nvSpPr>
          <p:spPr>
            <a:xfrm flipH="false" flipV="false" rot="0">
              <a:off x="0" y="0"/>
              <a:ext cx="4221226" cy="3755644"/>
            </a:xfrm>
            <a:custGeom>
              <a:avLst/>
              <a:gdLst/>
              <a:ahLst/>
              <a:cxnLst/>
              <a:rect r="r" b="b" t="t" l="l"/>
              <a:pathLst>
                <a:path h="3755644" w="4221226">
                  <a:moveTo>
                    <a:pt x="0" y="0"/>
                  </a:moveTo>
                  <a:lnTo>
                    <a:pt x="4221226" y="0"/>
                  </a:lnTo>
                  <a:lnTo>
                    <a:pt x="4221226" y="3755644"/>
                  </a:lnTo>
                  <a:lnTo>
                    <a:pt x="0" y="3755644"/>
                  </a:lnTo>
                  <a:close/>
                </a:path>
              </a:pathLst>
            </a:custGeom>
            <a:solidFill>
              <a:srgbClr val="F6D5A6">
                <a:alpha val="3922"/>
              </a:srgbClr>
            </a:solidFill>
          </p:spPr>
        </p:sp>
      </p:grpSp>
      <p:grpSp>
        <p:nvGrpSpPr>
          <p:cNvPr name="Group 12" id="12"/>
          <p:cNvGrpSpPr/>
          <p:nvPr/>
        </p:nvGrpSpPr>
        <p:grpSpPr>
          <a:xfrm rot="0">
            <a:off x="558406" y="6781116"/>
            <a:ext cx="16916400" cy="1566027"/>
            <a:chOff x="0" y="0"/>
            <a:chExt cx="22555200" cy="2088036"/>
          </a:xfrm>
        </p:grpSpPr>
        <p:sp>
          <p:nvSpPr>
            <p:cNvPr name="Freeform 13" id="13"/>
            <p:cNvSpPr/>
            <p:nvPr/>
          </p:nvSpPr>
          <p:spPr>
            <a:xfrm flipH="false" flipV="false" rot="0">
              <a:off x="0" y="0"/>
              <a:ext cx="22555200" cy="2088058"/>
            </a:xfrm>
            <a:custGeom>
              <a:avLst/>
              <a:gdLst/>
              <a:ahLst/>
              <a:cxnLst/>
              <a:rect r="r" b="b" t="t" l="l"/>
              <a:pathLst>
                <a:path h="2088058" w="22555200">
                  <a:moveTo>
                    <a:pt x="0" y="0"/>
                  </a:moveTo>
                  <a:lnTo>
                    <a:pt x="22555200" y="0"/>
                  </a:lnTo>
                  <a:lnTo>
                    <a:pt x="22555200" y="2088058"/>
                  </a:lnTo>
                  <a:lnTo>
                    <a:pt x="0" y="2088058"/>
                  </a:lnTo>
                  <a:close/>
                </a:path>
              </a:pathLst>
            </a:custGeom>
            <a:solidFill>
              <a:srgbClr val="F6D5A6">
                <a:alpha val="3922"/>
              </a:srgbClr>
            </a:solidFill>
          </p:spPr>
        </p:sp>
      </p:grpSp>
      <p:grpSp>
        <p:nvGrpSpPr>
          <p:cNvPr name="Group 14" id="14"/>
          <p:cNvGrpSpPr/>
          <p:nvPr/>
        </p:nvGrpSpPr>
        <p:grpSpPr>
          <a:xfrm rot="0">
            <a:off x="14429018" y="675331"/>
            <a:ext cx="3173182" cy="2835306"/>
            <a:chOff x="0" y="0"/>
            <a:chExt cx="4230910" cy="3780408"/>
          </a:xfrm>
        </p:grpSpPr>
        <p:sp>
          <p:nvSpPr>
            <p:cNvPr name="Freeform 15" id="15"/>
            <p:cNvSpPr/>
            <p:nvPr/>
          </p:nvSpPr>
          <p:spPr>
            <a:xfrm flipH="false" flipV="false" rot="0">
              <a:off x="0" y="0"/>
              <a:ext cx="4230878" cy="3780409"/>
            </a:xfrm>
            <a:custGeom>
              <a:avLst/>
              <a:gdLst/>
              <a:ahLst/>
              <a:cxnLst/>
              <a:rect r="r" b="b" t="t" l="l"/>
              <a:pathLst>
                <a:path h="3780409" w="4230878">
                  <a:moveTo>
                    <a:pt x="0" y="0"/>
                  </a:moveTo>
                  <a:lnTo>
                    <a:pt x="4230878" y="0"/>
                  </a:lnTo>
                  <a:lnTo>
                    <a:pt x="4230878" y="3780409"/>
                  </a:lnTo>
                  <a:lnTo>
                    <a:pt x="0" y="3780409"/>
                  </a:lnTo>
                  <a:close/>
                </a:path>
              </a:pathLst>
            </a:custGeom>
            <a:solidFill>
              <a:srgbClr val="FCF7F6">
                <a:alpha val="90196"/>
              </a:srgbClr>
            </a:solidFill>
          </p:spPr>
        </p:sp>
      </p:grpSp>
      <p:sp>
        <p:nvSpPr>
          <p:cNvPr name="Freeform 16" id="16" descr="Fruit Bowl"/>
          <p:cNvSpPr/>
          <p:nvPr/>
        </p:nvSpPr>
        <p:spPr>
          <a:xfrm flipH="false" flipV="false" rot="0">
            <a:off x="14786588" y="3919014"/>
            <a:ext cx="2448972" cy="2448972"/>
          </a:xfrm>
          <a:custGeom>
            <a:avLst/>
            <a:gdLst/>
            <a:ahLst/>
            <a:cxnLst/>
            <a:rect r="r" b="b" t="t" l="l"/>
            <a:pathLst>
              <a:path h="2448972" w="2448972">
                <a:moveTo>
                  <a:pt x="0" y="0"/>
                </a:moveTo>
                <a:lnTo>
                  <a:pt x="2448972" y="0"/>
                </a:lnTo>
                <a:lnTo>
                  <a:pt x="2448972" y="2448972"/>
                </a:lnTo>
                <a:lnTo>
                  <a:pt x="0" y="2448972"/>
                </a:lnTo>
                <a:lnTo>
                  <a:pt x="0" y="0"/>
                </a:lnTo>
                <a:close/>
              </a:path>
            </a:pathLst>
          </a:custGeom>
          <a:blipFill>
            <a:blip r:embed="rId4">
              <a:extLst>
                <a:ext uri="{96DAC541-7B7A-43D3-8B79-37D633B846F1}">
                  <asvg:svgBlip xmlns:asvg="http://schemas.microsoft.com/office/drawing/2016/SVG/main" r:embed="rId5"/>
                </a:ext>
              </a:extLst>
            </a:blip>
            <a:stretch>
              <a:fillRect l="0" t="0" r="0" b="0"/>
            </a:stretch>
          </a:blipFill>
        </p:spPr>
      </p:sp>
      <p:sp>
        <p:nvSpPr>
          <p:cNvPr name="TextBox 17" id="17"/>
          <p:cNvSpPr txBox="true"/>
          <p:nvPr/>
        </p:nvSpPr>
        <p:spPr>
          <a:xfrm rot="0">
            <a:off x="1062990" y="979170"/>
            <a:ext cx="12675870" cy="4886325"/>
          </a:xfrm>
          <a:prstGeom prst="rect">
            <a:avLst/>
          </a:prstGeom>
        </p:spPr>
        <p:txBody>
          <a:bodyPr anchor="t" rtlCol="false" tIns="0" lIns="0" bIns="0" rIns="0">
            <a:spAutoFit/>
          </a:bodyPr>
          <a:lstStyle/>
          <a:p>
            <a:pPr algn="l" marL="325755" indent="-162878" lvl="1">
              <a:lnSpc>
                <a:spcPts val="4320"/>
              </a:lnSpc>
              <a:buFont typeface="Arial"/>
              <a:buChar char="•"/>
            </a:pPr>
            <a:r>
              <a:rPr lang="en-US" sz="3600">
                <a:solidFill>
                  <a:srgbClr val="3C3C50"/>
                </a:solidFill>
                <a:latin typeface="Noto Serif Display"/>
                <a:ea typeface="Noto Serif Display"/>
                <a:cs typeface="Noto Serif Display"/>
                <a:sym typeface="Noto Serif Display"/>
              </a:rPr>
              <a:t>Researchers conduct a focus group consisting of 10 participants</a:t>
            </a:r>
          </a:p>
          <a:p>
            <a:pPr algn="l" marL="325755" indent="-162878" lvl="1">
              <a:lnSpc>
                <a:spcPts val="4320"/>
              </a:lnSpc>
              <a:buFont typeface="Arial"/>
              <a:buChar char="•"/>
            </a:pPr>
            <a:r>
              <a:rPr lang="en-US" sz="3600">
                <a:solidFill>
                  <a:srgbClr val="3C3C50"/>
                </a:solidFill>
                <a:latin typeface="Noto Serif Display"/>
                <a:ea typeface="Noto Serif Display"/>
                <a:cs typeface="Noto Serif Display"/>
                <a:sym typeface="Noto Serif Display"/>
              </a:rPr>
              <a:t>They ask questions about grocery shopping habits, whether the participants like meat products, and why the participants usually buy those specific groceries</a:t>
            </a:r>
          </a:p>
          <a:p>
            <a:pPr algn="l" marL="325755" indent="-162878" lvl="1">
              <a:lnSpc>
                <a:spcPts val="4320"/>
              </a:lnSpc>
              <a:buFont typeface="Arial"/>
              <a:buChar char="•"/>
            </a:pPr>
            <a:r>
              <a:rPr lang="en-US" sz="3600">
                <a:solidFill>
                  <a:srgbClr val="3C3C50"/>
                </a:solidFill>
                <a:latin typeface="Noto Serif Display"/>
                <a:ea typeface="Noto Serif Display"/>
                <a:cs typeface="Noto Serif Display"/>
                <a:sym typeface="Noto Serif Display"/>
              </a:rPr>
              <a:t>The researchers determine the shopping habits and motivations of public consumers.</a:t>
            </a:r>
          </a:p>
          <a:p>
            <a:pPr algn="l" marL="325755" indent="-162878" lvl="1">
              <a:lnSpc>
                <a:spcPts val="4320"/>
              </a:lnSpc>
            </a:pPr>
          </a:p>
          <a:p>
            <a:pPr algn="l" marL="325755" indent="-162878" lvl="1">
              <a:lnSpc>
                <a:spcPts val="4320"/>
              </a:lnSpc>
            </a:pPr>
          </a:p>
        </p:txBody>
      </p:sp>
      <p:sp>
        <p:nvSpPr>
          <p:cNvPr name="Freeform 18" id="18" descr="Badge 1 outline"/>
          <p:cNvSpPr/>
          <p:nvPr/>
        </p:nvSpPr>
        <p:spPr>
          <a:xfrm flipH="false" flipV="false" rot="0">
            <a:off x="14786588" y="900015"/>
            <a:ext cx="2400300" cy="2400300"/>
          </a:xfrm>
          <a:custGeom>
            <a:avLst/>
            <a:gdLst/>
            <a:ahLst/>
            <a:cxnLst/>
            <a:rect r="r" b="b" t="t" l="l"/>
            <a:pathLst>
              <a:path h="2400300" w="2400300">
                <a:moveTo>
                  <a:pt x="0" y="0"/>
                </a:moveTo>
                <a:lnTo>
                  <a:pt x="2400300" y="0"/>
                </a:lnTo>
                <a:lnTo>
                  <a:pt x="2400300" y="2400300"/>
                </a:lnTo>
                <a:lnTo>
                  <a:pt x="0" y="2400300"/>
                </a:lnTo>
                <a:lnTo>
                  <a:pt x="0" y="0"/>
                </a:lnTo>
                <a:close/>
              </a:path>
            </a:pathLst>
          </a:custGeom>
          <a:blipFill>
            <a:blip r:embed="rId6">
              <a:extLst>
                <a:ext uri="{96DAC541-7B7A-43D3-8B79-37D633B846F1}">
                  <asvg:svgBlip xmlns:asvg="http://schemas.microsoft.com/office/drawing/2016/SVG/main" r:embed="rId7"/>
                </a:ext>
              </a:extLst>
            </a:blip>
            <a:stretch>
              <a:fillRect l="0" t="0" r="0" b="0"/>
            </a:stretch>
          </a:blipFill>
        </p:spPr>
      </p:sp>
      <p:sp>
        <p:nvSpPr>
          <p:cNvPr name="TextBox 19" id="19"/>
          <p:cNvSpPr txBox="true"/>
          <p:nvPr/>
        </p:nvSpPr>
        <p:spPr>
          <a:xfrm rot="0">
            <a:off x="2224899" y="6873567"/>
            <a:ext cx="13583415" cy="1238250"/>
          </a:xfrm>
          <a:prstGeom prst="rect">
            <a:avLst/>
          </a:prstGeom>
        </p:spPr>
        <p:txBody>
          <a:bodyPr anchor="t" rtlCol="false" tIns="0" lIns="0" bIns="0" rIns="0">
            <a:spAutoFit/>
          </a:bodyPr>
          <a:lstStyle/>
          <a:p>
            <a:pPr algn="ctr">
              <a:lnSpc>
                <a:spcPts val="8640"/>
              </a:lnSpc>
            </a:pPr>
            <a:r>
              <a:rPr lang="en-US" b="true" sz="7200">
                <a:solidFill>
                  <a:srgbClr val="3C3C50"/>
                </a:solidFill>
                <a:latin typeface="Calibri (MS) Bold"/>
                <a:ea typeface="Calibri (MS) Bold"/>
                <a:cs typeface="Calibri (MS) Bold"/>
                <a:sym typeface="Calibri (MS) Bold"/>
              </a:rPr>
              <a:t>Qualitative or Quantitative?</a:t>
            </a:r>
          </a:p>
        </p:txBody>
      </p:sp>
    </p:spTree>
  </p:cSld>
  <p:clrMapOvr>
    <a:masterClrMapping/>
  </p:clrMapOvr>
  <p:transition spd="fast">
    <p:fade/>
  </p:transition>
</p:sld>
</file>

<file path=ppt/slides/slide28.xml><?xml version="1.0" encoding="utf-8"?>
<p:sld xmlns:p="http://schemas.openxmlformats.org/presentationml/2006/main" xmlns:a="http://schemas.openxmlformats.org/drawingml/2006/main" xmlns:r="http://schemas.openxmlformats.org/officeDocument/2006/relationships">
  <p:cSld>
    <p:bg>
      <p:bgPr>
        <a:solidFill>
          <a:srgbClr val="FCF7F6"/>
        </a:solidFill>
      </p:bgPr>
    </p:bg>
    <p:spTree>
      <p:nvGrpSpPr>
        <p:cNvPr id="1" name=""/>
        <p:cNvGrpSpPr/>
        <p:nvPr/>
      </p:nvGrpSpPr>
      <p:grpSpPr>
        <a:xfrm>
          <a:off x="0" y="0"/>
          <a:ext cx="0" cy="0"/>
          <a:chOff x="0" y="0"/>
          <a:chExt cx="0" cy="0"/>
        </a:xfrm>
      </p:grpSpPr>
      <p:grpSp>
        <p:nvGrpSpPr>
          <p:cNvPr name="Group 2" id="2"/>
          <p:cNvGrpSpPr/>
          <p:nvPr/>
        </p:nvGrpSpPr>
        <p:grpSpPr>
          <a:xfrm rot="0">
            <a:off x="0" y="-9525"/>
            <a:ext cx="18288000" cy="8985739"/>
            <a:chOff x="0" y="0"/>
            <a:chExt cx="24384000" cy="11980985"/>
          </a:xfrm>
        </p:grpSpPr>
        <p:sp>
          <p:nvSpPr>
            <p:cNvPr name="Freeform 3" id="3"/>
            <p:cNvSpPr/>
            <p:nvPr/>
          </p:nvSpPr>
          <p:spPr>
            <a:xfrm flipH="false" flipV="false" rot="0">
              <a:off x="0" y="0"/>
              <a:ext cx="24384000" cy="11980926"/>
            </a:xfrm>
            <a:custGeom>
              <a:avLst/>
              <a:gdLst/>
              <a:ahLst/>
              <a:cxnLst/>
              <a:rect r="r" b="b" t="t" l="l"/>
              <a:pathLst>
                <a:path h="11980926" w="24384000">
                  <a:moveTo>
                    <a:pt x="0" y="0"/>
                  </a:moveTo>
                  <a:lnTo>
                    <a:pt x="24384000" y="0"/>
                  </a:lnTo>
                  <a:lnTo>
                    <a:pt x="24384000" y="11980926"/>
                  </a:lnTo>
                  <a:lnTo>
                    <a:pt x="0" y="11980926"/>
                  </a:lnTo>
                  <a:close/>
                </a:path>
              </a:pathLst>
            </a:custGeom>
            <a:solidFill>
              <a:srgbClr val="585878"/>
            </a:solidFill>
          </p:spPr>
        </p:sp>
      </p:grpSp>
      <p:grpSp>
        <p:nvGrpSpPr>
          <p:cNvPr name="Group 4" id="4"/>
          <p:cNvGrpSpPr>
            <a:grpSpLocks noChangeAspect="true"/>
          </p:cNvGrpSpPr>
          <p:nvPr/>
        </p:nvGrpSpPr>
        <p:grpSpPr>
          <a:xfrm rot="0">
            <a:off x="0" y="8575743"/>
            <a:ext cx="18288000" cy="184639"/>
            <a:chOff x="0" y="0"/>
            <a:chExt cx="24384000" cy="246185"/>
          </a:xfrm>
        </p:grpSpPr>
        <p:sp>
          <p:nvSpPr>
            <p:cNvPr name="Freeform 5" id="5"/>
            <p:cNvSpPr/>
            <p:nvPr/>
          </p:nvSpPr>
          <p:spPr>
            <a:xfrm flipH="false" flipV="false" rot="0">
              <a:off x="0" y="0"/>
              <a:ext cx="24384000" cy="246126"/>
            </a:xfrm>
            <a:custGeom>
              <a:avLst/>
              <a:gdLst/>
              <a:ahLst/>
              <a:cxnLst/>
              <a:rect r="r" b="b" t="t" l="l"/>
              <a:pathLst>
                <a:path h="246126" w="24384000">
                  <a:moveTo>
                    <a:pt x="0" y="0"/>
                  </a:moveTo>
                  <a:lnTo>
                    <a:pt x="24384000" y="0"/>
                  </a:lnTo>
                  <a:lnTo>
                    <a:pt x="24384000" y="246126"/>
                  </a:lnTo>
                  <a:lnTo>
                    <a:pt x="0" y="246126"/>
                  </a:lnTo>
                  <a:lnTo>
                    <a:pt x="0" y="0"/>
                  </a:lnTo>
                  <a:close/>
                </a:path>
              </a:pathLst>
            </a:custGeom>
            <a:blipFill>
              <a:blip r:embed="rId3"/>
              <a:stretch>
                <a:fillRect l="0" t="-10146" r="0" b="-10170"/>
              </a:stretch>
            </a:blipFill>
          </p:spPr>
        </p:sp>
      </p:grpSp>
      <p:grpSp>
        <p:nvGrpSpPr>
          <p:cNvPr name="Group 6" id="6"/>
          <p:cNvGrpSpPr>
            <a:grpSpLocks noChangeAspect="true"/>
          </p:cNvGrpSpPr>
          <p:nvPr/>
        </p:nvGrpSpPr>
        <p:grpSpPr>
          <a:xfrm rot="0">
            <a:off x="14782160" y="8985739"/>
            <a:ext cx="3411230" cy="1662544"/>
            <a:chOff x="0" y="0"/>
            <a:chExt cx="4548306" cy="2216725"/>
          </a:xfrm>
        </p:grpSpPr>
        <p:sp>
          <p:nvSpPr>
            <p:cNvPr name="Freeform 7" id="7"/>
            <p:cNvSpPr/>
            <p:nvPr/>
          </p:nvSpPr>
          <p:spPr>
            <a:xfrm flipH="false" flipV="false" rot="0">
              <a:off x="0" y="0"/>
              <a:ext cx="4548251" cy="2216785"/>
            </a:xfrm>
            <a:custGeom>
              <a:avLst/>
              <a:gdLst/>
              <a:ahLst/>
              <a:cxnLst/>
              <a:rect r="r" b="b" t="t" l="l"/>
              <a:pathLst>
                <a:path h="2216785" w="4548251">
                  <a:moveTo>
                    <a:pt x="0" y="0"/>
                  </a:moveTo>
                  <a:lnTo>
                    <a:pt x="4548251" y="0"/>
                  </a:lnTo>
                  <a:lnTo>
                    <a:pt x="4548251" y="2216785"/>
                  </a:lnTo>
                  <a:lnTo>
                    <a:pt x="0" y="2216785"/>
                  </a:lnTo>
                  <a:lnTo>
                    <a:pt x="0" y="0"/>
                  </a:lnTo>
                  <a:close/>
                </a:path>
              </a:pathLst>
            </a:custGeom>
          </p:spPr>
        </p:sp>
      </p:grpSp>
      <p:grpSp>
        <p:nvGrpSpPr>
          <p:cNvPr name="Group 8" id="8"/>
          <p:cNvGrpSpPr/>
          <p:nvPr/>
        </p:nvGrpSpPr>
        <p:grpSpPr>
          <a:xfrm rot="0">
            <a:off x="693087" y="675331"/>
            <a:ext cx="13496544" cy="5877184"/>
            <a:chOff x="0" y="0"/>
            <a:chExt cx="17995392" cy="7836246"/>
          </a:xfrm>
        </p:grpSpPr>
        <p:sp>
          <p:nvSpPr>
            <p:cNvPr name="Freeform 9" id="9"/>
            <p:cNvSpPr/>
            <p:nvPr/>
          </p:nvSpPr>
          <p:spPr>
            <a:xfrm flipH="false" flipV="false" rot="0">
              <a:off x="0" y="0"/>
              <a:ext cx="17995392" cy="7836281"/>
            </a:xfrm>
            <a:custGeom>
              <a:avLst/>
              <a:gdLst/>
              <a:ahLst/>
              <a:cxnLst/>
              <a:rect r="r" b="b" t="t" l="l"/>
              <a:pathLst>
                <a:path h="7836281" w="17995392">
                  <a:moveTo>
                    <a:pt x="0" y="0"/>
                  </a:moveTo>
                  <a:lnTo>
                    <a:pt x="17995392" y="0"/>
                  </a:lnTo>
                  <a:lnTo>
                    <a:pt x="17995392" y="7836281"/>
                  </a:lnTo>
                  <a:lnTo>
                    <a:pt x="0" y="7836281"/>
                  </a:lnTo>
                  <a:close/>
                </a:path>
              </a:pathLst>
            </a:custGeom>
            <a:solidFill>
              <a:srgbClr val="FCF7F6"/>
            </a:solidFill>
          </p:spPr>
        </p:sp>
      </p:grpSp>
      <p:grpSp>
        <p:nvGrpSpPr>
          <p:cNvPr name="Group 10" id="10"/>
          <p:cNvGrpSpPr/>
          <p:nvPr/>
        </p:nvGrpSpPr>
        <p:grpSpPr>
          <a:xfrm rot="0">
            <a:off x="14429018" y="3735798"/>
            <a:ext cx="3165896" cy="2816716"/>
            <a:chOff x="0" y="0"/>
            <a:chExt cx="4221194" cy="3755622"/>
          </a:xfrm>
        </p:grpSpPr>
        <p:sp>
          <p:nvSpPr>
            <p:cNvPr name="Freeform 11" id="11"/>
            <p:cNvSpPr/>
            <p:nvPr/>
          </p:nvSpPr>
          <p:spPr>
            <a:xfrm flipH="false" flipV="false" rot="0">
              <a:off x="0" y="0"/>
              <a:ext cx="4221226" cy="3755644"/>
            </a:xfrm>
            <a:custGeom>
              <a:avLst/>
              <a:gdLst/>
              <a:ahLst/>
              <a:cxnLst/>
              <a:rect r="r" b="b" t="t" l="l"/>
              <a:pathLst>
                <a:path h="3755644" w="4221226">
                  <a:moveTo>
                    <a:pt x="0" y="0"/>
                  </a:moveTo>
                  <a:lnTo>
                    <a:pt x="4221226" y="0"/>
                  </a:lnTo>
                  <a:lnTo>
                    <a:pt x="4221226" y="3755644"/>
                  </a:lnTo>
                  <a:lnTo>
                    <a:pt x="0" y="3755644"/>
                  </a:lnTo>
                  <a:close/>
                </a:path>
              </a:pathLst>
            </a:custGeom>
            <a:solidFill>
              <a:srgbClr val="F6D5A6">
                <a:alpha val="3922"/>
              </a:srgbClr>
            </a:solidFill>
          </p:spPr>
        </p:sp>
      </p:grpSp>
      <p:grpSp>
        <p:nvGrpSpPr>
          <p:cNvPr name="Group 12" id="12"/>
          <p:cNvGrpSpPr/>
          <p:nvPr/>
        </p:nvGrpSpPr>
        <p:grpSpPr>
          <a:xfrm rot="0">
            <a:off x="685800" y="6781904"/>
            <a:ext cx="16916400" cy="1565239"/>
            <a:chOff x="0" y="0"/>
            <a:chExt cx="22555200" cy="2086986"/>
          </a:xfrm>
        </p:grpSpPr>
        <p:sp>
          <p:nvSpPr>
            <p:cNvPr name="Freeform 13" id="13"/>
            <p:cNvSpPr/>
            <p:nvPr/>
          </p:nvSpPr>
          <p:spPr>
            <a:xfrm flipH="false" flipV="false" rot="0">
              <a:off x="0" y="0"/>
              <a:ext cx="22555200" cy="2087008"/>
            </a:xfrm>
            <a:custGeom>
              <a:avLst/>
              <a:gdLst/>
              <a:ahLst/>
              <a:cxnLst/>
              <a:rect r="r" b="b" t="t" l="l"/>
              <a:pathLst>
                <a:path h="2087008" w="22555200">
                  <a:moveTo>
                    <a:pt x="0" y="0"/>
                  </a:moveTo>
                  <a:lnTo>
                    <a:pt x="22555200" y="0"/>
                  </a:lnTo>
                  <a:lnTo>
                    <a:pt x="22555200" y="2087008"/>
                  </a:lnTo>
                  <a:lnTo>
                    <a:pt x="0" y="2087008"/>
                  </a:lnTo>
                  <a:close/>
                </a:path>
              </a:pathLst>
            </a:custGeom>
            <a:solidFill>
              <a:srgbClr val="F6D5A6">
                <a:alpha val="3922"/>
              </a:srgbClr>
            </a:solidFill>
          </p:spPr>
        </p:sp>
      </p:grpSp>
      <p:grpSp>
        <p:nvGrpSpPr>
          <p:cNvPr name="Group 14" id="14"/>
          <p:cNvGrpSpPr/>
          <p:nvPr/>
        </p:nvGrpSpPr>
        <p:grpSpPr>
          <a:xfrm rot="0">
            <a:off x="14429018" y="675331"/>
            <a:ext cx="3173182" cy="2835306"/>
            <a:chOff x="0" y="0"/>
            <a:chExt cx="4230910" cy="3780408"/>
          </a:xfrm>
        </p:grpSpPr>
        <p:sp>
          <p:nvSpPr>
            <p:cNvPr name="Freeform 15" id="15"/>
            <p:cNvSpPr/>
            <p:nvPr/>
          </p:nvSpPr>
          <p:spPr>
            <a:xfrm flipH="false" flipV="false" rot="0">
              <a:off x="0" y="0"/>
              <a:ext cx="4230878" cy="3780409"/>
            </a:xfrm>
            <a:custGeom>
              <a:avLst/>
              <a:gdLst/>
              <a:ahLst/>
              <a:cxnLst/>
              <a:rect r="r" b="b" t="t" l="l"/>
              <a:pathLst>
                <a:path h="3780409" w="4230878">
                  <a:moveTo>
                    <a:pt x="0" y="0"/>
                  </a:moveTo>
                  <a:lnTo>
                    <a:pt x="4230878" y="0"/>
                  </a:lnTo>
                  <a:lnTo>
                    <a:pt x="4230878" y="3780409"/>
                  </a:lnTo>
                  <a:lnTo>
                    <a:pt x="0" y="3780409"/>
                  </a:lnTo>
                  <a:close/>
                </a:path>
              </a:pathLst>
            </a:custGeom>
            <a:solidFill>
              <a:srgbClr val="FCF7F6">
                <a:alpha val="90196"/>
              </a:srgbClr>
            </a:solidFill>
          </p:spPr>
        </p:sp>
      </p:grpSp>
      <p:sp>
        <p:nvSpPr>
          <p:cNvPr name="TextBox 16" id="16"/>
          <p:cNvSpPr txBox="true"/>
          <p:nvPr/>
        </p:nvSpPr>
        <p:spPr>
          <a:xfrm rot="0">
            <a:off x="1062990" y="979170"/>
            <a:ext cx="12675870" cy="4343400"/>
          </a:xfrm>
          <a:prstGeom prst="rect">
            <a:avLst/>
          </a:prstGeom>
        </p:spPr>
        <p:txBody>
          <a:bodyPr anchor="t" rtlCol="false" tIns="0" lIns="0" bIns="0" rIns="0">
            <a:spAutoFit/>
          </a:bodyPr>
          <a:lstStyle/>
          <a:p>
            <a:pPr algn="l" marL="325755" indent="-162878" lvl="1">
              <a:lnSpc>
                <a:spcPts val="4320"/>
              </a:lnSpc>
              <a:buFont typeface="Arial"/>
              <a:buChar char="•"/>
            </a:pPr>
            <a:r>
              <a:rPr lang="en-US" sz="3600">
                <a:solidFill>
                  <a:srgbClr val="3C3C50"/>
                </a:solidFill>
                <a:latin typeface="Noto Serif Display"/>
                <a:ea typeface="Noto Serif Display"/>
                <a:cs typeface="Noto Serif Display"/>
                <a:sym typeface="Noto Serif Display"/>
              </a:rPr>
              <a:t>Researchers collect samples of rainwater in five different counties</a:t>
            </a:r>
          </a:p>
          <a:p>
            <a:pPr algn="l" marL="325755" indent="-162878" lvl="1">
              <a:lnSpc>
                <a:spcPts val="4320"/>
              </a:lnSpc>
              <a:buFont typeface="Arial"/>
              <a:buChar char="•"/>
            </a:pPr>
            <a:r>
              <a:rPr lang="en-US" sz="3600">
                <a:solidFill>
                  <a:srgbClr val="3C3C50"/>
                </a:solidFill>
                <a:latin typeface="Noto Serif Display"/>
                <a:ea typeface="Noto Serif Display"/>
                <a:cs typeface="Noto Serif Display"/>
                <a:sym typeface="Noto Serif Display"/>
              </a:rPr>
              <a:t>They compare the measurements and determine that two of the counties received more than 10 inches of rainwater, and the other three received less than 3 inches of rainwater </a:t>
            </a:r>
          </a:p>
          <a:p>
            <a:pPr algn="l" marL="325755" indent="-162878" lvl="1">
              <a:lnSpc>
                <a:spcPts val="4320"/>
              </a:lnSpc>
            </a:pPr>
          </a:p>
          <a:p>
            <a:pPr algn="l" marL="325755" indent="-162878" lvl="1">
              <a:lnSpc>
                <a:spcPts val="4320"/>
              </a:lnSpc>
            </a:pPr>
          </a:p>
        </p:txBody>
      </p:sp>
      <p:sp>
        <p:nvSpPr>
          <p:cNvPr name="Freeform 17" id="17" descr="Badge outline"/>
          <p:cNvSpPr/>
          <p:nvPr/>
        </p:nvSpPr>
        <p:spPr>
          <a:xfrm flipH="false" flipV="false" rot="0">
            <a:off x="14786588" y="822290"/>
            <a:ext cx="2448972" cy="2448972"/>
          </a:xfrm>
          <a:custGeom>
            <a:avLst/>
            <a:gdLst/>
            <a:ahLst/>
            <a:cxnLst/>
            <a:rect r="r" b="b" t="t" l="l"/>
            <a:pathLst>
              <a:path h="2448972" w="2448972">
                <a:moveTo>
                  <a:pt x="0" y="0"/>
                </a:moveTo>
                <a:lnTo>
                  <a:pt x="2448972" y="0"/>
                </a:lnTo>
                <a:lnTo>
                  <a:pt x="2448972" y="2448972"/>
                </a:lnTo>
                <a:lnTo>
                  <a:pt x="0" y="2448972"/>
                </a:lnTo>
                <a:lnTo>
                  <a:pt x="0" y="0"/>
                </a:lnTo>
                <a:close/>
              </a:path>
            </a:pathLst>
          </a:custGeom>
          <a:blipFill>
            <a:blip r:embed="rId4">
              <a:extLst>
                <a:ext uri="{96DAC541-7B7A-43D3-8B79-37D633B846F1}">
                  <asvg:svgBlip xmlns:asvg="http://schemas.microsoft.com/office/drawing/2016/SVG/main" r:embed="rId5"/>
                </a:ext>
              </a:extLst>
            </a:blip>
            <a:stretch>
              <a:fillRect l="0" t="0" r="0" b="0"/>
            </a:stretch>
          </a:blipFill>
        </p:spPr>
      </p:sp>
      <p:sp>
        <p:nvSpPr>
          <p:cNvPr name="Freeform 18" id="18" descr="Rain with solid fill"/>
          <p:cNvSpPr/>
          <p:nvPr/>
        </p:nvSpPr>
        <p:spPr>
          <a:xfrm flipH="false" flipV="false" rot="0">
            <a:off x="14428126" y="3563323"/>
            <a:ext cx="3165895" cy="3165896"/>
          </a:xfrm>
          <a:custGeom>
            <a:avLst/>
            <a:gdLst/>
            <a:ahLst/>
            <a:cxnLst/>
            <a:rect r="r" b="b" t="t" l="l"/>
            <a:pathLst>
              <a:path h="3165896" w="3165895">
                <a:moveTo>
                  <a:pt x="0" y="0"/>
                </a:moveTo>
                <a:lnTo>
                  <a:pt x="3165895" y="0"/>
                </a:lnTo>
                <a:lnTo>
                  <a:pt x="3165895" y="3165895"/>
                </a:lnTo>
                <a:lnTo>
                  <a:pt x="0" y="3165895"/>
                </a:lnTo>
                <a:lnTo>
                  <a:pt x="0" y="0"/>
                </a:lnTo>
                <a:close/>
              </a:path>
            </a:pathLst>
          </a:custGeom>
          <a:blipFill>
            <a:blip r:embed="rId6">
              <a:extLst>
                <a:ext uri="{96DAC541-7B7A-43D3-8B79-37D633B846F1}">
                  <asvg:svgBlip xmlns:asvg="http://schemas.microsoft.com/office/drawing/2016/SVG/main" r:embed="rId7"/>
                </a:ext>
              </a:extLst>
            </a:blip>
            <a:stretch>
              <a:fillRect l="0" t="0" r="0" b="0"/>
            </a:stretch>
          </a:blipFill>
        </p:spPr>
      </p:sp>
      <p:sp>
        <p:nvSpPr>
          <p:cNvPr name="TextBox 19" id="19"/>
          <p:cNvSpPr txBox="true"/>
          <p:nvPr/>
        </p:nvSpPr>
        <p:spPr>
          <a:xfrm rot="0">
            <a:off x="2806358" y="6952012"/>
            <a:ext cx="12991253" cy="1238250"/>
          </a:xfrm>
          <a:prstGeom prst="rect">
            <a:avLst/>
          </a:prstGeom>
        </p:spPr>
        <p:txBody>
          <a:bodyPr anchor="t" rtlCol="false" tIns="0" lIns="0" bIns="0" rIns="0">
            <a:spAutoFit/>
          </a:bodyPr>
          <a:lstStyle/>
          <a:p>
            <a:pPr algn="ctr">
              <a:lnSpc>
                <a:spcPts val="8640"/>
              </a:lnSpc>
            </a:pPr>
            <a:r>
              <a:rPr lang="en-US" b="true" sz="7200">
                <a:solidFill>
                  <a:srgbClr val="3C3C50"/>
                </a:solidFill>
                <a:latin typeface="Calibri (MS) Bold"/>
                <a:ea typeface="Calibri (MS) Bold"/>
                <a:cs typeface="Calibri (MS) Bold"/>
                <a:sym typeface="Calibri (MS) Bold"/>
              </a:rPr>
              <a:t>Qualitative or Quantitative?</a:t>
            </a:r>
          </a:p>
        </p:txBody>
      </p:sp>
    </p:spTree>
  </p:cSld>
  <p:clrMapOvr>
    <a:masterClrMapping/>
  </p:clrMapOvr>
  <p:transition spd="fast">
    <p:fade/>
  </p:transition>
</p:sld>
</file>

<file path=ppt/slides/slide29.xml><?xml version="1.0" encoding="utf-8"?>
<p:sld xmlns:p="http://schemas.openxmlformats.org/presentationml/2006/main" xmlns:a="http://schemas.openxmlformats.org/drawingml/2006/main" xmlns:r="http://schemas.openxmlformats.org/officeDocument/2006/relationships">
  <p:cSld>
    <p:bg>
      <p:bgPr>
        <a:solidFill>
          <a:srgbClr val="FCF7F6"/>
        </a:solidFill>
      </p:bgPr>
    </p:bg>
    <p:spTree>
      <p:nvGrpSpPr>
        <p:cNvPr id="1" name=""/>
        <p:cNvGrpSpPr/>
        <p:nvPr/>
      </p:nvGrpSpPr>
      <p:grpSpPr>
        <a:xfrm>
          <a:off x="0" y="0"/>
          <a:ext cx="0" cy="0"/>
          <a:chOff x="0" y="0"/>
          <a:chExt cx="0" cy="0"/>
        </a:xfrm>
      </p:grpSpPr>
      <p:grpSp>
        <p:nvGrpSpPr>
          <p:cNvPr name="Group 2" id="2"/>
          <p:cNvGrpSpPr/>
          <p:nvPr/>
        </p:nvGrpSpPr>
        <p:grpSpPr>
          <a:xfrm rot="0">
            <a:off x="0" y="-9525"/>
            <a:ext cx="18288000" cy="8985739"/>
            <a:chOff x="0" y="0"/>
            <a:chExt cx="24384000" cy="11980985"/>
          </a:xfrm>
        </p:grpSpPr>
        <p:sp>
          <p:nvSpPr>
            <p:cNvPr name="Freeform 3" id="3"/>
            <p:cNvSpPr/>
            <p:nvPr/>
          </p:nvSpPr>
          <p:spPr>
            <a:xfrm flipH="false" flipV="false" rot="0">
              <a:off x="0" y="0"/>
              <a:ext cx="24384000" cy="11980926"/>
            </a:xfrm>
            <a:custGeom>
              <a:avLst/>
              <a:gdLst/>
              <a:ahLst/>
              <a:cxnLst/>
              <a:rect r="r" b="b" t="t" l="l"/>
              <a:pathLst>
                <a:path h="11980926" w="24384000">
                  <a:moveTo>
                    <a:pt x="0" y="0"/>
                  </a:moveTo>
                  <a:lnTo>
                    <a:pt x="24384000" y="0"/>
                  </a:lnTo>
                  <a:lnTo>
                    <a:pt x="24384000" y="11980926"/>
                  </a:lnTo>
                  <a:lnTo>
                    <a:pt x="0" y="11980926"/>
                  </a:lnTo>
                  <a:close/>
                </a:path>
              </a:pathLst>
            </a:custGeom>
            <a:solidFill>
              <a:srgbClr val="585878"/>
            </a:solidFill>
          </p:spPr>
        </p:sp>
      </p:grpSp>
      <p:grpSp>
        <p:nvGrpSpPr>
          <p:cNvPr name="Group 4" id="4"/>
          <p:cNvGrpSpPr>
            <a:grpSpLocks noChangeAspect="true"/>
          </p:cNvGrpSpPr>
          <p:nvPr/>
        </p:nvGrpSpPr>
        <p:grpSpPr>
          <a:xfrm rot="0">
            <a:off x="0" y="8575743"/>
            <a:ext cx="18288000" cy="184639"/>
            <a:chOff x="0" y="0"/>
            <a:chExt cx="24384000" cy="246185"/>
          </a:xfrm>
        </p:grpSpPr>
        <p:sp>
          <p:nvSpPr>
            <p:cNvPr name="Freeform 5" id="5"/>
            <p:cNvSpPr/>
            <p:nvPr/>
          </p:nvSpPr>
          <p:spPr>
            <a:xfrm flipH="false" flipV="false" rot="0">
              <a:off x="0" y="0"/>
              <a:ext cx="24384000" cy="246126"/>
            </a:xfrm>
            <a:custGeom>
              <a:avLst/>
              <a:gdLst/>
              <a:ahLst/>
              <a:cxnLst/>
              <a:rect r="r" b="b" t="t" l="l"/>
              <a:pathLst>
                <a:path h="246126" w="24384000">
                  <a:moveTo>
                    <a:pt x="0" y="0"/>
                  </a:moveTo>
                  <a:lnTo>
                    <a:pt x="24384000" y="0"/>
                  </a:lnTo>
                  <a:lnTo>
                    <a:pt x="24384000" y="246126"/>
                  </a:lnTo>
                  <a:lnTo>
                    <a:pt x="0" y="246126"/>
                  </a:lnTo>
                  <a:lnTo>
                    <a:pt x="0" y="0"/>
                  </a:lnTo>
                  <a:close/>
                </a:path>
              </a:pathLst>
            </a:custGeom>
            <a:blipFill>
              <a:blip r:embed="rId3"/>
              <a:stretch>
                <a:fillRect l="0" t="-10146" r="0" b="-10170"/>
              </a:stretch>
            </a:blipFill>
          </p:spPr>
        </p:sp>
      </p:grpSp>
      <p:grpSp>
        <p:nvGrpSpPr>
          <p:cNvPr name="Group 6" id="6"/>
          <p:cNvGrpSpPr>
            <a:grpSpLocks noChangeAspect="true"/>
          </p:cNvGrpSpPr>
          <p:nvPr/>
        </p:nvGrpSpPr>
        <p:grpSpPr>
          <a:xfrm rot="0">
            <a:off x="14782160" y="8985739"/>
            <a:ext cx="3411230" cy="1662544"/>
            <a:chOff x="0" y="0"/>
            <a:chExt cx="4548306" cy="2216725"/>
          </a:xfrm>
        </p:grpSpPr>
        <p:sp>
          <p:nvSpPr>
            <p:cNvPr name="Freeform 7" id="7"/>
            <p:cNvSpPr/>
            <p:nvPr/>
          </p:nvSpPr>
          <p:spPr>
            <a:xfrm flipH="false" flipV="false" rot="0">
              <a:off x="0" y="0"/>
              <a:ext cx="4548251" cy="2216785"/>
            </a:xfrm>
            <a:custGeom>
              <a:avLst/>
              <a:gdLst/>
              <a:ahLst/>
              <a:cxnLst/>
              <a:rect r="r" b="b" t="t" l="l"/>
              <a:pathLst>
                <a:path h="2216785" w="4548251">
                  <a:moveTo>
                    <a:pt x="0" y="0"/>
                  </a:moveTo>
                  <a:lnTo>
                    <a:pt x="4548251" y="0"/>
                  </a:lnTo>
                  <a:lnTo>
                    <a:pt x="4548251" y="2216785"/>
                  </a:lnTo>
                  <a:lnTo>
                    <a:pt x="0" y="2216785"/>
                  </a:lnTo>
                  <a:lnTo>
                    <a:pt x="0" y="0"/>
                  </a:lnTo>
                  <a:close/>
                </a:path>
              </a:pathLst>
            </a:custGeom>
          </p:spPr>
        </p:sp>
      </p:grpSp>
      <p:grpSp>
        <p:nvGrpSpPr>
          <p:cNvPr name="Group 8" id="8"/>
          <p:cNvGrpSpPr/>
          <p:nvPr/>
        </p:nvGrpSpPr>
        <p:grpSpPr>
          <a:xfrm rot="0">
            <a:off x="693087" y="675331"/>
            <a:ext cx="13496544" cy="5877184"/>
            <a:chOff x="0" y="0"/>
            <a:chExt cx="17995392" cy="7836246"/>
          </a:xfrm>
        </p:grpSpPr>
        <p:sp>
          <p:nvSpPr>
            <p:cNvPr name="Freeform 9" id="9"/>
            <p:cNvSpPr/>
            <p:nvPr/>
          </p:nvSpPr>
          <p:spPr>
            <a:xfrm flipH="false" flipV="false" rot="0">
              <a:off x="0" y="0"/>
              <a:ext cx="17995392" cy="7836281"/>
            </a:xfrm>
            <a:custGeom>
              <a:avLst/>
              <a:gdLst/>
              <a:ahLst/>
              <a:cxnLst/>
              <a:rect r="r" b="b" t="t" l="l"/>
              <a:pathLst>
                <a:path h="7836281" w="17995392">
                  <a:moveTo>
                    <a:pt x="0" y="0"/>
                  </a:moveTo>
                  <a:lnTo>
                    <a:pt x="17995392" y="0"/>
                  </a:lnTo>
                  <a:lnTo>
                    <a:pt x="17995392" y="7836281"/>
                  </a:lnTo>
                  <a:lnTo>
                    <a:pt x="0" y="7836281"/>
                  </a:lnTo>
                  <a:close/>
                </a:path>
              </a:pathLst>
            </a:custGeom>
            <a:solidFill>
              <a:srgbClr val="FCF7F6"/>
            </a:solidFill>
          </p:spPr>
        </p:sp>
      </p:grpSp>
      <p:grpSp>
        <p:nvGrpSpPr>
          <p:cNvPr name="Group 10" id="10"/>
          <p:cNvGrpSpPr/>
          <p:nvPr/>
        </p:nvGrpSpPr>
        <p:grpSpPr>
          <a:xfrm rot="0">
            <a:off x="14429018" y="3735798"/>
            <a:ext cx="3165896" cy="2816716"/>
            <a:chOff x="0" y="0"/>
            <a:chExt cx="4221194" cy="3755622"/>
          </a:xfrm>
        </p:grpSpPr>
        <p:sp>
          <p:nvSpPr>
            <p:cNvPr name="Freeform 11" id="11"/>
            <p:cNvSpPr/>
            <p:nvPr/>
          </p:nvSpPr>
          <p:spPr>
            <a:xfrm flipH="false" flipV="false" rot="0">
              <a:off x="0" y="0"/>
              <a:ext cx="4221226" cy="3755644"/>
            </a:xfrm>
            <a:custGeom>
              <a:avLst/>
              <a:gdLst/>
              <a:ahLst/>
              <a:cxnLst/>
              <a:rect r="r" b="b" t="t" l="l"/>
              <a:pathLst>
                <a:path h="3755644" w="4221226">
                  <a:moveTo>
                    <a:pt x="0" y="0"/>
                  </a:moveTo>
                  <a:lnTo>
                    <a:pt x="4221226" y="0"/>
                  </a:lnTo>
                  <a:lnTo>
                    <a:pt x="4221226" y="3755644"/>
                  </a:lnTo>
                  <a:lnTo>
                    <a:pt x="0" y="3755644"/>
                  </a:lnTo>
                  <a:close/>
                </a:path>
              </a:pathLst>
            </a:custGeom>
            <a:solidFill>
              <a:srgbClr val="9E8C95">
                <a:alpha val="3922"/>
              </a:srgbClr>
            </a:solidFill>
          </p:spPr>
        </p:sp>
      </p:grpSp>
      <p:grpSp>
        <p:nvGrpSpPr>
          <p:cNvPr name="Group 12" id="12"/>
          <p:cNvGrpSpPr/>
          <p:nvPr/>
        </p:nvGrpSpPr>
        <p:grpSpPr>
          <a:xfrm rot="0">
            <a:off x="685800" y="6781904"/>
            <a:ext cx="16916400" cy="1565239"/>
            <a:chOff x="0" y="0"/>
            <a:chExt cx="22555200" cy="2086986"/>
          </a:xfrm>
        </p:grpSpPr>
        <p:sp>
          <p:nvSpPr>
            <p:cNvPr name="Freeform 13" id="13"/>
            <p:cNvSpPr/>
            <p:nvPr/>
          </p:nvSpPr>
          <p:spPr>
            <a:xfrm flipH="false" flipV="false" rot="0">
              <a:off x="0" y="0"/>
              <a:ext cx="22555200" cy="2087008"/>
            </a:xfrm>
            <a:custGeom>
              <a:avLst/>
              <a:gdLst/>
              <a:ahLst/>
              <a:cxnLst/>
              <a:rect r="r" b="b" t="t" l="l"/>
              <a:pathLst>
                <a:path h="2087008" w="22555200">
                  <a:moveTo>
                    <a:pt x="0" y="0"/>
                  </a:moveTo>
                  <a:lnTo>
                    <a:pt x="22555200" y="0"/>
                  </a:lnTo>
                  <a:lnTo>
                    <a:pt x="22555200" y="2087008"/>
                  </a:lnTo>
                  <a:lnTo>
                    <a:pt x="0" y="2087008"/>
                  </a:lnTo>
                  <a:close/>
                </a:path>
              </a:pathLst>
            </a:custGeom>
            <a:solidFill>
              <a:srgbClr val="9E8C95">
                <a:alpha val="3922"/>
              </a:srgbClr>
            </a:solidFill>
          </p:spPr>
        </p:sp>
      </p:grpSp>
      <p:grpSp>
        <p:nvGrpSpPr>
          <p:cNvPr name="Group 14" id="14"/>
          <p:cNvGrpSpPr/>
          <p:nvPr/>
        </p:nvGrpSpPr>
        <p:grpSpPr>
          <a:xfrm rot="0">
            <a:off x="14429018" y="675331"/>
            <a:ext cx="3173182" cy="2835306"/>
            <a:chOff x="0" y="0"/>
            <a:chExt cx="4230910" cy="3780408"/>
          </a:xfrm>
        </p:grpSpPr>
        <p:sp>
          <p:nvSpPr>
            <p:cNvPr name="Freeform 15" id="15"/>
            <p:cNvSpPr/>
            <p:nvPr/>
          </p:nvSpPr>
          <p:spPr>
            <a:xfrm flipH="false" flipV="false" rot="0">
              <a:off x="0" y="0"/>
              <a:ext cx="4230878" cy="3780409"/>
            </a:xfrm>
            <a:custGeom>
              <a:avLst/>
              <a:gdLst/>
              <a:ahLst/>
              <a:cxnLst/>
              <a:rect r="r" b="b" t="t" l="l"/>
              <a:pathLst>
                <a:path h="3780409" w="4230878">
                  <a:moveTo>
                    <a:pt x="0" y="0"/>
                  </a:moveTo>
                  <a:lnTo>
                    <a:pt x="4230878" y="0"/>
                  </a:lnTo>
                  <a:lnTo>
                    <a:pt x="4230878" y="3780409"/>
                  </a:lnTo>
                  <a:lnTo>
                    <a:pt x="0" y="3780409"/>
                  </a:lnTo>
                  <a:close/>
                </a:path>
              </a:pathLst>
            </a:custGeom>
            <a:solidFill>
              <a:srgbClr val="FCF7F6">
                <a:alpha val="90196"/>
              </a:srgbClr>
            </a:solidFill>
          </p:spPr>
        </p:sp>
      </p:grpSp>
      <p:sp>
        <p:nvSpPr>
          <p:cNvPr name="TextBox 16" id="16"/>
          <p:cNvSpPr txBox="true"/>
          <p:nvPr/>
        </p:nvSpPr>
        <p:spPr>
          <a:xfrm rot="0">
            <a:off x="1062990" y="979170"/>
            <a:ext cx="12675870" cy="5429250"/>
          </a:xfrm>
          <a:prstGeom prst="rect">
            <a:avLst/>
          </a:prstGeom>
        </p:spPr>
        <p:txBody>
          <a:bodyPr anchor="t" rtlCol="false" tIns="0" lIns="0" bIns="0" rIns="0">
            <a:spAutoFit/>
          </a:bodyPr>
          <a:lstStyle/>
          <a:p>
            <a:pPr algn="l" marL="325755" indent="-162878" lvl="1">
              <a:lnSpc>
                <a:spcPts val="4320"/>
              </a:lnSpc>
              <a:buFont typeface="Arial"/>
              <a:buChar char="•"/>
            </a:pPr>
            <a:r>
              <a:rPr lang="en-US" sz="3600">
                <a:solidFill>
                  <a:srgbClr val="3C3C50"/>
                </a:solidFill>
                <a:latin typeface="Noto Serif Display"/>
                <a:ea typeface="Noto Serif Display"/>
                <a:cs typeface="Noto Serif Display"/>
                <a:sym typeface="Noto Serif Display"/>
              </a:rPr>
              <a:t>Researchers provide participants with a sample of three different sodas</a:t>
            </a:r>
          </a:p>
          <a:p>
            <a:pPr algn="l" marL="325755" indent="-162878" lvl="1">
              <a:lnSpc>
                <a:spcPts val="4320"/>
              </a:lnSpc>
              <a:buFont typeface="Arial"/>
              <a:buChar char="•"/>
            </a:pPr>
            <a:r>
              <a:rPr lang="en-US" sz="3600">
                <a:solidFill>
                  <a:srgbClr val="3C3C50"/>
                </a:solidFill>
                <a:latin typeface="Noto Serif Display"/>
                <a:ea typeface="Noto Serif Display"/>
                <a:cs typeface="Noto Serif Display"/>
                <a:sym typeface="Noto Serif Display"/>
              </a:rPr>
              <a:t>Soda 1 has 500mg of sugar, Soda 2 has 250mg of sugar, and Soda 3 has no sugar</a:t>
            </a:r>
          </a:p>
          <a:p>
            <a:pPr algn="l" marL="325755" indent="-162878" lvl="1">
              <a:lnSpc>
                <a:spcPts val="4320"/>
              </a:lnSpc>
              <a:buFont typeface="Arial"/>
              <a:buChar char="•"/>
            </a:pPr>
            <a:r>
              <a:rPr lang="en-US" sz="3600">
                <a:solidFill>
                  <a:srgbClr val="3C3C50"/>
                </a:solidFill>
                <a:latin typeface="Noto Serif Display"/>
                <a:ea typeface="Noto Serif Display"/>
                <a:cs typeface="Noto Serif Display"/>
                <a:sym typeface="Noto Serif Display"/>
              </a:rPr>
              <a:t>Researchers ask the participants to taste each soda, they ask the participants which soda tastes better, which they would be most likely to buy, and which soda tasted the worst</a:t>
            </a:r>
          </a:p>
          <a:p>
            <a:pPr algn="l" marL="325755" indent="-162878" lvl="1">
              <a:lnSpc>
                <a:spcPts val="4320"/>
              </a:lnSpc>
            </a:pPr>
          </a:p>
          <a:p>
            <a:pPr algn="l" marL="325755" indent="-162878" lvl="1">
              <a:lnSpc>
                <a:spcPts val="4320"/>
              </a:lnSpc>
            </a:pPr>
          </a:p>
        </p:txBody>
      </p:sp>
      <p:sp>
        <p:nvSpPr>
          <p:cNvPr name="Freeform 17" id="17" descr="Badge 3 outline"/>
          <p:cNvSpPr/>
          <p:nvPr/>
        </p:nvSpPr>
        <p:spPr>
          <a:xfrm flipH="false" flipV="false" rot="0">
            <a:off x="14656135" y="688380"/>
            <a:ext cx="2711660" cy="2711660"/>
          </a:xfrm>
          <a:custGeom>
            <a:avLst/>
            <a:gdLst/>
            <a:ahLst/>
            <a:cxnLst/>
            <a:rect r="r" b="b" t="t" l="l"/>
            <a:pathLst>
              <a:path h="2711660" w="2711660">
                <a:moveTo>
                  <a:pt x="0" y="0"/>
                </a:moveTo>
                <a:lnTo>
                  <a:pt x="2711660" y="0"/>
                </a:lnTo>
                <a:lnTo>
                  <a:pt x="2711660" y="2711660"/>
                </a:lnTo>
                <a:lnTo>
                  <a:pt x="0" y="2711660"/>
                </a:lnTo>
                <a:lnTo>
                  <a:pt x="0" y="0"/>
                </a:lnTo>
                <a:close/>
              </a:path>
            </a:pathLst>
          </a:custGeom>
          <a:blipFill>
            <a:blip r:embed="rId4">
              <a:extLst>
                <a:ext uri="{96DAC541-7B7A-43D3-8B79-37D633B846F1}">
                  <asvg:svgBlip xmlns:asvg="http://schemas.microsoft.com/office/drawing/2016/SVG/main" r:embed="rId5"/>
                </a:ext>
              </a:extLst>
            </a:blip>
            <a:stretch>
              <a:fillRect l="0" t="0" r="0" b="0"/>
            </a:stretch>
          </a:blipFill>
        </p:spPr>
      </p:sp>
      <p:sp>
        <p:nvSpPr>
          <p:cNvPr name="Freeform 18" id="18" descr="Bubble Tea outline"/>
          <p:cNvSpPr/>
          <p:nvPr/>
        </p:nvSpPr>
        <p:spPr>
          <a:xfrm flipH="false" flipV="false" rot="0">
            <a:off x="15967683" y="4875730"/>
            <a:ext cx="1485900" cy="1485900"/>
          </a:xfrm>
          <a:custGeom>
            <a:avLst/>
            <a:gdLst/>
            <a:ahLst/>
            <a:cxnLst/>
            <a:rect r="r" b="b" t="t" l="l"/>
            <a:pathLst>
              <a:path h="1485900" w="1485900">
                <a:moveTo>
                  <a:pt x="0" y="0"/>
                </a:moveTo>
                <a:lnTo>
                  <a:pt x="1485900" y="0"/>
                </a:lnTo>
                <a:lnTo>
                  <a:pt x="1485900" y="1485901"/>
                </a:lnTo>
                <a:lnTo>
                  <a:pt x="0" y="1485901"/>
                </a:lnTo>
                <a:lnTo>
                  <a:pt x="0" y="0"/>
                </a:lnTo>
                <a:close/>
              </a:path>
            </a:pathLst>
          </a:custGeom>
          <a:blipFill>
            <a:blip r:embed="rId6">
              <a:extLst>
                <a:ext uri="{96DAC541-7B7A-43D3-8B79-37D633B846F1}">
                  <asvg:svgBlip xmlns:asvg="http://schemas.microsoft.com/office/drawing/2016/SVG/main" r:embed="rId7"/>
                </a:ext>
              </a:extLst>
            </a:blip>
            <a:stretch>
              <a:fillRect l="0" t="0" r="0" b="0"/>
            </a:stretch>
          </a:blipFill>
        </p:spPr>
      </p:sp>
      <p:sp>
        <p:nvSpPr>
          <p:cNvPr name="Freeform 19" id="19" descr="Bubble Tea outline"/>
          <p:cNvSpPr/>
          <p:nvPr/>
        </p:nvSpPr>
        <p:spPr>
          <a:xfrm flipH="false" flipV="false" rot="0">
            <a:off x="14499223" y="4929905"/>
            <a:ext cx="1485900" cy="1485900"/>
          </a:xfrm>
          <a:custGeom>
            <a:avLst/>
            <a:gdLst/>
            <a:ahLst/>
            <a:cxnLst/>
            <a:rect r="r" b="b" t="t" l="l"/>
            <a:pathLst>
              <a:path h="1485900" w="1485900">
                <a:moveTo>
                  <a:pt x="0" y="0"/>
                </a:moveTo>
                <a:lnTo>
                  <a:pt x="1485900" y="0"/>
                </a:lnTo>
                <a:lnTo>
                  <a:pt x="1485900" y="1485900"/>
                </a:lnTo>
                <a:lnTo>
                  <a:pt x="0" y="1485900"/>
                </a:lnTo>
                <a:lnTo>
                  <a:pt x="0" y="0"/>
                </a:lnTo>
                <a:close/>
              </a:path>
            </a:pathLst>
          </a:custGeom>
          <a:blipFill>
            <a:blip r:embed="rId8">
              <a:extLst>
                <a:ext uri="{96DAC541-7B7A-43D3-8B79-37D633B846F1}">
                  <asvg:svgBlip xmlns:asvg="http://schemas.microsoft.com/office/drawing/2016/SVG/main" r:embed="rId9"/>
                </a:ext>
              </a:extLst>
            </a:blip>
            <a:stretch>
              <a:fillRect l="0" t="0" r="0" b="0"/>
            </a:stretch>
          </a:blipFill>
        </p:spPr>
      </p:sp>
      <p:sp>
        <p:nvSpPr>
          <p:cNvPr name="Freeform 20" id="20" descr="Bubble Tea outline"/>
          <p:cNvSpPr/>
          <p:nvPr/>
        </p:nvSpPr>
        <p:spPr>
          <a:xfrm flipH="false" flipV="false" rot="0">
            <a:off x="15224733" y="3851198"/>
            <a:ext cx="1485900" cy="1485900"/>
          </a:xfrm>
          <a:custGeom>
            <a:avLst/>
            <a:gdLst/>
            <a:ahLst/>
            <a:cxnLst/>
            <a:rect r="r" b="b" t="t" l="l"/>
            <a:pathLst>
              <a:path h="1485900" w="1485900">
                <a:moveTo>
                  <a:pt x="0" y="0"/>
                </a:moveTo>
                <a:lnTo>
                  <a:pt x="1485900" y="0"/>
                </a:lnTo>
                <a:lnTo>
                  <a:pt x="1485900" y="1485900"/>
                </a:lnTo>
                <a:lnTo>
                  <a:pt x="0" y="1485900"/>
                </a:lnTo>
                <a:lnTo>
                  <a:pt x="0" y="0"/>
                </a:lnTo>
                <a:close/>
              </a:path>
            </a:pathLst>
          </a:custGeom>
          <a:blipFill>
            <a:blip r:embed="rId10">
              <a:extLst>
                <a:ext uri="{96DAC541-7B7A-43D3-8B79-37D633B846F1}">
                  <asvg:svgBlip xmlns:asvg="http://schemas.microsoft.com/office/drawing/2016/SVG/main" r:embed="rId11"/>
                </a:ext>
              </a:extLst>
            </a:blip>
            <a:stretch>
              <a:fillRect l="0" t="0" r="0" b="0"/>
            </a:stretch>
          </a:blipFill>
        </p:spPr>
      </p:sp>
      <p:sp>
        <p:nvSpPr>
          <p:cNvPr name="TextBox 21" id="21"/>
          <p:cNvSpPr txBox="true"/>
          <p:nvPr/>
        </p:nvSpPr>
        <p:spPr>
          <a:xfrm rot="0">
            <a:off x="1618549" y="6952012"/>
            <a:ext cx="15050902" cy="1238250"/>
          </a:xfrm>
          <a:prstGeom prst="rect">
            <a:avLst/>
          </a:prstGeom>
        </p:spPr>
        <p:txBody>
          <a:bodyPr anchor="t" rtlCol="false" tIns="0" lIns="0" bIns="0" rIns="0">
            <a:spAutoFit/>
          </a:bodyPr>
          <a:lstStyle/>
          <a:p>
            <a:pPr algn="ctr">
              <a:lnSpc>
                <a:spcPts val="8640"/>
              </a:lnSpc>
            </a:pPr>
            <a:r>
              <a:rPr lang="en-US" b="true" sz="7200">
                <a:solidFill>
                  <a:srgbClr val="FFFFFF"/>
                </a:solidFill>
                <a:latin typeface="Calibri (MS) Bold"/>
                <a:ea typeface="Calibri (MS) Bold"/>
                <a:cs typeface="Calibri (MS) Bold"/>
                <a:sym typeface="Calibri (MS) Bold"/>
              </a:rPr>
              <a:t>Qualitative or Quantitative?</a:t>
            </a:r>
          </a:p>
        </p:txBody>
      </p:sp>
    </p:spTree>
  </p:cSld>
  <p:clrMapOvr>
    <a:masterClrMapping/>
  </p:clrMapOvr>
  <p:transition spd="fast">
    <p:fade/>
  </p:transition>
</p:sld>
</file>

<file path=ppt/slides/slide30.xml><?xml version="1.0" encoding="utf-8"?>
<p:sld xmlns:p="http://schemas.openxmlformats.org/presentationml/2006/main" xmlns:a="http://schemas.openxmlformats.org/drawingml/2006/main" xmlns:r="http://schemas.openxmlformats.org/officeDocument/2006/relationships">
  <p:cSld>
    <p:bg>
      <p:bgPr>
        <a:solidFill>
          <a:srgbClr val="FCF7F6"/>
        </a:solidFill>
      </p:bgPr>
    </p:bg>
    <p:spTree>
      <p:nvGrpSpPr>
        <p:cNvPr id="1" name=""/>
        <p:cNvGrpSpPr/>
        <p:nvPr/>
      </p:nvGrpSpPr>
      <p:grpSpPr>
        <a:xfrm>
          <a:off x="0" y="0"/>
          <a:ext cx="0" cy="0"/>
          <a:chOff x="0" y="0"/>
          <a:chExt cx="0" cy="0"/>
        </a:xfrm>
      </p:grpSpPr>
      <p:grpSp>
        <p:nvGrpSpPr>
          <p:cNvPr name="Group 2" id="2"/>
          <p:cNvGrpSpPr/>
          <p:nvPr/>
        </p:nvGrpSpPr>
        <p:grpSpPr>
          <a:xfrm rot="0">
            <a:off x="0" y="-9525"/>
            <a:ext cx="18288000" cy="8985739"/>
            <a:chOff x="0" y="0"/>
            <a:chExt cx="24384000" cy="11980985"/>
          </a:xfrm>
        </p:grpSpPr>
        <p:sp>
          <p:nvSpPr>
            <p:cNvPr name="Freeform 3" id="3"/>
            <p:cNvSpPr/>
            <p:nvPr/>
          </p:nvSpPr>
          <p:spPr>
            <a:xfrm flipH="false" flipV="false" rot="0">
              <a:off x="0" y="0"/>
              <a:ext cx="24384000" cy="11980926"/>
            </a:xfrm>
            <a:custGeom>
              <a:avLst/>
              <a:gdLst/>
              <a:ahLst/>
              <a:cxnLst/>
              <a:rect r="r" b="b" t="t" l="l"/>
              <a:pathLst>
                <a:path h="11980926" w="24384000">
                  <a:moveTo>
                    <a:pt x="0" y="0"/>
                  </a:moveTo>
                  <a:lnTo>
                    <a:pt x="24384000" y="0"/>
                  </a:lnTo>
                  <a:lnTo>
                    <a:pt x="24384000" y="11980926"/>
                  </a:lnTo>
                  <a:lnTo>
                    <a:pt x="0" y="11980926"/>
                  </a:lnTo>
                  <a:close/>
                </a:path>
              </a:pathLst>
            </a:custGeom>
            <a:solidFill>
              <a:srgbClr val="585878"/>
            </a:solidFill>
          </p:spPr>
        </p:sp>
      </p:grpSp>
      <p:grpSp>
        <p:nvGrpSpPr>
          <p:cNvPr name="Group 4" id="4"/>
          <p:cNvGrpSpPr>
            <a:grpSpLocks noChangeAspect="true"/>
          </p:cNvGrpSpPr>
          <p:nvPr/>
        </p:nvGrpSpPr>
        <p:grpSpPr>
          <a:xfrm rot="0">
            <a:off x="0" y="8575743"/>
            <a:ext cx="18288000" cy="184639"/>
            <a:chOff x="0" y="0"/>
            <a:chExt cx="24384000" cy="246185"/>
          </a:xfrm>
        </p:grpSpPr>
        <p:sp>
          <p:nvSpPr>
            <p:cNvPr name="Freeform 5" id="5"/>
            <p:cNvSpPr/>
            <p:nvPr/>
          </p:nvSpPr>
          <p:spPr>
            <a:xfrm flipH="false" flipV="false" rot="0">
              <a:off x="0" y="0"/>
              <a:ext cx="24384000" cy="246126"/>
            </a:xfrm>
            <a:custGeom>
              <a:avLst/>
              <a:gdLst/>
              <a:ahLst/>
              <a:cxnLst/>
              <a:rect r="r" b="b" t="t" l="l"/>
              <a:pathLst>
                <a:path h="246126" w="24384000">
                  <a:moveTo>
                    <a:pt x="0" y="0"/>
                  </a:moveTo>
                  <a:lnTo>
                    <a:pt x="24384000" y="0"/>
                  </a:lnTo>
                  <a:lnTo>
                    <a:pt x="24384000" y="246126"/>
                  </a:lnTo>
                  <a:lnTo>
                    <a:pt x="0" y="246126"/>
                  </a:lnTo>
                  <a:lnTo>
                    <a:pt x="0" y="0"/>
                  </a:lnTo>
                  <a:close/>
                </a:path>
              </a:pathLst>
            </a:custGeom>
            <a:blipFill>
              <a:blip r:embed="rId3"/>
              <a:stretch>
                <a:fillRect l="0" t="-10146" r="0" b="-10170"/>
              </a:stretch>
            </a:blipFill>
          </p:spPr>
        </p:sp>
      </p:grpSp>
      <p:grpSp>
        <p:nvGrpSpPr>
          <p:cNvPr name="Group 6" id="6"/>
          <p:cNvGrpSpPr>
            <a:grpSpLocks noChangeAspect="true"/>
          </p:cNvGrpSpPr>
          <p:nvPr/>
        </p:nvGrpSpPr>
        <p:grpSpPr>
          <a:xfrm rot="0">
            <a:off x="14782160" y="8985739"/>
            <a:ext cx="3411230" cy="1662544"/>
            <a:chOff x="0" y="0"/>
            <a:chExt cx="4548306" cy="2216725"/>
          </a:xfrm>
        </p:grpSpPr>
        <p:sp>
          <p:nvSpPr>
            <p:cNvPr name="Freeform 7" id="7"/>
            <p:cNvSpPr/>
            <p:nvPr/>
          </p:nvSpPr>
          <p:spPr>
            <a:xfrm flipH="false" flipV="false" rot="0">
              <a:off x="0" y="0"/>
              <a:ext cx="4548251" cy="2216785"/>
            </a:xfrm>
            <a:custGeom>
              <a:avLst/>
              <a:gdLst/>
              <a:ahLst/>
              <a:cxnLst/>
              <a:rect r="r" b="b" t="t" l="l"/>
              <a:pathLst>
                <a:path h="2216785" w="4548251">
                  <a:moveTo>
                    <a:pt x="0" y="0"/>
                  </a:moveTo>
                  <a:lnTo>
                    <a:pt x="4548251" y="0"/>
                  </a:lnTo>
                  <a:lnTo>
                    <a:pt x="4548251" y="2216785"/>
                  </a:lnTo>
                  <a:lnTo>
                    <a:pt x="0" y="2216785"/>
                  </a:lnTo>
                  <a:lnTo>
                    <a:pt x="0" y="0"/>
                  </a:lnTo>
                  <a:close/>
                </a:path>
              </a:pathLst>
            </a:custGeom>
          </p:spPr>
        </p:sp>
      </p:grpSp>
      <p:grpSp>
        <p:nvGrpSpPr>
          <p:cNvPr name="Group 8" id="8"/>
          <p:cNvGrpSpPr/>
          <p:nvPr/>
        </p:nvGrpSpPr>
        <p:grpSpPr>
          <a:xfrm rot="0">
            <a:off x="693087" y="675331"/>
            <a:ext cx="13496544" cy="5877184"/>
            <a:chOff x="0" y="0"/>
            <a:chExt cx="17995392" cy="7836246"/>
          </a:xfrm>
        </p:grpSpPr>
        <p:sp>
          <p:nvSpPr>
            <p:cNvPr name="Freeform 9" id="9"/>
            <p:cNvSpPr/>
            <p:nvPr/>
          </p:nvSpPr>
          <p:spPr>
            <a:xfrm flipH="false" flipV="false" rot="0">
              <a:off x="0" y="0"/>
              <a:ext cx="17995392" cy="7836281"/>
            </a:xfrm>
            <a:custGeom>
              <a:avLst/>
              <a:gdLst/>
              <a:ahLst/>
              <a:cxnLst/>
              <a:rect r="r" b="b" t="t" l="l"/>
              <a:pathLst>
                <a:path h="7836281" w="17995392">
                  <a:moveTo>
                    <a:pt x="0" y="0"/>
                  </a:moveTo>
                  <a:lnTo>
                    <a:pt x="17995392" y="0"/>
                  </a:lnTo>
                  <a:lnTo>
                    <a:pt x="17995392" y="7836281"/>
                  </a:lnTo>
                  <a:lnTo>
                    <a:pt x="0" y="7836281"/>
                  </a:lnTo>
                  <a:close/>
                </a:path>
              </a:pathLst>
            </a:custGeom>
            <a:solidFill>
              <a:srgbClr val="FCF7F6"/>
            </a:solidFill>
          </p:spPr>
        </p:sp>
      </p:grpSp>
      <p:grpSp>
        <p:nvGrpSpPr>
          <p:cNvPr name="Group 10" id="10"/>
          <p:cNvGrpSpPr/>
          <p:nvPr/>
        </p:nvGrpSpPr>
        <p:grpSpPr>
          <a:xfrm rot="0">
            <a:off x="14429018" y="3735798"/>
            <a:ext cx="3165896" cy="2816716"/>
            <a:chOff x="0" y="0"/>
            <a:chExt cx="4221194" cy="3755622"/>
          </a:xfrm>
        </p:grpSpPr>
        <p:sp>
          <p:nvSpPr>
            <p:cNvPr name="Freeform 11" id="11"/>
            <p:cNvSpPr/>
            <p:nvPr/>
          </p:nvSpPr>
          <p:spPr>
            <a:xfrm flipH="false" flipV="false" rot="0">
              <a:off x="0" y="0"/>
              <a:ext cx="4221226" cy="3755644"/>
            </a:xfrm>
            <a:custGeom>
              <a:avLst/>
              <a:gdLst/>
              <a:ahLst/>
              <a:cxnLst/>
              <a:rect r="r" b="b" t="t" l="l"/>
              <a:pathLst>
                <a:path h="3755644" w="4221226">
                  <a:moveTo>
                    <a:pt x="0" y="0"/>
                  </a:moveTo>
                  <a:lnTo>
                    <a:pt x="4221226" y="0"/>
                  </a:lnTo>
                  <a:lnTo>
                    <a:pt x="4221226" y="3755644"/>
                  </a:lnTo>
                  <a:lnTo>
                    <a:pt x="0" y="3755644"/>
                  </a:lnTo>
                  <a:close/>
                </a:path>
              </a:pathLst>
            </a:custGeom>
            <a:solidFill>
              <a:srgbClr val="F6D5A6">
                <a:alpha val="3922"/>
              </a:srgbClr>
            </a:solidFill>
          </p:spPr>
        </p:sp>
      </p:grpSp>
      <p:grpSp>
        <p:nvGrpSpPr>
          <p:cNvPr name="Group 12" id="12"/>
          <p:cNvGrpSpPr/>
          <p:nvPr/>
        </p:nvGrpSpPr>
        <p:grpSpPr>
          <a:xfrm rot="0">
            <a:off x="685800" y="6781904"/>
            <a:ext cx="16916400" cy="1565239"/>
            <a:chOff x="0" y="0"/>
            <a:chExt cx="22555200" cy="2086986"/>
          </a:xfrm>
        </p:grpSpPr>
        <p:sp>
          <p:nvSpPr>
            <p:cNvPr name="Freeform 13" id="13"/>
            <p:cNvSpPr/>
            <p:nvPr/>
          </p:nvSpPr>
          <p:spPr>
            <a:xfrm flipH="false" flipV="false" rot="0">
              <a:off x="0" y="0"/>
              <a:ext cx="22555200" cy="2087008"/>
            </a:xfrm>
            <a:custGeom>
              <a:avLst/>
              <a:gdLst/>
              <a:ahLst/>
              <a:cxnLst/>
              <a:rect r="r" b="b" t="t" l="l"/>
              <a:pathLst>
                <a:path h="2087008" w="22555200">
                  <a:moveTo>
                    <a:pt x="0" y="0"/>
                  </a:moveTo>
                  <a:lnTo>
                    <a:pt x="22555200" y="0"/>
                  </a:lnTo>
                  <a:lnTo>
                    <a:pt x="22555200" y="2087008"/>
                  </a:lnTo>
                  <a:lnTo>
                    <a:pt x="0" y="2087008"/>
                  </a:lnTo>
                  <a:close/>
                </a:path>
              </a:pathLst>
            </a:custGeom>
            <a:solidFill>
              <a:srgbClr val="F6D5A6">
                <a:alpha val="3922"/>
              </a:srgbClr>
            </a:solidFill>
          </p:spPr>
        </p:sp>
      </p:grpSp>
      <p:grpSp>
        <p:nvGrpSpPr>
          <p:cNvPr name="Group 14" id="14"/>
          <p:cNvGrpSpPr/>
          <p:nvPr/>
        </p:nvGrpSpPr>
        <p:grpSpPr>
          <a:xfrm rot="0">
            <a:off x="14429018" y="675331"/>
            <a:ext cx="3173182" cy="2835306"/>
            <a:chOff x="0" y="0"/>
            <a:chExt cx="4230910" cy="3780408"/>
          </a:xfrm>
        </p:grpSpPr>
        <p:sp>
          <p:nvSpPr>
            <p:cNvPr name="Freeform 15" id="15"/>
            <p:cNvSpPr/>
            <p:nvPr/>
          </p:nvSpPr>
          <p:spPr>
            <a:xfrm flipH="false" flipV="false" rot="0">
              <a:off x="0" y="0"/>
              <a:ext cx="4230878" cy="3780409"/>
            </a:xfrm>
            <a:custGeom>
              <a:avLst/>
              <a:gdLst/>
              <a:ahLst/>
              <a:cxnLst/>
              <a:rect r="r" b="b" t="t" l="l"/>
              <a:pathLst>
                <a:path h="3780409" w="4230878">
                  <a:moveTo>
                    <a:pt x="0" y="0"/>
                  </a:moveTo>
                  <a:lnTo>
                    <a:pt x="4230878" y="0"/>
                  </a:lnTo>
                  <a:lnTo>
                    <a:pt x="4230878" y="3780409"/>
                  </a:lnTo>
                  <a:lnTo>
                    <a:pt x="0" y="3780409"/>
                  </a:lnTo>
                  <a:close/>
                </a:path>
              </a:pathLst>
            </a:custGeom>
            <a:solidFill>
              <a:srgbClr val="FCF7F6">
                <a:alpha val="90196"/>
              </a:srgbClr>
            </a:solidFill>
          </p:spPr>
        </p:sp>
      </p:grpSp>
      <p:sp>
        <p:nvSpPr>
          <p:cNvPr name="TextBox 16" id="16"/>
          <p:cNvSpPr txBox="true"/>
          <p:nvPr/>
        </p:nvSpPr>
        <p:spPr>
          <a:xfrm rot="0">
            <a:off x="1103424" y="1170761"/>
            <a:ext cx="12675870" cy="4886325"/>
          </a:xfrm>
          <a:prstGeom prst="rect">
            <a:avLst/>
          </a:prstGeom>
        </p:spPr>
        <p:txBody>
          <a:bodyPr anchor="t" rtlCol="false" tIns="0" lIns="0" bIns="0" rIns="0">
            <a:spAutoFit/>
          </a:bodyPr>
          <a:lstStyle/>
          <a:p>
            <a:pPr algn="l" marL="325755" indent="-162878" lvl="1">
              <a:lnSpc>
                <a:spcPts val="4320"/>
              </a:lnSpc>
              <a:buFont typeface="Arial"/>
              <a:buChar char="•"/>
            </a:pPr>
            <a:r>
              <a:rPr lang="en-US" sz="3600">
                <a:solidFill>
                  <a:srgbClr val="3C3C50"/>
                </a:solidFill>
                <a:latin typeface="Noto Serif Display"/>
                <a:ea typeface="Noto Serif Display"/>
                <a:cs typeface="Noto Serif Display"/>
                <a:sym typeface="Noto Serif Display"/>
              </a:rPr>
              <a:t>Researchers collect 30 samples of a native species of beetle</a:t>
            </a:r>
          </a:p>
          <a:p>
            <a:pPr algn="l" marL="325755" indent="-162878" lvl="1">
              <a:lnSpc>
                <a:spcPts val="4320"/>
              </a:lnSpc>
              <a:buFont typeface="Arial"/>
              <a:buChar char="•"/>
            </a:pPr>
            <a:r>
              <a:rPr lang="en-US" sz="3600">
                <a:solidFill>
                  <a:srgbClr val="3C3C50"/>
                </a:solidFill>
                <a:latin typeface="Noto Serif Display"/>
                <a:ea typeface="Noto Serif Display"/>
                <a:cs typeface="Noto Serif Display"/>
                <a:sym typeface="Noto Serif Display"/>
              </a:rPr>
              <a:t>Researchers measure all the beetles’ body lengths, antenna lengths, and leg lengths</a:t>
            </a:r>
          </a:p>
          <a:p>
            <a:pPr algn="l" marL="325755" indent="-162878" lvl="1">
              <a:lnSpc>
                <a:spcPts val="4320"/>
              </a:lnSpc>
              <a:buFont typeface="Arial"/>
              <a:buChar char="•"/>
            </a:pPr>
            <a:r>
              <a:rPr lang="en-US" sz="3600">
                <a:solidFill>
                  <a:srgbClr val="3C3C50"/>
                </a:solidFill>
                <a:latin typeface="Noto Serif Display"/>
                <a:ea typeface="Noto Serif Display"/>
                <a:cs typeface="Noto Serif Display"/>
                <a:sym typeface="Noto Serif Display"/>
              </a:rPr>
              <a:t>They determine that beetles in this area have an average body length of 3.72 inches, an average antenna length of 0.75 inches, and an average leg length of 1.09 inches</a:t>
            </a:r>
          </a:p>
          <a:p>
            <a:pPr algn="l" marL="325755" indent="-162878" lvl="1">
              <a:lnSpc>
                <a:spcPts val="4320"/>
              </a:lnSpc>
            </a:pPr>
          </a:p>
          <a:p>
            <a:pPr algn="l" marL="325755" indent="-162878" lvl="1">
              <a:lnSpc>
                <a:spcPts val="4320"/>
              </a:lnSpc>
            </a:pPr>
          </a:p>
        </p:txBody>
      </p:sp>
      <p:sp>
        <p:nvSpPr>
          <p:cNvPr name="Freeform 17" id="17" descr="Badge 4 outline"/>
          <p:cNvSpPr/>
          <p:nvPr/>
        </p:nvSpPr>
        <p:spPr>
          <a:xfrm flipH="false" flipV="false" rot="0">
            <a:off x="14587787" y="688380"/>
            <a:ext cx="2848356" cy="2848356"/>
          </a:xfrm>
          <a:custGeom>
            <a:avLst/>
            <a:gdLst/>
            <a:ahLst/>
            <a:cxnLst/>
            <a:rect r="r" b="b" t="t" l="l"/>
            <a:pathLst>
              <a:path h="2848356" w="2848356">
                <a:moveTo>
                  <a:pt x="0" y="0"/>
                </a:moveTo>
                <a:lnTo>
                  <a:pt x="2848356" y="0"/>
                </a:lnTo>
                <a:lnTo>
                  <a:pt x="2848356" y="2848356"/>
                </a:lnTo>
                <a:lnTo>
                  <a:pt x="0" y="2848356"/>
                </a:lnTo>
                <a:lnTo>
                  <a:pt x="0" y="0"/>
                </a:lnTo>
                <a:close/>
              </a:path>
            </a:pathLst>
          </a:custGeom>
          <a:blipFill>
            <a:blip r:embed="rId4">
              <a:extLst>
                <a:ext uri="{96DAC541-7B7A-43D3-8B79-37D633B846F1}">
                  <asvg:svgBlip xmlns:asvg="http://schemas.microsoft.com/office/drawing/2016/SVG/main" r:embed="rId5"/>
                </a:ext>
              </a:extLst>
            </a:blip>
            <a:stretch>
              <a:fillRect l="0" t="0" r="0" b="0"/>
            </a:stretch>
          </a:blipFill>
        </p:spPr>
      </p:sp>
      <p:sp>
        <p:nvSpPr>
          <p:cNvPr name="Freeform 18" id="18" descr="Beetle outline"/>
          <p:cNvSpPr/>
          <p:nvPr/>
        </p:nvSpPr>
        <p:spPr>
          <a:xfrm flipH="false" flipV="false" rot="0">
            <a:off x="14826103" y="3960408"/>
            <a:ext cx="2371725" cy="2371725"/>
          </a:xfrm>
          <a:custGeom>
            <a:avLst/>
            <a:gdLst/>
            <a:ahLst/>
            <a:cxnLst/>
            <a:rect r="r" b="b" t="t" l="l"/>
            <a:pathLst>
              <a:path h="2371725" w="2371725">
                <a:moveTo>
                  <a:pt x="0" y="0"/>
                </a:moveTo>
                <a:lnTo>
                  <a:pt x="2371725" y="0"/>
                </a:lnTo>
                <a:lnTo>
                  <a:pt x="2371725" y="2371725"/>
                </a:lnTo>
                <a:lnTo>
                  <a:pt x="0" y="2371725"/>
                </a:lnTo>
                <a:lnTo>
                  <a:pt x="0" y="0"/>
                </a:lnTo>
                <a:close/>
              </a:path>
            </a:pathLst>
          </a:custGeom>
          <a:blipFill>
            <a:blip r:embed="rId6">
              <a:extLst>
                <a:ext uri="{96DAC541-7B7A-43D3-8B79-37D633B846F1}">
                  <asvg:svgBlip xmlns:asvg="http://schemas.microsoft.com/office/drawing/2016/SVG/main" r:embed="rId7"/>
                </a:ext>
              </a:extLst>
            </a:blip>
            <a:stretch>
              <a:fillRect l="0" t="0" r="0" b="0"/>
            </a:stretch>
          </a:blipFill>
        </p:spPr>
      </p:sp>
      <p:sp>
        <p:nvSpPr>
          <p:cNvPr name="TextBox 19" id="19"/>
          <p:cNvSpPr txBox="true"/>
          <p:nvPr/>
        </p:nvSpPr>
        <p:spPr>
          <a:xfrm rot="0">
            <a:off x="2201236" y="6952012"/>
            <a:ext cx="12866824" cy="1238250"/>
          </a:xfrm>
          <a:prstGeom prst="rect">
            <a:avLst/>
          </a:prstGeom>
        </p:spPr>
        <p:txBody>
          <a:bodyPr anchor="t" rtlCol="false" tIns="0" lIns="0" bIns="0" rIns="0">
            <a:spAutoFit/>
          </a:bodyPr>
          <a:lstStyle/>
          <a:p>
            <a:pPr algn="ctr">
              <a:lnSpc>
                <a:spcPts val="8640"/>
              </a:lnSpc>
            </a:pPr>
            <a:r>
              <a:rPr lang="en-US" b="true" sz="7200">
                <a:solidFill>
                  <a:srgbClr val="3C3C50"/>
                </a:solidFill>
                <a:latin typeface="Calibri (MS) Bold"/>
                <a:ea typeface="Calibri (MS) Bold"/>
                <a:cs typeface="Calibri (MS) Bold"/>
                <a:sym typeface="Calibri (MS) Bold"/>
              </a:rPr>
              <a:t>Qualitative or Quantitative?</a:t>
            </a:r>
          </a:p>
        </p:txBody>
      </p:sp>
    </p:spTree>
  </p:cSld>
  <p:clrMapOvr>
    <a:masterClrMapping/>
  </p:clrMapOvr>
  <p:transition spd="fast">
    <p:fade/>
  </p:transition>
</p:sld>
</file>

<file path=ppt/slides/slide31.xml><?xml version="1.0" encoding="utf-8"?>
<p:sld xmlns:p="http://schemas.openxmlformats.org/presentationml/2006/main" xmlns:a="http://schemas.openxmlformats.org/drawingml/2006/main" xmlns:r="http://schemas.openxmlformats.org/officeDocument/2006/relationships">
  <p:cSld>
    <p:bg>
      <p:bgPr>
        <a:solidFill>
          <a:srgbClr val="FCF7F6"/>
        </a:solidFill>
      </p:bgPr>
    </p:bg>
    <p:spTree>
      <p:nvGrpSpPr>
        <p:cNvPr id="1" name=""/>
        <p:cNvGrpSpPr/>
        <p:nvPr/>
      </p:nvGrpSpPr>
      <p:grpSpPr>
        <a:xfrm>
          <a:off x="0" y="0"/>
          <a:ext cx="0" cy="0"/>
          <a:chOff x="0" y="0"/>
          <a:chExt cx="0" cy="0"/>
        </a:xfrm>
      </p:grpSpPr>
      <p:grpSp>
        <p:nvGrpSpPr>
          <p:cNvPr name="Group 2" id="2"/>
          <p:cNvGrpSpPr/>
          <p:nvPr/>
        </p:nvGrpSpPr>
        <p:grpSpPr>
          <a:xfrm rot="0">
            <a:off x="0" y="-9525"/>
            <a:ext cx="18288000" cy="8985739"/>
            <a:chOff x="0" y="0"/>
            <a:chExt cx="24384000" cy="11980985"/>
          </a:xfrm>
        </p:grpSpPr>
        <p:sp>
          <p:nvSpPr>
            <p:cNvPr name="Freeform 3" id="3"/>
            <p:cNvSpPr/>
            <p:nvPr/>
          </p:nvSpPr>
          <p:spPr>
            <a:xfrm flipH="false" flipV="false" rot="0">
              <a:off x="0" y="0"/>
              <a:ext cx="24384000" cy="11980926"/>
            </a:xfrm>
            <a:custGeom>
              <a:avLst/>
              <a:gdLst/>
              <a:ahLst/>
              <a:cxnLst/>
              <a:rect r="r" b="b" t="t" l="l"/>
              <a:pathLst>
                <a:path h="11980926" w="24384000">
                  <a:moveTo>
                    <a:pt x="0" y="0"/>
                  </a:moveTo>
                  <a:lnTo>
                    <a:pt x="24384000" y="0"/>
                  </a:lnTo>
                  <a:lnTo>
                    <a:pt x="24384000" y="11980926"/>
                  </a:lnTo>
                  <a:lnTo>
                    <a:pt x="0" y="11980926"/>
                  </a:lnTo>
                  <a:close/>
                </a:path>
              </a:pathLst>
            </a:custGeom>
            <a:solidFill>
              <a:srgbClr val="717092"/>
            </a:solidFill>
          </p:spPr>
        </p:sp>
      </p:grpSp>
      <p:grpSp>
        <p:nvGrpSpPr>
          <p:cNvPr name="Group 4" id="4"/>
          <p:cNvGrpSpPr>
            <a:grpSpLocks noChangeAspect="true"/>
          </p:cNvGrpSpPr>
          <p:nvPr/>
        </p:nvGrpSpPr>
        <p:grpSpPr>
          <a:xfrm rot="0">
            <a:off x="0" y="8575743"/>
            <a:ext cx="18288000" cy="184639"/>
            <a:chOff x="0" y="0"/>
            <a:chExt cx="24384000" cy="246185"/>
          </a:xfrm>
        </p:grpSpPr>
        <p:sp>
          <p:nvSpPr>
            <p:cNvPr name="Freeform 5" id="5"/>
            <p:cNvSpPr/>
            <p:nvPr/>
          </p:nvSpPr>
          <p:spPr>
            <a:xfrm flipH="false" flipV="false" rot="0">
              <a:off x="0" y="0"/>
              <a:ext cx="24384000" cy="246126"/>
            </a:xfrm>
            <a:custGeom>
              <a:avLst/>
              <a:gdLst/>
              <a:ahLst/>
              <a:cxnLst/>
              <a:rect r="r" b="b" t="t" l="l"/>
              <a:pathLst>
                <a:path h="246126" w="24384000">
                  <a:moveTo>
                    <a:pt x="0" y="0"/>
                  </a:moveTo>
                  <a:lnTo>
                    <a:pt x="24384000" y="0"/>
                  </a:lnTo>
                  <a:lnTo>
                    <a:pt x="24384000" y="246126"/>
                  </a:lnTo>
                  <a:lnTo>
                    <a:pt x="0" y="246126"/>
                  </a:lnTo>
                  <a:lnTo>
                    <a:pt x="0" y="0"/>
                  </a:lnTo>
                  <a:close/>
                </a:path>
              </a:pathLst>
            </a:custGeom>
            <a:blipFill>
              <a:blip r:embed="rId3"/>
              <a:stretch>
                <a:fillRect l="0" t="-10146" r="0" b="-10170"/>
              </a:stretch>
            </a:blipFill>
          </p:spPr>
        </p:sp>
      </p:grpSp>
      <p:grpSp>
        <p:nvGrpSpPr>
          <p:cNvPr name="Group 6" id="6"/>
          <p:cNvGrpSpPr>
            <a:grpSpLocks noChangeAspect="true"/>
          </p:cNvGrpSpPr>
          <p:nvPr/>
        </p:nvGrpSpPr>
        <p:grpSpPr>
          <a:xfrm rot="0">
            <a:off x="14782160" y="8985739"/>
            <a:ext cx="3411230" cy="1662544"/>
            <a:chOff x="0" y="0"/>
            <a:chExt cx="4548306" cy="2216725"/>
          </a:xfrm>
        </p:grpSpPr>
        <p:sp>
          <p:nvSpPr>
            <p:cNvPr name="Freeform 7" id="7"/>
            <p:cNvSpPr/>
            <p:nvPr/>
          </p:nvSpPr>
          <p:spPr>
            <a:xfrm flipH="false" flipV="false" rot="0">
              <a:off x="0" y="0"/>
              <a:ext cx="4548251" cy="2216785"/>
            </a:xfrm>
            <a:custGeom>
              <a:avLst/>
              <a:gdLst/>
              <a:ahLst/>
              <a:cxnLst/>
              <a:rect r="r" b="b" t="t" l="l"/>
              <a:pathLst>
                <a:path h="2216785" w="4548251">
                  <a:moveTo>
                    <a:pt x="0" y="0"/>
                  </a:moveTo>
                  <a:lnTo>
                    <a:pt x="4548251" y="0"/>
                  </a:lnTo>
                  <a:lnTo>
                    <a:pt x="4548251" y="2216785"/>
                  </a:lnTo>
                  <a:lnTo>
                    <a:pt x="0" y="2216785"/>
                  </a:lnTo>
                  <a:lnTo>
                    <a:pt x="0" y="0"/>
                  </a:lnTo>
                  <a:close/>
                </a:path>
              </a:pathLst>
            </a:custGeom>
          </p:spPr>
        </p:sp>
      </p:grpSp>
      <p:grpSp>
        <p:nvGrpSpPr>
          <p:cNvPr name="Group 8" id="8"/>
          <p:cNvGrpSpPr/>
          <p:nvPr/>
        </p:nvGrpSpPr>
        <p:grpSpPr>
          <a:xfrm rot="0">
            <a:off x="12865080" y="5003800"/>
            <a:ext cx="4937760" cy="4800600"/>
            <a:chOff x="0" y="0"/>
            <a:chExt cx="6583680" cy="6400800"/>
          </a:xfrm>
        </p:grpSpPr>
        <p:sp>
          <p:nvSpPr>
            <p:cNvPr name="Freeform 9" id="9"/>
            <p:cNvSpPr/>
            <p:nvPr/>
          </p:nvSpPr>
          <p:spPr>
            <a:xfrm flipH="false" flipV="false" rot="0">
              <a:off x="0" y="0"/>
              <a:ext cx="6583680" cy="6400800"/>
            </a:xfrm>
            <a:custGeom>
              <a:avLst/>
              <a:gdLst/>
              <a:ahLst/>
              <a:cxnLst/>
              <a:rect r="r" b="b" t="t" l="l"/>
              <a:pathLst>
                <a:path h="6400800" w="6583680">
                  <a:moveTo>
                    <a:pt x="6583680" y="6400800"/>
                  </a:moveTo>
                  <a:lnTo>
                    <a:pt x="6583680" y="0"/>
                  </a:lnTo>
                  <a:lnTo>
                    <a:pt x="0" y="6400800"/>
                  </a:lnTo>
                  <a:close/>
                </a:path>
              </a:pathLst>
            </a:custGeom>
            <a:solidFill>
              <a:srgbClr val="A1B4A2"/>
            </a:solidFill>
          </p:spPr>
        </p:sp>
      </p:grpSp>
      <p:grpSp>
        <p:nvGrpSpPr>
          <p:cNvPr name="Group 10" id="10"/>
          <p:cNvGrpSpPr/>
          <p:nvPr/>
        </p:nvGrpSpPr>
        <p:grpSpPr>
          <a:xfrm rot="0">
            <a:off x="955517" y="927769"/>
            <a:ext cx="16371867" cy="8426110"/>
            <a:chOff x="0" y="0"/>
            <a:chExt cx="21829156" cy="11234814"/>
          </a:xfrm>
        </p:grpSpPr>
        <p:sp>
          <p:nvSpPr>
            <p:cNvPr name="Freeform 11" id="11"/>
            <p:cNvSpPr/>
            <p:nvPr/>
          </p:nvSpPr>
          <p:spPr>
            <a:xfrm flipH="false" flipV="false" rot="0">
              <a:off x="0" y="0"/>
              <a:ext cx="21829140" cy="11234801"/>
            </a:xfrm>
            <a:custGeom>
              <a:avLst/>
              <a:gdLst/>
              <a:ahLst/>
              <a:cxnLst/>
              <a:rect r="r" b="b" t="t" l="l"/>
              <a:pathLst>
                <a:path h="11234801" w="21829140">
                  <a:moveTo>
                    <a:pt x="9525" y="0"/>
                  </a:moveTo>
                  <a:lnTo>
                    <a:pt x="21819615" y="0"/>
                  </a:lnTo>
                  <a:cubicBezTo>
                    <a:pt x="21824823" y="0"/>
                    <a:pt x="21829140" y="4318"/>
                    <a:pt x="21829140" y="9525"/>
                  </a:cubicBezTo>
                  <a:lnTo>
                    <a:pt x="21829140" y="11225276"/>
                  </a:lnTo>
                  <a:cubicBezTo>
                    <a:pt x="21829140" y="11230483"/>
                    <a:pt x="21824823" y="11234801"/>
                    <a:pt x="21819615" y="11234801"/>
                  </a:cubicBezTo>
                  <a:lnTo>
                    <a:pt x="9525" y="11234801"/>
                  </a:lnTo>
                  <a:cubicBezTo>
                    <a:pt x="4318" y="11234801"/>
                    <a:pt x="0" y="11230483"/>
                    <a:pt x="0" y="11225276"/>
                  </a:cubicBezTo>
                  <a:lnTo>
                    <a:pt x="0" y="9525"/>
                  </a:lnTo>
                  <a:cubicBezTo>
                    <a:pt x="0" y="4318"/>
                    <a:pt x="4318" y="0"/>
                    <a:pt x="9525" y="0"/>
                  </a:cubicBezTo>
                  <a:moveTo>
                    <a:pt x="9525" y="19050"/>
                  </a:moveTo>
                  <a:lnTo>
                    <a:pt x="9525" y="9525"/>
                  </a:lnTo>
                  <a:lnTo>
                    <a:pt x="19050" y="9525"/>
                  </a:lnTo>
                  <a:lnTo>
                    <a:pt x="19050" y="11225276"/>
                  </a:lnTo>
                  <a:lnTo>
                    <a:pt x="9525" y="11225276"/>
                  </a:lnTo>
                  <a:lnTo>
                    <a:pt x="9525" y="11215751"/>
                  </a:lnTo>
                  <a:lnTo>
                    <a:pt x="21819615" y="11215751"/>
                  </a:lnTo>
                  <a:lnTo>
                    <a:pt x="21819615" y="11225276"/>
                  </a:lnTo>
                  <a:lnTo>
                    <a:pt x="21810090" y="11225276"/>
                  </a:lnTo>
                  <a:lnTo>
                    <a:pt x="21810090" y="9525"/>
                  </a:lnTo>
                  <a:lnTo>
                    <a:pt x="21819615" y="9525"/>
                  </a:lnTo>
                  <a:lnTo>
                    <a:pt x="21819615" y="19050"/>
                  </a:lnTo>
                  <a:lnTo>
                    <a:pt x="9525" y="19050"/>
                  </a:lnTo>
                  <a:close/>
                </a:path>
              </a:pathLst>
            </a:custGeom>
            <a:solidFill>
              <a:srgbClr val="9E8C95"/>
            </a:solidFill>
          </p:spPr>
        </p:sp>
      </p:grpSp>
      <p:grpSp>
        <p:nvGrpSpPr>
          <p:cNvPr name="Group 12" id="12"/>
          <p:cNvGrpSpPr/>
          <p:nvPr/>
        </p:nvGrpSpPr>
        <p:grpSpPr>
          <a:xfrm rot="0">
            <a:off x="1927861" y="1513490"/>
            <a:ext cx="12914810" cy="5313068"/>
            <a:chOff x="0" y="0"/>
            <a:chExt cx="17219747" cy="7084090"/>
          </a:xfrm>
        </p:grpSpPr>
        <p:sp>
          <p:nvSpPr>
            <p:cNvPr name="Freeform 13" id="13"/>
            <p:cNvSpPr/>
            <p:nvPr/>
          </p:nvSpPr>
          <p:spPr>
            <a:xfrm flipH="false" flipV="false" rot="0">
              <a:off x="0" y="0"/>
              <a:ext cx="17219747" cy="7084090"/>
            </a:xfrm>
            <a:custGeom>
              <a:avLst/>
              <a:gdLst/>
              <a:ahLst/>
              <a:cxnLst/>
              <a:rect r="r" b="b" t="t" l="l"/>
              <a:pathLst>
                <a:path h="7084090" w="17219747">
                  <a:moveTo>
                    <a:pt x="0" y="0"/>
                  </a:moveTo>
                  <a:lnTo>
                    <a:pt x="17219747" y="0"/>
                  </a:lnTo>
                  <a:lnTo>
                    <a:pt x="17219747" y="7084090"/>
                  </a:lnTo>
                  <a:lnTo>
                    <a:pt x="0" y="7084090"/>
                  </a:lnTo>
                  <a:close/>
                </a:path>
              </a:pathLst>
            </a:custGeom>
          </p:spPr>
        </p:sp>
        <p:sp>
          <p:nvSpPr>
            <p:cNvPr name="TextBox 14" id="14"/>
            <p:cNvSpPr txBox="true"/>
            <p:nvPr/>
          </p:nvSpPr>
          <p:spPr>
            <a:xfrm>
              <a:off x="0" y="76200"/>
              <a:ext cx="17219747" cy="7007890"/>
            </a:xfrm>
            <a:prstGeom prst="rect">
              <a:avLst/>
            </a:prstGeom>
          </p:spPr>
          <p:txBody>
            <a:bodyPr anchor="b" rtlCol="false" tIns="0" lIns="0" bIns="0" rIns="0"/>
            <a:lstStyle/>
            <a:p>
              <a:pPr algn="l">
                <a:lnSpc>
                  <a:spcPts val="7128"/>
                </a:lnSpc>
              </a:pPr>
              <a:r>
                <a:rPr lang="en-US" b="true" sz="6600">
                  <a:solidFill>
                    <a:srgbClr val="FFFFFF"/>
                  </a:solidFill>
                  <a:latin typeface="Noto Serif Display Bold"/>
                  <a:ea typeface="Noto Serif Display Bold"/>
                  <a:cs typeface="Noto Serif Display Bold"/>
                  <a:sym typeface="Noto Serif Display Bold"/>
                </a:rPr>
                <a:t>Why is it important to do </a:t>
              </a:r>
            </a:p>
            <a:p>
              <a:pPr algn="l">
                <a:lnSpc>
                  <a:spcPts val="7128"/>
                </a:lnSpc>
              </a:pPr>
            </a:p>
            <a:p>
              <a:pPr algn="l">
                <a:lnSpc>
                  <a:spcPts val="7128"/>
                </a:lnSpc>
              </a:pPr>
              <a:r>
                <a:rPr lang="en-US" b="true" sz="6600">
                  <a:solidFill>
                    <a:srgbClr val="FFFFFF"/>
                  </a:solidFill>
                  <a:latin typeface="Noto Serif Display Bold"/>
                  <a:ea typeface="Noto Serif Display Bold"/>
                  <a:cs typeface="Noto Serif Display Bold"/>
                  <a:sym typeface="Noto Serif Display Bold"/>
                </a:rPr>
                <a:t>GOOD research?</a:t>
              </a:r>
            </a:p>
          </p:txBody>
        </p:sp>
      </p:grpSp>
    </p:spTree>
  </p:cSld>
  <p:clrMapOvr>
    <a:masterClrMapping/>
  </p:clrMapOvr>
  <p:transition spd="fast">
    <p:fade/>
  </p:transition>
</p:sld>
</file>

<file path=ppt/slides/slide32.xml><?xml version="1.0" encoding="utf-8"?>
<p:sld xmlns:p="http://schemas.openxmlformats.org/presentationml/2006/main" xmlns:a="http://schemas.openxmlformats.org/drawingml/2006/main" xmlns:r="http://schemas.openxmlformats.org/officeDocument/2006/relationships">
  <p:cSld>
    <p:bg>
      <p:bgPr>
        <a:solidFill>
          <a:srgbClr val="FCF7F6"/>
        </a:solidFill>
      </p:bgPr>
    </p:bg>
    <p:spTree>
      <p:nvGrpSpPr>
        <p:cNvPr id="1" name=""/>
        <p:cNvGrpSpPr/>
        <p:nvPr/>
      </p:nvGrpSpPr>
      <p:grpSpPr>
        <a:xfrm>
          <a:off x="0" y="0"/>
          <a:ext cx="0" cy="0"/>
          <a:chOff x="0" y="0"/>
          <a:chExt cx="0" cy="0"/>
        </a:xfrm>
      </p:grpSpPr>
      <p:grpSp>
        <p:nvGrpSpPr>
          <p:cNvPr name="Group 2" id="2"/>
          <p:cNvGrpSpPr/>
          <p:nvPr/>
        </p:nvGrpSpPr>
        <p:grpSpPr>
          <a:xfrm rot="0">
            <a:off x="0" y="-9525"/>
            <a:ext cx="18288000" cy="8985739"/>
            <a:chOff x="0" y="0"/>
            <a:chExt cx="24384000" cy="11980985"/>
          </a:xfrm>
        </p:grpSpPr>
        <p:sp>
          <p:nvSpPr>
            <p:cNvPr name="Freeform 3" id="3"/>
            <p:cNvSpPr/>
            <p:nvPr/>
          </p:nvSpPr>
          <p:spPr>
            <a:xfrm flipH="false" flipV="false" rot="0">
              <a:off x="0" y="0"/>
              <a:ext cx="24384000" cy="11980926"/>
            </a:xfrm>
            <a:custGeom>
              <a:avLst/>
              <a:gdLst/>
              <a:ahLst/>
              <a:cxnLst/>
              <a:rect r="r" b="b" t="t" l="l"/>
              <a:pathLst>
                <a:path h="11980926" w="24384000">
                  <a:moveTo>
                    <a:pt x="0" y="0"/>
                  </a:moveTo>
                  <a:lnTo>
                    <a:pt x="24384000" y="0"/>
                  </a:lnTo>
                  <a:lnTo>
                    <a:pt x="24384000" y="11980926"/>
                  </a:lnTo>
                  <a:lnTo>
                    <a:pt x="0" y="11980926"/>
                  </a:lnTo>
                  <a:close/>
                </a:path>
              </a:pathLst>
            </a:custGeom>
            <a:solidFill>
              <a:srgbClr val="585878"/>
            </a:solidFill>
          </p:spPr>
        </p:sp>
      </p:grpSp>
      <p:grpSp>
        <p:nvGrpSpPr>
          <p:cNvPr name="Group 4" id="4"/>
          <p:cNvGrpSpPr>
            <a:grpSpLocks noChangeAspect="true"/>
          </p:cNvGrpSpPr>
          <p:nvPr/>
        </p:nvGrpSpPr>
        <p:grpSpPr>
          <a:xfrm rot="0">
            <a:off x="0" y="8575743"/>
            <a:ext cx="18288000" cy="184639"/>
            <a:chOff x="0" y="0"/>
            <a:chExt cx="24384000" cy="246185"/>
          </a:xfrm>
        </p:grpSpPr>
        <p:sp>
          <p:nvSpPr>
            <p:cNvPr name="Freeform 5" id="5"/>
            <p:cNvSpPr/>
            <p:nvPr/>
          </p:nvSpPr>
          <p:spPr>
            <a:xfrm flipH="false" flipV="false" rot="0">
              <a:off x="0" y="0"/>
              <a:ext cx="24384000" cy="246126"/>
            </a:xfrm>
            <a:custGeom>
              <a:avLst/>
              <a:gdLst/>
              <a:ahLst/>
              <a:cxnLst/>
              <a:rect r="r" b="b" t="t" l="l"/>
              <a:pathLst>
                <a:path h="246126" w="24384000">
                  <a:moveTo>
                    <a:pt x="0" y="0"/>
                  </a:moveTo>
                  <a:lnTo>
                    <a:pt x="24384000" y="0"/>
                  </a:lnTo>
                  <a:lnTo>
                    <a:pt x="24384000" y="246126"/>
                  </a:lnTo>
                  <a:lnTo>
                    <a:pt x="0" y="246126"/>
                  </a:lnTo>
                  <a:lnTo>
                    <a:pt x="0" y="0"/>
                  </a:lnTo>
                  <a:close/>
                </a:path>
              </a:pathLst>
            </a:custGeom>
            <a:blipFill>
              <a:blip r:embed="rId3"/>
              <a:stretch>
                <a:fillRect l="0" t="-10146" r="0" b="-10170"/>
              </a:stretch>
            </a:blipFill>
          </p:spPr>
        </p:sp>
      </p:grpSp>
      <p:grpSp>
        <p:nvGrpSpPr>
          <p:cNvPr name="Group 6" id="6"/>
          <p:cNvGrpSpPr>
            <a:grpSpLocks noChangeAspect="true"/>
          </p:cNvGrpSpPr>
          <p:nvPr/>
        </p:nvGrpSpPr>
        <p:grpSpPr>
          <a:xfrm rot="0">
            <a:off x="14782160" y="8985739"/>
            <a:ext cx="3411230" cy="1662544"/>
            <a:chOff x="0" y="0"/>
            <a:chExt cx="4548306" cy="2216725"/>
          </a:xfrm>
        </p:grpSpPr>
        <p:sp>
          <p:nvSpPr>
            <p:cNvPr name="Freeform 7" id="7"/>
            <p:cNvSpPr/>
            <p:nvPr/>
          </p:nvSpPr>
          <p:spPr>
            <a:xfrm flipH="false" flipV="false" rot="0">
              <a:off x="0" y="0"/>
              <a:ext cx="4548251" cy="2216785"/>
            </a:xfrm>
            <a:custGeom>
              <a:avLst/>
              <a:gdLst/>
              <a:ahLst/>
              <a:cxnLst/>
              <a:rect r="r" b="b" t="t" l="l"/>
              <a:pathLst>
                <a:path h="2216785" w="4548251">
                  <a:moveTo>
                    <a:pt x="0" y="0"/>
                  </a:moveTo>
                  <a:lnTo>
                    <a:pt x="4548251" y="0"/>
                  </a:lnTo>
                  <a:lnTo>
                    <a:pt x="4548251" y="2216785"/>
                  </a:lnTo>
                  <a:lnTo>
                    <a:pt x="0" y="2216785"/>
                  </a:lnTo>
                  <a:lnTo>
                    <a:pt x="0" y="0"/>
                  </a:lnTo>
                  <a:close/>
                </a:path>
              </a:pathLst>
            </a:custGeom>
          </p:spPr>
        </p:sp>
      </p:grpSp>
      <p:grpSp>
        <p:nvGrpSpPr>
          <p:cNvPr name="Group 8" id="8"/>
          <p:cNvGrpSpPr/>
          <p:nvPr/>
        </p:nvGrpSpPr>
        <p:grpSpPr>
          <a:xfrm rot="0">
            <a:off x="441587" y="571819"/>
            <a:ext cx="10464800" cy="1988345"/>
            <a:chOff x="0" y="0"/>
            <a:chExt cx="13953067" cy="2651126"/>
          </a:xfrm>
        </p:grpSpPr>
        <p:sp>
          <p:nvSpPr>
            <p:cNvPr name="Freeform 9" id="9"/>
            <p:cNvSpPr/>
            <p:nvPr/>
          </p:nvSpPr>
          <p:spPr>
            <a:xfrm flipH="false" flipV="false" rot="0">
              <a:off x="0" y="0"/>
              <a:ext cx="13953068" cy="2651126"/>
            </a:xfrm>
            <a:custGeom>
              <a:avLst/>
              <a:gdLst/>
              <a:ahLst/>
              <a:cxnLst/>
              <a:rect r="r" b="b" t="t" l="l"/>
              <a:pathLst>
                <a:path h="2651126" w="13953068">
                  <a:moveTo>
                    <a:pt x="0" y="0"/>
                  </a:moveTo>
                  <a:lnTo>
                    <a:pt x="13953068" y="0"/>
                  </a:lnTo>
                  <a:lnTo>
                    <a:pt x="13953068" y="2651126"/>
                  </a:lnTo>
                  <a:lnTo>
                    <a:pt x="0" y="2651126"/>
                  </a:lnTo>
                  <a:close/>
                </a:path>
              </a:pathLst>
            </a:custGeom>
          </p:spPr>
        </p:sp>
        <p:sp>
          <p:nvSpPr>
            <p:cNvPr name="TextBox 10" id="10"/>
            <p:cNvSpPr txBox="true"/>
            <p:nvPr/>
          </p:nvSpPr>
          <p:spPr>
            <a:xfrm>
              <a:off x="0" y="57150"/>
              <a:ext cx="13953067" cy="2593976"/>
            </a:xfrm>
            <a:prstGeom prst="rect">
              <a:avLst/>
            </a:prstGeom>
          </p:spPr>
          <p:txBody>
            <a:bodyPr anchor="ctr" rtlCol="false" tIns="0" lIns="0" bIns="0" rIns="0"/>
            <a:lstStyle/>
            <a:p>
              <a:pPr algn="ctr">
                <a:lnSpc>
                  <a:spcPts val="5346"/>
                </a:lnSpc>
              </a:pPr>
              <a:r>
                <a:rPr lang="en-US" b="true" sz="4950">
                  <a:solidFill>
                    <a:srgbClr val="FFFFFF"/>
                  </a:solidFill>
                  <a:latin typeface="Noto Serif Display Bold"/>
                  <a:ea typeface="Noto Serif Display Bold"/>
                  <a:cs typeface="Noto Serif Display Bold"/>
                  <a:sym typeface="Noto Serif Display Bold"/>
                </a:rPr>
                <a:t>Importance of Good Research</a:t>
              </a:r>
            </a:p>
          </p:txBody>
        </p:sp>
      </p:grpSp>
      <p:sp>
        <p:nvSpPr>
          <p:cNvPr name="TextBox 11" id="11"/>
          <p:cNvSpPr txBox="true"/>
          <p:nvPr/>
        </p:nvSpPr>
        <p:spPr>
          <a:xfrm rot="0">
            <a:off x="612648" y="2484696"/>
            <a:ext cx="9088635" cy="6091047"/>
          </a:xfrm>
          <a:prstGeom prst="rect">
            <a:avLst/>
          </a:prstGeom>
        </p:spPr>
        <p:txBody>
          <a:bodyPr anchor="t" rtlCol="false" tIns="0" lIns="0" bIns="0" rIns="0">
            <a:spAutoFit/>
          </a:bodyPr>
          <a:lstStyle/>
          <a:p>
            <a:pPr algn="l">
              <a:lnSpc>
                <a:spcPts val="4374"/>
              </a:lnSpc>
            </a:pPr>
            <a:r>
              <a:rPr lang="en-US" sz="4050">
                <a:solidFill>
                  <a:srgbClr val="FFFFFF"/>
                </a:solidFill>
                <a:latin typeface="Noto Serif Display"/>
                <a:ea typeface="Noto Serif Display"/>
                <a:cs typeface="Noto Serif Display"/>
                <a:sym typeface="Noto Serif Display"/>
              </a:rPr>
              <a:t>Research is a way to understand </a:t>
            </a:r>
            <a:r>
              <a:rPr lang="en-US" b="true" sz="4050">
                <a:solidFill>
                  <a:srgbClr val="FFFFFF"/>
                </a:solidFill>
                <a:latin typeface="Noto Serif Display Bold"/>
                <a:ea typeface="Noto Serif Display Bold"/>
                <a:cs typeface="Noto Serif Display Bold"/>
                <a:sym typeface="Noto Serif Display Bold"/>
              </a:rPr>
              <a:t>issues</a:t>
            </a:r>
            <a:r>
              <a:rPr lang="en-US" sz="4050">
                <a:solidFill>
                  <a:srgbClr val="FFFFFF"/>
                </a:solidFill>
                <a:latin typeface="Noto Serif Display"/>
                <a:ea typeface="Noto Serif Display"/>
                <a:cs typeface="Noto Serif Display"/>
                <a:sym typeface="Noto Serif Display"/>
              </a:rPr>
              <a:t> &amp; increase public awareness about them</a:t>
            </a:r>
          </a:p>
          <a:p>
            <a:pPr algn="l" marL="933212" indent="-311071" lvl="2">
              <a:lnSpc>
                <a:spcPts val="4374"/>
              </a:lnSpc>
              <a:buFont typeface="Arial"/>
              <a:buChar char="⚬"/>
            </a:pPr>
            <a:r>
              <a:rPr lang="en-US" sz="4050" i="true">
                <a:solidFill>
                  <a:srgbClr val="FFFFFF"/>
                </a:solidFill>
                <a:latin typeface="Noto Serif Display Italics"/>
                <a:ea typeface="Noto Serif Display Italics"/>
                <a:cs typeface="Noto Serif Display Italics"/>
                <a:sym typeface="Noto Serif Display Italics"/>
              </a:rPr>
              <a:t>Can you think of any issues the public is aware of, thanks to research?</a:t>
            </a:r>
          </a:p>
          <a:p>
            <a:pPr algn="l" marL="933212" indent="-311071" lvl="2">
              <a:lnSpc>
                <a:spcPts val="4374"/>
              </a:lnSpc>
            </a:pPr>
          </a:p>
          <a:p>
            <a:pPr algn="l" marL="1566624" indent="-522208" lvl="2">
              <a:lnSpc>
                <a:spcPts val="4374"/>
              </a:lnSpc>
              <a:buFont typeface="Arial"/>
              <a:buChar char="⚬"/>
            </a:pPr>
            <a:r>
              <a:rPr lang="en-US" sz="4050">
                <a:solidFill>
                  <a:srgbClr val="FFFFFF"/>
                </a:solidFill>
                <a:latin typeface="Noto Serif Display"/>
                <a:ea typeface="Noto Serif Display"/>
                <a:cs typeface="Noto Serif Display"/>
                <a:sym typeface="Noto Serif Display"/>
              </a:rPr>
              <a:t>Covid-19 cases</a:t>
            </a:r>
          </a:p>
          <a:p>
            <a:pPr algn="l" marL="1566624" indent="-522208" lvl="2">
              <a:lnSpc>
                <a:spcPts val="4374"/>
              </a:lnSpc>
              <a:buFont typeface="Arial"/>
              <a:buChar char="⚬"/>
            </a:pPr>
            <a:r>
              <a:rPr lang="en-US" sz="4050">
                <a:solidFill>
                  <a:srgbClr val="FFFFFF"/>
                </a:solidFill>
                <a:latin typeface="Noto Serif Display"/>
                <a:ea typeface="Noto Serif Display"/>
                <a:cs typeface="Noto Serif Display"/>
                <a:sym typeface="Noto Serif Display"/>
              </a:rPr>
              <a:t>Mental health</a:t>
            </a:r>
          </a:p>
          <a:p>
            <a:pPr algn="l" marL="1566624" indent="-522208" lvl="2">
              <a:lnSpc>
                <a:spcPts val="4374"/>
              </a:lnSpc>
              <a:buFont typeface="Arial"/>
              <a:buChar char="⚬"/>
            </a:pPr>
            <a:r>
              <a:rPr lang="en-US" sz="4050">
                <a:solidFill>
                  <a:srgbClr val="FFFFFF"/>
                </a:solidFill>
                <a:latin typeface="Noto Serif Display"/>
                <a:ea typeface="Noto Serif Display"/>
                <a:cs typeface="Noto Serif Display"/>
                <a:sym typeface="Noto Serif Display"/>
              </a:rPr>
              <a:t>Social media</a:t>
            </a:r>
          </a:p>
          <a:p>
            <a:pPr algn="l" marL="1566624" indent="-522208" lvl="2">
              <a:lnSpc>
                <a:spcPts val="4374"/>
              </a:lnSpc>
            </a:pPr>
          </a:p>
        </p:txBody>
      </p:sp>
      <p:grpSp>
        <p:nvGrpSpPr>
          <p:cNvPr name="Group 12" id="12"/>
          <p:cNvGrpSpPr>
            <a:grpSpLocks noChangeAspect="true"/>
          </p:cNvGrpSpPr>
          <p:nvPr/>
        </p:nvGrpSpPr>
        <p:grpSpPr>
          <a:xfrm rot="0">
            <a:off x="10425848" y="599574"/>
            <a:ext cx="7767542" cy="7767542"/>
            <a:chOff x="0" y="0"/>
            <a:chExt cx="10356722" cy="10356722"/>
          </a:xfrm>
        </p:grpSpPr>
        <p:sp>
          <p:nvSpPr>
            <p:cNvPr name="Freeform 13" id="13" descr="Public Awareness Committee Clipart (#1866394) - PinClipart"/>
            <p:cNvSpPr/>
            <p:nvPr/>
          </p:nvSpPr>
          <p:spPr>
            <a:xfrm flipH="false" flipV="false" rot="0">
              <a:off x="0" y="0"/>
              <a:ext cx="10356723" cy="10356723"/>
            </a:xfrm>
            <a:custGeom>
              <a:avLst/>
              <a:gdLst/>
              <a:ahLst/>
              <a:cxnLst/>
              <a:rect r="r" b="b" t="t" l="l"/>
              <a:pathLst>
                <a:path h="10356723" w="10356723">
                  <a:moveTo>
                    <a:pt x="0" y="0"/>
                  </a:moveTo>
                  <a:lnTo>
                    <a:pt x="10356723" y="0"/>
                  </a:lnTo>
                  <a:lnTo>
                    <a:pt x="10356723" y="10356723"/>
                  </a:lnTo>
                  <a:lnTo>
                    <a:pt x="0" y="10356723"/>
                  </a:lnTo>
                  <a:lnTo>
                    <a:pt x="0" y="0"/>
                  </a:lnTo>
                  <a:close/>
                </a:path>
              </a:pathLst>
            </a:custGeom>
            <a:blipFill>
              <a:blip r:embed="rId4"/>
              <a:stretch>
                <a:fillRect l="0" t="0" r="0" b="-4545"/>
              </a:stretch>
            </a:blipFill>
          </p:spPr>
        </p:sp>
      </p:grpSp>
    </p:spTree>
  </p:cSld>
  <p:clrMapOvr>
    <a:masterClrMapping/>
  </p:clrMapOvr>
  <p:transition spd="fast">
    <p:fade/>
  </p:transition>
</p:sld>
</file>

<file path=ppt/slides/slide33.xml><?xml version="1.0" encoding="utf-8"?>
<p:sld xmlns:p="http://schemas.openxmlformats.org/presentationml/2006/main" xmlns:a="http://schemas.openxmlformats.org/drawingml/2006/main" xmlns:r="http://schemas.openxmlformats.org/officeDocument/2006/relationships">
  <p:cSld>
    <p:bg>
      <p:bgPr>
        <a:solidFill>
          <a:srgbClr val="FCF7F6"/>
        </a:solidFill>
      </p:bgPr>
    </p:bg>
    <p:spTree>
      <p:nvGrpSpPr>
        <p:cNvPr id="1" name=""/>
        <p:cNvGrpSpPr/>
        <p:nvPr/>
      </p:nvGrpSpPr>
      <p:grpSpPr>
        <a:xfrm>
          <a:off x="0" y="0"/>
          <a:ext cx="0" cy="0"/>
          <a:chOff x="0" y="0"/>
          <a:chExt cx="0" cy="0"/>
        </a:xfrm>
      </p:grpSpPr>
      <p:grpSp>
        <p:nvGrpSpPr>
          <p:cNvPr name="Group 2" id="2"/>
          <p:cNvGrpSpPr/>
          <p:nvPr/>
        </p:nvGrpSpPr>
        <p:grpSpPr>
          <a:xfrm rot="0">
            <a:off x="0" y="-9525"/>
            <a:ext cx="18288000" cy="8985739"/>
            <a:chOff x="0" y="0"/>
            <a:chExt cx="24384000" cy="11980985"/>
          </a:xfrm>
        </p:grpSpPr>
        <p:sp>
          <p:nvSpPr>
            <p:cNvPr name="Freeform 3" id="3"/>
            <p:cNvSpPr/>
            <p:nvPr/>
          </p:nvSpPr>
          <p:spPr>
            <a:xfrm flipH="false" flipV="false" rot="0">
              <a:off x="0" y="0"/>
              <a:ext cx="24384000" cy="11980926"/>
            </a:xfrm>
            <a:custGeom>
              <a:avLst/>
              <a:gdLst/>
              <a:ahLst/>
              <a:cxnLst/>
              <a:rect r="r" b="b" t="t" l="l"/>
              <a:pathLst>
                <a:path h="11980926" w="24384000">
                  <a:moveTo>
                    <a:pt x="0" y="0"/>
                  </a:moveTo>
                  <a:lnTo>
                    <a:pt x="24384000" y="0"/>
                  </a:lnTo>
                  <a:lnTo>
                    <a:pt x="24384000" y="11980926"/>
                  </a:lnTo>
                  <a:lnTo>
                    <a:pt x="0" y="11980926"/>
                  </a:lnTo>
                  <a:close/>
                </a:path>
              </a:pathLst>
            </a:custGeom>
            <a:solidFill>
              <a:srgbClr val="585878"/>
            </a:solidFill>
          </p:spPr>
        </p:sp>
      </p:grpSp>
      <p:grpSp>
        <p:nvGrpSpPr>
          <p:cNvPr name="Group 4" id="4"/>
          <p:cNvGrpSpPr>
            <a:grpSpLocks noChangeAspect="true"/>
          </p:cNvGrpSpPr>
          <p:nvPr/>
        </p:nvGrpSpPr>
        <p:grpSpPr>
          <a:xfrm rot="0">
            <a:off x="0" y="8575743"/>
            <a:ext cx="18288000" cy="184639"/>
            <a:chOff x="0" y="0"/>
            <a:chExt cx="24384000" cy="246185"/>
          </a:xfrm>
        </p:grpSpPr>
        <p:sp>
          <p:nvSpPr>
            <p:cNvPr name="Freeform 5" id="5"/>
            <p:cNvSpPr/>
            <p:nvPr/>
          </p:nvSpPr>
          <p:spPr>
            <a:xfrm flipH="false" flipV="false" rot="0">
              <a:off x="0" y="0"/>
              <a:ext cx="24384000" cy="246126"/>
            </a:xfrm>
            <a:custGeom>
              <a:avLst/>
              <a:gdLst/>
              <a:ahLst/>
              <a:cxnLst/>
              <a:rect r="r" b="b" t="t" l="l"/>
              <a:pathLst>
                <a:path h="246126" w="24384000">
                  <a:moveTo>
                    <a:pt x="0" y="0"/>
                  </a:moveTo>
                  <a:lnTo>
                    <a:pt x="24384000" y="0"/>
                  </a:lnTo>
                  <a:lnTo>
                    <a:pt x="24384000" y="246126"/>
                  </a:lnTo>
                  <a:lnTo>
                    <a:pt x="0" y="246126"/>
                  </a:lnTo>
                  <a:lnTo>
                    <a:pt x="0" y="0"/>
                  </a:lnTo>
                  <a:close/>
                </a:path>
              </a:pathLst>
            </a:custGeom>
            <a:blipFill>
              <a:blip r:embed="rId3"/>
              <a:stretch>
                <a:fillRect l="0" t="-10146" r="0" b="-10170"/>
              </a:stretch>
            </a:blipFill>
          </p:spPr>
        </p:sp>
      </p:grpSp>
      <p:grpSp>
        <p:nvGrpSpPr>
          <p:cNvPr name="Group 6" id="6"/>
          <p:cNvGrpSpPr>
            <a:grpSpLocks noChangeAspect="true"/>
          </p:cNvGrpSpPr>
          <p:nvPr/>
        </p:nvGrpSpPr>
        <p:grpSpPr>
          <a:xfrm rot="0">
            <a:off x="14782160" y="8985739"/>
            <a:ext cx="3411230" cy="1662544"/>
            <a:chOff x="0" y="0"/>
            <a:chExt cx="4548306" cy="2216725"/>
          </a:xfrm>
        </p:grpSpPr>
        <p:sp>
          <p:nvSpPr>
            <p:cNvPr name="Freeform 7" id="7"/>
            <p:cNvSpPr/>
            <p:nvPr/>
          </p:nvSpPr>
          <p:spPr>
            <a:xfrm flipH="false" flipV="false" rot="0">
              <a:off x="0" y="0"/>
              <a:ext cx="4548251" cy="2216785"/>
            </a:xfrm>
            <a:custGeom>
              <a:avLst/>
              <a:gdLst/>
              <a:ahLst/>
              <a:cxnLst/>
              <a:rect r="r" b="b" t="t" l="l"/>
              <a:pathLst>
                <a:path h="2216785" w="4548251">
                  <a:moveTo>
                    <a:pt x="0" y="0"/>
                  </a:moveTo>
                  <a:lnTo>
                    <a:pt x="4548251" y="0"/>
                  </a:lnTo>
                  <a:lnTo>
                    <a:pt x="4548251" y="2216785"/>
                  </a:lnTo>
                  <a:lnTo>
                    <a:pt x="0" y="2216785"/>
                  </a:lnTo>
                  <a:lnTo>
                    <a:pt x="0" y="0"/>
                  </a:lnTo>
                  <a:close/>
                </a:path>
              </a:pathLst>
            </a:custGeom>
          </p:spPr>
        </p:sp>
      </p:grpSp>
      <p:grpSp>
        <p:nvGrpSpPr>
          <p:cNvPr name="Group 8" id="8"/>
          <p:cNvGrpSpPr/>
          <p:nvPr/>
        </p:nvGrpSpPr>
        <p:grpSpPr>
          <a:xfrm rot="0">
            <a:off x="4107133" y="34528"/>
            <a:ext cx="10073734" cy="1988344"/>
            <a:chOff x="0" y="0"/>
            <a:chExt cx="13431645" cy="2651126"/>
          </a:xfrm>
        </p:grpSpPr>
        <p:sp>
          <p:nvSpPr>
            <p:cNvPr name="Freeform 9" id="9"/>
            <p:cNvSpPr/>
            <p:nvPr/>
          </p:nvSpPr>
          <p:spPr>
            <a:xfrm flipH="false" flipV="false" rot="0">
              <a:off x="0" y="0"/>
              <a:ext cx="13431645" cy="2651126"/>
            </a:xfrm>
            <a:custGeom>
              <a:avLst/>
              <a:gdLst/>
              <a:ahLst/>
              <a:cxnLst/>
              <a:rect r="r" b="b" t="t" l="l"/>
              <a:pathLst>
                <a:path h="2651126" w="13431645">
                  <a:moveTo>
                    <a:pt x="0" y="0"/>
                  </a:moveTo>
                  <a:lnTo>
                    <a:pt x="13431645" y="0"/>
                  </a:lnTo>
                  <a:lnTo>
                    <a:pt x="13431645" y="2651126"/>
                  </a:lnTo>
                  <a:lnTo>
                    <a:pt x="0" y="2651126"/>
                  </a:lnTo>
                  <a:close/>
                </a:path>
              </a:pathLst>
            </a:custGeom>
          </p:spPr>
        </p:sp>
        <p:sp>
          <p:nvSpPr>
            <p:cNvPr name="TextBox 10" id="10"/>
            <p:cNvSpPr txBox="true"/>
            <p:nvPr/>
          </p:nvSpPr>
          <p:spPr>
            <a:xfrm>
              <a:off x="0" y="57150"/>
              <a:ext cx="13431645" cy="2593976"/>
            </a:xfrm>
            <a:prstGeom prst="rect">
              <a:avLst/>
            </a:prstGeom>
          </p:spPr>
          <p:txBody>
            <a:bodyPr anchor="ctr" rtlCol="false" tIns="0" lIns="0" bIns="0" rIns="0"/>
            <a:lstStyle/>
            <a:p>
              <a:pPr algn="ctr">
                <a:lnSpc>
                  <a:spcPts val="5346"/>
                </a:lnSpc>
              </a:pPr>
              <a:r>
                <a:rPr lang="en-US" b="true" sz="4950">
                  <a:solidFill>
                    <a:srgbClr val="FFFFFF"/>
                  </a:solidFill>
                  <a:latin typeface="Noto Serif Display Bold"/>
                  <a:ea typeface="Noto Serif Display Bold"/>
                  <a:cs typeface="Noto Serif Display Bold"/>
                  <a:sym typeface="Noto Serif Display Bold"/>
                </a:rPr>
                <a:t>Importance of Research</a:t>
              </a:r>
            </a:p>
          </p:txBody>
        </p:sp>
      </p:grpSp>
      <p:sp>
        <p:nvSpPr>
          <p:cNvPr name="TextBox 11" id="11"/>
          <p:cNvSpPr txBox="true"/>
          <p:nvPr/>
        </p:nvSpPr>
        <p:spPr>
          <a:xfrm rot="0">
            <a:off x="741445" y="2031390"/>
            <a:ext cx="8638681" cy="6824620"/>
          </a:xfrm>
          <a:prstGeom prst="rect">
            <a:avLst/>
          </a:prstGeom>
        </p:spPr>
        <p:txBody>
          <a:bodyPr anchor="t" rtlCol="false" tIns="0" lIns="0" bIns="0" rIns="0">
            <a:spAutoFit/>
          </a:bodyPr>
          <a:lstStyle/>
          <a:p>
            <a:pPr algn="l">
              <a:lnSpc>
                <a:spcPts val="4158"/>
              </a:lnSpc>
            </a:pPr>
            <a:r>
              <a:rPr lang="en-US" sz="3746">
                <a:solidFill>
                  <a:srgbClr val="FFFFFF"/>
                </a:solidFill>
                <a:latin typeface="Noto Serif Display"/>
                <a:ea typeface="Noto Serif Display"/>
                <a:cs typeface="Noto Serif Display"/>
                <a:sym typeface="Noto Serif Display"/>
              </a:rPr>
              <a:t>Good research helps businesses and organizations to succeed and reach their economic potential</a:t>
            </a:r>
          </a:p>
          <a:p>
            <a:pPr algn="l">
              <a:lnSpc>
                <a:spcPts val="4158"/>
              </a:lnSpc>
            </a:pPr>
          </a:p>
          <a:p>
            <a:pPr algn="l" marL="905397" indent="-452699" lvl="1">
              <a:lnSpc>
                <a:spcPts val="4158"/>
              </a:lnSpc>
              <a:buFont typeface="Arial"/>
              <a:buChar char="•"/>
            </a:pPr>
            <a:r>
              <a:rPr lang="en-US" sz="3746">
                <a:solidFill>
                  <a:srgbClr val="FFFFFF"/>
                </a:solidFill>
                <a:latin typeface="Noto Serif Display"/>
                <a:ea typeface="Noto Serif Display"/>
                <a:cs typeface="Noto Serif Display"/>
                <a:sym typeface="Noto Serif Display"/>
              </a:rPr>
              <a:t>Are there any business-related innovations you can think of?</a:t>
            </a:r>
          </a:p>
          <a:p>
            <a:pPr algn="l" marL="1767739" indent="-883869" lvl="1">
              <a:lnSpc>
                <a:spcPts val="4158"/>
              </a:lnSpc>
              <a:buFont typeface="Arial"/>
              <a:buChar char="•"/>
            </a:pPr>
            <a:r>
              <a:rPr lang="en-US" sz="3746">
                <a:solidFill>
                  <a:srgbClr val="FFFFFF"/>
                </a:solidFill>
                <a:latin typeface="Noto Serif Display"/>
                <a:ea typeface="Noto Serif Display"/>
                <a:cs typeface="Noto Serif Display"/>
                <a:sym typeface="Noto Serif Display"/>
              </a:rPr>
              <a:t>Precision agriculture</a:t>
            </a:r>
          </a:p>
          <a:p>
            <a:pPr algn="l" marL="1767739" indent="-883869" lvl="1">
              <a:lnSpc>
                <a:spcPts val="4158"/>
              </a:lnSpc>
              <a:buFont typeface="Arial"/>
              <a:buChar char="•"/>
            </a:pPr>
            <a:r>
              <a:rPr lang="en-US" sz="3746">
                <a:solidFill>
                  <a:srgbClr val="FFFFFF"/>
                </a:solidFill>
                <a:latin typeface="Noto Serif Display"/>
                <a:ea typeface="Noto Serif Display"/>
                <a:cs typeface="Noto Serif Display"/>
                <a:sym typeface="Noto Serif Display"/>
              </a:rPr>
              <a:t>Crop/cattle monitoring with drones</a:t>
            </a:r>
          </a:p>
          <a:p>
            <a:pPr algn="l" marL="1767739" indent="-883869" lvl="1">
              <a:lnSpc>
                <a:spcPts val="4158"/>
              </a:lnSpc>
              <a:buFont typeface="Arial"/>
              <a:buChar char="•"/>
            </a:pPr>
            <a:r>
              <a:rPr lang="en-US" sz="3746">
                <a:solidFill>
                  <a:srgbClr val="FFFFFF"/>
                </a:solidFill>
                <a:latin typeface="Noto Serif Display"/>
                <a:ea typeface="Noto Serif Display"/>
                <a:cs typeface="Noto Serif Display"/>
                <a:sym typeface="Noto Serif Display"/>
              </a:rPr>
              <a:t>Genetic engineering</a:t>
            </a:r>
          </a:p>
          <a:p>
            <a:pPr algn="l" marL="1767739" indent="-883869" lvl="1">
              <a:lnSpc>
                <a:spcPts val="4158"/>
              </a:lnSpc>
              <a:buFont typeface="Arial"/>
              <a:buChar char="•"/>
            </a:pPr>
            <a:r>
              <a:rPr lang="en-US" sz="3746">
                <a:solidFill>
                  <a:srgbClr val="FFFFFF"/>
                </a:solidFill>
                <a:latin typeface="Noto Serif Display"/>
                <a:ea typeface="Noto Serif Display"/>
                <a:cs typeface="Noto Serif Display"/>
                <a:sym typeface="Noto Serif Display"/>
              </a:rPr>
              <a:t>Lowering environmental impact of agriculture</a:t>
            </a:r>
          </a:p>
          <a:p>
            <a:pPr algn="l" marL="1767739" indent="-883869" lvl="1">
              <a:lnSpc>
                <a:spcPts val="4158"/>
              </a:lnSpc>
            </a:pPr>
          </a:p>
        </p:txBody>
      </p:sp>
      <p:grpSp>
        <p:nvGrpSpPr>
          <p:cNvPr name="Group 12" id="12"/>
          <p:cNvGrpSpPr>
            <a:grpSpLocks noChangeAspect="true"/>
          </p:cNvGrpSpPr>
          <p:nvPr/>
        </p:nvGrpSpPr>
        <p:grpSpPr>
          <a:xfrm rot="0">
            <a:off x="10184783" y="1907269"/>
            <a:ext cx="7074517" cy="6150681"/>
            <a:chOff x="0" y="0"/>
            <a:chExt cx="9432689" cy="8200908"/>
          </a:xfrm>
        </p:grpSpPr>
        <p:sp>
          <p:nvSpPr>
            <p:cNvPr name="Freeform 13" id="13" descr="Precision Agriculture &amp; the Challenges in 2021 | Dataloop Blog"/>
            <p:cNvSpPr/>
            <p:nvPr/>
          </p:nvSpPr>
          <p:spPr>
            <a:xfrm flipH="false" flipV="false" rot="0">
              <a:off x="0" y="0"/>
              <a:ext cx="9432671" cy="8200898"/>
            </a:xfrm>
            <a:custGeom>
              <a:avLst/>
              <a:gdLst/>
              <a:ahLst/>
              <a:cxnLst/>
              <a:rect r="r" b="b" t="t" l="l"/>
              <a:pathLst>
                <a:path h="8200898" w="9432671">
                  <a:moveTo>
                    <a:pt x="0" y="0"/>
                  </a:moveTo>
                  <a:lnTo>
                    <a:pt x="9432671" y="0"/>
                  </a:lnTo>
                  <a:lnTo>
                    <a:pt x="9432671" y="8200898"/>
                  </a:lnTo>
                  <a:lnTo>
                    <a:pt x="0" y="8200898"/>
                  </a:lnTo>
                  <a:lnTo>
                    <a:pt x="0" y="0"/>
                  </a:lnTo>
                  <a:close/>
                </a:path>
              </a:pathLst>
            </a:custGeom>
            <a:blipFill>
              <a:blip r:embed="rId4"/>
              <a:stretch>
                <a:fillRect l="-18740" t="0" r="-35821" b="0"/>
              </a:stretch>
            </a:blipFill>
          </p:spPr>
        </p:sp>
      </p:grpSp>
    </p:spTree>
  </p:cSld>
  <p:clrMapOvr>
    <a:masterClrMapping/>
  </p:clrMapOvr>
  <p:transition spd="fast">
    <p:fade/>
  </p:transition>
</p:sld>
</file>

<file path=ppt/slides/slide34.xml><?xml version="1.0" encoding="utf-8"?>
<p:sld xmlns:p="http://schemas.openxmlformats.org/presentationml/2006/main" xmlns:a="http://schemas.openxmlformats.org/drawingml/2006/main" xmlns:r="http://schemas.openxmlformats.org/officeDocument/2006/relationships">
  <p:cSld>
    <p:bg>
      <p:bgPr>
        <a:solidFill>
          <a:srgbClr val="FCF7F6"/>
        </a:solidFill>
      </p:bgPr>
    </p:bg>
    <p:spTree>
      <p:nvGrpSpPr>
        <p:cNvPr id="1" name=""/>
        <p:cNvGrpSpPr/>
        <p:nvPr/>
      </p:nvGrpSpPr>
      <p:grpSpPr>
        <a:xfrm>
          <a:off x="0" y="0"/>
          <a:ext cx="0" cy="0"/>
          <a:chOff x="0" y="0"/>
          <a:chExt cx="0" cy="0"/>
        </a:xfrm>
      </p:grpSpPr>
      <p:grpSp>
        <p:nvGrpSpPr>
          <p:cNvPr name="Group 2" id="2"/>
          <p:cNvGrpSpPr/>
          <p:nvPr/>
        </p:nvGrpSpPr>
        <p:grpSpPr>
          <a:xfrm rot="0">
            <a:off x="0" y="-9525"/>
            <a:ext cx="18288000" cy="8985739"/>
            <a:chOff x="0" y="0"/>
            <a:chExt cx="24384000" cy="11980985"/>
          </a:xfrm>
        </p:grpSpPr>
        <p:sp>
          <p:nvSpPr>
            <p:cNvPr name="Freeform 3" id="3"/>
            <p:cNvSpPr/>
            <p:nvPr/>
          </p:nvSpPr>
          <p:spPr>
            <a:xfrm flipH="false" flipV="false" rot="0">
              <a:off x="0" y="0"/>
              <a:ext cx="24384000" cy="11980926"/>
            </a:xfrm>
            <a:custGeom>
              <a:avLst/>
              <a:gdLst/>
              <a:ahLst/>
              <a:cxnLst/>
              <a:rect r="r" b="b" t="t" l="l"/>
              <a:pathLst>
                <a:path h="11980926" w="24384000">
                  <a:moveTo>
                    <a:pt x="0" y="0"/>
                  </a:moveTo>
                  <a:lnTo>
                    <a:pt x="24384000" y="0"/>
                  </a:lnTo>
                  <a:lnTo>
                    <a:pt x="24384000" y="11980926"/>
                  </a:lnTo>
                  <a:lnTo>
                    <a:pt x="0" y="11980926"/>
                  </a:lnTo>
                  <a:close/>
                </a:path>
              </a:pathLst>
            </a:custGeom>
            <a:solidFill>
              <a:srgbClr val="585878"/>
            </a:solidFill>
          </p:spPr>
        </p:sp>
      </p:grpSp>
      <p:grpSp>
        <p:nvGrpSpPr>
          <p:cNvPr name="Group 4" id="4"/>
          <p:cNvGrpSpPr>
            <a:grpSpLocks noChangeAspect="true"/>
          </p:cNvGrpSpPr>
          <p:nvPr/>
        </p:nvGrpSpPr>
        <p:grpSpPr>
          <a:xfrm rot="0">
            <a:off x="0" y="8791575"/>
            <a:ext cx="18288000" cy="184639"/>
            <a:chOff x="0" y="0"/>
            <a:chExt cx="24384000" cy="246185"/>
          </a:xfrm>
        </p:grpSpPr>
        <p:sp>
          <p:nvSpPr>
            <p:cNvPr name="Freeform 5" id="5"/>
            <p:cNvSpPr/>
            <p:nvPr/>
          </p:nvSpPr>
          <p:spPr>
            <a:xfrm flipH="false" flipV="false" rot="0">
              <a:off x="0" y="0"/>
              <a:ext cx="24384000" cy="246126"/>
            </a:xfrm>
            <a:custGeom>
              <a:avLst/>
              <a:gdLst/>
              <a:ahLst/>
              <a:cxnLst/>
              <a:rect r="r" b="b" t="t" l="l"/>
              <a:pathLst>
                <a:path h="246126" w="24384000">
                  <a:moveTo>
                    <a:pt x="0" y="0"/>
                  </a:moveTo>
                  <a:lnTo>
                    <a:pt x="24384000" y="0"/>
                  </a:lnTo>
                  <a:lnTo>
                    <a:pt x="24384000" y="246126"/>
                  </a:lnTo>
                  <a:lnTo>
                    <a:pt x="0" y="246126"/>
                  </a:lnTo>
                  <a:lnTo>
                    <a:pt x="0" y="0"/>
                  </a:lnTo>
                  <a:close/>
                </a:path>
              </a:pathLst>
            </a:custGeom>
            <a:blipFill>
              <a:blip r:embed="rId3"/>
              <a:stretch>
                <a:fillRect l="0" t="-10146" r="0" b="-10170"/>
              </a:stretch>
            </a:blipFill>
          </p:spPr>
        </p:sp>
      </p:grpSp>
      <p:grpSp>
        <p:nvGrpSpPr>
          <p:cNvPr name="Group 6" id="6"/>
          <p:cNvGrpSpPr>
            <a:grpSpLocks noChangeAspect="true"/>
          </p:cNvGrpSpPr>
          <p:nvPr/>
        </p:nvGrpSpPr>
        <p:grpSpPr>
          <a:xfrm rot="0">
            <a:off x="14782160" y="8985739"/>
            <a:ext cx="3411230" cy="1662544"/>
            <a:chOff x="0" y="0"/>
            <a:chExt cx="4548306" cy="2216725"/>
          </a:xfrm>
        </p:grpSpPr>
        <p:sp>
          <p:nvSpPr>
            <p:cNvPr name="Freeform 7" id="7"/>
            <p:cNvSpPr/>
            <p:nvPr/>
          </p:nvSpPr>
          <p:spPr>
            <a:xfrm flipH="false" flipV="false" rot="0">
              <a:off x="0" y="0"/>
              <a:ext cx="4548251" cy="2216785"/>
            </a:xfrm>
            <a:custGeom>
              <a:avLst/>
              <a:gdLst/>
              <a:ahLst/>
              <a:cxnLst/>
              <a:rect r="r" b="b" t="t" l="l"/>
              <a:pathLst>
                <a:path h="2216785" w="4548251">
                  <a:moveTo>
                    <a:pt x="0" y="0"/>
                  </a:moveTo>
                  <a:lnTo>
                    <a:pt x="4548251" y="0"/>
                  </a:lnTo>
                  <a:lnTo>
                    <a:pt x="4548251" y="2216785"/>
                  </a:lnTo>
                  <a:lnTo>
                    <a:pt x="0" y="2216785"/>
                  </a:lnTo>
                  <a:lnTo>
                    <a:pt x="0" y="0"/>
                  </a:lnTo>
                  <a:close/>
                </a:path>
              </a:pathLst>
            </a:custGeom>
          </p:spPr>
        </p:sp>
      </p:grpSp>
      <p:grpSp>
        <p:nvGrpSpPr>
          <p:cNvPr name="Group 8" id="8"/>
          <p:cNvGrpSpPr/>
          <p:nvPr/>
        </p:nvGrpSpPr>
        <p:grpSpPr>
          <a:xfrm rot="0">
            <a:off x="4654302" y="386177"/>
            <a:ext cx="9854260" cy="1988345"/>
            <a:chOff x="0" y="0"/>
            <a:chExt cx="13139014" cy="2651126"/>
          </a:xfrm>
        </p:grpSpPr>
        <p:sp>
          <p:nvSpPr>
            <p:cNvPr name="Freeform 9" id="9"/>
            <p:cNvSpPr/>
            <p:nvPr/>
          </p:nvSpPr>
          <p:spPr>
            <a:xfrm flipH="false" flipV="false" rot="0">
              <a:off x="0" y="0"/>
              <a:ext cx="13139014" cy="2651126"/>
            </a:xfrm>
            <a:custGeom>
              <a:avLst/>
              <a:gdLst/>
              <a:ahLst/>
              <a:cxnLst/>
              <a:rect r="r" b="b" t="t" l="l"/>
              <a:pathLst>
                <a:path h="2651126" w="13139014">
                  <a:moveTo>
                    <a:pt x="0" y="0"/>
                  </a:moveTo>
                  <a:lnTo>
                    <a:pt x="13139014" y="0"/>
                  </a:lnTo>
                  <a:lnTo>
                    <a:pt x="13139014" y="2651126"/>
                  </a:lnTo>
                  <a:lnTo>
                    <a:pt x="0" y="2651126"/>
                  </a:lnTo>
                  <a:close/>
                </a:path>
              </a:pathLst>
            </a:custGeom>
          </p:spPr>
        </p:sp>
        <p:sp>
          <p:nvSpPr>
            <p:cNvPr name="TextBox 10" id="10"/>
            <p:cNvSpPr txBox="true"/>
            <p:nvPr/>
          </p:nvSpPr>
          <p:spPr>
            <a:xfrm>
              <a:off x="0" y="57150"/>
              <a:ext cx="13139014" cy="2593976"/>
            </a:xfrm>
            <a:prstGeom prst="rect">
              <a:avLst/>
            </a:prstGeom>
          </p:spPr>
          <p:txBody>
            <a:bodyPr anchor="ctr" rtlCol="false" tIns="0" lIns="0" bIns="0" rIns="0"/>
            <a:lstStyle/>
            <a:p>
              <a:pPr algn="ctr">
                <a:lnSpc>
                  <a:spcPts val="5346"/>
                </a:lnSpc>
              </a:pPr>
              <a:r>
                <a:rPr lang="en-US" b="true" sz="4950">
                  <a:solidFill>
                    <a:srgbClr val="FFFFFF"/>
                  </a:solidFill>
                  <a:latin typeface="Noto Serif Display Bold"/>
                  <a:ea typeface="Noto Serif Display Bold"/>
                  <a:cs typeface="Noto Serif Display Bold"/>
                  <a:sym typeface="Noto Serif Display Bold"/>
                </a:rPr>
                <a:t>Importance of Research</a:t>
              </a:r>
            </a:p>
          </p:txBody>
        </p:sp>
      </p:grpSp>
      <p:sp>
        <p:nvSpPr>
          <p:cNvPr name="TextBox 11" id="11"/>
          <p:cNvSpPr txBox="true"/>
          <p:nvPr/>
        </p:nvSpPr>
        <p:spPr>
          <a:xfrm rot="0">
            <a:off x="1141227" y="2584609"/>
            <a:ext cx="10016047" cy="5736908"/>
          </a:xfrm>
          <a:prstGeom prst="rect">
            <a:avLst/>
          </a:prstGeom>
        </p:spPr>
        <p:txBody>
          <a:bodyPr anchor="t" rtlCol="false" tIns="0" lIns="0" bIns="0" rIns="0">
            <a:spAutoFit/>
          </a:bodyPr>
          <a:lstStyle/>
          <a:p>
            <a:pPr algn="l" marL="537924" indent="-268962" lvl="1">
              <a:lnSpc>
                <a:spcPts val="5062"/>
              </a:lnSpc>
              <a:buFont typeface="Arial"/>
              <a:buChar char="•"/>
            </a:pPr>
            <a:r>
              <a:rPr lang="en-US" sz="4050">
                <a:solidFill>
                  <a:srgbClr val="FFFFFF"/>
                </a:solidFill>
                <a:latin typeface="Noto Serif Display"/>
                <a:ea typeface="Noto Serif Display"/>
                <a:cs typeface="Noto Serif Display"/>
                <a:sym typeface="Noto Serif Display"/>
              </a:rPr>
              <a:t>Allows us to make evidence-based decisions that are justified with data and facts</a:t>
            </a:r>
          </a:p>
          <a:p>
            <a:pPr algn="l" marL="537924" indent="-268962" lvl="1">
              <a:lnSpc>
                <a:spcPts val="5062"/>
              </a:lnSpc>
              <a:buFont typeface="Arial"/>
              <a:buChar char="•"/>
            </a:pPr>
            <a:r>
              <a:rPr lang="en-US" sz="4050">
                <a:solidFill>
                  <a:srgbClr val="FFFFFF"/>
                </a:solidFill>
                <a:latin typeface="Noto Serif Display"/>
                <a:ea typeface="Noto Serif Display"/>
                <a:cs typeface="Noto Serif Display"/>
                <a:sym typeface="Noto Serif Display"/>
              </a:rPr>
              <a:t>Helps us find, gauge, and utilize opportunities</a:t>
            </a:r>
          </a:p>
          <a:p>
            <a:pPr algn="l" marL="537924" indent="-268962" lvl="1">
              <a:lnSpc>
                <a:spcPts val="5062"/>
              </a:lnSpc>
              <a:buFont typeface="Arial"/>
              <a:buChar char="•"/>
            </a:pPr>
            <a:r>
              <a:rPr lang="en-US" sz="4050">
                <a:solidFill>
                  <a:srgbClr val="FFFFFF"/>
                </a:solidFill>
                <a:latin typeface="Noto Serif Display"/>
                <a:ea typeface="Noto Serif Display"/>
                <a:cs typeface="Noto Serif Display"/>
                <a:sym typeface="Noto Serif Display"/>
              </a:rPr>
              <a:t>Promotes a confidence and passion for reading, writing, analyzing, and sharing valuable information with the public</a:t>
            </a:r>
          </a:p>
        </p:txBody>
      </p:sp>
      <p:sp>
        <p:nvSpPr>
          <p:cNvPr name="Freeform 12" id="12" descr="Group success outline"/>
          <p:cNvSpPr/>
          <p:nvPr/>
        </p:nvSpPr>
        <p:spPr>
          <a:xfrm flipH="false" flipV="false" rot="0">
            <a:off x="12095562" y="2517840"/>
            <a:ext cx="4826000" cy="4826000"/>
          </a:xfrm>
          <a:custGeom>
            <a:avLst/>
            <a:gdLst/>
            <a:ahLst/>
            <a:cxnLst/>
            <a:rect r="r" b="b" t="t" l="l"/>
            <a:pathLst>
              <a:path h="4826000" w="4826000">
                <a:moveTo>
                  <a:pt x="0" y="0"/>
                </a:moveTo>
                <a:lnTo>
                  <a:pt x="4826000" y="0"/>
                </a:lnTo>
                <a:lnTo>
                  <a:pt x="4826000" y="4826000"/>
                </a:lnTo>
                <a:lnTo>
                  <a:pt x="0" y="4826000"/>
                </a:lnTo>
                <a:lnTo>
                  <a:pt x="0" y="0"/>
                </a:lnTo>
                <a:close/>
              </a:path>
            </a:pathLst>
          </a:custGeom>
          <a:blipFill>
            <a:blip r:embed="rId4">
              <a:extLst>
                <a:ext uri="{96DAC541-7B7A-43D3-8B79-37D633B846F1}">
                  <asvg:svgBlip xmlns:asvg="http://schemas.microsoft.com/office/drawing/2016/SVG/main" r:embed="rId5"/>
                </a:ext>
              </a:extLst>
            </a:blip>
            <a:stretch>
              <a:fillRect l="0" t="0" r="0" b="0"/>
            </a:stretch>
          </a:blipFill>
        </p:spPr>
      </p:sp>
    </p:spTree>
  </p:cSld>
  <p:clrMapOvr>
    <a:masterClrMapping/>
  </p:clrMapOvr>
  <p:transition spd="fast">
    <p:fade/>
  </p:transition>
</p:sld>
</file>

<file path=ppt/slides/slide35.xml><?xml version="1.0" encoding="utf-8"?>
<p:sld xmlns:p="http://schemas.openxmlformats.org/presentationml/2006/main" xmlns:a="http://schemas.openxmlformats.org/drawingml/2006/main" xmlns:r="http://schemas.openxmlformats.org/officeDocument/2006/relationships">
  <p:cSld>
    <p:bg>
      <p:bgPr>
        <a:solidFill>
          <a:srgbClr val="FCF7F6"/>
        </a:solidFill>
      </p:bgPr>
    </p:bg>
    <p:spTree>
      <p:nvGrpSpPr>
        <p:cNvPr id="1" name=""/>
        <p:cNvGrpSpPr/>
        <p:nvPr/>
      </p:nvGrpSpPr>
      <p:grpSpPr>
        <a:xfrm>
          <a:off x="0" y="0"/>
          <a:ext cx="0" cy="0"/>
          <a:chOff x="0" y="0"/>
          <a:chExt cx="0" cy="0"/>
        </a:xfrm>
      </p:grpSpPr>
      <p:grpSp>
        <p:nvGrpSpPr>
          <p:cNvPr name="Group 2" id="2"/>
          <p:cNvGrpSpPr/>
          <p:nvPr/>
        </p:nvGrpSpPr>
        <p:grpSpPr>
          <a:xfrm rot="0">
            <a:off x="0" y="-9525"/>
            <a:ext cx="18288000" cy="8985739"/>
            <a:chOff x="0" y="0"/>
            <a:chExt cx="24384000" cy="11980985"/>
          </a:xfrm>
        </p:grpSpPr>
        <p:sp>
          <p:nvSpPr>
            <p:cNvPr name="Freeform 3" id="3"/>
            <p:cNvSpPr/>
            <p:nvPr/>
          </p:nvSpPr>
          <p:spPr>
            <a:xfrm flipH="false" flipV="false" rot="0">
              <a:off x="0" y="0"/>
              <a:ext cx="24384000" cy="11980926"/>
            </a:xfrm>
            <a:custGeom>
              <a:avLst/>
              <a:gdLst/>
              <a:ahLst/>
              <a:cxnLst/>
              <a:rect r="r" b="b" t="t" l="l"/>
              <a:pathLst>
                <a:path h="11980926" w="24384000">
                  <a:moveTo>
                    <a:pt x="0" y="0"/>
                  </a:moveTo>
                  <a:lnTo>
                    <a:pt x="24384000" y="0"/>
                  </a:lnTo>
                  <a:lnTo>
                    <a:pt x="24384000" y="11980926"/>
                  </a:lnTo>
                  <a:lnTo>
                    <a:pt x="0" y="11980926"/>
                  </a:lnTo>
                  <a:close/>
                </a:path>
              </a:pathLst>
            </a:custGeom>
            <a:solidFill>
              <a:srgbClr val="717092"/>
            </a:solidFill>
          </p:spPr>
        </p:sp>
      </p:grpSp>
      <p:grpSp>
        <p:nvGrpSpPr>
          <p:cNvPr name="Group 4" id="4"/>
          <p:cNvGrpSpPr>
            <a:grpSpLocks noChangeAspect="true"/>
          </p:cNvGrpSpPr>
          <p:nvPr/>
        </p:nvGrpSpPr>
        <p:grpSpPr>
          <a:xfrm rot="0">
            <a:off x="0" y="8575743"/>
            <a:ext cx="18288000" cy="184639"/>
            <a:chOff x="0" y="0"/>
            <a:chExt cx="24384000" cy="246185"/>
          </a:xfrm>
        </p:grpSpPr>
        <p:sp>
          <p:nvSpPr>
            <p:cNvPr name="Freeform 5" id="5"/>
            <p:cNvSpPr/>
            <p:nvPr/>
          </p:nvSpPr>
          <p:spPr>
            <a:xfrm flipH="false" flipV="false" rot="0">
              <a:off x="0" y="0"/>
              <a:ext cx="24384000" cy="246126"/>
            </a:xfrm>
            <a:custGeom>
              <a:avLst/>
              <a:gdLst/>
              <a:ahLst/>
              <a:cxnLst/>
              <a:rect r="r" b="b" t="t" l="l"/>
              <a:pathLst>
                <a:path h="246126" w="24384000">
                  <a:moveTo>
                    <a:pt x="0" y="0"/>
                  </a:moveTo>
                  <a:lnTo>
                    <a:pt x="24384000" y="0"/>
                  </a:lnTo>
                  <a:lnTo>
                    <a:pt x="24384000" y="246126"/>
                  </a:lnTo>
                  <a:lnTo>
                    <a:pt x="0" y="246126"/>
                  </a:lnTo>
                  <a:lnTo>
                    <a:pt x="0" y="0"/>
                  </a:lnTo>
                  <a:close/>
                </a:path>
              </a:pathLst>
            </a:custGeom>
            <a:blipFill>
              <a:blip r:embed="rId3"/>
              <a:stretch>
                <a:fillRect l="0" t="-10146" r="0" b="-10170"/>
              </a:stretch>
            </a:blipFill>
          </p:spPr>
        </p:sp>
      </p:grpSp>
      <p:grpSp>
        <p:nvGrpSpPr>
          <p:cNvPr name="Group 6" id="6"/>
          <p:cNvGrpSpPr>
            <a:grpSpLocks noChangeAspect="true"/>
          </p:cNvGrpSpPr>
          <p:nvPr/>
        </p:nvGrpSpPr>
        <p:grpSpPr>
          <a:xfrm rot="0">
            <a:off x="14782160" y="8985739"/>
            <a:ext cx="3411230" cy="1662544"/>
            <a:chOff x="0" y="0"/>
            <a:chExt cx="4548306" cy="2216725"/>
          </a:xfrm>
        </p:grpSpPr>
        <p:sp>
          <p:nvSpPr>
            <p:cNvPr name="Freeform 7" id="7"/>
            <p:cNvSpPr/>
            <p:nvPr/>
          </p:nvSpPr>
          <p:spPr>
            <a:xfrm flipH="false" flipV="false" rot="0">
              <a:off x="0" y="0"/>
              <a:ext cx="4548251" cy="2216785"/>
            </a:xfrm>
            <a:custGeom>
              <a:avLst/>
              <a:gdLst/>
              <a:ahLst/>
              <a:cxnLst/>
              <a:rect r="r" b="b" t="t" l="l"/>
              <a:pathLst>
                <a:path h="2216785" w="4548251">
                  <a:moveTo>
                    <a:pt x="0" y="0"/>
                  </a:moveTo>
                  <a:lnTo>
                    <a:pt x="4548251" y="0"/>
                  </a:lnTo>
                  <a:lnTo>
                    <a:pt x="4548251" y="2216785"/>
                  </a:lnTo>
                  <a:lnTo>
                    <a:pt x="0" y="2216785"/>
                  </a:lnTo>
                  <a:lnTo>
                    <a:pt x="0" y="0"/>
                  </a:lnTo>
                  <a:close/>
                </a:path>
              </a:pathLst>
            </a:custGeom>
          </p:spPr>
        </p:sp>
      </p:grpSp>
      <p:grpSp>
        <p:nvGrpSpPr>
          <p:cNvPr name="Group 8" id="8"/>
          <p:cNvGrpSpPr/>
          <p:nvPr/>
        </p:nvGrpSpPr>
        <p:grpSpPr>
          <a:xfrm rot="0">
            <a:off x="3" y="0"/>
            <a:ext cx="14634902" cy="10287000"/>
            <a:chOff x="0" y="0"/>
            <a:chExt cx="19513202" cy="13716000"/>
          </a:xfrm>
        </p:grpSpPr>
        <p:sp>
          <p:nvSpPr>
            <p:cNvPr name="Freeform 9" id="9"/>
            <p:cNvSpPr/>
            <p:nvPr/>
          </p:nvSpPr>
          <p:spPr>
            <a:xfrm flipH="false" flipV="false" rot="0">
              <a:off x="0" y="0"/>
              <a:ext cx="19513169" cy="13716000"/>
            </a:xfrm>
            <a:custGeom>
              <a:avLst/>
              <a:gdLst/>
              <a:ahLst/>
              <a:cxnLst/>
              <a:rect r="r" b="b" t="t" l="l"/>
              <a:pathLst>
                <a:path h="13716000" w="19513169">
                  <a:moveTo>
                    <a:pt x="0" y="0"/>
                  </a:moveTo>
                  <a:lnTo>
                    <a:pt x="19513169" y="0"/>
                  </a:lnTo>
                  <a:lnTo>
                    <a:pt x="19513169" y="13716000"/>
                  </a:lnTo>
                  <a:lnTo>
                    <a:pt x="0" y="13716000"/>
                  </a:lnTo>
                  <a:close/>
                </a:path>
              </a:pathLst>
            </a:custGeom>
            <a:solidFill>
              <a:srgbClr val="FCF7F6"/>
            </a:solidFill>
          </p:spPr>
        </p:sp>
      </p:grpSp>
      <p:grpSp>
        <p:nvGrpSpPr>
          <p:cNvPr name="Group 10" id="10"/>
          <p:cNvGrpSpPr/>
          <p:nvPr/>
        </p:nvGrpSpPr>
        <p:grpSpPr>
          <a:xfrm rot="0">
            <a:off x="556641" y="1741932"/>
            <a:ext cx="5157216" cy="1963255"/>
            <a:chOff x="0" y="0"/>
            <a:chExt cx="6876288" cy="2617673"/>
          </a:xfrm>
        </p:grpSpPr>
        <p:sp>
          <p:nvSpPr>
            <p:cNvPr name="Freeform 11" id="11"/>
            <p:cNvSpPr/>
            <p:nvPr/>
          </p:nvSpPr>
          <p:spPr>
            <a:xfrm flipH="false" flipV="false" rot="0">
              <a:off x="0" y="0"/>
              <a:ext cx="6876288" cy="2617673"/>
            </a:xfrm>
            <a:custGeom>
              <a:avLst/>
              <a:gdLst/>
              <a:ahLst/>
              <a:cxnLst/>
              <a:rect r="r" b="b" t="t" l="l"/>
              <a:pathLst>
                <a:path h="2617673" w="6876288">
                  <a:moveTo>
                    <a:pt x="0" y="0"/>
                  </a:moveTo>
                  <a:lnTo>
                    <a:pt x="6876288" y="0"/>
                  </a:lnTo>
                  <a:lnTo>
                    <a:pt x="6876288" y="2617673"/>
                  </a:lnTo>
                  <a:lnTo>
                    <a:pt x="0" y="2617673"/>
                  </a:lnTo>
                  <a:close/>
                </a:path>
              </a:pathLst>
            </a:custGeom>
          </p:spPr>
        </p:sp>
        <p:sp>
          <p:nvSpPr>
            <p:cNvPr name="TextBox 12" id="12"/>
            <p:cNvSpPr txBox="true"/>
            <p:nvPr/>
          </p:nvSpPr>
          <p:spPr>
            <a:xfrm>
              <a:off x="0" y="38100"/>
              <a:ext cx="6876288" cy="2579573"/>
            </a:xfrm>
            <a:prstGeom prst="rect">
              <a:avLst/>
            </a:prstGeom>
          </p:spPr>
          <p:txBody>
            <a:bodyPr anchor="b" rtlCol="false" tIns="0" lIns="0" bIns="0" rIns="0"/>
            <a:lstStyle/>
            <a:p>
              <a:pPr algn="l">
                <a:lnSpc>
                  <a:spcPts val="4212"/>
                </a:lnSpc>
              </a:pPr>
              <a:r>
                <a:rPr lang="en-US" b="true" sz="3900" spc="876">
                  <a:solidFill>
                    <a:srgbClr val="3C3C50"/>
                  </a:solidFill>
                  <a:latin typeface="Noto Serif Display Bold"/>
                  <a:ea typeface="Noto Serif Display Bold"/>
                  <a:cs typeface="Noto Serif Display Bold"/>
                  <a:sym typeface="Noto Serif Display Bold"/>
                </a:rPr>
                <a:t>Popular Myths Debunked by Research: </a:t>
              </a:r>
            </a:p>
          </p:txBody>
        </p:sp>
      </p:grpSp>
      <p:grpSp>
        <p:nvGrpSpPr>
          <p:cNvPr name="Group 13" id="13"/>
          <p:cNvGrpSpPr/>
          <p:nvPr/>
        </p:nvGrpSpPr>
        <p:grpSpPr>
          <a:xfrm rot="5400000">
            <a:off x="993839" y="908685"/>
            <a:ext cx="109728" cy="822960"/>
            <a:chOff x="0" y="0"/>
            <a:chExt cx="146304" cy="1097280"/>
          </a:xfrm>
        </p:grpSpPr>
        <p:sp>
          <p:nvSpPr>
            <p:cNvPr name="Freeform 14" id="14"/>
            <p:cNvSpPr/>
            <p:nvPr/>
          </p:nvSpPr>
          <p:spPr>
            <a:xfrm flipH="false" flipV="false" rot="0">
              <a:off x="0" y="0"/>
              <a:ext cx="146304" cy="1097280"/>
            </a:xfrm>
            <a:custGeom>
              <a:avLst/>
              <a:gdLst/>
              <a:ahLst/>
              <a:cxnLst/>
              <a:rect r="r" b="b" t="t" l="l"/>
              <a:pathLst>
                <a:path h="1097280" w="146304">
                  <a:moveTo>
                    <a:pt x="0" y="0"/>
                  </a:moveTo>
                  <a:lnTo>
                    <a:pt x="146304" y="0"/>
                  </a:lnTo>
                  <a:lnTo>
                    <a:pt x="146304" y="1097280"/>
                  </a:lnTo>
                  <a:lnTo>
                    <a:pt x="0" y="1097280"/>
                  </a:lnTo>
                  <a:close/>
                </a:path>
              </a:pathLst>
            </a:custGeom>
            <a:solidFill>
              <a:srgbClr val="717092"/>
            </a:solidFill>
          </p:spPr>
        </p:sp>
      </p:grpSp>
      <p:grpSp>
        <p:nvGrpSpPr>
          <p:cNvPr name="Group 15" id="15"/>
          <p:cNvGrpSpPr/>
          <p:nvPr/>
        </p:nvGrpSpPr>
        <p:grpSpPr>
          <a:xfrm rot="0">
            <a:off x="641175" y="3664029"/>
            <a:ext cx="4953857" cy="16097"/>
            <a:chOff x="0" y="0"/>
            <a:chExt cx="6605143" cy="21463"/>
          </a:xfrm>
        </p:grpSpPr>
        <p:sp>
          <p:nvSpPr>
            <p:cNvPr name="Freeform 16" id="16"/>
            <p:cNvSpPr/>
            <p:nvPr/>
          </p:nvSpPr>
          <p:spPr>
            <a:xfrm flipH="false" flipV="false" rot="0">
              <a:off x="1524" y="1524"/>
              <a:ext cx="6602095" cy="18288"/>
            </a:xfrm>
            <a:custGeom>
              <a:avLst/>
              <a:gdLst/>
              <a:ahLst/>
              <a:cxnLst/>
              <a:rect r="r" b="b" t="t" l="l"/>
              <a:pathLst>
                <a:path h="18288" w="6602095">
                  <a:moveTo>
                    <a:pt x="0" y="0"/>
                  </a:moveTo>
                  <a:lnTo>
                    <a:pt x="6602095" y="0"/>
                  </a:lnTo>
                  <a:lnTo>
                    <a:pt x="6602095" y="18288"/>
                  </a:lnTo>
                  <a:lnTo>
                    <a:pt x="0" y="18288"/>
                  </a:lnTo>
                  <a:close/>
                </a:path>
              </a:pathLst>
            </a:custGeom>
            <a:solidFill>
              <a:srgbClr val="7DA2A9"/>
            </a:solidFill>
          </p:spPr>
        </p:sp>
        <p:sp>
          <p:nvSpPr>
            <p:cNvPr name="Freeform 17" id="17"/>
            <p:cNvSpPr/>
            <p:nvPr/>
          </p:nvSpPr>
          <p:spPr>
            <a:xfrm flipH="false" flipV="false" rot="0">
              <a:off x="0" y="0"/>
              <a:ext cx="6605143" cy="21350"/>
            </a:xfrm>
            <a:custGeom>
              <a:avLst/>
              <a:gdLst/>
              <a:ahLst/>
              <a:cxnLst/>
              <a:rect r="r" b="b" t="t" l="l"/>
              <a:pathLst>
                <a:path h="21350" w="6605143">
                  <a:moveTo>
                    <a:pt x="1524" y="0"/>
                  </a:moveTo>
                  <a:lnTo>
                    <a:pt x="6603619" y="0"/>
                  </a:lnTo>
                  <a:cubicBezTo>
                    <a:pt x="6604508" y="0"/>
                    <a:pt x="6605143" y="762"/>
                    <a:pt x="6605143" y="1524"/>
                  </a:cubicBezTo>
                  <a:lnTo>
                    <a:pt x="6605143" y="19812"/>
                  </a:lnTo>
                  <a:cubicBezTo>
                    <a:pt x="6605143" y="20701"/>
                    <a:pt x="6604381" y="21336"/>
                    <a:pt x="6603619" y="21336"/>
                  </a:cubicBezTo>
                  <a:lnTo>
                    <a:pt x="1524" y="21336"/>
                  </a:lnTo>
                  <a:cubicBezTo>
                    <a:pt x="762" y="21463"/>
                    <a:pt x="0" y="20701"/>
                    <a:pt x="0" y="19812"/>
                  </a:cubicBezTo>
                  <a:lnTo>
                    <a:pt x="0" y="1524"/>
                  </a:lnTo>
                  <a:cubicBezTo>
                    <a:pt x="0" y="762"/>
                    <a:pt x="762" y="0"/>
                    <a:pt x="1524" y="0"/>
                  </a:cubicBezTo>
                  <a:moveTo>
                    <a:pt x="1524" y="3175"/>
                  </a:moveTo>
                  <a:lnTo>
                    <a:pt x="1524" y="1524"/>
                  </a:lnTo>
                  <a:lnTo>
                    <a:pt x="3175" y="1524"/>
                  </a:lnTo>
                  <a:lnTo>
                    <a:pt x="3175" y="19812"/>
                  </a:lnTo>
                  <a:lnTo>
                    <a:pt x="1524" y="19812"/>
                  </a:lnTo>
                  <a:lnTo>
                    <a:pt x="1524" y="18288"/>
                  </a:lnTo>
                  <a:lnTo>
                    <a:pt x="6603619" y="18288"/>
                  </a:lnTo>
                  <a:lnTo>
                    <a:pt x="6603619" y="19812"/>
                  </a:lnTo>
                  <a:lnTo>
                    <a:pt x="6602095" y="19812"/>
                  </a:lnTo>
                  <a:lnTo>
                    <a:pt x="6602095" y="1524"/>
                  </a:lnTo>
                  <a:lnTo>
                    <a:pt x="6603619" y="1524"/>
                  </a:lnTo>
                  <a:lnTo>
                    <a:pt x="6603619" y="3175"/>
                  </a:lnTo>
                  <a:lnTo>
                    <a:pt x="1524" y="3175"/>
                  </a:lnTo>
                  <a:close/>
                </a:path>
              </a:pathLst>
            </a:custGeom>
            <a:solidFill>
              <a:srgbClr val="7DA2A9"/>
            </a:solidFill>
          </p:spPr>
        </p:sp>
      </p:grpSp>
      <p:grpSp>
        <p:nvGrpSpPr>
          <p:cNvPr name="Group 18" id="18"/>
          <p:cNvGrpSpPr>
            <a:grpSpLocks noChangeAspect="true"/>
          </p:cNvGrpSpPr>
          <p:nvPr/>
        </p:nvGrpSpPr>
        <p:grpSpPr>
          <a:xfrm rot="0">
            <a:off x="10487556" y="4043879"/>
            <a:ext cx="7297244" cy="5773132"/>
            <a:chOff x="0" y="0"/>
            <a:chExt cx="17337024" cy="13715990"/>
          </a:xfrm>
        </p:grpSpPr>
        <p:sp>
          <p:nvSpPr>
            <p:cNvPr name="Freeform 19" id="19" descr="EarthSky | The largest land organism is … a fungus"/>
            <p:cNvSpPr/>
            <p:nvPr/>
          </p:nvSpPr>
          <p:spPr>
            <a:xfrm flipH="false" flipV="false" rot="0">
              <a:off x="0" y="0"/>
              <a:ext cx="17337024" cy="13716000"/>
            </a:xfrm>
            <a:custGeom>
              <a:avLst/>
              <a:gdLst/>
              <a:ahLst/>
              <a:cxnLst/>
              <a:rect r="r" b="b" t="t" l="l"/>
              <a:pathLst>
                <a:path h="13716000" w="17337024">
                  <a:moveTo>
                    <a:pt x="0" y="0"/>
                  </a:moveTo>
                  <a:lnTo>
                    <a:pt x="17337024" y="0"/>
                  </a:lnTo>
                  <a:lnTo>
                    <a:pt x="17337024" y="13716000"/>
                  </a:lnTo>
                  <a:lnTo>
                    <a:pt x="0" y="13716000"/>
                  </a:lnTo>
                  <a:lnTo>
                    <a:pt x="0" y="0"/>
                  </a:lnTo>
                  <a:close/>
                </a:path>
              </a:pathLst>
            </a:custGeom>
            <a:blipFill>
              <a:blip r:embed="rId4"/>
              <a:stretch>
                <a:fillRect l="0" t="0" r="-18745" b="0"/>
              </a:stretch>
            </a:blipFill>
          </p:spPr>
        </p:sp>
      </p:grpSp>
      <p:sp>
        <p:nvSpPr>
          <p:cNvPr name="Freeform 20" id="20"/>
          <p:cNvSpPr/>
          <p:nvPr/>
        </p:nvSpPr>
        <p:spPr>
          <a:xfrm flipH="false" flipV="false" rot="0">
            <a:off x="9956136" y="1028700"/>
            <a:ext cx="3342590" cy="1951237"/>
          </a:xfrm>
          <a:custGeom>
            <a:avLst/>
            <a:gdLst/>
            <a:ahLst/>
            <a:cxnLst/>
            <a:rect r="r" b="b" t="t" l="l"/>
            <a:pathLst>
              <a:path h="1951237" w="3342590">
                <a:moveTo>
                  <a:pt x="0" y="0"/>
                </a:moveTo>
                <a:lnTo>
                  <a:pt x="3342591" y="0"/>
                </a:lnTo>
                <a:lnTo>
                  <a:pt x="3342591" y="1951237"/>
                </a:lnTo>
                <a:lnTo>
                  <a:pt x="0" y="1951237"/>
                </a:lnTo>
                <a:lnTo>
                  <a:pt x="0" y="0"/>
                </a:lnTo>
                <a:close/>
              </a:path>
            </a:pathLst>
          </a:custGeom>
          <a:blipFill>
            <a:blip r:embed="rId5"/>
            <a:stretch>
              <a:fillRect l="0" t="0" r="0" b="0"/>
            </a:stretch>
          </a:blipFill>
        </p:spPr>
      </p:sp>
      <p:sp>
        <p:nvSpPr>
          <p:cNvPr name="Freeform 21" id="21"/>
          <p:cNvSpPr/>
          <p:nvPr/>
        </p:nvSpPr>
        <p:spPr>
          <a:xfrm flipH="false" flipV="false" rot="0">
            <a:off x="10273857" y="588513"/>
            <a:ext cx="2555856" cy="2555856"/>
          </a:xfrm>
          <a:custGeom>
            <a:avLst/>
            <a:gdLst/>
            <a:ahLst/>
            <a:cxnLst/>
            <a:rect r="r" b="b" t="t" l="l"/>
            <a:pathLst>
              <a:path h="2555856" w="2555856">
                <a:moveTo>
                  <a:pt x="0" y="0"/>
                </a:moveTo>
                <a:lnTo>
                  <a:pt x="2555855" y="0"/>
                </a:lnTo>
                <a:lnTo>
                  <a:pt x="2555855" y="2555856"/>
                </a:lnTo>
                <a:lnTo>
                  <a:pt x="0" y="2555856"/>
                </a:lnTo>
                <a:lnTo>
                  <a:pt x="0" y="0"/>
                </a:lnTo>
                <a:close/>
              </a:path>
            </a:pathLst>
          </a:custGeom>
          <a:blipFill>
            <a:blip r:embed="rId6">
              <a:extLst>
                <a:ext uri="{96DAC541-7B7A-43D3-8B79-37D633B846F1}">
                  <asvg:svgBlip xmlns:asvg="http://schemas.microsoft.com/office/drawing/2016/SVG/main" r:embed="rId7"/>
                </a:ext>
              </a:extLst>
            </a:blip>
            <a:stretch>
              <a:fillRect l="0" t="0" r="0" b="0"/>
            </a:stretch>
          </a:blipFill>
        </p:spPr>
      </p:sp>
      <p:sp>
        <p:nvSpPr>
          <p:cNvPr name="TextBox 22" id="22"/>
          <p:cNvSpPr txBox="true"/>
          <p:nvPr/>
        </p:nvSpPr>
        <p:spPr>
          <a:xfrm rot="0">
            <a:off x="648081" y="4094226"/>
            <a:ext cx="6941439" cy="5450967"/>
          </a:xfrm>
          <a:prstGeom prst="rect">
            <a:avLst/>
          </a:prstGeom>
        </p:spPr>
        <p:txBody>
          <a:bodyPr anchor="t" rtlCol="false" tIns="0" lIns="0" bIns="0" rIns="0">
            <a:spAutoFit/>
          </a:bodyPr>
          <a:lstStyle/>
          <a:p>
            <a:pPr algn="l">
              <a:lnSpc>
                <a:spcPts val="3564"/>
              </a:lnSpc>
            </a:pPr>
            <a:r>
              <a:rPr lang="en-US" b="true" sz="3300">
                <a:solidFill>
                  <a:srgbClr val="3C3C50"/>
                </a:solidFill>
                <a:latin typeface="Calibri (MS) Bold"/>
                <a:ea typeface="Calibri (MS) Bold"/>
                <a:cs typeface="Calibri (MS) Bold"/>
                <a:sym typeface="Calibri (MS) Bold"/>
              </a:rPr>
              <a:t>Myth: </a:t>
            </a:r>
            <a:r>
              <a:rPr lang="en-US" sz="3300">
                <a:solidFill>
                  <a:srgbClr val="3C3C50"/>
                </a:solidFill>
                <a:latin typeface="Calibri (MS)"/>
                <a:ea typeface="Calibri (MS)"/>
                <a:cs typeface="Calibri (MS)"/>
                <a:sym typeface="Calibri (MS)"/>
              </a:rPr>
              <a:t>The largest living organism is the blue whale.</a:t>
            </a:r>
          </a:p>
          <a:p>
            <a:pPr algn="l" marL="641509" indent="-320754" lvl="1">
              <a:lnSpc>
                <a:spcPts val="3564"/>
              </a:lnSpc>
              <a:buFont typeface="Arial"/>
              <a:buChar char="•"/>
            </a:pPr>
            <a:r>
              <a:rPr lang="en-US" sz="3300">
                <a:solidFill>
                  <a:srgbClr val="3C3C50"/>
                </a:solidFill>
                <a:latin typeface="Calibri (MS)"/>
                <a:ea typeface="Calibri (MS)"/>
                <a:cs typeface="Calibri (MS)"/>
                <a:sym typeface="Calibri (MS)"/>
              </a:rPr>
              <a:t>The largest living organism on planet earth is the humongous honey fungus in the Oregon Blue Mountains. </a:t>
            </a:r>
          </a:p>
          <a:p>
            <a:pPr algn="l" marL="641509" indent="-320754" lvl="1">
              <a:lnSpc>
                <a:spcPts val="3564"/>
              </a:lnSpc>
              <a:buFont typeface="Arial"/>
              <a:buChar char="•"/>
            </a:pPr>
            <a:r>
              <a:rPr lang="en-US" sz="3300">
                <a:solidFill>
                  <a:srgbClr val="3C3C50"/>
                </a:solidFill>
                <a:latin typeface="Calibri (MS)"/>
                <a:ea typeface="Calibri (MS)"/>
                <a:cs typeface="Calibri (MS)"/>
                <a:sym typeface="Calibri (MS)"/>
              </a:rPr>
              <a:t>This single organism has thousands of mushroom fruiting bodies roughly 2.4 miles across. </a:t>
            </a:r>
          </a:p>
          <a:p>
            <a:pPr algn="l" marL="641509" indent="-320754" lvl="1">
              <a:lnSpc>
                <a:spcPts val="3564"/>
              </a:lnSpc>
              <a:buFont typeface="Arial"/>
              <a:buChar char="•"/>
            </a:pPr>
            <a:r>
              <a:rPr lang="en-US" sz="3300">
                <a:solidFill>
                  <a:srgbClr val="3C3C50"/>
                </a:solidFill>
                <a:latin typeface="Calibri (MS)"/>
                <a:ea typeface="Calibri (MS)"/>
                <a:cs typeface="Calibri (MS)"/>
                <a:sym typeface="Calibri (MS)"/>
              </a:rPr>
              <a:t>Research found that it's spreading. On the bright side, the mushrooms are edible. Bon appetit!</a:t>
            </a:r>
          </a:p>
        </p:txBody>
      </p:sp>
    </p:spTree>
  </p:cSld>
  <p:clrMapOvr>
    <a:masterClrMapping/>
  </p:clrMapOvr>
  <p:transition spd="fast">
    <p:fade/>
  </p:transition>
</p:sld>
</file>

<file path=ppt/slides/slide36.xml><?xml version="1.0" encoding="utf-8"?>
<p:sld xmlns:p="http://schemas.openxmlformats.org/presentationml/2006/main" xmlns:a="http://schemas.openxmlformats.org/drawingml/2006/main" xmlns:r="http://schemas.openxmlformats.org/officeDocument/2006/relationships">
  <p:cSld>
    <p:bg>
      <p:bgPr>
        <a:solidFill>
          <a:srgbClr val="FCF7F6"/>
        </a:solidFill>
      </p:bgPr>
    </p:bg>
    <p:spTree>
      <p:nvGrpSpPr>
        <p:cNvPr id="1" name=""/>
        <p:cNvGrpSpPr/>
        <p:nvPr/>
      </p:nvGrpSpPr>
      <p:grpSpPr>
        <a:xfrm>
          <a:off x="0" y="0"/>
          <a:ext cx="0" cy="0"/>
          <a:chOff x="0" y="0"/>
          <a:chExt cx="0" cy="0"/>
        </a:xfrm>
      </p:grpSpPr>
      <p:grpSp>
        <p:nvGrpSpPr>
          <p:cNvPr name="Group 2" id="2"/>
          <p:cNvGrpSpPr/>
          <p:nvPr/>
        </p:nvGrpSpPr>
        <p:grpSpPr>
          <a:xfrm rot="0">
            <a:off x="0" y="-9525"/>
            <a:ext cx="18288000" cy="8985739"/>
            <a:chOff x="0" y="0"/>
            <a:chExt cx="24384000" cy="11980985"/>
          </a:xfrm>
        </p:grpSpPr>
        <p:sp>
          <p:nvSpPr>
            <p:cNvPr name="Freeform 3" id="3"/>
            <p:cNvSpPr/>
            <p:nvPr/>
          </p:nvSpPr>
          <p:spPr>
            <a:xfrm flipH="false" flipV="false" rot="0">
              <a:off x="0" y="0"/>
              <a:ext cx="24384000" cy="11980926"/>
            </a:xfrm>
            <a:custGeom>
              <a:avLst/>
              <a:gdLst/>
              <a:ahLst/>
              <a:cxnLst/>
              <a:rect r="r" b="b" t="t" l="l"/>
              <a:pathLst>
                <a:path h="11980926" w="24384000">
                  <a:moveTo>
                    <a:pt x="0" y="0"/>
                  </a:moveTo>
                  <a:lnTo>
                    <a:pt x="24384000" y="0"/>
                  </a:lnTo>
                  <a:lnTo>
                    <a:pt x="24384000" y="11980926"/>
                  </a:lnTo>
                  <a:lnTo>
                    <a:pt x="0" y="11980926"/>
                  </a:lnTo>
                  <a:close/>
                </a:path>
              </a:pathLst>
            </a:custGeom>
            <a:solidFill>
              <a:srgbClr val="717092"/>
            </a:solidFill>
          </p:spPr>
        </p:sp>
      </p:grpSp>
      <p:grpSp>
        <p:nvGrpSpPr>
          <p:cNvPr name="Group 4" id="4"/>
          <p:cNvGrpSpPr>
            <a:grpSpLocks noChangeAspect="true"/>
          </p:cNvGrpSpPr>
          <p:nvPr/>
        </p:nvGrpSpPr>
        <p:grpSpPr>
          <a:xfrm rot="0">
            <a:off x="0" y="8575743"/>
            <a:ext cx="18288000" cy="184639"/>
            <a:chOff x="0" y="0"/>
            <a:chExt cx="24384000" cy="246185"/>
          </a:xfrm>
        </p:grpSpPr>
        <p:sp>
          <p:nvSpPr>
            <p:cNvPr name="Freeform 5" id="5"/>
            <p:cNvSpPr/>
            <p:nvPr/>
          </p:nvSpPr>
          <p:spPr>
            <a:xfrm flipH="false" flipV="false" rot="0">
              <a:off x="0" y="0"/>
              <a:ext cx="24384000" cy="246126"/>
            </a:xfrm>
            <a:custGeom>
              <a:avLst/>
              <a:gdLst/>
              <a:ahLst/>
              <a:cxnLst/>
              <a:rect r="r" b="b" t="t" l="l"/>
              <a:pathLst>
                <a:path h="246126" w="24384000">
                  <a:moveTo>
                    <a:pt x="0" y="0"/>
                  </a:moveTo>
                  <a:lnTo>
                    <a:pt x="24384000" y="0"/>
                  </a:lnTo>
                  <a:lnTo>
                    <a:pt x="24384000" y="246126"/>
                  </a:lnTo>
                  <a:lnTo>
                    <a:pt x="0" y="246126"/>
                  </a:lnTo>
                  <a:lnTo>
                    <a:pt x="0" y="0"/>
                  </a:lnTo>
                  <a:close/>
                </a:path>
              </a:pathLst>
            </a:custGeom>
            <a:blipFill>
              <a:blip r:embed="rId3"/>
              <a:stretch>
                <a:fillRect l="0" t="-1880394" r="0" b="-1880418"/>
              </a:stretch>
            </a:blipFill>
          </p:spPr>
        </p:sp>
      </p:grpSp>
      <p:grpSp>
        <p:nvGrpSpPr>
          <p:cNvPr name="Group 6" id="6"/>
          <p:cNvGrpSpPr>
            <a:grpSpLocks noChangeAspect="true"/>
          </p:cNvGrpSpPr>
          <p:nvPr/>
        </p:nvGrpSpPr>
        <p:grpSpPr>
          <a:xfrm rot="0">
            <a:off x="14782160" y="8985739"/>
            <a:ext cx="3411230" cy="1662544"/>
            <a:chOff x="0" y="0"/>
            <a:chExt cx="4548306" cy="2216725"/>
          </a:xfrm>
        </p:grpSpPr>
        <p:sp>
          <p:nvSpPr>
            <p:cNvPr name="Freeform 7" id="7"/>
            <p:cNvSpPr/>
            <p:nvPr/>
          </p:nvSpPr>
          <p:spPr>
            <a:xfrm flipH="false" flipV="false" rot="0">
              <a:off x="0" y="0"/>
              <a:ext cx="4548251" cy="2216785"/>
            </a:xfrm>
            <a:custGeom>
              <a:avLst/>
              <a:gdLst/>
              <a:ahLst/>
              <a:cxnLst/>
              <a:rect r="r" b="b" t="t" l="l"/>
              <a:pathLst>
                <a:path h="2216785" w="4548251">
                  <a:moveTo>
                    <a:pt x="0" y="0"/>
                  </a:moveTo>
                  <a:lnTo>
                    <a:pt x="4548251" y="0"/>
                  </a:lnTo>
                  <a:lnTo>
                    <a:pt x="4548251" y="2216785"/>
                  </a:lnTo>
                  <a:lnTo>
                    <a:pt x="0" y="2216785"/>
                  </a:lnTo>
                  <a:lnTo>
                    <a:pt x="0" y="0"/>
                  </a:lnTo>
                  <a:close/>
                </a:path>
              </a:pathLst>
            </a:custGeom>
          </p:spPr>
        </p:sp>
      </p:grpSp>
      <p:grpSp>
        <p:nvGrpSpPr>
          <p:cNvPr name="Group 8" id="8"/>
          <p:cNvGrpSpPr/>
          <p:nvPr/>
        </p:nvGrpSpPr>
        <p:grpSpPr>
          <a:xfrm rot="0">
            <a:off x="0" y="-9525"/>
            <a:ext cx="14634902" cy="10287000"/>
            <a:chOff x="0" y="0"/>
            <a:chExt cx="19513202" cy="13716000"/>
          </a:xfrm>
        </p:grpSpPr>
        <p:sp>
          <p:nvSpPr>
            <p:cNvPr name="Freeform 9" id="9"/>
            <p:cNvSpPr/>
            <p:nvPr/>
          </p:nvSpPr>
          <p:spPr>
            <a:xfrm flipH="false" flipV="false" rot="0">
              <a:off x="0" y="0"/>
              <a:ext cx="19513169" cy="13716000"/>
            </a:xfrm>
            <a:custGeom>
              <a:avLst/>
              <a:gdLst/>
              <a:ahLst/>
              <a:cxnLst/>
              <a:rect r="r" b="b" t="t" l="l"/>
              <a:pathLst>
                <a:path h="13716000" w="19513169">
                  <a:moveTo>
                    <a:pt x="0" y="0"/>
                  </a:moveTo>
                  <a:lnTo>
                    <a:pt x="19513169" y="0"/>
                  </a:lnTo>
                  <a:lnTo>
                    <a:pt x="19513169" y="13716000"/>
                  </a:lnTo>
                  <a:lnTo>
                    <a:pt x="0" y="13716000"/>
                  </a:lnTo>
                  <a:close/>
                </a:path>
              </a:pathLst>
            </a:custGeom>
            <a:solidFill>
              <a:srgbClr val="FCF7F6"/>
            </a:solidFill>
          </p:spPr>
        </p:sp>
      </p:grpSp>
      <p:grpSp>
        <p:nvGrpSpPr>
          <p:cNvPr name="Group 10" id="10"/>
          <p:cNvGrpSpPr/>
          <p:nvPr/>
        </p:nvGrpSpPr>
        <p:grpSpPr>
          <a:xfrm rot="0">
            <a:off x="556641" y="1741932"/>
            <a:ext cx="5157216" cy="1963255"/>
            <a:chOff x="0" y="0"/>
            <a:chExt cx="6876288" cy="2617673"/>
          </a:xfrm>
        </p:grpSpPr>
        <p:sp>
          <p:nvSpPr>
            <p:cNvPr name="Freeform 11" id="11"/>
            <p:cNvSpPr/>
            <p:nvPr/>
          </p:nvSpPr>
          <p:spPr>
            <a:xfrm flipH="false" flipV="false" rot="0">
              <a:off x="0" y="0"/>
              <a:ext cx="6876288" cy="2617673"/>
            </a:xfrm>
            <a:custGeom>
              <a:avLst/>
              <a:gdLst/>
              <a:ahLst/>
              <a:cxnLst/>
              <a:rect r="r" b="b" t="t" l="l"/>
              <a:pathLst>
                <a:path h="2617673" w="6876288">
                  <a:moveTo>
                    <a:pt x="0" y="0"/>
                  </a:moveTo>
                  <a:lnTo>
                    <a:pt x="6876288" y="0"/>
                  </a:lnTo>
                  <a:lnTo>
                    <a:pt x="6876288" y="2617673"/>
                  </a:lnTo>
                  <a:lnTo>
                    <a:pt x="0" y="2617673"/>
                  </a:lnTo>
                  <a:close/>
                </a:path>
              </a:pathLst>
            </a:custGeom>
          </p:spPr>
        </p:sp>
        <p:sp>
          <p:nvSpPr>
            <p:cNvPr name="TextBox 12" id="12"/>
            <p:cNvSpPr txBox="true"/>
            <p:nvPr/>
          </p:nvSpPr>
          <p:spPr>
            <a:xfrm>
              <a:off x="0" y="38100"/>
              <a:ext cx="6876288" cy="2579573"/>
            </a:xfrm>
            <a:prstGeom prst="rect">
              <a:avLst/>
            </a:prstGeom>
          </p:spPr>
          <p:txBody>
            <a:bodyPr anchor="b" rtlCol="false" tIns="0" lIns="0" bIns="0" rIns="0"/>
            <a:lstStyle/>
            <a:p>
              <a:pPr algn="l">
                <a:lnSpc>
                  <a:spcPts val="4212"/>
                </a:lnSpc>
              </a:pPr>
              <a:r>
                <a:rPr lang="en-US" b="true" sz="3900" spc="876">
                  <a:solidFill>
                    <a:srgbClr val="3C3C50"/>
                  </a:solidFill>
                  <a:latin typeface="Noto Serif Display Bold"/>
                  <a:ea typeface="Noto Serif Display Bold"/>
                  <a:cs typeface="Noto Serif Display Bold"/>
                  <a:sym typeface="Noto Serif Display Bold"/>
                </a:rPr>
                <a:t>Popular Myths Debunked by Research: </a:t>
              </a:r>
            </a:p>
          </p:txBody>
        </p:sp>
      </p:grpSp>
      <p:grpSp>
        <p:nvGrpSpPr>
          <p:cNvPr name="Group 13" id="13"/>
          <p:cNvGrpSpPr/>
          <p:nvPr/>
        </p:nvGrpSpPr>
        <p:grpSpPr>
          <a:xfrm rot="5400000">
            <a:off x="993839" y="908685"/>
            <a:ext cx="109728" cy="822960"/>
            <a:chOff x="0" y="0"/>
            <a:chExt cx="146304" cy="1097280"/>
          </a:xfrm>
        </p:grpSpPr>
        <p:sp>
          <p:nvSpPr>
            <p:cNvPr name="Freeform 14" id="14"/>
            <p:cNvSpPr/>
            <p:nvPr/>
          </p:nvSpPr>
          <p:spPr>
            <a:xfrm flipH="false" flipV="false" rot="0">
              <a:off x="0" y="0"/>
              <a:ext cx="146304" cy="1097280"/>
            </a:xfrm>
            <a:custGeom>
              <a:avLst/>
              <a:gdLst/>
              <a:ahLst/>
              <a:cxnLst/>
              <a:rect r="r" b="b" t="t" l="l"/>
              <a:pathLst>
                <a:path h="1097280" w="146304">
                  <a:moveTo>
                    <a:pt x="0" y="0"/>
                  </a:moveTo>
                  <a:lnTo>
                    <a:pt x="146304" y="0"/>
                  </a:lnTo>
                  <a:lnTo>
                    <a:pt x="146304" y="1097280"/>
                  </a:lnTo>
                  <a:lnTo>
                    <a:pt x="0" y="1097280"/>
                  </a:lnTo>
                  <a:close/>
                </a:path>
              </a:pathLst>
            </a:custGeom>
            <a:solidFill>
              <a:srgbClr val="717092"/>
            </a:solidFill>
          </p:spPr>
        </p:sp>
      </p:grpSp>
      <p:grpSp>
        <p:nvGrpSpPr>
          <p:cNvPr name="Group 15" id="15"/>
          <p:cNvGrpSpPr/>
          <p:nvPr/>
        </p:nvGrpSpPr>
        <p:grpSpPr>
          <a:xfrm rot="0">
            <a:off x="641175" y="3664029"/>
            <a:ext cx="4953857" cy="16097"/>
            <a:chOff x="0" y="0"/>
            <a:chExt cx="6605143" cy="21463"/>
          </a:xfrm>
        </p:grpSpPr>
        <p:sp>
          <p:nvSpPr>
            <p:cNvPr name="Freeform 16" id="16"/>
            <p:cNvSpPr/>
            <p:nvPr/>
          </p:nvSpPr>
          <p:spPr>
            <a:xfrm flipH="false" flipV="false" rot="0">
              <a:off x="1524" y="1524"/>
              <a:ext cx="6602095" cy="18288"/>
            </a:xfrm>
            <a:custGeom>
              <a:avLst/>
              <a:gdLst/>
              <a:ahLst/>
              <a:cxnLst/>
              <a:rect r="r" b="b" t="t" l="l"/>
              <a:pathLst>
                <a:path h="18288" w="6602095">
                  <a:moveTo>
                    <a:pt x="0" y="0"/>
                  </a:moveTo>
                  <a:lnTo>
                    <a:pt x="6602095" y="0"/>
                  </a:lnTo>
                  <a:lnTo>
                    <a:pt x="6602095" y="18288"/>
                  </a:lnTo>
                  <a:lnTo>
                    <a:pt x="0" y="18288"/>
                  </a:lnTo>
                  <a:close/>
                </a:path>
              </a:pathLst>
            </a:custGeom>
            <a:solidFill>
              <a:srgbClr val="7DA2A9"/>
            </a:solidFill>
          </p:spPr>
        </p:sp>
        <p:sp>
          <p:nvSpPr>
            <p:cNvPr name="Freeform 17" id="17"/>
            <p:cNvSpPr/>
            <p:nvPr/>
          </p:nvSpPr>
          <p:spPr>
            <a:xfrm flipH="false" flipV="false" rot="0">
              <a:off x="0" y="0"/>
              <a:ext cx="6605143" cy="21350"/>
            </a:xfrm>
            <a:custGeom>
              <a:avLst/>
              <a:gdLst/>
              <a:ahLst/>
              <a:cxnLst/>
              <a:rect r="r" b="b" t="t" l="l"/>
              <a:pathLst>
                <a:path h="21350" w="6605143">
                  <a:moveTo>
                    <a:pt x="1524" y="0"/>
                  </a:moveTo>
                  <a:lnTo>
                    <a:pt x="6603619" y="0"/>
                  </a:lnTo>
                  <a:cubicBezTo>
                    <a:pt x="6604508" y="0"/>
                    <a:pt x="6605143" y="762"/>
                    <a:pt x="6605143" y="1524"/>
                  </a:cubicBezTo>
                  <a:lnTo>
                    <a:pt x="6605143" y="19812"/>
                  </a:lnTo>
                  <a:cubicBezTo>
                    <a:pt x="6605143" y="20701"/>
                    <a:pt x="6604381" y="21336"/>
                    <a:pt x="6603619" y="21336"/>
                  </a:cubicBezTo>
                  <a:lnTo>
                    <a:pt x="1524" y="21336"/>
                  </a:lnTo>
                  <a:cubicBezTo>
                    <a:pt x="762" y="21463"/>
                    <a:pt x="0" y="20701"/>
                    <a:pt x="0" y="19812"/>
                  </a:cubicBezTo>
                  <a:lnTo>
                    <a:pt x="0" y="1524"/>
                  </a:lnTo>
                  <a:cubicBezTo>
                    <a:pt x="0" y="762"/>
                    <a:pt x="762" y="0"/>
                    <a:pt x="1524" y="0"/>
                  </a:cubicBezTo>
                  <a:moveTo>
                    <a:pt x="1524" y="3175"/>
                  </a:moveTo>
                  <a:lnTo>
                    <a:pt x="1524" y="1524"/>
                  </a:lnTo>
                  <a:lnTo>
                    <a:pt x="3175" y="1524"/>
                  </a:lnTo>
                  <a:lnTo>
                    <a:pt x="3175" y="19812"/>
                  </a:lnTo>
                  <a:lnTo>
                    <a:pt x="1524" y="19812"/>
                  </a:lnTo>
                  <a:lnTo>
                    <a:pt x="1524" y="18288"/>
                  </a:lnTo>
                  <a:lnTo>
                    <a:pt x="6603619" y="18288"/>
                  </a:lnTo>
                  <a:lnTo>
                    <a:pt x="6603619" y="19812"/>
                  </a:lnTo>
                  <a:lnTo>
                    <a:pt x="6602095" y="19812"/>
                  </a:lnTo>
                  <a:lnTo>
                    <a:pt x="6602095" y="1524"/>
                  </a:lnTo>
                  <a:lnTo>
                    <a:pt x="6603619" y="1524"/>
                  </a:lnTo>
                  <a:lnTo>
                    <a:pt x="6603619" y="3175"/>
                  </a:lnTo>
                  <a:lnTo>
                    <a:pt x="1524" y="3175"/>
                  </a:lnTo>
                  <a:close/>
                </a:path>
              </a:pathLst>
            </a:custGeom>
            <a:solidFill>
              <a:srgbClr val="7DA2A9"/>
            </a:solidFill>
          </p:spPr>
        </p:sp>
      </p:grpSp>
      <p:sp>
        <p:nvSpPr>
          <p:cNvPr name="Freeform 18" id="18"/>
          <p:cNvSpPr/>
          <p:nvPr/>
        </p:nvSpPr>
        <p:spPr>
          <a:xfrm flipH="false" flipV="false" rot="0">
            <a:off x="10082385" y="2640118"/>
            <a:ext cx="7514842" cy="5006763"/>
          </a:xfrm>
          <a:custGeom>
            <a:avLst/>
            <a:gdLst/>
            <a:ahLst/>
            <a:cxnLst/>
            <a:rect r="r" b="b" t="t" l="l"/>
            <a:pathLst>
              <a:path h="5006763" w="7514842">
                <a:moveTo>
                  <a:pt x="0" y="0"/>
                </a:moveTo>
                <a:lnTo>
                  <a:pt x="7514842" y="0"/>
                </a:lnTo>
                <a:lnTo>
                  <a:pt x="7514842" y="5006764"/>
                </a:lnTo>
                <a:lnTo>
                  <a:pt x="0" y="5006764"/>
                </a:lnTo>
                <a:lnTo>
                  <a:pt x="0" y="0"/>
                </a:lnTo>
                <a:close/>
              </a:path>
            </a:pathLst>
          </a:custGeom>
          <a:blipFill>
            <a:blip r:embed="rId4"/>
            <a:stretch>
              <a:fillRect l="0" t="0" r="0" b="0"/>
            </a:stretch>
          </a:blipFill>
        </p:spPr>
      </p:sp>
      <p:sp>
        <p:nvSpPr>
          <p:cNvPr name="Freeform 19" id="19"/>
          <p:cNvSpPr/>
          <p:nvPr/>
        </p:nvSpPr>
        <p:spPr>
          <a:xfrm flipH="false" flipV="false" rot="0">
            <a:off x="13023753" y="5614908"/>
            <a:ext cx="816053" cy="853389"/>
          </a:xfrm>
          <a:custGeom>
            <a:avLst/>
            <a:gdLst/>
            <a:ahLst/>
            <a:cxnLst/>
            <a:rect r="r" b="b" t="t" l="l"/>
            <a:pathLst>
              <a:path h="853389" w="816053">
                <a:moveTo>
                  <a:pt x="0" y="0"/>
                </a:moveTo>
                <a:lnTo>
                  <a:pt x="816053" y="0"/>
                </a:lnTo>
                <a:lnTo>
                  <a:pt x="816053" y="853389"/>
                </a:lnTo>
                <a:lnTo>
                  <a:pt x="0" y="853389"/>
                </a:lnTo>
                <a:lnTo>
                  <a:pt x="0" y="0"/>
                </a:lnTo>
                <a:close/>
              </a:path>
            </a:pathLst>
          </a:custGeom>
          <a:blipFill>
            <a:blip r:embed="rId5"/>
            <a:stretch>
              <a:fillRect l="0" t="0" r="0" b="0"/>
            </a:stretch>
          </a:blipFill>
        </p:spPr>
      </p:sp>
      <p:sp>
        <p:nvSpPr>
          <p:cNvPr name="TextBox 20" id="20"/>
          <p:cNvSpPr txBox="true"/>
          <p:nvPr/>
        </p:nvSpPr>
        <p:spPr>
          <a:xfrm rot="0">
            <a:off x="648081" y="4094226"/>
            <a:ext cx="8404479" cy="5003292"/>
          </a:xfrm>
          <a:prstGeom prst="rect">
            <a:avLst/>
          </a:prstGeom>
        </p:spPr>
        <p:txBody>
          <a:bodyPr anchor="t" rtlCol="false" tIns="0" lIns="0" bIns="0" rIns="0">
            <a:spAutoFit/>
          </a:bodyPr>
          <a:lstStyle/>
          <a:p>
            <a:pPr algn="l">
              <a:lnSpc>
                <a:spcPts val="3564"/>
              </a:lnSpc>
            </a:pPr>
            <a:r>
              <a:rPr lang="en-US" b="true" sz="3300">
                <a:solidFill>
                  <a:srgbClr val="3C3C50"/>
                </a:solidFill>
                <a:latin typeface="Calibri (MS) Bold"/>
                <a:ea typeface="Calibri (MS) Bold"/>
                <a:cs typeface="Calibri (MS) Bold"/>
                <a:sym typeface="Calibri (MS) Bold"/>
              </a:rPr>
              <a:t>Myth: </a:t>
            </a:r>
            <a:r>
              <a:rPr lang="en-US" sz="3300">
                <a:solidFill>
                  <a:srgbClr val="3C3C50"/>
                </a:solidFill>
                <a:latin typeface="Calibri (MS)"/>
                <a:ea typeface="Calibri (MS)"/>
                <a:cs typeface="Calibri (MS)"/>
                <a:sym typeface="Calibri (MS)"/>
              </a:rPr>
              <a:t>Dog mouths are cleaner than human mouths.</a:t>
            </a:r>
          </a:p>
          <a:p>
            <a:pPr algn="l" marL="641509" indent="-320754" lvl="1">
              <a:lnSpc>
                <a:spcPts val="3564"/>
              </a:lnSpc>
              <a:buFont typeface="Arial"/>
              <a:buChar char="•"/>
            </a:pPr>
            <a:r>
              <a:rPr lang="en-US" sz="3300">
                <a:solidFill>
                  <a:srgbClr val="3C3C50"/>
                </a:solidFill>
                <a:latin typeface="Calibri (MS)"/>
                <a:ea typeface="Calibri (MS)"/>
                <a:cs typeface="Calibri (MS)"/>
                <a:sym typeface="Calibri (MS)"/>
              </a:rPr>
              <a:t>Dog mouths are no cleaner and are, in fact, much dirtier than human mouths. </a:t>
            </a:r>
          </a:p>
          <a:p>
            <a:pPr algn="l" marL="641509" indent="-320754" lvl="1">
              <a:lnSpc>
                <a:spcPts val="3564"/>
              </a:lnSpc>
              <a:buFont typeface="Arial"/>
              <a:buChar char="•"/>
            </a:pPr>
            <a:r>
              <a:rPr lang="en-US" sz="3300">
                <a:solidFill>
                  <a:srgbClr val="3C3C50"/>
                </a:solidFill>
                <a:latin typeface="Calibri (MS)"/>
                <a:ea typeface="Calibri (MS)"/>
                <a:cs typeface="Calibri (MS)"/>
                <a:sym typeface="Calibri (MS)"/>
              </a:rPr>
              <a:t>Dog mouths are teeming with bacteria because they eat and lick all sorts of gross things like garbage, carcasses, and, of course, poop. </a:t>
            </a:r>
          </a:p>
          <a:p>
            <a:pPr algn="l" marL="641509" indent="-320754" lvl="1">
              <a:lnSpc>
                <a:spcPts val="3564"/>
              </a:lnSpc>
              <a:buFont typeface="Arial"/>
              <a:buChar char="•"/>
            </a:pPr>
            <a:r>
              <a:rPr lang="en-US" sz="3300">
                <a:solidFill>
                  <a:srgbClr val="3C3C50"/>
                </a:solidFill>
                <a:latin typeface="Calibri (MS)"/>
                <a:ea typeface="Calibri (MS)"/>
                <a:cs typeface="Calibri (MS)"/>
                <a:sym typeface="Calibri (MS)"/>
              </a:rPr>
              <a:t>A dog's mouth functions as its hands, its washcloth, its toilet paper and so on. Dog mouths are very dirty.</a:t>
            </a:r>
          </a:p>
        </p:txBody>
      </p:sp>
    </p:spTree>
  </p:cSld>
  <p:clrMapOvr>
    <a:masterClrMapping/>
  </p:clrMapOvr>
  <p:transition spd="fast">
    <p:fade/>
  </p:transition>
</p:sld>
</file>

<file path=ppt/slides/slide37.xml><?xml version="1.0" encoding="utf-8"?>
<p:sld xmlns:p="http://schemas.openxmlformats.org/presentationml/2006/main" xmlns:a="http://schemas.openxmlformats.org/drawingml/2006/main" xmlns:r="http://schemas.openxmlformats.org/officeDocument/2006/relationships">
  <p:cSld>
    <p:bg>
      <p:bgPr>
        <a:solidFill>
          <a:srgbClr val="FCF7F6"/>
        </a:solidFill>
      </p:bgPr>
    </p:bg>
    <p:spTree>
      <p:nvGrpSpPr>
        <p:cNvPr id="1" name=""/>
        <p:cNvGrpSpPr/>
        <p:nvPr/>
      </p:nvGrpSpPr>
      <p:grpSpPr>
        <a:xfrm>
          <a:off x="0" y="0"/>
          <a:ext cx="0" cy="0"/>
          <a:chOff x="0" y="0"/>
          <a:chExt cx="0" cy="0"/>
        </a:xfrm>
      </p:grpSpPr>
      <p:grpSp>
        <p:nvGrpSpPr>
          <p:cNvPr name="Group 2" id="2"/>
          <p:cNvGrpSpPr/>
          <p:nvPr/>
        </p:nvGrpSpPr>
        <p:grpSpPr>
          <a:xfrm rot="0">
            <a:off x="0" y="-225357"/>
            <a:ext cx="18288000" cy="8985739"/>
            <a:chOff x="0" y="0"/>
            <a:chExt cx="24384000" cy="11980985"/>
          </a:xfrm>
        </p:grpSpPr>
        <p:sp>
          <p:nvSpPr>
            <p:cNvPr name="Freeform 3" id="3"/>
            <p:cNvSpPr/>
            <p:nvPr/>
          </p:nvSpPr>
          <p:spPr>
            <a:xfrm flipH="false" flipV="false" rot="0">
              <a:off x="0" y="0"/>
              <a:ext cx="24384000" cy="11980926"/>
            </a:xfrm>
            <a:custGeom>
              <a:avLst/>
              <a:gdLst/>
              <a:ahLst/>
              <a:cxnLst/>
              <a:rect r="r" b="b" t="t" l="l"/>
              <a:pathLst>
                <a:path h="11980926" w="24384000">
                  <a:moveTo>
                    <a:pt x="0" y="0"/>
                  </a:moveTo>
                  <a:lnTo>
                    <a:pt x="24384000" y="0"/>
                  </a:lnTo>
                  <a:lnTo>
                    <a:pt x="24384000" y="11980926"/>
                  </a:lnTo>
                  <a:lnTo>
                    <a:pt x="0" y="11980926"/>
                  </a:lnTo>
                  <a:close/>
                </a:path>
              </a:pathLst>
            </a:custGeom>
            <a:solidFill>
              <a:srgbClr val="585878"/>
            </a:solidFill>
          </p:spPr>
        </p:sp>
      </p:grpSp>
      <p:grpSp>
        <p:nvGrpSpPr>
          <p:cNvPr name="Group 4" id="4"/>
          <p:cNvGrpSpPr>
            <a:grpSpLocks noChangeAspect="true"/>
          </p:cNvGrpSpPr>
          <p:nvPr/>
        </p:nvGrpSpPr>
        <p:grpSpPr>
          <a:xfrm rot="0">
            <a:off x="0" y="8575743"/>
            <a:ext cx="18288000" cy="184639"/>
            <a:chOff x="0" y="0"/>
            <a:chExt cx="24384000" cy="246185"/>
          </a:xfrm>
        </p:grpSpPr>
        <p:sp>
          <p:nvSpPr>
            <p:cNvPr name="Freeform 5" id="5"/>
            <p:cNvSpPr/>
            <p:nvPr/>
          </p:nvSpPr>
          <p:spPr>
            <a:xfrm flipH="false" flipV="false" rot="0">
              <a:off x="0" y="0"/>
              <a:ext cx="24384000" cy="246126"/>
            </a:xfrm>
            <a:custGeom>
              <a:avLst/>
              <a:gdLst/>
              <a:ahLst/>
              <a:cxnLst/>
              <a:rect r="r" b="b" t="t" l="l"/>
              <a:pathLst>
                <a:path h="246126" w="24384000">
                  <a:moveTo>
                    <a:pt x="0" y="0"/>
                  </a:moveTo>
                  <a:lnTo>
                    <a:pt x="24384000" y="0"/>
                  </a:lnTo>
                  <a:lnTo>
                    <a:pt x="24384000" y="246126"/>
                  </a:lnTo>
                  <a:lnTo>
                    <a:pt x="0" y="246126"/>
                  </a:lnTo>
                  <a:lnTo>
                    <a:pt x="0" y="0"/>
                  </a:lnTo>
                  <a:close/>
                </a:path>
              </a:pathLst>
            </a:custGeom>
            <a:blipFill>
              <a:blip r:embed="rId3"/>
              <a:stretch>
                <a:fillRect l="0" t="-10146" r="0" b="-10170"/>
              </a:stretch>
            </a:blipFill>
          </p:spPr>
        </p:sp>
      </p:grpSp>
      <p:grpSp>
        <p:nvGrpSpPr>
          <p:cNvPr name="Group 6" id="6"/>
          <p:cNvGrpSpPr>
            <a:grpSpLocks noChangeAspect="true"/>
          </p:cNvGrpSpPr>
          <p:nvPr/>
        </p:nvGrpSpPr>
        <p:grpSpPr>
          <a:xfrm rot="0">
            <a:off x="14782160" y="8985739"/>
            <a:ext cx="3411230" cy="1662544"/>
            <a:chOff x="0" y="0"/>
            <a:chExt cx="4548306" cy="2216725"/>
          </a:xfrm>
        </p:grpSpPr>
        <p:sp>
          <p:nvSpPr>
            <p:cNvPr name="Freeform 7" id="7"/>
            <p:cNvSpPr/>
            <p:nvPr/>
          </p:nvSpPr>
          <p:spPr>
            <a:xfrm flipH="false" flipV="false" rot="0">
              <a:off x="0" y="0"/>
              <a:ext cx="4548251" cy="2216785"/>
            </a:xfrm>
            <a:custGeom>
              <a:avLst/>
              <a:gdLst/>
              <a:ahLst/>
              <a:cxnLst/>
              <a:rect r="r" b="b" t="t" l="l"/>
              <a:pathLst>
                <a:path h="2216785" w="4548251">
                  <a:moveTo>
                    <a:pt x="0" y="0"/>
                  </a:moveTo>
                  <a:lnTo>
                    <a:pt x="4548251" y="0"/>
                  </a:lnTo>
                  <a:lnTo>
                    <a:pt x="4548251" y="2216785"/>
                  </a:lnTo>
                  <a:lnTo>
                    <a:pt x="0" y="2216785"/>
                  </a:lnTo>
                  <a:lnTo>
                    <a:pt x="0" y="0"/>
                  </a:lnTo>
                  <a:close/>
                </a:path>
              </a:pathLst>
            </a:custGeom>
          </p:spPr>
        </p:sp>
      </p:grpSp>
      <p:grpSp>
        <p:nvGrpSpPr>
          <p:cNvPr name="Group 8" id="8"/>
          <p:cNvGrpSpPr/>
          <p:nvPr/>
        </p:nvGrpSpPr>
        <p:grpSpPr>
          <a:xfrm rot="0">
            <a:off x="1061090" y="1271400"/>
            <a:ext cx="6929907" cy="6929907"/>
            <a:chOff x="0" y="0"/>
            <a:chExt cx="9239876" cy="9239876"/>
          </a:xfrm>
        </p:grpSpPr>
        <p:sp>
          <p:nvSpPr>
            <p:cNvPr name="Freeform 9" id="9"/>
            <p:cNvSpPr/>
            <p:nvPr/>
          </p:nvSpPr>
          <p:spPr>
            <a:xfrm flipH="false" flipV="false" rot="0">
              <a:off x="0" y="0"/>
              <a:ext cx="9239885" cy="9239885"/>
            </a:xfrm>
            <a:custGeom>
              <a:avLst/>
              <a:gdLst/>
              <a:ahLst/>
              <a:cxnLst/>
              <a:rect r="r" b="b" t="t" l="l"/>
              <a:pathLst>
                <a:path h="9239885" w="9239885">
                  <a:moveTo>
                    <a:pt x="0" y="4619879"/>
                  </a:moveTo>
                  <a:cubicBezTo>
                    <a:pt x="0" y="2068449"/>
                    <a:pt x="2068449" y="0"/>
                    <a:pt x="4619879" y="0"/>
                  </a:cubicBezTo>
                  <a:cubicBezTo>
                    <a:pt x="7171309" y="0"/>
                    <a:pt x="9239885" y="2068449"/>
                    <a:pt x="9239885" y="4619879"/>
                  </a:cubicBezTo>
                  <a:cubicBezTo>
                    <a:pt x="9239885" y="7171309"/>
                    <a:pt x="7171436" y="9239885"/>
                    <a:pt x="4619879" y="9239885"/>
                  </a:cubicBezTo>
                  <a:cubicBezTo>
                    <a:pt x="2068322" y="9239885"/>
                    <a:pt x="0" y="7171436"/>
                    <a:pt x="0" y="4619879"/>
                  </a:cubicBezTo>
                  <a:close/>
                </a:path>
              </a:pathLst>
            </a:custGeom>
            <a:solidFill>
              <a:srgbClr val="F6D5A6"/>
            </a:solidFill>
          </p:spPr>
        </p:sp>
      </p:grpSp>
      <p:grpSp>
        <p:nvGrpSpPr>
          <p:cNvPr name="Group 10" id="10"/>
          <p:cNvGrpSpPr/>
          <p:nvPr/>
        </p:nvGrpSpPr>
        <p:grpSpPr>
          <a:xfrm rot="0">
            <a:off x="1358715" y="1439303"/>
            <a:ext cx="6334656" cy="6096942"/>
            <a:chOff x="0" y="0"/>
            <a:chExt cx="8446208" cy="8129256"/>
          </a:xfrm>
        </p:grpSpPr>
        <p:sp>
          <p:nvSpPr>
            <p:cNvPr name="Freeform 11" id="11"/>
            <p:cNvSpPr/>
            <p:nvPr/>
          </p:nvSpPr>
          <p:spPr>
            <a:xfrm flipH="false" flipV="false" rot="0">
              <a:off x="0" y="0"/>
              <a:ext cx="8446208" cy="8129256"/>
            </a:xfrm>
            <a:custGeom>
              <a:avLst/>
              <a:gdLst/>
              <a:ahLst/>
              <a:cxnLst/>
              <a:rect r="r" b="b" t="t" l="l"/>
              <a:pathLst>
                <a:path h="8129256" w="8446208">
                  <a:moveTo>
                    <a:pt x="0" y="0"/>
                  </a:moveTo>
                  <a:lnTo>
                    <a:pt x="8446208" y="0"/>
                  </a:lnTo>
                  <a:lnTo>
                    <a:pt x="8446208" y="8129256"/>
                  </a:lnTo>
                  <a:lnTo>
                    <a:pt x="0" y="8129256"/>
                  </a:lnTo>
                  <a:close/>
                </a:path>
              </a:pathLst>
            </a:custGeom>
          </p:spPr>
        </p:sp>
        <p:sp>
          <p:nvSpPr>
            <p:cNvPr name="TextBox 12" id="12"/>
            <p:cNvSpPr txBox="true"/>
            <p:nvPr/>
          </p:nvSpPr>
          <p:spPr>
            <a:xfrm>
              <a:off x="0" y="0"/>
              <a:ext cx="8446208" cy="8129256"/>
            </a:xfrm>
            <a:prstGeom prst="rect">
              <a:avLst/>
            </a:prstGeom>
          </p:spPr>
          <p:txBody>
            <a:bodyPr anchor="ctr" rtlCol="false" tIns="0" lIns="0" bIns="0" rIns="0"/>
            <a:lstStyle/>
            <a:p>
              <a:pPr algn="ctr">
                <a:lnSpc>
                  <a:spcPts val="7200"/>
                </a:lnSpc>
              </a:pPr>
              <a:r>
                <a:rPr lang="en-US" b="true" sz="6000" spc="900">
                  <a:solidFill>
                    <a:srgbClr val="3C3C50"/>
                  </a:solidFill>
                  <a:latin typeface="Noto Serif Display Bold"/>
                  <a:ea typeface="Noto Serif Display Bold"/>
                  <a:cs typeface="Noto Serif Display Bold"/>
                  <a:sym typeface="Noto Serif Display Bold"/>
                </a:rPr>
                <a:t>Current Quantitative Research in Agriculture</a:t>
              </a:r>
            </a:p>
          </p:txBody>
        </p:sp>
      </p:grpSp>
      <p:grpSp>
        <p:nvGrpSpPr>
          <p:cNvPr name="Group 13" id="13"/>
          <p:cNvGrpSpPr/>
          <p:nvPr/>
        </p:nvGrpSpPr>
        <p:grpSpPr>
          <a:xfrm rot="0">
            <a:off x="795793" y="0"/>
            <a:ext cx="1732713" cy="886514"/>
            <a:chOff x="0" y="0"/>
            <a:chExt cx="2310284" cy="1182018"/>
          </a:xfrm>
        </p:grpSpPr>
        <p:sp>
          <p:nvSpPr>
            <p:cNvPr name="Freeform 14" id="14"/>
            <p:cNvSpPr/>
            <p:nvPr/>
          </p:nvSpPr>
          <p:spPr>
            <a:xfrm flipH="false" flipV="false" rot="0">
              <a:off x="0" y="0"/>
              <a:ext cx="2310384" cy="1181989"/>
            </a:xfrm>
            <a:custGeom>
              <a:avLst/>
              <a:gdLst/>
              <a:ahLst/>
              <a:cxnLst/>
              <a:rect r="r" b="b" t="t" l="l"/>
              <a:pathLst>
                <a:path h="1181989" w="2310384">
                  <a:moveTo>
                    <a:pt x="2307590" y="0"/>
                  </a:moveTo>
                  <a:lnTo>
                    <a:pt x="2667" y="0"/>
                  </a:lnTo>
                  <a:lnTo>
                    <a:pt x="0" y="26924"/>
                  </a:lnTo>
                  <a:cubicBezTo>
                    <a:pt x="0" y="664845"/>
                    <a:pt x="517144" y="1181989"/>
                    <a:pt x="1155192" y="1181989"/>
                  </a:cubicBezTo>
                  <a:cubicBezTo>
                    <a:pt x="1793240" y="1181989"/>
                    <a:pt x="2310384" y="664845"/>
                    <a:pt x="2310384" y="26797"/>
                  </a:cubicBezTo>
                  <a:close/>
                </a:path>
              </a:pathLst>
            </a:custGeom>
            <a:solidFill>
              <a:srgbClr val="FCF7F6"/>
            </a:solidFill>
          </p:spPr>
        </p:sp>
      </p:grpSp>
      <p:grpSp>
        <p:nvGrpSpPr>
          <p:cNvPr name="Group 15" id="15"/>
          <p:cNvGrpSpPr/>
          <p:nvPr/>
        </p:nvGrpSpPr>
        <p:grpSpPr>
          <a:xfrm rot="0">
            <a:off x="5942266" y="-1"/>
            <a:ext cx="2606102" cy="1439304"/>
            <a:chOff x="0" y="0"/>
            <a:chExt cx="3474802" cy="1919072"/>
          </a:xfrm>
        </p:grpSpPr>
        <p:sp>
          <p:nvSpPr>
            <p:cNvPr name="Freeform 16" id="16"/>
            <p:cNvSpPr/>
            <p:nvPr/>
          </p:nvSpPr>
          <p:spPr>
            <a:xfrm flipH="false" flipV="false" rot="0">
              <a:off x="0" y="0"/>
              <a:ext cx="3474847" cy="1919097"/>
            </a:xfrm>
            <a:custGeom>
              <a:avLst/>
              <a:gdLst/>
              <a:ahLst/>
              <a:cxnLst/>
              <a:rect r="r" b="b" t="t" l="l"/>
              <a:pathLst>
                <a:path h="1919097" w="3474847">
                  <a:moveTo>
                    <a:pt x="3474847" y="0"/>
                  </a:moveTo>
                  <a:lnTo>
                    <a:pt x="3227197" y="0"/>
                  </a:lnTo>
                  <a:lnTo>
                    <a:pt x="3227197" y="1580515"/>
                  </a:lnTo>
                  <a:lnTo>
                    <a:pt x="494665" y="0"/>
                  </a:lnTo>
                  <a:lnTo>
                    <a:pt x="0" y="0"/>
                  </a:lnTo>
                  <a:lnTo>
                    <a:pt x="3289046" y="1902460"/>
                  </a:lnTo>
                  <a:cubicBezTo>
                    <a:pt x="3307842" y="1913382"/>
                    <a:pt x="3329178" y="1919097"/>
                    <a:pt x="3350895" y="1919097"/>
                  </a:cubicBezTo>
                  <a:cubicBezTo>
                    <a:pt x="3419221" y="1919097"/>
                    <a:pt x="3474720" y="1863598"/>
                    <a:pt x="3474720" y="1795272"/>
                  </a:cubicBezTo>
                  <a:close/>
                </a:path>
              </a:pathLst>
            </a:custGeom>
            <a:solidFill>
              <a:srgbClr val="A1B4A2"/>
            </a:solidFill>
          </p:spPr>
        </p:sp>
      </p:grpSp>
      <p:grpSp>
        <p:nvGrpSpPr>
          <p:cNvPr name="Group 17" id="17"/>
          <p:cNvGrpSpPr/>
          <p:nvPr/>
        </p:nvGrpSpPr>
        <p:grpSpPr>
          <a:xfrm rot="0">
            <a:off x="0" y="4405246"/>
            <a:ext cx="239612" cy="829494"/>
            <a:chOff x="0" y="0"/>
            <a:chExt cx="319482" cy="1105992"/>
          </a:xfrm>
        </p:grpSpPr>
        <p:sp>
          <p:nvSpPr>
            <p:cNvPr name="Freeform 18" id="18"/>
            <p:cNvSpPr/>
            <p:nvPr/>
          </p:nvSpPr>
          <p:spPr>
            <a:xfrm flipH="false" flipV="false" rot="0">
              <a:off x="0" y="0"/>
              <a:ext cx="319532" cy="1106043"/>
            </a:xfrm>
            <a:custGeom>
              <a:avLst/>
              <a:gdLst/>
              <a:ahLst/>
              <a:cxnLst/>
              <a:rect r="r" b="b" t="t" l="l"/>
              <a:pathLst>
                <a:path h="1106043" w="319532">
                  <a:moveTo>
                    <a:pt x="0" y="0"/>
                  </a:moveTo>
                  <a:lnTo>
                    <a:pt x="0" y="1106043"/>
                  </a:lnTo>
                  <a:lnTo>
                    <a:pt x="35814" y="1086612"/>
                  </a:lnTo>
                  <a:cubicBezTo>
                    <a:pt x="207010" y="970915"/>
                    <a:pt x="319532" y="775208"/>
                    <a:pt x="319532" y="553085"/>
                  </a:cubicBezTo>
                  <a:cubicBezTo>
                    <a:pt x="319532" y="330962"/>
                    <a:pt x="206883" y="135001"/>
                    <a:pt x="35814" y="19431"/>
                  </a:cubicBezTo>
                  <a:close/>
                </a:path>
              </a:pathLst>
            </a:custGeom>
            <a:solidFill>
              <a:srgbClr val="A1B4A2"/>
            </a:solidFill>
          </p:spPr>
        </p:sp>
      </p:grpSp>
      <p:grpSp>
        <p:nvGrpSpPr>
          <p:cNvPr name="Group 19" id="19"/>
          <p:cNvGrpSpPr/>
          <p:nvPr/>
        </p:nvGrpSpPr>
        <p:grpSpPr>
          <a:xfrm rot="0">
            <a:off x="0" y="8753474"/>
            <a:ext cx="2322270" cy="1533527"/>
            <a:chOff x="0" y="0"/>
            <a:chExt cx="3096360" cy="2044702"/>
          </a:xfrm>
        </p:grpSpPr>
        <p:sp>
          <p:nvSpPr>
            <p:cNvPr name="Freeform 20" id="20"/>
            <p:cNvSpPr/>
            <p:nvPr/>
          </p:nvSpPr>
          <p:spPr>
            <a:xfrm flipH="false" flipV="false" rot="0">
              <a:off x="0" y="0"/>
              <a:ext cx="3096387" cy="2044700"/>
            </a:xfrm>
            <a:custGeom>
              <a:avLst/>
              <a:gdLst/>
              <a:ahLst/>
              <a:cxnLst/>
              <a:rect r="r" b="b" t="t" l="l"/>
              <a:pathLst>
                <a:path h="2044700" w="3096387">
                  <a:moveTo>
                    <a:pt x="2972562" y="0"/>
                  </a:moveTo>
                  <a:lnTo>
                    <a:pt x="0" y="0"/>
                  </a:lnTo>
                  <a:lnTo>
                    <a:pt x="0" y="247650"/>
                  </a:lnTo>
                  <a:lnTo>
                    <a:pt x="2848737" y="247650"/>
                  </a:lnTo>
                  <a:lnTo>
                    <a:pt x="2848737" y="2044700"/>
                  </a:lnTo>
                  <a:lnTo>
                    <a:pt x="3096387" y="2044700"/>
                  </a:lnTo>
                  <a:lnTo>
                    <a:pt x="3096387" y="123825"/>
                  </a:lnTo>
                  <a:cubicBezTo>
                    <a:pt x="3096387" y="55499"/>
                    <a:pt x="3040888" y="0"/>
                    <a:pt x="2972562" y="0"/>
                  </a:cubicBezTo>
                  <a:close/>
                </a:path>
              </a:pathLst>
            </a:custGeom>
            <a:solidFill>
              <a:srgbClr val="A1B4A2"/>
            </a:solidFill>
          </p:spPr>
        </p:sp>
      </p:grpSp>
      <p:sp>
        <p:nvSpPr>
          <p:cNvPr name="Freeform 21" id="21"/>
          <p:cNvSpPr/>
          <p:nvPr/>
        </p:nvSpPr>
        <p:spPr>
          <a:xfrm flipH="false" flipV="false" rot="0">
            <a:off x="5107584" y="8576858"/>
            <a:ext cx="2657413" cy="1710142"/>
          </a:xfrm>
          <a:custGeom>
            <a:avLst/>
            <a:gdLst/>
            <a:ahLst/>
            <a:cxnLst/>
            <a:rect r="r" b="b" t="t" l="l"/>
            <a:pathLst>
              <a:path h="1710142" w="2657413">
                <a:moveTo>
                  <a:pt x="0" y="0"/>
                </a:moveTo>
                <a:lnTo>
                  <a:pt x="2657413" y="0"/>
                </a:lnTo>
                <a:lnTo>
                  <a:pt x="2657413" y="1710142"/>
                </a:lnTo>
                <a:lnTo>
                  <a:pt x="0" y="1710142"/>
                </a:lnTo>
                <a:lnTo>
                  <a:pt x="0" y="0"/>
                </a:lnTo>
                <a:close/>
              </a:path>
            </a:pathLst>
          </a:custGeom>
          <a:blipFill>
            <a:blip r:embed="rId4">
              <a:extLst>
                <a:ext uri="{96DAC541-7B7A-43D3-8B79-37D633B846F1}">
                  <asvg:svgBlip xmlns:asvg="http://schemas.microsoft.com/office/drawing/2016/SVG/main" r:embed="rId5"/>
                </a:ext>
              </a:extLst>
            </a:blip>
            <a:stretch>
              <a:fillRect l="0" t="0" r="0" b="0"/>
            </a:stretch>
          </a:blipFill>
        </p:spPr>
      </p:sp>
      <p:grpSp>
        <p:nvGrpSpPr>
          <p:cNvPr name="Group 22" id="22"/>
          <p:cNvGrpSpPr/>
          <p:nvPr/>
        </p:nvGrpSpPr>
        <p:grpSpPr>
          <a:xfrm rot="0">
            <a:off x="6199458" y="9388132"/>
            <a:ext cx="2348910" cy="898868"/>
            <a:chOff x="0" y="0"/>
            <a:chExt cx="3131880" cy="1198490"/>
          </a:xfrm>
        </p:grpSpPr>
        <p:sp>
          <p:nvSpPr>
            <p:cNvPr name="Freeform 23" id="23"/>
            <p:cNvSpPr/>
            <p:nvPr/>
          </p:nvSpPr>
          <p:spPr>
            <a:xfrm flipH="false" flipV="false" rot="0">
              <a:off x="0" y="0"/>
              <a:ext cx="3131820" cy="1198499"/>
            </a:xfrm>
            <a:custGeom>
              <a:avLst/>
              <a:gdLst/>
              <a:ahLst/>
              <a:cxnLst/>
              <a:rect r="r" b="b" t="t" l="l"/>
              <a:pathLst>
                <a:path h="1198499" w="3131820">
                  <a:moveTo>
                    <a:pt x="1565910" y="0"/>
                  </a:moveTo>
                  <a:cubicBezTo>
                    <a:pt x="896112" y="0"/>
                    <a:pt x="321310" y="396240"/>
                    <a:pt x="75819" y="960882"/>
                  </a:cubicBezTo>
                  <a:lnTo>
                    <a:pt x="0" y="1198499"/>
                  </a:lnTo>
                  <a:lnTo>
                    <a:pt x="3131820" y="1198499"/>
                  </a:lnTo>
                  <a:lnTo>
                    <a:pt x="3056001" y="961009"/>
                  </a:lnTo>
                  <a:cubicBezTo>
                    <a:pt x="2810637" y="396240"/>
                    <a:pt x="2235835" y="0"/>
                    <a:pt x="1565910" y="0"/>
                  </a:cubicBezTo>
                  <a:close/>
                </a:path>
              </a:pathLst>
            </a:custGeom>
            <a:solidFill>
              <a:srgbClr val="F6D5A6"/>
            </a:solidFill>
          </p:spPr>
        </p:sp>
      </p:grpSp>
    </p:spTree>
  </p:cSld>
  <p:clrMapOvr>
    <a:masterClrMapping/>
  </p:clrMapOvr>
  <p:transition spd="fast">
    <p:fade/>
  </p:transition>
</p:sld>
</file>

<file path=ppt/slides/slide38.xml><?xml version="1.0" encoding="utf-8"?>
<p:sld xmlns:p="http://schemas.openxmlformats.org/presentationml/2006/main" xmlns:a="http://schemas.openxmlformats.org/drawingml/2006/main" xmlns:r="http://schemas.openxmlformats.org/officeDocument/2006/relationships">
  <p:cSld>
    <p:bg>
      <p:bgPr>
        <a:solidFill>
          <a:srgbClr val="FCF7F6"/>
        </a:solidFill>
      </p:bgPr>
    </p:bg>
    <p:spTree>
      <p:nvGrpSpPr>
        <p:cNvPr id="1" name=""/>
        <p:cNvGrpSpPr/>
        <p:nvPr/>
      </p:nvGrpSpPr>
      <p:grpSpPr>
        <a:xfrm>
          <a:off x="0" y="0"/>
          <a:ext cx="0" cy="0"/>
          <a:chOff x="0" y="0"/>
          <a:chExt cx="0" cy="0"/>
        </a:xfrm>
      </p:grpSpPr>
      <p:grpSp>
        <p:nvGrpSpPr>
          <p:cNvPr name="Group 2" id="2"/>
          <p:cNvGrpSpPr/>
          <p:nvPr/>
        </p:nvGrpSpPr>
        <p:grpSpPr>
          <a:xfrm rot="0">
            <a:off x="0" y="-9525"/>
            <a:ext cx="18288000" cy="8985739"/>
            <a:chOff x="0" y="0"/>
            <a:chExt cx="24384000" cy="11980985"/>
          </a:xfrm>
        </p:grpSpPr>
        <p:sp>
          <p:nvSpPr>
            <p:cNvPr name="Freeform 3" id="3"/>
            <p:cNvSpPr/>
            <p:nvPr/>
          </p:nvSpPr>
          <p:spPr>
            <a:xfrm flipH="false" flipV="false" rot="0">
              <a:off x="0" y="0"/>
              <a:ext cx="24384000" cy="11980926"/>
            </a:xfrm>
            <a:custGeom>
              <a:avLst/>
              <a:gdLst/>
              <a:ahLst/>
              <a:cxnLst/>
              <a:rect r="r" b="b" t="t" l="l"/>
              <a:pathLst>
                <a:path h="11980926" w="24384000">
                  <a:moveTo>
                    <a:pt x="0" y="0"/>
                  </a:moveTo>
                  <a:lnTo>
                    <a:pt x="24384000" y="0"/>
                  </a:lnTo>
                  <a:lnTo>
                    <a:pt x="24384000" y="11980926"/>
                  </a:lnTo>
                  <a:lnTo>
                    <a:pt x="0" y="11980926"/>
                  </a:lnTo>
                  <a:close/>
                </a:path>
              </a:pathLst>
            </a:custGeom>
            <a:solidFill>
              <a:srgbClr val="585878"/>
            </a:solidFill>
          </p:spPr>
        </p:sp>
      </p:grpSp>
      <p:grpSp>
        <p:nvGrpSpPr>
          <p:cNvPr name="Group 4" id="4"/>
          <p:cNvGrpSpPr>
            <a:grpSpLocks noChangeAspect="true"/>
          </p:cNvGrpSpPr>
          <p:nvPr/>
        </p:nvGrpSpPr>
        <p:grpSpPr>
          <a:xfrm rot="0">
            <a:off x="0" y="8575743"/>
            <a:ext cx="18288000" cy="184639"/>
            <a:chOff x="0" y="0"/>
            <a:chExt cx="24384000" cy="246185"/>
          </a:xfrm>
        </p:grpSpPr>
        <p:sp>
          <p:nvSpPr>
            <p:cNvPr name="Freeform 5" id="5"/>
            <p:cNvSpPr/>
            <p:nvPr/>
          </p:nvSpPr>
          <p:spPr>
            <a:xfrm flipH="false" flipV="false" rot="0">
              <a:off x="0" y="0"/>
              <a:ext cx="24384000" cy="246126"/>
            </a:xfrm>
            <a:custGeom>
              <a:avLst/>
              <a:gdLst/>
              <a:ahLst/>
              <a:cxnLst/>
              <a:rect r="r" b="b" t="t" l="l"/>
              <a:pathLst>
                <a:path h="246126" w="24384000">
                  <a:moveTo>
                    <a:pt x="0" y="0"/>
                  </a:moveTo>
                  <a:lnTo>
                    <a:pt x="24384000" y="0"/>
                  </a:lnTo>
                  <a:lnTo>
                    <a:pt x="24384000" y="246126"/>
                  </a:lnTo>
                  <a:lnTo>
                    <a:pt x="0" y="246126"/>
                  </a:lnTo>
                  <a:lnTo>
                    <a:pt x="0" y="0"/>
                  </a:lnTo>
                  <a:close/>
                </a:path>
              </a:pathLst>
            </a:custGeom>
            <a:blipFill>
              <a:blip r:embed="rId3"/>
              <a:stretch>
                <a:fillRect l="0" t="-10146" r="0" b="-10170"/>
              </a:stretch>
            </a:blipFill>
          </p:spPr>
        </p:sp>
      </p:grpSp>
      <p:grpSp>
        <p:nvGrpSpPr>
          <p:cNvPr name="Group 6" id="6"/>
          <p:cNvGrpSpPr>
            <a:grpSpLocks noChangeAspect="true"/>
          </p:cNvGrpSpPr>
          <p:nvPr/>
        </p:nvGrpSpPr>
        <p:grpSpPr>
          <a:xfrm rot="0">
            <a:off x="14782160" y="8985739"/>
            <a:ext cx="3411230" cy="1662544"/>
            <a:chOff x="0" y="0"/>
            <a:chExt cx="4548306" cy="2216725"/>
          </a:xfrm>
        </p:grpSpPr>
        <p:sp>
          <p:nvSpPr>
            <p:cNvPr name="Freeform 7" id="7"/>
            <p:cNvSpPr/>
            <p:nvPr/>
          </p:nvSpPr>
          <p:spPr>
            <a:xfrm flipH="false" flipV="false" rot="0">
              <a:off x="0" y="0"/>
              <a:ext cx="4548251" cy="2216785"/>
            </a:xfrm>
            <a:custGeom>
              <a:avLst/>
              <a:gdLst/>
              <a:ahLst/>
              <a:cxnLst/>
              <a:rect r="r" b="b" t="t" l="l"/>
              <a:pathLst>
                <a:path h="2216785" w="4548251">
                  <a:moveTo>
                    <a:pt x="0" y="0"/>
                  </a:moveTo>
                  <a:lnTo>
                    <a:pt x="4548251" y="0"/>
                  </a:lnTo>
                  <a:lnTo>
                    <a:pt x="4548251" y="2216785"/>
                  </a:lnTo>
                  <a:lnTo>
                    <a:pt x="0" y="2216785"/>
                  </a:lnTo>
                  <a:lnTo>
                    <a:pt x="0" y="0"/>
                  </a:lnTo>
                  <a:close/>
                </a:path>
              </a:pathLst>
            </a:custGeom>
          </p:spPr>
        </p:sp>
      </p:grpSp>
      <p:grpSp>
        <p:nvGrpSpPr>
          <p:cNvPr name="Group 8" id="8"/>
          <p:cNvGrpSpPr/>
          <p:nvPr/>
        </p:nvGrpSpPr>
        <p:grpSpPr>
          <a:xfrm rot="0">
            <a:off x="1061090" y="1271400"/>
            <a:ext cx="6929907" cy="6929907"/>
            <a:chOff x="0" y="0"/>
            <a:chExt cx="9239876" cy="9239876"/>
          </a:xfrm>
        </p:grpSpPr>
        <p:sp>
          <p:nvSpPr>
            <p:cNvPr name="Freeform 9" id="9"/>
            <p:cNvSpPr/>
            <p:nvPr/>
          </p:nvSpPr>
          <p:spPr>
            <a:xfrm flipH="false" flipV="false" rot="0">
              <a:off x="0" y="0"/>
              <a:ext cx="9239885" cy="9239885"/>
            </a:xfrm>
            <a:custGeom>
              <a:avLst/>
              <a:gdLst/>
              <a:ahLst/>
              <a:cxnLst/>
              <a:rect r="r" b="b" t="t" l="l"/>
              <a:pathLst>
                <a:path h="9239885" w="9239885">
                  <a:moveTo>
                    <a:pt x="0" y="4619879"/>
                  </a:moveTo>
                  <a:cubicBezTo>
                    <a:pt x="0" y="2068449"/>
                    <a:pt x="2068449" y="0"/>
                    <a:pt x="4619879" y="0"/>
                  </a:cubicBezTo>
                  <a:cubicBezTo>
                    <a:pt x="7171309" y="0"/>
                    <a:pt x="9239885" y="2068449"/>
                    <a:pt x="9239885" y="4619879"/>
                  </a:cubicBezTo>
                  <a:cubicBezTo>
                    <a:pt x="9239885" y="7171309"/>
                    <a:pt x="7171436" y="9239885"/>
                    <a:pt x="4619879" y="9239885"/>
                  </a:cubicBezTo>
                  <a:cubicBezTo>
                    <a:pt x="2068322" y="9239885"/>
                    <a:pt x="0" y="7171436"/>
                    <a:pt x="0" y="4619879"/>
                  </a:cubicBezTo>
                  <a:close/>
                </a:path>
              </a:pathLst>
            </a:custGeom>
            <a:solidFill>
              <a:srgbClr val="F6D5A6"/>
            </a:solidFill>
          </p:spPr>
        </p:sp>
      </p:grpSp>
      <p:grpSp>
        <p:nvGrpSpPr>
          <p:cNvPr name="Group 10" id="10"/>
          <p:cNvGrpSpPr/>
          <p:nvPr/>
        </p:nvGrpSpPr>
        <p:grpSpPr>
          <a:xfrm rot="0">
            <a:off x="1430342" y="1735000"/>
            <a:ext cx="6191403" cy="6096942"/>
            <a:chOff x="0" y="0"/>
            <a:chExt cx="8255204" cy="8129256"/>
          </a:xfrm>
        </p:grpSpPr>
        <p:sp>
          <p:nvSpPr>
            <p:cNvPr name="Freeform 11" id="11"/>
            <p:cNvSpPr/>
            <p:nvPr/>
          </p:nvSpPr>
          <p:spPr>
            <a:xfrm flipH="false" flipV="false" rot="0">
              <a:off x="0" y="0"/>
              <a:ext cx="8255204" cy="8129256"/>
            </a:xfrm>
            <a:custGeom>
              <a:avLst/>
              <a:gdLst/>
              <a:ahLst/>
              <a:cxnLst/>
              <a:rect r="r" b="b" t="t" l="l"/>
              <a:pathLst>
                <a:path h="8129256" w="8255204">
                  <a:moveTo>
                    <a:pt x="0" y="0"/>
                  </a:moveTo>
                  <a:lnTo>
                    <a:pt x="8255204" y="0"/>
                  </a:lnTo>
                  <a:lnTo>
                    <a:pt x="8255204" y="8129256"/>
                  </a:lnTo>
                  <a:lnTo>
                    <a:pt x="0" y="8129256"/>
                  </a:lnTo>
                  <a:close/>
                </a:path>
              </a:pathLst>
            </a:custGeom>
          </p:spPr>
        </p:sp>
        <p:sp>
          <p:nvSpPr>
            <p:cNvPr name="TextBox 12" id="12"/>
            <p:cNvSpPr txBox="true"/>
            <p:nvPr/>
          </p:nvSpPr>
          <p:spPr>
            <a:xfrm>
              <a:off x="0" y="0"/>
              <a:ext cx="8255204" cy="8129256"/>
            </a:xfrm>
            <a:prstGeom prst="rect">
              <a:avLst/>
            </a:prstGeom>
          </p:spPr>
          <p:txBody>
            <a:bodyPr anchor="ctr" rtlCol="false" tIns="0" lIns="0" bIns="0" rIns="0"/>
            <a:lstStyle/>
            <a:p>
              <a:pPr algn="ctr">
                <a:lnSpc>
                  <a:spcPts val="7200"/>
                </a:lnSpc>
              </a:pPr>
              <a:r>
                <a:rPr lang="en-US" b="true" sz="6000" spc="900">
                  <a:solidFill>
                    <a:srgbClr val="3C3C50"/>
                  </a:solidFill>
                  <a:latin typeface="Noto Serif Display Bold"/>
                  <a:ea typeface="Noto Serif Display Bold"/>
                  <a:cs typeface="Noto Serif Display Bold"/>
                  <a:sym typeface="Noto Serif Display Bold"/>
                </a:rPr>
                <a:t>Current Qualitative Research in Agriculture</a:t>
              </a:r>
            </a:p>
          </p:txBody>
        </p:sp>
      </p:grpSp>
      <p:grpSp>
        <p:nvGrpSpPr>
          <p:cNvPr name="Group 13" id="13"/>
          <p:cNvGrpSpPr/>
          <p:nvPr/>
        </p:nvGrpSpPr>
        <p:grpSpPr>
          <a:xfrm rot="0">
            <a:off x="795793" y="0"/>
            <a:ext cx="1732713" cy="886514"/>
            <a:chOff x="0" y="0"/>
            <a:chExt cx="2310284" cy="1182018"/>
          </a:xfrm>
        </p:grpSpPr>
        <p:sp>
          <p:nvSpPr>
            <p:cNvPr name="Freeform 14" id="14"/>
            <p:cNvSpPr/>
            <p:nvPr/>
          </p:nvSpPr>
          <p:spPr>
            <a:xfrm flipH="false" flipV="false" rot="0">
              <a:off x="0" y="0"/>
              <a:ext cx="2310384" cy="1181989"/>
            </a:xfrm>
            <a:custGeom>
              <a:avLst/>
              <a:gdLst/>
              <a:ahLst/>
              <a:cxnLst/>
              <a:rect r="r" b="b" t="t" l="l"/>
              <a:pathLst>
                <a:path h="1181989" w="2310384">
                  <a:moveTo>
                    <a:pt x="2307590" y="0"/>
                  </a:moveTo>
                  <a:lnTo>
                    <a:pt x="2667" y="0"/>
                  </a:lnTo>
                  <a:lnTo>
                    <a:pt x="0" y="26924"/>
                  </a:lnTo>
                  <a:cubicBezTo>
                    <a:pt x="0" y="664845"/>
                    <a:pt x="517144" y="1181989"/>
                    <a:pt x="1155192" y="1181989"/>
                  </a:cubicBezTo>
                  <a:cubicBezTo>
                    <a:pt x="1793240" y="1181989"/>
                    <a:pt x="2310384" y="664845"/>
                    <a:pt x="2310384" y="26797"/>
                  </a:cubicBezTo>
                  <a:close/>
                </a:path>
              </a:pathLst>
            </a:custGeom>
            <a:solidFill>
              <a:srgbClr val="FCF7F6"/>
            </a:solidFill>
          </p:spPr>
        </p:sp>
      </p:grpSp>
      <p:grpSp>
        <p:nvGrpSpPr>
          <p:cNvPr name="Group 15" id="15"/>
          <p:cNvGrpSpPr/>
          <p:nvPr/>
        </p:nvGrpSpPr>
        <p:grpSpPr>
          <a:xfrm rot="0">
            <a:off x="5942266" y="-1"/>
            <a:ext cx="2606102" cy="1439304"/>
            <a:chOff x="0" y="0"/>
            <a:chExt cx="3474802" cy="1919072"/>
          </a:xfrm>
        </p:grpSpPr>
        <p:sp>
          <p:nvSpPr>
            <p:cNvPr name="Freeform 16" id="16"/>
            <p:cNvSpPr/>
            <p:nvPr/>
          </p:nvSpPr>
          <p:spPr>
            <a:xfrm flipH="false" flipV="false" rot="0">
              <a:off x="0" y="0"/>
              <a:ext cx="3474847" cy="1919097"/>
            </a:xfrm>
            <a:custGeom>
              <a:avLst/>
              <a:gdLst/>
              <a:ahLst/>
              <a:cxnLst/>
              <a:rect r="r" b="b" t="t" l="l"/>
              <a:pathLst>
                <a:path h="1919097" w="3474847">
                  <a:moveTo>
                    <a:pt x="3474847" y="0"/>
                  </a:moveTo>
                  <a:lnTo>
                    <a:pt x="3227197" y="0"/>
                  </a:lnTo>
                  <a:lnTo>
                    <a:pt x="3227197" y="1580515"/>
                  </a:lnTo>
                  <a:lnTo>
                    <a:pt x="494665" y="0"/>
                  </a:lnTo>
                  <a:lnTo>
                    <a:pt x="0" y="0"/>
                  </a:lnTo>
                  <a:lnTo>
                    <a:pt x="3289046" y="1902460"/>
                  </a:lnTo>
                  <a:cubicBezTo>
                    <a:pt x="3307842" y="1913382"/>
                    <a:pt x="3329178" y="1919097"/>
                    <a:pt x="3350895" y="1919097"/>
                  </a:cubicBezTo>
                  <a:cubicBezTo>
                    <a:pt x="3419221" y="1919097"/>
                    <a:pt x="3474720" y="1863598"/>
                    <a:pt x="3474720" y="1795272"/>
                  </a:cubicBezTo>
                  <a:close/>
                </a:path>
              </a:pathLst>
            </a:custGeom>
            <a:solidFill>
              <a:srgbClr val="A1B4A2"/>
            </a:solidFill>
          </p:spPr>
        </p:sp>
      </p:grpSp>
      <p:grpSp>
        <p:nvGrpSpPr>
          <p:cNvPr name="Group 17" id="17"/>
          <p:cNvGrpSpPr/>
          <p:nvPr/>
        </p:nvGrpSpPr>
        <p:grpSpPr>
          <a:xfrm rot="0">
            <a:off x="0" y="4405246"/>
            <a:ext cx="239612" cy="829494"/>
            <a:chOff x="0" y="0"/>
            <a:chExt cx="319482" cy="1105992"/>
          </a:xfrm>
        </p:grpSpPr>
        <p:sp>
          <p:nvSpPr>
            <p:cNvPr name="Freeform 18" id="18"/>
            <p:cNvSpPr/>
            <p:nvPr/>
          </p:nvSpPr>
          <p:spPr>
            <a:xfrm flipH="false" flipV="false" rot="0">
              <a:off x="0" y="0"/>
              <a:ext cx="319532" cy="1106043"/>
            </a:xfrm>
            <a:custGeom>
              <a:avLst/>
              <a:gdLst/>
              <a:ahLst/>
              <a:cxnLst/>
              <a:rect r="r" b="b" t="t" l="l"/>
              <a:pathLst>
                <a:path h="1106043" w="319532">
                  <a:moveTo>
                    <a:pt x="0" y="0"/>
                  </a:moveTo>
                  <a:lnTo>
                    <a:pt x="0" y="1106043"/>
                  </a:lnTo>
                  <a:lnTo>
                    <a:pt x="35814" y="1086612"/>
                  </a:lnTo>
                  <a:cubicBezTo>
                    <a:pt x="207010" y="970915"/>
                    <a:pt x="319532" y="775208"/>
                    <a:pt x="319532" y="553085"/>
                  </a:cubicBezTo>
                  <a:cubicBezTo>
                    <a:pt x="319532" y="330962"/>
                    <a:pt x="206883" y="135001"/>
                    <a:pt x="35814" y="19431"/>
                  </a:cubicBezTo>
                  <a:close/>
                </a:path>
              </a:pathLst>
            </a:custGeom>
            <a:solidFill>
              <a:srgbClr val="A1B4A2"/>
            </a:solidFill>
          </p:spPr>
        </p:sp>
      </p:grpSp>
      <p:grpSp>
        <p:nvGrpSpPr>
          <p:cNvPr name="Group 19" id="19"/>
          <p:cNvGrpSpPr/>
          <p:nvPr/>
        </p:nvGrpSpPr>
        <p:grpSpPr>
          <a:xfrm rot="0">
            <a:off x="0" y="8753474"/>
            <a:ext cx="2322270" cy="1533527"/>
            <a:chOff x="0" y="0"/>
            <a:chExt cx="3096360" cy="2044702"/>
          </a:xfrm>
        </p:grpSpPr>
        <p:sp>
          <p:nvSpPr>
            <p:cNvPr name="Freeform 20" id="20"/>
            <p:cNvSpPr/>
            <p:nvPr/>
          </p:nvSpPr>
          <p:spPr>
            <a:xfrm flipH="false" flipV="false" rot="0">
              <a:off x="0" y="0"/>
              <a:ext cx="3096387" cy="2044700"/>
            </a:xfrm>
            <a:custGeom>
              <a:avLst/>
              <a:gdLst/>
              <a:ahLst/>
              <a:cxnLst/>
              <a:rect r="r" b="b" t="t" l="l"/>
              <a:pathLst>
                <a:path h="2044700" w="3096387">
                  <a:moveTo>
                    <a:pt x="2972562" y="0"/>
                  </a:moveTo>
                  <a:lnTo>
                    <a:pt x="0" y="0"/>
                  </a:lnTo>
                  <a:lnTo>
                    <a:pt x="0" y="247650"/>
                  </a:lnTo>
                  <a:lnTo>
                    <a:pt x="2848737" y="247650"/>
                  </a:lnTo>
                  <a:lnTo>
                    <a:pt x="2848737" y="2044700"/>
                  </a:lnTo>
                  <a:lnTo>
                    <a:pt x="3096387" y="2044700"/>
                  </a:lnTo>
                  <a:lnTo>
                    <a:pt x="3096387" y="123825"/>
                  </a:lnTo>
                  <a:cubicBezTo>
                    <a:pt x="3096387" y="55499"/>
                    <a:pt x="3040888" y="0"/>
                    <a:pt x="2972562" y="0"/>
                  </a:cubicBezTo>
                  <a:close/>
                </a:path>
              </a:pathLst>
            </a:custGeom>
            <a:solidFill>
              <a:srgbClr val="A1B4A2"/>
            </a:solidFill>
          </p:spPr>
        </p:sp>
      </p:grpSp>
      <p:sp>
        <p:nvSpPr>
          <p:cNvPr name="Freeform 21" id="21"/>
          <p:cNvSpPr/>
          <p:nvPr/>
        </p:nvSpPr>
        <p:spPr>
          <a:xfrm flipH="false" flipV="false" rot="0">
            <a:off x="5107584" y="8576858"/>
            <a:ext cx="2657413" cy="1710142"/>
          </a:xfrm>
          <a:custGeom>
            <a:avLst/>
            <a:gdLst/>
            <a:ahLst/>
            <a:cxnLst/>
            <a:rect r="r" b="b" t="t" l="l"/>
            <a:pathLst>
              <a:path h="1710142" w="2657413">
                <a:moveTo>
                  <a:pt x="0" y="0"/>
                </a:moveTo>
                <a:lnTo>
                  <a:pt x="2657413" y="0"/>
                </a:lnTo>
                <a:lnTo>
                  <a:pt x="2657413" y="1710142"/>
                </a:lnTo>
                <a:lnTo>
                  <a:pt x="0" y="1710142"/>
                </a:lnTo>
                <a:lnTo>
                  <a:pt x="0" y="0"/>
                </a:lnTo>
                <a:close/>
              </a:path>
            </a:pathLst>
          </a:custGeom>
          <a:blipFill>
            <a:blip r:embed="rId4">
              <a:extLst>
                <a:ext uri="{96DAC541-7B7A-43D3-8B79-37D633B846F1}">
                  <asvg:svgBlip xmlns:asvg="http://schemas.microsoft.com/office/drawing/2016/SVG/main" r:embed="rId5"/>
                </a:ext>
              </a:extLst>
            </a:blip>
            <a:stretch>
              <a:fillRect l="0" t="0" r="0" b="0"/>
            </a:stretch>
          </a:blipFill>
        </p:spPr>
      </p:sp>
      <p:grpSp>
        <p:nvGrpSpPr>
          <p:cNvPr name="Group 22" id="22"/>
          <p:cNvGrpSpPr/>
          <p:nvPr/>
        </p:nvGrpSpPr>
        <p:grpSpPr>
          <a:xfrm rot="0">
            <a:off x="6199458" y="9388132"/>
            <a:ext cx="2348910" cy="898868"/>
            <a:chOff x="0" y="0"/>
            <a:chExt cx="3131880" cy="1198490"/>
          </a:xfrm>
        </p:grpSpPr>
        <p:sp>
          <p:nvSpPr>
            <p:cNvPr name="Freeform 23" id="23"/>
            <p:cNvSpPr/>
            <p:nvPr/>
          </p:nvSpPr>
          <p:spPr>
            <a:xfrm flipH="false" flipV="false" rot="0">
              <a:off x="0" y="0"/>
              <a:ext cx="3131820" cy="1198499"/>
            </a:xfrm>
            <a:custGeom>
              <a:avLst/>
              <a:gdLst/>
              <a:ahLst/>
              <a:cxnLst/>
              <a:rect r="r" b="b" t="t" l="l"/>
              <a:pathLst>
                <a:path h="1198499" w="3131820">
                  <a:moveTo>
                    <a:pt x="1565910" y="0"/>
                  </a:moveTo>
                  <a:cubicBezTo>
                    <a:pt x="896112" y="0"/>
                    <a:pt x="321310" y="396240"/>
                    <a:pt x="75819" y="960882"/>
                  </a:cubicBezTo>
                  <a:lnTo>
                    <a:pt x="0" y="1198499"/>
                  </a:lnTo>
                  <a:lnTo>
                    <a:pt x="3131820" y="1198499"/>
                  </a:lnTo>
                  <a:lnTo>
                    <a:pt x="3056001" y="961009"/>
                  </a:lnTo>
                  <a:cubicBezTo>
                    <a:pt x="2810637" y="396240"/>
                    <a:pt x="2235835" y="0"/>
                    <a:pt x="1565910" y="0"/>
                  </a:cubicBezTo>
                  <a:close/>
                </a:path>
              </a:pathLst>
            </a:custGeom>
            <a:solidFill>
              <a:srgbClr val="F6D5A6"/>
            </a:solidFill>
          </p:spPr>
        </p:sp>
      </p:grpSp>
    </p:spTree>
  </p:cSld>
  <p:clrMapOvr>
    <a:masterClrMapping/>
  </p:clrMapOvr>
  <p:transition spd="fast">
    <p:fade/>
  </p:transition>
</p:sld>
</file>

<file path=ppt/slides/slide39.xml><?xml version="1.0" encoding="utf-8"?>
<p:sld xmlns:p="http://schemas.openxmlformats.org/presentationml/2006/main" xmlns:a="http://schemas.openxmlformats.org/drawingml/2006/main" xmlns:r="http://schemas.openxmlformats.org/officeDocument/2006/relationships">
  <p:cSld>
    <p:bg>
      <p:bgPr>
        <a:solidFill>
          <a:srgbClr val="FCF7F6"/>
        </a:solidFill>
      </p:bgPr>
    </p:bg>
    <p:spTree>
      <p:nvGrpSpPr>
        <p:cNvPr id="1" name=""/>
        <p:cNvGrpSpPr/>
        <p:nvPr/>
      </p:nvGrpSpPr>
      <p:grpSpPr>
        <a:xfrm>
          <a:off x="0" y="0"/>
          <a:ext cx="0" cy="0"/>
          <a:chOff x="0" y="0"/>
          <a:chExt cx="0" cy="0"/>
        </a:xfrm>
      </p:grpSpPr>
      <p:grpSp>
        <p:nvGrpSpPr>
          <p:cNvPr name="Group 2" id="2"/>
          <p:cNvGrpSpPr/>
          <p:nvPr/>
        </p:nvGrpSpPr>
        <p:grpSpPr>
          <a:xfrm rot="0">
            <a:off x="-94610" y="-117918"/>
            <a:ext cx="18288000" cy="8985739"/>
            <a:chOff x="0" y="0"/>
            <a:chExt cx="24384000" cy="11980985"/>
          </a:xfrm>
        </p:grpSpPr>
        <p:sp>
          <p:nvSpPr>
            <p:cNvPr name="Freeform 3" id="3"/>
            <p:cNvSpPr/>
            <p:nvPr/>
          </p:nvSpPr>
          <p:spPr>
            <a:xfrm flipH="false" flipV="false" rot="0">
              <a:off x="0" y="0"/>
              <a:ext cx="24384000" cy="11980926"/>
            </a:xfrm>
            <a:custGeom>
              <a:avLst/>
              <a:gdLst/>
              <a:ahLst/>
              <a:cxnLst/>
              <a:rect r="r" b="b" t="t" l="l"/>
              <a:pathLst>
                <a:path h="11980926" w="24384000">
                  <a:moveTo>
                    <a:pt x="0" y="0"/>
                  </a:moveTo>
                  <a:lnTo>
                    <a:pt x="24384000" y="0"/>
                  </a:lnTo>
                  <a:lnTo>
                    <a:pt x="24384000" y="11980926"/>
                  </a:lnTo>
                  <a:lnTo>
                    <a:pt x="0" y="11980926"/>
                  </a:lnTo>
                  <a:close/>
                </a:path>
              </a:pathLst>
            </a:custGeom>
            <a:solidFill>
              <a:srgbClr val="717092"/>
            </a:solidFill>
          </p:spPr>
        </p:sp>
      </p:grpSp>
      <p:grpSp>
        <p:nvGrpSpPr>
          <p:cNvPr name="Group 4" id="4"/>
          <p:cNvGrpSpPr>
            <a:grpSpLocks noChangeAspect="true"/>
          </p:cNvGrpSpPr>
          <p:nvPr/>
        </p:nvGrpSpPr>
        <p:grpSpPr>
          <a:xfrm rot="0">
            <a:off x="-4762" y="8867821"/>
            <a:ext cx="18288000" cy="184639"/>
            <a:chOff x="0" y="0"/>
            <a:chExt cx="24384000" cy="246185"/>
          </a:xfrm>
        </p:grpSpPr>
        <p:sp>
          <p:nvSpPr>
            <p:cNvPr name="Freeform 5" id="5"/>
            <p:cNvSpPr/>
            <p:nvPr/>
          </p:nvSpPr>
          <p:spPr>
            <a:xfrm flipH="false" flipV="false" rot="0">
              <a:off x="0" y="0"/>
              <a:ext cx="24384000" cy="246126"/>
            </a:xfrm>
            <a:custGeom>
              <a:avLst/>
              <a:gdLst/>
              <a:ahLst/>
              <a:cxnLst/>
              <a:rect r="r" b="b" t="t" l="l"/>
              <a:pathLst>
                <a:path h="246126" w="24384000">
                  <a:moveTo>
                    <a:pt x="0" y="0"/>
                  </a:moveTo>
                  <a:lnTo>
                    <a:pt x="24384000" y="0"/>
                  </a:lnTo>
                  <a:lnTo>
                    <a:pt x="24384000" y="246126"/>
                  </a:lnTo>
                  <a:lnTo>
                    <a:pt x="0" y="246126"/>
                  </a:lnTo>
                  <a:lnTo>
                    <a:pt x="0" y="0"/>
                  </a:lnTo>
                  <a:close/>
                </a:path>
              </a:pathLst>
            </a:custGeom>
            <a:blipFill>
              <a:blip r:embed="rId3"/>
              <a:stretch>
                <a:fillRect l="0" t="-10146" r="0" b="-10170"/>
              </a:stretch>
            </a:blipFill>
          </p:spPr>
        </p:sp>
      </p:grpSp>
      <p:grpSp>
        <p:nvGrpSpPr>
          <p:cNvPr name="Group 6" id="6"/>
          <p:cNvGrpSpPr>
            <a:grpSpLocks noChangeAspect="true"/>
          </p:cNvGrpSpPr>
          <p:nvPr/>
        </p:nvGrpSpPr>
        <p:grpSpPr>
          <a:xfrm rot="0">
            <a:off x="14782160" y="8985739"/>
            <a:ext cx="3411230" cy="1662544"/>
            <a:chOff x="0" y="0"/>
            <a:chExt cx="4548306" cy="2216725"/>
          </a:xfrm>
        </p:grpSpPr>
        <p:sp>
          <p:nvSpPr>
            <p:cNvPr name="Freeform 7" id="7"/>
            <p:cNvSpPr/>
            <p:nvPr/>
          </p:nvSpPr>
          <p:spPr>
            <a:xfrm flipH="false" flipV="false" rot="0">
              <a:off x="0" y="0"/>
              <a:ext cx="4548251" cy="2216785"/>
            </a:xfrm>
            <a:custGeom>
              <a:avLst/>
              <a:gdLst/>
              <a:ahLst/>
              <a:cxnLst/>
              <a:rect r="r" b="b" t="t" l="l"/>
              <a:pathLst>
                <a:path h="2216785" w="4548251">
                  <a:moveTo>
                    <a:pt x="0" y="0"/>
                  </a:moveTo>
                  <a:lnTo>
                    <a:pt x="4548251" y="0"/>
                  </a:lnTo>
                  <a:lnTo>
                    <a:pt x="4548251" y="2216785"/>
                  </a:lnTo>
                  <a:lnTo>
                    <a:pt x="0" y="2216785"/>
                  </a:lnTo>
                  <a:lnTo>
                    <a:pt x="0" y="0"/>
                  </a:lnTo>
                  <a:close/>
                </a:path>
              </a:pathLst>
            </a:custGeom>
          </p:spPr>
        </p:sp>
      </p:grpSp>
      <p:grpSp>
        <p:nvGrpSpPr>
          <p:cNvPr name="Group 8" id="8"/>
          <p:cNvGrpSpPr/>
          <p:nvPr/>
        </p:nvGrpSpPr>
        <p:grpSpPr>
          <a:xfrm rot="0">
            <a:off x="1252538" y="331165"/>
            <a:ext cx="15773400" cy="1792910"/>
            <a:chOff x="0" y="0"/>
            <a:chExt cx="21031200" cy="2390546"/>
          </a:xfrm>
        </p:grpSpPr>
        <p:sp>
          <p:nvSpPr>
            <p:cNvPr name="Freeform 9" id="9"/>
            <p:cNvSpPr/>
            <p:nvPr/>
          </p:nvSpPr>
          <p:spPr>
            <a:xfrm flipH="false" flipV="false" rot="0">
              <a:off x="0" y="0"/>
              <a:ext cx="21031200" cy="2390546"/>
            </a:xfrm>
            <a:custGeom>
              <a:avLst/>
              <a:gdLst/>
              <a:ahLst/>
              <a:cxnLst/>
              <a:rect r="r" b="b" t="t" l="l"/>
              <a:pathLst>
                <a:path h="2390546" w="21031200">
                  <a:moveTo>
                    <a:pt x="0" y="0"/>
                  </a:moveTo>
                  <a:lnTo>
                    <a:pt x="21031200" y="0"/>
                  </a:lnTo>
                  <a:lnTo>
                    <a:pt x="21031200" y="2390546"/>
                  </a:lnTo>
                  <a:lnTo>
                    <a:pt x="0" y="2390546"/>
                  </a:lnTo>
                  <a:close/>
                </a:path>
              </a:pathLst>
            </a:custGeom>
          </p:spPr>
        </p:sp>
        <p:sp>
          <p:nvSpPr>
            <p:cNvPr name="TextBox 10" id="10"/>
            <p:cNvSpPr txBox="true"/>
            <p:nvPr/>
          </p:nvSpPr>
          <p:spPr>
            <a:xfrm>
              <a:off x="0" y="85725"/>
              <a:ext cx="21031200" cy="2304821"/>
            </a:xfrm>
            <a:prstGeom prst="rect">
              <a:avLst/>
            </a:prstGeom>
          </p:spPr>
          <p:txBody>
            <a:bodyPr anchor="ctr" rtlCol="false" tIns="0" lIns="0" bIns="0" rIns="0"/>
            <a:lstStyle/>
            <a:p>
              <a:pPr algn="l">
                <a:lnSpc>
                  <a:spcPts val="8424"/>
                </a:lnSpc>
              </a:pPr>
              <a:r>
                <a:rPr lang="en-US" sz="7800" spc="852">
                  <a:solidFill>
                    <a:srgbClr val="FFFFFF"/>
                  </a:solidFill>
                  <a:latin typeface="Noto Serif Display Light"/>
                  <a:ea typeface="Noto Serif Display Light"/>
                  <a:cs typeface="Noto Serif Display Light"/>
                  <a:sym typeface="Noto Serif Display Light"/>
                </a:rPr>
                <a:t>Summary</a:t>
              </a:r>
            </a:p>
          </p:txBody>
        </p:sp>
      </p:grpSp>
      <p:grpSp>
        <p:nvGrpSpPr>
          <p:cNvPr name="Group 11" id="11"/>
          <p:cNvGrpSpPr/>
          <p:nvPr/>
        </p:nvGrpSpPr>
        <p:grpSpPr>
          <a:xfrm rot="0">
            <a:off x="1252538" y="2114550"/>
            <a:ext cx="15782925" cy="9525"/>
            <a:chOff x="0" y="0"/>
            <a:chExt cx="21043900" cy="12700"/>
          </a:xfrm>
        </p:grpSpPr>
        <p:sp>
          <p:nvSpPr>
            <p:cNvPr name="Freeform 12" id="12"/>
            <p:cNvSpPr/>
            <p:nvPr/>
          </p:nvSpPr>
          <p:spPr>
            <a:xfrm flipH="false" flipV="false" rot="0">
              <a:off x="6350" y="6350"/>
              <a:ext cx="21031200" cy="0"/>
            </a:xfrm>
            <a:custGeom>
              <a:avLst/>
              <a:gdLst/>
              <a:ahLst/>
              <a:cxnLst/>
              <a:rect r="r" b="b" t="t" l="l"/>
              <a:pathLst>
                <a:path h="0" w="21031200">
                  <a:moveTo>
                    <a:pt x="0" y="0"/>
                  </a:moveTo>
                  <a:lnTo>
                    <a:pt x="21031200" y="0"/>
                  </a:lnTo>
                </a:path>
              </a:pathLst>
            </a:custGeom>
            <a:solidFill>
              <a:srgbClr val="FCF7F6"/>
            </a:solidFill>
          </p:spPr>
        </p:sp>
        <p:sp>
          <p:nvSpPr>
            <p:cNvPr name="Freeform 13" id="13"/>
            <p:cNvSpPr/>
            <p:nvPr/>
          </p:nvSpPr>
          <p:spPr>
            <a:xfrm flipH="false" flipV="false" rot="0">
              <a:off x="6350" y="0"/>
              <a:ext cx="21031200" cy="12700"/>
            </a:xfrm>
            <a:custGeom>
              <a:avLst/>
              <a:gdLst/>
              <a:ahLst/>
              <a:cxnLst/>
              <a:rect r="r" b="b" t="t" l="l"/>
              <a:pathLst>
                <a:path h="12700" w="21031200">
                  <a:moveTo>
                    <a:pt x="0" y="0"/>
                  </a:moveTo>
                  <a:lnTo>
                    <a:pt x="21031200" y="0"/>
                  </a:lnTo>
                  <a:lnTo>
                    <a:pt x="21031200" y="12700"/>
                  </a:lnTo>
                  <a:lnTo>
                    <a:pt x="0" y="12700"/>
                  </a:lnTo>
                  <a:close/>
                </a:path>
              </a:pathLst>
            </a:custGeom>
            <a:solidFill>
              <a:srgbClr val="FCF7F6"/>
            </a:solidFill>
          </p:spPr>
        </p:sp>
      </p:grpSp>
      <p:grpSp>
        <p:nvGrpSpPr>
          <p:cNvPr name="Group 14" id="14"/>
          <p:cNvGrpSpPr/>
          <p:nvPr/>
        </p:nvGrpSpPr>
        <p:grpSpPr>
          <a:xfrm rot="0">
            <a:off x="1243012" y="3698634"/>
            <a:ext cx="15782925" cy="9525"/>
            <a:chOff x="0" y="0"/>
            <a:chExt cx="21043900" cy="12700"/>
          </a:xfrm>
        </p:grpSpPr>
        <p:sp>
          <p:nvSpPr>
            <p:cNvPr name="Freeform 15" id="15"/>
            <p:cNvSpPr/>
            <p:nvPr/>
          </p:nvSpPr>
          <p:spPr>
            <a:xfrm flipH="false" flipV="false" rot="0">
              <a:off x="6350" y="6350"/>
              <a:ext cx="21031200" cy="0"/>
            </a:xfrm>
            <a:custGeom>
              <a:avLst/>
              <a:gdLst/>
              <a:ahLst/>
              <a:cxnLst/>
              <a:rect r="r" b="b" t="t" l="l"/>
              <a:pathLst>
                <a:path h="0" w="21031200">
                  <a:moveTo>
                    <a:pt x="0" y="0"/>
                  </a:moveTo>
                  <a:lnTo>
                    <a:pt x="21031200" y="0"/>
                  </a:lnTo>
                </a:path>
              </a:pathLst>
            </a:custGeom>
            <a:solidFill>
              <a:srgbClr val="FCF7F6"/>
            </a:solidFill>
          </p:spPr>
        </p:sp>
        <p:sp>
          <p:nvSpPr>
            <p:cNvPr name="Freeform 16" id="16"/>
            <p:cNvSpPr/>
            <p:nvPr/>
          </p:nvSpPr>
          <p:spPr>
            <a:xfrm flipH="false" flipV="false" rot="0">
              <a:off x="6350" y="0"/>
              <a:ext cx="21031200" cy="12700"/>
            </a:xfrm>
            <a:custGeom>
              <a:avLst/>
              <a:gdLst/>
              <a:ahLst/>
              <a:cxnLst/>
              <a:rect r="r" b="b" t="t" l="l"/>
              <a:pathLst>
                <a:path h="12700" w="21031200">
                  <a:moveTo>
                    <a:pt x="0" y="0"/>
                  </a:moveTo>
                  <a:lnTo>
                    <a:pt x="21031200" y="0"/>
                  </a:lnTo>
                  <a:lnTo>
                    <a:pt x="21031200" y="12700"/>
                  </a:lnTo>
                  <a:lnTo>
                    <a:pt x="0" y="12700"/>
                  </a:lnTo>
                  <a:close/>
                </a:path>
              </a:pathLst>
            </a:custGeom>
            <a:solidFill>
              <a:srgbClr val="FCF7F6"/>
            </a:solidFill>
          </p:spPr>
        </p:sp>
      </p:grpSp>
      <p:grpSp>
        <p:nvGrpSpPr>
          <p:cNvPr name="Group 17" id="17"/>
          <p:cNvGrpSpPr/>
          <p:nvPr/>
        </p:nvGrpSpPr>
        <p:grpSpPr>
          <a:xfrm rot="0">
            <a:off x="1157927" y="5365865"/>
            <a:ext cx="15782925" cy="9525"/>
            <a:chOff x="0" y="0"/>
            <a:chExt cx="21043900" cy="12700"/>
          </a:xfrm>
        </p:grpSpPr>
        <p:sp>
          <p:nvSpPr>
            <p:cNvPr name="Freeform 18" id="18"/>
            <p:cNvSpPr/>
            <p:nvPr/>
          </p:nvSpPr>
          <p:spPr>
            <a:xfrm flipH="false" flipV="false" rot="0">
              <a:off x="6350" y="6350"/>
              <a:ext cx="21031200" cy="0"/>
            </a:xfrm>
            <a:custGeom>
              <a:avLst/>
              <a:gdLst/>
              <a:ahLst/>
              <a:cxnLst/>
              <a:rect r="r" b="b" t="t" l="l"/>
              <a:pathLst>
                <a:path h="0" w="21031200">
                  <a:moveTo>
                    <a:pt x="0" y="0"/>
                  </a:moveTo>
                  <a:lnTo>
                    <a:pt x="21031200" y="0"/>
                  </a:lnTo>
                </a:path>
              </a:pathLst>
            </a:custGeom>
            <a:solidFill>
              <a:srgbClr val="FCF7F6"/>
            </a:solidFill>
          </p:spPr>
        </p:sp>
        <p:sp>
          <p:nvSpPr>
            <p:cNvPr name="Freeform 19" id="19"/>
            <p:cNvSpPr/>
            <p:nvPr/>
          </p:nvSpPr>
          <p:spPr>
            <a:xfrm flipH="false" flipV="false" rot="0">
              <a:off x="6350" y="0"/>
              <a:ext cx="21031200" cy="12700"/>
            </a:xfrm>
            <a:custGeom>
              <a:avLst/>
              <a:gdLst/>
              <a:ahLst/>
              <a:cxnLst/>
              <a:rect r="r" b="b" t="t" l="l"/>
              <a:pathLst>
                <a:path h="12700" w="21031200">
                  <a:moveTo>
                    <a:pt x="0" y="0"/>
                  </a:moveTo>
                  <a:lnTo>
                    <a:pt x="21031200" y="0"/>
                  </a:lnTo>
                  <a:lnTo>
                    <a:pt x="21031200" y="12700"/>
                  </a:lnTo>
                  <a:lnTo>
                    <a:pt x="0" y="12700"/>
                  </a:lnTo>
                  <a:close/>
                </a:path>
              </a:pathLst>
            </a:custGeom>
            <a:solidFill>
              <a:srgbClr val="FCF7F6"/>
            </a:solidFill>
          </p:spPr>
        </p:sp>
      </p:grpSp>
      <p:grpSp>
        <p:nvGrpSpPr>
          <p:cNvPr name="Group 20" id="20"/>
          <p:cNvGrpSpPr/>
          <p:nvPr/>
        </p:nvGrpSpPr>
        <p:grpSpPr>
          <a:xfrm rot="0">
            <a:off x="1343189" y="7082517"/>
            <a:ext cx="15782925" cy="47625"/>
            <a:chOff x="0" y="0"/>
            <a:chExt cx="21043900" cy="63500"/>
          </a:xfrm>
        </p:grpSpPr>
        <p:sp>
          <p:nvSpPr>
            <p:cNvPr name="Freeform 21" id="21"/>
            <p:cNvSpPr/>
            <p:nvPr/>
          </p:nvSpPr>
          <p:spPr>
            <a:xfrm flipH="false" flipV="false" rot="0">
              <a:off x="6350" y="31750"/>
              <a:ext cx="21031200" cy="0"/>
            </a:xfrm>
            <a:custGeom>
              <a:avLst/>
              <a:gdLst/>
              <a:ahLst/>
              <a:cxnLst/>
              <a:rect r="r" b="b" t="t" l="l"/>
              <a:pathLst>
                <a:path h="0" w="21031200">
                  <a:moveTo>
                    <a:pt x="0" y="0"/>
                  </a:moveTo>
                  <a:lnTo>
                    <a:pt x="21031200" y="0"/>
                  </a:lnTo>
                </a:path>
              </a:pathLst>
            </a:custGeom>
            <a:solidFill>
              <a:srgbClr val="FCF7F6"/>
            </a:solidFill>
          </p:spPr>
        </p:sp>
        <p:sp>
          <p:nvSpPr>
            <p:cNvPr name="Freeform 22" id="22"/>
            <p:cNvSpPr/>
            <p:nvPr/>
          </p:nvSpPr>
          <p:spPr>
            <a:xfrm flipH="false" flipV="false" rot="0">
              <a:off x="6350" y="0"/>
              <a:ext cx="21031200" cy="63500"/>
            </a:xfrm>
            <a:custGeom>
              <a:avLst/>
              <a:gdLst/>
              <a:ahLst/>
              <a:cxnLst/>
              <a:rect r="r" b="b" t="t" l="l"/>
              <a:pathLst>
                <a:path h="63500" w="21031200">
                  <a:moveTo>
                    <a:pt x="0" y="0"/>
                  </a:moveTo>
                  <a:lnTo>
                    <a:pt x="21031200" y="0"/>
                  </a:lnTo>
                  <a:lnTo>
                    <a:pt x="21031200" y="63500"/>
                  </a:lnTo>
                  <a:lnTo>
                    <a:pt x="0" y="63500"/>
                  </a:lnTo>
                  <a:close/>
                </a:path>
              </a:pathLst>
            </a:custGeom>
            <a:solidFill>
              <a:srgbClr val="FCF7F6"/>
            </a:solidFill>
          </p:spPr>
        </p:sp>
      </p:grpSp>
      <p:sp>
        <p:nvSpPr>
          <p:cNvPr name="TextBox 23" id="23"/>
          <p:cNvSpPr txBox="true"/>
          <p:nvPr/>
        </p:nvSpPr>
        <p:spPr>
          <a:xfrm rot="0">
            <a:off x="1433036" y="2443620"/>
            <a:ext cx="15412402" cy="978789"/>
          </a:xfrm>
          <a:prstGeom prst="rect">
            <a:avLst/>
          </a:prstGeom>
        </p:spPr>
        <p:txBody>
          <a:bodyPr anchor="t" rtlCol="false" tIns="0" lIns="0" bIns="0" rIns="0">
            <a:spAutoFit/>
          </a:bodyPr>
          <a:lstStyle/>
          <a:p>
            <a:pPr algn="l">
              <a:lnSpc>
                <a:spcPts val="3888"/>
              </a:lnSpc>
            </a:pPr>
            <a:r>
              <a:rPr lang="en-US" b="true" sz="3600">
                <a:solidFill>
                  <a:srgbClr val="FFFFFF"/>
                </a:solidFill>
                <a:latin typeface="Noto Serif Display Bold"/>
                <a:ea typeface="Noto Serif Display Bold"/>
                <a:cs typeface="Noto Serif Display Bold"/>
                <a:sym typeface="Noto Serif Display Bold"/>
              </a:rPr>
              <a:t>Research</a:t>
            </a:r>
            <a:r>
              <a:rPr lang="en-US" sz="3600">
                <a:solidFill>
                  <a:srgbClr val="FFFFFF"/>
                </a:solidFill>
                <a:latin typeface="Noto Serif Display"/>
                <a:ea typeface="Noto Serif Display"/>
                <a:cs typeface="Noto Serif Display"/>
                <a:sym typeface="Noto Serif Display"/>
              </a:rPr>
              <a:t> is a careful and detailed study into a specific problem, concern, or issue using the scientific method</a:t>
            </a:r>
          </a:p>
        </p:txBody>
      </p:sp>
      <p:sp>
        <p:nvSpPr>
          <p:cNvPr name="TextBox 24" id="24"/>
          <p:cNvSpPr txBox="true"/>
          <p:nvPr/>
        </p:nvSpPr>
        <p:spPr>
          <a:xfrm rot="0">
            <a:off x="1428274" y="4164711"/>
            <a:ext cx="15412402" cy="978789"/>
          </a:xfrm>
          <a:prstGeom prst="rect">
            <a:avLst/>
          </a:prstGeom>
        </p:spPr>
        <p:txBody>
          <a:bodyPr anchor="t" rtlCol="false" tIns="0" lIns="0" bIns="0" rIns="0">
            <a:spAutoFit/>
          </a:bodyPr>
          <a:lstStyle/>
          <a:p>
            <a:pPr algn="l">
              <a:lnSpc>
                <a:spcPts val="3888"/>
              </a:lnSpc>
            </a:pPr>
            <a:r>
              <a:rPr lang="en-US" b="true" sz="3600">
                <a:solidFill>
                  <a:srgbClr val="FFFFFF"/>
                </a:solidFill>
                <a:latin typeface="Noto Serif Display Bold"/>
                <a:ea typeface="Noto Serif Display Bold"/>
                <a:cs typeface="Noto Serif Display Bold"/>
                <a:sym typeface="Noto Serif Display Bold"/>
              </a:rPr>
              <a:t>Research</a:t>
            </a:r>
            <a:r>
              <a:rPr lang="en-US" sz="3600">
                <a:solidFill>
                  <a:srgbClr val="FFFFFF"/>
                </a:solidFill>
                <a:latin typeface="Noto Serif Display"/>
                <a:ea typeface="Noto Serif Display"/>
                <a:cs typeface="Noto Serif Display"/>
                <a:sym typeface="Noto Serif Display"/>
              </a:rPr>
              <a:t> involves the collection of data, documentation of critical information, and analysis of that data/information</a:t>
            </a:r>
          </a:p>
        </p:txBody>
      </p:sp>
      <p:sp>
        <p:nvSpPr>
          <p:cNvPr name="TextBox 25" id="25"/>
          <p:cNvSpPr txBox="true"/>
          <p:nvPr/>
        </p:nvSpPr>
        <p:spPr>
          <a:xfrm rot="0">
            <a:off x="1343188" y="5522703"/>
            <a:ext cx="15412402" cy="1464564"/>
          </a:xfrm>
          <a:prstGeom prst="rect">
            <a:avLst/>
          </a:prstGeom>
        </p:spPr>
        <p:txBody>
          <a:bodyPr anchor="t" rtlCol="false" tIns="0" lIns="0" bIns="0" rIns="0">
            <a:spAutoFit/>
          </a:bodyPr>
          <a:lstStyle/>
          <a:p>
            <a:pPr algn="l">
              <a:lnSpc>
                <a:spcPts val="3888"/>
              </a:lnSpc>
            </a:pPr>
            <a:r>
              <a:rPr lang="en-US" b="true" sz="3600">
                <a:solidFill>
                  <a:srgbClr val="FFFFFF"/>
                </a:solidFill>
                <a:latin typeface="Noto Serif Display Bold"/>
                <a:ea typeface="Noto Serif Display Bold"/>
                <a:cs typeface="Noto Serif Display Bold"/>
                <a:sym typeface="Noto Serif Display Bold"/>
              </a:rPr>
              <a:t>Quantitative methods </a:t>
            </a:r>
            <a:r>
              <a:rPr lang="en-US" sz="3600">
                <a:solidFill>
                  <a:srgbClr val="FFFFFF"/>
                </a:solidFill>
                <a:latin typeface="Noto Serif Display"/>
                <a:ea typeface="Noto Serif Display"/>
                <a:cs typeface="Noto Serif Display"/>
                <a:sym typeface="Noto Serif Display"/>
              </a:rPr>
              <a:t>use numbers and statistics to measure and analyze data. They help answer questions like “how much,” “how many,” or “how often.” </a:t>
            </a:r>
          </a:p>
        </p:txBody>
      </p:sp>
      <p:sp>
        <p:nvSpPr>
          <p:cNvPr name="TextBox 26" id="26"/>
          <p:cNvSpPr txBox="true"/>
          <p:nvPr/>
        </p:nvSpPr>
        <p:spPr>
          <a:xfrm rot="0">
            <a:off x="1428274" y="7290512"/>
            <a:ext cx="15412402" cy="1464564"/>
          </a:xfrm>
          <a:prstGeom prst="rect">
            <a:avLst/>
          </a:prstGeom>
        </p:spPr>
        <p:txBody>
          <a:bodyPr anchor="t" rtlCol="false" tIns="0" lIns="0" bIns="0" rIns="0">
            <a:spAutoFit/>
          </a:bodyPr>
          <a:lstStyle/>
          <a:p>
            <a:pPr algn="l">
              <a:lnSpc>
                <a:spcPts val="3888"/>
              </a:lnSpc>
            </a:pPr>
            <a:r>
              <a:rPr lang="en-US" b="true" sz="3600">
                <a:solidFill>
                  <a:srgbClr val="FFFFFF"/>
                </a:solidFill>
                <a:latin typeface="Noto Serif Display Bold"/>
                <a:ea typeface="Noto Serif Display Bold"/>
                <a:cs typeface="Noto Serif Display Bold"/>
                <a:sym typeface="Noto Serif Display Bold"/>
              </a:rPr>
              <a:t>Qualitative methods </a:t>
            </a:r>
            <a:r>
              <a:rPr lang="en-US" sz="3600">
                <a:solidFill>
                  <a:srgbClr val="FFFFFF"/>
                </a:solidFill>
                <a:latin typeface="Noto Serif Display"/>
                <a:ea typeface="Noto Serif Display"/>
                <a:cs typeface="Noto Serif Display"/>
                <a:sym typeface="Noto Serif Display"/>
              </a:rPr>
              <a:t>use words, observations, and descriptions to understand people’s experiences, opinions, or behaviors. They help answer questions like “why” or “how.”</a:t>
            </a:r>
          </a:p>
        </p:txBody>
      </p:sp>
    </p:spTree>
  </p:cSld>
  <p:clrMapOvr>
    <a:masterClrMapping/>
  </p:clrMapOvr>
  <p:transition spd="fast">
    <p:fade/>
  </p:transition>
</p:sld>
</file>

<file path=ppt/slides/slide40.xml><?xml version="1.0" encoding="utf-8"?>
<p:sld xmlns:p="http://schemas.openxmlformats.org/presentationml/2006/main" xmlns:a="http://schemas.openxmlformats.org/drawingml/2006/main" xmlns:r="http://schemas.openxmlformats.org/officeDocument/2006/relationships">
  <p:cSld>
    <p:bg>
      <p:bgPr>
        <a:solidFill>
          <a:srgbClr val="FCF7F6"/>
        </a:solidFill>
      </p:bgPr>
    </p:bg>
    <p:spTree>
      <p:nvGrpSpPr>
        <p:cNvPr id="1" name=""/>
        <p:cNvGrpSpPr/>
        <p:nvPr/>
      </p:nvGrpSpPr>
      <p:grpSpPr>
        <a:xfrm>
          <a:off x="0" y="0"/>
          <a:ext cx="0" cy="0"/>
          <a:chOff x="0" y="0"/>
          <a:chExt cx="0" cy="0"/>
        </a:xfrm>
      </p:grpSpPr>
      <p:grpSp>
        <p:nvGrpSpPr>
          <p:cNvPr name="Group 2" id="2"/>
          <p:cNvGrpSpPr/>
          <p:nvPr/>
        </p:nvGrpSpPr>
        <p:grpSpPr>
          <a:xfrm rot="0">
            <a:off x="0" y="-9525"/>
            <a:ext cx="18288000" cy="8985739"/>
            <a:chOff x="0" y="0"/>
            <a:chExt cx="24384000" cy="11980985"/>
          </a:xfrm>
        </p:grpSpPr>
        <p:sp>
          <p:nvSpPr>
            <p:cNvPr name="Freeform 3" id="3"/>
            <p:cNvSpPr/>
            <p:nvPr/>
          </p:nvSpPr>
          <p:spPr>
            <a:xfrm flipH="false" flipV="false" rot="0">
              <a:off x="0" y="0"/>
              <a:ext cx="24384000" cy="11980926"/>
            </a:xfrm>
            <a:custGeom>
              <a:avLst/>
              <a:gdLst/>
              <a:ahLst/>
              <a:cxnLst/>
              <a:rect r="r" b="b" t="t" l="l"/>
              <a:pathLst>
                <a:path h="11980926" w="24384000">
                  <a:moveTo>
                    <a:pt x="0" y="0"/>
                  </a:moveTo>
                  <a:lnTo>
                    <a:pt x="24384000" y="0"/>
                  </a:lnTo>
                  <a:lnTo>
                    <a:pt x="24384000" y="11980926"/>
                  </a:lnTo>
                  <a:lnTo>
                    <a:pt x="0" y="11980926"/>
                  </a:lnTo>
                  <a:close/>
                </a:path>
              </a:pathLst>
            </a:custGeom>
            <a:solidFill>
              <a:srgbClr val="D9B98B"/>
            </a:solidFill>
          </p:spPr>
        </p:sp>
      </p:grpSp>
      <p:grpSp>
        <p:nvGrpSpPr>
          <p:cNvPr name="Group 4" id="4"/>
          <p:cNvGrpSpPr>
            <a:grpSpLocks noChangeAspect="true"/>
          </p:cNvGrpSpPr>
          <p:nvPr/>
        </p:nvGrpSpPr>
        <p:grpSpPr>
          <a:xfrm rot="0">
            <a:off x="0" y="8575743"/>
            <a:ext cx="18288000" cy="184639"/>
            <a:chOff x="0" y="0"/>
            <a:chExt cx="24384000" cy="246185"/>
          </a:xfrm>
        </p:grpSpPr>
        <p:sp>
          <p:nvSpPr>
            <p:cNvPr name="Freeform 5" id="5"/>
            <p:cNvSpPr/>
            <p:nvPr/>
          </p:nvSpPr>
          <p:spPr>
            <a:xfrm flipH="false" flipV="false" rot="0">
              <a:off x="0" y="0"/>
              <a:ext cx="24384000" cy="246126"/>
            </a:xfrm>
            <a:custGeom>
              <a:avLst/>
              <a:gdLst/>
              <a:ahLst/>
              <a:cxnLst/>
              <a:rect r="r" b="b" t="t" l="l"/>
              <a:pathLst>
                <a:path h="246126" w="24384000">
                  <a:moveTo>
                    <a:pt x="0" y="0"/>
                  </a:moveTo>
                  <a:lnTo>
                    <a:pt x="24384000" y="0"/>
                  </a:lnTo>
                  <a:lnTo>
                    <a:pt x="24384000" y="246126"/>
                  </a:lnTo>
                  <a:lnTo>
                    <a:pt x="0" y="246126"/>
                  </a:lnTo>
                  <a:lnTo>
                    <a:pt x="0" y="0"/>
                  </a:lnTo>
                  <a:close/>
                </a:path>
              </a:pathLst>
            </a:custGeom>
            <a:blipFill>
              <a:blip r:embed="rId3"/>
              <a:stretch>
                <a:fillRect l="0" t="-10146" r="0" b="-10170"/>
              </a:stretch>
            </a:blipFill>
          </p:spPr>
        </p:sp>
      </p:grpSp>
      <p:grpSp>
        <p:nvGrpSpPr>
          <p:cNvPr name="Group 6" id="6"/>
          <p:cNvGrpSpPr>
            <a:grpSpLocks noChangeAspect="true"/>
          </p:cNvGrpSpPr>
          <p:nvPr/>
        </p:nvGrpSpPr>
        <p:grpSpPr>
          <a:xfrm rot="0">
            <a:off x="14782160" y="8985739"/>
            <a:ext cx="3411230" cy="1662544"/>
            <a:chOff x="0" y="0"/>
            <a:chExt cx="4548306" cy="2216725"/>
          </a:xfrm>
        </p:grpSpPr>
        <p:sp>
          <p:nvSpPr>
            <p:cNvPr name="Freeform 7" id="7"/>
            <p:cNvSpPr/>
            <p:nvPr/>
          </p:nvSpPr>
          <p:spPr>
            <a:xfrm flipH="false" flipV="false" rot="0">
              <a:off x="0" y="0"/>
              <a:ext cx="4548251" cy="2216785"/>
            </a:xfrm>
            <a:custGeom>
              <a:avLst/>
              <a:gdLst/>
              <a:ahLst/>
              <a:cxnLst/>
              <a:rect r="r" b="b" t="t" l="l"/>
              <a:pathLst>
                <a:path h="2216785" w="4548251">
                  <a:moveTo>
                    <a:pt x="0" y="0"/>
                  </a:moveTo>
                  <a:lnTo>
                    <a:pt x="4548251" y="0"/>
                  </a:lnTo>
                  <a:lnTo>
                    <a:pt x="4548251" y="2216785"/>
                  </a:lnTo>
                  <a:lnTo>
                    <a:pt x="0" y="2216785"/>
                  </a:lnTo>
                  <a:lnTo>
                    <a:pt x="0" y="0"/>
                  </a:lnTo>
                  <a:close/>
                </a:path>
              </a:pathLst>
            </a:custGeom>
          </p:spPr>
        </p:sp>
      </p:grpSp>
      <p:grpSp>
        <p:nvGrpSpPr>
          <p:cNvPr name="Group 8" id="8"/>
          <p:cNvGrpSpPr/>
          <p:nvPr/>
        </p:nvGrpSpPr>
        <p:grpSpPr>
          <a:xfrm rot="0">
            <a:off x="874539" y="1195686"/>
            <a:ext cx="10009801" cy="1692102"/>
            <a:chOff x="0" y="0"/>
            <a:chExt cx="13346401" cy="2256136"/>
          </a:xfrm>
        </p:grpSpPr>
        <p:sp>
          <p:nvSpPr>
            <p:cNvPr name="Freeform 9" id="9"/>
            <p:cNvSpPr/>
            <p:nvPr/>
          </p:nvSpPr>
          <p:spPr>
            <a:xfrm flipH="false" flipV="false" rot="0">
              <a:off x="0" y="0"/>
              <a:ext cx="13346401" cy="2256136"/>
            </a:xfrm>
            <a:custGeom>
              <a:avLst/>
              <a:gdLst/>
              <a:ahLst/>
              <a:cxnLst/>
              <a:rect r="r" b="b" t="t" l="l"/>
              <a:pathLst>
                <a:path h="2256136" w="13346401">
                  <a:moveTo>
                    <a:pt x="0" y="0"/>
                  </a:moveTo>
                  <a:lnTo>
                    <a:pt x="13346401" y="0"/>
                  </a:lnTo>
                  <a:lnTo>
                    <a:pt x="13346401" y="2256136"/>
                  </a:lnTo>
                  <a:lnTo>
                    <a:pt x="0" y="2256136"/>
                  </a:lnTo>
                  <a:close/>
                </a:path>
              </a:pathLst>
            </a:custGeom>
          </p:spPr>
        </p:sp>
        <p:sp>
          <p:nvSpPr>
            <p:cNvPr name="TextBox 10" id="10"/>
            <p:cNvSpPr txBox="true"/>
            <p:nvPr/>
          </p:nvSpPr>
          <p:spPr>
            <a:xfrm>
              <a:off x="0" y="76200"/>
              <a:ext cx="13346401" cy="2179936"/>
            </a:xfrm>
            <a:prstGeom prst="rect">
              <a:avLst/>
            </a:prstGeom>
          </p:spPr>
          <p:txBody>
            <a:bodyPr anchor="ctr" rtlCol="false" tIns="0" lIns="0" bIns="0" rIns="0"/>
            <a:lstStyle/>
            <a:p>
              <a:pPr algn="l">
                <a:lnSpc>
                  <a:spcPts val="6480"/>
                </a:lnSpc>
              </a:pPr>
              <a:r>
                <a:rPr lang="en-US" b="true" sz="6000" spc="863">
                  <a:solidFill>
                    <a:srgbClr val="3C3C50"/>
                  </a:solidFill>
                  <a:latin typeface="Noto Serif Display Bold"/>
                  <a:ea typeface="Noto Serif Display Bold"/>
                  <a:cs typeface="Noto Serif Display Bold"/>
                  <a:sym typeface="Noto Serif Display Bold"/>
                </a:rPr>
                <a:t>Lesson</a:t>
              </a:r>
              <a:r>
                <a:rPr lang="en-US" b="true" sz="6000" spc="863">
                  <a:solidFill>
                    <a:srgbClr val="3C3C50"/>
                  </a:solidFill>
                  <a:latin typeface="Noto Serif Display Bold"/>
                  <a:ea typeface="Noto Serif Display Bold"/>
                  <a:cs typeface="Noto Serif Display Bold"/>
                  <a:sym typeface="Noto Serif Display Bold"/>
                </a:rPr>
                <a:t> 1: COMPLETE</a:t>
              </a:r>
              <a:r>
                <a:rPr lang="en-US" sz="6000" spc="863">
                  <a:solidFill>
                    <a:srgbClr val="3C3C50"/>
                  </a:solidFill>
                  <a:latin typeface="Noto Serif Display Light"/>
                  <a:ea typeface="Noto Serif Display Light"/>
                  <a:cs typeface="Noto Serif Display Light"/>
                  <a:sym typeface="Noto Serif Display Light"/>
                </a:rPr>
                <a:t> </a:t>
              </a:r>
            </a:p>
          </p:txBody>
        </p:sp>
      </p:grpSp>
      <p:sp>
        <p:nvSpPr>
          <p:cNvPr name="Freeform 11" id="11"/>
          <p:cNvSpPr/>
          <p:nvPr/>
        </p:nvSpPr>
        <p:spPr>
          <a:xfrm flipH="false" flipV="false" rot="0">
            <a:off x="0" y="1625226"/>
            <a:ext cx="532794" cy="1010190"/>
          </a:xfrm>
          <a:custGeom>
            <a:avLst/>
            <a:gdLst/>
            <a:ahLst/>
            <a:cxnLst/>
            <a:rect r="r" b="b" t="t" l="l"/>
            <a:pathLst>
              <a:path h="1010190" w="532794">
                <a:moveTo>
                  <a:pt x="0" y="0"/>
                </a:moveTo>
                <a:lnTo>
                  <a:pt x="532794" y="0"/>
                </a:lnTo>
                <a:lnTo>
                  <a:pt x="532794" y="1010190"/>
                </a:lnTo>
                <a:lnTo>
                  <a:pt x="0" y="1010190"/>
                </a:lnTo>
                <a:lnTo>
                  <a:pt x="0" y="0"/>
                </a:lnTo>
                <a:close/>
              </a:path>
            </a:pathLst>
          </a:custGeom>
          <a:blipFill>
            <a:blip r:embed="rId4">
              <a:extLst>
                <a:ext uri="{96DAC541-7B7A-43D3-8B79-37D633B846F1}">
                  <asvg:svgBlip xmlns:asvg="http://schemas.microsoft.com/office/drawing/2016/SVG/main" r:embed="rId5"/>
                </a:ext>
              </a:extLst>
            </a:blip>
            <a:stretch>
              <a:fillRect l="0" t="0" r="0" b="0"/>
            </a:stretch>
          </a:blipFill>
        </p:spPr>
      </p:sp>
      <p:grpSp>
        <p:nvGrpSpPr>
          <p:cNvPr name="Group 12" id="12"/>
          <p:cNvGrpSpPr/>
          <p:nvPr/>
        </p:nvGrpSpPr>
        <p:grpSpPr>
          <a:xfrm rot="0">
            <a:off x="997627" y="3135854"/>
            <a:ext cx="6446520" cy="41148"/>
            <a:chOff x="0" y="0"/>
            <a:chExt cx="8595360" cy="54864"/>
          </a:xfrm>
        </p:grpSpPr>
        <p:sp>
          <p:nvSpPr>
            <p:cNvPr name="Freeform 13" id="13"/>
            <p:cNvSpPr/>
            <p:nvPr/>
          </p:nvSpPr>
          <p:spPr>
            <a:xfrm flipH="false" flipV="false" rot="0">
              <a:off x="0" y="0"/>
              <a:ext cx="8595360" cy="54864"/>
            </a:xfrm>
            <a:custGeom>
              <a:avLst/>
              <a:gdLst/>
              <a:ahLst/>
              <a:cxnLst/>
              <a:rect r="r" b="b" t="t" l="l"/>
              <a:pathLst>
                <a:path h="54864" w="8595360">
                  <a:moveTo>
                    <a:pt x="8595360" y="0"/>
                  </a:moveTo>
                  <a:lnTo>
                    <a:pt x="0" y="0"/>
                  </a:lnTo>
                  <a:lnTo>
                    <a:pt x="0" y="54864"/>
                  </a:lnTo>
                  <a:lnTo>
                    <a:pt x="8595360" y="54864"/>
                  </a:lnTo>
                  <a:close/>
                </a:path>
              </a:pathLst>
            </a:custGeom>
            <a:solidFill>
              <a:srgbClr val="717092"/>
            </a:solidFill>
          </p:spPr>
        </p:sp>
      </p:grpSp>
      <p:grpSp>
        <p:nvGrpSpPr>
          <p:cNvPr name="Group 14" id="14"/>
          <p:cNvGrpSpPr/>
          <p:nvPr/>
        </p:nvGrpSpPr>
        <p:grpSpPr>
          <a:xfrm rot="0">
            <a:off x="720312" y="2606365"/>
            <a:ext cx="7818149" cy="5969378"/>
            <a:chOff x="0" y="0"/>
            <a:chExt cx="10424198" cy="7959170"/>
          </a:xfrm>
        </p:grpSpPr>
        <p:sp>
          <p:nvSpPr>
            <p:cNvPr name="Freeform 15" id="15"/>
            <p:cNvSpPr/>
            <p:nvPr/>
          </p:nvSpPr>
          <p:spPr>
            <a:xfrm flipH="false" flipV="false" rot="0">
              <a:off x="0" y="0"/>
              <a:ext cx="10424198" cy="7959170"/>
            </a:xfrm>
            <a:custGeom>
              <a:avLst/>
              <a:gdLst/>
              <a:ahLst/>
              <a:cxnLst/>
              <a:rect r="r" b="b" t="t" l="l"/>
              <a:pathLst>
                <a:path h="7959170" w="10424198">
                  <a:moveTo>
                    <a:pt x="0" y="0"/>
                  </a:moveTo>
                  <a:lnTo>
                    <a:pt x="10424198" y="0"/>
                  </a:lnTo>
                  <a:lnTo>
                    <a:pt x="10424198" y="7959170"/>
                  </a:lnTo>
                  <a:lnTo>
                    <a:pt x="0" y="7959170"/>
                  </a:lnTo>
                  <a:close/>
                </a:path>
              </a:pathLst>
            </a:custGeom>
          </p:spPr>
        </p:sp>
        <p:sp>
          <p:nvSpPr>
            <p:cNvPr name="TextBox 16" id="16"/>
            <p:cNvSpPr txBox="true"/>
            <p:nvPr/>
          </p:nvSpPr>
          <p:spPr>
            <a:xfrm>
              <a:off x="0" y="38100"/>
              <a:ext cx="10424198" cy="7921070"/>
            </a:xfrm>
            <a:prstGeom prst="rect">
              <a:avLst/>
            </a:prstGeom>
          </p:spPr>
          <p:txBody>
            <a:bodyPr anchor="ctr" rtlCol="false" tIns="0" lIns="0" bIns="0" rIns="0"/>
            <a:lstStyle/>
            <a:p>
              <a:pPr algn="l">
                <a:lnSpc>
                  <a:spcPts val="3597"/>
                </a:lnSpc>
              </a:pPr>
              <a:r>
                <a:rPr lang="en-US" sz="3300">
                  <a:solidFill>
                    <a:srgbClr val="3C3C50"/>
                  </a:solidFill>
                  <a:latin typeface="Noto Serif Display"/>
                  <a:ea typeface="Noto Serif Display"/>
                  <a:cs typeface="Noto Serif Display"/>
                  <a:sym typeface="Noto Serif Display"/>
                </a:rPr>
                <a:t>Now...</a:t>
              </a:r>
            </a:p>
            <a:p>
              <a:pPr algn="l" marL="712470" indent="-356235" lvl="1">
                <a:lnSpc>
                  <a:spcPts val="3600"/>
                </a:lnSpc>
                <a:buFont typeface="Arial"/>
                <a:buChar char="•"/>
              </a:pPr>
              <a:r>
                <a:rPr lang="en-US" sz="3300">
                  <a:solidFill>
                    <a:srgbClr val="3C3C50"/>
                  </a:solidFill>
                  <a:latin typeface="Noto Serif Display"/>
                  <a:ea typeface="Noto Serif Display"/>
                  <a:cs typeface="Noto Serif Display"/>
                  <a:sym typeface="Noto Serif Display"/>
                </a:rPr>
                <a:t>Complete the Qualitative/Quantitative Research Worksheet</a:t>
              </a:r>
            </a:p>
            <a:p>
              <a:pPr algn="l" marL="298609" indent="-149304" lvl="1">
                <a:lnSpc>
                  <a:spcPts val="3600"/>
                </a:lnSpc>
              </a:pPr>
            </a:p>
            <a:p>
              <a:pPr algn="l" marL="298609" indent="-149304" lvl="1">
                <a:lnSpc>
                  <a:spcPts val="3600"/>
                </a:lnSpc>
                <a:buFont typeface="Arial"/>
                <a:buChar char="•"/>
              </a:pPr>
              <a:r>
                <a:rPr lang="en-US" sz="3300">
                  <a:solidFill>
                    <a:srgbClr val="3C3C50"/>
                  </a:solidFill>
                  <a:latin typeface="Noto Serif Display"/>
                  <a:ea typeface="Noto Serif Display"/>
                  <a:cs typeface="Noto Serif Display"/>
                  <a:sym typeface="Noto Serif Display"/>
                </a:rPr>
                <a:t>Next time we’ll learn about how to develop a research project</a:t>
              </a:r>
            </a:p>
          </p:txBody>
        </p:sp>
      </p:grpSp>
      <p:grpSp>
        <p:nvGrpSpPr>
          <p:cNvPr name="Group 17" id="17"/>
          <p:cNvGrpSpPr/>
          <p:nvPr/>
        </p:nvGrpSpPr>
        <p:grpSpPr>
          <a:xfrm rot="0">
            <a:off x="16046505" y="0"/>
            <a:ext cx="2241495" cy="10287000"/>
            <a:chOff x="0" y="0"/>
            <a:chExt cx="2988660" cy="13716000"/>
          </a:xfrm>
        </p:grpSpPr>
        <p:sp>
          <p:nvSpPr>
            <p:cNvPr name="Freeform 18" id="18"/>
            <p:cNvSpPr/>
            <p:nvPr/>
          </p:nvSpPr>
          <p:spPr>
            <a:xfrm flipH="false" flipV="false" rot="0">
              <a:off x="0" y="0"/>
              <a:ext cx="2988691" cy="13716000"/>
            </a:xfrm>
            <a:custGeom>
              <a:avLst/>
              <a:gdLst/>
              <a:ahLst/>
              <a:cxnLst/>
              <a:rect r="r" b="b" t="t" l="l"/>
              <a:pathLst>
                <a:path h="13716000" w="2988691">
                  <a:moveTo>
                    <a:pt x="2988691" y="0"/>
                  </a:moveTo>
                  <a:lnTo>
                    <a:pt x="0" y="0"/>
                  </a:lnTo>
                  <a:lnTo>
                    <a:pt x="0" y="13716000"/>
                  </a:lnTo>
                  <a:lnTo>
                    <a:pt x="2988691" y="13716000"/>
                  </a:lnTo>
                  <a:close/>
                </a:path>
              </a:pathLst>
            </a:custGeom>
            <a:solidFill>
              <a:srgbClr val="717092"/>
            </a:solidFill>
          </p:spPr>
        </p:sp>
      </p:grpSp>
      <p:sp>
        <p:nvSpPr>
          <p:cNvPr name="Freeform 19" id="19"/>
          <p:cNvSpPr/>
          <p:nvPr/>
        </p:nvSpPr>
        <p:spPr>
          <a:xfrm flipH="false" flipV="false" rot="0">
            <a:off x="10503532" y="3086100"/>
            <a:ext cx="4478694" cy="4114800"/>
          </a:xfrm>
          <a:custGeom>
            <a:avLst/>
            <a:gdLst/>
            <a:ahLst/>
            <a:cxnLst/>
            <a:rect r="r" b="b" t="t" l="l"/>
            <a:pathLst>
              <a:path h="4114800" w="4478694">
                <a:moveTo>
                  <a:pt x="0" y="0"/>
                </a:moveTo>
                <a:lnTo>
                  <a:pt x="4478694" y="0"/>
                </a:lnTo>
                <a:lnTo>
                  <a:pt x="4478694" y="4114800"/>
                </a:lnTo>
                <a:lnTo>
                  <a:pt x="0" y="4114800"/>
                </a:lnTo>
                <a:lnTo>
                  <a:pt x="0" y="0"/>
                </a:lnTo>
                <a:close/>
              </a:path>
            </a:pathLst>
          </a:custGeom>
          <a:blipFill>
            <a:blip r:embed="rId6">
              <a:extLst>
                <a:ext uri="{96DAC541-7B7A-43D3-8B79-37D633B846F1}">
                  <asvg:svgBlip xmlns:asvg="http://schemas.microsoft.com/office/drawing/2016/SVG/main" r:embed="rId7"/>
                </a:ext>
              </a:extLst>
            </a:blip>
            <a:stretch>
              <a:fillRect l="0" t="0" r="0" b="0"/>
            </a:stretch>
          </a:blipFill>
        </p:spPr>
      </p:sp>
    </p:spTree>
  </p:cSld>
  <p:clrMapOvr>
    <a:masterClrMapping/>
  </p:clrMapOvr>
  <p:transition spd="fast">
    <p:fade/>
  </p:transition>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xsi="http://www.w3.org/2001/XMLSchema-instance">
  <dcterms:created xsi:type="dcterms:W3CDTF">2006-08-16T00:00:00Z</dcterms:created>
  <dc:identifier>DAG0Yz68ZoE</dc:identifier>
  <dcterms:modified xsi:type="dcterms:W3CDTF">2011-08-01T06:04:30Z</dcterms:modified>
  <cp:revision>1</cp:revision>
  <dc:title>Research 101.pptx</dc:title>
</cp:coreProperties>
</file>