
<file path=[Content_Types].xml><?xml version="1.0" encoding="utf-8"?>
<Types xmlns="http://schemas.openxmlformats.org/package/2006/content-types">
  <Default Extension="emf" ContentType="image/x-emf"/>
  <Default Extension="fntdata" ContentType="application/x-fontdata"/>
  <Default Extension="glb" ContentType="model/gltf.binary"/>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0"/>
  </p:notesMasterIdLst>
  <p:sldIdLst>
    <p:sldId id="452" r:id="rId2"/>
    <p:sldId id="466" r:id="rId3"/>
    <p:sldId id="465" r:id="rId4"/>
    <p:sldId id="471" r:id="rId5"/>
    <p:sldId id="526" r:id="rId6"/>
    <p:sldId id="534" r:id="rId7"/>
    <p:sldId id="474" r:id="rId8"/>
    <p:sldId id="535" r:id="rId9"/>
    <p:sldId id="475" r:id="rId10"/>
    <p:sldId id="525" r:id="rId11"/>
    <p:sldId id="510" r:id="rId12"/>
    <p:sldId id="500" r:id="rId13"/>
    <p:sldId id="498" r:id="rId14"/>
    <p:sldId id="531" r:id="rId15"/>
    <p:sldId id="515" r:id="rId16"/>
    <p:sldId id="532" r:id="rId17"/>
    <p:sldId id="527" r:id="rId18"/>
    <p:sldId id="529" r:id="rId19"/>
    <p:sldId id="533" r:id="rId20"/>
    <p:sldId id="489" r:id="rId21"/>
    <p:sldId id="477" r:id="rId22"/>
    <p:sldId id="509" r:id="rId23"/>
    <p:sldId id="492" r:id="rId24"/>
    <p:sldId id="536" r:id="rId25"/>
    <p:sldId id="511" r:id="rId26"/>
    <p:sldId id="512" r:id="rId27"/>
    <p:sldId id="513" r:id="rId28"/>
    <p:sldId id="514" r:id="rId29"/>
    <p:sldId id="493" r:id="rId30"/>
    <p:sldId id="518" r:id="rId31"/>
    <p:sldId id="508" r:id="rId32"/>
    <p:sldId id="522" r:id="rId33"/>
    <p:sldId id="523" r:id="rId34"/>
    <p:sldId id="524" r:id="rId35"/>
    <p:sldId id="528" r:id="rId36"/>
    <p:sldId id="519" r:id="rId37"/>
    <p:sldId id="520" r:id="rId38"/>
    <p:sldId id="521" r:id="rId39"/>
  </p:sldIdLst>
  <p:sldSz cx="24384000" cy="13716000"/>
  <p:notesSz cx="6858000" cy="9144000"/>
  <p:embeddedFontLst>
    <p:embeddedFont>
      <p:font typeface="Amasis MT Pro Black" panose="02040A04050005020304" pitchFamily="18" charset="0"/>
      <p:bold r:id="rId41"/>
      <p:italic r:id="rId42"/>
      <p:boldItalic r:id="rId43"/>
    </p:embeddedFont>
    <p:embeddedFont>
      <p:font typeface="Corbel" panose="020B0503020204020204" pitchFamily="34" charset="0"/>
      <p:regular r:id="rId44"/>
      <p:bold r:id="rId45"/>
      <p:italic r:id="rId46"/>
      <p:boldItalic r:id="rId47"/>
    </p:embeddedFont>
    <p:embeddedFont>
      <p:font typeface="Nunito Sans" pitchFamily="2" charset="0"/>
      <p:regular r:id="rId48"/>
      <p:bold r:id="rId49"/>
      <p:italic r:id="rId50"/>
      <p:boldItalic r:id="rId51"/>
    </p:embeddedFont>
    <p:embeddedFont>
      <p:font typeface="Open Sans Semibold" panose="020B0706030804020204" pitchFamily="34" charset="0"/>
      <p:regular r:id="rId52"/>
      <p:bold r:id="rId53"/>
      <p:italic r:id="rId54"/>
      <p:boldItalic r:id="rId55"/>
    </p:embeddedFont>
  </p:embeddedFontLst>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B126"/>
    <a:srgbClr val="FF814E"/>
    <a:srgbClr val="3B8686"/>
    <a:srgbClr val="DA3248"/>
    <a:srgbClr val="E46C57"/>
    <a:srgbClr val="83C2DE"/>
    <a:srgbClr val="8AC7C0"/>
    <a:srgbClr val="64BFEC"/>
    <a:srgbClr val="81C5CF"/>
    <a:srgbClr val="7BC9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8"/>
  </p:normalViewPr>
  <p:slideViewPr>
    <p:cSldViewPr snapToGrid="0">
      <p:cViewPr varScale="1">
        <p:scale>
          <a:sx n="39" d="100"/>
          <a:sy n="39" d="100"/>
        </p:scale>
        <p:origin x="883"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ks, Sarah C" userId="S::scp85@txstate.edu::cc31ccfa-e485-4c74-9fbb-e61fa90ad513" providerId="AD" clId="Web-{50E2ED20-5E57-6C27-80A2-43841A59711B}"/>
    <pc:docChg chg="modSld">
      <pc:chgData name="Parks, Sarah C" userId="S::scp85@txstate.edu::cc31ccfa-e485-4c74-9fbb-e61fa90ad513" providerId="AD" clId="Web-{50E2ED20-5E57-6C27-80A2-43841A59711B}" dt="2024-09-27T15:13:38.179" v="1"/>
      <pc:docMkLst>
        <pc:docMk/>
      </pc:docMkLst>
      <pc:sldChg chg="modNotes">
        <pc:chgData name="Parks, Sarah C" userId="S::scp85@txstate.edu::cc31ccfa-e485-4c74-9fbb-e61fa90ad513" providerId="AD" clId="Web-{50E2ED20-5E57-6C27-80A2-43841A59711B}" dt="2024-09-27T15:13:38.179" v="1"/>
        <pc:sldMkLst>
          <pc:docMk/>
          <pc:sldMk cId="2945876915" sldId="50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0F8DA6-33F2-4DF8-B3CE-DFE5B6084E23}"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AD792ACA-35E0-455F-BCFA-C879E65E4853}">
      <dgm:prSet custT="1"/>
      <dgm:spPr/>
      <dgm:t>
        <a:bodyPr/>
        <a:lstStyle/>
        <a:p>
          <a:pPr rtl="0"/>
          <a:r>
            <a:rPr lang="en-US" sz="4400" b="0" i="0" dirty="0">
              <a:solidFill>
                <a:schemeClr val="bg1"/>
              </a:solidFill>
              <a:latin typeface="Nunito Sans"/>
            </a:rPr>
            <a:t>1. Research design</a:t>
          </a:r>
          <a:endParaRPr lang="en-US" sz="4400" dirty="0">
            <a:solidFill>
              <a:schemeClr val="bg1"/>
            </a:solidFill>
            <a:latin typeface="Nunito Sans"/>
          </a:endParaRPr>
        </a:p>
      </dgm:t>
    </dgm:pt>
    <dgm:pt modelId="{F3B7E4E1-C558-4574-AC9A-3A8F46C9C9AB}" type="parTrans" cxnId="{56355AD6-AAAE-4491-A7F5-B4DDD9863E5B}">
      <dgm:prSet/>
      <dgm:spPr/>
      <dgm:t>
        <a:bodyPr/>
        <a:lstStyle/>
        <a:p>
          <a:endParaRPr lang="en-US" sz="1600">
            <a:latin typeface="Nunito Sans" pitchFamily="2" charset="77"/>
          </a:endParaRPr>
        </a:p>
      </dgm:t>
    </dgm:pt>
    <dgm:pt modelId="{631B3CCD-64B4-4C79-A0C4-2F410DF50FEA}" type="sibTrans" cxnId="{56355AD6-AAAE-4491-A7F5-B4DDD9863E5B}">
      <dgm:prSet/>
      <dgm:spPr/>
      <dgm:t>
        <a:bodyPr/>
        <a:lstStyle/>
        <a:p>
          <a:endParaRPr lang="en-US" sz="1600">
            <a:latin typeface="Nunito Sans" pitchFamily="2" charset="77"/>
          </a:endParaRPr>
        </a:p>
      </dgm:t>
    </dgm:pt>
    <dgm:pt modelId="{5F9F5119-CC8F-4B62-BF98-AA09CEF03AAE}">
      <dgm:prSet custT="1"/>
      <dgm:spPr/>
      <dgm:t>
        <a:bodyPr/>
        <a:lstStyle/>
        <a:p>
          <a:pPr rtl="0"/>
          <a:r>
            <a:rPr lang="en-US" sz="4400" b="0" i="0" dirty="0">
              <a:solidFill>
                <a:schemeClr val="bg1"/>
              </a:solidFill>
              <a:latin typeface="Nunito Sans"/>
            </a:rPr>
            <a:t>2. Data collection and methods</a:t>
          </a:r>
          <a:endParaRPr lang="en-US" sz="4400" dirty="0">
            <a:solidFill>
              <a:schemeClr val="bg1"/>
            </a:solidFill>
            <a:latin typeface="Nunito Sans"/>
          </a:endParaRPr>
        </a:p>
      </dgm:t>
    </dgm:pt>
    <dgm:pt modelId="{000F5994-F499-4C2D-8D3B-EBA6CF48A83C}" type="parTrans" cxnId="{FE358AFA-2D3A-443B-B479-AEB465D7C859}">
      <dgm:prSet/>
      <dgm:spPr/>
      <dgm:t>
        <a:bodyPr/>
        <a:lstStyle/>
        <a:p>
          <a:endParaRPr lang="en-US" sz="1600">
            <a:latin typeface="Nunito Sans" pitchFamily="2" charset="77"/>
          </a:endParaRPr>
        </a:p>
      </dgm:t>
    </dgm:pt>
    <dgm:pt modelId="{75C0A23C-D628-413C-8D67-8856086EA14B}" type="sibTrans" cxnId="{FE358AFA-2D3A-443B-B479-AEB465D7C859}">
      <dgm:prSet/>
      <dgm:spPr/>
      <dgm:t>
        <a:bodyPr/>
        <a:lstStyle/>
        <a:p>
          <a:endParaRPr lang="en-US" sz="1600">
            <a:latin typeface="Nunito Sans" pitchFamily="2" charset="77"/>
          </a:endParaRPr>
        </a:p>
      </dgm:t>
    </dgm:pt>
    <dgm:pt modelId="{454CA51E-6292-4DC1-8E7E-FA8CAB283E92}">
      <dgm:prSet custT="1"/>
      <dgm:spPr/>
      <dgm:t>
        <a:bodyPr/>
        <a:lstStyle/>
        <a:p>
          <a:pPr rtl="0"/>
          <a:r>
            <a:rPr lang="en-US" sz="4400" b="0" i="0" dirty="0">
              <a:solidFill>
                <a:schemeClr val="bg1"/>
              </a:solidFill>
              <a:latin typeface="Nunito Sans"/>
            </a:rPr>
            <a:t>3. Choosing methods to answer your research questions</a:t>
          </a:r>
          <a:endParaRPr lang="en-US" sz="4400" dirty="0">
            <a:solidFill>
              <a:schemeClr val="bg1"/>
            </a:solidFill>
            <a:latin typeface="Nunito Sans"/>
          </a:endParaRPr>
        </a:p>
      </dgm:t>
    </dgm:pt>
    <dgm:pt modelId="{6C8167A1-B8D4-4D4F-BAFA-D2D5CA0A0F1A}" type="parTrans" cxnId="{B6DA375B-01A4-4DAF-928D-843ABD2714A4}">
      <dgm:prSet/>
      <dgm:spPr/>
      <dgm:t>
        <a:bodyPr/>
        <a:lstStyle/>
        <a:p>
          <a:endParaRPr lang="en-US" sz="1600">
            <a:latin typeface="Nunito Sans" pitchFamily="2" charset="77"/>
          </a:endParaRPr>
        </a:p>
      </dgm:t>
    </dgm:pt>
    <dgm:pt modelId="{6A43229E-4F6A-4FBA-B21D-E6942D90F6A6}" type="sibTrans" cxnId="{B6DA375B-01A4-4DAF-928D-843ABD2714A4}">
      <dgm:prSet/>
      <dgm:spPr/>
      <dgm:t>
        <a:bodyPr/>
        <a:lstStyle/>
        <a:p>
          <a:endParaRPr lang="en-US" sz="1600">
            <a:latin typeface="Nunito Sans" pitchFamily="2" charset="77"/>
          </a:endParaRPr>
        </a:p>
      </dgm:t>
    </dgm:pt>
    <dgm:pt modelId="{0E6F5B45-BFAA-4978-BD20-E9416FC94408}">
      <dgm:prSet custT="1"/>
      <dgm:spPr/>
      <dgm:t>
        <a:bodyPr/>
        <a:lstStyle/>
        <a:p>
          <a:pPr rtl="0"/>
          <a:r>
            <a:rPr lang="en-US" sz="4400" dirty="0">
              <a:solidFill>
                <a:schemeClr val="bg1"/>
              </a:solidFill>
              <a:latin typeface="Nunito Sans"/>
            </a:rPr>
            <a:t>4. Research validity</a:t>
          </a:r>
        </a:p>
      </dgm:t>
    </dgm:pt>
    <dgm:pt modelId="{DCB686F9-B6A8-4D02-8E8B-EAB4BC314A19}" type="parTrans" cxnId="{DE5109D2-688F-489D-A6AF-C7209D49DC82}">
      <dgm:prSet/>
      <dgm:spPr/>
      <dgm:t>
        <a:bodyPr/>
        <a:lstStyle/>
        <a:p>
          <a:endParaRPr lang="en-US" sz="1600">
            <a:latin typeface="Nunito Sans" pitchFamily="2" charset="77"/>
          </a:endParaRPr>
        </a:p>
      </dgm:t>
    </dgm:pt>
    <dgm:pt modelId="{A809AAFE-F59E-4843-A67C-7B2A8A8DCA7A}" type="sibTrans" cxnId="{DE5109D2-688F-489D-A6AF-C7209D49DC82}">
      <dgm:prSet/>
      <dgm:spPr/>
      <dgm:t>
        <a:bodyPr/>
        <a:lstStyle/>
        <a:p>
          <a:endParaRPr lang="en-US" sz="1600">
            <a:latin typeface="Nunito Sans" pitchFamily="2" charset="77"/>
          </a:endParaRPr>
        </a:p>
      </dgm:t>
    </dgm:pt>
    <dgm:pt modelId="{327D53A7-A2ED-A84B-84E7-997283AAF7B1}" type="pres">
      <dgm:prSet presAssocID="{390F8DA6-33F2-4DF8-B3CE-DFE5B6084E23}" presName="vert0" presStyleCnt="0">
        <dgm:presLayoutVars>
          <dgm:dir/>
          <dgm:animOne val="branch"/>
          <dgm:animLvl val="lvl"/>
        </dgm:presLayoutVars>
      </dgm:prSet>
      <dgm:spPr/>
    </dgm:pt>
    <dgm:pt modelId="{9762B520-B093-4848-B09C-8BA459E21350}" type="pres">
      <dgm:prSet presAssocID="{AD792ACA-35E0-455F-BCFA-C879E65E4853}" presName="thickLine" presStyleLbl="alignNode1" presStyleIdx="0" presStyleCnt="4"/>
      <dgm:spPr/>
    </dgm:pt>
    <dgm:pt modelId="{F501FBBB-C6B8-3740-8372-FC641D4A0A53}" type="pres">
      <dgm:prSet presAssocID="{AD792ACA-35E0-455F-BCFA-C879E65E4853}" presName="horz1" presStyleCnt="0"/>
      <dgm:spPr/>
    </dgm:pt>
    <dgm:pt modelId="{2D791DF6-913B-B341-92AC-5E97B3FF65F5}" type="pres">
      <dgm:prSet presAssocID="{AD792ACA-35E0-455F-BCFA-C879E65E4853}" presName="tx1" presStyleLbl="revTx" presStyleIdx="0" presStyleCnt="4"/>
      <dgm:spPr/>
    </dgm:pt>
    <dgm:pt modelId="{B5B1413E-6FD4-A74A-B3E1-0F181DB3F443}" type="pres">
      <dgm:prSet presAssocID="{AD792ACA-35E0-455F-BCFA-C879E65E4853}" presName="vert1" presStyleCnt="0"/>
      <dgm:spPr/>
    </dgm:pt>
    <dgm:pt modelId="{2E0DA873-62D2-AD48-8B1B-CB28E9147DA1}" type="pres">
      <dgm:prSet presAssocID="{5F9F5119-CC8F-4B62-BF98-AA09CEF03AAE}" presName="thickLine" presStyleLbl="alignNode1" presStyleIdx="1" presStyleCnt="4"/>
      <dgm:spPr/>
    </dgm:pt>
    <dgm:pt modelId="{4B13AEB3-B818-B740-8943-9E57CA62CF9F}" type="pres">
      <dgm:prSet presAssocID="{5F9F5119-CC8F-4B62-BF98-AA09CEF03AAE}" presName="horz1" presStyleCnt="0"/>
      <dgm:spPr/>
    </dgm:pt>
    <dgm:pt modelId="{55FA5189-8D4B-B54F-A037-8E6059C4C3B0}" type="pres">
      <dgm:prSet presAssocID="{5F9F5119-CC8F-4B62-BF98-AA09CEF03AAE}" presName="tx1" presStyleLbl="revTx" presStyleIdx="1" presStyleCnt="4"/>
      <dgm:spPr/>
    </dgm:pt>
    <dgm:pt modelId="{EA77C4B7-35A4-884B-92C4-1BD095231551}" type="pres">
      <dgm:prSet presAssocID="{5F9F5119-CC8F-4B62-BF98-AA09CEF03AAE}" presName="vert1" presStyleCnt="0"/>
      <dgm:spPr/>
    </dgm:pt>
    <dgm:pt modelId="{AADF0C0E-60C3-C548-9EE8-4E20BE496B8A}" type="pres">
      <dgm:prSet presAssocID="{454CA51E-6292-4DC1-8E7E-FA8CAB283E92}" presName="thickLine" presStyleLbl="alignNode1" presStyleIdx="2" presStyleCnt="4"/>
      <dgm:spPr/>
    </dgm:pt>
    <dgm:pt modelId="{04C443E5-1F5C-B746-8850-54DCC4854075}" type="pres">
      <dgm:prSet presAssocID="{454CA51E-6292-4DC1-8E7E-FA8CAB283E92}" presName="horz1" presStyleCnt="0"/>
      <dgm:spPr/>
    </dgm:pt>
    <dgm:pt modelId="{7198DD00-2C2B-6745-A6FD-920572630D35}" type="pres">
      <dgm:prSet presAssocID="{454CA51E-6292-4DC1-8E7E-FA8CAB283E92}" presName="tx1" presStyleLbl="revTx" presStyleIdx="2" presStyleCnt="4"/>
      <dgm:spPr/>
    </dgm:pt>
    <dgm:pt modelId="{798E5A3F-ADD9-C544-A068-A96A748F5093}" type="pres">
      <dgm:prSet presAssocID="{454CA51E-6292-4DC1-8E7E-FA8CAB283E92}" presName="vert1" presStyleCnt="0"/>
      <dgm:spPr/>
    </dgm:pt>
    <dgm:pt modelId="{0DF897C9-4757-324A-856D-956402451E53}" type="pres">
      <dgm:prSet presAssocID="{0E6F5B45-BFAA-4978-BD20-E9416FC94408}" presName="thickLine" presStyleLbl="alignNode1" presStyleIdx="3" presStyleCnt="4"/>
      <dgm:spPr/>
    </dgm:pt>
    <dgm:pt modelId="{A7F1EA00-8A1E-E949-8ABD-8ECE8013D8C9}" type="pres">
      <dgm:prSet presAssocID="{0E6F5B45-BFAA-4978-BD20-E9416FC94408}" presName="horz1" presStyleCnt="0"/>
      <dgm:spPr/>
    </dgm:pt>
    <dgm:pt modelId="{D1653D50-F473-BE43-8E54-54ECEAF53DCE}" type="pres">
      <dgm:prSet presAssocID="{0E6F5B45-BFAA-4978-BD20-E9416FC94408}" presName="tx1" presStyleLbl="revTx" presStyleIdx="3" presStyleCnt="4"/>
      <dgm:spPr/>
    </dgm:pt>
    <dgm:pt modelId="{E1917070-D36F-2745-B074-74BDAB63F314}" type="pres">
      <dgm:prSet presAssocID="{0E6F5B45-BFAA-4978-BD20-E9416FC94408}" presName="vert1" presStyleCnt="0"/>
      <dgm:spPr/>
    </dgm:pt>
  </dgm:ptLst>
  <dgm:cxnLst>
    <dgm:cxn modelId="{CF90CA14-A8AF-FA4E-9068-6E915F7820BB}" type="presOf" srcId="{454CA51E-6292-4DC1-8E7E-FA8CAB283E92}" destId="{7198DD00-2C2B-6745-A6FD-920572630D35}" srcOrd="0" destOrd="0" presId="urn:microsoft.com/office/officeart/2008/layout/LinedList"/>
    <dgm:cxn modelId="{B6DA375B-01A4-4DAF-928D-843ABD2714A4}" srcId="{390F8DA6-33F2-4DF8-B3CE-DFE5B6084E23}" destId="{454CA51E-6292-4DC1-8E7E-FA8CAB283E92}" srcOrd="2" destOrd="0" parTransId="{6C8167A1-B8D4-4D4F-BAFA-D2D5CA0A0F1A}" sibTransId="{6A43229E-4F6A-4FBA-B21D-E6942D90F6A6}"/>
    <dgm:cxn modelId="{26601275-ED1D-3346-B31A-12B6F19652C9}" type="presOf" srcId="{5F9F5119-CC8F-4B62-BF98-AA09CEF03AAE}" destId="{55FA5189-8D4B-B54F-A037-8E6059C4C3B0}" srcOrd="0" destOrd="0" presId="urn:microsoft.com/office/officeart/2008/layout/LinedList"/>
    <dgm:cxn modelId="{7E33057E-D6DD-A14B-846C-E0EBB140BC2E}" type="presOf" srcId="{AD792ACA-35E0-455F-BCFA-C879E65E4853}" destId="{2D791DF6-913B-B341-92AC-5E97B3FF65F5}" srcOrd="0" destOrd="0" presId="urn:microsoft.com/office/officeart/2008/layout/LinedList"/>
    <dgm:cxn modelId="{D0CEE980-BE82-CF43-90E9-ED134C609AEF}" type="presOf" srcId="{0E6F5B45-BFAA-4978-BD20-E9416FC94408}" destId="{D1653D50-F473-BE43-8E54-54ECEAF53DCE}" srcOrd="0" destOrd="0" presId="urn:microsoft.com/office/officeart/2008/layout/LinedList"/>
    <dgm:cxn modelId="{D240E9C8-671D-3D4D-99A7-E0E8C8E1F931}" type="presOf" srcId="{390F8DA6-33F2-4DF8-B3CE-DFE5B6084E23}" destId="{327D53A7-A2ED-A84B-84E7-997283AAF7B1}" srcOrd="0" destOrd="0" presId="urn:microsoft.com/office/officeart/2008/layout/LinedList"/>
    <dgm:cxn modelId="{DE5109D2-688F-489D-A6AF-C7209D49DC82}" srcId="{390F8DA6-33F2-4DF8-B3CE-DFE5B6084E23}" destId="{0E6F5B45-BFAA-4978-BD20-E9416FC94408}" srcOrd="3" destOrd="0" parTransId="{DCB686F9-B6A8-4D02-8E8B-EAB4BC314A19}" sibTransId="{A809AAFE-F59E-4843-A67C-7B2A8A8DCA7A}"/>
    <dgm:cxn modelId="{56355AD6-AAAE-4491-A7F5-B4DDD9863E5B}" srcId="{390F8DA6-33F2-4DF8-B3CE-DFE5B6084E23}" destId="{AD792ACA-35E0-455F-BCFA-C879E65E4853}" srcOrd="0" destOrd="0" parTransId="{F3B7E4E1-C558-4574-AC9A-3A8F46C9C9AB}" sibTransId="{631B3CCD-64B4-4C79-A0C4-2F410DF50FEA}"/>
    <dgm:cxn modelId="{FE358AFA-2D3A-443B-B479-AEB465D7C859}" srcId="{390F8DA6-33F2-4DF8-B3CE-DFE5B6084E23}" destId="{5F9F5119-CC8F-4B62-BF98-AA09CEF03AAE}" srcOrd="1" destOrd="0" parTransId="{000F5994-F499-4C2D-8D3B-EBA6CF48A83C}" sibTransId="{75C0A23C-D628-413C-8D67-8856086EA14B}"/>
    <dgm:cxn modelId="{9E4094EB-C293-C14A-9A2C-49DC2269A64E}" type="presParOf" srcId="{327D53A7-A2ED-A84B-84E7-997283AAF7B1}" destId="{9762B520-B093-4848-B09C-8BA459E21350}" srcOrd="0" destOrd="0" presId="urn:microsoft.com/office/officeart/2008/layout/LinedList"/>
    <dgm:cxn modelId="{E6E32DBB-45CB-CA41-86C1-190D680D9434}" type="presParOf" srcId="{327D53A7-A2ED-A84B-84E7-997283AAF7B1}" destId="{F501FBBB-C6B8-3740-8372-FC641D4A0A53}" srcOrd="1" destOrd="0" presId="urn:microsoft.com/office/officeart/2008/layout/LinedList"/>
    <dgm:cxn modelId="{27185B95-18D0-E54B-A557-F15115799EEE}" type="presParOf" srcId="{F501FBBB-C6B8-3740-8372-FC641D4A0A53}" destId="{2D791DF6-913B-B341-92AC-5E97B3FF65F5}" srcOrd="0" destOrd="0" presId="urn:microsoft.com/office/officeart/2008/layout/LinedList"/>
    <dgm:cxn modelId="{1FA535C4-4B56-E348-ABAA-FCC79025D824}" type="presParOf" srcId="{F501FBBB-C6B8-3740-8372-FC641D4A0A53}" destId="{B5B1413E-6FD4-A74A-B3E1-0F181DB3F443}" srcOrd="1" destOrd="0" presId="urn:microsoft.com/office/officeart/2008/layout/LinedList"/>
    <dgm:cxn modelId="{7BA113B5-7DC5-6C4B-BCC5-38199DAF436B}" type="presParOf" srcId="{327D53A7-A2ED-A84B-84E7-997283AAF7B1}" destId="{2E0DA873-62D2-AD48-8B1B-CB28E9147DA1}" srcOrd="2" destOrd="0" presId="urn:microsoft.com/office/officeart/2008/layout/LinedList"/>
    <dgm:cxn modelId="{882EB46D-E6AF-1C49-BD4E-95D138E6ED0B}" type="presParOf" srcId="{327D53A7-A2ED-A84B-84E7-997283AAF7B1}" destId="{4B13AEB3-B818-B740-8943-9E57CA62CF9F}" srcOrd="3" destOrd="0" presId="urn:microsoft.com/office/officeart/2008/layout/LinedList"/>
    <dgm:cxn modelId="{C518C669-45EC-0642-B06E-9B773FA24265}" type="presParOf" srcId="{4B13AEB3-B818-B740-8943-9E57CA62CF9F}" destId="{55FA5189-8D4B-B54F-A037-8E6059C4C3B0}" srcOrd="0" destOrd="0" presId="urn:microsoft.com/office/officeart/2008/layout/LinedList"/>
    <dgm:cxn modelId="{735F216F-277A-4A4C-AC6B-9345EFD1E508}" type="presParOf" srcId="{4B13AEB3-B818-B740-8943-9E57CA62CF9F}" destId="{EA77C4B7-35A4-884B-92C4-1BD095231551}" srcOrd="1" destOrd="0" presId="urn:microsoft.com/office/officeart/2008/layout/LinedList"/>
    <dgm:cxn modelId="{A98A0C0D-5019-1B47-A465-701696755236}" type="presParOf" srcId="{327D53A7-A2ED-A84B-84E7-997283AAF7B1}" destId="{AADF0C0E-60C3-C548-9EE8-4E20BE496B8A}" srcOrd="4" destOrd="0" presId="urn:microsoft.com/office/officeart/2008/layout/LinedList"/>
    <dgm:cxn modelId="{FF1E62A0-939A-944B-B087-DF4383920B51}" type="presParOf" srcId="{327D53A7-A2ED-A84B-84E7-997283AAF7B1}" destId="{04C443E5-1F5C-B746-8850-54DCC4854075}" srcOrd="5" destOrd="0" presId="urn:microsoft.com/office/officeart/2008/layout/LinedList"/>
    <dgm:cxn modelId="{288B6FF6-3EED-D742-86D6-113AD8D8BCB1}" type="presParOf" srcId="{04C443E5-1F5C-B746-8850-54DCC4854075}" destId="{7198DD00-2C2B-6745-A6FD-920572630D35}" srcOrd="0" destOrd="0" presId="urn:microsoft.com/office/officeart/2008/layout/LinedList"/>
    <dgm:cxn modelId="{17D9132A-294D-034A-BB04-9D52214696E1}" type="presParOf" srcId="{04C443E5-1F5C-B746-8850-54DCC4854075}" destId="{798E5A3F-ADD9-C544-A068-A96A748F5093}" srcOrd="1" destOrd="0" presId="urn:microsoft.com/office/officeart/2008/layout/LinedList"/>
    <dgm:cxn modelId="{B4AACCBF-D095-244D-A92F-C7B8815DBA11}" type="presParOf" srcId="{327D53A7-A2ED-A84B-84E7-997283AAF7B1}" destId="{0DF897C9-4757-324A-856D-956402451E53}" srcOrd="6" destOrd="0" presId="urn:microsoft.com/office/officeart/2008/layout/LinedList"/>
    <dgm:cxn modelId="{0666804B-AE9D-E04F-8262-E5B6058979BB}" type="presParOf" srcId="{327D53A7-A2ED-A84B-84E7-997283AAF7B1}" destId="{A7F1EA00-8A1E-E949-8ABD-8ECE8013D8C9}" srcOrd="7" destOrd="0" presId="urn:microsoft.com/office/officeart/2008/layout/LinedList"/>
    <dgm:cxn modelId="{B02B2618-53D4-EC40-8771-46CF46CE0F5A}" type="presParOf" srcId="{A7F1EA00-8A1E-E949-8ABD-8ECE8013D8C9}" destId="{D1653D50-F473-BE43-8E54-54ECEAF53DCE}" srcOrd="0" destOrd="0" presId="urn:microsoft.com/office/officeart/2008/layout/LinedList"/>
    <dgm:cxn modelId="{7C08156E-4B74-D64F-BA3E-1778B51CD023}" type="presParOf" srcId="{A7F1EA00-8A1E-E949-8ABD-8ECE8013D8C9}" destId="{E1917070-D36F-2745-B074-74BDAB63F31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35E5D4-36A7-4378-80DB-018AF813FA5B}" type="doc">
      <dgm:prSet loTypeId="urn:microsoft.com/office/officeart/2005/8/layout/arrow1" loCatId="relationship" qsTypeId="urn:microsoft.com/office/officeart/2005/8/quickstyle/simple1" qsCatId="simple" csTypeId="urn:microsoft.com/office/officeart/2005/8/colors/colorful3" csCatId="colorful" phldr="1"/>
      <dgm:spPr/>
      <dgm:t>
        <a:bodyPr/>
        <a:lstStyle/>
        <a:p>
          <a:endParaRPr lang="en-US"/>
        </a:p>
      </dgm:t>
    </dgm:pt>
    <dgm:pt modelId="{072CF8DD-7E23-48A6-8D56-E29B28EB13E6}">
      <dgm:prSet phldrT="[Text]" phldr="0"/>
      <dgm:spPr/>
      <dgm:t>
        <a:bodyPr/>
        <a:lstStyle/>
        <a:p>
          <a:r>
            <a:rPr lang="en-US" dirty="0">
              <a:latin typeface="Calibri Light" panose="020F0302020204030204"/>
            </a:rPr>
            <a:t>Quantitative</a:t>
          </a:r>
          <a:endParaRPr lang="en-US" dirty="0"/>
        </a:p>
      </dgm:t>
    </dgm:pt>
    <dgm:pt modelId="{DAC8ABA1-145E-44A0-8371-908C651FBB02}" type="parTrans" cxnId="{7524742B-5C3A-4788-9333-2EA0A109223C}">
      <dgm:prSet/>
      <dgm:spPr/>
      <dgm:t>
        <a:bodyPr/>
        <a:lstStyle/>
        <a:p>
          <a:endParaRPr lang="en-US"/>
        </a:p>
      </dgm:t>
    </dgm:pt>
    <dgm:pt modelId="{E832EBD0-86CD-480B-8883-24BD704D5C5F}" type="sibTrans" cxnId="{7524742B-5C3A-4788-9333-2EA0A109223C}">
      <dgm:prSet/>
      <dgm:spPr/>
      <dgm:t>
        <a:bodyPr/>
        <a:lstStyle/>
        <a:p>
          <a:endParaRPr lang="en-US"/>
        </a:p>
      </dgm:t>
    </dgm:pt>
    <dgm:pt modelId="{6AECDB7B-D902-4BD8-BDEA-DC5FC82DF7FA}">
      <dgm:prSet phldrT="[Text]" phldr="0"/>
      <dgm:spPr/>
      <dgm:t>
        <a:bodyPr/>
        <a:lstStyle/>
        <a:p>
          <a:r>
            <a:rPr lang="en-US" dirty="0">
              <a:latin typeface="Calibri Light" panose="020F0302020204030204"/>
            </a:rPr>
            <a:t>Qualitative</a:t>
          </a:r>
          <a:endParaRPr lang="en-US" dirty="0"/>
        </a:p>
      </dgm:t>
    </dgm:pt>
    <dgm:pt modelId="{635C582F-5D27-4D43-842E-8259F4264884}" type="parTrans" cxnId="{B45D65F7-CF71-4ED2-92D6-3E11B16770B9}">
      <dgm:prSet/>
      <dgm:spPr/>
      <dgm:t>
        <a:bodyPr/>
        <a:lstStyle/>
        <a:p>
          <a:endParaRPr lang="en-US"/>
        </a:p>
      </dgm:t>
    </dgm:pt>
    <dgm:pt modelId="{36DF620E-2906-4C2D-8B06-B6987F8CBFB1}" type="sibTrans" cxnId="{B45D65F7-CF71-4ED2-92D6-3E11B16770B9}">
      <dgm:prSet/>
      <dgm:spPr/>
      <dgm:t>
        <a:bodyPr/>
        <a:lstStyle/>
        <a:p>
          <a:endParaRPr lang="en-US"/>
        </a:p>
      </dgm:t>
    </dgm:pt>
    <dgm:pt modelId="{8C0AB7E9-6C3A-4DAA-9A1F-34D31C7FD202}" type="pres">
      <dgm:prSet presAssocID="{D735E5D4-36A7-4378-80DB-018AF813FA5B}" presName="cycle" presStyleCnt="0">
        <dgm:presLayoutVars>
          <dgm:dir/>
          <dgm:resizeHandles val="exact"/>
        </dgm:presLayoutVars>
      </dgm:prSet>
      <dgm:spPr/>
    </dgm:pt>
    <dgm:pt modelId="{9CAE94CC-4ECE-4A8E-AED7-FF7D331DBFFC}" type="pres">
      <dgm:prSet presAssocID="{072CF8DD-7E23-48A6-8D56-E29B28EB13E6}" presName="arrow" presStyleLbl="node1" presStyleIdx="0" presStyleCnt="2">
        <dgm:presLayoutVars>
          <dgm:bulletEnabled val="1"/>
        </dgm:presLayoutVars>
      </dgm:prSet>
      <dgm:spPr/>
    </dgm:pt>
    <dgm:pt modelId="{5453F83D-683F-4DF5-841A-3A8E7258AD32}" type="pres">
      <dgm:prSet presAssocID="{6AECDB7B-D902-4BD8-BDEA-DC5FC82DF7FA}" presName="arrow" presStyleLbl="node1" presStyleIdx="1" presStyleCnt="2">
        <dgm:presLayoutVars>
          <dgm:bulletEnabled val="1"/>
        </dgm:presLayoutVars>
      </dgm:prSet>
      <dgm:spPr/>
    </dgm:pt>
  </dgm:ptLst>
  <dgm:cxnLst>
    <dgm:cxn modelId="{7524742B-5C3A-4788-9333-2EA0A109223C}" srcId="{D735E5D4-36A7-4378-80DB-018AF813FA5B}" destId="{072CF8DD-7E23-48A6-8D56-E29B28EB13E6}" srcOrd="0" destOrd="0" parTransId="{DAC8ABA1-145E-44A0-8371-908C651FBB02}" sibTransId="{E832EBD0-86CD-480B-8883-24BD704D5C5F}"/>
    <dgm:cxn modelId="{A93E4AC1-DC67-4629-8A90-5F6C47C12D3B}" type="presOf" srcId="{072CF8DD-7E23-48A6-8D56-E29B28EB13E6}" destId="{9CAE94CC-4ECE-4A8E-AED7-FF7D331DBFFC}" srcOrd="0" destOrd="0" presId="urn:microsoft.com/office/officeart/2005/8/layout/arrow1"/>
    <dgm:cxn modelId="{B45D65F7-CF71-4ED2-92D6-3E11B16770B9}" srcId="{D735E5D4-36A7-4378-80DB-018AF813FA5B}" destId="{6AECDB7B-D902-4BD8-BDEA-DC5FC82DF7FA}" srcOrd="1" destOrd="0" parTransId="{635C582F-5D27-4D43-842E-8259F4264884}" sibTransId="{36DF620E-2906-4C2D-8B06-B6987F8CBFB1}"/>
    <dgm:cxn modelId="{5635C9FB-0050-4FE3-B8F8-3AD66D3D3CF4}" type="presOf" srcId="{D735E5D4-36A7-4378-80DB-018AF813FA5B}" destId="{8C0AB7E9-6C3A-4DAA-9A1F-34D31C7FD202}" srcOrd="0" destOrd="0" presId="urn:microsoft.com/office/officeart/2005/8/layout/arrow1"/>
    <dgm:cxn modelId="{45FD71FD-7D53-4E29-967A-4885C3C32EC9}" type="presOf" srcId="{6AECDB7B-D902-4BD8-BDEA-DC5FC82DF7FA}" destId="{5453F83D-683F-4DF5-841A-3A8E7258AD32}" srcOrd="0" destOrd="0" presId="urn:microsoft.com/office/officeart/2005/8/layout/arrow1"/>
    <dgm:cxn modelId="{A8DC30C4-F084-4B16-A190-B371F53B6809}" type="presParOf" srcId="{8C0AB7E9-6C3A-4DAA-9A1F-34D31C7FD202}" destId="{9CAE94CC-4ECE-4A8E-AED7-FF7D331DBFFC}" srcOrd="0" destOrd="0" presId="urn:microsoft.com/office/officeart/2005/8/layout/arrow1"/>
    <dgm:cxn modelId="{EEBC7E8E-FF88-43A7-8328-BCD5A7EA663F}" type="presParOf" srcId="{8C0AB7E9-6C3A-4DAA-9A1F-34D31C7FD202}" destId="{5453F83D-683F-4DF5-841A-3A8E7258AD32}" srcOrd="1"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0F8DA6-33F2-4DF8-B3CE-DFE5B6084E23}"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AD792ACA-35E0-455F-BCFA-C879E65E4853}">
      <dgm:prSet custT="1"/>
      <dgm:spPr/>
      <dgm:t>
        <a:bodyPr/>
        <a:lstStyle/>
        <a:p>
          <a:pPr rtl="0"/>
          <a:r>
            <a:rPr lang="en-US" sz="4400" b="0" i="0" dirty="0">
              <a:solidFill>
                <a:schemeClr val="bg1"/>
              </a:solidFill>
              <a:latin typeface="Nunito Sans"/>
            </a:rPr>
            <a:t>1. Research design (Day 1)</a:t>
          </a:r>
          <a:endParaRPr lang="en-US" sz="4400" dirty="0">
            <a:solidFill>
              <a:schemeClr val="bg1"/>
            </a:solidFill>
            <a:latin typeface="Nunito Sans"/>
          </a:endParaRPr>
        </a:p>
      </dgm:t>
    </dgm:pt>
    <dgm:pt modelId="{F3B7E4E1-C558-4574-AC9A-3A8F46C9C9AB}" type="parTrans" cxnId="{56355AD6-AAAE-4491-A7F5-B4DDD9863E5B}">
      <dgm:prSet/>
      <dgm:spPr/>
      <dgm:t>
        <a:bodyPr/>
        <a:lstStyle/>
        <a:p>
          <a:endParaRPr lang="en-US" sz="1600">
            <a:latin typeface="Nunito Sans" pitchFamily="2" charset="77"/>
          </a:endParaRPr>
        </a:p>
      </dgm:t>
    </dgm:pt>
    <dgm:pt modelId="{631B3CCD-64B4-4C79-A0C4-2F410DF50FEA}" type="sibTrans" cxnId="{56355AD6-AAAE-4491-A7F5-B4DDD9863E5B}">
      <dgm:prSet/>
      <dgm:spPr/>
      <dgm:t>
        <a:bodyPr/>
        <a:lstStyle/>
        <a:p>
          <a:endParaRPr lang="en-US" sz="1600">
            <a:latin typeface="Nunito Sans" pitchFamily="2" charset="77"/>
          </a:endParaRPr>
        </a:p>
      </dgm:t>
    </dgm:pt>
    <dgm:pt modelId="{5F9F5119-CC8F-4B62-BF98-AA09CEF03AAE}">
      <dgm:prSet custT="1"/>
      <dgm:spPr/>
      <dgm:t>
        <a:bodyPr/>
        <a:lstStyle/>
        <a:p>
          <a:pPr rtl="0"/>
          <a:r>
            <a:rPr lang="en-US" sz="4400" b="0" i="0" dirty="0">
              <a:solidFill>
                <a:schemeClr val="bg1"/>
              </a:solidFill>
              <a:latin typeface="Nunito Sans"/>
            </a:rPr>
            <a:t>2. Data collection and methods (Day 1)</a:t>
          </a:r>
          <a:endParaRPr lang="en-US" sz="4400" dirty="0">
            <a:solidFill>
              <a:schemeClr val="bg1"/>
            </a:solidFill>
            <a:latin typeface="Nunito Sans"/>
          </a:endParaRPr>
        </a:p>
      </dgm:t>
    </dgm:pt>
    <dgm:pt modelId="{000F5994-F499-4C2D-8D3B-EBA6CF48A83C}" type="parTrans" cxnId="{FE358AFA-2D3A-443B-B479-AEB465D7C859}">
      <dgm:prSet/>
      <dgm:spPr/>
      <dgm:t>
        <a:bodyPr/>
        <a:lstStyle/>
        <a:p>
          <a:endParaRPr lang="en-US" sz="1600">
            <a:latin typeface="Nunito Sans" pitchFamily="2" charset="77"/>
          </a:endParaRPr>
        </a:p>
      </dgm:t>
    </dgm:pt>
    <dgm:pt modelId="{75C0A23C-D628-413C-8D67-8856086EA14B}" type="sibTrans" cxnId="{FE358AFA-2D3A-443B-B479-AEB465D7C859}">
      <dgm:prSet/>
      <dgm:spPr/>
      <dgm:t>
        <a:bodyPr/>
        <a:lstStyle/>
        <a:p>
          <a:endParaRPr lang="en-US" sz="1600">
            <a:latin typeface="Nunito Sans" pitchFamily="2" charset="77"/>
          </a:endParaRPr>
        </a:p>
      </dgm:t>
    </dgm:pt>
    <dgm:pt modelId="{454CA51E-6292-4DC1-8E7E-FA8CAB283E92}">
      <dgm:prSet custT="1"/>
      <dgm:spPr/>
      <dgm:t>
        <a:bodyPr/>
        <a:lstStyle/>
        <a:p>
          <a:pPr rtl="0"/>
          <a:r>
            <a:rPr lang="en-US" sz="4400" b="0" i="0" dirty="0">
              <a:solidFill>
                <a:schemeClr val="bg1"/>
              </a:solidFill>
              <a:latin typeface="Nunito Sans"/>
            </a:rPr>
            <a:t>3. Choosing data collection methods to answer your research questions (Day 2)</a:t>
          </a:r>
          <a:endParaRPr lang="en-US" sz="4400" dirty="0">
            <a:solidFill>
              <a:schemeClr val="bg1"/>
            </a:solidFill>
            <a:latin typeface="Nunito Sans"/>
          </a:endParaRPr>
        </a:p>
      </dgm:t>
    </dgm:pt>
    <dgm:pt modelId="{6C8167A1-B8D4-4D4F-BAFA-D2D5CA0A0F1A}" type="parTrans" cxnId="{B6DA375B-01A4-4DAF-928D-843ABD2714A4}">
      <dgm:prSet/>
      <dgm:spPr/>
      <dgm:t>
        <a:bodyPr/>
        <a:lstStyle/>
        <a:p>
          <a:endParaRPr lang="en-US" sz="1600">
            <a:latin typeface="Nunito Sans" pitchFamily="2" charset="77"/>
          </a:endParaRPr>
        </a:p>
      </dgm:t>
    </dgm:pt>
    <dgm:pt modelId="{6A43229E-4F6A-4FBA-B21D-E6942D90F6A6}" type="sibTrans" cxnId="{B6DA375B-01A4-4DAF-928D-843ABD2714A4}">
      <dgm:prSet/>
      <dgm:spPr/>
      <dgm:t>
        <a:bodyPr/>
        <a:lstStyle/>
        <a:p>
          <a:endParaRPr lang="en-US" sz="1600">
            <a:latin typeface="Nunito Sans" pitchFamily="2" charset="77"/>
          </a:endParaRPr>
        </a:p>
      </dgm:t>
    </dgm:pt>
    <dgm:pt modelId="{0E6F5B45-BFAA-4978-BD20-E9416FC94408}">
      <dgm:prSet custT="1"/>
      <dgm:spPr/>
      <dgm:t>
        <a:bodyPr/>
        <a:lstStyle/>
        <a:p>
          <a:pPr rtl="0"/>
          <a:r>
            <a:rPr lang="en-US" sz="4400" dirty="0">
              <a:solidFill>
                <a:schemeClr val="bg1"/>
              </a:solidFill>
              <a:latin typeface="Nunito Sans"/>
            </a:rPr>
            <a:t>4. Research validity (Day 2)</a:t>
          </a:r>
        </a:p>
      </dgm:t>
    </dgm:pt>
    <dgm:pt modelId="{DCB686F9-B6A8-4D02-8E8B-EAB4BC314A19}" type="parTrans" cxnId="{DE5109D2-688F-489D-A6AF-C7209D49DC82}">
      <dgm:prSet/>
      <dgm:spPr/>
      <dgm:t>
        <a:bodyPr/>
        <a:lstStyle/>
        <a:p>
          <a:endParaRPr lang="en-US" sz="1600">
            <a:latin typeface="Nunito Sans" pitchFamily="2" charset="77"/>
          </a:endParaRPr>
        </a:p>
      </dgm:t>
    </dgm:pt>
    <dgm:pt modelId="{A809AAFE-F59E-4843-A67C-7B2A8A8DCA7A}" type="sibTrans" cxnId="{DE5109D2-688F-489D-A6AF-C7209D49DC82}">
      <dgm:prSet/>
      <dgm:spPr/>
      <dgm:t>
        <a:bodyPr/>
        <a:lstStyle/>
        <a:p>
          <a:endParaRPr lang="en-US" sz="1600">
            <a:latin typeface="Nunito Sans" pitchFamily="2" charset="77"/>
          </a:endParaRPr>
        </a:p>
      </dgm:t>
    </dgm:pt>
    <dgm:pt modelId="{327D53A7-A2ED-A84B-84E7-997283AAF7B1}" type="pres">
      <dgm:prSet presAssocID="{390F8DA6-33F2-4DF8-B3CE-DFE5B6084E23}" presName="vert0" presStyleCnt="0">
        <dgm:presLayoutVars>
          <dgm:dir/>
          <dgm:animOne val="branch"/>
          <dgm:animLvl val="lvl"/>
        </dgm:presLayoutVars>
      </dgm:prSet>
      <dgm:spPr/>
    </dgm:pt>
    <dgm:pt modelId="{9762B520-B093-4848-B09C-8BA459E21350}" type="pres">
      <dgm:prSet presAssocID="{AD792ACA-35E0-455F-BCFA-C879E65E4853}" presName="thickLine" presStyleLbl="alignNode1" presStyleIdx="0" presStyleCnt="4"/>
      <dgm:spPr/>
    </dgm:pt>
    <dgm:pt modelId="{F501FBBB-C6B8-3740-8372-FC641D4A0A53}" type="pres">
      <dgm:prSet presAssocID="{AD792ACA-35E0-455F-BCFA-C879E65E4853}" presName="horz1" presStyleCnt="0"/>
      <dgm:spPr/>
    </dgm:pt>
    <dgm:pt modelId="{2D791DF6-913B-B341-92AC-5E97B3FF65F5}" type="pres">
      <dgm:prSet presAssocID="{AD792ACA-35E0-455F-BCFA-C879E65E4853}" presName="tx1" presStyleLbl="revTx" presStyleIdx="0" presStyleCnt="4" custLinFactNeighborX="14004"/>
      <dgm:spPr/>
    </dgm:pt>
    <dgm:pt modelId="{B5B1413E-6FD4-A74A-B3E1-0F181DB3F443}" type="pres">
      <dgm:prSet presAssocID="{AD792ACA-35E0-455F-BCFA-C879E65E4853}" presName="vert1" presStyleCnt="0"/>
      <dgm:spPr/>
    </dgm:pt>
    <dgm:pt modelId="{2E0DA873-62D2-AD48-8B1B-CB28E9147DA1}" type="pres">
      <dgm:prSet presAssocID="{5F9F5119-CC8F-4B62-BF98-AA09CEF03AAE}" presName="thickLine" presStyleLbl="alignNode1" presStyleIdx="1" presStyleCnt="4"/>
      <dgm:spPr/>
    </dgm:pt>
    <dgm:pt modelId="{4B13AEB3-B818-B740-8943-9E57CA62CF9F}" type="pres">
      <dgm:prSet presAssocID="{5F9F5119-CC8F-4B62-BF98-AA09CEF03AAE}" presName="horz1" presStyleCnt="0"/>
      <dgm:spPr/>
    </dgm:pt>
    <dgm:pt modelId="{55FA5189-8D4B-B54F-A037-8E6059C4C3B0}" type="pres">
      <dgm:prSet presAssocID="{5F9F5119-CC8F-4B62-BF98-AA09CEF03AAE}" presName="tx1" presStyleLbl="revTx" presStyleIdx="1" presStyleCnt="4"/>
      <dgm:spPr/>
    </dgm:pt>
    <dgm:pt modelId="{EA77C4B7-35A4-884B-92C4-1BD095231551}" type="pres">
      <dgm:prSet presAssocID="{5F9F5119-CC8F-4B62-BF98-AA09CEF03AAE}" presName="vert1" presStyleCnt="0"/>
      <dgm:spPr/>
    </dgm:pt>
    <dgm:pt modelId="{AADF0C0E-60C3-C548-9EE8-4E20BE496B8A}" type="pres">
      <dgm:prSet presAssocID="{454CA51E-6292-4DC1-8E7E-FA8CAB283E92}" presName="thickLine" presStyleLbl="alignNode1" presStyleIdx="2" presStyleCnt="4"/>
      <dgm:spPr/>
    </dgm:pt>
    <dgm:pt modelId="{04C443E5-1F5C-B746-8850-54DCC4854075}" type="pres">
      <dgm:prSet presAssocID="{454CA51E-6292-4DC1-8E7E-FA8CAB283E92}" presName="horz1" presStyleCnt="0"/>
      <dgm:spPr/>
    </dgm:pt>
    <dgm:pt modelId="{7198DD00-2C2B-6745-A6FD-920572630D35}" type="pres">
      <dgm:prSet presAssocID="{454CA51E-6292-4DC1-8E7E-FA8CAB283E92}" presName="tx1" presStyleLbl="revTx" presStyleIdx="2" presStyleCnt="4"/>
      <dgm:spPr/>
    </dgm:pt>
    <dgm:pt modelId="{798E5A3F-ADD9-C544-A068-A96A748F5093}" type="pres">
      <dgm:prSet presAssocID="{454CA51E-6292-4DC1-8E7E-FA8CAB283E92}" presName="vert1" presStyleCnt="0"/>
      <dgm:spPr/>
    </dgm:pt>
    <dgm:pt modelId="{0DF897C9-4757-324A-856D-956402451E53}" type="pres">
      <dgm:prSet presAssocID="{0E6F5B45-BFAA-4978-BD20-E9416FC94408}" presName="thickLine" presStyleLbl="alignNode1" presStyleIdx="3" presStyleCnt="4"/>
      <dgm:spPr/>
    </dgm:pt>
    <dgm:pt modelId="{A7F1EA00-8A1E-E949-8ABD-8ECE8013D8C9}" type="pres">
      <dgm:prSet presAssocID="{0E6F5B45-BFAA-4978-BD20-E9416FC94408}" presName="horz1" presStyleCnt="0"/>
      <dgm:spPr/>
    </dgm:pt>
    <dgm:pt modelId="{D1653D50-F473-BE43-8E54-54ECEAF53DCE}" type="pres">
      <dgm:prSet presAssocID="{0E6F5B45-BFAA-4978-BD20-E9416FC94408}" presName="tx1" presStyleLbl="revTx" presStyleIdx="3" presStyleCnt="4"/>
      <dgm:spPr/>
    </dgm:pt>
    <dgm:pt modelId="{E1917070-D36F-2745-B074-74BDAB63F314}" type="pres">
      <dgm:prSet presAssocID="{0E6F5B45-BFAA-4978-BD20-E9416FC94408}" presName="vert1" presStyleCnt="0"/>
      <dgm:spPr/>
    </dgm:pt>
  </dgm:ptLst>
  <dgm:cxnLst>
    <dgm:cxn modelId="{CF90CA14-A8AF-FA4E-9068-6E915F7820BB}" type="presOf" srcId="{454CA51E-6292-4DC1-8E7E-FA8CAB283E92}" destId="{7198DD00-2C2B-6745-A6FD-920572630D35}" srcOrd="0" destOrd="0" presId="urn:microsoft.com/office/officeart/2008/layout/LinedList"/>
    <dgm:cxn modelId="{B6DA375B-01A4-4DAF-928D-843ABD2714A4}" srcId="{390F8DA6-33F2-4DF8-B3CE-DFE5B6084E23}" destId="{454CA51E-6292-4DC1-8E7E-FA8CAB283E92}" srcOrd="2" destOrd="0" parTransId="{6C8167A1-B8D4-4D4F-BAFA-D2D5CA0A0F1A}" sibTransId="{6A43229E-4F6A-4FBA-B21D-E6942D90F6A6}"/>
    <dgm:cxn modelId="{26601275-ED1D-3346-B31A-12B6F19652C9}" type="presOf" srcId="{5F9F5119-CC8F-4B62-BF98-AA09CEF03AAE}" destId="{55FA5189-8D4B-B54F-A037-8E6059C4C3B0}" srcOrd="0" destOrd="0" presId="urn:microsoft.com/office/officeart/2008/layout/LinedList"/>
    <dgm:cxn modelId="{7E33057E-D6DD-A14B-846C-E0EBB140BC2E}" type="presOf" srcId="{AD792ACA-35E0-455F-BCFA-C879E65E4853}" destId="{2D791DF6-913B-B341-92AC-5E97B3FF65F5}" srcOrd="0" destOrd="0" presId="urn:microsoft.com/office/officeart/2008/layout/LinedList"/>
    <dgm:cxn modelId="{D0CEE980-BE82-CF43-90E9-ED134C609AEF}" type="presOf" srcId="{0E6F5B45-BFAA-4978-BD20-E9416FC94408}" destId="{D1653D50-F473-BE43-8E54-54ECEAF53DCE}" srcOrd="0" destOrd="0" presId="urn:microsoft.com/office/officeart/2008/layout/LinedList"/>
    <dgm:cxn modelId="{D240E9C8-671D-3D4D-99A7-E0E8C8E1F931}" type="presOf" srcId="{390F8DA6-33F2-4DF8-B3CE-DFE5B6084E23}" destId="{327D53A7-A2ED-A84B-84E7-997283AAF7B1}" srcOrd="0" destOrd="0" presId="urn:microsoft.com/office/officeart/2008/layout/LinedList"/>
    <dgm:cxn modelId="{DE5109D2-688F-489D-A6AF-C7209D49DC82}" srcId="{390F8DA6-33F2-4DF8-B3CE-DFE5B6084E23}" destId="{0E6F5B45-BFAA-4978-BD20-E9416FC94408}" srcOrd="3" destOrd="0" parTransId="{DCB686F9-B6A8-4D02-8E8B-EAB4BC314A19}" sibTransId="{A809AAFE-F59E-4843-A67C-7B2A8A8DCA7A}"/>
    <dgm:cxn modelId="{56355AD6-AAAE-4491-A7F5-B4DDD9863E5B}" srcId="{390F8DA6-33F2-4DF8-B3CE-DFE5B6084E23}" destId="{AD792ACA-35E0-455F-BCFA-C879E65E4853}" srcOrd="0" destOrd="0" parTransId="{F3B7E4E1-C558-4574-AC9A-3A8F46C9C9AB}" sibTransId="{631B3CCD-64B4-4C79-A0C4-2F410DF50FEA}"/>
    <dgm:cxn modelId="{FE358AFA-2D3A-443B-B479-AEB465D7C859}" srcId="{390F8DA6-33F2-4DF8-B3CE-DFE5B6084E23}" destId="{5F9F5119-CC8F-4B62-BF98-AA09CEF03AAE}" srcOrd="1" destOrd="0" parTransId="{000F5994-F499-4C2D-8D3B-EBA6CF48A83C}" sibTransId="{75C0A23C-D628-413C-8D67-8856086EA14B}"/>
    <dgm:cxn modelId="{9E4094EB-C293-C14A-9A2C-49DC2269A64E}" type="presParOf" srcId="{327D53A7-A2ED-A84B-84E7-997283AAF7B1}" destId="{9762B520-B093-4848-B09C-8BA459E21350}" srcOrd="0" destOrd="0" presId="urn:microsoft.com/office/officeart/2008/layout/LinedList"/>
    <dgm:cxn modelId="{E6E32DBB-45CB-CA41-86C1-190D680D9434}" type="presParOf" srcId="{327D53A7-A2ED-A84B-84E7-997283AAF7B1}" destId="{F501FBBB-C6B8-3740-8372-FC641D4A0A53}" srcOrd="1" destOrd="0" presId="urn:microsoft.com/office/officeart/2008/layout/LinedList"/>
    <dgm:cxn modelId="{27185B95-18D0-E54B-A557-F15115799EEE}" type="presParOf" srcId="{F501FBBB-C6B8-3740-8372-FC641D4A0A53}" destId="{2D791DF6-913B-B341-92AC-5E97B3FF65F5}" srcOrd="0" destOrd="0" presId="urn:microsoft.com/office/officeart/2008/layout/LinedList"/>
    <dgm:cxn modelId="{1FA535C4-4B56-E348-ABAA-FCC79025D824}" type="presParOf" srcId="{F501FBBB-C6B8-3740-8372-FC641D4A0A53}" destId="{B5B1413E-6FD4-A74A-B3E1-0F181DB3F443}" srcOrd="1" destOrd="0" presId="urn:microsoft.com/office/officeart/2008/layout/LinedList"/>
    <dgm:cxn modelId="{7BA113B5-7DC5-6C4B-BCC5-38199DAF436B}" type="presParOf" srcId="{327D53A7-A2ED-A84B-84E7-997283AAF7B1}" destId="{2E0DA873-62D2-AD48-8B1B-CB28E9147DA1}" srcOrd="2" destOrd="0" presId="urn:microsoft.com/office/officeart/2008/layout/LinedList"/>
    <dgm:cxn modelId="{882EB46D-E6AF-1C49-BD4E-95D138E6ED0B}" type="presParOf" srcId="{327D53A7-A2ED-A84B-84E7-997283AAF7B1}" destId="{4B13AEB3-B818-B740-8943-9E57CA62CF9F}" srcOrd="3" destOrd="0" presId="urn:microsoft.com/office/officeart/2008/layout/LinedList"/>
    <dgm:cxn modelId="{C518C669-45EC-0642-B06E-9B773FA24265}" type="presParOf" srcId="{4B13AEB3-B818-B740-8943-9E57CA62CF9F}" destId="{55FA5189-8D4B-B54F-A037-8E6059C4C3B0}" srcOrd="0" destOrd="0" presId="urn:microsoft.com/office/officeart/2008/layout/LinedList"/>
    <dgm:cxn modelId="{735F216F-277A-4A4C-AC6B-9345EFD1E508}" type="presParOf" srcId="{4B13AEB3-B818-B740-8943-9E57CA62CF9F}" destId="{EA77C4B7-35A4-884B-92C4-1BD095231551}" srcOrd="1" destOrd="0" presId="urn:microsoft.com/office/officeart/2008/layout/LinedList"/>
    <dgm:cxn modelId="{A98A0C0D-5019-1B47-A465-701696755236}" type="presParOf" srcId="{327D53A7-A2ED-A84B-84E7-997283AAF7B1}" destId="{AADF0C0E-60C3-C548-9EE8-4E20BE496B8A}" srcOrd="4" destOrd="0" presId="urn:microsoft.com/office/officeart/2008/layout/LinedList"/>
    <dgm:cxn modelId="{FF1E62A0-939A-944B-B087-DF4383920B51}" type="presParOf" srcId="{327D53A7-A2ED-A84B-84E7-997283AAF7B1}" destId="{04C443E5-1F5C-B746-8850-54DCC4854075}" srcOrd="5" destOrd="0" presId="urn:microsoft.com/office/officeart/2008/layout/LinedList"/>
    <dgm:cxn modelId="{288B6FF6-3EED-D742-86D6-113AD8D8BCB1}" type="presParOf" srcId="{04C443E5-1F5C-B746-8850-54DCC4854075}" destId="{7198DD00-2C2B-6745-A6FD-920572630D35}" srcOrd="0" destOrd="0" presId="urn:microsoft.com/office/officeart/2008/layout/LinedList"/>
    <dgm:cxn modelId="{17D9132A-294D-034A-BB04-9D52214696E1}" type="presParOf" srcId="{04C443E5-1F5C-B746-8850-54DCC4854075}" destId="{798E5A3F-ADD9-C544-A068-A96A748F5093}" srcOrd="1" destOrd="0" presId="urn:microsoft.com/office/officeart/2008/layout/LinedList"/>
    <dgm:cxn modelId="{B4AACCBF-D095-244D-A92F-C7B8815DBA11}" type="presParOf" srcId="{327D53A7-A2ED-A84B-84E7-997283AAF7B1}" destId="{0DF897C9-4757-324A-856D-956402451E53}" srcOrd="6" destOrd="0" presId="urn:microsoft.com/office/officeart/2008/layout/LinedList"/>
    <dgm:cxn modelId="{0666804B-AE9D-E04F-8262-E5B6058979BB}" type="presParOf" srcId="{327D53A7-A2ED-A84B-84E7-997283AAF7B1}" destId="{A7F1EA00-8A1E-E949-8ABD-8ECE8013D8C9}" srcOrd="7" destOrd="0" presId="urn:microsoft.com/office/officeart/2008/layout/LinedList"/>
    <dgm:cxn modelId="{B02B2618-53D4-EC40-8771-46CF46CE0F5A}" type="presParOf" srcId="{A7F1EA00-8A1E-E949-8ABD-8ECE8013D8C9}" destId="{D1653D50-F473-BE43-8E54-54ECEAF53DCE}" srcOrd="0" destOrd="0" presId="urn:microsoft.com/office/officeart/2008/layout/LinedList"/>
    <dgm:cxn modelId="{7C08156E-4B74-D64F-BA3E-1778B51CD023}" type="presParOf" srcId="{A7F1EA00-8A1E-E949-8ABD-8ECE8013D8C9}" destId="{E1917070-D36F-2745-B074-74BDAB63F31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90F8DA6-33F2-4DF8-B3CE-DFE5B6084E23}"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AD792ACA-35E0-455F-BCFA-C879E65E4853}">
      <dgm:prSet custT="1"/>
      <dgm:spPr/>
      <dgm:t>
        <a:bodyPr/>
        <a:lstStyle/>
        <a:p>
          <a:pPr rtl="0"/>
          <a:r>
            <a:rPr lang="en-US" sz="4400" b="0" i="0" dirty="0">
              <a:solidFill>
                <a:schemeClr val="bg1"/>
              </a:solidFill>
              <a:latin typeface="Nunito Sans"/>
            </a:rPr>
            <a:t>1. Research design</a:t>
          </a:r>
          <a:endParaRPr lang="en-US" sz="4400" dirty="0">
            <a:solidFill>
              <a:schemeClr val="bg1"/>
            </a:solidFill>
            <a:latin typeface="Nunito Sans"/>
          </a:endParaRPr>
        </a:p>
      </dgm:t>
    </dgm:pt>
    <dgm:pt modelId="{F3B7E4E1-C558-4574-AC9A-3A8F46C9C9AB}" type="parTrans" cxnId="{56355AD6-AAAE-4491-A7F5-B4DDD9863E5B}">
      <dgm:prSet/>
      <dgm:spPr/>
      <dgm:t>
        <a:bodyPr/>
        <a:lstStyle/>
        <a:p>
          <a:endParaRPr lang="en-US" sz="1600">
            <a:latin typeface="Nunito Sans" pitchFamily="2" charset="77"/>
          </a:endParaRPr>
        </a:p>
      </dgm:t>
    </dgm:pt>
    <dgm:pt modelId="{631B3CCD-64B4-4C79-A0C4-2F410DF50FEA}" type="sibTrans" cxnId="{56355AD6-AAAE-4491-A7F5-B4DDD9863E5B}">
      <dgm:prSet/>
      <dgm:spPr/>
      <dgm:t>
        <a:bodyPr/>
        <a:lstStyle/>
        <a:p>
          <a:endParaRPr lang="en-US" sz="1600">
            <a:latin typeface="Nunito Sans" pitchFamily="2" charset="77"/>
          </a:endParaRPr>
        </a:p>
      </dgm:t>
    </dgm:pt>
    <dgm:pt modelId="{5F9F5119-CC8F-4B62-BF98-AA09CEF03AAE}">
      <dgm:prSet custT="1"/>
      <dgm:spPr/>
      <dgm:t>
        <a:bodyPr/>
        <a:lstStyle/>
        <a:p>
          <a:pPr rtl="0"/>
          <a:r>
            <a:rPr lang="en-US" sz="4400" b="0" i="0" dirty="0">
              <a:solidFill>
                <a:schemeClr val="bg1"/>
              </a:solidFill>
              <a:latin typeface="Nunito Sans"/>
            </a:rPr>
            <a:t>2. Data collection and methods</a:t>
          </a:r>
          <a:endParaRPr lang="en-US" sz="4400" dirty="0">
            <a:solidFill>
              <a:schemeClr val="bg1"/>
            </a:solidFill>
            <a:latin typeface="Nunito Sans"/>
          </a:endParaRPr>
        </a:p>
      </dgm:t>
    </dgm:pt>
    <dgm:pt modelId="{000F5994-F499-4C2D-8D3B-EBA6CF48A83C}" type="parTrans" cxnId="{FE358AFA-2D3A-443B-B479-AEB465D7C859}">
      <dgm:prSet/>
      <dgm:spPr/>
      <dgm:t>
        <a:bodyPr/>
        <a:lstStyle/>
        <a:p>
          <a:endParaRPr lang="en-US" sz="1600">
            <a:latin typeface="Nunito Sans" pitchFamily="2" charset="77"/>
          </a:endParaRPr>
        </a:p>
      </dgm:t>
    </dgm:pt>
    <dgm:pt modelId="{75C0A23C-D628-413C-8D67-8856086EA14B}" type="sibTrans" cxnId="{FE358AFA-2D3A-443B-B479-AEB465D7C859}">
      <dgm:prSet/>
      <dgm:spPr/>
      <dgm:t>
        <a:bodyPr/>
        <a:lstStyle/>
        <a:p>
          <a:endParaRPr lang="en-US" sz="1600">
            <a:latin typeface="Nunito Sans" pitchFamily="2" charset="77"/>
          </a:endParaRPr>
        </a:p>
      </dgm:t>
    </dgm:pt>
    <dgm:pt modelId="{454CA51E-6292-4DC1-8E7E-FA8CAB283E92}">
      <dgm:prSet custT="1"/>
      <dgm:spPr/>
      <dgm:t>
        <a:bodyPr/>
        <a:lstStyle/>
        <a:p>
          <a:pPr rtl="0"/>
          <a:r>
            <a:rPr lang="en-US" sz="4400" b="0" i="0" dirty="0">
              <a:solidFill>
                <a:schemeClr val="bg1"/>
              </a:solidFill>
              <a:latin typeface="Nunito Sans"/>
            </a:rPr>
            <a:t>3. Choosing methods to answer your research questions</a:t>
          </a:r>
          <a:endParaRPr lang="en-US" sz="4400" dirty="0">
            <a:solidFill>
              <a:schemeClr val="bg1"/>
            </a:solidFill>
            <a:latin typeface="Nunito Sans"/>
          </a:endParaRPr>
        </a:p>
      </dgm:t>
    </dgm:pt>
    <dgm:pt modelId="{6C8167A1-B8D4-4D4F-BAFA-D2D5CA0A0F1A}" type="parTrans" cxnId="{B6DA375B-01A4-4DAF-928D-843ABD2714A4}">
      <dgm:prSet/>
      <dgm:spPr/>
      <dgm:t>
        <a:bodyPr/>
        <a:lstStyle/>
        <a:p>
          <a:endParaRPr lang="en-US" sz="1600">
            <a:latin typeface="Nunito Sans" pitchFamily="2" charset="77"/>
          </a:endParaRPr>
        </a:p>
      </dgm:t>
    </dgm:pt>
    <dgm:pt modelId="{6A43229E-4F6A-4FBA-B21D-E6942D90F6A6}" type="sibTrans" cxnId="{B6DA375B-01A4-4DAF-928D-843ABD2714A4}">
      <dgm:prSet/>
      <dgm:spPr/>
      <dgm:t>
        <a:bodyPr/>
        <a:lstStyle/>
        <a:p>
          <a:endParaRPr lang="en-US" sz="1600">
            <a:latin typeface="Nunito Sans" pitchFamily="2" charset="77"/>
          </a:endParaRPr>
        </a:p>
      </dgm:t>
    </dgm:pt>
    <dgm:pt modelId="{0E6F5B45-BFAA-4978-BD20-E9416FC94408}">
      <dgm:prSet custT="1"/>
      <dgm:spPr/>
      <dgm:t>
        <a:bodyPr/>
        <a:lstStyle/>
        <a:p>
          <a:pPr rtl="0"/>
          <a:r>
            <a:rPr lang="en-US" sz="4400" dirty="0">
              <a:solidFill>
                <a:schemeClr val="bg1"/>
              </a:solidFill>
              <a:latin typeface="Nunito Sans"/>
            </a:rPr>
            <a:t>4. Research validity</a:t>
          </a:r>
        </a:p>
      </dgm:t>
    </dgm:pt>
    <dgm:pt modelId="{DCB686F9-B6A8-4D02-8E8B-EAB4BC314A19}" type="parTrans" cxnId="{DE5109D2-688F-489D-A6AF-C7209D49DC82}">
      <dgm:prSet/>
      <dgm:spPr/>
      <dgm:t>
        <a:bodyPr/>
        <a:lstStyle/>
        <a:p>
          <a:endParaRPr lang="en-US" sz="1600">
            <a:latin typeface="Nunito Sans" pitchFamily="2" charset="77"/>
          </a:endParaRPr>
        </a:p>
      </dgm:t>
    </dgm:pt>
    <dgm:pt modelId="{A809AAFE-F59E-4843-A67C-7B2A8A8DCA7A}" type="sibTrans" cxnId="{DE5109D2-688F-489D-A6AF-C7209D49DC82}">
      <dgm:prSet/>
      <dgm:spPr/>
      <dgm:t>
        <a:bodyPr/>
        <a:lstStyle/>
        <a:p>
          <a:endParaRPr lang="en-US" sz="1600">
            <a:latin typeface="Nunito Sans" pitchFamily="2" charset="77"/>
          </a:endParaRPr>
        </a:p>
      </dgm:t>
    </dgm:pt>
    <dgm:pt modelId="{327D53A7-A2ED-A84B-84E7-997283AAF7B1}" type="pres">
      <dgm:prSet presAssocID="{390F8DA6-33F2-4DF8-B3CE-DFE5B6084E23}" presName="vert0" presStyleCnt="0">
        <dgm:presLayoutVars>
          <dgm:dir/>
          <dgm:animOne val="branch"/>
          <dgm:animLvl val="lvl"/>
        </dgm:presLayoutVars>
      </dgm:prSet>
      <dgm:spPr/>
    </dgm:pt>
    <dgm:pt modelId="{9762B520-B093-4848-B09C-8BA459E21350}" type="pres">
      <dgm:prSet presAssocID="{AD792ACA-35E0-455F-BCFA-C879E65E4853}" presName="thickLine" presStyleLbl="alignNode1" presStyleIdx="0" presStyleCnt="4"/>
      <dgm:spPr/>
    </dgm:pt>
    <dgm:pt modelId="{F501FBBB-C6B8-3740-8372-FC641D4A0A53}" type="pres">
      <dgm:prSet presAssocID="{AD792ACA-35E0-455F-BCFA-C879E65E4853}" presName="horz1" presStyleCnt="0"/>
      <dgm:spPr/>
    </dgm:pt>
    <dgm:pt modelId="{2D791DF6-913B-B341-92AC-5E97B3FF65F5}" type="pres">
      <dgm:prSet presAssocID="{AD792ACA-35E0-455F-BCFA-C879E65E4853}" presName="tx1" presStyleLbl="revTx" presStyleIdx="0" presStyleCnt="4"/>
      <dgm:spPr/>
    </dgm:pt>
    <dgm:pt modelId="{B5B1413E-6FD4-A74A-B3E1-0F181DB3F443}" type="pres">
      <dgm:prSet presAssocID="{AD792ACA-35E0-455F-BCFA-C879E65E4853}" presName="vert1" presStyleCnt="0"/>
      <dgm:spPr/>
    </dgm:pt>
    <dgm:pt modelId="{2E0DA873-62D2-AD48-8B1B-CB28E9147DA1}" type="pres">
      <dgm:prSet presAssocID="{5F9F5119-CC8F-4B62-BF98-AA09CEF03AAE}" presName="thickLine" presStyleLbl="alignNode1" presStyleIdx="1" presStyleCnt="4"/>
      <dgm:spPr/>
    </dgm:pt>
    <dgm:pt modelId="{4B13AEB3-B818-B740-8943-9E57CA62CF9F}" type="pres">
      <dgm:prSet presAssocID="{5F9F5119-CC8F-4B62-BF98-AA09CEF03AAE}" presName="horz1" presStyleCnt="0"/>
      <dgm:spPr/>
    </dgm:pt>
    <dgm:pt modelId="{55FA5189-8D4B-B54F-A037-8E6059C4C3B0}" type="pres">
      <dgm:prSet presAssocID="{5F9F5119-CC8F-4B62-BF98-AA09CEF03AAE}" presName="tx1" presStyleLbl="revTx" presStyleIdx="1" presStyleCnt="4"/>
      <dgm:spPr/>
    </dgm:pt>
    <dgm:pt modelId="{EA77C4B7-35A4-884B-92C4-1BD095231551}" type="pres">
      <dgm:prSet presAssocID="{5F9F5119-CC8F-4B62-BF98-AA09CEF03AAE}" presName="vert1" presStyleCnt="0"/>
      <dgm:spPr/>
    </dgm:pt>
    <dgm:pt modelId="{AADF0C0E-60C3-C548-9EE8-4E20BE496B8A}" type="pres">
      <dgm:prSet presAssocID="{454CA51E-6292-4DC1-8E7E-FA8CAB283E92}" presName="thickLine" presStyleLbl="alignNode1" presStyleIdx="2" presStyleCnt="4"/>
      <dgm:spPr/>
    </dgm:pt>
    <dgm:pt modelId="{04C443E5-1F5C-B746-8850-54DCC4854075}" type="pres">
      <dgm:prSet presAssocID="{454CA51E-6292-4DC1-8E7E-FA8CAB283E92}" presName="horz1" presStyleCnt="0"/>
      <dgm:spPr/>
    </dgm:pt>
    <dgm:pt modelId="{7198DD00-2C2B-6745-A6FD-920572630D35}" type="pres">
      <dgm:prSet presAssocID="{454CA51E-6292-4DC1-8E7E-FA8CAB283E92}" presName="tx1" presStyleLbl="revTx" presStyleIdx="2" presStyleCnt="4"/>
      <dgm:spPr/>
    </dgm:pt>
    <dgm:pt modelId="{798E5A3F-ADD9-C544-A068-A96A748F5093}" type="pres">
      <dgm:prSet presAssocID="{454CA51E-6292-4DC1-8E7E-FA8CAB283E92}" presName="vert1" presStyleCnt="0"/>
      <dgm:spPr/>
    </dgm:pt>
    <dgm:pt modelId="{0DF897C9-4757-324A-856D-956402451E53}" type="pres">
      <dgm:prSet presAssocID="{0E6F5B45-BFAA-4978-BD20-E9416FC94408}" presName="thickLine" presStyleLbl="alignNode1" presStyleIdx="3" presStyleCnt="4"/>
      <dgm:spPr/>
    </dgm:pt>
    <dgm:pt modelId="{A7F1EA00-8A1E-E949-8ABD-8ECE8013D8C9}" type="pres">
      <dgm:prSet presAssocID="{0E6F5B45-BFAA-4978-BD20-E9416FC94408}" presName="horz1" presStyleCnt="0"/>
      <dgm:spPr/>
    </dgm:pt>
    <dgm:pt modelId="{D1653D50-F473-BE43-8E54-54ECEAF53DCE}" type="pres">
      <dgm:prSet presAssocID="{0E6F5B45-BFAA-4978-BD20-E9416FC94408}" presName="tx1" presStyleLbl="revTx" presStyleIdx="3" presStyleCnt="4"/>
      <dgm:spPr/>
    </dgm:pt>
    <dgm:pt modelId="{E1917070-D36F-2745-B074-74BDAB63F314}" type="pres">
      <dgm:prSet presAssocID="{0E6F5B45-BFAA-4978-BD20-E9416FC94408}" presName="vert1" presStyleCnt="0"/>
      <dgm:spPr/>
    </dgm:pt>
  </dgm:ptLst>
  <dgm:cxnLst>
    <dgm:cxn modelId="{CF90CA14-A8AF-FA4E-9068-6E915F7820BB}" type="presOf" srcId="{454CA51E-6292-4DC1-8E7E-FA8CAB283E92}" destId="{7198DD00-2C2B-6745-A6FD-920572630D35}" srcOrd="0" destOrd="0" presId="urn:microsoft.com/office/officeart/2008/layout/LinedList"/>
    <dgm:cxn modelId="{B6DA375B-01A4-4DAF-928D-843ABD2714A4}" srcId="{390F8DA6-33F2-4DF8-B3CE-DFE5B6084E23}" destId="{454CA51E-6292-4DC1-8E7E-FA8CAB283E92}" srcOrd="2" destOrd="0" parTransId="{6C8167A1-B8D4-4D4F-BAFA-D2D5CA0A0F1A}" sibTransId="{6A43229E-4F6A-4FBA-B21D-E6942D90F6A6}"/>
    <dgm:cxn modelId="{26601275-ED1D-3346-B31A-12B6F19652C9}" type="presOf" srcId="{5F9F5119-CC8F-4B62-BF98-AA09CEF03AAE}" destId="{55FA5189-8D4B-B54F-A037-8E6059C4C3B0}" srcOrd="0" destOrd="0" presId="urn:microsoft.com/office/officeart/2008/layout/LinedList"/>
    <dgm:cxn modelId="{7E33057E-D6DD-A14B-846C-E0EBB140BC2E}" type="presOf" srcId="{AD792ACA-35E0-455F-BCFA-C879E65E4853}" destId="{2D791DF6-913B-B341-92AC-5E97B3FF65F5}" srcOrd="0" destOrd="0" presId="urn:microsoft.com/office/officeart/2008/layout/LinedList"/>
    <dgm:cxn modelId="{D0CEE980-BE82-CF43-90E9-ED134C609AEF}" type="presOf" srcId="{0E6F5B45-BFAA-4978-BD20-E9416FC94408}" destId="{D1653D50-F473-BE43-8E54-54ECEAF53DCE}" srcOrd="0" destOrd="0" presId="urn:microsoft.com/office/officeart/2008/layout/LinedList"/>
    <dgm:cxn modelId="{D240E9C8-671D-3D4D-99A7-E0E8C8E1F931}" type="presOf" srcId="{390F8DA6-33F2-4DF8-B3CE-DFE5B6084E23}" destId="{327D53A7-A2ED-A84B-84E7-997283AAF7B1}" srcOrd="0" destOrd="0" presId="urn:microsoft.com/office/officeart/2008/layout/LinedList"/>
    <dgm:cxn modelId="{DE5109D2-688F-489D-A6AF-C7209D49DC82}" srcId="{390F8DA6-33F2-4DF8-B3CE-DFE5B6084E23}" destId="{0E6F5B45-BFAA-4978-BD20-E9416FC94408}" srcOrd="3" destOrd="0" parTransId="{DCB686F9-B6A8-4D02-8E8B-EAB4BC314A19}" sibTransId="{A809AAFE-F59E-4843-A67C-7B2A8A8DCA7A}"/>
    <dgm:cxn modelId="{56355AD6-AAAE-4491-A7F5-B4DDD9863E5B}" srcId="{390F8DA6-33F2-4DF8-B3CE-DFE5B6084E23}" destId="{AD792ACA-35E0-455F-BCFA-C879E65E4853}" srcOrd="0" destOrd="0" parTransId="{F3B7E4E1-C558-4574-AC9A-3A8F46C9C9AB}" sibTransId="{631B3CCD-64B4-4C79-A0C4-2F410DF50FEA}"/>
    <dgm:cxn modelId="{FE358AFA-2D3A-443B-B479-AEB465D7C859}" srcId="{390F8DA6-33F2-4DF8-B3CE-DFE5B6084E23}" destId="{5F9F5119-CC8F-4B62-BF98-AA09CEF03AAE}" srcOrd="1" destOrd="0" parTransId="{000F5994-F499-4C2D-8D3B-EBA6CF48A83C}" sibTransId="{75C0A23C-D628-413C-8D67-8856086EA14B}"/>
    <dgm:cxn modelId="{9E4094EB-C293-C14A-9A2C-49DC2269A64E}" type="presParOf" srcId="{327D53A7-A2ED-A84B-84E7-997283AAF7B1}" destId="{9762B520-B093-4848-B09C-8BA459E21350}" srcOrd="0" destOrd="0" presId="urn:microsoft.com/office/officeart/2008/layout/LinedList"/>
    <dgm:cxn modelId="{E6E32DBB-45CB-CA41-86C1-190D680D9434}" type="presParOf" srcId="{327D53A7-A2ED-A84B-84E7-997283AAF7B1}" destId="{F501FBBB-C6B8-3740-8372-FC641D4A0A53}" srcOrd="1" destOrd="0" presId="urn:microsoft.com/office/officeart/2008/layout/LinedList"/>
    <dgm:cxn modelId="{27185B95-18D0-E54B-A557-F15115799EEE}" type="presParOf" srcId="{F501FBBB-C6B8-3740-8372-FC641D4A0A53}" destId="{2D791DF6-913B-B341-92AC-5E97B3FF65F5}" srcOrd="0" destOrd="0" presId="urn:microsoft.com/office/officeart/2008/layout/LinedList"/>
    <dgm:cxn modelId="{1FA535C4-4B56-E348-ABAA-FCC79025D824}" type="presParOf" srcId="{F501FBBB-C6B8-3740-8372-FC641D4A0A53}" destId="{B5B1413E-6FD4-A74A-B3E1-0F181DB3F443}" srcOrd="1" destOrd="0" presId="urn:microsoft.com/office/officeart/2008/layout/LinedList"/>
    <dgm:cxn modelId="{7BA113B5-7DC5-6C4B-BCC5-38199DAF436B}" type="presParOf" srcId="{327D53A7-A2ED-A84B-84E7-997283AAF7B1}" destId="{2E0DA873-62D2-AD48-8B1B-CB28E9147DA1}" srcOrd="2" destOrd="0" presId="urn:microsoft.com/office/officeart/2008/layout/LinedList"/>
    <dgm:cxn modelId="{882EB46D-E6AF-1C49-BD4E-95D138E6ED0B}" type="presParOf" srcId="{327D53A7-A2ED-A84B-84E7-997283AAF7B1}" destId="{4B13AEB3-B818-B740-8943-9E57CA62CF9F}" srcOrd="3" destOrd="0" presId="urn:microsoft.com/office/officeart/2008/layout/LinedList"/>
    <dgm:cxn modelId="{C518C669-45EC-0642-B06E-9B773FA24265}" type="presParOf" srcId="{4B13AEB3-B818-B740-8943-9E57CA62CF9F}" destId="{55FA5189-8D4B-B54F-A037-8E6059C4C3B0}" srcOrd="0" destOrd="0" presId="urn:microsoft.com/office/officeart/2008/layout/LinedList"/>
    <dgm:cxn modelId="{735F216F-277A-4A4C-AC6B-9345EFD1E508}" type="presParOf" srcId="{4B13AEB3-B818-B740-8943-9E57CA62CF9F}" destId="{EA77C4B7-35A4-884B-92C4-1BD095231551}" srcOrd="1" destOrd="0" presId="urn:microsoft.com/office/officeart/2008/layout/LinedList"/>
    <dgm:cxn modelId="{A98A0C0D-5019-1B47-A465-701696755236}" type="presParOf" srcId="{327D53A7-A2ED-A84B-84E7-997283AAF7B1}" destId="{AADF0C0E-60C3-C548-9EE8-4E20BE496B8A}" srcOrd="4" destOrd="0" presId="urn:microsoft.com/office/officeart/2008/layout/LinedList"/>
    <dgm:cxn modelId="{FF1E62A0-939A-944B-B087-DF4383920B51}" type="presParOf" srcId="{327D53A7-A2ED-A84B-84E7-997283AAF7B1}" destId="{04C443E5-1F5C-B746-8850-54DCC4854075}" srcOrd="5" destOrd="0" presId="urn:microsoft.com/office/officeart/2008/layout/LinedList"/>
    <dgm:cxn modelId="{288B6FF6-3EED-D742-86D6-113AD8D8BCB1}" type="presParOf" srcId="{04C443E5-1F5C-B746-8850-54DCC4854075}" destId="{7198DD00-2C2B-6745-A6FD-920572630D35}" srcOrd="0" destOrd="0" presId="urn:microsoft.com/office/officeart/2008/layout/LinedList"/>
    <dgm:cxn modelId="{17D9132A-294D-034A-BB04-9D52214696E1}" type="presParOf" srcId="{04C443E5-1F5C-B746-8850-54DCC4854075}" destId="{798E5A3F-ADD9-C544-A068-A96A748F5093}" srcOrd="1" destOrd="0" presId="urn:microsoft.com/office/officeart/2008/layout/LinedList"/>
    <dgm:cxn modelId="{B4AACCBF-D095-244D-A92F-C7B8815DBA11}" type="presParOf" srcId="{327D53A7-A2ED-A84B-84E7-997283AAF7B1}" destId="{0DF897C9-4757-324A-856D-956402451E53}" srcOrd="6" destOrd="0" presId="urn:microsoft.com/office/officeart/2008/layout/LinedList"/>
    <dgm:cxn modelId="{0666804B-AE9D-E04F-8262-E5B6058979BB}" type="presParOf" srcId="{327D53A7-A2ED-A84B-84E7-997283AAF7B1}" destId="{A7F1EA00-8A1E-E949-8ABD-8ECE8013D8C9}" srcOrd="7" destOrd="0" presId="urn:microsoft.com/office/officeart/2008/layout/LinedList"/>
    <dgm:cxn modelId="{B02B2618-53D4-EC40-8771-46CF46CE0F5A}" type="presParOf" srcId="{A7F1EA00-8A1E-E949-8ABD-8ECE8013D8C9}" destId="{D1653D50-F473-BE43-8E54-54ECEAF53DCE}" srcOrd="0" destOrd="0" presId="urn:microsoft.com/office/officeart/2008/layout/LinedList"/>
    <dgm:cxn modelId="{7C08156E-4B74-D64F-BA3E-1778B51CD023}" type="presParOf" srcId="{A7F1EA00-8A1E-E949-8ABD-8ECE8013D8C9}" destId="{E1917070-D36F-2745-B074-74BDAB63F31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2B520-B093-4848-B09C-8BA459E21350}">
      <dsp:nvSpPr>
        <dsp:cNvPr id="0" name=""/>
        <dsp:cNvSpPr/>
      </dsp:nvSpPr>
      <dsp:spPr>
        <a:xfrm>
          <a:off x="0" y="0"/>
          <a:ext cx="1243369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791DF6-913B-B341-92AC-5E97B3FF65F5}">
      <dsp:nvSpPr>
        <dsp:cNvPr id="0" name=""/>
        <dsp:cNvSpPr/>
      </dsp:nvSpPr>
      <dsp:spPr>
        <a:xfrm>
          <a:off x="0" y="0"/>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1. Research design</a:t>
          </a:r>
          <a:endParaRPr lang="en-US" sz="4400" kern="1200" dirty="0">
            <a:solidFill>
              <a:schemeClr val="bg1"/>
            </a:solidFill>
            <a:latin typeface="Nunito Sans"/>
          </a:endParaRPr>
        </a:p>
      </dsp:txBody>
      <dsp:txXfrm>
        <a:off x="0" y="0"/>
        <a:ext cx="12433697" cy="2416438"/>
      </dsp:txXfrm>
    </dsp:sp>
    <dsp:sp modelId="{2E0DA873-62D2-AD48-8B1B-CB28E9147DA1}">
      <dsp:nvSpPr>
        <dsp:cNvPr id="0" name=""/>
        <dsp:cNvSpPr/>
      </dsp:nvSpPr>
      <dsp:spPr>
        <a:xfrm>
          <a:off x="0" y="2416438"/>
          <a:ext cx="1243369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A5189-8D4B-B54F-A037-8E6059C4C3B0}">
      <dsp:nvSpPr>
        <dsp:cNvPr id="0" name=""/>
        <dsp:cNvSpPr/>
      </dsp:nvSpPr>
      <dsp:spPr>
        <a:xfrm>
          <a:off x="0" y="2416438"/>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2. Data collection and methods</a:t>
          </a:r>
          <a:endParaRPr lang="en-US" sz="4400" kern="1200" dirty="0">
            <a:solidFill>
              <a:schemeClr val="bg1"/>
            </a:solidFill>
            <a:latin typeface="Nunito Sans"/>
          </a:endParaRPr>
        </a:p>
      </dsp:txBody>
      <dsp:txXfrm>
        <a:off x="0" y="2416438"/>
        <a:ext cx="12433697" cy="2416438"/>
      </dsp:txXfrm>
    </dsp:sp>
    <dsp:sp modelId="{AADF0C0E-60C3-C548-9EE8-4E20BE496B8A}">
      <dsp:nvSpPr>
        <dsp:cNvPr id="0" name=""/>
        <dsp:cNvSpPr/>
      </dsp:nvSpPr>
      <dsp:spPr>
        <a:xfrm>
          <a:off x="0" y="4832876"/>
          <a:ext cx="1243369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8DD00-2C2B-6745-A6FD-920572630D35}">
      <dsp:nvSpPr>
        <dsp:cNvPr id="0" name=""/>
        <dsp:cNvSpPr/>
      </dsp:nvSpPr>
      <dsp:spPr>
        <a:xfrm>
          <a:off x="0" y="4832876"/>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3. Choosing methods to answer your research questions</a:t>
          </a:r>
          <a:endParaRPr lang="en-US" sz="4400" kern="1200" dirty="0">
            <a:solidFill>
              <a:schemeClr val="bg1"/>
            </a:solidFill>
            <a:latin typeface="Nunito Sans"/>
          </a:endParaRPr>
        </a:p>
      </dsp:txBody>
      <dsp:txXfrm>
        <a:off x="0" y="4832876"/>
        <a:ext cx="12433697" cy="2416438"/>
      </dsp:txXfrm>
    </dsp:sp>
    <dsp:sp modelId="{0DF897C9-4757-324A-856D-956402451E53}">
      <dsp:nvSpPr>
        <dsp:cNvPr id="0" name=""/>
        <dsp:cNvSpPr/>
      </dsp:nvSpPr>
      <dsp:spPr>
        <a:xfrm>
          <a:off x="0" y="7249315"/>
          <a:ext cx="1243369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653D50-F473-BE43-8E54-54ECEAF53DCE}">
      <dsp:nvSpPr>
        <dsp:cNvPr id="0" name=""/>
        <dsp:cNvSpPr/>
      </dsp:nvSpPr>
      <dsp:spPr>
        <a:xfrm>
          <a:off x="0" y="7249315"/>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kern="1200" dirty="0">
              <a:solidFill>
                <a:schemeClr val="bg1"/>
              </a:solidFill>
              <a:latin typeface="Nunito Sans"/>
            </a:rPr>
            <a:t>4. Research validity</a:t>
          </a:r>
        </a:p>
      </dsp:txBody>
      <dsp:txXfrm>
        <a:off x="0" y="7249315"/>
        <a:ext cx="12433697" cy="2416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E94CC-4ECE-4A8E-AED7-FF7D331DBFFC}">
      <dsp:nvSpPr>
        <dsp:cNvPr id="0" name=""/>
        <dsp:cNvSpPr/>
      </dsp:nvSpPr>
      <dsp:spPr>
        <a:xfrm rot="16200000">
          <a:off x="2312" y="297"/>
          <a:ext cx="3201229" cy="3201229"/>
        </a:xfrm>
        <a:prstGeom prst="upArrow">
          <a:avLst>
            <a:gd name="adj1" fmla="val 50000"/>
            <a:gd name="adj2" fmla="val 3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Light" panose="020F0302020204030204"/>
            </a:rPr>
            <a:t>Quantitative</a:t>
          </a:r>
          <a:endParaRPr lang="en-US" sz="3400" kern="1200" dirty="0"/>
        </a:p>
      </dsp:txBody>
      <dsp:txXfrm rot="5400000">
        <a:off x="562528" y="800603"/>
        <a:ext cx="2641014" cy="1600615"/>
      </dsp:txXfrm>
    </dsp:sp>
    <dsp:sp modelId="{5453F83D-683F-4DF5-841A-3A8E7258AD32}">
      <dsp:nvSpPr>
        <dsp:cNvPr id="0" name=""/>
        <dsp:cNvSpPr/>
      </dsp:nvSpPr>
      <dsp:spPr>
        <a:xfrm rot="5400000">
          <a:off x="5043147" y="297"/>
          <a:ext cx="3201229" cy="3201229"/>
        </a:xfrm>
        <a:prstGeom prst="upArrow">
          <a:avLst>
            <a:gd name="adj1" fmla="val 50000"/>
            <a:gd name="adj2" fmla="val 35000"/>
          </a:avLst>
        </a:prstGeom>
        <a:solidFill>
          <a:schemeClr val="accent3">
            <a:hueOff val="8274891"/>
            <a:satOff val="-39897"/>
            <a:lumOff val="-22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a:lnSpc>
              <a:spcPct val="90000"/>
            </a:lnSpc>
            <a:spcBef>
              <a:spcPct val="0"/>
            </a:spcBef>
            <a:spcAft>
              <a:spcPct val="35000"/>
            </a:spcAft>
            <a:buNone/>
          </a:pPr>
          <a:r>
            <a:rPr lang="en-US" sz="3400" kern="1200" dirty="0">
              <a:latin typeface="Calibri Light" panose="020F0302020204030204"/>
            </a:rPr>
            <a:t>Qualitative</a:t>
          </a:r>
          <a:endParaRPr lang="en-US" sz="3400" kern="1200" dirty="0"/>
        </a:p>
      </dsp:txBody>
      <dsp:txXfrm rot="-5400000">
        <a:off x="5043148" y="800604"/>
        <a:ext cx="2641014" cy="16006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2B520-B093-4848-B09C-8BA459E21350}">
      <dsp:nvSpPr>
        <dsp:cNvPr id="0" name=""/>
        <dsp:cNvSpPr/>
      </dsp:nvSpPr>
      <dsp:spPr>
        <a:xfrm>
          <a:off x="0" y="0"/>
          <a:ext cx="1243369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791DF6-913B-B341-92AC-5E97B3FF65F5}">
      <dsp:nvSpPr>
        <dsp:cNvPr id="0" name=""/>
        <dsp:cNvSpPr/>
      </dsp:nvSpPr>
      <dsp:spPr>
        <a:xfrm>
          <a:off x="0" y="0"/>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1. Research design (Day 1)</a:t>
          </a:r>
          <a:endParaRPr lang="en-US" sz="4400" kern="1200" dirty="0">
            <a:solidFill>
              <a:schemeClr val="bg1"/>
            </a:solidFill>
            <a:latin typeface="Nunito Sans"/>
          </a:endParaRPr>
        </a:p>
      </dsp:txBody>
      <dsp:txXfrm>
        <a:off x="0" y="0"/>
        <a:ext cx="12433697" cy="2416438"/>
      </dsp:txXfrm>
    </dsp:sp>
    <dsp:sp modelId="{2E0DA873-62D2-AD48-8B1B-CB28E9147DA1}">
      <dsp:nvSpPr>
        <dsp:cNvPr id="0" name=""/>
        <dsp:cNvSpPr/>
      </dsp:nvSpPr>
      <dsp:spPr>
        <a:xfrm>
          <a:off x="0" y="2416438"/>
          <a:ext cx="1243369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A5189-8D4B-B54F-A037-8E6059C4C3B0}">
      <dsp:nvSpPr>
        <dsp:cNvPr id="0" name=""/>
        <dsp:cNvSpPr/>
      </dsp:nvSpPr>
      <dsp:spPr>
        <a:xfrm>
          <a:off x="0" y="2416438"/>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2. Data collection and methods (Day 1)</a:t>
          </a:r>
          <a:endParaRPr lang="en-US" sz="4400" kern="1200" dirty="0">
            <a:solidFill>
              <a:schemeClr val="bg1"/>
            </a:solidFill>
            <a:latin typeface="Nunito Sans"/>
          </a:endParaRPr>
        </a:p>
      </dsp:txBody>
      <dsp:txXfrm>
        <a:off x="0" y="2416438"/>
        <a:ext cx="12433697" cy="2416438"/>
      </dsp:txXfrm>
    </dsp:sp>
    <dsp:sp modelId="{AADF0C0E-60C3-C548-9EE8-4E20BE496B8A}">
      <dsp:nvSpPr>
        <dsp:cNvPr id="0" name=""/>
        <dsp:cNvSpPr/>
      </dsp:nvSpPr>
      <dsp:spPr>
        <a:xfrm>
          <a:off x="0" y="4832876"/>
          <a:ext cx="1243369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8DD00-2C2B-6745-A6FD-920572630D35}">
      <dsp:nvSpPr>
        <dsp:cNvPr id="0" name=""/>
        <dsp:cNvSpPr/>
      </dsp:nvSpPr>
      <dsp:spPr>
        <a:xfrm>
          <a:off x="0" y="4832876"/>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3. Choosing data collection methods to answer your research questions (Day 2)</a:t>
          </a:r>
          <a:endParaRPr lang="en-US" sz="4400" kern="1200" dirty="0">
            <a:solidFill>
              <a:schemeClr val="bg1"/>
            </a:solidFill>
            <a:latin typeface="Nunito Sans"/>
          </a:endParaRPr>
        </a:p>
      </dsp:txBody>
      <dsp:txXfrm>
        <a:off x="0" y="4832876"/>
        <a:ext cx="12433697" cy="2416438"/>
      </dsp:txXfrm>
    </dsp:sp>
    <dsp:sp modelId="{0DF897C9-4757-324A-856D-956402451E53}">
      <dsp:nvSpPr>
        <dsp:cNvPr id="0" name=""/>
        <dsp:cNvSpPr/>
      </dsp:nvSpPr>
      <dsp:spPr>
        <a:xfrm>
          <a:off x="0" y="7249315"/>
          <a:ext cx="1243369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653D50-F473-BE43-8E54-54ECEAF53DCE}">
      <dsp:nvSpPr>
        <dsp:cNvPr id="0" name=""/>
        <dsp:cNvSpPr/>
      </dsp:nvSpPr>
      <dsp:spPr>
        <a:xfrm>
          <a:off x="0" y="7249315"/>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kern="1200" dirty="0">
              <a:solidFill>
                <a:schemeClr val="bg1"/>
              </a:solidFill>
              <a:latin typeface="Nunito Sans"/>
            </a:rPr>
            <a:t>4. Research validity (Day 2)</a:t>
          </a:r>
        </a:p>
      </dsp:txBody>
      <dsp:txXfrm>
        <a:off x="0" y="7249315"/>
        <a:ext cx="12433697" cy="24164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62B520-B093-4848-B09C-8BA459E21350}">
      <dsp:nvSpPr>
        <dsp:cNvPr id="0" name=""/>
        <dsp:cNvSpPr/>
      </dsp:nvSpPr>
      <dsp:spPr>
        <a:xfrm>
          <a:off x="0" y="0"/>
          <a:ext cx="1243369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791DF6-913B-B341-92AC-5E97B3FF65F5}">
      <dsp:nvSpPr>
        <dsp:cNvPr id="0" name=""/>
        <dsp:cNvSpPr/>
      </dsp:nvSpPr>
      <dsp:spPr>
        <a:xfrm>
          <a:off x="0" y="0"/>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1. Research design</a:t>
          </a:r>
          <a:endParaRPr lang="en-US" sz="4400" kern="1200" dirty="0">
            <a:solidFill>
              <a:schemeClr val="bg1"/>
            </a:solidFill>
            <a:latin typeface="Nunito Sans"/>
          </a:endParaRPr>
        </a:p>
      </dsp:txBody>
      <dsp:txXfrm>
        <a:off x="0" y="0"/>
        <a:ext cx="12433697" cy="2416438"/>
      </dsp:txXfrm>
    </dsp:sp>
    <dsp:sp modelId="{2E0DA873-62D2-AD48-8B1B-CB28E9147DA1}">
      <dsp:nvSpPr>
        <dsp:cNvPr id="0" name=""/>
        <dsp:cNvSpPr/>
      </dsp:nvSpPr>
      <dsp:spPr>
        <a:xfrm>
          <a:off x="0" y="2416438"/>
          <a:ext cx="12433697"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A5189-8D4B-B54F-A037-8E6059C4C3B0}">
      <dsp:nvSpPr>
        <dsp:cNvPr id="0" name=""/>
        <dsp:cNvSpPr/>
      </dsp:nvSpPr>
      <dsp:spPr>
        <a:xfrm>
          <a:off x="0" y="2416438"/>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2. Data collection and methods</a:t>
          </a:r>
          <a:endParaRPr lang="en-US" sz="4400" kern="1200" dirty="0">
            <a:solidFill>
              <a:schemeClr val="bg1"/>
            </a:solidFill>
            <a:latin typeface="Nunito Sans"/>
          </a:endParaRPr>
        </a:p>
      </dsp:txBody>
      <dsp:txXfrm>
        <a:off x="0" y="2416438"/>
        <a:ext cx="12433697" cy="2416438"/>
      </dsp:txXfrm>
    </dsp:sp>
    <dsp:sp modelId="{AADF0C0E-60C3-C548-9EE8-4E20BE496B8A}">
      <dsp:nvSpPr>
        <dsp:cNvPr id="0" name=""/>
        <dsp:cNvSpPr/>
      </dsp:nvSpPr>
      <dsp:spPr>
        <a:xfrm>
          <a:off x="0" y="4832876"/>
          <a:ext cx="12433697"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8DD00-2C2B-6745-A6FD-920572630D35}">
      <dsp:nvSpPr>
        <dsp:cNvPr id="0" name=""/>
        <dsp:cNvSpPr/>
      </dsp:nvSpPr>
      <dsp:spPr>
        <a:xfrm>
          <a:off x="0" y="4832876"/>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b="0" i="0" kern="1200" dirty="0">
              <a:solidFill>
                <a:schemeClr val="bg1"/>
              </a:solidFill>
              <a:latin typeface="Nunito Sans"/>
            </a:rPr>
            <a:t>3. Choosing methods to answer your research questions</a:t>
          </a:r>
          <a:endParaRPr lang="en-US" sz="4400" kern="1200" dirty="0">
            <a:solidFill>
              <a:schemeClr val="bg1"/>
            </a:solidFill>
            <a:latin typeface="Nunito Sans"/>
          </a:endParaRPr>
        </a:p>
      </dsp:txBody>
      <dsp:txXfrm>
        <a:off x="0" y="4832876"/>
        <a:ext cx="12433697" cy="2416438"/>
      </dsp:txXfrm>
    </dsp:sp>
    <dsp:sp modelId="{0DF897C9-4757-324A-856D-956402451E53}">
      <dsp:nvSpPr>
        <dsp:cNvPr id="0" name=""/>
        <dsp:cNvSpPr/>
      </dsp:nvSpPr>
      <dsp:spPr>
        <a:xfrm>
          <a:off x="0" y="7249315"/>
          <a:ext cx="12433697"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653D50-F473-BE43-8E54-54ECEAF53DCE}">
      <dsp:nvSpPr>
        <dsp:cNvPr id="0" name=""/>
        <dsp:cNvSpPr/>
      </dsp:nvSpPr>
      <dsp:spPr>
        <a:xfrm>
          <a:off x="0" y="7249315"/>
          <a:ext cx="12433697" cy="2416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rtl="0">
            <a:lnSpc>
              <a:spcPct val="90000"/>
            </a:lnSpc>
            <a:spcBef>
              <a:spcPct val="0"/>
            </a:spcBef>
            <a:spcAft>
              <a:spcPct val="35000"/>
            </a:spcAft>
            <a:buNone/>
          </a:pPr>
          <a:r>
            <a:rPr lang="en-US" sz="4400" kern="1200" dirty="0">
              <a:solidFill>
                <a:schemeClr val="bg1"/>
              </a:solidFill>
              <a:latin typeface="Nunito Sans"/>
            </a:rPr>
            <a:t>4. Research validity</a:t>
          </a:r>
        </a:p>
      </dsp:txBody>
      <dsp:txXfrm>
        <a:off x="0" y="7249315"/>
        <a:ext cx="12433697" cy="241643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994904-53C7-FE4A-A4F3-9371B9AA3FA4}" type="datetimeFigureOut">
              <a:rPr lang="en-US" smtClean="0"/>
              <a:t>9/27/2024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3CE2E-3DB2-2543-A1CC-255A6E8F42E8}" type="slidenum">
              <a:rPr lang="en-US" smtClean="0"/>
              <a:t>‹#›</a:t>
            </a:fld>
            <a:endParaRPr lang="en-US"/>
          </a:p>
        </p:txBody>
      </p:sp>
    </p:spTree>
    <p:extLst>
      <p:ext uri="{BB962C8B-B14F-4D97-AF65-F5344CB8AC3E}">
        <p14:creationId xmlns:p14="http://schemas.microsoft.com/office/powerpoint/2010/main" val="2084278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1</a:t>
            </a:fld>
            <a:endParaRPr lang="en-US"/>
          </a:p>
        </p:txBody>
      </p:sp>
    </p:spTree>
    <p:extLst>
      <p:ext uri="{BB962C8B-B14F-4D97-AF65-F5344CB8AC3E}">
        <p14:creationId xmlns:p14="http://schemas.microsoft.com/office/powerpoint/2010/main" val="2199574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3CE2E-3DB2-2543-A1CC-255A6E8F42E8}" type="slidenum">
              <a:rPr lang="en-US" smtClean="0"/>
              <a:t>2</a:t>
            </a:fld>
            <a:endParaRPr lang="en-US"/>
          </a:p>
        </p:txBody>
      </p:sp>
    </p:spTree>
    <p:extLst>
      <p:ext uri="{BB962C8B-B14F-4D97-AF65-F5344CB8AC3E}">
        <p14:creationId xmlns:p14="http://schemas.microsoft.com/office/powerpoint/2010/main" val="1245554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answer any research question, you need to have a research design. </a:t>
            </a:r>
          </a:p>
          <a:p>
            <a:r>
              <a:rPr lang="en-US"/>
              <a:t>The design will create the overall structure of your experiment, data collection, and data analyses/reporting</a:t>
            </a:r>
          </a:p>
        </p:txBody>
      </p:sp>
      <p:sp>
        <p:nvSpPr>
          <p:cNvPr id="4" name="Slide Number Placeholder 3"/>
          <p:cNvSpPr>
            <a:spLocks noGrp="1"/>
          </p:cNvSpPr>
          <p:nvPr>
            <p:ph type="sldNum" sz="quarter" idx="5"/>
          </p:nvPr>
        </p:nvSpPr>
        <p:spPr/>
        <p:txBody>
          <a:bodyPr/>
          <a:lstStyle/>
          <a:p>
            <a:fld id="{D343CE2E-3DB2-2543-A1CC-255A6E8F42E8}" type="slidenum">
              <a:rPr lang="en-US" smtClean="0"/>
              <a:t>3</a:t>
            </a:fld>
            <a:endParaRPr lang="en-US"/>
          </a:p>
        </p:txBody>
      </p:sp>
    </p:spTree>
    <p:extLst>
      <p:ext uri="{BB962C8B-B14F-4D97-AF65-F5344CB8AC3E}">
        <p14:creationId xmlns:p14="http://schemas.microsoft.com/office/powerpoint/2010/main" val="1320565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create a research plan, you want to make sure it is specific and valid enough to accurately and thoroughly answer your research question</a:t>
            </a:r>
          </a:p>
        </p:txBody>
      </p:sp>
      <p:sp>
        <p:nvSpPr>
          <p:cNvPr id="4" name="Slide Number Placeholder 3"/>
          <p:cNvSpPr>
            <a:spLocks noGrp="1"/>
          </p:cNvSpPr>
          <p:nvPr>
            <p:ph type="sldNum" sz="quarter" idx="5"/>
          </p:nvPr>
        </p:nvSpPr>
        <p:spPr/>
        <p:txBody>
          <a:bodyPr/>
          <a:lstStyle/>
          <a:p>
            <a:fld id="{D343CE2E-3DB2-2543-A1CC-255A6E8F42E8}" type="slidenum">
              <a:rPr lang="en-US" smtClean="0"/>
              <a:t>4</a:t>
            </a:fld>
            <a:endParaRPr lang="en-US"/>
          </a:p>
        </p:txBody>
      </p:sp>
    </p:spTree>
    <p:extLst>
      <p:ext uri="{BB962C8B-B14F-4D97-AF65-F5344CB8AC3E}">
        <p14:creationId xmlns:p14="http://schemas.microsoft.com/office/powerpoint/2010/main" val="1215448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create a research plan, you want to make sure it is thorough enough to cover all aspects of the research topic. You can't plan a plant experiment and ignore variables like light and water.</a:t>
            </a:r>
          </a:p>
          <a:p>
            <a:endParaRPr lang="en-US" dirty="0">
              <a:cs typeface="Calibri"/>
            </a:endParaRPr>
          </a:p>
          <a:p>
            <a:r>
              <a:rPr lang="en-US" dirty="0">
                <a:cs typeface="Calibri"/>
              </a:rPr>
              <a:t>Ask the class if they can think of another type of researcher that would need to know information from different areas.</a:t>
            </a:r>
          </a:p>
        </p:txBody>
      </p:sp>
      <p:sp>
        <p:nvSpPr>
          <p:cNvPr id="4" name="Slide Number Placeholder 3"/>
          <p:cNvSpPr>
            <a:spLocks noGrp="1"/>
          </p:cNvSpPr>
          <p:nvPr>
            <p:ph type="sldNum" sz="quarter" idx="5"/>
          </p:nvPr>
        </p:nvSpPr>
        <p:spPr/>
        <p:txBody>
          <a:bodyPr/>
          <a:lstStyle/>
          <a:p>
            <a:fld id="{D343CE2E-3DB2-2543-A1CC-255A6E8F42E8}" type="slidenum">
              <a:rPr lang="en-US" smtClean="0"/>
              <a:t>5</a:t>
            </a:fld>
            <a:endParaRPr lang="en-US"/>
          </a:p>
        </p:txBody>
      </p:sp>
    </p:spTree>
    <p:extLst>
      <p:ext uri="{BB962C8B-B14F-4D97-AF65-F5344CB8AC3E}">
        <p14:creationId xmlns:p14="http://schemas.microsoft.com/office/powerpoint/2010/main" val="52640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create a research plan, you want to make sure it is thorough enough to cover all aspects of the research topic. You can't plan a plant experiment and ignore variables like light and water.</a:t>
            </a:r>
          </a:p>
          <a:p>
            <a:endParaRPr lang="en-US" dirty="0">
              <a:cs typeface="Calibri"/>
            </a:endParaRPr>
          </a:p>
          <a:p>
            <a:r>
              <a:rPr lang="en-US" dirty="0">
                <a:cs typeface="Calibri"/>
              </a:rPr>
              <a:t>Ask the class if they can think of another type of researcher that would need to know information from different areas.</a:t>
            </a:r>
          </a:p>
        </p:txBody>
      </p:sp>
      <p:sp>
        <p:nvSpPr>
          <p:cNvPr id="4" name="Slide Number Placeholder 3"/>
          <p:cNvSpPr>
            <a:spLocks noGrp="1"/>
          </p:cNvSpPr>
          <p:nvPr>
            <p:ph type="sldNum" sz="quarter" idx="5"/>
          </p:nvPr>
        </p:nvSpPr>
        <p:spPr/>
        <p:txBody>
          <a:bodyPr/>
          <a:lstStyle/>
          <a:p>
            <a:fld id="{D343CE2E-3DB2-2543-A1CC-255A6E8F42E8}" type="slidenum">
              <a:rPr lang="en-US" smtClean="0"/>
              <a:t>6</a:t>
            </a:fld>
            <a:endParaRPr lang="en-US"/>
          </a:p>
        </p:txBody>
      </p:sp>
    </p:spTree>
    <p:extLst>
      <p:ext uri="{BB962C8B-B14F-4D97-AF65-F5344CB8AC3E}">
        <p14:creationId xmlns:p14="http://schemas.microsoft.com/office/powerpoint/2010/main" val="1614203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Walk through these steps slowly and give examples to make sure they’re understanding the process. Highlight the need to do literature research, use </a:t>
            </a:r>
            <a:r>
              <a:rPr lang="en-US" err="1"/>
              <a:t>googlescholar</a:t>
            </a:r>
            <a:r>
              <a:rPr lang="en-US"/>
              <a:t>. Set your research question, etc. These are all very important.</a:t>
            </a:r>
          </a:p>
          <a:p>
            <a:r>
              <a:rPr lang="en-US"/>
              <a:t>Go through the example and mention more detail than is provided. Especially step 4, you also need to mention data collection design</a:t>
            </a:r>
          </a:p>
        </p:txBody>
      </p:sp>
      <p:sp>
        <p:nvSpPr>
          <p:cNvPr id="4" name="Slide Number Placeholder 3"/>
          <p:cNvSpPr>
            <a:spLocks noGrp="1"/>
          </p:cNvSpPr>
          <p:nvPr>
            <p:ph type="sldNum" sz="quarter" idx="5"/>
          </p:nvPr>
        </p:nvSpPr>
        <p:spPr/>
        <p:txBody>
          <a:bodyPr/>
          <a:lstStyle/>
          <a:p>
            <a:fld id="{D343CE2E-3DB2-2543-A1CC-255A6E8F42E8}" type="slidenum">
              <a:rPr lang="en-US" smtClean="0"/>
              <a:t>7</a:t>
            </a:fld>
            <a:endParaRPr lang="en-US"/>
          </a:p>
        </p:txBody>
      </p:sp>
    </p:spTree>
    <p:extLst>
      <p:ext uri="{BB962C8B-B14F-4D97-AF65-F5344CB8AC3E}">
        <p14:creationId xmlns:p14="http://schemas.microsoft.com/office/powerpoint/2010/main" val="358069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Walk through these steps slowly and give examples to make sure they’re understanding the process. Highlight the need to do literature research, use </a:t>
            </a:r>
            <a:r>
              <a:rPr lang="en-US" err="1"/>
              <a:t>googlescholar</a:t>
            </a:r>
            <a:r>
              <a:rPr lang="en-US"/>
              <a:t>. Set your research question, etc. These are all very important.</a:t>
            </a:r>
          </a:p>
          <a:p>
            <a:r>
              <a:rPr lang="en-US"/>
              <a:t>Go through the example and mention more detail than is provided. Especially step 4, you also need to mention data collection design</a:t>
            </a:r>
          </a:p>
        </p:txBody>
      </p:sp>
      <p:sp>
        <p:nvSpPr>
          <p:cNvPr id="4" name="Slide Number Placeholder 3"/>
          <p:cNvSpPr>
            <a:spLocks noGrp="1"/>
          </p:cNvSpPr>
          <p:nvPr>
            <p:ph type="sldNum" sz="quarter" idx="5"/>
          </p:nvPr>
        </p:nvSpPr>
        <p:spPr/>
        <p:txBody>
          <a:bodyPr/>
          <a:lstStyle/>
          <a:p>
            <a:fld id="{D343CE2E-3DB2-2543-A1CC-255A6E8F42E8}" type="slidenum">
              <a:rPr lang="en-US" smtClean="0"/>
              <a:t>8</a:t>
            </a:fld>
            <a:endParaRPr lang="en-US"/>
          </a:p>
        </p:txBody>
      </p:sp>
    </p:spTree>
    <p:extLst>
      <p:ext uri="{BB962C8B-B14F-4D97-AF65-F5344CB8AC3E}">
        <p14:creationId xmlns:p14="http://schemas.microsoft.com/office/powerpoint/2010/main" val="429813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can be a question related to agriculture, or the research topic you came up with from the last class. </a:t>
            </a:r>
          </a:p>
          <a:p>
            <a:endParaRPr lang="en-US"/>
          </a:p>
          <a:p>
            <a:r>
              <a:rPr lang="en-US"/>
              <a:t>Give the students about 5-10 minutes to do this, since they don’t know much about the research methods yet, you may offer a little help. </a:t>
            </a:r>
          </a:p>
          <a:p>
            <a:r>
              <a:rPr lang="en-US"/>
              <a:t>But not too much, we’ll come back to it. This doesn’t have to be specific, just a general idea of how they might answer the question</a:t>
            </a:r>
          </a:p>
        </p:txBody>
      </p:sp>
      <p:sp>
        <p:nvSpPr>
          <p:cNvPr id="4" name="Slide Number Placeholder 3"/>
          <p:cNvSpPr>
            <a:spLocks noGrp="1"/>
          </p:cNvSpPr>
          <p:nvPr>
            <p:ph type="sldNum" sz="quarter" idx="5"/>
          </p:nvPr>
        </p:nvSpPr>
        <p:spPr/>
        <p:txBody>
          <a:bodyPr/>
          <a:lstStyle/>
          <a:p>
            <a:fld id="{D343CE2E-3DB2-2543-A1CC-255A6E8F42E8}" type="slidenum">
              <a:rPr lang="en-US" smtClean="0"/>
              <a:t>9</a:t>
            </a:fld>
            <a:endParaRPr lang="en-US"/>
          </a:p>
        </p:txBody>
      </p:sp>
    </p:spTree>
    <p:extLst>
      <p:ext uri="{BB962C8B-B14F-4D97-AF65-F5344CB8AC3E}">
        <p14:creationId xmlns:p14="http://schemas.microsoft.com/office/powerpoint/2010/main" val="1450189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Research that has already been done can help you plan your research design.</a:t>
            </a:r>
          </a:p>
        </p:txBody>
      </p:sp>
      <p:sp>
        <p:nvSpPr>
          <p:cNvPr id="4" name="Slide Number Placeholder 3"/>
          <p:cNvSpPr>
            <a:spLocks noGrp="1"/>
          </p:cNvSpPr>
          <p:nvPr>
            <p:ph type="sldNum" sz="quarter" idx="5"/>
          </p:nvPr>
        </p:nvSpPr>
        <p:spPr/>
        <p:txBody>
          <a:bodyPr/>
          <a:lstStyle/>
          <a:p>
            <a:fld id="{D343CE2E-3DB2-2543-A1CC-255A6E8F42E8}" type="slidenum">
              <a:rPr lang="en-US" smtClean="0"/>
              <a:t>10</a:t>
            </a:fld>
            <a:endParaRPr lang="en-US"/>
          </a:p>
        </p:txBody>
      </p:sp>
    </p:spTree>
    <p:extLst>
      <p:ext uri="{BB962C8B-B14F-4D97-AF65-F5344CB8AC3E}">
        <p14:creationId xmlns:p14="http://schemas.microsoft.com/office/powerpoint/2010/main" val="109927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a few of many types of research. </a:t>
            </a:r>
            <a:endParaRPr lang="en-US"/>
          </a:p>
          <a:p>
            <a:r>
              <a:rPr lang="en-US" dirty="0"/>
              <a:t>Some of these are qualitative and some of these are quantitative research methods. </a:t>
            </a:r>
            <a:endParaRPr lang="en-US" dirty="0">
              <a:cs typeface="Calibri"/>
            </a:endParaRPr>
          </a:p>
          <a:p>
            <a:endParaRPr lang="en-US" dirty="0">
              <a:cs typeface="Calibri"/>
            </a:endParaRPr>
          </a:p>
          <a:p>
            <a:r>
              <a:rPr lang="en-US" dirty="0">
                <a:cs typeface="Calibri"/>
              </a:rPr>
              <a:t>Field research: </a:t>
            </a:r>
            <a:r>
              <a:rPr lang="en-US" dirty="0"/>
              <a:t>Research where data is collected outside of the lab, classroom, and library! The approaches of field research can vary depending on the discipline.</a:t>
            </a:r>
            <a:endParaRPr lang="en-US" dirty="0">
              <a:cs typeface="Calibri"/>
            </a:endParaRPr>
          </a:p>
          <a:p>
            <a:r>
              <a:rPr lang="en-US" dirty="0">
                <a:cs typeface="Calibri"/>
              </a:rPr>
              <a:t>Experimental research: </a:t>
            </a:r>
            <a:r>
              <a:rPr lang="en-US" dirty="0"/>
              <a:t>A study where participants are randomly assigned to groups that undergo different treatments or interventions. After the treatment, the researcher looks at the effects and compares it to the other groups’ effects.</a:t>
            </a:r>
            <a:endParaRPr lang="en-US" dirty="0">
              <a:cs typeface="Calibri"/>
            </a:endParaRPr>
          </a:p>
          <a:p>
            <a:r>
              <a:rPr lang="en-US" dirty="0">
                <a:cs typeface="Calibri"/>
              </a:rPr>
              <a:t>Survey research: </a:t>
            </a:r>
            <a:r>
              <a:rPr lang="en-US" dirty="0"/>
              <a:t>A study that uses surveys to determine things about a specific population. For example, the US census is a survey study. People’s answers the to survey questions get collected for data analysis and interpretation.</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343CE2E-3DB2-2543-A1CC-255A6E8F42E8}" type="slidenum">
              <a:rPr lang="en-US" smtClean="0"/>
              <a:t>11</a:t>
            </a:fld>
            <a:endParaRPr lang="en-US"/>
          </a:p>
        </p:txBody>
      </p:sp>
    </p:spTree>
    <p:extLst>
      <p:ext uri="{BB962C8B-B14F-4D97-AF65-F5344CB8AC3E}">
        <p14:creationId xmlns:p14="http://schemas.microsoft.com/office/powerpoint/2010/main" val="1222618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anyone guess what types of research I'm talking about?</a:t>
            </a:r>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12</a:t>
            </a:fld>
            <a:endParaRPr lang="en-US"/>
          </a:p>
        </p:txBody>
      </p:sp>
    </p:spTree>
    <p:extLst>
      <p:ext uri="{BB962C8B-B14F-4D97-AF65-F5344CB8AC3E}">
        <p14:creationId xmlns:p14="http://schemas.microsoft.com/office/powerpoint/2010/main" val="3659262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Don’t spend too much time on qualitative. Try to think of an example that relates it back to agriculture.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Results are usually  words, quotes, or  illustrations</a:t>
            </a: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13</a:t>
            </a:fld>
            <a:endParaRPr lang="en-US"/>
          </a:p>
        </p:txBody>
      </p:sp>
    </p:spTree>
    <p:extLst>
      <p:ext uri="{BB962C8B-B14F-4D97-AF65-F5344CB8AC3E}">
        <p14:creationId xmlns:p14="http://schemas.microsoft.com/office/powerpoint/2010/main" val="122837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Don’t spend too much time on qualitative. Try to think of an example that relates it back to agriculture.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Results are usually  words, quotes, or  illustrations</a:t>
            </a: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14</a:t>
            </a:fld>
            <a:endParaRPr lang="en-US"/>
          </a:p>
        </p:txBody>
      </p:sp>
    </p:spTree>
    <p:extLst>
      <p:ext uri="{BB962C8B-B14F-4D97-AF65-F5344CB8AC3E}">
        <p14:creationId xmlns:p14="http://schemas.microsoft.com/office/powerpoint/2010/main" val="1982921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 think of an agricultural example.</a:t>
            </a:r>
          </a:p>
          <a:p>
            <a:r>
              <a:rPr lang="en-US"/>
              <a:t>Collected samples of grasshoppers to compare their average wingspan</a:t>
            </a:r>
          </a:p>
        </p:txBody>
      </p:sp>
      <p:sp>
        <p:nvSpPr>
          <p:cNvPr id="4" name="Slide Number Placeholder 3"/>
          <p:cNvSpPr>
            <a:spLocks noGrp="1"/>
          </p:cNvSpPr>
          <p:nvPr>
            <p:ph type="sldNum" sz="quarter" idx="5"/>
          </p:nvPr>
        </p:nvSpPr>
        <p:spPr/>
        <p:txBody>
          <a:bodyPr/>
          <a:lstStyle/>
          <a:p>
            <a:fld id="{D343CE2E-3DB2-2543-A1CC-255A6E8F42E8}" type="slidenum">
              <a:rPr lang="en-US" smtClean="0"/>
              <a:t>15</a:t>
            </a:fld>
            <a:endParaRPr lang="en-US"/>
          </a:p>
        </p:txBody>
      </p:sp>
    </p:spTree>
    <p:extLst>
      <p:ext uri="{BB962C8B-B14F-4D97-AF65-F5344CB8AC3E}">
        <p14:creationId xmlns:p14="http://schemas.microsoft.com/office/powerpoint/2010/main" val="3235287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 think of an agricultural example.</a:t>
            </a:r>
          </a:p>
          <a:p>
            <a:r>
              <a:rPr lang="en-US"/>
              <a:t>Collected samples of grasshoppers to compare their average wingspan</a:t>
            </a:r>
          </a:p>
        </p:txBody>
      </p:sp>
      <p:sp>
        <p:nvSpPr>
          <p:cNvPr id="4" name="Slide Number Placeholder 3"/>
          <p:cNvSpPr>
            <a:spLocks noGrp="1"/>
          </p:cNvSpPr>
          <p:nvPr>
            <p:ph type="sldNum" sz="quarter" idx="5"/>
          </p:nvPr>
        </p:nvSpPr>
        <p:spPr/>
        <p:txBody>
          <a:bodyPr/>
          <a:lstStyle/>
          <a:p>
            <a:fld id="{D343CE2E-3DB2-2543-A1CC-255A6E8F42E8}" type="slidenum">
              <a:rPr lang="en-US" smtClean="0"/>
              <a:t>16</a:t>
            </a:fld>
            <a:endParaRPr lang="en-US"/>
          </a:p>
        </p:txBody>
      </p:sp>
    </p:spTree>
    <p:extLst>
      <p:ext uri="{BB962C8B-B14F-4D97-AF65-F5344CB8AC3E}">
        <p14:creationId xmlns:p14="http://schemas.microsoft.com/office/powerpoint/2010/main" val="932755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can be a question related to agriculture, or the research topic you came up with from the last class. </a:t>
            </a:r>
          </a:p>
          <a:p>
            <a:endParaRPr lang="en-US"/>
          </a:p>
          <a:p>
            <a:r>
              <a:rPr lang="en-US"/>
              <a:t>Give the students about 5-10 minutes to do this, since they don’t know much about the research methods yet, you may offer a little help. </a:t>
            </a:r>
          </a:p>
          <a:p>
            <a:r>
              <a:rPr lang="en-US"/>
              <a:t>But not too much, we’ll come back to it. This doesn’t have to be specific, just a general idea of how they might answer the question</a:t>
            </a:r>
          </a:p>
        </p:txBody>
      </p:sp>
      <p:sp>
        <p:nvSpPr>
          <p:cNvPr id="4" name="Slide Number Placeholder 3"/>
          <p:cNvSpPr>
            <a:spLocks noGrp="1"/>
          </p:cNvSpPr>
          <p:nvPr>
            <p:ph type="sldNum" sz="quarter" idx="5"/>
          </p:nvPr>
        </p:nvSpPr>
        <p:spPr/>
        <p:txBody>
          <a:bodyPr/>
          <a:lstStyle/>
          <a:p>
            <a:fld id="{D343CE2E-3DB2-2543-A1CC-255A6E8F42E8}" type="slidenum">
              <a:rPr lang="en-US" smtClean="0"/>
              <a:t>17</a:t>
            </a:fld>
            <a:endParaRPr lang="en-US"/>
          </a:p>
        </p:txBody>
      </p:sp>
    </p:spTree>
    <p:extLst>
      <p:ext uri="{BB962C8B-B14F-4D97-AF65-F5344CB8AC3E}">
        <p14:creationId xmlns:p14="http://schemas.microsoft.com/office/powerpoint/2010/main" val="1088664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These are the </a:t>
            </a:r>
            <a:endParaRPr lang="en-US" dirty="0"/>
          </a:p>
        </p:txBody>
      </p:sp>
      <p:sp>
        <p:nvSpPr>
          <p:cNvPr id="4" name="Slide Number Placeholder 3"/>
          <p:cNvSpPr>
            <a:spLocks noGrp="1"/>
          </p:cNvSpPr>
          <p:nvPr>
            <p:ph type="sldNum" sz="quarter" idx="5"/>
          </p:nvPr>
        </p:nvSpPr>
        <p:spPr/>
        <p:txBody>
          <a:bodyPr/>
          <a:lstStyle/>
          <a:p>
            <a:fld id="{D343CE2E-3DB2-2543-A1CC-255A6E8F42E8}" type="slidenum">
              <a:rPr lang="en-US" smtClean="0"/>
              <a:t>19</a:t>
            </a:fld>
            <a:endParaRPr lang="en-US"/>
          </a:p>
        </p:txBody>
      </p:sp>
    </p:spTree>
    <p:extLst>
      <p:ext uri="{BB962C8B-B14F-4D97-AF65-F5344CB8AC3E}">
        <p14:creationId xmlns:p14="http://schemas.microsoft.com/office/powerpoint/2010/main" val="18480505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detail on the next slide</a:t>
            </a:r>
          </a:p>
          <a:p>
            <a:r>
              <a:rPr lang="en-US"/>
              <a:t>Walk through these questions, maybe give a couple examples. Say something like, “lets talk a little bit more about data, since research deals with all different kinds of data. Its important to be specific about the data you’re dealing with”</a:t>
            </a: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20</a:t>
            </a:fld>
            <a:endParaRPr lang="en-US"/>
          </a:p>
        </p:txBody>
      </p:sp>
    </p:spTree>
    <p:extLst>
      <p:ext uri="{BB962C8B-B14F-4D97-AF65-F5344CB8AC3E}">
        <p14:creationId xmlns:p14="http://schemas.microsoft.com/office/powerpoint/2010/main" val="2829037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talk about data. Research is based around data so this is a very important section.</a:t>
            </a:r>
          </a:p>
          <a:p>
            <a:pPr marL="800100" indent="-228600" defTabSz="914400">
              <a:lnSpc>
                <a:spcPct val="90000"/>
              </a:lnSpc>
              <a:buFont typeface="Arial" panose="020B0604020202020204" pitchFamily="34" charset="0"/>
              <a:buChar char="•"/>
            </a:pPr>
            <a:r>
              <a:rPr lang="en-US" sz="1200">
                <a:solidFill>
                  <a:schemeClr val="tx1"/>
                </a:solidFill>
                <a:latin typeface="+mn-lt"/>
              </a:rPr>
              <a:t>Data may be accurate for only a </a:t>
            </a:r>
            <a:r>
              <a:rPr lang="en-US" sz="1200" i="1">
                <a:solidFill>
                  <a:schemeClr val="tx1"/>
                </a:solidFill>
                <a:latin typeface="+mn-lt"/>
              </a:rPr>
              <a:t>very short time</a:t>
            </a:r>
          </a:p>
          <a:p>
            <a:pPr marL="800100" indent="-228600" defTabSz="914400">
              <a:lnSpc>
                <a:spcPct val="90000"/>
              </a:lnSpc>
              <a:buFont typeface="Arial" panose="020B0604020202020204" pitchFamily="34" charset="0"/>
              <a:buChar char="•"/>
            </a:pPr>
            <a:r>
              <a:rPr lang="en-US" sz="1200">
                <a:solidFill>
                  <a:schemeClr val="tx1"/>
                </a:solidFill>
                <a:latin typeface="+mn-lt"/>
              </a:rPr>
              <a:t>Tomorrow, next week, next year—what we thought we had “discovered” about something may have changed in some way</a:t>
            </a:r>
          </a:p>
          <a:p>
            <a:pPr marL="800100" indent="-228600" defTabSz="914400">
              <a:lnSpc>
                <a:spcPct val="90000"/>
              </a:lnSpc>
              <a:buFont typeface="Arial" panose="020B0604020202020204" pitchFamily="34" charset="0"/>
              <a:buChar char="•"/>
            </a:pPr>
            <a:r>
              <a:rPr lang="en-US" sz="1200">
                <a:solidFill>
                  <a:schemeClr val="tx1"/>
                </a:solidFill>
                <a:latin typeface="+mn-lt"/>
              </a:rPr>
              <a:t>New information, technology, and skills are constantly being developed. This changes the way we understand things, including data.</a:t>
            </a:r>
          </a:p>
          <a:p>
            <a:pPr marL="800100" indent="-228600" defTabSz="914400">
              <a:lnSpc>
                <a:spcPct val="90000"/>
              </a:lnSpc>
              <a:buFont typeface="Arial" panose="020B0604020202020204" pitchFamily="34" charset="0"/>
              <a:buChar char="•"/>
            </a:pPr>
            <a:r>
              <a:rPr lang="en-US" sz="1200">
                <a:solidFill>
                  <a:schemeClr val="tx1"/>
                </a:solidFill>
                <a:latin typeface="+mn-lt"/>
              </a:rPr>
              <a:t>It’s important to do research that finds the most recent and accurate data</a:t>
            </a: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21</a:t>
            </a:fld>
            <a:endParaRPr lang="en-US"/>
          </a:p>
        </p:txBody>
      </p:sp>
    </p:spTree>
    <p:extLst>
      <p:ext uri="{BB962C8B-B14F-4D97-AF65-F5344CB8AC3E}">
        <p14:creationId xmlns:p14="http://schemas.microsoft.com/office/powerpoint/2010/main" val="3346072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vocab isn’t that advanced, but just make sure they understand what ”volatile” and “evaporation/expiration” mean regarding data.</a:t>
            </a:r>
          </a:p>
          <a:p>
            <a:pPr marL="285750" indent="-285750">
              <a:lnSpc>
                <a:spcPct val="90000"/>
              </a:lnSpc>
              <a:spcBef>
                <a:spcPts val="2000"/>
              </a:spcBef>
              <a:buFont typeface="Arial,Sans-Serif"/>
              <a:buChar char="•"/>
            </a:pPr>
            <a:r>
              <a:rPr lang="en-US" dirty="0"/>
              <a:t>Primary data is:</a:t>
            </a:r>
            <a:endParaRPr lang="en-US" dirty="0">
              <a:ea typeface="Calibri"/>
              <a:cs typeface="Calibri"/>
            </a:endParaRPr>
          </a:p>
          <a:p>
            <a:pPr marL="476250" indent="-292100">
              <a:lnSpc>
                <a:spcPct val="90000"/>
              </a:lnSpc>
              <a:spcBef>
                <a:spcPts val="2000"/>
              </a:spcBef>
              <a:buFont typeface="Arial,Sans-Serif"/>
              <a:buChar char="•"/>
            </a:pPr>
            <a:r>
              <a:rPr lang="en-US" dirty="0"/>
              <a:t>Collected directly from the data source without going through any existing, alternative sources.</a:t>
            </a:r>
            <a:endParaRPr lang="en-US" dirty="0">
              <a:ea typeface="Calibri"/>
              <a:cs typeface="Calibri"/>
            </a:endParaRPr>
          </a:p>
          <a:p>
            <a:pPr marL="285750" indent="-285750">
              <a:lnSpc>
                <a:spcPct val="90000"/>
              </a:lnSpc>
              <a:spcBef>
                <a:spcPts val="2000"/>
              </a:spcBef>
              <a:buFont typeface="Arial,Sans-Serif"/>
              <a:buChar char="•"/>
            </a:pPr>
            <a:r>
              <a:rPr lang="en-US" dirty="0"/>
              <a:t>Secondary data is:</a:t>
            </a:r>
            <a:endParaRPr lang="en-US" dirty="0">
              <a:ea typeface="Calibri"/>
              <a:cs typeface="Calibri"/>
            </a:endParaRPr>
          </a:p>
          <a:p>
            <a:pPr marL="422275" indent="-290195">
              <a:lnSpc>
                <a:spcPct val="90000"/>
              </a:lnSpc>
              <a:spcBef>
                <a:spcPts val="2000"/>
              </a:spcBef>
              <a:buFont typeface="Arial,Sans-Serif"/>
              <a:buChar char="•"/>
            </a:pPr>
            <a:r>
              <a:rPr lang="en-US" dirty="0"/>
              <a:t>Data that has been collected in the past by someone</a:t>
            </a:r>
          </a:p>
          <a:p>
            <a:pPr marL="800100" indent="-571500" defTabSz="914400">
              <a:lnSpc>
                <a:spcPct val="90000"/>
              </a:lnSpc>
              <a:buFont typeface="Arial" panose="020B0604020202020204" pitchFamily="34" charset="0"/>
              <a:buChar char="•"/>
            </a:pPr>
            <a:r>
              <a:rPr lang="en-US" sz="1200" dirty="0">
                <a:solidFill>
                  <a:schemeClr val="tx1"/>
                </a:solidFill>
                <a:latin typeface="+mn-lt"/>
              </a:rPr>
              <a:t>It focuses on finding out all there is to a particular subject matter. </a:t>
            </a:r>
            <a:endParaRPr lang="en-US" sz="1200" dirty="0">
              <a:solidFill>
                <a:schemeClr val="tx1"/>
              </a:solidFill>
              <a:latin typeface="+mn-lt"/>
              <a:ea typeface="Calibri"/>
              <a:cs typeface="Calibri"/>
            </a:endParaRPr>
          </a:p>
          <a:p>
            <a:pPr marL="800100" indent="-571500" defTabSz="914400">
              <a:lnSpc>
                <a:spcPct val="90000"/>
              </a:lnSpc>
              <a:buFont typeface="Arial" panose="020B0604020202020204" pitchFamily="34" charset="0"/>
              <a:buChar char="•"/>
            </a:pPr>
            <a:r>
              <a:rPr lang="en-US" sz="1200" dirty="0">
                <a:solidFill>
                  <a:schemeClr val="tx1"/>
                </a:solidFill>
                <a:latin typeface="+mn-lt"/>
              </a:rPr>
              <a:t>Data is collected to be further used to test hypotheses</a:t>
            </a:r>
            <a:endParaRPr lang="en-US" sz="1200" dirty="0">
              <a:solidFill>
                <a:schemeClr val="tx1"/>
              </a:solidFill>
              <a:latin typeface="+mn-lt"/>
              <a:ea typeface="Calibri"/>
              <a:cs typeface="Calibri"/>
            </a:endParaRP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22</a:t>
            </a:fld>
            <a:endParaRPr lang="en-US"/>
          </a:p>
        </p:txBody>
      </p:sp>
    </p:spTree>
    <p:extLst>
      <p:ext uri="{BB962C8B-B14F-4D97-AF65-F5344CB8AC3E}">
        <p14:creationId xmlns:p14="http://schemas.microsoft.com/office/powerpoint/2010/main" val="3003350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just a few examples, there are many more.</a:t>
            </a:r>
          </a:p>
        </p:txBody>
      </p:sp>
      <p:sp>
        <p:nvSpPr>
          <p:cNvPr id="4" name="Slide Number Placeholder 3"/>
          <p:cNvSpPr>
            <a:spLocks noGrp="1"/>
          </p:cNvSpPr>
          <p:nvPr>
            <p:ph type="sldNum" sz="quarter" idx="5"/>
          </p:nvPr>
        </p:nvSpPr>
        <p:spPr/>
        <p:txBody>
          <a:bodyPr/>
          <a:lstStyle/>
          <a:p>
            <a:fld id="{D343CE2E-3DB2-2543-A1CC-255A6E8F42E8}" type="slidenum">
              <a:rPr lang="en-US" smtClean="0"/>
              <a:t>23</a:t>
            </a:fld>
            <a:endParaRPr lang="en-US"/>
          </a:p>
        </p:txBody>
      </p:sp>
    </p:spTree>
    <p:extLst>
      <p:ext uri="{BB962C8B-B14F-4D97-AF65-F5344CB8AC3E}">
        <p14:creationId xmlns:p14="http://schemas.microsoft.com/office/powerpoint/2010/main" val="1366256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just a few examples, there are many more.</a:t>
            </a:r>
          </a:p>
        </p:txBody>
      </p:sp>
      <p:sp>
        <p:nvSpPr>
          <p:cNvPr id="4" name="Slide Number Placeholder 3"/>
          <p:cNvSpPr>
            <a:spLocks noGrp="1"/>
          </p:cNvSpPr>
          <p:nvPr>
            <p:ph type="sldNum" sz="quarter" idx="5"/>
          </p:nvPr>
        </p:nvSpPr>
        <p:spPr/>
        <p:txBody>
          <a:bodyPr/>
          <a:lstStyle/>
          <a:p>
            <a:fld id="{D343CE2E-3DB2-2543-A1CC-255A6E8F42E8}" type="slidenum">
              <a:rPr lang="en-US" smtClean="0"/>
              <a:t>24</a:t>
            </a:fld>
            <a:endParaRPr lang="en-US"/>
          </a:p>
        </p:txBody>
      </p:sp>
    </p:spTree>
    <p:extLst>
      <p:ext uri="{BB962C8B-B14F-4D97-AF65-F5344CB8AC3E}">
        <p14:creationId xmlns:p14="http://schemas.microsoft.com/office/powerpoint/2010/main" val="3218163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just some examples, there are other factors they can look at. Again when </a:t>
            </a:r>
            <a:r>
              <a:rPr lang="en-US" err="1"/>
              <a:t>youre</a:t>
            </a:r>
            <a:r>
              <a:rPr lang="en-US"/>
              <a:t> thinking about what data to collect, you want to keep your research question in mind.</a:t>
            </a:r>
          </a:p>
        </p:txBody>
      </p:sp>
      <p:sp>
        <p:nvSpPr>
          <p:cNvPr id="4" name="Slide Number Placeholder 3"/>
          <p:cNvSpPr>
            <a:spLocks noGrp="1"/>
          </p:cNvSpPr>
          <p:nvPr>
            <p:ph type="sldNum" sz="quarter" idx="5"/>
          </p:nvPr>
        </p:nvSpPr>
        <p:spPr/>
        <p:txBody>
          <a:bodyPr/>
          <a:lstStyle/>
          <a:p>
            <a:fld id="{D343CE2E-3DB2-2543-A1CC-255A6E8F42E8}" type="slidenum">
              <a:rPr lang="en-US" smtClean="0"/>
              <a:t>25</a:t>
            </a:fld>
            <a:endParaRPr lang="en-US"/>
          </a:p>
        </p:txBody>
      </p:sp>
    </p:spTree>
    <p:extLst>
      <p:ext uri="{BB962C8B-B14F-4D97-AF65-F5344CB8AC3E}">
        <p14:creationId xmlns:p14="http://schemas.microsoft.com/office/powerpoint/2010/main" val="2751983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looking at online resources, we want to use reliable ones like .gov, .</a:t>
            </a:r>
            <a:r>
              <a:rPr lang="en-US" err="1"/>
              <a:t>edu</a:t>
            </a:r>
            <a:r>
              <a:rPr lang="en-US"/>
              <a:t>, or peer-reviewed journals and articles that have been published.</a:t>
            </a:r>
          </a:p>
          <a:p>
            <a:endParaRPr lang="en-US"/>
          </a:p>
        </p:txBody>
      </p:sp>
      <p:sp>
        <p:nvSpPr>
          <p:cNvPr id="4" name="Slide Number Placeholder 3"/>
          <p:cNvSpPr>
            <a:spLocks noGrp="1"/>
          </p:cNvSpPr>
          <p:nvPr>
            <p:ph type="sldNum" sz="quarter" idx="5"/>
          </p:nvPr>
        </p:nvSpPr>
        <p:spPr/>
        <p:txBody>
          <a:bodyPr/>
          <a:lstStyle/>
          <a:p>
            <a:fld id="{D343CE2E-3DB2-2543-A1CC-255A6E8F42E8}" type="slidenum">
              <a:rPr lang="en-US" smtClean="0"/>
              <a:t>26</a:t>
            </a:fld>
            <a:endParaRPr lang="en-US"/>
          </a:p>
        </p:txBody>
      </p:sp>
    </p:spTree>
    <p:extLst>
      <p:ext uri="{BB962C8B-B14F-4D97-AF65-F5344CB8AC3E}">
        <p14:creationId xmlns:p14="http://schemas.microsoft.com/office/powerpoint/2010/main" val="17514384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don’t want to use just any data. In order to report accurate data, we need to collect accurate data that answers our research question.</a:t>
            </a:r>
          </a:p>
        </p:txBody>
      </p:sp>
      <p:sp>
        <p:nvSpPr>
          <p:cNvPr id="4" name="Slide Number Placeholder 3"/>
          <p:cNvSpPr>
            <a:spLocks noGrp="1"/>
          </p:cNvSpPr>
          <p:nvPr>
            <p:ph type="sldNum" sz="quarter" idx="5"/>
          </p:nvPr>
        </p:nvSpPr>
        <p:spPr/>
        <p:txBody>
          <a:bodyPr/>
          <a:lstStyle/>
          <a:p>
            <a:fld id="{D343CE2E-3DB2-2543-A1CC-255A6E8F42E8}" type="slidenum">
              <a:rPr lang="en-US" smtClean="0"/>
              <a:t>28</a:t>
            </a:fld>
            <a:endParaRPr lang="en-US"/>
          </a:p>
        </p:txBody>
      </p:sp>
    </p:spTree>
    <p:extLst>
      <p:ext uri="{BB962C8B-B14F-4D97-AF65-F5344CB8AC3E}">
        <p14:creationId xmlns:p14="http://schemas.microsoft.com/office/powerpoint/2010/main" val="1431427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them 10 minutes or so. </a:t>
            </a:r>
          </a:p>
          <a:p>
            <a:r>
              <a:rPr lang="en-US"/>
              <a:t>Data collection can come in many forms. Surveys, field tests, etc. </a:t>
            </a:r>
          </a:p>
          <a:p>
            <a:r>
              <a:rPr lang="en-US"/>
              <a:t>They can analyze it by comparing samples, comparing to past results, etc.</a:t>
            </a:r>
          </a:p>
        </p:txBody>
      </p:sp>
      <p:sp>
        <p:nvSpPr>
          <p:cNvPr id="4" name="Slide Number Placeholder 3"/>
          <p:cNvSpPr>
            <a:spLocks noGrp="1"/>
          </p:cNvSpPr>
          <p:nvPr>
            <p:ph type="sldNum" sz="quarter" idx="5"/>
          </p:nvPr>
        </p:nvSpPr>
        <p:spPr/>
        <p:txBody>
          <a:bodyPr/>
          <a:lstStyle/>
          <a:p>
            <a:fld id="{D343CE2E-3DB2-2543-A1CC-255A6E8F42E8}" type="slidenum">
              <a:rPr lang="en-US" smtClean="0"/>
              <a:t>29</a:t>
            </a:fld>
            <a:endParaRPr lang="en-US"/>
          </a:p>
        </p:txBody>
      </p:sp>
    </p:spTree>
    <p:extLst>
      <p:ext uri="{BB962C8B-B14F-4D97-AF65-F5344CB8AC3E}">
        <p14:creationId xmlns:p14="http://schemas.microsoft.com/office/powerpoint/2010/main" val="2648534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just some of the ways to increase the credibility of your research results, there are many more. Make sure they understand before you move on.</a:t>
            </a:r>
          </a:p>
        </p:txBody>
      </p:sp>
      <p:sp>
        <p:nvSpPr>
          <p:cNvPr id="4" name="Slide Number Placeholder 3"/>
          <p:cNvSpPr>
            <a:spLocks noGrp="1"/>
          </p:cNvSpPr>
          <p:nvPr>
            <p:ph type="sldNum" sz="quarter" idx="5"/>
          </p:nvPr>
        </p:nvSpPr>
        <p:spPr/>
        <p:txBody>
          <a:bodyPr/>
          <a:lstStyle/>
          <a:p>
            <a:fld id="{D343CE2E-3DB2-2543-A1CC-255A6E8F42E8}" type="slidenum">
              <a:rPr lang="en-US" smtClean="0"/>
              <a:t>31</a:t>
            </a:fld>
            <a:endParaRPr lang="en-US"/>
          </a:p>
        </p:txBody>
      </p:sp>
    </p:spTree>
    <p:extLst>
      <p:ext uri="{BB962C8B-B14F-4D97-AF65-F5344CB8AC3E}">
        <p14:creationId xmlns:p14="http://schemas.microsoft.com/office/powerpoint/2010/main" val="7239908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just some of the ways to increase the credibility of your research results, there are many more. Make sure they understand before you move on.</a:t>
            </a:r>
          </a:p>
        </p:txBody>
      </p:sp>
      <p:sp>
        <p:nvSpPr>
          <p:cNvPr id="4" name="Slide Number Placeholder 3"/>
          <p:cNvSpPr>
            <a:spLocks noGrp="1"/>
          </p:cNvSpPr>
          <p:nvPr>
            <p:ph type="sldNum" sz="quarter" idx="5"/>
          </p:nvPr>
        </p:nvSpPr>
        <p:spPr/>
        <p:txBody>
          <a:bodyPr/>
          <a:lstStyle/>
          <a:p>
            <a:fld id="{D343CE2E-3DB2-2543-A1CC-255A6E8F42E8}" type="slidenum">
              <a:rPr lang="en-US" smtClean="0"/>
              <a:t>32</a:t>
            </a:fld>
            <a:endParaRPr lang="en-US"/>
          </a:p>
        </p:txBody>
      </p:sp>
    </p:spTree>
    <p:extLst>
      <p:ext uri="{BB962C8B-B14F-4D97-AF65-F5344CB8AC3E}">
        <p14:creationId xmlns:p14="http://schemas.microsoft.com/office/powerpoint/2010/main" val="3984165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just some of the ways to increase the credibility of your research results, there are many more. Make sure they understand before you move on.</a:t>
            </a:r>
          </a:p>
        </p:txBody>
      </p:sp>
      <p:sp>
        <p:nvSpPr>
          <p:cNvPr id="4" name="Slide Number Placeholder 3"/>
          <p:cNvSpPr>
            <a:spLocks noGrp="1"/>
          </p:cNvSpPr>
          <p:nvPr>
            <p:ph type="sldNum" sz="quarter" idx="5"/>
          </p:nvPr>
        </p:nvSpPr>
        <p:spPr/>
        <p:txBody>
          <a:bodyPr/>
          <a:lstStyle/>
          <a:p>
            <a:fld id="{D343CE2E-3DB2-2543-A1CC-255A6E8F42E8}" type="slidenum">
              <a:rPr lang="en-US" smtClean="0"/>
              <a:t>33</a:t>
            </a:fld>
            <a:endParaRPr lang="en-US"/>
          </a:p>
        </p:txBody>
      </p:sp>
    </p:spTree>
    <p:extLst>
      <p:ext uri="{BB962C8B-B14F-4D97-AF65-F5344CB8AC3E}">
        <p14:creationId xmlns:p14="http://schemas.microsoft.com/office/powerpoint/2010/main" val="3673058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just some of the ways to increase the credibility of your research results, there are many more. Make sure they understand before you move on.</a:t>
            </a:r>
          </a:p>
        </p:txBody>
      </p:sp>
      <p:sp>
        <p:nvSpPr>
          <p:cNvPr id="4" name="Slide Number Placeholder 3"/>
          <p:cNvSpPr>
            <a:spLocks noGrp="1"/>
          </p:cNvSpPr>
          <p:nvPr>
            <p:ph type="sldNum" sz="quarter" idx="5"/>
          </p:nvPr>
        </p:nvSpPr>
        <p:spPr/>
        <p:txBody>
          <a:bodyPr/>
          <a:lstStyle/>
          <a:p>
            <a:fld id="{D343CE2E-3DB2-2543-A1CC-255A6E8F42E8}" type="slidenum">
              <a:rPr lang="en-US" smtClean="0"/>
              <a:t>34</a:t>
            </a:fld>
            <a:endParaRPr lang="en-US"/>
          </a:p>
        </p:txBody>
      </p:sp>
    </p:spTree>
    <p:extLst>
      <p:ext uri="{BB962C8B-B14F-4D97-AF65-F5344CB8AC3E}">
        <p14:creationId xmlns:p14="http://schemas.microsoft.com/office/powerpoint/2010/main" val="2482245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Give them about 5 minutes. This will give them time to explain how they will make sure they collect the right data, and how they will make sure their report is credible/reliable</a:t>
            </a:r>
          </a:p>
        </p:txBody>
      </p:sp>
      <p:sp>
        <p:nvSpPr>
          <p:cNvPr id="4" name="Slide Number Placeholder 3"/>
          <p:cNvSpPr>
            <a:spLocks noGrp="1"/>
          </p:cNvSpPr>
          <p:nvPr>
            <p:ph type="sldNum" sz="quarter" idx="5"/>
          </p:nvPr>
        </p:nvSpPr>
        <p:spPr/>
        <p:txBody>
          <a:bodyPr/>
          <a:lstStyle/>
          <a:p>
            <a:fld id="{D343CE2E-3DB2-2543-A1CC-255A6E8F42E8}" type="slidenum">
              <a:rPr lang="en-US" smtClean="0"/>
              <a:t>35</a:t>
            </a:fld>
            <a:endParaRPr lang="en-US"/>
          </a:p>
        </p:txBody>
      </p:sp>
    </p:spTree>
    <p:extLst>
      <p:ext uri="{BB962C8B-B14F-4D97-AF65-F5344CB8AC3E}">
        <p14:creationId xmlns:p14="http://schemas.microsoft.com/office/powerpoint/2010/main" val="23179920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636EF-9B34-784F-B076-08F4E00F1F69}"/>
              </a:ext>
              <a:ext uri="{C183D7F6-B498-43B3-948B-1728B52AA6E4}">
                <adec:decorative xmlns:adec="http://schemas.microsoft.com/office/drawing/2017/decorative" val="1"/>
              </a:ext>
            </a:extLst>
          </p:cNvPr>
          <p:cNvSpPr/>
          <p:nvPr userDrawn="1"/>
        </p:nvSpPr>
        <p:spPr>
          <a:xfrm>
            <a:off x="0" y="-93785"/>
            <a:ext cx="24384000" cy="13809785"/>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Picture Placeholder 13">
            <a:extLst>
              <a:ext uri="{FF2B5EF4-FFF2-40B4-BE49-F238E27FC236}">
                <a16:creationId xmlns:a16="http://schemas.microsoft.com/office/drawing/2014/main" id="{448CEBF0-C1A7-504A-ABF5-DF36CEF4DA11}"/>
              </a:ext>
            </a:extLst>
          </p:cNvPr>
          <p:cNvSpPr>
            <a:spLocks noGrp="1"/>
          </p:cNvSpPr>
          <p:nvPr>
            <p:ph type="pic" sz="quarter" idx="10"/>
          </p:nvPr>
        </p:nvSpPr>
        <p:spPr>
          <a:xfrm>
            <a:off x="0" y="-93785"/>
            <a:ext cx="12252960" cy="13563600"/>
          </a:xfrm>
          <a:prstGeom prst="rect">
            <a:avLst/>
          </a:prstGeom>
        </p:spPr>
        <p:txBody>
          <a:bodyPr anchor="ctr"/>
          <a:lstStyle>
            <a:lvl1pPr marL="0" indent="0" algn="ctr">
              <a:buNone/>
              <a:defRPr>
                <a:solidFill>
                  <a:schemeClr val="bg1"/>
                </a:solidFill>
              </a:defRPr>
            </a:lvl1pPr>
          </a:lstStyle>
          <a:p>
            <a:r>
              <a:rPr lang="en-US"/>
              <a:t>Click icon to add picture</a:t>
            </a:r>
          </a:p>
        </p:txBody>
      </p:sp>
      <p:pic>
        <p:nvPicPr>
          <p:cNvPr id="10" name="Picture 9">
            <a:extLst>
              <a:ext uri="{FF2B5EF4-FFF2-40B4-BE49-F238E27FC236}">
                <a16:creationId xmlns:a16="http://schemas.microsoft.com/office/drawing/2014/main" id="{53A0E760-EEA4-D344-BD23-C858E7E740A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469815"/>
            <a:ext cx="24384000" cy="246185"/>
          </a:xfrm>
          <a:prstGeom prst="rect">
            <a:avLst/>
          </a:prstGeom>
        </p:spPr>
      </p:pic>
      <p:sp>
        <p:nvSpPr>
          <p:cNvPr id="2" name="Title 1"/>
          <p:cNvSpPr>
            <a:spLocks noGrp="1"/>
          </p:cNvSpPr>
          <p:nvPr>
            <p:ph type="title" hasCustomPrompt="1"/>
          </p:nvPr>
        </p:nvSpPr>
        <p:spPr>
          <a:xfrm>
            <a:off x="12957311" y="3820978"/>
            <a:ext cx="9750289" cy="1970419"/>
          </a:xfrm>
        </p:spPr>
        <p:txBody>
          <a:bodyPr/>
          <a:lstStyle>
            <a:lvl1pPr>
              <a:defRPr>
                <a:solidFill>
                  <a:schemeClr val="bg1"/>
                </a:solidFill>
              </a:defRPr>
            </a:lvl1pPr>
          </a:lstStyle>
          <a:p>
            <a:r>
              <a:rPr lang="en-US"/>
              <a:t>TITLE CARD</a:t>
            </a:r>
          </a:p>
        </p:txBody>
      </p:sp>
      <p:sp>
        <p:nvSpPr>
          <p:cNvPr id="4" name="Text Placeholder 3">
            <a:extLst>
              <a:ext uri="{FF2B5EF4-FFF2-40B4-BE49-F238E27FC236}">
                <a16:creationId xmlns:a16="http://schemas.microsoft.com/office/drawing/2014/main" id="{B69C44B1-DAB3-374E-8714-625353D60CBB}"/>
              </a:ext>
            </a:extLst>
          </p:cNvPr>
          <p:cNvSpPr>
            <a:spLocks noGrp="1"/>
          </p:cNvSpPr>
          <p:nvPr>
            <p:ph type="body" sz="quarter" idx="11" hasCustomPrompt="1"/>
          </p:nvPr>
        </p:nvSpPr>
        <p:spPr>
          <a:xfrm>
            <a:off x="12957311" y="6124673"/>
            <a:ext cx="9747504" cy="1371600"/>
          </a:xfrm>
          <a:prstGeom prst="rect">
            <a:avLst/>
          </a:prstGeom>
        </p:spPr>
        <p:txBody>
          <a:bodyPr/>
          <a:lstStyle>
            <a:lvl1pPr marL="0" indent="0">
              <a:buNone/>
              <a:defRPr sz="5400" b="0" i="0">
                <a:solidFill>
                  <a:schemeClr val="bg1"/>
                </a:solidFill>
                <a:latin typeface="Nunito Sans" pitchFamily="2" charset="77"/>
              </a:defRPr>
            </a:lvl1pPr>
          </a:lstStyle>
          <a:p>
            <a:pPr lvl="0"/>
            <a:r>
              <a:rPr lang="en-US"/>
              <a:t>Second Line</a:t>
            </a:r>
          </a:p>
        </p:txBody>
      </p:sp>
      <p:pic>
        <p:nvPicPr>
          <p:cNvPr id="8" name="Picture 7" descr="Texas State University">
            <a:extLst>
              <a:ext uri="{FF2B5EF4-FFF2-40B4-BE49-F238E27FC236}">
                <a16:creationId xmlns:a16="http://schemas.microsoft.com/office/drawing/2014/main" id="{5E8657D1-2783-1845-BB5B-3DAA5CE6A1A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957311" y="10063298"/>
            <a:ext cx="5029200" cy="2438400"/>
          </a:xfrm>
          <a:prstGeom prst="rect">
            <a:avLst/>
          </a:prstGeom>
        </p:spPr>
      </p:pic>
      <p:pic>
        <p:nvPicPr>
          <p:cNvPr id="9" name="Picture 8" descr="Member the Texas State University System">
            <a:extLst>
              <a:ext uri="{FF2B5EF4-FFF2-40B4-BE49-F238E27FC236}">
                <a16:creationId xmlns:a16="http://schemas.microsoft.com/office/drawing/2014/main" id="{F2E3C823-48E0-7542-B222-37105C1DEC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267548" y="12183707"/>
            <a:ext cx="4408727" cy="274320"/>
          </a:xfrm>
          <a:prstGeom prst="rect">
            <a:avLst/>
          </a:prstGeom>
        </p:spPr>
      </p:pic>
    </p:spTree>
    <p:extLst>
      <p:ext uri="{BB962C8B-B14F-4D97-AF65-F5344CB8AC3E}">
        <p14:creationId xmlns:p14="http://schemas.microsoft.com/office/powerpoint/2010/main" val="2030080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3048000" y="1371039"/>
            <a:ext cx="18288000" cy="1143562"/>
          </a:xfrm>
        </p:spPr>
        <p:txBody>
          <a:bodyPr anchor="t"/>
          <a:lstStyle/>
          <a:p>
            <a:r>
              <a:rPr lang="en-US"/>
              <a:t>CLICK TO EDIT TITLE</a:t>
            </a:r>
          </a:p>
        </p:txBody>
      </p:sp>
    </p:spTree>
    <p:extLst>
      <p:ext uri="{BB962C8B-B14F-4D97-AF65-F5344CB8AC3E}">
        <p14:creationId xmlns:p14="http://schemas.microsoft.com/office/powerpoint/2010/main" val="2489266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3048000" y="1371039"/>
            <a:ext cx="18288000" cy="1143562"/>
          </a:xfrm>
        </p:spPr>
        <p:txBody>
          <a:bodyPr anchor="t"/>
          <a:lstStyle/>
          <a:p>
            <a:r>
              <a:rPr lang="en-US"/>
              <a:t>CLICK TO EDIT TITLE</a:t>
            </a:r>
          </a:p>
        </p:txBody>
      </p:sp>
      <p:sp>
        <p:nvSpPr>
          <p:cNvPr id="4" name="Text Placeholder 3">
            <a:extLst>
              <a:ext uri="{FF2B5EF4-FFF2-40B4-BE49-F238E27FC236}">
                <a16:creationId xmlns:a16="http://schemas.microsoft.com/office/drawing/2014/main" id="{1D56CA2A-A7E5-9E45-8686-ED54FCC9555D}"/>
              </a:ext>
            </a:extLst>
          </p:cNvPr>
          <p:cNvSpPr>
            <a:spLocks noGrp="1"/>
          </p:cNvSpPr>
          <p:nvPr>
            <p:ph type="body" sz="quarter" idx="10" hasCustomPrompt="1"/>
          </p:nvPr>
        </p:nvSpPr>
        <p:spPr>
          <a:xfrm>
            <a:off x="3048000" y="3530600"/>
            <a:ext cx="18288000" cy="6629400"/>
          </a:xfrm>
          <a:prstGeom prst="rect">
            <a:avLst/>
          </a:prstGeom>
        </p:spPr>
        <p:txBody>
          <a:bodyPr/>
          <a:lstStyle>
            <a:lvl1pPr marL="0" indent="0" algn="l">
              <a:lnSpc>
                <a:spcPct val="150000"/>
              </a:lnSpc>
              <a:buFont typeface="Arial" panose="020B0604020202020204" pitchFamily="34" charset="0"/>
              <a:buNone/>
              <a:defRPr sz="2800" b="0" i="0">
                <a:ln>
                  <a:noFill/>
                </a:ln>
                <a:solidFill>
                  <a:schemeClr val="accent6"/>
                </a:solidFill>
                <a:latin typeface="Nunito Sans" pitchFamily="2" charset="77"/>
              </a:defRPr>
            </a:lvl1pPr>
            <a:lvl2pPr marL="914400" indent="0">
              <a:buNone/>
              <a:defRPr sz="2800" b="0" i="0">
                <a:solidFill>
                  <a:schemeClr val="tx1">
                    <a:lumMod val="60000"/>
                    <a:lumOff val="40000"/>
                  </a:schemeClr>
                </a:solidFill>
                <a:latin typeface="Nunito Sans" pitchFamily="2" charset="77"/>
              </a:defRPr>
            </a:lvl2pPr>
            <a:lvl3pPr marL="1828800" indent="0">
              <a:buNone/>
              <a:defRPr sz="2800" b="0" i="0">
                <a:solidFill>
                  <a:schemeClr val="tx1">
                    <a:lumMod val="60000"/>
                    <a:lumOff val="40000"/>
                  </a:schemeClr>
                </a:solidFill>
                <a:latin typeface="Nunito Sans" pitchFamily="2" charset="77"/>
              </a:defRPr>
            </a:lvl3pPr>
            <a:lvl4pPr marL="2743200" indent="0">
              <a:buNone/>
              <a:defRPr sz="2800" b="0" i="0">
                <a:solidFill>
                  <a:schemeClr val="tx1">
                    <a:lumMod val="60000"/>
                    <a:lumOff val="40000"/>
                  </a:schemeClr>
                </a:solidFill>
                <a:latin typeface="Nunito Sans" pitchFamily="2" charset="77"/>
              </a:defRPr>
            </a:lvl4pPr>
            <a:lvl5pPr marL="3657600" indent="0">
              <a:buNone/>
              <a:defRPr sz="2800" b="0" i="0">
                <a:solidFill>
                  <a:schemeClr val="tx1">
                    <a:lumMod val="60000"/>
                    <a:lumOff val="40000"/>
                  </a:schemeClr>
                </a:solidFill>
                <a:latin typeface="Nunito Sans" pitchFamily="2" charset="77"/>
              </a:defRPr>
            </a:lvl5pPr>
          </a:lstStyle>
          <a:p>
            <a:r>
              <a:rPr lang="en-US"/>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a:p>
            <a:r>
              <a:rPr lang="en-US"/>
              <a:t>Bobcats are especially skilled at:</a:t>
            </a:r>
          </a:p>
          <a:p>
            <a:pPr marL="457200" indent="-457200">
              <a:buFont typeface="Arial" panose="020B0604020202020204" pitchFamily="34" charset="0"/>
              <a:buChar char="•"/>
            </a:pPr>
            <a:r>
              <a:rPr lang="en-US"/>
              <a:t>pouncing on prey</a:t>
            </a:r>
          </a:p>
          <a:p>
            <a:pPr marL="457200" indent="-457200">
              <a:buFont typeface="Arial" panose="020B0604020202020204" pitchFamily="34" charset="0"/>
              <a:buChar char="•"/>
            </a:pPr>
            <a:r>
              <a:rPr lang="en-US"/>
              <a:t>musical theatre</a:t>
            </a:r>
          </a:p>
          <a:p>
            <a:pPr marL="457200" indent="-457200">
              <a:buFont typeface="Arial" panose="020B0604020202020204" pitchFamily="34" charset="0"/>
              <a:buChar char="•"/>
            </a:pPr>
            <a:r>
              <a:rPr lang="en-US"/>
              <a:t>communication</a:t>
            </a:r>
          </a:p>
          <a:p>
            <a:pPr marL="457200" indent="-457200">
              <a:buFont typeface="Arial" panose="020B0604020202020204" pitchFamily="34" charset="0"/>
              <a:buChar char="•"/>
            </a:pPr>
            <a:r>
              <a:rPr lang="en-US"/>
              <a:t>geography</a:t>
            </a:r>
          </a:p>
        </p:txBody>
      </p:sp>
    </p:spTree>
    <p:extLst>
      <p:ext uri="{BB962C8B-B14F-4D97-AF65-F5344CB8AC3E}">
        <p14:creationId xmlns:p14="http://schemas.microsoft.com/office/powerpoint/2010/main" val="2139750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1531088" y="1137123"/>
            <a:ext cx="11185452" cy="1143562"/>
          </a:xfrm>
        </p:spPr>
        <p:txBody>
          <a:bodyPr anchor="t"/>
          <a:lstStyle/>
          <a:p>
            <a:r>
              <a:rPr lang="en-US"/>
              <a:t>CLICK TO EDIT TITLE</a:t>
            </a:r>
          </a:p>
        </p:txBody>
      </p:sp>
      <p:sp>
        <p:nvSpPr>
          <p:cNvPr id="4" name="Text Placeholder 3">
            <a:extLst>
              <a:ext uri="{FF2B5EF4-FFF2-40B4-BE49-F238E27FC236}">
                <a16:creationId xmlns:a16="http://schemas.microsoft.com/office/drawing/2014/main" id="{1D56CA2A-A7E5-9E45-8686-ED54FCC9555D}"/>
              </a:ext>
            </a:extLst>
          </p:cNvPr>
          <p:cNvSpPr>
            <a:spLocks noGrp="1"/>
          </p:cNvSpPr>
          <p:nvPr>
            <p:ph type="body" sz="quarter" idx="10" hasCustomPrompt="1"/>
          </p:nvPr>
        </p:nvSpPr>
        <p:spPr>
          <a:xfrm>
            <a:off x="1531088" y="2977596"/>
            <a:ext cx="11185452" cy="7772400"/>
          </a:xfrm>
          <a:prstGeom prst="rect">
            <a:avLst/>
          </a:prstGeom>
        </p:spPr>
        <p:txBody>
          <a:bodyPr/>
          <a:lstStyle>
            <a:lvl1pPr marL="0" indent="0" algn="l">
              <a:lnSpc>
                <a:spcPct val="150000"/>
              </a:lnSpc>
              <a:buFont typeface="Arial" panose="020B0604020202020204" pitchFamily="34" charset="0"/>
              <a:buNone/>
              <a:defRPr sz="2800" b="0" i="0">
                <a:ln>
                  <a:noFill/>
                </a:ln>
                <a:solidFill>
                  <a:schemeClr val="accent6"/>
                </a:solidFill>
                <a:latin typeface="Nunito Sans" pitchFamily="2" charset="77"/>
              </a:defRPr>
            </a:lvl1pPr>
            <a:lvl2pPr marL="914400" indent="0">
              <a:buNone/>
              <a:defRPr sz="2800" b="0" i="0">
                <a:solidFill>
                  <a:schemeClr val="tx1">
                    <a:lumMod val="60000"/>
                    <a:lumOff val="40000"/>
                  </a:schemeClr>
                </a:solidFill>
                <a:latin typeface="Nunito Sans" pitchFamily="2" charset="77"/>
              </a:defRPr>
            </a:lvl2pPr>
            <a:lvl3pPr marL="1828800" indent="0">
              <a:buNone/>
              <a:defRPr sz="2800" b="0" i="0">
                <a:solidFill>
                  <a:schemeClr val="tx1">
                    <a:lumMod val="60000"/>
                    <a:lumOff val="40000"/>
                  </a:schemeClr>
                </a:solidFill>
                <a:latin typeface="Nunito Sans" pitchFamily="2" charset="77"/>
              </a:defRPr>
            </a:lvl3pPr>
            <a:lvl4pPr marL="2743200" indent="0">
              <a:buNone/>
              <a:defRPr sz="2800" b="0" i="0">
                <a:solidFill>
                  <a:schemeClr val="tx1">
                    <a:lumMod val="60000"/>
                    <a:lumOff val="40000"/>
                  </a:schemeClr>
                </a:solidFill>
                <a:latin typeface="Nunito Sans" pitchFamily="2" charset="77"/>
              </a:defRPr>
            </a:lvl4pPr>
            <a:lvl5pPr marL="3657600" indent="0">
              <a:buNone/>
              <a:defRPr sz="2800" b="0" i="0">
                <a:solidFill>
                  <a:schemeClr val="tx1">
                    <a:lumMod val="60000"/>
                    <a:lumOff val="40000"/>
                  </a:schemeClr>
                </a:solidFill>
                <a:latin typeface="Nunito Sans" pitchFamily="2" charset="77"/>
              </a:defRPr>
            </a:lvl5pPr>
          </a:lstStyle>
          <a:p>
            <a:r>
              <a:rPr lang="en-US"/>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a:p>
            <a:r>
              <a:rPr lang="en-US"/>
              <a:t>Bobcats are especially skilled at:</a:t>
            </a:r>
          </a:p>
          <a:p>
            <a:pPr marL="457200" indent="-457200">
              <a:buFont typeface="Arial" panose="020B0604020202020204" pitchFamily="34" charset="0"/>
              <a:buChar char="•"/>
            </a:pPr>
            <a:r>
              <a:rPr lang="en-US"/>
              <a:t>pouncing on prey</a:t>
            </a:r>
          </a:p>
          <a:p>
            <a:pPr marL="457200" indent="-457200">
              <a:buFont typeface="Arial" panose="020B0604020202020204" pitchFamily="34" charset="0"/>
              <a:buChar char="•"/>
            </a:pPr>
            <a:r>
              <a:rPr lang="en-US"/>
              <a:t>musical theatre</a:t>
            </a:r>
          </a:p>
          <a:p>
            <a:pPr marL="457200" indent="-457200">
              <a:buFont typeface="Arial" panose="020B0604020202020204" pitchFamily="34" charset="0"/>
              <a:buChar char="•"/>
            </a:pPr>
            <a:r>
              <a:rPr lang="en-US"/>
              <a:t>communication</a:t>
            </a:r>
          </a:p>
          <a:p>
            <a:pPr marL="457200" indent="-457200">
              <a:buFont typeface="Arial" panose="020B0604020202020204" pitchFamily="34" charset="0"/>
              <a:buChar char="•"/>
            </a:pPr>
            <a:r>
              <a:rPr lang="en-US"/>
              <a:t>geography</a:t>
            </a:r>
          </a:p>
        </p:txBody>
      </p:sp>
      <p:sp>
        <p:nvSpPr>
          <p:cNvPr id="5" name="Picture Placeholder 4">
            <a:extLst>
              <a:ext uri="{FF2B5EF4-FFF2-40B4-BE49-F238E27FC236}">
                <a16:creationId xmlns:a16="http://schemas.microsoft.com/office/drawing/2014/main" id="{6761D1C5-F586-4845-BBA0-AD6447E821D3}"/>
              </a:ext>
            </a:extLst>
          </p:cNvPr>
          <p:cNvSpPr>
            <a:spLocks noGrp="1"/>
          </p:cNvSpPr>
          <p:nvPr>
            <p:ph type="pic" sz="quarter" idx="11"/>
          </p:nvPr>
        </p:nvSpPr>
        <p:spPr>
          <a:xfrm>
            <a:off x="14123582" y="2977596"/>
            <a:ext cx="8686800" cy="7772400"/>
          </a:xfrm>
          <a:prstGeom prst="rect">
            <a:avLst/>
          </a:prstGeom>
        </p:spPr>
        <p:txBody>
          <a:bodyPr anchor="ctr"/>
          <a:lstStyle>
            <a:lvl1pPr marL="0" indent="0" algn="ctr">
              <a:buNone/>
              <a:defRPr>
                <a:solidFill>
                  <a:schemeClr val="accent6"/>
                </a:solidFill>
              </a:defRPr>
            </a:lvl1pPr>
          </a:lstStyle>
          <a:p>
            <a:r>
              <a:rPr lang="en-US"/>
              <a:t>Click icon to add picture</a:t>
            </a:r>
          </a:p>
        </p:txBody>
      </p:sp>
    </p:spTree>
    <p:extLst>
      <p:ext uri="{BB962C8B-B14F-4D97-AF65-F5344CB8AC3E}">
        <p14:creationId xmlns:p14="http://schemas.microsoft.com/office/powerpoint/2010/main" val="307717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761D1C5-F586-4845-BBA0-AD6447E821D3}"/>
              </a:ext>
            </a:extLst>
          </p:cNvPr>
          <p:cNvSpPr>
            <a:spLocks noGrp="1"/>
          </p:cNvSpPr>
          <p:nvPr>
            <p:ph type="pic" sz="quarter" idx="11"/>
          </p:nvPr>
        </p:nvSpPr>
        <p:spPr>
          <a:xfrm>
            <a:off x="1531088" y="2738200"/>
            <a:ext cx="8686800" cy="7772400"/>
          </a:xfrm>
          <a:prstGeom prst="rect">
            <a:avLst/>
          </a:prstGeom>
        </p:spPr>
        <p:txBody>
          <a:bodyPr anchor="ctr"/>
          <a:lstStyle>
            <a:lvl1pPr marL="0" indent="0" algn="ctr">
              <a:buNone/>
              <a:defRPr>
                <a:solidFill>
                  <a:schemeClr val="accent6"/>
                </a:solidFill>
              </a:defRPr>
            </a:lvl1pPr>
          </a:lstStyle>
          <a:p>
            <a:r>
              <a:rPr lang="en-US"/>
              <a:t>Click icon to add picture</a:t>
            </a:r>
          </a:p>
        </p:txBody>
      </p:sp>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11572256" y="2738200"/>
            <a:ext cx="8686800" cy="914400"/>
          </a:xfrm>
        </p:spPr>
        <p:txBody>
          <a:bodyPr anchor="ctr">
            <a:normAutofit/>
          </a:bodyPr>
          <a:lstStyle>
            <a:lvl1pPr>
              <a:defRPr sz="3600" b="1" i="0" spc="300">
                <a:solidFill>
                  <a:schemeClr val="bg1"/>
                </a:solidFill>
                <a:latin typeface="Nunito Sans SemiBold" pitchFamily="2" charset="77"/>
              </a:defRPr>
            </a:lvl1pPr>
          </a:lstStyle>
          <a:p>
            <a:r>
              <a:rPr lang="en-US"/>
              <a:t>THE BOBCAT IS A TYPE OF CAT.</a:t>
            </a:r>
          </a:p>
        </p:txBody>
      </p:sp>
    </p:spTree>
    <p:extLst>
      <p:ext uri="{BB962C8B-B14F-4D97-AF65-F5344CB8AC3E}">
        <p14:creationId xmlns:p14="http://schemas.microsoft.com/office/powerpoint/2010/main" val="306739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BC8A-F157-E647-9D9F-D51516F82D99}"/>
              </a:ext>
            </a:extLst>
          </p:cNvPr>
          <p:cNvSpPr>
            <a:spLocks noGrp="1"/>
          </p:cNvSpPr>
          <p:nvPr>
            <p:ph type="title" hasCustomPrompt="1"/>
          </p:nvPr>
        </p:nvSpPr>
        <p:spPr>
          <a:xfrm>
            <a:off x="1661853" y="1371039"/>
            <a:ext cx="18288000" cy="1143562"/>
          </a:xfrm>
        </p:spPr>
        <p:txBody>
          <a:bodyPr/>
          <a:lstStyle/>
          <a:p>
            <a:r>
              <a:rPr lang="en-US"/>
              <a:t>CLICK TO EDIT TITLE</a:t>
            </a:r>
          </a:p>
        </p:txBody>
      </p:sp>
      <p:sp>
        <p:nvSpPr>
          <p:cNvPr id="8" name="Picture Placeholder 7">
            <a:extLst>
              <a:ext uri="{FF2B5EF4-FFF2-40B4-BE49-F238E27FC236}">
                <a16:creationId xmlns:a16="http://schemas.microsoft.com/office/drawing/2014/main" id="{219D2988-F334-EF41-A2F7-874820BF0917}"/>
              </a:ext>
            </a:extLst>
          </p:cNvPr>
          <p:cNvSpPr>
            <a:spLocks noGrp="1"/>
          </p:cNvSpPr>
          <p:nvPr>
            <p:ph type="pic" sz="quarter" idx="10"/>
          </p:nvPr>
        </p:nvSpPr>
        <p:spPr>
          <a:xfrm>
            <a:off x="1661853" y="2732493"/>
            <a:ext cx="8686799" cy="7771498"/>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9" name="Picture Placeholder 7">
            <a:extLst>
              <a:ext uri="{FF2B5EF4-FFF2-40B4-BE49-F238E27FC236}">
                <a16:creationId xmlns:a16="http://schemas.microsoft.com/office/drawing/2014/main" id="{CC4E20E5-6627-3643-8DB5-EC4915FE2A61}"/>
              </a:ext>
            </a:extLst>
          </p:cNvPr>
          <p:cNvSpPr>
            <a:spLocks noGrp="1"/>
          </p:cNvSpPr>
          <p:nvPr>
            <p:ph type="pic" sz="quarter" idx="11"/>
          </p:nvPr>
        </p:nvSpPr>
        <p:spPr>
          <a:xfrm>
            <a:off x="10737502" y="3222418"/>
            <a:ext cx="3886203" cy="6858000"/>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10" name="Picture Placeholder 7">
            <a:extLst>
              <a:ext uri="{FF2B5EF4-FFF2-40B4-BE49-F238E27FC236}">
                <a16:creationId xmlns:a16="http://schemas.microsoft.com/office/drawing/2014/main" id="{44037A35-B93C-004C-AE9D-9D7376D671D0}"/>
              </a:ext>
            </a:extLst>
          </p:cNvPr>
          <p:cNvSpPr>
            <a:spLocks noGrp="1"/>
          </p:cNvSpPr>
          <p:nvPr>
            <p:ph type="pic" sz="quarter" idx="12"/>
          </p:nvPr>
        </p:nvSpPr>
        <p:spPr>
          <a:xfrm>
            <a:off x="15012555" y="2732494"/>
            <a:ext cx="5486399" cy="3657600"/>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11" name="Picture Placeholder 7">
            <a:extLst>
              <a:ext uri="{FF2B5EF4-FFF2-40B4-BE49-F238E27FC236}">
                <a16:creationId xmlns:a16="http://schemas.microsoft.com/office/drawing/2014/main" id="{84CE56EE-75D7-C24E-8865-5E7CDA29D20C}"/>
              </a:ext>
            </a:extLst>
          </p:cNvPr>
          <p:cNvSpPr>
            <a:spLocks noGrp="1"/>
          </p:cNvSpPr>
          <p:nvPr>
            <p:ph type="pic" sz="quarter" idx="13"/>
          </p:nvPr>
        </p:nvSpPr>
        <p:spPr>
          <a:xfrm>
            <a:off x="15033204" y="6858000"/>
            <a:ext cx="7688942" cy="3657600"/>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Tree>
    <p:extLst>
      <p:ext uri="{BB962C8B-B14F-4D97-AF65-F5344CB8AC3E}">
        <p14:creationId xmlns:p14="http://schemas.microsoft.com/office/powerpoint/2010/main" val="39392006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allery with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F72F-F113-9E4E-8901-A6046628CCE0}"/>
              </a:ext>
            </a:extLst>
          </p:cNvPr>
          <p:cNvSpPr>
            <a:spLocks noGrp="1"/>
          </p:cNvSpPr>
          <p:nvPr>
            <p:ph type="title" hasCustomPrompt="1"/>
          </p:nvPr>
        </p:nvSpPr>
        <p:spPr>
          <a:xfrm>
            <a:off x="1661854" y="1042081"/>
            <a:ext cx="10530146" cy="1143562"/>
          </a:xfrm>
        </p:spPr>
        <p:txBody>
          <a:bodyPr/>
          <a:lstStyle/>
          <a:p>
            <a:r>
              <a:rPr lang="en-US"/>
              <a:t>CLICK TO EDIT TITLE</a:t>
            </a:r>
          </a:p>
        </p:txBody>
      </p:sp>
      <p:sp>
        <p:nvSpPr>
          <p:cNvPr id="14" name="Picture Placeholder 7">
            <a:extLst>
              <a:ext uri="{FF2B5EF4-FFF2-40B4-BE49-F238E27FC236}">
                <a16:creationId xmlns:a16="http://schemas.microsoft.com/office/drawing/2014/main" id="{48E1B567-63F1-1944-B114-801F81FA7FD1}"/>
              </a:ext>
            </a:extLst>
          </p:cNvPr>
          <p:cNvSpPr>
            <a:spLocks noGrp="1"/>
          </p:cNvSpPr>
          <p:nvPr>
            <p:ph type="pic" sz="quarter" idx="11"/>
          </p:nvPr>
        </p:nvSpPr>
        <p:spPr>
          <a:xfrm>
            <a:off x="2441344" y="4559291"/>
            <a:ext cx="3904270" cy="3886201"/>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13" name="Text Placeholder 12">
            <a:extLst>
              <a:ext uri="{FF2B5EF4-FFF2-40B4-BE49-F238E27FC236}">
                <a16:creationId xmlns:a16="http://schemas.microsoft.com/office/drawing/2014/main" id="{636B5E7A-AE24-B84B-926D-5ED18AAC53E8}"/>
              </a:ext>
            </a:extLst>
          </p:cNvPr>
          <p:cNvSpPr>
            <a:spLocks noGrp="1"/>
          </p:cNvSpPr>
          <p:nvPr>
            <p:ph type="body" sz="quarter" idx="10" hasCustomPrompt="1"/>
          </p:nvPr>
        </p:nvSpPr>
        <p:spPr>
          <a:xfrm>
            <a:off x="2459413" y="8902692"/>
            <a:ext cx="3886200" cy="914400"/>
          </a:xfrm>
          <a:prstGeom prst="rect">
            <a:avLst/>
          </a:prstGeom>
        </p:spPr>
        <p:txBody>
          <a:bodyPr/>
          <a:lstStyle>
            <a:lvl1pPr marL="0" marR="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sz="1800" b="0" i="0">
                <a:solidFill>
                  <a:schemeClr val="accent6"/>
                </a:solidFill>
                <a:latin typeface="Nunito Sans" pitchFamily="2" charset="77"/>
              </a:defRPr>
            </a:lvl1pPr>
          </a:lstStyle>
          <a:p>
            <a:pPr marL="0" marR="0" lvl="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a:pPr>
            <a:r>
              <a:rPr lang="en-US"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5" name="Picture Placeholder 7">
            <a:extLst>
              <a:ext uri="{FF2B5EF4-FFF2-40B4-BE49-F238E27FC236}">
                <a16:creationId xmlns:a16="http://schemas.microsoft.com/office/drawing/2014/main" id="{9267BD02-65C3-2942-B840-54B729059144}"/>
              </a:ext>
            </a:extLst>
          </p:cNvPr>
          <p:cNvSpPr>
            <a:spLocks noGrp="1"/>
          </p:cNvSpPr>
          <p:nvPr>
            <p:ph type="pic" sz="quarter" idx="12"/>
          </p:nvPr>
        </p:nvSpPr>
        <p:spPr>
          <a:xfrm>
            <a:off x="6926925" y="2501892"/>
            <a:ext cx="7315199" cy="7315199"/>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16" name="Text Placeholder 12">
            <a:extLst>
              <a:ext uri="{FF2B5EF4-FFF2-40B4-BE49-F238E27FC236}">
                <a16:creationId xmlns:a16="http://schemas.microsoft.com/office/drawing/2014/main" id="{580B63D5-BCBE-9C44-AF73-9F3E542F7168}"/>
              </a:ext>
            </a:extLst>
          </p:cNvPr>
          <p:cNvSpPr>
            <a:spLocks noGrp="1"/>
          </p:cNvSpPr>
          <p:nvPr>
            <p:ph type="body" sz="quarter" idx="13" hasCustomPrompt="1"/>
          </p:nvPr>
        </p:nvSpPr>
        <p:spPr>
          <a:xfrm>
            <a:off x="6926924" y="10067534"/>
            <a:ext cx="7520596" cy="548640"/>
          </a:xfrm>
          <a:prstGeom prst="rect">
            <a:avLst/>
          </a:prstGeom>
        </p:spPr>
        <p:txBody>
          <a:bodyPr/>
          <a:lstStyle>
            <a:lvl1pPr marL="0" marR="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sz="1800" b="0" i="0">
                <a:solidFill>
                  <a:schemeClr val="accent6"/>
                </a:solidFill>
                <a:latin typeface="Nunito Sans" pitchFamily="2" charset="77"/>
              </a:defRPr>
            </a:lvl1pPr>
          </a:lstStyle>
          <a:p>
            <a:pPr marL="0" marR="0" lvl="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a:pPr>
            <a:r>
              <a:rPr lang="en-US"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7" name="Picture Placeholder 7">
            <a:extLst>
              <a:ext uri="{FF2B5EF4-FFF2-40B4-BE49-F238E27FC236}">
                <a16:creationId xmlns:a16="http://schemas.microsoft.com/office/drawing/2014/main" id="{CCACDB0A-D65F-D84D-A885-8947E700BF48}"/>
              </a:ext>
            </a:extLst>
          </p:cNvPr>
          <p:cNvSpPr>
            <a:spLocks noGrp="1"/>
          </p:cNvSpPr>
          <p:nvPr>
            <p:ph type="pic" sz="quarter" idx="14"/>
          </p:nvPr>
        </p:nvSpPr>
        <p:spPr>
          <a:xfrm>
            <a:off x="14859575" y="1735016"/>
            <a:ext cx="5486400" cy="3657600"/>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20" name="Text Placeholder 12">
            <a:extLst>
              <a:ext uri="{FF2B5EF4-FFF2-40B4-BE49-F238E27FC236}">
                <a16:creationId xmlns:a16="http://schemas.microsoft.com/office/drawing/2014/main" id="{EE94F6CF-DD41-634D-BCFA-8B363E1BCFA5}"/>
              </a:ext>
            </a:extLst>
          </p:cNvPr>
          <p:cNvSpPr>
            <a:spLocks noGrp="1"/>
          </p:cNvSpPr>
          <p:nvPr>
            <p:ph type="body" sz="quarter" idx="17" hasCustomPrompt="1"/>
          </p:nvPr>
        </p:nvSpPr>
        <p:spPr>
          <a:xfrm>
            <a:off x="20749336" y="3792416"/>
            <a:ext cx="2377440" cy="1600200"/>
          </a:xfrm>
          <a:prstGeom prst="rect">
            <a:avLst/>
          </a:prstGeom>
        </p:spPr>
        <p:txBody>
          <a:bodyPr/>
          <a:lstStyle>
            <a:lvl1pPr marL="0" marR="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sz="1800" b="0" i="0">
                <a:solidFill>
                  <a:schemeClr val="accent6"/>
                </a:solidFill>
                <a:latin typeface="Nunito Sans" pitchFamily="2" charset="77"/>
              </a:defRPr>
            </a:lvl1pPr>
          </a:lstStyle>
          <a:p>
            <a:pPr marL="0" marR="0" lvl="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a:pPr>
            <a:r>
              <a:rPr lang="en-US"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8" name="Picture Placeholder 7">
            <a:extLst>
              <a:ext uri="{FF2B5EF4-FFF2-40B4-BE49-F238E27FC236}">
                <a16:creationId xmlns:a16="http://schemas.microsoft.com/office/drawing/2014/main" id="{B7401E0D-D1CF-3641-8A73-0F22B92C35E7}"/>
              </a:ext>
            </a:extLst>
          </p:cNvPr>
          <p:cNvSpPr>
            <a:spLocks noGrp="1"/>
          </p:cNvSpPr>
          <p:nvPr>
            <p:ph type="pic" sz="quarter" idx="15"/>
          </p:nvPr>
        </p:nvSpPr>
        <p:spPr>
          <a:xfrm>
            <a:off x="14859574" y="5880726"/>
            <a:ext cx="7315199" cy="4571999"/>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accent6"/>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19" name="Text Placeholder 12">
            <a:extLst>
              <a:ext uri="{FF2B5EF4-FFF2-40B4-BE49-F238E27FC236}">
                <a16:creationId xmlns:a16="http://schemas.microsoft.com/office/drawing/2014/main" id="{B80609EF-DFE4-FD4B-A009-0B81195135DF}"/>
              </a:ext>
            </a:extLst>
          </p:cNvPr>
          <p:cNvSpPr>
            <a:spLocks noGrp="1"/>
          </p:cNvSpPr>
          <p:nvPr>
            <p:ph type="body" sz="quarter" idx="16" hasCustomPrompt="1"/>
          </p:nvPr>
        </p:nvSpPr>
        <p:spPr>
          <a:xfrm>
            <a:off x="14859574" y="10666515"/>
            <a:ext cx="7534913" cy="548640"/>
          </a:xfrm>
          <a:prstGeom prst="rect">
            <a:avLst/>
          </a:prstGeom>
        </p:spPr>
        <p:txBody>
          <a:bodyPr/>
          <a:lstStyle>
            <a:lvl1pPr marL="0" marR="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sz="1800" b="0" i="0">
                <a:solidFill>
                  <a:schemeClr val="accent6"/>
                </a:solidFill>
                <a:latin typeface="Nunito Sans" pitchFamily="2" charset="77"/>
              </a:defRPr>
            </a:lvl1pPr>
          </a:lstStyle>
          <a:p>
            <a:pPr marL="0" marR="0" lvl="0" indent="0" algn="l" defTabSz="1828800" rtl="0" eaLnBrk="1" fontAlgn="auto" latinLnBrk="0" hangingPunct="1">
              <a:lnSpc>
                <a:spcPct val="150000"/>
              </a:lnSpc>
              <a:spcBef>
                <a:spcPts val="2000"/>
              </a:spcBef>
              <a:spcAft>
                <a:spcPts val="0"/>
              </a:spcAft>
              <a:buClrTx/>
              <a:buSzTx/>
              <a:buFont typeface="Arial" panose="020B0604020202020204" pitchFamily="34" charset="0"/>
              <a:buNone/>
              <a:tabLst/>
              <a:defRPr/>
            </a:pPr>
            <a:r>
              <a:rPr lang="en-US"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180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613571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lide 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D8E2A9-2814-E943-A706-B5AB6553D3C8}"/>
              </a:ext>
              <a:ext uri="{C183D7F6-B498-43B3-948B-1728B52AA6E4}">
                <adec:decorative xmlns:adec="http://schemas.microsoft.com/office/drawing/2017/decorative" val="1"/>
              </a:ext>
            </a:extLst>
          </p:cNvPr>
          <p:cNvSpPr/>
          <p:nvPr userDrawn="1"/>
        </p:nvSpPr>
        <p:spPr>
          <a:xfrm>
            <a:off x="-49618" y="-21266"/>
            <a:ext cx="12801600" cy="1143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icture Placeholder 7">
            <a:extLst>
              <a:ext uri="{FF2B5EF4-FFF2-40B4-BE49-F238E27FC236}">
                <a16:creationId xmlns:a16="http://schemas.microsoft.com/office/drawing/2014/main" id="{009479F9-D1B3-9F46-AD6C-E7844EB98ECC}"/>
              </a:ext>
              <a:ext uri="{C183D7F6-B498-43B3-948B-1728B52AA6E4}">
                <adec:decorative xmlns:adec="http://schemas.microsoft.com/office/drawing/2017/decorative" val="1"/>
              </a:ext>
            </a:extLst>
          </p:cNvPr>
          <p:cNvSpPr>
            <a:spLocks noGrp="1"/>
          </p:cNvSpPr>
          <p:nvPr>
            <p:ph type="pic" sz="quarter" idx="12"/>
          </p:nvPr>
        </p:nvSpPr>
        <p:spPr>
          <a:xfrm>
            <a:off x="0" y="-1"/>
            <a:ext cx="11658600" cy="11430000"/>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tx1"/>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4" name="Rectangle 3">
            <a:extLst>
              <a:ext uri="{FF2B5EF4-FFF2-40B4-BE49-F238E27FC236}">
                <a16:creationId xmlns:a16="http://schemas.microsoft.com/office/drawing/2014/main" id="{A7695E27-6F70-FD4F-81F8-53F4357B6C3D}"/>
              </a:ext>
              <a:ext uri="{C183D7F6-B498-43B3-948B-1728B52AA6E4}">
                <adec:decorative xmlns:adec="http://schemas.microsoft.com/office/drawing/2017/decorative" val="1"/>
              </a:ext>
            </a:extLst>
          </p:cNvPr>
          <p:cNvSpPr/>
          <p:nvPr userDrawn="1"/>
        </p:nvSpPr>
        <p:spPr>
          <a:xfrm>
            <a:off x="11582400" y="-1"/>
            <a:ext cx="12801600" cy="1143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A03EA317-11E0-954D-9C36-7C565BD2E4FC}"/>
              </a:ext>
            </a:extLst>
          </p:cNvPr>
          <p:cNvSpPr>
            <a:spLocks noGrp="1"/>
          </p:cNvSpPr>
          <p:nvPr>
            <p:ph type="title" hasCustomPrompt="1"/>
          </p:nvPr>
        </p:nvSpPr>
        <p:spPr>
          <a:xfrm>
            <a:off x="12998689" y="1308805"/>
            <a:ext cx="10515600" cy="914400"/>
          </a:xfrm>
        </p:spPr>
        <p:txBody>
          <a:bodyPr anchor="ctr"/>
          <a:lstStyle>
            <a:lvl1pPr>
              <a:defRPr>
                <a:solidFill>
                  <a:schemeClr val="tx1"/>
                </a:solidFill>
              </a:defRPr>
            </a:lvl1pPr>
          </a:lstStyle>
          <a:p>
            <a:r>
              <a:rPr lang="en-US"/>
              <a:t>CLICK TO EDIT TITLE</a:t>
            </a:r>
          </a:p>
        </p:txBody>
      </p:sp>
      <p:sp>
        <p:nvSpPr>
          <p:cNvPr id="16" name="Text Placeholder 15">
            <a:extLst>
              <a:ext uri="{FF2B5EF4-FFF2-40B4-BE49-F238E27FC236}">
                <a16:creationId xmlns:a16="http://schemas.microsoft.com/office/drawing/2014/main" id="{8BC55AA7-301E-214D-A0F2-074D8F6F3306}"/>
              </a:ext>
            </a:extLst>
          </p:cNvPr>
          <p:cNvSpPr>
            <a:spLocks noGrp="1"/>
          </p:cNvSpPr>
          <p:nvPr>
            <p:ph type="body" sz="quarter" idx="13" hasCustomPrompt="1"/>
          </p:nvPr>
        </p:nvSpPr>
        <p:spPr>
          <a:xfrm>
            <a:off x="12998689" y="2941543"/>
            <a:ext cx="8458200" cy="4572000"/>
          </a:xfrm>
          <a:prstGeom prst="rect">
            <a:avLst/>
          </a:prstGeom>
        </p:spPr>
        <p:txBody>
          <a:bodyPr/>
          <a:lstStyle>
            <a:lvl1pPr marL="0" indent="0">
              <a:lnSpc>
                <a:spcPct val="150000"/>
              </a:lnSpc>
              <a:buNone/>
              <a:defRPr sz="2800" b="0" i="0">
                <a:solidFill>
                  <a:schemeClr val="tx1"/>
                </a:solidFill>
                <a:latin typeface="Nunito Sans" pitchFamily="2" charset="77"/>
              </a:defRPr>
            </a:lvl1pPr>
            <a:lvl2pPr marL="914400" indent="0">
              <a:lnSpc>
                <a:spcPct val="150000"/>
              </a:lnSpc>
              <a:buNone/>
              <a:defRPr sz="2800" b="0" i="0">
                <a:solidFill>
                  <a:schemeClr val="bg1"/>
                </a:solidFill>
                <a:latin typeface="Nunito Sans" pitchFamily="2" charset="77"/>
              </a:defRPr>
            </a:lvl2pPr>
            <a:lvl3pPr marL="1828800" indent="0">
              <a:lnSpc>
                <a:spcPct val="150000"/>
              </a:lnSpc>
              <a:buNone/>
              <a:defRPr sz="2800" b="0" i="0">
                <a:solidFill>
                  <a:schemeClr val="bg1"/>
                </a:solidFill>
                <a:latin typeface="Nunito Sans" pitchFamily="2" charset="77"/>
              </a:defRPr>
            </a:lvl3pPr>
            <a:lvl4pPr marL="2743200" indent="0">
              <a:lnSpc>
                <a:spcPct val="150000"/>
              </a:lnSpc>
              <a:buNone/>
              <a:defRPr sz="2800" b="0" i="0">
                <a:solidFill>
                  <a:schemeClr val="bg1"/>
                </a:solidFill>
                <a:latin typeface="Nunito Sans" pitchFamily="2" charset="77"/>
              </a:defRPr>
            </a:lvl4pPr>
            <a:lvl5pPr marL="3657600" indent="0">
              <a:lnSpc>
                <a:spcPct val="150000"/>
              </a:lnSpc>
              <a:buNone/>
              <a:defRPr sz="2800" b="0" i="0">
                <a:solidFill>
                  <a:schemeClr val="bg1"/>
                </a:solidFill>
                <a:latin typeface="Nunito Sans" pitchFamily="2" charset="77"/>
              </a:defRPr>
            </a:lvl5pPr>
          </a:lstStyle>
          <a:p>
            <a:pPr>
              <a:lnSpc>
                <a:spcPct val="150000"/>
              </a:lnSpc>
            </a:pPr>
            <a:r>
              <a:rPr lang="en-US" sz="2800">
                <a:solidFill>
                  <a:schemeClr val="bg1"/>
                </a:solidFill>
                <a:latin typeface="Nunito Sans" pitchFamily="2" charset="77"/>
                <a:ea typeface="Open Sans" panose="020B0606030504020204" pitchFamily="34" charset="0"/>
                <a:cs typeface="Open Sans" panose="020B0606030504020204" pitchFamily="34" charset="0"/>
              </a:rPr>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p:txBody>
      </p:sp>
    </p:spTree>
    <p:extLst>
      <p:ext uri="{BB962C8B-B14F-4D97-AF65-F5344CB8AC3E}">
        <p14:creationId xmlns:p14="http://schemas.microsoft.com/office/powerpoint/2010/main" val="1943246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lide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DE806D-0AC3-8A49-B547-835CADC23E78}"/>
              </a:ext>
              <a:ext uri="{C183D7F6-B498-43B3-948B-1728B52AA6E4}">
                <adec:decorative xmlns:adec="http://schemas.microsoft.com/office/drawing/2017/decorative" val="1"/>
              </a:ext>
            </a:extLst>
          </p:cNvPr>
          <p:cNvSpPr/>
          <p:nvPr userDrawn="1"/>
        </p:nvSpPr>
        <p:spPr>
          <a:xfrm>
            <a:off x="0" y="0"/>
            <a:ext cx="11875108" cy="137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icture Placeholder 7">
            <a:extLst>
              <a:ext uri="{FF2B5EF4-FFF2-40B4-BE49-F238E27FC236}">
                <a16:creationId xmlns:a16="http://schemas.microsoft.com/office/drawing/2014/main" id="{009479F9-D1B3-9F46-AD6C-E7844EB98ECC}"/>
              </a:ext>
            </a:extLst>
          </p:cNvPr>
          <p:cNvSpPr>
            <a:spLocks noGrp="1"/>
          </p:cNvSpPr>
          <p:nvPr>
            <p:ph type="pic" sz="quarter" idx="12"/>
          </p:nvPr>
        </p:nvSpPr>
        <p:spPr>
          <a:xfrm>
            <a:off x="0" y="-1"/>
            <a:ext cx="11658600" cy="13716001"/>
          </a:xfrm>
          <a:prstGeom prst="rect">
            <a:avLst/>
          </a:prstGeom>
        </p:spPr>
        <p:txBody>
          <a:bodyPr anchor="ctr"/>
          <a:lstStyle>
            <a:lvl1pPr marL="0" marR="0" indent="0" algn="ctr" defTabSz="1828800" rtl="0" eaLnBrk="1" fontAlgn="auto" latinLnBrk="0" hangingPunct="1">
              <a:lnSpc>
                <a:spcPct val="90000"/>
              </a:lnSpc>
              <a:spcBef>
                <a:spcPts val="2000"/>
              </a:spcBef>
              <a:spcAft>
                <a:spcPts val="0"/>
              </a:spcAft>
              <a:buClrTx/>
              <a:buSzTx/>
              <a:buFont typeface="Arial" panose="020B0604020202020204" pitchFamily="34" charset="0"/>
              <a:buNone/>
              <a:tabLst/>
              <a:defRPr sz="4200" b="0" i="0">
                <a:solidFill>
                  <a:schemeClr val="tx1">
                    <a:lumMod val="60000"/>
                    <a:lumOff val="40000"/>
                  </a:schemeClr>
                </a:solidFill>
                <a:latin typeface="Nunito Sans" pitchFamily="2" charset="77"/>
              </a:defRPr>
            </a:lvl1pPr>
          </a:lstStyle>
          <a:p>
            <a:pPr marL="0" marR="0" lvl="0" indent="0" algn="l" defTabSz="1828800"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a:t>Click icon to add picture</a:t>
            </a:r>
          </a:p>
        </p:txBody>
      </p:sp>
      <p:sp>
        <p:nvSpPr>
          <p:cNvPr id="4" name="Rectangle 3">
            <a:extLst>
              <a:ext uri="{FF2B5EF4-FFF2-40B4-BE49-F238E27FC236}">
                <a16:creationId xmlns:a16="http://schemas.microsoft.com/office/drawing/2014/main" id="{A7695E27-6F70-FD4F-81F8-53F4357B6C3D}"/>
              </a:ext>
              <a:ext uri="{C183D7F6-B498-43B3-948B-1728B52AA6E4}">
                <adec:decorative xmlns:adec="http://schemas.microsoft.com/office/drawing/2017/decorative" val="1"/>
              </a:ext>
            </a:extLst>
          </p:cNvPr>
          <p:cNvSpPr/>
          <p:nvPr userDrawn="1"/>
        </p:nvSpPr>
        <p:spPr>
          <a:xfrm>
            <a:off x="11582400" y="-1"/>
            <a:ext cx="12801600" cy="13716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Picture 5">
            <a:extLst>
              <a:ext uri="{FF2B5EF4-FFF2-40B4-BE49-F238E27FC236}">
                <a16:creationId xmlns:a16="http://schemas.microsoft.com/office/drawing/2014/main" id="{421BEA02-3BED-654A-A30C-8FB1EC22B74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5086450" y="6788658"/>
            <a:ext cx="13807440" cy="230124"/>
          </a:xfrm>
          <a:prstGeom prst="rect">
            <a:avLst/>
          </a:prstGeom>
        </p:spPr>
      </p:pic>
      <p:pic>
        <p:nvPicPr>
          <p:cNvPr id="7" name="Picture 6">
            <a:extLst>
              <a:ext uri="{FF2B5EF4-FFF2-40B4-BE49-F238E27FC236}">
                <a16:creationId xmlns:a16="http://schemas.microsoft.com/office/drawing/2014/main" id="{A0AB48EA-4A88-8049-9B14-02AB6803C6D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697700" y="11980985"/>
            <a:ext cx="4572000" cy="2216725"/>
          </a:xfrm>
          <a:prstGeom prst="rect">
            <a:avLst/>
          </a:prstGeom>
        </p:spPr>
      </p:pic>
      <p:sp>
        <p:nvSpPr>
          <p:cNvPr id="2" name="Title 1">
            <a:extLst>
              <a:ext uri="{FF2B5EF4-FFF2-40B4-BE49-F238E27FC236}">
                <a16:creationId xmlns:a16="http://schemas.microsoft.com/office/drawing/2014/main" id="{A03EA317-11E0-954D-9C36-7C565BD2E4FC}"/>
              </a:ext>
            </a:extLst>
          </p:cNvPr>
          <p:cNvSpPr>
            <a:spLocks noGrp="1"/>
          </p:cNvSpPr>
          <p:nvPr>
            <p:ph type="title" hasCustomPrompt="1"/>
          </p:nvPr>
        </p:nvSpPr>
        <p:spPr>
          <a:xfrm>
            <a:off x="12998689" y="1308805"/>
            <a:ext cx="10515600" cy="914400"/>
          </a:xfrm>
        </p:spPr>
        <p:txBody>
          <a:bodyPr anchor="ctr"/>
          <a:lstStyle>
            <a:lvl1pPr>
              <a:defRPr>
                <a:solidFill>
                  <a:schemeClr val="bg1"/>
                </a:solidFill>
              </a:defRPr>
            </a:lvl1pPr>
          </a:lstStyle>
          <a:p>
            <a:r>
              <a:rPr lang="en-US"/>
              <a:t>CLICK TO EDIT TITLE</a:t>
            </a:r>
          </a:p>
        </p:txBody>
      </p:sp>
      <p:sp>
        <p:nvSpPr>
          <p:cNvPr id="16" name="Text Placeholder 15">
            <a:extLst>
              <a:ext uri="{FF2B5EF4-FFF2-40B4-BE49-F238E27FC236}">
                <a16:creationId xmlns:a16="http://schemas.microsoft.com/office/drawing/2014/main" id="{8BC55AA7-301E-214D-A0F2-074D8F6F3306}"/>
              </a:ext>
            </a:extLst>
          </p:cNvPr>
          <p:cNvSpPr>
            <a:spLocks noGrp="1"/>
          </p:cNvSpPr>
          <p:nvPr>
            <p:ph type="body" sz="quarter" idx="13" hasCustomPrompt="1"/>
          </p:nvPr>
        </p:nvSpPr>
        <p:spPr>
          <a:xfrm>
            <a:off x="12998689" y="2941543"/>
            <a:ext cx="8458200" cy="4572000"/>
          </a:xfrm>
          <a:prstGeom prst="rect">
            <a:avLst/>
          </a:prstGeom>
        </p:spPr>
        <p:txBody>
          <a:bodyPr/>
          <a:lstStyle>
            <a:lvl1pPr marL="0" indent="0">
              <a:lnSpc>
                <a:spcPct val="150000"/>
              </a:lnSpc>
              <a:buNone/>
              <a:defRPr sz="2800" b="0" i="0">
                <a:solidFill>
                  <a:schemeClr val="bg1"/>
                </a:solidFill>
                <a:latin typeface="Nunito Sans" pitchFamily="2" charset="77"/>
              </a:defRPr>
            </a:lvl1pPr>
            <a:lvl2pPr marL="914400" indent="0">
              <a:lnSpc>
                <a:spcPct val="150000"/>
              </a:lnSpc>
              <a:buNone/>
              <a:defRPr sz="2800" b="0" i="0">
                <a:solidFill>
                  <a:schemeClr val="bg1"/>
                </a:solidFill>
                <a:latin typeface="Nunito Sans" pitchFamily="2" charset="77"/>
              </a:defRPr>
            </a:lvl2pPr>
            <a:lvl3pPr marL="1828800" indent="0">
              <a:lnSpc>
                <a:spcPct val="150000"/>
              </a:lnSpc>
              <a:buNone/>
              <a:defRPr sz="2800" b="0" i="0">
                <a:solidFill>
                  <a:schemeClr val="bg1"/>
                </a:solidFill>
                <a:latin typeface="Nunito Sans" pitchFamily="2" charset="77"/>
              </a:defRPr>
            </a:lvl3pPr>
            <a:lvl4pPr marL="2743200" indent="0">
              <a:lnSpc>
                <a:spcPct val="150000"/>
              </a:lnSpc>
              <a:buNone/>
              <a:defRPr sz="2800" b="0" i="0">
                <a:solidFill>
                  <a:schemeClr val="bg1"/>
                </a:solidFill>
                <a:latin typeface="Nunito Sans" pitchFamily="2" charset="77"/>
              </a:defRPr>
            </a:lvl4pPr>
            <a:lvl5pPr marL="3657600" indent="0">
              <a:lnSpc>
                <a:spcPct val="150000"/>
              </a:lnSpc>
              <a:buNone/>
              <a:defRPr sz="2800" b="0" i="0">
                <a:solidFill>
                  <a:schemeClr val="bg1"/>
                </a:solidFill>
                <a:latin typeface="Nunito Sans" pitchFamily="2" charset="77"/>
              </a:defRPr>
            </a:lvl5pPr>
          </a:lstStyle>
          <a:p>
            <a:pPr>
              <a:lnSpc>
                <a:spcPct val="150000"/>
              </a:lnSpc>
            </a:pPr>
            <a:r>
              <a:rPr lang="en-US" sz="2800">
                <a:solidFill>
                  <a:schemeClr val="bg1"/>
                </a:solidFill>
                <a:latin typeface="Nunito Sans" pitchFamily="2" charset="77"/>
                <a:ea typeface="Open Sans" panose="020B0606030504020204" pitchFamily="34" charset="0"/>
                <a:cs typeface="Open Sans" panose="020B0606030504020204" pitchFamily="34" charset="0"/>
              </a:rPr>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p:txBody>
      </p:sp>
    </p:spTree>
    <p:extLst>
      <p:ext uri="{BB962C8B-B14F-4D97-AF65-F5344CB8AC3E}">
        <p14:creationId xmlns:p14="http://schemas.microsoft.com/office/powerpoint/2010/main" val="707709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BE929A-D1BB-A64C-B05E-4350E36C10E0}"/>
              </a:ext>
              <a:ext uri="{C183D7F6-B498-43B3-948B-1728B52AA6E4}">
                <adec:decorative xmlns:adec="http://schemas.microsoft.com/office/drawing/2017/decorative" val="1"/>
              </a:ext>
            </a:extLst>
          </p:cNvPr>
          <p:cNvSpPr/>
          <p:nvPr userDrawn="1"/>
        </p:nvSpPr>
        <p:spPr>
          <a:xfrm>
            <a:off x="0" y="-1"/>
            <a:ext cx="24384000" cy="11980985"/>
          </a:xfrm>
          <a:prstGeom prst="rect">
            <a:avLst/>
          </a:prstGeom>
          <a:solidFill>
            <a:srgbClr val="431C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95727491-B011-CC42-85E6-B8301381AA2D}"/>
              </a:ext>
              <a:ext uri="{C183D7F6-B498-43B3-948B-1728B52AA6E4}">
                <adec:decorative xmlns:adec="http://schemas.microsoft.com/office/drawing/2017/decorative" val="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11434324"/>
            <a:ext cx="24384000" cy="246185"/>
          </a:xfrm>
          <a:prstGeom prst="rect">
            <a:avLst/>
          </a:prstGeom>
        </p:spPr>
      </p:pic>
      <p:pic>
        <p:nvPicPr>
          <p:cNvPr id="9" name="Picture 8">
            <a:extLst>
              <a:ext uri="{FF2B5EF4-FFF2-40B4-BE49-F238E27FC236}">
                <a16:creationId xmlns:a16="http://schemas.microsoft.com/office/drawing/2014/main" id="{8518974B-9748-A645-99AC-7972B4327310}"/>
              </a:ext>
              <a:ext uri="{C183D7F6-B498-43B3-948B-1728B52AA6E4}">
                <adec:decorative xmlns:adec="http://schemas.microsoft.com/office/drawing/2017/decorative" val="1"/>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19709547" y="11980985"/>
            <a:ext cx="4548306" cy="2216725"/>
          </a:xfrm>
          <a:prstGeom prst="rect">
            <a:avLst/>
          </a:prstGeom>
        </p:spPr>
      </p:pic>
      <p:sp>
        <p:nvSpPr>
          <p:cNvPr id="2" name="Title Placeholder 1"/>
          <p:cNvSpPr>
            <a:spLocks noGrp="1"/>
          </p:cNvSpPr>
          <p:nvPr>
            <p:ph type="title"/>
          </p:nvPr>
        </p:nvSpPr>
        <p:spPr>
          <a:xfrm>
            <a:off x="3048000" y="1371039"/>
            <a:ext cx="18288000" cy="1143562"/>
          </a:xfrm>
          <a:prstGeom prst="rect">
            <a:avLst/>
          </a:prstGeom>
        </p:spPr>
        <p:txBody>
          <a:bodyPr vert="horz" lIns="91440" tIns="45720" rIns="91440" bIns="45720" rtlCol="0" anchor="t">
            <a:normAutofit/>
          </a:bodyPr>
          <a:lstStyle/>
          <a:p>
            <a:r>
              <a:rPr lang="en-US"/>
              <a:t>CLICK TO EDIT MASTER TITLE STYLE</a:t>
            </a:r>
          </a:p>
        </p:txBody>
      </p:sp>
    </p:spTree>
    <p:extLst>
      <p:ext uri="{BB962C8B-B14F-4D97-AF65-F5344CB8AC3E}">
        <p14:creationId xmlns:p14="http://schemas.microsoft.com/office/powerpoint/2010/main" val="2679246760"/>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70" r:id="rId5"/>
    <p:sldLayoutId id="2147483667" r:id="rId6"/>
    <p:sldLayoutId id="2147483668" r:id="rId7"/>
    <p:sldLayoutId id="2147483669" r:id="rId8"/>
    <p:sldLayoutId id="2147483671" r:id="rId9"/>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1828800" rtl="0" eaLnBrk="1" latinLnBrk="0" hangingPunct="1">
        <a:lnSpc>
          <a:spcPct val="90000"/>
        </a:lnSpc>
        <a:spcBef>
          <a:spcPct val="0"/>
        </a:spcBef>
        <a:buNone/>
        <a:defRPr sz="6000" b="0" i="0" kern="1200" spc="1200" baseline="0">
          <a:solidFill>
            <a:schemeClr val="bg1"/>
          </a:solidFill>
          <a:latin typeface="Nunito Sans" pitchFamily="2" charset="77"/>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7.png"/><Relationship Id="rId4" Type="http://schemas.microsoft.com/office/2017/06/relationships/model3d" Target="../media/model3d1.glb"/></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7.png"/><Relationship Id="rId4" Type="http://schemas.microsoft.com/office/2017/06/relationships/model3d" Target="../media/model3d1.glb"/></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36.png"/><Relationship Id="rId4" Type="http://schemas.microsoft.com/office/2017/06/relationships/model3d" Target="../media/model3d1.glb"/></Relationships>
</file>

<file path=ppt/slides/_rels/slide3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40.sv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41.png"/><Relationship Id="rId4" Type="http://schemas.microsoft.com/office/2017/06/relationships/model3d" Target="../media/model3d1.glb"/></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Video 5">
            <a:extLst>
              <a:ext uri="{FF2B5EF4-FFF2-40B4-BE49-F238E27FC236}">
                <a16:creationId xmlns:a16="http://schemas.microsoft.com/office/drawing/2014/main" id="{3ECD7AEB-C71D-4C51-B395-74AF0C44734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a:stretch/>
        </p:blipFill>
        <p:spPr>
          <a:xfrm>
            <a:off x="6098" y="-155643"/>
            <a:ext cx="24383998" cy="13871633"/>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15204"/>
            <a:ext cx="24383998" cy="6324292"/>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E6DA2A5-482A-9743-84A7-58ADC93AB86D}"/>
              </a:ext>
            </a:extLst>
          </p:cNvPr>
          <p:cNvSpPr>
            <a:spLocks noGrp="1"/>
          </p:cNvSpPr>
          <p:nvPr>
            <p:ph type="title"/>
          </p:nvPr>
        </p:nvSpPr>
        <p:spPr>
          <a:xfrm>
            <a:off x="2194560" y="651100"/>
            <a:ext cx="20116800" cy="7149556"/>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defTabSz="914400"/>
            <a:r>
              <a:rPr lang="en-US" sz="10400">
                <a:solidFill>
                  <a:srgbClr val="FFFFFF"/>
                </a:solidFill>
                <a:latin typeface="Amasis MT Pro Black" panose="02040A04050005020304" pitchFamily="18" charset="0"/>
              </a:rPr>
              <a:t>DEVELOPING YOUR </a:t>
            </a:r>
            <a:br>
              <a:rPr lang="en-US" sz="10400">
                <a:solidFill>
                  <a:srgbClr val="FFFFFF"/>
                </a:solidFill>
                <a:latin typeface="Amasis MT Pro Black" panose="02040A04050005020304" pitchFamily="18" charset="0"/>
              </a:rPr>
            </a:br>
            <a:r>
              <a:rPr lang="en-US" sz="10400">
                <a:solidFill>
                  <a:srgbClr val="FFFFFF"/>
                </a:solidFill>
                <a:latin typeface="Amasis MT Pro Black" panose="02040A04050005020304" pitchFamily="18" charset="0"/>
              </a:rPr>
              <a:t>RESEARCH PROJECT </a:t>
            </a:r>
          </a:p>
        </p:txBody>
      </p:sp>
      <p:pic>
        <p:nvPicPr>
          <p:cNvPr id="7" name="Picture 4">
            <a:extLst>
              <a:ext uri="{FF2B5EF4-FFF2-40B4-BE49-F238E27FC236}">
                <a16:creationId xmlns:a16="http://schemas.microsoft.com/office/drawing/2014/main" id="{B77A384A-EC19-7088-1256-0542246666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58134" y="8451756"/>
            <a:ext cx="4461632" cy="1816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723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mute="1">
                <p:cTn id="12" repeatCount="indefinite" fill="hold" display="0">
                  <p:stCondLst>
                    <p:cond delay="indefinite"/>
                  </p:stCondLst>
                </p:cTn>
                <p:tgtEl>
                  <p:spTgt spid="6"/>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A707-57C9-45E4-A14E-9C132D686214}"/>
              </a:ext>
            </a:extLst>
          </p:cNvPr>
          <p:cNvSpPr>
            <a:spLocks noGrp="1"/>
          </p:cNvSpPr>
          <p:nvPr>
            <p:ph type="title"/>
          </p:nvPr>
        </p:nvSpPr>
        <p:spPr>
          <a:xfrm>
            <a:off x="762000" y="3104623"/>
            <a:ext cx="7340600" cy="5576354"/>
          </a:xfrm>
        </p:spPr>
        <p:txBody>
          <a:bodyPr vert="horz" lIns="91440" tIns="45720" rIns="91440" bIns="45720" rtlCol="0" anchor="ctr">
            <a:normAutofit/>
          </a:bodyPr>
          <a:lstStyle/>
          <a:p>
            <a:pPr defTabSz="914400"/>
            <a:r>
              <a:rPr lang="en-US" sz="9600" kern="1200"/>
              <a:t>Overview</a:t>
            </a:r>
          </a:p>
        </p:txBody>
      </p:sp>
      <p:graphicFrame>
        <p:nvGraphicFramePr>
          <p:cNvPr id="5" name="Text Placeholder 2">
            <a:extLst>
              <a:ext uri="{FF2B5EF4-FFF2-40B4-BE49-F238E27FC236}">
                <a16:creationId xmlns:a16="http://schemas.microsoft.com/office/drawing/2014/main" id="{5EA68ABE-7110-900C-B438-5A08D6C0B9A5}"/>
              </a:ext>
            </a:extLst>
          </p:cNvPr>
          <p:cNvGraphicFramePr/>
          <p:nvPr>
            <p:extLst>
              <p:ext uri="{D42A27DB-BD31-4B8C-83A1-F6EECF244321}">
                <p14:modId xmlns:p14="http://schemas.microsoft.com/office/powerpoint/2010/main" val="2202373836"/>
              </p:ext>
            </p:extLst>
          </p:nvPr>
        </p:nvGraphicFramePr>
        <p:xfrm>
          <a:off x="8407400" y="1059923"/>
          <a:ext cx="12433697" cy="966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0606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12C5E87-CB8A-4EB6-9DF9-90164F54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7967510" y="808516"/>
            <a:ext cx="15550858" cy="12103460"/>
          </a:xfrm>
          <a:custGeom>
            <a:avLst/>
            <a:gdLst>
              <a:gd name="connsiteX0" fmla="*/ 6757888 w 7775429"/>
              <a:gd name="connsiteY0" fmla="*/ 3123835 h 6051730"/>
              <a:gd name="connsiteX1" fmla="*/ 5223007 w 7775429"/>
              <a:gd name="connsiteY1" fmla="*/ 3123835 h 6051730"/>
              <a:gd name="connsiteX2" fmla="*/ 5003739 w 7775429"/>
              <a:gd name="connsiteY2" fmla="*/ 3001951 h 6051730"/>
              <a:gd name="connsiteX3" fmla="*/ 4236300 w 7775429"/>
              <a:gd name="connsiteY3" fmla="*/ 1688315 h 6051730"/>
              <a:gd name="connsiteX4" fmla="*/ 4236300 w 7775429"/>
              <a:gd name="connsiteY4" fmla="*/ 1435519 h 6051730"/>
              <a:gd name="connsiteX5" fmla="*/ 5003739 w 7775429"/>
              <a:gd name="connsiteY5" fmla="*/ 121884 h 6051730"/>
              <a:gd name="connsiteX6" fmla="*/ 5223007 w 7775429"/>
              <a:gd name="connsiteY6" fmla="*/ 0 h 6051730"/>
              <a:gd name="connsiteX7" fmla="*/ 6757888 w 7775429"/>
              <a:gd name="connsiteY7" fmla="*/ 0 h 6051730"/>
              <a:gd name="connsiteX8" fmla="*/ 6977155 w 7775429"/>
              <a:gd name="connsiteY8" fmla="*/ 121884 h 6051730"/>
              <a:gd name="connsiteX9" fmla="*/ 7744595 w 7775429"/>
              <a:gd name="connsiteY9" fmla="*/ 1435519 h 6051730"/>
              <a:gd name="connsiteX10" fmla="*/ 7744595 w 7775429"/>
              <a:gd name="connsiteY10" fmla="*/ 1688315 h 6051730"/>
              <a:gd name="connsiteX11" fmla="*/ 6977155 w 7775429"/>
              <a:gd name="connsiteY11" fmla="*/ 3001951 h 6051730"/>
              <a:gd name="connsiteX12" fmla="*/ 6757888 w 7775429"/>
              <a:gd name="connsiteY12" fmla="*/ 3123835 h 6051730"/>
              <a:gd name="connsiteX13" fmla="*/ 3556238 w 7775429"/>
              <a:gd name="connsiteY13" fmla="*/ 5503115 h 6051730"/>
              <a:gd name="connsiteX14" fmla="*/ 3291436 w 7775429"/>
              <a:gd name="connsiteY14" fmla="*/ 5503115 h 6051730"/>
              <a:gd name="connsiteX15" fmla="*/ 3260544 w 7775429"/>
              <a:gd name="connsiteY15" fmla="*/ 5503115 h 6051730"/>
              <a:gd name="connsiteX16" fmla="*/ 3231067 w 7775429"/>
              <a:gd name="connsiteY16" fmla="*/ 5452355 h 6051730"/>
              <a:gd name="connsiteX17" fmla="*/ 3086688 w 7775429"/>
              <a:gd name="connsiteY17" fmla="*/ 5203722 h 6051730"/>
              <a:gd name="connsiteX18" fmla="*/ 3086688 w 7775429"/>
              <a:gd name="connsiteY18" fmla="*/ 5064553 h 6051730"/>
              <a:gd name="connsiteX19" fmla="*/ 3481893 w 7775429"/>
              <a:gd name="connsiteY19" fmla="*/ 4383983 h 6051730"/>
              <a:gd name="connsiteX20" fmla="*/ 3602840 w 7775429"/>
              <a:gd name="connsiteY20" fmla="*/ 4312701 h 6051730"/>
              <a:gd name="connsiteX21" fmla="*/ 4391548 w 7775429"/>
              <a:gd name="connsiteY21" fmla="*/ 4312701 h 6051730"/>
              <a:gd name="connsiteX22" fmla="*/ 4428679 w 7775429"/>
              <a:gd name="connsiteY22" fmla="*/ 4317633 h 6051730"/>
              <a:gd name="connsiteX23" fmla="*/ 4454216 w 7775429"/>
              <a:gd name="connsiteY23" fmla="*/ 4328340 h 6051730"/>
              <a:gd name="connsiteX24" fmla="*/ 4438609 w 7775429"/>
              <a:gd name="connsiteY24" fmla="*/ 4355333 h 6051730"/>
              <a:gd name="connsiteX25" fmla="*/ 3885668 w 7775429"/>
              <a:gd name="connsiteY25" fmla="*/ 5311656 h 6051730"/>
              <a:gd name="connsiteX26" fmla="*/ 3556238 w 7775429"/>
              <a:gd name="connsiteY26" fmla="*/ 5503115 h 6051730"/>
              <a:gd name="connsiteX27" fmla="*/ 4438254 w 7775429"/>
              <a:gd name="connsiteY27" fmla="*/ 6051730 h 6051730"/>
              <a:gd name="connsiteX28" fmla="*/ 3548595 w 7775429"/>
              <a:gd name="connsiteY28" fmla="*/ 6051730 h 6051730"/>
              <a:gd name="connsiteX29" fmla="*/ 3412169 w 7775429"/>
              <a:gd name="connsiteY29" fmla="*/ 5971324 h 6051730"/>
              <a:gd name="connsiteX30" fmla="*/ 3173058 w 7775429"/>
              <a:gd name="connsiteY30" fmla="*/ 5559560 h 6051730"/>
              <a:gd name="connsiteX31" fmla="*/ 3146046 w 7775429"/>
              <a:gd name="connsiteY31" fmla="*/ 5513043 h 6051730"/>
              <a:gd name="connsiteX32" fmla="*/ 3167300 w 7775429"/>
              <a:gd name="connsiteY32" fmla="*/ 5513043 h 6051730"/>
              <a:gd name="connsiteX33" fmla="*/ 3267756 w 7775429"/>
              <a:gd name="connsiteY33" fmla="*/ 5513043 h 6051730"/>
              <a:gd name="connsiteX34" fmla="*/ 3311396 w 7775429"/>
              <a:gd name="connsiteY34" fmla="*/ 5588194 h 6051730"/>
              <a:gd name="connsiteX35" fmla="*/ 3478124 w 7775429"/>
              <a:gd name="connsiteY35" fmla="*/ 5875309 h 6051730"/>
              <a:gd name="connsiteX36" fmla="*/ 3599071 w 7775429"/>
              <a:gd name="connsiteY36" fmla="*/ 5946592 h 6051730"/>
              <a:gd name="connsiteX37" fmla="*/ 4387779 w 7775429"/>
              <a:gd name="connsiteY37" fmla="*/ 5946592 h 6051730"/>
              <a:gd name="connsiteX38" fmla="*/ 4510428 w 7775429"/>
              <a:gd name="connsiteY38" fmla="*/ 5875309 h 6051730"/>
              <a:gd name="connsiteX39" fmla="*/ 4903930 w 7775429"/>
              <a:gd name="connsiteY39" fmla="*/ 5194740 h 6051730"/>
              <a:gd name="connsiteX40" fmla="*/ 4903930 w 7775429"/>
              <a:gd name="connsiteY40" fmla="*/ 5055570 h 6051730"/>
              <a:gd name="connsiteX41" fmla="*/ 4510428 w 7775429"/>
              <a:gd name="connsiteY41" fmla="*/ 4375000 h 6051730"/>
              <a:gd name="connsiteX42" fmla="*/ 4458686 w 7775429"/>
              <a:gd name="connsiteY42" fmla="*/ 4322811 h 6051730"/>
              <a:gd name="connsiteX43" fmla="*/ 4452698 w 7775429"/>
              <a:gd name="connsiteY43" fmla="*/ 4320302 h 6051730"/>
              <a:gd name="connsiteX44" fmla="*/ 4484794 w 7775429"/>
              <a:gd name="connsiteY44" fmla="*/ 4264792 h 6051730"/>
              <a:gd name="connsiteX45" fmla="*/ 4508664 w 7775429"/>
              <a:gd name="connsiteY45" fmla="*/ 4223507 h 6051730"/>
              <a:gd name="connsiteX46" fmla="*/ 4483907 w 7775429"/>
              <a:gd name="connsiteY46" fmla="*/ 4213126 h 6051730"/>
              <a:gd name="connsiteX47" fmla="*/ 4442024 w 7775429"/>
              <a:gd name="connsiteY47" fmla="*/ 4207562 h 6051730"/>
              <a:gd name="connsiteX48" fmla="*/ 3552365 w 7775429"/>
              <a:gd name="connsiteY48" fmla="*/ 4207562 h 6051730"/>
              <a:gd name="connsiteX49" fmla="*/ 3415938 w 7775429"/>
              <a:gd name="connsiteY49" fmla="*/ 4287967 h 6051730"/>
              <a:gd name="connsiteX50" fmla="*/ 2970149 w 7775429"/>
              <a:gd name="connsiteY50" fmla="*/ 5055647 h 6051730"/>
              <a:gd name="connsiteX51" fmla="*/ 2970149 w 7775429"/>
              <a:gd name="connsiteY51" fmla="*/ 5212628 h 6051730"/>
              <a:gd name="connsiteX52" fmla="*/ 3117294 w 7775429"/>
              <a:gd name="connsiteY52" fmla="*/ 5466022 h 6051730"/>
              <a:gd name="connsiteX53" fmla="*/ 3138834 w 7775429"/>
              <a:gd name="connsiteY53" fmla="*/ 5503115 h 6051730"/>
              <a:gd name="connsiteX54" fmla="*/ 3039048 w 7775429"/>
              <a:gd name="connsiteY54" fmla="*/ 5503115 h 6051730"/>
              <a:gd name="connsiteX55" fmla="*/ 1437823 w 7775429"/>
              <a:gd name="connsiteY55" fmla="*/ 5503115 h 6051730"/>
              <a:gd name="connsiteX56" fmla="*/ 1112968 w 7775429"/>
              <a:gd name="connsiteY56" fmla="*/ 5311656 h 6051730"/>
              <a:gd name="connsiteX57" fmla="*/ 51474 w 7775429"/>
              <a:gd name="connsiteY57" fmla="*/ 3483691 h 6051730"/>
              <a:gd name="connsiteX58" fmla="*/ 51474 w 7775429"/>
              <a:gd name="connsiteY58" fmla="*/ 3109892 h 6051730"/>
              <a:gd name="connsiteX59" fmla="*/ 1112968 w 7775429"/>
              <a:gd name="connsiteY59" fmla="*/ 1281925 h 6051730"/>
              <a:gd name="connsiteX60" fmla="*/ 1437823 w 7775429"/>
              <a:gd name="connsiteY60" fmla="*/ 1090467 h 6051730"/>
              <a:gd name="connsiteX61" fmla="*/ 3556238 w 7775429"/>
              <a:gd name="connsiteY61" fmla="*/ 1090467 h 6051730"/>
              <a:gd name="connsiteX62" fmla="*/ 3885668 w 7775429"/>
              <a:gd name="connsiteY62" fmla="*/ 1281925 h 6051730"/>
              <a:gd name="connsiteX63" fmla="*/ 4942588 w 7775429"/>
              <a:gd name="connsiteY63" fmla="*/ 3109892 h 6051730"/>
              <a:gd name="connsiteX64" fmla="*/ 4942588 w 7775429"/>
              <a:gd name="connsiteY64" fmla="*/ 3483691 h 6051730"/>
              <a:gd name="connsiteX65" fmla="*/ 4550147 w 7775429"/>
              <a:gd name="connsiteY65" fmla="*/ 4162428 h 6051730"/>
              <a:gd name="connsiteX66" fmla="*/ 4517072 w 7775429"/>
              <a:gd name="connsiteY66" fmla="*/ 4219628 h 6051730"/>
              <a:gd name="connsiteX67" fmla="*/ 4518236 w 7775429"/>
              <a:gd name="connsiteY67" fmla="*/ 4220116 h 6051730"/>
              <a:gd name="connsiteX68" fmla="*/ 4576603 w 7775429"/>
              <a:gd name="connsiteY68" fmla="*/ 4278984 h 6051730"/>
              <a:gd name="connsiteX69" fmla="*/ 5020470 w 7775429"/>
              <a:gd name="connsiteY69" fmla="*/ 5046664 h 6051730"/>
              <a:gd name="connsiteX70" fmla="*/ 5020470 w 7775429"/>
              <a:gd name="connsiteY70" fmla="*/ 5203646 h 6051730"/>
              <a:gd name="connsiteX71" fmla="*/ 4576603 w 7775429"/>
              <a:gd name="connsiteY71" fmla="*/ 5971324 h 6051730"/>
              <a:gd name="connsiteX72" fmla="*/ 4438254 w 7775429"/>
              <a:gd name="connsiteY72" fmla="*/ 6051730 h 6051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7775429" h="6051730">
                <a:moveTo>
                  <a:pt x="6757888" y="3123835"/>
                </a:moveTo>
                <a:cubicBezTo>
                  <a:pt x="5223007" y="3123835"/>
                  <a:pt x="5223007" y="3123835"/>
                  <a:pt x="5223007" y="3123835"/>
                </a:cubicBezTo>
                <a:cubicBezTo>
                  <a:pt x="5145351" y="3123835"/>
                  <a:pt x="5044851" y="3069664"/>
                  <a:pt x="5003739" y="3001951"/>
                </a:cubicBezTo>
                <a:cubicBezTo>
                  <a:pt x="4236300" y="1688315"/>
                  <a:pt x="4236300" y="1688315"/>
                  <a:pt x="4236300" y="1688315"/>
                </a:cubicBezTo>
                <a:cubicBezTo>
                  <a:pt x="4199755" y="1616088"/>
                  <a:pt x="4199755" y="1507747"/>
                  <a:pt x="4236300" y="1435519"/>
                </a:cubicBezTo>
                <a:cubicBezTo>
                  <a:pt x="5003739" y="121884"/>
                  <a:pt x="5003739" y="121884"/>
                  <a:pt x="5003739" y="121884"/>
                </a:cubicBezTo>
                <a:cubicBezTo>
                  <a:pt x="5044851" y="54170"/>
                  <a:pt x="5145351" y="0"/>
                  <a:pt x="5223007" y="0"/>
                </a:cubicBezTo>
                <a:lnTo>
                  <a:pt x="6757888" y="0"/>
                </a:lnTo>
                <a:cubicBezTo>
                  <a:pt x="6840113" y="0"/>
                  <a:pt x="6940611" y="54170"/>
                  <a:pt x="6977155" y="121884"/>
                </a:cubicBezTo>
                <a:cubicBezTo>
                  <a:pt x="7744595" y="1435519"/>
                  <a:pt x="7744595" y="1435519"/>
                  <a:pt x="7744595" y="1435519"/>
                </a:cubicBezTo>
                <a:cubicBezTo>
                  <a:pt x="7785708" y="1507747"/>
                  <a:pt x="7785708" y="1616088"/>
                  <a:pt x="7744595" y="1688315"/>
                </a:cubicBezTo>
                <a:cubicBezTo>
                  <a:pt x="6977155" y="3001951"/>
                  <a:pt x="6977155" y="3001951"/>
                  <a:pt x="6977155" y="3001951"/>
                </a:cubicBezTo>
                <a:cubicBezTo>
                  <a:pt x="6940611" y="3069664"/>
                  <a:pt x="6840113" y="3123835"/>
                  <a:pt x="6757888" y="3123835"/>
                </a:cubicBezTo>
                <a:close/>
                <a:moveTo>
                  <a:pt x="3556238" y="5503115"/>
                </a:moveTo>
                <a:cubicBezTo>
                  <a:pt x="3556238" y="5503115"/>
                  <a:pt x="3556238" y="5503115"/>
                  <a:pt x="3291436" y="5503115"/>
                </a:cubicBezTo>
                <a:lnTo>
                  <a:pt x="3260544" y="5503115"/>
                </a:lnTo>
                <a:lnTo>
                  <a:pt x="3231067" y="5452355"/>
                </a:lnTo>
                <a:cubicBezTo>
                  <a:pt x="3190023" y="5381674"/>
                  <a:pt x="3142263" y="5299428"/>
                  <a:pt x="3086688" y="5203722"/>
                </a:cubicBezTo>
                <a:cubicBezTo>
                  <a:pt x="3061136" y="5161292"/>
                  <a:pt x="3061136" y="5106983"/>
                  <a:pt x="3086688" y="5064553"/>
                </a:cubicBezTo>
                <a:cubicBezTo>
                  <a:pt x="3086688" y="5064553"/>
                  <a:pt x="3086688" y="5064553"/>
                  <a:pt x="3481893" y="4383983"/>
                </a:cubicBezTo>
                <a:cubicBezTo>
                  <a:pt x="3505743" y="4339856"/>
                  <a:pt x="3553439" y="4312701"/>
                  <a:pt x="3602840" y="4312701"/>
                </a:cubicBezTo>
                <a:cubicBezTo>
                  <a:pt x="3602840" y="4312701"/>
                  <a:pt x="3602840" y="4312701"/>
                  <a:pt x="4391548" y="4312701"/>
                </a:cubicBezTo>
                <a:cubicBezTo>
                  <a:pt x="4404323" y="4312701"/>
                  <a:pt x="4416781" y="4314398"/>
                  <a:pt x="4428679" y="4317633"/>
                </a:cubicBezTo>
                <a:lnTo>
                  <a:pt x="4454216" y="4328340"/>
                </a:lnTo>
                <a:lnTo>
                  <a:pt x="4438609" y="4355333"/>
                </a:lnTo>
                <a:cubicBezTo>
                  <a:pt x="4297495" y="4599392"/>
                  <a:pt x="4116869" y="4911789"/>
                  <a:pt x="3885668" y="5311656"/>
                </a:cubicBezTo>
                <a:cubicBezTo>
                  <a:pt x="3817038" y="5430178"/>
                  <a:pt x="3693500" y="5503115"/>
                  <a:pt x="3556238" y="5503115"/>
                </a:cubicBezTo>
                <a:close/>
                <a:moveTo>
                  <a:pt x="4438254" y="6051730"/>
                </a:moveTo>
                <a:cubicBezTo>
                  <a:pt x="4438254" y="6051730"/>
                  <a:pt x="4438254" y="6051730"/>
                  <a:pt x="3548595" y="6051730"/>
                </a:cubicBezTo>
                <a:cubicBezTo>
                  <a:pt x="3492871" y="6051730"/>
                  <a:pt x="3439071" y="6021098"/>
                  <a:pt x="3412169" y="5971324"/>
                </a:cubicBezTo>
                <a:cubicBezTo>
                  <a:pt x="3412169" y="5971324"/>
                  <a:pt x="3412169" y="5971324"/>
                  <a:pt x="3173058" y="5559560"/>
                </a:cubicBezTo>
                <a:lnTo>
                  <a:pt x="3146046" y="5513043"/>
                </a:lnTo>
                <a:lnTo>
                  <a:pt x="3167300" y="5513043"/>
                </a:lnTo>
                <a:lnTo>
                  <a:pt x="3267756" y="5513043"/>
                </a:lnTo>
                <a:lnTo>
                  <a:pt x="3311396" y="5588194"/>
                </a:lnTo>
                <a:cubicBezTo>
                  <a:pt x="3478124" y="5875309"/>
                  <a:pt x="3478124" y="5875309"/>
                  <a:pt x="3478124" y="5875309"/>
                </a:cubicBezTo>
                <a:cubicBezTo>
                  <a:pt x="3501973" y="5919436"/>
                  <a:pt x="3549670" y="5946592"/>
                  <a:pt x="3599071" y="5946592"/>
                </a:cubicBezTo>
                <a:cubicBezTo>
                  <a:pt x="4387779" y="5946592"/>
                  <a:pt x="4387779" y="5946592"/>
                  <a:pt x="4387779" y="5946592"/>
                </a:cubicBezTo>
                <a:cubicBezTo>
                  <a:pt x="4438882" y="5946592"/>
                  <a:pt x="4484876" y="5919436"/>
                  <a:pt x="4510428" y="5875309"/>
                </a:cubicBezTo>
                <a:cubicBezTo>
                  <a:pt x="4903930" y="5194740"/>
                  <a:pt x="4903930" y="5194740"/>
                  <a:pt x="4903930" y="5194740"/>
                </a:cubicBezTo>
                <a:cubicBezTo>
                  <a:pt x="4929483" y="5152309"/>
                  <a:pt x="4929483" y="5098000"/>
                  <a:pt x="4903930" y="5055570"/>
                </a:cubicBezTo>
                <a:cubicBezTo>
                  <a:pt x="4510428" y="4375000"/>
                  <a:pt x="4510428" y="4375000"/>
                  <a:pt x="4510428" y="4375000"/>
                </a:cubicBezTo>
                <a:cubicBezTo>
                  <a:pt x="4497651" y="4352936"/>
                  <a:pt x="4479766" y="4335115"/>
                  <a:pt x="4458686" y="4322811"/>
                </a:cubicBezTo>
                <a:lnTo>
                  <a:pt x="4452698" y="4320302"/>
                </a:lnTo>
                <a:lnTo>
                  <a:pt x="4484794" y="4264792"/>
                </a:lnTo>
                <a:lnTo>
                  <a:pt x="4508664" y="4223507"/>
                </a:lnTo>
                <a:lnTo>
                  <a:pt x="4483907" y="4213126"/>
                </a:lnTo>
                <a:cubicBezTo>
                  <a:pt x="4470485" y="4209476"/>
                  <a:pt x="4456434" y="4207562"/>
                  <a:pt x="4442024" y="4207562"/>
                </a:cubicBezTo>
                <a:cubicBezTo>
                  <a:pt x="3552365" y="4207562"/>
                  <a:pt x="3552365" y="4207562"/>
                  <a:pt x="3552365" y="4207562"/>
                </a:cubicBezTo>
                <a:cubicBezTo>
                  <a:pt x="3496641" y="4207562"/>
                  <a:pt x="3442841" y="4238192"/>
                  <a:pt x="3415938" y="4287967"/>
                </a:cubicBezTo>
                <a:cubicBezTo>
                  <a:pt x="2970149" y="5055647"/>
                  <a:pt x="2970149" y="5055647"/>
                  <a:pt x="2970149" y="5055647"/>
                </a:cubicBezTo>
                <a:cubicBezTo>
                  <a:pt x="2941326" y="5103506"/>
                  <a:pt x="2941326" y="5164767"/>
                  <a:pt x="2970149" y="5212628"/>
                </a:cubicBezTo>
                <a:cubicBezTo>
                  <a:pt x="3025872" y="5308588"/>
                  <a:pt x="3074630" y="5392553"/>
                  <a:pt x="3117294" y="5466022"/>
                </a:cubicBezTo>
                <a:lnTo>
                  <a:pt x="3138834" y="5503115"/>
                </a:lnTo>
                <a:lnTo>
                  <a:pt x="3039048" y="5503115"/>
                </a:lnTo>
                <a:cubicBezTo>
                  <a:pt x="2728732" y="5503115"/>
                  <a:pt x="2232229" y="5503115"/>
                  <a:pt x="1437823" y="5503115"/>
                </a:cubicBezTo>
                <a:cubicBezTo>
                  <a:pt x="1305136" y="5503115"/>
                  <a:pt x="1177024" y="5430178"/>
                  <a:pt x="1112968" y="5311656"/>
                </a:cubicBezTo>
                <a:cubicBezTo>
                  <a:pt x="1112968" y="5311656"/>
                  <a:pt x="1112968" y="5311656"/>
                  <a:pt x="51474" y="3483691"/>
                </a:cubicBezTo>
                <a:cubicBezTo>
                  <a:pt x="-17158" y="3369728"/>
                  <a:pt x="-17158" y="3223855"/>
                  <a:pt x="51474" y="3109892"/>
                </a:cubicBezTo>
                <a:cubicBezTo>
                  <a:pt x="51474" y="3109892"/>
                  <a:pt x="51474" y="3109892"/>
                  <a:pt x="1112968" y="1281925"/>
                </a:cubicBezTo>
                <a:cubicBezTo>
                  <a:pt x="1177024" y="1163403"/>
                  <a:pt x="1305136" y="1090467"/>
                  <a:pt x="1437823" y="1090467"/>
                </a:cubicBezTo>
                <a:cubicBezTo>
                  <a:pt x="1437823" y="1090467"/>
                  <a:pt x="1437823" y="1090467"/>
                  <a:pt x="3556238" y="1090467"/>
                </a:cubicBezTo>
                <a:cubicBezTo>
                  <a:pt x="3693500" y="1090467"/>
                  <a:pt x="3817038" y="1163403"/>
                  <a:pt x="3885668" y="1281925"/>
                </a:cubicBezTo>
                <a:cubicBezTo>
                  <a:pt x="3885668" y="1281925"/>
                  <a:pt x="3885668" y="1281925"/>
                  <a:pt x="4942588" y="3109892"/>
                </a:cubicBezTo>
                <a:cubicBezTo>
                  <a:pt x="5011220" y="3223855"/>
                  <a:pt x="5011220" y="3369728"/>
                  <a:pt x="4942588" y="3483691"/>
                </a:cubicBezTo>
                <a:cubicBezTo>
                  <a:pt x="4942588" y="3483691"/>
                  <a:pt x="4942588" y="3483691"/>
                  <a:pt x="4550147" y="4162428"/>
                </a:cubicBezTo>
                <a:lnTo>
                  <a:pt x="4517072" y="4219628"/>
                </a:lnTo>
                <a:lnTo>
                  <a:pt x="4518236" y="4220116"/>
                </a:lnTo>
                <a:cubicBezTo>
                  <a:pt x="4542015" y="4233996"/>
                  <a:pt x="4562190" y="4254096"/>
                  <a:pt x="4576603" y="4278984"/>
                </a:cubicBezTo>
                <a:cubicBezTo>
                  <a:pt x="4576603" y="4278984"/>
                  <a:pt x="4576603" y="4278984"/>
                  <a:pt x="5020470" y="5046664"/>
                </a:cubicBezTo>
                <a:cubicBezTo>
                  <a:pt x="5049294" y="5094524"/>
                  <a:pt x="5049294" y="5155785"/>
                  <a:pt x="5020470" y="5203646"/>
                </a:cubicBezTo>
                <a:cubicBezTo>
                  <a:pt x="5020470" y="5203646"/>
                  <a:pt x="5020470" y="5203646"/>
                  <a:pt x="4576603" y="5971324"/>
                </a:cubicBezTo>
                <a:cubicBezTo>
                  <a:pt x="4547780" y="6021098"/>
                  <a:pt x="4495898" y="6051730"/>
                  <a:pt x="4438254" y="605173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7B7D5B4-7E43-47D7-86B8-BD7D0B3732B0}"/>
              </a:ext>
            </a:extLst>
          </p:cNvPr>
          <p:cNvSpPr>
            <a:spLocks noGrp="1"/>
          </p:cNvSpPr>
          <p:nvPr>
            <p:ph type="title"/>
          </p:nvPr>
        </p:nvSpPr>
        <p:spPr>
          <a:xfrm>
            <a:off x="1198180" y="931352"/>
            <a:ext cx="10058400" cy="3746094"/>
          </a:xfrm>
        </p:spPr>
        <p:txBody>
          <a:bodyPr vert="horz" lIns="91440" tIns="45720" rIns="91440" bIns="45720" rtlCol="0" anchor="b">
            <a:normAutofit/>
          </a:bodyPr>
          <a:lstStyle/>
          <a:p>
            <a:pPr defTabSz="914400"/>
            <a:r>
              <a:rPr lang="en-US" sz="8000" dirty="0">
                <a:solidFill>
                  <a:schemeClr val="tx1"/>
                </a:solidFill>
                <a:latin typeface="+mj-lt"/>
              </a:rPr>
              <a:t>What is a </a:t>
            </a:r>
            <a:br>
              <a:rPr lang="en-US" sz="8000" dirty="0">
                <a:latin typeface="+mj-lt"/>
              </a:rPr>
            </a:br>
            <a:r>
              <a:rPr lang="en-US" sz="8000" dirty="0">
                <a:solidFill>
                  <a:schemeClr val="tx1"/>
                </a:solidFill>
                <a:latin typeface="+mj-lt"/>
              </a:rPr>
              <a:t>Research Design?</a:t>
            </a:r>
          </a:p>
        </p:txBody>
      </p:sp>
      <p:sp>
        <p:nvSpPr>
          <p:cNvPr id="3" name="Text Placeholder 2">
            <a:extLst>
              <a:ext uri="{FF2B5EF4-FFF2-40B4-BE49-F238E27FC236}">
                <a16:creationId xmlns:a16="http://schemas.microsoft.com/office/drawing/2014/main" id="{94EB0A84-155C-4CFA-8DFF-529661B6CE6A}"/>
              </a:ext>
            </a:extLst>
          </p:cNvPr>
          <p:cNvSpPr>
            <a:spLocks noGrp="1"/>
          </p:cNvSpPr>
          <p:nvPr>
            <p:ph type="body" sz="quarter" idx="10"/>
          </p:nvPr>
        </p:nvSpPr>
        <p:spPr>
          <a:xfrm>
            <a:off x="954324" y="5485962"/>
            <a:ext cx="7257043" cy="6247670"/>
          </a:xfrm>
        </p:spPr>
        <p:txBody>
          <a:bodyPr vert="horz" lIns="91440" tIns="45720" rIns="91440" bIns="45720" rtlCol="0" anchor="t">
            <a:normAutofit/>
          </a:bodyPr>
          <a:lstStyle/>
          <a:p>
            <a:pPr marL="342900" defTabSz="914400">
              <a:lnSpc>
                <a:spcPct val="90000"/>
              </a:lnSpc>
            </a:pPr>
            <a:r>
              <a:rPr lang="en-US" sz="3700" dirty="0">
                <a:solidFill>
                  <a:schemeClr val="tx1"/>
                </a:solidFill>
                <a:latin typeface="+mn-lt"/>
              </a:rPr>
              <a:t>The research design provides the overall structure for the research</a:t>
            </a:r>
            <a:endParaRPr lang="en-US" dirty="0">
              <a:solidFill>
                <a:schemeClr val="tx1"/>
              </a:solidFill>
            </a:endParaRPr>
          </a:p>
          <a:p>
            <a:pPr marL="1455420" indent="-403225" defTabSz="914400">
              <a:lnSpc>
                <a:spcPct val="90000"/>
              </a:lnSpc>
              <a:buFont typeface="Arial" panose="020B0604020202020204" pitchFamily="34" charset="0"/>
              <a:buChar char="•"/>
            </a:pPr>
            <a:r>
              <a:rPr lang="en-US" sz="3700" dirty="0">
                <a:solidFill>
                  <a:srgbClr val="00B050"/>
                </a:solidFill>
                <a:latin typeface="+mn-lt"/>
              </a:rPr>
              <a:t>the procedures </a:t>
            </a:r>
            <a:endParaRPr lang="en-US" sz="3700" dirty="0">
              <a:solidFill>
                <a:srgbClr val="00B050"/>
              </a:solidFill>
              <a:latin typeface="+mn-lt"/>
              <a:cs typeface="Calibri"/>
            </a:endParaRPr>
          </a:p>
          <a:p>
            <a:pPr marL="1455420" indent="-403225" defTabSz="914400">
              <a:lnSpc>
                <a:spcPct val="90000"/>
              </a:lnSpc>
              <a:buFont typeface="Arial" panose="020B0604020202020204" pitchFamily="34" charset="0"/>
              <a:buChar char="•"/>
            </a:pPr>
            <a:r>
              <a:rPr lang="en-US" sz="3700" dirty="0">
                <a:solidFill>
                  <a:schemeClr val="tx1">
                    <a:lumMod val="50000"/>
                    <a:lumOff val="50000"/>
                  </a:schemeClr>
                </a:solidFill>
                <a:latin typeface="+mn-lt"/>
              </a:rPr>
              <a:t>the data collected</a:t>
            </a:r>
            <a:endParaRPr lang="en-US" sz="3700" dirty="0">
              <a:solidFill>
                <a:schemeClr val="tx1">
                  <a:lumMod val="50000"/>
                  <a:lumOff val="50000"/>
                </a:schemeClr>
              </a:solidFill>
              <a:latin typeface="+mn-lt"/>
              <a:cs typeface="Calibri"/>
            </a:endParaRPr>
          </a:p>
          <a:p>
            <a:pPr marL="1455420" indent="-403225" defTabSz="914400">
              <a:lnSpc>
                <a:spcPct val="90000"/>
              </a:lnSpc>
              <a:buFont typeface="Arial" panose="020B0604020202020204" pitchFamily="34" charset="0"/>
              <a:buChar char="•"/>
            </a:pPr>
            <a:r>
              <a:rPr lang="en-US" sz="3700" dirty="0">
                <a:solidFill>
                  <a:srgbClr val="00B0F0"/>
                </a:solidFill>
                <a:latin typeface="+mn-lt"/>
              </a:rPr>
              <a:t>and data analyses </a:t>
            </a:r>
            <a:endParaRPr lang="en-US" sz="3700" dirty="0">
              <a:solidFill>
                <a:schemeClr val="tx1"/>
              </a:solidFill>
              <a:latin typeface="+mn-lt"/>
            </a:endParaRPr>
          </a:p>
          <a:p>
            <a:pPr marL="1052195" defTabSz="914400">
              <a:lnSpc>
                <a:spcPct val="90000"/>
              </a:lnSpc>
            </a:pPr>
            <a:endParaRPr lang="en-US" sz="3700" dirty="0">
              <a:solidFill>
                <a:schemeClr val="tx1"/>
              </a:solidFill>
              <a:latin typeface="+mn-lt"/>
            </a:endParaRPr>
          </a:p>
          <a:p>
            <a:pPr marL="1052195" defTabSz="914400">
              <a:lnSpc>
                <a:spcPct val="90000"/>
              </a:lnSpc>
            </a:pPr>
            <a:r>
              <a:rPr lang="en-US" sz="3700" dirty="0">
                <a:solidFill>
                  <a:schemeClr val="tx1"/>
                </a:solidFill>
                <a:latin typeface="+mn-lt"/>
              </a:rPr>
              <a:t>Simply put, research design is </a:t>
            </a:r>
            <a:r>
              <a:rPr lang="en-US" sz="3700" i="1" dirty="0">
                <a:solidFill>
                  <a:schemeClr val="tx1"/>
                </a:solidFill>
                <a:latin typeface="+mn-lt"/>
              </a:rPr>
              <a:t>planning!</a:t>
            </a:r>
            <a:endParaRPr lang="en-US" sz="3700">
              <a:solidFill>
                <a:schemeClr val="tx1"/>
              </a:solidFill>
              <a:latin typeface="+mn-lt"/>
              <a:cs typeface="Calibri" panose="020F0502020204030204"/>
            </a:endParaRPr>
          </a:p>
        </p:txBody>
      </p:sp>
      <p:pic>
        <p:nvPicPr>
          <p:cNvPr id="5" name="Graphic 4" descr="Checklist outline">
            <a:extLst>
              <a:ext uri="{FF2B5EF4-FFF2-40B4-BE49-F238E27FC236}">
                <a16:creationId xmlns:a16="http://schemas.microsoft.com/office/drawing/2014/main" id="{E9CA34CA-3414-3307-E334-4E6685520D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61000" y="8037928"/>
            <a:ext cx="3746094" cy="3746094"/>
          </a:xfrm>
          <a:prstGeom prst="rect">
            <a:avLst/>
          </a:prstGeom>
        </p:spPr>
      </p:pic>
      <p:pic>
        <p:nvPicPr>
          <p:cNvPr id="7" name="Graphic 6" descr="Question mark">
            <a:extLst>
              <a:ext uri="{FF2B5EF4-FFF2-40B4-BE49-F238E27FC236}">
                <a16:creationId xmlns:a16="http://schemas.microsoft.com/office/drawing/2014/main" id="{874C6A68-E2FC-4794-8D6D-65B38E4DA6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910056" y="3819708"/>
            <a:ext cx="5692432" cy="5692432"/>
          </a:xfrm>
          <a:prstGeom prst="rect">
            <a:avLst/>
          </a:prstGeom>
        </p:spPr>
      </p:pic>
    </p:spTree>
    <p:extLst>
      <p:ext uri="{BB962C8B-B14F-4D97-AF65-F5344CB8AC3E}">
        <p14:creationId xmlns:p14="http://schemas.microsoft.com/office/powerpoint/2010/main" val="4057928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7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4EB0A84-155C-4CFA-8DFF-529661B6CE6A}"/>
              </a:ext>
            </a:extLst>
          </p:cNvPr>
          <p:cNvSpPr>
            <a:spLocks noGrp="1"/>
          </p:cNvSpPr>
          <p:nvPr>
            <p:ph type="body" sz="quarter" idx="10"/>
          </p:nvPr>
        </p:nvSpPr>
        <p:spPr>
          <a:xfrm>
            <a:off x="733257" y="5338916"/>
            <a:ext cx="10457265" cy="6459794"/>
          </a:xfrm>
        </p:spPr>
        <p:txBody>
          <a:bodyPr vert="horz" lIns="91440" tIns="45720" rIns="91440" bIns="45720" rtlCol="0" anchor="t">
            <a:normAutofit/>
          </a:bodyPr>
          <a:lstStyle/>
          <a:p>
            <a:pPr marL="342900" defTabSz="914400">
              <a:lnSpc>
                <a:spcPct val="90000"/>
              </a:lnSpc>
            </a:pPr>
            <a:r>
              <a:rPr lang="en-US" sz="4000" dirty="0">
                <a:solidFill>
                  <a:schemeClr val="tx1"/>
                </a:solidFill>
                <a:latin typeface="+mn-lt"/>
              </a:rPr>
              <a:t>A good research design will</a:t>
            </a:r>
            <a:endParaRPr lang="en-US" sz="4000" dirty="0">
              <a:solidFill>
                <a:schemeClr val="tx1"/>
              </a:solidFill>
              <a:latin typeface="+mn-lt"/>
              <a:cs typeface="Calibri"/>
            </a:endParaRPr>
          </a:p>
          <a:p>
            <a:pPr marL="864870" indent="57150" defTabSz="914400">
              <a:lnSpc>
                <a:spcPct val="90000"/>
              </a:lnSpc>
            </a:pPr>
            <a:r>
              <a:rPr lang="en-US" sz="4000" dirty="0">
                <a:solidFill>
                  <a:schemeClr val="tx1"/>
                </a:solidFill>
                <a:latin typeface="+mn-lt"/>
              </a:rPr>
              <a:t>1. Keep the researcher on track</a:t>
            </a:r>
            <a:endParaRPr lang="en-US" sz="4000" dirty="0">
              <a:solidFill>
                <a:schemeClr val="tx1"/>
              </a:solidFill>
              <a:latin typeface="+mn-lt"/>
              <a:cs typeface="Calibri"/>
            </a:endParaRPr>
          </a:p>
          <a:p>
            <a:pPr marL="864870" indent="57150" defTabSz="914400">
              <a:lnSpc>
                <a:spcPct val="90000"/>
              </a:lnSpc>
            </a:pPr>
            <a:r>
              <a:rPr lang="en-US" sz="4000" dirty="0">
                <a:solidFill>
                  <a:schemeClr val="tx1"/>
                </a:solidFill>
                <a:latin typeface="+mn-lt"/>
              </a:rPr>
              <a:t>2. Explain how the researcher collects data</a:t>
            </a:r>
            <a:endParaRPr lang="en-US" sz="4000" dirty="0">
              <a:solidFill>
                <a:schemeClr val="tx1"/>
              </a:solidFill>
              <a:latin typeface="+mn-lt"/>
              <a:cs typeface="Calibri"/>
            </a:endParaRPr>
          </a:p>
          <a:p>
            <a:pPr marL="864870" indent="57150" defTabSz="914400">
              <a:lnSpc>
                <a:spcPct val="90000"/>
              </a:lnSpc>
            </a:pPr>
            <a:r>
              <a:rPr lang="en-US" sz="4000" dirty="0">
                <a:solidFill>
                  <a:schemeClr val="tx1"/>
                </a:solidFill>
                <a:latin typeface="+mn-lt"/>
              </a:rPr>
              <a:t>3. Outline every detail of the project</a:t>
            </a:r>
            <a:endParaRPr lang="en-US" sz="4000" dirty="0">
              <a:solidFill>
                <a:schemeClr val="tx1"/>
              </a:solidFill>
              <a:latin typeface="+mn-lt"/>
              <a:cs typeface="Calibri"/>
            </a:endParaRPr>
          </a:p>
          <a:p>
            <a:pPr marL="571500" indent="-228600" defTabSz="914400">
              <a:lnSpc>
                <a:spcPct val="90000"/>
              </a:lnSpc>
              <a:buFont typeface="Arial" panose="020B0604020202020204" pitchFamily="34" charset="0"/>
              <a:buChar char="•"/>
            </a:pPr>
            <a:endParaRPr lang="en-US" sz="4000">
              <a:solidFill>
                <a:schemeClr val="tx1"/>
              </a:solidFill>
              <a:latin typeface="+mn-lt"/>
            </a:endParaRPr>
          </a:p>
          <a:p>
            <a:pPr marL="571500" indent="-228600" defTabSz="914400">
              <a:lnSpc>
                <a:spcPct val="90000"/>
              </a:lnSpc>
              <a:buFont typeface="Arial" panose="020B0604020202020204" pitchFamily="34" charset="0"/>
              <a:buChar char="•"/>
            </a:pPr>
            <a:endParaRPr lang="en-US" sz="4000">
              <a:solidFill>
                <a:schemeClr val="tx1"/>
              </a:solidFill>
              <a:latin typeface="+mn-lt"/>
            </a:endParaRPr>
          </a:p>
        </p:txBody>
      </p:sp>
      <p:sp>
        <p:nvSpPr>
          <p:cNvPr id="2" name="Title 1">
            <a:extLst>
              <a:ext uri="{FF2B5EF4-FFF2-40B4-BE49-F238E27FC236}">
                <a16:creationId xmlns:a16="http://schemas.microsoft.com/office/drawing/2014/main" id="{97B7D5B4-7E43-47D7-86B8-BD7D0B3732B0}"/>
              </a:ext>
            </a:extLst>
          </p:cNvPr>
          <p:cNvSpPr>
            <a:spLocks noGrp="1"/>
          </p:cNvSpPr>
          <p:nvPr>
            <p:ph type="title"/>
          </p:nvPr>
        </p:nvSpPr>
        <p:spPr>
          <a:xfrm>
            <a:off x="547980" y="1174033"/>
            <a:ext cx="10827818" cy="2990850"/>
          </a:xfrm>
        </p:spPr>
        <p:txBody>
          <a:bodyPr vert="horz" lIns="91440" tIns="45720" rIns="91440" bIns="45720" rtlCol="0" anchor="ctr">
            <a:normAutofit fontScale="90000"/>
          </a:bodyPr>
          <a:lstStyle/>
          <a:p>
            <a:pPr algn="ctr" defTabSz="914400"/>
            <a:r>
              <a:rPr lang="en-US" sz="8000">
                <a:solidFill>
                  <a:schemeClr val="tx1"/>
                </a:solidFill>
              </a:rPr>
              <a:t>Why your Research Design is Important</a:t>
            </a:r>
            <a:endParaRPr lang="en-US" sz="8000">
              <a:solidFill>
                <a:schemeClr val="tx1"/>
              </a:solidFill>
              <a:latin typeface="+mj-lt"/>
            </a:endParaRPr>
          </a:p>
        </p:txBody>
      </p:sp>
      <p:pic>
        <p:nvPicPr>
          <p:cNvPr id="7" name="Picture 2" descr="How to create a UX research plan - Optimal Workshop">
            <a:extLst>
              <a:ext uri="{FF2B5EF4-FFF2-40B4-BE49-F238E27FC236}">
                <a16:creationId xmlns:a16="http://schemas.microsoft.com/office/drawing/2014/main" id="{753FA4DF-5DE9-70A9-7065-2D8A74FD08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095" t="-28" r="22267" b="-28"/>
          <a:stretch/>
        </p:blipFill>
        <p:spPr bwMode="auto">
          <a:xfrm>
            <a:off x="11923780" y="0"/>
            <a:ext cx="12454122" cy="13750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067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7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4EB0A84-155C-4CFA-8DFF-529661B6CE6A}"/>
              </a:ext>
            </a:extLst>
          </p:cNvPr>
          <p:cNvSpPr>
            <a:spLocks noGrp="1"/>
          </p:cNvSpPr>
          <p:nvPr>
            <p:ph type="body" sz="quarter" idx="10"/>
          </p:nvPr>
        </p:nvSpPr>
        <p:spPr>
          <a:xfrm>
            <a:off x="1223458" y="5338916"/>
            <a:ext cx="12454122" cy="2462068"/>
          </a:xfrm>
        </p:spPr>
        <p:txBody>
          <a:bodyPr vert="horz" lIns="91440" tIns="45720" rIns="91440" bIns="45720" rtlCol="0">
            <a:normAutofit fontScale="92500" lnSpcReduction="10000"/>
          </a:bodyPr>
          <a:lstStyle/>
          <a:p>
            <a:pPr marL="571500" indent="-228600" defTabSz="914400">
              <a:lnSpc>
                <a:spcPct val="90000"/>
              </a:lnSpc>
              <a:buFont typeface="Arial" panose="020B0604020202020204" pitchFamily="34" charset="0"/>
              <a:buChar char="•"/>
            </a:pPr>
            <a:r>
              <a:rPr lang="en-US" sz="4000">
                <a:solidFill>
                  <a:schemeClr val="tx1"/>
                </a:solidFill>
                <a:latin typeface="+mn-lt"/>
              </a:rPr>
              <a:t>Imagine you’re a researcher. You must be diverse to investigate anything with good research.</a:t>
            </a:r>
          </a:p>
          <a:p>
            <a:pPr marL="571500" indent="-228600" defTabSz="914400">
              <a:lnSpc>
                <a:spcPct val="90000"/>
              </a:lnSpc>
              <a:buFont typeface="Arial" panose="020B0604020202020204" pitchFamily="34" charset="0"/>
              <a:buChar char="•"/>
            </a:pPr>
            <a:r>
              <a:rPr lang="en-US" sz="4000">
                <a:solidFill>
                  <a:schemeClr val="tx1"/>
                </a:solidFill>
                <a:latin typeface="+mn-lt"/>
              </a:rPr>
              <a:t>As a researcher, you can’t limit your thinking to one area</a:t>
            </a:r>
          </a:p>
          <a:p>
            <a:pPr marL="571500" indent="-228600" defTabSz="914400">
              <a:lnSpc>
                <a:spcPct val="90000"/>
              </a:lnSpc>
              <a:buFont typeface="Arial" panose="020B0604020202020204" pitchFamily="34" charset="0"/>
              <a:buChar char="•"/>
            </a:pPr>
            <a:r>
              <a:rPr lang="en-US" sz="4000">
                <a:solidFill>
                  <a:schemeClr val="tx1"/>
                </a:solidFill>
                <a:latin typeface="+mn-lt"/>
              </a:rPr>
              <a:t>You must be flexible and work within all sorts of areas</a:t>
            </a:r>
          </a:p>
        </p:txBody>
      </p:sp>
      <p:pic>
        <p:nvPicPr>
          <p:cNvPr id="4" name="Picture 6" descr="Soil Scientist - Evaluations, Design and Permitting — MARLIN - Septic Tank  Cleaning, Inspection, Installation, and Repair">
            <a:extLst>
              <a:ext uri="{FF2B5EF4-FFF2-40B4-BE49-F238E27FC236}">
                <a16:creationId xmlns:a16="http://schemas.microsoft.com/office/drawing/2014/main" id="{D3006293-41AA-DB41-8713-E48E915003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16" r="20291"/>
          <a:stretch/>
        </p:blipFill>
        <p:spPr bwMode="auto">
          <a:xfrm>
            <a:off x="14398880" y="10"/>
            <a:ext cx="9985120" cy="13715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7B7D5B4-7E43-47D7-86B8-BD7D0B3732B0}"/>
              </a:ext>
            </a:extLst>
          </p:cNvPr>
          <p:cNvSpPr>
            <a:spLocks noGrp="1"/>
          </p:cNvSpPr>
          <p:nvPr>
            <p:ph type="title"/>
          </p:nvPr>
        </p:nvSpPr>
        <p:spPr>
          <a:xfrm>
            <a:off x="1584108" y="1447798"/>
            <a:ext cx="11513327" cy="2990850"/>
          </a:xfrm>
        </p:spPr>
        <p:txBody>
          <a:bodyPr vert="horz" lIns="91440" tIns="45720" rIns="91440" bIns="45720" rtlCol="0" anchor="ctr">
            <a:normAutofit/>
          </a:bodyPr>
          <a:lstStyle/>
          <a:p>
            <a:pPr algn="ctr" defTabSz="914400"/>
            <a:r>
              <a:rPr lang="en-US" sz="8000">
                <a:solidFill>
                  <a:schemeClr val="tx1"/>
                </a:solidFill>
                <a:latin typeface="+mj-lt"/>
              </a:rPr>
              <a:t>Planning a General Approach</a:t>
            </a:r>
          </a:p>
        </p:txBody>
      </p:sp>
      <p:sp>
        <p:nvSpPr>
          <p:cNvPr id="5" name="TextBox 4">
            <a:extLst>
              <a:ext uri="{FF2B5EF4-FFF2-40B4-BE49-F238E27FC236}">
                <a16:creationId xmlns:a16="http://schemas.microsoft.com/office/drawing/2014/main" id="{A149E3E2-0B4B-E265-73DE-1B5211413219}"/>
              </a:ext>
            </a:extLst>
          </p:cNvPr>
          <p:cNvSpPr txBox="1"/>
          <p:nvPr/>
        </p:nvSpPr>
        <p:spPr>
          <a:xfrm>
            <a:off x="2338464" y="8761370"/>
            <a:ext cx="9721951" cy="2554545"/>
          </a:xfrm>
          <a:prstGeom prst="rect">
            <a:avLst/>
          </a:prstGeom>
          <a:noFill/>
        </p:spPr>
        <p:txBody>
          <a:bodyPr wrap="square" rtlCol="0">
            <a:spAutoFit/>
          </a:bodyPr>
          <a:lstStyle/>
          <a:p>
            <a:pPr algn="ctr"/>
            <a:r>
              <a:rPr lang="en-US" sz="4000">
                <a:solidFill>
                  <a:srgbClr val="00B050"/>
                </a:solidFill>
              </a:rPr>
              <a:t>For example: A soil scientist will need to know about soil components, but they also need to have people skills, knowledge of chemistry, and data collection skills</a:t>
            </a:r>
          </a:p>
        </p:txBody>
      </p:sp>
    </p:spTree>
    <p:extLst>
      <p:ext uri="{BB962C8B-B14F-4D97-AF65-F5344CB8AC3E}">
        <p14:creationId xmlns:p14="http://schemas.microsoft.com/office/powerpoint/2010/main" val="3671410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7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4EB0A84-155C-4CFA-8DFF-529661B6CE6A}"/>
              </a:ext>
            </a:extLst>
          </p:cNvPr>
          <p:cNvSpPr>
            <a:spLocks noGrp="1"/>
          </p:cNvSpPr>
          <p:nvPr>
            <p:ph type="body" sz="quarter" idx="10"/>
          </p:nvPr>
        </p:nvSpPr>
        <p:spPr>
          <a:xfrm>
            <a:off x="1223457" y="4744578"/>
            <a:ext cx="12454122" cy="4532775"/>
          </a:xfrm>
        </p:spPr>
        <p:txBody>
          <a:bodyPr vert="horz" lIns="91440" tIns="45720" rIns="91440" bIns="45720" rtlCol="0">
            <a:noAutofit/>
          </a:bodyPr>
          <a:lstStyle/>
          <a:p>
            <a:pPr marL="571500" indent="-228600" defTabSz="914400">
              <a:lnSpc>
                <a:spcPct val="120000"/>
              </a:lnSpc>
              <a:buFont typeface="Arial" panose="020B0604020202020204" pitchFamily="34" charset="0"/>
              <a:buChar char="•"/>
            </a:pPr>
            <a:r>
              <a:rPr lang="en-US" sz="3000" dirty="0">
                <a:solidFill>
                  <a:schemeClr val="accent5">
                    <a:lumMod val="75000"/>
                  </a:schemeClr>
                </a:solidFill>
                <a:latin typeface="+mn-lt"/>
              </a:rPr>
              <a:t>You specialize in child development. You must be willing to offer guidance on child-rearing practices, early childhood education, and development milestones.</a:t>
            </a:r>
          </a:p>
          <a:p>
            <a:pPr marL="571500" indent="-228600" defTabSz="914400">
              <a:lnSpc>
                <a:spcPct val="120000"/>
              </a:lnSpc>
              <a:buFont typeface="Arial" panose="020B0604020202020204" pitchFamily="34" charset="0"/>
              <a:buChar char="•"/>
            </a:pPr>
            <a:r>
              <a:rPr lang="en-US" sz="3000" dirty="0">
                <a:solidFill>
                  <a:schemeClr val="accent5">
                    <a:lumMod val="75000"/>
                  </a:schemeClr>
                </a:solidFill>
                <a:latin typeface="+mn-lt"/>
              </a:rPr>
              <a:t>Someone in this field needs to be observant, the ability to observe children's behavior and development closely to their progress and identifying any development delays or challenges</a:t>
            </a:r>
          </a:p>
          <a:p>
            <a:pPr marL="571500" indent="-228600" defTabSz="914400">
              <a:lnSpc>
                <a:spcPct val="120000"/>
              </a:lnSpc>
              <a:buFont typeface="Arial" panose="020B0604020202020204" pitchFamily="34" charset="0"/>
              <a:buChar char="•"/>
            </a:pPr>
            <a:r>
              <a:rPr lang="en-US" sz="3000" dirty="0">
                <a:solidFill>
                  <a:schemeClr val="accent5">
                    <a:lumMod val="75000"/>
                  </a:schemeClr>
                </a:solidFill>
                <a:latin typeface="+mn-lt"/>
              </a:rPr>
              <a:t>Communication is a strong skill to have, it can be vital for effectively interacting  with children, parents, and educators. </a:t>
            </a:r>
          </a:p>
        </p:txBody>
      </p:sp>
      <p:sp>
        <p:nvSpPr>
          <p:cNvPr id="2" name="Title 1">
            <a:extLst>
              <a:ext uri="{FF2B5EF4-FFF2-40B4-BE49-F238E27FC236}">
                <a16:creationId xmlns:a16="http://schemas.microsoft.com/office/drawing/2014/main" id="{97B7D5B4-7E43-47D7-86B8-BD7D0B3732B0}"/>
              </a:ext>
            </a:extLst>
          </p:cNvPr>
          <p:cNvSpPr>
            <a:spLocks noGrp="1"/>
          </p:cNvSpPr>
          <p:nvPr>
            <p:ph type="title"/>
          </p:nvPr>
        </p:nvSpPr>
        <p:spPr>
          <a:xfrm>
            <a:off x="1584108" y="1447798"/>
            <a:ext cx="11513327" cy="2990850"/>
          </a:xfrm>
        </p:spPr>
        <p:txBody>
          <a:bodyPr vert="horz" lIns="91440" tIns="45720" rIns="91440" bIns="45720" rtlCol="0" anchor="ctr">
            <a:normAutofit fontScale="90000"/>
          </a:bodyPr>
          <a:lstStyle/>
          <a:p>
            <a:pPr algn="ctr" defTabSz="914400"/>
            <a:r>
              <a:rPr lang="en-US" sz="8000" dirty="0">
                <a:solidFill>
                  <a:schemeClr val="accent4">
                    <a:lumMod val="50000"/>
                  </a:schemeClr>
                </a:solidFill>
                <a:latin typeface="+mj-lt"/>
              </a:rPr>
              <a:t>More Ways of Planning a General Approach</a:t>
            </a:r>
          </a:p>
        </p:txBody>
      </p:sp>
      <p:sp>
        <p:nvSpPr>
          <p:cNvPr id="5" name="TextBox 4">
            <a:extLst>
              <a:ext uri="{FF2B5EF4-FFF2-40B4-BE49-F238E27FC236}">
                <a16:creationId xmlns:a16="http://schemas.microsoft.com/office/drawing/2014/main" id="{A149E3E2-0B4B-E265-73DE-1B5211413219}"/>
              </a:ext>
            </a:extLst>
          </p:cNvPr>
          <p:cNvSpPr txBox="1"/>
          <p:nvPr/>
        </p:nvSpPr>
        <p:spPr>
          <a:xfrm>
            <a:off x="2589543" y="9896675"/>
            <a:ext cx="9721951" cy="2554545"/>
          </a:xfrm>
          <a:prstGeom prst="rect">
            <a:avLst/>
          </a:prstGeom>
          <a:noFill/>
        </p:spPr>
        <p:txBody>
          <a:bodyPr wrap="square" rtlCol="0">
            <a:spAutoFit/>
          </a:bodyPr>
          <a:lstStyle/>
          <a:p>
            <a:pPr algn="ctr"/>
            <a:r>
              <a:rPr lang="en-US" sz="4000" dirty="0">
                <a:solidFill>
                  <a:srgbClr val="E2B126"/>
                </a:solidFill>
              </a:rPr>
              <a:t>For example: A child development specialist might work in a school, assessing children’s developmental milestones and creating individualized education plans </a:t>
            </a:r>
          </a:p>
        </p:txBody>
      </p:sp>
      <p:pic>
        <p:nvPicPr>
          <p:cNvPr id="1026" name="Picture 2" descr="Family and Consumer Science | Education ...">
            <a:extLst>
              <a:ext uri="{FF2B5EF4-FFF2-40B4-BE49-F238E27FC236}">
                <a16:creationId xmlns:a16="http://schemas.microsoft.com/office/drawing/2014/main" id="{C1CEFBEE-9109-A594-B265-37D6D9CED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3902" y="0"/>
            <a:ext cx="9144000" cy="1374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344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585837" y="2155719"/>
            <a:ext cx="13809696" cy="2990850"/>
          </a:xfrm>
        </p:spPr>
        <p:txBody>
          <a:bodyPr vert="horz" lIns="91440" tIns="45720" rIns="91440" bIns="45720" rtlCol="0" anchor="ctr">
            <a:normAutofit fontScale="90000"/>
          </a:bodyPr>
          <a:lstStyle/>
          <a:p>
            <a:pPr defTabSz="914400"/>
            <a:r>
              <a:rPr lang="en-US" sz="8000">
                <a:solidFill>
                  <a:schemeClr val="tx1"/>
                </a:solidFill>
                <a:latin typeface="+mj-lt"/>
              </a:rPr>
              <a:t>Steps to Planning a (General) Research Design</a:t>
            </a:r>
          </a:p>
        </p:txBody>
      </p: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585837" y="5273929"/>
            <a:ext cx="10272834" cy="7458068"/>
          </a:xfrm>
        </p:spPr>
        <p:txBody>
          <a:bodyPr vert="horz" lIns="91440" tIns="45720" rIns="91440" bIns="45720" rtlCol="0">
            <a:normAutofit/>
          </a:bodyPr>
          <a:lstStyle/>
          <a:p>
            <a:pPr marL="973138" indent="-711200" defTabSz="914400">
              <a:lnSpc>
                <a:spcPct val="90000"/>
              </a:lnSpc>
              <a:buFont typeface="+mj-lt"/>
              <a:buAutoNum type="arabicPeriod"/>
            </a:pPr>
            <a:r>
              <a:rPr lang="en-US" sz="4000">
                <a:solidFill>
                  <a:schemeClr val="tx1"/>
                </a:solidFill>
                <a:latin typeface="+mn-lt"/>
              </a:rPr>
              <a:t>Identify the problem or question</a:t>
            </a:r>
          </a:p>
          <a:p>
            <a:pPr marL="973138" indent="-711200" defTabSz="914400">
              <a:lnSpc>
                <a:spcPct val="90000"/>
              </a:lnSpc>
              <a:buFont typeface="+mj-lt"/>
              <a:buAutoNum type="arabicPeriod"/>
            </a:pPr>
            <a:r>
              <a:rPr lang="en-US" sz="4000">
                <a:solidFill>
                  <a:schemeClr val="tx1"/>
                </a:solidFill>
                <a:latin typeface="+mn-lt"/>
              </a:rPr>
              <a:t>Review any existing literature or findings </a:t>
            </a:r>
          </a:p>
          <a:p>
            <a:pPr marL="973138" indent="-711200" defTabSz="914400">
              <a:lnSpc>
                <a:spcPct val="90000"/>
              </a:lnSpc>
              <a:buFont typeface="+mj-lt"/>
              <a:buAutoNum type="arabicPeriod"/>
            </a:pPr>
            <a:r>
              <a:rPr lang="en-US" sz="4000">
                <a:solidFill>
                  <a:schemeClr val="tx1"/>
                </a:solidFill>
                <a:latin typeface="+mn-lt"/>
              </a:rPr>
              <a:t>Set your research question(s)</a:t>
            </a:r>
          </a:p>
          <a:p>
            <a:pPr marL="973138" indent="-711200" defTabSz="914400">
              <a:lnSpc>
                <a:spcPct val="90000"/>
              </a:lnSpc>
              <a:buFont typeface="+mj-lt"/>
              <a:buAutoNum type="arabicPeriod"/>
            </a:pPr>
            <a:r>
              <a:rPr lang="en-US" sz="4000">
                <a:solidFill>
                  <a:schemeClr val="tx1"/>
                </a:solidFill>
                <a:latin typeface="+mn-lt"/>
              </a:rPr>
              <a:t>Select the study procedures and design</a:t>
            </a:r>
          </a:p>
          <a:p>
            <a:pPr marL="973138" indent="-711200" defTabSz="914400">
              <a:lnSpc>
                <a:spcPct val="90000"/>
              </a:lnSpc>
              <a:buFont typeface="+mj-lt"/>
              <a:buAutoNum type="arabicPeriod"/>
            </a:pPr>
            <a:r>
              <a:rPr lang="en-US" sz="4000">
                <a:solidFill>
                  <a:schemeClr val="tx1"/>
                </a:solidFill>
                <a:latin typeface="+mn-lt"/>
              </a:rPr>
              <a:t>Select the sample design</a:t>
            </a:r>
          </a:p>
          <a:p>
            <a:pPr marL="973138" indent="-711200" defTabSz="914400">
              <a:lnSpc>
                <a:spcPct val="90000"/>
              </a:lnSpc>
              <a:buFont typeface="+mj-lt"/>
              <a:buAutoNum type="arabicPeriod"/>
            </a:pPr>
            <a:r>
              <a:rPr lang="en-US" sz="4000">
                <a:solidFill>
                  <a:schemeClr val="tx1"/>
                </a:solidFill>
                <a:latin typeface="+mn-lt"/>
              </a:rPr>
              <a:t>Collect the data </a:t>
            </a:r>
          </a:p>
          <a:p>
            <a:pPr marL="973138" indent="-711200" defTabSz="914400">
              <a:lnSpc>
                <a:spcPct val="90000"/>
              </a:lnSpc>
              <a:buFont typeface="+mj-lt"/>
              <a:buAutoNum type="arabicPeriod"/>
            </a:pPr>
            <a:r>
              <a:rPr lang="en-US" sz="4000">
                <a:solidFill>
                  <a:schemeClr val="tx1"/>
                </a:solidFill>
                <a:latin typeface="+mn-lt"/>
              </a:rPr>
              <a:t>Process and analyze the data</a:t>
            </a:r>
          </a:p>
          <a:p>
            <a:pPr marL="973138" indent="-711200" defTabSz="914400">
              <a:lnSpc>
                <a:spcPct val="90000"/>
              </a:lnSpc>
              <a:buFont typeface="+mj-lt"/>
              <a:buAutoNum type="arabicPeriod"/>
            </a:pPr>
            <a:r>
              <a:rPr lang="en-US" sz="4000">
                <a:solidFill>
                  <a:schemeClr val="tx1"/>
                </a:solidFill>
                <a:latin typeface="+mn-lt"/>
              </a:rPr>
              <a:t>Write the research report </a:t>
            </a:r>
          </a:p>
          <a:p>
            <a:pPr marL="742950" indent="-228600" defTabSz="914400">
              <a:lnSpc>
                <a:spcPct val="90000"/>
              </a:lnSpc>
              <a:buFont typeface="Arial" panose="020B0604020202020204" pitchFamily="34" charset="0"/>
              <a:buChar char="•"/>
            </a:pPr>
            <a:endParaRPr lang="en-US" sz="4000">
              <a:solidFill>
                <a:schemeClr val="tx1"/>
              </a:solidFill>
              <a:latin typeface="+mn-lt"/>
            </a:endParaRPr>
          </a:p>
        </p:txBody>
      </p:sp>
      <p:pic>
        <p:nvPicPr>
          <p:cNvPr id="5" name="Picture 4" descr="Colourful sticky notes">
            <a:extLst>
              <a:ext uri="{FF2B5EF4-FFF2-40B4-BE49-F238E27FC236}">
                <a16:creationId xmlns:a16="http://schemas.microsoft.com/office/drawing/2014/main" id="{65F1B06C-3997-2CA2-D1B7-54AF0A0910CC}"/>
              </a:ext>
            </a:extLst>
          </p:cNvPr>
          <p:cNvPicPr>
            <a:picLocks noChangeAspect="1"/>
          </p:cNvPicPr>
          <p:nvPr/>
        </p:nvPicPr>
        <p:blipFill rotWithShape="1">
          <a:blip r:embed="rId3"/>
          <a:srcRect l="37020" r="14386"/>
          <a:stretch/>
        </p:blipFill>
        <p:spPr>
          <a:xfrm>
            <a:off x="14391407" y="0"/>
            <a:ext cx="9985120" cy="13715990"/>
          </a:xfrm>
          <a:prstGeom prst="rect">
            <a:avLst/>
          </a:prstGeom>
          <a:effectLst/>
        </p:spPr>
      </p:pic>
      <p:sp>
        <p:nvSpPr>
          <p:cNvPr id="6" name="TextBox 5">
            <a:extLst>
              <a:ext uri="{FF2B5EF4-FFF2-40B4-BE49-F238E27FC236}">
                <a16:creationId xmlns:a16="http://schemas.microsoft.com/office/drawing/2014/main" id="{FDC5E685-8175-6FD7-96C5-9AB807CEEF2A}"/>
              </a:ext>
            </a:extLst>
          </p:cNvPr>
          <p:cNvSpPr txBox="1"/>
          <p:nvPr/>
        </p:nvSpPr>
        <p:spPr>
          <a:xfrm>
            <a:off x="7703002" y="6923144"/>
            <a:ext cx="13809695"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Will adding more cover crops to a plot of barley increase soil health? </a:t>
            </a:r>
          </a:p>
        </p:txBody>
      </p:sp>
      <p:sp>
        <p:nvSpPr>
          <p:cNvPr id="8" name="TextBox 7">
            <a:extLst>
              <a:ext uri="{FF2B5EF4-FFF2-40B4-BE49-F238E27FC236}">
                <a16:creationId xmlns:a16="http://schemas.microsoft.com/office/drawing/2014/main" id="{CA2E227C-D613-21A0-337B-C0A43D79BECA}"/>
              </a:ext>
            </a:extLst>
          </p:cNvPr>
          <p:cNvSpPr txBox="1"/>
          <p:nvPr/>
        </p:nvSpPr>
        <p:spPr>
          <a:xfrm>
            <a:off x="10253280" y="6045216"/>
            <a:ext cx="12166370"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Current studies show that cover crops can benefit soil health</a:t>
            </a:r>
          </a:p>
        </p:txBody>
      </p:sp>
      <p:sp>
        <p:nvSpPr>
          <p:cNvPr id="9" name="TextBox 8">
            <a:extLst>
              <a:ext uri="{FF2B5EF4-FFF2-40B4-BE49-F238E27FC236}">
                <a16:creationId xmlns:a16="http://schemas.microsoft.com/office/drawing/2014/main" id="{2F2C53F1-1103-71AA-CC4A-7D28F2E687B9}"/>
              </a:ext>
            </a:extLst>
          </p:cNvPr>
          <p:cNvSpPr txBox="1"/>
          <p:nvPr/>
        </p:nvSpPr>
        <p:spPr>
          <a:xfrm>
            <a:off x="8438028" y="5234615"/>
            <a:ext cx="15148113"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 want to see if growing cover crops in my field will increase soil biodiversity</a:t>
            </a:r>
          </a:p>
        </p:txBody>
      </p:sp>
      <p:sp>
        <p:nvSpPr>
          <p:cNvPr id="10" name="TextBox 9">
            <a:extLst>
              <a:ext uri="{FF2B5EF4-FFF2-40B4-BE49-F238E27FC236}">
                <a16:creationId xmlns:a16="http://schemas.microsoft.com/office/drawing/2014/main" id="{E09C51E3-E6D5-9FDC-A638-E0ADA92ECADF}"/>
              </a:ext>
            </a:extLst>
          </p:cNvPr>
          <p:cNvSpPr txBox="1"/>
          <p:nvPr/>
        </p:nvSpPr>
        <p:spPr>
          <a:xfrm>
            <a:off x="9771515" y="7707533"/>
            <a:ext cx="14612485"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 design how and what I will plant, irrigation and harvesting schedule, etc.  </a:t>
            </a:r>
          </a:p>
        </p:txBody>
      </p:sp>
      <p:sp>
        <p:nvSpPr>
          <p:cNvPr id="11" name="TextBox 10">
            <a:extLst>
              <a:ext uri="{FF2B5EF4-FFF2-40B4-BE49-F238E27FC236}">
                <a16:creationId xmlns:a16="http://schemas.microsoft.com/office/drawing/2014/main" id="{8CEC848C-677E-4FA4-B664-51E037F20014}"/>
              </a:ext>
            </a:extLst>
          </p:cNvPr>
          <p:cNvSpPr txBox="1"/>
          <p:nvPr/>
        </p:nvSpPr>
        <p:spPr>
          <a:xfrm>
            <a:off x="6926572" y="8557448"/>
            <a:ext cx="15287969"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I create a random design where some plots have cover crops and some don’t</a:t>
            </a:r>
          </a:p>
        </p:txBody>
      </p:sp>
      <p:sp>
        <p:nvSpPr>
          <p:cNvPr id="12" name="TextBox 11">
            <a:extLst>
              <a:ext uri="{FF2B5EF4-FFF2-40B4-BE49-F238E27FC236}">
                <a16:creationId xmlns:a16="http://schemas.microsoft.com/office/drawing/2014/main" id="{34C6A973-FA91-4566-31F3-D19C18BF8D79}"/>
              </a:ext>
            </a:extLst>
          </p:cNvPr>
          <p:cNvSpPr txBox="1"/>
          <p:nvPr/>
        </p:nvSpPr>
        <p:spPr>
          <a:xfrm>
            <a:off x="5000032" y="9328735"/>
            <a:ext cx="17806179"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the end of the trial, I take soil samples from the plots to test for for biodiversity factors</a:t>
            </a:r>
          </a:p>
        </p:txBody>
      </p:sp>
      <p:sp>
        <p:nvSpPr>
          <p:cNvPr id="13" name="TextBox 12">
            <a:extLst>
              <a:ext uri="{FF2B5EF4-FFF2-40B4-BE49-F238E27FC236}">
                <a16:creationId xmlns:a16="http://schemas.microsoft.com/office/drawing/2014/main" id="{C295CCD4-494B-3073-3720-F3F6574102E9}"/>
              </a:ext>
            </a:extLst>
          </p:cNvPr>
          <p:cNvSpPr txBox="1"/>
          <p:nvPr/>
        </p:nvSpPr>
        <p:spPr>
          <a:xfrm>
            <a:off x="7727486" y="10142078"/>
            <a:ext cx="11017713"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Compare the soil test results from the different plots</a:t>
            </a:r>
          </a:p>
        </p:txBody>
      </p:sp>
      <p:sp>
        <p:nvSpPr>
          <p:cNvPr id="14" name="TextBox 13">
            <a:extLst>
              <a:ext uri="{FF2B5EF4-FFF2-40B4-BE49-F238E27FC236}">
                <a16:creationId xmlns:a16="http://schemas.microsoft.com/office/drawing/2014/main" id="{85AFB92C-282E-F7AF-0702-6F0E35FAEDD6}"/>
              </a:ext>
            </a:extLst>
          </p:cNvPr>
          <p:cNvSpPr txBox="1"/>
          <p:nvPr/>
        </p:nvSpPr>
        <p:spPr>
          <a:xfrm>
            <a:off x="6926572" y="10909627"/>
            <a:ext cx="15493078" cy="584775"/>
          </a:xfrm>
          <a:prstGeom prst="rect">
            <a:avLst/>
          </a:prstGeom>
          <a:solidFill>
            <a:srgbClr val="FFFF00"/>
          </a:solidFill>
        </p:spPr>
        <p:txBody>
          <a:bodyPr wrap="square" rtlCol="0">
            <a:spAutoFit/>
          </a:bodyPr>
          <a:lstStyle/>
          <a:p>
            <a:r>
              <a:rPr lang="en-US" sz="320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Report whether the cover crop plots were more, less, or the same biodiversity</a:t>
            </a:r>
          </a:p>
        </p:txBody>
      </p:sp>
    </p:spTree>
    <p:extLst>
      <p:ext uri="{BB962C8B-B14F-4D97-AF65-F5344CB8AC3E}">
        <p14:creationId xmlns:p14="http://schemas.microsoft.com/office/powerpoint/2010/main" val="2945589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style.rotation</p:attrName>
                                        </p:attrNameLst>
                                      </p:cBhvr>
                                      <p:tavLst>
                                        <p:tav tm="0">
                                          <p:val>
                                            <p:fltVal val="360"/>
                                          </p:val>
                                        </p:tav>
                                        <p:tav tm="100000">
                                          <p:val>
                                            <p:fltVal val="0"/>
                                          </p:val>
                                        </p:tav>
                                      </p:tavLst>
                                    </p:anim>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 calcmode="lin" valueType="num">
                                      <p:cBhvr>
                                        <p:cTn id="33" dur="500" fill="hold"/>
                                        <p:tgtEl>
                                          <p:spTgt spid="10"/>
                                        </p:tgtEl>
                                        <p:attrNameLst>
                                          <p:attrName>style.rotation</p:attrName>
                                        </p:attrNameLst>
                                      </p:cBhvr>
                                      <p:tavLst>
                                        <p:tav tm="0">
                                          <p:val>
                                            <p:fltVal val="360"/>
                                          </p:val>
                                        </p:tav>
                                        <p:tav tm="100000">
                                          <p:val>
                                            <p:fltVal val="0"/>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360"/>
                                          </p:val>
                                        </p:tav>
                                        <p:tav tm="100000">
                                          <p:val>
                                            <p:fltVal val="0"/>
                                          </p:val>
                                        </p:tav>
                                      </p:tavLst>
                                    </p:anim>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 calcmode="lin" valueType="num">
                                      <p:cBhvr>
                                        <p:cTn id="49" dur="500" fill="hold"/>
                                        <p:tgtEl>
                                          <p:spTgt spid="12"/>
                                        </p:tgtEl>
                                        <p:attrNameLst>
                                          <p:attrName>style.rotation</p:attrName>
                                        </p:attrNameLst>
                                      </p:cBhvr>
                                      <p:tavLst>
                                        <p:tav tm="0">
                                          <p:val>
                                            <p:fltVal val="360"/>
                                          </p:val>
                                        </p:tav>
                                        <p:tav tm="100000">
                                          <p:val>
                                            <p:fltVal val="0"/>
                                          </p:val>
                                        </p:tav>
                                      </p:tavLst>
                                    </p:anim>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360"/>
                                          </p:val>
                                        </p:tav>
                                        <p:tav tm="100000">
                                          <p:val>
                                            <p:fltVal val="0"/>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 calcmode="lin" valueType="num">
                                      <p:cBhvr>
                                        <p:cTn id="65" dur="500" fill="hold"/>
                                        <p:tgtEl>
                                          <p:spTgt spid="14"/>
                                        </p:tgtEl>
                                        <p:attrNameLst>
                                          <p:attrName>style.rotation</p:attrName>
                                        </p:attrNameLst>
                                      </p:cBhvr>
                                      <p:tavLst>
                                        <p:tav tm="0">
                                          <p:val>
                                            <p:fltVal val="360"/>
                                          </p:val>
                                        </p:tav>
                                        <p:tav tm="100000">
                                          <p:val>
                                            <p:fltVal val="0"/>
                                          </p:val>
                                        </p:tav>
                                      </p:tavLst>
                                    </p:anim>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2" y="7019"/>
            <a:ext cx="10944689" cy="2990850"/>
          </a:xfrm>
        </p:spPr>
        <p:txBody>
          <a:bodyPr vert="horz" lIns="91440" tIns="45720" rIns="91440" bIns="45720" rtlCol="0" anchor="ctr">
            <a:normAutofit fontScale="90000"/>
          </a:bodyPr>
          <a:lstStyle/>
          <a:p>
            <a:pPr algn="ctr" defTabSz="914400"/>
            <a:r>
              <a:rPr lang="en-US" sz="8000" dirty="0">
                <a:solidFill>
                  <a:schemeClr val="tx1"/>
                </a:solidFill>
                <a:latin typeface="+mj-lt"/>
              </a:rPr>
              <a:t>Steps to Planning a (FCS) Research Design</a:t>
            </a:r>
          </a:p>
        </p:txBody>
      </p: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425390" y="2795065"/>
            <a:ext cx="10272834" cy="10480570"/>
          </a:xfrm>
        </p:spPr>
        <p:txBody>
          <a:bodyPr vert="horz" lIns="91440" tIns="45720" rIns="91440" bIns="45720" rtlCol="0">
            <a:normAutofit fontScale="92500" lnSpcReduction="10000"/>
          </a:bodyPr>
          <a:lstStyle/>
          <a:p>
            <a:pPr marL="973138" indent="-711200" defTabSz="914400">
              <a:lnSpc>
                <a:spcPct val="200000"/>
              </a:lnSpc>
              <a:buFont typeface="+mj-lt"/>
              <a:buAutoNum type="arabicPeriod"/>
            </a:pPr>
            <a:r>
              <a:rPr lang="en-US" sz="3900" dirty="0">
                <a:solidFill>
                  <a:schemeClr val="tx1"/>
                </a:solidFill>
                <a:latin typeface="+mn-lt"/>
              </a:rPr>
              <a:t>Identify the problem or question</a:t>
            </a:r>
          </a:p>
          <a:p>
            <a:pPr marL="973138" indent="-711200" defTabSz="914400">
              <a:lnSpc>
                <a:spcPct val="200000"/>
              </a:lnSpc>
              <a:buFont typeface="+mj-lt"/>
              <a:buAutoNum type="arabicPeriod"/>
            </a:pPr>
            <a:r>
              <a:rPr lang="en-US" sz="3900" dirty="0">
                <a:solidFill>
                  <a:schemeClr val="tx1"/>
                </a:solidFill>
                <a:latin typeface="+mn-lt"/>
              </a:rPr>
              <a:t>Review any existing literature or findings </a:t>
            </a:r>
          </a:p>
          <a:p>
            <a:pPr marL="973138" indent="-711200" defTabSz="914400">
              <a:lnSpc>
                <a:spcPct val="200000"/>
              </a:lnSpc>
              <a:buFont typeface="+mj-lt"/>
              <a:buAutoNum type="arabicPeriod"/>
            </a:pPr>
            <a:r>
              <a:rPr lang="en-US" sz="3900" dirty="0">
                <a:solidFill>
                  <a:schemeClr val="tx1"/>
                </a:solidFill>
                <a:latin typeface="+mn-lt"/>
              </a:rPr>
              <a:t>Set your research question(s)</a:t>
            </a:r>
          </a:p>
          <a:p>
            <a:pPr marL="973138" indent="-711200" defTabSz="914400">
              <a:lnSpc>
                <a:spcPct val="200000"/>
              </a:lnSpc>
              <a:buFont typeface="+mj-lt"/>
              <a:buAutoNum type="arabicPeriod"/>
            </a:pPr>
            <a:r>
              <a:rPr lang="en-US" sz="3900" dirty="0">
                <a:solidFill>
                  <a:schemeClr val="tx1"/>
                </a:solidFill>
                <a:latin typeface="+mn-lt"/>
              </a:rPr>
              <a:t>Select the study procedures and design</a:t>
            </a:r>
          </a:p>
          <a:p>
            <a:pPr marL="973138" indent="-711200" defTabSz="914400">
              <a:lnSpc>
                <a:spcPct val="200000"/>
              </a:lnSpc>
              <a:buFont typeface="+mj-lt"/>
              <a:buAutoNum type="arabicPeriod"/>
            </a:pPr>
            <a:r>
              <a:rPr lang="en-US" sz="3900" dirty="0">
                <a:solidFill>
                  <a:schemeClr val="tx1"/>
                </a:solidFill>
                <a:latin typeface="+mn-lt"/>
              </a:rPr>
              <a:t>Select the sample design</a:t>
            </a:r>
          </a:p>
          <a:p>
            <a:pPr marL="973138" indent="-711200" defTabSz="914400">
              <a:lnSpc>
                <a:spcPct val="200000"/>
              </a:lnSpc>
              <a:buFont typeface="+mj-lt"/>
              <a:buAutoNum type="arabicPeriod"/>
            </a:pPr>
            <a:r>
              <a:rPr lang="en-US" sz="3900" dirty="0">
                <a:solidFill>
                  <a:schemeClr val="tx1"/>
                </a:solidFill>
                <a:latin typeface="+mn-lt"/>
              </a:rPr>
              <a:t>Collect the data </a:t>
            </a:r>
          </a:p>
          <a:p>
            <a:pPr marL="973138" indent="-711200" defTabSz="914400">
              <a:lnSpc>
                <a:spcPct val="200000"/>
              </a:lnSpc>
              <a:buFont typeface="+mj-lt"/>
              <a:buAutoNum type="arabicPeriod"/>
            </a:pPr>
            <a:r>
              <a:rPr lang="en-US" sz="3900" dirty="0">
                <a:solidFill>
                  <a:schemeClr val="tx1"/>
                </a:solidFill>
                <a:latin typeface="+mn-lt"/>
              </a:rPr>
              <a:t>Process and analyze the data</a:t>
            </a:r>
          </a:p>
          <a:p>
            <a:pPr marL="973138" indent="-711200" defTabSz="914400">
              <a:lnSpc>
                <a:spcPct val="200000"/>
              </a:lnSpc>
              <a:buFont typeface="+mj-lt"/>
              <a:buAutoNum type="arabicPeriod"/>
            </a:pPr>
            <a:r>
              <a:rPr lang="en-US" sz="3900" dirty="0">
                <a:solidFill>
                  <a:schemeClr val="tx1"/>
                </a:solidFill>
                <a:latin typeface="+mn-lt"/>
              </a:rPr>
              <a:t>Write the research report </a:t>
            </a:r>
          </a:p>
          <a:p>
            <a:pPr marL="742950" indent="-228600" defTabSz="914400">
              <a:lnSpc>
                <a:spcPct val="200000"/>
              </a:lnSpc>
              <a:buFont typeface="Arial" panose="020B0604020202020204" pitchFamily="34" charset="0"/>
              <a:buChar char="•"/>
            </a:pPr>
            <a:endParaRPr lang="en-US" sz="4000" dirty="0">
              <a:solidFill>
                <a:schemeClr val="tx1"/>
              </a:solidFill>
              <a:latin typeface="+mn-lt"/>
            </a:endParaRPr>
          </a:p>
        </p:txBody>
      </p:sp>
      <p:sp>
        <p:nvSpPr>
          <p:cNvPr id="6" name="TextBox 5">
            <a:extLst>
              <a:ext uri="{FF2B5EF4-FFF2-40B4-BE49-F238E27FC236}">
                <a16:creationId xmlns:a16="http://schemas.microsoft.com/office/drawing/2014/main" id="{FDC5E685-8175-6FD7-96C5-9AB807CEEF2A}"/>
              </a:ext>
            </a:extLst>
          </p:cNvPr>
          <p:cNvSpPr txBox="1"/>
          <p:nvPr/>
        </p:nvSpPr>
        <p:spPr>
          <a:xfrm>
            <a:off x="1389001" y="6484420"/>
            <a:ext cx="14612485" cy="584775"/>
          </a:xfrm>
          <a:prstGeom prst="rect">
            <a:avLst/>
          </a:prstGeom>
          <a:solidFill>
            <a:srgbClr val="FFFF00"/>
          </a:solidFill>
        </p:spPr>
        <p:txBody>
          <a:bodyPr wrap="square" rtlCol="0">
            <a:spAutoFit/>
          </a:bodyPr>
          <a:lstStyle/>
          <a:p>
            <a:r>
              <a:rPr lang="en-US" sz="3200" b="1" dirty="0">
                <a:solidFill>
                  <a:schemeClr val="accent4">
                    <a:lumMod val="75000"/>
                  </a:schemeClr>
                </a:solidFill>
              </a:rPr>
              <a:t>How do clear research questions improve my study in Family Consumer Sciences?</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 name="TextBox 7">
            <a:extLst>
              <a:ext uri="{FF2B5EF4-FFF2-40B4-BE49-F238E27FC236}">
                <a16:creationId xmlns:a16="http://schemas.microsoft.com/office/drawing/2014/main" id="{CA2E227C-D613-21A0-337B-C0A43D79BECA}"/>
              </a:ext>
            </a:extLst>
          </p:cNvPr>
          <p:cNvSpPr txBox="1"/>
          <p:nvPr/>
        </p:nvSpPr>
        <p:spPr>
          <a:xfrm>
            <a:off x="1389001" y="5156515"/>
            <a:ext cx="21292865" cy="584775"/>
          </a:xfrm>
          <a:prstGeom prst="rect">
            <a:avLst/>
          </a:prstGeom>
          <a:solidFill>
            <a:srgbClr val="FFFF00"/>
          </a:solidFill>
        </p:spPr>
        <p:txBody>
          <a:bodyPr wrap="square" rtlCol="0">
            <a:spAutoFit/>
          </a:bodyPr>
          <a:lstStyle/>
          <a:p>
            <a:r>
              <a:rPr lang="en-US" sz="3200" b="1" dirty="0">
                <a:solidFill>
                  <a:schemeClr val="accent4">
                    <a:lumMod val="50000"/>
                  </a:schemeClr>
                </a:solidFill>
              </a:rPr>
              <a:t>Family Consumer Scientists can use existing literature to identify best practices and gaps for effective family education.</a:t>
            </a:r>
            <a:endParaRPr lang="en-US" sz="3200" b="1" dirty="0">
              <a:solidFill>
                <a:schemeClr val="accent4">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TextBox 9">
            <a:extLst>
              <a:ext uri="{FF2B5EF4-FFF2-40B4-BE49-F238E27FC236}">
                <a16:creationId xmlns:a16="http://schemas.microsoft.com/office/drawing/2014/main" id="{E09C51E3-E6D5-9FDC-A638-E0ADA92ECADF}"/>
              </a:ext>
            </a:extLst>
          </p:cNvPr>
          <p:cNvSpPr txBox="1"/>
          <p:nvPr/>
        </p:nvSpPr>
        <p:spPr>
          <a:xfrm>
            <a:off x="1389002" y="7736685"/>
            <a:ext cx="14612485" cy="584775"/>
          </a:xfrm>
          <a:prstGeom prst="rect">
            <a:avLst/>
          </a:prstGeom>
          <a:solidFill>
            <a:srgbClr val="FFFF00"/>
          </a:solidFill>
        </p:spPr>
        <p:txBody>
          <a:bodyPr wrap="square" rtlCol="0">
            <a:spAutoFit/>
          </a:bodyPr>
          <a:lstStyle/>
          <a:p>
            <a:r>
              <a:rPr lang="en-US" sz="3200" b="1" dirty="0">
                <a:solidFill>
                  <a:schemeClr val="accent4">
                    <a:lumMod val="75000"/>
                  </a:schemeClr>
                </a:solidFill>
              </a:rPr>
              <a:t>Define research objectives to choose the best methodology and data collection tools.</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TextBox 10">
            <a:extLst>
              <a:ext uri="{FF2B5EF4-FFF2-40B4-BE49-F238E27FC236}">
                <a16:creationId xmlns:a16="http://schemas.microsoft.com/office/drawing/2014/main" id="{8CEC848C-677E-4FA4-B664-51E037F20014}"/>
              </a:ext>
            </a:extLst>
          </p:cNvPr>
          <p:cNvSpPr txBox="1"/>
          <p:nvPr/>
        </p:nvSpPr>
        <p:spPr>
          <a:xfrm>
            <a:off x="1389002" y="9027127"/>
            <a:ext cx="15287969" cy="584775"/>
          </a:xfrm>
          <a:prstGeom prst="rect">
            <a:avLst/>
          </a:prstGeom>
          <a:solidFill>
            <a:srgbClr val="FFFF00"/>
          </a:solidFill>
        </p:spPr>
        <p:txBody>
          <a:bodyPr wrap="square" rtlCol="0">
            <a:spAutoFit/>
          </a:bodyPr>
          <a:lstStyle/>
          <a:p>
            <a:r>
              <a:rPr lang="en-US" sz="3200" b="1" dirty="0">
                <a:solidFill>
                  <a:schemeClr val="accent4">
                    <a:lumMod val="75000"/>
                  </a:schemeClr>
                </a:solidFill>
              </a:rPr>
              <a:t>Choose a sample design based on research goals and target population.</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Box 11">
            <a:extLst>
              <a:ext uri="{FF2B5EF4-FFF2-40B4-BE49-F238E27FC236}">
                <a16:creationId xmlns:a16="http://schemas.microsoft.com/office/drawing/2014/main" id="{34C6A973-FA91-4566-31F3-D19C18BF8D79}"/>
              </a:ext>
            </a:extLst>
          </p:cNvPr>
          <p:cNvSpPr txBox="1"/>
          <p:nvPr/>
        </p:nvSpPr>
        <p:spPr>
          <a:xfrm>
            <a:off x="1389001" y="10279392"/>
            <a:ext cx="17806179" cy="584775"/>
          </a:xfrm>
          <a:prstGeom prst="rect">
            <a:avLst/>
          </a:prstGeom>
          <a:solidFill>
            <a:srgbClr val="FFFF00"/>
          </a:solidFill>
        </p:spPr>
        <p:txBody>
          <a:bodyPr wrap="square" rtlCol="0">
            <a:spAutoFit/>
          </a:bodyPr>
          <a:lstStyle/>
          <a:p>
            <a:r>
              <a:rPr lang="en-US" sz="3200" b="1" dirty="0">
                <a:solidFill>
                  <a:schemeClr val="accent4">
                    <a:lumMod val="75000"/>
                  </a:schemeClr>
                </a:solidFill>
              </a:rPr>
              <a:t>Collect data using the chosen methods and tools to ensure accurate and relevant information.</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 name="TextBox 12">
            <a:extLst>
              <a:ext uri="{FF2B5EF4-FFF2-40B4-BE49-F238E27FC236}">
                <a16:creationId xmlns:a16="http://schemas.microsoft.com/office/drawing/2014/main" id="{C295CCD4-494B-3073-3720-F3F6574102E9}"/>
              </a:ext>
            </a:extLst>
          </p:cNvPr>
          <p:cNvSpPr txBox="1"/>
          <p:nvPr/>
        </p:nvSpPr>
        <p:spPr>
          <a:xfrm>
            <a:off x="1389001" y="11572966"/>
            <a:ext cx="13843371" cy="584775"/>
          </a:xfrm>
          <a:prstGeom prst="rect">
            <a:avLst/>
          </a:prstGeom>
          <a:solidFill>
            <a:srgbClr val="FFFF00"/>
          </a:solidFill>
        </p:spPr>
        <p:txBody>
          <a:bodyPr wrap="square" rtlCol="0">
            <a:spAutoFit/>
          </a:bodyPr>
          <a:lstStyle/>
          <a:p>
            <a:r>
              <a:rPr lang="en-US" sz="3200" b="1" dirty="0">
                <a:solidFill>
                  <a:schemeClr val="accent4">
                    <a:lumMod val="75000"/>
                  </a:schemeClr>
                </a:solidFill>
              </a:rPr>
              <a:t>Process and analyze the data to extract meaningful insights and identify trends.</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050" name="Picture 2" descr="Family and Consumer Science - Glenbrook ...">
            <a:extLst>
              <a:ext uri="{FF2B5EF4-FFF2-40B4-BE49-F238E27FC236}">
                <a16:creationId xmlns:a16="http://schemas.microsoft.com/office/drawing/2014/main" id="{E98BC5B4-5775-89F3-38D5-8155727FB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97362" y="0"/>
            <a:ext cx="7883880" cy="524636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5AFB92C-282E-F7AF-0702-6F0E35FAEDD6}"/>
              </a:ext>
            </a:extLst>
          </p:cNvPr>
          <p:cNvSpPr txBox="1"/>
          <p:nvPr/>
        </p:nvSpPr>
        <p:spPr>
          <a:xfrm>
            <a:off x="1387338" y="12897739"/>
            <a:ext cx="19114698" cy="584775"/>
          </a:xfrm>
          <a:prstGeom prst="rect">
            <a:avLst/>
          </a:prstGeom>
          <a:solidFill>
            <a:srgbClr val="FFFF00"/>
          </a:solidFill>
        </p:spPr>
        <p:txBody>
          <a:bodyPr wrap="square" rtlCol="0">
            <a:spAutoFit/>
          </a:bodyPr>
          <a:lstStyle/>
          <a:p>
            <a:r>
              <a:rPr lang="en-US" sz="3200" b="1" dirty="0">
                <a:solidFill>
                  <a:schemeClr val="accent4">
                    <a:lumMod val="75000"/>
                  </a:schemeClr>
                </a:solidFill>
              </a:rPr>
              <a:t>Write the research report to present findings, interpretations, and conclusions in a clear and structured manner.</a:t>
            </a:r>
            <a:endParaRPr lang="en-US" sz="3200" b="1" dirty="0">
              <a:solidFill>
                <a:schemeClr val="accent4">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052" name="Picture 4" descr="Departments / Family &amp; Consumer Science">
            <a:extLst>
              <a:ext uri="{FF2B5EF4-FFF2-40B4-BE49-F238E27FC236}">
                <a16:creationId xmlns:a16="http://schemas.microsoft.com/office/drawing/2014/main" id="{7E087B97-F9DD-B0BD-6958-EA86EF3775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97856" y="621524"/>
            <a:ext cx="5996166" cy="398174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F2C53F1-1103-71AA-CC4A-7D28F2E687B9}"/>
              </a:ext>
            </a:extLst>
          </p:cNvPr>
          <p:cNvSpPr txBox="1"/>
          <p:nvPr/>
        </p:nvSpPr>
        <p:spPr>
          <a:xfrm>
            <a:off x="1415243" y="3828610"/>
            <a:ext cx="23165999" cy="584775"/>
          </a:xfrm>
          <a:prstGeom prst="rect">
            <a:avLst/>
          </a:prstGeom>
          <a:solidFill>
            <a:srgbClr val="FFFF00"/>
          </a:solidFill>
        </p:spPr>
        <p:txBody>
          <a:bodyPr wrap="square" rtlCol="0">
            <a:spAutoFit/>
          </a:bodyPr>
          <a:lstStyle/>
          <a:p>
            <a:r>
              <a:rPr lang="en-US" sz="3200" b="1" dirty="0">
                <a:solidFill>
                  <a:schemeClr val="accent4">
                    <a:lumMod val="50000"/>
                  </a:schemeClr>
                </a:solidFill>
              </a:rPr>
              <a:t>How can I effectively educate families about making informed decisions that promote their health, well-being, and financial stability?</a:t>
            </a:r>
            <a:endParaRPr lang="en-US" sz="3200" b="1" dirty="0">
              <a:solidFill>
                <a:schemeClr val="accent4">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7526367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style.rotation</p:attrName>
                                        </p:attrNameLst>
                                      </p:cBhvr>
                                      <p:tavLst>
                                        <p:tav tm="0">
                                          <p:val>
                                            <p:fltVal val="360"/>
                                          </p:val>
                                        </p:tav>
                                        <p:tav tm="100000">
                                          <p:val>
                                            <p:fltVal val="0"/>
                                          </p:val>
                                        </p:tav>
                                      </p:tavLst>
                                    </p:anim>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 calcmode="lin" valueType="num">
                                      <p:cBhvr>
                                        <p:cTn id="33" dur="500" fill="hold"/>
                                        <p:tgtEl>
                                          <p:spTgt spid="10"/>
                                        </p:tgtEl>
                                        <p:attrNameLst>
                                          <p:attrName>style.rotation</p:attrName>
                                        </p:attrNameLst>
                                      </p:cBhvr>
                                      <p:tavLst>
                                        <p:tav tm="0">
                                          <p:val>
                                            <p:fltVal val="360"/>
                                          </p:val>
                                        </p:tav>
                                        <p:tav tm="100000">
                                          <p:val>
                                            <p:fltVal val="0"/>
                                          </p:val>
                                        </p:tav>
                                      </p:tavLst>
                                    </p:anim>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360"/>
                                          </p:val>
                                        </p:tav>
                                        <p:tav tm="100000">
                                          <p:val>
                                            <p:fltVal val="0"/>
                                          </p:val>
                                        </p:tav>
                                      </p:tavLst>
                                    </p:anim>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 calcmode="lin" valueType="num">
                                      <p:cBhvr>
                                        <p:cTn id="49" dur="500" fill="hold"/>
                                        <p:tgtEl>
                                          <p:spTgt spid="12"/>
                                        </p:tgtEl>
                                        <p:attrNameLst>
                                          <p:attrName>style.rotation</p:attrName>
                                        </p:attrNameLst>
                                      </p:cBhvr>
                                      <p:tavLst>
                                        <p:tav tm="0">
                                          <p:val>
                                            <p:fltVal val="360"/>
                                          </p:val>
                                        </p:tav>
                                        <p:tav tm="100000">
                                          <p:val>
                                            <p:fltVal val="0"/>
                                          </p:val>
                                        </p:tav>
                                      </p:tavLst>
                                    </p:anim>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360"/>
                                          </p:val>
                                        </p:tav>
                                        <p:tav tm="100000">
                                          <p:val>
                                            <p:fltVal val="0"/>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49" presetClass="entr" presetSubtype="0" decel="10000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 calcmode="lin" valueType="num">
                                      <p:cBhvr>
                                        <p:cTn id="65" dur="500" fill="hold"/>
                                        <p:tgtEl>
                                          <p:spTgt spid="14"/>
                                        </p:tgtEl>
                                        <p:attrNameLst>
                                          <p:attrName>style.rotation</p:attrName>
                                        </p:attrNameLst>
                                      </p:cBhvr>
                                      <p:tavLst>
                                        <p:tav tm="0">
                                          <p:val>
                                            <p:fltVal val="360"/>
                                          </p:val>
                                        </p:tav>
                                        <p:tav tm="100000">
                                          <p:val>
                                            <p:fltVal val="0"/>
                                          </p:val>
                                        </p:tav>
                                      </p:tavLst>
                                    </p:anim>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sticky notes">
            <a:extLst>
              <a:ext uri="{FF2B5EF4-FFF2-40B4-BE49-F238E27FC236}">
                <a16:creationId xmlns:a16="http://schemas.microsoft.com/office/drawing/2014/main" id="{65F1B06C-3997-2CA2-D1B7-54AF0A0910CC}"/>
              </a:ext>
            </a:extLst>
          </p:cNvPr>
          <p:cNvPicPr>
            <a:picLocks noChangeAspect="1"/>
          </p:cNvPicPr>
          <p:nvPr/>
        </p:nvPicPr>
        <p:blipFill rotWithShape="1">
          <a:blip r:embed="rId3">
            <a:alphaModFix amt="35000"/>
          </a:blip>
          <a:srcRect t="4015" b="11715"/>
          <a:stretch/>
        </p:blipFill>
        <p:spPr>
          <a:xfrm>
            <a:off x="20" y="2"/>
            <a:ext cx="24383980" cy="13715998"/>
          </a:xfrm>
          <a:prstGeom prst="rect">
            <a:avLst/>
          </a:prstGeom>
        </p:spPr>
      </p:pic>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1075728" y="5808920"/>
            <a:ext cx="7582291" cy="4046466"/>
          </a:xfrm>
        </p:spPr>
        <p:txBody>
          <a:bodyPr vert="horz" lIns="91440" tIns="45720" rIns="91440" bIns="45720" rtlCol="0" anchor="ctr">
            <a:normAutofit/>
          </a:bodyPr>
          <a:lstStyle/>
          <a:p>
            <a:pPr algn="r" defTabSz="914400"/>
            <a:r>
              <a:rPr lang="en-US" sz="8000">
                <a:solidFill>
                  <a:srgbClr val="FFFFFF"/>
                </a:solidFill>
                <a:latin typeface="Nunito Sans" pitchFamily="2" charset="0"/>
              </a:rPr>
              <a:t>Student Activity</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06744" y="4572000"/>
            <a:ext cx="0" cy="4572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9955469" y="2145323"/>
            <a:ext cx="13779783" cy="10797741"/>
          </a:xfrm>
        </p:spPr>
        <p:txBody>
          <a:bodyPr vert="horz" lIns="91440" tIns="45720" rIns="91440" bIns="45720" rtlCol="0" anchor="t">
            <a:normAutofit/>
          </a:bodyPr>
          <a:lstStyle/>
          <a:p>
            <a:pPr marL="769937" indent="-742950" defTabSz="914400">
              <a:lnSpc>
                <a:spcPct val="100000"/>
              </a:lnSpc>
              <a:buFont typeface="+mj-lt"/>
              <a:buAutoNum type="arabicPeriod"/>
            </a:pPr>
            <a:r>
              <a:rPr lang="en-US" sz="4400" b="1" dirty="0">
                <a:solidFill>
                  <a:srgbClr val="FFFF00"/>
                </a:solidFill>
              </a:rPr>
              <a:t>Get out a blank sheet of paper</a:t>
            </a:r>
          </a:p>
          <a:p>
            <a:pPr marL="1616075" lvl="1" indent="-674688" defTabSz="914400">
              <a:lnSpc>
                <a:spcPct val="100000"/>
              </a:lnSpc>
              <a:buFont typeface="Courier New" panose="02070309020205020404" pitchFamily="49" charset="0"/>
              <a:buChar char="o"/>
            </a:pPr>
            <a:r>
              <a:rPr lang="en-US" sz="4400" b="1" dirty="0">
                <a:solidFill>
                  <a:srgbClr val="FFFF00"/>
                </a:solidFill>
              </a:rPr>
              <a:t>We’re going to create a research design throughout this lesson, so don’t lose this sheet!</a:t>
            </a:r>
          </a:p>
          <a:p>
            <a:pPr marL="590550" indent="-565150" defTabSz="914400">
              <a:lnSpc>
                <a:spcPct val="100000"/>
              </a:lnSpc>
            </a:pPr>
            <a:endParaRPr lang="en-US" sz="4400" b="1" dirty="0">
              <a:solidFill>
                <a:srgbClr val="00B0F0"/>
              </a:solidFill>
            </a:endParaRPr>
          </a:p>
          <a:p>
            <a:pPr marL="590550" indent="-565150" defTabSz="914400">
              <a:lnSpc>
                <a:spcPct val="100000"/>
              </a:lnSpc>
            </a:pPr>
            <a:r>
              <a:rPr lang="en-US" sz="4400" b="1" dirty="0">
                <a:solidFill>
                  <a:srgbClr val="00B0F0"/>
                </a:solidFill>
              </a:rPr>
              <a:t>2. Create a section on your paper titled </a:t>
            </a:r>
            <a:br>
              <a:rPr lang="en-US" sz="4400" b="1" dirty="0">
                <a:solidFill>
                  <a:srgbClr val="00B0F0"/>
                </a:solidFill>
              </a:rPr>
            </a:br>
            <a:r>
              <a:rPr lang="en-US" sz="4400" b="1" dirty="0">
                <a:solidFill>
                  <a:srgbClr val="00B0F0"/>
                </a:solidFill>
              </a:rPr>
              <a:t>“Research Problem”</a:t>
            </a:r>
          </a:p>
          <a:p>
            <a:pPr marL="1512887" lvl="1" indent="-571500" defTabSz="914400">
              <a:lnSpc>
                <a:spcPct val="100000"/>
              </a:lnSpc>
              <a:buFont typeface="Courier New" panose="02070309020205020404" pitchFamily="49" charset="0"/>
              <a:buChar char="o"/>
            </a:pPr>
            <a:r>
              <a:rPr lang="en-US" sz="4400" b="1" dirty="0">
                <a:solidFill>
                  <a:srgbClr val="00B0F0"/>
                </a:solidFill>
              </a:rPr>
              <a:t>Write down a potential research problem, state your research question</a:t>
            </a:r>
          </a:p>
          <a:p>
            <a:pPr marL="1512887" lvl="1" indent="-571500" defTabSz="914400">
              <a:lnSpc>
                <a:spcPct val="100000"/>
              </a:lnSpc>
              <a:buFont typeface="Courier New" panose="02070309020205020404" pitchFamily="49" charset="0"/>
              <a:buChar char="o"/>
            </a:pPr>
            <a:r>
              <a:rPr lang="en-US" sz="4400" b="1" dirty="0">
                <a:solidFill>
                  <a:srgbClr val="00B0F0"/>
                </a:solidFill>
              </a:rPr>
              <a:t>This can be any research problem that you’re interested in</a:t>
            </a:r>
          </a:p>
        </p:txBody>
      </p:sp>
      <mc:AlternateContent xmlns:mc="http://schemas.openxmlformats.org/markup-compatibility/2006">
        <mc:Choice xmlns:am3d="http://schemas.microsoft.com/office/drawing/2017/model3d" Requires="am3d">
          <p:graphicFrame>
            <p:nvGraphicFramePr>
              <p:cNvPr id="6" name="3D Model 5" descr="Juggling octopus">
                <a:extLst>
                  <a:ext uri="{FF2B5EF4-FFF2-40B4-BE49-F238E27FC236}">
                    <a16:creationId xmlns:a16="http://schemas.microsoft.com/office/drawing/2014/main" id="{39A15FCD-4B70-1E44-8A79-F1227D9181EF}"/>
                  </a:ext>
                </a:extLst>
              </p:cNvPr>
              <p:cNvGraphicFramePr>
                <a:graphicFrameLocks noChangeAspect="1"/>
              </p:cNvGraphicFramePr>
              <p:nvPr>
                <p:extLst>
                  <p:ext uri="{D42A27DB-BD31-4B8C-83A1-F6EECF244321}">
                    <p14:modId xmlns:p14="http://schemas.microsoft.com/office/powerpoint/2010/main" val="477928043"/>
                  </p:ext>
                </p:extLst>
              </p:nvPr>
            </p:nvGraphicFramePr>
            <p:xfrm>
              <a:off x="2812193" y="495700"/>
              <a:ext cx="6494551" cy="7052405"/>
            </p:xfrm>
            <a:graphic>
              <a:graphicData uri="http://schemas.microsoft.com/office/drawing/2017/model3d">
                <am3d:model3d r:embed="rId4">
                  <am3d:spPr>
                    <a:xfrm>
                      <a:off x="0" y="0"/>
                      <a:ext cx="6494551" cy="7052405"/>
                    </a:xfrm>
                    <a:prstGeom prst="rect">
                      <a:avLst/>
                    </a:prstGeom>
                  </am3d:spPr>
                  <am3d:camera>
                    <am3d:pos x="0" y="0" z="79345167"/>
                    <am3d:up dx="0" dy="36000000" dz="0"/>
                    <am3d:lookAt x="0" y="0" z="0"/>
                    <am3d:perspective fov="2700000"/>
                  </am3d:camera>
                  <am3d:trans>
                    <am3d:meterPerModelUnit n="456754" d="1000000"/>
                    <am3d:preTrans dx="462737" dy="-16186774" dz="-638596"/>
                    <am3d:scale>
                      <am3d:sx n="1000000" d="1000000"/>
                      <am3d:sy n="1000000" d="1000000"/>
                      <am3d:sz n="1000000" d="1000000"/>
                    </am3d:scale>
                    <am3d:rot ax="-1812167" ay="3793409" az="-1647555"/>
                    <am3d:postTrans dx="0" dy="0" dz="0"/>
                  </am3d:trans>
                  <am3d:raster rName="Office3DRenderer" rVer="16.0.8326">
                    <am3d:blip r:embed="rId5"/>
                  </am3d:raster>
                  <am3d:extLst>
                    <a:ext uri="{9A65AA19-BECB-4387-8358-8AD5134E1D82}">
                      <a3danim:embedAnim xmlns:a3danim="http://schemas.microsoft.com/office/drawing/2018/animation/model3d" animId="0">
                        <a3danim:animPr length="11733" count="indefinite"/>
                      </a3danim:embedAnim>
                    </a:ext>
                    <a:ext uri="{E9DE012E-A134-456F-84FE-255F9AAD75C6}">
                      <a3danim:posterFrame xmlns:a3danim="http://schemas.microsoft.com/office/drawing/2018/animation/model3d" animId="0"/>
                    </a:ext>
                  </am3d:extLst>
                  <am3d:objViewport viewportSz="787086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Juggling octopus">
                <a:extLst>
                  <a:ext uri="{FF2B5EF4-FFF2-40B4-BE49-F238E27FC236}">
                    <a16:creationId xmlns:a16="http://schemas.microsoft.com/office/drawing/2014/main" id="{39A15FCD-4B70-1E44-8A79-F1227D9181EF}"/>
                  </a:ext>
                </a:extLst>
              </p:cNvPr>
              <p:cNvPicPr>
                <a:picLocks noGrp="1" noRot="1" noChangeAspect="1" noMove="1" noResize="1" noEditPoints="1" noAdjustHandles="1" noChangeArrowheads="1" noChangeShapeType="1" noCrop="1"/>
              </p:cNvPicPr>
              <p:nvPr/>
            </p:nvPicPr>
            <p:blipFill>
              <a:blip r:embed="rId5"/>
              <a:stretch>
                <a:fillRect/>
              </a:stretch>
            </p:blipFill>
            <p:spPr>
              <a:xfrm>
                <a:off x="2812193" y="495700"/>
                <a:ext cx="6494551" cy="7052405"/>
              </a:xfrm>
              <a:prstGeom prst="rect">
                <a:avLst/>
              </a:prstGeom>
            </p:spPr>
          </p:pic>
        </mc:Fallback>
      </mc:AlternateContent>
    </p:spTree>
    <p:extLst>
      <p:ext uri="{BB962C8B-B14F-4D97-AF65-F5344CB8AC3E}">
        <p14:creationId xmlns:p14="http://schemas.microsoft.com/office/powerpoint/2010/main" val="803250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1733"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7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9420" y="1271430"/>
            <a:ext cx="22284416" cy="4964272"/>
            <a:chOff x="409710" y="635715"/>
            <a:chExt cx="11142208" cy="2482136"/>
          </a:xfrm>
        </p:grpSpPr>
        <p:sp>
          <p:nvSpPr>
            <p:cNvPr id="7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Rectangle 7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063506E-4804-D8A6-FC91-3183E794FFFA}"/>
              </a:ext>
            </a:extLst>
          </p:cNvPr>
          <p:cNvSpPr>
            <a:spLocks noGrp="1"/>
          </p:cNvSpPr>
          <p:nvPr>
            <p:ph type="title"/>
          </p:nvPr>
        </p:nvSpPr>
        <p:spPr>
          <a:xfrm>
            <a:off x="2094560" y="1519610"/>
            <a:ext cx="20613040" cy="2651126"/>
          </a:xfrm>
        </p:spPr>
        <p:txBody>
          <a:bodyPr vert="horz" lIns="91440" tIns="45720" rIns="91440" bIns="45720" rtlCol="0" anchor="ctr">
            <a:normAutofit/>
          </a:bodyPr>
          <a:lstStyle/>
          <a:p>
            <a:pPr defTabSz="914400"/>
            <a:r>
              <a:rPr lang="en-US" sz="8000">
                <a:solidFill>
                  <a:srgbClr val="FFFFFF"/>
                </a:solidFill>
                <a:latin typeface="+mj-lt"/>
              </a:rPr>
              <a:t>Looking at Existing Literature</a:t>
            </a:r>
          </a:p>
        </p:txBody>
      </p:sp>
      <p:sp>
        <p:nvSpPr>
          <p:cNvPr id="3" name="Text Placeholder 2">
            <a:extLst>
              <a:ext uri="{FF2B5EF4-FFF2-40B4-BE49-F238E27FC236}">
                <a16:creationId xmlns:a16="http://schemas.microsoft.com/office/drawing/2014/main" id="{361DD7AF-B4E0-2433-4EF3-87DE4A394E82}"/>
              </a:ext>
            </a:extLst>
          </p:cNvPr>
          <p:cNvSpPr>
            <a:spLocks noGrp="1"/>
          </p:cNvSpPr>
          <p:nvPr>
            <p:ph type="body" sz="quarter" idx="10"/>
          </p:nvPr>
        </p:nvSpPr>
        <p:spPr>
          <a:xfrm>
            <a:off x="2592605" y="5409917"/>
            <a:ext cx="12067291" cy="6786473"/>
          </a:xfrm>
        </p:spPr>
        <p:txBody>
          <a:bodyPr vert="horz" lIns="91440" tIns="45720" rIns="91440" bIns="45720" rtlCol="0" anchor="t">
            <a:normAutofit/>
          </a:bodyPr>
          <a:lstStyle/>
          <a:p>
            <a:pPr marL="457200" indent="-228600" defTabSz="914400">
              <a:lnSpc>
                <a:spcPct val="90000"/>
              </a:lnSpc>
              <a:buFont typeface="Arial" panose="020B0604020202020204" pitchFamily="34" charset="0"/>
              <a:buChar char="•"/>
            </a:pPr>
            <a:r>
              <a:rPr lang="en-US" sz="3600" dirty="0">
                <a:solidFill>
                  <a:schemeClr val="tx1"/>
                </a:solidFill>
                <a:latin typeface="+mn-lt"/>
              </a:rPr>
              <a:t>Research that has already been done</a:t>
            </a:r>
            <a:endParaRPr lang="en-US" dirty="0">
              <a:solidFill>
                <a:schemeClr val="tx1"/>
              </a:solidFill>
            </a:endParaRPr>
          </a:p>
          <a:p>
            <a:pPr marL="457200" indent="-228600" defTabSz="914400">
              <a:lnSpc>
                <a:spcPct val="90000"/>
              </a:lnSpc>
              <a:buFont typeface="Arial" panose="020B0604020202020204" pitchFamily="34" charset="0"/>
              <a:buChar char="•"/>
            </a:pPr>
            <a:r>
              <a:rPr lang="en-US" sz="3600" dirty="0">
                <a:solidFill>
                  <a:schemeClr val="tx1"/>
                </a:solidFill>
                <a:latin typeface="+mn-lt"/>
              </a:rPr>
              <a:t>Can help you plan your design</a:t>
            </a:r>
            <a:endParaRPr lang="en-US" dirty="0">
              <a:solidFill>
                <a:schemeClr val="tx1"/>
              </a:solidFill>
            </a:endParaRPr>
          </a:p>
          <a:p>
            <a:pPr marL="457200" indent="-228600" defTabSz="914400">
              <a:lnSpc>
                <a:spcPct val="90000"/>
              </a:lnSpc>
              <a:buFont typeface="Arial" panose="020B0604020202020204" pitchFamily="34" charset="0"/>
              <a:buChar char="•"/>
            </a:pPr>
            <a:r>
              <a:rPr lang="en-US" sz="3600" dirty="0">
                <a:solidFill>
                  <a:schemeClr val="tx1"/>
                </a:solidFill>
                <a:latin typeface="+mn-lt"/>
              </a:rPr>
              <a:t>It’s important to only use information from </a:t>
            </a:r>
            <a:r>
              <a:rPr lang="en-US" sz="3600" b="1" dirty="0">
                <a:solidFill>
                  <a:schemeClr val="tx1"/>
                </a:solidFill>
                <a:latin typeface="+mn-lt"/>
              </a:rPr>
              <a:t>credible</a:t>
            </a:r>
            <a:r>
              <a:rPr lang="en-US" sz="3600" dirty="0">
                <a:solidFill>
                  <a:schemeClr val="tx1"/>
                </a:solidFill>
                <a:latin typeface="+mn-lt"/>
              </a:rPr>
              <a:t> sources</a:t>
            </a:r>
            <a:endParaRPr lang="en-US">
              <a:solidFill>
                <a:schemeClr val="tx1"/>
              </a:solidFill>
            </a:endParaRPr>
          </a:p>
          <a:p>
            <a:pPr marL="1371600" lvl="1" indent="-228600" defTabSz="914400">
              <a:buFont typeface="Arial" panose="020B0604020202020204" pitchFamily="34" charset="0"/>
              <a:buChar char="•"/>
            </a:pPr>
            <a:r>
              <a:rPr lang="en-US" sz="3600" dirty="0">
                <a:solidFill>
                  <a:schemeClr val="tx1"/>
                </a:solidFill>
                <a:latin typeface="+mn-lt"/>
              </a:rPr>
              <a:t>Google Scholar</a:t>
            </a:r>
            <a:endParaRPr lang="en-US" sz="3600" dirty="0">
              <a:solidFill>
                <a:schemeClr val="tx1"/>
              </a:solidFill>
              <a:latin typeface="+mn-lt"/>
              <a:cs typeface="Calibri"/>
            </a:endParaRPr>
          </a:p>
          <a:p>
            <a:pPr marL="1371600" lvl="1" indent="-228600" defTabSz="914400">
              <a:buFont typeface="Arial" panose="020B0604020202020204" pitchFamily="34" charset="0"/>
              <a:buChar char="•"/>
            </a:pPr>
            <a:r>
              <a:rPr lang="en-US" sz="3600" dirty="0">
                <a:solidFill>
                  <a:schemeClr val="tx1"/>
                </a:solidFill>
                <a:latin typeface="+mn-lt"/>
              </a:rPr>
              <a:t>Science.gov</a:t>
            </a:r>
          </a:p>
          <a:p>
            <a:pPr marL="1371600" lvl="1" indent="-228600" defTabSz="914400">
              <a:buFont typeface="Arial" panose="020B0604020202020204" pitchFamily="34" charset="0"/>
              <a:buChar char="•"/>
            </a:pPr>
            <a:r>
              <a:rPr lang="en-US" sz="3600" dirty="0">
                <a:solidFill>
                  <a:schemeClr val="tx1"/>
                </a:solidFill>
                <a:latin typeface="+mn-lt"/>
              </a:rPr>
              <a:t>Educational Resources Information Center</a:t>
            </a:r>
            <a:endParaRPr lang="en-US" sz="3600" dirty="0">
              <a:solidFill>
                <a:schemeClr val="tx1"/>
              </a:solidFill>
              <a:latin typeface="+mn-lt"/>
              <a:cs typeface="Calibri"/>
            </a:endParaRPr>
          </a:p>
          <a:p>
            <a:pPr marL="457200" indent="-228600" defTabSz="914400">
              <a:lnSpc>
                <a:spcPct val="90000"/>
              </a:lnSpc>
              <a:buFont typeface="Arial" panose="020B0604020202020204" pitchFamily="34" charset="0"/>
              <a:buChar char="•"/>
            </a:pPr>
            <a:r>
              <a:rPr lang="en-US" sz="3600" dirty="0">
                <a:solidFill>
                  <a:schemeClr val="tx1"/>
                </a:solidFill>
                <a:latin typeface="+mn-lt"/>
              </a:rPr>
              <a:t>Some resources might give false or bad information</a:t>
            </a:r>
            <a:endParaRPr lang="en-US" sz="3600" dirty="0">
              <a:solidFill>
                <a:schemeClr val="tx1"/>
              </a:solidFill>
              <a:latin typeface="+mn-lt"/>
              <a:cs typeface="Calibri"/>
            </a:endParaRPr>
          </a:p>
          <a:p>
            <a:pPr marL="1371600" lvl="1" indent="-228600" defTabSz="914400">
              <a:buFont typeface="Arial" panose="020B0604020202020204" pitchFamily="34" charset="0"/>
              <a:buChar char="•"/>
            </a:pPr>
            <a:r>
              <a:rPr lang="en-US" sz="3600" dirty="0">
                <a:solidFill>
                  <a:schemeClr val="tx1"/>
                </a:solidFill>
                <a:latin typeface="+mn-lt"/>
              </a:rPr>
              <a:t>Wikipedia</a:t>
            </a:r>
            <a:endParaRPr lang="en-US" sz="3600" dirty="0">
              <a:solidFill>
                <a:schemeClr val="tx1"/>
              </a:solidFill>
              <a:latin typeface="+mn-lt"/>
              <a:cs typeface="Calibri"/>
            </a:endParaRPr>
          </a:p>
          <a:p>
            <a:pPr marL="1371600" lvl="1" indent="-228600" defTabSz="914400">
              <a:buFont typeface="Arial" panose="020B0604020202020204" pitchFamily="34" charset="0"/>
              <a:buChar char="•"/>
            </a:pPr>
            <a:r>
              <a:rPr lang="en-US" sz="3600" dirty="0">
                <a:solidFill>
                  <a:schemeClr val="tx1"/>
                </a:solidFill>
                <a:latin typeface="+mn-lt"/>
              </a:rPr>
              <a:t>Twitter</a:t>
            </a:r>
            <a:endParaRPr lang="en-US" sz="3600" dirty="0">
              <a:solidFill>
                <a:schemeClr val="tx1"/>
              </a:solidFill>
              <a:latin typeface="+mn-lt"/>
              <a:cs typeface="Calibri"/>
            </a:endParaRPr>
          </a:p>
        </p:txBody>
      </p:sp>
      <p:pic>
        <p:nvPicPr>
          <p:cNvPr id="1026" name="Picture 2" descr="Google Scholar Logo Vector (SVG, PDF, Ai, EPS, CDR) Free Download -  Logowik.com">
            <a:extLst>
              <a:ext uri="{FF2B5EF4-FFF2-40B4-BE49-F238E27FC236}">
                <a16:creationId xmlns:a16="http://schemas.microsoft.com/office/drawing/2014/main" id="{0A97462B-19A9-E153-A308-6F032CB06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62" t="1067" r="6842"/>
          <a:stretch/>
        </p:blipFill>
        <p:spPr bwMode="auto">
          <a:xfrm>
            <a:off x="14457566" y="5086350"/>
            <a:ext cx="8317452" cy="7126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734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3" end="3"/>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4" end="4"/>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22" dur="500"/>
                                        <p:tgtEl>
                                          <p:spTgt spid="3">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7" end="7"/>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additive="base">
                                        <p:cTn id="29"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1" name="Rectangle 3090">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C0758E-A141-204E-A765-63035A37798E}"/>
              </a:ext>
            </a:extLst>
          </p:cNvPr>
          <p:cNvSpPr>
            <a:spLocks noGrp="1"/>
          </p:cNvSpPr>
          <p:nvPr>
            <p:ph type="title"/>
          </p:nvPr>
        </p:nvSpPr>
        <p:spPr>
          <a:xfrm>
            <a:off x="1676402" y="691620"/>
            <a:ext cx="10241122" cy="2651126"/>
          </a:xfrm>
        </p:spPr>
        <p:txBody>
          <a:bodyPr vert="horz" lIns="91440" tIns="45720" rIns="91440" bIns="45720" rtlCol="0" anchor="ctr">
            <a:normAutofit/>
          </a:bodyPr>
          <a:lstStyle/>
          <a:p>
            <a:pPr defTabSz="914400"/>
            <a:r>
              <a:rPr lang="en-US" sz="7200" kern="1200" dirty="0">
                <a:solidFill>
                  <a:schemeClr val="tx1"/>
                </a:solidFill>
                <a:latin typeface="+mj-lt"/>
                <a:ea typeface="+mj-ea"/>
                <a:cs typeface="+mj-cs"/>
              </a:rPr>
              <a:t>Research Methods</a:t>
            </a:r>
          </a:p>
        </p:txBody>
      </p:sp>
      <p:sp>
        <p:nvSpPr>
          <p:cNvPr id="3" name="Text Placeholder 2">
            <a:extLst>
              <a:ext uri="{FF2B5EF4-FFF2-40B4-BE49-F238E27FC236}">
                <a16:creationId xmlns:a16="http://schemas.microsoft.com/office/drawing/2014/main" id="{DD242632-FEE7-3849-B327-F166A6C0E626}"/>
              </a:ext>
            </a:extLst>
          </p:cNvPr>
          <p:cNvSpPr>
            <a:spLocks noGrp="1"/>
          </p:cNvSpPr>
          <p:nvPr>
            <p:ph type="body" sz="quarter" idx="10"/>
          </p:nvPr>
        </p:nvSpPr>
        <p:spPr>
          <a:xfrm>
            <a:off x="1676402" y="3651250"/>
            <a:ext cx="10184388" cy="8702676"/>
          </a:xfrm>
        </p:spPr>
        <p:txBody>
          <a:bodyPr vert="horz" lIns="91440" tIns="45720" rIns="91440" bIns="45720" rtlCol="0">
            <a:normAutofit/>
          </a:bodyPr>
          <a:lstStyle/>
          <a:p>
            <a:pPr marL="571500"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There are many different types of research methods</a:t>
            </a:r>
          </a:p>
          <a:p>
            <a:pPr marL="571500" indent="-228600" defTabSz="914400">
              <a:lnSpc>
                <a:spcPct val="90000"/>
              </a:lnSpc>
              <a:spcBef>
                <a:spcPts val="1000"/>
              </a:spcBef>
              <a:buFont typeface="Arial" panose="020B0604020202020204" pitchFamily="34" charset="0"/>
              <a:buChar char="•"/>
            </a:pPr>
            <a:endParaRPr lang="en-US" sz="5400" dirty="0">
              <a:solidFill>
                <a:schemeClr val="tx1"/>
              </a:solidFill>
              <a:latin typeface="+mn-lt"/>
            </a:endParaRPr>
          </a:p>
          <a:p>
            <a:pPr marL="571500"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Important ones in agriculture include:</a:t>
            </a:r>
          </a:p>
          <a:p>
            <a:pPr marL="2176145"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Observation </a:t>
            </a:r>
          </a:p>
          <a:p>
            <a:pPr marL="2176145"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Experiments</a:t>
            </a:r>
          </a:p>
          <a:p>
            <a:pPr marL="2176145"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Surveys</a:t>
            </a:r>
          </a:p>
          <a:p>
            <a:pPr marL="2176145" indent="-228600" defTabSz="914400">
              <a:lnSpc>
                <a:spcPct val="90000"/>
              </a:lnSpc>
              <a:spcBef>
                <a:spcPts val="1000"/>
              </a:spcBef>
              <a:buFont typeface="Arial" panose="020B0604020202020204" pitchFamily="34" charset="0"/>
              <a:buChar char="•"/>
            </a:pPr>
            <a:r>
              <a:rPr lang="en-US" sz="5400" dirty="0">
                <a:solidFill>
                  <a:schemeClr val="tx1"/>
                </a:solidFill>
                <a:latin typeface="+mn-lt"/>
              </a:rPr>
              <a:t>Field research</a:t>
            </a:r>
            <a:br>
              <a:rPr lang="en-US" sz="5400" dirty="0">
                <a:solidFill>
                  <a:schemeClr val="tx1"/>
                </a:solidFill>
                <a:latin typeface="+mn-lt"/>
              </a:rPr>
            </a:br>
            <a:endParaRPr lang="en-US" sz="5400" dirty="0">
              <a:solidFill>
                <a:schemeClr val="tx1"/>
              </a:solidFill>
              <a:latin typeface="+mn-lt"/>
            </a:endParaRPr>
          </a:p>
        </p:txBody>
      </p:sp>
      <p:sp>
        <p:nvSpPr>
          <p:cNvPr id="3092" name="Oval 309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841138" y="2729464"/>
            <a:ext cx="1894976" cy="18435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074" name="Picture 2" descr="Family &amp; Consumer Sciences Education ...">
            <a:extLst>
              <a:ext uri="{FF2B5EF4-FFF2-40B4-BE49-F238E27FC236}">
                <a16:creationId xmlns:a16="http://schemas.microsoft.com/office/drawing/2014/main" id="{566986E2-2CD4-1D33-340D-7417D94ED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495" r="10867" b="-1"/>
          <a:stretch/>
        </p:blipFill>
        <p:spPr bwMode="auto">
          <a:xfrm>
            <a:off x="15802518" y="5455458"/>
            <a:ext cx="8581482" cy="8260542"/>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3093" name="Arc 309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12068276" y="-1346280"/>
            <a:ext cx="8042386" cy="8042386"/>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2" descr="Egypt &amp; China to Establish Joint Lab for Smart Agriculture">
            <a:extLst>
              <a:ext uri="{FF2B5EF4-FFF2-40B4-BE49-F238E27FC236}">
                <a16:creationId xmlns:a16="http://schemas.microsoft.com/office/drawing/2014/main" id="{B2632743-0C1D-8247-AFE3-FD7AF7CC9A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1901" b="-1"/>
          <a:stretch/>
        </p:blipFill>
        <p:spPr bwMode="auto">
          <a:xfrm>
            <a:off x="12523214" y="2"/>
            <a:ext cx="7038624" cy="6015818"/>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358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0A9B99-3122-0346-8CF8-FDB745E10406}"/>
              </a:ext>
            </a:extLst>
          </p:cNvPr>
          <p:cNvSpPr>
            <a:spLocks noGrp="1"/>
          </p:cNvSpPr>
          <p:nvPr>
            <p:ph type="title"/>
          </p:nvPr>
        </p:nvSpPr>
        <p:spPr>
          <a:xfrm>
            <a:off x="3228702" y="275890"/>
            <a:ext cx="17547863" cy="3614610"/>
          </a:xfrm>
        </p:spPr>
        <p:txBody>
          <a:bodyPr vert="horz" lIns="91440" tIns="45720" rIns="91440" bIns="45720" rtlCol="0" anchor="ctr">
            <a:normAutofit/>
          </a:bodyPr>
          <a:lstStyle/>
          <a:p>
            <a:pPr algn="ctr" defTabSz="914400"/>
            <a:r>
              <a:rPr lang="en-US">
                <a:solidFill>
                  <a:schemeClr val="tx1"/>
                </a:solidFill>
                <a:latin typeface="+mj-lt"/>
              </a:rPr>
              <a:t>Quantitative &amp; Qualitative </a:t>
            </a:r>
            <a:br>
              <a:rPr lang="en-US">
                <a:solidFill>
                  <a:schemeClr val="tx1"/>
                </a:solidFill>
                <a:latin typeface="+mj-lt"/>
              </a:rPr>
            </a:br>
            <a:r>
              <a:rPr lang="en-US">
                <a:solidFill>
                  <a:schemeClr val="tx1"/>
                </a:solidFill>
                <a:latin typeface="+mj-lt"/>
              </a:rPr>
              <a:t>Research Methods</a:t>
            </a:r>
          </a:p>
        </p:txBody>
      </p:sp>
      <p:sp>
        <p:nvSpPr>
          <p:cNvPr id="3" name="TextBox 2">
            <a:extLst>
              <a:ext uri="{FF2B5EF4-FFF2-40B4-BE49-F238E27FC236}">
                <a16:creationId xmlns:a16="http://schemas.microsoft.com/office/drawing/2014/main" id="{AC05873B-A3E9-4704-A5AC-5845DB2168F8}"/>
              </a:ext>
            </a:extLst>
          </p:cNvPr>
          <p:cNvSpPr txBox="1"/>
          <p:nvPr/>
        </p:nvSpPr>
        <p:spPr>
          <a:xfrm>
            <a:off x="5662422" y="3732804"/>
            <a:ext cx="13053060" cy="2927174"/>
          </a:xfrm>
          <a:prstGeom prst="rect">
            <a:avLst/>
          </a:prstGeom>
        </p:spPr>
        <p:txBody>
          <a:bodyPr vert="horz" lIns="91440" tIns="45720" rIns="91440" bIns="45720" rtlCol="0" anchor="t">
            <a:normAutofit/>
          </a:bodyPr>
          <a:lstStyle/>
          <a:p>
            <a:pPr marL="571500" indent="-571500" defTabSz="914400">
              <a:lnSpc>
                <a:spcPct val="90000"/>
              </a:lnSpc>
              <a:spcAft>
                <a:spcPts val="600"/>
              </a:spcAft>
              <a:buFont typeface="Arial" panose="020B0604020202020204" pitchFamily="34" charset="0"/>
              <a:buChar char="•"/>
            </a:pPr>
            <a:r>
              <a:rPr lang="en-US" sz="3700" dirty="0"/>
              <a:t>We want to focus on two main types of research</a:t>
            </a:r>
          </a:p>
          <a:p>
            <a:pPr marL="571500" indent="-571500" defTabSz="914400">
              <a:lnSpc>
                <a:spcPct val="90000"/>
              </a:lnSpc>
              <a:spcAft>
                <a:spcPts val="600"/>
              </a:spcAft>
              <a:buFont typeface="Arial" panose="020B0604020202020204" pitchFamily="34" charset="0"/>
              <a:buChar char="•"/>
            </a:pPr>
            <a:endParaRPr lang="en-US" sz="3700" dirty="0"/>
          </a:p>
          <a:p>
            <a:pPr marL="571500" indent="-571500" defTabSz="914400">
              <a:lnSpc>
                <a:spcPct val="90000"/>
              </a:lnSpc>
              <a:spcAft>
                <a:spcPts val="600"/>
              </a:spcAft>
              <a:buFont typeface="Arial" panose="020B0604020202020204" pitchFamily="34" charset="0"/>
              <a:buChar char="•"/>
            </a:pPr>
            <a:r>
              <a:rPr lang="en-US" sz="3700" dirty="0"/>
              <a:t>Both are very important in all fields of research, but they’re suitable for different types of data</a:t>
            </a:r>
            <a:endParaRPr lang="en-US" sz="3700" dirty="0">
              <a:cs typeface="Calibri" panose="020F0502020204030204"/>
            </a:endParaRPr>
          </a:p>
          <a:p>
            <a:pPr indent="-228600" defTabSz="914400">
              <a:lnSpc>
                <a:spcPct val="90000"/>
              </a:lnSpc>
              <a:spcAft>
                <a:spcPts val="600"/>
              </a:spcAft>
              <a:buFont typeface="Arial" panose="020B0604020202020204" pitchFamily="34" charset="0"/>
              <a:buChar char="•"/>
            </a:pPr>
            <a:endParaRPr lang="en-US" sz="3700" dirty="0">
              <a:cs typeface="Calibri" panose="020F0502020204030204"/>
            </a:endParaRPr>
          </a:p>
        </p:txBody>
      </p:sp>
      <p:graphicFrame>
        <p:nvGraphicFramePr>
          <p:cNvPr id="4" name="Diagram 5">
            <a:extLst>
              <a:ext uri="{FF2B5EF4-FFF2-40B4-BE49-F238E27FC236}">
                <a16:creationId xmlns:a16="http://schemas.microsoft.com/office/drawing/2014/main" id="{A40C7ED7-4A01-D58C-E43B-22931DE8F264}"/>
              </a:ext>
            </a:extLst>
          </p:cNvPr>
          <p:cNvGraphicFramePr/>
          <p:nvPr>
            <p:extLst>
              <p:ext uri="{D42A27DB-BD31-4B8C-83A1-F6EECF244321}">
                <p14:modId xmlns:p14="http://schemas.microsoft.com/office/powerpoint/2010/main" val="2093159030"/>
              </p:ext>
            </p:extLst>
          </p:nvPr>
        </p:nvGraphicFramePr>
        <p:xfrm>
          <a:off x="7861379" y="8651298"/>
          <a:ext cx="8246690" cy="3201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1" name="Picture 71" descr="A picture containing text, person, indoor, shelf&#10;&#10;Description automatically generated">
            <a:extLst>
              <a:ext uri="{FF2B5EF4-FFF2-40B4-BE49-F238E27FC236}">
                <a16:creationId xmlns:a16="http://schemas.microsoft.com/office/drawing/2014/main" id="{CC324370-E7FE-4AEE-534E-B513D36BFA91}"/>
              </a:ext>
            </a:extLst>
          </p:cNvPr>
          <p:cNvPicPr>
            <a:picLocks noChangeAspect="1"/>
          </p:cNvPicPr>
          <p:nvPr/>
        </p:nvPicPr>
        <p:blipFill>
          <a:blip r:embed="rId8"/>
          <a:stretch>
            <a:fillRect/>
          </a:stretch>
        </p:blipFill>
        <p:spPr>
          <a:xfrm>
            <a:off x="16977899" y="6659977"/>
            <a:ext cx="6489106" cy="6532477"/>
          </a:xfrm>
          <a:prstGeom prst="rect">
            <a:avLst/>
          </a:prstGeom>
        </p:spPr>
      </p:pic>
      <p:pic>
        <p:nvPicPr>
          <p:cNvPr id="72" name="Picture 72">
            <a:extLst>
              <a:ext uri="{FF2B5EF4-FFF2-40B4-BE49-F238E27FC236}">
                <a16:creationId xmlns:a16="http://schemas.microsoft.com/office/drawing/2014/main" id="{E7BD7016-8BB0-8F57-6BBD-B10ECDE4A710}"/>
              </a:ext>
            </a:extLst>
          </p:cNvPr>
          <p:cNvPicPr>
            <a:picLocks noChangeAspect="1"/>
          </p:cNvPicPr>
          <p:nvPr/>
        </p:nvPicPr>
        <p:blipFill>
          <a:blip r:embed="rId9"/>
          <a:stretch>
            <a:fillRect/>
          </a:stretch>
        </p:blipFill>
        <p:spPr>
          <a:xfrm>
            <a:off x="536136" y="7890577"/>
            <a:ext cx="7187013" cy="4048096"/>
          </a:xfrm>
          <a:prstGeom prst="rect">
            <a:avLst/>
          </a:prstGeom>
        </p:spPr>
      </p:pic>
    </p:spTree>
    <p:extLst>
      <p:ext uri="{BB962C8B-B14F-4D97-AF65-F5344CB8AC3E}">
        <p14:creationId xmlns:p14="http://schemas.microsoft.com/office/powerpoint/2010/main" val="2945876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500" fill="hold"/>
                                        <p:tgtEl>
                                          <p:spTgt spid="71"/>
                                        </p:tgtEl>
                                        <p:attrNameLst>
                                          <p:attrName>ppt_x</p:attrName>
                                        </p:attrNameLst>
                                      </p:cBhvr>
                                      <p:tavLst>
                                        <p:tav tm="0">
                                          <p:val>
                                            <p:strVal val="#ppt_x"/>
                                          </p:val>
                                        </p:tav>
                                        <p:tav tm="100000">
                                          <p:val>
                                            <p:strVal val="#ppt_x"/>
                                          </p:val>
                                        </p:tav>
                                      </p:tavLst>
                                    </p:anim>
                                    <p:anim calcmode="lin" valueType="num">
                                      <p:cBhvr additive="base">
                                        <p:cTn id="14"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36200" y="-2"/>
            <a:ext cx="20847800" cy="11840310"/>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0A9B99-3122-0346-8CF8-FDB745E10406}"/>
              </a:ext>
            </a:extLst>
          </p:cNvPr>
          <p:cNvSpPr>
            <a:spLocks noGrp="1"/>
          </p:cNvSpPr>
          <p:nvPr>
            <p:ph type="title"/>
          </p:nvPr>
        </p:nvSpPr>
        <p:spPr>
          <a:xfrm>
            <a:off x="11052312" y="730250"/>
            <a:ext cx="11655286" cy="2866866"/>
          </a:xfrm>
        </p:spPr>
        <p:txBody>
          <a:bodyPr vert="horz" lIns="91440" tIns="45720" rIns="91440" bIns="45720" rtlCol="0" anchor="b">
            <a:normAutofit/>
          </a:bodyPr>
          <a:lstStyle/>
          <a:p>
            <a:pPr algn="ctr" defTabSz="914400"/>
            <a:r>
              <a:rPr lang="en-US" b="1" kern="1200">
                <a:solidFill>
                  <a:schemeClr val="tx1"/>
                </a:solidFill>
                <a:latin typeface="+mj-lt"/>
                <a:ea typeface="+mj-ea"/>
                <a:cs typeface="+mj-cs"/>
              </a:rPr>
              <a:t>Qualitative </a:t>
            </a:r>
            <a:br>
              <a:rPr lang="en-US" b="1" kern="1200">
                <a:solidFill>
                  <a:schemeClr val="tx1"/>
                </a:solidFill>
                <a:latin typeface="+mj-lt"/>
                <a:ea typeface="+mj-ea"/>
                <a:cs typeface="+mj-cs"/>
              </a:rPr>
            </a:br>
            <a:r>
              <a:rPr lang="en-US" kern="1200">
                <a:solidFill>
                  <a:schemeClr val="tx1"/>
                </a:solidFill>
                <a:latin typeface="+mj-lt"/>
                <a:ea typeface="+mj-ea"/>
                <a:cs typeface="+mj-cs"/>
              </a:rPr>
              <a:t>Research Methods</a:t>
            </a:r>
          </a:p>
        </p:txBody>
      </p:sp>
      <p:pic>
        <p:nvPicPr>
          <p:cNvPr id="5" name="Picture 4">
            <a:extLst>
              <a:ext uri="{FF2B5EF4-FFF2-40B4-BE49-F238E27FC236}">
                <a16:creationId xmlns:a16="http://schemas.microsoft.com/office/drawing/2014/main" id="{0A74FE4A-7B5C-40D0-9180-854586FBD2E0}"/>
              </a:ext>
            </a:extLst>
          </p:cNvPr>
          <p:cNvPicPr>
            <a:picLocks noChangeAspect="1"/>
          </p:cNvPicPr>
          <p:nvPr/>
        </p:nvPicPr>
        <p:blipFill rotWithShape="1">
          <a:blip r:embed="rId3"/>
          <a:srcRect t="3838" b="7773"/>
          <a:stretch/>
        </p:blipFill>
        <p:spPr>
          <a:xfrm>
            <a:off x="672447" y="3179201"/>
            <a:ext cx="9707418" cy="7357598"/>
          </a:xfrm>
          <a:prstGeom prst="rect">
            <a:avLst/>
          </a:prstGeom>
        </p:spPr>
      </p:pic>
      <p:sp>
        <p:nvSpPr>
          <p:cNvPr id="3" name="Text Placeholder 2">
            <a:extLst>
              <a:ext uri="{FF2B5EF4-FFF2-40B4-BE49-F238E27FC236}">
                <a16:creationId xmlns:a16="http://schemas.microsoft.com/office/drawing/2014/main" id="{94BF945C-4CA9-F949-9DDA-0B663394889D}"/>
              </a:ext>
            </a:extLst>
          </p:cNvPr>
          <p:cNvSpPr>
            <a:spLocks noGrp="1"/>
          </p:cNvSpPr>
          <p:nvPr>
            <p:ph type="body" sz="quarter" idx="10"/>
          </p:nvPr>
        </p:nvSpPr>
        <p:spPr>
          <a:xfrm>
            <a:off x="11194300" y="4494992"/>
            <a:ext cx="11655288" cy="6425173"/>
          </a:xfrm>
        </p:spPr>
        <p:txBody>
          <a:bodyPr vert="horz" lIns="91440" tIns="45720" rIns="91440" bIns="45720" rtlCol="0" anchor="t">
            <a:normAutofit/>
          </a:bodyPr>
          <a:lstStyle/>
          <a:p>
            <a:pPr marL="914400" indent="-571500" defTabSz="914400">
              <a:lnSpc>
                <a:spcPct val="90000"/>
              </a:lnSpc>
              <a:buFont typeface="Arial" panose="020B0604020202020204" pitchFamily="34" charset="0"/>
              <a:buChar char="•"/>
            </a:pPr>
            <a:r>
              <a:rPr lang="en-US" sz="4400" dirty="0">
                <a:solidFill>
                  <a:schemeClr val="tx1"/>
                </a:solidFill>
                <a:latin typeface="+mn-lt"/>
              </a:rPr>
              <a:t>Doing qualitative research is also called interpretive research</a:t>
            </a:r>
            <a:endParaRPr lang="en-US" sz="4400" dirty="0">
              <a:solidFill>
                <a:schemeClr val="tx1"/>
              </a:solidFill>
              <a:latin typeface="+mn-lt"/>
              <a:cs typeface="Calibri"/>
            </a:endParaRPr>
          </a:p>
          <a:p>
            <a:pPr marL="914400" indent="-571500" defTabSz="914400">
              <a:lnSpc>
                <a:spcPct val="90000"/>
              </a:lnSpc>
              <a:buFont typeface="Arial" panose="020B0604020202020204" pitchFamily="34" charset="0"/>
              <a:buChar char="•"/>
            </a:pPr>
            <a:endParaRPr lang="en-US" sz="4400" dirty="0">
              <a:solidFill>
                <a:schemeClr val="tx1"/>
              </a:solidFill>
              <a:latin typeface="+mn-lt"/>
            </a:endParaRPr>
          </a:p>
          <a:p>
            <a:pPr marL="914400" indent="-571500" defTabSz="914400">
              <a:lnSpc>
                <a:spcPct val="90000"/>
              </a:lnSpc>
              <a:buFont typeface="Arial" panose="020B0604020202020204" pitchFamily="34" charset="0"/>
              <a:buChar char="•"/>
            </a:pPr>
            <a:r>
              <a:rPr lang="en-US" sz="4400" dirty="0">
                <a:solidFill>
                  <a:schemeClr val="tx1"/>
                </a:solidFill>
                <a:latin typeface="+mn-lt"/>
              </a:rPr>
              <a:t>Not only about “what” people think but also “why” they think so</a:t>
            </a:r>
            <a:endParaRPr lang="en-US" sz="4400" dirty="0">
              <a:solidFill>
                <a:schemeClr val="tx1"/>
              </a:solidFill>
              <a:latin typeface="+mn-lt"/>
              <a:cs typeface="Calibri"/>
            </a:endParaRPr>
          </a:p>
          <a:p>
            <a:pPr marL="914400" indent="-571500" defTabSz="914400">
              <a:lnSpc>
                <a:spcPct val="90000"/>
              </a:lnSpc>
              <a:buFont typeface="Arial" panose="020B0604020202020204" pitchFamily="34" charset="0"/>
              <a:buChar char="•"/>
            </a:pPr>
            <a:endParaRPr lang="en-US" sz="4400" dirty="0">
              <a:solidFill>
                <a:schemeClr val="tx1"/>
              </a:solidFill>
              <a:latin typeface="+mn-lt"/>
            </a:endParaRPr>
          </a:p>
          <a:p>
            <a:pPr marL="914400" indent="-571500" defTabSz="914400">
              <a:lnSpc>
                <a:spcPct val="90000"/>
              </a:lnSpc>
              <a:buFont typeface="Arial" panose="020B0604020202020204" pitchFamily="34" charset="0"/>
              <a:buChar char="•"/>
            </a:pPr>
            <a:r>
              <a:rPr lang="en-US" sz="4400" dirty="0">
                <a:solidFill>
                  <a:schemeClr val="tx1"/>
                </a:solidFill>
                <a:latin typeface="+mn-lt"/>
              </a:rPr>
              <a:t>Qualitative research uses open-ended responses from participants</a:t>
            </a:r>
            <a:endParaRPr lang="en-US" sz="4400" dirty="0">
              <a:solidFill>
                <a:schemeClr val="tx1"/>
              </a:solidFill>
              <a:latin typeface="+mn-lt"/>
              <a:cs typeface="Calibri"/>
            </a:endParaRPr>
          </a:p>
        </p:txBody>
      </p:sp>
    </p:spTree>
    <p:extLst>
      <p:ext uri="{BB962C8B-B14F-4D97-AF65-F5344CB8AC3E}">
        <p14:creationId xmlns:p14="http://schemas.microsoft.com/office/powerpoint/2010/main" val="3722471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36200" y="-2"/>
            <a:ext cx="20847800" cy="11840310"/>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0A9B99-3122-0346-8CF8-FDB745E10406}"/>
              </a:ext>
            </a:extLst>
          </p:cNvPr>
          <p:cNvSpPr>
            <a:spLocks noGrp="1"/>
          </p:cNvSpPr>
          <p:nvPr>
            <p:ph type="title"/>
          </p:nvPr>
        </p:nvSpPr>
        <p:spPr>
          <a:xfrm>
            <a:off x="11052312" y="730250"/>
            <a:ext cx="11655286" cy="2866866"/>
          </a:xfrm>
        </p:spPr>
        <p:txBody>
          <a:bodyPr vert="horz" lIns="91440" tIns="45720" rIns="91440" bIns="45720" rtlCol="0" anchor="b">
            <a:normAutofit/>
          </a:bodyPr>
          <a:lstStyle/>
          <a:p>
            <a:pPr algn="ctr" defTabSz="914400"/>
            <a:r>
              <a:rPr lang="en-US" b="1" kern="1200" dirty="0">
                <a:solidFill>
                  <a:schemeClr val="tx1"/>
                </a:solidFill>
                <a:latin typeface="+mj-lt"/>
                <a:ea typeface="+mj-ea"/>
                <a:cs typeface="+mj-cs"/>
              </a:rPr>
              <a:t>Qualitative </a:t>
            </a:r>
            <a:br>
              <a:rPr lang="en-US" b="1" kern="1200" dirty="0">
                <a:solidFill>
                  <a:schemeClr val="tx1"/>
                </a:solidFill>
                <a:latin typeface="+mj-lt"/>
                <a:ea typeface="+mj-ea"/>
                <a:cs typeface="+mj-cs"/>
              </a:rPr>
            </a:br>
            <a:r>
              <a:rPr lang="en-US" kern="1200" dirty="0">
                <a:solidFill>
                  <a:schemeClr val="tx1"/>
                </a:solidFill>
                <a:latin typeface="+mj-lt"/>
                <a:ea typeface="+mj-ea"/>
                <a:cs typeface="+mj-cs"/>
              </a:rPr>
              <a:t>Questions</a:t>
            </a:r>
          </a:p>
        </p:txBody>
      </p:sp>
      <p:sp>
        <p:nvSpPr>
          <p:cNvPr id="3" name="Text Placeholder 2">
            <a:extLst>
              <a:ext uri="{FF2B5EF4-FFF2-40B4-BE49-F238E27FC236}">
                <a16:creationId xmlns:a16="http://schemas.microsoft.com/office/drawing/2014/main" id="{94BF945C-4CA9-F949-9DDA-0B663394889D}"/>
              </a:ext>
            </a:extLst>
          </p:cNvPr>
          <p:cNvSpPr>
            <a:spLocks noGrp="1"/>
          </p:cNvSpPr>
          <p:nvPr>
            <p:ph type="body" sz="quarter" idx="10"/>
          </p:nvPr>
        </p:nvSpPr>
        <p:spPr>
          <a:xfrm>
            <a:off x="11194300" y="4494992"/>
            <a:ext cx="11655288" cy="7345316"/>
          </a:xfrm>
        </p:spPr>
        <p:txBody>
          <a:bodyPr vert="horz" lIns="91440" tIns="45720" rIns="91440" bIns="45720" rtlCol="0" anchor="t">
            <a:normAutofit/>
          </a:bodyPr>
          <a:lstStyle/>
          <a:p>
            <a:pPr marL="925513" indent="-549275" defTabSz="914400">
              <a:lnSpc>
                <a:spcPct val="90000"/>
              </a:lnSpc>
              <a:buFont typeface="Arial" panose="020B0604020202020204" pitchFamily="34" charset="0"/>
              <a:buChar char="•"/>
            </a:pPr>
            <a:r>
              <a:rPr lang="en-US" sz="4800" dirty="0">
                <a:solidFill>
                  <a:schemeClr val="tx1"/>
                </a:solidFill>
              </a:rPr>
              <a:t>Do you feel stressed or excited about taking a test?</a:t>
            </a:r>
          </a:p>
          <a:p>
            <a:pPr marL="925513" indent="-549275" defTabSz="914400">
              <a:lnSpc>
                <a:spcPct val="90000"/>
              </a:lnSpc>
              <a:buFont typeface="Arial" panose="020B0604020202020204" pitchFamily="34" charset="0"/>
              <a:buChar char="•"/>
            </a:pPr>
            <a:endParaRPr lang="en-US" sz="4800" dirty="0">
              <a:solidFill>
                <a:schemeClr val="tx1"/>
              </a:solidFill>
            </a:endParaRPr>
          </a:p>
          <a:p>
            <a:pPr marL="925513" indent="-549275" defTabSz="914400">
              <a:lnSpc>
                <a:spcPct val="90000"/>
              </a:lnSpc>
              <a:buFont typeface="Arial" panose="020B0604020202020204" pitchFamily="34" charset="0"/>
              <a:buChar char="•"/>
            </a:pPr>
            <a:r>
              <a:rPr lang="en-US" sz="4800" dirty="0">
                <a:solidFill>
                  <a:schemeClr val="tx1"/>
                </a:solidFill>
              </a:rPr>
              <a:t>When do you usually play videogames and why at that time?</a:t>
            </a:r>
          </a:p>
          <a:p>
            <a:pPr marL="925513" indent="-549275" defTabSz="914400">
              <a:lnSpc>
                <a:spcPct val="90000"/>
              </a:lnSpc>
              <a:buFont typeface="Arial" panose="020B0604020202020204" pitchFamily="34" charset="0"/>
              <a:buChar char="•"/>
            </a:pPr>
            <a:endParaRPr lang="en-US" sz="4800" dirty="0">
              <a:solidFill>
                <a:schemeClr val="tx1"/>
              </a:solidFill>
            </a:endParaRPr>
          </a:p>
          <a:p>
            <a:pPr marL="925513" indent="-549275" defTabSz="914400">
              <a:lnSpc>
                <a:spcPct val="90000"/>
              </a:lnSpc>
              <a:buFont typeface="Arial" panose="020B0604020202020204" pitchFamily="34" charset="0"/>
              <a:buChar char="•"/>
            </a:pPr>
            <a:r>
              <a:rPr lang="en-US" sz="4800" dirty="0">
                <a:solidFill>
                  <a:schemeClr val="tx1"/>
                </a:solidFill>
              </a:rPr>
              <a:t>What is your favorite carnival ride and why?</a:t>
            </a:r>
            <a:endParaRPr lang="en-US" sz="4800" dirty="0">
              <a:solidFill>
                <a:schemeClr val="tx1"/>
              </a:solidFill>
              <a:cs typeface="Calibri"/>
            </a:endParaRPr>
          </a:p>
        </p:txBody>
      </p:sp>
      <p:pic>
        <p:nvPicPr>
          <p:cNvPr id="4" name="Picture 5" descr="A picture containing sky, outdoor, flying, colorful&#10;&#10;Description automatically generated">
            <a:extLst>
              <a:ext uri="{FF2B5EF4-FFF2-40B4-BE49-F238E27FC236}">
                <a16:creationId xmlns:a16="http://schemas.microsoft.com/office/drawing/2014/main" id="{66E20638-90D5-8445-8B6A-7D8AD3BCCDE6}"/>
              </a:ext>
            </a:extLst>
          </p:cNvPr>
          <p:cNvPicPr>
            <a:picLocks noChangeAspect="1"/>
          </p:cNvPicPr>
          <p:nvPr/>
        </p:nvPicPr>
        <p:blipFill rotWithShape="1">
          <a:blip r:embed="rId3"/>
          <a:srcRect l="32724" t="-167" r="20697" b="167"/>
          <a:stretch/>
        </p:blipFill>
        <p:spPr>
          <a:xfrm>
            <a:off x="1043356" y="1283681"/>
            <a:ext cx="9314698" cy="11148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5607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36200" y="-2"/>
            <a:ext cx="20847800" cy="11840310"/>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0A9B99-3122-0346-8CF8-FDB745E10406}"/>
              </a:ext>
            </a:extLst>
          </p:cNvPr>
          <p:cNvSpPr>
            <a:spLocks noGrp="1"/>
          </p:cNvSpPr>
          <p:nvPr>
            <p:ph type="title"/>
          </p:nvPr>
        </p:nvSpPr>
        <p:spPr>
          <a:xfrm>
            <a:off x="11052312" y="730250"/>
            <a:ext cx="11655286" cy="2866866"/>
          </a:xfrm>
        </p:spPr>
        <p:txBody>
          <a:bodyPr vert="horz" lIns="91440" tIns="45720" rIns="91440" bIns="45720" rtlCol="0" anchor="b">
            <a:normAutofit/>
          </a:bodyPr>
          <a:lstStyle/>
          <a:p>
            <a:pPr algn="ctr" defTabSz="914400"/>
            <a:r>
              <a:rPr lang="en-US" b="1" kern="1200">
                <a:solidFill>
                  <a:schemeClr val="tx1"/>
                </a:solidFill>
                <a:latin typeface="+mj-lt"/>
                <a:ea typeface="+mj-ea"/>
                <a:cs typeface="+mj-cs"/>
              </a:rPr>
              <a:t>Quantitative </a:t>
            </a:r>
            <a:br>
              <a:rPr lang="en-US" b="1" kern="1200">
                <a:solidFill>
                  <a:schemeClr val="tx1"/>
                </a:solidFill>
                <a:latin typeface="+mj-lt"/>
                <a:ea typeface="+mj-ea"/>
                <a:cs typeface="+mj-cs"/>
              </a:rPr>
            </a:br>
            <a:r>
              <a:rPr lang="en-US" kern="1200">
                <a:solidFill>
                  <a:schemeClr val="tx1"/>
                </a:solidFill>
                <a:latin typeface="+mj-lt"/>
                <a:ea typeface="+mj-ea"/>
                <a:cs typeface="+mj-cs"/>
              </a:rPr>
              <a:t>Research Methods</a:t>
            </a:r>
          </a:p>
        </p:txBody>
      </p:sp>
      <p:sp>
        <p:nvSpPr>
          <p:cNvPr id="3" name="Text Placeholder 2">
            <a:extLst>
              <a:ext uri="{FF2B5EF4-FFF2-40B4-BE49-F238E27FC236}">
                <a16:creationId xmlns:a16="http://schemas.microsoft.com/office/drawing/2014/main" id="{94BF945C-4CA9-F949-9DDA-0B663394889D}"/>
              </a:ext>
            </a:extLst>
          </p:cNvPr>
          <p:cNvSpPr>
            <a:spLocks noGrp="1"/>
          </p:cNvSpPr>
          <p:nvPr>
            <p:ph type="body" sz="quarter" idx="10"/>
          </p:nvPr>
        </p:nvSpPr>
        <p:spPr>
          <a:xfrm>
            <a:off x="11052311" y="4111626"/>
            <a:ext cx="12475903" cy="6425173"/>
          </a:xfrm>
        </p:spPr>
        <p:txBody>
          <a:bodyPr vert="horz" lIns="91440" tIns="45720" rIns="91440" bIns="45720" rtlCol="0" anchor="t">
            <a:noAutofit/>
          </a:bodyPr>
          <a:lstStyle/>
          <a:p>
            <a:pPr marL="685800" indent="-571500" defTabSz="914400">
              <a:lnSpc>
                <a:spcPct val="90000"/>
              </a:lnSpc>
              <a:buFont typeface="Arial" panose="020B0604020202020204" pitchFamily="34" charset="0"/>
              <a:buChar char="•"/>
            </a:pPr>
            <a:r>
              <a:rPr lang="en-US" sz="4800" dirty="0">
                <a:solidFill>
                  <a:schemeClr val="tx1"/>
                </a:solidFill>
                <a:latin typeface="+mn-lt"/>
              </a:rPr>
              <a:t>It is focused, has established procedures, and the researcher takes a more detached view</a:t>
            </a:r>
          </a:p>
          <a:p>
            <a:pPr marL="685800" indent="-571500" defTabSz="914400">
              <a:lnSpc>
                <a:spcPct val="90000"/>
              </a:lnSpc>
              <a:buFont typeface="Arial" panose="020B0604020202020204" pitchFamily="34" charset="0"/>
              <a:buChar char="•"/>
            </a:pPr>
            <a:r>
              <a:rPr lang="en-US" sz="4800" dirty="0">
                <a:solidFill>
                  <a:schemeClr val="tx1"/>
                </a:solidFill>
                <a:latin typeface="+mn-lt"/>
              </a:rPr>
              <a:t>The data are numerical and usually represent a large population</a:t>
            </a:r>
          </a:p>
          <a:p>
            <a:pPr marL="685800" indent="-571500" defTabSz="914400">
              <a:lnSpc>
                <a:spcPct val="90000"/>
              </a:lnSpc>
              <a:buFont typeface="Arial" panose="020B0604020202020204" pitchFamily="34" charset="0"/>
              <a:buChar char="•"/>
            </a:pPr>
            <a:r>
              <a:rPr lang="en-US" sz="4800" dirty="0">
                <a:solidFill>
                  <a:schemeClr val="tx1"/>
                </a:solidFill>
                <a:latin typeface="+mn-lt"/>
              </a:rPr>
              <a:t>Quantitative research helps find trends, averages, and numerical information</a:t>
            </a:r>
          </a:p>
        </p:txBody>
      </p:sp>
      <p:pic>
        <p:nvPicPr>
          <p:cNvPr id="7" name="Picture 6" descr="Graphical user interface, application&#10;&#10;Description automatically generated">
            <a:extLst>
              <a:ext uri="{FF2B5EF4-FFF2-40B4-BE49-F238E27FC236}">
                <a16:creationId xmlns:a16="http://schemas.microsoft.com/office/drawing/2014/main" id="{7CC8CC52-517D-A24D-B163-9C2A50E53E2B}"/>
              </a:ext>
            </a:extLst>
          </p:cNvPr>
          <p:cNvPicPr>
            <a:picLocks noChangeAspect="1"/>
          </p:cNvPicPr>
          <p:nvPr/>
        </p:nvPicPr>
        <p:blipFill rotWithShape="1">
          <a:blip r:embed="rId3"/>
          <a:srcRect l="33870" t="5381" r="2288" b="4809"/>
          <a:stretch/>
        </p:blipFill>
        <p:spPr>
          <a:xfrm>
            <a:off x="1290918" y="4111626"/>
            <a:ext cx="8351785" cy="5874484"/>
          </a:xfrm>
          <a:prstGeom prst="rect">
            <a:avLst/>
          </a:prstGeom>
          <a:effectLst/>
        </p:spPr>
      </p:pic>
    </p:spTree>
    <p:extLst>
      <p:ext uri="{BB962C8B-B14F-4D97-AF65-F5344CB8AC3E}">
        <p14:creationId xmlns:p14="http://schemas.microsoft.com/office/powerpoint/2010/main" val="2317809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541DB91-0B10-46D9-B34B-7BFF96026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36200" y="-2"/>
            <a:ext cx="20847800" cy="11840310"/>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0A9B99-3122-0346-8CF8-FDB745E10406}"/>
              </a:ext>
            </a:extLst>
          </p:cNvPr>
          <p:cNvSpPr>
            <a:spLocks noGrp="1"/>
          </p:cNvSpPr>
          <p:nvPr>
            <p:ph type="title"/>
          </p:nvPr>
        </p:nvSpPr>
        <p:spPr>
          <a:xfrm>
            <a:off x="11052312" y="730250"/>
            <a:ext cx="11655286" cy="2866866"/>
          </a:xfrm>
        </p:spPr>
        <p:txBody>
          <a:bodyPr vert="horz" lIns="91440" tIns="45720" rIns="91440" bIns="45720" rtlCol="0" anchor="b">
            <a:normAutofit/>
          </a:bodyPr>
          <a:lstStyle/>
          <a:p>
            <a:pPr algn="ctr" defTabSz="914400"/>
            <a:r>
              <a:rPr lang="en-US" b="1" kern="1200" dirty="0">
                <a:solidFill>
                  <a:schemeClr val="tx1"/>
                </a:solidFill>
                <a:latin typeface="+mj-lt"/>
                <a:ea typeface="+mj-ea"/>
                <a:cs typeface="+mj-cs"/>
              </a:rPr>
              <a:t>Quantitative </a:t>
            </a:r>
            <a:br>
              <a:rPr lang="en-US" b="1" kern="1200" dirty="0">
                <a:solidFill>
                  <a:schemeClr val="tx1"/>
                </a:solidFill>
                <a:latin typeface="+mj-lt"/>
                <a:ea typeface="+mj-ea"/>
                <a:cs typeface="+mj-cs"/>
              </a:rPr>
            </a:br>
            <a:r>
              <a:rPr lang="en-US" kern="1200" dirty="0">
                <a:solidFill>
                  <a:schemeClr val="tx1"/>
                </a:solidFill>
                <a:latin typeface="+mj-lt"/>
                <a:ea typeface="+mj-ea"/>
                <a:cs typeface="+mj-cs"/>
              </a:rPr>
              <a:t>Questions</a:t>
            </a:r>
          </a:p>
        </p:txBody>
      </p:sp>
      <p:sp>
        <p:nvSpPr>
          <p:cNvPr id="3" name="Text Placeholder 2">
            <a:extLst>
              <a:ext uri="{FF2B5EF4-FFF2-40B4-BE49-F238E27FC236}">
                <a16:creationId xmlns:a16="http://schemas.microsoft.com/office/drawing/2014/main" id="{94BF945C-4CA9-F949-9DDA-0B663394889D}"/>
              </a:ext>
            </a:extLst>
          </p:cNvPr>
          <p:cNvSpPr>
            <a:spLocks noGrp="1"/>
          </p:cNvSpPr>
          <p:nvPr>
            <p:ph type="body" sz="quarter" idx="10"/>
          </p:nvPr>
        </p:nvSpPr>
        <p:spPr>
          <a:xfrm>
            <a:off x="11052312" y="4111626"/>
            <a:ext cx="11655288" cy="6425173"/>
          </a:xfrm>
        </p:spPr>
        <p:txBody>
          <a:bodyPr vert="horz" lIns="91440" tIns="45720" rIns="91440" bIns="45720" rtlCol="0" anchor="t">
            <a:normAutofit/>
          </a:bodyPr>
          <a:lstStyle/>
          <a:p>
            <a:pPr marL="685800" indent="-571500" defTabSz="914400">
              <a:lnSpc>
                <a:spcPct val="90000"/>
              </a:lnSpc>
              <a:buFont typeface="Arial" panose="020B0604020202020204" pitchFamily="34" charset="0"/>
              <a:buChar char="•"/>
            </a:pPr>
            <a:r>
              <a:rPr lang="en-US" sz="4800" dirty="0">
                <a:solidFill>
                  <a:schemeClr val="tx1"/>
                </a:solidFill>
                <a:latin typeface="+mn-lt"/>
              </a:rPr>
              <a:t>How many pets do you own and how many of them are female?</a:t>
            </a:r>
          </a:p>
          <a:p>
            <a:pPr marL="685800" indent="-571500" defTabSz="914400">
              <a:lnSpc>
                <a:spcPct val="90000"/>
              </a:lnSpc>
              <a:buFont typeface="Arial" panose="020B0604020202020204" pitchFamily="34" charset="0"/>
              <a:buChar char="•"/>
            </a:pPr>
            <a:endParaRPr lang="en-US" sz="4800" dirty="0">
              <a:solidFill>
                <a:schemeClr val="tx1"/>
              </a:solidFill>
              <a:latin typeface="+mn-lt"/>
            </a:endParaRPr>
          </a:p>
          <a:p>
            <a:pPr marL="685800" indent="-571500" defTabSz="914400">
              <a:lnSpc>
                <a:spcPct val="90000"/>
              </a:lnSpc>
              <a:buFont typeface="Arial" panose="020B0604020202020204" pitchFamily="34" charset="0"/>
              <a:buChar char="•"/>
            </a:pPr>
            <a:r>
              <a:rPr lang="en-US" sz="4800" dirty="0">
                <a:solidFill>
                  <a:schemeClr val="tx1"/>
                </a:solidFill>
                <a:latin typeface="+mn-lt"/>
              </a:rPr>
              <a:t>When you grocery shop, how many different fruits do you normally buy?</a:t>
            </a:r>
          </a:p>
          <a:p>
            <a:pPr marL="685800" indent="-571500" defTabSz="914400">
              <a:lnSpc>
                <a:spcPct val="90000"/>
              </a:lnSpc>
              <a:buFont typeface="Arial" panose="020B0604020202020204" pitchFamily="34" charset="0"/>
              <a:buChar char="•"/>
            </a:pPr>
            <a:endParaRPr lang="en-US" sz="4800" dirty="0">
              <a:solidFill>
                <a:schemeClr val="tx1"/>
              </a:solidFill>
              <a:latin typeface="+mn-lt"/>
            </a:endParaRPr>
          </a:p>
          <a:p>
            <a:pPr marL="685800" indent="-571500" defTabSz="914400">
              <a:lnSpc>
                <a:spcPct val="90000"/>
              </a:lnSpc>
              <a:buFont typeface="Arial" panose="020B0604020202020204" pitchFamily="34" charset="0"/>
              <a:buChar char="•"/>
            </a:pPr>
            <a:r>
              <a:rPr lang="en-US" sz="4800" dirty="0">
                <a:solidFill>
                  <a:schemeClr val="tx1"/>
                </a:solidFill>
                <a:latin typeface="+mn-lt"/>
              </a:rPr>
              <a:t>If the price of coffee drops, how much do Starbucks sales change?</a:t>
            </a:r>
          </a:p>
        </p:txBody>
      </p:sp>
      <p:pic>
        <p:nvPicPr>
          <p:cNvPr id="1026" name="Picture 2" descr="Tips for eating veggies on a budget">
            <a:extLst>
              <a:ext uri="{FF2B5EF4-FFF2-40B4-BE49-F238E27FC236}">
                <a16:creationId xmlns:a16="http://schemas.microsoft.com/office/drawing/2014/main" id="{A8F962CB-A54F-40FA-B35C-7C13119A7C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56" r="11675"/>
          <a:stretch/>
        </p:blipFill>
        <p:spPr bwMode="auto">
          <a:xfrm>
            <a:off x="1371598" y="3597116"/>
            <a:ext cx="8010408"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1392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ssolv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sticky notes">
            <a:extLst>
              <a:ext uri="{FF2B5EF4-FFF2-40B4-BE49-F238E27FC236}">
                <a16:creationId xmlns:a16="http://schemas.microsoft.com/office/drawing/2014/main" id="{65F1B06C-3997-2CA2-D1B7-54AF0A0910CC}"/>
              </a:ext>
            </a:extLst>
          </p:cNvPr>
          <p:cNvPicPr>
            <a:picLocks noChangeAspect="1"/>
          </p:cNvPicPr>
          <p:nvPr/>
        </p:nvPicPr>
        <p:blipFill rotWithShape="1">
          <a:blip r:embed="rId3">
            <a:alphaModFix amt="35000"/>
          </a:blip>
          <a:srcRect t="4015" b="11715"/>
          <a:stretch/>
        </p:blipFill>
        <p:spPr>
          <a:xfrm>
            <a:off x="20" y="2"/>
            <a:ext cx="24383980" cy="13715998"/>
          </a:xfrm>
          <a:prstGeom prst="rect">
            <a:avLst/>
          </a:prstGeom>
        </p:spPr>
      </p:pic>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1075728" y="5808920"/>
            <a:ext cx="7582291" cy="4046466"/>
          </a:xfrm>
        </p:spPr>
        <p:txBody>
          <a:bodyPr vert="horz" lIns="91440" tIns="45720" rIns="91440" bIns="45720" rtlCol="0" anchor="ctr">
            <a:normAutofit/>
          </a:bodyPr>
          <a:lstStyle/>
          <a:p>
            <a:pPr algn="r" defTabSz="914400"/>
            <a:r>
              <a:rPr lang="en-US" sz="8000">
                <a:solidFill>
                  <a:srgbClr val="FFFFFF"/>
                </a:solidFill>
                <a:latin typeface="Nunito Sans" pitchFamily="2" charset="0"/>
              </a:rPr>
              <a:t>Student Activity</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06744" y="4572000"/>
            <a:ext cx="0" cy="4572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9955469" y="4156364"/>
            <a:ext cx="13779783" cy="7897092"/>
          </a:xfrm>
        </p:spPr>
        <p:txBody>
          <a:bodyPr vert="horz" lIns="91440" tIns="45720" rIns="91440" bIns="45720" rtlCol="0" anchor="t">
            <a:normAutofit/>
          </a:bodyPr>
          <a:lstStyle/>
          <a:p>
            <a:pPr marL="590550" indent="-565150" defTabSz="914400">
              <a:lnSpc>
                <a:spcPct val="100000"/>
              </a:lnSpc>
            </a:pPr>
            <a:r>
              <a:rPr lang="en-US" sz="4400" b="1" dirty="0">
                <a:solidFill>
                  <a:srgbClr val="FFC000"/>
                </a:solidFill>
              </a:rPr>
              <a:t>1. On your sheet of paper, create another section on your paper titled “Research Design”</a:t>
            </a:r>
          </a:p>
          <a:p>
            <a:pPr marL="1566863" lvl="1" indent="-571500" defTabSz="914400">
              <a:lnSpc>
                <a:spcPct val="100000"/>
              </a:lnSpc>
              <a:buFont typeface="Arial" panose="020B0604020202020204" pitchFamily="34" charset="0"/>
              <a:buChar char="•"/>
            </a:pPr>
            <a:endParaRPr lang="en-US" sz="4400" b="1" dirty="0">
              <a:solidFill>
                <a:srgbClr val="FFC000"/>
              </a:solidFill>
            </a:endParaRPr>
          </a:p>
          <a:p>
            <a:pPr marL="1566863" lvl="1" indent="-571500" defTabSz="914400">
              <a:lnSpc>
                <a:spcPct val="100000"/>
              </a:lnSpc>
              <a:buFont typeface="Arial" panose="020B0604020202020204" pitchFamily="34" charset="0"/>
              <a:buChar char="•"/>
            </a:pPr>
            <a:r>
              <a:rPr lang="en-US" sz="4400" b="1" dirty="0">
                <a:solidFill>
                  <a:srgbClr val="FFC000"/>
                </a:solidFill>
              </a:rPr>
              <a:t>Write down the research method you might use to answer your research question</a:t>
            </a:r>
          </a:p>
          <a:p>
            <a:pPr marL="1566863" lvl="1" indent="-571500" defTabSz="914400">
              <a:lnSpc>
                <a:spcPct val="100000"/>
              </a:lnSpc>
              <a:buFont typeface="Arial" panose="020B0604020202020204" pitchFamily="34" charset="0"/>
              <a:buChar char="•"/>
            </a:pPr>
            <a:endParaRPr lang="en-US" sz="4400" b="1" dirty="0">
              <a:solidFill>
                <a:srgbClr val="FFC000"/>
              </a:solidFill>
            </a:endParaRPr>
          </a:p>
          <a:p>
            <a:pPr marL="1566863" lvl="1" indent="-571500" defTabSz="914400">
              <a:lnSpc>
                <a:spcPct val="100000"/>
              </a:lnSpc>
              <a:buFont typeface="Arial" panose="020B0604020202020204" pitchFamily="34" charset="0"/>
              <a:buChar char="•"/>
            </a:pPr>
            <a:r>
              <a:rPr lang="en-US" sz="4400" b="1" dirty="0">
                <a:solidFill>
                  <a:srgbClr val="FFC000"/>
                </a:solidFill>
              </a:rPr>
              <a:t>Explain whether you’re using quantitative or qualitative methods</a:t>
            </a:r>
          </a:p>
        </p:txBody>
      </p:sp>
      <mc:AlternateContent xmlns:mc="http://schemas.openxmlformats.org/markup-compatibility/2006">
        <mc:Choice xmlns:am3d="http://schemas.microsoft.com/office/drawing/2017/model3d" Requires="am3d">
          <p:graphicFrame>
            <p:nvGraphicFramePr>
              <p:cNvPr id="6" name="3D Model 5" descr="Juggling octopus">
                <a:extLst>
                  <a:ext uri="{FF2B5EF4-FFF2-40B4-BE49-F238E27FC236}">
                    <a16:creationId xmlns:a16="http://schemas.microsoft.com/office/drawing/2014/main" id="{39A15FCD-4B70-1E44-8A79-F1227D9181EF}"/>
                  </a:ext>
                </a:extLst>
              </p:cNvPr>
              <p:cNvGraphicFramePr>
                <a:graphicFrameLocks noChangeAspect="1"/>
              </p:cNvGraphicFramePr>
              <p:nvPr/>
            </p:nvGraphicFramePr>
            <p:xfrm>
              <a:off x="2812193" y="495700"/>
              <a:ext cx="6494551" cy="7052405"/>
            </p:xfrm>
            <a:graphic>
              <a:graphicData uri="http://schemas.microsoft.com/office/drawing/2017/model3d">
                <am3d:model3d r:embed="rId4">
                  <am3d:spPr>
                    <a:xfrm>
                      <a:off x="0" y="0"/>
                      <a:ext cx="6494551" cy="7052405"/>
                    </a:xfrm>
                    <a:prstGeom prst="rect">
                      <a:avLst/>
                    </a:prstGeom>
                  </am3d:spPr>
                  <am3d:camera>
                    <am3d:pos x="0" y="0" z="79345167"/>
                    <am3d:up dx="0" dy="36000000" dz="0"/>
                    <am3d:lookAt x="0" y="0" z="0"/>
                    <am3d:perspective fov="2700000"/>
                  </am3d:camera>
                  <am3d:trans>
                    <am3d:meterPerModelUnit n="456754" d="1000000"/>
                    <am3d:preTrans dx="462737" dy="-16186774" dz="-638596"/>
                    <am3d:scale>
                      <am3d:sx n="1000000" d="1000000"/>
                      <am3d:sy n="1000000" d="1000000"/>
                      <am3d:sz n="1000000" d="1000000"/>
                    </am3d:scale>
                    <am3d:rot ax="-1812167" ay="3793409" az="-1647555"/>
                    <am3d:postTrans dx="0" dy="0" dz="0"/>
                  </am3d:trans>
                  <am3d:raster rName="Office3DRenderer" rVer="16.0.8326">
                    <am3d:blip r:embed="rId5"/>
                  </am3d:raster>
                  <am3d:extLst>
                    <a:ext uri="{9A65AA19-BECB-4387-8358-8AD5134E1D82}">
                      <a3danim:embedAnim xmlns:a3danim="http://schemas.microsoft.com/office/drawing/2018/animation/model3d" animId="0">
                        <a3danim:animPr length="11733" count="indefinite"/>
                      </a3danim:embedAnim>
                    </a:ext>
                    <a:ext uri="{E9DE012E-A134-456F-84FE-255F9AAD75C6}">
                      <a3danim:posterFrame xmlns:a3danim="http://schemas.microsoft.com/office/drawing/2018/animation/model3d" animId="0"/>
                    </a:ext>
                  </am3d:extLst>
                  <am3d:objViewport viewportSz="787086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Juggling octopus">
                <a:extLst>
                  <a:ext uri="{FF2B5EF4-FFF2-40B4-BE49-F238E27FC236}">
                    <a16:creationId xmlns:a16="http://schemas.microsoft.com/office/drawing/2014/main" id="{39A15FCD-4B70-1E44-8A79-F1227D9181EF}"/>
                  </a:ext>
                </a:extLst>
              </p:cNvPr>
              <p:cNvPicPr>
                <a:picLocks noGrp="1" noRot="1" noChangeAspect="1" noMove="1" noResize="1" noEditPoints="1" noAdjustHandles="1" noChangeArrowheads="1" noChangeShapeType="1" noCrop="1"/>
              </p:cNvPicPr>
              <p:nvPr/>
            </p:nvPicPr>
            <p:blipFill>
              <a:blip r:embed="rId5"/>
              <a:stretch>
                <a:fillRect/>
              </a:stretch>
            </p:blipFill>
            <p:spPr>
              <a:xfrm>
                <a:off x="2812193" y="495700"/>
                <a:ext cx="6494551" cy="7052405"/>
              </a:xfrm>
              <a:prstGeom prst="rect">
                <a:avLst/>
              </a:prstGeom>
            </p:spPr>
          </p:pic>
        </mc:Fallback>
      </mc:AlternateContent>
    </p:spTree>
    <p:extLst>
      <p:ext uri="{BB962C8B-B14F-4D97-AF65-F5344CB8AC3E}">
        <p14:creationId xmlns:p14="http://schemas.microsoft.com/office/powerpoint/2010/main" val="34064245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1733"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8CAA2-9028-4485-AB2F-7A44C268D0DC}"/>
              </a:ext>
            </a:extLst>
          </p:cNvPr>
          <p:cNvSpPr>
            <a:spLocks noGrp="1"/>
          </p:cNvSpPr>
          <p:nvPr>
            <p:ph type="title"/>
          </p:nvPr>
        </p:nvSpPr>
        <p:spPr>
          <a:xfrm>
            <a:off x="2347149" y="4607170"/>
            <a:ext cx="4581189" cy="1406770"/>
          </a:xfrm>
          <a:ln>
            <a:solidFill>
              <a:schemeClr val="accent5">
                <a:lumMod val="75000"/>
              </a:schemeClr>
            </a:solidFill>
          </a:ln>
          <a:effectLst>
            <a:glow rad="101600">
              <a:schemeClr val="accent3">
                <a:satMod val="175000"/>
                <a:alpha val="40000"/>
              </a:schemeClr>
            </a:glow>
          </a:effectLst>
        </p:spPr>
        <p:txBody>
          <a:bodyPr>
            <a:normAutofit/>
          </a:bodyPr>
          <a:lstStyle/>
          <a:p>
            <a:pPr algn="ctr"/>
            <a:r>
              <a:rPr lang="en-US" sz="8000" spc="-150" dirty="0">
                <a:solidFill>
                  <a:schemeClr val="accent5">
                    <a:lumMod val="75000"/>
                  </a:schemeClr>
                </a:solidFill>
                <a:latin typeface="Corbel" panose="020B0503020204020204" pitchFamily="34" charset="0"/>
                <a:cs typeface="Baghdad" pitchFamily="2" charset="-78"/>
              </a:rPr>
              <a:t>End Day 1</a:t>
            </a:r>
            <a:r>
              <a:rPr lang="en-US" dirty="0">
                <a:solidFill>
                  <a:schemeClr val="accent5">
                    <a:lumMod val="75000"/>
                  </a:schemeClr>
                </a:solidFill>
                <a:latin typeface="Corbel" panose="020B0503020204020204" pitchFamily="34" charset="0"/>
                <a:cs typeface="Baghdad" pitchFamily="2" charset="-78"/>
              </a:rPr>
              <a:t>!</a:t>
            </a:r>
          </a:p>
        </p:txBody>
      </p:sp>
      <p:graphicFrame>
        <p:nvGraphicFramePr>
          <p:cNvPr id="4" name="Text Placeholder 2">
            <a:extLst>
              <a:ext uri="{FF2B5EF4-FFF2-40B4-BE49-F238E27FC236}">
                <a16:creationId xmlns:a16="http://schemas.microsoft.com/office/drawing/2014/main" id="{EB85CEBE-9156-ED32-EE6D-57EDDFA05216}"/>
              </a:ext>
            </a:extLst>
          </p:cNvPr>
          <p:cNvGraphicFramePr/>
          <p:nvPr>
            <p:extLst>
              <p:ext uri="{D42A27DB-BD31-4B8C-83A1-F6EECF244321}">
                <p14:modId xmlns:p14="http://schemas.microsoft.com/office/powerpoint/2010/main" val="261553854"/>
              </p:ext>
            </p:extLst>
          </p:nvPr>
        </p:nvGraphicFramePr>
        <p:xfrm>
          <a:off x="10517554" y="1657800"/>
          <a:ext cx="12433697" cy="9665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1806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A707-57C9-45E4-A14E-9C132D686214}"/>
              </a:ext>
            </a:extLst>
          </p:cNvPr>
          <p:cNvSpPr>
            <a:spLocks noGrp="1"/>
          </p:cNvSpPr>
          <p:nvPr>
            <p:ph type="title"/>
          </p:nvPr>
        </p:nvSpPr>
        <p:spPr>
          <a:xfrm>
            <a:off x="762000" y="3104623"/>
            <a:ext cx="7340600" cy="5576354"/>
          </a:xfrm>
        </p:spPr>
        <p:txBody>
          <a:bodyPr vert="horz" lIns="91440" tIns="45720" rIns="91440" bIns="45720" rtlCol="0" anchor="ctr">
            <a:normAutofit/>
          </a:bodyPr>
          <a:lstStyle/>
          <a:p>
            <a:pPr defTabSz="914400"/>
            <a:r>
              <a:rPr lang="en-US" sz="9600" kern="1200"/>
              <a:t>Overview</a:t>
            </a:r>
          </a:p>
        </p:txBody>
      </p:sp>
      <p:graphicFrame>
        <p:nvGraphicFramePr>
          <p:cNvPr id="5" name="Text Placeholder 2">
            <a:extLst>
              <a:ext uri="{FF2B5EF4-FFF2-40B4-BE49-F238E27FC236}">
                <a16:creationId xmlns:a16="http://schemas.microsoft.com/office/drawing/2014/main" id="{5EA68ABE-7110-900C-B438-5A08D6C0B9A5}"/>
              </a:ext>
            </a:extLst>
          </p:cNvPr>
          <p:cNvGraphicFramePr/>
          <p:nvPr/>
        </p:nvGraphicFramePr>
        <p:xfrm>
          <a:off x="8407400" y="1059923"/>
          <a:ext cx="12433697" cy="9665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347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7" name="Group 136">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9420" y="1271430"/>
            <a:ext cx="22284416" cy="4964272"/>
            <a:chOff x="409710" y="635715"/>
            <a:chExt cx="11142208" cy="2482136"/>
          </a:xfrm>
        </p:grpSpPr>
        <p:sp>
          <p:nvSpPr>
            <p:cNvPr id="138"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Rectangle 141">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AC0758E-A141-204E-A765-63035A37798E}"/>
              </a:ext>
            </a:extLst>
          </p:cNvPr>
          <p:cNvSpPr>
            <a:spLocks noGrp="1"/>
          </p:cNvSpPr>
          <p:nvPr>
            <p:ph type="title"/>
          </p:nvPr>
        </p:nvSpPr>
        <p:spPr>
          <a:xfrm>
            <a:off x="2094560" y="1519610"/>
            <a:ext cx="20613040" cy="2651126"/>
          </a:xfrm>
        </p:spPr>
        <p:txBody>
          <a:bodyPr vert="horz" lIns="91440" tIns="45720" rIns="91440" bIns="45720" rtlCol="0" anchor="ctr">
            <a:normAutofit/>
          </a:bodyPr>
          <a:lstStyle/>
          <a:p>
            <a:pPr defTabSz="914400"/>
            <a:r>
              <a:rPr lang="en-US" sz="8000">
                <a:solidFill>
                  <a:srgbClr val="FFFFFF"/>
                </a:solidFill>
                <a:latin typeface="+mj-lt"/>
              </a:rPr>
              <a:t>Planning for Data Collection</a:t>
            </a:r>
          </a:p>
        </p:txBody>
      </p:sp>
      <p:sp>
        <p:nvSpPr>
          <p:cNvPr id="3" name="Text Placeholder 2">
            <a:extLst>
              <a:ext uri="{FF2B5EF4-FFF2-40B4-BE49-F238E27FC236}">
                <a16:creationId xmlns:a16="http://schemas.microsoft.com/office/drawing/2014/main" id="{DD242632-FEE7-3849-B327-F166A6C0E626}"/>
              </a:ext>
            </a:extLst>
          </p:cNvPr>
          <p:cNvSpPr>
            <a:spLocks noGrp="1"/>
          </p:cNvSpPr>
          <p:nvPr>
            <p:ph type="body" sz="quarter" idx="10"/>
          </p:nvPr>
        </p:nvSpPr>
        <p:spPr>
          <a:xfrm>
            <a:off x="2445290" y="4988900"/>
            <a:ext cx="8763484" cy="7126318"/>
          </a:xfrm>
        </p:spPr>
        <p:txBody>
          <a:bodyPr vert="horz" lIns="91440" tIns="45720" rIns="91440" bIns="45720" rtlCol="0">
            <a:normAutofit/>
          </a:bodyPr>
          <a:lstStyle/>
          <a:p>
            <a:pPr lvl="0" defTabSz="914400">
              <a:lnSpc>
                <a:spcPct val="90000"/>
              </a:lnSpc>
              <a:spcBef>
                <a:spcPts val="0"/>
              </a:spcBef>
              <a:spcAft>
                <a:spcPts val="600"/>
              </a:spcAft>
            </a:pPr>
            <a:r>
              <a:rPr lang="en-US" sz="3700">
                <a:solidFill>
                  <a:schemeClr val="tx1"/>
                </a:solidFill>
                <a:latin typeface="+mn-lt"/>
              </a:rPr>
              <a:t>Before you plan your data collection, ask yourself a few questions:</a:t>
            </a:r>
          </a:p>
          <a:p>
            <a:pPr marL="0" lvl="1" indent="-228600" defTabSz="914400">
              <a:spcBef>
                <a:spcPts val="0"/>
              </a:spcBef>
              <a:spcAft>
                <a:spcPts val="600"/>
              </a:spcAft>
              <a:buFont typeface="Arial" panose="020B0604020202020204" pitchFamily="34" charset="0"/>
              <a:buChar char="•"/>
            </a:pPr>
            <a:endParaRPr lang="en-US" sz="3700">
              <a:solidFill>
                <a:schemeClr val="tx1"/>
              </a:solidFill>
              <a:latin typeface="+mn-lt"/>
            </a:endParaRPr>
          </a:p>
          <a:p>
            <a:pPr marL="1038225" lvl="1" indent="-346075" defTabSz="914400">
              <a:spcBef>
                <a:spcPts val="0"/>
              </a:spcBef>
              <a:spcAft>
                <a:spcPts val="600"/>
              </a:spcAft>
              <a:buFont typeface="Arial" panose="020B0604020202020204" pitchFamily="34" charset="0"/>
              <a:buChar char="•"/>
            </a:pPr>
            <a:r>
              <a:rPr lang="en-US" sz="3700">
                <a:solidFill>
                  <a:schemeClr val="tx1"/>
                </a:solidFill>
                <a:latin typeface="+mn-lt"/>
              </a:rPr>
              <a:t>What kind of data are needed for the research?</a:t>
            </a:r>
          </a:p>
          <a:p>
            <a:pPr marL="1038225" lvl="1" indent="-346075" defTabSz="914400">
              <a:spcBef>
                <a:spcPts val="0"/>
              </a:spcBef>
              <a:spcAft>
                <a:spcPts val="600"/>
              </a:spcAft>
              <a:buFont typeface="Arial" panose="020B0604020202020204" pitchFamily="34" charset="0"/>
              <a:buChar char="•"/>
            </a:pPr>
            <a:r>
              <a:rPr lang="en-US" sz="3700">
                <a:solidFill>
                  <a:schemeClr val="tx1"/>
                </a:solidFill>
                <a:latin typeface="+mn-lt"/>
              </a:rPr>
              <a:t>Where are the data located?</a:t>
            </a:r>
          </a:p>
          <a:p>
            <a:pPr marL="1038225" lvl="1" indent="-346075" defTabSz="914400">
              <a:spcBef>
                <a:spcPts val="0"/>
              </a:spcBef>
              <a:spcAft>
                <a:spcPts val="600"/>
              </a:spcAft>
              <a:buFont typeface="Arial" panose="020B0604020202020204" pitchFamily="34" charset="0"/>
              <a:buChar char="•"/>
            </a:pPr>
            <a:r>
              <a:rPr lang="en-US" sz="3700">
                <a:solidFill>
                  <a:schemeClr val="tx1"/>
                </a:solidFill>
                <a:latin typeface="+mn-lt"/>
              </a:rPr>
              <a:t>Who/How will the data be collected?</a:t>
            </a:r>
          </a:p>
          <a:p>
            <a:pPr marL="1038225" lvl="1" indent="-346075" defTabSz="914400">
              <a:spcBef>
                <a:spcPts val="0"/>
              </a:spcBef>
              <a:spcAft>
                <a:spcPts val="600"/>
              </a:spcAft>
              <a:buFont typeface="Arial" panose="020B0604020202020204" pitchFamily="34" charset="0"/>
              <a:buChar char="•"/>
            </a:pPr>
            <a:r>
              <a:rPr lang="en-US" sz="3700">
                <a:solidFill>
                  <a:schemeClr val="tx1"/>
                </a:solidFill>
                <a:latin typeface="+mn-lt"/>
              </a:rPr>
              <a:t>What data will be considered acceptable data?</a:t>
            </a:r>
          </a:p>
          <a:p>
            <a:pPr marL="1038225" lvl="1" indent="-346075" defTabSz="914400">
              <a:spcBef>
                <a:spcPts val="0"/>
              </a:spcBef>
              <a:spcAft>
                <a:spcPts val="600"/>
              </a:spcAft>
              <a:buFont typeface="Arial" panose="020B0604020202020204" pitchFamily="34" charset="0"/>
              <a:buChar char="•"/>
            </a:pPr>
            <a:r>
              <a:rPr lang="en-US" sz="3700">
                <a:solidFill>
                  <a:schemeClr val="tx1"/>
                </a:solidFill>
                <a:latin typeface="+mn-lt"/>
              </a:rPr>
              <a:t>How will the data be interpreted?</a:t>
            </a:r>
            <a:br>
              <a:rPr lang="en-US" sz="3700">
                <a:solidFill>
                  <a:schemeClr val="tx1"/>
                </a:solidFill>
                <a:latin typeface="+mn-lt"/>
              </a:rPr>
            </a:br>
            <a:endParaRPr lang="en-US" sz="3700">
              <a:solidFill>
                <a:schemeClr val="tx1"/>
              </a:solidFill>
              <a:latin typeface="+mn-lt"/>
            </a:endParaRPr>
          </a:p>
        </p:txBody>
      </p:sp>
      <p:pic>
        <p:nvPicPr>
          <p:cNvPr id="9218" name="Picture 2" descr="Undergraduate Research : Department of Agricultural Sciences : Texas State  University">
            <a:extLst>
              <a:ext uri="{FF2B5EF4-FFF2-40B4-BE49-F238E27FC236}">
                <a16:creationId xmlns:a16="http://schemas.microsoft.com/office/drawing/2014/main" id="{D046C069-5F66-817C-A359-A3417C0CD4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71" r="8719" b="-1"/>
          <a:stretch/>
        </p:blipFill>
        <p:spPr bwMode="auto">
          <a:xfrm>
            <a:off x="12197784" y="4984752"/>
            <a:ext cx="9604808" cy="7126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983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4CD175-6285-B644-9CBC-596165D9571F}"/>
              </a:ext>
            </a:extLst>
          </p:cNvPr>
          <p:cNvSpPr>
            <a:spLocks noGrp="1"/>
          </p:cNvSpPr>
          <p:nvPr>
            <p:ph type="title"/>
          </p:nvPr>
        </p:nvSpPr>
        <p:spPr>
          <a:xfrm>
            <a:off x="1673358" y="1447796"/>
            <a:ext cx="12004220" cy="2990850"/>
          </a:xfrm>
        </p:spPr>
        <p:txBody>
          <a:bodyPr vert="horz" lIns="91440" tIns="45720" rIns="91440" bIns="45720" rtlCol="0" anchor="ctr">
            <a:normAutofit/>
          </a:bodyPr>
          <a:lstStyle/>
          <a:p>
            <a:pPr algn="ctr" defTabSz="914400"/>
            <a:r>
              <a:rPr lang="en-US" sz="8000">
                <a:solidFill>
                  <a:schemeClr val="tx1"/>
                </a:solidFill>
                <a:latin typeface="+mj-lt"/>
              </a:rPr>
              <a:t>What is Data?</a:t>
            </a:r>
          </a:p>
        </p:txBody>
      </p:sp>
      <p:sp>
        <p:nvSpPr>
          <p:cNvPr id="3" name="Text Placeholder 2">
            <a:extLst>
              <a:ext uri="{FF2B5EF4-FFF2-40B4-BE49-F238E27FC236}">
                <a16:creationId xmlns:a16="http://schemas.microsoft.com/office/drawing/2014/main" id="{CD06BB95-9419-BF49-956B-BE45C48CD99C}"/>
              </a:ext>
            </a:extLst>
          </p:cNvPr>
          <p:cNvSpPr>
            <a:spLocks noGrp="1"/>
          </p:cNvSpPr>
          <p:nvPr>
            <p:ph type="body" sz="quarter" idx="10"/>
          </p:nvPr>
        </p:nvSpPr>
        <p:spPr>
          <a:xfrm>
            <a:off x="1673358" y="4438646"/>
            <a:ext cx="12004220" cy="6888807"/>
          </a:xfrm>
        </p:spPr>
        <p:txBody>
          <a:bodyPr vert="horz" lIns="91440" tIns="45720" rIns="91440" bIns="45720" rtlCol="0" anchor="t">
            <a:normAutofit/>
          </a:bodyPr>
          <a:lstStyle/>
          <a:p>
            <a:pPr marL="800100" indent="-228600" defTabSz="914400">
              <a:lnSpc>
                <a:spcPct val="90000"/>
              </a:lnSpc>
              <a:buFont typeface="Arial" panose="020B0604020202020204" pitchFamily="34" charset="0"/>
              <a:buChar char="•"/>
            </a:pPr>
            <a:endParaRPr lang="en-US" sz="4000">
              <a:solidFill>
                <a:schemeClr val="tx1"/>
              </a:solidFill>
              <a:latin typeface="+mn-lt"/>
            </a:endParaRPr>
          </a:p>
          <a:p>
            <a:pPr marL="800100" indent="-228600" defTabSz="914400">
              <a:lnSpc>
                <a:spcPct val="90000"/>
              </a:lnSpc>
              <a:buFont typeface="Arial" panose="020B0604020202020204" pitchFamily="34" charset="0"/>
              <a:buChar char="•"/>
            </a:pPr>
            <a:r>
              <a:rPr lang="en-US" sz="4000">
                <a:solidFill>
                  <a:schemeClr val="tx1"/>
                </a:solidFill>
                <a:latin typeface="+mn-lt"/>
              </a:rPr>
              <a:t>Once we have a research question in mind, we need to start thinking about data!</a:t>
            </a:r>
          </a:p>
          <a:p>
            <a:pPr marL="800100" indent="-228600" defTabSz="914400">
              <a:lnSpc>
                <a:spcPct val="90000"/>
              </a:lnSpc>
              <a:buFont typeface="Arial" panose="020B0604020202020204" pitchFamily="34" charset="0"/>
              <a:buChar char="•"/>
            </a:pPr>
            <a:r>
              <a:rPr lang="en-US" sz="4000">
                <a:solidFill>
                  <a:schemeClr val="tx1"/>
                </a:solidFill>
                <a:latin typeface="+mn-lt"/>
              </a:rPr>
              <a:t>Data is </a:t>
            </a:r>
            <a:r>
              <a:rPr lang="en-US" sz="4000" b="1">
                <a:solidFill>
                  <a:schemeClr val="tx1"/>
                </a:solidFill>
                <a:latin typeface="+mn-lt"/>
              </a:rPr>
              <a:t>information</a:t>
            </a:r>
          </a:p>
          <a:p>
            <a:pPr marL="1714500" lvl="1" indent="-228600" defTabSz="914400">
              <a:buFont typeface="Arial" panose="020B0604020202020204" pitchFamily="34" charset="0"/>
              <a:buChar char="•"/>
            </a:pPr>
            <a:r>
              <a:rPr lang="en-US" sz="4000">
                <a:solidFill>
                  <a:schemeClr val="tx1"/>
                </a:solidFill>
                <a:latin typeface="+mn-lt"/>
              </a:rPr>
              <a:t>individual facts, statistics, numbers </a:t>
            </a:r>
          </a:p>
          <a:p>
            <a:pPr marL="800100" indent="-228600" defTabSz="914400">
              <a:lnSpc>
                <a:spcPct val="90000"/>
              </a:lnSpc>
              <a:buFont typeface="Arial" panose="020B0604020202020204" pitchFamily="34" charset="0"/>
              <a:buChar char="•"/>
            </a:pPr>
            <a:r>
              <a:rPr lang="en-US" sz="4000">
                <a:solidFill>
                  <a:schemeClr val="tx1"/>
                </a:solidFill>
                <a:latin typeface="+mn-lt"/>
              </a:rPr>
              <a:t>One important thing about data is that they are </a:t>
            </a:r>
            <a:r>
              <a:rPr lang="en-US" sz="4000" b="1">
                <a:solidFill>
                  <a:schemeClr val="tx1"/>
                </a:solidFill>
                <a:latin typeface="+mn-lt"/>
              </a:rPr>
              <a:t>rarely permanent</a:t>
            </a:r>
          </a:p>
          <a:p>
            <a:pPr marL="1714500" lvl="1" indent="-228600" defTabSz="914400">
              <a:buFont typeface="Arial" panose="020B0604020202020204" pitchFamily="34" charset="0"/>
              <a:buChar char="•"/>
            </a:pPr>
            <a:r>
              <a:rPr lang="en-US" sz="4000">
                <a:solidFill>
                  <a:schemeClr val="tx1"/>
                </a:solidFill>
                <a:latin typeface="+mn-lt"/>
              </a:rPr>
              <a:t>Because of this, i</a:t>
            </a:r>
            <a:r>
              <a:rPr lang="en-US" sz="4000">
                <a:solidFill>
                  <a:schemeClr val="tx1"/>
                </a:solidFill>
              </a:rPr>
              <a:t>t’s important to do research that finds the most recent and accurate data</a:t>
            </a:r>
          </a:p>
          <a:p>
            <a:pPr marL="800100" indent="-228600" defTabSz="914400">
              <a:lnSpc>
                <a:spcPct val="90000"/>
              </a:lnSpc>
              <a:buFont typeface="Arial" panose="020B0604020202020204" pitchFamily="34" charset="0"/>
              <a:buChar char="•"/>
            </a:pPr>
            <a:endParaRPr lang="en-US" sz="4000">
              <a:solidFill>
                <a:schemeClr val="tx1"/>
              </a:solidFill>
              <a:latin typeface="+mn-lt"/>
            </a:endParaRPr>
          </a:p>
        </p:txBody>
      </p:sp>
      <p:pic>
        <p:nvPicPr>
          <p:cNvPr id="5" name="Picture 4" descr="Magnifying glass showing decling performance">
            <a:extLst>
              <a:ext uri="{FF2B5EF4-FFF2-40B4-BE49-F238E27FC236}">
                <a16:creationId xmlns:a16="http://schemas.microsoft.com/office/drawing/2014/main" id="{B7C9B0C6-92B6-EB86-3A00-B9663ECF4B4E}"/>
              </a:ext>
            </a:extLst>
          </p:cNvPr>
          <p:cNvPicPr>
            <a:picLocks noChangeAspect="1"/>
          </p:cNvPicPr>
          <p:nvPr/>
        </p:nvPicPr>
        <p:blipFill rotWithShape="1">
          <a:blip r:embed="rId3"/>
          <a:srcRect l="9424" r="41983"/>
          <a:stretch/>
        </p:blipFill>
        <p:spPr>
          <a:xfrm>
            <a:off x="14398880" y="10"/>
            <a:ext cx="9985120" cy="13715990"/>
          </a:xfrm>
          <a:prstGeom prst="rect">
            <a:avLst/>
          </a:prstGeom>
          <a:effectLst/>
        </p:spPr>
      </p:pic>
    </p:spTree>
    <p:extLst>
      <p:ext uri="{BB962C8B-B14F-4D97-AF65-F5344CB8AC3E}">
        <p14:creationId xmlns:p14="http://schemas.microsoft.com/office/powerpoint/2010/main" val="4037212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4CD175-6285-B644-9CBC-596165D9571F}"/>
              </a:ext>
            </a:extLst>
          </p:cNvPr>
          <p:cNvSpPr>
            <a:spLocks noGrp="1"/>
          </p:cNvSpPr>
          <p:nvPr>
            <p:ph type="title"/>
          </p:nvPr>
        </p:nvSpPr>
        <p:spPr>
          <a:xfrm>
            <a:off x="1673358" y="1447796"/>
            <a:ext cx="12004220" cy="2990850"/>
          </a:xfrm>
        </p:spPr>
        <p:txBody>
          <a:bodyPr vert="horz" lIns="91440" tIns="45720" rIns="91440" bIns="45720" rtlCol="0" anchor="ctr">
            <a:normAutofit/>
          </a:bodyPr>
          <a:lstStyle/>
          <a:p>
            <a:pPr algn="ctr" defTabSz="914400"/>
            <a:r>
              <a:rPr lang="en-US" sz="8000">
                <a:solidFill>
                  <a:schemeClr val="tx1"/>
                </a:solidFill>
                <a:latin typeface="+mj-lt"/>
              </a:rPr>
              <a:t>What is Data Collection?</a:t>
            </a:r>
          </a:p>
        </p:txBody>
      </p:sp>
      <p:sp>
        <p:nvSpPr>
          <p:cNvPr id="3" name="Text Placeholder 2">
            <a:extLst>
              <a:ext uri="{FF2B5EF4-FFF2-40B4-BE49-F238E27FC236}">
                <a16:creationId xmlns:a16="http://schemas.microsoft.com/office/drawing/2014/main" id="{CD06BB95-9419-BF49-956B-BE45C48CD99C}"/>
              </a:ext>
            </a:extLst>
          </p:cNvPr>
          <p:cNvSpPr>
            <a:spLocks noGrp="1"/>
          </p:cNvSpPr>
          <p:nvPr>
            <p:ph type="body" sz="quarter" idx="10"/>
          </p:nvPr>
        </p:nvSpPr>
        <p:spPr>
          <a:xfrm>
            <a:off x="983247" y="5594991"/>
            <a:ext cx="12694333" cy="6673210"/>
          </a:xfrm>
        </p:spPr>
        <p:txBody>
          <a:bodyPr vert="horz" lIns="91440" tIns="45720" rIns="91440" bIns="45720" rtlCol="0" anchor="t">
            <a:normAutofit/>
          </a:bodyPr>
          <a:lstStyle/>
          <a:p>
            <a:pPr marL="800100" indent="-571500" defTabSz="914400">
              <a:lnSpc>
                <a:spcPct val="90000"/>
              </a:lnSpc>
              <a:buFont typeface="Arial" panose="020B0604020202020204" pitchFamily="34" charset="0"/>
              <a:buChar char="•"/>
            </a:pPr>
            <a:r>
              <a:rPr lang="en-US" sz="4000" dirty="0">
                <a:solidFill>
                  <a:schemeClr val="tx1"/>
                </a:solidFill>
                <a:latin typeface="+mn-lt"/>
              </a:rPr>
              <a:t>A  process of gathering and analyzing specific information </a:t>
            </a:r>
            <a:endParaRPr lang="en-US" sz="4000">
              <a:solidFill>
                <a:schemeClr val="tx1"/>
              </a:solidFill>
              <a:latin typeface="+mn-lt"/>
            </a:endParaRPr>
          </a:p>
          <a:p>
            <a:pPr marL="800100" indent="-571500" defTabSz="914400">
              <a:lnSpc>
                <a:spcPct val="90000"/>
              </a:lnSpc>
              <a:buFont typeface="Arial" panose="020B0604020202020204" pitchFamily="34" charset="0"/>
              <a:buChar char="•"/>
            </a:pPr>
            <a:r>
              <a:rPr lang="en-US" sz="4000" dirty="0">
                <a:solidFill>
                  <a:schemeClr val="tx1"/>
                </a:solidFill>
                <a:latin typeface="+mn-lt"/>
              </a:rPr>
              <a:t>It is important to note that data collection falls under two broad categories: </a:t>
            </a:r>
            <a:r>
              <a:rPr lang="en-US" sz="4000" b="1" dirty="0">
                <a:solidFill>
                  <a:schemeClr val="tx1"/>
                </a:solidFill>
                <a:latin typeface="+mn-lt"/>
              </a:rPr>
              <a:t>Primary</a:t>
            </a:r>
            <a:r>
              <a:rPr lang="en-US" sz="4000" dirty="0">
                <a:solidFill>
                  <a:schemeClr val="tx1"/>
                </a:solidFill>
                <a:latin typeface="+mn-lt"/>
              </a:rPr>
              <a:t> and </a:t>
            </a:r>
            <a:r>
              <a:rPr lang="en-US" sz="4000" b="1" dirty="0">
                <a:solidFill>
                  <a:schemeClr val="tx1"/>
                </a:solidFill>
                <a:latin typeface="+mn-lt"/>
              </a:rPr>
              <a:t>secondary</a:t>
            </a:r>
            <a:r>
              <a:rPr lang="en-US" sz="4000" dirty="0">
                <a:solidFill>
                  <a:schemeClr val="tx1"/>
                </a:solidFill>
                <a:latin typeface="+mn-lt"/>
              </a:rPr>
              <a:t> data collection!</a:t>
            </a:r>
            <a:endParaRPr lang="en-US" sz="4000" dirty="0">
              <a:solidFill>
                <a:schemeClr val="tx1"/>
              </a:solidFill>
              <a:latin typeface="+mn-lt"/>
              <a:ea typeface="Calibri"/>
              <a:cs typeface="Calibri"/>
            </a:endParaRPr>
          </a:p>
          <a:p>
            <a:pPr marL="800100" indent="-571500" defTabSz="914400">
              <a:lnSpc>
                <a:spcPct val="90000"/>
              </a:lnSpc>
              <a:buFont typeface="Arial" panose="020B0604020202020204" pitchFamily="34" charset="0"/>
              <a:buChar char="•"/>
            </a:pPr>
            <a:r>
              <a:rPr lang="en-US" sz="4000" dirty="0">
                <a:solidFill>
                  <a:schemeClr val="tx1"/>
                </a:solidFill>
                <a:latin typeface="+mn-lt"/>
              </a:rPr>
              <a:t>Data collection can be done in the library, on the internet, in the field, nearly anywhere</a:t>
            </a:r>
            <a:endParaRPr lang="en-US" sz="4000" dirty="0">
              <a:solidFill>
                <a:schemeClr val="tx1"/>
              </a:solidFill>
              <a:latin typeface="+mn-lt"/>
              <a:ea typeface="Calibri"/>
              <a:cs typeface="Calibri"/>
            </a:endParaRPr>
          </a:p>
        </p:txBody>
      </p:sp>
      <p:pic>
        <p:nvPicPr>
          <p:cNvPr id="5" name="Picture 4" descr="Magnifying glass showing decling performance">
            <a:extLst>
              <a:ext uri="{FF2B5EF4-FFF2-40B4-BE49-F238E27FC236}">
                <a16:creationId xmlns:a16="http://schemas.microsoft.com/office/drawing/2014/main" id="{B7C9B0C6-92B6-EB86-3A00-B9663ECF4B4E}"/>
              </a:ext>
            </a:extLst>
          </p:cNvPr>
          <p:cNvPicPr>
            <a:picLocks noChangeAspect="1"/>
          </p:cNvPicPr>
          <p:nvPr/>
        </p:nvPicPr>
        <p:blipFill rotWithShape="1">
          <a:blip r:embed="rId3"/>
          <a:srcRect l="9424" r="41983"/>
          <a:stretch/>
        </p:blipFill>
        <p:spPr>
          <a:xfrm>
            <a:off x="14398880" y="10"/>
            <a:ext cx="9985120" cy="13715990"/>
          </a:xfrm>
          <a:prstGeom prst="rect">
            <a:avLst/>
          </a:prstGeom>
          <a:effectLst/>
        </p:spPr>
      </p:pic>
    </p:spTree>
    <p:extLst>
      <p:ext uri="{BB962C8B-B14F-4D97-AF65-F5344CB8AC3E}">
        <p14:creationId xmlns:p14="http://schemas.microsoft.com/office/powerpoint/2010/main" val="1972147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C0758E-A141-204E-A765-63035A37798E}"/>
              </a:ext>
            </a:extLst>
          </p:cNvPr>
          <p:cNvSpPr>
            <a:spLocks noGrp="1"/>
          </p:cNvSpPr>
          <p:nvPr>
            <p:ph type="title"/>
          </p:nvPr>
        </p:nvSpPr>
        <p:spPr>
          <a:xfrm>
            <a:off x="13027576" y="730250"/>
            <a:ext cx="9680020" cy="3614610"/>
          </a:xfrm>
        </p:spPr>
        <p:txBody>
          <a:bodyPr vert="horz" lIns="91440" tIns="45720" rIns="91440" bIns="45720" rtlCol="0" anchor="ctr">
            <a:normAutofit/>
          </a:bodyPr>
          <a:lstStyle/>
          <a:p>
            <a:pPr algn="ctr" defTabSz="914400"/>
            <a:r>
              <a:rPr lang="en-US" sz="6600">
                <a:solidFill>
                  <a:schemeClr val="tx1"/>
                </a:solidFill>
                <a:latin typeface="+mj-lt"/>
              </a:rPr>
              <a:t>Data Collection in Agriculture</a:t>
            </a:r>
          </a:p>
        </p:txBody>
      </p:sp>
      <p:pic>
        <p:nvPicPr>
          <p:cNvPr id="196" name="Picture 195" descr="Black sheep among white sheep">
            <a:extLst>
              <a:ext uri="{FF2B5EF4-FFF2-40B4-BE49-F238E27FC236}">
                <a16:creationId xmlns:a16="http://schemas.microsoft.com/office/drawing/2014/main" id="{75F45D48-5A65-29A3-2D1B-5F6460B53B56}"/>
              </a:ext>
            </a:extLst>
          </p:cNvPr>
          <p:cNvPicPr>
            <a:picLocks noChangeAspect="1"/>
          </p:cNvPicPr>
          <p:nvPr/>
        </p:nvPicPr>
        <p:blipFill rotWithShape="1">
          <a:blip r:embed="rId3"/>
          <a:srcRect l="22160" r="18307"/>
          <a:stretch/>
        </p:blipFill>
        <p:spPr>
          <a:xfrm>
            <a:off x="20" y="10"/>
            <a:ext cx="12233118" cy="13715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 Placeholder 2">
            <a:extLst>
              <a:ext uri="{FF2B5EF4-FFF2-40B4-BE49-F238E27FC236}">
                <a16:creationId xmlns:a16="http://schemas.microsoft.com/office/drawing/2014/main" id="{DD242632-FEE7-3849-B327-F166A6C0E626}"/>
              </a:ext>
            </a:extLst>
          </p:cNvPr>
          <p:cNvSpPr>
            <a:spLocks noGrp="1"/>
          </p:cNvSpPr>
          <p:nvPr>
            <p:ph type="body" sz="quarter" idx="10"/>
          </p:nvPr>
        </p:nvSpPr>
        <p:spPr>
          <a:xfrm>
            <a:off x="13027576" y="4666594"/>
            <a:ext cx="9680020" cy="7687332"/>
          </a:xfrm>
        </p:spPr>
        <p:txBody>
          <a:bodyPr vert="horz" lIns="91440" tIns="45720" rIns="91440" bIns="45720" rtlCol="0">
            <a:normAutofit/>
          </a:bodyPr>
          <a:lstStyle/>
          <a:p>
            <a:pPr lvl="0" defTabSz="914400">
              <a:lnSpc>
                <a:spcPct val="90000"/>
              </a:lnSpc>
              <a:spcBef>
                <a:spcPts val="0"/>
              </a:spcBef>
              <a:spcAft>
                <a:spcPts val="600"/>
              </a:spcAft>
            </a:pPr>
            <a:r>
              <a:rPr lang="en-US" sz="4800">
                <a:solidFill>
                  <a:schemeClr val="tx1"/>
                </a:solidFill>
                <a:latin typeface="+mn-lt"/>
              </a:rPr>
              <a:t>Let’s walk through an example where we answer these questions:</a:t>
            </a:r>
          </a:p>
          <a:p>
            <a:pPr lvl="0" defTabSz="914400">
              <a:lnSpc>
                <a:spcPct val="90000"/>
              </a:lnSpc>
              <a:spcBef>
                <a:spcPts val="0"/>
              </a:spcBef>
              <a:spcAft>
                <a:spcPts val="600"/>
              </a:spcAft>
            </a:pPr>
            <a:endParaRPr lang="en-US" sz="4800">
              <a:solidFill>
                <a:schemeClr val="tx1"/>
              </a:solidFill>
              <a:latin typeface="+mn-lt"/>
            </a:endParaRPr>
          </a:p>
          <a:p>
            <a:pPr lvl="0" defTabSz="914400">
              <a:lnSpc>
                <a:spcPct val="90000"/>
              </a:lnSpc>
              <a:spcBef>
                <a:spcPts val="0"/>
              </a:spcBef>
              <a:spcAft>
                <a:spcPts val="600"/>
              </a:spcAft>
            </a:pPr>
            <a:r>
              <a:rPr lang="en-US" sz="4800">
                <a:solidFill>
                  <a:schemeClr val="tx1">
                    <a:lumMod val="75000"/>
                    <a:lumOff val="25000"/>
                  </a:schemeClr>
                </a:solidFill>
                <a:latin typeface="+mn-lt"/>
              </a:rPr>
              <a:t>A college student conducting research wants to see if adding Black Soldier Fly larvae (high in protein) to sheep feed will increase the sheep’s bodyweight gain.</a:t>
            </a:r>
          </a:p>
          <a:p>
            <a:pPr lvl="0" indent="-228600" defTabSz="914400">
              <a:lnSpc>
                <a:spcPct val="90000"/>
              </a:lnSpc>
              <a:spcBef>
                <a:spcPts val="0"/>
              </a:spcBef>
              <a:spcAft>
                <a:spcPts val="600"/>
              </a:spcAft>
              <a:buFont typeface="Arial" panose="020B0604020202020204" pitchFamily="34" charset="0"/>
              <a:buChar char="•"/>
            </a:pPr>
            <a:endParaRPr lang="en-US" sz="4000" b="1">
              <a:solidFill>
                <a:schemeClr val="tx1"/>
              </a:solidFill>
              <a:latin typeface="+mn-lt"/>
            </a:endParaRPr>
          </a:p>
        </p:txBody>
      </p:sp>
    </p:spTree>
    <p:extLst>
      <p:ext uri="{BB962C8B-B14F-4D97-AF65-F5344CB8AC3E}">
        <p14:creationId xmlns:p14="http://schemas.microsoft.com/office/powerpoint/2010/main" val="681092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24383998"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105" name="Rectangle 410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7044892" cy="45719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C0758E-A141-204E-A765-63035A37798E}"/>
              </a:ext>
            </a:extLst>
          </p:cNvPr>
          <p:cNvSpPr>
            <a:spLocks noGrp="1"/>
          </p:cNvSpPr>
          <p:nvPr>
            <p:ph type="title"/>
          </p:nvPr>
        </p:nvSpPr>
        <p:spPr>
          <a:xfrm>
            <a:off x="1523606" y="700392"/>
            <a:ext cx="9293808" cy="3249040"/>
          </a:xfrm>
        </p:spPr>
        <p:txBody>
          <a:bodyPr vert="horz" lIns="91440" tIns="45720" rIns="91440" bIns="45720" rtlCol="0" anchor="ctr">
            <a:normAutofit/>
          </a:bodyPr>
          <a:lstStyle/>
          <a:p>
            <a:pPr defTabSz="914400"/>
            <a:r>
              <a:rPr lang="en-US" sz="8000" dirty="0">
                <a:solidFill>
                  <a:schemeClr val="tx1"/>
                </a:solidFill>
                <a:latin typeface="+mj-lt"/>
              </a:rPr>
              <a:t>Data Collection in FCS</a:t>
            </a:r>
          </a:p>
        </p:txBody>
      </p:sp>
      <p:sp>
        <p:nvSpPr>
          <p:cNvPr id="3" name="Text Placeholder 2">
            <a:extLst>
              <a:ext uri="{FF2B5EF4-FFF2-40B4-BE49-F238E27FC236}">
                <a16:creationId xmlns:a16="http://schemas.microsoft.com/office/drawing/2014/main" id="{DD242632-FEE7-3849-B327-F166A6C0E626}"/>
              </a:ext>
            </a:extLst>
          </p:cNvPr>
          <p:cNvSpPr>
            <a:spLocks noGrp="1"/>
          </p:cNvSpPr>
          <p:nvPr>
            <p:ph type="body" sz="quarter" idx="10"/>
          </p:nvPr>
        </p:nvSpPr>
        <p:spPr>
          <a:xfrm>
            <a:off x="1523604" y="5486400"/>
            <a:ext cx="9293810" cy="7226298"/>
          </a:xfrm>
        </p:spPr>
        <p:txBody>
          <a:bodyPr vert="horz" lIns="91440" tIns="45720" rIns="91440" bIns="45720" rtlCol="0" anchor="ctr">
            <a:normAutofit/>
          </a:bodyPr>
          <a:lstStyle/>
          <a:p>
            <a:pPr lvl="0" indent="-228600" defTabSz="914400">
              <a:lnSpc>
                <a:spcPct val="90000"/>
              </a:lnSpc>
              <a:spcBef>
                <a:spcPts val="0"/>
              </a:spcBef>
              <a:spcAft>
                <a:spcPts val="600"/>
              </a:spcAft>
              <a:buFont typeface="Arial" panose="020B0604020202020204" pitchFamily="34" charset="0"/>
              <a:buChar char="•"/>
            </a:pPr>
            <a:r>
              <a:rPr lang="en-US" sz="4000" dirty="0">
                <a:solidFill>
                  <a:schemeClr val="tx1"/>
                </a:solidFill>
                <a:latin typeface="+mn-lt"/>
              </a:rPr>
              <a:t>Let’s walk through an example where we answer these questions:</a:t>
            </a:r>
          </a:p>
          <a:p>
            <a:pPr lvl="0" indent="-228600" defTabSz="914400">
              <a:lnSpc>
                <a:spcPct val="90000"/>
              </a:lnSpc>
              <a:spcBef>
                <a:spcPts val="0"/>
              </a:spcBef>
              <a:spcAft>
                <a:spcPts val="600"/>
              </a:spcAft>
              <a:buFont typeface="Arial" panose="020B0604020202020204" pitchFamily="34" charset="0"/>
              <a:buChar char="•"/>
            </a:pPr>
            <a:endParaRPr lang="en-US" sz="4000" dirty="0">
              <a:solidFill>
                <a:schemeClr val="tx1"/>
              </a:solidFill>
              <a:latin typeface="+mn-lt"/>
            </a:endParaRPr>
          </a:p>
          <a:p>
            <a:pPr lvl="0" indent="-228600" defTabSz="914400">
              <a:lnSpc>
                <a:spcPct val="200000"/>
              </a:lnSpc>
              <a:spcBef>
                <a:spcPts val="0"/>
              </a:spcBef>
              <a:spcAft>
                <a:spcPts val="600"/>
              </a:spcAft>
              <a:buFont typeface="Arial" panose="020B0604020202020204" pitchFamily="34" charset="0"/>
              <a:buChar char="•"/>
            </a:pPr>
            <a:r>
              <a:rPr lang="en-US" sz="3200" b="1" dirty="0">
                <a:solidFill>
                  <a:schemeClr val="accent4">
                    <a:lumMod val="75000"/>
                  </a:schemeClr>
                </a:solidFill>
                <a:latin typeface="+mn-lt"/>
              </a:rPr>
              <a:t>How does incorporating high-protein plant-based ingredients into a family meal plan affect the overall health and nutritional intake of family members?</a:t>
            </a:r>
          </a:p>
        </p:txBody>
      </p:sp>
      <p:pic>
        <p:nvPicPr>
          <p:cNvPr id="4098" name="Picture 2" descr="Family &amp; Consumer Sciences ...">
            <a:extLst>
              <a:ext uri="{FF2B5EF4-FFF2-40B4-BE49-F238E27FC236}">
                <a16:creationId xmlns:a16="http://schemas.microsoft.com/office/drawing/2014/main" id="{B31C895C-605C-B3A0-3B3B-83FE1F117D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514"/>
          <a:stretch/>
        </p:blipFill>
        <p:spPr bwMode="auto">
          <a:xfrm>
            <a:off x="12192000" y="2"/>
            <a:ext cx="12205650" cy="137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4748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8BDEA-032E-5844-B1B7-F3BA5DDCC95D}"/>
              </a:ext>
            </a:extLst>
          </p:cNvPr>
          <p:cNvSpPr>
            <a:spLocks noGrp="1"/>
          </p:cNvSpPr>
          <p:nvPr>
            <p:ph type="title"/>
          </p:nvPr>
        </p:nvSpPr>
        <p:spPr>
          <a:xfrm>
            <a:off x="13027576" y="730250"/>
            <a:ext cx="9680020" cy="4298950"/>
          </a:xfrm>
        </p:spPr>
        <p:txBody>
          <a:bodyPr vert="horz" lIns="91440" tIns="45720" rIns="91440" bIns="45720" rtlCol="0" anchor="ctr">
            <a:normAutofit/>
          </a:bodyPr>
          <a:lstStyle/>
          <a:p>
            <a:pPr algn="ctr" defTabSz="914400"/>
            <a:r>
              <a:rPr lang="en-US" sz="6600">
                <a:solidFill>
                  <a:schemeClr val="tx1"/>
                </a:solidFill>
                <a:latin typeface="+mj-lt"/>
              </a:rPr>
              <a:t>What kind of data are needed for the research?</a:t>
            </a:r>
          </a:p>
        </p:txBody>
      </p:sp>
      <p:pic>
        <p:nvPicPr>
          <p:cNvPr id="5" name="Picture 4" descr="Sheep in bubbles">
            <a:extLst>
              <a:ext uri="{FF2B5EF4-FFF2-40B4-BE49-F238E27FC236}">
                <a16:creationId xmlns:a16="http://schemas.microsoft.com/office/drawing/2014/main" id="{DF3A7146-D7B8-F4E4-21A7-FFE9D3A73375}"/>
              </a:ext>
            </a:extLst>
          </p:cNvPr>
          <p:cNvPicPr>
            <a:picLocks noChangeAspect="1"/>
          </p:cNvPicPr>
          <p:nvPr/>
        </p:nvPicPr>
        <p:blipFill rotWithShape="1">
          <a:blip r:embed="rId3"/>
          <a:srcRect l="15519" r="22050" b="1"/>
          <a:stretch/>
        </p:blipFill>
        <p:spPr>
          <a:xfrm>
            <a:off x="20" y="10"/>
            <a:ext cx="12233118" cy="13715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Text Placeholder 2">
            <a:extLst>
              <a:ext uri="{FF2B5EF4-FFF2-40B4-BE49-F238E27FC236}">
                <a16:creationId xmlns:a16="http://schemas.microsoft.com/office/drawing/2014/main" id="{BB7FAE12-14E3-4B45-8258-76826FAF1D8F}"/>
              </a:ext>
            </a:extLst>
          </p:cNvPr>
          <p:cNvSpPr>
            <a:spLocks noGrp="1"/>
          </p:cNvSpPr>
          <p:nvPr>
            <p:ph type="body" sz="quarter" idx="10"/>
          </p:nvPr>
        </p:nvSpPr>
        <p:spPr>
          <a:xfrm>
            <a:off x="13225346" y="5513294"/>
            <a:ext cx="9482250" cy="6840632"/>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4800">
                <a:solidFill>
                  <a:schemeClr val="tx1"/>
                </a:solidFill>
                <a:latin typeface="+mn-lt"/>
              </a:rPr>
              <a:t>Individual sheep bodyweight</a:t>
            </a:r>
          </a:p>
          <a:p>
            <a:pPr indent="-228600" defTabSz="914400">
              <a:lnSpc>
                <a:spcPct val="90000"/>
              </a:lnSpc>
              <a:buFont typeface="Arial" panose="020B0604020202020204" pitchFamily="34" charset="0"/>
              <a:buChar char="•"/>
            </a:pPr>
            <a:r>
              <a:rPr lang="en-US" sz="4800">
                <a:solidFill>
                  <a:schemeClr val="tx1"/>
                </a:solidFill>
                <a:latin typeface="+mn-lt"/>
              </a:rPr>
              <a:t>Amount of fly larva added to the feed</a:t>
            </a:r>
          </a:p>
          <a:p>
            <a:pPr indent="-228600" defTabSz="914400">
              <a:lnSpc>
                <a:spcPct val="90000"/>
              </a:lnSpc>
              <a:buFont typeface="Arial" panose="020B0604020202020204" pitchFamily="34" charset="0"/>
              <a:buChar char="•"/>
            </a:pPr>
            <a:r>
              <a:rPr lang="en-US" sz="4800">
                <a:solidFill>
                  <a:schemeClr val="tx1"/>
                </a:solidFill>
                <a:latin typeface="+mn-lt"/>
              </a:rPr>
              <a:t>Amount of feed consumed</a:t>
            </a:r>
          </a:p>
          <a:p>
            <a:pPr indent="-228600" defTabSz="914400">
              <a:lnSpc>
                <a:spcPct val="90000"/>
              </a:lnSpc>
              <a:buFont typeface="Arial" panose="020B0604020202020204" pitchFamily="34" charset="0"/>
              <a:buChar char="•"/>
            </a:pPr>
            <a:r>
              <a:rPr lang="en-US" sz="4800">
                <a:solidFill>
                  <a:schemeClr val="tx1"/>
                </a:solidFill>
                <a:latin typeface="+mn-lt"/>
              </a:rPr>
              <a:t>Percentage of fly larvae to add to feed, etc.</a:t>
            </a:r>
          </a:p>
          <a:p>
            <a:pPr indent="-228600" defTabSz="914400">
              <a:lnSpc>
                <a:spcPct val="90000"/>
              </a:lnSpc>
              <a:buFont typeface="Arial" panose="020B0604020202020204" pitchFamily="34" charset="0"/>
              <a:buChar char="•"/>
            </a:pPr>
            <a:endParaRPr lang="en-US" sz="4000">
              <a:solidFill>
                <a:schemeClr val="tx1"/>
              </a:solidFill>
              <a:latin typeface="+mn-lt"/>
            </a:endParaRPr>
          </a:p>
        </p:txBody>
      </p:sp>
    </p:spTree>
    <p:extLst>
      <p:ext uri="{BB962C8B-B14F-4D97-AF65-F5344CB8AC3E}">
        <p14:creationId xmlns:p14="http://schemas.microsoft.com/office/powerpoint/2010/main" val="807618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8BDEA-032E-5844-B1B7-F3BA5DDCC95D}"/>
              </a:ext>
            </a:extLst>
          </p:cNvPr>
          <p:cNvSpPr>
            <a:spLocks noGrp="1"/>
          </p:cNvSpPr>
          <p:nvPr>
            <p:ph type="title"/>
          </p:nvPr>
        </p:nvSpPr>
        <p:spPr>
          <a:xfrm>
            <a:off x="13444942" y="1051984"/>
            <a:ext cx="9680020" cy="3614610"/>
          </a:xfrm>
        </p:spPr>
        <p:txBody>
          <a:bodyPr vert="horz" lIns="91440" tIns="45720" rIns="91440" bIns="45720" rtlCol="0" anchor="ctr">
            <a:normAutofit/>
          </a:bodyPr>
          <a:lstStyle/>
          <a:p>
            <a:pPr algn="ctr" defTabSz="914400"/>
            <a:r>
              <a:rPr lang="en-US" sz="6600">
                <a:solidFill>
                  <a:schemeClr val="tx1"/>
                </a:solidFill>
                <a:latin typeface="+mj-lt"/>
              </a:rPr>
              <a:t>Where are existing data located?</a:t>
            </a:r>
          </a:p>
        </p:txBody>
      </p:sp>
      <p:sp>
        <p:nvSpPr>
          <p:cNvPr id="3" name="Text Placeholder 2">
            <a:extLst>
              <a:ext uri="{FF2B5EF4-FFF2-40B4-BE49-F238E27FC236}">
                <a16:creationId xmlns:a16="http://schemas.microsoft.com/office/drawing/2014/main" id="{BB7FAE12-14E3-4B45-8258-76826FAF1D8F}"/>
              </a:ext>
            </a:extLst>
          </p:cNvPr>
          <p:cNvSpPr>
            <a:spLocks noGrp="1"/>
          </p:cNvSpPr>
          <p:nvPr>
            <p:ph type="body" sz="quarter" idx="10"/>
          </p:nvPr>
        </p:nvSpPr>
        <p:spPr>
          <a:xfrm>
            <a:off x="14536778" y="4894297"/>
            <a:ext cx="8588184" cy="7687332"/>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4800">
                <a:solidFill>
                  <a:schemeClr val="tx1"/>
                </a:solidFill>
                <a:latin typeface="+mn-lt"/>
              </a:rPr>
              <a:t>Online resources</a:t>
            </a:r>
          </a:p>
          <a:p>
            <a:pPr lvl="1" indent="-228600" defTabSz="914400">
              <a:buFont typeface="Arial" panose="020B0604020202020204" pitchFamily="34" charset="0"/>
              <a:buChar char="•"/>
            </a:pPr>
            <a:r>
              <a:rPr lang="en-US" sz="4800">
                <a:solidFill>
                  <a:schemeClr val="tx1"/>
                </a:solidFill>
                <a:latin typeface="+mn-lt"/>
              </a:rPr>
              <a:t>.</a:t>
            </a:r>
            <a:r>
              <a:rPr lang="en-US" sz="4800" err="1">
                <a:solidFill>
                  <a:schemeClr val="tx1"/>
                </a:solidFill>
                <a:latin typeface="+mn-lt"/>
              </a:rPr>
              <a:t>edu</a:t>
            </a:r>
            <a:r>
              <a:rPr lang="en-US" sz="4800">
                <a:solidFill>
                  <a:schemeClr val="tx1"/>
                </a:solidFill>
                <a:latin typeface="+mn-lt"/>
              </a:rPr>
              <a:t>, .gov, .org</a:t>
            </a:r>
          </a:p>
          <a:p>
            <a:pPr indent="-228600" defTabSz="914400">
              <a:lnSpc>
                <a:spcPct val="90000"/>
              </a:lnSpc>
              <a:buFont typeface="Arial" panose="020B0604020202020204" pitchFamily="34" charset="0"/>
              <a:buChar char="•"/>
            </a:pPr>
            <a:r>
              <a:rPr lang="en-US" sz="4800">
                <a:solidFill>
                  <a:schemeClr val="tx1"/>
                </a:solidFill>
                <a:latin typeface="+mn-lt"/>
              </a:rPr>
              <a:t>Previous research articles</a:t>
            </a:r>
          </a:p>
          <a:p>
            <a:pPr lvl="1" indent="-228600" defTabSz="914400">
              <a:buFont typeface="Arial" panose="020B0604020202020204" pitchFamily="34" charset="0"/>
              <a:buChar char="•"/>
            </a:pPr>
            <a:r>
              <a:rPr lang="en-US" sz="4800">
                <a:solidFill>
                  <a:schemeClr val="tx1"/>
                </a:solidFill>
                <a:latin typeface="+mn-lt"/>
              </a:rPr>
              <a:t>Peer-reviewed and published</a:t>
            </a:r>
          </a:p>
          <a:p>
            <a:pPr indent="-228600" defTabSz="914400">
              <a:lnSpc>
                <a:spcPct val="90000"/>
              </a:lnSpc>
              <a:buFont typeface="Arial" panose="020B0604020202020204" pitchFamily="34" charset="0"/>
              <a:buChar char="•"/>
            </a:pPr>
            <a:r>
              <a:rPr lang="en-US" sz="4800">
                <a:solidFill>
                  <a:schemeClr val="tx1"/>
                </a:solidFill>
                <a:latin typeface="+mn-lt"/>
              </a:rPr>
              <a:t>Sheep farmers, etc.</a:t>
            </a:r>
          </a:p>
        </p:txBody>
      </p:sp>
      <p:pic>
        <p:nvPicPr>
          <p:cNvPr id="6150" name="Picture 6" descr="Research Sheep Colony - Come See Our World">
            <a:extLst>
              <a:ext uri="{FF2B5EF4-FFF2-40B4-BE49-F238E27FC236}">
                <a16:creationId xmlns:a16="http://schemas.microsoft.com/office/drawing/2014/main" id="{08D7DAD7-93A8-ADCF-CFFD-DD32E4BB40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79" t="10166" r="29732"/>
          <a:stretch/>
        </p:blipFill>
        <p:spPr bwMode="auto">
          <a:xfrm>
            <a:off x="-1" y="0"/>
            <a:ext cx="12192001" cy="1371600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2365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8BDEA-032E-5844-B1B7-F3BA5DDCC95D}"/>
              </a:ext>
            </a:extLst>
          </p:cNvPr>
          <p:cNvSpPr>
            <a:spLocks noGrp="1"/>
          </p:cNvSpPr>
          <p:nvPr>
            <p:ph type="title"/>
          </p:nvPr>
        </p:nvSpPr>
        <p:spPr>
          <a:xfrm>
            <a:off x="14625628" y="1411672"/>
            <a:ext cx="8588184" cy="3614610"/>
          </a:xfrm>
        </p:spPr>
        <p:txBody>
          <a:bodyPr vert="horz" lIns="91440" tIns="45720" rIns="91440" bIns="45720" rtlCol="0" anchor="ctr">
            <a:normAutofit/>
          </a:bodyPr>
          <a:lstStyle/>
          <a:p>
            <a:pPr algn="ctr" defTabSz="914400"/>
            <a:r>
              <a:rPr lang="en-US" sz="6600">
                <a:solidFill>
                  <a:schemeClr val="tx1"/>
                </a:solidFill>
                <a:latin typeface="+mj-lt"/>
              </a:rPr>
              <a:t>How will the data be collected?</a:t>
            </a:r>
          </a:p>
        </p:txBody>
      </p:sp>
      <p:sp>
        <p:nvSpPr>
          <p:cNvPr id="3" name="Text Placeholder 2">
            <a:extLst>
              <a:ext uri="{FF2B5EF4-FFF2-40B4-BE49-F238E27FC236}">
                <a16:creationId xmlns:a16="http://schemas.microsoft.com/office/drawing/2014/main" id="{BB7FAE12-14E3-4B45-8258-76826FAF1D8F}"/>
              </a:ext>
            </a:extLst>
          </p:cNvPr>
          <p:cNvSpPr>
            <a:spLocks noGrp="1"/>
          </p:cNvSpPr>
          <p:nvPr>
            <p:ph type="body" sz="quarter" idx="10"/>
          </p:nvPr>
        </p:nvSpPr>
        <p:spPr>
          <a:xfrm>
            <a:off x="14878736" y="5527475"/>
            <a:ext cx="8588184" cy="7687332"/>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4800">
                <a:solidFill>
                  <a:schemeClr val="tx1"/>
                </a:solidFill>
                <a:latin typeface="+mn-lt"/>
              </a:rPr>
              <a:t>Measuring the volume of feed consumed by the sheep every day</a:t>
            </a:r>
          </a:p>
          <a:p>
            <a:pPr indent="-228600" defTabSz="914400">
              <a:lnSpc>
                <a:spcPct val="90000"/>
              </a:lnSpc>
              <a:buFont typeface="Arial" panose="020B0604020202020204" pitchFamily="34" charset="0"/>
              <a:buChar char="•"/>
            </a:pPr>
            <a:r>
              <a:rPr lang="en-US" sz="4800">
                <a:solidFill>
                  <a:schemeClr val="tx1"/>
                </a:solidFill>
                <a:latin typeface="+mn-lt"/>
              </a:rPr>
              <a:t>Measuring fly larva portions of the feed</a:t>
            </a:r>
          </a:p>
          <a:p>
            <a:pPr indent="-228600" defTabSz="914400">
              <a:lnSpc>
                <a:spcPct val="90000"/>
              </a:lnSpc>
              <a:buFont typeface="Arial" panose="020B0604020202020204" pitchFamily="34" charset="0"/>
              <a:buChar char="•"/>
            </a:pPr>
            <a:r>
              <a:rPr lang="en-US" sz="4800">
                <a:solidFill>
                  <a:schemeClr val="tx1"/>
                </a:solidFill>
                <a:latin typeface="+mn-lt"/>
              </a:rPr>
              <a:t>Weighing the sheep before and after the trial period</a:t>
            </a:r>
          </a:p>
        </p:txBody>
      </p:sp>
      <p:pic>
        <p:nvPicPr>
          <p:cNvPr id="6" name="Picture 2" descr="Graduate Students : Department of Agricultural Sciences : Texas State  University">
            <a:extLst>
              <a:ext uri="{FF2B5EF4-FFF2-40B4-BE49-F238E27FC236}">
                <a16:creationId xmlns:a16="http://schemas.microsoft.com/office/drawing/2014/main" id="{408DC8EB-639B-F95F-D0CB-BCEB2DE264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562" t="-537" r="8781" b="-1"/>
          <a:stretch/>
        </p:blipFill>
        <p:spPr bwMode="auto">
          <a:xfrm>
            <a:off x="0" y="-53611"/>
            <a:ext cx="15131844" cy="13769611"/>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911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8BDEA-032E-5844-B1B7-F3BA5DDCC95D}"/>
              </a:ext>
            </a:extLst>
          </p:cNvPr>
          <p:cNvSpPr>
            <a:spLocks noGrp="1"/>
          </p:cNvSpPr>
          <p:nvPr>
            <p:ph type="title"/>
          </p:nvPr>
        </p:nvSpPr>
        <p:spPr>
          <a:xfrm>
            <a:off x="11098307" y="730250"/>
            <a:ext cx="12568517" cy="4666594"/>
          </a:xfrm>
        </p:spPr>
        <p:txBody>
          <a:bodyPr vert="horz" lIns="91440" tIns="45720" rIns="91440" bIns="45720" rtlCol="0" anchor="ctr">
            <a:normAutofit/>
          </a:bodyPr>
          <a:lstStyle/>
          <a:p>
            <a:pPr algn="ctr" defTabSz="914400"/>
            <a:r>
              <a:rPr lang="en-US" sz="6600" dirty="0">
                <a:solidFill>
                  <a:schemeClr val="tx1"/>
                </a:solidFill>
                <a:latin typeface="+mj-lt"/>
              </a:rPr>
              <a:t>What data will be acceptable and how will you interpret it?</a:t>
            </a:r>
          </a:p>
        </p:txBody>
      </p:sp>
      <p:sp>
        <p:nvSpPr>
          <p:cNvPr id="3" name="Text Placeholder 2">
            <a:extLst>
              <a:ext uri="{FF2B5EF4-FFF2-40B4-BE49-F238E27FC236}">
                <a16:creationId xmlns:a16="http://schemas.microsoft.com/office/drawing/2014/main" id="{BB7FAE12-14E3-4B45-8258-76826FAF1D8F}"/>
              </a:ext>
            </a:extLst>
          </p:cNvPr>
          <p:cNvSpPr>
            <a:spLocks noGrp="1"/>
          </p:cNvSpPr>
          <p:nvPr>
            <p:ph type="body" sz="quarter" idx="10"/>
          </p:nvPr>
        </p:nvSpPr>
        <p:spPr>
          <a:xfrm>
            <a:off x="10721789" y="5396844"/>
            <a:ext cx="12945035" cy="6957082"/>
          </a:xfrm>
        </p:spPr>
        <p:txBody>
          <a:bodyPr vert="horz" lIns="91440" tIns="45720" rIns="91440" bIns="45720" rtlCol="0">
            <a:normAutofit/>
          </a:bodyPr>
          <a:lstStyle/>
          <a:p>
            <a:pPr indent="-228600" defTabSz="914400">
              <a:lnSpc>
                <a:spcPct val="90000"/>
              </a:lnSpc>
              <a:buFont typeface="Arial" panose="020B0604020202020204" pitchFamily="34" charset="0"/>
              <a:buChar char="•"/>
            </a:pPr>
            <a:r>
              <a:rPr lang="en-US" sz="4800" dirty="0">
                <a:solidFill>
                  <a:schemeClr val="tx1"/>
                </a:solidFill>
                <a:latin typeface="+mn-lt"/>
              </a:rPr>
              <a:t>Weight of sheep that consumed at least a predetermined level of feed during the experiment, etc.</a:t>
            </a:r>
          </a:p>
          <a:p>
            <a:pPr indent="-228600" defTabSz="914400">
              <a:lnSpc>
                <a:spcPct val="90000"/>
              </a:lnSpc>
              <a:buFont typeface="Arial" panose="020B0604020202020204" pitchFamily="34" charset="0"/>
              <a:buChar char="•"/>
            </a:pPr>
            <a:r>
              <a:rPr lang="en-US" sz="4800" dirty="0">
                <a:solidFill>
                  <a:schemeClr val="tx1"/>
                </a:solidFill>
                <a:latin typeface="+mn-lt"/>
              </a:rPr>
              <a:t>If the sheep see a faster bodyweight gain from the fly-larva-enhanced feed, then new forms of feed may be able to use fly larva. If the feed does not work, it may not be an option.</a:t>
            </a:r>
          </a:p>
        </p:txBody>
      </p:sp>
      <p:pic>
        <p:nvPicPr>
          <p:cNvPr id="8196" name="Picture 4" descr="Beef and sheep weigh head buyers guide - Farmers Weekly">
            <a:extLst>
              <a:ext uri="{FF2B5EF4-FFF2-40B4-BE49-F238E27FC236}">
                <a16:creationId xmlns:a16="http://schemas.microsoft.com/office/drawing/2014/main" id="{7594030E-1EF3-453E-C9B2-C639CE9BA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066417" cy="621792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extLst>
            <a:ext uri="{909E8E84-426E-40DD-AFC4-6F175D3DCCD1}">
              <a14:hiddenFill xmlns:a14="http://schemas.microsoft.com/office/drawing/2010/main">
                <a:solidFill>
                  <a:srgbClr val="FFFFFF"/>
                </a:solidFill>
              </a14:hiddenFill>
            </a:ext>
          </a:extLst>
        </p:spPr>
      </p:pic>
      <p:pic>
        <p:nvPicPr>
          <p:cNvPr id="8198" name="Picture 6" descr="Weigh System Helps Ontario Veal Lamb Producer Manage for Success">
            <a:extLst>
              <a:ext uri="{FF2B5EF4-FFF2-40B4-BE49-F238E27FC236}">
                <a16:creationId xmlns:a16="http://schemas.microsoft.com/office/drawing/2014/main" id="{17066136-EBA4-6003-5130-088B2DB2F7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61516"/>
            <a:ext cx="9641524" cy="7210888"/>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905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sticky notes">
            <a:extLst>
              <a:ext uri="{FF2B5EF4-FFF2-40B4-BE49-F238E27FC236}">
                <a16:creationId xmlns:a16="http://schemas.microsoft.com/office/drawing/2014/main" id="{65F1B06C-3997-2CA2-D1B7-54AF0A0910CC}"/>
              </a:ext>
            </a:extLst>
          </p:cNvPr>
          <p:cNvPicPr>
            <a:picLocks noChangeAspect="1"/>
          </p:cNvPicPr>
          <p:nvPr/>
        </p:nvPicPr>
        <p:blipFill rotWithShape="1">
          <a:blip r:embed="rId3">
            <a:alphaModFix amt="35000"/>
          </a:blip>
          <a:srcRect t="4015" b="11715"/>
          <a:stretch/>
        </p:blipFill>
        <p:spPr>
          <a:xfrm>
            <a:off x="20" y="2"/>
            <a:ext cx="24383980" cy="13715998"/>
          </a:xfrm>
          <a:prstGeom prst="rect">
            <a:avLst/>
          </a:prstGeom>
        </p:spPr>
      </p:pic>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1181386" y="4343675"/>
            <a:ext cx="7582291" cy="3165957"/>
          </a:xfrm>
        </p:spPr>
        <p:txBody>
          <a:bodyPr vert="horz" lIns="91440" tIns="45720" rIns="91440" bIns="45720" rtlCol="0" anchor="ctr">
            <a:normAutofit/>
          </a:bodyPr>
          <a:lstStyle/>
          <a:p>
            <a:pPr algn="r" defTabSz="914400"/>
            <a:r>
              <a:rPr lang="en-US" sz="8000">
                <a:solidFill>
                  <a:srgbClr val="FFFFFF"/>
                </a:solidFill>
                <a:latin typeface="Nunito Sans" pitchFamily="2" charset="0"/>
              </a:rPr>
              <a:t>Student Activity</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06744" y="4572000"/>
            <a:ext cx="0" cy="4572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10237362" y="3429276"/>
            <a:ext cx="12906340" cy="9123453"/>
          </a:xfrm>
        </p:spPr>
        <p:txBody>
          <a:bodyPr vert="horz" lIns="91440" tIns="45720" rIns="91440" bIns="45720" rtlCol="0" anchor="t">
            <a:normAutofit/>
          </a:bodyPr>
          <a:lstStyle/>
          <a:p>
            <a:pPr marL="769937" indent="-742950" defTabSz="914400">
              <a:lnSpc>
                <a:spcPct val="100000"/>
              </a:lnSpc>
              <a:buAutoNum type="arabicPeriod"/>
            </a:pPr>
            <a:r>
              <a:rPr lang="en-US" sz="4400" b="1">
                <a:solidFill>
                  <a:srgbClr val="FFFF00"/>
                </a:solidFill>
              </a:rPr>
              <a:t>On the same sheet of paper from earlier, create a new section titled “Data Collection”</a:t>
            </a:r>
          </a:p>
          <a:p>
            <a:pPr marL="769937" indent="-742950" defTabSz="914400">
              <a:lnSpc>
                <a:spcPct val="100000"/>
              </a:lnSpc>
              <a:buAutoNum type="arabicPeriod"/>
            </a:pPr>
            <a:endParaRPr lang="en-US" sz="4400" b="1">
              <a:solidFill>
                <a:schemeClr val="accent4">
                  <a:lumMod val="40000"/>
                  <a:lumOff val="60000"/>
                </a:schemeClr>
              </a:solidFill>
            </a:endParaRPr>
          </a:p>
          <a:p>
            <a:pPr marL="26987" defTabSz="914400">
              <a:lnSpc>
                <a:spcPct val="100000"/>
              </a:lnSpc>
            </a:pPr>
            <a:r>
              <a:rPr lang="en-US" sz="4400" b="1">
                <a:solidFill>
                  <a:schemeClr val="bg2">
                    <a:lumMod val="40000"/>
                    <a:lumOff val="60000"/>
                  </a:schemeClr>
                </a:solidFill>
              </a:rPr>
              <a:t>2. Think about which data you would need to collect and analyze for your research problem</a:t>
            </a:r>
          </a:p>
          <a:p>
            <a:pPr marL="1512887" lvl="1" indent="-571500" defTabSz="914400">
              <a:lnSpc>
                <a:spcPct val="100000"/>
              </a:lnSpc>
              <a:buFont typeface="Arial" panose="020B0604020202020204" pitchFamily="34" charset="0"/>
              <a:buChar char="•"/>
            </a:pPr>
            <a:r>
              <a:rPr lang="en-US" sz="4400" b="1">
                <a:solidFill>
                  <a:schemeClr val="bg2">
                    <a:lumMod val="40000"/>
                    <a:lumOff val="60000"/>
                  </a:schemeClr>
                </a:solidFill>
              </a:rPr>
              <a:t>How will you collect it? Where will you find it?</a:t>
            </a:r>
          </a:p>
          <a:p>
            <a:pPr marL="1512887" lvl="1" indent="-571500" defTabSz="914400">
              <a:lnSpc>
                <a:spcPct val="100000"/>
              </a:lnSpc>
              <a:buFont typeface="Arial" panose="020B0604020202020204" pitchFamily="34" charset="0"/>
              <a:buChar char="•"/>
            </a:pPr>
            <a:r>
              <a:rPr lang="en-US" sz="4400" b="1">
                <a:solidFill>
                  <a:schemeClr val="bg2">
                    <a:lumMod val="40000"/>
                    <a:lumOff val="60000"/>
                  </a:schemeClr>
                </a:solidFill>
              </a:rPr>
              <a:t>Write down what data you are collecting, what data you are analyzing, how you are going to analyze it</a:t>
            </a:r>
          </a:p>
        </p:txBody>
      </p:sp>
      <mc:AlternateContent xmlns:mc="http://schemas.openxmlformats.org/markup-compatibility/2006">
        <mc:Choice xmlns:am3d="http://schemas.microsoft.com/office/drawing/2017/model3d" Requires="am3d">
          <p:graphicFrame>
            <p:nvGraphicFramePr>
              <p:cNvPr id="6" name="3D Model 5" descr="Juggling octopus">
                <a:extLst>
                  <a:ext uri="{FF2B5EF4-FFF2-40B4-BE49-F238E27FC236}">
                    <a16:creationId xmlns:a16="http://schemas.microsoft.com/office/drawing/2014/main" id="{39A15FCD-4B70-1E44-8A79-F1227D9181EF}"/>
                  </a:ext>
                </a:extLst>
              </p:cNvPr>
              <p:cNvGraphicFramePr>
                <a:graphicFrameLocks noChangeAspect="1"/>
              </p:cNvGraphicFramePr>
              <p:nvPr>
                <p:extLst>
                  <p:ext uri="{D42A27DB-BD31-4B8C-83A1-F6EECF244321}">
                    <p14:modId xmlns:p14="http://schemas.microsoft.com/office/powerpoint/2010/main" val="687288481"/>
                  </p:ext>
                </p:extLst>
              </p:nvPr>
            </p:nvGraphicFramePr>
            <p:xfrm>
              <a:off x="873465" y="5205054"/>
              <a:ext cx="8047209" cy="8353194"/>
            </p:xfrm>
            <a:graphic>
              <a:graphicData uri="http://schemas.microsoft.com/office/drawing/2017/model3d">
                <am3d:model3d r:embed="rId4">
                  <am3d:spPr>
                    <a:xfrm>
                      <a:off x="0" y="0"/>
                      <a:ext cx="8047209" cy="8353194"/>
                    </a:xfrm>
                    <a:prstGeom prst="rect">
                      <a:avLst/>
                    </a:prstGeom>
                  </am3d:spPr>
                  <am3d:camera>
                    <am3d:pos x="0" y="0" z="79345167"/>
                    <am3d:up dx="0" dy="36000000" dz="0"/>
                    <am3d:lookAt x="0" y="0" z="0"/>
                    <am3d:perspective fov="2700000"/>
                  </am3d:camera>
                  <am3d:trans>
                    <am3d:meterPerModelUnit n="456754" d="1000000"/>
                    <am3d:preTrans dx="462737" dy="-16186774" dz="-638596"/>
                    <am3d:scale>
                      <am3d:sx n="1000000" d="1000000"/>
                      <am3d:sy n="1000000" d="1000000"/>
                      <am3d:sz n="1000000" d="1000000"/>
                    </am3d:scale>
                    <am3d:rot ax="3896531" ay="2702585" az="3392813"/>
                    <am3d:postTrans dx="0" dy="0" dz="0"/>
                  </am3d:trans>
                  <am3d:raster rName="Office3DRenderer" rVer="16.0.8326">
                    <am3d:blip r:embed="rId5"/>
                  </am3d:raster>
                  <am3d:extLst>
                    <a:ext uri="{9A65AA19-BECB-4387-8358-8AD5134E1D82}">
                      <a3danim:embedAnim xmlns:a3danim="http://schemas.microsoft.com/office/drawing/2018/animation/model3d" animId="0">
                        <a3danim:animPr length="11733" count="indefinite"/>
                      </a3danim:embedAnim>
                    </a:ext>
                    <a:ext uri="{E9DE012E-A134-456F-84FE-255F9AAD75C6}">
                      <a3danim:posterFrame xmlns:a3danim="http://schemas.microsoft.com/office/drawing/2018/animation/model3d" animId="0"/>
                    </a:ext>
                  </am3d:extLst>
                  <am3d:objViewport viewportSz="894723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Juggling octopus">
                <a:extLst>
                  <a:ext uri="{FF2B5EF4-FFF2-40B4-BE49-F238E27FC236}">
                    <a16:creationId xmlns:a16="http://schemas.microsoft.com/office/drawing/2014/main" id="{39A15FCD-4B70-1E44-8A79-F1227D9181EF}"/>
                  </a:ext>
                </a:extLst>
              </p:cNvPr>
              <p:cNvPicPr>
                <a:picLocks noGrp="1" noRot="1" noChangeAspect="1" noMove="1" noResize="1" noEditPoints="1" noAdjustHandles="1" noChangeArrowheads="1" noChangeShapeType="1" noCrop="1"/>
              </p:cNvPicPr>
              <p:nvPr/>
            </p:nvPicPr>
            <p:blipFill>
              <a:blip r:embed="rId5"/>
              <a:stretch>
                <a:fillRect/>
              </a:stretch>
            </p:blipFill>
            <p:spPr>
              <a:xfrm>
                <a:off x="873465" y="5205054"/>
                <a:ext cx="8047209" cy="8353194"/>
              </a:xfrm>
              <a:prstGeom prst="rect">
                <a:avLst/>
              </a:prstGeom>
            </p:spPr>
          </p:pic>
        </mc:Fallback>
      </mc:AlternateContent>
    </p:spTree>
    <p:extLst>
      <p:ext uri="{BB962C8B-B14F-4D97-AF65-F5344CB8AC3E}">
        <p14:creationId xmlns:p14="http://schemas.microsoft.com/office/powerpoint/2010/main" val="27720038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1733"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BDCD5A-E4E4-3443-9509-1281AD61B11B}"/>
              </a:ext>
            </a:extLst>
          </p:cNvPr>
          <p:cNvSpPr>
            <a:spLocks noGrp="1"/>
          </p:cNvSpPr>
          <p:nvPr>
            <p:ph type="title"/>
          </p:nvPr>
        </p:nvSpPr>
        <p:spPr>
          <a:xfrm>
            <a:off x="1930400" y="1970707"/>
            <a:ext cx="9425860" cy="2923556"/>
          </a:xfrm>
        </p:spPr>
        <p:txBody>
          <a:bodyPr vert="horz" lIns="91440" tIns="45720" rIns="91440" bIns="45720" rtlCol="0" anchor="ctr">
            <a:normAutofit fontScale="90000"/>
          </a:bodyPr>
          <a:lstStyle/>
          <a:p>
            <a:pPr algn="ctr" defTabSz="914400"/>
            <a:r>
              <a:rPr lang="en-US" sz="8000" dirty="0">
                <a:latin typeface="+mj-lt"/>
              </a:rPr>
              <a:t>What comes a</a:t>
            </a:r>
            <a:r>
              <a:rPr lang="en-US" sz="8000" kern="1200" dirty="0">
                <a:latin typeface="+mj-lt"/>
                <a:ea typeface="+mj-ea"/>
                <a:cs typeface="+mj-cs"/>
              </a:rPr>
              <a:t>fter </a:t>
            </a:r>
            <a:r>
              <a:rPr lang="en-US" sz="8000" dirty="0">
                <a:latin typeface="+mj-lt"/>
              </a:rPr>
              <a:t>d</a:t>
            </a:r>
            <a:r>
              <a:rPr lang="en-US" sz="8000" kern="1200" dirty="0">
                <a:latin typeface="+mj-lt"/>
                <a:ea typeface="+mj-ea"/>
                <a:cs typeface="+mj-cs"/>
              </a:rPr>
              <a:t>ata </a:t>
            </a:r>
            <a:r>
              <a:rPr lang="en-US" sz="8000" dirty="0">
                <a:latin typeface="+mj-lt"/>
              </a:rPr>
              <a:t>c</a:t>
            </a:r>
            <a:r>
              <a:rPr lang="en-US" sz="8000" kern="1200" dirty="0">
                <a:latin typeface="+mj-lt"/>
                <a:ea typeface="+mj-ea"/>
                <a:cs typeface="+mj-cs"/>
              </a:rPr>
              <a:t>ollection?</a:t>
            </a:r>
            <a:endParaRPr lang="en-US" sz="8000" kern="1200" dirty="0">
              <a:latin typeface="+mj-lt"/>
              <a:ea typeface="Calibri Light"/>
              <a:cs typeface="Calibri Light"/>
            </a:endParaRPr>
          </a:p>
        </p:txBody>
      </p:sp>
      <p:sp>
        <p:nvSpPr>
          <p:cNvPr id="3" name="Text Placeholder 2">
            <a:extLst>
              <a:ext uri="{FF2B5EF4-FFF2-40B4-BE49-F238E27FC236}">
                <a16:creationId xmlns:a16="http://schemas.microsoft.com/office/drawing/2014/main" id="{AEB8C891-055B-F146-A3C4-AD9E9029E0B5}"/>
              </a:ext>
            </a:extLst>
          </p:cNvPr>
          <p:cNvSpPr>
            <a:spLocks noGrp="1"/>
          </p:cNvSpPr>
          <p:nvPr>
            <p:ph type="body" sz="quarter" idx="10"/>
          </p:nvPr>
        </p:nvSpPr>
        <p:spPr>
          <a:xfrm>
            <a:off x="1930400" y="5161934"/>
            <a:ext cx="9425860" cy="6851033"/>
          </a:xfrm>
        </p:spPr>
        <p:txBody>
          <a:bodyPr vert="horz" lIns="91440" tIns="45720" rIns="91440" bIns="45720" rtlCol="0" anchor="t">
            <a:normAutofit/>
          </a:bodyPr>
          <a:lstStyle/>
          <a:p>
            <a:pPr marL="518795" indent="-290195" defTabSz="914400">
              <a:lnSpc>
                <a:spcPct val="90000"/>
              </a:lnSpc>
              <a:buFont typeface="Arial" panose="020B0604020202020204" pitchFamily="34" charset="0"/>
              <a:buChar char="•"/>
            </a:pPr>
            <a:r>
              <a:rPr lang="en-US" sz="4800" dirty="0">
                <a:solidFill>
                  <a:schemeClr val="bg1"/>
                </a:solidFill>
                <a:latin typeface="+mn-lt"/>
              </a:rPr>
              <a:t>Once you determine your method of data collection, you must make sure it is</a:t>
            </a:r>
            <a:endParaRPr lang="en-US" sz="4800" dirty="0">
              <a:solidFill>
                <a:schemeClr val="bg1"/>
              </a:solidFill>
              <a:latin typeface="+mn-lt"/>
              <a:ea typeface="Calibri"/>
              <a:cs typeface="Calibri"/>
            </a:endParaRPr>
          </a:p>
          <a:p>
            <a:pPr marL="1371600" lvl="1" indent="-228600" defTabSz="914400">
              <a:buFont typeface="Arial" panose="020B0604020202020204" pitchFamily="34" charset="0"/>
              <a:buChar char="•"/>
            </a:pPr>
            <a:r>
              <a:rPr lang="en-US" sz="4800" dirty="0">
                <a:solidFill>
                  <a:schemeClr val="bg1"/>
                </a:solidFill>
                <a:latin typeface="+mn-lt"/>
              </a:rPr>
              <a:t>Reliable and </a:t>
            </a:r>
            <a:endParaRPr lang="en-US" sz="4800" dirty="0">
              <a:solidFill>
                <a:schemeClr val="bg1"/>
              </a:solidFill>
              <a:latin typeface="+mn-lt"/>
              <a:ea typeface="Calibri"/>
              <a:cs typeface="Calibri"/>
            </a:endParaRPr>
          </a:p>
          <a:p>
            <a:pPr marL="1371600" lvl="1" indent="-228600" defTabSz="914400">
              <a:buFont typeface="Arial" panose="020B0604020202020204" pitchFamily="34" charset="0"/>
              <a:buChar char="•"/>
            </a:pPr>
            <a:r>
              <a:rPr lang="en-US" sz="4800" dirty="0">
                <a:solidFill>
                  <a:schemeClr val="bg1"/>
                </a:solidFill>
                <a:latin typeface="+mn-lt"/>
              </a:rPr>
              <a:t>Credible</a:t>
            </a:r>
            <a:endParaRPr lang="en-US" sz="4800" dirty="0">
              <a:solidFill>
                <a:schemeClr val="bg1"/>
              </a:solidFill>
              <a:latin typeface="+mn-lt"/>
              <a:ea typeface="Calibri"/>
              <a:cs typeface="Calibri"/>
            </a:endParaRPr>
          </a:p>
        </p:txBody>
      </p:sp>
      <p:sp>
        <p:nvSpPr>
          <p:cNvPr id="12" name="Freeform: Shape 11">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0740" y="1703036"/>
            <a:ext cx="12369612" cy="10309934"/>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Pie chart">
            <a:extLst>
              <a:ext uri="{FF2B5EF4-FFF2-40B4-BE49-F238E27FC236}">
                <a16:creationId xmlns:a16="http://schemas.microsoft.com/office/drawing/2014/main" id="{20FABFE0-365A-5EB5-F8DD-4CFA4211EA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897596" y="5161934"/>
            <a:ext cx="4821548" cy="4821548"/>
          </a:xfrm>
          <a:prstGeom prst="rect">
            <a:avLst/>
          </a:prstGeom>
        </p:spPr>
      </p:pic>
      <p:sp>
        <p:nvSpPr>
          <p:cNvPr id="4" name="TextBox 3">
            <a:extLst>
              <a:ext uri="{FF2B5EF4-FFF2-40B4-BE49-F238E27FC236}">
                <a16:creationId xmlns:a16="http://schemas.microsoft.com/office/drawing/2014/main" id="{F1052459-7619-E659-18C8-761E13066D77}"/>
              </a:ext>
            </a:extLst>
          </p:cNvPr>
          <p:cNvSpPr txBox="1"/>
          <p:nvPr/>
        </p:nvSpPr>
        <p:spPr>
          <a:xfrm>
            <a:off x="7879977" y="7746769"/>
            <a:ext cx="8385474" cy="3416320"/>
          </a:xfrm>
          <a:prstGeom prst="rect">
            <a:avLst/>
          </a:prstGeom>
          <a:noFill/>
        </p:spPr>
        <p:txBody>
          <a:bodyPr wrap="square" rtlCol="0">
            <a:spAutoFit/>
          </a:bodyPr>
          <a:lstStyle/>
          <a:p>
            <a:pPr marL="600075" indent="-571500" defTabSz="914400">
              <a:lnSpc>
                <a:spcPct val="90000"/>
              </a:lnSpc>
              <a:buFont typeface="Arial" panose="020B0604020202020204" pitchFamily="34" charset="0"/>
              <a:buChar char="•"/>
            </a:pPr>
            <a:r>
              <a:rPr lang="en-US" sz="4000">
                <a:solidFill>
                  <a:schemeClr val="accent3">
                    <a:lumMod val="75000"/>
                  </a:schemeClr>
                </a:solidFill>
              </a:rPr>
              <a:t>Research design and methods are appropriate for the problem/ question</a:t>
            </a:r>
          </a:p>
          <a:p>
            <a:pPr marL="600075" indent="-571500" defTabSz="914400">
              <a:lnSpc>
                <a:spcPct val="90000"/>
              </a:lnSpc>
              <a:buFont typeface="Arial" panose="020B0604020202020204" pitchFamily="34" charset="0"/>
              <a:buChar char="•"/>
            </a:pPr>
            <a:r>
              <a:rPr lang="en-US" sz="4000">
                <a:solidFill>
                  <a:schemeClr val="accent3">
                    <a:lumMod val="75000"/>
                  </a:schemeClr>
                </a:solidFill>
              </a:rPr>
              <a:t>Results are accurate and trustworthy</a:t>
            </a:r>
          </a:p>
          <a:p>
            <a:pPr marL="600075" indent="-571500" defTabSz="914400">
              <a:lnSpc>
                <a:spcPct val="90000"/>
              </a:lnSpc>
              <a:buFont typeface="Arial" panose="020B0604020202020204" pitchFamily="34" charset="0"/>
              <a:buChar char="•"/>
            </a:pPr>
            <a:r>
              <a:rPr lang="en-US" sz="4000">
                <a:solidFill>
                  <a:schemeClr val="accent3">
                    <a:lumMod val="75000"/>
                  </a:schemeClr>
                </a:solidFill>
              </a:rPr>
              <a:t>The researcher’s interpretations of the data are plausible</a:t>
            </a:r>
          </a:p>
        </p:txBody>
      </p:sp>
      <p:pic>
        <p:nvPicPr>
          <p:cNvPr id="6" name="Graphic 5" descr="Arrow: Straight with solid fill">
            <a:extLst>
              <a:ext uri="{FF2B5EF4-FFF2-40B4-BE49-F238E27FC236}">
                <a16:creationId xmlns:a16="http://schemas.microsoft.com/office/drawing/2014/main" id="{0D136B73-70B5-2BD7-998F-655F9A095F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1408562">
            <a:off x="5569128" y="7630873"/>
            <a:ext cx="2435227" cy="1513047"/>
          </a:xfrm>
          <a:prstGeom prst="rect">
            <a:avLst/>
          </a:prstGeom>
        </p:spPr>
      </p:pic>
    </p:spTree>
    <p:extLst>
      <p:ext uri="{BB962C8B-B14F-4D97-AF65-F5344CB8AC3E}">
        <p14:creationId xmlns:p14="http://schemas.microsoft.com/office/powerpoint/2010/main" val="30315478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68717" y="1127836"/>
            <a:ext cx="8239871" cy="11957228"/>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FBB4B75-BDCB-4361-9C27-F670CABD9ACE}"/>
              </a:ext>
            </a:extLst>
          </p:cNvPr>
          <p:cNvSpPr>
            <a:spLocks noGrp="1"/>
          </p:cNvSpPr>
          <p:nvPr>
            <p:ph type="title"/>
          </p:nvPr>
        </p:nvSpPr>
        <p:spPr>
          <a:xfrm>
            <a:off x="2196936" y="1771302"/>
            <a:ext cx="6459606" cy="9249206"/>
          </a:xfrm>
        </p:spPr>
        <p:txBody>
          <a:bodyPr vert="horz" lIns="91440" tIns="45720" rIns="91440" bIns="45720" rtlCol="0" anchor="ctr">
            <a:normAutofit/>
          </a:bodyPr>
          <a:lstStyle/>
          <a:p>
            <a:pPr algn="ctr" defTabSz="914400"/>
            <a:r>
              <a:rPr lang="en-US" sz="4400" kern="1200">
                <a:solidFill>
                  <a:srgbClr val="FFFFFF"/>
                </a:solidFill>
                <a:latin typeface="+mj-lt"/>
                <a:ea typeface="+mj-ea"/>
                <a:cs typeface="+mj-cs"/>
              </a:rPr>
              <a:t>How to Enhance the Credibility of your Research</a:t>
            </a:r>
          </a:p>
        </p:txBody>
      </p:sp>
      <p:sp>
        <p:nvSpPr>
          <p:cNvPr id="3" name="Text Placeholder 2">
            <a:extLst>
              <a:ext uri="{FF2B5EF4-FFF2-40B4-BE49-F238E27FC236}">
                <a16:creationId xmlns:a16="http://schemas.microsoft.com/office/drawing/2014/main" id="{4D844CEF-05A8-44A6-8F34-D383E471C060}"/>
              </a:ext>
            </a:extLst>
          </p:cNvPr>
          <p:cNvSpPr>
            <a:spLocks noGrp="1"/>
          </p:cNvSpPr>
          <p:nvPr>
            <p:ph type="body" sz="quarter" idx="10"/>
          </p:nvPr>
        </p:nvSpPr>
        <p:spPr>
          <a:xfrm>
            <a:off x="9957416" y="1771302"/>
            <a:ext cx="13050440" cy="10503292"/>
          </a:xfrm>
        </p:spPr>
        <p:txBody>
          <a:bodyPr vert="horz" lIns="91440" tIns="45720" rIns="91440" bIns="45720" rtlCol="0" anchor="ctr">
            <a:normAutofit/>
          </a:bodyPr>
          <a:lstStyle/>
          <a:p>
            <a:pPr marL="571500" indent="-228600" defTabSz="914400">
              <a:lnSpc>
                <a:spcPct val="90000"/>
              </a:lnSpc>
              <a:buFont typeface="Arial" panose="020B0604020202020204" pitchFamily="34" charset="0"/>
              <a:buChar char="•"/>
            </a:pPr>
            <a:r>
              <a:rPr lang="en-US" sz="4400" b="1" dirty="0">
                <a:solidFill>
                  <a:schemeClr val="tx1"/>
                </a:solidFill>
                <a:latin typeface="+mn-lt"/>
              </a:rPr>
              <a:t>Triangulation – </a:t>
            </a:r>
            <a:r>
              <a:rPr lang="en-US" sz="4400" dirty="0">
                <a:solidFill>
                  <a:schemeClr val="tx1"/>
                </a:solidFill>
                <a:latin typeface="+mn-lt"/>
              </a:rPr>
              <a:t>In triangulation, multiple sources of data are collected with the hope they will all come together to support a specific hypothesis, theory, or conclusion. </a:t>
            </a:r>
            <a:endParaRPr lang="en-US">
              <a:solidFill>
                <a:schemeClr val="tx1"/>
              </a:solidFill>
            </a:endParaRPr>
          </a:p>
          <a:p>
            <a:pPr marL="571500" indent="-228600" defTabSz="914400">
              <a:lnSpc>
                <a:spcPct val="90000"/>
              </a:lnSpc>
              <a:buFont typeface="Arial" panose="020B0604020202020204" pitchFamily="34" charset="0"/>
              <a:buChar char="•"/>
            </a:pPr>
            <a:r>
              <a:rPr lang="en-US" sz="4400" dirty="0">
                <a:solidFill>
                  <a:schemeClr val="tx1"/>
                </a:solidFill>
                <a:latin typeface="+mn-lt"/>
                <a:ea typeface="Calibri"/>
                <a:cs typeface="Calibri"/>
              </a:rPr>
              <a:t>Tracy reads three different scientific articles about the polar ice caps melting. They all show the same results, that global warming from climate change is causing the ice to melt.</a:t>
            </a:r>
          </a:p>
        </p:txBody>
      </p:sp>
    </p:spTree>
    <p:extLst>
      <p:ext uri="{BB962C8B-B14F-4D97-AF65-F5344CB8AC3E}">
        <p14:creationId xmlns:p14="http://schemas.microsoft.com/office/powerpoint/2010/main" val="54854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68717" y="1127836"/>
            <a:ext cx="8239871" cy="11957228"/>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FBB4B75-BDCB-4361-9C27-F670CABD9ACE}"/>
              </a:ext>
            </a:extLst>
          </p:cNvPr>
          <p:cNvSpPr>
            <a:spLocks noGrp="1"/>
          </p:cNvSpPr>
          <p:nvPr>
            <p:ph type="title"/>
          </p:nvPr>
        </p:nvSpPr>
        <p:spPr>
          <a:xfrm>
            <a:off x="2196936" y="1771302"/>
            <a:ext cx="6459606" cy="9249206"/>
          </a:xfrm>
        </p:spPr>
        <p:txBody>
          <a:bodyPr vert="horz" lIns="91440" tIns="45720" rIns="91440" bIns="45720" rtlCol="0" anchor="ctr">
            <a:normAutofit/>
          </a:bodyPr>
          <a:lstStyle/>
          <a:p>
            <a:pPr algn="ctr" defTabSz="914400"/>
            <a:r>
              <a:rPr lang="en-US" sz="4400" kern="1200">
                <a:solidFill>
                  <a:srgbClr val="FFFFFF"/>
                </a:solidFill>
                <a:latin typeface="+mj-lt"/>
                <a:ea typeface="+mj-ea"/>
                <a:cs typeface="+mj-cs"/>
              </a:rPr>
              <a:t>How to Enhance the Credibility of your Research</a:t>
            </a:r>
          </a:p>
        </p:txBody>
      </p:sp>
      <p:sp>
        <p:nvSpPr>
          <p:cNvPr id="3" name="Text Placeholder 2">
            <a:extLst>
              <a:ext uri="{FF2B5EF4-FFF2-40B4-BE49-F238E27FC236}">
                <a16:creationId xmlns:a16="http://schemas.microsoft.com/office/drawing/2014/main" id="{4D844CEF-05A8-44A6-8F34-D383E471C060}"/>
              </a:ext>
            </a:extLst>
          </p:cNvPr>
          <p:cNvSpPr>
            <a:spLocks noGrp="1"/>
          </p:cNvSpPr>
          <p:nvPr>
            <p:ph type="body" sz="quarter" idx="10"/>
          </p:nvPr>
        </p:nvSpPr>
        <p:spPr>
          <a:xfrm>
            <a:off x="9957416" y="1771302"/>
            <a:ext cx="13050440" cy="10503292"/>
          </a:xfrm>
        </p:spPr>
        <p:txBody>
          <a:bodyPr vert="horz" lIns="91440" tIns="45720" rIns="91440" bIns="45720" rtlCol="0" anchor="ctr">
            <a:normAutofit/>
          </a:bodyPr>
          <a:lstStyle/>
          <a:p>
            <a:pPr marL="571500" indent="-228600" defTabSz="914400">
              <a:lnSpc>
                <a:spcPct val="90000"/>
              </a:lnSpc>
              <a:buFont typeface="Arial" panose="020B0604020202020204" pitchFamily="34" charset="0"/>
              <a:buChar char="•"/>
            </a:pPr>
            <a:r>
              <a:rPr lang="en-US" sz="4400" b="1" dirty="0">
                <a:solidFill>
                  <a:schemeClr val="tx1"/>
                </a:solidFill>
                <a:latin typeface="+mn-lt"/>
              </a:rPr>
              <a:t>A controlled lab study – </a:t>
            </a:r>
            <a:r>
              <a:rPr lang="en-US" sz="4400" dirty="0">
                <a:solidFill>
                  <a:schemeClr val="tx1"/>
                </a:solidFill>
                <a:latin typeface="+mn-lt"/>
              </a:rPr>
              <a:t>Research conducted in lab settings can be performed by researchers that can control the environment conditions, measurements, and experimental treatments. </a:t>
            </a:r>
            <a:endParaRPr lang="en-US">
              <a:solidFill>
                <a:schemeClr val="tx1"/>
              </a:solidFill>
            </a:endParaRPr>
          </a:p>
          <a:p>
            <a:pPr marL="571500" indent="-228600" defTabSz="914400">
              <a:lnSpc>
                <a:spcPct val="90000"/>
              </a:lnSpc>
              <a:buFont typeface="Arial" panose="020B0604020202020204" pitchFamily="34" charset="0"/>
              <a:buChar char="•"/>
            </a:pPr>
            <a:r>
              <a:rPr lang="en-US" sz="4400" dirty="0">
                <a:solidFill>
                  <a:schemeClr val="tx1"/>
                </a:solidFill>
                <a:latin typeface="+mn-lt"/>
                <a:ea typeface="Calibri"/>
                <a:cs typeface="Calibri"/>
              </a:rPr>
              <a:t>Henry grows all the plants for his trial in the greenhouse so precipitation, wind, temperature, and humidity can all be controlled, minimizing variability. This allows the plants to all receive the same experimental variables.</a:t>
            </a:r>
          </a:p>
        </p:txBody>
      </p:sp>
    </p:spTree>
    <p:extLst>
      <p:ext uri="{BB962C8B-B14F-4D97-AF65-F5344CB8AC3E}">
        <p14:creationId xmlns:p14="http://schemas.microsoft.com/office/powerpoint/2010/main" val="1194438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68717" y="1127836"/>
            <a:ext cx="8239871" cy="11957228"/>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FBB4B75-BDCB-4361-9C27-F670CABD9ACE}"/>
              </a:ext>
            </a:extLst>
          </p:cNvPr>
          <p:cNvSpPr>
            <a:spLocks noGrp="1"/>
          </p:cNvSpPr>
          <p:nvPr>
            <p:ph type="title"/>
          </p:nvPr>
        </p:nvSpPr>
        <p:spPr>
          <a:xfrm>
            <a:off x="2196936" y="1771302"/>
            <a:ext cx="6459606" cy="9249206"/>
          </a:xfrm>
        </p:spPr>
        <p:txBody>
          <a:bodyPr vert="horz" lIns="91440" tIns="45720" rIns="91440" bIns="45720" rtlCol="0" anchor="ctr">
            <a:normAutofit/>
          </a:bodyPr>
          <a:lstStyle/>
          <a:p>
            <a:pPr algn="ctr" defTabSz="914400"/>
            <a:r>
              <a:rPr lang="en-US" sz="4400" kern="1200">
                <a:solidFill>
                  <a:srgbClr val="FFFFFF"/>
                </a:solidFill>
                <a:latin typeface="+mj-lt"/>
                <a:ea typeface="+mj-ea"/>
                <a:cs typeface="+mj-cs"/>
              </a:rPr>
              <a:t>How to Enhance the Credibility of your Research</a:t>
            </a:r>
          </a:p>
        </p:txBody>
      </p:sp>
      <p:sp>
        <p:nvSpPr>
          <p:cNvPr id="3" name="Text Placeholder 2">
            <a:extLst>
              <a:ext uri="{FF2B5EF4-FFF2-40B4-BE49-F238E27FC236}">
                <a16:creationId xmlns:a16="http://schemas.microsoft.com/office/drawing/2014/main" id="{4D844CEF-05A8-44A6-8F34-D383E471C060}"/>
              </a:ext>
            </a:extLst>
          </p:cNvPr>
          <p:cNvSpPr>
            <a:spLocks noGrp="1"/>
          </p:cNvSpPr>
          <p:nvPr>
            <p:ph type="body" sz="quarter" idx="10"/>
          </p:nvPr>
        </p:nvSpPr>
        <p:spPr>
          <a:xfrm>
            <a:off x="9957416" y="1771302"/>
            <a:ext cx="13050440" cy="10503292"/>
          </a:xfrm>
        </p:spPr>
        <p:txBody>
          <a:bodyPr vert="horz" lIns="91440" tIns="45720" rIns="91440" bIns="45720" rtlCol="0" anchor="ctr">
            <a:normAutofit/>
          </a:bodyPr>
          <a:lstStyle/>
          <a:p>
            <a:pPr marL="571500" indent="-228600" defTabSz="914400">
              <a:lnSpc>
                <a:spcPct val="90000"/>
              </a:lnSpc>
              <a:buFont typeface="Arial" panose="020B0604020202020204" pitchFamily="34" charset="0"/>
              <a:buChar char="•"/>
            </a:pPr>
            <a:r>
              <a:rPr lang="en-US" sz="4400" b="1" dirty="0">
                <a:solidFill>
                  <a:schemeClr val="tx1"/>
                </a:solidFill>
                <a:latin typeface="+mn-lt"/>
              </a:rPr>
              <a:t>Respondent validation – </a:t>
            </a:r>
            <a:r>
              <a:rPr lang="en-US" sz="4400" dirty="0">
                <a:solidFill>
                  <a:schemeClr val="tx1"/>
                </a:solidFill>
                <a:latin typeface="+mn-lt"/>
              </a:rPr>
              <a:t>In respondent validation, a researcher takes conclusions back to the participants in a study and asks “Do you agree with my conclusions? Do they make sense based on your own experiences?” </a:t>
            </a:r>
            <a:endParaRPr lang="en-US" sz="4400" dirty="0">
              <a:solidFill>
                <a:schemeClr val="tx1"/>
              </a:solidFill>
              <a:latin typeface="+mn-lt"/>
              <a:ea typeface="Calibri"/>
              <a:cs typeface="Calibri"/>
            </a:endParaRPr>
          </a:p>
          <a:p>
            <a:pPr marL="571500" indent="-228600" defTabSz="914400">
              <a:lnSpc>
                <a:spcPct val="90000"/>
              </a:lnSpc>
              <a:buFont typeface="Arial" panose="020B0604020202020204" pitchFamily="34" charset="0"/>
              <a:buChar char="•"/>
            </a:pPr>
            <a:r>
              <a:rPr lang="en-US" sz="4400" dirty="0">
                <a:solidFill>
                  <a:schemeClr val="tx1"/>
                </a:solidFill>
                <a:latin typeface="+mn-lt"/>
                <a:ea typeface="Calibri"/>
                <a:cs typeface="Calibri"/>
              </a:rPr>
              <a:t>Before Allison sends out her research survey, she creates a small group of people that represent her target population and asks them to take her survey as a trial run. Based off their responses, she can determine if her survey questions are valid.</a:t>
            </a:r>
          </a:p>
        </p:txBody>
      </p:sp>
    </p:spTree>
    <p:extLst>
      <p:ext uri="{BB962C8B-B14F-4D97-AF65-F5344CB8AC3E}">
        <p14:creationId xmlns:p14="http://schemas.microsoft.com/office/powerpoint/2010/main" val="2553480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68717" y="1127836"/>
            <a:ext cx="8239871" cy="11957228"/>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FBB4B75-BDCB-4361-9C27-F670CABD9ACE}"/>
              </a:ext>
            </a:extLst>
          </p:cNvPr>
          <p:cNvSpPr>
            <a:spLocks noGrp="1"/>
          </p:cNvSpPr>
          <p:nvPr>
            <p:ph type="title"/>
          </p:nvPr>
        </p:nvSpPr>
        <p:spPr>
          <a:xfrm>
            <a:off x="2196936" y="1771302"/>
            <a:ext cx="6459606" cy="9249206"/>
          </a:xfrm>
        </p:spPr>
        <p:txBody>
          <a:bodyPr vert="horz" lIns="91440" tIns="45720" rIns="91440" bIns="45720" rtlCol="0" anchor="ctr">
            <a:normAutofit/>
          </a:bodyPr>
          <a:lstStyle/>
          <a:p>
            <a:pPr algn="ctr" defTabSz="914400"/>
            <a:r>
              <a:rPr lang="en-US" sz="4400" kern="1200">
                <a:solidFill>
                  <a:srgbClr val="FFFFFF"/>
                </a:solidFill>
                <a:latin typeface="+mj-lt"/>
                <a:ea typeface="+mj-ea"/>
                <a:cs typeface="+mj-cs"/>
              </a:rPr>
              <a:t>How to Enhance the Credibility of your Research</a:t>
            </a:r>
          </a:p>
        </p:txBody>
      </p:sp>
      <p:sp>
        <p:nvSpPr>
          <p:cNvPr id="3" name="Text Placeholder 2">
            <a:extLst>
              <a:ext uri="{FF2B5EF4-FFF2-40B4-BE49-F238E27FC236}">
                <a16:creationId xmlns:a16="http://schemas.microsoft.com/office/drawing/2014/main" id="{4D844CEF-05A8-44A6-8F34-D383E471C060}"/>
              </a:ext>
            </a:extLst>
          </p:cNvPr>
          <p:cNvSpPr>
            <a:spLocks noGrp="1"/>
          </p:cNvSpPr>
          <p:nvPr>
            <p:ph type="body" sz="quarter" idx="10"/>
          </p:nvPr>
        </p:nvSpPr>
        <p:spPr>
          <a:xfrm>
            <a:off x="9957416" y="1771302"/>
            <a:ext cx="13050440" cy="10503292"/>
          </a:xfrm>
        </p:spPr>
        <p:txBody>
          <a:bodyPr vert="horz" lIns="91440" tIns="45720" rIns="91440" bIns="45720" rtlCol="0" anchor="ctr">
            <a:normAutofit/>
          </a:bodyPr>
          <a:lstStyle/>
          <a:p>
            <a:pPr marL="571500" indent="-228600" defTabSz="914400">
              <a:lnSpc>
                <a:spcPct val="90000"/>
              </a:lnSpc>
              <a:buFont typeface="Arial" panose="020B0604020202020204" pitchFamily="34" charset="0"/>
              <a:buChar char="•"/>
            </a:pPr>
            <a:r>
              <a:rPr lang="en-US" sz="4400" b="1" dirty="0">
                <a:solidFill>
                  <a:schemeClr val="tx1"/>
                </a:solidFill>
                <a:latin typeface="+mn-lt"/>
              </a:rPr>
              <a:t>Follow-up studies – </a:t>
            </a:r>
            <a:r>
              <a:rPr lang="en-US" sz="4400" dirty="0">
                <a:solidFill>
                  <a:schemeClr val="tx1"/>
                </a:solidFill>
                <a:latin typeface="+mn-lt"/>
              </a:rPr>
              <a:t>In some research, follow up studies are designed and performed to specifically eliminate any alternative research conclusions from the original study.</a:t>
            </a:r>
            <a:endParaRPr lang="en-US" sz="4400" dirty="0">
              <a:solidFill>
                <a:schemeClr val="tx1"/>
              </a:solidFill>
              <a:latin typeface="Calibri"/>
              <a:ea typeface="Calibri"/>
              <a:cs typeface="Calibri"/>
            </a:endParaRPr>
          </a:p>
          <a:p>
            <a:pPr marL="571500" indent="-228600" defTabSz="914400">
              <a:lnSpc>
                <a:spcPct val="90000"/>
              </a:lnSpc>
              <a:buFont typeface="Arial" panose="020B0604020202020204" pitchFamily="34" charset="0"/>
              <a:buChar char="•"/>
            </a:pPr>
            <a:r>
              <a:rPr lang="en-US" sz="4400" dirty="0">
                <a:solidFill>
                  <a:schemeClr val="tx1"/>
                </a:solidFill>
                <a:latin typeface="+mn-lt"/>
                <a:ea typeface="Calibri"/>
                <a:cs typeface="Calibri"/>
              </a:rPr>
              <a:t>Jared is concerned that his research could be flawed, so he conducts a follow up study where he replicates the research again. Replicating the study allows him to confirm his results or realize they were wrong.</a:t>
            </a:r>
          </a:p>
          <a:p>
            <a:pPr marL="571500" indent="-228600" defTabSz="914400">
              <a:lnSpc>
                <a:spcPct val="90000"/>
              </a:lnSpc>
              <a:buFont typeface="Arial" panose="020B0604020202020204" pitchFamily="34" charset="0"/>
              <a:buChar char="•"/>
            </a:pPr>
            <a:endParaRPr lang="en-US" sz="4400" dirty="0">
              <a:solidFill>
                <a:schemeClr val="tx1"/>
              </a:solidFill>
              <a:latin typeface="+mn-lt"/>
              <a:ea typeface="Calibri"/>
              <a:cs typeface="Calibri"/>
            </a:endParaRPr>
          </a:p>
        </p:txBody>
      </p:sp>
    </p:spTree>
    <p:extLst>
      <p:ext uri="{BB962C8B-B14F-4D97-AF65-F5344CB8AC3E}">
        <p14:creationId xmlns:p14="http://schemas.microsoft.com/office/powerpoint/2010/main" val="4026850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4000" cy="13716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sticky notes">
            <a:extLst>
              <a:ext uri="{FF2B5EF4-FFF2-40B4-BE49-F238E27FC236}">
                <a16:creationId xmlns:a16="http://schemas.microsoft.com/office/drawing/2014/main" id="{65F1B06C-3997-2CA2-D1B7-54AF0A0910CC}"/>
              </a:ext>
            </a:extLst>
          </p:cNvPr>
          <p:cNvPicPr>
            <a:picLocks noChangeAspect="1"/>
          </p:cNvPicPr>
          <p:nvPr/>
        </p:nvPicPr>
        <p:blipFill rotWithShape="1">
          <a:blip r:embed="rId3">
            <a:alphaModFix amt="35000"/>
          </a:blip>
          <a:srcRect t="4015" b="11715"/>
          <a:stretch/>
        </p:blipFill>
        <p:spPr>
          <a:xfrm>
            <a:off x="20" y="2"/>
            <a:ext cx="24383980" cy="13715998"/>
          </a:xfrm>
          <a:prstGeom prst="rect">
            <a:avLst/>
          </a:prstGeom>
        </p:spPr>
      </p:pic>
      <p:sp>
        <p:nvSpPr>
          <p:cNvPr id="2" name="Title 1">
            <a:extLst>
              <a:ext uri="{FF2B5EF4-FFF2-40B4-BE49-F238E27FC236}">
                <a16:creationId xmlns:a16="http://schemas.microsoft.com/office/drawing/2014/main" id="{41936F71-D53D-FA4A-84F4-C47B29600B16}"/>
              </a:ext>
            </a:extLst>
          </p:cNvPr>
          <p:cNvSpPr>
            <a:spLocks noGrp="1"/>
          </p:cNvSpPr>
          <p:nvPr>
            <p:ph type="title"/>
          </p:nvPr>
        </p:nvSpPr>
        <p:spPr>
          <a:xfrm>
            <a:off x="1181386" y="4343675"/>
            <a:ext cx="7582291" cy="3165957"/>
          </a:xfrm>
        </p:spPr>
        <p:txBody>
          <a:bodyPr vert="horz" lIns="91440" tIns="45720" rIns="91440" bIns="45720" rtlCol="0" anchor="ctr">
            <a:normAutofit/>
          </a:bodyPr>
          <a:lstStyle/>
          <a:p>
            <a:pPr algn="r" defTabSz="914400"/>
            <a:r>
              <a:rPr lang="en-US" sz="8000">
                <a:solidFill>
                  <a:srgbClr val="FFFFFF"/>
                </a:solidFill>
                <a:latin typeface="Nunito Sans" pitchFamily="2" charset="0"/>
              </a:rPr>
              <a:t>Student Activity</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06744" y="4572000"/>
            <a:ext cx="0" cy="4572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A1C1478-7671-2045-8254-61C0DE5AEF2B}"/>
              </a:ext>
            </a:extLst>
          </p:cNvPr>
          <p:cNvSpPr>
            <a:spLocks noGrp="1"/>
          </p:cNvSpPr>
          <p:nvPr>
            <p:ph type="body" sz="quarter" idx="10"/>
          </p:nvPr>
        </p:nvSpPr>
        <p:spPr>
          <a:xfrm>
            <a:off x="10237362" y="1336432"/>
            <a:ext cx="12906340" cy="11216298"/>
          </a:xfrm>
        </p:spPr>
        <p:txBody>
          <a:bodyPr vert="horz" lIns="91440" tIns="45720" rIns="91440" bIns="45720" rtlCol="0" anchor="t">
            <a:normAutofit/>
          </a:bodyPr>
          <a:lstStyle/>
          <a:p>
            <a:pPr marL="769620" indent="-742950" defTabSz="914400">
              <a:lnSpc>
                <a:spcPct val="100000"/>
              </a:lnSpc>
              <a:buAutoNum type="arabicPeriod"/>
            </a:pPr>
            <a:r>
              <a:rPr lang="en-US" sz="4400" b="1" dirty="0">
                <a:solidFill>
                  <a:schemeClr val="accent4">
                    <a:lumMod val="60000"/>
                    <a:lumOff val="40000"/>
                  </a:schemeClr>
                </a:solidFill>
              </a:rPr>
              <a:t>On the same sheet of paper from earlier, create a new section titled “Research Credibility”</a:t>
            </a:r>
            <a:endParaRPr lang="en-US"/>
          </a:p>
          <a:p>
            <a:pPr marL="769620" indent="-742950" defTabSz="914400">
              <a:lnSpc>
                <a:spcPct val="100000"/>
              </a:lnSpc>
              <a:buAutoNum type="arabicPeriod"/>
            </a:pPr>
            <a:endParaRPr lang="en-US" sz="4400" b="1" dirty="0">
              <a:solidFill>
                <a:srgbClr val="FF814E"/>
              </a:solidFill>
            </a:endParaRPr>
          </a:p>
          <a:p>
            <a:pPr marL="769620" indent="-742950" defTabSz="914400">
              <a:lnSpc>
                <a:spcPct val="100000"/>
              </a:lnSpc>
              <a:buAutoNum type="arabicPeriod"/>
            </a:pPr>
            <a:r>
              <a:rPr lang="en-US" sz="4400" b="1" dirty="0">
                <a:solidFill>
                  <a:srgbClr val="FF814E"/>
                </a:solidFill>
              </a:rPr>
              <a:t>Explain how you will ensure your data is trustworthy</a:t>
            </a:r>
          </a:p>
          <a:p>
            <a:pPr marL="1684020" lvl="1" indent="-742950" defTabSz="914400">
              <a:lnSpc>
                <a:spcPct val="100000"/>
              </a:lnSpc>
              <a:spcBef>
                <a:spcPts val="0"/>
              </a:spcBef>
              <a:buFont typeface="Arial" panose="020B0604020202020204" pitchFamily="34" charset="0"/>
              <a:buChar char="•"/>
            </a:pPr>
            <a:r>
              <a:rPr lang="en-US" sz="4400" b="1" dirty="0">
                <a:solidFill>
                  <a:srgbClr val="FF814E"/>
                </a:solidFill>
              </a:rPr>
              <a:t>Who will have access to it?</a:t>
            </a:r>
          </a:p>
          <a:p>
            <a:pPr marL="736600" indent="-711200" defTabSz="914400">
              <a:lnSpc>
                <a:spcPct val="100000"/>
              </a:lnSpc>
            </a:pPr>
            <a:r>
              <a:rPr lang="en-US" sz="4400" b="1" dirty="0">
                <a:solidFill>
                  <a:schemeClr val="bg2">
                    <a:lumMod val="40000"/>
                    <a:lumOff val="60000"/>
                  </a:schemeClr>
                </a:solidFill>
                <a:latin typeface="Nunito Sans"/>
              </a:rPr>
              <a:t>3. Explain how you would make your research report reliable</a:t>
            </a:r>
          </a:p>
          <a:p>
            <a:pPr marL="1717675" indent="-401320" defTabSz="914400">
              <a:lnSpc>
                <a:spcPct val="100000"/>
              </a:lnSpc>
              <a:spcBef>
                <a:spcPts val="0"/>
              </a:spcBef>
              <a:buFont typeface="Arial" panose="020B0604020202020204" pitchFamily="34" charset="0"/>
              <a:buChar char="•"/>
            </a:pPr>
            <a:r>
              <a:rPr lang="en-US" sz="4400" b="1" dirty="0">
                <a:solidFill>
                  <a:schemeClr val="bg2">
                    <a:lumMod val="40000"/>
                    <a:lumOff val="60000"/>
                  </a:schemeClr>
                </a:solidFill>
              </a:rPr>
              <a:t>You might cross-reference with other researchers</a:t>
            </a:r>
          </a:p>
          <a:p>
            <a:pPr marL="1717675" indent="-401320" defTabSz="914400">
              <a:lnSpc>
                <a:spcPct val="100000"/>
              </a:lnSpc>
              <a:spcBef>
                <a:spcPts val="0"/>
              </a:spcBef>
              <a:buFont typeface="Arial" panose="020B0604020202020204" pitchFamily="34" charset="0"/>
              <a:buChar char="•"/>
            </a:pPr>
            <a:r>
              <a:rPr lang="en-US" sz="4400" b="1" dirty="0">
                <a:solidFill>
                  <a:schemeClr val="bg2">
                    <a:lumMod val="40000"/>
                    <a:lumOff val="60000"/>
                  </a:schemeClr>
                </a:solidFill>
              </a:rPr>
              <a:t>You might do a follow-up study</a:t>
            </a:r>
          </a:p>
        </p:txBody>
      </p:sp>
      <mc:AlternateContent xmlns:mc="http://schemas.openxmlformats.org/markup-compatibility/2006">
        <mc:Choice xmlns:am3d="http://schemas.microsoft.com/office/drawing/2017/model3d" Requires="am3d">
          <p:graphicFrame>
            <p:nvGraphicFramePr>
              <p:cNvPr id="6" name="3D Model 5" descr="Juggling octopus">
                <a:extLst>
                  <a:ext uri="{FF2B5EF4-FFF2-40B4-BE49-F238E27FC236}">
                    <a16:creationId xmlns:a16="http://schemas.microsoft.com/office/drawing/2014/main" id="{39A15FCD-4B70-1E44-8A79-F1227D9181EF}"/>
                  </a:ext>
                </a:extLst>
              </p:cNvPr>
              <p:cNvGraphicFramePr>
                <a:graphicFrameLocks noChangeAspect="1"/>
              </p:cNvGraphicFramePr>
              <p:nvPr>
                <p:extLst>
                  <p:ext uri="{D42A27DB-BD31-4B8C-83A1-F6EECF244321}">
                    <p14:modId xmlns:p14="http://schemas.microsoft.com/office/powerpoint/2010/main" val="2964652234"/>
                  </p:ext>
                </p:extLst>
              </p:nvPr>
            </p:nvGraphicFramePr>
            <p:xfrm>
              <a:off x="3133856" y="4977870"/>
              <a:ext cx="6254704" cy="7310606"/>
            </p:xfrm>
            <a:graphic>
              <a:graphicData uri="http://schemas.microsoft.com/office/drawing/2017/model3d">
                <am3d:model3d r:embed="rId4">
                  <am3d:spPr>
                    <a:xfrm>
                      <a:off x="0" y="0"/>
                      <a:ext cx="6254704" cy="7310606"/>
                    </a:xfrm>
                    <a:prstGeom prst="rect">
                      <a:avLst/>
                    </a:prstGeom>
                  </am3d:spPr>
                  <am3d:camera>
                    <am3d:pos x="0" y="0" z="79345167"/>
                    <am3d:up dx="0" dy="36000000" dz="0"/>
                    <am3d:lookAt x="0" y="0" z="0"/>
                    <am3d:perspective fov="2700000"/>
                  </am3d:camera>
                  <am3d:trans>
                    <am3d:meterPerModelUnit n="456754" d="1000000"/>
                    <am3d:preTrans dx="462737" dy="-16186774" dz="-638596"/>
                    <am3d:scale>
                      <am3d:sx n="1000000" d="1000000"/>
                      <am3d:sy n="1000000" d="1000000"/>
                      <am3d:sz n="1000000" d="1000000"/>
                    </am3d:scale>
                    <am3d:rot ax="1044690" ay="-2375660" az="-678190"/>
                    <am3d:postTrans dx="0" dy="0" dz="0"/>
                  </am3d:trans>
                  <am3d:raster rName="Office3DRenderer" rVer="16.0.8326">
                    <am3d:blip r:embed="rId5"/>
                  </am3d:raster>
                  <am3d:extLst>
                    <a:ext uri="{9A65AA19-BECB-4387-8358-8AD5134E1D82}">
                      <a3danim:embedAnim xmlns:a3danim="http://schemas.microsoft.com/office/drawing/2018/animation/model3d" animId="0">
                        <a3danim:animPr length="11733" count="indefinite"/>
                      </a3danim:embedAnim>
                    </a:ext>
                    <a:ext uri="{E9DE012E-A134-456F-84FE-255F9AAD75C6}">
                      <a3danim:posterFrame xmlns:a3danim="http://schemas.microsoft.com/office/drawing/2018/animation/model3d" animId="0"/>
                    </a:ext>
                  </am3d:extLst>
                  <am3d:objViewport viewportSz="782397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Juggling octopus">
                <a:extLst>
                  <a:ext uri="{FF2B5EF4-FFF2-40B4-BE49-F238E27FC236}">
                    <a16:creationId xmlns:a16="http://schemas.microsoft.com/office/drawing/2014/main" id="{39A15FCD-4B70-1E44-8A79-F1227D9181EF}"/>
                  </a:ext>
                </a:extLst>
              </p:cNvPr>
              <p:cNvPicPr>
                <a:picLocks noGrp="1" noRot="1" noChangeAspect="1" noMove="1" noResize="1" noEditPoints="1" noAdjustHandles="1" noChangeArrowheads="1" noChangeShapeType="1" noCrop="1"/>
              </p:cNvPicPr>
              <p:nvPr/>
            </p:nvPicPr>
            <p:blipFill>
              <a:blip r:embed="rId5"/>
              <a:stretch>
                <a:fillRect/>
              </a:stretch>
            </p:blipFill>
            <p:spPr>
              <a:xfrm>
                <a:off x="3133856" y="4977870"/>
                <a:ext cx="6254704" cy="7310606"/>
              </a:xfrm>
              <a:prstGeom prst="rect">
                <a:avLst/>
              </a:prstGeom>
            </p:spPr>
          </p:pic>
        </mc:Fallback>
      </mc:AlternateContent>
    </p:spTree>
    <p:extLst>
      <p:ext uri="{BB962C8B-B14F-4D97-AF65-F5344CB8AC3E}">
        <p14:creationId xmlns:p14="http://schemas.microsoft.com/office/powerpoint/2010/main" val="4555020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1733" fill="hold"/>
                                        <p:tgtEl>
                                          <p:spTgt spid="6"/>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904"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B2F74D-1B25-E84A-BCAB-85B6A5604C15}"/>
              </a:ext>
            </a:extLst>
          </p:cNvPr>
          <p:cNvSpPr>
            <a:spLocks noGrp="1"/>
          </p:cNvSpPr>
          <p:nvPr>
            <p:ph type="title"/>
          </p:nvPr>
        </p:nvSpPr>
        <p:spPr>
          <a:xfrm>
            <a:off x="10264876" y="730250"/>
            <a:ext cx="13332542" cy="2610827"/>
          </a:xfrm>
        </p:spPr>
        <p:txBody>
          <a:bodyPr vert="horz" lIns="91440" tIns="45720" rIns="91440" bIns="45720" rtlCol="0" anchor="ctr">
            <a:normAutofit/>
          </a:bodyPr>
          <a:lstStyle/>
          <a:p>
            <a:pPr algn="ctr" defTabSz="914400"/>
            <a:r>
              <a:rPr lang="en-US" sz="6600" spc="0" dirty="0">
                <a:solidFill>
                  <a:schemeClr val="tx1"/>
                </a:solidFill>
                <a:latin typeface="+mj-lt"/>
              </a:rPr>
              <a:t>Overview of our Research Project Lesson</a:t>
            </a:r>
          </a:p>
        </p:txBody>
      </p:sp>
      <p:sp>
        <p:nvSpPr>
          <p:cNvPr id="3" name="Text Placeholder 2">
            <a:extLst>
              <a:ext uri="{FF2B5EF4-FFF2-40B4-BE49-F238E27FC236}">
                <a16:creationId xmlns:a16="http://schemas.microsoft.com/office/drawing/2014/main" id="{D17AD4BD-402A-E743-8339-BF22F734B809}"/>
              </a:ext>
            </a:extLst>
          </p:cNvPr>
          <p:cNvSpPr>
            <a:spLocks noGrp="1"/>
          </p:cNvSpPr>
          <p:nvPr>
            <p:ph type="body" sz="quarter" idx="10"/>
          </p:nvPr>
        </p:nvSpPr>
        <p:spPr>
          <a:xfrm>
            <a:off x="10264876" y="3657600"/>
            <a:ext cx="13332543" cy="9328149"/>
          </a:xfrm>
        </p:spPr>
        <p:txBody>
          <a:bodyPr vert="horz" lIns="91440" tIns="45720" rIns="91440" bIns="45720" rtlCol="0">
            <a:normAutofit/>
          </a:bodyPr>
          <a:lstStyle/>
          <a:p>
            <a:pPr marL="457200" indent="-228600" defTabSz="914400">
              <a:lnSpc>
                <a:spcPct val="90000"/>
              </a:lnSpc>
              <a:buFont typeface="Arial" panose="020B0604020202020204" pitchFamily="34" charset="0"/>
              <a:buChar char="•"/>
            </a:pPr>
            <a:r>
              <a:rPr lang="en-US" sz="4400" dirty="0">
                <a:solidFill>
                  <a:srgbClr val="0070C0"/>
                </a:solidFill>
                <a:latin typeface="+mn-lt"/>
              </a:rPr>
              <a:t>First, we identified our research problem and looked at the existing literature that relates to our research topic</a:t>
            </a:r>
          </a:p>
          <a:p>
            <a:pPr marL="457200" indent="-228600" defTabSz="914400">
              <a:lnSpc>
                <a:spcPct val="90000"/>
              </a:lnSpc>
              <a:buFont typeface="Arial" panose="020B0604020202020204" pitchFamily="34" charset="0"/>
              <a:buChar char="•"/>
            </a:pPr>
            <a:endParaRPr lang="en-US" sz="4400" dirty="0">
              <a:solidFill>
                <a:schemeClr val="accent5">
                  <a:lumMod val="50000"/>
                </a:schemeClr>
              </a:solidFill>
              <a:latin typeface="+mn-lt"/>
            </a:endParaRPr>
          </a:p>
          <a:p>
            <a:pPr marL="457200" indent="-228600" defTabSz="914400">
              <a:lnSpc>
                <a:spcPct val="90000"/>
              </a:lnSpc>
              <a:buFont typeface="Arial" panose="020B0604020202020204" pitchFamily="34" charset="0"/>
              <a:buChar char="•"/>
            </a:pPr>
            <a:r>
              <a:rPr lang="en-US" sz="4400" dirty="0">
                <a:solidFill>
                  <a:schemeClr val="accent5">
                    <a:lumMod val="50000"/>
                  </a:schemeClr>
                </a:solidFill>
                <a:latin typeface="+mn-lt"/>
              </a:rPr>
              <a:t>After that we narrowed down our research question(s) and determine which design we wanted to use</a:t>
            </a:r>
          </a:p>
          <a:p>
            <a:pPr marL="457200" indent="-228600" defTabSz="914400">
              <a:lnSpc>
                <a:spcPct val="90000"/>
              </a:lnSpc>
              <a:buFont typeface="Arial" panose="020B0604020202020204" pitchFamily="34" charset="0"/>
              <a:buChar char="•"/>
            </a:pPr>
            <a:endParaRPr lang="en-US" sz="4400" dirty="0">
              <a:solidFill>
                <a:schemeClr val="accent4">
                  <a:lumMod val="75000"/>
                </a:schemeClr>
              </a:solidFill>
              <a:latin typeface="+mn-lt"/>
            </a:endParaRPr>
          </a:p>
          <a:p>
            <a:pPr marL="457200" indent="-228600" defTabSz="914400">
              <a:lnSpc>
                <a:spcPct val="90000"/>
              </a:lnSpc>
              <a:buFont typeface="Arial" panose="020B0604020202020204" pitchFamily="34" charset="0"/>
              <a:buChar char="•"/>
            </a:pPr>
            <a:r>
              <a:rPr lang="en-US" sz="4400" dirty="0">
                <a:solidFill>
                  <a:schemeClr val="accent4">
                    <a:lumMod val="75000"/>
                  </a:schemeClr>
                </a:solidFill>
                <a:latin typeface="+mn-lt"/>
              </a:rPr>
              <a:t>Next, we collected the data, and made sure our results were reliable and credible</a:t>
            </a:r>
          </a:p>
          <a:p>
            <a:pPr marL="457200" indent="-228600" defTabSz="914400">
              <a:lnSpc>
                <a:spcPct val="90000"/>
              </a:lnSpc>
              <a:buFont typeface="Arial" panose="020B0604020202020204" pitchFamily="34" charset="0"/>
              <a:buChar char="•"/>
            </a:pPr>
            <a:endParaRPr lang="en-US" sz="4400" dirty="0">
              <a:solidFill>
                <a:srgbClr val="00B050"/>
              </a:solidFill>
              <a:latin typeface="+mn-lt"/>
            </a:endParaRPr>
          </a:p>
          <a:p>
            <a:pPr marL="457200" indent="-228600" defTabSz="914400">
              <a:lnSpc>
                <a:spcPct val="90000"/>
              </a:lnSpc>
              <a:buFont typeface="Arial" panose="020B0604020202020204" pitchFamily="34" charset="0"/>
              <a:buChar char="•"/>
            </a:pPr>
            <a:r>
              <a:rPr lang="en-US" sz="4400" dirty="0">
                <a:solidFill>
                  <a:srgbClr val="00B050"/>
                </a:solidFill>
                <a:latin typeface="+mn-lt"/>
              </a:rPr>
              <a:t>Our next lesson we will discuss how to analyze your data and write a research report!</a:t>
            </a:r>
          </a:p>
          <a:p>
            <a:pPr indent="-228600" defTabSz="914400">
              <a:lnSpc>
                <a:spcPct val="90000"/>
              </a:lnSpc>
              <a:buFont typeface="Arial" panose="020B0604020202020204" pitchFamily="34" charset="0"/>
              <a:buChar char="•"/>
            </a:pPr>
            <a:endParaRPr lang="en-US" sz="4000" dirty="0">
              <a:solidFill>
                <a:schemeClr val="tx1"/>
              </a:solidFill>
              <a:latin typeface="+mn-lt"/>
            </a:endParaRPr>
          </a:p>
        </p:txBody>
      </p:sp>
      <p:pic>
        <p:nvPicPr>
          <p:cNvPr id="5122" name="Picture 2" descr="Department of Agricultural Sciences : Texas State University">
            <a:extLst>
              <a:ext uri="{FF2B5EF4-FFF2-40B4-BE49-F238E27FC236}">
                <a16:creationId xmlns:a16="http://schemas.microsoft.com/office/drawing/2014/main" id="{FDB501E6-617A-ABA9-C0C1-B20355D96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9497"/>
            <a:ext cx="10264877" cy="1368650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129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A203437-703A-4E00-A8C0-91D328D6C7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6"/>
            <a:ext cx="24384000"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B2F74D-1B25-E84A-BCAB-85B6A5604C15}"/>
              </a:ext>
            </a:extLst>
          </p:cNvPr>
          <p:cNvSpPr>
            <a:spLocks noGrp="1"/>
          </p:cNvSpPr>
          <p:nvPr>
            <p:ph type="title"/>
          </p:nvPr>
        </p:nvSpPr>
        <p:spPr>
          <a:xfrm>
            <a:off x="1178018" y="1004800"/>
            <a:ext cx="6734342" cy="3636128"/>
          </a:xfrm>
        </p:spPr>
        <p:txBody>
          <a:bodyPr vert="horz" lIns="91440" tIns="45720" rIns="91440" bIns="45720" rtlCol="0" anchor="ctr">
            <a:normAutofit/>
          </a:bodyPr>
          <a:lstStyle/>
          <a:p>
            <a:pPr algn="ctr" defTabSz="914400"/>
            <a:r>
              <a:rPr lang="en-US" b="1" kern="1200" dirty="0">
                <a:solidFill>
                  <a:schemeClr val="tx1"/>
                </a:solidFill>
                <a:latin typeface="+mj-lt"/>
                <a:ea typeface="+mj-ea"/>
                <a:cs typeface="+mj-cs"/>
              </a:rPr>
              <a:t>Remember,</a:t>
            </a:r>
          </a:p>
        </p:txBody>
      </p:sp>
      <p:pic>
        <p:nvPicPr>
          <p:cNvPr id="4098" name="Picture 2" descr="Department of Agricultural Sciences : Texas State University">
            <a:extLst>
              <a:ext uri="{FF2B5EF4-FFF2-40B4-BE49-F238E27FC236}">
                <a16:creationId xmlns:a16="http://schemas.microsoft.com/office/drawing/2014/main" id="{C5C744E2-64EC-5205-4D4B-F2917E0A08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43" b="32871"/>
          <a:stretch/>
        </p:blipFill>
        <p:spPr bwMode="auto">
          <a:xfrm>
            <a:off x="9238488" y="-23513"/>
            <a:ext cx="15273526" cy="5557427"/>
          </a:xfrm>
          <a:prstGeom prst="rect">
            <a:avLst/>
          </a:prstGeom>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CD84038B-4A56-439B-A184-79B2D4506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25458"/>
            <a:ext cx="24384000" cy="12801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122" name="Picture 2" descr="FACS is Loads of Fun Bulletin Board Kit ...">
            <a:extLst>
              <a:ext uri="{FF2B5EF4-FFF2-40B4-BE49-F238E27FC236}">
                <a16:creationId xmlns:a16="http://schemas.microsoft.com/office/drawing/2014/main" id="{A3862C05-71B5-937E-7BF9-2B675D5CE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687" r="4426" b="1"/>
          <a:stretch/>
        </p:blipFill>
        <p:spPr bwMode="auto">
          <a:xfrm>
            <a:off x="-2" y="5653474"/>
            <a:ext cx="9131558" cy="806252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D17AD4BD-402A-E743-8339-BF22F734B809}"/>
              </a:ext>
            </a:extLst>
          </p:cNvPr>
          <p:cNvSpPr>
            <a:spLocks noGrp="1"/>
          </p:cNvSpPr>
          <p:nvPr>
            <p:ph type="body" sz="quarter" idx="10"/>
          </p:nvPr>
        </p:nvSpPr>
        <p:spPr>
          <a:xfrm>
            <a:off x="10961880" y="8062527"/>
            <a:ext cx="11484864" cy="4689416"/>
          </a:xfrm>
        </p:spPr>
        <p:txBody>
          <a:bodyPr vert="horz" lIns="91440" tIns="45720" rIns="91440" bIns="45720" rtlCol="0" anchor="ctr">
            <a:normAutofit/>
          </a:bodyPr>
          <a:lstStyle/>
          <a:p>
            <a:pPr marL="457200" indent="-228600" defTabSz="914400">
              <a:lnSpc>
                <a:spcPct val="90000"/>
              </a:lnSpc>
              <a:buFont typeface="Arial" panose="020B0604020202020204" pitchFamily="34" charset="0"/>
              <a:buChar char="•"/>
            </a:pPr>
            <a:r>
              <a:rPr lang="en-US" sz="8800" dirty="0">
                <a:solidFill>
                  <a:schemeClr val="tx1"/>
                </a:solidFill>
                <a:latin typeface="+mn-lt"/>
              </a:rPr>
              <a:t>All projects are completed one step at a time!</a:t>
            </a:r>
          </a:p>
          <a:p>
            <a:pPr marL="228600" indent="-228600" defTabSz="914400">
              <a:lnSpc>
                <a:spcPct val="90000"/>
              </a:lnSpc>
              <a:buFont typeface="Arial" panose="020B0604020202020204" pitchFamily="34" charset="0"/>
              <a:buChar char="•"/>
            </a:pPr>
            <a:endParaRPr lang="en-US" sz="4000" dirty="0">
              <a:solidFill>
                <a:schemeClr val="tx1"/>
              </a:solidFill>
              <a:latin typeface="+mn-lt"/>
            </a:endParaRPr>
          </a:p>
          <a:p>
            <a:pPr marL="457200" indent="-228600" defTabSz="914400">
              <a:lnSpc>
                <a:spcPct val="90000"/>
              </a:lnSpc>
              <a:buFont typeface="Arial" panose="020B0604020202020204" pitchFamily="34" charset="0"/>
              <a:buChar char="•"/>
            </a:pPr>
            <a:endParaRPr lang="en-US" sz="4000" dirty="0">
              <a:solidFill>
                <a:schemeClr val="tx1"/>
              </a:solidFill>
              <a:latin typeface="+mn-lt"/>
            </a:endParaRPr>
          </a:p>
          <a:p>
            <a:pPr indent="-228600" defTabSz="914400">
              <a:lnSpc>
                <a:spcPct val="90000"/>
              </a:lnSpc>
              <a:buFont typeface="Arial" panose="020B0604020202020204" pitchFamily="34" charset="0"/>
              <a:buChar char="•"/>
            </a:pPr>
            <a:endParaRPr lang="en-US" sz="4000" dirty="0">
              <a:solidFill>
                <a:schemeClr val="tx1"/>
              </a:solidFill>
              <a:latin typeface="+mn-lt"/>
            </a:endParaRPr>
          </a:p>
        </p:txBody>
      </p:sp>
      <p:sp>
        <p:nvSpPr>
          <p:cNvPr id="5131" name="Rectangle 5130">
            <a:extLst>
              <a:ext uri="{FF2B5EF4-FFF2-40B4-BE49-F238E27FC236}">
                <a16:creationId xmlns:a16="http://schemas.microsoft.com/office/drawing/2014/main" id="{4F96EE13-2C4D-4262-812E-DDE5FC35F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16478" y="6793990"/>
            <a:ext cx="13716004" cy="12801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1943309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8EEDE-D695-6F45-BAEC-4F4BFDD07160}"/>
              </a:ext>
            </a:extLst>
          </p:cNvPr>
          <p:cNvSpPr>
            <a:spLocks noGrp="1"/>
          </p:cNvSpPr>
          <p:nvPr>
            <p:ph type="title"/>
          </p:nvPr>
        </p:nvSpPr>
        <p:spPr>
          <a:xfrm>
            <a:off x="3048000" y="9829710"/>
            <a:ext cx="18288000" cy="1573406"/>
          </a:xfrm>
        </p:spPr>
        <p:txBody>
          <a:bodyPr vert="horz" lIns="91440" tIns="45720" rIns="91440" bIns="45720" rtlCol="0" anchor="b">
            <a:normAutofit/>
          </a:bodyPr>
          <a:lstStyle/>
          <a:p>
            <a:pPr algn="ctr" defTabSz="914400"/>
            <a:r>
              <a:rPr lang="en-US" sz="7200" kern="1200">
                <a:solidFill>
                  <a:schemeClr val="tx1"/>
                </a:solidFill>
                <a:latin typeface="+mj-lt"/>
                <a:ea typeface="+mj-ea"/>
                <a:cs typeface="+mj-cs"/>
              </a:rPr>
              <a:t>Have a great day!</a:t>
            </a:r>
          </a:p>
        </p:txBody>
      </p:sp>
      <p:pic>
        <p:nvPicPr>
          <p:cNvPr id="4" name="Picture 3" descr="Brown and white cow">
            <a:extLst>
              <a:ext uri="{FF2B5EF4-FFF2-40B4-BE49-F238E27FC236}">
                <a16:creationId xmlns:a16="http://schemas.microsoft.com/office/drawing/2014/main" id="{1322F8BE-768E-2D48-8EE2-6490461E83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320" r="1" b="1"/>
          <a:stretch/>
        </p:blipFill>
        <p:spPr>
          <a:xfrm>
            <a:off x="20" y="10"/>
            <a:ext cx="12191980" cy="9211352"/>
          </a:xfrm>
          <a:prstGeom prst="rect">
            <a:avLst/>
          </a:prstGeom>
        </p:spPr>
      </p:pic>
      <p:pic>
        <p:nvPicPr>
          <p:cNvPr id="6148" name="Picture 4" descr="Rhode, Holly - Family Consumer Sciences ...">
            <a:extLst>
              <a:ext uri="{FF2B5EF4-FFF2-40B4-BE49-F238E27FC236}">
                <a16:creationId xmlns:a16="http://schemas.microsoft.com/office/drawing/2014/main" id="{B6B1D67B-9194-5624-2B66-FA5D277B04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248" r="6438"/>
          <a:stretch/>
        </p:blipFill>
        <p:spPr bwMode="auto">
          <a:xfrm>
            <a:off x="12191996" y="10"/>
            <a:ext cx="12192000" cy="9211352"/>
          </a:xfrm>
          <a:prstGeom prst="rect">
            <a:avLst/>
          </a:prstGeom>
          <a:noFill/>
          <a:extLst>
            <a:ext uri="{909E8E84-426E-40DD-AFC4-6F175D3DCCD1}">
              <a14:hiddenFill xmlns:a14="http://schemas.microsoft.com/office/drawing/2010/main">
                <a:solidFill>
                  <a:srgbClr val="FFFFFF"/>
                </a:solidFill>
              </a14:hiddenFill>
            </a:ext>
          </a:extLst>
        </p:spPr>
      </p:pic>
      <p:grpSp>
        <p:nvGrpSpPr>
          <p:cNvPr id="6153" name="Group 6152">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9087998"/>
            <a:ext cx="24384000" cy="246728"/>
            <a:chOff x="1" y="6737460"/>
            <a:chExt cx="12192000" cy="123364"/>
          </a:xfrm>
        </p:grpSpPr>
        <p:sp>
          <p:nvSpPr>
            <p:cNvPr id="6154" name="Rectangle 6153">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5" name="Rectangle 6154">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62985434-C672-B3D3-5D30-2B74A6D8343D}"/>
              </a:ext>
            </a:extLst>
          </p:cNvPr>
          <p:cNvSpPr txBox="1"/>
          <p:nvPr/>
        </p:nvSpPr>
        <p:spPr>
          <a:xfrm>
            <a:off x="283029" y="9706346"/>
            <a:ext cx="24100971" cy="1569660"/>
          </a:xfrm>
          <a:prstGeom prst="rect">
            <a:avLst/>
          </a:prstGeom>
          <a:noFill/>
        </p:spPr>
        <p:txBody>
          <a:bodyPr wrap="square" rtlCol="0">
            <a:spAutoFit/>
          </a:bodyPr>
          <a:lstStyle/>
          <a:p>
            <a:pPr algn="ctr"/>
            <a:r>
              <a:rPr lang="en-US" sz="9600" dirty="0">
                <a:solidFill>
                  <a:schemeClr val="bg1"/>
                </a:solidFill>
                <a:latin typeface="Times New Roman" panose="02020603050405020304" pitchFamily="18" charset="0"/>
                <a:ea typeface="Open Sans Semibold" panose="020B0706030804020204" pitchFamily="34" charset="0"/>
                <a:cs typeface="Times New Roman" panose="02020603050405020304" pitchFamily="18" charset="0"/>
              </a:rPr>
              <a:t>HAVE A GREAT DAY!!!</a:t>
            </a:r>
          </a:p>
        </p:txBody>
      </p:sp>
    </p:spTree>
    <p:extLst>
      <p:ext uri="{BB962C8B-B14F-4D97-AF65-F5344CB8AC3E}">
        <p14:creationId xmlns:p14="http://schemas.microsoft.com/office/powerpoint/2010/main" val="7334220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Gaillardia Dark Theme">
  <a:themeElements>
    <a:clrScheme name="TXST Brand">
      <a:dk1>
        <a:srgbClr val="501214"/>
      </a:dk1>
      <a:lt1>
        <a:srgbClr val="FFFFFF"/>
      </a:lt1>
      <a:dk2>
        <a:srgbClr val="006F98"/>
      </a:dk2>
      <a:lt2>
        <a:srgbClr val="E7E6E6"/>
      </a:lt2>
      <a:accent1>
        <a:srgbClr val="EB2E47"/>
      </a:accent1>
      <a:accent2>
        <a:srgbClr val="EAB942"/>
      </a:accent2>
      <a:accent3>
        <a:srgbClr val="F3725A"/>
      </a:accent3>
      <a:accent4>
        <a:srgbClr val="3A9F68"/>
      </a:accent4>
      <a:accent5>
        <a:srgbClr val="92D7E8"/>
      </a:accent5>
      <a:accent6>
        <a:srgbClr val="F9DDDD"/>
      </a:accent6>
      <a:hlink>
        <a:srgbClr val="006E96"/>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E6869"/>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tx1">
              <a:lumMod val="95000"/>
              <a:lumOff val="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400" smtClean="0">
            <a:solidFill>
              <a:srgbClr val="414141"/>
            </a:solidFill>
            <a:latin typeface="Open Sans Semibold" panose="020B0706030804020204" pitchFamily="34" charset="0"/>
            <a:ea typeface="Open Sans Semibold" panose="020B0706030804020204" pitchFamily="34" charset="0"/>
            <a:cs typeface="Open Sans Semibold" panose="020B07060308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1441</TotalTime>
  <Words>3334</Words>
  <Application>Microsoft Office PowerPoint</Application>
  <PresentationFormat>Custom</PresentationFormat>
  <Paragraphs>320</Paragraphs>
  <Slides>38</Slides>
  <Notes>32</Notes>
  <HiddenSlides>0</HiddenSlides>
  <MMClips>1</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Gaillardia Dark Theme</vt:lpstr>
      <vt:lpstr>DEVELOPING YOUR  RESEARCH PROJECT </vt:lpstr>
      <vt:lpstr>Overview</vt:lpstr>
      <vt:lpstr>What is a  Research Design?</vt:lpstr>
      <vt:lpstr>Why your Research Design is Important</vt:lpstr>
      <vt:lpstr>Planning a General Approach</vt:lpstr>
      <vt:lpstr>More Ways of Planning a General Approach</vt:lpstr>
      <vt:lpstr>Steps to Planning a (General) Research Design</vt:lpstr>
      <vt:lpstr>Steps to Planning a (FCS) Research Design</vt:lpstr>
      <vt:lpstr>Student Activity</vt:lpstr>
      <vt:lpstr>Looking at Existing Literature</vt:lpstr>
      <vt:lpstr>Research Methods</vt:lpstr>
      <vt:lpstr>Quantitative &amp; Qualitative  Research Methods</vt:lpstr>
      <vt:lpstr>Qualitative  Research Methods</vt:lpstr>
      <vt:lpstr>Qualitative  Questions</vt:lpstr>
      <vt:lpstr>Quantitative  Research Methods</vt:lpstr>
      <vt:lpstr>Quantitative  Questions</vt:lpstr>
      <vt:lpstr>Student Activity</vt:lpstr>
      <vt:lpstr>End Day 1!</vt:lpstr>
      <vt:lpstr>Overview</vt:lpstr>
      <vt:lpstr>Planning for Data Collection</vt:lpstr>
      <vt:lpstr>What is Data?</vt:lpstr>
      <vt:lpstr>What is Data Collection?</vt:lpstr>
      <vt:lpstr>Data Collection in Agriculture</vt:lpstr>
      <vt:lpstr>Data Collection in FCS</vt:lpstr>
      <vt:lpstr>What kind of data are needed for the research?</vt:lpstr>
      <vt:lpstr>Where are existing data located?</vt:lpstr>
      <vt:lpstr>How will the data be collected?</vt:lpstr>
      <vt:lpstr>What data will be acceptable and how will you interpret it?</vt:lpstr>
      <vt:lpstr>Student Activity</vt:lpstr>
      <vt:lpstr>What comes after data collection?</vt:lpstr>
      <vt:lpstr>How to Enhance the Credibility of your Research</vt:lpstr>
      <vt:lpstr>How to Enhance the Credibility of your Research</vt:lpstr>
      <vt:lpstr>How to Enhance the Credibility of your Research</vt:lpstr>
      <vt:lpstr>How to Enhance the Credibility of your Research</vt:lpstr>
      <vt:lpstr>Student Activity</vt:lpstr>
      <vt:lpstr>Overview of our Research Project Lesson</vt:lpstr>
      <vt:lpstr>Remember,</vt:lpstr>
      <vt:lpstr>Have a great day!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Gaillardia Theme PowerPoint Template-Light</dc:title>
  <dc:subject/>
  <dc:creator>Texas State Office of University Marketing</dc:creator>
  <cp:keywords/>
  <dc:description/>
  <cp:lastModifiedBy>William Anderson</cp:lastModifiedBy>
  <cp:revision>206</cp:revision>
  <dcterms:created xsi:type="dcterms:W3CDTF">2014-09-26T10:57:37Z</dcterms:created>
  <dcterms:modified xsi:type="dcterms:W3CDTF">2024-09-27T15:13:56Z</dcterms:modified>
  <cp:category/>
</cp:coreProperties>
</file>