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8288000" cy="10287000"/>
  <p:notesSz cx="6858000" cy="9144000"/>
  <p:embeddedFontLst>
    <p:embeddedFont>
      <p:font typeface="Lato Bold" charset="1" panose="020F0502020204030203"/>
      <p:regular r:id="rId35"/>
    </p:embeddedFont>
    <p:embeddedFont>
      <p:font typeface="Poppins Bold" charset="1" panose="00000800000000000000"/>
      <p:regular r:id="rId37"/>
    </p:embeddedFont>
    <p:embeddedFont>
      <p:font typeface="Poppins" charset="1" panose="00000500000000000000"/>
      <p:regular r:id="rId38"/>
    </p:embeddedFont>
    <p:embeddedFont>
      <p:font typeface="Lato" charset="1" panose="020F0502020204030203"/>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notesMasters/notesMaster1.xml" Type="http://schemas.openxmlformats.org/officeDocument/2006/relationships/notesMaster"/><Relationship Id="rId33" Target="theme/theme2.xml" Type="http://schemas.openxmlformats.org/officeDocument/2006/relationships/theme"/><Relationship Id="rId34" Target="notesSlides/notesSlide1.xml" Type="http://schemas.openxmlformats.org/officeDocument/2006/relationships/notesSlide"/><Relationship Id="rId35" Target="fonts/font35.fntdata" Type="http://schemas.openxmlformats.org/officeDocument/2006/relationships/font"/><Relationship Id="rId36" Target="notesSlides/notesSlide2.xml" Type="http://schemas.openxmlformats.org/officeDocument/2006/relationships/notesSlide"/><Relationship Id="rId37" Target="fonts/font37.fntdata" Type="http://schemas.openxmlformats.org/officeDocument/2006/relationships/font"/><Relationship Id="rId38" Target="fonts/font38.fntdata" Type="http://schemas.openxmlformats.org/officeDocument/2006/relationships/font"/><Relationship Id="rId39" Target="notesSlides/notesSlide3.xml" Type="http://schemas.openxmlformats.org/officeDocument/2006/relationships/notesSlide"/><Relationship Id="rId4" Target="theme/theme1.xml" Type="http://schemas.openxmlformats.org/officeDocument/2006/relationships/theme"/><Relationship Id="rId40" Target="notesSlides/notesSlide4.xml" Type="http://schemas.openxmlformats.org/officeDocument/2006/relationships/notesSlide"/><Relationship Id="rId41" Target="notesSlides/notesSlide5.xml" Type="http://schemas.openxmlformats.org/officeDocument/2006/relationships/notesSlide"/><Relationship Id="rId42" Target="notesSlides/notesSlide6.xml" Type="http://schemas.openxmlformats.org/officeDocument/2006/relationships/notesSlide"/><Relationship Id="rId43" Target="notesSlides/notesSlide7.xml" Type="http://schemas.openxmlformats.org/officeDocument/2006/relationships/notesSlide"/><Relationship Id="rId44" Target="notesSlides/notesSlide8.xml" Type="http://schemas.openxmlformats.org/officeDocument/2006/relationships/notesSlide"/><Relationship Id="rId45" Target="notesSlides/notesSlide9.xml" Type="http://schemas.openxmlformats.org/officeDocument/2006/relationships/notesSlide"/><Relationship Id="rId46" Target="notesSlides/notesSlide10.xml" Type="http://schemas.openxmlformats.org/officeDocument/2006/relationships/notesSlide"/><Relationship Id="rId47" Target="notesSlides/notesSlide11.xml" Type="http://schemas.openxmlformats.org/officeDocument/2006/relationships/notesSlide"/><Relationship Id="rId48" Target="notesSlides/notesSlide12.xml" Type="http://schemas.openxmlformats.org/officeDocument/2006/relationships/notesSlide"/><Relationship Id="rId49" Target="notesSlides/notesSlide13.xml" Type="http://schemas.openxmlformats.org/officeDocument/2006/relationships/notesSlide"/><Relationship Id="rId5" Target="tableStyles.xml" Type="http://schemas.openxmlformats.org/officeDocument/2006/relationships/tableStyles"/><Relationship Id="rId50" Target="fonts/font50.fntdata" Type="http://schemas.openxmlformats.org/officeDocument/2006/relationships/font"/><Relationship Id="rId51" Target="notesSlides/notesSlide14.xml" Type="http://schemas.openxmlformats.org/officeDocument/2006/relationships/notesSlide"/><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is what we will cover in todays’ lesson</a:t>
            </a:r>
          </a:p>
          <a:p>
            <a:r>
              <a:rPr lang="en-US"/>
              <a:t>Day 1: How to organize and interpret your data</a:t>
            </a:r>
          </a:p>
          <a:p>
            <a:r>
              <a:rPr lang="en-US"/>
              <a:t>Day 2: Creating your report</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many different ways to organize your data. It’s important to organize it in whatever way is going to help you find the trends and patterns of your data so you can start thinking about what your data actually means.</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 is important to choose the correct tools that work best for your specific dataset. This will help your audience to better be able to interpret your results, and make them more meaningful</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properly analyze your research data, you must go through 3 steps.</a:t>
            </a:r>
          </a:p>
          <a:p>
            <a:r>
              <a:rPr lang="en-US"/>
              <a:t/>
            </a:r>
          </a:p>
          <a:p>
            <a:r>
              <a:rPr lang="en-US"/>
              <a:t/>
            </a:r>
          </a:p>
          <a:p>
            <a:r>
              <a:rPr lang="en-US"/>
              <a:t>Clean: Once you have the necessary data it is time to clean it and leave it ready for analysis. Not all the data you collect will be useful, when collecting big amounts of information in different formats it is very likely that you will find yourself with duplicate or badly formatted data. To avoid this, before you start working with your data you need to make sure to erase any white spaces, duplicate records, or formatting errors. This way you avoid hurting your analysis with incorrect data. </a:t>
            </a:r>
          </a:p>
          <a:p>
            <a:r>
              <a:rPr lang="en-US"/>
              <a:t/>
            </a:r>
          </a:p>
          <a:p>
            <a:r>
              <a:rPr lang="en-US"/>
              <a:t>Analyze: With the help of various techniques such as statistical analysis, regressions, neural networks, text analysis, and more, you can start analyzing and manipulating your data to extract relevant conclusions. At this stage, you find trends, correlations, variations, and patterns that can help you answer the questions you first thought of in the identify stage. Various technologies in the market assists researchers and average business users with the management of their data. Some of them include business intelligence and visualization software, predictive analytics, data mining, among others. </a:t>
            </a:r>
          </a:p>
          <a:p>
            <a:r>
              <a:rPr lang="en-US"/>
              <a:t/>
            </a:r>
          </a:p>
          <a:p>
            <a:r>
              <a:rPr lang="en-US"/>
              <a:t>Interpret: Last but not least you have one of the most important steps: it is time to interpret your results. This stage is where the researcher comes up with courses of action based on the findings. For example, here you would understand if your clients prefer packaging that is red or green, plastic or paper, etc. Additionally, at this stage, you can also find some limitations and work on them. </a:t>
            </a:r>
          </a:p>
          <a:p>
            <a:r>
              <a:rPr lang="en-US"/>
              <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properly analyze your research data, you must go through 3 steps.</a:t>
            </a:r>
          </a:p>
          <a:p>
            <a:r>
              <a:rPr lang="en-US"/>
              <a:t/>
            </a:r>
          </a:p>
          <a:p>
            <a:r>
              <a:rPr lang="en-US"/>
              <a:t/>
            </a:r>
          </a:p>
          <a:p>
            <a:r>
              <a:rPr lang="en-US"/>
              <a:t>Clean: Once you have the necessary data it is time to clean it and leave it ready for analysis. Not all the data you collect will be useful, when collecting big amounts of information in different formats it is very likely that you will find yourself with duplicate or badly formatted data. To avoid this, before you start working with your data you need to make sure to erase any white spaces, duplicate records, or formatting errors. This way you avoid hurting your analysis with incorrect data. </a:t>
            </a:r>
          </a:p>
          <a:p>
            <a:r>
              <a:rPr lang="en-US"/>
              <a:t/>
            </a:r>
          </a:p>
          <a:p>
            <a:r>
              <a:rPr lang="en-US"/>
              <a:t>Analyze: With the help of various techniques such as statistical analysis, regressions, neural networks, text analysis, and more, you can start analyzing and manipulating your data to extract relevant conclusions. At this stage, you find trends, correlations, variations, and patterns that can help you answer the questions you first thought of in the identify stage. Various technologies in the market assists researchers and average business users with the management of their data. Some of them include business intelligence and visualization software, predictive analytics, data mining, among others. </a:t>
            </a:r>
          </a:p>
          <a:p>
            <a:r>
              <a:rPr lang="en-US"/>
              <a:t/>
            </a:r>
          </a:p>
          <a:p>
            <a:r>
              <a:rPr lang="en-US"/>
              <a:t>Interpret: Last but not least you have one of the most important steps: it is time to interpret your results. This stage is where the researcher comes up with courses of action based on the findings. For example, here you would understand if your clients prefer packaging that is red or green, plastic or paper, etc. Additionally, at this stage, you can also find some limitations and work on them. </a:t>
            </a:r>
          </a:p>
          <a:p>
            <a:r>
              <a:rPr lang="en-US"/>
              <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properly analyze your research data, you must go through 3 steps.</a:t>
            </a:r>
          </a:p>
          <a:p>
            <a:r>
              <a:rPr lang="en-US"/>
              <a:t/>
            </a:r>
          </a:p>
          <a:p>
            <a:r>
              <a:rPr lang="en-US"/>
              <a:t/>
            </a:r>
          </a:p>
          <a:p>
            <a:r>
              <a:rPr lang="en-US"/>
              <a:t>Clean: Once you have the necessary data it is time to clean it and leave it ready for analysis. Not all the data you collect will be useful, when collecting big amounts of information in different formats it is very likely that you will find yourself with duplicate or badly formatted data. To avoid this, before you start working with your data you need to make sure to erase any white spaces, duplicate records, or formatting errors. This way you avoid hurting your analysis with incorrect data. </a:t>
            </a:r>
          </a:p>
          <a:p>
            <a:r>
              <a:rPr lang="en-US"/>
              <a:t/>
            </a:r>
          </a:p>
          <a:p>
            <a:r>
              <a:rPr lang="en-US"/>
              <a:t>Analyze: With the help of various techniques such as statistical analysis, regressions, neural networks, text analysis, and more, you can start analyzing and manipulating your data to extract relevant conclusions. At this stage, you find trends, correlations, variations, and patterns that can help you answer the questions you first thought of in the identify stage. Various technologies in the market assists researchers and average business users with the management of their data. Some of them include business intelligence and visualization software, predictive analytics, data mining, among others. </a:t>
            </a:r>
          </a:p>
          <a:p>
            <a:r>
              <a:rPr lang="en-US"/>
              <a:t/>
            </a:r>
          </a:p>
          <a:p>
            <a:r>
              <a:rPr lang="en-US"/>
              <a:t>Interpret: Last but not least you have one of the most important steps: it is time to interpret your results. This stage is where the researcher comes up with courses of action based on the findings. For example, here you would understand if your clients prefer packaging that is red or green, plastic or paper, etc. Additionally, at this stage, you can also find some limitations and work on them. </a:t>
            </a:r>
          </a:p>
          <a:p>
            <a:r>
              <a:rPr lang="en-US"/>
              <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many methods of data analysis. We’ll talk about a few of the most common ones. </a:t>
            </a:r>
          </a:p>
          <a:p>
            <a:r>
              <a:rPr lang="en-US"/>
              <a:t>Within these types of data analysis, you can use different anaylsis methods like regression analysis, factor analysis, neural networks, data mining, decision trees, etc.</a:t>
            </a:r>
          </a:p>
          <a:p>
            <a:r>
              <a:rPr lang="en-US"/>
              <a:t/>
            </a:r>
          </a:p>
          <a:p>
            <a:r>
              <a:rPr lang="en-US"/>
              <a:t>Descriptive analysis - What happened.</a:t>
            </a:r>
          </a:p>
          <a:p>
            <a:r>
              <a:rPr lang="en-US"/>
              <a:t>The descriptive analysis method is the starting point to any analytic reflection, and it aims to answer the question of what happened? It does this by ordering, manipulating, and interpreting raw data from various sources to turn it into valuable insights for your organization.</a:t>
            </a:r>
          </a:p>
          <a:p>
            <a:r>
              <a:rPr lang="en-US"/>
              <a:t>Performing descriptive analysis is essential, as it allows us to present our insights in a meaningful way. Although it is relevant to mention that this analysis on its own will not allow you to predict future outcomes or tell you the answer to questions like why something happened, it will leave your data organized and ready to conduct further investigations.</a:t>
            </a:r>
          </a:p>
          <a:p>
            <a:r>
              <a:rPr lang="en-US"/>
              <a:t/>
            </a:r>
          </a:p>
          <a:p>
            <a:r>
              <a:rPr lang="en-US"/>
              <a:t/>
            </a:r>
          </a:p>
          <a:p>
            <a:r>
              <a:rPr lang="en-US"/>
              <a:t>Diagnostic analysis - Why it happened.</a:t>
            </a:r>
          </a:p>
          <a:p>
            <a:r>
              <a:rPr lang="en-US"/>
              <a:t>Diagnostic data analytics empowers analysts and executives by helping them gain a firm contextual understanding of why something happened. If you know why something happened as well as how it happened, you will be able to pinpoint the exact ways of tackling the issue or challenge.</a:t>
            </a:r>
          </a:p>
          <a:p>
            <a:r>
              <a:rPr lang="en-US"/>
              <a:t>Designed to provide direct and actionable answers to specific questions, this is one of the world’s most important methods in research, among its other key organizational functions such as retail analytics, e.g.</a:t>
            </a:r>
          </a:p>
          <a:p>
            <a:r>
              <a:rPr lang="en-US"/>
              <a:t/>
            </a:r>
          </a:p>
          <a:p>
            <a:r>
              <a:rPr lang="en-US"/>
              <a:t/>
            </a:r>
          </a:p>
          <a:p>
            <a:r>
              <a:rPr lang="en-US"/>
              <a:t>Predictive analysis - What will happen.</a:t>
            </a:r>
          </a:p>
          <a:p>
            <a:r>
              <a:rPr lang="en-US"/>
              <a:t>The predictive method allows you to look into the future to answer the question: what will happen? In order to do this, it uses the results of the previously mentioned descriptive, exploratory, and diagnostic analysis, in addition to machine learning (ML) and artificial intelligence (AI). Like this, you can uncover future trends, potential problems or inefficiencies, connections, and casualties in your data.</a:t>
            </a:r>
          </a:p>
          <a:p>
            <a:r>
              <a:rPr lang="en-US"/>
              <a:t>With predictive analysis, you can unfold and develop initiatives that will not only enhance your various operational processes but also help you gain an all-important edge on the competition. If you understand why a trend, pattern, or event happened through data, you will be able to develop an informed projection of how things may unfold in particular areas of the business.</a:t>
            </a:r>
          </a:p>
          <a:p>
            <a:r>
              <a:rPr lang="en-US"/>
              <a:t/>
            </a:r>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There are many methods of data analysis. We’ll talk about a few of the most common ones. </a:t>
            </a:r>
          </a:p>
          <a:p>
            <a:r>
              <a:rPr lang="en-US"/>
              <a:t>Within these types of data analysis, you can use different anaylsis methods like regression analysis, factor analysis, neural networks, data mining, decision trees, etc.</a:t>
            </a:r>
          </a:p>
          <a:p>
            <a:r>
              <a:rPr lang="en-US"/>
              <a:t/>
            </a:r>
          </a:p>
          <a:p>
            <a:r>
              <a:rPr lang="en-US"/>
              <a:t>Descriptive analysis - What happened.</a:t>
            </a:r>
          </a:p>
          <a:p>
            <a:r>
              <a:rPr lang="en-US"/>
              <a:t>The descriptive analysis method is the starting point to any analytic reflection, and it aims to answer the question of what happened? It does this by ordering, manipulating, and interpreting raw data from various sources to turn it into valuable insights for your organization.</a:t>
            </a:r>
          </a:p>
          <a:p>
            <a:r>
              <a:rPr lang="en-US"/>
              <a:t>Performing descriptive analysis is essential, as it allows us to present our insights in a meaningful way. Although it is relevant to mention that this analysis on its own will not allow you to predict future outcomes or tell you the answer to questions like why something happened, it will leave your data organized and ready to conduct further investigations.</a:t>
            </a:r>
          </a:p>
          <a:p>
            <a:r>
              <a:rPr lang="en-US"/>
              <a:t/>
            </a:r>
          </a:p>
          <a:p>
            <a:r>
              <a:rPr lang="en-US"/>
              <a:t/>
            </a:r>
          </a:p>
          <a:p>
            <a:r>
              <a:rPr lang="en-US"/>
              <a:t>Diagnostic analysis - Why it happened.</a:t>
            </a:r>
          </a:p>
          <a:p>
            <a:r>
              <a:rPr lang="en-US"/>
              <a:t>Diagnostic data analytics empowers analysts and executives by helping them gain a firm contextual understanding of why something happened. If you know why something happened as well as how it happened, you will be able to pinpoint the exact ways of tackling the issue or challenge.</a:t>
            </a:r>
          </a:p>
          <a:p>
            <a:r>
              <a:rPr lang="en-US"/>
              <a:t>Designed to provide direct and actionable answers to specific questions, this is one of the world’s most important methods in research, among its other key organizational functions such as retail analytics, e.g.</a:t>
            </a:r>
          </a:p>
          <a:p>
            <a:r>
              <a:rPr lang="en-US"/>
              <a:t/>
            </a:r>
          </a:p>
          <a:p>
            <a:r>
              <a:rPr lang="en-US"/>
              <a:t/>
            </a:r>
          </a:p>
          <a:p>
            <a:r>
              <a:rPr lang="en-US"/>
              <a:t>Predictive analysis - What will happen.</a:t>
            </a:r>
          </a:p>
          <a:p>
            <a:r>
              <a:rPr lang="en-US"/>
              <a:t>The predictive method allows you to look into the future to answer the question: what will happen? In order to do this, it uses the results of the previously mentioned descriptive, exploratory, and diagnostic analysis, in addition to machine learning (ML) and artificial intelligence (AI). Like this, you can uncover future trends, potential problems or inefficiencies, connections, and casualties in your data.</a:t>
            </a:r>
          </a:p>
          <a:p>
            <a:r>
              <a:rPr lang="en-US"/>
              <a:t>With predictive analysis, you can unfold and develop initiatives that will not only enhance your various operational processes but also help you gain an all-important edge on the competition. If you understand why a trend, pattern, or event happened through data, you will be able to develop an informed projection of how things may unfold in particular areas of the business.</a:t>
            </a:r>
          </a:p>
          <a:p>
            <a:r>
              <a:rPr lang="en-US"/>
              <a:t/>
            </a:r>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see that the students in group 2 had much lower test scores.</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All of these things are things you have to consider when thinking about your research results. You can only make conclusions that are supported by the results.</a:t>
            </a:r>
          </a:p>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components to a good research report are:</a:t>
            </a:r>
          </a:p>
          <a:p>
            <a:r>
              <a:rPr lang="en-US"/>
              <a:t>Explanation of the Research Problem or Question​</a:t>
            </a:r>
          </a:p>
          <a:p>
            <a:r>
              <a:rPr lang="en-US"/>
              <a:t>Description of Study Design and Data-Collection Methods​</a:t>
            </a:r>
          </a:p>
          <a:p>
            <a:r>
              <a:rPr lang="en-US"/>
              <a:t>Presentation of the Data and Their Analyses​</a:t>
            </a:r>
          </a:p>
          <a:p>
            <a:r>
              <a:rPr lang="en-US"/>
              <a:t>Interpretations of the Data​</a:t>
            </a:r>
          </a:p>
          <a:p>
            <a:r>
              <a:rPr lang="en-US"/>
              <a:t>Identification of Possible Weaknesses of the Study​</a:t>
            </a:r>
          </a:p>
          <a:p>
            <a:r>
              <a:rPr lang="en-US"/>
              <a:t>Summary and Connections to a Broader Context</a:t>
            </a:r>
          </a:p>
          <a:p>
            <a:r>
              <a:rPr lang="en-US"/>
              <a:t/>
            </a:r>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These are all just rough estimates of lengths. Obviously some reports with be longer than others depending on their experiment, their results, and how much they decide to discuss in the conclusions.</a:t>
            </a:r>
          </a:p>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 Id="rId6"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5.png" Type="http://schemas.openxmlformats.org/officeDocument/2006/relationships/image"/><Relationship Id="rId6"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9.png" Type="http://schemas.openxmlformats.org/officeDocument/2006/relationships/image"/><Relationship Id="rId12" Target="../media/image20.svg" Type="http://schemas.openxmlformats.org/officeDocument/2006/relationships/image"/><Relationship Id="rId2" Target="../notesSlides/notesSlide5.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1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21.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2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2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24.png" Type="http://schemas.openxmlformats.org/officeDocument/2006/relationships/image"/><Relationship Id="rId6" Target="../media/image25.svg" Type="http://schemas.openxmlformats.org/officeDocument/2006/relationships/image"/><Relationship Id="rId7" Target="../media/image2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24.png" Type="http://schemas.openxmlformats.org/officeDocument/2006/relationships/image"/><Relationship Id="rId6" Target="../media/image25.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27.png" Type="http://schemas.openxmlformats.org/officeDocument/2006/relationships/image"/><Relationship Id="rId6" Target="../media/image28.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1.png" Type="http://schemas.openxmlformats.org/officeDocument/2006/relationships/image"/><Relationship Id="rId5" Target="../media/image32.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33.jpeg" Type="http://schemas.openxmlformats.org/officeDocument/2006/relationships/image"/><Relationship Id="rId4" Target="../media/image1.png" Type="http://schemas.openxmlformats.org/officeDocument/2006/relationships/image"/><Relationship Id="rId5"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jpe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8.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9.png" Type="http://schemas.openxmlformats.org/officeDocument/2006/relationships/image"/><Relationship Id="rId5" Target="../media/image40.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jpe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jpe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43.png" Type="http://schemas.openxmlformats.org/officeDocument/2006/relationships/image"/><Relationship Id="rId5" Target="../media/image44.png" Type="http://schemas.openxmlformats.org/officeDocument/2006/relationships/image"/><Relationship Id="rId6" Target="../media/image4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jpeg" Type="http://schemas.openxmlformats.org/officeDocument/2006/relationships/image"/><Relationship Id="rId3" Target="../media/image1.png" Type="http://schemas.openxmlformats.org/officeDocument/2006/relationships/image"/><Relationship Id="rId4"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45720" y="-35169"/>
            <a:ext cx="18288000" cy="10357339"/>
            <a:chOff x="0" y="0"/>
            <a:chExt cx="24384000" cy="13809785"/>
          </a:xfrm>
        </p:grpSpPr>
        <p:sp>
          <p:nvSpPr>
            <p:cNvPr name="Freeform 9" id="9"/>
            <p:cNvSpPr/>
            <p:nvPr/>
          </p:nvSpPr>
          <p:spPr>
            <a:xfrm flipH="false" flipV="false" rot="0">
              <a:off x="0" y="0"/>
              <a:ext cx="24384000" cy="13809726"/>
            </a:xfrm>
            <a:custGeom>
              <a:avLst/>
              <a:gdLst/>
              <a:ahLst/>
              <a:cxnLst/>
              <a:rect r="r" b="b" t="t" l="l"/>
              <a:pathLst>
                <a:path h="13809726" w="24384000">
                  <a:moveTo>
                    <a:pt x="0" y="0"/>
                  </a:moveTo>
                  <a:lnTo>
                    <a:pt x="24384000" y="0"/>
                  </a:lnTo>
                  <a:lnTo>
                    <a:pt x="24384000" y="13809726"/>
                  </a:lnTo>
                  <a:lnTo>
                    <a:pt x="0" y="13809726"/>
                  </a:lnTo>
                  <a:close/>
                </a:path>
              </a:pathLst>
            </a:custGeom>
            <a:solidFill>
              <a:srgbClr val="FCF7F6"/>
            </a:solidFill>
          </p:spPr>
        </p:sp>
      </p:grpSp>
      <p:grpSp>
        <p:nvGrpSpPr>
          <p:cNvPr name="Group 10" id="10"/>
          <p:cNvGrpSpPr>
            <a:grpSpLocks noChangeAspect="true"/>
          </p:cNvGrpSpPr>
          <p:nvPr/>
        </p:nvGrpSpPr>
        <p:grpSpPr>
          <a:xfrm rot="0">
            <a:off x="0" y="10102361"/>
            <a:ext cx="18288000" cy="184639"/>
            <a:chOff x="0" y="0"/>
            <a:chExt cx="24384000" cy="246185"/>
          </a:xfrm>
        </p:grpSpPr>
        <p:sp>
          <p:nvSpPr>
            <p:cNvPr name="Freeform 11" id="11"/>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12" id="12"/>
          <p:cNvGrpSpPr>
            <a:grpSpLocks noChangeAspect="true"/>
          </p:cNvGrpSpPr>
          <p:nvPr/>
        </p:nvGrpSpPr>
        <p:grpSpPr>
          <a:xfrm rot="0">
            <a:off x="0" y="-70339"/>
            <a:ext cx="9189720" cy="10172700"/>
            <a:chOff x="0" y="0"/>
            <a:chExt cx="12252960" cy="13563600"/>
          </a:xfrm>
        </p:grpSpPr>
        <p:sp>
          <p:nvSpPr>
            <p:cNvPr name="Freeform 13" id="13" descr="Person holding paper"/>
            <p:cNvSpPr/>
            <p:nvPr/>
          </p:nvSpPr>
          <p:spPr>
            <a:xfrm flipH="false" flipV="false" rot="0">
              <a:off x="0" y="0"/>
              <a:ext cx="12252960" cy="13563600"/>
            </a:xfrm>
            <a:custGeom>
              <a:avLst/>
              <a:gdLst/>
              <a:ahLst/>
              <a:cxnLst/>
              <a:rect r="r" b="b" t="t" l="l"/>
              <a:pathLst>
                <a:path h="13563600" w="12252960">
                  <a:moveTo>
                    <a:pt x="0" y="0"/>
                  </a:moveTo>
                  <a:lnTo>
                    <a:pt x="12252960" y="0"/>
                  </a:lnTo>
                  <a:lnTo>
                    <a:pt x="12252960" y="13563600"/>
                  </a:lnTo>
                  <a:lnTo>
                    <a:pt x="0" y="13563600"/>
                  </a:lnTo>
                  <a:lnTo>
                    <a:pt x="0" y="0"/>
                  </a:lnTo>
                  <a:close/>
                </a:path>
              </a:pathLst>
            </a:custGeom>
            <a:blipFill>
              <a:blip r:embed="rId5"/>
              <a:stretch>
                <a:fillRect l="-33017" t="0" r="-33017" b="-4"/>
              </a:stretch>
            </a:blipFill>
          </p:spPr>
        </p:sp>
      </p:grpSp>
      <p:sp>
        <p:nvSpPr>
          <p:cNvPr name="Freeform 14" id="14"/>
          <p:cNvSpPr/>
          <p:nvPr/>
        </p:nvSpPr>
        <p:spPr>
          <a:xfrm flipH="false" flipV="false" rot="0">
            <a:off x="14773275" y="8713177"/>
            <a:ext cx="3241010" cy="1361427"/>
          </a:xfrm>
          <a:custGeom>
            <a:avLst/>
            <a:gdLst/>
            <a:ahLst/>
            <a:cxnLst/>
            <a:rect r="r" b="b" t="t" l="l"/>
            <a:pathLst>
              <a:path h="1361427" w="3241010">
                <a:moveTo>
                  <a:pt x="0" y="0"/>
                </a:moveTo>
                <a:lnTo>
                  <a:pt x="3241010" y="0"/>
                </a:lnTo>
                <a:lnTo>
                  <a:pt x="3241010" y="1361427"/>
                </a:lnTo>
                <a:lnTo>
                  <a:pt x="0" y="1361427"/>
                </a:lnTo>
                <a:lnTo>
                  <a:pt x="0" y="0"/>
                </a:lnTo>
                <a:close/>
              </a:path>
            </a:pathLst>
          </a:custGeom>
          <a:blipFill>
            <a:blip r:embed="rId6"/>
            <a:stretch>
              <a:fillRect l="0" t="0" r="0" b="0"/>
            </a:stretch>
          </a:blipFill>
        </p:spPr>
      </p:sp>
      <p:sp>
        <p:nvSpPr>
          <p:cNvPr name="TextBox 15" id="15"/>
          <p:cNvSpPr txBox="true"/>
          <p:nvPr/>
        </p:nvSpPr>
        <p:spPr>
          <a:xfrm rot="0">
            <a:off x="9749790" y="2297091"/>
            <a:ext cx="8446770" cy="2225421"/>
          </a:xfrm>
          <a:prstGeom prst="rect">
            <a:avLst/>
          </a:prstGeom>
        </p:spPr>
        <p:txBody>
          <a:bodyPr anchor="t" rtlCol="false" tIns="0" lIns="0" bIns="0" rIns="0">
            <a:spAutoFit/>
          </a:bodyPr>
          <a:lstStyle/>
          <a:p>
            <a:pPr algn="l">
              <a:lnSpc>
                <a:spcPts val="5832"/>
              </a:lnSpc>
            </a:pPr>
            <a:r>
              <a:rPr lang="en-US" b="true" sz="5400">
                <a:solidFill>
                  <a:srgbClr val="3C3C50"/>
                </a:solidFill>
                <a:latin typeface="Lato Bold"/>
                <a:ea typeface="Lato Bold"/>
                <a:cs typeface="Lato Bold"/>
                <a:sym typeface="Lato Bold"/>
              </a:rPr>
              <a:t>Analyzing Data &amp; </a:t>
            </a:r>
          </a:p>
          <a:p>
            <a:pPr algn="l">
              <a:lnSpc>
                <a:spcPts val="5832"/>
              </a:lnSpc>
            </a:pPr>
            <a:r>
              <a:rPr lang="en-US" b="true" sz="5400">
                <a:solidFill>
                  <a:srgbClr val="3C3C50"/>
                </a:solidFill>
                <a:latin typeface="Lato Bold"/>
                <a:ea typeface="Lato Bold"/>
                <a:cs typeface="Lato Bold"/>
                <a:sym typeface="Lato Bold"/>
              </a:rPr>
              <a:t>Preparing a Research Project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0" y="8309344"/>
            <a:ext cx="8906331" cy="1977656"/>
            <a:chOff x="0" y="0"/>
            <a:chExt cx="11875108" cy="2636874"/>
          </a:xfrm>
        </p:grpSpPr>
        <p:sp>
          <p:nvSpPr>
            <p:cNvPr name="Freeform 9" id="9"/>
            <p:cNvSpPr/>
            <p:nvPr/>
          </p:nvSpPr>
          <p:spPr>
            <a:xfrm flipH="false" flipV="false" rot="0">
              <a:off x="0" y="0"/>
              <a:ext cx="11875135" cy="2636901"/>
            </a:xfrm>
            <a:custGeom>
              <a:avLst/>
              <a:gdLst/>
              <a:ahLst/>
              <a:cxnLst/>
              <a:rect r="r" b="b" t="t" l="l"/>
              <a:pathLst>
                <a:path h="2636901" w="11875135">
                  <a:moveTo>
                    <a:pt x="0" y="0"/>
                  </a:moveTo>
                  <a:lnTo>
                    <a:pt x="11875135" y="0"/>
                  </a:lnTo>
                  <a:lnTo>
                    <a:pt x="11875135" y="2636901"/>
                  </a:lnTo>
                  <a:lnTo>
                    <a:pt x="0" y="2636901"/>
                  </a:lnTo>
                  <a:close/>
                </a:path>
              </a:pathLst>
            </a:custGeom>
            <a:solidFill>
              <a:srgbClr val="FCF7F6"/>
            </a:solidFill>
          </p:spPr>
        </p:sp>
      </p:grpSp>
      <p:grpSp>
        <p:nvGrpSpPr>
          <p:cNvPr name="Group 10" id="10"/>
          <p:cNvGrpSpPr/>
          <p:nvPr/>
        </p:nvGrpSpPr>
        <p:grpSpPr>
          <a:xfrm rot="0">
            <a:off x="8686800" y="-9525"/>
            <a:ext cx="9601200" cy="10287001"/>
            <a:chOff x="0" y="0"/>
            <a:chExt cx="12801600" cy="13716001"/>
          </a:xfrm>
        </p:grpSpPr>
        <p:sp>
          <p:nvSpPr>
            <p:cNvPr name="Freeform 11" id="11"/>
            <p:cNvSpPr/>
            <p:nvPr/>
          </p:nvSpPr>
          <p:spPr>
            <a:xfrm flipH="false" flipV="false" rot="0">
              <a:off x="0" y="0"/>
              <a:ext cx="12801600" cy="13716000"/>
            </a:xfrm>
            <a:custGeom>
              <a:avLst/>
              <a:gdLst/>
              <a:ahLst/>
              <a:cxnLst/>
              <a:rect r="r" b="b" t="t" l="l"/>
              <a:pathLst>
                <a:path h="13716000" w="12801600">
                  <a:moveTo>
                    <a:pt x="0" y="0"/>
                  </a:moveTo>
                  <a:lnTo>
                    <a:pt x="12801600" y="0"/>
                  </a:lnTo>
                  <a:lnTo>
                    <a:pt x="12801600" y="13716000"/>
                  </a:lnTo>
                  <a:lnTo>
                    <a:pt x="0" y="13716000"/>
                  </a:lnTo>
                  <a:close/>
                </a:path>
              </a:pathLst>
            </a:custGeom>
            <a:solidFill>
              <a:srgbClr val="A1B4A2"/>
            </a:solidFill>
          </p:spPr>
        </p:sp>
      </p:grpSp>
      <p:grpSp>
        <p:nvGrpSpPr>
          <p:cNvPr name="Group 12" id="12"/>
          <p:cNvGrpSpPr>
            <a:grpSpLocks noChangeAspect="true"/>
          </p:cNvGrpSpPr>
          <p:nvPr/>
        </p:nvGrpSpPr>
        <p:grpSpPr>
          <a:xfrm rot="5400000">
            <a:off x="3814838" y="5091494"/>
            <a:ext cx="10355580" cy="172593"/>
            <a:chOff x="0" y="0"/>
            <a:chExt cx="13807440" cy="230124"/>
          </a:xfrm>
        </p:grpSpPr>
        <p:sp>
          <p:nvSpPr>
            <p:cNvPr name="Freeform 13" id="13"/>
            <p:cNvSpPr/>
            <p:nvPr/>
          </p:nvSpPr>
          <p:spPr>
            <a:xfrm flipH="false" flipV="false" rot="0">
              <a:off x="0" y="0"/>
              <a:ext cx="13807439" cy="230124"/>
            </a:xfrm>
            <a:custGeom>
              <a:avLst/>
              <a:gdLst/>
              <a:ahLst/>
              <a:cxnLst/>
              <a:rect r="r" b="b" t="t" l="l"/>
              <a:pathLst>
                <a:path h="230124" w="13807439">
                  <a:moveTo>
                    <a:pt x="0" y="0"/>
                  </a:moveTo>
                  <a:lnTo>
                    <a:pt x="13807439" y="0"/>
                  </a:lnTo>
                  <a:lnTo>
                    <a:pt x="13807439" y="230124"/>
                  </a:lnTo>
                  <a:lnTo>
                    <a:pt x="0" y="230124"/>
                  </a:lnTo>
                  <a:lnTo>
                    <a:pt x="0" y="0"/>
                  </a:lnTo>
                  <a:close/>
                </a:path>
              </a:pathLst>
            </a:custGeom>
            <a:blipFill>
              <a:blip r:embed="rId3"/>
              <a:stretch>
                <a:fillRect l="-18617" t="0" r="-18617" b="0"/>
              </a:stretch>
            </a:blipFill>
          </p:spPr>
        </p:sp>
      </p:grpSp>
      <p:grpSp>
        <p:nvGrpSpPr>
          <p:cNvPr name="Group 14" id="14"/>
          <p:cNvGrpSpPr>
            <a:grpSpLocks noChangeAspect="true"/>
          </p:cNvGrpSpPr>
          <p:nvPr/>
        </p:nvGrpSpPr>
        <p:grpSpPr>
          <a:xfrm rot="0">
            <a:off x="14773275" y="8985739"/>
            <a:ext cx="3429000" cy="1662544"/>
            <a:chOff x="0" y="0"/>
            <a:chExt cx="4572000" cy="2216725"/>
          </a:xfrm>
        </p:grpSpPr>
        <p:sp>
          <p:nvSpPr>
            <p:cNvPr name="Freeform 15" id="15"/>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16" id="16"/>
          <p:cNvGrpSpPr>
            <a:grpSpLocks noChangeAspect="true"/>
          </p:cNvGrpSpPr>
          <p:nvPr/>
        </p:nvGrpSpPr>
        <p:grpSpPr>
          <a:xfrm rot="0">
            <a:off x="1" y="8"/>
            <a:ext cx="14504463" cy="10286992"/>
            <a:chOff x="0" y="0"/>
            <a:chExt cx="19339284" cy="13715990"/>
          </a:xfrm>
        </p:grpSpPr>
        <p:sp>
          <p:nvSpPr>
            <p:cNvPr name="Freeform 17" id="17"/>
            <p:cNvSpPr/>
            <p:nvPr/>
          </p:nvSpPr>
          <p:spPr>
            <a:xfrm flipH="false" flipV="false" rot="0">
              <a:off x="0" y="0"/>
              <a:ext cx="19339306" cy="13716000"/>
            </a:xfrm>
            <a:custGeom>
              <a:avLst/>
              <a:gdLst/>
              <a:ahLst/>
              <a:cxnLst/>
              <a:rect r="r" b="b" t="t" l="l"/>
              <a:pathLst>
                <a:path h="13716000" w="19339306">
                  <a:moveTo>
                    <a:pt x="0" y="0"/>
                  </a:moveTo>
                  <a:lnTo>
                    <a:pt x="19339306" y="0"/>
                  </a:lnTo>
                  <a:lnTo>
                    <a:pt x="19339306" y="13716000"/>
                  </a:lnTo>
                  <a:lnTo>
                    <a:pt x="0" y="13716000"/>
                  </a:lnTo>
                  <a:lnTo>
                    <a:pt x="0" y="0"/>
                  </a:lnTo>
                  <a:close/>
                </a:path>
              </a:pathLst>
            </a:custGeom>
            <a:blipFill>
              <a:blip r:embed="rId5"/>
              <a:stretch>
                <a:fillRect l="-8613" t="0" r="-8615" b="-176"/>
              </a:stretch>
            </a:blipFill>
          </p:spPr>
        </p:sp>
      </p:grpSp>
      <p:grpSp>
        <p:nvGrpSpPr>
          <p:cNvPr name="Group 18" id="18"/>
          <p:cNvGrpSpPr/>
          <p:nvPr/>
        </p:nvGrpSpPr>
        <p:grpSpPr>
          <a:xfrm rot="0">
            <a:off x="7687529" y="0"/>
            <a:ext cx="10600467" cy="10287000"/>
            <a:chOff x="0" y="0"/>
            <a:chExt cx="14133956" cy="13716000"/>
          </a:xfrm>
        </p:grpSpPr>
        <p:sp>
          <p:nvSpPr>
            <p:cNvPr name="Freeform 19" id="19"/>
            <p:cNvSpPr/>
            <p:nvPr/>
          </p:nvSpPr>
          <p:spPr>
            <a:xfrm flipH="false" flipV="false" rot="0">
              <a:off x="0" y="0"/>
              <a:ext cx="14133957" cy="13716000"/>
            </a:xfrm>
            <a:custGeom>
              <a:avLst/>
              <a:gdLst/>
              <a:ahLst/>
              <a:cxnLst/>
              <a:rect r="r" b="b" t="t" l="l"/>
              <a:pathLst>
                <a:path h="13716000" w="14133957">
                  <a:moveTo>
                    <a:pt x="14133957" y="0"/>
                  </a:moveTo>
                  <a:lnTo>
                    <a:pt x="0" y="0"/>
                  </a:lnTo>
                  <a:lnTo>
                    <a:pt x="0" y="13716000"/>
                  </a:lnTo>
                  <a:lnTo>
                    <a:pt x="14133957" y="13716000"/>
                  </a:lnTo>
                  <a:close/>
                </a:path>
              </a:pathLst>
            </a:custGeom>
            <a:solidFill>
              <a:srgbClr val="FCF7F6"/>
            </a:solidFill>
          </p:spPr>
        </p:sp>
      </p:grpSp>
      <p:grpSp>
        <p:nvGrpSpPr>
          <p:cNvPr name="Group 20" id="20"/>
          <p:cNvGrpSpPr/>
          <p:nvPr/>
        </p:nvGrpSpPr>
        <p:grpSpPr>
          <a:xfrm rot="0">
            <a:off x="10819033" y="742329"/>
            <a:ext cx="5033198" cy="2183118"/>
            <a:chOff x="0" y="0"/>
            <a:chExt cx="6710930" cy="2910824"/>
          </a:xfrm>
        </p:grpSpPr>
        <p:sp>
          <p:nvSpPr>
            <p:cNvPr name="Freeform 21" id="21"/>
            <p:cNvSpPr/>
            <p:nvPr/>
          </p:nvSpPr>
          <p:spPr>
            <a:xfrm flipH="false" flipV="false" rot="0">
              <a:off x="0" y="0"/>
              <a:ext cx="6710930" cy="2910824"/>
            </a:xfrm>
            <a:custGeom>
              <a:avLst/>
              <a:gdLst/>
              <a:ahLst/>
              <a:cxnLst/>
              <a:rect r="r" b="b" t="t" l="l"/>
              <a:pathLst>
                <a:path h="2910824" w="6710930">
                  <a:moveTo>
                    <a:pt x="0" y="0"/>
                  </a:moveTo>
                  <a:lnTo>
                    <a:pt x="6710930" y="0"/>
                  </a:lnTo>
                  <a:lnTo>
                    <a:pt x="6710930" y="2910824"/>
                  </a:lnTo>
                  <a:lnTo>
                    <a:pt x="0" y="2910824"/>
                  </a:lnTo>
                  <a:close/>
                </a:path>
              </a:pathLst>
            </a:custGeom>
          </p:spPr>
        </p:sp>
        <p:sp>
          <p:nvSpPr>
            <p:cNvPr name="TextBox 22" id="22"/>
            <p:cNvSpPr txBox="true"/>
            <p:nvPr/>
          </p:nvSpPr>
          <p:spPr>
            <a:xfrm>
              <a:off x="0" y="9525"/>
              <a:ext cx="6710930" cy="2901299"/>
            </a:xfrm>
            <a:prstGeom prst="rect">
              <a:avLst/>
            </a:prstGeom>
          </p:spPr>
          <p:txBody>
            <a:bodyPr anchor="ctr" rtlCol="false" tIns="0" lIns="0" bIns="0" rIns="0"/>
            <a:lstStyle/>
            <a:p>
              <a:pPr algn="ctr">
                <a:lnSpc>
                  <a:spcPts val="7019"/>
                </a:lnSpc>
              </a:pPr>
              <a:r>
                <a:rPr lang="en-US" b="true" sz="6499">
                  <a:solidFill>
                    <a:srgbClr val="3C3C50"/>
                  </a:solidFill>
                  <a:latin typeface="Poppins Bold"/>
                  <a:ea typeface="Poppins Bold"/>
                  <a:cs typeface="Poppins Bold"/>
                  <a:sym typeface="Poppins Bold"/>
                </a:rPr>
                <a:t>OVERVIEW</a:t>
              </a:r>
            </a:p>
          </p:txBody>
        </p:sp>
      </p:grpSp>
      <p:sp>
        <p:nvSpPr>
          <p:cNvPr name="TextBox 23" id="23"/>
          <p:cNvSpPr txBox="true"/>
          <p:nvPr/>
        </p:nvSpPr>
        <p:spPr>
          <a:xfrm rot="0">
            <a:off x="10471163" y="3300815"/>
            <a:ext cx="7222307" cy="3581734"/>
          </a:xfrm>
          <a:prstGeom prst="rect">
            <a:avLst/>
          </a:prstGeom>
        </p:spPr>
        <p:txBody>
          <a:bodyPr anchor="t" rtlCol="false" tIns="0" lIns="0" bIns="0" rIns="0">
            <a:spAutoFit/>
          </a:bodyPr>
          <a:lstStyle/>
          <a:p>
            <a:pPr algn="l" marL="530701" indent="-265351" lvl="1">
              <a:lnSpc>
                <a:spcPts val="7192"/>
              </a:lnSpc>
              <a:buFont typeface="Arial"/>
              <a:buChar char="•"/>
            </a:pPr>
            <a:r>
              <a:rPr lang="en-US" sz="3995">
                <a:solidFill>
                  <a:srgbClr val="3C3C50"/>
                </a:solidFill>
                <a:latin typeface="Poppins"/>
                <a:ea typeface="Poppins"/>
                <a:cs typeface="Poppins"/>
                <a:sym typeface="Poppins"/>
              </a:rPr>
              <a:t>Tools to organize data</a:t>
            </a:r>
          </a:p>
          <a:p>
            <a:pPr algn="l" marL="530701" indent="-265351" lvl="1">
              <a:lnSpc>
                <a:spcPts val="7192"/>
              </a:lnSpc>
              <a:buFont typeface="Arial"/>
              <a:buChar char="•"/>
            </a:pPr>
            <a:r>
              <a:rPr lang="en-US" sz="3995">
                <a:solidFill>
                  <a:srgbClr val="3C3C50"/>
                </a:solidFill>
                <a:latin typeface="Poppins"/>
                <a:ea typeface="Poppins"/>
                <a:cs typeface="Poppins"/>
                <a:sym typeface="Poppins"/>
              </a:rPr>
              <a:t>Interpreting your results</a:t>
            </a:r>
          </a:p>
          <a:p>
            <a:pPr algn="l" marL="530701" indent="-265351" lvl="1">
              <a:lnSpc>
                <a:spcPts val="7192"/>
              </a:lnSpc>
              <a:buFont typeface="Arial"/>
              <a:buChar char="•"/>
            </a:pPr>
            <a:r>
              <a:rPr lang="en-US" sz="3995">
                <a:solidFill>
                  <a:srgbClr val="3C3C50"/>
                </a:solidFill>
                <a:latin typeface="Poppins"/>
                <a:ea typeface="Poppins"/>
                <a:cs typeface="Poppins"/>
                <a:sym typeface="Poppins"/>
              </a:rPr>
              <a:t>Creating a research report</a:t>
            </a:r>
          </a:p>
        </p:txBody>
      </p:sp>
      <p:sp>
        <p:nvSpPr>
          <p:cNvPr name="Freeform 24" id="24"/>
          <p:cNvSpPr/>
          <p:nvPr/>
        </p:nvSpPr>
        <p:spPr>
          <a:xfrm flipH="false" flipV="false" rot="0">
            <a:off x="14773275" y="8713177"/>
            <a:ext cx="3241010" cy="1361427"/>
          </a:xfrm>
          <a:custGeom>
            <a:avLst/>
            <a:gdLst/>
            <a:ahLst/>
            <a:cxnLst/>
            <a:rect r="r" b="b" t="t" l="l"/>
            <a:pathLst>
              <a:path h="1361427" w="3241010">
                <a:moveTo>
                  <a:pt x="0" y="0"/>
                </a:moveTo>
                <a:lnTo>
                  <a:pt x="3241010" y="0"/>
                </a:lnTo>
                <a:lnTo>
                  <a:pt x="3241010" y="1361427"/>
                </a:lnTo>
                <a:lnTo>
                  <a:pt x="0" y="1361427"/>
                </a:lnTo>
                <a:lnTo>
                  <a:pt x="0" y="0"/>
                </a:lnTo>
                <a:close/>
              </a:path>
            </a:pathLst>
          </a:custGeom>
          <a:blipFill>
            <a:blip r:embed="rId6"/>
            <a:stretch>
              <a:fillRect l="0" t="0" r="0" b="0"/>
            </a:stretch>
          </a:blipFill>
        </p:spPr>
      </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0" y="8309344"/>
            <a:ext cx="8906331" cy="1977656"/>
            <a:chOff x="0" y="0"/>
            <a:chExt cx="11875108" cy="2636874"/>
          </a:xfrm>
        </p:grpSpPr>
        <p:sp>
          <p:nvSpPr>
            <p:cNvPr name="Freeform 9" id="9"/>
            <p:cNvSpPr/>
            <p:nvPr/>
          </p:nvSpPr>
          <p:spPr>
            <a:xfrm flipH="false" flipV="false" rot="0">
              <a:off x="0" y="0"/>
              <a:ext cx="11875135" cy="2636901"/>
            </a:xfrm>
            <a:custGeom>
              <a:avLst/>
              <a:gdLst/>
              <a:ahLst/>
              <a:cxnLst/>
              <a:rect r="r" b="b" t="t" l="l"/>
              <a:pathLst>
                <a:path h="2636901" w="11875135">
                  <a:moveTo>
                    <a:pt x="0" y="0"/>
                  </a:moveTo>
                  <a:lnTo>
                    <a:pt x="11875135" y="0"/>
                  </a:lnTo>
                  <a:lnTo>
                    <a:pt x="11875135" y="2636901"/>
                  </a:lnTo>
                  <a:lnTo>
                    <a:pt x="0" y="2636901"/>
                  </a:lnTo>
                  <a:close/>
                </a:path>
              </a:pathLst>
            </a:custGeom>
            <a:solidFill>
              <a:srgbClr val="FCF7F6"/>
            </a:solidFill>
          </p:spPr>
        </p:sp>
      </p:grpSp>
      <p:grpSp>
        <p:nvGrpSpPr>
          <p:cNvPr name="Group 10" id="10"/>
          <p:cNvGrpSpPr/>
          <p:nvPr/>
        </p:nvGrpSpPr>
        <p:grpSpPr>
          <a:xfrm rot="0">
            <a:off x="8686800" y="-9525"/>
            <a:ext cx="9601200" cy="10287001"/>
            <a:chOff x="0" y="0"/>
            <a:chExt cx="12801600" cy="13716001"/>
          </a:xfrm>
        </p:grpSpPr>
        <p:sp>
          <p:nvSpPr>
            <p:cNvPr name="Freeform 11" id="11"/>
            <p:cNvSpPr/>
            <p:nvPr/>
          </p:nvSpPr>
          <p:spPr>
            <a:xfrm flipH="false" flipV="false" rot="0">
              <a:off x="0" y="0"/>
              <a:ext cx="12801600" cy="13716000"/>
            </a:xfrm>
            <a:custGeom>
              <a:avLst/>
              <a:gdLst/>
              <a:ahLst/>
              <a:cxnLst/>
              <a:rect r="r" b="b" t="t" l="l"/>
              <a:pathLst>
                <a:path h="13716000" w="12801600">
                  <a:moveTo>
                    <a:pt x="0" y="0"/>
                  </a:moveTo>
                  <a:lnTo>
                    <a:pt x="12801600" y="0"/>
                  </a:lnTo>
                  <a:lnTo>
                    <a:pt x="12801600" y="13716000"/>
                  </a:lnTo>
                  <a:lnTo>
                    <a:pt x="0" y="13716000"/>
                  </a:lnTo>
                  <a:close/>
                </a:path>
              </a:pathLst>
            </a:custGeom>
            <a:solidFill>
              <a:srgbClr val="585878"/>
            </a:solidFill>
          </p:spPr>
        </p:sp>
      </p:grpSp>
      <p:grpSp>
        <p:nvGrpSpPr>
          <p:cNvPr name="Group 12" id="12"/>
          <p:cNvGrpSpPr>
            <a:grpSpLocks noChangeAspect="true"/>
          </p:cNvGrpSpPr>
          <p:nvPr/>
        </p:nvGrpSpPr>
        <p:grpSpPr>
          <a:xfrm rot="5400000">
            <a:off x="3652457" y="5091494"/>
            <a:ext cx="10355580" cy="172593"/>
            <a:chOff x="0" y="0"/>
            <a:chExt cx="13807440" cy="230124"/>
          </a:xfrm>
        </p:grpSpPr>
        <p:sp>
          <p:nvSpPr>
            <p:cNvPr name="Freeform 13" id="13"/>
            <p:cNvSpPr/>
            <p:nvPr/>
          </p:nvSpPr>
          <p:spPr>
            <a:xfrm flipH="false" flipV="false" rot="0">
              <a:off x="0" y="0"/>
              <a:ext cx="13807439" cy="230124"/>
            </a:xfrm>
            <a:custGeom>
              <a:avLst/>
              <a:gdLst/>
              <a:ahLst/>
              <a:cxnLst/>
              <a:rect r="r" b="b" t="t" l="l"/>
              <a:pathLst>
                <a:path h="230124" w="13807439">
                  <a:moveTo>
                    <a:pt x="0" y="0"/>
                  </a:moveTo>
                  <a:lnTo>
                    <a:pt x="13807439" y="0"/>
                  </a:lnTo>
                  <a:lnTo>
                    <a:pt x="13807439" y="230124"/>
                  </a:lnTo>
                  <a:lnTo>
                    <a:pt x="0" y="230124"/>
                  </a:lnTo>
                  <a:lnTo>
                    <a:pt x="0" y="0"/>
                  </a:lnTo>
                  <a:close/>
                </a:path>
              </a:pathLst>
            </a:custGeom>
            <a:blipFill>
              <a:blip r:embed="rId3"/>
              <a:stretch>
                <a:fillRect l="-18617" t="0" r="-18617" b="0"/>
              </a:stretch>
            </a:blipFill>
          </p:spPr>
        </p:sp>
      </p:grpSp>
      <p:grpSp>
        <p:nvGrpSpPr>
          <p:cNvPr name="Group 14" id="14"/>
          <p:cNvGrpSpPr>
            <a:grpSpLocks noChangeAspect="true"/>
          </p:cNvGrpSpPr>
          <p:nvPr/>
        </p:nvGrpSpPr>
        <p:grpSpPr>
          <a:xfrm rot="0">
            <a:off x="14773275" y="8985739"/>
            <a:ext cx="3429000" cy="1662544"/>
            <a:chOff x="0" y="0"/>
            <a:chExt cx="4572000" cy="2216725"/>
          </a:xfrm>
        </p:grpSpPr>
        <p:sp>
          <p:nvSpPr>
            <p:cNvPr name="Freeform 15" id="15"/>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16" id="16"/>
          <p:cNvGrpSpPr/>
          <p:nvPr/>
        </p:nvGrpSpPr>
        <p:grpSpPr>
          <a:xfrm rot="0">
            <a:off x="9749017" y="981604"/>
            <a:ext cx="7886700" cy="915924"/>
            <a:chOff x="0" y="0"/>
            <a:chExt cx="10515600" cy="1221232"/>
          </a:xfrm>
        </p:grpSpPr>
        <p:sp>
          <p:nvSpPr>
            <p:cNvPr name="Freeform 17" id="17"/>
            <p:cNvSpPr/>
            <p:nvPr/>
          </p:nvSpPr>
          <p:spPr>
            <a:xfrm flipH="false" flipV="false" rot="0">
              <a:off x="0" y="0"/>
              <a:ext cx="10515600" cy="1221232"/>
            </a:xfrm>
            <a:custGeom>
              <a:avLst/>
              <a:gdLst/>
              <a:ahLst/>
              <a:cxnLst/>
              <a:rect r="r" b="b" t="t" l="l"/>
              <a:pathLst>
                <a:path h="1221232" w="10515600">
                  <a:moveTo>
                    <a:pt x="0" y="0"/>
                  </a:moveTo>
                  <a:lnTo>
                    <a:pt x="10515600" y="0"/>
                  </a:lnTo>
                  <a:lnTo>
                    <a:pt x="10515600" y="1221232"/>
                  </a:lnTo>
                  <a:lnTo>
                    <a:pt x="0" y="1221232"/>
                  </a:lnTo>
                  <a:close/>
                </a:path>
              </a:pathLst>
            </a:custGeom>
          </p:spPr>
        </p:sp>
        <p:sp>
          <p:nvSpPr>
            <p:cNvPr name="TextBox 18" id="18"/>
            <p:cNvSpPr txBox="true"/>
            <p:nvPr/>
          </p:nvSpPr>
          <p:spPr>
            <a:xfrm>
              <a:off x="0" y="47625"/>
              <a:ext cx="10515600" cy="1173607"/>
            </a:xfrm>
            <a:prstGeom prst="rect">
              <a:avLst/>
            </a:prstGeom>
          </p:spPr>
          <p:txBody>
            <a:bodyPr anchor="ctr" rtlCol="false" tIns="0" lIns="0" bIns="0" rIns="0"/>
            <a:lstStyle/>
            <a:p>
              <a:pPr algn="ctr">
                <a:lnSpc>
                  <a:spcPts val="4860"/>
                </a:lnSpc>
              </a:pPr>
              <a:r>
                <a:rPr lang="en-US" b="true" sz="4500">
                  <a:solidFill>
                    <a:srgbClr val="FFFFFF"/>
                  </a:solidFill>
                  <a:latin typeface="Lato Bold"/>
                  <a:ea typeface="Lato Bold"/>
                  <a:cs typeface="Lato Bold"/>
                  <a:sym typeface="Lato Bold"/>
                </a:rPr>
                <a:t>Recap!</a:t>
              </a:r>
            </a:p>
          </p:txBody>
        </p:sp>
      </p:grpSp>
      <p:grpSp>
        <p:nvGrpSpPr>
          <p:cNvPr name="Group 19" id="19"/>
          <p:cNvGrpSpPr>
            <a:grpSpLocks noChangeAspect="true"/>
          </p:cNvGrpSpPr>
          <p:nvPr/>
        </p:nvGrpSpPr>
        <p:grpSpPr>
          <a:xfrm rot="0">
            <a:off x="0" y="-1"/>
            <a:ext cx="8743950" cy="10287001"/>
            <a:chOff x="0" y="0"/>
            <a:chExt cx="11658600" cy="13716001"/>
          </a:xfrm>
        </p:grpSpPr>
        <p:sp>
          <p:nvSpPr>
            <p:cNvPr name="Freeform 20" id="20"/>
            <p:cNvSpPr/>
            <p:nvPr/>
          </p:nvSpPr>
          <p:spPr>
            <a:xfrm flipH="false" flipV="false" rot="0">
              <a:off x="0" y="0"/>
              <a:ext cx="11658600" cy="13716000"/>
            </a:xfrm>
            <a:custGeom>
              <a:avLst/>
              <a:gdLst/>
              <a:ahLst/>
              <a:cxnLst/>
              <a:rect r="r" b="b" t="t" l="l"/>
              <a:pathLst>
                <a:path h="13716000" w="11658600">
                  <a:moveTo>
                    <a:pt x="0" y="0"/>
                  </a:moveTo>
                  <a:lnTo>
                    <a:pt x="11658600" y="0"/>
                  </a:lnTo>
                  <a:lnTo>
                    <a:pt x="11658600" y="13716000"/>
                  </a:lnTo>
                  <a:lnTo>
                    <a:pt x="0" y="13716000"/>
                  </a:lnTo>
                  <a:lnTo>
                    <a:pt x="0" y="0"/>
                  </a:lnTo>
                  <a:close/>
                </a:path>
              </a:pathLst>
            </a:custGeom>
            <a:blipFill>
              <a:blip r:embed="rId5"/>
              <a:stretch>
                <a:fillRect l="-28431" t="0" r="-28431" b="0"/>
              </a:stretch>
            </a:blipFill>
          </p:spPr>
        </p:sp>
      </p:grpSp>
      <p:sp>
        <p:nvSpPr>
          <p:cNvPr name="TextBox 21" id="21"/>
          <p:cNvSpPr txBox="true"/>
          <p:nvPr/>
        </p:nvSpPr>
        <p:spPr>
          <a:xfrm rot="0">
            <a:off x="9646199" y="2217978"/>
            <a:ext cx="8092335" cy="6010275"/>
          </a:xfrm>
          <a:prstGeom prst="rect">
            <a:avLst/>
          </a:prstGeom>
        </p:spPr>
        <p:txBody>
          <a:bodyPr anchor="t" rtlCol="false" tIns="0" lIns="0" bIns="0" rIns="0">
            <a:spAutoFit/>
          </a:bodyPr>
          <a:lstStyle/>
          <a:p>
            <a:pPr algn="l" marL="325755" indent="-162878" lvl="1">
              <a:lnSpc>
                <a:spcPts val="4320"/>
              </a:lnSpc>
              <a:buFont typeface="Arial"/>
              <a:buChar char="•"/>
            </a:pPr>
            <a:r>
              <a:rPr lang="en-US" sz="3600">
                <a:solidFill>
                  <a:srgbClr val="FFFFFF"/>
                </a:solidFill>
                <a:latin typeface="Poppins"/>
                <a:ea typeface="Poppins"/>
                <a:cs typeface="Poppins"/>
                <a:sym typeface="Poppins"/>
              </a:rPr>
              <a:t>We learned how to use the scientific method</a:t>
            </a:r>
          </a:p>
          <a:p>
            <a:pPr algn="l" marL="325755" indent="-162878" lvl="1">
              <a:lnSpc>
                <a:spcPts val="4320"/>
              </a:lnSpc>
              <a:buFont typeface="Arial"/>
              <a:buChar char="•"/>
            </a:pPr>
            <a:r>
              <a:rPr lang="en-US" sz="3600">
                <a:solidFill>
                  <a:srgbClr val="FFFFFF"/>
                </a:solidFill>
                <a:latin typeface="Poppins"/>
                <a:ea typeface="Poppins"/>
                <a:cs typeface="Poppins"/>
                <a:sym typeface="Poppins"/>
              </a:rPr>
              <a:t>Different types of research methods</a:t>
            </a:r>
          </a:p>
          <a:p>
            <a:pPr algn="l" marL="1011555" indent="-337185" lvl="2">
              <a:lnSpc>
                <a:spcPts val="4320"/>
              </a:lnSpc>
              <a:buFont typeface="Arial"/>
              <a:buChar char="⚬"/>
            </a:pPr>
            <a:r>
              <a:rPr lang="en-US" sz="3600">
                <a:solidFill>
                  <a:srgbClr val="FFFFFF"/>
                </a:solidFill>
                <a:latin typeface="Poppins"/>
                <a:ea typeface="Poppins"/>
                <a:cs typeface="Poppins"/>
                <a:sym typeface="Poppins"/>
              </a:rPr>
              <a:t>Experimental, field, policy, etc.</a:t>
            </a:r>
          </a:p>
          <a:p>
            <a:pPr algn="l" marL="325755" indent="-162878" lvl="1">
              <a:lnSpc>
                <a:spcPts val="4320"/>
              </a:lnSpc>
              <a:buFont typeface="Arial"/>
              <a:buChar char="•"/>
            </a:pPr>
            <a:r>
              <a:rPr lang="en-US" sz="3600">
                <a:solidFill>
                  <a:srgbClr val="FFFFFF"/>
                </a:solidFill>
                <a:latin typeface="Poppins"/>
                <a:ea typeface="Poppins"/>
                <a:cs typeface="Poppins"/>
                <a:sym typeface="Poppins"/>
              </a:rPr>
              <a:t>Data and the different collection methods</a:t>
            </a:r>
          </a:p>
          <a:p>
            <a:pPr algn="l" marL="1011555" indent="-337185" lvl="2">
              <a:lnSpc>
                <a:spcPts val="4320"/>
              </a:lnSpc>
              <a:buFont typeface="Arial"/>
              <a:buChar char="⚬"/>
            </a:pPr>
            <a:r>
              <a:rPr lang="en-US" sz="3600">
                <a:solidFill>
                  <a:srgbClr val="FFFFFF"/>
                </a:solidFill>
                <a:latin typeface="Poppins"/>
                <a:ea typeface="Poppins"/>
                <a:cs typeface="Poppins"/>
                <a:sym typeface="Poppins"/>
              </a:rPr>
              <a:t>Survey, measurements, interviews, etc. </a:t>
            </a:r>
          </a:p>
          <a:p>
            <a:pPr algn="l" marL="325755" indent="-162878" lvl="1">
              <a:lnSpc>
                <a:spcPts val="4320"/>
              </a:lnSpc>
              <a:buFont typeface="Arial"/>
              <a:buChar char="•"/>
            </a:pPr>
            <a:r>
              <a:rPr lang="en-US" sz="3600">
                <a:solidFill>
                  <a:srgbClr val="FFFFFF"/>
                </a:solidFill>
                <a:latin typeface="Poppins"/>
                <a:ea typeface="Poppins"/>
                <a:cs typeface="Poppins"/>
                <a:sym typeface="Poppins"/>
              </a:rPr>
              <a:t>How to make sure our data and research is credible</a:t>
            </a:r>
          </a:p>
        </p:txBody>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71317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sp>
        <p:nvSpPr>
          <p:cNvPr name="TextBox 8" id="8"/>
          <p:cNvSpPr txBox="true"/>
          <p:nvPr/>
        </p:nvSpPr>
        <p:spPr>
          <a:xfrm rot="0">
            <a:off x="4277726" y="1085850"/>
            <a:ext cx="8820442" cy="790194"/>
          </a:xfrm>
          <a:prstGeom prst="rect">
            <a:avLst/>
          </a:prstGeom>
        </p:spPr>
        <p:txBody>
          <a:bodyPr anchor="t" rtlCol="false" tIns="0" lIns="0" bIns="0" rIns="0">
            <a:spAutoFit/>
          </a:bodyPr>
          <a:lstStyle/>
          <a:p>
            <a:pPr algn="ctr">
              <a:lnSpc>
                <a:spcPts val="6047"/>
              </a:lnSpc>
            </a:pPr>
            <a:r>
              <a:rPr lang="en-US" b="true" sz="5599">
                <a:solidFill>
                  <a:srgbClr val="3C3C50"/>
                </a:solidFill>
                <a:latin typeface="Lato Bold"/>
                <a:ea typeface="Lato Bold"/>
                <a:cs typeface="Lato Bold"/>
                <a:sym typeface="Lato Bold"/>
              </a:rPr>
              <a:t>Organizing Your Data</a:t>
            </a:r>
          </a:p>
        </p:txBody>
      </p:sp>
      <p:sp>
        <p:nvSpPr>
          <p:cNvPr name="TextBox 9" id="9"/>
          <p:cNvSpPr txBox="true"/>
          <p:nvPr/>
        </p:nvSpPr>
        <p:spPr>
          <a:xfrm rot="0">
            <a:off x="933703" y="3133725"/>
            <a:ext cx="8402009" cy="3990975"/>
          </a:xfrm>
          <a:prstGeom prst="rect">
            <a:avLst/>
          </a:prstGeom>
        </p:spPr>
        <p:txBody>
          <a:bodyPr anchor="t" rtlCol="false" tIns="0" lIns="0" bIns="0" rIns="0">
            <a:spAutoFit/>
          </a:bodyPr>
          <a:lstStyle/>
          <a:p>
            <a:pPr algn="l" marL="298609" indent="-149304" lvl="1">
              <a:lnSpc>
                <a:spcPts val="3960"/>
              </a:lnSpc>
              <a:buFont typeface="Arial"/>
              <a:buChar char="•"/>
            </a:pPr>
            <a:r>
              <a:rPr lang="en-US" sz="3300">
                <a:solidFill>
                  <a:srgbClr val="3C3C50"/>
                </a:solidFill>
                <a:latin typeface="Poppins"/>
                <a:ea typeface="Poppins"/>
                <a:cs typeface="Poppins"/>
                <a:sym typeface="Poppins"/>
              </a:rPr>
              <a:t>Before you analyze your data, it’s helpful to organize it into productive ways</a:t>
            </a:r>
          </a:p>
          <a:p>
            <a:pPr algn="l" marL="298609" indent="-149304" lvl="1">
              <a:lnSpc>
                <a:spcPts val="3960"/>
              </a:lnSpc>
              <a:buFont typeface="Arial"/>
              <a:buChar char="•"/>
            </a:pPr>
            <a:r>
              <a:rPr lang="en-US" sz="3300">
                <a:solidFill>
                  <a:srgbClr val="3C3C50"/>
                </a:solidFill>
                <a:latin typeface="Poppins"/>
                <a:ea typeface="Poppins"/>
                <a:cs typeface="Poppins"/>
                <a:sym typeface="Poppins"/>
              </a:rPr>
              <a:t>For example, lets look at a hypothetical data set</a:t>
            </a:r>
          </a:p>
          <a:p>
            <a:pPr algn="l" marL="298609" indent="-149304" lvl="1">
              <a:lnSpc>
                <a:spcPts val="3960"/>
              </a:lnSpc>
              <a:buFont typeface="Arial"/>
              <a:buChar char="•"/>
            </a:pPr>
            <a:r>
              <a:rPr lang="en-US" sz="3300">
                <a:solidFill>
                  <a:srgbClr val="3C3C50"/>
                </a:solidFill>
                <a:latin typeface="Poppins"/>
                <a:ea typeface="Poppins"/>
                <a:cs typeface="Poppins"/>
                <a:sym typeface="Poppins"/>
              </a:rPr>
              <a:t>Imagine these are test scores from Dr. Duke’s students in the Intro to Research in Ag class</a:t>
            </a:r>
          </a:p>
        </p:txBody>
      </p:sp>
      <p:grpSp>
        <p:nvGrpSpPr>
          <p:cNvPr name="Group 10" id="10"/>
          <p:cNvGrpSpPr/>
          <p:nvPr/>
        </p:nvGrpSpPr>
        <p:grpSpPr>
          <a:xfrm rot="0">
            <a:off x="9427152" y="2526757"/>
            <a:ext cx="8197316" cy="4321178"/>
            <a:chOff x="0" y="0"/>
            <a:chExt cx="10929755" cy="5761570"/>
          </a:xfrm>
        </p:grpSpPr>
        <p:sp>
          <p:nvSpPr>
            <p:cNvPr name="Freeform 11" id="11"/>
            <p:cNvSpPr/>
            <p:nvPr/>
          </p:nvSpPr>
          <p:spPr>
            <a:xfrm flipH="false" flipV="false" rot="0">
              <a:off x="0" y="360045"/>
              <a:ext cx="10929747" cy="5401437"/>
            </a:xfrm>
            <a:custGeom>
              <a:avLst/>
              <a:gdLst/>
              <a:ahLst/>
              <a:cxnLst/>
              <a:rect r="r" b="b" t="t" l="l"/>
              <a:pathLst>
                <a:path h="5401437" w="10929747">
                  <a:moveTo>
                    <a:pt x="10929747" y="0"/>
                  </a:moveTo>
                  <a:cubicBezTo>
                    <a:pt x="10929747" y="198882"/>
                    <a:pt x="10768584" y="360045"/>
                    <a:pt x="10569702" y="360045"/>
                  </a:cubicBezTo>
                  <a:lnTo>
                    <a:pt x="10569702" y="0"/>
                  </a:lnTo>
                  <a:cubicBezTo>
                    <a:pt x="10569702" y="99441"/>
                    <a:pt x="10489057" y="180086"/>
                    <a:pt x="10389615" y="180086"/>
                  </a:cubicBezTo>
                  <a:cubicBezTo>
                    <a:pt x="10290175" y="180086"/>
                    <a:pt x="10209530" y="99441"/>
                    <a:pt x="10209530" y="0"/>
                  </a:cubicBezTo>
                  <a:lnTo>
                    <a:pt x="10209530" y="360172"/>
                  </a:lnTo>
                  <a:lnTo>
                    <a:pt x="360045" y="360172"/>
                  </a:lnTo>
                  <a:cubicBezTo>
                    <a:pt x="161163" y="360172"/>
                    <a:pt x="0" y="521335"/>
                    <a:pt x="0" y="720217"/>
                  </a:cubicBezTo>
                  <a:lnTo>
                    <a:pt x="0" y="5041392"/>
                  </a:lnTo>
                  <a:cubicBezTo>
                    <a:pt x="0" y="5240274"/>
                    <a:pt x="161163" y="5401437"/>
                    <a:pt x="360045" y="5401437"/>
                  </a:cubicBezTo>
                  <a:cubicBezTo>
                    <a:pt x="558927" y="5401437"/>
                    <a:pt x="720090" y="5240274"/>
                    <a:pt x="720090" y="5041392"/>
                  </a:cubicBezTo>
                  <a:lnTo>
                    <a:pt x="720090" y="4681347"/>
                  </a:lnTo>
                  <a:lnTo>
                    <a:pt x="10569702" y="4681347"/>
                  </a:lnTo>
                  <a:cubicBezTo>
                    <a:pt x="10768584" y="4681347"/>
                    <a:pt x="10929747" y="4520184"/>
                    <a:pt x="10929747" y="4321302"/>
                  </a:cubicBezTo>
                  <a:close/>
                  <a:moveTo>
                    <a:pt x="360045" y="1080389"/>
                  </a:moveTo>
                  <a:cubicBezTo>
                    <a:pt x="558927" y="1080389"/>
                    <a:pt x="720090" y="919226"/>
                    <a:pt x="720090" y="720344"/>
                  </a:cubicBezTo>
                  <a:cubicBezTo>
                    <a:pt x="720090" y="620903"/>
                    <a:pt x="639445" y="540258"/>
                    <a:pt x="540004" y="540258"/>
                  </a:cubicBezTo>
                  <a:cubicBezTo>
                    <a:pt x="440563" y="540258"/>
                    <a:pt x="360045" y="620776"/>
                    <a:pt x="360045" y="720217"/>
                  </a:cubicBezTo>
                  <a:close/>
                </a:path>
              </a:pathLst>
            </a:custGeom>
            <a:solidFill>
              <a:srgbClr val="717092"/>
            </a:solidFill>
          </p:spPr>
        </p:sp>
        <p:sp>
          <p:nvSpPr>
            <p:cNvPr name="Freeform 12" id="12"/>
            <p:cNvSpPr/>
            <p:nvPr/>
          </p:nvSpPr>
          <p:spPr>
            <a:xfrm flipH="false" flipV="false" rot="0">
              <a:off x="360045" y="-88392"/>
              <a:ext cx="10569575" cy="1528826"/>
            </a:xfrm>
            <a:custGeom>
              <a:avLst/>
              <a:gdLst/>
              <a:ahLst/>
              <a:cxnLst/>
              <a:rect r="r" b="b" t="t" l="l"/>
              <a:pathLst>
                <a:path h="1528826" w="10569575">
                  <a:moveTo>
                    <a:pt x="0" y="1528826"/>
                  </a:moveTo>
                  <a:cubicBezTo>
                    <a:pt x="198882" y="1528826"/>
                    <a:pt x="360045" y="1367663"/>
                    <a:pt x="360045" y="1168781"/>
                  </a:cubicBezTo>
                  <a:cubicBezTo>
                    <a:pt x="360045" y="1069340"/>
                    <a:pt x="279400" y="988695"/>
                    <a:pt x="179959" y="988695"/>
                  </a:cubicBezTo>
                  <a:cubicBezTo>
                    <a:pt x="80518" y="988695"/>
                    <a:pt x="0" y="1069213"/>
                    <a:pt x="0" y="1168654"/>
                  </a:cubicBezTo>
                  <a:close/>
                  <a:moveTo>
                    <a:pt x="10209530" y="448437"/>
                  </a:moveTo>
                  <a:cubicBezTo>
                    <a:pt x="10408412" y="448437"/>
                    <a:pt x="10569575" y="287274"/>
                    <a:pt x="10569575" y="88392"/>
                  </a:cubicBezTo>
                  <a:cubicBezTo>
                    <a:pt x="10569575" y="-110490"/>
                    <a:pt x="10408539" y="88392"/>
                    <a:pt x="10209657" y="88392"/>
                  </a:cubicBezTo>
                  <a:cubicBezTo>
                    <a:pt x="10010775" y="88392"/>
                    <a:pt x="9849485" y="249555"/>
                    <a:pt x="9849485" y="448437"/>
                  </a:cubicBezTo>
                  <a:cubicBezTo>
                    <a:pt x="9849485" y="547878"/>
                    <a:pt x="9930130" y="628523"/>
                    <a:pt x="10029571" y="628523"/>
                  </a:cubicBezTo>
                  <a:cubicBezTo>
                    <a:pt x="10129012" y="628523"/>
                    <a:pt x="10209657" y="547878"/>
                    <a:pt x="10209657" y="448437"/>
                  </a:cubicBezTo>
                  <a:close/>
                </a:path>
              </a:pathLst>
            </a:custGeom>
            <a:solidFill>
              <a:srgbClr val="A1B4A2"/>
            </a:solidFill>
          </p:spPr>
        </p:sp>
        <p:sp>
          <p:nvSpPr>
            <p:cNvPr name="Freeform 13" id="13"/>
            <p:cNvSpPr/>
            <p:nvPr/>
          </p:nvSpPr>
          <p:spPr>
            <a:xfrm flipH="false" flipV="false" rot="0">
              <a:off x="0" y="0"/>
              <a:ext cx="10929747" cy="5761355"/>
            </a:xfrm>
            <a:custGeom>
              <a:avLst/>
              <a:gdLst/>
              <a:ahLst/>
              <a:cxnLst/>
              <a:rect r="r" b="b" t="t" l="l"/>
              <a:pathLst>
                <a:path h="5761355" w="10929747">
                  <a:moveTo>
                    <a:pt x="0" y="1080262"/>
                  </a:moveTo>
                  <a:cubicBezTo>
                    <a:pt x="0" y="881380"/>
                    <a:pt x="161163" y="720217"/>
                    <a:pt x="360045" y="720217"/>
                  </a:cubicBezTo>
                  <a:lnTo>
                    <a:pt x="10209530" y="720217"/>
                  </a:lnTo>
                  <a:lnTo>
                    <a:pt x="10209530" y="360045"/>
                  </a:lnTo>
                  <a:cubicBezTo>
                    <a:pt x="10209530" y="161163"/>
                    <a:pt x="10370820" y="0"/>
                    <a:pt x="10569702" y="0"/>
                  </a:cubicBezTo>
                  <a:cubicBezTo>
                    <a:pt x="10768585" y="0"/>
                    <a:pt x="10929747" y="161163"/>
                    <a:pt x="10929747" y="360045"/>
                  </a:cubicBezTo>
                  <a:lnTo>
                    <a:pt x="10929747" y="4681220"/>
                  </a:lnTo>
                  <a:cubicBezTo>
                    <a:pt x="10929747" y="4880102"/>
                    <a:pt x="10768584" y="5041265"/>
                    <a:pt x="10569702" y="5041265"/>
                  </a:cubicBezTo>
                  <a:lnTo>
                    <a:pt x="720217" y="5041265"/>
                  </a:lnTo>
                  <a:lnTo>
                    <a:pt x="720217" y="5401310"/>
                  </a:lnTo>
                  <a:cubicBezTo>
                    <a:pt x="720217" y="5600192"/>
                    <a:pt x="559054" y="5761355"/>
                    <a:pt x="360172" y="5761355"/>
                  </a:cubicBezTo>
                  <a:cubicBezTo>
                    <a:pt x="161290" y="5761355"/>
                    <a:pt x="0" y="5600319"/>
                    <a:pt x="0" y="5401437"/>
                  </a:cubicBezTo>
                  <a:close/>
                  <a:moveTo>
                    <a:pt x="10209530" y="720217"/>
                  </a:moveTo>
                  <a:lnTo>
                    <a:pt x="10569575" y="720217"/>
                  </a:lnTo>
                  <a:cubicBezTo>
                    <a:pt x="10768457" y="720217"/>
                    <a:pt x="10929620" y="559054"/>
                    <a:pt x="10929620" y="360172"/>
                  </a:cubicBezTo>
                  <a:moveTo>
                    <a:pt x="10569702" y="720217"/>
                  </a:moveTo>
                  <a:lnTo>
                    <a:pt x="10569702" y="360045"/>
                  </a:lnTo>
                  <a:cubicBezTo>
                    <a:pt x="10569702" y="459486"/>
                    <a:pt x="10489057" y="540131"/>
                    <a:pt x="10389616" y="540131"/>
                  </a:cubicBezTo>
                  <a:cubicBezTo>
                    <a:pt x="10290175" y="540131"/>
                    <a:pt x="10209530" y="459486"/>
                    <a:pt x="10209530" y="360045"/>
                  </a:cubicBezTo>
                  <a:moveTo>
                    <a:pt x="360045" y="1440434"/>
                  </a:moveTo>
                  <a:lnTo>
                    <a:pt x="360045" y="1080262"/>
                  </a:lnTo>
                  <a:cubicBezTo>
                    <a:pt x="360045" y="980821"/>
                    <a:pt x="440690" y="900176"/>
                    <a:pt x="540131" y="900176"/>
                  </a:cubicBezTo>
                  <a:cubicBezTo>
                    <a:pt x="639572" y="900176"/>
                    <a:pt x="720217" y="980821"/>
                    <a:pt x="720217" y="1080262"/>
                  </a:cubicBezTo>
                  <a:cubicBezTo>
                    <a:pt x="720217" y="1279144"/>
                    <a:pt x="559054" y="1440307"/>
                    <a:pt x="360172" y="1440307"/>
                  </a:cubicBezTo>
                  <a:cubicBezTo>
                    <a:pt x="161290" y="1440307"/>
                    <a:pt x="0" y="1279144"/>
                    <a:pt x="0" y="1080262"/>
                  </a:cubicBezTo>
                  <a:moveTo>
                    <a:pt x="720217" y="1080262"/>
                  </a:moveTo>
                  <a:lnTo>
                    <a:pt x="720217" y="5041392"/>
                  </a:lnTo>
                </a:path>
              </a:pathLst>
            </a:custGeom>
          </p:spPr>
        </p:sp>
      </p:grpSp>
      <p:grpSp>
        <p:nvGrpSpPr>
          <p:cNvPr name="Group 14" id="14"/>
          <p:cNvGrpSpPr>
            <a:grpSpLocks noChangeAspect="true"/>
          </p:cNvGrpSpPr>
          <p:nvPr/>
        </p:nvGrpSpPr>
        <p:grpSpPr>
          <a:xfrm rot="0">
            <a:off x="9685604" y="3456418"/>
            <a:ext cx="7680412" cy="2461855"/>
            <a:chOff x="0" y="0"/>
            <a:chExt cx="10240550" cy="3282474"/>
          </a:xfrm>
        </p:grpSpPr>
        <p:sp>
          <p:nvSpPr>
            <p:cNvPr name="Freeform 15" id="15" descr="Graphical user interface  Description automatically generated with low confidence"/>
            <p:cNvSpPr/>
            <p:nvPr/>
          </p:nvSpPr>
          <p:spPr>
            <a:xfrm flipH="false" flipV="false" rot="0">
              <a:off x="0" y="0"/>
              <a:ext cx="10240518" cy="3282442"/>
            </a:xfrm>
            <a:custGeom>
              <a:avLst/>
              <a:gdLst/>
              <a:ahLst/>
              <a:cxnLst/>
              <a:rect r="r" b="b" t="t" l="l"/>
              <a:pathLst>
                <a:path h="3282442" w="10240518">
                  <a:moveTo>
                    <a:pt x="0" y="0"/>
                  </a:moveTo>
                  <a:lnTo>
                    <a:pt x="10240518" y="0"/>
                  </a:lnTo>
                  <a:lnTo>
                    <a:pt x="10240518" y="3282442"/>
                  </a:lnTo>
                  <a:lnTo>
                    <a:pt x="0" y="3282442"/>
                  </a:lnTo>
                  <a:lnTo>
                    <a:pt x="0" y="0"/>
                  </a:lnTo>
                  <a:close/>
                </a:path>
              </a:pathLst>
            </a:custGeom>
            <a:blipFill>
              <a:blip r:embed="rId4"/>
              <a:stretch>
                <a:fillRect l="-3103" t="0" r="-3104" b="0"/>
              </a:stretch>
            </a:blipFill>
          </p:spPr>
        </p:sp>
      </p:gr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71317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grpSp>
        <p:nvGrpSpPr>
          <p:cNvPr name="Group 8" id="8"/>
          <p:cNvGrpSpPr/>
          <p:nvPr/>
        </p:nvGrpSpPr>
        <p:grpSpPr>
          <a:xfrm rot="0">
            <a:off x="1488014" y="587874"/>
            <a:ext cx="15311972" cy="1095453"/>
            <a:chOff x="0" y="0"/>
            <a:chExt cx="20415962" cy="1460604"/>
          </a:xfrm>
        </p:grpSpPr>
        <p:sp>
          <p:nvSpPr>
            <p:cNvPr name="Freeform 9" id="9"/>
            <p:cNvSpPr/>
            <p:nvPr/>
          </p:nvSpPr>
          <p:spPr>
            <a:xfrm flipH="false" flipV="false" rot="0">
              <a:off x="0" y="0"/>
              <a:ext cx="20415962" cy="1460604"/>
            </a:xfrm>
            <a:custGeom>
              <a:avLst/>
              <a:gdLst/>
              <a:ahLst/>
              <a:cxnLst/>
              <a:rect r="r" b="b" t="t" l="l"/>
              <a:pathLst>
                <a:path h="1460604" w="20415962">
                  <a:moveTo>
                    <a:pt x="0" y="0"/>
                  </a:moveTo>
                  <a:lnTo>
                    <a:pt x="20415962" y="0"/>
                  </a:lnTo>
                  <a:lnTo>
                    <a:pt x="20415962" y="1460604"/>
                  </a:lnTo>
                  <a:lnTo>
                    <a:pt x="0" y="1460604"/>
                  </a:lnTo>
                  <a:close/>
                </a:path>
              </a:pathLst>
            </a:custGeom>
          </p:spPr>
        </p:sp>
        <p:sp>
          <p:nvSpPr>
            <p:cNvPr name="TextBox 10" id="10"/>
            <p:cNvSpPr txBox="true"/>
            <p:nvPr/>
          </p:nvSpPr>
          <p:spPr>
            <a:xfrm>
              <a:off x="0" y="47625"/>
              <a:ext cx="20415962" cy="1412979"/>
            </a:xfrm>
            <a:prstGeom prst="rect">
              <a:avLst/>
            </a:prstGeom>
          </p:spPr>
          <p:txBody>
            <a:bodyPr anchor="ctr" rtlCol="false" tIns="0" lIns="0" bIns="0" rIns="0"/>
            <a:lstStyle/>
            <a:p>
              <a:pPr algn="ctr">
                <a:lnSpc>
                  <a:spcPts val="4860"/>
                </a:lnSpc>
              </a:pPr>
              <a:r>
                <a:rPr lang="en-US" b="true" sz="4500">
                  <a:solidFill>
                    <a:srgbClr val="3C3C50"/>
                  </a:solidFill>
                  <a:latin typeface="Lato Bold"/>
                  <a:ea typeface="Lato Bold"/>
                  <a:cs typeface="Lato Bold"/>
                  <a:sym typeface="Lato Bold"/>
                </a:rPr>
                <a:t>How can we organize this data?</a:t>
              </a:r>
            </a:p>
          </p:txBody>
        </p:sp>
      </p:grpSp>
      <p:sp>
        <p:nvSpPr>
          <p:cNvPr name="TextBox 11" id="11"/>
          <p:cNvSpPr txBox="true"/>
          <p:nvPr/>
        </p:nvSpPr>
        <p:spPr>
          <a:xfrm rot="0">
            <a:off x="658061" y="2131271"/>
            <a:ext cx="8206209" cy="5972175"/>
          </a:xfrm>
          <a:prstGeom prst="rect">
            <a:avLst/>
          </a:prstGeom>
        </p:spPr>
        <p:txBody>
          <a:bodyPr anchor="t" rtlCol="false" tIns="0" lIns="0" bIns="0" rIns="0">
            <a:spAutoFit/>
          </a:bodyPr>
          <a:lstStyle/>
          <a:p>
            <a:pPr algn="l" marL="271462" indent="-135731" lvl="1">
              <a:lnSpc>
                <a:spcPts val="3600"/>
              </a:lnSpc>
              <a:buFont typeface="Arial"/>
              <a:buChar char="•"/>
            </a:pPr>
            <a:r>
              <a:rPr lang="en-US" sz="3000">
                <a:solidFill>
                  <a:srgbClr val="3C3C50"/>
                </a:solidFill>
                <a:latin typeface="Poppins"/>
                <a:ea typeface="Poppins"/>
                <a:cs typeface="Poppins"/>
                <a:sym typeface="Poppins"/>
              </a:rPr>
              <a:t>When you organize your data, its easier to</a:t>
            </a:r>
          </a:p>
          <a:p>
            <a:pPr algn="l" marL="957262" indent="-319088" lvl="2">
              <a:lnSpc>
                <a:spcPts val="3600"/>
              </a:lnSpc>
              <a:buFont typeface="Arial"/>
              <a:buChar char="⚬"/>
            </a:pPr>
            <a:r>
              <a:rPr lang="en-US" sz="3000">
                <a:solidFill>
                  <a:srgbClr val="3C3C50"/>
                </a:solidFill>
                <a:latin typeface="Poppins"/>
                <a:ea typeface="Poppins"/>
                <a:cs typeface="Poppins"/>
                <a:sym typeface="Poppins"/>
              </a:rPr>
              <a:t>Understand what the results mean</a:t>
            </a:r>
          </a:p>
          <a:p>
            <a:pPr algn="l" marL="957262" indent="-319088" lvl="2">
              <a:lnSpc>
                <a:spcPts val="3600"/>
              </a:lnSpc>
              <a:buFont typeface="Arial"/>
              <a:buChar char="⚬"/>
            </a:pPr>
            <a:r>
              <a:rPr lang="en-US" sz="3000">
                <a:solidFill>
                  <a:srgbClr val="3C3C50"/>
                </a:solidFill>
                <a:latin typeface="Poppins"/>
                <a:ea typeface="Poppins"/>
                <a:cs typeface="Poppins"/>
                <a:sym typeface="Poppins"/>
              </a:rPr>
              <a:t>Identify trends</a:t>
            </a:r>
          </a:p>
          <a:p>
            <a:pPr algn="l" marL="957262" indent="-319088" lvl="2">
              <a:lnSpc>
                <a:spcPts val="3600"/>
              </a:lnSpc>
              <a:buFont typeface="Arial"/>
              <a:buChar char="⚬"/>
            </a:pPr>
            <a:r>
              <a:rPr lang="en-US" sz="3000">
                <a:solidFill>
                  <a:srgbClr val="3C3C50"/>
                </a:solidFill>
                <a:latin typeface="Poppins"/>
                <a:ea typeface="Poppins"/>
                <a:cs typeface="Poppins"/>
                <a:sym typeface="Poppins"/>
              </a:rPr>
              <a:t>Find patterns</a:t>
            </a:r>
          </a:p>
          <a:p>
            <a:pPr algn="l" marL="957262" indent="-319088" lvl="2">
              <a:lnSpc>
                <a:spcPts val="3600"/>
              </a:lnSpc>
              <a:buFont typeface="Arial"/>
              <a:buChar char="⚬"/>
            </a:pPr>
            <a:r>
              <a:rPr lang="en-US" sz="3000">
                <a:solidFill>
                  <a:srgbClr val="3C3C50"/>
                </a:solidFill>
                <a:latin typeface="Poppins"/>
                <a:ea typeface="Poppins"/>
                <a:cs typeface="Poppins"/>
                <a:sym typeface="Poppins"/>
              </a:rPr>
              <a:t>Find correlations</a:t>
            </a:r>
          </a:p>
          <a:p>
            <a:pPr algn="l" marL="957262" indent="-319088" lvl="2">
              <a:lnSpc>
                <a:spcPts val="3600"/>
              </a:lnSpc>
            </a:pPr>
          </a:p>
          <a:p>
            <a:pPr algn="l" marL="957262" indent="-319088" lvl="2">
              <a:lnSpc>
                <a:spcPts val="3600"/>
              </a:lnSpc>
            </a:pPr>
          </a:p>
          <a:p>
            <a:pPr algn="l">
              <a:lnSpc>
                <a:spcPts val="3600"/>
              </a:lnSpc>
            </a:pPr>
            <a:r>
              <a:rPr lang="en-US" sz="3000">
                <a:solidFill>
                  <a:srgbClr val="3C3C50"/>
                </a:solidFill>
                <a:latin typeface="Poppins"/>
                <a:ea typeface="Poppins"/>
                <a:cs typeface="Poppins"/>
                <a:sym typeface="Poppins"/>
              </a:rPr>
              <a:t>If we take the data, and lay it out horizontally with the gender, we might notice something:</a:t>
            </a:r>
          </a:p>
          <a:p>
            <a:pPr algn="l" marL="957262" indent="-319088" lvl="2">
              <a:lnSpc>
                <a:spcPts val="3600"/>
              </a:lnSpc>
              <a:buFont typeface="Arial"/>
              <a:buChar char="⚬"/>
            </a:pPr>
            <a:r>
              <a:rPr lang="en-US" sz="3000">
                <a:solidFill>
                  <a:srgbClr val="3C3C50"/>
                </a:solidFill>
                <a:latin typeface="Poppins"/>
                <a:ea typeface="Poppins"/>
                <a:cs typeface="Poppins"/>
                <a:sym typeface="Poppins"/>
              </a:rPr>
              <a:t>The lowest score is from a boy</a:t>
            </a:r>
          </a:p>
          <a:p>
            <a:pPr algn="l" marL="957262" indent="-319088" lvl="2">
              <a:lnSpc>
                <a:spcPts val="3600"/>
              </a:lnSpc>
              <a:buFont typeface="Arial"/>
              <a:buChar char="⚬"/>
            </a:pPr>
            <a:r>
              <a:rPr lang="en-US" sz="3000">
                <a:solidFill>
                  <a:srgbClr val="3C3C50"/>
                </a:solidFill>
                <a:latin typeface="Poppins"/>
                <a:ea typeface="Poppins"/>
                <a:cs typeface="Poppins"/>
                <a:sym typeface="Poppins"/>
              </a:rPr>
              <a:t>The highest score is from a girl</a:t>
            </a:r>
          </a:p>
        </p:txBody>
      </p:sp>
      <p:grpSp>
        <p:nvGrpSpPr>
          <p:cNvPr name="Group 12" id="12"/>
          <p:cNvGrpSpPr/>
          <p:nvPr/>
        </p:nvGrpSpPr>
        <p:grpSpPr>
          <a:xfrm rot="0">
            <a:off x="9408500" y="1683327"/>
            <a:ext cx="8389089" cy="3953320"/>
            <a:chOff x="0" y="0"/>
            <a:chExt cx="11185452" cy="5271094"/>
          </a:xfrm>
        </p:grpSpPr>
        <p:sp>
          <p:nvSpPr>
            <p:cNvPr name="Freeform 13" id="13"/>
            <p:cNvSpPr/>
            <p:nvPr/>
          </p:nvSpPr>
          <p:spPr>
            <a:xfrm flipH="false" flipV="false" rot="0">
              <a:off x="0" y="329438"/>
              <a:ext cx="11185398" cy="4941697"/>
            </a:xfrm>
            <a:custGeom>
              <a:avLst/>
              <a:gdLst/>
              <a:ahLst/>
              <a:cxnLst/>
              <a:rect r="r" b="b" t="t" l="l"/>
              <a:pathLst>
                <a:path h="4941697" w="11185398">
                  <a:moveTo>
                    <a:pt x="11185398" y="0"/>
                  </a:moveTo>
                  <a:cubicBezTo>
                    <a:pt x="11185398" y="181991"/>
                    <a:pt x="11037951" y="329438"/>
                    <a:pt x="10855960" y="329438"/>
                  </a:cubicBezTo>
                  <a:lnTo>
                    <a:pt x="10855960" y="0"/>
                  </a:lnTo>
                  <a:cubicBezTo>
                    <a:pt x="10855960" y="90932"/>
                    <a:pt x="10782173" y="164719"/>
                    <a:pt x="10691241" y="164719"/>
                  </a:cubicBezTo>
                  <a:cubicBezTo>
                    <a:pt x="10600309" y="164719"/>
                    <a:pt x="10526522" y="90932"/>
                    <a:pt x="10526522" y="0"/>
                  </a:cubicBezTo>
                  <a:lnTo>
                    <a:pt x="10526522" y="329438"/>
                  </a:lnTo>
                  <a:lnTo>
                    <a:pt x="329438" y="329438"/>
                  </a:lnTo>
                  <a:cubicBezTo>
                    <a:pt x="147447" y="329438"/>
                    <a:pt x="0" y="476885"/>
                    <a:pt x="0" y="658876"/>
                  </a:cubicBezTo>
                  <a:lnTo>
                    <a:pt x="0" y="4612259"/>
                  </a:lnTo>
                  <a:cubicBezTo>
                    <a:pt x="0" y="4794250"/>
                    <a:pt x="147447" y="4941697"/>
                    <a:pt x="329438" y="4941697"/>
                  </a:cubicBezTo>
                  <a:cubicBezTo>
                    <a:pt x="511429" y="4941697"/>
                    <a:pt x="658876" y="4794250"/>
                    <a:pt x="658876" y="4612259"/>
                  </a:cubicBezTo>
                  <a:lnTo>
                    <a:pt x="658876" y="4282821"/>
                  </a:lnTo>
                  <a:lnTo>
                    <a:pt x="10855960" y="4282821"/>
                  </a:lnTo>
                  <a:cubicBezTo>
                    <a:pt x="11037951" y="4282821"/>
                    <a:pt x="11185398" y="4135374"/>
                    <a:pt x="11185398" y="3953383"/>
                  </a:cubicBezTo>
                  <a:close/>
                  <a:moveTo>
                    <a:pt x="329438" y="988314"/>
                  </a:moveTo>
                  <a:cubicBezTo>
                    <a:pt x="511429" y="988314"/>
                    <a:pt x="658876" y="840867"/>
                    <a:pt x="658876" y="658876"/>
                  </a:cubicBezTo>
                  <a:cubicBezTo>
                    <a:pt x="658876" y="567944"/>
                    <a:pt x="585089" y="494157"/>
                    <a:pt x="494157" y="494157"/>
                  </a:cubicBezTo>
                  <a:cubicBezTo>
                    <a:pt x="403225" y="494157"/>
                    <a:pt x="329438" y="567944"/>
                    <a:pt x="329438" y="658876"/>
                  </a:cubicBezTo>
                  <a:close/>
                </a:path>
              </a:pathLst>
            </a:custGeom>
            <a:solidFill>
              <a:srgbClr val="717092"/>
            </a:solidFill>
          </p:spPr>
        </p:sp>
        <p:sp>
          <p:nvSpPr>
            <p:cNvPr name="Freeform 14" id="14"/>
            <p:cNvSpPr/>
            <p:nvPr/>
          </p:nvSpPr>
          <p:spPr>
            <a:xfrm flipH="false" flipV="false" rot="0">
              <a:off x="329438" y="0"/>
              <a:ext cx="10855960" cy="1317752"/>
            </a:xfrm>
            <a:custGeom>
              <a:avLst/>
              <a:gdLst/>
              <a:ahLst/>
              <a:cxnLst/>
              <a:rect r="r" b="b" t="t" l="l"/>
              <a:pathLst>
                <a:path h="1317752" w="10855960">
                  <a:moveTo>
                    <a:pt x="0" y="1317752"/>
                  </a:moveTo>
                  <a:cubicBezTo>
                    <a:pt x="181991" y="1317752"/>
                    <a:pt x="329438" y="1170305"/>
                    <a:pt x="329438" y="988314"/>
                  </a:cubicBezTo>
                  <a:cubicBezTo>
                    <a:pt x="329438" y="897382"/>
                    <a:pt x="255651" y="823595"/>
                    <a:pt x="164719" y="823595"/>
                  </a:cubicBezTo>
                  <a:cubicBezTo>
                    <a:pt x="73787" y="823595"/>
                    <a:pt x="0" y="897382"/>
                    <a:pt x="0" y="988314"/>
                  </a:cubicBezTo>
                  <a:close/>
                  <a:moveTo>
                    <a:pt x="10526522" y="658876"/>
                  </a:moveTo>
                  <a:cubicBezTo>
                    <a:pt x="10708513" y="658876"/>
                    <a:pt x="10855960" y="511429"/>
                    <a:pt x="10855960" y="329438"/>
                  </a:cubicBezTo>
                  <a:cubicBezTo>
                    <a:pt x="10855960" y="147447"/>
                    <a:pt x="10708513" y="0"/>
                    <a:pt x="10526522" y="0"/>
                  </a:cubicBezTo>
                  <a:cubicBezTo>
                    <a:pt x="10344531" y="0"/>
                    <a:pt x="10197084" y="147447"/>
                    <a:pt x="10197084" y="329438"/>
                  </a:cubicBezTo>
                  <a:cubicBezTo>
                    <a:pt x="10197084" y="420370"/>
                    <a:pt x="10270871" y="494157"/>
                    <a:pt x="10361803" y="494157"/>
                  </a:cubicBezTo>
                  <a:cubicBezTo>
                    <a:pt x="10452735" y="494157"/>
                    <a:pt x="10526522" y="420370"/>
                    <a:pt x="10526522" y="329438"/>
                  </a:cubicBezTo>
                  <a:close/>
                </a:path>
              </a:pathLst>
            </a:custGeom>
            <a:solidFill>
              <a:srgbClr val="A1B4A2"/>
            </a:solidFill>
          </p:spPr>
        </p:sp>
        <p:sp>
          <p:nvSpPr>
            <p:cNvPr name="Freeform 15" id="15"/>
            <p:cNvSpPr/>
            <p:nvPr/>
          </p:nvSpPr>
          <p:spPr>
            <a:xfrm flipH="false" flipV="false" rot="0">
              <a:off x="0" y="0"/>
              <a:ext cx="11185398" cy="5271135"/>
            </a:xfrm>
            <a:custGeom>
              <a:avLst/>
              <a:gdLst/>
              <a:ahLst/>
              <a:cxnLst/>
              <a:rect r="r" b="b" t="t" l="l"/>
              <a:pathLst>
                <a:path h="5271135" w="11185398">
                  <a:moveTo>
                    <a:pt x="0" y="988314"/>
                  </a:moveTo>
                  <a:cubicBezTo>
                    <a:pt x="0" y="806323"/>
                    <a:pt x="147447" y="658876"/>
                    <a:pt x="329438" y="658876"/>
                  </a:cubicBezTo>
                  <a:lnTo>
                    <a:pt x="10526522" y="658876"/>
                  </a:lnTo>
                  <a:lnTo>
                    <a:pt x="10526522" y="329438"/>
                  </a:lnTo>
                  <a:cubicBezTo>
                    <a:pt x="10526522" y="147447"/>
                    <a:pt x="10674096" y="0"/>
                    <a:pt x="10855960" y="0"/>
                  </a:cubicBezTo>
                  <a:cubicBezTo>
                    <a:pt x="11037824" y="0"/>
                    <a:pt x="11185398" y="147447"/>
                    <a:pt x="11185398" y="329438"/>
                  </a:cubicBezTo>
                  <a:lnTo>
                    <a:pt x="11185398" y="4282821"/>
                  </a:lnTo>
                  <a:cubicBezTo>
                    <a:pt x="11185398" y="4464812"/>
                    <a:pt x="11037951" y="4612259"/>
                    <a:pt x="10855960" y="4612259"/>
                  </a:cubicBezTo>
                  <a:lnTo>
                    <a:pt x="658876" y="4612259"/>
                  </a:lnTo>
                  <a:lnTo>
                    <a:pt x="658876" y="4941697"/>
                  </a:lnTo>
                  <a:cubicBezTo>
                    <a:pt x="658876" y="5123688"/>
                    <a:pt x="511429" y="5271135"/>
                    <a:pt x="329438" y="5271135"/>
                  </a:cubicBezTo>
                  <a:cubicBezTo>
                    <a:pt x="147447" y="5271135"/>
                    <a:pt x="0" y="5123561"/>
                    <a:pt x="0" y="4941697"/>
                  </a:cubicBezTo>
                  <a:close/>
                  <a:moveTo>
                    <a:pt x="10526522" y="658876"/>
                  </a:moveTo>
                  <a:lnTo>
                    <a:pt x="10855960" y="658876"/>
                  </a:lnTo>
                  <a:cubicBezTo>
                    <a:pt x="11037951" y="658876"/>
                    <a:pt x="11185398" y="511429"/>
                    <a:pt x="11185398" y="329438"/>
                  </a:cubicBezTo>
                  <a:moveTo>
                    <a:pt x="10855960" y="658876"/>
                  </a:moveTo>
                  <a:lnTo>
                    <a:pt x="10855960" y="329438"/>
                  </a:lnTo>
                  <a:cubicBezTo>
                    <a:pt x="10855960" y="420370"/>
                    <a:pt x="10782173" y="494157"/>
                    <a:pt x="10691241" y="494157"/>
                  </a:cubicBezTo>
                  <a:cubicBezTo>
                    <a:pt x="10600309" y="494157"/>
                    <a:pt x="10526522" y="420370"/>
                    <a:pt x="10526522" y="329438"/>
                  </a:cubicBezTo>
                  <a:moveTo>
                    <a:pt x="329438" y="1317752"/>
                  </a:moveTo>
                  <a:lnTo>
                    <a:pt x="329438" y="988314"/>
                  </a:lnTo>
                  <a:cubicBezTo>
                    <a:pt x="329438" y="897382"/>
                    <a:pt x="403225" y="823595"/>
                    <a:pt x="494157" y="823595"/>
                  </a:cubicBezTo>
                  <a:cubicBezTo>
                    <a:pt x="585089" y="823595"/>
                    <a:pt x="658876" y="897382"/>
                    <a:pt x="658876" y="988314"/>
                  </a:cubicBezTo>
                  <a:cubicBezTo>
                    <a:pt x="658876" y="1170305"/>
                    <a:pt x="511429" y="1317752"/>
                    <a:pt x="329438" y="1317752"/>
                  </a:cubicBezTo>
                  <a:cubicBezTo>
                    <a:pt x="147447" y="1317752"/>
                    <a:pt x="0" y="1170305"/>
                    <a:pt x="0" y="988314"/>
                  </a:cubicBezTo>
                  <a:moveTo>
                    <a:pt x="658876" y="988314"/>
                  </a:moveTo>
                  <a:lnTo>
                    <a:pt x="658876" y="4612259"/>
                  </a:lnTo>
                </a:path>
              </a:pathLst>
            </a:custGeom>
          </p:spPr>
        </p:sp>
      </p:grpSp>
      <p:grpSp>
        <p:nvGrpSpPr>
          <p:cNvPr name="Group 16" id="16"/>
          <p:cNvGrpSpPr>
            <a:grpSpLocks noChangeAspect="true"/>
          </p:cNvGrpSpPr>
          <p:nvPr/>
        </p:nvGrpSpPr>
        <p:grpSpPr>
          <a:xfrm rot="0">
            <a:off x="9672998" y="2483564"/>
            <a:ext cx="7860092" cy="2444124"/>
            <a:chOff x="0" y="0"/>
            <a:chExt cx="10480123" cy="3258832"/>
          </a:xfrm>
        </p:grpSpPr>
        <p:sp>
          <p:nvSpPr>
            <p:cNvPr name="Freeform 17" id="17" descr="Graphical user interface  Description automatically generated with low confidence"/>
            <p:cNvSpPr/>
            <p:nvPr/>
          </p:nvSpPr>
          <p:spPr>
            <a:xfrm flipH="false" flipV="false" rot="0">
              <a:off x="0" y="0"/>
              <a:ext cx="10480167" cy="3258820"/>
            </a:xfrm>
            <a:custGeom>
              <a:avLst/>
              <a:gdLst/>
              <a:ahLst/>
              <a:cxnLst/>
              <a:rect r="r" b="b" t="t" l="l"/>
              <a:pathLst>
                <a:path h="3258820" w="10480167">
                  <a:moveTo>
                    <a:pt x="0" y="0"/>
                  </a:moveTo>
                  <a:lnTo>
                    <a:pt x="10480167" y="0"/>
                  </a:lnTo>
                  <a:lnTo>
                    <a:pt x="10480167" y="3258820"/>
                  </a:lnTo>
                  <a:lnTo>
                    <a:pt x="0" y="3258820"/>
                  </a:lnTo>
                  <a:lnTo>
                    <a:pt x="0" y="0"/>
                  </a:lnTo>
                  <a:close/>
                </a:path>
              </a:pathLst>
            </a:custGeom>
            <a:blipFill>
              <a:blip r:embed="rId4"/>
              <a:stretch>
                <a:fillRect l="-1516" t="0" r="-1515" b="0"/>
              </a:stretch>
            </a:blipFill>
          </p:spPr>
        </p:sp>
      </p:grpSp>
      <p:grpSp>
        <p:nvGrpSpPr>
          <p:cNvPr name="Group 18" id="18"/>
          <p:cNvGrpSpPr/>
          <p:nvPr/>
        </p:nvGrpSpPr>
        <p:grpSpPr>
          <a:xfrm rot="0">
            <a:off x="9388150" y="6198610"/>
            <a:ext cx="8525344" cy="2160443"/>
            <a:chOff x="0" y="0"/>
            <a:chExt cx="11367125" cy="2880591"/>
          </a:xfrm>
        </p:grpSpPr>
        <p:sp>
          <p:nvSpPr>
            <p:cNvPr name="Freeform 19" id="19"/>
            <p:cNvSpPr/>
            <p:nvPr/>
          </p:nvSpPr>
          <p:spPr>
            <a:xfrm flipH="false" flipV="false" rot="0">
              <a:off x="6350" y="6350"/>
              <a:ext cx="11354435" cy="2867914"/>
            </a:xfrm>
            <a:custGeom>
              <a:avLst/>
              <a:gdLst/>
              <a:ahLst/>
              <a:cxnLst/>
              <a:rect r="r" b="b" t="t" l="l"/>
              <a:pathLst>
                <a:path h="2867914" w="11354435">
                  <a:moveTo>
                    <a:pt x="0" y="0"/>
                  </a:moveTo>
                  <a:lnTo>
                    <a:pt x="11354435" y="0"/>
                  </a:lnTo>
                  <a:lnTo>
                    <a:pt x="11354435" y="2867914"/>
                  </a:lnTo>
                  <a:lnTo>
                    <a:pt x="0" y="2867914"/>
                  </a:lnTo>
                  <a:close/>
                </a:path>
              </a:pathLst>
            </a:custGeom>
            <a:solidFill>
              <a:srgbClr val="FCF7F6"/>
            </a:solidFill>
          </p:spPr>
        </p:sp>
        <p:sp>
          <p:nvSpPr>
            <p:cNvPr name="Freeform 20" id="20"/>
            <p:cNvSpPr/>
            <p:nvPr/>
          </p:nvSpPr>
          <p:spPr>
            <a:xfrm flipH="false" flipV="false" rot="0">
              <a:off x="0" y="0"/>
              <a:ext cx="11367135" cy="2880614"/>
            </a:xfrm>
            <a:custGeom>
              <a:avLst/>
              <a:gdLst/>
              <a:ahLst/>
              <a:cxnLst/>
              <a:rect r="r" b="b" t="t" l="l"/>
              <a:pathLst>
                <a:path h="2880614" w="11367135">
                  <a:moveTo>
                    <a:pt x="6350" y="0"/>
                  </a:moveTo>
                  <a:lnTo>
                    <a:pt x="11360785" y="0"/>
                  </a:lnTo>
                  <a:cubicBezTo>
                    <a:pt x="11364341" y="0"/>
                    <a:pt x="11367135" y="2794"/>
                    <a:pt x="11367135" y="6350"/>
                  </a:cubicBezTo>
                  <a:lnTo>
                    <a:pt x="11367135" y="2874264"/>
                  </a:lnTo>
                  <a:cubicBezTo>
                    <a:pt x="11367135" y="2877820"/>
                    <a:pt x="11364341" y="2880614"/>
                    <a:pt x="11360785" y="2880614"/>
                  </a:cubicBezTo>
                  <a:lnTo>
                    <a:pt x="6350" y="2880614"/>
                  </a:lnTo>
                  <a:cubicBezTo>
                    <a:pt x="2794" y="2880614"/>
                    <a:pt x="0" y="2877820"/>
                    <a:pt x="0" y="2874264"/>
                  </a:cubicBezTo>
                  <a:lnTo>
                    <a:pt x="0" y="6350"/>
                  </a:lnTo>
                  <a:cubicBezTo>
                    <a:pt x="0" y="2794"/>
                    <a:pt x="2794" y="0"/>
                    <a:pt x="6350" y="0"/>
                  </a:cubicBezTo>
                  <a:moveTo>
                    <a:pt x="6350" y="12700"/>
                  </a:moveTo>
                  <a:lnTo>
                    <a:pt x="6350" y="6350"/>
                  </a:lnTo>
                  <a:lnTo>
                    <a:pt x="12700" y="6350"/>
                  </a:lnTo>
                  <a:lnTo>
                    <a:pt x="12700" y="2874264"/>
                  </a:lnTo>
                  <a:lnTo>
                    <a:pt x="6350" y="2874264"/>
                  </a:lnTo>
                  <a:lnTo>
                    <a:pt x="6350" y="2867914"/>
                  </a:lnTo>
                  <a:lnTo>
                    <a:pt x="11360785" y="2867914"/>
                  </a:lnTo>
                  <a:lnTo>
                    <a:pt x="11360785" y="2874264"/>
                  </a:lnTo>
                  <a:lnTo>
                    <a:pt x="11354435" y="2874264"/>
                  </a:lnTo>
                  <a:lnTo>
                    <a:pt x="11354435" y="6350"/>
                  </a:lnTo>
                  <a:lnTo>
                    <a:pt x="11360785" y="6350"/>
                  </a:lnTo>
                  <a:lnTo>
                    <a:pt x="11360785" y="12700"/>
                  </a:lnTo>
                  <a:lnTo>
                    <a:pt x="6350" y="12700"/>
                  </a:lnTo>
                  <a:close/>
                </a:path>
              </a:pathLst>
            </a:custGeom>
            <a:solidFill>
              <a:srgbClr val="7DA2A9"/>
            </a:solidFill>
          </p:spPr>
        </p:sp>
      </p:grpSp>
      <p:grpSp>
        <p:nvGrpSpPr>
          <p:cNvPr name="Group 21" id="21"/>
          <p:cNvGrpSpPr>
            <a:grpSpLocks noChangeAspect="true"/>
          </p:cNvGrpSpPr>
          <p:nvPr/>
        </p:nvGrpSpPr>
        <p:grpSpPr>
          <a:xfrm rot="0">
            <a:off x="9718972" y="6515101"/>
            <a:ext cx="7736970" cy="1506545"/>
            <a:chOff x="0" y="0"/>
            <a:chExt cx="10315960" cy="2008726"/>
          </a:xfrm>
        </p:grpSpPr>
        <p:sp>
          <p:nvSpPr>
            <p:cNvPr name="Freeform 22" id="22" descr="Diagram  Description automatically generated with medium confidence"/>
            <p:cNvSpPr/>
            <p:nvPr/>
          </p:nvSpPr>
          <p:spPr>
            <a:xfrm flipH="false" flipV="false" rot="0">
              <a:off x="0" y="0"/>
              <a:ext cx="10315956" cy="2008759"/>
            </a:xfrm>
            <a:custGeom>
              <a:avLst/>
              <a:gdLst/>
              <a:ahLst/>
              <a:cxnLst/>
              <a:rect r="r" b="b" t="t" l="l"/>
              <a:pathLst>
                <a:path h="2008759" w="10315956">
                  <a:moveTo>
                    <a:pt x="0" y="0"/>
                  </a:moveTo>
                  <a:lnTo>
                    <a:pt x="10315956" y="0"/>
                  </a:lnTo>
                  <a:lnTo>
                    <a:pt x="10315956" y="2008759"/>
                  </a:lnTo>
                  <a:lnTo>
                    <a:pt x="0" y="2008759"/>
                  </a:lnTo>
                  <a:lnTo>
                    <a:pt x="0" y="0"/>
                  </a:lnTo>
                  <a:close/>
                </a:path>
              </a:pathLst>
            </a:custGeom>
            <a:blipFill>
              <a:blip r:embed="rId5"/>
              <a:stretch>
                <a:fillRect l="-5057" t="-6157" r="-5009" b="-1508"/>
              </a:stretch>
            </a:blipFill>
          </p:spPr>
        </p:sp>
      </p:grpSp>
      <p:sp>
        <p:nvSpPr>
          <p:cNvPr name="Freeform 23" id="23" descr="Arrow: Slight curve with solid fill"/>
          <p:cNvSpPr/>
          <p:nvPr/>
        </p:nvSpPr>
        <p:spPr>
          <a:xfrm flipH="false" flipV="false" rot="0">
            <a:off x="7345119" y="6618589"/>
            <a:ext cx="1595005" cy="1595005"/>
          </a:xfrm>
          <a:custGeom>
            <a:avLst/>
            <a:gdLst/>
            <a:ahLst/>
            <a:cxnLst/>
            <a:rect r="r" b="b" t="t" l="l"/>
            <a:pathLst>
              <a:path h="1595005" w="1595005">
                <a:moveTo>
                  <a:pt x="0" y="0"/>
                </a:moveTo>
                <a:lnTo>
                  <a:pt x="1595005" y="0"/>
                </a:lnTo>
                <a:lnTo>
                  <a:pt x="1595005" y="1595005"/>
                </a:lnTo>
                <a:lnTo>
                  <a:pt x="0" y="159500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transition spd="fast">
    <p:fade/>
  </p:transition>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71317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1488014" y="587874"/>
            <a:ext cx="15311972" cy="1095453"/>
            <a:chOff x="0" y="0"/>
            <a:chExt cx="20415962" cy="1460604"/>
          </a:xfrm>
        </p:grpSpPr>
        <p:sp>
          <p:nvSpPr>
            <p:cNvPr name="Freeform 9" id="9"/>
            <p:cNvSpPr/>
            <p:nvPr/>
          </p:nvSpPr>
          <p:spPr>
            <a:xfrm flipH="false" flipV="false" rot="0">
              <a:off x="0" y="0"/>
              <a:ext cx="20415962" cy="1460604"/>
            </a:xfrm>
            <a:custGeom>
              <a:avLst/>
              <a:gdLst/>
              <a:ahLst/>
              <a:cxnLst/>
              <a:rect r="r" b="b" t="t" l="l"/>
              <a:pathLst>
                <a:path h="1460604" w="20415962">
                  <a:moveTo>
                    <a:pt x="0" y="0"/>
                  </a:moveTo>
                  <a:lnTo>
                    <a:pt x="20415962" y="0"/>
                  </a:lnTo>
                  <a:lnTo>
                    <a:pt x="20415962" y="1460604"/>
                  </a:lnTo>
                  <a:lnTo>
                    <a:pt x="0" y="1460604"/>
                  </a:lnTo>
                  <a:close/>
                </a:path>
              </a:pathLst>
            </a:custGeom>
          </p:spPr>
        </p:sp>
        <p:sp>
          <p:nvSpPr>
            <p:cNvPr name="TextBox 10" id="10"/>
            <p:cNvSpPr txBox="true"/>
            <p:nvPr/>
          </p:nvSpPr>
          <p:spPr>
            <a:xfrm>
              <a:off x="0" y="47625"/>
              <a:ext cx="20415962" cy="1412979"/>
            </a:xfrm>
            <a:prstGeom prst="rect">
              <a:avLst/>
            </a:prstGeom>
          </p:spPr>
          <p:txBody>
            <a:bodyPr anchor="ctr" rtlCol="false" tIns="0" lIns="0" bIns="0" rIns="0"/>
            <a:lstStyle/>
            <a:p>
              <a:pPr algn="ctr">
                <a:lnSpc>
                  <a:spcPts val="4860"/>
                </a:lnSpc>
              </a:pPr>
              <a:r>
                <a:rPr lang="en-US" b="true" sz="4500">
                  <a:solidFill>
                    <a:srgbClr val="3C3C50"/>
                  </a:solidFill>
                  <a:latin typeface="Lato Bold"/>
                  <a:ea typeface="Lato Bold"/>
                  <a:cs typeface="Lato Bold"/>
                  <a:sym typeface="Lato Bold"/>
                </a:rPr>
                <a:t>How can we organize this data?</a:t>
              </a:r>
            </a:p>
          </p:txBody>
        </p:sp>
      </p:grpSp>
      <p:sp>
        <p:nvSpPr>
          <p:cNvPr name="TextBox 11" id="11"/>
          <p:cNvSpPr txBox="true"/>
          <p:nvPr/>
        </p:nvSpPr>
        <p:spPr>
          <a:xfrm rot="0">
            <a:off x="876627" y="2312252"/>
            <a:ext cx="7653270" cy="1333500"/>
          </a:xfrm>
          <a:prstGeom prst="rect">
            <a:avLst/>
          </a:prstGeom>
        </p:spPr>
        <p:txBody>
          <a:bodyPr anchor="t" rtlCol="false" tIns="0" lIns="0" bIns="0" rIns="0">
            <a:spAutoFit/>
          </a:bodyPr>
          <a:lstStyle/>
          <a:p>
            <a:pPr algn="l" marL="262413" indent="-131207" lvl="1">
              <a:lnSpc>
                <a:spcPts val="3479"/>
              </a:lnSpc>
              <a:buFont typeface="Arial"/>
              <a:buChar char="•"/>
            </a:pPr>
            <a:r>
              <a:rPr lang="en-US" sz="2899">
                <a:solidFill>
                  <a:srgbClr val="3C3C50"/>
                </a:solidFill>
                <a:latin typeface="Poppins"/>
                <a:ea typeface="Poppins"/>
                <a:cs typeface="Poppins"/>
                <a:sym typeface="Poppins"/>
              </a:rPr>
              <a:t>If we separate the data into 2 tables alphabetically by name,  it will look like this…</a:t>
            </a:r>
          </a:p>
        </p:txBody>
      </p:sp>
      <p:grpSp>
        <p:nvGrpSpPr>
          <p:cNvPr name="Group 12" id="12"/>
          <p:cNvGrpSpPr>
            <a:grpSpLocks noChangeAspect="true"/>
          </p:cNvGrpSpPr>
          <p:nvPr/>
        </p:nvGrpSpPr>
        <p:grpSpPr>
          <a:xfrm rot="0">
            <a:off x="569575" y="4293452"/>
            <a:ext cx="8267373" cy="2781190"/>
            <a:chOff x="0" y="0"/>
            <a:chExt cx="10448200" cy="3514832"/>
          </a:xfrm>
        </p:grpSpPr>
        <p:sp>
          <p:nvSpPr>
            <p:cNvPr name="Freeform 13" id="13" descr="Table  Description automatically generated with medium confidence"/>
            <p:cNvSpPr/>
            <p:nvPr/>
          </p:nvSpPr>
          <p:spPr>
            <a:xfrm flipH="false" flipV="false" rot="0">
              <a:off x="0" y="0"/>
              <a:ext cx="10448163" cy="3514852"/>
            </a:xfrm>
            <a:custGeom>
              <a:avLst/>
              <a:gdLst/>
              <a:ahLst/>
              <a:cxnLst/>
              <a:rect r="r" b="b" t="t" l="l"/>
              <a:pathLst>
                <a:path h="3514852" w="10448163">
                  <a:moveTo>
                    <a:pt x="0" y="0"/>
                  </a:moveTo>
                  <a:lnTo>
                    <a:pt x="10448163" y="0"/>
                  </a:lnTo>
                  <a:lnTo>
                    <a:pt x="10448163" y="3514852"/>
                  </a:lnTo>
                  <a:lnTo>
                    <a:pt x="0" y="3514852"/>
                  </a:lnTo>
                  <a:lnTo>
                    <a:pt x="0" y="0"/>
                  </a:lnTo>
                  <a:close/>
                </a:path>
              </a:pathLst>
            </a:custGeom>
            <a:blipFill>
              <a:blip r:embed="rId5"/>
              <a:stretch>
                <a:fillRect l="0" t="0" r="0" b="0"/>
              </a:stretch>
            </a:blipFill>
          </p:spPr>
        </p:sp>
      </p:grpSp>
      <p:grpSp>
        <p:nvGrpSpPr>
          <p:cNvPr name="Group 14" id="14"/>
          <p:cNvGrpSpPr>
            <a:grpSpLocks noChangeAspect="true"/>
          </p:cNvGrpSpPr>
          <p:nvPr/>
        </p:nvGrpSpPr>
        <p:grpSpPr>
          <a:xfrm rot="0">
            <a:off x="11037903" y="3645752"/>
            <a:ext cx="6159018" cy="4842168"/>
            <a:chOff x="0" y="0"/>
            <a:chExt cx="8212024" cy="6456224"/>
          </a:xfrm>
        </p:grpSpPr>
        <p:sp>
          <p:nvSpPr>
            <p:cNvPr name="Freeform 15" id="15"/>
            <p:cNvSpPr/>
            <p:nvPr/>
          </p:nvSpPr>
          <p:spPr>
            <a:xfrm flipH="false" flipV="false" rot="0">
              <a:off x="0" y="0"/>
              <a:ext cx="8212074" cy="6456172"/>
            </a:xfrm>
            <a:custGeom>
              <a:avLst/>
              <a:gdLst/>
              <a:ahLst/>
              <a:cxnLst/>
              <a:rect r="r" b="b" t="t" l="l"/>
              <a:pathLst>
                <a:path h="6456172" w="8212074">
                  <a:moveTo>
                    <a:pt x="0" y="0"/>
                  </a:moveTo>
                  <a:lnTo>
                    <a:pt x="8212074" y="0"/>
                  </a:lnTo>
                  <a:lnTo>
                    <a:pt x="8212074" y="6456172"/>
                  </a:lnTo>
                  <a:lnTo>
                    <a:pt x="0" y="6456172"/>
                  </a:lnTo>
                  <a:lnTo>
                    <a:pt x="0" y="0"/>
                  </a:lnTo>
                  <a:close/>
                </a:path>
              </a:pathLst>
            </a:custGeom>
            <a:blipFill>
              <a:blip r:embed="rId6"/>
              <a:stretch>
                <a:fillRect l="0" t="0" r="0" b="0"/>
              </a:stretch>
            </a:blipFill>
          </p:spPr>
        </p:sp>
      </p:grpSp>
      <p:sp>
        <p:nvSpPr>
          <p:cNvPr name="TextBox 16" id="16"/>
          <p:cNvSpPr txBox="true"/>
          <p:nvPr/>
        </p:nvSpPr>
        <p:spPr>
          <a:xfrm rot="0">
            <a:off x="10448704" y="2212353"/>
            <a:ext cx="7337416" cy="1323975"/>
          </a:xfrm>
          <a:prstGeom prst="rect">
            <a:avLst/>
          </a:prstGeom>
        </p:spPr>
        <p:txBody>
          <a:bodyPr anchor="t" rtlCol="false" tIns="0" lIns="0" bIns="0" rIns="0">
            <a:spAutoFit/>
          </a:bodyPr>
          <a:lstStyle/>
          <a:p>
            <a:pPr algn="l" marL="257832" indent="-128916" lvl="1">
              <a:lnSpc>
                <a:spcPts val="3419"/>
              </a:lnSpc>
              <a:buFont typeface="Arial"/>
              <a:buChar char="•"/>
            </a:pPr>
            <a:r>
              <a:rPr lang="en-US" sz="2849">
                <a:solidFill>
                  <a:srgbClr val="3C3C50"/>
                </a:solidFill>
                <a:latin typeface="Poppins"/>
                <a:ea typeface="Poppins"/>
                <a:cs typeface="Poppins"/>
                <a:sym typeface="Poppins"/>
              </a:rPr>
              <a:t>If we make a scatterplot of the boy scores and the girl scores, it will look like this…</a:t>
            </a:r>
          </a:p>
        </p:txBody>
      </p:sp>
    </p:spTree>
  </p:cSld>
  <p:clrMapOvr>
    <a:masterClrMapping/>
  </p:clrMapOvr>
  <p:transition spd="fast">
    <p:fade/>
  </p:transition>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A1B4A2"/>
            </a:solidFill>
          </p:spPr>
        </p:sp>
      </p:grpSp>
      <p:grpSp>
        <p:nvGrpSpPr>
          <p:cNvPr name="Group 4" id="4"/>
          <p:cNvGrpSpPr>
            <a:grpSpLocks noChangeAspect="true"/>
          </p:cNvGrpSpPr>
          <p:nvPr/>
        </p:nvGrpSpPr>
        <p:grpSpPr>
          <a:xfrm rot="0">
            <a:off x="0" y="871317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10465546" y="700907"/>
            <a:ext cx="6757385" cy="3078783"/>
            <a:chOff x="0" y="0"/>
            <a:chExt cx="9009847" cy="4105044"/>
          </a:xfrm>
        </p:grpSpPr>
        <p:sp>
          <p:nvSpPr>
            <p:cNvPr name="Freeform 9" id="9"/>
            <p:cNvSpPr/>
            <p:nvPr/>
          </p:nvSpPr>
          <p:spPr>
            <a:xfrm flipH="false" flipV="false" rot="0">
              <a:off x="0" y="0"/>
              <a:ext cx="9009847" cy="4105044"/>
            </a:xfrm>
            <a:custGeom>
              <a:avLst/>
              <a:gdLst/>
              <a:ahLst/>
              <a:cxnLst/>
              <a:rect r="r" b="b" t="t" l="l"/>
              <a:pathLst>
                <a:path h="4105044" w="9009847">
                  <a:moveTo>
                    <a:pt x="0" y="0"/>
                  </a:moveTo>
                  <a:lnTo>
                    <a:pt x="9009847" y="0"/>
                  </a:lnTo>
                  <a:lnTo>
                    <a:pt x="9009847" y="4105044"/>
                  </a:lnTo>
                  <a:lnTo>
                    <a:pt x="0" y="4105044"/>
                  </a:lnTo>
                  <a:close/>
                </a:path>
              </a:pathLst>
            </a:custGeom>
          </p:spPr>
        </p:sp>
        <p:sp>
          <p:nvSpPr>
            <p:cNvPr name="TextBox 10" id="10"/>
            <p:cNvSpPr txBox="true"/>
            <p:nvPr/>
          </p:nvSpPr>
          <p:spPr>
            <a:xfrm>
              <a:off x="0" y="66675"/>
              <a:ext cx="9009847" cy="4038369"/>
            </a:xfrm>
            <a:prstGeom prst="rect">
              <a:avLst/>
            </a:prstGeom>
          </p:spPr>
          <p:txBody>
            <a:bodyPr anchor="b" rtlCol="false" tIns="0" lIns="0" bIns="0" rIns="0"/>
            <a:lstStyle/>
            <a:p>
              <a:pPr algn="ctr">
                <a:lnSpc>
                  <a:spcPts val="6155"/>
                </a:lnSpc>
              </a:pPr>
              <a:r>
                <a:rPr lang="en-US" b="true" sz="5699">
                  <a:solidFill>
                    <a:srgbClr val="3C3C50"/>
                  </a:solidFill>
                  <a:latin typeface="Lato Bold"/>
                  <a:ea typeface="Lato Bold"/>
                  <a:cs typeface="Lato Bold"/>
                  <a:sym typeface="Lato Bold"/>
                </a:rPr>
                <a:t>Tools for </a:t>
              </a:r>
            </a:p>
            <a:p>
              <a:pPr algn="ctr">
                <a:lnSpc>
                  <a:spcPts val="6155"/>
                </a:lnSpc>
              </a:pPr>
              <a:r>
                <a:rPr lang="en-US" b="true" sz="5699">
                  <a:solidFill>
                    <a:srgbClr val="3C3C50"/>
                  </a:solidFill>
                  <a:latin typeface="Lato Bold"/>
                  <a:ea typeface="Lato Bold"/>
                  <a:cs typeface="Lato Bold"/>
                  <a:sym typeface="Lato Bold"/>
                </a:rPr>
                <a:t>Organizing Data</a:t>
              </a:r>
            </a:p>
          </p:txBody>
        </p:sp>
      </p:grpSp>
      <p:grpSp>
        <p:nvGrpSpPr>
          <p:cNvPr name="Group 11" id="11"/>
          <p:cNvGrpSpPr/>
          <p:nvPr/>
        </p:nvGrpSpPr>
        <p:grpSpPr>
          <a:xfrm rot="0">
            <a:off x="4466824" y="3153904"/>
            <a:ext cx="168639" cy="168639"/>
            <a:chOff x="0" y="0"/>
            <a:chExt cx="224852" cy="224852"/>
          </a:xfrm>
        </p:grpSpPr>
        <p:sp>
          <p:nvSpPr>
            <p:cNvPr name="Freeform 12" id="12"/>
            <p:cNvSpPr/>
            <p:nvPr/>
          </p:nvSpPr>
          <p:spPr>
            <a:xfrm flipH="false" flipV="false" rot="0">
              <a:off x="0" y="0"/>
              <a:ext cx="224790" cy="224790"/>
            </a:xfrm>
            <a:custGeom>
              <a:avLst/>
              <a:gdLst/>
              <a:ahLst/>
              <a:cxnLst/>
              <a:rect r="r" b="b" t="t" l="l"/>
              <a:pathLst>
                <a:path h="224790" w="224790">
                  <a:moveTo>
                    <a:pt x="224790" y="112395"/>
                  </a:moveTo>
                  <a:cubicBezTo>
                    <a:pt x="224790" y="174498"/>
                    <a:pt x="174498" y="224790"/>
                    <a:pt x="112395" y="224790"/>
                  </a:cubicBezTo>
                  <a:cubicBezTo>
                    <a:pt x="50292" y="224790"/>
                    <a:pt x="0" y="174498"/>
                    <a:pt x="0" y="112395"/>
                  </a:cubicBezTo>
                  <a:cubicBezTo>
                    <a:pt x="0" y="50292"/>
                    <a:pt x="50292" y="0"/>
                    <a:pt x="112395" y="0"/>
                  </a:cubicBezTo>
                  <a:cubicBezTo>
                    <a:pt x="174498" y="0"/>
                    <a:pt x="224790" y="50292"/>
                    <a:pt x="224790" y="112395"/>
                  </a:cubicBezTo>
                  <a:close/>
                </a:path>
              </a:pathLst>
            </a:custGeom>
            <a:solidFill>
              <a:srgbClr val="7DA2A9"/>
            </a:solidFill>
          </p:spPr>
        </p:sp>
      </p:grpSp>
      <p:grpSp>
        <p:nvGrpSpPr>
          <p:cNvPr name="Group 13" id="13"/>
          <p:cNvGrpSpPr/>
          <p:nvPr/>
        </p:nvGrpSpPr>
        <p:grpSpPr>
          <a:xfrm rot="0">
            <a:off x="0" y="0"/>
            <a:ext cx="4829258" cy="3830328"/>
            <a:chOff x="0" y="0"/>
            <a:chExt cx="6439010" cy="5107104"/>
          </a:xfrm>
        </p:grpSpPr>
        <p:sp>
          <p:nvSpPr>
            <p:cNvPr name="Freeform 14" id="14"/>
            <p:cNvSpPr/>
            <p:nvPr/>
          </p:nvSpPr>
          <p:spPr>
            <a:xfrm flipH="false" flipV="false" rot="0">
              <a:off x="0" y="0"/>
              <a:ext cx="6438900" cy="5107178"/>
            </a:xfrm>
            <a:custGeom>
              <a:avLst/>
              <a:gdLst/>
              <a:ahLst/>
              <a:cxnLst/>
              <a:rect r="r" b="b" t="t" l="l"/>
              <a:pathLst>
                <a:path h="5107178" w="6438900">
                  <a:moveTo>
                    <a:pt x="0" y="0"/>
                  </a:moveTo>
                  <a:lnTo>
                    <a:pt x="6336792" y="0"/>
                  </a:lnTo>
                  <a:lnTo>
                    <a:pt x="6353683" y="65913"/>
                  </a:lnTo>
                  <a:cubicBezTo>
                    <a:pt x="6409563" y="339090"/>
                    <a:pt x="6438900" y="621792"/>
                    <a:pt x="6438900" y="911479"/>
                  </a:cubicBezTo>
                  <a:cubicBezTo>
                    <a:pt x="6438900" y="3228721"/>
                    <a:pt x="4560443" y="5107178"/>
                    <a:pt x="2243201" y="5107178"/>
                  </a:cubicBezTo>
                  <a:cubicBezTo>
                    <a:pt x="1519047" y="5107178"/>
                    <a:pt x="837819" y="4923790"/>
                    <a:pt x="243332" y="4600829"/>
                  </a:cubicBezTo>
                  <a:lnTo>
                    <a:pt x="0" y="4452874"/>
                  </a:lnTo>
                  <a:close/>
                </a:path>
              </a:pathLst>
            </a:custGeom>
            <a:solidFill>
              <a:srgbClr val="717092"/>
            </a:solidFill>
          </p:spPr>
        </p:sp>
      </p:grpSp>
      <p:sp>
        <p:nvSpPr>
          <p:cNvPr name="Freeform 15" id="15" descr="Database with solid fill"/>
          <p:cNvSpPr/>
          <p:nvPr/>
        </p:nvSpPr>
        <p:spPr>
          <a:xfrm flipH="false" flipV="false" rot="0">
            <a:off x="427298" y="204788"/>
            <a:ext cx="2903159" cy="2903159"/>
          </a:xfrm>
          <a:custGeom>
            <a:avLst/>
            <a:gdLst/>
            <a:ahLst/>
            <a:cxnLst/>
            <a:rect r="r" b="b" t="t" l="l"/>
            <a:pathLst>
              <a:path h="2903159" w="2903159">
                <a:moveTo>
                  <a:pt x="0" y="0"/>
                </a:moveTo>
                <a:lnTo>
                  <a:pt x="2903158" y="0"/>
                </a:lnTo>
                <a:lnTo>
                  <a:pt x="2903158" y="2903158"/>
                </a:lnTo>
                <a:lnTo>
                  <a:pt x="0" y="290315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6" id="16"/>
          <p:cNvGrpSpPr/>
          <p:nvPr/>
        </p:nvGrpSpPr>
        <p:grpSpPr>
          <a:xfrm rot="0">
            <a:off x="5021150" y="178328"/>
            <a:ext cx="3752106" cy="3752106"/>
            <a:chOff x="0" y="0"/>
            <a:chExt cx="5002808" cy="5002808"/>
          </a:xfrm>
        </p:grpSpPr>
        <p:sp>
          <p:nvSpPr>
            <p:cNvPr name="Freeform 17" id="17"/>
            <p:cNvSpPr/>
            <p:nvPr/>
          </p:nvSpPr>
          <p:spPr>
            <a:xfrm flipH="false" flipV="false" rot="0">
              <a:off x="0" y="0"/>
              <a:ext cx="5002784" cy="5002784"/>
            </a:xfrm>
            <a:custGeom>
              <a:avLst/>
              <a:gdLst/>
              <a:ahLst/>
              <a:cxnLst/>
              <a:rect r="r" b="b" t="t" l="l"/>
              <a:pathLst>
                <a:path h="5002784" w="5002784">
                  <a:moveTo>
                    <a:pt x="0" y="2501392"/>
                  </a:moveTo>
                  <a:cubicBezTo>
                    <a:pt x="0" y="1119886"/>
                    <a:pt x="1119886" y="0"/>
                    <a:pt x="2501392" y="0"/>
                  </a:cubicBezTo>
                  <a:cubicBezTo>
                    <a:pt x="3882898" y="0"/>
                    <a:pt x="5002784" y="1119886"/>
                    <a:pt x="5002784" y="2501392"/>
                  </a:cubicBezTo>
                  <a:cubicBezTo>
                    <a:pt x="5002784" y="3882898"/>
                    <a:pt x="3882898" y="5002784"/>
                    <a:pt x="2501392" y="5002784"/>
                  </a:cubicBezTo>
                  <a:cubicBezTo>
                    <a:pt x="1119886" y="5002784"/>
                    <a:pt x="0" y="3882898"/>
                    <a:pt x="0" y="2501392"/>
                  </a:cubicBezTo>
                  <a:close/>
                </a:path>
              </a:pathLst>
            </a:custGeom>
            <a:solidFill>
              <a:srgbClr val="717092"/>
            </a:solidFill>
          </p:spPr>
        </p:sp>
      </p:grpSp>
      <p:sp>
        <p:nvSpPr>
          <p:cNvPr name="Freeform 18" id="18" descr="Presentation with bar chart outline"/>
          <p:cNvSpPr/>
          <p:nvPr/>
        </p:nvSpPr>
        <p:spPr>
          <a:xfrm flipH="false" flipV="false" rot="0">
            <a:off x="5740986" y="898164"/>
            <a:ext cx="2312433" cy="2312433"/>
          </a:xfrm>
          <a:custGeom>
            <a:avLst/>
            <a:gdLst/>
            <a:ahLst/>
            <a:cxnLst/>
            <a:rect r="r" b="b" t="t" l="l"/>
            <a:pathLst>
              <a:path h="2312433" w="2312433">
                <a:moveTo>
                  <a:pt x="0" y="0"/>
                </a:moveTo>
                <a:lnTo>
                  <a:pt x="2312433" y="0"/>
                </a:lnTo>
                <a:lnTo>
                  <a:pt x="2312433" y="2312433"/>
                </a:lnTo>
                <a:lnTo>
                  <a:pt x="0" y="231243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9" id="19"/>
          <p:cNvGrpSpPr/>
          <p:nvPr/>
        </p:nvGrpSpPr>
        <p:grpSpPr>
          <a:xfrm rot="0">
            <a:off x="5353904" y="4357590"/>
            <a:ext cx="257272" cy="257273"/>
            <a:chOff x="0" y="0"/>
            <a:chExt cx="343030" cy="343030"/>
          </a:xfrm>
        </p:grpSpPr>
        <p:sp>
          <p:nvSpPr>
            <p:cNvPr name="Freeform 20" id="20"/>
            <p:cNvSpPr/>
            <p:nvPr/>
          </p:nvSpPr>
          <p:spPr>
            <a:xfrm flipH="false" flipV="false" rot="0">
              <a:off x="0" y="0"/>
              <a:ext cx="342900" cy="343027"/>
            </a:xfrm>
            <a:custGeom>
              <a:avLst/>
              <a:gdLst/>
              <a:ahLst/>
              <a:cxnLst/>
              <a:rect r="r" b="b" t="t" l="l"/>
              <a:pathLst>
                <a:path h="343027" w="342900">
                  <a:moveTo>
                    <a:pt x="319786" y="148209"/>
                  </a:moveTo>
                  <a:lnTo>
                    <a:pt x="194818" y="148209"/>
                  </a:lnTo>
                  <a:lnTo>
                    <a:pt x="194818" y="23241"/>
                  </a:lnTo>
                  <a:cubicBezTo>
                    <a:pt x="194818" y="10414"/>
                    <a:pt x="184404" y="0"/>
                    <a:pt x="171577" y="0"/>
                  </a:cubicBezTo>
                  <a:cubicBezTo>
                    <a:pt x="158750" y="0"/>
                    <a:pt x="148336" y="10414"/>
                    <a:pt x="148336" y="23241"/>
                  </a:cubicBezTo>
                  <a:lnTo>
                    <a:pt x="148336" y="148209"/>
                  </a:lnTo>
                  <a:lnTo>
                    <a:pt x="23241" y="148209"/>
                  </a:lnTo>
                  <a:cubicBezTo>
                    <a:pt x="10414" y="148209"/>
                    <a:pt x="0" y="158623"/>
                    <a:pt x="0" y="171577"/>
                  </a:cubicBezTo>
                  <a:cubicBezTo>
                    <a:pt x="0" y="184531"/>
                    <a:pt x="10414" y="194818"/>
                    <a:pt x="23241" y="194818"/>
                  </a:cubicBezTo>
                  <a:lnTo>
                    <a:pt x="148209" y="194818"/>
                  </a:lnTo>
                  <a:lnTo>
                    <a:pt x="148209" y="319786"/>
                  </a:lnTo>
                  <a:cubicBezTo>
                    <a:pt x="148209" y="332613"/>
                    <a:pt x="158623" y="343027"/>
                    <a:pt x="171450" y="343027"/>
                  </a:cubicBezTo>
                  <a:cubicBezTo>
                    <a:pt x="184277" y="343027"/>
                    <a:pt x="194691" y="332613"/>
                    <a:pt x="194691" y="319786"/>
                  </a:cubicBezTo>
                  <a:lnTo>
                    <a:pt x="194691" y="194818"/>
                  </a:lnTo>
                  <a:lnTo>
                    <a:pt x="319659" y="194818"/>
                  </a:lnTo>
                  <a:cubicBezTo>
                    <a:pt x="332486" y="194818"/>
                    <a:pt x="342900" y="184404"/>
                    <a:pt x="342900" y="171577"/>
                  </a:cubicBezTo>
                  <a:cubicBezTo>
                    <a:pt x="342900" y="158750"/>
                    <a:pt x="332486" y="148336"/>
                    <a:pt x="319659" y="148336"/>
                  </a:cubicBezTo>
                  <a:close/>
                </a:path>
              </a:pathLst>
            </a:custGeom>
            <a:solidFill>
              <a:srgbClr val="7DA2A9"/>
            </a:solidFill>
          </p:spPr>
        </p:sp>
      </p:grpSp>
      <p:grpSp>
        <p:nvGrpSpPr>
          <p:cNvPr name="Group 21" id="21"/>
          <p:cNvGrpSpPr/>
          <p:nvPr/>
        </p:nvGrpSpPr>
        <p:grpSpPr>
          <a:xfrm rot="0">
            <a:off x="6307854" y="4135220"/>
            <a:ext cx="3509424" cy="3509424"/>
            <a:chOff x="0" y="0"/>
            <a:chExt cx="4679232" cy="4679232"/>
          </a:xfrm>
        </p:grpSpPr>
        <p:sp>
          <p:nvSpPr>
            <p:cNvPr name="Freeform 22" id="22"/>
            <p:cNvSpPr/>
            <p:nvPr/>
          </p:nvSpPr>
          <p:spPr>
            <a:xfrm flipH="false" flipV="false" rot="0">
              <a:off x="0" y="0"/>
              <a:ext cx="4679188" cy="4679188"/>
            </a:xfrm>
            <a:custGeom>
              <a:avLst/>
              <a:gdLst/>
              <a:ahLst/>
              <a:cxnLst/>
              <a:rect r="r" b="b" t="t" l="l"/>
              <a:pathLst>
                <a:path h="4679188" w="4679188">
                  <a:moveTo>
                    <a:pt x="0" y="2339594"/>
                  </a:moveTo>
                  <a:cubicBezTo>
                    <a:pt x="0" y="1047496"/>
                    <a:pt x="1047496" y="0"/>
                    <a:pt x="2339594" y="0"/>
                  </a:cubicBezTo>
                  <a:cubicBezTo>
                    <a:pt x="3631692" y="0"/>
                    <a:pt x="4679188" y="1047496"/>
                    <a:pt x="4679188" y="2339594"/>
                  </a:cubicBezTo>
                  <a:cubicBezTo>
                    <a:pt x="4679188" y="3631692"/>
                    <a:pt x="3631692" y="4679188"/>
                    <a:pt x="2339594" y="4679188"/>
                  </a:cubicBezTo>
                  <a:cubicBezTo>
                    <a:pt x="1047496" y="4679188"/>
                    <a:pt x="0" y="3631692"/>
                    <a:pt x="0" y="2339594"/>
                  </a:cubicBezTo>
                  <a:close/>
                </a:path>
              </a:pathLst>
            </a:custGeom>
            <a:solidFill>
              <a:srgbClr val="717092"/>
            </a:solidFill>
          </p:spPr>
        </p:sp>
      </p:grpSp>
      <p:grpSp>
        <p:nvGrpSpPr>
          <p:cNvPr name="Group 23" id="23"/>
          <p:cNvGrpSpPr/>
          <p:nvPr/>
        </p:nvGrpSpPr>
        <p:grpSpPr>
          <a:xfrm rot="0">
            <a:off x="0" y="4135216"/>
            <a:ext cx="6760902" cy="6151783"/>
            <a:chOff x="0" y="0"/>
            <a:chExt cx="9014536" cy="8202378"/>
          </a:xfrm>
        </p:grpSpPr>
        <p:sp>
          <p:nvSpPr>
            <p:cNvPr name="Freeform 24" id="24"/>
            <p:cNvSpPr/>
            <p:nvPr/>
          </p:nvSpPr>
          <p:spPr>
            <a:xfrm flipH="false" flipV="false" rot="0">
              <a:off x="0" y="0"/>
              <a:ext cx="9014587" cy="8202423"/>
            </a:xfrm>
            <a:custGeom>
              <a:avLst/>
              <a:gdLst/>
              <a:ahLst/>
              <a:cxnLst/>
              <a:rect r="r" b="b" t="t" l="l"/>
              <a:pathLst>
                <a:path h="8202423" w="9014587">
                  <a:moveTo>
                    <a:pt x="2377821" y="0"/>
                  </a:moveTo>
                  <a:cubicBezTo>
                    <a:pt x="6043168" y="0"/>
                    <a:pt x="9014587" y="2971419"/>
                    <a:pt x="9014587" y="6636766"/>
                  </a:cubicBezTo>
                  <a:cubicBezTo>
                    <a:pt x="9014587" y="7094982"/>
                    <a:pt x="8968105" y="7542276"/>
                    <a:pt x="8879713" y="7974330"/>
                  </a:cubicBezTo>
                  <a:lnTo>
                    <a:pt x="8821039" y="8202423"/>
                  </a:lnTo>
                  <a:lnTo>
                    <a:pt x="0" y="8202423"/>
                  </a:lnTo>
                  <a:lnTo>
                    <a:pt x="0" y="442595"/>
                  </a:lnTo>
                  <a:lnTo>
                    <a:pt x="95885" y="402717"/>
                  </a:lnTo>
                  <a:cubicBezTo>
                    <a:pt x="807466" y="142240"/>
                    <a:pt x="1575943" y="0"/>
                    <a:pt x="2377821" y="0"/>
                  </a:cubicBezTo>
                  <a:close/>
                </a:path>
              </a:pathLst>
            </a:custGeom>
            <a:solidFill>
              <a:srgbClr val="717092"/>
            </a:solidFill>
          </p:spPr>
        </p:sp>
      </p:grpSp>
      <p:grpSp>
        <p:nvGrpSpPr>
          <p:cNvPr name="Group 25" id="25"/>
          <p:cNvGrpSpPr/>
          <p:nvPr/>
        </p:nvGrpSpPr>
        <p:grpSpPr>
          <a:xfrm rot="0">
            <a:off x="7362098" y="8317149"/>
            <a:ext cx="236318" cy="236318"/>
            <a:chOff x="0" y="0"/>
            <a:chExt cx="315090" cy="315090"/>
          </a:xfrm>
        </p:grpSpPr>
        <p:sp>
          <p:nvSpPr>
            <p:cNvPr name="Freeform 26" id="26"/>
            <p:cNvSpPr/>
            <p:nvPr/>
          </p:nvSpPr>
          <p:spPr>
            <a:xfrm flipH="false" flipV="false" rot="0">
              <a:off x="0" y="0"/>
              <a:ext cx="315214" cy="315087"/>
            </a:xfrm>
            <a:custGeom>
              <a:avLst/>
              <a:gdLst/>
              <a:ahLst/>
              <a:cxnLst/>
              <a:rect r="r" b="b" t="t" l="l"/>
              <a:pathLst>
                <a:path h="315087" w="315214">
                  <a:moveTo>
                    <a:pt x="157607" y="46609"/>
                  </a:moveTo>
                  <a:cubicBezTo>
                    <a:pt x="218948" y="46609"/>
                    <a:pt x="268605" y="96266"/>
                    <a:pt x="268605" y="157607"/>
                  </a:cubicBezTo>
                  <a:cubicBezTo>
                    <a:pt x="268605" y="218948"/>
                    <a:pt x="218948" y="268605"/>
                    <a:pt x="157607" y="268605"/>
                  </a:cubicBezTo>
                  <a:cubicBezTo>
                    <a:pt x="96266" y="268605"/>
                    <a:pt x="46609" y="218948"/>
                    <a:pt x="46609" y="157607"/>
                  </a:cubicBezTo>
                  <a:cubicBezTo>
                    <a:pt x="46609" y="96266"/>
                    <a:pt x="96266" y="46736"/>
                    <a:pt x="157607" y="46609"/>
                  </a:cubicBezTo>
                  <a:moveTo>
                    <a:pt x="157607" y="0"/>
                  </a:moveTo>
                  <a:cubicBezTo>
                    <a:pt x="70485" y="0"/>
                    <a:pt x="0" y="70485"/>
                    <a:pt x="0" y="157607"/>
                  </a:cubicBezTo>
                  <a:cubicBezTo>
                    <a:pt x="0" y="244729"/>
                    <a:pt x="70485" y="315087"/>
                    <a:pt x="157607" y="315087"/>
                  </a:cubicBezTo>
                  <a:cubicBezTo>
                    <a:pt x="244729" y="315087"/>
                    <a:pt x="315214" y="244602"/>
                    <a:pt x="315214" y="157480"/>
                  </a:cubicBezTo>
                  <a:cubicBezTo>
                    <a:pt x="315214" y="70358"/>
                    <a:pt x="244602" y="0"/>
                    <a:pt x="157607" y="0"/>
                  </a:cubicBezTo>
                  <a:close/>
                </a:path>
              </a:pathLst>
            </a:custGeom>
            <a:solidFill>
              <a:srgbClr val="7DA2A9"/>
            </a:solidFill>
          </p:spPr>
        </p:sp>
      </p:grpSp>
      <p:sp>
        <p:nvSpPr>
          <p:cNvPr name="TextBox 27" id="27"/>
          <p:cNvSpPr txBox="true"/>
          <p:nvPr/>
        </p:nvSpPr>
        <p:spPr>
          <a:xfrm rot="0">
            <a:off x="11188878" y="4367115"/>
            <a:ext cx="5718507" cy="3377565"/>
          </a:xfrm>
          <a:prstGeom prst="rect">
            <a:avLst/>
          </a:prstGeom>
        </p:spPr>
        <p:txBody>
          <a:bodyPr anchor="t" rtlCol="false" tIns="0" lIns="0" bIns="0" rIns="0">
            <a:spAutoFit/>
          </a:bodyPr>
          <a:lstStyle/>
          <a:p>
            <a:pPr algn="l" marL="755649" indent="-377824" lvl="1">
              <a:lnSpc>
                <a:spcPts val="3779"/>
              </a:lnSpc>
              <a:buFont typeface="Arial"/>
              <a:buChar char="•"/>
            </a:pPr>
            <a:r>
              <a:rPr lang="en-US" sz="3499">
                <a:solidFill>
                  <a:srgbClr val="3C3C50">
                    <a:alpha val="80000"/>
                  </a:srgbClr>
                </a:solidFill>
                <a:latin typeface="Poppins"/>
                <a:ea typeface="Poppins"/>
                <a:cs typeface="Poppins"/>
                <a:sym typeface="Poppins"/>
              </a:rPr>
              <a:t>Excel spreadsheets</a:t>
            </a:r>
          </a:p>
          <a:p>
            <a:pPr algn="l" marL="755649" indent="-377824" lvl="1">
              <a:lnSpc>
                <a:spcPts val="3779"/>
              </a:lnSpc>
              <a:buFont typeface="Arial"/>
              <a:buChar char="•"/>
            </a:pPr>
            <a:r>
              <a:rPr lang="en-US" sz="3499">
                <a:solidFill>
                  <a:srgbClr val="3C3C50">
                    <a:alpha val="80000"/>
                  </a:srgbClr>
                </a:solidFill>
                <a:latin typeface="Poppins"/>
                <a:ea typeface="Poppins"/>
                <a:cs typeface="Poppins"/>
                <a:sym typeface="Poppins"/>
              </a:rPr>
              <a:t>Bar charts</a:t>
            </a:r>
          </a:p>
          <a:p>
            <a:pPr algn="l" marL="755649" indent="-377824" lvl="1">
              <a:lnSpc>
                <a:spcPts val="3779"/>
              </a:lnSpc>
              <a:buFont typeface="Arial"/>
              <a:buChar char="•"/>
            </a:pPr>
            <a:r>
              <a:rPr lang="en-US" sz="3499">
                <a:solidFill>
                  <a:srgbClr val="3C3C50">
                    <a:alpha val="80000"/>
                  </a:srgbClr>
                </a:solidFill>
                <a:latin typeface="Poppins"/>
                <a:ea typeface="Poppins"/>
                <a:cs typeface="Poppins"/>
                <a:sym typeface="Poppins"/>
              </a:rPr>
              <a:t>Pie charts</a:t>
            </a:r>
          </a:p>
          <a:p>
            <a:pPr algn="l" marL="755649" indent="-377824" lvl="1">
              <a:lnSpc>
                <a:spcPts val="3779"/>
              </a:lnSpc>
              <a:buFont typeface="Arial"/>
              <a:buChar char="•"/>
            </a:pPr>
            <a:r>
              <a:rPr lang="en-US" sz="3499">
                <a:solidFill>
                  <a:srgbClr val="3C3C50">
                    <a:alpha val="80000"/>
                  </a:srgbClr>
                </a:solidFill>
                <a:latin typeface="Poppins"/>
                <a:ea typeface="Poppins"/>
                <a:cs typeface="Poppins"/>
                <a:sym typeface="Poppins"/>
              </a:rPr>
              <a:t>Graphs</a:t>
            </a:r>
          </a:p>
          <a:p>
            <a:pPr algn="l" marL="755649" indent="-377824" lvl="1">
              <a:lnSpc>
                <a:spcPts val="3779"/>
              </a:lnSpc>
              <a:buFont typeface="Arial"/>
              <a:buChar char="•"/>
            </a:pPr>
            <a:r>
              <a:rPr lang="en-US" sz="3499">
                <a:solidFill>
                  <a:srgbClr val="3C3C50">
                    <a:alpha val="80000"/>
                  </a:srgbClr>
                </a:solidFill>
                <a:latin typeface="Poppins"/>
                <a:ea typeface="Poppins"/>
                <a:cs typeface="Poppins"/>
                <a:sym typeface="Poppins"/>
              </a:rPr>
              <a:t>Tables</a:t>
            </a:r>
          </a:p>
          <a:p>
            <a:pPr algn="l" marL="755649" indent="-377824" lvl="1">
              <a:lnSpc>
                <a:spcPts val="3779"/>
              </a:lnSpc>
              <a:buFont typeface="Arial"/>
              <a:buChar char="•"/>
            </a:pPr>
            <a:r>
              <a:rPr lang="en-US" sz="3499">
                <a:solidFill>
                  <a:srgbClr val="3C3C50">
                    <a:alpha val="80000"/>
                  </a:srgbClr>
                </a:solidFill>
                <a:latin typeface="Poppins"/>
                <a:ea typeface="Poppins"/>
                <a:cs typeface="Poppins"/>
                <a:sym typeface="Poppins"/>
              </a:rPr>
              <a:t>Graphical images</a:t>
            </a:r>
          </a:p>
          <a:p>
            <a:pPr algn="l" marL="1507510" indent="-502503" lvl="2">
              <a:lnSpc>
                <a:spcPts val="3779"/>
              </a:lnSpc>
            </a:pPr>
          </a:p>
        </p:txBody>
      </p:sp>
      <p:sp>
        <p:nvSpPr>
          <p:cNvPr name="Freeform 28" id="28" descr="Pie chart with solid fill"/>
          <p:cNvSpPr/>
          <p:nvPr/>
        </p:nvSpPr>
        <p:spPr>
          <a:xfrm flipH="false" flipV="false" rot="0">
            <a:off x="427298" y="5488841"/>
            <a:ext cx="4441848" cy="4441848"/>
          </a:xfrm>
          <a:custGeom>
            <a:avLst/>
            <a:gdLst/>
            <a:ahLst/>
            <a:cxnLst/>
            <a:rect r="r" b="b" t="t" l="l"/>
            <a:pathLst>
              <a:path h="4441848" w="4441848">
                <a:moveTo>
                  <a:pt x="0" y="0"/>
                </a:moveTo>
                <a:lnTo>
                  <a:pt x="4441848" y="0"/>
                </a:lnTo>
                <a:lnTo>
                  <a:pt x="4441848" y="4441847"/>
                </a:lnTo>
                <a:lnTo>
                  <a:pt x="0" y="444184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29" id="29" descr="Scatterplot outline"/>
          <p:cNvSpPr/>
          <p:nvPr/>
        </p:nvSpPr>
        <p:spPr>
          <a:xfrm flipH="false" flipV="false" rot="0">
            <a:off x="6981132" y="4808498"/>
            <a:ext cx="2162868" cy="2162868"/>
          </a:xfrm>
          <a:custGeom>
            <a:avLst/>
            <a:gdLst/>
            <a:ahLst/>
            <a:cxnLst/>
            <a:rect r="r" b="b" t="t" l="l"/>
            <a:pathLst>
              <a:path h="2162868" w="2162868">
                <a:moveTo>
                  <a:pt x="0" y="0"/>
                </a:moveTo>
                <a:lnTo>
                  <a:pt x="2162868" y="0"/>
                </a:lnTo>
                <a:lnTo>
                  <a:pt x="2162868" y="2162868"/>
                </a:lnTo>
                <a:lnTo>
                  <a:pt x="0" y="2162868"/>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AutoShape 30" id="30"/>
          <p:cNvSpPr/>
          <p:nvPr/>
        </p:nvSpPr>
        <p:spPr>
          <a:xfrm rot="5386572">
            <a:off x="14940653" y="7835112"/>
            <a:ext cx="4877179" cy="0"/>
          </a:xfrm>
          <a:prstGeom prst="line">
            <a:avLst/>
          </a:prstGeom>
          <a:ln cap="rnd" w="19050">
            <a:solidFill>
              <a:srgbClr val="D9B98B"/>
            </a:solidFill>
            <a:prstDash val="solid"/>
            <a:headEnd type="none" len="sm" w="sm"/>
            <a:tailEnd type="none" len="sm" w="sm"/>
          </a:ln>
        </p:spPr>
      </p:sp>
    </p:spTree>
  </p:cSld>
  <p:clrMapOvr>
    <a:masterClrMapping/>
  </p:clrMapOvr>
  <p:transition spd="fast">
    <p:fade/>
  </p:transition>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D9B98B"/>
            </a:solidFill>
          </p:spPr>
        </p:sp>
      </p:grpSp>
      <p:grpSp>
        <p:nvGrpSpPr>
          <p:cNvPr name="Group 4" id="4"/>
          <p:cNvGrpSpPr>
            <a:grpSpLocks noChangeAspect="true"/>
          </p:cNvGrpSpPr>
          <p:nvPr/>
        </p:nvGrpSpPr>
        <p:grpSpPr>
          <a:xfrm rot="0">
            <a:off x="0" y="8668468"/>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2691180" y="238795"/>
            <a:ext cx="12905641" cy="2243138"/>
            <a:chOff x="0" y="0"/>
            <a:chExt cx="17207521" cy="2990850"/>
          </a:xfrm>
        </p:grpSpPr>
        <p:sp>
          <p:nvSpPr>
            <p:cNvPr name="Freeform 9" id="9"/>
            <p:cNvSpPr/>
            <p:nvPr/>
          </p:nvSpPr>
          <p:spPr>
            <a:xfrm flipH="false" flipV="false" rot="0">
              <a:off x="0" y="0"/>
              <a:ext cx="17207522" cy="2990850"/>
            </a:xfrm>
            <a:custGeom>
              <a:avLst/>
              <a:gdLst/>
              <a:ahLst/>
              <a:cxnLst/>
              <a:rect r="r" b="b" t="t" l="l"/>
              <a:pathLst>
                <a:path h="2990850" w="17207522">
                  <a:moveTo>
                    <a:pt x="0" y="0"/>
                  </a:moveTo>
                  <a:lnTo>
                    <a:pt x="17207522" y="0"/>
                  </a:lnTo>
                  <a:lnTo>
                    <a:pt x="17207522" y="2990850"/>
                  </a:lnTo>
                  <a:lnTo>
                    <a:pt x="0" y="2990850"/>
                  </a:lnTo>
                  <a:close/>
                </a:path>
              </a:pathLst>
            </a:custGeom>
          </p:spPr>
        </p:sp>
        <p:sp>
          <p:nvSpPr>
            <p:cNvPr name="TextBox 10" id="10"/>
            <p:cNvSpPr txBox="true"/>
            <p:nvPr/>
          </p:nvSpPr>
          <p:spPr>
            <a:xfrm>
              <a:off x="0" y="9525"/>
              <a:ext cx="17207521" cy="2981325"/>
            </a:xfrm>
            <a:prstGeom prst="rect">
              <a:avLst/>
            </a:prstGeom>
          </p:spPr>
          <p:txBody>
            <a:bodyPr anchor="ctr" rtlCol="false" tIns="0" lIns="0" bIns="0" rIns="0"/>
            <a:lstStyle/>
            <a:p>
              <a:pPr algn="l">
                <a:lnSpc>
                  <a:spcPts val="6480"/>
                </a:lnSpc>
              </a:pPr>
              <a:r>
                <a:rPr lang="en-US" b="true" sz="6000">
                  <a:solidFill>
                    <a:srgbClr val="3C3C50"/>
                  </a:solidFill>
                  <a:latin typeface="Poppins Bold"/>
                  <a:ea typeface="Poppins Bold"/>
                  <a:cs typeface="Poppins Bold"/>
                  <a:sym typeface="Poppins Bold"/>
                </a:rPr>
                <a:t>INTERPRETING YOUR DATA</a:t>
              </a:r>
            </a:p>
          </p:txBody>
        </p:sp>
      </p:grpSp>
      <p:sp>
        <p:nvSpPr>
          <p:cNvPr name="Freeform 11" id="11"/>
          <p:cNvSpPr/>
          <p:nvPr/>
        </p:nvSpPr>
        <p:spPr>
          <a:xfrm flipH="false" flipV="false" rot="0">
            <a:off x="-734386" y="3705525"/>
            <a:ext cx="9878386" cy="6581475"/>
          </a:xfrm>
          <a:custGeom>
            <a:avLst/>
            <a:gdLst/>
            <a:ahLst/>
            <a:cxnLst/>
            <a:rect r="r" b="b" t="t" l="l"/>
            <a:pathLst>
              <a:path h="6581475" w="9878386">
                <a:moveTo>
                  <a:pt x="0" y="0"/>
                </a:moveTo>
                <a:lnTo>
                  <a:pt x="9878386" y="0"/>
                </a:lnTo>
                <a:lnTo>
                  <a:pt x="9878386" y="6581475"/>
                </a:lnTo>
                <a:lnTo>
                  <a:pt x="0" y="6581475"/>
                </a:lnTo>
                <a:lnTo>
                  <a:pt x="0" y="0"/>
                </a:lnTo>
                <a:close/>
              </a:path>
            </a:pathLst>
          </a:custGeom>
          <a:blipFill>
            <a:blip r:embed="rId5"/>
            <a:stretch>
              <a:fillRect l="0" t="0" r="0" b="0"/>
            </a:stretch>
          </a:blipFill>
        </p:spPr>
      </p:sp>
      <p:sp>
        <p:nvSpPr>
          <p:cNvPr name="TextBox 12" id="12"/>
          <p:cNvSpPr txBox="true"/>
          <p:nvPr/>
        </p:nvSpPr>
        <p:spPr>
          <a:xfrm rot="0">
            <a:off x="4081956" y="2812304"/>
            <a:ext cx="10124088" cy="4690967"/>
          </a:xfrm>
          <a:prstGeom prst="rect">
            <a:avLst/>
          </a:prstGeom>
        </p:spPr>
        <p:txBody>
          <a:bodyPr anchor="t" rtlCol="false" tIns="0" lIns="0" bIns="0" rIns="0">
            <a:spAutoFit/>
          </a:bodyPr>
          <a:lstStyle/>
          <a:p>
            <a:pPr algn="l">
              <a:lnSpc>
                <a:spcPts val="3705"/>
              </a:lnSpc>
            </a:pPr>
            <a:r>
              <a:rPr lang="en-US" b="true" sz="3431">
                <a:solidFill>
                  <a:srgbClr val="3C3C50"/>
                </a:solidFill>
                <a:latin typeface="Lato Bold"/>
                <a:ea typeface="Lato Bold"/>
                <a:cs typeface="Lato Bold"/>
                <a:sym typeface="Lato Bold"/>
              </a:rPr>
              <a:t>1. Cleaning</a:t>
            </a:r>
          </a:p>
          <a:p>
            <a:pPr algn="l" marL="1399898" indent="-699949" lvl="1">
              <a:lnSpc>
                <a:spcPts val="3705"/>
              </a:lnSpc>
              <a:buFont typeface="Arial"/>
              <a:buChar char="•"/>
            </a:pPr>
            <a:r>
              <a:rPr lang="en-US" sz="3431">
                <a:solidFill>
                  <a:srgbClr val="3C3C50"/>
                </a:solidFill>
                <a:latin typeface="Poppins"/>
                <a:ea typeface="Poppins"/>
                <a:cs typeface="Poppins"/>
                <a:sym typeface="Poppins"/>
              </a:rPr>
              <a:t>when you collect a lot of information, sometimes you collect duplicates or badly formatted data</a:t>
            </a:r>
          </a:p>
          <a:p>
            <a:pPr algn="l" marL="1399898" indent="-699949" lvl="1">
              <a:lnSpc>
                <a:spcPts val="3705"/>
              </a:lnSpc>
              <a:buFont typeface="Arial"/>
              <a:buChar char="•"/>
            </a:pPr>
            <a:r>
              <a:rPr lang="en-US" sz="3431">
                <a:solidFill>
                  <a:srgbClr val="3C3C50"/>
                </a:solidFill>
                <a:latin typeface="Poppins"/>
                <a:ea typeface="Poppins"/>
                <a:cs typeface="Poppins"/>
                <a:sym typeface="Poppins"/>
              </a:rPr>
              <a:t>before you analyze, make sure your data is clean of formatting errors or duplicates so you do not analyze incorrect data</a:t>
            </a:r>
          </a:p>
          <a:p>
            <a:pPr algn="l" marL="1399898" indent="-699949" lvl="1">
              <a:lnSpc>
                <a:spcPts val="3705"/>
              </a:lnSpc>
            </a:pPr>
          </a:p>
          <a:p>
            <a:pPr algn="l">
              <a:lnSpc>
                <a:spcPts val="3705"/>
              </a:lnSpc>
            </a:pPr>
          </a:p>
        </p:txBody>
      </p:sp>
    </p:spTree>
  </p:cSld>
  <p:clrMapOvr>
    <a:masterClrMapping/>
  </p:clrMapOvr>
  <p:transition spd="fast">
    <p:fade/>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D9B98B"/>
            </a:solidFill>
          </p:spPr>
        </p:sp>
      </p:grpSp>
      <p:grpSp>
        <p:nvGrpSpPr>
          <p:cNvPr name="Group 4" id="4"/>
          <p:cNvGrpSpPr>
            <a:grpSpLocks noChangeAspect="true"/>
          </p:cNvGrpSpPr>
          <p:nvPr/>
        </p:nvGrpSpPr>
        <p:grpSpPr>
          <a:xfrm rot="0">
            <a:off x="0" y="8668468"/>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3588494" y="418192"/>
            <a:ext cx="11111012" cy="2243138"/>
            <a:chOff x="0" y="0"/>
            <a:chExt cx="14814683" cy="2990850"/>
          </a:xfrm>
        </p:grpSpPr>
        <p:sp>
          <p:nvSpPr>
            <p:cNvPr name="Freeform 9" id="9"/>
            <p:cNvSpPr/>
            <p:nvPr/>
          </p:nvSpPr>
          <p:spPr>
            <a:xfrm flipH="false" flipV="false" rot="0">
              <a:off x="0" y="0"/>
              <a:ext cx="14814683" cy="2990850"/>
            </a:xfrm>
            <a:custGeom>
              <a:avLst/>
              <a:gdLst/>
              <a:ahLst/>
              <a:cxnLst/>
              <a:rect r="r" b="b" t="t" l="l"/>
              <a:pathLst>
                <a:path h="2990850" w="14814683">
                  <a:moveTo>
                    <a:pt x="0" y="0"/>
                  </a:moveTo>
                  <a:lnTo>
                    <a:pt x="14814683" y="0"/>
                  </a:lnTo>
                  <a:lnTo>
                    <a:pt x="14814683" y="2990850"/>
                  </a:lnTo>
                  <a:lnTo>
                    <a:pt x="0" y="2990850"/>
                  </a:lnTo>
                  <a:close/>
                </a:path>
              </a:pathLst>
            </a:custGeom>
          </p:spPr>
        </p:sp>
        <p:sp>
          <p:nvSpPr>
            <p:cNvPr name="TextBox 10" id="10"/>
            <p:cNvSpPr txBox="true"/>
            <p:nvPr/>
          </p:nvSpPr>
          <p:spPr>
            <a:xfrm>
              <a:off x="0" y="9525"/>
              <a:ext cx="14814683" cy="2981325"/>
            </a:xfrm>
            <a:prstGeom prst="rect">
              <a:avLst/>
            </a:prstGeom>
          </p:spPr>
          <p:txBody>
            <a:bodyPr anchor="ctr" rtlCol="false" tIns="0" lIns="0" bIns="0" rIns="0"/>
            <a:lstStyle/>
            <a:p>
              <a:pPr algn="l">
                <a:lnSpc>
                  <a:spcPts val="6480"/>
                </a:lnSpc>
              </a:pPr>
              <a:r>
                <a:rPr lang="en-US" b="true" sz="6000">
                  <a:solidFill>
                    <a:srgbClr val="3C3C50"/>
                  </a:solidFill>
                  <a:latin typeface="Poppins Bold"/>
                  <a:ea typeface="Poppins Bold"/>
                  <a:cs typeface="Poppins Bold"/>
                  <a:sym typeface="Poppins Bold"/>
                </a:rPr>
                <a:t>INTERPRETING YOUR DATA</a:t>
              </a:r>
            </a:p>
          </p:txBody>
        </p:sp>
      </p:grpSp>
      <p:sp>
        <p:nvSpPr>
          <p:cNvPr name="Freeform 11" id="11"/>
          <p:cNvSpPr/>
          <p:nvPr/>
        </p:nvSpPr>
        <p:spPr>
          <a:xfrm flipH="false" flipV="false" rot="0">
            <a:off x="-298174" y="4327743"/>
            <a:ext cx="6965227" cy="4657996"/>
          </a:xfrm>
          <a:custGeom>
            <a:avLst/>
            <a:gdLst/>
            <a:ahLst/>
            <a:cxnLst/>
            <a:rect r="r" b="b" t="t" l="l"/>
            <a:pathLst>
              <a:path h="4657996" w="6965227">
                <a:moveTo>
                  <a:pt x="0" y="0"/>
                </a:moveTo>
                <a:lnTo>
                  <a:pt x="6965227" y="0"/>
                </a:lnTo>
                <a:lnTo>
                  <a:pt x="6965227" y="4657996"/>
                </a:lnTo>
                <a:lnTo>
                  <a:pt x="0" y="4657996"/>
                </a:lnTo>
                <a:lnTo>
                  <a:pt x="0" y="0"/>
                </a:lnTo>
                <a:close/>
              </a:path>
            </a:pathLst>
          </a:custGeom>
          <a:blipFill>
            <a:blip r:embed="rId5"/>
            <a:stretch>
              <a:fillRect l="0" t="0" r="0" b="0"/>
            </a:stretch>
          </a:blipFill>
        </p:spPr>
      </p:sp>
      <p:sp>
        <p:nvSpPr>
          <p:cNvPr name="TextBox 12" id="12"/>
          <p:cNvSpPr txBox="true"/>
          <p:nvPr/>
        </p:nvSpPr>
        <p:spPr>
          <a:xfrm rot="0">
            <a:off x="4155010" y="2351346"/>
            <a:ext cx="11067063" cy="4305395"/>
          </a:xfrm>
          <a:prstGeom prst="rect">
            <a:avLst/>
          </a:prstGeom>
        </p:spPr>
        <p:txBody>
          <a:bodyPr anchor="t" rtlCol="false" tIns="0" lIns="0" bIns="0" rIns="0">
            <a:spAutoFit/>
          </a:bodyPr>
          <a:lstStyle/>
          <a:p>
            <a:pPr algn="l">
              <a:lnSpc>
                <a:spcPts val="3381"/>
              </a:lnSpc>
            </a:pPr>
          </a:p>
          <a:p>
            <a:pPr algn="l" marL="1277505" indent="-638752" lvl="1">
              <a:lnSpc>
                <a:spcPts val="3381"/>
              </a:lnSpc>
            </a:pPr>
          </a:p>
          <a:p>
            <a:pPr algn="l">
              <a:lnSpc>
                <a:spcPts val="3381"/>
              </a:lnSpc>
            </a:pPr>
            <a:r>
              <a:rPr lang="en-US" b="true" sz="3131">
                <a:solidFill>
                  <a:srgbClr val="3C3C50"/>
                </a:solidFill>
                <a:latin typeface="Lato Bold"/>
                <a:ea typeface="Lato Bold"/>
                <a:cs typeface="Lato Bold"/>
                <a:sym typeface="Lato Bold"/>
              </a:rPr>
              <a:t>2. Analyzing</a:t>
            </a:r>
          </a:p>
          <a:p>
            <a:pPr algn="l" marL="1277505" indent="-638752" lvl="1">
              <a:lnSpc>
                <a:spcPts val="3381"/>
              </a:lnSpc>
              <a:buFont typeface="Arial"/>
              <a:buChar char="•"/>
            </a:pPr>
            <a:r>
              <a:rPr lang="en-US" sz="3131">
                <a:solidFill>
                  <a:srgbClr val="3C3C50"/>
                </a:solidFill>
                <a:latin typeface="Poppins"/>
                <a:ea typeface="Poppins"/>
                <a:cs typeface="Poppins"/>
                <a:sym typeface="Poppins"/>
              </a:rPr>
              <a:t>by using statistical analyses, regressions, text analyses, etc., you can start manipulating your data. </a:t>
            </a:r>
          </a:p>
          <a:p>
            <a:pPr algn="l" marL="1277505" indent="-638752" lvl="1">
              <a:lnSpc>
                <a:spcPts val="3381"/>
              </a:lnSpc>
              <a:buFont typeface="Arial"/>
              <a:buChar char="•"/>
            </a:pPr>
            <a:r>
              <a:rPr lang="en-US" sz="3131">
                <a:solidFill>
                  <a:srgbClr val="3C3C50"/>
                </a:solidFill>
                <a:latin typeface="Poppins"/>
                <a:ea typeface="Poppins"/>
                <a:cs typeface="Poppins"/>
                <a:sym typeface="Poppins"/>
              </a:rPr>
              <a:t>at this stage, you will find trends, variations, and patterns</a:t>
            </a:r>
          </a:p>
          <a:p>
            <a:pPr algn="l" marL="1277505" indent="-638752" lvl="1">
              <a:lnSpc>
                <a:spcPts val="3381"/>
              </a:lnSpc>
            </a:pPr>
          </a:p>
          <a:p>
            <a:pPr algn="l">
              <a:lnSpc>
                <a:spcPts val="3381"/>
              </a:lnSpc>
            </a:pPr>
          </a:p>
        </p:txBody>
      </p:sp>
    </p:spTree>
  </p:cSld>
  <p:clrMapOvr>
    <a:masterClrMapping/>
  </p:clrMapOvr>
  <p:transition spd="fast">
    <p:fade/>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D9B98B"/>
            </a:solidFill>
          </p:spPr>
        </p:sp>
      </p:grpSp>
      <p:grpSp>
        <p:nvGrpSpPr>
          <p:cNvPr name="Group 4" id="4"/>
          <p:cNvGrpSpPr>
            <a:grpSpLocks noChangeAspect="true"/>
          </p:cNvGrpSpPr>
          <p:nvPr/>
        </p:nvGrpSpPr>
        <p:grpSpPr>
          <a:xfrm rot="0">
            <a:off x="0" y="8668468"/>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3610468" y="472086"/>
            <a:ext cx="11732208" cy="2243138"/>
            <a:chOff x="0" y="0"/>
            <a:chExt cx="15642944" cy="2990850"/>
          </a:xfrm>
        </p:grpSpPr>
        <p:sp>
          <p:nvSpPr>
            <p:cNvPr name="Freeform 9" id="9"/>
            <p:cNvSpPr/>
            <p:nvPr/>
          </p:nvSpPr>
          <p:spPr>
            <a:xfrm flipH="false" flipV="false" rot="0">
              <a:off x="0" y="0"/>
              <a:ext cx="15642944" cy="2990850"/>
            </a:xfrm>
            <a:custGeom>
              <a:avLst/>
              <a:gdLst/>
              <a:ahLst/>
              <a:cxnLst/>
              <a:rect r="r" b="b" t="t" l="l"/>
              <a:pathLst>
                <a:path h="2990850" w="15642944">
                  <a:moveTo>
                    <a:pt x="0" y="0"/>
                  </a:moveTo>
                  <a:lnTo>
                    <a:pt x="15642944" y="0"/>
                  </a:lnTo>
                  <a:lnTo>
                    <a:pt x="15642944" y="2990850"/>
                  </a:lnTo>
                  <a:lnTo>
                    <a:pt x="0" y="2990850"/>
                  </a:lnTo>
                  <a:close/>
                </a:path>
              </a:pathLst>
            </a:custGeom>
          </p:spPr>
        </p:sp>
        <p:sp>
          <p:nvSpPr>
            <p:cNvPr name="TextBox 10" id="10"/>
            <p:cNvSpPr txBox="true"/>
            <p:nvPr/>
          </p:nvSpPr>
          <p:spPr>
            <a:xfrm>
              <a:off x="0" y="9525"/>
              <a:ext cx="15642944" cy="2981325"/>
            </a:xfrm>
            <a:prstGeom prst="rect">
              <a:avLst/>
            </a:prstGeom>
          </p:spPr>
          <p:txBody>
            <a:bodyPr anchor="ctr" rtlCol="false" tIns="0" lIns="0" bIns="0" rIns="0"/>
            <a:lstStyle/>
            <a:p>
              <a:pPr algn="l">
                <a:lnSpc>
                  <a:spcPts val="6480"/>
                </a:lnSpc>
              </a:pPr>
              <a:r>
                <a:rPr lang="en-US" b="true" sz="6000">
                  <a:solidFill>
                    <a:srgbClr val="3C3C50"/>
                  </a:solidFill>
                  <a:latin typeface="Poppins Bold"/>
                  <a:ea typeface="Poppins Bold"/>
                  <a:cs typeface="Poppins Bold"/>
                  <a:sym typeface="Poppins Bold"/>
                </a:rPr>
                <a:t>INTERPRETING YOUR DATA</a:t>
              </a:r>
            </a:p>
          </p:txBody>
        </p:sp>
      </p:grpSp>
      <p:sp>
        <p:nvSpPr>
          <p:cNvPr name="TextBox 11" id="11"/>
          <p:cNvSpPr txBox="true"/>
          <p:nvPr/>
        </p:nvSpPr>
        <p:spPr>
          <a:xfrm rot="0">
            <a:off x="3610468" y="2378536"/>
            <a:ext cx="11067063" cy="3594068"/>
          </a:xfrm>
          <a:prstGeom prst="rect">
            <a:avLst/>
          </a:prstGeom>
        </p:spPr>
        <p:txBody>
          <a:bodyPr anchor="t" rtlCol="false" tIns="0" lIns="0" bIns="0" rIns="0">
            <a:spAutoFit/>
          </a:bodyPr>
          <a:lstStyle/>
          <a:p>
            <a:pPr algn="l">
              <a:lnSpc>
                <a:spcPts val="3597"/>
              </a:lnSpc>
            </a:pPr>
          </a:p>
          <a:p>
            <a:pPr algn="l">
              <a:lnSpc>
                <a:spcPts val="3597"/>
              </a:lnSpc>
            </a:pPr>
          </a:p>
          <a:p>
            <a:pPr algn="l">
              <a:lnSpc>
                <a:spcPts val="3597"/>
              </a:lnSpc>
            </a:pPr>
            <a:r>
              <a:rPr lang="en-US" b="true" sz="3331">
                <a:solidFill>
                  <a:srgbClr val="3C3C50"/>
                </a:solidFill>
                <a:latin typeface="Lato Bold"/>
                <a:ea typeface="Lato Bold"/>
                <a:cs typeface="Lato Bold"/>
                <a:sym typeface="Lato Bold"/>
              </a:rPr>
              <a:t>3. Interpreting</a:t>
            </a:r>
          </a:p>
          <a:p>
            <a:pPr algn="l" marL="1359100" indent="-679550" lvl="1">
              <a:lnSpc>
                <a:spcPts val="3597"/>
              </a:lnSpc>
              <a:buFont typeface="Arial"/>
              <a:buChar char="•"/>
            </a:pPr>
            <a:r>
              <a:rPr lang="en-US" sz="3331">
                <a:solidFill>
                  <a:srgbClr val="3C3C50"/>
                </a:solidFill>
                <a:latin typeface="Poppins"/>
                <a:ea typeface="Poppins"/>
                <a:cs typeface="Poppins"/>
                <a:sym typeface="Poppins"/>
              </a:rPr>
              <a:t>lastly, look at the patterns/findings from your research and determine your course of action </a:t>
            </a:r>
          </a:p>
          <a:p>
            <a:pPr algn="l" marL="1359100" indent="-679550" lvl="1">
              <a:lnSpc>
                <a:spcPts val="3597"/>
              </a:lnSpc>
              <a:buFont typeface="Arial"/>
              <a:buChar char="•"/>
            </a:pPr>
            <a:r>
              <a:rPr lang="en-US" sz="3331">
                <a:solidFill>
                  <a:srgbClr val="3C3C50"/>
                </a:solidFill>
                <a:latin typeface="Poppins"/>
                <a:ea typeface="Poppins"/>
                <a:cs typeface="Poppins"/>
                <a:sym typeface="Poppins"/>
              </a:rPr>
              <a:t>at this stage, you may also find limitations in your research</a:t>
            </a:r>
          </a:p>
        </p:txBody>
      </p:sp>
      <p:sp>
        <p:nvSpPr>
          <p:cNvPr name="Freeform 12" id="12"/>
          <p:cNvSpPr/>
          <p:nvPr/>
        </p:nvSpPr>
        <p:spPr>
          <a:xfrm flipH="false" flipV="false" rot="0">
            <a:off x="-1333359" y="2762849"/>
            <a:ext cx="5337204" cy="5905620"/>
          </a:xfrm>
          <a:custGeom>
            <a:avLst/>
            <a:gdLst/>
            <a:ahLst/>
            <a:cxnLst/>
            <a:rect r="r" b="b" t="t" l="l"/>
            <a:pathLst>
              <a:path h="5905620" w="5337204">
                <a:moveTo>
                  <a:pt x="0" y="0"/>
                </a:moveTo>
                <a:lnTo>
                  <a:pt x="5337204" y="0"/>
                </a:lnTo>
                <a:lnTo>
                  <a:pt x="5337204" y="5905619"/>
                </a:lnTo>
                <a:lnTo>
                  <a:pt x="0" y="5905619"/>
                </a:lnTo>
                <a:lnTo>
                  <a:pt x="0" y="0"/>
                </a:lnTo>
                <a:close/>
              </a:path>
            </a:pathLst>
          </a:custGeom>
          <a:blipFill>
            <a:blip r:embed="rId5"/>
            <a:stretch>
              <a:fillRect l="0" t="0" r="0" b="0"/>
            </a:stretch>
          </a:blipFill>
        </p:spPr>
      </p:sp>
    </p:spTree>
  </p:cSld>
  <p:clrMapOvr>
    <a:masterClrMapping/>
  </p:clrMapOvr>
  <p:transition spd="fast">
    <p:fade/>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D9B98B"/>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0" y="8309344"/>
            <a:ext cx="8906331" cy="1977656"/>
            <a:chOff x="0" y="0"/>
            <a:chExt cx="11875108" cy="2636874"/>
          </a:xfrm>
        </p:grpSpPr>
        <p:sp>
          <p:nvSpPr>
            <p:cNvPr name="Freeform 9" id="9"/>
            <p:cNvSpPr/>
            <p:nvPr/>
          </p:nvSpPr>
          <p:spPr>
            <a:xfrm flipH="false" flipV="false" rot="0">
              <a:off x="0" y="0"/>
              <a:ext cx="11875135" cy="2636901"/>
            </a:xfrm>
            <a:custGeom>
              <a:avLst/>
              <a:gdLst/>
              <a:ahLst/>
              <a:cxnLst/>
              <a:rect r="r" b="b" t="t" l="l"/>
              <a:pathLst>
                <a:path h="2636901" w="11875135">
                  <a:moveTo>
                    <a:pt x="0" y="0"/>
                  </a:moveTo>
                  <a:lnTo>
                    <a:pt x="11875135" y="0"/>
                  </a:lnTo>
                  <a:lnTo>
                    <a:pt x="11875135" y="2636901"/>
                  </a:lnTo>
                  <a:lnTo>
                    <a:pt x="0" y="2636901"/>
                  </a:lnTo>
                  <a:close/>
                </a:path>
              </a:pathLst>
            </a:custGeom>
            <a:solidFill>
              <a:srgbClr val="FCF7F6"/>
            </a:solidFill>
          </p:spPr>
        </p:sp>
      </p:grpSp>
      <p:grpSp>
        <p:nvGrpSpPr>
          <p:cNvPr name="Group 10" id="10"/>
          <p:cNvGrpSpPr/>
          <p:nvPr/>
        </p:nvGrpSpPr>
        <p:grpSpPr>
          <a:xfrm rot="0">
            <a:off x="8686800" y="-9525"/>
            <a:ext cx="9601200" cy="10287001"/>
            <a:chOff x="0" y="0"/>
            <a:chExt cx="12801600" cy="13716001"/>
          </a:xfrm>
        </p:grpSpPr>
        <p:sp>
          <p:nvSpPr>
            <p:cNvPr name="Freeform 11" id="11"/>
            <p:cNvSpPr/>
            <p:nvPr/>
          </p:nvSpPr>
          <p:spPr>
            <a:xfrm flipH="false" flipV="false" rot="0">
              <a:off x="0" y="0"/>
              <a:ext cx="12801600" cy="13716000"/>
            </a:xfrm>
            <a:custGeom>
              <a:avLst/>
              <a:gdLst/>
              <a:ahLst/>
              <a:cxnLst/>
              <a:rect r="r" b="b" t="t" l="l"/>
              <a:pathLst>
                <a:path h="13716000" w="12801600">
                  <a:moveTo>
                    <a:pt x="0" y="0"/>
                  </a:moveTo>
                  <a:lnTo>
                    <a:pt x="12801600" y="0"/>
                  </a:lnTo>
                  <a:lnTo>
                    <a:pt x="12801600" y="13716000"/>
                  </a:lnTo>
                  <a:lnTo>
                    <a:pt x="0" y="13716000"/>
                  </a:lnTo>
                  <a:close/>
                </a:path>
              </a:pathLst>
            </a:custGeom>
            <a:solidFill>
              <a:srgbClr val="717092"/>
            </a:solidFill>
          </p:spPr>
        </p:sp>
      </p:grpSp>
      <p:grpSp>
        <p:nvGrpSpPr>
          <p:cNvPr name="Group 12" id="12"/>
          <p:cNvGrpSpPr>
            <a:grpSpLocks noChangeAspect="true"/>
          </p:cNvGrpSpPr>
          <p:nvPr/>
        </p:nvGrpSpPr>
        <p:grpSpPr>
          <a:xfrm rot="5400000">
            <a:off x="3509010" y="5057204"/>
            <a:ext cx="10355580" cy="172593"/>
            <a:chOff x="0" y="0"/>
            <a:chExt cx="13807440" cy="230124"/>
          </a:xfrm>
        </p:grpSpPr>
        <p:sp>
          <p:nvSpPr>
            <p:cNvPr name="Freeform 13" id="13"/>
            <p:cNvSpPr/>
            <p:nvPr/>
          </p:nvSpPr>
          <p:spPr>
            <a:xfrm flipH="false" flipV="false" rot="0">
              <a:off x="0" y="0"/>
              <a:ext cx="13807439" cy="230124"/>
            </a:xfrm>
            <a:custGeom>
              <a:avLst/>
              <a:gdLst/>
              <a:ahLst/>
              <a:cxnLst/>
              <a:rect r="r" b="b" t="t" l="l"/>
              <a:pathLst>
                <a:path h="230124" w="13807439">
                  <a:moveTo>
                    <a:pt x="0" y="0"/>
                  </a:moveTo>
                  <a:lnTo>
                    <a:pt x="13807439" y="0"/>
                  </a:lnTo>
                  <a:lnTo>
                    <a:pt x="13807439" y="230124"/>
                  </a:lnTo>
                  <a:lnTo>
                    <a:pt x="0" y="230124"/>
                  </a:lnTo>
                  <a:lnTo>
                    <a:pt x="0" y="0"/>
                  </a:lnTo>
                  <a:close/>
                </a:path>
              </a:pathLst>
            </a:custGeom>
            <a:blipFill>
              <a:blip r:embed="rId3"/>
              <a:stretch>
                <a:fillRect l="-18617" t="0" r="-18617" b="0"/>
              </a:stretch>
            </a:blipFill>
          </p:spPr>
        </p:sp>
      </p:grpSp>
      <p:grpSp>
        <p:nvGrpSpPr>
          <p:cNvPr name="Group 14" id="14"/>
          <p:cNvGrpSpPr>
            <a:grpSpLocks noChangeAspect="true"/>
          </p:cNvGrpSpPr>
          <p:nvPr/>
        </p:nvGrpSpPr>
        <p:grpSpPr>
          <a:xfrm rot="0">
            <a:off x="14773275" y="8985739"/>
            <a:ext cx="3429000" cy="1662544"/>
            <a:chOff x="0" y="0"/>
            <a:chExt cx="4572000" cy="2216725"/>
          </a:xfrm>
        </p:grpSpPr>
        <p:sp>
          <p:nvSpPr>
            <p:cNvPr name="Freeform 15" id="15"/>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16" id="16"/>
          <p:cNvGrpSpPr/>
          <p:nvPr/>
        </p:nvGrpSpPr>
        <p:grpSpPr>
          <a:xfrm rot="0">
            <a:off x="707325" y="595711"/>
            <a:ext cx="6552903" cy="4222013"/>
            <a:chOff x="0" y="0"/>
            <a:chExt cx="8737204" cy="5629351"/>
          </a:xfrm>
        </p:grpSpPr>
        <p:sp>
          <p:nvSpPr>
            <p:cNvPr name="Freeform 17" id="17"/>
            <p:cNvSpPr/>
            <p:nvPr/>
          </p:nvSpPr>
          <p:spPr>
            <a:xfrm flipH="false" flipV="false" rot="0">
              <a:off x="0" y="0"/>
              <a:ext cx="8737204" cy="5629351"/>
            </a:xfrm>
            <a:custGeom>
              <a:avLst/>
              <a:gdLst/>
              <a:ahLst/>
              <a:cxnLst/>
              <a:rect r="r" b="b" t="t" l="l"/>
              <a:pathLst>
                <a:path h="5629351" w="8737204">
                  <a:moveTo>
                    <a:pt x="0" y="0"/>
                  </a:moveTo>
                  <a:lnTo>
                    <a:pt x="8737204" y="0"/>
                  </a:lnTo>
                  <a:lnTo>
                    <a:pt x="8737204" y="5629351"/>
                  </a:lnTo>
                  <a:lnTo>
                    <a:pt x="0" y="5629351"/>
                  </a:lnTo>
                  <a:close/>
                </a:path>
              </a:pathLst>
            </a:custGeom>
          </p:spPr>
        </p:sp>
        <p:sp>
          <p:nvSpPr>
            <p:cNvPr name="TextBox 18" id="18"/>
            <p:cNvSpPr txBox="true"/>
            <p:nvPr/>
          </p:nvSpPr>
          <p:spPr>
            <a:xfrm>
              <a:off x="0" y="19050"/>
              <a:ext cx="8737204" cy="5610301"/>
            </a:xfrm>
            <a:prstGeom prst="rect">
              <a:avLst/>
            </a:prstGeom>
          </p:spPr>
          <p:txBody>
            <a:bodyPr anchor="b" rtlCol="false" tIns="0" lIns="0" bIns="0" rIns="0"/>
            <a:lstStyle/>
            <a:p>
              <a:pPr algn="ctr">
                <a:lnSpc>
                  <a:spcPts val="8748"/>
                </a:lnSpc>
              </a:pPr>
              <a:r>
                <a:rPr lang="en-US" b="true" sz="8100">
                  <a:solidFill>
                    <a:srgbClr val="5F6075"/>
                  </a:solidFill>
                  <a:latin typeface="Poppins Bold"/>
                  <a:ea typeface="Poppins Bold"/>
                  <a:cs typeface="Poppins Bold"/>
                  <a:sym typeface="Poppins Bold"/>
                </a:rPr>
                <a:t>TYPES OF DATA ANALYSIS</a:t>
              </a:r>
            </a:p>
          </p:txBody>
        </p:sp>
      </p:grpSp>
      <p:sp>
        <p:nvSpPr>
          <p:cNvPr name="Freeform 19" id="19"/>
          <p:cNvSpPr/>
          <p:nvPr/>
        </p:nvSpPr>
        <p:spPr>
          <a:xfrm flipH="false" flipV="false" rot="0">
            <a:off x="943451" y="4360779"/>
            <a:ext cx="5245418" cy="60770"/>
          </a:xfrm>
          <a:custGeom>
            <a:avLst/>
            <a:gdLst/>
            <a:ahLst/>
            <a:cxnLst/>
            <a:rect r="r" b="b" t="t" l="l"/>
            <a:pathLst>
              <a:path h="60770" w="5245418">
                <a:moveTo>
                  <a:pt x="0" y="0"/>
                </a:moveTo>
                <a:lnTo>
                  <a:pt x="5245418" y="0"/>
                </a:lnTo>
                <a:lnTo>
                  <a:pt x="5245418" y="60769"/>
                </a:lnTo>
                <a:lnTo>
                  <a:pt x="0" y="6076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0" id="20"/>
          <p:cNvSpPr/>
          <p:nvPr/>
        </p:nvSpPr>
        <p:spPr>
          <a:xfrm flipH="false" flipV="false" rot="0">
            <a:off x="8167480" y="-282500"/>
            <a:ext cx="10639839" cy="10639839"/>
          </a:xfrm>
          <a:custGeom>
            <a:avLst/>
            <a:gdLst/>
            <a:ahLst/>
            <a:cxnLst/>
            <a:rect r="r" b="b" t="t" l="l"/>
            <a:pathLst>
              <a:path h="10639839" w="10639839">
                <a:moveTo>
                  <a:pt x="0" y="0"/>
                </a:moveTo>
                <a:lnTo>
                  <a:pt x="10639840" y="0"/>
                </a:lnTo>
                <a:lnTo>
                  <a:pt x="10639840" y="10639839"/>
                </a:lnTo>
                <a:lnTo>
                  <a:pt x="0" y="10639839"/>
                </a:lnTo>
                <a:lnTo>
                  <a:pt x="0" y="0"/>
                </a:lnTo>
                <a:close/>
              </a:path>
            </a:pathLst>
          </a:custGeom>
          <a:blipFill>
            <a:blip r:embed="rId7"/>
            <a:stretch>
              <a:fillRect l="0" t="0" r="0" b="0"/>
            </a:stretch>
          </a:blipFill>
        </p:spPr>
      </p:sp>
      <p:sp>
        <p:nvSpPr>
          <p:cNvPr name="TextBox 21" id="21"/>
          <p:cNvSpPr txBox="true"/>
          <p:nvPr/>
        </p:nvSpPr>
        <p:spPr>
          <a:xfrm rot="0">
            <a:off x="1394460" y="4827249"/>
            <a:ext cx="5142278" cy="3650513"/>
          </a:xfrm>
          <a:prstGeom prst="rect">
            <a:avLst/>
          </a:prstGeom>
        </p:spPr>
        <p:txBody>
          <a:bodyPr anchor="t" rtlCol="false" tIns="0" lIns="0" bIns="0" rIns="0">
            <a:spAutoFit/>
          </a:bodyPr>
          <a:lstStyle/>
          <a:p>
            <a:pPr algn="l" marL="453700" indent="-226850" lvl="1">
              <a:lnSpc>
                <a:spcPts val="3547"/>
              </a:lnSpc>
              <a:buFont typeface="Arial"/>
              <a:buChar char="•"/>
            </a:pPr>
            <a:r>
              <a:rPr lang="en-US" sz="3284">
                <a:solidFill>
                  <a:srgbClr val="3C3C50"/>
                </a:solidFill>
                <a:latin typeface="Poppins"/>
                <a:ea typeface="Poppins"/>
                <a:cs typeface="Poppins"/>
                <a:sym typeface="Poppins"/>
              </a:rPr>
              <a:t>Descriptive analysis -</a:t>
            </a:r>
          </a:p>
          <a:p>
            <a:pPr algn="l" marL="453700" indent="-226850" lvl="1">
              <a:lnSpc>
                <a:spcPts val="3547"/>
              </a:lnSpc>
            </a:pPr>
            <a:r>
              <a:rPr lang="en-US" sz="3284">
                <a:solidFill>
                  <a:srgbClr val="3C3C50"/>
                </a:solidFill>
                <a:latin typeface="Poppins"/>
                <a:ea typeface="Poppins"/>
                <a:cs typeface="Poppins"/>
                <a:sym typeface="Poppins"/>
              </a:rPr>
              <a:t>what happened</a:t>
            </a:r>
          </a:p>
          <a:p>
            <a:pPr algn="l" marL="453700" indent="-226850" lvl="1">
              <a:lnSpc>
                <a:spcPts val="3547"/>
              </a:lnSpc>
            </a:pPr>
          </a:p>
          <a:p>
            <a:pPr algn="l" marL="453700" indent="-226850" lvl="1">
              <a:lnSpc>
                <a:spcPts val="3547"/>
              </a:lnSpc>
              <a:buFont typeface="Arial"/>
              <a:buChar char="•"/>
            </a:pPr>
            <a:r>
              <a:rPr lang="en-US" sz="3284">
                <a:solidFill>
                  <a:srgbClr val="3C3C50"/>
                </a:solidFill>
                <a:latin typeface="Poppins"/>
                <a:ea typeface="Poppins"/>
                <a:cs typeface="Poppins"/>
                <a:sym typeface="Poppins"/>
              </a:rPr>
              <a:t>Diagnostic analysis -</a:t>
            </a:r>
          </a:p>
          <a:p>
            <a:pPr algn="l" marL="453700" indent="-226850" lvl="1">
              <a:lnSpc>
                <a:spcPts val="3547"/>
              </a:lnSpc>
            </a:pPr>
            <a:r>
              <a:rPr lang="en-US" sz="3284">
                <a:solidFill>
                  <a:srgbClr val="3C3C50"/>
                </a:solidFill>
                <a:latin typeface="Poppins"/>
                <a:ea typeface="Poppins"/>
                <a:cs typeface="Poppins"/>
                <a:sym typeface="Poppins"/>
              </a:rPr>
              <a:t>why it happened</a:t>
            </a:r>
          </a:p>
          <a:p>
            <a:pPr algn="l" marL="453700" indent="-226850" lvl="1">
              <a:lnSpc>
                <a:spcPts val="3547"/>
              </a:lnSpc>
            </a:pPr>
          </a:p>
          <a:p>
            <a:pPr algn="l" marL="481321" indent="-240661" lvl="1">
              <a:lnSpc>
                <a:spcPts val="3763"/>
              </a:lnSpc>
              <a:buFont typeface="Arial"/>
              <a:buChar char="•"/>
            </a:pPr>
            <a:r>
              <a:rPr lang="en-US" sz="3484">
                <a:solidFill>
                  <a:srgbClr val="3C3C50"/>
                </a:solidFill>
                <a:latin typeface="Poppins"/>
                <a:ea typeface="Poppins"/>
                <a:cs typeface="Poppins"/>
                <a:sym typeface="Poppins"/>
              </a:rPr>
              <a:t>Predictive analysis - </a:t>
            </a:r>
          </a:p>
          <a:p>
            <a:pPr algn="l" marL="453700" indent="-226850" lvl="1">
              <a:lnSpc>
                <a:spcPts val="3547"/>
              </a:lnSpc>
            </a:pPr>
            <a:r>
              <a:rPr lang="en-US" sz="3284">
                <a:solidFill>
                  <a:srgbClr val="3C3C50"/>
                </a:solidFill>
                <a:latin typeface="Poppins"/>
                <a:ea typeface="Poppins"/>
                <a:cs typeface="Poppins"/>
                <a:sym typeface="Poppins"/>
              </a:rPr>
              <a:t>what will happen</a:t>
            </a:r>
          </a:p>
        </p:txBody>
      </p:sp>
    </p:spTree>
  </p:cSld>
  <p:clrMapOvr>
    <a:masterClrMapping/>
  </p:clrMapOvr>
  <p:transition spd="fast">
    <p:fade/>
  </p:transition>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D9B98B"/>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8" id="8"/>
          <p:cNvGrpSpPr/>
          <p:nvPr/>
        </p:nvGrpSpPr>
        <p:grpSpPr>
          <a:xfrm rot="0">
            <a:off x="0" y="8309344"/>
            <a:ext cx="8906331" cy="1977656"/>
            <a:chOff x="0" y="0"/>
            <a:chExt cx="11875108" cy="2636874"/>
          </a:xfrm>
        </p:grpSpPr>
        <p:sp>
          <p:nvSpPr>
            <p:cNvPr name="Freeform 9" id="9"/>
            <p:cNvSpPr/>
            <p:nvPr/>
          </p:nvSpPr>
          <p:spPr>
            <a:xfrm flipH="false" flipV="false" rot="0">
              <a:off x="0" y="0"/>
              <a:ext cx="11875135" cy="2636901"/>
            </a:xfrm>
            <a:custGeom>
              <a:avLst/>
              <a:gdLst/>
              <a:ahLst/>
              <a:cxnLst/>
              <a:rect r="r" b="b" t="t" l="l"/>
              <a:pathLst>
                <a:path h="2636901" w="11875135">
                  <a:moveTo>
                    <a:pt x="0" y="0"/>
                  </a:moveTo>
                  <a:lnTo>
                    <a:pt x="11875135" y="0"/>
                  </a:lnTo>
                  <a:lnTo>
                    <a:pt x="11875135" y="2636901"/>
                  </a:lnTo>
                  <a:lnTo>
                    <a:pt x="0" y="2636901"/>
                  </a:lnTo>
                  <a:close/>
                </a:path>
              </a:pathLst>
            </a:custGeom>
            <a:solidFill>
              <a:srgbClr val="FCF7F6"/>
            </a:solidFill>
          </p:spPr>
        </p:sp>
      </p:grpSp>
      <p:grpSp>
        <p:nvGrpSpPr>
          <p:cNvPr name="Group 10" id="10"/>
          <p:cNvGrpSpPr/>
          <p:nvPr/>
        </p:nvGrpSpPr>
        <p:grpSpPr>
          <a:xfrm rot="0">
            <a:off x="8686800" y="-9525"/>
            <a:ext cx="9601200" cy="10287001"/>
            <a:chOff x="0" y="0"/>
            <a:chExt cx="12801600" cy="13716001"/>
          </a:xfrm>
        </p:grpSpPr>
        <p:sp>
          <p:nvSpPr>
            <p:cNvPr name="Freeform 11" id="11"/>
            <p:cNvSpPr/>
            <p:nvPr/>
          </p:nvSpPr>
          <p:spPr>
            <a:xfrm flipH="false" flipV="false" rot="0">
              <a:off x="0" y="0"/>
              <a:ext cx="12801600" cy="13716000"/>
            </a:xfrm>
            <a:custGeom>
              <a:avLst/>
              <a:gdLst/>
              <a:ahLst/>
              <a:cxnLst/>
              <a:rect r="r" b="b" t="t" l="l"/>
              <a:pathLst>
                <a:path h="13716000" w="12801600">
                  <a:moveTo>
                    <a:pt x="0" y="0"/>
                  </a:moveTo>
                  <a:lnTo>
                    <a:pt x="12801600" y="0"/>
                  </a:lnTo>
                  <a:lnTo>
                    <a:pt x="12801600" y="13716000"/>
                  </a:lnTo>
                  <a:lnTo>
                    <a:pt x="0" y="13716000"/>
                  </a:lnTo>
                  <a:close/>
                </a:path>
              </a:pathLst>
            </a:custGeom>
            <a:solidFill>
              <a:srgbClr val="717092"/>
            </a:solidFill>
          </p:spPr>
        </p:sp>
      </p:grpSp>
      <p:grpSp>
        <p:nvGrpSpPr>
          <p:cNvPr name="Group 12" id="12"/>
          <p:cNvGrpSpPr>
            <a:grpSpLocks noChangeAspect="true"/>
          </p:cNvGrpSpPr>
          <p:nvPr/>
        </p:nvGrpSpPr>
        <p:grpSpPr>
          <a:xfrm rot="5400000">
            <a:off x="3509010" y="5057204"/>
            <a:ext cx="10355580" cy="172593"/>
            <a:chOff x="0" y="0"/>
            <a:chExt cx="13807440" cy="230124"/>
          </a:xfrm>
        </p:grpSpPr>
        <p:sp>
          <p:nvSpPr>
            <p:cNvPr name="Freeform 13" id="13"/>
            <p:cNvSpPr/>
            <p:nvPr/>
          </p:nvSpPr>
          <p:spPr>
            <a:xfrm flipH="false" flipV="false" rot="0">
              <a:off x="0" y="0"/>
              <a:ext cx="13807439" cy="230124"/>
            </a:xfrm>
            <a:custGeom>
              <a:avLst/>
              <a:gdLst/>
              <a:ahLst/>
              <a:cxnLst/>
              <a:rect r="r" b="b" t="t" l="l"/>
              <a:pathLst>
                <a:path h="230124" w="13807439">
                  <a:moveTo>
                    <a:pt x="0" y="0"/>
                  </a:moveTo>
                  <a:lnTo>
                    <a:pt x="13807439" y="0"/>
                  </a:lnTo>
                  <a:lnTo>
                    <a:pt x="13807439" y="230124"/>
                  </a:lnTo>
                  <a:lnTo>
                    <a:pt x="0" y="230124"/>
                  </a:lnTo>
                  <a:lnTo>
                    <a:pt x="0" y="0"/>
                  </a:lnTo>
                  <a:close/>
                </a:path>
              </a:pathLst>
            </a:custGeom>
            <a:blipFill>
              <a:blip r:embed="rId3"/>
              <a:stretch>
                <a:fillRect l="-18617" t="0" r="-18617" b="0"/>
              </a:stretch>
            </a:blipFill>
          </p:spPr>
        </p:sp>
      </p:grpSp>
      <p:grpSp>
        <p:nvGrpSpPr>
          <p:cNvPr name="Group 14" id="14"/>
          <p:cNvGrpSpPr>
            <a:grpSpLocks noChangeAspect="true"/>
          </p:cNvGrpSpPr>
          <p:nvPr/>
        </p:nvGrpSpPr>
        <p:grpSpPr>
          <a:xfrm rot="0">
            <a:off x="14773275" y="8985739"/>
            <a:ext cx="3429000" cy="1662544"/>
            <a:chOff x="0" y="0"/>
            <a:chExt cx="4572000" cy="2216725"/>
          </a:xfrm>
        </p:grpSpPr>
        <p:sp>
          <p:nvSpPr>
            <p:cNvPr name="Freeform 15" id="15"/>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16" id="16"/>
          <p:cNvGrpSpPr/>
          <p:nvPr/>
        </p:nvGrpSpPr>
        <p:grpSpPr>
          <a:xfrm rot="0">
            <a:off x="0" y="207295"/>
            <a:ext cx="8199006" cy="5326913"/>
            <a:chOff x="0" y="0"/>
            <a:chExt cx="10932008" cy="7102551"/>
          </a:xfrm>
        </p:grpSpPr>
        <p:sp>
          <p:nvSpPr>
            <p:cNvPr name="Freeform 17" id="17"/>
            <p:cNvSpPr/>
            <p:nvPr/>
          </p:nvSpPr>
          <p:spPr>
            <a:xfrm flipH="false" flipV="false" rot="0">
              <a:off x="0" y="0"/>
              <a:ext cx="10932008" cy="7102551"/>
            </a:xfrm>
            <a:custGeom>
              <a:avLst/>
              <a:gdLst/>
              <a:ahLst/>
              <a:cxnLst/>
              <a:rect r="r" b="b" t="t" l="l"/>
              <a:pathLst>
                <a:path h="7102551" w="10932008">
                  <a:moveTo>
                    <a:pt x="0" y="0"/>
                  </a:moveTo>
                  <a:lnTo>
                    <a:pt x="10932008" y="0"/>
                  </a:lnTo>
                  <a:lnTo>
                    <a:pt x="10932008" y="7102551"/>
                  </a:lnTo>
                  <a:lnTo>
                    <a:pt x="0" y="7102551"/>
                  </a:lnTo>
                  <a:close/>
                </a:path>
              </a:pathLst>
            </a:custGeom>
          </p:spPr>
        </p:sp>
        <p:sp>
          <p:nvSpPr>
            <p:cNvPr name="TextBox 18" id="18"/>
            <p:cNvSpPr txBox="true"/>
            <p:nvPr/>
          </p:nvSpPr>
          <p:spPr>
            <a:xfrm>
              <a:off x="0" y="19050"/>
              <a:ext cx="10932008" cy="7083501"/>
            </a:xfrm>
            <a:prstGeom prst="rect">
              <a:avLst/>
            </a:prstGeom>
          </p:spPr>
          <p:txBody>
            <a:bodyPr anchor="b" rtlCol="false" tIns="0" lIns="0" bIns="0" rIns="0"/>
            <a:lstStyle/>
            <a:p>
              <a:pPr algn="ctr">
                <a:lnSpc>
                  <a:spcPts val="8748"/>
                </a:lnSpc>
              </a:pPr>
              <a:r>
                <a:rPr lang="en-US" b="true" sz="8100">
                  <a:solidFill>
                    <a:srgbClr val="5F6075"/>
                  </a:solidFill>
                  <a:latin typeface="Poppins Bold"/>
                  <a:ea typeface="Poppins Bold"/>
                  <a:cs typeface="Poppins Bold"/>
                  <a:sym typeface="Poppins Bold"/>
                </a:rPr>
                <a:t>L</a:t>
              </a:r>
              <a:r>
                <a:rPr lang="en-US" b="true" sz="8100">
                  <a:solidFill>
                    <a:srgbClr val="5F6075"/>
                  </a:solidFill>
                  <a:latin typeface="Poppins Bold"/>
                  <a:ea typeface="Poppins Bold"/>
                  <a:cs typeface="Poppins Bold"/>
                  <a:sym typeface="Poppins Bold"/>
                </a:rPr>
                <a:t>ET’S ANALYZE AN EXAMPLE DATA SET </a:t>
              </a:r>
            </a:p>
            <a:p>
              <a:pPr algn="ctr">
                <a:lnSpc>
                  <a:spcPts val="8748"/>
                </a:lnSpc>
              </a:pPr>
            </a:p>
          </p:txBody>
        </p:sp>
      </p:grpSp>
      <p:sp>
        <p:nvSpPr>
          <p:cNvPr name="Freeform 19" id="19"/>
          <p:cNvSpPr/>
          <p:nvPr/>
        </p:nvSpPr>
        <p:spPr>
          <a:xfrm flipH="false" flipV="false" rot="0">
            <a:off x="1476794" y="4159090"/>
            <a:ext cx="5245418" cy="60770"/>
          </a:xfrm>
          <a:custGeom>
            <a:avLst/>
            <a:gdLst/>
            <a:ahLst/>
            <a:cxnLst/>
            <a:rect r="r" b="b" t="t" l="l"/>
            <a:pathLst>
              <a:path h="60770" w="5245418">
                <a:moveTo>
                  <a:pt x="0" y="0"/>
                </a:moveTo>
                <a:lnTo>
                  <a:pt x="5245418" y="0"/>
                </a:lnTo>
                <a:lnTo>
                  <a:pt x="5245418" y="60770"/>
                </a:lnTo>
                <a:lnTo>
                  <a:pt x="0" y="6077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0" id="20"/>
          <p:cNvSpPr txBox="true"/>
          <p:nvPr/>
        </p:nvSpPr>
        <p:spPr>
          <a:xfrm rot="0">
            <a:off x="743529" y="4888097"/>
            <a:ext cx="7419272" cy="3638550"/>
          </a:xfrm>
          <a:prstGeom prst="rect">
            <a:avLst/>
          </a:prstGeom>
        </p:spPr>
        <p:txBody>
          <a:bodyPr anchor="t" rtlCol="false" tIns="0" lIns="0" bIns="0" rIns="0">
            <a:spAutoFit/>
          </a:bodyPr>
          <a:lstStyle/>
          <a:p>
            <a:pPr algn="l">
              <a:lnSpc>
                <a:spcPts val="4079"/>
              </a:lnSpc>
            </a:pPr>
            <a:r>
              <a:rPr lang="en-US" sz="3399">
                <a:solidFill>
                  <a:srgbClr val="3C3C50"/>
                </a:solidFill>
                <a:latin typeface="Poppins"/>
                <a:ea typeface="Poppins"/>
                <a:cs typeface="Poppins"/>
                <a:sym typeface="Poppins"/>
              </a:rPr>
              <a:t>The students in Dr. Anderson’s welding class are taking their final welding exam. Half of the class trained using the live + VR welding machine and the other half only used the live welding machine. </a:t>
            </a:r>
          </a:p>
          <a:p>
            <a:pPr algn="l">
              <a:lnSpc>
                <a:spcPts val="4079"/>
              </a:lnSpc>
            </a:pPr>
          </a:p>
        </p:txBody>
      </p:sp>
      <p:graphicFrame>
        <p:nvGraphicFramePr>
          <p:cNvPr name="Table 21" id="21"/>
          <p:cNvGraphicFramePr>
            <a:graphicFrameLocks noGrp="true"/>
          </p:cNvGraphicFramePr>
          <p:nvPr/>
        </p:nvGraphicFramePr>
        <p:xfrm>
          <a:off x="9489128" y="2355239"/>
          <a:ext cx="8359202" cy="6357938"/>
        </p:xfrm>
        <a:graphic>
          <a:graphicData uri="http://schemas.openxmlformats.org/drawingml/2006/table">
            <a:tbl>
              <a:tblPr/>
              <a:tblGrid>
                <a:gridCol w="4141471"/>
                <a:gridCol w="4217732"/>
              </a:tblGrid>
              <a:tr h="1153389">
                <a:tc>
                  <a:txBody>
                    <a:bodyPr anchor="t" rtlCol="false"/>
                    <a:lstStyle/>
                    <a:p>
                      <a:pPr algn="ctr">
                        <a:lnSpc>
                          <a:spcPts val="3240"/>
                        </a:lnSpc>
                        <a:defRPr/>
                      </a:pPr>
                      <a:r>
                        <a:rPr lang="en-US" b="true" sz="2700">
                          <a:solidFill>
                            <a:srgbClr val="3C3C50"/>
                          </a:solidFill>
                          <a:latin typeface="Lato Bold"/>
                          <a:ea typeface="Lato Bold"/>
                          <a:cs typeface="Lato Bold"/>
                          <a:sym typeface="Lato Bold"/>
                        </a:rPr>
                        <a:t>Student Scores  Group 1</a:t>
                      </a:r>
                      <a:endParaRPr lang="en-US" sz="1100"/>
                    </a:p>
                    <a:p>
                      <a:pPr algn="ctr">
                        <a:lnSpc>
                          <a:spcPts val="3240"/>
                        </a:lnSpc>
                      </a:pPr>
                      <a:r>
                        <a:rPr lang="en-US" b="true" sz="2700">
                          <a:solidFill>
                            <a:srgbClr val="3C3C50"/>
                          </a:solidFill>
                          <a:latin typeface="Lato Bold"/>
                          <a:ea typeface="Lato Bold"/>
                          <a:cs typeface="Lato Bold"/>
                          <a:sym typeface="Lato Bold"/>
                        </a:rPr>
                        <a:t>(Live and VR)</a:t>
                      </a:r>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c>
                  <a:txBody>
                    <a:bodyPr anchor="t" rtlCol="false"/>
                    <a:lstStyle/>
                    <a:p>
                      <a:pPr algn="ctr">
                        <a:lnSpc>
                          <a:spcPts val="3240"/>
                        </a:lnSpc>
                        <a:defRPr/>
                      </a:pPr>
                      <a:r>
                        <a:rPr lang="en-US" b="true" sz="2700">
                          <a:solidFill>
                            <a:srgbClr val="3C3C50"/>
                          </a:solidFill>
                          <a:latin typeface="Lato Bold"/>
                          <a:ea typeface="Lato Bold"/>
                          <a:cs typeface="Lato Bold"/>
                          <a:sym typeface="Lato Bold"/>
                        </a:rPr>
                        <a:t>Student Score  Group 2</a:t>
                      </a:r>
                      <a:endParaRPr lang="en-US" sz="1100"/>
                    </a:p>
                    <a:p>
                      <a:pPr algn="ctr">
                        <a:lnSpc>
                          <a:spcPts val="3240"/>
                        </a:lnSpc>
                      </a:pPr>
                      <a:r>
                        <a:rPr lang="en-US" b="true" sz="2700">
                          <a:solidFill>
                            <a:srgbClr val="3C3C50"/>
                          </a:solidFill>
                          <a:latin typeface="Lato Bold"/>
                          <a:ea typeface="Lato Bold"/>
                          <a:cs typeface="Lato Bold"/>
                          <a:sym typeface="Lato Bold"/>
                        </a:rPr>
                        <a:t>(Live)</a:t>
                      </a:r>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r>
              <a:tr h="867425">
                <a:tc>
                  <a:txBody>
                    <a:bodyPr anchor="t" rtlCol="false"/>
                    <a:lstStyle/>
                    <a:p>
                      <a:pPr algn="l">
                        <a:lnSpc>
                          <a:spcPts val="3240"/>
                        </a:lnSpc>
                        <a:defRPr/>
                      </a:pPr>
                      <a:r>
                        <a:rPr lang="en-US" sz="2700">
                          <a:solidFill>
                            <a:srgbClr val="3C3C50"/>
                          </a:solidFill>
                          <a:latin typeface="Poppins"/>
                          <a:ea typeface="Poppins"/>
                          <a:cs typeface="Poppins"/>
                          <a:sym typeface="Poppins"/>
                        </a:rPr>
                        <a:t>Katy - 95</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c>
                  <a:txBody>
                    <a:bodyPr anchor="t" rtlCol="false"/>
                    <a:lstStyle/>
                    <a:p>
                      <a:pPr algn="l">
                        <a:lnSpc>
                          <a:spcPts val="3240"/>
                        </a:lnSpc>
                        <a:defRPr/>
                      </a:pPr>
                      <a:r>
                        <a:rPr lang="en-US" sz="2700">
                          <a:solidFill>
                            <a:srgbClr val="3C3C50"/>
                          </a:solidFill>
                          <a:latin typeface="Poppins"/>
                          <a:ea typeface="Poppins"/>
                          <a:cs typeface="Poppins"/>
                          <a:sym typeface="Poppins"/>
                        </a:rPr>
                        <a:t>Will - 58</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r>
              <a:tr h="867425">
                <a:tc>
                  <a:txBody>
                    <a:bodyPr anchor="t" rtlCol="false"/>
                    <a:lstStyle/>
                    <a:p>
                      <a:pPr algn="l">
                        <a:lnSpc>
                          <a:spcPts val="3240"/>
                        </a:lnSpc>
                        <a:defRPr/>
                      </a:pPr>
                      <a:r>
                        <a:rPr lang="en-US" sz="2700">
                          <a:solidFill>
                            <a:srgbClr val="3C3C50"/>
                          </a:solidFill>
                          <a:latin typeface="Poppins"/>
                          <a:ea typeface="Poppins"/>
                          <a:cs typeface="Poppins"/>
                          <a:sym typeface="Poppins"/>
                        </a:rPr>
                        <a:t>Jerry - 86</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c>
                  <a:txBody>
                    <a:bodyPr anchor="t" rtlCol="false"/>
                    <a:lstStyle/>
                    <a:p>
                      <a:pPr algn="l">
                        <a:lnSpc>
                          <a:spcPts val="3240"/>
                        </a:lnSpc>
                        <a:defRPr/>
                      </a:pPr>
                      <a:r>
                        <a:rPr lang="en-US" sz="2700">
                          <a:solidFill>
                            <a:srgbClr val="3C3C50"/>
                          </a:solidFill>
                          <a:latin typeface="Poppins"/>
                          <a:ea typeface="Poppins"/>
                          <a:cs typeface="Poppins"/>
                          <a:sym typeface="Poppins"/>
                        </a:rPr>
                        <a:t>Darren - 62</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r>
              <a:tr h="867425">
                <a:tc>
                  <a:txBody>
                    <a:bodyPr anchor="t" rtlCol="false"/>
                    <a:lstStyle/>
                    <a:p>
                      <a:pPr algn="l">
                        <a:lnSpc>
                          <a:spcPts val="3240"/>
                        </a:lnSpc>
                        <a:defRPr/>
                      </a:pPr>
                      <a:r>
                        <a:rPr lang="en-US" sz="2700">
                          <a:solidFill>
                            <a:srgbClr val="3C3C50"/>
                          </a:solidFill>
                          <a:latin typeface="Poppins"/>
                          <a:ea typeface="Poppins"/>
                          <a:cs typeface="Poppins"/>
                          <a:sym typeface="Poppins"/>
                        </a:rPr>
                        <a:t>Quint - 97</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c>
                  <a:txBody>
                    <a:bodyPr anchor="t" rtlCol="false"/>
                    <a:lstStyle/>
                    <a:p>
                      <a:pPr algn="l">
                        <a:lnSpc>
                          <a:spcPts val="3240"/>
                        </a:lnSpc>
                        <a:defRPr/>
                      </a:pPr>
                      <a:r>
                        <a:rPr lang="en-US" sz="2700">
                          <a:solidFill>
                            <a:srgbClr val="3C3C50"/>
                          </a:solidFill>
                          <a:latin typeface="Poppins"/>
                          <a:ea typeface="Poppins"/>
                          <a:cs typeface="Poppins"/>
                          <a:sym typeface="Poppins"/>
                        </a:rPr>
                        <a:t>Fiona - 49</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r>
              <a:tr h="867425">
                <a:tc>
                  <a:txBody>
                    <a:bodyPr anchor="t" rtlCol="false"/>
                    <a:lstStyle/>
                    <a:p>
                      <a:pPr algn="l">
                        <a:lnSpc>
                          <a:spcPts val="3240"/>
                        </a:lnSpc>
                        <a:defRPr/>
                      </a:pPr>
                      <a:r>
                        <a:rPr lang="en-US" sz="2700">
                          <a:solidFill>
                            <a:srgbClr val="3C3C50"/>
                          </a:solidFill>
                          <a:latin typeface="Poppins"/>
                          <a:ea typeface="Poppins"/>
                          <a:cs typeface="Poppins"/>
                          <a:sym typeface="Poppins"/>
                        </a:rPr>
                        <a:t>Julie - 80</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c>
                  <a:txBody>
                    <a:bodyPr anchor="t" rtlCol="false"/>
                    <a:lstStyle/>
                    <a:p>
                      <a:pPr algn="l">
                        <a:lnSpc>
                          <a:spcPts val="3240"/>
                        </a:lnSpc>
                        <a:defRPr/>
                      </a:pPr>
                      <a:r>
                        <a:rPr lang="en-US" sz="2700">
                          <a:solidFill>
                            <a:srgbClr val="3C3C50"/>
                          </a:solidFill>
                          <a:latin typeface="Poppins"/>
                          <a:ea typeface="Poppins"/>
                          <a:cs typeface="Poppins"/>
                          <a:sym typeface="Poppins"/>
                        </a:rPr>
                        <a:t>Gabriela - 80</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r>
              <a:tr h="867425">
                <a:tc>
                  <a:txBody>
                    <a:bodyPr anchor="t" rtlCol="false"/>
                    <a:lstStyle/>
                    <a:p>
                      <a:pPr algn="l">
                        <a:lnSpc>
                          <a:spcPts val="3240"/>
                        </a:lnSpc>
                        <a:defRPr/>
                      </a:pPr>
                      <a:r>
                        <a:rPr lang="en-US" sz="2700">
                          <a:solidFill>
                            <a:srgbClr val="3C3C50"/>
                          </a:solidFill>
                          <a:latin typeface="Poppins"/>
                          <a:ea typeface="Poppins"/>
                          <a:cs typeface="Poppins"/>
                          <a:sym typeface="Poppins"/>
                        </a:rPr>
                        <a:t>Felix - 91</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c>
                  <a:txBody>
                    <a:bodyPr anchor="t" rtlCol="false"/>
                    <a:lstStyle/>
                    <a:p>
                      <a:pPr algn="l">
                        <a:lnSpc>
                          <a:spcPts val="3240"/>
                        </a:lnSpc>
                        <a:defRPr/>
                      </a:pPr>
                      <a:r>
                        <a:rPr lang="en-US" sz="2700">
                          <a:solidFill>
                            <a:srgbClr val="3C3C50"/>
                          </a:solidFill>
                          <a:latin typeface="Poppins"/>
                          <a:ea typeface="Poppins"/>
                          <a:cs typeface="Poppins"/>
                          <a:sym typeface="Poppins"/>
                        </a:rPr>
                        <a:t>Larry - 55</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r>
              <a:tr h="867425">
                <a:tc>
                  <a:txBody>
                    <a:bodyPr anchor="t" rtlCol="false"/>
                    <a:lstStyle/>
                    <a:p>
                      <a:pPr algn="l">
                        <a:lnSpc>
                          <a:spcPts val="3240"/>
                        </a:lnSpc>
                        <a:defRPr/>
                      </a:pPr>
                      <a:r>
                        <a:rPr lang="en-US" sz="2700">
                          <a:solidFill>
                            <a:srgbClr val="3C3C50"/>
                          </a:solidFill>
                          <a:latin typeface="Poppins"/>
                          <a:ea typeface="Poppins"/>
                          <a:cs typeface="Poppins"/>
                          <a:sym typeface="Poppins"/>
                        </a:rPr>
                        <a:t>Suzy - 89</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c>
                  <a:txBody>
                    <a:bodyPr anchor="t" rtlCol="false"/>
                    <a:lstStyle/>
                    <a:p>
                      <a:pPr algn="l">
                        <a:lnSpc>
                          <a:spcPts val="3240"/>
                        </a:lnSpc>
                        <a:defRPr/>
                      </a:pPr>
                      <a:r>
                        <a:rPr lang="en-US" sz="2700">
                          <a:solidFill>
                            <a:srgbClr val="3C3C50"/>
                          </a:solidFill>
                          <a:latin typeface="Poppins"/>
                          <a:ea typeface="Poppins"/>
                          <a:cs typeface="Poppins"/>
                          <a:sym typeface="Poppins"/>
                        </a:rPr>
                        <a:t>Nolan - 65</a:t>
                      </a:r>
                      <a:endParaRPr lang="en-US" sz="1100"/>
                    </a:p>
                  </a:txBody>
                  <a:tcPr marL="91440" marR="91440" marT="91440" marB="91440" anchor="ctr">
                    <a:lnL cmpd="sng" algn="ctr" cap="flat" w="4762">
                      <a:solidFill>
                        <a:srgbClr val="717092"/>
                      </a:solidFill>
                      <a:prstDash val="solid"/>
                      <a:round/>
                      <a:headEnd type="none" w="med" len="med"/>
                      <a:tailEnd type="none" w="med" len="med"/>
                    </a:lnL>
                    <a:lnR cmpd="sng" algn="ctr" cap="flat" w="4762">
                      <a:solidFill>
                        <a:srgbClr val="717092"/>
                      </a:solidFill>
                      <a:prstDash val="solid"/>
                      <a:round/>
                      <a:headEnd type="none" w="med" len="med"/>
                      <a:tailEnd type="none" w="med" len="med"/>
                    </a:lnR>
                    <a:lnT cmpd="sng" algn="ctr" cap="flat" w="4762">
                      <a:solidFill>
                        <a:srgbClr val="717092"/>
                      </a:solidFill>
                      <a:prstDash val="solid"/>
                      <a:round/>
                      <a:headEnd type="none" w="med" len="med"/>
                      <a:tailEnd type="none" w="med" len="med"/>
                    </a:lnT>
                    <a:lnB cmpd="sng" algn="ctr" cap="flat" w="4762">
                      <a:solidFill>
                        <a:srgbClr val="717092"/>
                      </a:solidFill>
                      <a:prstDash val="solid"/>
                      <a:round/>
                      <a:headEnd type="none" w="med" len="med"/>
                      <a:tailEnd type="none" w="med" len="med"/>
                    </a:lnB>
                    <a:solidFill>
                      <a:srgbClr val="FCF7F6"/>
                    </a:solidFill>
                  </a:tcPr>
                </a:tc>
              </a:tr>
            </a:tbl>
          </a:graphicData>
        </a:graphic>
      </p:graphicFrame>
      <p:sp>
        <p:nvSpPr>
          <p:cNvPr name="TextBox 22" id="22"/>
          <p:cNvSpPr txBox="true"/>
          <p:nvPr/>
        </p:nvSpPr>
        <p:spPr>
          <a:xfrm rot="0">
            <a:off x="9666938" y="783319"/>
            <a:ext cx="7640923" cy="824484"/>
          </a:xfrm>
          <a:prstGeom prst="rect">
            <a:avLst/>
          </a:prstGeom>
        </p:spPr>
        <p:txBody>
          <a:bodyPr anchor="t" rtlCol="false" tIns="0" lIns="0" bIns="0" rIns="0">
            <a:spAutoFit/>
          </a:bodyPr>
          <a:lstStyle/>
          <a:p>
            <a:pPr algn="ctr">
              <a:lnSpc>
                <a:spcPts val="3078"/>
              </a:lnSpc>
              <a:spcBef>
                <a:spcPct val="0"/>
              </a:spcBef>
            </a:pPr>
            <a:r>
              <a:rPr lang="en-US" sz="2850">
                <a:solidFill>
                  <a:srgbClr val="FFFFFF"/>
                </a:solidFill>
                <a:latin typeface="Poppins"/>
                <a:ea typeface="Poppins"/>
                <a:cs typeface="Poppins"/>
                <a:sym typeface="Poppins"/>
              </a:rPr>
              <a:t>The table shows the final welding exam scores for the two groups of students.</a:t>
            </a:r>
          </a:p>
        </p:txBody>
      </p:sp>
    </p:spTree>
  </p:cSld>
  <p:clrMapOvr>
    <a:masterClrMapping/>
  </p:clrMapOvr>
  <p:transition spd="fast">
    <p:fade/>
  </p:transition>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71317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sp>
        <p:nvSpPr>
          <p:cNvPr name="TextBox 8" id="8"/>
          <p:cNvSpPr txBox="true"/>
          <p:nvPr/>
        </p:nvSpPr>
        <p:spPr>
          <a:xfrm rot="0">
            <a:off x="2164075" y="2276404"/>
            <a:ext cx="14781277" cy="1743075"/>
          </a:xfrm>
          <a:prstGeom prst="rect">
            <a:avLst/>
          </a:prstGeom>
        </p:spPr>
        <p:txBody>
          <a:bodyPr anchor="t" rtlCol="false" tIns="0" lIns="0" bIns="0" rIns="0">
            <a:spAutoFit/>
          </a:bodyPr>
          <a:lstStyle/>
          <a:p>
            <a:pPr algn="l" marL="254317" indent="-127159" lvl="1">
              <a:lnSpc>
                <a:spcPts val="3375"/>
              </a:lnSpc>
              <a:buFont typeface="Arial"/>
              <a:buChar char="•"/>
            </a:pPr>
            <a:r>
              <a:rPr lang="en-US" b="true" sz="2812">
                <a:solidFill>
                  <a:srgbClr val="3C3C50"/>
                </a:solidFill>
                <a:latin typeface="Poppins Bold"/>
                <a:ea typeface="Poppins Bold"/>
                <a:cs typeface="Poppins Bold"/>
                <a:sym typeface="Poppins Bold"/>
              </a:rPr>
              <a:t>WE CAN ORGANIZE THE DATA INTO A CHART OR GRAPH TO HELP US VISUALIZE THE DIFFERENCE BETWEEN THE GROUP’S SCORES</a:t>
            </a:r>
          </a:p>
          <a:p>
            <a:pPr algn="l" marL="254317" indent="-127159" lvl="1">
              <a:lnSpc>
                <a:spcPts val="3375"/>
              </a:lnSpc>
              <a:buFont typeface="Arial"/>
              <a:buChar char="•"/>
            </a:pPr>
            <a:r>
              <a:rPr lang="en-US" b="true" sz="2812">
                <a:solidFill>
                  <a:srgbClr val="3C3C50"/>
                </a:solidFill>
                <a:latin typeface="Poppins Bold"/>
                <a:ea typeface="Poppins Bold"/>
                <a:cs typeface="Poppins Bold"/>
                <a:sym typeface="Poppins Bold"/>
              </a:rPr>
              <a:t>WE CAN THEN </a:t>
            </a:r>
            <a:r>
              <a:rPr lang="en-US" b="true" sz="2812">
                <a:solidFill>
                  <a:srgbClr val="3C3C50"/>
                </a:solidFill>
                <a:latin typeface="Poppins Bold"/>
                <a:ea typeface="Poppins Bold"/>
                <a:cs typeface="Poppins Bold"/>
                <a:sym typeface="Poppins Bold"/>
              </a:rPr>
              <a:t>IDENTIFY TRENDS AND DRAW CONCLUSIONS FROM THE RESEARCH</a:t>
            </a:r>
          </a:p>
          <a:p>
            <a:pPr algn="l" marL="254496" indent="-127248" lvl="1">
              <a:lnSpc>
                <a:spcPts val="3375"/>
              </a:lnSpc>
            </a:pPr>
          </a:p>
        </p:txBody>
      </p:sp>
      <p:pic>
        <p:nvPicPr>
          <p:cNvPr name="Picture 9" id="9"/>
          <p:cNvPicPr>
            <a:picLocks noChangeAspect="true"/>
          </p:cNvPicPr>
          <p:nvPr/>
        </p:nvPicPr>
        <p:blipFill>
          <a:blip r:embed="rId5"/>
          <a:stretch>
            <a:fillRect/>
          </a:stretch>
        </p:blipFill>
        <p:spPr>
          <a:xfrm rot="0">
            <a:off x="8741273" y="3510839"/>
            <a:ext cx="9761280" cy="5707925"/>
          </a:xfrm>
          <a:prstGeom prst="rect">
            <a:avLst/>
          </a:prstGeom>
        </p:spPr>
      </p:pic>
      <p:pic>
        <p:nvPicPr>
          <p:cNvPr name="Picture 10" id="10"/>
          <p:cNvPicPr>
            <a:picLocks noChangeAspect="true"/>
          </p:cNvPicPr>
          <p:nvPr/>
        </p:nvPicPr>
        <p:blipFill>
          <a:blip r:embed="rId6"/>
          <a:stretch>
            <a:fillRect/>
          </a:stretch>
        </p:blipFill>
        <p:spPr>
          <a:xfrm rot="0">
            <a:off x="-119609" y="4091115"/>
            <a:ext cx="9763019" cy="5127794"/>
          </a:xfrm>
          <a:prstGeom prst="rect">
            <a:avLst/>
          </a:prstGeom>
        </p:spPr>
      </p:pic>
      <p:grpSp>
        <p:nvGrpSpPr>
          <p:cNvPr name="Group 11" id="11"/>
          <p:cNvGrpSpPr/>
          <p:nvPr/>
        </p:nvGrpSpPr>
        <p:grpSpPr>
          <a:xfrm rot="0">
            <a:off x="693976" y="465268"/>
            <a:ext cx="16995136" cy="2935262"/>
            <a:chOff x="0" y="0"/>
            <a:chExt cx="22660182" cy="3913682"/>
          </a:xfrm>
        </p:grpSpPr>
        <p:sp>
          <p:nvSpPr>
            <p:cNvPr name="Freeform 12" id="12"/>
            <p:cNvSpPr/>
            <p:nvPr/>
          </p:nvSpPr>
          <p:spPr>
            <a:xfrm flipH="false" flipV="false" rot="0">
              <a:off x="0" y="0"/>
              <a:ext cx="22660181" cy="3913682"/>
            </a:xfrm>
            <a:custGeom>
              <a:avLst/>
              <a:gdLst/>
              <a:ahLst/>
              <a:cxnLst/>
              <a:rect r="r" b="b" t="t" l="l"/>
              <a:pathLst>
                <a:path h="3913682" w="22660181">
                  <a:moveTo>
                    <a:pt x="0" y="0"/>
                  </a:moveTo>
                  <a:lnTo>
                    <a:pt x="22660181" y="0"/>
                  </a:lnTo>
                  <a:lnTo>
                    <a:pt x="22660181" y="3913682"/>
                  </a:lnTo>
                  <a:lnTo>
                    <a:pt x="0" y="3913682"/>
                  </a:lnTo>
                  <a:close/>
                </a:path>
              </a:pathLst>
            </a:custGeom>
          </p:spPr>
        </p:sp>
        <p:sp>
          <p:nvSpPr>
            <p:cNvPr name="TextBox 13" id="13"/>
            <p:cNvSpPr txBox="true"/>
            <p:nvPr/>
          </p:nvSpPr>
          <p:spPr>
            <a:xfrm>
              <a:off x="0" y="19050"/>
              <a:ext cx="22660182" cy="3894632"/>
            </a:xfrm>
            <a:prstGeom prst="rect">
              <a:avLst/>
            </a:prstGeom>
          </p:spPr>
          <p:txBody>
            <a:bodyPr anchor="b" rtlCol="false" tIns="0" lIns="0" bIns="0" rIns="0"/>
            <a:lstStyle/>
            <a:p>
              <a:pPr algn="ctr">
                <a:lnSpc>
                  <a:spcPts val="7884"/>
                </a:lnSpc>
              </a:pPr>
              <a:r>
                <a:rPr lang="en-US" b="true" sz="7300">
                  <a:solidFill>
                    <a:srgbClr val="5F6075"/>
                  </a:solidFill>
                  <a:latin typeface="Poppins Bold"/>
                  <a:ea typeface="Poppins Bold"/>
                  <a:cs typeface="Poppins Bold"/>
                  <a:sym typeface="Poppins Bold"/>
                </a:rPr>
                <a:t> ANALYZING AN EXAMPLE DATA SET </a:t>
              </a:r>
            </a:p>
            <a:p>
              <a:pPr algn="ctr">
                <a:lnSpc>
                  <a:spcPts val="7884"/>
                </a:lnSpc>
              </a:pPr>
            </a:p>
          </p:txBody>
        </p:sp>
      </p:grpSp>
    </p:spTree>
  </p:cSld>
  <p:clrMapOvr>
    <a:masterClrMapping/>
  </p:clrMapOvr>
  <p:transition spd="fast">
    <p:fade/>
  </p:transition>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71317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sp>
        <p:nvSpPr>
          <p:cNvPr name="TextBox 8" id="8"/>
          <p:cNvSpPr txBox="true"/>
          <p:nvPr/>
        </p:nvSpPr>
        <p:spPr>
          <a:xfrm rot="0">
            <a:off x="3720283" y="2600383"/>
            <a:ext cx="13539017" cy="5514975"/>
          </a:xfrm>
          <a:prstGeom prst="rect">
            <a:avLst/>
          </a:prstGeom>
        </p:spPr>
        <p:txBody>
          <a:bodyPr anchor="t" rtlCol="false" tIns="0" lIns="0" bIns="0" rIns="0">
            <a:spAutoFit/>
          </a:bodyPr>
          <a:lstStyle/>
          <a:p>
            <a:pPr algn="l" marL="271272" indent="-135636" lvl="1">
              <a:lnSpc>
                <a:spcPts val="3600"/>
              </a:lnSpc>
              <a:buFont typeface="Arial"/>
              <a:buChar char="•"/>
            </a:pPr>
            <a:r>
              <a:rPr lang="en-US" sz="3000">
                <a:solidFill>
                  <a:srgbClr val="3C3C50"/>
                </a:solidFill>
                <a:latin typeface="Poppins"/>
                <a:ea typeface="Poppins"/>
                <a:cs typeface="Poppins"/>
                <a:sym typeface="Poppins"/>
              </a:rPr>
              <a:t>We can see that the students in Group 1 (live + VR training) had generally higher exam scores than the students in Group 2 (only live training)</a:t>
            </a:r>
          </a:p>
          <a:p>
            <a:pPr algn="l" marL="271462" indent="-135731" lvl="1">
              <a:lnSpc>
                <a:spcPts val="3600"/>
              </a:lnSpc>
              <a:buFont typeface="Arial"/>
              <a:buChar char="•"/>
            </a:pPr>
            <a:r>
              <a:rPr lang="en-US" sz="3000">
                <a:solidFill>
                  <a:srgbClr val="3C3C50"/>
                </a:solidFill>
                <a:latin typeface="Poppins"/>
                <a:ea typeface="Poppins"/>
                <a:cs typeface="Poppins"/>
                <a:sym typeface="Poppins"/>
              </a:rPr>
              <a:t>What can we conclude from this?</a:t>
            </a:r>
          </a:p>
          <a:p>
            <a:pPr algn="l" marL="957262" indent="-319088" lvl="2">
              <a:lnSpc>
                <a:spcPts val="3600"/>
              </a:lnSpc>
              <a:buFont typeface="Arial"/>
              <a:buChar char="⚬"/>
            </a:pPr>
            <a:r>
              <a:rPr lang="en-US" sz="3000">
                <a:solidFill>
                  <a:srgbClr val="3C3C50"/>
                </a:solidFill>
                <a:latin typeface="Poppins"/>
                <a:ea typeface="Poppins"/>
                <a:cs typeface="Poppins"/>
                <a:sym typeface="Poppins"/>
              </a:rPr>
              <a:t>Maybe the live + VR training combo is better for training students</a:t>
            </a:r>
          </a:p>
          <a:p>
            <a:pPr algn="l" marL="957262" indent="-319088" lvl="2">
              <a:lnSpc>
                <a:spcPts val="3600"/>
              </a:lnSpc>
              <a:buFont typeface="Arial"/>
              <a:buChar char="⚬"/>
            </a:pPr>
            <a:r>
              <a:rPr lang="en-US" sz="3000">
                <a:solidFill>
                  <a:srgbClr val="3C3C50"/>
                </a:solidFill>
                <a:latin typeface="Poppins"/>
                <a:ea typeface="Poppins"/>
                <a:cs typeface="Poppins"/>
                <a:sym typeface="Poppins"/>
              </a:rPr>
              <a:t>Maybe the live training more challenging for students </a:t>
            </a:r>
          </a:p>
          <a:p>
            <a:pPr algn="l" marL="957072" indent="-319024" lvl="2">
              <a:lnSpc>
                <a:spcPts val="3600"/>
              </a:lnSpc>
              <a:buFont typeface="Arial"/>
              <a:buChar char="⚬"/>
            </a:pPr>
            <a:r>
              <a:rPr lang="en-US" sz="3000">
                <a:solidFill>
                  <a:srgbClr val="3C3C50"/>
                </a:solidFill>
                <a:latin typeface="Poppins"/>
                <a:ea typeface="Poppins"/>
                <a:cs typeface="Poppins"/>
                <a:sym typeface="Poppins"/>
              </a:rPr>
              <a:t>Maybe the live training students had less experience</a:t>
            </a:r>
          </a:p>
          <a:p>
            <a:pPr algn="l" marL="1943100" indent="-485775" lvl="3">
              <a:lnSpc>
                <a:spcPts val="3600"/>
              </a:lnSpc>
              <a:buFont typeface="Arial"/>
              <a:buChar char="￭"/>
            </a:pPr>
            <a:r>
              <a:rPr lang="en-US" sz="3000">
                <a:solidFill>
                  <a:srgbClr val="3C3C50"/>
                </a:solidFill>
                <a:latin typeface="Poppins"/>
                <a:ea typeface="Poppins"/>
                <a:cs typeface="Poppins"/>
                <a:sym typeface="Poppins"/>
              </a:rPr>
              <a:t>We should have collected this data to know for sure!</a:t>
            </a:r>
          </a:p>
          <a:p>
            <a:pPr algn="l" marL="271272" indent="-90424" lvl="2">
              <a:lnSpc>
                <a:spcPts val="3600"/>
              </a:lnSpc>
              <a:buFont typeface="Arial"/>
              <a:buChar char="⚬"/>
            </a:pPr>
            <a:r>
              <a:rPr lang="en-US" sz="3000">
                <a:solidFill>
                  <a:srgbClr val="3C3C50"/>
                </a:solidFill>
                <a:latin typeface="Poppins"/>
                <a:ea typeface="Poppins"/>
                <a:cs typeface="Poppins"/>
                <a:sym typeface="Poppins"/>
              </a:rPr>
              <a:t>When interpreting your research data, you cannot make assumptions, you can only make statements that the data supports</a:t>
            </a:r>
          </a:p>
          <a:p>
            <a:pPr algn="ctr">
              <a:lnSpc>
                <a:spcPts val="3600"/>
              </a:lnSpc>
            </a:pPr>
          </a:p>
          <a:p>
            <a:pPr algn="ctr">
              <a:lnSpc>
                <a:spcPts val="3600"/>
              </a:lnSpc>
            </a:pPr>
            <a:r>
              <a:rPr lang="en-US" sz="3000">
                <a:solidFill>
                  <a:srgbClr val="3C3C50"/>
                </a:solidFill>
                <a:latin typeface="Poppins"/>
                <a:ea typeface="Poppins"/>
                <a:cs typeface="Poppins"/>
                <a:sym typeface="Poppins"/>
              </a:rPr>
              <a:t>EVIDENCE-BASED CONCLUSIONS</a:t>
            </a:r>
          </a:p>
        </p:txBody>
      </p:sp>
      <p:sp>
        <p:nvSpPr>
          <p:cNvPr name="Freeform 9" id="9"/>
          <p:cNvSpPr/>
          <p:nvPr/>
        </p:nvSpPr>
        <p:spPr>
          <a:xfrm flipH="false" flipV="false" rot="0">
            <a:off x="-307584" y="5420458"/>
            <a:ext cx="5370049" cy="4114800"/>
          </a:xfrm>
          <a:custGeom>
            <a:avLst/>
            <a:gdLst/>
            <a:ahLst/>
            <a:cxnLst/>
            <a:rect r="r" b="b" t="t" l="l"/>
            <a:pathLst>
              <a:path h="4114800" w="5370049">
                <a:moveTo>
                  <a:pt x="0" y="0"/>
                </a:moveTo>
                <a:lnTo>
                  <a:pt x="5370048" y="0"/>
                </a:lnTo>
                <a:lnTo>
                  <a:pt x="537004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2601070" y="1193733"/>
            <a:ext cx="13533120" cy="837406"/>
          </a:xfrm>
          <a:prstGeom prst="rect">
            <a:avLst/>
          </a:prstGeom>
        </p:spPr>
        <p:txBody>
          <a:bodyPr anchor="t" rtlCol="false" tIns="0" lIns="0" bIns="0" rIns="0">
            <a:spAutoFit/>
          </a:bodyPr>
          <a:lstStyle/>
          <a:p>
            <a:pPr algn="ctr">
              <a:lnSpc>
                <a:spcPts val="6018"/>
              </a:lnSpc>
            </a:pPr>
            <a:r>
              <a:rPr lang="en-US" b="true" sz="5572">
                <a:solidFill>
                  <a:srgbClr val="3C3C50"/>
                </a:solidFill>
                <a:latin typeface="Poppins Bold"/>
                <a:ea typeface="Poppins Bold"/>
                <a:cs typeface="Poppins Bold"/>
                <a:sym typeface="Poppins Bold"/>
              </a:rPr>
              <a:t>WHAT CAN WE FIND FROM THIS DATA?</a:t>
            </a:r>
          </a:p>
        </p:txBody>
      </p:sp>
    </p:spTree>
  </p:cSld>
  <p:clrMapOvr>
    <a:masterClrMapping/>
  </p:clrMapOvr>
  <p:transition spd="fast">
    <p:fade/>
  </p:transition>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62085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grpSp>
        <p:nvGrpSpPr>
          <p:cNvPr name="Group 8" id="8"/>
          <p:cNvGrpSpPr/>
          <p:nvPr/>
        </p:nvGrpSpPr>
        <p:grpSpPr>
          <a:xfrm rot="0">
            <a:off x="8508529" y="517810"/>
            <a:ext cx="7383507" cy="1988345"/>
            <a:chOff x="0" y="0"/>
            <a:chExt cx="9844676" cy="2651126"/>
          </a:xfrm>
        </p:grpSpPr>
        <p:sp>
          <p:nvSpPr>
            <p:cNvPr name="Freeform 9" id="9"/>
            <p:cNvSpPr/>
            <p:nvPr/>
          </p:nvSpPr>
          <p:spPr>
            <a:xfrm flipH="false" flipV="false" rot="0">
              <a:off x="0" y="0"/>
              <a:ext cx="9844676" cy="2651126"/>
            </a:xfrm>
            <a:custGeom>
              <a:avLst/>
              <a:gdLst/>
              <a:ahLst/>
              <a:cxnLst/>
              <a:rect r="r" b="b" t="t" l="l"/>
              <a:pathLst>
                <a:path h="2651126" w="9844676">
                  <a:moveTo>
                    <a:pt x="0" y="0"/>
                  </a:moveTo>
                  <a:lnTo>
                    <a:pt x="9844676" y="0"/>
                  </a:lnTo>
                  <a:lnTo>
                    <a:pt x="9844676" y="2651126"/>
                  </a:lnTo>
                  <a:lnTo>
                    <a:pt x="0" y="2651126"/>
                  </a:lnTo>
                  <a:close/>
                </a:path>
              </a:pathLst>
            </a:custGeom>
          </p:spPr>
        </p:sp>
        <p:sp>
          <p:nvSpPr>
            <p:cNvPr name="TextBox 10" id="10"/>
            <p:cNvSpPr txBox="true"/>
            <p:nvPr/>
          </p:nvSpPr>
          <p:spPr>
            <a:xfrm>
              <a:off x="0" y="57150"/>
              <a:ext cx="9844676" cy="2593976"/>
            </a:xfrm>
            <a:prstGeom prst="rect">
              <a:avLst/>
            </a:prstGeom>
          </p:spPr>
          <p:txBody>
            <a:bodyPr anchor="ctr" rtlCol="false" tIns="0" lIns="0" bIns="0" rIns="0"/>
            <a:lstStyle/>
            <a:p>
              <a:pPr algn="ctr">
                <a:lnSpc>
                  <a:spcPts val="5832"/>
                </a:lnSpc>
              </a:pPr>
              <a:r>
                <a:rPr lang="en-US" b="true" sz="5400">
                  <a:solidFill>
                    <a:srgbClr val="3C3C50"/>
                  </a:solidFill>
                  <a:latin typeface="Lato Bold"/>
                  <a:ea typeface="Lato Bold"/>
                  <a:cs typeface="Lato Bold"/>
                  <a:sym typeface="Lato Bold"/>
                </a:rPr>
                <a:t>Recap!</a:t>
              </a:r>
            </a:p>
          </p:txBody>
        </p:sp>
      </p:grpSp>
      <p:grpSp>
        <p:nvGrpSpPr>
          <p:cNvPr name="Group 11" id="11"/>
          <p:cNvGrpSpPr/>
          <p:nvPr/>
        </p:nvGrpSpPr>
        <p:grpSpPr>
          <a:xfrm rot="0">
            <a:off x="0" y="1525300"/>
            <a:ext cx="192024" cy="980854"/>
            <a:chOff x="0" y="0"/>
            <a:chExt cx="256032" cy="1307806"/>
          </a:xfrm>
        </p:grpSpPr>
        <p:sp>
          <p:nvSpPr>
            <p:cNvPr name="Freeform 12" id="12"/>
            <p:cNvSpPr/>
            <p:nvPr/>
          </p:nvSpPr>
          <p:spPr>
            <a:xfrm flipH="false" flipV="false" rot="0">
              <a:off x="0" y="0"/>
              <a:ext cx="256032" cy="1307846"/>
            </a:xfrm>
            <a:custGeom>
              <a:avLst/>
              <a:gdLst/>
              <a:ahLst/>
              <a:cxnLst/>
              <a:rect r="r" b="b" t="t" l="l"/>
              <a:pathLst>
                <a:path h="1307846" w="256032">
                  <a:moveTo>
                    <a:pt x="0" y="0"/>
                  </a:moveTo>
                  <a:lnTo>
                    <a:pt x="256032" y="0"/>
                  </a:lnTo>
                  <a:lnTo>
                    <a:pt x="256032" y="1307846"/>
                  </a:lnTo>
                  <a:lnTo>
                    <a:pt x="0" y="1307846"/>
                  </a:lnTo>
                  <a:close/>
                </a:path>
              </a:pathLst>
            </a:custGeom>
            <a:solidFill>
              <a:srgbClr val="717092"/>
            </a:solidFill>
          </p:spPr>
        </p:sp>
      </p:grpSp>
      <p:grpSp>
        <p:nvGrpSpPr>
          <p:cNvPr name="Group 13" id="13"/>
          <p:cNvGrpSpPr/>
          <p:nvPr/>
        </p:nvGrpSpPr>
        <p:grpSpPr>
          <a:xfrm rot="0">
            <a:off x="9144000" y="2478723"/>
            <a:ext cx="7455658" cy="27432"/>
            <a:chOff x="0" y="0"/>
            <a:chExt cx="9940878" cy="36576"/>
          </a:xfrm>
        </p:grpSpPr>
        <p:sp>
          <p:nvSpPr>
            <p:cNvPr name="Freeform 14" id="14"/>
            <p:cNvSpPr/>
            <p:nvPr/>
          </p:nvSpPr>
          <p:spPr>
            <a:xfrm flipH="false" flipV="false" rot="0">
              <a:off x="0" y="0"/>
              <a:ext cx="9940925" cy="36576"/>
            </a:xfrm>
            <a:custGeom>
              <a:avLst/>
              <a:gdLst/>
              <a:ahLst/>
              <a:cxnLst/>
              <a:rect r="r" b="b" t="t" l="l"/>
              <a:pathLst>
                <a:path h="36576" w="9940925">
                  <a:moveTo>
                    <a:pt x="0" y="0"/>
                  </a:moveTo>
                  <a:lnTo>
                    <a:pt x="9940925" y="0"/>
                  </a:lnTo>
                  <a:lnTo>
                    <a:pt x="9940925" y="36576"/>
                  </a:lnTo>
                  <a:lnTo>
                    <a:pt x="0" y="36576"/>
                  </a:lnTo>
                  <a:close/>
                </a:path>
              </a:pathLst>
            </a:custGeom>
            <a:solidFill>
              <a:srgbClr val="717092"/>
            </a:solidFill>
          </p:spPr>
        </p:sp>
      </p:grpSp>
      <p:sp>
        <p:nvSpPr>
          <p:cNvPr name="TextBox 15" id="15"/>
          <p:cNvSpPr txBox="true"/>
          <p:nvPr/>
        </p:nvSpPr>
        <p:spPr>
          <a:xfrm rot="0">
            <a:off x="9447927" y="3464814"/>
            <a:ext cx="6775654" cy="3366897"/>
          </a:xfrm>
          <a:prstGeom prst="rect">
            <a:avLst/>
          </a:prstGeom>
        </p:spPr>
        <p:txBody>
          <a:bodyPr anchor="t" rtlCol="false" tIns="0" lIns="0" bIns="0" rIns="0">
            <a:spAutoFit/>
          </a:bodyPr>
          <a:lstStyle/>
          <a:p>
            <a:pPr algn="l" marL="537924" indent="-268962" lvl="1">
              <a:lnSpc>
                <a:spcPts val="4374"/>
              </a:lnSpc>
              <a:buFont typeface="Arial"/>
              <a:buChar char="•"/>
            </a:pPr>
            <a:r>
              <a:rPr lang="en-US" sz="4050">
                <a:solidFill>
                  <a:srgbClr val="3C3C50"/>
                </a:solidFill>
                <a:latin typeface="Poppins"/>
                <a:ea typeface="Poppins"/>
                <a:cs typeface="Poppins"/>
                <a:sym typeface="Poppins"/>
              </a:rPr>
              <a:t>How to organize your data</a:t>
            </a:r>
          </a:p>
          <a:p>
            <a:pPr algn="l" marL="537924" indent="-268962" lvl="1">
              <a:lnSpc>
                <a:spcPts val="4374"/>
              </a:lnSpc>
            </a:pPr>
          </a:p>
          <a:p>
            <a:pPr algn="l" marL="537924" indent="-268962" lvl="1">
              <a:lnSpc>
                <a:spcPts val="4374"/>
              </a:lnSpc>
              <a:buFont typeface="Arial"/>
              <a:buChar char="•"/>
            </a:pPr>
            <a:r>
              <a:rPr lang="en-US" sz="4050">
                <a:solidFill>
                  <a:srgbClr val="3C3C50"/>
                </a:solidFill>
                <a:latin typeface="Poppins"/>
                <a:ea typeface="Poppins"/>
                <a:cs typeface="Poppins"/>
                <a:sym typeface="Poppins"/>
              </a:rPr>
              <a:t>Tools to organize them</a:t>
            </a:r>
          </a:p>
          <a:p>
            <a:pPr algn="l" marL="537924" indent="-268962" lvl="1">
              <a:lnSpc>
                <a:spcPts val="4374"/>
              </a:lnSpc>
            </a:pPr>
            <a:r>
              <a:rPr lang="en-US" sz="4050">
                <a:solidFill>
                  <a:srgbClr val="3C3C50"/>
                </a:solidFill>
                <a:latin typeface="Poppins"/>
                <a:ea typeface="Poppins"/>
                <a:cs typeface="Poppins"/>
                <a:sym typeface="Poppins"/>
              </a:rPr>
              <a:t> </a:t>
            </a:r>
          </a:p>
          <a:p>
            <a:pPr algn="l" marL="537924" indent="-268962" lvl="1">
              <a:lnSpc>
                <a:spcPts val="4374"/>
              </a:lnSpc>
              <a:buFont typeface="Arial"/>
              <a:buChar char="•"/>
            </a:pPr>
            <a:r>
              <a:rPr lang="en-US" sz="4050">
                <a:solidFill>
                  <a:srgbClr val="3C3C50"/>
                </a:solidFill>
                <a:latin typeface="Poppins"/>
                <a:ea typeface="Poppins"/>
                <a:cs typeface="Poppins"/>
                <a:sym typeface="Poppins"/>
              </a:rPr>
              <a:t>Interpreting your results</a:t>
            </a:r>
          </a:p>
        </p:txBody>
      </p:sp>
      <p:sp>
        <p:nvSpPr>
          <p:cNvPr name="Freeform 16" id="16"/>
          <p:cNvSpPr/>
          <p:nvPr/>
        </p:nvSpPr>
        <p:spPr>
          <a:xfrm flipH="false" flipV="false" rot="0">
            <a:off x="1725205" y="2478723"/>
            <a:ext cx="5250144" cy="4114800"/>
          </a:xfrm>
          <a:custGeom>
            <a:avLst/>
            <a:gdLst/>
            <a:ahLst/>
            <a:cxnLst/>
            <a:rect r="r" b="b" t="t" l="l"/>
            <a:pathLst>
              <a:path h="4114800" w="5250144">
                <a:moveTo>
                  <a:pt x="0" y="0"/>
                </a:moveTo>
                <a:lnTo>
                  <a:pt x="5250143" y="0"/>
                </a:lnTo>
                <a:lnTo>
                  <a:pt x="525014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transition spd="fast">
    <p:fade/>
  </p:transition>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9222" r="0" b="-9222"/>
            </a:stretch>
          </a:blipFill>
        </p:spPr>
      </p:sp>
      <p:grpSp>
        <p:nvGrpSpPr>
          <p:cNvPr name="Group 3" id="3"/>
          <p:cNvGrpSpPr/>
          <p:nvPr/>
        </p:nvGrpSpPr>
        <p:grpSpPr>
          <a:xfrm rot="0">
            <a:off x="0" y="9258300"/>
            <a:ext cx="18288000" cy="1644162"/>
            <a:chOff x="0" y="0"/>
            <a:chExt cx="24384000" cy="2192216"/>
          </a:xfrm>
        </p:grpSpPr>
        <p:sp>
          <p:nvSpPr>
            <p:cNvPr name="Freeform 4" id="4"/>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5" id="5"/>
          <p:cNvGrpSpPr>
            <a:grpSpLocks noChangeAspect="true"/>
          </p:cNvGrpSpPr>
          <p:nvPr/>
        </p:nvGrpSpPr>
        <p:grpSpPr>
          <a:xfrm rot="0">
            <a:off x="0" y="9165981"/>
            <a:ext cx="18288000" cy="184639"/>
            <a:chOff x="0" y="0"/>
            <a:chExt cx="24384000" cy="246185"/>
          </a:xfrm>
        </p:grpSpPr>
        <p:sp>
          <p:nvSpPr>
            <p:cNvPr name="Freeform 6" id="6"/>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4"/>
              <a:stretch>
                <a:fillRect l="0" t="-10146" r="0" b="-10170"/>
              </a:stretch>
            </a:blipFill>
          </p:spPr>
        </p:sp>
      </p:grpSp>
      <p:grpSp>
        <p:nvGrpSpPr>
          <p:cNvPr name="Group 7" id="7"/>
          <p:cNvGrpSpPr>
            <a:grpSpLocks noChangeAspect="true"/>
          </p:cNvGrpSpPr>
          <p:nvPr/>
        </p:nvGrpSpPr>
        <p:grpSpPr>
          <a:xfrm rot="0">
            <a:off x="14859000" y="9165981"/>
            <a:ext cx="3429000" cy="1662544"/>
            <a:chOff x="0" y="0"/>
            <a:chExt cx="4572000" cy="2216725"/>
          </a:xfrm>
        </p:grpSpPr>
        <p:sp>
          <p:nvSpPr>
            <p:cNvPr name="Freeform 8" id="8"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5"/>
              <a:stretch>
                <a:fillRect l="0" t="-32" r="0" b="-29"/>
              </a:stretch>
            </a:blipFill>
          </p:spPr>
        </p:sp>
      </p:grpSp>
      <p:grpSp>
        <p:nvGrpSpPr>
          <p:cNvPr name="Group 9" id="9"/>
          <p:cNvGrpSpPr/>
          <p:nvPr/>
        </p:nvGrpSpPr>
        <p:grpSpPr>
          <a:xfrm rot="0">
            <a:off x="11347794" y="-79256"/>
            <a:ext cx="7055068" cy="6870580"/>
            <a:chOff x="0" y="0"/>
            <a:chExt cx="9406758" cy="9160774"/>
          </a:xfrm>
        </p:grpSpPr>
        <p:sp>
          <p:nvSpPr>
            <p:cNvPr name="Freeform 10" id="10"/>
            <p:cNvSpPr/>
            <p:nvPr/>
          </p:nvSpPr>
          <p:spPr>
            <a:xfrm flipH="false" flipV="false" rot="0">
              <a:off x="0" y="0"/>
              <a:ext cx="9406763" cy="9160764"/>
            </a:xfrm>
            <a:custGeom>
              <a:avLst/>
              <a:gdLst/>
              <a:ahLst/>
              <a:cxnLst/>
              <a:rect r="r" b="b" t="t" l="l"/>
              <a:pathLst>
                <a:path h="9160764" w="9406763">
                  <a:moveTo>
                    <a:pt x="9406763" y="7276338"/>
                  </a:moveTo>
                  <a:cubicBezTo>
                    <a:pt x="9406763" y="2681859"/>
                    <a:pt x="9406763" y="2681859"/>
                    <a:pt x="9406763" y="2681859"/>
                  </a:cubicBezTo>
                  <a:cubicBezTo>
                    <a:pt x="8574024" y="1086866"/>
                    <a:pt x="6908673" y="0"/>
                    <a:pt x="4982083" y="0"/>
                  </a:cubicBezTo>
                  <a:cubicBezTo>
                    <a:pt x="2236978" y="0"/>
                    <a:pt x="0" y="2230247"/>
                    <a:pt x="0" y="4982718"/>
                  </a:cubicBezTo>
                  <a:cubicBezTo>
                    <a:pt x="0" y="6732905"/>
                    <a:pt x="910336" y="8271510"/>
                    <a:pt x="2279396" y="9160764"/>
                  </a:cubicBezTo>
                  <a:cubicBezTo>
                    <a:pt x="7692009" y="9160764"/>
                    <a:pt x="7692009" y="9160764"/>
                    <a:pt x="7692009" y="9160764"/>
                  </a:cubicBezTo>
                  <a:cubicBezTo>
                    <a:pt x="8418830" y="8694928"/>
                    <a:pt x="9004554" y="8045704"/>
                    <a:pt x="9406763" y="7276338"/>
                  </a:cubicBezTo>
                  <a:close/>
                </a:path>
              </a:pathLst>
            </a:custGeom>
            <a:solidFill>
              <a:srgbClr val="FCF7F6">
                <a:alpha val="48627"/>
              </a:srgbClr>
            </a:solidFill>
          </p:spPr>
        </p:sp>
      </p:grpSp>
      <p:grpSp>
        <p:nvGrpSpPr>
          <p:cNvPr name="Group 11" id="11"/>
          <p:cNvGrpSpPr/>
          <p:nvPr/>
        </p:nvGrpSpPr>
        <p:grpSpPr>
          <a:xfrm rot="0">
            <a:off x="11347794" y="1667375"/>
            <a:ext cx="6825343" cy="2751084"/>
            <a:chOff x="0" y="0"/>
            <a:chExt cx="9100457" cy="3668112"/>
          </a:xfrm>
        </p:grpSpPr>
        <p:sp>
          <p:nvSpPr>
            <p:cNvPr name="Freeform 12" id="12"/>
            <p:cNvSpPr/>
            <p:nvPr/>
          </p:nvSpPr>
          <p:spPr>
            <a:xfrm flipH="false" flipV="false" rot="0">
              <a:off x="0" y="0"/>
              <a:ext cx="9100457" cy="3668112"/>
            </a:xfrm>
            <a:custGeom>
              <a:avLst/>
              <a:gdLst/>
              <a:ahLst/>
              <a:cxnLst/>
              <a:rect r="r" b="b" t="t" l="l"/>
              <a:pathLst>
                <a:path h="3668112" w="9100457">
                  <a:moveTo>
                    <a:pt x="0" y="0"/>
                  </a:moveTo>
                  <a:lnTo>
                    <a:pt x="9100457" y="0"/>
                  </a:lnTo>
                  <a:lnTo>
                    <a:pt x="9100457" y="3668112"/>
                  </a:lnTo>
                  <a:lnTo>
                    <a:pt x="0" y="3668112"/>
                  </a:lnTo>
                  <a:close/>
                </a:path>
              </a:pathLst>
            </a:custGeom>
          </p:spPr>
        </p:sp>
        <p:sp>
          <p:nvSpPr>
            <p:cNvPr name="TextBox 13" id="13"/>
            <p:cNvSpPr txBox="true"/>
            <p:nvPr/>
          </p:nvSpPr>
          <p:spPr>
            <a:xfrm>
              <a:off x="0" y="85725"/>
              <a:ext cx="9100457" cy="3582387"/>
            </a:xfrm>
            <a:prstGeom prst="rect">
              <a:avLst/>
            </a:prstGeom>
          </p:spPr>
          <p:txBody>
            <a:bodyPr anchor="b" rtlCol="false" tIns="0" lIns="0" bIns="0" rIns="0"/>
            <a:lstStyle/>
            <a:p>
              <a:pPr algn="ctr">
                <a:lnSpc>
                  <a:spcPts val="7776"/>
                </a:lnSpc>
              </a:pPr>
              <a:r>
                <a:rPr lang="en-US" b="true" sz="7200">
                  <a:solidFill>
                    <a:srgbClr val="3C3C50"/>
                  </a:solidFill>
                  <a:latin typeface="Lato Bold"/>
                  <a:ea typeface="Lato Bold"/>
                  <a:cs typeface="Lato Bold"/>
                  <a:sym typeface="Lato Bold"/>
                </a:rPr>
                <a:t>Creating your research report</a:t>
              </a:r>
            </a:p>
          </p:txBody>
        </p:sp>
      </p:grpSp>
      <p:sp>
        <p:nvSpPr>
          <p:cNvPr name="AutoShape 14" id="14"/>
          <p:cNvSpPr/>
          <p:nvPr/>
        </p:nvSpPr>
        <p:spPr>
          <a:xfrm>
            <a:off x="14164239" y="4743449"/>
            <a:ext cx="1422180" cy="19050"/>
          </a:xfrm>
          <a:prstGeom prst="line">
            <a:avLst/>
          </a:prstGeom>
          <a:ln cap="rnd" w="19050">
            <a:solidFill>
              <a:srgbClr val="717092"/>
            </a:solidFill>
            <a:prstDash val="solid"/>
            <a:headEnd type="none" len="sm" w="sm"/>
            <a:tailEnd type="none" len="sm" w="sm"/>
          </a:ln>
        </p:spPr>
      </p:sp>
    </p:spTree>
  </p:cSld>
  <p:clrMapOvr>
    <a:masterClrMapping/>
  </p:clrMapOvr>
  <p:transition spd="fast">
    <p:fade/>
  </p:transition>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grpSp>
        <p:nvGrpSpPr>
          <p:cNvPr name="Group 8" id="8"/>
          <p:cNvGrpSpPr/>
          <p:nvPr/>
        </p:nvGrpSpPr>
        <p:grpSpPr>
          <a:xfrm rot="0">
            <a:off x="1028700" y="1579983"/>
            <a:ext cx="7106603" cy="1879092"/>
            <a:chOff x="0" y="0"/>
            <a:chExt cx="9475470" cy="2505456"/>
          </a:xfrm>
        </p:grpSpPr>
        <p:sp>
          <p:nvSpPr>
            <p:cNvPr name="Freeform 9" id="9"/>
            <p:cNvSpPr/>
            <p:nvPr/>
          </p:nvSpPr>
          <p:spPr>
            <a:xfrm flipH="false" flipV="false" rot="0">
              <a:off x="0" y="0"/>
              <a:ext cx="9475470" cy="2505456"/>
            </a:xfrm>
            <a:custGeom>
              <a:avLst/>
              <a:gdLst/>
              <a:ahLst/>
              <a:cxnLst/>
              <a:rect r="r" b="b" t="t" l="l"/>
              <a:pathLst>
                <a:path h="2505456" w="9475470">
                  <a:moveTo>
                    <a:pt x="0" y="0"/>
                  </a:moveTo>
                  <a:lnTo>
                    <a:pt x="9475470" y="0"/>
                  </a:lnTo>
                  <a:lnTo>
                    <a:pt x="9475470" y="2505456"/>
                  </a:lnTo>
                  <a:lnTo>
                    <a:pt x="0" y="2505456"/>
                  </a:lnTo>
                  <a:close/>
                </a:path>
              </a:pathLst>
            </a:custGeom>
          </p:spPr>
        </p:sp>
        <p:sp>
          <p:nvSpPr>
            <p:cNvPr name="TextBox 10" id="10"/>
            <p:cNvSpPr txBox="true"/>
            <p:nvPr/>
          </p:nvSpPr>
          <p:spPr>
            <a:xfrm>
              <a:off x="0" y="47625"/>
              <a:ext cx="9475470" cy="2457831"/>
            </a:xfrm>
            <a:prstGeom prst="rect">
              <a:avLst/>
            </a:prstGeom>
          </p:spPr>
          <p:txBody>
            <a:bodyPr anchor="b" rtlCol="false" tIns="0" lIns="0" bIns="0" rIns="0"/>
            <a:lstStyle/>
            <a:p>
              <a:pPr algn="l">
                <a:lnSpc>
                  <a:spcPts val="5346"/>
                </a:lnSpc>
              </a:pPr>
              <a:r>
                <a:rPr lang="en-US" b="true" sz="4950">
                  <a:solidFill>
                    <a:srgbClr val="3C3C50"/>
                  </a:solidFill>
                  <a:latin typeface="Lato Bold"/>
                  <a:ea typeface="Lato Bold"/>
                  <a:cs typeface="Lato Bold"/>
                  <a:sym typeface="Lato Bold"/>
                </a:rPr>
                <a:t>Essential Elements of a Research Report</a:t>
              </a:r>
            </a:p>
          </p:txBody>
        </p:sp>
      </p:grpSp>
      <p:grpSp>
        <p:nvGrpSpPr>
          <p:cNvPr name="Group 11" id="11"/>
          <p:cNvGrpSpPr/>
          <p:nvPr/>
        </p:nvGrpSpPr>
        <p:grpSpPr>
          <a:xfrm rot="5400000">
            <a:off x="993839" y="908685"/>
            <a:ext cx="109728" cy="822960"/>
            <a:chOff x="0" y="0"/>
            <a:chExt cx="146304" cy="1097280"/>
          </a:xfrm>
        </p:grpSpPr>
        <p:sp>
          <p:nvSpPr>
            <p:cNvPr name="Freeform 12" id="12"/>
            <p:cNvSpPr/>
            <p:nvPr/>
          </p:nvSpPr>
          <p:spPr>
            <a:xfrm flipH="false" flipV="false" rot="0">
              <a:off x="0" y="0"/>
              <a:ext cx="146304" cy="1097280"/>
            </a:xfrm>
            <a:custGeom>
              <a:avLst/>
              <a:gdLst/>
              <a:ahLst/>
              <a:cxnLst/>
              <a:rect r="r" b="b" t="t" l="l"/>
              <a:pathLst>
                <a:path h="1097280" w="146304">
                  <a:moveTo>
                    <a:pt x="0" y="0"/>
                  </a:moveTo>
                  <a:lnTo>
                    <a:pt x="146304" y="0"/>
                  </a:lnTo>
                  <a:lnTo>
                    <a:pt x="146304" y="1097280"/>
                  </a:lnTo>
                  <a:lnTo>
                    <a:pt x="0" y="1097280"/>
                  </a:lnTo>
                  <a:close/>
                </a:path>
              </a:pathLst>
            </a:custGeom>
            <a:solidFill>
              <a:srgbClr val="717092"/>
            </a:solidFill>
          </p:spPr>
        </p:sp>
      </p:grpSp>
      <p:grpSp>
        <p:nvGrpSpPr>
          <p:cNvPr name="Group 13" id="13"/>
          <p:cNvGrpSpPr/>
          <p:nvPr/>
        </p:nvGrpSpPr>
        <p:grpSpPr>
          <a:xfrm rot="0">
            <a:off x="1048703" y="3668625"/>
            <a:ext cx="4953857" cy="16097"/>
            <a:chOff x="0" y="0"/>
            <a:chExt cx="6605143" cy="21463"/>
          </a:xfrm>
        </p:grpSpPr>
        <p:sp>
          <p:nvSpPr>
            <p:cNvPr name="Freeform 14" id="14"/>
            <p:cNvSpPr/>
            <p:nvPr/>
          </p:nvSpPr>
          <p:spPr>
            <a:xfrm flipH="false" flipV="false" rot="0">
              <a:off x="1524" y="1524"/>
              <a:ext cx="6602095" cy="18288"/>
            </a:xfrm>
            <a:custGeom>
              <a:avLst/>
              <a:gdLst/>
              <a:ahLst/>
              <a:cxnLst/>
              <a:rect r="r" b="b" t="t" l="l"/>
              <a:pathLst>
                <a:path h="18288" w="6602095">
                  <a:moveTo>
                    <a:pt x="0" y="0"/>
                  </a:moveTo>
                  <a:lnTo>
                    <a:pt x="6602095" y="0"/>
                  </a:lnTo>
                  <a:lnTo>
                    <a:pt x="6602095" y="18288"/>
                  </a:lnTo>
                  <a:lnTo>
                    <a:pt x="0" y="18288"/>
                  </a:lnTo>
                  <a:close/>
                </a:path>
              </a:pathLst>
            </a:custGeom>
            <a:solidFill>
              <a:srgbClr val="717092"/>
            </a:solidFill>
          </p:spPr>
        </p:sp>
        <p:sp>
          <p:nvSpPr>
            <p:cNvPr name="Freeform 15" id="15"/>
            <p:cNvSpPr/>
            <p:nvPr/>
          </p:nvSpPr>
          <p:spPr>
            <a:xfrm flipH="false" flipV="false" rot="0">
              <a:off x="0" y="0"/>
              <a:ext cx="6605143" cy="21350"/>
            </a:xfrm>
            <a:custGeom>
              <a:avLst/>
              <a:gdLst/>
              <a:ahLst/>
              <a:cxnLst/>
              <a:rect r="r" b="b" t="t" l="l"/>
              <a:pathLst>
                <a:path h="21350" w="6605143">
                  <a:moveTo>
                    <a:pt x="1524" y="0"/>
                  </a:moveTo>
                  <a:lnTo>
                    <a:pt x="6603619" y="0"/>
                  </a:lnTo>
                  <a:cubicBezTo>
                    <a:pt x="6604508" y="0"/>
                    <a:pt x="6605143" y="762"/>
                    <a:pt x="6605143" y="1524"/>
                  </a:cubicBezTo>
                  <a:lnTo>
                    <a:pt x="6605143" y="19812"/>
                  </a:lnTo>
                  <a:cubicBezTo>
                    <a:pt x="6605143" y="20701"/>
                    <a:pt x="6604381" y="21336"/>
                    <a:pt x="6603619" y="21336"/>
                  </a:cubicBezTo>
                  <a:lnTo>
                    <a:pt x="1524" y="21336"/>
                  </a:lnTo>
                  <a:cubicBezTo>
                    <a:pt x="762" y="21463"/>
                    <a:pt x="0" y="20701"/>
                    <a:pt x="0" y="19812"/>
                  </a:cubicBezTo>
                  <a:lnTo>
                    <a:pt x="0" y="1524"/>
                  </a:lnTo>
                  <a:cubicBezTo>
                    <a:pt x="0" y="762"/>
                    <a:pt x="762" y="0"/>
                    <a:pt x="1524" y="0"/>
                  </a:cubicBezTo>
                  <a:moveTo>
                    <a:pt x="1524" y="3175"/>
                  </a:moveTo>
                  <a:lnTo>
                    <a:pt x="1524" y="1524"/>
                  </a:lnTo>
                  <a:lnTo>
                    <a:pt x="3175" y="1524"/>
                  </a:lnTo>
                  <a:lnTo>
                    <a:pt x="3175" y="19812"/>
                  </a:lnTo>
                  <a:lnTo>
                    <a:pt x="1524" y="19812"/>
                  </a:lnTo>
                  <a:lnTo>
                    <a:pt x="1524" y="18288"/>
                  </a:lnTo>
                  <a:lnTo>
                    <a:pt x="6603619" y="18288"/>
                  </a:lnTo>
                  <a:lnTo>
                    <a:pt x="6603619" y="19812"/>
                  </a:lnTo>
                  <a:lnTo>
                    <a:pt x="6602095" y="19812"/>
                  </a:lnTo>
                  <a:lnTo>
                    <a:pt x="6602095" y="1524"/>
                  </a:lnTo>
                  <a:lnTo>
                    <a:pt x="6603619" y="1524"/>
                  </a:lnTo>
                  <a:lnTo>
                    <a:pt x="6603619" y="3175"/>
                  </a:lnTo>
                  <a:lnTo>
                    <a:pt x="1524" y="3175"/>
                  </a:lnTo>
                  <a:close/>
                </a:path>
              </a:pathLst>
            </a:custGeom>
            <a:solidFill>
              <a:srgbClr val="717092"/>
            </a:solidFill>
          </p:spPr>
        </p:sp>
      </p:grpSp>
      <p:sp>
        <p:nvSpPr>
          <p:cNvPr name="Freeform 16" id="16"/>
          <p:cNvSpPr/>
          <p:nvPr/>
        </p:nvSpPr>
        <p:spPr>
          <a:xfrm flipH="false" flipV="false" rot="0">
            <a:off x="9496839" y="1772594"/>
            <a:ext cx="6172200" cy="6172200"/>
          </a:xfrm>
          <a:custGeom>
            <a:avLst/>
            <a:gdLst/>
            <a:ahLst/>
            <a:cxnLst/>
            <a:rect r="r" b="b" t="t" l="l"/>
            <a:pathLst>
              <a:path h="6172200" w="6172200">
                <a:moveTo>
                  <a:pt x="0" y="0"/>
                </a:moveTo>
                <a:lnTo>
                  <a:pt x="6172200" y="0"/>
                </a:lnTo>
                <a:lnTo>
                  <a:pt x="6172200" y="6172200"/>
                </a:lnTo>
                <a:lnTo>
                  <a:pt x="0" y="61722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7" id="17"/>
          <p:cNvSpPr txBox="true"/>
          <p:nvPr/>
        </p:nvSpPr>
        <p:spPr>
          <a:xfrm rot="0">
            <a:off x="1460183" y="3777841"/>
            <a:ext cx="5394579" cy="4739640"/>
          </a:xfrm>
          <a:prstGeom prst="rect">
            <a:avLst/>
          </a:prstGeom>
        </p:spPr>
        <p:txBody>
          <a:bodyPr anchor="t" rtlCol="false" tIns="0" lIns="0" bIns="0" rIns="0">
            <a:spAutoFit/>
          </a:bodyPr>
          <a:lstStyle/>
          <a:p>
            <a:pPr algn="just" marL="325755" indent="-162878" lvl="1">
              <a:lnSpc>
                <a:spcPts val="6480"/>
              </a:lnSpc>
              <a:buAutoNum type="arabicPeriod" startAt="1"/>
            </a:pPr>
            <a:r>
              <a:rPr lang="en-US" sz="3600" spc="298">
                <a:solidFill>
                  <a:srgbClr val="3C3C50"/>
                </a:solidFill>
                <a:latin typeface="Poppins"/>
                <a:ea typeface="Poppins"/>
                <a:cs typeface="Poppins"/>
                <a:sym typeface="Poppins"/>
              </a:rPr>
              <a:t> </a:t>
            </a:r>
            <a:r>
              <a:rPr lang="en-US" sz="3600" spc="298">
                <a:solidFill>
                  <a:srgbClr val="3C3C50"/>
                </a:solidFill>
                <a:latin typeface="Poppins"/>
                <a:ea typeface="Poppins"/>
                <a:cs typeface="Poppins"/>
                <a:sym typeface="Poppins"/>
              </a:rPr>
              <a:t>Introduction</a:t>
            </a:r>
          </a:p>
          <a:p>
            <a:pPr algn="just" marL="325755" indent="-162878" lvl="1">
              <a:lnSpc>
                <a:spcPts val="6480"/>
              </a:lnSpc>
              <a:buAutoNum type="arabicPeriod" startAt="1"/>
            </a:pPr>
            <a:r>
              <a:rPr lang="en-US" sz="3600" spc="298">
                <a:solidFill>
                  <a:srgbClr val="3C3C50"/>
                </a:solidFill>
                <a:latin typeface="Poppins"/>
                <a:ea typeface="Poppins"/>
                <a:cs typeface="Poppins"/>
                <a:sym typeface="Poppins"/>
              </a:rPr>
              <a:t> Methodology</a:t>
            </a:r>
          </a:p>
          <a:p>
            <a:pPr algn="just" marL="325755" indent="-162878" lvl="1">
              <a:lnSpc>
                <a:spcPts val="6480"/>
              </a:lnSpc>
              <a:buAutoNum type="arabicPeriod" startAt="1"/>
            </a:pPr>
            <a:r>
              <a:rPr lang="en-US" sz="3600" spc="298">
                <a:solidFill>
                  <a:srgbClr val="3C3C50"/>
                </a:solidFill>
                <a:latin typeface="Poppins"/>
                <a:ea typeface="Poppins"/>
                <a:cs typeface="Poppins"/>
                <a:sym typeface="Poppins"/>
              </a:rPr>
              <a:t> Data and Findings</a:t>
            </a:r>
          </a:p>
          <a:p>
            <a:pPr algn="just" marL="325755" indent="-162878" lvl="1">
              <a:lnSpc>
                <a:spcPts val="6480"/>
              </a:lnSpc>
              <a:buAutoNum type="arabicPeriod" startAt="1"/>
            </a:pPr>
            <a:r>
              <a:rPr lang="en-US" sz="3600" spc="298">
                <a:solidFill>
                  <a:srgbClr val="3C3C50"/>
                </a:solidFill>
                <a:latin typeface="Poppins"/>
                <a:ea typeface="Poppins"/>
                <a:cs typeface="Poppins"/>
                <a:sym typeface="Poppins"/>
              </a:rPr>
              <a:t> Conclusions</a:t>
            </a:r>
          </a:p>
          <a:p>
            <a:pPr algn="just" marL="325755" indent="-162878" lvl="1">
              <a:lnSpc>
                <a:spcPts val="6480"/>
              </a:lnSpc>
              <a:buAutoNum type="arabicPeriod" startAt="1"/>
            </a:pPr>
            <a:r>
              <a:rPr lang="en-US" sz="3600" spc="298">
                <a:solidFill>
                  <a:srgbClr val="3C3C50"/>
                </a:solidFill>
                <a:latin typeface="Poppins"/>
                <a:ea typeface="Poppins"/>
                <a:cs typeface="Poppins"/>
                <a:sym typeface="Poppins"/>
              </a:rPr>
              <a:t> References</a:t>
            </a:r>
          </a:p>
          <a:p>
            <a:pPr algn="just" marL="325755" indent="-162878" lvl="1">
              <a:lnSpc>
                <a:spcPts val="4320"/>
              </a:lnSpc>
            </a:pPr>
          </a:p>
        </p:txBody>
      </p:sp>
    </p:spTree>
  </p:cSld>
  <p:clrMapOvr>
    <a:masterClrMapping/>
  </p:clrMapOvr>
  <p:transition spd="fast">
    <p:fade/>
  </p:transition>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grpSp>
        <p:nvGrpSpPr>
          <p:cNvPr name="Group 8" id="8"/>
          <p:cNvGrpSpPr/>
          <p:nvPr/>
        </p:nvGrpSpPr>
        <p:grpSpPr>
          <a:xfrm rot="0">
            <a:off x="457701" y="434139"/>
            <a:ext cx="10891908" cy="8940364"/>
            <a:chOff x="0" y="0"/>
            <a:chExt cx="14522544" cy="11920486"/>
          </a:xfrm>
        </p:grpSpPr>
        <p:sp>
          <p:nvSpPr>
            <p:cNvPr name="Freeform 9" id="9"/>
            <p:cNvSpPr/>
            <p:nvPr/>
          </p:nvSpPr>
          <p:spPr>
            <a:xfrm flipH="false" flipV="false" rot="0">
              <a:off x="63500" y="63500"/>
              <a:ext cx="14395577" cy="11793474"/>
            </a:xfrm>
            <a:custGeom>
              <a:avLst/>
              <a:gdLst/>
              <a:ahLst/>
              <a:cxnLst/>
              <a:rect r="r" b="b" t="t" l="l"/>
              <a:pathLst>
                <a:path h="11793474" w="14395577">
                  <a:moveTo>
                    <a:pt x="0" y="0"/>
                  </a:moveTo>
                  <a:lnTo>
                    <a:pt x="14395577" y="0"/>
                  </a:lnTo>
                  <a:lnTo>
                    <a:pt x="14395577" y="11793474"/>
                  </a:lnTo>
                  <a:lnTo>
                    <a:pt x="0" y="11793474"/>
                  </a:lnTo>
                  <a:close/>
                </a:path>
              </a:pathLst>
            </a:custGeom>
            <a:solidFill>
              <a:srgbClr val="FCF7F6">
                <a:alpha val="80784"/>
              </a:srgbClr>
            </a:solidFill>
          </p:spPr>
        </p:sp>
        <p:sp>
          <p:nvSpPr>
            <p:cNvPr name="Freeform 10" id="10"/>
            <p:cNvSpPr/>
            <p:nvPr/>
          </p:nvSpPr>
          <p:spPr>
            <a:xfrm flipH="false" flipV="false" rot="0">
              <a:off x="0" y="0"/>
              <a:ext cx="14522577" cy="11920474"/>
            </a:xfrm>
            <a:custGeom>
              <a:avLst/>
              <a:gdLst/>
              <a:ahLst/>
              <a:cxnLst/>
              <a:rect r="r" b="b" t="t" l="l"/>
              <a:pathLst>
                <a:path h="11920474" w="14522577">
                  <a:moveTo>
                    <a:pt x="63500" y="0"/>
                  </a:moveTo>
                  <a:lnTo>
                    <a:pt x="14459077" y="0"/>
                  </a:lnTo>
                  <a:cubicBezTo>
                    <a:pt x="14494129" y="0"/>
                    <a:pt x="14522577" y="28448"/>
                    <a:pt x="14522577" y="63500"/>
                  </a:cubicBezTo>
                  <a:lnTo>
                    <a:pt x="14522577" y="11856974"/>
                  </a:lnTo>
                  <a:cubicBezTo>
                    <a:pt x="14522577" y="11892026"/>
                    <a:pt x="14494129" y="11920474"/>
                    <a:pt x="14459077" y="11920474"/>
                  </a:cubicBezTo>
                  <a:lnTo>
                    <a:pt x="63500" y="11920474"/>
                  </a:lnTo>
                  <a:cubicBezTo>
                    <a:pt x="28448" y="11920474"/>
                    <a:pt x="0" y="11892026"/>
                    <a:pt x="0" y="11856974"/>
                  </a:cubicBezTo>
                  <a:lnTo>
                    <a:pt x="0" y="63500"/>
                  </a:lnTo>
                  <a:cubicBezTo>
                    <a:pt x="0" y="28448"/>
                    <a:pt x="28448" y="0"/>
                    <a:pt x="63500" y="0"/>
                  </a:cubicBezTo>
                  <a:moveTo>
                    <a:pt x="63500" y="127000"/>
                  </a:moveTo>
                  <a:lnTo>
                    <a:pt x="63500" y="63500"/>
                  </a:lnTo>
                  <a:lnTo>
                    <a:pt x="127000" y="63500"/>
                  </a:lnTo>
                  <a:lnTo>
                    <a:pt x="127000" y="11856974"/>
                  </a:lnTo>
                  <a:lnTo>
                    <a:pt x="63500" y="11856974"/>
                  </a:lnTo>
                  <a:lnTo>
                    <a:pt x="63500" y="11793474"/>
                  </a:lnTo>
                  <a:lnTo>
                    <a:pt x="14459077" y="11793474"/>
                  </a:lnTo>
                  <a:lnTo>
                    <a:pt x="14459077" y="11856974"/>
                  </a:lnTo>
                  <a:lnTo>
                    <a:pt x="14395577" y="11856974"/>
                  </a:lnTo>
                  <a:lnTo>
                    <a:pt x="14395577" y="63500"/>
                  </a:lnTo>
                  <a:lnTo>
                    <a:pt x="14459077" y="63500"/>
                  </a:lnTo>
                  <a:lnTo>
                    <a:pt x="14459077" y="127000"/>
                  </a:lnTo>
                  <a:lnTo>
                    <a:pt x="63500" y="127000"/>
                  </a:lnTo>
                  <a:close/>
                </a:path>
              </a:pathLst>
            </a:custGeom>
            <a:solidFill>
              <a:srgbClr val="FCF7F6"/>
            </a:solidFill>
          </p:spPr>
        </p:sp>
      </p:grpSp>
      <p:grpSp>
        <p:nvGrpSpPr>
          <p:cNvPr name="Group 11" id="11"/>
          <p:cNvGrpSpPr/>
          <p:nvPr/>
        </p:nvGrpSpPr>
        <p:grpSpPr>
          <a:xfrm rot="0">
            <a:off x="892206" y="960395"/>
            <a:ext cx="9929716" cy="2017462"/>
            <a:chOff x="0" y="0"/>
            <a:chExt cx="13239622" cy="2689950"/>
          </a:xfrm>
        </p:grpSpPr>
        <p:sp>
          <p:nvSpPr>
            <p:cNvPr name="Freeform 12" id="12"/>
            <p:cNvSpPr/>
            <p:nvPr/>
          </p:nvSpPr>
          <p:spPr>
            <a:xfrm flipH="false" flipV="false" rot="0">
              <a:off x="0" y="0"/>
              <a:ext cx="13239623" cy="2689950"/>
            </a:xfrm>
            <a:custGeom>
              <a:avLst/>
              <a:gdLst/>
              <a:ahLst/>
              <a:cxnLst/>
              <a:rect r="r" b="b" t="t" l="l"/>
              <a:pathLst>
                <a:path h="2689950" w="13239623">
                  <a:moveTo>
                    <a:pt x="0" y="0"/>
                  </a:moveTo>
                  <a:lnTo>
                    <a:pt x="13239623" y="0"/>
                  </a:lnTo>
                  <a:lnTo>
                    <a:pt x="13239623" y="2689950"/>
                  </a:lnTo>
                  <a:lnTo>
                    <a:pt x="0" y="2689950"/>
                  </a:lnTo>
                  <a:close/>
                </a:path>
              </a:pathLst>
            </a:custGeom>
          </p:spPr>
        </p:sp>
        <p:sp>
          <p:nvSpPr>
            <p:cNvPr name="TextBox 13" id="13"/>
            <p:cNvSpPr txBox="true"/>
            <p:nvPr/>
          </p:nvSpPr>
          <p:spPr>
            <a:xfrm>
              <a:off x="0" y="9525"/>
              <a:ext cx="13239622" cy="2680425"/>
            </a:xfrm>
            <a:prstGeom prst="rect">
              <a:avLst/>
            </a:prstGeom>
          </p:spPr>
          <p:txBody>
            <a:bodyPr anchor="ctr" rtlCol="false" tIns="0" lIns="0" bIns="0" rIns="0"/>
            <a:lstStyle/>
            <a:p>
              <a:pPr algn="ctr">
                <a:lnSpc>
                  <a:spcPts val="6480"/>
                </a:lnSpc>
              </a:pPr>
              <a:r>
                <a:rPr lang="en-US" b="true" sz="6000">
                  <a:solidFill>
                    <a:srgbClr val="3C3C50"/>
                  </a:solidFill>
                  <a:latin typeface="Poppins Bold"/>
                  <a:ea typeface="Poppins Bold"/>
                  <a:cs typeface="Poppins Bold"/>
                  <a:sym typeface="Poppins Bold"/>
                </a:rPr>
                <a:t>INTRODUCTION</a:t>
              </a:r>
            </a:p>
          </p:txBody>
        </p:sp>
      </p:grpSp>
      <p:sp>
        <p:nvSpPr>
          <p:cNvPr name="Freeform 14" id="14"/>
          <p:cNvSpPr/>
          <p:nvPr/>
        </p:nvSpPr>
        <p:spPr>
          <a:xfrm flipH="false" flipV="false" rot="0">
            <a:off x="7990514" y="0"/>
            <a:ext cx="12352120" cy="8229600"/>
          </a:xfrm>
          <a:custGeom>
            <a:avLst/>
            <a:gdLst/>
            <a:ahLst/>
            <a:cxnLst/>
            <a:rect r="r" b="b" t="t" l="l"/>
            <a:pathLst>
              <a:path h="8229600" w="12352120">
                <a:moveTo>
                  <a:pt x="0" y="0"/>
                </a:moveTo>
                <a:lnTo>
                  <a:pt x="12352120" y="0"/>
                </a:lnTo>
                <a:lnTo>
                  <a:pt x="12352120" y="8229600"/>
                </a:lnTo>
                <a:lnTo>
                  <a:pt x="0" y="8229600"/>
                </a:lnTo>
                <a:lnTo>
                  <a:pt x="0" y="0"/>
                </a:lnTo>
                <a:close/>
              </a:path>
            </a:pathLst>
          </a:custGeom>
          <a:blipFill>
            <a:blip r:embed="rId4"/>
            <a:stretch>
              <a:fillRect l="0" t="0" r="0" b="0"/>
            </a:stretch>
          </a:blipFill>
        </p:spPr>
      </p:sp>
      <p:sp>
        <p:nvSpPr>
          <p:cNvPr name="TextBox 15" id="15"/>
          <p:cNvSpPr txBox="true"/>
          <p:nvPr/>
        </p:nvSpPr>
        <p:spPr>
          <a:xfrm rot="0">
            <a:off x="982603" y="3237889"/>
            <a:ext cx="9747878" cy="2675382"/>
          </a:xfrm>
          <a:prstGeom prst="rect">
            <a:avLst/>
          </a:prstGeom>
        </p:spPr>
        <p:txBody>
          <a:bodyPr anchor="t" rtlCol="false" tIns="0" lIns="0" bIns="0" rIns="0">
            <a:spAutoFit/>
          </a:bodyPr>
          <a:lstStyle/>
          <a:p>
            <a:pPr algn="l">
              <a:lnSpc>
                <a:spcPts val="3888"/>
              </a:lnSpc>
            </a:pPr>
            <a:r>
              <a:rPr lang="en-US" sz="3600">
                <a:solidFill>
                  <a:srgbClr val="3C3C50"/>
                </a:solidFill>
                <a:latin typeface="Poppins"/>
                <a:ea typeface="Poppins"/>
                <a:cs typeface="Poppins"/>
                <a:sym typeface="Poppins"/>
              </a:rPr>
              <a:t>The introduction is where you explain: </a:t>
            </a:r>
          </a:p>
          <a:p>
            <a:pPr algn="l" marL="1183005" indent="-394335" lvl="2">
              <a:lnSpc>
                <a:spcPts val="4320"/>
              </a:lnSpc>
              <a:buFont typeface="Arial"/>
              <a:buChar char="⚬"/>
            </a:pPr>
            <a:r>
              <a:rPr lang="en-US" sz="3600">
                <a:solidFill>
                  <a:srgbClr val="3C3C50"/>
                </a:solidFill>
                <a:latin typeface="Poppins"/>
                <a:ea typeface="Poppins"/>
                <a:cs typeface="Poppins"/>
                <a:sym typeface="Poppins"/>
              </a:rPr>
              <a:t>Your research problem</a:t>
            </a:r>
          </a:p>
          <a:p>
            <a:pPr algn="l" marL="1183005" indent="-394335" lvl="2">
              <a:lnSpc>
                <a:spcPts val="4320"/>
              </a:lnSpc>
              <a:buFont typeface="Arial"/>
              <a:buChar char="⚬"/>
            </a:pPr>
            <a:r>
              <a:rPr lang="en-US" sz="3600">
                <a:solidFill>
                  <a:srgbClr val="3C3C50"/>
                </a:solidFill>
                <a:latin typeface="Poppins"/>
                <a:ea typeface="Poppins"/>
                <a:cs typeface="Poppins"/>
                <a:sym typeface="Poppins"/>
              </a:rPr>
              <a:t>History behind it</a:t>
            </a:r>
          </a:p>
          <a:p>
            <a:pPr algn="l" marL="1183005" indent="-394335" lvl="2">
              <a:lnSpc>
                <a:spcPts val="4320"/>
              </a:lnSpc>
              <a:buFont typeface="Arial"/>
              <a:buChar char="⚬"/>
            </a:pPr>
            <a:r>
              <a:rPr lang="en-US" sz="3600">
                <a:solidFill>
                  <a:srgbClr val="3C3C50"/>
                </a:solidFill>
                <a:latin typeface="Poppins"/>
                <a:ea typeface="Poppins"/>
                <a:cs typeface="Poppins"/>
                <a:sym typeface="Poppins"/>
              </a:rPr>
              <a:t>Related research and literature</a:t>
            </a:r>
          </a:p>
          <a:p>
            <a:pPr algn="l" marL="1183005" indent="-394335" lvl="2">
              <a:lnSpc>
                <a:spcPts val="4320"/>
              </a:lnSpc>
              <a:buFont typeface="Arial"/>
              <a:buChar char="⚬"/>
            </a:pPr>
            <a:r>
              <a:rPr lang="en-US" sz="3600">
                <a:solidFill>
                  <a:srgbClr val="3C3C50"/>
                </a:solidFill>
                <a:latin typeface="Poppins"/>
                <a:ea typeface="Poppins"/>
                <a:cs typeface="Poppins"/>
                <a:sym typeface="Poppins"/>
              </a:rPr>
              <a:t>Introduce your research question</a:t>
            </a:r>
          </a:p>
        </p:txBody>
      </p:sp>
    </p:spTree>
  </p:cSld>
  <p:clrMapOvr>
    <a:masterClrMapping/>
  </p:clrMapOvr>
  <p:transition spd="fast">
    <p:fade/>
  </p:transition>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33" r="0" b="-9333"/>
            </a:stretch>
          </a:blipFill>
        </p:spPr>
      </p:sp>
      <p:grpSp>
        <p:nvGrpSpPr>
          <p:cNvPr name="Group 3" id="3"/>
          <p:cNvGrpSpPr/>
          <p:nvPr/>
        </p:nvGrpSpPr>
        <p:grpSpPr>
          <a:xfrm rot="0">
            <a:off x="0" y="8713177"/>
            <a:ext cx="18288000" cy="1644162"/>
            <a:chOff x="0" y="0"/>
            <a:chExt cx="24384000" cy="2192216"/>
          </a:xfrm>
        </p:grpSpPr>
        <p:sp>
          <p:nvSpPr>
            <p:cNvPr name="Freeform 4" id="4"/>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5" id="5"/>
          <p:cNvGrpSpPr>
            <a:grpSpLocks noChangeAspect="true"/>
          </p:cNvGrpSpPr>
          <p:nvPr/>
        </p:nvGrpSpPr>
        <p:grpSpPr>
          <a:xfrm rot="0">
            <a:off x="0" y="8713177"/>
            <a:ext cx="18288000" cy="184639"/>
            <a:chOff x="0" y="0"/>
            <a:chExt cx="24384000" cy="246185"/>
          </a:xfrm>
        </p:grpSpPr>
        <p:sp>
          <p:nvSpPr>
            <p:cNvPr name="Freeform 6" id="6"/>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7" id="7"/>
          <p:cNvGrpSpPr>
            <a:grpSpLocks noChangeAspect="true"/>
          </p:cNvGrpSpPr>
          <p:nvPr/>
        </p:nvGrpSpPr>
        <p:grpSpPr>
          <a:xfrm rot="0">
            <a:off x="14773275" y="8985739"/>
            <a:ext cx="3429000" cy="1662544"/>
            <a:chOff x="0" y="0"/>
            <a:chExt cx="4572000" cy="2216725"/>
          </a:xfrm>
        </p:grpSpPr>
        <p:sp>
          <p:nvSpPr>
            <p:cNvPr name="Freeform 8" id="8"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9" id="9"/>
          <p:cNvGrpSpPr/>
          <p:nvPr/>
        </p:nvGrpSpPr>
        <p:grpSpPr>
          <a:xfrm rot="0">
            <a:off x="4179142" y="432352"/>
            <a:ext cx="9929716" cy="2017462"/>
            <a:chOff x="0" y="0"/>
            <a:chExt cx="13239622" cy="2689950"/>
          </a:xfrm>
        </p:grpSpPr>
        <p:sp>
          <p:nvSpPr>
            <p:cNvPr name="Freeform 10" id="10"/>
            <p:cNvSpPr/>
            <p:nvPr/>
          </p:nvSpPr>
          <p:spPr>
            <a:xfrm flipH="false" flipV="false" rot="0">
              <a:off x="0" y="0"/>
              <a:ext cx="13239623" cy="2689950"/>
            </a:xfrm>
            <a:custGeom>
              <a:avLst/>
              <a:gdLst/>
              <a:ahLst/>
              <a:cxnLst/>
              <a:rect r="r" b="b" t="t" l="l"/>
              <a:pathLst>
                <a:path h="2689950" w="13239623">
                  <a:moveTo>
                    <a:pt x="0" y="0"/>
                  </a:moveTo>
                  <a:lnTo>
                    <a:pt x="13239623" y="0"/>
                  </a:lnTo>
                  <a:lnTo>
                    <a:pt x="13239623" y="2689950"/>
                  </a:lnTo>
                  <a:lnTo>
                    <a:pt x="0" y="2689950"/>
                  </a:lnTo>
                  <a:close/>
                </a:path>
              </a:pathLst>
            </a:custGeom>
          </p:spPr>
        </p:sp>
        <p:sp>
          <p:nvSpPr>
            <p:cNvPr name="TextBox 11" id="11"/>
            <p:cNvSpPr txBox="true"/>
            <p:nvPr/>
          </p:nvSpPr>
          <p:spPr>
            <a:xfrm>
              <a:off x="0" y="9525"/>
              <a:ext cx="13239622" cy="2680425"/>
            </a:xfrm>
            <a:prstGeom prst="rect">
              <a:avLst/>
            </a:prstGeom>
          </p:spPr>
          <p:txBody>
            <a:bodyPr anchor="ctr" rtlCol="false" tIns="0" lIns="0" bIns="0" rIns="0"/>
            <a:lstStyle/>
            <a:p>
              <a:pPr algn="ctr">
                <a:lnSpc>
                  <a:spcPts val="6480"/>
                </a:lnSpc>
              </a:pPr>
              <a:r>
                <a:rPr lang="en-US" b="true" sz="6000">
                  <a:solidFill>
                    <a:srgbClr val="3C3C50"/>
                  </a:solidFill>
                  <a:latin typeface="Poppins Bold"/>
                  <a:ea typeface="Poppins Bold"/>
                  <a:cs typeface="Poppins Bold"/>
                  <a:sym typeface="Poppins Bold"/>
                </a:rPr>
                <a:t>METHODOLOGY</a:t>
              </a:r>
            </a:p>
          </p:txBody>
        </p:sp>
      </p:grpSp>
      <p:grpSp>
        <p:nvGrpSpPr>
          <p:cNvPr name="Group 12" id="12"/>
          <p:cNvGrpSpPr/>
          <p:nvPr/>
        </p:nvGrpSpPr>
        <p:grpSpPr>
          <a:xfrm rot="0">
            <a:off x="4628762" y="2449815"/>
            <a:ext cx="9747878" cy="4005470"/>
            <a:chOff x="0" y="0"/>
            <a:chExt cx="2567342" cy="1054938"/>
          </a:xfrm>
        </p:grpSpPr>
        <p:sp>
          <p:nvSpPr>
            <p:cNvPr name="Freeform 13" id="13"/>
            <p:cNvSpPr/>
            <p:nvPr/>
          </p:nvSpPr>
          <p:spPr>
            <a:xfrm flipH="false" flipV="false" rot="0">
              <a:off x="0" y="0"/>
              <a:ext cx="2567342" cy="1054939"/>
            </a:xfrm>
            <a:custGeom>
              <a:avLst/>
              <a:gdLst/>
              <a:ahLst/>
              <a:cxnLst/>
              <a:rect r="r" b="b" t="t" l="l"/>
              <a:pathLst>
                <a:path h="1054939" w="2567342">
                  <a:moveTo>
                    <a:pt x="40505" y="0"/>
                  </a:moveTo>
                  <a:lnTo>
                    <a:pt x="2526837" y="0"/>
                  </a:lnTo>
                  <a:cubicBezTo>
                    <a:pt x="2537580" y="0"/>
                    <a:pt x="2547882" y="4267"/>
                    <a:pt x="2555479" y="11864"/>
                  </a:cubicBezTo>
                  <a:cubicBezTo>
                    <a:pt x="2563075" y="19460"/>
                    <a:pt x="2567342" y="29762"/>
                    <a:pt x="2567342" y="40505"/>
                  </a:cubicBezTo>
                  <a:lnTo>
                    <a:pt x="2567342" y="1014434"/>
                  </a:lnTo>
                  <a:cubicBezTo>
                    <a:pt x="2567342" y="1025176"/>
                    <a:pt x="2563075" y="1035479"/>
                    <a:pt x="2555479" y="1043075"/>
                  </a:cubicBezTo>
                  <a:cubicBezTo>
                    <a:pt x="2547882" y="1050671"/>
                    <a:pt x="2537580" y="1054939"/>
                    <a:pt x="2526837" y="1054939"/>
                  </a:cubicBezTo>
                  <a:lnTo>
                    <a:pt x="40505" y="1054939"/>
                  </a:lnTo>
                  <a:cubicBezTo>
                    <a:pt x="29762" y="1054939"/>
                    <a:pt x="19460" y="1050671"/>
                    <a:pt x="11864" y="1043075"/>
                  </a:cubicBezTo>
                  <a:cubicBezTo>
                    <a:pt x="4267" y="1035479"/>
                    <a:pt x="0" y="1025176"/>
                    <a:pt x="0" y="1014434"/>
                  </a:cubicBezTo>
                  <a:lnTo>
                    <a:pt x="0" y="40505"/>
                  </a:lnTo>
                  <a:cubicBezTo>
                    <a:pt x="0" y="29762"/>
                    <a:pt x="4267" y="19460"/>
                    <a:pt x="11864" y="11864"/>
                  </a:cubicBezTo>
                  <a:cubicBezTo>
                    <a:pt x="19460" y="4267"/>
                    <a:pt x="29762" y="0"/>
                    <a:pt x="40505" y="0"/>
                  </a:cubicBezTo>
                  <a:close/>
                </a:path>
              </a:pathLst>
            </a:custGeom>
            <a:solidFill>
              <a:srgbClr val="F1BF9C"/>
            </a:solidFill>
          </p:spPr>
        </p:sp>
        <p:sp>
          <p:nvSpPr>
            <p:cNvPr name="TextBox 14" id="14"/>
            <p:cNvSpPr txBox="true"/>
            <p:nvPr/>
          </p:nvSpPr>
          <p:spPr>
            <a:xfrm>
              <a:off x="0" y="-38100"/>
              <a:ext cx="2567342" cy="1093038"/>
            </a:xfrm>
            <a:prstGeom prst="rect">
              <a:avLst/>
            </a:prstGeom>
          </p:spPr>
          <p:txBody>
            <a:bodyPr anchor="ctr" rtlCol="false" tIns="50800" lIns="50800" bIns="50800" rIns="50800"/>
            <a:lstStyle/>
            <a:p>
              <a:pPr algn="ctr">
                <a:lnSpc>
                  <a:spcPts val="2659"/>
                </a:lnSpc>
                <a:spcBef>
                  <a:spcPct val="0"/>
                </a:spcBef>
              </a:pPr>
            </a:p>
          </p:txBody>
        </p:sp>
      </p:grpSp>
      <p:sp>
        <p:nvSpPr>
          <p:cNvPr name="TextBox 15" id="15"/>
          <p:cNvSpPr txBox="true"/>
          <p:nvPr/>
        </p:nvSpPr>
        <p:spPr>
          <a:xfrm rot="0">
            <a:off x="4628762" y="2903576"/>
            <a:ext cx="9747878" cy="3445764"/>
          </a:xfrm>
          <a:prstGeom prst="rect">
            <a:avLst/>
          </a:prstGeom>
        </p:spPr>
        <p:txBody>
          <a:bodyPr anchor="t" rtlCol="false" tIns="0" lIns="0" bIns="0" rIns="0">
            <a:spAutoFit/>
          </a:bodyPr>
          <a:lstStyle/>
          <a:p>
            <a:pPr algn="l">
              <a:lnSpc>
                <a:spcPts val="3888"/>
              </a:lnSpc>
            </a:pPr>
            <a:r>
              <a:rPr lang="en-US" sz="3600">
                <a:solidFill>
                  <a:srgbClr val="3C3C50"/>
                </a:solidFill>
                <a:latin typeface="Poppins"/>
                <a:ea typeface="Poppins"/>
                <a:cs typeface="Poppins"/>
                <a:sym typeface="Poppins"/>
              </a:rPr>
              <a:t>In your Methodology section, you explain:</a:t>
            </a:r>
          </a:p>
          <a:p>
            <a:pPr algn="l" marL="890111" indent="-445056" lvl="1">
              <a:lnSpc>
                <a:spcPts val="3888"/>
              </a:lnSpc>
              <a:buFont typeface="Arial"/>
              <a:buChar char="•"/>
            </a:pPr>
            <a:r>
              <a:rPr lang="en-US" sz="3600">
                <a:solidFill>
                  <a:srgbClr val="3C3C50"/>
                </a:solidFill>
                <a:latin typeface="Poppins"/>
                <a:ea typeface="Poppins"/>
                <a:cs typeface="Poppins"/>
                <a:sym typeface="Poppins"/>
              </a:rPr>
              <a:t>All research protocols &amp; procedures</a:t>
            </a:r>
          </a:p>
          <a:p>
            <a:pPr algn="l" marL="890111" indent="-445056" lvl="1">
              <a:lnSpc>
                <a:spcPts val="3888"/>
              </a:lnSpc>
              <a:buFont typeface="Arial"/>
              <a:buChar char="•"/>
            </a:pPr>
            <a:r>
              <a:rPr lang="en-US" sz="3600">
                <a:solidFill>
                  <a:srgbClr val="3C3C50"/>
                </a:solidFill>
                <a:latin typeface="Poppins"/>
                <a:ea typeface="Poppins"/>
                <a:cs typeface="Poppins"/>
                <a:sym typeface="Poppins"/>
              </a:rPr>
              <a:t>How you designed the study</a:t>
            </a:r>
          </a:p>
          <a:p>
            <a:pPr algn="l" marL="890111" indent="-445056" lvl="1">
              <a:lnSpc>
                <a:spcPts val="3888"/>
              </a:lnSpc>
              <a:buFont typeface="Arial"/>
              <a:buChar char="•"/>
            </a:pPr>
            <a:r>
              <a:rPr lang="en-US" sz="3600">
                <a:solidFill>
                  <a:srgbClr val="3C3C50"/>
                </a:solidFill>
                <a:latin typeface="Poppins"/>
                <a:ea typeface="Poppins"/>
                <a:cs typeface="Poppins"/>
                <a:sym typeface="Poppins"/>
              </a:rPr>
              <a:t>How you collected the data</a:t>
            </a:r>
          </a:p>
          <a:p>
            <a:pPr algn="l" marL="890111" indent="-445056" lvl="1">
              <a:lnSpc>
                <a:spcPts val="3888"/>
              </a:lnSpc>
              <a:buFont typeface="Arial"/>
              <a:buChar char="•"/>
            </a:pPr>
            <a:r>
              <a:rPr lang="en-US" sz="3600">
                <a:solidFill>
                  <a:srgbClr val="3C3C50"/>
                </a:solidFill>
                <a:latin typeface="Poppins"/>
                <a:ea typeface="Poppins"/>
                <a:cs typeface="Poppins"/>
                <a:sym typeface="Poppins"/>
              </a:rPr>
              <a:t>Who were your participants, and were you get approved by a review committee</a:t>
            </a:r>
          </a:p>
        </p:txBody>
      </p:sp>
    </p:spTree>
  </p:cSld>
  <p:clrMapOvr>
    <a:masterClrMapping/>
  </p:clrMapOvr>
  <p:transition spd="fast">
    <p:fade/>
  </p:transition>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sp>
        <p:nvSpPr>
          <p:cNvPr name="Freeform 8" id="8"/>
          <p:cNvSpPr/>
          <p:nvPr/>
        </p:nvSpPr>
        <p:spPr>
          <a:xfrm flipH="false" flipV="false" rot="0">
            <a:off x="9776080" y="1237246"/>
            <a:ext cx="10351081" cy="6909346"/>
          </a:xfrm>
          <a:custGeom>
            <a:avLst/>
            <a:gdLst/>
            <a:ahLst/>
            <a:cxnLst/>
            <a:rect r="r" b="b" t="t" l="l"/>
            <a:pathLst>
              <a:path h="6909346" w="10351081">
                <a:moveTo>
                  <a:pt x="0" y="0"/>
                </a:moveTo>
                <a:lnTo>
                  <a:pt x="10351081" y="0"/>
                </a:lnTo>
                <a:lnTo>
                  <a:pt x="10351081" y="6909347"/>
                </a:lnTo>
                <a:lnTo>
                  <a:pt x="0" y="6909347"/>
                </a:lnTo>
                <a:lnTo>
                  <a:pt x="0" y="0"/>
                </a:lnTo>
                <a:close/>
              </a:path>
            </a:pathLst>
          </a:custGeom>
          <a:blipFill>
            <a:blip r:embed="rId4"/>
            <a:stretch>
              <a:fillRect l="0" t="0" r="0" b="0"/>
            </a:stretch>
          </a:blipFill>
        </p:spPr>
      </p:sp>
      <p:grpSp>
        <p:nvGrpSpPr>
          <p:cNvPr name="Group 9" id="9"/>
          <p:cNvGrpSpPr/>
          <p:nvPr/>
        </p:nvGrpSpPr>
        <p:grpSpPr>
          <a:xfrm rot="0">
            <a:off x="410588" y="317935"/>
            <a:ext cx="10891908" cy="8940364"/>
            <a:chOff x="0" y="0"/>
            <a:chExt cx="14522544" cy="11920486"/>
          </a:xfrm>
        </p:grpSpPr>
        <p:sp>
          <p:nvSpPr>
            <p:cNvPr name="Freeform 10" id="10"/>
            <p:cNvSpPr/>
            <p:nvPr/>
          </p:nvSpPr>
          <p:spPr>
            <a:xfrm flipH="false" flipV="false" rot="0">
              <a:off x="63500" y="63500"/>
              <a:ext cx="14395577" cy="11793474"/>
            </a:xfrm>
            <a:custGeom>
              <a:avLst/>
              <a:gdLst/>
              <a:ahLst/>
              <a:cxnLst/>
              <a:rect r="r" b="b" t="t" l="l"/>
              <a:pathLst>
                <a:path h="11793474" w="14395577">
                  <a:moveTo>
                    <a:pt x="0" y="0"/>
                  </a:moveTo>
                  <a:lnTo>
                    <a:pt x="14395577" y="0"/>
                  </a:lnTo>
                  <a:lnTo>
                    <a:pt x="14395577" y="11793474"/>
                  </a:lnTo>
                  <a:lnTo>
                    <a:pt x="0" y="11793474"/>
                  </a:lnTo>
                  <a:close/>
                </a:path>
              </a:pathLst>
            </a:custGeom>
            <a:solidFill>
              <a:srgbClr val="FCF7F6">
                <a:alpha val="80784"/>
              </a:srgbClr>
            </a:solidFill>
          </p:spPr>
        </p:sp>
        <p:sp>
          <p:nvSpPr>
            <p:cNvPr name="Freeform 11" id="11"/>
            <p:cNvSpPr/>
            <p:nvPr/>
          </p:nvSpPr>
          <p:spPr>
            <a:xfrm flipH="false" flipV="false" rot="0">
              <a:off x="0" y="0"/>
              <a:ext cx="14522577" cy="11920474"/>
            </a:xfrm>
            <a:custGeom>
              <a:avLst/>
              <a:gdLst/>
              <a:ahLst/>
              <a:cxnLst/>
              <a:rect r="r" b="b" t="t" l="l"/>
              <a:pathLst>
                <a:path h="11920474" w="14522577">
                  <a:moveTo>
                    <a:pt x="63500" y="0"/>
                  </a:moveTo>
                  <a:lnTo>
                    <a:pt x="14459077" y="0"/>
                  </a:lnTo>
                  <a:cubicBezTo>
                    <a:pt x="14494129" y="0"/>
                    <a:pt x="14522577" y="28448"/>
                    <a:pt x="14522577" y="63500"/>
                  </a:cubicBezTo>
                  <a:lnTo>
                    <a:pt x="14522577" y="11856974"/>
                  </a:lnTo>
                  <a:cubicBezTo>
                    <a:pt x="14522577" y="11892026"/>
                    <a:pt x="14494129" y="11920474"/>
                    <a:pt x="14459077" y="11920474"/>
                  </a:cubicBezTo>
                  <a:lnTo>
                    <a:pt x="63500" y="11920474"/>
                  </a:lnTo>
                  <a:cubicBezTo>
                    <a:pt x="28448" y="11920474"/>
                    <a:pt x="0" y="11892026"/>
                    <a:pt x="0" y="11856974"/>
                  </a:cubicBezTo>
                  <a:lnTo>
                    <a:pt x="0" y="63500"/>
                  </a:lnTo>
                  <a:cubicBezTo>
                    <a:pt x="0" y="28448"/>
                    <a:pt x="28448" y="0"/>
                    <a:pt x="63500" y="0"/>
                  </a:cubicBezTo>
                  <a:moveTo>
                    <a:pt x="63500" y="127000"/>
                  </a:moveTo>
                  <a:lnTo>
                    <a:pt x="63500" y="63500"/>
                  </a:lnTo>
                  <a:lnTo>
                    <a:pt x="127000" y="63500"/>
                  </a:lnTo>
                  <a:lnTo>
                    <a:pt x="127000" y="11856974"/>
                  </a:lnTo>
                  <a:lnTo>
                    <a:pt x="63500" y="11856974"/>
                  </a:lnTo>
                  <a:lnTo>
                    <a:pt x="63500" y="11793474"/>
                  </a:lnTo>
                  <a:lnTo>
                    <a:pt x="14459077" y="11793474"/>
                  </a:lnTo>
                  <a:lnTo>
                    <a:pt x="14459077" y="11856974"/>
                  </a:lnTo>
                  <a:lnTo>
                    <a:pt x="14395577" y="11856974"/>
                  </a:lnTo>
                  <a:lnTo>
                    <a:pt x="14395577" y="63500"/>
                  </a:lnTo>
                  <a:lnTo>
                    <a:pt x="14459077" y="63500"/>
                  </a:lnTo>
                  <a:lnTo>
                    <a:pt x="14459077" y="127000"/>
                  </a:lnTo>
                  <a:lnTo>
                    <a:pt x="63500" y="127000"/>
                  </a:lnTo>
                  <a:close/>
                </a:path>
              </a:pathLst>
            </a:custGeom>
            <a:solidFill>
              <a:srgbClr val="FCF7F6"/>
            </a:solidFill>
          </p:spPr>
        </p:sp>
      </p:grpSp>
      <p:grpSp>
        <p:nvGrpSpPr>
          <p:cNvPr name="Group 12" id="12"/>
          <p:cNvGrpSpPr/>
          <p:nvPr/>
        </p:nvGrpSpPr>
        <p:grpSpPr>
          <a:xfrm rot="0">
            <a:off x="892206" y="960395"/>
            <a:ext cx="9929716" cy="2017462"/>
            <a:chOff x="0" y="0"/>
            <a:chExt cx="13239622" cy="2689950"/>
          </a:xfrm>
        </p:grpSpPr>
        <p:sp>
          <p:nvSpPr>
            <p:cNvPr name="Freeform 13" id="13"/>
            <p:cNvSpPr/>
            <p:nvPr/>
          </p:nvSpPr>
          <p:spPr>
            <a:xfrm flipH="false" flipV="false" rot="0">
              <a:off x="0" y="0"/>
              <a:ext cx="13239623" cy="2689950"/>
            </a:xfrm>
            <a:custGeom>
              <a:avLst/>
              <a:gdLst/>
              <a:ahLst/>
              <a:cxnLst/>
              <a:rect r="r" b="b" t="t" l="l"/>
              <a:pathLst>
                <a:path h="2689950" w="13239623">
                  <a:moveTo>
                    <a:pt x="0" y="0"/>
                  </a:moveTo>
                  <a:lnTo>
                    <a:pt x="13239623" y="0"/>
                  </a:lnTo>
                  <a:lnTo>
                    <a:pt x="13239623" y="2689950"/>
                  </a:lnTo>
                  <a:lnTo>
                    <a:pt x="0" y="2689950"/>
                  </a:lnTo>
                  <a:close/>
                </a:path>
              </a:pathLst>
            </a:custGeom>
          </p:spPr>
        </p:sp>
        <p:sp>
          <p:nvSpPr>
            <p:cNvPr name="TextBox 14" id="14"/>
            <p:cNvSpPr txBox="true"/>
            <p:nvPr/>
          </p:nvSpPr>
          <p:spPr>
            <a:xfrm>
              <a:off x="0" y="9525"/>
              <a:ext cx="13239622" cy="2680425"/>
            </a:xfrm>
            <a:prstGeom prst="rect">
              <a:avLst/>
            </a:prstGeom>
          </p:spPr>
          <p:txBody>
            <a:bodyPr anchor="ctr" rtlCol="false" tIns="0" lIns="0" bIns="0" rIns="0"/>
            <a:lstStyle/>
            <a:p>
              <a:pPr algn="ctr">
                <a:lnSpc>
                  <a:spcPts val="6480"/>
                </a:lnSpc>
              </a:pPr>
              <a:r>
                <a:rPr lang="en-US" b="true" sz="6000">
                  <a:solidFill>
                    <a:srgbClr val="3C3C50"/>
                  </a:solidFill>
                  <a:latin typeface="Poppins Bold"/>
                  <a:ea typeface="Poppins Bold"/>
                  <a:cs typeface="Poppins Bold"/>
                  <a:sym typeface="Poppins Bold"/>
                </a:rPr>
                <a:t>DATA &amp; FINDINGS</a:t>
              </a:r>
            </a:p>
          </p:txBody>
        </p:sp>
      </p:grpSp>
      <p:sp>
        <p:nvSpPr>
          <p:cNvPr name="TextBox 15" id="15"/>
          <p:cNvSpPr txBox="true"/>
          <p:nvPr/>
        </p:nvSpPr>
        <p:spPr>
          <a:xfrm rot="0">
            <a:off x="982603" y="3237889"/>
            <a:ext cx="9747878" cy="3445764"/>
          </a:xfrm>
          <a:prstGeom prst="rect">
            <a:avLst/>
          </a:prstGeom>
        </p:spPr>
        <p:txBody>
          <a:bodyPr anchor="t" rtlCol="false" tIns="0" lIns="0" bIns="0" rIns="0">
            <a:spAutoFit/>
          </a:bodyPr>
          <a:lstStyle/>
          <a:p>
            <a:pPr algn="l">
              <a:lnSpc>
                <a:spcPts val="3888"/>
              </a:lnSpc>
            </a:pPr>
            <a:r>
              <a:rPr lang="en-US" sz="3600">
                <a:solidFill>
                  <a:srgbClr val="3C3C50"/>
                </a:solidFill>
                <a:latin typeface="Poppins"/>
                <a:ea typeface="Poppins"/>
                <a:cs typeface="Poppins"/>
                <a:sym typeface="Poppins"/>
              </a:rPr>
              <a:t>In your Findings section, you explain:</a:t>
            </a:r>
          </a:p>
          <a:p>
            <a:pPr algn="l" marL="675799" indent="-337899" lvl="1">
              <a:lnSpc>
                <a:spcPts val="3888"/>
              </a:lnSpc>
              <a:buFont typeface="Arial"/>
              <a:buChar char="•"/>
            </a:pPr>
            <a:r>
              <a:rPr lang="en-US" sz="3600">
                <a:solidFill>
                  <a:srgbClr val="3C3C50"/>
                </a:solidFill>
                <a:latin typeface="Poppins"/>
                <a:ea typeface="Poppins"/>
                <a:cs typeface="Poppins"/>
                <a:sym typeface="Poppins"/>
              </a:rPr>
              <a:t>What method you used to analyze your data and information</a:t>
            </a:r>
          </a:p>
          <a:p>
            <a:pPr algn="l" marL="675799" indent="-337899" lvl="1">
              <a:lnSpc>
                <a:spcPts val="3888"/>
              </a:lnSpc>
              <a:buFont typeface="Arial"/>
              <a:buChar char="•"/>
            </a:pPr>
            <a:r>
              <a:rPr lang="en-US" sz="3600">
                <a:solidFill>
                  <a:srgbClr val="3C3C50"/>
                </a:solidFill>
                <a:latin typeface="Poppins"/>
                <a:ea typeface="Poppins"/>
                <a:cs typeface="Poppins"/>
                <a:sym typeface="Poppins"/>
              </a:rPr>
              <a:t>The trends, averages, patterns in your data</a:t>
            </a:r>
          </a:p>
          <a:p>
            <a:pPr algn="l" marL="675799" indent="-337899" lvl="1">
              <a:lnSpc>
                <a:spcPts val="3888"/>
              </a:lnSpc>
              <a:buFont typeface="Arial"/>
              <a:buChar char="•"/>
            </a:pPr>
            <a:r>
              <a:rPr lang="en-US" sz="3600">
                <a:solidFill>
                  <a:srgbClr val="3C3C50"/>
                </a:solidFill>
                <a:latin typeface="Poppins"/>
                <a:ea typeface="Poppins"/>
                <a:cs typeface="Poppins"/>
                <a:sym typeface="Poppins"/>
              </a:rPr>
              <a:t>What these trends and patterns mean (interpretations)</a:t>
            </a:r>
          </a:p>
        </p:txBody>
      </p:sp>
    </p:spTree>
  </p:cSld>
  <p:clrMapOvr>
    <a:masterClrMapping/>
  </p:clrMapOvr>
  <p:transition spd="fast">
    <p:fade/>
  </p:transition>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grpSp>
        <p:nvGrpSpPr>
          <p:cNvPr name="Group 8" id="8"/>
          <p:cNvGrpSpPr/>
          <p:nvPr/>
        </p:nvGrpSpPr>
        <p:grpSpPr>
          <a:xfrm rot="0">
            <a:off x="7548318" y="861003"/>
            <a:ext cx="9929716" cy="2017462"/>
            <a:chOff x="0" y="0"/>
            <a:chExt cx="13239622" cy="2689950"/>
          </a:xfrm>
        </p:grpSpPr>
        <p:sp>
          <p:nvSpPr>
            <p:cNvPr name="Freeform 9" id="9"/>
            <p:cNvSpPr/>
            <p:nvPr/>
          </p:nvSpPr>
          <p:spPr>
            <a:xfrm flipH="false" flipV="false" rot="0">
              <a:off x="0" y="0"/>
              <a:ext cx="13239623" cy="2689950"/>
            </a:xfrm>
            <a:custGeom>
              <a:avLst/>
              <a:gdLst/>
              <a:ahLst/>
              <a:cxnLst/>
              <a:rect r="r" b="b" t="t" l="l"/>
              <a:pathLst>
                <a:path h="2689950" w="13239623">
                  <a:moveTo>
                    <a:pt x="0" y="0"/>
                  </a:moveTo>
                  <a:lnTo>
                    <a:pt x="13239623" y="0"/>
                  </a:lnTo>
                  <a:lnTo>
                    <a:pt x="13239623" y="2689950"/>
                  </a:lnTo>
                  <a:lnTo>
                    <a:pt x="0" y="2689950"/>
                  </a:lnTo>
                  <a:close/>
                </a:path>
              </a:pathLst>
            </a:custGeom>
          </p:spPr>
        </p:sp>
        <p:sp>
          <p:nvSpPr>
            <p:cNvPr name="TextBox 10" id="10"/>
            <p:cNvSpPr txBox="true"/>
            <p:nvPr/>
          </p:nvSpPr>
          <p:spPr>
            <a:xfrm>
              <a:off x="0" y="9525"/>
              <a:ext cx="13239622" cy="2680425"/>
            </a:xfrm>
            <a:prstGeom prst="rect">
              <a:avLst/>
            </a:prstGeom>
          </p:spPr>
          <p:txBody>
            <a:bodyPr anchor="ctr" rtlCol="false" tIns="0" lIns="0" bIns="0" rIns="0"/>
            <a:lstStyle/>
            <a:p>
              <a:pPr algn="ctr">
                <a:lnSpc>
                  <a:spcPts val="6480"/>
                </a:lnSpc>
              </a:pPr>
              <a:r>
                <a:rPr lang="en-US" b="true" sz="6000">
                  <a:solidFill>
                    <a:srgbClr val="3C3C50"/>
                  </a:solidFill>
                  <a:latin typeface="Poppins Bold"/>
                  <a:ea typeface="Poppins Bold"/>
                  <a:cs typeface="Poppins Bold"/>
                  <a:sym typeface="Poppins Bold"/>
                </a:rPr>
                <a:t>CONCLUSIONS</a:t>
              </a:r>
            </a:p>
          </p:txBody>
        </p:sp>
      </p:grpSp>
      <p:sp>
        <p:nvSpPr>
          <p:cNvPr name="Freeform 11" id="11"/>
          <p:cNvSpPr/>
          <p:nvPr/>
        </p:nvSpPr>
        <p:spPr>
          <a:xfrm flipH="false" flipV="false" rot="0">
            <a:off x="1028700" y="1571613"/>
            <a:ext cx="6390534" cy="5983137"/>
          </a:xfrm>
          <a:custGeom>
            <a:avLst/>
            <a:gdLst/>
            <a:ahLst/>
            <a:cxnLst/>
            <a:rect r="r" b="b" t="t" l="l"/>
            <a:pathLst>
              <a:path h="5983137" w="6390534">
                <a:moveTo>
                  <a:pt x="0" y="0"/>
                </a:moveTo>
                <a:lnTo>
                  <a:pt x="6390534" y="0"/>
                </a:lnTo>
                <a:lnTo>
                  <a:pt x="6390534" y="5983137"/>
                </a:lnTo>
                <a:lnTo>
                  <a:pt x="0" y="59831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2" id="12"/>
          <p:cNvSpPr txBox="true"/>
          <p:nvPr/>
        </p:nvSpPr>
        <p:spPr>
          <a:xfrm rot="0">
            <a:off x="7890299" y="3415867"/>
            <a:ext cx="9747878" cy="4421010"/>
          </a:xfrm>
          <a:prstGeom prst="rect">
            <a:avLst/>
          </a:prstGeom>
        </p:spPr>
        <p:txBody>
          <a:bodyPr anchor="t" rtlCol="false" tIns="0" lIns="0" bIns="0" rIns="0">
            <a:spAutoFit/>
          </a:bodyPr>
          <a:lstStyle/>
          <a:p>
            <a:pPr algn="l">
              <a:lnSpc>
                <a:spcPts val="3474"/>
              </a:lnSpc>
            </a:pPr>
            <a:r>
              <a:rPr lang="en-US" sz="3217">
                <a:solidFill>
                  <a:srgbClr val="3C3C50"/>
                </a:solidFill>
                <a:latin typeface="Poppins"/>
                <a:ea typeface="Poppins"/>
                <a:cs typeface="Poppins"/>
                <a:sym typeface="Poppins"/>
              </a:rPr>
              <a:t>Your conclusion section will wrap up your research report! A good conclusion will:</a:t>
            </a:r>
          </a:p>
          <a:p>
            <a:pPr algn="l" marL="1216349" indent="-608174" lvl="1">
              <a:lnSpc>
                <a:spcPts val="3474"/>
              </a:lnSpc>
              <a:buFont typeface="Arial"/>
              <a:buChar char="•"/>
            </a:pPr>
            <a:r>
              <a:rPr lang="en-US" sz="3217">
                <a:solidFill>
                  <a:srgbClr val="3C3C50"/>
                </a:solidFill>
                <a:latin typeface="Poppins"/>
                <a:ea typeface="Poppins"/>
                <a:cs typeface="Poppins"/>
                <a:sym typeface="Poppins"/>
              </a:rPr>
              <a:t>Summarize your research report and findings</a:t>
            </a:r>
          </a:p>
          <a:p>
            <a:pPr algn="l" marL="1216349" indent="-608174" lvl="1">
              <a:lnSpc>
                <a:spcPts val="3474"/>
              </a:lnSpc>
              <a:buFont typeface="Arial"/>
              <a:buChar char="•"/>
            </a:pPr>
            <a:r>
              <a:rPr lang="en-US" sz="3217">
                <a:solidFill>
                  <a:srgbClr val="3C3C50"/>
                </a:solidFill>
                <a:latin typeface="Poppins"/>
                <a:ea typeface="Poppins"/>
                <a:cs typeface="Poppins"/>
                <a:sym typeface="Poppins"/>
              </a:rPr>
              <a:t>Identify the possible weaknesses of the study</a:t>
            </a:r>
          </a:p>
          <a:p>
            <a:pPr algn="l" marL="1216061" indent="-608030" lvl="1">
              <a:lnSpc>
                <a:spcPts val="3474"/>
              </a:lnSpc>
              <a:buFont typeface="Arial"/>
              <a:buChar char="•"/>
            </a:pPr>
            <a:r>
              <a:rPr lang="en-US" sz="3217">
                <a:solidFill>
                  <a:srgbClr val="3C3C50"/>
                </a:solidFill>
                <a:latin typeface="Poppins"/>
                <a:ea typeface="Poppins"/>
                <a:cs typeface="Poppins"/>
                <a:sym typeface="Poppins"/>
              </a:rPr>
              <a:t>Explain w</a:t>
            </a:r>
            <a:r>
              <a:rPr lang="en-US" sz="3217">
                <a:solidFill>
                  <a:srgbClr val="3C3C50"/>
                </a:solidFill>
                <a:latin typeface="Poppins"/>
                <a:ea typeface="Poppins"/>
                <a:cs typeface="Poppins"/>
                <a:sym typeface="Poppins"/>
              </a:rPr>
              <a:t>hat the findings mean to a broader group or society</a:t>
            </a:r>
          </a:p>
          <a:p>
            <a:pPr algn="l" marL="2370010" indent="-790003" lvl="2">
              <a:lnSpc>
                <a:spcPts val="3474"/>
              </a:lnSpc>
            </a:pPr>
          </a:p>
          <a:p>
            <a:pPr algn="l" marL="2370010" indent="-790003" lvl="2">
              <a:lnSpc>
                <a:spcPts val="3474"/>
              </a:lnSpc>
            </a:pPr>
          </a:p>
        </p:txBody>
      </p:sp>
    </p:spTree>
  </p:cSld>
  <p:clrMapOvr>
    <a:masterClrMapping/>
  </p:clrMapOvr>
  <p:transition spd="fast">
    <p:fade/>
  </p:transition>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22" r="0" b="-9222"/>
            </a:stretch>
          </a:blipFill>
        </p:spPr>
      </p:sp>
      <p:grpSp>
        <p:nvGrpSpPr>
          <p:cNvPr name="Group 3" id="3"/>
          <p:cNvGrpSpPr/>
          <p:nvPr/>
        </p:nvGrpSpPr>
        <p:grpSpPr>
          <a:xfrm rot="0">
            <a:off x="0" y="8713177"/>
            <a:ext cx="18288000" cy="1644162"/>
            <a:chOff x="0" y="0"/>
            <a:chExt cx="24384000" cy="2192216"/>
          </a:xfrm>
        </p:grpSpPr>
        <p:sp>
          <p:nvSpPr>
            <p:cNvPr name="Freeform 4" id="4"/>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5" id="5"/>
          <p:cNvGrpSpPr>
            <a:grpSpLocks noChangeAspect="true"/>
          </p:cNvGrpSpPr>
          <p:nvPr/>
        </p:nvGrpSpPr>
        <p:grpSpPr>
          <a:xfrm rot="0">
            <a:off x="0" y="8713177"/>
            <a:ext cx="18288000" cy="184639"/>
            <a:chOff x="0" y="0"/>
            <a:chExt cx="24384000" cy="246185"/>
          </a:xfrm>
        </p:grpSpPr>
        <p:sp>
          <p:nvSpPr>
            <p:cNvPr name="Freeform 6" id="6"/>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7" id="7"/>
          <p:cNvGrpSpPr>
            <a:grpSpLocks noChangeAspect="true"/>
          </p:cNvGrpSpPr>
          <p:nvPr/>
        </p:nvGrpSpPr>
        <p:grpSpPr>
          <a:xfrm rot="0">
            <a:off x="14773275" y="8985739"/>
            <a:ext cx="3429000" cy="1662544"/>
            <a:chOff x="0" y="0"/>
            <a:chExt cx="4572000" cy="2216725"/>
          </a:xfrm>
        </p:grpSpPr>
        <p:sp>
          <p:nvSpPr>
            <p:cNvPr name="Freeform 8" id="8"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9" id="9"/>
          <p:cNvGrpSpPr/>
          <p:nvPr/>
        </p:nvGrpSpPr>
        <p:grpSpPr>
          <a:xfrm rot="0">
            <a:off x="457701" y="434139"/>
            <a:ext cx="10891908" cy="8940364"/>
            <a:chOff x="0" y="0"/>
            <a:chExt cx="14522544" cy="11920486"/>
          </a:xfrm>
        </p:grpSpPr>
        <p:sp>
          <p:nvSpPr>
            <p:cNvPr name="Freeform 10" id="10"/>
            <p:cNvSpPr/>
            <p:nvPr/>
          </p:nvSpPr>
          <p:spPr>
            <a:xfrm flipH="false" flipV="false" rot="0">
              <a:off x="63500" y="63500"/>
              <a:ext cx="14395577" cy="11793474"/>
            </a:xfrm>
            <a:custGeom>
              <a:avLst/>
              <a:gdLst/>
              <a:ahLst/>
              <a:cxnLst/>
              <a:rect r="r" b="b" t="t" l="l"/>
              <a:pathLst>
                <a:path h="11793474" w="14395577">
                  <a:moveTo>
                    <a:pt x="0" y="0"/>
                  </a:moveTo>
                  <a:lnTo>
                    <a:pt x="14395577" y="0"/>
                  </a:lnTo>
                  <a:lnTo>
                    <a:pt x="14395577" y="11793474"/>
                  </a:lnTo>
                  <a:lnTo>
                    <a:pt x="0" y="11793474"/>
                  </a:lnTo>
                  <a:close/>
                </a:path>
              </a:pathLst>
            </a:custGeom>
            <a:solidFill>
              <a:srgbClr val="FCF7F6">
                <a:alpha val="80784"/>
              </a:srgbClr>
            </a:solidFill>
          </p:spPr>
        </p:sp>
        <p:sp>
          <p:nvSpPr>
            <p:cNvPr name="Freeform 11" id="11"/>
            <p:cNvSpPr/>
            <p:nvPr/>
          </p:nvSpPr>
          <p:spPr>
            <a:xfrm flipH="false" flipV="false" rot="0">
              <a:off x="0" y="0"/>
              <a:ext cx="14522577" cy="11920474"/>
            </a:xfrm>
            <a:custGeom>
              <a:avLst/>
              <a:gdLst/>
              <a:ahLst/>
              <a:cxnLst/>
              <a:rect r="r" b="b" t="t" l="l"/>
              <a:pathLst>
                <a:path h="11920474" w="14522577">
                  <a:moveTo>
                    <a:pt x="63500" y="0"/>
                  </a:moveTo>
                  <a:lnTo>
                    <a:pt x="14459077" y="0"/>
                  </a:lnTo>
                  <a:cubicBezTo>
                    <a:pt x="14494129" y="0"/>
                    <a:pt x="14522577" y="28448"/>
                    <a:pt x="14522577" y="63500"/>
                  </a:cubicBezTo>
                  <a:lnTo>
                    <a:pt x="14522577" y="11856974"/>
                  </a:lnTo>
                  <a:cubicBezTo>
                    <a:pt x="14522577" y="11892026"/>
                    <a:pt x="14494129" y="11920474"/>
                    <a:pt x="14459077" y="11920474"/>
                  </a:cubicBezTo>
                  <a:lnTo>
                    <a:pt x="63500" y="11920474"/>
                  </a:lnTo>
                  <a:cubicBezTo>
                    <a:pt x="28448" y="11920474"/>
                    <a:pt x="0" y="11892026"/>
                    <a:pt x="0" y="11856974"/>
                  </a:cubicBezTo>
                  <a:lnTo>
                    <a:pt x="0" y="63500"/>
                  </a:lnTo>
                  <a:cubicBezTo>
                    <a:pt x="0" y="28448"/>
                    <a:pt x="28448" y="0"/>
                    <a:pt x="63500" y="0"/>
                  </a:cubicBezTo>
                  <a:moveTo>
                    <a:pt x="63500" y="127000"/>
                  </a:moveTo>
                  <a:lnTo>
                    <a:pt x="63500" y="63500"/>
                  </a:lnTo>
                  <a:lnTo>
                    <a:pt x="127000" y="63500"/>
                  </a:lnTo>
                  <a:lnTo>
                    <a:pt x="127000" y="11856974"/>
                  </a:lnTo>
                  <a:lnTo>
                    <a:pt x="63500" y="11856974"/>
                  </a:lnTo>
                  <a:lnTo>
                    <a:pt x="63500" y="11793474"/>
                  </a:lnTo>
                  <a:lnTo>
                    <a:pt x="14459077" y="11793474"/>
                  </a:lnTo>
                  <a:lnTo>
                    <a:pt x="14459077" y="11856974"/>
                  </a:lnTo>
                  <a:lnTo>
                    <a:pt x="14395577" y="11856974"/>
                  </a:lnTo>
                  <a:lnTo>
                    <a:pt x="14395577" y="63500"/>
                  </a:lnTo>
                  <a:lnTo>
                    <a:pt x="14459077" y="63500"/>
                  </a:lnTo>
                  <a:lnTo>
                    <a:pt x="14459077" y="127000"/>
                  </a:lnTo>
                  <a:lnTo>
                    <a:pt x="63500" y="127000"/>
                  </a:lnTo>
                  <a:close/>
                </a:path>
              </a:pathLst>
            </a:custGeom>
            <a:solidFill>
              <a:srgbClr val="FCF7F6"/>
            </a:solidFill>
          </p:spPr>
        </p:sp>
      </p:grpSp>
      <p:grpSp>
        <p:nvGrpSpPr>
          <p:cNvPr name="Group 12" id="12"/>
          <p:cNvGrpSpPr/>
          <p:nvPr/>
        </p:nvGrpSpPr>
        <p:grpSpPr>
          <a:xfrm rot="0">
            <a:off x="892206" y="960395"/>
            <a:ext cx="9929716" cy="2017462"/>
            <a:chOff x="0" y="0"/>
            <a:chExt cx="13239622" cy="2689950"/>
          </a:xfrm>
        </p:grpSpPr>
        <p:sp>
          <p:nvSpPr>
            <p:cNvPr name="Freeform 13" id="13"/>
            <p:cNvSpPr/>
            <p:nvPr/>
          </p:nvSpPr>
          <p:spPr>
            <a:xfrm flipH="false" flipV="false" rot="0">
              <a:off x="0" y="0"/>
              <a:ext cx="13239623" cy="2689950"/>
            </a:xfrm>
            <a:custGeom>
              <a:avLst/>
              <a:gdLst/>
              <a:ahLst/>
              <a:cxnLst/>
              <a:rect r="r" b="b" t="t" l="l"/>
              <a:pathLst>
                <a:path h="2689950" w="13239623">
                  <a:moveTo>
                    <a:pt x="0" y="0"/>
                  </a:moveTo>
                  <a:lnTo>
                    <a:pt x="13239623" y="0"/>
                  </a:lnTo>
                  <a:lnTo>
                    <a:pt x="13239623" y="2689950"/>
                  </a:lnTo>
                  <a:lnTo>
                    <a:pt x="0" y="2689950"/>
                  </a:lnTo>
                  <a:close/>
                </a:path>
              </a:pathLst>
            </a:custGeom>
          </p:spPr>
        </p:sp>
        <p:sp>
          <p:nvSpPr>
            <p:cNvPr name="TextBox 14" id="14"/>
            <p:cNvSpPr txBox="true"/>
            <p:nvPr/>
          </p:nvSpPr>
          <p:spPr>
            <a:xfrm>
              <a:off x="0" y="9525"/>
              <a:ext cx="13239622" cy="2680425"/>
            </a:xfrm>
            <a:prstGeom prst="rect">
              <a:avLst/>
            </a:prstGeom>
          </p:spPr>
          <p:txBody>
            <a:bodyPr anchor="ctr" rtlCol="false" tIns="0" lIns="0" bIns="0" rIns="0"/>
            <a:lstStyle/>
            <a:p>
              <a:pPr algn="ctr">
                <a:lnSpc>
                  <a:spcPts val="6480"/>
                </a:lnSpc>
              </a:pPr>
              <a:r>
                <a:rPr lang="en-US" b="true" sz="6000">
                  <a:solidFill>
                    <a:srgbClr val="3C3C50"/>
                  </a:solidFill>
                  <a:latin typeface="Poppins Bold"/>
                  <a:ea typeface="Poppins Bold"/>
                  <a:cs typeface="Poppins Bold"/>
                  <a:sym typeface="Poppins Bold"/>
                </a:rPr>
                <a:t>REFERENCES</a:t>
              </a:r>
            </a:p>
          </p:txBody>
        </p:sp>
      </p:grpSp>
      <p:sp>
        <p:nvSpPr>
          <p:cNvPr name="TextBox 15" id="15"/>
          <p:cNvSpPr txBox="true"/>
          <p:nvPr/>
        </p:nvSpPr>
        <p:spPr>
          <a:xfrm rot="0">
            <a:off x="982603" y="3061677"/>
            <a:ext cx="9747878" cy="4717542"/>
          </a:xfrm>
          <a:prstGeom prst="rect">
            <a:avLst/>
          </a:prstGeom>
        </p:spPr>
        <p:txBody>
          <a:bodyPr anchor="t" rtlCol="false" tIns="0" lIns="0" bIns="0" rIns="0">
            <a:spAutoFit/>
          </a:bodyPr>
          <a:lstStyle/>
          <a:p>
            <a:pPr algn="l" marL="582930" indent="-291465" lvl="1">
              <a:lnSpc>
                <a:spcPts val="3888"/>
              </a:lnSpc>
              <a:buFont typeface="Arial"/>
              <a:buChar char="•"/>
            </a:pPr>
            <a:r>
              <a:rPr lang="en-US" sz="3600">
                <a:solidFill>
                  <a:srgbClr val="3C3C50"/>
                </a:solidFill>
                <a:latin typeface="Lato"/>
                <a:ea typeface="Lato"/>
                <a:cs typeface="Lato"/>
                <a:sym typeface="Lato"/>
              </a:rPr>
              <a:t>The last section of your research report is the Reference or Works Cited</a:t>
            </a:r>
          </a:p>
          <a:p>
            <a:pPr algn="l" marL="582930" indent="-291465" lvl="1">
              <a:lnSpc>
                <a:spcPts val="3888"/>
              </a:lnSpc>
              <a:buFont typeface="Arial"/>
              <a:buChar char="•"/>
            </a:pPr>
            <a:r>
              <a:rPr lang="en-US" sz="3600">
                <a:solidFill>
                  <a:srgbClr val="3C3C50"/>
                </a:solidFill>
                <a:latin typeface="Lato"/>
                <a:ea typeface="Lato"/>
                <a:cs typeface="Lato"/>
                <a:sym typeface="Lato"/>
              </a:rPr>
              <a:t>This section is where you list the literature and articles you mentioned throughout the report</a:t>
            </a:r>
          </a:p>
          <a:p>
            <a:pPr algn="l" marL="582930" indent="-291465" lvl="1">
              <a:lnSpc>
                <a:spcPts val="3888"/>
              </a:lnSpc>
              <a:buFont typeface="Arial"/>
              <a:buChar char="•"/>
            </a:pPr>
            <a:r>
              <a:rPr lang="en-US" sz="3600">
                <a:solidFill>
                  <a:srgbClr val="3C3C50"/>
                </a:solidFill>
                <a:latin typeface="Lato"/>
                <a:ea typeface="Lato"/>
                <a:cs typeface="Lato"/>
                <a:sym typeface="Lato"/>
              </a:rPr>
              <a:t>Reference lists will show the </a:t>
            </a:r>
          </a:p>
          <a:p>
            <a:pPr algn="l" marL="1214438" indent="-404812" lvl="2">
              <a:lnSpc>
                <a:spcPts val="3240"/>
              </a:lnSpc>
              <a:buFont typeface="Arial"/>
              <a:buChar char="⚬"/>
            </a:pPr>
            <a:r>
              <a:rPr lang="en-US" sz="3000">
                <a:solidFill>
                  <a:srgbClr val="3C3C50"/>
                </a:solidFill>
                <a:latin typeface="Poppins"/>
                <a:ea typeface="Poppins"/>
                <a:cs typeface="Poppins"/>
                <a:sym typeface="Poppins"/>
              </a:rPr>
              <a:t>Author, Title, Year Published, Publisher, etc.</a:t>
            </a:r>
          </a:p>
          <a:p>
            <a:pPr algn="l" marL="582930" indent="-291465" lvl="1">
              <a:lnSpc>
                <a:spcPts val="3888"/>
              </a:lnSpc>
              <a:buFont typeface="Arial"/>
              <a:buChar char="•"/>
            </a:pPr>
            <a:r>
              <a:rPr lang="en-US" sz="3600">
                <a:solidFill>
                  <a:srgbClr val="3C3C50"/>
                </a:solidFill>
                <a:latin typeface="Lato"/>
                <a:ea typeface="Lato"/>
                <a:cs typeface="Lato"/>
                <a:sym typeface="Lato"/>
              </a:rPr>
              <a:t>Different teachers/publishers will require different styles of citation</a:t>
            </a:r>
          </a:p>
          <a:p>
            <a:pPr algn="l" marL="1214438" indent="-404812" lvl="2">
              <a:lnSpc>
                <a:spcPts val="3240"/>
              </a:lnSpc>
              <a:buFont typeface="Arial"/>
              <a:buChar char="⚬"/>
            </a:pPr>
            <a:r>
              <a:rPr lang="en-US" sz="3000">
                <a:solidFill>
                  <a:srgbClr val="3C3C50"/>
                </a:solidFill>
                <a:latin typeface="Poppins"/>
                <a:ea typeface="Poppins"/>
                <a:cs typeface="Poppins"/>
                <a:sym typeface="Poppins"/>
              </a:rPr>
              <a:t>APA, Chicago, MLA, AMA</a:t>
            </a:r>
          </a:p>
        </p:txBody>
      </p:sp>
    </p:spTree>
  </p:cSld>
  <p:clrMapOvr>
    <a:masterClrMapping/>
  </p:clrMapOvr>
  <p:transition spd="fast">
    <p:fade/>
  </p:transition>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777" r="0" b="-16777"/>
            </a:stretch>
          </a:blipFill>
        </p:spPr>
      </p:sp>
      <p:grpSp>
        <p:nvGrpSpPr>
          <p:cNvPr name="Group 3" id="3"/>
          <p:cNvGrpSpPr/>
          <p:nvPr/>
        </p:nvGrpSpPr>
        <p:grpSpPr>
          <a:xfrm rot="0">
            <a:off x="0" y="8713177"/>
            <a:ext cx="18288000" cy="1644162"/>
            <a:chOff x="0" y="0"/>
            <a:chExt cx="24384000" cy="2192216"/>
          </a:xfrm>
        </p:grpSpPr>
        <p:sp>
          <p:nvSpPr>
            <p:cNvPr name="Freeform 4" id="4"/>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A1B4A2"/>
            </a:solidFill>
          </p:spPr>
        </p:sp>
      </p:grpSp>
      <p:grpSp>
        <p:nvGrpSpPr>
          <p:cNvPr name="Group 5" id="5"/>
          <p:cNvGrpSpPr>
            <a:grpSpLocks noChangeAspect="true"/>
          </p:cNvGrpSpPr>
          <p:nvPr/>
        </p:nvGrpSpPr>
        <p:grpSpPr>
          <a:xfrm rot="0">
            <a:off x="0" y="8848725"/>
            <a:ext cx="18288000" cy="184639"/>
            <a:chOff x="0" y="0"/>
            <a:chExt cx="24384000" cy="246185"/>
          </a:xfrm>
        </p:grpSpPr>
        <p:sp>
          <p:nvSpPr>
            <p:cNvPr name="Freeform 6" id="6"/>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7" id="7"/>
          <p:cNvGrpSpPr>
            <a:grpSpLocks noChangeAspect="true"/>
          </p:cNvGrpSpPr>
          <p:nvPr/>
        </p:nvGrpSpPr>
        <p:grpSpPr>
          <a:xfrm rot="0">
            <a:off x="14773275" y="8985739"/>
            <a:ext cx="3429000" cy="1662544"/>
            <a:chOff x="0" y="0"/>
            <a:chExt cx="4572000" cy="2216725"/>
          </a:xfrm>
        </p:grpSpPr>
        <p:sp>
          <p:nvSpPr>
            <p:cNvPr name="Freeform 8" id="8"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9" id="9"/>
          <p:cNvGrpSpPr/>
          <p:nvPr/>
        </p:nvGrpSpPr>
        <p:grpSpPr>
          <a:xfrm rot="0">
            <a:off x="2189189" y="1505209"/>
            <a:ext cx="14621608" cy="5916522"/>
            <a:chOff x="0" y="0"/>
            <a:chExt cx="19495477" cy="7888696"/>
          </a:xfrm>
        </p:grpSpPr>
        <p:sp>
          <p:nvSpPr>
            <p:cNvPr name="Freeform 10" id="10"/>
            <p:cNvSpPr/>
            <p:nvPr/>
          </p:nvSpPr>
          <p:spPr>
            <a:xfrm flipH="false" flipV="false" rot="0">
              <a:off x="0" y="0"/>
              <a:ext cx="19495477" cy="7888697"/>
            </a:xfrm>
            <a:custGeom>
              <a:avLst/>
              <a:gdLst/>
              <a:ahLst/>
              <a:cxnLst/>
              <a:rect r="r" b="b" t="t" l="l"/>
              <a:pathLst>
                <a:path h="7888697" w="19495477">
                  <a:moveTo>
                    <a:pt x="0" y="0"/>
                  </a:moveTo>
                  <a:lnTo>
                    <a:pt x="19495477" y="0"/>
                  </a:lnTo>
                  <a:lnTo>
                    <a:pt x="19495477" y="7888697"/>
                  </a:lnTo>
                  <a:lnTo>
                    <a:pt x="0" y="7888697"/>
                  </a:lnTo>
                  <a:close/>
                </a:path>
              </a:pathLst>
            </a:custGeom>
          </p:spPr>
        </p:sp>
        <p:sp>
          <p:nvSpPr>
            <p:cNvPr name="TextBox 11" id="11"/>
            <p:cNvSpPr txBox="true"/>
            <p:nvPr/>
          </p:nvSpPr>
          <p:spPr>
            <a:xfrm>
              <a:off x="0" y="38100"/>
              <a:ext cx="19495477" cy="7850596"/>
            </a:xfrm>
            <a:prstGeom prst="rect">
              <a:avLst/>
            </a:prstGeom>
          </p:spPr>
          <p:txBody>
            <a:bodyPr anchor="ctr" rtlCol="false" tIns="0" lIns="0" bIns="0" rIns="0"/>
            <a:lstStyle/>
            <a:p>
              <a:pPr algn="l">
                <a:lnSpc>
                  <a:spcPts val="4103"/>
                </a:lnSpc>
              </a:pPr>
              <a:r>
                <a:rPr lang="en-US" sz="3799">
                  <a:solidFill>
                    <a:srgbClr val="3C3C50"/>
                  </a:solidFill>
                  <a:latin typeface="Lato"/>
                  <a:ea typeface="Lato"/>
                  <a:cs typeface="Lato"/>
                  <a:sym typeface="Lato"/>
                </a:rPr>
                <a:t>When writing your research report, it is important to maintain </a:t>
              </a:r>
              <a:r>
                <a:rPr lang="en-US" b="true" sz="3799">
                  <a:solidFill>
                    <a:srgbClr val="3C3C50"/>
                  </a:solidFill>
                  <a:latin typeface="Lato Bold"/>
                  <a:ea typeface="Lato Bold"/>
                  <a:cs typeface="Lato Bold"/>
                  <a:sym typeface="Lato Bold"/>
                </a:rPr>
                <a:t>academic integrity</a:t>
              </a:r>
            </a:p>
            <a:p>
              <a:pPr algn="l">
                <a:lnSpc>
                  <a:spcPts val="4103"/>
                </a:lnSpc>
              </a:pPr>
            </a:p>
            <a:p>
              <a:pPr algn="l">
                <a:lnSpc>
                  <a:spcPts val="4103"/>
                </a:lnSpc>
              </a:pPr>
              <a:r>
                <a:rPr lang="en-US" sz="3799">
                  <a:solidFill>
                    <a:srgbClr val="3C3C50"/>
                  </a:solidFill>
                  <a:latin typeface="Lato"/>
                  <a:ea typeface="Lato"/>
                  <a:cs typeface="Lato"/>
                  <a:sym typeface="Lato"/>
                </a:rPr>
                <a:t>Academic integrity includes:</a:t>
              </a:r>
            </a:p>
            <a:p>
              <a:pPr algn="l" marL="1758464" indent="-879232" lvl="1">
                <a:lnSpc>
                  <a:spcPts val="4103"/>
                </a:lnSpc>
                <a:buFont typeface="Arial"/>
                <a:buChar char="•"/>
              </a:pPr>
              <a:r>
                <a:rPr lang="en-US" sz="3799">
                  <a:solidFill>
                    <a:srgbClr val="3C3C50"/>
                  </a:solidFill>
                  <a:latin typeface="Lato"/>
                  <a:ea typeface="Lato"/>
                  <a:cs typeface="Lato"/>
                  <a:sym typeface="Lato"/>
                </a:rPr>
                <a:t>Crediting the words and ideas of other people ​</a:t>
              </a:r>
            </a:p>
            <a:p>
              <a:pPr algn="l" marL="1758464" indent="-879232" lvl="1">
                <a:lnSpc>
                  <a:spcPts val="4103"/>
                </a:lnSpc>
                <a:buFont typeface="Arial"/>
                <a:buChar char="•"/>
              </a:pPr>
              <a:r>
                <a:rPr lang="en-US" sz="3799">
                  <a:solidFill>
                    <a:srgbClr val="3C3C50"/>
                  </a:solidFill>
                  <a:latin typeface="Lato"/>
                  <a:ea typeface="Lato"/>
                  <a:cs typeface="Lato"/>
                  <a:sym typeface="Lato"/>
                </a:rPr>
                <a:t>Maintaining confidentiality and protecting participants’ right to privacy ​</a:t>
              </a:r>
            </a:p>
            <a:p>
              <a:pPr algn="l" marL="1758464" indent="-879232" lvl="1">
                <a:lnSpc>
                  <a:spcPts val="4103"/>
                </a:lnSpc>
                <a:buFont typeface="Arial"/>
                <a:buChar char="•"/>
              </a:pPr>
              <a:r>
                <a:rPr lang="en-US" sz="3799">
                  <a:solidFill>
                    <a:srgbClr val="3C3C50"/>
                  </a:solidFill>
                  <a:latin typeface="Lato"/>
                  <a:ea typeface="Lato"/>
                  <a:cs typeface="Lato"/>
                  <a:sym typeface="Lato"/>
                </a:rPr>
                <a:t>Identifying any biases in your sample selection​</a:t>
              </a:r>
            </a:p>
            <a:p>
              <a:pPr algn="l" marL="1758464" indent="-879232" lvl="1">
                <a:lnSpc>
                  <a:spcPts val="4103"/>
                </a:lnSpc>
                <a:buFont typeface="Arial"/>
                <a:buChar char="•"/>
              </a:pPr>
              <a:r>
                <a:rPr lang="en-US" sz="3799">
                  <a:solidFill>
                    <a:srgbClr val="3C3C50"/>
                  </a:solidFill>
                  <a:latin typeface="Lato"/>
                  <a:ea typeface="Lato"/>
                  <a:cs typeface="Lato"/>
                  <a:sym typeface="Lato"/>
                </a:rPr>
                <a:t>Describing the limitations of your assessment strategies​</a:t>
              </a:r>
            </a:p>
            <a:p>
              <a:pPr algn="l" marL="1758464" indent="-879232" lvl="1">
                <a:lnSpc>
                  <a:spcPts val="4103"/>
                </a:lnSpc>
                <a:buFont typeface="Arial"/>
                <a:buChar char="•"/>
              </a:pPr>
              <a:r>
                <a:rPr lang="en-US" sz="3799">
                  <a:solidFill>
                    <a:srgbClr val="3C3C50"/>
                  </a:solidFill>
                  <a:latin typeface="Lato"/>
                  <a:ea typeface="Lato"/>
                  <a:cs typeface="Lato"/>
                  <a:sym typeface="Lato"/>
                </a:rPr>
                <a:t>Providing a complete report of your findings, including findings that may not support your predictions​</a:t>
              </a:r>
            </a:p>
          </p:txBody>
        </p:sp>
      </p:grpSp>
    </p:spTree>
  </p:cSld>
  <p:clrMapOvr>
    <a:masterClrMapping/>
  </p:clrMapOvr>
  <p:transition spd="fast">
    <p:fade/>
  </p:transition>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848725"/>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sp>
        <p:nvSpPr>
          <p:cNvPr name="TextBox 8" id="8"/>
          <p:cNvSpPr txBox="true"/>
          <p:nvPr/>
        </p:nvSpPr>
        <p:spPr>
          <a:xfrm rot="0">
            <a:off x="1341120" y="937323"/>
            <a:ext cx="13873701" cy="1136727"/>
          </a:xfrm>
          <a:prstGeom prst="rect">
            <a:avLst/>
          </a:prstGeom>
        </p:spPr>
        <p:txBody>
          <a:bodyPr anchor="t" rtlCol="false" tIns="0" lIns="0" bIns="0" rIns="0">
            <a:spAutoFit/>
          </a:bodyPr>
          <a:lstStyle/>
          <a:p>
            <a:pPr algn="l">
              <a:lnSpc>
                <a:spcPts val="4280"/>
              </a:lnSpc>
            </a:pPr>
            <a:r>
              <a:rPr lang="en-US" b="true" sz="3963">
                <a:solidFill>
                  <a:srgbClr val="3C3C50"/>
                </a:solidFill>
                <a:latin typeface="Poppins Bold"/>
                <a:ea typeface="Poppins Bold"/>
                <a:cs typeface="Poppins Bold"/>
                <a:sym typeface="Poppins Bold"/>
              </a:rPr>
              <a:t>WHAT DOES A COMPLETE RESEARCH REPORT </a:t>
            </a:r>
          </a:p>
          <a:p>
            <a:pPr algn="l">
              <a:lnSpc>
                <a:spcPts val="4280"/>
              </a:lnSpc>
            </a:pPr>
            <a:r>
              <a:rPr lang="en-US" b="true" sz="3963">
                <a:solidFill>
                  <a:srgbClr val="3C3C50"/>
                </a:solidFill>
                <a:latin typeface="Poppins Bold"/>
                <a:ea typeface="Poppins Bold"/>
                <a:cs typeface="Poppins Bold"/>
                <a:sym typeface="Poppins Bold"/>
              </a:rPr>
              <a:t>LOOK LIKE?</a:t>
            </a:r>
          </a:p>
        </p:txBody>
      </p:sp>
      <p:sp>
        <p:nvSpPr>
          <p:cNvPr name="TextBox 9" id="9"/>
          <p:cNvSpPr txBox="true"/>
          <p:nvPr/>
        </p:nvSpPr>
        <p:spPr>
          <a:xfrm rot="0">
            <a:off x="1341120" y="2350770"/>
            <a:ext cx="7711440" cy="4467225"/>
          </a:xfrm>
          <a:prstGeom prst="rect">
            <a:avLst/>
          </a:prstGeom>
        </p:spPr>
        <p:txBody>
          <a:bodyPr anchor="t" rtlCol="false" tIns="0" lIns="0" bIns="0" rIns="0">
            <a:spAutoFit/>
          </a:bodyPr>
          <a:lstStyle/>
          <a:p>
            <a:pPr algn="l" marL="271462" indent="-135731" lvl="1">
              <a:lnSpc>
                <a:spcPts val="7200"/>
              </a:lnSpc>
              <a:buFont typeface="Arial"/>
              <a:buChar char="•"/>
            </a:pPr>
            <a:r>
              <a:rPr lang="en-US" b="true" sz="3000">
                <a:solidFill>
                  <a:srgbClr val="3C3C50"/>
                </a:solidFill>
                <a:latin typeface="Lato Bold"/>
                <a:ea typeface="Lato Bold"/>
                <a:cs typeface="Lato Bold"/>
                <a:sym typeface="Lato Bold"/>
              </a:rPr>
              <a:t>Introduction (1-2 pages)</a:t>
            </a:r>
          </a:p>
          <a:p>
            <a:pPr algn="l" marL="271462" indent="-135731" lvl="1">
              <a:lnSpc>
                <a:spcPts val="7200"/>
              </a:lnSpc>
              <a:buFont typeface="Arial"/>
              <a:buChar char="•"/>
            </a:pPr>
            <a:r>
              <a:rPr lang="en-US" b="true" sz="3000">
                <a:solidFill>
                  <a:srgbClr val="3C3C50"/>
                </a:solidFill>
                <a:latin typeface="Lato Bold"/>
                <a:ea typeface="Lato Bold"/>
                <a:cs typeface="Lato Bold"/>
                <a:sym typeface="Lato Bold"/>
              </a:rPr>
              <a:t>Methods (1-3 pages)</a:t>
            </a:r>
          </a:p>
          <a:p>
            <a:pPr algn="l" marL="271462" indent="-135731" lvl="1">
              <a:lnSpc>
                <a:spcPts val="7200"/>
              </a:lnSpc>
              <a:buFont typeface="Arial"/>
              <a:buChar char="•"/>
            </a:pPr>
            <a:r>
              <a:rPr lang="en-US" b="true" sz="3000">
                <a:solidFill>
                  <a:srgbClr val="3C3C50"/>
                </a:solidFill>
                <a:latin typeface="Lato Bold"/>
                <a:ea typeface="Lato Bold"/>
                <a:cs typeface="Lato Bold"/>
                <a:sym typeface="Lato Bold"/>
              </a:rPr>
              <a:t>Results (2 pages)</a:t>
            </a:r>
          </a:p>
          <a:p>
            <a:pPr algn="l" marL="271462" indent="-135731" lvl="1">
              <a:lnSpc>
                <a:spcPts val="7200"/>
              </a:lnSpc>
              <a:buFont typeface="Arial"/>
              <a:buChar char="•"/>
            </a:pPr>
            <a:r>
              <a:rPr lang="en-US" b="true" sz="3000">
                <a:solidFill>
                  <a:srgbClr val="3C3C50"/>
                </a:solidFill>
                <a:latin typeface="Lato Bold"/>
                <a:ea typeface="Lato Bold"/>
                <a:cs typeface="Lato Bold"/>
                <a:sym typeface="Lato Bold"/>
              </a:rPr>
              <a:t>Conclusions (1 page)</a:t>
            </a:r>
          </a:p>
          <a:p>
            <a:pPr algn="l" marL="271462" indent="-135731" lvl="1">
              <a:lnSpc>
                <a:spcPts val="7200"/>
              </a:lnSpc>
              <a:buFont typeface="Arial"/>
              <a:buChar char="•"/>
            </a:pPr>
            <a:r>
              <a:rPr lang="en-US" b="true" sz="3000">
                <a:solidFill>
                  <a:srgbClr val="3C3C50"/>
                </a:solidFill>
                <a:latin typeface="Lato Bold"/>
                <a:ea typeface="Lato Bold"/>
                <a:cs typeface="Lato Bold"/>
                <a:sym typeface="Lato Bold"/>
              </a:rPr>
              <a:t>References/Works Cited (2+ pages)</a:t>
            </a:r>
          </a:p>
        </p:txBody>
      </p:sp>
      <p:sp>
        <p:nvSpPr>
          <p:cNvPr name="TextBox 10" id="10"/>
          <p:cNvSpPr txBox="true"/>
          <p:nvPr/>
        </p:nvSpPr>
        <p:spPr>
          <a:xfrm rot="0">
            <a:off x="8336280" y="2912745"/>
            <a:ext cx="7711440" cy="285750"/>
          </a:xfrm>
          <a:prstGeom prst="rect">
            <a:avLst/>
          </a:prstGeom>
        </p:spPr>
        <p:txBody>
          <a:bodyPr anchor="t" rtlCol="false" tIns="0" lIns="0" bIns="0" rIns="0">
            <a:spAutoFit/>
          </a:bodyPr>
          <a:lstStyle/>
          <a:p>
            <a:pPr algn="ctr">
              <a:lnSpc>
                <a:spcPts val="2052"/>
              </a:lnSpc>
            </a:pPr>
            <a:r>
              <a:rPr lang="en-US" sz="1710">
                <a:solidFill>
                  <a:srgbClr val="3C3C50"/>
                </a:solidFill>
                <a:latin typeface="Poppins"/>
                <a:ea typeface="Poppins"/>
                <a:cs typeface="Poppins"/>
                <a:sym typeface="Poppins"/>
              </a:rPr>
              <a:t>Introduce the research topic and problem, previous literature, etc.</a:t>
            </a:r>
          </a:p>
        </p:txBody>
      </p:sp>
      <p:sp>
        <p:nvSpPr>
          <p:cNvPr name="TextBox 11" id="11"/>
          <p:cNvSpPr txBox="true"/>
          <p:nvPr/>
        </p:nvSpPr>
        <p:spPr>
          <a:xfrm rot="0">
            <a:off x="7147560" y="3805698"/>
            <a:ext cx="7711440" cy="285750"/>
          </a:xfrm>
          <a:prstGeom prst="rect">
            <a:avLst/>
          </a:prstGeom>
        </p:spPr>
        <p:txBody>
          <a:bodyPr anchor="t" rtlCol="false" tIns="0" lIns="0" bIns="0" rIns="0">
            <a:spAutoFit/>
          </a:bodyPr>
          <a:lstStyle/>
          <a:p>
            <a:pPr algn="ctr">
              <a:lnSpc>
                <a:spcPts val="2052"/>
              </a:lnSpc>
            </a:pPr>
            <a:r>
              <a:rPr lang="en-US" sz="1710">
                <a:solidFill>
                  <a:srgbClr val="3C3C50"/>
                </a:solidFill>
                <a:latin typeface="Poppins"/>
                <a:ea typeface="Poppins"/>
                <a:cs typeface="Poppins"/>
                <a:sym typeface="Poppins"/>
              </a:rPr>
              <a:t>Explain what your research design was, data collection method, etc.</a:t>
            </a:r>
          </a:p>
        </p:txBody>
      </p:sp>
      <p:sp>
        <p:nvSpPr>
          <p:cNvPr name="TextBox 12" id="12"/>
          <p:cNvSpPr txBox="true"/>
          <p:nvPr/>
        </p:nvSpPr>
        <p:spPr>
          <a:xfrm rot="0">
            <a:off x="6141720" y="4660106"/>
            <a:ext cx="7711440" cy="285750"/>
          </a:xfrm>
          <a:prstGeom prst="rect">
            <a:avLst/>
          </a:prstGeom>
        </p:spPr>
        <p:txBody>
          <a:bodyPr anchor="t" rtlCol="false" tIns="0" lIns="0" bIns="0" rIns="0">
            <a:spAutoFit/>
          </a:bodyPr>
          <a:lstStyle/>
          <a:p>
            <a:pPr algn="ctr">
              <a:lnSpc>
                <a:spcPts val="2052"/>
              </a:lnSpc>
            </a:pPr>
            <a:r>
              <a:rPr lang="en-US" sz="1710">
                <a:solidFill>
                  <a:srgbClr val="3C3C50"/>
                </a:solidFill>
                <a:latin typeface="Poppins"/>
                <a:ea typeface="Poppins"/>
                <a:cs typeface="Poppins"/>
                <a:sym typeface="Poppins"/>
              </a:rPr>
              <a:t>Explain your data analysis and what you found, trends, averages, etc.</a:t>
            </a:r>
          </a:p>
        </p:txBody>
      </p:sp>
      <p:sp>
        <p:nvSpPr>
          <p:cNvPr name="TextBox 13" id="13"/>
          <p:cNvSpPr txBox="true"/>
          <p:nvPr/>
        </p:nvSpPr>
        <p:spPr>
          <a:xfrm rot="0">
            <a:off x="7147560" y="5553059"/>
            <a:ext cx="9799320" cy="285750"/>
          </a:xfrm>
          <a:prstGeom prst="rect">
            <a:avLst/>
          </a:prstGeom>
        </p:spPr>
        <p:txBody>
          <a:bodyPr anchor="t" rtlCol="false" tIns="0" lIns="0" bIns="0" rIns="0">
            <a:spAutoFit/>
          </a:bodyPr>
          <a:lstStyle/>
          <a:p>
            <a:pPr algn="ctr">
              <a:lnSpc>
                <a:spcPts val="2052"/>
              </a:lnSpc>
            </a:pPr>
            <a:r>
              <a:rPr lang="en-US" sz="1710">
                <a:solidFill>
                  <a:srgbClr val="5F6075"/>
                </a:solidFill>
                <a:latin typeface="Poppins"/>
                <a:ea typeface="Poppins"/>
                <a:cs typeface="Poppins"/>
                <a:sym typeface="Poppins"/>
              </a:rPr>
              <a:t>Interpret the results, wrap up the report, come to conclusions, mention weaknesses.</a:t>
            </a:r>
          </a:p>
        </p:txBody>
      </p:sp>
      <p:sp>
        <p:nvSpPr>
          <p:cNvPr name="TextBox 14" id="14"/>
          <p:cNvSpPr txBox="true"/>
          <p:nvPr/>
        </p:nvSpPr>
        <p:spPr>
          <a:xfrm rot="0">
            <a:off x="9060180" y="6407467"/>
            <a:ext cx="7711440" cy="285750"/>
          </a:xfrm>
          <a:prstGeom prst="rect">
            <a:avLst/>
          </a:prstGeom>
        </p:spPr>
        <p:txBody>
          <a:bodyPr anchor="t" rtlCol="false" tIns="0" lIns="0" bIns="0" rIns="0">
            <a:spAutoFit/>
          </a:bodyPr>
          <a:lstStyle/>
          <a:p>
            <a:pPr algn="ctr">
              <a:lnSpc>
                <a:spcPts val="2052"/>
              </a:lnSpc>
            </a:pPr>
            <a:r>
              <a:rPr lang="en-US" sz="1710">
                <a:solidFill>
                  <a:srgbClr val="3C3C50"/>
                </a:solidFill>
                <a:latin typeface="Poppins"/>
                <a:ea typeface="Poppins"/>
                <a:cs typeface="Poppins"/>
                <a:sym typeface="Poppins"/>
              </a:rPr>
              <a:t>Cite all authors and articles that were mentioned in the report.</a:t>
            </a:r>
          </a:p>
        </p:txBody>
      </p:sp>
      <p:sp>
        <p:nvSpPr>
          <p:cNvPr name="AutoShape 15" id="15"/>
          <p:cNvSpPr/>
          <p:nvPr/>
        </p:nvSpPr>
        <p:spPr>
          <a:xfrm rot="46749">
            <a:off x="6157815" y="3059199"/>
            <a:ext cx="2101409" cy="0"/>
          </a:xfrm>
          <a:prstGeom prst="line">
            <a:avLst/>
          </a:prstGeom>
          <a:ln cap="rnd" w="28575">
            <a:solidFill>
              <a:srgbClr val="717092"/>
            </a:solidFill>
            <a:prstDash val="solid"/>
            <a:headEnd type="none" len="sm" w="sm"/>
            <a:tailEnd type="triangle" len="med" w="lg"/>
          </a:ln>
        </p:spPr>
      </p:sp>
      <p:sp>
        <p:nvSpPr>
          <p:cNvPr name="AutoShape 16" id="16"/>
          <p:cNvSpPr/>
          <p:nvPr/>
        </p:nvSpPr>
        <p:spPr>
          <a:xfrm>
            <a:off x="4770815" y="4825666"/>
            <a:ext cx="1415931" cy="0"/>
          </a:xfrm>
          <a:prstGeom prst="line">
            <a:avLst/>
          </a:prstGeom>
          <a:ln cap="rnd" w="28575">
            <a:solidFill>
              <a:srgbClr val="D9B98B"/>
            </a:solidFill>
            <a:prstDash val="solid"/>
            <a:headEnd type="none" len="sm" w="sm"/>
            <a:tailEnd type="triangle" len="med" w="lg"/>
          </a:ln>
        </p:spPr>
      </p:sp>
      <p:sp>
        <p:nvSpPr>
          <p:cNvPr name="AutoShape 17" id="17"/>
          <p:cNvSpPr/>
          <p:nvPr/>
        </p:nvSpPr>
        <p:spPr>
          <a:xfrm>
            <a:off x="5411049" y="5713801"/>
            <a:ext cx="1979501" cy="0"/>
          </a:xfrm>
          <a:prstGeom prst="line">
            <a:avLst/>
          </a:prstGeom>
          <a:ln cap="rnd" w="28575">
            <a:solidFill>
              <a:srgbClr val="D9B98B"/>
            </a:solidFill>
            <a:prstDash val="solid"/>
            <a:headEnd type="none" len="sm" w="sm"/>
            <a:tailEnd type="triangle" len="med" w="lg"/>
          </a:ln>
        </p:spPr>
      </p:sp>
      <p:sp>
        <p:nvSpPr>
          <p:cNvPr name="AutoShape 18" id="18"/>
          <p:cNvSpPr/>
          <p:nvPr/>
        </p:nvSpPr>
        <p:spPr>
          <a:xfrm>
            <a:off x="8032283" y="6568209"/>
            <a:ext cx="1369993" cy="0"/>
          </a:xfrm>
          <a:prstGeom prst="line">
            <a:avLst/>
          </a:prstGeom>
          <a:ln cap="rnd" w="28575">
            <a:solidFill>
              <a:srgbClr val="717092"/>
            </a:solidFill>
            <a:prstDash val="solid"/>
            <a:headEnd type="none" len="sm" w="sm"/>
            <a:tailEnd type="triangle" len="med" w="lg"/>
          </a:ln>
        </p:spPr>
      </p:sp>
      <p:sp>
        <p:nvSpPr>
          <p:cNvPr name="AutoShape 19" id="19"/>
          <p:cNvSpPr/>
          <p:nvPr/>
        </p:nvSpPr>
        <p:spPr>
          <a:xfrm>
            <a:off x="5777567" y="3931444"/>
            <a:ext cx="1369993" cy="0"/>
          </a:xfrm>
          <a:prstGeom prst="line">
            <a:avLst/>
          </a:prstGeom>
          <a:ln cap="rnd" w="28575">
            <a:solidFill>
              <a:srgbClr val="717092"/>
            </a:solidFill>
            <a:prstDash val="solid"/>
            <a:headEnd type="none" len="sm" w="sm"/>
            <a:tailEnd type="triangle" len="med" w="lg"/>
          </a:ln>
        </p:spPr>
      </p:sp>
    </p:spTree>
  </p:cSld>
  <p:clrMapOvr>
    <a:masterClrMapping/>
  </p:clrMapOvr>
  <p:transition spd="fast">
    <p:fade/>
  </p:transition>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FCF7F6"/>
        </a:solidFill>
      </p:bgPr>
    </p:bg>
    <p:spTree>
      <p:nvGrpSpPr>
        <p:cNvPr id="1" name=""/>
        <p:cNvGrpSpPr/>
        <p:nvPr/>
      </p:nvGrpSpPr>
      <p:grpSpPr>
        <a:xfrm>
          <a:off x="0" y="0"/>
          <a:ext cx="0" cy="0"/>
          <a:chOff x="0" y="0"/>
          <a:chExt cx="0" cy="0"/>
        </a:xfrm>
      </p:grpSpPr>
      <p:grpSp>
        <p:nvGrpSpPr>
          <p:cNvPr name="Group 2" id="2"/>
          <p:cNvGrpSpPr/>
          <p:nvPr/>
        </p:nvGrpSpPr>
        <p:grpSpPr>
          <a:xfrm rot="0">
            <a:off x="0" y="8713177"/>
            <a:ext cx="18288000" cy="1644162"/>
            <a:chOff x="0" y="0"/>
            <a:chExt cx="24384000" cy="2192216"/>
          </a:xfrm>
        </p:grpSpPr>
        <p:sp>
          <p:nvSpPr>
            <p:cNvPr name="Freeform 3" id="3"/>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4" id="4"/>
          <p:cNvGrpSpPr>
            <a:grpSpLocks noChangeAspect="true"/>
          </p:cNvGrpSpPr>
          <p:nvPr/>
        </p:nvGrpSpPr>
        <p:grpSpPr>
          <a:xfrm rot="0">
            <a:off x="0" y="8713177"/>
            <a:ext cx="18288000" cy="184639"/>
            <a:chOff x="0" y="0"/>
            <a:chExt cx="24384000" cy="246185"/>
          </a:xfrm>
        </p:grpSpPr>
        <p:sp>
          <p:nvSpPr>
            <p:cNvPr name="Freeform 5" id="5"/>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2"/>
              <a:stretch>
                <a:fillRect l="0" t="-10146" r="0" b="-10170"/>
              </a:stretch>
            </a:blipFill>
          </p:spPr>
        </p:sp>
      </p:grpSp>
      <p:grpSp>
        <p:nvGrpSpPr>
          <p:cNvPr name="Group 6" id="6"/>
          <p:cNvGrpSpPr>
            <a:grpSpLocks noChangeAspect="true"/>
          </p:cNvGrpSpPr>
          <p:nvPr/>
        </p:nvGrpSpPr>
        <p:grpSpPr>
          <a:xfrm rot="0">
            <a:off x="14773275" y="8985739"/>
            <a:ext cx="3429000" cy="1662544"/>
            <a:chOff x="0" y="0"/>
            <a:chExt cx="4572000" cy="2216725"/>
          </a:xfrm>
        </p:grpSpPr>
        <p:sp>
          <p:nvSpPr>
            <p:cNvPr name="Freeform 7" id="7"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3"/>
              <a:stretch>
                <a:fillRect l="0" t="-32" r="0" b="-29"/>
              </a:stretch>
            </a:blipFill>
          </p:spPr>
        </p:sp>
      </p:grpSp>
      <p:grpSp>
        <p:nvGrpSpPr>
          <p:cNvPr name="Group 8" id="8"/>
          <p:cNvGrpSpPr/>
          <p:nvPr/>
        </p:nvGrpSpPr>
        <p:grpSpPr>
          <a:xfrm rot="0">
            <a:off x="2286000" y="1028279"/>
            <a:ext cx="13716000" cy="1112755"/>
            <a:chOff x="0" y="0"/>
            <a:chExt cx="18288000" cy="1483673"/>
          </a:xfrm>
        </p:grpSpPr>
        <p:sp>
          <p:nvSpPr>
            <p:cNvPr name="Freeform 9" id="9"/>
            <p:cNvSpPr/>
            <p:nvPr/>
          </p:nvSpPr>
          <p:spPr>
            <a:xfrm flipH="false" flipV="false" rot="0">
              <a:off x="0" y="0"/>
              <a:ext cx="18288000" cy="1483673"/>
            </a:xfrm>
            <a:custGeom>
              <a:avLst/>
              <a:gdLst/>
              <a:ahLst/>
              <a:cxnLst/>
              <a:rect r="r" b="b" t="t" l="l"/>
              <a:pathLst>
                <a:path h="1483673" w="18288000">
                  <a:moveTo>
                    <a:pt x="0" y="0"/>
                  </a:moveTo>
                  <a:lnTo>
                    <a:pt x="18288000" y="0"/>
                  </a:lnTo>
                  <a:lnTo>
                    <a:pt x="18288000" y="1483673"/>
                  </a:lnTo>
                  <a:lnTo>
                    <a:pt x="0" y="1483673"/>
                  </a:lnTo>
                  <a:close/>
                </a:path>
              </a:pathLst>
            </a:custGeom>
          </p:spPr>
        </p:sp>
        <p:sp>
          <p:nvSpPr>
            <p:cNvPr name="TextBox 10" id="10"/>
            <p:cNvSpPr txBox="true"/>
            <p:nvPr/>
          </p:nvSpPr>
          <p:spPr>
            <a:xfrm>
              <a:off x="0" y="57150"/>
              <a:ext cx="18288000" cy="1426523"/>
            </a:xfrm>
            <a:prstGeom prst="rect">
              <a:avLst/>
            </a:prstGeom>
          </p:spPr>
          <p:txBody>
            <a:bodyPr anchor="ctr" rtlCol="false" tIns="0" lIns="0" bIns="0" rIns="0"/>
            <a:lstStyle/>
            <a:p>
              <a:pPr algn="ctr">
                <a:lnSpc>
                  <a:spcPts val="5832"/>
                </a:lnSpc>
              </a:pPr>
              <a:r>
                <a:rPr lang="en-US" b="true" sz="5400">
                  <a:solidFill>
                    <a:srgbClr val="3C3C50"/>
                  </a:solidFill>
                  <a:latin typeface="Lato Bold"/>
                  <a:ea typeface="Lato Bold"/>
                  <a:cs typeface="Lato Bold"/>
                  <a:sym typeface="Lato Bold"/>
                </a:rPr>
                <a:t>Lesson Summary</a:t>
              </a:r>
            </a:p>
          </p:txBody>
        </p:sp>
      </p:grpSp>
      <p:grpSp>
        <p:nvGrpSpPr>
          <p:cNvPr name="Group 11" id="11"/>
          <p:cNvGrpSpPr/>
          <p:nvPr/>
        </p:nvGrpSpPr>
        <p:grpSpPr>
          <a:xfrm rot="0">
            <a:off x="1232209" y="2977993"/>
            <a:ext cx="15823580" cy="1445588"/>
            <a:chOff x="0" y="0"/>
            <a:chExt cx="21098106" cy="1927451"/>
          </a:xfrm>
        </p:grpSpPr>
        <p:sp>
          <p:nvSpPr>
            <p:cNvPr name="Freeform 12" id="12"/>
            <p:cNvSpPr/>
            <p:nvPr/>
          </p:nvSpPr>
          <p:spPr>
            <a:xfrm flipH="false" flipV="false" rot="0">
              <a:off x="0" y="0"/>
              <a:ext cx="21098129" cy="1927479"/>
            </a:xfrm>
            <a:custGeom>
              <a:avLst/>
              <a:gdLst/>
              <a:ahLst/>
              <a:cxnLst/>
              <a:rect r="r" b="b" t="t" l="l"/>
              <a:pathLst>
                <a:path h="1927479" w="21098129">
                  <a:moveTo>
                    <a:pt x="0" y="192786"/>
                  </a:moveTo>
                  <a:cubicBezTo>
                    <a:pt x="0" y="86233"/>
                    <a:pt x="86233" y="0"/>
                    <a:pt x="192786" y="0"/>
                  </a:cubicBezTo>
                  <a:lnTo>
                    <a:pt x="20905343" y="0"/>
                  </a:lnTo>
                  <a:cubicBezTo>
                    <a:pt x="21011769" y="0"/>
                    <a:pt x="21098129" y="86233"/>
                    <a:pt x="21098129" y="192786"/>
                  </a:cubicBezTo>
                  <a:lnTo>
                    <a:pt x="21098129" y="1734693"/>
                  </a:lnTo>
                  <a:cubicBezTo>
                    <a:pt x="21098129" y="1841119"/>
                    <a:pt x="21011896" y="1927479"/>
                    <a:pt x="20905343" y="1927479"/>
                  </a:cubicBezTo>
                  <a:lnTo>
                    <a:pt x="192786" y="1927479"/>
                  </a:lnTo>
                  <a:cubicBezTo>
                    <a:pt x="86233" y="1927479"/>
                    <a:pt x="0" y="1841119"/>
                    <a:pt x="0" y="1734693"/>
                  </a:cubicBezTo>
                  <a:close/>
                </a:path>
              </a:pathLst>
            </a:custGeom>
            <a:solidFill>
              <a:srgbClr val="D9B98B"/>
            </a:solidFill>
          </p:spPr>
        </p:sp>
      </p:grpSp>
      <p:grpSp>
        <p:nvGrpSpPr>
          <p:cNvPr name="Group 13" id="13"/>
          <p:cNvGrpSpPr/>
          <p:nvPr/>
        </p:nvGrpSpPr>
        <p:grpSpPr>
          <a:xfrm rot="0">
            <a:off x="1664738" y="3298488"/>
            <a:ext cx="804599" cy="804599"/>
            <a:chOff x="0" y="0"/>
            <a:chExt cx="1072798" cy="1072798"/>
          </a:xfrm>
        </p:grpSpPr>
        <p:sp>
          <p:nvSpPr>
            <p:cNvPr name="Freeform 14" id="14"/>
            <p:cNvSpPr/>
            <p:nvPr/>
          </p:nvSpPr>
          <p:spPr>
            <a:xfrm flipH="false" flipV="false" rot="0">
              <a:off x="6350" y="6350"/>
              <a:ext cx="1060069" cy="1060069"/>
            </a:xfrm>
            <a:custGeom>
              <a:avLst/>
              <a:gdLst/>
              <a:ahLst/>
              <a:cxnLst/>
              <a:rect r="r" b="b" t="t" l="l"/>
              <a:pathLst>
                <a:path h="1060069" w="1060069">
                  <a:moveTo>
                    <a:pt x="0" y="0"/>
                  </a:moveTo>
                  <a:lnTo>
                    <a:pt x="1060069" y="0"/>
                  </a:lnTo>
                  <a:lnTo>
                    <a:pt x="1060069" y="1060069"/>
                  </a:lnTo>
                  <a:lnTo>
                    <a:pt x="0" y="1060069"/>
                  </a:lnTo>
                  <a:close/>
                </a:path>
              </a:pathLst>
            </a:custGeom>
            <a:blipFill>
              <a:blip r:embed="rId4"/>
              <a:stretch>
                <a:fillRect l="-599" t="-599" r="-601" b="-601"/>
              </a:stretch>
            </a:blipFill>
          </p:spPr>
        </p:sp>
        <p:sp>
          <p:nvSpPr>
            <p:cNvPr name="Freeform 15" id="15"/>
            <p:cNvSpPr/>
            <p:nvPr/>
          </p:nvSpPr>
          <p:spPr>
            <a:xfrm flipH="false" flipV="false" rot="0">
              <a:off x="0" y="0"/>
              <a:ext cx="1072769" cy="1072769"/>
            </a:xfrm>
            <a:custGeom>
              <a:avLst/>
              <a:gdLst/>
              <a:ahLst/>
              <a:cxnLst/>
              <a:rect r="r" b="b" t="t" l="l"/>
              <a:pathLst>
                <a:path h="1072769" w="1072769">
                  <a:moveTo>
                    <a:pt x="6350" y="0"/>
                  </a:moveTo>
                  <a:lnTo>
                    <a:pt x="1066419" y="0"/>
                  </a:lnTo>
                  <a:cubicBezTo>
                    <a:pt x="1069975" y="0"/>
                    <a:pt x="1072769" y="2794"/>
                    <a:pt x="1072769" y="6350"/>
                  </a:cubicBezTo>
                  <a:lnTo>
                    <a:pt x="1072769" y="1066419"/>
                  </a:lnTo>
                  <a:cubicBezTo>
                    <a:pt x="1072769" y="1069975"/>
                    <a:pt x="1069975" y="1072769"/>
                    <a:pt x="1066419" y="1072769"/>
                  </a:cubicBezTo>
                  <a:lnTo>
                    <a:pt x="6350" y="1072769"/>
                  </a:lnTo>
                  <a:cubicBezTo>
                    <a:pt x="2794" y="1072769"/>
                    <a:pt x="0" y="1069975"/>
                    <a:pt x="0" y="1066419"/>
                  </a:cubicBezTo>
                  <a:lnTo>
                    <a:pt x="0" y="6350"/>
                  </a:lnTo>
                  <a:cubicBezTo>
                    <a:pt x="0" y="2794"/>
                    <a:pt x="2794" y="0"/>
                    <a:pt x="6350" y="0"/>
                  </a:cubicBezTo>
                  <a:moveTo>
                    <a:pt x="6350" y="12700"/>
                  </a:moveTo>
                  <a:lnTo>
                    <a:pt x="6350" y="6350"/>
                  </a:lnTo>
                  <a:lnTo>
                    <a:pt x="12700" y="6350"/>
                  </a:lnTo>
                  <a:lnTo>
                    <a:pt x="12700" y="1066419"/>
                  </a:lnTo>
                  <a:lnTo>
                    <a:pt x="6350" y="1066419"/>
                  </a:lnTo>
                  <a:lnTo>
                    <a:pt x="6350" y="1060069"/>
                  </a:lnTo>
                  <a:lnTo>
                    <a:pt x="1066419" y="1060069"/>
                  </a:lnTo>
                  <a:lnTo>
                    <a:pt x="1066419" y="1066419"/>
                  </a:lnTo>
                  <a:lnTo>
                    <a:pt x="1060069" y="1066419"/>
                  </a:lnTo>
                  <a:lnTo>
                    <a:pt x="1060069" y="6350"/>
                  </a:lnTo>
                  <a:lnTo>
                    <a:pt x="1066419" y="6350"/>
                  </a:lnTo>
                  <a:lnTo>
                    <a:pt x="1066419" y="12700"/>
                  </a:lnTo>
                  <a:lnTo>
                    <a:pt x="6350" y="12700"/>
                  </a:lnTo>
                  <a:close/>
                </a:path>
              </a:pathLst>
            </a:custGeom>
            <a:solidFill>
              <a:srgbClr val="FCF7F6"/>
            </a:solidFill>
          </p:spPr>
        </p:sp>
      </p:grpSp>
      <p:grpSp>
        <p:nvGrpSpPr>
          <p:cNvPr name="Group 16" id="16"/>
          <p:cNvGrpSpPr/>
          <p:nvPr/>
        </p:nvGrpSpPr>
        <p:grpSpPr>
          <a:xfrm rot="0">
            <a:off x="2899483" y="2975612"/>
            <a:ext cx="14158688" cy="1450351"/>
            <a:chOff x="0" y="0"/>
            <a:chExt cx="18878250" cy="1933801"/>
          </a:xfrm>
        </p:grpSpPr>
        <p:sp>
          <p:nvSpPr>
            <p:cNvPr name="Freeform 17" id="17"/>
            <p:cNvSpPr/>
            <p:nvPr/>
          </p:nvSpPr>
          <p:spPr>
            <a:xfrm flipH="false" flipV="false" rot="0">
              <a:off x="0" y="0"/>
              <a:ext cx="18878251" cy="1933801"/>
            </a:xfrm>
            <a:custGeom>
              <a:avLst/>
              <a:gdLst/>
              <a:ahLst/>
              <a:cxnLst/>
              <a:rect r="r" b="b" t="t" l="l"/>
              <a:pathLst>
                <a:path h="1933801" w="18878251">
                  <a:moveTo>
                    <a:pt x="0" y="0"/>
                  </a:moveTo>
                  <a:lnTo>
                    <a:pt x="18878251" y="0"/>
                  </a:lnTo>
                  <a:lnTo>
                    <a:pt x="18878251" y="1933801"/>
                  </a:lnTo>
                  <a:lnTo>
                    <a:pt x="0" y="1933801"/>
                  </a:lnTo>
                  <a:close/>
                </a:path>
              </a:pathLst>
            </a:custGeom>
          </p:spPr>
        </p:sp>
        <p:sp>
          <p:nvSpPr>
            <p:cNvPr name="TextBox 18" id="18"/>
            <p:cNvSpPr txBox="true"/>
            <p:nvPr/>
          </p:nvSpPr>
          <p:spPr>
            <a:xfrm>
              <a:off x="0" y="-28575"/>
              <a:ext cx="18878250" cy="1962376"/>
            </a:xfrm>
            <a:prstGeom prst="rect">
              <a:avLst/>
            </a:prstGeom>
          </p:spPr>
          <p:txBody>
            <a:bodyPr anchor="ctr" rtlCol="false" tIns="0" lIns="0" bIns="0" rIns="0"/>
            <a:lstStyle/>
            <a:p>
              <a:pPr algn="l">
                <a:lnSpc>
                  <a:spcPts val="3600"/>
                </a:lnSpc>
              </a:pPr>
              <a:r>
                <a:rPr lang="en-US" sz="3000">
                  <a:solidFill>
                    <a:srgbClr val="3C3C50"/>
                  </a:solidFill>
                  <a:latin typeface="Poppins"/>
                  <a:ea typeface="Poppins"/>
                  <a:cs typeface="Poppins"/>
                  <a:sym typeface="Poppins"/>
                </a:rPr>
                <a:t>Before today, we learned how to formulate a research question, a research design, and how to collect different data.</a:t>
              </a:r>
            </a:p>
          </p:txBody>
        </p:sp>
      </p:grpSp>
      <p:grpSp>
        <p:nvGrpSpPr>
          <p:cNvPr name="Group 19" id="19"/>
          <p:cNvGrpSpPr/>
          <p:nvPr/>
        </p:nvGrpSpPr>
        <p:grpSpPr>
          <a:xfrm rot="0">
            <a:off x="1232209" y="4784978"/>
            <a:ext cx="15823580" cy="1445588"/>
            <a:chOff x="0" y="0"/>
            <a:chExt cx="21098106" cy="1927451"/>
          </a:xfrm>
        </p:grpSpPr>
        <p:sp>
          <p:nvSpPr>
            <p:cNvPr name="Freeform 20" id="20"/>
            <p:cNvSpPr/>
            <p:nvPr/>
          </p:nvSpPr>
          <p:spPr>
            <a:xfrm flipH="false" flipV="false" rot="0">
              <a:off x="0" y="0"/>
              <a:ext cx="21098129" cy="1927479"/>
            </a:xfrm>
            <a:custGeom>
              <a:avLst/>
              <a:gdLst/>
              <a:ahLst/>
              <a:cxnLst/>
              <a:rect r="r" b="b" t="t" l="l"/>
              <a:pathLst>
                <a:path h="1927479" w="21098129">
                  <a:moveTo>
                    <a:pt x="0" y="192786"/>
                  </a:moveTo>
                  <a:cubicBezTo>
                    <a:pt x="0" y="86233"/>
                    <a:pt x="86233" y="0"/>
                    <a:pt x="192786" y="0"/>
                  </a:cubicBezTo>
                  <a:lnTo>
                    <a:pt x="20905343" y="0"/>
                  </a:lnTo>
                  <a:cubicBezTo>
                    <a:pt x="21011769" y="0"/>
                    <a:pt x="21098129" y="86233"/>
                    <a:pt x="21098129" y="192786"/>
                  </a:cubicBezTo>
                  <a:lnTo>
                    <a:pt x="21098129" y="1734693"/>
                  </a:lnTo>
                  <a:cubicBezTo>
                    <a:pt x="21098129" y="1841119"/>
                    <a:pt x="21011896" y="1927479"/>
                    <a:pt x="20905343" y="1927479"/>
                  </a:cubicBezTo>
                  <a:lnTo>
                    <a:pt x="192786" y="1927479"/>
                  </a:lnTo>
                  <a:cubicBezTo>
                    <a:pt x="86233" y="1927479"/>
                    <a:pt x="0" y="1841119"/>
                    <a:pt x="0" y="1734693"/>
                  </a:cubicBezTo>
                  <a:close/>
                </a:path>
              </a:pathLst>
            </a:custGeom>
            <a:solidFill>
              <a:srgbClr val="D9B98B"/>
            </a:solidFill>
          </p:spPr>
        </p:sp>
      </p:grpSp>
      <p:grpSp>
        <p:nvGrpSpPr>
          <p:cNvPr name="Group 21" id="21"/>
          <p:cNvGrpSpPr/>
          <p:nvPr/>
        </p:nvGrpSpPr>
        <p:grpSpPr>
          <a:xfrm rot="0">
            <a:off x="1664738" y="5105473"/>
            <a:ext cx="804599" cy="804598"/>
            <a:chOff x="0" y="0"/>
            <a:chExt cx="1072798" cy="1072798"/>
          </a:xfrm>
        </p:grpSpPr>
        <p:sp>
          <p:nvSpPr>
            <p:cNvPr name="Freeform 22" id="22"/>
            <p:cNvSpPr/>
            <p:nvPr/>
          </p:nvSpPr>
          <p:spPr>
            <a:xfrm flipH="false" flipV="false" rot="0">
              <a:off x="6350" y="6350"/>
              <a:ext cx="1060069" cy="1060069"/>
            </a:xfrm>
            <a:custGeom>
              <a:avLst/>
              <a:gdLst/>
              <a:ahLst/>
              <a:cxnLst/>
              <a:rect r="r" b="b" t="t" l="l"/>
              <a:pathLst>
                <a:path h="1060069" w="1060069">
                  <a:moveTo>
                    <a:pt x="0" y="0"/>
                  </a:moveTo>
                  <a:lnTo>
                    <a:pt x="1060069" y="0"/>
                  </a:lnTo>
                  <a:lnTo>
                    <a:pt x="1060069" y="1060069"/>
                  </a:lnTo>
                  <a:lnTo>
                    <a:pt x="0" y="1060069"/>
                  </a:lnTo>
                  <a:close/>
                </a:path>
              </a:pathLst>
            </a:custGeom>
            <a:blipFill>
              <a:blip r:embed="rId5"/>
              <a:stretch>
                <a:fillRect l="-599" t="-599" r="-601" b="-601"/>
              </a:stretch>
            </a:blipFill>
          </p:spPr>
        </p:sp>
        <p:sp>
          <p:nvSpPr>
            <p:cNvPr name="Freeform 23" id="23"/>
            <p:cNvSpPr/>
            <p:nvPr/>
          </p:nvSpPr>
          <p:spPr>
            <a:xfrm flipH="false" flipV="false" rot="0">
              <a:off x="0" y="0"/>
              <a:ext cx="1072769" cy="1072769"/>
            </a:xfrm>
            <a:custGeom>
              <a:avLst/>
              <a:gdLst/>
              <a:ahLst/>
              <a:cxnLst/>
              <a:rect r="r" b="b" t="t" l="l"/>
              <a:pathLst>
                <a:path h="1072769" w="1072769">
                  <a:moveTo>
                    <a:pt x="6350" y="0"/>
                  </a:moveTo>
                  <a:lnTo>
                    <a:pt x="1066419" y="0"/>
                  </a:lnTo>
                  <a:cubicBezTo>
                    <a:pt x="1069975" y="0"/>
                    <a:pt x="1072769" y="2794"/>
                    <a:pt x="1072769" y="6350"/>
                  </a:cubicBezTo>
                  <a:lnTo>
                    <a:pt x="1072769" y="1066419"/>
                  </a:lnTo>
                  <a:cubicBezTo>
                    <a:pt x="1072769" y="1069975"/>
                    <a:pt x="1069975" y="1072769"/>
                    <a:pt x="1066419" y="1072769"/>
                  </a:cubicBezTo>
                  <a:lnTo>
                    <a:pt x="6350" y="1072769"/>
                  </a:lnTo>
                  <a:cubicBezTo>
                    <a:pt x="2794" y="1072769"/>
                    <a:pt x="0" y="1069975"/>
                    <a:pt x="0" y="1066419"/>
                  </a:cubicBezTo>
                  <a:lnTo>
                    <a:pt x="0" y="6350"/>
                  </a:lnTo>
                  <a:cubicBezTo>
                    <a:pt x="0" y="2794"/>
                    <a:pt x="2794" y="0"/>
                    <a:pt x="6350" y="0"/>
                  </a:cubicBezTo>
                  <a:moveTo>
                    <a:pt x="6350" y="12700"/>
                  </a:moveTo>
                  <a:lnTo>
                    <a:pt x="6350" y="6350"/>
                  </a:lnTo>
                  <a:lnTo>
                    <a:pt x="12700" y="6350"/>
                  </a:lnTo>
                  <a:lnTo>
                    <a:pt x="12700" y="1066419"/>
                  </a:lnTo>
                  <a:lnTo>
                    <a:pt x="6350" y="1066419"/>
                  </a:lnTo>
                  <a:lnTo>
                    <a:pt x="6350" y="1060069"/>
                  </a:lnTo>
                  <a:lnTo>
                    <a:pt x="1066419" y="1060069"/>
                  </a:lnTo>
                  <a:lnTo>
                    <a:pt x="1066419" y="1066419"/>
                  </a:lnTo>
                  <a:lnTo>
                    <a:pt x="1060069" y="1066419"/>
                  </a:lnTo>
                  <a:lnTo>
                    <a:pt x="1060069" y="6350"/>
                  </a:lnTo>
                  <a:lnTo>
                    <a:pt x="1066419" y="6350"/>
                  </a:lnTo>
                  <a:lnTo>
                    <a:pt x="1066419" y="12700"/>
                  </a:lnTo>
                  <a:lnTo>
                    <a:pt x="6350" y="12700"/>
                  </a:lnTo>
                  <a:close/>
                </a:path>
              </a:pathLst>
            </a:custGeom>
            <a:solidFill>
              <a:srgbClr val="FCF7F6"/>
            </a:solidFill>
          </p:spPr>
        </p:sp>
      </p:grpSp>
      <p:grpSp>
        <p:nvGrpSpPr>
          <p:cNvPr name="Group 24" id="24"/>
          <p:cNvGrpSpPr/>
          <p:nvPr/>
        </p:nvGrpSpPr>
        <p:grpSpPr>
          <a:xfrm rot="0">
            <a:off x="2899483" y="4782597"/>
            <a:ext cx="14158688" cy="1450351"/>
            <a:chOff x="0" y="0"/>
            <a:chExt cx="18878250" cy="1933801"/>
          </a:xfrm>
        </p:grpSpPr>
        <p:sp>
          <p:nvSpPr>
            <p:cNvPr name="Freeform 25" id="25"/>
            <p:cNvSpPr/>
            <p:nvPr/>
          </p:nvSpPr>
          <p:spPr>
            <a:xfrm flipH="false" flipV="false" rot="0">
              <a:off x="0" y="0"/>
              <a:ext cx="18878251" cy="1933801"/>
            </a:xfrm>
            <a:custGeom>
              <a:avLst/>
              <a:gdLst/>
              <a:ahLst/>
              <a:cxnLst/>
              <a:rect r="r" b="b" t="t" l="l"/>
              <a:pathLst>
                <a:path h="1933801" w="18878251">
                  <a:moveTo>
                    <a:pt x="0" y="0"/>
                  </a:moveTo>
                  <a:lnTo>
                    <a:pt x="18878251" y="0"/>
                  </a:lnTo>
                  <a:lnTo>
                    <a:pt x="18878251" y="1933801"/>
                  </a:lnTo>
                  <a:lnTo>
                    <a:pt x="0" y="1933801"/>
                  </a:lnTo>
                  <a:close/>
                </a:path>
              </a:pathLst>
            </a:custGeom>
          </p:spPr>
        </p:sp>
        <p:sp>
          <p:nvSpPr>
            <p:cNvPr name="TextBox 26" id="26"/>
            <p:cNvSpPr txBox="true"/>
            <p:nvPr/>
          </p:nvSpPr>
          <p:spPr>
            <a:xfrm>
              <a:off x="0" y="-28575"/>
              <a:ext cx="18878250" cy="1962376"/>
            </a:xfrm>
            <a:prstGeom prst="rect">
              <a:avLst/>
            </a:prstGeom>
          </p:spPr>
          <p:txBody>
            <a:bodyPr anchor="ctr" rtlCol="false" tIns="0" lIns="0" bIns="0" rIns="0"/>
            <a:lstStyle/>
            <a:p>
              <a:pPr algn="l">
                <a:lnSpc>
                  <a:spcPts val="3600"/>
                </a:lnSpc>
              </a:pPr>
              <a:r>
                <a:rPr lang="en-US" sz="3000">
                  <a:solidFill>
                    <a:srgbClr val="3C3C50"/>
                  </a:solidFill>
                  <a:latin typeface="Poppins"/>
                  <a:ea typeface="Poppins"/>
                  <a:cs typeface="Poppins"/>
                  <a:sym typeface="Poppins"/>
                </a:rPr>
                <a:t>Today, we learned how to organize our data, different data organization tools, and how to interpret results.</a:t>
              </a:r>
            </a:p>
          </p:txBody>
        </p:sp>
      </p:grpSp>
      <p:grpSp>
        <p:nvGrpSpPr>
          <p:cNvPr name="Group 27" id="27"/>
          <p:cNvGrpSpPr/>
          <p:nvPr/>
        </p:nvGrpSpPr>
        <p:grpSpPr>
          <a:xfrm rot="0">
            <a:off x="1232209" y="6591964"/>
            <a:ext cx="15823580" cy="1445588"/>
            <a:chOff x="0" y="0"/>
            <a:chExt cx="21098106" cy="1927451"/>
          </a:xfrm>
        </p:grpSpPr>
        <p:sp>
          <p:nvSpPr>
            <p:cNvPr name="Freeform 28" id="28"/>
            <p:cNvSpPr/>
            <p:nvPr/>
          </p:nvSpPr>
          <p:spPr>
            <a:xfrm flipH="false" flipV="false" rot="0">
              <a:off x="0" y="0"/>
              <a:ext cx="21098129" cy="1927479"/>
            </a:xfrm>
            <a:custGeom>
              <a:avLst/>
              <a:gdLst/>
              <a:ahLst/>
              <a:cxnLst/>
              <a:rect r="r" b="b" t="t" l="l"/>
              <a:pathLst>
                <a:path h="1927479" w="21098129">
                  <a:moveTo>
                    <a:pt x="0" y="192786"/>
                  </a:moveTo>
                  <a:cubicBezTo>
                    <a:pt x="0" y="86233"/>
                    <a:pt x="86233" y="0"/>
                    <a:pt x="192786" y="0"/>
                  </a:cubicBezTo>
                  <a:lnTo>
                    <a:pt x="20905343" y="0"/>
                  </a:lnTo>
                  <a:cubicBezTo>
                    <a:pt x="21011769" y="0"/>
                    <a:pt x="21098129" y="86233"/>
                    <a:pt x="21098129" y="192786"/>
                  </a:cubicBezTo>
                  <a:lnTo>
                    <a:pt x="21098129" y="1734693"/>
                  </a:lnTo>
                  <a:cubicBezTo>
                    <a:pt x="21098129" y="1841119"/>
                    <a:pt x="21011896" y="1927479"/>
                    <a:pt x="20905343" y="1927479"/>
                  </a:cubicBezTo>
                  <a:lnTo>
                    <a:pt x="192786" y="1927479"/>
                  </a:lnTo>
                  <a:cubicBezTo>
                    <a:pt x="86233" y="1927479"/>
                    <a:pt x="0" y="1841119"/>
                    <a:pt x="0" y="1734693"/>
                  </a:cubicBezTo>
                  <a:close/>
                </a:path>
              </a:pathLst>
            </a:custGeom>
            <a:solidFill>
              <a:srgbClr val="D9B98B"/>
            </a:solidFill>
          </p:spPr>
        </p:sp>
      </p:grpSp>
      <p:grpSp>
        <p:nvGrpSpPr>
          <p:cNvPr name="Group 29" id="29"/>
          <p:cNvGrpSpPr/>
          <p:nvPr/>
        </p:nvGrpSpPr>
        <p:grpSpPr>
          <a:xfrm rot="0">
            <a:off x="1664738" y="6912459"/>
            <a:ext cx="804599" cy="804598"/>
            <a:chOff x="0" y="0"/>
            <a:chExt cx="1072798" cy="1072798"/>
          </a:xfrm>
        </p:grpSpPr>
        <p:sp>
          <p:nvSpPr>
            <p:cNvPr name="Freeform 30" id="30"/>
            <p:cNvSpPr/>
            <p:nvPr/>
          </p:nvSpPr>
          <p:spPr>
            <a:xfrm flipH="false" flipV="false" rot="0">
              <a:off x="6350" y="6350"/>
              <a:ext cx="1060069" cy="1060069"/>
            </a:xfrm>
            <a:custGeom>
              <a:avLst/>
              <a:gdLst/>
              <a:ahLst/>
              <a:cxnLst/>
              <a:rect r="r" b="b" t="t" l="l"/>
              <a:pathLst>
                <a:path h="1060069" w="1060069">
                  <a:moveTo>
                    <a:pt x="0" y="0"/>
                  </a:moveTo>
                  <a:lnTo>
                    <a:pt x="1060069" y="0"/>
                  </a:lnTo>
                  <a:lnTo>
                    <a:pt x="1060069" y="1060069"/>
                  </a:lnTo>
                  <a:lnTo>
                    <a:pt x="0" y="1060069"/>
                  </a:lnTo>
                  <a:close/>
                </a:path>
              </a:pathLst>
            </a:custGeom>
            <a:blipFill>
              <a:blip r:embed="rId6"/>
              <a:stretch>
                <a:fillRect l="-599" t="-599" r="-601" b="-601"/>
              </a:stretch>
            </a:blipFill>
          </p:spPr>
        </p:sp>
        <p:sp>
          <p:nvSpPr>
            <p:cNvPr name="Freeform 31" id="31"/>
            <p:cNvSpPr/>
            <p:nvPr/>
          </p:nvSpPr>
          <p:spPr>
            <a:xfrm flipH="false" flipV="false" rot="0">
              <a:off x="0" y="0"/>
              <a:ext cx="1072769" cy="1072769"/>
            </a:xfrm>
            <a:custGeom>
              <a:avLst/>
              <a:gdLst/>
              <a:ahLst/>
              <a:cxnLst/>
              <a:rect r="r" b="b" t="t" l="l"/>
              <a:pathLst>
                <a:path h="1072769" w="1072769">
                  <a:moveTo>
                    <a:pt x="6350" y="0"/>
                  </a:moveTo>
                  <a:lnTo>
                    <a:pt x="1066419" y="0"/>
                  </a:lnTo>
                  <a:cubicBezTo>
                    <a:pt x="1069975" y="0"/>
                    <a:pt x="1072769" y="2794"/>
                    <a:pt x="1072769" y="6350"/>
                  </a:cubicBezTo>
                  <a:lnTo>
                    <a:pt x="1072769" y="1066419"/>
                  </a:lnTo>
                  <a:cubicBezTo>
                    <a:pt x="1072769" y="1069975"/>
                    <a:pt x="1069975" y="1072769"/>
                    <a:pt x="1066419" y="1072769"/>
                  </a:cubicBezTo>
                  <a:lnTo>
                    <a:pt x="6350" y="1072769"/>
                  </a:lnTo>
                  <a:cubicBezTo>
                    <a:pt x="2794" y="1072769"/>
                    <a:pt x="0" y="1069975"/>
                    <a:pt x="0" y="1066419"/>
                  </a:cubicBezTo>
                  <a:lnTo>
                    <a:pt x="0" y="6350"/>
                  </a:lnTo>
                  <a:cubicBezTo>
                    <a:pt x="0" y="2794"/>
                    <a:pt x="2794" y="0"/>
                    <a:pt x="6350" y="0"/>
                  </a:cubicBezTo>
                  <a:moveTo>
                    <a:pt x="6350" y="12700"/>
                  </a:moveTo>
                  <a:lnTo>
                    <a:pt x="6350" y="6350"/>
                  </a:lnTo>
                  <a:lnTo>
                    <a:pt x="12700" y="6350"/>
                  </a:lnTo>
                  <a:lnTo>
                    <a:pt x="12700" y="1066419"/>
                  </a:lnTo>
                  <a:lnTo>
                    <a:pt x="6350" y="1066419"/>
                  </a:lnTo>
                  <a:lnTo>
                    <a:pt x="6350" y="1060069"/>
                  </a:lnTo>
                  <a:lnTo>
                    <a:pt x="1066419" y="1060069"/>
                  </a:lnTo>
                  <a:lnTo>
                    <a:pt x="1066419" y="1066419"/>
                  </a:lnTo>
                  <a:lnTo>
                    <a:pt x="1060069" y="1066419"/>
                  </a:lnTo>
                  <a:lnTo>
                    <a:pt x="1060069" y="6350"/>
                  </a:lnTo>
                  <a:lnTo>
                    <a:pt x="1066419" y="6350"/>
                  </a:lnTo>
                  <a:lnTo>
                    <a:pt x="1066419" y="12700"/>
                  </a:lnTo>
                  <a:lnTo>
                    <a:pt x="6350" y="12700"/>
                  </a:lnTo>
                  <a:close/>
                </a:path>
              </a:pathLst>
            </a:custGeom>
            <a:solidFill>
              <a:srgbClr val="FCF7F6"/>
            </a:solidFill>
          </p:spPr>
        </p:sp>
      </p:grpSp>
      <p:grpSp>
        <p:nvGrpSpPr>
          <p:cNvPr name="Group 32" id="32"/>
          <p:cNvGrpSpPr/>
          <p:nvPr/>
        </p:nvGrpSpPr>
        <p:grpSpPr>
          <a:xfrm rot="0">
            <a:off x="2899483" y="6589582"/>
            <a:ext cx="14158688" cy="1450351"/>
            <a:chOff x="0" y="0"/>
            <a:chExt cx="18878250" cy="1933801"/>
          </a:xfrm>
        </p:grpSpPr>
        <p:sp>
          <p:nvSpPr>
            <p:cNvPr name="Freeform 33" id="33"/>
            <p:cNvSpPr/>
            <p:nvPr/>
          </p:nvSpPr>
          <p:spPr>
            <a:xfrm flipH="false" flipV="false" rot="0">
              <a:off x="0" y="0"/>
              <a:ext cx="18878251" cy="1933801"/>
            </a:xfrm>
            <a:custGeom>
              <a:avLst/>
              <a:gdLst/>
              <a:ahLst/>
              <a:cxnLst/>
              <a:rect r="r" b="b" t="t" l="l"/>
              <a:pathLst>
                <a:path h="1933801" w="18878251">
                  <a:moveTo>
                    <a:pt x="0" y="0"/>
                  </a:moveTo>
                  <a:lnTo>
                    <a:pt x="18878251" y="0"/>
                  </a:lnTo>
                  <a:lnTo>
                    <a:pt x="18878251" y="1933801"/>
                  </a:lnTo>
                  <a:lnTo>
                    <a:pt x="0" y="1933801"/>
                  </a:lnTo>
                  <a:close/>
                </a:path>
              </a:pathLst>
            </a:custGeom>
          </p:spPr>
        </p:sp>
        <p:sp>
          <p:nvSpPr>
            <p:cNvPr name="TextBox 34" id="34"/>
            <p:cNvSpPr txBox="true"/>
            <p:nvPr/>
          </p:nvSpPr>
          <p:spPr>
            <a:xfrm>
              <a:off x="0" y="-28575"/>
              <a:ext cx="18878250" cy="1962376"/>
            </a:xfrm>
            <a:prstGeom prst="rect">
              <a:avLst/>
            </a:prstGeom>
          </p:spPr>
          <p:txBody>
            <a:bodyPr anchor="ctr" rtlCol="false" tIns="0" lIns="0" bIns="0" rIns="0"/>
            <a:lstStyle/>
            <a:p>
              <a:pPr algn="l">
                <a:lnSpc>
                  <a:spcPts val="3600"/>
                </a:lnSpc>
              </a:pPr>
              <a:r>
                <a:rPr lang="en-US" sz="3000">
                  <a:solidFill>
                    <a:srgbClr val="3C3C50"/>
                  </a:solidFill>
                  <a:latin typeface="Poppins"/>
                  <a:ea typeface="Poppins"/>
                  <a:cs typeface="Poppins"/>
                  <a:sym typeface="Poppins"/>
                </a:rPr>
                <a:t>We also learned how to create a research report, a skill you will use often in school and your research career.</a:t>
              </a:r>
            </a:p>
          </p:txBody>
        </p:sp>
      </p:grpSp>
    </p:spTree>
  </p:cSld>
  <p:clrMapOvr>
    <a:masterClrMapping/>
  </p:clrMapOvr>
  <p:transition spd="fast">
    <p:fade/>
  </p:transition>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59" r="0" b="-9259"/>
            </a:stretch>
          </a:blipFill>
        </p:spPr>
      </p:sp>
      <p:grpSp>
        <p:nvGrpSpPr>
          <p:cNvPr name="Group 3" id="3"/>
          <p:cNvGrpSpPr/>
          <p:nvPr/>
        </p:nvGrpSpPr>
        <p:grpSpPr>
          <a:xfrm rot="0">
            <a:off x="0" y="8713177"/>
            <a:ext cx="18288000" cy="1644162"/>
            <a:chOff x="0" y="0"/>
            <a:chExt cx="24384000" cy="2192216"/>
          </a:xfrm>
        </p:grpSpPr>
        <p:sp>
          <p:nvSpPr>
            <p:cNvPr name="Freeform 4" id="4"/>
            <p:cNvSpPr/>
            <p:nvPr/>
          </p:nvSpPr>
          <p:spPr>
            <a:xfrm flipH="false" flipV="false" rot="0">
              <a:off x="0" y="0"/>
              <a:ext cx="24384000" cy="2192274"/>
            </a:xfrm>
            <a:custGeom>
              <a:avLst/>
              <a:gdLst/>
              <a:ahLst/>
              <a:cxnLst/>
              <a:rect r="r" b="b" t="t" l="l"/>
              <a:pathLst>
                <a:path h="2192274" w="24384000">
                  <a:moveTo>
                    <a:pt x="0" y="0"/>
                  </a:moveTo>
                  <a:lnTo>
                    <a:pt x="24384000" y="0"/>
                  </a:lnTo>
                  <a:lnTo>
                    <a:pt x="24384000" y="2192274"/>
                  </a:lnTo>
                  <a:lnTo>
                    <a:pt x="0" y="2192274"/>
                  </a:lnTo>
                  <a:close/>
                </a:path>
              </a:pathLst>
            </a:custGeom>
            <a:solidFill>
              <a:srgbClr val="717092"/>
            </a:solidFill>
          </p:spPr>
        </p:sp>
      </p:grpSp>
      <p:grpSp>
        <p:nvGrpSpPr>
          <p:cNvPr name="Group 5" id="5"/>
          <p:cNvGrpSpPr>
            <a:grpSpLocks noChangeAspect="true"/>
          </p:cNvGrpSpPr>
          <p:nvPr/>
        </p:nvGrpSpPr>
        <p:grpSpPr>
          <a:xfrm rot="0">
            <a:off x="0" y="8713177"/>
            <a:ext cx="18288000" cy="184639"/>
            <a:chOff x="0" y="0"/>
            <a:chExt cx="24384000" cy="246185"/>
          </a:xfrm>
        </p:grpSpPr>
        <p:sp>
          <p:nvSpPr>
            <p:cNvPr name="Freeform 6" id="6"/>
            <p:cNvSpPr/>
            <p:nvPr/>
          </p:nvSpPr>
          <p:spPr>
            <a:xfrm flipH="false" flipV="false" rot="0">
              <a:off x="0" y="0"/>
              <a:ext cx="24384000" cy="246126"/>
            </a:xfrm>
            <a:custGeom>
              <a:avLst/>
              <a:gdLst/>
              <a:ahLst/>
              <a:cxnLst/>
              <a:rect r="r" b="b" t="t" l="l"/>
              <a:pathLst>
                <a:path h="246126" w="24384000">
                  <a:moveTo>
                    <a:pt x="0" y="0"/>
                  </a:moveTo>
                  <a:lnTo>
                    <a:pt x="24384000" y="0"/>
                  </a:lnTo>
                  <a:lnTo>
                    <a:pt x="24384000" y="246126"/>
                  </a:lnTo>
                  <a:lnTo>
                    <a:pt x="0" y="246126"/>
                  </a:lnTo>
                  <a:lnTo>
                    <a:pt x="0" y="0"/>
                  </a:lnTo>
                  <a:close/>
                </a:path>
              </a:pathLst>
            </a:custGeom>
            <a:blipFill>
              <a:blip r:embed="rId3"/>
              <a:stretch>
                <a:fillRect l="0" t="-10146" r="0" b="-10170"/>
              </a:stretch>
            </a:blipFill>
          </p:spPr>
        </p:sp>
      </p:grpSp>
      <p:grpSp>
        <p:nvGrpSpPr>
          <p:cNvPr name="Group 7" id="7"/>
          <p:cNvGrpSpPr>
            <a:grpSpLocks noChangeAspect="true"/>
          </p:cNvGrpSpPr>
          <p:nvPr/>
        </p:nvGrpSpPr>
        <p:grpSpPr>
          <a:xfrm rot="0">
            <a:off x="14773275" y="8985739"/>
            <a:ext cx="3429000" cy="1662544"/>
            <a:chOff x="0" y="0"/>
            <a:chExt cx="4572000" cy="2216725"/>
          </a:xfrm>
        </p:grpSpPr>
        <p:sp>
          <p:nvSpPr>
            <p:cNvPr name="Freeform 8" id="8" descr="Texas State University"/>
            <p:cNvSpPr/>
            <p:nvPr/>
          </p:nvSpPr>
          <p:spPr>
            <a:xfrm flipH="false" flipV="false" rot="0">
              <a:off x="0" y="0"/>
              <a:ext cx="4572000" cy="2216785"/>
            </a:xfrm>
            <a:custGeom>
              <a:avLst/>
              <a:gdLst/>
              <a:ahLst/>
              <a:cxnLst/>
              <a:rect r="r" b="b" t="t" l="l"/>
              <a:pathLst>
                <a:path h="2216785" w="4572000">
                  <a:moveTo>
                    <a:pt x="0" y="0"/>
                  </a:moveTo>
                  <a:lnTo>
                    <a:pt x="4572000" y="0"/>
                  </a:lnTo>
                  <a:lnTo>
                    <a:pt x="4572000" y="2216785"/>
                  </a:lnTo>
                  <a:lnTo>
                    <a:pt x="0" y="2216785"/>
                  </a:lnTo>
                  <a:lnTo>
                    <a:pt x="0" y="0"/>
                  </a:lnTo>
                  <a:close/>
                </a:path>
              </a:pathLst>
            </a:custGeom>
            <a:blipFill>
              <a:blip r:embed="rId4"/>
              <a:stretch>
                <a:fillRect l="0" t="-32" r="0" b="-29"/>
              </a:stretch>
            </a:blipFill>
          </p:spPr>
        </p:sp>
      </p:grpSp>
      <p:grpSp>
        <p:nvGrpSpPr>
          <p:cNvPr name="Group 9" id="9"/>
          <p:cNvGrpSpPr/>
          <p:nvPr/>
        </p:nvGrpSpPr>
        <p:grpSpPr>
          <a:xfrm rot="0">
            <a:off x="12495972" y="380172"/>
            <a:ext cx="4763328" cy="4763328"/>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ACB1"/>
            </a:solidFill>
          </p:spPr>
        </p:sp>
        <p:sp>
          <p:nvSpPr>
            <p:cNvPr name="TextBox 11" id="11"/>
            <p:cNvSpPr txBox="true"/>
            <p:nvPr/>
          </p:nvSpPr>
          <p:spPr>
            <a:xfrm>
              <a:off x="76200" y="47625"/>
              <a:ext cx="660400" cy="688975"/>
            </a:xfrm>
            <a:prstGeom prst="rect">
              <a:avLst/>
            </a:prstGeom>
          </p:spPr>
          <p:txBody>
            <a:bodyPr anchor="ctr" rtlCol="false" tIns="50800" lIns="50800" bIns="50800" rIns="50800"/>
            <a:lstStyle/>
            <a:p>
              <a:pPr algn="ctr">
                <a:lnSpc>
                  <a:spcPts val="2052"/>
                </a:lnSpc>
              </a:pPr>
            </a:p>
          </p:txBody>
        </p:sp>
      </p:grpSp>
      <p:grpSp>
        <p:nvGrpSpPr>
          <p:cNvPr name="Group 12" id="12"/>
          <p:cNvGrpSpPr/>
          <p:nvPr/>
        </p:nvGrpSpPr>
        <p:grpSpPr>
          <a:xfrm rot="0">
            <a:off x="12579212" y="1686198"/>
            <a:ext cx="4596848" cy="1834439"/>
            <a:chOff x="0" y="0"/>
            <a:chExt cx="6129130" cy="2445918"/>
          </a:xfrm>
        </p:grpSpPr>
        <p:sp>
          <p:nvSpPr>
            <p:cNvPr name="Freeform 13" id="13"/>
            <p:cNvSpPr/>
            <p:nvPr/>
          </p:nvSpPr>
          <p:spPr>
            <a:xfrm flipH="false" flipV="false" rot="0">
              <a:off x="0" y="0"/>
              <a:ext cx="6129131" cy="2445918"/>
            </a:xfrm>
            <a:custGeom>
              <a:avLst/>
              <a:gdLst/>
              <a:ahLst/>
              <a:cxnLst/>
              <a:rect r="r" b="b" t="t" l="l"/>
              <a:pathLst>
                <a:path h="2445918" w="6129131">
                  <a:moveTo>
                    <a:pt x="0" y="0"/>
                  </a:moveTo>
                  <a:lnTo>
                    <a:pt x="6129131" y="0"/>
                  </a:lnTo>
                  <a:lnTo>
                    <a:pt x="6129131" y="2445918"/>
                  </a:lnTo>
                  <a:lnTo>
                    <a:pt x="0" y="2445918"/>
                  </a:lnTo>
                  <a:close/>
                </a:path>
              </a:pathLst>
            </a:custGeom>
          </p:spPr>
        </p:sp>
        <p:sp>
          <p:nvSpPr>
            <p:cNvPr name="TextBox 14" id="14"/>
            <p:cNvSpPr txBox="true"/>
            <p:nvPr/>
          </p:nvSpPr>
          <p:spPr>
            <a:xfrm>
              <a:off x="0" y="57150"/>
              <a:ext cx="6129130" cy="2388768"/>
            </a:xfrm>
            <a:prstGeom prst="rect">
              <a:avLst/>
            </a:prstGeom>
          </p:spPr>
          <p:txBody>
            <a:bodyPr anchor="ctr" rtlCol="false" tIns="0" lIns="0" bIns="0" rIns="0"/>
            <a:lstStyle/>
            <a:p>
              <a:pPr algn="ctr">
                <a:lnSpc>
                  <a:spcPts val="5832"/>
                </a:lnSpc>
              </a:pPr>
              <a:r>
                <a:rPr lang="en-US" b="true" sz="5400">
                  <a:solidFill>
                    <a:srgbClr val="3C3C50"/>
                  </a:solidFill>
                  <a:latin typeface="Lato Bold"/>
                  <a:ea typeface="Lato Bold"/>
                  <a:cs typeface="Lato Bold"/>
                  <a:sym typeface="Lato Bold"/>
                </a:rPr>
                <a:t>Lesson 3 Complete!!</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DAG1CArwmX4</dc:identifier>
  <dcterms:modified xsi:type="dcterms:W3CDTF">2011-08-01T06:04:30Z</dcterms:modified>
  <cp:revision>1</cp:revision>
  <dc:title>Analyzing Data &amp; Preparing a Research Report.pptx</dc:title>
</cp:coreProperties>
</file>