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x="18288000" cy="10287000"/>
  <p:notesSz cx="6858000" cy="9144000"/>
  <p:embeddedFontLst>
    <p:embeddedFont>
      <p:font typeface="Lato Bold" charset="1" panose="020F0502020204030203"/>
      <p:regular r:id="rId41"/>
    </p:embeddedFont>
    <p:embeddedFont>
      <p:font typeface="Poppins Bold" charset="1" panose="00000800000000000000"/>
      <p:regular r:id="rId43"/>
    </p:embeddedFont>
    <p:embeddedFont>
      <p:font typeface="Poppins" charset="1" panose="0000050000000000000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notesMasters/notesMaster1.xml" Type="http://schemas.openxmlformats.org/officeDocument/2006/relationships/notesMaster"/><Relationship Id="rId39" Target="theme/theme2.xml" Type="http://schemas.openxmlformats.org/officeDocument/2006/relationships/theme"/><Relationship Id="rId4" Target="theme/theme1.xml" Type="http://schemas.openxmlformats.org/officeDocument/2006/relationships/theme"/><Relationship Id="rId40" Target="notesSlides/notesSlide1.xml" Type="http://schemas.openxmlformats.org/officeDocument/2006/relationships/notesSlide"/><Relationship Id="rId41" Target="fonts/font41.fntdata" Type="http://schemas.openxmlformats.org/officeDocument/2006/relationships/font"/><Relationship Id="rId42" Target="notesSlides/notesSlide2.xml" Type="http://schemas.openxmlformats.org/officeDocument/2006/relationships/notesSlide"/><Relationship Id="rId43" Target="fonts/font43.fntdata" Type="http://schemas.openxmlformats.org/officeDocument/2006/relationships/font"/><Relationship Id="rId44" Target="fonts/font44.fntdata" Type="http://schemas.openxmlformats.org/officeDocument/2006/relationships/font"/><Relationship Id="rId45" Target="notesSlides/notesSlide3.xml" Type="http://schemas.openxmlformats.org/officeDocument/2006/relationships/notesSlide"/><Relationship Id="rId46" Target="notesSlides/notesSlide4.xml" Type="http://schemas.openxmlformats.org/officeDocument/2006/relationships/notesSlide"/><Relationship Id="rId47" Target="notesSlides/notesSlide5.xml" Type="http://schemas.openxmlformats.org/officeDocument/2006/relationships/notesSlide"/><Relationship Id="rId48" Target="notesSlides/notesSlide6.xml" Type="http://schemas.openxmlformats.org/officeDocument/2006/relationships/notesSlide"/><Relationship Id="rId49" Target="notesSlides/notesSlide7.xml" Type="http://schemas.openxmlformats.org/officeDocument/2006/relationships/notesSlide"/><Relationship Id="rId5" Target="tableStyles.xml" Type="http://schemas.openxmlformats.org/officeDocument/2006/relationships/tableStyles"/><Relationship Id="rId50" Target="notesSlides/notesSlide8.xml" Type="http://schemas.openxmlformats.org/officeDocument/2006/relationships/notesSlide"/><Relationship Id="rId51" Target="notesSlides/notesSlide9.xml" Type="http://schemas.openxmlformats.org/officeDocument/2006/relationships/notesSlide"/><Relationship Id="rId52" Target="notesSlides/notesSlide10.xml" Type="http://schemas.openxmlformats.org/officeDocument/2006/relationships/notesSlide"/><Relationship Id="rId53" Target="notesSlides/notesSlide11.xml" Type="http://schemas.openxmlformats.org/officeDocument/2006/relationships/notesSlide"/><Relationship Id="rId54" Target="notesSlides/notesSlide12.xml" Type="http://schemas.openxmlformats.org/officeDocument/2006/relationships/notesSlide"/><Relationship Id="rId55" Target="notesSlides/notesSlide13.xml" Type="http://schemas.openxmlformats.org/officeDocument/2006/relationships/notesSlide"/><Relationship Id="rId56" Target="notesSlides/notesSlide14.xml" Type="http://schemas.openxmlformats.org/officeDocument/2006/relationships/notesSlide"/><Relationship Id="rId57" Target="notesSlides/notesSlide15.xml" Type="http://schemas.openxmlformats.org/officeDocument/2006/relationships/notesSlide"/><Relationship Id="rId58" Target="notesSlides/notesSlide16.xml" Type="http://schemas.openxmlformats.org/officeDocument/2006/relationships/notesSlide"/><Relationship Id="rId59" Target="notesSlides/notesSlide17.xml" Type="http://schemas.openxmlformats.org/officeDocument/2006/relationships/notesSlide"/><Relationship Id="rId6" Target="slides/slide1.xml" Type="http://schemas.openxmlformats.org/officeDocument/2006/relationships/slide"/><Relationship Id="rId60" Target="notesSlides/notesSlide18.xml" Type="http://schemas.openxmlformats.org/officeDocument/2006/relationships/notesSlide"/><Relationship Id="rId61" Target="notesSlides/notesSlide19.xml" Type="http://schemas.openxmlformats.org/officeDocument/2006/relationships/notesSlide"/><Relationship Id="rId62" Target="notesSlides/notesSlide20.xml" Type="http://schemas.openxmlformats.org/officeDocument/2006/relationships/notesSlide"/><Relationship Id="rId63" Target="notesSlides/notesSlide21.xml" Type="http://schemas.openxmlformats.org/officeDocument/2006/relationships/notesSlide"/><Relationship Id="rId64" Target="notesSlides/notesSlide22.xml" Type="http://schemas.openxmlformats.org/officeDocument/2006/relationships/notesSlide"/><Relationship Id="rId65" Target="notesSlides/notesSlide23.xml" Type="http://schemas.openxmlformats.org/officeDocument/2006/relationships/notesSlide"/><Relationship Id="rId66" Target="notesSlides/notesSlide24.xml" Type="http://schemas.openxmlformats.org/officeDocument/2006/relationships/notesSlide"/><Relationship Id="rId67" Target="notesSlides/notesSlide25.xml" Type="http://schemas.openxmlformats.org/officeDocument/2006/relationships/notesSlide"/><Relationship Id="rId68" Target="notesSlides/notesSlide26.xml" Type="http://schemas.openxmlformats.org/officeDocument/2006/relationships/notesSlide"/><Relationship Id="rId69" Target="notesSlides/notesSlide27.xml" Type="http://schemas.openxmlformats.org/officeDocument/2006/relationships/notesSlide"/><Relationship Id="rId7" Target="slides/slide2.xml" Type="http://schemas.openxmlformats.org/officeDocument/2006/relationships/slide"/><Relationship Id="rId70" Target="notesSlides/notesSlide28.xml" Type="http://schemas.openxmlformats.org/officeDocument/2006/relationships/note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Will also be covering several examples, some activities, and a video</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sure you pose this question to the class. Ask them “what are ethics? What is integrity?”. Wait and see what they say, discuss society’s understanding of ethics and how it could apply to research. THEN load the text box.</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two concepts are distinct, but they affect each other. </a:t>
            </a:r>
          </a:p>
          <a:p>
            <a:r>
              <a:rPr lang="en-US"/>
              <a:t>For example, mistakes from poor data management not only undermine the confidence in the research (a breach of integrity) but are also a lack of responsibility towards participants &amp; funders (a breach of ethics)</a:t>
            </a:r>
          </a:p>
          <a:p>
            <a:r>
              <a:rPr lang="en-US"/>
              <a:t/>
            </a:r>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Research ethics help to create safe, reliable experimental designs for different types of research, usually involving human and animal experimentation</a:t>
            </a:r>
          </a:p>
          <a:p>
            <a:r>
              <a:rPr lang="en-US"/>
              <a:t/>
            </a:r>
          </a:p>
          <a:p>
            <a:r>
              <a:rPr lang="en-US"/>
              <a:t>Research ethics and integrity principles are used as guidelines for situations like academic scandal, scientific misconduct, and research regulation</a:t>
            </a:r>
          </a:p>
          <a:p>
            <a:r>
              <a:rPr lang="en-US"/>
              <a:t/>
            </a:r>
          </a:p>
          <a:p>
            <a:r>
              <a:rPr lang="en-US"/>
              <a:t>Why else might ethics in research be important? Ask the students before moving on to the next slides. </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Wellbeing is understood as their health and welfare, </a:t>
            </a:r>
          </a:p>
          <a:p>
            <a:r>
              <a:rPr lang="en-US"/>
              <a:t>Autonomy is their freedom and ability to make their own decisions. </a:t>
            </a:r>
          </a:p>
          <a:p>
            <a:r>
              <a:rPr lang="en-US"/>
              <a:t>Justice is fairness, treating them equally and fair. </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you read these questions, make sure you give examples of ethical research considerations regarding the question</a:t>
            </a:r>
          </a:p>
          <a:p>
            <a:r>
              <a:rPr lang="en-US"/>
              <a:t>Will any of the participants be classed as vulnerable? For example:</a:t>
            </a:r>
          </a:p>
          <a:p>
            <a:r>
              <a:rPr lang="en-US"/>
              <a:t>Are any of them under 16 years of age?</a:t>
            </a:r>
          </a:p>
          <a:p>
            <a:r>
              <a:rPr lang="en-US"/>
              <a:t>Unable to communicate in the language?</a:t>
            </a:r>
          </a:p>
          <a:p>
            <a:r>
              <a:rPr lang="en-US"/>
              <a:t>Members of a stigmatized or marginalized social group?</a:t>
            </a:r>
          </a:p>
          <a:p>
            <a:r>
              <a:rPr lang="en-US"/>
              <a:t>Have a relationship with the researcher (either personally or professionally)?</a:t>
            </a:r>
          </a:p>
          <a:p>
            <a:r>
              <a:rPr lang="en-US"/>
              <a:t>How will you show that any participants have agreed to take part?</a:t>
            </a:r>
          </a:p>
          <a:p>
            <a:r>
              <a:rPr lang="en-US"/>
              <a:t>Will they be able to give informed consent individually?</a:t>
            </a:r>
          </a:p>
          <a:p>
            <a:r>
              <a:rPr lang="en-US"/>
              <a:t>Will consent need to be obtained from parents or guardians?</a:t>
            </a:r>
          </a:p>
          <a:p>
            <a:r>
              <a:rPr lang="en-US"/>
              <a:t>Will the purpose of your research be concealed from participants at the outset?</a:t>
            </a:r>
          </a:p>
          <a:p>
            <a:r>
              <a:rPr lang="en-US"/>
              <a:t>Are you collecting personal data, either face to face or online? If so, </a:t>
            </a:r>
          </a:p>
          <a:p>
            <a:r>
              <a:rPr lang="en-US"/>
              <a:t>How will you obtain the consent of participants? </a:t>
            </a:r>
          </a:p>
          <a:p>
            <a:r>
              <a:rPr lang="en-US"/>
              <a:t>How will this be securely stored and maintained? </a:t>
            </a:r>
          </a:p>
          <a:p>
            <a:r>
              <a:rPr lang="en-US"/>
              <a:t>How will this data be used? </a:t>
            </a:r>
          </a:p>
          <a:p>
            <a:r>
              <a:rPr lang="en-US"/>
              <a:t>With whom will it be shared?</a:t>
            </a:r>
          </a:p>
          <a:p>
            <a:r>
              <a:rPr lang="en-US"/>
              <a:t>How and when will it be disposed of?</a:t>
            </a:r>
          </a:p>
          <a:p>
            <a:r>
              <a:rPr lang="en-US"/>
              <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table shows the different factors of ethics that </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some examples. </a:t>
            </a:r>
          </a:p>
          <a:p>
            <a:r>
              <a:rPr lang="en-US"/>
              <a:t>Food Safety: Producers taking shortcuts or using questionable additives makes food unsafe. Recalls are common, especially with produce, and food recalls are up by 10% since 2013.</a:t>
            </a:r>
          </a:p>
          <a:p>
            <a:r>
              <a:rPr lang="en-US"/>
              <a:t/>
            </a:r>
          </a:p>
          <a:p>
            <a:r>
              <a:rPr lang="en-US"/>
              <a:t>Treatment of Animals: Many have a difficult time seeing this as an actual ethics issue facing the agricultural industry. If animals are just being used as a food source, why treat them well? But this also includes using steroids and hormones to boost growth and production. Unethical treatment leads to lower quality products, meaning it’s worth investing to treat animals better.</a:t>
            </a:r>
          </a:p>
          <a:p>
            <a:r>
              <a:rPr lang="en-US"/>
              <a:t/>
            </a:r>
          </a:p>
          <a:p>
            <a:r>
              <a:rPr lang="en-US"/>
              <a:t>Chemical Use: The use of pesticides and other chemicals has been an ongoing debate. Farmers want to use chemicals to reduce pests and increase production. However, those same chemicals have been known to cause health issues. Plus, pesticides are killing off native species and decreasing biodiversity.</a:t>
            </a:r>
          </a:p>
          <a:p>
            <a:r>
              <a:rPr lang="en-US"/>
              <a:t/>
            </a:r>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make sure we are practicing ethical research, there are three main considerations we must take. </a:t>
            </a:r>
          </a:p>
          <a:p>
            <a:r>
              <a:rPr lang="en-US"/>
              <a:t>- Authorship – always give due credit to authors, and never plagiarize another author’s work</a:t>
            </a:r>
          </a:p>
          <a:p>
            <a:r>
              <a:rPr lang="en-US"/>
              <a:t>- Data Management – data from research involving private information should always be documented and stored in secure locations</a:t>
            </a:r>
          </a:p>
          <a:p>
            <a:r>
              <a:rPr lang="en-US"/>
              <a:t>- Human &amp; Animal Welfare – researchers must always treat human and animal subjects humanely, and ensure that human subjects are informed of their study participation (informed consent)</a:t>
            </a:r>
          </a:p>
          <a:p>
            <a:r>
              <a:rPr lang="en-US"/>
              <a:t/>
            </a:r>
          </a:p>
          <a:p>
            <a:r>
              <a:rPr lang="en-US"/>
              <a:t>Its important to note these are just some of the core practices. We are wanting to highlight the human and animal welfare, leading into the next slides.</a:t>
            </a:r>
          </a:p>
          <a:p>
            <a:r>
              <a:rPr lang="en-US"/>
              <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make sure we are practicing ethical research, there are three main considerations we must take. </a:t>
            </a:r>
          </a:p>
          <a:p>
            <a:r>
              <a:rPr lang="en-US"/>
              <a:t>- Authorship – always give due credit to authors, and never plagiarize another author’s work</a:t>
            </a:r>
          </a:p>
          <a:p>
            <a:r>
              <a:rPr lang="en-US"/>
              <a:t>- Data Management – data from research involving private information should always be documented and stored in secure locations</a:t>
            </a:r>
          </a:p>
          <a:p>
            <a:r>
              <a:rPr lang="en-US"/>
              <a:t>- Human &amp; Animal Welfare – researchers must always treat human and animal subjects humanely, and ensure that human subjects are informed of their study participation (informed consent)</a:t>
            </a:r>
          </a:p>
          <a:p>
            <a:r>
              <a:rPr lang="en-US"/>
              <a:t/>
            </a:r>
          </a:p>
          <a:p>
            <a:r>
              <a:rPr lang="en-US"/>
              <a:t>Its important to note these are just some of the core practices. We are wanting to highlight the human and animal welfare, leading into the next slides.</a:t>
            </a:r>
          </a:p>
          <a:p>
            <a:r>
              <a:rPr lang="en-US"/>
              <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Informed consent is normally given by a participant or patient, to a doctor or researcher. The patient gives consent that they are aware of the potential risks and affects of whatever treatment they will undergo.</a:t>
            </a:r>
          </a:p>
          <a:p>
            <a:r>
              <a:rPr lang="en-US"/>
              <a:t>One common practice is to give participants an informed consent form that describes the nature of the research project, as well as the nature of participation in it </a:t>
            </a:r>
          </a:p>
          <a:p>
            <a:r>
              <a:rPr lang="en-US"/>
              <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Walk them through the form, explain any terms they may not understand.</a:t>
            </a:r>
          </a:p>
          <a:p>
            <a:r>
              <a:rPr lang="en-US"/>
              <a:t>Other elements include:</a:t>
            </a:r>
          </a:p>
          <a:p>
            <a:r>
              <a:rPr lang="en-US"/>
              <a:t>Research project title and purpose</a:t>
            </a:r>
          </a:p>
          <a:p>
            <a:r>
              <a:rPr lang="en-US"/>
              <a:t>Researcher names</a:t>
            </a:r>
          </a:p>
          <a:p>
            <a:r>
              <a:rPr lang="en-US"/>
              <a:t>Project benefits to participants and scientific community</a:t>
            </a:r>
          </a:p>
          <a:p>
            <a:r>
              <a:rPr lang="en-US"/>
              <a:t>Explanation of how data will be managed</a:t>
            </a:r>
          </a:p>
          <a:p>
            <a:r>
              <a:rPr lang="en-US"/>
              <a:t/>
            </a:r>
          </a:p>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who created the need for these informed consent forms?</a:t>
            </a:r>
          </a:p>
          <a:p>
            <a:r>
              <a:rPr lang="en-US"/>
              <a:t>Who makes sure that researchers are doing these forms and conducting research ethically?</a:t>
            </a:r>
          </a:p>
          <a:p>
            <a:r>
              <a:rPr lang="en-US"/>
              <a:t>That’s where research ethics review committees come in!</a:t>
            </a:r>
          </a:p>
          <a:p>
            <a:r>
              <a:rPr lang="en-US"/>
              <a:t>We’re gonna talk about three different ones. </a:t>
            </a:r>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US, Canada, and some of the EU, any college, university, or research institution must have an institutional review board (IRB) that scrutinizes all proposals for conducting human research under the supervision of the institution.</a:t>
            </a:r>
          </a:p>
          <a:p>
            <a:r>
              <a:rPr lang="en-US"/>
              <a:t/>
            </a:r>
          </a:p>
          <a:p>
            <a:r>
              <a:rPr lang="en-US"/>
              <a:t>Research proposals must be submitted to and accepted by the IRB before any data are collected for the project.</a:t>
            </a:r>
          </a:p>
          <a:p>
            <a:r>
              <a:rPr lang="en-US"/>
              <a:t/>
            </a:r>
          </a:p>
          <a:p>
            <a:r>
              <a:rPr lang="en-US"/>
              <a:t>An IRB consists of at least five members of varying backgrounds. </a:t>
            </a:r>
          </a:p>
          <a:p>
            <a:r>
              <a:rPr lang="en-US"/>
              <a:t>IRB members should have the professional experience to provide appropriate scientific and ethical review. </a:t>
            </a:r>
          </a:p>
          <a:p>
            <a:r>
              <a:rPr lang="en-US"/>
              <a:t>An IRB must have at least one scientist member and at least one member whose primary concerns are nonscientific. </a:t>
            </a:r>
          </a:p>
          <a:p>
            <a:r>
              <a:rPr lang="en-US"/>
              <a:t/>
            </a:r>
          </a:p>
          <a:p>
            <a:r>
              <a:rPr lang="en-US"/>
              <a:t>Why do you think this is the case?</a:t>
            </a:r>
          </a:p>
          <a:p>
            <a:r>
              <a:rPr lang="en-US"/>
              <a:t/>
            </a:r>
          </a:p>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Researchers must submit their animal use protocols to their institution’s IACUC for approval</a:t>
            </a:r>
          </a:p>
          <a:p>
            <a:r>
              <a:rPr lang="en-US"/>
              <a:t>IACUC reviews the animal use protocols and purposes that researchers intend to use.</a:t>
            </a:r>
          </a:p>
          <a:p>
            <a:r>
              <a:rPr lang="en-US"/>
              <a:t>Any research that may potentially cause suffering, distress, or death to animals must be described and justified to IACUC.</a:t>
            </a:r>
          </a:p>
          <a:p>
            <a:r>
              <a:rPr lang="en-US"/>
              <a:t>The researcher must minimize or prevent suffering or death to the extent that it is possible to do so.</a:t>
            </a:r>
          </a:p>
          <a:p>
            <a:r>
              <a:rPr lang="en-US"/>
              <a:t/>
            </a:r>
          </a:p>
          <a:p>
            <a:r>
              <a:rPr lang="en-US"/>
              <a:t>	IACUC consist of at least 5 members and includes:</a:t>
            </a:r>
          </a:p>
          <a:p>
            <a:r>
              <a:rPr lang="en-US"/>
              <a:t>one veterinarian with training/experience in laboratory animal science and medicine, who has direct authority and responsibility for activities involving animals at the institution</a:t>
            </a:r>
          </a:p>
          <a:p>
            <a:r>
              <a:rPr lang="en-US"/>
              <a:t>one practicing scientist experienced in research with animals</a:t>
            </a:r>
          </a:p>
          <a:p>
            <a:r>
              <a:rPr lang="en-US"/>
              <a:t>one member whose primary concerns are in a nonscientific area (ethicist, lawyer, clergymember)</a:t>
            </a:r>
          </a:p>
          <a:p>
            <a:r>
              <a:rPr lang="en-US"/>
              <a:t>one member who is not affiliated with the institution other than as a member of the IACUC</a:t>
            </a:r>
          </a:p>
          <a:p>
            <a:r>
              <a:rPr lang="en-US"/>
              <a:t/>
            </a:r>
          </a:p>
          <a:p>
            <a:r>
              <a:rPr lang="en-US"/>
              <a:t>One researchers are approved, they may begin their research study</a:t>
            </a:r>
          </a:p>
          <a:p>
            <a:r>
              <a:rPr lang="en-US"/>
              <a:t/>
            </a:r>
          </a:p>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IBC must review and approve all research and teaching projects involving hazardous biological materials, including:</a:t>
            </a:r>
          </a:p>
          <a:p>
            <a:r>
              <a:rPr lang="en-US"/>
              <a:t>Recombinant DNA (as defined by institution guidelines and including transgenic animals and plants)</a:t>
            </a:r>
          </a:p>
          <a:p>
            <a:r>
              <a:rPr lang="en-US"/>
              <a:t>Select agents and toxins, specified by the institution</a:t>
            </a:r>
          </a:p>
          <a:p>
            <a:r>
              <a:rPr lang="en-US"/>
              <a:t>Some human or zoonotic pathogens</a:t>
            </a:r>
          </a:p>
          <a:p>
            <a:r>
              <a:rPr lang="en-US"/>
              <a:t>Strict Animal and Plant Pathogens that are either reportable or non-indigenous to the area of the institution</a:t>
            </a:r>
          </a:p>
          <a:p>
            <a:r>
              <a:rPr lang="en-US"/>
              <a:t/>
            </a:r>
          </a:p>
          <a:p>
            <a:r>
              <a:rPr lang="en-US"/>
              <a:t>Like IRB and IACUC, the IBC functions to review research proposals and protocol involving potentially dangerous aspects.</a:t>
            </a:r>
          </a:p>
          <a:p>
            <a:r>
              <a:rPr lang="en-US"/>
              <a:t>IBCs consist of many members, all experts or specialists in various fields like:</a:t>
            </a:r>
          </a:p>
          <a:p>
            <a:r>
              <a:rPr lang="en-US"/>
              <a:t>Infectious disease</a:t>
            </a:r>
          </a:p>
          <a:p>
            <a:r>
              <a:rPr lang="en-US"/>
              <a:t>Safety services</a:t>
            </a:r>
          </a:p>
          <a:p>
            <a:r>
              <a:rPr lang="en-US"/>
              <a:t>Public health</a:t>
            </a:r>
          </a:p>
          <a:p>
            <a:r>
              <a:rPr lang="en-US"/>
              <a:t>Biology</a:t>
            </a:r>
          </a:p>
          <a:p>
            <a:r>
              <a:rPr lang="en-US"/>
              <a:t>IBC members may be Doctors, consultants, or community members invested in the biosafety of research.</a:t>
            </a:r>
          </a:p>
          <a:p>
            <a:r>
              <a:rPr lang="en-US"/>
              <a:t/>
            </a:r>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Walk them through the similarities between the different review boards/committees</a:t>
            </a:r>
          </a:p>
          <a:p>
            <a:r>
              <a:rPr lang="en-US"/>
              <a:t>They are all interconnected and deal with similar ethical issues. These three boards help to make sure that agriculture research and other animal/human research is done in an ethical and humane way.</a:t>
            </a:r>
          </a:p>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IRB </a:t>
            </a:r>
          </a:p>
          <a:p>
            <a:r>
              <a:rPr lang="en-US"/>
              <a:t>IRB and IACUC</a:t>
            </a:r>
          </a:p>
          <a:p>
            <a:r>
              <a:rPr lang="en-US"/>
              <a:t>IRB and IACUC and maybe IBC</a:t>
            </a:r>
          </a:p>
          <a:p>
            <a:r>
              <a:rPr lang="en-US"/>
              <a:t>IBC</a:t>
            </a:r>
          </a:p>
          <a:p>
            <a:r>
              <a:rPr lang="en-US"/>
              <a:t>PS all of these are true</a:t>
            </a:r>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Will also be covering several examples, some activities, and a video</a:t>
            </a:r>
          </a:p>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Risks can be towards humans, animals, the environment.</a:t>
            </a:r>
          </a:p>
          <a:p>
            <a:r>
              <a:rPr lang="en-US"/>
              <a:t/>
            </a:r>
          </a:p>
          <a:p>
            <a:r>
              <a:rPr lang="en-US"/>
              <a:t>There are many aspects to being an ethical researcher, but the three key factors are authorship, data management, and human/animal welfare. Expand on those a little.</a:t>
            </a:r>
          </a:p>
          <a:p>
            <a:r>
              <a:rPr lang="en-US"/>
              <a:t/>
            </a:r>
          </a:p>
          <a:p>
            <a:r>
              <a:rPr lang="en-US"/>
              <a:t>So we’ve talked about how review committees help us to be good researchers, lets talk about what we personally can do and what happens when we fail to be an ethical researcher.</a:t>
            </a:r>
          </a:p>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Mention that these review committees are largely guided by fundamental principles of research ethics and integrity.</a:t>
            </a:r>
          </a:p>
          <a:p>
            <a:r>
              <a:rPr lang="en-US"/>
              <a:t/>
            </a:r>
          </a:p>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Principles of research integrity include:</a:t>
            </a:r>
          </a:p>
          <a:p>
            <a:r>
              <a:rPr lang="en-US"/>
              <a:t>Reliability in ensuring the quality of research, reflected in the design, the methodology, the analysis and the use of resources</a:t>
            </a:r>
          </a:p>
          <a:p>
            <a:r>
              <a:rPr lang="en-US"/>
              <a:t>Honesty in developing, undertaking, reviewing, reporting and communicating research in a transparent, fair, full and unbiased way</a:t>
            </a:r>
          </a:p>
          <a:p>
            <a:r>
              <a:rPr lang="en-US"/>
              <a:t>Respect for colleagues, research participants, society, ecosystems, cultural heritage and the environment</a:t>
            </a:r>
          </a:p>
          <a:p>
            <a:r>
              <a:rPr lang="en-US"/>
              <a:t>Accountability for the research from idea to publication, for its management and organization, for training, supervision and mentoring, and for its wider impacts</a:t>
            </a:r>
          </a:p>
          <a:p>
            <a:r>
              <a:rPr lang="en-US"/>
              <a:t/>
            </a:r>
          </a:p>
          <a:p>
            <a:r>
              <a:rPr lang="en-US"/>
              <a:t>27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research principles are not followed, they can lead to research misconduct.</a:t>
            </a:r>
          </a:p>
          <a:p>
            <a:r>
              <a:rPr lang="en-US"/>
              <a:t>If you are participating in research misconduct, you are not being an ethical researcher. And we’re not talking about making a simple mistake like entering the wrong data number, we’re talking about completely falsifying and making up your research results.  </a:t>
            </a:r>
          </a:p>
          <a:p>
            <a:r>
              <a:rPr lang="en-US"/>
              <a:t>28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them if they can think of any examples before moving to the next slide. </a:t>
            </a:r>
          </a:p>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Example 1 is falsification. Example 2 is fabrication. Example 3 is plagiarism.</a:t>
            </a:r>
          </a:p>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Large corporations that cheat the system make it hard for public science and people trust in science to flourish. </a:t>
            </a:r>
          </a:p>
          <a:p>
            <a:r>
              <a:rPr lang="en-US"/>
              <a:t>Lying and cheating is never the right way to increase profits. It also indirectly hurts a lot of people. </a:t>
            </a:r>
          </a:p>
          <a:p>
            <a:r>
              <a:rPr lang="en-US"/>
              <a:t>There are even more scandals about their seeds and pesticides being toxic and cancer-causing.</a:t>
            </a:r>
          </a:p>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Spend some time on each of these points to really make sure they understand the concepts.</a:t>
            </a:r>
          </a:p>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jpeg" Type="http://schemas.openxmlformats.org/officeDocument/2006/relationships/image"/><Relationship Id="rId7" Target="../media/image5.jpeg" Type="http://schemas.openxmlformats.org/officeDocument/2006/relationships/image"/><Relationship Id="rId8" Target="../media/image6.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2.png" Type="http://schemas.openxmlformats.org/officeDocument/2006/relationships/image"/><Relationship Id="rId7"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15.jpeg" Type="http://schemas.openxmlformats.org/officeDocument/2006/relationships/image"/><Relationship Id="rId6" Target="../media/image16.jpeg" Type="http://schemas.openxmlformats.org/officeDocument/2006/relationships/image"/><Relationship Id="rId7" Target="../media/image1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24.png" Type="http://schemas.openxmlformats.org/officeDocument/2006/relationships/image"/><Relationship Id="rId12" Target="../media/image25.svg" Type="http://schemas.openxmlformats.org/officeDocument/2006/relationships/image"/><Relationship Id="rId2" Target="../notesSlides/notesSlide6.xml" Type="http://schemas.openxmlformats.org/officeDocument/2006/relationships/notesSlide"/><Relationship Id="rId3" Target="../media/image1.pn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0.png" Type="http://schemas.openxmlformats.org/officeDocument/2006/relationships/image"/><Relationship Id="rId12" Target="../media/image31.svg" Type="http://schemas.openxmlformats.org/officeDocument/2006/relationships/image"/><Relationship Id="rId2" Target="../notesSlides/notesSlide7.xml" Type="http://schemas.openxmlformats.org/officeDocument/2006/relationships/notesSlide"/><Relationship Id="rId3" Target="../media/image1.pn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2.jpeg" Type="http://schemas.openxmlformats.org/officeDocument/2006/relationships/image"/><Relationship Id="rId4"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34.jpeg" Type="http://schemas.openxmlformats.org/officeDocument/2006/relationships/image"/><Relationship Id="rId5" Target="../media/image35.png" Type="http://schemas.openxmlformats.org/officeDocument/2006/relationships/image"/><Relationship Id="rId6"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36.jpeg" Type="http://schemas.openxmlformats.org/officeDocument/2006/relationships/image"/><Relationship Id="rId5"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37.jpeg" Type="http://schemas.openxmlformats.org/officeDocument/2006/relationships/image"/><Relationship Id="rId5"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38.jpeg" Type="http://schemas.openxmlformats.org/officeDocument/2006/relationships/image"/><Relationship Id="rId5" Target="https://youtu.be/hRwWxELXakA" TargetMode="External" Type="http://schemas.openxmlformats.org/officeDocument/2006/relationships/hyperlink"/><Relationship Id="rId6"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9.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40.jpeg" Type="http://schemas.openxmlformats.org/officeDocument/2006/relationships/image"/><Relationship Id="rId5"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2" Target="../notesSlides/notesSlide14.xml" Type="http://schemas.openxmlformats.org/officeDocument/2006/relationships/notesSlide"/><Relationship Id="rId3" Target="../media/image1.pn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43.png" Type="http://schemas.openxmlformats.org/officeDocument/2006/relationships/image"/><Relationship Id="rId7" Target="../media/image44.svg" Type="http://schemas.openxmlformats.org/officeDocument/2006/relationships/image"/><Relationship Id="rId8" Target="../media/image45.png" Type="http://schemas.openxmlformats.org/officeDocument/2006/relationships/image"/><Relationship Id="rId9" Target="../media/image4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47.jpeg" Type="http://schemas.openxmlformats.org/officeDocument/2006/relationships/image"/><Relationship Id="rId5" Target="../media/image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48.jpeg" Type="http://schemas.openxmlformats.org/officeDocument/2006/relationships/image"/><Relationship Id="rId6" Target="../media/image49.jpeg" Type="http://schemas.openxmlformats.org/officeDocument/2006/relationships/image"/><Relationship Id="rId7" Target="../media/image50.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51.png" Type="http://schemas.openxmlformats.org/officeDocument/2006/relationships/image"/><Relationship Id="rId5" Target="../media/image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52.png" Type="http://schemas.openxmlformats.org/officeDocument/2006/relationships/image"/><Relationship Id="rId5" Target="../media/image53.svg" Type="http://schemas.openxmlformats.org/officeDocument/2006/relationships/image"/><Relationship Id="rId6" Target="../media/image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png" Type="http://schemas.openxmlformats.org/officeDocument/2006/relationships/image"/><Relationship Id="rId11" Target="../media/image46.svg" Type="http://schemas.openxmlformats.org/officeDocument/2006/relationships/image"/><Relationship Id="rId12" Target="../media/image2.png" Type="http://schemas.openxmlformats.org/officeDocument/2006/relationships/image"/><Relationship Id="rId2" Target="../notesSlides/notesSlide19.xml" Type="http://schemas.openxmlformats.org/officeDocument/2006/relationships/notesSlide"/><Relationship Id="rId3" Target="../media/image1.pn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54.png" Type="http://schemas.openxmlformats.org/officeDocument/2006/relationships/image"/><Relationship Id="rId7" Target="../media/image55.sv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58.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59.jpeg" Type="http://schemas.openxmlformats.org/officeDocument/2006/relationships/image"/><Relationship Id="rId5" Target="../media/image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60.jpeg" Type="http://schemas.openxmlformats.org/officeDocument/2006/relationships/image"/><Relationship Id="rId5" Target="../media/image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61.jpeg" Type="http://schemas.openxmlformats.org/officeDocument/2006/relationships/image"/><Relationship Id="rId5" Target="../media/image2.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 Id="rId6" Target="../media/image2.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1.pn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 Id="rId6" Target="../media/image66.png" Type="http://schemas.openxmlformats.org/officeDocument/2006/relationships/image"/><Relationship Id="rId7" Target="../media/image2.png" Type="http://schemas.openxmlformats.org/officeDocument/2006/relationships/image"/><Relationship Id="rId8" Target="../media/image67.png" Type="http://schemas.openxmlformats.org/officeDocument/2006/relationships/image"/><Relationship Id="rId9" Target="../media/image68.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png" Type="http://schemas.openxmlformats.org/officeDocument/2006/relationships/image"/><Relationship Id="rId4" Target="../media/image69.png" Type="http://schemas.openxmlformats.org/officeDocument/2006/relationships/image"/><Relationship Id="rId5" Target="../media/image70.svg" Type="http://schemas.openxmlformats.org/officeDocument/2006/relationships/image"/><Relationship Id="rId6" Target="../media/image2.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7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70339"/>
            <a:ext cx="18288000" cy="10357339"/>
            <a:chOff x="0" y="0"/>
            <a:chExt cx="24384000" cy="13809785"/>
          </a:xfrm>
        </p:grpSpPr>
        <p:sp>
          <p:nvSpPr>
            <p:cNvPr name="Freeform 9" id="9"/>
            <p:cNvSpPr/>
            <p:nvPr/>
          </p:nvSpPr>
          <p:spPr>
            <a:xfrm flipH="false" flipV="false" rot="0">
              <a:off x="0" y="0"/>
              <a:ext cx="24384000" cy="13809726"/>
            </a:xfrm>
            <a:custGeom>
              <a:avLst/>
              <a:gdLst/>
              <a:ahLst/>
              <a:cxnLst/>
              <a:rect r="r" b="b" t="t" l="l"/>
              <a:pathLst>
                <a:path h="13809726" w="24384000">
                  <a:moveTo>
                    <a:pt x="0" y="0"/>
                  </a:moveTo>
                  <a:lnTo>
                    <a:pt x="24384000" y="0"/>
                  </a:lnTo>
                  <a:lnTo>
                    <a:pt x="24384000" y="13809726"/>
                  </a:lnTo>
                  <a:lnTo>
                    <a:pt x="0" y="13809726"/>
                  </a:lnTo>
                  <a:close/>
                </a:path>
              </a:pathLst>
            </a:custGeom>
            <a:solidFill>
              <a:srgbClr val="A1B4A2"/>
            </a:solidFill>
          </p:spPr>
        </p:sp>
      </p:grpSp>
      <p:grpSp>
        <p:nvGrpSpPr>
          <p:cNvPr name="Group 10" id="10"/>
          <p:cNvGrpSpPr>
            <a:grpSpLocks noChangeAspect="true"/>
          </p:cNvGrpSpPr>
          <p:nvPr/>
        </p:nvGrpSpPr>
        <p:grpSpPr>
          <a:xfrm rot="0">
            <a:off x="0" y="10102361"/>
            <a:ext cx="18288000" cy="184639"/>
            <a:chOff x="0" y="0"/>
            <a:chExt cx="24384000" cy="246185"/>
          </a:xfrm>
        </p:grpSpPr>
        <p:sp>
          <p:nvSpPr>
            <p:cNvPr name="Freeform 11" id="11"/>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12" id="12"/>
          <p:cNvGrpSpPr>
            <a:grpSpLocks noChangeAspect="true"/>
          </p:cNvGrpSpPr>
          <p:nvPr/>
        </p:nvGrpSpPr>
        <p:grpSpPr>
          <a:xfrm rot="0">
            <a:off x="0" y="8194743"/>
            <a:ext cx="3771900" cy="1828800"/>
            <a:chOff x="0" y="0"/>
            <a:chExt cx="5029200" cy="2438400"/>
          </a:xfrm>
        </p:grpSpPr>
        <p:sp>
          <p:nvSpPr>
            <p:cNvPr name="Freeform 13" id="13"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grpSp>
        <p:nvGrpSpPr>
          <p:cNvPr name="Group 14" id="14"/>
          <p:cNvGrpSpPr>
            <a:grpSpLocks noChangeAspect="true"/>
          </p:cNvGrpSpPr>
          <p:nvPr/>
        </p:nvGrpSpPr>
        <p:grpSpPr>
          <a:xfrm rot="0">
            <a:off x="245784" y="9611271"/>
            <a:ext cx="3306545" cy="205740"/>
            <a:chOff x="0" y="0"/>
            <a:chExt cx="4408727" cy="274320"/>
          </a:xfrm>
        </p:grpSpPr>
        <p:sp>
          <p:nvSpPr>
            <p:cNvPr name="Freeform 15" id="15" descr="Member the Texas State University System"/>
            <p:cNvSpPr/>
            <p:nvPr/>
          </p:nvSpPr>
          <p:spPr>
            <a:xfrm flipH="false" flipV="false" rot="0">
              <a:off x="0" y="0"/>
              <a:ext cx="4408678" cy="274320"/>
            </a:xfrm>
            <a:custGeom>
              <a:avLst/>
              <a:gdLst/>
              <a:ahLst/>
              <a:cxnLst/>
              <a:rect r="r" b="b" t="t" l="l"/>
              <a:pathLst>
                <a:path h="274320" w="4408678">
                  <a:moveTo>
                    <a:pt x="0" y="0"/>
                  </a:moveTo>
                  <a:lnTo>
                    <a:pt x="4408678" y="0"/>
                  </a:lnTo>
                  <a:lnTo>
                    <a:pt x="4408678" y="274320"/>
                  </a:lnTo>
                  <a:lnTo>
                    <a:pt x="0" y="274320"/>
                  </a:lnTo>
                  <a:lnTo>
                    <a:pt x="0" y="0"/>
                  </a:lnTo>
                  <a:close/>
                </a:path>
              </a:pathLst>
            </a:custGeom>
            <a:blipFill>
              <a:blip r:embed="rId5"/>
              <a:stretch>
                <a:fillRect l="0" t="-2945" r="-1" b="-2945"/>
              </a:stretch>
            </a:blipFill>
          </p:spPr>
        </p:sp>
      </p:grpSp>
      <p:grpSp>
        <p:nvGrpSpPr>
          <p:cNvPr name="Group 16" id="16"/>
          <p:cNvGrpSpPr/>
          <p:nvPr/>
        </p:nvGrpSpPr>
        <p:grpSpPr>
          <a:xfrm rot="0">
            <a:off x="716972" y="1683545"/>
            <a:ext cx="9027768" cy="4806201"/>
            <a:chOff x="0" y="0"/>
            <a:chExt cx="12037024" cy="6408268"/>
          </a:xfrm>
        </p:grpSpPr>
        <p:sp>
          <p:nvSpPr>
            <p:cNvPr name="Freeform 17" id="17"/>
            <p:cNvSpPr/>
            <p:nvPr/>
          </p:nvSpPr>
          <p:spPr>
            <a:xfrm flipH="false" flipV="false" rot="0">
              <a:off x="0" y="0"/>
              <a:ext cx="12037024" cy="6408268"/>
            </a:xfrm>
            <a:custGeom>
              <a:avLst/>
              <a:gdLst/>
              <a:ahLst/>
              <a:cxnLst/>
              <a:rect r="r" b="b" t="t" l="l"/>
              <a:pathLst>
                <a:path h="6408268" w="12037024">
                  <a:moveTo>
                    <a:pt x="0" y="0"/>
                  </a:moveTo>
                  <a:lnTo>
                    <a:pt x="12037024" y="0"/>
                  </a:lnTo>
                  <a:lnTo>
                    <a:pt x="12037024" y="6408268"/>
                  </a:lnTo>
                  <a:lnTo>
                    <a:pt x="0" y="6408268"/>
                  </a:lnTo>
                  <a:close/>
                </a:path>
              </a:pathLst>
            </a:custGeom>
          </p:spPr>
        </p:sp>
        <p:sp>
          <p:nvSpPr>
            <p:cNvPr name="TextBox 18" id="18"/>
            <p:cNvSpPr txBox="true"/>
            <p:nvPr/>
          </p:nvSpPr>
          <p:spPr>
            <a:xfrm>
              <a:off x="0" y="76200"/>
              <a:ext cx="12037024" cy="6332068"/>
            </a:xfrm>
            <a:prstGeom prst="rect">
              <a:avLst/>
            </a:prstGeom>
          </p:spPr>
          <p:txBody>
            <a:bodyPr anchor="b" rtlCol="false" tIns="0" lIns="0" bIns="0" rIns="0"/>
            <a:lstStyle/>
            <a:p>
              <a:pPr algn="l">
                <a:lnSpc>
                  <a:spcPts val="7128"/>
                </a:lnSpc>
              </a:pPr>
              <a:r>
                <a:rPr lang="en-US" b="true" sz="6600">
                  <a:solidFill>
                    <a:srgbClr val="3C3C50"/>
                  </a:solidFill>
                  <a:latin typeface="Lato Bold"/>
                  <a:ea typeface="Lato Bold"/>
                  <a:cs typeface="Lato Bold"/>
                  <a:sym typeface="Lato Bold"/>
                </a:rPr>
                <a:t>Ethics &amp; Integrity in Research</a:t>
              </a:r>
            </a:p>
          </p:txBody>
        </p:sp>
      </p:grpSp>
      <p:grpSp>
        <p:nvGrpSpPr>
          <p:cNvPr name="Group 19" id="19"/>
          <p:cNvGrpSpPr/>
          <p:nvPr/>
        </p:nvGrpSpPr>
        <p:grpSpPr>
          <a:xfrm rot="0">
            <a:off x="721544" y="6820380"/>
            <a:ext cx="5966460" cy="27432"/>
            <a:chOff x="0" y="0"/>
            <a:chExt cx="7955280" cy="36576"/>
          </a:xfrm>
        </p:grpSpPr>
        <p:sp>
          <p:nvSpPr>
            <p:cNvPr name="Freeform 20" id="20"/>
            <p:cNvSpPr/>
            <p:nvPr/>
          </p:nvSpPr>
          <p:spPr>
            <a:xfrm flipH="false" flipV="false" rot="0">
              <a:off x="0" y="0"/>
              <a:ext cx="7955280" cy="36576"/>
            </a:xfrm>
            <a:custGeom>
              <a:avLst/>
              <a:gdLst/>
              <a:ahLst/>
              <a:cxnLst/>
              <a:rect r="r" b="b" t="t" l="l"/>
              <a:pathLst>
                <a:path h="36576" w="7955280">
                  <a:moveTo>
                    <a:pt x="0" y="0"/>
                  </a:moveTo>
                  <a:lnTo>
                    <a:pt x="7955280" y="0"/>
                  </a:lnTo>
                  <a:lnTo>
                    <a:pt x="7955280" y="36576"/>
                  </a:lnTo>
                  <a:lnTo>
                    <a:pt x="0" y="36576"/>
                  </a:lnTo>
                  <a:close/>
                </a:path>
              </a:pathLst>
            </a:custGeom>
            <a:solidFill>
              <a:srgbClr val="717092"/>
            </a:solidFill>
          </p:spPr>
        </p:sp>
      </p:grpSp>
      <p:grpSp>
        <p:nvGrpSpPr>
          <p:cNvPr name="Group 21" id="21"/>
          <p:cNvGrpSpPr/>
          <p:nvPr/>
        </p:nvGrpSpPr>
        <p:grpSpPr>
          <a:xfrm rot="0">
            <a:off x="12803257" y="2915479"/>
            <a:ext cx="4456043" cy="4456043"/>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4906" t="0" r="-24906" b="0"/>
              </a:stretch>
            </a:blipFill>
          </p:spPr>
        </p:sp>
      </p:grpSp>
      <p:grpSp>
        <p:nvGrpSpPr>
          <p:cNvPr name="Group 23" id="23"/>
          <p:cNvGrpSpPr/>
          <p:nvPr/>
        </p:nvGrpSpPr>
        <p:grpSpPr>
          <a:xfrm rot="0">
            <a:off x="8598830" y="469205"/>
            <a:ext cx="4014140" cy="401414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4906" t="0" r="-24906" b="0"/>
              </a:stretch>
            </a:blipFill>
          </p:spPr>
        </p:sp>
      </p:grpSp>
      <p:grpSp>
        <p:nvGrpSpPr>
          <p:cNvPr name="Group 25" id="25"/>
          <p:cNvGrpSpPr/>
          <p:nvPr/>
        </p:nvGrpSpPr>
        <p:grpSpPr>
          <a:xfrm rot="0">
            <a:off x="8745628" y="5575998"/>
            <a:ext cx="4447545" cy="4447545"/>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t="0" r="-25046"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a:grpSpLocks noChangeAspect="true"/>
          </p:cNvGrpSpPr>
          <p:nvPr/>
        </p:nvGrpSpPr>
        <p:grpSpPr>
          <a:xfrm rot="0">
            <a:off x="-94595" y="-9525"/>
            <a:ext cx="18287985" cy="10286998"/>
            <a:chOff x="0" y="0"/>
            <a:chExt cx="24383980" cy="13715998"/>
          </a:xfrm>
        </p:grpSpPr>
        <p:sp>
          <p:nvSpPr>
            <p:cNvPr name="Freeform 11" id="11"/>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alphaModFix amt="35000"/>
              </a:blip>
              <a:stretch>
                <a:fillRect l="0" t="0" r="-26729" b="0"/>
              </a:stretch>
            </a:blipFill>
          </p:spPr>
        </p:sp>
      </p:grpSp>
      <p:grpSp>
        <p:nvGrpSpPr>
          <p:cNvPr name="Group 12" id="12"/>
          <p:cNvGrpSpPr/>
          <p:nvPr/>
        </p:nvGrpSpPr>
        <p:grpSpPr>
          <a:xfrm rot="0">
            <a:off x="1257302" y="1598793"/>
            <a:ext cx="4969746" cy="7089414"/>
            <a:chOff x="0" y="0"/>
            <a:chExt cx="6626328" cy="9452552"/>
          </a:xfrm>
        </p:grpSpPr>
        <p:sp>
          <p:nvSpPr>
            <p:cNvPr name="Freeform 13" id="13"/>
            <p:cNvSpPr/>
            <p:nvPr/>
          </p:nvSpPr>
          <p:spPr>
            <a:xfrm flipH="false" flipV="false" rot="0">
              <a:off x="0" y="0"/>
              <a:ext cx="6626328" cy="9452552"/>
            </a:xfrm>
            <a:custGeom>
              <a:avLst/>
              <a:gdLst/>
              <a:ahLst/>
              <a:cxnLst/>
              <a:rect r="r" b="b" t="t" l="l"/>
              <a:pathLst>
                <a:path h="9452552" w="6626328">
                  <a:moveTo>
                    <a:pt x="0" y="0"/>
                  </a:moveTo>
                  <a:lnTo>
                    <a:pt x="6626328" y="0"/>
                  </a:lnTo>
                  <a:lnTo>
                    <a:pt x="6626328" y="9452552"/>
                  </a:lnTo>
                  <a:lnTo>
                    <a:pt x="0" y="9452552"/>
                  </a:lnTo>
                  <a:close/>
                </a:path>
              </a:pathLst>
            </a:custGeom>
          </p:spPr>
        </p:sp>
        <p:sp>
          <p:nvSpPr>
            <p:cNvPr name="TextBox 14" id="14"/>
            <p:cNvSpPr txBox="true"/>
            <p:nvPr/>
          </p:nvSpPr>
          <p:spPr>
            <a:xfrm>
              <a:off x="0" y="19050"/>
              <a:ext cx="6626328" cy="9433502"/>
            </a:xfrm>
            <a:prstGeom prst="rect">
              <a:avLst/>
            </a:prstGeom>
          </p:spPr>
          <p:txBody>
            <a:bodyPr anchor="ctr" rtlCol="false" tIns="0" lIns="0" bIns="0" rIns="0"/>
            <a:lstStyle/>
            <a:p>
              <a:pPr algn="r">
                <a:lnSpc>
                  <a:spcPts val="7128"/>
                </a:lnSpc>
              </a:pPr>
              <a:r>
                <a:rPr lang="en-US" b="true" sz="6600">
                  <a:solidFill>
                    <a:srgbClr val="FFFFFF"/>
                  </a:solidFill>
                  <a:latin typeface="Poppins Bold"/>
                  <a:ea typeface="Poppins Bold"/>
                  <a:cs typeface="Poppins Bold"/>
                  <a:sym typeface="Poppins Bold"/>
                </a:rPr>
                <a:t>GENERAL OVERVIEW</a:t>
              </a:r>
            </a:p>
          </p:txBody>
        </p:sp>
      </p:grpSp>
      <p:sp>
        <p:nvSpPr>
          <p:cNvPr name="AutoShape 15" id="15"/>
          <p:cNvSpPr/>
          <p:nvPr/>
        </p:nvSpPr>
        <p:spPr>
          <a:xfrm rot="5388104">
            <a:off x="5259595" y="5143500"/>
            <a:ext cx="3440927" cy="0"/>
          </a:xfrm>
          <a:prstGeom prst="line">
            <a:avLst/>
          </a:prstGeom>
          <a:ln cap="rnd" w="9525">
            <a:solidFill>
              <a:srgbClr val="FCF7F6"/>
            </a:solidFill>
            <a:prstDash val="solid"/>
            <a:headEnd type="none" len="sm" w="sm"/>
            <a:tailEnd type="none" len="sm" w="sm"/>
          </a:ln>
        </p:spPr>
      </p:sp>
      <p:grpSp>
        <p:nvGrpSpPr>
          <p:cNvPr name="Group 16" id="16"/>
          <p:cNvGrpSpPr/>
          <p:nvPr/>
        </p:nvGrpSpPr>
        <p:grpSpPr>
          <a:xfrm rot="0">
            <a:off x="7735669" y="1459523"/>
            <a:ext cx="9939469" cy="8160668"/>
            <a:chOff x="0" y="0"/>
            <a:chExt cx="13252625" cy="10880891"/>
          </a:xfrm>
        </p:grpSpPr>
        <p:sp>
          <p:nvSpPr>
            <p:cNvPr name="Freeform 17" id="17"/>
            <p:cNvSpPr/>
            <p:nvPr/>
          </p:nvSpPr>
          <p:spPr>
            <a:xfrm flipH="false" flipV="false" rot="0">
              <a:off x="0" y="0"/>
              <a:ext cx="13252625" cy="10880891"/>
            </a:xfrm>
            <a:custGeom>
              <a:avLst/>
              <a:gdLst/>
              <a:ahLst/>
              <a:cxnLst/>
              <a:rect r="r" b="b" t="t" l="l"/>
              <a:pathLst>
                <a:path h="10880891" w="13252625">
                  <a:moveTo>
                    <a:pt x="0" y="0"/>
                  </a:moveTo>
                  <a:lnTo>
                    <a:pt x="13252625" y="0"/>
                  </a:lnTo>
                  <a:lnTo>
                    <a:pt x="13252625" y="10880891"/>
                  </a:lnTo>
                  <a:lnTo>
                    <a:pt x="0" y="10880891"/>
                  </a:lnTo>
                  <a:close/>
                </a:path>
              </a:pathLst>
            </a:custGeom>
          </p:spPr>
        </p:sp>
        <p:sp>
          <p:nvSpPr>
            <p:cNvPr name="TextBox 18" id="18"/>
            <p:cNvSpPr txBox="true"/>
            <p:nvPr/>
          </p:nvSpPr>
          <p:spPr>
            <a:xfrm>
              <a:off x="0" y="9525"/>
              <a:ext cx="13252625" cy="10871366"/>
            </a:xfrm>
            <a:prstGeom prst="rect">
              <a:avLst/>
            </a:prstGeom>
          </p:spPr>
          <p:txBody>
            <a:bodyPr anchor="ctr" rtlCol="false" tIns="0" lIns="0" bIns="0" rIns="0"/>
            <a:lstStyle/>
            <a:p>
              <a:pPr algn="l" marL="833199" indent="-416600" lvl="1">
                <a:lnSpc>
                  <a:spcPts val="4374"/>
                </a:lnSpc>
                <a:buFont typeface="Arial"/>
                <a:buChar char="•"/>
              </a:pPr>
              <a:r>
                <a:rPr lang="en-US" sz="4050">
                  <a:solidFill>
                    <a:srgbClr val="FFFFFF"/>
                  </a:solidFill>
                  <a:latin typeface="Poppins"/>
                  <a:ea typeface="Poppins"/>
                  <a:cs typeface="Poppins"/>
                  <a:sym typeface="Poppins"/>
                </a:rPr>
                <a:t>What are research ethics &amp; integrity?</a:t>
              </a:r>
            </a:p>
            <a:p>
              <a:pPr algn="l" marL="1518999" indent="-506333" lvl="2">
                <a:lnSpc>
                  <a:spcPts val="4374"/>
                </a:lnSpc>
              </a:pPr>
            </a:p>
            <a:p>
              <a:pPr algn="l" marL="833199" indent="-416600" lvl="1">
                <a:lnSpc>
                  <a:spcPts val="4374"/>
                </a:lnSpc>
                <a:buFont typeface="Arial"/>
                <a:buChar char="•"/>
              </a:pPr>
              <a:r>
                <a:rPr lang="en-US" sz="4050">
                  <a:solidFill>
                    <a:srgbClr val="FFFFFF"/>
                  </a:solidFill>
                  <a:latin typeface="Poppins"/>
                  <a:ea typeface="Poppins"/>
                  <a:cs typeface="Poppins"/>
                  <a:sym typeface="Poppins"/>
                </a:rPr>
                <a:t>Research ethics committees</a:t>
              </a:r>
            </a:p>
            <a:p>
              <a:pPr algn="l" marL="833199" indent="-416600" lvl="1">
                <a:lnSpc>
                  <a:spcPts val="4374"/>
                </a:lnSpc>
              </a:pPr>
            </a:p>
            <a:p>
              <a:pPr algn="l" marL="833199" indent="-416600" lvl="1">
                <a:lnSpc>
                  <a:spcPts val="4374"/>
                </a:lnSpc>
                <a:buFont typeface="Arial"/>
                <a:buChar char="•"/>
              </a:pPr>
              <a:r>
                <a:rPr lang="en-US" sz="4050">
                  <a:solidFill>
                    <a:srgbClr val="FFFFFF"/>
                  </a:solidFill>
                  <a:latin typeface="Poppins"/>
                  <a:ea typeface="Poppins"/>
                  <a:cs typeface="Poppins"/>
                  <a:sym typeface="Poppins"/>
                </a:rPr>
                <a:t>How to be an ethical researcher</a:t>
              </a:r>
            </a:p>
            <a:p>
              <a:pPr algn="l" marL="833199" indent="-416600" lvl="1">
                <a:lnSpc>
                  <a:spcPts val="4374"/>
                </a:lnSpc>
              </a:pPr>
            </a:p>
            <a:p>
              <a:pPr algn="l" marL="833199" indent="-416600" lvl="1">
                <a:lnSpc>
                  <a:spcPts val="4374"/>
                </a:lnSpc>
                <a:buFont typeface="Arial"/>
                <a:buChar char="•"/>
              </a:pPr>
              <a:r>
                <a:rPr lang="en-US" sz="4050">
                  <a:solidFill>
                    <a:srgbClr val="FFFFFF"/>
                  </a:solidFill>
                  <a:latin typeface="Poppins"/>
                  <a:ea typeface="Poppins"/>
                  <a:cs typeface="Poppins"/>
                  <a:sym typeface="Poppins"/>
                </a:rPr>
                <a:t>Research misconduct, the consequences, and how to avoid it!</a:t>
              </a:r>
            </a:p>
            <a:p>
              <a:pPr algn="l" marL="833199" indent="-416600" lvl="1">
                <a:lnSpc>
                  <a:spcPts val="4374"/>
                </a:lnSpc>
              </a:pPr>
            </a:p>
          </p:txBody>
        </p:sp>
      </p:grpSp>
      <p:grpSp>
        <p:nvGrpSpPr>
          <p:cNvPr name="Group 19" id="19"/>
          <p:cNvGrpSpPr>
            <a:grpSpLocks noChangeAspect="true"/>
          </p:cNvGrpSpPr>
          <p:nvPr/>
        </p:nvGrpSpPr>
        <p:grpSpPr>
          <a:xfrm rot="0">
            <a:off x="191091" y="9258300"/>
            <a:ext cx="2744944" cy="1330882"/>
            <a:chOff x="0" y="0"/>
            <a:chExt cx="5029200" cy="2438400"/>
          </a:xfrm>
        </p:grpSpPr>
        <p:sp>
          <p:nvSpPr>
            <p:cNvPr name="Freeform 20" id="20"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8" y="8825089"/>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22032" y="567494"/>
            <a:ext cx="8721960" cy="2590712"/>
            <a:chOff x="0" y="0"/>
            <a:chExt cx="11629280" cy="3454282"/>
          </a:xfrm>
        </p:grpSpPr>
        <p:sp>
          <p:nvSpPr>
            <p:cNvPr name="Freeform 9" id="9"/>
            <p:cNvSpPr/>
            <p:nvPr/>
          </p:nvSpPr>
          <p:spPr>
            <a:xfrm flipH="false" flipV="false" rot="0">
              <a:off x="0" y="0"/>
              <a:ext cx="11629280" cy="3454282"/>
            </a:xfrm>
            <a:custGeom>
              <a:avLst/>
              <a:gdLst/>
              <a:ahLst/>
              <a:cxnLst/>
              <a:rect r="r" b="b" t="t" l="l"/>
              <a:pathLst>
                <a:path h="3454282" w="11629280">
                  <a:moveTo>
                    <a:pt x="0" y="0"/>
                  </a:moveTo>
                  <a:lnTo>
                    <a:pt x="11629280" y="0"/>
                  </a:lnTo>
                  <a:lnTo>
                    <a:pt x="11629280" y="3454282"/>
                  </a:lnTo>
                  <a:lnTo>
                    <a:pt x="0" y="3454282"/>
                  </a:lnTo>
                  <a:close/>
                </a:path>
              </a:pathLst>
            </a:custGeom>
          </p:spPr>
        </p:sp>
        <p:sp>
          <p:nvSpPr>
            <p:cNvPr name="TextBox 10" id="10"/>
            <p:cNvSpPr txBox="true"/>
            <p:nvPr/>
          </p:nvSpPr>
          <p:spPr>
            <a:xfrm>
              <a:off x="0" y="57150"/>
              <a:ext cx="11629280" cy="3397132"/>
            </a:xfrm>
            <a:prstGeom prst="rect">
              <a:avLst/>
            </a:prstGeom>
          </p:spPr>
          <p:txBody>
            <a:bodyPr anchor="ctr" rtlCol="false" tIns="0" lIns="0" bIns="0" rIns="0"/>
            <a:lstStyle/>
            <a:p>
              <a:pPr algn="ctr">
                <a:lnSpc>
                  <a:spcPts val="5994"/>
                </a:lnSpc>
              </a:pPr>
              <a:r>
                <a:rPr lang="en-US" b="true" sz="5550">
                  <a:solidFill>
                    <a:srgbClr val="FFFFFF"/>
                  </a:solidFill>
                  <a:latin typeface="Lato Bold"/>
                  <a:ea typeface="Lato Bold"/>
                  <a:cs typeface="Lato Bold"/>
                  <a:sym typeface="Lato Bold"/>
                </a:rPr>
                <a:t>What are Research Ethics &amp; Integrity?</a:t>
              </a:r>
            </a:p>
          </p:txBody>
        </p:sp>
      </p:grpSp>
      <p:sp>
        <p:nvSpPr>
          <p:cNvPr name="TextBox 11" id="11"/>
          <p:cNvSpPr txBox="true"/>
          <p:nvPr/>
        </p:nvSpPr>
        <p:spPr>
          <a:xfrm rot="0">
            <a:off x="887341" y="3270092"/>
            <a:ext cx="7791341" cy="5470303"/>
          </a:xfrm>
          <a:prstGeom prst="rect">
            <a:avLst/>
          </a:prstGeom>
        </p:spPr>
        <p:txBody>
          <a:bodyPr anchor="t" rtlCol="false" tIns="0" lIns="0" bIns="0" rIns="0">
            <a:spAutoFit/>
          </a:bodyPr>
          <a:lstStyle/>
          <a:p>
            <a:pPr algn="l" marL="278249" indent="-139125" lvl="1">
              <a:lnSpc>
                <a:spcPts val="3966"/>
              </a:lnSpc>
              <a:buFont typeface="Arial"/>
              <a:buChar char="•"/>
            </a:pPr>
            <a:r>
              <a:rPr lang="en-US" sz="3075">
                <a:solidFill>
                  <a:srgbClr val="FFFFFF"/>
                </a:solidFill>
                <a:latin typeface="Poppins"/>
                <a:ea typeface="Poppins"/>
                <a:cs typeface="Poppins"/>
                <a:sym typeface="Poppins"/>
              </a:rPr>
              <a:t>Research ethics and research integrity are overlapping themes that are usually talked about together. </a:t>
            </a:r>
          </a:p>
          <a:p>
            <a:pPr algn="l" marL="278249" indent="-139125" lvl="1">
              <a:lnSpc>
                <a:spcPts val="3966"/>
              </a:lnSpc>
              <a:buFont typeface="Arial"/>
              <a:buChar char="•"/>
            </a:pPr>
            <a:r>
              <a:rPr lang="en-US" sz="3075">
                <a:solidFill>
                  <a:srgbClr val="FFFFFF"/>
                </a:solidFill>
                <a:latin typeface="Poppins"/>
                <a:ea typeface="Poppins"/>
                <a:cs typeface="Poppins"/>
                <a:sym typeface="Poppins"/>
              </a:rPr>
              <a:t>Research ethics and integrity practices make sure that research:</a:t>
            </a:r>
          </a:p>
          <a:p>
            <a:pPr algn="l" marL="944999" indent="-472500" lvl="1">
              <a:lnSpc>
                <a:spcPts val="3966"/>
              </a:lnSpc>
              <a:buAutoNum type="arabicPeriod" startAt="1"/>
            </a:pPr>
            <a:r>
              <a:rPr lang="en-US" sz="3075">
                <a:solidFill>
                  <a:srgbClr val="FFFFFF"/>
                </a:solidFill>
                <a:latin typeface="Poppins"/>
                <a:ea typeface="Poppins"/>
                <a:cs typeface="Poppins"/>
                <a:sym typeface="Poppins"/>
              </a:rPr>
              <a:t>Is conducted with the highest standards</a:t>
            </a:r>
          </a:p>
          <a:p>
            <a:pPr algn="l" marL="944999" indent="-472500" lvl="1">
              <a:lnSpc>
                <a:spcPts val="3966"/>
              </a:lnSpc>
              <a:buAutoNum type="arabicPeriod" startAt="1"/>
            </a:pPr>
            <a:r>
              <a:rPr lang="en-US" sz="3075">
                <a:solidFill>
                  <a:srgbClr val="FFFFFF"/>
                </a:solidFill>
                <a:latin typeface="Poppins"/>
                <a:ea typeface="Poppins"/>
                <a:cs typeface="Poppins"/>
                <a:sym typeface="Poppins"/>
              </a:rPr>
              <a:t>Is performed with the minimal risk of harmful outcomes or consequences</a:t>
            </a:r>
          </a:p>
          <a:p>
            <a:pPr algn="l" marL="944999" indent="-472500" lvl="1">
              <a:lnSpc>
                <a:spcPts val="3966"/>
              </a:lnSpc>
            </a:pPr>
          </a:p>
        </p:txBody>
      </p:sp>
      <p:sp>
        <p:nvSpPr>
          <p:cNvPr name="Freeform 12" id="12"/>
          <p:cNvSpPr/>
          <p:nvPr/>
        </p:nvSpPr>
        <p:spPr>
          <a:xfrm flipH="false" flipV="false" rot="0">
            <a:off x="8265555" y="1277277"/>
            <a:ext cx="9277209" cy="7732451"/>
          </a:xfrm>
          <a:custGeom>
            <a:avLst/>
            <a:gdLst/>
            <a:ahLst/>
            <a:cxnLst/>
            <a:rect r="r" b="b" t="t" l="l"/>
            <a:pathLst>
              <a:path h="7732451" w="9277209">
                <a:moveTo>
                  <a:pt x="0" y="0"/>
                </a:moveTo>
                <a:lnTo>
                  <a:pt x="9277209" y="0"/>
                </a:lnTo>
                <a:lnTo>
                  <a:pt x="9277209" y="7732451"/>
                </a:lnTo>
                <a:lnTo>
                  <a:pt x="0" y="77324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descr="Cheers outline"/>
          <p:cNvSpPr/>
          <p:nvPr/>
        </p:nvSpPr>
        <p:spPr>
          <a:xfrm flipH="false" flipV="false" rot="0">
            <a:off x="11302995" y="3158205"/>
            <a:ext cx="4826000" cy="4826000"/>
          </a:xfrm>
          <a:custGeom>
            <a:avLst/>
            <a:gdLst/>
            <a:ahLst/>
            <a:cxnLst/>
            <a:rect r="r" b="b" t="t" l="l"/>
            <a:pathLst>
              <a:path h="4826000" w="4826000">
                <a:moveTo>
                  <a:pt x="0" y="0"/>
                </a:moveTo>
                <a:lnTo>
                  <a:pt x="4825999" y="0"/>
                </a:lnTo>
                <a:lnTo>
                  <a:pt x="4825999" y="4826000"/>
                </a:lnTo>
                <a:lnTo>
                  <a:pt x="0" y="48260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4" id="14"/>
          <p:cNvGrpSpPr>
            <a:grpSpLocks noChangeAspect="true"/>
          </p:cNvGrpSpPr>
          <p:nvPr/>
        </p:nvGrpSpPr>
        <p:grpSpPr>
          <a:xfrm rot="0">
            <a:off x="15271351" y="363259"/>
            <a:ext cx="2744944" cy="1330882"/>
            <a:chOff x="0" y="0"/>
            <a:chExt cx="5029200" cy="2438400"/>
          </a:xfrm>
        </p:grpSpPr>
        <p:sp>
          <p:nvSpPr>
            <p:cNvPr name="Freeform 15" id="15"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8"/>
              <a:stretch>
                <a:fillRect l="0" t="-32" r="0" b="-32"/>
              </a:stretch>
            </a:blipFill>
          </p:spPr>
        </p:sp>
      </p:gr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7041822" cy="10287000"/>
            <a:chOff x="0" y="0"/>
            <a:chExt cx="9389096" cy="13716000"/>
          </a:xfrm>
        </p:grpSpPr>
        <p:sp>
          <p:nvSpPr>
            <p:cNvPr name="Freeform 9" id="9"/>
            <p:cNvSpPr/>
            <p:nvPr/>
          </p:nvSpPr>
          <p:spPr>
            <a:xfrm flipH="false" flipV="false" rot="0">
              <a:off x="0" y="0"/>
              <a:ext cx="9389110" cy="13716000"/>
            </a:xfrm>
            <a:custGeom>
              <a:avLst/>
              <a:gdLst/>
              <a:ahLst/>
              <a:cxnLst/>
              <a:rect r="r" b="b" t="t" l="l"/>
              <a:pathLst>
                <a:path h="13716000" w="9389110">
                  <a:moveTo>
                    <a:pt x="0" y="0"/>
                  </a:moveTo>
                  <a:lnTo>
                    <a:pt x="9389110" y="0"/>
                  </a:lnTo>
                  <a:lnTo>
                    <a:pt x="9389110" y="13716000"/>
                  </a:lnTo>
                  <a:lnTo>
                    <a:pt x="0" y="13716000"/>
                  </a:lnTo>
                  <a:close/>
                </a:path>
              </a:pathLst>
            </a:custGeom>
            <a:solidFill>
              <a:srgbClr val="717092"/>
            </a:solidFill>
          </p:spPr>
        </p:sp>
      </p:grpSp>
      <p:sp>
        <p:nvSpPr>
          <p:cNvPr name="Freeform 10" id="10"/>
          <p:cNvSpPr/>
          <p:nvPr/>
        </p:nvSpPr>
        <p:spPr>
          <a:xfrm flipH="false" flipV="false" rot="0">
            <a:off x="1129504" y="1001011"/>
            <a:ext cx="1735436" cy="1313672"/>
          </a:xfrm>
          <a:custGeom>
            <a:avLst/>
            <a:gdLst/>
            <a:ahLst/>
            <a:cxnLst/>
            <a:rect r="r" b="b" t="t" l="l"/>
            <a:pathLst>
              <a:path h="1313672" w="1735436">
                <a:moveTo>
                  <a:pt x="0" y="0"/>
                </a:moveTo>
                <a:lnTo>
                  <a:pt x="1735435" y="0"/>
                </a:lnTo>
                <a:lnTo>
                  <a:pt x="1735435" y="1313671"/>
                </a:lnTo>
                <a:lnTo>
                  <a:pt x="0" y="13136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343757" y="2128140"/>
            <a:ext cx="6698065" cy="5876711"/>
            <a:chOff x="0" y="0"/>
            <a:chExt cx="8930753" cy="7835614"/>
          </a:xfrm>
        </p:grpSpPr>
        <p:sp>
          <p:nvSpPr>
            <p:cNvPr name="Freeform 12" id="12"/>
            <p:cNvSpPr/>
            <p:nvPr/>
          </p:nvSpPr>
          <p:spPr>
            <a:xfrm flipH="false" flipV="false" rot="0">
              <a:off x="0" y="0"/>
              <a:ext cx="8930753" cy="7835614"/>
            </a:xfrm>
            <a:custGeom>
              <a:avLst/>
              <a:gdLst/>
              <a:ahLst/>
              <a:cxnLst/>
              <a:rect r="r" b="b" t="t" l="l"/>
              <a:pathLst>
                <a:path h="7835614" w="8930753">
                  <a:moveTo>
                    <a:pt x="0" y="0"/>
                  </a:moveTo>
                  <a:lnTo>
                    <a:pt x="8930753" y="0"/>
                  </a:lnTo>
                  <a:lnTo>
                    <a:pt x="8930753" y="7835614"/>
                  </a:lnTo>
                  <a:lnTo>
                    <a:pt x="0" y="7835614"/>
                  </a:lnTo>
                  <a:close/>
                </a:path>
              </a:pathLst>
            </a:custGeom>
          </p:spPr>
        </p:sp>
        <p:sp>
          <p:nvSpPr>
            <p:cNvPr name="TextBox 13" id="13"/>
            <p:cNvSpPr txBox="true"/>
            <p:nvPr/>
          </p:nvSpPr>
          <p:spPr>
            <a:xfrm>
              <a:off x="0" y="57150"/>
              <a:ext cx="8930753" cy="7778464"/>
            </a:xfrm>
            <a:prstGeom prst="rect">
              <a:avLst/>
            </a:prstGeom>
          </p:spPr>
          <p:txBody>
            <a:bodyPr anchor="ctr" rtlCol="false" tIns="0" lIns="0" bIns="0" rIns="0"/>
            <a:lstStyle/>
            <a:p>
              <a:pPr algn="l">
                <a:lnSpc>
                  <a:spcPts val="5832"/>
                </a:lnSpc>
              </a:pPr>
              <a:r>
                <a:rPr lang="en-US" b="true" sz="5400">
                  <a:solidFill>
                    <a:srgbClr val="FFFFFF"/>
                  </a:solidFill>
                  <a:latin typeface="Lato Bold"/>
                  <a:ea typeface="Lato Bold"/>
                  <a:cs typeface="Lato Bold"/>
                  <a:sym typeface="Lato Bold"/>
                </a:rPr>
                <a:t>Definition of Research Ethics &amp; Integrity</a:t>
              </a:r>
            </a:p>
          </p:txBody>
        </p:sp>
      </p:grpSp>
      <p:grpSp>
        <p:nvGrpSpPr>
          <p:cNvPr name="Group 14" id="14"/>
          <p:cNvGrpSpPr/>
          <p:nvPr/>
        </p:nvGrpSpPr>
        <p:grpSpPr>
          <a:xfrm rot="0">
            <a:off x="7476247" y="-1170557"/>
            <a:ext cx="9887803" cy="8806295"/>
            <a:chOff x="0" y="0"/>
            <a:chExt cx="13183738" cy="11741727"/>
          </a:xfrm>
        </p:grpSpPr>
        <p:sp>
          <p:nvSpPr>
            <p:cNvPr name="Freeform 15" id="15"/>
            <p:cNvSpPr/>
            <p:nvPr/>
          </p:nvSpPr>
          <p:spPr>
            <a:xfrm flipH="false" flipV="false" rot="0">
              <a:off x="0" y="0"/>
              <a:ext cx="13183738" cy="11741727"/>
            </a:xfrm>
            <a:custGeom>
              <a:avLst/>
              <a:gdLst/>
              <a:ahLst/>
              <a:cxnLst/>
              <a:rect r="r" b="b" t="t" l="l"/>
              <a:pathLst>
                <a:path h="11741727" w="13183738">
                  <a:moveTo>
                    <a:pt x="0" y="0"/>
                  </a:moveTo>
                  <a:lnTo>
                    <a:pt x="13183738" y="0"/>
                  </a:lnTo>
                  <a:lnTo>
                    <a:pt x="13183738" y="11741727"/>
                  </a:lnTo>
                  <a:lnTo>
                    <a:pt x="0" y="11741727"/>
                  </a:lnTo>
                  <a:close/>
                </a:path>
              </a:pathLst>
            </a:custGeom>
          </p:spPr>
        </p:sp>
        <p:sp>
          <p:nvSpPr>
            <p:cNvPr name="TextBox 16" id="16"/>
            <p:cNvSpPr txBox="true"/>
            <p:nvPr/>
          </p:nvSpPr>
          <p:spPr>
            <a:xfrm>
              <a:off x="0" y="9525"/>
              <a:ext cx="13183738" cy="11732202"/>
            </a:xfrm>
            <a:prstGeom prst="rect">
              <a:avLst/>
            </a:prstGeom>
          </p:spPr>
          <p:txBody>
            <a:bodyPr anchor="ctr" rtlCol="false" tIns="0" lIns="0" bIns="0" rIns="0"/>
            <a:lstStyle/>
            <a:p>
              <a:pPr algn="l" marL="309562" indent="-154781" lvl="1">
                <a:lnSpc>
                  <a:spcPts val="3240"/>
                </a:lnSpc>
                <a:buFont typeface="Arial"/>
                <a:buChar char="•"/>
              </a:pPr>
              <a:r>
                <a:rPr lang="en-US" sz="3000">
                  <a:solidFill>
                    <a:srgbClr val="3C3C50"/>
                  </a:solidFill>
                  <a:latin typeface="Poppins"/>
                  <a:ea typeface="Poppins"/>
                  <a:cs typeface="Poppins"/>
                  <a:sym typeface="Poppins"/>
                </a:rPr>
                <a:t>Research ethics: doing research with responsibility, particularly towards participants, colleagues, employers, funders and society.</a:t>
              </a:r>
            </a:p>
            <a:p>
              <a:pPr algn="l" marL="309562" indent="-154781" lvl="1">
                <a:lnSpc>
                  <a:spcPts val="3240"/>
                </a:lnSpc>
              </a:pPr>
            </a:p>
            <a:p>
              <a:pPr algn="l" marL="309562" indent="-154781" lvl="1">
                <a:lnSpc>
                  <a:spcPts val="3240"/>
                </a:lnSpc>
                <a:buFont typeface="Arial"/>
                <a:buChar char="•"/>
              </a:pPr>
              <a:r>
                <a:rPr lang="en-US" sz="3000">
                  <a:solidFill>
                    <a:srgbClr val="3C3C50"/>
                  </a:solidFill>
                  <a:latin typeface="Poppins"/>
                  <a:ea typeface="Poppins"/>
                  <a:cs typeface="Poppins"/>
                  <a:sym typeface="Poppins"/>
                </a:rPr>
                <a:t>Research integrity: doing research in ways that ensure confidence in the results, the researchers, and the research community. </a:t>
              </a:r>
            </a:p>
          </p:txBody>
        </p:sp>
      </p:grpSp>
      <p:grpSp>
        <p:nvGrpSpPr>
          <p:cNvPr name="Group 17" id="17"/>
          <p:cNvGrpSpPr>
            <a:grpSpLocks noChangeAspect="true"/>
          </p:cNvGrpSpPr>
          <p:nvPr/>
        </p:nvGrpSpPr>
        <p:grpSpPr>
          <a:xfrm rot="0">
            <a:off x="191091" y="9258300"/>
            <a:ext cx="2744944" cy="1330882"/>
            <a:chOff x="0" y="0"/>
            <a:chExt cx="5029200" cy="2438400"/>
          </a:xfrm>
        </p:grpSpPr>
        <p:sp>
          <p:nvSpPr>
            <p:cNvPr name="Freeform 18" id="18"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
        <p:nvSpPr>
          <p:cNvPr name="Freeform 19" id="19"/>
          <p:cNvSpPr/>
          <p:nvPr/>
        </p:nvSpPr>
        <p:spPr>
          <a:xfrm flipH="false" flipV="false" rot="0">
            <a:off x="11578057" y="5872401"/>
            <a:ext cx="6408207" cy="4533806"/>
          </a:xfrm>
          <a:custGeom>
            <a:avLst/>
            <a:gdLst/>
            <a:ahLst/>
            <a:cxnLst/>
            <a:rect r="r" b="b" t="t" l="l"/>
            <a:pathLst>
              <a:path h="4533806" w="6408207">
                <a:moveTo>
                  <a:pt x="0" y="0"/>
                </a:moveTo>
                <a:lnTo>
                  <a:pt x="6408207" y="0"/>
                </a:lnTo>
                <a:lnTo>
                  <a:pt x="6408207" y="4533807"/>
                </a:lnTo>
                <a:lnTo>
                  <a:pt x="0" y="4533807"/>
                </a:lnTo>
                <a:lnTo>
                  <a:pt x="0" y="0"/>
                </a:lnTo>
                <a:close/>
              </a:path>
            </a:pathLst>
          </a:custGeom>
          <a:blipFill>
            <a:blip r:embed="rId7"/>
            <a:stretch>
              <a:fillRect l="0" t="0" r="0" b="0"/>
            </a:stretch>
          </a:blipFill>
        </p:spPr>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739" y="0"/>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739" y="8976214"/>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844918" y="1519127"/>
            <a:ext cx="7249203" cy="1865376"/>
            <a:chOff x="0" y="0"/>
            <a:chExt cx="9665604" cy="2487168"/>
          </a:xfrm>
        </p:grpSpPr>
        <p:sp>
          <p:nvSpPr>
            <p:cNvPr name="Freeform 9" id="9"/>
            <p:cNvSpPr/>
            <p:nvPr/>
          </p:nvSpPr>
          <p:spPr>
            <a:xfrm flipH="false" flipV="false" rot="0">
              <a:off x="0" y="0"/>
              <a:ext cx="9665604" cy="2487168"/>
            </a:xfrm>
            <a:custGeom>
              <a:avLst/>
              <a:gdLst/>
              <a:ahLst/>
              <a:cxnLst/>
              <a:rect r="r" b="b" t="t" l="l"/>
              <a:pathLst>
                <a:path h="2487168" w="9665604">
                  <a:moveTo>
                    <a:pt x="0" y="0"/>
                  </a:moveTo>
                  <a:lnTo>
                    <a:pt x="9665604" y="0"/>
                  </a:lnTo>
                  <a:lnTo>
                    <a:pt x="9665604" y="2487168"/>
                  </a:lnTo>
                  <a:lnTo>
                    <a:pt x="0" y="2487168"/>
                  </a:lnTo>
                  <a:close/>
                </a:path>
              </a:pathLst>
            </a:custGeom>
          </p:spPr>
        </p:sp>
        <p:sp>
          <p:nvSpPr>
            <p:cNvPr name="TextBox 10" id="10"/>
            <p:cNvSpPr txBox="true"/>
            <p:nvPr/>
          </p:nvSpPr>
          <p:spPr>
            <a:xfrm>
              <a:off x="0" y="47625"/>
              <a:ext cx="9665604" cy="2439543"/>
            </a:xfrm>
            <a:prstGeom prst="rect">
              <a:avLst/>
            </a:prstGeom>
          </p:spPr>
          <p:txBody>
            <a:bodyPr anchor="ctr" rtlCol="false" tIns="0" lIns="0" bIns="0" rIns="0"/>
            <a:lstStyle/>
            <a:p>
              <a:pPr algn="l">
                <a:lnSpc>
                  <a:spcPts val="5345"/>
                </a:lnSpc>
              </a:pPr>
              <a:r>
                <a:rPr lang="en-US" b="true" sz="4949">
                  <a:solidFill>
                    <a:srgbClr val="3C3C50"/>
                  </a:solidFill>
                  <a:latin typeface="Lato Bold"/>
                  <a:ea typeface="Lato Bold"/>
                  <a:cs typeface="Lato Bold"/>
                  <a:sym typeface="Lato Bold"/>
                </a:rPr>
                <a:t>Why are they Important?</a:t>
              </a:r>
            </a:p>
          </p:txBody>
        </p:sp>
      </p:grpSp>
      <p:grpSp>
        <p:nvGrpSpPr>
          <p:cNvPr name="Group 11" id="11"/>
          <p:cNvGrpSpPr/>
          <p:nvPr/>
        </p:nvGrpSpPr>
        <p:grpSpPr>
          <a:xfrm rot="0">
            <a:off x="739" y="1028700"/>
            <a:ext cx="192024" cy="980854"/>
            <a:chOff x="0" y="0"/>
            <a:chExt cx="256032" cy="1307806"/>
          </a:xfrm>
        </p:grpSpPr>
        <p:sp>
          <p:nvSpPr>
            <p:cNvPr name="Freeform 12" id="12"/>
            <p:cNvSpPr/>
            <p:nvPr/>
          </p:nvSpPr>
          <p:spPr>
            <a:xfrm flipH="false" flipV="false" rot="0">
              <a:off x="0" y="0"/>
              <a:ext cx="256032" cy="1307846"/>
            </a:xfrm>
            <a:custGeom>
              <a:avLst/>
              <a:gdLst/>
              <a:ahLst/>
              <a:cxnLst/>
              <a:rect r="r" b="b" t="t" l="l"/>
              <a:pathLst>
                <a:path h="1307846" w="256032">
                  <a:moveTo>
                    <a:pt x="0" y="0"/>
                  </a:moveTo>
                  <a:lnTo>
                    <a:pt x="256032" y="0"/>
                  </a:lnTo>
                  <a:lnTo>
                    <a:pt x="256032" y="1307846"/>
                  </a:lnTo>
                  <a:lnTo>
                    <a:pt x="0" y="1307846"/>
                  </a:lnTo>
                  <a:close/>
                </a:path>
              </a:pathLst>
            </a:custGeom>
            <a:solidFill>
              <a:srgbClr val="717092"/>
            </a:solidFill>
          </p:spPr>
        </p:sp>
      </p:grpSp>
      <p:grpSp>
        <p:nvGrpSpPr>
          <p:cNvPr name="Group 13" id="13"/>
          <p:cNvGrpSpPr/>
          <p:nvPr/>
        </p:nvGrpSpPr>
        <p:grpSpPr>
          <a:xfrm rot="0">
            <a:off x="583227" y="2957431"/>
            <a:ext cx="7338060" cy="47625"/>
            <a:chOff x="0" y="0"/>
            <a:chExt cx="9784080" cy="63500"/>
          </a:xfrm>
        </p:grpSpPr>
        <p:sp>
          <p:nvSpPr>
            <p:cNvPr name="Freeform 14" id="14"/>
            <p:cNvSpPr/>
            <p:nvPr/>
          </p:nvSpPr>
          <p:spPr>
            <a:xfrm flipH="false" flipV="false" rot="0">
              <a:off x="0" y="0"/>
              <a:ext cx="9784080" cy="63500"/>
            </a:xfrm>
            <a:custGeom>
              <a:avLst/>
              <a:gdLst/>
              <a:ahLst/>
              <a:cxnLst/>
              <a:rect r="r" b="b" t="t" l="l"/>
              <a:pathLst>
                <a:path h="63500" w="9784080">
                  <a:moveTo>
                    <a:pt x="0" y="0"/>
                  </a:moveTo>
                  <a:lnTo>
                    <a:pt x="9784080" y="0"/>
                  </a:lnTo>
                  <a:lnTo>
                    <a:pt x="9784080" y="63500"/>
                  </a:lnTo>
                  <a:lnTo>
                    <a:pt x="0" y="63500"/>
                  </a:lnTo>
                  <a:close/>
                </a:path>
              </a:pathLst>
            </a:custGeom>
            <a:solidFill>
              <a:srgbClr val="717092"/>
            </a:solidFill>
          </p:spPr>
        </p:sp>
      </p:grpSp>
      <p:grpSp>
        <p:nvGrpSpPr>
          <p:cNvPr name="Group 15" id="15"/>
          <p:cNvGrpSpPr>
            <a:grpSpLocks noChangeAspect="true"/>
          </p:cNvGrpSpPr>
          <p:nvPr/>
        </p:nvGrpSpPr>
        <p:grpSpPr>
          <a:xfrm rot="0">
            <a:off x="15717230" y="8002622"/>
            <a:ext cx="2744944" cy="1330882"/>
            <a:chOff x="0" y="0"/>
            <a:chExt cx="5029200" cy="2438400"/>
          </a:xfrm>
        </p:grpSpPr>
        <p:sp>
          <p:nvSpPr>
            <p:cNvPr name="Freeform 16" id="16"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grpSp>
        <p:nvGrpSpPr>
          <p:cNvPr name="Group 17" id="17"/>
          <p:cNvGrpSpPr/>
          <p:nvPr/>
        </p:nvGrpSpPr>
        <p:grpSpPr>
          <a:xfrm rot="0">
            <a:off x="9468336" y="299412"/>
            <a:ext cx="4174345" cy="4174345"/>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t="0" r="-25046" b="0"/>
              </a:stretch>
            </a:blipFill>
          </p:spPr>
        </p:sp>
      </p:grpSp>
      <p:grpSp>
        <p:nvGrpSpPr>
          <p:cNvPr name="Group 19" id="19"/>
          <p:cNvGrpSpPr/>
          <p:nvPr/>
        </p:nvGrpSpPr>
        <p:grpSpPr>
          <a:xfrm rot="0">
            <a:off x="13642680" y="2814113"/>
            <a:ext cx="4149099" cy="4149099"/>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0" t="-25046" r="0" b="-25046"/>
              </a:stretch>
            </a:blipFill>
          </p:spPr>
        </p:sp>
      </p:grpSp>
      <p:grpSp>
        <p:nvGrpSpPr>
          <p:cNvPr name="Group 21" id="21"/>
          <p:cNvGrpSpPr/>
          <p:nvPr/>
        </p:nvGrpSpPr>
        <p:grpSpPr>
          <a:xfrm rot="0">
            <a:off x="9654606" y="5143500"/>
            <a:ext cx="3568633" cy="3568633"/>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46" t="0" r="-25046" b="0"/>
              </a:stretch>
            </a:blipFill>
          </p:spPr>
        </p:sp>
      </p:grpSp>
      <p:sp>
        <p:nvSpPr>
          <p:cNvPr name="TextBox 23" id="23"/>
          <p:cNvSpPr txBox="true"/>
          <p:nvPr/>
        </p:nvSpPr>
        <p:spPr>
          <a:xfrm rot="0">
            <a:off x="1436714" y="3290697"/>
            <a:ext cx="7230680" cy="4143375"/>
          </a:xfrm>
          <a:prstGeom prst="rect">
            <a:avLst/>
          </a:prstGeom>
        </p:spPr>
        <p:txBody>
          <a:bodyPr anchor="t" rtlCol="false" tIns="0" lIns="0" bIns="0" rIns="0">
            <a:spAutoFit/>
          </a:bodyPr>
          <a:lstStyle/>
          <a:p>
            <a:pPr algn="l" marL="271462" indent="-135731" lvl="1">
              <a:lnSpc>
                <a:spcPts val="3600"/>
              </a:lnSpc>
              <a:buFont typeface="Arial"/>
              <a:buChar char="•"/>
            </a:pPr>
            <a:r>
              <a:rPr lang="en-US" sz="3000" spc="129">
                <a:solidFill>
                  <a:srgbClr val="3C3C50"/>
                </a:solidFill>
                <a:latin typeface="Poppins"/>
                <a:ea typeface="Poppins"/>
                <a:cs typeface="Poppins"/>
                <a:sym typeface="Poppins"/>
              </a:rPr>
              <a:t>Research ethics help to create safe, reliable experimental designs</a:t>
            </a:r>
          </a:p>
          <a:p>
            <a:pPr algn="l" marL="271462" indent="-135731" lvl="1">
              <a:lnSpc>
                <a:spcPts val="3600"/>
              </a:lnSpc>
              <a:buFont typeface="Arial"/>
              <a:buChar char="•"/>
            </a:pPr>
            <a:r>
              <a:rPr lang="en-US" sz="3000" spc="129">
                <a:solidFill>
                  <a:srgbClr val="3C3C50"/>
                </a:solidFill>
                <a:latin typeface="Poppins"/>
                <a:ea typeface="Poppins"/>
                <a:cs typeface="Poppins"/>
                <a:sym typeface="Poppins"/>
              </a:rPr>
              <a:t>Research ethics and integrity principles are used as guidelines for situations in research</a:t>
            </a:r>
          </a:p>
          <a:p>
            <a:pPr algn="l" marL="957262" indent="-319088" lvl="2">
              <a:lnSpc>
                <a:spcPts val="3600"/>
              </a:lnSpc>
              <a:buFont typeface="Arial"/>
              <a:buChar char="⚬"/>
            </a:pPr>
            <a:r>
              <a:rPr lang="en-US" sz="3000" spc="129">
                <a:solidFill>
                  <a:srgbClr val="3C3C50"/>
                </a:solidFill>
                <a:latin typeface="Poppins"/>
                <a:ea typeface="Poppins"/>
                <a:cs typeface="Poppins"/>
                <a:sym typeface="Poppins"/>
              </a:rPr>
              <a:t>Academic scandal</a:t>
            </a:r>
          </a:p>
          <a:p>
            <a:pPr algn="l" marL="957262" indent="-319088" lvl="2">
              <a:lnSpc>
                <a:spcPts val="3600"/>
              </a:lnSpc>
              <a:buFont typeface="Arial"/>
              <a:buChar char="⚬"/>
            </a:pPr>
            <a:r>
              <a:rPr lang="en-US" sz="3000" spc="129">
                <a:solidFill>
                  <a:srgbClr val="3C3C50"/>
                </a:solidFill>
                <a:latin typeface="Poppins"/>
                <a:ea typeface="Poppins"/>
                <a:cs typeface="Poppins"/>
                <a:sym typeface="Poppins"/>
              </a:rPr>
              <a:t>Scientific misconduct</a:t>
            </a:r>
          </a:p>
          <a:p>
            <a:pPr algn="l" marL="957262" indent="-319088" lvl="2">
              <a:lnSpc>
                <a:spcPts val="3600"/>
              </a:lnSpc>
              <a:buFont typeface="Arial"/>
              <a:buChar char="⚬"/>
            </a:pPr>
            <a:r>
              <a:rPr lang="en-US" sz="3000" spc="129">
                <a:solidFill>
                  <a:srgbClr val="3C3C50"/>
                </a:solidFill>
                <a:latin typeface="Poppins"/>
                <a:ea typeface="Poppins"/>
                <a:cs typeface="Poppins"/>
                <a:sym typeface="Poppins"/>
              </a:rPr>
              <a:t>Research regulations</a:t>
            </a:r>
          </a:p>
        </p:txBody>
      </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883894"/>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sp>
        <p:nvSpPr>
          <p:cNvPr name="TextBox 8" id="8"/>
          <p:cNvSpPr txBox="true"/>
          <p:nvPr/>
        </p:nvSpPr>
        <p:spPr>
          <a:xfrm rot="0">
            <a:off x="2001453" y="1137665"/>
            <a:ext cx="14285094" cy="901065"/>
          </a:xfrm>
          <a:prstGeom prst="rect">
            <a:avLst/>
          </a:prstGeom>
        </p:spPr>
        <p:txBody>
          <a:bodyPr anchor="t" rtlCol="false" tIns="0" lIns="0" bIns="0" rIns="0">
            <a:spAutoFit/>
          </a:bodyPr>
          <a:lstStyle/>
          <a:p>
            <a:pPr algn="ctr">
              <a:lnSpc>
                <a:spcPts val="6480"/>
              </a:lnSpc>
            </a:pPr>
            <a:r>
              <a:rPr lang="en-US" b="true" sz="6000">
                <a:solidFill>
                  <a:srgbClr val="FFFFFF"/>
                </a:solidFill>
                <a:latin typeface="Poppins Bold"/>
                <a:ea typeface="Poppins Bold"/>
                <a:cs typeface="Poppins Bold"/>
                <a:sym typeface="Poppins Bold"/>
              </a:rPr>
              <a:t>CLASS DISCUSSION</a:t>
            </a:r>
          </a:p>
        </p:txBody>
      </p:sp>
      <p:grpSp>
        <p:nvGrpSpPr>
          <p:cNvPr name="Group 9" id="9"/>
          <p:cNvGrpSpPr/>
          <p:nvPr/>
        </p:nvGrpSpPr>
        <p:grpSpPr>
          <a:xfrm rot="0">
            <a:off x="1526858" y="3081337"/>
            <a:ext cx="4832308" cy="4778041"/>
            <a:chOff x="0" y="0"/>
            <a:chExt cx="6443077" cy="6370721"/>
          </a:xfrm>
        </p:grpSpPr>
        <p:sp>
          <p:nvSpPr>
            <p:cNvPr name="Freeform 10" id="10"/>
            <p:cNvSpPr/>
            <p:nvPr/>
          </p:nvSpPr>
          <p:spPr>
            <a:xfrm flipH="false" flipV="false" rot="0">
              <a:off x="6350" y="6350"/>
              <a:ext cx="6430391" cy="6358001"/>
            </a:xfrm>
            <a:custGeom>
              <a:avLst/>
              <a:gdLst/>
              <a:ahLst/>
              <a:cxnLst/>
              <a:rect r="r" b="b" t="t" l="l"/>
              <a:pathLst>
                <a:path h="6358001" w="6430391">
                  <a:moveTo>
                    <a:pt x="0" y="0"/>
                  </a:moveTo>
                  <a:lnTo>
                    <a:pt x="6430391" y="0"/>
                  </a:lnTo>
                  <a:lnTo>
                    <a:pt x="6430391" y="6358001"/>
                  </a:lnTo>
                  <a:lnTo>
                    <a:pt x="0" y="6358001"/>
                  </a:lnTo>
                  <a:close/>
                </a:path>
              </a:pathLst>
            </a:custGeom>
            <a:solidFill>
              <a:srgbClr val="FCF7F6">
                <a:alpha val="80784"/>
              </a:srgbClr>
            </a:solidFill>
          </p:spPr>
        </p:sp>
        <p:sp>
          <p:nvSpPr>
            <p:cNvPr name="Freeform 11" id="11"/>
            <p:cNvSpPr/>
            <p:nvPr/>
          </p:nvSpPr>
          <p:spPr>
            <a:xfrm flipH="false" flipV="false" rot="0">
              <a:off x="0" y="0"/>
              <a:ext cx="6443091" cy="6370701"/>
            </a:xfrm>
            <a:custGeom>
              <a:avLst/>
              <a:gdLst/>
              <a:ahLst/>
              <a:cxnLst/>
              <a:rect r="r" b="b" t="t" l="l"/>
              <a:pathLst>
                <a:path h="6370701" w="6443091">
                  <a:moveTo>
                    <a:pt x="6350" y="0"/>
                  </a:moveTo>
                  <a:lnTo>
                    <a:pt x="6436741" y="0"/>
                  </a:lnTo>
                  <a:cubicBezTo>
                    <a:pt x="6440297" y="0"/>
                    <a:pt x="6443091" y="2794"/>
                    <a:pt x="6443091" y="6350"/>
                  </a:cubicBezTo>
                  <a:lnTo>
                    <a:pt x="6443091" y="6364351"/>
                  </a:lnTo>
                  <a:cubicBezTo>
                    <a:pt x="6443091" y="6367907"/>
                    <a:pt x="6440297" y="6370701"/>
                    <a:pt x="6436741" y="6370701"/>
                  </a:cubicBezTo>
                  <a:lnTo>
                    <a:pt x="6350" y="6370701"/>
                  </a:lnTo>
                  <a:cubicBezTo>
                    <a:pt x="2794" y="6370701"/>
                    <a:pt x="0" y="6367907"/>
                    <a:pt x="0" y="6364351"/>
                  </a:cubicBezTo>
                  <a:lnTo>
                    <a:pt x="0" y="6350"/>
                  </a:lnTo>
                  <a:cubicBezTo>
                    <a:pt x="0" y="2794"/>
                    <a:pt x="2794" y="0"/>
                    <a:pt x="6350" y="0"/>
                  </a:cubicBezTo>
                  <a:moveTo>
                    <a:pt x="6350" y="12700"/>
                  </a:moveTo>
                  <a:lnTo>
                    <a:pt x="6350" y="6350"/>
                  </a:lnTo>
                  <a:lnTo>
                    <a:pt x="12700" y="6350"/>
                  </a:lnTo>
                  <a:lnTo>
                    <a:pt x="12700" y="6364351"/>
                  </a:lnTo>
                  <a:lnTo>
                    <a:pt x="6350" y="6364351"/>
                  </a:lnTo>
                  <a:lnTo>
                    <a:pt x="6350" y="6358001"/>
                  </a:lnTo>
                  <a:lnTo>
                    <a:pt x="6436741" y="6358001"/>
                  </a:lnTo>
                  <a:lnTo>
                    <a:pt x="6436741" y="6364351"/>
                  </a:lnTo>
                  <a:lnTo>
                    <a:pt x="6430391" y="6364351"/>
                  </a:lnTo>
                  <a:lnTo>
                    <a:pt x="6430391" y="6350"/>
                  </a:lnTo>
                  <a:lnTo>
                    <a:pt x="6436741" y="6350"/>
                  </a:lnTo>
                  <a:lnTo>
                    <a:pt x="6436741" y="12700"/>
                  </a:lnTo>
                  <a:lnTo>
                    <a:pt x="6350" y="12700"/>
                  </a:lnTo>
                  <a:close/>
                </a:path>
              </a:pathLst>
            </a:custGeom>
            <a:solidFill>
              <a:srgbClr val="FCF7F6">
                <a:alpha val="80784"/>
              </a:srgbClr>
            </a:solidFill>
          </p:spPr>
        </p:sp>
      </p:grpSp>
      <p:sp>
        <p:nvSpPr>
          <p:cNvPr name="TextBox 12" id="12"/>
          <p:cNvSpPr txBox="true"/>
          <p:nvPr/>
        </p:nvSpPr>
        <p:spPr>
          <a:xfrm rot="0">
            <a:off x="2028194" y="5233097"/>
            <a:ext cx="3829634" cy="2202809"/>
          </a:xfrm>
          <a:prstGeom prst="rect">
            <a:avLst/>
          </a:prstGeom>
        </p:spPr>
        <p:txBody>
          <a:bodyPr anchor="t" rtlCol="false" tIns="0" lIns="0" bIns="0" rIns="0">
            <a:spAutoFit/>
          </a:bodyPr>
          <a:lstStyle/>
          <a:p>
            <a:pPr algn="l">
              <a:lnSpc>
                <a:spcPts val="2879"/>
              </a:lnSpc>
            </a:pPr>
            <a:r>
              <a:rPr lang="en-US" sz="2666">
                <a:solidFill>
                  <a:srgbClr val="3C3C50"/>
                </a:solidFill>
                <a:latin typeface="Poppins"/>
                <a:ea typeface="Poppins"/>
                <a:cs typeface="Poppins"/>
                <a:sym typeface="Poppins"/>
              </a:rPr>
              <a:t>As a class, come up with a research question. </a:t>
            </a:r>
          </a:p>
          <a:p>
            <a:pPr algn="l">
              <a:lnSpc>
                <a:spcPts val="2879"/>
              </a:lnSpc>
            </a:pPr>
            <a:r>
              <a:rPr lang="en-US" sz="2666">
                <a:solidFill>
                  <a:srgbClr val="3C3C50"/>
                </a:solidFill>
                <a:latin typeface="Poppins"/>
                <a:ea typeface="Poppins"/>
                <a:cs typeface="Poppins"/>
                <a:sym typeface="Poppins"/>
              </a:rPr>
              <a:t>This can be about any type of topic or research!</a:t>
            </a:r>
          </a:p>
        </p:txBody>
      </p:sp>
      <p:grpSp>
        <p:nvGrpSpPr>
          <p:cNvPr name="Group 13" id="13"/>
          <p:cNvGrpSpPr/>
          <p:nvPr/>
        </p:nvGrpSpPr>
        <p:grpSpPr>
          <a:xfrm rot="0">
            <a:off x="3222971" y="3558188"/>
            <a:ext cx="1440080" cy="1440079"/>
            <a:chOff x="0" y="0"/>
            <a:chExt cx="1920106" cy="1920106"/>
          </a:xfrm>
        </p:grpSpPr>
        <p:sp>
          <p:nvSpPr>
            <p:cNvPr name="Freeform 14" id="14"/>
            <p:cNvSpPr/>
            <p:nvPr/>
          </p:nvSpPr>
          <p:spPr>
            <a:xfrm flipH="false" flipV="false" rot="0">
              <a:off x="6350" y="6350"/>
              <a:ext cx="1907286" cy="1907286"/>
            </a:xfrm>
            <a:custGeom>
              <a:avLst/>
              <a:gdLst/>
              <a:ahLst/>
              <a:cxnLst/>
              <a:rect r="r" b="b" t="t" l="l"/>
              <a:pathLst>
                <a:path h="1907286" w="1907286">
                  <a:moveTo>
                    <a:pt x="0" y="953643"/>
                  </a:moveTo>
                  <a:cubicBezTo>
                    <a:pt x="0" y="426974"/>
                    <a:pt x="426974" y="0"/>
                    <a:pt x="953643" y="0"/>
                  </a:cubicBezTo>
                  <a:cubicBezTo>
                    <a:pt x="1480312" y="0"/>
                    <a:pt x="1907286" y="426974"/>
                    <a:pt x="1907286" y="953643"/>
                  </a:cubicBezTo>
                  <a:cubicBezTo>
                    <a:pt x="1907286" y="1480312"/>
                    <a:pt x="1480312" y="1907286"/>
                    <a:pt x="953643" y="1907286"/>
                  </a:cubicBezTo>
                  <a:cubicBezTo>
                    <a:pt x="426974" y="1907286"/>
                    <a:pt x="0" y="1480439"/>
                    <a:pt x="0" y="953643"/>
                  </a:cubicBezTo>
                  <a:close/>
                </a:path>
              </a:pathLst>
            </a:custGeom>
            <a:solidFill>
              <a:srgbClr val="717092"/>
            </a:solidFill>
          </p:spPr>
        </p:sp>
        <p:sp>
          <p:nvSpPr>
            <p:cNvPr name="Freeform 15" id="15"/>
            <p:cNvSpPr/>
            <p:nvPr/>
          </p:nvSpPr>
          <p:spPr>
            <a:xfrm flipH="false" flipV="false" rot="0">
              <a:off x="0" y="0"/>
              <a:ext cx="1919986" cy="1919986"/>
            </a:xfrm>
            <a:custGeom>
              <a:avLst/>
              <a:gdLst/>
              <a:ahLst/>
              <a:cxnLst/>
              <a:rect r="r" b="b" t="t" l="l"/>
              <a:pathLst>
                <a:path h="1919986" w="1919986">
                  <a:moveTo>
                    <a:pt x="0" y="959993"/>
                  </a:moveTo>
                  <a:cubicBezTo>
                    <a:pt x="0" y="429768"/>
                    <a:pt x="429768" y="0"/>
                    <a:pt x="959993" y="0"/>
                  </a:cubicBezTo>
                  <a:lnTo>
                    <a:pt x="959993" y="6350"/>
                  </a:lnTo>
                  <a:lnTo>
                    <a:pt x="959993" y="0"/>
                  </a:lnTo>
                  <a:cubicBezTo>
                    <a:pt x="1490218" y="0"/>
                    <a:pt x="1919986" y="429768"/>
                    <a:pt x="1919986" y="959993"/>
                  </a:cubicBezTo>
                  <a:lnTo>
                    <a:pt x="1913636" y="959993"/>
                  </a:lnTo>
                  <a:lnTo>
                    <a:pt x="1919986" y="959993"/>
                  </a:lnTo>
                  <a:cubicBezTo>
                    <a:pt x="1919986" y="1490218"/>
                    <a:pt x="1490218" y="1919986"/>
                    <a:pt x="959993" y="1919986"/>
                  </a:cubicBezTo>
                  <a:lnTo>
                    <a:pt x="959993" y="1913636"/>
                  </a:lnTo>
                  <a:lnTo>
                    <a:pt x="959993" y="1919986"/>
                  </a:lnTo>
                  <a:cubicBezTo>
                    <a:pt x="429768" y="1920113"/>
                    <a:pt x="0" y="1490218"/>
                    <a:pt x="0" y="959993"/>
                  </a:cubicBezTo>
                  <a:lnTo>
                    <a:pt x="6350" y="959993"/>
                  </a:lnTo>
                  <a:lnTo>
                    <a:pt x="12700" y="959993"/>
                  </a:lnTo>
                  <a:lnTo>
                    <a:pt x="6350" y="959993"/>
                  </a:lnTo>
                  <a:lnTo>
                    <a:pt x="0" y="959993"/>
                  </a:lnTo>
                  <a:moveTo>
                    <a:pt x="12700" y="959993"/>
                  </a:moveTo>
                  <a:cubicBezTo>
                    <a:pt x="12700" y="963549"/>
                    <a:pt x="9906" y="966343"/>
                    <a:pt x="6350" y="966343"/>
                  </a:cubicBezTo>
                  <a:cubicBezTo>
                    <a:pt x="2794" y="966343"/>
                    <a:pt x="0" y="963549"/>
                    <a:pt x="0" y="959993"/>
                  </a:cubicBezTo>
                  <a:cubicBezTo>
                    <a:pt x="0" y="956437"/>
                    <a:pt x="2794" y="953643"/>
                    <a:pt x="6350" y="953643"/>
                  </a:cubicBezTo>
                  <a:cubicBezTo>
                    <a:pt x="9906" y="953643"/>
                    <a:pt x="12700" y="956437"/>
                    <a:pt x="12700" y="959993"/>
                  </a:cubicBezTo>
                  <a:cubicBezTo>
                    <a:pt x="12700" y="1483233"/>
                    <a:pt x="436880" y="1907286"/>
                    <a:pt x="959993" y="1907286"/>
                  </a:cubicBezTo>
                  <a:cubicBezTo>
                    <a:pt x="1483106" y="1907286"/>
                    <a:pt x="1907286" y="1483106"/>
                    <a:pt x="1907286" y="959993"/>
                  </a:cubicBezTo>
                  <a:cubicBezTo>
                    <a:pt x="1907286" y="436880"/>
                    <a:pt x="1483233" y="12700"/>
                    <a:pt x="959993" y="12700"/>
                  </a:cubicBezTo>
                  <a:lnTo>
                    <a:pt x="959993" y="6350"/>
                  </a:lnTo>
                  <a:lnTo>
                    <a:pt x="959993" y="12700"/>
                  </a:lnTo>
                  <a:cubicBezTo>
                    <a:pt x="436880" y="12700"/>
                    <a:pt x="12700" y="436880"/>
                    <a:pt x="12700" y="959993"/>
                  </a:cubicBezTo>
                  <a:close/>
                </a:path>
              </a:pathLst>
            </a:custGeom>
            <a:solidFill>
              <a:srgbClr val="717092"/>
            </a:solidFill>
          </p:spPr>
        </p:sp>
      </p:grpSp>
      <p:grpSp>
        <p:nvGrpSpPr>
          <p:cNvPr name="Group 16" id="16"/>
          <p:cNvGrpSpPr/>
          <p:nvPr/>
        </p:nvGrpSpPr>
        <p:grpSpPr>
          <a:xfrm rot="0">
            <a:off x="3432471" y="3767688"/>
            <a:ext cx="1021080" cy="1021080"/>
            <a:chOff x="0" y="0"/>
            <a:chExt cx="1361440" cy="1361440"/>
          </a:xfrm>
        </p:grpSpPr>
        <p:sp>
          <p:nvSpPr>
            <p:cNvPr name="Freeform 17" id="17"/>
            <p:cNvSpPr/>
            <p:nvPr/>
          </p:nvSpPr>
          <p:spPr>
            <a:xfrm flipH="false" flipV="false" rot="0">
              <a:off x="0" y="0"/>
              <a:ext cx="1361440" cy="1361440"/>
            </a:xfrm>
            <a:custGeom>
              <a:avLst/>
              <a:gdLst/>
              <a:ahLst/>
              <a:cxnLst/>
              <a:rect r="r" b="b" t="t" l="l"/>
              <a:pathLst>
                <a:path h="1361440" w="1361440">
                  <a:moveTo>
                    <a:pt x="0" y="0"/>
                  </a:moveTo>
                  <a:lnTo>
                    <a:pt x="1361440" y="0"/>
                  </a:lnTo>
                  <a:lnTo>
                    <a:pt x="1361440" y="1361440"/>
                  </a:lnTo>
                  <a:lnTo>
                    <a:pt x="0" y="1361440"/>
                  </a:lnTo>
                  <a:close/>
                </a:path>
              </a:pathLst>
            </a:custGeom>
          </p:spPr>
        </p:sp>
        <p:sp>
          <p:nvSpPr>
            <p:cNvPr name="TextBox 18" id="18"/>
            <p:cNvSpPr txBox="true"/>
            <p:nvPr/>
          </p:nvSpPr>
          <p:spPr>
            <a:xfrm>
              <a:off x="0" y="38100"/>
              <a:ext cx="1361440" cy="1323340"/>
            </a:xfrm>
            <a:prstGeom prst="rect">
              <a:avLst/>
            </a:prstGeom>
          </p:spPr>
          <p:txBody>
            <a:bodyPr anchor="ctr" rtlCol="false" tIns="0" lIns="0" bIns="0" rIns="0"/>
            <a:lstStyle/>
            <a:p>
              <a:pPr algn="ctr">
                <a:lnSpc>
                  <a:spcPts val="3888"/>
                </a:lnSpc>
              </a:pPr>
              <a:r>
                <a:rPr lang="en-US" b="true" sz="3600">
                  <a:solidFill>
                    <a:srgbClr val="FFFFFF"/>
                  </a:solidFill>
                  <a:latin typeface="Lato Bold"/>
                  <a:ea typeface="Lato Bold"/>
                  <a:cs typeface="Lato Bold"/>
                  <a:sym typeface="Lato Bold"/>
                </a:rPr>
                <a:t>1</a:t>
              </a:r>
            </a:p>
          </p:txBody>
        </p:sp>
      </p:grpSp>
      <p:grpSp>
        <p:nvGrpSpPr>
          <p:cNvPr name="Group 19" id="19"/>
          <p:cNvGrpSpPr/>
          <p:nvPr/>
        </p:nvGrpSpPr>
        <p:grpSpPr>
          <a:xfrm rot="0">
            <a:off x="1526858" y="7849798"/>
            <a:ext cx="4832308" cy="9579"/>
            <a:chOff x="0" y="0"/>
            <a:chExt cx="6443077" cy="12772"/>
          </a:xfrm>
        </p:grpSpPr>
        <p:sp>
          <p:nvSpPr>
            <p:cNvPr name="Freeform 20" id="20"/>
            <p:cNvSpPr/>
            <p:nvPr/>
          </p:nvSpPr>
          <p:spPr>
            <a:xfrm flipH="false" flipV="false" rot="0">
              <a:off x="6350" y="6350"/>
              <a:ext cx="6430391" cy="127"/>
            </a:xfrm>
            <a:custGeom>
              <a:avLst/>
              <a:gdLst/>
              <a:ahLst/>
              <a:cxnLst/>
              <a:rect r="r" b="b" t="t" l="l"/>
              <a:pathLst>
                <a:path h="127" w="6430391">
                  <a:moveTo>
                    <a:pt x="0" y="0"/>
                  </a:moveTo>
                  <a:lnTo>
                    <a:pt x="6430391" y="0"/>
                  </a:lnTo>
                  <a:lnTo>
                    <a:pt x="6430391" y="127"/>
                  </a:lnTo>
                  <a:lnTo>
                    <a:pt x="0" y="127"/>
                  </a:lnTo>
                  <a:close/>
                </a:path>
              </a:pathLst>
            </a:custGeom>
            <a:solidFill>
              <a:srgbClr val="717092"/>
            </a:solidFill>
          </p:spPr>
        </p:sp>
        <p:sp>
          <p:nvSpPr>
            <p:cNvPr name="Freeform 21" id="21"/>
            <p:cNvSpPr/>
            <p:nvPr/>
          </p:nvSpPr>
          <p:spPr>
            <a:xfrm flipH="false" flipV="false" rot="0">
              <a:off x="0" y="0"/>
              <a:ext cx="6443091" cy="12827"/>
            </a:xfrm>
            <a:custGeom>
              <a:avLst/>
              <a:gdLst/>
              <a:ahLst/>
              <a:cxnLst/>
              <a:rect r="r" b="b" t="t" l="l"/>
              <a:pathLst>
                <a:path h="12827" w="6443091">
                  <a:moveTo>
                    <a:pt x="6350" y="0"/>
                  </a:moveTo>
                  <a:lnTo>
                    <a:pt x="6436741" y="0"/>
                  </a:lnTo>
                  <a:cubicBezTo>
                    <a:pt x="6440297" y="0"/>
                    <a:pt x="6443091" y="2794"/>
                    <a:pt x="6443091" y="6350"/>
                  </a:cubicBezTo>
                  <a:lnTo>
                    <a:pt x="6443091" y="6477"/>
                  </a:lnTo>
                  <a:cubicBezTo>
                    <a:pt x="6443091" y="10033"/>
                    <a:pt x="6440297" y="12827"/>
                    <a:pt x="6436741" y="12827"/>
                  </a:cubicBezTo>
                  <a:lnTo>
                    <a:pt x="6350" y="12827"/>
                  </a:lnTo>
                  <a:cubicBezTo>
                    <a:pt x="2794" y="12827"/>
                    <a:pt x="0" y="10033"/>
                    <a:pt x="0" y="6477"/>
                  </a:cubicBezTo>
                  <a:lnTo>
                    <a:pt x="0" y="6350"/>
                  </a:lnTo>
                  <a:cubicBezTo>
                    <a:pt x="0" y="2794"/>
                    <a:pt x="2794" y="0"/>
                    <a:pt x="6350" y="0"/>
                  </a:cubicBezTo>
                  <a:moveTo>
                    <a:pt x="6350" y="12700"/>
                  </a:moveTo>
                  <a:lnTo>
                    <a:pt x="6350" y="6350"/>
                  </a:lnTo>
                  <a:lnTo>
                    <a:pt x="12700" y="6350"/>
                  </a:lnTo>
                  <a:lnTo>
                    <a:pt x="12700" y="6477"/>
                  </a:lnTo>
                  <a:lnTo>
                    <a:pt x="6350" y="6477"/>
                  </a:lnTo>
                  <a:lnTo>
                    <a:pt x="6350" y="127"/>
                  </a:lnTo>
                  <a:lnTo>
                    <a:pt x="6436741" y="127"/>
                  </a:lnTo>
                  <a:lnTo>
                    <a:pt x="6436741" y="6477"/>
                  </a:lnTo>
                  <a:lnTo>
                    <a:pt x="6430391" y="6477"/>
                  </a:lnTo>
                  <a:lnTo>
                    <a:pt x="6430391" y="6350"/>
                  </a:lnTo>
                  <a:lnTo>
                    <a:pt x="6436741" y="6350"/>
                  </a:lnTo>
                  <a:lnTo>
                    <a:pt x="6436741" y="12700"/>
                  </a:lnTo>
                  <a:lnTo>
                    <a:pt x="6350" y="12700"/>
                  </a:lnTo>
                  <a:close/>
                </a:path>
              </a:pathLst>
            </a:custGeom>
            <a:solidFill>
              <a:srgbClr val="717092"/>
            </a:solidFill>
          </p:spPr>
        </p:sp>
      </p:grpSp>
      <p:grpSp>
        <p:nvGrpSpPr>
          <p:cNvPr name="Group 22" id="22"/>
          <p:cNvGrpSpPr/>
          <p:nvPr/>
        </p:nvGrpSpPr>
        <p:grpSpPr>
          <a:xfrm rot="0">
            <a:off x="6831918" y="3081337"/>
            <a:ext cx="4832308" cy="4778041"/>
            <a:chOff x="0" y="0"/>
            <a:chExt cx="6443077" cy="6370721"/>
          </a:xfrm>
        </p:grpSpPr>
        <p:sp>
          <p:nvSpPr>
            <p:cNvPr name="Freeform 23" id="23"/>
            <p:cNvSpPr/>
            <p:nvPr/>
          </p:nvSpPr>
          <p:spPr>
            <a:xfrm flipH="false" flipV="false" rot="0">
              <a:off x="6350" y="6350"/>
              <a:ext cx="6430391" cy="6358001"/>
            </a:xfrm>
            <a:custGeom>
              <a:avLst/>
              <a:gdLst/>
              <a:ahLst/>
              <a:cxnLst/>
              <a:rect r="r" b="b" t="t" l="l"/>
              <a:pathLst>
                <a:path h="6358001" w="6430391">
                  <a:moveTo>
                    <a:pt x="0" y="0"/>
                  </a:moveTo>
                  <a:lnTo>
                    <a:pt x="6430391" y="0"/>
                  </a:lnTo>
                  <a:lnTo>
                    <a:pt x="6430391" y="6358001"/>
                  </a:lnTo>
                  <a:lnTo>
                    <a:pt x="0" y="6358001"/>
                  </a:lnTo>
                  <a:close/>
                </a:path>
              </a:pathLst>
            </a:custGeom>
            <a:solidFill>
              <a:srgbClr val="FCF7F6">
                <a:alpha val="80784"/>
              </a:srgbClr>
            </a:solidFill>
          </p:spPr>
        </p:sp>
        <p:sp>
          <p:nvSpPr>
            <p:cNvPr name="Freeform 24" id="24"/>
            <p:cNvSpPr/>
            <p:nvPr/>
          </p:nvSpPr>
          <p:spPr>
            <a:xfrm flipH="false" flipV="false" rot="0">
              <a:off x="0" y="0"/>
              <a:ext cx="6443091" cy="6370701"/>
            </a:xfrm>
            <a:custGeom>
              <a:avLst/>
              <a:gdLst/>
              <a:ahLst/>
              <a:cxnLst/>
              <a:rect r="r" b="b" t="t" l="l"/>
              <a:pathLst>
                <a:path h="6370701" w="6443091">
                  <a:moveTo>
                    <a:pt x="6350" y="0"/>
                  </a:moveTo>
                  <a:lnTo>
                    <a:pt x="6436741" y="0"/>
                  </a:lnTo>
                  <a:cubicBezTo>
                    <a:pt x="6440297" y="0"/>
                    <a:pt x="6443091" y="2794"/>
                    <a:pt x="6443091" y="6350"/>
                  </a:cubicBezTo>
                  <a:lnTo>
                    <a:pt x="6443091" y="6364351"/>
                  </a:lnTo>
                  <a:cubicBezTo>
                    <a:pt x="6443091" y="6367907"/>
                    <a:pt x="6440297" y="6370701"/>
                    <a:pt x="6436741" y="6370701"/>
                  </a:cubicBezTo>
                  <a:lnTo>
                    <a:pt x="6350" y="6370701"/>
                  </a:lnTo>
                  <a:cubicBezTo>
                    <a:pt x="2794" y="6370701"/>
                    <a:pt x="0" y="6367907"/>
                    <a:pt x="0" y="6364351"/>
                  </a:cubicBezTo>
                  <a:lnTo>
                    <a:pt x="0" y="6350"/>
                  </a:lnTo>
                  <a:cubicBezTo>
                    <a:pt x="0" y="2794"/>
                    <a:pt x="2794" y="0"/>
                    <a:pt x="6350" y="0"/>
                  </a:cubicBezTo>
                  <a:moveTo>
                    <a:pt x="6350" y="12700"/>
                  </a:moveTo>
                  <a:lnTo>
                    <a:pt x="6350" y="6350"/>
                  </a:lnTo>
                  <a:lnTo>
                    <a:pt x="12700" y="6350"/>
                  </a:lnTo>
                  <a:lnTo>
                    <a:pt x="12700" y="6364351"/>
                  </a:lnTo>
                  <a:lnTo>
                    <a:pt x="6350" y="6364351"/>
                  </a:lnTo>
                  <a:lnTo>
                    <a:pt x="6350" y="6358001"/>
                  </a:lnTo>
                  <a:lnTo>
                    <a:pt x="6436741" y="6358001"/>
                  </a:lnTo>
                  <a:lnTo>
                    <a:pt x="6436741" y="6364351"/>
                  </a:lnTo>
                  <a:lnTo>
                    <a:pt x="6430391" y="6364351"/>
                  </a:lnTo>
                  <a:lnTo>
                    <a:pt x="6430391" y="6350"/>
                  </a:lnTo>
                  <a:lnTo>
                    <a:pt x="6436741" y="6350"/>
                  </a:lnTo>
                  <a:lnTo>
                    <a:pt x="6436741" y="12700"/>
                  </a:lnTo>
                  <a:lnTo>
                    <a:pt x="6350" y="12700"/>
                  </a:lnTo>
                  <a:close/>
                </a:path>
              </a:pathLst>
            </a:custGeom>
            <a:solidFill>
              <a:srgbClr val="FCF7F6">
                <a:alpha val="80784"/>
              </a:srgbClr>
            </a:solidFill>
          </p:spPr>
        </p:sp>
      </p:grpSp>
      <p:sp>
        <p:nvSpPr>
          <p:cNvPr name="TextBox 25" id="25"/>
          <p:cNvSpPr txBox="true"/>
          <p:nvPr/>
        </p:nvSpPr>
        <p:spPr>
          <a:xfrm rot="0">
            <a:off x="7333255" y="5233097"/>
            <a:ext cx="3829634" cy="1840859"/>
          </a:xfrm>
          <a:prstGeom prst="rect">
            <a:avLst/>
          </a:prstGeom>
        </p:spPr>
        <p:txBody>
          <a:bodyPr anchor="t" rtlCol="false" tIns="0" lIns="0" bIns="0" rIns="0">
            <a:spAutoFit/>
          </a:bodyPr>
          <a:lstStyle/>
          <a:p>
            <a:pPr algn="l">
              <a:lnSpc>
                <a:spcPts val="2879"/>
              </a:lnSpc>
            </a:pPr>
            <a:r>
              <a:rPr lang="en-US" sz="2666">
                <a:solidFill>
                  <a:srgbClr val="3C3C50"/>
                </a:solidFill>
                <a:latin typeface="Poppins"/>
                <a:ea typeface="Poppins"/>
                <a:cs typeface="Poppins"/>
                <a:sym typeface="Poppins"/>
              </a:rPr>
              <a:t>Then create a general research design. </a:t>
            </a:r>
          </a:p>
          <a:p>
            <a:pPr algn="l">
              <a:lnSpc>
                <a:spcPts val="2879"/>
              </a:lnSpc>
            </a:pPr>
            <a:r>
              <a:rPr lang="en-US" sz="2666">
                <a:solidFill>
                  <a:srgbClr val="3C3C50"/>
                </a:solidFill>
                <a:latin typeface="Poppins"/>
                <a:ea typeface="Poppins"/>
                <a:cs typeface="Poppins"/>
                <a:sym typeface="Poppins"/>
              </a:rPr>
              <a:t>How would you try to answer this question or test the hypothesis?</a:t>
            </a:r>
          </a:p>
        </p:txBody>
      </p:sp>
      <p:grpSp>
        <p:nvGrpSpPr>
          <p:cNvPr name="Group 26" id="26"/>
          <p:cNvGrpSpPr/>
          <p:nvPr/>
        </p:nvGrpSpPr>
        <p:grpSpPr>
          <a:xfrm rot="0">
            <a:off x="8528032" y="3558188"/>
            <a:ext cx="1440079" cy="1440079"/>
            <a:chOff x="0" y="0"/>
            <a:chExt cx="1920106" cy="1920106"/>
          </a:xfrm>
        </p:grpSpPr>
        <p:sp>
          <p:nvSpPr>
            <p:cNvPr name="Freeform 27" id="27"/>
            <p:cNvSpPr/>
            <p:nvPr/>
          </p:nvSpPr>
          <p:spPr>
            <a:xfrm flipH="false" flipV="false" rot="0">
              <a:off x="6350" y="6350"/>
              <a:ext cx="1907286" cy="1907286"/>
            </a:xfrm>
            <a:custGeom>
              <a:avLst/>
              <a:gdLst/>
              <a:ahLst/>
              <a:cxnLst/>
              <a:rect r="r" b="b" t="t" l="l"/>
              <a:pathLst>
                <a:path h="1907286" w="1907286">
                  <a:moveTo>
                    <a:pt x="0" y="953643"/>
                  </a:moveTo>
                  <a:cubicBezTo>
                    <a:pt x="0" y="426974"/>
                    <a:pt x="426974" y="0"/>
                    <a:pt x="953643" y="0"/>
                  </a:cubicBezTo>
                  <a:cubicBezTo>
                    <a:pt x="1480312" y="0"/>
                    <a:pt x="1907286" y="426974"/>
                    <a:pt x="1907286" y="953643"/>
                  </a:cubicBezTo>
                  <a:cubicBezTo>
                    <a:pt x="1907286" y="1480312"/>
                    <a:pt x="1480312" y="1907286"/>
                    <a:pt x="953643" y="1907286"/>
                  </a:cubicBezTo>
                  <a:cubicBezTo>
                    <a:pt x="426974" y="1907286"/>
                    <a:pt x="0" y="1480439"/>
                    <a:pt x="0" y="953643"/>
                  </a:cubicBezTo>
                  <a:close/>
                </a:path>
              </a:pathLst>
            </a:custGeom>
            <a:solidFill>
              <a:srgbClr val="717092"/>
            </a:solidFill>
          </p:spPr>
        </p:sp>
        <p:sp>
          <p:nvSpPr>
            <p:cNvPr name="Freeform 28" id="28"/>
            <p:cNvSpPr/>
            <p:nvPr/>
          </p:nvSpPr>
          <p:spPr>
            <a:xfrm flipH="false" flipV="false" rot="0">
              <a:off x="0" y="0"/>
              <a:ext cx="1919986" cy="1919986"/>
            </a:xfrm>
            <a:custGeom>
              <a:avLst/>
              <a:gdLst/>
              <a:ahLst/>
              <a:cxnLst/>
              <a:rect r="r" b="b" t="t" l="l"/>
              <a:pathLst>
                <a:path h="1919986" w="1919986">
                  <a:moveTo>
                    <a:pt x="0" y="959993"/>
                  </a:moveTo>
                  <a:cubicBezTo>
                    <a:pt x="0" y="429768"/>
                    <a:pt x="429768" y="0"/>
                    <a:pt x="959993" y="0"/>
                  </a:cubicBezTo>
                  <a:lnTo>
                    <a:pt x="959993" y="6350"/>
                  </a:lnTo>
                  <a:lnTo>
                    <a:pt x="959993" y="0"/>
                  </a:lnTo>
                  <a:cubicBezTo>
                    <a:pt x="1490218" y="0"/>
                    <a:pt x="1919986" y="429768"/>
                    <a:pt x="1919986" y="959993"/>
                  </a:cubicBezTo>
                  <a:lnTo>
                    <a:pt x="1913636" y="959993"/>
                  </a:lnTo>
                  <a:lnTo>
                    <a:pt x="1919986" y="959993"/>
                  </a:lnTo>
                  <a:cubicBezTo>
                    <a:pt x="1919986" y="1490218"/>
                    <a:pt x="1490218" y="1919986"/>
                    <a:pt x="959993" y="1919986"/>
                  </a:cubicBezTo>
                  <a:lnTo>
                    <a:pt x="959993" y="1913636"/>
                  </a:lnTo>
                  <a:lnTo>
                    <a:pt x="959993" y="1919986"/>
                  </a:lnTo>
                  <a:cubicBezTo>
                    <a:pt x="429768" y="1920113"/>
                    <a:pt x="0" y="1490218"/>
                    <a:pt x="0" y="959993"/>
                  </a:cubicBezTo>
                  <a:lnTo>
                    <a:pt x="6350" y="959993"/>
                  </a:lnTo>
                  <a:lnTo>
                    <a:pt x="12700" y="959993"/>
                  </a:lnTo>
                  <a:lnTo>
                    <a:pt x="6350" y="959993"/>
                  </a:lnTo>
                  <a:lnTo>
                    <a:pt x="0" y="959993"/>
                  </a:lnTo>
                  <a:moveTo>
                    <a:pt x="12700" y="959993"/>
                  </a:moveTo>
                  <a:cubicBezTo>
                    <a:pt x="12700" y="963549"/>
                    <a:pt x="9906" y="966343"/>
                    <a:pt x="6350" y="966343"/>
                  </a:cubicBezTo>
                  <a:cubicBezTo>
                    <a:pt x="2794" y="966343"/>
                    <a:pt x="0" y="963549"/>
                    <a:pt x="0" y="959993"/>
                  </a:cubicBezTo>
                  <a:cubicBezTo>
                    <a:pt x="0" y="956437"/>
                    <a:pt x="2794" y="953643"/>
                    <a:pt x="6350" y="953643"/>
                  </a:cubicBezTo>
                  <a:cubicBezTo>
                    <a:pt x="9906" y="953643"/>
                    <a:pt x="12700" y="956437"/>
                    <a:pt x="12700" y="959993"/>
                  </a:cubicBezTo>
                  <a:cubicBezTo>
                    <a:pt x="12700" y="1483233"/>
                    <a:pt x="436880" y="1907286"/>
                    <a:pt x="959993" y="1907286"/>
                  </a:cubicBezTo>
                  <a:cubicBezTo>
                    <a:pt x="1483106" y="1907286"/>
                    <a:pt x="1907286" y="1483106"/>
                    <a:pt x="1907286" y="959993"/>
                  </a:cubicBezTo>
                  <a:cubicBezTo>
                    <a:pt x="1907286" y="436880"/>
                    <a:pt x="1483233" y="12700"/>
                    <a:pt x="959993" y="12700"/>
                  </a:cubicBezTo>
                  <a:lnTo>
                    <a:pt x="959993" y="6350"/>
                  </a:lnTo>
                  <a:lnTo>
                    <a:pt x="959993" y="12700"/>
                  </a:lnTo>
                  <a:cubicBezTo>
                    <a:pt x="436880" y="12700"/>
                    <a:pt x="12700" y="436880"/>
                    <a:pt x="12700" y="959993"/>
                  </a:cubicBezTo>
                  <a:close/>
                </a:path>
              </a:pathLst>
            </a:custGeom>
            <a:solidFill>
              <a:srgbClr val="717092"/>
            </a:solidFill>
          </p:spPr>
        </p:sp>
      </p:grpSp>
      <p:grpSp>
        <p:nvGrpSpPr>
          <p:cNvPr name="Group 29" id="29"/>
          <p:cNvGrpSpPr/>
          <p:nvPr/>
        </p:nvGrpSpPr>
        <p:grpSpPr>
          <a:xfrm rot="0">
            <a:off x="8737532" y="3767688"/>
            <a:ext cx="1021080" cy="1021080"/>
            <a:chOff x="0" y="0"/>
            <a:chExt cx="1361440" cy="1361440"/>
          </a:xfrm>
        </p:grpSpPr>
        <p:sp>
          <p:nvSpPr>
            <p:cNvPr name="Freeform 30" id="30"/>
            <p:cNvSpPr/>
            <p:nvPr/>
          </p:nvSpPr>
          <p:spPr>
            <a:xfrm flipH="false" flipV="false" rot="0">
              <a:off x="0" y="0"/>
              <a:ext cx="1361440" cy="1361440"/>
            </a:xfrm>
            <a:custGeom>
              <a:avLst/>
              <a:gdLst/>
              <a:ahLst/>
              <a:cxnLst/>
              <a:rect r="r" b="b" t="t" l="l"/>
              <a:pathLst>
                <a:path h="1361440" w="1361440">
                  <a:moveTo>
                    <a:pt x="0" y="0"/>
                  </a:moveTo>
                  <a:lnTo>
                    <a:pt x="1361440" y="0"/>
                  </a:lnTo>
                  <a:lnTo>
                    <a:pt x="1361440" y="1361440"/>
                  </a:lnTo>
                  <a:lnTo>
                    <a:pt x="0" y="1361440"/>
                  </a:lnTo>
                  <a:close/>
                </a:path>
              </a:pathLst>
            </a:custGeom>
          </p:spPr>
        </p:sp>
        <p:sp>
          <p:nvSpPr>
            <p:cNvPr name="TextBox 31" id="31"/>
            <p:cNvSpPr txBox="true"/>
            <p:nvPr/>
          </p:nvSpPr>
          <p:spPr>
            <a:xfrm>
              <a:off x="0" y="38100"/>
              <a:ext cx="1361440" cy="1323340"/>
            </a:xfrm>
            <a:prstGeom prst="rect">
              <a:avLst/>
            </a:prstGeom>
          </p:spPr>
          <p:txBody>
            <a:bodyPr anchor="ctr" rtlCol="false" tIns="0" lIns="0" bIns="0" rIns="0"/>
            <a:lstStyle/>
            <a:p>
              <a:pPr algn="ctr">
                <a:lnSpc>
                  <a:spcPts val="3888"/>
                </a:lnSpc>
              </a:pPr>
              <a:r>
                <a:rPr lang="en-US" b="true" sz="3600">
                  <a:solidFill>
                    <a:srgbClr val="FFFFFF"/>
                  </a:solidFill>
                  <a:latin typeface="Lato Bold"/>
                  <a:ea typeface="Lato Bold"/>
                  <a:cs typeface="Lato Bold"/>
                  <a:sym typeface="Lato Bold"/>
                </a:rPr>
                <a:t>2</a:t>
              </a:r>
            </a:p>
          </p:txBody>
        </p:sp>
      </p:grpSp>
      <p:grpSp>
        <p:nvGrpSpPr>
          <p:cNvPr name="Group 32" id="32"/>
          <p:cNvGrpSpPr/>
          <p:nvPr/>
        </p:nvGrpSpPr>
        <p:grpSpPr>
          <a:xfrm rot="0">
            <a:off x="6831918" y="7849798"/>
            <a:ext cx="4832308" cy="9579"/>
            <a:chOff x="0" y="0"/>
            <a:chExt cx="6443077" cy="12772"/>
          </a:xfrm>
        </p:grpSpPr>
        <p:sp>
          <p:nvSpPr>
            <p:cNvPr name="Freeform 33" id="33"/>
            <p:cNvSpPr/>
            <p:nvPr/>
          </p:nvSpPr>
          <p:spPr>
            <a:xfrm flipH="false" flipV="false" rot="0">
              <a:off x="6350" y="6350"/>
              <a:ext cx="6430391" cy="127"/>
            </a:xfrm>
            <a:custGeom>
              <a:avLst/>
              <a:gdLst/>
              <a:ahLst/>
              <a:cxnLst/>
              <a:rect r="r" b="b" t="t" l="l"/>
              <a:pathLst>
                <a:path h="127" w="6430391">
                  <a:moveTo>
                    <a:pt x="0" y="0"/>
                  </a:moveTo>
                  <a:lnTo>
                    <a:pt x="6430391" y="0"/>
                  </a:lnTo>
                  <a:lnTo>
                    <a:pt x="6430391" y="127"/>
                  </a:lnTo>
                  <a:lnTo>
                    <a:pt x="0" y="127"/>
                  </a:lnTo>
                  <a:close/>
                </a:path>
              </a:pathLst>
            </a:custGeom>
            <a:solidFill>
              <a:srgbClr val="717092"/>
            </a:solidFill>
          </p:spPr>
        </p:sp>
        <p:sp>
          <p:nvSpPr>
            <p:cNvPr name="Freeform 34" id="34"/>
            <p:cNvSpPr/>
            <p:nvPr/>
          </p:nvSpPr>
          <p:spPr>
            <a:xfrm flipH="false" flipV="false" rot="0">
              <a:off x="0" y="0"/>
              <a:ext cx="6443091" cy="12827"/>
            </a:xfrm>
            <a:custGeom>
              <a:avLst/>
              <a:gdLst/>
              <a:ahLst/>
              <a:cxnLst/>
              <a:rect r="r" b="b" t="t" l="l"/>
              <a:pathLst>
                <a:path h="12827" w="6443091">
                  <a:moveTo>
                    <a:pt x="6350" y="0"/>
                  </a:moveTo>
                  <a:lnTo>
                    <a:pt x="6436741" y="0"/>
                  </a:lnTo>
                  <a:cubicBezTo>
                    <a:pt x="6440297" y="0"/>
                    <a:pt x="6443091" y="2794"/>
                    <a:pt x="6443091" y="6350"/>
                  </a:cubicBezTo>
                  <a:lnTo>
                    <a:pt x="6443091" y="6477"/>
                  </a:lnTo>
                  <a:cubicBezTo>
                    <a:pt x="6443091" y="10033"/>
                    <a:pt x="6440297" y="12827"/>
                    <a:pt x="6436741" y="12827"/>
                  </a:cubicBezTo>
                  <a:lnTo>
                    <a:pt x="6350" y="12827"/>
                  </a:lnTo>
                  <a:cubicBezTo>
                    <a:pt x="2794" y="12827"/>
                    <a:pt x="0" y="10033"/>
                    <a:pt x="0" y="6477"/>
                  </a:cubicBezTo>
                  <a:lnTo>
                    <a:pt x="0" y="6350"/>
                  </a:lnTo>
                  <a:cubicBezTo>
                    <a:pt x="0" y="2794"/>
                    <a:pt x="2794" y="0"/>
                    <a:pt x="6350" y="0"/>
                  </a:cubicBezTo>
                  <a:moveTo>
                    <a:pt x="6350" y="12700"/>
                  </a:moveTo>
                  <a:lnTo>
                    <a:pt x="6350" y="6350"/>
                  </a:lnTo>
                  <a:lnTo>
                    <a:pt x="12700" y="6350"/>
                  </a:lnTo>
                  <a:lnTo>
                    <a:pt x="12700" y="6477"/>
                  </a:lnTo>
                  <a:lnTo>
                    <a:pt x="6350" y="6477"/>
                  </a:lnTo>
                  <a:lnTo>
                    <a:pt x="6350" y="127"/>
                  </a:lnTo>
                  <a:lnTo>
                    <a:pt x="6436741" y="127"/>
                  </a:lnTo>
                  <a:lnTo>
                    <a:pt x="6436741" y="6477"/>
                  </a:lnTo>
                  <a:lnTo>
                    <a:pt x="6430391" y="6477"/>
                  </a:lnTo>
                  <a:lnTo>
                    <a:pt x="6430391" y="6350"/>
                  </a:lnTo>
                  <a:lnTo>
                    <a:pt x="6436741" y="6350"/>
                  </a:lnTo>
                  <a:lnTo>
                    <a:pt x="6436741" y="12700"/>
                  </a:lnTo>
                  <a:lnTo>
                    <a:pt x="6350" y="12700"/>
                  </a:lnTo>
                  <a:close/>
                </a:path>
              </a:pathLst>
            </a:custGeom>
            <a:solidFill>
              <a:srgbClr val="717092"/>
            </a:solidFill>
          </p:spPr>
        </p:sp>
      </p:grpSp>
      <p:grpSp>
        <p:nvGrpSpPr>
          <p:cNvPr name="Group 35" id="35"/>
          <p:cNvGrpSpPr/>
          <p:nvPr/>
        </p:nvGrpSpPr>
        <p:grpSpPr>
          <a:xfrm rot="0">
            <a:off x="12136979" y="3081337"/>
            <a:ext cx="4832308" cy="4778041"/>
            <a:chOff x="0" y="0"/>
            <a:chExt cx="6443077" cy="6370721"/>
          </a:xfrm>
        </p:grpSpPr>
        <p:sp>
          <p:nvSpPr>
            <p:cNvPr name="Freeform 36" id="36"/>
            <p:cNvSpPr/>
            <p:nvPr/>
          </p:nvSpPr>
          <p:spPr>
            <a:xfrm flipH="false" flipV="false" rot="0">
              <a:off x="6350" y="6350"/>
              <a:ext cx="6430391" cy="6358001"/>
            </a:xfrm>
            <a:custGeom>
              <a:avLst/>
              <a:gdLst/>
              <a:ahLst/>
              <a:cxnLst/>
              <a:rect r="r" b="b" t="t" l="l"/>
              <a:pathLst>
                <a:path h="6358001" w="6430391">
                  <a:moveTo>
                    <a:pt x="0" y="0"/>
                  </a:moveTo>
                  <a:lnTo>
                    <a:pt x="6430391" y="0"/>
                  </a:lnTo>
                  <a:lnTo>
                    <a:pt x="6430391" y="6358001"/>
                  </a:lnTo>
                  <a:lnTo>
                    <a:pt x="0" y="6358001"/>
                  </a:lnTo>
                  <a:close/>
                </a:path>
              </a:pathLst>
            </a:custGeom>
            <a:solidFill>
              <a:srgbClr val="FCF7F6">
                <a:alpha val="80784"/>
              </a:srgbClr>
            </a:solidFill>
          </p:spPr>
        </p:sp>
        <p:sp>
          <p:nvSpPr>
            <p:cNvPr name="Freeform 37" id="37"/>
            <p:cNvSpPr/>
            <p:nvPr/>
          </p:nvSpPr>
          <p:spPr>
            <a:xfrm flipH="false" flipV="false" rot="0">
              <a:off x="0" y="0"/>
              <a:ext cx="6443091" cy="6370701"/>
            </a:xfrm>
            <a:custGeom>
              <a:avLst/>
              <a:gdLst/>
              <a:ahLst/>
              <a:cxnLst/>
              <a:rect r="r" b="b" t="t" l="l"/>
              <a:pathLst>
                <a:path h="6370701" w="6443091">
                  <a:moveTo>
                    <a:pt x="6350" y="0"/>
                  </a:moveTo>
                  <a:lnTo>
                    <a:pt x="6436741" y="0"/>
                  </a:lnTo>
                  <a:cubicBezTo>
                    <a:pt x="6440297" y="0"/>
                    <a:pt x="6443091" y="2794"/>
                    <a:pt x="6443091" y="6350"/>
                  </a:cubicBezTo>
                  <a:lnTo>
                    <a:pt x="6443091" y="6364351"/>
                  </a:lnTo>
                  <a:cubicBezTo>
                    <a:pt x="6443091" y="6367907"/>
                    <a:pt x="6440297" y="6370701"/>
                    <a:pt x="6436741" y="6370701"/>
                  </a:cubicBezTo>
                  <a:lnTo>
                    <a:pt x="6350" y="6370701"/>
                  </a:lnTo>
                  <a:cubicBezTo>
                    <a:pt x="2794" y="6370701"/>
                    <a:pt x="0" y="6367907"/>
                    <a:pt x="0" y="6364351"/>
                  </a:cubicBezTo>
                  <a:lnTo>
                    <a:pt x="0" y="6350"/>
                  </a:lnTo>
                  <a:cubicBezTo>
                    <a:pt x="0" y="2794"/>
                    <a:pt x="2794" y="0"/>
                    <a:pt x="6350" y="0"/>
                  </a:cubicBezTo>
                  <a:moveTo>
                    <a:pt x="6350" y="12700"/>
                  </a:moveTo>
                  <a:lnTo>
                    <a:pt x="6350" y="6350"/>
                  </a:lnTo>
                  <a:lnTo>
                    <a:pt x="12700" y="6350"/>
                  </a:lnTo>
                  <a:lnTo>
                    <a:pt x="12700" y="6364351"/>
                  </a:lnTo>
                  <a:lnTo>
                    <a:pt x="6350" y="6364351"/>
                  </a:lnTo>
                  <a:lnTo>
                    <a:pt x="6350" y="6358001"/>
                  </a:lnTo>
                  <a:lnTo>
                    <a:pt x="6436741" y="6358001"/>
                  </a:lnTo>
                  <a:lnTo>
                    <a:pt x="6436741" y="6364351"/>
                  </a:lnTo>
                  <a:lnTo>
                    <a:pt x="6430391" y="6364351"/>
                  </a:lnTo>
                  <a:lnTo>
                    <a:pt x="6430391" y="6350"/>
                  </a:lnTo>
                  <a:lnTo>
                    <a:pt x="6436741" y="6350"/>
                  </a:lnTo>
                  <a:lnTo>
                    <a:pt x="6436741" y="12700"/>
                  </a:lnTo>
                  <a:lnTo>
                    <a:pt x="6350" y="12700"/>
                  </a:lnTo>
                  <a:close/>
                </a:path>
              </a:pathLst>
            </a:custGeom>
            <a:solidFill>
              <a:srgbClr val="FCF7F6">
                <a:alpha val="80784"/>
              </a:srgbClr>
            </a:solidFill>
          </p:spPr>
        </p:sp>
      </p:grpSp>
      <p:sp>
        <p:nvSpPr>
          <p:cNvPr name="TextBox 38" id="38"/>
          <p:cNvSpPr txBox="true"/>
          <p:nvPr/>
        </p:nvSpPr>
        <p:spPr>
          <a:xfrm rot="0">
            <a:off x="12638316" y="5223572"/>
            <a:ext cx="3829634" cy="1850898"/>
          </a:xfrm>
          <a:prstGeom prst="rect">
            <a:avLst/>
          </a:prstGeom>
        </p:spPr>
        <p:txBody>
          <a:bodyPr anchor="t" rtlCol="false" tIns="0" lIns="0" bIns="0" rIns="0">
            <a:spAutoFit/>
          </a:bodyPr>
          <a:lstStyle/>
          <a:p>
            <a:pPr algn="l">
              <a:lnSpc>
                <a:spcPts val="2916"/>
              </a:lnSpc>
            </a:pPr>
            <a:r>
              <a:rPr lang="en-US" sz="2700">
                <a:solidFill>
                  <a:srgbClr val="3C3C50"/>
                </a:solidFill>
                <a:latin typeface="Poppins"/>
                <a:ea typeface="Poppins"/>
                <a:cs typeface="Poppins"/>
                <a:sym typeface="Poppins"/>
              </a:rPr>
              <a:t>Now come up with 2 ways that there could be a breach in the ethics or integrity of the research.</a:t>
            </a:r>
          </a:p>
        </p:txBody>
      </p:sp>
      <p:grpSp>
        <p:nvGrpSpPr>
          <p:cNvPr name="Group 39" id="39"/>
          <p:cNvGrpSpPr/>
          <p:nvPr/>
        </p:nvGrpSpPr>
        <p:grpSpPr>
          <a:xfrm rot="0">
            <a:off x="13833094" y="3558188"/>
            <a:ext cx="1440079" cy="1440079"/>
            <a:chOff x="0" y="0"/>
            <a:chExt cx="1920106" cy="1920106"/>
          </a:xfrm>
        </p:grpSpPr>
        <p:sp>
          <p:nvSpPr>
            <p:cNvPr name="Freeform 40" id="40"/>
            <p:cNvSpPr/>
            <p:nvPr/>
          </p:nvSpPr>
          <p:spPr>
            <a:xfrm flipH="false" flipV="false" rot="0">
              <a:off x="6350" y="6350"/>
              <a:ext cx="1907286" cy="1907286"/>
            </a:xfrm>
            <a:custGeom>
              <a:avLst/>
              <a:gdLst/>
              <a:ahLst/>
              <a:cxnLst/>
              <a:rect r="r" b="b" t="t" l="l"/>
              <a:pathLst>
                <a:path h="1907286" w="1907286">
                  <a:moveTo>
                    <a:pt x="0" y="953643"/>
                  </a:moveTo>
                  <a:cubicBezTo>
                    <a:pt x="0" y="426974"/>
                    <a:pt x="426974" y="0"/>
                    <a:pt x="953643" y="0"/>
                  </a:cubicBezTo>
                  <a:cubicBezTo>
                    <a:pt x="1480312" y="0"/>
                    <a:pt x="1907286" y="426974"/>
                    <a:pt x="1907286" y="953643"/>
                  </a:cubicBezTo>
                  <a:cubicBezTo>
                    <a:pt x="1907286" y="1480312"/>
                    <a:pt x="1480312" y="1907286"/>
                    <a:pt x="953643" y="1907286"/>
                  </a:cubicBezTo>
                  <a:cubicBezTo>
                    <a:pt x="426974" y="1907286"/>
                    <a:pt x="0" y="1480439"/>
                    <a:pt x="0" y="953643"/>
                  </a:cubicBezTo>
                  <a:close/>
                </a:path>
              </a:pathLst>
            </a:custGeom>
            <a:solidFill>
              <a:srgbClr val="717092"/>
            </a:solidFill>
          </p:spPr>
        </p:sp>
        <p:sp>
          <p:nvSpPr>
            <p:cNvPr name="Freeform 41" id="41"/>
            <p:cNvSpPr/>
            <p:nvPr/>
          </p:nvSpPr>
          <p:spPr>
            <a:xfrm flipH="false" flipV="false" rot="0">
              <a:off x="0" y="0"/>
              <a:ext cx="1919986" cy="1919986"/>
            </a:xfrm>
            <a:custGeom>
              <a:avLst/>
              <a:gdLst/>
              <a:ahLst/>
              <a:cxnLst/>
              <a:rect r="r" b="b" t="t" l="l"/>
              <a:pathLst>
                <a:path h="1919986" w="1919986">
                  <a:moveTo>
                    <a:pt x="0" y="959993"/>
                  </a:moveTo>
                  <a:cubicBezTo>
                    <a:pt x="0" y="429768"/>
                    <a:pt x="429768" y="0"/>
                    <a:pt x="959993" y="0"/>
                  </a:cubicBezTo>
                  <a:lnTo>
                    <a:pt x="959993" y="6350"/>
                  </a:lnTo>
                  <a:lnTo>
                    <a:pt x="959993" y="0"/>
                  </a:lnTo>
                  <a:cubicBezTo>
                    <a:pt x="1490218" y="0"/>
                    <a:pt x="1919986" y="429768"/>
                    <a:pt x="1919986" y="959993"/>
                  </a:cubicBezTo>
                  <a:lnTo>
                    <a:pt x="1913636" y="959993"/>
                  </a:lnTo>
                  <a:lnTo>
                    <a:pt x="1919986" y="959993"/>
                  </a:lnTo>
                  <a:cubicBezTo>
                    <a:pt x="1919986" y="1490218"/>
                    <a:pt x="1490218" y="1919986"/>
                    <a:pt x="959993" y="1919986"/>
                  </a:cubicBezTo>
                  <a:lnTo>
                    <a:pt x="959993" y="1913636"/>
                  </a:lnTo>
                  <a:lnTo>
                    <a:pt x="959993" y="1919986"/>
                  </a:lnTo>
                  <a:cubicBezTo>
                    <a:pt x="429768" y="1920113"/>
                    <a:pt x="0" y="1490218"/>
                    <a:pt x="0" y="959993"/>
                  </a:cubicBezTo>
                  <a:lnTo>
                    <a:pt x="6350" y="959993"/>
                  </a:lnTo>
                  <a:lnTo>
                    <a:pt x="12700" y="959993"/>
                  </a:lnTo>
                  <a:lnTo>
                    <a:pt x="6350" y="959993"/>
                  </a:lnTo>
                  <a:lnTo>
                    <a:pt x="0" y="959993"/>
                  </a:lnTo>
                  <a:moveTo>
                    <a:pt x="12700" y="959993"/>
                  </a:moveTo>
                  <a:cubicBezTo>
                    <a:pt x="12700" y="963549"/>
                    <a:pt x="9906" y="966343"/>
                    <a:pt x="6350" y="966343"/>
                  </a:cubicBezTo>
                  <a:cubicBezTo>
                    <a:pt x="2794" y="966343"/>
                    <a:pt x="0" y="963549"/>
                    <a:pt x="0" y="959993"/>
                  </a:cubicBezTo>
                  <a:cubicBezTo>
                    <a:pt x="0" y="956437"/>
                    <a:pt x="2794" y="953643"/>
                    <a:pt x="6350" y="953643"/>
                  </a:cubicBezTo>
                  <a:cubicBezTo>
                    <a:pt x="9906" y="953643"/>
                    <a:pt x="12700" y="956437"/>
                    <a:pt x="12700" y="959993"/>
                  </a:cubicBezTo>
                  <a:cubicBezTo>
                    <a:pt x="12700" y="1483233"/>
                    <a:pt x="436880" y="1907286"/>
                    <a:pt x="959993" y="1907286"/>
                  </a:cubicBezTo>
                  <a:cubicBezTo>
                    <a:pt x="1483106" y="1907286"/>
                    <a:pt x="1907286" y="1483106"/>
                    <a:pt x="1907286" y="959993"/>
                  </a:cubicBezTo>
                  <a:cubicBezTo>
                    <a:pt x="1907286" y="436880"/>
                    <a:pt x="1483233" y="12700"/>
                    <a:pt x="959993" y="12700"/>
                  </a:cubicBezTo>
                  <a:lnTo>
                    <a:pt x="959993" y="6350"/>
                  </a:lnTo>
                  <a:lnTo>
                    <a:pt x="959993" y="12700"/>
                  </a:lnTo>
                  <a:cubicBezTo>
                    <a:pt x="436880" y="12700"/>
                    <a:pt x="12700" y="436880"/>
                    <a:pt x="12700" y="959993"/>
                  </a:cubicBezTo>
                  <a:close/>
                </a:path>
              </a:pathLst>
            </a:custGeom>
            <a:solidFill>
              <a:srgbClr val="717092"/>
            </a:solidFill>
          </p:spPr>
        </p:sp>
      </p:grpSp>
      <p:grpSp>
        <p:nvGrpSpPr>
          <p:cNvPr name="Group 42" id="42"/>
          <p:cNvGrpSpPr/>
          <p:nvPr/>
        </p:nvGrpSpPr>
        <p:grpSpPr>
          <a:xfrm rot="0">
            <a:off x="14042594" y="3767688"/>
            <a:ext cx="1021080" cy="1021080"/>
            <a:chOff x="0" y="0"/>
            <a:chExt cx="1361440" cy="1361440"/>
          </a:xfrm>
        </p:grpSpPr>
        <p:sp>
          <p:nvSpPr>
            <p:cNvPr name="Freeform 43" id="43"/>
            <p:cNvSpPr/>
            <p:nvPr/>
          </p:nvSpPr>
          <p:spPr>
            <a:xfrm flipH="false" flipV="false" rot="0">
              <a:off x="0" y="0"/>
              <a:ext cx="1361440" cy="1361440"/>
            </a:xfrm>
            <a:custGeom>
              <a:avLst/>
              <a:gdLst/>
              <a:ahLst/>
              <a:cxnLst/>
              <a:rect r="r" b="b" t="t" l="l"/>
              <a:pathLst>
                <a:path h="1361440" w="1361440">
                  <a:moveTo>
                    <a:pt x="0" y="0"/>
                  </a:moveTo>
                  <a:lnTo>
                    <a:pt x="1361440" y="0"/>
                  </a:lnTo>
                  <a:lnTo>
                    <a:pt x="1361440" y="1361440"/>
                  </a:lnTo>
                  <a:lnTo>
                    <a:pt x="0" y="1361440"/>
                  </a:lnTo>
                  <a:close/>
                </a:path>
              </a:pathLst>
            </a:custGeom>
          </p:spPr>
        </p:sp>
        <p:sp>
          <p:nvSpPr>
            <p:cNvPr name="TextBox 44" id="44"/>
            <p:cNvSpPr txBox="true"/>
            <p:nvPr/>
          </p:nvSpPr>
          <p:spPr>
            <a:xfrm>
              <a:off x="0" y="38100"/>
              <a:ext cx="1361440" cy="1323340"/>
            </a:xfrm>
            <a:prstGeom prst="rect">
              <a:avLst/>
            </a:prstGeom>
          </p:spPr>
          <p:txBody>
            <a:bodyPr anchor="ctr" rtlCol="false" tIns="0" lIns="0" bIns="0" rIns="0"/>
            <a:lstStyle/>
            <a:p>
              <a:pPr algn="ctr">
                <a:lnSpc>
                  <a:spcPts val="3888"/>
                </a:lnSpc>
              </a:pPr>
              <a:r>
                <a:rPr lang="en-US" b="true" sz="3600">
                  <a:solidFill>
                    <a:srgbClr val="FFFFFF"/>
                  </a:solidFill>
                  <a:latin typeface="Lato Bold"/>
                  <a:ea typeface="Lato Bold"/>
                  <a:cs typeface="Lato Bold"/>
                  <a:sym typeface="Lato Bold"/>
                </a:rPr>
                <a:t>3</a:t>
              </a:r>
            </a:p>
          </p:txBody>
        </p:sp>
      </p:grpSp>
      <p:grpSp>
        <p:nvGrpSpPr>
          <p:cNvPr name="Group 45" id="45"/>
          <p:cNvGrpSpPr/>
          <p:nvPr/>
        </p:nvGrpSpPr>
        <p:grpSpPr>
          <a:xfrm rot="0">
            <a:off x="12136979" y="7849798"/>
            <a:ext cx="4832308" cy="9579"/>
            <a:chOff x="0" y="0"/>
            <a:chExt cx="6443077" cy="12772"/>
          </a:xfrm>
        </p:grpSpPr>
        <p:sp>
          <p:nvSpPr>
            <p:cNvPr name="Freeform 46" id="46"/>
            <p:cNvSpPr/>
            <p:nvPr/>
          </p:nvSpPr>
          <p:spPr>
            <a:xfrm flipH="false" flipV="false" rot="0">
              <a:off x="6350" y="6350"/>
              <a:ext cx="6430391" cy="127"/>
            </a:xfrm>
            <a:custGeom>
              <a:avLst/>
              <a:gdLst/>
              <a:ahLst/>
              <a:cxnLst/>
              <a:rect r="r" b="b" t="t" l="l"/>
              <a:pathLst>
                <a:path h="127" w="6430391">
                  <a:moveTo>
                    <a:pt x="0" y="0"/>
                  </a:moveTo>
                  <a:lnTo>
                    <a:pt x="6430391" y="0"/>
                  </a:lnTo>
                  <a:lnTo>
                    <a:pt x="6430391" y="127"/>
                  </a:lnTo>
                  <a:lnTo>
                    <a:pt x="0" y="127"/>
                  </a:lnTo>
                  <a:close/>
                </a:path>
              </a:pathLst>
            </a:custGeom>
            <a:solidFill>
              <a:srgbClr val="717092"/>
            </a:solidFill>
          </p:spPr>
        </p:sp>
        <p:sp>
          <p:nvSpPr>
            <p:cNvPr name="Freeform 47" id="47"/>
            <p:cNvSpPr/>
            <p:nvPr/>
          </p:nvSpPr>
          <p:spPr>
            <a:xfrm flipH="false" flipV="false" rot="0">
              <a:off x="0" y="0"/>
              <a:ext cx="6443091" cy="12827"/>
            </a:xfrm>
            <a:custGeom>
              <a:avLst/>
              <a:gdLst/>
              <a:ahLst/>
              <a:cxnLst/>
              <a:rect r="r" b="b" t="t" l="l"/>
              <a:pathLst>
                <a:path h="12827" w="6443091">
                  <a:moveTo>
                    <a:pt x="6350" y="0"/>
                  </a:moveTo>
                  <a:lnTo>
                    <a:pt x="6436741" y="0"/>
                  </a:lnTo>
                  <a:cubicBezTo>
                    <a:pt x="6440297" y="0"/>
                    <a:pt x="6443091" y="2794"/>
                    <a:pt x="6443091" y="6350"/>
                  </a:cubicBezTo>
                  <a:lnTo>
                    <a:pt x="6443091" y="6477"/>
                  </a:lnTo>
                  <a:cubicBezTo>
                    <a:pt x="6443091" y="10033"/>
                    <a:pt x="6440297" y="12827"/>
                    <a:pt x="6436741" y="12827"/>
                  </a:cubicBezTo>
                  <a:lnTo>
                    <a:pt x="6350" y="12827"/>
                  </a:lnTo>
                  <a:cubicBezTo>
                    <a:pt x="2794" y="12827"/>
                    <a:pt x="0" y="10033"/>
                    <a:pt x="0" y="6477"/>
                  </a:cubicBezTo>
                  <a:lnTo>
                    <a:pt x="0" y="6350"/>
                  </a:lnTo>
                  <a:cubicBezTo>
                    <a:pt x="0" y="2794"/>
                    <a:pt x="2794" y="0"/>
                    <a:pt x="6350" y="0"/>
                  </a:cubicBezTo>
                  <a:moveTo>
                    <a:pt x="6350" y="12700"/>
                  </a:moveTo>
                  <a:lnTo>
                    <a:pt x="6350" y="6350"/>
                  </a:lnTo>
                  <a:lnTo>
                    <a:pt x="12700" y="6350"/>
                  </a:lnTo>
                  <a:lnTo>
                    <a:pt x="12700" y="6477"/>
                  </a:lnTo>
                  <a:lnTo>
                    <a:pt x="6350" y="6477"/>
                  </a:lnTo>
                  <a:lnTo>
                    <a:pt x="6350" y="127"/>
                  </a:lnTo>
                  <a:lnTo>
                    <a:pt x="6436741" y="127"/>
                  </a:lnTo>
                  <a:lnTo>
                    <a:pt x="6436741" y="6477"/>
                  </a:lnTo>
                  <a:lnTo>
                    <a:pt x="6430391" y="6477"/>
                  </a:lnTo>
                  <a:lnTo>
                    <a:pt x="6430391" y="6350"/>
                  </a:lnTo>
                  <a:lnTo>
                    <a:pt x="6436741" y="6350"/>
                  </a:lnTo>
                  <a:lnTo>
                    <a:pt x="6436741" y="12700"/>
                  </a:lnTo>
                  <a:lnTo>
                    <a:pt x="6350" y="12700"/>
                  </a:lnTo>
                  <a:close/>
                </a:path>
              </a:pathLst>
            </a:custGeom>
            <a:solidFill>
              <a:srgbClr val="717092"/>
            </a:solidFill>
          </p:spPr>
        </p:sp>
      </p:grpSp>
      <p:grpSp>
        <p:nvGrpSpPr>
          <p:cNvPr name="Group 48" id="48"/>
          <p:cNvGrpSpPr>
            <a:grpSpLocks noChangeAspect="true"/>
          </p:cNvGrpSpPr>
          <p:nvPr/>
        </p:nvGrpSpPr>
        <p:grpSpPr>
          <a:xfrm rot="0">
            <a:off x="15063674" y="7849798"/>
            <a:ext cx="2744944" cy="1330882"/>
            <a:chOff x="0" y="0"/>
            <a:chExt cx="5029200" cy="2438400"/>
          </a:xfrm>
        </p:grpSpPr>
        <p:sp>
          <p:nvSpPr>
            <p:cNvPr name="Freeform 49" id="49"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3"/>
              <a:stretch>
                <a:fillRect l="0" t="-32" r="0" b="-32"/>
              </a:stretch>
            </a:blipFill>
          </p:spPr>
        </p:sp>
      </p:gr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976214"/>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sp>
        <p:nvSpPr>
          <p:cNvPr name="Freeform 8" id="8"/>
          <p:cNvSpPr/>
          <p:nvPr/>
        </p:nvSpPr>
        <p:spPr>
          <a:xfrm flipH="false" flipV="false" rot="0">
            <a:off x="609752" y="371864"/>
            <a:ext cx="1735436" cy="1313672"/>
          </a:xfrm>
          <a:custGeom>
            <a:avLst/>
            <a:gdLst/>
            <a:ahLst/>
            <a:cxnLst/>
            <a:rect r="r" b="b" t="t" l="l"/>
            <a:pathLst>
              <a:path h="1313672" w="1735436">
                <a:moveTo>
                  <a:pt x="0" y="0"/>
                </a:moveTo>
                <a:lnTo>
                  <a:pt x="1735436" y="0"/>
                </a:lnTo>
                <a:lnTo>
                  <a:pt x="1735436" y="1313672"/>
                </a:lnTo>
                <a:lnTo>
                  <a:pt x="0" y="13136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822182" y="1028700"/>
            <a:ext cx="9326832" cy="2361500"/>
            <a:chOff x="0" y="0"/>
            <a:chExt cx="12435776" cy="3148666"/>
          </a:xfrm>
        </p:grpSpPr>
        <p:sp>
          <p:nvSpPr>
            <p:cNvPr name="Freeform 10" id="10"/>
            <p:cNvSpPr/>
            <p:nvPr/>
          </p:nvSpPr>
          <p:spPr>
            <a:xfrm flipH="false" flipV="false" rot="0">
              <a:off x="0" y="0"/>
              <a:ext cx="12435776" cy="3148666"/>
            </a:xfrm>
            <a:custGeom>
              <a:avLst/>
              <a:gdLst/>
              <a:ahLst/>
              <a:cxnLst/>
              <a:rect r="r" b="b" t="t" l="l"/>
              <a:pathLst>
                <a:path h="3148666" w="12435776">
                  <a:moveTo>
                    <a:pt x="0" y="0"/>
                  </a:moveTo>
                  <a:lnTo>
                    <a:pt x="12435776" y="0"/>
                  </a:lnTo>
                  <a:lnTo>
                    <a:pt x="12435776" y="3148666"/>
                  </a:lnTo>
                  <a:lnTo>
                    <a:pt x="0" y="3148666"/>
                  </a:lnTo>
                  <a:close/>
                </a:path>
              </a:pathLst>
            </a:custGeom>
          </p:spPr>
        </p:sp>
        <p:sp>
          <p:nvSpPr>
            <p:cNvPr name="TextBox 11" id="11"/>
            <p:cNvSpPr txBox="true"/>
            <p:nvPr/>
          </p:nvSpPr>
          <p:spPr>
            <a:xfrm>
              <a:off x="0" y="47625"/>
              <a:ext cx="12435776" cy="3101041"/>
            </a:xfrm>
            <a:prstGeom prst="rect">
              <a:avLst/>
            </a:prstGeom>
          </p:spPr>
          <p:txBody>
            <a:bodyPr anchor="b" rtlCol="false" tIns="0" lIns="0" bIns="0" rIns="0"/>
            <a:lstStyle/>
            <a:p>
              <a:pPr algn="l">
                <a:lnSpc>
                  <a:spcPts val="5508"/>
                </a:lnSpc>
              </a:pPr>
              <a:r>
                <a:rPr lang="en-US" b="true" sz="5100">
                  <a:solidFill>
                    <a:srgbClr val="FFFFFF"/>
                  </a:solidFill>
                  <a:latin typeface="Lato Bold"/>
                  <a:ea typeface="Lato Bold"/>
                  <a:cs typeface="Lato Bold"/>
                  <a:sym typeface="Lato Bold"/>
                </a:rPr>
                <a:t>What are Ethical Risks</a:t>
              </a:r>
            </a:p>
            <a:p>
              <a:pPr algn="l">
                <a:lnSpc>
                  <a:spcPts val="5508"/>
                </a:lnSpc>
              </a:pPr>
              <a:r>
                <a:rPr lang="en-US" b="true" sz="5100">
                  <a:solidFill>
                    <a:srgbClr val="FFFFFF"/>
                  </a:solidFill>
                  <a:latin typeface="Lato Bold"/>
                  <a:ea typeface="Lato Bold"/>
                  <a:cs typeface="Lato Bold"/>
                  <a:sym typeface="Lato Bold"/>
                </a:rPr>
                <a:t>to Consider in Research?</a:t>
              </a:r>
            </a:p>
          </p:txBody>
        </p:sp>
      </p:grpSp>
      <p:sp>
        <p:nvSpPr>
          <p:cNvPr name="Freeform 12" id="12" descr="Slippery outline"/>
          <p:cNvSpPr/>
          <p:nvPr/>
        </p:nvSpPr>
        <p:spPr>
          <a:xfrm flipH="false" flipV="false" rot="0">
            <a:off x="11607797" y="582684"/>
            <a:ext cx="3174363" cy="3174363"/>
          </a:xfrm>
          <a:custGeom>
            <a:avLst/>
            <a:gdLst/>
            <a:ahLst/>
            <a:cxnLst/>
            <a:rect r="r" b="b" t="t" l="l"/>
            <a:pathLst>
              <a:path h="3174363" w="3174363">
                <a:moveTo>
                  <a:pt x="0" y="0"/>
                </a:moveTo>
                <a:lnTo>
                  <a:pt x="3174363" y="0"/>
                </a:lnTo>
                <a:lnTo>
                  <a:pt x="3174363" y="3174363"/>
                </a:lnTo>
                <a:lnTo>
                  <a:pt x="0" y="31743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descr="Bio-hazard outline"/>
          <p:cNvSpPr/>
          <p:nvPr/>
        </p:nvSpPr>
        <p:spPr>
          <a:xfrm flipH="false" flipV="false" rot="0">
            <a:off x="9625131" y="5012117"/>
            <a:ext cx="3172835" cy="3172835"/>
          </a:xfrm>
          <a:custGeom>
            <a:avLst/>
            <a:gdLst/>
            <a:ahLst/>
            <a:cxnLst/>
            <a:rect r="r" b="b" t="t" l="l"/>
            <a:pathLst>
              <a:path h="3172835" w="3172835">
                <a:moveTo>
                  <a:pt x="0" y="0"/>
                </a:moveTo>
                <a:lnTo>
                  <a:pt x="3172835" y="0"/>
                </a:lnTo>
                <a:lnTo>
                  <a:pt x="3172835" y="3172835"/>
                </a:lnTo>
                <a:lnTo>
                  <a:pt x="0" y="31728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4" id="14"/>
          <p:cNvGrpSpPr>
            <a:grpSpLocks noChangeAspect="true"/>
          </p:cNvGrpSpPr>
          <p:nvPr/>
        </p:nvGrpSpPr>
        <p:grpSpPr>
          <a:xfrm rot="0">
            <a:off x="15448446" y="264215"/>
            <a:ext cx="2744944" cy="1330882"/>
            <a:chOff x="0" y="0"/>
            <a:chExt cx="5029200" cy="2438400"/>
          </a:xfrm>
        </p:grpSpPr>
        <p:sp>
          <p:nvSpPr>
            <p:cNvPr name="Freeform 15" id="15"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0"/>
              <a:stretch>
                <a:fillRect l="0" t="-32" r="0" b="-32"/>
              </a:stretch>
            </a:blipFill>
          </p:spPr>
        </p:sp>
      </p:grpSp>
      <p:sp>
        <p:nvSpPr>
          <p:cNvPr name="Freeform 16" id="16"/>
          <p:cNvSpPr/>
          <p:nvPr/>
        </p:nvSpPr>
        <p:spPr>
          <a:xfrm flipH="false" flipV="false" rot="0">
            <a:off x="14782160" y="3796631"/>
            <a:ext cx="2826711" cy="2430971"/>
          </a:xfrm>
          <a:custGeom>
            <a:avLst/>
            <a:gdLst/>
            <a:ahLst/>
            <a:cxnLst/>
            <a:rect r="r" b="b" t="t" l="l"/>
            <a:pathLst>
              <a:path h="2430971" w="2826711">
                <a:moveTo>
                  <a:pt x="0" y="0"/>
                </a:moveTo>
                <a:lnTo>
                  <a:pt x="2826711" y="0"/>
                </a:lnTo>
                <a:lnTo>
                  <a:pt x="2826711" y="2430971"/>
                </a:lnTo>
                <a:lnTo>
                  <a:pt x="0" y="243097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7" id="17"/>
          <p:cNvSpPr txBox="true"/>
          <p:nvPr/>
        </p:nvSpPr>
        <p:spPr>
          <a:xfrm rot="0">
            <a:off x="1586049" y="3757047"/>
            <a:ext cx="7077718" cy="4237863"/>
          </a:xfrm>
          <a:prstGeom prst="rect">
            <a:avLst/>
          </a:prstGeom>
        </p:spPr>
        <p:txBody>
          <a:bodyPr anchor="t" rtlCol="false" tIns="0" lIns="0" bIns="0" rIns="0">
            <a:spAutoFit/>
          </a:bodyPr>
          <a:lstStyle/>
          <a:p>
            <a:pPr algn="l" marL="535424" indent="-267712" lvl="1">
              <a:lnSpc>
                <a:spcPts val="3321"/>
              </a:lnSpc>
              <a:buFont typeface="Arial"/>
              <a:buChar char="•"/>
            </a:pPr>
            <a:r>
              <a:rPr lang="en-US" sz="3075">
                <a:solidFill>
                  <a:srgbClr val="3C3C50"/>
                </a:solidFill>
                <a:latin typeface="Poppins"/>
                <a:ea typeface="Poppins"/>
                <a:cs typeface="Poppins"/>
                <a:sym typeface="Poppins"/>
              </a:rPr>
              <a:t>As a researcher, you must be aware of potential risks to a participants’ </a:t>
            </a:r>
          </a:p>
          <a:p>
            <a:pPr algn="l" marL="1221224" indent="-407075" lvl="2">
              <a:lnSpc>
                <a:spcPts val="3321"/>
              </a:lnSpc>
              <a:buFont typeface="Arial"/>
              <a:buChar char="⚬"/>
            </a:pPr>
            <a:r>
              <a:rPr lang="en-US" sz="3075">
                <a:solidFill>
                  <a:srgbClr val="3C3C50"/>
                </a:solidFill>
                <a:latin typeface="Poppins"/>
                <a:ea typeface="Poppins"/>
                <a:cs typeface="Poppins"/>
                <a:sym typeface="Poppins"/>
              </a:rPr>
              <a:t>Wellbeing</a:t>
            </a:r>
          </a:p>
          <a:p>
            <a:pPr algn="l" marL="1221224" indent="-407075" lvl="2">
              <a:lnSpc>
                <a:spcPts val="3321"/>
              </a:lnSpc>
              <a:buFont typeface="Arial"/>
              <a:buChar char="⚬"/>
            </a:pPr>
            <a:r>
              <a:rPr lang="en-US" sz="3075">
                <a:solidFill>
                  <a:srgbClr val="3C3C50"/>
                </a:solidFill>
                <a:latin typeface="Poppins"/>
                <a:ea typeface="Poppins"/>
                <a:cs typeface="Poppins"/>
                <a:sym typeface="Poppins"/>
              </a:rPr>
              <a:t>Autonomy</a:t>
            </a:r>
          </a:p>
          <a:p>
            <a:pPr algn="l" marL="1221224" indent="-407075" lvl="2">
              <a:lnSpc>
                <a:spcPts val="3321"/>
              </a:lnSpc>
              <a:buFont typeface="Arial"/>
              <a:buChar char="⚬"/>
            </a:pPr>
            <a:r>
              <a:rPr lang="en-US" sz="3075">
                <a:solidFill>
                  <a:srgbClr val="3C3C50"/>
                </a:solidFill>
                <a:latin typeface="Poppins"/>
                <a:ea typeface="Poppins"/>
                <a:cs typeface="Poppins"/>
                <a:sym typeface="Poppins"/>
              </a:rPr>
              <a:t>Justice</a:t>
            </a:r>
          </a:p>
          <a:p>
            <a:pPr algn="l" marL="535424" indent="-267712" lvl="1">
              <a:lnSpc>
                <a:spcPts val="3321"/>
              </a:lnSpc>
              <a:buFont typeface="Arial"/>
              <a:buChar char="•"/>
            </a:pPr>
            <a:r>
              <a:rPr lang="en-US" sz="3075">
                <a:solidFill>
                  <a:srgbClr val="3C3C50"/>
                </a:solidFill>
                <a:latin typeface="Poppins"/>
                <a:ea typeface="Poppins"/>
                <a:cs typeface="Poppins"/>
                <a:sym typeface="Poppins"/>
              </a:rPr>
              <a:t>If your project involves any potential risks, you will need to think about how to address them. </a:t>
            </a:r>
          </a:p>
        </p:txBody>
      </p:sp>
      <p:grpSp>
        <p:nvGrpSpPr>
          <p:cNvPr name="Group 18" id="18"/>
          <p:cNvGrpSpPr>
            <a:grpSpLocks noChangeAspect="true"/>
          </p:cNvGrpSpPr>
          <p:nvPr/>
        </p:nvGrpSpPr>
        <p:grpSpPr>
          <a:xfrm rot="0">
            <a:off x="15063674" y="7849798"/>
            <a:ext cx="2744944" cy="1330882"/>
            <a:chOff x="0" y="0"/>
            <a:chExt cx="5029200" cy="2438400"/>
          </a:xfrm>
        </p:grpSpPr>
        <p:sp>
          <p:nvSpPr>
            <p:cNvPr name="Freeform 19" id="19"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0"/>
              <a:stretch>
                <a:fillRect l="0" t="-32" r="0" b="-32"/>
              </a:stretch>
            </a:blipFill>
          </p:spPr>
        </p:sp>
      </p:gr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sp>
        <p:nvSpPr>
          <p:cNvPr name="Freeform 6" id="6"/>
          <p:cNvSpPr/>
          <p:nvPr/>
        </p:nvSpPr>
        <p:spPr>
          <a:xfrm flipH="false" flipV="false" rot="0">
            <a:off x="1426367" y="929656"/>
            <a:ext cx="1735435" cy="1313672"/>
          </a:xfrm>
          <a:custGeom>
            <a:avLst/>
            <a:gdLst/>
            <a:ahLst/>
            <a:cxnLst/>
            <a:rect r="r" b="b" t="t" l="l"/>
            <a:pathLst>
              <a:path h="1313672" w="1735435">
                <a:moveTo>
                  <a:pt x="0" y="0"/>
                </a:moveTo>
                <a:lnTo>
                  <a:pt x="1735436" y="0"/>
                </a:lnTo>
                <a:lnTo>
                  <a:pt x="1735436" y="1313671"/>
                </a:lnTo>
                <a:lnTo>
                  <a:pt x="0" y="13136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349789" y="2083650"/>
            <a:ext cx="8400545" cy="2567864"/>
            <a:chOff x="0" y="0"/>
            <a:chExt cx="11200727" cy="3423818"/>
          </a:xfrm>
        </p:grpSpPr>
        <p:sp>
          <p:nvSpPr>
            <p:cNvPr name="Freeform 8" id="8"/>
            <p:cNvSpPr/>
            <p:nvPr/>
          </p:nvSpPr>
          <p:spPr>
            <a:xfrm flipH="false" flipV="false" rot="0">
              <a:off x="0" y="0"/>
              <a:ext cx="11200727" cy="3423819"/>
            </a:xfrm>
            <a:custGeom>
              <a:avLst/>
              <a:gdLst/>
              <a:ahLst/>
              <a:cxnLst/>
              <a:rect r="r" b="b" t="t" l="l"/>
              <a:pathLst>
                <a:path h="3423819" w="11200727">
                  <a:moveTo>
                    <a:pt x="0" y="0"/>
                  </a:moveTo>
                  <a:lnTo>
                    <a:pt x="11200727" y="0"/>
                  </a:lnTo>
                  <a:lnTo>
                    <a:pt x="11200727" y="3423819"/>
                  </a:lnTo>
                  <a:lnTo>
                    <a:pt x="0" y="3423819"/>
                  </a:lnTo>
                  <a:close/>
                </a:path>
              </a:pathLst>
            </a:custGeom>
          </p:spPr>
        </p:sp>
        <p:sp>
          <p:nvSpPr>
            <p:cNvPr name="TextBox 9" id="9"/>
            <p:cNvSpPr txBox="true"/>
            <p:nvPr/>
          </p:nvSpPr>
          <p:spPr>
            <a:xfrm>
              <a:off x="0" y="57150"/>
              <a:ext cx="11200727" cy="3366668"/>
            </a:xfrm>
            <a:prstGeom prst="rect">
              <a:avLst/>
            </a:prstGeom>
          </p:spPr>
          <p:txBody>
            <a:bodyPr anchor="b" rtlCol="false" tIns="0" lIns="0" bIns="0" rIns="0"/>
            <a:lstStyle/>
            <a:p>
              <a:pPr algn="l">
                <a:lnSpc>
                  <a:spcPts val="5832"/>
                </a:lnSpc>
              </a:pPr>
              <a:r>
                <a:rPr lang="en-US" sz="5400" b="true">
                  <a:solidFill>
                    <a:srgbClr val="FFFFFF"/>
                  </a:solidFill>
                  <a:latin typeface="Lato Bold"/>
                  <a:ea typeface="Lato Bold"/>
                  <a:cs typeface="Lato Bold"/>
                  <a:sym typeface="Lato Bold"/>
                </a:rPr>
                <a:t>What are Ethical Risks to Consider in Research?</a:t>
              </a:r>
            </a:p>
            <a:p>
              <a:pPr algn="l">
                <a:lnSpc>
                  <a:spcPts val="5832"/>
                </a:lnSpc>
              </a:pPr>
            </a:p>
          </p:txBody>
        </p:sp>
      </p:grpSp>
      <p:sp>
        <p:nvSpPr>
          <p:cNvPr name="Freeform 10" id="10" descr="Slippery outline"/>
          <p:cNvSpPr/>
          <p:nvPr/>
        </p:nvSpPr>
        <p:spPr>
          <a:xfrm flipH="false" flipV="false" rot="0">
            <a:off x="12045649" y="1037131"/>
            <a:ext cx="3174363" cy="3174363"/>
          </a:xfrm>
          <a:custGeom>
            <a:avLst/>
            <a:gdLst/>
            <a:ahLst/>
            <a:cxnLst/>
            <a:rect r="r" b="b" t="t" l="l"/>
            <a:pathLst>
              <a:path h="3174363" w="3174363">
                <a:moveTo>
                  <a:pt x="0" y="0"/>
                </a:moveTo>
                <a:lnTo>
                  <a:pt x="3174364" y="0"/>
                </a:lnTo>
                <a:lnTo>
                  <a:pt x="3174364" y="3174364"/>
                </a:lnTo>
                <a:lnTo>
                  <a:pt x="0" y="31743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descr="Bio-hazard outline"/>
          <p:cNvSpPr/>
          <p:nvPr/>
        </p:nvSpPr>
        <p:spPr>
          <a:xfrm flipH="false" flipV="false" rot="0">
            <a:off x="9430636" y="4398074"/>
            <a:ext cx="3072883" cy="3072883"/>
          </a:xfrm>
          <a:custGeom>
            <a:avLst/>
            <a:gdLst/>
            <a:ahLst/>
            <a:cxnLst/>
            <a:rect r="r" b="b" t="t" l="l"/>
            <a:pathLst>
              <a:path h="3072883" w="3072883">
                <a:moveTo>
                  <a:pt x="0" y="0"/>
                </a:moveTo>
                <a:lnTo>
                  <a:pt x="3072883" y="0"/>
                </a:lnTo>
                <a:lnTo>
                  <a:pt x="3072883" y="3072883"/>
                </a:lnTo>
                <a:lnTo>
                  <a:pt x="0" y="307288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a:grpSpLocks noChangeAspect="true"/>
          </p:cNvGrpSpPr>
          <p:nvPr/>
        </p:nvGrpSpPr>
        <p:grpSpPr>
          <a:xfrm rot="0">
            <a:off x="15115303" y="264215"/>
            <a:ext cx="2744944" cy="1330882"/>
            <a:chOff x="0" y="0"/>
            <a:chExt cx="5029200" cy="2438400"/>
          </a:xfrm>
        </p:grpSpPr>
        <p:sp>
          <p:nvSpPr>
            <p:cNvPr name="Freeform 13" id="13"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0"/>
              <a:stretch>
                <a:fillRect l="0" t="-32" r="0" b="-32"/>
              </a:stretch>
            </a:blipFill>
          </p:spPr>
        </p:sp>
      </p:grpSp>
      <p:sp>
        <p:nvSpPr>
          <p:cNvPr name="Freeform 14" id="14"/>
          <p:cNvSpPr/>
          <p:nvPr/>
        </p:nvSpPr>
        <p:spPr>
          <a:xfrm flipH="false" flipV="false" rot="0">
            <a:off x="15220013" y="4483344"/>
            <a:ext cx="2509124" cy="2157846"/>
          </a:xfrm>
          <a:custGeom>
            <a:avLst/>
            <a:gdLst/>
            <a:ahLst/>
            <a:cxnLst/>
            <a:rect r="r" b="b" t="t" l="l"/>
            <a:pathLst>
              <a:path h="2157846" w="2509124">
                <a:moveTo>
                  <a:pt x="0" y="0"/>
                </a:moveTo>
                <a:lnTo>
                  <a:pt x="2509123" y="0"/>
                </a:lnTo>
                <a:lnTo>
                  <a:pt x="2509123" y="2157847"/>
                </a:lnTo>
                <a:lnTo>
                  <a:pt x="0" y="215784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5" id="15"/>
          <p:cNvSpPr txBox="true"/>
          <p:nvPr/>
        </p:nvSpPr>
        <p:spPr>
          <a:xfrm rot="0">
            <a:off x="643670" y="4128195"/>
            <a:ext cx="7075561" cy="3622167"/>
          </a:xfrm>
          <a:prstGeom prst="rect">
            <a:avLst/>
          </a:prstGeom>
        </p:spPr>
        <p:txBody>
          <a:bodyPr anchor="t" rtlCol="false" tIns="0" lIns="0" bIns="0" rIns="0">
            <a:spAutoFit/>
          </a:bodyPr>
          <a:lstStyle/>
          <a:p>
            <a:pPr algn="l">
              <a:lnSpc>
                <a:spcPts val="3564"/>
              </a:lnSpc>
            </a:pPr>
            <a:r>
              <a:rPr lang="en-US" sz="3300">
                <a:solidFill>
                  <a:srgbClr val="FFFFFF"/>
                </a:solidFill>
                <a:latin typeface="Poppins"/>
                <a:ea typeface="Poppins"/>
                <a:cs typeface="Poppins"/>
                <a:sym typeface="Poppins"/>
              </a:rPr>
              <a:t>Some questions are:</a:t>
            </a:r>
          </a:p>
          <a:p>
            <a:pPr algn="l" marL="536734" indent="-268367" lvl="1">
              <a:lnSpc>
                <a:spcPts val="3564"/>
              </a:lnSpc>
              <a:buFont typeface="Arial"/>
              <a:buChar char="•"/>
            </a:pPr>
            <a:r>
              <a:rPr lang="en-US" sz="3300">
                <a:solidFill>
                  <a:srgbClr val="FFFFFF"/>
                </a:solidFill>
                <a:latin typeface="Poppins"/>
                <a:ea typeface="Poppins"/>
                <a:cs typeface="Poppins"/>
                <a:sym typeface="Poppins"/>
              </a:rPr>
              <a:t>Will any of the participants be vulnerable?</a:t>
            </a:r>
          </a:p>
          <a:p>
            <a:pPr algn="l" marL="536734" indent="-268367" lvl="1">
              <a:lnSpc>
                <a:spcPts val="3564"/>
              </a:lnSpc>
              <a:buFont typeface="Arial"/>
              <a:buChar char="•"/>
            </a:pPr>
            <a:r>
              <a:rPr lang="en-US" sz="3300">
                <a:solidFill>
                  <a:srgbClr val="FFFFFF"/>
                </a:solidFill>
                <a:latin typeface="Poppins"/>
                <a:ea typeface="Poppins"/>
                <a:cs typeface="Poppins"/>
                <a:sym typeface="Poppins"/>
              </a:rPr>
              <a:t>How will you show that any participants have agreed to take part?</a:t>
            </a:r>
          </a:p>
          <a:p>
            <a:pPr algn="l" marL="536734" indent="-268367" lvl="1">
              <a:lnSpc>
                <a:spcPts val="3564"/>
              </a:lnSpc>
              <a:buFont typeface="Arial"/>
              <a:buChar char="•"/>
            </a:pPr>
            <a:r>
              <a:rPr lang="en-US" sz="3300">
                <a:solidFill>
                  <a:srgbClr val="FFFFFF"/>
                </a:solidFill>
                <a:latin typeface="Poppins"/>
                <a:ea typeface="Poppins"/>
                <a:cs typeface="Poppins"/>
                <a:sym typeface="Poppins"/>
              </a:rPr>
              <a:t>Are you collecting personal data? </a:t>
            </a:r>
          </a:p>
        </p:txBody>
      </p:sp>
      <p:grpSp>
        <p:nvGrpSpPr>
          <p:cNvPr name="Group 16" id="16"/>
          <p:cNvGrpSpPr>
            <a:grpSpLocks noChangeAspect="true"/>
          </p:cNvGrpSpPr>
          <p:nvPr/>
        </p:nvGrpSpPr>
        <p:grpSpPr>
          <a:xfrm rot="0">
            <a:off x="15063674" y="7849798"/>
            <a:ext cx="2744944" cy="1330882"/>
            <a:chOff x="0" y="0"/>
            <a:chExt cx="5029200" cy="2438400"/>
          </a:xfrm>
        </p:grpSpPr>
        <p:sp>
          <p:nvSpPr>
            <p:cNvPr name="Freeform 17" id="17"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0"/>
              <a:stretch>
                <a:fillRect l="0" t="-32" r="0" b="-32"/>
              </a:stretch>
            </a:blipFill>
          </p:spPr>
        </p:sp>
      </p:grpSp>
    </p:spTree>
  </p:cSld>
  <p:clrMapOvr>
    <a:masterClrMapping/>
  </p:clrMapOvr>
  <p:transition spd="fast">
    <p:fade/>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a:grpSpLocks noChangeAspect="true"/>
          </p:cNvGrpSpPr>
          <p:nvPr/>
        </p:nvGrpSpPr>
        <p:grpSpPr>
          <a:xfrm rot="0">
            <a:off x="15" y="2"/>
            <a:ext cx="18287985" cy="10286998"/>
            <a:chOff x="0" y="0"/>
            <a:chExt cx="24383980" cy="13715998"/>
          </a:xfrm>
        </p:grpSpPr>
        <p:sp>
          <p:nvSpPr>
            <p:cNvPr name="Freeform 11" id="11"/>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35000"/>
              </a:blip>
              <a:stretch>
                <a:fillRect l="0" t="-9313" r="0" b="-9313"/>
              </a:stretch>
            </a:blipFill>
          </p:spPr>
        </p:sp>
      </p:grpSp>
      <p:grpSp>
        <p:nvGrpSpPr>
          <p:cNvPr name="Group 12" id="12"/>
          <p:cNvGrpSpPr/>
          <p:nvPr/>
        </p:nvGrpSpPr>
        <p:grpSpPr>
          <a:xfrm rot="0">
            <a:off x="703856" y="1598793"/>
            <a:ext cx="5523187" cy="7089414"/>
            <a:chOff x="0" y="0"/>
            <a:chExt cx="7364249" cy="9452552"/>
          </a:xfrm>
        </p:grpSpPr>
        <p:sp>
          <p:nvSpPr>
            <p:cNvPr name="Freeform 13" id="13"/>
            <p:cNvSpPr/>
            <p:nvPr/>
          </p:nvSpPr>
          <p:spPr>
            <a:xfrm flipH="false" flipV="false" rot="0">
              <a:off x="0" y="0"/>
              <a:ext cx="7364249" cy="9452552"/>
            </a:xfrm>
            <a:custGeom>
              <a:avLst/>
              <a:gdLst/>
              <a:ahLst/>
              <a:cxnLst/>
              <a:rect r="r" b="b" t="t" l="l"/>
              <a:pathLst>
                <a:path h="9452552" w="7364249">
                  <a:moveTo>
                    <a:pt x="0" y="0"/>
                  </a:moveTo>
                  <a:lnTo>
                    <a:pt x="7364249" y="0"/>
                  </a:lnTo>
                  <a:lnTo>
                    <a:pt x="7364249" y="9452552"/>
                  </a:lnTo>
                  <a:lnTo>
                    <a:pt x="0" y="9452552"/>
                  </a:lnTo>
                  <a:close/>
                </a:path>
              </a:pathLst>
            </a:custGeom>
          </p:spPr>
        </p:sp>
        <p:sp>
          <p:nvSpPr>
            <p:cNvPr name="TextBox 14" id="14"/>
            <p:cNvSpPr txBox="true"/>
            <p:nvPr/>
          </p:nvSpPr>
          <p:spPr>
            <a:xfrm>
              <a:off x="0" y="19050"/>
              <a:ext cx="7364249" cy="9433502"/>
            </a:xfrm>
            <a:prstGeom prst="rect">
              <a:avLst/>
            </a:prstGeom>
          </p:spPr>
          <p:txBody>
            <a:bodyPr anchor="ctr" rtlCol="false" tIns="0" lIns="0" bIns="0" rIns="0"/>
            <a:lstStyle/>
            <a:p>
              <a:pPr algn="r">
                <a:lnSpc>
                  <a:spcPts val="5994"/>
                </a:lnSpc>
              </a:pPr>
              <a:r>
                <a:rPr lang="en-US" b="true" sz="5550">
                  <a:solidFill>
                    <a:srgbClr val="3C3C50"/>
                  </a:solidFill>
                  <a:latin typeface="Poppins Bold"/>
                  <a:ea typeface="Poppins Bold"/>
                  <a:cs typeface="Poppins Bold"/>
                  <a:sym typeface="Poppins Bold"/>
                </a:rPr>
                <a:t>RESEARCH ETHICS IN AGRICULTURE </a:t>
              </a:r>
            </a:p>
          </p:txBody>
        </p:sp>
      </p:grpSp>
      <p:sp>
        <p:nvSpPr>
          <p:cNvPr name="AutoShape 15" id="15"/>
          <p:cNvSpPr/>
          <p:nvPr/>
        </p:nvSpPr>
        <p:spPr>
          <a:xfrm rot="5388104">
            <a:off x="5259595" y="5143500"/>
            <a:ext cx="3440927" cy="0"/>
          </a:xfrm>
          <a:prstGeom prst="line">
            <a:avLst/>
          </a:prstGeom>
          <a:ln cap="rnd" w="9525">
            <a:solidFill>
              <a:srgbClr val="FCF7F6"/>
            </a:solidFill>
            <a:prstDash val="solid"/>
            <a:headEnd type="none" len="sm" w="sm"/>
            <a:tailEnd type="none" len="sm" w="sm"/>
          </a:ln>
        </p:spPr>
      </p:sp>
      <p:grpSp>
        <p:nvGrpSpPr>
          <p:cNvPr name="Group 16" id="16"/>
          <p:cNvGrpSpPr>
            <a:grpSpLocks noChangeAspect="true"/>
          </p:cNvGrpSpPr>
          <p:nvPr/>
        </p:nvGrpSpPr>
        <p:grpSpPr>
          <a:xfrm rot="0">
            <a:off x="191091" y="9258300"/>
            <a:ext cx="2744944" cy="1330882"/>
            <a:chOff x="0" y="0"/>
            <a:chExt cx="5029200" cy="2438400"/>
          </a:xfrm>
        </p:grpSpPr>
        <p:sp>
          <p:nvSpPr>
            <p:cNvPr name="Freeform 17" id="17"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sp>
        <p:nvSpPr>
          <p:cNvPr name="TextBox 18" id="18"/>
          <p:cNvSpPr txBox="true"/>
          <p:nvPr/>
        </p:nvSpPr>
        <p:spPr>
          <a:xfrm rot="0">
            <a:off x="7838036" y="2384318"/>
            <a:ext cx="9305245" cy="5510298"/>
          </a:xfrm>
          <a:prstGeom prst="rect">
            <a:avLst/>
          </a:prstGeom>
        </p:spPr>
        <p:txBody>
          <a:bodyPr anchor="t" rtlCol="false" tIns="0" lIns="0" bIns="0" rIns="0">
            <a:spAutoFit/>
          </a:bodyPr>
          <a:lstStyle/>
          <a:p>
            <a:pPr algn="l">
              <a:lnSpc>
                <a:spcPts val="4319"/>
              </a:lnSpc>
            </a:pPr>
            <a:r>
              <a:rPr lang="en-US" sz="4443">
                <a:solidFill>
                  <a:srgbClr val="3C3C50"/>
                </a:solidFill>
                <a:latin typeface="Poppins"/>
                <a:ea typeface="Poppins"/>
                <a:cs typeface="Poppins"/>
                <a:sym typeface="Poppins"/>
              </a:rPr>
              <a:t>Four main aspects of agricultural research are incredibly important when it comes to ethics.</a:t>
            </a:r>
          </a:p>
          <a:p>
            <a:pPr algn="l">
              <a:lnSpc>
                <a:spcPts val="4319"/>
              </a:lnSpc>
            </a:pPr>
            <a:r>
              <a:rPr lang="en-US" sz="4443">
                <a:solidFill>
                  <a:srgbClr val="3C3C50"/>
                </a:solidFill>
                <a:latin typeface="Poppins"/>
                <a:ea typeface="Poppins"/>
                <a:cs typeface="Poppins"/>
                <a:sym typeface="Poppins"/>
              </a:rPr>
              <a:t> </a:t>
            </a:r>
          </a:p>
          <a:p>
            <a:pPr algn="l">
              <a:lnSpc>
                <a:spcPts val="4319"/>
              </a:lnSpc>
            </a:pPr>
            <a:r>
              <a:rPr lang="en-US" sz="4443">
                <a:solidFill>
                  <a:srgbClr val="3C3C50"/>
                </a:solidFill>
                <a:latin typeface="Poppins"/>
                <a:ea typeface="Poppins"/>
                <a:cs typeface="Poppins"/>
                <a:sym typeface="Poppins"/>
              </a:rPr>
              <a:t>These four aspects are </a:t>
            </a:r>
          </a:p>
          <a:p>
            <a:pPr algn="l" marL="703094" indent="-351547" lvl="1">
              <a:lnSpc>
                <a:spcPts val="4319"/>
              </a:lnSpc>
              <a:buAutoNum type="arabicPeriod" startAt="1"/>
            </a:pPr>
            <a:r>
              <a:rPr lang="en-US" b="true" sz="4443">
                <a:solidFill>
                  <a:srgbClr val="3C3C50"/>
                </a:solidFill>
                <a:latin typeface="Lato Bold"/>
                <a:ea typeface="Lato Bold"/>
                <a:cs typeface="Lato Bold"/>
                <a:sym typeface="Lato Bold"/>
              </a:rPr>
              <a:t>People in the food industry</a:t>
            </a:r>
          </a:p>
          <a:p>
            <a:pPr algn="l" marL="703094" indent="-351547" lvl="1">
              <a:lnSpc>
                <a:spcPts val="4319"/>
              </a:lnSpc>
              <a:buAutoNum type="arabicPeriod" startAt="1"/>
            </a:pPr>
            <a:r>
              <a:rPr lang="en-US" b="true" sz="4443">
                <a:solidFill>
                  <a:srgbClr val="3C3C50"/>
                </a:solidFill>
                <a:latin typeface="Lato Bold"/>
                <a:ea typeface="Lato Bold"/>
                <a:cs typeface="Lato Bold"/>
                <a:sym typeface="Lato Bold"/>
              </a:rPr>
              <a:t>Public citizens</a:t>
            </a:r>
          </a:p>
          <a:p>
            <a:pPr algn="l" marL="703094" indent="-351547" lvl="1">
              <a:lnSpc>
                <a:spcPts val="4319"/>
              </a:lnSpc>
              <a:buAutoNum type="arabicPeriod" startAt="1"/>
            </a:pPr>
            <a:r>
              <a:rPr lang="en-US" b="true" sz="4443">
                <a:solidFill>
                  <a:srgbClr val="3C3C50"/>
                </a:solidFill>
                <a:latin typeface="Lato Bold"/>
                <a:ea typeface="Lato Bold"/>
                <a:cs typeface="Lato Bold"/>
                <a:sym typeface="Lato Bold"/>
              </a:rPr>
              <a:t>Farm animals (food supply)</a:t>
            </a:r>
          </a:p>
          <a:p>
            <a:pPr algn="l" marL="703094" indent="-351547" lvl="1">
              <a:lnSpc>
                <a:spcPts val="4319"/>
              </a:lnSpc>
              <a:buAutoNum type="arabicPeriod" startAt="1"/>
            </a:pPr>
            <a:r>
              <a:rPr lang="en-US" b="true" sz="4443">
                <a:solidFill>
                  <a:srgbClr val="3C3C50"/>
                </a:solidFill>
                <a:latin typeface="Lato Bold"/>
                <a:ea typeface="Lato Bold"/>
                <a:cs typeface="Lato Bold"/>
                <a:sym typeface="Lato Bold"/>
              </a:rPr>
              <a:t>The living environment</a:t>
            </a:r>
          </a:p>
        </p:txBody>
      </p:sp>
    </p:spTree>
  </p:cSld>
  <p:clrMapOvr>
    <a:masterClrMapping/>
  </p:clrMapOvr>
  <p:transition spd="fast">
    <p:fade/>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sp>
        <p:nvSpPr>
          <p:cNvPr name="AutoShape 10" id="10"/>
          <p:cNvSpPr/>
          <p:nvPr/>
        </p:nvSpPr>
        <p:spPr>
          <a:xfrm>
            <a:off x="-1126028" y="1935465"/>
            <a:ext cx="3440927" cy="0"/>
          </a:xfrm>
          <a:prstGeom prst="line">
            <a:avLst/>
          </a:prstGeom>
          <a:ln cap="rnd" w="9525">
            <a:solidFill>
              <a:srgbClr val="FCF7F6"/>
            </a:solidFill>
            <a:prstDash val="solid"/>
            <a:headEnd type="none" len="sm" w="sm"/>
            <a:tailEnd type="none" len="sm" w="sm"/>
          </a:ln>
        </p:spPr>
      </p:sp>
      <p:sp>
        <p:nvSpPr>
          <p:cNvPr name="TextBox 11" id="11"/>
          <p:cNvSpPr txBox="true"/>
          <p:nvPr/>
        </p:nvSpPr>
        <p:spPr>
          <a:xfrm rot="0">
            <a:off x="1224246" y="2489351"/>
            <a:ext cx="13811806" cy="6600825"/>
          </a:xfrm>
          <a:prstGeom prst="rect">
            <a:avLst/>
          </a:prstGeom>
        </p:spPr>
        <p:txBody>
          <a:bodyPr anchor="t" rtlCol="false" tIns="0" lIns="0" bIns="0" rIns="0">
            <a:spAutoFit/>
          </a:bodyPr>
          <a:lstStyle/>
          <a:p>
            <a:pPr algn="l">
              <a:lnSpc>
                <a:spcPts val="3305"/>
              </a:lnSpc>
            </a:pPr>
            <a:r>
              <a:rPr lang="en-US" sz="2754">
                <a:solidFill>
                  <a:srgbClr val="FFFFFF"/>
                </a:solidFill>
                <a:latin typeface="Poppins"/>
                <a:ea typeface="Poppins"/>
                <a:cs typeface="Poppins"/>
                <a:sym typeface="Poppins"/>
              </a:rPr>
              <a:t>Eth</a:t>
            </a:r>
            <a:r>
              <a:rPr lang="en-US" sz="2754">
                <a:solidFill>
                  <a:srgbClr val="FFFFFF"/>
                </a:solidFill>
                <a:latin typeface="Poppins"/>
                <a:ea typeface="Poppins"/>
                <a:cs typeface="Poppins"/>
                <a:sym typeface="Poppins"/>
              </a:rPr>
              <a:t>ics in agricultural research means making choices</a:t>
            </a:r>
            <a:r>
              <a:rPr lang="en-US" sz="2754">
                <a:solidFill>
                  <a:srgbClr val="FFFFFF"/>
                </a:solidFill>
                <a:latin typeface="Poppins"/>
                <a:ea typeface="Poppins"/>
                <a:cs typeface="Poppins"/>
                <a:sym typeface="Poppins"/>
              </a:rPr>
              <a:t> that are fair, safe, and respectful to people, animals, and the environment.</a:t>
            </a:r>
          </a:p>
          <a:p>
            <a:pPr algn="l">
              <a:lnSpc>
                <a:spcPts val="3305"/>
              </a:lnSpc>
            </a:pPr>
          </a:p>
          <a:p>
            <a:pPr algn="l">
              <a:lnSpc>
                <a:spcPts val="3305"/>
              </a:lnSpc>
            </a:pPr>
            <a:r>
              <a:rPr lang="en-US" b="true" sz="2754">
                <a:solidFill>
                  <a:srgbClr val="FFFFFF"/>
                </a:solidFill>
                <a:latin typeface="Poppins Bold"/>
                <a:ea typeface="Poppins Bold"/>
                <a:cs typeface="Poppins Bold"/>
                <a:sym typeface="Poppins Bold"/>
              </a:rPr>
              <a:t>Four main areas of focus:</a:t>
            </a:r>
          </a:p>
          <a:p>
            <a:pPr algn="l" marL="594700" indent="-297350" lvl="1">
              <a:lnSpc>
                <a:spcPts val="3305"/>
              </a:lnSpc>
              <a:buAutoNum type="arabicPeriod" startAt="1"/>
            </a:pPr>
            <a:r>
              <a:rPr lang="en-US" b="true" sz="2754">
                <a:solidFill>
                  <a:srgbClr val="FFFFFF"/>
                </a:solidFill>
                <a:latin typeface="Poppins Bold"/>
                <a:ea typeface="Poppins Bold"/>
                <a:cs typeface="Poppins Bold"/>
                <a:sym typeface="Poppins Bold"/>
              </a:rPr>
              <a:t>Consumers and Producers</a:t>
            </a:r>
          </a:p>
          <a:p>
            <a:pPr algn="l" marL="1189401" indent="-396467" lvl="2">
              <a:lnSpc>
                <a:spcPts val="3305"/>
              </a:lnSpc>
              <a:buFont typeface="Arial"/>
              <a:buChar char="⚬"/>
            </a:pPr>
            <a:r>
              <a:rPr lang="en-US" sz="2754">
                <a:solidFill>
                  <a:srgbClr val="FFFFFF"/>
                </a:solidFill>
                <a:latin typeface="Poppins"/>
                <a:ea typeface="Poppins"/>
                <a:cs typeface="Poppins"/>
                <a:sym typeface="Poppins"/>
              </a:rPr>
              <a:t>Families make smart food choices.</a:t>
            </a:r>
          </a:p>
          <a:p>
            <a:pPr algn="l" marL="1189401" indent="-396467" lvl="2">
              <a:lnSpc>
                <a:spcPts val="3305"/>
              </a:lnSpc>
              <a:buFont typeface="Arial"/>
              <a:buChar char="⚬"/>
            </a:pPr>
            <a:r>
              <a:rPr lang="en-US" sz="2754">
                <a:solidFill>
                  <a:srgbClr val="FFFFFF"/>
                </a:solidFill>
                <a:latin typeface="Poppins"/>
                <a:ea typeface="Poppins"/>
                <a:cs typeface="Poppins"/>
                <a:sym typeface="Poppins"/>
              </a:rPr>
              <a:t>Farmers ensure food safety and quality.</a:t>
            </a:r>
          </a:p>
          <a:p>
            <a:pPr algn="l" marL="594700" indent="-297350" lvl="1">
              <a:lnSpc>
                <a:spcPts val="3305"/>
              </a:lnSpc>
              <a:buAutoNum type="arabicPeriod" startAt="1"/>
            </a:pPr>
            <a:r>
              <a:rPr lang="en-US" b="true" sz="2754">
                <a:solidFill>
                  <a:srgbClr val="FFFFFF"/>
                </a:solidFill>
                <a:latin typeface="Poppins Bold"/>
                <a:ea typeface="Poppins Bold"/>
                <a:cs typeface="Poppins Bold"/>
                <a:sym typeface="Poppins Bold"/>
              </a:rPr>
              <a:t>Community Engagement</a:t>
            </a:r>
          </a:p>
          <a:p>
            <a:pPr algn="l" marL="1189401" indent="-396467" lvl="2">
              <a:lnSpc>
                <a:spcPts val="3305"/>
              </a:lnSpc>
              <a:buFont typeface="Arial"/>
              <a:buChar char="⚬"/>
            </a:pPr>
            <a:r>
              <a:rPr lang="en-US" sz="2754">
                <a:solidFill>
                  <a:srgbClr val="FFFFFF"/>
                </a:solidFill>
                <a:latin typeface="Poppins"/>
                <a:ea typeface="Poppins"/>
                <a:cs typeface="Poppins"/>
                <a:sym typeface="Poppins"/>
              </a:rPr>
              <a:t>Encourages healthy eating and supports local food programs.</a:t>
            </a:r>
          </a:p>
          <a:p>
            <a:pPr algn="l" marL="594700" indent="-297350" lvl="1">
              <a:lnSpc>
                <a:spcPts val="3305"/>
              </a:lnSpc>
              <a:buAutoNum type="arabicPeriod" startAt="1"/>
            </a:pPr>
            <a:r>
              <a:rPr lang="en-US" b="true" sz="2754">
                <a:solidFill>
                  <a:srgbClr val="FFFFFF"/>
                </a:solidFill>
                <a:latin typeface="Poppins Bold"/>
                <a:ea typeface="Poppins Bold"/>
                <a:cs typeface="Poppins Bold"/>
                <a:sym typeface="Poppins Bold"/>
              </a:rPr>
              <a:t>Farm Animals and the Environment</a:t>
            </a:r>
          </a:p>
          <a:p>
            <a:pPr algn="l" marL="1189401" indent="-396467" lvl="2">
              <a:lnSpc>
                <a:spcPts val="3305"/>
              </a:lnSpc>
              <a:buFont typeface="Arial"/>
              <a:buChar char="⚬"/>
            </a:pPr>
            <a:r>
              <a:rPr lang="en-US" sz="2754">
                <a:solidFill>
                  <a:srgbClr val="FFFFFF"/>
                </a:solidFill>
                <a:latin typeface="Poppins"/>
                <a:ea typeface="Poppins"/>
                <a:cs typeface="Poppins"/>
                <a:sym typeface="Poppins"/>
              </a:rPr>
              <a:t>Promotes animal care and eco-friendly farming practices.</a:t>
            </a:r>
          </a:p>
          <a:p>
            <a:pPr algn="l" marL="594700" indent="-297350" lvl="1">
              <a:lnSpc>
                <a:spcPts val="3305"/>
              </a:lnSpc>
              <a:buAutoNum type="arabicPeriod" startAt="1"/>
            </a:pPr>
            <a:r>
              <a:rPr lang="en-US" b="true" sz="2754">
                <a:solidFill>
                  <a:srgbClr val="FFFFFF"/>
                </a:solidFill>
                <a:latin typeface="Poppins Bold"/>
                <a:ea typeface="Poppins Bold"/>
                <a:cs typeface="Poppins Bold"/>
                <a:sym typeface="Poppins Bold"/>
              </a:rPr>
              <a:t>Nutrition and Wellness</a:t>
            </a:r>
          </a:p>
          <a:p>
            <a:pPr algn="l" marL="1189401" indent="-396467" lvl="2">
              <a:lnSpc>
                <a:spcPts val="3305"/>
              </a:lnSpc>
              <a:buFont typeface="Arial"/>
              <a:buChar char="⚬"/>
            </a:pPr>
            <a:r>
              <a:rPr lang="en-US" sz="2754">
                <a:solidFill>
                  <a:srgbClr val="FFFFFF"/>
                </a:solidFill>
                <a:latin typeface="Poppins"/>
                <a:ea typeface="Poppins"/>
                <a:cs typeface="Poppins"/>
                <a:sym typeface="Poppins"/>
              </a:rPr>
              <a:t>Highlights the importance of balanced diets and healthy lif</a:t>
            </a:r>
            <a:r>
              <a:rPr lang="en-US" sz="2754">
                <a:solidFill>
                  <a:srgbClr val="FFFFFF"/>
                </a:solidFill>
                <a:latin typeface="Poppins"/>
                <a:ea typeface="Poppins"/>
                <a:cs typeface="Poppins"/>
                <a:sym typeface="Poppins"/>
              </a:rPr>
              <a:t>estyles</a:t>
            </a:r>
          </a:p>
          <a:p>
            <a:pPr algn="l" marL="222104" indent="-111052" lvl="1">
              <a:lnSpc>
                <a:spcPts val="2945"/>
              </a:lnSpc>
            </a:pPr>
          </a:p>
          <a:p>
            <a:pPr algn="l" marL="222104" indent="-111052" lvl="1">
              <a:lnSpc>
                <a:spcPts val="2945"/>
              </a:lnSpc>
            </a:pPr>
          </a:p>
          <a:p>
            <a:pPr algn="l" marL="222104" indent="-111052" lvl="1">
              <a:lnSpc>
                <a:spcPts val="2945"/>
              </a:lnSpc>
            </a:pPr>
          </a:p>
        </p:txBody>
      </p:sp>
      <p:grpSp>
        <p:nvGrpSpPr>
          <p:cNvPr name="Group 12" id="12"/>
          <p:cNvGrpSpPr>
            <a:grpSpLocks noChangeAspect="true"/>
          </p:cNvGrpSpPr>
          <p:nvPr/>
        </p:nvGrpSpPr>
        <p:grpSpPr>
          <a:xfrm rot="0">
            <a:off x="191091" y="9258300"/>
            <a:ext cx="2744944" cy="1330882"/>
            <a:chOff x="0" y="0"/>
            <a:chExt cx="5029200" cy="2438400"/>
          </a:xfrm>
        </p:grpSpPr>
        <p:sp>
          <p:nvSpPr>
            <p:cNvPr name="Freeform 13" id="13"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3"/>
              <a:stretch>
                <a:fillRect l="0" t="-32" r="0" b="-32"/>
              </a:stretch>
            </a:blipFill>
          </p:spPr>
        </p:sp>
      </p:grpSp>
      <p:grpSp>
        <p:nvGrpSpPr>
          <p:cNvPr name="Group 14" id="14"/>
          <p:cNvGrpSpPr/>
          <p:nvPr/>
        </p:nvGrpSpPr>
        <p:grpSpPr>
          <a:xfrm rot="0">
            <a:off x="0" y="546931"/>
            <a:ext cx="15969491" cy="1388534"/>
            <a:chOff x="0" y="0"/>
            <a:chExt cx="21292655" cy="1851379"/>
          </a:xfrm>
        </p:grpSpPr>
        <p:sp>
          <p:nvSpPr>
            <p:cNvPr name="Freeform 15" id="15"/>
            <p:cNvSpPr/>
            <p:nvPr/>
          </p:nvSpPr>
          <p:spPr>
            <a:xfrm flipH="false" flipV="false" rot="0">
              <a:off x="0" y="0"/>
              <a:ext cx="21292655" cy="1851379"/>
            </a:xfrm>
            <a:custGeom>
              <a:avLst/>
              <a:gdLst/>
              <a:ahLst/>
              <a:cxnLst/>
              <a:rect r="r" b="b" t="t" l="l"/>
              <a:pathLst>
                <a:path h="1851379" w="21292655">
                  <a:moveTo>
                    <a:pt x="0" y="0"/>
                  </a:moveTo>
                  <a:lnTo>
                    <a:pt x="21292655" y="0"/>
                  </a:lnTo>
                  <a:lnTo>
                    <a:pt x="21292655" y="1851379"/>
                  </a:lnTo>
                  <a:lnTo>
                    <a:pt x="0" y="1851379"/>
                  </a:lnTo>
                  <a:close/>
                </a:path>
              </a:pathLst>
            </a:custGeom>
          </p:spPr>
        </p:sp>
        <p:sp>
          <p:nvSpPr>
            <p:cNvPr name="TextBox 16" id="16"/>
            <p:cNvSpPr txBox="true"/>
            <p:nvPr/>
          </p:nvSpPr>
          <p:spPr>
            <a:xfrm>
              <a:off x="0" y="19050"/>
              <a:ext cx="21292655" cy="1832329"/>
            </a:xfrm>
            <a:prstGeom prst="rect">
              <a:avLst/>
            </a:prstGeom>
          </p:spPr>
          <p:txBody>
            <a:bodyPr anchor="ctr" rtlCol="false" tIns="0" lIns="0" bIns="0" rIns="0"/>
            <a:lstStyle/>
            <a:p>
              <a:pPr algn="r">
                <a:lnSpc>
                  <a:spcPts val="5994"/>
                </a:lnSpc>
              </a:pPr>
              <a:r>
                <a:rPr lang="en-US" b="true" sz="5550">
                  <a:solidFill>
                    <a:srgbClr val="3C3C50"/>
                  </a:solidFill>
                  <a:latin typeface="Poppins Bold"/>
                  <a:ea typeface="Poppins Bold"/>
                  <a:cs typeface="Poppins Bold"/>
                  <a:sym typeface="Poppins Bold"/>
                </a:rPr>
                <a:t>RESEARCH ETHICS IN AGRICULTURE</a:t>
              </a:r>
            </a:p>
          </p:txBody>
        </p:sp>
      </p:grpSp>
      <p:sp>
        <p:nvSpPr>
          <p:cNvPr name="Freeform 17" id="17"/>
          <p:cNvSpPr/>
          <p:nvPr/>
        </p:nvSpPr>
        <p:spPr>
          <a:xfrm flipH="false" flipV="false" rot="0">
            <a:off x="14615559" y="5429836"/>
            <a:ext cx="3744432" cy="4857164"/>
          </a:xfrm>
          <a:custGeom>
            <a:avLst/>
            <a:gdLst/>
            <a:ahLst/>
            <a:cxnLst/>
            <a:rect r="r" b="b" t="t" l="l"/>
            <a:pathLst>
              <a:path h="4857164" w="3744432">
                <a:moveTo>
                  <a:pt x="0" y="0"/>
                </a:moveTo>
                <a:lnTo>
                  <a:pt x="3744432" y="0"/>
                </a:lnTo>
                <a:lnTo>
                  <a:pt x="3744432" y="4857164"/>
                </a:lnTo>
                <a:lnTo>
                  <a:pt x="0" y="4857164"/>
                </a:lnTo>
                <a:lnTo>
                  <a:pt x="0" y="0"/>
                </a:lnTo>
                <a:close/>
              </a:path>
            </a:pathLst>
          </a:custGeom>
          <a:blipFill>
            <a:blip r:embed="rId4"/>
            <a:stretch>
              <a:fillRect l="0" t="0" r="0" b="0"/>
            </a:stretch>
          </a:blipFill>
        </p:spPr>
      </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a:grpSpLocks noChangeAspect="true"/>
          </p:cNvGrpSpPr>
          <p:nvPr/>
        </p:nvGrpSpPr>
        <p:grpSpPr>
          <a:xfrm rot="0">
            <a:off x="0" y="1"/>
            <a:ext cx="18287985" cy="10286998"/>
            <a:chOff x="0" y="0"/>
            <a:chExt cx="24383980" cy="13715998"/>
          </a:xfrm>
        </p:grpSpPr>
        <p:sp>
          <p:nvSpPr>
            <p:cNvPr name="Freeform 11" id="11"/>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alphaModFix amt="35000"/>
              </a:blip>
              <a:stretch>
                <a:fillRect l="0" t="-9222" r="0" b="-9222"/>
              </a:stretch>
            </a:blipFill>
          </p:spPr>
        </p:sp>
      </p:grpSp>
      <p:grpSp>
        <p:nvGrpSpPr>
          <p:cNvPr name="Group 12" id="12"/>
          <p:cNvGrpSpPr/>
          <p:nvPr/>
        </p:nvGrpSpPr>
        <p:grpSpPr>
          <a:xfrm rot="0">
            <a:off x="703856" y="1598793"/>
            <a:ext cx="5204575" cy="7089414"/>
            <a:chOff x="0" y="0"/>
            <a:chExt cx="6939433" cy="9452552"/>
          </a:xfrm>
        </p:grpSpPr>
        <p:sp>
          <p:nvSpPr>
            <p:cNvPr name="Freeform 13" id="13"/>
            <p:cNvSpPr/>
            <p:nvPr/>
          </p:nvSpPr>
          <p:spPr>
            <a:xfrm flipH="false" flipV="false" rot="0">
              <a:off x="0" y="0"/>
              <a:ext cx="6939433" cy="9452552"/>
            </a:xfrm>
            <a:custGeom>
              <a:avLst/>
              <a:gdLst/>
              <a:ahLst/>
              <a:cxnLst/>
              <a:rect r="r" b="b" t="t" l="l"/>
              <a:pathLst>
                <a:path h="9452552" w="6939433">
                  <a:moveTo>
                    <a:pt x="0" y="0"/>
                  </a:moveTo>
                  <a:lnTo>
                    <a:pt x="6939433" y="0"/>
                  </a:lnTo>
                  <a:lnTo>
                    <a:pt x="6939433" y="9452552"/>
                  </a:lnTo>
                  <a:lnTo>
                    <a:pt x="0" y="9452552"/>
                  </a:lnTo>
                  <a:close/>
                </a:path>
              </a:pathLst>
            </a:custGeom>
          </p:spPr>
        </p:sp>
        <p:sp>
          <p:nvSpPr>
            <p:cNvPr name="TextBox 14" id="14"/>
            <p:cNvSpPr txBox="true"/>
            <p:nvPr/>
          </p:nvSpPr>
          <p:spPr>
            <a:xfrm>
              <a:off x="0" y="57150"/>
              <a:ext cx="6939433" cy="9395402"/>
            </a:xfrm>
            <a:prstGeom prst="rect">
              <a:avLst/>
            </a:prstGeom>
          </p:spPr>
          <p:txBody>
            <a:bodyPr anchor="ctr" rtlCol="false" tIns="0" lIns="0" bIns="0" rIns="0"/>
            <a:lstStyle/>
            <a:p>
              <a:pPr algn="r">
                <a:lnSpc>
                  <a:spcPts val="5994"/>
                </a:lnSpc>
              </a:pPr>
              <a:r>
                <a:rPr lang="en-US" b="true" sz="5550">
                  <a:solidFill>
                    <a:srgbClr val="3C3C50"/>
                  </a:solidFill>
                  <a:latin typeface="Lato Bold"/>
                  <a:ea typeface="Lato Bold"/>
                  <a:cs typeface="Lato Bold"/>
                  <a:sym typeface="Lato Bold"/>
                </a:rPr>
                <a:t>Research Ethics in Agriculture</a:t>
              </a:r>
            </a:p>
          </p:txBody>
        </p:sp>
      </p:grpSp>
      <p:sp>
        <p:nvSpPr>
          <p:cNvPr name="AutoShape 15" id="15"/>
          <p:cNvSpPr/>
          <p:nvPr/>
        </p:nvSpPr>
        <p:spPr>
          <a:xfrm rot="5388104">
            <a:off x="5259595" y="5143500"/>
            <a:ext cx="3440927" cy="0"/>
          </a:xfrm>
          <a:prstGeom prst="line">
            <a:avLst/>
          </a:prstGeom>
          <a:ln cap="rnd" w="9525">
            <a:solidFill>
              <a:srgbClr val="FCF7F6"/>
            </a:solidFill>
            <a:prstDash val="solid"/>
            <a:headEnd type="none" len="sm" w="sm"/>
            <a:tailEnd type="none" len="sm" w="sm"/>
          </a:ln>
        </p:spPr>
      </p:sp>
      <p:grpSp>
        <p:nvGrpSpPr>
          <p:cNvPr name="Group 16" id="16"/>
          <p:cNvGrpSpPr>
            <a:grpSpLocks noChangeAspect="true"/>
          </p:cNvGrpSpPr>
          <p:nvPr/>
        </p:nvGrpSpPr>
        <p:grpSpPr>
          <a:xfrm rot="0">
            <a:off x="7825432" y="2739773"/>
            <a:ext cx="10025458" cy="5060381"/>
            <a:chOff x="0" y="0"/>
            <a:chExt cx="14697764" cy="7418742"/>
          </a:xfrm>
        </p:grpSpPr>
        <p:sp>
          <p:nvSpPr>
            <p:cNvPr name="Freeform 17" id="17"/>
            <p:cNvSpPr/>
            <p:nvPr/>
          </p:nvSpPr>
          <p:spPr>
            <a:xfrm flipH="false" flipV="false" rot="0">
              <a:off x="0" y="0"/>
              <a:ext cx="14697711" cy="7418705"/>
            </a:xfrm>
            <a:custGeom>
              <a:avLst/>
              <a:gdLst/>
              <a:ahLst/>
              <a:cxnLst/>
              <a:rect r="r" b="b" t="t" l="l"/>
              <a:pathLst>
                <a:path h="7418705" w="14697711">
                  <a:moveTo>
                    <a:pt x="0" y="0"/>
                  </a:moveTo>
                  <a:lnTo>
                    <a:pt x="14697711" y="0"/>
                  </a:lnTo>
                  <a:lnTo>
                    <a:pt x="14697711" y="7418705"/>
                  </a:lnTo>
                  <a:lnTo>
                    <a:pt x="0" y="7418705"/>
                  </a:lnTo>
                  <a:lnTo>
                    <a:pt x="0" y="0"/>
                  </a:lnTo>
                  <a:close/>
                </a:path>
              </a:pathLst>
            </a:custGeom>
            <a:blipFill>
              <a:blip r:embed="rId5"/>
              <a:stretch>
                <a:fillRect l="-1378" t="0" r="-1378" b="0"/>
              </a:stretch>
            </a:blipFill>
          </p:spPr>
        </p:sp>
      </p:grpSp>
      <p:grpSp>
        <p:nvGrpSpPr>
          <p:cNvPr name="Group 18" id="18"/>
          <p:cNvGrpSpPr>
            <a:grpSpLocks noChangeAspect="true"/>
          </p:cNvGrpSpPr>
          <p:nvPr/>
        </p:nvGrpSpPr>
        <p:grpSpPr>
          <a:xfrm rot="0">
            <a:off x="191091" y="9258300"/>
            <a:ext cx="2744944" cy="1330882"/>
            <a:chOff x="0" y="0"/>
            <a:chExt cx="5029200" cy="2438400"/>
          </a:xfrm>
        </p:grpSpPr>
        <p:sp>
          <p:nvSpPr>
            <p:cNvPr name="Freeform 19" id="19"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Tree>
  </p:cSld>
  <p:clrMapOvr>
    <a:masterClrMapping/>
  </p:clrMapOvr>
  <p:transition spd="fast">
    <p:fade/>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a:grpSpLocks noChangeAspect="true"/>
          </p:cNvGrpSpPr>
          <p:nvPr/>
        </p:nvGrpSpPr>
        <p:grpSpPr>
          <a:xfrm rot="0">
            <a:off x="15" y="1"/>
            <a:ext cx="18287985" cy="10286998"/>
            <a:chOff x="0" y="0"/>
            <a:chExt cx="24383980" cy="13715998"/>
          </a:xfrm>
        </p:grpSpPr>
        <p:sp>
          <p:nvSpPr>
            <p:cNvPr name="Freeform 11" id="11"/>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alphaModFix amt="35000"/>
              </a:blip>
              <a:stretch>
                <a:fillRect l="0" t="-9222" r="0" b="-9222"/>
              </a:stretch>
            </a:blipFill>
          </p:spPr>
        </p:sp>
      </p:grpSp>
      <p:grpSp>
        <p:nvGrpSpPr>
          <p:cNvPr name="Group 12" id="12"/>
          <p:cNvGrpSpPr/>
          <p:nvPr/>
        </p:nvGrpSpPr>
        <p:grpSpPr>
          <a:xfrm rot="0">
            <a:off x="515406" y="1617081"/>
            <a:ext cx="6276200" cy="7052839"/>
            <a:chOff x="0" y="0"/>
            <a:chExt cx="8368267" cy="9403785"/>
          </a:xfrm>
        </p:grpSpPr>
        <p:sp>
          <p:nvSpPr>
            <p:cNvPr name="Freeform 13" id="13"/>
            <p:cNvSpPr/>
            <p:nvPr/>
          </p:nvSpPr>
          <p:spPr>
            <a:xfrm flipH="false" flipV="false" rot="0">
              <a:off x="0" y="0"/>
              <a:ext cx="8368267" cy="9403785"/>
            </a:xfrm>
            <a:custGeom>
              <a:avLst/>
              <a:gdLst/>
              <a:ahLst/>
              <a:cxnLst/>
              <a:rect r="r" b="b" t="t" l="l"/>
              <a:pathLst>
                <a:path h="9403785" w="8368267">
                  <a:moveTo>
                    <a:pt x="0" y="0"/>
                  </a:moveTo>
                  <a:lnTo>
                    <a:pt x="8368267" y="0"/>
                  </a:lnTo>
                  <a:lnTo>
                    <a:pt x="8368267" y="9403785"/>
                  </a:lnTo>
                  <a:lnTo>
                    <a:pt x="0" y="9403785"/>
                  </a:lnTo>
                  <a:close/>
                </a:path>
              </a:pathLst>
            </a:custGeom>
          </p:spPr>
        </p:sp>
        <p:sp>
          <p:nvSpPr>
            <p:cNvPr name="TextBox 14" id="14"/>
            <p:cNvSpPr txBox="true"/>
            <p:nvPr/>
          </p:nvSpPr>
          <p:spPr>
            <a:xfrm>
              <a:off x="0" y="57150"/>
              <a:ext cx="8368267" cy="9346635"/>
            </a:xfrm>
            <a:prstGeom prst="rect">
              <a:avLst/>
            </a:prstGeom>
          </p:spPr>
          <p:txBody>
            <a:bodyPr anchor="ctr" rtlCol="false" tIns="0" lIns="0" bIns="0" rIns="0"/>
            <a:lstStyle/>
            <a:p>
              <a:pPr algn="r">
                <a:lnSpc>
                  <a:spcPts val="5994"/>
                </a:lnSpc>
              </a:pPr>
              <a:r>
                <a:rPr lang="en-US" b="true" sz="5550">
                  <a:solidFill>
                    <a:srgbClr val="FFFFFF"/>
                  </a:solidFill>
                  <a:latin typeface="Lato Bold"/>
                  <a:ea typeface="Lato Bold"/>
                  <a:cs typeface="Lato Bold"/>
                  <a:sym typeface="Lato Bold"/>
                </a:rPr>
                <a:t>Discussion: </a:t>
              </a:r>
            </a:p>
            <a:p>
              <a:pPr algn="r">
                <a:lnSpc>
                  <a:spcPts val="5994"/>
                </a:lnSpc>
              </a:pPr>
            </a:p>
            <a:p>
              <a:pPr algn="r">
                <a:lnSpc>
                  <a:spcPts val="5994"/>
                </a:lnSpc>
              </a:pPr>
              <a:r>
                <a:rPr lang="en-US" b="true" sz="5550">
                  <a:solidFill>
                    <a:srgbClr val="FFFFFF"/>
                  </a:solidFill>
                  <a:latin typeface="Lato Bold"/>
                  <a:ea typeface="Lato Bold"/>
                  <a:cs typeface="Lato Bold"/>
                  <a:sym typeface="Lato Bold"/>
                </a:rPr>
                <a:t>Examples of Agricultural  </a:t>
              </a:r>
            </a:p>
            <a:p>
              <a:pPr algn="r">
                <a:lnSpc>
                  <a:spcPts val="5994"/>
                </a:lnSpc>
              </a:pPr>
              <a:r>
                <a:rPr lang="en-US" b="true" sz="5550">
                  <a:solidFill>
                    <a:srgbClr val="FFFFFF"/>
                  </a:solidFill>
                  <a:latin typeface="Lato Bold"/>
                  <a:ea typeface="Lato Bold"/>
                  <a:cs typeface="Lato Bold"/>
                  <a:sym typeface="Lato Bold"/>
                </a:rPr>
                <a:t>Ethical Issues</a:t>
              </a:r>
            </a:p>
          </p:txBody>
        </p:sp>
      </p:grpSp>
      <p:sp>
        <p:nvSpPr>
          <p:cNvPr name="AutoShape 15" id="15"/>
          <p:cNvSpPr/>
          <p:nvPr/>
        </p:nvSpPr>
        <p:spPr>
          <a:xfrm rot="5388104">
            <a:off x="5259595" y="5143500"/>
            <a:ext cx="3440927" cy="0"/>
          </a:xfrm>
          <a:prstGeom prst="line">
            <a:avLst/>
          </a:prstGeom>
          <a:ln cap="rnd" w="9525">
            <a:solidFill>
              <a:srgbClr val="FCF7F6"/>
            </a:solidFill>
            <a:prstDash val="solid"/>
            <a:headEnd type="none" len="sm" w="sm"/>
            <a:tailEnd type="none" len="sm" w="sm"/>
          </a:ln>
        </p:spPr>
      </p:sp>
      <p:grpSp>
        <p:nvGrpSpPr>
          <p:cNvPr name="Group 16" id="16"/>
          <p:cNvGrpSpPr/>
          <p:nvPr/>
        </p:nvGrpSpPr>
        <p:grpSpPr>
          <a:xfrm rot="0">
            <a:off x="7683896" y="571500"/>
            <a:ext cx="10223102" cy="9448800"/>
            <a:chOff x="0" y="0"/>
            <a:chExt cx="13630803" cy="12598400"/>
          </a:xfrm>
        </p:grpSpPr>
        <p:sp>
          <p:nvSpPr>
            <p:cNvPr name="Freeform 17" id="17"/>
            <p:cNvSpPr/>
            <p:nvPr/>
          </p:nvSpPr>
          <p:spPr>
            <a:xfrm flipH="false" flipV="false" rot="0">
              <a:off x="0" y="0"/>
              <a:ext cx="13630804" cy="12598400"/>
            </a:xfrm>
            <a:custGeom>
              <a:avLst/>
              <a:gdLst/>
              <a:ahLst/>
              <a:cxnLst/>
              <a:rect r="r" b="b" t="t" l="l"/>
              <a:pathLst>
                <a:path h="12598400" w="13630804">
                  <a:moveTo>
                    <a:pt x="0" y="0"/>
                  </a:moveTo>
                  <a:lnTo>
                    <a:pt x="13630804" y="0"/>
                  </a:lnTo>
                  <a:lnTo>
                    <a:pt x="13630804" y="12598400"/>
                  </a:lnTo>
                  <a:lnTo>
                    <a:pt x="0" y="12598400"/>
                  </a:lnTo>
                  <a:close/>
                </a:path>
              </a:pathLst>
            </a:custGeom>
          </p:spPr>
        </p:sp>
        <p:sp>
          <p:nvSpPr>
            <p:cNvPr name="TextBox 18" id="18"/>
            <p:cNvSpPr txBox="true"/>
            <p:nvPr/>
          </p:nvSpPr>
          <p:spPr>
            <a:xfrm>
              <a:off x="0" y="9525"/>
              <a:ext cx="13630803" cy="12588875"/>
            </a:xfrm>
            <a:prstGeom prst="rect">
              <a:avLst/>
            </a:prstGeom>
          </p:spPr>
          <p:txBody>
            <a:bodyPr anchor="ctr" rtlCol="false" tIns="0" lIns="0" bIns="0" rIns="0"/>
            <a:lstStyle/>
            <a:p>
              <a:pPr algn="l" marL="578644" indent="-289322" lvl="1">
                <a:lnSpc>
                  <a:spcPts val="4860"/>
                </a:lnSpc>
                <a:buFont typeface="Arial"/>
                <a:buChar char="•"/>
              </a:pPr>
              <a:r>
                <a:rPr lang="en-US" sz="4500">
                  <a:solidFill>
                    <a:srgbClr val="FFFFFF"/>
                  </a:solidFill>
                  <a:latin typeface="Poppins"/>
                  <a:ea typeface="Poppins"/>
                  <a:cs typeface="Poppins"/>
                  <a:sym typeface="Poppins"/>
                </a:rPr>
                <a:t>Food Safety</a:t>
              </a:r>
            </a:p>
            <a:p>
              <a:pPr algn="l" marL="578644" indent="-289322" lvl="1">
                <a:lnSpc>
                  <a:spcPts val="4860"/>
                </a:lnSpc>
                <a:buFont typeface="Arial"/>
                <a:buChar char="•"/>
              </a:pPr>
              <a:r>
                <a:rPr lang="en-US" sz="4500">
                  <a:solidFill>
                    <a:srgbClr val="FFFFFF"/>
                  </a:solidFill>
                  <a:latin typeface="Poppins"/>
                  <a:ea typeface="Poppins"/>
                  <a:cs typeface="Poppins"/>
                  <a:sym typeface="Poppins"/>
                </a:rPr>
                <a:t>Treatment of Animals</a:t>
              </a:r>
            </a:p>
            <a:p>
              <a:pPr algn="l" marL="578644" indent="-289322" lvl="1">
                <a:lnSpc>
                  <a:spcPts val="4860"/>
                </a:lnSpc>
                <a:buFont typeface="Arial"/>
                <a:buChar char="•"/>
              </a:pPr>
              <a:r>
                <a:rPr lang="en-US" sz="4500">
                  <a:solidFill>
                    <a:srgbClr val="FFFFFF"/>
                  </a:solidFill>
                  <a:latin typeface="Poppins"/>
                  <a:ea typeface="Poppins"/>
                  <a:cs typeface="Poppins"/>
                  <a:sym typeface="Poppins"/>
                </a:rPr>
                <a:t>Chemical Use</a:t>
              </a:r>
            </a:p>
          </p:txBody>
        </p:sp>
      </p:grpSp>
      <p:grpSp>
        <p:nvGrpSpPr>
          <p:cNvPr name="Group 19" id="19"/>
          <p:cNvGrpSpPr>
            <a:grpSpLocks noChangeAspect="true"/>
          </p:cNvGrpSpPr>
          <p:nvPr/>
        </p:nvGrpSpPr>
        <p:grpSpPr>
          <a:xfrm rot="0">
            <a:off x="191091" y="9258300"/>
            <a:ext cx="2744944" cy="1330882"/>
            <a:chOff x="0" y="0"/>
            <a:chExt cx="5029200" cy="2438400"/>
          </a:xfrm>
        </p:grpSpPr>
        <p:sp>
          <p:nvSpPr>
            <p:cNvPr name="Freeform 20" id="20"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1" y="8"/>
            <a:ext cx="18288000" cy="10286992"/>
            <a:chOff x="0" y="0"/>
            <a:chExt cx="24384000" cy="13715990"/>
          </a:xfrm>
        </p:grpSpPr>
        <p:sp>
          <p:nvSpPr>
            <p:cNvPr name="Freeform 9" id="9" descr="To which animals does animal welfare apply in law and why?"/>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38348" t="0" r="-43381" b="0"/>
              </a:stretch>
            </a:blipFill>
          </p:spPr>
        </p:sp>
      </p:grpSp>
      <p:grpSp>
        <p:nvGrpSpPr>
          <p:cNvPr name="Group 10" id="10"/>
          <p:cNvGrpSpPr/>
          <p:nvPr/>
        </p:nvGrpSpPr>
        <p:grpSpPr>
          <a:xfrm rot="0">
            <a:off x="0" y="1497263"/>
            <a:ext cx="9025758" cy="8789737"/>
            <a:chOff x="0" y="0"/>
            <a:chExt cx="12034344" cy="11719650"/>
          </a:xfrm>
        </p:grpSpPr>
        <p:sp>
          <p:nvSpPr>
            <p:cNvPr name="Freeform 11" id="11"/>
            <p:cNvSpPr/>
            <p:nvPr/>
          </p:nvSpPr>
          <p:spPr>
            <a:xfrm flipH="false" flipV="false" rot="0">
              <a:off x="0" y="0"/>
              <a:ext cx="12034393" cy="11719687"/>
            </a:xfrm>
            <a:custGeom>
              <a:avLst/>
              <a:gdLst/>
              <a:ahLst/>
              <a:cxnLst/>
              <a:rect r="r" b="b" t="t" l="l"/>
              <a:pathLst>
                <a:path h="11719687" w="12034393">
                  <a:moveTo>
                    <a:pt x="0" y="9308846"/>
                  </a:moveTo>
                  <a:cubicBezTo>
                    <a:pt x="0" y="3431032"/>
                    <a:pt x="0" y="3431032"/>
                    <a:pt x="0" y="3431032"/>
                  </a:cubicBezTo>
                  <a:cubicBezTo>
                    <a:pt x="1065276" y="1390523"/>
                    <a:pt x="3195955" y="0"/>
                    <a:pt x="5660517" y="0"/>
                  </a:cubicBezTo>
                  <a:cubicBezTo>
                    <a:pt x="9172448" y="0"/>
                    <a:pt x="12034393" y="2853182"/>
                    <a:pt x="12034393" y="6374511"/>
                  </a:cubicBezTo>
                  <a:cubicBezTo>
                    <a:pt x="12034393" y="8613648"/>
                    <a:pt x="10869803" y="10582021"/>
                    <a:pt x="9118347" y="11719687"/>
                  </a:cubicBezTo>
                  <a:cubicBezTo>
                    <a:pt x="2193798" y="11719687"/>
                    <a:pt x="2193798" y="11719687"/>
                    <a:pt x="2193798" y="11719687"/>
                  </a:cubicBezTo>
                  <a:cubicBezTo>
                    <a:pt x="1263904" y="11123676"/>
                    <a:pt x="514604" y="10293096"/>
                    <a:pt x="0" y="9308846"/>
                  </a:cubicBezTo>
                  <a:close/>
                </a:path>
              </a:pathLst>
            </a:custGeom>
            <a:solidFill>
              <a:srgbClr val="FCF7F6">
                <a:alpha val="56078"/>
              </a:srgbClr>
            </a:solidFill>
          </p:spPr>
        </p:sp>
      </p:grpSp>
      <p:grpSp>
        <p:nvGrpSpPr>
          <p:cNvPr name="Group 12" id="12"/>
          <p:cNvGrpSpPr/>
          <p:nvPr/>
        </p:nvGrpSpPr>
        <p:grpSpPr>
          <a:xfrm rot="0">
            <a:off x="1064172" y="2870925"/>
            <a:ext cx="6306206" cy="2014131"/>
            <a:chOff x="0" y="0"/>
            <a:chExt cx="8408274" cy="2685508"/>
          </a:xfrm>
        </p:grpSpPr>
        <p:sp>
          <p:nvSpPr>
            <p:cNvPr name="Freeform 13" id="13"/>
            <p:cNvSpPr/>
            <p:nvPr/>
          </p:nvSpPr>
          <p:spPr>
            <a:xfrm flipH="false" flipV="false" rot="0">
              <a:off x="0" y="0"/>
              <a:ext cx="8408274" cy="2685508"/>
            </a:xfrm>
            <a:custGeom>
              <a:avLst/>
              <a:gdLst/>
              <a:ahLst/>
              <a:cxnLst/>
              <a:rect r="r" b="b" t="t" l="l"/>
              <a:pathLst>
                <a:path h="2685508" w="8408274">
                  <a:moveTo>
                    <a:pt x="0" y="0"/>
                  </a:moveTo>
                  <a:lnTo>
                    <a:pt x="8408274" y="0"/>
                  </a:lnTo>
                  <a:lnTo>
                    <a:pt x="8408274" y="2685508"/>
                  </a:lnTo>
                  <a:lnTo>
                    <a:pt x="0" y="2685508"/>
                  </a:lnTo>
                  <a:close/>
                </a:path>
              </a:pathLst>
            </a:custGeom>
          </p:spPr>
        </p:sp>
        <p:sp>
          <p:nvSpPr>
            <p:cNvPr name="TextBox 14" id="14"/>
            <p:cNvSpPr txBox="true"/>
            <p:nvPr/>
          </p:nvSpPr>
          <p:spPr>
            <a:xfrm>
              <a:off x="0" y="47625"/>
              <a:ext cx="8408274" cy="2637883"/>
            </a:xfrm>
            <a:prstGeom prst="rect">
              <a:avLst/>
            </a:prstGeom>
          </p:spPr>
          <p:txBody>
            <a:bodyPr anchor="ctr" rtlCol="false" tIns="0" lIns="0" bIns="0" rIns="0"/>
            <a:lstStyle/>
            <a:p>
              <a:pPr algn="ctr">
                <a:lnSpc>
                  <a:spcPts val="5427"/>
                </a:lnSpc>
              </a:pPr>
              <a:r>
                <a:rPr lang="en-US" b="true" sz="5025">
                  <a:solidFill>
                    <a:srgbClr val="3C3C50"/>
                  </a:solidFill>
                  <a:latin typeface="Lato Bold"/>
                  <a:ea typeface="Lato Bold"/>
                  <a:cs typeface="Lato Bold"/>
                  <a:sym typeface="Lato Bold"/>
                </a:rPr>
                <a:t>Ethical Research Practices</a:t>
              </a:r>
            </a:p>
          </p:txBody>
        </p:sp>
      </p:grpSp>
      <p:sp>
        <p:nvSpPr>
          <p:cNvPr name="AutoShape 15" id="15"/>
          <p:cNvSpPr/>
          <p:nvPr/>
        </p:nvSpPr>
        <p:spPr>
          <a:xfrm rot="46045">
            <a:off x="3420988" y="4996184"/>
            <a:ext cx="1422308" cy="0"/>
          </a:xfrm>
          <a:prstGeom prst="line">
            <a:avLst/>
          </a:prstGeom>
          <a:ln cap="rnd" w="19050">
            <a:solidFill>
              <a:srgbClr val="717092"/>
            </a:solidFill>
            <a:prstDash val="solid"/>
            <a:headEnd type="none" len="sm" w="sm"/>
            <a:tailEnd type="none" len="sm" w="sm"/>
          </a:ln>
        </p:spPr>
      </p:sp>
      <p:grpSp>
        <p:nvGrpSpPr>
          <p:cNvPr name="Group 16" id="16"/>
          <p:cNvGrpSpPr/>
          <p:nvPr/>
        </p:nvGrpSpPr>
        <p:grpSpPr>
          <a:xfrm rot="0">
            <a:off x="788274" y="5126360"/>
            <a:ext cx="7249302" cy="3929758"/>
            <a:chOff x="0" y="0"/>
            <a:chExt cx="9665736" cy="5239678"/>
          </a:xfrm>
        </p:grpSpPr>
        <p:sp>
          <p:nvSpPr>
            <p:cNvPr name="Freeform 17" id="17"/>
            <p:cNvSpPr/>
            <p:nvPr/>
          </p:nvSpPr>
          <p:spPr>
            <a:xfrm flipH="false" flipV="false" rot="0">
              <a:off x="0" y="0"/>
              <a:ext cx="9665736" cy="5239678"/>
            </a:xfrm>
            <a:custGeom>
              <a:avLst/>
              <a:gdLst/>
              <a:ahLst/>
              <a:cxnLst/>
              <a:rect r="r" b="b" t="t" l="l"/>
              <a:pathLst>
                <a:path h="5239678" w="9665736">
                  <a:moveTo>
                    <a:pt x="0" y="0"/>
                  </a:moveTo>
                  <a:lnTo>
                    <a:pt x="9665736" y="0"/>
                  </a:lnTo>
                  <a:lnTo>
                    <a:pt x="9665736" y="5239678"/>
                  </a:lnTo>
                  <a:lnTo>
                    <a:pt x="0" y="5239678"/>
                  </a:lnTo>
                  <a:close/>
                </a:path>
              </a:pathLst>
            </a:custGeom>
          </p:spPr>
        </p:sp>
        <p:sp>
          <p:nvSpPr>
            <p:cNvPr name="TextBox 18" id="18"/>
            <p:cNvSpPr txBox="true"/>
            <p:nvPr/>
          </p:nvSpPr>
          <p:spPr>
            <a:xfrm>
              <a:off x="0" y="9525"/>
              <a:ext cx="9665736" cy="5230153"/>
            </a:xfrm>
            <a:prstGeom prst="rect">
              <a:avLst/>
            </a:prstGeom>
          </p:spPr>
          <p:txBody>
            <a:bodyPr anchor="ctr" rtlCol="false" tIns="0" lIns="0" bIns="0" rIns="0"/>
            <a:lstStyle/>
            <a:p>
              <a:pPr algn="l" marL="621506" indent="-310753" lvl="1">
                <a:lnSpc>
                  <a:spcPts val="4860"/>
                </a:lnSpc>
                <a:buFont typeface="Arial"/>
                <a:buChar char="•"/>
              </a:pPr>
              <a:r>
                <a:rPr lang="en-US" sz="4500">
                  <a:solidFill>
                    <a:srgbClr val="3C3C50"/>
                  </a:solidFill>
                  <a:latin typeface="Poppins"/>
                  <a:ea typeface="Poppins"/>
                  <a:cs typeface="Poppins"/>
                  <a:sym typeface="Poppins"/>
                </a:rPr>
                <a:t>Data management</a:t>
              </a:r>
            </a:p>
            <a:p>
              <a:pPr algn="l" marL="621506" indent="-310753" lvl="1">
                <a:lnSpc>
                  <a:spcPts val="4860"/>
                </a:lnSpc>
                <a:buFont typeface="Arial"/>
                <a:buChar char="•"/>
              </a:pPr>
              <a:r>
                <a:rPr lang="en-US" sz="4500">
                  <a:solidFill>
                    <a:srgbClr val="3C3C50"/>
                  </a:solidFill>
                  <a:latin typeface="Poppins"/>
                  <a:ea typeface="Poppins"/>
                  <a:cs typeface="Poppins"/>
                  <a:sym typeface="Poppins"/>
                </a:rPr>
                <a:t>Authorship</a:t>
              </a:r>
            </a:p>
            <a:p>
              <a:pPr algn="l" marL="621506" indent="-310753" lvl="1">
                <a:lnSpc>
                  <a:spcPts val="4860"/>
                </a:lnSpc>
                <a:buFont typeface="Arial"/>
                <a:buChar char="•"/>
              </a:pPr>
              <a:r>
                <a:rPr lang="en-US" sz="4500">
                  <a:solidFill>
                    <a:srgbClr val="3C3C50"/>
                  </a:solidFill>
                  <a:latin typeface="Poppins"/>
                  <a:ea typeface="Poppins"/>
                  <a:cs typeface="Poppins"/>
                  <a:sym typeface="Poppins"/>
                </a:rPr>
                <a:t>Human and animal welfare</a:t>
              </a:r>
            </a:p>
            <a:p>
              <a:pPr algn="l" marL="621506" indent="-310753" lvl="1">
                <a:lnSpc>
                  <a:spcPts val="4860"/>
                </a:lnSpc>
              </a:pPr>
            </a:p>
          </p:txBody>
        </p:sp>
      </p:grpSp>
      <p:grpSp>
        <p:nvGrpSpPr>
          <p:cNvPr name="Group 19" id="19"/>
          <p:cNvGrpSpPr>
            <a:grpSpLocks noChangeAspect="true"/>
          </p:cNvGrpSpPr>
          <p:nvPr/>
        </p:nvGrpSpPr>
        <p:grpSpPr>
          <a:xfrm rot="0">
            <a:off x="14968790" y="9056118"/>
            <a:ext cx="2744944" cy="1330882"/>
            <a:chOff x="0" y="0"/>
            <a:chExt cx="5029200" cy="2438400"/>
          </a:xfrm>
        </p:grpSpPr>
        <p:sp>
          <p:nvSpPr>
            <p:cNvPr name="Freeform 20" id="20"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1" y="8"/>
            <a:ext cx="18288000" cy="10286992"/>
            <a:chOff x="0" y="0"/>
            <a:chExt cx="24384000" cy="1371599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0" t="-9222" r="0" b="-9222"/>
              </a:stretch>
            </a:blipFill>
          </p:spPr>
        </p:sp>
      </p:grpSp>
      <p:grpSp>
        <p:nvGrpSpPr>
          <p:cNvPr name="Group 10" id="10"/>
          <p:cNvGrpSpPr/>
          <p:nvPr/>
        </p:nvGrpSpPr>
        <p:grpSpPr>
          <a:xfrm rot="0">
            <a:off x="0" y="1497263"/>
            <a:ext cx="9025758" cy="8789737"/>
            <a:chOff x="0" y="0"/>
            <a:chExt cx="12034344" cy="11719650"/>
          </a:xfrm>
        </p:grpSpPr>
        <p:sp>
          <p:nvSpPr>
            <p:cNvPr name="Freeform 11" id="11"/>
            <p:cNvSpPr/>
            <p:nvPr/>
          </p:nvSpPr>
          <p:spPr>
            <a:xfrm flipH="false" flipV="false" rot="0">
              <a:off x="0" y="0"/>
              <a:ext cx="12034393" cy="11719687"/>
            </a:xfrm>
            <a:custGeom>
              <a:avLst/>
              <a:gdLst/>
              <a:ahLst/>
              <a:cxnLst/>
              <a:rect r="r" b="b" t="t" l="l"/>
              <a:pathLst>
                <a:path h="11719687" w="12034393">
                  <a:moveTo>
                    <a:pt x="0" y="9308846"/>
                  </a:moveTo>
                  <a:cubicBezTo>
                    <a:pt x="0" y="3431032"/>
                    <a:pt x="0" y="3431032"/>
                    <a:pt x="0" y="3431032"/>
                  </a:cubicBezTo>
                  <a:cubicBezTo>
                    <a:pt x="1065276" y="1390523"/>
                    <a:pt x="3195955" y="0"/>
                    <a:pt x="5660517" y="0"/>
                  </a:cubicBezTo>
                  <a:cubicBezTo>
                    <a:pt x="9172448" y="0"/>
                    <a:pt x="12034393" y="2853182"/>
                    <a:pt x="12034393" y="6374511"/>
                  </a:cubicBezTo>
                  <a:cubicBezTo>
                    <a:pt x="12034393" y="8613648"/>
                    <a:pt x="10869803" y="10582021"/>
                    <a:pt x="9118347" y="11719687"/>
                  </a:cubicBezTo>
                  <a:cubicBezTo>
                    <a:pt x="2193798" y="11719687"/>
                    <a:pt x="2193798" y="11719687"/>
                    <a:pt x="2193798" y="11719687"/>
                  </a:cubicBezTo>
                  <a:cubicBezTo>
                    <a:pt x="1263904" y="11123676"/>
                    <a:pt x="514604" y="10293096"/>
                    <a:pt x="0" y="9308846"/>
                  </a:cubicBezTo>
                  <a:close/>
                </a:path>
              </a:pathLst>
            </a:custGeom>
            <a:solidFill>
              <a:srgbClr val="FCF7F6">
                <a:alpha val="56078"/>
              </a:srgbClr>
            </a:solidFill>
          </p:spPr>
        </p:sp>
      </p:grpSp>
      <p:grpSp>
        <p:nvGrpSpPr>
          <p:cNvPr name="Group 12" id="12"/>
          <p:cNvGrpSpPr/>
          <p:nvPr/>
        </p:nvGrpSpPr>
        <p:grpSpPr>
          <a:xfrm rot="0">
            <a:off x="1064172" y="2870925"/>
            <a:ext cx="6306206" cy="2014131"/>
            <a:chOff x="0" y="0"/>
            <a:chExt cx="8408274" cy="2685508"/>
          </a:xfrm>
        </p:grpSpPr>
        <p:sp>
          <p:nvSpPr>
            <p:cNvPr name="Freeform 13" id="13"/>
            <p:cNvSpPr/>
            <p:nvPr/>
          </p:nvSpPr>
          <p:spPr>
            <a:xfrm flipH="false" flipV="false" rot="0">
              <a:off x="0" y="0"/>
              <a:ext cx="8408274" cy="2685508"/>
            </a:xfrm>
            <a:custGeom>
              <a:avLst/>
              <a:gdLst/>
              <a:ahLst/>
              <a:cxnLst/>
              <a:rect r="r" b="b" t="t" l="l"/>
              <a:pathLst>
                <a:path h="2685508" w="8408274">
                  <a:moveTo>
                    <a:pt x="0" y="0"/>
                  </a:moveTo>
                  <a:lnTo>
                    <a:pt x="8408274" y="0"/>
                  </a:lnTo>
                  <a:lnTo>
                    <a:pt x="8408274" y="2685508"/>
                  </a:lnTo>
                  <a:lnTo>
                    <a:pt x="0" y="2685508"/>
                  </a:lnTo>
                  <a:close/>
                </a:path>
              </a:pathLst>
            </a:custGeom>
          </p:spPr>
        </p:sp>
        <p:sp>
          <p:nvSpPr>
            <p:cNvPr name="TextBox 14" id="14"/>
            <p:cNvSpPr txBox="true"/>
            <p:nvPr/>
          </p:nvSpPr>
          <p:spPr>
            <a:xfrm>
              <a:off x="0" y="47625"/>
              <a:ext cx="8408274" cy="2637883"/>
            </a:xfrm>
            <a:prstGeom prst="rect">
              <a:avLst/>
            </a:prstGeom>
          </p:spPr>
          <p:txBody>
            <a:bodyPr anchor="ctr" rtlCol="false" tIns="0" lIns="0" bIns="0" rIns="0"/>
            <a:lstStyle/>
            <a:p>
              <a:pPr algn="ctr">
                <a:lnSpc>
                  <a:spcPts val="5427"/>
                </a:lnSpc>
              </a:pPr>
              <a:r>
                <a:rPr lang="en-US" b="true" sz="5025">
                  <a:solidFill>
                    <a:srgbClr val="3C3C50"/>
                  </a:solidFill>
                  <a:latin typeface="Lato Bold"/>
                  <a:ea typeface="Lato Bold"/>
                  <a:cs typeface="Lato Bold"/>
                  <a:sym typeface="Lato Bold"/>
                </a:rPr>
                <a:t>Ethical Research Practices</a:t>
              </a:r>
            </a:p>
          </p:txBody>
        </p:sp>
      </p:grpSp>
      <p:sp>
        <p:nvSpPr>
          <p:cNvPr name="AutoShape 15" id="15"/>
          <p:cNvSpPr/>
          <p:nvPr/>
        </p:nvSpPr>
        <p:spPr>
          <a:xfrm rot="46045">
            <a:off x="3420988" y="4996184"/>
            <a:ext cx="1422308" cy="0"/>
          </a:xfrm>
          <a:prstGeom prst="line">
            <a:avLst/>
          </a:prstGeom>
          <a:ln cap="rnd" w="19050">
            <a:solidFill>
              <a:srgbClr val="717092"/>
            </a:solidFill>
            <a:prstDash val="solid"/>
            <a:headEnd type="none" len="sm" w="sm"/>
            <a:tailEnd type="none" len="sm" w="sm"/>
          </a:ln>
        </p:spPr>
      </p:sp>
      <p:sp>
        <p:nvSpPr>
          <p:cNvPr name="TextBox 16" id="16"/>
          <p:cNvSpPr txBox="true"/>
          <p:nvPr/>
        </p:nvSpPr>
        <p:spPr>
          <a:xfrm rot="0">
            <a:off x="842508" y="5646803"/>
            <a:ext cx="7340742" cy="3445764"/>
          </a:xfrm>
          <a:prstGeom prst="rect">
            <a:avLst/>
          </a:prstGeom>
        </p:spPr>
        <p:txBody>
          <a:bodyPr anchor="t" rtlCol="false" tIns="0" lIns="0" bIns="0" rIns="0">
            <a:spAutoFit/>
          </a:bodyPr>
          <a:lstStyle/>
          <a:p>
            <a:pPr algn="l">
              <a:lnSpc>
                <a:spcPts val="3888"/>
              </a:lnSpc>
            </a:pPr>
            <a:r>
              <a:rPr lang="en-US" sz="3600">
                <a:solidFill>
                  <a:srgbClr val="3C3C50"/>
                </a:solidFill>
                <a:latin typeface="Poppins"/>
                <a:ea typeface="Poppins"/>
                <a:cs typeface="Poppins"/>
                <a:sym typeface="Poppins"/>
              </a:rPr>
              <a:t>When conducting human or animal research, certain precautions have to be taken to make sure there are no serious risks.</a:t>
            </a:r>
          </a:p>
          <a:p>
            <a:pPr algn="l">
              <a:lnSpc>
                <a:spcPts val="3888"/>
              </a:lnSpc>
            </a:pPr>
            <a:r>
              <a:rPr lang="en-US" sz="3600">
                <a:solidFill>
                  <a:srgbClr val="3C3C50"/>
                </a:solidFill>
                <a:latin typeface="Poppins"/>
                <a:ea typeface="Poppins"/>
                <a:cs typeface="Poppins"/>
                <a:sym typeface="Poppins"/>
              </a:rPr>
              <a:t>Here’s a </a:t>
            </a:r>
            <a:r>
              <a:rPr lang="en-US" sz="3600" u="sng">
                <a:solidFill>
                  <a:srgbClr val="3C3C50"/>
                </a:solidFill>
                <a:latin typeface="Poppins"/>
                <a:ea typeface="Poppins"/>
                <a:cs typeface="Poppins"/>
                <a:sym typeface="Poppins"/>
                <a:hlinkClick r:id="rId5" tooltip="https://youtu.be/hRwWxELXakA"/>
              </a:rPr>
              <a:t>video</a:t>
            </a:r>
            <a:r>
              <a:rPr lang="en-US" sz="3600">
                <a:solidFill>
                  <a:srgbClr val="3C3C50"/>
                </a:solidFill>
                <a:latin typeface="Poppins"/>
                <a:ea typeface="Poppins"/>
                <a:cs typeface="Poppins"/>
                <a:sym typeface="Poppins"/>
              </a:rPr>
              <a:t> that talks more about it.</a:t>
            </a:r>
          </a:p>
        </p:txBody>
      </p:sp>
      <p:grpSp>
        <p:nvGrpSpPr>
          <p:cNvPr name="Group 17" id="17"/>
          <p:cNvGrpSpPr>
            <a:grpSpLocks noChangeAspect="true"/>
          </p:cNvGrpSpPr>
          <p:nvPr/>
        </p:nvGrpSpPr>
        <p:grpSpPr>
          <a:xfrm rot="0">
            <a:off x="14984714" y="9151570"/>
            <a:ext cx="2744944" cy="1330882"/>
            <a:chOff x="0" y="0"/>
            <a:chExt cx="5029200" cy="2438400"/>
          </a:xfrm>
        </p:grpSpPr>
        <p:sp>
          <p:nvSpPr>
            <p:cNvPr name="Freeform 18" id="18"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Tree>
  </p:cSld>
  <p:clrMapOvr>
    <a:masterClrMapping/>
  </p:clrMapOvr>
  <p:transition spd="fast">
    <p:fade/>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801100"/>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8661012" y="475620"/>
            <a:ext cx="6665976" cy="2940236"/>
            <a:chOff x="0" y="0"/>
            <a:chExt cx="8887968" cy="3920314"/>
          </a:xfrm>
        </p:grpSpPr>
        <p:sp>
          <p:nvSpPr>
            <p:cNvPr name="Freeform 9" id="9"/>
            <p:cNvSpPr/>
            <p:nvPr/>
          </p:nvSpPr>
          <p:spPr>
            <a:xfrm flipH="false" flipV="false" rot="0">
              <a:off x="0" y="0"/>
              <a:ext cx="8887968" cy="3920314"/>
            </a:xfrm>
            <a:custGeom>
              <a:avLst/>
              <a:gdLst/>
              <a:ahLst/>
              <a:cxnLst/>
              <a:rect r="r" b="b" t="t" l="l"/>
              <a:pathLst>
                <a:path h="3920314" w="8887968">
                  <a:moveTo>
                    <a:pt x="0" y="0"/>
                  </a:moveTo>
                  <a:lnTo>
                    <a:pt x="8887968" y="0"/>
                  </a:lnTo>
                  <a:lnTo>
                    <a:pt x="8887968" y="3920314"/>
                  </a:lnTo>
                  <a:lnTo>
                    <a:pt x="0" y="3920314"/>
                  </a:lnTo>
                  <a:close/>
                </a:path>
              </a:pathLst>
            </a:custGeom>
          </p:spPr>
        </p:sp>
        <p:sp>
          <p:nvSpPr>
            <p:cNvPr name="TextBox 10" id="10"/>
            <p:cNvSpPr txBox="true"/>
            <p:nvPr/>
          </p:nvSpPr>
          <p:spPr>
            <a:xfrm>
              <a:off x="0" y="47625"/>
              <a:ext cx="8887968" cy="3872689"/>
            </a:xfrm>
            <a:prstGeom prst="rect">
              <a:avLst/>
            </a:prstGeom>
          </p:spPr>
          <p:txBody>
            <a:bodyPr anchor="ctr" rtlCol="false" tIns="0" lIns="0" bIns="0" rIns="0"/>
            <a:lstStyle/>
            <a:p>
              <a:pPr algn="ctr">
                <a:lnSpc>
                  <a:spcPts val="5346"/>
                </a:lnSpc>
              </a:pPr>
              <a:r>
                <a:rPr lang="en-US" b="true" sz="4950">
                  <a:solidFill>
                    <a:srgbClr val="FFFFFF"/>
                  </a:solidFill>
                  <a:latin typeface="Lato Bold"/>
                  <a:ea typeface="Lato Bold"/>
                  <a:cs typeface="Lato Bold"/>
                  <a:sym typeface="Lato Bold"/>
                </a:rPr>
                <a:t>Human Research:</a:t>
              </a:r>
            </a:p>
            <a:p>
              <a:pPr algn="ctr">
                <a:lnSpc>
                  <a:spcPts val="5346"/>
                </a:lnSpc>
              </a:pPr>
              <a:r>
                <a:rPr lang="en-US" b="true" sz="4950">
                  <a:solidFill>
                    <a:srgbClr val="FFFFFF"/>
                  </a:solidFill>
                  <a:latin typeface="Lato Bold"/>
                  <a:ea typeface="Lato Bold"/>
                  <a:cs typeface="Lato Bold"/>
                  <a:sym typeface="Lato Bold"/>
                </a:rPr>
                <a:t>Informed Consent</a:t>
              </a:r>
            </a:p>
          </p:txBody>
        </p:sp>
      </p:grpSp>
      <p:grpSp>
        <p:nvGrpSpPr>
          <p:cNvPr name="Group 11" id="11"/>
          <p:cNvGrpSpPr>
            <a:grpSpLocks noChangeAspect="true"/>
          </p:cNvGrpSpPr>
          <p:nvPr/>
        </p:nvGrpSpPr>
        <p:grpSpPr>
          <a:xfrm rot="0">
            <a:off x="15669457" y="7764798"/>
            <a:ext cx="2744944" cy="1330882"/>
            <a:chOff x="0" y="0"/>
            <a:chExt cx="5029200" cy="2438400"/>
          </a:xfrm>
        </p:grpSpPr>
        <p:sp>
          <p:nvSpPr>
            <p:cNvPr name="Freeform 12" id="12"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grpSp>
        <p:nvGrpSpPr>
          <p:cNvPr name="Group 13" id="13"/>
          <p:cNvGrpSpPr/>
          <p:nvPr/>
        </p:nvGrpSpPr>
        <p:grpSpPr>
          <a:xfrm rot="0">
            <a:off x="827897" y="838421"/>
            <a:ext cx="6926378" cy="692637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t="0" r="-25046" b="0"/>
              </a:stretch>
            </a:blipFill>
          </p:spPr>
        </p:sp>
      </p:grpSp>
      <p:sp>
        <p:nvSpPr>
          <p:cNvPr name="TextBox 15" id="15"/>
          <p:cNvSpPr txBox="true"/>
          <p:nvPr/>
        </p:nvSpPr>
        <p:spPr>
          <a:xfrm rot="0">
            <a:off x="9008355" y="3349180"/>
            <a:ext cx="7337785" cy="3516249"/>
          </a:xfrm>
          <a:prstGeom prst="rect">
            <a:avLst/>
          </a:prstGeom>
        </p:spPr>
        <p:txBody>
          <a:bodyPr anchor="t" rtlCol="false" tIns="0" lIns="0" bIns="0" rIns="0">
            <a:spAutoFit/>
          </a:bodyPr>
          <a:lstStyle/>
          <a:p>
            <a:pPr algn="l" marL="582930" indent="-291465" lvl="1">
              <a:lnSpc>
                <a:spcPts val="4608"/>
              </a:lnSpc>
              <a:buFont typeface="Arial"/>
              <a:buChar char="•"/>
            </a:pPr>
            <a:r>
              <a:rPr lang="en-US" sz="3600">
                <a:solidFill>
                  <a:srgbClr val="FFFFFF"/>
                </a:solidFill>
                <a:latin typeface="Poppins"/>
                <a:ea typeface="Poppins"/>
                <a:cs typeface="Poppins"/>
                <a:sym typeface="Poppins"/>
              </a:rPr>
              <a:t>Research with humans  requires informed consent </a:t>
            </a:r>
          </a:p>
          <a:p>
            <a:pPr algn="l" marL="582930" indent="-291465" lvl="1">
              <a:lnSpc>
                <a:spcPts val="4608"/>
              </a:lnSpc>
              <a:buFont typeface="Arial"/>
              <a:buChar char="•"/>
            </a:pPr>
            <a:r>
              <a:rPr lang="en-US" sz="3600">
                <a:solidFill>
                  <a:srgbClr val="FFFFFF"/>
                </a:solidFill>
                <a:latin typeface="Poppins"/>
                <a:ea typeface="Poppins"/>
                <a:cs typeface="Poppins"/>
                <a:sym typeface="Poppins"/>
              </a:rPr>
              <a:t>Informed consent: permission granted in the knowledge of the possible consequences</a:t>
            </a:r>
          </a:p>
        </p:txBody>
      </p:sp>
    </p:spTree>
  </p:cSld>
  <p:clrMapOvr>
    <a:masterClrMapping/>
  </p:clrMapOvr>
  <p:transition spd="fast">
    <p:fade/>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985739"/>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761015" y="865007"/>
            <a:ext cx="7461804" cy="1888365"/>
            <a:chOff x="0" y="0"/>
            <a:chExt cx="9949072" cy="2517820"/>
          </a:xfrm>
        </p:grpSpPr>
        <p:sp>
          <p:nvSpPr>
            <p:cNvPr name="Freeform 9" id="9"/>
            <p:cNvSpPr/>
            <p:nvPr/>
          </p:nvSpPr>
          <p:spPr>
            <a:xfrm flipH="false" flipV="false" rot="0">
              <a:off x="0" y="0"/>
              <a:ext cx="9949072" cy="2517820"/>
            </a:xfrm>
            <a:custGeom>
              <a:avLst/>
              <a:gdLst/>
              <a:ahLst/>
              <a:cxnLst/>
              <a:rect r="r" b="b" t="t" l="l"/>
              <a:pathLst>
                <a:path h="2517820" w="9949072">
                  <a:moveTo>
                    <a:pt x="0" y="0"/>
                  </a:moveTo>
                  <a:lnTo>
                    <a:pt x="9949072" y="0"/>
                  </a:lnTo>
                  <a:lnTo>
                    <a:pt x="9949072" y="2517820"/>
                  </a:lnTo>
                  <a:lnTo>
                    <a:pt x="0" y="2517820"/>
                  </a:lnTo>
                  <a:close/>
                </a:path>
              </a:pathLst>
            </a:custGeom>
          </p:spPr>
        </p:sp>
        <p:sp>
          <p:nvSpPr>
            <p:cNvPr name="TextBox 10" id="10"/>
            <p:cNvSpPr txBox="true"/>
            <p:nvPr/>
          </p:nvSpPr>
          <p:spPr>
            <a:xfrm>
              <a:off x="0" y="57150"/>
              <a:ext cx="9949072" cy="2460670"/>
            </a:xfrm>
            <a:prstGeom prst="rect">
              <a:avLst/>
            </a:prstGeom>
          </p:spPr>
          <p:txBody>
            <a:bodyPr anchor="ctr" rtlCol="false" tIns="0" lIns="0" bIns="0" rIns="0"/>
            <a:lstStyle/>
            <a:p>
              <a:pPr algn="ctr">
                <a:lnSpc>
                  <a:spcPts val="5994"/>
                </a:lnSpc>
              </a:pPr>
              <a:r>
                <a:rPr lang="en-US" b="true" sz="5550">
                  <a:solidFill>
                    <a:srgbClr val="FFFFFF"/>
                  </a:solidFill>
                  <a:latin typeface="Lato Bold"/>
                  <a:ea typeface="Lato Bold"/>
                  <a:cs typeface="Lato Bold"/>
                  <a:sym typeface="Lato Bold"/>
                </a:rPr>
                <a:t>Informed Consent Forms</a:t>
              </a:r>
            </a:p>
          </p:txBody>
        </p:sp>
      </p:grpSp>
      <p:grpSp>
        <p:nvGrpSpPr>
          <p:cNvPr name="Group 11" id="11"/>
          <p:cNvGrpSpPr/>
          <p:nvPr/>
        </p:nvGrpSpPr>
        <p:grpSpPr>
          <a:xfrm rot="0">
            <a:off x="1028700" y="2954786"/>
            <a:ext cx="7772262" cy="4700072"/>
            <a:chOff x="0" y="0"/>
            <a:chExt cx="10363016" cy="6266762"/>
          </a:xfrm>
        </p:grpSpPr>
        <p:sp>
          <p:nvSpPr>
            <p:cNvPr name="Freeform 12" id="12"/>
            <p:cNvSpPr/>
            <p:nvPr/>
          </p:nvSpPr>
          <p:spPr>
            <a:xfrm flipH="false" flipV="false" rot="0">
              <a:off x="0" y="0"/>
              <a:ext cx="10363016" cy="6266762"/>
            </a:xfrm>
            <a:custGeom>
              <a:avLst/>
              <a:gdLst/>
              <a:ahLst/>
              <a:cxnLst/>
              <a:rect r="r" b="b" t="t" l="l"/>
              <a:pathLst>
                <a:path h="6266762" w="10363016">
                  <a:moveTo>
                    <a:pt x="0" y="0"/>
                  </a:moveTo>
                  <a:lnTo>
                    <a:pt x="10363016" y="0"/>
                  </a:lnTo>
                  <a:lnTo>
                    <a:pt x="10363016" y="6266762"/>
                  </a:lnTo>
                  <a:lnTo>
                    <a:pt x="0" y="6266762"/>
                  </a:lnTo>
                  <a:close/>
                </a:path>
              </a:pathLst>
            </a:custGeom>
          </p:spPr>
        </p:sp>
        <p:sp>
          <p:nvSpPr>
            <p:cNvPr name="TextBox 13" id="13"/>
            <p:cNvSpPr txBox="true"/>
            <p:nvPr/>
          </p:nvSpPr>
          <p:spPr>
            <a:xfrm>
              <a:off x="0" y="9525"/>
              <a:ext cx="10363016" cy="6257237"/>
            </a:xfrm>
            <a:prstGeom prst="rect">
              <a:avLst/>
            </a:prstGeom>
          </p:spPr>
          <p:txBody>
            <a:bodyPr anchor="ctr" rtlCol="false" tIns="0" lIns="0" bIns="0" rIns="0"/>
            <a:lstStyle/>
            <a:p>
              <a:pPr algn="l">
                <a:lnSpc>
                  <a:spcPts val="3564"/>
                </a:lnSpc>
              </a:pPr>
              <a:r>
                <a:rPr lang="en-US" sz="3300">
                  <a:solidFill>
                    <a:srgbClr val="FFFFFF"/>
                  </a:solidFill>
                  <a:latin typeface="Poppins"/>
                  <a:ea typeface="Poppins"/>
                  <a:cs typeface="Poppins"/>
                  <a:sym typeface="Poppins"/>
                </a:rPr>
                <a:t>Informed consent forms contain:</a:t>
              </a:r>
            </a:p>
            <a:p>
              <a:pPr algn="l" marL="785574" indent="-392787" lvl="1">
                <a:lnSpc>
                  <a:spcPts val="3564"/>
                </a:lnSpc>
                <a:buAutoNum type="arabicPeriod" startAt="1"/>
              </a:pPr>
              <a:r>
                <a:rPr lang="en-US" sz="3300">
                  <a:solidFill>
                    <a:srgbClr val="FFFFFF"/>
                  </a:solidFill>
                  <a:latin typeface="Poppins"/>
                  <a:ea typeface="Poppins"/>
                  <a:cs typeface="Poppins"/>
                  <a:sym typeface="Poppins"/>
                </a:rPr>
                <a:t>Disclosure of information</a:t>
              </a:r>
            </a:p>
            <a:p>
              <a:pPr algn="l" marL="785574" indent="-392787" lvl="1">
                <a:lnSpc>
                  <a:spcPts val="3564"/>
                </a:lnSpc>
                <a:buAutoNum type="arabicPeriod" startAt="1"/>
              </a:pPr>
              <a:r>
                <a:rPr lang="en-US" sz="3300">
                  <a:solidFill>
                    <a:srgbClr val="FFFFFF"/>
                  </a:solidFill>
                  <a:latin typeface="Poppins"/>
                  <a:ea typeface="Poppins"/>
                  <a:cs typeface="Poppins"/>
                  <a:sym typeface="Poppins"/>
                </a:rPr>
                <a:t>Competency of the participant (or surrogate) to make a decision </a:t>
              </a:r>
            </a:p>
            <a:p>
              <a:pPr algn="l" marL="785574" indent="-392787" lvl="1">
                <a:lnSpc>
                  <a:spcPts val="3564"/>
                </a:lnSpc>
                <a:buAutoNum type="arabicPeriod" startAt="1"/>
              </a:pPr>
              <a:r>
                <a:rPr lang="en-US" sz="3300">
                  <a:solidFill>
                    <a:srgbClr val="FFFFFF"/>
                  </a:solidFill>
                  <a:latin typeface="Poppins"/>
                  <a:ea typeface="Poppins"/>
                  <a:cs typeface="Poppins"/>
                  <a:sym typeface="Poppins"/>
                </a:rPr>
                <a:t>Voluntary nature of the decision</a:t>
              </a:r>
            </a:p>
            <a:p>
              <a:pPr algn="l" marL="785574" indent="-392787" lvl="1">
                <a:lnSpc>
                  <a:spcPts val="3564"/>
                </a:lnSpc>
                <a:buAutoNum type="arabicPeriod" startAt="1"/>
              </a:pPr>
              <a:r>
                <a:rPr lang="en-US" sz="3300">
                  <a:solidFill>
                    <a:srgbClr val="FFFFFF"/>
                  </a:solidFill>
                  <a:latin typeface="Poppins"/>
                  <a:ea typeface="Poppins"/>
                  <a:cs typeface="Poppins"/>
                  <a:sym typeface="Poppins"/>
                </a:rPr>
                <a:t>Documentation of the consent</a:t>
              </a:r>
            </a:p>
          </p:txBody>
        </p:sp>
      </p:grpSp>
      <p:grpSp>
        <p:nvGrpSpPr>
          <p:cNvPr name="Group 14" id="14"/>
          <p:cNvGrpSpPr>
            <a:grpSpLocks noChangeAspect="true"/>
          </p:cNvGrpSpPr>
          <p:nvPr/>
        </p:nvGrpSpPr>
        <p:grpSpPr>
          <a:xfrm rot="0">
            <a:off x="9445638" y="8"/>
            <a:ext cx="9004266" cy="10286992"/>
            <a:chOff x="0" y="0"/>
            <a:chExt cx="12005688" cy="13715990"/>
          </a:xfrm>
        </p:grpSpPr>
        <p:sp>
          <p:nvSpPr>
            <p:cNvPr name="Freeform 15" id="15" descr="Text, table  Description automatically generated"/>
            <p:cNvSpPr/>
            <p:nvPr/>
          </p:nvSpPr>
          <p:spPr>
            <a:xfrm flipH="false" flipV="false" rot="0">
              <a:off x="0" y="0"/>
              <a:ext cx="12005691" cy="13716000"/>
            </a:xfrm>
            <a:custGeom>
              <a:avLst/>
              <a:gdLst/>
              <a:ahLst/>
              <a:cxnLst/>
              <a:rect r="r" b="b" t="t" l="l"/>
              <a:pathLst>
                <a:path h="13716000" w="12005691">
                  <a:moveTo>
                    <a:pt x="0" y="0"/>
                  </a:moveTo>
                  <a:lnTo>
                    <a:pt x="12005691" y="0"/>
                  </a:lnTo>
                  <a:lnTo>
                    <a:pt x="12005691" y="13716000"/>
                  </a:lnTo>
                  <a:lnTo>
                    <a:pt x="0" y="13716000"/>
                  </a:lnTo>
                  <a:lnTo>
                    <a:pt x="0" y="0"/>
                  </a:lnTo>
                  <a:close/>
                </a:path>
              </a:pathLst>
            </a:custGeom>
            <a:blipFill>
              <a:blip r:embed="rId4"/>
              <a:stretch>
                <a:fillRect l="0" t="0" r="1" b="-6494"/>
              </a:stretch>
            </a:blipFill>
          </p:spPr>
        </p:sp>
      </p:grpSp>
      <p:grpSp>
        <p:nvGrpSpPr>
          <p:cNvPr name="Group 16" id="16"/>
          <p:cNvGrpSpPr>
            <a:grpSpLocks noChangeAspect="true"/>
          </p:cNvGrpSpPr>
          <p:nvPr/>
        </p:nvGrpSpPr>
        <p:grpSpPr>
          <a:xfrm rot="0">
            <a:off x="0" y="7654857"/>
            <a:ext cx="2744944" cy="1330882"/>
            <a:chOff x="0" y="0"/>
            <a:chExt cx="5029200" cy="2438400"/>
          </a:xfrm>
        </p:grpSpPr>
        <p:sp>
          <p:nvSpPr>
            <p:cNvPr name="Freeform 17" id="17"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801100"/>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388978" y="1588997"/>
            <a:ext cx="8863652" cy="4225905"/>
            <a:chOff x="0" y="0"/>
            <a:chExt cx="11818202" cy="5634540"/>
          </a:xfrm>
        </p:grpSpPr>
        <p:sp>
          <p:nvSpPr>
            <p:cNvPr name="Freeform 9" id="9"/>
            <p:cNvSpPr/>
            <p:nvPr/>
          </p:nvSpPr>
          <p:spPr>
            <a:xfrm flipH="false" flipV="false" rot="0">
              <a:off x="0" y="0"/>
              <a:ext cx="11818202" cy="5634540"/>
            </a:xfrm>
            <a:custGeom>
              <a:avLst/>
              <a:gdLst/>
              <a:ahLst/>
              <a:cxnLst/>
              <a:rect r="r" b="b" t="t" l="l"/>
              <a:pathLst>
                <a:path h="5634540" w="11818202">
                  <a:moveTo>
                    <a:pt x="0" y="0"/>
                  </a:moveTo>
                  <a:lnTo>
                    <a:pt x="11818202" y="0"/>
                  </a:lnTo>
                  <a:lnTo>
                    <a:pt x="11818202" y="5634540"/>
                  </a:lnTo>
                  <a:lnTo>
                    <a:pt x="0" y="5634540"/>
                  </a:lnTo>
                  <a:close/>
                </a:path>
              </a:pathLst>
            </a:custGeom>
          </p:spPr>
        </p:sp>
        <p:sp>
          <p:nvSpPr>
            <p:cNvPr name="TextBox 10" id="10"/>
            <p:cNvSpPr txBox="true"/>
            <p:nvPr/>
          </p:nvSpPr>
          <p:spPr>
            <a:xfrm>
              <a:off x="0" y="57150"/>
              <a:ext cx="11818202" cy="5577390"/>
            </a:xfrm>
            <a:prstGeom prst="rect">
              <a:avLst/>
            </a:prstGeom>
          </p:spPr>
          <p:txBody>
            <a:bodyPr anchor="b" rtlCol="false" tIns="0" lIns="0" bIns="0" rIns="0"/>
            <a:lstStyle/>
            <a:p>
              <a:pPr algn="ctr">
                <a:lnSpc>
                  <a:spcPts val="6561"/>
                </a:lnSpc>
              </a:pPr>
              <a:r>
                <a:rPr lang="en-US" b="true" sz="6075">
                  <a:solidFill>
                    <a:srgbClr val="FFFFFF"/>
                  </a:solidFill>
                  <a:latin typeface="Lato Bold"/>
                  <a:ea typeface="Lato Bold"/>
                  <a:cs typeface="Lato Bold"/>
                  <a:sym typeface="Lato Bold"/>
                </a:rPr>
                <a:t>Research Ethics Review Committees:</a:t>
              </a:r>
            </a:p>
            <a:p>
              <a:pPr algn="ctr">
                <a:lnSpc>
                  <a:spcPts val="6561"/>
                </a:lnSpc>
              </a:pPr>
              <a:r>
                <a:rPr lang="en-US" b="true" sz="6075">
                  <a:solidFill>
                    <a:srgbClr val="FFFFFF"/>
                  </a:solidFill>
                  <a:latin typeface="Lato Bold"/>
                  <a:ea typeface="Lato Bold"/>
                  <a:cs typeface="Lato Bold"/>
                  <a:sym typeface="Lato Bold"/>
                </a:rPr>
                <a:t> </a:t>
              </a:r>
            </a:p>
            <a:p>
              <a:pPr algn="ctr">
                <a:lnSpc>
                  <a:spcPts val="6561"/>
                </a:lnSpc>
              </a:pPr>
              <a:r>
                <a:rPr lang="en-US" b="true" sz="6075">
                  <a:solidFill>
                    <a:srgbClr val="FFFFFF"/>
                  </a:solidFill>
                  <a:latin typeface="Lato Bold"/>
                  <a:ea typeface="Lato Bold"/>
                  <a:cs typeface="Lato Bold"/>
                  <a:sym typeface="Lato Bold"/>
                </a:rPr>
                <a:t>IRB, IACUC, and IBC</a:t>
              </a:r>
            </a:p>
          </p:txBody>
        </p:sp>
      </p:grpSp>
      <p:grpSp>
        <p:nvGrpSpPr>
          <p:cNvPr name="Group 11" id="11"/>
          <p:cNvGrpSpPr/>
          <p:nvPr/>
        </p:nvGrpSpPr>
        <p:grpSpPr>
          <a:xfrm rot="0">
            <a:off x="12109194" y="410755"/>
            <a:ext cx="4378581" cy="2671281"/>
            <a:chOff x="0" y="0"/>
            <a:chExt cx="5838108" cy="3561708"/>
          </a:xfrm>
        </p:grpSpPr>
        <p:sp>
          <p:nvSpPr>
            <p:cNvPr name="Freeform 12" id="12"/>
            <p:cNvSpPr/>
            <p:nvPr/>
          </p:nvSpPr>
          <p:spPr>
            <a:xfrm flipH="false" flipV="false" rot="0">
              <a:off x="0" y="0"/>
              <a:ext cx="5838163" cy="3561715"/>
            </a:xfrm>
            <a:custGeom>
              <a:avLst/>
              <a:gdLst/>
              <a:ahLst/>
              <a:cxnLst/>
              <a:rect r="r" b="b" t="t" l="l"/>
              <a:pathLst>
                <a:path h="3561715" w="5838163">
                  <a:moveTo>
                    <a:pt x="0" y="0"/>
                  </a:moveTo>
                  <a:lnTo>
                    <a:pt x="5838163" y="0"/>
                  </a:lnTo>
                  <a:lnTo>
                    <a:pt x="5838163" y="3561715"/>
                  </a:lnTo>
                  <a:lnTo>
                    <a:pt x="0" y="3561715"/>
                  </a:lnTo>
                  <a:close/>
                </a:path>
              </a:pathLst>
            </a:custGeom>
            <a:solidFill>
              <a:srgbClr val="FCF7F6"/>
            </a:solidFill>
          </p:spPr>
        </p:sp>
      </p:grpSp>
      <p:sp>
        <p:nvSpPr>
          <p:cNvPr name="Freeform 13" id="13" descr="Deciduous tree outline"/>
          <p:cNvSpPr/>
          <p:nvPr/>
        </p:nvSpPr>
        <p:spPr>
          <a:xfrm flipH="false" flipV="false" rot="0">
            <a:off x="13385070" y="714375"/>
            <a:ext cx="2177161" cy="2177162"/>
          </a:xfrm>
          <a:custGeom>
            <a:avLst/>
            <a:gdLst/>
            <a:ahLst/>
            <a:cxnLst/>
            <a:rect r="r" b="b" t="t" l="l"/>
            <a:pathLst>
              <a:path h="2177162" w="2177161">
                <a:moveTo>
                  <a:pt x="0" y="0"/>
                </a:moveTo>
                <a:lnTo>
                  <a:pt x="2177162" y="0"/>
                </a:lnTo>
                <a:lnTo>
                  <a:pt x="2177162" y="2177161"/>
                </a:lnTo>
                <a:lnTo>
                  <a:pt x="0" y="2177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4" id="14"/>
          <p:cNvGrpSpPr/>
          <p:nvPr/>
        </p:nvGrpSpPr>
        <p:grpSpPr>
          <a:xfrm rot="0">
            <a:off x="12109194" y="3205862"/>
            <a:ext cx="4378581" cy="2671281"/>
            <a:chOff x="0" y="0"/>
            <a:chExt cx="5838108" cy="3561708"/>
          </a:xfrm>
        </p:grpSpPr>
        <p:sp>
          <p:nvSpPr>
            <p:cNvPr name="Freeform 15" id="15"/>
            <p:cNvSpPr/>
            <p:nvPr/>
          </p:nvSpPr>
          <p:spPr>
            <a:xfrm flipH="false" flipV="false" rot="0">
              <a:off x="0" y="0"/>
              <a:ext cx="5838068" cy="3561715"/>
            </a:xfrm>
            <a:custGeom>
              <a:avLst/>
              <a:gdLst/>
              <a:ahLst/>
              <a:cxnLst/>
              <a:rect r="r" b="b" t="t" l="l"/>
              <a:pathLst>
                <a:path h="3561715" w="5838068">
                  <a:moveTo>
                    <a:pt x="0" y="0"/>
                  </a:moveTo>
                  <a:lnTo>
                    <a:pt x="5838068" y="0"/>
                  </a:lnTo>
                  <a:lnTo>
                    <a:pt x="5838068" y="3561715"/>
                  </a:lnTo>
                  <a:lnTo>
                    <a:pt x="0" y="3561715"/>
                  </a:lnTo>
                  <a:close/>
                </a:path>
              </a:pathLst>
            </a:custGeom>
            <a:solidFill>
              <a:srgbClr val="FCF7F6"/>
            </a:solidFill>
          </p:spPr>
        </p:sp>
      </p:grpSp>
      <p:sp>
        <p:nvSpPr>
          <p:cNvPr name="Freeform 16" id="16" descr="Group of men outline"/>
          <p:cNvSpPr/>
          <p:nvPr/>
        </p:nvSpPr>
        <p:spPr>
          <a:xfrm flipH="false" flipV="false" rot="0">
            <a:off x="13186107" y="3492424"/>
            <a:ext cx="2224755" cy="2224755"/>
          </a:xfrm>
          <a:custGeom>
            <a:avLst/>
            <a:gdLst/>
            <a:ahLst/>
            <a:cxnLst/>
            <a:rect r="r" b="b" t="t" l="l"/>
            <a:pathLst>
              <a:path h="2224755" w="2224755">
                <a:moveTo>
                  <a:pt x="0" y="0"/>
                </a:moveTo>
                <a:lnTo>
                  <a:pt x="2224755" y="0"/>
                </a:lnTo>
                <a:lnTo>
                  <a:pt x="2224755" y="2224755"/>
                </a:lnTo>
                <a:lnTo>
                  <a:pt x="0" y="22247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7" id="17"/>
          <p:cNvGrpSpPr/>
          <p:nvPr/>
        </p:nvGrpSpPr>
        <p:grpSpPr>
          <a:xfrm rot="0">
            <a:off x="12109194" y="6003741"/>
            <a:ext cx="4378581" cy="2670761"/>
            <a:chOff x="0" y="0"/>
            <a:chExt cx="5838108" cy="3561014"/>
          </a:xfrm>
        </p:grpSpPr>
        <p:sp>
          <p:nvSpPr>
            <p:cNvPr name="Freeform 18" id="18"/>
            <p:cNvSpPr/>
            <p:nvPr/>
          </p:nvSpPr>
          <p:spPr>
            <a:xfrm flipH="false" flipV="false" rot="0">
              <a:off x="0" y="0"/>
              <a:ext cx="5838141" cy="3560953"/>
            </a:xfrm>
            <a:custGeom>
              <a:avLst/>
              <a:gdLst/>
              <a:ahLst/>
              <a:cxnLst/>
              <a:rect r="r" b="b" t="t" l="l"/>
              <a:pathLst>
                <a:path h="3560953" w="5838141">
                  <a:moveTo>
                    <a:pt x="0" y="0"/>
                  </a:moveTo>
                  <a:lnTo>
                    <a:pt x="5838141" y="0"/>
                  </a:lnTo>
                  <a:lnTo>
                    <a:pt x="5838141" y="3560953"/>
                  </a:lnTo>
                  <a:lnTo>
                    <a:pt x="0" y="3560953"/>
                  </a:lnTo>
                  <a:close/>
                </a:path>
              </a:pathLst>
            </a:custGeom>
            <a:solidFill>
              <a:srgbClr val="FCF7F6"/>
            </a:solidFill>
          </p:spPr>
        </p:sp>
      </p:grpSp>
      <p:sp>
        <p:nvSpPr>
          <p:cNvPr name="Freeform 19" id="19" descr="Sheep outline"/>
          <p:cNvSpPr/>
          <p:nvPr/>
        </p:nvSpPr>
        <p:spPr>
          <a:xfrm flipH="false" flipV="false" rot="0">
            <a:off x="13165194" y="6238258"/>
            <a:ext cx="2201726" cy="2201726"/>
          </a:xfrm>
          <a:custGeom>
            <a:avLst/>
            <a:gdLst/>
            <a:ahLst/>
            <a:cxnLst/>
            <a:rect r="r" b="b" t="t" l="l"/>
            <a:pathLst>
              <a:path h="2201726" w="2201726">
                <a:moveTo>
                  <a:pt x="0" y="0"/>
                </a:moveTo>
                <a:lnTo>
                  <a:pt x="2201725" y="0"/>
                </a:lnTo>
                <a:lnTo>
                  <a:pt x="2201725" y="2201726"/>
                </a:lnTo>
                <a:lnTo>
                  <a:pt x="0" y="220172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a:grpSpLocks noChangeAspect="true"/>
          </p:cNvGrpSpPr>
          <p:nvPr/>
        </p:nvGrpSpPr>
        <p:grpSpPr>
          <a:xfrm rot="0">
            <a:off x="-111470" y="7654857"/>
            <a:ext cx="2744944" cy="1330882"/>
            <a:chOff x="0" y="0"/>
            <a:chExt cx="5029200" cy="2438400"/>
          </a:xfrm>
        </p:grpSpPr>
        <p:sp>
          <p:nvSpPr>
            <p:cNvPr name="Freeform 21" id="21"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0"/>
              <a:stretch>
                <a:fillRect l="0" t="-32" r="0" b="-32"/>
              </a:stretch>
            </a:blipFill>
          </p:spPr>
        </p:sp>
      </p:grpSp>
    </p:spTree>
  </p:cSld>
  <p:clrMapOvr>
    <a:masterClrMapping/>
  </p:clrMapOvr>
  <p:transition spd="fast">
    <p:fade/>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15" y="1"/>
            <a:ext cx="18287985" cy="10286998"/>
            <a:chOff x="0" y="0"/>
            <a:chExt cx="24383980" cy="13715998"/>
          </a:xfrm>
        </p:grpSpPr>
        <p:sp>
          <p:nvSpPr>
            <p:cNvPr name="Freeform 9" id="9" descr="How IRBs Protect Human Research Participants - YouTube"/>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0" t="0" r="0" b="0"/>
              </a:stretch>
            </a:blipFill>
          </p:spPr>
        </p:sp>
      </p:grpSp>
      <p:grpSp>
        <p:nvGrpSpPr>
          <p:cNvPr name="Group 10" id="10"/>
          <p:cNvGrpSpPr/>
          <p:nvPr/>
        </p:nvGrpSpPr>
        <p:grpSpPr>
          <a:xfrm rot="0">
            <a:off x="0" y="1497263"/>
            <a:ext cx="9025758" cy="8789737"/>
            <a:chOff x="0" y="0"/>
            <a:chExt cx="12034344" cy="11719650"/>
          </a:xfrm>
        </p:grpSpPr>
        <p:sp>
          <p:nvSpPr>
            <p:cNvPr name="Freeform 11" id="11"/>
            <p:cNvSpPr/>
            <p:nvPr/>
          </p:nvSpPr>
          <p:spPr>
            <a:xfrm flipH="false" flipV="false" rot="0">
              <a:off x="0" y="0"/>
              <a:ext cx="12034393" cy="11719687"/>
            </a:xfrm>
            <a:custGeom>
              <a:avLst/>
              <a:gdLst/>
              <a:ahLst/>
              <a:cxnLst/>
              <a:rect r="r" b="b" t="t" l="l"/>
              <a:pathLst>
                <a:path h="11719687" w="12034393">
                  <a:moveTo>
                    <a:pt x="0" y="9308846"/>
                  </a:moveTo>
                  <a:cubicBezTo>
                    <a:pt x="0" y="3431032"/>
                    <a:pt x="0" y="3431032"/>
                    <a:pt x="0" y="3431032"/>
                  </a:cubicBezTo>
                  <a:cubicBezTo>
                    <a:pt x="1065276" y="1390523"/>
                    <a:pt x="3195955" y="0"/>
                    <a:pt x="5660517" y="0"/>
                  </a:cubicBezTo>
                  <a:cubicBezTo>
                    <a:pt x="9172448" y="0"/>
                    <a:pt x="12034393" y="2853182"/>
                    <a:pt x="12034393" y="6374511"/>
                  </a:cubicBezTo>
                  <a:cubicBezTo>
                    <a:pt x="12034393" y="8613648"/>
                    <a:pt x="10869803" y="10582021"/>
                    <a:pt x="9118347" y="11719687"/>
                  </a:cubicBezTo>
                  <a:cubicBezTo>
                    <a:pt x="2193798" y="11719687"/>
                    <a:pt x="2193798" y="11719687"/>
                    <a:pt x="2193798" y="11719687"/>
                  </a:cubicBezTo>
                  <a:cubicBezTo>
                    <a:pt x="1263904" y="11123676"/>
                    <a:pt x="514604" y="10293096"/>
                    <a:pt x="0" y="9308846"/>
                  </a:cubicBezTo>
                  <a:close/>
                </a:path>
              </a:pathLst>
            </a:custGeom>
            <a:solidFill>
              <a:srgbClr val="FCF7F6">
                <a:alpha val="56078"/>
              </a:srgbClr>
            </a:solidFill>
          </p:spPr>
        </p:sp>
      </p:grpSp>
      <p:grpSp>
        <p:nvGrpSpPr>
          <p:cNvPr name="Group 12" id="12"/>
          <p:cNvGrpSpPr/>
          <p:nvPr/>
        </p:nvGrpSpPr>
        <p:grpSpPr>
          <a:xfrm rot="0">
            <a:off x="1079937" y="1929053"/>
            <a:ext cx="6306206" cy="2287183"/>
            <a:chOff x="0" y="0"/>
            <a:chExt cx="8408274" cy="3049577"/>
          </a:xfrm>
        </p:grpSpPr>
        <p:sp>
          <p:nvSpPr>
            <p:cNvPr name="Freeform 13" id="13"/>
            <p:cNvSpPr/>
            <p:nvPr/>
          </p:nvSpPr>
          <p:spPr>
            <a:xfrm flipH="false" flipV="false" rot="0">
              <a:off x="0" y="0"/>
              <a:ext cx="8408274" cy="3049577"/>
            </a:xfrm>
            <a:custGeom>
              <a:avLst/>
              <a:gdLst/>
              <a:ahLst/>
              <a:cxnLst/>
              <a:rect r="r" b="b" t="t" l="l"/>
              <a:pathLst>
                <a:path h="3049577" w="8408274">
                  <a:moveTo>
                    <a:pt x="0" y="0"/>
                  </a:moveTo>
                  <a:lnTo>
                    <a:pt x="8408274" y="0"/>
                  </a:lnTo>
                  <a:lnTo>
                    <a:pt x="8408274" y="3049577"/>
                  </a:lnTo>
                  <a:lnTo>
                    <a:pt x="0" y="3049577"/>
                  </a:lnTo>
                  <a:close/>
                </a:path>
              </a:pathLst>
            </a:custGeom>
          </p:spPr>
        </p:sp>
        <p:sp>
          <p:nvSpPr>
            <p:cNvPr name="TextBox 14" id="14"/>
            <p:cNvSpPr txBox="true"/>
            <p:nvPr/>
          </p:nvSpPr>
          <p:spPr>
            <a:xfrm>
              <a:off x="0" y="47625"/>
              <a:ext cx="8408274" cy="3001952"/>
            </a:xfrm>
            <a:prstGeom prst="rect">
              <a:avLst/>
            </a:prstGeom>
          </p:spPr>
          <p:txBody>
            <a:bodyPr anchor="ctr" rtlCol="false" tIns="0" lIns="0" bIns="0" rIns="0"/>
            <a:lstStyle/>
            <a:p>
              <a:pPr algn="ctr">
                <a:lnSpc>
                  <a:spcPts val="4941"/>
                </a:lnSpc>
              </a:pPr>
              <a:r>
                <a:rPr lang="en-US" b="true" sz="4575">
                  <a:solidFill>
                    <a:srgbClr val="3C3C50"/>
                  </a:solidFill>
                  <a:latin typeface="Lato Bold"/>
                  <a:ea typeface="Lato Bold"/>
                  <a:cs typeface="Lato Bold"/>
                  <a:sym typeface="Lato Bold"/>
                </a:rPr>
                <a:t>Institutional Review Board (IRB)</a:t>
              </a:r>
            </a:p>
          </p:txBody>
        </p:sp>
      </p:grpSp>
      <p:sp>
        <p:nvSpPr>
          <p:cNvPr name="AutoShape 15" id="15"/>
          <p:cNvSpPr/>
          <p:nvPr/>
        </p:nvSpPr>
        <p:spPr>
          <a:xfrm>
            <a:off x="3521950" y="3977032"/>
            <a:ext cx="1422180" cy="19050"/>
          </a:xfrm>
          <a:prstGeom prst="line">
            <a:avLst/>
          </a:prstGeom>
          <a:ln cap="rnd" w="19050">
            <a:solidFill>
              <a:srgbClr val="717092"/>
            </a:solidFill>
            <a:prstDash val="solid"/>
            <a:headEnd type="none" len="sm" w="sm"/>
            <a:tailEnd type="none" len="sm" w="sm"/>
          </a:ln>
        </p:spPr>
      </p:sp>
      <p:grpSp>
        <p:nvGrpSpPr>
          <p:cNvPr name="Group 16" id="16"/>
          <p:cNvGrpSpPr/>
          <p:nvPr/>
        </p:nvGrpSpPr>
        <p:grpSpPr>
          <a:xfrm rot="0">
            <a:off x="372374" y="4174881"/>
            <a:ext cx="7721332" cy="5250942"/>
            <a:chOff x="0" y="0"/>
            <a:chExt cx="10295109" cy="7001256"/>
          </a:xfrm>
        </p:grpSpPr>
        <p:sp>
          <p:nvSpPr>
            <p:cNvPr name="Freeform 17" id="17"/>
            <p:cNvSpPr/>
            <p:nvPr/>
          </p:nvSpPr>
          <p:spPr>
            <a:xfrm flipH="false" flipV="false" rot="0">
              <a:off x="0" y="0"/>
              <a:ext cx="10295109" cy="7001256"/>
            </a:xfrm>
            <a:custGeom>
              <a:avLst/>
              <a:gdLst/>
              <a:ahLst/>
              <a:cxnLst/>
              <a:rect r="r" b="b" t="t" l="l"/>
              <a:pathLst>
                <a:path h="7001256" w="10295109">
                  <a:moveTo>
                    <a:pt x="0" y="0"/>
                  </a:moveTo>
                  <a:lnTo>
                    <a:pt x="10295109" y="0"/>
                  </a:lnTo>
                  <a:lnTo>
                    <a:pt x="10295109" y="7001256"/>
                  </a:lnTo>
                  <a:lnTo>
                    <a:pt x="0" y="7001256"/>
                  </a:lnTo>
                  <a:close/>
                </a:path>
              </a:pathLst>
            </a:custGeom>
          </p:spPr>
        </p:sp>
        <p:sp>
          <p:nvSpPr>
            <p:cNvPr name="TextBox 18" id="18"/>
            <p:cNvSpPr txBox="true"/>
            <p:nvPr/>
          </p:nvSpPr>
          <p:spPr>
            <a:xfrm>
              <a:off x="0" y="9525"/>
              <a:ext cx="10295109" cy="6991731"/>
            </a:xfrm>
            <a:prstGeom prst="rect">
              <a:avLst/>
            </a:prstGeom>
          </p:spPr>
          <p:txBody>
            <a:bodyPr anchor="ctr" rtlCol="false" tIns="0" lIns="0" bIns="0" rIns="0"/>
            <a:lstStyle/>
            <a:p>
              <a:pPr algn="l" marL="450056" indent="-225028" lvl="1">
                <a:lnSpc>
                  <a:spcPts val="3240"/>
                </a:lnSpc>
                <a:buFont typeface="Arial"/>
                <a:buChar char="•"/>
              </a:pPr>
              <a:r>
                <a:rPr lang="en-US" sz="3000">
                  <a:solidFill>
                    <a:srgbClr val="3C3C50"/>
                  </a:solidFill>
                  <a:latin typeface="Poppins"/>
                  <a:ea typeface="Poppins"/>
                  <a:cs typeface="Poppins"/>
                  <a:sym typeface="Poppins"/>
                </a:rPr>
                <a:t>IRB reviews the paperwork and procedures of a researcher’s project before the researcher is allowed to do it. </a:t>
              </a:r>
            </a:p>
            <a:p>
              <a:pPr algn="l" marL="450056" indent="-225028" lvl="1">
                <a:lnSpc>
                  <a:spcPts val="3240"/>
                </a:lnSpc>
                <a:buFont typeface="Arial"/>
                <a:buChar char="•"/>
              </a:pPr>
              <a:r>
                <a:rPr lang="en-US" sz="3000">
                  <a:solidFill>
                    <a:srgbClr val="3C3C50"/>
                  </a:solidFill>
                  <a:latin typeface="Poppins"/>
                  <a:ea typeface="Poppins"/>
                  <a:cs typeface="Poppins"/>
                  <a:sym typeface="Poppins"/>
                </a:rPr>
                <a:t>IRB members have professional experience to provide scientific and ethical review. </a:t>
              </a:r>
            </a:p>
            <a:p>
              <a:pPr algn="l" marL="450056" indent="-225028" lvl="1">
                <a:lnSpc>
                  <a:spcPts val="3240"/>
                </a:lnSpc>
                <a:buFont typeface="Arial"/>
                <a:buChar char="•"/>
              </a:pPr>
              <a:r>
                <a:rPr lang="en-US" sz="3000">
                  <a:solidFill>
                    <a:srgbClr val="3C3C50"/>
                  </a:solidFill>
                  <a:latin typeface="Poppins"/>
                  <a:ea typeface="Poppins"/>
                  <a:cs typeface="Poppins"/>
                  <a:sym typeface="Poppins"/>
                </a:rPr>
                <a:t>An IRB has 5 members and must have: </a:t>
              </a:r>
            </a:p>
            <a:p>
              <a:pPr algn="l" marL="1135856" indent="-378619" lvl="2">
                <a:lnSpc>
                  <a:spcPts val="3240"/>
                </a:lnSpc>
                <a:buFont typeface="Arial"/>
                <a:buChar char="⚬"/>
              </a:pPr>
              <a:r>
                <a:rPr lang="en-US" sz="3000">
                  <a:solidFill>
                    <a:srgbClr val="3C3C50"/>
                  </a:solidFill>
                  <a:latin typeface="Poppins"/>
                  <a:ea typeface="Poppins"/>
                  <a:cs typeface="Poppins"/>
                  <a:sym typeface="Poppins"/>
                </a:rPr>
                <a:t>at least 1 scientist member </a:t>
              </a:r>
            </a:p>
            <a:p>
              <a:pPr algn="l" marL="1135856" indent="-378619" lvl="2">
                <a:lnSpc>
                  <a:spcPts val="3240"/>
                </a:lnSpc>
                <a:buFont typeface="Arial"/>
                <a:buChar char="⚬"/>
              </a:pPr>
              <a:r>
                <a:rPr lang="en-US" sz="3000">
                  <a:solidFill>
                    <a:srgbClr val="3C3C50"/>
                  </a:solidFill>
                  <a:latin typeface="Poppins"/>
                  <a:ea typeface="Poppins"/>
                  <a:cs typeface="Poppins"/>
                  <a:sym typeface="Poppins"/>
                </a:rPr>
                <a:t>at least 1 member whose specialty </a:t>
              </a:r>
            </a:p>
            <a:p>
              <a:pPr algn="l" marL="1135856" indent="-378619" lvl="2">
                <a:lnSpc>
                  <a:spcPts val="3240"/>
                </a:lnSpc>
              </a:pPr>
              <a:r>
                <a:rPr lang="en-US" sz="3000">
                  <a:solidFill>
                    <a:srgbClr val="3C3C50"/>
                  </a:solidFill>
                  <a:latin typeface="Poppins"/>
                  <a:ea typeface="Poppins"/>
                  <a:cs typeface="Poppins"/>
                  <a:sym typeface="Poppins"/>
                </a:rPr>
                <a:t>is nonscientific</a:t>
              </a:r>
            </a:p>
          </p:txBody>
        </p:sp>
      </p:grpSp>
      <p:grpSp>
        <p:nvGrpSpPr>
          <p:cNvPr name="Group 19" id="19"/>
          <p:cNvGrpSpPr>
            <a:grpSpLocks noChangeAspect="true"/>
          </p:cNvGrpSpPr>
          <p:nvPr/>
        </p:nvGrpSpPr>
        <p:grpSpPr>
          <a:xfrm rot="0">
            <a:off x="14952866" y="8760382"/>
            <a:ext cx="2744944" cy="1330882"/>
            <a:chOff x="0" y="0"/>
            <a:chExt cx="5029200" cy="2438400"/>
          </a:xfrm>
        </p:grpSpPr>
        <p:sp>
          <p:nvSpPr>
            <p:cNvPr name="Freeform 20" id="20"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801100"/>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289902" y="353267"/>
            <a:ext cx="6771476" cy="1865376"/>
            <a:chOff x="0" y="0"/>
            <a:chExt cx="9028634" cy="2487168"/>
          </a:xfrm>
        </p:grpSpPr>
        <p:sp>
          <p:nvSpPr>
            <p:cNvPr name="Freeform 9" id="9"/>
            <p:cNvSpPr/>
            <p:nvPr/>
          </p:nvSpPr>
          <p:spPr>
            <a:xfrm flipH="false" flipV="false" rot="0">
              <a:off x="0" y="0"/>
              <a:ext cx="9028634" cy="2487168"/>
            </a:xfrm>
            <a:custGeom>
              <a:avLst/>
              <a:gdLst/>
              <a:ahLst/>
              <a:cxnLst/>
              <a:rect r="r" b="b" t="t" l="l"/>
              <a:pathLst>
                <a:path h="2487168" w="9028634">
                  <a:moveTo>
                    <a:pt x="0" y="0"/>
                  </a:moveTo>
                  <a:lnTo>
                    <a:pt x="9028634" y="0"/>
                  </a:lnTo>
                  <a:lnTo>
                    <a:pt x="9028634" y="2487168"/>
                  </a:lnTo>
                  <a:lnTo>
                    <a:pt x="0" y="2487168"/>
                  </a:lnTo>
                  <a:close/>
                </a:path>
              </a:pathLst>
            </a:custGeom>
          </p:spPr>
        </p:sp>
        <p:sp>
          <p:nvSpPr>
            <p:cNvPr name="TextBox 10" id="10"/>
            <p:cNvSpPr txBox="true"/>
            <p:nvPr/>
          </p:nvSpPr>
          <p:spPr>
            <a:xfrm>
              <a:off x="0" y="38100"/>
              <a:ext cx="9028634" cy="2449068"/>
            </a:xfrm>
            <a:prstGeom prst="rect">
              <a:avLst/>
            </a:prstGeom>
          </p:spPr>
          <p:txBody>
            <a:bodyPr anchor="ctr" rtlCol="false" tIns="0" lIns="0" bIns="0" rIns="0"/>
            <a:lstStyle/>
            <a:p>
              <a:pPr algn="ctr">
                <a:lnSpc>
                  <a:spcPts val="4374"/>
                </a:lnSpc>
              </a:pPr>
              <a:r>
                <a:rPr lang="en-US" b="true" sz="4050">
                  <a:solidFill>
                    <a:srgbClr val="3C3C50"/>
                  </a:solidFill>
                  <a:latin typeface="Lato Bold"/>
                  <a:ea typeface="Lato Bold"/>
                  <a:cs typeface="Lato Bold"/>
                  <a:sym typeface="Lato Bold"/>
                </a:rPr>
                <a:t>Institutional Animal Care &amp; Use Committee (IACUC)</a:t>
              </a:r>
            </a:p>
          </p:txBody>
        </p:sp>
      </p:grpSp>
      <p:grpSp>
        <p:nvGrpSpPr>
          <p:cNvPr name="Group 11" id="11"/>
          <p:cNvGrpSpPr/>
          <p:nvPr/>
        </p:nvGrpSpPr>
        <p:grpSpPr>
          <a:xfrm rot="0">
            <a:off x="0" y="1728216"/>
            <a:ext cx="192024" cy="980854"/>
            <a:chOff x="0" y="0"/>
            <a:chExt cx="256032" cy="1307806"/>
          </a:xfrm>
        </p:grpSpPr>
        <p:sp>
          <p:nvSpPr>
            <p:cNvPr name="Freeform 12" id="12"/>
            <p:cNvSpPr/>
            <p:nvPr/>
          </p:nvSpPr>
          <p:spPr>
            <a:xfrm flipH="false" flipV="false" rot="0">
              <a:off x="0" y="0"/>
              <a:ext cx="256032" cy="1307846"/>
            </a:xfrm>
            <a:custGeom>
              <a:avLst/>
              <a:gdLst/>
              <a:ahLst/>
              <a:cxnLst/>
              <a:rect r="r" b="b" t="t" l="l"/>
              <a:pathLst>
                <a:path h="1307846" w="256032">
                  <a:moveTo>
                    <a:pt x="0" y="0"/>
                  </a:moveTo>
                  <a:lnTo>
                    <a:pt x="256032" y="0"/>
                  </a:lnTo>
                  <a:lnTo>
                    <a:pt x="256032" y="1307846"/>
                  </a:lnTo>
                  <a:lnTo>
                    <a:pt x="0" y="1307846"/>
                  </a:lnTo>
                  <a:close/>
                </a:path>
              </a:pathLst>
            </a:custGeom>
            <a:solidFill>
              <a:srgbClr val="717092"/>
            </a:solidFill>
          </p:spPr>
        </p:sp>
      </p:grpSp>
      <p:grpSp>
        <p:nvGrpSpPr>
          <p:cNvPr name="Group 13" id="13"/>
          <p:cNvGrpSpPr/>
          <p:nvPr/>
        </p:nvGrpSpPr>
        <p:grpSpPr>
          <a:xfrm rot="0">
            <a:off x="419528" y="2218643"/>
            <a:ext cx="7338060" cy="27432"/>
            <a:chOff x="0" y="0"/>
            <a:chExt cx="9784080" cy="36576"/>
          </a:xfrm>
        </p:grpSpPr>
        <p:sp>
          <p:nvSpPr>
            <p:cNvPr name="Freeform 14" id="14"/>
            <p:cNvSpPr/>
            <p:nvPr/>
          </p:nvSpPr>
          <p:spPr>
            <a:xfrm flipH="false" flipV="false" rot="0">
              <a:off x="0" y="0"/>
              <a:ext cx="9784080" cy="36576"/>
            </a:xfrm>
            <a:custGeom>
              <a:avLst/>
              <a:gdLst/>
              <a:ahLst/>
              <a:cxnLst/>
              <a:rect r="r" b="b" t="t" l="l"/>
              <a:pathLst>
                <a:path h="36576" w="9784080">
                  <a:moveTo>
                    <a:pt x="0" y="0"/>
                  </a:moveTo>
                  <a:lnTo>
                    <a:pt x="9784080" y="0"/>
                  </a:lnTo>
                  <a:lnTo>
                    <a:pt x="9784080" y="36576"/>
                  </a:lnTo>
                  <a:lnTo>
                    <a:pt x="0" y="36576"/>
                  </a:lnTo>
                  <a:close/>
                </a:path>
              </a:pathLst>
            </a:custGeom>
            <a:solidFill>
              <a:srgbClr val="717092"/>
            </a:solidFill>
          </p:spPr>
        </p:sp>
      </p:grpSp>
      <p:grpSp>
        <p:nvGrpSpPr>
          <p:cNvPr name="Group 15" id="15"/>
          <p:cNvGrpSpPr>
            <a:grpSpLocks noChangeAspect="true"/>
          </p:cNvGrpSpPr>
          <p:nvPr/>
        </p:nvGrpSpPr>
        <p:grpSpPr>
          <a:xfrm rot="0">
            <a:off x="191091" y="9258300"/>
            <a:ext cx="2744944" cy="1330882"/>
            <a:chOff x="0" y="0"/>
            <a:chExt cx="5029200" cy="2438400"/>
          </a:xfrm>
        </p:grpSpPr>
        <p:sp>
          <p:nvSpPr>
            <p:cNvPr name="Freeform 16" id="16"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grpSp>
        <p:nvGrpSpPr>
          <p:cNvPr name="Group 17" id="17"/>
          <p:cNvGrpSpPr/>
          <p:nvPr/>
        </p:nvGrpSpPr>
        <p:grpSpPr>
          <a:xfrm rot="0">
            <a:off x="7156628" y="2218643"/>
            <a:ext cx="5246370" cy="5246370"/>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31" t="0" r="-24931" b="0"/>
              </a:stretch>
            </a:blipFill>
          </p:spPr>
        </p:sp>
      </p:grpSp>
      <p:grpSp>
        <p:nvGrpSpPr>
          <p:cNvPr name="Group 19" id="19"/>
          <p:cNvGrpSpPr/>
          <p:nvPr/>
        </p:nvGrpSpPr>
        <p:grpSpPr>
          <a:xfrm rot="0">
            <a:off x="12740352" y="5143500"/>
            <a:ext cx="5246370" cy="524637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4931" t="0" r="-24931" b="0"/>
              </a:stretch>
            </a:blipFill>
          </p:spPr>
        </p:sp>
      </p:grpSp>
      <p:grpSp>
        <p:nvGrpSpPr>
          <p:cNvPr name="Group 21" id="21"/>
          <p:cNvGrpSpPr/>
          <p:nvPr/>
        </p:nvGrpSpPr>
        <p:grpSpPr>
          <a:xfrm rot="0">
            <a:off x="12158975" y="-102870"/>
            <a:ext cx="5246370" cy="5246370"/>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187" t="0" r="-25187" b="0"/>
              </a:stretch>
            </a:blipFill>
          </p:spPr>
        </p:sp>
      </p:grpSp>
      <p:sp>
        <p:nvSpPr>
          <p:cNvPr name="TextBox 23" id="23"/>
          <p:cNvSpPr txBox="true"/>
          <p:nvPr/>
        </p:nvSpPr>
        <p:spPr>
          <a:xfrm rot="0">
            <a:off x="96012" y="2426398"/>
            <a:ext cx="7228526" cy="6035802"/>
          </a:xfrm>
          <a:prstGeom prst="rect">
            <a:avLst/>
          </a:prstGeom>
        </p:spPr>
        <p:txBody>
          <a:bodyPr anchor="t" rtlCol="false" tIns="0" lIns="0" bIns="0" rIns="0">
            <a:spAutoFit/>
          </a:bodyPr>
          <a:lstStyle/>
          <a:p>
            <a:pPr algn="l" marL="515422" indent="-257711" lvl="1">
              <a:lnSpc>
                <a:spcPts val="3159"/>
              </a:lnSpc>
              <a:buFont typeface="Arial"/>
              <a:buChar char="•"/>
            </a:pPr>
            <a:r>
              <a:rPr lang="en-US" sz="2925">
                <a:solidFill>
                  <a:srgbClr val="3C3C50"/>
                </a:solidFill>
                <a:latin typeface="Poppins"/>
                <a:ea typeface="Poppins"/>
                <a:cs typeface="Poppins"/>
                <a:sym typeface="Poppins"/>
              </a:rPr>
              <a:t>IACUC reviews the animal use protocols and purposes that researchers intend to use.</a:t>
            </a:r>
          </a:p>
          <a:p>
            <a:pPr algn="l" marL="1184077" indent="-394692" lvl="2">
              <a:lnSpc>
                <a:spcPts val="3159"/>
              </a:lnSpc>
              <a:buFont typeface="Arial"/>
              <a:buChar char="⚬"/>
            </a:pPr>
            <a:r>
              <a:rPr lang="en-US" sz="2925">
                <a:solidFill>
                  <a:srgbClr val="3C3C50"/>
                </a:solidFill>
                <a:latin typeface="Poppins"/>
                <a:ea typeface="Poppins"/>
                <a:cs typeface="Poppins"/>
                <a:sym typeface="Poppins"/>
              </a:rPr>
              <a:t>research that may cause suffering, distress, or death to animals must be described/justified to IACUC</a:t>
            </a:r>
          </a:p>
          <a:p>
            <a:pPr algn="l" marL="1184077" indent="-394692" lvl="2">
              <a:lnSpc>
                <a:spcPts val="3159"/>
              </a:lnSpc>
            </a:pPr>
          </a:p>
          <a:p>
            <a:pPr algn="l" marL="525870" indent="-175290" lvl="2">
              <a:lnSpc>
                <a:spcPts val="3159"/>
              </a:lnSpc>
              <a:buFont typeface="Arial"/>
              <a:buChar char="⚬"/>
            </a:pPr>
            <a:r>
              <a:rPr lang="en-US" sz="2925">
                <a:solidFill>
                  <a:srgbClr val="3C3C50"/>
                </a:solidFill>
                <a:latin typeface="Poppins"/>
                <a:ea typeface="Poppins"/>
                <a:cs typeface="Poppins"/>
                <a:sym typeface="Poppins"/>
              </a:rPr>
              <a:t>IACUC also has 5 members</a:t>
            </a:r>
          </a:p>
          <a:p>
            <a:pPr algn="l" marL="1194525" indent="-298631" lvl="3">
              <a:lnSpc>
                <a:spcPts val="3159"/>
              </a:lnSpc>
              <a:buFont typeface="Arial"/>
              <a:buChar char="￭"/>
            </a:pPr>
            <a:r>
              <a:rPr lang="en-US" sz="2925">
                <a:solidFill>
                  <a:srgbClr val="3C3C50"/>
                </a:solidFill>
                <a:latin typeface="Poppins"/>
                <a:ea typeface="Poppins"/>
                <a:cs typeface="Poppins"/>
                <a:sym typeface="Poppins"/>
              </a:rPr>
              <a:t>At least 1 veterinarian,</a:t>
            </a:r>
          </a:p>
          <a:p>
            <a:pPr algn="l" marL="1194525" indent="-298631" lvl="3">
              <a:lnSpc>
                <a:spcPts val="3159"/>
              </a:lnSpc>
              <a:buFont typeface="Arial"/>
              <a:buChar char="￭"/>
            </a:pPr>
            <a:r>
              <a:rPr lang="en-US" sz="2925">
                <a:solidFill>
                  <a:srgbClr val="3C3C50"/>
                </a:solidFill>
                <a:latin typeface="Poppins"/>
                <a:ea typeface="Poppins"/>
                <a:cs typeface="Poppins"/>
                <a:sym typeface="Poppins"/>
              </a:rPr>
              <a:t>1 animal research scientist, </a:t>
            </a:r>
          </a:p>
          <a:p>
            <a:pPr algn="l" marL="1194525" indent="-298631" lvl="3">
              <a:lnSpc>
                <a:spcPts val="3159"/>
              </a:lnSpc>
              <a:buFont typeface="Arial"/>
              <a:buChar char="￭"/>
            </a:pPr>
            <a:r>
              <a:rPr lang="en-US" sz="2925">
                <a:solidFill>
                  <a:srgbClr val="3C3C50"/>
                </a:solidFill>
                <a:latin typeface="Poppins"/>
                <a:ea typeface="Poppins"/>
                <a:cs typeface="Poppins"/>
                <a:sym typeface="Poppins"/>
              </a:rPr>
              <a:t>1 member who is nonscientific,</a:t>
            </a:r>
          </a:p>
          <a:p>
            <a:pPr algn="l" marL="1194525" indent="-298631" lvl="3">
              <a:lnSpc>
                <a:spcPts val="3159"/>
              </a:lnSpc>
              <a:buFont typeface="Arial"/>
              <a:buChar char="￭"/>
            </a:pPr>
            <a:r>
              <a:rPr lang="en-US" sz="2925">
                <a:solidFill>
                  <a:srgbClr val="3C3C50"/>
                </a:solidFill>
                <a:latin typeface="Poppins"/>
                <a:ea typeface="Poppins"/>
                <a:cs typeface="Poppins"/>
                <a:sym typeface="Poppins"/>
              </a:rPr>
              <a:t>and 1 member who is not affiliated </a:t>
            </a:r>
          </a:p>
          <a:p>
            <a:pPr algn="l" marL="1194525" indent="-298631" lvl="3">
              <a:lnSpc>
                <a:spcPts val="3159"/>
              </a:lnSpc>
            </a:pPr>
            <a:r>
              <a:rPr lang="en-US" sz="2925">
                <a:solidFill>
                  <a:srgbClr val="3C3C50"/>
                </a:solidFill>
                <a:latin typeface="Poppins"/>
                <a:ea typeface="Poppins"/>
                <a:cs typeface="Poppins"/>
                <a:sym typeface="Poppins"/>
              </a:rPr>
              <a:t>with the institution</a:t>
            </a:r>
          </a:p>
        </p:txBody>
      </p:sp>
    </p:spTree>
  </p:cSld>
  <p:clrMapOvr>
    <a:masterClrMapping/>
  </p:clrMapOvr>
  <p:transition spd="fast">
    <p:fade/>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159071" y="8791575"/>
            <a:ext cx="18543083" cy="187214"/>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0" y="-59994"/>
            <a:ext cx="19429515" cy="8945176"/>
            <a:chOff x="0" y="0"/>
            <a:chExt cx="14617950" cy="6729974"/>
          </a:xfrm>
        </p:grpSpPr>
        <p:sp>
          <p:nvSpPr>
            <p:cNvPr name="Freeform 9" id="9"/>
            <p:cNvSpPr/>
            <p:nvPr/>
          </p:nvSpPr>
          <p:spPr>
            <a:xfrm flipH="false" flipV="false" rot="0">
              <a:off x="0" y="0"/>
              <a:ext cx="14617954" cy="6729984"/>
            </a:xfrm>
            <a:custGeom>
              <a:avLst/>
              <a:gdLst/>
              <a:ahLst/>
              <a:cxnLst/>
              <a:rect r="r" b="b" t="t" l="l"/>
              <a:pathLst>
                <a:path h="6729984" w="14617954">
                  <a:moveTo>
                    <a:pt x="0" y="0"/>
                  </a:moveTo>
                  <a:lnTo>
                    <a:pt x="14617954" y="0"/>
                  </a:lnTo>
                  <a:lnTo>
                    <a:pt x="14617954" y="6729984"/>
                  </a:lnTo>
                  <a:lnTo>
                    <a:pt x="0" y="6729984"/>
                  </a:lnTo>
                  <a:lnTo>
                    <a:pt x="0" y="0"/>
                  </a:lnTo>
                  <a:close/>
                </a:path>
              </a:pathLst>
            </a:custGeom>
            <a:blipFill>
              <a:blip r:embed="rId4">
                <a:alphaModFix amt="36000"/>
              </a:blip>
              <a:stretch>
                <a:fillRect l="0" t="-21838" r="0" b="-340"/>
              </a:stretch>
            </a:blipFill>
          </p:spPr>
        </p:sp>
      </p:grpSp>
      <p:grpSp>
        <p:nvGrpSpPr>
          <p:cNvPr name="Group 10" id="10"/>
          <p:cNvGrpSpPr/>
          <p:nvPr/>
        </p:nvGrpSpPr>
        <p:grpSpPr>
          <a:xfrm rot="0">
            <a:off x="5592676" y="795528"/>
            <a:ext cx="6844477" cy="1865376"/>
            <a:chOff x="0" y="0"/>
            <a:chExt cx="9125969" cy="2487168"/>
          </a:xfrm>
        </p:grpSpPr>
        <p:sp>
          <p:nvSpPr>
            <p:cNvPr name="Freeform 11" id="11"/>
            <p:cNvSpPr/>
            <p:nvPr/>
          </p:nvSpPr>
          <p:spPr>
            <a:xfrm flipH="false" flipV="false" rot="0">
              <a:off x="0" y="0"/>
              <a:ext cx="9125969" cy="2487168"/>
            </a:xfrm>
            <a:custGeom>
              <a:avLst/>
              <a:gdLst/>
              <a:ahLst/>
              <a:cxnLst/>
              <a:rect r="r" b="b" t="t" l="l"/>
              <a:pathLst>
                <a:path h="2487168" w="9125969">
                  <a:moveTo>
                    <a:pt x="0" y="0"/>
                  </a:moveTo>
                  <a:lnTo>
                    <a:pt x="9125969" y="0"/>
                  </a:lnTo>
                  <a:lnTo>
                    <a:pt x="9125969" y="2487168"/>
                  </a:lnTo>
                  <a:lnTo>
                    <a:pt x="0" y="2487168"/>
                  </a:lnTo>
                  <a:close/>
                </a:path>
              </a:pathLst>
            </a:custGeom>
          </p:spPr>
        </p:sp>
        <p:sp>
          <p:nvSpPr>
            <p:cNvPr name="TextBox 12" id="12"/>
            <p:cNvSpPr txBox="true"/>
            <p:nvPr/>
          </p:nvSpPr>
          <p:spPr>
            <a:xfrm>
              <a:off x="0" y="47625"/>
              <a:ext cx="9125969" cy="2439543"/>
            </a:xfrm>
            <a:prstGeom prst="rect">
              <a:avLst/>
            </a:prstGeom>
          </p:spPr>
          <p:txBody>
            <a:bodyPr anchor="ctr" rtlCol="false" tIns="0" lIns="0" bIns="0" rIns="0"/>
            <a:lstStyle/>
            <a:p>
              <a:pPr algn="ctr">
                <a:lnSpc>
                  <a:spcPts val="4860"/>
                </a:lnSpc>
              </a:pPr>
              <a:r>
                <a:rPr lang="en-US" b="true" sz="4500">
                  <a:solidFill>
                    <a:srgbClr val="3C3C50"/>
                  </a:solidFill>
                  <a:latin typeface="Lato Bold"/>
                  <a:ea typeface="Lato Bold"/>
                  <a:cs typeface="Lato Bold"/>
                  <a:sym typeface="Lato Bold"/>
                </a:rPr>
                <a:t>Institutional Biosafety Committee (IBC)</a:t>
              </a:r>
            </a:p>
          </p:txBody>
        </p:sp>
      </p:grpSp>
      <p:grpSp>
        <p:nvGrpSpPr>
          <p:cNvPr name="Group 13" id="13"/>
          <p:cNvGrpSpPr/>
          <p:nvPr/>
        </p:nvGrpSpPr>
        <p:grpSpPr>
          <a:xfrm rot="0">
            <a:off x="0" y="1728216"/>
            <a:ext cx="192024" cy="980854"/>
            <a:chOff x="0" y="0"/>
            <a:chExt cx="256032" cy="1307806"/>
          </a:xfrm>
        </p:grpSpPr>
        <p:sp>
          <p:nvSpPr>
            <p:cNvPr name="Freeform 14" id="14"/>
            <p:cNvSpPr/>
            <p:nvPr/>
          </p:nvSpPr>
          <p:spPr>
            <a:xfrm flipH="false" flipV="false" rot="0">
              <a:off x="0" y="0"/>
              <a:ext cx="256032" cy="1307846"/>
            </a:xfrm>
            <a:custGeom>
              <a:avLst/>
              <a:gdLst/>
              <a:ahLst/>
              <a:cxnLst/>
              <a:rect r="r" b="b" t="t" l="l"/>
              <a:pathLst>
                <a:path h="1307846" w="256032">
                  <a:moveTo>
                    <a:pt x="0" y="0"/>
                  </a:moveTo>
                  <a:lnTo>
                    <a:pt x="256032" y="0"/>
                  </a:lnTo>
                  <a:lnTo>
                    <a:pt x="256032" y="1307846"/>
                  </a:lnTo>
                  <a:lnTo>
                    <a:pt x="0" y="1307846"/>
                  </a:lnTo>
                  <a:close/>
                </a:path>
              </a:pathLst>
            </a:custGeom>
            <a:solidFill>
              <a:srgbClr val="717092"/>
            </a:solidFill>
          </p:spPr>
        </p:sp>
      </p:grpSp>
      <p:grpSp>
        <p:nvGrpSpPr>
          <p:cNvPr name="Group 15" id="15"/>
          <p:cNvGrpSpPr/>
          <p:nvPr/>
        </p:nvGrpSpPr>
        <p:grpSpPr>
          <a:xfrm rot="0">
            <a:off x="5592676" y="2523748"/>
            <a:ext cx="7338060" cy="27432"/>
            <a:chOff x="0" y="0"/>
            <a:chExt cx="9784080" cy="36576"/>
          </a:xfrm>
        </p:grpSpPr>
        <p:sp>
          <p:nvSpPr>
            <p:cNvPr name="Freeform 16" id="16"/>
            <p:cNvSpPr/>
            <p:nvPr/>
          </p:nvSpPr>
          <p:spPr>
            <a:xfrm flipH="false" flipV="false" rot="0">
              <a:off x="0" y="0"/>
              <a:ext cx="9784080" cy="36576"/>
            </a:xfrm>
            <a:custGeom>
              <a:avLst/>
              <a:gdLst/>
              <a:ahLst/>
              <a:cxnLst/>
              <a:rect r="r" b="b" t="t" l="l"/>
              <a:pathLst>
                <a:path h="36576" w="9784080">
                  <a:moveTo>
                    <a:pt x="0" y="0"/>
                  </a:moveTo>
                  <a:lnTo>
                    <a:pt x="9784080" y="0"/>
                  </a:lnTo>
                  <a:lnTo>
                    <a:pt x="9784080" y="36576"/>
                  </a:lnTo>
                  <a:lnTo>
                    <a:pt x="0" y="36576"/>
                  </a:lnTo>
                  <a:close/>
                </a:path>
              </a:pathLst>
            </a:custGeom>
            <a:solidFill>
              <a:srgbClr val="717092"/>
            </a:solidFill>
          </p:spPr>
        </p:sp>
      </p:grpSp>
      <p:sp>
        <p:nvSpPr>
          <p:cNvPr name="TextBox 17" id="17"/>
          <p:cNvSpPr txBox="true"/>
          <p:nvPr/>
        </p:nvSpPr>
        <p:spPr>
          <a:xfrm rot="0">
            <a:off x="4828577" y="3073397"/>
            <a:ext cx="9187762" cy="4499462"/>
          </a:xfrm>
          <a:prstGeom prst="rect">
            <a:avLst/>
          </a:prstGeom>
        </p:spPr>
        <p:txBody>
          <a:bodyPr anchor="t" rtlCol="false" tIns="0" lIns="0" bIns="0" rIns="0">
            <a:spAutoFit/>
          </a:bodyPr>
          <a:lstStyle/>
          <a:p>
            <a:pPr algn="l" marL="247964" indent="-123982" lvl="1">
              <a:lnSpc>
                <a:spcPts val="2959"/>
              </a:lnSpc>
              <a:buFont typeface="Arial"/>
              <a:buChar char="•"/>
            </a:pPr>
            <a:r>
              <a:rPr lang="en-US" sz="2740">
                <a:solidFill>
                  <a:srgbClr val="3C3C50"/>
                </a:solidFill>
                <a:latin typeface="Poppins"/>
                <a:ea typeface="Poppins"/>
                <a:cs typeface="Poppins"/>
                <a:sym typeface="Poppins"/>
              </a:rPr>
              <a:t>The IBC must review and approve all research involving hazardous biological materials, including:</a:t>
            </a:r>
          </a:p>
          <a:p>
            <a:pPr algn="l" marL="1742333" indent="-871166" lvl="1">
              <a:lnSpc>
                <a:spcPts val="2959"/>
              </a:lnSpc>
              <a:buFont typeface="Arial"/>
              <a:buChar char="•"/>
            </a:pPr>
            <a:r>
              <a:rPr lang="en-US" sz="2740">
                <a:solidFill>
                  <a:srgbClr val="3C3C50"/>
                </a:solidFill>
                <a:latin typeface="Poppins"/>
                <a:ea typeface="Poppins"/>
                <a:cs typeface="Poppins"/>
                <a:sym typeface="Poppins"/>
              </a:rPr>
              <a:t>Recombinant DNA</a:t>
            </a:r>
          </a:p>
          <a:p>
            <a:pPr algn="l" marL="1742333" indent="-871166" lvl="1">
              <a:lnSpc>
                <a:spcPts val="2959"/>
              </a:lnSpc>
              <a:buFont typeface="Arial"/>
              <a:buChar char="•"/>
            </a:pPr>
            <a:r>
              <a:rPr lang="en-US" sz="2740">
                <a:solidFill>
                  <a:srgbClr val="3C3C50"/>
                </a:solidFill>
                <a:latin typeface="Poppins"/>
                <a:ea typeface="Poppins"/>
                <a:cs typeface="Poppins"/>
                <a:sym typeface="Poppins"/>
              </a:rPr>
              <a:t>Select agents and toxins</a:t>
            </a:r>
          </a:p>
          <a:p>
            <a:pPr algn="l" marL="1742333" indent="-871166" lvl="1">
              <a:lnSpc>
                <a:spcPts val="2959"/>
              </a:lnSpc>
              <a:buFont typeface="Arial"/>
              <a:buChar char="•"/>
            </a:pPr>
            <a:r>
              <a:rPr lang="en-US" sz="2740">
                <a:solidFill>
                  <a:srgbClr val="3C3C50"/>
                </a:solidFill>
                <a:latin typeface="Poppins"/>
                <a:ea typeface="Poppins"/>
                <a:cs typeface="Poppins"/>
                <a:sym typeface="Poppins"/>
              </a:rPr>
              <a:t>Human or zoonotic pathogens</a:t>
            </a:r>
          </a:p>
          <a:p>
            <a:pPr algn="l" marL="1742333" indent="-871166" lvl="1">
              <a:lnSpc>
                <a:spcPts val="2959"/>
              </a:lnSpc>
            </a:pPr>
          </a:p>
          <a:p>
            <a:pPr algn="l" marL="271479" indent="-135739" lvl="1">
              <a:lnSpc>
                <a:spcPts val="2959"/>
              </a:lnSpc>
              <a:buFont typeface="Arial"/>
              <a:buChar char="•"/>
            </a:pPr>
            <a:r>
              <a:rPr lang="en-US" sz="2740">
                <a:solidFill>
                  <a:srgbClr val="3C3C50"/>
                </a:solidFill>
                <a:latin typeface="Poppins"/>
                <a:ea typeface="Poppins"/>
                <a:cs typeface="Poppins"/>
                <a:sym typeface="Poppins"/>
              </a:rPr>
              <a:t>IBCs consist of many members, all experts or specialists in various fields like:</a:t>
            </a:r>
          </a:p>
          <a:p>
            <a:pPr algn="l" marL="1767023" indent="-589008" lvl="2">
              <a:lnSpc>
                <a:spcPts val="2959"/>
              </a:lnSpc>
              <a:buFont typeface="Arial"/>
              <a:buChar char="⚬"/>
            </a:pPr>
            <a:r>
              <a:rPr lang="en-US" sz="2740">
                <a:solidFill>
                  <a:srgbClr val="3C3C50"/>
                </a:solidFill>
                <a:latin typeface="Poppins"/>
                <a:ea typeface="Poppins"/>
                <a:cs typeface="Poppins"/>
                <a:sym typeface="Poppins"/>
              </a:rPr>
              <a:t>Infectious disease</a:t>
            </a:r>
          </a:p>
          <a:p>
            <a:pPr algn="l" marL="1767023" indent="-589008" lvl="2">
              <a:lnSpc>
                <a:spcPts val="2959"/>
              </a:lnSpc>
              <a:buFont typeface="Arial"/>
              <a:buChar char="⚬"/>
            </a:pPr>
            <a:r>
              <a:rPr lang="en-US" sz="2740">
                <a:solidFill>
                  <a:srgbClr val="3C3C50"/>
                </a:solidFill>
                <a:latin typeface="Poppins"/>
                <a:ea typeface="Poppins"/>
                <a:cs typeface="Poppins"/>
                <a:sym typeface="Poppins"/>
              </a:rPr>
              <a:t>Safety services</a:t>
            </a:r>
          </a:p>
          <a:p>
            <a:pPr algn="l" marL="1767023" indent="-589008" lvl="2">
              <a:lnSpc>
                <a:spcPts val="2959"/>
              </a:lnSpc>
              <a:buFont typeface="Arial"/>
              <a:buChar char="⚬"/>
            </a:pPr>
            <a:r>
              <a:rPr lang="en-US" sz="2740">
                <a:solidFill>
                  <a:srgbClr val="3C3C50"/>
                </a:solidFill>
                <a:latin typeface="Poppins"/>
                <a:ea typeface="Poppins"/>
                <a:cs typeface="Poppins"/>
                <a:sym typeface="Poppins"/>
              </a:rPr>
              <a:t>Public health</a:t>
            </a:r>
          </a:p>
          <a:p>
            <a:pPr algn="l" marL="1767023" indent="-589008" lvl="2">
              <a:lnSpc>
                <a:spcPts val="2959"/>
              </a:lnSpc>
              <a:buFont typeface="Arial"/>
              <a:buChar char="⚬"/>
            </a:pPr>
            <a:r>
              <a:rPr lang="en-US" sz="2740">
                <a:solidFill>
                  <a:srgbClr val="3C3C50"/>
                </a:solidFill>
                <a:latin typeface="Poppins"/>
                <a:ea typeface="Poppins"/>
                <a:cs typeface="Poppins"/>
                <a:sym typeface="Poppins"/>
              </a:rPr>
              <a:t>Biology</a:t>
            </a:r>
          </a:p>
        </p:txBody>
      </p:sp>
      <p:grpSp>
        <p:nvGrpSpPr>
          <p:cNvPr name="Group 18" id="18"/>
          <p:cNvGrpSpPr>
            <a:grpSpLocks noChangeAspect="true"/>
          </p:cNvGrpSpPr>
          <p:nvPr/>
        </p:nvGrpSpPr>
        <p:grpSpPr>
          <a:xfrm rot="0">
            <a:off x="15543056" y="7752252"/>
            <a:ext cx="2744944" cy="1330882"/>
            <a:chOff x="0" y="0"/>
            <a:chExt cx="5029200" cy="2438400"/>
          </a:xfrm>
        </p:grpSpPr>
        <p:sp>
          <p:nvSpPr>
            <p:cNvPr name="Freeform 19" id="19"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217359" y="-317676"/>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 y="1"/>
            <a:ext cx="910458" cy="4850976"/>
            <a:chOff x="0" y="0"/>
            <a:chExt cx="1213944" cy="6467968"/>
          </a:xfrm>
        </p:grpSpPr>
        <p:sp>
          <p:nvSpPr>
            <p:cNvPr name="Freeform 9" id="9"/>
            <p:cNvSpPr/>
            <p:nvPr/>
          </p:nvSpPr>
          <p:spPr>
            <a:xfrm flipH="false" flipV="false" rot="0">
              <a:off x="0" y="0"/>
              <a:ext cx="1213993" cy="6467983"/>
            </a:xfrm>
            <a:custGeom>
              <a:avLst/>
              <a:gdLst/>
              <a:ahLst/>
              <a:cxnLst/>
              <a:rect r="r" b="b" t="t" l="l"/>
              <a:pathLst>
                <a:path h="6467983" w="1213993">
                  <a:moveTo>
                    <a:pt x="0" y="0"/>
                  </a:moveTo>
                  <a:lnTo>
                    <a:pt x="1213993" y="0"/>
                  </a:lnTo>
                  <a:lnTo>
                    <a:pt x="1213993" y="6467983"/>
                  </a:lnTo>
                  <a:lnTo>
                    <a:pt x="0" y="6467983"/>
                  </a:lnTo>
                  <a:close/>
                </a:path>
              </a:pathLst>
            </a:custGeom>
            <a:solidFill>
              <a:srgbClr val="7DA2A9"/>
            </a:solidFill>
          </p:spPr>
        </p:sp>
      </p:grpSp>
      <p:sp>
        <p:nvSpPr>
          <p:cNvPr name="Freeform 10" id="10"/>
          <p:cNvSpPr/>
          <p:nvPr/>
        </p:nvSpPr>
        <p:spPr>
          <a:xfrm flipH="false" flipV="false" rot="0">
            <a:off x="1783080" y="109728"/>
            <a:ext cx="1768449" cy="349444"/>
          </a:xfrm>
          <a:custGeom>
            <a:avLst/>
            <a:gdLst/>
            <a:ahLst/>
            <a:cxnLst/>
            <a:rect r="r" b="b" t="t" l="l"/>
            <a:pathLst>
              <a:path h="349444" w="1768449">
                <a:moveTo>
                  <a:pt x="0" y="0"/>
                </a:moveTo>
                <a:lnTo>
                  <a:pt x="1768449" y="0"/>
                </a:lnTo>
                <a:lnTo>
                  <a:pt x="1768449" y="349444"/>
                </a:lnTo>
                <a:lnTo>
                  <a:pt x="0" y="3494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 y="4850976"/>
            <a:ext cx="910458" cy="5436022"/>
            <a:chOff x="0" y="0"/>
            <a:chExt cx="1213944" cy="7248030"/>
          </a:xfrm>
        </p:grpSpPr>
        <p:sp>
          <p:nvSpPr>
            <p:cNvPr name="Freeform 12" id="12"/>
            <p:cNvSpPr/>
            <p:nvPr/>
          </p:nvSpPr>
          <p:spPr>
            <a:xfrm flipH="false" flipV="false" rot="0">
              <a:off x="0" y="0"/>
              <a:ext cx="1213993" cy="7248017"/>
            </a:xfrm>
            <a:custGeom>
              <a:avLst/>
              <a:gdLst/>
              <a:ahLst/>
              <a:cxnLst/>
              <a:rect r="r" b="b" t="t" l="l"/>
              <a:pathLst>
                <a:path h="7248017" w="1213993">
                  <a:moveTo>
                    <a:pt x="0" y="0"/>
                  </a:moveTo>
                  <a:lnTo>
                    <a:pt x="1213993" y="0"/>
                  </a:lnTo>
                  <a:lnTo>
                    <a:pt x="1213993" y="7248017"/>
                  </a:lnTo>
                  <a:lnTo>
                    <a:pt x="0" y="7248017"/>
                  </a:lnTo>
                  <a:close/>
                </a:path>
              </a:pathLst>
            </a:custGeom>
            <a:solidFill>
              <a:srgbClr val="D9B98B"/>
            </a:solidFill>
          </p:spPr>
        </p:sp>
      </p:grpSp>
      <p:grpSp>
        <p:nvGrpSpPr>
          <p:cNvPr name="Group 13" id="13"/>
          <p:cNvGrpSpPr/>
          <p:nvPr/>
        </p:nvGrpSpPr>
        <p:grpSpPr>
          <a:xfrm rot="0">
            <a:off x="1410128" y="2694230"/>
            <a:ext cx="6295745" cy="5618855"/>
            <a:chOff x="0" y="0"/>
            <a:chExt cx="8394327" cy="7491807"/>
          </a:xfrm>
        </p:grpSpPr>
        <p:sp>
          <p:nvSpPr>
            <p:cNvPr name="Freeform 14" id="14"/>
            <p:cNvSpPr/>
            <p:nvPr/>
          </p:nvSpPr>
          <p:spPr>
            <a:xfrm flipH="false" flipV="false" rot="0">
              <a:off x="0" y="0"/>
              <a:ext cx="8394319" cy="7491730"/>
            </a:xfrm>
            <a:custGeom>
              <a:avLst/>
              <a:gdLst/>
              <a:ahLst/>
              <a:cxnLst/>
              <a:rect r="r" b="b" t="t" l="l"/>
              <a:pathLst>
                <a:path h="7491730" w="8394319">
                  <a:moveTo>
                    <a:pt x="0" y="3745865"/>
                  </a:moveTo>
                  <a:cubicBezTo>
                    <a:pt x="0" y="1674114"/>
                    <a:pt x="1882267" y="0"/>
                    <a:pt x="4197223" y="0"/>
                  </a:cubicBezTo>
                  <a:cubicBezTo>
                    <a:pt x="6512178" y="0"/>
                    <a:pt x="8394319" y="1674114"/>
                    <a:pt x="8394319" y="3745865"/>
                  </a:cubicBezTo>
                  <a:lnTo>
                    <a:pt x="8365744" y="3745865"/>
                  </a:lnTo>
                  <a:lnTo>
                    <a:pt x="8394319" y="3745865"/>
                  </a:lnTo>
                  <a:cubicBezTo>
                    <a:pt x="8394319" y="5817616"/>
                    <a:pt x="6512051" y="7491730"/>
                    <a:pt x="4197096" y="7491730"/>
                  </a:cubicBezTo>
                  <a:lnTo>
                    <a:pt x="4197096" y="7463155"/>
                  </a:lnTo>
                  <a:lnTo>
                    <a:pt x="4197096" y="7491730"/>
                  </a:lnTo>
                  <a:cubicBezTo>
                    <a:pt x="1882267" y="7491857"/>
                    <a:pt x="0" y="5817743"/>
                    <a:pt x="0" y="3745865"/>
                  </a:cubicBezTo>
                  <a:lnTo>
                    <a:pt x="28575" y="3745865"/>
                  </a:lnTo>
                  <a:lnTo>
                    <a:pt x="57150" y="3745865"/>
                  </a:lnTo>
                  <a:lnTo>
                    <a:pt x="28575" y="3745865"/>
                  </a:lnTo>
                  <a:lnTo>
                    <a:pt x="0" y="3745865"/>
                  </a:lnTo>
                  <a:moveTo>
                    <a:pt x="57150" y="3745865"/>
                  </a:moveTo>
                  <a:cubicBezTo>
                    <a:pt x="57150" y="3761613"/>
                    <a:pt x="44323" y="3774440"/>
                    <a:pt x="28575" y="3774440"/>
                  </a:cubicBezTo>
                  <a:cubicBezTo>
                    <a:pt x="12827" y="3774440"/>
                    <a:pt x="0" y="3761740"/>
                    <a:pt x="0" y="3745865"/>
                  </a:cubicBezTo>
                  <a:cubicBezTo>
                    <a:pt x="0" y="3729990"/>
                    <a:pt x="12827" y="3717290"/>
                    <a:pt x="28575" y="3717290"/>
                  </a:cubicBezTo>
                  <a:cubicBezTo>
                    <a:pt x="44323" y="3717290"/>
                    <a:pt x="57150" y="3730117"/>
                    <a:pt x="57150" y="3745865"/>
                  </a:cubicBezTo>
                  <a:cubicBezTo>
                    <a:pt x="57150" y="5780151"/>
                    <a:pt x="1907540" y="7434580"/>
                    <a:pt x="4197223" y="7434580"/>
                  </a:cubicBezTo>
                  <a:cubicBezTo>
                    <a:pt x="6486906" y="7434580"/>
                    <a:pt x="8337169" y="5780151"/>
                    <a:pt x="8337169" y="3745865"/>
                  </a:cubicBezTo>
                  <a:cubicBezTo>
                    <a:pt x="8337169" y="1711579"/>
                    <a:pt x="6486779" y="57150"/>
                    <a:pt x="4197223" y="57150"/>
                  </a:cubicBezTo>
                  <a:lnTo>
                    <a:pt x="4197223" y="28575"/>
                  </a:lnTo>
                  <a:lnTo>
                    <a:pt x="4197223" y="57150"/>
                  </a:lnTo>
                  <a:cubicBezTo>
                    <a:pt x="1907540" y="57150"/>
                    <a:pt x="57150" y="1711706"/>
                    <a:pt x="57150" y="3745865"/>
                  </a:cubicBezTo>
                  <a:close/>
                </a:path>
              </a:pathLst>
            </a:custGeom>
            <a:solidFill>
              <a:srgbClr val="D9B98B"/>
            </a:solidFill>
          </p:spPr>
        </p:sp>
        <p:sp>
          <p:nvSpPr>
            <p:cNvPr name="TextBox 15" id="15"/>
            <p:cNvSpPr txBox="true"/>
            <p:nvPr/>
          </p:nvSpPr>
          <p:spPr>
            <a:xfrm>
              <a:off x="0" y="-47625"/>
              <a:ext cx="8394327" cy="7539432"/>
            </a:xfrm>
            <a:prstGeom prst="rect">
              <a:avLst/>
            </a:prstGeom>
          </p:spPr>
          <p:txBody>
            <a:bodyPr anchor="ctr" rtlCol="false" tIns="50800" lIns="50800" bIns="50800" rIns="50800"/>
            <a:lstStyle/>
            <a:p>
              <a:pPr algn="ctr">
                <a:lnSpc>
                  <a:spcPts val="5400"/>
                </a:lnSpc>
              </a:pPr>
              <a:r>
                <a:rPr lang="en-US" b="true" sz="4500">
                  <a:solidFill>
                    <a:srgbClr val="3C3C50"/>
                  </a:solidFill>
                  <a:latin typeface="Poppins Bold"/>
                  <a:ea typeface="Poppins Bold"/>
                  <a:cs typeface="Poppins Bold"/>
                  <a:sym typeface="Poppins Bold"/>
                </a:rPr>
                <a:t>IACUC</a:t>
              </a:r>
            </a:p>
            <a:p>
              <a:pPr algn="ctr">
                <a:lnSpc>
                  <a:spcPts val="3960"/>
                </a:lnSpc>
              </a:pPr>
            </a:p>
            <a:p>
              <a:pPr algn="ctr">
                <a:lnSpc>
                  <a:spcPts val="3960"/>
                </a:lnSpc>
              </a:pPr>
              <a:r>
                <a:rPr lang="en-US" b="true" sz="3300">
                  <a:solidFill>
                    <a:srgbClr val="3C3C50"/>
                  </a:solidFill>
                  <a:latin typeface="Lato Bold"/>
                  <a:ea typeface="Lato Bold"/>
                  <a:cs typeface="Lato Bold"/>
                  <a:sym typeface="Lato Bold"/>
                </a:rPr>
                <a:t>Protection of</a:t>
              </a:r>
            </a:p>
            <a:p>
              <a:pPr algn="ctr">
                <a:lnSpc>
                  <a:spcPts val="3960"/>
                </a:lnSpc>
              </a:pPr>
              <a:r>
                <a:rPr lang="en-US" b="true" sz="3300">
                  <a:solidFill>
                    <a:srgbClr val="3C3C50"/>
                  </a:solidFill>
                  <a:latin typeface="Lato Bold"/>
                  <a:ea typeface="Lato Bold"/>
                  <a:cs typeface="Lato Bold"/>
                  <a:sym typeface="Lato Bold"/>
                </a:rPr>
                <a:t>Animal Welfare</a:t>
              </a:r>
            </a:p>
          </p:txBody>
        </p:sp>
      </p:grpSp>
      <p:grpSp>
        <p:nvGrpSpPr>
          <p:cNvPr name="Group 16" id="16"/>
          <p:cNvGrpSpPr/>
          <p:nvPr/>
        </p:nvGrpSpPr>
        <p:grpSpPr>
          <a:xfrm rot="0">
            <a:off x="6213487" y="2694230"/>
            <a:ext cx="6295745" cy="5618855"/>
            <a:chOff x="0" y="0"/>
            <a:chExt cx="8394327" cy="7491807"/>
          </a:xfrm>
        </p:grpSpPr>
        <p:sp>
          <p:nvSpPr>
            <p:cNvPr name="Freeform 17" id="17"/>
            <p:cNvSpPr/>
            <p:nvPr/>
          </p:nvSpPr>
          <p:spPr>
            <a:xfrm flipH="false" flipV="false" rot="0">
              <a:off x="0" y="0"/>
              <a:ext cx="8394319" cy="7491730"/>
            </a:xfrm>
            <a:custGeom>
              <a:avLst/>
              <a:gdLst/>
              <a:ahLst/>
              <a:cxnLst/>
              <a:rect r="r" b="b" t="t" l="l"/>
              <a:pathLst>
                <a:path h="7491730" w="8394319">
                  <a:moveTo>
                    <a:pt x="0" y="3745865"/>
                  </a:moveTo>
                  <a:cubicBezTo>
                    <a:pt x="0" y="1674114"/>
                    <a:pt x="1882267" y="0"/>
                    <a:pt x="4197223" y="0"/>
                  </a:cubicBezTo>
                  <a:cubicBezTo>
                    <a:pt x="6512178" y="0"/>
                    <a:pt x="8394319" y="1674114"/>
                    <a:pt x="8394319" y="3745865"/>
                  </a:cubicBezTo>
                  <a:lnTo>
                    <a:pt x="8365744" y="3745865"/>
                  </a:lnTo>
                  <a:lnTo>
                    <a:pt x="8394319" y="3745865"/>
                  </a:lnTo>
                  <a:cubicBezTo>
                    <a:pt x="8394319" y="5817616"/>
                    <a:pt x="6512051" y="7491730"/>
                    <a:pt x="4197096" y="7491730"/>
                  </a:cubicBezTo>
                  <a:lnTo>
                    <a:pt x="4197096" y="7463155"/>
                  </a:lnTo>
                  <a:lnTo>
                    <a:pt x="4197096" y="7491730"/>
                  </a:lnTo>
                  <a:cubicBezTo>
                    <a:pt x="1882267" y="7491857"/>
                    <a:pt x="0" y="5817743"/>
                    <a:pt x="0" y="3745865"/>
                  </a:cubicBezTo>
                  <a:lnTo>
                    <a:pt x="28575" y="3745865"/>
                  </a:lnTo>
                  <a:lnTo>
                    <a:pt x="57150" y="3745865"/>
                  </a:lnTo>
                  <a:lnTo>
                    <a:pt x="28575" y="3745865"/>
                  </a:lnTo>
                  <a:lnTo>
                    <a:pt x="0" y="3745865"/>
                  </a:lnTo>
                  <a:moveTo>
                    <a:pt x="57150" y="3745865"/>
                  </a:moveTo>
                  <a:cubicBezTo>
                    <a:pt x="57150" y="3761613"/>
                    <a:pt x="44323" y="3774440"/>
                    <a:pt x="28575" y="3774440"/>
                  </a:cubicBezTo>
                  <a:cubicBezTo>
                    <a:pt x="12827" y="3774440"/>
                    <a:pt x="0" y="3761740"/>
                    <a:pt x="0" y="3745865"/>
                  </a:cubicBezTo>
                  <a:cubicBezTo>
                    <a:pt x="0" y="3729990"/>
                    <a:pt x="12827" y="3717290"/>
                    <a:pt x="28575" y="3717290"/>
                  </a:cubicBezTo>
                  <a:cubicBezTo>
                    <a:pt x="44323" y="3717290"/>
                    <a:pt x="57150" y="3730117"/>
                    <a:pt x="57150" y="3745865"/>
                  </a:cubicBezTo>
                  <a:cubicBezTo>
                    <a:pt x="57150" y="5780151"/>
                    <a:pt x="1907540" y="7434580"/>
                    <a:pt x="4197223" y="7434580"/>
                  </a:cubicBezTo>
                  <a:cubicBezTo>
                    <a:pt x="6486906" y="7434580"/>
                    <a:pt x="8337169" y="5780151"/>
                    <a:pt x="8337169" y="3745865"/>
                  </a:cubicBezTo>
                  <a:cubicBezTo>
                    <a:pt x="8337169" y="1711579"/>
                    <a:pt x="6486779" y="57150"/>
                    <a:pt x="4197223" y="57150"/>
                  </a:cubicBezTo>
                  <a:lnTo>
                    <a:pt x="4197223" y="28575"/>
                  </a:lnTo>
                  <a:lnTo>
                    <a:pt x="4197223" y="57150"/>
                  </a:lnTo>
                  <a:cubicBezTo>
                    <a:pt x="1907540" y="57150"/>
                    <a:pt x="57150" y="1711706"/>
                    <a:pt x="57150" y="3745865"/>
                  </a:cubicBezTo>
                  <a:close/>
                </a:path>
              </a:pathLst>
            </a:custGeom>
            <a:solidFill>
              <a:srgbClr val="9E8C95"/>
            </a:solidFill>
          </p:spPr>
        </p:sp>
        <p:sp>
          <p:nvSpPr>
            <p:cNvPr name="TextBox 18" id="18"/>
            <p:cNvSpPr txBox="true"/>
            <p:nvPr/>
          </p:nvSpPr>
          <p:spPr>
            <a:xfrm>
              <a:off x="0" y="-47625"/>
              <a:ext cx="8394327" cy="7539432"/>
            </a:xfrm>
            <a:prstGeom prst="rect">
              <a:avLst/>
            </a:prstGeom>
          </p:spPr>
          <p:txBody>
            <a:bodyPr anchor="ctr" rtlCol="false" tIns="50800" lIns="50800" bIns="50800" rIns="50800"/>
            <a:lstStyle/>
            <a:p>
              <a:pPr algn="ctr">
                <a:lnSpc>
                  <a:spcPts val="5400"/>
                </a:lnSpc>
              </a:pPr>
              <a:r>
                <a:rPr lang="en-US" b="true" sz="4500">
                  <a:solidFill>
                    <a:srgbClr val="3C3C50"/>
                  </a:solidFill>
                  <a:latin typeface="Poppins Bold"/>
                  <a:ea typeface="Poppins Bold"/>
                  <a:cs typeface="Poppins Bold"/>
                  <a:sym typeface="Poppins Bold"/>
                </a:rPr>
                <a:t>IBC</a:t>
              </a:r>
            </a:p>
            <a:p>
              <a:pPr algn="ctr">
                <a:lnSpc>
                  <a:spcPts val="3960"/>
                </a:lnSpc>
              </a:pPr>
            </a:p>
            <a:p>
              <a:pPr algn="ctr">
                <a:lnSpc>
                  <a:spcPts val="3960"/>
                </a:lnSpc>
              </a:pPr>
              <a:r>
                <a:rPr lang="en-US" b="true" sz="3300">
                  <a:solidFill>
                    <a:srgbClr val="3C3C50"/>
                  </a:solidFill>
                  <a:latin typeface="Lato Bold"/>
                  <a:ea typeface="Lato Bold"/>
                  <a:cs typeface="Lato Bold"/>
                  <a:sym typeface="Lato Bold"/>
                </a:rPr>
                <a:t>Plant &amp;</a:t>
              </a:r>
            </a:p>
            <a:p>
              <a:pPr algn="ctr">
                <a:lnSpc>
                  <a:spcPts val="3960"/>
                </a:lnSpc>
              </a:pPr>
              <a:r>
                <a:rPr lang="en-US" b="true" sz="3300">
                  <a:solidFill>
                    <a:srgbClr val="3C3C50"/>
                  </a:solidFill>
                  <a:latin typeface="Lato Bold"/>
                  <a:ea typeface="Lato Bold"/>
                  <a:cs typeface="Lato Bold"/>
                  <a:sym typeface="Lato Bold"/>
                </a:rPr>
                <a:t>Biosafety Oversight</a:t>
              </a:r>
            </a:p>
          </p:txBody>
        </p:sp>
      </p:grpSp>
      <p:grpSp>
        <p:nvGrpSpPr>
          <p:cNvPr name="Group 19" id="19"/>
          <p:cNvGrpSpPr/>
          <p:nvPr/>
        </p:nvGrpSpPr>
        <p:grpSpPr>
          <a:xfrm rot="0">
            <a:off x="10993917" y="2694230"/>
            <a:ext cx="6295745" cy="5618855"/>
            <a:chOff x="0" y="0"/>
            <a:chExt cx="8394327" cy="7491807"/>
          </a:xfrm>
        </p:grpSpPr>
        <p:sp>
          <p:nvSpPr>
            <p:cNvPr name="Freeform 20" id="20"/>
            <p:cNvSpPr/>
            <p:nvPr/>
          </p:nvSpPr>
          <p:spPr>
            <a:xfrm flipH="false" flipV="false" rot="0">
              <a:off x="0" y="0"/>
              <a:ext cx="8394319" cy="7491730"/>
            </a:xfrm>
            <a:custGeom>
              <a:avLst/>
              <a:gdLst/>
              <a:ahLst/>
              <a:cxnLst/>
              <a:rect r="r" b="b" t="t" l="l"/>
              <a:pathLst>
                <a:path h="7491730" w="8394319">
                  <a:moveTo>
                    <a:pt x="0" y="3745865"/>
                  </a:moveTo>
                  <a:cubicBezTo>
                    <a:pt x="0" y="1674114"/>
                    <a:pt x="1882267" y="0"/>
                    <a:pt x="4197223" y="0"/>
                  </a:cubicBezTo>
                  <a:cubicBezTo>
                    <a:pt x="6512178" y="0"/>
                    <a:pt x="8394319" y="1674114"/>
                    <a:pt x="8394319" y="3745865"/>
                  </a:cubicBezTo>
                  <a:lnTo>
                    <a:pt x="8365744" y="3745865"/>
                  </a:lnTo>
                  <a:lnTo>
                    <a:pt x="8394319" y="3745865"/>
                  </a:lnTo>
                  <a:cubicBezTo>
                    <a:pt x="8394319" y="5817616"/>
                    <a:pt x="6512051" y="7491730"/>
                    <a:pt x="4197096" y="7491730"/>
                  </a:cubicBezTo>
                  <a:lnTo>
                    <a:pt x="4197096" y="7463155"/>
                  </a:lnTo>
                  <a:lnTo>
                    <a:pt x="4197096" y="7491730"/>
                  </a:lnTo>
                  <a:cubicBezTo>
                    <a:pt x="1882267" y="7491857"/>
                    <a:pt x="0" y="5817743"/>
                    <a:pt x="0" y="3745865"/>
                  </a:cubicBezTo>
                  <a:lnTo>
                    <a:pt x="28575" y="3745865"/>
                  </a:lnTo>
                  <a:lnTo>
                    <a:pt x="57150" y="3745865"/>
                  </a:lnTo>
                  <a:lnTo>
                    <a:pt x="28575" y="3745865"/>
                  </a:lnTo>
                  <a:lnTo>
                    <a:pt x="0" y="3745865"/>
                  </a:lnTo>
                  <a:moveTo>
                    <a:pt x="57150" y="3745865"/>
                  </a:moveTo>
                  <a:cubicBezTo>
                    <a:pt x="57150" y="3761613"/>
                    <a:pt x="44323" y="3774440"/>
                    <a:pt x="28575" y="3774440"/>
                  </a:cubicBezTo>
                  <a:cubicBezTo>
                    <a:pt x="12827" y="3774440"/>
                    <a:pt x="0" y="3761740"/>
                    <a:pt x="0" y="3745865"/>
                  </a:cubicBezTo>
                  <a:cubicBezTo>
                    <a:pt x="0" y="3729990"/>
                    <a:pt x="12827" y="3717290"/>
                    <a:pt x="28575" y="3717290"/>
                  </a:cubicBezTo>
                  <a:cubicBezTo>
                    <a:pt x="44323" y="3717290"/>
                    <a:pt x="57150" y="3730117"/>
                    <a:pt x="57150" y="3745865"/>
                  </a:cubicBezTo>
                  <a:cubicBezTo>
                    <a:pt x="57150" y="5780151"/>
                    <a:pt x="1907540" y="7434580"/>
                    <a:pt x="4197223" y="7434580"/>
                  </a:cubicBezTo>
                  <a:cubicBezTo>
                    <a:pt x="6486906" y="7434580"/>
                    <a:pt x="8337169" y="5780151"/>
                    <a:pt x="8337169" y="3745865"/>
                  </a:cubicBezTo>
                  <a:cubicBezTo>
                    <a:pt x="8337169" y="1711579"/>
                    <a:pt x="6486779" y="57150"/>
                    <a:pt x="4197223" y="57150"/>
                  </a:cubicBezTo>
                  <a:lnTo>
                    <a:pt x="4197223" y="28575"/>
                  </a:lnTo>
                  <a:lnTo>
                    <a:pt x="4197223" y="57150"/>
                  </a:lnTo>
                  <a:cubicBezTo>
                    <a:pt x="1907540" y="57150"/>
                    <a:pt x="57150" y="1711706"/>
                    <a:pt x="57150" y="3745865"/>
                  </a:cubicBezTo>
                  <a:close/>
                </a:path>
              </a:pathLst>
            </a:custGeom>
            <a:solidFill>
              <a:srgbClr val="A1B4A2"/>
            </a:solidFill>
          </p:spPr>
        </p:sp>
        <p:sp>
          <p:nvSpPr>
            <p:cNvPr name="TextBox 21" id="21"/>
            <p:cNvSpPr txBox="true"/>
            <p:nvPr/>
          </p:nvSpPr>
          <p:spPr>
            <a:xfrm>
              <a:off x="0" y="-47625"/>
              <a:ext cx="8394327" cy="7539432"/>
            </a:xfrm>
            <a:prstGeom prst="rect">
              <a:avLst/>
            </a:prstGeom>
          </p:spPr>
          <p:txBody>
            <a:bodyPr anchor="ctr" rtlCol="false" tIns="50800" lIns="50800" bIns="50800" rIns="50800"/>
            <a:lstStyle/>
            <a:p>
              <a:pPr algn="ctr">
                <a:lnSpc>
                  <a:spcPts val="5400"/>
                </a:lnSpc>
              </a:pPr>
              <a:r>
                <a:rPr lang="en-US" b="true" sz="4500">
                  <a:solidFill>
                    <a:srgbClr val="3C3C50"/>
                  </a:solidFill>
                  <a:latin typeface="Poppins Bold"/>
                  <a:ea typeface="Poppins Bold"/>
                  <a:cs typeface="Poppins Bold"/>
                  <a:sym typeface="Poppins Bold"/>
                </a:rPr>
                <a:t>IRB</a:t>
              </a:r>
            </a:p>
            <a:p>
              <a:pPr algn="ctr">
                <a:lnSpc>
                  <a:spcPts val="3960"/>
                </a:lnSpc>
              </a:pPr>
            </a:p>
            <a:p>
              <a:pPr algn="ctr">
                <a:lnSpc>
                  <a:spcPts val="3960"/>
                </a:lnSpc>
              </a:pPr>
              <a:r>
                <a:rPr lang="en-US" b="true" sz="3300">
                  <a:solidFill>
                    <a:srgbClr val="3C3C50"/>
                  </a:solidFill>
                  <a:latin typeface="Lato Bold"/>
                  <a:ea typeface="Lato Bold"/>
                  <a:cs typeface="Lato Bold"/>
                  <a:sym typeface="Lato Bold"/>
                </a:rPr>
                <a:t>Protection of </a:t>
              </a:r>
            </a:p>
            <a:p>
              <a:pPr algn="ctr">
                <a:lnSpc>
                  <a:spcPts val="3960"/>
                </a:lnSpc>
              </a:pPr>
              <a:r>
                <a:rPr lang="en-US" b="true" sz="3300">
                  <a:solidFill>
                    <a:srgbClr val="3C3C50"/>
                  </a:solidFill>
                  <a:latin typeface="Lato Bold"/>
                  <a:ea typeface="Lato Bold"/>
                  <a:cs typeface="Lato Bold"/>
                  <a:sym typeface="Lato Bold"/>
                </a:rPr>
                <a:t>Human Subjects</a:t>
              </a:r>
            </a:p>
          </p:txBody>
        </p:sp>
      </p:grpSp>
      <p:sp>
        <p:nvSpPr>
          <p:cNvPr name="TextBox 22" id="22"/>
          <p:cNvSpPr txBox="true"/>
          <p:nvPr/>
        </p:nvSpPr>
        <p:spPr>
          <a:xfrm rot="-1761979">
            <a:off x="6238210" y="5072563"/>
            <a:ext cx="1398715" cy="647700"/>
          </a:xfrm>
          <a:prstGeom prst="rect">
            <a:avLst/>
          </a:prstGeom>
        </p:spPr>
        <p:txBody>
          <a:bodyPr anchor="t" rtlCol="false" tIns="0" lIns="0" bIns="0" rIns="0">
            <a:spAutoFit/>
          </a:bodyPr>
          <a:lstStyle/>
          <a:p>
            <a:pPr algn="ctr">
              <a:lnSpc>
                <a:spcPts val="2488"/>
              </a:lnSpc>
            </a:pPr>
            <a:r>
              <a:rPr lang="en-US" sz="2073">
                <a:solidFill>
                  <a:srgbClr val="FFFFFF"/>
                </a:solidFill>
                <a:latin typeface="Poppins"/>
                <a:ea typeface="Poppins"/>
                <a:cs typeface="Poppins"/>
                <a:sym typeface="Poppins"/>
              </a:rPr>
              <a:t>ANIMAL</a:t>
            </a:r>
          </a:p>
          <a:p>
            <a:pPr algn="ctr">
              <a:lnSpc>
                <a:spcPts val="2488"/>
              </a:lnSpc>
            </a:pPr>
            <a:r>
              <a:rPr lang="en-US" sz="2073">
                <a:solidFill>
                  <a:srgbClr val="FFFFFF"/>
                </a:solidFill>
                <a:latin typeface="Poppins"/>
                <a:ea typeface="Poppins"/>
                <a:cs typeface="Poppins"/>
                <a:sym typeface="Poppins"/>
              </a:rPr>
              <a:t>SAFETY</a:t>
            </a:r>
          </a:p>
        </p:txBody>
      </p:sp>
      <p:sp>
        <p:nvSpPr>
          <p:cNvPr name="TextBox 23" id="23"/>
          <p:cNvSpPr txBox="true"/>
          <p:nvPr/>
        </p:nvSpPr>
        <p:spPr>
          <a:xfrm rot="-1761979">
            <a:off x="11018641" y="4813315"/>
            <a:ext cx="1398716" cy="647700"/>
          </a:xfrm>
          <a:prstGeom prst="rect">
            <a:avLst/>
          </a:prstGeom>
        </p:spPr>
        <p:txBody>
          <a:bodyPr anchor="t" rtlCol="false" tIns="0" lIns="0" bIns="0" rIns="0">
            <a:spAutoFit/>
          </a:bodyPr>
          <a:lstStyle/>
          <a:p>
            <a:pPr algn="ctr">
              <a:lnSpc>
                <a:spcPts val="2488"/>
              </a:lnSpc>
            </a:pPr>
            <a:r>
              <a:rPr lang="en-US" sz="2073">
                <a:solidFill>
                  <a:srgbClr val="FFFFFF"/>
                </a:solidFill>
                <a:latin typeface="Poppins"/>
                <a:ea typeface="Poppins"/>
                <a:cs typeface="Poppins"/>
                <a:sym typeface="Poppins"/>
              </a:rPr>
              <a:t>HUMAN</a:t>
            </a:r>
          </a:p>
          <a:p>
            <a:pPr algn="ctr">
              <a:lnSpc>
                <a:spcPts val="2488"/>
              </a:lnSpc>
            </a:pPr>
            <a:r>
              <a:rPr lang="en-US" sz="2073">
                <a:solidFill>
                  <a:srgbClr val="FFFFFF"/>
                </a:solidFill>
                <a:latin typeface="Poppins"/>
                <a:ea typeface="Poppins"/>
                <a:cs typeface="Poppins"/>
                <a:sym typeface="Poppins"/>
              </a:rPr>
              <a:t>SAFETY</a:t>
            </a:r>
          </a:p>
        </p:txBody>
      </p:sp>
      <p:grpSp>
        <p:nvGrpSpPr>
          <p:cNvPr name="Group 24" id="24"/>
          <p:cNvGrpSpPr>
            <a:grpSpLocks noChangeAspect="true"/>
          </p:cNvGrpSpPr>
          <p:nvPr/>
        </p:nvGrpSpPr>
        <p:grpSpPr>
          <a:xfrm rot="0">
            <a:off x="15448446" y="109728"/>
            <a:ext cx="2744944" cy="1330882"/>
            <a:chOff x="0" y="0"/>
            <a:chExt cx="5029200" cy="2438400"/>
          </a:xfrm>
        </p:grpSpPr>
        <p:sp>
          <p:nvSpPr>
            <p:cNvPr name="Freeform 25" id="25"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Tree>
  </p:cSld>
  <p:clrMapOvr>
    <a:masterClrMapping/>
  </p:clrMapOvr>
  <p:transition spd="fast">
    <p:fade/>
  </p:transition>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915400"/>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750942" y="500869"/>
            <a:ext cx="8863652" cy="1509160"/>
            <a:chOff x="0" y="0"/>
            <a:chExt cx="11818202" cy="2012213"/>
          </a:xfrm>
        </p:grpSpPr>
        <p:sp>
          <p:nvSpPr>
            <p:cNvPr name="Freeform 9" id="9"/>
            <p:cNvSpPr/>
            <p:nvPr/>
          </p:nvSpPr>
          <p:spPr>
            <a:xfrm flipH="false" flipV="false" rot="0">
              <a:off x="0" y="0"/>
              <a:ext cx="11818202" cy="2012213"/>
            </a:xfrm>
            <a:custGeom>
              <a:avLst/>
              <a:gdLst/>
              <a:ahLst/>
              <a:cxnLst/>
              <a:rect r="r" b="b" t="t" l="l"/>
              <a:pathLst>
                <a:path h="2012213" w="11818202">
                  <a:moveTo>
                    <a:pt x="0" y="0"/>
                  </a:moveTo>
                  <a:lnTo>
                    <a:pt x="11818202" y="0"/>
                  </a:lnTo>
                  <a:lnTo>
                    <a:pt x="11818202" y="2012213"/>
                  </a:lnTo>
                  <a:lnTo>
                    <a:pt x="0" y="2012213"/>
                  </a:lnTo>
                  <a:close/>
                </a:path>
              </a:pathLst>
            </a:custGeom>
          </p:spPr>
        </p:sp>
        <p:sp>
          <p:nvSpPr>
            <p:cNvPr name="TextBox 10" id="10"/>
            <p:cNvSpPr txBox="true"/>
            <p:nvPr/>
          </p:nvSpPr>
          <p:spPr>
            <a:xfrm>
              <a:off x="0" y="9525"/>
              <a:ext cx="11818202" cy="2002688"/>
            </a:xfrm>
            <a:prstGeom prst="rect">
              <a:avLst/>
            </a:prstGeom>
          </p:spPr>
          <p:txBody>
            <a:bodyPr anchor="b" rtlCol="false" tIns="0" lIns="0" bIns="0" rIns="0"/>
            <a:lstStyle/>
            <a:p>
              <a:pPr algn="ctr">
                <a:lnSpc>
                  <a:spcPts val="6561"/>
                </a:lnSpc>
              </a:pPr>
              <a:r>
                <a:rPr lang="en-US" b="true" sz="6075">
                  <a:solidFill>
                    <a:srgbClr val="FFFFFF"/>
                  </a:solidFill>
                  <a:latin typeface="Poppins Bold"/>
                  <a:ea typeface="Poppins Bold"/>
                  <a:cs typeface="Poppins Bold"/>
                  <a:sym typeface="Poppins Bold"/>
                </a:rPr>
                <a:t>CLASS DISCUSSION:</a:t>
              </a:r>
            </a:p>
          </p:txBody>
        </p:sp>
      </p:grpSp>
      <p:grpSp>
        <p:nvGrpSpPr>
          <p:cNvPr name="Group 11" id="11"/>
          <p:cNvGrpSpPr/>
          <p:nvPr/>
        </p:nvGrpSpPr>
        <p:grpSpPr>
          <a:xfrm rot="0">
            <a:off x="12906969" y="1008388"/>
            <a:ext cx="4289161" cy="2671281"/>
            <a:chOff x="0" y="0"/>
            <a:chExt cx="5718882" cy="3561708"/>
          </a:xfrm>
        </p:grpSpPr>
        <p:sp>
          <p:nvSpPr>
            <p:cNvPr name="Freeform 12" id="12"/>
            <p:cNvSpPr/>
            <p:nvPr/>
          </p:nvSpPr>
          <p:spPr>
            <a:xfrm flipH="false" flipV="false" rot="0">
              <a:off x="0" y="0"/>
              <a:ext cx="5718937" cy="3561715"/>
            </a:xfrm>
            <a:custGeom>
              <a:avLst/>
              <a:gdLst/>
              <a:ahLst/>
              <a:cxnLst/>
              <a:rect r="r" b="b" t="t" l="l"/>
              <a:pathLst>
                <a:path h="3561715" w="5718937">
                  <a:moveTo>
                    <a:pt x="0" y="0"/>
                  </a:moveTo>
                  <a:lnTo>
                    <a:pt x="5718937" y="0"/>
                  </a:lnTo>
                  <a:lnTo>
                    <a:pt x="5718937" y="3561715"/>
                  </a:lnTo>
                  <a:lnTo>
                    <a:pt x="0" y="3561715"/>
                  </a:lnTo>
                  <a:close/>
                </a:path>
              </a:pathLst>
            </a:custGeom>
            <a:solidFill>
              <a:srgbClr val="FCF7F6"/>
            </a:solidFill>
          </p:spPr>
        </p:sp>
      </p:grpSp>
      <p:sp>
        <p:nvSpPr>
          <p:cNvPr name="Freeform 13" id="13" descr="Deciduous tree outline"/>
          <p:cNvSpPr/>
          <p:nvPr/>
        </p:nvSpPr>
        <p:spPr>
          <a:xfrm flipH="false" flipV="false" rot="0">
            <a:off x="13962969" y="1255449"/>
            <a:ext cx="2177161" cy="2177161"/>
          </a:xfrm>
          <a:custGeom>
            <a:avLst/>
            <a:gdLst/>
            <a:ahLst/>
            <a:cxnLst/>
            <a:rect r="r" b="b" t="t" l="l"/>
            <a:pathLst>
              <a:path h="2177161" w="2177161">
                <a:moveTo>
                  <a:pt x="0" y="0"/>
                </a:moveTo>
                <a:lnTo>
                  <a:pt x="2177161" y="0"/>
                </a:lnTo>
                <a:lnTo>
                  <a:pt x="2177161" y="2177161"/>
                </a:lnTo>
                <a:lnTo>
                  <a:pt x="0" y="21771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4" id="14"/>
          <p:cNvGrpSpPr/>
          <p:nvPr/>
        </p:nvGrpSpPr>
        <p:grpSpPr>
          <a:xfrm rot="0">
            <a:off x="12171966" y="3918814"/>
            <a:ext cx="4544409" cy="2671281"/>
            <a:chOff x="0" y="0"/>
            <a:chExt cx="6059212" cy="3561708"/>
          </a:xfrm>
        </p:grpSpPr>
        <p:sp>
          <p:nvSpPr>
            <p:cNvPr name="Freeform 15" id="15"/>
            <p:cNvSpPr/>
            <p:nvPr/>
          </p:nvSpPr>
          <p:spPr>
            <a:xfrm flipH="false" flipV="false" rot="0">
              <a:off x="0" y="0"/>
              <a:ext cx="6059170" cy="3561715"/>
            </a:xfrm>
            <a:custGeom>
              <a:avLst/>
              <a:gdLst/>
              <a:ahLst/>
              <a:cxnLst/>
              <a:rect r="r" b="b" t="t" l="l"/>
              <a:pathLst>
                <a:path h="3561715" w="6059170">
                  <a:moveTo>
                    <a:pt x="0" y="0"/>
                  </a:moveTo>
                  <a:lnTo>
                    <a:pt x="6059170" y="0"/>
                  </a:lnTo>
                  <a:lnTo>
                    <a:pt x="6059170" y="3561715"/>
                  </a:lnTo>
                  <a:lnTo>
                    <a:pt x="0" y="3561715"/>
                  </a:lnTo>
                  <a:close/>
                </a:path>
              </a:pathLst>
            </a:custGeom>
            <a:solidFill>
              <a:srgbClr val="FCF7F6"/>
            </a:solidFill>
          </p:spPr>
        </p:sp>
      </p:grpSp>
      <p:sp>
        <p:nvSpPr>
          <p:cNvPr name="Freeform 16" id="16"/>
          <p:cNvSpPr/>
          <p:nvPr/>
        </p:nvSpPr>
        <p:spPr>
          <a:xfrm flipH="false" flipV="false" rot="0">
            <a:off x="15561631" y="3510098"/>
            <a:ext cx="1872772" cy="871005"/>
          </a:xfrm>
          <a:custGeom>
            <a:avLst/>
            <a:gdLst/>
            <a:ahLst/>
            <a:cxnLst/>
            <a:rect r="r" b="b" t="t" l="l"/>
            <a:pathLst>
              <a:path h="871005" w="1872772">
                <a:moveTo>
                  <a:pt x="0" y="0"/>
                </a:moveTo>
                <a:lnTo>
                  <a:pt x="1872772" y="0"/>
                </a:lnTo>
                <a:lnTo>
                  <a:pt x="1872772" y="871004"/>
                </a:lnTo>
                <a:lnTo>
                  <a:pt x="0" y="8710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descr="Group of men outline"/>
          <p:cNvSpPr/>
          <p:nvPr/>
        </p:nvSpPr>
        <p:spPr>
          <a:xfrm flipH="false" flipV="false" rot="0">
            <a:off x="13331793" y="4142078"/>
            <a:ext cx="2224755" cy="2224755"/>
          </a:xfrm>
          <a:custGeom>
            <a:avLst/>
            <a:gdLst/>
            <a:ahLst/>
            <a:cxnLst/>
            <a:rect r="r" b="b" t="t" l="l"/>
            <a:pathLst>
              <a:path h="2224755" w="2224755">
                <a:moveTo>
                  <a:pt x="0" y="0"/>
                </a:moveTo>
                <a:lnTo>
                  <a:pt x="2224755" y="0"/>
                </a:lnTo>
                <a:lnTo>
                  <a:pt x="2224755" y="2224755"/>
                </a:lnTo>
                <a:lnTo>
                  <a:pt x="0" y="22247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8" id="18"/>
          <p:cNvGrpSpPr/>
          <p:nvPr/>
        </p:nvGrpSpPr>
        <p:grpSpPr>
          <a:xfrm rot="0">
            <a:off x="13165194" y="6776902"/>
            <a:ext cx="3765303" cy="2670761"/>
            <a:chOff x="0" y="0"/>
            <a:chExt cx="5020404" cy="3561014"/>
          </a:xfrm>
        </p:grpSpPr>
        <p:sp>
          <p:nvSpPr>
            <p:cNvPr name="Freeform 19" id="19"/>
            <p:cNvSpPr/>
            <p:nvPr/>
          </p:nvSpPr>
          <p:spPr>
            <a:xfrm flipH="false" flipV="false" rot="0">
              <a:off x="0" y="0"/>
              <a:ext cx="5020437" cy="3560953"/>
            </a:xfrm>
            <a:custGeom>
              <a:avLst/>
              <a:gdLst/>
              <a:ahLst/>
              <a:cxnLst/>
              <a:rect r="r" b="b" t="t" l="l"/>
              <a:pathLst>
                <a:path h="3560953" w="5020437">
                  <a:moveTo>
                    <a:pt x="0" y="0"/>
                  </a:moveTo>
                  <a:lnTo>
                    <a:pt x="5020437" y="0"/>
                  </a:lnTo>
                  <a:lnTo>
                    <a:pt x="5020437" y="3560953"/>
                  </a:lnTo>
                  <a:lnTo>
                    <a:pt x="0" y="3560953"/>
                  </a:lnTo>
                  <a:close/>
                </a:path>
              </a:pathLst>
            </a:custGeom>
            <a:solidFill>
              <a:srgbClr val="FCF7F6"/>
            </a:solidFill>
          </p:spPr>
        </p:sp>
      </p:grpSp>
      <p:sp>
        <p:nvSpPr>
          <p:cNvPr name="Freeform 20" id="20" descr="Sheep outline"/>
          <p:cNvSpPr/>
          <p:nvPr/>
        </p:nvSpPr>
        <p:spPr>
          <a:xfrm flipH="false" flipV="false" rot="0">
            <a:off x="13959265" y="6961448"/>
            <a:ext cx="2201726" cy="2201726"/>
          </a:xfrm>
          <a:custGeom>
            <a:avLst/>
            <a:gdLst/>
            <a:ahLst/>
            <a:cxnLst/>
            <a:rect r="r" b="b" t="t" l="l"/>
            <a:pathLst>
              <a:path h="2201726" w="2201726">
                <a:moveTo>
                  <a:pt x="0" y="0"/>
                </a:moveTo>
                <a:lnTo>
                  <a:pt x="2201725" y="0"/>
                </a:lnTo>
                <a:lnTo>
                  <a:pt x="2201725" y="2201725"/>
                </a:lnTo>
                <a:lnTo>
                  <a:pt x="0" y="220172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1" id="21"/>
          <p:cNvSpPr txBox="true"/>
          <p:nvPr/>
        </p:nvSpPr>
        <p:spPr>
          <a:xfrm rot="0">
            <a:off x="750942" y="2047875"/>
            <a:ext cx="9320834" cy="6162675"/>
          </a:xfrm>
          <a:prstGeom prst="rect">
            <a:avLst/>
          </a:prstGeom>
        </p:spPr>
        <p:txBody>
          <a:bodyPr anchor="t" rtlCol="false" tIns="0" lIns="0" bIns="0" rIns="0">
            <a:spAutoFit/>
          </a:bodyPr>
          <a:lstStyle/>
          <a:p>
            <a:pPr algn="l">
              <a:lnSpc>
                <a:spcPts val="3510"/>
              </a:lnSpc>
            </a:pPr>
            <a:r>
              <a:rPr lang="en-US" sz="2925">
                <a:solidFill>
                  <a:srgbClr val="FFFFFF"/>
                </a:solidFill>
                <a:latin typeface="Poppins"/>
                <a:ea typeface="Poppins"/>
                <a:cs typeface="Poppins"/>
                <a:sym typeface="Poppins"/>
              </a:rPr>
              <a:t>Take a look at the headlines below, and decide which review board (IRB, IACUC, or IBC) must have given permission for these research experiments.</a:t>
            </a:r>
          </a:p>
          <a:p>
            <a:pPr algn="l">
              <a:lnSpc>
                <a:spcPts val="3510"/>
              </a:lnSpc>
            </a:pPr>
          </a:p>
          <a:p>
            <a:pPr algn="l" marL="264676" indent="-132338" lvl="1">
              <a:lnSpc>
                <a:spcPts val="3510"/>
              </a:lnSpc>
              <a:buAutoNum type="arabicPeriod" startAt="1"/>
            </a:pPr>
            <a:r>
              <a:rPr lang="en-US" sz="2925">
                <a:solidFill>
                  <a:srgbClr val="FFFFFF"/>
                </a:solidFill>
                <a:latin typeface="Poppins"/>
                <a:ea typeface="Poppins"/>
                <a:cs typeface="Poppins"/>
                <a:sym typeface="Poppins"/>
              </a:rPr>
              <a:t>“Woman Cured of HIV After Human Umbilical Cord Blood Transplant”</a:t>
            </a:r>
          </a:p>
          <a:p>
            <a:pPr algn="l" marL="264676" indent="-132338" lvl="1">
              <a:lnSpc>
                <a:spcPts val="3510"/>
              </a:lnSpc>
              <a:buAutoNum type="arabicPeriod" startAt="1"/>
            </a:pPr>
            <a:r>
              <a:rPr lang="en-US" sz="2925">
                <a:solidFill>
                  <a:srgbClr val="FFFFFF"/>
                </a:solidFill>
                <a:latin typeface="Poppins"/>
                <a:ea typeface="Poppins"/>
                <a:cs typeface="Poppins"/>
                <a:sym typeface="Poppins"/>
              </a:rPr>
              <a:t>“In a First, a Robot Performs Laparoscopic Surgery on Pig Without Human Help”</a:t>
            </a:r>
          </a:p>
          <a:p>
            <a:pPr algn="l" marL="264676" indent="-132338" lvl="1">
              <a:lnSpc>
                <a:spcPts val="3510"/>
              </a:lnSpc>
              <a:buAutoNum type="arabicPeriod" startAt="1"/>
            </a:pPr>
            <a:r>
              <a:rPr lang="en-US" sz="2925">
                <a:solidFill>
                  <a:srgbClr val="FFFFFF"/>
                </a:solidFill>
                <a:latin typeface="Poppins"/>
                <a:ea typeface="Poppins"/>
                <a:cs typeface="Poppins"/>
                <a:sym typeface="Poppins"/>
              </a:rPr>
              <a:t>“Doctors Transplant Gene-Modified Pig Kidneys Into Brain-Dead Patient”</a:t>
            </a:r>
          </a:p>
          <a:p>
            <a:pPr algn="l" marL="264676" indent="-132338" lvl="1">
              <a:lnSpc>
                <a:spcPts val="3510"/>
              </a:lnSpc>
              <a:buAutoNum type="arabicPeriod" startAt="1"/>
            </a:pPr>
            <a:r>
              <a:rPr lang="en-US" sz="2925">
                <a:solidFill>
                  <a:srgbClr val="FFFFFF"/>
                </a:solidFill>
                <a:latin typeface="Poppins"/>
                <a:ea typeface="Poppins"/>
                <a:cs typeface="Poppins"/>
                <a:sym typeface="Poppins"/>
              </a:rPr>
              <a:t>“New species of corn developed using genome manipulation will allow farmers to use less water and fertilizer while maintaining crop yields”</a:t>
            </a:r>
          </a:p>
          <a:p>
            <a:pPr algn="ctr" marL="264676" indent="-132338" lvl="1">
              <a:lnSpc>
                <a:spcPts val="3510"/>
              </a:lnSpc>
            </a:pPr>
          </a:p>
        </p:txBody>
      </p:sp>
      <p:grpSp>
        <p:nvGrpSpPr>
          <p:cNvPr name="Group 22" id="22"/>
          <p:cNvGrpSpPr>
            <a:grpSpLocks noChangeAspect="true"/>
          </p:cNvGrpSpPr>
          <p:nvPr/>
        </p:nvGrpSpPr>
        <p:grpSpPr>
          <a:xfrm rot="0">
            <a:off x="15561631" y="-9525"/>
            <a:ext cx="2744944" cy="1330882"/>
            <a:chOff x="0" y="0"/>
            <a:chExt cx="5029200" cy="2438400"/>
          </a:xfrm>
        </p:grpSpPr>
        <p:sp>
          <p:nvSpPr>
            <p:cNvPr name="Freeform 23" id="23"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12"/>
              <a:stretch>
                <a:fillRect l="0" t="-32" r="0" b="-32"/>
              </a:stretch>
            </a:blipFill>
          </p:spPr>
        </p:sp>
      </p:grpSp>
    </p:spTree>
  </p:cSld>
  <p:clrMapOvr>
    <a:masterClrMapping/>
  </p:clrMapOvr>
  <p:transition spd="fast">
    <p:fade/>
  </p:transition>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a:grpSpLocks noChangeAspect="true"/>
          </p:cNvGrpSpPr>
          <p:nvPr/>
        </p:nvGrpSpPr>
        <p:grpSpPr>
          <a:xfrm rot="0">
            <a:off x="15" y="1"/>
            <a:ext cx="18287985" cy="10286998"/>
            <a:chOff x="0" y="0"/>
            <a:chExt cx="24383980" cy="13715998"/>
          </a:xfrm>
        </p:grpSpPr>
        <p:sp>
          <p:nvSpPr>
            <p:cNvPr name="Freeform 11" id="11"/>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alphaModFix amt="35000"/>
              </a:blip>
              <a:stretch>
                <a:fillRect l="0" t="0" r="-26729" b="0"/>
              </a:stretch>
            </a:blipFill>
          </p:spPr>
        </p:sp>
      </p:grpSp>
      <p:grpSp>
        <p:nvGrpSpPr>
          <p:cNvPr name="Group 12" id="12"/>
          <p:cNvGrpSpPr/>
          <p:nvPr/>
        </p:nvGrpSpPr>
        <p:grpSpPr>
          <a:xfrm rot="0">
            <a:off x="1257302" y="1598793"/>
            <a:ext cx="4969746" cy="7089414"/>
            <a:chOff x="0" y="0"/>
            <a:chExt cx="6626328" cy="9452552"/>
          </a:xfrm>
        </p:grpSpPr>
        <p:sp>
          <p:nvSpPr>
            <p:cNvPr name="Freeform 13" id="13"/>
            <p:cNvSpPr/>
            <p:nvPr/>
          </p:nvSpPr>
          <p:spPr>
            <a:xfrm flipH="false" flipV="false" rot="0">
              <a:off x="0" y="0"/>
              <a:ext cx="6626328" cy="9452552"/>
            </a:xfrm>
            <a:custGeom>
              <a:avLst/>
              <a:gdLst/>
              <a:ahLst/>
              <a:cxnLst/>
              <a:rect r="r" b="b" t="t" l="l"/>
              <a:pathLst>
                <a:path h="9452552" w="6626328">
                  <a:moveTo>
                    <a:pt x="0" y="0"/>
                  </a:moveTo>
                  <a:lnTo>
                    <a:pt x="6626328" y="0"/>
                  </a:lnTo>
                  <a:lnTo>
                    <a:pt x="6626328" y="9452552"/>
                  </a:lnTo>
                  <a:lnTo>
                    <a:pt x="0" y="9452552"/>
                  </a:lnTo>
                  <a:close/>
                </a:path>
              </a:pathLst>
            </a:custGeom>
          </p:spPr>
        </p:sp>
        <p:sp>
          <p:nvSpPr>
            <p:cNvPr name="TextBox 14" id="14"/>
            <p:cNvSpPr txBox="true"/>
            <p:nvPr/>
          </p:nvSpPr>
          <p:spPr>
            <a:xfrm>
              <a:off x="0" y="19050"/>
              <a:ext cx="6626328" cy="9433502"/>
            </a:xfrm>
            <a:prstGeom prst="rect">
              <a:avLst/>
            </a:prstGeom>
          </p:spPr>
          <p:txBody>
            <a:bodyPr anchor="ctr" rtlCol="false" tIns="0" lIns="0" bIns="0" rIns="0"/>
            <a:lstStyle/>
            <a:p>
              <a:pPr algn="r">
                <a:lnSpc>
                  <a:spcPts val="7128"/>
                </a:lnSpc>
              </a:pPr>
              <a:r>
                <a:rPr lang="en-US" b="true" sz="6600">
                  <a:solidFill>
                    <a:srgbClr val="FFFFFF"/>
                  </a:solidFill>
                  <a:latin typeface="Poppins Bold"/>
                  <a:ea typeface="Poppins Bold"/>
                  <a:cs typeface="Poppins Bold"/>
                  <a:sym typeface="Poppins Bold"/>
                </a:rPr>
                <a:t>WHAT’S NEXT?</a:t>
              </a:r>
            </a:p>
          </p:txBody>
        </p:sp>
      </p:grpSp>
      <p:sp>
        <p:nvSpPr>
          <p:cNvPr name="AutoShape 15" id="15"/>
          <p:cNvSpPr/>
          <p:nvPr/>
        </p:nvSpPr>
        <p:spPr>
          <a:xfrm rot="5388104">
            <a:off x="5259595" y="5143500"/>
            <a:ext cx="3440927" cy="0"/>
          </a:xfrm>
          <a:prstGeom prst="line">
            <a:avLst/>
          </a:prstGeom>
          <a:ln cap="rnd" w="9525">
            <a:solidFill>
              <a:srgbClr val="FCF7F6"/>
            </a:solidFill>
            <a:prstDash val="solid"/>
            <a:headEnd type="none" len="sm" w="sm"/>
            <a:tailEnd type="none" len="sm" w="sm"/>
          </a:ln>
        </p:spPr>
      </p:sp>
      <p:grpSp>
        <p:nvGrpSpPr>
          <p:cNvPr name="Group 16" id="16"/>
          <p:cNvGrpSpPr/>
          <p:nvPr/>
        </p:nvGrpSpPr>
        <p:grpSpPr>
          <a:xfrm rot="0">
            <a:off x="7735669" y="1459523"/>
            <a:ext cx="10552316" cy="8160668"/>
            <a:chOff x="0" y="0"/>
            <a:chExt cx="14069754" cy="10880891"/>
          </a:xfrm>
        </p:grpSpPr>
        <p:sp>
          <p:nvSpPr>
            <p:cNvPr name="Freeform 17" id="17"/>
            <p:cNvSpPr/>
            <p:nvPr/>
          </p:nvSpPr>
          <p:spPr>
            <a:xfrm flipH="false" flipV="false" rot="0">
              <a:off x="0" y="0"/>
              <a:ext cx="14069754" cy="10880891"/>
            </a:xfrm>
            <a:custGeom>
              <a:avLst/>
              <a:gdLst/>
              <a:ahLst/>
              <a:cxnLst/>
              <a:rect r="r" b="b" t="t" l="l"/>
              <a:pathLst>
                <a:path h="10880891" w="14069754">
                  <a:moveTo>
                    <a:pt x="0" y="0"/>
                  </a:moveTo>
                  <a:lnTo>
                    <a:pt x="14069754" y="0"/>
                  </a:lnTo>
                  <a:lnTo>
                    <a:pt x="14069754" y="10880891"/>
                  </a:lnTo>
                  <a:lnTo>
                    <a:pt x="0" y="10880891"/>
                  </a:lnTo>
                  <a:close/>
                </a:path>
              </a:pathLst>
            </a:custGeom>
          </p:spPr>
        </p:sp>
        <p:sp>
          <p:nvSpPr>
            <p:cNvPr name="TextBox 18" id="18"/>
            <p:cNvSpPr txBox="true"/>
            <p:nvPr/>
          </p:nvSpPr>
          <p:spPr>
            <a:xfrm>
              <a:off x="0" y="9525"/>
              <a:ext cx="14069754" cy="10871366"/>
            </a:xfrm>
            <a:prstGeom prst="rect">
              <a:avLst/>
            </a:prstGeom>
          </p:spPr>
          <p:txBody>
            <a:bodyPr anchor="ctr" rtlCol="false" tIns="0" lIns="0" bIns="0" rIns="0"/>
            <a:lstStyle/>
            <a:p>
              <a:pPr algn="l">
                <a:lnSpc>
                  <a:spcPts val="3888"/>
                </a:lnSpc>
              </a:pPr>
            </a:p>
            <a:p>
              <a:pPr algn="l" marL="792480" indent="-396240" lvl="1">
                <a:lnSpc>
                  <a:spcPts val="3888"/>
                </a:lnSpc>
                <a:buFont typeface="Arial"/>
                <a:buChar char="•"/>
              </a:pPr>
              <a:r>
                <a:rPr lang="en-US" sz="3600">
                  <a:solidFill>
                    <a:srgbClr val="FFFFFF"/>
                  </a:solidFill>
                  <a:latin typeface="Poppins"/>
                  <a:ea typeface="Poppins"/>
                  <a:cs typeface="Poppins"/>
                  <a:sym typeface="Poppins"/>
                </a:rPr>
                <a:t>What are research ethics &amp; integrity?</a:t>
              </a:r>
            </a:p>
            <a:p>
              <a:pPr algn="l" marL="1478128" indent="-492709" lvl="2">
                <a:lnSpc>
                  <a:spcPts val="3888"/>
                </a:lnSpc>
                <a:buFont typeface="Arial"/>
                <a:buChar char="⚬"/>
              </a:pPr>
              <a:r>
                <a:rPr lang="en-US" sz="3600">
                  <a:solidFill>
                    <a:srgbClr val="FFFFFF"/>
                  </a:solidFill>
                  <a:latin typeface="Poppins"/>
                  <a:ea typeface="Poppins"/>
                  <a:cs typeface="Poppins"/>
                  <a:sym typeface="Poppins"/>
                </a:rPr>
                <a:t>Ethics in agriculture</a:t>
              </a:r>
            </a:p>
            <a:p>
              <a:pPr algn="l">
                <a:lnSpc>
                  <a:spcPts val="3888"/>
                </a:lnSpc>
              </a:pPr>
            </a:p>
            <a:p>
              <a:pPr algn="l" marL="792328" indent="-396164" lvl="1">
                <a:lnSpc>
                  <a:spcPts val="3888"/>
                </a:lnSpc>
                <a:buFont typeface="Arial"/>
                <a:buChar char="•"/>
              </a:pPr>
              <a:r>
                <a:rPr lang="en-US" sz="3600">
                  <a:solidFill>
                    <a:srgbClr val="FFFFFF"/>
                  </a:solidFill>
                  <a:latin typeface="Poppins"/>
                  <a:ea typeface="Poppins"/>
                  <a:cs typeface="Poppins"/>
                  <a:sym typeface="Poppins"/>
                </a:rPr>
                <a:t>Research ethics committees</a:t>
              </a:r>
            </a:p>
            <a:p>
              <a:pPr algn="l">
                <a:lnSpc>
                  <a:spcPts val="3888"/>
                </a:lnSpc>
              </a:pPr>
            </a:p>
            <a:p>
              <a:pPr algn="l" marL="777240" indent="-388620" lvl="1">
                <a:lnSpc>
                  <a:spcPts val="3888"/>
                </a:lnSpc>
                <a:buFont typeface="Arial"/>
                <a:buChar char="•"/>
              </a:pPr>
              <a:r>
                <a:rPr lang="en-US" sz="3600">
                  <a:solidFill>
                    <a:srgbClr val="FFFFFF"/>
                  </a:solidFill>
                  <a:latin typeface="Poppins"/>
                  <a:ea typeface="Poppins"/>
                  <a:cs typeface="Poppins"/>
                  <a:sym typeface="Poppins"/>
                </a:rPr>
                <a:t>How to be an ethical researcher</a:t>
              </a:r>
            </a:p>
            <a:p>
              <a:pPr algn="l">
                <a:lnSpc>
                  <a:spcPts val="3888"/>
                </a:lnSpc>
              </a:pPr>
            </a:p>
            <a:p>
              <a:pPr algn="l" marL="792480" indent="-396240" lvl="1">
                <a:lnSpc>
                  <a:spcPts val="3888"/>
                </a:lnSpc>
                <a:buFont typeface="Arial"/>
                <a:buChar char="•"/>
              </a:pPr>
              <a:r>
                <a:rPr lang="en-US" sz="3600">
                  <a:solidFill>
                    <a:srgbClr val="FFFFFF"/>
                  </a:solidFill>
                  <a:latin typeface="Poppins"/>
                  <a:ea typeface="Poppins"/>
                  <a:cs typeface="Poppins"/>
                  <a:sym typeface="Poppins"/>
                </a:rPr>
                <a:t>Research misconduct, the consequences, and how to avoid it!</a:t>
              </a:r>
            </a:p>
            <a:p>
              <a:pPr algn="l" marL="792480" indent="-396240" lvl="1">
                <a:lnSpc>
                  <a:spcPts val="3888"/>
                </a:lnSpc>
              </a:pPr>
            </a:p>
          </p:txBody>
        </p:sp>
      </p:grpSp>
      <p:grpSp>
        <p:nvGrpSpPr>
          <p:cNvPr name="Group 19" id="19"/>
          <p:cNvGrpSpPr>
            <a:grpSpLocks noChangeAspect="true"/>
          </p:cNvGrpSpPr>
          <p:nvPr/>
        </p:nvGrpSpPr>
        <p:grpSpPr>
          <a:xfrm rot="0">
            <a:off x="191091" y="9258300"/>
            <a:ext cx="2744944" cy="1330882"/>
            <a:chOff x="0" y="0"/>
            <a:chExt cx="5029200" cy="2438400"/>
          </a:xfrm>
        </p:grpSpPr>
        <p:sp>
          <p:nvSpPr>
            <p:cNvPr name="Freeform 20" id="20"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9B98B"/>
            </a:solidFill>
          </p:spPr>
        </p:sp>
      </p:grpSp>
      <p:grpSp>
        <p:nvGrpSpPr>
          <p:cNvPr name="Group 10" id="10"/>
          <p:cNvGrpSpPr/>
          <p:nvPr/>
        </p:nvGrpSpPr>
        <p:grpSpPr>
          <a:xfrm rot="0">
            <a:off x="1257302" y="1598793"/>
            <a:ext cx="4871511" cy="7089414"/>
            <a:chOff x="0" y="0"/>
            <a:chExt cx="6495349" cy="9452552"/>
          </a:xfrm>
        </p:grpSpPr>
        <p:sp>
          <p:nvSpPr>
            <p:cNvPr name="Freeform 11" id="11"/>
            <p:cNvSpPr/>
            <p:nvPr/>
          </p:nvSpPr>
          <p:spPr>
            <a:xfrm flipH="false" flipV="false" rot="0">
              <a:off x="0" y="0"/>
              <a:ext cx="6495349" cy="9452552"/>
            </a:xfrm>
            <a:custGeom>
              <a:avLst/>
              <a:gdLst/>
              <a:ahLst/>
              <a:cxnLst/>
              <a:rect r="r" b="b" t="t" l="l"/>
              <a:pathLst>
                <a:path h="9452552" w="6495349">
                  <a:moveTo>
                    <a:pt x="0" y="0"/>
                  </a:moveTo>
                  <a:lnTo>
                    <a:pt x="6495349" y="0"/>
                  </a:lnTo>
                  <a:lnTo>
                    <a:pt x="6495349" y="9452552"/>
                  </a:lnTo>
                  <a:lnTo>
                    <a:pt x="0" y="9452552"/>
                  </a:lnTo>
                  <a:close/>
                </a:path>
              </a:pathLst>
            </a:custGeom>
          </p:spPr>
        </p:sp>
        <p:sp>
          <p:nvSpPr>
            <p:cNvPr name="TextBox 12" id="12"/>
            <p:cNvSpPr txBox="true"/>
            <p:nvPr/>
          </p:nvSpPr>
          <p:spPr>
            <a:xfrm>
              <a:off x="0" y="19050"/>
              <a:ext cx="6495349" cy="9433502"/>
            </a:xfrm>
            <a:prstGeom prst="rect">
              <a:avLst/>
            </a:prstGeom>
          </p:spPr>
          <p:txBody>
            <a:bodyPr anchor="ctr" rtlCol="false" tIns="0" lIns="0" bIns="0" rIns="0"/>
            <a:lstStyle/>
            <a:p>
              <a:pPr algn="r">
                <a:lnSpc>
                  <a:spcPts val="7128"/>
                </a:lnSpc>
              </a:pPr>
              <a:r>
                <a:rPr lang="en-US" b="true" sz="6600">
                  <a:solidFill>
                    <a:srgbClr val="FFFFFF"/>
                  </a:solidFill>
                  <a:latin typeface="Poppins Bold"/>
                  <a:ea typeface="Poppins Bold"/>
                  <a:cs typeface="Poppins Bold"/>
                  <a:sym typeface="Poppins Bold"/>
                </a:rPr>
                <a:t>WHAT WE’VE LEARNED SO FAR...</a:t>
              </a:r>
            </a:p>
          </p:txBody>
        </p:sp>
      </p:grpSp>
      <p:sp>
        <p:nvSpPr>
          <p:cNvPr name="AutoShape 13" id="13"/>
          <p:cNvSpPr/>
          <p:nvPr/>
        </p:nvSpPr>
        <p:spPr>
          <a:xfrm rot="5388104">
            <a:off x="5259595" y="5143500"/>
            <a:ext cx="3440927" cy="0"/>
          </a:xfrm>
          <a:prstGeom prst="line">
            <a:avLst/>
          </a:prstGeom>
          <a:ln cap="rnd" w="9525">
            <a:solidFill>
              <a:srgbClr val="FCF7F6"/>
            </a:solidFill>
            <a:prstDash val="solid"/>
            <a:headEnd type="none" len="sm" w="sm"/>
            <a:tailEnd type="none" len="sm" w="sm"/>
          </a:ln>
        </p:spPr>
      </p:sp>
      <p:sp>
        <p:nvSpPr>
          <p:cNvPr name="TextBox 14" id="14"/>
          <p:cNvSpPr txBox="true"/>
          <p:nvPr/>
        </p:nvSpPr>
        <p:spPr>
          <a:xfrm rot="0">
            <a:off x="7931097" y="1502342"/>
            <a:ext cx="8909927" cy="7483397"/>
          </a:xfrm>
          <a:prstGeom prst="rect">
            <a:avLst/>
          </a:prstGeom>
        </p:spPr>
        <p:txBody>
          <a:bodyPr anchor="t" rtlCol="false" tIns="0" lIns="0" bIns="0" rIns="0">
            <a:spAutoFit/>
          </a:bodyPr>
          <a:lstStyle/>
          <a:p>
            <a:pPr algn="l">
              <a:lnSpc>
                <a:spcPts val="3462"/>
              </a:lnSpc>
            </a:pPr>
            <a:r>
              <a:rPr lang="en-US" b="true" sz="3176">
                <a:solidFill>
                  <a:srgbClr val="FFFFFF"/>
                </a:solidFill>
                <a:latin typeface="Poppins Bold"/>
                <a:ea typeface="Poppins Bold"/>
                <a:cs typeface="Poppins Bold"/>
                <a:sym typeface="Poppins Bold"/>
              </a:rPr>
              <a:t>What we learned about r</a:t>
            </a:r>
            <a:r>
              <a:rPr lang="en-US" b="true" sz="3176">
                <a:solidFill>
                  <a:srgbClr val="FFFFFF"/>
                </a:solidFill>
                <a:latin typeface="Poppins Bold"/>
                <a:ea typeface="Poppins Bold"/>
                <a:cs typeface="Poppins Bold"/>
                <a:sym typeface="Poppins Bold"/>
              </a:rPr>
              <a:t>esearch ethics:</a:t>
            </a:r>
          </a:p>
          <a:p>
            <a:pPr algn="l" marL="371920" indent="-185960" lvl="1">
              <a:lnSpc>
                <a:spcPts val="3462"/>
              </a:lnSpc>
              <a:buFont typeface="Arial"/>
              <a:buChar char="•"/>
            </a:pPr>
            <a:r>
              <a:rPr lang="en-US" sz="3176">
                <a:solidFill>
                  <a:srgbClr val="FFFFFF"/>
                </a:solidFill>
                <a:latin typeface="Poppins"/>
                <a:ea typeface="Poppins"/>
                <a:cs typeface="Poppins"/>
                <a:sym typeface="Poppins"/>
              </a:rPr>
              <a:t>Help us do research safely and responsibly</a:t>
            </a:r>
          </a:p>
          <a:p>
            <a:pPr algn="l" marL="371920" indent="-185960" lvl="1">
              <a:lnSpc>
                <a:spcPts val="3462"/>
              </a:lnSpc>
              <a:buFont typeface="Arial"/>
              <a:buChar char="•"/>
            </a:pPr>
            <a:r>
              <a:rPr lang="en-US" sz="3176">
                <a:solidFill>
                  <a:srgbClr val="FFFFFF"/>
                </a:solidFill>
                <a:latin typeface="Poppins"/>
                <a:ea typeface="Poppins"/>
                <a:cs typeface="Poppins"/>
                <a:sym typeface="Poppins"/>
              </a:rPr>
              <a:t>Remind us that research can have risks</a:t>
            </a:r>
          </a:p>
          <a:p>
            <a:pPr algn="l">
              <a:lnSpc>
                <a:spcPts val="3465"/>
              </a:lnSpc>
            </a:pPr>
          </a:p>
          <a:p>
            <a:pPr algn="l">
              <a:lnSpc>
                <a:spcPts val="3462"/>
              </a:lnSpc>
            </a:pPr>
            <a:r>
              <a:rPr lang="en-US" b="true" sz="3176">
                <a:solidFill>
                  <a:srgbClr val="FFFFFF"/>
                </a:solidFill>
                <a:latin typeface="Poppins Bold"/>
                <a:ea typeface="Poppins Bold"/>
                <a:cs typeface="Poppins Bold"/>
                <a:sym typeface="Poppins Bold"/>
              </a:rPr>
              <a:t>To avoid these risks, researchers must:</a:t>
            </a:r>
          </a:p>
          <a:p>
            <a:pPr algn="l" marL="371920" indent="-185960" lvl="1">
              <a:lnSpc>
                <a:spcPts val="3465"/>
              </a:lnSpc>
              <a:buFont typeface="Arial"/>
              <a:buChar char="•"/>
            </a:pPr>
            <a:r>
              <a:rPr lang="en-US" sz="3176">
                <a:solidFill>
                  <a:srgbClr val="FFFFFF"/>
                </a:solidFill>
                <a:latin typeface="Poppins"/>
                <a:ea typeface="Poppins"/>
                <a:cs typeface="Poppins"/>
                <a:sym typeface="Poppins"/>
              </a:rPr>
              <a:t>Keep d</a:t>
            </a:r>
            <a:r>
              <a:rPr lang="en-US" sz="3176">
                <a:solidFill>
                  <a:srgbClr val="FFFFFF"/>
                </a:solidFill>
                <a:latin typeface="Poppins"/>
                <a:ea typeface="Poppins"/>
                <a:cs typeface="Poppins"/>
                <a:sym typeface="Poppins"/>
              </a:rPr>
              <a:t>ata organized and accurate</a:t>
            </a:r>
          </a:p>
          <a:p>
            <a:pPr algn="l" marL="371920" indent="-185960" lvl="1">
              <a:lnSpc>
                <a:spcPts val="3462"/>
              </a:lnSpc>
              <a:buFont typeface="Arial"/>
              <a:buChar char="•"/>
            </a:pPr>
            <a:r>
              <a:rPr lang="en-US" sz="3176">
                <a:solidFill>
                  <a:srgbClr val="FFFFFF"/>
                </a:solidFill>
                <a:latin typeface="Poppins"/>
                <a:ea typeface="Poppins"/>
                <a:cs typeface="Poppins"/>
                <a:sym typeface="Poppins"/>
              </a:rPr>
              <a:t>Give proper credit to authors and contributors</a:t>
            </a:r>
          </a:p>
          <a:p>
            <a:pPr algn="l" marL="371920" indent="-185960" lvl="1">
              <a:lnSpc>
                <a:spcPts val="3462"/>
              </a:lnSpc>
              <a:buFont typeface="Arial"/>
              <a:buChar char="•"/>
            </a:pPr>
            <a:r>
              <a:rPr lang="en-US" sz="3176">
                <a:solidFill>
                  <a:srgbClr val="FFFFFF"/>
                </a:solidFill>
                <a:latin typeface="Poppins"/>
                <a:ea typeface="Poppins"/>
                <a:cs typeface="Poppins"/>
                <a:sym typeface="Poppins"/>
              </a:rPr>
              <a:t>Protect people and animals invol</a:t>
            </a:r>
            <a:r>
              <a:rPr lang="en-US" sz="3176">
                <a:solidFill>
                  <a:srgbClr val="FFFFFF"/>
                </a:solidFill>
                <a:latin typeface="Poppins"/>
                <a:ea typeface="Poppins"/>
                <a:cs typeface="Poppins"/>
                <a:sym typeface="Poppins"/>
              </a:rPr>
              <a:t>ved in research</a:t>
            </a:r>
          </a:p>
          <a:p>
            <a:pPr algn="l">
              <a:lnSpc>
                <a:spcPts val="3462"/>
              </a:lnSpc>
            </a:pPr>
          </a:p>
          <a:p>
            <a:pPr algn="l">
              <a:lnSpc>
                <a:spcPts val="3462"/>
              </a:lnSpc>
            </a:pPr>
            <a:r>
              <a:rPr lang="en-US" b="true" sz="3176">
                <a:solidFill>
                  <a:srgbClr val="FFFFFF"/>
                </a:solidFill>
                <a:latin typeface="Poppins Bold"/>
                <a:ea typeface="Poppins Bold"/>
                <a:cs typeface="Poppins Bold"/>
                <a:sym typeface="Poppins Bold"/>
              </a:rPr>
              <a:t>Committees that check research ethics:</a:t>
            </a:r>
          </a:p>
          <a:p>
            <a:pPr algn="l" marL="371920" indent="-185960" lvl="1">
              <a:lnSpc>
                <a:spcPts val="3462"/>
              </a:lnSpc>
              <a:buFont typeface="Arial"/>
              <a:buChar char="•"/>
            </a:pPr>
            <a:r>
              <a:rPr lang="en-US" sz="3176">
                <a:solidFill>
                  <a:srgbClr val="FFFFFF"/>
                </a:solidFill>
                <a:latin typeface="Poppins"/>
                <a:ea typeface="Poppins"/>
                <a:cs typeface="Poppins"/>
                <a:sym typeface="Poppins"/>
              </a:rPr>
              <a:t>IRB: Human subjects</a:t>
            </a:r>
          </a:p>
          <a:p>
            <a:pPr algn="l" marL="371920" indent="-185960" lvl="1">
              <a:lnSpc>
                <a:spcPts val="3462"/>
              </a:lnSpc>
              <a:buFont typeface="Arial"/>
              <a:buChar char="•"/>
            </a:pPr>
            <a:r>
              <a:rPr lang="en-US" sz="3176">
                <a:solidFill>
                  <a:srgbClr val="FFFFFF"/>
                </a:solidFill>
                <a:latin typeface="Poppins"/>
                <a:ea typeface="Poppins"/>
                <a:cs typeface="Poppins"/>
                <a:sym typeface="Poppins"/>
              </a:rPr>
              <a:t>IACUC: Animal research</a:t>
            </a:r>
          </a:p>
          <a:p>
            <a:pPr algn="l" marL="372213" indent="-186107" lvl="1">
              <a:lnSpc>
                <a:spcPts val="3465"/>
              </a:lnSpc>
              <a:buFont typeface="Arial"/>
              <a:buChar char="•"/>
            </a:pPr>
            <a:r>
              <a:rPr lang="en-US" sz="3176">
                <a:solidFill>
                  <a:srgbClr val="FFFFFF"/>
                </a:solidFill>
                <a:latin typeface="Poppins"/>
                <a:ea typeface="Poppins"/>
                <a:cs typeface="Poppins"/>
                <a:sym typeface="Poppins"/>
              </a:rPr>
              <a:t>IBC: Biological safety</a:t>
            </a:r>
          </a:p>
          <a:p>
            <a:pPr algn="l" marL="371920" indent="-185960" lvl="1">
              <a:lnSpc>
                <a:spcPts val="3462"/>
              </a:lnSpc>
              <a:buFont typeface="Arial"/>
              <a:buChar char="•"/>
            </a:pPr>
          </a:p>
        </p:txBody>
      </p:sp>
      <p:grpSp>
        <p:nvGrpSpPr>
          <p:cNvPr name="Group 15" id="15"/>
          <p:cNvGrpSpPr>
            <a:grpSpLocks noChangeAspect="true"/>
          </p:cNvGrpSpPr>
          <p:nvPr/>
        </p:nvGrpSpPr>
        <p:grpSpPr>
          <a:xfrm rot="0">
            <a:off x="191091" y="9258300"/>
            <a:ext cx="2744944" cy="1330882"/>
            <a:chOff x="0" y="0"/>
            <a:chExt cx="5029200" cy="2438400"/>
          </a:xfrm>
        </p:grpSpPr>
        <p:sp>
          <p:nvSpPr>
            <p:cNvPr name="Freeform 16" id="16"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spTree>
  </p:cSld>
  <p:clrMapOvr>
    <a:masterClrMapping/>
  </p:clrMapOvr>
  <p:transition spd="fast">
    <p:fade/>
  </p:transition>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5412470"/>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763652" y="1164137"/>
            <a:ext cx="16760696" cy="3143501"/>
            <a:chOff x="0" y="0"/>
            <a:chExt cx="22347594" cy="4191334"/>
          </a:xfrm>
        </p:grpSpPr>
        <p:sp>
          <p:nvSpPr>
            <p:cNvPr name="Freeform 9" id="9"/>
            <p:cNvSpPr/>
            <p:nvPr/>
          </p:nvSpPr>
          <p:spPr>
            <a:xfrm flipH="false" flipV="false" rot="0">
              <a:off x="0" y="0"/>
              <a:ext cx="22347555" cy="4191381"/>
            </a:xfrm>
            <a:custGeom>
              <a:avLst/>
              <a:gdLst/>
              <a:ahLst/>
              <a:cxnLst/>
              <a:rect r="r" b="b" t="t" l="l"/>
              <a:pathLst>
                <a:path h="4191381" w="22347555">
                  <a:moveTo>
                    <a:pt x="6350" y="0"/>
                  </a:moveTo>
                  <a:lnTo>
                    <a:pt x="22341205" y="0"/>
                  </a:lnTo>
                  <a:cubicBezTo>
                    <a:pt x="22344762" y="0"/>
                    <a:pt x="22347555" y="2794"/>
                    <a:pt x="22347555" y="6350"/>
                  </a:cubicBezTo>
                  <a:lnTo>
                    <a:pt x="22347555" y="4185031"/>
                  </a:lnTo>
                  <a:cubicBezTo>
                    <a:pt x="22347555" y="4188587"/>
                    <a:pt x="22344762" y="4191381"/>
                    <a:pt x="22341205" y="4191381"/>
                  </a:cubicBezTo>
                  <a:lnTo>
                    <a:pt x="6350" y="4191381"/>
                  </a:lnTo>
                  <a:cubicBezTo>
                    <a:pt x="2794" y="4191381"/>
                    <a:pt x="0" y="4188587"/>
                    <a:pt x="0" y="4185031"/>
                  </a:cubicBezTo>
                  <a:lnTo>
                    <a:pt x="0" y="6350"/>
                  </a:lnTo>
                  <a:cubicBezTo>
                    <a:pt x="0" y="2794"/>
                    <a:pt x="2794" y="0"/>
                    <a:pt x="6350" y="0"/>
                  </a:cubicBezTo>
                  <a:moveTo>
                    <a:pt x="6350" y="12700"/>
                  </a:moveTo>
                  <a:lnTo>
                    <a:pt x="6350" y="6350"/>
                  </a:lnTo>
                  <a:lnTo>
                    <a:pt x="12700" y="6350"/>
                  </a:lnTo>
                  <a:lnTo>
                    <a:pt x="12700" y="4185031"/>
                  </a:lnTo>
                  <a:lnTo>
                    <a:pt x="6350" y="4185031"/>
                  </a:lnTo>
                  <a:lnTo>
                    <a:pt x="6350" y="4178681"/>
                  </a:lnTo>
                  <a:lnTo>
                    <a:pt x="22341205" y="4178681"/>
                  </a:lnTo>
                  <a:lnTo>
                    <a:pt x="22341205" y="4185031"/>
                  </a:lnTo>
                  <a:lnTo>
                    <a:pt x="22334855" y="4185031"/>
                  </a:lnTo>
                  <a:lnTo>
                    <a:pt x="22334855" y="6350"/>
                  </a:lnTo>
                  <a:lnTo>
                    <a:pt x="22341205" y="6350"/>
                  </a:lnTo>
                  <a:lnTo>
                    <a:pt x="22341205" y="12700"/>
                  </a:lnTo>
                  <a:lnTo>
                    <a:pt x="6350" y="12700"/>
                  </a:lnTo>
                  <a:close/>
                </a:path>
              </a:pathLst>
            </a:custGeom>
            <a:solidFill>
              <a:srgbClr val="A1B4A2"/>
            </a:solidFill>
          </p:spPr>
        </p:sp>
      </p:grpSp>
      <p:grpSp>
        <p:nvGrpSpPr>
          <p:cNvPr name="Group 10" id="10"/>
          <p:cNvGrpSpPr/>
          <p:nvPr/>
        </p:nvGrpSpPr>
        <p:grpSpPr>
          <a:xfrm rot="0">
            <a:off x="1577340" y="1501448"/>
            <a:ext cx="5639516" cy="2468880"/>
            <a:chOff x="0" y="0"/>
            <a:chExt cx="7519354" cy="3291840"/>
          </a:xfrm>
        </p:grpSpPr>
        <p:sp>
          <p:nvSpPr>
            <p:cNvPr name="Freeform 11" id="11"/>
            <p:cNvSpPr/>
            <p:nvPr/>
          </p:nvSpPr>
          <p:spPr>
            <a:xfrm flipH="false" flipV="false" rot="0">
              <a:off x="0" y="0"/>
              <a:ext cx="7519354" cy="3291840"/>
            </a:xfrm>
            <a:custGeom>
              <a:avLst/>
              <a:gdLst/>
              <a:ahLst/>
              <a:cxnLst/>
              <a:rect r="r" b="b" t="t" l="l"/>
              <a:pathLst>
                <a:path h="3291840" w="7519354">
                  <a:moveTo>
                    <a:pt x="0" y="0"/>
                  </a:moveTo>
                  <a:lnTo>
                    <a:pt x="7519354" y="0"/>
                  </a:lnTo>
                  <a:lnTo>
                    <a:pt x="7519354" y="3291840"/>
                  </a:lnTo>
                  <a:lnTo>
                    <a:pt x="0" y="3291840"/>
                  </a:lnTo>
                  <a:close/>
                </a:path>
              </a:pathLst>
            </a:custGeom>
          </p:spPr>
        </p:sp>
        <p:sp>
          <p:nvSpPr>
            <p:cNvPr name="TextBox 12" id="12"/>
            <p:cNvSpPr txBox="true"/>
            <p:nvPr/>
          </p:nvSpPr>
          <p:spPr>
            <a:xfrm>
              <a:off x="0" y="57150"/>
              <a:ext cx="7519354" cy="3234690"/>
            </a:xfrm>
            <a:prstGeom prst="rect">
              <a:avLst/>
            </a:prstGeom>
          </p:spPr>
          <p:txBody>
            <a:bodyPr anchor="ctr" rtlCol="false" tIns="0" lIns="0" bIns="0" rIns="0"/>
            <a:lstStyle/>
            <a:p>
              <a:pPr algn="l">
                <a:lnSpc>
                  <a:spcPts val="5184"/>
                </a:lnSpc>
              </a:pPr>
              <a:r>
                <a:rPr lang="en-US" b="true" sz="4800">
                  <a:solidFill>
                    <a:srgbClr val="3C3C50"/>
                  </a:solidFill>
                  <a:latin typeface="Lato Bold"/>
                  <a:ea typeface="Lato Bold"/>
                  <a:cs typeface="Lato Bold"/>
                  <a:sym typeface="Lato Bold"/>
                </a:rPr>
                <a:t>How to be an Ethical Researcher</a:t>
              </a:r>
            </a:p>
          </p:txBody>
        </p:sp>
      </p:grpSp>
      <p:grpSp>
        <p:nvGrpSpPr>
          <p:cNvPr name="Group 13" id="13"/>
          <p:cNvGrpSpPr/>
          <p:nvPr/>
        </p:nvGrpSpPr>
        <p:grpSpPr>
          <a:xfrm rot="0">
            <a:off x="12844" y="1679756"/>
            <a:ext cx="192024" cy="1056132"/>
            <a:chOff x="0" y="0"/>
            <a:chExt cx="256032" cy="1408176"/>
          </a:xfrm>
        </p:grpSpPr>
        <p:sp>
          <p:nvSpPr>
            <p:cNvPr name="Freeform 14" id="14"/>
            <p:cNvSpPr/>
            <p:nvPr/>
          </p:nvSpPr>
          <p:spPr>
            <a:xfrm flipH="false" flipV="false" rot="0">
              <a:off x="0" y="0"/>
              <a:ext cx="256032" cy="1408176"/>
            </a:xfrm>
            <a:custGeom>
              <a:avLst/>
              <a:gdLst/>
              <a:ahLst/>
              <a:cxnLst/>
              <a:rect r="r" b="b" t="t" l="l"/>
              <a:pathLst>
                <a:path h="1408176" w="256032">
                  <a:moveTo>
                    <a:pt x="0" y="0"/>
                  </a:moveTo>
                  <a:lnTo>
                    <a:pt x="256032" y="0"/>
                  </a:lnTo>
                  <a:lnTo>
                    <a:pt x="256032" y="1408176"/>
                  </a:lnTo>
                  <a:lnTo>
                    <a:pt x="0" y="1408176"/>
                  </a:lnTo>
                  <a:close/>
                </a:path>
              </a:pathLst>
            </a:custGeom>
            <a:solidFill>
              <a:srgbClr val="717092"/>
            </a:solidFill>
          </p:spPr>
        </p:sp>
      </p:grpSp>
      <p:grpSp>
        <p:nvGrpSpPr>
          <p:cNvPr name="Group 15" id="15"/>
          <p:cNvGrpSpPr/>
          <p:nvPr/>
        </p:nvGrpSpPr>
        <p:grpSpPr>
          <a:xfrm rot="5400000">
            <a:off x="6635092" y="2555897"/>
            <a:ext cx="2194560" cy="27432"/>
            <a:chOff x="0" y="0"/>
            <a:chExt cx="2926080" cy="36576"/>
          </a:xfrm>
        </p:grpSpPr>
        <p:sp>
          <p:nvSpPr>
            <p:cNvPr name="Freeform 16" id="16"/>
            <p:cNvSpPr/>
            <p:nvPr/>
          </p:nvSpPr>
          <p:spPr>
            <a:xfrm flipH="false" flipV="false" rot="0">
              <a:off x="0" y="0"/>
              <a:ext cx="2926080" cy="36576"/>
            </a:xfrm>
            <a:custGeom>
              <a:avLst/>
              <a:gdLst/>
              <a:ahLst/>
              <a:cxnLst/>
              <a:rect r="r" b="b" t="t" l="l"/>
              <a:pathLst>
                <a:path h="36576" w="2926080">
                  <a:moveTo>
                    <a:pt x="0" y="0"/>
                  </a:moveTo>
                  <a:lnTo>
                    <a:pt x="2926080" y="0"/>
                  </a:lnTo>
                  <a:lnTo>
                    <a:pt x="2926080" y="36576"/>
                  </a:lnTo>
                  <a:lnTo>
                    <a:pt x="0" y="36576"/>
                  </a:lnTo>
                  <a:close/>
                </a:path>
              </a:pathLst>
            </a:custGeom>
            <a:solidFill>
              <a:srgbClr val="717092"/>
            </a:solidFill>
          </p:spPr>
        </p:sp>
      </p:grpSp>
      <p:grpSp>
        <p:nvGrpSpPr>
          <p:cNvPr name="Group 17" id="17"/>
          <p:cNvGrpSpPr/>
          <p:nvPr/>
        </p:nvGrpSpPr>
        <p:grpSpPr>
          <a:xfrm rot="0">
            <a:off x="8247888" y="1168898"/>
            <a:ext cx="9011412" cy="2801430"/>
            <a:chOff x="0" y="0"/>
            <a:chExt cx="12015216" cy="3735240"/>
          </a:xfrm>
        </p:grpSpPr>
        <p:sp>
          <p:nvSpPr>
            <p:cNvPr name="Freeform 18" id="18"/>
            <p:cNvSpPr/>
            <p:nvPr/>
          </p:nvSpPr>
          <p:spPr>
            <a:xfrm flipH="false" flipV="false" rot="0">
              <a:off x="0" y="0"/>
              <a:ext cx="12015216" cy="3735240"/>
            </a:xfrm>
            <a:custGeom>
              <a:avLst/>
              <a:gdLst/>
              <a:ahLst/>
              <a:cxnLst/>
              <a:rect r="r" b="b" t="t" l="l"/>
              <a:pathLst>
                <a:path h="3735240" w="12015216">
                  <a:moveTo>
                    <a:pt x="0" y="0"/>
                  </a:moveTo>
                  <a:lnTo>
                    <a:pt x="12015216" y="0"/>
                  </a:lnTo>
                  <a:lnTo>
                    <a:pt x="12015216" y="3735240"/>
                  </a:lnTo>
                  <a:lnTo>
                    <a:pt x="0" y="3735240"/>
                  </a:lnTo>
                  <a:close/>
                </a:path>
              </a:pathLst>
            </a:custGeom>
          </p:spPr>
        </p:sp>
        <p:sp>
          <p:nvSpPr>
            <p:cNvPr name="TextBox 19" id="19"/>
            <p:cNvSpPr txBox="true"/>
            <p:nvPr/>
          </p:nvSpPr>
          <p:spPr>
            <a:xfrm>
              <a:off x="0" y="9525"/>
              <a:ext cx="12015216" cy="3725715"/>
            </a:xfrm>
            <a:prstGeom prst="rect">
              <a:avLst/>
            </a:prstGeom>
          </p:spPr>
          <p:txBody>
            <a:bodyPr anchor="ctr" rtlCol="false" tIns="0" lIns="0" bIns="0" rIns="0"/>
            <a:lstStyle/>
            <a:p>
              <a:pPr algn="l" marL="614362" indent="-307181" lvl="1">
                <a:lnSpc>
                  <a:spcPts val="3240"/>
                </a:lnSpc>
                <a:buFont typeface="Arial"/>
                <a:buChar char="•"/>
              </a:pPr>
              <a:r>
                <a:rPr lang="en-US" sz="3000">
                  <a:solidFill>
                    <a:srgbClr val="3C3C50"/>
                  </a:solidFill>
                  <a:latin typeface="Poppins"/>
                  <a:ea typeface="Poppins"/>
                  <a:cs typeface="Poppins"/>
                  <a:sym typeface="Poppins"/>
                </a:rPr>
                <a:t>Good research practices are based on fundamental principles of research integrity</a:t>
              </a:r>
            </a:p>
            <a:p>
              <a:pPr algn="l" marL="614362" indent="-307181" lvl="1">
                <a:lnSpc>
                  <a:spcPts val="3240"/>
                </a:lnSpc>
                <a:buFont typeface="Arial"/>
                <a:buChar char="•"/>
              </a:pPr>
              <a:r>
                <a:rPr lang="en-US" sz="3000">
                  <a:solidFill>
                    <a:srgbClr val="3C3C50"/>
                  </a:solidFill>
                  <a:latin typeface="Poppins"/>
                  <a:ea typeface="Poppins"/>
                  <a:cs typeface="Poppins"/>
                  <a:sym typeface="Poppins"/>
                </a:rPr>
                <a:t>They guide researchers in their work and help them with the ethical challenges they face in research</a:t>
              </a:r>
            </a:p>
          </p:txBody>
        </p:sp>
      </p:grpSp>
      <p:grpSp>
        <p:nvGrpSpPr>
          <p:cNvPr name="Group 20" id="20"/>
          <p:cNvGrpSpPr>
            <a:grpSpLocks noChangeAspect="true"/>
          </p:cNvGrpSpPr>
          <p:nvPr/>
        </p:nvGrpSpPr>
        <p:grpSpPr>
          <a:xfrm rot="0">
            <a:off x="108856" y="-9525"/>
            <a:ext cx="2744944" cy="1330882"/>
            <a:chOff x="0" y="0"/>
            <a:chExt cx="5029200" cy="2438400"/>
          </a:xfrm>
        </p:grpSpPr>
        <p:sp>
          <p:nvSpPr>
            <p:cNvPr name="Freeform 21" id="21"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sp>
        <p:nvSpPr>
          <p:cNvPr name="Freeform 22" id="22"/>
          <p:cNvSpPr/>
          <p:nvPr/>
        </p:nvSpPr>
        <p:spPr>
          <a:xfrm flipH="false" flipV="false" rot="0">
            <a:off x="0" y="5597109"/>
            <a:ext cx="18992530" cy="5522478"/>
          </a:xfrm>
          <a:custGeom>
            <a:avLst/>
            <a:gdLst/>
            <a:ahLst/>
            <a:cxnLst/>
            <a:rect r="r" b="b" t="t" l="l"/>
            <a:pathLst>
              <a:path h="5522478" w="18992530">
                <a:moveTo>
                  <a:pt x="0" y="0"/>
                </a:moveTo>
                <a:lnTo>
                  <a:pt x="18992530" y="0"/>
                </a:lnTo>
                <a:lnTo>
                  <a:pt x="18992530" y="5522479"/>
                </a:lnTo>
                <a:lnTo>
                  <a:pt x="0" y="5522479"/>
                </a:lnTo>
                <a:lnTo>
                  <a:pt x="0" y="0"/>
                </a:lnTo>
                <a:close/>
              </a:path>
            </a:pathLst>
          </a:custGeom>
          <a:blipFill>
            <a:blip r:embed="rId5"/>
            <a:stretch>
              <a:fillRect l="0" t="-70909" r="0" b="-58222"/>
            </a:stretch>
          </a:blipFill>
        </p:spPr>
      </p:sp>
    </p:spTree>
  </p:cSld>
  <p:clrMapOvr>
    <a:masterClrMapping/>
  </p:clrMapOvr>
  <p:transition spd="fast">
    <p:fade/>
  </p:transition>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F6D5A6"/>
            </a:solidFill>
          </p:spPr>
        </p:sp>
      </p:grpSp>
      <p:grpSp>
        <p:nvGrpSpPr>
          <p:cNvPr name="Group 4" id="4"/>
          <p:cNvGrpSpPr>
            <a:grpSpLocks noChangeAspect="true"/>
          </p:cNvGrpSpPr>
          <p:nvPr/>
        </p:nvGrpSpPr>
        <p:grpSpPr>
          <a:xfrm rot="0">
            <a:off x="159242" y="8985739"/>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7411126" y="733619"/>
            <a:ext cx="9409176" cy="3749726"/>
            <a:chOff x="0" y="0"/>
            <a:chExt cx="12545568" cy="4999634"/>
          </a:xfrm>
        </p:grpSpPr>
        <p:sp>
          <p:nvSpPr>
            <p:cNvPr name="Freeform 9" id="9"/>
            <p:cNvSpPr/>
            <p:nvPr/>
          </p:nvSpPr>
          <p:spPr>
            <a:xfrm flipH="false" flipV="false" rot="0">
              <a:off x="0" y="0"/>
              <a:ext cx="12545568" cy="4999634"/>
            </a:xfrm>
            <a:custGeom>
              <a:avLst/>
              <a:gdLst/>
              <a:ahLst/>
              <a:cxnLst/>
              <a:rect r="r" b="b" t="t" l="l"/>
              <a:pathLst>
                <a:path h="4999634" w="12545568">
                  <a:moveTo>
                    <a:pt x="0" y="0"/>
                  </a:moveTo>
                  <a:lnTo>
                    <a:pt x="12545568" y="0"/>
                  </a:lnTo>
                  <a:lnTo>
                    <a:pt x="12545568" y="4999634"/>
                  </a:lnTo>
                  <a:lnTo>
                    <a:pt x="0" y="4999634"/>
                  </a:lnTo>
                  <a:close/>
                </a:path>
              </a:pathLst>
            </a:custGeom>
          </p:spPr>
        </p:sp>
        <p:sp>
          <p:nvSpPr>
            <p:cNvPr name="TextBox 10" id="10"/>
            <p:cNvSpPr txBox="true"/>
            <p:nvPr/>
          </p:nvSpPr>
          <p:spPr>
            <a:xfrm>
              <a:off x="0" y="19050"/>
              <a:ext cx="12545568" cy="4980584"/>
            </a:xfrm>
            <a:prstGeom prst="rect">
              <a:avLst/>
            </a:prstGeom>
          </p:spPr>
          <p:txBody>
            <a:bodyPr anchor="b" rtlCol="false" tIns="0" lIns="0" bIns="0" rIns="0"/>
            <a:lstStyle/>
            <a:p>
              <a:pPr algn="l">
                <a:lnSpc>
                  <a:spcPts val="7776"/>
                </a:lnSpc>
              </a:pPr>
              <a:r>
                <a:rPr lang="en-US" b="true" sz="7200">
                  <a:solidFill>
                    <a:srgbClr val="3C3C50"/>
                  </a:solidFill>
                  <a:latin typeface="Poppins Bold"/>
                  <a:ea typeface="Poppins Bold"/>
                  <a:cs typeface="Poppins Bold"/>
                  <a:sym typeface="Poppins Bold"/>
                </a:rPr>
                <a:t>PRINCIPLES OF RESEARCH INTEGRITY</a:t>
              </a:r>
            </a:p>
          </p:txBody>
        </p:sp>
      </p:grpSp>
      <p:grpSp>
        <p:nvGrpSpPr>
          <p:cNvPr name="Group 11" id="11"/>
          <p:cNvGrpSpPr>
            <a:grpSpLocks noChangeAspect="true"/>
          </p:cNvGrpSpPr>
          <p:nvPr/>
        </p:nvGrpSpPr>
        <p:grpSpPr>
          <a:xfrm rot="0">
            <a:off x="15" y="8"/>
            <a:ext cx="6757972" cy="10286992"/>
            <a:chOff x="0" y="0"/>
            <a:chExt cx="9010630" cy="13715990"/>
          </a:xfrm>
        </p:grpSpPr>
        <p:sp>
          <p:nvSpPr>
            <p:cNvPr name="Freeform 12" id="12" descr="Smart Agriculture: Use of Drones in Agriculture | Arrow.com"/>
            <p:cNvSpPr/>
            <p:nvPr/>
          </p:nvSpPr>
          <p:spPr>
            <a:xfrm flipH="false" flipV="false" rot="0">
              <a:off x="0" y="0"/>
              <a:ext cx="9010650" cy="13716000"/>
            </a:xfrm>
            <a:custGeom>
              <a:avLst/>
              <a:gdLst/>
              <a:ahLst/>
              <a:cxnLst/>
              <a:rect r="r" b="b" t="t" l="l"/>
              <a:pathLst>
                <a:path h="13716000" w="9010650">
                  <a:moveTo>
                    <a:pt x="0" y="0"/>
                  </a:moveTo>
                  <a:lnTo>
                    <a:pt x="9010650" y="0"/>
                  </a:lnTo>
                  <a:lnTo>
                    <a:pt x="9010650" y="13716000"/>
                  </a:lnTo>
                  <a:lnTo>
                    <a:pt x="0" y="13716000"/>
                  </a:lnTo>
                  <a:lnTo>
                    <a:pt x="0" y="0"/>
                  </a:lnTo>
                  <a:close/>
                </a:path>
              </a:pathLst>
            </a:custGeom>
            <a:blipFill>
              <a:blip r:embed="rId4"/>
              <a:stretch>
                <a:fillRect l="-72214" t="0" r="-43223" b="1"/>
              </a:stretch>
            </a:blipFill>
          </p:spPr>
        </p:sp>
      </p:grpSp>
      <p:grpSp>
        <p:nvGrpSpPr>
          <p:cNvPr name="Group 13" id="13"/>
          <p:cNvGrpSpPr/>
          <p:nvPr/>
        </p:nvGrpSpPr>
        <p:grpSpPr>
          <a:xfrm rot="5400000">
            <a:off x="7976940" y="545084"/>
            <a:ext cx="109728" cy="822960"/>
            <a:chOff x="0" y="0"/>
            <a:chExt cx="146304" cy="1097280"/>
          </a:xfrm>
        </p:grpSpPr>
        <p:sp>
          <p:nvSpPr>
            <p:cNvPr name="Freeform 14" id="14"/>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5" id="15"/>
          <p:cNvGrpSpPr/>
          <p:nvPr/>
        </p:nvGrpSpPr>
        <p:grpSpPr>
          <a:xfrm rot="0">
            <a:off x="7411126" y="4084827"/>
            <a:ext cx="9326880" cy="27432"/>
            <a:chOff x="0" y="0"/>
            <a:chExt cx="12435840" cy="36576"/>
          </a:xfrm>
        </p:grpSpPr>
        <p:sp>
          <p:nvSpPr>
            <p:cNvPr name="Freeform 16" id="16"/>
            <p:cNvSpPr/>
            <p:nvPr/>
          </p:nvSpPr>
          <p:spPr>
            <a:xfrm flipH="false" flipV="false" rot="0">
              <a:off x="0" y="0"/>
              <a:ext cx="12435840" cy="36576"/>
            </a:xfrm>
            <a:custGeom>
              <a:avLst/>
              <a:gdLst/>
              <a:ahLst/>
              <a:cxnLst/>
              <a:rect r="r" b="b" t="t" l="l"/>
              <a:pathLst>
                <a:path h="36576" w="12435840">
                  <a:moveTo>
                    <a:pt x="0" y="0"/>
                  </a:moveTo>
                  <a:lnTo>
                    <a:pt x="12435840" y="0"/>
                  </a:lnTo>
                  <a:lnTo>
                    <a:pt x="12435840" y="36576"/>
                  </a:lnTo>
                  <a:lnTo>
                    <a:pt x="0" y="36576"/>
                  </a:lnTo>
                  <a:close/>
                </a:path>
              </a:pathLst>
            </a:custGeom>
            <a:solidFill>
              <a:srgbClr val="9E8C95"/>
            </a:solidFill>
          </p:spPr>
        </p:sp>
      </p:grpSp>
      <p:sp>
        <p:nvSpPr>
          <p:cNvPr name="TextBox 17" id="17"/>
          <p:cNvSpPr txBox="true"/>
          <p:nvPr/>
        </p:nvSpPr>
        <p:spPr>
          <a:xfrm rot="0">
            <a:off x="7411126" y="4306405"/>
            <a:ext cx="10782263" cy="4542320"/>
          </a:xfrm>
          <a:prstGeom prst="rect">
            <a:avLst/>
          </a:prstGeom>
        </p:spPr>
        <p:txBody>
          <a:bodyPr anchor="t" rtlCol="false" tIns="0" lIns="0" bIns="0" rIns="0">
            <a:spAutoFit/>
          </a:bodyPr>
          <a:lstStyle/>
          <a:p>
            <a:pPr algn="l" marL="434804" indent="-217402" lvl="1">
              <a:lnSpc>
                <a:spcPts val="3296"/>
              </a:lnSpc>
              <a:buAutoNum type="arabicPeriod" startAt="1"/>
            </a:pPr>
            <a:r>
              <a:rPr lang="en-US" sz="3052">
                <a:solidFill>
                  <a:srgbClr val="3C3C50"/>
                </a:solidFill>
                <a:latin typeface="Poppins"/>
                <a:ea typeface="Poppins"/>
                <a:cs typeface="Poppins"/>
                <a:sym typeface="Poppins"/>
              </a:rPr>
              <a:t>Reliability in ensuring the quality of research</a:t>
            </a:r>
          </a:p>
          <a:p>
            <a:pPr algn="l" marL="434804" indent="-217402" lvl="1">
              <a:lnSpc>
                <a:spcPts val="3296"/>
              </a:lnSpc>
            </a:pPr>
          </a:p>
          <a:p>
            <a:pPr algn="l" marL="434804" indent="-217402" lvl="1">
              <a:lnSpc>
                <a:spcPts val="3296"/>
              </a:lnSpc>
              <a:buAutoNum type="arabicPeriod" startAt="1"/>
            </a:pPr>
            <a:r>
              <a:rPr lang="en-US" sz="3052">
                <a:solidFill>
                  <a:srgbClr val="3C3C50"/>
                </a:solidFill>
                <a:latin typeface="Poppins"/>
                <a:ea typeface="Poppins"/>
                <a:cs typeface="Poppins"/>
                <a:sym typeface="Poppins"/>
              </a:rPr>
              <a:t>Honesty in reporting research in a transparent, fair, and unbiased way</a:t>
            </a:r>
          </a:p>
          <a:p>
            <a:pPr algn="l" marL="434804" indent="-217402" lvl="1">
              <a:lnSpc>
                <a:spcPts val="3296"/>
              </a:lnSpc>
            </a:pPr>
          </a:p>
          <a:p>
            <a:pPr algn="l" marL="434804" indent="-217402" lvl="1">
              <a:lnSpc>
                <a:spcPts val="3296"/>
              </a:lnSpc>
              <a:buAutoNum type="arabicPeriod" startAt="1"/>
            </a:pPr>
            <a:r>
              <a:rPr lang="en-US" sz="3052">
                <a:solidFill>
                  <a:srgbClr val="3C3C50"/>
                </a:solidFill>
                <a:latin typeface="Poppins"/>
                <a:ea typeface="Poppins"/>
                <a:cs typeface="Poppins"/>
                <a:sym typeface="Poppins"/>
              </a:rPr>
              <a:t>Respect for colleagues, research participants, society, ecosystems, cultural heritage and the environment</a:t>
            </a:r>
          </a:p>
          <a:p>
            <a:pPr algn="l" marL="434804" indent="-217402" lvl="1">
              <a:lnSpc>
                <a:spcPts val="3296"/>
              </a:lnSpc>
            </a:pPr>
          </a:p>
          <a:p>
            <a:pPr algn="l" marL="434804" indent="-217402" lvl="1">
              <a:lnSpc>
                <a:spcPts val="3296"/>
              </a:lnSpc>
              <a:buAutoNum type="arabicPeriod" startAt="1"/>
            </a:pPr>
            <a:r>
              <a:rPr lang="en-US" sz="3052">
                <a:solidFill>
                  <a:srgbClr val="3C3C50"/>
                </a:solidFill>
                <a:latin typeface="Poppins"/>
                <a:ea typeface="Poppins"/>
                <a:cs typeface="Poppins"/>
                <a:sym typeface="Poppins"/>
              </a:rPr>
              <a:t>Accountability for the research, for its management, training, supervision, and for its wider impacts</a:t>
            </a:r>
          </a:p>
        </p:txBody>
      </p:sp>
      <p:grpSp>
        <p:nvGrpSpPr>
          <p:cNvPr name="Group 18" id="18"/>
          <p:cNvGrpSpPr>
            <a:grpSpLocks noChangeAspect="true"/>
          </p:cNvGrpSpPr>
          <p:nvPr/>
        </p:nvGrpSpPr>
        <p:grpSpPr>
          <a:xfrm rot="0">
            <a:off x="285275" y="363259"/>
            <a:ext cx="2744944" cy="1330882"/>
            <a:chOff x="0" y="0"/>
            <a:chExt cx="5029200" cy="2438400"/>
          </a:xfrm>
        </p:grpSpPr>
        <p:sp>
          <p:nvSpPr>
            <p:cNvPr name="Freeform 19" id="19"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5285232" y="8"/>
            <a:ext cx="13002768" cy="10286992"/>
            <a:chOff x="0" y="0"/>
            <a:chExt cx="17337024" cy="13715990"/>
          </a:xfrm>
        </p:grpSpPr>
        <p:sp>
          <p:nvSpPr>
            <p:cNvPr name="Freeform 9" id="9" descr="Hand behind bars"/>
            <p:cNvSpPr/>
            <p:nvPr/>
          </p:nvSpPr>
          <p:spPr>
            <a:xfrm flipH="false" flipV="false" rot="0">
              <a:off x="0" y="0"/>
              <a:ext cx="17337024" cy="13716000"/>
            </a:xfrm>
            <a:custGeom>
              <a:avLst/>
              <a:gdLst/>
              <a:ahLst/>
              <a:cxnLst/>
              <a:rect r="r" b="b" t="t" l="l"/>
              <a:pathLst>
                <a:path h="13716000" w="17337024">
                  <a:moveTo>
                    <a:pt x="0" y="0"/>
                  </a:moveTo>
                  <a:lnTo>
                    <a:pt x="17337024" y="0"/>
                  </a:lnTo>
                  <a:lnTo>
                    <a:pt x="17337024" y="13716000"/>
                  </a:lnTo>
                  <a:lnTo>
                    <a:pt x="0" y="13716000"/>
                  </a:lnTo>
                  <a:lnTo>
                    <a:pt x="0" y="0"/>
                  </a:lnTo>
                  <a:close/>
                </a:path>
              </a:pathLst>
            </a:custGeom>
            <a:blipFill>
              <a:blip r:embed="rId4"/>
              <a:stretch>
                <a:fillRect l="-5583" t="-10013" r="-22868" b="-133"/>
              </a:stretch>
            </a:blipFill>
          </p:spPr>
        </p:sp>
      </p:grpSp>
      <p:grpSp>
        <p:nvGrpSpPr>
          <p:cNvPr name="Group 10" id="10"/>
          <p:cNvGrpSpPr/>
          <p:nvPr/>
        </p:nvGrpSpPr>
        <p:grpSpPr>
          <a:xfrm rot="0">
            <a:off x="3" y="0"/>
            <a:ext cx="9809855" cy="10287000"/>
            <a:chOff x="0" y="0"/>
            <a:chExt cx="13079807" cy="13716000"/>
          </a:xfrm>
        </p:grpSpPr>
        <p:sp>
          <p:nvSpPr>
            <p:cNvPr name="Freeform 11" id="11"/>
            <p:cNvSpPr/>
            <p:nvPr/>
          </p:nvSpPr>
          <p:spPr>
            <a:xfrm flipH="false" flipV="false" rot="0">
              <a:off x="0" y="0"/>
              <a:ext cx="13079785" cy="13716000"/>
            </a:xfrm>
            <a:custGeom>
              <a:avLst/>
              <a:gdLst/>
              <a:ahLst/>
              <a:cxnLst/>
              <a:rect r="r" b="b" t="t" l="l"/>
              <a:pathLst>
                <a:path h="13716000" w="13079785">
                  <a:moveTo>
                    <a:pt x="0" y="0"/>
                  </a:moveTo>
                  <a:lnTo>
                    <a:pt x="13079785" y="0"/>
                  </a:lnTo>
                  <a:lnTo>
                    <a:pt x="13079785" y="13716000"/>
                  </a:lnTo>
                  <a:lnTo>
                    <a:pt x="0" y="13716000"/>
                  </a:lnTo>
                  <a:close/>
                </a:path>
              </a:pathLst>
            </a:custGeom>
            <a:solidFill>
              <a:srgbClr val="FCF7F6"/>
            </a:solidFill>
          </p:spPr>
        </p:sp>
      </p:grpSp>
      <p:grpSp>
        <p:nvGrpSpPr>
          <p:cNvPr name="Group 12" id="12"/>
          <p:cNvGrpSpPr/>
          <p:nvPr/>
        </p:nvGrpSpPr>
        <p:grpSpPr>
          <a:xfrm rot="0">
            <a:off x="637222" y="1547446"/>
            <a:ext cx="6343870" cy="2310384"/>
            <a:chOff x="0" y="0"/>
            <a:chExt cx="8458493" cy="3080512"/>
          </a:xfrm>
        </p:grpSpPr>
        <p:sp>
          <p:nvSpPr>
            <p:cNvPr name="Freeform 13" id="13"/>
            <p:cNvSpPr/>
            <p:nvPr/>
          </p:nvSpPr>
          <p:spPr>
            <a:xfrm flipH="false" flipV="false" rot="0">
              <a:off x="0" y="0"/>
              <a:ext cx="8458493" cy="3080512"/>
            </a:xfrm>
            <a:custGeom>
              <a:avLst/>
              <a:gdLst/>
              <a:ahLst/>
              <a:cxnLst/>
              <a:rect r="r" b="b" t="t" l="l"/>
              <a:pathLst>
                <a:path h="3080512" w="8458493">
                  <a:moveTo>
                    <a:pt x="0" y="0"/>
                  </a:moveTo>
                  <a:lnTo>
                    <a:pt x="8458493" y="0"/>
                  </a:lnTo>
                  <a:lnTo>
                    <a:pt x="8458493" y="3080512"/>
                  </a:lnTo>
                  <a:lnTo>
                    <a:pt x="0" y="3080512"/>
                  </a:lnTo>
                  <a:close/>
                </a:path>
              </a:pathLst>
            </a:custGeom>
          </p:spPr>
        </p:sp>
        <p:sp>
          <p:nvSpPr>
            <p:cNvPr name="TextBox 14" id="14"/>
            <p:cNvSpPr txBox="true"/>
            <p:nvPr/>
          </p:nvSpPr>
          <p:spPr>
            <a:xfrm>
              <a:off x="0" y="9525"/>
              <a:ext cx="8458493" cy="3070987"/>
            </a:xfrm>
            <a:prstGeom prst="rect">
              <a:avLst/>
            </a:prstGeom>
          </p:spPr>
          <p:txBody>
            <a:bodyPr anchor="b" rtlCol="false" tIns="0" lIns="0" bIns="0" rIns="0"/>
            <a:lstStyle/>
            <a:p>
              <a:pPr algn="l">
                <a:lnSpc>
                  <a:spcPts val="6480"/>
                </a:lnSpc>
              </a:pPr>
              <a:r>
                <a:rPr lang="en-US" b="true" sz="6000">
                  <a:solidFill>
                    <a:srgbClr val="3C3C50"/>
                  </a:solidFill>
                  <a:latin typeface="Poppins Bold"/>
                  <a:ea typeface="Poppins Bold"/>
                  <a:cs typeface="Poppins Bold"/>
                  <a:sym typeface="Poppins Bold"/>
                </a:rPr>
                <a:t>RESEARCH MISCONDUCT</a:t>
              </a:r>
            </a:p>
          </p:txBody>
        </p:sp>
      </p:grpSp>
      <p:grpSp>
        <p:nvGrpSpPr>
          <p:cNvPr name="Group 15" id="15"/>
          <p:cNvGrpSpPr/>
          <p:nvPr/>
        </p:nvGrpSpPr>
        <p:grpSpPr>
          <a:xfrm rot="5400000">
            <a:off x="993839" y="908685"/>
            <a:ext cx="109728" cy="822960"/>
            <a:chOff x="0" y="0"/>
            <a:chExt cx="146304" cy="1097280"/>
          </a:xfrm>
        </p:grpSpPr>
        <p:sp>
          <p:nvSpPr>
            <p:cNvPr name="Freeform 16" id="16"/>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7" id="17"/>
          <p:cNvGrpSpPr/>
          <p:nvPr/>
        </p:nvGrpSpPr>
        <p:grpSpPr>
          <a:xfrm rot="0">
            <a:off x="641175" y="3664029"/>
            <a:ext cx="4953857" cy="16097"/>
            <a:chOff x="0" y="0"/>
            <a:chExt cx="6605143" cy="21463"/>
          </a:xfrm>
        </p:grpSpPr>
        <p:sp>
          <p:nvSpPr>
            <p:cNvPr name="Freeform 18" id="18"/>
            <p:cNvSpPr/>
            <p:nvPr/>
          </p:nvSpPr>
          <p:spPr>
            <a:xfrm flipH="false" flipV="false" rot="0">
              <a:off x="1524" y="1524"/>
              <a:ext cx="6602095" cy="18288"/>
            </a:xfrm>
            <a:custGeom>
              <a:avLst/>
              <a:gdLst/>
              <a:ahLst/>
              <a:cxnLst/>
              <a:rect r="r" b="b" t="t" l="l"/>
              <a:pathLst>
                <a:path h="18288" w="6602095">
                  <a:moveTo>
                    <a:pt x="0" y="0"/>
                  </a:moveTo>
                  <a:lnTo>
                    <a:pt x="6602095" y="0"/>
                  </a:lnTo>
                  <a:lnTo>
                    <a:pt x="6602095" y="18288"/>
                  </a:lnTo>
                  <a:lnTo>
                    <a:pt x="0" y="18288"/>
                  </a:lnTo>
                  <a:close/>
                </a:path>
              </a:pathLst>
            </a:custGeom>
            <a:solidFill>
              <a:srgbClr val="7DA2A9"/>
            </a:solidFill>
          </p:spPr>
        </p:sp>
        <p:sp>
          <p:nvSpPr>
            <p:cNvPr name="Freeform 19" id="19"/>
            <p:cNvSpPr/>
            <p:nvPr/>
          </p:nvSpPr>
          <p:spPr>
            <a:xfrm flipH="false" flipV="false" rot="0">
              <a:off x="0" y="0"/>
              <a:ext cx="6605143" cy="21350"/>
            </a:xfrm>
            <a:custGeom>
              <a:avLst/>
              <a:gdLst/>
              <a:ahLst/>
              <a:cxnLst/>
              <a:rect r="r" b="b" t="t" l="l"/>
              <a:pathLst>
                <a:path h="21350" w="6605143">
                  <a:moveTo>
                    <a:pt x="1524" y="0"/>
                  </a:moveTo>
                  <a:lnTo>
                    <a:pt x="6603619" y="0"/>
                  </a:lnTo>
                  <a:cubicBezTo>
                    <a:pt x="6604508" y="0"/>
                    <a:pt x="6605143" y="762"/>
                    <a:pt x="6605143" y="1524"/>
                  </a:cubicBezTo>
                  <a:lnTo>
                    <a:pt x="6605143" y="19812"/>
                  </a:lnTo>
                  <a:cubicBezTo>
                    <a:pt x="6605143" y="20701"/>
                    <a:pt x="6604381" y="21336"/>
                    <a:pt x="6603619" y="21336"/>
                  </a:cubicBezTo>
                  <a:lnTo>
                    <a:pt x="1524" y="21336"/>
                  </a:lnTo>
                  <a:cubicBezTo>
                    <a:pt x="762" y="21463"/>
                    <a:pt x="0" y="20701"/>
                    <a:pt x="0" y="19812"/>
                  </a:cubicBezTo>
                  <a:lnTo>
                    <a:pt x="0" y="1524"/>
                  </a:lnTo>
                  <a:cubicBezTo>
                    <a:pt x="0" y="762"/>
                    <a:pt x="762" y="0"/>
                    <a:pt x="1524" y="0"/>
                  </a:cubicBezTo>
                  <a:moveTo>
                    <a:pt x="1524" y="3175"/>
                  </a:moveTo>
                  <a:lnTo>
                    <a:pt x="1524" y="1524"/>
                  </a:lnTo>
                  <a:lnTo>
                    <a:pt x="3175" y="1524"/>
                  </a:lnTo>
                  <a:lnTo>
                    <a:pt x="3175" y="19812"/>
                  </a:lnTo>
                  <a:lnTo>
                    <a:pt x="1524" y="19812"/>
                  </a:lnTo>
                  <a:lnTo>
                    <a:pt x="1524" y="18288"/>
                  </a:lnTo>
                  <a:lnTo>
                    <a:pt x="6603619" y="18288"/>
                  </a:lnTo>
                  <a:lnTo>
                    <a:pt x="6603619" y="19812"/>
                  </a:lnTo>
                  <a:lnTo>
                    <a:pt x="6602095" y="19812"/>
                  </a:lnTo>
                  <a:lnTo>
                    <a:pt x="6602095" y="1524"/>
                  </a:lnTo>
                  <a:lnTo>
                    <a:pt x="6603619" y="1524"/>
                  </a:lnTo>
                  <a:lnTo>
                    <a:pt x="6603619" y="3175"/>
                  </a:lnTo>
                  <a:lnTo>
                    <a:pt x="1524" y="3175"/>
                  </a:lnTo>
                  <a:close/>
                </a:path>
              </a:pathLst>
            </a:custGeom>
            <a:solidFill>
              <a:srgbClr val="7DA2A9"/>
            </a:solidFill>
          </p:spPr>
        </p:sp>
      </p:grpSp>
      <p:sp>
        <p:nvSpPr>
          <p:cNvPr name="TextBox 20" id="20"/>
          <p:cNvSpPr txBox="true"/>
          <p:nvPr/>
        </p:nvSpPr>
        <p:spPr>
          <a:xfrm rot="0">
            <a:off x="641175" y="4185787"/>
            <a:ext cx="7596134" cy="3688207"/>
          </a:xfrm>
          <a:prstGeom prst="rect">
            <a:avLst/>
          </a:prstGeom>
        </p:spPr>
        <p:txBody>
          <a:bodyPr anchor="t" rtlCol="false" tIns="0" lIns="0" bIns="0" rIns="0">
            <a:spAutoFit/>
          </a:bodyPr>
          <a:lstStyle/>
          <a:p>
            <a:pPr algn="l" marL="280511" indent="-140256" lvl="1">
              <a:lnSpc>
                <a:spcPts val="4153"/>
              </a:lnSpc>
              <a:buFont typeface="Arial"/>
              <a:buChar char="•"/>
            </a:pPr>
            <a:r>
              <a:rPr lang="en-US" sz="3099">
                <a:solidFill>
                  <a:srgbClr val="3C3C50"/>
                </a:solidFill>
                <a:latin typeface="Poppins"/>
                <a:ea typeface="Poppins"/>
                <a:cs typeface="Poppins"/>
                <a:sym typeface="Poppins"/>
              </a:rPr>
              <a:t>Research misconduct is defined as fabrication, falsification, or plagiarism in performing research or reporting results. </a:t>
            </a:r>
          </a:p>
          <a:p>
            <a:pPr algn="l" marL="280511" indent="-140256" lvl="1">
              <a:lnSpc>
                <a:spcPts val="4153"/>
              </a:lnSpc>
              <a:buFont typeface="Arial"/>
              <a:buChar char="•"/>
            </a:pPr>
            <a:r>
              <a:rPr lang="en-US" sz="3099">
                <a:solidFill>
                  <a:srgbClr val="3C3C50"/>
                </a:solidFill>
                <a:latin typeface="Poppins"/>
                <a:ea typeface="Poppins"/>
                <a:cs typeface="Poppins"/>
                <a:sym typeface="Poppins"/>
              </a:rPr>
              <a:t>Research misconduct is taken very seriously and should be avoided in all its forms.</a:t>
            </a:r>
          </a:p>
        </p:txBody>
      </p:sp>
      <p:grpSp>
        <p:nvGrpSpPr>
          <p:cNvPr name="Group 21" id="21"/>
          <p:cNvGrpSpPr>
            <a:grpSpLocks noChangeAspect="true"/>
          </p:cNvGrpSpPr>
          <p:nvPr/>
        </p:nvGrpSpPr>
        <p:grpSpPr>
          <a:xfrm rot="0">
            <a:off x="14782160" y="9151570"/>
            <a:ext cx="2744944" cy="1330882"/>
            <a:chOff x="0" y="0"/>
            <a:chExt cx="5029200" cy="2438400"/>
          </a:xfrm>
        </p:grpSpPr>
        <p:sp>
          <p:nvSpPr>
            <p:cNvPr name="Freeform 22" id="22"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Tree>
  </p:cSld>
  <p:clrMapOvr>
    <a:masterClrMapping/>
  </p:clrMapOvr>
  <p:transition spd="fast">
    <p:fade/>
  </p:transition>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883894"/>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a:grpSpLocks noChangeAspect="true"/>
          </p:cNvGrpSpPr>
          <p:nvPr/>
        </p:nvGrpSpPr>
        <p:grpSpPr>
          <a:xfrm rot="0">
            <a:off x="9601083" y="1265301"/>
            <a:ext cx="8464913" cy="6696920"/>
            <a:chOff x="0" y="0"/>
            <a:chExt cx="17337024" cy="13715990"/>
          </a:xfrm>
        </p:grpSpPr>
        <p:sp>
          <p:nvSpPr>
            <p:cNvPr name="Freeform 9" id="9"/>
            <p:cNvSpPr/>
            <p:nvPr/>
          </p:nvSpPr>
          <p:spPr>
            <a:xfrm flipH="false" flipV="false" rot="0">
              <a:off x="0" y="0"/>
              <a:ext cx="17337024" cy="13716000"/>
            </a:xfrm>
            <a:custGeom>
              <a:avLst/>
              <a:gdLst/>
              <a:ahLst/>
              <a:cxnLst/>
              <a:rect r="r" b="b" t="t" l="l"/>
              <a:pathLst>
                <a:path h="13716000" w="17337024">
                  <a:moveTo>
                    <a:pt x="0" y="0"/>
                  </a:moveTo>
                  <a:lnTo>
                    <a:pt x="17337024" y="0"/>
                  </a:lnTo>
                  <a:lnTo>
                    <a:pt x="17337024" y="13716000"/>
                  </a:lnTo>
                  <a:lnTo>
                    <a:pt x="0" y="13716000"/>
                  </a:lnTo>
                  <a:lnTo>
                    <a:pt x="0" y="0"/>
                  </a:lnTo>
                  <a:close/>
                </a:path>
              </a:pathLst>
            </a:custGeom>
            <a:blipFill>
              <a:blip r:embed="rId4"/>
              <a:stretch>
                <a:fillRect l="-13545" t="0" r="-13545" b="0"/>
              </a:stretch>
            </a:blipFill>
          </p:spPr>
        </p:sp>
      </p:grpSp>
      <p:grpSp>
        <p:nvGrpSpPr>
          <p:cNvPr name="Group 10" id="10"/>
          <p:cNvGrpSpPr/>
          <p:nvPr/>
        </p:nvGrpSpPr>
        <p:grpSpPr>
          <a:xfrm rot="0">
            <a:off x="3" y="0"/>
            <a:ext cx="9421835" cy="10287000"/>
            <a:chOff x="0" y="0"/>
            <a:chExt cx="12562446" cy="13716000"/>
          </a:xfrm>
        </p:grpSpPr>
        <p:sp>
          <p:nvSpPr>
            <p:cNvPr name="Freeform 11" id="11"/>
            <p:cNvSpPr/>
            <p:nvPr/>
          </p:nvSpPr>
          <p:spPr>
            <a:xfrm flipH="false" flipV="false" rot="0">
              <a:off x="0" y="0"/>
              <a:ext cx="12562425" cy="13716000"/>
            </a:xfrm>
            <a:custGeom>
              <a:avLst/>
              <a:gdLst/>
              <a:ahLst/>
              <a:cxnLst/>
              <a:rect r="r" b="b" t="t" l="l"/>
              <a:pathLst>
                <a:path h="13716000" w="12562425">
                  <a:moveTo>
                    <a:pt x="0" y="0"/>
                  </a:moveTo>
                  <a:lnTo>
                    <a:pt x="12562425" y="0"/>
                  </a:lnTo>
                  <a:lnTo>
                    <a:pt x="12562425" y="13716000"/>
                  </a:lnTo>
                  <a:lnTo>
                    <a:pt x="0" y="13716000"/>
                  </a:lnTo>
                  <a:close/>
                </a:path>
              </a:pathLst>
            </a:custGeom>
            <a:solidFill>
              <a:srgbClr val="FCF7F6"/>
            </a:solidFill>
          </p:spPr>
        </p:sp>
      </p:grpSp>
      <p:grpSp>
        <p:nvGrpSpPr>
          <p:cNvPr name="Group 12" id="12"/>
          <p:cNvGrpSpPr/>
          <p:nvPr/>
        </p:nvGrpSpPr>
        <p:grpSpPr>
          <a:xfrm rot="0">
            <a:off x="637222" y="1375030"/>
            <a:ext cx="6713146" cy="2365781"/>
            <a:chOff x="0" y="0"/>
            <a:chExt cx="8950862" cy="3154375"/>
          </a:xfrm>
        </p:grpSpPr>
        <p:sp>
          <p:nvSpPr>
            <p:cNvPr name="Freeform 13" id="13"/>
            <p:cNvSpPr/>
            <p:nvPr/>
          </p:nvSpPr>
          <p:spPr>
            <a:xfrm flipH="false" flipV="false" rot="0">
              <a:off x="0" y="0"/>
              <a:ext cx="8950862" cy="3154375"/>
            </a:xfrm>
            <a:custGeom>
              <a:avLst/>
              <a:gdLst/>
              <a:ahLst/>
              <a:cxnLst/>
              <a:rect r="r" b="b" t="t" l="l"/>
              <a:pathLst>
                <a:path h="3154375" w="8950862">
                  <a:moveTo>
                    <a:pt x="0" y="0"/>
                  </a:moveTo>
                  <a:lnTo>
                    <a:pt x="8950862" y="0"/>
                  </a:lnTo>
                  <a:lnTo>
                    <a:pt x="8950862" y="3154375"/>
                  </a:lnTo>
                  <a:lnTo>
                    <a:pt x="0" y="3154375"/>
                  </a:lnTo>
                  <a:close/>
                </a:path>
              </a:pathLst>
            </a:custGeom>
          </p:spPr>
        </p:sp>
        <p:sp>
          <p:nvSpPr>
            <p:cNvPr name="TextBox 14" id="14"/>
            <p:cNvSpPr txBox="true"/>
            <p:nvPr/>
          </p:nvSpPr>
          <p:spPr>
            <a:xfrm>
              <a:off x="0" y="47625"/>
              <a:ext cx="8950862" cy="3106750"/>
            </a:xfrm>
            <a:prstGeom prst="rect">
              <a:avLst/>
            </a:prstGeom>
          </p:spPr>
          <p:txBody>
            <a:bodyPr anchor="b" rtlCol="false" tIns="0" lIns="0" bIns="0" rIns="0"/>
            <a:lstStyle/>
            <a:p>
              <a:pPr algn="l">
                <a:lnSpc>
                  <a:spcPts val="5346"/>
                </a:lnSpc>
              </a:pPr>
              <a:r>
                <a:rPr lang="en-US" b="true" sz="4950">
                  <a:solidFill>
                    <a:srgbClr val="3C3C50"/>
                  </a:solidFill>
                  <a:latin typeface="Lato Bold"/>
                  <a:ea typeface="Lato Bold"/>
                  <a:cs typeface="Lato Bold"/>
                  <a:sym typeface="Lato Bold"/>
                </a:rPr>
                <a:t>Fabrication, Falsification, &amp; Plagiarism</a:t>
              </a:r>
            </a:p>
          </p:txBody>
        </p:sp>
      </p:grpSp>
      <p:grpSp>
        <p:nvGrpSpPr>
          <p:cNvPr name="Group 15" id="15"/>
          <p:cNvGrpSpPr/>
          <p:nvPr/>
        </p:nvGrpSpPr>
        <p:grpSpPr>
          <a:xfrm rot="5400000">
            <a:off x="993839" y="908685"/>
            <a:ext cx="109728" cy="822960"/>
            <a:chOff x="0" y="0"/>
            <a:chExt cx="146304" cy="1097280"/>
          </a:xfrm>
        </p:grpSpPr>
        <p:sp>
          <p:nvSpPr>
            <p:cNvPr name="Freeform 16" id="16"/>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7" id="17"/>
          <p:cNvGrpSpPr/>
          <p:nvPr/>
        </p:nvGrpSpPr>
        <p:grpSpPr>
          <a:xfrm rot="0">
            <a:off x="641175" y="3664029"/>
            <a:ext cx="4953857" cy="16097"/>
            <a:chOff x="0" y="0"/>
            <a:chExt cx="6605143" cy="21463"/>
          </a:xfrm>
        </p:grpSpPr>
        <p:sp>
          <p:nvSpPr>
            <p:cNvPr name="Freeform 18" id="18"/>
            <p:cNvSpPr/>
            <p:nvPr/>
          </p:nvSpPr>
          <p:spPr>
            <a:xfrm flipH="false" flipV="false" rot="0">
              <a:off x="1524" y="1524"/>
              <a:ext cx="6602095" cy="18288"/>
            </a:xfrm>
            <a:custGeom>
              <a:avLst/>
              <a:gdLst/>
              <a:ahLst/>
              <a:cxnLst/>
              <a:rect r="r" b="b" t="t" l="l"/>
              <a:pathLst>
                <a:path h="18288" w="6602095">
                  <a:moveTo>
                    <a:pt x="0" y="0"/>
                  </a:moveTo>
                  <a:lnTo>
                    <a:pt x="6602095" y="0"/>
                  </a:lnTo>
                  <a:lnTo>
                    <a:pt x="6602095" y="18288"/>
                  </a:lnTo>
                  <a:lnTo>
                    <a:pt x="0" y="18288"/>
                  </a:lnTo>
                  <a:close/>
                </a:path>
              </a:pathLst>
            </a:custGeom>
            <a:solidFill>
              <a:srgbClr val="7DA2A9"/>
            </a:solidFill>
          </p:spPr>
        </p:sp>
        <p:sp>
          <p:nvSpPr>
            <p:cNvPr name="Freeform 19" id="19"/>
            <p:cNvSpPr/>
            <p:nvPr/>
          </p:nvSpPr>
          <p:spPr>
            <a:xfrm flipH="false" flipV="false" rot="0">
              <a:off x="0" y="0"/>
              <a:ext cx="6605143" cy="21350"/>
            </a:xfrm>
            <a:custGeom>
              <a:avLst/>
              <a:gdLst/>
              <a:ahLst/>
              <a:cxnLst/>
              <a:rect r="r" b="b" t="t" l="l"/>
              <a:pathLst>
                <a:path h="21350" w="6605143">
                  <a:moveTo>
                    <a:pt x="1524" y="0"/>
                  </a:moveTo>
                  <a:lnTo>
                    <a:pt x="6603619" y="0"/>
                  </a:lnTo>
                  <a:cubicBezTo>
                    <a:pt x="6604508" y="0"/>
                    <a:pt x="6605143" y="762"/>
                    <a:pt x="6605143" y="1524"/>
                  </a:cubicBezTo>
                  <a:lnTo>
                    <a:pt x="6605143" y="19812"/>
                  </a:lnTo>
                  <a:cubicBezTo>
                    <a:pt x="6605143" y="20701"/>
                    <a:pt x="6604381" y="21336"/>
                    <a:pt x="6603619" y="21336"/>
                  </a:cubicBezTo>
                  <a:lnTo>
                    <a:pt x="1524" y="21336"/>
                  </a:lnTo>
                  <a:cubicBezTo>
                    <a:pt x="762" y="21463"/>
                    <a:pt x="0" y="20701"/>
                    <a:pt x="0" y="19812"/>
                  </a:cubicBezTo>
                  <a:lnTo>
                    <a:pt x="0" y="1524"/>
                  </a:lnTo>
                  <a:cubicBezTo>
                    <a:pt x="0" y="762"/>
                    <a:pt x="762" y="0"/>
                    <a:pt x="1524" y="0"/>
                  </a:cubicBezTo>
                  <a:moveTo>
                    <a:pt x="1524" y="3175"/>
                  </a:moveTo>
                  <a:lnTo>
                    <a:pt x="1524" y="1524"/>
                  </a:lnTo>
                  <a:lnTo>
                    <a:pt x="3175" y="1524"/>
                  </a:lnTo>
                  <a:lnTo>
                    <a:pt x="3175" y="19812"/>
                  </a:lnTo>
                  <a:lnTo>
                    <a:pt x="1524" y="19812"/>
                  </a:lnTo>
                  <a:lnTo>
                    <a:pt x="1524" y="18288"/>
                  </a:lnTo>
                  <a:lnTo>
                    <a:pt x="6603619" y="18288"/>
                  </a:lnTo>
                  <a:lnTo>
                    <a:pt x="6603619" y="19812"/>
                  </a:lnTo>
                  <a:lnTo>
                    <a:pt x="6602095" y="19812"/>
                  </a:lnTo>
                  <a:lnTo>
                    <a:pt x="6602095" y="1524"/>
                  </a:lnTo>
                  <a:lnTo>
                    <a:pt x="6603619" y="1524"/>
                  </a:lnTo>
                  <a:lnTo>
                    <a:pt x="6603619" y="3175"/>
                  </a:lnTo>
                  <a:lnTo>
                    <a:pt x="1524" y="3175"/>
                  </a:lnTo>
                  <a:close/>
                </a:path>
              </a:pathLst>
            </a:custGeom>
            <a:solidFill>
              <a:srgbClr val="7DA2A9"/>
            </a:solidFill>
          </p:spPr>
        </p:sp>
      </p:grpSp>
      <p:grpSp>
        <p:nvGrpSpPr>
          <p:cNvPr name="Group 20" id="20"/>
          <p:cNvGrpSpPr>
            <a:grpSpLocks noChangeAspect="true"/>
          </p:cNvGrpSpPr>
          <p:nvPr/>
        </p:nvGrpSpPr>
        <p:grpSpPr>
          <a:xfrm rot="0">
            <a:off x="15448446" y="7927418"/>
            <a:ext cx="2744944" cy="1330882"/>
            <a:chOff x="0" y="0"/>
            <a:chExt cx="5029200" cy="2438400"/>
          </a:xfrm>
        </p:grpSpPr>
        <p:sp>
          <p:nvSpPr>
            <p:cNvPr name="Freeform 21" id="21"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5"/>
              <a:stretch>
                <a:fillRect l="0" t="-32" r="0" b="-32"/>
              </a:stretch>
            </a:blipFill>
          </p:spPr>
        </p:sp>
      </p:grpSp>
      <p:sp>
        <p:nvSpPr>
          <p:cNvPr name="TextBox 22" id="22"/>
          <p:cNvSpPr txBox="true"/>
          <p:nvPr/>
        </p:nvSpPr>
        <p:spPr>
          <a:xfrm rot="0">
            <a:off x="477204" y="4239388"/>
            <a:ext cx="8944634" cy="4541520"/>
          </a:xfrm>
          <a:prstGeom prst="rect">
            <a:avLst/>
          </a:prstGeom>
        </p:spPr>
        <p:txBody>
          <a:bodyPr anchor="t" rtlCol="false" tIns="0" lIns="0" bIns="0" rIns="0">
            <a:spAutoFit/>
          </a:bodyPr>
          <a:lstStyle/>
          <a:p>
            <a:pPr algn="l">
              <a:lnSpc>
                <a:spcPts val="3240"/>
              </a:lnSpc>
            </a:pPr>
            <a:r>
              <a:rPr lang="en-US" sz="3000">
                <a:solidFill>
                  <a:srgbClr val="3C3C50"/>
                </a:solidFill>
                <a:latin typeface="Poppins"/>
                <a:ea typeface="Poppins"/>
                <a:cs typeface="Poppins"/>
                <a:sym typeface="Poppins"/>
              </a:rPr>
              <a:t>Fabrication: making up data or results and recording or reporting them. </a:t>
            </a:r>
          </a:p>
          <a:p>
            <a:pPr algn="l">
              <a:lnSpc>
                <a:spcPts val="3240"/>
              </a:lnSpc>
            </a:pPr>
          </a:p>
          <a:p>
            <a:pPr algn="l">
              <a:lnSpc>
                <a:spcPts val="3240"/>
              </a:lnSpc>
            </a:pPr>
            <a:r>
              <a:rPr lang="en-US" sz="3000">
                <a:solidFill>
                  <a:srgbClr val="3C3C50"/>
                </a:solidFill>
                <a:latin typeface="Poppins"/>
                <a:ea typeface="Poppins"/>
                <a:cs typeface="Poppins"/>
                <a:sym typeface="Poppins"/>
              </a:rPr>
              <a:t>Falsification: Manipulating research materials, equipment, or processes, or changing or omitting data such that the research is not accurately represented. </a:t>
            </a:r>
          </a:p>
          <a:p>
            <a:pPr algn="l">
              <a:lnSpc>
                <a:spcPts val="3240"/>
              </a:lnSpc>
            </a:pPr>
          </a:p>
          <a:p>
            <a:pPr algn="l">
              <a:lnSpc>
                <a:spcPts val="3240"/>
              </a:lnSpc>
            </a:pPr>
            <a:r>
              <a:rPr lang="en-US" sz="3000">
                <a:solidFill>
                  <a:srgbClr val="3C3C50"/>
                </a:solidFill>
                <a:latin typeface="Poppins"/>
                <a:ea typeface="Poppins"/>
                <a:cs typeface="Poppins"/>
                <a:sym typeface="Poppins"/>
              </a:rPr>
              <a:t>Plagiarism: The appropriation of another person's ideas, processes, results, or words without giving appropriate credit. </a:t>
            </a:r>
          </a:p>
        </p:txBody>
      </p:sp>
    </p:spTree>
  </p:cSld>
  <p:clrMapOvr>
    <a:masterClrMapping/>
  </p:clrMapOvr>
  <p:transition spd="fast">
    <p:fade/>
  </p:transition>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38992" y="0"/>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A1B4A2"/>
            </a:solidFill>
          </p:spPr>
        </p:sp>
      </p:grpSp>
      <p:grpSp>
        <p:nvGrpSpPr>
          <p:cNvPr name="Group 4" id="4"/>
          <p:cNvGrpSpPr>
            <a:grpSpLocks noChangeAspect="true"/>
          </p:cNvGrpSpPr>
          <p:nvPr/>
        </p:nvGrpSpPr>
        <p:grpSpPr>
          <a:xfrm rot="0">
            <a:off x="0" y="8976214"/>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698753" y="245388"/>
            <a:ext cx="18789023" cy="2897505"/>
            <a:chOff x="0" y="0"/>
            <a:chExt cx="25052030" cy="3863340"/>
          </a:xfrm>
        </p:grpSpPr>
        <p:sp>
          <p:nvSpPr>
            <p:cNvPr name="Freeform 9" id="9"/>
            <p:cNvSpPr/>
            <p:nvPr/>
          </p:nvSpPr>
          <p:spPr>
            <a:xfrm flipH="false" flipV="false" rot="0">
              <a:off x="0" y="0"/>
              <a:ext cx="25052031" cy="3863340"/>
            </a:xfrm>
            <a:custGeom>
              <a:avLst/>
              <a:gdLst/>
              <a:ahLst/>
              <a:cxnLst/>
              <a:rect r="r" b="b" t="t" l="l"/>
              <a:pathLst>
                <a:path h="3863340" w="25052031">
                  <a:moveTo>
                    <a:pt x="0" y="0"/>
                  </a:moveTo>
                  <a:lnTo>
                    <a:pt x="25052031" y="0"/>
                  </a:lnTo>
                  <a:lnTo>
                    <a:pt x="25052031" y="3863340"/>
                  </a:lnTo>
                  <a:lnTo>
                    <a:pt x="0" y="3863340"/>
                  </a:lnTo>
                  <a:close/>
                </a:path>
              </a:pathLst>
            </a:custGeom>
          </p:spPr>
        </p:sp>
        <p:sp>
          <p:nvSpPr>
            <p:cNvPr name="TextBox 10" id="10"/>
            <p:cNvSpPr txBox="true"/>
            <p:nvPr/>
          </p:nvSpPr>
          <p:spPr>
            <a:xfrm>
              <a:off x="0" y="9525"/>
              <a:ext cx="25052030" cy="3853815"/>
            </a:xfrm>
            <a:prstGeom prst="rect">
              <a:avLst/>
            </a:prstGeom>
          </p:spPr>
          <p:txBody>
            <a:bodyPr anchor="b" rtlCol="false" tIns="0" lIns="0" bIns="0" rIns="0"/>
            <a:lstStyle/>
            <a:p>
              <a:pPr algn="l">
                <a:lnSpc>
                  <a:spcPts val="8100"/>
                </a:lnSpc>
              </a:pPr>
              <a:r>
                <a:rPr lang="en-US" b="true" sz="7500">
                  <a:solidFill>
                    <a:srgbClr val="FFFFFF"/>
                  </a:solidFill>
                  <a:latin typeface="Poppins Bold"/>
                  <a:ea typeface="Poppins Bold"/>
                  <a:cs typeface="Poppins Bold"/>
                  <a:sym typeface="Poppins Bold"/>
                </a:rPr>
                <a:t>CLASS ACTIVITY: </a:t>
              </a:r>
            </a:p>
            <a:p>
              <a:pPr algn="l">
                <a:lnSpc>
                  <a:spcPts val="8100"/>
                </a:lnSpc>
              </a:pPr>
              <a:r>
                <a:rPr lang="en-US" b="true" sz="7500">
                  <a:solidFill>
                    <a:srgbClr val="FFFFFF"/>
                  </a:solidFill>
                  <a:latin typeface="Poppins Bold"/>
                  <a:ea typeface="Poppins Bold"/>
                  <a:cs typeface="Poppins Bold"/>
                  <a:sym typeface="Poppins Bold"/>
                </a:rPr>
                <a:t>MATCH THE RESEARCH MISCONDUCT</a:t>
              </a:r>
            </a:p>
          </p:txBody>
        </p:sp>
      </p:grpSp>
      <p:sp>
        <p:nvSpPr>
          <p:cNvPr name="Freeform 11" id="11"/>
          <p:cNvSpPr/>
          <p:nvPr/>
        </p:nvSpPr>
        <p:spPr>
          <a:xfrm flipH="false" flipV="false" rot="0">
            <a:off x="858739" y="2935602"/>
            <a:ext cx="16492538" cy="60769"/>
          </a:xfrm>
          <a:custGeom>
            <a:avLst/>
            <a:gdLst/>
            <a:ahLst/>
            <a:cxnLst/>
            <a:rect r="r" b="b" t="t" l="l"/>
            <a:pathLst>
              <a:path h="60769" w="16492538">
                <a:moveTo>
                  <a:pt x="0" y="0"/>
                </a:moveTo>
                <a:lnTo>
                  <a:pt x="16492538" y="0"/>
                </a:lnTo>
                <a:lnTo>
                  <a:pt x="16492538" y="60769"/>
                </a:lnTo>
                <a:lnTo>
                  <a:pt x="0" y="607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541746" y="3040162"/>
            <a:ext cx="15809531" cy="5349335"/>
          </a:xfrm>
          <a:prstGeom prst="rect">
            <a:avLst/>
          </a:prstGeom>
        </p:spPr>
        <p:txBody>
          <a:bodyPr anchor="t" rtlCol="false" tIns="0" lIns="0" bIns="0" rIns="0">
            <a:spAutoFit/>
          </a:bodyPr>
          <a:lstStyle/>
          <a:p>
            <a:pPr algn="l">
              <a:lnSpc>
                <a:spcPts val="3869"/>
              </a:lnSpc>
            </a:pPr>
            <a:r>
              <a:rPr lang="en-US" sz="2887">
                <a:solidFill>
                  <a:srgbClr val="3C3C50"/>
                </a:solidFill>
                <a:latin typeface="Poppins"/>
                <a:ea typeface="Poppins"/>
                <a:cs typeface="Poppins"/>
                <a:sym typeface="Poppins"/>
              </a:rPr>
              <a:t>D</a:t>
            </a:r>
            <a:r>
              <a:rPr lang="en-US" sz="2887">
                <a:solidFill>
                  <a:srgbClr val="3C3C50"/>
                </a:solidFill>
                <a:latin typeface="Poppins"/>
                <a:ea typeface="Poppins"/>
                <a:cs typeface="Poppins"/>
                <a:sym typeface="Poppins"/>
              </a:rPr>
              <a:t>ecide whether the examples below are fabrication, falsification, or plagiarism.</a:t>
            </a:r>
          </a:p>
          <a:p>
            <a:pPr algn="l">
              <a:lnSpc>
                <a:spcPts val="3869"/>
              </a:lnSpc>
            </a:pPr>
          </a:p>
          <a:p>
            <a:pPr algn="l">
              <a:lnSpc>
                <a:spcPts val="3869"/>
              </a:lnSpc>
            </a:pPr>
            <a:r>
              <a:rPr lang="en-US" sz="2887">
                <a:solidFill>
                  <a:srgbClr val="3C3C50"/>
                </a:solidFill>
                <a:latin typeface="Poppins"/>
                <a:ea typeface="Poppins"/>
                <a:cs typeface="Poppins"/>
                <a:sym typeface="Poppins"/>
              </a:rPr>
              <a:t>Example 1. A surveyor notices that their data is proving his hypothesis wrong. They decide to not include the data in their paper so that the work looks more favorable to their sponsors.</a:t>
            </a:r>
          </a:p>
          <a:p>
            <a:pPr algn="l">
              <a:lnSpc>
                <a:spcPts val="3869"/>
              </a:lnSpc>
            </a:pPr>
            <a:r>
              <a:rPr lang="en-US" sz="2887">
                <a:solidFill>
                  <a:srgbClr val="3C3C50"/>
                </a:solidFill>
                <a:latin typeface="Poppins"/>
                <a:ea typeface="Poppins"/>
                <a:cs typeface="Poppins"/>
                <a:sym typeface="Poppins"/>
              </a:rPr>
              <a:t>Example 2. In order to meet recruitment pressure and expectations, a coordinator completed enrollment forms using faked names and information. They submit the forms to their boss at the deadline.</a:t>
            </a:r>
          </a:p>
          <a:p>
            <a:pPr algn="l">
              <a:lnSpc>
                <a:spcPts val="3869"/>
              </a:lnSpc>
            </a:pPr>
            <a:r>
              <a:rPr lang="en-US" sz="2887">
                <a:solidFill>
                  <a:srgbClr val="3C3C50"/>
                </a:solidFill>
                <a:latin typeface="Poppins"/>
                <a:ea typeface="Poppins"/>
                <a:cs typeface="Poppins"/>
                <a:sym typeface="Poppins"/>
              </a:rPr>
              <a:t>Example 3. Two researchers are working on a project together and they both put effort into writing the research paper. After the paper is written, one of the researchers publishes the paper, but only with themselves as the author.</a:t>
            </a:r>
          </a:p>
        </p:txBody>
      </p:sp>
      <p:grpSp>
        <p:nvGrpSpPr>
          <p:cNvPr name="Group 13" id="13"/>
          <p:cNvGrpSpPr>
            <a:grpSpLocks noChangeAspect="true"/>
          </p:cNvGrpSpPr>
          <p:nvPr/>
        </p:nvGrpSpPr>
        <p:grpSpPr>
          <a:xfrm rot="0">
            <a:off x="14889169" y="363259"/>
            <a:ext cx="2744944" cy="1330882"/>
            <a:chOff x="0" y="0"/>
            <a:chExt cx="5029200" cy="2438400"/>
          </a:xfrm>
        </p:grpSpPr>
        <p:sp>
          <p:nvSpPr>
            <p:cNvPr name="Freeform 14" id="14"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Tree>
  </p:cSld>
  <p:clrMapOvr>
    <a:masterClrMapping/>
  </p:clrMapOvr>
  <p:transition spd="fast">
    <p:fade/>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9439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565444" y="602018"/>
            <a:ext cx="9186449" cy="2657246"/>
            <a:chOff x="0" y="0"/>
            <a:chExt cx="12248599" cy="3542995"/>
          </a:xfrm>
        </p:grpSpPr>
        <p:sp>
          <p:nvSpPr>
            <p:cNvPr name="Freeform 9" id="9"/>
            <p:cNvSpPr/>
            <p:nvPr/>
          </p:nvSpPr>
          <p:spPr>
            <a:xfrm flipH="false" flipV="false" rot="0">
              <a:off x="0" y="0"/>
              <a:ext cx="12248599" cy="3542995"/>
            </a:xfrm>
            <a:custGeom>
              <a:avLst/>
              <a:gdLst/>
              <a:ahLst/>
              <a:cxnLst/>
              <a:rect r="r" b="b" t="t" l="l"/>
              <a:pathLst>
                <a:path h="3542995" w="12248599">
                  <a:moveTo>
                    <a:pt x="0" y="0"/>
                  </a:moveTo>
                  <a:lnTo>
                    <a:pt x="12248599" y="0"/>
                  </a:lnTo>
                  <a:lnTo>
                    <a:pt x="12248599" y="3542995"/>
                  </a:lnTo>
                  <a:lnTo>
                    <a:pt x="0" y="3542995"/>
                  </a:lnTo>
                  <a:close/>
                </a:path>
              </a:pathLst>
            </a:custGeom>
          </p:spPr>
        </p:sp>
        <p:sp>
          <p:nvSpPr>
            <p:cNvPr name="TextBox 10" id="10"/>
            <p:cNvSpPr txBox="true"/>
            <p:nvPr/>
          </p:nvSpPr>
          <p:spPr>
            <a:xfrm>
              <a:off x="0" y="0"/>
              <a:ext cx="12248599" cy="3542995"/>
            </a:xfrm>
            <a:prstGeom prst="rect">
              <a:avLst/>
            </a:prstGeom>
          </p:spPr>
          <p:txBody>
            <a:bodyPr anchor="b" rtlCol="false" tIns="0" lIns="0" bIns="0" rIns="0"/>
            <a:lstStyle/>
            <a:p>
              <a:pPr algn="l">
                <a:lnSpc>
                  <a:spcPts val="5508"/>
                </a:lnSpc>
              </a:pPr>
              <a:r>
                <a:rPr lang="en-US" b="true" sz="5100">
                  <a:solidFill>
                    <a:srgbClr val="FFFFFF"/>
                  </a:solidFill>
                  <a:latin typeface="Poppins Bold"/>
                  <a:ea typeface="Poppins Bold"/>
                  <a:cs typeface="Poppins Bold"/>
                  <a:sym typeface="Poppins Bold"/>
                </a:rPr>
                <a:t>EXAMPLE OF AGRICULTURAL RESEARCH MISCONDUCT: MONSANTO </a:t>
              </a:r>
            </a:p>
          </p:txBody>
        </p:sp>
      </p:grpSp>
      <p:sp>
        <p:nvSpPr>
          <p:cNvPr name="Freeform 11" id="11"/>
          <p:cNvSpPr/>
          <p:nvPr/>
        </p:nvSpPr>
        <p:spPr>
          <a:xfrm flipH="false" flipV="false" rot="0">
            <a:off x="565444" y="3067287"/>
            <a:ext cx="4911217" cy="56007"/>
          </a:xfrm>
          <a:custGeom>
            <a:avLst/>
            <a:gdLst/>
            <a:ahLst/>
            <a:cxnLst/>
            <a:rect r="r" b="b" t="t" l="l"/>
            <a:pathLst>
              <a:path h="56007" w="4911217">
                <a:moveTo>
                  <a:pt x="0" y="0"/>
                </a:moveTo>
                <a:lnTo>
                  <a:pt x="4911217" y="0"/>
                </a:lnTo>
                <a:lnTo>
                  <a:pt x="4911217" y="56007"/>
                </a:lnTo>
                <a:lnTo>
                  <a:pt x="0" y="560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438289" y="3372540"/>
            <a:ext cx="9440760" cy="5274564"/>
          </a:xfrm>
          <a:prstGeom prst="rect">
            <a:avLst/>
          </a:prstGeom>
        </p:spPr>
        <p:txBody>
          <a:bodyPr anchor="t" rtlCol="false" tIns="0" lIns="0" bIns="0" rIns="0">
            <a:spAutoFit/>
          </a:bodyPr>
          <a:lstStyle/>
          <a:p>
            <a:pPr algn="l" marL="415766" indent="-207883" lvl="1">
              <a:lnSpc>
                <a:spcPts val="3483"/>
              </a:lnSpc>
              <a:buFont typeface="Arial"/>
              <a:buChar char="•"/>
            </a:pPr>
            <a:r>
              <a:rPr lang="en-US" sz="2700">
                <a:solidFill>
                  <a:srgbClr val="3C3C50"/>
                </a:solidFill>
                <a:latin typeface="Poppins"/>
                <a:ea typeface="Poppins"/>
                <a:cs typeface="Poppins"/>
                <a:sym typeface="Poppins"/>
              </a:rPr>
              <a:t>Monsanto engaged in ghostwriting and other types of research misconduct to make it harder to regulate its most profitable products.</a:t>
            </a:r>
          </a:p>
          <a:p>
            <a:pPr algn="l" marL="415766" indent="-207883" lvl="1">
              <a:lnSpc>
                <a:spcPts val="3483"/>
              </a:lnSpc>
              <a:buFont typeface="Arial"/>
              <a:buChar char="•"/>
            </a:pPr>
            <a:r>
              <a:rPr lang="en-US" sz="2700">
                <a:solidFill>
                  <a:srgbClr val="3C3C50"/>
                </a:solidFill>
                <a:latin typeface="Poppins"/>
                <a:ea typeface="Poppins"/>
                <a:cs typeface="Poppins"/>
                <a:sym typeface="Poppins"/>
              </a:rPr>
              <a:t>Although public-science organizations have sanctions to punish research misconduct, private-science organizations do not. At Monsanto, they were allowing research misconduct.</a:t>
            </a:r>
          </a:p>
          <a:p>
            <a:pPr algn="l" marL="415766" indent="-207883" lvl="1">
              <a:lnSpc>
                <a:spcPts val="3483"/>
              </a:lnSpc>
              <a:buFont typeface="Arial"/>
              <a:buChar char="•"/>
            </a:pPr>
            <a:r>
              <a:rPr lang="en-US" sz="2700">
                <a:solidFill>
                  <a:srgbClr val="3C3C50"/>
                </a:solidFill>
                <a:latin typeface="Poppins"/>
                <a:ea typeface="Poppins"/>
                <a:cs typeface="Poppins"/>
                <a:sym typeface="Poppins"/>
              </a:rPr>
              <a:t>Journal editors who peer-reviewed the Monsanto documents were also unethical</a:t>
            </a:r>
          </a:p>
          <a:p>
            <a:pPr algn="l" marL="1101566" indent="-367189" lvl="2">
              <a:lnSpc>
                <a:spcPts val="3483"/>
              </a:lnSpc>
              <a:buFont typeface="Arial"/>
              <a:buChar char="⚬"/>
            </a:pPr>
            <a:r>
              <a:rPr lang="en-US" sz="2700">
                <a:solidFill>
                  <a:srgbClr val="3C3C50"/>
                </a:solidFill>
                <a:latin typeface="Poppins"/>
                <a:ea typeface="Poppins"/>
                <a:cs typeface="Poppins"/>
                <a:sym typeface="Poppins"/>
              </a:rPr>
              <a:t>They did not disclose their conflict of interest</a:t>
            </a:r>
          </a:p>
          <a:p>
            <a:pPr algn="l" marL="415766" indent="-207883" lvl="1">
              <a:lnSpc>
                <a:spcPts val="3483"/>
              </a:lnSpc>
              <a:buFont typeface="Arial"/>
              <a:buChar char="•"/>
            </a:pPr>
            <a:r>
              <a:rPr lang="en-US" sz="2700">
                <a:solidFill>
                  <a:srgbClr val="3C3C50"/>
                </a:solidFill>
                <a:latin typeface="Poppins"/>
                <a:ea typeface="Poppins"/>
                <a:cs typeface="Poppins"/>
                <a:sym typeface="Poppins"/>
              </a:rPr>
              <a:t>Scientific misconduct by private firms threatens the public’s trust and integrity of public science.</a:t>
            </a:r>
          </a:p>
        </p:txBody>
      </p:sp>
      <p:grpSp>
        <p:nvGrpSpPr>
          <p:cNvPr name="Group 13" id="13"/>
          <p:cNvGrpSpPr>
            <a:grpSpLocks noChangeAspect="true"/>
          </p:cNvGrpSpPr>
          <p:nvPr/>
        </p:nvGrpSpPr>
        <p:grpSpPr>
          <a:xfrm rot="0">
            <a:off x="10551078" y="4048635"/>
            <a:ext cx="7309169" cy="4111408"/>
            <a:chOff x="0" y="0"/>
            <a:chExt cx="10917936" cy="6141339"/>
          </a:xfrm>
        </p:grpSpPr>
        <p:sp>
          <p:nvSpPr>
            <p:cNvPr name="Freeform 14" id="14"/>
            <p:cNvSpPr/>
            <p:nvPr/>
          </p:nvSpPr>
          <p:spPr>
            <a:xfrm flipH="false" flipV="false" rot="0">
              <a:off x="0" y="0"/>
              <a:ext cx="10917936" cy="6141339"/>
            </a:xfrm>
            <a:custGeom>
              <a:avLst/>
              <a:gdLst/>
              <a:ahLst/>
              <a:cxnLst/>
              <a:rect r="r" b="b" t="t" l="l"/>
              <a:pathLst>
                <a:path h="6141339" w="10917936">
                  <a:moveTo>
                    <a:pt x="0" y="0"/>
                  </a:moveTo>
                  <a:lnTo>
                    <a:pt x="10917936" y="0"/>
                  </a:lnTo>
                  <a:lnTo>
                    <a:pt x="10917936" y="6141339"/>
                  </a:lnTo>
                  <a:lnTo>
                    <a:pt x="0" y="6141339"/>
                  </a:lnTo>
                  <a:lnTo>
                    <a:pt x="0" y="0"/>
                  </a:lnTo>
                  <a:close/>
                </a:path>
              </a:pathLst>
            </a:custGeom>
            <a:blipFill>
              <a:blip r:embed="rId6"/>
              <a:stretch>
                <a:fillRect l="-1" t="0" r="-1" b="0"/>
              </a:stretch>
            </a:blipFill>
          </p:spPr>
        </p:sp>
      </p:grpSp>
      <p:sp>
        <p:nvSpPr>
          <p:cNvPr name="AutoShape 15" id="15"/>
          <p:cNvSpPr/>
          <p:nvPr/>
        </p:nvSpPr>
        <p:spPr>
          <a:xfrm flipV="true">
            <a:off x="9284320" y="2963476"/>
            <a:ext cx="2197270" cy="1417882"/>
          </a:xfrm>
          <a:prstGeom prst="line">
            <a:avLst/>
          </a:prstGeom>
          <a:ln cap="rnd" w="28575">
            <a:solidFill>
              <a:srgbClr val="717092"/>
            </a:solidFill>
            <a:prstDash val="solid"/>
            <a:headEnd type="none" len="sm" w="sm"/>
            <a:tailEnd type="triangle" len="med" w="lg"/>
          </a:ln>
        </p:spPr>
      </p:sp>
      <p:grpSp>
        <p:nvGrpSpPr>
          <p:cNvPr name="Group 16" id="16"/>
          <p:cNvGrpSpPr>
            <a:grpSpLocks noChangeAspect="true"/>
          </p:cNvGrpSpPr>
          <p:nvPr/>
        </p:nvGrpSpPr>
        <p:grpSpPr>
          <a:xfrm rot="0">
            <a:off x="15115303" y="294679"/>
            <a:ext cx="2744944" cy="1330882"/>
            <a:chOff x="0" y="0"/>
            <a:chExt cx="5029200" cy="2438400"/>
          </a:xfrm>
        </p:grpSpPr>
        <p:sp>
          <p:nvSpPr>
            <p:cNvPr name="Freeform 17" id="17"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7"/>
              <a:stretch>
                <a:fillRect l="0" t="-32" r="0" b="-32"/>
              </a:stretch>
            </a:blipFill>
          </p:spPr>
        </p:sp>
      </p:grpSp>
      <p:sp>
        <p:nvSpPr>
          <p:cNvPr name="Freeform 18" id="18"/>
          <p:cNvSpPr/>
          <p:nvPr/>
        </p:nvSpPr>
        <p:spPr>
          <a:xfrm flipH="false" flipV="false" rot="0">
            <a:off x="12305309" y="946366"/>
            <a:ext cx="2698525" cy="2893860"/>
          </a:xfrm>
          <a:custGeom>
            <a:avLst/>
            <a:gdLst/>
            <a:ahLst/>
            <a:cxnLst/>
            <a:rect r="r" b="b" t="t" l="l"/>
            <a:pathLst>
              <a:path h="2893860" w="2698525">
                <a:moveTo>
                  <a:pt x="0" y="0"/>
                </a:moveTo>
                <a:lnTo>
                  <a:pt x="2698524" y="0"/>
                </a:lnTo>
                <a:lnTo>
                  <a:pt x="2698524" y="2893861"/>
                </a:lnTo>
                <a:lnTo>
                  <a:pt x="0" y="28938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9" id="19"/>
          <p:cNvSpPr txBox="true"/>
          <p:nvPr/>
        </p:nvSpPr>
        <p:spPr>
          <a:xfrm rot="0">
            <a:off x="12416778" y="1587461"/>
            <a:ext cx="2698525" cy="1963293"/>
          </a:xfrm>
          <a:prstGeom prst="rect">
            <a:avLst/>
          </a:prstGeom>
        </p:spPr>
        <p:txBody>
          <a:bodyPr anchor="t" rtlCol="false" tIns="0" lIns="0" bIns="0" rIns="0">
            <a:spAutoFit/>
          </a:bodyPr>
          <a:lstStyle/>
          <a:p>
            <a:pPr algn="l">
              <a:lnSpc>
                <a:spcPts val="3096"/>
              </a:lnSpc>
            </a:pPr>
            <a:r>
              <a:rPr lang="en-US" sz="2400">
                <a:solidFill>
                  <a:srgbClr val="3C3C50"/>
                </a:solidFill>
                <a:latin typeface="Poppins"/>
                <a:ea typeface="Poppins"/>
                <a:cs typeface="Poppins"/>
                <a:sym typeface="Poppins"/>
              </a:rPr>
              <a:t>Ghost writing: writing a document under someone elses name.</a:t>
            </a:r>
          </a:p>
        </p:txBody>
      </p:sp>
    </p:spTree>
  </p:cSld>
  <p:clrMapOvr>
    <a:masterClrMapping/>
  </p:clrMapOvr>
  <p:transition spd="fast">
    <p:fade/>
  </p:transition>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95235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858739" y="357808"/>
            <a:ext cx="16527780" cy="1848361"/>
            <a:chOff x="0" y="0"/>
            <a:chExt cx="22037040" cy="2464481"/>
          </a:xfrm>
        </p:grpSpPr>
        <p:sp>
          <p:nvSpPr>
            <p:cNvPr name="Freeform 9" id="9"/>
            <p:cNvSpPr/>
            <p:nvPr/>
          </p:nvSpPr>
          <p:spPr>
            <a:xfrm flipH="false" flipV="false" rot="0">
              <a:off x="0" y="0"/>
              <a:ext cx="22037039" cy="2464481"/>
            </a:xfrm>
            <a:custGeom>
              <a:avLst/>
              <a:gdLst/>
              <a:ahLst/>
              <a:cxnLst/>
              <a:rect r="r" b="b" t="t" l="l"/>
              <a:pathLst>
                <a:path h="2464481" w="22037039">
                  <a:moveTo>
                    <a:pt x="0" y="0"/>
                  </a:moveTo>
                  <a:lnTo>
                    <a:pt x="22037039" y="0"/>
                  </a:lnTo>
                  <a:lnTo>
                    <a:pt x="22037039" y="2464481"/>
                  </a:lnTo>
                  <a:lnTo>
                    <a:pt x="0" y="2464481"/>
                  </a:lnTo>
                  <a:close/>
                </a:path>
              </a:pathLst>
            </a:custGeom>
          </p:spPr>
        </p:sp>
        <p:sp>
          <p:nvSpPr>
            <p:cNvPr name="TextBox 10" id="10"/>
            <p:cNvSpPr txBox="true"/>
            <p:nvPr/>
          </p:nvSpPr>
          <p:spPr>
            <a:xfrm>
              <a:off x="0" y="19050"/>
              <a:ext cx="22037040" cy="2445431"/>
            </a:xfrm>
            <a:prstGeom prst="rect">
              <a:avLst/>
            </a:prstGeom>
          </p:spPr>
          <p:txBody>
            <a:bodyPr anchor="b" rtlCol="false" tIns="0" lIns="0" bIns="0" rIns="0"/>
            <a:lstStyle/>
            <a:p>
              <a:pPr algn="ctr">
                <a:lnSpc>
                  <a:spcPts val="7776"/>
                </a:lnSpc>
              </a:pPr>
              <a:r>
                <a:rPr lang="en-US" b="true" sz="7200">
                  <a:solidFill>
                    <a:srgbClr val="FFFFFF"/>
                  </a:solidFill>
                  <a:latin typeface="Poppins Bold"/>
                  <a:ea typeface="Poppins Bold"/>
                  <a:cs typeface="Poppins Bold"/>
                  <a:sym typeface="Poppins Bold"/>
                </a:rPr>
                <a:t>SUMMARIZING RESEARCH ETHICS</a:t>
              </a:r>
            </a:p>
          </p:txBody>
        </p:sp>
      </p:grpSp>
      <p:sp>
        <p:nvSpPr>
          <p:cNvPr name="Freeform 11" id="11"/>
          <p:cNvSpPr/>
          <p:nvPr/>
        </p:nvSpPr>
        <p:spPr>
          <a:xfrm flipH="false" flipV="false" rot="0">
            <a:off x="1028700" y="2145400"/>
            <a:ext cx="16492538" cy="60769"/>
          </a:xfrm>
          <a:custGeom>
            <a:avLst/>
            <a:gdLst/>
            <a:ahLst/>
            <a:cxnLst/>
            <a:rect r="r" b="b" t="t" l="l"/>
            <a:pathLst>
              <a:path h="60769" w="16492538">
                <a:moveTo>
                  <a:pt x="0" y="0"/>
                </a:moveTo>
                <a:lnTo>
                  <a:pt x="16492538" y="0"/>
                </a:lnTo>
                <a:lnTo>
                  <a:pt x="16492538" y="60769"/>
                </a:lnTo>
                <a:lnTo>
                  <a:pt x="0" y="607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1485192" y="2944798"/>
            <a:ext cx="15317616" cy="5360670"/>
          </a:xfrm>
          <a:prstGeom prst="rect">
            <a:avLst/>
          </a:prstGeom>
        </p:spPr>
        <p:txBody>
          <a:bodyPr anchor="t" rtlCol="false" tIns="0" lIns="0" bIns="0" rIns="0">
            <a:spAutoFit/>
          </a:bodyPr>
          <a:lstStyle/>
          <a:p>
            <a:pPr algn="l" marL="311149" indent="-155575" lvl="1">
              <a:lnSpc>
                <a:spcPts val="3239"/>
              </a:lnSpc>
              <a:buFont typeface="Arial"/>
              <a:buChar char="•"/>
            </a:pPr>
            <a:r>
              <a:rPr lang="en-US" sz="2999">
                <a:solidFill>
                  <a:srgbClr val="FFFFFF"/>
                </a:solidFill>
                <a:latin typeface="Poppins"/>
                <a:ea typeface="Poppins"/>
                <a:cs typeface="Poppins"/>
                <a:sym typeface="Poppins"/>
              </a:rPr>
              <a:t>Research ethics and integrity ensure research is conducted with the highest standards and the minimal risk of harm</a:t>
            </a:r>
          </a:p>
          <a:p>
            <a:pPr algn="l" marL="311149" indent="-155575" lvl="1">
              <a:lnSpc>
                <a:spcPts val="3239"/>
              </a:lnSpc>
            </a:pPr>
          </a:p>
          <a:p>
            <a:pPr algn="l" marL="311149" indent="-155575" lvl="1">
              <a:lnSpc>
                <a:spcPts val="3239"/>
              </a:lnSpc>
              <a:buFont typeface="Arial"/>
              <a:buChar char="•"/>
            </a:pPr>
            <a:r>
              <a:rPr lang="en-US" sz="2999">
                <a:solidFill>
                  <a:srgbClr val="FFFFFF"/>
                </a:solidFill>
                <a:latin typeface="Poppins"/>
                <a:ea typeface="Poppins"/>
                <a:cs typeface="Poppins"/>
                <a:sym typeface="Poppins"/>
              </a:rPr>
              <a:t>There are ethical risks when designing a research experiment, therefore scientists must address these and get approval from review boards (IACUC, IRB, IBC)</a:t>
            </a:r>
          </a:p>
          <a:p>
            <a:pPr algn="l" marL="311149" indent="-155575" lvl="1">
              <a:lnSpc>
                <a:spcPts val="3239"/>
              </a:lnSpc>
            </a:pPr>
          </a:p>
          <a:p>
            <a:pPr algn="l" marL="311149" indent="-155575" lvl="1">
              <a:lnSpc>
                <a:spcPts val="3239"/>
              </a:lnSpc>
              <a:buFont typeface="Arial"/>
              <a:buChar char="•"/>
            </a:pPr>
            <a:r>
              <a:rPr lang="en-US" sz="2999">
                <a:solidFill>
                  <a:srgbClr val="FFFFFF"/>
                </a:solidFill>
                <a:latin typeface="Poppins"/>
                <a:ea typeface="Poppins"/>
                <a:cs typeface="Poppins"/>
                <a:sym typeface="Poppins"/>
              </a:rPr>
              <a:t>Failure to follow research ethics properly can lead to research misconduct, resulting in serious consequences. </a:t>
            </a:r>
          </a:p>
          <a:p>
            <a:pPr algn="l" marL="311149" indent="-155575" lvl="1">
              <a:lnSpc>
                <a:spcPts val="3239"/>
              </a:lnSpc>
            </a:pPr>
          </a:p>
          <a:p>
            <a:pPr algn="l" marL="311149" indent="-155575" lvl="1">
              <a:lnSpc>
                <a:spcPts val="3239"/>
              </a:lnSpc>
              <a:buFont typeface="Arial"/>
              <a:buChar char="•"/>
            </a:pPr>
            <a:r>
              <a:rPr lang="en-US" sz="2999">
                <a:solidFill>
                  <a:srgbClr val="FFFFFF"/>
                </a:solidFill>
                <a:latin typeface="Poppins"/>
                <a:ea typeface="Poppins"/>
                <a:cs typeface="Poppins"/>
                <a:sym typeface="Poppins"/>
              </a:rPr>
              <a:t>Researchers engaging in misconduct may lose funding, research/facility privileges, their job, and respect/trust within the industry and academic community.</a:t>
            </a:r>
          </a:p>
        </p:txBody>
      </p:sp>
      <p:grpSp>
        <p:nvGrpSpPr>
          <p:cNvPr name="Group 13" id="13"/>
          <p:cNvGrpSpPr>
            <a:grpSpLocks noChangeAspect="true"/>
          </p:cNvGrpSpPr>
          <p:nvPr/>
        </p:nvGrpSpPr>
        <p:grpSpPr>
          <a:xfrm rot="0">
            <a:off x="15543056" y="7991641"/>
            <a:ext cx="2744944" cy="1330882"/>
            <a:chOff x="0" y="0"/>
            <a:chExt cx="5029200" cy="2438400"/>
          </a:xfrm>
        </p:grpSpPr>
        <p:sp>
          <p:nvSpPr>
            <p:cNvPr name="Freeform 14" id="14"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6"/>
              <a:stretch>
                <a:fillRect l="0" t="-32" r="0" b="-32"/>
              </a:stretch>
            </a:blipFill>
          </p:spPr>
        </p:sp>
      </p:grpSp>
    </p:spTree>
  </p:cSld>
  <p:clrMapOvr>
    <a:masterClrMapping/>
  </p:clrMapOvr>
  <p:transition spd="fast">
    <p:fade/>
  </p:transition>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716972" y="1683545"/>
            <a:ext cx="6035040" cy="4806201"/>
            <a:chOff x="0" y="0"/>
            <a:chExt cx="8046720" cy="6408268"/>
          </a:xfrm>
        </p:grpSpPr>
        <p:sp>
          <p:nvSpPr>
            <p:cNvPr name="Freeform 9" id="9"/>
            <p:cNvSpPr/>
            <p:nvPr/>
          </p:nvSpPr>
          <p:spPr>
            <a:xfrm flipH="false" flipV="false" rot="0">
              <a:off x="0" y="0"/>
              <a:ext cx="8046720" cy="6408268"/>
            </a:xfrm>
            <a:custGeom>
              <a:avLst/>
              <a:gdLst/>
              <a:ahLst/>
              <a:cxnLst/>
              <a:rect r="r" b="b" t="t" l="l"/>
              <a:pathLst>
                <a:path h="6408268" w="8046720">
                  <a:moveTo>
                    <a:pt x="0" y="0"/>
                  </a:moveTo>
                  <a:lnTo>
                    <a:pt x="8046720" y="0"/>
                  </a:lnTo>
                  <a:lnTo>
                    <a:pt x="8046720" y="6408268"/>
                  </a:lnTo>
                  <a:lnTo>
                    <a:pt x="0" y="6408268"/>
                  </a:lnTo>
                  <a:close/>
                </a:path>
              </a:pathLst>
            </a:custGeom>
          </p:spPr>
        </p:sp>
        <p:sp>
          <p:nvSpPr>
            <p:cNvPr name="TextBox 10" id="10"/>
            <p:cNvSpPr txBox="true"/>
            <p:nvPr/>
          </p:nvSpPr>
          <p:spPr>
            <a:xfrm>
              <a:off x="0" y="123825"/>
              <a:ext cx="8046720" cy="6284443"/>
            </a:xfrm>
            <a:prstGeom prst="rect">
              <a:avLst/>
            </a:prstGeom>
          </p:spPr>
          <p:txBody>
            <a:bodyPr anchor="b" rtlCol="false" tIns="0" lIns="0" bIns="0" rIns="0"/>
            <a:lstStyle/>
            <a:p>
              <a:pPr algn="l">
                <a:lnSpc>
                  <a:spcPts val="11178"/>
                </a:lnSpc>
              </a:pPr>
              <a:r>
                <a:rPr lang="en-US" b="true" sz="10350">
                  <a:solidFill>
                    <a:srgbClr val="FFFFFF"/>
                  </a:solidFill>
                  <a:latin typeface="Lato Bold"/>
                  <a:ea typeface="Lato Bold"/>
                  <a:cs typeface="Lato Bold"/>
                  <a:sym typeface="Lato Bold"/>
                </a:rPr>
                <a:t>The end!</a:t>
              </a:r>
            </a:p>
          </p:txBody>
        </p:sp>
      </p:grpSp>
      <p:grpSp>
        <p:nvGrpSpPr>
          <p:cNvPr name="Group 11" id="11"/>
          <p:cNvGrpSpPr/>
          <p:nvPr/>
        </p:nvGrpSpPr>
        <p:grpSpPr>
          <a:xfrm rot="5400000">
            <a:off x="1139882" y="520187"/>
            <a:ext cx="219456" cy="1056132"/>
            <a:chOff x="0" y="0"/>
            <a:chExt cx="292608" cy="1408176"/>
          </a:xfrm>
        </p:grpSpPr>
        <p:sp>
          <p:nvSpPr>
            <p:cNvPr name="Freeform 12" id="12"/>
            <p:cNvSpPr/>
            <p:nvPr/>
          </p:nvSpPr>
          <p:spPr>
            <a:xfrm flipH="false" flipV="false" rot="0">
              <a:off x="0" y="0"/>
              <a:ext cx="292608" cy="1408176"/>
            </a:xfrm>
            <a:custGeom>
              <a:avLst/>
              <a:gdLst/>
              <a:ahLst/>
              <a:cxnLst/>
              <a:rect r="r" b="b" t="t" l="l"/>
              <a:pathLst>
                <a:path h="1408176" w="292608">
                  <a:moveTo>
                    <a:pt x="0" y="0"/>
                  </a:moveTo>
                  <a:lnTo>
                    <a:pt x="292608" y="0"/>
                  </a:lnTo>
                  <a:lnTo>
                    <a:pt x="292608" y="1408176"/>
                  </a:lnTo>
                  <a:lnTo>
                    <a:pt x="0" y="1408176"/>
                  </a:lnTo>
                  <a:close/>
                </a:path>
              </a:pathLst>
            </a:custGeom>
            <a:solidFill>
              <a:srgbClr val="FCF7F6"/>
            </a:solidFill>
          </p:spPr>
        </p:sp>
      </p:grpSp>
      <p:grpSp>
        <p:nvGrpSpPr>
          <p:cNvPr name="Group 13" id="13"/>
          <p:cNvGrpSpPr/>
          <p:nvPr/>
        </p:nvGrpSpPr>
        <p:grpSpPr>
          <a:xfrm rot="0">
            <a:off x="721544" y="6820380"/>
            <a:ext cx="6035040" cy="27432"/>
            <a:chOff x="0" y="0"/>
            <a:chExt cx="8046720" cy="36576"/>
          </a:xfrm>
        </p:grpSpPr>
        <p:sp>
          <p:nvSpPr>
            <p:cNvPr name="Freeform 14" id="14"/>
            <p:cNvSpPr/>
            <p:nvPr/>
          </p:nvSpPr>
          <p:spPr>
            <a:xfrm flipH="false" flipV="false" rot="0">
              <a:off x="0" y="0"/>
              <a:ext cx="8046720" cy="36576"/>
            </a:xfrm>
            <a:custGeom>
              <a:avLst/>
              <a:gdLst/>
              <a:ahLst/>
              <a:cxnLst/>
              <a:rect r="r" b="b" t="t" l="l"/>
              <a:pathLst>
                <a:path h="36576" w="8046720">
                  <a:moveTo>
                    <a:pt x="0" y="0"/>
                  </a:moveTo>
                  <a:lnTo>
                    <a:pt x="8046720" y="0"/>
                  </a:lnTo>
                  <a:lnTo>
                    <a:pt x="8046720" y="36576"/>
                  </a:lnTo>
                  <a:lnTo>
                    <a:pt x="0" y="36576"/>
                  </a:lnTo>
                  <a:close/>
                </a:path>
              </a:pathLst>
            </a:custGeom>
            <a:solidFill>
              <a:srgbClr val="FCF7F6"/>
            </a:solidFill>
          </p:spPr>
        </p:sp>
      </p:grpSp>
      <p:grpSp>
        <p:nvGrpSpPr>
          <p:cNvPr name="Group 15" id="15"/>
          <p:cNvGrpSpPr>
            <a:grpSpLocks noChangeAspect="true"/>
          </p:cNvGrpSpPr>
          <p:nvPr/>
        </p:nvGrpSpPr>
        <p:grpSpPr>
          <a:xfrm rot="0">
            <a:off x="15543056" y="7654857"/>
            <a:ext cx="2744944" cy="1330882"/>
            <a:chOff x="0" y="0"/>
            <a:chExt cx="5029200" cy="2438400"/>
          </a:xfrm>
        </p:grpSpPr>
        <p:sp>
          <p:nvSpPr>
            <p:cNvPr name="Freeform 16" id="16"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3"/>
              <a:stretch>
                <a:fillRect l="0" t="-32" r="0" b="-32"/>
              </a:stretch>
            </a:blipFill>
          </p:spPr>
        </p:sp>
      </p:grpSp>
      <p:sp>
        <p:nvSpPr>
          <p:cNvPr name="Freeform 17" id="17"/>
          <p:cNvSpPr/>
          <p:nvPr/>
        </p:nvSpPr>
        <p:spPr>
          <a:xfrm flipH="false" flipV="false" rot="0">
            <a:off x="10370167" y="1157980"/>
            <a:ext cx="5472684" cy="8229600"/>
          </a:xfrm>
          <a:custGeom>
            <a:avLst/>
            <a:gdLst/>
            <a:ahLst/>
            <a:cxnLst/>
            <a:rect r="r" b="b" t="t" l="l"/>
            <a:pathLst>
              <a:path h="8229600" w="5472684">
                <a:moveTo>
                  <a:pt x="0" y="0"/>
                </a:moveTo>
                <a:lnTo>
                  <a:pt x="5472684" y="0"/>
                </a:lnTo>
                <a:lnTo>
                  <a:pt x="5472684" y="8229600"/>
                </a:lnTo>
                <a:lnTo>
                  <a:pt x="0" y="8229600"/>
                </a:lnTo>
                <a:lnTo>
                  <a:pt x="0" y="0"/>
                </a:lnTo>
                <a:close/>
              </a:path>
            </a:pathLst>
          </a:custGeom>
          <a:blipFill>
            <a:blip r:embed="rId4"/>
            <a:stretch>
              <a:fillRect l="0" t="0" r="0" b="0"/>
            </a:stretch>
          </a:blipFill>
        </p:spPr>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DAG1IM16mXU</dc:identifier>
  <dcterms:modified xsi:type="dcterms:W3CDTF">2011-08-01T06:04:30Z</dcterms:modified>
  <cp:revision>1</cp:revision>
  <dc:title>Ethics and Integrity in Research UPDATED.pptx</dc:title>
</cp:coreProperties>
</file>