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4"/>
  </p:sldMasterIdLst>
  <p:notesMasterIdLst>
    <p:notesMasterId r:id="rId28"/>
  </p:notesMasterIdLst>
  <p:sldIdLst>
    <p:sldId id="256" r:id="rId5"/>
    <p:sldId id="296" r:id="rId6"/>
    <p:sldId id="297" r:id="rId7"/>
    <p:sldId id="298" r:id="rId8"/>
    <p:sldId id="299" r:id="rId9"/>
    <p:sldId id="300" r:id="rId10"/>
    <p:sldId id="301" r:id="rId11"/>
    <p:sldId id="272" r:id="rId12"/>
    <p:sldId id="274" r:id="rId13"/>
    <p:sldId id="263" r:id="rId14"/>
    <p:sldId id="288" r:id="rId15"/>
    <p:sldId id="289" r:id="rId16"/>
    <p:sldId id="290" r:id="rId17"/>
    <p:sldId id="291" r:id="rId18"/>
    <p:sldId id="292" r:id="rId19"/>
    <p:sldId id="293" r:id="rId20"/>
    <p:sldId id="279" r:id="rId21"/>
    <p:sldId id="294" r:id="rId22"/>
    <p:sldId id="286" r:id="rId23"/>
    <p:sldId id="276" r:id="rId24"/>
    <p:sldId id="283" r:id="rId25"/>
    <p:sldId id="287" r:id="rId26"/>
    <p:sldId id="284" r:id="rId27"/>
  </p:sldIdLst>
  <p:sldSz cx="18288000" cy="10287000"/>
  <p:notesSz cx="7010400" cy="9296400"/>
  <p:embeddedFontLst>
    <p:embeddedFont>
      <p:font typeface="Halis GR Heavy" panose="020B0604020202020204" charset="0"/>
      <p:regular r:id="rId29"/>
    </p:embeddedFont>
    <p:embeddedFont>
      <p:font typeface="Halis GR Regular" panose="02000505040000020004" pitchFamily="50" charset="0"/>
      <p:regular r:id="rId30"/>
      <p:italic r:id="rId31"/>
    </p:embeddedFont>
    <p:embeddedFont>
      <p:font typeface="Halis GR S Black" panose="02000505000000020004" pitchFamily="50" charset="0"/>
      <p:bold r:id="rId32"/>
      <p:boldItalic r:id="rId33"/>
    </p:embeddedFont>
    <p:embeddedFont>
      <p:font typeface="Halis GR S Medium" panose="02000605030000020004" pitchFamily="50" charset="0"/>
      <p:regular r:id="rId34"/>
      <p:italic r:id="rId35"/>
    </p:embeddedFont>
    <p:embeddedFont>
      <p:font typeface="Halis GR S Regular" panose="02000505030000020004" pitchFamily="50" charset="0"/>
      <p:regular r:id="rId36"/>
      <p:italic r:id="rId37"/>
    </p:embeddedFont>
    <p:embeddedFont>
      <p:font typeface="Nunito Sans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EA095"/>
    <a:srgbClr val="501214"/>
    <a:srgbClr val="6E1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45521" autoAdjust="0"/>
  </p:normalViewPr>
  <p:slideViewPr>
    <p:cSldViewPr>
      <p:cViewPr varScale="1">
        <p:scale>
          <a:sx n="34" d="100"/>
          <a:sy n="34" d="100"/>
        </p:scale>
        <p:origin x="28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8:37:52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24575,'4334'0'-1365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8:39:14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776 5 24575,'-246'-4'0,"-254"8"0,470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8:37:32.7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72 24575,'70'4'0,"118"20"0,6 2 0,88-10 0,-940-34 0,656 18 0,2 2 0,-2-2 0,0 0 0,2 0 0,-2 0 0,2 0 0,-2 0 0,2 0 0,-2 0 0,0 0 0,2 0 0,-2 0 0,2 0 0,-2 0 0,0 0 0,2 0 0,-2-2 0,2 2 0,-2 0 0,2 0 0,-2-2 0,2 2 0,-2 0 0,2-2 0,-2 2 0,2 0 0,-2-2 0,2 2 0,0-2 0,-2 2 0,2-2 0,0 2 0,-2-2 0,2 2 0,0-2 0,0 2 0,-2-2 0,2 0 0,0 2 0,0-2 0,0 2 0,0-2 0,0 2 0,0-2 0,0 0 0,0 2 0,0-2 0,0 2 0,0-2 0,0 0 0,0 2 0,0-2 0,2 2 0,-2-2 0,0 2 0,0-2 0,2 2 0,-2-2 0,0 2 0,2-4 0,2 0 0,-2 0 0,2 0 0,0 0 0,0 0 0,0 2 0,0-2 0,0 0 0,2 2 0,-2 0 0,0-2 0,2 2 0,6-2 0,40-6 0,-2 4 0,2 0 0,0 4 0,100 8 0,622 14 0,-536-22 0,28-16 0,428 0 0,1224 18-1365,-1904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8:37:34.9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1100 0 24575,'-604'18'0,"124"-18"-1365,464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8:39:28.8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818 37 24575,'8'4'0,"2"2"0,-2-2 0,2 0 0,-2 0 0,2-2 0,-2 0 0,2 2 0,0-2 0,16 0 0,138 34 0,-126-24 0,0-4 0,60 10 0,96 14 0,-156-24 0,0 0 0,0-2 0,2-2 0,-2 0 0,2-4 0,70-6 0,-28-4 0,0 6 0,144 8 0,-52 2 0,32-6 0,-364-20 0,58 18 0,-170-26 0,184 22 0,68 6 0,-2-2 0,2 2 0,-2-4 0,2 2 0,-2-2 0,-20-8 0,38 12 0,0 0 0,2-2 0,-2 2 0,0 0 0,0-2 0,0 2 0,2 0 0,-2-2 0,0 2 0,2-2 0,-2 2 0,0-2 0,2 0 0,-2 2 0,2-2 0,-2 0 0,2 2 0,-2-2 0,2 0 0,0 2 0,-2-4 0,18-18 0,62-6 0,-66 24 0,-30 6 0,0 0 0,0 0 0,-2-2 0,-34-4 0,-10 0 0,-144-2 0,86 2 0,-152 12 0,236-6 0,-40 8 0,212-2 0,92-12 0,300 8 0,10 14 0,-1486-18 0,630-18 0,150 20 0,-182-6 0,128-12 0,104-2 0,74 10 0,-90-2 0,64 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A36E3A-DAE6-47F7-80D8-974C88CE0E3B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0ED83A-0DBD-4606-8AC1-BDA2CC2F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9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7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42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3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D83A-0DBD-4606-8AC1-BDA2CC2FC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7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50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32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5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D83A-0DBD-4606-8AC1-BDA2CC2FC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7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D83A-0DBD-4606-8AC1-BDA2CC2FC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7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D83A-0DBD-4606-8AC1-BDA2CC2FC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8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34F83-AD07-FF49-8488-DD0CB3B0D4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6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34F83-AD07-FF49-8488-DD0CB3B0D4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49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D83A-0DBD-4606-8AC1-BDA2CC2FC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4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34F83-AD07-FF49-8488-DD0CB3B0D4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024D-A3F4-883F-ADBA-D0D3917A0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4B53A-C15F-598C-9A57-8CBC56117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95AF-7474-0FC1-F61E-DA679D60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F6B20-5C2A-2E6B-1C20-5739F617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A589-F64F-B28B-2ED4-0CFBAEBA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0E94-6E38-99B9-E7CD-0F54BAE8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60839-88D6-BAC2-0BBD-2324BECF6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D518F-29D0-CBA8-8CFB-416FB856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E24E-FD61-83C3-9738-212E1373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A859-380F-6038-785E-D4F7C909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A9E26-A43E-5A8A-B6A8-86AB160CC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C3C3C-3137-940E-E3AF-4EB61D3D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71BD9-6207-BD4D-4009-F59C4A44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6603-D59B-A9AA-AF5C-99D55B2D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51405-D277-730A-0D1B-3D82B955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76CDD-C1B5-B1E7-BFD7-D717A399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596" y="9601740"/>
            <a:ext cx="2516844" cy="507720"/>
          </a:xfrm>
          <a:prstGeom prst="rect">
            <a:avLst/>
          </a:prstGeom>
        </p:spPr>
      </p:pic>
      <p:sp>
        <p:nvSpPr>
          <p:cNvPr id="15" name="Picture Placeholder 4" descr="placeholder picture box">
            <a:extLst>
              <a:ext uri="{FF2B5EF4-FFF2-40B4-BE49-F238E27FC236}">
                <a16:creationId xmlns:a16="http://schemas.microsoft.com/office/drawing/2014/main" id="{3A7528B4-B44C-9ABD-2A5D-BB54B5065F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9879" y="1139911"/>
            <a:ext cx="4200526" cy="2849258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4" descr="placeholder picture box">
            <a:extLst>
              <a:ext uri="{FF2B5EF4-FFF2-40B4-BE49-F238E27FC236}">
                <a16:creationId xmlns:a16="http://schemas.microsoft.com/office/drawing/2014/main" id="{4B65203C-C863-D0D9-E60A-EB387FEC0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57825" y="1139911"/>
            <a:ext cx="4200526" cy="2849258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9" name="Picture Placeholder 4" descr="placeholder picture box">
            <a:extLst>
              <a:ext uri="{FF2B5EF4-FFF2-40B4-BE49-F238E27FC236}">
                <a16:creationId xmlns:a16="http://schemas.microsoft.com/office/drawing/2014/main" id="{68E38C92-9C68-1563-C62A-92CFB987D9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9879" y="5143501"/>
            <a:ext cx="4200526" cy="2849258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0" name="Picture Placeholder 4" descr="placeholder picture box">
            <a:extLst>
              <a:ext uri="{FF2B5EF4-FFF2-40B4-BE49-F238E27FC236}">
                <a16:creationId xmlns:a16="http://schemas.microsoft.com/office/drawing/2014/main" id="{807288DB-37B1-1968-B550-E37E71DEE2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57825" y="5143501"/>
            <a:ext cx="4200526" cy="2849258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4" descr="placeholder picture box">
            <a:extLst>
              <a:ext uri="{FF2B5EF4-FFF2-40B4-BE49-F238E27FC236}">
                <a16:creationId xmlns:a16="http://schemas.microsoft.com/office/drawing/2014/main" id="{36673A89-A30F-AFE8-AFCA-076262529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10335" y="1170803"/>
            <a:ext cx="6458466" cy="6821954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4DB616-80E3-C773-B2F6-1D3E3DFDFB7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0577384" y="8346753"/>
            <a:ext cx="6491416" cy="769446"/>
          </a:xfrm>
        </p:spPr>
        <p:txBody>
          <a:bodyPr/>
          <a:lstStyle>
            <a:lvl1pPr marL="0" indent="0" algn="l">
              <a:buNone/>
              <a:defRPr sz="2400" b="0" i="0">
                <a:latin typeface="Nunito Sans" pitchFamily="2" charset="77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Bobcats’ natural adversaries include roadrunners &amp; slow-moving trains.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0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F52DF-F81E-9950-FE79-BF22A07F5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596" y="9601740"/>
            <a:ext cx="2516844" cy="50772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8CB7156-0591-626F-DE5A-3C41CC33AF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1937" y="658035"/>
            <a:ext cx="5910534" cy="2117298"/>
          </a:xfrm>
        </p:spPr>
        <p:txBody>
          <a:bodyPr anchor="b">
            <a:normAutofit/>
          </a:bodyPr>
          <a:lstStyle>
            <a:lvl1pPr algn="l">
              <a:defRPr sz="6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8800" y="1574784"/>
            <a:ext cx="9129004" cy="168324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lvl="0"/>
            <a:r>
              <a:rPr lang="en-US" dirty="0"/>
              <a:t>The Bobcat is a type of cat with a bobbed tail and an affinity for maroon and gold. Larger than a house cat but smaller than a cougar, it’s amazingly relentless. </a:t>
            </a:r>
          </a:p>
        </p:txBody>
      </p:sp>
      <p:sp>
        <p:nvSpPr>
          <p:cNvPr id="8" name="Picture Placeholder 7" descr="placeholder picture box">
            <a:extLst>
              <a:ext uri="{FF2B5EF4-FFF2-40B4-BE49-F238E27FC236}">
                <a16:creationId xmlns:a16="http://schemas.microsoft.com/office/drawing/2014/main" id="{F39C8431-5604-F11D-19FE-E5EA6780A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2684" y="3730254"/>
            <a:ext cx="3657600" cy="3657600"/>
          </a:xfrm>
          <a:ln w="889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15F21D-75F7-5AFA-416A-9895B7CC761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502684" y="7387855"/>
            <a:ext cx="3657600" cy="108881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>
              <a:buNone/>
              <a:defRPr sz="2200" b="0" i="0">
                <a:latin typeface="Nunito Sans" pitchFamily="2" charset="77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Bobcats’ natural adversaries include roadrunners</a:t>
            </a:r>
          </a:p>
        </p:txBody>
      </p:sp>
      <p:sp>
        <p:nvSpPr>
          <p:cNvPr id="5" name="Picture Placeholder 7" descr="placeholder picture box">
            <a:extLst>
              <a:ext uri="{FF2B5EF4-FFF2-40B4-BE49-F238E27FC236}">
                <a16:creationId xmlns:a16="http://schemas.microsoft.com/office/drawing/2014/main" id="{6E548DCD-392E-FD0E-B3B8-A69E3F1750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7664" y="3730254"/>
            <a:ext cx="3657600" cy="3657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CE7A3D-3B35-4DB3-7B8E-213CA31661D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359496" y="7417835"/>
            <a:ext cx="3657600" cy="1088810"/>
          </a:xfrm>
        </p:spPr>
        <p:txBody>
          <a:bodyPr/>
          <a:lstStyle>
            <a:lvl1pPr marL="0" indent="0" algn="l">
              <a:buNone/>
              <a:defRPr sz="2200" b="0" i="0">
                <a:latin typeface="Nunito Sans" pitchFamily="2" charset="77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Bobcats’ natural adversaries include roadrunners</a:t>
            </a:r>
          </a:p>
        </p:txBody>
      </p:sp>
      <p:sp>
        <p:nvSpPr>
          <p:cNvPr id="4" name="Picture Placeholder 7" descr="placeholder picture box">
            <a:extLst>
              <a:ext uri="{FF2B5EF4-FFF2-40B4-BE49-F238E27FC236}">
                <a16:creationId xmlns:a16="http://schemas.microsoft.com/office/drawing/2014/main" id="{2208A3BF-2ADC-2640-83B5-E4ADB52E1A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07592" y="3730254"/>
            <a:ext cx="3657600" cy="3657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A29EE8-0E15-41A7-ED91-2CA7B398FD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06250" y="7402845"/>
            <a:ext cx="3657600" cy="1088810"/>
          </a:xfrm>
        </p:spPr>
        <p:txBody>
          <a:bodyPr/>
          <a:lstStyle>
            <a:lvl1pPr marL="0" indent="0" algn="l">
              <a:buNone/>
              <a:defRPr sz="2200" b="0" i="0">
                <a:latin typeface="Nunito Sans" pitchFamily="2" charset="77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Bobcats’ natural adversaries include roadrunners</a:t>
            </a:r>
          </a:p>
        </p:txBody>
      </p:sp>
    </p:spTree>
    <p:extLst>
      <p:ext uri="{BB962C8B-B14F-4D97-AF65-F5344CB8AC3E}">
        <p14:creationId xmlns:p14="http://schemas.microsoft.com/office/powerpoint/2010/main" val="286379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76CDD-C1B5-B1E7-BFD7-D717A399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596" y="9601740"/>
            <a:ext cx="2516844" cy="507720"/>
          </a:xfrm>
          <a:prstGeom prst="rect">
            <a:avLst/>
          </a:prstGeom>
        </p:spPr>
      </p:pic>
      <p:sp>
        <p:nvSpPr>
          <p:cNvPr id="5" name="Picture Placeholder 4" descr="placeholder picture box">
            <a:extLst>
              <a:ext uri="{FF2B5EF4-FFF2-40B4-BE49-F238E27FC236}">
                <a16:creationId xmlns:a16="http://schemas.microsoft.com/office/drawing/2014/main" id="{313A2F8B-A781-AE05-927D-4E0EA0D265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7979546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 descr="placeholder picture box">
            <a:extLst>
              <a:ext uri="{FF2B5EF4-FFF2-40B4-BE49-F238E27FC236}">
                <a16:creationId xmlns:a16="http://schemas.microsoft.com/office/drawing/2014/main" id="{74B1F555-8858-D84A-6BAD-5144ECE640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144001" y="1"/>
            <a:ext cx="9144078" cy="7979546"/>
          </a:xfrm>
          <a:noFill/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2BDAD55-193A-44E8-7209-6B4B1F1C528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8336" y="8078240"/>
            <a:ext cx="6491416" cy="507720"/>
          </a:xfrm>
        </p:spPr>
        <p:txBody>
          <a:bodyPr/>
          <a:lstStyle>
            <a:lvl1pPr marL="0" indent="0" algn="l">
              <a:buNone/>
              <a:defRPr sz="4000" b="0" i="1">
                <a:latin typeface="Nunito Sans" pitchFamily="2" charset="77"/>
              </a:defRPr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50" indent="0">
              <a:buNone/>
              <a:defRPr sz="1500"/>
            </a:lvl4pPr>
            <a:lvl5pPr marL="2743132" indent="0">
              <a:buNone/>
              <a:defRPr sz="1500"/>
            </a:lvl5pPr>
            <a:lvl6pPr marL="3428914" indent="0">
              <a:buNone/>
              <a:defRPr sz="1500"/>
            </a:lvl6pPr>
            <a:lvl7pPr marL="4114696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 dirty="0"/>
              <a:t>Then</a:t>
            </a:r>
          </a:p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035C5-F10E-D160-5FD3-C9E167C91FD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302318" y="8048260"/>
            <a:ext cx="6491416" cy="507720"/>
          </a:xfrm>
        </p:spPr>
        <p:txBody>
          <a:bodyPr/>
          <a:lstStyle>
            <a:lvl1pPr marL="0" indent="0" algn="l">
              <a:buNone/>
              <a:defRPr sz="4000" b="0" i="1">
                <a:latin typeface="Nunito Sans" pitchFamily="2" charset="77"/>
              </a:defRPr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50" indent="0">
              <a:buNone/>
              <a:defRPr sz="1500"/>
            </a:lvl4pPr>
            <a:lvl5pPr marL="2743132" indent="0">
              <a:buNone/>
              <a:defRPr sz="1500"/>
            </a:lvl5pPr>
            <a:lvl6pPr marL="3428914" indent="0">
              <a:buNone/>
              <a:defRPr sz="1500"/>
            </a:lvl6pPr>
            <a:lvl7pPr marL="4114696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 dirty="0"/>
              <a:t>Now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79038-8C7D-EC04-C902-DE0A15DC5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596" y="9601740"/>
            <a:ext cx="2516844" cy="5077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60E06-7DC3-D0C1-EDF1-6BB8E425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43200" y="2612140"/>
            <a:ext cx="0" cy="56134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9674" y="1106500"/>
            <a:ext cx="15773400" cy="455600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58885" y="2506376"/>
            <a:ext cx="737465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A72A83-2EC7-7B05-CC2A-8C0312B4C70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58881" y="4273166"/>
            <a:ext cx="7374658" cy="382396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8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lvl="0"/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452073" y="2506376"/>
            <a:ext cx="738021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854E18-0949-617D-A9EA-FAEBB7DCA9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2865" y="4273168"/>
            <a:ext cx="7380210" cy="382396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800"/>
            </a:lvl1pPr>
          </a:lstStyle>
          <a:p>
            <a:pPr lvl="0"/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</a:t>
            </a:r>
          </a:p>
        </p:txBody>
      </p:sp>
    </p:spTree>
    <p:extLst>
      <p:ext uri="{BB962C8B-B14F-4D97-AF65-F5344CB8AC3E}">
        <p14:creationId xmlns:p14="http://schemas.microsoft.com/office/powerpoint/2010/main" val="21393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8B66-40A9-D0BF-6223-F6681873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224A-EA4E-67E2-5A46-373BCA48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BF73F-AE6D-63D0-515A-97E10082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4969-BD6C-B50E-39A1-6153580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2888-5689-BE77-0F1A-17A935B1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BE4B-9570-C437-293F-7D9928E9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2225D-76BF-6909-D85B-B9619980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BE3F3-C649-8195-7A35-1133C675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79EBD-4ADF-60D0-0AD3-B92D1A6F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C7AA4-C6F2-7C6B-4A65-430AE752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EF3F-5CF2-F681-A6EB-8851FD5D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2861-909E-A53C-AA1B-0AB5FE77F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8275D-08CE-A6D5-1059-9573C96E0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EDDB7-C14E-EF27-42D8-63FBFD7D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9FD76-F08F-47EC-3DD2-2FFDA600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90B40-34A7-051A-422A-41FE15A8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162-FA58-D85E-AF6D-CDFFFC94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132E2-6BAE-C5B8-D1D0-610B10CB7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67D09-E500-6C8A-7EB9-5DC32283D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6DE44-D57F-D06F-4221-87A0D0F4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9777C-ED9E-E0C4-E6A1-ED23F2A6F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8F10A-36CC-3358-D3A4-A62E36B1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9AA2A-CA60-774E-AF30-A7870F52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A0A78-7C82-5558-AA5F-2C63F80E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FA21-332B-1DEF-5D31-3138FA16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9C57-D599-0E31-E84F-B6A733CB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74B39-1872-BE61-6B4C-E6EB5F3B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77FA3-0590-709E-4C8C-B59DD1C4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89CA2-F036-852F-87A0-716D1C31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3EB3E-8889-48C1-5BF7-B3DD765B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D190D-DA7A-3557-C78B-29A56AEF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2F2B-D545-F7B1-CF40-BDC4B825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A48D-3C7A-DBB7-AD0C-D7F92B6E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2A6B1-ED72-8527-4A13-71515212B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2DFD2-A2EC-04F6-31F9-68B3E9AB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9FBA5-AF4A-518D-06EF-827695D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25285-FA11-B99C-0FB4-3CBC8EDD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861B-1EC5-5B24-8798-3205D0E7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2A253-0589-3445-67D5-7E4CEAB0F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21590-AE53-D4C1-4E5D-FDA4BCA6D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257D5-585D-CFAB-6B27-716894C0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A1521-BCAA-B689-42E4-31ADAE2C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E2036-1694-816A-21FB-6640DAB7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D6E41-BACB-DFB6-52A5-85EB1B97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4875C-64E9-379F-ACB4-5E2FCA270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C4B9-D575-6816-349A-CD31376A1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835A-7978-2642-FCCB-621FB4BE7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D2254-BD2C-DF40-ADCC-BC6A35935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stop.txst.edu/cost-payments/refund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3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4.xml"/><Relationship Id="rId3" Type="http://schemas.openxmlformats.org/officeDocument/2006/relationships/image" Target="../media/image20.png"/><Relationship Id="rId7" Type="http://schemas.openxmlformats.org/officeDocument/2006/relationships/customXml" Target="../ink/ink1.xml"/><Relationship Id="rId12" Type="http://schemas.openxmlformats.org/officeDocument/2006/relationships/image" Target="../media/image280.png"/><Relationship Id="rId17" Type="http://schemas.openxmlformats.org/officeDocument/2006/relationships/image" Target="../media/image3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customXml" Target="../ink/ink3.xml"/><Relationship Id="rId5" Type="http://schemas.openxmlformats.org/officeDocument/2006/relationships/image" Target="../media/image23.png"/><Relationship Id="rId15" Type="http://schemas.openxmlformats.org/officeDocument/2006/relationships/customXml" Target="../ink/ink5.xml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customXml" Target="../ink/ink2.xml"/><Relationship Id="rId14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zzz99@txstat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xstate.campusesp.com/users/sign_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ssions.txstate.edu/pay-for-college/residenc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sv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54827"/>
            <a:chOff x="0" y="0"/>
            <a:chExt cx="4816593" cy="593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93864"/>
            </a:xfrm>
            <a:custGeom>
              <a:avLst/>
              <a:gdLst/>
              <a:ahLst/>
              <a:cxnLst/>
              <a:rect l="l" t="t" r="r" b="b"/>
              <a:pathLst>
                <a:path w="4816592" h="593864">
                  <a:moveTo>
                    <a:pt x="0" y="0"/>
                  </a:moveTo>
                  <a:lnTo>
                    <a:pt x="4816592" y="0"/>
                  </a:lnTo>
                  <a:lnTo>
                    <a:pt x="4816592" y="593864"/>
                  </a:lnTo>
                  <a:lnTo>
                    <a:pt x="0" y="593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31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20436" y="664331"/>
            <a:ext cx="3518436" cy="926166"/>
          </a:xfrm>
          <a:custGeom>
            <a:avLst/>
            <a:gdLst/>
            <a:ahLst/>
            <a:cxnLst/>
            <a:rect l="l" t="t" r="r" b="b"/>
            <a:pathLst>
              <a:path w="3518436" h="926166">
                <a:moveTo>
                  <a:pt x="0" y="0"/>
                </a:moveTo>
                <a:lnTo>
                  <a:pt x="3518437" y="0"/>
                </a:lnTo>
                <a:lnTo>
                  <a:pt x="3518437" y="926165"/>
                </a:lnTo>
                <a:lnTo>
                  <a:pt x="0" y="926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9" r="-1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446369" y="1632372"/>
            <a:ext cx="19180733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1" y="0"/>
                </a:lnTo>
                <a:lnTo>
                  <a:pt x="19362261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3416" y="4767293"/>
            <a:ext cx="8552873" cy="197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 spc="-139" dirty="0">
                <a:solidFill>
                  <a:srgbClr val="FFFFFF"/>
                </a:solidFill>
                <a:latin typeface="Halis GR Heavy"/>
                <a:ea typeface="Halis GR Heavy"/>
                <a:cs typeface="Halis GR Heavy"/>
                <a:sym typeface="Halis GR Heavy"/>
              </a:rPr>
              <a:t>TXST Office of Veterans Affairs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2724" y="7650312"/>
            <a:ext cx="8552873" cy="9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New Student Orientation</a:t>
            </a:r>
          </a:p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2026</a:t>
            </a: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83D964C8-F6AE-3BF6-79A7-95B6C1491DDA}"/>
              </a:ext>
            </a:extLst>
          </p:cNvPr>
          <p:cNvGrpSpPr/>
          <p:nvPr/>
        </p:nvGrpSpPr>
        <p:grpSpPr>
          <a:xfrm>
            <a:off x="11506200" y="1876979"/>
            <a:ext cx="6637416" cy="8229600"/>
            <a:chOff x="0" y="0"/>
            <a:chExt cx="660400" cy="818817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9B37BDB-C559-E007-BBE9-8786471FBE7E}"/>
                </a:ext>
              </a:extLst>
            </p:cNvPr>
            <p:cNvSpPr/>
            <p:nvPr/>
          </p:nvSpPr>
          <p:spPr>
            <a:xfrm>
              <a:off x="0" y="0"/>
              <a:ext cx="660400" cy="818817"/>
            </a:xfrm>
            <a:custGeom>
              <a:avLst/>
              <a:gdLst/>
              <a:ahLst/>
              <a:cxnLst/>
              <a:rect l="l" t="t" r="r" b="b"/>
              <a:pathLst>
                <a:path w="660400" h="818817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636"/>
                  </a:cubicBezTo>
                  <a:lnTo>
                    <a:pt x="660400" y="818817"/>
                  </a:lnTo>
                  <a:lnTo>
                    <a:pt x="0" y="818817"/>
                  </a:lnTo>
                  <a:lnTo>
                    <a:pt x="0" y="32899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83881" r="-9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id="{9B905C12-49E4-1EF5-D241-836DEFBCECD4}"/>
              </a:ext>
            </a:extLst>
          </p:cNvPr>
          <p:cNvGrpSpPr/>
          <p:nvPr/>
        </p:nvGrpSpPr>
        <p:grpSpPr>
          <a:xfrm>
            <a:off x="-76200" y="1"/>
            <a:ext cx="9144000" cy="10287000"/>
            <a:chOff x="0" y="0"/>
            <a:chExt cx="2408296" cy="270933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A75F079-BFEA-3B9F-6395-1DC117316EC8}"/>
                </a:ext>
              </a:extLst>
            </p:cNvPr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C91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85B63D1-E12A-A49C-3248-1C6C40950474}"/>
                </a:ext>
              </a:extLst>
            </p:cNvPr>
            <p:cNvSpPr txBox="1"/>
            <p:nvPr/>
          </p:nvSpPr>
          <p:spPr>
            <a:xfrm>
              <a:off x="0" y="-19050"/>
              <a:ext cx="2408296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F12AF8-5E50-5AD7-A3CC-38EFBAE0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634" y="708397"/>
            <a:ext cx="6567760" cy="868952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Halis GR S Black" panose="02000505000000020004" pitchFamily="50" charset="0"/>
              </a:rPr>
              <a:t>How Do I Get Paid?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76F96-8133-AEB0-ABA9-C53276AB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7838" y="1816045"/>
            <a:ext cx="5075924" cy="12358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alis GR S Medium" panose="02000605030000020004" pitchFamily="50" charset="0"/>
              </a:rPr>
              <a:t>Tuition and Fees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E48C96-A798-2623-19DC-029CF6827EC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48695" y="3469370"/>
            <a:ext cx="7374658" cy="5331729"/>
          </a:xfrm>
        </p:spPr>
        <p:txBody>
          <a:bodyPr>
            <a:normAutofit fontScale="47500" lnSpcReduction="20000"/>
          </a:bodyPr>
          <a:lstStyle/>
          <a:p>
            <a:pPr marL="685800" indent="-6858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800000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review COE, check enrollment, and certify the courses required for your degree of study</a:t>
            </a:r>
          </a:p>
          <a:p>
            <a:pPr marL="685800" indent="-6858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800000"/>
              </a:solidFill>
              <a:latin typeface="Halis GR Regular" panose="02000505040000020004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685800" indent="-6858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800000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calculate how much the VBA will cover and sent that amount to Student Business Services</a:t>
            </a:r>
          </a:p>
          <a:p>
            <a:pPr marL="685800" indent="-6858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800000"/>
              </a:solidFill>
              <a:latin typeface="Halis GR Regular" panose="02000505040000020004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685800" indent="-6858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800000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48 </a:t>
            </a:r>
            <a:r>
              <a:rPr lang="en-US" sz="4800" dirty="0" err="1">
                <a:solidFill>
                  <a:srgbClr val="800000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hrs</a:t>
            </a:r>
            <a:r>
              <a:rPr lang="en-US" sz="4800" dirty="0">
                <a:solidFill>
                  <a:srgbClr val="800000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of being approved, students can see the amounts covered on the bill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4E7FD-210B-1462-24A9-EBD5D4297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527421" y="1629235"/>
            <a:ext cx="4230945" cy="12358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alis GR S Medium" panose="02000605030000020004" pitchFamily="50" charset="0"/>
              </a:rPr>
              <a:t>Stipends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90792-42B1-A276-3644-D756575F7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8182" y="3458979"/>
            <a:ext cx="7653018" cy="432788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review COE, check enrollment, and certify the courses required for your degree of study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get paid on the 1</a:t>
            </a:r>
            <a:r>
              <a:rPr lang="en-US" sz="2200" baseline="300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</a:t>
            </a: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of the month for your enrollment during the previous month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Nothing will be paid </a:t>
            </a:r>
            <a:r>
              <a:rPr lang="en-US" sz="2200" b="1" u="sng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directly</a:t>
            </a: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Texas State by VBA for ANY Texas State charges (i.e. housing, meal plans, books, </a:t>
            </a:r>
            <a:r>
              <a:rPr lang="en-US" sz="2200" dirty="0" err="1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etc</a:t>
            </a: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….) </a:t>
            </a:r>
          </a:p>
          <a:p>
            <a:pPr marL="685800" indent="-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Verify Enrollment Monthly: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E8747-EB12-84FA-92D5-4BD4827BE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643"/>
            <a:ext cx="2929042" cy="1952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40B55-0EAB-DF4B-7B8C-BC7607A1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40643"/>
            <a:ext cx="2929042" cy="1952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CB9EB-404C-E11A-987A-C4E76A2CC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182" y="8697310"/>
            <a:ext cx="8149424" cy="1403708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C384927B-595E-AAAC-F00B-EECE7552C36A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9BD82E-5EC7-0979-7A3F-1AA36C8A71F3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1C07D-1986-64E3-64F9-C8BA8B27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477" y="682801"/>
            <a:ext cx="10451033" cy="843671"/>
          </a:xfrm>
        </p:spPr>
        <p:txBody>
          <a:bodyPr>
            <a:normAutofit fontScale="90000"/>
          </a:bodyPr>
          <a:lstStyle/>
          <a:p>
            <a:r>
              <a:rPr lang="en-US" sz="5500" dirty="0">
                <a:solidFill>
                  <a:schemeClr val="bg1"/>
                </a:solidFill>
                <a:latin typeface="Halis GR S Black" panose="02000505000000020004" pitchFamily="50" charset="0"/>
              </a:rPr>
              <a:t>HAZLEWOOD OVERVIEW: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865213" y="2557347"/>
            <a:ext cx="55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	</a:t>
            </a:r>
            <a:endParaRPr lang="en-US" sz="3600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82B36F-3A80-3E72-A714-71EB1F1F56E3}"/>
              </a:ext>
            </a:extLst>
          </p:cNvPr>
          <p:cNvSpPr txBox="1"/>
          <p:nvPr/>
        </p:nvSpPr>
        <p:spPr>
          <a:xfrm>
            <a:off x="609600" y="1796415"/>
            <a:ext cx="16622623" cy="3091547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104" indent="-13716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Halis GR Regular" panose="02000505040000020004" pitchFamily="50" charset="0"/>
              </a:rPr>
              <a:t>Was the Veteran a resident of Texas and/or designate Texas as either Home of Record or Place of Entry at time of enlistment?</a:t>
            </a:r>
          </a:p>
          <a:p>
            <a:pPr marL="1603104" indent="-13716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Halis GR Regular" panose="02000505040000020004" pitchFamily="50" charset="0"/>
              </a:rPr>
              <a:t>Serve at least 181 days on Active Duty</a:t>
            </a:r>
          </a:p>
          <a:p>
            <a:pPr marL="1603104" indent="-13716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Halis GR Regular" panose="02000505040000020004" pitchFamily="50" charset="0"/>
              </a:rPr>
              <a:t>Character of Service either Honorable or General-Under Honorable Conditions</a:t>
            </a:r>
          </a:p>
          <a:p>
            <a:pPr marL="1603104" indent="-13716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Halis GR Regular" panose="02000505040000020004" pitchFamily="50" charset="0"/>
              </a:rPr>
              <a:t>Have no federal, tuition-paying veteran education benefit(s)</a:t>
            </a:r>
          </a:p>
          <a:p>
            <a:pPr algn="ctr">
              <a:spcAft>
                <a:spcPts val="352"/>
              </a:spcAft>
            </a:pPr>
            <a:endParaRPr lang="en-US" sz="3600" b="1" u="sng" dirty="0">
              <a:solidFill>
                <a:srgbClr val="AC9155"/>
              </a:solidFill>
              <a:latin typeface="Nunito Sans" pitchFamily="2" charset="0"/>
            </a:endParaRPr>
          </a:p>
          <a:p>
            <a:pPr algn="ctr">
              <a:spcAft>
                <a:spcPts val="352"/>
              </a:spcAft>
            </a:pPr>
            <a:endParaRPr lang="en-US" sz="3600" dirty="0">
              <a:solidFill>
                <a:srgbClr val="AC9155"/>
              </a:solidFill>
              <a:latin typeface="Nunito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46CF0-2DF4-572F-5711-FDC336117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7" t="9905" r="2041" b="6055"/>
          <a:stretch/>
        </p:blipFill>
        <p:spPr>
          <a:xfrm>
            <a:off x="148682" y="348695"/>
            <a:ext cx="2034794" cy="1226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C16EE-F21B-4C68-E9EE-67A0C3C14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7" t="9905" r="2041" b="6055"/>
          <a:stretch/>
        </p:blipFill>
        <p:spPr>
          <a:xfrm>
            <a:off x="15974558" y="317522"/>
            <a:ext cx="2034794" cy="122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01136-2616-8663-5BBF-6630146D5A3D}"/>
              </a:ext>
            </a:extLst>
          </p:cNvPr>
          <p:cNvSpPr txBox="1"/>
          <p:nvPr/>
        </p:nvSpPr>
        <p:spPr>
          <a:xfrm>
            <a:off x="148682" y="5812929"/>
            <a:ext cx="8028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150 hours of exempted tuition &amp; most fees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Be 25 </a:t>
            </a:r>
            <a:r>
              <a:rPr lang="en-US" sz="2800" dirty="0" err="1">
                <a:solidFill>
                  <a:schemeClr val="bg1"/>
                </a:solidFill>
                <a:latin typeface="Halis GR Regular" panose="02000505040000020004" pitchFamily="50" charset="0"/>
              </a:rPr>
              <a:t>yrs</a:t>
            </a: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 or younger on 1</a:t>
            </a:r>
            <a:r>
              <a:rPr lang="en-US" sz="2800" baseline="30000" dirty="0">
                <a:solidFill>
                  <a:schemeClr val="bg1"/>
                </a:solidFill>
                <a:latin typeface="Halis GR Regular" panose="02000505040000020004" pitchFamily="50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 day of semester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150 hours is </a:t>
            </a:r>
            <a:r>
              <a:rPr lang="en-US" sz="28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shared </a:t>
            </a: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by Veteran and Dependent(s)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No two people may use the Exemption during the same semester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D0DFA-2E67-6326-88DA-171E874F1AD3}"/>
              </a:ext>
            </a:extLst>
          </p:cNvPr>
          <p:cNvSpPr txBox="1"/>
          <p:nvPr/>
        </p:nvSpPr>
        <p:spPr>
          <a:xfrm>
            <a:off x="8920911" y="5728381"/>
            <a:ext cx="89953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150 hours of exempted tuition &amp; most fees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No Age Limit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The Veteran and each of their eligible Dependents get </a:t>
            </a:r>
            <a:r>
              <a:rPr lang="en-US" sz="2800" u="sng" dirty="0">
                <a:solidFill>
                  <a:schemeClr val="bg1"/>
                </a:solidFill>
                <a:latin typeface="Halis GR Regular" panose="02000505040000020004" pitchFamily="50" charset="0"/>
              </a:rPr>
              <a:t>their own </a:t>
            </a:r>
            <a:r>
              <a:rPr lang="en-US" sz="2800" dirty="0">
                <a:solidFill>
                  <a:schemeClr val="bg1"/>
                </a:solidFill>
                <a:latin typeface="Halis GR Regular" panose="02000505040000020004" pitchFamily="50" charset="0"/>
              </a:rPr>
              <a:t>150 </a:t>
            </a:r>
            <a:r>
              <a:rPr lang="en-US" sz="2800" dirty="0" err="1">
                <a:solidFill>
                  <a:schemeClr val="bg1"/>
                </a:solidFill>
                <a:latin typeface="Halis GR Regular" panose="02000505040000020004" pitchFamily="50" charset="0"/>
              </a:rPr>
              <a:t>hrs</a:t>
            </a:r>
            <a:endParaRPr lang="en-US" sz="2800" dirty="0">
              <a:solidFill>
                <a:schemeClr val="bg1"/>
              </a:solidFill>
              <a:latin typeface="Halis GR Regular" panose="0200050504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AF201-7041-D63A-C55D-991A59E6B31A}"/>
              </a:ext>
            </a:extLst>
          </p:cNvPr>
          <p:cNvSpPr txBox="1"/>
          <p:nvPr/>
        </p:nvSpPr>
        <p:spPr>
          <a:xfrm>
            <a:off x="10247348" y="8737401"/>
            <a:ext cx="804065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Does NOT cover study abroad, correspondence, extension courses, or </a:t>
            </a:r>
            <a:r>
              <a:rPr lang="en-US" sz="2500" dirty="0">
                <a:solidFill>
                  <a:srgbClr val="FFC000"/>
                </a:solidFill>
                <a:latin typeface="Halis GR S Regular" panose="02000505030000020004" pitchFamily="50" charset="0"/>
              </a:rPr>
              <a:t>$90 </a:t>
            </a: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Student Service Fee</a:t>
            </a:r>
          </a:p>
          <a:p>
            <a:endParaRPr lang="en-US" sz="2500" dirty="0">
              <a:solidFill>
                <a:schemeClr val="bg1"/>
              </a:solidFill>
              <a:latin typeface="Halis GR S Regular" panose="02000505030000020004" pitchFamily="50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3C1766B-BEB7-9B3C-BB75-A2801AC173A2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88EA5-92E8-0E20-49FE-456E57E4F735}"/>
              </a:ext>
            </a:extLst>
          </p:cNvPr>
          <p:cNvSpPr txBox="1"/>
          <p:nvPr/>
        </p:nvSpPr>
        <p:spPr>
          <a:xfrm>
            <a:off x="1371600" y="5060930"/>
            <a:ext cx="368209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Halis GR Regular" panose="02000505040000020004" pitchFamily="50" charset="0"/>
              </a:rPr>
              <a:t>YES: </a:t>
            </a:r>
            <a:r>
              <a:rPr lang="en-US" sz="3500" dirty="0">
                <a:solidFill>
                  <a:srgbClr val="FFC000"/>
                </a:solidFill>
                <a:latin typeface="Halis GR Regular" panose="02000505040000020004" pitchFamily="50" charset="0"/>
              </a:rPr>
              <a:t>LEGACY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342F8-B59D-12A2-208D-620FB195CFA0}"/>
              </a:ext>
            </a:extLst>
          </p:cNvPr>
          <p:cNvSpPr txBox="1"/>
          <p:nvPr/>
        </p:nvSpPr>
        <p:spPr>
          <a:xfrm>
            <a:off x="9140804" y="5060930"/>
            <a:ext cx="96843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Halis GR Regular" panose="02000505040000020004" pitchFamily="50" charset="0"/>
              </a:rPr>
              <a:t>YES, AND </a:t>
            </a:r>
            <a:r>
              <a:rPr lang="en-US" sz="3500" dirty="0">
                <a:solidFill>
                  <a:srgbClr val="FFC000"/>
                </a:solidFill>
                <a:latin typeface="Halis GR Regular" panose="02000505040000020004" pitchFamily="50" charset="0"/>
              </a:rPr>
              <a:t>Veteran Disability rating = 100%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1D90A-C433-7E20-7BEB-41D2B517BFB8}"/>
              </a:ext>
            </a:extLst>
          </p:cNvPr>
          <p:cNvSpPr txBox="1"/>
          <p:nvPr/>
        </p:nvSpPr>
        <p:spPr>
          <a:xfrm>
            <a:off x="1179934" y="8935034"/>
            <a:ext cx="781166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  <a:latin typeface="Halis GR S Regular" panose="02000505030000020004" pitchFamily="50" charset="0"/>
              </a:rPr>
              <a:t>Minimum TXST GPA of 2.00 (UG) 3.00 (GR) 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17A93-65D7-7FD0-E4AD-03262A422B76}"/>
              </a:ext>
            </a:extLst>
          </p:cNvPr>
          <p:cNvSpPr txBox="1"/>
          <p:nvPr/>
        </p:nvSpPr>
        <p:spPr>
          <a:xfrm>
            <a:off x="4300790" y="4296824"/>
            <a:ext cx="9680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52"/>
              </a:spcAft>
            </a:pPr>
            <a:r>
              <a:rPr lang="en-US" sz="3200" b="1" u="sng" dirty="0">
                <a:solidFill>
                  <a:srgbClr val="AC9155"/>
                </a:solidFill>
                <a:latin typeface="Nunito Sans" pitchFamily="2" charset="0"/>
              </a:rPr>
              <a:t>150 Hours of Tuition &amp; Fees, WAIVED</a:t>
            </a:r>
          </a:p>
        </p:txBody>
      </p:sp>
    </p:spTree>
    <p:extLst>
      <p:ext uri="{BB962C8B-B14F-4D97-AF65-F5344CB8AC3E}">
        <p14:creationId xmlns:p14="http://schemas.microsoft.com/office/powerpoint/2010/main" val="35304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/>
      <p:bldP spid="14" grpId="0"/>
      <p:bldP spid="16" grpId="0"/>
      <p:bldP spid="18" grpId="0"/>
      <p:bldP spid="18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C07D-1986-64E3-64F9-C8BA8B27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83" y="-738663"/>
            <a:ext cx="17226642" cy="2117298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Halis GR S Black" panose="02000505000000020004" pitchFamily="50" charset="0"/>
              </a:rPr>
              <a:t>Schedule Changes and Veteran Education 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865213" y="2557347"/>
            <a:ext cx="55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	</a:t>
            </a:r>
            <a:endParaRPr lang="en-US" sz="3600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82B36F-3A80-3E72-A714-71EB1F1F56E3}"/>
              </a:ext>
            </a:extLst>
          </p:cNvPr>
          <p:cNvSpPr txBox="1"/>
          <p:nvPr/>
        </p:nvSpPr>
        <p:spPr>
          <a:xfrm>
            <a:off x="674779" y="1546303"/>
            <a:ext cx="16938434" cy="7880194"/>
          </a:xfrm>
          <a:prstGeom prst="rect">
            <a:avLst/>
          </a:prstGeom>
        </p:spPr>
        <p:txBody>
          <a:bodyPr vert="horz" lIns="182880" tIns="91440" rIns="182880" bIns="9144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52"/>
              </a:spcAft>
            </a:pPr>
            <a:r>
              <a:rPr lang="en-US" sz="3000" b="1" u="sng" dirty="0">
                <a:solidFill>
                  <a:schemeClr val="bg1"/>
                </a:solidFill>
                <a:latin typeface="Halis GR S Regular" panose="02000505030000020004" pitchFamily="50" charset="0"/>
              </a:rPr>
              <a:t>In General: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FOLLOW THE REFUND POLICY DATES FOR TXST Posted by One Stop</a:t>
            </a:r>
          </a:p>
          <a:p>
            <a:pPr algn="ctr">
              <a:spcAft>
                <a:spcPts val="352"/>
              </a:spcAft>
            </a:pPr>
            <a:r>
              <a:rPr lang="en-US" sz="3600" dirty="0">
                <a:solidFill>
                  <a:srgbClr val="800000"/>
                </a:solidFill>
                <a:ea typeface="+mn-lt"/>
                <a:cs typeface="+mn-lt"/>
                <a:hlinkClick r:id="rId3"/>
              </a:rPr>
              <a:t>https://onestop.txst.edu/cost-payments/refund.html</a:t>
            </a:r>
            <a:endParaRPr lang="en-US" sz="3600" dirty="0">
              <a:solidFill>
                <a:srgbClr val="800000"/>
              </a:solidFill>
              <a:latin typeface="Nunito Sans"/>
            </a:endParaRPr>
          </a:p>
          <a:p>
            <a:pPr>
              <a:spcAft>
                <a:spcPts val="352"/>
              </a:spcAft>
            </a:pPr>
            <a:endParaRPr lang="en-US" sz="2500" b="1" u="sng" dirty="0">
              <a:solidFill>
                <a:schemeClr val="bg1"/>
              </a:solidFill>
              <a:latin typeface="Halis GR S Regular" panose="02000505030000020004" pitchFamily="50" charset="0"/>
            </a:endParaRPr>
          </a:p>
          <a:p>
            <a:pPr>
              <a:spcAft>
                <a:spcPts val="352"/>
              </a:spcAft>
            </a:pPr>
            <a:r>
              <a:rPr lang="en-US" sz="2500" b="1" u="sng" dirty="0">
                <a:solidFill>
                  <a:schemeClr val="bg1"/>
                </a:solidFill>
                <a:latin typeface="Halis GR S Regular" panose="02000505030000020004" pitchFamily="50" charset="0"/>
              </a:rPr>
              <a:t>Hazlewood: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Hazlewood hours Used- Enrollment at Census.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800000"/>
              </a:solidFill>
              <a:latin typeface="Nunito Sans" pitchFamily="2" charset="0"/>
            </a:endParaRPr>
          </a:p>
          <a:p>
            <a:pPr>
              <a:spcAft>
                <a:spcPts val="352"/>
              </a:spcAft>
            </a:pPr>
            <a:r>
              <a:rPr lang="en-US" sz="2500" b="1" u="sng" dirty="0">
                <a:solidFill>
                  <a:schemeClr val="bg1"/>
                </a:solidFill>
                <a:latin typeface="Halis GR S Regular" panose="02000505030000020004" pitchFamily="50" charset="0"/>
              </a:rPr>
              <a:t>GI Bill®:</a:t>
            </a: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						   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Email us immediately for ANY changes you make.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bg1"/>
                </a:solidFill>
                <a:latin typeface="Halis GR S Regular" panose="02000505030000020004" pitchFamily="50" charset="0"/>
              </a:rPr>
              <a:t>If you drop classes after the Census date, you will be charged.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GI Bill® will incur a debt with the school 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Any debt to the VBA for housing or book stipend is owed to them.</a:t>
            </a:r>
          </a:p>
          <a:p>
            <a:pPr marL="571500" indent="-571500">
              <a:spcAft>
                <a:spcPts val="352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Halis GR S Regular" panose="02000505030000020004" pitchFamily="50" charset="0"/>
              </a:rPr>
              <a:t>Dropping with a W does not mean you will not be charged.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FF3AE-91EF-E2F2-1255-5ACCC82183CD}"/>
              </a:ext>
            </a:extLst>
          </p:cNvPr>
          <p:cNvSpPr txBox="1"/>
          <p:nvPr/>
        </p:nvSpPr>
        <p:spPr>
          <a:xfrm>
            <a:off x="11430000" y="7343668"/>
            <a:ext cx="6348760" cy="2400657"/>
          </a:xfrm>
          <a:prstGeom prst="rect">
            <a:avLst/>
          </a:prstGeom>
          <a:solidFill>
            <a:srgbClr val="6EA0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solidFill>
                  <a:schemeClr val="bg1"/>
                </a:solidFill>
                <a:latin typeface="Halis GR S Medium" panose="02000605030000020004" pitchFamily="50" charset="0"/>
              </a:rPr>
              <a:t>University Withdrawal: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bg1"/>
                </a:solidFill>
                <a:latin typeface="Halis GR S Medium" panose="02000605030000020004" pitchFamily="50" charset="0"/>
              </a:rPr>
              <a:t>Called to Active Duty?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-Give us a copy of your orders (before you leave if possible).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bg1"/>
                </a:solidFill>
                <a:latin typeface="Halis GR S Medium" panose="02000605030000020004" pitchFamily="50" charset="0"/>
              </a:rPr>
              <a:t>Mitigating Circumstances?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-Must provide documents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77210A-F30F-3EB5-5175-8196A385F290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A687BB5-637F-2184-6D57-CB38CE6331AB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2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94626-1AEE-5875-1F1F-2E5BB680D99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563307" y="580996"/>
            <a:ext cx="13262516" cy="507720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Halis GR S Black" panose="02000505000000020004" pitchFamily="50" charset="0"/>
              </a:rPr>
              <a:t>Can I Receive Hazlewood + GI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68F44-9A00-27AB-4390-8FAA2EF59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7" t="9905" r="2041" b="6055"/>
          <a:stretch/>
        </p:blipFill>
        <p:spPr>
          <a:xfrm>
            <a:off x="16021356" y="382834"/>
            <a:ext cx="2034794" cy="1226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DAC1C-04C5-6BC4-C4E2-D08BF0607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6" r="14721"/>
          <a:stretch/>
        </p:blipFill>
        <p:spPr>
          <a:xfrm>
            <a:off x="401438" y="386796"/>
            <a:ext cx="1966337" cy="1731854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FFF0EFE-488D-C687-88F0-58DCDF05F07E}"/>
              </a:ext>
            </a:extLst>
          </p:cNvPr>
          <p:cNvSpPr/>
          <p:nvPr/>
        </p:nvSpPr>
        <p:spPr>
          <a:xfrm>
            <a:off x="680602" y="2877152"/>
            <a:ext cx="6675864" cy="6170342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AC9155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06DE2F7-2830-A64C-59C7-D91C11CE2008}"/>
              </a:ext>
            </a:extLst>
          </p:cNvPr>
          <p:cNvSpPr/>
          <p:nvPr/>
        </p:nvSpPr>
        <p:spPr>
          <a:xfrm>
            <a:off x="11174702" y="2877152"/>
            <a:ext cx="6675864" cy="6170342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AC9155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731C8B3-FF7C-3E23-6019-09A1EC1578D6}"/>
              </a:ext>
            </a:extLst>
          </p:cNvPr>
          <p:cNvSpPr/>
          <p:nvPr/>
        </p:nvSpPr>
        <p:spPr>
          <a:xfrm>
            <a:off x="6003367" y="3092383"/>
            <a:ext cx="6675864" cy="6170342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AC915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0BE22-1433-C747-C287-AE45EDA46B12}"/>
              </a:ext>
            </a:extLst>
          </p:cNvPr>
          <p:cNvSpPr txBox="1"/>
          <p:nvPr/>
        </p:nvSpPr>
        <p:spPr>
          <a:xfrm>
            <a:off x="3065778" y="3369482"/>
            <a:ext cx="17470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Halis GR S Black" panose="0200050500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B5D72-8B6F-1E6B-ECFC-12EF8402740B}"/>
              </a:ext>
            </a:extLst>
          </p:cNvPr>
          <p:cNvSpPr txBox="1"/>
          <p:nvPr/>
        </p:nvSpPr>
        <p:spPr>
          <a:xfrm>
            <a:off x="7391102" y="3578244"/>
            <a:ext cx="36235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Halis GR S Black" panose="0200050500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Maybe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2DC9C-0105-4C2A-81CD-FECAE5C46856}"/>
              </a:ext>
            </a:extLst>
          </p:cNvPr>
          <p:cNvSpPr txBox="1"/>
          <p:nvPr/>
        </p:nvSpPr>
        <p:spPr>
          <a:xfrm>
            <a:off x="13545666" y="3239689"/>
            <a:ext cx="20120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Halis GR S Black" panose="0200050500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CCEE60-8C0A-A15D-0A86-63C61146996E}"/>
              </a:ext>
            </a:extLst>
          </p:cNvPr>
          <p:cNvSpPr txBox="1"/>
          <p:nvPr/>
        </p:nvSpPr>
        <p:spPr>
          <a:xfrm>
            <a:off x="954451" y="5052147"/>
            <a:ext cx="5105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bg1"/>
                </a:solidFill>
                <a:latin typeface="Halis GR S Medium" panose="02000605030000020004" pitchFamily="50" charset="0"/>
              </a:rPr>
              <a:t>Chapter</a:t>
            </a:r>
            <a:r>
              <a:rPr lang="fr-FR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 31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bg1"/>
                </a:solidFill>
                <a:latin typeface="Halis GR S Medium" panose="02000605030000020004" pitchFamily="50" charset="0"/>
              </a:rPr>
              <a:t>Chapter</a:t>
            </a:r>
            <a:r>
              <a:rPr lang="fr-FR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 33 @100%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7F33B-1541-AD49-A385-19301AC12E23}"/>
              </a:ext>
            </a:extLst>
          </p:cNvPr>
          <p:cNvSpPr txBox="1"/>
          <p:nvPr/>
        </p:nvSpPr>
        <p:spPr>
          <a:xfrm>
            <a:off x="1709563" y="6505229"/>
            <a:ext cx="4535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Halis GR S Medium" panose="02000605030000020004" pitchFamily="50" charset="0"/>
            </a:endParaRP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Either will cover tuition &amp; 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you cannot waive tuition more than once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A363B-3B2E-84C7-3FAB-C9FBDDA22964}"/>
              </a:ext>
            </a:extLst>
          </p:cNvPr>
          <p:cNvSpPr txBox="1"/>
          <p:nvPr/>
        </p:nvSpPr>
        <p:spPr>
          <a:xfrm>
            <a:off x="7643586" y="5050849"/>
            <a:ext cx="32879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Chapter 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Halis GR S Medium" panose="02000605030000020004" pitchFamily="50" charset="0"/>
            </a:endParaRPr>
          </a:p>
          <a:p>
            <a:endParaRPr lang="en-US" sz="3600" dirty="0">
              <a:solidFill>
                <a:schemeClr val="bg1"/>
              </a:solidFill>
              <a:latin typeface="Halis GR S Medium" panose="02000605030000020004" pitchFamily="50" charset="0"/>
            </a:endParaRPr>
          </a:p>
          <a:p>
            <a:endParaRPr lang="en-US" sz="2800" dirty="0">
              <a:solidFill>
                <a:schemeClr val="bg1"/>
              </a:solidFill>
              <a:latin typeface="Halis GR S Medium" panose="0200060503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9993B-E4F5-6E90-884F-23F2D0562DFA}"/>
              </a:ext>
            </a:extLst>
          </p:cNvPr>
          <p:cNvSpPr txBox="1"/>
          <p:nvPr/>
        </p:nvSpPr>
        <p:spPr>
          <a:xfrm>
            <a:off x="12405382" y="6524712"/>
            <a:ext cx="51748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Halis GR S Medium" panose="02000605030000020004" pitchFamily="50" charset="0"/>
            </a:endParaRP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-Hazlewood for tuition &amp; fees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-GI for monthly stipend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4DA6F-CE78-548E-30C5-716D83C61F2F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F67A197-B09B-A88C-F2B3-E0EB19F44116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A80B0-B088-55EE-8BBB-32927CE8B05D}"/>
              </a:ext>
            </a:extLst>
          </p:cNvPr>
          <p:cNvSpPr txBox="1"/>
          <p:nvPr/>
        </p:nvSpPr>
        <p:spPr>
          <a:xfrm>
            <a:off x="13074742" y="4754053"/>
            <a:ext cx="47758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bg1"/>
                </a:solidFill>
                <a:latin typeface="Halis GR S Medium" panose="02000605030000020004" pitchFamily="50" charset="0"/>
              </a:rPr>
              <a:t>Chapter</a:t>
            </a:r>
            <a:r>
              <a:rPr lang="fr-FR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 1606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bg1"/>
                </a:solidFill>
                <a:latin typeface="Halis GR S Medium" panose="02000605030000020004" pitchFamily="50" charset="0"/>
              </a:rPr>
              <a:t>Chapter</a:t>
            </a:r>
            <a:r>
              <a:rPr lang="fr-FR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 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bg1"/>
                </a:solidFill>
                <a:latin typeface="Halis GR S Medium" panose="02000605030000020004" pitchFamily="50" charset="0"/>
              </a:rPr>
              <a:t>Chapter</a:t>
            </a:r>
            <a:r>
              <a:rPr lang="fr-FR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 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E0E53-BBEB-5633-8C7B-D8DA551E0FD2}"/>
              </a:ext>
            </a:extLst>
          </p:cNvPr>
          <p:cNvSpPr txBox="1"/>
          <p:nvPr/>
        </p:nvSpPr>
        <p:spPr>
          <a:xfrm>
            <a:off x="7613743" y="6801711"/>
            <a:ext cx="44126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If you have &lt;100% of Chapter 33 then yes</a:t>
            </a:r>
          </a:p>
        </p:txBody>
      </p:sp>
    </p:spTree>
    <p:extLst>
      <p:ext uri="{BB962C8B-B14F-4D97-AF65-F5344CB8AC3E}">
        <p14:creationId xmlns:p14="http://schemas.microsoft.com/office/powerpoint/2010/main" val="3851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7161E9-CE28-6F46-B3A6-5F745B2BC5DB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94626-1AEE-5875-1F1F-2E5BB680D99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4400" y="691147"/>
            <a:ext cx="15931474" cy="1075680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Halis GR S Black" panose="02000505000000020004" pitchFamily="50" charset="0"/>
              </a:rPr>
              <a:t>What Does TXST Need From 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6A683-E592-F4F0-4C40-DADAAEE3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844" y="1872028"/>
            <a:ext cx="11851030" cy="7869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B921CCE4-3923-A874-7D58-B26104C6F8F0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B4337-04B0-2B88-829A-02DE1EAB9A3C}"/>
              </a:ext>
            </a:extLst>
          </p:cNvPr>
          <p:cNvSpPr txBox="1"/>
          <p:nvPr/>
        </p:nvSpPr>
        <p:spPr>
          <a:xfrm>
            <a:off x="317330" y="2019300"/>
            <a:ext cx="402607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Submit Certification Request &amp; Upload Required Docs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Check Your Bobcat Mail &amp; Login VA Portal to check status 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Check your Bill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766E0-1094-7C50-28F6-90CD8217891E}"/>
              </a:ext>
            </a:extLst>
          </p:cNvPr>
          <p:cNvSpPr txBox="1"/>
          <p:nvPr/>
        </p:nvSpPr>
        <p:spPr>
          <a:xfrm>
            <a:off x="903849" y="8382323"/>
            <a:ext cx="2883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200" b="1" dirty="0">
                <a:solidFill>
                  <a:schemeClr val="bg1"/>
                </a:solidFill>
                <a:latin typeface="Halis GR S Medium" panose="02000605030000020004" pitchFamily="50" charset="0"/>
              </a:rPr>
              <a:t>BOOKMARK THIS PAGE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01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F9B77A-22AE-BDB1-33B4-C2D9149C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364165"/>
            <a:ext cx="9554908" cy="5277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10685F-9A93-B16C-246A-8E715A1162F5}"/>
              </a:ext>
            </a:extLst>
          </p:cNvPr>
          <p:cNvSpPr txBox="1"/>
          <p:nvPr/>
        </p:nvSpPr>
        <p:spPr>
          <a:xfrm>
            <a:off x="482262" y="2596480"/>
            <a:ext cx="596998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Start semester request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Check on status 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Required Documents Lists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Check your Bill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alis GR S Medium" panose="02000605030000020004" pitchFamily="50" charset="0"/>
              </a:rPr>
              <a:t>FAQ</a:t>
            </a:r>
          </a:p>
          <a:p>
            <a:endParaRPr lang="en-US" sz="36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FDFDC5-7003-2CA6-3574-B2BF5A202845}"/>
              </a:ext>
            </a:extLst>
          </p:cNvPr>
          <p:cNvSpPr txBox="1">
            <a:spLocks/>
          </p:cNvSpPr>
          <p:nvPr/>
        </p:nvSpPr>
        <p:spPr>
          <a:xfrm>
            <a:off x="1729498" y="448009"/>
            <a:ext cx="4885960" cy="21172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randon Grotesque Black" panose="020B0503020203060202" pitchFamily="34" charset="77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Halis GR S Black" panose="02000505000000020004" pitchFamily="50" charset="0"/>
              </a:rPr>
              <a:t>VA Portal</a:t>
            </a:r>
            <a:endParaRPr lang="en-US" sz="4800" dirty="0">
              <a:solidFill>
                <a:schemeClr val="bg1"/>
              </a:solidFill>
              <a:latin typeface="Halis GR S Black" panose="02000505000000020004" pitchFamily="50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B9D77C-96F4-39B0-25F9-4E75871AF6DA}"/>
              </a:ext>
            </a:extLst>
          </p:cNvPr>
          <p:cNvSpPr/>
          <p:nvPr/>
        </p:nvSpPr>
        <p:spPr>
          <a:xfrm>
            <a:off x="14401800" y="7451990"/>
            <a:ext cx="1338146" cy="134624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rgbClr val="AC9155"/>
                </a:solidFill>
              </a:ln>
              <a:noFill/>
            </a:endParaRP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8A59ABC-41B9-2698-70EE-E718198E98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9731" b="9731"/>
          <a:stretch>
            <a:fillRect/>
          </a:stretch>
        </p:blipFill>
        <p:spPr>
          <a:xfrm>
            <a:off x="6841759" y="3548577"/>
            <a:ext cx="3492514" cy="236900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FFDFE3-2636-0C0E-DB58-93F0074E20D1}"/>
              </a:ext>
            </a:extLst>
          </p:cNvPr>
          <p:cNvCxnSpPr>
            <a:cxnSpLocks/>
          </p:cNvCxnSpPr>
          <p:nvPr/>
        </p:nvCxnSpPr>
        <p:spPr>
          <a:xfrm>
            <a:off x="10023870" y="5817078"/>
            <a:ext cx="4480318" cy="1869170"/>
          </a:xfrm>
          <a:prstGeom prst="straightConnector1">
            <a:avLst/>
          </a:prstGeom>
          <a:ln w="34925" cap="flat" cmpd="sng" algn="ctr">
            <a:solidFill>
              <a:srgbClr val="6EA09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B22BAD1-77EA-A17B-95DE-1A88FD180CF1}"/>
              </a:ext>
            </a:extLst>
          </p:cNvPr>
          <p:cNvSpPr txBox="1"/>
          <p:nvPr/>
        </p:nvSpPr>
        <p:spPr>
          <a:xfrm>
            <a:off x="5790018" y="8842001"/>
            <a:ext cx="5583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Halis GR S Black" panose="02000505000000020004" pitchFamily="50" charset="0"/>
              </a:rPr>
              <a:t>va.txst.edu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2FBAFE-A42E-B6C8-0CE9-640CF8506E52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5530B2B-E435-3341-AB9D-D4EC6796B034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6F5E1-330F-9D60-FE00-4A6A8AD1D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372898"/>
            <a:ext cx="9573961" cy="299126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3FDDE69-AFB3-2FC8-EEA8-FE739D750421}"/>
              </a:ext>
            </a:extLst>
          </p:cNvPr>
          <p:cNvSpPr/>
          <p:nvPr/>
        </p:nvSpPr>
        <p:spPr>
          <a:xfrm>
            <a:off x="6248400" y="2935403"/>
            <a:ext cx="4154299" cy="3538233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131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id="{DE6FD499-83D6-31A7-8FAA-3DC7E33E957E}"/>
              </a:ext>
            </a:extLst>
          </p:cNvPr>
          <p:cNvGrpSpPr/>
          <p:nvPr/>
        </p:nvGrpSpPr>
        <p:grpSpPr>
          <a:xfrm>
            <a:off x="-76200" y="1"/>
            <a:ext cx="9144000" cy="10287000"/>
            <a:chOff x="0" y="0"/>
            <a:chExt cx="2408296" cy="270933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F3190B9-5637-8EA5-C5CF-F115B84980B1}"/>
                </a:ext>
              </a:extLst>
            </p:cNvPr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C91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026DC607-FC83-30BD-B52B-7E7984F5ED93}"/>
                </a:ext>
              </a:extLst>
            </p:cNvPr>
            <p:cNvSpPr txBox="1"/>
            <p:nvPr/>
          </p:nvSpPr>
          <p:spPr>
            <a:xfrm>
              <a:off x="0" y="-19050"/>
              <a:ext cx="2408296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10685F-9A93-B16C-246A-8E715A1162F5}"/>
              </a:ext>
            </a:extLst>
          </p:cNvPr>
          <p:cNvSpPr txBox="1"/>
          <p:nvPr/>
        </p:nvSpPr>
        <p:spPr>
          <a:xfrm>
            <a:off x="406892" y="2107943"/>
            <a:ext cx="823124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is GR S Regular" panose="02000505030000020004" pitchFamily="50" charset="0"/>
              </a:rPr>
              <a:t>You MUST put in a request for certification every semester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alis GR S Regular" panose="02000505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alis GR S Regular" panose="02000505030000020004" pitchFamily="50" charset="0"/>
              </a:rPr>
              <a:t>You will receive a computer-generated email every time the status of your request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alis GR S Regular" panose="02000505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alis GR S Regular" panose="02000505030000020004" pitchFamily="50" charset="0"/>
              </a:rPr>
              <a:t>Once reviewed, a status will be assigned and a specific message with further instructions will be included in the status email.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Halis GR S Regular" panose="02000505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is GR S Regular" panose="02000505030000020004" pitchFamily="50" charset="0"/>
              </a:rPr>
              <a:t>ONLY notifies your Texas State email</a:t>
            </a:r>
            <a:r>
              <a:rPr lang="en-US" sz="3200" dirty="0">
                <a:latin typeface="Halis GR S Regular" panose="02000505030000020004" pitchFamily="50" charset="0"/>
              </a:rPr>
              <a:t>.</a:t>
            </a:r>
          </a:p>
          <a:p>
            <a:endParaRPr lang="en-US" sz="36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FDFDC5-7003-2CA6-3574-B2BF5A202845}"/>
              </a:ext>
            </a:extLst>
          </p:cNvPr>
          <p:cNvSpPr txBox="1">
            <a:spLocks/>
          </p:cNvSpPr>
          <p:nvPr/>
        </p:nvSpPr>
        <p:spPr>
          <a:xfrm>
            <a:off x="495430" y="497817"/>
            <a:ext cx="8351204" cy="21172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randon Grotesque Black" panose="020B0503020203060202" pitchFamily="34" charset="77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Halis GR S Black" panose="02000505000000020004" pitchFamily="50" charset="0"/>
              </a:rPr>
              <a:t>Certification Request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8A59ABC-41B9-2698-70EE-E718198E98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9731" b="9731"/>
          <a:stretch>
            <a:fillRect/>
          </a:stretch>
        </p:blipFill>
        <p:spPr>
          <a:xfrm>
            <a:off x="10730989" y="344462"/>
            <a:ext cx="2331978" cy="158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9CF18-DBD7-BF4B-9FCA-A06492F67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6490" y="2103203"/>
            <a:ext cx="3664332" cy="146693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99B6AD5-D4D2-7BA1-911A-347AC27DD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69330"/>
            <a:ext cx="3693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5802D11-FD11-B2A7-F891-42E7B23F1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-64530"/>
            <a:ext cx="3693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5CFE45-258C-2EF1-86AC-B3852F547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216" y="6106301"/>
            <a:ext cx="5944596" cy="3845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046B54-CD2B-1341-AC3E-5D2B19344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7817" y="3384022"/>
            <a:ext cx="3388674" cy="2793248"/>
          </a:xfrm>
          <a:prstGeom prst="rect">
            <a:avLst/>
          </a:prstGeom>
        </p:spPr>
      </p:pic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DBD7B5D-FE0A-6F69-1092-965B13351243}"/>
              </a:ext>
            </a:extLst>
          </p:cNvPr>
          <p:cNvCxnSpPr/>
          <p:nvPr/>
        </p:nvCxnSpPr>
        <p:spPr>
          <a:xfrm>
            <a:off x="11896977" y="2103203"/>
            <a:ext cx="1662906" cy="974534"/>
          </a:xfrm>
          <a:prstGeom prst="curvedConnector3">
            <a:avLst/>
          </a:prstGeom>
          <a:ln w="34925" cap="flat" cmpd="sng" algn="ctr">
            <a:solidFill>
              <a:srgbClr val="6EA09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B6FD7B3-8515-3188-0EB6-1B2D7BF317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21721" y="3809685"/>
            <a:ext cx="1611930" cy="974364"/>
          </a:xfrm>
          <a:prstGeom prst="curvedConnector3">
            <a:avLst/>
          </a:prstGeom>
          <a:ln w="34925" cap="flat" cmpd="sng" algn="ctr">
            <a:solidFill>
              <a:srgbClr val="6EA09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2174CF51-2EFD-D894-8040-9DD42F77B285}"/>
              </a:ext>
            </a:extLst>
          </p:cNvPr>
          <p:cNvCxnSpPr/>
          <p:nvPr/>
        </p:nvCxnSpPr>
        <p:spPr>
          <a:xfrm>
            <a:off x="10597495" y="6591300"/>
            <a:ext cx="939044" cy="643904"/>
          </a:xfrm>
          <a:prstGeom prst="curvedConnector3">
            <a:avLst/>
          </a:prstGeom>
          <a:ln w="34925" cap="flat" cmpd="sng" algn="ctr">
            <a:solidFill>
              <a:srgbClr val="6EA09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17A1A0-D2E5-3DD3-A12B-571967F9951F}"/>
                  </a:ext>
                </a:extLst>
              </p14:cNvPr>
              <p14:cNvContentPartPr/>
              <p14:nvPr/>
            </p14:nvContentPartPr>
            <p14:xfrm>
              <a:off x="15275586" y="9885010"/>
              <a:ext cx="156096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17A1A0-D2E5-3DD3-A12B-571967F995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12571" y="9759010"/>
                <a:ext cx="1686629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84D3D34-2D69-0C5B-DB45-A656FA5EC7D6}"/>
                  </a:ext>
                </a:extLst>
              </p14:cNvPr>
              <p14:cNvContentPartPr/>
              <p14:nvPr/>
            </p14:nvContentPartPr>
            <p14:xfrm>
              <a:off x="15156786" y="9736690"/>
              <a:ext cx="279360" cy="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84D3D34-2D69-0C5B-DB45-A656FA5EC7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38809" y="9713781"/>
                <a:ext cx="314954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36A1531-C85E-5E17-5085-8E8C1DDF9475}"/>
              </a:ext>
            </a:extLst>
          </p:cNvPr>
          <p:cNvGrpSpPr/>
          <p:nvPr/>
        </p:nvGrpSpPr>
        <p:grpSpPr>
          <a:xfrm>
            <a:off x="15122226" y="9712930"/>
            <a:ext cx="1855440" cy="87120"/>
            <a:chOff x="7561113" y="4856465"/>
            <a:chExt cx="92772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4F7D94-2D13-70B4-4CBE-993436D822CA}"/>
                    </a:ext>
                  </a:extLst>
                </p14:cNvPr>
                <p14:cNvContentPartPr/>
                <p14:nvPr/>
              </p14:nvContentPartPr>
              <p14:xfrm>
                <a:off x="7647513" y="4856465"/>
                <a:ext cx="786600" cy="2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4F7D94-2D13-70B4-4CBE-993436D822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41393" y="4850345"/>
                  <a:ext cx="798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4921D9-C3CB-1DF4-19E7-9A5A50AC5855}"/>
                    </a:ext>
                  </a:extLst>
                </p14:cNvPr>
                <p14:cNvContentPartPr/>
                <p14:nvPr/>
              </p14:nvContentPartPr>
              <p14:xfrm>
                <a:off x="8290473" y="4885265"/>
                <a:ext cx="198360" cy="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4921D9-C3CB-1DF4-19E7-9A5A50AC58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84353" y="4879145"/>
                  <a:ext cx="210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EC9F1F-00CC-05CB-ACCD-A3E641F25FAC}"/>
                    </a:ext>
                  </a:extLst>
                </p14:cNvPr>
                <p14:cNvContentPartPr/>
                <p14:nvPr/>
              </p14:nvContentPartPr>
              <p14:xfrm>
                <a:off x="7561113" y="4862585"/>
                <a:ext cx="462960" cy="37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EC9F1F-00CC-05CB-ACCD-A3E641F25F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43113" y="4844945"/>
                  <a:ext cx="498600" cy="73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202890C2-0F9F-24BE-5A5B-365086B8E202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94626-1AEE-5875-1F1F-2E5BB680D99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99228" y="404312"/>
            <a:ext cx="10337884" cy="507720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Halis GR S Black" panose="02000505000000020004" pitchFamily="50" charset="0"/>
              </a:rPr>
              <a:t>Certification Request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AF0D9-CFA9-D1F3-3976-DCC5A20D9FBC}"/>
              </a:ext>
            </a:extLst>
          </p:cNvPr>
          <p:cNvSpPr txBox="1"/>
          <p:nvPr/>
        </p:nvSpPr>
        <p:spPr>
          <a:xfrm>
            <a:off x="187411" y="1895595"/>
            <a:ext cx="1338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This is a reference chart	        These are your requests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F5DBEF-CE1A-204A-6FA6-9C1ECBC4A92B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13D122A-AACC-1780-54EF-689995CA6C64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DFF55-BAD1-ED18-DC0C-1ECFC7E53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81"/>
          <a:stretch/>
        </p:blipFill>
        <p:spPr>
          <a:xfrm>
            <a:off x="222422" y="2507945"/>
            <a:ext cx="14593447" cy="755161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2F73F2B-4705-2068-F82D-9DC5700B2919}"/>
              </a:ext>
            </a:extLst>
          </p:cNvPr>
          <p:cNvSpPr/>
          <p:nvPr/>
        </p:nvSpPr>
        <p:spPr>
          <a:xfrm flipV="1">
            <a:off x="5562600" y="3544851"/>
            <a:ext cx="2917819" cy="1671883"/>
          </a:xfrm>
          <a:prstGeom prst="ellipse">
            <a:avLst/>
          </a:prstGeom>
          <a:solidFill>
            <a:srgbClr val="FFC000">
              <a:alpha val="49804"/>
            </a:srgb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6E93D7-EF35-6B2B-9A22-D1A98A23226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8480419" y="4380792"/>
            <a:ext cx="1609240" cy="762708"/>
          </a:xfrm>
          <a:prstGeom prst="straightConnector1">
            <a:avLst/>
          </a:prstGeom>
          <a:ln w="34925" cap="flat" cmpd="sng" algn="ctr">
            <a:solidFill>
              <a:srgbClr val="6EA09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CD7D4A2-9216-3135-5B99-0AD911F2E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659" y="5253424"/>
            <a:ext cx="7975919" cy="40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94626-1AEE-5875-1F1F-2E5BB680D99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33800" y="467543"/>
            <a:ext cx="10337884" cy="507720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Halis GR S Black" panose="02000505000000020004" pitchFamily="50" charset="0"/>
              </a:rPr>
              <a:t>Certification Request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2E86CE-A570-EAC8-F762-118DAE28A204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1A0618B-5127-C2E3-BF0D-5FC06ED8BF71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53C07-EA38-00B1-E993-9E4F6CB8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13"/>
          <a:stretch/>
        </p:blipFill>
        <p:spPr>
          <a:xfrm>
            <a:off x="3733800" y="2351385"/>
            <a:ext cx="10058400" cy="2533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607FF-82C4-798B-D68C-B47B21829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2325034"/>
            <a:ext cx="15011400" cy="61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147AA-02DA-8964-4040-C7D2EF027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8A9CBA8-B3F0-D760-0002-45BA0DDC4566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1D245DB-DE6E-9319-071A-585EA7D1181A}"/>
              </a:ext>
            </a:extLst>
          </p:cNvPr>
          <p:cNvSpPr txBox="1"/>
          <p:nvPr/>
        </p:nvSpPr>
        <p:spPr>
          <a:xfrm>
            <a:off x="838200" y="2612677"/>
            <a:ext cx="16230600" cy="746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Enrolled ¾ time or more</a:t>
            </a:r>
          </a:p>
          <a:p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Using Federal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Minimum Wage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TAX FREE!</a:t>
            </a:r>
          </a:p>
          <a:p>
            <a:pPr lvl="1" algn="l"/>
            <a:endParaRPr lang="en-US" sz="2000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Real World Experience (Paid Internship)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Email us for an interview- VETERANSAFFAIRS@TXSTATE.EDU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algn="l">
              <a:lnSpc>
                <a:spcPts val="6380"/>
              </a:lnSpc>
            </a:pPr>
            <a:endParaRPr lang="en-US" sz="5800" b="1" spc="-116" dirty="0">
              <a:solidFill>
                <a:srgbClr val="FFFFFF"/>
              </a:solidFill>
              <a:latin typeface="Halis GR Heavy"/>
              <a:ea typeface="Halis GR Heavy"/>
              <a:cs typeface="Halis GR Heavy"/>
              <a:sym typeface="Halis GR Heavy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B09430-1111-26A8-22DA-17772D4F9EA5}"/>
              </a:ext>
            </a:extLst>
          </p:cNvPr>
          <p:cNvSpPr txBox="1">
            <a:spLocks/>
          </p:cNvSpPr>
          <p:nvPr/>
        </p:nvSpPr>
        <p:spPr>
          <a:xfrm>
            <a:off x="5791200" y="717196"/>
            <a:ext cx="8839200" cy="1461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is GR S Black" panose="02000505000000020004" pitchFamily="50" charset="0"/>
              </a:rPr>
              <a:t>VA Work Study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4A0E218-9479-6FA6-16EA-97602ADA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1" y="2612677"/>
            <a:ext cx="6205834" cy="38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18008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612677"/>
            <a:ext cx="16230600" cy="623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Submit a request for benefits every semester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Check your TXSTATE.EDU E-MAIL DAILY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YOU do NOT need to be registered to submit a Certification Request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Deadlines = Everything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-Priority Processing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-Payment Deadlines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Submit online and track STATUS anytime</a:t>
            </a:r>
          </a:p>
          <a:p>
            <a:pPr marL="0" marR="0" lvl="0" indent="0" algn="l" defTabSz="914400" rtl="0" eaLnBrk="1" fontAlgn="auto" latinLnBrk="0" hangingPunct="1">
              <a:lnSpc>
                <a:spcPts val="6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1" i="0" u="none" strike="noStrike" kern="120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lis GR Heavy"/>
              <a:ea typeface="Halis GR Heavy"/>
              <a:cs typeface="Halis GR Heavy"/>
              <a:sym typeface="Halis GR Heavy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406B44-3BEF-8DB3-137B-B3FAC910AF8A}"/>
              </a:ext>
            </a:extLst>
          </p:cNvPr>
          <p:cNvSpPr txBox="1">
            <a:spLocks/>
          </p:cNvSpPr>
          <p:nvPr/>
        </p:nvSpPr>
        <p:spPr>
          <a:xfrm>
            <a:off x="838199" y="666903"/>
            <a:ext cx="16593879" cy="10756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lis GR S Black" panose="02000505000000020004" pitchFamily="50" charset="0"/>
                <a:ea typeface="+mj-ea"/>
                <a:cs typeface="+mj-cs"/>
              </a:rPr>
              <a:t>VA BENEFITS: THE BASICS (DON’T MISS THIS!)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F12EB-E918-7A0D-97A9-2AAF2B8DC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912" y="6289432"/>
            <a:ext cx="6573167" cy="329611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948BA-1B90-22FC-E8BC-3A24C988A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6" y="3373669"/>
            <a:ext cx="13969150" cy="5063659"/>
          </a:xfrm>
          <a:prstGeom prst="rect">
            <a:avLst/>
          </a:prstGeom>
        </p:spPr>
      </p:pic>
      <p:sp>
        <p:nvSpPr>
          <p:cNvPr id="5" name="TextBox 17">
            <a:extLst>
              <a:ext uri="{FF2B5EF4-FFF2-40B4-BE49-F238E27FC236}">
                <a16:creationId xmlns:a16="http://schemas.microsoft.com/office/drawing/2014/main" id="{EF31522C-AD42-A89D-C5F5-D4F33FC7482D}"/>
              </a:ext>
            </a:extLst>
          </p:cNvPr>
          <p:cNvSpPr txBox="1"/>
          <p:nvPr/>
        </p:nvSpPr>
        <p:spPr>
          <a:xfrm>
            <a:off x="2254694" y="89963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Halis GR Regular" panose="02000505040000020004" pitchFamily="50" charset="0"/>
              </a:rPr>
              <a:t>NSO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D41BDF56-57C5-CAC7-1C93-640CADF8F982}"/>
              </a:ext>
            </a:extLst>
          </p:cNvPr>
          <p:cNvSpPr txBox="1"/>
          <p:nvPr/>
        </p:nvSpPr>
        <p:spPr>
          <a:xfrm>
            <a:off x="2469171" y="214225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Halis GR Regular" panose="02000505040000020004" pitchFamily="50" charset="0"/>
              </a:rPr>
              <a:t>NSO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70DE112-1540-04EE-4B35-2D9809EAA13E}"/>
              </a:ext>
            </a:extLst>
          </p:cNvPr>
          <p:cNvSpPr txBox="1"/>
          <p:nvPr/>
        </p:nvSpPr>
        <p:spPr>
          <a:xfrm>
            <a:off x="14782800" y="5905500"/>
            <a:ext cx="35052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San Marcos Campus</a:t>
            </a:r>
            <a:endParaRPr lang="en-US" sz="2400" dirty="0">
              <a:solidFill>
                <a:schemeClr val="bg1"/>
              </a:solidFill>
              <a:latin typeface="Halis GR Regular" panose="02000505040000020004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/>
                <a:cs typeface="Open Sans Semibold"/>
              </a:rPr>
              <a:t>JC Kellam, Rm 640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601 University Drive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San Marcos, Texas 78666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3284B-7A86-19BB-70FE-47159F1853FE}"/>
              </a:ext>
            </a:extLst>
          </p:cNvPr>
          <p:cNvSpPr txBox="1"/>
          <p:nvPr/>
        </p:nvSpPr>
        <p:spPr>
          <a:xfrm>
            <a:off x="4516714" y="781656"/>
            <a:ext cx="9254571" cy="681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4536"/>
              </a:lnSpc>
            </a:pP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Halis GR S Medium" panose="02000605030000020004" pitchFamily="50" charset="0"/>
              </a:rPr>
              <a:t>Office of Veterans Affairs</a:t>
            </a:r>
            <a:endParaRPr lang="en-US" sz="4400" b="0" i="0" dirty="0">
              <a:solidFill>
                <a:schemeClr val="bg1"/>
              </a:solidFill>
              <a:effectLst/>
              <a:latin typeface="Halis GR S Medium" panose="02000605030000020004" pitchFamily="50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203F1C-57F4-9D32-3091-F66AA6BC48F3}"/>
              </a:ext>
            </a:extLst>
          </p:cNvPr>
          <p:cNvSpPr/>
          <p:nvPr/>
        </p:nvSpPr>
        <p:spPr>
          <a:xfrm>
            <a:off x="2067923" y="6778548"/>
            <a:ext cx="1329771" cy="914400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7FC4B0-7E0D-049F-34F8-02B92EF765BE}"/>
              </a:ext>
            </a:extLst>
          </p:cNvPr>
          <p:cNvSpPr/>
          <p:nvPr/>
        </p:nvSpPr>
        <p:spPr>
          <a:xfrm>
            <a:off x="2362199" y="4520360"/>
            <a:ext cx="1329771" cy="914400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28F1F0-A328-BD0A-EFBE-F091390D9A8D}"/>
              </a:ext>
            </a:extLst>
          </p:cNvPr>
          <p:cNvSpPr/>
          <p:nvPr/>
        </p:nvSpPr>
        <p:spPr>
          <a:xfrm>
            <a:off x="12496800" y="5779467"/>
            <a:ext cx="1786971" cy="999081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5BB962-1DAD-517F-7180-986BB48C224A}"/>
              </a:ext>
            </a:extLst>
          </p:cNvPr>
          <p:cNvCxnSpPr>
            <a:cxnSpLocks/>
          </p:cNvCxnSpPr>
          <p:nvPr/>
        </p:nvCxnSpPr>
        <p:spPr>
          <a:xfrm>
            <a:off x="3033877" y="2844302"/>
            <a:ext cx="6794" cy="1441508"/>
          </a:xfrm>
          <a:prstGeom prst="straightConnector1">
            <a:avLst/>
          </a:prstGeom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6D9143-3B46-5EB3-6AF6-7DE75A4076A9}"/>
              </a:ext>
            </a:extLst>
          </p:cNvPr>
          <p:cNvCxnSpPr>
            <a:cxnSpLocks/>
          </p:cNvCxnSpPr>
          <p:nvPr/>
        </p:nvCxnSpPr>
        <p:spPr>
          <a:xfrm flipV="1">
            <a:off x="2750125" y="7828549"/>
            <a:ext cx="7059" cy="1135215"/>
          </a:xfrm>
          <a:prstGeom prst="straightConnector1">
            <a:avLst/>
          </a:prstGeom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AC129C-DB12-2EA1-F164-F3C3CBC4A142}"/>
              </a:ext>
            </a:extLst>
          </p:cNvPr>
          <p:cNvCxnSpPr>
            <a:cxnSpLocks/>
          </p:cNvCxnSpPr>
          <p:nvPr/>
        </p:nvCxnSpPr>
        <p:spPr>
          <a:xfrm flipH="1">
            <a:off x="14630400" y="4838700"/>
            <a:ext cx="907606" cy="867658"/>
          </a:xfrm>
          <a:prstGeom prst="straightConnector1">
            <a:avLst/>
          </a:prstGeom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0DD9FC-E86F-EE9B-8222-2686393E454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687122" y="427918"/>
            <a:ext cx="6913756" cy="50772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DE112-1540-04EE-4B35-2D9809EAA13E}"/>
              </a:ext>
            </a:extLst>
          </p:cNvPr>
          <p:cNvSpPr txBox="1"/>
          <p:nvPr/>
        </p:nvSpPr>
        <p:spPr>
          <a:xfrm>
            <a:off x="2312022" y="1914972"/>
            <a:ext cx="675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 pitchFamily="2" charset="0"/>
              </a:rPr>
              <a:t>Office of Veterans Affairs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 pitchFamily="2" charset="0"/>
              </a:rPr>
              <a:t>512-245-2641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 pitchFamily="2" charset="0"/>
              </a:rPr>
              <a:t>va.txst.edu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5AAC9-29DC-E9EC-5945-86D16222E0F4}"/>
              </a:ext>
            </a:extLst>
          </p:cNvPr>
          <p:cNvSpPr txBox="1"/>
          <p:nvPr/>
        </p:nvSpPr>
        <p:spPr>
          <a:xfrm>
            <a:off x="2312022" y="4435615"/>
            <a:ext cx="67502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Veterans Alliance (VATS) 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512-245-2278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166C8-A18E-CF52-8BD6-1537D39725FB}"/>
              </a:ext>
            </a:extLst>
          </p:cNvPr>
          <p:cNvSpPr txBox="1"/>
          <p:nvPr/>
        </p:nvSpPr>
        <p:spPr>
          <a:xfrm>
            <a:off x="2312022" y="6849364"/>
            <a:ext cx="67502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Vet Academic Success Center (VASC)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512-245-6192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ADE09-D224-AB91-DB23-242863E0ED01}"/>
              </a:ext>
            </a:extLst>
          </p:cNvPr>
          <p:cNvSpPr txBox="1"/>
          <p:nvPr/>
        </p:nvSpPr>
        <p:spPr>
          <a:xfrm>
            <a:off x="11879772" y="6849364"/>
            <a:ext cx="67502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Tx Vet Commission (TVC)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512-463-6564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tvc.texas.gov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A9FAA-19A1-1FBA-BB8E-20BC7512E3E6}"/>
              </a:ext>
            </a:extLst>
          </p:cNvPr>
          <p:cNvSpPr txBox="1"/>
          <p:nvPr/>
        </p:nvSpPr>
        <p:spPr>
          <a:xfrm>
            <a:off x="11879772" y="4202487"/>
            <a:ext cx="67502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Veterans Benefits Administration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888-442-4551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va.gov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A0455-7370-5530-BC58-7D8117FA994D}"/>
              </a:ext>
            </a:extLst>
          </p:cNvPr>
          <p:cNvSpPr txBox="1"/>
          <p:nvPr/>
        </p:nvSpPr>
        <p:spPr>
          <a:xfrm>
            <a:off x="12021016" y="2021864"/>
            <a:ext cx="67502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ROTC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Army: 512-245-3232</a:t>
            </a:r>
          </a:p>
          <a:p>
            <a:r>
              <a:rPr lang="en-US" sz="4000" dirty="0">
                <a:solidFill>
                  <a:schemeClr val="bg1"/>
                </a:solidFill>
                <a:latin typeface="Nunito Sans"/>
              </a:rPr>
              <a:t>Air Force: 512-245-2182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0AFFC8-B211-93CA-E901-4B1852E9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78" y="1905299"/>
            <a:ext cx="2042522" cy="1948665"/>
          </a:xfrm>
          <a:prstGeom prst="ellipse">
            <a:avLst/>
          </a:prstGeom>
          <a:solidFill>
            <a:srgbClr val="8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51450C-0623-7FEE-C1BA-753B1F5A9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78" y="4127837"/>
            <a:ext cx="2042522" cy="1938992"/>
          </a:xfrm>
          <a:prstGeom prst="ellipse">
            <a:avLst/>
          </a:prstGeom>
          <a:solidFill>
            <a:srgbClr val="AC91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AF1781-4892-8DAB-C9B1-7E518386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78" y="6849363"/>
            <a:ext cx="2101994" cy="193899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948CD8-20ED-86D2-82D0-3B5F9F8A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9878" y="1907497"/>
            <a:ext cx="2042522" cy="20313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A96631-12D1-5199-1FEF-45825152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9878" y="4127837"/>
            <a:ext cx="2042522" cy="193899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52DB9A-5F82-C8D0-D3C6-D3965317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9878" y="6844283"/>
            <a:ext cx="2101994" cy="19389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07681-8343-8A39-0B6F-4F29D6E668D8}"/>
              </a:ext>
            </a:extLst>
          </p:cNvPr>
          <p:cNvSpPr/>
          <p:nvPr/>
        </p:nvSpPr>
        <p:spPr>
          <a:xfrm>
            <a:off x="228600" y="9079546"/>
            <a:ext cx="2819400" cy="1028700"/>
          </a:xfrm>
          <a:prstGeom prst="rect">
            <a:avLst/>
          </a:prstGeom>
          <a:solidFill>
            <a:srgbClr val="6E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79FC7A6-6ECD-BE2E-227A-1FA05F327E97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D2F18-EA54-F713-5959-24EA6A62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0F53978-2228-6B63-17E5-6AF3E0CA926B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671F9BD-2A00-053B-F3EC-BDD0882A11B1}"/>
              </a:ext>
            </a:extLst>
          </p:cNvPr>
          <p:cNvSpPr txBox="1"/>
          <p:nvPr/>
        </p:nvSpPr>
        <p:spPr>
          <a:xfrm>
            <a:off x="838200" y="2612677"/>
            <a:ext cx="16230600" cy="568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Submit request each semester you would like to use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CHECK YOUR TXSTATE.EDU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YOU do NOT need to be registered to submit a Certification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alis GR Regular" panose="02000505040000020004" pitchFamily="50" charset="0"/>
              </a:rPr>
              <a:t>Due Dates MATTER, so don’t miss deadlines!</a:t>
            </a:r>
          </a:p>
          <a:p>
            <a:pPr lvl="1" algn="l"/>
            <a:r>
              <a:rPr lang="en-US" sz="3600" dirty="0">
                <a:solidFill>
                  <a:schemeClr val="bg1"/>
                </a:solidFill>
                <a:latin typeface="Halis GR Regular" panose="02000505040000020004" pitchFamily="50" charset="0"/>
              </a:rPr>
              <a:t>-Priority Processing </a:t>
            </a:r>
          </a:p>
          <a:p>
            <a:pPr lvl="1" algn="l"/>
            <a:r>
              <a:rPr lang="en-US" sz="3600" dirty="0">
                <a:solidFill>
                  <a:schemeClr val="bg1"/>
                </a:solidFill>
                <a:latin typeface="Halis GR Regular" panose="02000505040000020004" pitchFamily="50" charset="0"/>
              </a:rPr>
              <a:t>-Payment Deadlines</a:t>
            </a:r>
          </a:p>
          <a:p>
            <a:pPr lvl="1" algn="l"/>
            <a:endParaRPr lang="en-US" sz="2000" dirty="0">
              <a:solidFill>
                <a:schemeClr val="bg1"/>
              </a:solidFill>
              <a:latin typeface="Halis GR Regular" panose="02000505040000020004" pitchFamily="50" charset="0"/>
            </a:endParaRPr>
          </a:p>
          <a:p>
            <a:pPr algn="l">
              <a:lnSpc>
                <a:spcPts val="6380"/>
              </a:lnSpc>
            </a:pPr>
            <a:endParaRPr lang="en-US" sz="5800" b="1" spc="-116" dirty="0">
              <a:solidFill>
                <a:srgbClr val="FFFFFF"/>
              </a:solidFill>
              <a:latin typeface="Halis GR Heavy"/>
              <a:ea typeface="Halis GR Heavy"/>
              <a:cs typeface="Halis GR Heavy"/>
              <a:sym typeface="Halis GR Heavy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E78C38-9161-752F-5366-FE01C3F8314D}"/>
              </a:ext>
            </a:extLst>
          </p:cNvPr>
          <p:cNvSpPr txBox="1">
            <a:spLocks/>
          </p:cNvSpPr>
          <p:nvPr/>
        </p:nvSpPr>
        <p:spPr>
          <a:xfrm>
            <a:off x="838200" y="666902"/>
            <a:ext cx="14706600" cy="1461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is GR S Black" panose="02000505000000020004" pitchFamily="50" charset="0"/>
              </a:rPr>
              <a:t>VA BENEFIT PROCESSING-Need to Know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1ED29-2CA1-CA85-F814-86853FE70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912" y="6289432"/>
            <a:ext cx="6573167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407"/>
      </p:ext>
    </p:extLst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720E5E-9C28-4669-F5AF-C70F678E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/>
          <a:stretch>
            <a:fillRect/>
          </a:stretch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D81B3AE5-8E14-AC07-F047-0F72F3C7BFC6}"/>
              </a:ext>
            </a:extLst>
          </p:cNvPr>
          <p:cNvSpPr txBox="1"/>
          <p:nvPr/>
        </p:nvSpPr>
        <p:spPr>
          <a:xfrm>
            <a:off x="6400800" y="1257300"/>
            <a:ext cx="5486400" cy="12192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rgbClr val="AC9155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9000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3F2D3-9C34-9832-6D80-DCDDD8FB310F}"/>
              </a:ext>
            </a:extLst>
          </p:cNvPr>
          <p:cNvSpPr txBox="1"/>
          <p:nvPr/>
        </p:nvSpPr>
        <p:spPr>
          <a:xfrm>
            <a:off x="6172200" y="666902"/>
            <a:ext cx="6477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1" u="none" strike="noStrike" kern="1200" cap="none" spc="0" normalizeH="0" baseline="0" noProof="0" dirty="0">
                <a:ln>
                  <a:noFill/>
                </a:ln>
                <a:solidFill>
                  <a:srgbClr val="501214"/>
                </a:solidFill>
                <a:effectLst/>
                <a:uLnTx/>
                <a:uFillTx/>
                <a:latin typeface="Halis GR S Medium" panose="02000605030000020004" pitchFamily="50" charset="0"/>
                <a:ea typeface="+mn-ea"/>
                <a:cs typeface="+mn-cs"/>
              </a:rPr>
              <a:t>DEADLINES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lis GR S Medium" panose="02000605030000020004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1481F4-72CF-918F-ADBA-3F7B5D00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86714"/>
            <a:ext cx="16099497" cy="789732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0660-D7B3-9BF8-596F-ED2079C9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059"/>
            <a:ext cx="15544800" cy="1905000"/>
          </a:xfrm>
        </p:spPr>
        <p:txBody>
          <a:bodyPr>
            <a:normAutofit/>
          </a:bodyPr>
          <a:lstStyle/>
          <a:p>
            <a:r>
              <a:rPr lang="en-US" sz="6000" b="1" i="0" u="none" strike="noStrike" dirty="0">
                <a:solidFill>
                  <a:schemeClr val="bg1"/>
                </a:solidFill>
                <a:effectLst/>
                <a:latin typeface="Halis GR S Black" panose="02000505000000020004" pitchFamily="50" charset="0"/>
              </a:rPr>
              <a:t>NetID and Texas State Email: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Halis GR S Black" panose="02000505000000020004" pitchFamily="50" charset="0"/>
              </a:rPr>
              <a:t>​</a:t>
            </a:r>
            <a:br>
              <a:rPr lang="en-US" b="0" i="0" dirty="0">
                <a:solidFill>
                  <a:schemeClr val="bg1"/>
                </a:solidFill>
                <a:effectLst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19E4A23A-8185-29E8-CFC2-6A3058B20643}"/>
              </a:ext>
            </a:extLst>
          </p:cNvPr>
          <p:cNvSpPr txBox="1"/>
          <p:nvPr/>
        </p:nvSpPr>
        <p:spPr>
          <a:xfrm>
            <a:off x="304800" y="2886576"/>
            <a:ext cx="1684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NetID = access to all Texas State Systems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TXST, used to login to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S Black" panose="02000505000000020004" pitchFamily="50" charset="0"/>
                <a:ea typeface="+mn-ea"/>
                <a:cs typeface="+mn-cs"/>
              </a:rPr>
              <a:t>ALL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 Texas State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Systems (Ex: zzz99)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7465056" y="6802202"/>
            <a:ext cx="7419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zzz99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@txstate.edu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9308C3-E036-306C-A7EE-A1640F62FA67}"/>
              </a:ext>
            </a:extLst>
          </p:cNvPr>
          <p:cNvGrpSpPr/>
          <p:nvPr/>
        </p:nvGrpSpPr>
        <p:grpSpPr>
          <a:xfrm>
            <a:off x="7620000" y="6004464"/>
            <a:ext cx="9144000" cy="2938856"/>
            <a:chOff x="2994660" y="2329365"/>
            <a:chExt cx="1714500" cy="143221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4191EC-84B9-A920-73E4-2F61DF1CB320}"/>
                </a:ext>
              </a:extLst>
            </p:cNvPr>
            <p:cNvCxnSpPr/>
            <p:nvPr/>
          </p:nvCxnSpPr>
          <p:spPr>
            <a:xfrm>
              <a:off x="2994660" y="3147060"/>
              <a:ext cx="0" cy="175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08BA81-41B3-DE38-5EA3-CC31D1FC5CC3}"/>
                </a:ext>
              </a:extLst>
            </p:cNvPr>
            <p:cNvCxnSpPr/>
            <p:nvPr/>
          </p:nvCxnSpPr>
          <p:spPr>
            <a:xfrm>
              <a:off x="4701540" y="3147060"/>
              <a:ext cx="0" cy="175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7E9834-940C-2915-64D3-6AA314137E27}"/>
                </a:ext>
              </a:extLst>
            </p:cNvPr>
            <p:cNvCxnSpPr>
              <a:cxnSpLocks/>
            </p:cNvCxnSpPr>
            <p:nvPr/>
          </p:nvCxnSpPr>
          <p:spPr>
            <a:xfrm>
              <a:off x="2994660" y="2632710"/>
              <a:ext cx="4800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729D72-7AEB-CB49-75B4-6B0D1DEA25DB}"/>
                </a:ext>
              </a:extLst>
            </p:cNvPr>
            <p:cNvCxnSpPr/>
            <p:nvPr/>
          </p:nvCxnSpPr>
          <p:spPr>
            <a:xfrm>
              <a:off x="3474720" y="2625090"/>
              <a:ext cx="0" cy="175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A0AFD7-18EE-DE14-5F56-CEA37777E877}"/>
                </a:ext>
              </a:extLst>
            </p:cNvPr>
            <p:cNvCxnSpPr/>
            <p:nvPr/>
          </p:nvCxnSpPr>
          <p:spPr>
            <a:xfrm>
              <a:off x="2994660" y="2632710"/>
              <a:ext cx="0" cy="175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F615AE-21AA-F314-872E-CEF1F0E95715}"/>
                </a:ext>
              </a:extLst>
            </p:cNvPr>
            <p:cNvCxnSpPr>
              <a:cxnSpLocks/>
            </p:cNvCxnSpPr>
            <p:nvPr/>
          </p:nvCxnSpPr>
          <p:spPr>
            <a:xfrm>
              <a:off x="2994660" y="3322320"/>
              <a:ext cx="1714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10226345-327E-F7B5-DD75-E4347426F778}"/>
                </a:ext>
              </a:extLst>
            </p:cNvPr>
            <p:cNvSpPr txBox="1"/>
            <p:nvPr/>
          </p:nvSpPr>
          <p:spPr>
            <a:xfrm>
              <a:off x="2999976" y="2329365"/>
              <a:ext cx="556020" cy="2549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NetID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35A3F25A-F08B-0391-70C1-2BC63039397A}"/>
                </a:ext>
              </a:extLst>
            </p:cNvPr>
            <p:cNvSpPr txBox="1"/>
            <p:nvPr/>
          </p:nvSpPr>
          <p:spPr>
            <a:xfrm>
              <a:off x="3595109" y="3506599"/>
              <a:ext cx="642563" cy="2549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Texas State Email</a:t>
              </a: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2BA8D786-F138-0B19-6510-36F5EA8C4D78}"/>
              </a:ext>
            </a:extLst>
          </p:cNvPr>
          <p:cNvGrpSpPr/>
          <p:nvPr/>
        </p:nvGrpSpPr>
        <p:grpSpPr>
          <a:xfrm>
            <a:off x="14249397" y="735082"/>
            <a:ext cx="3657602" cy="4828171"/>
            <a:chOff x="-23326" y="65509"/>
            <a:chExt cx="1225917" cy="15937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46CB28D-F5F8-723E-DA95-DAB7AE73FDA4}"/>
                </a:ext>
              </a:extLst>
            </p:cNvPr>
            <p:cNvSpPr/>
            <p:nvPr/>
          </p:nvSpPr>
          <p:spPr>
            <a:xfrm>
              <a:off x="-23326" y="65509"/>
              <a:ext cx="1225917" cy="1593725"/>
            </a:xfrm>
            <a:custGeom>
              <a:avLst/>
              <a:gdLst/>
              <a:ahLst/>
              <a:cxnLst/>
              <a:rect l="l" t="t" r="r" b="b"/>
              <a:pathLst>
                <a:path w="1225917" h="1593725">
                  <a:moveTo>
                    <a:pt x="0" y="0"/>
                  </a:moveTo>
                  <a:lnTo>
                    <a:pt x="1225917" y="0"/>
                  </a:lnTo>
                  <a:lnTo>
                    <a:pt x="122591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l="-47679" r="-47679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6" name="Freeform 5">
            <a:extLst>
              <a:ext uri="{FF2B5EF4-FFF2-40B4-BE49-F238E27FC236}">
                <a16:creationId xmlns:a16="http://schemas.microsoft.com/office/drawing/2014/main" id="{0C31A22C-7F59-FC2F-01D7-7A56E9BC3149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E00D4-AEE9-D176-5C23-BE5B40C2750B}"/>
              </a:ext>
            </a:extLst>
          </p:cNvPr>
          <p:cNvSpPr txBox="1"/>
          <p:nvPr/>
        </p:nvSpPr>
        <p:spPr>
          <a:xfrm>
            <a:off x="760093" y="5910416"/>
            <a:ext cx="5667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Texas State Email = official communication channel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5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D1C07D-1986-64E3-64F9-C8BA8B27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306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Brandon Grotesque Black" panose="020B05030202030602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is GR S Black" panose="02000505000000020004" pitchFamily="50" charset="0"/>
              </a:rPr>
              <a:t>FERPA (Family Educational Rights &amp; Privacy Act)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166255" y="2247900"/>
            <a:ext cx="181356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Academic Records/Transcripts							Financial Aid Records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Admission Records											Student Financial Records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By federal law, we can only talk to the parent if there is a FERPA release in our system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															DO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Log in to the student’s accounts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Sign documents as the student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Impersonate the student on the phone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IS FEDERAL LAW, WE TAKE FRAUD SERIOUSLY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47CB172-ABB0-65A2-D7DE-1497642F99D0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C07D-1986-64E3-64F9-C8BA8B27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79" y="1"/>
            <a:ext cx="16938434" cy="21172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alis GR S Medium" panose="02000605030000020004" pitchFamily="50" charset="0"/>
              </a:rPr>
              <a:t>Bobcat Family Portal</a:t>
            </a:r>
            <a:br>
              <a:rPr lang="en-US" dirty="0"/>
            </a:br>
            <a:r>
              <a:rPr lang="en-US" sz="4800" dirty="0">
                <a:solidFill>
                  <a:srgbClr val="AC9155"/>
                </a:solidFill>
                <a:latin typeface="Halis GR Regular" panose="0200050504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https://txstate.campusesp.com/users/sign_in</a:t>
            </a:r>
            <a:r>
              <a:rPr lang="en-US" sz="4800" dirty="0">
                <a:solidFill>
                  <a:srgbClr val="AC9155"/>
                </a:solidFill>
                <a:latin typeface="Halis GR Regular" panose="02000505040000020004" pitchFamily="50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865213" y="2557347"/>
            <a:ext cx="55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82B36F-3A80-3E72-A714-71EB1F1F56E3}"/>
              </a:ext>
            </a:extLst>
          </p:cNvPr>
          <p:cNvSpPr txBox="1"/>
          <p:nvPr/>
        </p:nvSpPr>
        <p:spPr>
          <a:xfrm>
            <a:off x="6075466" y="3773132"/>
            <a:ext cx="5543022" cy="3122968"/>
          </a:xfrm>
          <a:prstGeom prst="rect">
            <a:avLst/>
          </a:prstGeom>
        </p:spPr>
        <p:txBody>
          <a:bodyPr vert="horz" lIns="182880" tIns="91440" rIns="182880" bIns="9144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marR="0" lvl="0" indent="-1028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Parent signs up/logs 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Requests Access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Designate a PIN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Wait for student to accept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30D69-8CCA-1DC4-CFD9-B3A052C43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43" y="2515946"/>
            <a:ext cx="5801094" cy="5255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933CF-4F04-8B8D-B60B-09A6801E5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1813" y="2515946"/>
            <a:ext cx="6187834" cy="525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011A4-BA06-B970-9283-DB5EA21641E1}"/>
              </a:ext>
            </a:extLst>
          </p:cNvPr>
          <p:cNvSpPr txBox="1"/>
          <p:nvPr/>
        </p:nvSpPr>
        <p:spPr>
          <a:xfrm>
            <a:off x="121177" y="8626095"/>
            <a:ext cx="1808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S Medium" panose="02000605030000020004" pitchFamily="50" charset="0"/>
                <a:ea typeface="+mn-ea"/>
                <a:cs typeface="+mn-cs"/>
              </a:rPr>
              <a:t>Once student grants permission it will take 24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S Medium" panose="02000605030000020004" pitchFamily="50" charset="0"/>
                <a:ea typeface="+mn-ea"/>
                <a:cs typeface="+mn-cs"/>
              </a:rPr>
              <a:t>hrs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S Medium" panose="02000605030000020004" pitchFamily="50" charset="0"/>
                <a:ea typeface="+mn-ea"/>
                <a:cs typeface="+mn-cs"/>
              </a:rPr>
              <a:t> to be reflected in the system University-wide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821D43-A578-E175-0449-667FC750C9F8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D4EC4BF-9CF3-668A-C974-C2D003FF6246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C07D-1986-64E3-64F9-C8BA8B27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83" y="-738663"/>
            <a:ext cx="16938434" cy="21172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alis GR S Black" panose="02000505000000020004" pitchFamily="50" charset="0"/>
              </a:rPr>
              <a:t>Residency</a:t>
            </a:r>
            <a:endParaRPr lang="en-US" sz="4800" dirty="0">
              <a:solidFill>
                <a:schemeClr val="bg1"/>
              </a:solidFill>
              <a:latin typeface="Halis GR S Black" panose="0200050500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865213" y="2557347"/>
            <a:ext cx="55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82B36F-3A80-3E72-A714-71EB1F1F56E3}"/>
              </a:ext>
            </a:extLst>
          </p:cNvPr>
          <p:cNvSpPr txBox="1"/>
          <p:nvPr/>
        </p:nvSpPr>
        <p:spPr>
          <a:xfrm>
            <a:off x="674779" y="1546303"/>
            <a:ext cx="16938434" cy="788019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Admissions Office Determines Residency Status for Tuition Purposes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Initial residency classification is determined by your application answers.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Check your General Student Record on CATSWEB to see your residency status. 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If you believe you have been misclassified, contact the residency officer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IMMEDIATELY.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AC9155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www.admissions.txstate.edu/pay-for-college/residency.html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AC9155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AC9155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AC9155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is GR Regular" panose="02000505040000020004" pitchFamily="50" charset="0"/>
                <a:ea typeface="+mn-ea"/>
                <a:cs typeface="+mn-cs"/>
              </a:rPr>
              <a:t>Tuition waivers exist for qualified active-duty members, veterans, and military dependents to pay in-state tuition.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is GR Regular" panose="0200050504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AC9155"/>
                </a:highlight>
                <a:uLnTx/>
                <a:uFillTx/>
                <a:latin typeface="Nunito Sans" pitchFamily="2" charset="0"/>
                <a:ea typeface="+mn-ea"/>
                <a:cs typeface="+mn-cs"/>
              </a:rPr>
              <a:t>The Student must be a Texas Resident in order to use Hazlewood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2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9155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02F542-5B48-19FB-A3FC-9114253A9EDD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14C9853-2EBC-1CF1-AED1-FE7B621403CD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72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94626-1AEE-5875-1F1F-2E5BB680D99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152570" y="657283"/>
            <a:ext cx="14158274" cy="507720"/>
          </a:xfrm>
        </p:spPr>
        <p:txBody>
          <a:bodyPr>
            <a:noAutofit/>
          </a:bodyPr>
          <a:lstStyle/>
          <a:p>
            <a:pPr algn="ctr"/>
            <a:r>
              <a:rPr lang="en-US" sz="5000" i="0" dirty="0">
                <a:solidFill>
                  <a:schemeClr val="bg1"/>
                </a:solidFill>
                <a:latin typeface="Halis GR S Black" panose="02000505000000020004" pitchFamily="50" charset="0"/>
              </a:rPr>
              <a:t>FEDERAL BENEFITS</a:t>
            </a:r>
            <a:endParaRPr lang="en-US" i="0" dirty="0">
              <a:solidFill>
                <a:schemeClr val="bg1"/>
              </a:solidFill>
              <a:latin typeface="Halis GR S Medium" panose="02000605030000020004" pitchFamily="50" charset="0"/>
            </a:endParaRPr>
          </a:p>
          <a:p>
            <a:pPr algn="ctr"/>
            <a:r>
              <a:rPr lang="en-US" i="0" dirty="0">
                <a:solidFill>
                  <a:schemeClr val="bg1"/>
                </a:solidFill>
                <a:latin typeface="Halis GR S Medium" panose="02000605030000020004" pitchFamily="50" charset="0"/>
              </a:rPr>
              <a:t>Veteran Benefit Administration (VBA)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39310-BAEC-61AC-CAA8-8E7A5A5F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9" y="2991322"/>
            <a:ext cx="13098915" cy="4605944"/>
          </a:xfrm>
          <a:prstGeom prst="rect">
            <a:avLst/>
          </a:prstGeom>
        </p:spPr>
      </p:pic>
      <p:pic>
        <p:nvPicPr>
          <p:cNvPr id="11" name="Picture 10" descr="A picture containing bird, emblem, eagle, badge&#10;&#10;Description automatically generated">
            <a:extLst>
              <a:ext uri="{FF2B5EF4-FFF2-40B4-BE49-F238E27FC236}">
                <a16:creationId xmlns:a16="http://schemas.microsoft.com/office/drawing/2014/main" id="{4DA909EF-2221-39A5-E36F-D683DD72E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" y="904565"/>
            <a:ext cx="2778694" cy="1849094"/>
          </a:xfrm>
          <a:prstGeom prst="rect">
            <a:avLst/>
          </a:prstGeom>
        </p:spPr>
      </p:pic>
      <p:pic>
        <p:nvPicPr>
          <p:cNvPr id="12" name="Picture 11" descr="A picture containing bird, emblem, eagle, badge&#10;&#10;Description automatically generated">
            <a:extLst>
              <a:ext uri="{FF2B5EF4-FFF2-40B4-BE49-F238E27FC236}">
                <a16:creationId xmlns:a16="http://schemas.microsoft.com/office/drawing/2014/main" id="{9E993F96-1DE9-DDD4-2AD6-CA59A4680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23" y="720634"/>
            <a:ext cx="2778694" cy="1849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18D013-C685-18CD-8EE5-0ECBB7B50CBF}"/>
              </a:ext>
            </a:extLst>
          </p:cNvPr>
          <p:cNvSpPr txBox="1"/>
          <p:nvPr/>
        </p:nvSpPr>
        <p:spPr>
          <a:xfrm>
            <a:off x="2934592" y="7653389"/>
            <a:ext cx="12916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Must apply for Certificate of Eligibility at VA.GOV</a:t>
            </a:r>
          </a:p>
          <a:p>
            <a:pPr marL="1143000" indent="-11430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Must upload COE via VA Portal to process the benefit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97BB2-EB69-DBD3-B01C-618C3A9F80F2}"/>
              </a:ext>
            </a:extLst>
          </p:cNvPr>
          <p:cNvSpPr txBox="1"/>
          <p:nvPr/>
        </p:nvSpPr>
        <p:spPr>
          <a:xfrm>
            <a:off x="6512753" y="9028653"/>
            <a:ext cx="576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lis GR Regular" panose="0200050504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(Pays Student = STIPEND)</a:t>
            </a:r>
            <a:endParaRPr lang="en-US" sz="3600" dirty="0">
              <a:solidFill>
                <a:schemeClr val="bg1"/>
              </a:solidFill>
              <a:latin typeface="Halis GR Regular" panose="02000505040000020004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8FDF3-A5BB-7637-0997-989B625ACE2D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5C05DDFA-7360-1047-F49E-2C2E323CEADA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D739F5-3644-0201-6E8E-55F5DDA4033A}"/>
              </a:ext>
            </a:extLst>
          </p:cNvPr>
          <p:cNvSpPr txBox="1"/>
          <p:nvPr/>
        </p:nvSpPr>
        <p:spPr>
          <a:xfrm>
            <a:off x="865213" y="2557347"/>
            <a:ext cx="55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	</a:t>
            </a:r>
            <a:endParaRPr lang="en-US" sz="3600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82B36F-3A80-3E72-A714-71EB1F1F56E3}"/>
              </a:ext>
            </a:extLst>
          </p:cNvPr>
          <p:cNvSpPr txBox="1"/>
          <p:nvPr/>
        </p:nvSpPr>
        <p:spPr>
          <a:xfrm>
            <a:off x="2502684" y="2524271"/>
            <a:ext cx="13052373" cy="142735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alis GR S Medium" panose="02000605030000020004" pitchFamily="50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alis GR S Medium" panose="0200060503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Federal veteran education benefits will </a:t>
            </a:r>
            <a:r>
              <a:rPr lang="en-US" sz="3600" b="1" u="sng" dirty="0">
                <a:solidFill>
                  <a:schemeClr val="bg1"/>
                </a:solidFill>
                <a:latin typeface="Halis GR S Medium" panose="0200060503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only</a:t>
            </a:r>
            <a:r>
              <a:rPr lang="en-US" sz="3600" b="1" dirty="0">
                <a:solidFill>
                  <a:schemeClr val="bg1"/>
                </a:solidFill>
                <a:latin typeface="Halis GR S Medium" panose="0200060503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pay for courses required to earn your degree of study.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25AE1F-5F11-07F7-8267-9BB67D38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235"/>
            <a:ext cx="2929042" cy="1952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E59E6-0478-D028-C396-26644427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958" y="248235"/>
            <a:ext cx="2929042" cy="19526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B2572-10BA-0C16-BB87-D92B46FA62A7}"/>
              </a:ext>
            </a:extLst>
          </p:cNvPr>
          <p:cNvSpPr txBox="1"/>
          <p:nvPr/>
        </p:nvSpPr>
        <p:spPr>
          <a:xfrm>
            <a:off x="4265719" y="3935930"/>
            <a:ext cx="9374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Halis GR S Medium" panose="02000605030000020004" pitchFamily="50" charset="0"/>
              </a:rPr>
              <a:t>Contact your academic advisor to request to have a course re-classified to fit within your degree plan.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0BE5E-ECD0-A2BB-33B9-7469900B7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223"/>
          <a:stretch/>
        </p:blipFill>
        <p:spPr>
          <a:xfrm>
            <a:off x="9290081" y="5614052"/>
            <a:ext cx="8699438" cy="1189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C1E70-F4FD-A2C2-8252-4006D0FF8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081" y="6803274"/>
            <a:ext cx="8699438" cy="101708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B16A4CA-7AC7-96B9-3797-D3E4793AE4AA}"/>
              </a:ext>
            </a:extLst>
          </p:cNvPr>
          <p:cNvSpPr/>
          <p:nvPr/>
        </p:nvSpPr>
        <p:spPr>
          <a:xfrm>
            <a:off x="6898714" y="6057900"/>
            <a:ext cx="1956816" cy="969264"/>
          </a:xfrm>
          <a:prstGeom prst="rightArrow">
            <a:avLst/>
          </a:prstGeom>
          <a:solidFill>
            <a:srgbClr val="6EA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90529-6D85-8253-629E-CA61508015CA}"/>
              </a:ext>
            </a:extLst>
          </p:cNvPr>
          <p:cNvSpPr txBox="1"/>
          <p:nvPr/>
        </p:nvSpPr>
        <p:spPr>
          <a:xfrm>
            <a:off x="4495800" y="8843987"/>
            <a:ext cx="839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alis GR S Regular" panose="0200050503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always view “Open Electives” shown on Degree Audit via </a:t>
            </a:r>
            <a:r>
              <a:rPr lang="en-US" sz="3000" dirty="0" err="1">
                <a:solidFill>
                  <a:schemeClr val="bg1"/>
                </a:solidFill>
                <a:latin typeface="Halis GR S Regular" panose="02000505030000020004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CatsWeb</a:t>
            </a:r>
            <a:endParaRPr lang="en-US" sz="3000" dirty="0">
              <a:solidFill>
                <a:schemeClr val="bg1"/>
              </a:solidFill>
              <a:latin typeface="Halis GR S Regular" panose="02000505030000020004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B06B23-BBBA-22A3-34A4-ADB24192593B}"/>
              </a:ext>
            </a:extLst>
          </p:cNvPr>
          <p:cNvSpPr/>
          <p:nvPr/>
        </p:nvSpPr>
        <p:spPr>
          <a:xfrm>
            <a:off x="152400" y="9351819"/>
            <a:ext cx="4343400" cy="785013"/>
          </a:xfrm>
          <a:prstGeom prst="roundRect">
            <a:avLst/>
          </a:prstGeom>
          <a:solidFill>
            <a:srgbClr val="50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CD46067-145D-8A1B-EBAC-5100C16EF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719" y="571369"/>
            <a:ext cx="10556109" cy="1049808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  <a:latin typeface="Halis GR S Black" panose="02000505000000020004" pitchFamily="50" charset="0"/>
              </a:rPr>
              <a:t>	    FEDERAL BENEFITS</a:t>
            </a:r>
            <a:br>
              <a:rPr lang="en-US" sz="5000" dirty="0">
                <a:solidFill>
                  <a:schemeClr val="bg1"/>
                </a:solidFill>
                <a:latin typeface="Halis GR S Black" panose="02000505000000020004" pitchFamily="50" charset="0"/>
              </a:rPr>
            </a:br>
            <a:r>
              <a:rPr lang="en-US" sz="3900" dirty="0">
                <a:solidFill>
                  <a:schemeClr val="bg1"/>
                </a:solidFill>
                <a:latin typeface="Halis GR S Black" panose="02000505000000020004" pitchFamily="50" charset="0"/>
              </a:rPr>
              <a:t>Veteran Benefit Administration (VBA)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C52E29F-14EA-CD41-3810-8FA91265D5D5}"/>
              </a:ext>
            </a:extLst>
          </p:cNvPr>
          <p:cNvSpPr/>
          <p:nvPr/>
        </p:nvSpPr>
        <p:spPr>
          <a:xfrm>
            <a:off x="-537130" y="-408779"/>
            <a:ext cx="19362260" cy="1075681"/>
          </a:xfrm>
          <a:custGeom>
            <a:avLst/>
            <a:gdLst/>
            <a:ahLst/>
            <a:cxnLst/>
            <a:rect l="l" t="t" r="r" b="b"/>
            <a:pathLst>
              <a:path w="19362260" h="1075681">
                <a:moveTo>
                  <a:pt x="0" y="0"/>
                </a:moveTo>
                <a:lnTo>
                  <a:pt x="19362260" y="0"/>
                </a:lnTo>
                <a:lnTo>
                  <a:pt x="19362260" y="1075681"/>
                </a:lnTo>
                <a:lnTo>
                  <a:pt x="0" y="1075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97ABB-0DCD-4DB3-E251-5733C503D2B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66"/>
          <a:stretch/>
        </p:blipFill>
        <p:spPr>
          <a:xfrm>
            <a:off x="183083" y="4760231"/>
            <a:ext cx="5834114" cy="39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5622d4-7d9b-40eb-9d42-f440e22f51e5">
      <Terms xmlns="http://schemas.microsoft.com/office/infopath/2007/PartnerControls"/>
    </lcf76f155ced4ddcb4097134ff3c332f>
    <TaxCatchAll xmlns="25f403d8-f4fa-4077-95d8-9f08fcdc67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C27483A7954499DE396EF0F489811" ma:contentTypeVersion="14" ma:contentTypeDescription="Create a new document." ma:contentTypeScope="" ma:versionID="e73cc3316903dfcf37b11d8fbe366506">
  <xsd:schema xmlns:xsd="http://www.w3.org/2001/XMLSchema" xmlns:xs="http://www.w3.org/2001/XMLSchema" xmlns:p="http://schemas.microsoft.com/office/2006/metadata/properties" xmlns:ns2="425622d4-7d9b-40eb-9d42-f440e22f51e5" xmlns:ns3="25f403d8-f4fa-4077-95d8-9f08fcdc67ce" targetNamespace="http://schemas.microsoft.com/office/2006/metadata/properties" ma:root="true" ma:fieldsID="69e1209b05f9f5624a0fdb56297a3f20" ns2:_="" ns3:_="">
    <xsd:import namespace="425622d4-7d9b-40eb-9d42-f440e22f51e5"/>
    <xsd:import namespace="25f403d8-f4fa-4077-95d8-9f08fcdc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622d4-7d9b-40eb-9d42-f440e22f51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3a692e8-e48a-48e7-a779-d106e04dc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403d8-f4fa-4077-95d8-9f08fcdc67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6ed212-0e3e-4865-8504-a32be230ff9e}" ma:internalName="TaxCatchAll" ma:showField="CatchAllData" ma:web="25f403d8-f4fa-4077-95d8-9f08fcdc6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2B57D-3756-427B-A61A-1FEBFA6C3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626A3-C289-43A5-9F19-E5D2D6C6173A}">
  <ds:schemaRefs>
    <ds:schemaRef ds:uri="25f403d8-f4fa-4077-95d8-9f08fcdc67ce"/>
    <ds:schemaRef ds:uri="http://purl.org/dc/terms/"/>
    <ds:schemaRef ds:uri="http://schemas.microsoft.com/office/2006/documentManagement/types"/>
    <ds:schemaRef ds:uri="http://purl.org/dc/elements/1.1/"/>
    <ds:schemaRef ds:uri="425622d4-7d9b-40eb-9d42-f440e22f51e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1B0B6D-9F2D-4B56-902B-2F4BE996E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5622d4-7d9b-40eb-9d42-f440e22f51e5"/>
    <ds:schemaRef ds:uri="25f403d8-f4fa-4077-95d8-9f08fcdc67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15267</TotalTime>
  <Words>1267</Words>
  <Application>Microsoft Office PowerPoint</Application>
  <PresentationFormat>Custom</PresentationFormat>
  <Paragraphs>237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Halis GR S Black</vt:lpstr>
      <vt:lpstr>Halis GR S Regular</vt:lpstr>
      <vt:lpstr>Halis GR S Medium</vt:lpstr>
      <vt:lpstr>Wingdings</vt:lpstr>
      <vt:lpstr>Nunito Sans</vt:lpstr>
      <vt:lpstr>Aptos Display</vt:lpstr>
      <vt:lpstr>Halis GR Regular</vt:lpstr>
      <vt:lpstr>Arial</vt:lpstr>
      <vt:lpstr>Halis GR Heavy</vt:lpstr>
      <vt:lpstr>Aptos</vt:lpstr>
      <vt:lpstr>Office Theme</vt:lpstr>
      <vt:lpstr>PowerPoint Presentation</vt:lpstr>
      <vt:lpstr>PowerPoint Presentation</vt:lpstr>
      <vt:lpstr>PowerPoint Presentation</vt:lpstr>
      <vt:lpstr>NetID and Texas State Email:​ </vt:lpstr>
      <vt:lpstr>FERPA (Family Educational Rights &amp; Privacy Act)</vt:lpstr>
      <vt:lpstr>Bobcat Family Portal https://txstate.campusesp.com/users/sign_in </vt:lpstr>
      <vt:lpstr>Residency</vt:lpstr>
      <vt:lpstr>PowerPoint Presentation</vt:lpstr>
      <vt:lpstr>     FEDERAL BENEFITS Veteran Benefit Administration (VBA)</vt:lpstr>
      <vt:lpstr>How Do I Get Paid?</vt:lpstr>
      <vt:lpstr>HAZLEWOOD OVERVIEW:</vt:lpstr>
      <vt:lpstr>Schedule Changes and Veteran Education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TXST presentation — Dark, 16:9</dc:title>
  <dc:creator>Anderson, Aimee N</dc:creator>
  <cp:lastModifiedBy>Anderson, Aimee N</cp:lastModifiedBy>
  <cp:revision>35</cp:revision>
  <cp:lastPrinted>2025-07-02T13:08:00Z</cp:lastPrinted>
  <dcterms:created xsi:type="dcterms:W3CDTF">2006-08-16T00:00:00Z</dcterms:created>
  <dcterms:modified xsi:type="dcterms:W3CDTF">2026-06-02T19:57:00Z</dcterms:modified>
  <dc:identifier>DAGo4FvTbkw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0x010100C45C27483A7954499DE396EF0F489811</vt:lpwstr>
  </property>
  <property fmtid="{D5CDD505-2E9C-101B-9397-08002B2CF9AE}" pid="3" name="MediaServiceImageTags">
    <vt:lpwstr/>
  </property>
</Properties>
</file>