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sldIdLst>
    <p:sldId id="256" r:id="rId2"/>
  </p:sldIdLst>
  <p:sldSz cx="6858000" cy="9144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0033"/>
    <a:srgbClr val="800000"/>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3108" y="96"/>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540001"/>
            <a:ext cx="5657850" cy="3458633"/>
          </a:xfrm>
        </p:spPr>
        <p:txBody>
          <a:bodyPr anchor="b"/>
          <a:lstStyle>
            <a:lvl1pPr>
              <a:defRPr sz="6600">
                <a:ln>
                  <a:noFill/>
                </a:ln>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514350" y="6096000"/>
            <a:ext cx="4846320" cy="14224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6C4E4C-05F9-4DBA-AB7C-344FDDFF5047}" type="datetimeFigureOut">
              <a:rPr lang="en-US" smtClean="0"/>
              <a:t>4/9/2026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0700D2-CFC4-4997-9138-58CFB36E576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B6C4E4C-05F9-4DBA-AB7C-344FDDFF5047}" type="datetimeFigureOut">
              <a:rPr lang="en-US" smtClean="0"/>
              <a:t>4/9/2026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0700D2-CFC4-4997-9138-58CFB36E576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314450" cy="7802033"/>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B6C4E4C-05F9-4DBA-AB7C-344FDDFF5047}" type="datetimeFigureOut">
              <a:rPr lang="en-US" smtClean="0"/>
              <a:t>4/9/2026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0700D2-CFC4-4997-9138-58CFB36E576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B6C4E4C-05F9-4DBA-AB7C-344FDDFF5047}" type="datetimeFigureOut">
              <a:rPr lang="en-US" smtClean="0"/>
              <a:t>4/9/2026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0700D2-CFC4-4997-9138-58CFB36E576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7315200"/>
            <a:ext cx="5744765" cy="1557867"/>
          </a:xfrm>
        </p:spPr>
        <p:txBody>
          <a:bodyPr anchor="t"/>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541735" y="5137151"/>
            <a:ext cx="4601765" cy="2178051"/>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6C4E4C-05F9-4DBA-AB7C-344FDDFF5047}" type="datetimeFigureOut">
              <a:rPr lang="en-US" smtClean="0"/>
              <a:t>4/9/2026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0700D2-CFC4-4997-9138-58CFB36E576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048256"/>
            <a:ext cx="2743200" cy="61203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314700" y="2048256"/>
            <a:ext cx="2743200" cy="61203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6C4E4C-05F9-4DBA-AB7C-344FDDFF5047}" type="datetimeFigureOut">
              <a:rPr lang="en-US" smtClean="0"/>
              <a:t>4/9/2026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0700D2-CFC4-4997-9138-58CFB36E576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2743200" cy="853016"/>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2743200"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314700" y="2046817"/>
            <a:ext cx="2743200" cy="853016"/>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314700" y="2899833"/>
            <a:ext cx="2743200"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B6C4E4C-05F9-4DBA-AB7C-344FDDFF5047}" type="datetimeFigureOut">
              <a:rPr lang="en-US" smtClean="0"/>
              <a:t>4/9/2026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C0700D2-CFC4-4997-9138-58CFB36E576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B6C4E4C-05F9-4DBA-AB7C-344FDDFF5047}" type="datetimeFigureOut">
              <a:rPr lang="en-US" smtClean="0"/>
              <a:t>4/9/2026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C0700D2-CFC4-4997-9138-58CFB36E576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6C4E4C-05F9-4DBA-AB7C-344FDDFF5047}" type="datetimeFigureOut">
              <a:rPr lang="en-US" smtClean="0"/>
              <a:t>4/9/2026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C0700D2-CFC4-4997-9138-58CFB36E576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8601" y="7327392"/>
            <a:ext cx="5829300" cy="792480"/>
          </a:xfrm>
        </p:spPr>
        <p:txBody>
          <a:bodyPr anchor="b"/>
          <a:lstStyle>
            <a:lvl1pPr algn="ctr">
              <a:defRPr sz="2200" b="1"/>
            </a:lvl1pPr>
          </a:lstStyle>
          <a:p>
            <a:r>
              <a:rPr lang="en-US"/>
              <a:t>Click to edit Master title style</a:t>
            </a:r>
            <a:endParaRPr lang="en-US" dirty="0"/>
          </a:p>
        </p:txBody>
      </p:sp>
      <p:sp>
        <p:nvSpPr>
          <p:cNvPr id="4" name="Text Placeholder 3"/>
          <p:cNvSpPr>
            <a:spLocks noGrp="1"/>
          </p:cNvSpPr>
          <p:nvPr>
            <p:ph type="body" sz="half" idx="2"/>
          </p:nvPr>
        </p:nvSpPr>
        <p:spPr>
          <a:xfrm>
            <a:off x="228600" y="8128000"/>
            <a:ext cx="5829301" cy="812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B6C4E4C-05F9-4DBA-AB7C-344FDDFF5047}" type="datetimeFigureOut">
              <a:rPr lang="en-US" smtClean="0"/>
              <a:t>4/9/2026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0700D2-CFC4-4997-9138-58CFB36E5761}" type="slidenum">
              <a:rPr lang="en-US" smtClean="0"/>
              <a:t>‹#›</a:t>
            </a:fld>
            <a:endParaRPr lang="en-US"/>
          </a:p>
        </p:txBody>
      </p:sp>
      <p:sp>
        <p:nvSpPr>
          <p:cNvPr id="9" name="Content Placeholder 8"/>
          <p:cNvSpPr>
            <a:spLocks noGrp="1"/>
          </p:cNvSpPr>
          <p:nvPr>
            <p:ph sz="quarter" idx="13"/>
          </p:nvPr>
        </p:nvSpPr>
        <p:spPr>
          <a:xfrm>
            <a:off x="228600" y="508000"/>
            <a:ext cx="5829300" cy="65904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314" y="7327037"/>
            <a:ext cx="5829300" cy="792835"/>
          </a:xfrm>
        </p:spPr>
        <p:txBody>
          <a:bodyPr anchor="b"/>
          <a:lstStyle>
            <a:lvl1pPr algn="ctr">
              <a:defRPr sz="2200" b="1">
                <a:ln>
                  <a:noFill/>
                </a:ln>
                <a:solidFill>
                  <a:schemeClr val="tx2"/>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0" y="0"/>
            <a:ext cx="6343650" cy="73152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26314" y="8128000"/>
            <a:ext cx="5829300" cy="816864"/>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7B6C4E4C-05F9-4DBA-AB7C-344FDDFF5047}" type="datetimeFigureOut">
              <a:rPr lang="en-US" smtClean="0"/>
              <a:t>4/9/2026</a:t>
            </a:fld>
            <a:endParaRPr lang="en-US"/>
          </a:p>
        </p:txBody>
      </p:sp>
      <p:sp>
        <p:nvSpPr>
          <p:cNvPr id="9" name="Slide Number Placeholder 8"/>
          <p:cNvSpPr>
            <a:spLocks noGrp="1"/>
          </p:cNvSpPr>
          <p:nvPr>
            <p:ph type="sldNum" sz="quarter" idx="11"/>
          </p:nvPr>
        </p:nvSpPr>
        <p:spPr/>
        <p:txBody>
          <a:bodyPr/>
          <a:lstStyle/>
          <a:p>
            <a:fld id="{8C0700D2-CFC4-4997-9138-58CFB36E5761}"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5715000" cy="152400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342900" y="2133600"/>
            <a:ext cx="5715000" cy="6400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6343650" y="0"/>
            <a:ext cx="514350" cy="9144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6343650" y="7315200"/>
            <a:ext cx="514350" cy="914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6398841" y="7531947"/>
            <a:ext cx="411480" cy="52832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8C0700D2-CFC4-4997-9138-58CFB36E5761}" type="slidenum">
              <a:rPr lang="en-US" smtClean="0"/>
              <a:t>‹#›</a:t>
            </a:fld>
            <a:endParaRPr lang="en-US"/>
          </a:p>
        </p:txBody>
      </p:sp>
      <p:sp>
        <p:nvSpPr>
          <p:cNvPr id="5" name="Footer Placeholder 4"/>
          <p:cNvSpPr>
            <a:spLocks noGrp="1"/>
          </p:cNvSpPr>
          <p:nvPr>
            <p:ph type="ftr" sz="quarter" idx="3"/>
          </p:nvPr>
        </p:nvSpPr>
        <p:spPr>
          <a:xfrm rot="16200000">
            <a:off x="4999726" y="5505027"/>
            <a:ext cx="3156375" cy="27432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4952314" y="2301240"/>
            <a:ext cx="3251199" cy="274320"/>
          </a:xfrm>
          <a:prstGeom prst="rect">
            <a:avLst/>
          </a:prstGeom>
        </p:spPr>
        <p:txBody>
          <a:bodyPr vert="horz" lIns="91440" tIns="45720" rIns="91440" bIns="45720" rtlCol="0" anchor="ctr"/>
          <a:lstStyle>
            <a:lvl1pPr algn="l">
              <a:defRPr sz="1200">
                <a:solidFill>
                  <a:schemeClr val="bg2"/>
                </a:solidFill>
              </a:defRPr>
            </a:lvl1pPr>
          </a:lstStyle>
          <a:p>
            <a:fld id="{7B6C4E4C-05F9-4DBA-AB7C-344FDDFF5047}" type="datetimeFigureOut">
              <a:rPr lang="en-US" smtClean="0"/>
              <a:t>4/9/2026</a:t>
            </a:fld>
            <a:endParaRPr lang="en-US"/>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onestop.txst.edu/financial-aid/scholarships/boss.html" TargetMode="External"/><Relationship Id="rId1" Type="http://schemas.openxmlformats.org/officeDocument/2006/relationships/slideLayout" Target="../slideLayouts/slideLayout1.xml"/><Relationship Id="rId4" Type="http://schemas.openxmlformats.org/officeDocument/2006/relationships/image" Target="../media/image3.sv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400174" y="826383"/>
            <a:ext cx="6076951" cy="717549"/>
          </a:xfrm>
        </p:spPr>
        <p:txBody>
          <a:bodyPr/>
          <a:lstStyle/>
          <a:p>
            <a:pPr algn="ctr"/>
            <a:r>
              <a:rPr lang="en-US" sz="3600" b="1" dirty="0">
                <a:solidFill>
                  <a:srgbClr val="660033"/>
                </a:solidFill>
              </a:rPr>
              <a:t>Presidential Upper-Level Scholarship</a:t>
            </a:r>
          </a:p>
        </p:txBody>
      </p:sp>
      <p:sp>
        <p:nvSpPr>
          <p:cNvPr id="3" name="Subtitle 2"/>
          <p:cNvSpPr>
            <a:spLocks noGrp="1"/>
          </p:cNvSpPr>
          <p:nvPr>
            <p:ph type="subTitle" idx="1"/>
          </p:nvPr>
        </p:nvSpPr>
        <p:spPr>
          <a:xfrm>
            <a:off x="271020" y="1669938"/>
            <a:ext cx="6335255" cy="6582267"/>
          </a:xfrm>
        </p:spPr>
        <p:txBody>
          <a:bodyPr>
            <a:normAutofit fontScale="47500" lnSpcReduction="20000"/>
          </a:bodyPr>
          <a:lstStyle/>
          <a:p>
            <a:r>
              <a:rPr lang="en-US" sz="2900" b="1" dirty="0">
                <a:solidFill>
                  <a:srgbClr val="660033"/>
                </a:solidFill>
                <a:latin typeface="Arial" panose="020B0604020202020204" pitchFamily="34" charset="0"/>
                <a:cs typeface="Arial" panose="020B0604020202020204" pitchFamily="34" charset="0"/>
              </a:rPr>
              <a:t>About the scholarship award:</a:t>
            </a:r>
            <a:endParaRPr lang="en-US" sz="2900" dirty="0">
              <a:solidFill>
                <a:srgbClr val="660033"/>
              </a:solidFill>
              <a:latin typeface="Arial" panose="020B0604020202020204" pitchFamily="34" charset="0"/>
              <a:cs typeface="Arial" panose="020B0604020202020204" pitchFamily="34" charset="0"/>
            </a:endParaRPr>
          </a:p>
          <a:p>
            <a:pPr algn="just"/>
            <a:br>
              <a:rPr lang="en-US" sz="2500" dirty="0">
                <a:latin typeface="Arial" panose="020B0604020202020204" pitchFamily="34" charset="0"/>
                <a:cs typeface="Arial" panose="020B0604020202020204" pitchFamily="34" charset="0"/>
              </a:rPr>
            </a:br>
            <a:r>
              <a:rPr lang="en-US" sz="2500" dirty="0">
                <a:solidFill>
                  <a:schemeClr val="tx1"/>
                </a:solidFill>
                <a:latin typeface="Arial" panose="020B0604020202020204" pitchFamily="34" charset="0"/>
                <a:cs typeface="Arial" panose="020B0604020202020204" pitchFamily="34" charset="0"/>
              </a:rPr>
              <a:t>The Presidential Upper-Level Scholarship program provides financial assistance and special recognition to a limited number of undergraduate students who have been outstanding in their college work. Each scholarship is valued at $1,200.00. This Scholarship will be awarded no more than once to any student.</a:t>
            </a:r>
          </a:p>
          <a:p>
            <a:pPr algn="just"/>
            <a:endParaRPr lang="en-US" sz="2500" dirty="0">
              <a:latin typeface="Arial" panose="020B0604020202020204" pitchFamily="34" charset="0"/>
              <a:cs typeface="Arial" panose="020B0604020202020204" pitchFamily="34" charset="0"/>
            </a:endParaRPr>
          </a:p>
          <a:p>
            <a:pPr algn="just"/>
            <a:endParaRPr lang="en-US" sz="2900" b="1" dirty="0">
              <a:solidFill>
                <a:srgbClr val="660033"/>
              </a:solidFill>
              <a:latin typeface="Arial" panose="020B0604020202020204" pitchFamily="34" charset="0"/>
              <a:cs typeface="Arial" panose="020B0604020202020204" pitchFamily="34" charset="0"/>
            </a:endParaRPr>
          </a:p>
          <a:p>
            <a:r>
              <a:rPr lang="en-US" sz="2900" b="1" dirty="0">
                <a:solidFill>
                  <a:srgbClr val="660033"/>
                </a:solidFill>
                <a:latin typeface="Arial" panose="020B0604020202020204" pitchFamily="34" charset="0"/>
                <a:cs typeface="Arial" panose="020B0604020202020204" pitchFamily="34" charset="0"/>
              </a:rPr>
              <a:t>Who is eligible to apply?</a:t>
            </a:r>
          </a:p>
          <a:p>
            <a:endParaRPr lang="en-US" sz="25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500" dirty="0">
                <a:solidFill>
                  <a:schemeClr val="tx2">
                    <a:lumMod val="75000"/>
                  </a:schemeClr>
                </a:solidFill>
                <a:latin typeface="Arial" panose="020B0604020202020204" pitchFamily="34" charset="0"/>
                <a:cs typeface="Arial" panose="020B0604020202020204" pitchFamily="34" charset="0"/>
              </a:rPr>
              <a:t>To receive this scholarship, a student must earn 60 or more credits by the time the scholarship is funded (fall term). 30 of the 60 credits must have been earned at Texas State. The award will go to the next ranked nominee if the recipient does not complete 60 hours by the end of summer school, or if the recipient graduated after completing one semester of work as a scholarship holder.</a:t>
            </a:r>
          </a:p>
          <a:p>
            <a:pPr marL="342900" indent="-342900">
              <a:buFont typeface="Arial" panose="020B0604020202020204" pitchFamily="34" charset="0"/>
              <a:buChar char="•"/>
            </a:pPr>
            <a:endParaRPr lang="en-US" sz="2500" dirty="0">
              <a:solidFill>
                <a:schemeClr val="tx2">
                  <a:lumMod val="75000"/>
                </a:schemeClr>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500" dirty="0">
                <a:solidFill>
                  <a:schemeClr val="tx2">
                    <a:lumMod val="75000"/>
                  </a:schemeClr>
                </a:solidFill>
                <a:latin typeface="Arial" panose="020B0604020202020204" pitchFamily="34" charset="0"/>
                <a:cs typeface="Arial" panose="020B0604020202020204" pitchFamily="34" charset="0"/>
              </a:rPr>
              <a:t>Academic achievement, as shown by grades and other standards expected and defined by departments, will be the principal criteria for the selection of recipients. Breadth of interests and achievements normally will take precedence over narrow pursuits. Leadership in departmental and other activities will be considered important if they do not detract from academic achievements in classroom-related activities.</a:t>
            </a:r>
          </a:p>
          <a:p>
            <a:pPr marL="342900" indent="-342900">
              <a:buFont typeface="Arial" panose="020B0604020202020204" pitchFamily="34" charset="0"/>
              <a:buChar char="•"/>
            </a:pPr>
            <a:endParaRPr lang="en-US" sz="2500" dirty="0">
              <a:solidFill>
                <a:schemeClr val="tx2">
                  <a:lumMod val="75000"/>
                </a:schemeClr>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en-US" sz="2500" dirty="0">
                <a:solidFill>
                  <a:schemeClr val="tx2">
                    <a:lumMod val="75000"/>
                  </a:schemeClr>
                </a:solidFill>
                <a:latin typeface="Arial" panose="020B0604020202020204" pitchFamily="34" charset="0"/>
                <a:cs typeface="Arial" panose="020B0604020202020204" pitchFamily="34" charset="0"/>
              </a:rPr>
              <a:t>Students receiving other scholarships funded by Student Service Fees are ineligible for Presidential Upper-Level Scholarships unless they elect to forfeit the other(s) for that year. Students will be given $600 at each (fall and spring) registration, contingent upon their enrolling for at least 12 hours of coursework. If that student declines the scholarship, the dean will contact the next-ranked nominee. </a:t>
            </a:r>
          </a:p>
          <a:p>
            <a:endParaRPr lang="en-US" sz="2500" dirty="0">
              <a:solidFill>
                <a:schemeClr val="tx2">
                  <a:lumMod val="75000"/>
                </a:schemeClr>
              </a:solidFill>
              <a:latin typeface="Arial" panose="020B0604020202020204" pitchFamily="34" charset="0"/>
              <a:cs typeface="Arial" panose="020B0604020202020204" pitchFamily="34" charset="0"/>
            </a:endParaRPr>
          </a:p>
          <a:p>
            <a:r>
              <a:rPr lang="en-US" sz="2900" b="1" dirty="0">
                <a:solidFill>
                  <a:srgbClr val="660033"/>
                </a:solidFill>
                <a:latin typeface="Arial" panose="020B0604020202020204" pitchFamily="34" charset="0"/>
                <a:cs typeface="Arial" panose="020B0604020202020204" pitchFamily="34" charset="0"/>
              </a:rPr>
              <a:t>How to apply:</a:t>
            </a:r>
          </a:p>
          <a:p>
            <a:endParaRPr lang="en-US" sz="2500" dirty="0">
              <a:solidFill>
                <a:schemeClr val="tx1"/>
              </a:solidFill>
              <a:latin typeface="Arial" panose="020B0604020202020204" pitchFamily="34" charset="0"/>
              <a:cs typeface="Arial" panose="020B0604020202020204" pitchFamily="34" charset="0"/>
            </a:endParaRPr>
          </a:p>
          <a:p>
            <a:r>
              <a:rPr lang="en-US" sz="2500" dirty="0">
                <a:solidFill>
                  <a:schemeClr val="tx1"/>
                </a:solidFill>
                <a:latin typeface="Arial" panose="020B0604020202020204" pitchFamily="34" charset="0"/>
                <a:cs typeface="Arial" panose="020B0604020202020204" pitchFamily="34" charset="0"/>
              </a:rPr>
              <a:t>Application for scholarships can be completed through the Bobcat Online Scholarship System (BOSS) at </a:t>
            </a:r>
            <a:r>
              <a:rPr lang="en-US" sz="2500" dirty="0">
                <a:solidFill>
                  <a:schemeClr val="tx1"/>
                </a:solidFill>
                <a:latin typeface="Arial" panose="020B0604020202020204" pitchFamily="34" charset="0"/>
                <a:cs typeface="Arial" panose="020B0604020202020204" pitchFamily="34" charset="0"/>
                <a:hlinkClick r:id="rId2"/>
              </a:rPr>
              <a:t>https://onestop.txst.edu/financial-aid/scholarships/boss.html</a:t>
            </a:r>
            <a:r>
              <a:rPr lang="en-US" sz="2500" dirty="0">
                <a:solidFill>
                  <a:schemeClr val="tx1"/>
                </a:solidFill>
                <a:latin typeface="Arial" panose="020B0604020202020204" pitchFamily="34" charset="0"/>
                <a:cs typeface="Arial" panose="020B0604020202020204" pitchFamily="34" charset="0"/>
              </a:rPr>
              <a:t>  </a:t>
            </a:r>
          </a:p>
          <a:p>
            <a:endParaRPr lang="en-US" sz="2900" b="1" dirty="0">
              <a:solidFill>
                <a:srgbClr val="660033"/>
              </a:solidFill>
              <a:latin typeface="Arial" panose="020B0604020202020204" pitchFamily="34" charset="0"/>
              <a:cs typeface="Arial" panose="020B0604020202020204" pitchFamily="34" charset="0"/>
            </a:endParaRPr>
          </a:p>
          <a:p>
            <a:r>
              <a:rPr lang="en-US" sz="2900" b="1" dirty="0">
                <a:solidFill>
                  <a:srgbClr val="660033"/>
                </a:solidFill>
                <a:latin typeface="Arial" panose="020B0604020202020204" pitchFamily="34" charset="0"/>
                <a:cs typeface="Arial" panose="020B0604020202020204" pitchFamily="34" charset="0"/>
              </a:rPr>
              <a:t>Application deadline:</a:t>
            </a:r>
          </a:p>
          <a:p>
            <a:r>
              <a:rPr lang="en-US" sz="2500" b="1" dirty="0">
                <a:latin typeface="Arial"/>
                <a:cs typeface="Arial"/>
              </a:rPr>
              <a:t> </a:t>
            </a:r>
            <a:br>
              <a:rPr lang="en-US" sz="2500" b="1" dirty="0">
                <a:latin typeface="Arial" panose="020B0604020202020204" pitchFamily="34" charset="0"/>
                <a:cs typeface="Arial" panose="020B0604020202020204" pitchFamily="34" charset="0"/>
              </a:rPr>
            </a:br>
            <a:r>
              <a:rPr lang="en-US" sz="2500" b="1" dirty="0">
                <a:solidFill>
                  <a:schemeClr val="tx2">
                    <a:lumMod val="75000"/>
                  </a:schemeClr>
                </a:solidFill>
                <a:latin typeface="Arial"/>
                <a:cs typeface="Arial"/>
              </a:rPr>
              <a:t>April 1</a:t>
            </a:r>
            <a:r>
              <a:rPr lang="en-US" sz="2500" b="1">
                <a:solidFill>
                  <a:schemeClr val="tx2">
                    <a:lumMod val="75000"/>
                  </a:schemeClr>
                </a:solidFill>
                <a:latin typeface="Arial"/>
                <a:cs typeface="Arial"/>
              </a:rPr>
              <a:t>, 2027</a:t>
            </a:r>
            <a:endParaRPr lang="en-US" sz="2500" b="1" dirty="0">
              <a:solidFill>
                <a:schemeClr val="tx2">
                  <a:lumMod val="75000"/>
                </a:schemeClr>
              </a:solidFill>
              <a:latin typeface="Arial" panose="020B0604020202020204" pitchFamily="34" charset="0"/>
              <a:cs typeface="Arial" panose="020B0604020202020204" pitchFamily="34" charset="0"/>
            </a:endParaRPr>
          </a:p>
          <a:p>
            <a:endParaRPr lang="en-US" dirty="0"/>
          </a:p>
        </p:txBody>
      </p:sp>
      <p:pic>
        <p:nvPicPr>
          <p:cNvPr id="1025"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90953" y="8570595"/>
            <a:ext cx="2266950" cy="104775"/>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a:spLocks noChangeArrowheads="1"/>
          </p:cNvSpPr>
          <p:nvPr/>
        </p:nvSpPr>
        <p:spPr bwMode="auto">
          <a:xfrm>
            <a:off x="1" y="43933"/>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6" name="Rectangle 5"/>
          <p:cNvSpPr>
            <a:spLocks noChangeArrowheads="1"/>
          </p:cNvSpPr>
          <p:nvPr/>
        </p:nvSpPr>
        <p:spPr bwMode="auto">
          <a:xfrm>
            <a:off x="2219448" y="8675370"/>
            <a:ext cx="24384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0" i="0" u="none" strike="noStrike" cap="none" normalizeH="0" baseline="0" dirty="0">
                <a:ln>
                  <a:noFill/>
                </a:ln>
                <a:solidFill>
                  <a:srgbClr val="231F20"/>
                </a:solidFill>
                <a:effectLst/>
                <a:latin typeface="Arial" pitchFamily="34" charset="0"/>
                <a:ea typeface="Calibri" pitchFamily="34" charset="0"/>
                <a:cs typeface="Arial" pitchFamily="34" charset="0"/>
              </a:rPr>
              <a:t>Texas State University is a tobacco-free campus.</a:t>
            </a:r>
            <a:endParaRPr kumimoji="0" lang="en-US" alt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7" name="Rectangle 8"/>
          <p:cNvSpPr>
            <a:spLocks noChangeArrowheads="1"/>
          </p:cNvSpPr>
          <p:nvPr/>
        </p:nvSpPr>
        <p:spPr bwMode="auto">
          <a:xfrm>
            <a:off x="1" y="43933"/>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8" name="Rectangle 9"/>
          <p:cNvSpPr>
            <a:spLocks noChangeArrowheads="1"/>
          </p:cNvSpPr>
          <p:nvPr/>
        </p:nvSpPr>
        <p:spPr bwMode="auto">
          <a:xfrm>
            <a:off x="552451" y="97738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11" name="Rectangle 13"/>
          <p:cNvSpPr>
            <a:spLocks noChangeArrowheads="1"/>
          </p:cNvSpPr>
          <p:nvPr/>
        </p:nvSpPr>
        <p:spPr bwMode="auto">
          <a:xfrm>
            <a:off x="1" y="43933"/>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12" name="Rectangle 14"/>
          <p:cNvSpPr>
            <a:spLocks noChangeArrowheads="1"/>
          </p:cNvSpPr>
          <p:nvPr/>
        </p:nvSpPr>
        <p:spPr bwMode="auto">
          <a:xfrm>
            <a:off x="552451" y="97738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pic>
        <p:nvPicPr>
          <p:cNvPr id="13" name="Graphic 12">
            <a:extLst>
              <a:ext uri="{FF2B5EF4-FFF2-40B4-BE49-F238E27FC236}">
                <a16:creationId xmlns:a16="http://schemas.microsoft.com/office/drawing/2014/main" id="{086B4358-0D89-9E7B-652E-9C16CAD88BC3}"/>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010023" y="7845833"/>
            <a:ext cx="857250" cy="628650"/>
          </a:xfrm>
          <a:prstGeom prst="rect">
            <a:avLst/>
          </a:prstGeom>
        </p:spPr>
      </p:pic>
    </p:spTree>
    <p:extLst>
      <p:ext uri="{BB962C8B-B14F-4D97-AF65-F5344CB8AC3E}">
        <p14:creationId xmlns:p14="http://schemas.microsoft.com/office/powerpoint/2010/main" val="102252108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497</TotalTime>
  <Words>325</Words>
  <Application>Microsoft Office PowerPoint</Application>
  <PresentationFormat>On-screen Show (4:3)</PresentationFormat>
  <Paragraphs>20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Adjacency</vt:lpstr>
      <vt:lpstr>Presidential Upper-Level Scholarship</vt:lpstr>
    </vt:vector>
  </TitlesOfParts>
  <Company>Texas State University - San Marcos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Hernandez, Jessica M</dc:creator>
  <cp:lastModifiedBy>Tamez Guerrero, Nathalie</cp:lastModifiedBy>
  <cp:revision>44</cp:revision>
  <cp:lastPrinted>2020-11-02T20:53:36Z</cp:lastPrinted>
  <dcterms:created xsi:type="dcterms:W3CDTF">2013-12-12T20:00:27Z</dcterms:created>
  <dcterms:modified xsi:type="dcterms:W3CDTF">2026-04-09T19:01:15Z</dcterms:modified>
</cp:coreProperties>
</file>