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800000"/>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453540-5937-4114-AA77-A90ECB37744F}" v="3" dt="2022-10-19T19:20:16.7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3108" y="9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540001"/>
            <a:ext cx="5657850" cy="3458633"/>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514350" y="6096000"/>
            <a:ext cx="4846320" cy="14224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314450" cy="7802033"/>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7315200"/>
            <a:ext cx="5744765" cy="1557867"/>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541735" y="5137151"/>
            <a:ext cx="4601765" cy="217805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3147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6C4E4C-05F9-4DBA-AB7C-344FDDFF5047}"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3147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3147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6C4E4C-05F9-4DBA-AB7C-344FDDFF5047}" type="datetimeFigureOut">
              <a:rPr lang="en-US" smtClean="0"/>
              <a:t>4/9/2026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6C4E4C-05F9-4DBA-AB7C-344FDDFF5047}" type="datetimeFigureOut">
              <a:rPr lang="en-US" smtClean="0"/>
              <a:t>4/9/2026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C4E4C-05F9-4DBA-AB7C-344FDDFF5047}" type="datetimeFigureOut">
              <a:rPr lang="en-US" smtClean="0"/>
              <a:t>4/9/2026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1" y="7327392"/>
            <a:ext cx="5829300" cy="79248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228600" y="8128000"/>
            <a:ext cx="5829301" cy="812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6C4E4C-05F9-4DBA-AB7C-344FDDFF5047}"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0700D2-CFC4-4997-9138-58CFB36E5761}" type="slidenum">
              <a:rPr lang="en-US" smtClean="0"/>
              <a:t>‹#›</a:t>
            </a:fld>
            <a:endParaRPr lang="en-US"/>
          </a:p>
        </p:txBody>
      </p:sp>
      <p:sp>
        <p:nvSpPr>
          <p:cNvPr id="9" name="Content Placeholder 8"/>
          <p:cNvSpPr>
            <a:spLocks noGrp="1"/>
          </p:cNvSpPr>
          <p:nvPr>
            <p:ph sz="quarter" idx="13"/>
          </p:nvPr>
        </p:nvSpPr>
        <p:spPr>
          <a:xfrm>
            <a:off x="228600" y="508000"/>
            <a:ext cx="5829300" cy="65904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314" y="7327037"/>
            <a:ext cx="5829300" cy="792835"/>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6343650" cy="731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26314" y="8128000"/>
            <a:ext cx="5829300" cy="816864"/>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B6C4E4C-05F9-4DBA-AB7C-344FDDFF5047}" type="datetimeFigureOut">
              <a:rPr lang="en-US" smtClean="0"/>
              <a:t>4/9/2026</a:t>
            </a:fld>
            <a:endParaRPr lang="en-US"/>
          </a:p>
        </p:txBody>
      </p:sp>
      <p:sp>
        <p:nvSpPr>
          <p:cNvPr id="9" name="Slide Number Placeholder 8"/>
          <p:cNvSpPr>
            <a:spLocks noGrp="1"/>
          </p:cNvSpPr>
          <p:nvPr>
            <p:ph type="sldNum" sz="quarter" idx="11"/>
          </p:nvPr>
        </p:nvSpPr>
        <p:spPr/>
        <p:txBody>
          <a:bodyPr/>
          <a:lstStyle/>
          <a:p>
            <a:fld id="{8C0700D2-CFC4-4997-9138-58CFB36E576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5715000" cy="1524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42900" y="2133600"/>
            <a:ext cx="5715000" cy="6400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6343650" y="0"/>
            <a:ext cx="514350"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343650" y="7315200"/>
            <a:ext cx="514350"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398841" y="7531947"/>
            <a:ext cx="411480" cy="52832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C0700D2-CFC4-4997-9138-58CFB36E5761}" type="slidenum">
              <a:rPr lang="en-US" smtClean="0"/>
              <a:t>‹#›</a:t>
            </a:fld>
            <a:endParaRPr lang="en-US"/>
          </a:p>
        </p:txBody>
      </p:sp>
      <p:sp>
        <p:nvSpPr>
          <p:cNvPr id="5" name="Footer Placeholder 4"/>
          <p:cNvSpPr>
            <a:spLocks noGrp="1"/>
          </p:cNvSpPr>
          <p:nvPr>
            <p:ph type="ftr" sz="quarter" idx="3"/>
          </p:nvPr>
        </p:nvSpPr>
        <p:spPr>
          <a:xfrm rot="16200000">
            <a:off x="4999726" y="5505027"/>
            <a:ext cx="3156375" cy="27432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4952314" y="2301240"/>
            <a:ext cx="3251199" cy="274320"/>
          </a:xfrm>
          <a:prstGeom prst="rect">
            <a:avLst/>
          </a:prstGeom>
        </p:spPr>
        <p:txBody>
          <a:bodyPr vert="horz" lIns="91440" tIns="45720" rIns="91440" bIns="45720" rtlCol="0" anchor="ctr"/>
          <a:lstStyle>
            <a:lvl1pPr algn="l">
              <a:defRPr sz="1200">
                <a:solidFill>
                  <a:schemeClr val="bg2"/>
                </a:solidFill>
              </a:defRPr>
            </a:lvl1pPr>
          </a:lstStyle>
          <a:p>
            <a:fld id="{7B6C4E4C-05F9-4DBA-AB7C-344FDDFF5047}" type="datetimeFigureOut">
              <a:rPr lang="en-US" smtClean="0"/>
              <a:t>4/9/2026</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onestop.txst.edu/financial-aid/scholarships/boss.html" TargetMode="External"/><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331932" y="1244142"/>
            <a:ext cx="6076951" cy="717549"/>
          </a:xfrm>
        </p:spPr>
        <p:txBody>
          <a:bodyPr/>
          <a:lstStyle/>
          <a:p>
            <a:pPr algn="ctr"/>
            <a:r>
              <a:rPr lang="en-US" sz="3600" b="1" dirty="0">
                <a:solidFill>
                  <a:srgbClr val="660033"/>
                </a:solidFill>
              </a:rPr>
              <a:t>Delmar E. and Betty L. Tally Endowed Scholarship in Health Professions</a:t>
            </a:r>
          </a:p>
        </p:txBody>
      </p:sp>
      <p:sp>
        <p:nvSpPr>
          <p:cNvPr id="3" name="Subtitle 2"/>
          <p:cNvSpPr>
            <a:spLocks noGrp="1"/>
          </p:cNvSpPr>
          <p:nvPr>
            <p:ph type="subTitle" idx="1"/>
          </p:nvPr>
        </p:nvSpPr>
        <p:spPr>
          <a:xfrm>
            <a:off x="644816" y="2057400"/>
            <a:ext cx="5451184" cy="4648200"/>
          </a:xfrm>
        </p:spPr>
        <p:txBody>
          <a:bodyPr>
            <a:normAutofit fontScale="47500" lnSpcReduction="20000"/>
          </a:bodyPr>
          <a:lstStyle/>
          <a:p>
            <a:r>
              <a:rPr lang="en-US" sz="2900" b="1" dirty="0">
                <a:solidFill>
                  <a:srgbClr val="660033"/>
                </a:solidFill>
                <a:latin typeface="Arial" panose="020B0604020202020204" pitchFamily="34" charset="0"/>
                <a:cs typeface="Arial" panose="020B0604020202020204" pitchFamily="34" charset="0"/>
              </a:rPr>
              <a:t>About the scholarship award:</a:t>
            </a:r>
            <a:endParaRPr lang="en-US" sz="2900" dirty="0">
              <a:solidFill>
                <a:srgbClr val="660033"/>
              </a:solidFill>
              <a:latin typeface="Arial" panose="020B0604020202020204" pitchFamily="34" charset="0"/>
              <a:cs typeface="Arial" panose="020B0604020202020204" pitchFamily="34" charset="0"/>
            </a:endParaRPr>
          </a:p>
          <a:p>
            <a:pPr algn="just"/>
            <a:br>
              <a:rPr lang="en-US" sz="2500" dirty="0">
                <a:latin typeface="Arial" panose="020B0604020202020204" pitchFamily="34" charset="0"/>
                <a:cs typeface="Arial" panose="020B0604020202020204" pitchFamily="34" charset="0"/>
              </a:rPr>
            </a:br>
            <a:r>
              <a:rPr lang="en-US" sz="2500" dirty="0">
                <a:solidFill>
                  <a:schemeClr val="tx1"/>
                </a:solidFill>
                <a:latin typeface="Arial" panose="020B0604020202020204" pitchFamily="34" charset="0"/>
                <a:cs typeface="Arial" panose="020B0604020202020204" pitchFamily="34" charset="0"/>
              </a:rPr>
              <a:t>Mr. Delmar and Mrs. Betty Tally are establishing this scholarship in honor of Julie Tally Hornberger Hart, who served as Head Nurse for the Lockhart Independent School District until her retirement and eventual passing in 2024. Ms. Hornberger’s impact on Healthcare will be sorely missed. </a:t>
            </a:r>
            <a:endParaRPr lang="en-US" sz="2900" dirty="0">
              <a:solidFill>
                <a:schemeClr val="tx1"/>
              </a:solidFill>
              <a:latin typeface="Arial" panose="020B0604020202020204" pitchFamily="34" charset="0"/>
              <a:cs typeface="Arial" panose="020B0604020202020204" pitchFamily="34" charset="0"/>
            </a:endParaRPr>
          </a:p>
          <a:p>
            <a:endParaRPr lang="en-US" sz="2900" b="1" dirty="0">
              <a:solidFill>
                <a:srgbClr val="660033"/>
              </a:solidFill>
              <a:latin typeface="Arial" panose="020B0604020202020204" pitchFamily="34" charset="0"/>
              <a:cs typeface="Arial" panose="020B0604020202020204" pitchFamily="34" charset="0"/>
            </a:endParaRPr>
          </a:p>
          <a:p>
            <a:r>
              <a:rPr lang="en-US" sz="2900" b="1" dirty="0">
                <a:solidFill>
                  <a:srgbClr val="660033"/>
                </a:solidFill>
                <a:latin typeface="Arial" panose="020B0604020202020204" pitchFamily="34" charset="0"/>
                <a:cs typeface="Arial" panose="020B0604020202020204" pitchFamily="34" charset="0"/>
              </a:rPr>
              <a:t>Who is eligible to apply?</a:t>
            </a:r>
          </a:p>
          <a:p>
            <a:endParaRPr lang="en-US" sz="2500" dirty="0">
              <a:latin typeface="Arial" panose="020B0604020202020204" pitchFamily="34" charset="0"/>
              <a:cs typeface="Arial" panose="020B0604020202020204" pitchFamily="34" charset="0"/>
            </a:endParaRPr>
          </a:p>
          <a:p>
            <a:r>
              <a:rPr lang="en-US" sz="2500" dirty="0">
                <a:solidFill>
                  <a:schemeClr val="tx2">
                    <a:lumMod val="75000"/>
                  </a:schemeClr>
                </a:solidFill>
                <a:latin typeface="Arial" panose="020B0604020202020204" pitchFamily="34" charset="0"/>
                <a:cs typeface="Arial" panose="020B0604020202020204" pitchFamily="34" charset="0"/>
              </a:rPr>
              <a:t>Scholarships are available to undergraduate students who are: </a:t>
            </a:r>
          </a:p>
          <a:p>
            <a:pPr marL="342900" lvl="0" indent="-342900">
              <a:buFont typeface="Arial" panose="020B0604020202020204" pitchFamily="34" charset="0"/>
              <a:buChar char="•"/>
            </a:pPr>
            <a:r>
              <a:rPr lang="en-US" sz="2500" dirty="0">
                <a:solidFill>
                  <a:schemeClr val="tx2">
                    <a:lumMod val="75000"/>
                  </a:schemeClr>
                </a:solidFill>
                <a:latin typeface="Arial" panose="020B0604020202020204" pitchFamily="34" charset="0"/>
                <a:cs typeface="Arial" panose="020B0604020202020204" pitchFamily="34" charset="0"/>
              </a:rPr>
              <a:t>Enrolled fulltime (12 credit hours), in good standing, and pursuing a Medical Field degree</a:t>
            </a:r>
          </a:p>
          <a:p>
            <a:pPr marL="342900" lvl="0" indent="-342900">
              <a:buFont typeface="Arial" panose="020B0604020202020204" pitchFamily="34" charset="0"/>
              <a:buChar char="•"/>
            </a:pPr>
            <a:r>
              <a:rPr lang="en-US" sz="2500" dirty="0">
                <a:solidFill>
                  <a:schemeClr val="tx2">
                    <a:lumMod val="75000"/>
                  </a:schemeClr>
                </a:solidFill>
                <a:latin typeface="Arial" panose="020B0604020202020204" pitchFamily="34" charset="0"/>
                <a:cs typeface="Arial" panose="020B0604020202020204" pitchFamily="34" charset="0"/>
              </a:rPr>
              <a:t>Preference for Lockhart High School graduates</a:t>
            </a:r>
          </a:p>
          <a:p>
            <a:pPr marL="342900" lvl="0" indent="-342900">
              <a:buFont typeface="Arial" panose="020B0604020202020204" pitchFamily="34" charset="0"/>
              <a:buChar char="•"/>
            </a:pPr>
            <a:r>
              <a:rPr lang="en-US" sz="2500" dirty="0">
                <a:solidFill>
                  <a:schemeClr val="tx2">
                    <a:lumMod val="75000"/>
                  </a:schemeClr>
                </a:solidFill>
                <a:latin typeface="Arial" panose="020B0604020202020204" pitchFamily="34" charset="0"/>
                <a:cs typeface="Arial" panose="020B0604020202020204" pitchFamily="34" charset="0"/>
              </a:rPr>
              <a:t>Recipients have a financial need</a:t>
            </a:r>
          </a:p>
          <a:p>
            <a:endParaRPr lang="en-US" sz="2500" dirty="0">
              <a:solidFill>
                <a:schemeClr val="tx2">
                  <a:lumMod val="75000"/>
                </a:schemeClr>
              </a:solidFill>
              <a:latin typeface="Arial" panose="020B0604020202020204" pitchFamily="34" charset="0"/>
              <a:cs typeface="Arial" panose="020B0604020202020204" pitchFamily="34" charset="0"/>
            </a:endParaRPr>
          </a:p>
          <a:p>
            <a:r>
              <a:rPr lang="en-US" sz="2900" b="1" dirty="0">
                <a:solidFill>
                  <a:srgbClr val="660033"/>
                </a:solidFill>
                <a:latin typeface="Arial" panose="020B0604020202020204" pitchFamily="34" charset="0"/>
                <a:cs typeface="Arial" panose="020B0604020202020204" pitchFamily="34" charset="0"/>
              </a:rPr>
              <a:t>How to apply:</a:t>
            </a:r>
          </a:p>
          <a:p>
            <a:endParaRPr lang="en-US" sz="2500" dirty="0">
              <a:solidFill>
                <a:schemeClr val="tx1"/>
              </a:solidFill>
              <a:latin typeface="Arial" panose="020B0604020202020204" pitchFamily="34" charset="0"/>
              <a:cs typeface="Arial" panose="020B0604020202020204" pitchFamily="34" charset="0"/>
            </a:endParaRPr>
          </a:p>
          <a:p>
            <a:r>
              <a:rPr lang="en-US" sz="2500" dirty="0">
                <a:solidFill>
                  <a:schemeClr val="tx1"/>
                </a:solidFill>
                <a:latin typeface="Arial" panose="020B0604020202020204" pitchFamily="34" charset="0"/>
                <a:cs typeface="Arial" panose="020B0604020202020204" pitchFamily="34" charset="0"/>
              </a:rPr>
              <a:t>Application for scholarships can be completed through </a:t>
            </a:r>
            <a:br>
              <a:rPr lang="en-US" sz="2500" dirty="0">
                <a:solidFill>
                  <a:schemeClr val="tx1"/>
                </a:solidFill>
                <a:latin typeface="Arial" panose="020B0604020202020204" pitchFamily="34" charset="0"/>
                <a:cs typeface="Arial" panose="020B0604020202020204" pitchFamily="34" charset="0"/>
              </a:rPr>
            </a:br>
            <a:r>
              <a:rPr lang="en-US" sz="2500" dirty="0">
                <a:solidFill>
                  <a:schemeClr val="tx1"/>
                </a:solidFill>
                <a:latin typeface="Arial" panose="020B0604020202020204" pitchFamily="34" charset="0"/>
                <a:cs typeface="Arial" panose="020B0604020202020204" pitchFamily="34" charset="0"/>
              </a:rPr>
              <a:t>the Bobcat Online Scholarship System (BOSS) at </a:t>
            </a:r>
            <a:r>
              <a:rPr lang="en-US" sz="2500" dirty="0">
                <a:solidFill>
                  <a:schemeClr val="tx1"/>
                </a:solidFill>
                <a:latin typeface="Arial" panose="020B0604020202020204" pitchFamily="34" charset="0"/>
                <a:cs typeface="Arial" panose="020B0604020202020204" pitchFamily="34" charset="0"/>
                <a:hlinkClick r:id="rId2"/>
              </a:rPr>
              <a:t>https://onestop.txst.edu/financial-aid/scholarships/boss.html</a:t>
            </a:r>
            <a:r>
              <a:rPr lang="en-US" sz="2500" dirty="0">
                <a:solidFill>
                  <a:schemeClr val="tx1"/>
                </a:solidFill>
                <a:latin typeface="Arial" panose="020B0604020202020204" pitchFamily="34" charset="0"/>
                <a:cs typeface="Arial" panose="020B0604020202020204" pitchFamily="34" charset="0"/>
              </a:rPr>
              <a:t> </a:t>
            </a:r>
          </a:p>
          <a:p>
            <a:endParaRPr lang="en-US" sz="2500" dirty="0">
              <a:solidFill>
                <a:schemeClr val="tx1"/>
              </a:solidFill>
              <a:latin typeface="Arial" panose="020B0604020202020204" pitchFamily="34" charset="0"/>
              <a:cs typeface="Arial" panose="020B0604020202020204" pitchFamily="34" charset="0"/>
            </a:endParaRPr>
          </a:p>
          <a:p>
            <a:r>
              <a:rPr lang="en-US" sz="2900" b="1" dirty="0">
                <a:solidFill>
                  <a:srgbClr val="660033"/>
                </a:solidFill>
                <a:latin typeface="Arial" panose="020B0604020202020204" pitchFamily="34" charset="0"/>
                <a:cs typeface="Arial" panose="020B0604020202020204" pitchFamily="34" charset="0"/>
              </a:rPr>
              <a:t>Application deadline:</a:t>
            </a:r>
          </a:p>
          <a:p>
            <a:r>
              <a:rPr lang="en-US" sz="2500" b="1" dirty="0">
                <a:latin typeface="Arial"/>
                <a:cs typeface="Arial"/>
              </a:rPr>
              <a:t> </a:t>
            </a:r>
            <a:br>
              <a:rPr lang="en-US" sz="2500" b="1" dirty="0">
                <a:latin typeface="Arial" panose="020B0604020202020204" pitchFamily="34" charset="0"/>
                <a:cs typeface="Arial" panose="020B0604020202020204" pitchFamily="34" charset="0"/>
              </a:rPr>
            </a:br>
            <a:r>
              <a:rPr lang="en-US" sz="2500" b="1" dirty="0">
                <a:solidFill>
                  <a:schemeClr val="tx2">
                    <a:lumMod val="75000"/>
                  </a:schemeClr>
                </a:solidFill>
                <a:latin typeface="Arial"/>
                <a:cs typeface="Arial"/>
              </a:rPr>
              <a:t>April 1</a:t>
            </a:r>
            <a:r>
              <a:rPr lang="en-US" sz="2500" b="1">
                <a:solidFill>
                  <a:schemeClr val="tx2">
                    <a:lumMod val="75000"/>
                  </a:schemeClr>
                </a:solidFill>
                <a:latin typeface="Arial"/>
                <a:cs typeface="Arial"/>
              </a:rPr>
              <a:t>, 2027</a:t>
            </a:r>
            <a:endParaRPr lang="en-US" sz="2500" b="1" dirty="0">
              <a:solidFill>
                <a:schemeClr val="tx2">
                  <a:lumMod val="75000"/>
                </a:schemeClr>
              </a:solidFill>
              <a:latin typeface="Arial" panose="020B0604020202020204" pitchFamily="34" charset="0"/>
              <a:cs typeface="Arial" panose="020B0604020202020204" pitchFamily="34" charset="0"/>
            </a:endParaRPr>
          </a:p>
          <a:p>
            <a:endParaRPr lang="en-US" dirty="0"/>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8870" y="8582026"/>
            <a:ext cx="2266950" cy="1047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1"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 name="Rectangle 5"/>
          <p:cNvSpPr>
            <a:spLocks noChangeArrowheads="1"/>
          </p:cNvSpPr>
          <p:nvPr/>
        </p:nvSpPr>
        <p:spPr bwMode="auto">
          <a:xfrm>
            <a:off x="2303145" y="8675370"/>
            <a:ext cx="24384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231F20"/>
                </a:solidFill>
                <a:effectLst/>
                <a:latin typeface="Arial" pitchFamily="34" charset="0"/>
                <a:ea typeface="Calibri" pitchFamily="34" charset="0"/>
                <a:cs typeface="Arial" pitchFamily="34" charset="0"/>
              </a:rPr>
              <a:t>Texas State University is a tobacco-free campus.</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7" name="Rectangle 8"/>
          <p:cNvSpPr>
            <a:spLocks noChangeArrowheads="1"/>
          </p:cNvSpPr>
          <p:nvPr/>
        </p:nvSpPr>
        <p:spPr bwMode="auto">
          <a:xfrm>
            <a:off x="1"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8" name="Rectangle 9"/>
          <p:cNvSpPr>
            <a:spLocks noChangeArrowheads="1"/>
          </p:cNvSpPr>
          <p:nvPr/>
        </p:nvSpPr>
        <p:spPr bwMode="auto">
          <a:xfrm>
            <a:off x="552451" y="9773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1" name="Rectangle 13"/>
          <p:cNvSpPr>
            <a:spLocks noChangeArrowheads="1"/>
          </p:cNvSpPr>
          <p:nvPr/>
        </p:nvSpPr>
        <p:spPr bwMode="auto">
          <a:xfrm>
            <a:off x="1"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2" name="Rectangle 14"/>
          <p:cNvSpPr>
            <a:spLocks noChangeArrowheads="1"/>
          </p:cNvSpPr>
          <p:nvPr/>
        </p:nvSpPr>
        <p:spPr bwMode="auto">
          <a:xfrm>
            <a:off x="552451" y="9773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pic>
        <p:nvPicPr>
          <p:cNvPr id="1041" name="Picture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794635" y="6366385"/>
            <a:ext cx="1288030" cy="1288030"/>
          </a:xfrm>
          <a:prstGeom prst="rect">
            <a:avLst/>
          </a:prstGeom>
          <a:noFill/>
          <a:extLst>
            <a:ext uri="{909E8E84-426E-40DD-AFC4-6F175D3DCCD1}">
              <a14:hiddenFill xmlns:a14="http://schemas.microsoft.com/office/drawing/2010/main">
                <a:solidFill>
                  <a:srgbClr val="FFFFFF"/>
                </a:solidFill>
              </a14:hiddenFill>
            </a:ext>
          </a:extLst>
        </p:spPr>
      </p:pic>
      <p:pic>
        <p:nvPicPr>
          <p:cNvPr id="13" name="Graphic 12">
            <a:extLst>
              <a:ext uri="{FF2B5EF4-FFF2-40B4-BE49-F238E27FC236}">
                <a16:creationId xmlns:a16="http://schemas.microsoft.com/office/drawing/2014/main" id="{086B4358-0D89-9E7B-652E-9C16CAD88BC3}"/>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93720" y="7845833"/>
            <a:ext cx="857250" cy="628650"/>
          </a:xfrm>
          <a:prstGeom prst="rect">
            <a:avLst/>
          </a:prstGeom>
        </p:spPr>
      </p:pic>
    </p:spTree>
    <p:extLst>
      <p:ext uri="{BB962C8B-B14F-4D97-AF65-F5344CB8AC3E}">
        <p14:creationId xmlns:p14="http://schemas.microsoft.com/office/powerpoint/2010/main" val="10225210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489</TotalTime>
  <Words>166</Words>
  <Application>Microsoft Office PowerPoint</Application>
  <PresentationFormat>On-screen Show (4:3)</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Adjacency</vt:lpstr>
      <vt:lpstr>Delmar E. and Betty L. Tally Endowed Scholarship in Health Professions</vt:lpstr>
    </vt:vector>
  </TitlesOfParts>
  <Company>Texas State University - San Marcos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Hernandez, Jessica M</dc:creator>
  <cp:lastModifiedBy>Tamez Guerrero, Nathalie</cp:lastModifiedBy>
  <cp:revision>42</cp:revision>
  <cp:lastPrinted>2020-11-02T20:53:36Z</cp:lastPrinted>
  <dcterms:created xsi:type="dcterms:W3CDTF">2013-12-12T20:00:27Z</dcterms:created>
  <dcterms:modified xsi:type="dcterms:W3CDTF">2026-04-09T19:00:25Z</dcterms:modified>
</cp:coreProperties>
</file>