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Aptos Bold" panose="020B0604020202020204" charset="0"/>
      <p:regular r:id="rId13"/>
    </p:embeddedFont>
    <p:embeddedFont>
      <p:font typeface="Aptos Bold Italics"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291"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png"/><Relationship Id="rId10" Type="http://schemas.openxmlformats.org/officeDocument/2006/relationships/image" Target="../media/image4.png"/><Relationship Id="rId4" Type="http://schemas.openxmlformats.org/officeDocument/2006/relationships/image" Target="../media/image24.jpe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hyperlink" Target="https://www.edwardsaquifer.org"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www.facilities.txst.edu/services/grounds/recycling/guide.html" TargetMode="External"/><Relationship Id="rId2"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jpe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www.healthcenter.txst.edu" TargetMode="External"/><Relationship Id="rId2"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hyperlink" Target="https://www.counseling.txst.edu" TargetMode="External"/><Relationship Id="rId5" Type="http://schemas.openxmlformats.org/officeDocument/2006/relationships/image" Target="../media/image19.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sustainability.txst.edu"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0"/>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grpSp>
        <p:nvGrpSpPr>
          <p:cNvPr id="6" name="Group 6"/>
          <p:cNvGrpSpPr/>
          <p:nvPr/>
        </p:nvGrpSpPr>
        <p:grpSpPr>
          <a:xfrm>
            <a:off x="0" y="-369163"/>
            <a:ext cx="18564466" cy="2979308"/>
            <a:chOff x="0" y="0"/>
            <a:chExt cx="4889407" cy="784674"/>
          </a:xfrm>
        </p:grpSpPr>
        <p:sp>
          <p:nvSpPr>
            <p:cNvPr id="7" name="Freeform 7"/>
            <p:cNvSpPr/>
            <p:nvPr/>
          </p:nvSpPr>
          <p:spPr>
            <a:xfrm>
              <a:off x="0" y="0"/>
              <a:ext cx="4889407" cy="784674"/>
            </a:xfrm>
            <a:custGeom>
              <a:avLst/>
              <a:gdLst/>
              <a:ahLst/>
              <a:cxnLst/>
              <a:rect l="l" t="t" r="r" b="b"/>
              <a:pathLst>
                <a:path w="4889407" h="784674">
                  <a:moveTo>
                    <a:pt x="0" y="0"/>
                  </a:moveTo>
                  <a:lnTo>
                    <a:pt x="4889407" y="0"/>
                  </a:lnTo>
                  <a:lnTo>
                    <a:pt x="4889407" y="784674"/>
                  </a:lnTo>
                  <a:lnTo>
                    <a:pt x="0" y="784674"/>
                  </a:lnTo>
                  <a:close/>
                </a:path>
              </a:pathLst>
            </a:custGeom>
            <a:solidFill>
              <a:srgbClr val="FFFFFF"/>
            </a:solidFill>
          </p:spPr>
          <p:txBody>
            <a:bodyPr/>
            <a:lstStyle/>
            <a:p>
              <a:endParaRPr lang="en-US"/>
            </a:p>
          </p:txBody>
        </p:sp>
        <p:sp>
          <p:nvSpPr>
            <p:cNvPr id="8" name="TextBox 8"/>
            <p:cNvSpPr txBox="1"/>
            <p:nvPr/>
          </p:nvSpPr>
          <p:spPr>
            <a:xfrm>
              <a:off x="0" y="-38100"/>
              <a:ext cx="4889407" cy="82277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11470" y="2793654"/>
            <a:ext cx="19447571" cy="9813740"/>
            <a:chOff x="0" y="0"/>
            <a:chExt cx="24384000" cy="12304789"/>
          </a:xfrm>
        </p:grpSpPr>
        <p:sp>
          <p:nvSpPr>
            <p:cNvPr id="10" name="Freeform 10"/>
            <p:cNvSpPr/>
            <p:nvPr/>
          </p:nvSpPr>
          <p:spPr>
            <a:xfrm>
              <a:off x="0" y="0"/>
              <a:ext cx="24383854" cy="12304776"/>
            </a:xfrm>
            <a:custGeom>
              <a:avLst/>
              <a:gdLst/>
              <a:ahLst/>
              <a:cxnLst/>
              <a:rect l="l" t="t" r="r" b="b"/>
              <a:pathLst>
                <a:path w="24383854" h="12304776">
                  <a:moveTo>
                    <a:pt x="0" y="0"/>
                  </a:moveTo>
                  <a:lnTo>
                    <a:pt x="24383854" y="0"/>
                  </a:lnTo>
                  <a:lnTo>
                    <a:pt x="24383854" y="12304776"/>
                  </a:lnTo>
                  <a:lnTo>
                    <a:pt x="0" y="12304776"/>
                  </a:lnTo>
                  <a:lnTo>
                    <a:pt x="0" y="0"/>
                  </a:lnTo>
                  <a:close/>
                </a:path>
              </a:pathLst>
            </a:custGeom>
            <a:blipFill>
              <a:blip r:embed="rId4"/>
              <a:stretch>
                <a:fillRect t="-63971" r="-25428" b="-1784"/>
              </a:stretch>
            </a:blipFill>
          </p:spPr>
          <p:txBody>
            <a:bodyPr/>
            <a:lstStyle/>
            <a:p>
              <a:endParaRPr lang="en-US"/>
            </a:p>
          </p:txBody>
        </p:sp>
      </p:grpSp>
      <p:grpSp>
        <p:nvGrpSpPr>
          <p:cNvPr id="11" name="Group 11"/>
          <p:cNvGrpSpPr/>
          <p:nvPr/>
        </p:nvGrpSpPr>
        <p:grpSpPr>
          <a:xfrm>
            <a:off x="523589" y="783412"/>
            <a:ext cx="5516134" cy="1231506"/>
            <a:chOff x="0" y="0"/>
            <a:chExt cx="7354845" cy="1642008"/>
          </a:xfrm>
        </p:grpSpPr>
        <p:sp>
          <p:nvSpPr>
            <p:cNvPr id="12" name="Freeform 12"/>
            <p:cNvSpPr/>
            <p:nvPr/>
          </p:nvSpPr>
          <p:spPr>
            <a:xfrm>
              <a:off x="0" y="0"/>
              <a:ext cx="7354845" cy="1641983"/>
            </a:xfrm>
            <a:custGeom>
              <a:avLst/>
              <a:gdLst/>
              <a:ahLst/>
              <a:cxnLst/>
              <a:rect l="l" t="t" r="r" b="b"/>
              <a:pathLst>
                <a:path w="7354845" h="1641983">
                  <a:moveTo>
                    <a:pt x="0" y="0"/>
                  </a:moveTo>
                  <a:lnTo>
                    <a:pt x="7354845" y="0"/>
                  </a:lnTo>
                  <a:lnTo>
                    <a:pt x="7354845" y="1641983"/>
                  </a:lnTo>
                  <a:lnTo>
                    <a:pt x="0" y="1641983"/>
                  </a:lnTo>
                  <a:lnTo>
                    <a:pt x="0" y="0"/>
                  </a:lnTo>
                  <a:close/>
                </a:path>
              </a:pathLst>
            </a:custGeom>
            <a:blipFill>
              <a:blip r:embed="rId5"/>
              <a:stretch>
                <a:fillRect t="-593" b="-593"/>
              </a:stretch>
            </a:blipFill>
          </p:spPr>
          <p:txBody>
            <a:bodyPr/>
            <a:lstStyle/>
            <a:p>
              <a:endParaRPr lang="en-US"/>
            </a:p>
          </p:txBody>
        </p:sp>
      </p:grpSp>
      <p:sp>
        <p:nvSpPr>
          <p:cNvPr id="13" name="Freeform 13"/>
          <p:cNvSpPr/>
          <p:nvPr/>
        </p:nvSpPr>
        <p:spPr>
          <a:xfrm>
            <a:off x="0" y="2699561"/>
            <a:ext cx="19044417" cy="10526369"/>
          </a:xfrm>
          <a:custGeom>
            <a:avLst/>
            <a:gdLst/>
            <a:ahLst/>
            <a:cxnLst/>
            <a:rect l="l" t="t" r="r" b="b"/>
            <a:pathLst>
              <a:path w="19044417" h="10526369">
                <a:moveTo>
                  <a:pt x="0" y="0"/>
                </a:moveTo>
                <a:lnTo>
                  <a:pt x="19044417" y="0"/>
                </a:lnTo>
                <a:lnTo>
                  <a:pt x="19044417" y="10526369"/>
                </a:lnTo>
                <a:lnTo>
                  <a:pt x="0" y="10526369"/>
                </a:lnTo>
                <a:lnTo>
                  <a:pt x="0" y="0"/>
                </a:lnTo>
                <a:close/>
              </a:path>
            </a:pathLst>
          </a:custGeom>
          <a:blipFill>
            <a:blip>
              <a:alphaModFix amt="37000"/>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4" name="Group 14"/>
          <p:cNvGrpSpPr/>
          <p:nvPr/>
        </p:nvGrpSpPr>
        <p:grpSpPr>
          <a:xfrm>
            <a:off x="523589" y="5514536"/>
            <a:ext cx="12061696" cy="2633114"/>
            <a:chOff x="0" y="0"/>
            <a:chExt cx="16082261" cy="3510819"/>
          </a:xfrm>
        </p:grpSpPr>
        <p:sp>
          <p:nvSpPr>
            <p:cNvPr id="15" name="Freeform 15"/>
            <p:cNvSpPr/>
            <p:nvPr/>
          </p:nvSpPr>
          <p:spPr>
            <a:xfrm>
              <a:off x="0" y="0"/>
              <a:ext cx="16082256" cy="3510823"/>
            </a:xfrm>
            <a:custGeom>
              <a:avLst/>
              <a:gdLst/>
              <a:ahLst/>
              <a:cxnLst/>
              <a:rect l="l" t="t" r="r" b="b"/>
              <a:pathLst>
                <a:path w="16082256" h="3510823">
                  <a:moveTo>
                    <a:pt x="0" y="0"/>
                  </a:moveTo>
                  <a:lnTo>
                    <a:pt x="16082256" y="0"/>
                  </a:lnTo>
                  <a:lnTo>
                    <a:pt x="16082256" y="3510823"/>
                  </a:lnTo>
                  <a:lnTo>
                    <a:pt x="0" y="3510823"/>
                  </a:lnTo>
                  <a:close/>
                </a:path>
              </a:pathLst>
            </a:custGeom>
            <a:blipFill>
              <a:blip r:embed="rId7">
                <a:alphaModFix amt="0"/>
              </a:blip>
              <a:stretch>
                <a:fillRect l="-22170" r="38" b="-118020"/>
              </a:stretch>
            </a:blipFill>
          </p:spPr>
          <p:txBody>
            <a:bodyPr/>
            <a:lstStyle/>
            <a:p>
              <a:endParaRPr lang="en-US"/>
            </a:p>
          </p:txBody>
        </p:sp>
        <p:sp>
          <p:nvSpPr>
            <p:cNvPr id="16" name="TextBox 16"/>
            <p:cNvSpPr txBox="1"/>
            <p:nvPr/>
          </p:nvSpPr>
          <p:spPr>
            <a:xfrm>
              <a:off x="0" y="95250"/>
              <a:ext cx="16082261" cy="3415569"/>
            </a:xfrm>
            <a:prstGeom prst="rect">
              <a:avLst/>
            </a:prstGeom>
          </p:spPr>
          <p:txBody>
            <a:bodyPr lIns="0" tIns="0" rIns="0" bIns="0" rtlCol="0" anchor="b"/>
            <a:lstStyle/>
            <a:p>
              <a:pPr algn="l">
                <a:lnSpc>
                  <a:spcPts val="8748"/>
                </a:lnSpc>
              </a:pPr>
              <a:r>
                <a:rPr lang="en-US" sz="8100" b="1" spc="225">
                  <a:solidFill>
                    <a:srgbClr val="F5F1EE"/>
                  </a:solidFill>
                  <a:latin typeface="Aptos Bold"/>
                  <a:ea typeface="Aptos Bold"/>
                  <a:cs typeface="Aptos Bold"/>
                  <a:sym typeface="Aptos Bold"/>
                </a:rPr>
                <a:t>Sustainability 101</a:t>
              </a:r>
            </a:p>
          </p:txBody>
        </p:sp>
      </p:grpSp>
      <p:grpSp>
        <p:nvGrpSpPr>
          <p:cNvPr id="17" name="Group 17"/>
          <p:cNvGrpSpPr/>
          <p:nvPr/>
        </p:nvGrpSpPr>
        <p:grpSpPr>
          <a:xfrm>
            <a:off x="0" y="2605469"/>
            <a:ext cx="18288000" cy="188185"/>
            <a:chOff x="0" y="0"/>
            <a:chExt cx="24384000" cy="250914"/>
          </a:xfrm>
        </p:grpSpPr>
        <p:sp>
          <p:nvSpPr>
            <p:cNvPr id="18" name="Freeform 18"/>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sp>
        <p:nvSpPr>
          <p:cNvPr id="19" name="TextBox 19"/>
          <p:cNvSpPr txBox="1"/>
          <p:nvPr/>
        </p:nvSpPr>
        <p:spPr>
          <a:xfrm>
            <a:off x="564109" y="7958216"/>
            <a:ext cx="12211641" cy="397916"/>
          </a:xfrm>
          <a:prstGeom prst="rect">
            <a:avLst/>
          </a:prstGeom>
        </p:spPr>
        <p:txBody>
          <a:bodyPr lIns="0" tIns="0" rIns="0" bIns="0" rtlCol="0" anchor="t">
            <a:spAutoFit/>
          </a:bodyPr>
          <a:lstStyle/>
          <a:p>
            <a:pPr algn="l">
              <a:lnSpc>
                <a:spcPts val="3196"/>
              </a:lnSpc>
            </a:pPr>
            <a:r>
              <a:rPr lang="en-US" sz="2775" b="1">
                <a:solidFill>
                  <a:srgbClr val="F5F1EE"/>
                </a:solidFill>
                <a:latin typeface="Aptos Bold"/>
                <a:ea typeface="Aptos Bold"/>
                <a:cs typeface="Aptos Bold"/>
                <a:sym typeface="Aptos Bold"/>
              </a:rPr>
              <a:t>An Introduction to Sustainable Living for First Year Bobcats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10098815"/>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6" name="Group 6"/>
          <p:cNvGrpSpPr>
            <a:grpSpLocks noChangeAspect="1"/>
          </p:cNvGrpSpPr>
          <p:nvPr/>
        </p:nvGrpSpPr>
        <p:grpSpPr>
          <a:xfrm>
            <a:off x="10535636" y="-145683"/>
            <a:ext cx="7254078" cy="10578366"/>
            <a:chOff x="0" y="0"/>
            <a:chExt cx="7698740" cy="11226800"/>
          </a:xfrm>
        </p:grpSpPr>
        <p:sp>
          <p:nvSpPr>
            <p:cNvPr id="7" name="Freeform 7"/>
            <p:cNvSpPr/>
            <p:nvPr/>
          </p:nvSpPr>
          <p:spPr>
            <a:xfrm>
              <a:off x="0" y="0"/>
              <a:ext cx="7698740" cy="11226800"/>
            </a:xfrm>
            <a:custGeom>
              <a:avLst/>
              <a:gdLst/>
              <a:ahLst/>
              <a:cxnLst/>
              <a:rect l="l" t="t" r="r" b="b"/>
              <a:pathLst>
                <a:path w="7698740" h="11226800">
                  <a:moveTo>
                    <a:pt x="3849370" y="11226800"/>
                  </a:moveTo>
                  <a:lnTo>
                    <a:pt x="3849370" y="8985250"/>
                  </a:lnTo>
                  <a:lnTo>
                    <a:pt x="7698740" y="8995410"/>
                  </a:lnTo>
                  <a:lnTo>
                    <a:pt x="7698740" y="0"/>
                  </a:lnTo>
                  <a:lnTo>
                    <a:pt x="3849370" y="0"/>
                  </a:lnTo>
                  <a:lnTo>
                    <a:pt x="3849370" y="2258060"/>
                  </a:lnTo>
                  <a:lnTo>
                    <a:pt x="0" y="2258060"/>
                  </a:lnTo>
                  <a:lnTo>
                    <a:pt x="0" y="11226800"/>
                  </a:lnTo>
                  <a:close/>
                </a:path>
              </a:pathLst>
            </a:custGeom>
            <a:blipFill>
              <a:blip r:embed="rId3"/>
              <a:stretch>
                <a:fillRect l="-36" r="-36"/>
              </a:stretch>
            </a:blipFill>
          </p:spPr>
          <p:txBody>
            <a:bodyPr/>
            <a:lstStyle/>
            <a:p>
              <a:endParaRPr lang="en-US"/>
            </a:p>
          </p:txBody>
        </p:sp>
        <p:sp>
          <p:nvSpPr>
            <p:cNvPr id="8" name="Freeform 8"/>
            <p:cNvSpPr/>
            <p:nvPr/>
          </p:nvSpPr>
          <p:spPr>
            <a:xfrm>
              <a:off x="149860" y="2335530"/>
              <a:ext cx="3549650" cy="4323080"/>
            </a:xfrm>
            <a:custGeom>
              <a:avLst/>
              <a:gdLst/>
              <a:ahLst/>
              <a:cxnLst/>
              <a:rect l="l" t="t" r="r" b="b"/>
              <a:pathLst>
                <a:path w="3549650" h="4323080">
                  <a:moveTo>
                    <a:pt x="3525520" y="4323080"/>
                  </a:moveTo>
                  <a:lnTo>
                    <a:pt x="3525520" y="4267200"/>
                  </a:lnTo>
                  <a:lnTo>
                    <a:pt x="3549650" y="55880"/>
                  </a:lnTo>
                  <a:lnTo>
                    <a:pt x="3549650" y="0"/>
                  </a:lnTo>
                  <a:lnTo>
                    <a:pt x="33020" y="0"/>
                  </a:lnTo>
                  <a:lnTo>
                    <a:pt x="57150" y="71120"/>
                  </a:lnTo>
                  <a:lnTo>
                    <a:pt x="33020" y="4237990"/>
                  </a:lnTo>
                  <a:lnTo>
                    <a:pt x="0" y="4295140"/>
                  </a:lnTo>
                </a:path>
              </a:pathLst>
            </a:custGeom>
            <a:blipFill>
              <a:blip r:embed="rId4"/>
              <a:stretch>
                <a:fillRect l="-34545" r="-48138"/>
              </a:stretch>
            </a:blipFill>
          </p:spPr>
          <p:txBody>
            <a:bodyPr/>
            <a:lstStyle/>
            <a:p>
              <a:endParaRPr lang="en-US"/>
            </a:p>
          </p:txBody>
        </p:sp>
        <p:sp>
          <p:nvSpPr>
            <p:cNvPr id="9" name="Freeform 9"/>
            <p:cNvSpPr/>
            <p:nvPr/>
          </p:nvSpPr>
          <p:spPr>
            <a:xfrm>
              <a:off x="3996690" y="96520"/>
              <a:ext cx="3549650" cy="4324350"/>
            </a:xfrm>
            <a:custGeom>
              <a:avLst/>
              <a:gdLst/>
              <a:ahLst/>
              <a:cxnLst/>
              <a:rect l="l" t="t" r="r" b="b"/>
              <a:pathLst>
                <a:path w="3549650" h="4324350">
                  <a:moveTo>
                    <a:pt x="3525520" y="4324350"/>
                  </a:moveTo>
                  <a:lnTo>
                    <a:pt x="3525520" y="4267200"/>
                  </a:lnTo>
                  <a:lnTo>
                    <a:pt x="3549650" y="57150"/>
                  </a:lnTo>
                  <a:lnTo>
                    <a:pt x="3549650" y="0"/>
                  </a:lnTo>
                  <a:lnTo>
                    <a:pt x="33020" y="0"/>
                  </a:lnTo>
                  <a:lnTo>
                    <a:pt x="57150" y="71120"/>
                  </a:lnTo>
                  <a:lnTo>
                    <a:pt x="33020" y="4239260"/>
                  </a:lnTo>
                  <a:lnTo>
                    <a:pt x="0" y="4295140"/>
                  </a:lnTo>
                </a:path>
              </a:pathLst>
            </a:custGeom>
            <a:blipFill>
              <a:blip r:embed="rId5"/>
              <a:stretch>
                <a:fillRect t="-4723" b="-4723"/>
              </a:stretch>
            </a:blipFill>
          </p:spPr>
          <p:txBody>
            <a:bodyPr/>
            <a:lstStyle/>
            <a:p>
              <a:endParaRPr lang="en-US"/>
            </a:p>
          </p:txBody>
        </p:sp>
        <p:sp>
          <p:nvSpPr>
            <p:cNvPr id="10" name="Freeform 10"/>
            <p:cNvSpPr/>
            <p:nvPr/>
          </p:nvSpPr>
          <p:spPr>
            <a:xfrm>
              <a:off x="3996690" y="4591050"/>
              <a:ext cx="3549650" cy="4323080"/>
            </a:xfrm>
            <a:custGeom>
              <a:avLst/>
              <a:gdLst/>
              <a:ahLst/>
              <a:cxnLst/>
              <a:rect l="l" t="t" r="r" b="b"/>
              <a:pathLst>
                <a:path w="3549650" h="4323080">
                  <a:moveTo>
                    <a:pt x="3525520" y="4323080"/>
                  </a:moveTo>
                  <a:lnTo>
                    <a:pt x="3525520" y="4267200"/>
                  </a:lnTo>
                  <a:lnTo>
                    <a:pt x="3549650" y="55880"/>
                  </a:lnTo>
                  <a:lnTo>
                    <a:pt x="3549650" y="0"/>
                  </a:lnTo>
                  <a:lnTo>
                    <a:pt x="33020" y="0"/>
                  </a:lnTo>
                  <a:lnTo>
                    <a:pt x="57150" y="69850"/>
                  </a:lnTo>
                  <a:lnTo>
                    <a:pt x="33020" y="4237990"/>
                  </a:lnTo>
                  <a:lnTo>
                    <a:pt x="0" y="4295140"/>
                  </a:lnTo>
                </a:path>
              </a:pathLst>
            </a:custGeom>
            <a:blipFill>
              <a:blip r:embed="rId6"/>
              <a:stretch>
                <a:fillRect l="-41398" r="-41398"/>
              </a:stretch>
            </a:blipFill>
          </p:spPr>
          <p:txBody>
            <a:bodyPr/>
            <a:lstStyle/>
            <a:p>
              <a:endParaRPr lang="en-US"/>
            </a:p>
          </p:txBody>
        </p:sp>
        <p:sp>
          <p:nvSpPr>
            <p:cNvPr id="11" name="Freeform 11"/>
            <p:cNvSpPr/>
            <p:nvPr/>
          </p:nvSpPr>
          <p:spPr>
            <a:xfrm>
              <a:off x="149860" y="6833870"/>
              <a:ext cx="3549650" cy="4324350"/>
            </a:xfrm>
            <a:custGeom>
              <a:avLst/>
              <a:gdLst/>
              <a:ahLst/>
              <a:cxnLst/>
              <a:rect l="l" t="t" r="r" b="b"/>
              <a:pathLst>
                <a:path w="3549650" h="4324350">
                  <a:moveTo>
                    <a:pt x="3525520" y="4324350"/>
                  </a:moveTo>
                  <a:lnTo>
                    <a:pt x="3525520" y="4267200"/>
                  </a:lnTo>
                  <a:lnTo>
                    <a:pt x="3549650" y="57150"/>
                  </a:lnTo>
                  <a:lnTo>
                    <a:pt x="3549650" y="0"/>
                  </a:lnTo>
                  <a:lnTo>
                    <a:pt x="33020" y="0"/>
                  </a:lnTo>
                  <a:lnTo>
                    <a:pt x="57150" y="71120"/>
                  </a:lnTo>
                  <a:lnTo>
                    <a:pt x="33020" y="4239260"/>
                  </a:lnTo>
                  <a:lnTo>
                    <a:pt x="0" y="4295140"/>
                  </a:lnTo>
                </a:path>
              </a:pathLst>
            </a:custGeom>
            <a:blipFill>
              <a:blip r:embed="rId7"/>
              <a:stretch>
                <a:fillRect l="-53451" r="-29285"/>
              </a:stretch>
            </a:blipFill>
          </p:spPr>
          <p:txBody>
            <a:bodyPr/>
            <a:lstStyle/>
            <a:p>
              <a:endParaRPr lang="en-US"/>
            </a:p>
          </p:txBody>
        </p:sp>
      </p:grpSp>
      <p:sp>
        <p:nvSpPr>
          <p:cNvPr id="12" name="TextBox 12"/>
          <p:cNvSpPr txBox="1"/>
          <p:nvPr/>
        </p:nvSpPr>
        <p:spPr>
          <a:xfrm>
            <a:off x="1028700" y="1655089"/>
            <a:ext cx="8799077" cy="905095"/>
          </a:xfrm>
          <a:prstGeom prst="rect">
            <a:avLst/>
          </a:prstGeom>
        </p:spPr>
        <p:txBody>
          <a:bodyPr lIns="0" tIns="0" rIns="0" bIns="0" rtlCol="0" anchor="t">
            <a:spAutoFit/>
          </a:bodyPr>
          <a:lstStyle/>
          <a:p>
            <a:pPr algn="l">
              <a:lnSpc>
                <a:spcPts val="6479"/>
              </a:lnSpc>
            </a:pPr>
            <a:r>
              <a:rPr lang="en-US" sz="7713" b="1">
                <a:solidFill>
                  <a:srgbClr val="501214"/>
                </a:solidFill>
                <a:latin typeface="Aptos Bold"/>
                <a:ea typeface="Aptos Bold"/>
                <a:cs typeface="Aptos Bold"/>
                <a:sym typeface="Aptos Bold"/>
              </a:rPr>
              <a:t>Eat ‘Em Up, Cats!</a:t>
            </a:r>
          </a:p>
        </p:txBody>
      </p:sp>
      <p:sp>
        <p:nvSpPr>
          <p:cNvPr id="13" name="TextBox 13"/>
          <p:cNvSpPr txBox="1"/>
          <p:nvPr/>
        </p:nvSpPr>
        <p:spPr>
          <a:xfrm>
            <a:off x="1028700" y="2794536"/>
            <a:ext cx="9063145" cy="2532126"/>
          </a:xfrm>
          <a:prstGeom prst="rect">
            <a:avLst/>
          </a:prstGeom>
        </p:spPr>
        <p:txBody>
          <a:bodyPr lIns="0" tIns="0" rIns="0" bIns="0" rtlCol="0" anchor="t">
            <a:spAutoFit/>
          </a:bodyPr>
          <a:lstStyle/>
          <a:p>
            <a:pPr algn="l">
              <a:lnSpc>
                <a:spcPts val="3120"/>
              </a:lnSpc>
            </a:pPr>
            <a:r>
              <a:rPr lang="en-US" sz="2600">
                <a:solidFill>
                  <a:srgbClr val="501214"/>
                </a:solidFill>
                <a:latin typeface="Aptos"/>
                <a:ea typeface="Aptos"/>
                <a:cs typeface="Aptos"/>
                <a:sym typeface="Aptos"/>
              </a:rPr>
              <a:t>At TXST, sustainability is a project powered by the everyday actions and habits of Bobcat students, staff, and faculty. The path to stewardship is one that we are all walking together. </a:t>
            </a:r>
          </a:p>
          <a:p>
            <a:pPr algn="l">
              <a:lnSpc>
                <a:spcPts val="3744"/>
              </a:lnSpc>
            </a:pPr>
            <a:endParaRPr lang="en-US" sz="2600">
              <a:solidFill>
                <a:srgbClr val="501214"/>
              </a:solidFill>
              <a:latin typeface="Aptos"/>
              <a:ea typeface="Aptos"/>
              <a:cs typeface="Aptos"/>
              <a:sym typeface="Aptos"/>
            </a:endParaRPr>
          </a:p>
          <a:p>
            <a:pPr algn="l">
              <a:lnSpc>
                <a:spcPts val="3744"/>
              </a:lnSpc>
            </a:pPr>
            <a:endParaRPr lang="en-US" sz="2600">
              <a:solidFill>
                <a:srgbClr val="501214"/>
              </a:solidFill>
              <a:latin typeface="Aptos"/>
              <a:ea typeface="Aptos"/>
              <a:cs typeface="Aptos"/>
              <a:sym typeface="Aptos"/>
            </a:endParaRPr>
          </a:p>
          <a:p>
            <a:pPr algn="l">
              <a:lnSpc>
                <a:spcPts val="3744"/>
              </a:lnSpc>
            </a:pPr>
            <a:endParaRPr lang="en-US" sz="2600">
              <a:solidFill>
                <a:srgbClr val="501214"/>
              </a:solidFill>
              <a:latin typeface="Aptos"/>
              <a:ea typeface="Aptos"/>
              <a:cs typeface="Aptos"/>
              <a:sym typeface="Aptos"/>
            </a:endParaRPr>
          </a:p>
        </p:txBody>
      </p:sp>
      <p:grpSp>
        <p:nvGrpSpPr>
          <p:cNvPr id="14" name="Group 14"/>
          <p:cNvGrpSpPr/>
          <p:nvPr/>
        </p:nvGrpSpPr>
        <p:grpSpPr>
          <a:xfrm>
            <a:off x="13712234" y="6751599"/>
            <a:ext cx="6155734" cy="3322207"/>
            <a:chOff x="0" y="0"/>
            <a:chExt cx="8207645" cy="4429609"/>
          </a:xfrm>
        </p:grpSpPr>
        <p:sp>
          <p:nvSpPr>
            <p:cNvPr id="15" name="Freeform 15"/>
            <p:cNvSpPr/>
            <p:nvPr/>
          </p:nvSpPr>
          <p:spPr>
            <a:xfrm rot="-1092440">
              <a:off x="119535" y="1193797"/>
              <a:ext cx="7968574" cy="2042015"/>
            </a:xfrm>
            <a:custGeom>
              <a:avLst/>
              <a:gdLst/>
              <a:ahLst/>
              <a:cxnLst/>
              <a:rect l="l" t="t" r="r" b="b"/>
              <a:pathLst>
                <a:path w="7968574" h="2042015">
                  <a:moveTo>
                    <a:pt x="0" y="0"/>
                  </a:moveTo>
                  <a:lnTo>
                    <a:pt x="7968575" y="0"/>
                  </a:lnTo>
                  <a:lnTo>
                    <a:pt x="7968575" y="2042015"/>
                  </a:lnTo>
                  <a:lnTo>
                    <a:pt x="0" y="2042015"/>
                  </a:lnTo>
                  <a:lnTo>
                    <a:pt x="0" y="0"/>
                  </a:lnTo>
                  <a:close/>
                </a:path>
              </a:pathLst>
            </a:custGeom>
            <a:blipFill>
              <a:blip>
                <a:extLst>
                  <a:ext uri="{96DAC541-7B7A-43D3-8B79-37D633B846F1}">
                    <asvg:svgBlip xmlns:asvg="http://schemas.microsoft.com/office/drawing/2016/SVG/main" r:embed="rId8"/>
                  </a:ext>
                </a:extLst>
              </a:blip>
              <a:stretch>
                <a:fillRect l="-11416"/>
              </a:stretch>
            </a:blipFill>
          </p:spPr>
          <p:txBody>
            <a:bodyPr/>
            <a:lstStyle/>
            <a:p>
              <a:endParaRPr lang="en-US"/>
            </a:p>
          </p:txBody>
        </p:sp>
        <p:sp>
          <p:nvSpPr>
            <p:cNvPr id="16" name="Freeform 16"/>
            <p:cNvSpPr/>
            <p:nvPr/>
          </p:nvSpPr>
          <p:spPr>
            <a:xfrm rot="10053514" flipH="1">
              <a:off x="3245971" y="1797168"/>
              <a:ext cx="1487819" cy="2140747"/>
            </a:xfrm>
            <a:custGeom>
              <a:avLst/>
              <a:gdLst/>
              <a:ahLst/>
              <a:cxnLst/>
              <a:rect l="l" t="t" r="r" b="b"/>
              <a:pathLst>
                <a:path w="1487819" h="2140747">
                  <a:moveTo>
                    <a:pt x="1487819" y="0"/>
                  </a:moveTo>
                  <a:lnTo>
                    <a:pt x="0" y="0"/>
                  </a:lnTo>
                  <a:lnTo>
                    <a:pt x="0" y="2140748"/>
                  </a:lnTo>
                  <a:lnTo>
                    <a:pt x="1487819" y="2140748"/>
                  </a:lnTo>
                  <a:lnTo>
                    <a:pt x="1487819" y="0"/>
                  </a:lnTo>
                  <a:close/>
                </a:path>
              </a:pathLst>
            </a:custGeom>
            <a:blipFill>
              <a:blip r:embed="rId9"/>
              <a:stretch>
                <a:fillRect/>
              </a:stretch>
            </a:blipFill>
          </p:spPr>
          <p:txBody>
            <a:bodyPr/>
            <a:lstStyle/>
            <a:p>
              <a:endParaRPr lang="en-US"/>
            </a:p>
          </p:txBody>
        </p:sp>
      </p:grpSp>
      <p:grpSp>
        <p:nvGrpSpPr>
          <p:cNvPr id="17" name="Group 17"/>
          <p:cNvGrpSpPr/>
          <p:nvPr/>
        </p:nvGrpSpPr>
        <p:grpSpPr>
          <a:xfrm rot="10110610">
            <a:off x="10084301" y="-417745"/>
            <a:ext cx="6404787" cy="3404127"/>
            <a:chOff x="0" y="0"/>
            <a:chExt cx="8539716" cy="4538836"/>
          </a:xfrm>
        </p:grpSpPr>
        <p:sp>
          <p:nvSpPr>
            <p:cNvPr id="18" name="Freeform 18"/>
            <p:cNvSpPr/>
            <p:nvPr/>
          </p:nvSpPr>
          <p:spPr>
            <a:xfrm rot="-1092440">
              <a:off x="110784" y="1248410"/>
              <a:ext cx="8318147" cy="2042015"/>
            </a:xfrm>
            <a:custGeom>
              <a:avLst/>
              <a:gdLst/>
              <a:ahLst/>
              <a:cxnLst/>
              <a:rect l="l" t="t" r="r" b="b"/>
              <a:pathLst>
                <a:path w="8318147" h="2042015">
                  <a:moveTo>
                    <a:pt x="0" y="0"/>
                  </a:moveTo>
                  <a:lnTo>
                    <a:pt x="8318147" y="0"/>
                  </a:lnTo>
                  <a:lnTo>
                    <a:pt x="8318147" y="2042015"/>
                  </a:lnTo>
                  <a:lnTo>
                    <a:pt x="0" y="2042015"/>
                  </a:lnTo>
                  <a:lnTo>
                    <a:pt x="0" y="0"/>
                  </a:lnTo>
                  <a:close/>
                </a:path>
              </a:pathLst>
            </a:custGeom>
            <a:blipFill>
              <a:blip>
                <a:extLst>
                  <a:ext uri="{96DAC541-7B7A-43D3-8B79-37D633B846F1}">
                    <asvg:svgBlip xmlns:asvg="http://schemas.microsoft.com/office/drawing/2016/SVG/main" r:embed="rId8"/>
                  </a:ext>
                </a:extLst>
              </a:blip>
              <a:stretch>
                <a:fillRect r="-6734"/>
              </a:stretch>
            </a:blipFill>
          </p:spPr>
          <p:txBody>
            <a:bodyPr/>
            <a:lstStyle/>
            <a:p>
              <a:endParaRPr lang="en-US"/>
            </a:p>
          </p:txBody>
        </p:sp>
        <p:sp>
          <p:nvSpPr>
            <p:cNvPr id="19" name="Freeform 19"/>
            <p:cNvSpPr/>
            <p:nvPr/>
          </p:nvSpPr>
          <p:spPr>
            <a:xfrm rot="10053514" flipH="1">
              <a:off x="4110174" y="1622136"/>
              <a:ext cx="1487819" cy="2140747"/>
            </a:xfrm>
            <a:custGeom>
              <a:avLst/>
              <a:gdLst/>
              <a:ahLst/>
              <a:cxnLst/>
              <a:rect l="l" t="t" r="r" b="b"/>
              <a:pathLst>
                <a:path w="1487819" h="2140747">
                  <a:moveTo>
                    <a:pt x="1487819" y="0"/>
                  </a:moveTo>
                  <a:lnTo>
                    <a:pt x="0" y="0"/>
                  </a:lnTo>
                  <a:lnTo>
                    <a:pt x="0" y="2140748"/>
                  </a:lnTo>
                  <a:lnTo>
                    <a:pt x="1487819" y="2140748"/>
                  </a:lnTo>
                  <a:lnTo>
                    <a:pt x="1487819" y="0"/>
                  </a:lnTo>
                  <a:close/>
                </a:path>
              </a:pathLst>
            </a:custGeom>
            <a:blipFill>
              <a:blip r:embed="rId9"/>
              <a:stretch>
                <a:fillRect/>
              </a:stretch>
            </a:blipFill>
          </p:spPr>
          <p:txBody>
            <a:bodyPr/>
            <a:lstStyle/>
            <a:p>
              <a:endParaRPr lang="en-US"/>
            </a:p>
          </p:txBody>
        </p:sp>
      </p:grpSp>
      <p:grpSp>
        <p:nvGrpSpPr>
          <p:cNvPr id="20" name="Group 20"/>
          <p:cNvGrpSpPr/>
          <p:nvPr/>
        </p:nvGrpSpPr>
        <p:grpSpPr>
          <a:xfrm rot="-7014354">
            <a:off x="-1958096" y="7209417"/>
            <a:ext cx="6803886" cy="3535401"/>
            <a:chOff x="0" y="0"/>
            <a:chExt cx="9071848" cy="4713868"/>
          </a:xfrm>
        </p:grpSpPr>
        <p:sp>
          <p:nvSpPr>
            <p:cNvPr id="21" name="Freeform 21"/>
            <p:cNvSpPr/>
            <p:nvPr/>
          </p:nvSpPr>
          <p:spPr>
            <a:xfrm rot="-1092440">
              <a:off x="96761" y="1335926"/>
              <a:ext cx="8878327" cy="2042015"/>
            </a:xfrm>
            <a:custGeom>
              <a:avLst/>
              <a:gdLst/>
              <a:ahLst/>
              <a:cxnLst/>
              <a:rect l="l" t="t" r="r" b="b"/>
              <a:pathLst>
                <a:path w="8878327" h="2042015">
                  <a:moveTo>
                    <a:pt x="0" y="0"/>
                  </a:moveTo>
                  <a:lnTo>
                    <a:pt x="8878327" y="0"/>
                  </a:lnTo>
                  <a:lnTo>
                    <a:pt x="8878327" y="2042015"/>
                  </a:lnTo>
                  <a:lnTo>
                    <a:pt x="0" y="204201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2" name="Freeform 22"/>
            <p:cNvSpPr/>
            <p:nvPr/>
          </p:nvSpPr>
          <p:spPr>
            <a:xfrm rot="10053514" flipH="1">
              <a:off x="4110174" y="1797168"/>
              <a:ext cx="1487819" cy="2140747"/>
            </a:xfrm>
            <a:custGeom>
              <a:avLst/>
              <a:gdLst/>
              <a:ahLst/>
              <a:cxnLst/>
              <a:rect l="l" t="t" r="r" b="b"/>
              <a:pathLst>
                <a:path w="1487819" h="2140747">
                  <a:moveTo>
                    <a:pt x="1487819" y="0"/>
                  </a:moveTo>
                  <a:lnTo>
                    <a:pt x="0" y="0"/>
                  </a:lnTo>
                  <a:lnTo>
                    <a:pt x="0" y="2140748"/>
                  </a:lnTo>
                  <a:lnTo>
                    <a:pt x="1487819" y="2140748"/>
                  </a:lnTo>
                  <a:lnTo>
                    <a:pt x="1487819" y="0"/>
                  </a:lnTo>
                  <a:close/>
                </a:path>
              </a:pathLst>
            </a:custGeom>
            <a:blipFill>
              <a:blip r:embed="rId9"/>
              <a:stretch>
                <a:fillRect/>
              </a:stretch>
            </a:blipFill>
          </p:spPr>
          <p:txBody>
            <a:bodyPr/>
            <a:lstStyle/>
            <a:p>
              <a:endParaRPr lang="en-US"/>
            </a:p>
          </p:txBody>
        </p:sp>
      </p:grpSp>
      <p:grpSp>
        <p:nvGrpSpPr>
          <p:cNvPr id="23" name="Group 23"/>
          <p:cNvGrpSpPr/>
          <p:nvPr/>
        </p:nvGrpSpPr>
        <p:grpSpPr>
          <a:xfrm>
            <a:off x="4311643" y="8361364"/>
            <a:ext cx="5516134" cy="1231506"/>
            <a:chOff x="0" y="0"/>
            <a:chExt cx="7354845" cy="1642008"/>
          </a:xfrm>
        </p:grpSpPr>
        <p:sp>
          <p:nvSpPr>
            <p:cNvPr id="24" name="Freeform 24"/>
            <p:cNvSpPr/>
            <p:nvPr/>
          </p:nvSpPr>
          <p:spPr>
            <a:xfrm>
              <a:off x="0" y="0"/>
              <a:ext cx="7354845" cy="1641983"/>
            </a:xfrm>
            <a:custGeom>
              <a:avLst/>
              <a:gdLst/>
              <a:ahLst/>
              <a:cxnLst/>
              <a:rect l="l" t="t" r="r" b="b"/>
              <a:pathLst>
                <a:path w="7354845" h="1641983">
                  <a:moveTo>
                    <a:pt x="0" y="0"/>
                  </a:moveTo>
                  <a:lnTo>
                    <a:pt x="7354845" y="0"/>
                  </a:lnTo>
                  <a:lnTo>
                    <a:pt x="7354845" y="1641983"/>
                  </a:lnTo>
                  <a:lnTo>
                    <a:pt x="0" y="1641983"/>
                  </a:lnTo>
                  <a:lnTo>
                    <a:pt x="0" y="0"/>
                  </a:lnTo>
                  <a:close/>
                </a:path>
              </a:pathLst>
            </a:custGeom>
            <a:blipFill>
              <a:blip r:embed="rId10"/>
              <a:stretch>
                <a:fillRect t="-593" b="-593"/>
              </a:stretch>
            </a:blipFill>
          </p:spPr>
          <p:txBody>
            <a:bodyPr/>
            <a:lstStyle/>
            <a:p>
              <a:endParaRPr lang="en-US"/>
            </a:p>
          </p:txBody>
        </p:sp>
      </p:grpSp>
      <p:sp>
        <p:nvSpPr>
          <p:cNvPr id="25" name="TextBox 25"/>
          <p:cNvSpPr txBox="1"/>
          <p:nvPr/>
        </p:nvSpPr>
        <p:spPr>
          <a:xfrm>
            <a:off x="2683146" y="5334000"/>
            <a:ext cx="7144631" cy="1246000"/>
          </a:xfrm>
          <a:prstGeom prst="rect">
            <a:avLst/>
          </a:prstGeom>
        </p:spPr>
        <p:txBody>
          <a:bodyPr lIns="0" tIns="0" rIns="0" bIns="0" rtlCol="0" anchor="t">
            <a:spAutoFit/>
          </a:bodyPr>
          <a:lstStyle/>
          <a:p>
            <a:pPr algn="r">
              <a:lnSpc>
                <a:spcPts val="4692"/>
              </a:lnSpc>
            </a:pPr>
            <a:r>
              <a:rPr lang="en-US" sz="5586" b="1" i="1">
                <a:solidFill>
                  <a:srgbClr val="501214"/>
                </a:solidFill>
                <a:latin typeface="Aptos Bold Italics"/>
                <a:ea typeface="Aptos Bold Italics"/>
                <a:cs typeface="Aptos Bold Italics"/>
                <a:sym typeface="Aptos Bold Italics"/>
              </a:rPr>
              <a:t>Welcome home, and welcome to the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585241" y="486410"/>
            <a:ext cx="9683016" cy="1306623"/>
            <a:chOff x="0" y="0"/>
            <a:chExt cx="12910688" cy="1742164"/>
          </a:xfrm>
        </p:grpSpPr>
        <p:sp>
          <p:nvSpPr>
            <p:cNvPr id="5" name="Freeform 5"/>
            <p:cNvSpPr/>
            <p:nvPr/>
          </p:nvSpPr>
          <p:spPr>
            <a:xfrm>
              <a:off x="0" y="0"/>
              <a:ext cx="12910688" cy="1742165"/>
            </a:xfrm>
            <a:custGeom>
              <a:avLst/>
              <a:gdLst/>
              <a:ahLst/>
              <a:cxnLst/>
              <a:rect l="l" t="t" r="r" b="b"/>
              <a:pathLst>
                <a:path w="12910688" h="1742165">
                  <a:moveTo>
                    <a:pt x="0" y="0"/>
                  </a:moveTo>
                  <a:lnTo>
                    <a:pt x="12910688" y="0"/>
                  </a:lnTo>
                  <a:lnTo>
                    <a:pt x="12910688" y="1742165"/>
                  </a:lnTo>
                  <a:lnTo>
                    <a:pt x="0" y="1742165"/>
                  </a:lnTo>
                  <a:close/>
                </a:path>
              </a:pathLst>
            </a:custGeom>
            <a:blipFill>
              <a:blip r:embed="rId3">
                <a:alphaModFix amt="0"/>
              </a:blip>
              <a:stretch>
                <a:fillRect t="-169360" r="-69980" b="-221534"/>
              </a:stretch>
            </a:blipFill>
          </p:spPr>
          <p:txBody>
            <a:bodyPr/>
            <a:lstStyle/>
            <a:p>
              <a:endParaRPr lang="en-US"/>
            </a:p>
          </p:txBody>
        </p:sp>
        <p:sp>
          <p:nvSpPr>
            <p:cNvPr id="6" name="TextBox 6"/>
            <p:cNvSpPr txBox="1"/>
            <p:nvPr/>
          </p:nvSpPr>
          <p:spPr>
            <a:xfrm>
              <a:off x="0" y="209550"/>
              <a:ext cx="12910688" cy="1532614"/>
            </a:xfrm>
            <a:prstGeom prst="rect">
              <a:avLst/>
            </a:prstGeom>
          </p:spPr>
          <p:txBody>
            <a:bodyPr lIns="0" tIns="0" rIns="0" bIns="0" rtlCol="0" anchor="b"/>
            <a:lstStyle/>
            <a:p>
              <a:pPr algn="l">
                <a:lnSpc>
                  <a:spcPts val="6002"/>
                </a:lnSpc>
              </a:pPr>
              <a:r>
                <a:rPr lang="en-US" sz="6899" b="1">
                  <a:solidFill>
                    <a:srgbClr val="6EA095"/>
                  </a:solidFill>
                  <a:latin typeface="Aptos Bold"/>
                  <a:ea typeface="Aptos Bold"/>
                  <a:cs typeface="Aptos Bold"/>
                  <a:sym typeface="Aptos Bold"/>
                </a:rPr>
                <a:t>What is Sustainability?</a:t>
              </a:r>
            </a:p>
          </p:txBody>
        </p:sp>
      </p:grpSp>
      <p:sp>
        <p:nvSpPr>
          <p:cNvPr id="7" name="Freeform 7"/>
          <p:cNvSpPr/>
          <p:nvPr/>
        </p:nvSpPr>
        <p:spPr>
          <a:xfrm>
            <a:off x="705156" y="3590743"/>
            <a:ext cx="3624445" cy="5753088"/>
          </a:xfrm>
          <a:custGeom>
            <a:avLst/>
            <a:gdLst/>
            <a:ahLst/>
            <a:cxnLst/>
            <a:rect l="l" t="t" r="r" b="b"/>
            <a:pathLst>
              <a:path w="3624445" h="5753088">
                <a:moveTo>
                  <a:pt x="0" y="0"/>
                </a:moveTo>
                <a:lnTo>
                  <a:pt x="3624445" y="0"/>
                </a:lnTo>
                <a:lnTo>
                  <a:pt x="3624445" y="5753087"/>
                </a:lnTo>
                <a:lnTo>
                  <a:pt x="0" y="5753087"/>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705156" y="1812083"/>
            <a:ext cx="17179697" cy="134188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Sustainability is the ability to provide resources for current and future populations while protecting the environment and enhancing economic stability. Principles of sustainability can be used both as a </a:t>
            </a:r>
            <a:r>
              <a:rPr lang="en-US" sz="2400" b="1">
                <a:solidFill>
                  <a:srgbClr val="ED2542"/>
                </a:solidFill>
                <a:latin typeface="Aptos Bold"/>
                <a:ea typeface="Aptos Bold"/>
                <a:cs typeface="Aptos Bold"/>
                <a:sym typeface="Aptos Bold"/>
              </a:rPr>
              <a:t>policy goal</a:t>
            </a:r>
            <a:r>
              <a:rPr lang="en-US" sz="2400">
                <a:solidFill>
                  <a:srgbClr val="501214"/>
                </a:solidFill>
                <a:latin typeface="Aptos"/>
                <a:ea typeface="Aptos"/>
                <a:cs typeface="Aptos"/>
                <a:sym typeface="Aptos"/>
              </a:rPr>
              <a:t> for institutions and governments, and as a lifestyle and </a:t>
            </a:r>
            <a:r>
              <a:rPr lang="en-US" sz="2400" b="1">
                <a:solidFill>
                  <a:srgbClr val="ED2542"/>
                </a:solidFill>
                <a:latin typeface="Aptos Bold"/>
                <a:ea typeface="Aptos Bold"/>
                <a:cs typeface="Aptos Bold"/>
                <a:sym typeface="Aptos Bold"/>
              </a:rPr>
              <a:t>value system</a:t>
            </a:r>
            <a:r>
              <a:rPr lang="en-US" sz="2400">
                <a:solidFill>
                  <a:srgbClr val="501214"/>
                </a:solidFill>
                <a:latin typeface="Aptos"/>
                <a:ea typeface="Aptos"/>
                <a:cs typeface="Aptos"/>
                <a:sym typeface="Aptos"/>
              </a:rPr>
              <a:t> for individuals.</a:t>
            </a:r>
          </a:p>
          <a:p>
            <a:pPr algn="l">
              <a:lnSpc>
                <a:spcPts val="2664"/>
              </a:lnSpc>
            </a:pPr>
            <a:endParaRPr lang="en-US" sz="2400">
              <a:solidFill>
                <a:srgbClr val="501214"/>
              </a:solidFill>
              <a:latin typeface="Aptos"/>
              <a:ea typeface="Aptos"/>
              <a:cs typeface="Aptos"/>
              <a:sym typeface="Aptos"/>
            </a:endParaRPr>
          </a:p>
        </p:txBody>
      </p:sp>
      <p:sp>
        <p:nvSpPr>
          <p:cNvPr id="9" name="TextBox 9"/>
          <p:cNvSpPr txBox="1"/>
          <p:nvPr/>
        </p:nvSpPr>
        <p:spPr>
          <a:xfrm>
            <a:off x="4901570" y="3188064"/>
            <a:ext cx="6909430" cy="729157"/>
          </a:xfrm>
          <a:prstGeom prst="rect">
            <a:avLst/>
          </a:prstGeom>
        </p:spPr>
        <p:txBody>
          <a:bodyPr wrap="square" lIns="0" tIns="0" rIns="0" bIns="0" rtlCol="0" anchor="t">
            <a:spAutoFit/>
          </a:bodyPr>
          <a:lstStyle/>
          <a:p>
            <a:pPr algn="l">
              <a:lnSpc>
                <a:spcPts val="6019"/>
              </a:lnSpc>
            </a:pPr>
            <a:r>
              <a:rPr lang="en-US" sz="4299" b="1" dirty="0">
                <a:solidFill>
                  <a:srgbClr val="F87860"/>
                </a:solidFill>
                <a:latin typeface="Aptos Bold"/>
                <a:ea typeface="Aptos Bold"/>
                <a:cs typeface="Aptos Bold"/>
                <a:sym typeface="Aptos Bold"/>
              </a:rPr>
              <a:t>The Triple Bottom Line</a:t>
            </a:r>
          </a:p>
        </p:txBody>
      </p:sp>
      <p:sp>
        <p:nvSpPr>
          <p:cNvPr id="10" name="TextBox 10"/>
          <p:cNvSpPr txBox="1"/>
          <p:nvPr/>
        </p:nvSpPr>
        <p:spPr>
          <a:xfrm>
            <a:off x="4857018" y="3936272"/>
            <a:ext cx="12402282" cy="67513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is a framework that outlines the three pillars of sustainability. Together, these pillars form a balanced approach for sustainability initiatives that consider human </a:t>
            </a:r>
            <a:r>
              <a:rPr lang="en-US" sz="2400" b="1">
                <a:solidFill>
                  <a:srgbClr val="501214"/>
                </a:solidFill>
                <a:latin typeface="Aptos Bold"/>
                <a:ea typeface="Aptos Bold"/>
                <a:cs typeface="Aptos Bold"/>
                <a:sym typeface="Aptos Bold"/>
              </a:rPr>
              <a:t>and </a:t>
            </a:r>
            <a:r>
              <a:rPr lang="en-US" sz="2400">
                <a:solidFill>
                  <a:srgbClr val="501214"/>
                </a:solidFill>
                <a:latin typeface="Aptos"/>
                <a:ea typeface="Aptos"/>
                <a:cs typeface="Aptos"/>
                <a:sym typeface="Aptos"/>
              </a:rPr>
              <a:t>environmental needs.</a:t>
            </a:r>
          </a:p>
        </p:txBody>
      </p:sp>
      <p:sp>
        <p:nvSpPr>
          <p:cNvPr id="11" name="TextBox 11"/>
          <p:cNvSpPr txBox="1"/>
          <p:nvPr/>
        </p:nvSpPr>
        <p:spPr>
          <a:xfrm>
            <a:off x="4901570" y="5596141"/>
            <a:ext cx="3539751" cy="334213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This bottom line pertains to consideration for </a:t>
            </a:r>
            <a:r>
              <a:rPr lang="en-US" sz="2400" b="1">
                <a:solidFill>
                  <a:srgbClr val="ED2542"/>
                </a:solidFill>
                <a:latin typeface="Aptos Bold"/>
                <a:ea typeface="Aptos Bold"/>
                <a:cs typeface="Aptos Bold"/>
                <a:sym typeface="Aptos Bold"/>
              </a:rPr>
              <a:t>societal needs</a:t>
            </a:r>
            <a:r>
              <a:rPr lang="en-US" sz="2400">
                <a:solidFill>
                  <a:srgbClr val="501214"/>
                </a:solidFill>
                <a:latin typeface="Aptos"/>
                <a:ea typeface="Aptos"/>
                <a:cs typeface="Aptos"/>
                <a:sym typeface="Aptos"/>
              </a:rPr>
              <a:t>, particularly related to accessibility, fair labor practices, and community wellbeing. Prioritizing the welfare of people is an important dimension of social sustainability.</a:t>
            </a:r>
          </a:p>
        </p:txBody>
      </p:sp>
      <p:sp>
        <p:nvSpPr>
          <p:cNvPr id="12" name="TextBox 12"/>
          <p:cNvSpPr txBox="1"/>
          <p:nvPr/>
        </p:nvSpPr>
        <p:spPr>
          <a:xfrm>
            <a:off x="4901570" y="4849381"/>
            <a:ext cx="1435596" cy="613410"/>
          </a:xfrm>
          <a:prstGeom prst="rect">
            <a:avLst/>
          </a:prstGeom>
        </p:spPr>
        <p:txBody>
          <a:bodyPr lIns="0" tIns="0" rIns="0" bIns="0" rtlCol="0" anchor="t">
            <a:spAutoFit/>
          </a:bodyPr>
          <a:lstStyle/>
          <a:p>
            <a:pPr algn="l">
              <a:lnSpc>
                <a:spcPts val="5039"/>
              </a:lnSpc>
            </a:pPr>
            <a:r>
              <a:rPr lang="en-US" sz="3599" b="1">
                <a:solidFill>
                  <a:srgbClr val="6EA095"/>
                </a:solidFill>
                <a:latin typeface="Aptos Bold"/>
                <a:ea typeface="Aptos Bold"/>
                <a:cs typeface="Aptos Bold"/>
                <a:sym typeface="Aptos Bold"/>
              </a:rPr>
              <a:t>People</a:t>
            </a:r>
          </a:p>
        </p:txBody>
      </p:sp>
      <p:sp>
        <p:nvSpPr>
          <p:cNvPr id="13" name="TextBox 13"/>
          <p:cNvSpPr txBox="1"/>
          <p:nvPr/>
        </p:nvSpPr>
        <p:spPr>
          <a:xfrm>
            <a:off x="9052601" y="4854143"/>
            <a:ext cx="1339453" cy="613410"/>
          </a:xfrm>
          <a:prstGeom prst="rect">
            <a:avLst/>
          </a:prstGeom>
        </p:spPr>
        <p:txBody>
          <a:bodyPr lIns="0" tIns="0" rIns="0" bIns="0" rtlCol="0" anchor="t">
            <a:spAutoFit/>
          </a:bodyPr>
          <a:lstStyle/>
          <a:p>
            <a:pPr algn="l">
              <a:lnSpc>
                <a:spcPts val="5039"/>
              </a:lnSpc>
            </a:pPr>
            <a:r>
              <a:rPr lang="en-US" sz="3599" b="1">
                <a:solidFill>
                  <a:srgbClr val="6EA095"/>
                </a:solidFill>
                <a:latin typeface="Aptos Bold"/>
                <a:ea typeface="Aptos Bold"/>
                <a:cs typeface="Aptos Bold"/>
                <a:sym typeface="Aptos Bold"/>
              </a:rPr>
              <a:t>Planet</a:t>
            </a:r>
          </a:p>
        </p:txBody>
      </p:sp>
      <p:sp>
        <p:nvSpPr>
          <p:cNvPr id="14" name="TextBox 14"/>
          <p:cNvSpPr txBox="1"/>
          <p:nvPr/>
        </p:nvSpPr>
        <p:spPr>
          <a:xfrm>
            <a:off x="13388448" y="4854143"/>
            <a:ext cx="1137132" cy="613410"/>
          </a:xfrm>
          <a:prstGeom prst="rect">
            <a:avLst/>
          </a:prstGeom>
        </p:spPr>
        <p:txBody>
          <a:bodyPr lIns="0" tIns="0" rIns="0" bIns="0" rtlCol="0" anchor="t">
            <a:spAutoFit/>
          </a:bodyPr>
          <a:lstStyle/>
          <a:p>
            <a:pPr algn="l">
              <a:lnSpc>
                <a:spcPts val="5039"/>
              </a:lnSpc>
            </a:pPr>
            <a:r>
              <a:rPr lang="en-US" sz="3599" b="1">
                <a:solidFill>
                  <a:srgbClr val="6EA095"/>
                </a:solidFill>
                <a:latin typeface="Aptos Bold"/>
                <a:ea typeface="Aptos Bold"/>
                <a:cs typeface="Aptos Bold"/>
                <a:sym typeface="Aptos Bold"/>
              </a:rPr>
              <a:t>Profit</a:t>
            </a:r>
          </a:p>
        </p:txBody>
      </p:sp>
      <p:sp>
        <p:nvSpPr>
          <p:cNvPr id="15" name="TextBox 15"/>
          <p:cNvSpPr txBox="1"/>
          <p:nvPr/>
        </p:nvSpPr>
        <p:spPr>
          <a:xfrm>
            <a:off x="9012822" y="5600903"/>
            <a:ext cx="3768198" cy="334213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The environmental bottom line of sustainability focuses on the needs of the nonhuman world, including </a:t>
            </a:r>
            <a:r>
              <a:rPr lang="en-US" sz="2400" b="1">
                <a:solidFill>
                  <a:srgbClr val="ED2542"/>
                </a:solidFill>
                <a:latin typeface="Aptos Bold"/>
                <a:ea typeface="Aptos Bold"/>
                <a:cs typeface="Aptos Bold"/>
                <a:sym typeface="Aptos Bold"/>
              </a:rPr>
              <a:t>ecological systems</a:t>
            </a:r>
            <a:r>
              <a:rPr lang="en-US" sz="2400">
                <a:solidFill>
                  <a:srgbClr val="501214"/>
                </a:solidFill>
                <a:latin typeface="Aptos"/>
                <a:ea typeface="Aptos"/>
                <a:cs typeface="Aptos"/>
                <a:sym typeface="Aptos"/>
              </a:rPr>
              <a:t> and habitats. This bottom line recognizes the dependence of all human needs on the stability of natural processes.</a:t>
            </a:r>
          </a:p>
        </p:txBody>
      </p:sp>
      <p:sp>
        <p:nvSpPr>
          <p:cNvPr id="16" name="TextBox 16"/>
          <p:cNvSpPr txBox="1"/>
          <p:nvPr/>
        </p:nvSpPr>
        <p:spPr>
          <a:xfrm>
            <a:off x="13388448" y="5596141"/>
            <a:ext cx="3870852" cy="3675507"/>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The final bottom line centers economic productivity, and prioritizes the growth and viability of economic systems that specifically benefit the other two dimensions of sustainability. In this context, profit describes </a:t>
            </a:r>
            <a:r>
              <a:rPr lang="en-US" sz="2400" b="1">
                <a:solidFill>
                  <a:srgbClr val="ED2542"/>
                </a:solidFill>
                <a:latin typeface="Aptos Bold"/>
                <a:ea typeface="Aptos Bold"/>
                <a:cs typeface="Aptos Bold"/>
                <a:sym typeface="Aptos Bold"/>
              </a:rPr>
              <a:t>value </a:t>
            </a:r>
            <a:r>
              <a:rPr lang="en-US" sz="2400">
                <a:solidFill>
                  <a:srgbClr val="501214"/>
                </a:solidFill>
                <a:latin typeface="Aptos"/>
                <a:ea typeface="Aptos"/>
                <a:cs typeface="Aptos"/>
                <a:sym typeface="Aptos"/>
              </a:rPr>
              <a:t>generated to support the needs of humans and the environment.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1504374" y="1702959"/>
            <a:ext cx="17535461" cy="9608767"/>
            <a:chOff x="0" y="0"/>
            <a:chExt cx="23380615" cy="12811689"/>
          </a:xfrm>
        </p:grpSpPr>
        <p:sp>
          <p:nvSpPr>
            <p:cNvPr id="5" name="Freeform 5"/>
            <p:cNvSpPr/>
            <p:nvPr/>
          </p:nvSpPr>
          <p:spPr>
            <a:xfrm rot="9609399">
              <a:off x="214569" y="3794133"/>
              <a:ext cx="22951476" cy="5278840"/>
            </a:xfrm>
            <a:custGeom>
              <a:avLst/>
              <a:gdLst/>
              <a:ahLst/>
              <a:cxnLst/>
              <a:rect l="l" t="t" r="r" b="b"/>
              <a:pathLst>
                <a:path w="22951476" h="5278840">
                  <a:moveTo>
                    <a:pt x="0" y="0"/>
                  </a:moveTo>
                  <a:lnTo>
                    <a:pt x="22951477" y="0"/>
                  </a:lnTo>
                  <a:lnTo>
                    <a:pt x="22951477" y="5278839"/>
                  </a:lnTo>
                  <a:lnTo>
                    <a:pt x="0" y="52788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6853526">
              <a:off x="17823937" y="850863"/>
              <a:ext cx="3449518" cy="4963336"/>
            </a:xfrm>
            <a:custGeom>
              <a:avLst/>
              <a:gdLst/>
              <a:ahLst/>
              <a:cxnLst/>
              <a:rect l="l" t="t" r="r" b="b"/>
              <a:pathLst>
                <a:path w="3449518" h="4963336">
                  <a:moveTo>
                    <a:pt x="0" y="0"/>
                  </a:moveTo>
                  <a:lnTo>
                    <a:pt x="3449518" y="0"/>
                  </a:lnTo>
                  <a:lnTo>
                    <a:pt x="3449518" y="4963335"/>
                  </a:lnTo>
                  <a:lnTo>
                    <a:pt x="0" y="4963335"/>
                  </a:lnTo>
                  <a:lnTo>
                    <a:pt x="0" y="0"/>
                  </a:lnTo>
                  <a:close/>
                </a:path>
              </a:pathLst>
            </a:custGeom>
            <a:blipFill>
              <a:blip r:embed="rId4"/>
              <a:stretch>
                <a:fillRect/>
              </a:stretch>
            </a:blipFill>
          </p:spPr>
          <p:txBody>
            <a:bodyPr/>
            <a:lstStyle/>
            <a:p>
              <a:endParaRPr lang="en-US"/>
            </a:p>
          </p:txBody>
        </p:sp>
        <p:sp>
          <p:nvSpPr>
            <p:cNvPr id="7" name="TextBox 7"/>
            <p:cNvSpPr txBox="1"/>
            <p:nvPr/>
          </p:nvSpPr>
          <p:spPr>
            <a:xfrm>
              <a:off x="17913296" y="2933624"/>
              <a:ext cx="3270800" cy="883539"/>
            </a:xfrm>
            <a:prstGeom prst="rect">
              <a:avLst/>
            </a:prstGeom>
          </p:spPr>
          <p:txBody>
            <a:bodyPr lIns="0" tIns="0" rIns="0" bIns="0" rtlCol="0" anchor="t">
              <a:spAutoFit/>
            </a:bodyPr>
            <a:lstStyle/>
            <a:p>
              <a:pPr algn="ctr">
                <a:lnSpc>
                  <a:spcPts val="2435"/>
                </a:lnSpc>
              </a:pPr>
              <a:r>
                <a:rPr lang="en-US" sz="2799" b="1">
                  <a:solidFill>
                    <a:srgbClr val="FFFFFF"/>
                  </a:solidFill>
                  <a:latin typeface="Aptos Bold"/>
                  <a:ea typeface="Aptos Bold"/>
                  <a:cs typeface="Aptos Bold"/>
                  <a:sym typeface="Aptos Bold"/>
                </a:rPr>
                <a:t> Self-stewardship</a:t>
              </a:r>
            </a:p>
          </p:txBody>
        </p:sp>
        <p:sp>
          <p:nvSpPr>
            <p:cNvPr id="8" name="Freeform 8"/>
            <p:cNvSpPr/>
            <p:nvPr/>
          </p:nvSpPr>
          <p:spPr>
            <a:xfrm rot="2052806" flipH="1">
              <a:off x="13633581" y="529582"/>
              <a:ext cx="3380854" cy="4864539"/>
            </a:xfrm>
            <a:custGeom>
              <a:avLst/>
              <a:gdLst/>
              <a:ahLst/>
              <a:cxnLst/>
              <a:rect l="l" t="t" r="r" b="b"/>
              <a:pathLst>
                <a:path w="3380854" h="4864539">
                  <a:moveTo>
                    <a:pt x="3380855" y="0"/>
                  </a:moveTo>
                  <a:lnTo>
                    <a:pt x="0" y="0"/>
                  </a:lnTo>
                  <a:lnTo>
                    <a:pt x="0" y="4864538"/>
                  </a:lnTo>
                  <a:lnTo>
                    <a:pt x="3380855" y="4864538"/>
                  </a:lnTo>
                  <a:lnTo>
                    <a:pt x="3380855" y="0"/>
                  </a:lnTo>
                  <a:close/>
                </a:path>
              </a:pathLst>
            </a:custGeom>
            <a:blipFill>
              <a:blip r:embed="rId4"/>
              <a:stretch>
                <a:fillRect/>
              </a:stretch>
            </a:blipFill>
          </p:spPr>
          <p:txBody>
            <a:bodyPr/>
            <a:lstStyle/>
            <a:p>
              <a:endParaRPr lang="en-US"/>
            </a:p>
          </p:txBody>
        </p:sp>
        <p:sp>
          <p:nvSpPr>
            <p:cNvPr id="9" name="TextBox 9"/>
            <p:cNvSpPr txBox="1"/>
            <p:nvPr/>
          </p:nvSpPr>
          <p:spPr>
            <a:xfrm>
              <a:off x="13772657" y="2235373"/>
              <a:ext cx="2883303" cy="1289939"/>
            </a:xfrm>
            <a:prstGeom prst="rect">
              <a:avLst/>
            </a:prstGeom>
          </p:spPr>
          <p:txBody>
            <a:bodyPr lIns="0" tIns="0" rIns="0" bIns="0" rtlCol="0" anchor="t">
              <a:spAutoFit/>
            </a:bodyPr>
            <a:lstStyle/>
            <a:p>
              <a:pPr algn="ctr">
                <a:lnSpc>
                  <a:spcPts val="2435"/>
                </a:lnSpc>
              </a:pPr>
              <a:r>
                <a:rPr lang="en-US" sz="2799" b="1">
                  <a:solidFill>
                    <a:srgbClr val="FFFFFF"/>
                  </a:solidFill>
                  <a:latin typeface="Aptos Bold"/>
                  <a:ea typeface="Aptos Bold"/>
                  <a:cs typeface="Aptos Bold"/>
                  <a:sym typeface="Aptos Bold"/>
                </a:rPr>
                <a:t>Local Stewardship and Service</a:t>
              </a:r>
            </a:p>
          </p:txBody>
        </p:sp>
        <p:sp>
          <p:nvSpPr>
            <p:cNvPr id="10" name="Freeform 10"/>
            <p:cNvSpPr/>
            <p:nvPr/>
          </p:nvSpPr>
          <p:spPr>
            <a:xfrm rot="5400000" flipH="1">
              <a:off x="11951036" y="5829560"/>
              <a:ext cx="3380854" cy="4864539"/>
            </a:xfrm>
            <a:custGeom>
              <a:avLst/>
              <a:gdLst/>
              <a:ahLst/>
              <a:cxnLst/>
              <a:rect l="l" t="t" r="r" b="b"/>
              <a:pathLst>
                <a:path w="3380854" h="4864539">
                  <a:moveTo>
                    <a:pt x="3380855" y="0"/>
                  </a:moveTo>
                  <a:lnTo>
                    <a:pt x="0" y="0"/>
                  </a:lnTo>
                  <a:lnTo>
                    <a:pt x="0" y="4864539"/>
                  </a:lnTo>
                  <a:lnTo>
                    <a:pt x="3380855" y="4864539"/>
                  </a:lnTo>
                  <a:lnTo>
                    <a:pt x="3380855" y="0"/>
                  </a:lnTo>
                  <a:close/>
                </a:path>
              </a:pathLst>
            </a:custGeom>
            <a:blipFill>
              <a:blip r:embed="rId4"/>
              <a:stretch>
                <a:fillRect/>
              </a:stretch>
            </a:blipFill>
          </p:spPr>
          <p:txBody>
            <a:bodyPr/>
            <a:lstStyle/>
            <a:p>
              <a:endParaRPr lang="en-US"/>
            </a:p>
          </p:txBody>
        </p:sp>
        <p:sp>
          <p:nvSpPr>
            <p:cNvPr id="11" name="TextBox 11"/>
            <p:cNvSpPr txBox="1"/>
            <p:nvPr/>
          </p:nvSpPr>
          <p:spPr>
            <a:xfrm>
              <a:off x="11994712" y="7765451"/>
              <a:ext cx="3555890" cy="859021"/>
            </a:xfrm>
            <a:prstGeom prst="rect">
              <a:avLst/>
            </a:prstGeom>
          </p:spPr>
          <p:txBody>
            <a:bodyPr lIns="0" tIns="0" rIns="0" bIns="0" rtlCol="0" anchor="t">
              <a:spAutoFit/>
            </a:bodyPr>
            <a:lstStyle/>
            <a:p>
              <a:pPr algn="ctr">
                <a:lnSpc>
                  <a:spcPts val="2379"/>
                </a:lnSpc>
              </a:pPr>
              <a:r>
                <a:rPr lang="en-US" sz="2735" b="1">
                  <a:solidFill>
                    <a:srgbClr val="FFFFFF"/>
                  </a:solidFill>
                  <a:latin typeface="Aptos Bold"/>
                  <a:ea typeface="Aptos Bold"/>
                  <a:cs typeface="Aptos Bold"/>
                  <a:sym typeface="Aptos Bold"/>
                </a:rPr>
                <a:t>Waste Reduction</a:t>
              </a:r>
            </a:p>
          </p:txBody>
        </p:sp>
        <p:sp>
          <p:nvSpPr>
            <p:cNvPr id="12" name="Freeform 12"/>
            <p:cNvSpPr/>
            <p:nvPr/>
          </p:nvSpPr>
          <p:spPr>
            <a:xfrm rot="4546927" flipH="1">
              <a:off x="7882676" y="4795530"/>
              <a:ext cx="3380854" cy="4864539"/>
            </a:xfrm>
            <a:custGeom>
              <a:avLst/>
              <a:gdLst/>
              <a:ahLst/>
              <a:cxnLst/>
              <a:rect l="l" t="t" r="r" b="b"/>
              <a:pathLst>
                <a:path w="3380854" h="4864539">
                  <a:moveTo>
                    <a:pt x="3380855" y="0"/>
                  </a:moveTo>
                  <a:lnTo>
                    <a:pt x="0" y="0"/>
                  </a:lnTo>
                  <a:lnTo>
                    <a:pt x="0" y="4864539"/>
                  </a:lnTo>
                  <a:lnTo>
                    <a:pt x="3380855" y="4864539"/>
                  </a:lnTo>
                  <a:lnTo>
                    <a:pt x="3380855" y="0"/>
                  </a:lnTo>
                  <a:close/>
                </a:path>
              </a:pathLst>
            </a:custGeom>
            <a:blipFill>
              <a:blip r:embed="rId4"/>
              <a:stretch>
                <a:fillRect/>
              </a:stretch>
            </a:blipFill>
          </p:spPr>
          <p:txBody>
            <a:bodyPr/>
            <a:lstStyle/>
            <a:p>
              <a:endParaRPr lang="en-US"/>
            </a:p>
          </p:txBody>
        </p:sp>
        <p:sp>
          <p:nvSpPr>
            <p:cNvPr id="13" name="TextBox 13"/>
            <p:cNvSpPr txBox="1"/>
            <p:nvPr/>
          </p:nvSpPr>
          <p:spPr>
            <a:xfrm>
              <a:off x="8128435" y="6528803"/>
              <a:ext cx="2889338" cy="1312002"/>
            </a:xfrm>
            <a:prstGeom prst="rect">
              <a:avLst/>
            </a:prstGeom>
          </p:spPr>
          <p:txBody>
            <a:bodyPr lIns="0" tIns="0" rIns="0" bIns="0" rtlCol="0" anchor="t">
              <a:spAutoFit/>
            </a:bodyPr>
            <a:lstStyle/>
            <a:p>
              <a:pPr algn="ctr">
                <a:lnSpc>
                  <a:spcPts val="2498"/>
                </a:lnSpc>
              </a:pPr>
              <a:r>
                <a:rPr lang="en-US" sz="2871" b="1">
                  <a:solidFill>
                    <a:srgbClr val="FFFFFF"/>
                  </a:solidFill>
                  <a:latin typeface="Aptos Bold"/>
                  <a:ea typeface="Aptos Bold"/>
                  <a:cs typeface="Aptos Bold"/>
                  <a:sym typeface="Aptos Bold"/>
                </a:rPr>
                <a:t>Native Habitat Protection</a:t>
              </a:r>
            </a:p>
          </p:txBody>
        </p:sp>
        <p:sp>
          <p:nvSpPr>
            <p:cNvPr id="14" name="Freeform 14"/>
            <p:cNvSpPr/>
            <p:nvPr/>
          </p:nvSpPr>
          <p:spPr>
            <a:xfrm rot="5534267">
              <a:off x="3512921" y="7031567"/>
              <a:ext cx="3380854" cy="4864539"/>
            </a:xfrm>
            <a:custGeom>
              <a:avLst/>
              <a:gdLst/>
              <a:ahLst/>
              <a:cxnLst/>
              <a:rect l="l" t="t" r="r" b="b"/>
              <a:pathLst>
                <a:path w="3380854" h="4864539">
                  <a:moveTo>
                    <a:pt x="0" y="0"/>
                  </a:moveTo>
                  <a:lnTo>
                    <a:pt x="3380854" y="0"/>
                  </a:lnTo>
                  <a:lnTo>
                    <a:pt x="3380854" y="4864538"/>
                  </a:lnTo>
                  <a:lnTo>
                    <a:pt x="0" y="4864538"/>
                  </a:lnTo>
                  <a:lnTo>
                    <a:pt x="0" y="0"/>
                  </a:lnTo>
                  <a:close/>
                </a:path>
              </a:pathLst>
            </a:custGeom>
            <a:blipFill>
              <a:blip r:embed="rId4"/>
              <a:stretch>
                <a:fillRect/>
              </a:stretch>
            </a:blipFill>
          </p:spPr>
          <p:txBody>
            <a:bodyPr/>
            <a:lstStyle/>
            <a:p>
              <a:endParaRPr lang="en-US"/>
            </a:p>
          </p:txBody>
        </p:sp>
        <p:sp>
          <p:nvSpPr>
            <p:cNvPr id="15" name="TextBox 15"/>
            <p:cNvSpPr txBox="1"/>
            <p:nvPr/>
          </p:nvSpPr>
          <p:spPr>
            <a:xfrm>
              <a:off x="3698064" y="9088076"/>
              <a:ext cx="3010569" cy="837245"/>
            </a:xfrm>
            <a:prstGeom prst="rect">
              <a:avLst/>
            </a:prstGeom>
          </p:spPr>
          <p:txBody>
            <a:bodyPr lIns="0" tIns="0" rIns="0" bIns="0" rtlCol="0" anchor="t">
              <a:spAutoFit/>
            </a:bodyPr>
            <a:lstStyle/>
            <a:p>
              <a:pPr algn="ctr">
                <a:lnSpc>
                  <a:spcPts val="2325"/>
                </a:lnSpc>
              </a:pPr>
              <a:r>
                <a:rPr lang="en-US" sz="2672" b="1">
                  <a:solidFill>
                    <a:srgbClr val="FFFFFF"/>
                  </a:solidFill>
                  <a:latin typeface="Aptos Bold"/>
                  <a:ea typeface="Aptos Bold"/>
                  <a:cs typeface="Aptos Bold"/>
                  <a:sym typeface="Aptos Bold"/>
                </a:rPr>
                <a:t>Water Conservation</a:t>
              </a:r>
            </a:p>
          </p:txBody>
        </p:sp>
      </p:grpSp>
      <p:sp>
        <p:nvSpPr>
          <p:cNvPr id="16" name="TextBox 16"/>
          <p:cNvSpPr txBox="1"/>
          <p:nvPr/>
        </p:nvSpPr>
        <p:spPr>
          <a:xfrm>
            <a:off x="624991" y="687912"/>
            <a:ext cx="12010666" cy="2115819"/>
          </a:xfrm>
          <a:prstGeom prst="rect">
            <a:avLst/>
          </a:prstGeom>
        </p:spPr>
        <p:txBody>
          <a:bodyPr lIns="0" tIns="0" rIns="0" bIns="0" rtlCol="0" anchor="t">
            <a:spAutoFit/>
          </a:bodyPr>
          <a:lstStyle/>
          <a:p>
            <a:pPr algn="l">
              <a:lnSpc>
                <a:spcPts val="8272"/>
              </a:lnSpc>
            </a:pPr>
            <a:r>
              <a:rPr lang="en-US" sz="7589" b="1">
                <a:solidFill>
                  <a:srgbClr val="6EA095"/>
                </a:solidFill>
                <a:latin typeface="Aptos Bold"/>
                <a:ea typeface="Aptos Bold"/>
                <a:cs typeface="Aptos Bold"/>
                <a:sym typeface="Aptos Bold"/>
              </a:rPr>
              <a:t>What does </a:t>
            </a:r>
            <a:r>
              <a:rPr lang="en-US" sz="7589" b="1" i="1">
                <a:solidFill>
                  <a:srgbClr val="6EA095"/>
                </a:solidFill>
                <a:latin typeface="Aptos Bold Italics"/>
                <a:ea typeface="Aptos Bold Italics"/>
                <a:cs typeface="Aptos Bold Italics"/>
                <a:sym typeface="Aptos Bold Italics"/>
              </a:rPr>
              <a:t>sustainability </a:t>
            </a:r>
            <a:r>
              <a:rPr lang="en-US" sz="7589" b="1">
                <a:solidFill>
                  <a:srgbClr val="6EA095"/>
                </a:solidFill>
                <a:latin typeface="Aptos Bold"/>
                <a:ea typeface="Aptos Bold"/>
                <a:cs typeface="Aptos Bold"/>
                <a:sym typeface="Aptos Bold"/>
              </a:rPr>
              <a:t>look like for Bobcats?</a:t>
            </a:r>
          </a:p>
        </p:txBody>
      </p:sp>
      <p:sp>
        <p:nvSpPr>
          <p:cNvPr id="17" name="TextBox 17"/>
          <p:cNvSpPr txBox="1"/>
          <p:nvPr/>
        </p:nvSpPr>
        <p:spPr>
          <a:xfrm>
            <a:off x="624991" y="3028595"/>
            <a:ext cx="9647114" cy="1524381"/>
          </a:xfrm>
          <a:prstGeom prst="rect">
            <a:avLst/>
          </a:prstGeom>
        </p:spPr>
        <p:txBody>
          <a:bodyPr lIns="0" tIns="0" rIns="0" bIns="0" rtlCol="0" anchor="t">
            <a:spAutoFit/>
          </a:bodyPr>
          <a:lstStyle/>
          <a:p>
            <a:pPr algn="l">
              <a:lnSpc>
                <a:spcPts val="3042"/>
              </a:lnSpc>
            </a:pPr>
            <a:r>
              <a:rPr lang="en-US" sz="2600">
                <a:solidFill>
                  <a:srgbClr val="FFFFFF"/>
                </a:solidFill>
                <a:latin typeface="Aptos"/>
                <a:ea typeface="Aptos"/>
                <a:cs typeface="Aptos"/>
                <a:sym typeface="Aptos"/>
              </a:rPr>
              <a:t>From the moment they set foot on campus, all Bobcats have the opportunity to become </a:t>
            </a:r>
            <a:r>
              <a:rPr lang="en-US" sz="2600" b="1">
                <a:solidFill>
                  <a:srgbClr val="EBBA45"/>
                </a:solidFill>
                <a:latin typeface="Aptos Bold"/>
                <a:ea typeface="Aptos Bold"/>
                <a:cs typeface="Aptos Bold"/>
                <a:sym typeface="Aptos Bold"/>
              </a:rPr>
              <a:t>stewards</a:t>
            </a:r>
            <a:r>
              <a:rPr lang="en-US" sz="2600">
                <a:solidFill>
                  <a:srgbClr val="FFFFFF"/>
                </a:solidFill>
                <a:latin typeface="Aptos"/>
                <a:ea typeface="Aptos"/>
                <a:cs typeface="Aptos"/>
                <a:sym typeface="Aptos"/>
              </a:rPr>
              <a:t>, or caretakers, of the TXST and San Marcos community. The act of caring for your community, resources, and personal wellbeing is called </a:t>
            </a:r>
            <a:r>
              <a:rPr lang="en-US" sz="2600" b="1">
                <a:solidFill>
                  <a:srgbClr val="EBBA45"/>
                </a:solidFill>
                <a:latin typeface="Aptos Bold"/>
                <a:ea typeface="Aptos Bold"/>
                <a:cs typeface="Aptos Bold"/>
                <a:sym typeface="Aptos Bold"/>
              </a:rPr>
              <a:t>stewardship. </a:t>
            </a:r>
          </a:p>
        </p:txBody>
      </p:sp>
      <p:sp>
        <p:nvSpPr>
          <p:cNvPr id="18" name="TextBox 18"/>
          <p:cNvSpPr txBox="1"/>
          <p:nvPr/>
        </p:nvSpPr>
        <p:spPr>
          <a:xfrm>
            <a:off x="624991" y="4972076"/>
            <a:ext cx="8999838" cy="762381"/>
          </a:xfrm>
          <a:prstGeom prst="rect">
            <a:avLst/>
          </a:prstGeom>
        </p:spPr>
        <p:txBody>
          <a:bodyPr lIns="0" tIns="0" rIns="0" bIns="0" rtlCol="0" anchor="t">
            <a:spAutoFit/>
          </a:bodyPr>
          <a:lstStyle/>
          <a:p>
            <a:pPr algn="l">
              <a:lnSpc>
                <a:spcPts val="3042"/>
              </a:lnSpc>
            </a:pPr>
            <a:r>
              <a:rPr lang="en-US" sz="2600">
                <a:solidFill>
                  <a:srgbClr val="FFFFFF"/>
                </a:solidFill>
                <a:latin typeface="Aptos"/>
                <a:ea typeface="Aptos"/>
                <a:cs typeface="Aptos"/>
                <a:sym typeface="Aptos"/>
              </a:rPr>
              <a:t>At TXST, we uphold the three pillars of sustainability by working towards stewardship in </a:t>
            </a:r>
            <a:r>
              <a:rPr lang="en-US" sz="2600" b="1">
                <a:solidFill>
                  <a:srgbClr val="EBBA45"/>
                </a:solidFill>
                <a:latin typeface="Aptos Bold"/>
                <a:ea typeface="Aptos Bold"/>
                <a:cs typeface="Aptos Bold"/>
                <a:sym typeface="Aptos Bold"/>
              </a:rPr>
              <a:t>five main areas</a:t>
            </a:r>
            <a:r>
              <a:rPr lang="en-US" sz="2600">
                <a:solidFill>
                  <a:srgbClr val="FFFFFF"/>
                </a:solidFill>
                <a:latin typeface="Aptos"/>
                <a:ea typeface="Aptos"/>
                <a:cs typeface="Aptos"/>
                <a:sym typeface="Aptos"/>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1583896" y="-416127"/>
            <a:ext cx="6803886" cy="3535401"/>
            <a:chOff x="0" y="0"/>
            <a:chExt cx="9071848" cy="4713868"/>
          </a:xfrm>
        </p:grpSpPr>
        <p:sp>
          <p:nvSpPr>
            <p:cNvPr id="5" name="Freeform 5"/>
            <p:cNvSpPr/>
            <p:nvPr/>
          </p:nvSpPr>
          <p:spPr>
            <a:xfrm rot="-1092440">
              <a:off x="96761" y="1335926"/>
              <a:ext cx="8878327" cy="2042015"/>
            </a:xfrm>
            <a:custGeom>
              <a:avLst/>
              <a:gdLst/>
              <a:ahLst/>
              <a:cxnLst/>
              <a:rect l="l" t="t" r="r" b="b"/>
              <a:pathLst>
                <a:path w="8878327" h="2042015">
                  <a:moveTo>
                    <a:pt x="0" y="0"/>
                  </a:moveTo>
                  <a:lnTo>
                    <a:pt x="8878327" y="0"/>
                  </a:lnTo>
                  <a:lnTo>
                    <a:pt x="8878327" y="2042015"/>
                  </a:lnTo>
                  <a:lnTo>
                    <a:pt x="0" y="204201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10053514" flipH="1">
              <a:off x="4110174" y="1797168"/>
              <a:ext cx="1487819" cy="2140747"/>
            </a:xfrm>
            <a:custGeom>
              <a:avLst/>
              <a:gdLst/>
              <a:ahLst/>
              <a:cxnLst/>
              <a:rect l="l" t="t" r="r" b="b"/>
              <a:pathLst>
                <a:path w="1487819" h="2140747">
                  <a:moveTo>
                    <a:pt x="1487819" y="0"/>
                  </a:moveTo>
                  <a:lnTo>
                    <a:pt x="0" y="0"/>
                  </a:lnTo>
                  <a:lnTo>
                    <a:pt x="0" y="2140748"/>
                  </a:lnTo>
                  <a:lnTo>
                    <a:pt x="1487819" y="2140748"/>
                  </a:lnTo>
                  <a:lnTo>
                    <a:pt x="1487819" y="0"/>
                  </a:lnTo>
                  <a:close/>
                </a:path>
              </a:pathLst>
            </a:custGeom>
            <a:blipFill>
              <a:blip r:embed="rId4"/>
              <a:stretch>
                <a:fillRect/>
              </a:stretch>
            </a:blipFill>
          </p:spPr>
          <p:txBody>
            <a:bodyPr/>
            <a:lstStyle/>
            <a:p>
              <a:endParaRPr lang="en-US"/>
            </a:p>
          </p:txBody>
        </p:sp>
      </p:grpSp>
      <p:grpSp>
        <p:nvGrpSpPr>
          <p:cNvPr id="7" name="Group 7"/>
          <p:cNvGrpSpPr/>
          <p:nvPr/>
        </p:nvGrpSpPr>
        <p:grpSpPr>
          <a:xfrm>
            <a:off x="14327900" y="749450"/>
            <a:ext cx="3777859" cy="3320763"/>
            <a:chOff x="83820" y="1018540"/>
            <a:chExt cx="10337596" cy="9086814"/>
          </a:xfrm>
        </p:grpSpPr>
        <p:sp>
          <p:nvSpPr>
            <p:cNvPr id="8" name="Freeform 8"/>
            <p:cNvSpPr/>
            <p:nvPr/>
          </p:nvSpPr>
          <p:spPr>
            <a:xfrm>
              <a:off x="98796" y="314405"/>
              <a:ext cx="9771388" cy="8781233"/>
            </a:xfrm>
            <a:custGeom>
              <a:avLst/>
              <a:gdLst/>
              <a:ahLst/>
              <a:cxnLst/>
              <a:rect l="l" t="t" r="r" b="b"/>
              <a:pathLst>
                <a:path w="9771388" h="8781233">
                  <a:moveTo>
                    <a:pt x="2930423" y="476805"/>
                  </a:moveTo>
                  <a:cubicBezTo>
                    <a:pt x="1146065" y="1426812"/>
                    <a:pt x="-98796" y="2888666"/>
                    <a:pt x="6171" y="5111696"/>
                  </a:cubicBezTo>
                  <a:cubicBezTo>
                    <a:pt x="25303" y="5596781"/>
                    <a:pt x="119959" y="6082966"/>
                    <a:pt x="327395" y="6511952"/>
                  </a:cubicBezTo>
                  <a:cubicBezTo>
                    <a:pt x="853036" y="7599818"/>
                    <a:pt x="1995952" y="8138801"/>
                    <a:pt x="3086504" y="8443491"/>
                  </a:cubicBezTo>
                  <a:cubicBezTo>
                    <a:pt x="4215322" y="8759181"/>
                    <a:pt x="5406573" y="8908777"/>
                    <a:pt x="6546467" y="8646984"/>
                  </a:cubicBezTo>
                  <a:cubicBezTo>
                    <a:pt x="7686362" y="8384094"/>
                    <a:pt x="8773894" y="7666916"/>
                    <a:pt x="9348876" y="6560351"/>
                  </a:cubicBezTo>
                  <a:cubicBezTo>
                    <a:pt x="10256160" y="4815806"/>
                    <a:pt x="9627808" y="2418981"/>
                    <a:pt x="8173737" y="1191420"/>
                  </a:cubicBezTo>
                  <a:cubicBezTo>
                    <a:pt x="6719667" y="-150575"/>
                    <a:pt x="4657384" y="-314405"/>
                    <a:pt x="2930423" y="476805"/>
                  </a:cubicBezTo>
                </a:path>
              </a:pathLst>
            </a:custGeom>
            <a:blipFill>
              <a:blip r:embed="rId5"/>
              <a:stretch>
                <a:fillRect l="-159" t="-57850" r="159" b="-9167"/>
              </a:stretch>
            </a:blipFill>
          </p:spPr>
          <p:txBody>
            <a:bodyPr/>
            <a:lstStyle/>
            <a:p>
              <a:endParaRPr lang="en-US"/>
            </a:p>
          </p:txBody>
        </p:sp>
      </p:grpSp>
      <p:grpSp>
        <p:nvGrpSpPr>
          <p:cNvPr id="9" name="Group 9"/>
          <p:cNvGrpSpPr/>
          <p:nvPr/>
        </p:nvGrpSpPr>
        <p:grpSpPr>
          <a:xfrm>
            <a:off x="11425644" y="3947865"/>
            <a:ext cx="6330252" cy="5893311"/>
            <a:chOff x="487680" y="-128270"/>
            <a:chExt cx="20869858" cy="19429331"/>
          </a:xfrm>
        </p:grpSpPr>
        <p:sp>
          <p:nvSpPr>
            <p:cNvPr id="10" name="Freeform 10"/>
            <p:cNvSpPr/>
            <p:nvPr/>
          </p:nvSpPr>
          <p:spPr>
            <a:xfrm>
              <a:off x="297450" y="472389"/>
              <a:ext cx="19742533" cy="18882598"/>
            </a:xfrm>
            <a:custGeom>
              <a:avLst/>
              <a:gdLst/>
              <a:ahLst/>
              <a:cxnLst/>
              <a:rect l="l" t="t" r="r" b="b"/>
              <a:pathLst>
                <a:path w="19742533" h="18882598">
                  <a:moveTo>
                    <a:pt x="15067707" y="1495177"/>
                  </a:moveTo>
                  <a:cubicBezTo>
                    <a:pt x="12214082" y="-164351"/>
                    <a:pt x="8889070" y="-403931"/>
                    <a:pt x="5943468" y="585553"/>
                  </a:cubicBezTo>
                  <a:cubicBezTo>
                    <a:pt x="3892354" y="1259492"/>
                    <a:pt x="2018297" y="2806048"/>
                    <a:pt x="877767" y="5022647"/>
                  </a:cubicBezTo>
                  <a:cubicBezTo>
                    <a:pt x="-206010" y="7749570"/>
                    <a:pt x="-297450" y="11473769"/>
                    <a:pt x="666217" y="14235754"/>
                  </a:cubicBezTo>
                  <a:cubicBezTo>
                    <a:pt x="1631989" y="16197190"/>
                    <a:pt x="3266901" y="17560651"/>
                    <a:pt x="5028284" y="18256018"/>
                  </a:cubicBezTo>
                  <a:cubicBezTo>
                    <a:pt x="6789667" y="18908682"/>
                    <a:pt x="8677520" y="18956941"/>
                    <a:pt x="10517084" y="18820880"/>
                  </a:cubicBezTo>
                  <a:cubicBezTo>
                    <a:pt x="12517611" y="18598830"/>
                    <a:pt x="14536533" y="18033968"/>
                    <a:pt x="16251926" y="16730888"/>
                  </a:cubicBezTo>
                  <a:cubicBezTo>
                    <a:pt x="17967320" y="15427808"/>
                    <a:pt x="19351593" y="13302756"/>
                    <a:pt x="19671216" y="10834890"/>
                  </a:cubicBezTo>
                  <a:cubicBezTo>
                    <a:pt x="20177097" y="6962658"/>
                    <a:pt x="17923630" y="3154704"/>
                    <a:pt x="15067707" y="1495176"/>
                  </a:cubicBezTo>
                  <a:close/>
                </a:path>
              </a:pathLst>
            </a:custGeom>
            <a:blipFill>
              <a:blip r:embed="rId6"/>
              <a:stretch>
                <a:fillRect l="-7607" t="-3181" r="-6840" b="-3702"/>
              </a:stretch>
            </a:blipFill>
          </p:spPr>
          <p:txBody>
            <a:bodyPr/>
            <a:lstStyle/>
            <a:p>
              <a:endParaRPr lang="en-US"/>
            </a:p>
          </p:txBody>
        </p:sp>
      </p:grpSp>
      <p:grpSp>
        <p:nvGrpSpPr>
          <p:cNvPr id="11" name="Group 11"/>
          <p:cNvGrpSpPr/>
          <p:nvPr/>
        </p:nvGrpSpPr>
        <p:grpSpPr>
          <a:xfrm>
            <a:off x="1028700" y="6164208"/>
            <a:ext cx="10171043" cy="2866902"/>
            <a:chOff x="0" y="0"/>
            <a:chExt cx="13561391" cy="3822536"/>
          </a:xfrm>
        </p:grpSpPr>
        <p:sp>
          <p:nvSpPr>
            <p:cNvPr id="12" name="TextBox 12"/>
            <p:cNvSpPr txBox="1"/>
            <p:nvPr/>
          </p:nvSpPr>
          <p:spPr>
            <a:xfrm>
              <a:off x="1852058" y="19050"/>
              <a:ext cx="2575429" cy="918820"/>
            </a:xfrm>
            <a:prstGeom prst="rect">
              <a:avLst/>
            </a:prstGeom>
          </p:spPr>
          <p:txBody>
            <a:bodyPr lIns="0" tIns="0" rIns="0" bIns="0" rtlCol="0" anchor="t">
              <a:spAutoFit/>
            </a:bodyPr>
            <a:lstStyle/>
            <a:p>
              <a:pPr algn="r">
                <a:lnSpc>
                  <a:spcPts val="5405"/>
                </a:lnSpc>
              </a:pPr>
              <a:r>
                <a:rPr lang="en-US" sz="4620" b="1">
                  <a:solidFill>
                    <a:srgbClr val="8ECEDF"/>
                  </a:solidFill>
                  <a:latin typeface="Aptos Bold"/>
                  <a:ea typeface="Aptos Bold"/>
                  <a:cs typeface="Aptos Bold"/>
                  <a:sym typeface="Aptos Bold"/>
                </a:rPr>
                <a:t>SAVE</a:t>
              </a:r>
            </a:p>
          </p:txBody>
        </p:sp>
        <p:sp>
          <p:nvSpPr>
            <p:cNvPr id="13" name="TextBox 13"/>
            <p:cNvSpPr txBox="1"/>
            <p:nvPr/>
          </p:nvSpPr>
          <p:spPr>
            <a:xfrm>
              <a:off x="620024" y="1503020"/>
              <a:ext cx="3807463" cy="918820"/>
            </a:xfrm>
            <a:prstGeom prst="rect">
              <a:avLst/>
            </a:prstGeom>
          </p:spPr>
          <p:txBody>
            <a:bodyPr lIns="0" tIns="0" rIns="0" bIns="0" rtlCol="0" anchor="t">
              <a:spAutoFit/>
            </a:bodyPr>
            <a:lstStyle/>
            <a:p>
              <a:pPr algn="r">
                <a:lnSpc>
                  <a:spcPts val="5405"/>
                </a:lnSpc>
              </a:pPr>
              <a:r>
                <a:rPr lang="en-US" sz="4620" b="1">
                  <a:solidFill>
                    <a:srgbClr val="8ECEDF"/>
                  </a:solidFill>
                  <a:latin typeface="Aptos Bold"/>
                  <a:ea typeface="Aptos Bold"/>
                  <a:cs typeface="Aptos Bold"/>
                  <a:sym typeface="Aptos Bold"/>
                </a:rPr>
                <a:t>REPORT</a:t>
              </a:r>
            </a:p>
          </p:txBody>
        </p:sp>
        <p:sp>
          <p:nvSpPr>
            <p:cNvPr id="14" name="TextBox 14"/>
            <p:cNvSpPr txBox="1"/>
            <p:nvPr/>
          </p:nvSpPr>
          <p:spPr>
            <a:xfrm>
              <a:off x="4761759" y="0"/>
              <a:ext cx="8799632" cy="951992"/>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water during daily activities like showering, brushing your teeth, and doing laundry.</a:t>
              </a:r>
            </a:p>
          </p:txBody>
        </p:sp>
        <p:sp>
          <p:nvSpPr>
            <p:cNvPr id="15" name="TextBox 15"/>
            <p:cNvSpPr txBox="1"/>
            <p:nvPr/>
          </p:nvSpPr>
          <p:spPr>
            <a:xfrm>
              <a:off x="4761759" y="1532575"/>
              <a:ext cx="8382879" cy="951992"/>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spills, leaks, and maintenance issues with water infrastructure you see around campus.</a:t>
              </a:r>
            </a:p>
          </p:txBody>
        </p:sp>
        <p:sp>
          <p:nvSpPr>
            <p:cNvPr id="16" name="TextBox 16"/>
            <p:cNvSpPr txBox="1"/>
            <p:nvPr/>
          </p:nvSpPr>
          <p:spPr>
            <a:xfrm>
              <a:off x="4761759" y="2870544"/>
              <a:ext cx="7693770" cy="951992"/>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with university or local organizations involved in water stewardship.</a:t>
              </a:r>
            </a:p>
          </p:txBody>
        </p:sp>
        <p:sp>
          <p:nvSpPr>
            <p:cNvPr id="17" name="TextBox 17"/>
            <p:cNvSpPr txBox="1"/>
            <p:nvPr/>
          </p:nvSpPr>
          <p:spPr>
            <a:xfrm>
              <a:off x="0" y="2903716"/>
              <a:ext cx="4427487" cy="918820"/>
            </a:xfrm>
            <a:prstGeom prst="rect">
              <a:avLst/>
            </a:prstGeom>
          </p:spPr>
          <p:txBody>
            <a:bodyPr lIns="0" tIns="0" rIns="0" bIns="0" rtlCol="0" anchor="t">
              <a:spAutoFit/>
            </a:bodyPr>
            <a:lstStyle/>
            <a:p>
              <a:pPr algn="r">
                <a:lnSpc>
                  <a:spcPts val="5405"/>
                </a:lnSpc>
              </a:pPr>
              <a:r>
                <a:rPr lang="en-US" sz="4620" b="1">
                  <a:solidFill>
                    <a:srgbClr val="8ECEDF"/>
                  </a:solidFill>
                  <a:latin typeface="Aptos Bold"/>
                  <a:ea typeface="Aptos Bold"/>
                  <a:cs typeface="Aptos Bold"/>
                  <a:sym typeface="Aptos Bold"/>
                </a:rPr>
                <a:t>VOLUNTEER</a:t>
              </a:r>
            </a:p>
          </p:txBody>
        </p:sp>
      </p:grpSp>
      <p:grpSp>
        <p:nvGrpSpPr>
          <p:cNvPr id="18" name="Group 18"/>
          <p:cNvGrpSpPr/>
          <p:nvPr/>
        </p:nvGrpSpPr>
        <p:grpSpPr>
          <a:xfrm>
            <a:off x="14270455" y="7597659"/>
            <a:ext cx="3777859" cy="1858484"/>
            <a:chOff x="0" y="0"/>
            <a:chExt cx="994992" cy="489477"/>
          </a:xfrm>
        </p:grpSpPr>
        <p:sp>
          <p:nvSpPr>
            <p:cNvPr id="19" name="Freeform 19"/>
            <p:cNvSpPr/>
            <p:nvPr/>
          </p:nvSpPr>
          <p:spPr>
            <a:xfrm>
              <a:off x="0" y="0"/>
              <a:ext cx="994992" cy="489477"/>
            </a:xfrm>
            <a:custGeom>
              <a:avLst/>
              <a:gdLst/>
              <a:ahLst/>
              <a:cxnLst/>
              <a:rect l="l" t="t" r="r" b="b"/>
              <a:pathLst>
                <a:path w="994992" h="489477">
                  <a:moveTo>
                    <a:pt x="104514" y="0"/>
                  </a:moveTo>
                  <a:lnTo>
                    <a:pt x="890478" y="0"/>
                  </a:lnTo>
                  <a:cubicBezTo>
                    <a:pt x="918197" y="0"/>
                    <a:pt x="944780" y="11011"/>
                    <a:pt x="964380" y="30611"/>
                  </a:cubicBezTo>
                  <a:cubicBezTo>
                    <a:pt x="983981" y="50211"/>
                    <a:pt x="994992" y="76795"/>
                    <a:pt x="994992" y="104514"/>
                  </a:cubicBezTo>
                  <a:lnTo>
                    <a:pt x="994992" y="384964"/>
                  </a:lnTo>
                  <a:cubicBezTo>
                    <a:pt x="994992" y="442685"/>
                    <a:pt x="948199" y="489477"/>
                    <a:pt x="890478" y="489477"/>
                  </a:cubicBezTo>
                  <a:lnTo>
                    <a:pt x="104514" y="489477"/>
                  </a:lnTo>
                  <a:cubicBezTo>
                    <a:pt x="46792" y="489477"/>
                    <a:pt x="0" y="442685"/>
                    <a:pt x="0" y="384964"/>
                  </a:cubicBezTo>
                  <a:lnTo>
                    <a:pt x="0" y="104514"/>
                  </a:lnTo>
                  <a:cubicBezTo>
                    <a:pt x="0" y="46792"/>
                    <a:pt x="46792" y="0"/>
                    <a:pt x="104514" y="0"/>
                  </a:cubicBezTo>
                  <a:close/>
                </a:path>
              </a:pathLst>
            </a:custGeom>
            <a:solidFill>
              <a:srgbClr val="8ECEDF"/>
            </a:solidFill>
          </p:spPr>
          <p:txBody>
            <a:bodyPr/>
            <a:lstStyle/>
            <a:p>
              <a:endParaRPr lang="en-US"/>
            </a:p>
          </p:txBody>
        </p:sp>
        <p:sp>
          <p:nvSpPr>
            <p:cNvPr id="20" name="TextBox 20"/>
            <p:cNvSpPr txBox="1"/>
            <p:nvPr/>
          </p:nvSpPr>
          <p:spPr>
            <a:xfrm>
              <a:off x="0" y="0"/>
              <a:ext cx="994992" cy="489477"/>
            </a:xfrm>
            <a:prstGeom prst="rect">
              <a:avLst/>
            </a:prstGeom>
          </p:spPr>
          <p:txBody>
            <a:bodyPr lIns="50800" tIns="50800" rIns="50800" bIns="50800" rtlCol="0" anchor="ctr"/>
            <a:lstStyle/>
            <a:p>
              <a:pPr algn="ctr">
                <a:lnSpc>
                  <a:spcPts val="2808"/>
                </a:lnSpc>
              </a:pPr>
              <a:endParaRPr/>
            </a:p>
          </p:txBody>
        </p:sp>
      </p:grpSp>
      <p:sp>
        <p:nvSpPr>
          <p:cNvPr id="21" name="TextBox 21"/>
          <p:cNvSpPr txBox="1"/>
          <p:nvPr/>
        </p:nvSpPr>
        <p:spPr>
          <a:xfrm>
            <a:off x="758117" y="2821916"/>
            <a:ext cx="11934549" cy="1418844"/>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All water on Texas State University campus comes from the </a:t>
            </a:r>
            <a:r>
              <a:rPr lang="en-US" sz="2400" b="1">
                <a:solidFill>
                  <a:srgbClr val="EBBA45"/>
                </a:solidFill>
                <a:latin typeface="Aptos Bold"/>
                <a:ea typeface="Aptos Bold"/>
                <a:cs typeface="Aptos Bold"/>
                <a:sym typeface="Aptos Bold"/>
              </a:rPr>
              <a:t>Edwards Aquifer</a:t>
            </a:r>
            <a:r>
              <a:rPr lang="en-US" sz="2400">
                <a:solidFill>
                  <a:srgbClr val="FFFFFF"/>
                </a:solidFill>
                <a:latin typeface="Aptos"/>
                <a:ea typeface="Aptos"/>
                <a:cs typeface="Aptos"/>
                <a:sym typeface="Aptos"/>
              </a:rPr>
              <a:t>, an underground reservoir that provides water for roughly </a:t>
            </a:r>
            <a:r>
              <a:rPr lang="en-US" sz="2400" b="1">
                <a:solidFill>
                  <a:srgbClr val="EBBA45"/>
                </a:solidFill>
                <a:latin typeface="Aptos Bold"/>
                <a:ea typeface="Aptos Bold"/>
                <a:cs typeface="Aptos Bold"/>
                <a:sym typeface="Aptos Bold"/>
              </a:rPr>
              <a:t>2 million people</a:t>
            </a:r>
            <a:r>
              <a:rPr lang="en-US" sz="2400">
                <a:solidFill>
                  <a:srgbClr val="FFFFFF"/>
                </a:solidFill>
                <a:latin typeface="Aptos"/>
                <a:ea typeface="Aptos"/>
                <a:cs typeface="Aptos"/>
                <a:sym typeface="Aptos"/>
              </a:rPr>
              <a:t> across a region that includes the I-35 corridor and Texas Hill Country. The Edwards Aquifer is also the source of the </a:t>
            </a:r>
            <a:r>
              <a:rPr lang="en-US" sz="2400" b="1">
                <a:solidFill>
                  <a:srgbClr val="EBBA45"/>
                </a:solidFill>
                <a:latin typeface="Aptos Bold"/>
                <a:ea typeface="Aptos Bold"/>
                <a:cs typeface="Aptos Bold"/>
                <a:sym typeface="Aptos Bold"/>
              </a:rPr>
              <a:t>San Marcos River</a:t>
            </a:r>
            <a:r>
              <a:rPr lang="en-US" sz="2400">
                <a:solidFill>
                  <a:srgbClr val="FFFFFF"/>
                </a:solidFill>
                <a:latin typeface="Aptos"/>
                <a:ea typeface="Aptos"/>
                <a:cs typeface="Aptos"/>
                <a:sym typeface="Aptos"/>
              </a:rPr>
              <a:t>, and many other Central Texas rivers. </a:t>
            </a:r>
          </a:p>
        </p:txBody>
      </p:sp>
      <p:sp>
        <p:nvSpPr>
          <p:cNvPr id="22" name="TextBox 22"/>
          <p:cNvSpPr txBox="1"/>
          <p:nvPr/>
        </p:nvSpPr>
        <p:spPr>
          <a:xfrm>
            <a:off x="2960272" y="1450078"/>
            <a:ext cx="10964276" cy="959753"/>
          </a:xfrm>
          <a:prstGeom prst="rect">
            <a:avLst/>
          </a:prstGeom>
        </p:spPr>
        <p:txBody>
          <a:bodyPr lIns="0" tIns="0" rIns="0" bIns="0" rtlCol="0" anchor="t">
            <a:spAutoFit/>
          </a:bodyPr>
          <a:lstStyle/>
          <a:p>
            <a:pPr algn="l">
              <a:lnSpc>
                <a:spcPts val="6911"/>
              </a:lnSpc>
            </a:pPr>
            <a:r>
              <a:rPr lang="en-US" sz="7944" b="1">
                <a:solidFill>
                  <a:srgbClr val="FFFFFF"/>
                </a:solidFill>
                <a:latin typeface="Aptos Bold"/>
                <a:ea typeface="Aptos Bold"/>
                <a:cs typeface="Aptos Bold"/>
                <a:sym typeface="Aptos Bold"/>
              </a:rPr>
              <a:t>Water Conservation</a:t>
            </a:r>
          </a:p>
        </p:txBody>
      </p:sp>
      <p:sp>
        <p:nvSpPr>
          <p:cNvPr id="23" name="TextBox 23"/>
          <p:cNvSpPr txBox="1"/>
          <p:nvPr/>
        </p:nvSpPr>
        <p:spPr>
          <a:xfrm>
            <a:off x="758117" y="4463672"/>
            <a:ext cx="10225002" cy="1066419"/>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Conserving our most important resource is our</a:t>
            </a:r>
            <a:r>
              <a:rPr lang="en-US" sz="2400" b="1">
                <a:solidFill>
                  <a:srgbClr val="EBBA45"/>
                </a:solidFill>
                <a:latin typeface="Aptos Bold"/>
                <a:ea typeface="Aptos Bold"/>
                <a:cs typeface="Aptos Bold"/>
                <a:sym typeface="Aptos Bold"/>
              </a:rPr>
              <a:t> collective responsibility</a:t>
            </a:r>
            <a:r>
              <a:rPr lang="en-US" sz="2400">
                <a:solidFill>
                  <a:srgbClr val="FFFFFF"/>
                </a:solidFill>
                <a:latin typeface="Aptos"/>
                <a:ea typeface="Aptos"/>
                <a:cs typeface="Aptos"/>
                <a:sym typeface="Aptos"/>
              </a:rPr>
              <a:t>. To help ensure water is flowing through our rivers  and aquifer for years to come, be sure to:</a:t>
            </a:r>
          </a:p>
        </p:txBody>
      </p:sp>
      <p:sp>
        <p:nvSpPr>
          <p:cNvPr id="24" name="TextBox 24"/>
          <p:cNvSpPr txBox="1"/>
          <p:nvPr/>
        </p:nvSpPr>
        <p:spPr>
          <a:xfrm>
            <a:off x="14385345" y="7884545"/>
            <a:ext cx="3662970" cy="1294237"/>
          </a:xfrm>
          <a:prstGeom prst="rect">
            <a:avLst/>
          </a:prstGeom>
        </p:spPr>
        <p:txBody>
          <a:bodyPr lIns="0" tIns="0" rIns="0" bIns="0" rtlCol="0" anchor="t">
            <a:spAutoFit/>
          </a:bodyPr>
          <a:lstStyle/>
          <a:p>
            <a:pPr algn="ctr">
              <a:lnSpc>
                <a:spcPts val="2567"/>
              </a:lnSpc>
            </a:pPr>
            <a:r>
              <a:rPr lang="en-US" sz="2194">
                <a:solidFill>
                  <a:srgbClr val="501214"/>
                </a:solidFill>
                <a:latin typeface="Aptos"/>
                <a:ea typeface="Aptos"/>
                <a:cs typeface="Aptos"/>
                <a:sym typeface="Aptos"/>
              </a:rPr>
              <a:t>Learn more about water science and conservation in Central Texas from the </a:t>
            </a:r>
            <a:r>
              <a:rPr lang="en-US" sz="2194" b="1" u="sng">
                <a:solidFill>
                  <a:srgbClr val="501214"/>
                </a:solidFill>
                <a:latin typeface="Aptos Bold"/>
                <a:ea typeface="Aptos Bold"/>
                <a:cs typeface="Aptos Bold"/>
                <a:sym typeface="Aptos Bold"/>
                <a:hlinkClick r:id="rId7" tooltip="https://www.edwardsaquifer.org"/>
              </a:rPr>
              <a:t>Edwards Aquifer Authority</a:t>
            </a:r>
            <a:r>
              <a:rPr lang="en-US" sz="2194" b="1">
                <a:solidFill>
                  <a:srgbClr val="501214"/>
                </a:solidFill>
                <a:latin typeface="Aptos Bold"/>
                <a:ea typeface="Aptos Bold"/>
                <a:cs typeface="Aptos Bold"/>
                <a:sym typeface="Aptos Bold"/>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1583896" y="-416127"/>
            <a:ext cx="15508443" cy="3535401"/>
            <a:chOff x="0" y="0"/>
            <a:chExt cx="20677924" cy="4713868"/>
          </a:xfrm>
        </p:grpSpPr>
        <p:sp>
          <p:nvSpPr>
            <p:cNvPr id="5" name="Freeform 5"/>
            <p:cNvSpPr/>
            <p:nvPr/>
          </p:nvSpPr>
          <p:spPr>
            <a:xfrm rot="-1092440">
              <a:off x="96761" y="1335926"/>
              <a:ext cx="8878327" cy="2042015"/>
            </a:xfrm>
            <a:custGeom>
              <a:avLst/>
              <a:gdLst/>
              <a:ahLst/>
              <a:cxnLst/>
              <a:rect l="l" t="t" r="r" b="b"/>
              <a:pathLst>
                <a:path w="8878327" h="2042015">
                  <a:moveTo>
                    <a:pt x="0" y="0"/>
                  </a:moveTo>
                  <a:lnTo>
                    <a:pt x="8878327" y="0"/>
                  </a:lnTo>
                  <a:lnTo>
                    <a:pt x="8878327" y="2042015"/>
                  </a:lnTo>
                  <a:lnTo>
                    <a:pt x="0" y="204201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10053514" flipH="1">
              <a:off x="4110174" y="1797168"/>
              <a:ext cx="1487819" cy="2140747"/>
            </a:xfrm>
            <a:custGeom>
              <a:avLst/>
              <a:gdLst/>
              <a:ahLst/>
              <a:cxnLst/>
              <a:rect l="l" t="t" r="r" b="b"/>
              <a:pathLst>
                <a:path w="1487819" h="2140747">
                  <a:moveTo>
                    <a:pt x="1487819" y="0"/>
                  </a:moveTo>
                  <a:lnTo>
                    <a:pt x="0" y="0"/>
                  </a:lnTo>
                  <a:lnTo>
                    <a:pt x="0" y="2140748"/>
                  </a:lnTo>
                  <a:lnTo>
                    <a:pt x="1487819" y="2140748"/>
                  </a:lnTo>
                  <a:lnTo>
                    <a:pt x="1487819" y="0"/>
                  </a:lnTo>
                  <a:close/>
                </a:path>
              </a:pathLst>
            </a:custGeom>
            <a:blipFill>
              <a:blip r:embed="rId4"/>
              <a:stretch>
                <a:fillRect/>
              </a:stretch>
            </a:blipFill>
          </p:spPr>
          <p:txBody>
            <a:bodyPr/>
            <a:lstStyle/>
            <a:p>
              <a:endParaRPr lang="en-US"/>
            </a:p>
          </p:txBody>
        </p:sp>
        <p:sp>
          <p:nvSpPr>
            <p:cNvPr id="7" name="TextBox 7"/>
            <p:cNvSpPr txBox="1"/>
            <p:nvPr/>
          </p:nvSpPr>
          <p:spPr>
            <a:xfrm>
              <a:off x="6058890" y="2405723"/>
              <a:ext cx="14619034" cy="1364699"/>
            </a:xfrm>
            <a:prstGeom prst="rect">
              <a:avLst/>
            </a:prstGeom>
          </p:spPr>
          <p:txBody>
            <a:bodyPr lIns="0" tIns="0" rIns="0" bIns="0" rtlCol="0" anchor="t">
              <a:spAutoFit/>
            </a:bodyPr>
            <a:lstStyle/>
            <a:p>
              <a:pPr algn="l">
                <a:lnSpc>
                  <a:spcPts val="6911"/>
                </a:lnSpc>
              </a:pPr>
              <a:r>
                <a:rPr lang="en-US" sz="7944" b="1">
                  <a:solidFill>
                    <a:srgbClr val="501214"/>
                  </a:solidFill>
                  <a:latin typeface="Aptos Bold"/>
                  <a:ea typeface="Aptos Bold"/>
                  <a:cs typeface="Aptos Bold"/>
                  <a:sym typeface="Aptos Bold"/>
                </a:rPr>
                <a:t>Habitat Protection</a:t>
              </a:r>
            </a:p>
          </p:txBody>
        </p:sp>
      </p:grpSp>
      <p:grpSp>
        <p:nvGrpSpPr>
          <p:cNvPr id="8" name="Group 8"/>
          <p:cNvGrpSpPr/>
          <p:nvPr/>
        </p:nvGrpSpPr>
        <p:grpSpPr>
          <a:xfrm>
            <a:off x="14096894" y="627102"/>
            <a:ext cx="4008866" cy="3320763"/>
            <a:chOff x="83820" y="1018540"/>
            <a:chExt cx="10969713" cy="9086814"/>
          </a:xfrm>
        </p:grpSpPr>
        <p:sp>
          <p:nvSpPr>
            <p:cNvPr id="9" name="Freeform 9"/>
            <p:cNvSpPr/>
            <p:nvPr/>
          </p:nvSpPr>
          <p:spPr>
            <a:xfrm>
              <a:off x="100260" y="314405"/>
              <a:ext cx="10368335" cy="8781233"/>
            </a:xfrm>
            <a:custGeom>
              <a:avLst/>
              <a:gdLst/>
              <a:ahLst/>
              <a:cxnLst/>
              <a:rect l="l" t="t" r="r" b="b"/>
              <a:pathLst>
                <a:path w="10368335" h="8781233">
                  <a:moveTo>
                    <a:pt x="3109063" y="476805"/>
                  </a:moveTo>
                  <a:cubicBezTo>
                    <a:pt x="1215596" y="1426812"/>
                    <a:pt x="-100260" y="2888666"/>
                    <a:pt x="6000" y="5111696"/>
                  </a:cubicBezTo>
                  <a:cubicBezTo>
                    <a:pt x="26302" y="5596781"/>
                    <a:pt x="126746" y="6082966"/>
                    <a:pt x="346866" y="6511952"/>
                  </a:cubicBezTo>
                  <a:cubicBezTo>
                    <a:pt x="904649" y="7599818"/>
                    <a:pt x="2117451" y="8138801"/>
                    <a:pt x="3274688" y="8443491"/>
                  </a:cubicBezTo>
                  <a:cubicBezTo>
                    <a:pt x="4472530" y="8759181"/>
                    <a:pt x="5736622" y="8908777"/>
                    <a:pt x="6946218" y="8646984"/>
                  </a:cubicBezTo>
                  <a:cubicBezTo>
                    <a:pt x="8155815" y="8384094"/>
                    <a:pt x="9309847" y="7666916"/>
                    <a:pt x="9919987" y="6560351"/>
                  </a:cubicBezTo>
                  <a:cubicBezTo>
                    <a:pt x="10882749" y="4815806"/>
                    <a:pt x="10215975" y="2418981"/>
                    <a:pt x="8672992" y="1191420"/>
                  </a:cubicBezTo>
                  <a:cubicBezTo>
                    <a:pt x="7130009" y="-150575"/>
                    <a:pt x="4941623" y="-314405"/>
                    <a:pt x="3109063" y="476805"/>
                  </a:cubicBezTo>
                </a:path>
              </a:pathLst>
            </a:custGeom>
            <a:blipFill>
              <a:blip r:embed="rId5"/>
              <a:stretch>
                <a:fillRect l="-115" t="-434" r="-32477" b="-16983"/>
              </a:stretch>
            </a:blipFill>
          </p:spPr>
          <p:txBody>
            <a:bodyPr/>
            <a:lstStyle/>
            <a:p>
              <a:endParaRPr lang="en-US"/>
            </a:p>
          </p:txBody>
        </p:sp>
      </p:grpSp>
      <p:grpSp>
        <p:nvGrpSpPr>
          <p:cNvPr id="10" name="Group 10"/>
          <p:cNvGrpSpPr/>
          <p:nvPr/>
        </p:nvGrpSpPr>
        <p:grpSpPr>
          <a:xfrm>
            <a:off x="10983119" y="3725147"/>
            <a:ext cx="6689562" cy="6227819"/>
            <a:chOff x="487680" y="-128270"/>
            <a:chExt cx="20869858" cy="19429331"/>
          </a:xfrm>
        </p:grpSpPr>
        <p:sp>
          <p:nvSpPr>
            <p:cNvPr id="11" name="Freeform 11"/>
            <p:cNvSpPr/>
            <p:nvPr/>
          </p:nvSpPr>
          <p:spPr>
            <a:xfrm>
              <a:off x="297450" y="472389"/>
              <a:ext cx="19742533" cy="18882598"/>
            </a:xfrm>
            <a:custGeom>
              <a:avLst/>
              <a:gdLst/>
              <a:ahLst/>
              <a:cxnLst/>
              <a:rect l="l" t="t" r="r" b="b"/>
              <a:pathLst>
                <a:path w="19742533" h="18882598">
                  <a:moveTo>
                    <a:pt x="15067707" y="1495177"/>
                  </a:moveTo>
                  <a:cubicBezTo>
                    <a:pt x="12214082" y="-164351"/>
                    <a:pt x="8889070" y="-403931"/>
                    <a:pt x="5943468" y="585553"/>
                  </a:cubicBezTo>
                  <a:cubicBezTo>
                    <a:pt x="3892354" y="1259492"/>
                    <a:pt x="2018297" y="2806048"/>
                    <a:pt x="877767" y="5022647"/>
                  </a:cubicBezTo>
                  <a:cubicBezTo>
                    <a:pt x="-206010" y="7749570"/>
                    <a:pt x="-297450" y="11473769"/>
                    <a:pt x="666217" y="14235754"/>
                  </a:cubicBezTo>
                  <a:cubicBezTo>
                    <a:pt x="1631989" y="16197190"/>
                    <a:pt x="3266901" y="17560651"/>
                    <a:pt x="5028284" y="18256018"/>
                  </a:cubicBezTo>
                  <a:cubicBezTo>
                    <a:pt x="6789667" y="18908682"/>
                    <a:pt x="8677520" y="18956941"/>
                    <a:pt x="10517084" y="18820880"/>
                  </a:cubicBezTo>
                  <a:cubicBezTo>
                    <a:pt x="12517611" y="18598830"/>
                    <a:pt x="14536533" y="18033968"/>
                    <a:pt x="16251926" y="16730888"/>
                  </a:cubicBezTo>
                  <a:cubicBezTo>
                    <a:pt x="17967320" y="15427808"/>
                    <a:pt x="19351593" y="13302756"/>
                    <a:pt x="19671216" y="10834890"/>
                  </a:cubicBezTo>
                  <a:cubicBezTo>
                    <a:pt x="20177097" y="6962658"/>
                    <a:pt x="17923630" y="3154704"/>
                    <a:pt x="15067707" y="1495176"/>
                  </a:cubicBezTo>
                  <a:close/>
                </a:path>
              </a:pathLst>
            </a:custGeom>
            <a:blipFill>
              <a:blip r:embed="rId6"/>
              <a:stretch>
                <a:fillRect l="-26539" r="-26539"/>
              </a:stretch>
            </a:blipFill>
          </p:spPr>
          <p:txBody>
            <a:bodyPr/>
            <a:lstStyle/>
            <a:p>
              <a:endParaRPr lang="en-US"/>
            </a:p>
          </p:txBody>
        </p:sp>
      </p:grpSp>
      <p:grpSp>
        <p:nvGrpSpPr>
          <p:cNvPr id="12" name="Group 12"/>
          <p:cNvGrpSpPr/>
          <p:nvPr/>
        </p:nvGrpSpPr>
        <p:grpSpPr>
          <a:xfrm>
            <a:off x="14952245" y="8536012"/>
            <a:ext cx="2406049" cy="833562"/>
            <a:chOff x="0" y="0"/>
            <a:chExt cx="633692" cy="219539"/>
          </a:xfrm>
        </p:grpSpPr>
        <p:sp>
          <p:nvSpPr>
            <p:cNvPr id="13" name="Freeform 13"/>
            <p:cNvSpPr/>
            <p:nvPr/>
          </p:nvSpPr>
          <p:spPr>
            <a:xfrm>
              <a:off x="0" y="0"/>
              <a:ext cx="633692" cy="219539"/>
            </a:xfrm>
            <a:custGeom>
              <a:avLst/>
              <a:gdLst/>
              <a:ahLst/>
              <a:cxnLst/>
              <a:rect l="l" t="t" r="r" b="b"/>
              <a:pathLst>
                <a:path w="633692" h="219539">
                  <a:moveTo>
                    <a:pt x="109769" y="0"/>
                  </a:moveTo>
                  <a:lnTo>
                    <a:pt x="523922" y="0"/>
                  </a:lnTo>
                  <a:cubicBezTo>
                    <a:pt x="553035" y="0"/>
                    <a:pt x="580955" y="11565"/>
                    <a:pt x="601541" y="32151"/>
                  </a:cubicBezTo>
                  <a:cubicBezTo>
                    <a:pt x="622127" y="52737"/>
                    <a:pt x="633692" y="80657"/>
                    <a:pt x="633692" y="109769"/>
                  </a:cubicBezTo>
                  <a:lnTo>
                    <a:pt x="633692" y="109769"/>
                  </a:lnTo>
                  <a:cubicBezTo>
                    <a:pt x="633692" y="170394"/>
                    <a:pt x="584546" y="219539"/>
                    <a:pt x="523922" y="219539"/>
                  </a:cubicBezTo>
                  <a:lnTo>
                    <a:pt x="109769" y="219539"/>
                  </a:lnTo>
                  <a:cubicBezTo>
                    <a:pt x="80657" y="219539"/>
                    <a:pt x="52737" y="207974"/>
                    <a:pt x="32151" y="187388"/>
                  </a:cubicBezTo>
                  <a:cubicBezTo>
                    <a:pt x="11565" y="166802"/>
                    <a:pt x="0" y="138882"/>
                    <a:pt x="0" y="109769"/>
                  </a:cubicBezTo>
                  <a:lnTo>
                    <a:pt x="0" y="109769"/>
                  </a:lnTo>
                  <a:cubicBezTo>
                    <a:pt x="0" y="80657"/>
                    <a:pt x="11565" y="52737"/>
                    <a:pt x="32151" y="32151"/>
                  </a:cubicBezTo>
                  <a:cubicBezTo>
                    <a:pt x="52737" y="11565"/>
                    <a:pt x="80657" y="0"/>
                    <a:pt x="109769" y="0"/>
                  </a:cubicBezTo>
                  <a:close/>
                </a:path>
              </a:pathLst>
            </a:custGeom>
            <a:solidFill>
              <a:srgbClr val="E2B941"/>
            </a:solidFill>
          </p:spPr>
          <p:txBody>
            <a:bodyPr/>
            <a:lstStyle/>
            <a:p>
              <a:endParaRPr lang="en-US"/>
            </a:p>
          </p:txBody>
        </p:sp>
        <p:sp>
          <p:nvSpPr>
            <p:cNvPr id="14" name="TextBox 14"/>
            <p:cNvSpPr txBox="1"/>
            <p:nvPr/>
          </p:nvSpPr>
          <p:spPr>
            <a:xfrm>
              <a:off x="0" y="0"/>
              <a:ext cx="633692" cy="219539"/>
            </a:xfrm>
            <a:prstGeom prst="rect">
              <a:avLst/>
            </a:prstGeom>
          </p:spPr>
          <p:txBody>
            <a:bodyPr lIns="50800" tIns="50800" rIns="50800" bIns="50800" rtlCol="0" anchor="ctr"/>
            <a:lstStyle/>
            <a:p>
              <a:pPr algn="ctr">
                <a:lnSpc>
                  <a:spcPts val="2808"/>
                </a:lnSpc>
              </a:pPr>
              <a:endParaRPr/>
            </a:p>
          </p:txBody>
        </p:sp>
      </p:grpSp>
      <p:sp>
        <p:nvSpPr>
          <p:cNvPr id="15" name="TextBox 15"/>
          <p:cNvSpPr txBox="1"/>
          <p:nvPr/>
        </p:nvSpPr>
        <p:spPr>
          <a:xfrm>
            <a:off x="758117" y="2821916"/>
            <a:ext cx="12826380" cy="1066419"/>
          </a:xfrm>
          <a:prstGeom prst="rect">
            <a:avLst/>
          </a:prstGeom>
        </p:spPr>
        <p:txBody>
          <a:bodyPr lIns="0" tIns="0" rIns="0" bIns="0" rtlCol="0" anchor="t">
            <a:spAutoFit/>
          </a:bodyPr>
          <a:lstStyle/>
          <a:p>
            <a:pPr algn="l">
              <a:lnSpc>
                <a:spcPts val="2808"/>
              </a:lnSpc>
            </a:pPr>
            <a:r>
              <a:rPr lang="en-US" sz="2400">
                <a:solidFill>
                  <a:srgbClr val="501214"/>
                </a:solidFill>
                <a:latin typeface="Aptos"/>
                <a:ea typeface="Aptos"/>
                <a:cs typeface="Aptos"/>
                <a:sym typeface="Aptos"/>
              </a:rPr>
              <a:t>In addition to being a home for the Bobcat community, Texas State University campus also includes the part of the San Marcos River that is home to </a:t>
            </a:r>
            <a:r>
              <a:rPr lang="en-US" sz="2400" b="1">
                <a:solidFill>
                  <a:srgbClr val="ED2542"/>
                </a:solidFill>
                <a:latin typeface="Aptos Bold"/>
                <a:ea typeface="Aptos Bold"/>
                <a:cs typeface="Aptos Bold"/>
                <a:sym typeface="Aptos Bold"/>
              </a:rPr>
              <a:t>5 native species </a:t>
            </a:r>
            <a:r>
              <a:rPr lang="en-US" sz="2400">
                <a:solidFill>
                  <a:srgbClr val="501214"/>
                </a:solidFill>
                <a:latin typeface="Aptos"/>
                <a:ea typeface="Aptos"/>
                <a:cs typeface="Aptos"/>
                <a:sym typeface="Aptos"/>
              </a:rPr>
              <a:t>found nowhere </a:t>
            </a:r>
          </a:p>
          <a:p>
            <a:pPr algn="l">
              <a:lnSpc>
                <a:spcPts val="2808"/>
              </a:lnSpc>
            </a:pPr>
            <a:r>
              <a:rPr lang="en-US" sz="2400">
                <a:solidFill>
                  <a:srgbClr val="501214"/>
                </a:solidFill>
                <a:latin typeface="Aptos"/>
                <a:ea typeface="Aptos"/>
                <a:cs typeface="Aptos"/>
                <a:sym typeface="Aptos"/>
              </a:rPr>
              <a:t>else on Earth, including the endangered </a:t>
            </a:r>
            <a:r>
              <a:rPr lang="en-US" sz="2400" b="1">
                <a:solidFill>
                  <a:srgbClr val="ED2542"/>
                </a:solidFill>
                <a:latin typeface="Aptos Bold"/>
                <a:ea typeface="Aptos Bold"/>
                <a:cs typeface="Aptos Bold"/>
                <a:sym typeface="Aptos Bold"/>
              </a:rPr>
              <a:t>Texas Blind Salamander </a:t>
            </a:r>
            <a:r>
              <a:rPr lang="en-US" sz="2400">
                <a:solidFill>
                  <a:srgbClr val="501214"/>
                </a:solidFill>
                <a:latin typeface="Aptos"/>
                <a:ea typeface="Aptos"/>
                <a:cs typeface="Aptos"/>
                <a:sym typeface="Aptos"/>
              </a:rPr>
              <a:t>and </a:t>
            </a:r>
            <a:r>
              <a:rPr lang="en-US" sz="2400" b="1">
                <a:solidFill>
                  <a:srgbClr val="ED2542"/>
                </a:solidFill>
                <a:latin typeface="Aptos Bold"/>
                <a:ea typeface="Aptos Bold"/>
                <a:cs typeface="Aptos Bold"/>
                <a:sym typeface="Aptos Bold"/>
              </a:rPr>
              <a:t>Texas Wild Rice.</a:t>
            </a:r>
          </a:p>
        </p:txBody>
      </p:sp>
      <p:grpSp>
        <p:nvGrpSpPr>
          <p:cNvPr id="16" name="Group 16"/>
          <p:cNvGrpSpPr/>
          <p:nvPr/>
        </p:nvGrpSpPr>
        <p:grpSpPr>
          <a:xfrm>
            <a:off x="1028700" y="6316664"/>
            <a:ext cx="9848389" cy="3171972"/>
            <a:chOff x="0" y="0"/>
            <a:chExt cx="13131185" cy="4229295"/>
          </a:xfrm>
        </p:grpSpPr>
        <p:sp>
          <p:nvSpPr>
            <p:cNvPr id="17" name="TextBox 17"/>
            <p:cNvSpPr txBox="1"/>
            <p:nvPr/>
          </p:nvSpPr>
          <p:spPr>
            <a:xfrm>
              <a:off x="458638" y="19050"/>
              <a:ext cx="3510077" cy="918822"/>
            </a:xfrm>
            <a:prstGeom prst="rect">
              <a:avLst/>
            </a:prstGeom>
          </p:spPr>
          <p:txBody>
            <a:bodyPr lIns="0" tIns="0" rIns="0" bIns="0" rtlCol="0" anchor="t">
              <a:spAutoFit/>
            </a:bodyPr>
            <a:lstStyle/>
            <a:p>
              <a:pPr algn="r">
                <a:lnSpc>
                  <a:spcPts val="5405"/>
                </a:lnSpc>
              </a:pPr>
              <a:r>
                <a:rPr lang="en-US" sz="4620" b="1">
                  <a:solidFill>
                    <a:srgbClr val="F87860"/>
                  </a:solidFill>
                  <a:latin typeface="Aptos Bold"/>
                  <a:ea typeface="Aptos Bold"/>
                  <a:cs typeface="Aptos Bold"/>
                  <a:sym typeface="Aptos Bold"/>
                </a:rPr>
                <a:t>DISPOSE</a:t>
              </a:r>
            </a:p>
          </p:txBody>
        </p:sp>
        <p:sp>
          <p:nvSpPr>
            <p:cNvPr id="18" name="TextBox 18"/>
            <p:cNvSpPr txBox="1"/>
            <p:nvPr/>
          </p:nvSpPr>
          <p:spPr>
            <a:xfrm>
              <a:off x="4273516" y="0"/>
              <a:ext cx="8642690" cy="951992"/>
            </a:xfrm>
            <a:prstGeom prst="rect">
              <a:avLst/>
            </a:prstGeom>
          </p:spPr>
          <p:txBody>
            <a:bodyPr lIns="0" tIns="0" rIns="0" bIns="0" rtlCol="0" anchor="t">
              <a:spAutoFit/>
            </a:bodyPr>
            <a:lstStyle/>
            <a:p>
              <a:pPr algn="l">
                <a:lnSpc>
                  <a:spcPts val="2808"/>
                </a:lnSpc>
              </a:pPr>
              <a:r>
                <a:rPr lang="en-US" sz="2400">
                  <a:solidFill>
                    <a:srgbClr val="501214"/>
                  </a:solidFill>
                  <a:latin typeface="Aptos"/>
                  <a:ea typeface="Aptos"/>
                  <a:cs typeface="Aptos"/>
                  <a:sym typeface="Aptos"/>
                </a:rPr>
                <a:t>of all waste in outdoor areas properly, and pick up any litter you see or may have produced.</a:t>
              </a:r>
            </a:p>
          </p:txBody>
        </p:sp>
        <p:sp>
          <p:nvSpPr>
            <p:cNvPr id="19" name="TextBox 19"/>
            <p:cNvSpPr txBox="1"/>
            <p:nvPr/>
          </p:nvSpPr>
          <p:spPr>
            <a:xfrm>
              <a:off x="4273516" y="1638652"/>
              <a:ext cx="8857670" cy="951992"/>
            </a:xfrm>
            <a:prstGeom prst="rect">
              <a:avLst/>
            </a:prstGeom>
          </p:spPr>
          <p:txBody>
            <a:bodyPr lIns="0" tIns="0" rIns="0" bIns="0" rtlCol="0" anchor="t">
              <a:spAutoFit/>
            </a:bodyPr>
            <a:lstStyle/>
            <a:p>
              <a:pPr algn="l">
                <a:lnSpc>
                  <a:spcPts val="2808"/>
                </a:lnSpc>
              </a:pPr>
              <a:r>
                <a:rPr lang="en-US" sz="2400">
                  <a:solidFill>
                    <a:srgbClr val="501214"/>
                  </a:solidFill>
                  <a:latin typeface="Aptos"/>
                  <a:ea typeface="Aptos"/>
                  <a:cs typeface="Aptos"/>
                  <a:sym typeface="Aptos"/>
                </a:rPr>
                <a:t>wild plants and animals by giving them space and staying within approved outdoor access areas.</a:t>
              </a:r>
            </a:p>
          </p:txBody>
        </p:sp>
        <p:sp>
          <p:nvSpPr>
            <p:cNvPr id="20" name="TextBox 20"/>
            <p:cNvSpPr txBox="1"/>
            <p:nvPr/>
          </p:nvSpPr>
          <p:spPr>
            <a:xfrm>
              <a:off x="4273516" y="3277303"/>
              <a:ext cx="8154440" cy="951992"/>
            </a:xfrm>
            <a:prstGeom prst="rect">
              <a:avLst/>
            </a:prstGeom>
          </p:spPr>
          <p:txBody>
            <a:bodyPr lIns="0" tIns="0" rIns="0" bIns="0" rtlCol="0" anchor="t">
              <a:spAutoFit/>
            </a:bodyPr>
            <a:lstStyle/>
            <a:p>
              <a:pPr algn="l">
                <a:lnSpc>
                  <a:spcPts val="2808"/>
                </a:lnSpc>
              </a:pPr>
              <a:r>
                <a:rPr lang="en-US" sz="2400">
                  <a:solidFill>
                    <a:srgbClr val="501214"/>
                  </a:solidFill>
                  <a:latin typeface="Aptos"/>
                  <a:ea typeface="Aptos"/>
                  <a:cs typeface="Aptos"/>
                  <a:sym typeface="Aptos"/>
                </a:rPr>
                <a:t>all posted signage in riverside parks. Signs are there to keep you safe and habitats healthy!</a:t>
              </a:r>
            </a:p>
          </p:txBody>
        </p:sp>
        <p:sp>
          <p:nvSpPr>
            <p:cNvPr id="21" name="TextBox 21"/>
            <p:cNvSpPr txBox="1"/>
            <p:nvPr/>
          </p:nvSpPr>
          <p:spPr>
            <a:xfrm>
              <a:off x="0" y="1656563"/>
              <a:ext cx="3968716" cy="918820"/>
            </a:xfrm>
            <a:prstGeom prst="rect">
              <a:avLst/>
            </a:prstGeom>
          </p:spPr>
          <p:txBody>
            <a:bodyPr lIns="0" tIns="0" rIns="0" bIns="0" rtlCol="0" anchor="t">
              <a:spAutoFit/>
            </a:bodyPr>
            <a:lstStyle/>
            <a:p>
              <a:pPr algn="r">
                <a:lnSpc>
                  <a:spcPts val="5405"/>
                </a:lnSpc>
              </a:pPr>
              <a:r>
                <a:rPr lang="en-US" sz="4620" b="1">
                  <a:solidFill>
                    <a:srgbClr val="F87860"/>
                  </a:solidFill>
                  <a:latin typeface="Aptos Bold"/>
                  <a:ea typeface="Aptos Bold"/>
                  <a:cs typeface="Aptos Bold"/>
                  <a:sym typeface="Aptos Bold"/>
                </a:rPr>
                <a:t>RESPECT</a:t>
              </a:r>
            </a:p>
          </p:txBody>
        </p:sp>
        <p:sp>
          <p:nvSpPr>
            <p:cNvPr id="22" name="TextBox 22"/>
            <p:cNvSpPr txBox="1"/>
            <p:nvPr/>
          </p:nvSpPr>
          <p:spPr>
            <a:xfrm>
              <a:off x="454079" y="3294073"/>
              <a:ext cx="3510077" cy="918822"/>
            </a:xfrm>
            <a:prstGeom prst="rect">
              <a:avLst/>
            </a:prstGeom>
          </p:spPr>
          <p:txBody>
            <a:bodyPr lIns="0" tIns="0" rIns="0" bIns="0" rtlCol="0" anchor="t">
              <a:spAutoFit/>
            </a:bodyPr>
            <a:lstStyle/>
            <a:p>
              <a:pPr algn="r">
                <a:lnSpc>
                  <a:spcPts val="5405"/>
                </a:lnSpc>
              </a:pPr>
              <a:r>
                <a:rPr lang="en-US" sz="4620" b="1">
                  <a:solidFill>
                    <a:srgbClr val="F87860"/>
                  </a:solidFill>
                  <a:latin typeface="Aptos Bold"/>
                  <a:ea typeface="Aptos Bold"/>
                  <a:cs typeface="Aptos Bold"/>
                  <a:sym typeface="Aptos Bold"/>
                </a:rPr>
                <a:t>FOLLOW</a:t>
              </a:r>
            </a:p>
          </p:txBody>
        </p:sp>
      </p:grpSp>
      <p:sp>
        <p:nvSpPr>
          <p:cNvPr id="23" name="TextBox 23"/>
          <p:cNvSpPr txBox="1"/>
          <p:nvPr/>
        </p:nvSpPr>
        <p:spPr>
          <a:xfrm>
            <a:off x="758117" y="4245652"/>
            <a:ext cx="10474082" cy="1418844"/>
          </a:xfrm>
          <a:prstGeom prst="rect">
            <a:avLst/>
          </a:prstGeom>
        </p:spPr>
        <p:txBody>
          <a:bodyPr lIns="0" tIns="0" rIns="0" bIns="0" rtlCol="0" anchor="t">
            <a:spAutoFit/>
          </a:bodyPr>
          <a:lstStyle/>
          <a:p>
            <a:pPr algn="l">
              <a:lnSpc>
                <a:spcPts val="2808"/>
              </a:lnSpc>
            </a:pPr>
            <a:r>
              <a:rPr lang="en-US" sz="2400">
                <a:solidFill>
                  <a:srgbClr val="501214"/>
                </a:solidFill>
                <a:latin typeface="Aptos"/>
                <a:ea typeface="Aptos"/>
                <a:cs typeface="Aptos"/>
                <a:sym typeface="Aptos"/>
              </a:rPr>
              <a:t>Native plant and animal life plays an important role in maintaining the balance of the unique river </a:t>
            </a:r>
            <a:r>
              <a:rPr lang="en-US" sz="2400" b="1">
                <a:solidFill>
                  <a:srgbClr val="ED2542"/>
                </a:solidFill>
                <a:latin typeface="Aptos Bold"/>
                <a:ea typeface="Aptos Bold"/>
                <a:cs typeface="Aptos Bold"/>
                <a:sym typeface="Aptos Bold"/>
              </a:rPr>
              <a:t>ecosystem </a:t>
            </a:r>
            <a:r>
              <a:rPr lang="en-US" sz="2400">
                <a:solidFill>
                  <a:srgbClr val="501214"/>
                </a:solidFill>
                <a:latin typeface="Aptos"/>
                <a:ea typeface="Aptos"/>
                <a:cs typeface="Aptos"/>
                <a:sym typeface="Aptos"/>
              </a:rPr>
              <a:t>that TXST students are lucky to enjoy. To help prevent the degradation of outdoor recreation areas and preserve wildlife populations, be sure to:</a:t>
            </a:r>
          </a:p>
        </p:txBody>
      </p:sp>
      <p:grpSp>
        <p:nvGrpSpPr>
          <p:cNvPr id="24" name="Group 24"/>
          <p:cNvGrpSpPr/>
          <p:nvPr/>
        </p:nvGrpSpPr>
        <p:grpSpPr>
          <a:xfrm>
            <a:off x="13644641" y="2772754"/>
            <a:ext cx="2216928" cy="758584"/>
            <a:chOff x="0" y="0"/>
            <a:chExt cx="583882" cy="199792"/>
          </a:xfrm>
        </p:grpSpPr>
        <p:sp>
          <p:nvSpPr>
            <p:cNvPr id="25" name="Freeform 25"/>
            <p:cNvSpPr/>
            <p:nvPr/>
          </p:nvSpPr>
          <p:spPr>
            <a:xfrm>
              <a:off x="0" y="0"/>
              <a:ext cx="583882" cy="199792"/>
            </a:xfrm>
            <a:custGeom>
              <a:avLst/>
              <a:gdLst/>
              <a:ahLst/>
              <a:cxnLst/>
              <a:rect l="l" t="t" r="r" b="b"/>
              <a:pathLst>
                <a:path w="583882" h="199792">
                  <a:moveTo>
                    <a:pt x="99896" y="0"/>
                  </a:moveTo>
                  <a:lnTo>
                    <a:pt x="483987" y="0"/>
                  </a:lnTo>
                  <a:cubicBezTo>
                    <a:pt x="510481" y="0"/>
                    <a:pt x="535889" y="10525"/>
                    <a:pt x="554624" y="29259"/>
                  </a:cubicBezTo>
                  <a:cubicBezTo>
                    <a:pt x="573358" y="47993"/>
                    <a:pt x="583882" y="73402"/>
                    <a:pt x="583882" y="99896"/>
                  </a:cubicBezTo>
                  <a:lnTo>
                    <a:pt x="583882" y="99896"/>
                  </a:lnTo>
                  <a:cubicBezTo>
                    <a:pt x="583882" y="126390"/>
                    <a:pt x="573358" y="151799"/>
                    <a:pt x="554624" y="170533"/>
                  </a:cubicBezTo>
                  <a:cubicBezTo>
                    <a:pt x="535889" y="189267"/>
                    <a:pt x="510481" y="199792"/>
                    <a:pt x="483987" y="199792"/>
                  </a:cubicBezTo>
                  <a:lnTo>
                    <a:pt x="99896" y="199792"/>
                  </a:lnTo>
                  <a:cubicBezTo>
                    <a:pt x="73402" y="199792"/>
                    <a:pt x="47993" y="189267"/>
                    <a:pt x="29259" y="170533"/>
                  </a:cubicBezTo>
                  <a:cubicBezTo>
                    <a:pt x="10525" y="151799"/>
                    <a:pt x="0" y="126390"/>
                    <a:pt x="0" y="99896"/>
                  </a:cubicBezTo>
                  <a:lnTo>
                    <a:pt x="0" y="99896"/>
                  </a:lnTo>
                  <a:cubicBezTo>
                    <a:pt x="0" y="73402"/>
                    <a:pt x="10525" y="47993"/>
                    <a:pt x="29259" y="29259"/>
                  </a:cubicBezTo>
                  <a:cubicBezTo>
                    <a:pt x="47993" y="10525"/>
                    <a:pt x="73402" y="0"/>
                    <a:pt x="99896" y="0"/>
                  </a:cubicBezTo>
                  <a:close/>
                </a:path>
              </a:pathLst>
            </a:custGeom>
            <a:solidFill>
              <a:srgbClr val="E2B941"/>
            </a:solidFill>
          </p:spPr>
          <p:txBody>
            <a:bodyPr/>
            <a:lstStyle/>
            <a:p>
              <a:endParaRPr lang="en-US"/>
            </a:p>
          </p:txBody>
        </p:sp>
        <p:sp>
          <p:nvSpPr>
            <p:cNvPr id="26" name="TextBox 26"/>
            <p:cNvSpPr txBox="1"/>
            <p:nvPr/>
          </p:nvSpPr>
          <p:spPr>
            <a:xfrm>
              <a:off x="0" y="0"/>
              <a:ext cx="583882" cy="199792"/>
            </a:xfrm>
            <a:prstGeom prst="rect">
              <a:avLst/>
            </a:prstGeom>
          </p:spPr>
          <p:txBody>
            <a:bodyPr lIns="50800" tIns="50800" rIns="50800" bIns="50800" rtlCol="0" anchor="ctr"/>
            <a:lstStyle/>
            <a:p>
              <a:pPr algn="ctr">
                <a:lnSpc>
                  <a:spcPts val="2808"/>
                </a:lnSpc>
              </a:pPr>
              <a:endParaRPr/>
            </a:p>
          </p:txBody>
        </p:sp>
      </p:grpSp>
      <p:sp>
        <p:nvSpPr>
          <p:cNvPr id="27" name="TextBox 27"/>
          <p:cNvSpPr txBox="1"/>
          <p:nvPr/>
        </p:nvSpPr>
        <p:spPr>
          <a:xfrm>
            <a:off x="13584496" y="2948260"/>
            <a:ext cx="2384583" cy="415039"/>
          </a:xfrm>
          <a:prstGeom prst="rect">
            <a:avLst/>
          </a:prstGeom>
        </p:spPr>
        <p:txBody>
          <a:bodyPr lIns="0" tIns="0" rIns="0" bIns="0" rtlCol="0" anchor="t">
            <a:spAutoFit/>
          </a:bodyPr>
          <a:lstStyle/>
          <a:p>
            <a:pPr algn="ctr">
              <a:lnSpc>
                <a:spcPts val="1677"/>
              </a:lnSpc>
            </a:pPr>
            <a:r>
              <a:rPr lang="en-US" sz="1434" b="1">
                <a:solidFill>
                  <a:srgbClr val="501214"/>
                </a:solidFill>
                <a:latin typeface="Aptos Bold"/>
                <a:ea typeface="Aptos Bold"/>
                <a:cs typeface="Aptos Bold"/>
                <a:sym typeface="Aptos Bold"/>
              </a:rPr>
              <a:t>Texas Blind Salamander </a:t>
            </a:r>
          </a:p>
          <a:p>
            <a:pPr algn="ctr">
              <a:lnSpc>
                <a:spcPts val="1677"/>
              </a:lnSpc>
            </a:pPr>
            <a:r>
              <a:rPr lang="en-US" sz="1434" b="1" i="1">
                <a:solidFill>
                  <a:srgbClr val="501214"/>
                </a:solidFill>
                <a:latin typeface="Aptos Bold Italics"/>
                <a:ea typeface="Aptos Bold Italics"/>
                <a:cs typeface="Aptos Bold Italics"/>
                <a:sym typeface="Aptos Bold Italics"/>
              </a:rPr>
              <a:t>Eurycea rathbuni</a:t>
            </a:r>
          </a:p>
        </p:txBody>
      </p:sp>
      <p:sp>
        <p:nvSpPr>
          <p:cNvPr id="28" name="TextBox 28"/>
          <p:cNvSpPr txBox="1"/>
          <p:nvPr/>
        </p:nvSpPr>
        <p:spPr>
          <a:xfrm>
            <a:off x="14447652" y="8647285"/>
            <a:ext cx="3415236" cy="617425"/>
          </a:xfrm>
          <a:prstGeom prst="rect">
            <a:avLst/>
          </a:prstGeom>
        </p:spPr>
        <p:txBody>
          <a:bodyPr lIns="0" tIns="0" rIns="0" bIns="0" rtlCol="0" anchor="t">
            <a:spAutoFit/>
          </a:bodyPr>
          <a:lstStyle/>
          <a:p>
            <a:pPr algn="ctr">
              <a:lnSpc>
                <a:spcPts val="2402"/>
              </a:lnSpc>
            </a:pPr>
            <a:r>
              <a:rPr lang="en-US" sz="2053" b="1">
                <a:solidFill>
                  <a:srgbClr val="501214"/>
                </a:solidFill>
                <a:latin typeface="Aptos Bold"/>
                <a:ea typeface="Aptos Bold"/>
                <a:cs typeface="Aptos Bold"/>
                <a:sym typeface="Aptos Bold"/>
              </a:rPr>
              <a:t>Texas Wild Rice </a:t>
            </a:r>
          </a:p>
          <a:p>
            <a:pPr algn="ctr">
              <a:lnSpc>
                <a:spcPts val="2402"/>
              </a:lnSpc>
            </a:pPr>
            <a:r>
              <a:rPr lang="en-US" sz="2053" b="1" i="1">
                <a:solidFill>
                  <a:srgbClr val="501214"/>
                </a:solidFill>
                <a:latin typeface="Aptos Bold Italics"/>
                <a:ea typeface="Aptos Bold Italics"/>
                <a:cs typeface="Aptos Bold Italics"/>
                <a:sym typeface="Aptos Bold Italics"/>
              </a:rPr>
              <a:t>Zizania texana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1431496" y="-263727"/>
            <a:ext cx="15508443" cy="3535401"/>
            <a:chOff x="0" y="0"/>
            <a:chExt cx="20677924" cy="4713868"/>
          </a:xfrm>
        </p:grpSpPr>
        <p:sp>
          <p:nvSpPr>
            <p:cNvPr id="3" name="Freeform 3"/>
            <p:cNvSpPr/>
            <p:nvPr/>
          </p:nvSpPr>
          <p:spPr>
            <a:xfrm rot="-1092440">
              <a:off x="96761" y="1335926"/>
              <a:ext cx="8878327" cy="2042015"/>
            </a:xfrm>
            <a:custGeom>
              <a:avLst/>
              <a:gdLst/>
              <a:ahLst/>
              <a:cxnLst/>
              <a:rect l="l" t="t" r="r" b="b"/>
              <a:pathLst>
                <a:path w="8878327" h="2042015">
                  <a:moveTo>
                    <a:pt x="0" y="0"/>
                  </a:moveTo>
                  <a:lnTo>
                    <a:pt x="8878327" y="0"/>
                  </a:lnTo>
                  <a:lnTo>
                    <a:pt x="8878327" y="2042015"/>
                  </a:lnTo>
                  <a:lnTo>
                    <a:pt x="0" y="204201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rot="10053514" flipH="1">
              <a:off x="4110174" y="1797168"/>
              <a:ext cx="1487819" cy="2140747"/>
            </a:xfrm>
            <a:custGeom>
              <a:avLst/>
              <a:gdLst/>
              <a:ahLst/>
              <a:cxnLst/>
              <a:rect l="l" t="t" r="r" b="b"/>
              <a:pathLst>
                <a:path w="1487819" h="2140747">
                  <a:moveTo>
                    <a:pt x="1487819" y="0"/>
                  </a:moveTo>
                  <a:lnTo>
                    <a:pt x="0" y="0"/>
                  </a:lnTo>
                  <a:lnTo>
                    <a:pt x="0" y="2140748"/>
                  </a:lnTo>
                  <a:lnTo>
                    <a:pt x="1487819" y="2140748"/>
                  </a:lnTo>
                  <a:lnTo>
                    <a:pt x="1487819" y="0"/>
                  </a:lnTo>
                  <a:close/>
                </a:path>
              </a:pathLst>
            </a:custGeom>
            <a:blipFill>
              <a:blip r:embed="rId3"/>
              <a:stretch>
                <a:fillRect/>
              </a:stretch>
            </a:blipFill>
          </p:spPr>
          <p:txBody>
            <a:bodyPr/>
            <a:lstStyle/>
            <a:p>
              <a:endParaRPr lang="en-US"/>
            </a:p>
          </p:txBody>
        </p:sp>
        <p:sp>
          <p:nvSpPr>
            <p:cNvPr id="5" name="TextBox 5"/>
            <p:cNvSpPr txBox="1"/>
            <p:nvPr/>
          </p:nvSpPr>
          <p:spPr>
            <a:xfrm>
              <a:off x="6058890" y="2405723"/>
              <a:ext cx="14619034" cy="1364699"/>
            </a:xfrm>
            <a:prstGeom prst="rect">
              <a:avLst/>
            </a:prstGeom>
          </p:spPr>
          <p:txBody>
            <a:bodyPr lIns="0" tIns="0" rIns="0" bIns="0" rtlCol="0" anchor="t">
              <a:spAutoFit/>
            </a:bodyPr>
            <a:lstStyle/>
            <a:p>
              <a:pPr algn="l">
                <a:lnSpc>
                  <a:spcPts val="6911"/>
                </a:lnSpc>
              </a:pPr>
              <a:r>
                <a:rPr lang="en-US" sz="7944" b="1">
                  <a:solidFill>
                    <a:srgbClr val="FFFFFF"/>
                  </a:solidFill>
                  <a:latin typeface="Aptos Bold"/>
                  <a:ea typeface="Aptos Bold"/>
                  <a:cs typeface="Aptos Bold"/>
                  <a:sym typeface="Aptos Bold"/>
                </a:rPr>
                <a:t>Waste Reduction</a:t>
              </a:r>
            </a:p>
          </p:txBody>
        </p:sp>
      </p:grpSp>
      <p:grpSp>
        <p:nvGrpSpPr>
          <p:cNvPr id="6" name="Group 6"/>
          <p:cNvGrpSpPr/>
          <p:nvPr/>
        </p:nvGrpSpPr>
        <p:grpSpPr>
          <a:xfrm>
            <a:off x="0" y="0"/>
            <a:ext cx="18288000" cy="188185"/>
            <a:chOff x="0" y="0"/>
            <a:chExt cx="24384000" cy="250914"/>
          </a:xfrm>
        </p:grpSpPr>
        <p:sp>
          <p:nvSpPr>
            <p:cNvPr id="7" name="Freeform 7"/>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4"/>
              <a:stretch>
                <a:fillRect l="-17960" t="-31801" r="-10908" b="-20268"/>
              </a:stretch>
            </a:blipFill>
          </p:spPr>
          <p:txBody>
            <a:bodyPr/>
            <a:lstStyle/>
            <a:p>
              <a:endParaRPr lang="en-US"/>
            </a:p>
          </p:txBody>
        </p:sp>
      </p:grpSp>
      <p:grpSp>
        <p:nvGrpSpPr>
          <p:cNvPr id="8" name="Group 8"/>
          <p:cNvGrpSpPr/>
          <p:nvPr/>
        </p:nvGrpSpPr>
        <p:grpSpPr>
          <a:xfrm>
            <a:off x="11999927" y="2539847"/>
            <a:ext cx="5816385" cy="7134420"/>
            <a:chOff x="30480" y="591820"/>
            <a:chExt cx="12160295" cy="14915907"/>
          </a:xfrm>
        </p:grpSpPr>
        <p:sp>
          <p:nvSpPr>
            <p:cNvPr id="9" name="Freeform 9"/>
            <p:cNvSpPr/>
            <p:nvPr/>
          </p:nvSpPr>
          <p:spPr>
            <a:xfrm>
              <a:off x="62221" y="244222"/>
              <a:ext cx="11951477" cy="13945231"/>
            </a:xfrm>
            <a:custGeom>
              <a:avLst/>
              <a:gdLst/>
              <a:ahLst/>
              <a:cxnLst/>
              <a:rect l="l" t="t" r="r" b="b"/>
              <a:pathLst>
                <a:path w="11951477" h="13945231">
                  <a:moveTo>
                    <a:pt x="11324658" y="4824070"/>
                  </a:moveTo>
                  <a:cubicBezTo>
                    <a:pt x="10268559" y="2208030"/>
                    <a:pt x="8140598" y="300608"/>
                    <a:pt x="5873198" y="52958"/>
                  </a:cubicBezTo>
                  <a:cubicBezTo>
                    <a:pt x="4022903" y="-244222"/>
                    <a:pt x="2805540" y="738536"/>
                    <a:pt x="1811279" y="2268293"/>
                  </a:cubicBezTo>
                  <a:cubicBezTo>
                    <a:pt x="817018" y="3798051"/>
                    <a:pt x="288363" y="5748105"/>
                    <a:pt x="74960" y="7715157"/>
                  </a:cubicBezTo>
                  <a:cubicBezTo>
                    <a:pt x="-38091" y="8753537"/>
                    <a:pt x="-62221" y="9855272"/>
                    <a:pt x="284725" y="10807121"/>
                  </a:cubicBezTo>
                  <a:cubicBezTo>
                    <a:pt x="722442" y="12013929"/>
                    <a:pt x="1679115" y="12781899"/>
                    <a:pt x="2652763" y="13259369"/>
                  </a:cubicBezTo>
                  <a:cubicBezTo>
                    <a:pt x="5271792" y="14543438"/>
                    <a:pt x="8487377" y="14045879"/>
                    <a:pt x="10525612" y="11585907"/>
                  </a:cubicBezTo>
                  <a:cubicBezTo>
                    <a:pt x="11163394" y="10816392"/>
                    <a:pt x="11685987" y="9852182"/>
                    <a:pt x="11872714" y="8758173"/>
                  </a:cubicBezTo>
                  <a:cubicBezTo>
                    <a:pt x="12099454" y="7430838"/>
                    <a:pt x="11812088" y="6032424"/>
                    <a:pt x="11324658" y="4824070"/>
                  </a:cubicBezTo>
                  <a:close/>
                </a:path>
              </a:pathLst>
            </a:custGeom>
            <a:blipFill>
              <a:blip r:embed="rId5"/>
              <a:stretch>
                <a:fillRect l="-43267" t="-3570" r="-43366" b="-3063"/>
              </a:stretch>
            </a:blipFill>
          </p:spPr>
          <p:txBody>
            <a:bodyPr/>
            <a:lstStyle/>
            <a:p>
              <a:endParaRPr lang="en-US"/>
            </a:p>
          </p:txBody>
        </p:sp>
      </p:grpSp>
      <p:sp>
        <p:nvSpPr>
          <p:cNvPr id="10" name="Freeform 10"/>
          <p:cNvSpPr/>
          <p:nvPr/>
        </p:nvSpPr>
        <p:spPr>
          <a:xfrm>
            <a:off x="14676012" y="927520"/>
            <a:ext cx="2838137" cy="2838137"/>
          </a:xfrm>
          <a:custGeom>
            <a:avLst/>
            <a:gdLst/>
            <a:ahLst/>
            <a:cxnLst/>
            <a:rect l="l" t="t" r="r" b="b"/>
            <a:pathLst>
              <a:path w="2838137" h="2838137">
                <a:moveTo>
                  <a:pt x="0" y="0"/>
                </a:moveTo>
                <a:lnTo>
                  <a:pt x="2838137" y="0"/>
                </a:lnTo>
                <a:lnTo>
                  <a:pt x="2838137" y="2838138"/>
                </a:lnTo>
                <a:lnTo>
                  <a:pt x="0" y="28381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782501" y="3033141"/>
            <a:ext cx="12344428" cy="1143381"/>
          </a:xfrm>
          <a:prstGeom prst="rect">
            <a:avLst/>
          </a:prstGeom>
        </p:spPr>
        <p:txBody>
          <a:bodyPr lIns="0" tIns="0" rIns="0" bIns="0" rtlCol="0" anchor="t">
            <a:spAutoFit/>
          </a:bodyPr>
          <a:lstStyle/>
          <a:p>
            <a:pPr algn="l">
              <a:lnSpc>
                <a:spcPts val="3042"/>
              </a:lnSpc>
            </a:pPr>
            <a:r>
              <a:rPr lang="en-US" sz="2600">
                <a:solidFill>
                  <a:srgbClr val="FFFFFF"/>
                </a:solidFill>
                <a:latin typeface="Aptos"/>
                <a:ea typeface="Aptos"/>
                <a:cs typeface="Aptos"/>
                <a:sym typeface="Aptos"/>
              </a:rPr>
              <a:t>In one of the fastest growing counties in the country, it is more important than ever to reduce the amount of waste heading to Texas landfills, which have a collective remaining lifespan of about 50 years. </a:t>
            </a:r>
          </a:p>
        </p:txBody>
      </p:sp>
      <p:sp>
        <p:nvSpPr>
          <p:cNvPr id="12" name="TextBox 12"/>
          <p:cNvSpPr txBox="1"/>
          <p:nvPr/>
        </p:nvSpPr>
        <p:spPr>
          <a:xfrm>
            <a:off x="782501" y="4386072"/>
            <a:ext cx="11217426" cy="1524381"/>
          </a:xfrm>
          <a:prstGeom prst="rect">
            <a:avLst/>
          </a:prstGeom>
        </p:spPr>
        <p:txBody>
          <a:bodyPr lIns="0" tIns="0" rIns="0" bIns="0" rtlCol="0" anchor="t">
            <a:spAutoFit/>
          </a:bodyPr>
          <a:lstStyle/>
          <a:p>
            <a:pPr algn="l">
              <a:lnSpc>
                <a:spcPts val="3042"/>
              </a:lnSpc>
            </a:pPr>
            <a:r>
              <a:rPr lang="en-US" sz="2600">
                <a:solidFill>
                  <a:srgbClr val="FFFFFF"/>
                </a:solidFill>
                <a:latin typeface="Aptos"/>
                <a:ea typeface="Aptos"/>
                <a:cs typeface="Aptos"/>
                <a:sym typeface="Aptos"/>
              </a:rPr>
              <a:t>Keeping material out of the garbage isn’t just better for the planet- it also  promotes the </a:t>
            </a:r>
            <a:r>
              <a:rPr lang="en-US" sz="2600" b="1">
                <a:solidFill>
                  <a:srgbClr val="EBBA45"/>
                </a:solidFill>
                <a:latin typeface="Aptos Bold"/>
                <a:ea typeface="Aptos Bold"/>
                <a:cs typeface="Aptos Bold"/>
                <a:sym typeface="Aptos Bold"/>
              </a:rPr>
              <a:t>circular economy </a:t>
            </a:r>
            <a:r>
              <a:rPr lang="en-US" sz="2600">
                <a:solidFill>
                  <a:srgbClr val="FFFFFF"/>
                </a:solidFill>
                <a:latin typeface="Aptos"/>
                <a:ea typeface="Aptos"/>
                <a:cs typeface="Aptos"/>
                <a:sym typeface="Aptos"/>
              </a:rPr>
              <a:t>by continuously maintaining the </a:t>
            </a:r>
            <a:r>
              <a:rPr lang="en-US" sz="2600" b="1">
                <a:solidFill>
                  <a:srgbClr val="EBBA45"/>
                </a:solidFill>
                <a:latin typeface="Aptos Bold"/>
                <a:ea typeface="Aptos Bold"/>
                <a:cs typeface="Aptos Bold"/>
                <a:sym typeface="Aptos Bold"/>
              </a:rPr>
              <a:t>value </a:t>
            </a:r>
            <a:r>
              <a:rPr lang="en-US" sz="2600">
                <a:solidFill>
                  <a:srgbClr val="FFFFFF"/>
                </a:solidFill>
                <a:latin typeface="Aptos"/>
                <a:ea typeface="Aptos"/>
                <a:cs typeface="Aptos"/>
                <a:sym typeface="Aptos"/>
              </a:rPr>
              <a:t>of items and lengthening their useful life. You can become a steward of sustainable materials management by learning to:</a:t>
            </a:r>
          </a:p>
        </p:txBody>
      </p:sp>
      <p:sp>
        <p:nvSpPr>
          <p:cNvPr id="13" name="TextBox 13"/>
          <p:cNvSpPr txBox="1"/>
          <p:nvPr/>
        </p:nvSpPr>
        <p:spPr>
          <a:xfrm>
            <a:off x="684721" y="6367653"/>
            <a:ext cx="2632558" cy="684354"/>
          </a:xfrm>
          <a:prstGeom prst="rect">
            <a:avLst/>
          </a:prstGeom>
        </p:spPr>
        <p:txBody>
          <a:bodyPr lIns="0" tIns="0" rIns="0" bIns="0" rtlCol="0" anchor="t">
            <a:spAutoFit/>
          </a:bodyPr>
          <a:lstStyle/>
          <a:p>
            <a:pPr algn="r">
              <a:lnSpc>
                <a:spcPts val="5405"/>
              </a:lnSpc>
            </a:pPr>
            <a:r>
              <a:rPr lang="en-US" sz="4620" b="1">
                <a:solidFill>
                  <a:srgbClr val="579D6D"/>
                </a:solidFill>
                <a:latin typeface="Aptos Bold"/>
                <a:ea typeface="Aptos Bold"/>
                <a:cs typeface="Aptos Bold"/>
                <a:sym typeface="Aptos Bold"/>
              </a:rPr>
              <a:t>REDUCE</a:t>
            </a:r>
          </a:p>
        </p:txBody>
      </p:sp>
      <p:sp>
        <p:nvSpPr>
          <p:cNvPr id="14" name="TextBox 14"/>
          <p:cNvSpPr txBox="1"/>
          <p:nvPr/>
        </p:nvSpPr>
        <p:spPr>
          <a:xfrm>
            <a:off x="3530909" y="6356223"/>
            <a:ext cx="7035766" cy="713994"/>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the amount of items you buy to limit waste produced as a byproduct of spoilage or packaging.</a:t>
            </a:r>
          </a:p>
        </p:txBody>
      </p:sp>
      <p:sp>
        <p:nvSpPr>
          <p:cNvPr id="15" name="TextBox 15"/>
          <p:cNvSpPr txBox="1"/>
          <p:nvPr/>
        </p:nvSpPr>
        <p:spPr>
          <a:xfrm>
            <a:off x="3530909" y="7270242"/>
            <a:ext cx="8077671" cy="713994"/>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items in different ways before throwing them in the trash. Upcycling cis friendly for your budget and the environment!</a:t>
            </a:r>
          </a:p>
        </p:txBody>
      </p:sp>
      <p:sp>
        <p:nvSpPr>
          <p:cNvPr id="16" name="TextBox 16"/>
          <p:cNvSpPr txBox="1"/>
          <p:nvPr/>
        </p:nvSpPr>
        <p:spPr>
          <a:xfrm>
            <a:off x="3530909" y="8184261"/>
            <a:ext cx="8979233" cy="713994"/>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purchasing items that are “trendy,” disposable, or hard to </a:t>
            </a:r>
          </a:p>
          <a:p>
            <a:pPr algn="l">
              <a:lnSpc>
                <a:spcPts val="2808"/>
              </a:lnSpc>
            </a:pPr>
            <a:r>
              <a:rPr lang="en-US" sz="2400">
                <a:solidFill>
                  <a:srgbClr val="FFFFFF"/>
                </a:solidFill>
                <a:latin typeface="Aptos"/>
                <a:ea typeface="Aptos"/>
                <a:cs typeface="Aptos"/>
                <a:sym typeface="Aptos"/>
              </a:rPr>
              <a:t>repair. Opt for items that you see yourself using as long as possible.</a:t>
            </a:r>
          </a:p>
        </p:txBody>
      </p:sp>
      <p:sp>
        <p:nvSpPr>
          <p:cNvPr id="17" name="TextBox 17"/>
          <p:cNvSpPr txBox="1"/>
          <p:nvPr/>
        </p:nvSpPr>
        <p:spPr>
          <a:xfrm>
            <a:off x="340742" y="7221501"/>
            <a:ext cx="2976537" cy="684352"/>
          </a:xfrm>
          <a:prstGeom prst="rect">
            <a:avLst/>
          </a:prstGeom>
        </p:spPr>
        <p:txBody>
          <a:bodyPr lIns="0" tIns="0" rIns="0" bIns="0" rtlCol="0" anchor="t">
            <a:spAutoFit/>
          </a:bodyPr>
          <a:lstStyle/>
          <a:p>
            <a:pPr algn="r">
              <a:lnSpc>
                <a:spcPts val="5405"/>
              </a:lnSpc>
            </a:pPr>
            <a:r>
              <a:rPr lang="en-US" sz="4620" b="1">
                <a:solidFill>
                  <a:srgbClr val="579D6D"/>
                </a:solidFill>
                <a:latin typeface="Aptos Bold"/>
                <a:ea typeface="Aptos Bold"/>
                <a:cs typeface="Aptos Bold"/>
                <a:sym typeface="Aptos Bold"/>
              </a:rPr>
              <a:t>REUSE</a:t>
            </a:r>
          </a:p>
        </p:txBody>
      </p:sp>
      <p:sp>
        <p:nvSpPr>
          <p:cNvPr id="18" name="TextBox 18"/>
          <p:cNvSpPr txBox="1"/>
          <p:nvPr/>
        </p:nvSpPr>
        <p:spPr>
          <a:xfrm>
            <a:off x="684721" y="8077304"/>
            <a:ext cx="2632558" cy="684354"/>
          </a:xfrm>
          <a:prstGeom prst="rect">
            <a:avLst/>
          </a:prstGeom>
        </p:spPr>
        <p:txBody>
          <a:bodyPr lIns="0" tIns="0" rIns="0" bIns="0" rtlCol="0" anchor="t">
            <a:spAutoFit/>
          </a:bodyPr>
          <a:lstStyle/>
          <a:p>
            <a:pPr algn="r">
              <a:lnSpc>
                <a:spcPts val="5405"/>
              </a:lnSpc>
            </a:pPr>
            <a:r>
              <a:rPr lang="en-US" sz="4620" b="1">
                <a:solidFill>
                  <a:srgbClr val="579D6D"/>
                </a:solidFill>
                <a:latin typeface="Aptos Bold"/>
                <a:ea typeface="Aptos Bold"/>
                <a:cs typeface="Aptos Bold"/>
                <a:sym typeface="Aptos Bold"/>
              </a:rPr>
              <a:t>REFUSE</a:t>
            </a:r>
          </a:p>
        </p:txBody>
      </p:sp>
      <p:sp>
        <p:nvSpPr>
          <p:cNvPr id="19" name="TextBox 19"/>
          <p:cNvSpPr txBox="1"/>
          <p:nvPr/>
        </p:nvSpPr>
        <p:spPr>
          <a:xfrm>
            <a:off x="684721" y="8989914"/>
            <a:ext cx="2632558" cy="684354"/>
          </a:xfrm>
          <a:prstGeom prst="rect">
            <a:avLst/>
          </a:prstGeom>
        </p:spPr>
        <p:txBody>
          <a:bodyPr lIns="0" tIns="0" rIns="0" bIns="0" rtlCol="0" anchor="t">
            <a:spAutoFit/>
          </a:bodyPr>
          <a:lstStyle/>
          <a:p>
            <a:pPr algn="r">
              <a:lnSpc>
                <a:spcPts val="5405"/>
              </a:lnSpc>
            </a:pPr>
            <a:r>
              <a:rPr lang="en-US" sz="4620" b="1">
                <a:solidFill>
                  <a:srgbClr val="579D6D"/>
                </a:solidFill>
                <a:latin typeface="Aptos Bold"/>
                <a:ea typeface="Aptos Bold"/>
                <a:cs typeface="Aptos Bold"/>
                <a:sym typeface="Aptos Bold"/>
              </a:rPr>
              <a:t>RECYCLE</a:t>
            </a:r>
          </a:p>
        </p:txBody>
      </p:sp>
      <p:sp>
        <p:nvSpPr>
          <p:cNvPr id="20" name="TextBox 20"/>
          <p:cNvSpPr txBox="1"/>
          <p:nvPr/>
        </p:nvSpPr>
        <p:spPr>
          <a:xfrm>
            <a:off x="3530909" y="9098280"/>
            <a:ext cx="10358880" cy="713994"/>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whenever possible. Whether it’s paper, plastic, or batteries, make sure recycling is sorted properly to avoid safety hazards and waste contamination.</a:t>
            </a:r>
          </a:p>
        </p:txBody>
      </p:sp>
      <p:grpSp>
        <p:nvGrpSpPr>
          <p:cNvPr id="21" name="Group 21"/>
          <p:cNvGrpSpPr/>
          <p:nvPr/>
        </p:nvGrpSpPr>
        <p:grpSpPr>
          <a:xfrm>
            <a:off x="14405140" y="7858482"/>
            <a:ext cx="3379881" cy="1815785"/>
            <a:chOff x="0" y="0"/>
            <a:chExt cx="4506508" cy="2421047"/>
          </a:xfrm>
        </p:grpSpPr>
        <p:grpSp>
          <p:nvGrpSpPr>
            <p:cNvPr id="22" name="Group 22"/>
            <p:cNvGrpSpPr/>
            <p:nvPr/>
          </p:nvGrpSpPr>
          <p:grpSpPr>
            <a:xfrm>
              <a:off x="0" y="0"/>
              <a:ext cx="4506508" cy="2421047"/>
              <a:chOff x="0" y="0"/>
              <a:chExt cx="890174" cy="478231"/>
            </a:xfrm>
          </p:grpSpPr>
          <p:sp>
            <p:nvSpPr>
              <p:cNvPr id="23" name="Freeform 23"/>
              <p:cNvSpPr/>
              <p:nvPr/>
            </p:nvSpPr>
            <p:spPr>
              <a:xfrm>
                <a:off x="0" y="0"/>
                <a:ext cx="890174" cy="478231"/>
              </a:xfrm>
              <a:custGeom>
                <a:avLst/>
                <a:gdLst/>
                <a:ahLst/>
                <a:cxnLst/>
                <a:rect l="l" t="t" r="r" b="b"/>
                <a:pathLst>
                  <a:path w="890174" h="478231">
                    <a:moveTo>
                      <a:pt x="116820" y="0"/>
                    </a:moveTo>
                    <a:lnTo>
                      <a:pt x="773354" y="0"/>
                    </a:lnTo>
                    <a:cubicBezTo>
                      <a:pt x="804337" y="0"/>
                      <a:pt x="834051" y="12308"/>
                      <a:pt x="855959" y="34216"/>
                    </a:cubicBezTo>
                    <a:cubicBezTo>
                      <a:pt x="877867" y="56124"/>
                      <a:pt x="890174" y="85837"/>
                      <a:pt x="890174" y="116820"/>
                    </a:cubicBezTo>
                    <a:lnTo>
                      <a:pt x="890174" y="361411"/>
                    </a:lnTo>
                    <a:cubicBezTo>
                      <a:pt x="890174" y="425929"/>
                      <a:pt x="837872" y="478231"/>
                      <a:pt x="773354" y="478231"/>
                    </a:cubicBezTo>
                    <a:lnTo>
                      <a:pt x="116820" y="478231"/>
                    </a:lnTo>
                    <a:cubicBezTo>
                      <a:pt x="85837" y="478231"/>
                      <a:pt x="56124" y="465924"/>
                      <a:pt x="34216" y="444016"/>
                    </a:cubicBezTo>
                    <a:cubicBezTo>
                      <a:pt x="12308" y="422108"/>
                      <a:pt x="0" y="392394"/>
                      <a:pt x="0" y="361411"/>
                    </a:cubicBezTo>
                    <a:lnTo>
                      <a:pt x="0" y="116820"/>
                    </a:lnTo>
                    <a:cubicBezTo>
                      <a:pt x="0" y="85837"/>
                      <a:pt x="12308" y="56124"/>
                      <a:pt x="34216" y="34216"/>
                    </a:cubicBezTo>
                    <a:cubicBezTo>
                      <a:pt x="56124" y="12308"/>
                      <a:pt x="85837" y="0"/>
                      <a:pt x="116820" y="0"/>
                    </a:cubicBezTo>
                    <a:close/>
                  </a:path>
                </a:pathLst>
              </a:custGeom>
              <a:solidFill>
                <a:srgbClr val="E2B941"/>
              </a:solidFill>
            </p:spPr>
            <p:txBody>
              <a:bodyPr/>
              <a:lstStyle/>
              <a:p>
                <a:endParaRPr lang="en-US"/>
              </a:p>
            </p:txBody>
          </p:sp>
          <p:sp>
            <p:nvSpPr>
              <p:cNvPr id="24" name="TextBox 24"/>
              <p:cNvSpPr txBox="1"/>
              <p:nvPr/>
            </p:nvSpPr>
            <p:spPr>
              <a:xfrm>
                <a:off x="0" y="-38100"/>
                <a:ext cx="890174" cy="516331"/>
              </a:xfrm>
              <a:prstGeom prst="rect">
                <a:avLst/>
              </a:prstGeom>
            </p:spPr>
            <p:txBody>
              <a:bodyPr lIns="50800" tIns="50800" rIns="50800" bIns="50800" rtlCol="0" anchor="ctr"/>
              <a:lstStyle/>
              <a:p>
                <a:pPr algn="ctr">
                  <a:lnSpc>
                    <a:spcPts val="2659"/>
                  </a:lnSpc>
                  <a:spcBef>
                    <a:spcPct val="0"/>
                  </a:spcBef>
                </a:pPr>
                <a:endParaRPr/>
              </a:p>
            </p:txBody>
          </p:sp>
        </p:grpSp>
        <p:sp>
          <p:nvSpPr>
            <p:cNvPr id="25" name="TextBox 25"/>
            <p:cNvSpPr txBox="1"/>
            <p:nvPr/>
          </p:nvSpPr>
          <p:spPr>
            <a:xfrm>
              <a:off x="175728" y="245323"/>
              <a:ext cx="4071381" cy="1930400"/>
            </a:xfrm>
            <a:prstGeom prst="rect">
              <a:avLst/>
            </a:prstGeom>
          </p:spPr>
          <p:txBody>
            <a:bodyPr lIns="0" tIns="0" rIns="0" bIns="0" rtlCol="0" anchor="t">
              <a:spAutoFit/>
            </a:bodyPr>
            <a:lstStyle/>
            <a:p>
              <a:pPr algn="ctr">
                <a:lnSpc>
                  <a:spcPts val="2879"/>
                </a:lnSpc>
              </a:pPr>
              <a:r>
                <a:rPr lang="en-US" sz="2400" b="1">
                  <a:solidFill>
                    <a:srgbClr val="501214"/>
                  </a:solidFill>
                  <a:latin typeface="Aptos Bold"/>
                  <a:ea typeface="Aptos Bold"/>
                  <a:cs typeface="Aptos Bold"/>
                  <a:sym typeface="Aptos Bold"/>
                </a:rPr>
                <a:t>TIP:</a:t>
              </a:r>
              <a:r>
                <a:rPr lang="en-US" sz="2400">
                  <a:solidFill>
                    <a:srgbClr val="501214"/>
                  </a:solidFill>
                  <a:latin typeface="Aptos"/>
                  <a:ea typeface="Aptos"/>
                  <a:cs typeface="Aptos"/>
                  <a:sym typeface="Aptos"/>
                </a:rPr>
                <a:t> Check out the TXST</a:t>
              </a:r>
              <a:r>
                <a:rPr lang="en-US" sz="2400" u="sng">
                  <a:solidFill>
                    <a:srgbClr val="501214"/>
                  </a:solidFill>
                  <a:latin typeface="Aptos"/>
                  <a:ea typeface="Aptos"/>
                  <a:cs typeface="Aptos"/>
                  <a:sym typeface="Aptos"/>
                  <a:hlinkClick r:id="rId7" tooltip="https://www.facilities.txst.edu/services/grounds/recycling/guide.html"/>
                </a:rPr>
                <a:t> Recycling Guide</a:t>
              </a:r>
              <a:r>
                <a:rPr lang="en-US" sz="2400">
                  <a:solidFill>
                    <a:srgbClr val="501214"/>
                  </a:solidFill>
                  <a:latin typeface="Aptos"/>
                  <a:ea typeface="Aptos"/>
                  <a:cs typeface="Aptos"/>
                  <a:sym typeface="Aptos"/>
                </a:rPr>
                <a:t> for a full list of accepted materials! </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grpSp>
        <p:nvGrpSpPr>
          <p:cNvPr id="2" name="Group 2"/>
          <p:cNvGrpSpPr/>
          <p:nvPr/>
        </p:nvGrpSpPr>
        <p:grpSpPr>
          <a:xfrm>
            <a:off x="-1279096" y="-111327"/>
            <a:ext cx="17889491" cy="3535401"/>
            <a:chOff x="0" y="0"/>
            <a:chExt cx="23852655" cy="4713868"/>
          </a:xfrm>
        </p:grpSpPr>
        <p:sp>
          <p:nvSpPr>
            <p:cNvPr id="3" name="Freeform 3"/>
            <p:cNvSpPr/>
            <p:nvPr/>
          </p:nvSpPr>
          <p:spPr>
            <a:xfrm rot="-1092440">
              <a:off x="96761" y="1335926"/>
              <a:ext cx="8878327" cy="2042015"/>
            </a:xfrm>
            <a:custGeom>
              <a:avLst/>
              <a:gdLst/>
              <a:ahLst/>
              <a:cxnLst/>
              <a:rect l="l" t="t" r="r" b="b"/>
              <a:pathLst>
                <a:path w="8878327" h="2042015">
                  <a:moveTo>
                    <a:pt x="0" y="0"/>
                  </a:moveTo>
                  <a:lnTo>
                    <a:pt x="8878327" y="0"/>
                  </a:lnTo>
                  <a:lnTo>
                    <a:pt x="8878327" y="2042015"/>
                  </a:lnTo>
                  <a:lnTo>
                    <a:pt x="0" y="204201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rot="10053514" flipH="1">
              <a:off x="4110174" y="1797168"/>
              <a:ext cx="1487819" cy="2140747"/>
            </a:xfrm>
            <a:custGeom>
              <a:avLst/>
              <a:gdLst/>
              <a:ahLst/>
              <a:cxnLst/>
              <a:rect l="l" t="t" r="r" b="b"/>
              <a:pathLst>
                <a:path w="1487819" h="2140747">
                  <a:moveTo>
                    <a:pt x="1487819" y="0"/>
                  </a:moveTo>
                  <a:lnTo>
                    <a:pt x="0" y="0"/>
                  </a:lnTo>
                  <a:lnTo>
                    <a:pt x="0" y="2140748"/>
                  </a:lnTo>
                  <a:lnTo>
                    <a:pt x="1487819" y="2140748"/>
                  </a:lnTo>
                  <a:lnTo>
                    <a:pt x="1487819" y="0"/>
                  </a:lnTo>
                  <a:close/>
                </a:path>
              </a:pathLst>
            </a:custGeom>
            <a:blipFill>
              <a:blip r:embed="rId3"/>
              <a:stretch>
                <a:fillRect/>
              </a:stretch>
            </a:blipFill>
          </p:spPr>
          <p:txBody>
            <a:bodyPr/>
            <a:lstStyle/>
            <a:p>
              <a:endParaRPr lang="en-US"/>
            </a:p>
          </p:txBody>
        </p:sp>
        <p:sp>
          <p:nvSpPr>
            <p:cNvPr id="5" name="TextBox 5"/>
            <p:cNvSpPr txBox="1"/>
            <p:nvPr/>
          </p:nvSpPr>
          <p:spPr>
            <a:xfrm>
              <a:off x="6058890" y="2405723"/>
              <a:ext cx="17793765" cy="1364699"/>
            </a:xfrm>
            <a:prstGeom prst="rect">
              <a:avLst/>
            </a:prstGeom>
          </p:spPr>
          <p:txBody>
            <a:bodyPr lIns="0" tIns="0" rIns="0" bIns="0" rtlCol="0" anchor="t">
              <a:spAutoFit/>
            </a:bodyPr>
            <a:lstStyle/>
            <a:p>
              <a:pPr algn="l">
                <a:lnSpc>
                  <a:spcPts val="6911"/>
                </a:lnSpc>
              </a:pPr>
              <a:r>
                <a:rPr lang="en-US" sz="7944" b="1">
                  <a:solidFill>
                    <a:srgbClr val="501214"/>
                  </a:solidFill>
                  <a:latin typeface="Aptos Bold"/>
                  <a:ea typeface="Aptos Bold"/>
                  <a:cs typeface="Aptos Bold"/>
                  <a:sym typeface="Aptos Bold"/>
                </a:rPr>
                <a:t>Local Stewardship &amp; Service</a:t>
              </a:r>
            </a:p>
          </p:txBody>
        </p:sp>
      </p:grpSp>
      <p:grpSp>
        <p:nvGrpSpPr>
          <p:cNvPr id="6" name="Group 6"/>
          <p:cNvGrpSpPr/>
          <p:nvPr/>
        </p:nvGrpSpPr>
        <p:grpSpPr>
          <a:xfrm>
            <a:off x="0" y="0"/>
            <a:ext cx="18288000" cy="188185"/>
            <a:chOff x="0" y="0"/>
            <a:chExt cx="24384000" cy="250914"/>
          </a:xfrm>
        </p:grpSpPr>
        <p:sp>
          <p:nvSpPr>
            <p:cNvPr id="7" name="Freeform 7"/>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4"/>
              <a:stretch>
                <a:fillRect l="-17960" t="-31801" r="-10908" b="-20268"/>
              </a:stretch>
            </a:blipFill>
          </p:spPr>
          <p:txBody>
            <a:bodyPr/>
            <a:lstStyle/>
            <a:p>
              <a:endParaRPr lang="en-US"/>
            </a:p>
          </p:txBody>
        </p:sp>
      </p:grpSp>
      <p:grpSp>
        <p:nvGrpSpPr>
          <p:cNvPr id="8" name="Group 8"/>
          <p:cNvGrpSpPr/>
          <p:nvPr/>
        </p:nvGrpSpPr>
        <p:grpSpPr>
          <a:xfrm>
            <a:off x="12258350" y="2620042"/>
            <a:ext cx="5524041" cy="6638258"/>
            <a:chOff x="0" y="0"/>
            <a:chExt cx="14778831" cy="17759771"/>
          </a:xfrm>
        </p:grpSpPr>
        <p:sp>
          <p:nvSpPr>
            <p:cNvPr id="9" name="Freeform 9"/>
            <p:cNvSpPr/>
            <p:nvPr/>
          </p:nvSpPr>
          <p:spPr>
            <a:xfrm>
              <a:off x="147271" y="1198784"/>
              <a:ext cx="14403755" cy="16090180"/>
            </a:xfrm>
            <a:custGeom>
              <a:avLst/>
              <a:gdLst/>
              <a:ahLst/>
              <a:cxnLst/>
              <a:rect l="l" t="t" r="r" b="b"/>
              <a:pathLst>
                <a:path w="14403755" h="16090180">
                  <a:moveTo>
                    <a:pt x="11653626" y="1312448"/>
                  </a:moveTo>
                  <a:cubicBezTo>
                    <a:pt x="10268849" y="264621"/>
                    <a:pt x="9897901" y="216670"/>
                    <a:pt x="8270752" y="0"/>
                  </a:cubicBezTo>
                  <a:cubicBezTo>
                    <a:pt x="4540574" y="53280"/>
                    <a:pt x="1516825" y="2642654"/>
                    <a:pt x="346342" y="6899671"/>
                  </a:cubicBezTo>
                  <a:cubicBezTo>
                    <a:pt x="-54164" y="8355973"/>
                    <a:pt x="-158701" y="9984544"/>
                    <a:pt x="309395" y="11410653"/>
                  </a:cubicBezTo>
                  <a:cubicBezTo>
                    <a:pt x="927150" y="13284309"/>
                    <a:pt x="2462670" y="14554134"/>
                    <a:pt x="4085386" y="15065614"/>
                  </a:cubicBezTo>
                  <a:cubicBezTo>
                    <a:pt x="5708102" y="15578873"/>
                    <a:pt x="7494863" y="16283935"/>
                    <a:pt x="9158959" y="16040626"/>
                  </a:cubicBezTo>
                  <a:cubicBezTo>
                    <a:pt x="10456541" y="15850597"/>
                    <a:pt x="11752644" y="14710419"/>
                    <a:pt x="12723612" y="13659041"/>
                  </a:cubicBezTo>
                  <a:cubicBezTo>
                    <a:pt x="13367971" y="12961082"/>
                    <a:pt x="13769954" y="11993174"/>
                    <a:pt x="14038928" y="11002179"/>
                  </a:cubicBezTo>
                  <a:cubicBezTo>
                    <a:pt x="14930010" y="7553231"/>
                    <a:pt x="14208887" y="3248263"/>
                    <a:pt x="11653626" y="1312448"/>
                  </a:cubicBezTo>
                  <a:close/>
                </a:path>
              </a:pathLst>
            </a:custGeom>
            <a:blipFill>
              <a:blip r:embed="rId5"/>
              <a:stretch>
                <a:fillRect l="-24442" r="-43119"/>
              </a:stretch>
            </a:blipFill>
          </p:spPr>
          <p:txBody>
            <a:bodyPr/>
            <a:lstStyle/>
            <a:p>
              <a:endParaRPr lang="en-US"/>
            </a:p>
          </p:txBody>
        </p:sp>
      </p:grpSp>
      <p:sp>
        <p:nvSpPr>
          <p:cNvPr id="10" name="Freeform 10"/>
          <p:cNvSpPr/>
          <p:nvPr/>
        </p:nvSpPr>
        <p:spPr>
          <a:xfrm>
            <a:off x="11626997" y="7389972"/>
            <a:ext cx="2271611" cy="2538113"/>
          </a:xfrm>
          <a:custGeom>
            <a:avLst/>
            <a:gdLst/>
            <a:ahLst/>
            <a:cxnLst/>
            <a:rect l="l" t="t" r="r" b="b"/>
            <a:pathLst>
              <a:path w="2271611" h="2538113">
                <a:moveTo>
                  <a:pt x="0" y="0"/>
                </a:moveTo>
                <a:lnTo>
                  <a:pt x="2271611" y="0"/>
                </a:lnTo>
                <a:lnTo>
                  <a:pt x="2271611" y="2538112"/>
                </a:lnTo>
                <a:lnTo>
                  <a:pt x="0" y="253811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16476344" y="2049288"/>
            <a:ext cx="1306047" cy="1374786"/>
          </a:xfrm>
          <a:custGeom>
            <a:avLst/>
            <a:gdLst/>
            <a:ahLst/>
            <a:cxnLst/>
            <a:rect l="l" t="t" r="r" b="b"/>
            <a:pathLst>
              <a:path w="1306047" h="1374786">
                <a:moveTo>
                  <a:pt x="0" y="0"/>
                </a:moveTo>
                <a:lnTo>
                  <a:pt x="1306047" y="0"/>
                </a:lnTo>
                <a:lnTo>
                  <a:pt x="1306047" y="1374786"/>
                </a:lnTo>
                <a:lnTo>
                  <a:pt x="0" y="137478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1028700" y="3126614"/>
            <a:ext cx="12282448" cy="762381"/>
          </a:xfrm>
          <a:prstGeom prst="rect">
            <a:avLst/>
          </a:prstGeom>
        </p:spPr>
        <p:txBody>
          <a:bodyPr lIns="0" tIns="0" rIns="0" bIns="0" rtlCol="0" anchor="t">
            <a:spAutoFit/>
          </a:bodyPr>
          <a:lstStyle/>
          <a:p>
            <a:pPr algn="l">
              <a:lnSpc>
                <a:spcPts val="3042"/>
              </a:lnSpc>
            </a:pPr>
            <a:r>
              <a:rPr lang="en-US" sz="2600">
                <a:solidFill>
                  <a:srgbClr val="501214"/>
                </a:solidFill>
                <a:latin typeface="Aptos"/>
                <a:ea typeface="Aptos"/>
                <a:cs typeface="Aptos"/>
                <a:sym typeface="Aptos"/>
              </a:rPr>
              <a:t>As easy as it can be to get caught up in campus life, it is important to remember the way TXST is connected to the San Marcos community, and vice versa. </a:t>
            </a:r>
          </a:p>
        </p:txBody>
      </p:sp>
      <p:sp>
        <p:nvSpPr>
          <p:cNvPr id="13" name="TextBox 13"/>
          <p:cNvSpPr txBox="1"/>
          <p:nvPr/>
        </p:nvSpPr>
        <p:spPr>
          <a:xfrm>
            <a:off x="1028700" y="4134342"/>
            <a:ext cx="11229650" cy="1143381"/>
          </a:xfrm>
          <a:prstGeom prst="rect">
            <a:avLst/>
          </a:prstGeom>
        </p:spPr>
        <p:txBody>
          <a:bodyPr lIns="0" tIns="0" rIns="0" bIns="0" rtlCol="0" anchor="t">
            <a:spAutoFit/>
          </a:bodyPr>
          <a:lstStyle/>
          <a:p>
            <a:pPr algn="l">
              <a:lnSpc>
                <a:spcPts val="3042"/>
              </a:lnSpc>
            </a:pPr>
            <a:r>
              <a:rPr lang="en-US" sz="2600">
                <a:solidFill>
                  <a:srgbClr val="501214"/>
                </a:solidFill>
                <a:latin typeface="Aptos"/>
                <a:ea typeface="Aptos"/>
                <a:cs typeface="Aptos"/>
                <a:sym typeface="Aptos"/>
              </a:rPr>
              <a:t>Being interested in and respectful to a city you just moved to is a good habit to cultivate no matter where life takes you. You can practice becoming an </a:t>
            </a:r>
            <a:r>
              <a:rPr lang="en-US" sz="2600" b="1">
                <a:solidFill>
                  <a:srgbClr val="ED2542"/>
                </a:solidFill>
                <a:latin typeface="Aptos Bold"/>
                <a:ea typeface="Aptos Bold"/>
                <a:cs typeface="Aptos Bold"/>
                <a:sym typeface="Aptos Bold"/>
              </a:rPr>
              <a:t>involved and informed local</a:t>
            </a:r>
            <a:r>
              <a:rPr lang="en-US" sz="2600">
                <a:solidFill>
                  <a:srgbClr val="501214"/>
                </a:solidFill>
                <a:latin typeface="Aptos"/>
                <a:ea typeface="Aptos"/>
                <a:cs typeface="Aptos"/>
                <a:sym typeface="Aptos"/>
              </a:rPr>
              <a:t> by:</a:t>
            </a:r>
          </a:p>
        </p:txBody>
      </p:sp>
      <p:grpSp>
        <p:nvGrpSpPr>
          <p:cNvPr id="14" name="Group 14"/>
          <p:cNvGrpSpPr/>
          <p:nvPr/>
        </p:nvGrpSpPr>
        <p:grpSpPr>
          <a:xfrm>
            <a:off x="-228430" y="5601573"/>
            <a:ext cx="12486780" cy="3922776"/>
            <a:chOff x="0" y="0"/>
            <a:chExt cx="16649040" cy="5230368"/>
          </a:xfrm>
        </p:grpSpPr>
        <p:sp>
          <p:nvSpPr>
            <p:cNvPr id="15" name="TextBox 15"/>
            <p:cNvSpPr txBox="1"/>
            <p:nvPr/>
          </p:nvSpPr>
          <p:spPr>
            <a:xfrm>
              <a:off x="1865170" y="33170"/>
              <a:ext cx="3510077" cy="918822"/>
            </a:xfrm>
            <a:prstGeom prst="rect">
              <a:avLst/>
            </a:prstGeom>
          </p:spPr>
          <p:txBody>
            <a:bodyPr lIns="0" tIns="0" rIns="0" bIns="0" rtlCol="0" anchor="t">
              <a:spAutoFit/>
            </a:bodyPr>
            <a:lstStyle/>
            <a:p>
              <a:pPr algn="r">
                <a:lnSpc>
                  <a:spcPts val="5405"/>
                </a:lnSpc>
              </a:pPr>
              <a:r>
                <a:rPr lang="en-US" sz="4620" b="1">
                  <a:solidFill>
                    <a:srgbClr val="6EA095"/>
                  </a:solidFill>
                  <a:latin typeface="Aptos Bold"/>
                  <a:ea typeface="Aptos Bold"/>
                  <a:cs typeface="Aptos Bold"/>
                  <a:sym typeface="Aptos Bold"/>
                </a:rPr>
                <a:t>EXPLORE</a:t>
              </a:r>
            </a:p>
          </p:txBody>
        </p:sp>
        <p:sp>
          <p:nvSpPr>
            <p:cNvPr id="16" name="TextBox 16"/>
            <p:cNvSpPr txBox="1"/>
            <p:nvPr/>
          </p:nvSpPr>
          <p:spPr>
            <a:xfrm>
              <a:off x="5606457" y="0"/>
              <a:ext cx="8642690" cy="951992"/>
            </a:xfrm>
            <a:prstGeom prst="rect">
              <a:avLst/>
            </a:prstGeom>
          </p:spPr>
          <p:txBody>
            <a:bodyPr lIns="0" tIns="0" rIns="0" bIns="0" rtlCol="0" anchor="t">
              <a:spAutoFit/>
            </a:bodyPr>
            <a:lstStyle/>
            <a:p>
              <a:pPr algn="l">
                <a:lnSpc>
                  <a:spcPts val="2808"/>
                </a:lnSpc>
              </a:pPr>
              <a:r>
                <a:rPr lang="en-US" sz="2400">
                  <a:solidFill>
                    <a:srgbClr val="501214"/>
                  </a:solidFill>
                  <a:latin typeface="Aptos"/>
                  <a:ea typeface="Aptos"/>
                  <a:cs typeface="Aptos"/>
                  <a:sym typeface="Aptos"/>
                </a:rPr>
                <a:t>public third places outside of campus to meet new people and get integrated into local culture.</a:t>
              </a:r>
            </a:p>
          </p:txBody>
        </p:sp>
        <p:sp>
          <p:nvSpPr>
            <p:cNvPr id="17" name="TextBox 17"/>
            <p:cNvSpPr txBox="1"/>
            <p:nvPr/>
          </p:nvSpPr>
          <p:spPr>
            <a:xfrm>
              <a:off x="5606457" y="1269492"/>
              <a:ext cx="11042583" cy="951992"/>
            </a:xfrm>
            <a:prstGeom prst="rect">
              <a:avLst/>
            </a:prstGeom>
          </p:spPr>
          <p:txBody>
            <a:bodyPr lIns="0" tIns="0" rIns="0" bIns="0" rtlCol="0" anchor="t">
              <a:spAutoFit/>
            </a:bodyPr>
            <a:lstStyle/>
            <a:p>
              <a:pPr algn="l">
                <a:lnSpc>
                  <a:spcPts val="2808"/>
                </a:lnSpc>
              </a:pPr>
              <a:r>
                <a:rPr lang="en-US" sz="2400">
                  <a:solidFill>
                    <a:srgbClr val="501214"/>
                  </a:solidFill>
                  <a:latin typeface="Aptos"/>
                  <a:ea typeface="Aptos"/>
                  <a:cs typeface="Aptos"/>
                  <a:sym typeface="Aptos"/>
                </a:rPr>
                <a:t>at local stores and restaurants to keep money in the regional economy and support local artisans and businessowners.</a:t>
              </a:r>
            </a:p>
          </p:txBody>
        </p:sp>
        <p:sp>
          <p:nvSpPr>
            <p:cNvPr id="18" name="TextBox 18"/>
            <p:cNvSpPr txBox="1"/>
            <p:nvPr/>
          </p:nvSpPr>
          <p:spPr>
            <a:xfrm>
              <a:off x="5606457" y="4278376"/>
              <a:ext cx="9354476" cy="951992"/>
            </a:xfrm>
            <a:prstGeom prst="rect">
              <a:avLst/>
            </a:prstGeom>
          </p:spPr>
          <p:txBody>
            <a:bodyPr lIns="0" tIns="0" rIns="0" bIns="0" rtlCol="0" anchor="t">
              <a:spAutoFit/>
            </a:bodyPr>
            <a:lstStyle/>
            <a:p>
              <a:pPr algn="l">
                <a:lnSpc>
                  <a:spcPts val="2808"/>
                </a:lnSpc>
              </a:pPr>
              <a:r>
                <a:rPr lang="en-US" sz="2400">
                  <a:solidFill>
                    <a:srgbClr val="501214"/>
                  </a:solidFill>
                  <a:latin typeface="Aptos"/>
                  <a:ea typeface="Aptos"/>
                  <a:cs typeface="Aptos"/>
                  <a:sym typeface="Aptos"/>
                </a:rPr>
                <a:t>about resources available to residents through local government to stay connected as a San Martian.</a:t>
              </a:r>
            </a:p>
          </p:txBody>
        </p:sp>
        <p:sp>
          <p:nvSpPr>
            <p:cNvPr id="19" name="TextBox 19"/>
            <p:cNvSpPr txBox="1"/>
            <p:nvPr/>
          </p:nvSpPr>
          <p:spPr>
            <a:xfrm>
              <a:off x="1406531" y="1302664"/>
              <a:ext cx="3968716" cy="918820"/>
            </a:xfrm>
            <a:prstGeom prst="rect">
              <a:avLst/>
            </a:prstGeom>
          </p:spPr>
          <p:txBody>
            <a:bodyPr lIns="0" tIns="0" rIns="0" bIns="0" rtlCol="0" anchor="t">
              <a:spAutoFit/>
            </a:bodyPr>
            <a:lstStyle/>
            <a:p>
              <a:pPr algn="r">
                <a:lnSpc>
                  <a:spcPts val="5405"/>
                </a:lnSpc>
              </a:pPr>
              <a:r>
                <a:rPr lang="en-US" sz="4620" b="1">
                  <a:solidFill>
                    <a:srgbClr val="6EA095"/>
                  </a:solidFill>
                  <a:latin typeface="Aptos Bold"/>
                  <a:ea typeface="Aptos Bold"/>
                  <a:cs typeface="Aptos Bold"/>
                  <a:sym typeface="Aptos Bold"/>
                </a:rPr>
                <a:t>SHOP</a:t>
              </a:r>
            </a:p>
          </p:txBody>
        </p:sp>
        <p:sp>
          <p:nvSpPr>
            <p:cNvPr id="20" name="TextBox 20"/>
            <p:cNvSpPr txBox="1"/>
            <p:nvPr/>
          </p:nvSpPr>
          <p:spPr>
            <a:xfrm>
              <a:off x="1865170" y="4297426"/>
              <a:ext cx="3510077" cy="918822"/>
            </a:xfrm>
            <a:prstGeom prst="rect">
              <a:avLst/>
            </a:prstGeom>
          </p:spPr>
          <p:txBody>
            <a:bodyPr lIns="0" tIns="0" rIns="0" bIns="0" rtlCol="0" anchor="t">
              <a:spAutoFit/>
            </a:bodyPr>
            <a:lstStyle/>
            <a:p>
              <a:pPr algn="r">
                <a:lnSpc>
                  <a:spcPts val="5405"/>
                </a:lnSpc>
              </a:pPr>
              <a:r>
                <a:rPr lang="en-US" sz="4620" b="1">
                  <a:solidFill>
                    <a:srgbClr val="6EA095"/>
                  </a:solidFill>
                  <a:latin typeface="Aptos Bold"/>
                  <a:ea typeface="Aptos Bold"/>
                  <a:cs typeface="Aptos Bold"/>
                  <a:sym typeface="Aptos Bold"/>
                </a:rPr>
                <a:t>LEARN</a:t>
              </a:r>
            </a:p>
          </p:txBody>
        </p:sp>
        <p:sp>
          <p:nvSpPr>
            <p:cNvPr id="21" name="TextBox 21"/>
            <p:cNvSpPr txBox="1"/>
            <p:nvPr/>
          </p:nvSpPr>
          <p:spPr>
            <a:xfrm>
              <a:off x="0" y="2570734"/>
              <a:ext cx="5375247" cy="918822"/>
            </a:xfrm>
            <a:prstGeom prst="rect">
              <a:avLst/>
            </a:prstGeom>
          </p:spPr>
          <p:txBody>
            <a:bodyPr lIns="0" tIns="0" rIns="0" bIns="0" rtlCol="0" anchor="t">
              <a:spAutoFit/>
            </a:bodyPr>
            <a:lstStyle/>
            <a:p>
              <a:pPr algn="r">
                <a:lnSpc>
                  <a:spcPts val="5405"/>
                </a:lnSpc>
              </a:pPr>
              <a:r>
                <a:rPr lang="en-US" sz="4620" b="1">
                  <a:solidFill>
                    <a:srgbClr val="6EA095"/>
                  </a:solidFill>
                  <a:latin typeface="Aptos Bold"/>
                  <a:ea typeface="Aptos Bold"/>
                  <a:cs typeface="Aptos Bold"/>
                  <a:sym typeface="Aptos Bold"/>
                </a:rPr>
                <a:t>CONTRIBUTE</a:t>
              </a:r>
            </a:p>
          </p:txBody>
        </p:sp>
        <p:sp>
          <p:nvSpPr>
            <p:cNvPr id="22" name="TextBox 22"/>
            <p:cNvSpPr txBox="1"/>
            <p:nvPr/>
          </p:nvSpPr>
          <p:spPr>
            <a:xfrm>
              <a:off x="5606457" y="2538984"/>
              <a:ext cx="10473578" cy="1421892"/>
            </a:xfrm>
            <a:prstGeom prst="rect">
              <a:avLst/>
            </a:prstGeom>
          </p:spPr>
          <p:txBody>
            <a:bodyPr lIns="0" tIns="0" rIns="0" bIns="0" rtlCol="0" anchor="t">
              <a:spAutoFit/>
            </a:bodyPr>
            <a:lstStyle/>
            <a:p>
              <a:pPr algn="l">
                <a:lnSpc>
                  <a:spcPts val="2808"/>
                </a:lnSpc>
              </a:pPr>
              <a:r>
                <a:rPr lang="en-US" sz="2400">
                  <a:solidFill>
                    <a:srgbClr val="501214"/>
                  </a:solidFill>
                  <a:latin typeface="Aptos"/>
                  <a:ea typeface="Aptos"/>
                  <a:cs typeface="Aptos"/>
                  <a:sym typeface="Aptos"/>
                </a:rPr>
                <a:t>time to helping local organizations providing vital community services, and get involved in local volunteering opportunities for causes important to you.</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1279096" y="-111327"/>
            <a:ext cx="17889491" cy="3535401"/>
            <a:chOff x="0" y="0"/>
            <a:chExt cx="23852655" cy="4713868"/>
          </a:xfrm>
        </p:grpSpPr>
        <p:sp>
          <p:nvSpPr>
            <p:cNvPr id="3" name="Freeform 3"/>
            <p:cNvSpPr/>
            <p:nvPr/>
          </p:nvSpPr>
          <p:spPr>
            <a:xfrm rot="-1092440">
              <a:off x="96761" y="1335926"/>
              <a:ext cx="8878327" cy="2042015"/>
            </a:xfrm>
            <a:custGeom>
              <a:avLst/>
              <a:gdLst/>
              <a:ahLst/>
              <a:cxnLst/>
              <a:rect l="l" t="t" r="r" b="b"/>
              <a:pathLst>
                <a:path w="8878327" h="2042015">
                  <a:moveTo>
                    <a:pt x="0" y="0"/>
                  </a:moveTo>
                  <a:lnTo>
                    <a:pt x="8878327" y="0"/>
                  </a:lnTo>
                  <a:lnTo>
                    <a:pt x="8878327" y="2042015"/>
                  </a:lnTo>
                  <a:lnTo>
                    <a:pt x="0" y="204201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rot="10053514" flipH="1">
              <a:off x="4110174" y="1797168"/>
              <a:ext cx="1487819" cy="2140747"/>
            </a:xfrm>
            <a:custGeom>
              <a:avLst/>
              <a:gdLst/>
              <a:ahLst/>
              <a:cxnLst/>
              <a:rect l="l" t="t" r="r" b="b"/>
              <a:pathLst>
                <a:path w="1487819" h="2140747">
                  <a:moveTo>
                    <a:pt x="1487819" y="0"/>
                  </a:moveTo>
                  <a:lnTo>
                    <a:pt x="0" y="0"/>
                  </a:lnTo>
                  <a:lnTo>
                    <a:pt x="0" y="2140748"/>
                  </a:lnTo>
                  <a:lnTo>
                    <a:pt x="1487819" y="2140748"/>
                  </a:lnTo>
                  <a:lnTo>
                    <a:pt x="1487819" y="0"/>
                  </a:lnTo>
                  <a:close/>
                </a:path>
              </a:pathLst>
            </a:custGeom>
            <a:blipFill>
              <a:blip r:embed="rId3"/>
              <a:stretch>
                <a:fillRect/>
              </a:stretch>
            </a:blipFill>
          </p:spPr>
          <p:txBody>
            <a:bodyPr/>
            <a:lstStyle/>
            <a:p>
              <a:endParaRPr lang="en-US"/>
            </a:p>
          </p:txBody>
        </p:sp>
        <p:sp>
          <p:nvSpPr>
            <p:cNvPr id="5" name="TextBox 5"/>
            <p:cNvSpPr txBox="1"/>
            <p:nvPr/>
          </p:nvSpPr>
          <p:spPr>
            <a:xfrm>
              <a:off x="6058890" y="2405723"/>
              <a:ext cx="17793765" cy="1364699"/>
            </a:xfrm>
            <a:prstGeom prst="rect">
              <a:avLst/>
            </a:prstGeom>
          </p:spPr>
          <p:txBody>
            <a:bodyPr lIns="0" tIns="0" rIns="0" bIns="0" rtlCol="0" anchor="t">
              <a:spAutoFit/>
            </a:bodyPr>
            <a:lstStyle/>
            <a:p>
              <a:pPr algn="l">
                <a:lnSpc>
                  <a:spcPts val="6911"/>
                </a:lnSpc>
              </a:pPr>
              <a:r>
                <a:rPr lang="en-US" sz="7944" b="1">
                  <a:solidFill>
                    <a:srgbClr val="FFFFFF"/>
                  </a:solidFill>
                  <a:latin typeface="Aptos Bold"/>
                  <a:ea typeface="Aptos Bold"/>
                  <a:cs typeface="Aptos Bold"/>
                  <a:sym typeface="Aptos Bold"/>
                </a:rPr>
                <a:t>Self Stewardship</a:t>
              </a:r>
            </a:p>
          </p:txBody>
        </p:sp>
      </p:grpSp>
      <p:grpSp>
        <p:nvGrpSpPr>
          <p:cNvPr id="6" name="Group 6"/>
          <p:cNvGrpSpPr/>
          <p:nvPr/>
        </p:nvGrpSpPr>
        <p:grpSpPr>
          <a:xfrm>
            <a:off x="0" y="0"/>
            <a:ext cx="18288000" cy="188185"/>
            <a:chOff x="0" y="0"/>
            <a:chExt cx="24384000" cy="250914"/>
          </a:xfrm>
        </p:grpSpPr>
        <p:sp>
          <p:nvSpPr>
            <p:cNvPr id="7" name="Freeform 7"/>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4"/>
              <a:stretch>
                <a:fillRect l="-17960" t="-31801" r="-10908" b="-20268"/>
              </a:stretch>
            </a:blipFill>
          </p:spPr>
          <p:txBody>
            <a:bodyPr/>
            <a:lstStyle/>
            <a:p>
              <a:endParaRPr lang="en-US"/>
            </a:p>
          </p:txBody>
        </p:sp>
      </p:grpSp>
      <p:sp>
        <p:nvSpPr>
          <p:cNvPr id="8" name="TextBox 8"/>
          <p:cNvSpPr txBox="1"/>
          <p:nvPr/>
        </p:nvSpPr>
        <p:spPr>
          <a:xfrm>
            <a:off x="1028700" y="3042693"/>
            <a:ext cx="11265301" cy="1905381"/>
          </a:xfrm>
          <a:prstGeom prst="rect">
            <a:avLst/>
          </a:prstGeom>
        </p:spPr>
        <p:txBody>
          <a:bodyPr lIns="0" tIns="0" rIns="0" bIns="0" rtlCol="0" anchor="t">
            <a:spAutoFit/>
          </a:bodyPr>
          <a:lstStyle/>
          <a:p>
            <a:pPr algn="l">
              <a:lnSpc>
                <a:spcPts val="3042"/>
              </a:lnSpc>
            </a:pPr>
            <a:r>
              <a:rPr lang="en-US" sz="2600">
                <a:solidFill>
                  <a:srgbClr val="FFFFFF"/>
                </a:solidFill>
                <a:latin typeface="Aptos"/>
                <a:ea typeface="Aptos"/>
                <a:cs typeface="Aptos"/>
                <a:sym typeface="Aptos"/>
              </a:rPr>
              <a:t>During the hustle and bustle of your first year in college, it is important to make self care a priority in addition to your academic responsibilities. Remember that it is impossible to our from an empty cup, and other areas of sustainable living are not possible to uphold if you cannot sustain your own </a:t>
            </a:r>
            <a:r>
              <a:rPr lang="en-US" sz="2600" b="1">
                <a:solidFill>
                  <a:srgbClr val="EBBA45"/>
                </a:solidFill>
                <a:latin typeface="Aptos Bold"/>
                <a:ea typeface="Aptos Bold"/>
                <a:cs typeface="Aptos Bold"/>
                <a:sym typeface="Aptos Bold"/>
              </a:rPr>
              <a:t>wellbeing</a:t>
            </a:r>
            <a:r>
              <a:rPr lang="en-US" sz="2600">
                <a:solidFill>
                  <a:srgbClr val="FFFFFF"/>
                </a:solidFill>
                <a:latin typeface="Aptos"/>
                <a:ea typeface="Aptos"/>
                <a:cs typeface="Aptos"/>
                <a:sym typeface="Aptos"/>
              </a:rPr>
              <a:t>. To achieve a </a:t>
            </a:r>
            <a:r>
              <a:rPr lang="en-US" sz="2600" b="1">
                <a:solidFill>
                  <a:srgbClr val="EBBA45"/>
                </a:solidFill>
                <a:latin typeface="Aptos Bold"/>
                <a:ea typeface="Aptos Bold"/>
                <a:cs typeface="Aptos Bold"/>
                <a:sym typeface="Aptos Bold"/>
              </a:rPr>
              <a:t>holistic </a:t>
            </a:r>
            <a:r>
              <a:rPr lang="en-US" sz="2600">
                <a:solidFill>
                  <a:srgbClr val="FFFFFF"/>
                </a:solidFill>
                <a:latin typeface="Aptos"/>
                <a:ea typeface="Aptos"/>
                <a:cs typeface="Aptos"/>
                <a:sym typeface="Aptos"/>
              </a:rPr>
              <a:t>stewardship of the self, be sure to:</a:t>
            </a:r>
          </a:p>
        </p:txBody>
      </p:sp>
      <p:grpSp>
        <p:nvGrpSpPr>
          <p:cNvPr id="9" name="Group 9"/>
          <p:cNvGrpSpPr/>
          <p:nvPr/>
        </p:nvGrpSpPr>
        <p:grpSpPr>
          <a:xfrm>
            <a:off x="12813565" y="1594165"/>
            <a:ext cx="5859270" cy="8251576"/>
            <a:chOff x="0" y="0"/>
            <a:chExt cx="6635116" cy="9344196"/>
          </a:xfrm>
        </p:grpSpPr>
        <p:sp>
          <p:nvSpPr>
            <p:cNvPr id="10" name="Freeform 10"/>
            <p:cNvSpPr/>
            <p:nvPr/>
          </p:nvSpPr>
          <p:spPr>
            <a:xfrm>
              <a:off x="48233" y="91618"/>
              <a:ext cx="6502120" cy="9242171"/>
            </a:xfrm>
            <a:custGeom>
              <a:avLst/>
              <a:gdLst/>
              <a:ahLst/>
              <a:cxnLst/>
              <a:rect l="l" t="t" r="r" b="b"/>
              <a:pathLst>
                <a:path w="6502120" h="9242171">
                  <a:moveTo>
                    <a:pt x="611613" y="751317"/>
                  </a:moveTo>
                  <a:cubicBezTo>
                    <a:pt x="1823367" y="-233858"/>
                    <a:pt x="4061547" y="-379908"/>
                    <a:pt x="4868025" y="1102873"/>
                  </a:cubicBezTo>
                  <a:cubicBezTo>
                    <a:pt x="5185729" y="1790005"/>
                    <a:pt x="5014658" y="2569021"/>
                    <a:pt x="5108339" y="3294105"/>
                  </a:cubicBezTo>
                  <a:cubicBezTo>
                    <a:pt x="5238680" y="4298836"/>
                    <a:pt x="6028865" y="5057877"/>
                    <a:pt x="6385263" y="5978713"/>
                  </a:cubicBezTo>
                  <a:cubicBezTo>
                    <a:pt x="7055513" y="8249844"/>
                    <a:pt x="4707137" y="9357987"/>
                    <a:pt x="2792770" y="9232603"/>
                  </a:cubicBezTo>
                  <a:cubicBezTo>
                    <a:pt x="1788745" y="9230605"/>
                    <a:pt x="611613" y="8966938"/>
                    <a:pt x="139131" y="7998163"/>
                  </a:cubicBezTo>
                  <a:cubicBezTo>
                    <a:pt x="-232383" y="6949487"/>
                    <a:pt x="255215" y="5790951"/>
                    <a:pt x="277617" y="4702326"/>
                  </a:cubicBezTo>
                  <a:cubicBezTo>
                    <a:pt x="306129" y="3387986"/>
                    <a:pt x="-398753" y="1797995"/>
                    <a:pt x="611613" y="751317"/>
                  </a:cubicBezTo>
                  <a:close/>
                </a:path>
              </a:pathLst>
            </a:custGeom>
            <a:blipFill>
              <a:blip r:embed="rId5"/>
              <a:stretch>
                <a:fillRect l="-2032" t="-991" r="-115443" b="-1009"/>
              </a:stretch>
            </a:blipFill>
          </p:spPr>
          <p:txBody>
            <a:bodyPr/>
            <a:lstStyle/>
            <a:p>
              <a:endParaRPr lang="en-US"/>
            </a:p>
          </p:txBody>
        </p:sp>
      </p:grpSp>
      <p:grpSp>
        <p:nvGrpSpPr>
          <p:cNvPr id="11" name="Group 11"/>
          <p:cNvGrpSpPr/>
          <p:nvPr/>
        </p:nvGrpSpPr>
        <p:grpSpPr>
          <a:xfrm>
            <a:off x="229361" y="5299541"/>
            <a:ext cx="12584204" cy="4188882"/>
            <a:chOff x="0" y="0"/>
            <a:chExt cx="16778939" cy="5585176"/>
          </a:xfrm>
        </p:grpSpPr>
        <p:sp>
          <p:nvSpPr>
            <p:cNvPr id="12" name="TextBox 12"/>
            <p:cNvSpPr txBox="1"/>
            <p:nvPr/>
          </p:nvSpPr>
          <p:spPr>
            <a:xfrm>
              <a:off x="310926" y="19050"/>
              <a:ext cx="5534401" cy="918820"/>
            </a:xfrm>
            <a:prstGeom prst="rect">
              <a:avLst/>
            </a:prstGeom>
          </p:spPr>
          <p:txBody>
            <a:bodyPr lIns="0" tIns="0" rIns="0" bIns="0" rtlCol="0" anchor="t">
              <a:spAutoFit/>
            </a:bodyPr>
            <a:lstStyle/>
            <a:p>
              <a:pPr algn="r">
                <a:lnSpc>
                  <a:spcPts val="5405"/>
                </a:lnSpc>
              </a:pPr>
              <a:r>
                <a:rPr lang="en-US" sz="4620" b="1">
                  <a:solidFill>
                    <a:srgbClr val="EBBA45"/>
                  </a:solidFill>
                  <a:latin typeface="Aptos Bold"/>
                  <a:ea typeface="Aptos Bold"/>
                  <a:cs typeface="Aptos Bold"/>
                  <a:sym typeface="Aptos Bold"/>
                </a:rPr>
                <a:t>TAKE BREAKS</a:t>
              </a:r>
            </a:p>
          </p:txBody>
        </p:sp>
        <p:sp>
          <p:nvSpPr>
            <p:cNvPr id="13" name="TextBox 13"/>
            <p:cNvSpPr txBox="1"/>
            <p:nvPr/>
          </p:nvSpPr>
          <p:spPr>
            <a:xfrm>
              <a:off x="2037865" y="1249020"/>
              <a:ext cx="3807463" cy="918820"/>
            </a:xfrm>
            <a:prstGeom prst="rect">
              <a:avLst/>
            </a:prstGeom>
          </p:spPr>
          <p:txBody>
            <a:bodyPr lIns="0" tIns="0" rIns="0" bIns="0" rtlCol="0" anchor="t">
              <a:spAutoFit/>
            </a:bodyPr>
            <a:lstStyle/>
            <a:p>
              <a:pPr algn="r">
                <a:lnSpc>
                  <a:spcPts val="5405"/>
                </a:lnSpc>
              </a:pPr>
              <a:r>
                <a:rPr lang="en-US" sz="4620" b="1">
                  <a:solidFill>
                    <a:srgbClr val="EBBA45"/>
                  </a:solidFill>
                  <a:latin typeface="Aptos Bold"/>
                  <a:ea typeface="Aptos Bold"/>
                  <a:cs typeface="Aptos Bold"/>
                  <a:sym typeface="Aptos Bold"/>
                </a:rPr>
                <a:t>CONNECT</a:t>
              </a:r>
            </a:p>
          </p:txBody>
        </p:sp>
        <p:sp>
          <p:nvSpPr>
            <p:cNvPr id="14" name="TextBox 14"/>
            <p:cNvSpPr txBox="1"/>
            <p:nvPr/>
          </p:nvSpPr>
          <p:spPr>
            <a:xfrm>
              <a:off x="6108096" y="0"/>
              <a:ext cx="9408168" cy="951992"/>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from work and electronic devices regularly to maintain energy levels and avoid burnout.</a:t>
              </a:r>
            </a:p>
          </p:txBody>
        </p:sp>
        <p:sp>
          <p:nvSpPr>
            <p:cNvPr id="15" name="TextBox 15"/>
            <p:cNvSpPr txBox="1"/>
            <p:nvPr/>
          </p:nvSpPr>
          <p:spPr>
            <a:xfrm>
              <a:off x="6108096" y="1229970"/>
              <a:ext cx="8845218" cy="951992"/>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with people of similar interests by joining student organizations and building your community.</a:t>
              </a:r>
            </a:p>
          </p:txBody>
        </p:sp>
        <p:sp>
          <p:nvSpPr>
            <p:cNvPr id="16" name="TextBox 16"/>
            <p:cNvSpPr txBox="1"/>
            <p:nvPr/>
          </p:nvSpPr>
          <p:spPr>
            <a:xfrm>
              <a:off x="6108096" y="2449292"/>
              <a:ext cx="10209556" cy="1421892"/>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during your free time! Whether taking a walk or swimming in the river, connecting with nature has numerous benefits for your mental and physical health.</a:t>
              </a:r>
            </a:p>
          </p:txBody>
        </p:sp>
        <p:sp>
          <p:nvSpPr>
            <p:cNvPr id="17" name="TextBox 17"/>
            <p:cNvSpPr txBox="1"/>
            <p:nvPr/>
          </p:nvSpPr>
          <p:spPr>
            <a:xfrm>
              <a:off x="0" y="2478989"/>
              <a:ext cx="5845328" cy="918820"/>
            </a:xfrm>
            <a:prstGeom prst="rect">
              <a:avLst/>
            </a:prstGeom>
          </p:spPr>
          <p:txBody>
            <a:bodyPr lIns="0" tIns="0" rIns="0" bIns="0" rtlCol="0" anchor="t">
              <a:spAutoFit/>
            </a:bodyPr>
            <a:lstStyle/>
            <a:p>
              <a:pPr algn="r">
                <a:lnSpc>
                  <a:spcPts val="5405"/>
                </a:lnSpc>
              </a:pPr>
              <a:r>
                <a:rPr lang="en-US" sz="4620" b="1">
                  <a:solidFill>
                    <a:srgbClr val="EBBA45"/>
                  </a:solidFill>
                  <a:latin typeface="Aptos Bold"/>
                  <a:ea typeface="Aptos Bold"/>
                  <a:cs typeface="Aptos Bold"/>
                  <a:sym typeface="Aptos Bold"/>
                </a:rPr>
                <a:t>GET OUTSIDE</a:t>
              </a:r>
            </a:p>
          </p:txBody>
        </p:sp>
        <p:sp>
          <p:nvSpPr>
            <p:cNvPr id="18" name="TextBox 18"/>
            <p:cNvSpPr txBox="1"/>
            <p:nvPr/>
          </p:nvSpPr>
          <p:spPr>
            <a:xfrm>
              <a:off x="0" y="4131280"/>
              <a:ext cx="5845328" cy="918820"/>
            </a:xfrm>
            <a:prstGeom prst="rect">
              <a:avLst/>
            </a:prstGeom>
          </p:spPr>
          <p:txBody>
            <a:bodyPr lIns="0" tIns="0" rIns="0" bIns="0" rtlCol="0" anchor="t">
              <a:spAutoFit/>
            </a:bodyPr>
            <a:lstStyle/>
            <a:p>
              <a:pPr algn="r">
                <a:lnSpc>
                  <a:spcPts val="5405"/>
                </a:lnSpc>
              </a:pPr>
              <a:r>
                <a:rPr lang="en-US" sz="4620" b="1">
                  <a:solidFill>
                    <a:srgbClr val="EBBA45"/>
                  </a:solidFill>
                  <a:latin typeface="Aptos Bold"/>
                  <a:ea typeface="Aptos Bold"/>
                  <a:cs typeface="Aptos Bold"/>
                  <a:sym typeface="Aptos Bold"/>
                </a:rPr>
                <a:t>REACH OUT</a:t>
              </a:r>
            </a:p>
          </p:txBody>
        </p:sp>
        <p:sp>
          <p:nvSpPr>
            <p:cNvPr id="19" name="TextBox 19"/>
            <p:cNvSpPr txBox="1"/>
            <p:nvPr/>
          </p:nvSpPr>
          <p:spPr>
            <a:xfrm>
              <a:off x="6108096" y="4163284"/>
              <a:ext cx="10670843" cy="1421892"/>
            </a:xfrm>
            <a:prstGeom prst="rect">
              <a:avLst/>
            </a:prstGeom>
          </p:spPr>
          <p:txBody>
            <a:bodyPr lIns="0" tIns="0" rIns="0" bIns="0" rtlCol="0" anchor="t">
              <a:spAutoFit/>
            </a:bodyPr>
            <a:lstStyle/>
            <a:p>
              <a:pPr algn="l">
                <a:lnSpc>
                  <a:spcPts val="2808"/>
                </a:lnSpc>
              </a:pPr>
              <a:r>
                <a:rPr lang="en-US" sz="2400">
                  <a:solidFill>
                    <a:srgbClr val="FFFFFF"/>
                  </a:solidFill>
                  <a:latin typeface="Aptos"/>
                  <a:ea typeface="Aptos"/>
                  <a:cs typeface="Aptos"/>
                  <a:sym typeface="Aptos"/>
                </a:rPr>
                <a:t>if you are in need! Some struggles can only be solved with help from health professionals or friends and family. Remember that you are never alone!</a:t>
              </a:r>
            </a:p>
          </p:txBody>
        </p:sp>
      </p:grpSp>
      <p:grpSp>
        <p:nvGrpSpPr>
          <p:cNvPr id="20" name="Group 20"/>
          <p:cNvGrpSpPr/>
          <p:nvPr/>
        </p:nvGrpSpPr>
        <p:grpSpPr>
          <a:xfrm>
            <a:off x="14357701" y="1028700"/>
            <a:ext cx="3379881" cy="2539685"/>
            <a:chOff x="0" y="0"/>
            <a:chExt cx="4506508" cy="3386247"/>
          </a:xfrm>
        </p:grpSpPr>
        <p:grpSp>
          <p:nvGrpSpPr>
            <p:cNvPr id="21" name="Group 21"/>
            <p:cNvGrpSpPr/>
            <p:nvPr/>
          </p:nvGrpSpPr>
          <p:grpSpPr>
            <a:xfrm>
              <a:off x="0" y="0"/>
              <a:ext cx="4506508" cy="3386247"/>
              <a:chOff x="0" y="0"/>
              <a:chExt cx="890174" cy="668888"/>
            </a:xfrm>
          </p:grpSpPr>
          <p:sp>
            <p:nvSpPr>
              <p:cNvPr id="22" name="Freeform 22"/>
              <p:cNvSpPr/>
              <p:nvPr/>
            </p:nvSpPr>
            <p:spPr>
              <a:xfrm>
                <a:off x="0" y="0"/>
                <a:ext cx="890174" cy="668888"/>
              </a:xfrm>
              <a:custGeom>
                <a:avLst/>
                <a:gdLst/>
                <a:ahLst/>
                <a:cxnLst/>
                <a:rect l="l" t="t" r="r" b="b"/>
                <a:pathLst>
                  <a:path w="890174" h="668888">
                    <a:moveTo>
                      <a:pt x="116820" y="0"/>
                    </a:moveTo>
                    <a:lnTo>
                      <a:pt x="773354" y="0"/>
                    </a:lnTo>
                    <a:cubicBezTo>
                      <a:pt x="804337" y="0"/>
                      <a:pt x="834051" y="12308"/>
                      <a:pt x="855959" y="34216"/>
                    </a:cubicBezTo>
                    <a:cubicBezTo>
                      <a:pt x="877867" y="56124"/>
                      <a:pt x="890174" y="85837"/>
                      <a:pt x="890174" y="116820"/>
                    </a:cubicBezTo>
                    <a:lnTo>
                      <a:pt x="890174" y="552068"/>
                    </a:lnTo>
                    <a:cubicBezTo>
                      <a:pt x="890174" y="583051"/>
                      <a:pt x="877867" y="612764"/>
                      <a:pt x="855959" y="634672"/>
                    </a:cubicBezTo>
                    <a:cubicBezTo>
                      <a:pt x="834051" y="656580"/>
                      <a:pt x="804337" y="668888"/>
                      <a:pt x="773354" y="668888"/>
                    </a:cubicBezTo>
                    <a:lnTo>
                      <a:pt x="116820" y="668888"/>
                    </a:lnTo>
                    <a:cubicBezTo>
                      <a:pt x="85837" y="668888"/>
                      <a:pt x="56124" y="656580"/>
                      <a:pt x="34216" y="634672"/>
                    </a:cubicBezTo>
                    <a:cubicBezTo>
                      <a:pt x="12308" y="612764"/>
                      <a:pt x="0" y="583051"/>
                      <a:pt x="0" y="552068"/>
                    </a:cubicBezTo>
                    <a:lnTo>
                      <a:pt x="0" y="116820"/>
                    </a:lnTo>
                    <a:cubicBezTo>
                      <a:pt x="0" y="85837"/>
                      <a:pt x="12308" y="56124"/>
                      <a:pt x="34216" y="34216"/>
                    </a:cubicBezTo>
                    <a:cubicBezTo>
                      <a:pt x="56124" y="12308"/>
                      <a:pt x="85837" y="0"/>
                      <a:pt x="116820" y="0"/>
                    </a:cubicBezTo>
                    <a:close/>
                  </a:path>
                </a:pathLst>
              </a:custGeom>
              <a:solidFill>
                <a:srgbClr val="F87860"/>
              </a:solidFill>
            </p:spPr>
            <p:txBody>
              <a:bodyPr/>
              <a:lstStyle/>
              <a:p>
                <a:endParaRPr lang="en-US"/>
              </a:p>
            </p:txBody>
          </p:sp>
          <p:sp>
            <p:nvSpPr>
              <p:cNvPr id="23" name="TextBox 23"/>
              <p:cNvSpPr txBox="1"/>
              <p:nvPr/>
            </p:nvSpPr>
            <p:spPr>
              <a:xfrm>
                <a:off x="0" y="-38100"/>
                <a:ext cx="890174" cy="706988"/>
              </a:xfrm>
              <a:prstGeom prst="rect">
                <a:avLst/>
              </a:prstGeom>
            </p:spPr>
            <p:txBody>
              <a:bodyPr lIns="50800" tIns="50800" rIns="50800" bIns="50800" rtlCol="0" anchor="ctr"/>
              <a:lstStyle/>
              <a:p>
                <a:pPr algn="ctr">
                  <a:lnSpc>
                    <a:spcPts val="2659"/>
                  </a:lnSpc>
                  <a:spcBef>
                    <a:spcPct val="0"/>
                  </a:spcBef>
                </a:pPr>
                <a:endParaRPr/>
              </a:p>
            </p:txBody>
          </p:sp>
        </p:grpSp>
        <p:sp>
          <p:nvSpPr>
            <p:cNvPr id="24" name="TextBox 24"/>
            <p:cNvSpPr txBox="1"/>
            <p:nvPr/>
          </p:nvSpPr>
          <p:spPr>
            <a:xfrm>
              <a:off x="175728" y="245323"/>
              <a:ext cx="4071381" cy="2895600"/>
            </a:xfrm>
            <a:prstGeom prst="rect">
              <a:avLst/>
            </a:prstGeom>
          </p:spPr>
          <p:txBody>
            <a:bodyPr lIns="0" tIns="0" rIns="0" bIns="0" rtlCol="0" anchor="t">
              <a:spAutoFit/>
            </a:bodyPr>
            <a:lstStyle/>
            <a:p>
              <a:pPr algn="ctr">
                <a:lnSpc>
                  <a:spcPts val="2879"/>
                </a:lnSpc>
              </a:pPr>
              <a:r>
                <a:rPr lang="en-US" sz="2400" b="1">
                  <a:solidFill>
                    <a:srgbClr val="501214"/>
                  </a:solidFill>
                  <a:latin typeface="Aptos Bold"/>
                  <a:ea typeface="Aptos Bold"/>
                  <a:cs typeface="Aptos Bold"/>
                  <a:sym typeface="Aptos Bold"/>
                </a:rPr>
                <a:t>TIP:</a:t>
              </a:r>
              <a:r>
                <a:rPr lang="en-US" sz="2400">
                  <a:solidFill>
                    <a:srgbClr val="501214"/>
                  </a:solidFill>
                  <a:latin typeface="Aptos"/>
                  <a:ea typeface="Aptos"/>
                  <a:cs typeface="Aptos"/>
                  <a:sym typeface="Aptos"/>
                </a:rPr>
                <a:t> For a full list of health resources available to Bobcats, visit the </a:t>
              </a:r>
              <a:r>
                <a:rPr lang="en-US" sz="2400" b="1" u="sng">
                  <a:solidFill>
                    <a:srgbClr val="501214"/>
                  </a:solidFill>
                  <a:latin typeface="Aptos Bold"/>
                  <a:ea typeface="Aptos Bold"/>
                  <a:cs typeface="Aptos Bold"/>
                  <a:sym typeface="Aptos Bold"/>
                  <a:hlinkClick r:id="rId6" tooltip="https://www.counseling.txst.edu"/>
                </a:rPr>
                <a:t>Counseling Center</a:t>
              </a:r>
              <a:r>
                <a:rPr lang="en-US" sz="2400" b="1">
                  <a:solidFill>
                    <a:srgbClr val="501214"/>
                  </a:solidFill>
                  <a:latin typeface="Aptos Bold"/>
                  <a:ea typeface="Aptos Bold"/>
                  <a:cs typeface="Aptos Bold"/>
                  <a:sym typeface="Aptos Bold"/>
                </a:rPr>
                <a:t> </a:t>
              </a:r>
              <a:r>
                <a:rPr lang="en-US" sz="2400">
                  <a:solidFill>
                    <a:srgbClr val="501214"/>
                  </a:solidFill>
                  <a:latin typeface="Aptos"/>
                  <a:ea typeface="Aptos"/>
                  <a:cs typeface="Aptos"/>
                  <a:sym typeface="Aptos"/>
                </a:rPr>
                <a:t>or the </a:t>
              </a:r>
              <a:r>
                <a:rPr lang="en-US" sz="2400" b="1" u="sng">
                  <a:solidFill>
                    <a:srgbClr val="501214"/>
                  </a:solidFill>
                  <a:latin typeface="Aptos Bold"/>
                  <a:ea typeface="Aptos Bold"/>
                  <a:cs typeface="Aptos Bold"/>
                  <a:sym typeface="Aptos Bold"/>
                  <a:hlinkClick r:id="rId7" tooltip="https://www.healthcenter.txst.edu"/>
                </a:rPr>
                <a:t>Student Health Center.</a:t>
              </a:r>
              <a:r>
                <a:rPr lang="en-US" sz="2400" b="1">
                  <a:solidFill>
                    <a:srgbClr val="501214"/>
                  </a:solidFill>
                  <a:latin typeface="Aptos Bold"/>
                  <a:ea typeface="Aptos Bold"/>
                  <a:cs typeface="Aptos Bold"/>
                  <a:sym typeface="Aptos Bold"/>
                </a:rPr>
                <a:t> </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4" name="Group 4"/>
          <p:cNvGrpSpPr>
            <a:grpSpLocks noChangeAspect="1"/>
          </p:cNvGrpSpPr>
          <p:nvPr/>
        </p:nvGrpSpPr>
        <p:grpSpPr>
          <a:xfrm>
            <a:off x="8774701" y="1329676"/>
            <a:ext cx="8294888" cy="7028535"/>
            <a:chOff x="0" y="0"/>
            <a:chExt cx="19050000" cy="16141700"/>
          </a:xfrm>
        </p:grpSpPr>
        <p:sp>
          <p:nvSpPr>
            <p:cNvPr id="5" name="Freeform 5"/>
            <p:cNvSpPr/>
            <p:nvPr/>
          </p:nvSpPr>
          <p:spPr>
            <a:xfrm>
              <a:off x="367919" y="327025"/>
              <a:ext cx="18314288" cy="10660888"/>
            </a:xfrm>
            <a:custGeom>
              <a:avLst/>
              <a:gdLst/>
              <a:ahLst/>
              <a:cxnLst/>
              <a:rect l="l" t="t" r="r" b="b"/>
              <a:pathLst>
                <a:path w="18314288" h="10660888">
                  <a:moveTo>
                    <a:pt x="18314162" y="10660888"/>
                  </a:moveTo>
                  <a:lnTo>
                    <a:pt x="0" y="10660888"/>
                  </a:lnTo>
                  <a:lnTo>
                    <a:pt x="0" y="0"/>
                  </a:lnTo>
                  <a:lnTo>
                    <a:pt x="18314288" y="0"/>
                  </a:lnTo>
                  <a:lnTo>
                    <a:pt x="18314288" y="10660888"/>
                  </a:lnTo>
                  <a:close/>
                </a:path>
              </a:pathLst>
            </a:custGeom>
            <a:blipFill>
              <a:blip r:embed="rId4"/>
              <a:stretch>
                <a:fillRect t="-5616" b="-5616"/>
              </a:stretch>
            </a:blipFill>
          </p:spPr>
          <p:txBody>
            <a:bodyPr/>
            <a:lstStyle/>
            <a:p>
              <a:endParaRPr lang="en-US"/>
            </a:p>
          </p:txBody>
        </p:sp>
        <p:sp>
          <p:nvSpPr>
            <p:cNvPr id="6" name="Freeform 6"/>
            <p:cNvSpPr/>
            <p:nvPr/>
          </p:nvSpPr>
          <p:spPr>
            <a:xfrm>
              <a:off x="0" y="0"/>
              <a:ext cx="19050000" cy="16141700"/>
            </a:xfrm>
            <a:custGeom>
              <a:avLst/>
              <a:gdLst/>
              <a:ahLst/>
              <a:cxnLst/>
              <a:rect l="l" t="t" r="r" b="b"/>
              <a:pathLst>
                <a:path w="19050000" h="16141700">
                  <a:moveTo>
                    <a:pt x="19050000" y="16141700"/>
                  </a:moveTo>
                  <a:lnTo>
                    <a:pt x="0" y="16141700"/>
                  </a:lnTo>
                  <a:lnTo>
                    <a:pt x="0" y="0"/>
                  </a:lnTo>
                  <a:lnTo>
                    <a:pt x="19050000" y="0"/>
                  </a:lnTo>
                  <a:lnTo>
                    <a:pt x="19050000" y="16141700"/>
                  </a:lnTo>
                  <a:close/>
                </a:path>
              </a:pathLst>
            </a:custGeom>
            <a:blipFill>
              <a:blip r:embed="rId5"/>
              <a:stretch>
                <a:fillRect t="-9" b="-9"/>
              </a:stretch>
            </a:blipFill>
          </p:spPr>
          <p:txBody>
            <a:bodyPr/>
            <a:lstStyle/>
            <a:p>
              <a:endParaRPr lang="en-US"/>
            </a:p>
          </p:txBody>
        </p:sp>
      </p:grpSp>
      <p:sp>
        <p:nvSpPr>
          <p:cNvPr id="7" name="Freeform 7"/>
          <p:cNvSpPr/>
          <p:nvPr/>
        </p:nvSpPr>
        <p:spPr>
          <a:xfrm>
            <a:off x="15220208" y="5918347"/>
            <a:ext cx="1356181" cy="2187388"/>
          </a:xfrm>
          <a:custGeom>
            <a:avLst/>
            <a:gdLst/>
            <a:ahLst/>
            <a:cxnLst/>
            <a:rect l="l" t="t" r="r" b="b"/>
            <a:pathLst>
              <a:path w="1356181" h="2187388">
                <a:moveTo>
                  <a:pt x="0" y="0"/>
                </a:moveTo>
                <a:lnTo>
                  <a:pt x="1356181" y="0"/>
                </a:lnTo>
                <a:lnTo>
                  <a:pt x="1356181" y="2187388"/>
                </a:lnTo>
                <a:lnTo>
                  <a:pt x="0" y="218738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9034080" y="8712358"/>
            <a:ext cx="7690029" cy="1091885"/>
            <a:chOff x="0" y="0"/>
            <a:chExt cx="10253371" cy="1455847"/>
          </a:xfrm>
        </p:grpSpPr>
        <p:grpSp>
          <p:nvGrpSpPr>
            <p:cNvPr id="9" name="Group 9"/>
            <p:cNvGrpSpPr/>
            <p:nvPr/>
          </p:nvGrpSpPr>
          <p:grpSpPr>
            <a:xfrm>
              <a:off x="0" y="0"/>
              <a:ext cx="10253371" cy="1455847"/>
              <a:chOff x="0" y="0"/>
              <a:chExt cx="2025357" cy="287575"/>
            </a:xfrm>
          </p:grpSpPr>
          <p:sp>
            <p:nvSpPr>
              <p:cNvPr id="10" name="Freeform 10"/>
              <p:cNvSpPr/>
              <p:nvPr/>
            </p:nvSpPr>
            <p:spPr>
              <a:xfrm>
                <a:off x="0" y="0"/>
                <a:ext cx="2025357" cy="287575"/>
              </a:xfrm>
              <a:custGeom>
                <a:avLst/>
                <a:gdLst/>
                <a:ahLst/>
                <a:cxnLst/>
                <a:rect l="l" t="t" r="r" b="b"/>
                <a:pathLst>
                  <a:path w="2025357" h="287575">
                    <a:moveTo>
                      <a:pt x="51344" y="0"/>
                    </a:moveTo>
                    <a:lnTo>
                      <a:pt x="1974013" y="0"/>
                    </a:lnTo>
                    <a:cubicBezTo>
                      <a:pt x="2002370" y="0"/>
                      <a:pt x="2025357" y="22988"/>
                      <a:pt x="2025357" y="51344"/>
                    </a:cubicBezTo>
                    <a:lnTo>
                      <a:pt x="2025357" y="236230"/>
                    </a:lnTo>
                    <a:cubicBezTo>
                      <a:pt x="2025357" y="249848"/>
                      <a:pt x="2019948" y="262907"/>
                      <a:pt x="2010319" y="272536"/>
                    </a:cubicBezTo>
                    <a:cubicBezTo>
                      <a:pt x="2000690" y="282165"/>
                      <a:pt x="1987631" y="287575"/>
                      <a:pt x="1974013" y="287575"/>
                    </a:cubicBezTo>
                    <a:lnTo>
                      <a:pt x="51344" y="287575"/>
                    </a:lnTo>
                    <a:cubicBezTo>
                      <a:pt x="22988" y="287575"/>
                      <a:pt x="0" y="264587"/>
                      <a:pt x="0" y="236230"/>
                    </a:cubicBezTo>
                    <a:lnTo>
                      <a:pt x="0" y="51344"/>
                    </a:lnTo>
                    <a:cubicBezTo>
                      <a:pt x="0" y="22988"/>
                      <a:pt x="22988" y="0"/>
                      <a:pt x="51344" y="0"/>
                    </a:cubicBezTo>
                    <a:close/>
                  </a:path>
                </a:pathLst>
              </a:custGeom>
              <a:solidFill>
                <a:srgbClr val="E2B941"/>
              </a:solidFill>
            </p:spPr>
            <p:txBody>
              <a:bodyPr/>
              <a:lstStyle/>
              <a:p>
                <a:endParaRPr lang="en-US"/>
              </a:p>
            </p:txBody>
          </p:sp>
          <p:sp>
            <p:nvSpPr>
              <p:cNvPr id="11" name="TextBox 11"/>
              <p:cNvSpPr txBox="1"/>
              <p:nvPr/>
            </p:nvSpPr>
            <p:spPr>
              <a:xfrm>
                <a:off x="0" y="-38100"/>
                <a:ext cx="2025357" cy="325675"/>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399823" y="245323"/>
              <a:ext cx="9263354" cy="965200"/>
            </a:xfrm>
            <a:prstGeom prst="rect">
              <a:avLst/>
            </a:prstGeom>
          </p:spPr>
          <p:txBody>
            <a:bodyPr lIns="0" tIns="0" rIns="0" bIns="0" rtlCol="0" anchor="t">
              <a:spAutoFit/>
            </a:bodyPr>
            <a:lstStyle/>
            <a:p>
              <a:pPr algn="ctr">
                <a:lnSpc>
                  <a:spcPts val="2879"/>
                </a:lnSpc>
              </a:pPr>
              <a:r>
                <a:rPr lang="en-US" sz="2400">
                  <a:solidFill>
                    <a:srgbClr val="501214"/>
                  </a:solidFill>
                  <a:latin typeface="Aptos"/>
                  <a:ea typeface="Aptos"/>
                  <a:cs typeface="Aptos"/>
                  <a:sym typeface="Aptos"/>
                </a:rPr>
                <a:t>Email us at </a:t>
              </a:r>
              <a:r>
                <a:rPr lang="en-US" sz="2400" b="1">
                  <a:solidFill>
                    <a:srgbClr val="501214"/>
                  </a:solidFill>
                  <a:latin typeface="Aptos Bold"/>
                  <a:ea typeface="Aptos Bold"/>
                  <a:cs typeface="Aptos Bold"/>
                  <a:sym typeface="Aptos Bold"/>
                </a:rPr>
                <a:t>sustainability@txstate.edu </a:t>
              </a:r>
              <a:r>
                <a:rPr lang="en-US" sz="2400">
                  <a:solidFill>
                    <a:srgbClr val="501214"/>
                  </a:solidFill>
                  <a:latin typeface="Aptos"/>
                  <a:ea typeface="Aptos"/>
                  <a:cs typeface="Aptos"/>
                  <a:sym typeface="Aptos"/>
                </a:rPr>
                <a:t>or visit our website at </a:t>
              </a:r>
              <a:r>
                <a:rPr lang="en-US" sz="2400" b="1" u="sng">
                  <a:solidFill>
                    <a:srgbClr val="501214"/>
                  </a:solidFill>
                  <a:latin typeface="Aptos Bold"/>
                  <a:ea typeface="Aptos Bold"/>
                  <a:cs typeface="Aptos Bold"/>
                  <a:sym typeface="Aptos Bold"/>
                  <a:hlinkClick r:id="rId7" tooltip="https://sustainability.txst.edu"/>
                </a:rPr>
                <a:t>sustainability.txst.edu.</a:t>
              </a:r>
            </a:p>
          </p:txBody>
        </p:sp>
      </p:grpSp>
      <p:sp>
        <p:nvSpPr>
          <p:cNvPr id="13" name="TextBox 13"/>
          <p:cNvSpPr txBox="1"/>
          <p:nvPr/>
        </p:nvSpPr>
        <p:spPr>
          <a:xfrm>
            <a:off x="1028700" y="1114425"/>
            <a:ext cx="8802729" cy="1130935"/>
          </a:xfrm>
          <a:prstGeom prst="rect">
            <a:avLst/>
          </a:prstGeom>
        </p:spPr>
        <p:txBody>
          <a:bodyPr lIns="0" tIns="0" rIns="0" bIns="0" rtlCol="0" anchor="t">
            <a:spAutoFit/>
          </a:bodyPr>
          <a:lstStyle/>
          <a:p>
            <a:pPr algn="l">
              <a:lnSpc>
                <a:spcPts val="8720"/>
              </a:lnSpc>
            </a:pPr>
            <a:r>
              <a:rPr lang="en-US" sz="8000" b="1">
                <a:solidFill>
                  <a:srgbClr val="6EA095"/>
                </a:solidFill>
                <a:latin typeface="Aptos Bold"/>
                <a:ea typeface="Aptos Bold"/>
                <a:cs typeface="Aptos Bold"/>
                <a:sym typeface="Aptos Bold"/>
              </a:rPr>
              <a:t>Get Involved!</a:t>
            </a:r>
          </a:p>
        </p:txBody>
      </p:sp>
      <p:sp>
        <p:nvSpPr>
          <p:cNvPr id="14" name="TextBox 14"/>
          <p:cNvSpPr txBox="1"/>
          <p:nvPr/>
        </p:nvSpPr>
        <p:spPr>
          <a:xfrm>
            <a:off x="985831" y="2308685"/>
            <a:ext cx="6947516" cy="2533650"/>
          </a:xfrm>
          <a:prstGeom prst="rect">
            <a:avLst/>
          </a:prstGeom>
        </p:spPr>
        <p:txBody>
          <a:bodyPr lIns="0" tIns="0" rIns="0" bIns="0" rtlCol="0" anchor="t">
            <a:spAutoFit/>
          </a:bodyPr>
          <a:lstStyle/>
          <a:p>
            <a:pPr algn="l">
              <a:lnSpc>
                <a:spcPts val="2879"/>
              </a:lnSpc>
            </a:pPr>
            <a:r>
              <a:rPr lang="en-US" sz="2400">
                <a:solidFill>
                  <a:srgbClr val="FFFFFF"/>
                </a:solidFill>
                <a:latin typeface="Aptos"/>
                <a:ea typeface="Aptos"/>
                <a:cs typeface="Aptos"/>
                <a:sym typeface="Aptos"/>
              </a:rPr>
              <a:t>Interested in one or all areas of sustainable stewardship? Have an idea on how to make campus more sustainable, but don’t know how to get it off the ground? The </a:t>
            </a:r>
            <a:r>
              <a:rPr lang="en-US" sz="2400" b="1">
                <a:solidFill>
                  <a:srgbClr val="EBBA45"/>
                </a:solidFill>
                <a:latin typeface="Aptos Bold"/>
                <a:ea typeface="Aptos Bold"/>
                <a:cs typeface="Aptos Bold"/>
                <a:sym typeface="Aptos Bold"/>
              </a:rPr>
              <a:t>TXST Office of Sustainability</a:t>
            </a:r>
            <a:r>
              <a:rPr lang="en-US" sz="2400">
                <a:solidFill>
                  <a:srgbClr val="FFFFFF"/>
                </a:solidFill>
                <a:latin typeface="Aptos"/>
                <a:ea typeface="Aptos"/>
                <a:cs typeface="Aptos"/>
                <a:sym typeface="Aptos"/>
              </a:rPr>
              <a:t> is your go-to resource for all things related to resource conservation, sustainability research, and eco-friendly outreach on campus. </a:t>
            </a:r>
          </a:p>
        </p:txBody>
      </p:sp>
      <p:sp>
        <p:nvSpPr>
          <p:cNvPr id="15" name="TextBox 15"/>
          <p:cNvSpPr txBox="1"/>
          <p:nvPr/>
        </p:nvSpPr>
        <p:spPr>
          <a:xfrm>
            <a:off x="985831" y="6654957"/>
            <a:ext cx="7108937" cy="2057400"/>
          </a:xfrm>
          <a:prstGeom prst="rect">
            <a:avLst/>
          </a:prstGeom>
        </p:spPr>
        <p:txBody>
          <a:bodyPr lIns="0" tIns="0" rIns="0" bIns="0" rtlCol="0" anchor="t">
            <a:spAutoFit/>
          </a:bodyPr>
          <a:lstStyle/>
          <a:p>
            <a:pPr marL="496571" lvl="1" indent="-248285" algn="l">
              <a:lnSpc>
                <a:spcPts val="2760"/>
              </a:lnSpc>
              <a:buFont typeface="Arial"/>
              <a:buChar char="•"/>
            </a:pPr>
            <a:r>
              <a:rPr lang="en-US" sz="2300">
                <a:solidFill>
                  <a:srgbClr val="FFFFFF"/>
                </a:solidFill>
                <a:latin typeface="Aptos"/>
                <a:ea typeface="Aptos"/>
                <a:cs typeface="Aptos"/>
                <a:sym typeface="Aptos"/>
              </a:rPr>
              <a:t>Sustainability Workshops </a:t>
            </a:r>
          </a:p>
          <a:p>
            <a:pPr marL="496571" lvl="1" indent="-248285" algn="l">
              <a:lnSpc>
                <a:spcPts val="2760"/>
              </a:lnSpc>
              <a:buFont typeface="Arial"/>
              <a:buChar char="•"/>
            </a:pPr>
            <a:r>
              <a:rPr lang="en-US" sz="2300">
                <a:solidFill>
                  <a:srgbClr val="FFFFFF"/>
                </a:solidFill>
                <a:latin typeface="Aptos"/>
                <a:ea typeface="Aptos"/>
                <a:cs typeface="Aptos"/>
                <a:sym typeface="Aptos"/>
              </a:rPr>
              <a:t>Volunteer Opportunities</a:t>
            </a:r>
          </a:p>
          <a:p>
            <a:pPr marL="496571" lvl="1" indent="-248285" algn="l">
              <a:lnSpc>
                <a:spcPts val="2760"/>
              </a:lnSpc>
              <a:buFont typeface="Arial"/>
              <a:buChar char="•"/>
            </a:pPr>
            <a:r>
              <a:rPr lang="en-US" sz="2300">
                <a:solidFill>
                  <a:srgbClr val="FFFFFF"/>
                </a:solidFill>
                <a:latin typeface="Aptos"/>
                <a:ea typeface="Aptos"/>
                <a:cs typeface="Aptos"/>
                <a:sym typeface="Aptos"/>
              </a:rPr>
              <a:t>Special Events</a:t>
            </a:r>
          </a:p>
          <a:p>
            <a:pPr marL="496571" lvl="1" indent="-248285" algn="l">
              <a:lnSpc>
                <a:spcPts val="2760"/>
              </a:lnSpc>
              <a:buFont typeface="Arial"/>
              <a:buChar char="•"/>
            </a:pPr>
            <a:r>
              <a:rPr lang="en-US" sz="2300">
                <a:solidFill>
                  <a:srgbClr val="FFFFFF"/>
                </a:solidFill>
                <a:latin typeface="Aptos"/>
                <a:ea typeface="Aptos"/>
                <a:cs typeface="Aptos"/>
                <a:sym typeface="Aptos"/>
              </a:rPr>
              <a:t>Internships and Fellowships</a:t>
            </a:r>
          </a:p>
          <a:p>
            <a:pPr marL="496571" lvl="1" indent="-248285" algn="l">
              <a:lnSpc>
                <a:spcPts val="2760"/>
              </a:lnSpc>
              <a:buFont typeface="Arial"/>
              <a:buChar char="•"/>
            </a:pPr>
            <a:r>
              <a:rPr lang="en-US" sz="2300">
                <a:solidFill>
                  <a:srgbClr val="FFFFFF"/>
                </a:solidFill>
                <a:latin typeface="Aptos"/>
                <a:ea typeface="Aptos"/>
                <a:cs typeface="Aptos"/>
                <a:sym typeface="Aptos"/>
              </a:rPr>
              <a:t>Sustainability Project Funding </a:t>
            </a:r>
          </a:p>
          <a:p>
            <a:pPr marL="496571" lvl="1" indent="-248285" algn="l">
              <a:lnSpc>
                <a:spcPts val="2760"/>
              </a:lnSpc>
              <a:buFont typeface="Arial"/>
              <a:buChar char="•"/>
            </a:pPr>
            <a:r>
              <a:rPr lang="en-US" sz="2300">
                <a:solidFill>
                  <a:srgbClr val="FFFFFF"/>
                </a:solidFill>
                <a:latin typeface="Aptos"/>
                <a:ea typeface="Aptos"/>
                <a:cs typeface="Aptos"/>
                <a:sym typeface="Aptos"/>
              </a:rPr>
              <a:t>Industry Networking and Connections</a:t>
            </a:r>
          </a:p>
        </p:txBody>
      </p:sp>
      <p:sp>
        <p:nvSpPr>
          <p:cNvPr id="16" name="TextBox 16"/>
          <p:cNvSpPr txBox="1"/>
          <p:nvPr/>
        </p:nvSpPr>
        <p:spPr>
          <a:xfrm>
            <a:off x="1005372" y="5276151"/>
            <a:ext cx="6927975" cy="1041634"/>
          </a:xfrm>
          <a:prstGeom prst="rect">
            <a:avLst/>
          </a:prstGeom>
        </p:spPr>
        <p:txBody>
          <a:bodyPr lIns="0" tIns="0" rIns="0" bIns="0" rtlCol="0" anchor="t">
            <a:spAutoFit/>
          </a:bodyPr>
          <a:lstStyle/>
          <a:p>
            <a:pPr algn="l">
              <a:lnSpc>
                <a:spcPts val="4055"/>
              </a:lnSpc>
            </a:pPr>
            <a:r>
              <a:rPr lang="en-US" sz="3720" b="1">
                <a:solidFill>
                  <a:srgbClr val="F87860"/>
                </a:solidFill>
                <a:latin typeface="Aptos Bold"/>
                <a:ea typeface="Aptos Bold"/>
                <a:cs typeface="Aptos Bold"/>
                <a:sym typeface="Aptos Bold"/>
              </a:rPr>
              <a:t>Services provided by the Office of Sustainability include...</a:t>
            </a:r>
          </a:p>
        </p:txBody>
      </p:sp>
      <p:sp>
        <p:nvSpPr>
          <p:cNvPr id="17" name="TextBox 17"/>
          <p:cNvSpPr txBox="1"/>
          <p:nvPr/>
        </p:nvSpPr>
        <p:spPr>
          <a:xfrm>
            <a:off x="154539" y="8991120"/>
            <a:ext cx="7359078" cy="581985"/>
          </a:xfrm>
          <a:prstGeom prst="rect">
            <a:avLst/>
          </a:prstGeom>
        </p:spPr>
        <p:txBody>
          <a:bodyPr lIns="0" tIns="0" rIns="0" bIns="0" rtlCol="0" anchor="t">
            <a:spAutoFit/>
          </a:bodyPr>
          <a:lstStyle/>
          <a:p>
            <a:pPr algn="r">
              <a:lnSpc>
                <a:spcPts val="4534"/>
              </a:lnSpc>
            </a:pPr>
            <a:r>
              <a:rPr lang="en-US" sz="4159" b="1">
                <a:solidFill>
                  <a:srgbClr val="F87860"/>
                </a:solidFill>
                <a:latin typeface="Aptos Bold"/>
                <a:ea typeface="Aptos Bold"/>
                <a:cs typeface="Aptos Bold"/>
                <a:sym typeface="Aptos Bold"/>
              </a:rPr>
              <a:t>...and more!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1315</Words>
  <Application>Microsoft Office PowerPoint</Application>
  <PresentationFormat>Custom</PresentationFormat>
  <Paragraphs>97</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Calibri</vt:lpstr>
      <vt:lpstr>Aptos</vt:lpstr>
      <vt:lpstr>Arial</vt:lpstr>
      <vt:lpstr>Aptos Bold</vt:lpstr>
      <vt:lpstr>Aptos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sustainability 101</dc:title>
  <cp:lastModifiedBy>Montoya, Adriana R</cp:lastModifiedBy>
  <cp:revision>2</cp:revision>
  <dcterms:created xsi:type="dcterms:W3CDTF">2006-08-16T00:00:00Z</dcterms:created>
  <dcterms:modified xsi:type="dcterms:W3CDTF">2026-08-12T21:15:55Z</dcterms:modified>
  <dc:identifier>DAHQIKAlSfc</dc:identifier>
</cp:coreProperties>
</file>