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Aptos Bold" panose="020B0604020202020204" charset="0"/>
      <p:regular r:id="rId13"/>
    </p:embeddedFont>
    <p:embeddedFont>
      <p:font typeface="Aptos Bold Italics"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25" d="100"/>
          <a:sy n="25" d="100"/>
        </p:scale>
        <p:origin x="1834" y="9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12.08.2026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hyperlink" Target="https://library.samhsa.gov/product/learn-eight-dimensions-wellness-poster/sma16-4953" TargetMode="External"/><Relationship Id="rId5" Type="http://schemas.openxmlformats.org/officeDocument/2006/relationships/image" Target="../media/image9.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https://www.sciencedirect.com/science/article/pii/S0165032722002774" TargetMode="Externa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hyperlink" Target="https://pmc.ncbi.nlm.nih.gov/articles/PMC11855490/" TargetMode="External"/><Relationship Id="rId3" Type="http://schemas.openxmlformats.org/officeDocument/2006/relationships/image" Target="../media/image11.jpeg"/><Relationship Id="rId7" Type="http://schemas.openxmlformats.org/officeDocument/2006/relationships/image" Target="../media/image14.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hyperlink" Target="https://txst.campuslabs.com/engage/" TargetMode="External"/><Relationship Id="rId5" Type="http://schemas.openxmlformats.org/officeDocument/2006/relationships/image" Target="../media/image17.sv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hyperlink" Target="https://www.meadowscenter.txst.edu" TargetMode="External"/><Relationship Id="rId3" Type="http://schemas.openxmlformats.org/officeDocument/2006/relationships/image" Target="../media/image1.png"/><Relationship Id="rId7" Type="http://schemas.openxmlformats.org/officeDocument/2006/relationships/image" Target="../media/image25.svg"/><Relationship Id="rId12" Type="http://schemas.openxmlformats.org/officeDocument/2006/relationships/image" Target="../media/image28.jpeg"/><Relationship Id="rId17" Type="http://schemas.openxmlformats.org/officeDocument/2006/relationships/hyperlink" Target="https://www.txst.edu/freemancenter.html" TargetMode="External"/><Relationship Id="rId2" Type="http://schemas.openxmlformats.org/officeDocument/2006/relationships/notesSlide" Target="../notesSlides/notesSlide3.xml"/><Relationship Id="rId16" Type="http://schemas.openxmlformats.org/officeDocument/2006/relationships/hyperlink" Target="https://www.txst.edu/about/history-traditions/sewell-park.html" TargetMode="External"/><Relationship Id="rId1" Type="http://schemas.openxmlformats.org/officeDocument/2006/relationships/slideLayout" Target="../slideLayouts/slideLayout7.xml"/><Relationship Id="rId6" Type="http://schemas.openxmlformats.org/officeDocument/2006/relationships/image" Target="../media/image24.jpeg"/><Relationship Id="rId11" Type="http://schemas.openxmlformats.org/officeDocument/2006/relationships/hyperlink" Target="https://smgreenbelt.org/natural-areas/" TargetMode="External"/><Relationship Id="rId5" Type="http://schemas.openxmlformats.org/officeDocument/2006/relationships/image" Target="../media/image23.svg"/><Relationship Id="rId15" Type="http://schemas.openxmlformats.org/officeDocument/2006/relationships/image" Target="../media/image30.svg"/><Relationship Id="rId10" Type="http://schemas.openxmlformats.org/officeDocument/2006/relationships/image" Target="../media/image27.png"/><Relationship Id="rId4" Type="http://schemas.openxmlformats.org/officeDocument/2006/relationships/image" Target="../media/image22.svg"/><Relationship Id="rId9" Type="http://schemas.openxmlformats.org/officeDocument/2006/relationships/hyperlink" Target="https://www.campusrecreation.txst.edu/facilities/universitycamp.html" TargetMode="External"/><Relationship Id="rId14"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hyperlink" Target="https://www.campusnature.com/about-us/our-network/texas-state-university" TargetMode="External"/><Relationship Id="rId3" Type="http://schemas.openxmlformats.org/officeDocument/2006/relationships/image" Target="../media/image18.svg"/><Relationship Id="rId7" Type="http://schemas.openxmlformats.org/officeDocument/2006/relationships/image" Target="../media/image21.png"/><Relationship Id="rId12" Type="http://schemas.openxmlformats.org/officeDocument/2006/relationships/hyperlink" Target="https://www.meadowscenter.txst.edu/education/earth-day.html"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2.jpeg"/><Relationship Id="rId11" Type="http://schemas.openxmlformats.org/officeDocument/2006/relationships/hyperlink" Target="https://studentinvolvement.txst.edu/l-s/serve/bobcat-build.html" TargetMode="External"/><Relationship Id="rId5" Type="http://schemas.openxmlformats.org/officeDocument/2006/relationships/image" Target="../media/image31.jpeg"/><Relationship Id="rId10" Type="http://schemas.openxmlformats.org/officeDocument/2006/relationships/hyperlink" Target="https://www.sspowwow.com" TargetMode="External"/><Relationship Id="rId4" Type="http://schemas.openxmlformats.org/officeDocument/2006/relationships/image" Target="../media/image1.png"/><Relationship Id="rId9" Type="http://schemas.openxmlformats.org/officeDocument/2006/relationships/hyperlink" Target="https://nsfe.txst.edu/bobcat-welcome-week-fa26.html"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ww.counseling.txst.edu" TargetMode="External"/><Relationship Id="rId3" Type="http://schemas.openxmlformats.org/officeDocument/2006/relationships/image" Target="../media/image1.png"/><Relationship Id="rId7"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34.png"/><Relationship Id="rId10" Type="http://schemas.openxmlformats.org/officeDocument/2006/relationships/hyperlink" Target="https://mindsmatter.studentsuccess.txst.edu" TargetMode="External"/><Relationship Id="rId4" Type="http://schemas.openxmlformats.org/officeDocument/2006/relationships/image" Target="../media/image33.png"/><Relationship Id="rId9" Type="http://schemas.openxmlformats.org/officeDocument/2006/relationships/hyperlink" Target="https://www.healthcenter.txst.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0" y="0"/>
            <a:ext cx="18288000" cy="188185"/>
            <a:chOff x="0" y="0"/>
            <a:chExt cx="24384000" cy="250914"/>
          </a:xfrm>
        </p:grpSpPr>
        <p:sp>
          <p:nvSpPr>
            <p:cNvPr id="5" name="Freeform 5"/>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t="-13370" b="-14159"/>
              </a:stretch>
            </a:blipFill>
          </p:spPr>
          <p:txBody>
            <a:bodyPr/>
            <a:lstStyle/>
            <a:p>
              <a:endParaRPr lang="en-US"/>
            </a:p>
          </p:txBody>
        </p:sp>
      </p:grpSp>
      <p:grpSp>
        <p:nvGrpSpPr>
          <p:cNvPr id="6" name="Group 6"/>
          <p:cNvGrpSpPr/>
          <p:nvPr/>
        </p:nvGrpSpPr>
        <p:grpSpPr>
          <a:xfrm>
            <a:off x="0" y="-369163"/>
            <a:ext cx="18564466" cy="2979308"/>
            <a:chOff x="0" y="0"/>
            <a:chExt cx="4889407" cy="784674"/>
          </a:xfrm>
        </p:grpSpPr>
        <p:sp>
          <p:nvSpPr>
            <p:cNvPr id="7" name="Freeform 7"/>
            <p:cNvSpPr/>
            <p:nvPr/>
          </p:nvSpPr>
          <p:spPr>
            <a:xfrm>
              <a:off x="0" y="0"/>
              <a:ext cx="4889407" cy="784674"/>
            </a:xfrm>
            <a:custGeom>
              <a:avLst/>
              <a:gdLst/>
              <a:ahLst/>
              <a:cxnLst/>
              <a:rect l="l" t="t" r="r" b="b"/>
              <a:pathLst>
                <a:path w="4889407" h="784674">
                  <a:moveTo>
                    <a:pt x="0" y="0"/>
                  </a:moveTo>
                  <a:lnTo>
                    <a:pt x="4889407" y="0"/>
                  </a:lnTo>
                  <a:lnTo>
                    <a:pt x="4889407" y="784674"/>
                  </a:lnTo>
                  <a:lnTo>
                    <a:pt x="0" y="784674"/>
                  </a:lnTo>
                  <a:close/>
                </a:path>
              </a:pathLst>
            </a:custGeom>
            <a:solidFill>
              <a:srgbClr val="FFFFFF"/>
            </a:solidFill>
          </p:spPr>
          <p:txBody>
            <a:bodyPr/>
            <a:lstStyle/>
            <a:p>
              <a:endParaRPr lang="en-US"/>
            </a:p>
          </p:txBody>
        </p:sp>
        <p:sp>
          <p:nvSpPr>
            <p:cNvPr id="8" name="TextBox 8"/>
            <p:cNvSpPr txBox="1"/>
            <p:nvPr/>
          </p:nvSpPr>
          <p:spPr>
            <a:xfrm>
              <a:off x="0" y="-38100"/>
              <a:ext cx="4889407" cy="822774"/>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11470" y="2793654"/>
            <a:ext cx="19447571" cy="9813740"/>
            <a:chOff x="0" y="0"/>
            <a:chExt cx="24384000" cy="12304789"/>
          </a:xfrm>
        </p:grpSpPr>
        <p:sp>
          <p:nvSpPr>
            <p:cNvPr id="10" name="Freeform 10"/>
            <p:cNvSpPr/>
            <p:nvPr/>
          </p:nvSpPr>
          <p:spPr>
            <a:xfrm>
              <a:off x="0" y="0"/>
              <a:ext cx="24383854" cy="12304776"/>
            </a:xfrm>
            <a:custGeom>
              <a:avLst/>
              <a:gdLst/>
              <a:ahLst/>
              <a:cxnLst/>
              <a:rect l="l" t="t" r="r" b="b"/>
              <a:pathLst>
                <a:path w="24383854" h="12304776">
                  <a:moveTo>
                    <a:pt x="0" y="0"/>
                  </a:moveTo>
                  <a:lnTo>
                    <a:pt x="24383854" y="0"/>
                  </a:lnTo>
                  <a:lnTo>
                    <a:pt x="24383854" y="12304776"/>
                  </a:lnTo>
                  <a:lnTo>
                    <a:pt x="0" y="12304776"/>
                  </a:lnTo>
                  <a:lnTo>
                    <a:pt x="0" y="0"/>
                  </a:lnTo>
                  <a:close/>
                </a:path>
              </a:pathLst>
            </a:custGeom>
            <a:blipFill>
              <a:blip r:embed="rId4"/>
              <a:stretch>
                <a:fillRect t="-32151"/>
              </a:stretch>
            </a:blipFill>
          </p:spPr>
          <p:txBody>
            <a:bodyPr/>
            <a:lstStyle/>
            <a:p>
              <a:endParaRPr lang="en-US"/>
            </a:p>
          </p:txBody>
        </p:sp>
      </p:grpSp>
      <p:grpSp>
        <p:nvGrpSpPr>
          <p:cNvPr id="11" name="Group 11"/>
          <p:cNvGrpSpPr/>
          <p:nvPr/>
        </p:nvGrpSpPr>
        <p:grpSpPr>
          <a:xfrm>
            <a:off x="523589" y="783412"/>
            <a:ext cx="5516134" cy="1231506"/>
            <a:chOff x="0" y="0"/>
            <a:chExt cx="7354845" cy="1642008"/>
          </a:xfrm>
        </p:grpSpPr>
        <p:sp>
          <p:nvSpPr>
            <p:cNvPr id="12" name="Freeform 12"/>
            <p:cNvSpPr/>
            <p:nvPr/>
          </p:nvSpPr>
          <p:spPr>
            <a:xfrm>
              <a:off x="0" y="0"/>
              <a:ext cx="7354845" cy="1641983"/>
            </a:xfrm>
            <a:custGeom>
              <a:avLst/>
              <a:gdLst/>
              <a:ahLst/>
              <a:cxnLst/>
              <a:rect l="l" t="t" r="r" b="b"/>
              <a:pathLst>
                <a:path w="7354845" h="1641983">
                  <a:moveTo>
                    <a:pt x="0" y="0"/>
                  </a:moveTo>
                  <a:lnTo>
                    <a:pt x="7354845" y="0"/>
                  </a:lnTo>
                  <a:lnTo>
                    <a:pt x="7354845" y="1641983"/>
                  </a:lnTo>
                  <a:lnTo>
                    <a:pt x="0" y="1641983"/>
                  </a:lnTo>
                  <a:lnTo>
                    <a:pt x="0" y="0"/>
                  </a:lnTo>
                  <a:close/>
                </a:path>
              </a:pathLst>
            </a:custGeom>
            <a:blipFill>
              <a:blip r:embed="rId5"/>
              <a:stretch>
                <a:fillRect t="-593" b="-593"/>
              </a:stretch>
            </a:blipFill>
          </p:spPr>
          <p:txBody>
            <a:bodyPr/>
            <a:lstStyle/>
            <a:p>
              <a:endParaRPr lang="en-US"/>
            </a:p>
          </p:txBody>
        </p:sp>
      </p:grpSp>
      <p:sp>
        <p:nvSpPr>
          <p:cNvPr id="13" name="Freeform 13"/>
          <p:cNvSpPr/>
          <p:nvPr/>
        </p:nvSpPr>
        <p:spPr>
          <a:xfrm>
            <a:off x="0" y="2793654"/>
            <a:ext cx="19044417" cy="10526369"/>
          </a:xfrm>
          <a:custGeom>
            <a:avLst/>
            <a:gdLst/>
            <a:ahLst/>
            <a:cxnLst/>
            <a:rect l="l" t="t" r="r" b="b"/>
            <a:pathLst>
              <a:path w="19044417" h="10526369">
                <a:moveTo>
                  <a:pt x="0" y="0"/>
                </a:moveTo>
                <a:lnTo>
                  <a:pt x="19044417" y="0"/>
                </a:lnTo>
                <a:lnTo>
                  <a:pt x="19044417" y="10526369"/>
                </a:lnTo>
                <a:lnTo>
                  <a:pt x="0" y="10526369"/>
                </a:lnTo>
                <a:lnTo>
                  <a:pt x="0" y="0"/>
                </a:lnTo>
                <a:close/>
              </a:path>
            </a:pathLst>
          </a:custGeom>
          <a:blipFill>
            <a:blip>
              <a:alphaModFix amt="35000"/>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4" name="Group 14"/>
          <p:cNvGrpSpPr/>
          <p:nvPr/>
        </p:nvGrpSpPr>
        <p:grpSpPr>
          <a:xfrm>
            <a:off x="523589" y="5514536"/>
            <a:ext cx="12061696" cy="2633114"/>
            <a:chOff x="0" y="0"/>
            <a:chExt cx="16082261" cy="3510819"/>
          </a:xfrm>
        </p:grpSpPr>
        <p:sp>
          <p:nvSpPr>
            <p:cNvPr id="15" name="Freeform 15"/>
            <p:cNvSpPr/>
            <p:nvPr/>
          </p:nvSpPr>
          <p:spPr>
            <a:xfrm>
              <a:off x="0" y="0"/>
              <a:ext cx="16082256" cy="3510823"/>
            </a:xfrm>
            <a:custGeom>
              <a:avLst/>
              <a:gdLst/>
              <a:ahLst/>
              <a:cxnLst/>
              <a:rect l="l" t="t" r="r" b="b"/>
              <a:pathLst>
                <a:path w="16082256" h="3510823">
                  <a:moveTo>
                    <a:pt x="0" y="0"/>
                  </a:moveTo>
                  <a:lnTo>
                    <a:pt x="16082256" y="0"/>
                  </a:lnTo>
                  <a:lnTo>
                    <a:pt x="16082256" y="3510823"/>
                  </a:lnTo>
                  <a:lnTo>
                    <a:pt x="0" y="3510823"/>
                  </a:lnTo>
                  <a:close/>
                </a:path>
              </a:pathLst>
            </a:custGeom>
            <a:blipFill>
              <a:blip r:embed="rId7">
                <a:alphaModFix amt="0"/>
              </a:blip>
              <a:stretch>
                <a:fillRect l="-22170" r="38" b="-118020"/>
              </a:stretch>
            </a:blipFill>
          </p:spPr>
          <p:txBody>
            <a:bodyPr/>
            <a:lstStyle/>
            <a:p>
              <a:endParaRPr lang="en-US"/>
            </a:p>
          </p:txBody>
        </p:sp>
        <p:sp>
          <p:nvSpPr>
            <p:cNvPr id="16" name="TextBox 16"/>
            <p:cNvSpPr txBox="1"/>
            <p:nvPr/>
          </p:nvSpPr>
          <p:spPr>
            <a:xfrm>
              <a:off x="0" y="95250"/>
              <a:ext cx="16082261" cy="3415569"/>
            </a:xfrm>
            <a:prstGeom prst="rect">
              <a:avLst/>
            </a:prstGeom>
          </p:spPr>
          <p:txBody>
            <a:bodyPr lIns="0" tIns="0" rIns="0" bIns="0" rtlCol="0" anchor="b"/>
            <a:lstStyle/>
            <a:p>
              <a:pPr algn="l">
                <a:lnSpc>
                  <a:spcPts val="8748"/>
                </a:lnSpc>
              </a:pPr>
              <a:r>
                <a:rPr lang="en-US" sz="8100" b="1" spc="225">
                  <a:solidFill>
                    <a:srgbClr val="F5F1EE"/>
                  </a:solidFill>
                  <a:latin typeface="Aptos Bold"/>
                  <a:ea typeface="Aptos Bold"/>
                  <a:cs typeface="Aptos Bold"/>
                  <a:sym typeface="Aptos Bold"/>
                </a:rPr>
                <a:t>Self Stewardship</a:t>
              </a:r>
            </a:p>
          </p:txBody>
        </p:sp>
      </p:grpSp>
      <p:grpSp>
        <p:nvGrpSpPr>
          <p:cNvPr id="17" name="Group 17"/>
          <p:cNvGrpSpPr/>
          <p:nvPr/>
        </p:nvGrpSpPr>
        <p:grpSpPr>
          <a:xfrm>
            <a:off x="0" y="2605469"/>
            <a:ext cx="18288000" cy="188185"/>
            <a:chOff x="0" y="0"/>
            <a:chExt cx="24384000" cy="250914"/>
          </a:xfrm>
        </p:grpSpPr>
        <p:sp>
          <p:nvSpPr>
            <p:cNvPr id="18" name="Freeform 18"/>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t="-13370" b="-14159"/>
              </a:stretch>
            </a:blipFill>
          </p:spPr>
          <p:txBody>
            <a:bodyPr/>
            <a:lstStyle/>
            <a:p>
              <a:endParaRPr lang="en-US"/>
            </a:p>
          </p:txBody>
        </p:sp>
      </p:grpSp>
      <p:grpSp>
        <p:nvGrpSpPr>
          <p:cNvPr id="19" name="Group 19"/>
          <p:cNvGrpSpPr/>
          <p:nvPr/>
        </p:nvGrpSpPr>
        <p:grpSpPr>
          <a:xfrm>
            <a:off x="15753804" y="468834"/>
            <a:ext cx="1855987" cy="1855987"/>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505" r="-505"/>
              </a:stretch>
            </a:blipFill>
            <a:ln w="19050" cap="sq">
              <a:solidFill>
                <a:srgbClr val="000000"/>
              </a:solidFill>
              <a:prstDash val="solid"/>
              <a:miter/>
            </a:ln>
          </p:spPr>
          <p:txBody>
            <a:bodyPr/>
            <a:lstStyle/>
            <a:p>
              <a:endParaRPr lang="en-US"/>
            </a:p>
          </p:txBody>
        </p:sp>
      </p:grpSp>
      <p:sp>
        <p:nvSpPr>
          <p:cNvPr id="21" name="TextBox 21"/>
          <p:cNvSpPr txBox="1"/>
          <p:nvPr/>
        </p:nvSpPr>
        <p:spPr>
          <a:xfrm>
            <a:off x="564109" y="7958216"/>
            <a:ext cx="12211641" cy="397916"/>
          </a:xfrm>
          <a:prstGeom prst="rect">
            <a:avLst/>
          </a:prstGeom>
        </p:spPr>
        <p:txBody>
          <a:bodyPr lIns="0" tIns="0" rIns="0" bIns="0" rtlCol="0" anchor="t">
            <a:spAutoFit/>
          </a:bodyPr>
          <a:lstStyle/>
          <a:p>
            <a:pPr algn="l">
              <a:lnSpc>
                <a:spcPts val="3196"/>
              </a:lnSpc>
            </a:pPr>
            <a:r>
              <a:rPr lang="en-US" sz="2775" b="1">
                <a:solidFill>
                  <a:srgbClr val="F5F1EE"/>
                </a:solidFill>
                <a:latin typeface="Aptos Bold"/>
                <a:ea typeface="Aptos Bold"/>
                <a:cs typeface="Aptos Bold"/>
                <a:sym typeface="Aptos Bold"/>
              </a:rPr>
              <a:t>Mental Health, Self Care, and Wellness Strategies for First Year Bobcats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EA09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0" y="10098815"/>
            <a:ext cx="18288000" cy="188185"/>
            <a:chOff x="0" y="0"/>
            <a:chExt cx="24384000" cy="250914"/>
          </a:xfrm>
        </p:grpSpPr>
        <p:sp>
          <p:nvSpPr>
            <p:cNvPr id="5" name="Freeform 5"/>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6" name="Group 6"/>
          <p:cNvGrpSpPr/>
          <p:nvPr/>
        </p:nvGrpSpPr>
        <p:grpSpPr>
          <a:xfrm>
            <a:off x="10742929" y="2245032"/>
            <a:ext cx="6350027" cy="6160288"/>
            <a:chOff x="0" y="0"/>
            <a:chExt cx="6350000" cy="6160262"/>
          </a:xfrm>
        </p:grpSpPr>
        <p:sp>
          <p:nvSpPr>
            <p:cNvPr id="7" name="Freeform 7"/>
            <p:cNvSpPr/>
            <p:nvPr/>
          </p:nvSpPr>
          <p:spPr>
            <a:xfrm>
              <a:off x="0" y="0"/>
              <a:ext cx="6350000" cy="6160262"/>
            </a:xfrm>
            <a:custGeom>
              <a:avLst/>
              <a:gdLst/>
              <a:ahLst/>
              <a:cxnLst/>
              <a:rect l="l" t="t" r="r" b="b"/>
              <a:pathLst>
                <a:path w="6350000" h="6160262">
                  <a:moveTo>
                    <a:pt x="6237986" y="4073525"/>
                  </a:moveTo>
                  <a:cubicBezTo>
                    <a:pt x="6237986" y="4870450"/>
                    <a:pt x="5634228" y="5516499"/>
                    <a:pt x="4889373" y="5516499"/>
                  </a:cubicBezTo>
                  <a:cubicBezTo>
                    <a:pt x="4595622" y="5516499"/>
                    <a:pt x="4323842" y="5415915"/>
                    <a:pt x="4102354" y="5245354"/>
                  </a:cubicBezTo>
                  <a:cubicBezTo>
                    <a:pt x="3838448" y="5788914"/>
                    <a:pt x="3307461" y="6160262"/>
                    <a:pt x="2695321" y="6160262"/>
                  </a:cubicBezTo>
                  <a:cubicBezTo>
                    <a:pt x="1820164" y="6160262"/>
                    <a:pt x="1110742" y="5401183"/>
                    <a:pt x="1110742" y="4464812"/>
                  </a:cubicBezTo>
                  <a:cubicBezTo>
                    <a:pt x="1110742" y="4411853"/>
                    <a:pt x="1113155" y="4359402"/>
                    <a:pt x="1117600" y="4307713"/>
                  </a:cubicBezTo>
                  <a:cubicBezTo>
                    <a:pt x="482854" y="4190492"/>
                    <a:pt x="0" y="3598545"/>
                    <a:pt x="0" y="2885948"/>
                  </a:cubicBezTo>
                  <a:cubicBezTo>
                    <a:pt x="0" y="2089023"/>
                    <a:pt x="603758" y="1442974"/>
                    <a:pt x="1348613" y="1442974"/>
                  </a:cubicBezTo>
                  <a:cubicBezTo>
                    <a:pt x="1348613" y="646049"/>
                    <a:pt x="1952371" y="0"/>
                    <a:pt x="2697226" y="0"/>
                  </a:cubicBezTo>
                  <a:cubicBezTo>
                    <a:pt x="3086100" y="0"/>
                    <a:pt x="3436366" y="176149"/>
                    <a:pt x="3682492" y="457835"/>
                  </a:cubicBezTo>
                  <a:cubicBezTo>
                    <a:pt x="3965829" y="173863"/>
                    <a:pt x="4346575" y="0"/>
                    <a:pt x="4765421" y="0"/>
                  </a:cubicBezTo>
                  <a:cubicBezTo>
                    <a:pt x="5640578" y="0"/>
                    <a:pt x="6350000" y="759079"/>
                    <a:pt x="6350000" y="1695450"/>
                  </a:cubicBezTo>
                  <a:cubicBezTo>
                    <a:pt x="6350000" y="2216785"/>
                    <a:pt x="6130036" y="2683002"/>
                    <a:pt x="5784088" y="2994025"/>
                  </a:cubicBezTo>
                  <a:cubicBezTo>
                    <a:pt x="6062472" y="3258312"/>
                    <a:pt x="6237986" y="3644011"/>
                    <a:pt x="6237986" y="4073525"/>
                  </a:cubicBezTo>
                  <a:close/>
                </a:path>
              </a:pathLst>
            </a:custGeom>
            <a:blipFill>
              <a:blip r:embed="rId3"/>
              <a:stretch>
                <a:fillRect l="-22668" r="-22668"/>
              </a:stretch>
            </a:blipFill>
          </p:spPr>
          <p:txBody>
            <a:bodyPr/>
            <a:lstStyle/>
            <a:p>
              <a:endParaRPr lang="en-US"/>
            </a:p>
          </p:txBody>
        </p:sp>
      </p:grpSp>
      <p:sp>
        <p:nvSpPr>
          <p:cNvPr id="8" name="Freeform 8"/>
          <p:cNvSpPr/>
          <p:nvPr/>
        </p:nvSpPr>
        <p:spPr>
          <a:xfrm rot="141849">
            <a:off x="15624283" y="1391459"/>
            <a:ext cx="1600021" cy="1729753"/>
          </a:xfrm>
          <a:custGeom>
            <a:avLst/>
            <a:gdLst/>
            <a:ahLst/>
            <a:cxnLst/>
            <a:rect l="l" t="t" r="r" b="b"/>
            <a:pathLst>
              <a:path w="1600021" h="1729753">
                <a:moveTo>
                  <a:pt x="0" y="0"/>
                </a:moveTo>
                <a:lnTo>
                  <a:pt x="1600021" y="0"/>
                </a:lnTo>
                <a:lnTo>
                  <a:pt x="1600021" y="1729752"/>
                </a:lnTo>
                <a:lnTo>
                  <a:pt x="0" y="172975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1028700" y="1925834"/>
            <a:ext cx="10359887" cy="905095"/>
          </a:xfrm>
          <a:prstGeom prst="rect">
            <a:avLst/>
          </a:prstGeom>
        </p:spPr>
        <p:txBody>
          <a:bodyPr lIns="0" tIns="0" rIns="0" bIns="0" rtlCol="0" anchor="t">
            <a:spAutoFit/>
          </a:bodyPr>
          <a:lstStyle/>
          <a:p>
            <a:pPr algn="l">
              <a:lnSpc>
                <a:spcPts val="6479"/>
              </a:lnSpc>
            </a:pPr>
            <a:r>
              <a:rPr lang="en-US" sz="7713" b="1">
                <a:solidFill>
                  <a:srgbClr val="501214"/>
                </a:solidFill>
                <a:latin typeface="Aptos Bold"/>
                <a:ea typeface="Aptos Bold"/>
                <a:cs typeface="Aptos Bold"/>
                <a:sym typeface="Aptos Bold"/>
              </a:rPr>
              <a:t>No Bobcat is an Island</a:t>
            </a:r>
          </a:p>
        </p:txBody>
      </p:sp>
      <p:sp>
        <p:nvSpPr>
          <p:cNvPr id="10" name="TextBox 10"/>
          <p:cNvSpPr txBox="1"/>
          <p:nvPr/>
        </p:nvSpPr>
        <p:spPr>
          <a:xfrm>
            <a:off x="1028700" y="3163001"/>
            <a:ext cx="9184507" cy="2312673"/>
          </a:xfrm>
          <a:prstGeom prst="rect">
            <a:avLst/>
          </a:prstGeom>
        </p:spPr>
        <p:txBody>
          <a:bodyPr lIns="0" tIns="0" rIns="0" bIns="0" rtlCol="0" anchor="t">
            <a:spAutoFit/>
          </a:bodyPr>
          <a:lstStyle/>
          <a:p>
            <a:pPr algn="l">
              <a:lnSpc>
                <a:spcPts val="3079"/>
              </a:lnSpc>
            </a:pPr>
            <a:r>
              <a:rPr lang="en-US" sz="2566">
                <a:solidFill>
                  <a:srgbClr val="501214"/>
                </a:solidFill>
                <a:latin typeface="Aptos"/>
                <a:ea typeface="Aptos"/>
                <a:cs typeface="Aptos"/>
                <a:sym typeface="Aptos"/>
              </a:rPr>
              <a:t>Your first year of college may be a whirlwind of ups and downs, but prioritizing all dimensions of your wellbeing is the key to success in your academic and personal life. As you find yourself committed to your courses, student organizations, and work schedule, be sure to also commit some time to self care and maintenance.</a:t>
            </a:r>
          </a:p>
        </p:txBody>
      </p:sp>
      <p:sp>
        <p:nvSpPr>
          <p:cNvPr id="11" name="TextBox 11"/>
          <p:cNvSpPr txBox="1"/>
          <p:nvPr/>
        </p:nvSpPr>
        <p:spPr>
          <a:xfrm>
            <a:off x="1028700" y="5809049"/>
            <a:ext cx="9184507" cy="1943100"/>
          </a:xfrm>
          <a:prstGeom prst="rect">
            <a:avLst/>
          </a:prstGeom>
        </p:spPr>
        <p:txBody>
          <a:bodyPr lIns="0" tIns="0" rIns="0" bIns="0" rtlCol="0" anchor="t">
            <a:spAutoFit/>
          </a:bodyPr>
          <a:lstStyle/>
          <a:p>
            <a:pPr algn="l">
              <a:lnSpc>
                <a:spcPts val="3079"/>
              </a:lnSpc>
            </a:pPr>
            <a:r>
              <a:rPr lang="en-US" sz="2566">
                <a:solidFill>
                  <a:srgbClr val="501214"/>
                </a:solidFill>
                <a:latin typeface="Aptos"/>
                <a:ea typeface="Aptos"/>
                <a:cs typeface="Aptos"/>
                <a:sym typeface="Aptos"/>
              </a:rPr>
              <a:t>Struggles associated with mental health and wellness are extremely common, especially during tumultuous life changes. Having patience with yourself and compassion for your peers experiencing similar challenges can make a world of difference. Remember- </a:t>
            </a:r>
            <a:r>
              <a:rPr lang="en-US" sz="2566" b="1">
                <a:solidFill>
                  <a:srgbClr val="501214"/>
                </a:solidFill>
                <a:latin typeface="Aptos Bold"/>
                <a:ea typeface="Aptos Bold"/>
                <a:cs typeface="Aptos Bold"/>
                <a:sym typeface="Aptos Bold"/>
              </a:rPr>
              <a:t>self stewardship</a:t>
            </a:r>
            <a:r>
              <a:rPr lang="en-US" sz="2566" b="1">
                <a:solidFill>
                  <a:srgbClr val="EBBA45"/>
                </a:solidFill>
                <a:latin typeface="Aptos Bold"/>
                <a:ea typeface="Aptos Bold"/>
                <a:cs typeface="Aptos Bold"/>
                <a:sym typeface="Aptos Bold"/>
              </a:rPr>
              <a:t> </a:t>
            </a:r>
            <a:r>
              <a:rPr lang="en-US" sz="2566">
                <a:solidFill>
                  <a:srgbClr val="501214"/>
                </a:solidFill>
                <a:latin typeface="Aptos"/>
                <a:ea typeface="Aptos"/>
                <a:cs typeface="Aptos"/>
                <a:sym typeface="Aptos"/>
              </a:rPr>
              <a:t>is a journey we are all on together!</a:t>
            </a:r>
          </a:p>
        </p:txBody>
      </p:sp>
      <p:sp>
        <p:nvSpPr>
          <p:cNvPr id="12" name="Freeform 12"/>
          <p:cNvSpPr/>
          <p:nvPr/>
        </p:nvSpPr>
        <p:spPr>
          <a:xfrm rot="-759547" flipH="1">
            <a:off x="10891189" y="6910332"/>
            <a:ext cx="1394663" cy="1507744"/>
          </a:xfrm>
          <a:custGeom>
            <a:avLst/>
            <a:gdLst/>
            <a:ahLst/>
            <a:cxnLst/>
            <a:rect l="l" t="t" r="r" b="b"/>
            <a:pathLst>
              <a:path w="1394663" h="1507744">
                <a:moveTo>
                  <a:pt x="1394663" y="0"/>
                </a:moveTo>
                <a:lnTo>
                  <a:pt x="0" y="0"/>
                </a:lnTo>
                <a:lnTo>
                  <a:pt x="0" y="1507744"/>
                </a:lnTo>
                <a:lnTo>
                  <a:pt x="1394663" y="1507744"/>
                </a:lnTo>
                <a:lnTo>
                  <a:pt x="1394663"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1EE"/>
        </a:solidFill>
        <a:effectLst/>
      </p:bgPr>
    </p:bg>
    <p:spTree>
      <p:nvGrpSpPr>
        <p:cNvPr id="1" name=""/>
        <p:cNvGrpSpPr/>
        <p:nvPr/>
      </p:nvGrpSpPr>
      <p:grpSpPr>
        <a:xfrm>
          <a:off x="0" y="0"/>
          <a:ext cx="0" cy="0"/>
          <a:chOff x="0" y="0"/>
          <a:chExt cx="0" cy="0"/>
        </a:xfrm>
      </p:grpSpPr>
      <p:grpSp>
        <p:nvGrpSpPr>
          <p:cNvPr id="2" name="Group 2"/>
          <p:cNvGrpSpPr/>
          <p:nvPr/>
        </p:nvGrpSpPr>
        <p:grpSpPr>
          <a:xfrm>
            <a:off x="10441757" y="-314201"/>
            <a:ext cx="8340081" cy="10915401"/>
            <a:chOff x="0" y="0"/>
            <a:chExt cx="10098140" cy="13216329"/>
          </a:xfrm>
        </p:grpSpPr>
        <p:sp>
          <p:nvSpPr>
            <p:cNvPr id="3" name="Freeform 3"/>
            <p:cNvSpPr/>
            <p:nvPr/>
          </p:nvSpPr>
          <p:spPr>
            <a:xfrm>
              <a:off x="17145" y="20081"/>
              <a:ext cx="10080995" cy="13187112"/>
            </a:xfrm>
            <a:custGeom>
              <a:avLst/>
              <a:gdLst/>
              <a:ahLst/>
              <a:cxnLst/>
              <a:rect l="l" t="t" r="r" b="b"/>
              <a:pathLst>
                <a:path w="10080995" h="13187112">
                  <a:moveTo>
                    <a:pt x="10049006" y="13158198"/>
                  </a:moveTo>
                  <a:cubicBezTo>
                    <a:pt x="7489888" y="13200058"/>
                    <a:pt x="4766719" y="13160311"/>
                    <a:pt x="2221218" y="13179073"/>
                  </a:cubicBezTo>
                  <a:cubicBezTo>
                    <a:pt x="1688429" y="13164012"/>
                    <a:pt x="1112411" y="13201455"/>
                    <a:pt x="556927" y="13180657"/>
                  </a:cubicBezTo>
                  <a:cubicBezTo>
                    <a:pt x="431997" y="13164539"/>
                    <a:pt x="-147574" y="13279814"/>
                    <a:pt x="191432" y="12649817"/>
                  </a:cubicBezTo>
                  <a:cubicBezTo>
                    <a:pt x="345973" y="12534348"/>
                    <a:pt x="169818" y="12334325"/>
                    <a:pt x="222340" y="12152005"/>
                  </a:cubicBezTo>
                  <a:cubicBezTo>
                    <a:pt x="416219" y="11914197"/>
                    <a:pt x="192080" y="11557220"/>
                    <a:pt x="67366" y="11195751"/>
                  </a:cubicBezTo>
                  <a:cubicBezTo>
                    <a:pt x="56992" y="10895320"/>
                    <a:pt x="259949" y="10653548"/>
                    <a:pt x="134803" y="10333564"/>
                  </a:cubicBezTo>
                  <a:cubicBezTo>
                    <a:pt x="146258" y="10181631"/>
                    <a:pt x="139558" y="9914492"/>
                    <a:pt x="24354" y="9786869"/>
                  </a:cubicBezTo>
                  <a:cubicBezTo>
                    <a:pt x="-86614" y="9681441"/>
                    <a:pt x="220395" y="9359078"/>
                    <a:pt x="171979" y="9070009"/>
                  </a:cubicBezTo>
                  <a:cubicBezTo>
                    <a:pt x="186244" y="8803664"/>
                    <a:pt x="168953" y="8495041"/>
                    <a:pt x="125508" y="8180077"/>
                  </a:cubicBezTo>
                  <a:cubicBezTo>
                    <a:pt x="136532" y="8072007"/>
                    <a:pt x="185164" y="7972656"/>
                    <a:pt x="165927" y="7868813"/>
                  </a:cubicBezTo>
                  <a:cubicBezTo>
                    <a:pt x="172411" y="7717408"/>
                    <a:pt x="329546" y="7566004"/>
                    <a:pt x="213694" y="7439172"/>
                  </a:cubicBezTo>
                  <a:cubicBezTo>
                    <a:pt x="193593" y="7417770"/>
                    <a:pt x="216936" y="7381570"/>
                    <a:pt x="242225" y="7342728"/>
                  </a:cubicBezTo>
                  <a:cubicBezTo>
                    <a:pt x="224285" y="7322646"/>
                    <a:pt x="77093" y="7024329"/>
                    <a:pt x="141935" y="6901726"/>
                  </a:cubicBezTo>
                  <a:cubicBezTo>
                    <a:pt x="138261" y="6769346"/>
                    <a:pt x="267946" y="6784672"/>
                    <a:pt x="142368" y="6495866"/>
                  </a:cubicBezTo>
                  <a:cubicBezTo>
                    <a:pt x="58937" y="6467329"/>
                    <a:pt x="325007" y="6112995"/>
                    <a:pt x="438914" y="5848499"/>
                  </a:cubicBezTo>
                  <a:cubicBezTo>
                    <a:pt x="405628" y="5697887"/>
                    <a:pt x="490139" y="5568678"/>
                    <a:pt x="525803" y="5416481"/>
                  </a:cubicBezTo>
                  <a:cubicBezTo>
                    <a:pt x="563844" y="5195055"/>
                    <a:pt x="525371" y="5059240"/>
                    <a:pt x="722708" y="4861331"/>
                  </a:cubicBezTo>
                  <a:cubicBezTo>
                    <a:pt x="780634" y="4708076"/>
                    <a:pt x="633874" y="4533684"/>
                    <a:pt x="707362" y="4299839"/>
                  </a:cubicBezTo>
                  <a:cubicBezTo>
                    <a:pt x="675373" y="4268395"/>
                    <a:pt x="765504" y="4232988"/>
                    <a:pt x="707578" y="4179613"/>
                  </a:cubicBezTo>
                  <a:cubicBezTo>
                    <a:pt x="681857" y="4137337"/>
                    <a:pt x="630199" y="4146056"/>
                    <a:pt x="680344" y="4057803"/>
                  </a:cubicBezTo>
                  <a:cubicBezTo>
                    <a:pt x="662404" y="4022396"/>
                    <a:pt x="738270" y="3767940"/>
                    <a:pt x="698068" y="3583772"/>
                  </a:cubicBezTo>
                  <a:cubicBezTo>
                    <a:pt x="691151" y="3561576"/>
                    <a:pt x="804842" y="3482571"/>
                    <a:pt x="759668" y="3428139"/>
                  </a:cubicBezTo>
                  <a:cubicBezTo>
                    <a:pt x="810678" y="3301572"/>
                    <a:pt x="643816" y="3225738"/>
                    <a:pt x="785173" y="2936140"/>
                  </a:cubicBezTo>
                  <a:cubicBezTo>
                    <a:pt x="703471" y="2864005"/>
                    <a:pt x="733515" y="2777866"/>
                    <a:pt x="726382" y="2693312"/>
                  </a:cubicBezTo>
                  <a:cubicBezTo>
                    <a:pt x="821701" y="2555911"/>
                    <a:pt x="859526" y="2267635"/>
                    <a:pt x="1071993" y="1751062"/>
                  </a:cubicBezTo>
                  <a:cubicBezTo>
                    <a:pt x="1184387" y="1571385"/>
                    <a:pt x="1170554" y="1301340"/>
                    <a:pt x="1314288" y="843691"/>
                  </a:cubicBezTo>
                  <a:cubicBezTo>
                    <a:pt x="1269979" y="785296"/>
                    <a:pt x="1501034" y="805642"/>
                    <a:pt x="1657305" y="431226"/>
                  </a:cubicBezTo>
                  <a:cubicBezTo>
                    <a:pt x="1630935" y="289862"/>
                    <a:pt x="1805362" y="159068"/>
                    <a:pt x="1731657" y="0"/>
                  </a:cubicBezTo>
                  <a:cubicBezTo>
                    <a:pt x="2433253" y="20082"/>
                    <a:pt x="3285716" y="-1585"/>
                    <a:pt x="4139476" y="4228"/>
                  </a:cubicBezTo>
                  <a:cubicBezTo>
                    <a:pt x="5865584" y="11891"/>
                    <a:pt x="7467410" y="6606"/>
                    <a:pt x="9170390" y="4756"/>
                  </a:cubicBezTo>
                  <a:cubicBezTo>
                    <a:pt x="10291180" y="195267"/>
                    <a:pt x="9973572" y="-609996"/>
                    <a:pt x="10080994" y="4753788"/>
                  </a:cubicBezTo>
                  <a:cubicBezTo>
                    <a:pt x="10023069" y="7491755"/>
                    <a:pt x="10100680" y="10569522"/>
                    <a:pt x="10049006" y="13158198"/>
                  </a:cubicBezTo>
                  <a:close/>
                </a:path>
              </a:pathLst>
            </a:custGeom>
            <a:blipFill>
              <a:blip r:embed="rId2"/>
              <a:stretch>
                <a:fillRect l="-34675" t="4129" r="-58059"/>
              </a:stretch>
            </a:blipFill>
          </p:spPr>
          <p:txBody>
            <a:bodyPr/>
            <a:lstStyle/>
            <a:p>
              <a:endParaRPr lang="en-US"/>
            </a:p>
          </p:txBody>
        </p:sp>
      </p:grpSp>
      <p:grpSp>
        <p:nvGrpSpPr>
          <p:cNvPr id="4" name="Group 4"/>
          <p:cNvGrpSpPr/>
          <p:nvPr/>
        </p:nvGrpSpPr>
        <p:grpSpPr>
          <a:xfrm>
            <a:off x="0" y="0"/>
            <a:ext cx="18288000" cy="188185"/>
            <a:chOff x="0" y="0"/>
            <a:chExt cx="24384000" cy="250914"/>
          </a:xfrm>
        </p:grpSpPr>
        <p:sp>
          <p:nvSpPr>
            <p:cNvPr id="5" name="Freeform 5"/>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l="-17960" t="-31801" r="-10908" b="-20268"/>
              </a:stretch>
            </a:blipFill>
          </p:spPr>
          <p:txBody>
            <a:bodyPr/>
            <a:lstStyle/>
            <a:p>
              <a:endParaRPr lang="en-US"/>
            </a:p>
          </p:txBody>
        </p:sp>
      </p:grpSp>
      <p:grpSp>
        <p:nvGrpSpPr>
          <p:cNvPr id="6" name="Group 6"/>
          <p:cNvGrpSpPr/>
          <p:nvPr/>
        </p:nvGrpSpPr>
        <p:grpSpPr>
          <a:xfrm>
            <a:off x="585241" y="548188"/>
            <a:ext cx="7346927" cy="1306623"/>
            <a:chOff x="0" y="0"/>
            <a:chExt cx="9795903" cy="1742164"/>
          </a:xfrm>
        </p:grpSpPr>
        <p:sp>
          <p:nvSpPr>
            <p:cNvPr id="7" name="Freeform 7"/>
            <p:cNvSpPr/>
            <p:nvPr/>
          </p:nvSpPr>
          <p:spPr>
            <a:xfrm>
              <a:off x="0" y="0"/>
              <a:ext cx="9795903" cy="1742165"/>
            </a:xfrm>
            <a:custGeom>
              <a:avLst/>
              <a:gdLst/>
              <a:ahLst/>
              <a:cxnLst/>
              <a:rect l="l" t="t" r="r" b="b"/>
              <a:pathLst>
                <a:path w="9795903" h="1742165">
                  <a:moveTo>
                    <a:pt x="0" y="0"/>
                  </a:moveTo>
                  <a:lnTo>
                    <a:pt x="9795903" y="0"/>
                  </a:lnTo>
                  <a:lnTo>
                    <a:pt x="9795903" y="1742165"/>
                  </a:lnTo>
                  <a:lnTo>
                    <a:pt x="0" y="1742165"/>
                  </a:lnTo>
                  <a:close/>
                </a:path>
              </a:pathLst>
            </a:custGeom>
            <a:blipFill>
              <a:blip r:embed="rId4">
                <a:alphaModFix amt="0"/>
              </a:blip>
              <a:stretch>
                <a:fillRect t="-169360" r="-124028" b="-221534"/>
              </a:stretch>
            </a:blipFill>
          </p:spPr>
          <p:txBody>
            <a:bodyPr/>
            <a:lstStyle/>
            <a:p>
              <a:endParaRPr lang="en-US"/>
            </a:p>
          </p:txBody>
        </p:sp>
        <p:sp>
          <p:nvSpPr>
            <p:cNvPr id="8" name="TextBox 8"/>
            <p:cNvSpPr txBox="1"/>
            <p:nvPr/>
          </p:nvSpPr>
          <p:spPr>
            <a:xfrm>
              <a:off x="0" y="209550"/>
              <a:ext cx="9795903" cy="1532614"/>
            </a:xfrm>
            <a:prstGeom prst="rect">
              <a:avLst/>
            </a:prstGeom>
          </p:spPr>
          <p:txBody>
            <a:bodyPr lIns="0" tIns="0" rIns="0" bIns="0" rtlCol="0" anchor="b"/>
            <a:lstStyle/>
            <a:p>
              <a:pPr algn="l">
                <a:lnSpc>
                  <a:spcPts val="6002"/>
                </a:lnSpc>
              </a:pPr>
              <a:r>
                <a:rPr lang="en-US" sz="6899" b="1">
                  <a:solidFill>
                    <a:srgbClr val="6EA095"/>
                  </a:solidFill>
                  <a:latin typeface="Aptos Bold"/>
                  <a:ea typeface="Aptos Bold"/>
                  <a:cs typeface="Aptos Bold"/>
                  <a:sym typeface="Aptos Bold"/>
                </a:rPr>
                <a:t>Filling Your Cup</a:t>
              </a:r>
            </a:p>
          </p:txBody>
        </p:sp>
      </p:grpSp>
      <p:sp>
        <p:nvSpPr>
          <p:cNvPr id="9" name="Freeform 9"/>
          <p:cNvSpPr/>
          <p:nvPr/>
        </p:nvSpPr>
        <p:spPr>
          <a:xfrm>
            <a:off x="585241" y="5338413"/>
            <a:ext cx="4590553" cy="4609680"/>
          </a:xfrm>
          <a:custGeom>
            <a:avLst/>
            <a:gdLst/>
            <a:ahLst/>
            <a:cxnLst/>
            <a:rect l="l" t="t" r="r" b="b"/>
            <a:pathLst>
              <a:path w="4590553" h="4609680">
                <a:moveTo>
                  <a:pt x="0" y="0"/>
                </a:moveTo>
                <a:lnTo>
                  <a:pt x="4590553" y="0"/>
                </a:lnTo>
                <a:lnTo>
                  <a:pt x="4590553" y="4609681"/>
                </a:lnTo>
                <a:lnTo>
                  <a:pt x="0" y="4609681"/>
                </a:lnTo>
                <a:lnTo>
                  <a:pt x="0" y="0"/>
                </a:lnTo>
                <a:close/>
              </a:path>
            </a:pathLst>
          </a:custGeom>
          <a:blipFill>
            <a:blip r:embed="rId5"/>
            <a:stretch>
              <a:fillRect/>
            </a:stretch>
          </a:blipFill>
        </p:spPr>
        <p:txBody>
          <a:bodyPr/>
          <a:lstStyle/>
          <a:p>
            <a:endParaRPr lang="en-US"/>
          </a:p>
        </p:txBody>
      </p:sp>
      <p:sp>
        <p:nvSpPr>
          <p:cNvPr id="10" name="TextBox 10"/>
          <p:cNvSpPr txBox="1"/>
          <p:nvPr/>
        </p:nvSpPr>
        <p:spPr>
          <a:xfrm>
            <a:off x="585241" y="1812083"/>
            <a:ext cx="9856516" cy="2008632"/>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An often overlooked part of sustainable living is </a:t>
            </a:r>
            <a:r>
              <a:rPr lang="en-US" sz="2400" b="1">
                <a:solidFill>
                  <a:srgbClr val="ED2542"/>
                </a:solidFill>
                <a:latin typeface="Aptos Bold"/>
                <a:ea typeface="Aptos Bold"/>
                <a:cs typeface="Aptos Bold"/>
                <a:sym typeface="Aptos Bold"/>
              </a:rPr>
              <a:t>self-stewardship</a:t>
            </a:r>
            <a:r>
              <a:rPr lang="en-US" sz="2400">
                <a:solidFill>
                  <a:srgbClr val="501214"/>
                </a:solidFill>
                <a:latin typeface="Aptos"/>
                <a:ea typeface="Aptos"/>
                <a:cs typeface="Aptos"/>
                <a:sym typeface="Aptos"/>
              </a:rPr>
              <a:t>, or maintenance of the self. As much as stewardship is about caring for your environment, natural resources, native habitats, and community, it is impossible to do these things while neglecting your own mental and physical needs. Caring for your body and mind goes hand-in-hand with caring for the world around you. </a:t>
            </a:r>
          </a:p>
        </p:txBody>
      </p:sp>
      <p:sp>
        <p:nvSpPr>
          <p:cNvPr id="11" name="TextBox 11"/>
          <p:cNvSpPr txBox="1"/>
          <p:nvPr/>
        </p:nvSpPr>
        <p:spPr>
          <a:xfrm>
            <a:off x="585240" y="4030821"/>
            <a:ext cx="6272759" cy="613410"/>
          </a:xfrm>
          <a:prstGeom prst="rect">
            <a:avLst/>
          </a:prstGeom>
        </p:spPr>
        <p:txBody>
          <a:bodyPr wrap="square" lIns="0" tIns="0" rIns="0" bIns="0" rtlCol="0" anchor="t">
            <a:spAutoFit/>
          </a:bodyPr>
          <a:lstStyle/>
          <a:p>
            <a:pPr algn="l">
              <a:lnSpc>
                <a:spcPts val="5039"/>
              </a:lnSpc>
            </a:pPr>
            <a:r>
              <a:rPr lang="en-US" sz="3599" b="1" dirty="0">
                <a:solidFill>
                  <a:srgbClr val="F87860"/>
                </a:solidFill>
                <a:latin typeface="Aptos Bold"/>
                <a:ea typeface="Aptos Bold"/>
                <a:cs typeface="Aptos Bold"/>
                <a:sym typeface="Aptos Bold"/>
              </a:rPr>
              <a:t>Dimensions of Wellness</a:t>
            </a:r>
          </a:p>
        </p:txBody>
      </p:sp>
      <p:sp>
        <p:nvSpPr>
          <p:cNvPr id="12" name="TextBox 12"/>
          <p:cNvSpPr txBox="1"/>
          <p:nvPr/>
        </p:nvSpPr>
        <p:spPr>
          <a:xfrm>
            <a:off x="585241" y="4663281"/>
            <a:ext cx="9856516" cy="675132"/>
          </a:xfrm>
          <a:prstGeom prst="rect">
            <a:avLst/>
          </a:prstGeom>
        </p:spPr>
        <p:txBody>
          <a:bodyPr lIns="0" tIns="0" rIns="0" bIns="0" rtlCol="0" anchor="t">
            <a:spAutoFit/>
          </a:bodyPr>
          <a:lstStyle/>
          <a:p>
            <a:pPr algn="l">
              <a:lnSpc>
                <a:spcPts val="2664"/>
              </a:lnSpc>
            </a:pPr>
            <a:r>
              <a:rPr lang="en-US" sz="2400" dirty="0">
                <a:solidFill>
                  <a:srgbClr val="501214"/>
                </a:solidFill>
                <a:latin typeface="Aptos"/>
                <a:ea typeface="Aptos"/>
                <a:cs typeface="Aptos"/>
                <a:sym typeface="Aptos"/>
              </a:rPr>
              <a:t>The journey to </a:t>
            </a:r>
            <a:r>
              <a:rPr lang="en-US" sz="2400" b="1" dirty="0">
                <a:solidFill>
                  <a:srgbClr val="ED2542"/>
                </a:solidFill>
                <a:latin typeface="Aptos Bold"/>
                <a:ea typeface="Aptos Bold"/>
                <a:cs typeface="Aptos Bold"/>
                <a:sym typeface="Aptos Bold"/>
              </a:rPr>
              <a:t>wellness </a:t>
            </a:r>
            <a:r>
              <a:rPr lang="en-US" sz="2400" dirty="0">
                <a:solidFill>
                  <a:srgbClr val="501214"/>
                </a:solidFill>
                <a:latin typeface="Aptos"/>
                <a:ea typeface="Aptos"/>
                <a:cs typeface="Aptos"/>
                <a:sym typeface="Aptos"/>
              </a:rPr>
              <a:t>is one that must incorporate multiple aspects of health and wellbeing. The most effective kind of self care strategies are </a:t>
            </a:r>
          </a:p>
        </p:txBody>
      </p:sp>
      <p:sp>
        <p:nvSpPr>
          <p:cNvPr id="13" name="TextBox 13"/>
          <p:cNvSpPr txBox="1"/>
          <p:nvPr/>
        </p:nvSpPr>
        <p:spPr>
          <a:xfrm>
            <a:off x="4699748" y="5357463"/>
            <a:ext cx="5742009" cy="1008507"/>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those that are </a:t>
            </a:r>
            <a:r>
              <a:rPr lang="en-US" sz="2400" b="1">
                <a:solidFill>
                  <a:srgbClr val="ED2542"/>
                </a:solidFill>
                <a:latin typeface="Aptos Bold"/>
                <a:ea typeface="Aptos Bold"/>
                <a:cs typeface="Aptos Bold"/>
                <a:sym typeface="Aptos Bold"/>
              </a:rPr>
              <a:t>holistic</a:t>
            </a:r>
            <a:r>
              <a:rPr lang="en-US" sz="2400">
                <a:solidFill>
                  <a:srgbClr val="501214"/>
                </a:solidFill>
                <a:latin typeface="Aptos"/>
                <a:ea typeface="Aptos"/>
                <a:cs typeface="Aptos"/>
                <a:sym typeface="Aptos"/>
              </a:rPr>
              <a:t>, meaning that they target not just one but multiple or even all dimensions of wellness. </a:t>
            </a:r>
          </a:p>
        </p:txBody>
      </p:sp>
      <p:sp>
        <p:nvSpPr>
          <p:cNvPr id="14" name="TextBox 14"/>
          <p:cNvSpPr txBox="1"/>
          <p:nvPr/>
        </p:nvSpPr>
        <p:spPr>
          <a:xfrm>
            <a:off x="5349294" y="6746970"/>
            <a:ext cx="4779476" cy="2675382"/>
          </a:xfrm>
          <a:prstGeom prst="rect">
            <a:avLst/>
          </a:prstGeom>
        </p:spPr>
        <p:txBody>
          <a:bodyPr lIns="0" tIns="0" rIns="0" bIns="0" rtlCol="0" anchor="t">
            <a:spAutoFit/>
          </a:bodyPr>
          <a:lstStyle/>
          <a:p>
            <a:pPr algn="l">
              <a:lnSpc>
                <a:spcPts val="2664"/>
              </a:lnSpc>
            </a:pPr>
            <a:r>
              <a:rPr lang="en-US" sz="2400">
                <a:solidFill>
                  <a:srgbClr val="501214"/>
                </a:solidFill>
                <a:latin typeface="Aptos"/>
                <a:ea typeface="Aptos"/>
                <a:cs typeface="Aptos"/>
                <a:sym typeface="Aptos"/>
              </a:rPr>
              <a:t>The </a:t>
            </a:r>
            <a:r>
              <a:rPr lang="en-US" sz="2400" b="1">
                <a:solidFill>
                  <a:srgbClr val="ED2542"/>
                </a:solidFill>
                <a:latin typeface="Aptos Bold"/>
                <a:ea typeface="Aptos Bold"/>
                <a:cs typeface="Aptos Bold"/>
                <a:sym typeface="Aptos Bold"/>
              </a:rPr>
              <a:t>Wellness Wheel*</a:t>
            </a:r>
            <a:r>
              <a:rPr lang="en-US" sz="2400">
                <a:solidFill>
                  <a:srgbClr val="501214"/>
                </a:solidFill>
                <a:latin typeface="Aptos"/>
                <a:ea typeface="Aptos"/>
                <a:cs typeface="Aptos"/>
                <a:sym typeface="Aptos"/>
              </a:rPr>
              <a:t> is a tool used by public health experts and educators to help patients assess their overall health. This visual model is helpful to begin thinking about your health strengths, and what areas of your health may need more attention. </a:t>
            </a:r>
          </a:p>
        </p:txBody>
      </p:sp>
      <p:sp>
        <p:nvSpPr>
          <p:cNvPr id="15" name="TextBox 15"/>
          <p:cNvSpPr txBox="1"/>
          <p:nvPr/>
        </p:nvSpPr>
        <p:spPr>
          <a:xfrm>
            <a:off x="7570753" y="9731338"/>
            <a:ext cx="3481545" cy="248016"/>
          </a:xfrm>
          <a:prstGeom prst="rect">
            <a:avLst/>
          </a:prstGeom>
        </p:spPr>
        <p:txBody>
          <a:bodyPr lIns="0" tIns="0" rIns="0" bIns="0" rtlCol="0" anchor="t">
            <a:spAutoFit/>
          </a:bodyPr>
          <a:lstStyle/>
          <a:p>
            <a:pPr algn="l">
              <a:lnSpc>
                <a:spcPts val="1885"/>
              </a:lnSpc>
            </a:pPr>
            <a:r>
              <a:rPr lang="en-US" sz="1698" u="sng">
                <a:solidFill>
                  <a:srgbClr val="501214"/>
                </a:solidFill>
                <a:latin typeface="Aptos"/>
                <a:ea typeface="Aptos"/>
                <a:cs typeface="Aptos"/>
                <a:sym typeface="Aptos"/>
                <a:hlinkClick r:id="rId6" tooltip="https://library.samhsa.gov/product/learn-eight-dimensions-wellness-poster/sma16-4953"/>
              </a:rPr>
              <a:t>*information from SAMHSA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840029" y="779270"/>
            <a:ext cx="11117265" cy="1507738"/>
            <a:chOff x="0" y="0"/>
            <a:chExt cx="14823020" cy="2010318"/>
          </a:xfrm>
        </p:grpSpPr>
        <p:sp>
          <p:nvSpPr>
            <p:cNvPr id="5" name="Freeform 5"/>
            <p:cNvSpPr/>
            <p:nvPr/>
          </p:nvSpPr>
          <p:spPr>
            <a:xfrm>
              <a:off x="0" y="0"/>
              <a:ext cx="14823021" cy="2010319"/>
            </a:xfrm>
            <a:custGeom>
              <a:avLst/>
              <a:gdLst/>
              <a:ahLst/>
              <a:cxnLst/>
              <a:rect l="l" t="t" r="r" b="b"/>
              <a:pathLst>
                <a:path w="14823021" h="2010319">
                  <a:moveTo>
                    <a:pt x="0" y="0"/>
                  </a:moveTo>
                  <a:lnTo>
                    <a:pt x="14823021" y="0"/>
                  </a:lnTo>
                  <a:lnTo>
                    <a:pt x="14823021" y="2010319"/>
                  </a:lnTo>
                  <a:lnTo>
                    <a:pt x="0" y="2010319"/>
                  </a:lnTo>
                  <a:close/>
                </a:path>
              </a:pathLst>
            </a:custGeom>
            <a:blipFill>
              <a:blip r:embed="rId3">
                <a:alphaModFix amt="0"/>
              </a:blip>
              <a:stretch>
                <a:fillRect t="-146770" r="-48050" b="-178645"/>
              </a:stretch>
            </a:blipFill>
          </p:spPr>
          <p:txBody>
            <a:bodyPr/>
            <a:lstStyle/>
            <a:p>
              <a:endParaRPr lang="en-US"/>
            </a:p>
          </p:txBody>
        </p:sp>
        <p:sp>
          <p:nvSpPr>
            <p:cNvPr id="6" name="TextBox 6"/>
            <p:cNvSpPr txBox="1"/>
            <p:nvPr/>
          </p:nvSpPr>
          <p:spPr>
            <a:xfrm>
              <a:off x="0" y="257175"/>
              <a:ext cx="14823020" cy="1753143"/>
            </a:xfrm>
            <a:prstGeom prst="rect">
              <a:avLst/>
            </a:prstGeom>
          </p:spPr>
          <p:txBody>
            <a:bodyPr lIns="0" tIns="0" rIns="0" bIns="0" rtlCol="0" anchor="b"/>
            <a:lstStyle/>
            <a:p>
              <a:pPr algn="l">
                <a:lnSpc>
                  <a:spcPts val="6959"/>
                </a:lnSpc>
              </a:pPr>
              <a:r>
                <a:rPr lang="en-US" sz="7999" b="1">
                  <a:solidFill>
                    <a:srgbClr val="6EA095"/>
                  </a:solidFill>
                  <a:latin typeface="Aptos Bold"/>
                  <a:ea typeface="Aptos Bold"/>
                  <a:cs typeface="Aptos Bold"/>
                  <a:sym typeface="Aptos Bold"/>
                </a:rPr>
                <a:t>The Student Struggle</a:t>
              </a:r>
            </a:p>
          </p:txBody>
        </p:sp>
      </p:grpSp>
      <p:sp>
        <p:nvSpPr>
          <p:cNvPr id="7" name="Freeform 7"/>
          <p:cNvSpPr/>
          <p:nvPr/>
        </p:nvSpPr>
        <p:spPr>
          <a:xfrm>
            <a:off x="11827166" y="1028700"/>
            <a:ext cx="5592979" cy="4446418"/>
          </a:xfrm>
          <a:custGeom>
            <a:avLst/>
            <a:gdLst/>
            <a:ahLst/>
            <a:cxnLst/>
            <a:rect l="l" t="t" r="r" b="b"/>
            <a:pathLst>
              <a:path w="5592979" h="4446418">
                <a:moveTo>
                  <a:pt x="0" y="0"/>
                </a:moveTo>
                <a:lnTo>
                  <a:pt x="5592980" y="0"/>
                </a:lnTo>
                <a:lnTo>
                  <a:pt x="5592980" y="4446418"/>
                </a:lnTo>
                <a:lnTo>
                  <a:pt x="0" y="4446418"/>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840029" y="2448933"/>
            <a:ext cx="10987137" cy="1341882"/>
          </a:xfrm>
          <a:prstGeom prst="rect">
            <a:avLst/>
          </a:prstGeom>
        </p:spPr>
        <p:txBody>
          <a:bodyPr lIns="0" tIns="0" rIns="0" bIns="0" rtlCol="0" anchor="t">
            <a:spAutoFit/>
          </a:bodyPr>
          <a:lstStyle/>
          <a:p>
            <a:pPr algn="l">
              <a:lnSpc>
                <a:spcPts val="2664"/>
              </a:lnSpc>
            </a:pPr>
            <a:r>
              <a:rPr lang="en-US" sz="2400">
                <a:solidFill>
                  <a:srgbClr val="FFFFFF"/>
                </a:solidFill>
                <a:latin typeface="Aptos"/>
                <a:ea typeface="Aptos"/>
                <a:cs typeface="Aptos"/>
                <a:sym typeface="Aptos"/>
              </a:rPr>
              <a:t>Your first year of college is a time of big changes that can cause both excitement and stress. Navigating the challenges associated with taking difficult classes, living alone, and adapting to a new social environment can often result in the worsening of existing mental health struggles and the emergence of new ones. </a:t>
            </a:r>
          </a:p>
        </p:txBody>
      </p:sp>
      <p:sp>
        <p:nvSpPr>
          <p:cNvPr id="9" name="TextBox 9"/>
          <p:cNvSpPr txBox="1"/>
          <p:nvPr/>
        </p:nvSpPr>
        <p:spPr>
          <a:xfrm>
            <a:off x="6494443" y="6719569"/>
            <a:ext cx="10925702" cy="2675382"/>
          </a:xfrm>
          <a:prstGeom prst="rect">
            <a:avLst/>
          </a:prstGeom>
        </p:spPr>
        <p:txBody>
          <a:bodyPr lIns="0" tIns="0" rIns="0" bIns="0" rtlCol="0" anchor="t">
            <a:spAutoFit/>
          </a:bodyPr>
          <a:lstStyle/>
          <a:p>
            <a:pPr algn="l">
              <a:lnSpc>
                <a:spcPts val="2664"/>
              </a:lnSpc>
            </a:pPr>
            <a:r>
              <a:rPr lang="en-US" sz="2400">
                <a:solidFill>
                  <a:srgbClr val="FFFFFF"/>
                </a:solidFill>
                <a:latin typeface="Aptos"/>
                <a:ea typeface="Aptos"/>
                <a:cs typeface="Aptos"/>
                <a:sym typeface="Aptos"/>
              </a:rPr>
              <a:t>The best way to prepare for any potential changes in the status of your mental health as a new college student is to practice </a:t>
            </a:r>
            <a:r>
              <a:rPr lang="en-US" sz="2400" b="1">
                <a:solidFill>
                  <a:srgbClr val="EBBA45"/>
                </a:solidFill>
                <a:latin typeface="Aptos Bold"/>
                <a:ea typeface="Aptos Bold"/>
                <a:cs typeface="Aptos Bold"/>
                <a:sym typeface="Aptos Bold"/>
              </a:rPr>
              <a:t>habits </a:t>
            </a:r>
            <a:r>
              <a:rPr lang="en-US" sz="2400">
                <a:solidFill>
                  <a:srgbClr val="FFFFFF"/>
                </a:solidFill>
                <a:latin typeface="Aptos"/>
                <a:ea typeface="Aptos"/>
                <a:cs typeface="Aptos"/>
                <a:sym typeface="Aptos"/>
              </a:rPr>
              <a:t>that will sustain your wellbeing through challenging times. </a:t>
            </a:r>
          </a:p>
          <a:p>
            <a:pPr algn="l">
              <a:lnSpc>
                <a:spcPts val="2664"/>
              </a:lnSpc>
            </a:pPr>
            <a:endParaRPr lang="en-US" sz="2400">
              <a:solidFill>
                <a:srgbClr val="FFFFFF"/>
              </a:solidFill>
              <a:latin typeface="Aptos"/>
              <a:ea typeface="Aptos"/>
              <a:cs typeface="Aptos"/>
              <a:sym typeface="Aptos"/>
            </a:endParaRPr>
          </a:p>
          <a:p>
            <a:pPr algn="l">
              <a:lnSpc>
                <a:spcPts val="2664"/>
              </a:lnSpc>
            </a:pPr>
            <a:r>
              <a:rPr lang="en-US" sz="2400">
                <a:solidFill>
                  <a:srgbClr val="FFFFFF"/>
                </a:solidFill>
                <a:latin typeface="Aptos"/>
                <a:ea typeface="Aptos"/>
                <a:cs typeface="Aptos"/>
                <a:sym typeface="Aptos"/>
              </a:rPr>
              <a:t>In the same way it is good to practice healthy eating and exercise, </a:t>
            </a:r>
            <a:r>
              <a:rPr lang="en-US" sz="2400" b="1">
                <a:solidFill>
                  <a:srgbClr val="EBBA45"/>
                </a:solidFill>
                <a:latin typeface="Aptos Bold"/>
                <a:ea typeface="Aptos Bold"/>
                <a:cs typeface="Aptos Bold"/>
                <a:sym typeface="Aptos Bold"/>
              </a:rPr>
              <a:t>self stewardship</a:t>
            </a:r>
            <a:r>
              <a:rPr lang="en-US" sz="2400">
                <a:solidFill>
                  <a:srgbClr val="FFFFFF"/>
                </a:solidFill>
                <a:latin typeface="Aptos"/>
                <a:ea typeface="Aptos"/>
                <a:cs typeface="Aptos"/>
                <a:sym typeface="Aptos"/>
              </a:rPr>
              <a:t> is developed over time by finding the strategies that work for your lifestyle, schedule, and interests. The following are a series of tips and tricks to make stewarding your Self easier in your first year as a Bobcat!</a:t>
            </a:r>
          </a:p>
        </p:txBody>
      </p:sp>
      <p:sp>
        <p:nvSpPr>
          <p:cNvPr id="10" name="TextBox 10"/>
          <p:cNvSpPr txBox="1"/>
          <p:nvPr/>
        </p:nvSpPr>
        <p:spPr>
          <a:xfrm>
            <a:off x="6494443" y="5945050"/>
            <a:ext cx="4759694" cy="613410"/>
          </a:xfrm>
          <a:prstGeom prst="rect">
            <a:avLst/>
          </a:prstGeom>
        </p:spPr>
        <p:txBody>
          <a:bodyPr lIns="0" tIns="0" rIns="0" bIns="0" rtlCol="0" anchor="t">
            <a:spAutoFit/>
          </a:bodyPr>
          <a:lstStyle/>
          <a:p>
            <a:pPr algn="l">
              <a:lnSpc>
                <a:spcPts val="5039"/>
              </a:lnSpc>
            </a:pPr>
            <a:r>
              <a:rPr lang="en-US" sz="3599" b="1">
                <a:solidFill>
                  <a:srgbClr val="F87860"/>
                </a:solidFill>
                <a:latin typeface="Aptos Bold"/>
                <a:ea typeface="Aptos Bold"/>
                <a:cs typeface="Aptos Bold"/>
                <a:sym typeface="Aptos Bold"/>
              </a:rPr>
              <a:t>Practice Makes Perfect</a:t>
            </a:r>
          </a:p>
        </p:txBody>
      </p:sp>
      <p:grpSp>
        <p:nvGrpSpPr>
          <p:cNvPr id="11" name="Group 11"/>
          <p:cNvGrpSpPr/>
          <p:nvPr/>
        </p:nvGrpSpPr>
        <p:grpSpPr>
          <a:xfrm>
            <a:off x="178666" y="3718294"/>
            <a:ext cx="5447736" cy="5969056"/>
            <a:chOff x="0" y="0"/>
            <a:chExt cx="7263648" cy="7958741"/>
          </a:xfrm>
        </p:grpSpPr>
        <p:grpSp>
          <p:nvGrpSpPr>
            <p:cNvPr id="12" name="Group 12"/>
            <p:cNvGrpSpPr/>
            <p:nvPr/>
          </p:nvGrpSpPr>
          <p:grpSpPr>
            <a:xfrm>
              <a:off x="1421893" y="1683789"/>
              <a:ext cx="5787083" cy="5787083"/>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0D4E1"/>
              </a:solidFill>
            </p:spPr>
            <p:txBody>
              <a:bodyPr/>
              <a:lstStyle/>
              <a:p>
                <a:endParaRPr lang="en-US"/>
              </a:p>
            </p:txBody>
          </p:sp>
          <p:sp>
            <p:nvSpPr>
              <p:cNvPr id="14" name="TextBox 14"/>
              <p:cNvSpPr txBox="1"/>
              <p:nvPr/>
            </p:nvSpPr>
            <p:spPr>
              <a:xfrm>
                <a:off x="76200" y="28575"/>
                <a:ext cx="660400" cy="708025"/>
              </a:xfrm>
              <a:prstGeom prst="rect">
                <a:avLst/>
              </a:prstGeom>
            </p:spPr>
            <p:txBody>
              <a:bodyPr lIns="53150" tIns="53150" rIns="53150" bIns="53150" rtlCol="0" anchor="ctr"/>
              <a:lstStyle/>
              <a:p>
                <a:pPr algn="ctr">
                  <a:lnSpc>
                    <a:spcPts val="3568"/>
                  </a:lnSpc>
                </a:pPr>
                <a:endParaRPr/>
              </a:p>
            </p:txBody>
          </p:sp>
        </p:grpSp>
        <p:sp>
          <p:nvSpPr>
            <p:cNvPr id="15" name="TextBox 15"/>
            <p:cNvSpPr txBox="1"/>
            <p:nvPr/>
          </p:nvSpPr>
          <p:spPr>
            <a:xfrm>
              <a:off x="2235083" y="2295443"/>
              <a:ext cx="3325066" cy="2281887"/>
            </a:xfrm>
            <a:prstGeom prst="rect">
              <a:avLst/>
            </a:prstGeom>
          </p:spPr>
          <p:txBody>
            <a:bodyPr lIns="0" tIns="0" rIns="0" bIns="0" rtlCol="0" anchor="t">
              <a:spAutoFit/>
            </a:bodyPr>
            <a:lstStyle/>
            <a:p>
              <a:pPr algn="l">
                <a:lnSpc>
                  <a:spcPts val="14395"/>
                </a:lnSpc>
              </a:pPr>
              <a:r>
                <a:rPr lang="en-US" sz="10282" b="1">
                  <a:solidFill>
                    <a:srgbClr val="501214"/>
                  </a:solidFill>
                  <a:latin typeface="Aptos Bold"/>
                  <a:ea typeface="Aptos Bold"/>
                  <a:cs typeface="Aptos Bold"/>
                  <a:sym typeface="Aptos Bold"/>
                </a:rPr>
                <a:t>60%</a:t>
              </a:r>
            </a:p>
          </p:txBody>
        </p:sp>
        <p:sp>
          <p:nvSpPr>
            <p:cNvPr id="16" name="TextBox 16"/>
            <p:cNvSpPr txBox="1"/>
            <p:nvPr/>
          </p:nvSpPr>
          <p:spPr>
            <a:xfrm rot="-1725137">
              <a:off x="87455" y="1247465"/>
              <a:ext cx="5905495" cy="1991572"/>
            </a:xfrm>
            <a:prstGeom prst="rect">
              <a:avLst/>
            </a:prstGeom>
          </p:spPr>
          <p:txBody>
            <a:bodyPr lIns="0" tIns="0" rIns="0" bIns="0" rtlCol="0" anchor="t">
              <a:spAutoFit/>
            </a:bodyPr>
            <a:lstStyle/>
            <a:p>
              <a:pPr algn="l">
                <a:lnSpc>
                  <a:spcPts val="4691"/>
                </a:lnSpc>
              </a:pPr>
              <a:r>
                <a:rPr lang="en-US" sz="3351" b="1">
                  <a:solidFill>
                    <a:srgbClr val="FFFFFF"/>
                  </a:solidFill>
                  <a:latin typeface="Aptos Bold"/>
                  <a:ea typeface="Aptos Bold"/>
                  <a:cs typeface="Aptos Bold"/>
                  <a:sym typeface="Aptos Bold"/>
                </a:rPr>
                <a:t>In 2020-2021, more than </a:t>
              </a:r>
            </a:p>
          </p:txBody>
        </p:sp>
        <p:sp>
          <p:nvSpPr>
            <p:cNvPr id="17" name="TextBox 17"/>
            <p:cNvSpPr txBox="1"/>
            <p:nvPr/>
          </p:nvSpPr>
          <p:spPr>
            <a:xfrm>
              <a:off x="2235083" y="4402201"/>
              <a:ext cx="4160703" cy="1774103"/>
            </a:xfrm>
            <a:prstGeom prst="rect">
              <a:avLst/>
            </a:prstGeom>
          </p:spPr>
          <p:txBody>
            <a:bodyPr lIns="0" tIns="0" rIns="0" bIns="0" rtlCol="0" anchor="t">
              <a:spAutoFit/>
            </a:bodyPr>
            <a:lstStyle/>
            <a:p>
              <a:pPr algn="l">
                <a:lnSpc>
                  <a:spcPts val="2046"/>
                </a:lnSpc>
              </a:pPr>
              <a:r>
                <a:rPr lang="en-US" sz="2379" b="1">
                  <a:solidFill>
                    <a:srgbClr val="501214"/>
                  </a:solidFill>
                  <a:latin typeface="Aptos Bold"/>
                  <a:ea typeface="Aptos Bold"/>
                  <a:cs typeface="Aptos Bold"/>
                  <a:sym typeface="Aptos Bold"/>
                </a:rPr>
                <a:t>of US college students surveyed at 373 campuses met criteria for having one or more mental health issues.*</a:t>
              </a:r>
            </a:p>
          </p:txBody>
        </p:sp>
        <p:sp>
          <p:nvSpPr>
            <p:cNvPr id="18" name="TextBox 18"/>
            <p:cNvSpPr txBox="1"/>
            <p:nvPr/>
          </p:nvSpPr>
          <p:spPr>
            <a:xfrm rot="-2185929">
              <a:off x="4787912" y="6645466"/>
              <a:ext cx="2539952" cy="619622"/>
            </a:xfrm>
            <a:prstGeom prst="rect">
              <a:avLst/>
            </a:prstGeom>
          </p:spPr>
          <p:txBody>
            <a:bodyPr lIns="0" tIns="0" rIns="0" bIns="0" rtlCol="0" anchor="t">
              <a:spAutoFit/>
            </a:bodyPr>
            <a:lstStyle/>
            <a:p>
              <a:pPr algn="l">
                <a:lnSpc>
                  <a:spcPts val="2546"/>
                </a:lnSpc>
              </a:pPr>
              <a:r>
                <a:rPr lang="en-US" sz="1818" u="sng">
                  <a:solidFill>
                    <a:srgbClr val="FFFFFF"/>
                  </a:solidFill>
                  <a:latin typeface="Aptos"/>
                  <a:ea typeface="Aptos"/>
                  <a:cs typeface="Aptos"/>
                  <a:sym typeface="Aptos"/>
                  <a:hlinkClick r:id="rId5" tooltip="https://www.sciencedirect.com/science/article/pii/S0165032722002774"/>
                </a:rPr>
                <a:t>*Lipson et al. 2022</a:t>
              </a:r>
            </a:p>
          </p:txBody>
        </p:sp>
      </p:grpSp>
      <p:sp>
        <p:nvSpPr>
          <p:cNvPr id="19" name="TextBox 19"/>
          <p:cNvSpPr txBox="1"/>
          <p:nvPr/>
        </p:nvSpPr>
        <p:spPr>
          <a:xfrm>
            <a:off x="5419825" y="4325051"/>
            <a:ext cx="6200764" cy="1008507"/>
          </a:xfrm>
          <a:prstGeom prst="rect">
            <a:avLst/>
          </a:prstGeom>
        </p:spPr>
        <p:txBody>
          <a:bodyPr lIns="0" tIns="0" rIns="0" bIns="0" rtlCol="0" anchor="t">
            <a:spAutoFit/>
          </a:bodyPr>
          <a:lstStyle/>
          <a:p>
            <a:pPr algn="l">
              <a:lnSpc>
                <a:spcPts val="2664"/>
              </a:lnSpc>
            </a:pPr>
            <a:r>
              <a:rPr lang="en-US" sz="2400">
                <a:solidFill>
                  <a:srgbClr val="FFFFFF"/>
                </a:solidFill>
                <a:latin typeface="Aptos"/>
                <a:ea typeface="Aptos"/>
                <a:cs typeface="Aptos"/>
                <a:sym typeface="Aptos"/>
              </a:rPr>
              <a:t>While it may seem at some points like you are the only person experiencing your struggles, it is good to remember that </a:t>
            </a:r>
            <a:r>
              <a:rPr lang="en-US" sz="2400" b="1">
                <a:solidFill>
                  <a:srgbClr val="EBBA45"/>
                </a:solidFill>
                <a:latin typeface="Aptos Bold"/>
                <a:ea typeface="Aptos Bold"/>
                <a:cs typeface="Aptos Bold"/>
                <a:sym typeface="Aptos Bold"/>
              </a:rPr>
              <a:t>you are not alone</a:t>
            </a:r>
            <a:r>
              <a:rPr lang="en-US" sz="2400">
                <a:solidFill>
                  <a:srgbClr val="FFFFFF"/>
                </a:solidFill>
                <a:latin typeface="Aptos"/>
                <a:ea typeface="Aptos"/>
                <a:cs typeface="Aptos"/>
                <a:sym typeface="Aptos"/>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1EE"/>
        </a:solidFill>
        <a:effectLst/>
      </p:bgPr>
    </p:bg>
    <p:spTree>
      <p:nvGrpSpPr>
        <p:cNvPr id="1" name=""/>
        <p:cNvGrpSpPr/>
        <p:nvPr/>
      </p:nvGrpSpPr>
      <p:grpSpPr>
        <a:xfrm>
          <a:off x="0" y="0"/>
          <a:ext cx="0" cy="0"/>
          <a:chOff x="0" y="0"/>
          <a:chExt cx="0" cy="0"/>
        </a:xfrm>
      </p:grpSpPr>
      <p:grpSp>
        <p:nvGrpSpPr>
          <p:cNvPr id="2" name="Group 2"/>
          <p:cNvGrpSpPr/>
          <p:nvPr/>
        </p:nvGrpSpPr>
        <p:grpSpPr>
          <a:xfrm>
            <a:off x="-2349850" y="-116954"/>
            <a:ext cx="9863270" cy="10920629"/>
            <a:chOff x="0" y="0"/>
            <a:chExt cx="8612633" cy="9535922"/>
          </a:xfrm>
        </p:grpSpPr>
        <p:sp>
          <p:nvSpPr>
            <p:cNvPr id="3" name="Freeform 3"/>
            <p:cNvSpPr/>
            <p:nvPr/>
          </p:nvSpPr>
          <p:spPr>
            <a:xfrm>
              <a:off x="0" y="6873"/>
              <a:ext cx="8612633" cy="9515512"/>
            </a:xfrm>
            <a:custGeom>
              <a:avLst/>
              <a:gdLst/>
              <a:ahLst/>
              <a:cxnLst/>
              <a:rect l="l" t="t" r="r" b="b"/>
              <a:pathLst>
                <a:path w="8612633" h="9515512">
                  <a:moveTo>
                    <a:pt x="8564523" y="2856653"/>
                  </a:moveTo>
                  <a:cubicBezTo>
                    <a:pt x="8523656" y="2886790"/>
                    <a:pt x="8570730" y="2980901"/>
                    <a:pt x="8523139" y="3049105"/>
                  </a:cubicBezTo>
                  <a:cubicBezTo>
                    <a:pt x="8475891" y="3112023"/>
                    <a:pt x="8486928" y="3291786"/>
                    <a:pt x="8430886" y="3388012"/>
                  </a:cubicBezTo>
                  <a:cubicBezTo>
                    <a:pt x="8438817" y="3728770"/>
                    <a:pt x="8270004" y="4086446"/>
                    <a:pt x="8296559" y="4424296"/>
                  </a:cubicBezTo>
                  <a:cubicBezTo>
                    <a:pt x="8203960" y="4928162"/>
                    <a:pt x="8106018" y="5435994"/>
                    <a:pt x="8138608" y="6008329"/>
                  </a:cubicBezTo>
                  <a:cubicBezTo>
                    <a:pt x="8115674" y="6053799"/>
                    <a:pt x="8187062" y="6228275"/>
                    <a:pt x="8222067" y="6749589"/>
                  </a:cubicBezTo>
                  <a:cubicBezTo>
                    <a:pt x="8184131" y="6854538"/>
                    <a:pt x="8216031" y="7135023"/>
                    <a:pt x="8167060" y="7301304"/>
                  </a:cubicBezTo>
                  <a:cubicBezTo>
                    <a:pt x="8193098" y="7331705"/>
                    <a:pt x="8141022" y="7423438"/>
                    <a:pt x="8176027" y="7496400"/>
                  </a:cubicBezTo>
                  <a:cubicBezTo>
                    <a:pt x="8204305" y="7580995"/>
                    <a:pt x="8176371" y="7612453"/>
                    <a:pt x="8136021" y="7696255"/>
                  </a:cubicBezTo>
                  <a:cubicBezTo>
                    <a:pt x="8181889" y="7899810"/>
                    <a:pt x="8150161" y="8193248"/>
                    <a:pt x="8174302" y="8449147"/>
                  </a:cubicBezTo>
                  <a:cubicBezTo>
                    <a:pt x="8174475" y="8576567"/>
                    <a:pt x="8115502" y="8714826"/>
                    <a:pt x="8111363" y="8870268"/>
                  </a:cubicBezTo>
                  <a:cubicBezTo>
                    <a:pt x="8029456" y="9601947"/>
                    <a:pt x="8444509" y="9529049"/>
                    <a:pt x="7161416" y="9497062"/>
                  </a:cubicBezTo>
                  <a:cubicBezTo>
                    <a:pt x="5368087" y="9513716"/>
                    <a:pt x="3522511" y="9497062"/>
                    <a:pt x="1732804" y="9498912"/>
                  </a:cubicBezTo>
                  <a:cubicBezTo>
                    <a:pt x="1342582" y="9502878"/>
                    <a:pt x="814757" y="9505521"/>
                    <a:pt x="349871" y="9503406"/>
                  </a:cubicBezTo>
                  <a:cubicBezTo>
                    <a:pt x="240030" y="9492039"/>
                    <a:pt x="138983" y="9519268"/>
                    <a:pt x="0" y="9486487"/>
                  </a:cubicBezTo>
                  <a:cubicBezTo>
                    <a:pt x="25003" y="9396605"/>
                    <a:pt x="-10795" y="9278173"/>
                    <a:pt x="15864" y="9164499"/>
                  </a:cubicBezTo>
                  <a:cubicBezTo>
                    <a:pt x="-5207" y="6797174"/>
                    <a:pt x="5863" y="4609875"/>
                    <a:pt x="11036" y="2098474"/>
                  </a:cubicBezTo>
                  <a:cubicBezTo>
                    <a:pt x="-889" y="1377041"/>
                    <a:pt x="7932" y="779327"/>
                    <a:pt x="10173" y="50757"/>
                  </a:cubicBezTo>
                  <a:cubicBezTo>
                    <a:pt x="-12700" y="-26431"/>
                    <a:pt x="41729" y="27494"/>
                    <a:pt x="103461" y="10839"/>
                  </a:cubicBezTo>
                  <a:cubicBezTo>
                    <a:pt x="206578" y="3966"/>
                    <a:pt x="341595" y="15333"/>
                    <a:pt x="433158" y="4759"/>
                  </a:cubicBezTo>
                  <a:cubicBezTo>
                    <a:pt x="2532215" y="11368"/>
                    <a:pt x="4660758" y="7138"/>
                    <a:pt x="6879312" y="7138"/>
                  </a:cubicBezTo>
                  <a:cubicBezTo>
                    <a:pt x="7315057" y="3701"/>
                    <a:pt x="7723211" y="21413"/>
                    <a:pt x="8108086" y="0"/>
                  </a:cubicBezTo>
                  <a:cubicBezTo>
                    <a:pt x="8191546" y="80101"/>
                    <a:pt x="8446233" y="-71389"/>
                    <a:pt x="8449336" y="145662"/>
                  </a:cubicBezTo>
                  <a:cubicBezTo>
                    <a:pt x="8462442" y="239509"/>
                    <a:pt x="8508826" y="367458"/>
                    <a:pt x="8473650" y="514441"/>
                  </a:cubicBezTo>
                  <a:cubicBezTo>
                    <a:pt x="8483824" y="626000"/>
                    <a:pt x="8429851" y="649528"/>
                    <a:pt x="8445888" y="1017779"/>
                  </a:cubicBezTo>
                  <a:cubicBezTo>
                    <a:pt x="8416401" y="1229794"/>
                    <a:pt x="8444336" y="1482784"/>
                    <a:pt x="8492445" y="1687662"/>
                  </a:cubicBezTo>
                  <a:cubicBezTo>
                    <a:pt x="8470719" y="1784681"/>
                    <a:pt x="8505723" y="1998282"/>
                    <a:pt x="8577111" y="2285904"/>
                  </a:cubicBezTo>
                  <a:cubicBezTo>
                    <a:pt x="8579352" y="2353844"/>
                    <a:pt x="8539693" y="2418083"/>
                    <a:pt x="8612633" y="2499770"/>
                  </a:cubicBezTo>
                  <a:cubicBezTo>
                    <a:pt x="8546245" y="2603134"/>
                    <a:pt x="8599010" y="2670016"/>
                    <a:pt x="8564523" y="2856653"/>
                  </a:cubicBezTo>
                  <a:close/>
                </a:path>
              </a:pathLst>
            </a:custGeom>
            <a:blipFill>
              <a:blip r:embed="rId3"/>
              <a:stretch>
                <a:fillRect l="-41906" t="-142" r="-24290" b="-142"/>
              </a:stretch>
            </a:blipFill>
          </p:spPr>
          <p:txBody>
            <a:bodyPr/>
            <a:lstStyle/>
            <a:p>
              <a:endParaRPr lang="en-US"/>
            </a:p>
          </p:txBody>
        </p:sp>
      </p:grpSp>
      <p:grpSp>
        <p:nvGrpSpPr>
          <p:cNvPr id="4" name="Group 4"/>
          <p:cNvGrpSpPr/>
          <p:nvPr/>
        </p:nvGrpSpPr>
        <p:grpSpPr>
          <a:xfrm>
            <a:off x="0" y="0"/>
            <a:ext cx="18288000" cy="188185"/>
            <a:chOff x="0" y="0"/>
            <a:chExt cx="24384000" cy="250914"/>
          </a:xfrm>
        </p:grpSpPr>
        <p:sp>
          <p:nvSpPr>
            <p:cNvPr id="5" name="Freeform 5"/>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4"/>
              <a:stretch>
                <a:fillRect l="-17960" t="-31801" r="-10908" b="-20268"/>
              </a:stretch>
            </a:blipFill>
          </p:spPr>
          <p:txBody>
            <a:bodyPr/>
            <a:lstStyle/>
            <a:p>
              <a:endParaRPr lang="en-US"/>
            </a:p>
          </p:txBody>
        </p:sp>
      </p:grpSp>
      <p:sp>
        <p:nvSpPr>
          <p:cNvPr id="6" name="TextBox 6"/>
          <p:cNvSpPr txBox="1"/>
          <p:nvPr/>
        </p:nvSpPr>
        <p:spPr>
          <a:xfrm>
            <a:off x="7788429" y="788288"/>
            <a:ext cx="9553364" cy="1130935"/>
          </a:xfrm>
          <a:prstGeom prst="rect">
            <a:avLst/>
          </a:prstGeom>
        </p:spPr>
        <p:txBody>
          <a:bodyPr lIns="0" tIns="0" rIns="0" bIns="0" rtlCol="0" anchor="t">
            <a:spAutoFit/>
          </a:bodyPr>
          <a:lstStyle/>
          <a:p>
            <a:pPr algn="l">
              <a:lnSpc>
                <a:spcPts val="8720"/>
              </a:lnSpc>
            </a:pPr>
            <a:r>
              <a:rPr lang="en-US" sz="8000" b="1">
                <a:solidFill>
                  <a:srgbClr val="6EA095"/>
                </a:solidFill>
                <a:latin typeface="Aptos Bold"/>
                <a:ea typeface="Aptos Bold"/>
                <a:cs typeface="Aptos Bold"/>
                <a:sym typeface="Aptos Bold"/>
              </a:rPr>
              <a:t>Disconnect</a:t>
            </a:r>
          </a:p>
        </p:txBody>
      </p:sp>
      <p:sp>
        <p:nvSpPr>
          <p:cNvPr id="7" name="TextBox 7"/>
          <p:cNvSpPr txBox="1"/>
          <p:nvPr/>
        </p:nvSpPr>
        <p:spPr>
          <a:xfrm>
            <a:off x="7884504" y="1934718"/>
            <a:ext cx="9819806" cy="1809750"/>
          </a:xfrm>
          <a:prstGeom prst="rect">
            <a:avLst/>
          </a:prstGeom>
        </p:spPr>
        <p:txBody>
          <a:bodyPr lIns="0" tIns="0" rIns="0" bIns="0" rtlCol="0" anchor="t">
            <a:spAutoFit/>
          </a:bodyPr>
          <a:lstStyle/>
          <a:p>
            <a:pPr algn="l">
              <a:lnSpc>
                <a:spcPts val="2879"/>
              </a:lnSpc>
            </a:pPr>
            <a:r>
              <a:rPr lang="en-US" sz="2400">
                <a:solidFill>
                  <a:srgbClr val="501214"/>
                </a:solidFill>
                <a:latin typeface="Aptos"/>
                <a:ea typeface="Aptos"/>
                <a:cs typeface="Aptos"/>
                <a:sym typeface="Aptos"/>
              </a:rPr>
              <a:t>With new classes and new responsibilities, it can be easy to lose yourself in the pressures of university life. Yet amid the hustle and bustle, </a:t>
            </a:r>
            <a:r>
              <a:rPr lang="en-US" sz="2400" b="1">
                <a:solidFill>
                  <a:srgbClr val="ED2542"/>
                </a:solidFill>
                <a:latin typeface="Aptos Bold"/>
                <a:ea typeface="Aptos Bold"/>
                <a:cs typeface="Aptos Bold"/>
                <a:sym typeface="Aptos Bold"/>
              </a:rPr>
              <a:t>taking regular breaks</a:t>
            </a:r>
            <a:r>
              <a:rPr lang="en-US" sz="2400">
                <a:solidFill>
                  <a:srgbClr val="501214"/>
                </a:solidFill>
                <a:latin typeface="Aptos"/>
                <a:ea typeface="Aptos"/>
                <a:cs typeface="Aptos"/>
                <a:sym typeface="Aptos"/>
              </a:rPr>
              <a:t> is essential to maintain your health and quality of life. Give yourself grace and remember that it’s okay to disconnect from your work in order to </a:t>
            </a:r>
            <a:r>
              <a:rPr lang="en-US" sz="2400" b="1">
                <a:solidFill>
                  <a:srgbClr val="ED2542"/>
                </a:solidFill>
                <a:latin typeface="Aptos Bold"/>
                <a:ea typeface="Aptos Bold"/>
                <a:cs typeface="Aptos Bold"/>
                <a:sym typeface="Aptos Bold"/>
              </a:rPr>
              <a:t>recharge</a:t>
            </a:r>
            <a:r>
              <a:rPr lang="en-US" sz="2400">
                <a:solidFill>
                  <a:srgbClr val="501214"/>
                </a:solidFill>
                <a:latin typeface="Aptos"/>
                <a:ea typeface="Aptos"/>
                <a:cs typeface="Aptos"/>
                <a:sym typeface="Aptos"/>
              </a:rPr>
              <a:t>.</a:t>
            </a:r>
          </a:p>
        </p:txBody>
      </p:sp>
      <p:sp>
        <p:nvSpPr>
          <p:cNvPr id="8" name="TextBox 8"/>
          <p:cNvSpPr txBox="1"/>
          <p:nvPr/>
        </p:nvSpPr>
        <p:spPr>
          <a:xfrm>
            <a:off x="7513419" y="4465499"/>
            <a:ext cx="5370518" cy="462153"/>
          </a:xfrm>
          <a:prstGeom prst="rect">
            <a:avLst/>
          </a:prstGeom>
        </p:spPr>
        <p:txBody>
          <a:bodyPr lIns="0" tIns="0" rIns="0" bIns="0" rtlCol="0" anchor="t">
            <a:spAutoFit/>
          </a:bodyPr>
          <a:lstStyle/>
          <a:p>
            <a:pPr algn="l">
              <a:lnSpc>
                <a:spcPts val="3456"/>
              </a:lnSpc>
            </a:pPr>
            <a:r>
              <a:rPr lang="en-US" sz="3600" b="1">
                <a:solidFill>
                  <a:srgbClr val="F87860"/>
                </a:solidFill>
                <a:latin typeface="Aptos Bold"/>
                <a:ea typeface="Aptos Bold"/>
                <a:cs typeface="Aptos Bold"/>
                <a:sym typeface="Aptos Bold"/>
              </a:rPr>
              <a:t>Do Not Disturb</a:t>
            </a:r>
          </a:p>
        </p:txBody>
      </p:sp>
      <p:sp>
        <p:nvSpPr>
          <p:cNvPr id="9" name="TextBox 9"/>
          <p:cNvSpPr txBox="1"/>
          <p:nvPr/>
        </p:nvSpPr>
        <p:spPr>
          <a:xfrm>
            <a:off x="7513419" y="5074412"/>
            <a:ext cx="6135036" cy="2743200"/>
          </a:xfrm>
          <a:prstGeom prst="rect">
            <a:avLst/>
          </a:prstGeom>
        </p:spPr>
        <p:txBody>
          <a:bodyPr lIns="0" tIns="0" rIns="0" bIns="0" rtlCol="0" anchor="t">
            <a:spAutoFit/>
          </a:bodyPr>
          <a:lstStyle/>
          <a:p>
            <a:pPr algn="l">
              <a:lnSpc>
                <a:spcPts val="2760"/>
              </a:lnSpc>
            </a:pPr>
            <a:r>
              <a:rPr lang="en-US" sz="2300">
                <a:solidFill>
                  <a:srgbClr val="501214"/>
                </a:solidFill>
                <a:latin typeface="Aptos"/>
                <a:ea typeface="Aptos"/>
                <a:cs typeface="Aptos"/>
                <a:sym typeface="Aptos"/>
              </a:rPr>
              <a:t>Taking breaks from devices in particular is an important component of rest and relaxation. While it may be tempting to turn to screens for easy entertainment during your free time, constant digital stimulation can worsen stress, lower sleep quality, and cut down on time that could be spent developing other healthier habits.</a:t>
            </a:r>
          </a:p>
        </p:txBody>
      </p:sp>
      <p:sp>
        <p:nvSpPr>
          <p:cNvPr id="10" name="TextBox 10"/>
          <p:cNvSpPr txBox="1"/>
          <p:nvPr/>
        </p:nvSpPr>
        <p:spPr>
          <a:xfrm>
            <a:off x="16705402" y="566547"/>
            <a:ext cx="7345125" cy="462153"/>
          </a:xfrm>
          <a:prstGeom prst="rect">
            <a:avLst/>
          </a:prstGeom>
        </p:spPr>
        <p:txBody>
          <a:bodyPr lIns="0" tIns="0" rIns="0" bIns="0" rtlCol="0" anchor="t">
            <a:spAutoFit/>
          </a:bodyPr>
          <a:lstStyle/>
          <a:p>
            <a:pPr algn="l">
              <a:lnSpc>
                <a:spcPts val="3456"/>
              </a:lnSpc>
            </a:pPr>
            <a:r>
              <a:rPr lang="en-US" sz="3600" b="1">
                <a:solidFill>
                  <a:srgbClr val="501214"/>
                </a:solidFill>
                <a:latin typeface="Aptos Bold"/>
                <a:ea typeface="Aptos Bold"/>
                <a:cs typeface="Aptos Bold"/>
                <a:sym typeface="Aptos Bold"/>
              </a:rPr>
              <a:t> Tip 1                     </a:t>
            </a:r>
          </a:p>
        </p:txBody>
      </p:sp>
      <p:grpSp>
        <p:nvGrpSpPr>
          <p:cNvPr id="11" name="Group 11"/>
          <p:cNvGrpSpPr/>
          <p:nvPr/>
        </p:nvGrpSpPr>
        <p:grpSpPr>
          <a:xfrm>
            <a:off x="13410202" y="3349262"/>
            <a:ext cx="4877798" cy="5262243"/>
            <a:chOff x="0" y="0"/>
            <a:chExt cx="6503731" cy="7016324"/>
          </a:xfrm>
        </p:grpSpPr>
        <p:sp>
          <p:nvSpPr>
            <p:cNvPr id="12" name="Freeform 12"/>
            <p:cNvSpPr/>
            <p:nvPr/>
          </p:nvSpPr>
          <p:spPr>
            <a:xfrm rot="10075335">
              <a:off x="407245" y="545461"/>
              <a:ext cx="5689241" cy="4494500"/>
            </a:xfrm>
            <a:custGeom>
              <a:avLst/>
              <a:gdLst/>
              <a:ahLst/>
              <a:cxnLst/>
              <a:rect l="l" t="t" r="r" b="b"/>
              <a:pathLst>
                <a:path w="5689241" h="4494500">
                  <a:moveTo>
                    <a:pt x="0" y="0"/>
                  </a:moveTo>
                  <a:lnTo>
                    <a:pt x="5689241" y="0"/>
                  </a:lnTo>
                  <a:lnTo>
                    <a:pt x="5689241" y="4494500"/>
                  </a:lnTo>
                  <a:lnTo>
                    <a:pt x="0" y="44945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Freeform 13"/>
            <p:cNvSpPr/>
            <p:nvPr/>
          </p:nvSpPr>
          <p:spPr>
            <a:xfrm rot="118982">
              <a:off x="2673451" y="3303376"/>
              <a:ext cx="2659326" cy="3668035"/>
            </a:xfrm>
            <a:custGeom>
              <a:avLst/>
              <a:gdLst/>
              <a:ahLst/>
              <a:cxnLst/>
              <a:rect l="l" t="t" r="r" b="b"/>
              <a:pathLst>
                <a:path w="2659326" h="3668035">
                  <a:moveTo>
                    <a:pt x="0" y="0"/>
                  </a:moveTo>
                  <a:lnTo>
                    <a:pt x="2659325" y="0"/>
                  </a:lnTo>
                  <a:lnTo>
                    <a:pt x="2659325" y="3668035"/>
                  </a:lnTo>
                  <a:lnTo>
                    <a:pt x="0" y="366803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Freeform 14"/>
            <p:cNvSpPr/>
            <p:nvPr/>
          </p:nvSpPr>
          <p:spPr>
            <a:xfrm rot="-7689560">
              <a:off x="1236051" y="4427810"/>
              <a:ext cx="1322514" cy="1302676"/>
            </a:xfrm>
            <a:custGeom>
              <a:avLst/>
              <a:gdLst/>
              <a:ahLst/>
              <a:cxnLst/>
              <a:rect l="l" t="t" r="r" b="b"/>
              <a:pathLst>
                <a:path w="1322514" h="1302676">
                  <a:moveTo>
                    <a:pt x="0" y="0"/>
                  </a:moveTo>
                  <a:lnTo>
                    <a:pt x="1322513" y="0"/>
                  </a:lnTo>
                  <a:lnTo>
                    <a:pt x="1322513" y="1302676"/>
                  </a:lnTo>
                  <a:lnTo>
                    <a:pt x="0" y="130267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5" name="TextBox 15"/>
            <p:cNvSpPr txBox="1"/>
            <p:nvPr/>
          </p:nvSpPr>
          <p:spPr>
            <a:xfrm>
              <a:off x="1295702" y="1277857"/>
              <a:ext cx="4002720" cy="572027"/>
            </a:xfrm>
            <a:prstGeom prst="rect">
              <a:avLst/>
            </a:prstGeom>
          </p:spPr>
          <p:txBody>
            <a:bodyPr lIns="0" tIns="0" rIns="0" bIns="0" rtlCol="0" anchor="t">
              <a:spAutoFit/>
            </a:bodyPr>
            <a:lstStyle/>
            <a:p>
              <a:pPr algn="l">
                <a:lnSpc>
                  <a:spcPts val="3106"/>
                </a:lnSpc>
              </a:pPr>
              <a:r>
                <a:rPr lang="en-US" sz="3236" b="1" i="1">
                  <a:solidFill>
                    <a:srgbClr val="501214"/>
                  </a:solidFill>
                  <a:latin typeface="Aptos Bold Italics"/>
                  <a:ea typeface="Aptos Bold Italics"/>
                  <a:cs typeface="Aptos Bold Italics"/>
                  <a:sym typeface="Aptos Bold Italics"/>
                </a:rPr>
                <a:t>Did you know?</a:t>
              </a:r>
            </a:p>
          </p:txBody>
        </p:sp>
        <p:sp>
          <p:nvSpPr>
            <p:cNvPr id="16" name="TextBox 16"/>
            <p:cNvSpPr txBox="1"/>
            <p:nvPr/>
          </p:nvSpPr>
          <p:spPr>
            <a:xfrm>
              <a:off x="1295702" y="1887984"/>
              <a:ext cx="4113219" cy="1530979"/>
            </a:xfrm>
            <a:prstGeom prst="rect">
              <a:avLst/>
            </a:prstGeom>
          </p:spPr>
          <p:txBody>
            <a:bodyPr lIns="0" tIns="0" rIns="0" bIns="0" rtlCol="0" anchor="t">
              <a:spAutoFit/>
            </a:bodyPr>
            <a:lstStyle/>
            <a:p>
              <a:pPr algn="l">
                <a:lnSpc>
                  <a:spcPts val="1805"/>
                </a:lnSpc>
              </a:pPr>
              <a:r>
                <a:rPr lang="en-US" sz="1880">
                  <a:solidFill>
                    <a:srgbClr val="501214"/>
                  </a:solidFill>
                  <a:latin typeface="Aptos"/>
                  <a:ea typeface="Aptos"/>
                  <a:cs typeface="Aptos"/>
                  <a:sym typeface="Aptos"/>
                </a:rPr>
                <a:t>According to one study, researchers found that average total screentime for university students exceeded </a:t>
              </a:r>
              <a:r>
                <a:rPr lang="en-US" sz="1880" b="1">
                  <a:solidFill>
                    <a:srgbClr val="501214"/>
                  </a:solidFill>
                  <a:latin typeface="Aptos Bold"/>
                  <a:ea typeface="Aptos Bold"/>
                  <a:cs typeface="Aptos Bold"/>
                  <a:sym typeface="Aptos Bold"/>
                </a:rPr>
                <a:t>8 hours a day!*</a:t>
              </a:r>
            </a:p>
          </p:txBody>
        </p:sp>
      </p:grpSp>
      <p:sp>
        <p:nvSpPr>
          <p:cNvPr id="17" name="TextBox 17"/>
          <p:cNvSpPr txBox="1"/>
          <p:nvPr/>
        </p:nvSpPr>
        <p:spPr>
          <a:xfrm>
            <a:off x="7513419" y="8331962"/>
            <a:ext cx="10445679" cy="1371600"/>
          </a:xfrm>
          <a:prstGeom prst="rect">
            <a:avLst/>
          </a:prstGeom>
        </p:spPr>
        <p:txBody>
          <a:bodyPr lIns="0" tIns="0" rIns="0" bIns="0" rtlCol="0" anchor="t">
            <a:spAutoFit/>
          </a:bodyPr>
          <a:lstStyle/>
          <a:p>
            <a:pPr algn="l">
              <a:lnSpc>
                <a:spcPts val="2760"/>
              </a:lnSpc>
            </a:pPr>
            <a:r>
              <a:rPr lang="en-US" sz="2300">
                <a:solidFill>
                  <a:srgbClr val="501214"/>
                </a:solidFill>
                <a:latin typeface="Aptos"/>
                <a:ea typeface="Aptos"/>
                <a:cs typeface="Aptos"/>
                <a:sym typeface="Aptos"/>
              </a:rPr>
              <a:t>It isn’t enough to simply take breaks from schoolwork, </a:t>
            </a:r>
          </a:p>
          <a:p>
            <a:pPr algn="l">
              <a:lnSpc>
                <a:spcPts val="2760"/>
              </a:lnSpc>
            </a:pPr>
            <a:r>
              <a:rPr lang="en-US" sz="2300">
                <a:solidFill>
                  <a:srgbClr val="501214"/>
                </a:solidFill>
                <a:latin typeface="Aptos"/>
                <a:ea typeface="Aptos"/>
                <a:cs typeface="Aptos"/>
                <a:sym typeface="Aptos"/>
              </a:rPr>
              <a:t>it is also necessary to be </a:t>
            </a:r>
            <a:r>
              <a:rPr lang="en-US" sz="2300" b="1">
                <a:solidFill>
                  <a:srgbClr val="ED2542"/>
                </a:solidFill>
                <a:latin typeface="Aptos Bold"/>
                <a:ea typeface="Aptos Bold"/>
                <a:cs typeface="Aptos Bold"/>
                <a:sym typeface="Aptos Bold"/>
              </a:rPr>
              <a:t>intentional </a:t>
            </a:r>
            <a:r>
              <a:rPr lang="en-US" sz="2300">
                <a:solidFill>
                  <a:srgbClr val="501214"/>
                </a:solidFill>
                <a:latin typeface="Aptos"/>
                <a:ea typeface="Aptos"/>
                <a:cs typeface="Aptos"/>
                <a:sym typeface="Aptos"/>
              </a:rPr>
              <a:t>about how you spend </a:t>
            </a:r>
          </a:p>
          <a:p>
            <a:pPr algn="l">
              <a:lnSpc>
                <a:spcPts val="2760"/>
              </a:lnSpc>
            </a:pPr>
            <a:r>
              <a:rPr lang="en-US" sz="2300">
                <a:solidFill>
                  <a:srgbClr val="501214"/>
                </a:solidFill>
                <a:latin typeface="Aptos"/>
                <a:ea typeface="Aptos"/>
                <a:cs typeface="Aptos"/>
                <a:sym typeface="Aptos"/>
              </a:rPr>
              <a:t>this valuable recovery time. A mindful break can work wonders for your brain, and make you feel more energetic and prepared whenever you get back on the wagon.</a:t>
            </a:r>
          </a:p>
        </p:txBody>
      </p:sp>
      <p:sp>
        <p:nvSpPr>
          <p:cNvPr id="18" name="TextBox 18"/>
          <p:cNvSpPr txBox="1"/>
          <p:nvPr/>
        </p:nvSpPr>
        <p:spPr>
          <a:xfrm>
            <a:off x="15487353" y="9920082"/>
            <a:ext cx="2436099" cy="197276"/>
          </a:xfrm>
          <a:prstGeom prst="rect">
            <a:avLst/>
          </a:prstGeom>
        </p:spPr>
        <p:txBody>
          <a:bodyPr lIns="0" tIns="0" rIns="0" bIns="0" rtlCol="0" anchor="t">
            <a:spAutoFit/>
          </a:bodyPr>
          <a:lstStyle/>
          <a:p>
            <a:pPr algn="r">
              <a:lnSpc>
                <a:spcPts val="1425"/>
              </a:lnSpc>
            </a:pPr>
            <a:r>
              <a:rPr lang="en-US" sz="1485" u="sng">
                <a:solidFill>
                  <a:srgbClr val="501214"/>
                </a:solidFill>
                <a:latin typeface="Aptos"/>
                <a:ea typeface="Aptos"/>
                <a:cs typeface="Aptos"/>
                <a:sym typeface="Aptos"/>
                <a:hlinkClick r:id="rId8" tooltip="https://pmc.ncbi.nlm.nih.gov/articles/PMC11855490/"/>
              </a:rPr>
              <a:t>*Kumban et al. 2025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10497137" y="-342900"/>
            <a:ext cx="8088242" cy="10601664"/>
            <a:chOff x="0" y="0"/>
            <a:chExt cx="9793214" cy="12652295"/>
          </a:xfrm>
        </p:grpSpPr>
        <p:sp>
          <p:nvSpPr>
            <p:cNvPr id="3" name="Freeform 3"/>
            <p:cNvSpPr/>
            <p:nvPr/>
          </p:nvSpPr>
          <p:spPr>
            <a:xfrm>
              <a:off x="15928" y="19224"/>
              <a:ext cx="9777286" cy="12624416"/>
            </a:xfrm>
            <a:custGeom>
              <a:avLst/>
              <a:gdLst/>
              <a:ahLst/>
              <a:cxnLst/>
              <a:rect l="l" t="t" r="r" b="b"/>
              <a:pathLst>
                <a:path w="9777286" h="12624416">
                  <a:moveTo>
                    <a:pt x="9746263" y="12596645"/>
                  </a:moveTo>
                  <a:cubicBezTo>
                    <a:pt x="7264421" y="12636880"/>
                    <a:pt x="4623481" y="12598668"/>
                    <a:pt x="2154845" y="12616629"/>
                  </a:cubicBezTo>
                  <a:cubicBezTo>
                    <a:pt x="1638144" y="12602209"/>
                    <a:pt x="1079520" y="12638278"/>
                    <a:pt x="540809" y="12618146"/>
                  </a:cubicBezTo>
                  <a:cubicBezTo>
                    <a:pt x="419652" y="12602716"/>
                    <a:pt x="-146357" y="12716637"/>
                    <a:pt x="186350" y="12109960"/>
                  </a:cubicBezTo>
                  <a:cubicBezTo>
                    <a:pt x="336225" y="11999419"/>
                    <a:pt x="165389" y="11807932"/>
                    <a:pt x="216325" y="11633393"/>
                  </a:cubicBezTo>
                  <a:cubicBezTo>
                    <a:pt x="404350" y="11405734"/>
                    <a:pt x="186979" y="11063992"/>
                    <a:pt x="66031" y="10717949"/>
                  </a:cubicBezTo>
                  <a:cubicBezTo>
                    <a:pt x="55970" y="10430340"/>
                    <a:pt x="252798" y="10198886"/>
                    <a:pt x="131431" y="9892558"/>
                  </a:cubicBezTo>
                  <a:cubicBezTo>
                    <a:pt x="142541" y="9747109"/>
                    <a:pt x="136043" y="9491371"/>
                    <a:pt x="24318" y="9369194"/>
                  </a:cubicBezTo>
                  <a:cubicBezTo>
                    <a:pt x="-85397" y="9268266"/>
                    <a:pt x="214439" y="8959660"/>
                    <a:pt x="167485" y="8682928"/>
                  </a:cubicBezTo>
                  <a:cubicBezTo>
                    <a:pt x="181320" y="8427950"/>
                    <a:pt x="164550" y="8132498"/>
                    <a:pt x="122418" y="7830976"/>
                  </a:cubicBezTo>
                  <a:cubicBezTo>
                    <a:pt x="133108" y="7727518"/>
                    <a:pt x="180272" y="7632407"/>
                    <a:pt x="161616" y="7532996"/>
                  </a:cubicBezTo>
                  <a:cubicBezTo>
                    <a:pt x="167904" y="7388052"/>
                    <a:pt x="320294" y="7243109"/>
                    <a:pt x="207941" y="7121691"/>
                  </a:cubicBezTo>
                  <a:cubicBezTo>
                    <a:pt x="188447" y="7101201"/>
                    <a:pt x="211085" y="7066547"/>
                    <a:pt x="235610" y="7029362"/>
                  </a:cubicBezTo>
                  <a:cubicBezTo>
                    <a:pt x="218212" y="7010138"/>
                    <a:pt x="75464" y="6724552"/>
                    <a:pt x="138349" y="6607180"/>
                  </a:cubicBezTo>
                  <a:cubicBezTo>
                    <a:pt x="134785" y="6480450"/>
                    <a:pt x="260554" y="6495122"/>
                    <a:pt x="138768" y="6218642"/>
                  </a:cubicBezTo>
                  <a:cubicBezTo>
                    <a:pt x="57856" y="6191322"/>
                    <a:pt x="315893" y="5852110"/>
                    <a:pt x="426360" y="5598902"/>
                  </a:cubicBezTo>
                  <a:cubicBezTo>
                    <a:pt x="394079" y="5454718"/>
                    <a:pt x="476038" y="5331023"/>
                    <a:pt x="510625" y="5185321"/>
                  </a:cubicBezTo>
                  <a:cubicBezTo>
                    <a:pt x="547517" y="4973345"/>
                    <a:pt x="510206" y="4843326"/>
                    <a:pt x="701584" y="4653863"/>
                  </a:cubicBezTo>
                  <a:cubicBezTo>
                    <a:pt x="757761" y="4507149"/>
                    <a:pt x="615432" y="4340199"/>
                    <a:pt x="686701" y="4116334"/>
                  </a:cubicBezTo>
                  <a:cubicBezTo>
                    <a:pt x="655678" y="4086232"/>
                    <a:pt x="743088" y="4052337"/>
                    <a:pt x="686911" y="4001240"/>
                  </a:cubicBezTo>
                  <a:cubicBezTo>
                    <a:pt x="661967" y="3960767"/>
                    <a:pt x="611869" y="3969114"/>
                    <a:pt x="660500" y="3884628"/>
                  </a:cubicBezTo>
                  <a:cubicBezTo>
                    <a:pt x="643102" y="3850732"/>
                    <a:pt x="716676" y="3607136"/>
                    <a:pt x="677688" y="3430827"/>
                  </a:cubicBezTo>
                  <a:cubicBezTo>
                    <a:pt x="670980" y="3409578"/>
                    <a:pt x="781238" y="3333945"/>
                    <a:pt x="737428" y="3281836"/>
                  </a:cubicBezTo>
                  <a:cubicBezTo>
                    <a:pt x="786897" y="3160671"/>
                    <a:pt x="625075" y="3088073"/>
                    <a:pt x="762163" y="2810834"/>
                  </a:cubicBezTo>
                  <a:cubicBezTo>
                    <a:pt x="682928" y="2741778"/>
                    <a:pt x="712065" y="2659314"/>
                    <a:pt x="705148" y="2578369"/>
                  </a:cubicBezTo>
                  <a:cubicBezTo>
                    <a:pt x="797588" y="2446832"/>
                    <a:pt x="834270" y="2170859"/>
                    <a:pt x="1040322" y="1676332"/>
                  </a:cubicBezTo>
                  <a:cubicBezTo>
                    <a:pt x="1149322" y="1504323"/>
                    <a:pt x="1135907" y="1245803"/>
                    <a:pt x="1275301" y="807685"/>
                  </a:cubicBezTo>
                  <a:cubicBezTo>
                    <a:pt x="1232329" y="751782"/>
                    <a:pt x="1456408" y="771260"/>
                    <a:pt x="1607959" y="412823"/>
                  </a:cubicBezTo>
                  <a:cubicBezTo>
                    <a:pt x="1582387" y="277492"/>
                    <a:pt x="1751546" y="152279"/>
                    <a:pt x="1680067" y="0"/>
                  </a:cubicBezTo>
                  <a:cubicBezTo>
                    <a:pt x="2360478" y="19225"/>
                    <a:pt x="3187199" y="-1517"/>
                    <a:pt x="4015179" y="4048"/>
                  </a:cubicBezTo>
                  <a:cubicBezTo>
                    <a:pt x="5689164" y="11383"/>
                    <a:pt x="7242621" y="6324"/>
                    <a:pt x="8894178" y="4553"/>
                  </a:cubicBezTo>
                  <a:cubicBezTo>
                    <a:pt x="9987471" y="186934"/>
                    <a:pt x="9673107" y="-609139"/>
                    <a:pt x="9777286" y="4550911"/>
                  </a:cubicBezTo>
                  <a:cubicBezTo>
                    <a:pt x="9721109" y="7172029"/>
                    <a:pt x="9796971" y="10118446"/>
                    <a:pt x="9746263" y="12596645"/>
                  </a:cubicBezTo>
                  <a:close/>
                </a:path>
              </a:pathLst>
            </a:custGeom>
            <a:blipFill>
              <a:blip r:embed="rId2"/>
              <a:stretch>
                <a:fillRect l="-55372" t="4602" r="-34349"/>
              </a:stretch>
            </a:blipFill>
          </p:spPr>
          <p:txBody>
            <a:bodyPr/>
            <a:lstStyle/>
            <a:p>
              <a:endParaRPr lang="en-US"/>
            </a:p>
          </p:txBody>
        </p:sp>
      </p:grpSp>
      <p:grpSp>
        <p:nvGrpSpPr>
          <p:cNvPr id="4" name="Group 4"/>
          <p:cNvGrpSpPr/>
          <p:nvPr/>
        </p:nvGrpSpPr>
        <p:grpSpPr>
          <a:xfrm>
            <a:off x="0" y="0"/>
            <a:ext cx="18288000" cy="188185"/>
            <a:chOff x="0" y="0"/>
            <a:chExt cx="24384000" cy="250914"/>
          </a:xfrm>
        </p:grpSpPr>
        <p:sp>
          <p:nvSpPr>
            <p:cNvPr id="5" name="Freeform 5"/>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l="-17960" t="-31801" r="-10908" b="-20268"/>
              </a:stretch>
            </a:blipFill>
          </p:spPr>
          <p:txBody>
            <a:bodyPr/>
            <a:lstStyle/>
            <a:p>
              <a:endParaRPr lang="en-US"/>
            </a:p>
          </p:txBody>
        </p:sp>
      </p:grpSp>
      <p:grpSp>
        <p:nvGrpSpPr>
          <p:cNvPr id="6" name="Group 6"/>
          <p:cNvGrpSpPr>
            <a:grpSpLocks noChangeAspect="1"/>
          </p:cNvGrpSpPr>
          <p:nvPr/>
        </p:nvGrpSpPr>
        <p:grpSpPr>
          <a:xfrm>
            <a:off x="400188" y="6259284"/>
            <a:ext cx="6209385" cy="3561628"/>
            <a:chOff x="0" y="0"/>
            <a:chExt cx="7981950" cy="4578350"/>
          </a:xfrm>
        </p:grpSpPr>
        <p:sp>
          <p:nvSpPr>
            <p:cNvPr id="7" name="Freeform 7"/>
            <p:cNvSpPr/>
            <p:nvPr/>
          </p:nvSpPr>
          <p:spPr>
            <a:xfrm>
              <a:off x="765810" y="21590"/>
              <a:ext cx="6451600" cy="4326890"/>
            </a:xfrm>
            <a:custGeom>
              <a:avLst/>
              <a:gdLst/>
              <a:ahLst/>
              <a:cxnLst/>
              <a:rect l="l" t="t" r="r" b="b"/>
              <a:pathLst>
                <a:path w="6451600" h="432689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p:spPr>
          <p:txBody>
            <a:bodyPr/>
            <a:lstStyle/>
            <a:p>
              <a:endParaRPr lang="en-US"/>
            </a:p>
          </p:txBody>
        </p:sp>
        <p:sp>
          <p:nvSpPr>
            <p:cNvPr id="8" name="Freeform 8"/>
            <p:cNvSpPr/>
            <p:nvPr/>
          </p:nvSpPr>
          <p:spPr>
            <a:xfrm>
              <a:off x="0" y="0"/>
              <a:ext cx="7981950" cy="4542790"/>
            </a:xfrm>
            <a:custGeom>
              <a:avLst/>
              <a:gdLst/>
              <a:ahLst/>
              <a:cxnLst/>
              <a:rect l="l" t="t" r="r" b="b"/>
              <a:pathLst>
                <a:path w="7981950" h="454279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969696"/>
            </a:solidFill>
          </p:spPr>
          <p:txBody>
            <a:bodyPr/>
            <a:lstStyle/>
            <a:p>
              <a:endParaRPr lang="en-US"/>
            </a:p>
          </p:txBody>
        </p:sp>
        <p:sp>
          <p:nvSpPr>
            <p:cNvPr id="9" name="Freeform 9"/>
            <p:cNvSpPr/>
            <p:nvPr/>
          </p:nvSpPr>
          <p:spPr>
            <a:xfrm>
              <a:off x="3460750" y="4349750"/>
              <a:ext cx="1059180" cy="96520"/>
            </a:xfrm>
            <a:custGeom>
              <a:avLst/>
              <a:gdLst/>
              <a:ahLst/>
              <a:cxnLst/>
              <a:rect l="l" t="t" r="r" b="b"/>
              <a:pathLst>
                <a:path w="1059180" h="9652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727171"/>
            </a:solidFill>
          </p:spPr>
          <p:txBody>
            <a:bodyPr/>
            <a:lstStyle/>
            <a:p>
              <a:endParaRPr lang="en-US"/>
            </a:p>
          </p:txBody>
        </p:sp>
        <p:sp>
          <p:nvSpPr>
            <p:cNvPr id="10" name="Freeform 10"/>
            <p:cNvSpPr/>
            <p:nvPr/>
          </p:nvSpPr>
          <p:spPr>
            <a:xfrm>
              <a:off x="163830" y="4542790"/>
              <a:ext cx="7654290" cy="35560"/>
            </a:xfrm>
            <a:custGeom>
              <a:avLst/>
              <a:gdLst/>
              <a:ahLst/>
              <a:cxnLst/>
              <a:rect l="l" t="t" r="r" b="b"/>
              <a:pathLst>
                <a:path w="7654290" h="3556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727171"/>
            </a:solidFill>
          </p:spPr>
          <p:txBody>
            <a:bodyPr/>
            <a:lstStyle/>
            <a:p>
              <a:endParaRPr lang="en-US"/>
            </a:p>
          </p:txBody>
        </p:sp>
        <p:sp>
          <p:nvSpPr>
            <p:cNvPr id="11" name="Freeform 11"/>
            <p:cNvSpPr/>
            <p:nvPr/>
          </p:nvSpPr>
          <p:spPr>
            <a:xfrm>
              <a:off x="962660" y="276860"/>
              <a:ext cx="6055360" cy="3789680"/>
            </a:xfrm>
            <a:custGeom>
              <a:avLst/>
              <a:gdLst/>
              <a:ahLst/>
              <a:cxnLst/>
              <a:rect l="l" t="t" r="r" b="b"/>
              <a:pathLst>
                <a:path w="6055360" h="3789680">
                  <a:moveTo>
                    <a:pt x="0" y="0"/>
                  </a:moveTo>
                  <a:lnTo>
                    <a:pt x="6055360" y="0"/>
                  </a:lnTo>
                  <a:lnTo>
                    <a:pt x="6055360" y="3789680"/>
                  </a:lnTo>
                  <a:lnTo>
                    <a:pt x="0" y="3789680"/>
                  </a:lnTo>
                  <a:close/>
                </a:path>
              </a:pathLst>
            </a:custGeom>
            <a:blipFill>
              <a:blip r:embed="rId4"/>
              <a:stretch>
                <a:fillRect l="-5043" r="-10451"/>
              </a:stretch>
            </a:blipFill>
          </p:spPr>
          <p:txBody>
            <a:bodyPr/>
            <a:lstStyle/>
            <a:p>
              <a:endParaRPr lang="en-US"/>
            </a:p>
          </p:txBody>
        </p:sp>
      </p:grpSp>
      <p:sp>
        <p:nvSpPr>
          <p:cNvPr id="12" name="Freeform 12"/>
          <p:cNvSpPr/>
          <p:nvPr/>
        </p:nvSpPr>
        <p:spPr>
          <a:xfrm rot="-10800000">
            <a:off x="6221493" y="6565530"/>
            <a:ext cx="539169" cy="552994"/>
          </a:xfrm>
          <a:custGeom>
            <a:avLst/>
            <a:gdLst/>
            <a:ahLst/>
            <a:cxnLst/>
            <a:rect l="l" t="t" r="r" b="b"/>
            <a:pathLst>
              <a:path w="539169" h="552994">
                <a:moveTo>
                  <a:pt x="0" y="0"/>
                </a:moveTo>
                <a:lnTo>
                  <a:pt x="539169" y="0"/>
                </a:lnTo>
                <a:lnTo>
                  <a:pt x="539169" y="552994"/>
                </a:lnTo>
                <a:lnTo>
                  <a:pt x="0" y="55299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TextBox 13"/>
          <p:cNvSpPr txBox="1"/>
          <p:nvPr/>
        </p:nvSpPr>
        <p:spPr>
          <a:xfrm>
            <a:off x="829914" y="1594886"/>
            <a:ext cx="9647114" cy="2667381"/>
          </a:xfrm>
          <a:prstGeom prst="rect">
            <a:avLst/>
          </a:prstGeom>
        </p:spPr>
        <p:txBody>
          <a:bodyPr lIns="0" tIns="0" rIns="0" bIns="0" rtlCol="0" anchor="t">
            <a:spAutoFit/>
          </a:bodyPr>
          <a:lstStyle/>
          <a:p>
            <a:pPr algn="l">
              <a:lnSpc>
                <a:spcPts val="3042"/>
              </a:lnSpc>
            </a:pPr>
            <a:r>
              <a:rPr lang="en-US" sz="2600">
                <a:solidFill>
                  <a:srgbClr val="FFFFFF"/>
                </a:solidFill>
                <a:latin typeface="Aptos"/>
                <a:ea typeface="Aptos"/>
                <a:cs typeface="Aptos"/>
                <a:sym typeface="Aptos"/>
              </a:rPr>
              <a:t>The university experience is better spent alongside friends who share similar interests, hobbies, and passions. Making an effort to expose yourself to environments where you can form bonds with other Bobcats will not only help combat feelings of loneliness in a new city, but is also an excellent way to kickstart potential career networks and lifelong friendships. </a:t>
            </a:r>
          </a:p>
          <a:p>
            <a:pPr algn="l">
              <a:lnSpc>
                <a:spcPts val="3042"/>
              </a:lnSpc>
            </a:pPr>
            <a:endParaRPr lang="en-US" sz="2600">
              <a:solidFill>
                <a:srgbClr val="FFFFFF"/>
              </a:solidFill>
              <a:latin typeface="Aptos"/>
              <a:ea typeface="Aptos"/>
              <a:cs typeface="Aptos"/>
              <a:sym typeface="Aptos"/>
            </a:endParaRPr>
          </a:p>
        </p:txBody>
      </p:sp>
      <p:sp>
        <p:nvSpPr>
          <p:cNvPr id="14" name="TextBox 14"/>
          <p:cNvSpPr txBox="1"/>
          <p:nvPr/>
        </p:nvSpPr>
        <p:spPr>
          <a:xfrm>
            <a:off x="829914" y="736321"/>
            <a:ext cx="11559318" cy="849041"/>
          </a:xfrm>
          <a:prstGeom prst="rect">
            <a:avLst/>
          </a:prstGeom>
        </p:spPr>
        <p:txBody>
          <a:bodyPr lIns="0" tIns="0" rIns="0" bIns="0" rtlCol="0" anchor="t">
            <a:spAutoFit/>
          </a:bodyPr>
          <a:lstStyle/>
          <a:p>
            <a:pPr algn="l">
              <a:lnSpc>
                <a:spcPts val="6096"/>
              </a:lnSpc>
            </a:pPr>
            <a:r>
              <a:rPr lang="en-US" sz="7089" b="1">
                <a:solidFill>
                  <a:srgbClr val="6EA095"/>
                </a:solidFill>
                <a:latin typeface="Aptos Bold"/>
                <a:ea typeface="Aptos Bold"/>
                <a:cs typeface="Aptos Bold"/>
                <a:sym typeface="Aptos Bold"/>
              </a:rPr>
              <a:t>Find Your Community</a:t>
            </a:r>
          </a:p>
        </p:txBody>
      </p:sp>
      <p:sp>
        <p:nvSpPr>
          <p:cNvPr id="15" name="TextBox 15"/>
          <p:cNvSpPr txBox="1"/>
          <p:nvPr/>
        </p:nvSpPr>
        <p:spPr>
          <a:xfrm>
            <a:off x="16633934" y="584388"/>
            <a:ext cx="7345125" cy="462153"/>
          </a:xfrm>
          <a:prstGeom prst="rect">
            <a:avLst/>
          </a:prstGeom>
        </p:spPr>
        <p:txBody>
          <a:bodyPr lIns="0" tIns="0" rIns="0" bIns="0" rtlCol="0" anchor="t">
            <a:spAutoFit/>
          </a:bodyPr>
          <a:lstStyle/>
          <a:p>
            <a:pPr algn="l">
              <a:lnSpc>
                <a:spcPts val="3456"/>
              </a:lnSpc>
            </a:pPr>
            <a:r>
              <a:rPr lang="en-US" sz="3600" b="1">
                <a:solidFill>
                  <a:srgbClr val="501214"/>
                </a:solidFill>
                <a:latin typeface="Aptos Bold"/>
                <a:ea typeface="Aptos Bold"/>
                <a:cs typeface="Aptos Bold"/>
                <a:sym typeface="Aptos Bold"/>
              </a:rPr>
              <a:t> Tip 2                     </a:t>
            </a:r>
          </a:p>
        </p:txBody>
      </p:sp>
      <p:sp>
        <p:nvSpPr>
          <p:cNvPr id="16" name="TextBox 16"/>
          <p:cNvSpPr txBox="1"/>
          <p:nvPr/>
        </p:nvSpPr>
        <p:spPr>
          <a:xfrm>
            <a:off x="6919993" y="6575055"/>
            <a:ext cx="3557035" cy="3420356"/>
          </a:xfrm>
          <a:prstGeom prst="rect">
            <a:avLst/>
          </a:prstGeom>
        </p:spPr>
        <p:txBody>
          <a:bodyPr lIns="0" tIns="0" rIns="0" bIns="0" rtlCol="0" anchor="t">
            <a:spAutoFit/>
          </a:bodyPr>
          <a:lstStyle/>
          <a:p>
            <a:pPr algn="l">
              <a:lnSpc>
                <a:spcPts val="2505"/>
              </a:lnSpc>
            </a:pPr>
            <a:r>
              <a:rPr lang="en-US" sz="2141">
                <a:solidFill>
                  <a:srgbClr val="FFFFFF"/>
                </a:solidFill>
                <a:latin typeface="Aptos"/>
                <a:ea typeface="Aptos"/>
                <a:cs typeface="Aptos"/>
                <a:sym typeface="Aptos"/>
              </a:rPr>
              <a:t>The</a:t>
            </a:r>
            <a:r>
              <a:rPr lang="en-US" sz="2141" b="1" u="sng">
                <a:solidFill>
                  <a:srgbClr val="EBBA45"/>
                </a:solidFill>
                <a:latin typeface="Aptos Bold"/>
                <a:ea typeface="Aptos Bold"/>
                <a:cs typeface="Aptos Bold"/>
                <a:sym typeface="Aptos Bold"/>
                <a:hlinkClick r:id="rId6" tooltip="https://txst.campuslabs.com/engage/"/>
              </a:rPr>
              <a:t> Bobcat Organization Hub</a:t>
            </a:r>
            <a:r>
              <a:rPr lang="en-US" sz="2141">
                <a:solidFill>
                  <a:srgbClr val="FFFFFF"/>
                </a:solidFill>
                <a:latin typeface="Aptos"/>
                <a:ea typeface="Aptos"/>
                <a:cs typeface="Aptos"/>
                <a:sym typeface="Aptos"/>
              </a:rPr>
              <a:t> webpage is a useful site to help you find student organization events, meetings, and volunteer opportunities. For more information about joining clubs and organizations, email Student Involvement at </a:t>
            </a:r>
            <a:r>
              <a:rPr lang="en-US" sz="2141" b="1">
                <a:solidFill>
                  <a:srgbClr val="EBBA45"/>
                </a:solidFill>
                <a:latin typeface="Aptos Bold"/>
                <a:ea typeface="Aptos Bold"/>
                <a:cs typeface="Aptos Bold"/>
                <a:sym typeface="Aptos Bold"/>
              </a:rPr>
              <a:t>getinvolved@txstate.edu.</a:t>
            </a:r>
          </a:p>
          <a:p>
            <a:pPr algn="l">
              <a:lnSpc>
                <a:spcPts val="2505"/>
              </a:lnSpc>
            </a:pPr>
            <a:endParaRPr lang="en-US" sz="2141" b="1">
              <a:solidFill>
                <a:srgbClr val="EBBA45"/>
              </a:solidFill>
              <a:latin typeface="Aptos Bold"/>
              <a:ea typeface="Aptos Bold"/>
              <a:cs typeface="Aptos Bold"/>
              <a:sym typeface="Aptos Bold"/>
            </a:endParaRPr>
          </a:p>
        </p:txBody>
      </p:sp>
      <p:sp>
        <p:nvSpPr>
          <p:cNvPr id="17" name="TextBox 17"/>
          <p:cNvSpPr txBox="1"/>
          <p:nvPr/>
        </p:nvSpPr>
        <p:spPr>
          <a:xfrm>
            <a:off x="829914" y="4271792"/>
            <a:ext cx="9306060" cy="1524381"/>
          </a:xfrm>
          <a:prstGeom prst="rect">
            <a:avLst/>
          </a:prstGeom>
        </p:spPr>
        <p:txBody>
          <a:bodyPr lIns="0" tIns="0" rIns="0" bIns="0" rtlCol="0" anchor="t">
            <a:spAutoFit/>
          </a:bodyPr>
          <a:lstStyle/>
          <a:p>
            <a:pPr algn="l">
              <a:lnSpc>
                <a:spcPts val="3042"/>
              </a:lnSpc>
            </a:pPr>
            <a:r>
              <a:rPr lang="en-US" sz="2600">
                <a:solidFill>
                  <a:srgbClr val="FFFFFF"/>
                </a:solidFill>
                <a:latin typeface="Aptos"/>
                <a:ea typeface="Aptos"/>
                <a:cs typeface="Aptos"/>
                <a:sym typeface="Aptos"/>
              </a:rPr>
              <a:t>An easy way to meet other Bobcats is to join a student organization. Keep up with </a:t>
            </a:r>
            <a:r>
              <a:rPr lang="en-US" sz="2600" b="1">
                <a:solidFill>
                  <a:srgbClr val="EBBA45"/>
                </a:solidFill>
                <a:latin typeface="Aptos Bold"/>
                <a:ea typeface="Aptos Bold"/>
                <a:cs typeface="Aptos Bold"/>
                <a:sym typeface="Aptos Bold"/>
              </a:rPr>
              <a:t>TXST Student Involvement</a:t>
            </a:r>
            <a:r>
              <a:rPr lang="en-US" sz="2600">
                <a:solidFill>
                  <a:srgbClr val="FFFFFF"/>
                </a:solidFill>
                <a:latin typeface="Aptos"/>
                <a:ea typeface="Aptos"/>
                <a:cs typeface="Aptos"/>
                <a:sym typeface="Aptos"/>
              </a:rPr>
              <a:t> for the dates of the </a:t>
            </a:r>
            <a:r>
              <a:rPr lang="en-US" sz="2600" b="1">
                <a:solidFill>
                  <a:srgbClr val="EBBA45"/>
                </a:solidFill>
                <a:latin typeface="Aptos Bold"/>
                <a:ea typeface="Aptos Bold"/>
                <a:cs typeface="Aptos Bold"/>
                <a:sym typeface="Aptos Bold"/>
              </a:rPr>
              <a:t>Student Organization Fair</a:t>
            </a:r>
            <a:r>
              <a:rPr lang="en-US" sz="2600">
                <a:solidFill>
                  <a:srgbClr val="FFFFFF"/>
                </a:solidFill>
                <a:latin typeface="Aptos"/>
                <a:ea typeface="Aptos"/>
                <a:cs typeface="Aptos"/>
                <a:sym typeface="Aptos"/>
              </a:rPr>
              <a:t>, a semesterly event that takes place in the LBJ Student Center Ballroom.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1EE"/>
        </a:solidFill>
        <a:effectLst/>
      </p:bgPr>
    </p:bg>
    <p:spTree>
      <p:nvGrpSpPr>
        <p:cNvPr id="1" name=""/>
        <p:cNvGrpSpPr/>
        <p:nvPr/>
      </p:nvGrpSpPr>
      <p:grpSpPr>
        <a:xfrm>
          <a:off x="0" y="0"/>
          <a:ext cx="0" cy="0"/>
          <a:chOff x="0" y="0"/>
          <a:chExt cx="0" cy="0"/>
        </a:xfrm>
      </p:grpSpPr>
      <p:sp>
        <p:nvSpPr>
          <p:cNvPr id="2" name="Freeform 2"/>
          <p:cNvSpPr/>
          <p:nvPr/>
        </p:nvSpPr>
        <p:spPr>
          <a:xfrm rot="6786984">
            <a:off x="-1549225" y="72093"/>
            <a:ext cx="5023254" cy="4724866"/>
          </a:xfrm>
          <a:custGeom>
            <a:avLst/>
            <a:gdLst/>
            <a:ahLst/>
            <a:cxnLst/>
            <a:rect l="l" t="t" r="r" b="b"/>
            <a:pathLst>
              <a:path w="5023254" h="4724866">
                <a:moveTo>
                  <a:pt x="0" y="0"/>
                </a:moveTo>
                <a:lnTo>
                  <a:pt x="5023254" y="0"/>
                </a:lnTo>
                <a:lnTo>
                  <a:pt x="5023254" y="4724866"/>
                </a:lnTo>
                <a:lnTo>
                  <a:pt x="0" y="4724866"/>
                </a:lnTo>
                <a:lnTo>
                  <a:pt x="0" y="0"/>
                </a:lnTo>
                <a:close/>
              </a:path>
            </a:pathLst>
          </a:custGeom>
          <a:blipFill>
            <a:blip>
              <a:extLst>
                <a:ext uri="{96DAC541-7B7A-43D3-8B79-37D633B846F1}">
                  <asvg:svgBlip xmlns:asvg="http://schemas.microsoft.com/office/drawing/2016/SVG/main" r:embed="rId3"/>
                </a:ext>
              </a:extLst>
            </a:blip>
            <a:stretch>
              <a:fillRect t="-7087" r="-8893"/>
            </a:stretch>
          </a:blipFill>
        </p:spPr>
        <p:txBody>
          <a:bodyPr/>
          <a:lstStyle/>
          <a:p>
            <a:endParaRPr lang="en-US"/>
          </a:p>
        </p:txBody>
      </p:sp>
      <p:grpSp>
        <p:nvGrpSpPr>
          <p:cNvPr id="3" name="Group 3"/>
          <p:cNvGrpSpPr/>
          <p:nvPr/>
        </p:nvGrpSpPr>
        <p:grpSpPr>
          <a:xfrm>
            <a:off x="0" y="0"/>
            <a:ext cx="18288000" cy="188185"/>
            <a:chOff x="0" y="0"/>
            <a:chExt cx="24384000" cy="250914"/>
          </a:xfrm>
        </p:grpSpPr>
        <p:sp>
          <p:nvSpPr>
            <p:cNvPr id="4" name="Freeform 4"/>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4"/>
              <a:stretch>
                <a:fillRect l="-17960" t="-31801" r="-10908" b="-20268"/>
              </a:stretch>
            </a:blipFill>
          </p:spPr>
          <p:txBody>
            <a:bodyPr/>
            <a:lstStyle/>
            <a:p>
              <a:endParaRPr lang="en-US"/>
            </a:p>
          </p:txBody>
        </p:sp>
      </p:grpSp>
      <p:sp>
        <p:nvSpPr>
          <p:cNvPr id="5" name="Freeform 5"/>
          <p:cNvSpPr/>
          <p:nvPr/>
        </p:nvSpPr>
        <p:spPr>
          <a:xfrm rot="-308315">
            <a:off x="-565592" y="3419065"/>
            <a:ext cx="5469986" cy="5059737"/>
          </a:xfrm>
          <a:custGeom>
            <a:avLst/>
            <a:gdLst/>
            <a:ahLst/>
            <a:cxnLst/>
            <a:rect l="l" t="t" r="r" b="b"/>
            <a:pathLst>
              <a:path w="5469986" h="5059737">
                <a:moveTo>
                  <a:pt x="0" y="0"/>
                </a:moveTo>
                <a:lnTo>
                  <a:pt x="5469986" y="0"/>
                </a:lnTo>
                <a:lnTo>
                  <a:pt x="5469986" y="5059736"/>
                </a:lnTo>
                <a:lnTo>
                  <a:pt x="0" y="505973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rot="-7018685">
            <a:off x="-254232" y="7178334"/>
            <a:ext cx="5469986" cy="5059737"/>
          </a:xfrm>
          <a:custGeom>
            <a:avLst/>
            <a:gdLst/>
            <a:ahLst/>
            <a:cxnLst/>
            <a:rect l="l" t="t" r="r" b="b"/>
            <a:pathLst>
              <a:path w="5469986" h="5059737">
                <a:moveTo>
                  <a:pt x="0" y="0"/>
                </a:moveTo>
                <a:lnTo>
                  <a:pt x="5469986" y="0"/>
                </a:lnTo>
                <a:lnTo>
                  <a:pt x="5469986" y="5059737"/>
                </a:lnTo>
                <a:lnTo>
                  <a:pt x="0" y="505973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7" name="Group 7"/>
          <p:cNvGrpSpPr/>
          <p:nvPr/>
        </p:nvGrpSpPr>
        <p:grpSpPr>
          <a:xfrm>
            <a:off x="2070313" y="5724735"/>
            <a:ext cx="3905745" cy="3983467"/>
            <a:chOff x="0" y="0"/>
            <a:chExt cx="6062980" cy="6183630"/>
          </a:xfrm>
        </p:grpSpPr>
        <p:sp>
          <p:nvSpPr>
            <p:cNvPr id="8" name="Freeform 8"/>
            <p:cNvSpPr/>
            <p:nvPr/>
          </p:nvSpPr>
          <p:spPr>
            <a:xfrm>
              <a:off x="155" y="123"/>
              <a:ext cx="6062976" cy="6183206"/>
            </a:xfrm>
            <a:custGeom>
              <a:avLst/>
              <a:gdLst/>
              <a:ahLst/>
              <a:cxnLst/>
              <a:rect l="l" t="t" r="r" b="b"/>
              <a:pathLst>
                <a:path w="6062976" h="6183206">
                  <a:moveTo>
                    <a:pt x="3345025" y="695837"/>
                  </a:moveTo>
                  <a:cubicBezTo>
                    <a:pt x="2897985" y="1356237"/>
                    <a:pt x="2951325" y="1918847"/>
                    <a:pt x="2447135" y="2218567"/>
                  </a:cubicBezTo>
                  <a:cubicBezTo>
                    <a:pt x="1431135" y="2824357"/>
                    <a:pt x="389735" y="2246507"/>
                    <a:pt x="69695" y="3285367"/>
                  </a:cubicBezTo>
                  <a:cubicBezTo>
                    <a:pt x="-257965" y="4349627"/>
                    <a:pt x="581505" y="5378327"/>
                    <a:pt x="2339185" y="6022217"/>
                  </a:cubicBezTo>
                  <a:cubicBezTo>
                    <a:pt x="4388965" y="6775327"/>
                    <a:pt x="6481925" y="4725547"/>
                    <a:pt x="5990435" y="3200277"/>
                  </a:cubicBezTo>
                  <a:cubicBezTo>
                    <a:pt x="5584035" y="1936627"/>
                    <a:pt x="6287615" y="1382907"/>
                    <a:pt x="5864705" y="695837"/>
                  </a:cubicBezTo>
                  <a:cubicBezTo>
                    <a:pt x="5171285" y="-428113"/>
                    <a:pt x="3823815" y="-12823"/>
                    <a:pt x="3345025" y="695837"/>
                  </a:cubicBezTo>
                  <a:close/>
                </a:path>
              </a:pathLst>
            </a:custGeom>
            <a:blipFill>
              <a:blip r:embed="rId5"/>
              <a:stretch>
                <a:fillRect l="-26463" r="-26463"/>
              </a:stretch>
            </a:blipFill>
          </p:spPr>
          <p:txBody>
            <a:bodyPr/>
            <a:lstStyle/>
            <a:p>
              <a:endParaRPr lang="en-US"/>
            </a:p>
          </p:txBody>
        </p:sp>
      </p:grpSp>
      <p:grpSp>
        <p:nvGrpSpPr>
          <p:cNvPr id="9" name="Group 9"/>
          <p:cNvGrpSpPr/>
          <p:nvPr/>
        </p:nvGrpSpPr>
        <p:grpSpPr>
          <a:xfrm>
            <a:off x="258925" y="913226"/>
            <a:ext cx="5032433" cy="5597707"/>
            <a:chOff x="687070" y="247650"/>
            <a:chExt cx="11148060" cy="12400280"/>
          </a:xfrm>
        </p:grpSpPr>
        <p:sp>
          <p:nvSpPr>
            <p:cNvPr id="10" name="Freeform 10"/>
            <p:cNvSpPr/>
            <p:nvPr/>
          </p:nvSpPr>
          <p:spPr>
            <a:xfrm>
              <a:off x="366333" y="5962"/>
              <a:ext cx="10331959" cy="12110687"/>
            </a:xfrm>
            <a:custGeom>
              <a:avLst/>
              <a:gdLst/>
              <a:ahLst/>
              <a:cxnLst/>
              <a:rect l="l" t="t" r="r" b="b"/>
              <a:pathLst>
                <a:path w="10331959" h="12110687">
                  <a:moveTo>
                    <a:pt x="8848787" y="1491368"/>
                  </a:moveTo>
                  <a:cubicBezTo>
                    <a:pt x="8406827" y="966858"/>
                    <a:pt x="7868347" y="502038"/>
                    <a:pt x="7224457" y="246768"/>
                  </a:cubicBezTo>
                  <a:cubicBezTo>
                    <a:pt x="6765987" y="65158"/>
                    <a:pt x="6266877" y="-5962"/>
                    <a:pt x="5772847" y="388"/>
                  </a:cubicBezTo>
                  <a:cubicBezTo>
                    <a:pt x="3687507" y="30868"/>
                    <a:pt x="1791397" y="1485018"/>
                    <a:pt x="922717" y="3340488"/>
                  </a:cubicBezTo>
                  <a:cubicBezTo>
                    <a:pt x="160717" y="4971168"/>
                    <a:pt x="-366333" y="7786758"/>
                    <a:pt x="314387" y="9451728"/>
                  </a:cubicBezTo>
                  <a:cubicBezTo>
                    <a:pt x="993837" y="11116698"/>
                    <a:pt x="2133027" y="11999348"/>
                    <a:pt x="3881817" y="12075548"/>
                  </a:cubicBezTo>
                  <a:cubicBezTo>
                    <a:pt x="6635177" y="12394318"/>
                    <a:pt x="8721787" y="10496938"/>
                    <a:pt x="9751757" y="8303648"/>
                  </a:cubicBezTo>
                  <a:cubicBezTo>
                    <a:pt x="10781728" y="6110358"/>
                    <a:pt x="10415967" y="3355728"/>
                    <a:pt x="8848787" y="1491368"/>
                  </a:cubicBezTo>
                  <a:close/>
                </a:path>
              </a:pathLst>
            </a:custGeom>
            <a:blipFill>
              <a:blip r:embed="rId6"/>
              <a:stretch>
                <a:fillRect l="-31750" r="-44073"/>
              </a:stretch>
            </a:blipFill>
          </p:spPr>
          <p:txBody>
            <a:bodyPr/>
            <a:lstStyle/>
            <a:p>
              <a:endParaRPr lang="en-US"/>
            </a:p>
          </p:txBody>
        </p:sp>
      </p:grpSp>
      <p:sp>
        <p:nvSpPr>
          <p:cNvPr id="11" name="TextBox 11"/>
          <p:cNvSpPr txBox="1"/>
          <p:nvPr/>
        </p:nvSpPr>
        <p:spPr>
          <a:xfrm>
            <a:off x="6422401" y="4920233"/>
            <a:ext cx="11444565" cy="1028700"/>
          </a:xfrm>
          <a:prstGeom prst="rect">
            <a:avLst/>
          </a:prstGeom>
        </p:spPr>
        <p:txBody>
          <a:bodyPr lIns="0" tIns="0" rIns="0" bIns="0" rtlCol="0" anchor="t">
            <a:spAutoFit/>
          </a:bodyPr>
          <a:lstStyle/>
          <a:p>
            <a:pPr algn="l">
              <a:lnSpc>
                <a:spcPts val="2760"/>
              </a:lnSpc>
            </a:pPr>
            <a:r>
              <a:rPr lang="en-US" sz="2300">
                <a:solidFill>
                  <a:srgbClr val="501214"/>
                </a:solidFill>
                <a:latin typeface="Aptos"/>
                <a:ea typeface="Aptos"/>
                <a:cs typeface="Aptos"/>
                <a:sym typeface="Aptos"/>
              </a:rPr>
              <a:t>Sometimes getting more time in nature is as simple as changing the location for activities you would already otherwise be doing. The following are some suggestions to maximize your time by turning daily tasks into opportunities to touch grass.</a:t>
            </a:r>
          </a:p>
        </p:txBody>
      </p:sp>
      <p:sp>
        <p:nvSpPr>
          <p:cNvPr id="12" name="TextBox 12"/>
          <p:cNvSpPr txBox="1"/>
          <p:nvPr/>
        </p:nvSpPr>
        <p:spPr>
          <a:xfrm>
            <a:off x="5662915" y="844380"/>
            <a:ext cx="10881835" cy="1192607"/>
          </a:xfrm>
          <a:prstGeom prst="rect">
            <a:avLst/>
          </a:prstGeom>
        </p:spPr>
        <p:txBody>
          <a:bodyPr lIns="0" tIns="0" rIns="0" bIns="0" rtlCol="0" anchor="t">
            <a:spAutoFit/>
          </a:bodyPr>
          <a:lstStyle/>
          <a:p>
            <a:pPr algn="l">
              <a:lnSpc>
                <a:spcPts val="9162"/>
              </a:lnSpc>
            </a:pPr>
            <a:r>
              <a:rPr lang="en-US" sz="8406" b="1">
                <a:solidFill>
                  <a:srgbClr val="6EA095"/>
                </a:solidFill>
                <a:latin typeface="Aptos Bold"/>
                <a:ea typeface="Aptos Bold"/>
                <a:cs typeface="Aptos Bold"/>
                <a:sym typeface="Aptos Bold"/>
              </a:rPr>
              <a:t>Get Outside</a:t>
            </a:r>
          </a:p>
        </p:txBody>
      </p:sp>
      <p:grpSp>
        <p:nvGrpSpPr>
          <p:cNvPr id="13" name="Group 13"/>
          <p:cNvGrpSpPr/>
          <p:nvPr/>
        </p:nvGrpSpPr>
        <p:grpSpPr>
          <a:xfrm>
            <a:off x="2961016" y="480822"/>
            <a:ext cx="2320406" cy="2320406"/>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473" r="-473"/>
              </a:stretch>
            </a:blipFill>
            <a:ln w="19050" cap="sq">
              <a:solidFill>
                <a:srgbClr val="000000"/>
              </a:solidFill>
              <a:prstDash val="solid"/>
              <a:miter/>
            </a:ln>
          </p:spPr>
          <p:txBody>
            <a:bodyPr/>
            <a:lstStyle/>
            <a:p>
              <a:endParaRPr lang="en-US"/>
            </a:p>
          </p:txBody>
        </p:sp>
      </p:grpSp>
      <p:sp>
        <p:nvSpPr>
          <p:cNvPr id="15" name="TextBox 15"/>
          <p:cNvSpPr txBox="1"/>
          <p:nvPr/>
        </p:nvSpPr>
        <p:spPr>
          <a:xfrm>
            <a:off x="5662915" y="2069591"/>
            <a:ext cx="12204051" cy="1809750"/>
          </a:xfrm>
          <a:prstGeom prst="rect">
            <a:avLst/>
          </a:prstGeom>
        </p:spPr>
        <p:txBody>
          <a:bodyPr lIns="0" tIns="0" rIns="0" bIns="0" rtlCol="0" anchor="t">
            <a:spAutoFit/>
          </a:bodyPr>
          <a:lstStyle/>
          <a:p>
            <a:pPr algn="l">
              <a:lnSpc>
                <a:spcPts val="2879"/>
              </a:lnSpc>
            </a:pPr>
            <a:r>
              <a:rPr lang="en-US" sz="2400">
                <a:solidFill>
                  <a:srgbClr val="501214"/>
                </a:solidFill>
                <a:latin typeface="Aptos"/>
                <a:ea typeface="Aptos"/>
                <a:cs typeface="Aptos"/>
                <a:sym typeface="Aptos"/>
              </a:rPr>
              <a:t>Incorporating nature into your everyday routine is a fun and easy way to boost your mood, improve your physical health, and introduce you to what may become your next hobby. Luckily, TXST is an official </a:t>
            </a:r>
            <a:r>
              <a:rPr lang="en-US" sz="2400" b="1">
                <a:solidFill>
                  <a:srgbClr val="ED2542"/>
                </a:solidFill>
                <a:latin typeface="Aptos Bold"/>
                <a:ea typeface="Aptos Bold"/>
                <a:cs typeface="Aptos Bold"/>
                <a:sym typeface="Aptos Bold"/>
              </a:rPr>
              <a:t>Campus Nature Rx</a:t>
            </a:r>
            <a:r>
              <a:rPr lang="en-US" sz="2400">
                <a:solidFill>
                  <a:srgbClr val="501214"/>
                </a:solidFill>
                <a:latin typeface="Aptos"/>
                <a:ea typeface="Aptos"/>
                <a:cs typeface="Aptos"/>
                <a:sym typeface="Aptos"/>
              </a:rPr>
              <a:t> institution, meaning that it is committed to providing Bobcats with nature-based wellbeing initiatives and opportunities to connect with the outdoors- all you have to do is step outside! </a:t>
            </a:r>
          </a:p>
        </p:txBody>
      </p:sp>
      <p:sp>
        <p:nvSpPr>
          <p:cNvPr id="16" name="TextBox 16"/>
          <p:cNvSpPr txBox="1"/>
          <p:nvPr/>
        </p:nvSpPr>
        <p:spPr>
          <a:xfrm>
            <a:off x="5662915" y="4399188"/>
            <a:ext cx="9269395" cy="462153"/>
          </a:xfrm>
          <a:prstGeom prst="rect">
            <a:avLst/>
          </a:prstGeom>
        </p:spPr>
        <p:txBody>
          <a:bodyPr lIns="0" tIns="0" rIns="0" bIns="0" rtlCol="0" anchor="t">
            <a:spAutoFit/>
          </a:bodyPr>
          <a:lstStyle/>
          <a:p>
            <a:pPr algn="l">
              <a:lnSpc>
                <a:spcPts val="3456"/>
              </a:lnSpc>
            </a:pPr>
            <a:r>
              <a:rPr lang="en-US" sz="3600" b="1">
                <a:solidFill>
                  <a:srgbClr val="F87860"/>
                </a:solidFill>
                <a:latin typeface="Aptos Bold"/>
                <a:ea typeface="Aptos Bold"/>
                <a:cs typeface="Aptos Bold"/>
                <a:sym typeface="Aptos Bold"/>
              </a:rPr>
              <a:t>Outdoor Habits</a:t>
            </a:r>
          </a:p>
        </p:txBody>
      </p:sp>
      <p:sp>
        <p:nvSpPr>
          <p:cNvPr id="17" name="TextBox 17"/>
          <p:cNvSpPr txBox="1"/>
          <p:nvPr/>
        </p:nvSpPr>
        <p:spPr>
          <a:xfrm>
            <a:off x="16705402" y="566547"/>
            <a:ext cx="7345125" cy="462153"/>
          </a:xfrm>
          <a:prstGeom prst="rect">
            <a:avLst/>
          </a:prstGeom>
        </p:spPr>
        <p:txBody>
          <a:bodyPr lIns="0" tIns="0" rIns="0" bIns="0" rtlCol="0" anchor="t">
            <a:spAutoFit/>
          </a:bodyPr>
          <a:lstStyle/>
          <a:p>
            <a:pPr algn="l">
              <a:lnSpc>
                <a:spcPts val="3456"/>
              </a:lnSpc>
            </a:pPr>
            <a:r>
              <a:rPr lang="en-US" sz="3600" b="1">
                <a:solidFill>
                  <a:srgbClr val="501214"/>
                </a:solidFill>
                <a:latin typeface="Aptos Bold"/>
                <a:ea typeface="Aptos Bold"/>
                <a:cs typeface="Aptos Bold"/>
                <a:sym typeface="Aptos Bold"/>
              </a:rPr>
              <a:t> Tip 3                     </a:t>
            </a:r>
          </a:p>
        </p:txBody>
      </p:sp>
      <p:sp>
        <p:nvSpPr>
          <p:cNvPr id="18" name="TextBox 18"/>
          <p:cNvSpPr txBox="1"/>
          <p:nvPr/>
        </p:nvSpPr>
        <p:spPr>
          <a:xfrm>
            <a:off x="6934676" y="6123157"/>
            <a:ext cx="10154314" cy="3086100"/>
          </a:xfrm>
          <a:prstGeom prst="rect">
            <a:avLst/>
          </a:prstGeom>
        </p:spPr>
        <p:txBody>
          <a:bodyPr lIns="0" tIns="0" rIns="0" bIns="0" rtlCol="0" anchor="t">
            <a:spAutoFit/>
          </a:bodyPr>
          <a:lstStyle/>
          <a:p>
            <a:pPr marL="496571" lvl="1" indent="-248285" algn="l">
              <a:lnSpc>
                <a:spcPts val="2760"/>
              </a:lnSpc>
              <a:buFont typeface="Arial"/>
              <a:buChar char="•"/>
            </a:pPr>
            <a:r>
              <a:rPr lang="en-US" sz="2300" b="1">
                <a:solidFill>
                  <a:srgbClr val="ED2542"/>
                </a:solidFill>
                <a:latin typeface="Aptos Bold"/>
                <a:ea typeface="Aptos Bold"/>
                <a:cs typeface="Aptos Bold"/>
                <a:sym typeface="Aptos Bold"/>
              </a:rPr>
              <a:t>Walk or bike to class</a:t>
            </a:r>
          </a:p>
          <a:p>
            <a:pPr algn="l">
              <a:lnSpc>
                <a:spcPts val="2760"/>
              </a:lnSpc>
            </a:pPr>
            <a:endParaRPr lang="en-US" sz="2300" b="1">
              <a:solidFill>
                <a:srgbClr val="ED2542"/>
              </a:solidFill>
              <a:latin typeface="Aptos Bold"/>
              <a:ea typeface="Aptos Bold"/>
              <a:cs typeface="Aptos Bold"/>
              <a:sym typeface="Aptos Bold"/>
            </a:endParaRPr>
          </a:p>
          <a:p>
            <a:pPr algn="l">
              <a:lnSpc>
                <a:spcPts val="2760"/>
              </a:lnSpc>
            </a:pPr>
            <a:endParaRPr lang="en-US" sz="2300" b="1">
              <a:solidFill>
                <a:srgbClr val="ED2542"/>
              </a:solidFill>
              <a:latin typeface="Aptos Bold"/>
              <a:ea typeface="Aptos Bold"/>
              <a:cs typeface="Aptos Bold"/>
              <a:sym typeface="Aptos Bold"/>
            </a:endParaRPr>
          </a:p>
          <a:p>
            <a:pPr algn="l">
              <a:lnSpc>
                <a:spcPts val="2760"/>
              </a:lnSpc>
            </a:pPr>
            <a:endParaRPr lang="en-US" sz="2300" b="1">
              <a:solidFill>
                <a:srgbClr val="ED2542"/>
              </a:solidFill>
              <a:latin typeface="Aptos Bold"/>
              <a:ea typeface="Aptos Bold"/>
              <a:cs typeface="Aptos Bold"/>
              <a:sym typeface="Aptos Bold"/>
            </a:endParaRPr>
          </a:p>
          <a:p>
            <a:pPr marL="496571" lvl="1" indent="-248285" algn="l">
              <a:lnSpc>
                <a:spcPts val="2760"/>
              </a:lnSpc>
              <a:buFont typeface="Arial"/>
              <a:buChar char="•"/>
            </a:pPr>
            <a:r>
              <a:rPr lang="en-US" sz="2300" b="1">
                <a:solidFill>
                  <a:srgbClr val="ED2542"/>
                </a:solidFill>
                <a:latin typeface="Aptos Bold"/>
                <a:ea typeface="Aptos Bold"/>
                <a:cs typeface="Aptos Bold"/>
                <a:sym typeface="Aptos Bold"/>
              </a:rPr>
              <a:t>Have picnics</a:t>
            </a:r>
          </a:p>
          <a:p>
            <a:pPr algn="l">
              <a:lnSpc>
                <a:spcPts val="2760"/>
              </a:lnSpc>
            </a:pPr>
            <a:endParaRPr lang="en-US" sz="2300" b="1">
              <a:solidFill>
                <a:srgbClr val="ED2542"/>
              </a:solidFill>
              <a:latin typeface="Aptos Bold"/>
              <a:ea typeface="Aptos Bold"/>
              <a:cs typeface="Aptos Bold"/>
              <a:sym typeface="Aptos Bold"/>
            </a:endParaRPr>
          </a:p>
          <a:p>
            <a:pPr algn="l">
              <a:lnSpc>
                <a:spcPts val="2760"/>
              </a:lnSpc>
            </a:pPr>
            <a:endParaRPr lang="en-US" sz="2300" b="1">
              <a:solidFill>
                <a:srgbClr val="ED2542"/>
              </a:solidFill>
              <a:latin typeface="Aptos Bold"/>
              <a:ea typeface="Aptos Bold"/>
              <a:cs typeface="Aptos Bold"/>
              <a:sym typeface="Aptos Bold"/>
            </a:endParaRPr>
          </a:p>
          <a:p>
            <a:pPr algn="l">
              <a:lnSpc>
                <a:spcPts val="2760"/>
              </a:lnSpc>
            </a:pPr>
            <a:endParaRPr lang="en-US" sz="2300" b="1">
              <a:solidFill>
                <a:srgbClr val="ED2542"/>
              </a:solidFill>
              <a:latin typeface="Aptos Bold"/>
              <a:ea typeface="Aptos Bold"/>
              <a:cs typeface="Aptos Bold"/>
              <a:sym typeface="Aptos Bold"/>
            </a:endParaRPr>
          </a:p>
          <a:p>
            <a:pPr marL="496571" lvl="1" indent="-248285" algn="l">
              <a:lnSpc>
                <a:spcPts val="2760"/>
              </a:lnSpc>
              <a:buFont typeface="Arial"/>
              <a:buChar char="•"/>
            </a:pPr>
            <a:r>
              <a:rPr lang="en-US" sz="2300" b="1">
                <a:solidFill>
                  <a:srgbClr val="ED2542"/>
                </a:solidFill>
                <a:latin typeface="Aptos Bold"/>
                <a:ea typeface="Aptos Bold"/>
                <a:cs typeface="Aptos Bold"/>
                <a:sym typeface="Aptos Bold"/>
              </a:rPr>
              <a:t>Study outside </a:t>
            </a:r>
          </a:p>
        </p:txBody>
      </p:sp>
      <p:sp>
        <p:nvSpPr>
          <p:cNvPr id="19" name="TextBox 19"/>
          <p:cNvSpPr txBox="1"/>
          <p:nvPr/>
        </p:nvSpPr>
        <p:spPr>
          <a:xfrm>
            <a:off x="7453228" y="6510933"/>
            <a:ext cx="10413738" cy="685800"/>
          </a:xfrm>
          <a:prstGeom prst="rect">
            <a:avLst/>
          </a:prstGeom>
        </p:spPr>
        <p:txBody>
          <a:bodyPr lIns="0" tIns="0" rIns="0" bIns="0" rtlCol="0" anchor="t">
            <a:spAutoFit/>
          </a:bodyPr>
          <a:lstStyle/>
          <a:p>
            <a:pPr algn="l">
              <a:lnSpc>
                <a:spcPts val="2760"/>
              </a:lnSpc>
            </a:pPr>
            <a:r>
              <a:rPr lang="en-US" sz="2300">
                <a:solidFill>
                  <a:srgbClr val="501214"/>
                </a:solidFill>
                <a:latin typeface="Aptos"/>
                <a:ea typeface="Aptos"/>
                <a:cs typeface="Aptos"/>
                <a:sym typeface="Aptos"/>
              </a:rPr>
              <a:t>When weather permits, opt to walk or bike around campus instead of taking the bus or driving to get a little blood pumping before sitting down for class!</a:t>
            </a:r>
          </a:p>
        </p:txBody>
      </p:sp>
      <p:sp>
        <p:nvSpPr>
          <p:cNvPr id="20" name="TextBox 20"/>
          <p:cNvSpPr txBox="1"/>
          <p:nvPr/>
        </p:nvSpPr>
        <p:spPr>
          <a:xfrm>
            <a:off x="7453228" y="7885620"/>
            <a:ext cx="10413738" cy="685800"/>
          </a:xfrm>
          <a:prstGeom prst="rect">
            <a:avLst/>
          </a:prstGeom>
        </p:spPr>
        <p:txBody>
          <a:bodyPr lIns="0" tIns="0" rIns="0" bIns="0" rtlCol="0" anchor="t">
            <a:spAutoFit/>
          </a:bodyPr>
          <a:lstStyle/>
          <a:p>
            <a:pPr algn="l">
              <a:lnSpc>
                <a:spcPts val="2760"/>
              </a:lnSpc>
            </a:pPr>
            <a:r>
              <a:rPr lang="en-US" sz="2300">
                <a:solidFill>
                  <a:srgbClr val="501214"/>
                </a:solidFill>
                <a:latin typeface="Aptos"/>
                <a:ea typeface="Aptos"/>
                <a:cs typeface="Aptos"/>
                <a:sym typeface="Aptos"/>
              </a:rPr>
              <a:t>Turn lunchtime into a fun outdoor break by finding a table or comfy spot to eat outside between classes. </a:t>
            </a:r>
          </a:p>
        </p:txBody>
      </p:sp>
      <p:sp>
        <p:nvSpPr>
          <p:cNvPr id="21" name="TextBox 21"/>
          <p:cNvSpPr txBox="1"/>
          <p:nvPr/>
        </p:nvSpPr>
        <p:spPr>
          <a:xfrm>
            <a:off x="7453228" y="9257220"/>
            <a:ext cx="10542425" cy="685800"/>
          </a:xfrm>
          <a:prstGeom prst="rect">
            <a:avLst/>
          </a:prstGeom>
        </p:spPr>
        <p:txBody>
          <a:bodyPr lIns="0" tIns="0" rIns="0" bIns="0" rtlCol="0" anchor="t">
            <a:spAutoFit/>
          </a:bodyPr>
          <a:lstStyle/>
          <a:p>
            <a:pPr algn="l">
              <a:lnSpc>
                <a:spcPts val="2760"/>
              </a:lnSpc>
            </a:pPr>
            <a:r>
              <a:rPr lang="en-US" sz="2300">
                <a:solidFill>
                  <a:srgbClr val="501214"/>
                </a:solidFill>
                <a:latin typeface="Aptos"/>
                <a:ea typeface="Aptos"/>
                <a:cs typeface="Aptos"/>
                <a:sym typeface="Aptos"/>
              </a:rPr>
              <a:t>Whether you grab a friend or go solo, studying and doing other coursework outside is a great opportunity to take a break from fluorescent lights and get some fresh air.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1E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l="-17960" t="-31801" r="-10908" b="-20268"/>
              </a:stretch>
            </a:blipFill>
          </p:spPr>
          <p:txBody>
            <a:bodyPr/>
            <a:lstStyle/>
            <a:p>
              <a:endParaRPr lang="en-US"/>
            </a:p>
          </p:txBody>
        </p:sp>
      </p:grpSp>
      <p:sp>
        <p:nvSpPr>
          <p:cNvPr id="4" name="Freeform 4"/>
          <p:cNvSpPr/>
          <p:nvPr/>
        </p:nvSpPr>
        <p:spPr>
          <a:xfrm rot="8224654" flipH="1" flipV="1">
            <a:off x="14059818" y="6541498"/>
            <a:ext cx="2612762" cy="2109533"/>
          </a:xfrm>
          <a:custGeom>
            <a:avLst/>
            <a:gdLst/>
            <a:ahLst/>
            <a:cxnLst/>
            <a:rect l="l" t="t" r="r" b="b"/>
            <a:pathLst>
              <a:path w="2612762" h="2109533">
                <a:moveTo>
                  <a:pt x="2612762" y="2109532"/>
                </a:moveTo>
                <a:lnTo>
                  <a:pt x="0" y="2109532"/>
                </a:lnTo>
                <a:lnTo>
                  <a:pt x="0" y="0"/>
                </a:lnTo>
                <a:lnTo>
                  <a:pt x="2612762" y="0"/>
                </a:lnTo>
                <a:lnTo>
                  <a:pt x="2612762" y="2109532"/>
                </a:lnTo>
                <a:close/>
              </a:path>
            </a:pathLst>
          </a:custGeom>
          <a:blipFill>
            <a:blip>
              <a:extLst>
                <a:ext uri="{96DAC541-7B7A-43D3-8B79-37D633B846F1}">
                  <asvg:svgBlip xmlns:asvg="http://schemas.microsoft.com/office/drawing/2016/SVG/main" r:embed="rId4"/>
                </a:ext>
              </a:extLst>
            </a:blip>
            <a:stretch>
              <a:fillRect t="-20139"/>
            </a:stretch>
          </a:blipFill>
        </p:spPr>
        <p:txBody>
          <a:bodyPr/>
          <a:lstStyle/>
          <a:p>
            <a:endParaRPr lang="en-US"/>
          </a:p>
        </p:txBody>
      </p:sp>
      <p:sp>
        <p:nvSpPr>
          <p:cNvPr id="5" name="Freeform 5"/>
          <p:cNvSpPr/>
          <p:nvPr/>
        </p:nvSpPr>
        <p:spPr>
          <a:xfrm rot="1729626">
            <a:off x="11049149" y="3526349"/>
            <a:ext cx="2816249" cy="2393812"/>
          </a:xfrm>
          <a:custGeom>
            <a:avLst/>
            <a:gdLst/>
            <a:ahLst/>
            <a:cxnLst/>
            <a:rect l="l" t="t" r="r" b="b"/>
            <a:pathLst>
              <a:path w="2816249" h="2393812">
                <a:moveTo>
                  <a:pt x="0" y="0"/>
                </a:moveTo>
                <a:lnTo>
                  <a:pt x="2816249" y="0"/>
                </a:lnTo>
                <a:lnTo>
                  <a:pt x="2816249" y="2393812"/>
                </a:lnTo>
                <a:lnTo>
                  <a:pt x="0" y="239381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6" name="Group 6"/>
          <p:cNvGrpSpPr/>
          <p:nvPr/>
        </p:nvGrpSpPr>
        <p:grpSpPr>
          <a:xfrm>
            <a:off x="13401939" y="2854163"/>
            <a:ext cx="4181862" cy="3365124"/>
            <a:chOff x="83820" y="1018540"/>
            <a:chExt cx="13037820" cy="10491470"/>
          </a:xfrm>
        </p:grpSpPr>
        <p:sp>
          <p:nvSpPr>
            <p:cNvPr id="7" name="Freeform 7"/>
            <p:cNvSpPr/>
            <p:nvPr/>
          </p:nvSpPr>
          <p:spPr>
            <a:xfrm>
              <a:off x="104934" y="318982"/>
              <a:ext cx="12321490" cy="10025228"/>
            </a:xfrm>
            <a:custGeom>
              <a:avLst/>
              <a:gdLst/>
              <a:ahLst/>
              <a:cxnLst/>
              <a:rect l="l" t="t" r="r" b="b"/>
              <a:pathLst>
                <a:path w="12321490" h="10025228">
                  <a:moveTo>
                    <a:pt x="3693636" y="472228"/>
                  </a:moveTo>
                  <a:cubicBezTo>
                    <a:pt x="1443196" y="1533948"/>
                    <a:pt x="-104934" y="3221778"/>
                    <a:pt x="5556" y="5788448"/>
                  </a:cubicBezTo>
                  <a:cubicBezTo>
                    <a:pt x="29686" y="6348518"/>
                    <a:pt x="149066" y="6909858"/>
                    <a:pt x="410686" y="7405158"/>
                  </a:cubicBezTo>
                  <a:cubicBezTo>
                    <a:pt x="1073626" y="8661188"/>
                    <a:pt x="2515076" y="9283488"/>
                    <a:pt x="3890486" y="9635278"/>
                  </a:cubicBezTo>
                  <a:cubicBezTo>
                    <a:pt x="5314156" y="9999768"/>
                    <a:pt x="6816566" y="10172488"/>
                    <a:pt x="8254206" y="9870228"/>
                  </a:cubicBezTo>
                  <a:cubicBezTo>
                    <a:pt x="9691846" y="9566698"/>
                    <a:pt x="11063446" y="8738658"/>
                    <a:pt x="11788616" y="7461038"/>
                  </a:cubicBezTo>
                  <a:cubicBezTo>
                    <a:pt x="12932886" y="5446818"/>
                    <a:pt x="12140406" y="2679488"/>
                    <a:pt x="10306526" y="1262168"/>
                  </a:cubicBezTo>
                  <a:cubicBezTo>
                    <a:pt x="8472646" y="-155152"/>
                    <a:pt x="5871686" y="-318982"/>
                    <a:pt x="3693636" y="472228"/>
                  </a:cubicBezTo>
                </a:path>
              </a:pathLst>
            </a:custGeom>
            <a:blipFill>
              <a:blip r:embed="rId6"/>
              <a:stretch>
                <a:fillRect l="-22484" r="-22484"/>
              </a:stretch>
            </a:blipFill>
          </p:spPr>
          <p:txBody>
            <a:bodyPr/>
            <a:lstStyle/>
            <a:p>
              <a:endParaRPr lang="en-US"/>
            </a:p>
          </p:txBody>
        </p:sp>
      </p:grpSp>
      <p:sp>
        <p:nvSpPr>
          <p:cNvPr id="8" name="Freeform 8"/>
          <p:cNvSpPr/>
          <p:nvPr/>
        </p:nvSpPr>
        <p:spPr>
          <a:xfrm>
            <a:off x="5090288" y="4089993"/>
            <a:ext cx="3590785" cy="2477641"/>
          </a:xfrm>
          <a:custGeom>
            <a:avLst/>
            <a:gdLst/>
            <a:ahLst/>
            <a:cxnLst/>
            <a:rect l="l" t="t" r="r" b="b"/>
            <a:pathLst>
              <a:path w="3590785" h="2477641">
                <a:moveTo>
                  <a:pt x="0" y="0"/>
                </a:moveTo>
                <a:lnTo>
                  <a:pt x="3590784" y="0"/>
                </a:lnTo>
                <a:lnTo>
                  <a:pt x="3590784" y="2477642"/>
                </a:lnTo>
                <a:lnTo>
                  <a:pt x="0" y="247764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Freeform 9"/>
          <p:cNvSpPr/>
          <p:nvPr/>
        </p:nvSpPr>
        <p:spPr>
          <a:xfrm rot="2420769">
            <a:off x="1292002" y="5997096"/>
            <a:ext cx="2557983" cy="2481243"/>
          </a:xfrm>
          <a:custGeom>
            <a:avLst/>
            <a:gdLst/>
            <a:ahLst/>
            <a:cxnLst/>
            <a:rect l="l" t="t" r="r" b="b"/>
            <a:pathLst>
              <a:path w="2557983" h="2481243">
                <a:moveTo>
                  <a:pt x="0" y="0"/>
                </a:moveTo>
                <a:lnTo>
                  <a:pt x="2557983" y="0"/>
                </a:lnTo>
                <a:lnTo>
                  <a:pt x="2557983" y="2481243"/>
                </a:lnTo>
                <a:lnTo>
                  <a:pt x="0" y="24812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0" name="Group 10"/>
          <p:cNvGrpSpPr/>
          <p:nvPr/>
        </p:nvGrpSpPr>
        <p:grpSpPr>
          <a:xfrm>
            <a:off x="3113473" y="6012947"/>
            <a:ext cx="4488335" cy="4137767"/>
            <a:chOff x="0" y="0"/>
            <a:chExt cx="5984447" cy="5517022"/>
          </a:xfrm>
        </p:grpSpPr>
        <p:grpSp>
          <p:nvGrpSpPr>
            <p:cNvPr id="11" name="Group 11"/>
            <p:cNvGrpSpPr/>
            <p:nvPr/>
          </p:nvGrpSpPr>
          <p:grpSpPr>
            <a:xfrm>
              <a:off x="408632" y="0"/>
              <a:ext cx="5575816" cy="4486832"/>
              <a:chOff x="83820" y="1018540"/>
              <a:chExt cx="13037820" cy="10491470"/>
            </a:xfrm>
          </p:grpSpPr>
          <p:sp>
            <p:nvSpPr>
              <p:cNvPr id="12" name="Freeform 12"/>
              <p:cNvSpPr/>
              <p:nvPr/>
            </p:nvSpPr>
            <p:spPr>
              <a:xfrm>
                <a:off x="104934" y="318982"/>
                <a:ext cx="12321490" cy="10025228"/>
              </a:xfrm>
              <a:custGeom>
                <a:avLst/>
                <a:gdLst/>
                <a:ahLst/>
                <a:cxnLst/>
                <a:rect l="l" t="t" r="r" b="b"/>
                <a:pathLst>
                  <a:path w="12321490" h="10025228">
                    <a:moveTo>
                      <a:pt x="3693636" y="472228"/>
                    </a:moveTo>
                    <a:cubicBezTo>
                      <a:pt x="1443196" y="1533948"/>
                      <a:pt x="-104934" y="3221778"/>
                      <a:pt x="5556" y="5788448"/>
                    </a:cubicBezTo>
                    <a:cubicBezTo>
                      <a:pt x="29686" y="6348518"/>
                      <a:pt x="149066" y="6909858"/>
                      <a:pt x="410686" y="7405158"/>
                    </a:cubicBezTo>
                    <a:cubicBezTo>
                      <a:pt x="1073626" y="8661188"/>
                      <a:pt x="2515076" y="9283488"/>
                      <a:pt x="3890486" y="9635278"/>
                    </a:cubicBezTo>
                    <a:cubicBezTo>
                      <a:pt x="5314156" y="9999768"/>
                      <a:pt x="6816566" y="10172488"/>
                      <a:pt x="8254206" y="9870228"/>
                    </a:cubicBezTo>
                    <a:cubicBezTo>
                      <a:pt x="9691846" y="9566698"/>
                      <a:pt x="11063446" y="8738658"/>
                      <a:pt x="11788616" y="7461038"/>
                    </a:cubicBezTo>
                    <a:cubicBezTo>
                      <a:pt x="12932886" y="5446818"/>
                      <a:pt x="12140406" y="2679488"/>
                      <a:pt x="10306526" y="1262168"/>
                    </a:cubicBezTo>
                    <a:cubicBezTo>
                      <a:pt x="8472646" y="-155152"/>
                      <a:pt x="5871686" y="-318982"/>
                      <a:pt x="3693636" y="472228"/>
                    </a:cubicBezTo>
                  </a:path>
                </a:pathLst>
              </a:custGeom>
              <a:blipFill>
                <a:blip r:embed="rId8"/>
                <a:stretch>
                  <a:fillRect l="-6579" r="-15465"/>
                </a:stretch>
              </a:blipFill>
            </p:spPr>
            <p:txBody>
              <a:bodyPr/>
              <a:lstStyle/>
              <a:p>
                <a:endParaRPr lang="en-US"/>
              </a:p>
            </p:txBody>
          </p:sp>
        </p:grpSp>
        <p:sp>
          <p:nvSpPr>
            <p:cNvPr id="13" name="TextBox 13"/>
            <p:cNvSpPr txBox="1"/>
            <p:nvPr/>
          </p:nvSpPr>
          <p:spPr>
            <a:xfrm rot="662300">
              <a:off x="60543" y="3983910"/>
              <a:ext cx="4734740" cy="1089924"/>
            </a:xfrm>
            <a:prstGeom prst="rect">
              <a:avLst/>
            </a:prstGeom>
          </p:spPr>
          <p:txBody>
            <a:bodyPr lIns="0" tIns="0" rIns="0" bIns="0" rtlCol="0" anchor="t">
              <a:spAutoFit/>
            </a:bodyPr>
            <a:lstStyle/>
            <a:p>
              <a:pPr algn="l">
                <a:lnSpc>
                  <a:spcPts val="3456"/>
                </a:lnSpc>
              </a:pPr>
              <a:r>
                <a:rPr lang="en-US" sz="3600" b="1" u="sng">
                  <a:solidFill>
                    <a:srgbClr val="579D6D"/>
                  </a:solidFill>
                  <a:latin typeface="Aptos Bold"/>
                  <a:ea typeface="Aptos Bold"/>
                  <a:cs typeface="Aptos Bold"/>
                  <a:sym typeface="Aptos Bold"/>
                  <a:hlinkClick r:id="rId9" tooltip="https://www.campusrecreation.txst.edu/facilities/universitycamp.html"/>
                </a:rPr>
                <a:t>University Camp</a:t>
              </a:r>
            </a:p>
          </p:txBody>
        </p:sp>
      </p:grpSp>
      <p:grpSp>
        <p:nvGrpSpPr>
          <p:cNvPr id="14" name="Group 14"/>
          <p:cNvGrpSpPr/>
          <p:nvPr/>
        </p:nvGrpSpPr>
        <p:grpSpPr>
          <a:xfrm>
            <a:off x="418804" y="2525228"/>
            <a:ext cx="3892620" cy="4304552"/>
            <a:chOff x="0" y="0"/>
            <a:chExt cx="5190160" cy="5739403"/>
          </a:xfrm>
        </p:grpSpPr>
        <p:grpSp>
          <p:nvGrpSpPr>
            <p:cNvPr id="15" name="Group 15"/>
            <p:cNvGrpSpPr/>
            <p:nvPr/>
          </p:nvGrpSpPr>
          <p:grpSpPr>
            <a:xfrm>
              <a:off x="343804" y="893066"/>
              <a:ext cx="4846336" cy="4846336"/>
              <a:chOff x="0" y="0"/>
              <a:chExt cx="12700000" cy="12700000"/>
            </a:xfrm>
          </p:grpSpPr>
          <p:sp>
            <p:nvSpPr>
              <p:cNvPr id="16" name="Freeform 16"/>
              <p:cNvSpPr/>
              <p:nvPr/>
            </p:nvSpPr>
            <p:spPr>
              <a:xfrm>
                <a:off x="125908" y="857250"/>
                <a:ext cx="12396490" cy="11506076"/>
              </a:xfrm>
              <a:custGeom>
                <a:avLst/>
                <a:gdLst/>
                <a:ahLst/>
                <a:cxnLst/>
                <a:rect l="l" t="t" r="r" b="b"/>
                <a:pathLst>
                  <a:path w="12396490" h="11506076">
                    <a:moveTo>
                      <a:pt x="10015042" y="938530"/>
                    </a:moveTo>
                    <a:cubicBezTo>
                      <a:pt x="8825052" y="189230"/>
                      <a:pt x="8506282" y="154940"/>
                      <a:pt x="7108012" y="0"/>
                    </a:cubicBezTo>
                    <a:cubicBezTo>
                      <a:pt x="3902532" y="38100"/>
                      <a:pt x="1304112" y="1889760"/>
                      <a:pt x="298272" y="4933950"/>
                    </a:cubicBezTo>
                    <a:cubicBezTo>
                      <a:pt x="-45898" y="5975350"/>
                      <a:pt x="-137338" y="7139940"/>
                      <a:pt x="266522" y="8159750"/>
                    </a:cubicBezTo>
                    <a:cubicBezTo>
                      <a:pt x="797382" y="9499600"/>
                      <a:pt x="2116912" y="10407650"/>
                      <a:pt x="3511372" y="10773410"/>
                    </a:cubicBezTo>
                    <a:cubicBezTo>
                      <a:pt x="4905832" y="11140440"/>
                      <a:pt x="6441262" y="11644630"/>
                      <a:pt x="7871282" y="11470640"/>
                    </a:cubicBezTo>
                    <a:cubicBezTo>
                      <a:pt x="8986342" y="11334750"/>
                      <a:pt x="10100132" y="10519410"/>
                      <a:pt x="10934522" y="9767570"/>
                    </a:cubicBezTo>
                    <a:cubicBezTo>
                      <a:pt x="11488242" y="9268460"/>
                      <a:pt x="11833682" y="8576310"/>
                      <a:pt x="12064822" y="7867650"/>
                    </a:cubicBezTo>
                    <a:cubicBezTo>
                      <a:pt x="12872542" y="5401310"/>
                      <a:pt x="12210872" y="2322830"/>
                      <a:pt x="10015042" y="938530"/>
                    </a:cubicBezTo>
                    <a:close/>
                  </a:path>
                </a:pathLst>
              </a:custGeom>
              <a:blipFill>
                <a:blip r:embed="rId10"/>
                <a:stretch>
                  <a:fillRect l="-8643" r="-8643"/>
                </a:stretch>
              </a:blipFill>
            </p:spPr>
            <p:txBody>
              <a:bodyPr/>
              <a:lstStyle/>
              <a:p>
                <a:endParaRPr lang="en-US"/>
              </a:p>
            </p:txBody>
          </p:sp>
        </p:grpSp>
        <p:sp>
          <p:nvSpPr>
            <p:cNvPr id="17" name="TextBox 17"/>
            <p:cNvSpPr txBox="1"/>
            <p:nvPr/>
          </p:nvSpPr>
          <p:spPr>
            <a:xfrm rot="-592494">
              <a:off x="110471" y="500357"/>
              <a:ext cx="4983921" cy="1547410"/>
            </a:xfrm>
            <a:prstGeom prst="rect">
              <a:avLst/>
            </a:prstGeom>
          </p:spPr>
          <p:txBody>
            <a:bodyPr lIns="0" tIns="0" rIns="0" bIns="0" rtlCol="0" anchor="t">
              <a:spAutoFit/>
            </a:bodyPr>
            <a:lstStyle/>
            <a:p>
              <a:pPr algn="l">
                <a:lnSpc>
                  <a:spcPts val="3456"/>
                </a:lnSpc>
              </a:pPr>
              <a:r>
                <a:rPr lang="en-US" sz="3600" b="1" u="sng">
                  <a:solidFill>
                    <a:srgbClr val="579D6D"/>
                  </a:solidFill>
                  <a:latin typeface="Aptos Bold"/>
                  <a:ea typeface="Aptos Bold"/>
                  <a:cs typeface="Aptos Bold"/>
                  <a:sym typeface="Aptos Bold"/>
                  <a:hlinkClick r:id="rId11" tooltip="https://smgreenbelt.org/natural-areas/"/>
                </a:rPr>
                <a:t>City Natural Areas</a:t>
              </a:r>
            </a:p>
          </p:txBody>
        </p:sp>
      </p:grpSp>
      <p:grpSp>
        <p:nvGrpSpPr>
          <p:cNvPr id="18" name="Group 18"/>
          <p:cNvGrpSpPr/>
          <p:nvPr/>
        </p:nvGrpSpPr>
        <p:grpSpPr>
          <a:xfrm>
            <a:off x="6885680" y="2176754"/>
            <a:ext cx="4516640" cy="5093002"/>
            <a:chOff x="0" y="0"/>
            <a:chExt cx="6022186" cy="6790669"/>
          </a:xfrm>
        </p:grpSpPr>
        <p:grpSp>
          <p:nvGrpSpPr>
            <p:cNvPr id="19" name="Group 19"/>
            <p:cNvGrpSpPr/>
            <p:nvPr/>
          </p:nvGrpSpPr>
          <p:grpSpPr>
            <a:xfrm>
              <a:off x="587152" y="1190875"/>
              <a:ext cx="5077168" cy="4886819"/>
              <a:chOff x="30480" y="591820"/>
              <a:chExt cx="12736830" cy="12259310"/>
            </a:xfrm>
          </p:grpSpPr>
          <p:sp>
            <p:nvSpPr>
              <p:cNvPr id="20" name="Freeform 20"/>
              <p:cNvSpPr/>
              <p:nvPr/>
            </p:nvSpPr>
            <p:spPr>
              <a:xfrm>
                <a:off x="64261" y="240734"/>
                <a:ext cx="12517576" cy="11526913"/>
              </a:xfrm>
              <a:custGeom>
                <a:avLst/>
                <a:gdLst/>
                <a:ahLst/>
                <a:cxnLst/>
                <a:rect l="l" t="t" r="r" b="b"/>
                <a:pathLst>
                  <a:path w="12517576" h="11526913">
                    <a:moveTo>
                      <a:pt x="11861039" y="4030276"/>
                    </a:moveTo>
                    <a:cubicBezTo>
                      <a:pt x="10754869" y="1880166"/>
                      <a:pt x="8526019" y="304096"/>
                      <a:pt x="6151119" y="56446"/>
                    </a:cubicBezTo>
                    <a:cubicBezTo>
                      <a:pt x="4213099" y="-240734"/>
                      <a:pt x="2938019" y="672396"/>
                      <a:pt x="1896619" y="1929696"/>
                    </a:cubicBezTo>
                    <a:cubicBezTo>
                      <a:pt x="855219" y="3186996"/>
                      <a:pt x="301499" y="4789736"/>
                      <a:pt x="77979" y="6406446"/>
                    </a:cubicBezTo>
                    <a:cubicBezTo>
                      <a:pt x="-40131" y="7259886"/>
                      <a:pt x="-64261" y="8165396"/>
                      <a:pt x="297689" y="8947716"/>
                    </a:cubicBezTo>
                    <a:cubicBezTo>
                      <a:pt x="756159" y="9939586"/>
                      <a:pt x="1758189" y="10570776"/>
                      <a:pt x="2777999" y="10963206"/>
                    </a:cubicBezTo>
                    <a:cubicBezTo>
                      <a:pt x="5521199" y="12018576"/>
                      <a:pt x="8889240" y="11609636"/>
                      <a:pt x="11024109" y="9587796"/>
                    </a:cubicBezTo>
                    <a:cubicBezTo>
                      <a:pt x="11692129" y="8955336"/>
                      <a:pt x="12239499" y="8162856"/>
                      <a:pt x="12435079" y="7263696"/>
                    </a:cubicBezTo>
                    <a:cubicBezTo>
                      <a:pt x="12672569" y="6172766"/>
                      <a:pt x="12371579" y="5023416"/>
                      <a:pt x="11861039" y="4030276"/>
                    </a:cubicBezTo>
                    <a:close/>
                  </a:path>
                </a:pathLst>
              </a:custGeom>
              <a:blipFill>
                <a:blip r:embed="rId12"/>
                <a:stretch>
                  <a:fillRect l="-31945" r="-31945"/>
                </a:stretch>
              </a:blipFill>
            </p:spPr>
            <p:txBody>
              <a:bodyPr/>
              <a:lstStyle/>
              <a:p>
                <a:endParaRPr lang="en-US"/>
              </a:p>
            </p:txBody>
          </p:sp>
        </p:grpSp>
        <p:sp>
          <p:nvSpPr>
            <p:cNvPr id="21" name="TextBox 21"/>
            <p:cNvSpPr txBox="1"/>
            <p:nvPr/>
          </p:nvSpPr>
          <p:spPr>
            <a:xfrm rot="-837681">
              <a:off x="139657" y="629301"/>
              <a:ext cx="4718489" cy="1563993"/>
            </a:xfrm>
            <a:prstGeom prst="rect">
              <a:avLst/>
            </a:prstGeom>
          </p:spPr>
          <p:txBody>
            <a:bodyPr lIns="0" tIns="0" rIns="0" bIns="0" rtlCol="0" anchor="t">
              <a:spAutoFit/>
            </a:bodyPr>
            <a:lstStyle/>
            <a:p>
              <a:pPr algn="l">
                <a:lnSpc>
                  <a:spcPts val="3456"/>
                </a:lnSpc>
              </a:pPr>
              <a:r>
                <a:rPr lang="en-US" sz="3600" b="1" u="sng">
                  <a:solidFill>
                    <a:srgbClr val="579D6D"/>
                  </a:solidFill>
                  <a:latin typeface="Aptos Bold"/>
                  <a:ea typeface="Aptos Bold"/>
                  <a:cs typeface="Aptos Bold"/>
                  <a:sym typeface="Aptos Bold"/>
                  <a:hlinkClick r:id="rId13" tooltip="https://www.meadowscenter.txst.edu"/>
                </a:rPr>
                <a:t>Meadows Center </a:t>
              </a:r>
            </a:p>
          </p:txBody>
        </p:sp>
        <p:sp>
          <p:nvSpPr>
            <p:cNvPr id="22" name="TextBox 22"/>
            <p:cNvSpPr txBox="1"/>
            <p:nvPr/>
          </p:nvSpPr>
          <p:spPr>
            <a:xfrm rot="-384598">
              <a:off x="422440" y="4986689"/>
              <a:ext cx="5533322" cy="1499792"/>
            </a:xfrm>
            <a:prstGeom prst="rect">
              <a:avLst/>
            </a:prstGeom>
          </p:spPr>
          <p:txBody>
            <a:bodyPr lIns="0" tIns="0" rIns="0" bIns="0" rtlCol="0" anchor="t">
              <a:spAutoFit/>
            </a:bodyPr>
            <a:lstStyle/>
            <a:p>
              <a:pPr algn="l">
                <a:lnSpc>
                  <a:spcPts val="2371"/>
                </a:lnSpc>
              </a:pPr>
              <a:r>
                <a:rPr lang="en-US" sz="2469" b="1">
                  <a:solidFill>
                    <a:srgbClr val="579D6D"/>
                  </a:solidFill>
                  <a:latin typeface="Aptos Bold"/>
                  <a:ea typeface="Aptos Bold"/>
                  <a:cs typeface="Aptos Bold"/>
                  <a:sym typeface="Aptos Bold"/>
                </a:rPr>
                <a:t>for Water and the Environment</a:t>
              </a:r>
            </a:p>
          </p:txBody>
        </p:sp>
      </p:grpSp>
      <p:grpSp>
        <p:nvGrpSpPr>
          <p:cNvPr id="23" name="Group 23"/>
          <p:cNvGrpSpPr/>
          <p:nvPr/>
        </p:nvGrpSpPr>
        <p:grpSpPr>
          <a:xfrm>
            <a:off x="10778422" y="6326466"/>
            <a:ext cx="3832542" cy="3688855"/>
            <a:chOff x="30480" y="591820"/>
            <a:chExt cx="12736830" cy="12259310"/>
          </a:xfrm>
        </p:grpSpPr>
        <p:sp>
          <p:nvSpPr>
            <p:cNvPr id="24" name="Freeform 24"/>
            <p:cNvSpPr/>
            <p:nvPr/>
          </p:nvSpPr>
          <p:spPr>
            <a:xfrm>
              <a:off x="64261" y="240734"/>
              <a:ext cx="12517576" cy="11526913"/>
            </a:xfrm>
            <a:custGeom>
              <a:avLst/>
              <a:gdLst/>
              <a:ahLst/>
              <a:cxnLst/>
              <a:rect l="l" t="t" r="r" b="b"/>
              <a:pathLst>
                <a:path w="12517576" h="11526913">
                  <a:moveTo>
                    <a:pt x="11861039" y="4030276"/>
                  </a:moveTo>
                  <a:cubicBezTo>
                    <a:pt x="10754869" y="1880166"/>
                    <a:pt x="8526019" y="304096"/>
                    <a:pt x="6151119" y="56446"/>
                  </a:cubicBezTo>
                  <a:cubicBezTo>
                    <a:pt x="4213099" y="-240734"/>
                    <a:pt x="2938019" y="672396"/>
                    <a:pt x="1896619" y="1929696"/>
                  </a:cubicBezTo>
                  <a:cubicBezTo>
                    <a:pt x="855219" y="3186996"/>
                    <a:pt x="301499" y="4789736"/>
                    <a:pt x="77979" y="6406446"/>
                  </a:cubicBezTo>
                  <a:cubicBezTo>
                    <a:pt x="-40131" y="7259886"/>
                    <a:pt x="-64261" y="8165396"/>
                    <a:pt x="297689" y="8947716"/>
                  </a:cubicBezTo>
                  <a:cubicBezTo>
                    <a:pt x="756159" y="9939586"/>
                    <a:pt x="1758189" y="10570776"/>
                    <a:pt x="2777999" y="10963206"/>
                  </a:cubicBezTo>
                  <a:cubicBezTo>
                    <a:pt x="5521199" y="12018576"/>
                    <a:pt x="8889240" y="11609636"/>
                    <a:pt x="11024109" y="9587796"/>
                  </a:cubicBezTo>
                  <a:cubicBezTo>
                    <a:pt x="11692129" y="8955336"/>
                    <a:pt x="12239499" y="8162856"/>
                    <a:pt x="12435079" y="7263696"/>
                  </a:cubicBezTo>
                  <a:cubicBezTo>
                    <a:pt x="12672569" y="6172766"/>
                    <a:pt x="12371579" y="5023416"/>
                    <a:pt x="11861039" y="4030276"/>
                  </a:cubicBezTo>
                  <a:close/>
                </a:path>
              </a:pathLst>
            </a:custGeom>
            <a:blipFill>
              <a:blip r:embed="rId14"/>
              <a:stretch>
                <a:fillRect t="-23762" b="-23762"/>
              </a:stretch>
            </a:blipFill>
          </p:spPr>
          <p:txBody>
            <a:bodyPr/>
            <a:lstStyle/>
            <a:p>
              <a:endParaRPr lang="en-US"/>
            </a:p>
          </p:txBody>
        </p:sp>
      </p:grpSp>
      <p:sp>
        <p:nvSpPr>
          <p:cNvPr id="25" name="Freeform 25"/>
          <p:cNvSpPr/>
          <p:nvPr/>
        </p:nvSpPr>
        <p:spPr>
          <a:xfrm rot="-10800000">
            <a:off x="4348956" y="4081531"/>
            <a:ext cx="431835" cy="442908"/>
          </a:xfrm>
          <a:custGeom>
            <a:avLst/>
            <a:gdLst/>
            <a:ahLst/>
            <a:cxnLst/>
            <a:rect l="l" t="t" r="r" b="b"/>
            <a:pathLst>
              <a:path w="431835" h="442908">
                <a:moveTo>
                  <a:pt x="0" y="0"/>
                </a:moveTo>
                <a:lnTo>
                  <a:pt x="431835" y="0"/>
                </a:lnTo>
                <a:lnTo>
                  <a:pt x="431835" y="442908"/>
                </a:lnTo>
                <a:lnTo>
                  <a:pt x="0" y="442908"/>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26" name="TextBox 26"/>
          <p:cNvSpPr txBox="1"/>
          <p:nvPr/>
        </p:nvSpPr>
        <p:spPr>
          <a:xfrm>
            <a:off x="16705402" y="566547"/>
            <a:ext cx="7345125" cy="462153"/>
          </a:xfrm>
          <a:prstGeom prst="rect">
            <a:avLst/>
          </a:prstGeom>
        </p:spPr>
        <p:txBody>
          <a:bodyPr lIns="0" tIns="0" rIns="0" bIns="0" rtlCol="0" anchor="t">
            <a:spAutoFit/>
          </a:bodyPr>
          <a:lstStyle/>
          <a:p>
            <a:pPr algn="l">
              <a:lnSpc>
                <a:spcPts val="3456"/>
              </a:lnSpc>
            </a:pPr>
            <a:r>
              <a:rPr lang="en-US" sz="3600" b="1">
                <a:solidFill>
                  <a:srgbClr val="501214"/>
                </a:solidFill>
                <a:latin typeface="Aptos Bold"/>
                <a:ea typeface="Aptos Bold"/>
                <a:cs typeface="Aptos Bold"/>
                <a:sym typeface="Aptos Bold"/>
              </a:rPr>
              <a:t> Tip 3                     </a:t>
            </a:r>
          </a:p>
        </p:txBody>
      </p:sp>
      <p:sp>
        <p:nvSpPr>
          <p:cNvPr id="27" name="TextBox 27"/>
          <p:cNvSpPr txBox="1"/>
          <p:nvPr/>
        </p:nvSpPr>
        <p:spPr>
          <a:xfrm rot="1729285">
            <a:off x="15280057" y="2764719"/>
            <a:ext cx="2576614" cy="741681"/>
          </a:xfrm>
          <a:prstGeom prst="rect">
            <a:avLst/>
          </a:prstGeom>
        </p:spPr>
        <p:txBody>
          <a:bodyPr lIns="0" tIns="0" rIns="0" bIns="0" rtlCol="0" anchor="t">
            <a:spAutoFit/>
          </a:bodyPr>
          <a:lstStyle/>
          <a:p>
            <a:pPr algn="l">
              <a:lnSpc>
                <a:spcPts val="3456"/>
              </a:lnSpc>
            </a:pPr>
            <a:r>
              <a:rPr lang="en-US" sz="3600" b="1" u="sng">
                <a:solidFill>
                  <a:srgbClr val="579D6D"/>
                </a:solidFill>
                <a:latin typeface="Aptos Bold"/>
                <a:ea typeface="Aptos Bold"/>
                <a:cs typeface="Aptos Bold"/>
                <a:sym typeface="Aptos Bold"/>
                <a:hlinkClick r:id="rId16" tooltip="https://www.txst.edu/about/history-traditions/sewell-park.html"/>
              </a:rPr>
              <a:t>Sewell Park</a:t>
            </a:r>
          </a:p>
        </p:txBody>
      </p:sp>
      <p:sp>
        <p:nvSpPr>
          <p:cNvPr id="28" name="TextBox 28"/>
          <p:cNvSpPr txBox="1"/>
          <p:nvPr/>
        </p:nvSpPr>
        <p:spPr>
          <a:xfrm rot="1377566">
            <a:off x="11469172" y="6064066"/>
            <a:ext cx="3582410" cy="1070290"/>
          </a:xfrm>
          <a:prstGeom prst="rect">
            <a:avLst/>
          </a:prstGeom>
        </p:spPr>
        <p:txBody>
          <a:bodyPr lIns="0" tIns="0" rIns="0" bIns="0" rtlCol="0" anchor="t">
            <a:spAutoFit/>
          </a:bodyPr>
          <a:lstStyle/>
          <a:p>
            <a:pPr algn="l">
              <a:lnSpc>
                <a:spcPts val="3456"/>
              </a:lnSpc>
            </a:pPr>
            <a:r>
              <a:rPr lang="en-US" sz="3600" b="1" u="sng">
                <a:solidFill>
                  <a:srgbClr val="579D6D"/>
                </a:solidFill>
                <a:latin typeface="Aptos Bold"/>
                <a:ea typeface="Aptos Bold"/>
                <a:cs typeface="Aptos Bold"/>
                <a:sym typeface="Aptos Bold"/>
                <a:hlinkClick r:id="rId17" tooltip="https://www.txst.edu/freemancenter.html"/>
              </a:rPr>
              <a:t>Freeman Center*</a:t>
            </a:r>
          </a:p>
        </p:txBody>
      </p:sp>
      <p:sp>
        <p:nvSpPr>
          <p:cNvPr id="29" name="TextBox 29"/>
          <p:cNvSpPr txBox="1"/>
          <p:nvPr/>
        </p:nvSpPr>
        <p:spPr>
          <a:xfrm>
            <a:off x="1028700" y="1521741"/>
            <a:ext cx="16555101" cy="685800"/>
          </a:xfrm>
          <a:prstGeom prst="rect">
            <a:avLst/>
          </a:prstGeom>
        </p:spPr>
        <p:txBody>
          <a:bodyPr lIns="0" tIns="0" rIns="0" bIns="0" rtlCol="0" anchor="t">
            <a:spAutoFit/>
          </a:bodyPr>
          <a:lstStyle/>
          <a:p>
            <a:pPr algn="l">
              <a:lnSpc>
                <a:spcPts val="2760"/>
              </a:lnSpc>
            </a:pPr>
            <a:r>
              <a:rPr lang="en-US" sz="2300">
                <a:solidFill>
                  <a:srgbClr val="501214"/>
                </a:solidFill>
                <a:latin typeface="Aptos"/>
                <a:ea typeface="Aptos"/>
                <a:cs typeface="Aptos"/>
                <a:sym typeface="Aptos"/>
              </a:rPr>
              <a:t>Want to get outside, but don’t know where to start? Check out these outdoor amenities on and around Texas State campus to begin your outdoor experiences and participate in seasonal programming!</a:t>
            </a:r>
          </a:p>
        </p:txBody>
      </p:sp>
      <p:sp>
        <p:nvSpPr>
          <p:cNvPr id="30" name="TextBox 30"/>
          <p:cNvSpPr txBox="1"/>
          <p:nvPr/>
        </p:nvSpPr>
        <p:spPr>
          <a:xfrm>
            <a:off x="993333" y="947981"/>
            <a:ext cx="11479932" cy="573759"/>
          </a:xfrm>
          <a:prstGeom prst="rect">
            <a:avLst/>
          </a:prstGeom>
        </p:spPr>
        <p:txBody>
          <a:bodyPr lIns="0" tIns="0" rIns="0" bIns="0" rtlCol="0" anchor="t">
            <a:spAutoFit/>
          </a:bodyPr>
          <a:lstStyle/>
          <a:p>
            <a:pPr algn="l">
              <a:lnSpc>
                <a:spcPts val="4280"/>
              </a:lnSpc>
            </a:pPr>
            <a:r>
              <a:rPr lang="en-US" sz="4458" b="1">
                <a:solidFill>
                  <a:srgbClr val="F87860"/>
                </a:solidFill>
                <a:latin typeface="Aptos Bold"/>
                <a:ea typeface="Aptos Bold"/>
                <a:cs typeface="Aptos Bold"/>
                <a:sym typeface="Aptos Bold"/>
              </a:rPr>
              <a:t>Outdoor Locations</a:t>
            </a:r>
          </a:p>
        </p:txBody>
      </p:sp>
      <p:sp>
        <p:nvSpPr>
          <p:cNvPr id="31" name="TextBox 31"/>
          <p:cNvSpPr txBox="1"/>
          <p:nvPr/>
        </p:nvSpPr>
        <p:spPr>
          <a:xfrm>
            <a:off x="14284003" y="9249570"/>
            <a:ext cx="3856318" cy="823313"/>
          </a:xfrm>
          <a:prstGeom prst="rect">
            <a:avLst/>
          </a:prstGeom>
        </p:spPr>
        <p:txBody>
          <a:bodyPr lIns="0" tIns="0" rIns="0" bIns="0" rtlCol="0" anchor="t">
            <a:spAutoFit/>
          </a:bodyPr>
          <a:lstStyle/>
          <a:p>
            <a:pPr algn="r">
              <a:lnSpc>
                <a:spcPts val="1631"/>
              </a:lnSpc>
            </a:pPr>
            <a:r>
              <a:rPr lang="en-US" sz="1699">
                <a:solidFill>
                  <a:srgbClr val="579D6D"/>
                </a:solidFill>
                <a:latin typeface="Aptos"/>
                <a:ea typeface="Aptos"/>
                <a:cs typeface="Aptos"/>
                <a:sym typeface="Aptos"/>
              </a:rPr>
              <a:t>*Freeman Center is an active research facility and can only be accessed by students involved in ongoing research projects or class activities. </a:t>
            </a:r>
          </a:p>
        </p:txBody>
      </p:sp>
      <p:sp>
        <p:nvSpPr>
          <p:cNvPr id="32" name="TextBox 32"/>
          <p:cNvSpPr txBox="1"/>
          <p:nvPr/>
        </p:nvSpPr>
        <p:spPr>
          <a:xfrm>
            <a:off x="4818891" y="4099004"/>
            <a:ext cx="1777963" cy="455587"/>
          </a:xfrm>
          <a:prstGeom prst="rect">
            <a:avLst/>
          </a:prstGeom>
        </p:spPr>
        <p:txBody>
          <a:bodyPr lIns="0" tIns="0" rIns="0" bIns="0" rtlCol="0" anchor="t">
            <a:spAutoFit/>
          </a:bodyPr>
          <a:lstStyle/>
          <a:p>
            <a:pPr algn="l">
              <a:lnSpc>
                <a:spcPts val="1763"/>
              </a:lnSpc>
            </a:pPr>
            <a:r>
              <a:rPr lang="en-US" sz="1837" b="1">
                <a:solidFill>
                  <a:srgbClr val="F87860"/>
                </a:solidFill>
                <a:latin typeface="Aptos Bold"/>
                <a:ea typeface="Aptos Bold"/>
                <a:cs typeface="Aptos Bold"/>
                <a:sym typeface="Aptos Bold"/>
              </a:rPr>
              <a:t>Hiking and wildlife viewing</a:t>
            </a:r>
          </a:p>
        </p:txBody>
      </p:sp>
      <p:sp>
        <p:nvSpPr>
          <p:cNvPr id="33" name="TextBox 33"/>
          <p:cNvSpPr txBox="1"/>
          <p:nvPr/>
        </p:nvSpPr>
        <p:spPr>
          <a:xfrm>
            <a:off x="793030" y="8870448"/>
            <a:ext cx="1777963" cy="665599"/>
          </a:xfrm>
          <a:prstGeom prst="rect">
            <a:avLst/>
          </a:prstGeom>
        </p:spPr>
        <p:txBody>
          <a:bodyPr lIns="0" tIns="0" rIns="0" bIns="0" rtlCol="0" anchor="t">
            <a:spAutoFit/>
          </a:bodyPr>
          <a:lstStyle/>
          <a:p>
            <a:pPr algn="r">
              <a:lnSpc>
                <a:spcPts val="1763"/>
              </a:lnSpc>
            </a:pPr>
            <a:r>
              <a:rPr lang="en-US" sz="1837" b="1">
                <a:solidFill>
                  <a:srgbClr val="F87860"/>
                </a:solidFill>
                <a:latin typeface="Aptos Bold"/>
                <a:ea typeface="Aptos Bold"/>
                <a:cs typeface="Aptos Bold"/>
                <a:sym typeface="Aptos Bold"/>
              </a:rPr>
              <a:t>Camping, geocacheing, fishing, &amp; more!</a:t>
            </a:r>
          </a:p>
        </p:txBody>
      </p:sp>
      <p:sp>
        <p:nvSpPr>
          <p:cNvPr id="34" name="TextBox 34"/>
          <p:cNvSpPr txBox="1"/>
          <p:nvPr/>
        </p:nvSpPr>
        <p:spPr>
          <a:xfrm>
            <a:off x="7063541" y="7663305"/>
            <a:ext cx="2910694" cy="884674"/>
          </a:xfrm>
          <a:prstGeom prst="rect">
            <a:avLst/>
          </a:prstGeom>
        </p:spPr>
        <p:txBody>
          <a:bodyPr lIns="0" tIns="0" rIns="0" bIns="0" rtlCol="0" anchor="t">
            <a:spAutoFit/>
          </a:bodyPr>
          <a:lstStyle/>
          <a:p>
            <a:pPr algn="r">
              <a:lnSpc>
                <a:spcPts val="1763"/>
              </a:lnSpc>
            </a:pPr>
            <a:r>
              <a:rPr lang="en-US" sz="1837" b="1">
                <a:solidFill>
                  <a:srgbClr val="F87860"/>
                </a:solidFill>
                <a:latin typeface="Aptos Bold"/>
                <a:ea typeface="Aptos Bold"/>
                <a:cs typeface="Aptos Bold"/>
                <a:sym typeface="Aptos Bold"/>
              </a:rPr>
              <a:t>Glass bottom </a:t>
            </a:r>
          </a:p>
          <a:p>
            <a:pPr algn="r">
              <a:lnSpc>
                <a:spcPts val="1763"/>
              </a:lnSpc>
            </a:pPr>
            <a:r>
              <a:rPr lang="en-US" sz="1837" b="1">
                <a:solidFill>
                  <a:srgbClr val="F87860"/>
                </a:solidFill>
                <a:latin typeface="Aptos Bold"/>
                <a:ea typeface="Aptos Bold"/>
                <a:cs typeface="Aptos Bold"/>
                <a:sym typeface="Aptos Bold"/>
              </a:rPr>
              <a:t>boat tours, </a:t>
            </a:r>
          </a:p>
          <a:p>
            <a:pPr algn="r">
              <a:lnSpc>
                <a:spcPts val="1763"/>
              </a:lnSpc>
            </a:pPr>
            <a:r>
              <a:rPr lang="en-US" sz="1837" b="1">
                <a:solidFill>
                  <a:srgbClr val="F87860"/>
                </a:solidFill>
                <a:latin typeface="Aptos Bold"/>
                <a:ea typeface="Aptos Bold"/>
                <a:cs typeface="Aptos Bold"/>
                <a:sym typeface="Aptos Bold"/>
              </a:rPr>
              <a:t>wetland boardwalk, aquarium, &amp; more!</a:t>
            </a:r>
          </a:p>
        </p:txBody>
      </p:sp>
      <p:sp>
        <p:nvSpPr>
          <p:cNvPr id="35" name="TextBox 35"/>
          <p:cNvSpPr txBox="1"/>
          <p:nvPr/>
        </p:nvSpPr>
        <p:spPr>
          <a:xfrm>
            <a:off x="11428362" y="2973674"/>
            <a:ext cx="2057823" cy="665599"/>
          </a:xfrm>
          <a:prstGeom prst="rect">
            <a:avLst/>
          </a:prstGeom>
        </p:spPr>
        <p:txBody>
          <a:bodyPr lIns="0" tIns="0" rIns="0" bIns="0" rtlCol="0" anchor="t">
            <a:spAutoFit/>
          </a:bodyPr>
          <a:lstStyle/>
          <a:p>
            <a:pPr algn="r">
              <a:lnSpc>
                <a:spcPts val="1763"/>
              </a:lnSpc>
            </a:pPr>
            <a:r>
              <a:rPr lang="en-US" sz="1837" b="1">
                <a:solidFill>
                  <a:srgbClr val="F87860"/>
                </a:solidFill>
                <a:latin typeface="Aptos Bold"/>
                <a:ea typeface="Aptos Bold"/>
                <a:cs typeface="Aptos Bold"/>
                <a:sym typeface="Aptos Bold"/>
              </a:rPr>
              <a:t>Watercraft rentals, picnicking, swimming, &amp; more!</a:t>
            </a:r>
          </a:p>
        </p:txBody>
      </p:sp>
      <p:sp>
        <p:nvSpPr>
          <p:cNvPr id="36" name="Freeform 36"/>
          <p:cNvSpPr/>
          <p:nvPr/>
        </p:nvSpPr>
        <p:spPr>
          <a:xfrm>
            <a:off x="2681637" y="8957981"/>
            <a:ext cx="431835" cy="442908"/>
          </a:xfrm>
          <a:custGeom>
            <a:avLst/>
            <a:gdLst/>
            <a:ahLst/>
            <a:cxnLst/>
            <a:rect l="l" t="t" r="r" b="b"/>
            <a:pathLst>
              <a:path w="431835" h="442908">
                <a:moveTo>
                  <a:pt x="0" y="0"/>
                </a:moveTo>
                <a:lnTo>
                  <a:pt x="431836" y="0"/>
                </a:lnTo>
                <a:lnTo>
                  <a:pt x="431836" y="442908"/>
                </a:lnTo>
                <a:lnTo>
                  <a:pt x="0" y="442908"/>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37" name="Freeform 37"/>
          <p:cNvSpPr/>
          <p:nvPr/>
        </p:nvSpPr>
        <p:spPr>
          <a:xfrm rot="-5400000">
            <a:off x="9536864" y="7158893"/>
            <a:ext cx="431835" cy="442908"/>
          </a:xfrm>
          <a:custGeom>
            <a:avLst/>
            <a:gdLst/>
            <a:ahLst/>
            <a:cxnLst/>
            <a:rect l="l" t="t" r="r" b="b"/>
            <a:pathLst>
              <a:path w="431835" h="442908">
                <a:moveTo>
                  <a:pt x="0" y="0"/>
                </a:moveTo>
                <a:lnTo>
                  <a:pt x="431835" y="0"/>
                </a:lnTo>
                <a:lnTo>
                  <a:pt x="431835" y="442907"/>
                </a:lnTo>
                <a:lnTo>
                  <a:pt x="0" y="442907"/>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38" name="TextBox 38"/>
          <p:cNvSpPr txBox="1"/>
          <p:nvPr/>
        </p:nvSpPr>
        <p:spPr>
          <a:xfrm>
            <a:off x="7427140" y="9140764"/>
            <a:ext cx="2910694" cy="446524"/>
          </a:xfrm>
          <a:prstGeom prst="rect">
            <a:avLst/>
          </a:prstGeom>
        </p:spPr>
        <p:txBody>
          <a:bodyPr lIns="0" tIns="0" rIns="0" bIns="0" rtlCol="0" anchor="t">
            <a:spAutoFit/>
          </a:bodyPr>
          <a:lstStyle/>
          <a:p>
            <a:pPr algn="r">
              <a:lnSpc>
                <a:spcPts val="1763"/>
              </a:lnSpc>
            </a:pPr>
            <a:r>
              <a:rPr lang="en-US" sz="1837" b="1">
                <a:solidFill>
                  <a:srgbClr val="F87860"/>
                </a:solidFill>
                <a:latin typeface="Aptos Bold"/>
                <a:ea typeface="Aptos Bold"/>
                <a:cs typeface="Aptos Bold"/>
                <a:sym typeface="Aptos Bold"/>
              </a:rPr>
              <a:t>Hands-on agricultural and anthropological research</a:t>
            </a:r>
          </a:p>
        </p:txBody>
      </p:sp>
      <p:sp>
        <p:nvSpPr>
          <p:cNvPr id="39" name="Freeform 39"/>
          <p:cNvSpPr/>
          <p:nvPr/>
        </p:nvSpPr>
        <p:spPr>
          <a:xfrm>
            <a:off x="10430618" y="9093139"/>
            <a:ext cx="431835" cy="442908"/>
          </a:xfrm>
          <a:custGeom>
            <a:avLst/>
            <a:gdLst/>
            <a:ahLst/>
            <a:cxnLst/>
            <a:rect l="l" t="t" r="r" b="b"/>
            <a:pathLst>
              <a:path w="431835" h="442908">
                <a:moveTo>
                  <a:pt x="0" y="0"/>
                </a:moveTo>
                <a:lnTo>
                  <a:pt x="431835" y="0"/>
                </a:lnTo>
                <a:lnTo>
                  <a:pt x="431835" y="442908"/>
                </a:lnTo>
                <a:lnTo>
                  <a:pt x="0" y="442908"/>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40" name="Freeform 40"/>
          <p:cNvSpPr/>
          <p:nvPr/>
        </p:nvSpPr>
        <p:spPr>
          <a:xfrm>
            <a:off x="13514760" y="2995718"/>
            <a:ext cx="431835" cy="442908"/>
          </a:xfrm>
          <a:custGeom>
            <a:avLst/>
            <a:gdLst/>
            <a:ahLst/>
            <a:cxnLst/>
            <a:rect l="l" t="t" r="r" b="b"/>
            <a:pathLst>
              <a:path w="431835" h="442908">
                <a:moveTo>
                  <a:pt x="0" y="0"/>
                </a:moveTo>
                <a:lnTo>
                  <a:pt x="431835" y="0"/>
                </a:lnTo>
                <a:lnTo>
                  <a:pt x="431835" y="442908"/>
                </a:lnTo>
                <a:lnTo>
                  <a:pt x="0" y="442908"/>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1EE"/>
        </a:solidFill>
        <a:effectLst/>
      </p:bgPr>
    </p:bg>
    <p:spTree>
      <p:nvGrpSpPr>
        <p:cNvPr id="1" name=""/>
        <p:cNvGrpSpPr/>
        <p:nvPr/>
      </p:nvGrpSpPr>
      <p:grpSpPr>
        <a:xfrm>
          <a:off x="0" y="0"/>
          <a:ext cx="0" cy="0"/>
          <a:chOff x="0" y="0"/>
          <a:chExt cx="0" cy="0"/>
        </a:xfrm>
      </p:grpSpPr>
      <p:sp>
        <p:nvSpPr>
          <p:cNvPr id="2" name="Freeform 2"/>
          <p:cNvSpPr/>
          <p:nvPr/>
        </p:nvSpPr>
        <p:spPr>
          <a:xfrm rot="6477619">
            <a:off x="13204548" y="468788"/>
            <a:ext cx="5023254" cy="4724866"/>
          </a:xfrm>
          <a:custGeom>
            <a:avLst/>
            <a:gdLst/>
            <a:ahLst/>
            <a:cxnLst/>
            <a:rect l="l" t="t" r="r" b="b"/>
            <a:pathLst>
              <a:path w="5023254" h="4724866">
                <a:moveTo>
                  <a:pt x="0" y="0"/>
                </a:moveTo>
                <a:lnTo>
                  <a:pt x="5023254" y="0"/>
                </a:lnTo>
                <a:lnTo>
                  <a:pt x="5023254" y="4724866"/>
                </a:lnTo>
                <a:lnTo>
                  <a:pt x="0" y="4724866"/>
                </a:lnTo>
                <a:lnTo>
                  <a:pt x="0" y="0"/>
                </a:lnTo>
                <a:close/>
              </a:path>
            </a:pathLst>
          </a:custGeom>
          <a:blipFill>
            <a:blip>
              <a:extLst>
                <a:ext uri="{96DAC541-7B7A-43D3-8B79-37D633B846F1}">
                  <asvg:svgBlip xmlns:asvg="http://schemas.microsoft.com/office/drawing/2016/SVG/main" r:embed="rId3"/>
                </a:ext>
              </a:extLst>
            </a:blip>
            <a:stretch>
              <a:fillRect t="-7087" r="-8893"/>
            </a:stretch>
          </a:blipFill>
        </p:spPr>
        <p:txBody>
          <a:bodyPr/>
          <a:lstStyle/>
          <a:p>
            <a:endParaRPr lang="en-US"/>
          </a:p>
        </p:txBody>
      </p:sp>
      <p:grpSp>
        <p:nvGrpSpPr>
          <p:cNvPr id="3" name="Group 3"/>
          <p:cNvGrpSpPr/>
          <p:nvPr/>
        </p:nvGrpSpPr>
        <p:grpSpPr>
          <a:xfrm>
            <a:off x="0" y="0"/>
            <a:ext cx="18288000" cy="188185"/>
            <a:chOff x="0" y="0"/>
            <a:chExt cx="24384000" cy="250914"/>
          </a:xfrm>
        </p:grpSpPr>
        <p:sp>
          <p:nvSpPr>
            <p:cNvPr id="4" name="Freeform 4"/>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4"/>
              <a:stretch>
                <a:fillRect l="-17960" t="-31801" r="-10908" b="-20268"/>
              </a:stretch>
            </a:blipFill>
          </p:spPr>
          <p:txBody>
            <a:bodyPr/>
            <a:lstStyle/>
            <a:p>
              <a:endParaRPr lang="en-US"/>
            </a:p>
          </p:txBody>
        </p:sp>
      </p:grpSp>
      <p:sp>
        <p:nvSpPr>
          <p:cNvPr id="5" name="Freeform 5"/>
          <p:cNvSpPr/>
          <p:nvPr/>
        </p:nvSpPr>
        <p:spPr>
          <a:xfrm rot="-308315">
            <a:off x="11352554" y="5611439"/>
            <a:ext cx="5469986" cy="5059737"/>
          </a:xfrm>
          <a:custGeom>
            <a:avLst/>
            <a:gdLst/>
            <a:ahLst/>
            <a:cxnLst/>
            <a:rect l="l" t="t" r="r" b="b"/>
            <a:pathLst>
              <a:path w="5469986" h="5059737">
                <a:moveTo>
                  <a:pt x="0" y="0"/>
                </a:moveTo>
                <a:lnTo>
                  <a:pt x="5469985" y="0"/>
                </a:lnTo>
                <a:lnTo>
                  <a:pt x="5469985" y="5059737"/>
                </a:lnTo>
                <a:lnTo>
                  <a:pt x="0" y="505973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rot="10414931">
            <a:off x="-1706293" y="-442556"/>
            <a:ext cx="5469986" cy="5058984"/>
          </a:xfrm>
          <a:custGeom>
            <a:avLst/>
            <a:gdLst/>
            <a:ahLst/>
            <a:cxnLst/>
            <a:rect l="l" t="t" r="r" b="b"/>
            <a:pathLst>
              <a:path w="5469986" h="5058984">
                <a:moveTo>
                  <a:pt x="0" y="0"/>
                </a:moveTo>
                <a:lnTo>
                  <a:pt x="5469986" y="0"/>
                </a:lnTo>
                <a:lnTo>
                  <a:pt x="5469986" y="5058984"/>
                </a:lnTo>
                <a:lnTo>
                  <a:pt x="0" y="5058984"/>
                </a:lnTo>
                <a:lnTo>
                  <a:pt x="0" y="0"/>
                </a:lnTo>
                <a:close/>
              </a:path>
            </a:pathLst>
          </a:custGeom>
          <a:blipFill>
            <a:blip>
              <a:extLst>
                <a:ext uri="{96DAC541-7B7A-43D3-8B79-37D633B846F1}">
                  <asvg:svgBlip xmlns:asvg="http://schemas.microsoft.com/office/drawing/2016/SVG/main" r:embed="rId3"/>
                </a:ext>
              </a:extLst>
            </a:blip>
            <a:stretch>
              <a:fillRect t="-14"/>
            </a:stretch>
          </a:blipFill>
        </p:spPr>
        <p:txBody>
          <a:bodyPr/>
          <a:lstStyle/>
          <a:p>
            <a:endParaRPr lang="en-US"/>
          </a:p>
        </p:txBody>
      </p:sp>
      <p:sp>
        <p:nvSpPr>
          <p:cNvPr id="7" name="Freeform 7"/>
          <p:cNvSpPr/>
          <p:nvPr/>
        </p:nvSpPr>
        <p:spPr>
          <a:xfrm rot="-621344">
            <a:off x="14497763" y="7757132"/>
            <a:ext cx="5469986" cy="5059737"/>
          </a:xfrm>
          <a:custGeom>
            <a:avLst/>
            <a:gdLst/>
            <a:ahLst/>
            <a:cxnLst/>
            <a:rect l="l" t="t" r="r" b="b"/>
            <a:pathLst>
              <a:path w="5469986" h="5059737">
                <a:moveTo>
                  <a:pt x="0" y="0"/>
                </a:moveTo>
                <a:lnTo>
                  <a:pt x="5469985" y="0"/>
                </a:lnTo>
                <a:lnTo>
                  <a:pt x="5469985" y="5059736"/>
                </a:lnTo>
                <a:lnTo>
                  <a:pt x="0" y="505973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12901432" y="4145744"/>
            <a:ext cx="5386568" cy="5991621"/>
            <a:chOff x="687070" y="247650"/>
            <a:chExt cx="11148060" cy="12400280"/>
          </a:xfrm>
        </p:grpSpPr>
        <p:sp>
          <p:nvSpPr>
            <p:cNvPr id="9" name="Freeform 9"/>
            <p:cNvSpPr/>
            <p:nvPr/>
          </p:nvSpPr>
          <p:spPr>
            <a:xfrm>
              <a:off x="366333" y="5962"/>
              <a:ext cx="10331959" cy="12110687"/>
            </a:xfrm>
            <a:custGeom>
              <a:avLst/>
              <a:gdLst/>
              <a:ahLst/>
              <a:cxnLst/>
              <a:rect l="l" t="t" r="r" b="b"/>
              <a:pathLst>
                <a:path w="10331959" h="12110687">
                  <a:moveTo>
                    <a:pt x="8848787" y="1491368"/>
                  </a:moveTo>
                  <a:cubicBezTo>
                    <a:pt x="8406827" y="966858"/>
                    <a:pt x="7868347" y="502038"/>
                    <a:pt x="7224457" y="246768"/>
                  </a:cubicBezTo>
                  <a:cubicBezTo>
                    <a:pt x="6765987" y="65158"/>
                    <a:pt x="6266877" y="-5962"/>
                    <a:pt x="5772847" y="388"/>
                  </a:cubicBezTo>
                  <a:cubicBezTo>
                    <a:pt x="3687507" y="30868"/>
                    <a:pt x="1791397" y="1485018"/>
                    <a:pt x="922717" y="3340488"/>
                  </a:cubicBezTo>
                  <a:cubicBezTo>
                    <a:pt x="160717" y="4971168"/>
                    <a:pt x="-366333" y="7786758"/>
                    <a:pt x="314387" y="9451728"/>
                  </a:cubicBezTo>
                  <a:cubicBezTo>
                    <a:pt x="993837" y="11116698"/>
                    <a:pt x="2133027" y="11999348"/>
                    <a:pt x="3881817" y="12075548"/>
                  </a:cubicBezTo>
                  <a:cubicBezTo>
                    <a:pt x="6635177" y="12394318"/>
                    <a:pt x="8721787" y="10496938"/>
                    <a:pt x="9751757" y="8303648"/>
                  </a:cubicBezTo>
                  <a:cubicBezTo>
                    <a:pt x="10781728" y="6110358"/>
                    <a:pt x="10415967" y="3355728"/>
                    <a:pt x="8848787" y="1491368"/>
                  </a:cubicBezTo>
                  <a:close/>
                </a:path>
              </a:pathLst>
            </a:custGeom>
            <a:blipFill>
              <a:blip r:embed="rId5"/>
              <a:stretch>
                <a:fillRect l="-37802" r="-37802"/>
              </a:stretch>
            </a:blipFill>
          </p:spPr>
          <p:txBody>
            <a:bodyPr/>
            <a:lstStyle/>
            <a:p>
              <a:endParaRPr lang="en-US"/>
            </a:p>
          </p:txBody>
        </p:sp>
      </p:grpSp>
      <p:grpSp>
        <p:nvGrpSpPr>
          <p:cNvPr id="10" name="Group 10"/>
          <p:cNvGrpSpPr/>
          <p:nvPr/>
        </p:nvGrpSpPr>
        <p:grpSpPr>
          <a:xfrm>
            <a:off x="613880" y="754761"/>
            <a:ext cx="4848746" cy="4848746"/>
            <a:chOff x="0" y="0"/>
            <a:chExt cx="12700000" cy="12700000"/>
          </a:xfrm>
        </p:grpSpPr>
        <p:sp>
          <p:nvSpPr>
            <p:cNvPr id="11" name="Freeform 11"/>
            <p:cNvSpPr/>
            <p:nvPr/>
          </p:nvSpPr>
          <p:spPr>
            <a:xfrm>
              <a:off x="125908" y="857250"/>
              <a:ext cx="12396490" cy="11506076"/>
            </a:xfrm>
            <a:custGeom>
              <a:avLst/>
              <a:gdLst/>
              <a:ahLst/>
              <a:cxnLst/>
              <a:rect l="l" t="t" r="r" b="b"/>
              <a:pathLst>
                <a:path w="12396490" h="11506076">
                  <a:moveTo>
                    <a:pt x="10015042" y="938530"/>
                  </a:moveTo>
                  <a:cubicBezTo>
                    <a:pt x="8825052" y="189230"/>
                    <a:pt x="8506282" y="154940"/>
                    <a:pt x="7108012" y="0"/>
                  </a:cubicBezTo>
                  <a:cubicBezTo>
                    <a:pt x="3902532" y="38100"/>
                    <a:pt x="1304112" y="1889760"/>
                    <a:pt x="298272" y="4933950"/>
                  </a:cubicBezTo>
                  <a:cubicBezTo>
                    <a:pt x="-45898" y="5975350"/>
                    <a:pt x="-137338" y="7139940"/>
                    <a:pt x="266522" y="8159750"/>
                  </a:cubicBezTo>
                  <a:cubicBezTo>
                    <a:pt x="797382" y="9499600"/>
                    <a:pt x="2116912" y="10407650"/>
                    <a:pt x="3511372" y="10773410"/>
                  </a:cubicBezTo>
                  <a:cubicBezTo>
                    <a:pt x="4905832" y="11140440"/>
                    <a:pt x="6441262" y="11644630"/>
                    <a:pt x="7871282" y="11470640"/>
                  </a:cubicBezTo>
                  <a:cubicBezTo>
                    <a:pt x="8986342" y="11334750"/>
                    <a:pt x="10100132" y="10519410"/>
                    <a:pt x="10934522" y="9767570"/>
                  </a:cubicBezTo>
                  <a:cubicBezTo>
                    <a:pt x="11488242" y="9268460"/>
                    <a:pt x="11833682" y="8576310"/>
                    <a:pt x="12064822" y="7867650"/>
                  </a:cubicBezTo>
                  <a:cubicBezTo>
                    <a:pt x="12872542" y="5401310"/>
                    <a:pt x="12210872" y="2322830"/>
                    <a:pt x="10015042" y="938530"/>
                  </a:cubicBezTo>
                  <a:close/>
                </a:path>
              </a:pathLst>
            </a:custGeom>
            <a:blipFill>
              <a:blip r:embed="rId6"/>
              <a:stretch>
                <a:fillRect l="-19612" r="-19612"/>
              </a:stretch>
            </a:blipFill>
          </p:spPr>
          <p:txBody>
            <a:bodyPr/>
            <a:lstStyle/>
            <a:p>
              <a:endParaRPr lang="en-US"/>
            </a:p>
          </p:txBody>
        </p:sp>
      </p:grpSp>
      <p:grpSp>
        <p:nvGrpSpPr>
          <p:cNvPr id="12" name="Group 12"/>
          <p:cNvGrpSpPr/>
          <p:nvPr/>
        </p:nvGrpSpPr>
        <p:grpSpPr>
          <a:xfrm>
            <a:off x="15447631" y="3087965"/>
            <a:ext cx="2515542" cy="2515542"/>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473" r="-473"/>
              </a:stretch>
            </a:blipFill>
            <a:ln w="19050" cap="sq">
              <a:solidFill>
                <a:srgbClr val="000000"/>
              </a:solidFill>
              <a:prstDash val="solid"/>
              <a:miter/>
            </a:ln>
          </p:spPr>
          <p:txBody>
            <a:bodyPr/>
            <a:lstStyle/>
            <a:p>
              <a:endParaRPr lang="en-US"/>
            </a:p>
          </p:txBody>
        </p:sp>
      </p:grpSp>
      <p:sp>
        <p:nvSpPr>
          <p:cNvPr id="14" name="TextBox 14"/>
          <p:cNvSpPr txBox="1"/>
          <p:nvPr/>
        </p:nvSpPr>
        <p:spPr>
          <a:xfrm>
            <a:off x="5478459" y="1339652"/>
            <a:ext cx="9269395" cy="1104900"/>
          </a:xfrm>
          <a:prstGeom prst="rect">
            <a:avLst/>
          </a:prstGeom>
        </p:spPr>
        <p:txBody>
          <a:bodyPr lIns="0" tIns="0" rIns="0" bIns="0" rtlCol="0" anchor="t">
            <a:spAutoFit/>
          </a:bodyPr>
          <a:lstStyle/>
          <a:p>
            <a:pPr algn="l">
              <a:lnSpc>
                <a:spcPts val="2999"/>
              </a:lnSpc>
            </a:pPr>
            <a:r>
              <a:rPr lang="en-US" sz="2499">
                <a:solidFill>
                  <a:srgbClr val="501214"/>
                </a:solidFill>
                <a:latin typeface="Aptos"/>
                <a:ea typeface="Aptos"/>
                <a:cs typeface="Aptos"/>
                <a:sym typeface="Aptos"/>
              </a:rPr>
              <a:t>Many academic departments offer courses that include outdoor labs, service learning opportunities, or field trips. Check the course catalog for the following departments to register for one or a few!</a:t>
            </a:r>
          </a:p>
        </p:txBody>
      </p:sp>
      <p:sp>
        <p:nvSpPr>
          <p:cNvPr id="15" name="TextBox 15"/>
          <p:cNvSpPr txBox="1"/>
          <p:nvPr/>
        </p:nvSpPr>
        <p:spPr>
          <a:xfrm>
            <a:off x="827929" y="5746382"/>
            <a:ext cx="12512235" cy="1104900"/>
          </a:xfrm>
          <a:prstGeom prst="rect">
            <a:avLst/>
          </a:prstGeom>
        </p:spPr>
        <p:txBody>
          <a:bodyPr lIns="0" tIns="0" rIns="0" bIns="0" rtlCol="0" anchor="t">
            <a:spAutoFit/>
          </a:bodyPr>
          <a:lstStyle/>
          <a:p>
            <a:pPr algn="l">
              <a:lnSpc>
                <a:spcPts val="2999"/>
              </a:lnSpc>
            </a:pPr>
            <a:r>
              <a:rPr lang="en-US" sz="2499">
                <a:solidFill>
                  <a:srgbClr val="501214"/>
                </a:solidFill>
                <a:latin typeface="Aptos"/>
                <a:ea typeface="Aptos"/>
                <a:cs typeface="Aptos"/>
                <a:sym typeface="Aptos"/>
              </a:rPr>
              <a:t>Every year, a variety of events take geared towards connecting students with the San Marcos community and natural environment take place on TXST campus. Keep an eye out for dates of the following events as the year progresses to participate.</a:t>
            </a:r>
          </a:p>
        </p:txBody>
      </p:sp>
      <p:sp>
        <p:nvSpPr>
          <p:cNvPr id="16" name="TextBox 16"/>
          <p:cNvSpPr txBox="1"/>
          <p:nvPr/>
        </p:nvSpPr>
        <p:spPr>
          <a:xfrm>
            <a:off x="5462627" y="840486"/>
            <a:ext cx="9269395" cy="462153"/>
          </a:xfrm>
          <a:prstGeom prst="rect">
            <a:avLst/>
          </a:prstGeom>
        </p:spPr>
        <p:txBody>
          <a:bodyPr lIns="0" tIns="0" rIns="0" bIns="0" rtlCol="0" anchor="t">
            <a:spAutoFit/>
          </a:bodyPr>
          <a:lstStyle/>
          <a:p>
            <a:pPr algn="l">
              <a:lnSpc>
                <a:spcPts val="3456"/>
              </a:lnSpc>
            </a:pPr>
            <a:r>
              <a:rPr lang="en-US" sz="3600" b="1">
                <a:solidFill>
                  <a:srgbClr val="F87860"/>
                </a:solidFill>
                <a:latin typeface="Aptos Bold"/>
                <a:ea typeface="Aptos Bold"/>
                <a:cs typeface="Aptos Bold"/>
                <a:sym typeface="Aptos Bold"/>
              </a:rPr>
              <a:t>Outdoor Courses</a:t>
            </a:r>
          </a:p>
        </p:txBody>
      </p:sp>
      <p:sp>
        <p:nvSpPr>
          <p:cNvPr id="17" name="TextBox 17"/>
          <p:cNvSpPr txBox="1"/>
          <p:nvPr/>
        </p:nvSpPr>
        <p:spPr>
          <a:xfrm>
            <a:off x="16705402" y="566547"/>
            <a:ext cx="7345125" cy="462153"/>
          </a:xfrm>
          <a:prstGeom prst="rect">
            <a:avLst/>
          </a:prstGeom>
        </p:spPr>
        <p:txBody>
          <a:bodyPr lIns="0" tIns="0" rIns="0" bIns="0" rtlCol="0" anchor="t">
            <a:spAutoFit/>
          </a:bodyPr>
          <a:lstStyle/>
          <a:p>
            <a:pPr algn="l">
              <a:lnSpc>
                <a:spcPts val="3456"/>
              </a:lnSpc>
            </a:pPr>
            <a:r>
              <a:rPr lang="en-US" sz="3600" b="1">
                <a:solidFill>
                  <a:srgbClr val="501214"/>
                </a:solidFill>
                <a:latin typeface="Aptos Bold"/>
                <a:ea typeface="Aptos Bold"/>
                <a:cs typeface="Aptos Bold"/>
                <a:sym typeface="Aptos Bold"/>
              </a:rPr>
              <a:t> Tip 3                     </a:t>
            </a:r>
          </a:p>
        </p:txBody>
      </p:sp>
      <p:sp>
        <p:nvSpPr>
          <p:cNvPr id="18" name="TextBox 18"/>
          <p:cNvSpPr txBox="1"/>
          <p:nvPr/>
        </p:nvSpPr>
        <p:spPr>
          <a:xfrm>
            <a:off x="4928894" y="5141354"/>
            <a:ext cx="9269395" cy="462153"/>
          </a:xfrm>
          <a:prstGeom prst="rect">
            <a:avLst/>
          </a:prstGeom>
        </p:spPr>
        <p:txBody>
          <a:bodyPr lIns="0" tIns="0" rIns="0" bIns="0" rtlCol="0" anchor="t">
            <a:spAutoFit/>
          </a:bodyPr>
          <a:lstStyle/>
          <a:p>
            <a:pPr algn="l">
              <a:lnSpc>
                <a:spcPts val="3456"/>
              </a:lnSpc>
            </a:pPr>
            <a:r>
              <a:rPr lang="en-US" sz="3600" b="1">
                <a:solidFill>
                  <a:srgbClr val="F87860"/>
                </a:solidFill>
                <a:latin typeface="Aptos Bold"/>
                <a:ea typeface="Aptos Bold"/>
                <a:cs typeface="Aptos Bold"/>
                <a:sym typeface="Aptos Bold"/>
              </a:rPr>
              <a:t>Outdoor Events</a:t>
            </a:r>
          </a:p>
        </p:txBody>
      </p:sp>
      <p:sp>
        <p:nvSpPr>
          <p:cNvPr id="19" name="TextBox 19"/>
          <p:cNvSpPr txBox="1"/>
          <p:nvPr/>
        </p:nvSpPr>
        <p:spPr>
          <a:xfrm>
            <a:off x="6028024" y="2531504"/>
            <a:ext cx="8170265" cy="2286000"/>
          </a:xfrm>
          <a:prstGeom prst="rect">
            <a:avLst/>
          </a:prstGeom>
        </p:spPr>
        <p:txBody>
          <a:bodyPr lIns="0" tIns="0" rIns="0" bIns="0" rtlCol="0" anchor="t">
            <a:spAutoFit/>
          </a:bodyPr>
          <a:lstStyle/>
          <a:p>
            <a:pPr marL="539751" lvl="1" indent="-269876" algn="l">
              <a:lnSpc>
                <a:spcPts val="3000"/>
              </a:lnSpc>
              <a:buFont typeface="Arial"/>
              <a:buChar char="•"/>
            </a:pPr>
            <a:r>
              <a:rPr lang="en-US" sz="2500">
                <a:solidFill>
                  <a:srgbClr val="501214"/>
                </a:solidFill>
                <a:latin typeface="Aptos"/>
                <a:ea typeface="Aptos"/>
                <a:cs typeface="Aptos"/>
                <a:sym typeface="Aptos"/>
              </a:rPr>
              <a:t>Department of Geography and Environmental Studies</a:t>
            </a:r>
          </a:p>
          <a:p>
            <a:pPr marL="539751" lvl="1" indent="-269876" algn="l">
              <a:lnSpc>
                <a:spcPts val="3000"/>
              </a:lnSpc>
              <a:buFont typeface="Arial"/>
              <a:buChar char="•"/>
            </a:pPr>
            <a:r>
              <a:rPr lang="en-US" sz="2500">
                <a:solidFill>
                  <a:srgbClr val="501214"/>
                </a:solidFill>
                <a:latin typeface="Aptos"/>
                <a:ea typeface="Aptos"/>
                <a:cs typeface="Aptos"/>
                <a:sym typeface="Aptos"/>
              </a:rPr>
              <a:t>Department of Agricultural Sciences</a:t>
            </a:r>
          </a:p>
          <a:p>
            <a:pPr marL="539751" lvl="1" indent="-269876" algn="l">
              <a:lnSpc>
                <a:spcPts val="3000"/>
              </a:lnSpc>
              <a:buFont typeface="Arial"/>
              <a:buChar char="•"/>
            </a:pPr>
            <a:r>
              <a:rPr lang="en-US" sz="2500">
                <a:solidFill>
                  <a:srgbClr val="501214"/>
                </a:solidFill>
                <a:latin typeface="Aptos"/>
                <a:ea typeface="Aptos"/>
                <a:cs typeface="Aptos"/>
                <a:sym typeface="Aptos"/>
              </a:rPr>
              <a:t>Department of Anthropology</a:t>
            </a:r>
          </a:p>
          <a:p>
            <a:pPr marL="539751" lvl="1" indent="-269876" algn="l">
              <a:lnSpc>
                <a:spcPts val="3000"/>
              </a:lnSpc>
              <a:buFont typeface="Arial"/>
              <a:buChar char="•"/>
            </a:pPr>
            <a:r>
              <a:rPr lang="en-US" sz="2500">
                <a:solidFill>
                  <a:srgbClr val="501214"/>
                </a:solidFill>
                <a:latin typeface="Aptos"/>
                <a:ea typeface="Aptos"/>
                <a:cs typeface="Aptos"/>
                <a:sym typeface="Aptos"/>
              </a:rPr>
              <a:t>Department of Biology</a:t>
            </a:r>
          </a:p>
          <a:p>
            <a:pPr marL="539751" lvl="1" indent="-269876" algn="l">
              <a:lnSpc>
                <a:spcPts val="3000"/>
              </a:lnSpc>
              <a:buFont typeface="Arial"/>
              <a:buChar char="•"/>
            </a:pPr>
            <a:r>
              <a:rPr lang="en-US" sz="2500">
                <a:solidFill>
                  <a:srgbClr val="501214"/>
                </a:solidFill>
                <a:latin typeface="Aptos"/>
                <a:ea typeface="Aptos"/>
                <a:cs typeface="Aptos"/>
                <a:sym typeface="Aptos"/>
              </a:rPr>
              <a:t>Department of Health and Human Performance</a:t>
            </a:r>
          </a:p>
          <a:p>
            <a:pPr marL="539751" lvl="1" indent="-269876" algn="l">
              <a:lnSpc>
                <a:spcPts val="3000"/>
              </a:lnSpc>
              <a:buFont typeface="Arial"/>
              <a:buChar char="•"/>
            </a:pPr>
            <a:r>
              <a:rPr lang="en-US" sz="2500">
                <a:solidFill>
                  <a:srgbClr val="501214"/>
                </a:solidFill>
                <a:latin typeface="Aptos"/>
                <a:ea typeface="Aptos"/>
                <a:cs typeface="Aptos"/>
                <a:sym typeface="Aptos"/>
              </a:rPr>
              <a:t>School of Social Work</a:t>
            </a:r>
          </a:p>
        </p:txBody>
      </p:sp>
      <p:sp>
        <p:nvSpPr>
          <p:cNvPr id="20" name="TextBox 20"/>
          <p:cNvSpPr txBox="1"/>
          <p:nvPr/>
        </p:nvSpPr>
        <p:spPr>
          <a:xfrm>
            <a:off x="827929" y="8760388"/>
            <a:ext cx="10960446" cy="1104900"/>
          </a:xfrm>
          <a:prstGeom prst="rect">
            <a:avLst/>
          </a:prstGeom>
        </p:spPr>
        <p:txBody>
          <a:bodyPr lIns="0" tIns="0" rIns="0" bIns="0" rtlCol="0" anchor="t">
            <a:spAutoFit/>
          </a:bodyPr>
          <a:lstStyle/>
          <a:p>
            <a:pPr algn="l">
              <a:lnSpc>
                <a:spcPts val="2999"/>
              </a:lnSpc>
            </a:pPr>
            <a:r>
              <a:rPr lang="en-US" sz="2499">
                <a:solidFill>
                  <a:srgbClr val="501214"/>
                </a:solidFill>
                <a:latin typeface="Aptos"/>
                <a:ea typeface="Aptos"/>
                <a:cs typeface="Aptos"/>
                <a:sym typeface="Aptos"/>
              </a:rPr>
              <a:t>For more more information and advice on how to integrate nature into your life as a Bobcat, visit the </a:t>
            </a:r>
            <a:r>
              <a:rPr lang="en-US" sz="2499" b="1" u="sng">
                <a:solidFill>
                  <a:srgbClr val="ED2542"/>
                </a:solidFill>
                <a:latin typeface="Aptos Bold"/>
                <a:ea typeface="Aptos Bold"/>
                <a:cs typeface="Aptos Bold"/>
                <a:sym typeface="Aptos Bold"/>
                <a:hlinkClick r:id="rId8" tooltip="https://www.campusnature.com/about-us/our-network/texas-state-university"/>
              </a:rPr>
              <a:t>Campus Nature Rx</a:t>
            </a:r>
            <a:r>
              <a:rPr lang="en-US" sz="2499">
                <a:solidFill>
                  <a:srgbClr val="501214"/>
                </a:solidFill>
                <a:latin typeface="Aptos"/>
                <a:ea typeface="Aptos"/>
                <a:cs typeface="Aptos"/>
                <a:sym typeface="Aptos"/>
              </a:rPr>
              <a:t> webpage or email</a:t>
            </a:r>
          </a:p>
          <a:p>
            <a:pPr algn="l">
              <a:lnSpc>
                <a:spcPts val="2999"/>
              </a:lnSpc>
            </a:pPr>
            <a:r>
              <a:rPr lang="en-US" sz="2499" b="1">
                <a:solidFill>
                  <a:srgbClr val="ED2542"/>
                </a:solidFill>
                <a:latin typeface="Aptos Bold"/>
                <a:ea typeface="Aptos Bold"/>
                <a:cs typeface="Aptos Bold"/>
                <a:sym typeface="Aptos Bold"/>
              </a:rPr>
              <a:t>Dr. Christine Norton</a:t>
            </a:r>
            <a:r>
              <a:rPr lang="en-US" sz="2499">
                <a:solidFill>
                  <a:srgbClr val="501214"/>
                </a:solidFill>
                <a:latin typeface="Aptos"/>
                <a:ea typeface="Aptos"/>
                <a:cs typeface="Aptos"/>
                <a:sym typeface="Aptos"/>
              </a:rPr>
              <a:t> in the School of Social Work.</a:t>
            </a:r>
          </a:p>
        </p:txBody>
      </p:sp>
      <p:sp>
        <p:nvSpPr>
          <p:cNvPr id="21" name="TextBox 21"/>
          <p:cNvSpPr txBox="1"/>
          <p:nvPr/>
        </p:nvSpPr>
        <p:spPr>
          <a:xfrm>
            <a:off x="2431722" y="6984632"/>
            <a:ext cx="8170265" cy="1524000"/>
          </a:xfrm>
          <a:prstGeom prst="rect">
            <a:avLst/>
          </a:prstGeom>
        </p:spPr>
        <p:txBody>
          <a:bodyPr lIns="0" tIns="0" rIns="0" bIns="0" rtlCol="0" anchor="t">
            <a:spAutoFit/>
          </a:bodyPr>
          <a:lstStyle/>
          <a:p>
            <a:pPr marL="539751" lvl="1" indent="-269876" algn="l">
              <a:lnSpc>
                <a:spcPts val="3000"/>
              </a:lnSpc>
              <a:buFont typeface="Arial"/>
              <a:buChar char="•"/>
            </a:pPr>
            <a:r>
              <a:rPr lang="en-US" sz="2500">
                <a:solidFill>
                  <a:srgbClr val="501214"/>
                </a:solidFill>
                <a:latin typeface="Aptos"/>
                <a:ea typeface="Aptos"/>
                <a:cs typeface="Aptos"/>
                <a:sym typeface="Aptos"/>
              </a:rPr>
              <a:t>August - </a:t>
            </a:r>
            <a:r>
              <a:rPr lang="en-US" sz="2500" u="sng">
                <a:solidFill>
                  <a:srgbClr val="501214"/>
                </a:solidFill>
                <a:latin typeface="Aptos"/>
                <a:ea typeface="Aptos"/>
                <a:cs typeface="Aptos"/>
                <a:sym typeface="Aptos"/>
                <a:hlinkClick r:id="rId9" tooltip="https://nsfe.txst.edu/bobcat-welcome-week-fa26.html"/>
              </a:rPr>
              <a:t>First Float</a:t>
            </a:r>
          </a:p>
          <a:p>
            <a:pPr marL="539751" lvl="1" indent="-269876" algn="l">
              <a:lnSpc>
                <a:spcPts val="3000"/>
              </a:lnSpc>
              <a:buFont typeface="Arial"/>
              <a:buChar char="•"/>
            </a:pPr>
            <a:r>
              <a:rPr lang="en-US" sz="2500">
                <a:solidFill>
                  <a:srgbClr val="501214"/>
                </a:solidFill>
                <a:latin typeface="Aptos"/>
                <a:ea typeface="Aptos"/>
                <a:cs typeface="Aptos"/>
                <a:sym typeface="Aptos"/>
              </a:rPr>
              <a:t>October - </a:t>
            </a:r>
            <a:r>
              <a:rPr lang="en-US" sz="2500" u="sng">
                <a:solidFill>
                  <a:srgbClr val="501214"/>
                </a:solidFill>
                <a:latin typeface="Aptos"/>
                <a:ea typeface="Aptos"/>
                <a:cs typeface="Aptos"/>
                <a:sym typeface="Aptos"/>
                <a:hlinkClick r:id="rId10" tooltip="https://www.sspowwow.com"/>
              </a:rPr>
              <a:t>Sacred Springs Powwow</a:t>
            </a:r>
          </a:p>
          <a:p>
            <a:pPr marL="539751" lvl="1" indent="-269876" algn="l">
              <a:lnSpc>
                <a:spcPts val="3000"/>
              </a:lnSpc>
              <a:buFont typeface="Arial"/>
              <a:buChar char="•"/>
            </a:pPr>
            <a:r>
              <a:rPr lang="en-US" sz="2500">
                <a:solidFill>
                  <a:srgbClr val="501214"/>
                </a:solidFill>
                <a:latin typeface="Aptos"/>
                <a:ea typeface="Aptos"/>
                <a:cs typeface="Aptos"/>
                <a:sym typeface="Aptos"/>
              </a:rPr>
              <a:t>March - </a:t>
            </a:r>
            <a:r>
              <a:rPr lang="en-US" sz="2500" u="sng">
                <a:solidFill>
                  <a:srgbClr val="501214"/>
                </a:solidFill>
                <a:latin typeface="Aptos"/>
                <a:ea typeface="Aptos"/>
                <a:cs typeface="Aptos"/>
                <a:sym typeface="Aptos"/>
                <a:hlinkClick r:id="rId11" tooltip="https://studentinvolvement.txst.edu/l-s/serve/bobcat-build.html"/>
              </a:rPr>
              <a:t>Bobcat Build’s Big Event</a:t>
            </a:r>
          </a:p>
          <a:p>
            <a:pPr marL="539751" lvl="1" indent="-269876" algn="l">
              <a:lnSpc>
                <a:spcPts val="3000"/>
              </a:lnSpc>
              <a:buFont typeface="Arial"/>
              <a:buChar char="•"/>
            </a:pPr>
            <a:r>
              <a:rPr lang="en-US" sz="2500">
                <a:solidFill>
                  <a:srgbClr val="501214"/>
                </a:solidFill>
                <a:latin typeface="Aptos"/>
                <a:ea typeface="Aptos"/>
                <a:cs typeface="Aptos"/>
                <a:sym typeface="Aptos"/>
              </a:rPr>
              <a:t>April - </a:t>
            </a:r>
            <a:r>
              <a:rPr lang="en-US" sz="2500" u="sng">
                <a:solidFill>
                  <a:srgbClr val="501214"/>
                </a:solidFill>
                <a:latin typeface="Aptos"/>
                <a:ea typeface="Aptos"/>
                <a:cs typeface="Aptos"/>
                <a:sym typeface="Aptos"/>
                <a:hlinkClick r:id="rId12" tooltip="https://www.meadowscenter.txst.edu/education/earth-day.html"/>
              </a:rPr>
              <a:t>Earth Day Festival</a:t>
            </a:r>
            <a:r>
              <a:rPr lang="en-US" sz="2500">
                <a:solidFill>
                  <a:srgbClr val="501214"/>
                </a:solidFill>
                <a:latin typeface="Aptos"/>
                <a:ea typeface="Aptos"/>
                <a:cs typeface="Aptos"/>
                <a:sym typeface="Aptos"/>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1E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l="-17960" t="-31801" r="-10908" b="-20268"/>
              </a:stretch>
            </a:blipFill>
          </p:spPr>
          <p:txBody>
            <a:bodyPr/>
            <a:lstStyle/>
            <a:p>
              <a:endParaRPr lang="en-US"/>
            </a:p>
          </p:txBody>
        </p:sp>
      </p:grpSp>
      <p:grpSp>
        <p:nvGrpSpPr>
          <p:cNvPr id="4" name="Group 4"/>
          <p:cNvGrpSpPr>
            <a:grpSpLocks noChangeAspect="1"/>
          </p:cNvGrpSpPr>
          <p:nvPr/>
        </p:nvGrpSpPr>
        <p:grpSpPr>
          <a:xfrm>
            <a:off x="9690157" y="1590284"/>
            <a:ext cx="8001947" cy="6780316"/>
            <a:chOff x="0" y="0"/>
            <a:chExt cx="19050000" cy="16141700"/>
          </a:xfrm>
        </p:grpSpPr>
        <p:sp>
          <p:nvSpPr>
            <p:cNvPr id="5" name="Freeform 5"/>
            <p:cNvSpPr/>
            <p:nvPr/>
          </p:nvSpPr>
          <p:spPr>
            <a:xfrm>
              <a:off x="367919" y="327025"/>
              <a:ext cx="18314288" cy="10660888"/>
            </a:xfrm>
            <a:custGeom>
              <a:avLst/>
              <a:gdLst/>
              <a:ahLst/>
              <a:cxnLst/>
              <a:rect l="l" t="t" r="r" b="b"/>
              <a:pathLst>
                <a:path w="18314288" h="10660888">
                  <a:moveTo>
                    <a:pt x="18314162" y="10660888"/>
                  </a:moveTo>
                  <a:lnTo>
                    <a:pt x="0" y="10660888"/>
                  </a:lnTo>
                  <a:lnTo>
                    <a:pt x="0" y="0"/>
                  </a:lnTo>
                  <a:lnTo>
                    <a:pt x="18314288" y="0"/>
                  </a:lnTo>
                  <a:lnTo>
                    <a:pt x="18314288" y="10660888"/>
                  </a:lnTo>
                  <a:close/>
                </a:path>
              </a:pathLst>
            </a:custGeom>
            <a:blipFill>
              <a:blip r:embed="rId4"/>
              <a:stretch>
                <a:fillRect l="-3160" r="-3160"/>
              </a:stretch>
            </a:blipFill>
          </p:spPr>
          <p:txBody>
            <a:bodyPr/>
            <a:lstStyle/>
            <a:p>
              <a:endParaRPr lang="en-US"/>
            </a:p>
          </p:txBody>
        </p:sp>
        <p:sp>
          <p:nvSpPr>
            <p:cNvPr id="6" name="Freeform 6"/>
            <p:cNvSpPr/>
            <p:nvPr/>
          </p:nvSpPr>
          <p:spPr>
            <a:xfrm>
              <a:off x="0" y="0"/>
              <a:ext cx="19050000" cy="16141700"/>
            </a:xfrm>
            <a:custGeom>
              <a:avLst/>
              <a:gdLst/>
              <a:ahLst/>
              <a:cxnLst/>
              <a:rect l="l" t="t" r="r" b="b"/>
              <a:pathLst>
                <a:path w="19050000" h="16141700">
                  <a:moveTo>
                    <a:pt x="19050000" y="16141700"/>
                  </a:moveTo>
                  <a:lnTo>
                    <a:pt x="0" y="16141700"/>
                  </a:lnTo>
                  <a:lnTo>
                    <a:pt x="0" y="0"/>
                  </a:lnTo>
                  <a:lnTo>
                    <a:pt x="19050000" y="0"/>
                  </a:lnTo>
                  <a:lnTo>
                    <a:pt x="19050000" y="16141700"/>
                  </a:lnTo>
                  <a:close/>
                </a:path>
              </a:pathLst>
            </a:custGeom>
            <a:blipFill>
              <a:blip r:embed="rId5"/>
              <a:stretch>
                <a:fillRect t="-9" b="-9"/>
              </a:stretch>
            </a:blipFill>
          </p:spPr>
          <p:txBody>
            <a:bodyPr/>
            <a:lstStyle/>
            <a:p>
              <a:endParaRPr lang="en-US"/>
            </a:p>
          </p:txBody>
        </p:sp>
      </p:grpSp>
      <p:sp>
        <p:nvSpPr>
          <p:cNvPr id="7" name="Freeform 7"/>
          <p:cNvSpPr/>
          <p:nvPr/>
        </p:nvSpPr>
        <p:spPr>
          <a:xfrm rot="-5400000">
            <a:off x="9955572" y="8094104"/>
            <a:ext cx="539169" cy="552994"/>
          </a:xfrm>
          <a:custGeom>
            <a:avLst/>
            <a:gdLst/>
            <a:ahLst/>
            <a:cxnLst/>
            <a:rect l="l" t="t" r="r" b="b"/>
            <a:pathLst>
              <a:path w="539169" h="552994">
                <a:moveTo>
                  <a:pt x="0" y="0"/>
                </a:moveTo>
                <a:lnTo>
                  <a:pt x="539169" y="0"/>
                </a:lnTo>
                <a:lnTo>
                  <a:pt x="539169" y="552993"/>
                </a:lnTo>
                <a:lnTo>
                  <a:pt x="0" y="55299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8" name="Group 8"/>
          <p:cNvGrpSpPr/>
          <p:nvPr/>
        </p:nvGrpSpPr>
        <p:grpSpPr>
          <a:xfrm>
            <a:off x="631142" y="4369773"/>
            <a:ext cx="4344492" cy="5490228"/>
            <a:chOff x="0" y="0"/>
            <a:chExt cx="1739900" cy="2198749"/>
          </a:xfrm>
        </p:grpSpPr>
        <p:sp>
          <p:nvSpPr>
            <p:cNvPr id="9" name="Freeform 9"/>
            <p:cNvSpPr/>
            <p:nvPr/>
          </p:nvSpPr>
          <p:spPr>
            <a:xfrm>
              <a:off x="-127" y="127"/>
              <a:ext cx="1739773" cy="2198679"/>
            </a:xfrm>
            <a:custGeom>
              <a:avLst/>
              <a:gdLst/>
              <a:ahLst/>
              <a:cxnLst/>
              <a:rect l="l" t="t" r="r" b="b"/>
              <a:pathLst>
                <a:path w="1739773" h="2198679">
                  <a:moveTo>
                    <a:pt x="1338707" y="2193034"/>
                  </a:moveTo>
                  <a:cubicBezTo>
                    <a:pt x="1282827" y="2205734"/>
                    <a:pt x="1257427" y="2193034"/>
                    <a:pt x="1200277" y="2193034"/>
                  </a:cubicBezTo>
                  <a:cubicBezTo>
                    <a:pt x="1143127" y="2193034"/>
                    <a:pt x="1052068" y="2180334"/>
                    <a:pt x="1052068" y="2180334"/>
                  </a:cubicBezTo>
                  <a:lnTo>
                    <a:pt x="707771" y="2180334"/>
                  </a:lnTo>
                  <a:lnTo>
                    <a:pt x="631063" y="2167634"/>
                  </a:lnTo>
                  <a:cubicBezTo>
                    <a:pt x="631063" y="2167634"/>
                    <a:pt x="533400" y="2180334"/>
                    <a:pt x="457581" y="2167634"/>
                  </a:cubicBezTo>
                  <a:cubicBezTo>
                    <a:pt x="381762" y="2154934"/>
                    <a:pt x="296418" y="2167634"/>
                    <a:pt x="296418" y="2167634"/>
                  </a:cubicBezTo>
                  <a:cubicBezTo>
                    <a:pt x="240284" y="2167634"/>
                    <a:pt x="162814" y="2163316"/>
                    <a:pt x="119507" y="2134106"/>
                  </a:cubicBezTo>
                  <a:cubicBezTo>
                    <a:pt x="47371" y="2085465"/>
                    <a:pt x="25400" y="2015234"/>
                    <a:pt x="0" y="1909443"/>
                  </a:cubicBezTo>
                  <a:lnTo>
                    <a:pt x="0" y="1708910"/>
                  </a:lnTo>
                  <a:cubicBezTo>
                    <a:pt x="0" y="1708910"/>
                    <a:pt x="12700" y="1623947"/>
                    <a:pt x="12700" y="1565654"/>
                  </a:cubicBezTo>
                  <a:cubicBezTo>
                    <a:pt x="12700" y="1507361"/>
                    <a:pt x="0" y="1417445"/>
                    <a:pt x="0" y="1417445"/>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220724" y="0"/>
                  </a:lnTo>
                  <a:cubicBezTo>
                    <a:pt x="1320800" y="0"/>
                    <a:pt x="1389253" y="12700"/>
                    <a:pt x="1389253" y="12700"/>
                  </a:cubicBezTo>
                  <a:cubicBezTo>
                    <a:pt x="1453388" y="12700"/>
                    <a:pt x="1542161" y="36322"/>
                    <a:pt x="1600073" y="50800"/>
                  </a:cubicBezTo>
                  <a:cubicBezTo>
                    <a:pt x="1701673" y="76200"/>
                    <a:pt x="1727073" y="254000"/>
                    <a:pt x="1727073" y="350520"/>
                  </a:cubicBezTo>
                  <a:lnTo>
                    <a:pt x="1727073" y="1326640"/>
                  </a:lnTo>
                  <a:cubicBezTo>
                    <a:pt x="1727073" y="1326640"/>
                    <a:pt x="1739773" y="1695321"/>
                    <a:pt x="1739773" y="1728341"/>
                  </a:cubicBezTo>
                  <a:cubicBezTo>
                    <a:pt x="1739773" y="1761361"/>
                    <a:pt x="1717294" y="1869311"/>
                    <a:pt x="1699387" y="1915539"/>
                  </a:cubicBezTo>
                  <a:cubicBezTo>
                    <a:pt x="1674368" y="1980182"/>
                    <a:pt x="1684528" y="2037078"/>
                    <a:pt x="1632712" y="2081274"/>
                  </a:cubicBezTo>
                  <a:cubicBezTo>
                    <a:pt x="1596644" y="2112135"/>
                    <a:pt x="1542542" y="2149473"/>
                    <a:pt x="1497330" y="2166618"/>
                  </a:cubicBezTo>
                  <a:cubicBezTo>
                    <a:pt x="1452118" y="2183763"/>
                    <a:pt x="1394333" y="2180461"/>
                    <a:pt x="1338453" y="2193161"/>
                  </a:cubicBezTo>
                  <a:close/>
                </a:path>
              </a:pathLst>
            </a:custGeom>
            <a:blipFill>
              <a:blip r:embed="rId7"/>
              <a:stretch>
                <a:fillRect l="-71440" t="-14141" r="-44651" b="5"/>
              </a:stretch>
            </a:blipFill>
          </p:spPr>
          <p:txBody>
            <a:bodyPr/>
            <a:lstStyle/>
            <a:p>
              <a:endParaRPr lang="en-US"/>
            </a:p>
          </p:txBody>
        </p:sp>
      </p:grpSp>
      <p:sp>
        <p:nvSpPr>
          <p:cNvPr id="10" name="TextBox 10"/>
          <p:cNvSpPr txBox="1"/>
          <p:nvPr/>
        </p:nvSpPr>
        <p:spPr>
          <a:xfrm>
            <a:off x="574269" y="857107"/>
            <a:ext cx="8802729" cy="1130935"/>
          </a:xfrm>
          <a:prstGeom prst="rect">
            <a:avLst/>
          </a:prstGeom>
        </p:spPr>
        <p:txBody>
          <a:bodyPr lIns="0" tIns="0" rIns="0" bIns="0" rtlCol="0" anchor="t">
            <a:spAutoFit/>
          </a:bodyPr>
          <a:lstStyle/>
          <a:p>
            <a:pPr algn="l">
              <a:lnSpc>
                <a:spcPts val="8720"/>
              </a:lnSpc>
            </a:pPr>
            <a:r>
              <a:rPr lang="en-US" sz="8000" b="1">
                <a:solidFill>
                  <a:srgbClr val="6EA095"/>
                </a:solidFill>
                <a:latin typeface="Aptos Bold"/>
                <a:ea typeface="Aptos Bold"/>
                <a:cs typeface="Aptos Bold"/>
                <a:sym typeface="Aptos Bold"/>
              </a:rPr>
              <a:t>Ask for Help</a:t>
            </a:r>
          </a:p>
        </p:txBody>
      </p:sp>
      <p:sp>
        <p:nvSpPr>
          <p:cNvPr id="11" name="TextBox 11"/>
          <p:cNvSpPr txBox="1"/>
          <p:nvPr/>
        </p:nvSpPr>
        <p:spPr>
          <a:xfrm>
            <a:off x="574269" y="1978998"/>
            <a:ext cx="8589272" cy="2171700"/>
          </a:xfrm>
          <a:prstGeom prst="rect">
            <a:avLst/>
          </a:prstGeom>
        </p:spPr>
        <p:txBody>
          <a:bodyPr lIns="0" tIns="0" rIns="0" bIns="0" rtlCol="0" anchor="t">
            <a:spAutoFit/>
          </a:bodyPr>
          <a:lstStyle/>
          <a:p>
            <a:pPr algn="l">
              <a:lnSpc>
                <a:spcPts val="2879"/>
              </a:lnSpc>
            </a:pPr>
            <a:r>
              <a:rPr lang="en-US" sz="2400">
                <a:solidFill>
                  <a:srgbClr val="501214"/>
                </a:solidFill>
                <a:latin typeface="Aptos"/>
                <a:ea typeface="Aptos"/>
                <a:cs typeface="Aptos"/>
                <a:sym typeface="Aptos"/>
              </a:rPr>
              <a:t>While many mental health struggles can be addressed with lifestyle and habit changes, it is often useful and sometimes necessary to seek professional help for certain conditions. At Texas State, Bobcats have access to a variety of mental health resources offered through the </a:t>
            </a:r>
            <a:r>
              <a:rPr lang="en-US" sz="2400" b="1" u="sng">
                <a:solidFill>
                  <a:srgbClr val="ED2542"/>
                </a:solidFill>
                <a:latin typeface="Aptos Bold"/>
                <a:ea typeface="Aptos Bold"/>
                <a:cs typeface="Aptos Bold"/>
                <a:sym typeface="Aptos Bold"/>
                <a:hlinkClick r:id="rId8" tooltip="https://www.counseling.txst.edu"/>
              </a:rPr>
              <a:t>TXST Counseling Center</a:t>
            </a:r>
            <a:r>
              <a:rPr lang="en-US" sz="2400">
                <a:solidFill>
                  <a:srgbClr val="501214"/>
                </a:solidFill>
                <a:latin typeface="Aptos"/>
                <a:ea typeface="Aptos"/>
                <a:cs typeface="Aptos"/>
                <a:sym typeface="Aptos"/>
              </a:rPr>
              <a:t> and the </a:t>
            </a:r>
            <a:r>
              <a:rPr lang="en-US" sz="2400" b="1" u="sng">
                <a:solidFill>
                  <a:srgbClr val="ED2542"/>
                </a:solidFill>
                <a:latin typeface="Aptos Bold"/>
                <a:ea typeface="Aptos Bold"/>
                <a:cs typeface="Aptos Bold"/>
                <a:sym typeface="Aptos Bold"/>
                <a:hlinkClick r:id="rId9" tooltip="https://www.healthcenter.txst.edu"/>
              </a:rPr>
              <a:t>Student Health Center</a:t>
            </a:r>
            <a:r>
              <a:rPr lang="en-US" sz="2400">
                <a:solidFill>
                  <a:srgbClr val="501214"/>
                </a:solidFill>
                <a:latin typeface="Aptos"/>
                <a:ea typeface="Aptos"/>
                <a:cs typeface="Aptos"/>
                <a:sym typeface="Aptos"/>
              </a:rPr>
              <a:t> on-campus clinic.</a:t>
            </a:r>
          </a:p>
        </p:txBody>
      </p:sp>
      <p:sp>
        <p:nvSpPr>
          <p:cNvPr id="12" name="TextBox 12"/>
          <p:cNvSpPr txBox="1"/>
          <p:nvPr/>
        </p:nvSpPr>
        <p:spPr>
          <a:xfrm>
            <a:off x="5357052" y="5692531"/>
            <a:ext cx="3786948" cy="3771900"/>
          </a:xfrm>
          <a:prstGeom prst="rect">
            <a:avLst/>
          </a:prstGeom>
        </p:spPr>
        <p:txBody>
          <a:bodyPr lIns="0" tIns="0" rIns="0" bIns="0" rtlCol="0" anchor="t">
            <a:spAutoFit/>
          </a:bodyPr>
          <a:lstStyle/>
          <a:p>
            <a:pPr algn="l">
              <a:lnSpc>
                <a:spcPts val="2760"/>
              </a:lnSpc>
            </a:pPr>
            <a:r>
              <a:rPr lang="en-US" sz="2300">
                <a:solidFill>
                  <a:srgbClr val="501214"/>
                </a:solidFill>
                <a:latin typeface="Aptos"/>
                <a:ea typeface="Aptos"/>
                <a:cs typeface="Aptos"/>
                <a:sym typeface="Aptos"/>
              </a:rPr>
              <a:t>Even though it can be hard to reach out, remember that there is no shame in admitting you may need a helping hand. Getting the care you need may be daunting at first, but taking the first step is worth the effort for your health and wellbeing. You shouldn’t have to do this all on your own- we are all stronger together!</a:t>
            </a:r>
          </a:p>
        </p:txBody>
      </p:sp>
      <p:sp>
        <p:nvSpPr>
          <p:cNvPr id="13" name="TextBox 13"/>
          <p:cNvSpPr txBox="1"/>
          <p:nvPr/>
        </p:nvSpPr>
        <p:spPr>
          <a:xfrm>
            <a:off x="5357052" y="4573153"/>
            <a:ext cx="3072407" cy="900303"/>
          </a:xfrm>
          <a:prstGeom prst="rect">
            <a:avLst/>
          </a:prstGeom>
        </p:spPr>
        <p:txBody>
          <a:bodyPr lIns="0" tIns="0" rIns="0" bIns="0" rtlCol="0" anchor="t">
            <a:spAutoFit/>
          </a:bodyPr>
          <a:lstStyle/>
          <a:p>
            <a:pPr algn="l">
              <a:lnSpc>
                <a:spcPts val="3456"/>
              </a:lnSpc>
            </a:pPr>
            <a:r>
              <a:rPr lang="en-US" sz="3600" b="1">
                <a:solidFill>
                  <a:srgbClr val="F87860"/>
                </a:solidFill>
                <a:latin typeface="Aptos Bold"/>
                <a:ea typeface="Aptos Bold"/>
                <a:cs typeface="Aptos Bold"/>
                <a:sym typeface="Aptos Bold"/>
              </a:rPr>
              <a:t>Strength in Numbers</a:t>
            </a:r>
          </a:p>
        </p:txBody>
      </p:sp>
      <p:sp>
        <p:nvSpPr>
          <p:cNvPr id="14" name="TextBox 14"/>
          <p:cNvSpPr txBox="1"/>
          <p:nvPr/>
        </p:nvSpPr>
        <p:spPr>
          <a:xfrm>
            <a:off x="9948660" y="8798938"/>
            <a:ext cx="7743444" cy="914400"/>
          </a:xfrm>
          <a:prstGeom prst="rect">
            <a:avLst/>
          </a:prstGeom>
        </p:spPr>
        <p:txBody>
          <a:bodyPr lIns="0" tIns="0" rIns="0" bIns="0" rtlCol="0" anchor="t">
            <a:spAutoFit/>
          </a:bodyPr>
          <a:lstStyle/>
          <a:p>
            <a:pPr algn="l">
              <a:lnSpc>
                <a:spcPts val="2464"/>
              </a:lnSpc>
            </a:pPr>
            <a:r>
              <a:rPr lang="en-US" sz="2054">
                <a:solidFill>
                  <a:srgbClr val="501214"/>
                </a:solidFill>
                <a:latin typeface="Aptos"/>
                <a:ea typeface="Aptos"/>
                <a:cs typeface="Aptos"/>
                <a:sym typeface="Aptos"/>
              </a:rPr>
              <a:t>Find out about the various mental health resources available to Bobcats by visiting the </a:t>
            </a:r>
            <a:r>
              <a:rPr lang="en-US" sz="2054" u="sng">
                <a:solidFill>
                  <a:srgbClr val="ED2542"/>
                </a:solidFill>
                <a:latin typeface="Aptos"/>
                <a:ea typeface="Aptos"/>
                <a:cs typeface="Aptos"/>
                <a:sym typeface="Aptos"/>
                <a:hlinkClick r:id="rId10" tooltip="https://mindsmatter.studentsuccess.txst.edu"/>
              </a:rPr>
              <a:t>Division of Student Success</a:t>
            </a:r>
            <a:r>
              <a:rPr lang="en-US" sz="2054">
                <a:solidFill>
                  <a:srgbClr val="501214"/>
                </a:solidFill>
                <a:latin typeface="Aptos"/>
                <a:ea typeface="Aptos"/>
                <a:cs typeface="Aptos"/>
                <a:sym typeface="Aptos"/>
              </a:rPr>
              <a:t> webpage, or by calling the Counseling Center at </a:t>
            </a:r>
            <a:r>
              <a:rPr lang="en-US" sz="2054" b="1">
                <a:solidFill>
                  <a:srgbClr val="ED2542"/>
                </a:solidFill>
                <a:latin typeface="Aptos Bold"/>
                <a:ea typeface="Aptos Bold"/>
                <a:cs typeface="Aptos Bold"/>
                <a:sym typeface="Aptos Bold"/>
              </a:rPr>
              <a:t>512.245.2208</a:t>
            </a:r>
            <a:r>
              <a:rPr lang="en-US" sz="2054">
                <a:solidFill>
                  <a:srgbClr val="501214"/>
                </a:solidFill>
                <a:latin typeface="Aptos"/>
                <a:ea typeface="Aptos"/>
                <a:cs typeface="Aptos"/>
                <a:sym typeface="Aptos"/>
              </a:rPr>
              <a:t>.</a:t>
            </a:r>
          </a:p>
        </p:txBody>
      </p:sp>
      <p:sp>
        <p:nvSpPr>
          <p:cNvPr id="15" name="TextBox 15"/>
          <p:cNvSpPr txBox="1"/>
          <p:nvPr/>
        </p:nvSpPr>
        <p:spPr>
          <a:xfrm>
            <a:off x="16724109" y="572248"/>
            <a:ext cx="7345125" cy="462153"/>
          </a:xfrm>
          <a:prstGeom prst="rect">
            <a:avLst/>
          </a:prstGeom>
        </p:spPr>
        <p:txBody>
          <a:bodyPr lIns="0" tIns="0" rIns="0" bIns="0" rtlCol="0" anchor="t">
            <a:spAutoFit/>
          </a:bodyPr>
          <a:lstStyle/>
          <a:p>
            <a:pPr algn="l">
              <a:lnSpc>
                <a:spcPts val="3456"/>
              </a:lnSpc>
            </a:pPr>
            <a:r>
              <a:rPr lang="en-US" sz="3600" b="1">
                <a:solidFill>
                  <a:srgbClr val="501214"/>
                </a:solidFill>
                <a:latin typeface="Aptos Bold"/>
                <a:ea typeface="Aptos Bold"/>
                <a:cs typeface="Aptos Bold"/>
                <a:sym typeface="Aptos Bold"/>
              </a:rPr>
              <a:t> Tip 4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1548</Words>
  <Application>Microsoft Office PowerPoint</Application>
  <PresentationFormat>Custom</PresentationFormat>
  <Paragraphs>111</Paragraphs>
  <Slides>10</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Calibri</vt:lpstr>
      <vt:lpstr>Aptos Bold</vt:lpstr>
      <vt:lpstr>Arial</vt:lpstr>
      <vt:lpstr>Aptos</vt:lpstr>
      <vt:lpstr>Aptos Bold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 stewardship</dc:title>
  <cp:lastModifiedBy>Montoya, Adriana R</cp:lastModifiedBy>
  <cp:revision>2</cp:revision>
  <dcterms:created xsi:type="dcterms:W3CDTF">2006-08-16T00:00:00Z</dcterms:created>
  <dcterms:modified xsi:type="dcterms:W3CDTF">2026-08-12T21:23:38Z</dcterms:modified>
  <dc:identifier>DAHNZxxL-Ck</dc:identifier>
</cp:coreProperties>
</file>