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ptos Bold" panose="020B0604020202020204" charset="0"/>
      <p:regular r:id="rId14"/>
    </p:embeddedFont>
    <p:embeddedFont>
      <p:font typeface="Aptos Bold Italics"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189" y="4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hyperlink" Target="https://www.hayscountytx.gov/172/Elections" TargetMode="External"/><Relationship Id="rId3" Type="http://schemas.openxmlformats.org/officeDocument/2006/relationships/image" Target="../media/image50.jpeg"/><Relationship Id="rId7" Type="http://schemas.openxmlformats.org/officeDocument/2006/relationships/hyperlink" Target="https://experience.arcgis.com/experience/382fd0caefcc44b584a05f027ea764c8/page/Trails#widget_42=active_datasource_id:dataSource_2,center:-10902057.937660405%2C3487349.086790405%2C102100,scale:26666.666666666668,level:14.52310958185097" TargetMode="External"/><Relationship Id="rId12" Type="http://schemas.openxmlformats.org/officeDocument/2006/relationships/image" Target="../media/image5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1.svg"/><Relationship Id="rId11" Type="http://schemas.openxmlformats.org/officeDocument/2006/relationships/hyperlink" Target="https://www.sanmarcostx.gov/3802/General-Information" TargetMode="External"/><Relationship Id="rId5" Type="http://schemas.openxmlformats.org/officeDocument/2006/relationships/image" Target="../media/image6.jpeg"/><Relationship Id="rId15" Type="http://schemas.openxmlformats.org/officeDocument/2006/relationships/hyperlink" Target="https://sanmarcostx.gov/2878/Bus-Route-Information" TargetMode="External"/><Relationship Id="rId10" Type="http://schemas.openxmlformats.org/officeDocument/2006/relationships/image" Target="../media/image53.svg"/><Relationship Id="rId4" Type="http://schemas.openxmlformats.org/officeDocument/2006/relationships/image" Target="../media/image1.png"/><Relationship Id="rId9" Type="http://schemas.openxmlformats.org/officeDocument/2006/relationships/hyperlink" Target="https://www.sanmarcostx.gov/596/Library-Cards" TargetMode="External"/><Relationship Id="rId14" Type="http://schemas.openxmlformats.org/officeDocument/2006/relationships/image" Target="../media/image55.sv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hyperlink" Target="https://www.visitsanmarcos.com" TargetMode="External"/><Relationship Id="rId5" Type="http://schemas.openxmlformats.org/officeDocument/2006/relationships/image" Target="../media/image1.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sv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hyperlink" Target="https://amiba.net/local-multiplier/" TargetMode="External"/><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16.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svg"/><Relationship Id="rId3" Type="http://schemas.openxmlformats.org/officeDocument/2006/relationships/image" Target="../media/image1.png"/><Relationship Id="rId7" Type="http://schemas.openxmlformats.org/officeDocument/2006/relationships/image" Target="../media/image30.svg"/><Relationship Id="rId12" Type="http://schemas.openxmlformats.org/officeDocument/2006/relationships/image" Target="../media/image35.svg"/><Relationship Id="rId17" Type="http://schemas.openxmlformats.org/officeDocument/2006/relationships/image" Target="../media/image40.svg"/><Relationship Id="rId2" Type="http://schemas.openxmlformats.org/officeDocument/2006/relationships/notesSlide" Target="../notesSlides/notesSlide4.xml"/><Relationship Id="rId16"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svg"/><Relationship Id="rId4" Type="http://schemas.openxmlformats.org/officeDocument/2006/relationships/hyperlink" Target="https://www.civiceconomics.com/indie-impact.html" TargetMode="External"/><Relationship Id="rId9" Type="http://schemas.openxmlformats.org/officeDocument/2006/relationships/image" Target="../media/image32.svg"/><Relationship Id="rId14" Type="http://schemas.openxmlformats.org/officeDocument/2006/relationships/image" Target="../media/image37.sv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png"/><Relationship Id="rId7" Type="http://schemas.openxmlformats.org/officeDocument/2006/relationships/image" Target="../media/image45.png"/><Relationship Id="rId2" Type="http://schemas.openxmlformats.org/officeDocument/2006/relationships/image" Target="../media/image41.sv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28.svg"/><Relationship Id="rId4" Type="http://schemas.openxmlformats.org/officeDocument/2006/relationships/image" Target="../media/image42.png"/><Relationship Id="rId9" Type="http://schemas.openxmlformats.org/officeDocument/2006/relationships/hyperlink" Target="https://www.sanmarcostx.gov/3308/River-Clean-Up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41.svg"/><Relationship Id="rId7"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hyperlink" Target="https://haysfoodbank.org/volunteer/" TargetMode="External"/><Relationship Id="rId5" Type="http://schemas.openxmlformats.org/officeDocument/2006/relationships/image" Target="../media/image47.png"/><Relationship Id="rId10" Type="http://schemas.openxmlformats.org/officeDocument/2006/relationships/hyperlink" Target="https://www.southsidecommunitycenter.org/givehelp" TargetMode="External"/><Relationship Id="rId4" Type="http://schemas.openxmlformats.org/officeDocument/2006/relationships/image" Target="../media/image1.png"/><Relationship Id="rId9" Type="http://schemas.openxmlformats.org/officeDocument/2006/relationships/hyperlink" Target="https://studentinvolvement.txst.edu/l-s/serve/bobcat-build.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grpSp>
        <p:nvGrpSpPr>
          <p:cNvPr id="6" name="Group 6"/>
          <p:cNvGrpSpPr/>
          <p:nvPr/>
        </p:nvGrpSpPr>
        <p:grpSpPr>
          <a:xfrm>
            <a:off x="0" y="-369163"/>
            <a:ext cx="18564466" cy="2979308"/>
            <a:chOff x="0" y="0"/>
            <a:chExt cx="4889407" cy="784674"/>
          </a:xfrm>
        </p:grpSpPr>
        <p:sp>
          <p:nvSpPr>
            <p:cNvPr id="7" name="Freeform 7"/>
            <p:cNvSpPr/>
            <p:nvPr/>
          </p:nvSpPr>
          <p:spPr>
            <a:xfrm>
              <a:off x="0" y="0"/>
              <a:ext cx="4889407" cy="784674"/>
            </a:xfrm>
            <a:custGeom>
              <a:avLst/>
              <a:gdLst/>
              <a:ahLst/>
              <a:cxnLst/>
              <a:rect l="l" t="t" r="r" b="b"/>
              <a:pathLst>
                <a:path w="4889407" h="784674">
                  <a:moveTo>
                    <a:pt x="0" y="0"/>
                  </a:moveTo>
                  <a:lnTo>
                    <a:pt x="4889407" y="0"/>
                  </a:lnTo>
                  <a:lnTo>
                    <a:pt x="4889407" y="784674"/>
                  </a:lnTo>
                  <a:lnTo>
                    <a:pt x="0" y="784674"/>
                  </a:lnTo>
                  <a:close/>
                </a:path>
              </a:pathLst>
            </a:custGeom>
            <a:solidFill>
              <a:srgbClr val="FFFFFF"/>
            </a:solidFill>
          </p:spPr>
          <p:txBody>
            <a:bodyPr/>
            <a:lstStyle/>
            <a:p>
              <a:endParaRPr lang="en-US"/>
            </a:p>
          </p:txBody>
        </p:sp>
        <p:sp>
          <p:nvSpPr>
            <p:cNvPr id="8" name="TextBox 8"/>
            <p:cNvSpPr txBox="1"/>
            <p:nvPr/>
          </p:nvSpPr>
          <p:spPr>
            <a:xfrm>
              <a:off x="0" y="-38100"/>
              <a:ext cx="4889407" cy="82277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11470" y="2793654"/>
            <a:ext cx="19447571" cy="9813740"/>
            <a:chOff x="0" y="0"/>
            <a:chExt cx="24384000" cy="12304789"/>
          </a:xfrm>
        </p:grpSpPr>
        <p:sp>
          <p:nvSpPr>
            <p:cNvPr id="10" name="Freeform 10"/>
            <p:cNvSpPr/>
            <p:nvPr/>
          </p:nvSpPr>
          <p:spPr>
            <a:xfrm>
              <a:off x="0" y="0"/>
              <a:ext cx="24383854" cy="12304776"/>
            </a:xfrm>
            <a:custGeom>
              <a:avLst/>
              <a:gdLst/>
              <a:ahLst/>
              <a:cxnLst/>
              <a:rect l="l" t="t" r="r" b="b"/>
              <a:pathLst>
                <a:path w="24383854" h="12304776">
                  <a:moveTo>
                    <a:pt x="0" y="0"/>
                  </a:moveTo>
                  <a:lnTo>
                    <a:pt x="24383854" y="0"/>
                  </a:lnTo>
                  <a:lnTo>
                    <a:pt x="24383854" y="12304776"/>
                  </a:lnTo>
                  <a:lnTo>
                    <a:pt x="0" y="12304776"/>
                  </a:lnTo>
                  <a:lnTo>
                    <a:pt x="0" y="0"/>
                  </a:lnTo>
                  <a:close/>
                </a:path>
              </a:pathLst>
            </a:custGeom>
            <a:blipFill>
              <a:blip r:embed="rId4"/>
              <a:stretch>
                <a:fillRect t="-26947" b="-5204"/>
              </a:stretch>
            </a:blipFill>
          </p:spPr>
          <p:txBody>
            <a:bodyPr/>
            <a:lstStyle/>
            <a:p>
              <a:endParaRPr lang="en-US"/>
            </a:p>
          </p:txBody>
        </p:sp>
      </p:grpSp>
      <p:grpSp>
        <p:nvGrpSpPr>
          <p:cNvPr id="11" name="Group 11"/>
          <p:cNvGrpSpPr/>
          <p:nvPr/>
        </p:nvGrpSpPr>
        <p:grpSpPr>
          <a:xfrm>
            <a:off x="523589" y="783412"/>
            <a:ext cx="5516134" cy="1231506"/>
            <a:chOff x="0" y="0"/>
            <a:chExt cx="7354845" cy="1642008"/>
          </a:xfrm>
        </p:grpSpPr>
        <p:sp>
          <p:nvSpPr>
            <p:cNvPr id="12" name="Freeform 12"/>
            <p:cNvSpPr/>
            <p:nvPr/>
          </p:nvSpPr>
          <p:spPr>
            <a:xfrm>
              <a:off x="0" y="0"/>
              <a:ext cx="7354845" cy="1641983"/>
            </a:xfrm>
            <a:custGeom>
              <a:avLst/>
              <a:gdLst/>
              <a:ahLst/>
              <a:cxnLst/>
              <a:rect l="l" t="t" r="r" b="b"/>
              <a:pathLst>
                <a:path w="7354845" h="1641983">
                  <a:moveTo>
                    <a:pt x="0" y="0"/>
                  </a:moveTo>
                  <a:lnTo>
                    <a:pt x="7354845" y="0"/>
                  </a:lnTo>
                  <a:lnTo>
                    <a:pt x="7354845" y="1641983"/>
                  </a:lnTo>
                  <a:lnTo>
                    <a:pt x="0" y="1641983"/>
                  </a:lnTo>
                  <a:lnTo>
                    <a:pt x="0" y="0"/>
                  </a:lnTo>
                  <a:close/>
                </a:path>
              </a:pathLst>
            </a:custGeom>
            <a:blipFill>
              <a:blip r:embed="rId5"/>
              <a:stretch>
                <a:fillRect t="-593" b="-593"/>
              </a:stretch>
            </a:blipFill>
          </p:spPr>
          <p:txBody>
            <a:bodyPr/>
            <a:lstStyle/>
            <a:p>
              <a:endParaRPr lang="en-US"/>
            </a:p>
          </p:txBody>
        </p:sp>
      </p:grpSp>
      <p:sp>
        <p:nvSpPr>
          <p:cNvPr id="13" name="Freeform 13"/>
          <p:cNvSpPr/>
          <p:nvPr/>
        </p:nvSpPr>
        <p:spPr>
          <a:xfrm>
            <a:off x="-239976" y="2793654"/>
            <a:ext cx="19044417" cy="10526369"/>
          </a:xfrm>
          <a:custGeom>
            <a:avLst/>
            <a:gdLst/>
            <a:ahLst/>
            <a:cxnLst/>
            <a:rect l="l" t="t" r="r" b="b"/>
            <a:pathLst>
              <a:path w="19044417" h="10526369">
                <a:moveTo>
                  <a:pt x="0" y="0"/>
                </a:moveTo>
                <a:lnTo>
                  <a:pt x="19044418" y="0"/>
                </a:lnTo>
                <a:lnTo>
                  <a:pt x="19044418" y="10526369"/>
                </a:lnTo>
                <a:lnTo>
                  <a:pt x="0" y="10526369"/>
                </a:lnTo>
                <a:lnTo>
                  <a:pt x="0" y="0"/>
                </a:lnTo>
                <a:close/>
              </a:path>
            </a:pathLst>
          </a:custGeom>
          <a:blipFill>
            <a:blip>
              <a:alphaModFix amt="61000"/>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523589" y="5514536"/>
            <a:ext cx="12619045" cy="2633114"/>
            <a:chOff x="0" y="0"/>
            <a:chExt cx="16825393" cy="3510819"/>
          </a:xfrm>
        </p:grpSpPr>
        <p:sp>
          <p:nvSpPr>
            <p:cNvPr id="15" name="Freeform 15"/>
            <p:cNvSpPr/>
            <p:nvPr/>
          </p:nvSpPr>
          <p:spPr>
            <a:xfrm>
              <a:off x="0" y="0"/>
              <a:ext cx="16825387" cy="3510823"/>
            </a:xfrm>
            <a:custGeom>
              <a:avLst/>
              <a:gdLst/>
              <a:ahLst/>
              <a:cxnLst/>
              <a:rect l="l" t="t" r="r" b="b"/>
              <a:pathLst>
                <a:path w="16825387" h="3510823">
                  <a:moveTo>
                    <a:pt x="0" y="0"/>
                  </a:moveTo>
                  <a:lnTo>
                    <a:pt x="16825387" y="0"/>
                  </a:lnTo>
                  <a:lnTo>
                    <a:pt x="16825387" y="3510823"/>
                  </a:lnTo>
                  <a:lnTo>
                    <a:pt x="0" y="3510823"/>
                  </a:lnTo>
                  <a:close/>
                </a:path>
              </a:pathLst>
            </a:custGeom>
            <a:blipFill>
              <a:blip r:embed="rId7">
                <a:alphaModFix amt="0"/>
              </a:blip>
              <a:stretch>
                <a:fillRect l="-21191" r="4454" b="-118020"/>
              </a:stretch>
            </a:blipFill>
          </p:spPr>
          <p:txBody>
            <a:bodyPr/>
            <a:lstStyle/>
            <a:p>
              <a:endParaRPr lang="en-US"/>
            </a:p>
          </p:txBody>
        </p:sp>
        <p:sp>
          <p:nvSpPr>
            <p:cNvPr id="16" name="TextBox 16"/>
            <p:cNvSpPr txBox="1"/>
            <p:nvPr/>
          </p:nvSpPr>
          <p:spPr>
            <a:xfrm>
              <a:off x="0" y="95250"/>
              <a:ext cx="16825393" cy="3415569"/>
            </a:xfrm>
            <a:prstGeom prst="rect">
              <a:avLst/>
            </a:prstGeom>
          </p:spPr>
          <p:txBody>
            <a:bodyPr lIns="0" tIns="0" rIns="0" bIns="0" rtlCol="0" anchor="b"/>
            <a:lstStyle/>
            <a:p>
              <a:pPr algn="l">
                <a:lnSpc>
                  <a:spcPts val="8748"/>
                </a:lnSpc>
              </a:pPr>
              <a:r>
                <a:rPr lang="en-US" sz="8100" b="1" spc="225">
                  <a:solidFill>
                    <a:srgbClr val="F5F1EE"/>
                  </a:solidFill>
                  <a:latin typeface="Aptos Bold"/>
                  <a:ea typeface="Aptos Bold"/>
                  <a:cs typeface="Aptos Bold"/>
                  <a:sym typeface="Aptos Bold"/>
                </a:rPr>
                <a:t>Go Local, Go San Marcos</a:t>
              </a:r>
            </a:p>
          </p:txBody>
        </p:sp>
      </p:grpSp>
      <p:grpSp>
        <p:nvGrpSpPr>
          <p:cNvPr id="17" name="Group 17"/>
          <p:cNvGrpSpPr/>
          <p:nvPr/>
        </p:nvGrpSpPr>
        <p:grpSpPr>
          <a:xfrm>
            <a:off x="0" y="2605469"/>
            <a:ext cx="18288000" cy="188185"/>
            <a:chOff x="0" y="0"/>
            <a:chExt cx="24384000" cy="250914"/>
          </a:xfrm>
        </p:grpSpPr>
        <p:sp>
          <p:nvSpPr>
            <p:cNvPr id="18" name="Freeform 18"/>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sp>
        <p:nvSpPr>
          <p:cNvPr id="19" name="TextBox 19"/>
          <p:cNvSpPr txBox="1"/>
          <p:nvPr/>
        </p:nvSpPr>
        <p:spPr>
          <a:xfrm>
            <a:off x="564109" y="7958216"/>
            <a:ext cx="10517598" cy="397916"/>
          </a:xfrm>
          <a:prstGeom prst="rect">
            <a:avLst/>
          </a:prstGeom>
        </p:spPr>
        <p:txBody>
          <a:bodyPr lIns="0" tIns="0" rIns="0" bIns="0" rtlCol="0" anchor="t">
            <a:spAutoFit/>
          </a:bodyPr>
          <a:lstStyle/>
          <a:p>
            <a:pPr algn="l">
              <a:lnSpc>
                <a:spcPts val="3196"/>
              </a:lnSpc>
            </a:pPr>
            <a:r>
              <a:rPr lang="en-US" sz="2775" b="1">
                <a:solidFill>
                  <a:srgbClr val="F5F1EE"/>
                </a:solidFill>
                <a:latin typeface="Aptos Bold"/>
                <a:ea typeface="Aptos Bold"/>
                <a:cs typeface="Aptos Bold"/>
                <a:sym typeface="Aptos Bold"/>
              </a:rPr>
              <a:t>Growing Community Roots as a First Year Bobcat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185010" y="-39216"/>
            <a:ext cx="18658020" cy="3467461"/>
            <a:chOff x="0" y="0"/>
            <a:chExt cx="2890616" cy="537200"/>
          </a:xfrm>
        </p:grpSpPr>
        <p:sp>
          <p:nvSpPr>
            <p:cNvPr id="3" name="Freeform 3"/>
            <p:cNvSpPr/>
            <p:nvPr/>
          </p:nvSpPr>
          <p:spPr>
            <a:xfrm>
              <a:off x="0" y="0"/>
              <a:ext cx="2890616" cy="537200"/>
            </a:xfrm>
            <a:custGeom>
              <a:avLst/>
              <a:gdLst/>
              <a:ahLst/>
              <a:cxnLst/>
              <a:rect l="l" t="t" r="r" b="b"/>
              <a:pathLst>
                <a:path w="2890616" h="537200">
                  <a:moveTo>
                    <a:pt x="0" y="0"/>
                  </a:moveTo>
                  <a:lnTo>
                    <a:pt x="2890616" y="0"/>
                  </a:lnTo>
                  <a:lnTo>
                    <a:pt x="2890616" y="537200"/>
                  </a:lnTo>
                  <a:lnTo>
                    <a:pt x="0" y="537200"/>
                  </a:lnTo>
                  <a:close/>
                </a:path>
              </a:pathLst>
            </a:custGeom>
            <a:blipFill>
              <a:blip r:embed="rId3"/>
              <a:stretch>
                <a:fillRect t="-190318" b="-190318"/>
              </a:stretch>
            </a:blipFill>
          </p:spPr>
          <p:txBody>
            <a:bodyPr/>
            <a:lstStyle/>
            <a:p>
              <a:endParaRPr lang="en-US"/>
            </a:p>
          </p:txBody>
        </p:sp>
      </p:grpSp>
      <p:grpSp>
        <p:nvGrpSpPr>
          <p:cNvPr id="4" name="Group 4"/>
          <p:cNvGrpSpPr/>
          <p:nvPr/>
        </p:nvGrpSpPr>
        <p:grpSpPr>
          <a:xfrm>
            <a:off x="-370020" y="-40558"/>
            <a:ext cx="18658020" cy="3374710"/>
            <a:chOff x="0" y="0"/>
            <a:chExt cx="4914046" cy="888813"/>
          </a:xfrm>
        </p:grpSpPr>
        <p:sp>
          <p:nvSpPr>
            <p:cNvPr id="5" name="Freeform 5"/>
            <p:cNvSpPr/>
            <p:nvPr/>
          </p:nvSpPr>
          <p:spPr>
            <a:xfrm>
              <a:off x="0" y="0"/>
              <a:ext cx="4914047" cy="888813"/>
            </a:xfrm>
            <a:custGeom>
              <a:avLst/>
              <a:gdLst/>
              <a:ahLst/>
              <a:cxnLst/>
              <a:rect l="l" t="t" r="r" b="b"/>
              <a:pathLst>
                <a:path w="4914047" h="888813">
                  <a:moveTo>
                    <a:pt x="0" y="0"/>
                  </a:moveTo>
                  <a:lnTo>
                    <a:pt x="4914047" y="0"/>
                  </a:lnTo>
                  <a:lnTo>
                    <a:pt x="4914047" y="888813"/>
                  </a:lnTo>
                  <a:lnTo>
                    <a:pt x="0" y="888813"/>
                  </a:lnTo>
                  <a:close/>
                </a:path>
              </a:pathLst>
            </a:custGeom>
            <a:solidFill>
              <a:srgbClr val="000000">
                <a:alpha val="52941"/>
              </a:srgbClr>
            </a:solidFill>
          </p:spPr>
          <p:txBody>
            <a:bodyPr/>
            <a:lstStyle/>
            <a:p>
              <a:endParaRPr lang="en-US"/>
            </a:p>
          </p:txBody>
        </p:sp>
        <p:sp>
          <p:nvSpPr>
            <p:cNvPr id="6" name="TextBox 6"/>
            <p:cNvSpPr txBox="1"/>
            <p:nvPr/>
          </p:nvSpPr>
          <p:spPr>
            <a:xfrm>
              <a:off x="0" y="-47625"/>
              <a:ext cx="4914046" cy="936438"/>
            </a:xfrm>
            <a:prstGeom prst="rect">
              <a:avLst/>
            </a:prstGeom>
          </p:spPr>
          <p:txBody>
            <a:bodyPr lIns="50800" tIns="50800" rIns="50800" bIns="50800" rtlCol="0" anchor="ctr"/>
            <a:lstStyle/>
            <a:p>
              <a:pPr algn="ctr">
                <a:lnSpc>
                  <a:spcPts val="3568"/>
                </a:lnSpc>
              </a:pPr>
              <a:endParaRPr/>
            </a:p>
          </p:txBody>
        </p:sp>
      </p:grpSp>
      <p:grpSp>
        <p:nvGrpSpPr>
          <p:cNvPr id="7" name="Group 7"/>
          <p:cNvGrpSpPr/>
          <p:nvPr/>
        </p:nvGrpSpPr>
        <p:grpSpPr>
          <a:xfrm>
            <a:off x="0" y="3334153"/>
            <a:ext cx="18288000" cy="188185"/>
            <a:chOff x="0" y="0"/>
            <a:chExt cx="24384000" cy="250914"/>
          </a:xfrm>
        </p:grpSpPr>
        <p:sp>
          <p:nvSpPr>
            <p:cNvPr id="8" name="Freeform 8"/>
            <p:cNvSpPr/>
            <p:nvPr/>
          </p:nvSpPr>
          <p:spPr>
            <a:xfrm flipH="1">
              <a:off x="0" y="0"/>
              <a:ext cx="24384000" cy="250952"/>
            </a:xfrm>
            <a:custGeom>
              <a:avLst/>
              <a:gdLst/>
              <a:ahLst/>
              <a:cxnLst/>
              <a:rect l="l" t="t" r="r" b="b"/>
              <a:pathLst>
                <a:path w="24384000" h="250952">
                  <a:moveTo>
                    <a:pt x="24384000" y="0"/>
                  </a:moveTo>
                  <a:lnTo>
                    <a:pt x="0" y="0"/>
                  </a:lnTo>
                  <a:lnTo>
                    <a:pt x="0" y="250952"/>
                  </a:lnTo>
                  <a:lnTo>
                    <a:pt x="24384000" y="250952"/>
                  </a:lnTo>
                  <a:lnTo>
                    <a:pt x="24384000" y="0"/>
                  </a:lnTo>
                  <a:close/>
                </a:path>
              </a:pathLst>
            </a:custGeom>
            <a:blipFill>
              <a:blip r:embed="rId4"/>
              <a:stretch>
                <a:fillRect l="-17960" t="-31801" r="-10908" b="-20268"/>
              </a:stretch>
            </a:blipFill>
          </p:spPr>
          <p:txBody>
            <a:bodyPr/>
            <a:lstStyle/>
            <a:p>
              <a:endParaRPr lang="en-US"/>
            </a:p>
          </p:txBody>
        </p:sp>
      </p:grpSp>
      <p:grpSp>
        <p:nvGrpSpPr>
          <p:cNvPr id="9" name="Group 9"/>
          <p:cNvGrpSpPr/>
          <p:nvPr/>
        </p:nvGrpSpPr>
        <p:grpSpPr>
          <a:xfrm>
            <a:off x="502222" y="755594"/>
            <a:ext cx="14173223" cy="1351028"/>
            <a:chOff x="0" y="0"/>
            <a:chExt cx="17397027" cy="1658329"/>
          </a:xfrm>
        </p:grpSpPr>
        <p:sp>
          <p:nvSpPr>
            <p:cNvPr id="10" name="Freeform 10"/>
            <p:cNvSpPr/>
            <p:nvPr/>
          </p:nvSpPr>
          <p:spPr>
            <a:xfrm>
              <a:off x="0" y="0"/>
              <a:ext cx="17397026" cy="1658330"/>
            </a:xfrm>
            <a:custGeom>
              <a:avLst/>
              <a:gdLst/>
              <a:ahLst/>
              <a:cxnLst/>
              <a:rect l="l" t="t" r="r" b="b"/>
              <a:pathLst>
                <a:path w="17397026" h="1658330">
                  <a:moveTo>
                    <a:pt x="0" y="0"/>
                  </a:moveTo>
                  <a:lnTo>
                    <a:pt x="17397026" y="0"/>
                  </a:lnTo>
                  <a:lnTo>
                    <a:pt x="17397026" y="1658330"/>
                  </a:lnTo>
                  <a:lnTo>
                    <a:pt x="0" y="1658330"/>
                  </a:lnTo>
                  <a:close/>
                </a:path>
              </a:pathLst>
            </a:custGeom>
            <a:blipFill>
              <a:blip r:embed="rId5">
                <a:alphaModFix amt="0"/>
              </a:blip>
              <a:stretch>
                <a:fillRect t="-177922" r="-26145" b="-237789"/>
              </a:stretch>
            </a:blipFill>
          </p:spPr>
          <p:txBody>
            <a:bodyPr/>
            <a:lstStyle/>
            <a:p>
              <a:endParaRPr lang="en-US"/>
            </a:p>
          </p:txBody>
        </p:sp>
        <p:sp>
          <p:nvSpPr>
            <p:cNvPr id="11" name="TextBox 11"/>
            <p:cNvSpPr txBox="1"/>
            <p:nvPr/>
          </p:nvSpPr>
          <p:spPr>
            <a:xfrm>
              <a:off x="0" y="76200"/>
              <a:ext cx="17397027" cy="1582129"/>
            </a:xfrm>
            <a:prstGeom prst="rect">
              <a:avLst/>
            </a:prstGeom>
          </p:spPr>
          <p:txBody>
            <a:bodyPr lIns="0" tIns="0" rIns="0" bIns="0" rtlCol="0" anchor="b"/>
            <a:lstStyle/>
            <a:p>
              <a:pPr algn="l">
                <a:lnSpc>
                  <a:spcPts val="7451"/>
                </a:lnSpc>
              </a:pPr>
              <a:r>
                <a:rPr lang="en-US" sz="6899" b="1">
                  <a:solidFill>
                    <a:srgbClr val="FFFFFF"/>
                  </a:solidFill>
                  <a:latin typeface="Aptos Bold"/>
                  <a:ea typeface="Aptos Bold"/>
                  <a:cs typeface="Aptos Bold"/>
                  <a:sym typeface="Aptos Bold"/>
                </a:rPr>
                <a:t>Local Services and Resources</a:t>
              </a:r>
            </a:p>
          </p:txBody>
        </p:sp>
      </p:grpSp>
      <p:grpSp>
        <p:nvGrpSpPr>
          <p:cNvPr id="12" name="Group 12"/>
          <p:cNvGrpSpPr/>
          <p:nvPr/>
        </p:nvGrpSpPr>
        <p:grpSpPr>
          <a:xfrm>
            <a:off x="1212776" y="3731888"/>
            <a:ext cx="1399786" cy="1996509"/>
            <a:chOff x="0" y="0"/>
            <a:chExt cx="1866381" cy="2662012"/>
          </a:xfrm>
        </p:grpSpPr>
        <p:sp>
          <p:nvSpPr>
            <p:cNvPr id="13" name="Freeform 13"/>
            <p:cNvSpPr/>
            <p:nvPr/>
          </p:nvSpPr>
          <p:spPr>
            <a:xfrm>
              <a:off x="0" y="676500"/>
              <a:ext cx="1866381" cy="1985512"/>
            </a:xfrm>
            <a:custGeom>
              <a:avLst/>
              <a:gdLst/>
              <a:ahLst/>
              <a:cxnLst/>
              <a:rect l="l" t="t" r="r" b="b"/>
              <a:pathLst>
                <a:path w="1866381" h="1985512">
                  <a:moveTo>
                    <a:pt x="0" y="0"/>
                  </a:moveTo>
                  <a:lnTo>
                    <a:pt x="1866381" y="0"/>
                  </a:lnTo>
                  <a:lnTo>
                    <a:pt x="1866381" y="1985512"/>
                  </a:lnTo>
                  <a:lnTo>
                    <a:pt x="0" y="198551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TextBox 14"/>
            <p:cNvSpPr txBox="1"/>
            <p:nvPr/>
          </p:nvSpPr>
          <p:spPr>
            <a:xfrm>
              <a:off x="46295" y="-57150"/>
              <a:ext cx="1773548" cy="849045"/>
            </a:xfrm>
            <a:prstGeom prst="rect">
              <a:avLst/>
            </a:prstGeom>
          </p:spPr>
          <p:txBody>
            <a:bodyPr lIns="0" tIns="0" rIns="0" bIns="0" rtlCol="0" anchor="t">
              <a:spAutoFit/>
            </a:bodyPr>
            <a:lstStyle/>
            <a:p>
              <a:pPr algn="l">
                <a:lnSpc>
                  <a:spcPts val="4239"/>
                </a:lnSpc>
              </a:pPr>
              <a:r>
                <a:rPr lang="en-US" sz="3028" b="1" u="sng">
                  <a:solidFill>
                    <a:srgbClr val="EBBA45"/>
                  </a:solidFill>
                  <a:latin typeface="Aptos Bold"/>
                  <a:ea typeface="Aptos Bold"/>
                  <a:cs typeface="Aptos Bold"/>
                  <a:sym typeface="Aptos Bold"/>
                  <a:hlinkClick r:id="rId7" tooltip="https://experience.arcgis.com/experience/382fd0caefcc44b584a05f027ea764c8/page/Trails#widget_42=active_datasource_id:dataSource_2,center:-10902057.937660405%2C3487349.086790405%2C102100,scale:26666.666666666668,level:14.52310958185097"/>
                </a:rPr>
                <a:t>PARKS</a:t>
              </a:r>
            </a:p>
          </p:txBody>
        </p:sp>
      </p:grpSp>
      <p:grpSp>
        <p:nvGrpSpPr>
          <p:cNvPr id="15" name="Group 15"/>
          <p:cNvGrpSpPr/>
          <p:nvPr/>
        </p:nvGrpSpPr>
        <p:grpSpPr>
          <a:xfrm>
            <a:off x="4488987" y="3731888"/>
            <a:ext cx="1642832" cy="2091392"/>
            <a:chOff x="0" y="0"/>
            <a:chExt cx="2190442" cy="2788523"/>
          </a:xfrm>
        </p:grpSpPr>
        <p:sp>
          <p:nvSpPr>
            <p:cNvPr id="16" name="Freeform 16"/>
            <p:cNvSpPr/>
            <p:nvPr/>
          </p:nvSpPr>
          <p:spPr>
            <a:xfrm>
              <a:off x="77375" y="752376"/>
              <a:ext cx="2036147" cy="2036147"/>
            </a:xfrm>
            <a:custGeom>
              <a:avLst/>
              <a:gdLst/>
              <a:ahLst/>
              <a:cxnLst/>
              <a:rect l="l" t="t" r="r" b="b"/>
              <a:pathLst>
                <a:path w="2036147" h="2036147">
                  <a:moveTo>
                    <a:pt x="0" y="0"/>
                  </a:moveTo>
                  <a:lnTo>
                    <a:pt x="2036147" y="0"/>
                  </a:lnTo>
                  <a:lnTo>
                    <a:pt x="2036147" y="2036147"/>
                  </a:lnTo>
                  <a:lnTo>
                    <a:pt x="0" y="203614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TextBox 17"/>
            <p:cNvSpPr txBox="1"/>
            <p:nvPr/>
          </p:nvSpPr>
          <p:spPr>
            <a:xfrm>
              <a:off x="0" y="-57150"/>
              <a:ext cx="2190442" cy="924884"/>
            </a:xfrm>
            <a:prstGeom prst="rect">
              <a:avLst/>
            </a:prstGeom>
          </p:spPr>
          <p:txBody>
            <a:bodyPr lIns="0" tIns="0" rIns="0" bIns="0" rtlCol="0" anchor="t">
              <a:spAutoFit/>
            </a:bodyPr>
            <a:lstStyle/>
            <a:p>
              <a:pPr algn="l">
                <a:lnSpc>
                  <a:spcPts val="4239"/>
                </a:lnSpc>
              </a:pPr>
              <a:r>
                <a:rPr lang="en-US" sz="3028" b="1" u="sng">
                  <a:solidFill>
                    <a:srgbClr val="EBBA45"/>
                  </a:solidFill>
                  <a:latin typeface="Aptos Bold"/>
                  <a:ea typeface="Aptos Bold"/>
                  <a:cs typeface="Aptos Bold"/>
                  <a:sym typeface="Aptos Bold"/>
                  <a:hlinkClick r:id="rId9" tooltip="https://www.sanmarcostx.gov/596/Library-Cards"/>
                </a:rPr>
                <a:t>LIBRARY</a:t>
              </a:r>
            </a:p>
          </p:txBody>
        </p:sp>
      </p:grpSp>
      <p:grpSp>
        <p:nvGrpSpPr>
          <p:cNvPr id="18" name="Group 18"/>
          <p:cNvGrpSpPr/>
          <p:nvPr/>
        </p:nvGrpSpPr>
        <p:grpSpPr>
          <a:xfrm>
            <a:off x="7656160" y="3761599"/>
            <a:ext cx="3240440" cy="1989108"/>
            <a:chOff x="0" y="-57149"/>
            <a:chExt cx="4320588" cy="2652144"/>
          </a:xfrm>
        </p:grpSpPr>
        <p:sp>
          <p:nvSpPr>
            <p:cNvPr id="19" name="Freeform 19"/>
            <p:cNvSpPr/>
            <p:nvPr/>
          </p:nvSpPr>
          <p:spPr>
            <a:xfrm>
              <a:off x="761498" y="643777"/>
              <a:ext cx="1951218" cy="1951218"/>
            </a:xfrm>
            <a:custGeom>
              <a:avLst/>
              <a:gdLst/>
              <a:ahLst/>
              <a:cxnLst/>
              <a:rect l="l" t="t" r="r" b="b"/>
              <a:pathLst>
                <a:path w="1951218" h="1951218">
                  <a:moveTo>
                    <a:pt x="0" y="0"/>
                  </a:moveTo>
                  <a:lnTo>
                    <a:pt x="1951218" y="0"/>
                  </a:lnTo>
                  <a:lnTo>
                    <a:pt x="1951218" y="1951218"/>
                  </a:lnTo>
                  <a:lnTo>
                    <a:pt x="0" y="195121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0" name="TextBox 20"/>
            <p:cNvSpPr txBox="1"/>
            <p:nvPr/>
          </p:nvSpPr>
          <p:spPr>
            <a:xfrm>
              <a:off x="0" y="-57149"/>
              <a:ext cx="4320588" cy="681983"/>
            </a:xfrm>
            <a:prstGeom prst="rect">
              <a:avLst/>
            </a:prstGeom>
          </p:spPr>
          <p:txBody>
            <a:bodyPr wrap="square" lIns="0" tIns="0" rIns="0" bIns="0" rtlCol="0" anchor="t">
              <a:spAutoFit/>
            </a:bodyPr>
            <a:lstStyle/>
            <a:p>
              <a:pPr algn="l">
                <a:lnSpc>
                  <a:spcPts val="4239"/>
                </a:lnSpc>
              </a:pPr>
              <a:r>
                <a:rPr lang="en-US" sz="3028" b="1" u="sng" dirty="0">
                  <a:solidFill>
                    <a:srgbClr val="EBBA45"/>
                  </a:solidFill>
                  <a:latin typeface="Aptos Bold"/>
                  <a:ea typeface="Aptos Bold"/>
                  <a:cs typeface="Aptos Bold"/>
                  <a:sym typeface="Aptos Bold"/>
                  <a:hlinkClick r:id="rId11" tooltip="https://www.sanmarcostx.gov/3802/General-Information"/>
                </a:rPr>
                <a:t>ACTIVITY CENTER</a:t>
              </a:r>
            </a:p>
          </p:txBody>
        </p:sp>
      </p:grpSp>
      <p:grpSp>
        <p:nvGrpSpPr>
          <p:cNvPr id="21" name="Group 21"/>
          <p:cNvGrpSpPr/>
          <p:nvPr/>
        </p:nvGrpSpPr>
        <p:grpSpPr>
          <a:xfrm>
            <a:off x="11785820" y="3804461"/>
            <a:ext cx="1528781" cy="1970266"/>
            <a:chOff x="0" y="0"/>
            <a:chExt cx="2038375" cy="2627022"/>
          </a:xfrm>
        </p:grpSpPr>
        <p:sp>
          <p:nvSpPr>
            <p:cNvPr id="22" name="Freeform 22"/>
            <p:cNvSpPr/>
            <p:nvPr/>
          </p:nvSpPr>
          <p:spPr>
            <a:xfrm>
              <a:off x="229774" y="582019"/>
              <a:ext cx="1788448" cy="2045003"/>
            </a:xfrm>
            <a:custGeom>
              <a:avLst/>
              <a:gdLst/>
              <a:ahLst/>
              <a:cxnLst/>
              <a:rect l="l" t="t" r="r" b="b"/>
              <a:pathLst>
                <a:path w="1788448" h="2045003">
                  <a:moveTo>
                    <a:pt x="0" y="0"/>
                  </a:moveTo>
                  <a:lnTo>
                    <a:pt x="1788447" y="0"/>
                  </a:lnTo>
                  <a:lnTo>
                    <a:pt x="1788447" y="2045003"/>
                  </a:lnTo>
                  <a:lnTo>
                    <a:pt x="0" y="204500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3" name="TextBox 23"/>
            <p:cNvSpPr txBox="1"/>
            <p:nvPr/>
          </p:nvSpPr>
          <p:spPr>
            <a:xfrm>
              <a:off x="0" y="-57150"/>
              <a:ext cx="2038375" cy="919194"/>
            </a:xfrm>
            <a:prstGeom prst="rect">
              <a:avLst/>
            </a:prstGeom>
          </p:spPr>
          <p:txBody>
            <a:bodyPr lIns="0" tIns="0" rIns="0" bIns="0" rtlCol="0" anchor="t">
              <a:spAutoFit/>
            </a:bodyPr>
            <a:lstStyle/>
            <a:p>
              <a:pPr algn="l">
                <a:lnSpc>
                  <a:spcPts val="4239"/>
                </a:lnSpc>
              </a:pPr>
              <a:r>
                <a:rPr lang="en-US" sz="3028" b="1" u="sng">
                  <a:solidFill>
                    <a:srgbClr val="EBBA45"/>
                  </a:solidFill>
                  <a:latin typeface="Aptos Bold"/>
                  <a:ea typeface="Aptos Bold"/>
                  <a:cs typeface="Aptos Bold"/>
                  <a:sym typeface="Aptos Bold"/>
                  <a:hlinkClick r:id="rId13" tooltip="https://www.hayscountytx.gov/172/Elections"/>
                </a:rPr>
                <a:t>VOTING</a:t>
              </a:r>
            </a:p>
          </p:txBody>
        </p:sp>
      </p:grpSp>
      <p:grpSp>
        <p:nvGrpSpPr>
          <p:cNvPr id="24" name="Group 24"/>
          <p:cNvGrpSpPr/>
          <p:nvPr/>
        </p:nvGrpSpPr>
        <p:grpSpPr>
          <a:xfrm>
            <a:off x="15135376" y="3765459"/>
            <a:ext cx="2619224" cy="2057821"/>
            <a:chOff x="0" y="-57151"/>
            <a:chExt cx="3492299" cy="2743761"/>
          </a:xfrm>
        </p:grpSpPr>
        <p:sp>
          <p:nvSpPr>
            <p:cNvPr id="25" name="Freeform 25"/>
            <p:cNvSpPr/>
            <p:nvPr/>
          </p:nvSpPr>
          <p:spPr>
            <a:xfrm>
              <a:off x="707047" y="719405"/>
              <a:ext cx="1573764" cy="1967205"/>
            </a:xfrm>
            <a:custGeom>
              <a:avLst/>
              <a:gdLst/>
              <a:ahLst/>
              <a:cxnLst/>
              <a:rect l="l" t="t" r="r" b="b"/>
              <a:pathLst>
                <a:path w="1573764" h="1967205">
                  <a:moveTo>
                    <a:pt x="0" y="0"/>
                  </a:moveTo>
                  <a:lnTo>
                    <a:pt x="1573764" y="0"/>
                  </a:lnTo>
                  <a:lnTo>
                    <a:pt x="1573764" y="1967205"/>
                  </a:lnTo>
                  <a:lnTo>
                    <a:pt x="0" y="1967205"/>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6" name="TextBox 26"/>
            <p:cNvSpPr txBox="1"/>
            <p:nvPr/>
          </p:nvSpPr>
          <p:spPr>
            <a:xfrm>
              <a:off x="0" y="-57151"/>
              <a:ext cx="3492299" cy="681983"/>
            </a:xfrm>
            <a:prstGeom prst="rect">
              <a:avLst/>
            </a:prstGeom>
          </p:spPr>
          <p:txBody>
            <a:bodyPr wrap="square" lIns="0" tIns="0" rIns="0" bIns="0" rtlCol="0" anchor="t">
              <a:spAutoFit/>
            </a:bodyPr>
            <a:lstStyle/>
            <a:p>
              <a:pPr algn="l">
                <a:lnSpc>
                  <a:spcPts val="4239"/>
                </a:lnSpc>
              </a:pPr>
              <a:r>
                <a:rPr lang="en-US" sz="3028" b="1" u="sng" dirty="0">
                  <a:solidFill>
                    <a:srgbClr val="EBBA45"/>
                  </a:solidFill>
                  <a:latin typeface="Aptos Bold"/>
                  <a:ea typeface="Aptos Bold"/>
                  <a:cs typeface="Aptos Bold"/>
                  <a:sym typeface="Aptos Bold"/>
                  <a:hlinkClick r:id="rId15" tooltip="https://sanmarcostx.gov/2878/Bus-Route-Information"/>
                </a:rPr>
                <a:t>BUS ROUTES</a:t>
              </a:r>
            </a:p>
          </p:txBody>
        </p:sp>
      </p:grpSp>
      <p:sp>
        <p:nvSpPr>
          <p:cNvPr id="27" name="TextBox 27"/>
          <p:cNvSpPr txBox="1"/>
          <p:nvPr/>
        </p:nvSpPr>
        <p:spPr>
          <a:xfrm>
            <a:off x="502222" y="2116147"/>
            <a:ext cx="16641197" cy="990600"/>
          </a:xfrm>
          <a:prstGeom prst="rect">
            <a:avLst/>
          </a:prstGeom>
        </p:spPr>
        <p:txBody>
          <a:bodyPr lIns="0" tIns="0" rIns="0" bIns="0" rtlCol="0" anchor="t">
            <a:spAutoFit/>
          </a:bodyPr>
          <a:lstStyle/>
          <a:p>
            <a:pPr algn="l">
              <a:lnSpc>
                <a:spcPts val="2690"/>
              </a:lnSpc>
            </a:pPr>
            <a:r>
              <a:rPr lang="en-US" sz="2241">
                <a:solidFill>
                  <a:srgbClr val="FFFFFF"/>
                </a:solidFill>
                <a:latin typeface="Aptos"/>
                <a:ea typeface="Aptos"/>
                <a:cs typeface="Aptos"/>
                <a:sym typeface="Aptos"/>
              </a:rPr>
              <a:t>In addition to the resources available on campus to TXST students, Bobcats also have access to a variety of services and amenities provided by Hays County and the City of San Marcos. As you settle into your home, be sure to learn not just what you can do for your city, but </a:t>
            </a:r>
            <a:r>
              <a:rPr lang="en-US" sz="2241" b="1" i="1">
                <a:solidFill>
                  <a:srgbClr val="7CCDE0"/>
                </a:solidFill>
                <a:latin typeface="Aptos Bold Italics"/>
                <a:ea typeface="Aptos Bold Italics"/>
                <a:cs typeface="Aptos Bold Italics"/>
                <a:sym typeface="Aptos Bold Italics"/>
              </a:rPr>
              <a:t>what your city can do for you!</a:t>
            </a:r>
          </a:p>
        </p:txBody>
      </p:sp>
      <p:sp>
        <p:nvSpPr>
          <p:cNvPr id="28" name="TextBox 28"/>
          <p:cNvSpPr txBox="1"/>
          <p:nvPr/>
        </p:nvSpPr>
        <p:spPr>
          <a:xfrm>
            <a:off x="497162" y="5928422"/>
            <a:ext cx="2831014" cy="3467100"/>
          </a:xfrm>
          <a:prstGeom prst="rect">
            <a:avLst/>
          </a:prstGeom>
        </p:spPr>
        <p:txBody>
          <a:bodyPr lIns="0" tIns="0" rIns="0" bIns="0" rtlCol="0" anchor="t">
            <a:spAutoFit/>
          </a:bodyPr>
          <a:lstStyle/>
          <a:p>
            <a:pPr algn="l">
              <a:lnSpc>
                <a:spcPts val="2520"/>
              </a:lnSpc>
            </a:pPr>
            <a:r>
              <a:rPr lang="en-US" sz="2100">
                <a:solidFill>
                  <a:srgbClr val="FFFFFF"/>
                </a:solidFill>
                <a:latin typeface="Aptos"/>
                <a:ea typeface="Aptos"/>
                <a:cs typeface="Aptos"/>
                <a:sym typeface="Aptos"/>
              </a:rPr>
              <a:t>Whether you like riverside picnics or hikes through hill country, San Marcos parks and natural areas have something for every Bobcat to enjoy. Plan your next outdoor outing using this </a:t>
            </a:r>
            <a:r>
              <a:rPr lang="en-US" sz="2100" b="1" u="sng">
                <a:solidFill>
                  <a:srgbClr val="EBBA45"/>
                </a:solidFill>
                <a:latin typeface="Aptos Bold"/>
                <a:ea typeface="Aptos Bold"/>
                <a:cs typeface="Aptos Bold"/>
                <a:sym typeface="Aptos Bold"/>
                <a:hlinkClick r:id="rId7" tooltip="https://experience.arcgis.com/experience/382fd0caefcc44b584a05f027ea764c8/page/Trails#widget_42=active_datasource_id:dataSource_2,center:-10902057.937660405%2C3487349.086790405%2C102100,scale:26666.666666666668,level:14.52310958185097"/>
              </a:rPr>
              <a:t>map</a:t>
            </a:r>
            <a:r>
              <a:rPr lang="en-US" sz="2100">
                <a:solidFill>
                  <a:srgbClr val="FFFFFF"/>
                </a:solidFill>
                <a:latin typeface="Aptos"/>
                <a:ea typeface="Aptos"/>
                <a:cs typeface="Aptos"/>
                <a:sym typeface="Aptos"/>
              </a:rPr>
              <a:t> that displays all San Marcos parks and nature trails.</a:t>
            </a:r>
          </a:p>
        </p:txBody>
      </p:sp>
      <p:sp>
        <p:nvSpPr>
          <p:cNvPr id="29" name="TextBox 29"/>
          <p:cNvSpPr txBox="1"/>
          <p:nvPr/>
        </p:nvSpPr>
        <p:spPr>
          <a:xfrm>
            <a:off x="3895067" y="6023305"/>
            <a:ext cx="2831014" cy="3152775"/>
          </a:xfrm>
          <a:prstGeom prst="rect">
            <a:avLst/>
          </a:prstGeom>
        </p:spPr>
        <p:txBody>
          <a:bodyPr lIns="0" tIns="0" rIns="0" bIns="0" rtlCol="0" anchor="t">
            <a:spAutoFit/>
          </a:bodyPr>
          <a:lstStyle/>
          <a:p>
            <a:pPr algn="l">
              <a:lnSpc>
                <a:spcPts val="2520"/>
              </a:lnSpc>
            </a:pPr>
            <a:r>
              <a:rPr lang="en-US" sz="2100">
                <a:solidFill>
                  <a:srgbClr val="FFFFFF"/>
                </a:solidFill>
                <a:latin typeface="Aptos"/>
                <a:ea typeface="Aptos"/>
                <a:cs typeface="Aptos"/>
                <a:sym typeface="Aptos"/>
              </a:rPr>
              <a:t>In addition to Alkek Library, Bobcats also have access to books and services offered at the </a:t>
            </a:r>
            <a:r>
              <a:rPr lang="en-US" sz="2100" b="1">
                <a:solidFill>
                  <a:srgbClr val="EBBA45"/>
                </a:solidFill>
                <a:latin typeface="Aptos Bold"/>
                <a:ea typeface="Aptos Bold"/>
                <a:cs typeface="Aptos Bold"/>
                <a:sym typeface="Aptos Bold"/>
              </a:rPr>
              <a:t>San Marcos Public Library </a:t>
            </a:r>
            <a:r>
              <a:rPr lang="en-US" sz="2100">
                <a:solidFill>
                  <a:srgbClr val="FFFFFF"/>
                </a:solidFill>
                <a:latin typeface="Aptos"/>
                <a:ea typeface="Aptos"/>
                <a:cs typeface="Aptos"/>
                <a:sym typeface="Aptos"/>
              </a:rPr>
              <a:t>on East Hopkins St. Students can get a library card for free using their Residence Hall address.</a:t>
            </a:r>
          </a:p>
        </p:txBody>
      </p:sp>
      <p:sp>
        <p:nvSpPr>
          <p:cNvPr id="30" name="TextBox 30"/>
          <p:cNvSpPr txBox="1"/>
          <p:nvPr/>
        </p:nvSpPr>
        <p:spPr>
          <a:xfrm>
            <a:off x="7543483" y="5974752"/>
            <a:ext cx="2831014" cy="3152775"/>
          </a:xfrm>
          <a:prstGeom prst="rect">
            <a:avLst/>
          </a:prstGeom>
        </p:spPr>
        <p:txBody>
          <a:bodyPr lIns="0" tIns="0" rIns="0" bIns="0" rtlCol="0" anchor="t">
            <a:spAutoFit/>
          </a:bodyPr>
          <a:lstStyle/>
          <a:p>
            <a:pPr algn="l">
              <a:lnSpc>
                <a:spcPts val="2520"/>
              </a:lnSpc>
            </a:pPr>
            <a:r>
              <a:rPr lang="en-US" sz="2100">
                <a:solidFill>
                  <a:srgbClr val="FFFFFF"/>
                </a:solidFill>
                <a:latin typeface="Aptos"/>
                <a:ea typeface="Aptos"/>
                <a:cs typeface="Aptos"/>
                <a:sym typeface="Aptos"/>
              </a:rPr>
              <a:t>Looking to go for a swim, host an event, or join an exercise class? The </a:t>
            </a:r>
            <a:r>
              <a:rPr lang="en-US" sz="2100" b="1">
                <a:solidFill>
                  <a:srgbClr val="EBBA45"/>
                </a:solidFill>
                <a:latin typeface="Aptos Bold"/>
                <a:ea typeface="Aptos Bold"/>
                <a:cs typeface="Aptos Bold"/>
                <a:sym typeface="Aptos Bold"/>
              </a:rPr>
              <a:t>San Marcos Activity Center</a:t>
            </a:r>
            <a:r>
              <a:rPr lang="en-US" sz="2100">
                <a:solidFill>
                  <a:srgbClr val="FFFFFF"/>
                </a:solidFill>
                <a:latin typeface="Aptos"/>
                <a:ea typeface="Aptos"/>
                <a:cs typeface="Aptos"/>
                <a:sym typeface="Aptos"/>
              </a:rPr>
              <a:t> has a variety of amenities and resources available for members. Located close to campus, the SMAC is the “Center of it All!”</a:t>
            </a:r>
          </a:p>
        </p:txBody>
      </p:sp>
      <p:sp>
        <p:nvSpPr>
          <p:cNvPr id="31" name="TextBox 31"/>
          <p:cNvSpPr txBox="1"/>
          <p:nvPr/>
        </p:nvSpPr>
        <p:spPr>
          <a:xfrm>
            <a:off x="11134824" y="5974752"/>
            <a:ext cx="2831014" cy="3467100"/>
          </a:xfrm>
          <a:prstGeom prst="rect">
            <a:avLst/>
          </a:prstGeom>
        </p:spPr>
        <p:txBody>
          <a:bodyPr lIns="0" tIns="0" rIns="0" bIns="0" rtlCol="0" anchor="t">
            <a:spAutoFit/>
          </a:bodyPr>
          <a:lstStyle/>
          <a:p>
            <a:pPr algn="l">
              <a:lnSpc>
                <a:spcPts val="2520"/>
              </a:lnSpc>
            </a:pPr>
            <a:r>
              <a:rPr lang="en-US" sz="2100">
                <a:solidFill>
                  <a:srgbClr val="FFFFFF"/>
                </a:solidFill>
                <a:latin typeface="Aptos"/>
                <a:ea typeface="Aptos"/>
                <a:cs typeface="Aptos"/>
                <a:sym typeface="Aptos"/>
              </a:rPr>
              <a:t>If traveling home to vote is inconvenient or impossible, Bobcats can </a:t>
            </a:r>
            <a:r>
              <a:rPr lang="en-US" sz="2100" b="1">
                <a:solidFill>
                  <a:srgbClr val="EBBA45"/>
                </a:solidFill>
                <a:latin typeface="Aptos Bold"/>
                <a:ea typeface="Aptos Bold"/>
                <a:cs typeface="Aptos Bold"/>
                <a:sym typeface="Aptos Bold"/>
              </a:rPr>
              <a:t>register to vote</a:t>
            </a:r>
            <a:r>
              <a:rPr lang="en-US" sz="2100">
                <a:solidFill>
                  <a:srgbClr val="FFFFFF"/>
                </a:solidFill>
                <a:latin typeface="Aptos"/>
                <a:ea typeface="Aptos"/>
                <a:cs typeface="Aptos"/>
                <a:sym typeface="Aptos"/>
              </a:rPr>
              <a:t> in San Marcos using their Residence Hall address at the Hays County Elections Office, located in the Hays County Government Center on Stagecoach Trail.</a:t>
            </a:r>
          </a:p>
        </p:txBody>
      </p:sp>
      <p:sp>
        <p:nvSpPr>
          <p:cNvPr id="32" name="TextBox 32"/>
          <p:cNvSpPr txBox="1"/>
          <p:nvPr/>
        </p:nvSpPr>
        <p:spPr>
          <a:xfrm>
            <a:off x="14840316" y="6023305"/>
            <a:ext cx="2831014" cy="3781425"/>
          </a:xfrm>
          <a:prstGeom prst="rect">
            <a:avLst/>
          </a:prstGeom>
        </p:spPr>
        <p:txBody>
          <a:bodyPr lIns="0" tIns="0" rIns="0" bIns="0" rtlCol="0" anchor="t">
            <a:spAutoFit/>
          </a:bodyPr>
          <a:lstStyle/>
          <a:p>
            <a:pPr algn="l">
              <a:lnSpc>
                <a:spcPts val="2520"/>
              </a:lnSpc>
            </a:pPr>
            <a:r>
              <a:rPr lang="en-US" sz="2100">
                <a:solidFill>
                  <a:srgbClr val="FFFFFF"/>
                </a:solidFill>
                <a:latin typeface="Aptos"/>
                <a:ea typeface="Aptos"/>
                <a:cs typeface="Aptos"/>
                <a:sym typeface="Aptos"/>
              </a:rPr>
              <a:t>Along with the Bobcat Shuttle, students can ride the </a:t>
            </a:r>
            <a:r>
              <a:rPr lang="en-US" sz="2100" b="1">
                <a:solidFill>
                  <a:srgbClr val="EBBA45"/>
                </a:solidFill>
                <a:latin typeface="Aptos Bold"/>
                <a:ea typeface="Aptos Bold"/>
                <a:cs typeface="Aptos Bold"/>
                <a:sym typeface="Aptos Bold"/>
              </a:rPr>
              <a:t>San Marcos bus</a:t>
            </a:r>
            <a:r>
              <a:rPr lang="en-US" sz="2100">
                <a:solidFill>
                  <a:srgbClr val="FFFFFF"/>
                </a:solidFill>
                <a:latin typeface="Aptos"/>
                <a:ea typeface="Aptos"/>
                <a:cs typeface="Aptos"/>
                <a:sym typeface="Aptos"/>
              </a:rPr>
              <a:t> for </a:t>
            </a:r>
            <a:r>
              <a:rPr lang="en-US" sz="2100" b="1">
                <a:solidFill>
                  <a:srgbClr val="EBBA45"/>
                </a:solidFill>
                <a:latin typeface="Aptos Bold"/>
                <a:ea typeface="Aptos Bold"/>
                <a:cs typeface="Aptos Bold"/>
                <a:sym typeface="Aptos Bold"/>
              </a:rPr>
              <a:t>free</a:t>
            </a:r>
            <a:r>
              <a:rPr lang="en-US" sz="2100">
                <a:solidFill>
                  <a:srgbClr val="FFFFFF"/>
                </a:solidFill>
                <a:latin typeface="Aptos"/>
                <a:ea typeface="Aptos"/>
                <a:cs typeface="Aptos"/>
                <a:sym typeface="Aptos"/>
              </a:rPr>
              <a:t>, which runs on 8 routes that service all parts of the city. The Capitol Area Rural Transportation System (CARTS) bus also offers routes to out-of-town destinations for a small fee.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10098815"/>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6" name="Group 6"/>
          <p:cNvGrpSpPr>
            <a:grpSpLocks noChangeAspect="1"/>
          </p:cNvGrpSpPr>
          <p:nvPr/>
        </p:nvGrpSpPr>
        <p:grpSpPr>
          <a:xfrm rot="577953">
            <a:off x="12052004" y="2060730"/>
            <a:ext cx="4986650" cy="5767467"/>
            <a:chOff x="0" y="0"/>
            <a:chExt cx="4428490" cy="5121910"/>
          </a:xfrm>
        </p:grpSpPr>
        <p:sp>
          <p:nvSpPr>
            <p:cNvPr id="7" name="Freeform 7"/>
            <p:cNvSpPr/>
            <p:nvPr/>
          </p:nvSpPr>
          <p:spPr>
            <a:xfrm>
              <a:off x="325120" y="510377"/>
              <a:ext cx="3675380" cy="3552353"/>
            </a:xfrm>
            <a:custGeom>
              <a:avLst/>
              <a:gdLst/>
              <a:ahLst/>
              <a:cxnLst/>
              <a:rect l="l" t="t" r="r" b="b"/>
              <a:pathLst>
                <a:path w="3675380" h="3552353">
                  <a:moveTo>
                    <a:pt x="3382010" y="163"/>
                  </a:moveTo>
                  <a:lnTo>
                    <a:pt x="12700" y="289723"/>
                  </a:lnTo>
                  <a:cubicBezTo>
                    <a:pt x="5080" y="289723"/>
                    <a:pt x="0" y="297343"/>
                    <a:pt x="0" y="304963"/>
                  </a:cubicBezTo>
                  <a:lnTo>
                    <a:pt x="278130" y="3539653"/>
                  </a:lnTo>
                  <a:cubicBezTo>
                    <a:pt x="279400" y="3547273"/>
                    <a:pt x="285750" y="3552353"/>
                    <a:pt x="293370" y="3552353"/>
                  </a:cubicBezTo>
                  <a:lnTo>
                    <a:pt x="3662680" y="3261523"/>
                  </a:lnTo>
                  <a:cubicBezTo>
                    <a:pt x="3670300" y="3260253"/>
                    <a:pt x="3675380" y="3253903"/>
                    <a:pt x="3675380" y="3246283"/>
                  </a:cubicBezTo>
                  <a:lnTo>
                    <a:pt x="3397250" y="12863"/>
                  </a:lnTo>
                  <a:cubicBezTo>
                    <a:pt x="3395980" y="5243"/>
                    <a:pt x="3389630" y="-1107"/>
                    <a:pt x="3382010" y="163"/>
                  </a:cubicBezTo>
                  <a:close/>
                </a:path>
              </a:pathLst>
            </a:custGeom>
            <a:blipFill>
              <a:blip r:embed="rId3"/>
              <a:stretch>
                <a:fillRect l="-13845" r="-15024"/>
              </a:stretch>
            </a:blipFill>
          </p:spPr>
          <p:txBody>
            <a:bodyPr/>
            <a:lstStyle/>
            <a:p>
              <a:endParaRPr lang="en-US"/>
            </a:p>
          </p:txBody>
        </p:sp>
        <p:sp>
          <p:nvSpPr>
            <p:cNvPr id="8" name="Freeform 8"/>
            <p:cNvSpPr/>
            <p:nvPr/>
          </p:nvSpPr>
          <p:spPr>
            <a:xfrm>
              <a:off x="-2540" y="172720"/>
              <a:ext cx="4295140" cy="4847590"/>
            </a:xfrm>
            <a:custGeom>
              <a:avLst/>
              <a:gdLst/>
              <a:ahLst/>
              <a:cxnLst/>
              <a:rect l="l" t="t" r="r" b="b"/>
              <a:pathLst>
                <a:path w="4295140" h="4847590">
                  <a:moveTo>
                    <a:pt x="3916680" y="127000"/>
                  </a:moveTo>
                  <a:cubicBezTo>
                    <a:pt x="3915410" y="119380"/>
                    <a:pt x="3909060" y="114300"/>
                    <a:pt x="3901440" y="114300"/>
                  </a:cubicBezTo>
                  <a:lnTo>
                    <a:pt x="3792220" y="123190"/>
                  </a:lnTo>
                  <a:lnTo>
                    <a:pt x="3792220" y="13970"/>
                  </a:lnTo>
                  <a:cubicBezTo>
                    <a:pt x="3792220" y="6350"/>
                    <a:pt x="3785870" y="0"/>
                    <a:pt x="3778250" y="0"/>
                  </a:cubicBezTo>
                  <a:lnTo>
                    <a:pt x="13970" y="0"/>
                  </a:lnTo>
                  <a:cubicBezTo>
                    <a:pt x="6350" y="0"/>
                    <a:pt x="0" y="6350"/>
                    <a:pt x="0" y="13970"/>
                  </a:cubicBezTo>
                  <a:lnTo>
                    <a:pt x="0" y="4411980"/>
                  </a:lnTo>
                  <a:cubicBezTo>
                    <a:pt x="0" y="4419600"/>
                    <a:pt x="6350" y="4425950"/>
                    <a:pt x="13970" y="4425950"/>
                  </a:cubicBezTo>
                  <a:lnTo>
                    <a:pt x="480060" y="4425950"/>
                  </a:lnTo>
                  <a:lnTo>
                    <a:pt x="515620" y="4834890"/>
                  </a:lnTo>
                  <a:cubicBezTo>
                    <a:pt x="515620" y="4842510"/>
                    <a:pt x="523240" y="4847590"/>
                    <a:pt x="530860" y="4847590"/>
                  </a:cubicBezTo>
                  <a:lnTo>
                    <a:pt x="4282440" y="4525010"/>
                  </a:lnTo>
                  <a:cubicBezTo>
                    <a:pt x="4290060" y="4525010"/>
                    <a:pt x="4295140" y="4517390"/>
                    <a:pt x="4295140" y="4511040"/>
                  </a:cubicBezTo>
                  <a:lnTo>
                    <a:pt x="3916680" y="127000"/>
                  </a:lnTo>
                  <a:close/>
                  <a:moveTo>
                    <a:pt x="3581400" y="349250"/>
                  </a:moveTo>
                  <a:lnTo>
                    <a:pt x="3581400" y="3465830"/>
                  </a:lnTo>
                  <a:cubicBezTo>
                    <a:pt x="3581400" y="3473450"/>
                    <a:pt x="3575050" y="3479800"/>
                    <a:pt x="3567430" y="3479800"/>
                  </a:cubicBezTo>
                  <a:lnTo>
                    <a:pt x="571500" y="3479800"/>
                  </a:lnTo>
                  <a:lnTo>
                    <a:pt x="327660" y="642620"/>
                  </a:lnTo>
                  <a:cubicBezTo>
                    <a:pt x="327660" y="635000"/>
                    <a:pt x="332740" y="628650"/>
                    <a:pt x="340360" y="627380"/>
                  </a:cubicBezTo>
                  <a:lnTo>
                    <a:pt x="3581400" y="349250"/>
                  </a:lnTo>
                  <a:close/>
                  <a:moveTo>
                    <a:pt x="186690" y="205740"/>
                  </a:moveTo>
                  <a:lnTo>
                    <a:pt x="2835910" y="205740"/>
                  </a:lnTo>
                  <a:lnTo>
                    <a:pt x="172720" y="434340"/>
                  </a:lnTo>
                  <a:lnTo>
                    <a:pt x="172720" y="219710"/>
                  </a:lnTo>
                  <a:cubicBezTo>
                    <a:pt x="172720" y="212090"/>
                    <a:pt x="179070" y="205740"/>
                    <a:pt x="186690" y="205740"/>
                  </a:cubicBezTo>
                  <a:close/>
                  <a:moveTo>
                    <a:pt x="186690" y="3479800"/>
                  </a:moveTo>
                  <a:cubicBezTo>
                    <a:pt x="179070" y="3479800"/>
                    <a:pt x="172720" y="3473450"/>
                    <a:pt x="172720" y="3465830"/>
                  </a:cubicBezTo>
                  <a:lnTo>
                    <a:pt x="172720" y="854710"/>
                  </a:lnTo>
                  <a:lnTo>
                    <a:pt x="398780" y="3479800"/>
                  </a:lnTo>
                  <a:lnTo>
                    <a:pt x="186690" y="3479800"/>
                  </a:lnTo>
                  <a:close/>
                  <a:moveTo>
                    <a:pt x="3990340" y="3597910"/>
                  </a:moveTo>
                  <a:lnTo>
                    <a:pt x="3792220" y="3614419"/>
                  </a:lnTo>
                  <a:lnTo>
                    <a:pt x="3792220" y="1137919"/>
                  </a:lnTo>
                  <a:lnTo>
                    <a:pt x="4003040" y="3583940"/>
                  </a:lnTo>
                  <a:cubicBezTo>
                    <a:pt x="4003040" y="3591560"/>
                    <a:pt x="3997960" y="3597910"/>
                    <a:pt x="3990340" y="3597910"/>
                  </a:cubicBezTo>
                  <a:close/>
                </a:path>
              </a:pathLst>
            </a:custGeom>
            <a:solidFill>
              <a:srgbClr val="F2F1EB"/>
            </a:solidFill>
          </p:spPr>
          <p:txBody>
            <a:bodyPr/>
            <a:lstStyle/>
            <a:p>
              <a:endParaRPr lang="en-US"/>
            </a:p>
          </p:txBody>
        </p:sp>
        <p:sp>
          <p:nvSpPr>
            <p:cNvPr id="9" name="Freeform 9"/>
            <p:cNvSpPr/>
            <p:nvPr/>
          </p:nvSpPr>
          <p:spPr>
            <a:xfrm>
              <a:off x="172720" y="378460"/>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8680" y="6350"/>
                    <a:pt x="3402330" y="0"/>
                    <a:pt x="3395980" y="0"/>
                  </a:cubicBezTo>
                  <a:close/>
                </a:path>
              </a:pathLst>
            </a:custGeom>
            <a:blipFill>
              <a:blip r:embed="rId3"/>
              <a:stretch>
                <a:fillRect l="-14009" r="-14009"/>
              </a:stretch>
            </a:blipFill>
          </p:spPr>
          <p:txBody>
            <a:bodyPr/>
            <a:lstStyle/>
            <a:p>
              <a:endParaRPr lang="en-US"/>
            </a:p>
          </p:txBody>
        </p:sp>
        <p:sp>
          <p:nvSpPr>
            <p:cNvPr id="10" name="Freeform 10"/>
            <p:cNvSpPr/>
            <p:nvPr/>
          </p:nvSpPr>
          <p:spPr>
            <a:xfrm>
              <a:off x="1270" y="177800"/>
              <a:ext cx="4305300" cy="4842510"/>
            </a:xfrm>
            <a:custGeom>
              <a:avLst/>
              <a:gdLst/>
              <a:ahLst/>
              <a:cxnLst/>
              <a:rect l="l" t="t" r="r" b="b"/>
              <a:pathLst>
                <a:path w="4305300" h="4842510">
                  <a:moveTo>
                    <a:pt x="3810000" y="1483360"/>
                  </a:moveTo>
                  <a:lnTo>
                    <a:pt x="3991610" y="3581400"/>
                  </a:lnTo>
                  <a:cubicBezTo>
                    <a:pt x="3991610" y="3586480"/>
                    <a:pt x="3990340" y="3590290"/>
                    <a:pt x="3986530" y="3594100"/>
                  </a:cubicBezTo>
                  <a:lnTo>
                    <a:pt x="3990340" y="3594100"/>
                  </a:lnTo>
                  <a:cubicBezTo>
                    <a:pt x="3996690" y="3594100"/>
                    <a:pt x="4001770" y="3587750"/>
                    <a:pt x="4001770" y="3581400"/>
                  </a:cubicBezTo>
                  <a:lnTo>
                    <a:pt x="3810000" y="1380490"/>
                  </a:lnTo>
                  <a:lnTo>
                    <a:pt x="3810000" y="1483360"/>
                  </a:lnTo>
                  <a:close/>
                  <a:moveTo>
                    <a:pt x="3581400" y="209550"/>
                  </a:moveTo>
                  <a:cubicBezTo>
                    <a:pt x="3581400" y="209550"/>
                    <a:pt x="3578860" y="201930"/>
                    <a:pt x="3568700" y="200660"/>
                  </a:cubicBezTo>
                  <a:lnTo>
                    <a:pt x="173990" y="200660"/>
                  </a:lnTo>
                  <a:cubicBezTo>
                    <a:pt x="167640" y="200660"/>
                    <a:pt x="160020" y="203200"/>
                    <a:pt x="160020" y="210820"/>
                  </a:cubicBezTo>
                  <a:lnTo>
                    <a:pt x="162560" y="217170"/>
                  </a:lnTo>
                  <a:cubicBezTo>
                    <a:pt x="165100" y="213360"/>
                    <a:pt x="170180" y="212090"/>
                    <a:pt x="173990" y="212090"/>
                  </a:cubicBezTo>
                  <a:lnTo>
                    <a:pt x="3571240" y="212090"/>
                  </a:lnTo>
                  <a:lnTo>
                    <a:pt x="3571240" y="3463290"/>
                  </a:lnTo>
                  <a:cubicBezTo>
                    <a:pt x="3571240" y="3468370"/>
                    <a:pt x="3568700" y="3472180"/>
                    <a:pt x="3566160" y="3474720"/>
                  </a:cubicBezTo>
                  <a:lnTo>
                    <a:pt x="3569970" y="3474720"/>
                  </a:lnTo>
                  <a:cubicBezTo>
                    <a:pt x="3576320" y="3474720"/>
                    <a:pt x="3581400" y="3469640"/>
                    <a:pt x="3581400" y="3463290"/>
                  </a:cubicBezTo>
                  <a:lnTo>
                    <a:pt x="3581400" y="209550"/>
                  </a:lnTo>
                  <a:close/>
                  <a:moveTo>
                    <a:pt x="4296410" y="4518660"/>
                  </a:moveTo>
                  <a:lnTo>
                    <a:pt x="543560" y="4841240"/>
                  </a:lnTo>
                  <a:lnTo>
                    <a:pt x="529590" y="4842510"/>
                  </a:lnTo>
                  <a:lnTo>
                    <a:pt x="528320" y="4842510"/>
                  </a:lnTo>
                  <a:cubicBezTo>
                    <a:pt x="520700" y="4842510"/>
                    <a:pt x="514350" y="4837430"/>
                    <a:pt x="513080" y="4829810"/>
                  </a:cubicBezTo>
                  <a:lnTo>
                    <a:pt x="511810" y="4815840"/>
                  </a:lnTo>
                  <a:cubicBezTo>
                    <a:pt x="511810" y="4817110"/>
                    <a:pt x="513080" y="4819650"/>
                    <a:pt x="513080" y="4820920"/>
                  </a:cubicBezTo>
                  <a:lnTo>
                    <a:pt x="478790" y="4422140"/>
                  </a:lnTo>
                  <a:lnTo>
                    <a:pt x="13970" y="4422140"/>
                  </a:lnTo>
                  <a:cubicBezTo>
                    <a:pt x="6350" y="4422140"/>
                    <a:pt x="0" y="4415790"/>
                    <a:pt x="0" y="4408170"/>
                  </a:cubicBezTo>
                  <a:lnTo>
                    <a:pt x="0" y="8890"/>
                  </a:lnTo>
                  <a:cubicBezTo>
                    <a:pt x="0" y="5080"/>
                    <a:pt x="1270" y="2540"/>
                    <a:pt x="3810" y="0"/>
                  </a:cubicBezTo>
                  <a:lnTo>
                    <a:pt x="13970" y="8890"/>
                  </a:lnTo>
                  <a:lnTo>
                    <a:pt x="13970" y="4408170"/>
                  </a:lnTo>
                  <a:lnTo>
                    <a:pt x="3790950" y="4408170"/>
                  </a:lnTo>
                  <a:lnTo>
                    <a:pt x="3804920" y="4418330"/>
                  </a:lnTo>
                  <a:cubicBezTo>
                    <a:pt x="3802380" y="4420870"/>
                    <a:pt x="3799840" y="4422140"/>
                    <a:pt x="3796030" y="4422140"/>
                  </a:cubicBezTo>
                  <a:lnTo>
                    <a:pt x="491490" y="4422140"/>
                  </a:lnTo>
                  <a:lnTo>
                    <a:pt x="527050" y="4828540"/>
                  </a:lnTo>
                  <a:lnTo>
                    <a:pt x="4290060" y="4505960"/>
                  </a:lnTo>
                  <a:lnTo>
                    <a:pt x="4305300" y="4514850"/>
                  </a:lnTo>
                  <a:cubicBezTo>
                    <a:pt x="4302760" y="4517390"/>
                    <a:pt x="4300220" y="4518660"/>
                    <a:pt x="4296410" y="4518660"/>
                  </a:cubicBezTo>
                  <a:close/>
                </a:path>
              </a:pathLst>
            </a:custGeom>
            <a:solidFill>
              <a:srgbClr val="3C3333"/>
            </a:solidFill>
          </p:spPr>
          <p:txBody>
            <a:bodyPr/>
            <a:lstStyle/>
            <a:p>
              <a:endParaRPr lang="en-US"/>
            </a:p>
          </p:txBody>
        </p:sp>
        <p:sp>
          <p:nvSpPr>
            <p:cNvPr id="11" name="Freeform 11"/>
            <p:cNvSpPr/>
            <p:nvPr/>
          </p:nvSpPr>
          <p:spPr>
            <a:xfrm>
              <a:off x="5080" y="172720"/>
              <a:ext cx="4305300" cy="4519930"/>
            </a:xfrm>
            <a:custGeom>
              <a:avLst/>
              <a:gdLst/>
              <a:ahLst/>
              <a:cxnLst/>
              <a:rect l="l" t="t" r="r" b="b"/>
              <a:pathLst>
                <a:path w="4305300" h="4519930">
                  <a:moveTo>
                    <a:pt x="3573780" y="3478530"/>
                  </a:moveTo>
                  <a:cubicBezTo>
                    <a:pt x="3571240" y="3481070"/>
                    <a:pt x="3567430" y="3483610"/>
                    <a:pt x="3563620" y="3483610"/>
                  </a:cubicBezTo>
                  <a:lnTo>
                    <a:pt x="170180" y="3483610"/>
                  </a:lnTo>
                  <a:cubicBezTo>
                    <a:pt x="163830" y="3483610"/>
                    <a:pt x="160020" y="3479800"/>
                    <a:pt x="157480" y="3474720"/>
                  </a:cubicBezTo>
                  <a:cubicBezTo>
                    <a:pt x="154940" y="3472180"/>
                    <a:pt x="153670" y="3469640"/>
                    <a:pt x="153670" y="3465830"/>
                  </a:cubicBezTo>
                  <a:lnTo>
                    <a:pt x="153670" y="219710"/>
                  </a:lnTo>
                  <a:cubicBezTo>
                    <a:pt x="153670" y="215900"/>
                    <a:pt x="156210" y="212090"/>
                    <a:pt x="158750" y="209550"/>
                  </a:cubicBezTo>
                  <a:lnTo>
                    <a:pt x="167640" y="217170"/>
                  </a:lnTo>
                  <a:lnTo>
                    <a:pt x="167640" y="3465830"/>
                  </a:lnTo>
                  <a:cubicBezTo>
                    <a:pt x="167640" y="3467100"/>
                    <a:pt x="167640" y="3468370"/>
                    <a:pt x="168910" y="3469640"/>
                  </a:cubicBezTo>
                  <a:lnTo>
                    <a:pt x="3563620" y="3469640"/>
                  </a:lnTo>
                  <a:cubicBezTo>
                    <a:pt x="3564890" y="3469640"/>
                    <a:pt x="3566160" y="3468370"/>
                    <a:pt x="3567430" y="3468370"/>
                  </a:cubicBezTo>
                  <a:lnTo>
                    <a:pt x="3573780" y="3478530"/>
                  </a:lnTo>
                  <a:close/>
                  <a:moveTo>
                    <a:pt x="4305300" y="4508500"/>
                  </a:moveTo>
                  <a:cubicBezTo>
                    <a:pt x="4305300" y="4512310"/>
                    <a:pt x="4304030" y="4516120"/>
                    <a:pt x="4298950" y="4519930"/>
                  </a:cubicBezTo>
                  <a:lnTo>
                    <a:pt x="4283710" y="4511040"/>
                  </a:lnTo>
                  <a:lnTo>
                    <a:pt x="3907790" y="132080"/>
                  </a:lnTo>
                  <a:lnTo>
                    <a:pt x="3906520" y="124460"/>
                  </a:lnTo>
                  <a:cubicBezTo>
                    <a:pt x="3906520" y="124460"/>
                    <a:pt x="3906520" y="114300"/>
                    <a:pt x="3893820" y="114300"/>
                  </a:cubicBezTo>
                  <a:lnTo>
                    <a:pt x="3806190" y="121920"/>
                  </a:lnTo>
                  <a:lnTo>
                    <a:pt x="3806190" y="3604260"/>
                  </a:lnTo>
                  <a:lnTo>
                    <a:pt x="3982720" y="3589020"/>
                  </a:lnTo>
                  <a:cubicBezTo>
                    <a:pt x="3983990" y="3589020"/>
                    <a:pt x="3985260" y="3587750"/>
                    <a:pt x="3986530" y="3587750"/>
                  </a:cubicBezTo>
                  <a:lnTo>
                    <a:pt x="3992880" y="3595370"/>
                  </a:lnTo>
                  <a:cubicBezTo>
                    <a:pt x="3990340" y="3599180"/>
                    <a:pt x="3986530" y="3601720"/>
                    <a:pt x="3982720" y="3601720"/>
                  </a:cubicBezTo>
                  <a:lnTo>
                    <a:pt x="3806190" y="3616960"/>
                  </a:lnTo>
                  <a:lnTo>
                    <a:pt x="3806190" y="4413250"/>
                  </a:lnTo>
                  <a:cubicBezTo>
                    <a:pt x="3806190" y="4417060"/>
                    <a:pt x="3803650" y="4420871"/>
                    <a:pt x="3801110" y="4423410"/>
                  </a:cubicBezTo>
                  <a:lnTo>
                    <a:pt x="3785870" y="4413250"/>
                  </a:lnTo>
                  <a:lnTo>
                    <a:pt x="3785870" y="13970"/>
                  </a:lnTo>
                  <a:lnTo>
                    <a:pt x="8890" y="13970"/>
                  </a:lnTo>
                  <a:lnTo>
                    <a:pt x="0" y="5080"/>
                  </a:lnTo>
                  <a:cubicBezTo>
                    <a:pt x="2540" y="2540"/>
                    <a:pt x="6350" y="0"/>
                    <a:pt x="10160" y="0"/>
                  </a:cubicBezTo>
                  <a:lnTo>
                    <a:pt x="3792220" y="0"/>
                  </a:lnTo>
                  <a:cubicBezTo>
                    <a:pt x="3799840" y="0"/>
                    <a:pt x="3806190" y="6350"/>
                    <a:pt x="3806190" y="13970"/>
                  </a:cubicBezTo>
                  <a:lnTo>
                    <a:pt x="3806190" y="101600"/>
                  </a:lnTo>
                  <a:lnTo>
                    <a:pt x="3900170" y="92710"/>
                  </a:lnTo>
                  <a:cubicBezTo>
                    <a:pt x="3900170" y="92710"/>
                    <a:pt x="3923030" y="92710"/>
                    <a:pt x="3926840" y="109220"/>
                  </a:cubicBezTo>
                  <a:lnTo>
                    <a:pt x="3931920" y="171450"/>
                  </a:lnTo>
                  <a:lnTo>
                    <a:pt x="4305300" y="4508500"/>
                  </a:lnTo>
                  <a:close/>
                  <a:moveTo>
                    <a:pt x="3797300" y="15240"/>
                  </a:moveTo>
                  <a:cubicBezTo>
                    <a:pt x="3799840" y="17780"/>
                    <a:pt x="3802380" y="19050"/>
                    <a:pt x="3803650" y="21590"/>
                  </a:cubicBezTo>
                  <a:cubicBezTo>
                    <a:pt x="3802380" y="17780"/>
                    <a:pt x="3799840" y="16510"/>
                    <a:pt x="3797300" y="15240"/>
                  </a:cubicBezTo>
                  <a:close/>
                </a:path>
              </a:pathLst>
            </a:custGeom>
            <a:solidFill>
              <a:srgbClr val="FFFFFF"/>
            </a:solidFill>
          </p:spPr>
          <p:txBody>
            <a:bodyPr/>
            <a:lstStyle/>
            <a:p>
              <a:endParaRPr lang="en-US"/>
            </a:p>
          </p:txBody>
        </p:sp>
        <p:sp>
          <p:nvSpPr>
            <p:cNvPr id="12" name="Freeform 12"/>
            <p:cNvSpPr/>
            <p:nvPr/>
          </p:nvSpPr>
          <p:spPr>
            <a:xfrm>
              <a:off x="3409951" y="0"/>
              <a:ext cx="274319" cy="1045210"/>
            </a:xfrm>
            <a:custGeom>
              <a:avLst/>
              <a:gdLst/>
              <a:ahLst/>
              <a:cxnLst/>
              <a:rect l="l" t="t" r="r" b="b"/>
              <a:pathLst>
                <a:path w="274319" h="1045210">
                  <a:moveTo>
                    <a:pt x="265429" y="966470"/>
                  </a:moveTo>
                  <a:cubicBezTo>
                    <a:pt x="270509" y="953770"/>
                    <a:pt x="273049" y="941070"/>
                    <a:pt x="274319" y="927100"/>
                  </a:cubicBezTo>
                  <a:lnTo>
                    <a:pt x="274319" y="762000"/>
                  </a:lnTo>
                  <a:lnTo>
                    <a:pt x="273049" y="762000"/>
                  </a:lnTo>
                  <a:lnTo>
                    <a:pt x="273049" y="369570"/>
                  </a:lnTo>
                  <a:cubicBezTo>
                    <a:pt x="269239" y="328930"/>
                    <a:pt x="217169" y="298450"/>
                    <a:pt x="184149" y="298450"/>
                  </a:cubicBezTo>
                  <a:lnTo>
                    <a:pt x="152399" y="298450"/>
                  </a:lnTo>
                  <a:cubicBezTo>
                    <a:pt x="102869" y="298450"/>
                    <a:pt x="63499" y="337820"/>
                    <a:pt x="63499" y="387350"/>
                  </a:cubicBezTo>
                  <a:lnTo>
                    <a:pt x="63499" y="852170"/>
                  </a:lnTo>
                  <a:lnTo>
                    <a:pt x="97789" y="852170"/>
                  </a:lnTo>
                  <a:lnTo>
                    <a:pt x="97789" y="387350"/>
                  </a:lnTo>
                  <a:cubicBezTo>
                    <a:pt x="97789" y="356870"/>
                    <a:pt x="121919" y="332740"/>
                    <a:pt x="152399" y="332740"/>
                  </a:cubicBezTo>
                  <a:lnTo>
                    <a:pt x="184149" y="332740"/>
                  </a:lnTo>
                  <a:cubicBezTo>
                    <a:pt x="210819" y="332740"/>
                    <a:pt x="237489" y="360680"/>
                    <a:pt x="238759" y="378460"/>
                  </a:cubicBezTo>
                  <a:lnTo>
                    <a:pt x="238759" y="924560"/>
                  </a:lnTo>
                  <a:cubicBezTo>
                    <a:pt x="238759" y="988060"/>
                    <a:pt x="184149" y="1010920"/>
                    <a:pt x="151129" y="1010920"/>
                  </a:cubicBezTo>
                  <a:lnTo>
                    <a:pt x="151129" y="1012190"/>
                  </a:lnTo>
                  <a:lnTo>
                    <a:pt x="109219" y="1012190"/>
                  </a:lnTo>
                  <a:cubicBezTo>
                    <a:pt x="62229" y="1012190"/>
                    <a:pt x="35559" y="974090"/>
                    <a:pt x="35559" y="927100"/>
                  </a:cubicBezTo>
                  <a:lnTo>
                    <a:pt x="35559" y="118110"/>
                  </a:lnTo>
                  <a:cubicBezTo>
                    <a:pt x="35559" y="71120"/>
                    <a:pt x="73659" y="33020"/>
                    <a:pt x="120649" y="33020"/>
                  </a:cubicBezTo>
                  <a:lnTo>
                    <a:pt x="161290" y="33020"/>
                  </a:lnTo>
                  <a:cubicBezTo>
                    <a:pt x="208280" y="33020"/>
                    <a:pt x="233680" y="74930"/>
                    <a:pt x="233680" y="121920"/>
                  </a:cubicBezTo>
                  <a:lnTo>
                    <a:pt x="233680" y="172720"/>
                  </a:lnTo>
                  <a:lnTo>
                    <a:pt x="265430" y="172720"/>
                  </a:lnTo>
                  <a:lnTo>
                    <a:pt x="266700" y="121920"/>
                  </a:lnTo>
                  <a:cubicBezTo>
                    <a:pt x="266700" y="57150"/>
                    <a:pt x="226060" y="0"/>
                    <a:pt x="160020" y="0"/>
                  </a:cubicBezTo>
                  <a:lnTo>
                    <a:pt x="119380" y="0"/>
                  </a:lnTo>
                  <a:cubicBezTo>
                    <a:pt x="53340" y="0"/>
                    <a:pt x="0" y="53340"/>
                    <a:pt x="0" y="119380"/>
                  </a:cubicBezTo>
                  <a:lnTo>
                    <a:pt x="0" y="925830"/>
                  </a:lnTo>
                  <a:cubicBezTo>
                    <a:pt x="0" y="991870"/>
                    <a:pt x="41910" y="1045210"/>
                    <a:pt x="107950" y="1045210"/>
                  </a:cubicBezTo>
                  <a:lnTo>
                    <a:pt x="152400" y="1045210"/>
                  </a:lnTo>
                  <a:cubicBezTo>
                    <a:pt x="181610" y="1045210"/>
                    <a:pt x="208280" y="1035050"/>
                    <a:pt x="228600" y="1017270"/>
                  </a:cubicBezTo>
                  <a:cubicBezTo>
                    <a:pt x="242570" y="1005840"/>
                    <a:pt x="254000" y="991870"/>
                    <a:pt x="261620" y="974090"/>
                  </a:cubicBezTo>
                  <a:cubicBezTo>
                    <a:pt x="262890" y="972820"/>
                    <a:pt x="262890" y="970280"/>
                    <a:pt x="264160" y="969010"/>
                  </a:cubicBezTo>
                  <a:cubicBezTo>
                    <a:pt x="265430" y="969010"/>
                    <a:pt x="265430" y="967740"/>
                    <a:pt x="265430" y="966470"/>
                  </a:cubicBezTo>
                  <a:close/>
                </a:path>
              </a:pathLst>
            </a:custGeom>
            <a:solidFill>
              <a:srgbClr val="A99D9D"/>
            </a:solidFill>
          </p:spPr>
          <p:txBody>
            <a:bodyPr/>
            <a:lstStyle/>
            <a:p>
              <a:endParaRPr lang="en-US"/>
            </a:p>
          </p:txBody>
        </p:sp>
        <p:sp>
          <p:nvSpPr>
            <p:cNvPr id="13" name="Freeform 13"/>
            <p:cNvSpPr/>
            <p:nvPr/>
          </p:nvSpPr>
          <p:spPr>
            <a:xfrm>
              <a:off x="3415028" y="15240"/>
              <a:ext cx="266700" cy="1032510"/>
            </a:xfrm>
            <a:custGeom>
              <a:avLst/>
              <a:gdLst/>
              <a:ahLst/>
              <a:cxnLst/>
              <a:rect l="l" t="t" r="r" b="b"/>
              <a:pathLst>
                <a:path w="266700" h="1032510">
                  <a:moveTo>
                    <a:pt x="261622" y="749300"/>
                  </a:moveTo>
                  <a:lnTo>
                    <a:pt x="261622" y="723900"/>
                  </a:lnTo>
                  <a:cubicBezTo>
                    <a:pt x="259082" y="598170"/>
                    <a:pt x="257812" y="490220"/>
                    <a:pt x="256542" y="364490"/>
                  </a:cubicBezTo>
                  <a:lnTo>
                    <a:pt x="256542" y="358140"/>
                  </a:lnTo>
                  <a:lnTo>
                    <a:pt x="252732" y="359410"/>
                  </a:lnTo>
                  <a:lnTo>
                    <a:pt x="252732" y="364490"/>
                  </a:lnTo>
                  <a:lnTo>
                    <a:pt x="250192" y="521970"/>
                  </a:lnTo>
                  <a:lnTo>
                    <a:pt x="246382" y="695960"/>
                  </a:lnTo>
                  <a:lnTo>
                    <a:pt x="245112" y="745490"/>
                  </a:lnTo>
                  <a:lnTo>
                    <a:pt x="245112" y="750570"/>
                  </a:lnTo>
                  <a:lnTo>
                    <a:pt x="242572" y="872490"/>
                  </a:lnTo>
                  <a:cubicBezTo>
                    <a:pt x="242572" y="887730"/>
                    <a:pt x="242572" y="901700"/>
                    <a:pt x="241302" y="916940"/>
                  </a:cubicBezTo>
                  <a:cubicBezTo>
                    <a:pt x="240032" y="927100"/>
                    <a:pt x="238762" y="935990"/>
                    <a:pt x="234952" y="944880"/>
                  </a:cubicBezTo>
                  <a:cubicBezTo>
                    <a:pt x="232412" y="949960"/>
                    <a:pt x="231142" y="955040"/>
                    <a:pt x="227332" y="960120"/>
                  </a:cubicBezTo>
                  <a:cubicBezTo>
                    <a:pt x="218442" y="972820"/>
                    <a:pt x="207012" y="982980"/>
                    <a:pt x="193042" y="989330"/>
                  </a:cubicBezTo>
                  <a:cubicBezTo>
                    <a:pt x="182882" y="994410"/>
                    <a:pt x="162562" y="1000760"/>
                    <a:pt x="148592" y="1003300"/>
                  </a:cubicBezTo>
                  <a:lnTo>
                    <a:pt x="104142" y="1003300"/>
                  </a:lnTo>
                  <a:lnTo>
                    <a:pt x="90172" y="1002030"/>
                  </a:lnTo>
                  <a:cubicBezTo>
                    <a:pt x="85092" y="1000760"/>
                    <a:pt x="81281" y="999490"/>
                    <a:pt x="76202" y="998220"/>
                  </a:cubicBezTo>
                  <a:cubicBezTo>
                    <a:pt x="58422" y="991870"/>
                    <a:pt x="53342" y="980440"/>
                    <a:pt x="41911" y="963930"/>
                  </a:cubicBezTo>
                  <a:cubicBezTo>
                    <a:pt x="36831" y="955040"/>
                    <a:pt x="31752" y="947420"/>
                    <a:pt x="29211" y="937260"/>
                  </a:cubicBezTo>
                  <a:lnTo>
                    <a:pt x="26671" y="929640"/>
                  </a:lnTo>
                  <a:cubicBezTo>
                    <a:pt x="26671" y="927100"/>
                    <a:pt x="26671" y="925830"/>
                    <a:pt x="25401" y="923290"/>
                  </a:cubicBezTo>
                  <a:lnTo>
                    <a:pt x="24131" y="916940"/>
                  </a:lnTo>
                  <a:lnTo>
                    <a:pt x="24131" y="909320"/>
                  </a:lnTo>
                  <a:lnTo>
                    <a:pt x="22861" y="855980"/>
                  </a:lnTo>
                  <a:lnTo>
                    <a:pt x="21591" y="749300"/>
                  </a:lnTo>
                  <a:lnTo>
                    <a:pt x="17781" y="537210"/>
                  </a:lnTo>
                  <a:cubicBezTo>
                    <a:pt x="16511" y="466090"/>
                    <a:pt x="15241" y="394970"/>
                    <a:pt x="15241" y="325120"/>
                  </a:cubicBezTo>
                  <a:cubicBezTo>
                    <a:pt x="13971" y="254000"/>
                    <a:pt x="13971" y="182880"/>
                    <a:pt x="13971" y="111760"/>
                  </a:cubicBezTo>
                  <a:cubicBezTo>
                    <a:pt x="13971" y="104140"/>
                    <a:pt x="15241" y="91440"/>
                    <a:pt x="16511" y="81280"/>
                  </a:cubicBezTo>
                  <a:lnTo>
                    <a:pt x="21591" y="66040"/>
                  </a:lnTo>
                  <a:cubicBezTo>
                    <a:pt x="22861" y="60960"/>
                    <a:pt x="26671" y="55880"/>
                    <a:pt x="29211" y="52070"/>
                  </a:cubicBezTo>
                  <a:cubicBezTo>
                    <a:pt x="40641" y="33020"/>
                    <a:pt x="57151" y="17780"/>
                    <a:pt x="76201" y="8890"/>
                  </a:cubicBezTo>
                  <a:cubicBezTo>
                    <a:pt x="86361" y="5080"/>
                    <a:pt x="100331" y="1270"/>
                    <a:pt x="107951" y="1270"/>
                  </a:cubicBezTo>
                  <a:lnTo>
                    <a:pt x="114301" y="0"/>
                  </a:lnTo>
                  <a:lnTo>
                    <a:pt x="156211" y="0"/>
                  </a:lnTo>
                  <a:lnTo>
                    <a:pt x="109221" y="0"/>
                  </a:lnTo>
                  <a:cubicBezTo>
                    <a:pt x="95251" y="1270"/>
                    <a:pt x="81281" y="5080"/>
                    <a:pt x="68581" y="11430"/>
                  </a:cubicBezTo>
                  <a:cubicBezTo>
                    <a:pt x="43181" y="24130"/>
                    <a:pt x="22861" y="49530"/>
                    <a:pt x="15241" y="77470"/>
                  </a:cubicBezTo>
                  <a:cubicBezTo>
                    <a:pt x="11431" y="91440"/>
                    <a:pt x="11431" y="106680"/>
                    <a:pt x="10161" y="123190"/>
                  </a:cubicBezTo>
                  <a:lnTo>
                    <a:pt x="8891" y="171450"/>
                  </a:lnTo>
                  <a:lnTo>
                    <a:pt x="6350" y="365760"/>
                  </a:lnTo>
                  <a:cubicBezTo>
                    <a:pt x="5080" y="495300"/>
                    <a:pt x="1270" y="624840"/>
                    <a:pt x="1270" y="755650"/>
                  </a:cubicBezTo>
                  <a:lnTo>
                    <a:pt x="0" y="853440"/>
                  </a:lnTo>
                  <a:lnTo>
                    <a:pt x="0" y="901700"/>
                  </a:lnTo>
                  <a:cubicBezTo>
                    <a:pt x="0" y="918210"/>
                    <a:pt x="0" y="934720"/>
                    <a:pt x="6350" y="949960"/>
                  </a:cubicBezTo>
                  <a:cubicBezTo>
                    <a:pt x="16510" y="980440"/>
                    <a:pt x="27941" y="1007110"/>
                    <a:pt x="57150" y="1021080"/>
                  </a:cubicBezTo>
                  <a:cubicBezTo>
                    <a:pt x="71120" y="1027430"/>
                    <a:pt x="87630" y="1031240"/>
                    <a:pt x="104141" y="1032510"/>
                  </a:cubicBezTo>
                  <a:lnTo>
                    <a:pt x="151131" y="1032510"/>
                  </a:lnTo>
                  <a:cubicBezTo>
                    <a:pt x="182881" y="1031240"/>
                    <a:pt x="213361" y="1017270"/>
                    <a:pt x="234951" y="995680"/>
                  </a:cubicBezTo>
                  <a:cubicBezTo>
                    <a:pt x="246381" y="985520"/>
                    <a:pt x="254001" y="971550"/>
                    <a:pt x="259081" y="957580"/>
                  </a:cubicBezTo>
                  <a:cubicBezTo>
                    <a:pt x="264161" y="943610"/>
                    <a:pt x="266701" y="929640"/>
                    <a:pt x="266701" y="913130"/>
                  </a:cubicBezTo>
                  <a:lnTo>
                    <a:pt x="261621" y="749300"/>
                  </a:lnTo>
                  <a:close/>
                </a:path>
              </a:pathLst>
            </a:custGeom>
            <a:solidFill>
              <a:srgbClr val="E2DADA"/>
            </a:solidFill>
          </p:spPr>
          <p:txBody>
            <a:bodyPr/>
            <a:lstStyle/>
            <a:p>
              <a:endParaRPr lang="en-US"/>
            </a:p>
          </p:txBody>
        </p:sp>
      </p:grpSp>
      <p:grpSp>
        <p:nvGrpSpPr>
          <p:cNvPr id="14" name="Group 14"/>
          <p:cNvGrpSpPr/>
          <p:nvPr/>
        </p:nvGrpSpPr>
        <p:grpSpPr>
          <a:xfrm rot="590902">
            <a:off x="12354483" y="2438497"/>
            <a:ext cx="3853471" cy="3669991"/>
            <a:chOff x="0" y="0"/>
            <a:chExt cx="1014906" cy="966582"/>
          </a:xfrm>
        </p:grpSpPr>
        <p:sp>
          <p:nvSpPr>
            <p:cNvPr id="15" name="Freeform 15"/>
            <p:cNvSpPr/>
            <p:nvPr/>
          </p:nvSpPr>
          <p:spPr>
            <a:xfrm>
              <a:off x="0" y="0"/>
              <a:ext cx="1014906" cy="966582"/>
            </a:xfrm>
            <a:custGeom>
              <a:avLst/>
              <a:gdLst/>
              <a:ahLst/>
              <a:cxnLst/>
              <a:rect l="l" t="t" r="r" b="b"/>
              <a:pathLst>
                <a:path w="1014906" h="966582">
                  <a:moveTo>
                    <a:pt x="0" y="0"/>
                  </a:moveTo>
                  <a:lnTo>
                    <a:pt x="1014906" y="0"/>
                  </a:lnTo>
                  <a:lnTo>
                    <a:pt x="1014906" y="966582"/>
                  </a:lnTo>
                  <a:lnTo>
                    <a:pt x="0" y="966582"/>
                  </a:lnTo>
                  <a:close/>
                </a:path>
              </a:pathLst>
            </a:custGeom>
            <a:solidFill>
              <a:srgbClr val="000000">
                <a:alpha val="42745"/>
              </a:srgbClr>
            </a:solidFill>
          </p:spPr>
          <p:txBody>
            <a:bodyPr/>
            <a:lstStyle/>
            <a:p>
              <a:endParaRPr lang="en-US"/>
            </a:p>
          </p:txBody>
        </p:sp>
        <p:sp>
          <p:nvSpPr>
            <p:cNvPr id="16" name="TextBox 16"/>
            <p:cNvSpPr txBox="1"/>
            <p:nvPr/>
          </p:nvSpPr>
          <p:spPr>
            <a:xfrm>
              <a:off x="0" y="9525"/>
              <a:ext cx="1014906" cy="957057"/>
            </a:xfrm>
            <a:prstGeom prst="rect">
              <a:avLst/>
            </a:prstGeom>
          </p:spPr>
          <p:txBody>
            <a:bodyPr lIns="50800" tIns="50800" rIns="50800" bIns="50800" rtlCol="0" anchor="ctr"/>
            <a:lstStyle/>
            <a:p>
              <a:pPr algn="ctr">
                <a:lnSpc>
                  <a:spcPts val="3042"/>
                </a:lnSpc>
              </a:pPr>
              <a:endParaRPr/>
            </a:p>
          </p:txBody>
        </p:sp>
      </p:grpSp>
      <p:sp>
        <p:nvSpPr>
          <p:cNvPr id="17" name="Freeform 17"/>
          <p:cNvSpPr/>
          <p:nvPr/>
        </p:nvSpPr>
        <p:spPr>
          <a:xfrm>
            <a:off x="9856269" y="2497527"/>
            <a:ext cx="3061293" cy="6397553"/>
          </a:xfrm>
          <a:custGeom>
            <a:avLst/>
            <a:gdLst/>
            <a:ahLst/>
            <a:cxnLst/>
            <a:rect l="l" t="t" r="r" b="b"/>
            <a:pathLst>
              <a:path w="3061293" h="6397553">
                <a:moveTo>
                  <a:pt x="0" y="0"/>
                </a:moveTo>
                <a:lnTo>
                  <a:pt x="3061294" y="0"/>
                </a:lnTo>
                <a:lnTo>
                  <a:pt x="3061294" y="6397553"/>
                </a:lnTo>
                <a:lnTo>
                  <a:pt x="0" y="6397553"/>
                </a:lnTo>
                <a:lnTo>
                  <a:pt x="0" y="0"/>
                </a:lnTo>
                <a:close/>
              </a:path>
            </a:pathLst>
          </a:custGeom>
          <a:blipFill>
            <a:blip r:embed="rId4"/>
            <a:stretch>
              <a:fillRect l="-26292" t="-28399" r="-67011" b="-10347"/>
            </a:stretch>
          </a:blipFill>
        </p:spPr>
        <p:txBody>
          <a:bodyPr/>
          <a:lstStyle/>
          <a:p>
            <a:endParaRPr lang="en-US"/>
          </a:p>
        </p:txBody>
      </p:sp>
      <p:sp>
        <p:nvSpPr>
          <p:cNvPr id="18" name="TextBox 18"/>
          <p:cNvSpPr txBox="1"/>
          <p:nvPr/>
        </p:nvSpPr>
        <p:spPr>
          <a:xfrm>
            <a:off x="1028700" y="3488348"/>
            <a:ext cx="9063145" cy="2922651"/>
          </a:xfrm>
          <a:prstGeom prst="rect">
            <a:avLst/>
          </a:prstGeom>
        </p:spPr>
        <p:txBody>
          <a:bodyPr lIns="0" tIns="0" rIns="0" bIns="0" rtlCol="0" anchor="t">
            <a:spAutoFit/>
          </a:bodyPr>
          <a:lstStyle/>
          <a:p>
            <a:pPr algn="l">
              <a:lnSpc>
                <a:spcPts val="3120"/>
              </a:lnSpc>
            </a:pPr>
            <a:r>
              <a:rPr lang="en-US" sz="2600">
                <a:solidFill>
                  <a:srgbClr val="501214"/>
                </a:solidFill>
                <a:latin typeface="Aptos"/>
                <a:ea typeface="Aptos"/>
                <a:cs typeface="Aptos"/>
                <a:sym typeface="Aptos"/>
              </a:rPr>
              <a:t>San Marcos is </a:t>
            </a:r>
            <a:r>
              <a:rPr lang="en-US" sz="2600" b="1">
                <a:solidFill>
                  <a:srgbClr val="501214"/>
                </a:solidFill>
                <a:latin typeface="Aptos Bold"/>
                <a:ea typeface="Aptos Bold"/>
                <a:cs typeface="Aptos Bold"/>
                <a:sym typeface="Aptos Bold"/>
              </a:rPr>
              <a:t>more </a:t>
            </a:r>
            <a:r>
              <a:rPr lang="en-US" sz="2600">
                <a:solidFill>
                  <a:srgbClr val="501214"/>
                </a:solidFill>
                <a:latin typeface="Aptos"/>
                <a:ea typeface="Aptos"/>
                <a:cs typeface="Aptos"/>
                <a:sym typeface="Aptos"/>
              </a:rPr>
              <a:t>than just a college town, and </a:t>
            </a:r>
            <a:r>
              <a:rPr lang="en-US" sz="2600" b="1">
                <a:solidFill>
                  <a:srgbClr val="501214"/>
                </a:solidFill>
                <a:latin typeface="Aptos Bold"/>
                <a:ea typeface="Aptos Bold"/>
                <a:cs typeface="Aptos Bold"/>
                <a:sym typeface="Aptos Bold"/>
              </a:rPr>
              <a:t>you </a:t>
            </a:r>
            <a:r>
              <a:rPr lang="en-US" sz="2600">
                <a:solidFill>
                  <a:srgbClr val="501214"/>
                </a:solidFill>
                <a:latin typeface="Aptos"/>
                <a:ea typeface="Aptos"/>
                <a:cs typeface="Aptos"/>
                <a:sym typeface="Aptos"/>
              </a:rPr>
              <a:t>are more than just a college student! Being a Bobcat means that your community can be found both in your classes and Residence Halls as well as in the public </a:t>
            </a:r>
            <a:r>
              <a:rPr lang="en-US" sz="2600" b="1">
                <a:solidFill>
                  <a:srgbClr val="501214"/>
                </a:solidFill>
                <a:latin typeface="Aptos Bold"/>
                <a:ea typeface="Aptos Bold"/>
                <a:cs typeface="Aptos Bold"/>
                <a:sym typeface="Aptos Bold"/>
              </a:rPr>
              <a:t>third places</a:t>
            </a:r>
            <a:r>
              <a:rPr lang="en-US" sz="2600">
                <a:solidFill>
                  <a:srgbClr val="501214"/>
                </a:solidFill>
                <a:latin typeface="Aptos"/>
                <a:ea typeface="Aptos"/>
                <a:cs typeface="Aptos"/>
                <a:sym typeface="Aptos"/>
              </a:rPr>
              <a:t> throughout the city.</a:t>
            </a:r>
          </a:p>
          <a:p>
            <a:pPr algn="l">
              <a:lnSpc>
                <a:spcPts val="3744"/>
              </a:lnSpc>
            </a:pPr>
            <a:endParaRPr lang="en-US" sz="2600">
              <a:solidFill>
                <a:srgbClr val="501214"/>
              </a:solidFill>
              <a:latin typeface="Aptos"/>
              <a:ea typeface="Aptos"/>
              <a:cs typeface="Aptos"/>
              <a:sym typeface="Aptos"/>
            </a:endParaRPr>
          </a:p>
          <a:p>
            <a:pPr algn="l">
              <a:lnSpc>
                <a:spcPts val="3744"/>
              </a:lnSpc>
            </a:pPr>
            <a:endParaRPr lang="en-US" sz="2600">
              <a:solidFill>
                <a:srgbClr val="501214"/>
              </a:solidFill>
              <a:latin typeface="Aptos"/>
              <a:ea typeface="Aptos"/>
              <a:cs typeface="Aptos"/>
              <a:sym typeface="Aptos"/>
            </a:endParaRPr>
          </a:p>
          <a:p>
            <a:pPr algn="l">
              <a:lnSpc>
                <a:spcPts val="3744"/>
              </a:lnSpc>
            </a:pPr>
            <a:endParaRPr lang="en-US" sz="2600">
              <a:solidFill>
                <a:srgbClr val="501214"/>
              </a:solidFill>
              <a:latin typeface="Aptos"/>
              <a:ea typeface="Aptos"/>
              <a:cs typeface="Aptos"/>
              <a:sym typeface="Aptos"/>
            </a:endParaRPr>
          </a:p>
        </p:txBody>
      </p:sp>
      <p:sp>
        <p:nvSpPr>
          <p:cNvPr id="19" name="TextBox 19"/>
          <p:cNvSpPr txBox="1"/>
          <p:nvPr/>
        </p:nvSpPr>
        <p:spPr>
          <a:xfrm>
            <a:off x="1028700" y="1407214"/>
            <a:ext cx="7762488" cy="1724245"/>
          </a:xfrm>
          <a:prstGeom prst="rect">
            <a:avLst/>
          </a:prstGeom>
        </p:spPr>
        <p:txBody>
          <a:bodyPr lIns="0" tIns="0" rIns="0" bIns="0" rtlCol="0" anchor="t">
            <a:spAutoFit/>
          </a:bodyPr>
          <a:lstStyle/>
          <a:p>
            <a:pPr algn="l">
              <a:lnSpc>
                <a:spcPts val="6479"/>
              </a:lnSpc>
            </a:pPr>
            <a:r>
              <a:rPr lang="en-US" sz="7713" b="1">
                <a:solidFill>
                  <a:srgbClr val="501214"/>
                </a:solidFill>
                <a:latin typeface="Aptos Bold"/>
                <a:ea typeface="Aptos Bold"/>
                <a:cs typeface="Aptos Bold"/>
                <a:sym typeface="Aptos Bold"/>
              </a:rPr>
              <a:t>Welcome Home, Bobcats!</a:t>
            </a:r>
          </a:p>
        </p:txBody>
      </p:sp>
      <p:sp>
        <p:nvSpPr>
          <p:cNvPr id="20" name="TextBox 20"/>
          <p:cNvSpPr txBox="1"/>
          <p:nvPr/>
        </p:nvSpPr>
        <p:spPr>
          <a:xfrm>
            <a:off x="1028700" y="5470835"/>
            <a:ext cx="9063145" cy="1952625"/>
          </a:xfrm>
          <a:prstGeom prst="rect">
            <a:avLst/>
          </a:prstGeom>
        </p:spPr>
        <p:txBody>
          <a:bodyPr lIns="0" tIns="0" rIns="0" bIns="0" rtlCol="0" anchor="t">
            <a:spAutoFit/>
          </a:bodyPr>
          <a:lstStyle/>
          <a:p>
            <a:pPr algn="l">
              <a:lnSpc>
                <a:spcPts val="3120"/>
              </a:lnSpc>
            </a:pPr>
            <a:r>
              <a:rPr lang="en-US" sz="2600">
                <a:solidFill>
                  <a:srgbClr val="501214"/>
                </a:solidFill>
                <a:latin typeface="Aptos"/>
                <a:ea typeface="Aptos"/>
                <a:cs typeface="Aptos"/>
                <a:sym typeface="Aptos"/>
              </a:rPr>
              <a:t>No matter where you live or how long you stay there, forging connections to local people and environments is the foundation for stewardship and happiness. </a:t>
            </a:r>
          </a:p>
          <a:p>
            <a:pPr algn="l">
              <a:lnSpc>
                <a:spcPts val="3120"/>
              </a:lnSpc>
            </a:pPr>
            <a:endParaRPr lang="en-US" sz="2600">
              <a:solidFill>
                <a:srgbClr val="501214"/>
              </a:solidFill>
              <a:latin typeface="Aptos"/>
              <a:ea typeface="Aptos"/>
              <a:cs typeface="Aptos"/>
              <a:sym typeface="Aptos"/>
            </a:endParaRPr>
          </a:p>
          <a:p>
            <a:pPr algn="l">
              <a:lnSpc>
                <a:spcPts val="3120"/>
              </a:lnSpc>
            </a:pPr>
            <a:r>
              <a:rPr lang="en-US" sz="2600">
                <a:solidFill>
                  <a:srgbClr val="501214"/>
                </a:solidFill>
                <a:latin typeface="Aptos"/>
                <a:ea typeface="Aptos"/>
                <a:cs typeface="Aptos"/>
                <a:sym typeface="Aptos"/>
              </a:rPr>
              <a:t>Remember- a plant can’t grow without first setting down </a:t>
            </a:r>
            <a:r>
              <a:rPr lang="en-US" sz="2600" b="1">
                <a:solidFill>
                  <a:srgbClr val="501214"/>
                </a:solidFill>
                <a:latin typeface="Aptos Bold"/>
                <a:ea typeface="Aptos Bold"/>
                <a:cs typeface="Aptos Bold"/>
                <a:sym typeface="Aptos Bold"/>
              </a:rPr>
              <a:t>roots</a:t>
            </a:r>
            <a:r>
              <a:rPr lang="en-US" sz="2600">
                <a:solidFill>
                  <a:srgbClr val="501214"/>
                </a:solidFill>
                <a:latin typeface="Aptos"/>
                <a:ea typeface="Aptos"/>
                <a:cs typeface="Aptos"/>
                <a:sym typeface="Aptos"/>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12714189" y="5020303"/>
            <a:ext cx="6235351" cy="5917915"/>
            <a:chOff x="0" y="0"/>
            <a:chExt cx="8313802" cy="7890554"/>
          </a:xfrm>
        </p:grpSpPr>
        <p:sp>
          <p:nvSpPr>
            <p:cNvPr id="3" name="Freeform 3"/>
            <p:cNvSpPr/>
            <p:nvPr/>
          </p:nvSpPr>
          <p:spPr>
            <a:xfrm>
              <a:off x="0" y="0"/>
              <a:ext cx="8313802" cy="7890554"/>
            </a:xfrm>
            <a:custGeom>
              <a:avLst/>
              <a:gdLst/>
              <a:ahLst/>
              <a:cxnLst/>
              <a:rect l="l" t="t" r="r" b="b"/>
              <a:pathLst>
                <a:path w="8313802" h="7890554">
                  <a:moveTo>
                    <a:pt x="0" y="0"/>
                  </a:moveTo>
                  <a:lnTo>
                    <a:pt x="8313802" y="0"/>
                  </a:lnTo>
                  <a:lnTo>
                    <a:pt x="8313802" y="7890554"/>
                  </a:lnTo>
                  <a:lnTo>
                    <a:pt x="0" y="7890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329358" y="4313586"/>
              <a:ext cx="845005" cy="809669"/>
            </a:xfrm>
            <a:custGeom>
              <a:avLst/>
              <a:gdLst/>
              <a:ahLst/>
              <a:cxnLst/>
              <a:rect l="l" t="t" r="r" b="b"/>
              <a:pathLst>
                <a:path w="845005" h="809669">
                  <a:moveTo>
                    <a:pt x="0" y="0"/>
                  </a:moveTo>
                  <a:lnTo>
                    <a:pt x="845005" y="0"/>
                  </a:lnTo>
                  <a:lnTo>
                    <a:pt x="845005" y="809669"/>
                  </a:lnTo>
                  <a:lnTo>
                    <a:pt x="0" y="8096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5" name="Group 5"/>
          <p:cNvGrpSpPr/>
          <p:nvPr/>
        </p:nvGrpSpPr>
        <p:grpSpPr>
          <a:xfrm>
            <a:off x="-185010" y="-39216"/>
            <a:ext cx="18658020" cy="3467461"/>
            <a:chOff x="0" y="0"/>
            <a:chExt cx="2890616" cy="537200"/>
          </a:xfrm>
        </p:grpSpPr>
        <p:sp>
          <p:nvSpPr>
            <p:cNvPr id="6" name="Freeform 6"/>
            <p:cNvSpPr/>
            <p:nvPr/>
          </p:nvSpPr>
          <p:spPr>
            <a:xfrm>
              <a:off x="0" y="0"/>
              <a:ext cx="2890616" cy="537200"/>
            </a:xfrm>
            <a:custGeom>
              <a:avLst/>
              <a:gdLst/>
              <a:ahLst/>
              <a:cxnLst/>
              <a:rect l="l" t="t" r="r" b="b"/>
              <a:pathLst>
                <a:path w="2890616" h="537200">
                  <a:moveTo>
                    <a:pt x="0" y="0"/>
                  </a:moveTo>
                  <a:lnTo>
                    <a:pt x="2890616" y="0"/>
                  </a:lnTo>
                  <a:lnTo>
                    <a:pt x="2890616" y="537200"/>
                  </a:lnTo>
                  <a:lnTo>
                    <a:pt x="0" y="537200"/>
                  </a:lnTo>
                  <a:close/>
                </a:path>
              </a:pathLst>
            </a:custGeom>
            <a:blipFill>
              <a:blip r:embed="rId5"/>
              <a:stretch>
                <a:fillRect t="-85263" b="-117411"/>
              </a:stretch>
            </a:blipFill>
          </p:spPr>
          <p:txBody>
            <a:bodyPr/>
            <a:lstStyle/>
            <a:p>
              <a:endParaRPr lang="en-US"/>
            </a:p>
          </p:txBody>
        </p:sp>
      </p:grpSp>
      <p:grpSp>
        <p:nvGrpSpPr>
          <p:cNvPr id="7" name="Group 7"/>
          <p:cNvGrpSpPr/>
          <p:nvPr/>
        </p:nvGrpSpPr>
        <p:grpSpPr>
          <a:xfrm>
            <a:off x="0" y="3334153"/>
            <a:ext cx="18288000" cy="188185"/>
            <a:chOff x="0" y="0"/>
            <a:chExt cx="24384000" cy="250914"/>
          </a:xfrm>
        </p:grpSpPr>
        <p:sp>
          <p:nvSpPr>
            <p:cNvPr id="8" name="Freeform 8"/>
            <p:cNvSpPr/>
            <p:nvPr/>
          </p:nvSpPr>
          <p:spPr>
            <a:xfrm flipH="1">
              <a:off x="0" y="0"/>
              <a:ext cx="24384000" cy="250952"/>
            </a:xfrm>
            <a:custGeom>
              <a:avLst/>
              <a:gdLst/>
              <a:ahLst/>
              <a:cxnLst/>
              <a:rect l="l" t="t" r="r" b="b"/>
              <a:pathLst>
                <a:path w="24384000" h="250952">
                  <a:moveTo>
                    <a:pt x="24384000" y="0"/>
                  </a:moveTo>
                  <a:lnTo>
                    <a:pt x="0" y="0"/>
                  </a:lnTo>
                  <a:lnTo>
                    <a:pt x="0" y="250952"/>
                  </a:lnTo>
                  <a:lnTo>
                    <a:pt x="24384000" y="250952"/>
                  </a:lnTo>
                  <a:lnTo>
                    <a:pt x="24384000" y="0"/>
                  </a:lnTo>
                  <a:close/>
                </a:path>
              </a:pathLst>
            </a:custGeom>
            <a:blipFill>
              <a:blip r:embed="rId6"/>
              <a:stretch>
                <a:fillRect l="-17960" t="-31801" r="-10908" b="-20268"/>
              </a:stretch>
            </a:blipFill>
          </p:spPr>
          <p:txBody>
            <a:bodyPr/>
            <a:lstStyle/>
            <a:p>
              <a:endParaRPr lang="en-US"/>
            </a:p>
          </p:txBody>
        </p:sp>
      </p:grpSp>
      <p:grpSp>
        <p:nvGrpSpPr>
          <p:cNvPr id="9" name="Group 9"/>
          <p:cNvGrpSpPr/>
          <p:nvPr/>
        </p:nvGrpSpPr>
        <p:grpSpPr>
          <a:xfrm>
            <a:off x="-185010" y="-40558"/>
            <a:ext cx="18658020" cy="3374710"/>
            <a:chOff x="0" y="0"/>
            <a:chExt cx="4914046" cy="888813"/>
          </a:xfrm>
        </p:grpSpPr>
        <p:sp>
          <p:nvSpPr>
            <p:cNvPr id="10" name="Freeform 10"/>
            <p:cNvSpPr/>
            <p:nvPr/>
          </p:nvSpPr>
          <p:spPr>
            <a:xfrm>
              <a:off x="0" y="0"/>
              <a:ext cx="4914047" cy="888813"/>
            </a:xfrm>
            <a:custGeom>
              <a:avLst/>
              <a:gdLst/>
              <a:ahLst/>
              <a:cxnLst/>
              <a:rect l="l" t="t" r="r" b="b"/>
              <a:pathLst>
                <a:path w="4914047" h="888813">
                  <a:moveTo>
                    <a:pt x="0" y="0"/>
                  </a:moveTo>
                  <a:lnTo>
                    <a:pt x="4914047" y="0"/>
                  </a:lnTo>
                  <a:lnTo>
                    <a:pt x="4914047" y="888813"/>
                  </a:lnTo>
                  <a:lnTo>
                    <a:pt x="0" y="888813"/>
                  </a:lnTo>
                  <a:close/>
                </a:path>
              </a:pathLst>
            </a:custGeom>
            <a:solidFill>
              <a:srgbClr val="000000">
                <a:alpha val="44706"/>
              </a:srgbClr>
            </a:solidFill>
          </p:spPr>
          <p:txBody>
            <a:bodyPr/>
            <a:lstStyle/>
            <a:p>
              <a:endParaRPr lang="en-US"/>
            </a:p>
          </p:txBody>
        </p:sp>
        <p:sp>
          <p:nvSpPr>
            <p:cNvPr id="11" name="TextBox 11"/>
            <p:cNvSpPr txBox="1"/>
            <p:nvPr/>
          </p:nvSpPr>
          <p:spPr>
            <a:xfrm>
              <a:off x="0" y="-47625"/>
              <a:ext cx="4914046" cy="936438"/>
            </a:xfrm>
            <a:prstGeom prst="rect">
              <a:avLst/>
            </a:prstGeom>
          </p:spPr>
          <p:txBody>
            <a:bodyPr lIns="50800" tIns="50800" rIns="50800" bIns="50800" rtlCol="0" anchor="ctr"/>
            <a:lstStyle/>
            <a:p>
              <a:pPr algn="ctr">
                <a:lnSpc>
                  <a:spcPts val="3568"/>
                </a:lnSpc>
              </a:pPr>
              <a:endParaRPr/>
            </a:p>
          </p:txBody>
        </p:sp>
      </p:grpSp>
      <p:grpSp>
        <p:nvGrpSpPr>
          <p:cNvPr id="12" name="Group 12"/>
          <p:cNvGrpSpPr/>
          <p:nvPr/>
        </p:nvGrpSpPr>
        <p:grpSpPr>
          <a:xfrm>
            <a:off x="478619" y="1783100"/>
            <a:ext cx="11720890" cy="1351028"/>
            <a:chOff x="0" y="0"/>
            <a:chExt cx="14386892" cy="1658329"/>
          </a:xfrm>
        </p:grpSpPr>
        <p:sp>
          <p:nvSpPr>
            <p:cNvPr id="13" name="Freeform 13"/>
            <p:cNvSpPr/>
            <p:nvPr/>
          </p:nvSpPr>
          <p:spPr>
            <a:xfrm>
              <a:off x="0" y="0"/>
              <a:ext cx="14386892" cy="1658330"/>
            </a:xfrm>
            <a:custGeom>
              <a:avLst/>
              <a:gdLst/>
              <a:ahLst/>
              <a:cxnLst/>
              <a:rect l="l" t="t" r="r" b="b"/>
              <a:pathLst>
                <a:path w="14386892" h="1658330">
                  <a:moveTo>
                    <a:pt x="0" y="0"/>
                  </a:moveTo>
                  <a:lnTo>
                    <a:pt x="14386892" y="0"/>
                  </a:lnTo>
                  <a:lnTo>
                    <a:pt x="14386892" y="1658330"/>
                  </a:lnTo>
                  <a:lnTo>
                    <a:pt x="0" y="1658330"/>
                  </a:lnTo>
                  <a:close/>
                </a:path>
              </a:pathLst>
            </a:custGeom>
            <a:blipFill>
              <a:blip r:embed="rId7">
                <a:alphaModFix amt="0"/>
              </a:blip>
              <a:stretch>
                <a:fillRect t="-177922" r="-52538" b="-237789"/>
              </a:stretch>
            </a:blipFill>
          </p:spPr>
          <p:txBody>
            <a:bodyPr/>
            <a:lstStyle/>
            <a:p>
              <a:endParaRPr lang="en-US"/>
            </a:p>
          </p:txBody>
        </p:sp>
        <p:sp>
          <p:nvSpPr>
            <p:cNvPr id="14" name="TextBox 14"/>
            <p:cNvSpPr txBox="1"/>
            <p:nvPr/>
          </p:nvSpPr>
          <p:spPr>
            <a:xfrm>
              <a:off x="0" y="76200"/>
              <a:ext cx="14386892" cy="1582129"/>
            </a:xfrm>
            <a:prstGeom prst="rect">
              <a:avLst/>
            </a:prstGeom>
          </p:spPr>
          <p:txBody>
            <a:bodyPr lIns="0" tIns="0" rIns="0" bIns="0" rtlCol="0" anchor="b"/>
            <a:lstStyle/>
            <a:p>
              <a:pPr algn="l">
                <a:lnSpc>
                  <a:spcPts val="7451"/>
                </a:lnSpc>
              </a:pPr>
              <a:r>
                <a:rPr lang="en-US" sz="6899" b="1">
                  <a:solidFill>
                    <a:srgbClr val="FFFFFF"/>
                  </a:solidFill>
                  <a:latin typeface="Aptos Bold"/>
                  <a:ea typeface="Aptos Bold"/>
                  <a:cs typeface="Aptos Bold"/>
                  <a:sym typeface="Aptos Bold"/>
                </a:rPr>
                <a:t>Knowing Where You Stand</a:t>
              </a:r>
            </a:p>
          </p:txBody>
        </p:sp>
      </p:grpSp>
      <p:sp>
        <p:nvSpPr>
          <p:cNvPr id="15" name="TextBox 15"/>
          <p:cNvSpPr txBox="1"/>
          <p:nvPr/>
        </p:nvSpPr>
        <p:spPr>
          <a:xfrm>
            <a:off x="478619" y="3923456"/>
            <a:ext cx="17458723" cy="695728"/>
          </a:xfrm>
          <a:prstGeom prst="rect">
            <a:avLst/>
          </a:prstGeom>
        </p:spPr>
        <p:txBody>
          <a:bodyPr lIns="0" tIns="0" rIns="0" bIns="0" rtlCol="0" anchor="t">
            <a:spAutoFit/>
          </a:bodyPr>
          <a:lstStyle/>
          <a:p>
            <a:pPr algn="l">
              <a:lnSpc>
                <a:spcPts val="2793"/>
              </a:lnSpc>
            </a:pPr>
            <a:r>
              <a:rPr lang="en-US" sz="2328">
                <a:solidFill>
                  <a:srgbClr val="501214"/>
                </a:solidFill>
                <a:latin typeface="Aptos"/>
                <a:ea typeface="Aptos"/>
                <a:cs typeface="Aptos"/>
                <a:sym typeface="Aptos"/>
              </a:rPr>
              <a:t>Moving to a new city is a scary, exciting, and busy time in a person’s life. Integrating oneself into a new community can be intimidating, but developing connections to the places you inhabit is a valuable lifelong practice no matter where you find yourself living.</a:t>
            </a:r>
          </a:p>
        </p:txBody>
      </p:sp>
      <p:sp>
        <p:nvSpPr>
          <p:cNvPr id="16" name="TextBox 16"/>
          <p:cNvSpPr txBox="1"/>
          <p:nvPr/>
        </p:nvSpPr>
        <p:spPr>
          <a:xfrm>
            <a:off x="478619" y="5209734"/>
            <a:ext cx="9271396" cy="523875"/>
          </a:xfrm>
          <a:prstGeom prst="rect">
            <a:avLst/>
          </a:prstGeom>
        </p:spPr>
        <p:txBody>
          <a:bodyPr lIns="0" tIns="0" rIns="0" bIns="0" rtlCol="0" anchor="t">
            <a:spAutoFit/>
          </a:bodyPr>
          <a:lstStyle/>
          <a:p>
            <a:pPr algn="l">
              <a:lnSpc>
                <a:spcPts val="4160"/>
              </a:lnSpc>
            </a:pPr>
            <a:r>
              <a:rPr lang="en-US" sz="3467" b="1">
                <a:solidFill>
                  <a:srgbClr val="399F68"/>
                </a:solidFill>
                <a:latin typeface="Aptos Bold"/>
                <a:ea typeface="Aptos Bold"/>
                <a:cs typeface="Aptos Bold"/>
                <a:sym typeface="Aptos Bold"/>
              </a:rPr>
              <a:t>Why is it important to become “a good local?”</a:t>
            </a:r>
          </a:p>
        </p:txBody>
      </p:sp>
      <p:sp>
        <p:nvSpPr>
          <p:cNvPr id="17" name="TextBox 17"/>
          <p:cNvSpPr txBox="1"/>
          <p:nvPr/>
        </p:nvSpPr>
        <p:spPr>
          <a:xfrm>
            <a:off x="478619" y="5872953"/>
            <a:ext cx="13254722" cy="1762125"/>
          </a:xfrm>
          <a:prstGeom prst="rect">
            <a:avLst/>
          </a:prstGeom>
        </p:spPr>
        <p:txBody>
          <a:bodyPr lIns="0" tIns="0" rIns="0" bIns="0" rtlCol="0" anchor="t">
            <a:spAutoFit/>
          </a:bodyPr>
          <a:lstStyle/>
          <a:p>
            <a:pPr algn="l">
              <a:lnSpc>
                <a:spcPts val="2793"/>
              </a:lnSpc>
            </a:pPr>
            <a:r>
              <a:rPr lang="en-US" sz="2328">
                <a:solidFill>
                  <a:srgbClr val="501214"/>
                </a:solidFill>
                <a:latin typeface="Aptos"/>
                <a:ea typeface="Aptos"/>
                <a:cs typeface="Aptos"/>
                <a:sym typeface="Aptos"/>
              </a:rPr>
              <a:t>As a TXST student living on campus, it is sometimes easy to forget that in addition to being a Bobcat, you are also a part of the greater Central Texas community. Over the next four years, you will share resources, amenities, and public space with thousands of non-student neighbors both on and off campus. Getting to know the city and being aware of your impact on other residents is an important part of </a:t>
            </a:r>
          </a:p>
          <a:p>
            <a:pPr algn="l">
              <a:lnSpc>
                <a:spcPts val="2793"/>
              </a:lnSpc>
            </a:pPr>
            <a:r>
              <a:rPr lang="en-US" sz="2328">
                <a:solidFill>
                  <a:srgbClr val="501214"/>
                </a:solidFill>
                <a:latin typeface="Aptos"/>
                <a:ea typeface="Aptos"/>
                <a:cs typeface="Aptos"/>
                <a:sym typeface="Aptos"/>
              </a:rPr>
              <a:t>becoming a </a:t>
            </a:r>
            <a:r>
              <a:rPr lang="en-US" sz="2328" b="1">
                <a:solidFill>
                  <a:srgbClr val="ED2542"/>
                </a:solidFill>
                <a:latin typeface="Aptos Bold"/>
                <a:ea typeface="Aptos Bold"/>
                <a:cs typeface="Aptos Bold"/>
                <a:sym typeface="Aptos Bold"/>
              </a:rPr>
              <a:t>steward</a:t>
            </a:r>
            <a:r>
              <a:rPr lang="en-US" sz="2328">
                <a:solidFill>
                  <a:srgbClr val="501214"/>
                </a:solidFill>
                <a:latin typeface="Aptos"/>
                <a:ea typeface="Aptos"/>
                <a:cs typeface="Aptos"/>
                <a:sym typeface="Aptos"/>
              </a:rPr>
              <a:t> to this new environment.</a:t>
            </a:r>
          </a:p>
        </p:txBody>
      </p:sp>
      <p:sp>
        <p:nvSpPr>
          <p:cNvPr id="18" name="TextBox 18"/>
          <p:cNvSpPr txBox="1"/>
          <p:nvPr/>
        </p:nvSpPr>
        <p:spPr>
          <a:xfrm>
            <a:off x="478619" y="7968453"/>
            <a:ext cx="12681449" cy="1409700"/>
          </a:xfrm>
          <a:prstGeom prst="rect">
            <a:avLst/>
          </a:prstGeom>
        </p:spPr>
        <p:txBody>
          <a:bodyPr lIns="0" tIns="0" rIns="0" bIns="0" rtlCol="0" anchor="t">
            <a:spAutoFit/>
          </a:bodyPr>
          <a:lstStyle/>
          <a:p>
            <a:pPr algn="l">
              <a:lnSpc>
                <a:spcPts val="2793"/>
              </a:lnSpc>
            </a:pPr>
            <a:r>
              <a:rPr lang="en-US" sz="2328">
                <a:solidFill>
                  <a:srgbClr val="501214"/>
                </a:solidFill>
                <a:latin typeface="Aptos"/>
                <a:ea typeface="Aptos"/>
                <a:cs typeface="Aptos"/>
                <a:sym typeface="Aptos"/>
              </a:rPr>
              <a:t>College is not only about practicing the skills associated with your career field, but about </a:t>
            </a:r>
          </a:p>
          <a:p>
            <a:pPr algn="l">
              <a:lnSpc>
                <a:spcPts val="2793"/>
              </a:lnSpc>
            </a:pPr>
            <a:r>
              <a:rPr lang="en-US" sz="2328">
                <a:solidFill>
                  <a:srgbClr val="501214"/>
                </a:solidFill>
                <a:latin typeface="Aptos"/>
                <a:ea typeface="Aptos"/>
                <a:cs typeface="Aptos"/>
                <a:sym typeface="Aptos"/>
              </a:rPr>
              <a:t>acquiring knowledge to become an </a:t>
            </a:r>
            <a:r>
              <a:rPr lang="en-US" sz="2328" b="1">
                <a:solidFill>
                  <a:srgbClr val="ED2542"/>
                </a:solidFill>
                <a:latin typeface="Aptos Bold"/>
                <a:ea typeface="Aptos Bold"/>
                <a:cs typeface="Aptos Bold"/>
                <a:sym typeface="Aptos Bold"/>
              </a:rPr>
              <a:t>active and informed citizen.</a:t>
            </a:r>
            <a:r>
              <a:rPr lang="en-US" sz="2328">
                <a:solidFill>
                  <a:srgbClr val="501214"/>
                </a:solidFill>
                <a:latin typeface="Aptos"/>
                <a:ea typeface="Aptos"/>
                <a:cs typeface="Aptos"/>
                <a:sym typeface="Aptos"/>
              </a:rPr>
              <a:t> Learning how to give back to the San Marcos community and how to access the resources available to you as a San Martian will make your time at TXST easier and more fulfilling.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sp>
        <p:nvSpPr>
          <p:cNvPr id="2" name="Freeform 2"/>
          <p:cNvSpPr/>
          <p:nvPr/>
        </p:nvSpPr>
        <p:spPr>
          <a:xfrm rot="4308621">
            <a:off x="4140731" y="33726"/>
            <a:ext cx="5165568" cy="3861262"/>
          </a:xfrm>
          <a:custGeom>
            <a:avLst/>
            <a:gdLst/>
            <a:ahLst/>
            <a:cxnLst/>
            <a:rect l="l" t="t" r="r" b="b"/>
            <a:pathLst>
              <a:path w="5165568" h="3861262">
                <a:moveTo>
                  <a:pt x="0" y="0"/>
                </a:moveTo>
                <a:lnTo>
                  <a:pt x="5165568" y="0"/>
                </a:lnTo>
                <a:lnTo>
                  <a:pt x="5165568" y="3861262"/>
                </a:lnTo>
                <a:lnTo>
                  <a:pt x="0" y="3861262"/>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0" y="0"/>
            <a:ext cx="18288000" cy="188185"/>
            <a:chOff x="0" y="0"/>
            <a:chExt cx="24384000" cy="250914"/>
          </a:xfrm>
        </p:grpSpPr>
        <p:sp>
          <p:nvSpPr>
            <p:cNvPr id="4" name="Freeform 4"/>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5" name="Group 5"/>
          <p:cNvGrpSpPr/>
          <p:nvPr/>
        </p:nvGrpSpPr>
        <p:grpSpPr>
          <a:xfrm>
            <a:off x="0" y="-359881"/>
            <a:ext cx="6596121" cy="10761257"/>
            <a:chOff x="0" y="0"/>
            <a:chExt cx="662984" cy="1081627"/>
          </a:xfrm>
        </p:grpSpPr>
        <p:sp>
          <p:nvSpPr>
            <p:cNvPr id="6" name="Freeform 6"/>
            <p:cNvSpPr/>
            <p:nvPr/>
          </p:nvSpPr>
          <p:spPr>
            <a:xfrm>
              <a:off x="0" y="0"/>
              <a:ext cx="662984" cy="1081627"/>
            </a:xfrm>
            <a:custGeom>
              <a:avLst/>
              <a:gdLst/>
              <a:ahLst/>
              <a:cxnLst/>
              <a:rect l="l" t="t" r="r" b="b"/>
              <a:pathLst>
                <a:path w="662984" h="1081627">
                  <a:moveTo>
                    <a:pt x="0" y="0"/>
                  </a:moveTo>
                  <a:lnTo>
                    <a:pt x="662984" y="0"/>
                  </a:lnTo>
                  <a:lnTo>
                    <a:pt x="662984" y="1081627"/>
                  </a:lnTo>
                  <a:lnTo>
                    <a:pt x="0" y="1081627"/>
                  </a:lnTo>
                  <a:close/>
                </a:path>
              </a:pathLst>
            </a:custGeom>
            <a:blipFill>
              <a:blip r:embed="rId4"/>
              <a:stretch>
                <a:fillRect l="-72320" r="-72320"/>
              </a:stretch>
            </a:blipFill>
          </p:spPr>
          <p:txBody>
            <a:bodyPr/>
            <a:lstStyle/>
            <a:p>
              <a:endParaRPr lang="en-US"/>
            </a:p>
          </p:txBody>
        </p:sp>
      </p:grpSp>
      <p:sp>
        <p:nvSpPr>
          <p:cNvPr id="7" name="Freeform 7"/>
          <p:cNvSpPr/>
          <p:nvPr/>
        </p:nvSpPr>
        <p:spPr>
          <a:xfrm>
            <a:off x="6907167" y="2235543"/>
            <a:ext cx="549273" cy="893788"/>
          </a:xfrm>
          <a:custGeom>
            <a:avLst/>
            <a:gdLst/>
            <a:ahLst/>
            <a:cxnLst/>
            <a:rect l="l" t="t" r="r" b="b"/>
            <a:pathLst>
              <a:path w="549273" h="893788">
                <a:moveTo>
                  <a:pt x="0" y="0"/>
                </a:moveTo>
                <a:lnTo>
                  <a:pt x="549273" y="0"/>
                </a:lnTo>
                <a:lnTo>
                  <a:pt x="549273" y="893788"/>
                </a:lnTo>
                <a:lnTo>
                  <a:pt x="0" y="8937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8806547" y="1471703"/>
            <a:ext cx="8919403" cy="2342007"/>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The first step to familiarizing yourself with a new location is often the one you take </a:t>
            </a:r>
            <a:r>
              <a:rPr lang="en-US" sz="2400" b="1">
                <a:solidFill>
                  <a:srgbClr val="ED2542"/>
                </a:solidFill>
                <a:latin typeface="Aptos Bold"/>
                <a:ea typeface="Aptos Bold"/>
                <a:cs typeface="Aptos Bold"/>
                <a:sym typeface="Aptos Bold"/>
              </a:rPr>
              <a:t>out your own front door</a:t>
            </a:r>
            <a:r>
              <a:rPr lang="en-US" sz="2400">
                <a:solidFill>
                  <a:srgbClr val="501214"/>
                </a:solidFill>
                <a:latin typeface="Aptos"/>
                <a:ea typeface="Aptos"/>
                <a:cs typeface="Aptos"/>
                <a:sym typeface="Aptos"/>
              </a:rPr>
              <a:t>! Getting to know San Marcos begins by exploring its streets, businesses, parks, and outdoor areas. Finding and frequenting these locations where you can have fun and interact with neighbors will help to both orient yourself geographically in your new home and discover new ways to spend time outside of school. </a:t>
            </a:r>
          </a:p>
        </p:txBody>
      </p:sp>
      <p:sp>
        <p:nvSpPr>
          <p:cNvPr id="9" name="TextBox 9"/>
          <p:cNvSpPr txBox="1"/>
          <p:nvPr/>
        </p:nvSpPr>
        <p:spPr>
          <a:xfrm>
            <a:off x="6914224" y="4246516"/>
            <a:ext cx="5280809" cy="613410"/>
          </a:xfrm>
          <a:prstGeom prst="rect">
            <a:avLst/>
          </a:prstGeom>
        </p:spPr>
        <p:txBody>
          <a:bodyPr wrap="square" lIns="0" tIns="0" rIns="0" bIns="0" rtlCol="0" anchor="t">
            <a:spAutoFit/>
          </a:bodyPr>
          <a:lstStyle/>
          <a:p>
            <a:pPr algn="l">
              <a:lnSpc>
                <a:spcPts val="5039"/>
              </a:lnSpc>
            </a:pPr>
            <a:r>
              <a:rPr lang="en-US" sz="3599" b="1" dirty="0">
                <a:solidFill>
                  <a:srgbClr val="399F68"/>
                </a:solidFill>
                <a:latin typeface="Aptos Bold"/>
                <a:ea typeface="Aptos Bold"/>
                <a:cs typeface="Aptos Bold"/>
                <a:sym typeface="Aptos Bold"/>
              </a:rPr>
              <a:t>Finding a Third Place</a:t>
            </a:r>
          </a:p>
        </p:txBody>
      </p:sp>
      <p:sp>
        <p:nvSpPr>
          <p:cNvPr id="10" name="TextBox 10"/>
          <p:cNvSpPr txBox="1"/>
          <p:nvPr/>
        </p:nvSpPr>
        <p:spPr>
          <a:xfrm>
            <a:off x="6914225" y="4878977"/>
            <a:ext cx="6832875" cy="3675507"/>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A </a:t>
            </a:r>
            <a:r>
              <a:rPr lang="en-US" sz="2400" b="1">
                <a:solidFill>
                  <a:srgbClr val="ED2542"/>
                </a:solidFill>
                <a:latin typeface="Aptos Bold"/>
                <a:ea typeface="Aptos Bold"/>
                <a:cs typeface="Aptos Bold"/>
                <a:sym typeface="Aptos Bold"/>
              </a:rPr>
              <a:t>third place</a:t>
            </a:r>
            <a:r>
              <a:rPr lang="en-US" sz="2400">
                <a:solidFill>
                  <a:srgbClr val="501214"/>
                </a:solidFill>
                <a:latin typeface="Aptos"/>
                <a:ea typeface="Aptos"/>
                <a:cs typeface="Aptos"/>
                <a:sym typeface="Aptos"/>
              </a:rPr>
              <a:t> is a setting outside of the home (the first place) and work or school (the second place) where people can go to relax and socialize. </a:t>
            </a:r>
            <a:r>
              <a:rPr lang="en-US" sz="2400" b="1">
                <a:solidFill>
                  <a:srgbClr val="ED2542"/>
                </a:solidFill>
                <a:latin typeface="Aptos Bold"/>
                <a:ea typeface="Aptos Bold"/>
                <a:cs typeface="Aptos Bold"/>
                <a:sym typeface="Aptos Bold"/>
              </a:rPr>
              <a:t>Cafes, bookstores, music venues, and restaurants</a:t>
            </a:r>
            <a:r>
              <a:rPr lang="en-US" sz="2400">
                <a:solidFill>
                  <a:srgbClr val="501214"/>
                </a:solidFill>
                <a:latin typeface="Aptos"/>
                <a:ea typeface="Aptos"/>
                <a:cs typeface="Aptos"/>
                <a:sym typeface="Aptos"/>
              </a:rPr>
              <a:t> are all popular kinds of third places, but they can also be free locations like </a:t>
            </a:r>
            <a:r>
              <a:rPr lang="en-US" sz="2400" b="1">
                <a:solidFill>
                  <a:srgbClr val="ED2542"/>
                </a:solidFill>
                <a:latin typeface="Aptos Bold"/>
                <a:ea typeface="Aptos Bold"/>
                <a:cs typeface="Aptos Bold"/>
                <a:sym typeface="Aptos Bold"/>
              </a:rPr>
              <a:t>libraries and parks</a:t>
            </a:r>
            <a:r>
              <a:rPr lang="en-US" sz="2400">
                <a:solidFill>
                  <a:srgbClr val="501214"/>
                </a:solidFill>
                <a:latin typeface="Aptos"/>
                <a:ea typeface="Aptos"/>
                <a:cs typeface="Aptos"/>
                <a:sym typeface="Aptos"/>
              </a:rPr>
              <a:t>. </a:t>
            </a:r>
          </a:p>
          <a:p>
            <a:pPr algn="l">
              <a:lnSpc>
                <a:spcPts val="2664"/>
              </a:lnSpc>
            </a:pPr>
            <a:endParaRPr lang="en-US" sz="2400">
              <a:solidFill>
                <a:srgbClr val="501214"/>
              </a:solidFill>
              <a:latin typeface="Aptos"/>
              <a:ea typeface="Aptos"/>
              <a:cs typeface="Aptos"/>
              <a:sym typeface="Aptos"/>
            </a:endParaRPr>
          </a:p>
          <a:p>
            <a:pPr algn="l">
              <a:lnSpc>
                <a:spcPts val="2664"/>
              </a:lnSpc>
            </a:pPr>
            <a:r>
              <a:rPr lang="en-US" sz="2400">
                <a:solidFill>
                  <a:srgbClr val="501214"/>
                </a:solidFill>
                <a:latin typeface="Aptos"/>
                <a:ea typeface="Aptos"/>
                <a:cs typeface="Aptos"/>
                <a:sym typeface="Aptos"/>
              </a:rPr>
              <a:t>Third places are important because they help us form identities and interests outside of our professional lives, and provide a space to connect with friends and strangers. </a:t>
            </a:r>
          </a:p>
        </p:txBody>
      </p:sp>
      <p:sp>
        <p:nvSpPr>
          <p:cNvPr id="11" name="TextBox 11"/>
          <p:cNvSpPr txBox="1"/>
          <p:nvPr/>
        </p:nvSpPr>
        <p:spPr>
          <a:xfrm>
            <a:off x="8806547" y="250886"/>
            <a:ext cx="6453130" cy="1108344"/>
          </a:xfrm>
          <a:prstGeom prst="rect">
            <a:avLst/>
          </a:prstGeom>
        </p:spPr>
        <p:txBody>
          <a:bodyPr lIns="0" tIns="0" rIns="0" bIns="0" rtlCol="0" anchor="t">
            <a:spAutoFit/>
          </a:bodyPr>
          <a:lstStyle/>
          <a:p>
            <a:pPr algn="l">
              <a:lnSpc>
                <a:spcPts val="9075"/>
              </a:lnSpc>
            </a:pPr>
            <a:r>
              <a:rPr lang="en-US" sz="6482" b="1">
                <a:solidFill>
                  <a:srgbClr val="6EA095"/>
                </a:solidFill>
                <a:latin typeface="Aptos Bold"/>
                <a:ea typeface="Aptos Bold"/>
                <a:cs typeface="Aptos Bold"/>
                <a:sym typeface="Aptos Bold"/>
              </a:rPr>
              <a:t>Stepping Outside</a:t>
            </a:r>
          </a:p>
        </p:txBody>
      </p:sp>
      <p:grpSp>
        <p:nvGrpSpPr>
          <p:cNvPr id="12" name="Group 12"/>
          <p:cNvGrpSpPr/>
          <p:nvPr/>
        </p:nvGrpSpPr>
        <p:grpSpPr>
          <a:xfrm rot="-125809">
            <a:off x="12716589" y="3049557"/>
            <a:ext cx="7181242" cy="8606011"/>
            <a:chOff x="0" y="0"/>
            <a:chExt cx="9574989" cy="11474682"/>
          </a:xfrm>
        </p:grpSpPr>
        <p:sp>
          <p:nvSpPr>
            <p:cNvPr id="13" name="Freeform 13"/>
            <p:cNvSpPr/>
            <p:nvPr/>
          </p:nvSpPr>
          <p:spPr>
            <a:xfrm rot="-6180694">
              <a:off x="-233709" y="1983991"/>
              <a:ext cx="10042407" cy="7506699"/>
            </a:xfrm>
            <a:custGeom>
              <a:avLst/>
              <a:gdLst/>
              <a:ahLst/>
              <a:cxnLst/>
              <a:rect l="l" t="t" r="r" b="b"/>
              <a:pathLst>
                <a:path w="10042407" h="7506699">
                  <a:moveTo>
                    <a:pt x="0" y="0"/>
                  </a:moveTo>
                  <a:lnTo>
                    <a:pt x="10042407" y="0"/>
                  </a:lnTo>
                  <a:lnTo>
                    <a:pt x="10042407" y="7506700"/>
                  </a:lnTo>
                  <a:lnTo>
                    <a:pt x="0" y="7506700"/>
                  </a:lnTo>
                  <a:lnTo>
                    <a:pt x="0" y="0"/>
                  </a:lnTo>
                  <a:close/>
                </a:path>
              </a:pathLst>
            </a:custGeom>
            <a:blipFill>
              <a:blip r:embed="rId2"/>
              <a:stretch>
                <a:fillRect/>
              </a:stretch>
            </a:blipFill>
          </p:spPr>
          <p:txBody>
            <a:bodyPr/>
            <a:lstStyle/>
            <a:p>
              <a:endParaRPr lang="en-US"/>
            </a:p>
          </p:txBody>
        </p:sp>
        <p:sp>
          <p:nvSpPr>
            <p:cNvPr id="14" name="Freeform 14"/>
            <p:cNvSpPr/>
            <p:nvPr/>
          </p:nvSpPr>
          <p:spPr>
            <a:xfrm>
              <a:off x="2927658" y="5597306"/>
              <a:ext cx="995738" cy="1620283"/>
            </a:xfrm>
            <a:custGeom>
              <a:avLst/>
              <a:gdLst/>
              <a:ahLst/>
              <a:cxnLst/>
              <a:rect l="l" t="t" r="r" b="b"/>
              <a:pathLst>
                <a:path w="995738" h="1620283">
                  <a:moveTo>
                    <a:pt x="0" y="0"/>
                  </a:moveTo>
                  <a:lnTo>
                    <a:pt x="995738" y="0"/>
                  </a:lnTo>
                  <a:lnTo>
                    <a:pt x="995738" y="1620284"/>
                  </a:lnTo>
                  <a:lnTo>
                    <a:pt x="0" y="162028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5" name="TextBox 15"/>
          <p:cNvSpPr txBox="1"/>
          <p:nvPr/>
        </p:nvSpPr>
        <p:spPr>
          <a:xfrm>
            <a:off x="6907166" y="8678309"/>
            <a:ext cx="5382663" cy="613410"/>
          </a:xfrm>
          <a:prstGeom prst="rect">
            <a:avLst/>
          </a:prstGeom>
        </p:spPr>
        <p:txBody>
          <a:bodyPr wrap="square" lIns="0" tIns="0" rIns="0" bIns="0" rtlCol="0" anchor="t">
            <a:spAutoFit/>
          </a:bodyPr>
          <a:lstStyle/>
          <a:p>
            <a:pPr algn="l">
              <a:lnSpc>
                <a:spcPts val="5039"/>
              </a:lnSpc>
            </a:pPr>
            <a:r>
              <a:rPr lang="en-US" sz="3599" b="1" i="1" dirty="0">
                <a:solidFill>
                  <a:srgbClr val="F87860"/>
                </a:solidFill>
                <a:latin typeface="Aptos Bold Italics"/>
                <a:ea typeface="Aptos Bold Italics"/>
                <a:cs typeface="Aptos Bold Italics"/>
                <a:sym typeface="Aptos Bold Italics"/>
              </a:rPr>
              <a:t>Think, Pair, Share:</a:t>
            </a:r>
          </a:p>
        </p:txBody>
      </p:sp>
      <p:sp>
        <p:nvSpPr>
          <p:cNvPr id="16" name="TextBox 16"/>
          <p:cNvSpPr txBox="1"/>
          <p:nvPr/>
        </p:nvSpPr>
        <p:spPr>
          <a:xfrm>
            <a:off x="6961998" y="9406019"/>
            <a:ext cx="6737330" cy="67513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What is </a:t>
            </a:r>
            <a:r>
              <a:rPr lang="en-US" sz="2400" b="1">
                <a:solidFill>
                  <a:srgbClr val="501214"/>
                </a:solidFill>
                <a:latin typeface="Aptos Bold"/>
                <a:ea typeface="Aptos Bold"/>
                <a:cs typeface="Aptos Bold"/>
                <a:sym typeface="Aptos Bold"/>
              </a:rPr>
              <a:t>your </a:t>
            </a:r>
            <a:r>
              <a:rPr lang="en-US" sz="2400">
                <a:solidFill>
                  <a:srgbClr val="501214"/>
                </a:solidFill>
                <a:latin typeface="Aptos"/>
                <a:ea typeface="Aptos"/>
                <a:cs typeface="Aptos"/>
                <a:sym typeface="Aptos"/>
              </a:rPr>
              <a:t>favorite place to spend free time? Is it a first, second, or third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1195694" y="6093442"/>
            <a:ext cx="5281798" cy="6329716"/>
            <a:chOff x="0" y="0"/>
            <a:chExt cx="7042398" cy="8439621"/>
          </a:xfrm>
        </p:grpSpPr>
        <p:sp>
          <p:nvSpPr>
            <p:cNvPr id="3" name="Freeform 3"/>
            <p:cNvSpPr/>
            <p:nvPr/>
          </p:nvSpPr>
          <p:spPr>
            <a:xfrm rot="-6180694">
              <a:off x="-171893" y="1459224"/>
              <a:ext cx="7386184" cy="5521172"/>
            </a:xfrm>
            <a:custGeom>
              <a:avLst/>
              <a:gdLst/>
              <a:ahLst/>
              <a:cxnLst/>
              <a:rect l="l" t="t" r="r" b="b"/>
              <a:pathLst>
                <a:path w="7386184" h="5521172">
                  <a:moveTo>
                    <a:pt x="0" y="0"/>
                  </a:moveTo>
                  <a:lnTo>
                    <a:pt x="7386184" y="0"/>
                  </a:lnTo>
                  <a:lnTo>
                    <a:pt x="7386184" y="5521173"/>
                  </a:lnTo>
                  <a:lnTo>
                    <a:pt x="0" y="5521173"/>
                  </a:lnTo>
                  <a:lnTo>
                    <a:pt x="0" y="0"/>
                  </a:lnTo>
                  <a:close/>
                </a:path>
              </a:pathLst>
            </a:custGeom>
            <a:blipFill>
              <a:blip r:embed="rId2"/>
              <a:stretch>
                <a:fillRect/>
              </a:stretch>
            </a:blipFill>
          </p:spPr>
          <p:txBody>
            <a:bodyPr/>
            <a:lstStyle/>
            <a:p>
              <a:endParaRPr lang="en-US"/>
            </a:p>
          </p:txBody>
        </p:sp>
        <p:sp>
          <p:nvSpPr>
            <p:cNvPr id="4" name="Freeform 4"/>
            <p:cNvSpPr/>
            <p:nvPr/>
          </p:nvSpPr>
          <p:spPr>
            <a:xfrm>
              <a:off x="2153291" y="4116815"/>
              <a:ext cx="732365" cy="1191717"/>
            </a:xfrm>
            <a:custGeom>
              <a:avLst/>
              <a:gdLst/>
              <a:ahLst/>
              <a:cxnLst/>
              <a:rect l="l" t="t" r="r" b="b"/>
              <a:pathLst>
                <a:path w="732365" h="1191717">
                  <a:moveTo>
                    <a:pt x="0" y="0"/>
                  </a:moveTo>
                  <a:lnTo>
                    <a:pt x="732364" y="0"/>
                  </a:lnTo>
                  <a:lnTo>
                    <a:pt x="732364" y="1191718"/>
                  </a:lnTo>
                  <a:lnTo>
                    <a:pt x="0" y="119171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grpSp>
        <p:nvGrpSpPr>
          <p:cNvPr id="5" name="Group 5"/>
          <p:cNvGrpSpPr/>
          <p:nvPr/>
        </p:nvGrpSpPr>
        <p:grpSpPr>
          <a:xfrm>
            <a:off x="-305582" y="158738"/>
            <a:ext cx="19197524" cy="7180258"/>
            <a:chOff x="0" y="0"/>
            <a:chExt cx="5056138" cy="1891097"/>
          </a:xfrm>
        </p:grpSpPr>
        <p:sp>
          <p:nvSpPr>
            <p:cNvPr id="6" name="Freeform 6"/>
            <p:cNvSpPr/>
            <p:nvPr/>
          </p:nvSpPr>
          <p:spPr>
            <a:xfrm>
              <a:off x="0" y="0"/>
              <a:ext cx="5056138" cy="1891097"/>
            </a:xfrm>
            <a:custGeom>
              <a:avLst/>
              <a:gdLst/>
              <a:ahLst/>
              <a:cxnLst/>
              <a:rect l="l" t="t" r="r" b="b"/>
              <a:pathLst>
                <a:path w="5056138" h="1891097">
                  <a:moveTo>
                    <a:pt x="0" y="0"/>
                  </a:moveTo>
                  <a:lnTo>
                    <a:pt x="5056138" y="0"/>
                  </a:lnTo>
                  <a:lnTo>
                    <a:pt x="5056138" y="1891097"/>
                  </a:lnTo>
                  <a:lnTo>
                    <a:pt x="0" y="1891097"/>
                  </a:lnTo>
                  <a:close/>
                </a:path>
              </a:pathLst>
            </a:custGeom>
            <a:solidFill>
              <a:srgbClr val="000000">
                <a:alpha val="52941"/>
              </a:srgbClr>
            </a:solidFill>
          </p:spPr>
          <p:txBody>
            <a:bodyPr/>
            <a:lstStyle/>
            <a:p>
              <a:endParaRPr lang="en-US"/>
            </a:p>
          </p:txBody>
        </p:sp>
        <p:sp>
          <p:nvSpPr>
            <p:cNvPr id="7" name="TextBox 7"/>
            <p:cNvSpPr txBox="1"/>
            <p:nvPr/>
          </p:nvSpPr>
          <p:spPr>
            <a:xfrm>
              <a:off x="0" y="0"/>
              <a:ext cx="5056138" cy="1891097"/>
            </a:xfrm>
            <a:prstGeom prst="rect">
              <a:avLst/>
            </a:prstGeom>
          </p:spPr>
          <p:txBody>
            <a:bodyPr lIns="50800" tIns="50800" rIns="50800" bIns="50800" rtlCol="0" anchor="ctr"/>
            <a:lstStyle/>
            <a:p>
              <a:pPr algn="ctr">
                <a:lnSpc>
                  <a:spcPts val="2760"/>
                </a:lnSpc>
              </a:pPr>
              <a:endParaRPr/>
            </a:p>
          </p:txBody>
        </p:sp>
      </p:grpSp>
      <p:grpSp>
        <p:nvGrpSpPr>
          <p:cNvPr id="8" name="Group 8"/>
          <p:cNvGrpSpPr/>
          <p:nvPr/>
        </p:nvGrpSpPr>
        <p:grpSpPr>
          <a:xfrm>
            <a:off x="0" y="0"/>
            <a:ext cx="18316365" cy="7433089"/>
            <a:chOff x="0" y="0"/>
            <a:chExt cx="1841000" cy="747109"/>
          </a:xfrm>
        </p:grpSpPr>
        <p:sp>
          <p:nvSpPr>
            <p:cNvPr id="9" name="Freeform 9"/>
            <p:cNvSpPr/>
            <p:nvPr/>
          </p:nvSpPr>
          <p:spPr>
            <a:xfrm>
              <a:off x="0" y="0"/>
              <a:ext cx="1841000" cy="747109"/>
            </a:xfrm>
            <a:custGeom>
              <a:avLst/>
              <a:gdLst/>
              <a:ahLst/>
              <a:cxnLst/>
              <a:rect l="l" t="t" r="r" b="b"/>
              <a:pathLst>
                <a:path w="1841000" h="747109">
                  <a:moveTo>
                    <a:pt x="0" y="0"/>
                  </a:moveTo>
                  <a:lnTo>
                    <a:pt x="1841000" y="0"/>
                  </a:lnTo>
                  <a:lnTo>
                    <a:pt x="1841000" y="747109"/>
                  </a:lnTo>
                  <a:lnTo>
                    <a:pt x="0" y="747109"/>
                  </a:lnTo>
                  <a:close/>
                </a:path>
              </a:pathLst>
            </a:custGeom>
            <a:blipFill>
              <a:blip r:embed="rId4"/>
              <a:stretch>
                <a:fillRect t="-19299" b="-19299"/>
              </a:stretch>
            </a:blipFill>
          </p:spPr>
          <p:txBody>
            <a:bodyPr/>
            <a:lstStyle/>
            <a:p>
              <a:endParaRPr lang="en-US"/>
            </a:p>
          </p:txBody>
        </p:sp>
      </p:grpSp>
      <p:grpSp>
        <p:nvGrpSpPr>
          <p:cNvPr id="10" name="Group 10"/>
          <p:cNvGrpSpPr/>
          <p:nvPr/>
        </p:nvGrpSpPr>
        <p:grpSpPr>
          <a:xfrm>
            <a:off x="14183" y="0"/>
            <a:ext cx="18288000" cy="188185"/>
            <a:chOff x="0" y="0"/>
            <a:chExt cx="24384000" cy="250914"/>
          </a:xfrm>
        </p:grpSpPr>
        <p:sp>
          <p:nvSpPr>
            <p:cNvPr id="11" name="Freeform 11"/>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5"/>
              <a:stretch>
                <a:fillRect l="-17960" t="-31801" r="-10908" b="-20268"/>
              </a:stretch>
            </a:blipFill>
          </p:spPr>
          <p:txBody>
            <a:bodyPr/>
            <a:lstStyle/>
            <a:p>
              <a:endParaRPr lang="en-US"/>
            </a:p>
          </p:txBody>
        </p:sp>
      </p:grpSp>
      <p:grpSp>
        <p:nvGrpSpPr>
          <p:cNvPr id="12" name="Group 12"/>
          <p:cNvGrpSpPr/>
          <p:nvPr/>
        </p:nvGrpSpPr>
        <p:grpSpPr>
          <a:xfrm>
            <a:off x="0" y="7338997"/>
            <a:ext cx="18288000" cy="188185"/>
            <a:chOff x="0" y="0"/>
            <a:chExt cx="24384000" cy="250914"/>
          </a:xfrm>
        </p:grpSpPr>
        <p:sp>
          <p:nvSpPr>
            <p:cNvPr id="13" name="Freeform 1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5"/>
              <a:stretch>
                <a:fillRect l="-17960" t="-31801" r="-10908" b="-20268"/>
              </a:stretch>
            </a:blipFill>
          </p:spPr>
          <p:txBody>
            <a:bodyPr/>
            <a:lstStyle/>
            <a:p>
              <a:endParaRPr lang="en-US"/>
            </a:p>
          </p:txBody>
        </p:sp>
      </p:grpSp>
      <p:sp>
        <p:nvSpPr>
          <p:cNvPr id="14" name="TextBox 14"/>
          <p:cNvSpPr txBox="1"/>
          <p:nvPr/>
        </p:nvSpPr>
        <p:spPr>
          <a:xfrm>
            <a:off x="3460687" y="8278368"/>
            <a:ext cx="14557340" cy="2008632"/>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San Marcos is abundant with third places catered to different personalities and interests. You can learn more about things to do in town and narrow down activities that seem appealing by browsing the official </a:t>
            </a:r>
          </a:p>
          <a:p>
            <a:pPr algn="l">
              <a:lnSpc>
                <a:spcPts val="2664"/>
              </a:lnSpc>
            </a:pPr>
            <a:r>
              <a:rPr lang="en-US" sz="2400" b="1" u="sng">
                <a:solidFill>
                  <a:srgbClr val="EBBA45"/>
                </a:solidFill>
                <a:latin typeface="Aptos Bold"/>
                <a:ea typeface="Aptos Bold"/>
                <a:cs typeface="Aptos Bold"/>
                <a:sym typeface="Aptos Bold"/>
                <a:hlinkClick r:id="rId6" tooltip="https://www.visitsanmarcos.com"/>
              </a:rPr>
              <a:t>Visit San Marcos</a:t>
            </a:r>
            <a:r>
              <a:rPr lang="en-US" sz="2400">
                <a:solidFill>
                  <a:srgbClr val="FFFFFF"/>
                </a:solidFill>
                <a:latin typeface="Aptos"/>
                <a:ea typeface="Aptos"/>
                <a:cs typeface="Aptos"/>
                <a:sym typeface="Aptos"/>
              </a:rPr>
              <a:t> blog, which is updated regularly with information about upcoming events and local highlights. Social media is also a great place to look for ideas on how to spend your time free time out on the town.</a:t>
            </a:r>
          </a:p>
          <a:p>
            <a:pPr algn="l">
              <a:lnSpc>
                <a:spcPts val="2664"/>
              </a:lnSpc>
            </a:pPr>
            <a:endParaRPr lang="en-US" sz="2400">
              <a:solidFill>
                <a:srgbClr val="FFFFFF"/>
              </a:solidFill>
              <a:latin typeface="Aptos"/>
              <a:ea typeface="Aptos"/>
              <a:cs typeface="Aptos"/>
              <a:sym typeface="Aptos"/>
            </a:endParaRPr>
          </a:p>
        </p:txBody>
      </p:sp>
      <p:sp>
        <p:nvSpPr>
          <p:cNvPr id="15" name="TextBox 15"/>
          <p:cNvSpPr txBox="1"/>
          <p:nvPr/>
        </p:nvSpPr>
        <p:spPr>
          <a:xfrm>
            <a:off x="3460687" y="7629122"/>
            <a:ext cx="4457551" cy="613410"/>
          </a:xfrm>
          <a:prstGeom prst="rect">
            <a:avLst/>
          </a:prstGeom>
        </p:spPr>
        <p:txBody>
          <a:bodyPr lIns="0" tIns="0" rIns="0" bIns="0" rtlCol="0" anchor="t">
            <a:spAutoFit/>
          </a:bodyPr>
          <a:lstStyle/>
          <a:p>
            <a:pPr algn="l">
              <a:lnSpc>
                <a:spcPts val="5039"/>
              </a:lnSpc>
            </a:pPr>
            <a:r>
              <a:rPr lang="en-US" sz="3599" b="1">
                <a:solidFill>
                  <a:srgbClr val="399F68"/>
                </a:solidFill>
                <a:latin typeface="Aptos Bold"/>
                <a:ea typeface="Aptos Bold"/>
                <a:cs typeface="Aptos Bold"/>
                <a:sym typeface="Aptos Bold"/>
              </a:rPr>
              <a:t>Exploring San Marcos</a:t>
            </a:r>
          </a:p>
        </p:txBody>
      </p:sp>
      <p:pic>
        <p:nvPicPr>
          <p:cNvPr id="16" name="Picture 16"/>
          <p:cNvPicPr>
            <a:picLocks noChangeAspect="1"/>
          </p:cNvPicPr>
          <p:nvPr/>
        </p:nvPicPr>
        <p:blipFill>
          <a:blip r:embed="rId7"/>
          <a:stretch>
            <a:fillRect/>
          </a:stretch>
        </p:blipFill>
        <p:spPr>
          <a:xfrm>
            <a:off x="15465316" y="285513"/>
            <a:ext cx="2468880" cy="24688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4" name="Group 4"/>
          <p:cNvGrpSpPr>
            <a:grpSpLocks noChangeAspect="1"/>
          </p:cNvGrpSpPr>
          <p:nvPr/>
        </p:nvGrpSpPr>
        <p:grpSpPr>
          <a:xfrm>
            <a:off x="280143" y="-108310"/>
            <a:ext cx="7326251" cy="10683612"/>
            <a:chOff x="0" y="0"/>
            <a:chExt cx="7698740" cy="11226800"/>
          </a:xfrm>
        </p:grpSpPr>
        <p:sp>
          <p:nvSpPr>
            <p:cNvPr id="5" name="Freeform 5"/>
            <p:cNvSpPr/>
            <p:nvPr/>
          </p:nvSpPr>
          <p:spPr>
            <a:xfrm>
              <a:off x="0" y="0"/>
              <a:ext cx="7698740" cy="11226800"/>
            </a:xfrm>
            <a:custGeom>
              <a:avLst/>
              <a:gdLst/>
              <a:ahLst/>
              <a:cxnLst/>
              <a:rect l="l" t="t" r="r" b="b"/>
              <a:pathLst>
                <a:path w="7698740" h="11226800">
                  <a:moveTo>
                    <a:pt x="3849370" y="11226800"/>
                  </a:moveTo>
                  <a:lnTo>
                    <a:pt x="3849370" y="8985250"/>
                  </a:lnTo>
                  <a:lnTo>
                    <a:pt x="7698740" y="8995410"/>
                  </a:lnTo>
                  <a:lnTo>
                    <a:pt x="7698740" y="0"/>
                  </a:lnTo>
                  <a:lnTo>
                    <a:pt x="3849370" y="0"/>
                  </a:lnTo>
                  <a:lnTo>
                    <a:pt x="3849370" y="2258060"/>
                  </a:lnTo>
                  <a:lnTo>
                    <a:pt x="0" y="2258060"/>
                  </a:lnTo>
                  <a:lnTo>
                    <a:pt x="0" y="11226800"/>
                  </a:lnTo>
                  <a:close/>
                </a:path>
              </a:pathLst>
            </a:custGeom>
            <a:blipFill>
              <a:blip r:embed="rId4"/>
              <a:stretch>
                <a:fillRect l="-36" r="-36"/>
              </a:stretch>
            </a:blipFill>
          </p:spPr>
          <p:txBody>
            <a:bodyPr/>
            <a:lstStyle/>
            <a:p>
              <a:endParaRPr lang="en-US"/>
            </a:p>
          </p:txBody>
        </p:sp>
        <p:sp>
          <p:nvSpPr>
            <p:cNvPr id="6" name="Freeform 6"/>
            <p:cNvSpPr/>
            <p:nvPr/>
          </p:nvSpPr>
          <p:spPr>
            <a:xfrm>
              <a:off x="149860" y="2335530"/>
              <a:ext cx="3549650" cy="4323080"/>
            </a:xfrm>
            <a:custGeom>
              <a:avLst/>
              <a:gdLst/>
              <a:ahLst/>
              <a:cxnLst/>
              <a:rect l="l" t="t" r="r" b="b"/>
              <a:pathLst>
                <a:path w="3549650" h="4323080">
                  <a:moveTo>
                    <a:pt x="3525520" y="4323080"/>
                  </a:moveTo>
                  <a:lnTo>
                    <a:pt x="3525520" y="4267200"/>
                  </a:lnTo>
                  <a:lnTo>
                    <a:pt x="3549650" y="55880"/>
                  </a:lnTo>
                  <a:lnTo>
                    <a:pt x="3549650" y="0"/>
                  </a:lnTo>
                  <a:lnTo>
                    <a:pt x="33020" y="0"/>
                  </a:lnTo>
                  <a:lnTo>
                    <a:pt x="57150" y="71120"/>
                  </a:lnTo>
                  <a:lnTo>
                    <a:pt x="33020" y="4237990"/>
                  </a:lnTo>
                  <a:lnTo>
                    <a:pt x="0" y="4295140"/>
                  </a:lnTo>
                </a:path>
              </a:pathLst>
            </a:custGeom>
            <a:blipFill>
              <a:blip r:embed="rId5"/>
              <a:stretch>
                <a:fillRect t="-165" b="-165"/>
              </a:stretch>
            </a:blipFill>
          </p:spPr>
          <p:txBody>
            <a:bodyPr/>
            <a:lstStyle/>
            <a:p>
              <a:endParaRPr lang="en-US"/>
            </a:p>
          </p:txBody>
        </p:sp>
        <p:sp>
          <p:nvSpPr>
            <p:cNvPr id="7" name="Freeform 7"/>
            <p:cNvSpPr/>
            <p:nvPr/>
          </p:nvSpPr>
          <p:spPr>
            <a:xfrm>
              <a:off x="3996690" y="96520"/>
              <a:ext cx="3549650" cy="4324350"/>
            </a:xfrm>
            <a:custGeom>
              <a:avLst/>
              <a:gdLst/>
              <a:ahLst/>
              <a:cxnLst/>
              <a:rect l="l" t="t" r="r" b="b"/>
              <a:pathLst>
                <a:path w="3549650" h="4324350">
                  <a:moveTo>
                    <a:pt x="3525520" y="4324350"/>
                  </a:moveTo>
                  <a:lnTo>
                    <a:pt x="3525520" y="4267200"/>
                  </a:lnTo>
                  <a:lnTo>
                    <a:pt x="3549650" y="57150"/>
                  </a:lnTo>
                  <a:lnTo>
                    <a:pt x="3549650" y="0"/>
                  </a:lnTo>
                  <a:lnTo>
                    <a:pt x="33020" y="0"/>
                  </a:lnTo>
                  <a:lnTo>
                    <a:pt x="57150" y="71120"/>
                  </a:lnTo>
                  <a:lnTo>
                    <a:pt x="33020" y="4239260"/>
                  </a:lnTo>
                  <a:lnTo>
                    <a:pt x="0" y="4295140"/>
                  </a:lnTo>
                </a:path>
              </a:pathLst>
            </a:custGeom>
            <a:blipFill>
              <a:blip r:embed="rId6"/>
              <a:stretch>
                <a:fillRect l="-41368" r="-41368"/>
              </a:stretch>
            </a:blipFill>
          </p:spPr>
          <p:txBody>
            <a:bodyPr/>
            <a:lstStyle/>
            <a:p>
              <a:endParaRPr lang="en-US"/>
            </a:p>
          </p:txBody>
        </p:sp>
        <p:sp>
          <p:nvSpPr>
            <p:cNvPr id="8" name="Freeform 8"/>
            <p:cNvSpPr/>
            <p:nvPr/>
          </p:nvSpPr>
          <p:spPr>
            <a:xfrm>
              <a:off x="3996690" y="4591050"/>
              <a:ext cx="3549650" cy="4323080"/>
            </a:xfrm>
            <a:custGeom>
              <a:avLst/>
              <a:gdLst/>
              <a:ahLst/>
              <a:cxnLst/>
              <a:rect l="l" t="t" r="r" b="b"/>
              <a:pathLst>
                <a:path w="3549650" h="4323080">
                  <a:moveTo>
                    <a:pt x="3525520" y="4323080"/>
                  </a:moveTo>
                  <a:lnTo>
                    <a:pt x="3525520" y="4267200"/>
                  </a:lnTo>
                  <a:lnTo>
                    <a:pt x="3549650" y="55880"/>
                  </a:lnTo>
                  <a:lnTo>
                    <a:pt x="3549650" y="0"/>
                  </a:lnTo>
                  <a:lnTo>
                    <a:pt x="33020" y="0"/>
                  </a:lnTo>
                  <a:lnTo>
                    <a:pt x="57150" y="69850"/>
                  </a:lnTo>
                  <a:lnTo>
                    <a:pt x="33020" y="4237990"/>
                  </a:lnTo>
                  <a:lnTo>
                    <a:pt x="0" y="4295140"/>
                  </a:lnTo>
                </a:path>
              </a:pathLst>
            </a:custGeom>
            <a:blipFill>
              <a:blip r:embed="rId7"/>
              <a:stretch>
                <a:fillRect l="-41398" r="-41398"/>
              </a:stretch>
            </a:blipFill>
          </p:spPr>
          <p:txBody>
            <a:bodyPr/>
            <a:lstStyle/>
            <a:p>
              <a:endParaRPr lang="en-US"/>
            </a:p>
          </p:txBody>
        </p:sp>
        <p:sp>
          <p:nvSpPr>
            <p:cNvPr id="9" name="Freeform 9"/>
            <p:cNvSpPr/>
            <p:nvPr/>
          </p:nvSpPr>
          <p:spPr>
            <a:xfrm>
              <a:off x="149860" y="6833870"/>
              <a:ext cx="3549650" cy="4324350"/>
            </a:xfrm>
            <a:custGeom>
              <a:avLst/>
              <a:gdLst/>
              <a:ahLst/>
              <a:cxnLst/>
              <a:rect l="l" t="t" r="r" b="b"/>
              <a:pathLst>
                <a:path w="3549650" h="4324350">
                  <a:moveTo>
                    <a:pt x="3525520" y="4324350"/>
                  </a:moveTo>
                  <a:lnTo>
                    <a:pt x="3525520" y="4267200"/>
                  </a:lnTo>
                  <a:lnTo>
                    <a:pt x="3549650" y="57150"/>
                  </a:lnTo>
                  <a:lnTo>
                    <a:pt x="3549650" y="0"/>
                  </a:lnTo>
                  <a:lnTo>
                    <a:pt x="33020" y="0"/>
                  </a:lnTo>
                  <a:lnTo>
                    <a:pt x="57150" y="71120"/>
                  </a:lnTo>
                  <a:lnTo>
                    <a:pt x="33020" y="4239260"/>
                  </a:lnTo>
                  <a:lnTo>
                    <a:pt x="0" y="4295140"/>
                  </a:lnTo>
                </a:path>
              </a:pathLst>
            </a:custGeom>
            <a:blipFill>
              <a:blip r:embed="rId8"/>
              <a:stretch>
                <a:fillRect l="-35063" r="-47445"/>
              </a:stretch>
            </a:blipFill>
          </p:spPr>
          <p:txBody>
            <a:bodyPr/>
            <a:lstStyle/>
            <a:p>
              <a:endParaRPr lang="en-US"/>
            </a:p>
          </p:txBody>
        </p:sp>
      </p:grpSp>
      <p:sp>
        <p:nvSpPr>
          <p:cNvPr id="10" name="Freeform 10"/>
          <p:cNvSpPr/>
          <p:nvPr/>
        </p:nvSpPr>
        <p:spPr>
          <a:xfrm>
            <a:off x="13962324" y="5708572"/>
            <a:ext cx="3717328" cy="3549728"/>
          </a:xfrm>
          <a:custGeom>
            <a:avLst/>
            <a:gdLst/>
            <a:ahLst/>
            <a:cxnLst/>
            <a:rect l="l" t="t" r="r" b="b"/>
            <a:pathLst>
              <a:path w="3717328" h="3549728">
                <a:moveTo>
                  <a:pt x="0" y="0"/>
                </a:moveTo>
                <a:lnTo>
                  <a:pt x="3717328" y="0"/>
                </a:lnTo>
                <a:lnTo>
                  <a:pt x="3717328" y="3549728"/>
                </a:lnTo>
                <a:lnTo>
                  <a:pt x="0" y="354972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TextBox 11"/>
          <p:cNvSpPr txBox="1"/>
          <p:nvPr/>
        </p:nvSpPr>
        <p:spPr>
          <a:xfrm>
            <a:off x="8153500" y="4719146"/>
            <a:ext cx="9178985" cy="10287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Because local businesses operate from within city centers, they are typically able to make more local purchases and thus require</a:t>
            </a:r>
            <a:r>
              <a:rPr lang="en-US" sz="2300" b="1">
                <a:solidFill>
                  <a:srgbClr val="EBBA45"/>
                </a:solidFill>
                <a:latin typeface="Aptos Bold"/>
                <a:ea typeface="Aptos Bold"/>
                <a:cs typeface="Aptos Bold"/>
                <a:sym typeface="Aptos Bold"/>
              </a:rPr>
              <a:t> less transportation</a:t>
            </a:r>
            <a:r>
              <a:rPr lang="en-US" sz="2300">
                <a:solidFill>
                  <a:srgbClr val="FFFFFF"/>
                </a:solidFill>
                <a:latin typeface="Aptos"/>
                <a:ea typeface="Aptos"/>
                <a:cs typeface="Aptos"/>
                <a:sym typeface="Aptos"/>
              </a:rPr>
              <a:t> to get products to consumers. </a:t>
            </a:r>
          </a:p>
        </p:txBody>
      </p:sp>
      <p:sp>
        <p:nvSpPr>
          <p:cNvPr id="12" name="TextBox 12"/>
          <p:cNvSpPr txBox="1"/>
          <p:nvPr/>
        </p:nvSpPr>
        <p:spPr>
          <a:xfrm>
            <a:off x="12581507" y="3710357"/>
            <a:ext cx="5098145" cy="876300"/>
          </a:xfrm>
          <a:prstGeom prst="rect">
            <a:avLst/>
          </a:prstGeom>
        </p:spPr>
        <p:txBody>
          <a:bodyPr lIns="0" tIns="0" rIns="0" bIns="0" rtlCol="0" anchor="t">
            <a:spAutoFit/>
          </a:bodyPr>
          <a:lstStyle/>
          <a:p>
            <a:pPr algn="r">
              <a:lnSpc>
                <a:spcPts val="6959"/>
              </a:lnSpc>
            </a:pPr>
            <a:r>
              <a:rPr lang="en-US" sz="5799" b="1">
                <a:solidFill>
                  <a:srgbClr val="6EA095"/>
                </a:solidFill>
                <a:latin typeface="Aptos Bold"/>
                <a:ea typeface="Aptos Bold"/>
                <a:cs typeface="Aptos Bold"/>
                <a:sym typeface="Aptos Bold"/>
              </a:rPr>
              <a:t>...for the Earth</a:t>
            </a:r>
          </a:p>
        </p:txBody>
      </p:sp>
      <p:sp>
        <p:nvSpPr>
          <p:cNvPr id="13" name="TextBox 13"/>
          <p:cNvSpPr txBox="1"/>
          <p:nvPr/>
        </p:nvSpPr>
        <p:spPr>
          <a:xfrm>
            <a:off x="8136924" y="886944"/>
            <a:ext cx="10560982" cy="823976"/>
          </a:xfrm>
          <a:prstGeom prst="rect">
            <a:avLst/>
          </a:prstGeom>
        </p:spPr>
        <p:txBody>
          <a:bodyPr lIns="0" tIns="0" rIns="0" bIns="0" rtlCol="0" anchor="t">
            <a:spAutoFit/>
          </a:bodyPr>
          <a:lstStyle/>
          <a:p>
            <a:pPr algn="l">
              <a:lnSpc>
                <a:spcPts val="6321"/>
              </a:lnSpc>
            </a:pPr>
            <a:r>
              <a:rPr lang="en-US" sz="5799" b="1">
                <a:solidFill>
                  <a:srgbClr val="6EA095"/>
                </a:solidFill>
                <a:latin typeface="Aptos Bold"/>
                <a:ea typeface="Aptos Bold"/>
                <a:cs typeface="Aptos Bold"/>
                <a:sym typeface="Aptos Bold"/>
              </a:rPr>
              <a:t>Shopping Local...</a:t>
            </a:r>
          </a:p>
        </p:txBody>
      </p:sp>
      <p:sp>
        <p:nvSpPr>
          <p:cNvPr id="14" name="TextBox 14"/>
          <p:cNvSpPr txBox="1"/>
          <p:nvPr/>
        </p:nvSpPr>
        <p:spPr>
          <a:xfrm>
            <a:off x="8153500" y="1796801"/>
            <a:ext cx="8880625" cy="13716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One of the best and easiest ways to connect to your new community is by becoming a patron of local establishments. Choosing to </a:t>
            </a:r>
            <a:r>
              <a:rPr lang="en-US" sz="2300" b="1">
                <a:solidFill>
                  <a:srgbClr val="EBBA45"/>
                </a:solidFill>
                <a:latin typeface="Aptos Bold"/>
                <a:ea typeface="Aptos Bold"/>
                <a:cs typeface="Aptos Bold"/>
                <a:sym typeface="Aptos Bold"/>
              </a:rPr>
              <a:t>shop local</a:t>
            </a:r>
            <a:r>
              <a:rPr lang="en-US" sz="2300">
                <a:solidFill>
                  <a:srgbClr val="FFFFFF"/>
                </a:solidFill>
                <a:latin typeface="Aptos"/>
                <a:ea typeface="Aptos"/>
                <a:cs typeface="Aptos"/>
                <a:sym typeface="Aptos"/>
              </a:rPr>
              <a:t> not only integrates you into city culture, but also provides numerous benefits to businesses, consumers, and ecosystems.</a:t>
            </a:r>
          </a:p>
        </p:txBody>
      </p:sp>
      <p:sp>
        <p:nvSpPr>
          <p:cNvPr id="15" name="TextBox 15"/>
          <p:cNvSpPr txBox="1"/>
          <p:nvPr/>
        </p:nvSpPr>
        <p:spPr>
          <a:xfrm>
            <a:off x="8136924" y="6162882"/>
            <a:ext cx="5416337" cy="34290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By cutting vehicle delivery miles and buying materials from other nearby producers, local businesses generate </a:t>
            </a:r>
            <a:r>
              <a:rPr lang="en-US" sz="2300" b="1">
                <a:solidFill>
                  <a:srgbClr val="EBBA45"/>
                </a:solidFill>
                <a:latin typeface="Aptos Bold"/>
                <a:ea typeface="Aptos Bold"/>
                <a:cs typeface="Aptos Bold"/>
                <a:sym typeface="Aptos Bold"/>
              </a:rPr>
              <a:t>fewer emissions and less waste</a:t>
            </a:r>
            <a:r>
              <a:rPr lang="en-US" sz="2300">
                <a:solidFill>
                  <a:srgbClr val="FFFFFF"/>
                </a:solidFill>
                <a:latin typeface="Aptos"/>
                <a:ea typeface="Aptos"/>
                <a:cs typeface="Aptos"/>
                <a:sym typeface="Aptos"/>
              </a:rPr>
              <a:t> in their production process. When you buy from local stores and restaurants, you are also reducing your own </a:t>
            </a:r>
            <a:r>
              <a:rPr lang="en-US" sz="2300" b="1">
                <a:solidFill>
                  <a:srgbClr val="EBBA45"/>
                </a:solidFill>
                <a:latin typeface="Aptos Bold"/>
                <a:ea typeface="Aptos Bold"/>
                <a:cs typeface="Aptos Bold"/>
                <a:sym typeface="Aptos Bold"/>
              </a:rPr>
              <a:t>carbon footprint</a:t>
            </a:r>
            <a:r>
              <a:rPr lang="en-US" sz="2300">
                <a:solidFill>
                  <a:srgbClr val="FFFFFF"/>
                </a:solidFill>
                <a:latin typeface="Aptos"/>
                <a:ea typeface="Aptos"/>
                <a:cs typeface="Aptos"/>
                <a:sym typeface="Aptos"/>
              </a:rPr>
              <a:t> by traveling shorter distances for goods and services. </a:t>
            </a:r>
          </a:p>
          <a:p>
            <a:pPr algn="l">
              <a:lnSpc>
                <a:spcPts val="2760"/>
              </a:lnSpc>
            </a:pPr>
            <a:endParaRPr lang="en-US" sz="2300">
              <a:solidFill>
                <a:srgbClr val="FFFFFF"/>
              </a:solidFill>
              <a:latin typeface="Aptos"/>
              <a:ea typeface="Aptos"/>
              <a:cs typeface="Aptos"/>
              <a:sym typeface="Aptos"/>
            </a:endParaRPr>
          </a:p>
        </p:txBody>
      </p:sp>
      <p:sp>
        <p:nvSpPr>
          <p:cNvPr id="16" name="TextBox 16"/>
          <p:cNvSpPr txBox="1"/>
          <p:nvPr/>
        </p:nvSpPr>
        <p:spPr>
          <a:xfrm>
            <a:off x="407253" y="2473076"/>
            <a:ext cx="3731789" cy="314325"/>
          </a:xfrm>
          <a:prstGeom prst="rect">
            <a:avLst/>
          </a:prstGeom>
        </p:spPr>
        <p:txBody>
          <a:bodyPr lIns="0" tIns="0" rIns="0" bIns="0" rtlCol="0" anchor="t">
            <a:spAutoFit/>
          </a:bodyPr>
          <a:lstStyle/>
          <a:p>
            <a:pPr algn="l">
              <a:lnSpc>
                <a:spcPts val="2400"/>
              </a:lnSpc>
            </a:pPr>
            <a:r>
              <a:rPr lang="en-US" sz="2000">
                <a:solidFill>
                  <a:srgbClr val="FFFFFF"/>
                </a:solidFill>
                <a:latin typeface="Aptos"/>
                <a:ea typeface="Aptos"/>
                <a:cs typeface="Aptos"/>
                <a:sym typeface="Aptos"/>
              </a:rPr>
              <a:t>Gil’s Broiler &amp; Manske Rolls</a:t>
            </a:r>
          </a:p>
        </p:txBody>
      </p:sp>
      <p:sp>
        <p:nvSpPr>
          <p:cNvPr id="17" name="TextBox 17"/>
          <p:cNvSpPr txBox="1"/>
          <p:nvPr/>
        </p:nvSpPr>
        <p:spPr>
          <a:xfrm>
            <a:off x="4923629" y="283921"/>
            <a:ext cx="2557138" cy="314325"/>
          </a:xfrm>
          <a:prstGeom prst="rect">
            <a:avLst/>
          </a:prstGeom>
        </p:spPr>
        <p:txBody>
          <a:bodyPr lIns="0" tIns="0" rIns="0" bIns="0" rtlCol="0" anchor="t">
            <a:spAutoFit/>
          </a:bodyPr>
          <a:lstStyle/>
          <a:p>
            <a:pPr algn="r">
              <a:lnSpc>
                <a:spcPts val="2400"/>
              </a:lnSpc>
            </a:pPr>
            <a:r>
              <a:rPr lang="en-US" sz="2000">
                <a:solidFill>
                  <a:srgbClr val="FFFFFF"/>
                </a:solidFill>
                <a:latin typeface="Aptos"/>
                <a:ea typeface="Aptos"/>
                <a:cs typeface="Aptos"/>
                <a:sym typeface="Aptos"/>
              </a:rPr>
              <a:t>Sundance Records   </a:t>
            </a:r>
          </a:p>
        </p:txBody>
      </p:sp>
      <p:sp>
        <p:nvSpPr>
          <p:cNvPr id="18" name="TextBox 18"/>
          <p:cNvSpPr txBox="1"/>
          <p:nvPr/>
        </p:nvSpPr>
        <p:spPr>
          <a:xfrm>
            <a:off x="407253" y="6661650"/>
            <a:ext cx="2594991" cy="314325"/>
          </a:xfrm>
          <a:prstGeom prst="rect">
            <a:avLst/>
          </a:prstGeom>
        </p:spPr>
        <p:txBody>
          <a:bodyPr lIns="0" tIns="0" rIns="0" bIns="0" rtlCol="0" anchor="t">
            <a:spAutoFit/>
          </a:bodyPr>
          <a:lstStyle/>
          <a:p>
            <a:pPr algn="l">
              <a:lnSpc>
                <a:spcPts val="2400"/>
              </a:lnSpc>
            </a:pPr>
            <a:r>
              <a:rPr lang="en-US" sz="2000">
                <a:solidFill>
                  <a:srgbClr val="FFFFFF"/>
                </a:solidFill>
                <a:latin typeface="Aptos"/>
                <a:ea typeface="Aptos"/>
                <a:cs typeface="Aptos"/>
                <a:sym typeface="Aptos"/>
              </a:rPr>
              <a:t>     Vagabond Vintage</a:t>
            </a:r>
          </a:p>
        </p:txBody>
      </p:sp>
      <p:sp>
        <p:nvSpPr>
          <p:cNvPr id="19" name="TextBox 19"/>
          <p:cNvSpPr txBox="1"/>
          <p:nvPr/>
        </p:nvSpPr>
        <p:spPr>
          <a:xfrm>
            <a:off x="1174963" y="1159222"/>
            <a:ext cx="2634405" cy="733425"/>
          </a:xfrm>
          <a:prstGeom prst="rect">
            <a:avLst/>
          </a:prstGeom>
        </p:spPr>
        <p:txBody>
          <a:bodyPr lIns="0" tIns="0" rIns="0" bIns="0" rtlCol="0" anchor="t">
            <a:spAutoFit/>
          </a:bodyPr>
          <a:lstStyle/>
          <a:p>
            <a:pPr algn="r">
              <a:lnSpc>
                <a:spcPts val="2990"/>
              </a:lnSpc>
            </a:pPr>
            <a:r>
              <a:rPr lang="en-US" sz="2491" b="1" i="1">
                <a:solidFill>
                  <a:srgbClr val="FFFFFF"/>
                </a:solidFill>
                <a:latin typeface="Aptos Bold Italics"/>
                <a:ea typeface="Aptos Bold Italics"/>
                <a:cs typeface="Aptos Bold Italics"/>
                <a:sym typeface="Aptos Bold Italics"/>
              </a:rPr>
              <a:t>Where are Bobcats buying?</a:t>
            </a:r>
          </a:p>
        </p:txBody>
      </p:sp>
      <p:sp>
        <p:nvSpPr>
          <p:cNvPr id="20" name="TextBox 20"/>
          <p:cNvSpPr txBox="1"/>
          <p:nvPr/>
        </p:nvSpPr>
        <p:spPr>
          <a:xfrm>
            <a:off x="4923629" y="4427952"/>
            <a:ext cx="2557138" cy="619125"/>
          </a:xfrm>
          <a:prstGeom prst="rect">
            <a:avLst/>
          </a:prstGeom>
        </p:spPr>
        <p:txBody>
          <a:bodyPr lIns="0" tIns="0" rIns="0" bIns="0" rtlCol="0" anchor="t">
            <a:spAutoFit/>
          </a:bodyPr>
          <a:lstStyle/>
          <a:p>
            <a:pPr algn="r">
              <a:lnSpc>
                <a:spcPts val="2400"/>
              </a:lnSpc>
            </a:pPr>
            <a:r>
              <a:rPr lang="en-US" sz="2000">
                <a:solidFill>
                  <a:srgbClr val="FFFFFF"/>
                </a:solidFill>
                <a:latin typeface="Aptos"/>
                <a:ea typeface="Aptos"/>
                <a:cs typeface="Aptos"/>
                <a:sym typeface="Aptos"/>
              </a:rPr>
              <a:t>San Marcos </a:t>
            </a:r>
          </a:p>
          <a:p>
            <a:pPr algn="r">
              <a:lnSpc>
                <a:spcPts val="2400"/>
              </a:lnSpc>
            </a:pPr>
            <a:r>
              <a:rPr lang="en-US" sz="2000">
                <a:solidFill>
                  <a:srgbClr val="FFFFFF"/>
                </a:solidFill>
                <a:latin typeface="Aptos"/>
                <a:ea typeface="Aptos"/>
                <a:cs typeface="Aptos"/>
                <a:sym typeface="Aptos"/>
              </a:rPr>
              <a:t>Farmers Market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4" name="Group 4"/>
          <p:cNvGrpSpPr>
            <a:grpSpLocks noChangeAspect="1"/>
          </p:cNvGrpSpPr>
          <p:nvPr/>
        </p:nvGrpSpPr>
        <p:grpSpPr>
          <a:xfrm>
            <a:off x="10468606" y="-324332"/>
            <a:ext cx="7326251" cy="10683612"/>
            <a:chOff x="0" y="0"/>
            <a:chExt cx="7698740" cy="11226800"/>
          </a:xfrm>
        </p:grpSpPr>
        <p:sp>
          <p:nvSpPr>
            <p:cNvPr id="5" name="Freeform 5"/>
            <p:cNvSpPr/>
            <p:nvPr/>
          </p:nvSpPr>
          <p:spPr>
            <a:xfrm>
              <a:off x="0" y="0"/>
              <a:ext cx="7698740" cy="11226800"/>
            </a:xfrm>
            <a:custGeom>
              <a:avLst/>
              <a:gdLst/>
              <a:ahLst/>
              <a:cxnLst/>
              <a:rect l="l" t="t" r="r" b="b"/>
              <a:pathLst>
                <a:path w="7698740" h="11226800">
                  <a:moveTo>
                    <a:pt x="3849370" y="11226800"/>
                  </a:moveTo>
                  <a:lnTo>
                    <a:pt x="3849370" y="8985250"/>
                  </a:lnTo>
                  <a:lnTo>
                    <a:pt x="7698740" y="8995410"/>
                  </a:lnTo>
                  <a:lnTo>
                    <a:pt x="7698740" y="0"/>
                  </a:lnTo>
                  <a:lnTo>
                    <a:pt x="3849370" y="0"/>
                  </a:lnTo>
                  <a:lnTo>
                    <a:pt x="3849370" y="2258060"/>
                  </a:lnTo>
                  <a:lnTo>
                    <a:pt x="0" y="2258060"/>
                  </a:lnTo>
                  <a:lnTo>
                    <a:pt x="0" y="11226800"/>
                  </a:lnTo>
                  <a:close/>
                </a:path>
              </a:pathLst>
            </a:custGeom>
            <a:blipFill>
              <a:blip r:embed="rId4"/>
              <a:stretch>
                <a:fillRect l="-36" r="-36"/>
              </a:stretch>
            </a:blipFill>
          </p:spPr>
          <p:txBody>
            <a:bodyPr/>
            <a:lstStyle/>
            <a:p>
              <a:endParaRPr lang="en-US"/>
            </a:p>
          </p:txBody>
        </p:sp>
        <p:sp>
          <p:nvSpPr>
            <p:cNvPr id="6" name="Freeform 6"/>
            <p:cNvSpPr/>
            <p:nvPr/>
          </p:nvSpPr>
          <p:spPr>
            <a:xfrm>
              <a:off x="149860" y="2335530"/>
              <a:ext cx="3549650" cy="4323080"/>
            </a:xfrm>
            <a:custGeom>
              <a:avLst/>
              <a:gdLst/>
              <a:ahLst/>
              <a:cxnLst/>
              <a:rect l="l" t="t" r="r" b="b"/>
              <a:pathLst>
                <a:path w="3549650" h="4323080">
                  <a:moveTo>
                    <a:pt x="3525520" y="4323080"/>
                  </a:moveTo>
                  <a:lnTo>
                    <a:pt x="3525520" y="4267200"/>
                  </a:lnTo>
                  <a:lnTo>
                    <a:pt x="3549650" y="55880"/>
                  </a:lnTo>
                  <a:lnTo>
                    <a:pt x="3549650" y="0"/>
                  </a:lnTo>
                  <a:lnTo>
                    <a:pt x="33020" y="0"/>
                  </a:lnTo>
                  <a:lnTo>
                    <a:pt x="57150" y="71120"/>
                  </a:lnTo>
                  <a:lnTo>
                    <a:pt x="33020" y="4237990"/>
                  </a:lnTo>
                  <a:lnTo>
                    <a:pt x="0" y="4295140"/>
                  </a:lnTo>
                </a:path>
              </a:pathLst>
            </a:custGeom>
            <a:blipFill>
              <a:blip r:embed="rId5"/>
              <a:stretch>
                <a:fillRect l="-23720" r="-58962"/>
              </a:stretch>
            </a:blipFill>
          </p:spPr>
          <p:txBody>
            <a:bodyPr/>
            <a:lstStyle/>
            <a:p>
              <a:endParaRPr lang="en-US"/>
            </a:p>
          </p:txBody>
        </p:sp>
        <p:sp>
          <p:nvSpPr>
            <p:cNvPr id="7" name="Freeform 7"/>
            <p:cNvSpPr/>
            <p:nvPr/>
          </p:nvSpPr>
          <p:spPr>
            <a:xfrm>
              <a:off x="3996690" y="96520"/>
              <a:ext cx="3549650" cy="4324350"/>
            </a:xfrm>
            <a:custGeom>
              <a:avLst/>
              <a:gdLst/>
              <a:ahLst/>
              <a:cxnLst/>
              <a:rect l="l" t="t" r="r" b="b"/>
              <a:pathLst>
                <a:path w="3549650" h="4324350">
                  <a:moveTo>
                    <a:pt x="3525520" y="4324350"/>
                  </a:moveTo>
                  <a:lnTo>
                    <a:pt x="3525520" y="4267200"/>
                  </a:lnTo>
                  <a:lnTo>
                    <a:pt x="3549650" y="57150"/>
                  </a:lnTo>
                  <a:lnTo>
                    <a:pt x="3549650" y="0"/>
                  </a:lnTo>
                  <a:lnTo>
                    <a:pt x="33020" y="0"/>
                  </a:lnTo>
                  <a:lnTo>
                    <a:pt x="57150" y="71120"/>
                  </a:lnTo>
                  <a:lnTo>
                    <a:pt x="33020" y="4239260"/>
                  </a:lnTo>
                  <a:lnTo>
                    <a:pt x="0" y="4295140"/>
                  </a:lnTo>
                </a:path>
              </a:pathLst>
            </a:custGeom>
            <a:blipFill>
              <a:blip r:embed="rId6"/>
              <a:stretch>
                <a:fillRect l="-76935" r="-39641"/>
              </a:stretch>
            </a:blipFill>
          </p:spPr>
          <p:txBody>
            <a:bodyPr/>
            <a:lstStyle/>
            <a:p>
              <a:endParaRPr lang="en-US"/>
            </a:p>
          </p:txBody>
        </p:sp>
        <p:sp>
          <p:nvSpPr>
            <p:cNvPr id="8" name="Freeform 8"/>
            <p:cNvSpPr/>
            <p:nvPr/>
          </p:nvSpPr>
          <p:spPr>
            <a:xfrm>
              <a:off x="3996690" y="4591050"/>
              <a:ext cx="3549650" cy="4323080"/>
            </a:xfrm>
            <a:custGeom>
              <a:avLst/>
              <a:gdLst/>
              <a:ahLst/>
              <a:cxnLst/>
              <a:rect l="l" t="t" r="r" b="b"/>
              <a:pathLst>
                <a:path w="3549650" h="4323080">
                  <a:moveTo>
                    <a:pt x="3525520" y="4323080"/>
                  </a:moveTo>
                  <a:lnTo>
                    <a:pt x="3525520" y="4267200"/>
                  </a:lnTo>
                  <a:lnTo>
                    <a:pt x="3549650" y="55880"/>
                  </a:lnTo>
                  <a:lnTo>
                    <a:pt x="3549650" y="0"/>
                  </a:lnTo>
                  <a:lnTo>
                    <a:pt x="33020" y="0"/>
                  </a:lnTo>
                  <a:lnTo>
                    <a:pt x="57150" y="69850"/>
                  </a:lnTo>
                  <a:lnTo>
                    <a:pt x="33020" y="4237990"/>
                  </a:lnTo>
                  <a:lnTo>
                    <a:pt x="0" y="4295140"/>
                  </a:lnTo>
                </a:path>
              </a:pathLst>
            </a:custGeom>
            <a:blipFill>
              <a:blip r:embed="rId7"/>
              <a:stretch>
                <a:fillRect l="-9048" t="-34185" r="-15960" b="-19588"/>
              </a:stretch>
            </a:blipFill>
          </p:spPr>
          <p:txBody>
            <a:bodyPr/>
            <a:lstStyle/>
            <a:p>
              <a:endParaRPr lang="en-US"/>
            </a:p>
          </p:txBody>
        </p:sp>
        <p:sp>
          <p:nvSpPr>
            <p:cNvPr id="9" name="Freeform 9"/>
            <p:cNvSpPr/>
            <p:nvPr/>
          </p:nvSpPr>
          <p:spPr>
            <a:xfrm>
              <a:off x="149860" y="6833870"/>
              <a:ext cx="3549650" cy="4324350"/>
            </a:xfrm>
            <a:custGeom>
              <a:avLst/>
              <a:gdLst/>
              <a:ahLst/>
              <a:cxnLst/>
              <a:rect l="l" t="t" r="r" b="b"/>
              <a:pathLst>
                <a:path w="3549650" h="4324350">
                  <a:moveTo>
                    <a:pt x="3525520" y="4324350"/>
                  </a:moveTo>
                  <a:lnTo>
                    <a:pt x="3525520" y="4267200"/>
                  </a:lnTo>
                  <a:lnTo>
                    <a:pt x="3549650" y="57150"/>
                  </a:lnTo>
                  <a:lnTo>
                    <a:pt x="3549650" y="0"/>
                  </a:lnTo>
                  <a:lnTo>
                    <a:pt x="33020" y="0"/>
                  </a:lnTo>
                  <a:lnTo>
                    <a:pt x="57150" y="71120"/>
                  </a:lnTo>
                  <a:lnTo>
                    <a:pt x="33020" y="4239260"/>
                  </a:lnTo>
                  <a:lnTo>
                    <a:pt x="0" y="4295140"/>
                  </a:lnTo>
                </a:path>
              </a:pathLst>
            </a:custGeom>
            <a:blipFill>
              <a:blip r:embed="rId8"/>
              <a:stretch>
                <a:fillRect t="-4723" r="-14780" b="-20899"/>
              </a:stretch>
            </a:blipFill>
          </p:spPr>
          <p:txBody>
            <a:bodyPr/>
            <a:lstStyle/>
            <a:p>
              <a:endParaRPr lang="en-US"/>
            </a:p>
          </p:txBody>
        </p:sp>
      </p:grpSp>
      <p:sp>
        <p:nvSpPr>
          <p:cNvPr id="10" name="Freeform 10"/>
          <p:cNvSpPr/>
          <p:nvPr/>
        </p:nvSpPr>
        <p:spPr>
          <a:xfrm>
            <a:off x="1028700" y="5048518"/>
            <a:ext cx="4234750" cy="4114800"/>
          </a:xfrm>
          <a:custGeom>
            <a:avLst/>
            <a:gdLst/>
            <a:ahLst/>
            <a:cxnLst/>
            <a:rect l="l" t="t" r="r" b="b"/>
            <a:pathLst>
              <a:path w="4234750" h="4114800">
                <a:moveTo>
                  <a:pt x="0" y="0"/>
                </a:moveTo>
                <a:lnTo>
                  <a:pt x="4234750" y="0"/>
                </a:lnTo>
                <a:lnTo>
                  <a:pt x="4234750" y="4114800"/>
                </a:lnTo>
                <a:lnTo>
                  <a:pt x="0" y="411480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a:off x="4922831" y="5017475"/>
            <a:ext cx="3894948" cy="4176888"/>
          </a:xfrm>
          <a:custGeom>
            <a:avLst/>
            <a:gdLst/>
            <a:ahLst/>
            <a:cxnLst/>
            <a:rect l="l" t="t" r="r" b="b"/>
            <a:pathLst>
              <a:path w="3894948" h="4176888">
                <a:moveTo>
                  <a:pt x="0" y="0"/>
                </a:moveTo>
                <a:lnTo>
                  <a:pt x="3894948" y="0"/>
                </a:lnTo>
                <a:lnTo>
                  <a:pt x="3894948" y="4176887"/>
                </a:lnTo>
                <a:lnTo>
                  <a:pt x="0" y="4176887"/>
                </a:lnTo>
                <a:lnTo>
                  <a:pt x="0" y="0"/>
                </a:lnTo>
                <a:close/>
              </a:path>
            </a:pathLst>
          </a:custGeom>
          <a:blipFill>
            <a:blip r:embed="rId10"/>
            <a:stretch>
              <a:fillRect/>
            </a:stretch>
          </a:blipFill>
        </p:spPr>
        <p:txBody>
          <a:bodyPr/>
          <a:lstStyle/>
          <a:p>
            <a:endParaRPr lang="en-US"/>
          </a:p>
        </p:txBody>
      </p:sp>
      <p:sp>
        <p:nvSpPr>
          <p:cNvPr id="12" name="TextBox 12"/>
          <p:cNvSpPr txBox="1"/>
          <p:nvPr/>
        </p:nvSpPr>
        <p:spPr>
          <a:xfrm>
            <a:off x="10615701" y="2299320"/>
            <a:ext cx="2557138" cy="314325"/>
          </a:xfrm>
          <a:prstGeom prst="rect">
            <a:avLst/>
          </a:prstGeom>
        </p:spPr>
        <p:txBody>
          <a:bodyPr lIns="0" tIns="0" rIns="0" bIns="0" rtlCol="0" anchor="t">
            <a:spAutoFit/>
          </a:bodyPr>
          <a:lstStyle/>
          <a:p>
            <a:pPr algn="l">
              <a:lnSpc>
                <a:spcPts val="2400"/>
              </a:lnSpc>
            </a:pPr>
            <a:r>
              <a:rPr lang="en-US" sz="2000">
                <a:solidFill>
                  <a:srgbClr val="FFFFFF"/>
                </a:solidFill>
                <a:latin typeface="Aptos"/>
                <a:ea typeface="Aptos"/>
                <a:cs typeface="Aptos"/>
                <a:sym typeface="Aptos"/>
              </a:rPr>
              <a:t>    Quad Market Days</a:t>
            </a:r>
          </a:p>
        </p:txBody>
      </p:sp>
      <p:sp>
        <p:nvSpPr>
          <p:cNvPr id="13" name="TextBox 13"/>
          <p:cNvSpPr txBox="1"/>
          <p:nvPr/>
        </p:nvSpPr>
        <p:spPr>
          <a:xfrm>
            <a:off x="14936141" y="4501224"/>
            <a:ext cx="2778789" cy="314325"/>
          </a:xfrm>
          <a:prstGeom prst="rect">
            <a:avLst/>
          </a:prstGeom>
        </p:spPr>
        <p:txBody>
          <a:bodyPr lIns="0" tIns="0" rIns="0" bIns="0" rtlCol="0" anchor="t">
            <a:spAutoFit/>
          </a:bodyPr>
          <a:lstStyle/>
          <a:p>
            <a:pPr algn="r">
              <a:lnSpc>
                <a:spcPts val="2400"/>
              </a:lnSpc>
            </a:pPr>
            <a:r>
              <a:rPr lang="en-US" sz="2000">
                <a:solidFill>
                  <a:srgbClr val="FFFFFF"/>
                </a:solidFill>
                <a:latin typeface="Aptos"/>
                <a:ea typeface="Aptos"/>
                <a:cs typeface="Aptos"/>
                <a:sym typeface="Aptos"/>
              </a:rPr>
              <a:t>The Root Cellar Cafe     </a:t>
            </a:r>
          </a:p>
        </p:txBody>
      </p:sp>
      <p:sp>
        <p:nvSpPr>
          <p:cNvPr id="14" name="TextBox 14"/>
          <p:cNvSpPr txBox="1"/>
          <p:nvPr/>
        </p:nvSpPr>
        <p:spPr>
          <a:xfrm>
            <a:off x="10615701" y="9392979"/>
            <a:ext cx="2876723" cy="314325"/>
          </a:xfrm>
          <a:prstGeom prst="rect">
            <a:avLst/>
          </a:prstGeom>
        </p:spPr>
        <p:txBody>
          <a:bodyPr lIns="0" tIns="0" rIns="0" bIns="0" rtlCol="0" anchor="t">
            <a:spAutoFit/>
          </a:bodyPr>
          <a:lstStyle/>
          <a:p>
            <a:pPr algn="l">
              <a:lnSpc>
                <a:spcPts val="2400"/>
              </a:lnSpc>
            </a:pPr>
            <a:r>
              <a:rPr lang="en-US" sz="2000">
                <a:solidFill>
                  <a:srgbClr val="FFFFFF"/>
                </a:solidFill>
                <a:latin typeface="Aptos"/>
                <a:ea typeface="Aptos"/>
                <a:cs typeface="Aptos"/>
                <a:sym typeface="Aptos"/>
              </a:rPr>
              <a:t>Daughter of the Wild</a:t>
            </a:r>
          </a:p>
        </p:txBody>
      </p:sp>
      <p:sp>
        <p:nvSpPr>
          <p:cNvPr id="15" name="TextBox 15"/>
          <p:cNvSpPr txBox="1"/>
          <p:nvPr/>
        </p:nvSpPr>
        <p:spPr>
          <a:xfrm>
            <a:off x="11312747" y="886565"/>
            <a:ext cx="2634405" cy="733425"/>
          </a:xfrm>
          <a:prstGeom prst="rect">
            <a:avLst/>
          </a:prstGeom>
        </p:spPr>
        <p:txBody>
          <a:bodyPr lIns="0" tIns="0" rIns="0" bIns="0" rtlCol="0" anchor="t">
            <a:spAutoFit/>
          </a:bodyPr>
          <a:lstStyle/>
          <a:p>
            <a:pPr algn="r">
              <a:lnSpc>
                <a:spcPts val="2990"/>
              </a:lnSpc>
            </a:pPr>
            <a:r>
              <a:rPr lang="en-US" sz="2491" b="1" i="1">
                <a:solidFill>
                  <a:srgbClr val="FFFFFF"/>
                </a:solidFill>
                <a:latin typeface="Aptos Bold Italics"/>
                <a:ea typeface="Aptos Bold Italics"/>
                <a:cs typeface="Aptos Bold Italics"/>
                <a:sym typeface="Aptos Bold Italics"/>
              </a:rPr>
              <a:t>Where are Bobcats buying?</a:t>
            </a:r>
          </a:p>
        </p:txBody>
      </p:sp>
      <p:sp>
        <p:nvSpPr>
          <p:cNvPr id="16" name="TextBox 16"/>
          <p:cNvSpPr txBox="1"/>
          <p:nvPr/>
        </p:nvSpPr>
        <p:spPr>
          <a:xfrm>
            <a:off x="637566" y="1603995"/>
            <a:ext cx="8002121" cy="17145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Buying from local businesses also keeps money flowing within local economies. The </a:t>
            </a:r>
            <a:r>
              <a:rPr lang="en-US" sz="2300" b="1">
                <a:solidFill>
                  <a:srgbClr val="EBBA45"/>
                </a:solidFill>
                <a:latin typeface="Aptos Bold"/>
                <a:ea typeface="Aptos Bold"/>
                <a:cs typeface="Aptos Bold"/>
                <a:sym typeface="Aptos Bold"/>
              </a:rPr>
              <a:t>Local Multiplier Effect</a:t>
            </a:r>
            <a:r>
              <a:rPr lang="en-US" sz="2300">
                <a:solidFill>
                  <a:srgbClr val="FFFFFF"/>
                </a:solidFill>
                <a:latin typeface="Aptos"/>
                <a:ea typeface="Aptos"/>
                <a:cs typeface="Aptos"/>
                <a:sym typeface="Aptos"/>
              </a:rPr>
              <a:t> describes what happens when dollars spent at local businesses remain in a regional economy, generating more local wealth, charitable donations, and jobs.*</a:t>
            </a:r>
          </a:p>
        </p:txBody>
      </p:sp>
      <p:sp>
        <p:nvSpPr>
          <p:cNvPr id="17" name="TextBox 17"/>
          <p:cNvSpPr txBox="1"/>
          <p:nvPr/>
        </p:nvSpPr>
        <p:spPr>
          <a:xfrm>
            <a:off x="637566" y="9278679"/>
            <a:ext cx="6083742" cy="428625"/>
          </a:xfrm>
          <a:prstGeom prst="rect">
            <a:avLst/>
          </a:prstGeom>
        </p:spPr>
        <p:txBody>
          <a:bodyPr lIns="0" tIns="0" rIns="0" bIns="0" rtlCol="0" anchor="t">
            <a:spAutoFit/>
          </a:bodyPr>
          <a:lstStyle/>
          <a:p>
            <a:pPr algn="l">
              <a:lnSpc>
                <a:spcPts val="1791"/>
              </a:lnSpc>
            </a:pPr>
            <a:r>
              <a:rPr lang="en-US" sz="1492">
                <a:solidFill>
                  <a:srgbClr val="FFFFFF"/>
                </a:solidFill>
                <a:latin typeface="Aptos"/>
                <a:ea typeface="Aptos"/>
                <a:cs typeface="Aptos"/>
                <a:sym typeface="Aptos"/>
              </a:rPr>
              <a:t>*Information from </a:t>
            </a:r>
            <a:r>
              <a:rPr lang="en-US" sz="1492" u="sng">
                <a:solidFill>
                  <a:srgbClr val="FFFFFF"/>
                </a:solidFill>
                <a:latin typeface="Aptos"/>
                <a:ea typeface="Aptos"/>
                <a:cs typeface="Aptos"/>
                <a:sym typeface="Aptos"/>
                <a:hlinkClick r:id="rId11" tooltip="https://amiba.net/local-multiplier/"/>
              </a:rPr>
              <a:t>American Independent Business Alliance</a:t>
            </a:r>
          </a:p>
          <a:p>
            <a:pPr algn="l">
              <a:lnSpc>
                <a:spcPts val="1791"/>
              </a:lnSpc>
            </a:pPr>
            <a:endParaRPr lang="en-US" sz="1492" u="sng">
              <a:solidFill>
                <a:srgbClr val="FFFFFF"/>
              </a:solidFill>
              <a:latin typeface="Aptos"/>
              <a:ea typeface="Aptos"/>
              <a:cs typeface="Aptos"/>
              <a:sym typeface="Aptos"/>
              <a:hlinkClick r:id="rId11" tooltip="https://amiba.net/local-multiplier/"/>
            </a:endParaRPr>
          </a:p>
        </p:txBody>
      </p:sp>
      <p:sp>
        <p:nvSpPr>
          <p:cNvPr id="18" name="TextBox 18"/>
          <p:cNvSpPr txBox="1"/>
          <p:nvPr/>
        </p:nvSpPr>
        <p:spPr>
          <a:xfrm>
            <a:off x="14838206" y="481266"/>
            <a:ext cx="2876723" cy="314325"/>
          </a:xfrm>
          <a:prstGeom prst="rect">
            <a:avLst/>
          </a:prstGeom>
        </p:spPr>
        <p:txBody>
          <a:bodyPr lIns="0" tIns="0" rIns="0" bIns="0" rtlCol="0" anchor="t">
            <a:spAutoFit/>
          </a:bodyPr>
          <a:lstStyle/>
          <a:p>
            <a:pPr algn="r">
              <a:lnSpc>
                <a:spcPts val="2400"/>
              </a:lnSpc>
            </a:pPr>
            <a:r>
              <a:rPr lang="en-US" sz="2000">
                <a:solidFill>
                  <a:srgbClr val="FFFFFF"/>
                </a:solidFill>
                <a:latin typeface="Aptos"/>
                <a:ea typeface="Aptos"/>
                <a:cs typeface="Aptos"/>
                <a:sym typeface="Aptos"/>
              </a:rPr>
              <a:t>Green Heron Bookshop</a:t>
            </a:r>
          </a:p>
        </p:txBody>
      </p:sp>
      <p:sp>
        <p:nvSpPr>
          <p:cNvPr id="19" name="TextBox 19"/>
          <p:cNvSpPr txBox="1"/>
          <p:nvPr/>
        </p:nvSpPr>
        <p:spPr>
          <a:xfrm>
            <a:off x="637566" y="743690"/>
            <a:ext cx="8214347" cy="876300"/>
          </a:xfrm>
          <a:prstGeom prst="rect">
            <a:avLst/>
          </a:prstGeom>
        </p:spPr>
        <p:txBody>
          <a:bodyPr lIns="0" tIns="0" rIns="0" bIns="0" rtlCol="0" anchor="t">
            <a:spAutoFit/>
          </a:bodyPr>
          <a:lstStyle/>
          <a:p>
            <a:pPr algn="just">
              <a:lnSpc>
                <a:spcPts val="6959"/>
              </a:lnSpc>
            </a:pPr>
            <a:r>
              <a:rPr lang="en-US" sz="5799" b="1">
                <a:solidFill>
                  <a:srgbClr val="6EA095"/>
                </a:solidFill>
                <a:latin typeface="Aptos Bold"/>
                <a:ea typeface="Aptos Bold"/>
                <a:cs typeface="Aptos Bold"/>
                <a:sym typeface="Aptos Bold"/>
              </a:rPr>
              <a:t>...and for the Economy </a:t>
            </a:r>
          </a:p>
        </p:txBody>
      </p:sp>
      <p:sp>
        <p:nvSpPr>
          <p:cNvPr id="20" name="TextBox 20"/>
          <p:cNvSpPr txBox="1"/>
          <p:nvPr/>
        </p:nvSpPr>
        <p:spPr>
          <a:xfrm>
            <a:off x="633885" y="3512307"/>
            <a:ext cx="8002121" cy="10287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Even though it may not be realistic to stop buying from big box stores entirely, opting for a local choice</a:t>
            </a:r>
            <a:r>
              <a:rPr lang="en-US" sz="2300" b="1">
                <a:solidFill>
                  <a:srgbClr val="EBBA45"/>
                </a:solidFill>
                <a:latin typeface="Aptos Bold"/>
                <a:ea typeface="Aptos Bold"/>
                <a:cs typeface="Aptos Bold"/>
                <a:sym typeface="Aptos Bold"/>
              </a:rPr>
              <a:t> whenever you are able</a:t>
            </a:r>
            <a:r>
              <a:rPr lang="en-US" sz="2300">
                <a:solidFill>
                  <a:srgbClr val="FFFFFF"/>
                </a:solidFill>
                <a:latin typeface="Aptos"/>
                <a:ea typeface="Aptos"/>
                <a:cs typeface="Aptos"/>
                <a:sym typeface="Aptos"/>
              </a:rPr>
              <a:t> to still benefits the environment and keeps dollars in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sp>
        <p:nvSpPr>
          <p:cNvPr id="4" name="TextBox 4"/>
          <p:cNvSpPr txBox="1"/>
          <p:nvPr/>
        </p:nvSpPr>
        <p:spPr>
          <a:xfrm>
            <a:off x="696299" y="880637"/>
            <a:ext cx="5251816" cy="2777981"/>
          </a:xfrm>
          <a:prstGeom prst="rect">
            <a:avLst/>
          </a:prstGeom>
        </p:spPr>
        <p:txBody>
          <a:bodyPr lIns="0" tIns="0" rIns="0" bIns="0" rtlCol="0" anchor="t">
            <a:spAutoFit/>
          </a:bodyPr>
          <a:lstStyle/>
          <a:p>
            <a:pPr algn="l">
              <a:lnSpc>
                <a:spcPts val="7162"/>
              </a:lnSpc>
            </a:pPr>
            <a:r>
              <a:rPr lang="en-US" sz="7785" b="1" i="1">
                <a:solidFill>
                  <a:srgbClr val="FFFFFF"/>
                </a:solidFill>
                <a:latin typeface="Aptos Bold Italics"/>
                <a:ea typeface="Aptos Bold Italics"/>
                <a:cs typeface="Aptos Bold Italics"/>
                <a:sym typeface="Aptos Bold Italics"/>
              </a:rPr>
              <a:t>Where is your dollar going?</a:t>
            </a:r>
          </a:p>
        </p:txBody>
      </p:sp>
      <p:sp>
        <p:nvSpPr>
          <p:cNvPr id="5" name="TextBox 5"/>
          <p:cNvSpPr txBox="1"/>
          <p:nvPr/>
        </p:nvSpPr>
        <p:spPr>
          <a:xfrm>
            <a:off x="696299" y="4698343"/>
            <a:ext cx="4471819" cy="2614168"/>
          </a:xfrm>
          <a:prstGeom prst="rect">
            <a:avLst/>
          </a:prstGeom>
        </p:spPr>
        <p:txBody>
          <a:bodyPr lIns="0" tIns="0" rIns="0" bIns="0" rtlCol="0" anchor="t">
            <a:spAutoFit/>
          </a:bodyPr>
          <a:lstStyle/>
          <a:p>
            <a:pPr algn="l">
              <a:lnSpc>
                <a:spcPts val="2575"/>
              </a:lnSpc>
            </a:pPr>
            <a:r>
              <a:rPr lang="en-US" sz="2799" b="1">
                <a:solidFill>
                  <a:srgbClr val="399F68"/>
                </a:solidFill>
                <a:latin typeface="Aptos Bold"/>
                <a:ea typeface="Aptos Bold"/>
                <a:cs typeface="Aptos Bold"/>
                <a:sym typeface="Aptos Bold"/>
              </a:rPr>
              <a:t>52.9% of every dollar </a:t>
            </a:r>
          </a:p>
          <a:p>
            <a:pPr algn="l">
              <a:lnSpc>
                <a:spcPts val="2575"/>
              </a:lnSpc>
            </a:pPr>
            <a:r>
              <a:rPr lang="en-US" sz="2799">
                <a:solidFill>
                  <a:srgbClr val="FFFFFF"/>
                </a:solidFill>
                <a:latin typeface="Aptos"/>
                <a:ea typeface="Aptos"/>
                <a:cs typeface="Aptos"/>
                <a:sym typeface="Aptos"/>
              </a:rPr>
              <a:t>you spend at independent retailers goes back into the regional economy, </a:t>
            </a:r>
          </a:p>
          <a:p>
            <a:pPr algn="l">
              <a:lnSpc>
                <a:spcPts val="2575"/>
              </a:lnSpc>
            </a:pPr>
            <a:r>
              <a:rPr lang="en-US" sz="2799">
                <a:solidFill>
                  <a:srgbClr val="FFFFFF"/>
                </a:solidFill>
                <a:latin typeface="Aptos"/>
                <a:ea typeface="Aptos"/>
                <a:cs typeface="Aptos"/>
                <a:sym typeface="Aptos"/>
              </a:rPr>
              <a:t>recirculating as wages, donations, local tax revenue, and purchases from local suppliers. </a:t>
            </a:r>
          </a:p>
        </p:txBody>
      </p:sp>
      <p:sp>
        <p:nvSpPr>
          <p:cNvPr id="6" name="TextBox 6"/>
          <p:cNvSpPr txBox="1"/>
          <p:nvPr/>
        </p:nvSpPr>
        <p:spPr>
          <a:xfrm>
            <a:off x="696299" y="7562110"/>
            <a:ext cx="4819457" cy="1318768"/>
          </a:xfrm>
          <a:prstGeom prst="rect">
            <a:avLst/>
          </a:prstGeom>
        </p:spPr>
        <p:txBody>
          <a:bodyPr lIns="0" tIns="0" rIns="0" bIns="0" rtlCol="0" anchor="t">
            <a:spAutoFit/>
          </a:bodyPr>
          <a:lstStyle/>
          <a:p>
            <a:pPr algn="l">
              <a:lnSpc>
                <a:spcPts val="2576"/>
              </a:lnSpc>
            </a:pPr>
            <a:r>
              <a:rPr lang="en-US" sz="2800">
                <a:solidFill>
                  <a:srgbClr val="FFFFFF"/>
                </a:solidFill>
                <a:latin typeface="Aptos"/>
                <a:ea typeface="Aptos"/>
                <a:cs typeface="Aptos"/>
                <a:sym typeface="Aptos"/>
              </a:rPr>
              <a:t>In comparison, only </a:t>
            </a:r>
          </a:p>
          <a:p>
            <a:pPr algn="l">
              <a:lnSpc>
                <a:spcPts val="2576"/>
              </a:lnSpc>
            </a:pPr>
            <a:r>
              <a:rPr lang="en-US" sz="2800" b="1">
                <a:solidFill>
                  <a:srgbClr val="ED2542"/>
                </a:solidFill>
                <a:latin typeface="Aptos Bold"/>
                <a:ea typeface="Aptos Bold"/>
                <a:cs typeface="Aptos Bold"/>
                <a:sym typeface="Aptos Bold"/>
              </a:rPr>
              <a:t>13.6% of every dollar</a:t>
            </a:r>
            <a:r>
              <a:rPr lang="en-US" sz="2800">
                <a:solidFill>
                  <a:srgbClr val="FFFFFF"/>
                </a:solidFill>
                <a:latin typeface="Aptos"/>
                <a:ea typeface="Aptos"/>
                <a:cs typeface="Aptos"/>
                <a:sym typeface="Aptos"/>
              </a:rPr>
              <a:t> spent at big box chains stays in local economies.*</a:t>
            </a:r>
          </a:p>
        </p:txBody>
      </p:sp>
      <p:sp>
        <p:nvSpPr>
          <p:cNvPr id="7" name="TextBox 7"/>
          <p:cNvSpPr txBox="1"/>
          <p:nvPr/>
        </p:nvSpPr>
        <p:spPr>
          <a:xfrm>
            <a:off x="696299" y="9372087"/>
            <a:ext cx="4471819" cy="295275"/>
          </a:xfrm>
          <a:prstGeom prst="rect">
            <a:avLst/>
          </a:prstGeom>
        </p:spPr>
        <p:txBody>
          <a:bodyPr lIns="0" tIns="0" rIns="0" bIns="0" rtlCol="0" anchor="t">
            <a:spAutoFit/>
          </a:bodyPr>
          <a:lstStyle/>
          <a:p>
            <a:pPr algn="l">
              <a:lnSpc>
                <a:spcPts val="2340"/>
              </a:lnSpc>
            </a:pPr>
            <a:r>
              <a:rPr lang="en-US" sz="1950">
                <a:solidFill>
                  <a:srgbClr val="FFFFFF"/>
                </a:solidFill>
                <a:latin typeface="Aptos"/>
                <a:ea typeface="Aptos"/>
                <a:cs typeface="Aptos"/>
                <a:sym typeface="Aptos"/>
              </a:rPr>
              <a:t>*Data from </a:t>
            </a:r>
            <a:r>
              <a:rPr lang="en-US" sz="1950" u="sng">
                <a:solidFill>
                  <a:srgbClr val="FFFFFF"/>
                </a:solidFill>
                <a:latin typeface="Aptos"/>
                <a:ea typeface="Aptos"/>
                <a:cs typeface="Aptos"/>
                <a:sym typeface="Aptos"/>
                <a:hlinkClick r:id="rId4" tooltip="https://www.civiceconomics.com/indie-impact.html"/>
              </a:rPr>
              <a:t>Civic Economics</a:t>
            </a:r>
          </a:p>
        </p:txBody>
      </p:sp>
      <p:sp>
        <p:nvSpPr>
          <p:cNvPr id="8" name="Freeform 8"/>
          <p:cNvSpPr/>
          <p:nvPr/>
        </p:nvSpPr>
        <p:spPr>
          <a:xfrm rot="-2025848">
            <a:off x="12298652" y="529941"/>
            <a:ext cx="374435" cy="384088"/>
          </a:xfrm>
          <a:custGeom>
            <a:avLst/>
            <a:gdLst/>
            <a:ahLst/>
            <a:cxnLst/>
            <a:rect l="l" t="t" r="r" b="b"/>
            <a:pathLst>
              <a:path w="374435" h="384088">
                <a:moveTo>
                  <a:pt x="0" y="0"/>
                </a:moveTo>
                <a:lnTo>
                  <a:pt x="374435" y="0"/>
                </a:lnTo>
                <a:lnTo>
                  <a:pt x="374435" y="384088"/>
                </a:lnTo>
                <a:lnTo>
                  <a:pt x="0" y="3840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5268296" y="727510"/>
            <a:ext cx="12384821" cy="9617280"/>
            <a:chOff x="0" y="0"/>
            <a:chExt cx="16513095" cy="12823040"/>
          </a:xfrm>
        </p:grpSpPr>
        <p:sp>
          <p:nvSpPr>
            <p:cNvPr id="10" name="Freeform 10"/>
            <p:cNvSpPr/>
            <p:nvPr/>
          </p:nvSpPr>
          <p:spPr>
            <a:xfrm>
              <a:off x="685885" y="4805133"/>
              <a:ext cx="885482" cy="1046512"/>
            </a:xfrm>
            <a:custGeom>
              <a:avLst/>
              <a:gdLst/>
              <a:ahLst/>
              <a:cxnLst/>
              <a:rect l="l" t="t" r="r" b="b"/>
              <a:pathLst>
                <a:path w="885482" h="1046512">
                  <a:moveTo>
                    <a:pt x="0" y="1046512"/>
                  </a:moveTo>
                  <a:quadBezTo>
                    <a:pt x="110541" y="465743"/>
                    <a:pt x="885482" y="0"/>
                  </a:quadBezTo>
                </a:path>
              </a:pathLst>
            </a:custGeom>
            <a:ln w="76200" cap="flat">
              <a:solidFill>
                <a:srgbClr val="EAB714"/>
              </a:solidFill>
              <a:prstDash val="solid"/>
              <a:headEnd type="none" w="sm" len="sm"/>
              <a:tailEnd type="none" w="sm" len="sm"/>
            </a:ln>
          </p:spPr>
          <p:txBody>
            <a:bodyPr/>
            <a:lstStyle/>
            <a:p>
              <a:endParaRPr lang="en-US"/>
            </a:p>
          </p:txBody>
        </p:sp>
        <p:sp>
          <p:nvSpPr>
            <p:cNvPr id="11" name="Freeform 11"/>
            <p:cNvSpPr/>
            <p:nvPr/>
          </p:nvSpPr>
          <p:spPr>
            <a:xfrm>
              <a:off x="0" y="5851645"/>
              <a:ext cx="1371770" cy="1371770"/>
            </a:xfrm>
            <a:custGeom>
              <a:avLst/>
              <a:gdLst/>
              <a:ahLst/>
              <a:cxnLst/>
              <a:rect l="l" t="t" r="r" b="b"/>
              <a:pathLst>
                <a:path w="1371770" h="1371770">
                  <a:moveTo>
                    <a:pt x="0" y="0"/>
                  </a:moveTo>
                  <a:lnTo>
                    <a:pt x="1371770" y="0"/>
                  </a:lnTo>
                  <a:lnTo>
                    <a:pt x="1371770" y="1371770"/>
                  </a:lnTo>
                  <a:lnTo>
                    <a:pt x="0" y="137177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a:off x="685885" y="7223415"/>
              <a:ext cx="1480113" cy="1054851"/>
            </a:xfrm>
            <a:custGeom>
              <a:avLst/>
              <a:gdLst/>
              <a:ahLst/>
              <a:cxnLst/>
              <a:rect l="l" t="t" r="r" b="b"/>
              <a:pathLst>
                <a:path w="1480113" h="1054851">
                  <a:moveTo>
                    <a:pt x="0" y="0"/>
                  </a:moveTo>
                  <a:quadBezTo>
                    <a:pt x="639052" y="835599"/>
                    <a:pt x="1480114" y="1054851"/>
                  </a:quadBezTo>
                </a:path>
              </a:pathLst>
            </a:custGeom>
            <a:ln w="76200" cap="flat">
              <a:solidFill>
                <a:srgbClr val="EAB714"/>
              </a:solidFill>
              <a:prstDash val="solid"/>
              <a:headEnd type="none" w="sm" len="sm"/>
              <a:tailEnd type="none" w="sm" len="sm"/>
            </a:ln>
          </p:spPr>
          <p:txBody>
            <a:bodyPr/>
            <a:lstStyle/>
            <a:p>
              <a:endParaRPr lang="en-US"/>
            </a:p>
          </p:txBody>
        </p:sp>
        <p:grpSp>
          <p:nvGrpSpPr>
            <p:cNvPr id="13" name="Group 13"/>
            <p:cNvGrpSpPr/>
            <p:nvPr/>
          </p:nvGrpSpPr>
          <p:grpSpPr>
            <a:xfrm>
              <a:off x="1571367" y="7534095"/>
              <a:ext cx="3319079" cy="331907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9F68"/>
              </a:solidFill>
            </p:spPr>
            <p:txBody>
              <a:bodyPr/>
              <a:lstStyle/>
              <a:p>
                <a:endParaRPr lang="en-US"/>
              </a:p>
            </p:txBody>
          </p:sp>
          <p:sp>
            <p:nvSpPr>
              <p:cNvPr id="15" name="TextBox 15"/>
              <p:cNvSpPr txBox="1"/>
              <p:nvPr/>
            </p:nvSpPr>
            <p:spPr>
              <a:xfrm>
                <a:off x="76200" y="76200"/>
                <a:ext cx="660400" cy="660400"/>
              </a:xfrm>
              <a:prstGeom prst="rect">
                <a:avLst/>
              </a:prstGeom>
            </p:spPr>
            <p:txBody>
              <a:bodyPr lIns="40976" tIns="40976" rIns="40976" bIns="40976" rtlCol="0" anchor="ctr"/>
              <a:lstStyle/>
              <a:p>
                <a:pPr algn="ctr">
                  <a:lnSpc>
                    <a:spcPts val="2760"/>
                  </a:lnSpc>
                </a:pPr>
                <a:endParaRPr/>
              </a:p>
            </p:txBody>
          </p:sp>
        </p:grpSp>
        <p:sp>
          <p:nvSpPr>
            <p:cNvPr id="16" name="Freeform 16"/>
            <p:cNvSpPr/>
            <p:nvPr/>
          </p:nvSpPr>
          <p:spPr>
            <a:xfrm>
              <a:off x="2110882" y="7963364"/>
              <a:ext cx="2318445" cy="1929188"/>
            </a:xfrm>
            <a:custGeom>
              <a:avLst/>
              <a:gdLst/>
              <a:ahLst/>
              <a:cxnLst/>
              <a:rect l="l" t="t" r="r" b="b"/>
              <a:pathLst>
                <a:path w="2318445" h="1929188">
                  <a:moveTo>
                    <a:pt x="0" y="0"/>
                  </a:moveTo>
                  <a:lnTo>
                    <a:pt x="2318445" y="0"/>
                  </a:lnTo>
                  <a:lnTo>
                    <a:pt x="2318445" y="1929188"/>
                  </a:lnTo>
                  <a:lnTo>
                    <a:pt x="0" y="192918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TextBox 17"/>
            <p:cNvSpPr txBox="1"/>
            <p:nvPr/>
          </p:nvSpPr>
          <p:spPr>
            <a:xfrm>
              <a:off x="2159653" y="10045340"/>
              <a:ext cx="2142507" cy="484694"/>
            </a:xfrm>
            <a:prstGeom prst="rect">
              <a:avLst/>
            </a:prstGeom>
          </p:spPr>
          <p:txBody>
            <a:bodyPr lIns="0" tIns="0" rIns="0" bIns="0" rtlCol="0" anchor="t">
              <a:spAutoFit/>
            </a:bodyPr>
            <a:lstStyle/>
            <a:p>
              <a:pPr algn="ctr">
                <a:lnSpc>
                  <a:spcPts val="1335"/>
                </a:lnSpc>
              </a:pPr>
              <a:r>
                <a:rPr lang="en-US" sz="1467" b="1">
                  <a:solidFill>
                    <a:srgbClr val="501214"/>
                  </a:solidFill>
                  <a:latin typeface="Aptos Bold"/>
                  <a:ea typeface="Aptos Bold"/>
                  <a:cs typeface="Aptos Bold"/>
                  <a:sym typeface="Aptos Bold"/>
                </a:rPr>
                <a:t>local </a:t>
              </a:r>
            </a:p>
            <a:p>
              <a:pPr algn="ctr">
                <a:lnSpc>
                  <a:spcPts val="1335"/>
                </a:lnSpc>
              </a:pPr>
              <a:r>
                <a:rPr lang="en-US" sz="1467" b="1">
                  <a:solidFill>
                    <a:srgbClr val="501214"/>
                  </a:solidFill>
                  <a:latin typeface="Aptos Bold"/>
                  <a:ea typeface="Aptos Bold"/>
                  <a:cs typeface="Aptos Bold"/>
                  <a:sym typeface="Aptos Bold"/>
                </a:rPr>
                <a:t>businesses</a:t>
              </a:r>
            </a:p>
          </p:txBody>
        </p:sp>
        <p:grpSp>
          <p:nvGrpSpPr>
            <p:cNvPr id="18" name="Group 18"/>
            <p:cNvGrpSpPr/>
            <p:nvPr/>
          </p:nvGrpSpPr>
          <p:grpSpPr>
            <a:xfrm>
              <a:off x="1040429" y="2824122"/>
              <a:ext cx="2973971" cy="2772035"/>
              <a:chOff x="0" y="0"/>
              <a:chExt cx="812800" cy="757610"/>
            </a:xfrm>
          </p:grpSpPr>
          <p:sp>
            <p:nvSpPr>
              <p:cNvPr id="19" name="Freeform 19"/>
              <p:cNvSpPr/>
              <p:nvPr/>
            </p:nvSpPr>
            <p:spPr>
              <a:xfrm>
                <a:off x="0" y="0"/>
                <a:ext cx="812800" cy="757610"/>
              </a:xfrm>
              <a:custGeom>
                <a:avLst/>
                <a:gdLst/>
                <a:ahLst/>
                <a:cxnLst/>
                <a:rect l="l" t="t" r="r" b="b"/>
                <a:pathLst>
                  <a:path w="812800" h="757610">
                    <a:moveTo>
                      <a:pt x="406400" y="0"/>
                    </a:moveTo>
                    <a:cubicBezTo>
                      <a:pt x="181951" y="0"/>
                      <a:pt x="0" y="169597"/>
                      <a:pt x="0" y="378805"/>
                    </a:cubicBezTo>
                    <a:cubicBezTo>
                      <a:pt x="0" y="588013"/>
                      <a:pt x="181951" y="757610"/>
                      <a:pt x="406400" y="757610"/>
                    </a:cubicBezTo>
                    <a:cubicBezTo>
                      <a:pt x="630849" y="757610"/>
                      <a:pt x="812800" y="588013"/>
                      <a:pt x="812800" y="378805"/>
                    </a:cubicBezTo>
                    <a:cubicBezTo>
                      <a:pt x="812800" y="169597"/>
                      <a:pt x="630849" y="0"/>
                      <a:pt x="406400" y="0"/>
                    </a:cubicBezTo>
                    <a:close/>
                  </a:path>
                </a:pathLst>
              </a:custGeom>
              <a:solidFill>
                <a:srgbClr val="ED2542"/>
              </a:solidFill>
            </p:spPr>
            <p:txBody>
              <a:bodyPr/>
              <a:lstStyle/>
              <a:p>
                <a:endParaRPr lang="en-US"/>
              </a:p>
            </p:txBody>
          </p:sp>
          <p:sp>
            <p:nvSpPr>
              <p:cNvPr id="20" name="TextBox 20"/>
              <p:cNvSpPr txBox="1"/>
              <p:nvPr/>
            </p:nvSpPr>
            <p:spPr>
              <a:xfrm>
                <a:off x="76200" y="71026"/>
                <a:ext cx="660400" cy="615558"/>
              </a:xfrm>
              <a:prstGeom prst="rect">
                <a:avLst/>
              </a:prstGeom>
            </p:spPr>
            <p:txBody>
              <a:bodyPr lIns="36716" tIns="36716" rIns="36716" bIns="36716" rtlCol="0" anchor="ctr"/>
              <a:lstStyle/>
              <a:p>
                <a:pPr algn="ctr">
                  <a:lnSpc>
                    <a:spcPts val="2760"/>
                  </a:lnSpc>
                </a:pPr>
                <a:endParaRPr/>
              </a:p>
            </p:txBody>
          </p:sp>
        </p:grpSp>
        <p:sp>
          <p:nvSpPr>
            <p:cNvPr id="21" name="TextBox 21"/>
            <p:cNvSpPr txBox="1"/>
            <p:nvPr/>
          </p:nvSpPr>
          <p:spPr>
            <a:xfrm>
              <a:off x="1567546" y="5078218"/>
              <a:ext cx="1919735" cy="228400"/>
            </a:xfrm>
            <a:prstGeom prst="rect">
              <a:avLst/>
            </a:prstGeom>
          </p:spPr>
          <p:txBody>
            <a:bodyPr lIns="0" tIns="0" rIns="0" bIns="0" rtlCol="0" anchor="t">
              <a:spAutoFit/>
            </a:bodyPr>
            <a:lstStyle/>
            <a:p>
              <a:pPr algn="ctr">
                <a:lnSpc>
                  <a:spcPts val="1196"/>
                </a:lnSpc>
              </a:pPr>
              <a:r>
                <a:rPr lang="en-US" sz="1314" b="1">
                  <a:solidFill>
                    <a:srgbClr val="501214"/>
                  </a:solidFill>
                  <a:latin typeface="Aptos Bold"/>
                  <a:ea typeface="Aptos Bold"/>
                  <a:cs typeface="Aptos Bold"/>
                  <a:sym typeface="Aptos Bold"/>
                </a:rPr>
                <a:t>chain retailers</a:t>
              </a:r>
            </a:p>
          </p:txBody>
        </p:sp>
        <p:sp>
          <p:nvSpPr>
            <p:cNvPr id="22" name="Freeform 22"/>
            <p:cNvSpPr/>
            <p:nvPr/>
          </p:nvSpPr>
          <p:spPr>
            <a:xfrm>
              <a:off x="1606464" y="3310695"/>
              <a:ext cx="1841899" cy="1657709"/>
            </a:xfrm>
            <a:custGeom>
              <a:avLst/>
              <a:gdLst/>
              <a:ahLst/>
              <a:cxnLst/>
              <a:rect l="l" t="t" r="r" b="b"/>
              <a:pathLst>
                <a:path w="1841899" h="1657709">
                  <a:moveTo>
                    <a:pt x="0" y="0"/>
                  </a:moveTo>
                  <a:lnTo>
                    <a:pt x="1841900" y="0"/>
                  </a:lnTo>
                  <a:lnTo>
                    <a:pt x="1841900" y="1657709"/>
                  </a:lnTo>
                  <a:lnTo>
                    <a:pt x="0" y="16577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3" name="Freeform 23"/>
            <p:cNvSpPr/>
            <p:nvPr/>
          </p:nvSpPr>
          <p:spPr>
            <a:xfrm>
              <a:off x="2954850" y="3041387"/>
              <a:ext cx="6680298" cy="4182028"/>
            </a:xfrm>
            <a:custGeom>
              <a:avLst/>
              <a:gdLst/>
              <a:ahLst/>
              <a:cxnLst/>
              <a:rect l="l" t="t" r="r" b="b"/>
              <a:pathLst>
                <a:path w="6680298" h="4182028">
                  <a:moveTo>
                    <a:pt x="0" y="0"/>
                  </a:moveTo>
                  <a:quadBezTo>
                    <a:pt x="4545721" y="1571094"/>
                    <a:pt x="6680299" y="4182028"/>
                  </a:quadBezTo>
                </a:path>
              </a:pathLst>
            </a:custGeom>
            <a:ln w="76200" cap="flat">
              <a:solidFill>
                <a:srgbClr val="ED2542"/>
              </a:solidFill>
              <a:prstDash val="solid"/>
              <a:headEnd type="none" w="sm" len="sm"/>
              <a:tailEnd type="none" w="sm" len="sm"/>
            </a:ln>
          </p:spPr>
          <p:txBody>
            <a:bodyPr/>
            <a:lstStyle/>
            <a:p>
              <a:endParaRPr lang="en-US"/>
            </a:p>
          </p:txBody>
        </p:sp>
        <p:grpSp>
          <p:nvGrpSpPr>
            <p:cNvPr id="24" name="Group 24"/>
            <p:cNvGrpSpPr/>
            <p:nvPr/>
          </p:nvGrpSpPr>
          <p:grpSpPr>
            <a:xfrm>
              <a:off x="9199712" y="7291294"/>
              <a:ext cx="1973944" cy="197394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9F68"/>
              </a:solidFill>
            </p:spPr>
            <p:txBody>
              <a:bodyPr/>
              <a:lstStyle/>
              <a:p>
                <a:endParaRPr lang="en-US"/>
              </a:p>
            </p:txBody>
          </p:sp>
          <p:sp>
            <p:nvSpPr>
              <p:cNvPr id="26" name="TextBox 26"/>
              <p:cNvSpPr txBox="1"/>
              <p:nvPr/>
            </p:nvSpPr>
            <p:spPr>
              <a:xfrm>
                <a:off x="76200" y="76200"/>
                <a:ext cx="660400" cy="660400"/>
              </a:xfrm>
              <a:prstGeom prst="rect">
                <a:avLst/>
              </a:prstGeom>
            </p:spPr>
            <p:txBody>
              <a:bodyPr lIns="42042" tIns="42042" rIns="42042" bIns="42042" rtlCol="0" anchor="ctr"/>
              <a:lstStyle/>
              <a:p>
                <a:pPr algn="ctr">
                  <a:lnSpc>
                    <a:spcPts val="2759"/>
                  </a:lnSpc>
                </a:pPr>
                <a:endParaRPr/>
              </a:p>
            </p:txBody>
          </p:sp>
        </p:grpSp>
        <p:sp>
          <p:nvSpPr>
            <p:cNvPr id="27" name="Freeform 27"/>
            <p:cNvSpPr/>
            <p:nvPr/>
          </p:nvSpPr>
          <p:spPr>
            <a:xfrm>
              <a:off x="9451790" y="7866726"/>
              <a:ext cx="1469788" cy="823081"/>
            </a:xfrm>
            <a:custGeom>
              <a:avLst/>
              <a:gdLst/>
              <a:ahLst/>
              <a:cxnLst/>
              <a:rect l="l" t="t" r="r" b="b"/>
              <a:pathLst>
                <a:path w="1469788" h="823081">
                  <a:moveTo>
                    <a:pt x="0" y="0"/>
                  </a:moveTo>
                  <a:lnTo>
                    <a:pt x="1469788" y="0"/>
                  </a:lnTo>
                  <a:lnTo>
                    <a:pt x="1469788" y="823081"/>
                  </a:lnTo>
                  <a:lnTo>
                    <a:pt x="0" y="82308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8" name="TextBox 28"/>
            <p:cNvSpPr txBox="1"/>
            <p:nvPr/>
          </p:nvSpPr>
          <p:spPr>
            <a:xfrm>
              <a:off x="9512993" y="8680282"/>
              <a:ext cx="1347382" cy="351008"/>
            </a:xfrm>
            <a:prstGeom prst="rect">
              <a:avLst/>
            </a:prstGeom>
          </p:spPr>
          <p:txBody>
            <a:bodyPr lIns="0" tIns="0" rIns="0" bIns="0" rtlCol="0" anchor="t">
              <a:spAutoFit/>
            </a:bodyPr>
            <a:lstStyle/>
            <a:p>
              <a:pPr algn="ctr">
                <a:lnSpc>
                  <a:spcPts val="2017"/>
                </a:lnSpc>
              </a:pPr>
              <a:r>
                <a:rPr lang="en-US" sz="1680" b="1">
                  <a:solidFill>
                    <a:srgbClr val="501214"/>
                  </a:solidFill>
                  <a:latin typeface="Aptos Bold"/>
                  <a:ea typeface="Aptos Bold"/>
                  <a:cs typeface="Aptos Bold"/>
                  <a:sym typeface="Aptos Bold"/>
                </a:rPr>
                <a:t>wages</a:t>
              </a:r>
            </a:p>
          </p:txBody>
        </p:sp>
        <p:grpSp>
          <p:nvGrpSpPr>
            <p:cNvPr id="29" name="Group 29"/>
            <p:cNvGrpSpPr/>
            <p:nvPr/>
          </p:nvGrpSpPr>
          <p:grpSpPr>
            <a:xfrm>
              <a:off x="6633770" y="7588892"/>
              <a:ext cx="2051134" cy="2074890"/>
              <a:chOff x="0" y="0"/>
              <a:chExt cx="859449" cy="869402"/>
            </a:xfrm>
          </p:grpSpPr>
          <p:sp>
            <p:nvSpPr>
              <p:cNvPr id="30" name="Freeform 30"/>
              <p:cNvSpPr/>
              <p:nvPr/>
            </p:nvSpPr>
            <p:spPr>
              <a:xfrm>
                <a:off x="0" y="0"/>
                <a:ext cx="859449" cy="869402"/>
              </a:xfrm>
              <a:custGeom>
                <a:avLst/>
                <a:gdLst/>
                <a:ahLst/>
                <a:cxnLst/>
                <a:rect l="l" t="t" r="r" b="b"/>
                <a:pathLst>
                  <a:path w="859449" h="869402">
                    <a:moveTo>
                      <a:pt x="429724" y="0"/>
                    </a:moveTo>
                    <a:cubicBezTo>
                      <a:pt x="192394" y="0"/>
                      <a:pt x="0" y="194622"/>
                      <a:pt x="0" y="434701"/>
                    </a:cubicBezTo>
                    <a:cubicBezTo>
                      <a:pt x="0" y="674780"/>
                      <a:pt x="192394" y="869402"/>
                      <a:pt x="429724" y="869402"/>
                    </a:cubicBezTo>
                    <a:cubicBezTo>
                      <a:pt x="667054" y="869402"/>
                      <a:pt x="859449" y="674780"/>
                      <a:pt x="859449" y="434701"/>
                    </a:cubicBezTo>
                    <a:cubicBezTo>
                      <a:pt x="859449" y="194622"/>
                      <a:pt x="667054" y="0"/>
                      <a:pt x="429724" y="0"/>
                    </a:cubicBezTo>
                    <a:close/>
                  </a:path>
                </a:pathLst>
              </a:custGeom>
              <a:solidFill>
                <a:srgbClr val="399F68"/>
              </a:solidFill>
            </p:spPr>
            <p:txBody>
              <a:bodyPr/>
              <a:lstStyle/>
              <a:p>
                <a:endParaRPr lang="en-US"/>
              </a:p>
            </p:txBody>
          </p:sp>
          <p:sp>
            <p:nvSpPr>
              <p:cNvPr id="31" name="TextBox 31"/>
              <p:cNvSpPr txBox="1"/>
              <p:nvPr/>
            </p:nvSpPr>
            <p:spPr>
              <a:xfrm>
                <a:off x="80573" y="81506"/>
                <a:ext cx="698302" cy="706389"/>
              </a:xfrm>
              <a:prstGeom prst="rect">
                <a:avLst/>
              </a:prstGeom>
            </p:spPr>
            <p:txBody>
              <a:bodyPr lIns="23948" tIns="23948" rIns="23948" bIns="23948" rtlCol="0" anchor="ctr"/>
              <a:lstStyle/>
              <a:p>
                <a:pPr algn="ctr">
                  <a:lnSpc>
                    <a:spcPts val="2759"/>
                  </a:lnSpc>
                </a:pPr>
                <a:endParaRPr/>
              </a:p>
            </p:txBody>
          </p:sp>
        </p:grpSp>
        <p:sp>
          <p:nvSpPr>
            <p:cNvPr id="32" name="Freeform 32"/>
            <p:cNvSpPr/>
            <p:nvPr/>
          </p:nvSpPr>
          <p:spPr>
            <a:xfrm>
              <a:off x="7102493" y="7770080"/>
              <a:ext cx="1002357" cy="1129706"/>
            </a:xfrm>
            <a:custGeom>
              <a:avLst/>
              <a:gdLst/>
              <a:ahLst/>
              <a:cxnLst/>
              <a:rect l="l" t="t" r="r" b="b"/>
              <a:pathLst>
                <a:path w="1002357" h="1129706">
                  <a:moveTo>
                    <a:pt x="0" y="0"/>
                  </a:moveTo>
                  <a:lnTo>
                    <a:pt x="1002358" y="0"/>
                  </a:lnTo>
                  <a:lnTo>
                    <a:pt x="1002358" y="1129706"/>
                  </a:lnTo>
                  <a:lnTo>
                    <a:pt x="0" y="1129706"/>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3" name="TextBox 33"/>
            <p:cNvSpPr txBox="1"/>
            <p:nvPr/>
          </p:nvSpPr>
          <p:spPr>
            <a:xfrm>
              <a:off x="7078649" y="8899786"/>
              <a:ext cx="1050046" cy="532251"/>
            </a:xfrm>
            <a:prstGeom prst="rect">
              <a:avLst/>
            </a:prstGeom>
          </p:spPr>
          <p:txBody>
            <a:bodyPr lIns="0" tIns="0" rIns="0" bIns="0" rtlCol="0" anchor="t">
              <a:spAutoFit/>
            </a:bodyPr>
            <a:lstStyle/>
            <a:p>
              <a:pPr algn="ctr">
                <a:lnSpc>
                  <a:spcPts val="1571"/>
                </a:lnSpc>
              </a:pPr>
              <a:r>
                <a:rPr lang="en-US" sz="1309" b="1">
                  <a:solidFill>
                    <a:srgbClr val="501214"/>
                  </a:solidFill>
                  <a:latin typeface="Aptos Bold"/>
                  <a:ea typeface="Aptos Bold"/>
                  <a:cs typeface="Aptos Bold"/>
                  <a:sym typeface="Aptos Bold"/>
                </a:rPr>
                <a:t>local donations</a:t>
              </a:r>
            </a:p>
          </p:txBody>
        </p:sp>
        <p:grpSp>
          <p:nvGrpSpPr>
            <p:cNvPr id="34" name="Group 34"/>
            <p:cNvGrpSpPr/>
            <p:nvPr/>
          </p:nvGrpSpPr>
          <p:grpSpPr>
            <a:xfrm>
              <a:off x="11853155" y="7017699"/>
              <a:ext cx="1871524" cy="1871524"/>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9F68"/>
              </a:solidFill>
            </p:spPr>
            <p:txBody>
              <a:bodyPr/>
              <a:lstStyle/>
              <a:p>
                <a:endParaRPr lang="en-US"/>
              </a:p>
            </p:txBody>
          </p:sp>
          <p:sp>
            <p:nvSpPr>
              <p:cNvPr id="36" name="TextBox 36"/>
              <p:cNvSpPr txBox="1"/>
              <p:nvPr/>
            </p:nvSpPr>
            <p:spPr>
              <a:xfrm>
                <a:off x="76200" y="76200"/>
                <a:ext cx="660400" cy="660400"/>
              </a:xfrm>
              <a:prstGeom prst="rect">
                <a:avLst/>
              </a:prstGeom>
            </p:spPr>
            <p:txBody>
              <a:bodyPr lIns="26343" tIns="26343" rIns="26343" bIns="26343" rtlCol="0" anchor="ctr"/>
              <a:lstStyle/>
              <a:p>
                <a:pPr algn="ctr">
                  <a:lnSpc>
                    <a:spcPts val="2760"/>
                  </a:lnSpc>
                </a:pPr>
                <a:endParaRPr/>
              </a:p>
            </p:txBody>
          </p:sp>
        </p:grpSp>
        <p:sp>
          <p:nvSpPr>
            <p:cNvPr id="37" name="Freeform 37"/>
            <p:cNvSpPr/>
            <p:nvPr/>
          </p:nvSpPr>
          <p:spPr>
            <a:xfrm>
              <a:off x="12310564" y="7213159"/>
              <a:ext cx="956705" cy="1087165"/>
            </a:xfrm>
            <a:custGeom>
              <a:avLst/>
              <a:gdLst/>
              <a:ahLst/>
              <a:cxnLst/>
              <a:rect l="l" t="t" r="r" b="b"/>
              <a:pathLst>
                <a:path w="956705" h="1087165">
                  <a:moveTo>
                    <a:pt x="0" y="0"/>
                  </a:moveTo>
                  <a:lnTo>
                    <a:pt x="956705" y="0"/>
                  </a:lnTo>
                  <a:lnTo>
                    <a:pt x="956705" y="1087165"/>
                  </a:lnTo>
                  <a:lnTo>
                    <a:pt x="0" y="108716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8" name="TextBox 38"/>
            <p:cNvSpPr txBox="1"/>
            <p:nvPr/>
          </p:nvSpPr>
          <p:spPr>
            <a:xfrm>
              <a:off x="12198486" y="8415453"/>
              <a:ext cx="1180860" cy="409421"/>
            </a:xfrm>
            <a:prstGeom prst="rect">
              <a:avLst/>
            </a:prstGeom>
          </p:spPr>
          <p:txBody>
            <a:bodyPr lIns="0" tIns="0" rIns="0" bIns="0" rtlCol="0" anchor="t">
              <a:spAutoFit/>
            </a:bodyPr>
            <a:lstStyle/>
            <a:p>
              <a:pPr algn="ctr">
                <a:lnSpc>
                  <a:spcPts val="1060"/>
                </a:lnSpc>
              </a:pPr>
              <a:r>
                <a:rPr lang="en-US" sz="1473" b="1">
                  <a:solidFill>
                    <a:srgbClr val="501214"/>
                  </a:solidFill>
                  <a:latin typeface="Aptos Bold"/>
                  <a:ea typeface="Aptos Bold"/>
                  <a:cs typeface="Aptos Bold"/>
                  <a:sym typeface="Aptos Bold"/>
                </a:rPr>
                <a:t>local taxes</a:t>
              </a:r>
            </a:p>
          </p:txBody>
        </p:sp>
        <p:grpSp>
          <p:nvGrpSpPr>
            <p:cNvPr id="39" name="Group 39"/>
            <p:cNvGrpSpPr/>
            <p:nvPr/>
          </p:nvGrpSpPr>
          <p:grpSpPr>
            <a:xfrm>
              <a:off x="14425509" y="6725848"/>
              <a:ext cx="1900489" cy="1900489"/>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9F68"/>
              </a:solidFill>
            </p:spPr>
            <p:txBody>
              <a:bodyPr/>
              <a:lstStyle/>
              <a:p>
                <a:endParaRPr lang="en-US"/>
              </a:p>
            </p:txBody>
          </p:sp>
          <p:sp>
            <p:nvSpPr>
              <p:cNvPr id="41" name="TextBox 41"/>
              <p:cNvSpPr txBox="1"/>
              <p:nvPr/>
            </p:nvSpPr>
            <p:spPr>
              <a:xfrm>
                <a:off x="76200" y="76200"/>
                <a:ext cx="660400" cy="660400"/>
              </a:xfrm>
              <a:prstGeom prst="rect">
                <a:avLst/>
              </a:prstGeom>
            </p:spPr>
            <p:txBody>
              <a:bodyPr lIns="23463" tIns="23463" rIns="23463" bIns="23463" rtlCol="0" anchor="ctr"/>
              <a:lstStyle/>
              <a:p>
                <a:pPr algn="ctr">
                  <a:lnSpc>
                    <a:spcPts val="2759"/>
                  </a:lnSpc>
                </a:pPr>
                <a:endParaRPr/>
              </a:p>
            </p:txBody>
          </p:sp>
        </p:grpSp>
        <p:sp>
          <p:nvSpPr>
            <p:cNvPr id="42" name="Freeform 42"/>
            <p:cNvSpPr/>
            <p:nvPr/>
          </p:nvSpPr>
          <p:spPr>
            <a:xfrm>
              <a:off x="14770677" y="7048691"/>
              <a:ext cx="1210154" cy="772298"/>
            </a:xfrm>
            <a:custGeom>
              <a:avLst/>
              <a:gdLst/>
              <a:ahLst/>
              <a:cxnLst/>
              <a:rect l="l" t="t" r="r" b="b"/>
              <a:pathLst>
                <a:path w="1210154" h="772298">
                  <a:moveTo>
                    <a:pt x="0" y="0"/>
                  </a:moveTo>
                  <a:lnTo>
                    <a:pt x="1210154" y="0"/>
                  </a:lnTo>
                  <a:lnTo>
                    <a:pt x="1210154" y="772298"/>
                  </a:lnTo>
                  <a:lnTo>
                    <a:pt x="0" y="772298"/>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43" name="TextBox 43"/>
            <p:cNvSpPr txBox="1"/>
            <p:nvPr/>
          </p:nvSpPr>
          <p:spPr>
            <a:xfrm>
              <a:off x="14878346" y="7971453"/>
              <a:ext cx="994816" cy="390326"/>
            </a:xfrm>
            <a:prstGeom prst="rect">
              <a:avLst/>
            </a:prstGeom>
          </p:spPr>
          <p:txBody>
            <a:bodyPr lIns="0" tIns="0" rIns="0" bIns="0" rtlCol="0" anchor="t">
              <a:spAutoFit/>
            </a:bodyPr>
            <a:lstStyle/>
            <a:p>
              <a:pPr algn="ctr">
                <a:lnSpc>
                  <a:spcPts val="1067"/>
                </a:lnSpc>
              </a:pPr>
              <a:r>
                <a:rPr lang="en-US" sz="1241" b="1">
                  <a:solidFill>
                    <a:srgbClr val="501214"/>
                  </a:solidFill>
                  <a:latin typeface="Aptos Bold"/>
                  <a:ea typeface="Aptos Bold"/>
                  <a:cs typeface="Aptos Bold"/>
                  <a:sym typeface="Aptos Bold"/>
                </a:rPr>
                <a:t>local supplies</a:t>
              </a:r>
            </a:p>
          </p:txBody>
        </p:sp>
        <p:sp>
          <p:nvSpPr>
            <p:cNvPr id="44" name="Freeform 44"/>
            <p:cNvSpPr/>
            <p:nvPr/>
          </p:nvSpPr>
          <p:spPr>
            <a:xfrm>
              <a:off x="12763284" y="1518776"/>
              <a:ext cx="2842871" cy="2221333"/>
            </a:xfrm>
            <a:custGeom>
              <a:avLst/>
              <a:gdLst/>
              <a:ahLst/>
              <a:cxnLst/>
              <a:rect l="l" t="t" r="r" b="b"/>
              <a:pathLst>
                <a:path w="2842871" h="2221333">
                  <a:moveTo>
                    <a:pt x="0" y="2221332"/>
                  </a:moveTo>
                  <a:quadBezTo>
                    <a:pt x="1727999" y="1503007"/>
                    <a:pt x="2842871" y="0"/>
                  </a:quadBezTo>
                </a:path>
              </a:pathLst>
            </a:custGeom>
            <a:ln w="76200" cap="flat">
              <a:solidFill>
                <a:srgbClr val="ED2542"/>
              </a:solidFill>
              <a:prstDash val="solid"/>
              <a:headEnd type="none" w="sm" len="sm"/>
              <a:tailEnd type="none" w="sm" len="sm"/>
            </a:ln>
          </p:spPr>
          <p:txBody>
            <a:bodyPr/>
            <a:lstStyle/>
            <a:p>
              <a:endParaRPr lang="en-US"/>
            </a:p>
          </p:txBody>
        </p:sp>
        <p:sp>
          <p:nvSpPr>
            <p:cNvPr id="45" name="Freeform 45"/>
            <p:cNvSpPr/>
            <p:nvPr/>
          </p:nvSpPr>
          <p:spPr>
            <a:xfrm>
              <a:off x="9919125" y="4482561"/>
              <a:ext cx="2204775" cy="353852"/>
            </a:xfrm>
            <a:custGeom>
              <a:avLst/>
              <a:gdLst/>
              <a:ahLst/>
              <a:cxnLst/>
              <a:rect l="l" t="t" r="r" b="b"/>
              <a:pathLst>
                <a:path w="2204775" h="353852">
                  <a:moveTo>
                    <a:pt x="0" y="322572"/>
                  </a:moveTo>
                  <a:quadBezTo>
                    <a:pt x="1475079" y="459057"/>
                    <a:pt x="2204775" y="0"/>
                  </a:quadBezTo>
                </a:path>
              </a:pathLst>
            </a:custGeom>
            <a:ln w="76200" cap="flat">
              <a:solidFill>
                <a:srgbClr val="399F68"/>
              </a:solidFill>
              <a:prstDash val="solid"/>
              <a:headEnd type="none" w="sm" len="sm"/>
              <a:tailEnd type="none" w="sm" len="sm"/>
            </a:ln>
          </p:spPr>
          <p:txBody>
            <a:bodyPr/>
            <a:lstStyle/>
            <a:p>
              <a:endParaRPr lang="en-US"/>
            </a:p>
          </p:txBody>
        </p:sp>
        <p:grpSp>
          <p:nvGrpSpPr>
            <p:cNvPr id="46" name="Group 46"/>
            <p:cNvGrpSpPr/>
            <p:nvPr/>
          </p:nvGrpSpPr>
          <p:grpSpPr>
            <a:xfrm>
              <a:off x="11173656" y="2789864"/>
              <a:ext cx="1900489" cy="1900489"/>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2542"/>
              </a:solidFill>
            </p:spPr>
            <p:txBody>
              <a:bodyPr/>
              <a:lstStyle/>
              <a:p>
                <a:endParaRPr lang="en-US"/>
              </a:p>
            </p:txBody>
          </p:sp>
          <p:sp>
            <p:nvSpPr>
              <p:cNvPr id="48" name="TextBox 48"/>
              <p:cNvSpPr txBox="1"/>
              <p:nvPr/>
            </p:nvSpPr>
            <p:spPr>
              <a:xfrm>
                <a:off x="76200" y="76200"/>
                <a:ext cx="660400" cy="660400"/>
              </a:xfrm>
              <a:prstGeom prst="rect">
                <a:avLst/>
              </a:prstGeom>
            </p:spPr>
            <p:txBody>
              <a:bodyPr lIns="23463" tIns="23463" rIns="23463" bIns="23463" rtlCol="0" anchor="ctr"/>
              <a:lstStyle/>
              <a:p>
                <a:pPr algn="ctr">
                  <a:lnSpc>
                    <a:spcPts val="2759"/>
                  </a:lnSpc>
                </a:pPr>
                <a:endParaRPr/>
              </a:p>
            </p:txBody>
          </p:sp>
        </p:grpSp>
        <p:sp>
          <p:nvSpPr>
            <p:cNvPr id="49" name="Freeform 49"/>
            <p:cNvSpPr/>
            <p:nvPr/>
          </p:nvSpPr>
          <p:spPr>
            <a:xfrm>
              <a:off x="11539055" y="3134748"/>
              <a:ext cx="1169692" cy="746476"/>
            </a:xfrm>
            <a:custGeom>
              <a:avLst/>
              <a:gdLst/>
              <a:ahLst/>
              <a:cxnLst/>
              <a:rect l="l" t="t" r="r" b="b"/>
              <a:pathLst>
                <a:path w="1169692" h="746476">
                  <a:moveTo>
                    <a:pt x="0" y="0"/>
                  </a:moveTo>
                  <a:lnTo>
                    <a:pt x="1169691" y="0"/>
                  </a:lnTo>
                  <a:lnTo>
                    <a:pt x="1169691" y="746476"/>
                  </a:lnTo>
                  <a:lnTo>
                    <a:pt x="0" y="746476"/>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50" name="TextBox 50"/>
            <p:cNvSpPr txBox="1"/>
            <p:nvPr/>
          </p:nvSpPr>
          <p:spPr>
            <a:xfrm>
              <a:off x="11698043" y="3989064"/>
              <a:ext cx="851714" cy="524133"/>
            </a:xfrm>
            <a:prstGeom prst="rect">
              <a:avLst/>
            </a:prstGeom>
          </p:spPr>
          <p:txBody>
            <a:bodyPr lIns="0" tIns="0" rIns="0" bIns="0" rtlCol="0" anchor="t">
              <a:spAutoFit/>
            </a:bodyPr>
            <a:lstStyle/>
            <a:p>
              <a:pPr algn="ctr">
                <a:lnSpc>
                  <a:spcPts val="999"/>
                </a:lnSpc>
              </a:pPr>
              <a:r>
                <a:rPr lang="en-US" sz="1162" b="1">
                  <a:solidFill>
                    <a:srgbClr val="501214"/>
                  </a:solidFill>
                  <a:latin typeface="Aptos Bold"/>
                  <a:ea typeface="Aptos Bold"/>
                  <a:cs typeface="Aptos Bold"/>
                  <a:sym typeface="Aptos Bold"/>
                </a:rPr>
                <a:t>nonlocal supplies (imports)</a:t>
              </a:r>
            </a:p>
          </p:txBody>
        </p:sp>
        <p:sp>
          <p:nvSpPr>
            <p:cNvPr id="51" name="Freeform 51"/>
            <p:cNvSpPr/>
            <p:nvPr/>
          </p:nvSpPr>
          <p:spPr>
            <a:xfrm>
              <a:off x="2954850" y="1746379"/>
              <a:ext cx="831752" cy="1295008"/>
            </a:xfrm>
            <a:custGeom>
              <a:avLst/>
              <a:gdLst/>
              <a:ahLst/>
              <a:cxnLst/>
              <a:rect l="l" t="t" r="r" b="b"/>
              <a:pathLst>
                <a:path w="831752" h="1295008">
                  <a:moveTo>
                    <a:pt x="0" y="1295008"/>
                  </a:moveTo>
                  <a:quadBezTo>
                    <a:pt x="134812" y="466984"/>
                    <a:pt x="831752" y="0"/>
                  </a:quadBezTo>
                </a:path>
              </a:pathLst>
            </a:custGeom>
            <a:ln w="76200" cap="flat">
              <a:solidFill>
                <a:srgbClr val="ED2542"/>
              </a:solidFill>
              <a:prstDash val="solid"/>
              <a:headEnd type="none" w="sm" len="sm"/>
              <a:tailEnd type="none" w="sm" len="sm"/>
            </a:ln>
          </p:spPr>
          <p:txBody>
            <a:bodyPr/>
            <a:lstStyle/>
            <a:p>
              <a:endParaRPr lang="en-US"/>
            </a:p>
          </p:txBody>
        </p:sp>
        <p:sp>
          <p:nvSpPr>
            <p:cNvPr id="52" name="Freeform 52"/>
            <p:cNvSpPr/>
            <p:nvPr/>
          </p:nvSpPr>
          <p:spPr>
            <a:xfrm>
              <a:off x="9787173" y="1054222"/>
              <a:ext cx="3815388" cy="2032517"/>
            </a:xfrm>
            <a:custGeom>
              <a:avLst/>
              <a:gdLst/>
              <a:ahLst/>
              <a:cxnLst/>
              <a:rect l="l" t="t" r="r" b="b"/>
              <a:pathLst>
                <a:path w="3815388" h="2032517">
                  <a:moveTo>
                    <a:pt x="0" y="2032517"/>
                  </a:moveTo>
                  <a:quadBezTo>
                    <a:pt x="2919204" y="1063233"/>
                    <a:pt x="3815388" y="0"/>
                  </a:quadBezTo>
                </a:path>
              </a:pathLst>
            </a:custGeom>
            <a:ln w="76200" cap="flat">
              <a:solidFill>
                <a:srgbClr val="ED2542"/>
              </a:solidFill>
              <a:prstDash val="solid"/>
              <a:headEnd type="none" w="sm" len="sm"/>
              <a:tailEnd type="none" w="sm" len="sm"/>
            </a:ln>
          </p:spPr>
          <p:txBody>
            <a:bodyPr/>
            <a:lstStyle/>
            <a:p>
              <a:endParaRPr lang="en-US"/>
            </a:p>
          </p:txBody>
        </p:sp>
        <p:grpSp>
          <p:nvGrpSpPr>
            <p:cNvPr id="53" name="Group 53"/>
            <p:cNvGrpSpPr/>
            <p:nvPr/>
          </p:nvGrpSpPr>
          <p:grpSpPr>
            <a:xfrm>
              <a:off x="8684904" y="2030806"/>
              <a:ext cx="1900489" cy="1747677"/>
              <a:chOff x="0" y="0"/>
              <a:chExt cx="812800" cy="747446"/>
            </a:xfrm>
          </p:grpSpPr>
          <p:sp>
            <p:nvSpPr>
              <p:cNvPr id="54" name="Freeform 54"/>
              <p:cNvSpPr/>
              <p:nvPr/>
            </p:nvSpPr>
            <p:spPr>
              <a:xfrm>
                <a:off x="0" y="0"/>
                <a:ext cx="812800" cy="747446"/>
              </a:xfrm>
              <a:custGeom>
                <a:avLst/>
                <a:gdLst/>
                <a:ahLst/>
                <a:cxnLst/>
                <a:rect l="l" t="t" r="r" b="b"/>
                <a:pathLst>
                  <a:path w="812800" h="747446">
                    <a:moveTo>
                      <a:pt x="406400" y="0"/>
                    </a:moveTo>
                    <a:cubicBezTo>
                      <a:pt x="181951" y="0"/>
                      <a:pt x="0" y="167321"/>
                      <a:pt x="0" y="373723"/>
                    </a:cubicBezTo>
                    <a:cubicBezTo>
                      <a:pt x="0" y="580124"/>
                      <a:pt x="181951" y="747446"/>
                      <a:pt x="406400" y="747446"/>
                    </a:cubicBezTo>
                    <a:cubicBezTo>
                      <a:pt x="630849" y="747446"/>
                      <a:pt x="812800" y="580124"/>
                      <a:pt x="812800" y="373723"/>
                    </a:cubicBezTo>
                    <a:cubicBezTo>
                      <a:pt x="812800" y="167321"/>
                      <a:pt x="630849" y="0"/>
                      <a:pt x="406400" y="0"/>
                    </a:cubicBezTo>
                    <a:close/>
                  </a:path>
                </a:pathLst>
              </a:custGeom>
              <a:solidFill>
                <a:srgbClr val="ED2542"/>
              </a:solidFill>
            </p:spPr>
            <p:txBody>
              <a:bodyPr/>
              <a:lstStyle/>
              <a:p>
                <a:endParaRPr lang="en-US"/>
              </a:p>
            </p:txBody>
          </p:sp>
          <p:sp>
            <p:nvSpPr>
              <p:cNvPr id="55" name="TextBox 55"/>
              <p:cNvSpPr txBox="1"/>
              <p:nvPr/>
            </p:nvSpPr>
            <p:spPr>
              <a:xfrm>
                <a:off x="76200" y="70073"/>
                <a:ext cx="660400" cy="607300"/>
              </a:xfrm>
              <a:prstGeom prst="rect">
                <a:avLst/>
              </a:prstGeom>
            </p:spPr>
            <p:txBody>
              <a:bodyPr lIns="23463" tIns="23463" rIns="23463" bIns="23463" rtlCol="0" anchor="ctr"/>
              <a:lstStyle/>
              <a:p>
                <a:pPr algn="ctr">
                  <a:lnSpc>
                    <a:spcPts val="2759"/>
                  </a:lnSpc>
                </a:pPr>
                <a:endParaRPr/>
              </a:p>
            </p:txBody>
          </p:sp>
        </p:grpSp>
        <p:sp>
          <p:nvSpPr>
            <p:cNvPr id="56" name="TextBox 56"/>
            <p:cNvSpPr txBox="1"/>
            <p:nvPr/>
          </p:nvSpPr>
          <p:spPr>
            <a:xfrm>
              <a:off x="9146452" y="3254780"/>
              <a:ext cx="977393" cy="359033"/>
            </a:xfrm>
            <a:prstGeom prst="rect">
              <a:avLst/>
            </a:prstGeom>
          </p:spPr>
          <p:txBody>
            <a:bodyPr lIns="0" tIns="0" rIns="0" bIns="0" rtlCol="0" anchor="t">
              <a:spAutoFit/>
            </a:bodyPr>
            <a:lstStyle/>
            <a:p>
              <a:pPr algn="ctr">
                <a:lnSpc>
                  <a:spcPts val="999"/>
                </a:lnSpc>
              </a:pPr>
              <a:r>
                <a:rPr lang="en-US" sz="1162" b="1">
                  <a:solidFill>
                    <a:srgbClr val="501214"/>
                  </a:solidFill>
                  <a:latin typeface="Aptos Bold"/>
                  <a:ea typeface="Aptos Bold"/>
                  <a:cs typeface="Aptos Bold"/>
                  <a:sym typeface="Aptos Bold"/>
                </a:rPr>
                <a:t>corporate payroll</a:t>
              </a:r>
            </a:p>
          </p:txBody>
        </p:sp>
        <p:sp>
          <p:nvSpPr>
            <p:cNvPr id="57" name="Freeform 57"/>
            <p:cNvSpPr/>
            <p:nvPr/>
          </p:nvSpPr>
          <p:spPr>
            <a:xfrm>
              <a:off x="9297035" y="2179837"/>
              <a:ext cx="676228" cy="994453"/>
            </a:xfrm>
            <a:custGeom>
              <a:avLst/>
              <a:gdLst/>
              <a:ahLst/>
              <a:cxnLst/>
              <a:rect l="l" t="t" r="r" b="b"/>
              <a:pathLst>
                <a:path w="676228" h="994453">
                  <a:moveTo>
                    <a:pt x="0" y="0"/>
                  </a:moveTo>
                  <a:lnTo>
                    <a:pt x="676227" y="0"/>
                  </a:lnTo>
                  <a:lnTo>
                    <a:pt x="676227" y="994453"/>
                  </a:lnTo>
                  <a:lnTo>
                    <a:pt x="0" y="99445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58" name="Freeform 58"/>
            <p:cNvSpPr/>
            <p:nvPr/>
          </p:nvSpPr>
          <p:spPr>
            <a:xfrm>
              <a:off x="7525762" y="548244"/>
              <a:ext cx="3805299" cy="1309865"/>
            </a:xfrm>
            <a:custGeom>
              <a:avLst/>
              <a:gdLst/>
              <a:ahLst/>
              <a:cxnLst/>
              <a:rect l="l" t="t" r="r" b="b"/>
              <a:pathLst>
                <a:path w="3805299" h="1309865">
                  <a:moveTo>
                    <a:pt x="0" y="1309866"/>
                  </a:moveTo>
                  <a:quadBezTo>
                    <a:pt x="2576502" y="845017"/>
                    <a:pt x="3805299" y="0"/>
                  </a:quadBezTo>
                </a:path>
              </a:pathLst>
            </a:custGeom>
            <a:ln w="76200" cap="flat">
              <a:solidFill>
                <a:srgbClr val="ED2542"/>
              </a:solidFill>
              <a:prstDash val="solid"/>
              <a:headEnd type="none" w="sm" len="sm"/>
              <a:tailEnd type="none" w="sm" len="sm"/>
            </a:ln>
          </p:spPr>
          <p:txBody>
            <a:bodyPr/>
            <a:lstStyle/>
            <a:p>
              <a:endParaRPr lang="en-US"/>
            </a:p>
          </p:txBody>
        </p:sp>
        <p:grpSp>
          <p:nvGrpSpPr>
            <p:cNvPr id="59" name="Group 59"/>
            <p:cNvGrpSpPr/>
            <p:nvPr/>
          </p:nvGrpSpPr>
          <p:grpSpPr>
            <a:xfrm>
              <a:off x="6009987" y="1156967"/>
              <a:ext cx="1900489" cy="1747677"/>
              <a:chOff x="0" y="0"/>
              <a:chExt cx="812800" cy="747446"/>
            </a:xfrm>
          </p:grpSpPr>
          <p:sp>
            <p:nvSpPr>
              <p:cNvPr id="60" name="Freeform 60"/>
              <p:cNvSpPr/>
              <p:nvPr/>
            </p:nvSpPr>
            <p:spPr>
              <a:xfrm>
                <a:off x="0" y="0"/>
                <a:ext cx="812800" cy="747446"/>
              </a:xfrm>
              <a:custGeom>
                <a:avLst/>
                <a:gdLst/>
                <a:ahLst/>
                <a:cxnLst/>
                <a:rect l="l" t="t" r="r" b="b"/>
                <a:pathLst>
                  <a:path w="812800" h="747446">
                    <a:moveTo>
                      <a:pt x="406400" y="0"/>
                    </a:moveTo>
                    <a:cubicBezTo>
                      <a:pt x="181951" y="0"/>
                      <a:pt x="0" y="167321"/>
                      <a:pt x="0" y="373723"/>
                    </a:cubicBezTo>
                    <a:cubicBezTo>
                      <a:pt x="0" y="580124"/>
                      <a:pt x="181951" y="747446"/>
                      <a:pt x="406400" y="747446"/>
                    </a:cubicBezTo>
                    <a:cubicBezTo>
                      <a:pt x="630849" y="747446"/>
                      <a:pt x="812800" y="580124"/>
                      <a:pt x="812800" y="373723"/>
                    </a:cubicBezTo>
                    <a:cubicBezTo>
                      <a:pt x="812800" y="167321"/>
                      <a:pt x="630849" y="0"/>
                      <a:pt x="406400" y="0"/>
                    </a:cubicBezTo>
                    <a:close/>
                  </a:path>
                </a:pathLst>
              </a:custGeom>
              <a:solidFill>
                <a:srgbClr val="ED2542"/>
              </a:solidFill>
            </p:spPr>
            <p:txBody>
              <a:bodyPr/>
              <a:lstStyle/>
              <a:p>
                <a:endParaRPr lang="en-US"/>
              </a:p>
            </p:txBody>
          </p:sp>
          <p:sp>
            <p:nvSpPr>
              <p:cNvPr id="61" name="TextBox 61"/>
              <p:cNvSpPr txBox="1"/>
              <p:nvPr/>
            </p:nvSpPr>
            <p:spPr>
              <a:xfrm>
                <a:off x="76200" y="70073"/>
                <a:ext cx="660400" cy="607300"/>
              </a:xfrm>
              <a:prstGeom prst="rect">
                <a:avLst/>
              </a:prstGeom>
            </p:spPr>
            <p:txBody>
              <a:bodyPr lIns="23463" tIns="23463" rIns="23463" bIns="23463" rtlCol="0" anchor="ctr"/>
              <a:lstStyle/>
              <a:p>
                <a:pPr algn="ctr">
                  <a:lnSpc>
                    <a:spcPts val="2759"/>
                  </a:lnSpc>
                </a:pPr>
                <a:endParaRPr/>
              </a:p>
            </p:txBody>
          </p:sp>
        </p:grpSp>
        <p:sp>
          <p:nvSpPr>
            <p:cNvPr id="62" name="TextBox 62"/>
            <p:cNvSpPr txBox="1"/>
            <p:nvPr/>
          </p:nvSpPr>
          <p:spPr>
            <a:xfrm>
              <a:off x="6488767" y="2401842"/>
              <a:ext cx="942928" cy="359033"/>
            </a:xfrm>
            <a:prstGeom prst="rect">
              <a:avLst/>
            </a:prstGeom>
          </p:spPr>
          <p:txBody>
            <a:bodyPr lIns="0" tIns="0" rIns="0" bIns="0" rtlCol="0" anchor="t">
              <a:spAutoFit/>
            </a:bodyPr>
            <a:lstStyle/>
            <a:p>
              <a:pPr algn="ctr">
                <a:lnSpc>
                  <a:spcPts val="999"/>
                </a:lnSpc>
              </a:pPr>
              <a:r>
                <a:rPr lang="en-US" sz="1162" b="1">
                  <a:solidFill>
                    <a:srgbClr val="501214"/>
                  </a:solidFill>
                  <a:latin typeface="Aptos Bold"/>
                  <a:ea typeface="Aptos Bold"/>
                  <a:cs typeface="Aptos Bold"/>
                  <a:sym typeface="Aptos Bold"/>
                </a:rPr>
                <a:t>national marketing</a:t>
              </a:r>
            </a:p>
          </p:txBody>
        </p:sp>
        <p:sp>
          <p:nvSpPr>
            <p:cNvPr id="63" name="Freeform 63"/>
            <p:cNvSpPr/>
            <p:nvPr/>
          </p:nvSpPr>
          <p:spPr>
            <a:xfrm>
              <a:off x="6443160" y="1352478"/>
              <a:ext cx="1034141" cy="1011264"/>
            </a:xfrm>
            <a:custGeom>
              <a:avLst/>
              <a:gdLst/>
              <a:ahLst/>
              <a:cxnLst/>
              <a:rect l="l" t="t" r="r" b="b"/>
              <a:pathLst>
                <a:path w="1034141" h="1011264">
                  <a:moveTo>
                    <a:pt x="0" y="0"/>
                  </a:moveTo>
                  <a:lnTo>
                    <a:pt x="1034142" y="0"/>
                  </a:lnTo>
                  <a:lnTo>
                    <a:pt x="1034142" y="1011264"/>
                  </a:lnTo>
                  <a:lnTo>
                    <a:pt x="0" y="101126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64" name="Group 64"/>
            <p:cNvGrpSpPr/>
            <p:nvPr/>
          </p:nvGrpSpPr>
          <p:grpSpPr>
            <a:xfrm>
              <a:off x="3512490" y="375614"/>
              <a:ext cx="1900489" cy="1747677"/>
              <a:chOff x="0" y="0"/>
              <a:chExt cx="812800" cy="747446"/>
            </a:xfrm>
          </p:grpSpPr>
          <p:sp>
            <p:nvSpPr>
              <p:cNvPr id="65" name="Freeform 65"/>
              <p:cNvSpPr/>
              <p:nvPr/>
            </p:nvSpPr>
            <p:spPr>
              <a:xfrm>
                <a:off x="0" y="0"/>
                <a:ext cx="812800" cy="747446"/>
              </a:xfrm>
              <a:custGeom>
                <a:avLst/>
                <a:gdLst/>
                <a:ahLst/>
                <a:cxnLst/>
                <a:rect l="l" t="t" r="r" b="b"/>
                <a:pathLst>
                  <a:path w="812800" h="747446">
                    <a:moveTo>
                      <a:pt x="406400" y="0"/>
                    </a:moveTo>
                    <a:cubicBezTo>
                      <a:pt x="181951" y="0"/>
                      <a:pt x="0" y="167321"/>
                      <a:pt x="0" y="373723"/>
                    </a:cubicBezTo>
                    <a:cubicBezTo>
                      <a:pt x="0" y="580124"/>
                      <a:pt x="181951" y="747446"/>
                      <a:pt x="406400" y="747446"/>
                    </a:cubicBezTo>
                    <a:cubicBezTo>
                      <a:pt x="630849" y="747446"/>
                      <a:pt x="812800" y="580124"/>
                      <a:pt x="812800" y="373723"/>
                    </a:cubicBezTo>
                    <a:cubicBezTo>
                      <a:pt x="812800" y="167321"/>
                      <a:pt x="630849" y="0"/>
                      <a:pt x="406400" y="0"/>
                    </a:cubicBezTo>
                    <a:close/>
                  </a:path>
                </a:pathLst>
              </a:custGeom>
              <a:solidFill>
                <a:srgbClr val="ED2542"/>
              </a:solidFill>
            </p:spPr>
            <p:txBody>
              <a:bodyPr/>
              <a:lstStyle/>
              <a:p>
                <a:endParaRPr lang="en-US"/>
              </a:p>
            </p:txBody>
          </p:sp>
          <p:sp>
            <p:nvSpPr>
              <p:cNvPr id="66" name="TextBox 66"/>
              <p:cNvSpPr txBox="1"/>
              <p:nvPr/>
            </p:nvSpPr>
            <p:spPr>
              <a:xfrm>
                <a:off x="76200" y="70073"/>
                <a:ext cx="660400" cy="607300"/>
              </a:xfrm>
              <a:prstGeom prst="rect">
                <a:avLst/>
              </a:prstGeom>
            </p:spPr>
            <p:txBody>
              <a:bodyPr lIns="23463" tIns="23463" rIns="23463" bIns="23463" rtlCol="0" anchor="ctr"/>
              <a:lstStyle/>
              <a:p>
                <a:pPr algn="ctr">
                  <a:lnSpc>
                    <a:spcPts val="2759"/>
                  </a:lnSpc>
                </a:pPr>
                <a:endParaRPr/>
              </a:p>
            </p:txBody>
          </p:sp>
        </p:grpSp>
        <p:sp>
          <p:nvSpPr>
            <p:cNvPr id="67" name="TextBox 67"/>
            <p:cNvSpPr txBox="1"/>
            <p:nvPr/>
          </p:nvSpPr>
          <p:spPr>
            <a:xfrm>
              <a:off x="3892289" y="1667799"/>
              <a:ext cx="1140892" cy="359033"/>
            </a:xfrm>
            <a:prstGeom prst="rect">
              <a:avLst/>
            </a:prstGeom>
          </p:spPr>
          <p:txBody>
            <a:bodyPr lIns="0" tIns="0" rIns="0" bIns="0" rtlCol="0" anchor="t">
              <a:spAutoFit/>
            </a:bodyPr>
            <a:lstStyle/>
            <a:p>
              <a:pPr algn="ctr">
                <a:lnSpc>
                  <a:spcPts val="999"/>
                </a:lnSpc>
              </a:pPr>
              <a:r>
                <a:rPr lang="en-US" sz="1162" b="1">
                  <a:solidFill>
                    <a:srgbClr val="501214"/>
                  </a:solidFill>
                  <a:latin typeface="Aptos Bold"/>
                  <a:ea typeface="Aptos Bold"/>
                  <a:cs typeface="Aptos Bold"/>
                  <a:sym typeface="Aptos Bold"/>
                </a:rPr>
                <a:t>shareholder profits</a:t>
              </a:r>
            </a:p>
          </p:txBody>
        </p:sp>
        <p:sp>
          <p:nvSpPr>
            <p:cNvPr id="68" name="Freeform 68"/>
            <p:cNvSpPr/>
            <p:nvPr/>
          </p:nvSpPr>
          <p:spPr>
            <a:xfrm>
              <a:off x="3956758" y="548244"/>
              <a:ext cx="1011955" cy="1011955"/>
            </a:xfrm>
            <a:custGeom>
              <a:avLst/>
              <a:gdLst/>
              <a:ahLst/>
              <a:cxnLst/>
              <a:rect l="l" t="t" r="r" b="b"/>
              <a:pathLst>
                <a:path w="1011955" h="1011955">
                  <a:moveTo>
                    <a:pt x="0" y="0"/>
                  </a:moveTo>
                  <a:lnTo>
                    <a:pt x="1011954" y="0"/>
                  </a:lnTo>
                  <a:lnTo>
                    <a:pt x="1011954" y="1011955"/>
                  </a:lnTo>
                  <a:lnTo>
                    <a:pt x="0" y="1011955"/>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69" name="Freeform 69"/>
            <p:cNvSpPr/>
            <p:nvPr/>
          </p:nvSpPr>
          <p:spPr>
            <a:xfrm>
              <a:off x="3230906" y="7321342"/>
              <a:ext cx="4428431" cy="267551"/>
            </a:xfrm>
            <a:custGeom>
              <a:avLst/>
              <a:gdLst/>
              <a:ahLst/>
              <a:cxnLst/>
              <a:rect l="l" t="t" r="r" b="b"/>
              <a:pathLst>
                <a:path w="4428431" h="267551">
                  <a:moveTo>
                    <a:pt x="0" y="212753"/>
                  </a:moveTo>
                  <a:quadBezTo>
                    <a:pt x="3081601" y="-238584"/>
                    <a:pt x="4428431" y="267550"/>
                  </a:quadBezTo>
                </a:path>
              </a:pathLst>
            </a:custGeom>
            <a:ln w="76200" cap="flat">
              <a:solidFill>
                <a:srgbClr val="399F68"/>
              </a:solidFill>
              <a:prstDash val="solid"/>
              <a:headEnd type="none" w="sm" len="sm"/>
              <a:tailEnd type="none" w="sm" len="sm"/>
            </a:ln>
          </p:spPr>
          <p:txBody>
            <a:bodyPr/>
            <a:lstStyle/>
            <a:p>
              <a:endParaRPr lang="en-US"/>
            </a:p>
          </p:txBody>
        </p:sp>
        <p:sp>
          <p:nvSpPr>
            <p:cNvPr id="70" name="Freeform 70"/>
            <p:cNvSpPr/>
            <p:nvPr/>
          </p:nvSpPr>
          <p:spPr>
            <a:xfrm>
              <a:off x="5098275" y="39637"/>
              <a:ext cx="4414718" cy="1117330"/>
            </a:xfrm>
            <a:custGeom>
              <a:avLst/>
              <a:gdLst/>
              <a:ahLst/>
              <a:cxnLst/>
              <a:rect l="l" t="t" r="r" b="b"/>
              <a:pathLst>
                <a:path w="4414718" h="1117330">
                  <a:moveTo>
                    <a:pt x="0" y="1117330"/>
                  </a:moveTo>
                  <a:quadBezTo>
                    <a:pt x="3424700" y="626341"/>
                    <a:pt x="4414718" y="0"/>
                  </a:quadBezTo>
                </a:path>
              </a:pathLst>
            </a:custGeom>
            <a:ln w="76200" cap="flat">
              <a:solidFill>
                <a:srgbClr val="ED2542"/>
              </a:solidFill>
              <a:prstDash val="solid"/>
              <a:headEnd type="none" w="sm" len="sm"/>
              <a:tailEnd type="none" w="sm" len="sm"/>
            </a:ln>
          </p:spPr>
          <p:txBody>
            <a:bodyPr/>
            <a:lstStyle/>
            <a:p>
              <a:endParaRPr lang="en-US"/>
            </a:p>
          </p:txBody>
        </p:sp>
        <p:sp>
          <p:nvSpPr>
            <p:cNvPr id="71" name="Freeform 71"/>
            <p:cNvSpPr/>
            <p:nvPr/>
          </p:nvSpPr>
          <p:spPr>
            <a:xfrm>
              <a:off x="3230906" y="6877724"/>
              <a:ext cx="6688219" cy="711168"/>
            </a:xfrm>
            <a:custGeom>
              <a:avLst/>
              <a:gdLst/>
              <a:ahLst/>
              <a:cxnLst/>
              <a:rect l="l" t="t" r="r" b="b"/>
              <a:pathLst>
                <a:path w="6688219" h="711168">
                  <a:moveTo>
                    <a:pt x="0" y="656371"/>
                  </a:moveTo>
                  <a:quadBezTo>
                    <a:pt x="3759974" y="-683221"/>
                    <a:pt x="6688219" y="711168"/>
                  </a:quadBezTo>
                </a:path>
              </a:pathLst>
            </a:custGeom>
            <a:ln w="76200" cap="flat">
              <a:solidFill>
                <a:srgbClr val="399F68"/>
              </a:solidFill>
              <a:prstDash val="solid"/>
              <a:headEnd type="none" w="sm" len="sm"/>
              <a:tailEnd type="none" w="sm" len="sm"/>
            </a:ln>
          </p:spPr>
          <p:txBody>
            <a:bodyPr/>
            <a:lstStyle/>
            <a:p>
              <a:endParaRPr lang="en-US"/>
            </a:p>
          </p:txBody>
        </p:sp>
        <p:sp>
          <p:nvSpPr>
            <p:cNvPr id="72" name="Freeform 72"/>
            <p:cNvSpPr/>
            <p:nvPr/>
          </p:nvSpPr>
          <p:spPr>
            <a:xfrm>
              <a:off x="2954850" y="3041387"/>
              <a:ext cx="9209742" cy="4080366"/>
            </a:xfrm>
            <a:custGeom>
              <a:avLst/>
              <a:gdLst/>
              <a:ahLst/>
              <a:cxnLst/>
              <a:rect l="l" t="t" r="r" b="b"/>
              <a:pathLst>
                <a:path w="9209742" h="4080366">
                  <a:moveTo>
                    <a:pt x="0" y="0"/>
                  </a:moveTo>
                  <a:quadBezTo>
                    <a:pt x="6686652" y="1320231"/>
                    <a:pt x="9209742" y="4080366"/>
                  </a:quadBezTo>
                </a:path>
              </a:pathLst>
            </a:custGeom>
            <a:ln w="76200" cap="flat">
              <a:solidFill>
                <a:srgbClr val="ED2542"/>
              </a:solidFill>
              <a:prstDash val="solid"/>
              <a:headEnd type="none" w="sm" len="sm"/>
              <a:tailEnd type="none" w="sm" len="sm"/>
            </a:ln>
          </p:spPr>
          <p:txBody>
            <a:bodyPr/>
            <a:lstStyle/>
            <a:p>
              <a:endParaRPr lang="en-US"/>
            </a:p>
          </p:txBody>
        </p:sp>
        <p:sp>
          <p:nvSpPr>
            <p:cNvPr id="73" name="Freeform 73"/>
            <p:cNvSpPr/>
            <p:nvPr/>
          </p:nvSpPr>
          <p:spPr>
            <a:xfrm>
              <a:off x="3230906" y="5869676"/>
              <a:ext cx="9110845" cy="1664419"/>
            </a:xfrm>
            <a:custGeom>
              <a:avLst/>
              <a:gdLst/>
              <a:ahLst/>
              <a:cxnLst/>
              <a:rect l="l" t="t" r="r" b="b"/>
              <a:pathLst>
                <a:path w="9110845" h="1664419">
                  <a:moveTo>
                    <a:pt x="0" y="1664419"/>
                  </a:moveTo>
                  <a:quadBezTo>
                    <a:pt x="4473309" y="-1538235"/>
                    <a:pt x="9110845" y="1421618"/>
                  </a:quadBezTo>
                </a:path>
              </a:pathLst>
            </a:custGeom>
            <a:ln w="76200" cap="flat">
              <a:solidFill>
                <a:srgbClr val="399F68"/>
              </a:solidFill>
              <a:prstDash val="solid"/>
              <a:headEnd type="none" w="sm" len="sm"/>
              <a:tailEnd type="none" w="sm" len="sm"/>
            </a:ln>
          </p:spPr>
          <p:txBody>
            <a:bodyPr/>
            <a:lstStyle/>
            <a:p>
              <a:endParaRPr lang="en-US"/>
            </a:p>
          </p:txBody>
        </p:sp>
        <p:sp>
          <p:nvSpPr>
            <p:cNvPr id="74" name="Freeform 74"/>
            <p:cNvSpPr/>
            <p:nvPr/>
          </p:nvSpPr>
          <p:spPr>
            <a:xfrm>
              <a:off x="3230906" y="4758916"/>
              <a:ext cx="12144847" cy="2775179"/>
            </a:xfrm>
            <a:custGeom>
              <a:avLst/>
              <a:gdLst/>
              <a:ahLst/>
              <a:cxnLst/>
              <a:rect l="l" t="t" r="r" b="b"/>
              <a:pathLst>
                <a:path w="12144847" h="2775179">
                  <a:moveTo>
                    <a:pt x="0" y="2775179"/>
                  </a:moveTo>
                  <a:quadBezTo>
                    <a:pt x="4406924" y="-2336362"/>
                    <a:pt x="12144848" y="1966932"/>
                  </a:quadBezTo>
                </a:path>
              </a:pathLst>
            </a:custGeom>
            <a:ln w="76200" cap="flat">
              <a:solidFill>
                <a:srgbClr val="399F68"/>
              </a:solidFill>
              <a:prstDash val="solid"/>
              <a:headEnd type="none" w="sm" len="sm"/>
              <a:tailEnd type="none" w="sm" len="sm"/>
            </a:ln>
          </p:spPr>
          <p:txBody>
            <a:bodyPr/>
            <a:lstStyle/>
            <a:p>
              <a:endParaRPr lang="en-US"/>
            </a:p>
          </p:txBody>
        </p:sp>
        <p:sp>
          <p:nvSpPr>
            <p:cNvPr id="75" name="Freeform 75"/>
            <p:cNvSpPr/>
            <p:nvPr/>
          </p:nvSpPr>
          <p:spPr>
            <a:xfrm>
              <a:off x="3512490" y="9663782"/>
              <a:ext cx="4146847" cy="1189392"/>
            </a:xfrm>
            <a:custGeom>
              <a:avLst/>
              <a:gdLst/>
              <a:ahLst/>
              <a:cxnLst/>
              <a:rect l="l" t="t" r="r" b="b"/>
              <a:pathLst>
                <a:path w="4146847" h="1189392">
                  <a:moveTo>
                    <a:pt x="4146847" y="0"/>
                  </a:moveTo>
                  <a:quadBezTo>
                    <a:pt x="3014349" y="1064968"/>
                    <a:pt x="0" y="1189392"/>
                  </a:quadBezTo>
                </a:path>
              </a:pathLst>
            </a:custGeom>
            <a:ln w="76200" cap="flat">
              <a:solidFill>
                <a:srgbClr val="399F68"/>
              </a:solidFill>
              <a:prstDash val="solid"/>
              <a:headEnd type="none" w="sm" len="sm"/>
              <a:tailEnd type="none" w="sm" len="sm"/>
            </a:ln>
          </p:spPr>
          <p:txBody>
            <a:bodyPr/>
            <a:lstStyle/>
            <a:p>
              <a:endParaRPr lang="en-US"/>
            </a:p>
          </p:txBody>
        </p:sp>
        <p:sp>
          <p:nvSpPr>
            <p:cNvPr id="76" name="Freeform 76"/>
            <p:cNvSpPr/>
            <p:nvPr/>
          </p:nvSpPr>
          <p:spPr>
            <a:xfrm>
              <a:off x="3230906" y="9265238"/>
              <a:ext cx="6955778" cy="1713534"/>
            </a:xfrm>
            <a:custGeom>
              <a:avLst/>
              <a:gdLst/>
              <a:ahLst/>
              <a:cxnLst/>
              <a:rect l="l" t="t" r="r" b="b"/>
              <a:pathLst>
                <a:path w="6955778" h="1713534">
                  <a:moveTo>
                    <a:pt x="6955778" y="0"/>
                  </a:moveTo>
                  <a:quadBezTo>
                    <a:pt x="6158263" y="2177448"/>
                    <a:pt x="0" y="1587936"/>
                  </a:quadBezTo>
                </a:path>
              </a:pathLst>
            </a:custGeom>
            <a:ln w="76200" cap="flat">
              <a:solidFill>
                <a:srgbClr val="399F68"/>
              </a:solidFill>
              <a:prstDash val="solid"/>
              <a:headEnd type="none" w="sm" len="sm"/>
              <a:tailEnd type="none" w="sm" len="sm"/>
            </a:ln>
          </p:spPr>
          <p:txBody>
            <a:bodyPr/>
            <a:lstStyle/>
            <a:p>
              <a:endParaRPr lang="en-US"/>
            </a:p>
          </p:txBody>
        </p:sp>
        <p:sp>
          <p:nvSpPr>
            <p:cNvPr id="77" name="Freeform 77"/>
            <p:cNvSpPr/>
            <p:nvPr/>
          </p:nvSpPr>
          <p:spPr>
            <a:xfrm>
              <a:off x="3230906" y="8889223"/>
              <a:ext cx="9558010" cy="2414346"/>
            </a:xfrm>
            <a:custGeom>
              <a:avLst/>
              <a:gdLst/>
              <a:ahLst/>
              <a:cxnLst/>
              <a:rect l="l" t="t" r="r" b="b"/>
              <a:pathLst>
                <a:path w="9558010" h="2414346">
                  <a:moveTo>
                    <a:pt x="9558010" y="0"/>
                  </a:moveTo>
                  <a:quadBezTo>
                    <a:pt x="7901506" y="3457135"/>
                    <a:pt x="0" y="1963951"/>
                  </a:quadBezTo>
                </a:path>
              </a:pathLst>
            </a:custGeom>
            <a:ln w="76200" cap="flat">
              <a:solidFill>
                <a:srgbClr val="399F68"/>
              </a:solidFill>
              <a:prstDash val="solid"/>
              <a:headEnd type="none" w="sm" len="sm"/>
              <a:tailEnd type="none" w="sm" len="sm"/>
            </a:ln>
          </p:spPr>
          <p:txBody>
            <a:bodyPr/>
            <a:lstStyle/>
            <a:p>
              <a:endParaRPr lang="en-US"/>
            </a:p>
          </p:txBody>
        </p:sp>
        <p:sp>
          <p:nvSpPr>
            <p:cNvPr id="78" name="Freeform 78"/>
            <p:cNvSpPr/>
            <p:nvPr/>
          </p:nvSpPr>
          <p:spPr>
            <a:xfrm>
              <a:off x="3230906" y="8626337"/>
              <a:ext cx="12144847" cy="3027701"/>
            </a:xfrm>
            <a:custGeom>
              <a:avLst/>
              <a:gdLst/>
              <a:ahLst/>
              <a:cxnLst/>
              <a:rect l="l" t="t" r="r" b="b"/>
              <a:pathLst>
                <a:path w="12144847" h="3027701">
                  <a:moveTo>
                    <a:pt x="12144848" y="0"/>
                  </a:moveTo>
                  <a:quadBezTo>
                    <a:pt x="8893186" y="4584871"/>
                    <a:pt x="0" y="2226837"/>
                  </a:quadBezTo>
                </a:path>
              </a:pathLst>
            </a:custGeom>
            <a:ln w="76200" cap="flat">
              <a:solidFill>
                <a:srgbClr val="399F68"/>
              </a:solidFill>
              <a:prstDash val="solid"/>
              <a:headEnd type="none" w="sm" len="sm"/>
              <a:tailEnd type="none" w="sm" len="sm"/>
            </a:ln>
          </p:spPr>
          <p:txBody>
            <a:bodyPr/>
            <a:lstStyle/>
            <a:p>
              <a:endParaRPr lang="en-US"/>
            </a:p>
          </p:txBody>
        </p:sp>
        <p:sp>
          <p:nvSpPr>
            <p:cNvPr id="79" name="Freeform 79"/>
            <p:cNvSpPr/>
            <p:nvPr/>
          </p:nvSpPr>
          <p:spPr>
            <a:xfrm>
              <a:off x="2954850" y="2123291"/>
              <a:ext cx="3349174" cy="918096"/>
            </a:xfrm>
            <a:custGeom>
              <a:avLst/>
              <a:gdLst/>
              <a:ahLst/>
              <a:cxnLst/>
              <a:rect l="l" t="t" r="r" b="b"/>
              <a:pathLst>
                <a:path w="3349174" h="918096">
                  <a:moveTo>
                    <a:pt x="0" y="918096"/>
                  </a:moveTo>
                  <a:quadBezTo>
                    <a:pt x="1627508" y="287307"/>
                    <a:pt x="3349174" y="0"/>
                  </a:quadBezTo>
                </a:path>
              </a:pathLst>
            </a:custGeom>
            <a:ln w="76200" cap="flat">
              <a:solidFill>
                <a:srgbClr val="ED2542"/>
              </a:solidFill>
              <a:prstDash val="solid"/>
              <a:headEnd type="none" w="sm" len="sm"/>
              <a:tailEnd type="none" w="sm" len="sm"/>
            </a:ln>
          </p:spPr>
          <p:txBody>
            <a:bodyPr/>
            <a:lstStyle/>
            <a:p>
              <a:endParaRPr lang="en-US"/>
            </a:p>
          </p:txBody>
        </p:sp>
        <p:sp>
          <p:nvSpPr>
            <p:cNvPr id="80" name="Freeform 80"/>
            <p:cNvSpPr/>
            <p:nvPr/>
          </p:nvSpPr>
          <p:spPr>
            <a:xfrm>
              <a:off x="2954850" y="3041387"/>
              <a:ext cx="5933525" cy="267151"/>
            </a:xfrm>
            <a:custGeom>
              <a:avLst/>
              <a:gdLst/>
              <a:ahLst/>
              <a:cxnLst/>
              <a:rect l="l" t="t" r="r" b="b"/>
              <a:pathLst>
                <a:path w="5933525" h="267151">
                  <a:moveTo>
                    <a:pt x="0" y="0"/>
                  </a:moveTo>
                  <a:quadBezTo>
                    <a:pt x="4766354" y="423804"/>
                    <a:pt x="5933525" y="175293"/>
                  </a:quadBezTo>
                </a:path>
              </a:pathLst>
            </a:custGeom>
            <a:ln w="76200" cap="flat">
              <a:solidFill>
                <a:srgbClr val="ED2542"/>
              </a:solidFill>
              <a:prstDash val="solid"/>
              <a:headEnd type="none" w="sm" len="sm"/>
              <a:tailEnd type="none" w="sm" len="sm"/>
            </a:ln>
          </p:spPr>
          <p:txBody>
            <a:bodyPr/>
            <a:lstStyle/>
            <a:p>
              <a:endParaRPr lang="en-US"/>
            </a:p>
          </p:txBody>
        </p:sp>
        <p:sp>
          <p:nvSpPr>
            <p:cNvPr id="81" name="Freeform 81"/>
            <p:cNvSpPr/>
            <p:nvPr/>
          </p:nvSpPr>
          <p:spPr>
            <a:xfrm>
              <a:off x="2954850" y="3041387"/>
              <a:ext cx="8473404" cy="1059991"/>
            </a:xfrm>
            <a:custGeom>
              <a:avLst/>
              <a:gdLst/>
              <a:ahLst/>
              <a:cxnLst/>
              <a:rect l="l" t="t" r="r" b="b"/>
              <a:pathLst>
                <a:path w="8473404" h="1059991">
                  <a:moveTo>
                    <a:pt x="0" y="0"/>
                  </a:moveTo>
                  <a:quadBezTo>
                    <a:pt x="7212840" y="1354564"/>
                    <a:pt x="8473404" y="978129"/>
                  </a:quadBezTo>
                </a:path>
              </a:pathLst>
            </a:custGeom>
            <a:ln w="76200" cap="flat">
              <a:solidFill>
                <a:srgbClr val="ED2542"/>
              </a:solidFill>
              <a:prstDash val="solid"/>
              <a:headEnd type="none" w="sm" len="sm"/>
              <a:tailEnd type="none" w="sm" len="sm"/>
            </a:ln>
          </p:spPr>
          <p:txBody>
            <a:bodyPr/>
            <a:lstStyle/>
            <a:p>
              <a:endParaRPr lang="en-US"/>
            </a:p>
          </p:txBody>
        </p:sp>
        <p:grpSp>
          <p:nvGrpSpPr>
            <p:cNvPr id="82" name="Group 82"/>
            <p:cNvGrpSpPr/>
            <p:nvPr/>
          </p:nvGrpSpPr>
          <p:grpSpPr>
            <a:xfrm>
              <a:off x="2867204" y="3041387"/>
              <a:ext cx="175293" cy="175293"/>
              <a:chOff x="0" y="0"/>
              <a:chExt cx="812800" cy="812800"/>
            </a:xfrm>
          </p:grpSpPr>
          <p:sp>
            <p:nvSpPr>
              <p:cNvPr id="83" name="Freeform 8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2542"/>
              </a:solidFill>
            </p:spPr>
            <p:txBody>
              <a:bodyPr/>
              <a:lstStyle/>
              <a:p>
                <a:endParaRPr lang="en-US"/>
              </a:p>
            </p:txBody>
          </p:sp>
          <p:sp>
            <p:nvSpPr>
              <p:cNvPr id="84" name="TextBox 84"/>
              <p:cNvSpPr txBox="1"/>
              <p:nvPr/>
            </p:nvSpPr>
            <p:spPr>
              <a:xfrm>
                <a:off x="76200" y="76200"/>
                <a:ext cx="660400" cy="660400"/>
              </a:xfrm>
              <a:prstGeom prst="rect">
                <a:avLst/>
              </a:prstGeom>
            </p:spPr>
            <p:txBody>
              <a:bodyPr lIns="47514" tIns="47514" rIns="47514" bIns="47514" rtlCol="0" anchor="ctr"/>
              <a:lstStyle/>
              <a:p>
                <a:pPr algn="ctr">
                  <a:lnSpc>
                    <a:spcPts val="2759"/>
                  </a:lnSpc>
                </a:pPr>
                <a:endParaRPr/>
              </a:p>
            </p:txBody>
          </p:sp>
        </p:grpSp>
        <p:sp>
          <p:nvSpPr>
            <p:cNvPr id="85" name="TextBox 85"/>
            <p:cNvSpPr txBox="1"/>
            <p:nvPr/>
          </p:nvSpPr>
          <p:spPr>
            <a:xfrm rot="-2436764">
              <a:off x="12951372" y="2737330"/>
              <a:ext cx="3841155" cy="562830"/>
            </a:xfrm>
            <a:prstGeom prst="rect">
              <a:avLst/>
            </a:prstGeom>
          </p:spPr>
          <p:txBody>
            <a:bodyPr lIns="0" tIns="0" rIns="0" bIns="0" rtlCol="0" anchor="t">
              <a:spAutoFit/>
            </a:bodyPr>
            <a:lstStyle/>
            <a:p>
              <a:pPr algn="l">
                <a:lnSpc>
                  <a:spcPts val="1840"/>
                </a:lnSpc>
              </a:pPr>
              <a:r>
                <a:rPr lang="en-US" sz="2000" b="1" i="1">
                  <a:solidFill>
                    <a:srgbClr val="FFFFFF"/>
                  </a:solidFill>
                  <a:latin typeface="Aptos Bold Italics"/>
                  <a:ea typeface="Aptos Bold Italics"/>
                  <a:cs typeface="Aptos Bold Italics"/>
                  <a:sym typeface="Aptos Bold Italics"/>
                </a:rPr>
                <a:t>leaving local economy → </a:t>
              </a:r>
            </a:p>
          </p:txBody>
        </p:sp>
        <p:sp>
          <p:nvSpPr>
            <p:cNvPr id="86" name="TextBox 86"/>
            <p:cNvSpPr txBox="1"/>
            <p:nvPr/>
          </p:nvSpPr>
          <p:spPr>
            <a:xfrm rot="-1686939">
              <a:off x="10864702" y="10539263"/>
              <a:ext cx="4441329" cy="730077"/>
            </a:xfrm>
            <a:prstGeom prst="rect">
              <a:avLst/>
            </a:prstGeom>
          </p:spPr>
          <p:txBody>
            <a:bodyPr lIns="0" tIns="0" rIns="0" bIns="0" rtlCol="0" anchor="t">
              <a:spAutoFit/>
            </a:bodyPr>
            <a:lstStyle/>
            <a:p>
              <a:pPr algn="l">
                <a:lnSpc>
                  <a:spcPts val="1840"/>
                </a:lnSpc>
              </a:pPr>
              <a:r>
                <a:rPr lang="en-US" sz="2000" b="1" i="1">
                  <a:solidFill>
                    <a:srgbClr val="FFFFFF"/>
                  </a:solidFill>
                  <a:latin typeface="Aptos Bold Italics"/>
                  <a:ea typeface="Aptos Bold Italics"/>
                  <a:cs typeface="Aptos Bold Italics"/>
                  <a:sym typeface="Aptos Bold Italics"/>
                </a:rPr>
                <a:t>← returning to local economy</a:t>
              </a:r>
            </a:p>
          </p:txBody>
        </p:sp>
        <p:sp>
          <p:nvSpPr>
            <p:cNvPr id="87" name="Freeform 87"/>
            <p:cNvSpPr/>
            <p:nvPr/>
          </p:nvSpPr>
          <p:spPr>
            <a:xfrm rot="1640658">
              <a:off x="1646350" y="7939872"/>
              <a:ext cx="440484" cy="451840"/>
            </a:xfrm>
            <a:custGeom>
              <a:avLst/>
              <a:gdLst/>
              <a:ahLst/>
              <a:cxnLst/>
              <a:rect l="l" t="t" r="r" b="b"/>
              <a:pathLst>
                <a:path w="440484" h="451840">
                  <a:moveTo>
                    <a:pt x="0" y="0"/>
                  </a:moveTo>
                  <a:lnTo>
                    <a:pt x="440485" y="0"/>
                  </a:lnTo>
                  <a:lnTo>
                    <a:pt x="440485" y="451839"/>
                  </a:lnTo>
                  <a:lnTo>
                    <a:pt x="0" y="451839"/>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88" name="Freeform 88"/>
            <p:cNvSpPr/>
            <p:nvPr/>
          </p:nvSpPr>
          <p:spPr>
            <a:xfrm rot="-2118672">
              <a:off x="1036636" y="4776093"/>
              <a:ext cx="440484" cy="451840"/>
            </a:xfrm>
            <a:custGeom>
              <a:avLst/>
              <a:gdLst/>
              <a:ahLst/>
              <a:cxnLst/>
              <a:rect l="l" t="t" r="r" b="b"/>
              <a:pathLst>
                <a:path w="440484" h="451840">
                  <a:moveTo>
                    <a:pt x="0" y="0"/>
                  </a:moveTo>
                  <a:lnTo>
                    <a:pt x="440484" y="0"/>
                  </a:lnTo>
                  <a:lnTo>
                    <a:pt x="440484" y="451840"/>
                  </a:lnTo>
                  <a:lnTo>
                    <a:pt x="0" y="451840"/>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89" name="Freeform 89"/>
            <p:cNvSpPr/>
            <p:nvPr/>
          </p:nvSpPr>
          <p:spPr>
            <a:xfrm rot="-2125217">
              <a:off x="11092398" y="292186"/>
              <a:ext cx="499246" cy="512117"/>
            </a:xfrm>
            <a:custGeom>
              <a:avLst/>
              <a:gdLst/>
              <a:ahLst/>
              <a:cxnLst/>
              <a:rect l="l" t="t" r="r" b="b"/>
              <a:pathLst>
                <a:path w="499246" h="512117">
                  <a:moveTo>
                    <a:pt x="0" y="0"/>
                  </a:moveTo>
                  <a:lnTo>
                    <a:pt x="499246" y="0"/>
                  </a:lnTo>
                  <a:lnTo>
                    <a:pt x="499246" y="512117"/>
                  </a:lnTo>
                  <a:lnTo>
                    <a:pt x="0" y="5121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0" name="Freeform 90"/>
            <p:cNvSpPr/>
            <p:nvPr/>
          </p:nvSpPr>
          <p:spPr>
            <a:xfrm rot="-2771710">
              <a:off x="13352938" y="798163"/>
              <a:ext cx="499246" cy="512117"/>
            </a:xfrm>
            <a:custGeom>
              <a:avLst/>
              <a:gdLst/>
              <a:ahLst/>
              <a:cxnLst/>
              <a:rect l="l" t="t" r="r" b="b"/>
              <a:pathLst>
                <a:path w="499246" h="512117">
                  <a:moveTo>
                    <a:pt x="0" y="0"/>
                  </a:moveTo>
                  <a:lnTo>
                    <a:pt x="499246" y="0"/>
                  </a:lnTo>
                  <a:lnTo>
                    <a:pt x="499246" y="512117"/>
                  </a:lnTo>
                  <a:lnTo>
                    <a:pt x="0" y="5121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1" name="Freeform 91"/>
            <p:cNvSpPr/>
            <p:nvPr/>
          </p:nvSpPr>
          <p:spPr>
            <a:xfrm rot="-2946328">
              <a:off x="15321462" y="1347270"/>
              <a:ext cx="499246" cy="512117"/>
            </a:xfrm>
            <a:custGeom>
              <a:avLst/>
              <a:gdLst/>
              <a:ahLst/>
              <a:cxnLst/>
              <a:rect l="l" t="t" r="r" b="b"/>
              <a:pathLst>
                <a:path w="499246" h="512117">
                  <a:moveTo>
                    <a:pt x="0" y="0"/>
                  </a:moveTo>
                  <a:lnTo>
                    <a:pt x="499247" y="0"/>
                  </a:lnTo>
                  <a:lnTo>
                    <a:pt x="499247" y="512117"/>
                  </a:lnTo>
                  <a:lnTo>
                    <a:pt x="0" y="51211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2" name="Freeform 92"/>
            <p:cNvSpPr/>
            <p:nvPr/>
          </p:nvSpPr>
          <p:spPr>
            <a:xfrm rot="9438643">
              <a:off x="8236660" y="10369977"/>
              <a:ext cx="499246" cy="512117"/>
            </a:xfrm>
            <a:custGeom>
              <a:avLst/>
              <a:gdLst/>
              <a:ahLst/>
              <a:cxnLst/>
              <a:rect l="l" t="t" r="r" b="b"/>
              <a:pathLst>
                <a:path w="499246" h="512117">
                  <a:moveTo>
                    <a:pt x="0" y="0"/>
                  </a:moveTo>
                  <a:lnTo>
                    <a:pt x="499247" y="0"/>
                  </a:lnTo>
                  <a:lnTo>
                    <a:pt x="499247" y="512118"/>
                  </a:lnTo>
                  <a:lnTo>
                    <a:pt x="0" y="512118"/>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93" name="Freeform 93"/>
            <p:cNvSpPr/>
            <p:nvPr/>
          </p:nvSpPr>
          <p:spPr>
            <a:xfrm rot="9438643">
              <a:off x="11001030" y="10264585"/>
              <a:ext cx="499246" cy="512117"/>
            </a:xfrm>
            <a:custGeom>
              <a:avLst/>
              <a:gdLst/>
              <a:ahLst/>
              <a:cxnLst/>
              <a:rect l="l" t="t" r="r" b="b"/>
              <a:pathLst>
                <a:path w="499246" h="512117">
                  <a:moveTo>
                    <a:pt x="0" y="0"/>
                  </a:moveTo>
                  <a:lnTo>
                    <a:pt x="499246" y="0"/>
                  </a:lnTo>
                  <a:lnTo>
                    <a:pt x="499246" y="512117"/>
                  </a:lnTo>
                  <a:lnTo>
                    <a:pt x="0" y="51211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94" name="Freeform 94"/>
            <p:cNvSpPr/>
            <p:nvPr/>
          </p:nvSpPr>
          <p:spPr>
            <a:xfrm rot="10132775">
              <a:off x="9404859" y="11331213"/>
              <a:ext cx="499246" cy="512117"/>
            </a:xfrm>
            <a:custGeom>
              <a:avLst/>
              <a:gdLst/>
              <a:ahLst/>
              <a:cxnLst/>
              <a:rect l="l" t="t" r="r" b="b"/>
              <a:pathLst>
                <a:path w="499246" h="512117">
                  <a:moveTo>
                    <a:pt x="0" y="0"/>
                  </a:moveTo>
                  <a:lnTo>
                    <a:pt x="499246" y="0"/>
                  </a:lnTo>
                  <a:lnTo>
                    <a:pt x="499246" y="512117"/>
                  </a:lnTo>
                  <a:lnTo>
                    <a:pt x="0" y="51211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95" name="Freeform 95"/>
            <p:cNvSpPr/>
            <p:nvPr/>
          </p:nvSpPr>
          <p:spPr>
            <a:xfrm rot="9438643">
              <a:off x="6214498" y="10083712"/>
              <a:ext cx="499246" cy="512117"/>
            </a:xfrm>
            <a:custGeom>
              <a:avLst/>
              <a:gdLst/>
              <a:ahLst/>
              <a:cxnLst/>
              <a:rect l="l" t="t" r="r" b="b"/>
              <a:pathLst>
                <a:path w="499246" h="512117">
                  <a:moveTo>
                    <a:pt x="0" y="0"/>
                  </a:moveTo>
                  <a:lnTo>
                    <a:pt x="499246" y="0"/>
                  </a:lnTo>
                  <a:lnTo>
                    <a:pt x="499246" y="512117"/>
                  </a:lnTo>
                  <a:lnTo>
                    <a:pt x="0" y="512117"/>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sp>
        <p:nvSpPr>
          <p:cNvPr id="2" name="Freeform 2"/>
          <p:cNvSpPr/>
          <p:nvPr/>
        </p:nvSpPr>
        <p:spPr>
          <a:xfrm rot="1971245" flipV="1">
            <a:off x="-4038711" y="-998073"/>
            <a:ext cx="24455028" cy="17026813"/>
          </a:xfrm>
          <a:custGeom>
            <a:avLst/>
            <a:gdLst/>
            <a:ahLst/>
            <a:cxnLst/>
            <a:rect l="l" t="t" r="r" b="b"/>
            <a:pathLst>
              <a:path w="24455028" h="17026813">
                <a:moveTo>
                  <a:pt x="0" y="17026813"/>
                </a:moveTo>
                <a:lnTo>
                  <a:pt x="24455028" y="17026813"/>
                </a:lnTo>
                <a:lnTo>
                  <a:pt x="24455028" y="0"/>
                </a:lnTo>
                <a:lnTo>
                  <a:pt x="0" y="0"/>
                </a:lnTo>
                <a:lnTo>
                  <a:pt x="0" y="17026813"/>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0" y="0"/>
            <a:ext cx="18288000" cy="188185"/>
            <a:chOff x="0" y="0"/>
            <a:chExt cx="24384000" cy="250914"/>
          </a:xfrm>
        </p:grpSpPr>
        <p:sp>
          <p:nvSpPr>
            <p:cNvPr id="4" name="Freeform 4"/>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5" name="Group 5"/>
          <p:cNvGrpSpPr/>
          <p:nvPr/>
        </p:nvGrpSpPr>
        <p:grpSpPr>
          <a:xfrm>
            <a:off x="567978" y="2900942"/>
            <a:ext cx="5071578" cy="5172712"/>
            <a:chOff x="0" y="0"/>
            <a:chExt cx="6050280" cy="6170930"/>
          </a:xfrm>
        </p:grpSpPr>
        <p:sp>
          <p:nvSpPr>
            <p:cNvPr id="6" name="Freeform 6"/>
            <p:cNvSpPr/>
            <p:nvPr/>
          </p:nvSpPr>
          <p:spPr>
            <a:xfrm>
              <a:off x="128" y="398"/>
              <a:ext cx="6051399" cy="6171251"/>
            </a:xfrm>
            <a:custGeom>
              <a:avLst/>
              <a:gdLst/>
              <a:ahLst/>
              <a:cxnLst/>
              <a:rect l="l" t="t" r="r" b="b"/>
              <a:pathLst>
                <a:path w="6051399" h="6171251">
                  <a:moveTo>
                    <a:pt x="2231262" y="6101952"/>
                  </a:moveTo>
                  <a:cubicBezTo>
                    <a:pt x="3261232" y="5816202"/>
                    <a:pt x="2603372" y="4900532"/>
                    <a:pt x="3948302" y="3612752"/>
                  </a:cubicBezTo>
                  <a:cubicBezTo>
                    <a:pt x="5211952" y="2403712"/>
                    <a:pt x="6410832" y="2622152"/>
                    <a:pt x="5951092" y="780652"/>
                  </a:cubicBezTo>
                  <a:cubicBezTo>
                    <a:pt x="5577712" y="-706518"/>
                    <a:pt x="1343532" y="65642"/>
                    <a:pt x="358012" y="1963022"/>
                  </a:cubicBezTo>
                  <a:cubicBezTo>
                    <a:pt x="-490348" y="3597512"/>
                    <a:pt x="182752" y="6670912"/>
                    <a:pt x="2231262" y="6101952"/>
                  </a:cubicBezTo>
                  <a:close/>
                </a:path>
              </a:pathLst>
            </a:custGeom>
            <a:blipFill>
              <a:blip r:embed="rId4"/>
              <a:stretch>
                <a:fillRect t="-15371" b="-15371"/>
              </a:stretch>
            </a:blipFill>
          </p:spPr>
          <p:txBody>
            <a:bodyPr/>
            <a:lstStyle/>
            <a:p>
              <a:endParaRPr lang="en-US"/>
            </a:p>
          </p:txBody>
        </p:sp>
      </p:grpSp>
      <p:sp>
        <p:nvSpPr>
          <p:cNvPr id="7" name="Freeform 7"/>
          <p:cNvSpPr/>
          <p:nvPr/>
        </p:nvSpPr>
        <p:spPr>
          <a:xfrm>
            <a:off x="4827235" y="5630528"/>
            <a:ext cx="3119297" cy="877302"/>
          </a:xfrm>
          <a:custGeom>
            <a:avLst/>
            <a:gdLst/>
            <a:ahLst/>
            <a:cxnLst/>
            <a:rect l="l" t="t" r="r" b="b"/>
            <a:pathLst>
              <a:path w="3119297" h="877302">
                <a:moveTo>
                  <a:pt x="0" y="0"/>
                </a:moveTo>
                <a:lnTo>
                  <a:pt x="3119298" y="0"/>
                </a:lnTo>
                <a:lnTo>
                  <a:pt x="3119298" y="877303"/>
                </a:lnTo>
                <a:lnTo>
                  <a:pt x="0" y="877303"/>
                </a:lnTo>
                <a:lnTo>
                  <a:pt x="0" y="0"/>
                </a:lnTo>
                <a:close/>
              </a:path>
            </a:pathLst>
          </a:custGeom>
          <a:blipFill>
            <a:blip r:embed="rId5"/>
            <a:stretch>
              <a:fillRect/>
            </a:stretch>
          </a:blipFill>
        </p:spPr>
        <p:txBody>
          <a:bodyPr/>
          <a:lstStyle/>
          <a:p>
            <a:endParaRPr lang="en-US"/>
          </a:p>
        </p:txBody>
      </p:sp>
      <p:sp>
        <p:nvSpPr>
          <p:cNvPr id="8" name="Freeform 8"/>
          <p:cNvSpPr/>
          <p:nvPr/>
        </p:nvSpPr>
        <p:spPr>
          <a:xfrm>
            <a:off x="6160171" y="3225034"/>
            <a:ext cx="2902390" cy="1873695"/>
          </a:xfrm>
          <a:custGeom>
            <a:avLst/>
            <a:gdLst/>
            <a:ahLst/>
            <a:cxnLst/>
            <a:rect l="l" t="t" r="r" b="b"/>
            <a:pathLst>
              <a:path w="2902390" h="1873695">
                <a:moveTo>
                  <a:pt x="0" y="0"/>
                </a:moveTo>
                <a:lnTo>
                  <a:pt x="2902390" y="0"/>
                </a:lnTo>
                <a:lnTo>
                  <a:pt x="2902390" y="1873694"/>
                </a:lnTo>
                <a:lnTo>
                  <a:pt x="0" y="1873694"/>
                </a:lnTo>
                <a:lnTo>
                  <a:pt x="0" y="0"/>
                </a:lnTo>
                <a:close/>
              </a:path>
            </a:pathLst>
          </a:custGeom>
          <a:blipFill>
            <a:blip r:embed="rId6"/>
            <a:stretch>
              <a:fillRect l="-67" t="-29029" r="-710" b="-27077"/>
            </a:stretch>
          </a:blipFill>
        </p:spPr>
        <p:txBody>
          <a:bodyPr/>
          <a:lstStyle/>
          <a:p>
            <a:endParaRPr lang="en-US"/>
          </a:p>
        </p:txBody>
      </p:sp>
      <p:grpSp>
        <p:nvGrpSpPr>
          <p:cNvPr id="9" name="Group 9"/>
          <p:cNvGrpSpPr/>
          <p:nvPr/>
        </p:nvGrpSpPr>
        <p:grpSpPr>
          <a:xfrm>
            <a:off x="13160930" y="4930109"/>
            <a:ext cx="4818149" cy="4914027"/>
            <a:chOff x="0" y="0"/>
            <a:chExt cx="6062980" cy="6183630"/>
          </a:xfrm>
        </p:grpSpPr>
        <p:sp>
          <p:nvSpPr>
            <p:cNvPr id="10" name="Freeform 10"/>
            <p:cNvSpPr/>
            <p:nvPr/>
          </p:nvSpPr>
          <p:spPr>
            <a:xfrm>
              <a:off x="155" y="123"/>
              <a:ext cx="6062976" cy="6183206"/>
            </a:xfrm>
            <a:custGeom>
              <a:avLst/>
              <a:gdLst/>
              <a:ahLst/>
              <a:cxnLst/>
              <a:rect l="l" t="t" r="r" b="b"/>
              <a:pathLst>
                <a:path w="6062976" h="6183206">
                  <a:moveTo>
                    <a:pt x="3345025" y="695837"/>
                  </a:moveTo>
                  <a:cubicBezTo>
                    <a:pt x="2897985" y="1356237"/>
                    <a:pt x="2951325" y="1918847"/>
                    <a:pt x="2447135" y="2218567"/>
                  </a:cubicBezTo>
                  <a:cubicBezTo>
                    <a:pt x="1431135" y="2824357"/>
                    <a:pt x="389735" y="2246507"/>
                    <a:pt x="69695" y="3285367"/>
                  </a:cubicBezTo>
                  <a:cubicBezTo>
                    <a:pt x="-257965" y="4349627"/>
                    <a:pt x="581505" y="5378327"/>
                    <a:pt x="2339185" y="6022217"/>
                  </a:cubicBezTo>
                  <a:cubicBezTo>
                    <a:pt x="4388965" y="6775327"/>
                    <a:pt x="6481925" y="4725547"/>
                    <a:pt x="5990435" y="3200277"/>
                  </a:cubicBezTo>
                  <a:cubicBezTo>
                    <a:pt x="5584035" y="1936627"/>
                    <a:pt x="6287615" y="1382907"/>
                    <a:pt x="5864705" y="695837"/>
                  </a:cubicBezTo>
                  <a:cubicBezTo>
                    <a:pt x="5171285" y="-428113"/>
                    <a:pt x="3823815" y="-12823"/>
                    <a:pt x="3345025" y="695837"/>
                  </a:cubicBezTo>
                  <a:close/>
                </a:path>
              </a:pathLst>
            </a:custGeom>
            <a:blipFill>
              <a:blip r:embed="rId7"/>
              <a:stretch>
                <a:fillRect l="-17988" r="-17988"/>
              </a:stretch>
            </a:blipFill>
          </p:spPr>
          <p:txBody>
            <a:bodyPr/>
            <a:lstStyle/>
            <a:p>
              <a:endParaRPr lang="en-US"/>
            </a:p>
          </p:txBody>
        </p:sp>
      </p:grpSp>
      <p:sp>
        <p:nvSpPr>
          <p:cNvPr id="11" name="Freeform 11"/>
          <p:cNvSpPr/>
          <p:nvPr/>
        </p:nvSpPr>
        <p:spPr>
          <a:xfrm>
            <a:off x="3520207" y="6696412"/>
            <a:ext cx="2119350" cy="2083586"/>
          </a:xfrm>
          <a:custGeom>
            <a:avLst/>
            <a:gdLst/>
            <a:ahLst/>
            <a:cxnLst/>
            <a:rect l="l" t="t" r="r" b="b"/>
            <a:pathLst>
              <a:path w="2119350" h="2083586">
                <a:moveTo>
                  <a:pt x="0" y="0"/>
                </a:moveTo>
                <a:lnTo>
                  <a:pt x="2119350" y="0"/>
                </a:lnTo>
                <a:lnTo>
                  <a:pt x="2119350" y="2083585"/>
                </a:lnTo>
                <a:lnTo>
                  <a:pt x="0" y="2083585"/>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54036" y="1684727"/>
            <a:ext cx="17503495" cy="1008507"/>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When you’re not perusing a local shop or eating at a family-owned restaurant, </a:t>
            </a:r>
            <a:r>
              <a:rPr lang="en-US" sz="2400" b="1">
                <a:solidFill>
                  <a:srgbClr val="ED2542"/>
                </a:solidFill>
                <a:latin typeface="Aptos Bold"/>
                <a:ea typeface="Aptos Bold"/>
                <a:cs typeface="Aptos Bold"/>
                <a:sym typeface="Aptos Bold"/>
              </a:rPr>
              <a:t>volunteering</a:t>
            </a:r>
            <a:r>
              <a:rPr lang="en-US" sz="2400">
                <a:solidFill>
                  <a:srgbClr val="501214"/>
                </a:solidFill>
                <a:latin typeface="Aptos"/>
                <a:ea typeface="Aptos"/>
                <a:cs typeface="Aptos"/>
                <a:sym typeface="Aptos"/>
              </a:rPr>
              <a:t> is another great way to give back and get involved in the San Marcos community. Each year, Bobcats have the opportunity to participate in a variety of different volunteer events where they can make a positive impact on people and the environment.</a:t>
            </a:r>
          </a:p>
        </p:txBody>
      </p:sp>
      <p:sp>
        <p:nvSpPr>
          <p:cNvPr id="13" name="TextBox 13"/>
          <p:cNvSpPr txBox="1"/>
          <p:nvPr/>
        </p:nvSpPr>
        <p:spPr>
          <a:xfrm>
            <a:off x="454036" y="384040"/>
            <a:ext cx="8207985" cy="1281637"/>
          </a:xfrm>
          <a:prstGeom prst="rect">
            <a:avLst/>
          </a:prstGeom>
        </p:spPr>
        <p:txBody>
          <a:bodyPr lIns="0" tIns="0" rIns="0" bIns="0" rtlCol="0" anchor="t">
            <a:spAutoFit/>
          </a:bodyPr>
          <a:lstStyle/>
          <a:p>
            <a:pPr algn="l">
              <a:lnSpc>
                <a:spcPts val="10409"/>
              </a:lnSpc>
            </a:pPr>
            <a:r>
              <a:rPr lang="en-US" sz="7435" b="1">
                <a:solidFill>
                  <a:srgbClr val="6EA095"/>
                </a:solidFill>
                <a:latin typeface="Aptos Bold"/>
                <a:ea typeface="Aptos Bold"/>
                <a:cs typeface="Aptos Bold"/>
                <a:sym typeface="Aptos Bold"/>
              </a:rPr>
              <a:t>Building the Village</a:t>
            </a:r>
          </a:p>
        </p:txBody>
      </p:sp>
      <p:sp>
        <p:nvSpPr>
          <p:cNvPr id="14" name="TextBox 14"/>
          <p:cNvSpPr txBox="1"/>
          <p:nvPr/>
        </p:nvSpPr>
        <p:spPr>
          <a:xfrm>
            <a:off x="9205784" y="5165949"/>
            <a:ext cx="8196739" cy="134188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       In October and March, San Martians come </a:t>
            </a:r>
          </a:p>
          <a:p>
            <a:pPr algn="l">
              <a:lnSpc>
                <a:spcPts val="2664"/>
              </a:lnSpc>
            </a:pPr>
            <a:r>
              <a:rPr lang="en-US" sz="2400">
                <a:solidFill>
                  <a:srgbClr val="501214"/>
                </a:solidFill>
                <a:latin typeface="Aptos"/>
                <a:ea typeface="Aptos"/>
                <a:cs typeface="Aptos"/>
                <a:sym typeface="Aptos"/>
              </a:rPr>
              <a:t>   together to pick up litter around the San Marcos</a:t>
            </a:r>
          </a:p>
          <a:p>
            <a:pPr algn="l">
              <a:lnSpc>
                <a:spcPts val="2664"/>
              </a:lnSpc>
            </a:pPr>
            <a:r>
              <a:rPr lang="en-US" sz="2400">
                <a:solidFill>
                  <a:srgbClr val="501214"/>
                </a:solidFill>
                <a:latin typeface="Aptos"/>
                <a:ea typeface="Aptos"/>
                <a:cs typeface="Aptos"/>
                <a:sym typeface="Aptos"/>
              </a:rPr>
              <a:t> River and its watershed during the </a:t>
            </a:r>
            <a:r>
              <a:rPr lang="en-US" sz="2400" b="1">
                <a:solidFill>
                  <a:srgbClr val="ED2542"/>
                </a:solidFill>
                <a:latin typeface="Aptos Bold"/>
                <a:ea typeface="Aptos Bold"/>
                <a:cs typeface="Aptos Bold"/>
                <a:sym typeface="Aptos Bold"/>
              </a:rPr>
              <a:t>Fall River </a:t>
            </a:r>
          </a:p>
          <a:p>
            <a:pPr algn="l">
              <a:lnSpc>
                <a:spcPts val="2664"/>
              </a:lnSpc>
            </a:pPr>
            <a:r>
              <a:rPr lang="en-US" sz="2400" b="1">
                <a:solidFill>
                  <a:srgbClr val="ED2542"/>
                </a:solidFill>
                <a:latin typeface="Aptos Bold"/>
                <a:ea typeface="Aptos Bold"/>
                <a:cs typeface="Aptos Bold"/>
                <a:sym typeface="Aptos Bold"/>
              </a:rPr>
              <a:t>Clean Up</a:t>
            </a:r>
            <a:r>
              <a:rPr lang="en-US" sz="2400">
                <a:solidFill>
                  <a:srgbClr val="501214"/>
                </a:solidFill>
                <a:latin typeface="Aptos"/>
                <a:ea typeface="Aptos"/>
                <a:cs typeface="Aptos"/>
                <a:sym typeface="Aptos"/>
              </a:rPr>
              <a:t> and </a:t>
            </a:r>
            <a:r>
              <a:rPr lang="en-US" sz="2400" b="1">
                <a:solidFill>
                  <a:srgbClr val="ED2542"/>
                </a:solidFill>
                <a:latin typeface="Aptos Bold"/>
                <a:ea typeface="Aptos Bold"/>
                <a:cs typeface="Aptos Bold"/>
                <a:sym typeface="Aptos Bold"/>
              </a:rPr>
              <a:t>Great Texas River Clean Up</a:t>
            </a:r>
            <a:r>
              <a:rPr lang="en-US" sz="2400">
                <a:solidFill>
                  <a:srgbClr val="501214"/>
                </a:solidFill>
                <a:latin typeface="Aptos"/>
                <a:ea typeface="Aptos"/>
                <a:cs typeface="Aptos"/>
                <a:sym typeface="Aptos"/>
              </a:rPr>
              <a:t>. </a:t>
            </a:r>
          </a:p>
        </p:txBody>
      </p:sp>
      <p:sp>
        <p:nvSpPr>
          <p:cNvPr id="15" name="TextBox 15"/>
          <p:cNvSpPr txBox="1"/>
          <p:nvPr/>
        </p:nvSpPr>
        <p:spPr>
          <a:xfrm>
            <a:off x="10222684" y="3801618"/>
            <a:ext cx="6364275" cy="134188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                Both Texas State University and </a:t>
            </a:r>
          </a:p>
          <a:p>
            <a:pPr algn="l">
              <a:lnSpc>
                <a:spcPts val="2664"/>
              </a:lnSpc>
            </a:pPr>
            <a:r>
              <a:rPr lang="en-US" sz="2400">
                <a:solidFill>
                  <a:srgbClr val="501214"/>
                </a:solidFill>
                <a:latin typeface="Aptos"/>
                <a:ea typeface="Aptos"/>
                <a:cs typeface="Aptos"/>
                <a:sym typeface="Aptos"/>
              </a:rPr>
              <a:t>      the City of San Marcos host regular and seasonal river clean up days that any member </a:t>
            </a:r>
          </a:p>
          <a:p>
            <a:pPr algn="l">
              <a:lnSpc>
                <a:spcPts val="2664"/>
              </a:lnSpc>
            </a:pPr>
            <a:r>
              <a:rPr lang="en-US" sz="2400">
                <a:solidFill>
                  <a:srgbClr val="501214"/>
                </a:solidFill>
                <a:latin typeface="Aptos"/>
                <a:ea typeface="Aptos"/>
                <a:cs typeface="Aptos"/>
                <a:sym typeface="Aptos"/>
              </a:rPr>
              <a:t>of the public can participate in. </a:t>
            </a:r>
          </a:p>
        </p:txBody>
      </p:sp>
      <p:sp>
        <p:nvSpPr>
          <p:cNvPr id="16" name="TextBox 16"/>
          <p:cNvSpPr txBox="1"/>
          <p:nvPr/>
        </p:nvSpPr>
        <p:spPr>
          <a:xfrm>
            <a:off x="6106796" y="8362015"/>
            <a:ext cx="6858822" cy="1229744"/>
          </a:xfrm>
          <a:prstGeom prst="rect">
            <a:avLst/>
          </a:prstGeom>
        </p:spPr>
        <p:txBody>
          <a:bodyPr lIns="0" tIns="0" rIns="0" bIns="0" rtlCol="0" anchor="t">
            <a:spAutoFit/>
          </a:bodyPr>
          <a:lstStyle/>
          <a:p>
            <a:pPr algn="l">
              <a:lnSpc>
                <a:spcPts val="2444"/>
              </a:lnSpc>
            </a:pPr>
            <a:r>
              <a:rPr lang="en-US" sz="2202">
                <a:solidFill>
                  <a:srgbClr val="501214"/>
                </a:solidFill>
                <a:latin typeface="Aptos"/>
                <a:ea typeface="Aptos"/>
                <a:cs typeface="Aptos"/>
                <a:sym typeface="Aptos"/>
              </a:rPr>
              <a:t>                 To participate in these important local </a:t>
            </a:r>
          </a:p>
          <a:p>
            <a:pPr algn="l">
              <a:lnSpc>
                <a:spcPts val="2444"/>
              </a:lnSpc>
            </a:pPr>
            <a:r>
              <a:rPr lang="en-US" sz="2202">
                <a:solidFill>
                  <a:srgbClr val="501214"/>
                </a:solidFill>
                <a:latin typeface="Aptos"/>
                <a:ea typeface="Aptos"/>
                <a:cs typeface="Aptos"/>
                <a:sym typeface="Aptos"/>
              </a:rPr>
              <a:t>         traditions, learn more from the City of San Marcos’ </a:t>
            </a:r>
            <a:r>
              <a:rPr lang="en-US" sz="2202" u="sng">
                <a:solidFill>
                  <a:srgbClr val="501214"/>
                </a:solidFill>
                <a:latin typeface="Aptos"/>
                <a:ea typeface="Aptos"/>
                <a:cs typeface="Aptos"/>
                <a:sym typeface="Aptos"/>
                <a:hlinkClick r:id="rId9" tooltip="https://www.sanmarcostx.gov/3308/River-Clean-Ups"/>
              </a:rPr>
              <a:t>River Clean Ups</a:t>
            </a:r>
            <a:r>
              <a:rPr lang="en-US" sz="2202">
                <a:solidFill>
                  <a:srgbClr val="501214"/>
                </a:solidFill>
                <a:latin typeface="Aptos"/>
                <a:ea typeface="Aptos"/>
                <a:cs typeface="Aptos"/>
                <a:sym typeface="Aptos"/>
              </a:rPr>
              <a:t> webpage, or follow the</a:t>
            </a:r>
            <a:r>
              <a:rPr lang="en-US" sz="2202" b="1">
                <a:solidFill>
                  <a:srgbClr val="ED2542"/>
                </a:solidFill>
                <a:latin typeface="Aptos Bold"/>
                <a:ea typeface="Aptos Bold"/>
                <a:cs typeface="Aptos Bold"/>
                <a:sym typeface="Aptos Bold"/>
              </a:rPr>
              <a:t> Keep San Marcos Beautiful</a:t>
            </a:r>
            <a:r>
              <a:rPr lang="en-US" sz="2202">
                <a:solidFill>
                  <a:srgbClr val="501214"/>
                </a:solidFill>
                <a:latin typeface="Aptos"/>
                <a:ea typeface="Aptos"/>
                <a:cs typeface="Aptos"/>
                <a:sym typeface="Aptos"/>
              </a:rPr>
              <a:t> campaign on Facebook or Instagram.</a:t>
            </a:r>
          </a:p>
        </p:txBody>
      </p:sp>
      <p:sp>
        <p:nvSpPr>
          <p:cNvPr id="17" name="Freeform 17"/>
          <p:cNvSpPr/>
          <p:nvPr/>
        </p:nvSpPr>
        <p:spPr>
          <a:xfrm rot="-10800000" flipH="1">
            <a:off x="12890406" y="8779997"/>
            <a:ext cx="677073" cy="694528"/>
          </a:xfrm>
          <a:custGeom>
            <a:avLst/>
            <a:gdLst/>
            <a:ahLst/>
            <a:cxnLst/>
            <a:rect l="l" t="t" r="r" b="b"/>
            <a:pathLst>
              <a:path w="677073" h="694528">
                <a:moveTo>
                  <a:pt x="677073" y="0"/>
                </a:moveTo>
                <a:lnTo>
                  <a:pt x="0" y="0"/>
                </a:lnTo>
                <a:lnTo>
                  <a:pt x="0" y="694528"/>
                </a:lnTo>
                <a:lnTo>
                  <a:pt x="677073" y="694528"/>
                </a:lnTo>
                <a:lnTo>
                  <a:pt x="677073"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sp>
        <p:nvSpPr>
          <p:cNvPr id="2" name="Freeform 2"/>
          <p:cNvSpPr/>
          <p:nvPr/>
        </p:nvSpPr>
        <p:spPr>
          <a:xfrm rot="-1777625">
            <a:off x="1801061" y="-1908449"/>
            <a:ext cx="21068887" cy="14669212"/>
          </a:xfrm>
          <a:custGeom>
            <a:avLst/>
            <a:gdLst/>
            <a:ahLst/>
            <a:cxnLst/>
            <a:rect l="l" t="t" r="r" b="b"/>
            <a:pathLst>
              <a:path w="21068887" h="14669212">
                <a:moveTo>
                  <a:pt x="0" y="0"/>
                </a:moveTo>
                <a:lnTo>
                  <a:pt x="21068887" y="0"/>
                </a:lnTo>
                <a:lnTo>
                  <a:pt x="21068887" y="14669213"/>
                </a:lnTo>
                <a:lnTo>
                  <a:pt x="0" y="1466921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0" y="0"/>
            <a:ext cx="18288000" cy="188185"/>
            <a:chOff x="0" y="0"/>
            <a:chExt cx="24384000" cy="250914"/>
          </a:xfrm>
        </p:grpSpPr>
        <p:sp>
          <p:nvSpPr>
            <p:cNvPr id="4" name="Freeform 4"/>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grpSp>
        <p:nvGrpSpPr>
          <p:cNvPr id="5" name="Group 5"/>
          <p:cNvGrpSpPr/>
          <p:nvPr/>
        </p:nvGrpSpPr>
        <p:grpSpPr>
          <a:xfrm>
            <a:off x="12656458" y="3369520"/>
            <a:ext cx="5288008" cy="4787368"/>
            <a:chOff x="0" y="0"/>
            <a:chExt cx="5580380" cy="5052060"/>
          </a:xfrm>
        </p:grpSpPr>
        <p:sp>
          <p:nvSpPr>
            <p:cNvPr id="6" name="Freeform 6"/>
            <p:cNvSpPr/>
            <p:nvPr/>
          </p:nvSpPr>
          <p:spPr>
            <a:xfrm>
              <a:off x="-705" y="-225"/>
              <a:ext cx="5580557" cy="5052325"/>
            </a:xfrm>
            <a:custGeom>
              <a:avLst/>
              <a:gdLst/>
              <a:ahLst/>
              <a:cxnLst/>
              <a:rect l="l" t="t" r="r" b="b"/>
              <a:pathLst>
                <a:path w="5580557" h="5052325">
                  <a:moveTo>
                    <a:pt x="4709865" y="382495"/>
                  </a:moveTo>
                  <a:cubicBezTo>
                    <a:pt x="3938975" y="-21365"/>
                    <a:pt x="3222695" y="439645"/>
                    <a:pt x="2649925" y="439645"/>
                  </a:cubicBezTo>
                  <a:cubicBezTo>
                    <a:pt x="2205425" y="439645"/>
                    <a:pt x="1367225" y="-672875"/>
                    <a:pt x="366465" y="641575"/>
                  </a:cubicBezTo>
                  <a:cubicBezTo>
                    <a:pt x="-634295" y="1956025"/>
                    <a:pt x="612845" y="3193005"/>
                    <a:pt x="1734255" y="4273775"/>
                  </a:cubicBezTo>
                  <a:cubicBezTo>
                    <a:pt x="2855665" y="5354545"/>
                    <a:pt x="4379665" y="5336765"/>
                    <a:pt x="5259775" y="4052795"/>
                  </a:cubicBezTo>
                  <a:cubicBezTo>
                    <a:pt x="5854135" y="3186655"/>
                    <a:pt x="5595055" y="847315"/>
                    <a:pt x="4709865" y="382495"/>
                  </a:cubicBezTo>
                  <a:close/>
                </a:path>
              </a:pathLst>
            </a:custGeom>
            <a:blipFill>
              <a:blip r:embed="rId5"/>
              <a:stretch>
                <a:fillRect l="-18570" r="-18570"/>
              </a:stretch>
            </a:blipFill>
          </p:spPr>
          <p:txBody>
            <a:bodyPr/>
            <a:lstStyle/>
            <a:p>
              <a:endParaRPr lang="en-US"/>
            </a:p>
          </p:txBody>
        </p:sp>
      </p:grpSp>
      <p:grpSp>
        <p:nvGrpSpPr>
          <p:cNvPr id="7" name="Group 7"/>
          <p:cNvGrpSpPr/>
          <p:nvPr/>
        </p:nvGrpSpPr>
        <p:grpSpPr>
          <a:xfrm>
            <a:off x="254001" y="393396"/>
            <a:ext cx="5369807" cy="5369807"/>
            <a:chOff x="0" y="0"/>
            <a:chExt cx="12700000" cy="12700000"/>
          </a:xfrm>
        </p:grpSpPr>
        <p:sp>
          <p:nvSpPr>
            <p:cNvPr id="8" name="Freeform 8"/>
            <p:cNvSpPr/>
            <p:nvPr/>
          </p:nvSpPr>
          <p:spPr>
            <a:xfrm>
              <a:off x="125908" y="857250"/>
              <a:ext cx="12396490" cy="11506076"/>
            </a:xfrm>
            <a:custGeom>
              <a:avLst/>
              <a:gdLst/>
              <a:ahLst/>
              <a:cxnLst/>
              <a:rect l="l" t="t" r="r" b="b"/>
              <a:pathLst>
                <a:path w="12396490" h="11506076">
                  <a:moveTo>
                    <a:pt x="10015042" y="938530"/>
                  </a:moveTo>
                  <a:cubicBezTo>
                    <a:pt x="8825052" y="189230"/>
                    <a:pt x="8506282" y="154940"/>
                    <a:pt x="7108012" y="0"/>
                  </a:cubicBezTo>
                  <a:cubicBezTo>
                    <a:pt x="3902532" y="38100"/>
                    <a:pt x="1304112" y="1889760"/>
                    <a:pt x="298272" y="4933950"/>
                  </a:cubicBezTo>
                  <a:cubicBezTo>
                    <a:pt x="-45898" y="5975350"/>
                    <a:pt x="-137338" y="7139940"/>
                    <a:pt x="266522" y="8159750"/>
                  </a:cubicBezTo>
                  <a:cubicBezTo>
                    <a:pt x="797382" y="9499600"/>
                    <a:pt x="2116912" y="10407650"/>
                    <a:pt x="3511372" y="10773410"/>
                  </a:cubicBezTo>
                  <a:cubicBezTo>
                    <a:pt x="4905832" y="11140440"/>
                    <a:pt x="6441262" y="11644630"/>
                    <a:pt x="7871282" y="11470640"/>
                  </a:cubicBezTo>
                  <a:cubicBezTo>
                    <a:pt x="8986342" y="11334750"/>
                    <a:pt x="10100132" y="10519410"/>
                    <a:pt x="10934522" y="9767570"/>
                  </a:cubicBezTo>
                  <a:cubicBezTo>
                    <a:pt x="11488242" y="9268460"/>
                    <a:pt x="11833682" y="8576310"/>
                    <a:pt x="12064822" y="7867650"/>
                  </a:cubicBezTo>
                  <a:cubicBezTo>
                    <a:pt x="12872542" y="5401310"/>
                    <a:pt x="12210872" y="2322830"/>
                    <a:pt x="10015042" y="938530"/>
                  </a:cubicBezTo>
                  <a:close/>
                </a:path>
              </a:pathLst>
            </a:custGeom>
            <a:blipFill>
              <a:blip r:embed="rId6"/>
              <a:stretch>
                <a:fillRect l="-32504" r="-32504"/>
              </a:stretch>
            </a:blipFill>
          </p:spPr>
          <p:txBody>
            <a:bodyPr/>
            <a:lstStyle/>
            <a:p>
              <a:endParaRPr lang="en-US"/>
            </a:p>
          </p:txBody>
        </p:sp>
      </p:grpSp>
      <p:grpSp>
        <p:nvGrpSpPr>
          <p:cNvPr id="9" name="Group 9"/>
          <p:cNvGrpSpPr/>
          <p:nvPr/>
        </p:nvGrpSpPr>
        <p:grpSpPr>
          <a:xfrm>
            <a:off x="6152773" y="4419350"/>
            <a:ext cx="5567171" cy="5358450"/>
            <a:chOff x="30480" y="591820"/>
            <a:chExt cx="12736830" cy="12259310"/>
          </a:xfrm>
        </p:grpSpPr>
        <p:sp>
          <p:nvSpPr>
            <p:cNvPr id="10" name="Freeform 10"/>
            <p:cNvSpPr/>
            <p:nvPr/>
          </p:nvSpPr>
          <p:spPr>
            <a:xfrm>
              <a:off x="64261" y="240734"/>
              <a:ext cx="12517576" cy="11526913"/>
            </a:xfrm>
            <a:custGeom>
              <a:avLst/>
              <a:gdLst/>
              <a:ahLst/>
              <a:cxnLst/>
              <a:rect l="l" t="t" r="r" b="b"/>
              <a:pathLst>
                <a:path w="12517576" h="11526913">
                  <a:moveTo>
                    <a:pt x="11861039" y="4030276"/>
                  </a:moveTo>
                  <a:cubicBezTo>
                    <a:pt x="10754869" y="1880166"/>
                    <a:pt x="8526019" y="304096"/>
                    <a:pt x="6151119" y="56446"/>
                  </a:cubicBezTo>
                  <a:cubicBezTo>
                    <a:pt x="4213099" y="-240734"/>
                    <a:pt x="2938019" y="672396"/>
                    <a:pt x="1896619" y="1929696"/>
                  </a:cubicBezTo>
                  <a:cubicBezTo>
                    <a:pt x="855219" y="3186996"/>
                    <a:pt x="301499" y="4789736"/>
                    <a:pt x="77979" y="6406446"/>
                  </a:cubicBezTo>
                  <a:cubicBezTo>
                    <a:pt x="-40131" y="7259886"/>
                    <a:pt x="-64261" y="8165396"/>
                    <a:pt x="297689" y="8947716"/>
                  </a:cubicBezTo>
                  <a:cubicBezTo>
                    <a:pt x="756159" y="9939586"/>
                    <a:pt x="1758189" y="10570776"/>
                    <a:pt x="2777999" y="10963206"/>
                  </a:cubicBezTo>
                  <a:cubicBezTo>
                    <a:pt x="5521199" y="12018576"/>
                    <a:pt x="8889240" y="11609636"/>
                    <a:pt x="11024109" y="9587796"/>
                  </a:cubicBezTo>
                  <a:cubicBezTo>
                    <a:pt x="11692129" y="8955336"/>
                    <a:pt x="12239499" y="8162856"/>
                    <a:pt x="12435079" y="7263696"/>
                  </a:cubicBezTo>
                  <a:cubicBezTo>
                    <a:pt x="12672569" y="6172766"/>
                    <a:pt x="12371579" y="5023416"/>
                    <a:pt x="11861039" y="4030276"/>
                  </a:cubicBezTo>
                  <a:close/>
                </a:path>
              </a:pathLst>
            </a:custGeom>
            <a:blipFill>
              <a:blip r:embed="rId7"/>
              <a:stretch>
                <a:fillRect l="-11974" r="-26154"/>
              </a:stretch>
            </a:blipFill>
          </p:spPr>
          <p:txBody>
            <a:bodyPr/>
            <a:lstStyle/>
            <a:p>
              <a:endParaRPr lang="en-US"/>
            </a:p>
          </p:txBody>
        </p:sp>
      </p:grpSp>
      <p:sp>
        <p:nvSpPr>
          <p:cNvPr id="11" name="Freeform 11"/>
          <p:cNvSpPr/>
          <p:nvPr/>
        </p:nvSpPr>
        <p:spPr>
          <a:xfrm rot="-10800000">
            <a:off x="5285272" y="795378"/>
            <a:ext cx="677073" cy="694528"/>
          </a:xfrm>
          <a:custGeom>
            <a:avLst/>
            <a:gdLst/>
            <a:ahLst/>
            <a:cxnLst/>
            <a:rect l="l" t="t" r="r" b="b"/>
            <a:pathLst>
              <a:path w="677073" h="694528">
                <a:moveTo>
                  <a:pt x="0" y="0"/>
                </a:moveTo>
                <a:lnTo>
                  <a:pt x="677072" y="0"/>
                </a:lnTo>
                <a:lnTo>
                  <a:pt x="677072" y="694528"/>
                </a:lnTo>
                <a:lnTo>
                  <a:pt x="0" y="69452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12"/>
          <p:cNvSpPr txBox="1"/>
          <p:nvPr/>
        </p:nvSpPr>
        <p:spPr>
          <a:xfrm>
            <a:off x="801720" y="6770361"/>
            <a:ext cx="4822088" cy="267538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Every Spring, TXST hosts </a:t>
            </a:r>
            <a:r>
              <a:rPr lang="en-US" sz="2400" b="1" u="sng">
                <a:solidFill>
                  <a:srgbClr val="ED2542"/>
                </a:solidFill>
                <a:latin typeface="Aptos Bold"/>
                <a:ea typeface="Aptos Bold"/>
                <a:cs typeface="Aptos Bold"/>
                <a:sym typeface="Aptos Bold"/>
                <a:hlinkClick r:id="rId9" tooltip="https://studentinvolvement.txst.edu/l-s/serve/bobcat-build.html"/>
              </a:rPr>
              <a:t>Bobcat Build’s Big Event</a:t>
            </a:r>
            <a:r>
              <a:rPr lang="en-US" sz="2400">
                <a:solidFill>
                  <a:srgbClr val="501214"/>
                </a:solidFill>
                <a:latin typeface="Aptos"/>
                <a:ea typeface="Aptos"/>
                <a:cs typeface="Aptos"/>
                <a:sym typeface="Aptos"/>
              </a:rPr>
              <a:t>, a day of service where students can donate their time to various community projects across the city. Bobcats have an opportunity to join as individuals or as a member of a participating student organization.</a:t>
            </a:r>
          </a:p>
        </p:txBody>
      </p:sp>
      <p:sp>
        <p:nvSpPr>
          <p:cNvPr id="13" name="Freeform 13"/>
          <p:cNvSpPr/>
          <p:nvPr/>
        </p:nvSpPr>
        <p:spPr>
          <a:xfrm rot="5491184">
            <a:off x="14961925" y="2823423"/>
            <a:ext cx="677073" cy="694528"/>
          </a:xfrm>
          <a:custGeom>
            <a:avLst/>
            <a:gdLst/>
            <a:ahLst/>
            <a:cxnLst/>
            <a:rect l="l" t="t" r="r" b="b"/>
            <a:pathLst>
              <a:path w="677073" h="694528">
                <a:moveTo>
                  <a:pt x="0" y="0"/>
                </a:moveTo>
                <a:lnTo>
                  <a:pt x="677073" y="0"/>
                </a:lnTo>
                <a:lnTo>
                  <a:pt x="677073" y="694528"/>
                </a:lnTo>
                <a:lnTo>
                  <a:pt x="0" y="69452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a:off x="5351454" y="6823936"/>
            <a:ext cx="677073" cy="694528"/>
          </a:xfrm>
          <a:custGeom>
            <a:avLst/>
            <a:gdLst/>
            <a:ahLst/>
            <a:cxnLst/>
            <a:rect l="l" t="t" r="r" b="b"/>
            <a:pathLst>
              <a:path w="677073" h="694528">
                <a:moveTo>
                  <a:pt x="0" y="0"/>
                </a:moveTo>
                <a:lnTo>
                  <a:pt x="677073" y="0"/>
                </a:lnTo>
                <a:lnTo>
                  <a:pt x="677073" y="694528"/>
                </a:lnTo>
                <a:lnTo>
                  <a:pt x="0" y="69452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5" name="Group 15"/>
          <p:cNvGrpSpPr/>
          <p:nvPr/>
        </p:nvGrpSpPr>
        <p:grpSpPr>
          <a:xfrm rot="-5400000">
            <a:off x="14369157" y="5231698"/>
            <a:ext cx="2172240" cy="8391122"/>
            <a:chOff x="0" y="0"/>
            <a:chExt cx="572113" cy="2210007"/>
          </a:xfrm>
        </p:grpSpPr>
        <p:sp>
          <p:nvSpPr>
            <p:cNvPr id="16" name="Freeform 16"/>
            <p:cNvSpPr/>
            <p:nvPr/>
          </p:nvSpPr>
          <p:spPr>
            <a:xfrm>
              <a:off x="0" y="0"/>
              <a:ext cx="572113" cy="2210007"/>
            </a:xfrm>
            <a:custGeom>
              <a:avLst/>
              <a:gdLst/>
              <a:ahLst/>
              <a:cxnLst/>
              <a:rect l="l" t="t" r="r" b="b"/>
              <a:pathLst>
                <a:path w="572113" h="2210007">
                  <a:moveTo>
                    <a:pt x="190807" y="19070"/>
                  </a:moveTo>
                  <a:cubicBezTo>
                    <a:pt x="220043" y="7556"/>
                    <a:pt x="253483" y="0"/>
                    <a:pt x="286210" y="0"/>
                  </a:cubicBezTo>
                  <a:cubicBezTo>
                    <a:pt x="318938" y="0"/>
                    <a:pt x="350431" y="6476"/>
                    <a:pt x="379453" y="17990"/>
                  </a:cubicBezTo>
                  <a:cubicBezTo>
                    <a:pt x="380071" y="18350"/>
                    <a:pt x="380688" y="18350"/>
                    <a:pt x="381305" y="18710"/>
                  </a:cubicBezTo>
                  <a:cubicBezTo>
                    <a:pt x="490294" y="64765"/>
                    <a:pt x="570569" y="186379"/>
                    <a:pt x="572113" y="359538"/>
                  </a:cubicBezTo>
                  <a:lnTo>
                    <a:pt x="572113" y="2210007"/>
                  </a:lnTo>
                  <a:lnTo>
                    <a:pt x="0" y="2210007"/>
                  </a:lnTo>
                  <a:lnTo>
                    <a:pt x="0" y="360911"/>
                  </a:lnTo>
                  <a:cubicBezTo>
                    <a:pt x="1544" y="185660"/>
                    <a:pt x="80584" y="64045"/>
                    <a:pt x="190807" y="19070"/>
                  </a:cubicBezTo>
                  <a:close/>
                </a:path>
              </a:pathLst>
            </a:custGeom>
            <a:solidFill>
              <a:srgbClr val="ED2542"/>
            </a:solidFill>
          </p:spPr>
          <p:txBody>
            <a:bodyPr/>
            <a:lstStyle/>
            <a:p>
              <a:endParaRPr lang="en-US"/>
            </a:p>
          </p:txBody>
        </p:sp>
        <p:sp>
          <p:nvSpPr>
            <p:cNvPr id="17" name="TextBox 17"/>
            <p:cNvSpPr txBox="1"/>
            <p:nvPr/>
          </p:nvSpPr>
          <p:spPr>
            <a:xfrm>
              <a:off x="0" y="136525"/>
              <a:ext cx="572113" cy="2073482"/>
            </a:xfrm>
            <a:prstGeom prst="rect">
              <a:avLst/>
            </a:prstGeom>
          </p:spPr>
          <p:txBody>
            <a:bodyPr lIns="50800" tIns="50800" rIns="50800" bIns="50800" rtlCol="0" anchor="ctr"/>
            <a:lstStyle/>
            <a:p>
              <a:pPr algn="ctr">
                <a:lnSpc>
                  <a:spcPts val="3042"/>
                </a:lnSpc>
              </a:pPr>
              <a:endParaRPr/>
            </a:p>
          </p:txBody>
        </p:sp>
      </p:grpSp>
      <p:sp>
        <p:nvSpPr>
          <p:cNvPr id="18" name="TextBox 18"/>
          <p:cNvSpPr txBox="1"/>
          <p:nvPr/>
        </p:nvSpPr>
        <p:spPr>
          <a:xfrm>
            <a:off x="6152773" y="694138"/>
            <a:ext cx="5106943" cy="2342007"/>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Volunteers are always needed at </a:t>
            </a:r>
            <a:r>
              <a:rPr lang="en-US" sz="2400" b="1" u="sng">
                <a:solidFill>
                  <a:srgbClr val="ED2542"/>
                </a:solidFill>
                <a:latin typeface="Aptos Bold"/>
                <a:ea typeface="Aptos Bold"/>
                <a:cs typeface="Aptos Bold"/>
                <a:sym typeface="Aptos Bold"/>
                <a:hlinkClick r:id="rId10" tooltip="https://www.southsidecommunitycenter.org/givehelp"/>
              </a:rPr>
              <a:t>Southside Community Center</a:t>
            </a:r>
            <a:r>
              <a:rPr lang="en-US" sz="2400">
                <a:solidFill>
                  <a:srgbClr val="501214"/>
                </a:solidFill>
                <a:latin typeface="Aptos"/>
                <a:ea typeface="Aptos"/>
                <a:cs typeface="Aptos"/>
                <a:sym typeface="Aptos"/>
              </a:rPr>
              <a:t>, which serves as a shelter and resource distribution site for San Martians experiencing homelessness. Bobcats can volunteer to serve meals, clean, and organize donations. </a:t>
            </a:r>
          </a:p>
        </p:txBody>
      </p:sp>
      <p:sp>
        <p:nvSpPr>
          <p:cNvPr id="19" name="TextBox 19"/>
          <p:cNvSpPr txBox="1"/>
          <p:nvPr/>
        </p:nvSpPr>
        <p:spPr>
          <a:xfrm>
            <a:off x="12656458" y="814428"/>
            <a:ext cx="5477911" cy="200863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The </a:t>
            </a:r>
            <a:r>
              <a:rPr lang="en-US" sz="2400" b="1" u="sng">
                <a:solidFill>
                  <a:srgbClr val="ED2542"/>
                </a:solidFill>
                <a:latin typeface="Aptos Bold"/>
                <a:ea typeface="Aptos Bold"/>
                <a:cs typeface="Aptos Bold"/>
                <a:sym typeface="Aptos Bold"/>
                <a:hlinkClick r:id="rId11" tooltip="https://haysfoodbank.org/volunteer/"/>
              </a:rPr>
              <a:t>Hays County Food Bank</a:t>
            </a:r>
            <a:r>
              <a:rPr lang="en-US" sz="2400">
                <a:solidFill>
                  <a:srgbClr val="501214"/>
                </a:solidFill>
                <a:latin typeface="Aptos"/>
                <a:ea typeface="Aptos"/>
                <a:cs typeface="Aptos"/>
                <a:sym typeface="Aptos"/>
              </a:rPr>
              <a:t> feeds hundreds of Hays County families and individuals experiencing food insecurity, operating with help from volunteers who cook meals, transport food items, and organize items for distribution.</a:t>
            </a:r>
          </a:p>
        </p:txBody>
      </p:sp>
      <p:sp>
        <p:nvSpPr>
          <p:cNvPr id="20" name="TextBox 20"/>
          <p:cNvSpPr txBox="1"/>
          <p:nvPr/>
        </p:nvSpPr>
        <p:spPr>
          <a:xfrm>
            <a:off x="11858537" y="8799011"/>
            <a:ext cx="6171609" cy="978789"/>
          </a:xfrm>
          <a:prstGeom prst="rect">
            <a:avLst/>
          </a:prstGeom>
        </p:spPr>
        <p:txBody>
          <a:bodyPr lIns="0" tIns="0" rIns="0" bIns="0" rtlCol="0" anchor="t">
            <a:spAutoFit/>
          </a:bodyPr>
          <a:lstStyle/>
          <a:p>
            <a:pPr algn="l">
              <a:lnSpc>
                <a:spcPts val="2552"/>
              </a:lnSpc>
            </a:pPr>
            <a:r>
              <a:rPr lang="en-US" sz="2299">
                <a:solidFill>
                  <a:srgbClr val="FFFFFF"/>
                </a:solidFill>
                <a:latin typeface="Aptos"/>
                <a:ea typeface="Aptos"/>
                <a:cs typeface="Aptos"/>
                <a:sym typeface="Aptos"/>
              </a:rPr>
              <a:t>These events and organizations are just some of the volunteer opportunities that Bobcats can participate in as new residents of San Marcos!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1583</Words>
  <Application>Microsoft Office PowerPoint</Application>
  <PresentationFormat>Custom</PresentationFormat>
  <Paragraphs>111</Paragraphs>
  <Slides>11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 Bold Italics</vt:lpstr>
      <vt:lpstr>Calibri</vt:lpstr>
      <vt:lpstr>Aptos</vt:lpstr>
      <vt:lpstr>Arial</vt:lpstr>
      <vt:lpstr>Aptos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 local</dc:title>
  <cp:lastModifiedBy>Montoya, Adriana R</cp:lastModifiedBy>
  <cp:revision>2</cp:revision>
  <dcterms:created xsi:type="dcterms:W3CDTF">2006-08-16T00:00:00Z</dcterms:created>
  <dcterms:modified xsi:type="dcterms:W3CDTF">2026-08-12T21:27:18Z</dcterms:modified>
  <dc:identifier>DAHNZwydLhU</dc:identifier>
</cp:coreProperties>
</file>